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7" r:id="rId59"/>
    <p:sldId id="318" r:id="rId60"/>
    <p:sldId id="319" r:id="rId61"/>
    <p:sldId id="320" r:id="rId62"/>
    <p:sldId id="321" r:id="rId63"/>
    <p:sldId id="322" r:id="rId64"/>
    <p:sldId id="323" r:id="rId65"/>
    <p:sldId id="324" r:id="rId66"/>
    <p:sldId id="325" r:id="rId67"/>
    <p:sldId id="326" r:id="rId68"/>
    <p:sldId id="327" r:id="rId69"/>
    <p:sldId id="328" r:id="rId70"/>
    <p:sldId id="329" r:id="rId71"/>
    <p:sldId id="330" r:id="rId72"/>
    <p:sldId id="331" r:id="rId73"/>
    <p:sldId id="332" r:id="rId74"/>
    <p:sldId id="333" r:id="rId75"/>
    <p:sldId id="334" r:id="rId76"/>
    <p:sldId id="335" r:id="rId77"/>
    <p:sldId id="336" r:id="rId78"/>
    <p:sldId id="337" r:id="rId79"/>
    <p:sldId id="338" r:id="rId80"/>
    <p:sldId id="339" r:id="rId81"/>
    <p:sldId id="340" r:id="rId82"/>
    <p:sldId id="341" r:id="rId83"/>
    <p:sldId id="342" r:id="rId84"/>
    <p:sldId id="343" r:id="rId85"/>
    <p:sldId id="344" r:id="rId86"/>
    <p:sldId id="345" r:id="rId87"/>
    <p:sldId id="346" r:id="rId88"/>
    <p:sldId id="347" r:id="rId89"/>
    <p:sldId id="348" r:id="rId90"/>
    <p:sldId id="349" r:id="rId91"/>
    <p:sldId id="350" r:id="rId92"/>
    <p:sldId id="351" r:id="rId93"/>
    <p:sldId id="352" r:id="rId94"/>
    <p:sldId id="353" r:id="rId95"/>
    <p:sldId id="354" r:id="rId96"/>
    <p:sldId id="355" r:id="rId97"/>
    <p:sldId id="356" r:id="rId98"/>
    <p:sldId id="357" r:id="rId99"/>
    <p:sldId id="391" r:id="rId100"/>
    <p:sldId id="358" r:id="rId101"/>
    <p:sldId id="359" r:id="rId102"/>
    <p:sldId id="360" r:id="rId103"/>
    <p:sldId id="361" r:id="rId104"/>
    <p:sldId id="362" r:id="rId105"/>
    <p:sldId id="363" r:id="rId106"/>
    <p:sldId id="364" r:id="rId107"/>
    <p:sldId id="365" r:id="rId108"/>
    <p:sldId id="366" r:id="rId109"/>
    <p:sldId id="367" r:id="rId110"/>
    <p:sldId id="372" r:id="rId111"/>
    <p:sldId id="373" r:id="rId112"/>
    <p:sldId id="374" r:id="rId113"/>
    <p:sldId id="375" r:id="rId114"/>
    <p:sldId id="376" r:id="rId115"/>
    <p:sldId id="377" r:id="rId116"/>
    <p:sldId id="378" r:id="rId117"/>
    <p:sldId id="379" r:id="rId118"/>
    <p:sldId id="380" r:id="rId119"/>
    <p:sldId id="381" r:id="rId120"/>
    <p:sldId id="382" r:id="rId121"/>
    <p:sldId id="383" r:id="rId122"/>
    <p:sldId id="384" r:id="rId123"/>
    <p:sldId id="385" r:id="rId124"/>
    <p:sldId id="386" r:id="rId125"/>
    <p:sldId id="387" r:id="rId126"/>
    <p:sldId id="388" r:id="rId127"/>
    <p:sldId id="389" r:id="rId128"/>
    <p:sldId id="390" r:id="rId129"/>
    <p:sldId id="392" r:id="rId130"/>
    <p:sldId id="393" r:id="rId131"/>
    <p:sldId id="394" r:id="rId132"/>
    <p:sldId id="395" r:id="rId133"/>
    <p:sldId id="396" r:id="rId134"/>
    <p:sldId id="397" r:id="rId135"/>
    <p:sldId id="398" r:id="rId136"/>
    <p:sldId id="399" r:id="rId137"/>
    <p:sldId id="400" r:id="rId138"/>
    <p:sldId id="401" r:id="rId139"/>
    <p:sldId id="402" r:id="rId140"/>
    <p:sldId id="403" r:id="rId141"/>
    <p:sldId id="404" r:id="rId142"/>
    <p:sldId id="405" r:id="rId143"/>
    <p:sldId id="406" r:id="rId144"/>
    <p:sldId id="407" r:id="rId145"/>
    <p:sldId id="408" r:id="rId146"/>
    <p:sldId id="409" r:id="rId147"/>
    <p:sldId id="410" r:id="rId148"/>
    <p:sldId id="411" r:id="rId149"/>
    <p:sldId id="412" r:id="rId150"/>
    <p:sldId id="413" r:id="rId151"/>
    <p:sldId id="414" r:id="rId152"/>
    <p:sldId id="415" r:id="rId153"/>
    <p:sldId id="416" r:id="rId154"/>
    <p:sldId id="417" r:id="rId155"/>
    <p:sldId id="418" r:id="rId156"/>
    <p:sldId id="419" r:id="rId157"/>
    <p:sldId id="420" r:id="rId158"/>
    <p:sldId id="421" r:id="rId159"/>
    <p:sldId id="422" r:id="rId160"/>
    <p:sldId id="423" r:id="rId161"/>
    <p:sldId id="424" r:id="rId162"/>
    <p:sldId id="425" r:id="rId163"/>
    <p:sldId id="426" r:id="rId164"/>
    <p:sldId id="427" r:id="rId165"/>
    <p:sldId id="428" r:id="rId166"/>
    <p:sldId id="429" r:id="rId167"/>
    <p:sldId id="430" r:id="rId168"/>
    <p:sldId id="431" r:id="rId169"/>
    <p:sldId id="432" r:id="rId170"/>
    <p:sldId id="433" r:id="rId171"/>
    <p:sldId id="434" r:id="rId172"/>
    <p:sldId id="435" r:id="rId173"/>
    <p:sldId id="436" r:id="rId174"/>
    <p:sldId id="437" r:id="rId175"/>
    <p:sldId id="438" r:id="rId176"/>
    <p:sldId id="439" r:id="rId177"/>
    <p:sldId id="440" r:id="rId178"/>
    <p:sldId id="441" r:id="rId179"/>
    <p:sldId id="442" r:id="rId180"/>
    <p:sldId id="443" r:id="rId181"/>
    <p:sldId id="444" r:id="rId182"/>
    <p:sldId id="445" r:id="rId183"/>
    <p:sldId id="446" r:id="rId184"/>
    <p:sldId id="447" r:id="rId185"/>
    <p:sldId id="448" r:id="rId186"/>
    <p:sldId id="449" r:id="rId187"/>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8" d="100"/>
          <a:sy n="98" d="100"/>
        </p:scale>
        <p:origin x="81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theme" Target="theme/theme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tableStyles" Target="tableStyle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A"/>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DD229F-9D6A-A54D-A9DA-0BAADE911C4A}" type="datetimeFigureOut">
              <a:rPr lang="it-IT" smtClean="0"/>
              <a:t>28/04/2021</a:t>
            </a:fld>
            <a:endParaRPr lang="fr-CA"/>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A"/>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A"/>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6D5EAC-B700-D840-B8F2-3CC6F237B8B4}" type="slidenum">
              <a:rPr lang="fr-CA" smtClean="0"/>
              <a:t>‹N›</a:t>
            </a:fld>
            <a:endParaRPr lang="fr-CA"/>
          </a:p>
        </p:txBody>
      </p:sp>
    </p:spTree>
    <p:extLst>
      <p:ext uri="{BB962C8B-B14F-4D97-AF65-F5344CB8AC3E}">
        <p14:creationId xmlns:p14="http://schemas.microsoft.com/office/powerpoint/2010/main" val="376545227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7586"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38407695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29"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55330"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22353475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5"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59426"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16419844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1"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53282"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3850497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EEDD9B0-99ED-9449-B7E3-76F87094BAE9}" type="slidenum">
              <a:rPr lang="fr-FR" sz="1200"/>
              <a:pPr eaLnBrk="1" hangingPunct="1"/>
              <a:t>61</a:t>
            </a:fld>
            <a:endParaRPr lang="fr-FR" sz="1200"/>
          </a:p>
        </p:txBody>
      </p:sp>
      <p:sp>
        <p:nvSpPr>
          <p:cNvPr id="35842" name="Rectangle 2"/>
          <p:cNvSpPr>
            <a:spLocks noGrp="1" noRot="1" noChangeAspect="1" noTextEdit="1"/>
          </p:cNvSpPr>
          <p:nvPr>
            <p:ph type="sldImg"/>
          </p:nvPr>
        </p:nvSpPr>
        <p:spPr>
          <a:ln/>
        </p:spPr>
      </p:sp>
      <p:sp>
        <p:nvSpPr>
          <p:cNvPr id="35843" name="Rectangle 3"/>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it-IT"/>
          </a:p>
        </p:txBody>
      </p:sp>
    </p:spTree>
    <p:extLst>
      <p:ext uri="{BB962C8B-B14F-4D97-AF65-F5344CB8AC3E}">
        <p14:creationId xmlns:p14="http://schemas.microsoft.com/office/powerpoint/2010/main" val="10368923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08FD8FA-E90A-4447-B80B-94B06F30E1E4}" type="slidenum">
              <a:rPr lang="fr-FR" sz="1200"/>
              <a:pPr eaLnBrk="1" hangingPunct="1"/>
              <a:t>62</a:t>
            </a:fld>
            <a:endParaRPr lang="fr-FR" sz="1200"/>
          </a:p>
        </p:txBody>
      </p:sp>
      <p:sp>
        <p:nvSpPr>
          <p:cNvPr id="37890" name="Rectangle 2"/>
          <p:cNvSpPr>
            <a:spLocks noGrp="1" noRot="1" noChangeAspect="1" noTextEdit="1"/>
          </p:cNvSpPr>
          <p:nvPr>
            <p:ph type="sldImg"/>
          </p:nvPr>
        </p:nvSpPr>
        <p:spPr>
          <a:ln/>
        </p:spPr>
      </p:sp>
      <p:sp>
        <p:nvSpPr>
          <p:cNvPr id="37891" name="Rectangle 3"/>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it-IT"/>
          </a:p>
        </p:txBody>
      </p:sp>
    </p:spTree>
    <p:extLst>
      <p:ext uri="{BB962C8B-B14F-4D97-AF65-F5344CB8AC3E}">
        <p14:creationId xmlns:p14="http://schemas.microsoft.com/office/powerpoint/2010/main" val="7755591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CEB93E4-7816-AC49-8FB1-625C616696EE}" type="slidenum">
              <a:rPr lang="fr-FR" sz="1200"/>
              <a:pPr eaLnBrk="1" hangingPunct="1"/>
              <a:t>65</a:t>
            </a:fld>
            <a:endParaRPr lang="fr-FR" sz="1200"/>
          </a:p>
        </p:txBody>
      </p:sp>
      <p:sp>
        <p:nvSpPr>
          <p:cNvPr id="39938" name="Rectangle 2"/>
          <p:cNvSpPr>
            <a:spLocks noGrp="1" noRot="1" noChangeAspect="1" noTextEdit="1"/>
          </p:cNvSpPr>
          <p:nvPr>
            <p:ph type="sldImg"/>
          </p:nvPr>
        </p:nvSpPr>
        <p:spPr>
          <a:ln/>
        </p:spPr>
      </p:sp>
      <p:sp>
        <p:nvSpPr>
          <p:cNvPr id="39939" name="Rectangle 3"/>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it-IT"/>
          </a:p>
        </p:txBody>
      </p:sp>
    </p:spTree>
    <p:extLst>
      <p:ext uri="{BB962C8B-B14F-4D97-AF65-F5344CB8AC3E}">
        <p14:creationId xmlns:p14="http://schemas.microsoft.com/office/powerpoint/2010/main" val="2108963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FDC5EC3-F743-2149-9087-EB71BCDC0D7E}" type="slidenum">
              <a:rPr lang="fr-FR" sz="1200"/>
              <a:pPr eaLnBrk="1" hangingPunct="1"/>
              <a:t>90</a:t>
            </a:fld>
            <a:endParaRPr lang="fr-FR" sz="1200"/>
          </a:p>
        </p:txBody>
      </p:sp>
      <p:sp>
        <p:nvSpPr>
          <p:cNvPr id="61442" name="Rectangle 2"/>
          <p:cNvSpPr>
            <a:spLocks noGrp="1" noRot="1" noChangeAspect="1" noTextEdit="1"/>
          </p:cNvSpPr>
          <p:nvPr>
            <p:ph type="sldImg"/>
          </p:nvPr>
        </p:nvSpPr>
        <p:spPr>
          <a:ln/>
        </p:spPr>
      </p:sp>
      <p:sp>
        <p:nvSpPr>
          <p:cNvPr id="61443" name="Rectangle 3"/>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it-IT"/>
          </a:p>
        </p:txBody>
      </p:sp>
    </p:spTree>
    <p:extLst>
      <p:ext uri="{BB962C8B-B14F-4D97-AF65-F5344CB8AC3E}">
        <p14:creationId xmlns:p14="http://schemas.microsoft.com/office/powerpoint/2010/main" val="7405273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50322CE-3531-8948-8566-11BE3914C5A6}" type="slidenum">
              <a:rPr lang="fr-FR" sz="1200"/>
              <a:pPr eaLnBrk="1" hangingPunct="1"/>
              <a:t>92</a:t>
            </a:fld>
            <a:endParaRPr lang="fr-FR" sz="1200"/>
          </a:p>
        </p:txBody>
      </p:sp>
      <p:sp>
        <p:nvSpPr>
          <p:cNvPr id="64514" name="Rectangle 2"/>
          <p:cNvSpPr>
            <a:spLocks noGrp="1" noRot="1" noChangeAspect="1" noTextEdit="1"/>
          </p:cNvSpPr>
          <p:nvPr>
            <p:ph type="sldImg"/>
          </p:nvPr>
        </p:nvSpPr>
        <p:spPr>
          <a:ln/>
        </p:spPr>
      </p:sp>
      <p:sp>
        <p:nvSpPr>
          <p:cNvPr id="64515" name="Rectangle 3"/>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it-IT"/>
          </a:p>
        </p:txBody>
      </p:sp>
    </p:spTree>
    <p:extLst>
      <p:ext uri="{BB962C8B-B14F-4D97-AF65-F5344CB8AC3E}">
        <p14:creationId xmlns:p14="http://schemas.microsoft.com/office/powerpoint/2010/main" val="18144011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57F5E29-2FC3-D349-A130-1FB009E2EFA0}" type="slidenum">
              <a:rPr lang="fr-FR" sz="1200"/>
              <a:pPr eaLnBrk="1" hangingPunct="1"/>
              <a:t>95</a:t>
            </a:fld>
            <a:endParaRPr lang="fr-FR" sz="1200"/>
          </a:p>
        </p:txBody>
      </p:sp>
      <p:sp>
        <p:nvSpPr>
          <p:cNvPr id="66562" name="Rectangle 2"/>
          <p:cNvSpPr>
            <a:spLocks noGrp="1" noRot="1" noChangeAspect="1" noTextEdit="1"/>
          </p:cNvSpPr>
          <p:nvPr>
            <p:ph type="sldImg"/>
          </p:nvPr>
        </p:nvSpPr>
        <p:spPr>
          <a:ln/>
        </p:spPr>
      </p:sp>
      <p:sp>
        <p:nvSpPr>
          <p:cNvPr id="66563" name="Rectangle 3"/>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it-IT"/>
          </a:p>
        </p:txBody>
      </p:sp>
    </p:spTree>
    <p:extLst>
      <p:ext uri="{BB962C8B-B14F-4D97-AF65-F5344CB8AC3E}">
        <p14:creationId xmlns:p14="http://schemas.microsoft.com/office/powerpoint/2010/main" val="631585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784C321-8559-8F4C-B65A-B36E516C04FC}" type="slidenum">
              <a:rPr lang="fr-FR" sz="1200"/>
              <a:pPr eaLnBrk="1" hangingPunct="1"/>
              <a:t>98</a:t>
            </a:fld>
            <a:endParaRPr lang="fr-FR" sz="1200"/>
          </a:p>
        </p:txBody>
      </p:sp>
      <p:sp>
        <p:nvSpPr>
          <p:cNvPr id="74754" name="Rectangle 2"/>
          <p:cNvSpPr>
            <a:spLocks noGrp="1" noRot="1" noChangeAspect="1" noTextEdit="1"/>
          </p:cNvSpPr>
          <p:nvPr>
            <p:ph type="sldImg"/>
          </p:nvPr>
        </p:nvSpPr>
        <p:spPr>
          <a:ln/>
        </p:spPr>
      </p:sp>
      <p:sp>
        <p:nvSpPr>
          <p:cNvPr id="74755" name="Rectangle 3"/>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it-IT"/>
          </a:p>
        </p:txBody>
      </p:sp>
    </p:spTree>
    <p:extLst>
      <p:ext uri="{BB962C8B-B14F-4D97-AF65-F5344CB8AC3E}">
        <p14:creationId xmlns:p14="http://schemas.microsoft.com/office/powerpoint/2010/main" val="13875643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9634"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42349224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784C321-8559-8F4C-B65A-B36E516C04FC}" type="slidenum">
              <a:rPr lang="fr-FR" sz="1200"/>
              <a:pPr eaLnBrk="1" hangingPunct="1"/>
              <a:t>99</a:t>
            </a:fld>
            <a:endParaRPr lang="fr-FR" sz="1200"/>
          </a:p>
        </p:txBody>
      </p:sp>
      <p:sp>
        <p:nvSpPr>
          <p:cNvPr id="74754" name="Rectangle 2"/>
          <p:cNvSpPr>
            <a:spLocks noGrp="1" noRot="1" noChangeAspect="1" noTextEdit="1"/>
          </p:cNvSpPr>
          <p:nvPr>
            <p:ph type="sldImg"/>
          </p:nvPr>
        </p:nvSpPr>
        <p:spPr>
          <a:ln/>
        </p:spPr>
      </p:sp>
      <p:sp>
        <p:nvSpPr>
          <p:cNvPr id="74755" name="Rectangle 3"/>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it-IT"/>
          </a:p>
        </p:txBody>
      </p:sp>
    </p:spTree>
    <p:extLst>
      <p:ext uri="{BB962C8B-B14F-4D97-AF65-F5344CB8AC3E}">
        <p14:creationId xmlns:p14="http://schemas.microsoft.com/office/powerpoint/2010/main" val="1698041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C61D9F6-3AE1-0C45-922B-65C30F3C10B1}" type="slidenum">
              <a:rPr lang="fr-FR" sz="1200"/>
              <a:pPr eaLnBrk="1" hangingPunct="1"/>
              <a:t>105</a:t>
            </a:fld>
            <a:endParaRPr lang="fr-FR" sz="1200"/>
          </a:p>
        </p:txBody>
      </p:sp>
      <p:sp>
        <p:nvSpPr>
          <p:cNvPr id="70658" name="Rectangle 2"/>
          <p:cNvSpPr>
            <a:spLocks noGrp="1" noRot="1" noChangeAspect="1" noTextEdit="1"/>
          </p:cNvSpPr>
          <p:nvPr>
            <p:ph type="sldImg"/>
          </p:nvPr>
        </p:nvSpPr>
        <p:spPr>
          <a:ln/>
        </p:spPr>
      </p:sp>
      <p:sp>
        <p:nvSpPr>
          <p:cNvPr id="70659" name="Rectangle 3"/>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it-IT"/>
          </a:p>
        </p:txBody>
      </p:sp>
    </p:spTree>
    <p:extLst>
      <p:ext uri="{BB962C8B-B14F-4D97-AF65-F5344CB8AC3E}">
        <p14:creationId xmlns:p14="http://schemas.microsoft.com/office/powerpoint/2010/main" val="24770203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17443"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888580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18467"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25401944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19491"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25797334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20515"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29803944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26659"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11748287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27683"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29040900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7"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54658"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10854783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7"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64898"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6422625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73730"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329866027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TextEdit="1"/>
          </p:cNvSpPr>
          <p:nvPr>
            <p:ph type="sldImg"/>
          </p:nvPr>
        </p:nvSpPr>
        <p:spPr bwMode="auto">
          <a:noFill/>
          <a:ln>
            <a:solidFill>
              <a:srgbClr val="000000"/>
            </a:solidFill>
            <a:miter lim="800000"/>
            <a:headEnd/>
            <a:tailEnd/>
          </a:ln>
        </p:spPr>
      </p:sp>
      <p:sp>
        <p:nvSpPr>
          <p:cNvPr id="101379" name="Rectangle 3"/>
          <p:cNvSpPr>
            <a:spLocks noGrp="1"/>
          </p:cNvSpPr>
          <p:nvPr>
            <p:ph type="body" idx="1"/>
          </p:nvPr>
        </p:nvSpPr>
        <p:spPr bwMode="auto">
          <a:noFill/>
        </p:spPr>
        <p:txBody>
          <a:bodyPr wrap="square" numCol="1" anchor="t" anchorCtr="0" compatLnSpc="1">
            <a:prstTxWarp prst="textNoShape">
              <a:avLst/>
            </a:prstTxWarp>
          </a:bodyPr>
          <a:lstStyle/>
          <a:p>
            <a:pPr defTabSz="914400"/>
            <a:endParaRPr lang="it-IT" smtClean="0"/>
          </a:p>
        </p:txBody>
      </p:sp>
    </p:spTree>
    <p:extLst>
      <p:ext uri="{BB962C8B-B14F-4D97-AF65-F5344CB8AC3E}">
        <p14:creationId xmlns:p14="http://schemas.microsoft.com/office/powerpoint/2010/main" val="281116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TextEdit="1"/>
          </p:cNvSpPr>
          <p:nvPr>
            <p:ph type="sldImg"/>
          </p:nvPr>
        </p:nvSpPr>
        <p:spPr bwMode="auto">
          <a:noFill/>
          <a:ln>
            <a:solidFill>
              <a:srgbClr val="000000"/>
            </a:solidFill>
            <a:miter lim="800000"/>
            <a:headEnd/>
            <a:tailEnd/>
          </a:ln>
        </p:spPr>
      </p:sp>
      <p:sp>
        <p:nvSpPr>
          <p:cNvPr id="107523" name="Rectangle 3"/>
          <p:cNvSpPr>
            <a:spLocks noGrp="1"/>
          </p:cNvSpPr>
          <p:nvPr>
            <p:ph type="body" idx="1"/>
          </p:nvPr>
        </p:nvSpPr>
        <p:spPr bwMode="auto">
          <a:noFill/>
        </p:spPr>
        <p:txBody>
          <a:bodyPr wrap="square" numCol="1" anchor="t" anchorCtr="0" compatLnSpc="1">
            <a:prstTxWarp prst="textNoShape">
              <a:avLst/>
            </a:prstTxWarp>
          </a:bodyPr>
          <a:lstStyle/>
          <a:p>
            <a:pPr defTabSz="914400"/>
            <a:endParaRPr lang="it-IT" smtClean="0"/>
          </a:p>
        </p:txBody>
      </p:sp>
    </p:spTree>
    <p:extLst>
      <p:ext uri="{BB962C8B-B14F-4D97-AF65-F5344CB8AC3E}">
        <p14:creationId xmlns:p14="http://schemas.microsoft.com/office/powerpoint/2010/main" val="12297986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75778"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31780819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79874"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3215598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81922"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1286408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83970"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2839052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93186"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2125677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3"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51234"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3605263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fr-CA"/>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fr-CA"/>
          </a:p>
        </p:txBody>
      </p:sp>
      <p:sp>
        <p:nvSpPr>
          <p:cNvPr id="4" name="Segnaposto data 3"/>
          <p:cNvSpPr>
            <a:spLocks noGrp="1"/>
          </p:cNvSpPr>
          <p:nvPr>
            <p:ph type="dt" sz="half" idx="10"/>
          </p:nvPr>
        </p:nvSpPr>
        <p:spPr/>
        <p:txBody>
          <a:bodyPr/>
          <a:lstStyle/>
          <a:p>
            <a:fld id="{7723576D-8DA3-2942-AD30-795D8EE57788}" type="datetimeFigureOut">
              <a:rPr lang="it-IT" smtClean="0"/>
              <a:t>28/04/2021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D85CA678-0630-C444-8107-B8FA541EB476}" type="slidenum">
              <a:rPr lang="fr-CA" smtClean="0"/>
              <a:t>‹N›</a:t>
            </a:fld>
            <a:endParaRPr lang="fr-CA"/>
          </a:p>
        </p:txBody>
      </p:sp>
    </p:spTree>
    <p:extLst>
      <p:ext uri="{BB962C8B-B14F-4D97-AF65-F5344CB8AC3E}">
        <p14:creationId xmlns:p14="http://schemas.microsoft.com/office/powerpoint/2010/main" val="761760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7723576D-8DA3-2942-AD30-795D8EE57788}" type="datetimeFigureOut">
              <a:rPr lang="it-IT" smtClean="0"/>
              <a:t>28/04/2021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D85CA678-0630-C444-8107-B8FA541EB476}" type="slidenum">
              <a:rPr lang="fr-CA" smtClean="0"/>
              <a:t>‹N›</a:t>
            </a:fld>
            <a:endParaRPr lang="fr-CA"/>
          </a:p>
        </p:txBody>
      </p:sp>
    </p:spTree>
    <p:extLst>
      <p:ext uri="{BB962C8B-B14F-4D97-AF65-F5344CB8AC3E}">
        <p14:creationId xmlns:p14="http://schemas.microsoft.com/office/powerpoint/2010/main" val="3470983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fr-CA"/>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7723576D-8DA3-2942-AD30-795D8EE57788}" type="datetimeFigureOut">
              <a:rPr lang="it-IT" smtClean="0"/>
              <a:t>28/04/2021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D85CA678-0630-C444-8107-B8FA541EB476}" type="slidenum">
              <a:rPr lang="fr-CA" smtClean="0"/>
              <a:t>‹N›</a:t>
            </a:fld>
            <a:endParaRPr lang="fr-CA"/>
          </a:p>
        </p:txBody>
      </p:sp>
    </p:spTree>
    <p:extLst>
      <p:ext uri="{BB962C8B-B14F-4D97-AF65-F5344CB8AC3E}">
        <p14:creationId xmlns:p14="http://schemas.microsoft.com/office/powerpoint/2010/main" val="1040346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7723576D-8DA3-2942-AD30-795D8EE57788}" type="datetimeFigureOut">
              <a:rPr lang="it-IT" smtClean="0"/>
              <a:t>28/04/2021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D85CA678-0630-C444-8107-B8FA541EB476}" type="slidenum">
              <a:rPr lang="fr-CA" smtClean="0"/>
              <a:t>‹N›</a:t>
            </a:fld>
            <a:endParaRPr lang="fr-CA"/>
          </a:p>
        </p:txBody>
      </p:sp>
    </p:spTree>
    <p:extLst>
      <p:ext uri="{BB962C8B-B14F-4D97-AF65-F5344CB8AC3E}">
        <p14:creationId xmlns:p14="http://schemas.microsoft.com/office/powerpoint/2010/main" val="3772235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fr-CA"/>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7723576D-8DA3-2942-AD30-795D8EE57788}" type="datetimeFigureOut">
              <a:rPr lang="it-IT" smtClean="0"/>
              <a:t>28/04/2021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D85CA678-0630-C444-8107-B8FA541EB476}" type="slidenum">
              <a:rPr lang="fr-CA" smtClean="0"/>
              <a:t>‹N›</a:t>
            </a:fld>
            <a:endParaRPr lang="fr-CA"/>
          </a:p>
        </p:txBody>
      </p:sp>
    </p:spTree>
    <p:extLst>
      <p:ext uri="{BB962C8B-B14F-4D97-AF65-F5344CB8AC3E}">
        <p14:creationId xmlns:p14="http://schemas.microsoft.com/office/powerpoint/2010/main" val="1029671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data 4"/>
          <p:cNvSpPr>
            <a:spLocks noGrp="1"/>
          </p:cNvSpPr>
          <p:nvPr>
            <p:ph type="dt" sz="half" idx="10"/>
          </p:nvPr>
        </p:nvSpPr>
        <p:spPr/>
        <p:txBody>
          <a:bodyPr/>
          <a:lstStyle/>
          <a:p>
            <a:fld id="{7723576D-8DA3-2942-AD30-795D8EE57788}" type="datetimeFigureOut">
              <a:rPr lang="it-IT" smtClean="0"/>
              <a:t>28/04/2021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D85CA678-0630-C444-8107-B8FA541EB476}" type="slidenum">
              <a:rPr lang="fr-CA" smtClean="0"/>
              <a:t>‹N›</a:t>
            </a:fld>
            <a:endParaRPr lang="fr-CA"/>
          </a:p>
        </p:txBody>
      </p:sp>
    </p:spTree>
    <p:extLst>
      <p:ext uri="{BB962C8B-B14F-4D97-AF65-F5344CB8AC3E}">
        <p14:creationId xmlns:p14="http://schemas.microsoft.com/office/powerpoint/2010/main" val="2733641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fr-CA"/>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7" name="Segnaposto data 6"/>
          <p:cNvSpPr>
            <a:spLocks noGrp="1"/>
          </p:cNvSpPr>
          <p:nvPr>
            <p:ph type="dt" sz="half" idx="10"/>
          </p:nvPr>
        </p:nvSpPr>
        <p:spPr/>
        <p:txBody>
          <a:bodyPr/>
          <a:lstStyle/>
          <a:p>
            <a:fld id="{7723576D-8DA3-2942-AD30-795D8EE57788}" type="datetimeFigureOut">
              <a:rPr lang="it-IT" smtClean="0"/>
              <a:t>28/04/2021</a:t>
            </a:fld>
            <a:endParaRPr lang="fr-CA"/>
          </a:p>
        </p:txBody>
      </p:sp>
      <p:sp>
        <p:nvSpPr>
          <p:cNvPr id="8" name="Segnaposto piè di pagina 7"/>
          <p:cNvSpPr>
            <a:spLocks noGrp="1"/>
          </p:cNvSpPr>
          <p:nvPr>
            <p:ph type="ftr" sz="quarter" idx="11"/>
          </p:nvPr>
        </p:nvSpPr>
        <p:spPr/>
        <p:txBody>
          <a:bodyPr/>
          <a:lstStyle/>
          <a:p>
            <a:endParaRPr lang="fr-CA"/>
          </a:p>
        </p:txBody>
      </p:sp>
      <p:sp>
        <p:nvSpPr>
          <p:cNvPr id="9" name="Segnaposto numero diapositiva 8"/>
          <p:cNvSpPr>
            <a:spLocks noGrp="1"/>
          </p:cNvSpPr>
          <p:nvPr>
            <p:ph type="sldNum" sz="quarter" idx="12"/>
          </p:nvPr>
        </p:nvSpPr>
        <p:spPr/>
        <p:txBody>
          <a:bodyPr/>
          <a:lstStyle/>
          <a:p>
            <a:fld id="{D85CA678-0630-C444-8107-B8FA541EB476}" type="slidenum">
              <a:rPr lang="fr-CA" smtClean="0"/>
              <a:t>‹N›</a:t>
            </a:fld>
            <a:endParaRPr lang="fr-CA"/>
          </a:p>
        </p:txBody>
      </p:sp>
    </p:spTree>
    <p:extLst>
      <p:ext uri="{BB962C8B-B14F-4D97-AF65-F5344CB8AC3E}">
        <p14:creationId xmlns:p14="http://schemas.microsoft.com/office/powerpoint/2010/main" val="430524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data 2"/>
          <p:cNvSpPr>
            <a:spLocks noGrp="1"/>
          </p:cNvSpPr>
          <p:nvPr>
            <p:ph type="dt" sz="half" idx="10"/>
          </p:nvPr>
        </p:nvSpPr>
        <p:spPr/>
        <p:txBody>
          <a:bodyPr/>
          <a:lstStyle/>
          <a:p>
            <a:fld id="{7723576D-8DA3-2942-AD30-795D8EE57788}" type="datetimeFigureOut">
              <a:rPr lang="it-IT" smtClean="0"/>
              <a:t>28/04/2021</a:t>
            </a:fld>
            <a:endParaRPr lang="fr-CA"/>
          </a:p>
        </p:txBody>
      </p:sp>
      <p:sp>
        <p:nvSpPr>
          <p:cNvPr id="4" name="Segnaposto piè di pagina 3"/>
          <p:cNvSpPr>
            <a:spLocks noGrp="1"/>
          </p:cNvSpPr>
          <p:nvPr>
            <p:ph type="ftr" sz="quarter" idx="11"/>
          </p:nvPr>
        </p:nvSpPr>
        <p:spPr/>
        <p:txBody>
          <a:bodyPr/>
          <a:lstStyle/>
          <a:p>
            <a:endParaRPr lang="fr-CA"/>
          </a:p>
        </p:txBody>
      </p:sp>
      <p:sp>
        <p:nvSpPr>
          <p:cNvPr id="5" name="Segnaposto numero diapositiva 4"/>
          <p:cNvSpPr>
            <a:spLocks noGrp="1"/>
          </p:cNvSpPr>
          <p:nvPr>
            <p:ph type="sldNum" sz="quarter" idx="12"/>
          </p:nvPr>
        </p:nvSpPr>
        <p:spPr/>
        <p:txBody>
          <a:bodyPr/>
          <a:lstStyle/>
          <a:p>
            <a:fld id="{D85CA678-0630-C444-8107-B8FA541EB476}" type="slidenum">
              <a:rPr lang="fr-CA" smtClean="0"/>
              <a:t>‹N›</a:t>
            </a:fld>
            <a:endParaRPr lang="fr-CA"/>
          </a:p>
        </p:txBody>
      </p:sp>
    </p:spTree>
    <p:extLst>
      <p:ext uri="{BB962C8B-B14F-4D97-AF65-F5344CB8AC3E}">
        <p14:creationId xmlns:p14="http://schemas.microsoft.com/office/powerpoint/2010/main" val="170121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723576D-8DA3-2942-AD30-795D8EE57788}" type="datetimeFigureOut">
              <a:rPr lang="it-IT" smtClean="0"/>
              <a:t>28/04/2021</a:t>
            </a:fld>
            <a:endParaRPr lang="fr-CA"/>
          </a:p>
        </p:txBody>
      </p:sp>
      <p:sp>
        <p:nvSpPr>
          <p:cNvPr id="3" name="Segnaposto piè di pagina 2"/>
          <p:cNvSpPr>
            <a:spLocks noGrp="1"/>
          </p:cNvSpPr>
          <p:nvPr>
            <p:ph type="ftr" sz="quarter" idx="11"/>
          </p:nvPr>
        </p:nvSpPr>
        <p:spPr/>
        <p:txBody>
          <a:bodyPr/>
          <a:lstStyle/>
          <a:p>
            <a:endParaRPr lang="fr-CA"/>
          </a:p>
        </p:txBody>
      </p:sp>
      <p:sp>
        <p:nvSpPr>
          <p:cNvPr id="4" name="Segnaposto numero diapositiva 3"/>
          <p:cNvSpPr>
            <a:spLocks noGrp="1"/>
          </p:cNvSpPr>
          <p:nvPr>
            <p:ph type="sldNum" sz="quarter" idx="12"/>
          </p:nvPr>
        </p:nvSpPr>
        <p:spPr/>
        <p:txBody>
          <a:bodyPr/>
          <a:lstStyle/>
          <a:p>
            <a:fld id="{D85CA678-0630-C444-8107-B8FA541EB476}" type="slidenum">
              <a:rPr lang="fr-CA" smtClean="0"/>
              <a:t>‹N›</a:t>
            </a:fld>
            <a:endParaRPr lang="fr-CA"/>
          </a:p>
        </p:txBody>
      </p:sp>
    </p:spTree>
    <p:extLst>
      <p:ext uri="{BB962C8B-B14F-4D97-AF65-F5344CB8AC3E}">
        <p14:creationId xmlns:p14="http://schemas.microsoft.com/office/powerpoint/2010/main" val="41681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fr-CA"/>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7723576D-8DA3-2942-AD30-795D8EE57788}" type="datetimeFigureOut">
              <a:rPr lang="it-IT" smtClean="0"/>
              <a:t>28/04/2021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D85CA678-0630-C444-8107-B8FA541EB476}" type="slidenum">
              <a:rPr lang="fr-CA" smtClean="0"/>
              <a:t>‹N›</a:t>
            </a:fld>
            <a:endParaRPr lang="fr-CA"/>
          </a:p>
        </p:txBody>
      </p:sp>
    </p:spTree>
    <p:extLst>
      <p:ext uri="{BB962C8B-B14F-4D97-AF65-F5344CB8AC3E}">
        <p14:creationId xmlns:p14="http://schemas.microsoft.com/office/powerpoint/2010/main" val="1896146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fr-CA"/>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7723576D-8DA3-2942-AD30-795D8EE57788}" type="datetimeFigureOut">
              <a:rPr lang="it-IT" smtClean="0"/>
              <a:t>28/04/2021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D85CA678-0630-C444-8107-B8FA541EB476}" type="slidenum">
              <a:rPr lang="fr-CA" smtClean="0"/>
              <a:t>‹N›</a:t>
            </a:fld>
            <a:endParaRPr lang="fr-CA"/>
          </a:p>
        </p:txBody>
      </p:sp>
    </p:spTree>
    <p:extLst>
      <p:ext uri="{BB962C8B-B14F-4D97-AF65-F5344CB8AC3E}">
        <p14:creationId xmlns:p14="http://schemas.microsoft.com/office/powerpoint/2010/main" val="3660483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fr-CA"/>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23576D-8DA3-2942-AD30-795D8EE57788}" type="datetimeFigureOut">
              <a:rPr lang="it-IT" smtClean="0"/>
              <a:t>28/04/2021</a:t>
            </a:fld>
            <a:endParaRPr lang="fr-CA"/>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CA678-0630-C444-8107-B8FA541EB476}" type="slidenum">
              <a:rPr lang="fr-CA" smtClean="0"/>
              <a:t>‹N›</a:t>
            </a:fld>
            <a:endParaRPr lang="fr-CA"/>
          </a:p>
        </p:txBody>
      </p:sp>
    </p:spTree>
    <p:extLst>
      <p:ext uri="{BB962C8B-B14F-4D97-AF65-F5344CB8AC3E}">
        <p14:creationId xmlns:p14="http://schemas.microsoft.com/office/powerpoint/2010/main" val="2171970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www.culture.fr/franceterme"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186.xml.rels><?xml version="1.0" encoding="UTF-8" standalone="yes"?>
<Relationships xmlns="http://schemas.openxmlformats.org/package/2006/relationships"><Relationship Id="rId2" Type="http://schemas.openxmlformats.org/officeDocument/2006/relationships/hyperlink" Target="http://www.culturecommunication.gouv.fr/"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portail.atilf.fr/cgi-bin/getobject_?p.5:24./var/artfla/dicos/ACAD_1694/IMAGE/"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fr-CA" sz="2800" dirty="0" smtClean="0"/>
              <a:t>Regard </a:t>
            </a:r>
            <a:r>
              <a:rPr lang="fr-CA" sz="2800" dirty="0"/>
              <a:t>diachronique</a:t>
            </a:r>
            <a:br>
              <a:rPr lang="fr-CA" sz="2800" dirty="0"/>
            </a:br>
            <a:r>
              <a:rPr lang="fr-CA" sz="2800" dirty="0"/>
              <a:t>Histoire de la langue française</a:t>
            </a:r>
            <a:br>
              <a:rPr lang="fr-CA" sz="2800" dirty="0"/>
            </a:br>
            <a:endParaRPr lang="fr-CA" sz="2800" dirty="0"/>
          </a:p>
        </p:txBody>
      </p:sp>
      <p:sp>
        <p:nvSpPr>
          <p:cNvPr id="3" name="Sottotitolo 2"/>
          <p:cNvSpPr>
            <a:spLocks noGrp="1"/>
          </p:cNvSpPr>
          <p:nvPr>
            <p:ph type="subTitle" idx="1"/>
          </p:nvPr>
        </p:nvSpPr>
        <p:spPr/>
        <p:txBody>
          <a:bodyPr>
            <a:normAutofit/>
          </a:bodyPr>
          <a:lstStyle/>
          <a:p>
            <a:endParaRPr lang="fr-CA" sz="2400" dirty="0" smtClean="0"/>
          </a:p>
          <a:p>
            <a:r>
              <a:rPr lang="fr-CA" sz="2400" dirty="0" smtClean="0"/>
              <a:t>1° CIAPG</a:t>
            </a:r>
          </a:p>
          <a:p>
            <a:r>
              <a:rPr lang="fr-CA" sz="2400" dirty="0" smtClean="0"/>
              <a:t>2020-2021</a:t>
            </a:r>
            <a:endParaRPr lang="fr-CA" sz="2400" dirty="0"/>
          </a:p>
        </p:txBody>
      </p:sp>
    </p:spTree>
    <p:extLst>
      <p:ext uri="{BB962C8B-B14F-4D97-AF65-F5344CB8AC3E}">
        <p14:creationId xmlns:p14="http://schemas.microsoft.com/office/powerpoint/2010/main" val="1179505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olo 1"/>
          <p:cNvSpPr>
            <a:spLocks noGrp="1"/>
          </p:cNvSpPr>
          <p:nvPr>
            <p:ph type="title"/>
          </p:nvPr>
        </p:nvSpPr>
        <p:spPr/>
        <p:txBody>
          <a:bodyPr/>
          <a:lstStyle/>
          <a:p>
            <a:r>
              <a:rPr lang="en-US" sz="2800" dirty="0" err="1">
                <a:solidFill>
                  <a:schemeClr val="tx1"/>
                </a:solidFill>
                <a:latin typeface="Arial" charset="0"/>
              </a:rPr>
              <a:t>Serments</a:t>
            </a:r>
            <a:r>
              <a:rPr lang="en-US" sz="2800" dirty="0">
                <a:solidFill>
                  <a:schemeClr val="tx1"/>
                </a:solidFill>
                <a:latin typeface="Arial" charset="0"/>
              </a:rPr>
              <a:t> de Strasbourg </a:t>
            </a:r>
            <a:r>
              <a:rPr lang="en-US" sz="2800" dirty="0" smtClean="0">
                <a:solidFill>
                  <a:schemeClr val="tx1"/>
                </a:solidFill>
                <a:latin typeface="Arial" charset="0"/>
              </a:rPr>
              <a:t>842</a:t>
            </a:r>
            <a:br>
              <a:rPr lang="en-US" sz="2800" dirty="0" smtClean="0">
                <a:solidFill>
                  <a:schemeClr val="tx1"/>
                </a:solidFill>
                <a:latin typeface="Arial" charset="0"/>
              </a:rPr>
            </a:br>
            <a:endParaRPr lang="it-IT" sz="2800" dirty="0">
              <a:latin typeface="Arial" charset="0"/>
            </a:endParaRPr>
          </a:p>
        </p:txBody>
      </p:sp>
      <p:sp>
        <p:nvSpPr>
          <p:cNvPr id="84994" name="Segnaposto contenuto 2"/>
          <p:cNvSpPr>
            <a:spLocks noGrp="1"/>
          </p:cNvSpPr>
          <p:nvPr>
            <p:ph idx="1"/>
          </p:nvPr>
        </p:nvSpPr>
        <p:spPr/>
        <p:txBody>
          <a:bodyPr/>
          <a:lstStyle/>
          <a:p>
            <a:pPr algn="just"/>
            <a:r>
              <a:rPr lang="en-US" sz="2400">
                <a:latin typeface="Arial" charset="0"/>
              </a:rPr>
              <a:t>À la mort de Charlemagne en 814, et après celle de son fils, Louis le Pieux en 840, ses petits-fils se disputèrent l'Empire: Lothaire (795-855), Pépin (803-838) et Louis (805-976), puis tardivement, d'un second lit, Charles (823-877). Finalement, Charles dit le Chauve et Louis dit le Germanique scellèrent une alliance contre leur frère aîné, Lothaire, par les </a:t>
            </a:r>
            <a:r>
              <a:rPr lang="en-US" sz="2400" i="1">
                <a:latin typeface="Arial" charset="0"/>
              </a:rPr>
              <a:t>Serments de Strasbourg.</a:t>
            </a:r>
          </a:p>
          <a:p>
            <a:pPr algn="just"/>
            <a:endParaRPr lang="it-IT">
              <a:latin typeface="Arial" charset="0"/>
            </a:endParaRPr>
          </a:p>
        </p:txBody>
      </p:sp>
    </p:spTree>
    <p:extLst>
      <p:ext uri="{BB962C8B-B14F-4D97-AF65-F5344CB8AC3E}">
        <p14:creationId xmlns:p14="http://schemas.microsoft.com/office/powerpoint/2010/main" val="264541185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p:cNvSpPr>
            <a:spLocks noGrp="1"/>
          </p:cNvSpPr>
          <p:nvPr>
            <p:ph type="title" idx="4294967295"/>
          </p:nvPr>
        </p:nvSpPr>
        <p:spPr/>
        <p:txBody>
          <a:bodyPr>
            <a:normAutofit fontScale="90000"/>
          </a:bodyPr>
          <a:lstStyle/>
          <a:p>
            <a:r>
              <a:rPr lang="en-US" sz="3600" i="1" dirty="0">
                <a:latin typeface="Arial" charset="0"/>
              </a:rPr>
              <a:t> </a:t>
            </a:r>
            <a:br>
              <a:rPr lang="en-US" sz="3600" i="1" dirty="0">
                <a:latin typeface="Arial" charset="0"/>
              </a:rPr>
            </a:br>
            <a:r>
              <a:rPr lang="en-US" sz="3200" dirty="0">
                <a:latin typeface="Arial" charset="0"/>
              </a:rPr>
              <a:t>Le </a:t>
            </a:r>
            <a:r>
              <a:rPr lang="en-US" sz="3200" dirty="0" err="1">
                <a:latin typeface="Arial" charset="0"/>
              </a:rPr>
              <a:t>calendrier</a:t>
            </a:r>
            <a:r>
              <a:rPr lang="en-US" sz="3200" dirty="0">
                <a:latin typeface="Arial" charset="0"/>
              </a:rPr>
              <a:t> </a:t>
            </a:r>
            <a:r>
              <a:rPr lang="en-US" sz="3200" dirty="0" err="1">
                <a:latin typeface="Arial" charset="0"/>
              </a:rPr>
              <a:t>révolutionnaire</a:t>
            </a:r>
            <a:r>
              <a:rPr lang="en-US" sz="3200" dirty="0">
                <a:latin typeface="Arial" charset="0"/>
              </a:rPr>
              <a:t/>
            </a:r>
            <a:br>
              <a:rPr lang="en-US" sz="3200" dirty="0">
                <a:latin typeface="Arial" charset="0"/>
              </a:rPr>
            </a:br>
            <a:r>
              <a:rPr lang="en-US" sz="3200" dirty="0">
                <a:latin typeface="Arial" charset="0"/>
              </a:rPr>
              <a:t>1792, </a:t>
            </a:r>
            <a:r>
              <a:rPr lang="en-US" sz="3200" dirty="0" err="1">
                <a:latin typeface="Arial" charset="0"/>
              </a:rPr>
              <a:t>l'an</a:t>
            </a:r>
            <a:r>
              <a:rPr lang="en-US" sz="3200" dirty="0">
                <a:latin typeface="Arial" charset="0"/>
              </a:rPr>
              <a:t> I</a:t>
            </a:r>
            <a:r>
              <a:rPr lang="en-US" sz="3600" i="1" dirty="0">
                <a:latin typeface="Arial" charset="0"/>
              </a:rPr>
              <a:t/>
            </a:r>
            <a:br>
              <a:rPr lang="en-US" sz="3600" i="1" dirty="0">
                <a:latin typeface="Arial" charset="0"/>
              </a:rPr>
            </a:br>
            <a:endParaRPr lang="it-IT" sz="3600" dirty="0">
              <a:latin typeface="Arial" charset="0"/>
            </a:endParaRPr>
          </a:p>
        </p:txBody>
      </p:sp>
      <p:sp>
        <p:nvSpPr>
          <p:cNvPr id="77826" name="Content Placeholder 2"/>
          <p:cNvSpPr>
            <a:spLocks noGrp="1"/>
          </p:cNvSpPr>
          <p:nvPr>
            <p:ph idx="4294967295"/>
          </p:nvPr>
        </p:nvSpPr>
        <p:spPr/>
        <p:txBody>
          <a:bodyPr>
            <a:normAutofit lnSpcReduction="10000"/>
          </a:bodyPr>
          <a:lstStyle/>
          <a:p>
            <a:pPr algn="just"/>
            <a:r>
              <a:rPr lang="it-IT" sz="2400" dirty="0">
                <a:latin typeface="Arial" charset="0"/>
              </a:rPr>
              <a:t>Le </a:t>
            </a:r>
            <a:r>
              <a:rPr lang="it-IT" sz="2400" dirty="0" err="1">
                <a:latin typeface="Arial" charset="0"/>
              </a:rPr>
              <a:t>calendrier</a:t>
            </a:r>
            <a:r>
              <a:rPr lang="it-IT" sz="2400" dirty="0">
                <a:latin typeface="Arial" charset="0"/>
              </a:rPr>
              <a:t> </a:t>
            </a:r>
            <a:r>
              <a:rPr lang="it-IT" sz="2400" dirty="0" err="1">
                <a:latin typeface="Arial" charset="0"/>
              </a:rPr>
              <a:t>révolutionnaire</a:t>
            </a:r>
            <a:r>
              <a:rPr lang="it-IT" sz="2400" dirty="0">
                <a:latin typeface="Arial" charset="0"/>
              </a:rPr>
              <a:t> </a:t>
            </a:r>
            <a:r>
              <a:rPr lang="it-IT" sz="2400" dirty="0" err="1">
                <a:latin typeface="Arial" charset="0"/>
              </a:rPr>
              <a:t>trouve</a:t>
            </a:r>
            <a:r>
              <a:rPr lang="it-IT" sz="2400" dirty="0">
                <a:latin typeface="Arial" charset="0"/>
              </a:rPr>
              <a:t> son origine </a:t>
            </a:r>
            <a:r>
              <a:rPr lang="it-IT" sz="2400" dirty="0" err="1">
                <a:latin typeface="Arial" charset="0"/>
              </a:rPr>
              <a:t>dans</a:t>
            </a:r>
            <a:r>
              <a:rPr lang="it-IT" sz="2400" dirty="0">
                <a:latin typeface="Arial" charset="0"/>
              </a:rPr>
              <a:t> le </a:t>
            </a:r>
            <a:r>
              <a:rPr lang="it-IT" sz="2400" dirty="0" err="1">
                <a:latin typeface="Arial" charset="0"/>
              </a:rPr>
              <a:t>mouvement</a:t>
            </a:r>
            <a:r>
              <a:rPr lang="it-IT" sz="2400" dirty="0">
                <a:latin typeface="Arial" charset="0"/>
              </a:rPr>
              <a:t> de la </a:t>
            </a:r>
            <a:r>
              <a:rPr lang="it-IT" sz="2400" dirty="0" err="1">
                <a:latin typeface="Arial" charset="0"/>
              </a:rPr>
              <a:t>déchristianisation</a:t>
            </a:r>
            <a:r>
              <a:rPr lang="it-IT" sz="2400" dirty="0">
                <a:latin typeface="Arial" charset="0"/>
              </a:rPr>
              <a:t> de la </a:t>
            </a:r>
            <a:r>
              <a:rPr lang="it-IT" sz="2400" dirty="0" err="1">
                <a:latin typeface="Arial" charset="0"/>
              </a:rPr>
              <a:t>Révolution</a:t>
            </a:r>
            <a:r>
              <a:rPr lang="it-IT" sz="2400" dirty="0">
                <a:latin typeface="Arial" charset="0"/>
              </a:rPr>
              <a:t>.</a:t>
            </a:r>
            <a:endParaRPr lang="fr-FR" sz="2400" dirty="0">
              <a:latin typeface="Arial" charset="0"/>
            </a:endParaRPr>
          </a:p>
          <a:p>
            <a:pPr algn="just"/>
            <a:r>
              <a:rPr lang="fr-FR" sz="2400" dirty="0">
                <a:latin typeface="Arial" charset="0"/>
              </a:rPr>
              <a:t>Le 21 septembre 1792, les députés de la Convention, réunis pour la première fois, décidèrent à l'unanimité par acclamation de l'abolition de la royauté en France et le lendemain 22 septembre 1792 (jour anniversaire de l'adoption du premier article de la </a:t>
            </a:r>
            <a:r>
              <a:rPr lang="fr-FR" sz="2400" b="1" dirty="0">
                <a:latin typeface="Arial" charset="0"/>
              </a:rPr>
              <a:t>Constitution de 1789</a:t>
            </a:r>
            <a:r>
              <a:rPr lang="fr-FR" sz="2400" dirty="0">
                <a:latin typeface="Arial" charset="0"/>
              </a:rPr>
              <a:t>), la Convention nationale décréta que « Tous les actes publics sont désormais datés à partir de l'an I de la République ».</a:t>
            </a:r>
          </a:p>
          <a:p>
            <a:pPr algn="just"/>
            <a:r>
              <a:rPr lang="it-IT" sz="2400" dirty="0">
                <a:latin typeface="Arial" charset="0"/>
              </a:rPr>
              <a:t>« </a:t>
            </a:r>
            <a:r>
              <a:rPr lang="it-IT" sz="2400" b="1" dirty="0">
                <a:latin typeface="Arial" charset="0"/>
              </a:rPr>
              <a:t>L’</a:t>
            </a:r>
            <a:r>
              <a:rPr lang="it-IT" sz="2400" b="1" dirty="0" err="1">
                <a:latin typeface="Arial" charset="0"/>
              </a:rPr>
              <a:t>ère</a:t>
            </a:r>
            <a:r>
              <a:rPr lang="it-IT" sz="2400" b="1" dirty="0">
                <a:latin typeface="Arial" charset="0"/>
              </a:rPr>
              <a:t> </a:t>
            </a:r>
            <a:r>
              <a:rPr lang="it-IT" sz="2400" b="1" dirty="0" err="1">
                <a:latin typeface="Arial" charset="0"/>
              </a:rPr>
              <a:t>des</a:t>
            </a:r>
            <a:r>
              <a:rPr lang="it-IT" sz="2400" b="1" dirty="0">
                <a:latin typeface="Arial" charset="0"/>
              </a:rPr>
              <a:t> </a:t>
            </a:r>
            <a:r>
              <a:rPr lang="it-IT" sz="2400" b="1" dirty="0" err="1">
                <a:latin typeface="Arial" charset="0"/>
              </a:rPr>
              <a:t>Français</a:t>
            </a:r>
            <a:r>
              <a:rPr lang="it-IT" sz="2400" b="1" dirty="0">
                <a:latin typeface="Arial" charset="0"/>
              </a:rPr>
              <a:t> </a:t>
            </a:r>
            <a:r>
              <a:rPr lang="it-IT" sz="2400" dirty="0" err="1">
                <a:latin typeface="Arial" charset="0"/>
              </a:rPr>
              <a:t>débute</a:t>
            </a:r>
            <a:r>
              <a:rPr lang="it-IT" sz="2400" dirty="0">
                <a:latin typeface="Arial" charset="0"/>
              </a:rPr>
              <a:t> le 22 </a:t>
            </a:r>
            <a:r>
              <a:rPr lang="it-IT" sz="2400" dirty="0" err="1">
                <a:latin typeface="Arial" charset="0"/>
              </a:rPr>
              <a:t>septembre</a:t>
            </a:r>
            <a:r>
              <a:rPr lang="it-IT" sz="2400" dirty="0">
                <a:latin typeface="Arial" charset="0"/>
              </a:rPr>
              <a:t> 1792 de l’</a:t>
            </a:r>
            <a:r>
              <a:rPr lang="it-IT" sz="2400" dirty="0" err="1">
                <a:latin typeface="Arial" charset="0"/>
              </a:rPr>
              <a:t>ère</a:t>
            </a:r>
            <a:r>
              <a:rPr lang="it-IT" sz="2400" dirty="0">
                <a:latin typeface="Arial" charset="0"/>
              </a:rPr>
              <a:t> </a:t>
            </a:r>
            <a:r>
              <a:rPr lang="it-IT" sz="2400" dirty="0" err="1">
                <a:latin typeface="Arial" charset="0"/>
              </a:rPr>
              <a:t>vulgaire</a:t>
            </a:r>
            <a:r>
              <a:rPr lang="it-IT" sz="2400" dirty="0">
                <a:latin typeface="Arial" charset="0"/>
              </a:rPr>
              <a:t> à 9 </a:t>
            </a:r>
            <a:r>
              <a:rPr lang="it-IT" sz="2400" dirty="0" err="1">
                <a:latin typeface="Arial" charset="0"/>
              </a:rPr>
              <a:t>heures</a:t>
            </a:r>
            <a:r>
              <a:rPr lang="it-IT" sz="2400" dirty="0">
                <a:latin typeface="Arial" charset="0"/>
              </a:rPr>
              <a:t> 18 minutes et 30 </a:t>
            </a:r>
            <a:r>
              <a:rPr lang="it-IT" sz="2400" dirty="0" err="1">
                <a:latin typeface="Arial" charset="0"/>
              </a:rPr>
              <a:t>secondes</a:t>
            </a:r>
            <a:r>
              <a:rPr lang="it-IT" sz="2400" dirty="0">
                <a:latin typeface="Arial" charset="0"/>
              </a:rPr>
              <a:t> </a:t>
            </a:r>
            <a:r>
              <a:rPr lang="it-IT" sz="2400" dirty="0" err="1">
                <a:latin typeface="Arial" charset="0"/>
              </a:rPr>
              <a:t>du</a:t>
            </a:r>
            <a:r>
              <a:rPr lang="it-IT" sz="2400" dirty="0">
                <a:latin typeface="Arial" charset="0"/>
              </a:rPr>
              <a:t> </a:t>
            </a:r>
            <a:r>
              <a:rPr lang="it-IT" sz="2400" dirty="0" err="1">
                <a:latin typeface="Arial" charset="0"/>
              </a:rPr>
              <a:t>matin</a:t>
            </a:r>
            <a:r>
              <a:rPr lang="it-IT" sz="2400" dirty="0">
                <a:latin typeface="Arial" charset="0"/>
              </a:rPr>
              <a:t>.»</a:t>
            </a:r>
            <a:endParaRPr lang="fr-FR" sz="2400" dirty="0">
              <a:latin typeface="Arial" charset="0"/>
            </a:endParaRPr>
          </a:p>
        </p:txBody>
      </p:sp>
    </p:spTree>
    <p:extLst>
      <p:ext uri="{BB962C8B-B14F-4D97-AF65-F5344CB8AC3E}">
        <p14:creationId xmlns:p14="http://schemas.microsoft.com/office/powerpoint/2010/main" val="64512826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p:cNvSpPr>
            <a:spLocks noGrp="1"/>
          </p:cNvSpPr>
          <p:nvPr>
            <p:ph type="title" idx="4294967295"/>
          </p:nvPr>
        </p:nvSpPr>
        <p:spPr/>
        <p:txBody>
          <a:bodyPr>
            <a:normAutofit fontScale="90000"/>
          </a:bodyPr>
          <a:lstStyle/>
          <a:p>
            <a:r>
              <a:rPr lang="en-US" sz="3600" i="1" dirty="0">
                <a:latin typeface="Arial" charset="0"/>
              </a:rPr>
              <a:t> </a:t>
            </a:r>
            <a:br>
              <a:rPr lang="en-US" sz="3600" i="1" dirty="0">
                <a:latin typeface="Arial" charset="0"/>
              </a:rPr>
            </a:br>
            <a:r>
              <a:rPr lang="en-US" sz="3200" dirty="0">
                <a:latin typeface="Arial" charset="0"/>
              </a:rPr>
              <a:t>Le </a:t>
            </a:r>
            <a:r>
              <a:rPr lang="en-US" sz="3200" dirty="0" err="1">
                <a:latin typeface="Arial" charset="0"/>
              </a:rPr>
              <a:t>calendrier</a:t>
            </a:r>
            <a:r>
              <a:rPr lang="en-US" sz="3200" dirty="0">
                <a:latin typeface="Arial" charset="0"/>
              </a:rPr>
              <a:t> </a:t>
            </a:r>
            <a:r>
              <a:rPr lang="en-US" sz="3200" dirty="0" err="1">
                <a:latin typeface="Arial" charset="0"/>
              </a:rPr>
              <a:t>révolutionnaire</a:t>
            </a:r>
            <a:r>
              <a:rPr lang="en-US" sz="3200" dirty="0">
                <a:latin typeface="Arial" charset="0"/>
              </a:rPr>
              <a:t/>
            </a:r>
            <a:br>
              <a:rPr lang="en-US" sz="3200" dirty="0">
                <a:latin typeface="Arial" charset="0"/>
              </a:rPr>
            </a:br>
            <a:r>
              <a:rPr lang="en-US" sz="3200" dirty="0">
                <a:latin typeface="Arial" charset="0"/>
              </a:rPr>
              <a:t>1792, </a:t>
            </a:r>
            <a:r>
              <a:rPr lang="en-US" sz="3200" dirty="0" err="1">
                <a:latin typeface="Arial" charset="0"/>
              </a:rPr>
              <a:t>l'an</a:t>
            </a:r>
            <a:r>
              <a:rPr lang="en-US" sz="3200" dirty="0">
                <a:latin typeface="Arial" charset="0"/>
              </a:rPr>
              <a:t> I</a:t>
            </a:r>
            <a:r>
              <a:rPr lang="en-US" sz="3600" i="1" dirty="0">
                <a:latin typeface="Arial" charset="0"/>
              </a:rPr>
              <a:t/>
            </a:r>
            <a:br>
              <a:rPr lang="en-US" sz="3600" i="1" dirty="0">
                <a:latin typeface="Arial" charset="0"/>
              </a:rPr>
            </a:br>
            <a:endParaRPr lang="it-IT" sz="3600" dirty="0">
              <a:latin typeface="Arial" charset="0"/>
            </a:endParaRPr>
          </a:p>
        </p:txBody>
      </p:sp>
      <p:sp>
        <p:nvSpPr>
          <p:cNvPr id="77826" name="Content Placeholder 2"/>
          <p:cNvSpPr>
            <a:spLocks noGrp="1"/>
          </p:cNvSpPr>
          <p:nvPr>
            <p:ph idx="4294967295"/>
          </p:nvPr>
        </p:nvSpPr>
        <p:spPr/>
        <p:txBody>
          <a:bodyPr>
            <a:normAutofit lnSpcReduction="10000"/>
          </a:bodyPr>
          <a:lstStyle/>
          <a:p>
            <a:pPr algn="just"/>
            <a:r>
              <a:rPr lang="en-US" sz="2400" dirty="0">
                <a:latin typeface="Arial" charset="0"/>
              </a:rPr>
              <a:t>Le </a:t>
            </a:r>
            <a:r>
              <a:rPr lang="en-US" sz="2400" dirty="0" err="1">
                <a:latin typeface="Arial" charset="0"/>
              </a:rPr>
              <a:t>calendrier</a:t>
            </a:r>
            <a:r>
              <a:rPr lang="en-US" sz="2400" dirty="0">
                <a:latin typeface="Arial" charset="0"/>
              </a:rPr>
              <a:t> </a:t>
            </a:r>
            <a:r>
              <a:rPr lang="en-US" sz="2400" dirty="0" err="1">
                <a:latin typeface="Arial" charset="0"/>
              </a:rPr>
              <a:t>romain</a:t>
            </a:r>
            <a:r>
              <a:rPr lang="en-US" sz="2400" dirty="0">
                <a:latin typeface="Arial" charset="0"/>
              </a:rPr>
              <a:t> </a:t>
            </a:r>
            <a:r>
              <a:rPr lang="en-US" sz="2400" dirty="0" err="1">
                <a:latin typeface="Arial" charset="0"/>
              </a:rPr>
              <a:t>est</a:t>
            </a:r>
            <a:r>
              <a:rPr lang="en-US" sz="2400" dirty="0">
                <a:latin typeface="Arial" charset="0"/>
              </a:rPr>
              <a:t> trop religieux. </a:t>
            </a:r>
            <a:r>
              <a:rPr lang="en-US" i="1" dirty="0">
                <a:latin typeface="Arial" charset="0"/>
              </a:rPr>
              <a:t/>
            </a:r>
            <a:br>
              <a:rPr lang="en-US" i="1" dirty="0">
                <a:latin typeface="Arial" charset="0"/>
              </a:rPr>
            </a:br>
            <a:r>
              <a:rPr lang="fr-FR" sz="2400" dirty="0">
                <a:latin typeface="Arial" charset="0"/>
              </a:rPr>
              <a:t>Les noms des mois et des jours furent conçus par le poète Fabre d'Églantine avec l'aide d'André </a:t>
            </a:r>
            <a:r>
              <a:rPr lang="fr-FR" sz="2400" dirty="0" err="1">
                <a:latin typeface="Arial" charset="0"/>
              </a:rPr>
              <a:t>Thouin</a:t>
            </a:r>
            <a:r>
              <a:rPr lang="fr-FR" sz="2400" dirty="0">
                <a:latin typeface="Arial" charset="0"/>
              </a:rPr>
              <a:t>, jardinier du jardin des plantes du muséum national d’histoire naturelle.</a:t>
            </a:r>
          </a:p>
          <a:p>
            <a:pPr algn="just"/>
            <a:r>
              <a:rPr lang="fr-FR" sz="2400" dirty="0">
                <a:latin typeface="Arial" charset="0"/>
              </a:rPr>
              <a:t>Chaque jour était caractérisé par le nom d'un produit agricole (par ex. : miel) , d'une plante (par ex. : aubergine), d'un animal (par ex. : chat) ou d'un outil (par ex. : pressoir) en lieu et place des noms de saints du calendrier traditionnel.</a:t>
            </a:r>
          </a:p>
          <a:p>
            <a:pPr algn="just"/>
            <a:r>
              <a:rPr lang="fr-FR" sz="2400" dirty="0">
                <a:latin typeface="Arial" charset="0"/>
              </a:rPr>
              <a:t> Chaque nom de mois rappelle un aspect du climat français.</a:t>
            </a:r>
            <a:endParaRPr lang="it-IT" sz="2400" dirty="0">
              <a:latin typeface="Arial" charset="0"/>
            </a:endParaRPr>
          </a:p>
        </p:txBody>
      </p:sp>
    </p:spTree>
    <p:extLst>
      <p:ext uri="{BB962C8B-B14F-4D97-AF65-F5344CB8AC3E}">
        <p14:creationId xmlns:p14="http://schemas.microsoft.com/office/powerpoint/2010/main" val="357288344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p:cNvSpPr>
            <a:spLocks noGrp="1"/>
          </p:cNvSpPr>
          <p:nvPr>
            <p:ph type="title" idx="4294967295"/>
          </p:nvPr>
        </p:nvSpPr>
        <p:spPr/>
        <p:txBody>
          <a:bodyPr>
            <a:normAutofit fontScale="90000"/>
          </a:bodyPr>
          <a:lstStyle/>
          <a:p>
            <a:pPr eaLnBrk="1" hangingPunct="1"/>
            <a:r>
              <a:rPr lang="en-US" sz="3600" i="1" dirty="0">
                <a:latin typeface="Arial" charset="0"/>
              </a:rPr>
              <a:t> </a:t>
            </a:r>
            <a:br>
              <a:rPr lang="en-US" sz="3600" i="1" dirty="0">
                <a:latin typeface="Arial" charset="0"/>
              </a:rPr>
            </a:br>
            <a:r>
              <a:rPr lang="en-US" sz="3200" dirty="0">
                <a:latin typeface="Arial" charset="0"/>
              </a:rPr>
              <a:t>Le </a:t>
            </a:r>
            <a:r>
              <a:rPr lang="en-US" sz="3200" dirty="0" err="1">
                <a:latin typeface="Arial" charset="0"/>
              </a:rPr>
              <a:t>calendrier</a:t>
            </a:r>
            <a:r>
              <a:rPr lang="en-US" sz="3200" dirty="0">
                <a:latin typeface="Arial" charset="0"/>
              </a:rPr>
              <a:t> </a:t>
            </a:r>
            <a:r>
              <a:rPr lang="en-US" sz="3200" dirty="0" err="1">
                <a:latin typeface="Arial" charset="0"/>
              </a:rPr>
              <a:t>romain</a:t>
            </a:r>
            <a:r>
              <a:rPr lang="en-US" sz="3200" dirty="0">
                <a:latin typeface="Arial" charset="0"/>
              </a:rPr>
              <a:t>, trop religieux. </a:t>
            </a:r>
            <a:r>
              <a:rPr lang="en-US" sz="3600" i="1" dirty="0">
                <a:latin typeface="Arial" charset="0"/>
              </a:rPr>
              <a:t/>
            </a:r>
            <a:br>
              <a:rPr lang="en-US" sz="3600" i="1" dirty="0">
                <a:latin typeface="Arial" charset="0"/>
              </a:rPr>
            </a:br>
            <a:endParaRPr lang="it-IT" sz="3600" dirty="0">
              <a:latin typeface="Arial" charset="0"/>
            </a:endParaRPr>
          </a:p>
        </p:txBody>
      </p:sp>
      <p:sp>
        <p:nvSpPr>
          <p:cNvPr id="77826" name="Content Placeholder 2"/>
          <p:cNvSpPr>
            <a:spLocks noGrp="1"/>
          </p:cNvSpPr>
          <p:nvPr>
            <p:ph idx="4294967295"/>
          </p:nvPr>
        </p:nvSpPr>
        <p:spPr/>
        <p:txBody>
          <a:bodyPr>
            <a:normAutofit fontScale="92500" lnSpcReduction="10000"/>
          </a:bodyPr>
          <a:lstStyle/>
          <a:p>
            <a:r>
              <a:rPr lang="en-US" sz="2400" dirty="0" err="1">
                <a:latin typeface="Arial" charset="0"/>
              </a:rPr>
              <a:t>Vendémiaire</a:t>
            </a:r>
            <a:r>
              <a:rPr lang="en-US" sz="2400" dirty="0">
                <a:latin typeface="Arial" charset="0"/>
              </a:rPr>
              <a:t> : </a:t>
            </a:r>
            <a:r>
              <a:rPr lang="en-US" sz="2400" dirty="0" err="1">
                <a:latin typeface="Arial" charset="0"/>
              </a:rPr>
              <a:t>mois</a:t>
            </a:r>
            <a:r>
              <a:rPr lang="en-US" sz="2400" dirty="0">
                <a:latin typeface="Arial" charset="0"/>
              </a:rPr>
              <a:t> des </a:t>
            </a:r>
            <a:r>
              <a:rPr lang="en-US" sz="2400" dirty="0" err="1">
                <a:latin typeface="Arial" charset="0"/>
              </a:rPr>
              <a:t>vendanges</a:t>
            </a:r>
            <a:r>
              <a:rPr lang="en-US" sz="2400" dirty="0">
                <a:latin typeface="Arial" charset="0"/>
              </a:rPr>
              <a:t> (du 22 sept. au 21 </a:t>
            </a:r>
            <a:r>
              <a:rPr lang="en-US" sz="2400" dirty="0" err="1">
                <a:latin typeface="Arial" charset="0"/>
              </a:rPr>
              <a:t>oct.</a:t>
            </a:r>
            <a:r>
              <a:rPr lang="en-US" sz="2400" dirty="0">
                <a:latin typeface="Arial" charset="0"/>
              </a:rPr>
              <a:t>) </a:t>
            </a:r>
          </a:p>
          <a:p>
            <a:r>
              <a:rPr lang="en-US" sz="2400" dirty="0">
                <a:latin typeface="Arial" charset="0"/>
              </a:rPr>
              <a:t>Brumaire : </a:t>
            </a:r>
            <a:r>
              <a:rPr lang="en-US" sz="2400" dirty="0" err="1">
                <a:latin typeface="Arial" charset="0"/>
              </a:rPr>
              <a:t>mois</a:t>
            </a:r>
            <a:r>
              <a:rPr lang="en-US" sz="2400" dirty="0">
                <a:latin typeface="Arial" charset="0"/>
              </a:rPr>
              <a:t> des brumes  </a:t>
            </a:r>
          </a:p>
          <a:p>
            <a:r>
              <a:rPr lang="en-US" sz="2400" dirty="0" err="1">
                <a:latin typeface="Arial" charset="0"/>
              </a:rPr>
              <a:t>Frimaire</a:t>
            </a:r>
            <a:r>
              <a:rPr lang="en-US" sz="2400" dirty="0">
                <a:latin typeface="Arial" charset="0"/>
              </a:rPr>
              <a:t> : </a:t>
            </a:r>
            <a:r>
              <a:rPr lang="en-US" sz="2400" dirty="0" err="1">
                <a:latin typeface="Arial" charset="0"/>
              </a:rPr>
              <a:t>mois</a:t>
            </a:r>
            <a:r>
              <a:rPr lang="en-US" sz="2400" dirty="0">
                <a:latin typeface="Arial" charset="0"/>
              </a:rPr>
              <a:t> des </a:t>
            </a:r>
            <a:r>
              <a:rPr lang="en-US" sz="2400" dirty="0" err="1">
                <a:latin typeface="Arial" charset="0"/>
              </a:rPr>
              <a:t>frimas</a:t>
            </a:r>
            <a:r>
              <a:rPr lang="en-US" sz="2400" dirty="0">
                <a:latin typeface="Arial" charset="0"/>
              </a:rPr>
              <a:t>  </a:t>
            </a:r>
          </a:p>
          <a:p>
            <a:r>
              <a:rPr lang="en-US" sz="2400" dirty="0" err="1">
                <a:latin typeface="Arial" charset="0"/>
              </a:rPr>
              <a:t>Nivôse</a:t>
            </a:r>
            <a:r>
              <a:rPr lang="en-US" sz="2400" dirty="0">
                <a:latin typeface="Arial" charset="0"/>
              </a:rPr>
              <a:t> : </a:t>
            </a:r>
            <a:r>
              <a:rPr lang="en-US" sz="2400" dirty="0" err="1">
                <a:latin typeface="Arial" charset="0"/>
              </a:rPr>
              <a:t>mois</a:t>
            </a:r>
            <a:r>
              <a:rPr lang="en-US" sz="2400" dirty="0">
                <a:latin typeface="Arial" charset="0"/>
              </a:rPr>
              <a:t> des </a:t>
            </a:r>
            <a:r>
              <a:rPr lang="en-US" sz="2400" dirty="0" err="1">
                <a:latin typeface="Arial" charset="0"/>
              </a:rPr>
              <a:t>neiges</a:t>
            </a:r>
            <a:r>
              <a:rPr lang="en-US" sz="2400" dirty="0">
                <a:latin typeface="Arial" charset="0"/>
              </a:rPr>
              <a:t>  </a:t>
            </a:r>
          </a:p>
          <a:p>
            <a:r>
              <a:rPr lang="en-US" sz="2400" dirty="0" err="1">
                <a:latin typeface="Arial" charset="0"/>
              </a:rPr>
              <a:t>Pluviôse</a:t>
            </a:r>
            <a:r>
              <a:rPr lang="en-US" sz="2400" dirty="0">
                <a:latin typeface="Arial" charset="0"/>
              </a:rPr>
              <a:t> : </a:t>
            </a:r>
            <a:r>
              <a:rPr lang="en-US" sz="2400" dirty="0" err="1">
                <a:latin typeface="Arial" charset="0"/>
              </a:rPr>
              <a:t>mois</a:t>
            </a:r>
            <a:r>
              <a:rPr lang="en-US" sz="2400" dirty="0">
                <a:latin typeface="Arial" charset="0"/>
              </a:rPr>
              <a:t> des </a:t>
            </a:r>
            <a:r>
              <a:rPr lang="en-US" sz="2400" dirty="0" err="1">
                <a:latin typeface="Arial" charset="0"/>
              </a:rPr>
              <a:t>pluies</a:t>
            </a:r>
            <a:r>
              <a:rPr lang="en-US" sz="2400" dirty="0">
                <a:latin typeface="Arial" charset="0"/>
              </a:rPr>
              <a:t>  </a:t>
            </a:r>
          </a:p>
          <a:p>
            <a:r>
              <a:rPr lang="en-US" sz="2400" dirty="0" err="1">
                <a:latin typeface="Arial" charset="0"/>
              </a:rPr>
              <a:t>Ventôse</a:t>
            </a:r>
            <a:r>
              <a:rPr lang="en-US" sz="2400" dirty="0">
                <a:latin typeface="Arial" charset="0"/>
              </a:rPr>
              <a:t> : </a:t>
            </a:r>
            <a:r>
              <a:rPr lang="en-US" sz="2400" dirty="0" err="1">
                <a:latin typeface="Arial" charset="0"/>
              </a:rPr>
              <a:t>mois</a:t>
            </a:r>
            <a:r>
              <a:rPr lang="en-US" sz="2400" dirty="0">
                <a:latin typeface="Arial" charset="0"/>
              </a:rPr>
              <a:t> des vents</a:t>
            </a:r>
          </a:p>
          <a:p>
            <a:pPr eaLnBrk="1" hangingPunct="1"/>
            <a:r>
              <a:rPr lang="en-US" sz="2400" dirty="0">
                <a:latin typeface="Arial" charset="0"/>
              </a:rPr>
              <a:t>Germinal : </a:t>
            </a:r>
            <a:r>
              <a:rPr lang="en-US" sz="2400" dirty="0" err="1">
                <a:latin typeface="Arial" charset="0"/>
              </a:rPr>
              <a:t>mois</a:t>
            </a:r>
            <a:r>
              <a:rPr lang="en-US" sz="2400" dirty="0">
                <a:latin typeface="Arial" charset="0"/>
              </a:rPr>
              <a:t> </a:t>
            </a:r>
            <a:r>
              <a:rPr lang="en-US" sz="2400" dirty="0" err="1">
                <a:latin typeface="Arial" charset="0"/>
              </a:rPr>
              <a:t>où</a:t>
            </a:r>
            <a:r>
              <a:rPr lang="en-US" sz="2400" dirty="0">
                <a:latin typeface="Arial" charset="0"/>
              </a:rPr>
              <a:t> les </a:t>
            </a:r>
            <a:r>
              <a:rPr lang="en-US" sz="2400" dirty="0" err="1">
                <a:latin typeface="Arial" charset="0"/>
              </a:rPr>
              <a:t>plantes</a:t>
            </a:r>
            <a:r>
              <a:rPr lang="en-US" sz="2400" dirty="0">
                <a:latin typeface="Arial" charset="0"/>
              </a:rPr>
              <a:t> </a:t>
            </a:r>
            <a:r>
              <a:rPr lang="en-US" sz="2400" dirty="0" err="1">
                <a:latin typeface="Arial" charset="0"/>
              </a:rPr>
              <a:t>germent</a:t>
            </a:r>
            <a:r>
              <a:rPr lang="en-US" sz="2400" dirty="0">
                <a:latin typeface="Arial" charset="0"/>
              </a:rPr>
              <a:t> </a:t>
            </a:r>
          </a:p>
          <a:p>
            <a:pPr eaLnBrk="1" hangingPunct="1"/>
            <a:r>
              <a:rPr lang="en-US" sz="2400" dirty="0" err="1">
                <a:latin typeface="Arial" charset="0"/>
              </a:rPr>
              <a:t>Florial</a:t>
            </a:r>
            <a:r>
              <a:rPr lang="en-US" sz="2400" dirty="0">
                <a:latin typeface="Arial" charset="0"/>
              </a:rPr>
              <a:t> : </a:t>
            </a:r>
            <a:r>
              <a:rPr lang="en-US" sz="2400" dirty="0" err="1">
                <a:latin typeface="Arial" charset="0"/>
              </a:rPr>
              <a:t>mois</a:t>
            </a:r>
            <a:r>
              <a:rPr lang="en-US" sz="2400" dirty="0">
                <a:latin typeface="Arial" charset="0"/>
              </a:rPr>
              <a:t> des </a:t>
            </a:r>
            <a:r>
              <a:rPr lang="en-US" sz="2400" dirty="0" err="1">
                <a:latin typeface="Arial" charset="0"/>
              </a:rPr>
              <a:t>fleurs</a:t>
            </a:r>
            <a:r>
              <a:rPr lang="en-US" sz="2400" dirty="0">
                <a:latin typeface="Arial" charset="0"/>
              </a:rPr>
              <a:t> </a:t>
            </a:r>
          </a:p>
          <a:p>
            <a:pPr eaLnBrk="1" hangingPunct="1"/>
            <a:r>
              <a:rPr lang="en-US" sz="2400" dirty="0" err="1">
                <a:latin typeface="Arial" charset="0"/>
              </a:rPr>
              <a:t>Prairial</a:t>
            </a:r>
            <a:r>
              <a:rPr lang="en-US" sz="2400" dirty="0">
                <a:latin typeface="Arial" charset="0"/>
              </a:rPr>
              <a:t> : </a:t>
            </a:r>
            <a:r>
              <a:rPr lang="en-US" sz="2400" dirty="0" err="1">
                <a:latin typeface="Arial" charset="0"/>
              </a:rPr>
              <a:t>mois</a:t>
            </a:r>
            <a:r>
              <a:rPr lang="en-US" sz="2400" dirty="0">
                <a:latin typeface="Arial" charset="0"/>
              </a:rPr>
              <a:t> des </a:t>
            </a:r>
            <a:r>
              <a:rPr lang="en-US" sz="2400" dirty="0" err="1">
                <a:latin typeface="Arial" charset="0"/>
              </a:rPr>
              <a:t>prés</a:t>
            </a:r>
            <a:r>
              <a:rPr lang="en-US" sz="2400" dirty="0">
                <a:latin typeface="Arial" charset="0"/>
              </a:rPr>
              <a:t> </a:t>
            </a:r>
          </a:p>
          <a:p>
            <a:pPr eaLnBrk="1" hangingPunct="1"/>
            <a:r>
              <a:rPr lang="en-US" sz="2400" dirty="0" err="1">
                <a:latin typeface="Arial" charset="0"/>
              </a:rPr>
              <a:t>Messidor</a:t>
            </a:r>
            <a:r>
              <a:rPr lang="en-US" sz="2400" dirty="0">
                <a:latin typeface="Arial" charset="0"/>
              </a:rPr>
              <a:t> : </a:t>
            </a:r>
            <a:r>
              <a:rPr lang="en-US" sz="2400" dirty="0" err="1">
                <a:latin typeface="Arial" charset="0"/>
              </a:rPr>
              <a:t>mois</a:t>
            </a:r>
            <a:r>
              <a:rPr lang="en-US" sz="2400" dirty="0">
                <a:latin typeface="Arial" charset="0"/>
              </a:rPr>
              <a:t> des </a:t>
            </a:r>
            <a:r>
              <a:rPr lang="en-US" sz="2400" dirty="0" err="1">
                <a:latin typeface="Arial" charset="0"/>
              </a:rPr>
              <a:t>moissons</a:t>
            </a:r>
            <a:r>
              <a:rPr lang="en-US" sz="2400" dirty="0">
                <a:latin typeface="Arial" charset="0"/>
              </a:rPr>
              <a:t> </a:t>
            </a:r>
          </a:p>
          <a:p>
            <a:pPr eaLnBrk="1" hangingPunct="1"/>
            <a:r>
              <a:rPr lang="en-US" sz="2400" dirty="0" err="1">
                <a:latin typeface="Arial" charset="0"/>
              </a:rPr>
              <a:t>Thermidor</a:t>
            </a:r>
            <a:r>
              <a:rPr lang="en-US" sz="2400" dirty="0">
                <a:latin typeface="Arial" charset="0"/>
              </a:rPr>
              <a:t> : </a:t>
            </a:r>
            <a:r>
              <a:rPr lang="en-US" sz="2400" dirty="0" err="1">
                <a:latin typeface="Arial" charset="0"/>
              </a:rPr>
              <a:t>mois</a:t>
            </a:r>
            <a:r>
              <a:rPr lang="en-US" sz="2400" dirty="0">
                <a:latin typeface="Arial" charset="0"/>
              </a:rPr>
              <a:t> des </a:t>
            </a:r>
            <a:r>
              <a:rPr lang="en-US" sz="2400" dirty="0" err="1">
                <a:latin typeface="Arial" charset="0"/>
              </a:rPr>
              <a:t>chaleurs</a:t>
            </a:r>
            <a:r>
              <a:rPr lang="en-US" sz="2400" dirty="0">
                <a:latin typeface="Arial" charset="0"/>
              </a:rPr>
              <a:t>  </a:t>
            </a:r>
          </a:p>
          <a:p>
            <a:pPr eaLnBrk="1" hangingPunct="1"/>
            <a:r>
              <a:rPr lang="en-US" sz="2400" dirty="0" err="1">
                <a:latin typeface="Arial" charset="0"/>
              </a:rPr>
              <a:t>Fructidor</a:t>
            </a:r>
            <a:r>
              <a:rPr lang="en-US" sz="2400" dirty="0">
                <a:latin typeface="Arial" charset="0"/>
              </a:rPr>
              <a:t> : </a:t>
            </a:r>
            <a:r>
              <a:rPr lang="en-US" sz="2400" dirty="0" err="1">
                <a:latin typeface="Arial" charset="0"/>
              </a:rPr>
              <a:t>mois</a:t>
            </a:r>
            <a:r>
              <a:rPr lang="en-US" sz="2400" dirty="0">
                <a:latin typeface="Arial" charset="0"/>
              </a:rPr>
              <a:t> des fruits </a:t>
            </a:r>
          </a:p>
          <a:p>
            <a:pPr eaLnBrk="1" hangingPunct="1"/>
            <a:endParaRPr lang="it-IT" sz="2400" dirty="0">
              <a:latin typeface="Arial" charset="0"/>
            </a:endParaRPr>
          </a:p>
        </p:txBody>
      </p:sp>
    </p:spTree>
    <p:extLst>
      <p:ext uri="{BB962C8B-B14F-4D97-AF65-F5344CB8AC3E}">
        <p14:creationId xmlns:p14="http://schemas.microsoft.com/office/powerpoint/2010/main" val="313726336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idx="4294967295"/>
          </p:nvPr>
        </p:nvSpPr>
        <p:spPr/>
        <p:txBody>
          <a:bodyPr>
            <a:normAutofit/>
          </a:bodyPr>
          <a:lstStyle/>
          <a:p>
            <a:pPr eaLnBrk="1" hangingPunct="1"/>
            <a:r>
              <a:rPr lang="it-IT" sz="2800" dirty="0" err="1">
                <a:latin typeface="Arial" charset="0"/>
              </a:rPr>
              <a:t>Calendrier</a:t>
            </a:r>
            <a:r>
              <a:rPr lang="it-IT" sz="2800" dirty="0">
                <a:latin typeface="Arial" charset="0"/>
              </a:rPr>
              <a:t> </a:t>
            </a:r>
            <a:r>
              <a:rPr lang="it-IT" sz="2800" dirty="0" err="1">
                <a:latin typeface="Arial" charset="0"/>
              </a:rPr>
              <a:t>révolutionnaire</a:t>
            </a:r>
            <a:endParaRPr lang="it-IT" sz="2800" dirty="0">
              <a:latin typeface="Arial" charset="0"/>
            </a:endParaRPr>
          </a:p>
        </p:txBody>
      </p:sp>
      <p:sp>
        <p:nvSpPr>
          <p:cNvPr id="78850" name="Content Placeholder 2"/>
          <p:cNvSpPr>
            <a:spLocks noGrp="1"/>
          </p:cNvSpPr>
          <p:nvPr>
            <p:ph idx="4294967295"/>
          </p:nvPr>
        </p:nvSpPr>
        <p:spPr/>
        <p:txBody>
          <a:bodyPr>
            <a:normAutofit/>
          </a:bodyPr>
          <a:lstStyle/>
          <a:p>
            <a:pPr algn="just"/>
            <a:r>
              <a:rPr lang="en-US" sz="2400" dirty="0">
                <a:latin typeface="Arial" charset="0"/>
              </a:rPr>
              <a:t>la </a:t>
            </a:r>
            <a:r>
              <a:rPr lang="en-US" sz="2400" dirty="0" err="1">
                <a:latin typeface="Arial" charset="0"/>
              </a:rPr>
              <a:t>semaine</a:t>
            </a:r>
            <a:r>
              <a:rPr lang="en-US" sz="2400" dirty="0">
                <a:latin typeface="Arial" charset="0"/>
              </a:rPr>
              <a:t> </a:t>
            </a:r>
            <a:r>
              <a:rPr lang="en-US" sz="2400" dirty="0" err="1">
                <a:latin typeface="Arial" charset="0"/>
              </a:rPr>
              <a:t>comptait</a:t>
            </a:r>
            <a:r>
              <a:rPr lang="en-US" sz="2400" dirty="0">
                <a:latin typeface="Arial" charset="0"/>
              </a:rPr>
              <a:t> dix </a:t>
            </a:r>
            <a:r>
              <a:rPr lang="en-US" sz="2400" dirty="0" err="1">
                <a:latin typeface="Arial" charset="0"/>
              </a:rPr>
              <a:t>jours</a:t>
            </a:r>
            <a:r>
              <a:rPr lang="en-US" sz="2400" dirty="0">
                <a:latin typeface="Arial" charset="0"/>
              </a:rPr>
              <a:t> au lieu de </a:t>
            </a:r>
            <a:r>
              <a:rPr lang="en-US" sz="2400" dirty="0" err="1">
                <a:latin typeface="Arial" charset="0"/>
              </a:rPr>
              <a:t>sept</a:t>
            </a:r>
            <a:r>
              <a:rPr lang="en-US" sz="2400" dirty="0">
                <a:latin typeface="Arial" charset="0"/>
              </a:rPr>
              <a:t>, les </a:t>
            </a:r>
            <a:r>
              <a:rPr lang="en-US" sz="2400" dirty="0" err="1">
                <a:latin typeface="Arial" charset="0"/>
              </a:rPr>
              <a:t>citoyens</a:t>
            </a:r>
            <a:r>
              <a:rPr lang="en-US" sz="2400" dirty="0">
                <a:latin typeface="Arial" charset="0"/>
              </a:rPr>
              <a:t> </a:t>
            </a:r>
            <a:r>
              <a:rPr lang="en-US" sz="2400" dirty="0" err="1">
                <a:latin typeface="Arial" charset="0"/>
              </a:rPr>
              <a:t>perdaient</a:t>
            </a:r>
            <a:r>
              <a:rPr lang="en-US" sz="2400" dirty="0">
                <a:latin typeface="Arial" charset="0"/>
              </a:rPr>
              <a:t> </a:t>
            </a:r>
            <a:r>
              <a:rPr lang="en-US" sz="2400" dirty="0" err="1">
                <a:latin typeface="Arial" charset="0"/>
              </a:rPr>
              <a:t>donc</a:t>
            </a:r>
            <a:r>
              <a:rPr lang="en-US" sz="2400" dirty="0">
                <a:latin typeface="Arial" charset="0"/>
              </a:rPr>
              <a:t> des </a:t>
            </a:r>
            <a:r>
              <a:rPr lang="en-US" sz="2400" dirty="0" err="1">
                <a:latin typeface="Arial" charset="0"/>
              </a:rPr>
              <a:t>jours</a:t>
            </a:r>
            <a:r>
              <a:rPr lang="en-US" sz="2400" dirty="0">
                <a:latin typeface="Arial" charset="0"/>
              </a:rPr>
              <a:t> de repos </a:t>
            </a:r>
            <a:r>
              <a:rPr lang="en-US" sz="2400" dirty="0" err="1">
                <a:latin typeface="Arial" charset="0"/>
              </a:rPr>
              <a:t>ou</a:t>
            </a:r>
            <a:r>
              <a:rPr lang="en-US" sz="2400" dirty="0">
                <a:latin typeface="Arial" charset="0"/>
              </a:rPr>
              <a:t> </a:t>
            </a:r>
            <a:r>
              <a:rPr lang="en-US" sz="2400" dirty="0" err="1">
                <a:latin typeface="Arial" charset="0"/>
              </a:rPr>
              <a:t>fériés</a:t>
            </a:r>
            <a:r>
              <a:rPr lang="en-US" sz="2400" dirty="0">
                <a:latin typeface="Arial" charset="0"/>
              </a:rPr>
              <a:t> (un </a:t>
            </a:r>
            <a:r>
              <a:rPr lang="en-US" sz="2400" dirty="0" err="1">
                <a:latin typeface="Arial" charset="0"/>
              </a:rPr>
              <a:t>sur</a:t>
            </a:r>
            <a:r>
              <a:rPr lang="en-US" sz="2400" dirty="0">
                <a:latin typeface="Arial" charset="0"/>
              </a:rPr>
              <a:t> dix au lieu de un </a:t>
            </a:r>
            <a:r>
              <a:rPr lang="en-US" sz="2400" dirty="0" err="1">
                <a:latin typeface="Arial" charset="0"/>
              </a:rPr>
              <a:t>sur</a:t>
            </a:r>
            <a:r>
              <a:rPr lang="en-US" sz="2400" dirty="0">
                <a:latin typeface="Arial" charset="0"/>
              </a:rPr>
              <a:t> </a:t>
            </a:r>
            <a:r>
              <a:rPr lang="en-US" sz="2400" dirty="0" err="1">
                <a:latin typeface="Arial" charset="0"/>
              </a:rPr>
              <a:t>sept</a:t>
            </a:r>
            <a:r>
              <a:rPr lang="en-US" sz="2400" dirty="0">
                <a:latin typeface="Arial" charset="0"/>
              </a:rPr>
              <a:t>). </a:t>
            </a:r>
            <a:r>
              <a:rPr lang="en-US" sz="2400" dirty="0" err="1">
                <a:latin typeface="Arial" charset="0"/>
              </a:rPr>
              <a:t>Devant</a:t>
            </a:r>
            <a:r>
              <a:rPr lang="en-US" sz="2400" dirty="0">
                <a:latin typeface="Arial" charset="0"/>
              </a:rPr>
              <a:t> </a:t>
            </a:r>
            <a:r>
              <a:rPr lang="en-US" sz="2400" dirty="0" err="1">
                <a:latin typeface="Arial" charset="0"/>
              </a:rPr>
              <a:t>l'impopularité</a:t>
            </a:r>
            <a:r>
              <a:rPr lang="en-US" sz="2400" dirty="0">
                <a:latin typeface="Arial" charset="0"/>
              </a:rPr>
              <a:t> du nouveau </a:t>
            </a:r>
            <a:r>
              <a:rPr lang="en-US" sz="2400" dirty="0" err="1">
                <a:latin typeface="Arial" charset="0"/>
              </a:rPr>
              <a:t>calendrier</a:t>
            </a:r>
            <a:r>
              <a:rPr lang="en-US" sz="2400" dirty="0">
                <a:latin typeface="Arial" charset="0"/>
              </a:rPr>
              <a:t>, Napoléon </a:t>
            </a:r>
            <a:r>
              <a:rPr lang="en-US" sz="2400" dirty="0" err="1">
                <a:latin typeface="Arial" charset="0"/>
              </a:rPr>
              <a:t>l'abolira</a:t>
            </a:r>
            <a:r>
              <a:rPr lang="en-US" sz="2400" dirty="0">
                <a:latin typeface="Arial" charset="0"/>
              </a:rPr>
              <a:t> le 11 </a:t>
            </a:r>
            <a:r>
              <a:rPr lang="en-US" sz="2400" dirty="0" err="1">
                <a:latin typeface="Arial" charset="0"/>
              </a:rPr>
              <a:t>nivôse</a:t>
            </a:r>
            <a:r>
              <a:rPr lang="en-US" sz="2400" dirty="0">
                <a:latin typeface="Arial" charset="0"/>
              </a:rPr>
              <a:t> de </a:t>
            </a:r>
            <a:r>
              <a:rPr lang="en-US" sz="2400" dirty="0" err="1">
                <a:latin typeface="Arial" charset="0"/>
              </a:rPr>
              <a:t>l'An</a:t>
            </a:r>
            <a:r>
              <a:rPr lang="en-US" sz="2400" dirty="0">
                <a:latin typeface="Arial" charset="0"/>
              </a:rPr>
              <a:t> XIX (1</a:t>
            </a:r>
            <a:r>
              <a:rPr lang="en-US" sz="2400" baseline="30000" dirty="0">
                <a:latin typeface="Arial" charset="0"/>
              </a:rPr>
              <a:t>er</a:t>
            </a:r>
            <a:r>
              <a:rPr lang="en-US" sz="2400" dirty="0">
                <a:latin typeface="Arial" charset="0"/>
              </a:rPr>
              <a:t> </a:t>
            </a:r>
            <a:r>
              <a:rPr lang="en-US" sz="2400" dirty="0" err="1">
                <a:latin typeface="Arial" charset="0"/>
              </a:rPr>
              <a:t>janvier</a:t>
            </a:r>
            <a:r>
              <a:rPr lang="en-US" sz="2400" dirty="0">
                <a:latin typeface="Arial" charset="0"/>
              </a:rPr>
              <a:t> 1806). </a:t>
            </a:r>
          </a:p>
          <a:p>
            <a:pPr algn="just" eaLnBrk="1" hangingPunct="1"/>
            <a:endParaRPr lang="it-IT" sz="2400" dirty="0">
              <a:latin typeface="Arial" charset="0"/>
            </a:endParaRPr>
          </a:p>
        </p:txBody>
      </p:sp>
    </p:spTree>
    <p:extLst>
      <p:ext uri="{BB962C8B-B14F-4D97-AF65-F5344CB8AC3E}">
        <p14:creationId xmlns:p14="http://schemas.microsoft.com/office/powerpoint/2010/main" val="2604163903"/>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idx="4294967295"/>
          </p:nvPr>
        </p:nvSpPr>
        <p:spPr/>
        <p:txBody>
          <a:bodyPr>
            <a:normAutofit/>
          </a:bodyPr>
          <a:lstStyle/>
          <a:p>
            <a:pPr eaLnBrk="1" hangingPunct="1"/>
            <a:r>
              <a:rPr lang="it-IT" sz="2800" dirty="0" err="1">
                <a:latin typeface="Arial" charset="0"/>
              </a:rPr>
              <a:t>Tentatives</a:t>
            </a:r>
            <a:r>
              <a:rPr lang="it-IT" sz="2800" dirty="0">
                <a:latin typeface="Arial" charset="0"/>
              </a:rPr>
              <a:t> de </a:t>
            </a:r>
            <a:r>
              <a:rPr lang="it-IT" sz="2800" dirty="0" err="1">
                <a:latin typeface="Arial" charset="0"/>
              </a:rPr>
              <a:t>transformation</a:t>
            </a:r>
            <a:r>
              <a:rPr lang="it-IT" sz="2800" dirty="0">
                <a:latin typeface="Arial" charset="0"/>
              </a:rPr>
              <a:t> de la langue </a:t>
            </a:r>
            <a:br>
              <a:rPr lang="it-IT" sz="2800" dirty="0">
                <a:latin typeface="Arial" charset="0"/>
              </a:rPr>
            </a:br>
            <a:r>
              <a:rPr lang="it-IT" sz="2800" dirty="0">
                <a:latin typeface="Arial" charset="0"/>
              </a:rPr>
              <a:t>pendant la </a:t>
            </a:r>
            <a:r>
              <a:rPr lang="it-IT" sz="2800" dirty="0" err="1">
                <a:latin typeface="Arial" charset="0"/>
              </a:rPr>
              <a:t>Révolution</a:t>
            </a:r>
            <a:endParaRPr lang="it-IT" sz="2800" dirty="0">
              <a:latin typeface="Arial" charset="0"/>
            </a:endParaRPr>
          </a:p>
        </p:txBody>
      </p:sp>
      <p:sp>
        <p:nvSpPr>
          <p:cNvPr id="76802" name="Content Placeholder 2"/>
          <p:cNvSpPr>
            <a:spLocks noGrp="1"/>
          </p:cNvSpPr>
          <p:nvPr>
            <p:ph idx="4294967295"/>
          </p:nvPr>
        </p:nvSpPr>
        <p:spPr/>
        <p:txBody>
          <a:bodyPr/>
          <a:lstStyle/>
          <a:p>
            <a:pPr algn="just" eaLnBrk="1" hangingPunct="1"/>
            <a:r>
              <a:rPr lang="en-US" sz="2400" dirty="0">
                <a:latin typeface="Arial" charset="0"/>
              </a:rPr>
              <a:t>Les appellations de Monsieur/Madame </a:t>
            </a:r>
            <a:r>
              <a:rPr lang="en-US" sz="2400" dirty="0" err="1">
                <a:latin typeface="Arial" charset="0"/>
              </a:rPr>
              <a:t>furent</a:t>
            </a:r>
            <a:r>
              <a:rPr lang="en-US" sz="2400" dirty="0">
                <a:latin typeface="Arial" charset="0"/>
              </a:rPr>
              <a:t> </a:t>
            </a:r>
            <a:r>
              <a:rPr lang="en-US" sz="2400" dirty="0" err="1">
                <a:latin typeface="Arial" charset="0"/>
              </a:rPr>
              <a:t>remplacées</a:t>
            </a:r>
            <a:r>
              <a:rPr lang="en-US" sz="2400" dirty="0">
                <a:latin typeface="Arial" charset="0"/>
              </a:rPr>
              <a:t> par </a:t>
            </a:r>
            <a:r>
              <a:rPr lang="en-US" sz="2400" dirty="0" err="1">
                <a:latin typeface="Arial" charset="0"/>
              </a:rPr>
              <a:t>Citoyen</a:t>
            </a:r>
            <a:r>
              <a:rPr lang="en-US" sz="2400" dirty="0">
                <a:latin typeface="Arial" charset="0"/>
              </a:rPr>
              <a:t>/</a:t>
            </a:r>
            <a:r>
              <a:rPr lang="en-US" sz="2400" dirty="0" err="1">
                <a:latin typeface="Arial" charset="0"/>
              </a:rPr>
              <a:t>Citoyenne</a:t>
            </a:r>
            <a:r>
              <a:rPr lang="en-US" sz="2400" dirty="0">
                <a:latin typeface="Arial" charset="0"/>
              </a:rPr>
              <a:t>. Le 8 </a:t>
            </a:r>
            <a:r>
              <a:rPr lang="en-US" sz="2400" dirty="0" err="1">
                <a:latin typeface="Arial" charset="0"/>
              </a:rPr>
              <a:t>novembre</a:t>
            </a:r>
            <a:r>
              <a:rPr lang="en-US" sz="2400" dirty="0">
                <a:latin typeface="Arial" charset="0"/>
              </a:rPr>
              <a:t> 1793, on </a:t>
            </a:r>
            <a:r>
              <a:rPr lang="en-US" sz="2400" dirty="0" err="1">
                <a:latin typeface="Arial" charset="0"/>
              </a:rPr>
              <a:t>institua</a:t>
            </a:r>
            <a:r>
              <a:rPr lang="en-US" sz="2400" dirty="0">
                <a:latin typeface="Arial" charset="0"/>
              </a:rPr>
              <a:t> par </a:t>
            </a:r>
            <a:r>
              <a:rPr lang="en-US" sz="2400" dirty="0" err="1">
                <a:latin typeface="Arial" charset="0"/>
              </a:rPr>
              <a:t>décret</a:t>
            </a:r>
            <a:r>
              <a:rPr lang="en-US" sz="2400" dirty="0">
                <a:latin typeface="Arial" charset="0"/>
              </a:rPr>
              <a:t> la </a:t>
            </a:r>
            <a:r>
              <a:rPr lang="en-US" sz="2400" dirty="0" err="1">
                <a:latin typeface="Arial" charset="0"/>
              </a:rPr>
              <a:t>règle</a:t>
            </a:r>
            <a:r>
              <a:rPr lang="en-US" sz="2400" dirty="0">
                <a:latin typeface="Arial" charset="0"/>
              </a:rPr>
              <a:t> du </a:t>
            </a:r>
            <a:r>
              <a:rPr lang="en-US" sz="2400" dirty="0" err="1">
                <a:latin typeface="Arial" charset="0"/>
              </a:rPr>
              <a:t>tutoiement</a:t>
            </a:r>
            <a:r>
              <a:rPr lang="en-US" sz="2400" dirty="0">
                <a:latin typeface="Arial" charset="0"/>
              </a:rPr>
              <a:t> en </a:t>
            </a:r>
            <a:r>
              <a:rPr lang="en-US" sz="2400" dirty="0" err="1">
                <a:latin typeface="Arial" charset="0"/>
              </a:rPr>
              <a:t>s'inspirant</a:t>
            </a:r>
            <a:r>
              <a:rPr lang="en-US" sz="2400" dirty="0">
                <a:latin typeface="Arial" charset="0"/>
              </a:rPr>
              <a:t> de la Rome antique; on </a:t>
            </a:r>
            <a:r>
              <a:rPr lang="en-US" sz="2400" dirty="0" err="1">
                <a:latin typeface="Arial" charset="0"/>
              </a:rPr>
              <a:t>voulait</a:t>
            </a:r>
            <a:r>
              <a:rPr lang="en-US" sz="2400" dirty="0">
                <a:latin typeface="Arial" charset="0"/>
              </a:rPr>
              <a:t> </a:t>
            </a:r>
            <a:r>
              <a:rPr lang="en-US" sz="2400" dirty="0" err="1">
                <a:latin typeface="Arial" charset="0"/>
              </a:rPr>
              <a:t>ainsi</a:t>
            </a:r>
            <a:r>
              <a:rPr lang="en-US" sz="2400" dirty="0">
                <a:latin typeface="Arial" charset="0"/>
              </a:rPr>
              <a:t> </a:t>
            </a:r>
            <a:r>
              <a:rPr lang="en-US" sz="2400" dirty="0" err="1">
                <a:latin typeface="Arial" charset="0"/>
              </a:rPr>
              <a:t>marquer</a:t>
            </a:r>
            <a:r>
              <a:rPr lang="en-US" sz="2400" dirty="0">
                <a:latin typeface="Arial" charset="0"/>
              </a:rPr>
              <a:t> </a:t>
            </a:r>
            <a:r>
              <a:rPr lang="en-US" sz="2400" dirty="0" err="1">
                <a:latin typeface="Arial" charset="0"/>
              </a:rPr>
              <a:t>l'égalité</a:t>
            </a:r>
            <a:r>
              <a:rPr lang="en-US" sz="2400" dirty="0">
                <a:latin typeface="Arial" charset="0"/>
              </a:rPr>
              <a:t> de </a:t>
            </a:r>
            <a:r>
              <a:rPr lang="en-US" sz="2400" dirty="0" err="1">
                <a:latin typeface="Arial" charset="0"/>
              </a:rPr>
              <a:t>tous</a:t>
            </a:r>
            <a:r>
              <a:rPr lang="en-US" sz="2400" dirty="0">
                <a:latin typeface="Arial" charset="0"/>
              </a:rPr>
              <a:t> les </a:t>
            </a:r>
            <a:r>
              <a:rPr lang="en-US" sz="2400" dirty="0" err="1">
                <a:latin typeface="Arial" charset="0"/>
              </a:rPr>
              <a:t>citoyens</a:t>
            </a:r>
            <a:r>
              <a:rPr lang="en-US" sz="2400" dirty="0">
                <a:latin typeface="Arial" charset="0"/>
              </a:rPr>
              <a:t> entre </a:t>
            </a:r>
            <a:r>
              <a:rPr lang="en-US" sz="2400" dirty="0" err="1">
                <a:latin typeface="Arial" charset="0"/>
              </a:rPr>
              <a:t>eux</a:t>
            </a:r>
            <a:r>
              <a:rPr lang="en-US" sz="2400" dirty="0">
                <a:latin typeface="Arial" charset="0"/>
              </a:rPr>
              <a:t>.</a:t>
            </a:r>
          </a:p>
          <a:p>
            <a:pPr algn="just" eaLnBrk="1" hangingPunct="1"/>
            <a:r>
              <a:rPr lang="en-US" sz="2400" dirty="0" err="1">
                <a:latin typeface="Arial" charset="0"/>
              </a:rPr>
              <a:t>Cependant</a:t>
            </a:r>
            <a:r>
              <a:rPr lang="en-US" sz="2400" dirty="0">
                <a:latin typeface="Arial" charset="0"/>
              </a:rPr>
              <a:t>, le «</a:t>
            </a:r>
            <a:r>
              <a:rPr lang="en-US" sz="2400" dirty="0" err="1">
                <a:latin typeface="Arial" charset="0"/>
              </a:rPr>
              <a:t>tutoiement</a:t>
            </a:r>
            <a:r>
              <a:rPr lang="en-US" sz="2400" dirty="0">
                <a:latin typeface="Arial" charset="0"/>
              </a:rPr>
              <a:t> </a:t>
            </a:r>
            <a:r>
              <a:rPr lang="en-US" sz="2400" dirty="0" err="1">
                <a:latin typeface="Arial" charset="0"/>
              </a:rPr>
              <a:t>révolutionnaire</a:t>
            </a:r>
            <a:r>
              <a:rPr lang="en-US" sz="2400" dirty="0">
                <a:latin typeface="Arial" charset="0"/>
              </a:rPr>
              <a:t>» et le </a:t>
            </a:r>
            <a:r>
              <a:rPr lang="en-US" sz="2400" dirty="0" err="1">
                <a:latin typeface="Arial" charset="0"/>
              </a:rPr>
              <a:t>titre</a:t>
            </a:r>
            <a:r>
              <a:rPr lang="en-US" sz="2400" dirty="0">
                <a:latin typeface="Arial" charset="0"/>
              </a:rPr>
              <a:t> </a:t>
            </a:r>
            <a:r>
              <a:rPr lang="en-US" sz="2400" dirty="0" err="1">
                <a:latin typeface="Arial" charset="0"/>
              </a:rPr>
              <a:t>égalitariste</a:t>
            </a:r>
            <a:r>
              <a:rPr lang="en-US" sz="2400" dirty="0">
                <a:latin typeface="Arial" charset="0"/>
              </a:rPr>
              <a:t> de </a:t>
            </a:r>
            <a:r>
              <a:rPr lang="en-US" sz="2400" dirty="0" err="1">
                <a:latin typeface="Arial" charset="0"/>
              </a:rPr>
              <a:t>citoyen</a:t>
            </a:r>
            <a:r>
              <a:rPr lang="en-US" sz="2400" dirty="0">
                <a:latin typeface="Arial" charset="0"/>
              </a:rPr>
              <a:t>/</a:t>
            </a:r>
            <a:r>
              <a:rPr lang="en-US" sz="2400" dirty="0" err="1">
                <a:latin typeface="Arial" charset="0"/>
              </a:rPr>
              <a:t>citoyenne</a:t>
            </a:r>
            <a:r>
              <a:rPr lang="en-US" sz="2400" dirty="0">
                <a:latin typeface="Arial" charset="0"/>
              </a:rPr>
              <a:t> </a:t>
            </a:r>
            <a:r>
              <a:rPr lang="en-US" sz="2400" dirty="0" err="1">
                <a:latin typeface="Arial" charset="0"/>
              </a:rPr>
              <a:t>à</a:t>
            </a:r>
            <a:r>
              <a:rPr lang="en-US" sz="2400" dirty="0">
                <a:latin typeface="Arial" charset="0"/>
              </a:rPr>
              <a:t> la place de monsieur/</a:t>
            </a:r>
            <a:r>
              <a:rPr lang="en-US" sz="2400" dirty="0" err="1">
                <a:latin typeface="Arial" charset="0"/>
              </a:rPr>
              <a:t>madame</a:t>
            </a:r>
            <a:r>
              <a:rPr lang="en-US" sz="2400" dirty="0">
                <a:latin typeface="Arial" charset="0"/>
              </a:rPr>
              <a:t> ne </a:t>
            </a:r>
            <a:r>
              <a:rPr lang="en-US" sz="2400" dirty="0" err="1">
                <a:latin typeface="Arial" charset="0"/>
              </a:rPr>
              <a:t>persistèrent</a:t>
            </a:r>
            <a:r>
              <a:rPr lang="en-US" sz="2400" dirty="0">
                <a:latin typeface="Arial" charset="0"/>
              </a:rPr>
              <a:t> pas.</a:t>
            </a:r>
          </a:p>
          <a:p>
            <a:pPr algn="just" eaLnBrk="1" hangingPunct="1"/>
            <a:r>
              <a:rPr lang="en-US" sz="2400" dirty="0">
                <a:latin typeface="Arial" charset="0"/>
              </a:rPr>
              <a:t>Le </a:t>
            </a:r>
            <a:r>
              <a:rPr lang="en-US" sz="2400" dirty="0" err="1">
                <a:latin typeface="Arial" charset="0"/>
              </a:rPr>
              <a:t>décret</a:t>
            </a:r>
            <a:r>
              <a:rPr lang="en-US" sz="2400" dirty="0">
                <a:latin typeface="Arial" charset="0"/>
              </a:rPr>
              <a:t> sera </a:t>
            </a:r>
            <a:r>
              <a:rPr lang="en-US" sz="2400" dirty="0" err="1">
                <a:latin typeface="Arial" charset="0"/>
              </a:rPr>
              <a:t>aboli</a:t>
            </a:r>
            <a:r>
              <a:rPr lang="en-US" sz="2400" dirty="0">
                <a:latin typeface="Arial" charset="0"/>
              </a:rPr>
              <a:t> </a:t>
            </a:r>
            <a:r>
              <a:rPr lang="en-US" sz="2400" dirty="0" err="1">
                <a:latin typeface="Arial" charset="0"/>
              </a:rPr>
              <a:t>dès</a:t>
            </a:r>
            <a:r>
              <a:rPr lang="en-US" sz="2400" dirty="0">
                <a:latin typeface="Arial" charset="0"/>
              </a:rPr>
              <a:t> </a:t>
            </a:r>
            <a:r>
              <a:rPr lang="en-US" sz="2400" dirty="0" err="1">
                <a:latin typeface="Arial" charset="0"/>
              </a:rPr>
              <a:t>juin</a:t>
            </a:r>
            <a:r>
              <a:rPr lang="en-US" sz="2400" dirty="0">
                <a:latin typeface="Arial" charset="0"/>
              </a:rPr>
              <a:t> 1795.</a:t>
            </a:r>
            <a:endParaRPr lang="it-IT" sz="2400" dirty="0">
              <a:latin typeface="Arial" charset="0"/>
            </a:endParaRPr>
          </a:p>
        </p:txBody>
      </p:sp>
    </p:spTree>
    <p:extLst>
      <p:ext uri="{BB962C8B-B14F-4D97-AF65-F5344CB8AC3E}">
        <p14:creationId xmlns:p14="http://schemas.microsoft.com/office/powerpoint/2010/main" val="4009808358"/>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ChangeArrowheads="1"/>
          </p:cNvSpPr>
          <p:nvPr>
            <p:ph type="title" idx="4294967295"/>
          </p:nvPr>
        </p:nvSpPr>
        <p:spPr/>
        <p:txBody>
          <a:bodyPr>
            <a:normAutofit/>
          </a:bodyPr>
          <a:lstStyle/>
          <a:p>
            <a:r>
              <a:rPr lang="fr-FR" sz="2400" dirty="0">
                <a:latin typeface="Arial" charset="0"/>
              </a:rPr>
              <a:t>5 ° édition du </a:t>
            </a:r>
            <a:r>
              <a:rPr lang="fr-FR" sz="2400" i="1" dirty="0">
                <a:latin typeface="Arial" charset="0"/>
              </a:rPr>
              <a:t>Dictionnaire de l</a:t>
            </a:r>
            <a:r>
              <a:rPr lang="ja-JP" altLang="fr-FR" sz="2400" i="1" dirty="0">
                <a:latin typeface="Arial" charset="0"/>
              </a:rPr>
              <a:t>’</a:t>
            </a:r>
            <a:r>
              <a:rPr lang="fr-FR" altLang="ja-JP" sz="2400" i="1" dirty="0">
                <a:latin typeface="Arial" charset="0"/>
              </a:rPr>
              <a:t>Académie </a:t>
            </a:r>
            <a:r>
              <a:rPr lang="fr-FR" altLang="ja-JP" sz="2400" i="1" dirty="0" err="1">
                <a:latin typeface="Arial" charset="0"/>
              </a:rPr>
              <a:t>françoise</a:t>
            </a:r>
            <a:r>
              <a:rPr lang="fr-FR" altLang="ja-JP" sz="2400" i="1" dirty="0">
                <a:latin typeface="Arial" charset="0"/>
              </a:rPr>
              <a:t>, </a:t>
            </a:r>
            <a:br>
              <a:rPr lang="fr-FR" altLang="ja-JP" sz="2400" i="1" dirty="0">
                <a:latin typeface="Arial" charset="0"/>
              </a:rPr>
            </a:br>
            <a:r>
              <a:rPr lang="fr-FR" altLang="ja-JP" sz="2400" dirty="0">
                <a:latin typeface="Arial" charset="0"/>
              </a:rPr>
              <a:t>dite</a:t>
            </a:r>
            <a:r>
              <a:rPr lang="fr-FR" altLang="ja-JP" sz="2400" i="1" dirty="0">
                <a:latin typeface="Arial" charset="0"/>
              </a:rPr>
              <a:t> « édition révolutionnaire »</a:t>
            </a:r>
            <a:endParaRPr lang="fr-FR" sz="2400" i="1" dirty="0">
              <a:latin typeface="Arial" charset="0"/>
            </a:endParaRPr>
          </a:p>
        </p:txBody>
      </p:sp>
      <p:sp>
        <p:nvSpPr>
          <p:cNvPr id="69634" name="Rectangle 3"/>
          <p:cNvSpPr>
            <a:spLocks noGrp="1" noChangeArrowheads="1"/>
          </p:cNvSpPr>
          <p:nvPr>
            <p:ph type="body" idx="4294967295"/>
          </p:nvPr>
        </p:nvSpPr>
        <p:spPr/>
        <p:txBody>
          <a:bodyPr>
            <a:normAutofit lnSpcReduction="10000"/>
          </a:bodyPr>
          <a:lstStyle/>
          <a:p>
            <a:pPr algn="just">
              <a:lnSpc>
                <a:spcPct val="90000"/>
              </a:lnSpc>
            </a:pPr>
            <a:r>
              <a:rPr lang="fr-FR" sz="2400" dirty="0"/>
              <a:t>5° édition de l</a:t>
            </a:r>
            <a:r>
              <a:rPr lang="ja-JP" altLang="fr-FR" sz="2400" dirty="0"/>
              <a:t>’</a:t>
            </a:r>
            <a:r>
              <a:rPr lang="fr-FR" altLang="ja-JP" sz="2400" dirty="0"/>
              <a:t>Académie 1798 (an VI de la République).</a:t>
            </a:r>
          </a:p>
          <a:p>
            <a:pPr algn="just">
              <a:lnSpc>
                <a:spcPct val="90000"/>
              </a:lnSpc>
            </a:pPr>
            <a:r>
              <a:rPr lang="fr-FR" altLang="ja-JP" sz="2400" dirty="0"/>
              <a:t>La Convention nationale avait supprimé en 1793 toutes les académies et sociétés littéraires, et donc le dictionnaire fut publié hors de l</a:t>
            </a:r>
            <a:r>
              <a:rPr lang="ja-JP" altLang="fr-FR" sz="2400" dirty="0"/>
              <a:t>’</a:t>
            </a:r>
            <a:r>
              <a:rPr lang="fr-FR" altLang="ja-JP" sz="2400" dirty="0"/>
              <a:t>Académie.</a:t>
            </a:r>
          </a:p>
          <a:p>
            <a:pPr algn="just">
              <a:lnSpc>
                <a:spcPct val="90000"/>
              </a:lnSpc>
            </a:pPr>
            <a:r>
              <a:rPr lang="fr-FR" sz="2400" dirty="0"/>
              <a:t>La 5° édition du </a:t>
            </a:r>
            <a:r>
              <a:rPr lang="fr-FR" sz="2400" i="1" dirty="0"/>
              <a:t>Dictionnaire </a:t>
            </a:r>
            <a:r>
              <a:rPr lang="fr-FR" sz="2400" dirty="0"/>
              <a:t>est publiée non par des membres de l’Académie, mais par « des Hommes-de-Lettres, que l’Académie Françoise </a:t>
            </a:r>
            <a:r>
              <a:rPr lang="fr-FR" sz="2400" dirty="0" err="1"/>
              <a:t>auroit</a:t>
            </a:r>
            <a:r>
              <a:rPr lang="fr-FR" sz="2400" dirty="0"/>
              <a:t> reçus parmi ses Membres, et que la Révolution a comptés parmi ses partisans les plus éclairés ».</a:t>
            </a:r>
            <a:endParaRPr lang="fr-FR" altLang="ja-JP" sz="2400" dirty="0"/>
          </a:p>
          <a:p>
            <a:pPr algn="just" eaLnBrk="1" hangingPunct="1">
              <a:lnSpc>
                <a:spcPct val="90000"/>
              </a:lnSpc>
            </a:pPr>
            <a:r>
              <a:rPr lang="fr-FR" sz="2400" dirty="0"/>
              <a:t>et non pas </a:t>
            </a:r>
            <a:r>
              <a:rPr lang="fr-FR" sz="2400" i="1" dirty="0"/>
              <a:t>Préface</a:t>
            </a:r>
            <a:r>
              <a:rPr lang="fr-FR" sz="2400" dirty="0"/>
              <a:t> mais </a:t>
            </a:r>
            <a:r>
              <a:rPr lang="fr-FR" sz="2400" i="1" dirty="0"/>
              <a:t>Discours préliminaire</a:t>
            </a:r>
            <a:r>
              <a:rPr lang="fr-FR" sz="2400" dirty="0"/>
              <a:t> (hommage à l</a:t>
            </a:r>
            <a:r>
              <a:rPr lang="ja-JP" altLang="fr-FR" sz="2400" dirty="0"/>
              <a:t>’</a:t>
            </a:r>
            <a:r>
              <a:rPr lang="fr-FR" altLang="ja-JP" sz="2400" dirty="0"/>
              <a:t>Encyclopédie)</a:t>
            </a:r>
          </a:p>
          <a:p>
            <a:pPr algn="just" eaLnBrk="1" hangingPunct="1">
              <a:lnSpc>
                <a:spcPct val="90000"/>
              </a:lnSpc>
            </a:pPr>
            <a:r>
              <a:rPr lang="fr-FR" sz="2400" dirty="0"/>
              <a:t>supplément contenant les mots en usage depuis la Révolution (369 entrées)</a:t>
            </a:r>
            <a:r>
              <a:rPr lang="fr-FR" altLang="ja-JP" sz="2400" dirty="0"/>
              <a:t>.</a:t>
            </a:r>
            <a:endParaRPr lang="fr-FR" sz="2400" dirty="0"/>
          </a:p>
        </p:txBody>
      </p:sp>
    </p:spTree>
    <p:extLst>
      <p:ext uri="{BB962C8B-B14F-4D97-AF65-F5344CB8AC3E}">
        <p14:creationId xmlns:p14="http://schemas.microsoft.com/office/powerpoint/2010/main" val="980709214"/>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idx="4294967295"/>
          </p:nvPr>
        </p:nvSpPr>
        <p:spPr/>
        <p:txBody>
          <a:bodyPr>
            <a:normAutofit/>
          </a:bodyPr>
          <a:lstStyle/>
          <a:p>
            <a:r>
              <a:rPr lang="fr-FR" sz="2800" i="1" dirty="0"/>
              <a:t>Discours préliminaire </a:t>
            </a:r>
            <a:r>
              <a:rPr lang="fr-FR" sz="2800" dirty="0"/>
              <a:t>de Garat</a:t>
            </a:r>
            <a:endParaRPr lang="it-IT" sz="2800" dirty="0">
              <a:latin typeface="Arial" charset="0"/>
            </a:endParaRPr>
          </a:p>
        </p:txBody>
      </p:sp>
      <p:sp>
        <p:nvSpPr>
          <p:cNvPr id="78850" name="Content Placeholder 2"/>
          <p:cNvSpPr>
            <a:spLocks noGrp="1"/>
          </p:cNvSpPr>
          <p:nvPr>
            <p:ph idx="4294967295"/>
          </p:nvPr>
        </p:nvSpPr>
        <p:spPr/>
        <p:txBody>
          <a:bodyPr>
            <a:normAutofit/>
          </a:bodyPr>
          <a:lstStyle/>
          <a:p>
            <a:pPr algn="just"/>
            <a:r>
              <a:rPr lang="fr-FR" sz="2400" dirty="0"/>
              <a:t>Le Dictionnaire « a été fini à l'instant où la Monarchie </a:t>
            </a:r>
            <a:r>
              <a:rPr lang="fr-FR" sz="2400" dirty="0" err="1"/>
              <a:t>finissoit</a:t>
            </a:r>
            <a:r>
              <a:rPr lang="fr-FR" sz="2400" dirty="0"/>
              <a:t> elle-même; et [...] par cela seul, il sera pour tous les Peuples et pour tous les Siècles la ligne ineffaçable qui tracera et constatera, dans la même Langue, les limites de la Langue Monarchique et de la Langue Républicaine. » (p. x) </a:t>
            </a:r>
          </a:p>
          <a:p>
            <a:pPr algn="just"/>
            <a:r>
              <a:rPr lang="fr-FR" sz="2400" dirty="0"/>
              <a:t>« Je réponds qu’un bon Dictionnaire peut, seul, donner à une Nation ces lois de la parole, plus importantes, peut-être, que les lois même de l’organisation sociale. » GARAT</a:t>
            </a:r>
          </a:p>
          <a:p>
            <a:pPr algn="just"/>
            <a:endParaRPr lang="fr-FR" sz="2400" i="1" dirty="0"/>
          </a:p>
          <a:p>
            <a:pPr algn="just"/>
            <a:endParaRPr lang="fr-FR" sz="2400" i="1" dirty="0"/>
          </a:p>
          <a:p>
            <a:pPr algn="just" eaLnBrk="1" hangingPunct="1"/>
            <a:endParaRPr lang="en-US" sz="2400" dirty="0">
              <a:latin typeface="Arial" charset="0"/>
            </a:endParaRPr>
          </a:p>
          <a:p>
            <a:pPr algn="just" eaLnBrk="1" hangingPunct="1"/>
            <a:endParaRPr lang="it-IT" sz="2400" dirty="0">
              <a:latin typeface="Arial" charset="0"/>
            </a:endParaRPr>
          </a:p>
        </p:txBody>
      </p:sp>
    </p:spTree>
    <p:extLst>
      <p:ext uri="{BB962C8B-B14F-4D97-AF65-F5344CB8AC3E}">
        <p14:creationId xmlns:p14="http://schemas.microsoft.com/office/powerpoint/2010/main" val="2372608220"/>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idx="4294967295"/>
          </p:nvPr>
        </p:nvSpPr>
        <p:spPr/>
        <p:txBody>
          <a:bodyPr>
            <a:normAutofit/>
          </a:bodyPr>
          <a:lstStyle/>
          <a:p>
            <a:r>
              <a:rPr lang="fr-FR" sz="2800" dirty="0"/>
              <a:t>Le supplément de la </a:t>
            </a:r>
            <a:r>
              <a:rPr lang="fr-FR" sz="2800" dirty="0">
                <a:latin typeface="Arial" charset="0"/>
              </a:rPr>
              <a:t>5 ° édition du </a:t>
            </a:r>
            <a:r>
              <a:rPr lang="fr-FR" sz="2800" i="1" dirty="0">
                <a:latin typeface="Arial" charset="0"/>
              </a:rPr>
              <a:t>Dictionnaire de l</a:t>
            </a:r>
            <a:r>
              <a:rPr lang="ja-JP" altLang="fr-FR" sz="2800" i="1" dirty="0">
                <a:latin typeface="Arial" charset="0"/>
              </a:rPr>
              <a:t>’</a:t>
            </a:r>
            <a:r>
              <a:rPr lang="fr-FR" altLang="ja-JP" sz="2800" i="1" dirty="0">
                <a:latin typeface="Arial" charset="0"/>
              </a:rPr>
              <a:t>Académie </a:t>
            </a:r>
            <a:r>
              <a:rPr lang="fr-FR" altLang="ja-JP" sz="2800" i="1" dirty="0" err="1">
                <a:latin typeface="Arial" charset="0"/>
              </a:rPr>
              <a:t>françoise</a:t>
            </a:r>
            <a:endParaRPr lang="it-IT" sz="2800" dirty="0">
              <a:latin typeface="Arial" charset="0"/>
            </a:endParaRPr>
          </a:p>
        </p:txBody>
      </p:sp>
      <p:sp>
        <p:nvSpPr>
          <p:cNvPr id="78850" name="Content Placeholder 2"/>
          <p:cNvSpPr>
            <a:spLocks noGrp="1"/>
          </p:cNvSpPr>
          <p:nvPr>
            <p:ph idx="4294967295"/>
          </p:nvPr>
        </p:nvSpPr>
        <p:spPr/>
        <p:txBody>
          <a:bodyPr>
            <a:normAutofit/>
          </a:bodyPr>
          <a:lstStyle/>
          <a:p>
            <a:pPr algn="just"/>
            <a:r>
              <a:rPr lang="it-IT" sz="2400" dirty="0" smtClean="0"/>
              <a:t>“</a:t>
            </a:r>
            <a:r>
              <a:rPr lang="it-IT" sz="2400" dirty="0" err="1" smtClean="0"/>
              <a:t>Supplément</a:t>
            </a:r>
            <a:r>
              <a:rPr lang="it-IT" sz="2400" dirty="0" smtClean="0"/>
              <a:t> </a:t>
            </a:r>
            <a:r>
              <a:rPr lang="it-IT" sz="2400" dirty="0" err="1"/>
              <a:t>contenant</a:t>
            </a:r>
            <a:r>
              <a:rPr lang="it-IT" sz="2400" dirty="0"/>
              <a:t> </a:t>
            </a:r>
            <a:r>
              <a:rPr lang="it-IT" sz="2400" dirty="0" err="1"/>
              <a:t>les</a:t>
            </a:r>
            <a:r>
              <a:rPr lang="it-IT" sz="2400" dirty="0"/>
              <a:t> </a:t>
            </a:r>
            <a:r>
              <a:rPr lang="it-IT" sz="2400" dirty="0" err="1"/>
              <a:t>mots</a:t>
            </a:r>
            <a:r>
              <a:rPr lang="it-IT" sz="2400" dirty="0"/>
              <a:t> </a:t>
            </a:r>
            <a:r>
              <a:rPr lang="it-IT" sz="2400" dirty="0" err="1"/>
              <a:t>nouveaux</a:t>
            </a:r>
            <a:r>
              <a:rPr lang="it-IT" sz="2400" dirty="0"/>
              <a:t> en </a:t>
            </a:r>
            <a:r>
              <a:rPr lang="it-IT" sz="2400" dirty="0" err="1"/>
              <a:t>usage</a:t>
            </a:r>
            <a:r>
              <a:rPr lang="it-IT" sz="2400" dirty="0"/>
              <a:t> </a:t>
            </a:r>
            <a:r>
              <a:rPr lang="it-IT" sz="2400" dirty="0" err="1"/>
              <a:t>depuis</a:t>
            </a:r>
            <a:r>
              <a:rPr lang="it-IT" sz="2400" dirty="0"/>
              <a:t> la </a:t>
            </a:r>
            <a:r>
              <a:rPr lang="it-IT" sz="2400" dirty="0" err="1" smtClean="0"/>
              <a:t>Révolution</a:t>
            </a:r>
            <a:r>
              <a:rPr lang="it-IT" sz="2400" dirty="0" smtClean="0"/>
              <a:t>”</a:t>
            </a:r>
            <a:endParaRPr lang="fr-FR" sz="2400" dirty="0" smtClean="0"/>
          </a:p>
          <a:p>
            <a:pPr algn="just"/>
            <a:r>
              <a:rPr lang="fr-FR" sz="2400" dirty="0" smtClean="0"/>
              <a:t>Ce </a:t>
            </a:r>
            <a:r>
              <a:rPr lang="fr-FR" sz="2400" dirty="0"/>
              <a:t>Supplément, qui cède à l’esprit néologique, comporte les mots du calendrier républicain, le lexique des poids et mesures, des mots nécessaires à la nouvelle administration du pays, et des mots à caractère « révolutionnaire ». </a:t>
            </a:r>
            <a:endParaRPr lang="fr-FR" sz="2400" dirty="0" smtClean="0"/>
          </a:p>
          <a:p>
            <a:pPr algn="just"/>
            <a:endParaRPr lang="fr-FR" sz="2400" i="1" dirty="0"/>
          </a:p>
          <a:p>
            <a:pPr algn="just"/>
            <a:endParaRPr lang="fr-FR" sz="2400" i="1" dirty="0"/>
          </a:p>
          <a:p>
            <a:pPr algn="just" eaLnBrk="1" hangingPunct="1"/>
            <a:endParaRPr lang="en-US" sz="2400" dirty="0">
              <a:latin typeface="Arial" charset="0"/>
            </a:endParaRPr>
          </a:p>
          <a:p>
            <a:pPr algn="just" eaLnBrk="1" hangingPunct="1"/>
            <a:endParaRPr lang="it-IT" sz="2400" dirty="0">
              <a:latin typeface="Arial" charset="0"/>
            </a:endParaRPr>
          </a:p>
        </p:txBody>
      </p:sp>
    </p:spTree>
    <p:extLst>
      <p:ext uri="{BB962C8B-B14F-4D97-AF65-F5344CB8AC3E}">
        <p14:creationId xmlns:p14="http://schemas.microsoft.com/office/powerpoint/2010/main" val="1733860155"/>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idx="4294967295"/>
          </p:nvPr>
        </p:nvSpPr>
        <p:spPr/>
        <p:txBody>
          <a:bodyPr>
            <a:normAutofit/>
          </a:bodyPr>
          <a:lstStyle/>
          <a:p>
            <a:r>
              <a:rPr lang="fr-FR" sz="2800" dirty="0">
                <a:latin typeface="+mn-lt"/>
              </a:rPr>
              <a:t>Le supplément de la 5 ° édition du </a:t>
            </a:r>
            <a:r>
              <a:rPr lang="fr-FR" sz="2800" i="1" dirty="0">
                <a:latin typeface="+mn-lt"/>
              </a:rPr>
              <a:t>Dictionnaire de l</a:t>
            </a:r>
            <a:r>
              <a:rPr lang="ja-JP" altLang="fr-FR" sz="2800" i="1" dirty="0">
                <a:latin typeface="+mn-lt"/>
              </a:rPr>
              <a:t>’</a:t>
            </a:r>
            <a:r>
              <a:rPr lang="fr-FR" altLang="ja-JP" sz="2800" i="1" dirty="0">
                <a:latin typeface="+mn-lt"/>
              </a:rPr>
              <a:t>Académie </a:t>
            </a:r>
            <a:r>
              <a:rPr lang="fr-FR" altLang="ja-JP" sz="2800" i="1" dirty="0" err="1">
                <a:latin typeface="+mn-lt"/>
              </a:rPr>
              <a:t>françoise</a:t>
            </a:r>
            <a:endParaRPr lang="it-IT" sz="2800" dirty="0">
              <a:latin typeface="+mn-lt"/>
            </a:endParaRPr>
          </a:p>
        </p:txBody>
      </p:sp>
      <p:sp>
        <p:nvSpPr>
          <p:cNvPr id="78850" name="Content Placeholder 2"/>
          <p:cNvSpPr>
            <a:spLocks noGrp="1"/>
          </p:cNvSpPr>
          <p:nvPr>
            <p:ph idx="4294967295"/>
          </p:nvPr>
        </p:nvSpPr>
        <p:spPr/>
        <p:txBody>
          <a:bodyPr>
            <a:normAutofit/>
          </a:bodyPr>
          <a:lstStyle/>
          <a:p>
            <a:pPr algn="just"/>
            <a:r>
              <a:rPr lang="fr-FR" sz="2400" dirty="0" smtClean="0"/>
              <a:t>DEMOCRATIE (1798) Gouvernement </a:t>
            </a:r>
            <a:r>
              <a:rPr lang="fr-FR" sz="2400" dirty="0"/>
              <a:t>où la souveraineté réside dans le Peuple. </a:t>
            </a:r>
            <a:r>
              <a:rPr lang="fr-FR" sz="2400" i="1" dirty="0"/>
              <a:t>La Démocratie est sujette à de grands </a:t>
            </a:r>
            <a:r>
              <a:rPr lang="fr-FR" sz="2400" i="1" dirty="0" err="1"/>
              <a:t>inconvéniens</a:t>
            </a:r>
            <a:r>
              <a:rPr lang="fr-FR" sz="2400" i="1" dirty="0"/>
              <a:t>. Un Gouvernement mêlé d’Aristocratie et de Démocratie. La République d’Athènes </a:t>
            </a:r>
            <a:r>
              <a:rPr lang="fr-FR" sz="2400" i="1" dirty="0" err="1"/>
              <a:t>étoit</a:t>
            </a:r>
            <a:r>
              <a:rPr lang="fr-FR" sz="2400" i="1" dirty="0"/>
              <a:t> une pure Démocratie. Quelques Cantons Suisses sont de véritables Démocraties.</a:t>
            </a:r>
          </a:p>
          <a:p>
            <a:pPr algn="just"/>
            <a:r>
              <a:rPr lang="fr-FR" sz="2400" dirty="0"/>
              <a:t>* DEMOCRATIE. </a:t>
            </a:r>
            <a:r>
              <a:rPr lang="fr-FR" sz="2400" dirty="0" err="1"/>
              <a:t>sub</a:t>
            </a:r>
            <a:r>
              <a:rPr lang="fr-FR" sz="2400" dirty="0"/>
              <a:t>. f. Il se dit aujourd'hui dans le sens d'opinion, d'attachement à la Révolution, à la cause populaire. </a:t>
            </a:r>
            <a:r>
              <a:rPr lang="fr-FR" sz="2400" i="1" dirty="0"/>
              <a:t>La Démocratie a vaincu l'Aristocratie</a:t>
            </a:r>
            <a:r>
              <a:rPr lang="fr-FR" sz="2400" dirty="0"/>
              <a:t>.</a:t>
            </a:r>
          </a:p>
          <a:p>
            <a:pPr algn="just"/>
            <a:endParaRPr lang="fr-FR" sz="2400" i="1" dirty="0"/>
          </a:p>
          <a:p>
            <a:pPr algn="just"/>
            <a:endParaRPr lang="fr-FR" sz="2400" i="1" dirty="0"/>
          </a:p>
          <a:p>
            <a:pPr algn="just" eaLnBrk="1" hangingPunct="1"/>
            <a:endParaRPr lang="en-US" sz="2400" dirty="0">
              <a:latin typeface="Arial" charset="0"/>
            </a:endParaRPr>
          </a:p>
          <a:p>
            <a:pPr algn="just" eaLnBrk="1" hangingPunct="1"/>
            <a:endParaRPr lang="it-IT" sz="2400" dirty="0">
              <a:latin typeface="Arial" charset="0"/>
            </a:endParaRPr>
          </a:p>
        </p:txBody>
      </p:sp>
    </p:spTree>
    <p:extLst>
      <p:ext uri="{BB962C8B-B14F-4D97-AF65-F5344CB8AC3E}">
        <p14:creationId xmlns:p14="http://schemas.microsoft.com/office/powerpoint/2010/main" val="402850198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idx="4294967295"/>
          </p:nvPr>
        </p:nvSpPr>
        <p:spPr/>
        <p:txBody>
          <a:bodyPr>
            <a:normAutofit/>
          </a:bodyPr>
          <a:lstStyle/>
          <a:p>
            <a:r>
              <a:rPr lang="fr-FR" sz="2800" dirty="0"/>
              <a:t>Le supplément de la </a:t>
            </a:r>
            <a:r>
              <a:rPr lang="fr-FR" sz="2800" dirty="0">
                <a:latin typeface="Arial" charset="0"/>
              </a:rPr>
              <a:t>5 ° édition du </a:t>
            </a:r>
            <a:r>
              <a:rPr lang="fr-FR" sz="2800" i="1" dirty="0">
                <a:latin typeface="Arial" charset="0"/>
              </a:rPr>
              <a:t>Dictionnaire de l</a:t>
            </a:r>
            <a:r>
              <a:rPr lang="ja-JP" altLang="fr-FR" sz="2800" i="1" dirty="0">
                <a:latin typeface="Arial" charset="0"/>
              </a:rPr>
              <a:t>’</a:t>
            </a:r>
            <a:r>
              <a:rPr lang="fr-FR" altLang="ja-JP" sz="2800" i="1" dirty="0">
                <a:latin typeface="Arial" charset="0"/>
              </a:rPr>
              <a:t>Académie </a:t>
            </a:r>
            <a:r>
              <a:rPr lang="fr-FR" altLang="ja-JP" sz="2800" i="1" dirty="0" err="1">
                <a:latin typeface="Arial" charset="0"/>
              </a:rPr>
              <a:t>françoise</a:t>
            </a:r>
            <a:endParaRPr lang="it-IT" sz="2800" dirty="0">
              <a:latin typeface="Arial" charset="0"/>
            </a:endParaRPr>
          </a:p>
        </p:txBody>
      </p:sp>
      <p:sp>
        <p:nvSpPr>
          <p:cNvPr id="78850" name="Content Placeholder 2"/>
          <p:cNvSpPr>
            <a:spLocks noGrp="1"/>
          </p:cNvSpPr>
          <p:nvPr>
            <p:ph idx="4294967295"/>
          </p:nvPr>
        </p:nvSpPr>
        <p:spPr/>
        <p:txBody>
          <a:bodyPr>
            <a:normAutofit fontScale="92500"/>
          </a:bodyPr>
          <a:lstStyle/>
          <a:p>
            <a:r>
              <a:rPr lang="fr-FR" sz="2400" dirty="0"/>
              <a:t>Dictionnaire de l'Académie française, 5° édition (1798)</a:t>
            </a:r>
          </a:p>
          <a:p>
            <a:r>
              <a:rPr lang="fr-FR" sz="2400" dirty="0"/>
              <a:t>ÉGALITÉ. s. f. Conformité, parité, rapport entre des choses égales. </a:t>
            </a:r>
          </a:p>
          <a:p>
            <a:r>
              <a:rPr lang="fr-FR" sz="2400" i="1" dirty="0"/>
              <a:t>L'Égalité des personnes et des conditions. </a:t>
            </a:r>
            <a:r>
              <a:rPr lang="fr-FR" sz="2400" dirty="0"/>
              <a:t>On dit, </a:t>
            </a:r>
            <a:r>
              <a:rPr lang="fr-FR" sz="2400" i="1" dirty="0"/>
              <a:t>Distribuer avec égalité,</a:t>
            </a:r>
            <a:r>
              <a:rPr lang="fr-FR" sz="2400" dirty="0"/>
              <a:t> pour dire, Distribuer en parties égales, en portions égales. </a:t>
            </a:r>
          </a:p>
          <a:p>
            <a:r>
              <a:rPr lang="fr-FR" sz="2400" dirty="0"/>
              <a:t>Il signifie aussi Uniformité. </a:t>
            </a:r>
            <a:r>
              <a:rPr lang="fr-FR" sz="2400" i="1" dirty="0"/>
              <a:t>Égalité d'esprit et d'humeur</a:t>
            </a:r>
            <a:r>
              <a:rPr lang="fr-FR" sz="2400" dirty="0"/>
              <a:t>. </a:t>
            </a:r>
            <a:r>
              <a:rPr lang="fr-FR" sz="2400" i="1" dirty="0"/>
              <a:t>Grande égalité de conduite. Égalité de style.</a:t>
            </a:r>
          </a:p>
          <a:p>
            <a:r>
              <a:rPr lang="fr-FR" sz="2400" b="1" dirty="0"/>
              <a:t>Supplément</a:t>
            </a:r>
          </a:p>
          <a:p>
            <a:r>
              <a:rPr lang="fr-FR" sz="2400" dirty="0"/>
              <a:t>* ÉGALITÉ. s. f. </a:t>
            </a:r>
            <a:r>
              <a:rPr lang="fr-FR" sz="2400" dirty="0" smtClean="0"/>
              <a:t>référence (Déclaration des droits de l’homme et du citoyen 1789)</a:t>
            </a:r>
            <a:endParaRPr lang="fr-FR" sz="2400" dirty="0"/>
          </a:p>
          <a:p>
            <a:pPr algn="just"/>
            <a:r>
              <a:rPr lang="fr-FR" sz="2400" dirty="0"/>
              <a:t>Égalité </a:t>
            </a:r>
            <a:r>
              <a:rPr lang="fr-FR" sz="2400" b="1" dirty="0"/>
              <a:t>de droits</a:t>
            </a:r>
            <a:r>
              <a:rPr lang="fr-FR" sz="2400" dirty="0"/>
              <a:t>. Elle consiste en ce que la Loi est la même pour </a:t>
            </a:r>
            <a:r>
              <a:rPr lang="fr-FR" sz="2400" dirty="0" smtClean="0"/>
              <a:t>tous</a:t>
            </a:r>
            <a:r>
              <a:rPr lang="fr-FR" sz="2400" dirty="0"/>
              <a:t>, soit qu'elle protège, soit qu'elle punisse. </a:t>
            </a:r>
          </a:p>
          <a:p>
            <a:pPr algn="just"/>
            <a:endParaRPr lang="fr-FR" sz="2400" dirty="0"/>
          </a:p>
          <a:p>
            <a:pPr algn="just" eaLnBrk="1" hangingPunct="1"/>
            <a:endParaRPr lang="en-US" sz="2400" dirty="0">
              <a:latin typeface="Arial" charset="0"/>
            </a:endParaRPr>
          </a:p>
          <a:p>
            <a:pPr algn="just" eaLnBrk="1" hangingPunct="1"/>
            <a:endParaRPr lang="it-IT" sz="2400" dirty="0">
              <a:latin typeface="Arial" charset="0"/>
            </a:endParaRPr>
          </a:p>
        </p:txBody>
      </p:sp>
    </p:spTree>
    <p:extLst>
      <p:ext uri="{BB962C8B-B14F-4D97-AF65-F5344CB8AC3E}">
        <p14:creationId xmlns:p14="http://schemas.microsoft.com/office/powerpoint/2010/main" val="36764396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err="1">
                <a:latin typeface="Arial" charset="0"/>
              </a:rPr>
              <a:t>Les</a:t>
            </a:r>
            <a:r>
              <a:rPr lang="it-IT" sz="2800" dirty="0">
                <a:latin typeface="Arial" charset="0"/>
              </a:rPr>
              <a:t> </a:t>
            </a:r>
            <a:r>
              <a:rPr lang="it-IT" sz="2800" dirty="0" err="1">
                <a:latin typeface="Arial" charset="0"/>
              </a:rPr>
              <a:t>Serments</a:t>
            </a:r>
            <a:r>
              <a:rPr lang="it-IT" sz="2800" dirty="0">
                <a:latin typeface="Arial" charset="0"/>
              </a:rPr>
              <a:t> de </a:t>
            </a:r>
            <a:r>
              <a:rPr lang="it-IT" sz="2800" dirty="0" smtClean="0">
                <a:latin typeface="Arial" charset="0"/>
              </a:rPr>
              <a:t>Strasbourg</a:t>
            </a:r>
            <a:br>
              <a:rPr lang="it-IT" sz="2800" dirty="0" smtClean="0">
                <a:latin typeface="Arial" charset="0"/>
              </a:rPr>
            </a:br>
            <a:r>
              <a:rPr lang="it-IT" sz="2800" dirty="0" smtClean="0">
                <a:latin typeface="Arial" charset="0"/>
              </a:rPr>
              <a:t> 842  </a:t>
            </a:r>
            <a:r>
              <a:rPr lang="it-IT" sz="2800" dirty="0" smtClean="0"/>
              <a:t>ancien </a:t>
            </a:r>
            <a:r>
              <a:rPr lang="it-IT" sz="2800" dirty="0" err="1" smtClean="0"/>
              <a:t>français</a:t>
            </a:r>
            <a:r>
              <a:rPr lang="it-IT" sz="2800" dirty="0" smtClean="0"/>
              <a:t>/</a:t>
            </a:r>
            <a:r>
              <a:rPr lang="it-IT" sz="2800" dirty="0" err="1" smtClean="0"/>
              <a:t>français</a:t>
            </a:r>
            <a:r>
              <a:rPr lang="it-IT" sz="2800" dirty="0" smtClean="0"/>
              <a:t> </a:t>
            </a:r>
            <a:r>
              <a:rPr lang="it-IT" sz="2800" dirty="0" err="1" smtClean="0"/>
              <a:t>contemporain</a:t>
            </a:r>
            <a:r>
              <a:rPr lang="it-IT" sz="2800" dirty="0" smtClean="0"/>
              <a:t/>
            </a:r>
            <a:br>
              <a:rPr lang="it-IT" sz="2800" dirty="0" smtClean="0"/>
            </a:br>
            <a:endParaRPr lang="it-IT" sz="2800" dirty="0"/>
          </a:p>
        </p:txBody>
      </p:sp>
      <p:sp>
        <p:nvSpPr>
          <p:cNvPr id="3" name="Segnaposto contenuto 2"/>
          <p:cNvSpPr>
            <a:spLocks noGrp="1"/>
          </p:cNvSpPr>
          <p:nvPr>
            <p:ph sz="half" idx="1"/>
          </p:nvPr>
        </p:nvSpPr>
        <p:spPr/>
        <p:txBody>
          <a:bodyPr>
            <a:normAutofit fontScale="92500" lnSpcReduction="20000"/>
          </a:bodyPr>
          <a:lstStyle/>
          <a:p>
            <a:pPr algn="just"/>
            <a:r>
              <a:rPr lang="en-US" sz="2400" dirty="0">
                <a:latin typeface="Arial" charset="0"/>
              </a:rPr>
              <a:t>Pro </a:t>
            </a:r>
            <a:r>
              <a:rPr lang="en-US" sz="2400" dirty="0" err="1">
                <a:latin typeface="Arial" charset="0"/>
              </a:rPr>
              <a:t>Deo</a:t>
            </a:r>
            <a:r>
              <a:rPr lang="en-US" sz="2400" dirty="0">
                <a:latin typeface="Arial" charset="0"/>
              </a:rPr>
              <a:t> </a:t>
            </a:r>
            <a:r>
              <a:rPr lang="en-US" sz="2400" dirty="0" err="1">
                <a:latin typeface="Arial" charset="0"/>
              </a:rPr>
              <a:t>amur</a:t>
            </a:r>
            <a:r>
              <a:rPr lang="en-US" sz="2400" dirty="0">
                <a:latin typeface="Arial" charset="0"/>
              </a:rPr>
              <a:t> et pro </a:t>
            </a:r>
            <a:r>
              <a:rPr lang="en-US" sz="2400" dirty="0" err="1">
                <a:latin typeface="Arial" charset="0"/>
              </a:rPr>
              <a:t>christian</a:t>
            </a:r>
            <a:r>
              <a:rPr lang="en-US" sz="2400" dirty="0">
                <a:latin typeface="Arial" charset="0"/>
              </a:rPr>
              <a:t> </a:t>
            </a:r>
            <a:r>
              <a:rPr lang="en-US" sz="2400" dirty="0" err="1">
                <a:latin typeface="Arial" charset="0"/>
              </a:rPr>
              <a:t>poblo</a:t>
            </a:r>
            <a:r>
              <a:rPr lang="en-US" sz="2400" dirty="0">
                <a:latin typeface="Arial" charset="0"/>
              </a:rPr>
              <a:t> et </a:t>
            </a:r>
            <a:r>
              <a:rPr lang="en-US" sz="2400" dirty="0" err="1">
                <a:latin typeface="Arial" charset="0"/>
              </a:rPr>
              <a:t>nostro</a:t>
            </a:r>
            <a:r>
              <a:rPr lang="en-US" sz="2400" dirty="0">
                <a:latin typeface="Arial" charset="0"/>
              </a:rPr>
              <a:t> </a:t>
            </a:r>
            <a:r>
              <a:rPr lang="en-US" sz="2400" dirty="0" err="1">
                <a:latin typeface="Arial" charset="0"/>
              </a:rPr>
              <a:t>commun</a:t>
            </a:r>
            <a:r>
              <a:rPr lang="en-US" sz="2400" dirty="0">
                <a:latin typeface="Arial" charset="0"/>
              </a:rPr>
              <a:t> </a:t>
            </a:r>
            <a:r>
              <a:rPr lang="en-US" sz="2400" dirty="0" err="1">
                <a:latin typeface="Arial" charset="0"/>
              </a:rPr>
              <a:t>salvament</a:t>
            </a:r>
            <a:r>
              <a:rPr lang="en-US" sz="2400" dirty="0">
                <a:latin typeface="Arial" charset="0"/>
              </a:rPr>
              <a:t>, </a:t>
            </a:r>
            <a:r>
              <a:rPr lang="en-US" sz="2400" dirty="0" err="1">
                <a:latin typeface="Arial" charset="0"/>
              </a:rPr>
              <a:t>d'ist</a:t>
            </a:r>
            <a:r>
              <a:rPr lang="en-US" sz="2400" dirty="0">
                <a:latin typeface="Arial" charset="0"/>
              </a:rPr>
              <a:t> di in </a:t>
            </a:r>
            <a:r>
              <a:rPr lang="en-US" sz="2400" dirty="0" err="1">
                <a:latin typeface="Arial" charset="0"/>
              </a:rPr>
              <a:t>avant</a:t>
            </a:r>
            <a:r>
              <a:rPr lang="en-US" sz="2400" dirty="0">
                <a:latin typeface="Arial" charset="0"/>
              </a:rPr>
              <a:t>, in quant Deus </a:t>
            </a:r>
            <a:r>
              <a:rPr lang="en-US" sz="2400" dirty="0" err="1">
                <a:latin typeface="Arial" charset="0"/>
              </a:rPr>
              <a:t>savir</a:t>
            </a:r>
            <a:r>
              <a:rPr lang="en-US" sz="2400" dirty="0">
                <a:latin typeface="Arial" charset="0"/>
              </a:rPr>
              <a:t> et </a:t>
            </a:r>
            <a:r>
              <a:rPr lang="en-US" sz="2400" dirty="0" err="1">
                <a:latin typeface="Arial" charset="0"/>
              </a:rPr>
              <a:t>podir</a:t>
            </a:r>
            <a:r>
              <a:rPr lang="en-US" sz="2400" dirty="0">
                <a:latin typeface="Arial" charset="0"/>
              </a:rPr>
              <a:t> me </a:t>
            </a:r>
            <a:r>
              <a:rPr lang="en-US" sz="2400" dirty="0" err="1">
                <a:latin typeface="Arial" charset="0"/>
              </a:rPr>
              <a:t>dunat</a:t>
            </a:r>
            <a:r>
              <a:rPr lang="en-US" sz="2400" dirty="0">
                <a:latin typeface="Arial" charset="0"/>
              </a:rPr>
              <a:t>, </a:t>
            </a:r>
            <a:r>
              <a:rPr lang="en-US" sz="2400" dirty="0" err="1">
                <a:latin typeface="Arial" charset="0"/>
              </a:rPr>
              <a:t>si</a:t>
            </a:r>
            <a:r>
              <a:rPr lang="en-US" sz="2400" dirty="0">
                <a:latin typeface="Arial" charset="0"/>
              </a:rPr>
              <a:t> </a:t>
            </a:r>
            <a:r>
              <a:rPr lang="en-US" sz="2400" dirty="0" err="1">
                <a:latin typeface="Arial" charset="0"/>
              </a:rPr>
              <a:t>salvarai</a:t>
            </a:r>
            <a:r>
              <a:rPr lang="en-US" sz="2400" dirty="0">
                <a:latin typeface="Arial" charset="0"/>
              </a:rPr>
              <a:t> </a:t>
            </a:r>
            <a:r>
              <a:rPr lang="en-US" sz="2400" dirty="0" err="1">
                <a:latin typeface="Arial" charset="0"/>
              </a:rPr>
              <a:t>eo</a:t>
            </a:r>
            <a:r>
              <a:rPr lang="en-US" sz="2400" dirty="0">
                <a:latin typeface="Arial" charset="0"/>
              </a:rPr>
              <a:t> cist </a:t>
            </a:r>
            <a:r>
              <a:rPr lang="en-US" sz="2400" dirty="0" err="1">
                <a:latin typeface="Arial" charset="0"/>
              </a:rPr>
              <a:t>meon</a:t>
            </a:r>
            <a:r>
              <a:rPr lang="en-US" sz="2400" dirty="0">
                <a:latin typeface="Arial" charset="0"/>
              </a:rPr>
              <a:t> </a:t>
            </a:r>
            <a:r>
              <a:rPr lang="en-US" sz="2400" dirty="0" err="1">
                <a:latin typeface="Arial" charset="0"/>
              </a:rPr>
              <a:t>fradre</a:t>
            </a:r>
            <a:r>
              <a:rPr lang="en-US" sz="2400" dirty="0">
                <a:latin typeface="Arial" charset="0"/>
              </a:rPr>
              <a:t> </a:t>
            </a:r>
            <a:r>
              <a:rPr lang="en-US" sz="2400" dirty="0" err="1">
                <a:latin typeface="Arial" charset="0"/>
              </a:rPr>
              <a:t>Karlo</a:t>
            </a:r>
            <a:r>
              <a:rPr lang="en-US" sz="2400" dirty="0">
                <a:latin typeface="Arial" charset="0"/>
              </a:rPr>
              <a:t> et in </a:t>
            </a:r>
            <a:r>
              <a:rPr lang="en-US" sz="2400" dirty="0" err="1">
                <a:latin typeface="Arial" charset="0"/>
              </a:rPr>
              <a:t>aiudha</a:t>
            </a:r>
            <a:r>
              <a:rPr lang="en-US" sz="2400" dirty="0">
                <a:latin typeface="Arial" charset="0"/>
              </a:rPr>
              <a:t> et in </a:t>
            </a:r>
            <a:r>
              <a:rPr lang="en-US" sz="2400" dirty="0" err="1">
                <a:latin typeface="Arial" charset="0"/>
              </a:rPr>
              <a:t>cadhuna</a:t>
            </a:r>
            <a:r>
              <a:rPr lang="en-US" sz="2400" dirty="0">
                <a:latin typeface="Arial" charset="0"/>
              </a:rPr>
              <a:t> </a:t>
            </a:r>
            <a:r>
              <a:rPr lang="en-US" sz="2400" dirty="0" err="1">
                <a:latin typeface="Arial" charset="0"/>
              </a:rPr>
              <a:t>cosa</a:t>
            </a:r>
            <a:r>
              <a:rPr lang="en-US" sz="2400" dirty="0">
                <a:latin typeface="Arial" charset="0"/>
              </a:rPr>
              <a:t>, </a:t>
            </a:r>
            <a:r>
              <a:rPr lang="en-US" sz="2400" dirty="0" err="1">
                <a:latin typeface="Arial" charset="0"/>
              </a:rPr>
              <a:t>si</a:t>
            </a:r>
            <a:r>
              <a:rPr lang="en-US" sz="2400" dirty="0">
                <a:latin typeface="Arial" charset="0"/>
              </a:rPr>
              <a:t> cum </a:t>
            </a:r>
            <a:r>
              <a:rPr lang="en-US" sz="2400" dirty="0" err="1">
                <a:latin typeface="Arial" charset="0"/>
              </a:rPr>
              <a:t>om</a:t>
            </a:r>
            <a:r>
              <a:rPr lang="en-US" sz="2400" dirty="0">
                <a:latin typeface="Arial" charset="0"/>
              </a:rPr>
              <a:t> per </a:t>
            </a:r>
            <a:r>
              <a:rPr lang="en-US" sz="2400" dirty="0" err="1">
                <a:latin typeface="Arial" charset="0"/>
              </a:rPr>
              <a:t>dreit</a:t>
            </a:r>
            <a:r>
              <a:rPr lang="en-US" sz="2400" dirty="0">
                <a:latin typeface="Arial" charset="0"/>
              </a:rPr>
              <a:t> son </a:t>
            </a:r>
            <a:r>
              <a:rPr lang="en-US" sz="2400" dirty="0" err="1">
                <a:latin typeface="Arial" charset="0"/>
              </a:rPr>
              <a:t>fradra</a:t>
            </a:r>
            <a:r>
              <a:rPr lang="en-US" sz="2400" dirty="0">
                <a:latin typeface="Arial" charset="0"/>
              </a:rPr>
              <a:t> </a:t>
            </a:r>
            <a:r>
              <a:rPr lang="en-US" sz="2400" dirty="0" err="1">
                <a:latin typeface="Arial" charset="0"/>
              </a:rPr>
              <a:t>salvar</a:t>
            </a:r>
            <a:r>
              <a:rPr lang="en-US" sz="2400" dirty="0">
                <a:latin typeface="Arial" charset="0"/>
              </a:rPr>
              <a:t> </a:t>
            </a:r>
            <a:r>
              <a:rPr lang="en-US" sz="2400" dirty="0" err="1">
                <a:latin typeface="Arial" charset="0"/>
              </a:rPr>
              <a:t>dift</a:t>
            </a:r>
            <a:r>
              <a:rPr lang="en-US" sz="2400" dirty="0">
                <a:latin typeface="Arial" charset="0"/>
              </a:rPr>
              <a:t>, in o quid </a:t>
            </a:r>
            <a:r>
              <a:rPr lang="en-US" sz="2400" dirty="0" err="1">
                <a:latin typeface="Arial" charset="0"/>
              </a:rPr>
              <a:t>il</a:t>
            </a:r>
            <a:r>
              <a:rPr lang="en-US" sz="2400" dirty="0">
                <a:latin typeface="Arial" charset="0"/>
              </a:rPr>
              <a:t> mi </a:t>
            </a:r>
            <a:r>
              <a:rPr lang="en-US" sz="2400" dirty="0" err="1">
                <a:latin typeface="Arial" charset="0"/>
              </a:rPr>
              <a:t>altresi</a:t>
            </a:r>
            <a:r>
              <a:rPr lang="en-US" sz="2400" dirty="0">
                <a:latin typeface="Arial" charset="0"/>
              </a:rPr>
              <a:t> </a:t>
            </a:r>
            <a:r>
              <a:rPr lang="en-US" sz="2400" dirty="0" err="1">
                <a:latin typeface="Arial" charset="0"/>
              </a:rPr>
              <a:t>fazet</a:t>
            </a:r>
            <a:r>
              <a:rPr lang="en-US" sz="2400" dirty="0">
                <a:latin typeface="Arial" charset="0"/>
              </a:rPr>
              <a:t> et </a:t>
            </a:r>
            <a:r>
              <a:rPr lang="en-US" sz="2400" dirty="0" err="1">
                <a:latin typeface="Arial" charset="0"/>
              </a:rPr>
              <a:t>ab</a:t>
            </a:r>
            <a:r>
              <a:rPr lang="en-US" sz="2400" dirty="0">
                <a:latin typeface="Arial" charset="0"/>
              </a:rPr>
              <a:t> </a:t>
            </a:r>
            <a:r>
              <a:rPr lang="en-US" sz="2400" dirty="0" err="1">
                <a:latin typeface="Arial" charset="0"/>
              </a:rPr>
              <a:t>Ludher</a:t>
            </a:r>
            <a:r>
              <a:rPr lang="en-US" sz="2400" dirty="0">
                <a:latin typeface="Arial" charset="0"/>
              </a:rPr>
              <a:t> </a:t>
            </a:r>
            <a:r>
              <a:rPr lang="en-US" sz="2400" dirty="0" err="1">
                <a:latin typeface="Arial" charset="0"/>
              </a:rPr>
              <a:t>nul</a:t>
            </a:r>
            <a:r>
              <a:rPr lang="en-US" sz="2400" dirty="0">
                <a:latin typeface="Arial" charset="0"/>
              </a:rPr>
              <a:t> plaid </a:t>
            </a:r>
            <a:r>
              <a:rPr lang="en-US" sz="2400" dirty="0" err="1">
                <a:latin typeface="Arial" charset="0"/>
              </a:rPr>
              <a:t>nunquam</a:t>
            </a:r>
            <a:r>
              <a:rPr lang="en-US" sz="2400" dirty="0">
                <a:latin typeface="Arial" charset="0"/>
              </a:rPr>
              <a:t> </a:t>
            </a:r>
            <a:r>
              <a:rPr lang="en-US" sz="2400" dirty="0" err="1">
                <a:latin typeface="Arial" charset="0"/>
              </a:rPr>
              <a:t>prindrai</a:t>
            </a:r>
            <a:r>
              <a:rPr lang="en-US" sz="2400" dirty="0">
                <a:latin typeface="Arial" charset="0"/>
              </a:rPr>
              <a:t>, qui, </a:t>
            </a:r>
            <a:r>
              <a:rPr lang="en-US" sz="2400" dirty="0" err="1">
                <a:latin typeface="Arial" charset="0"/>
              </a:rPr>
              <a:t>meon</a:t>
            </a:r>
            <a:r>
              <a:rPr lang="en-US" sz="2400" dirty="0">
                <a:latin typeface="Arial" charset="0"/>
              </a:rPr>
              <a:t> </a:t>
            </a:r>
            <a:r>
              <a:rPr lang="en-US" sz="2400" dirty="0" err="1">
                <a:latin typeface="Arial" charset="0"/>
              </a:rPr>
              <a:t>vol</a:t>
            </a:r>
            <a:r>
              <a:rPr lang="en-US" sz="2400" dirty="0">
                <a:latin typeface="Arial" charset="0"/>
              </a:rPr>
              <a:t>, cist </a:t>
            </a:r>
            <a:r>
              <a:rPr lang="en-US" sz="2400" dirty="0" err="1">
                <a:latin typeface="Arial" charset="0"/>
              </a:rPr>
              <a:t>meon</a:t>
            </a:r>
            <a:r>
              <a:rPr lang="en-US" sz="2400" dirty="0">
                <a:latin typeface="Arial" charset="0"/>
              </a:rPr>
              <a:t> </a:t>
            </a:r>
            <a:r>
              <a:rPr lang="en-US" sz="2400" dirty="0" err="1">
                <a:latin typeface="Arial" charset="0"/>
              </a:rPr>
              <a:t>fradre</a:t>
            </a:r>
            <a:r>
              <a:rPr lang="en-US" sz="2400" dirty="0">
                <a:latin typeface="Arial" charset="0"/>
              </a:rPr>
              <a:t> Karle in </a:t>
            </a:r>
            <a:r>
              <a:rPr lang="en-US" sz="2400" dirty="0" err="1">
                <a:latin typeface="Arial" charset="0"/>
              </a:rPr>
              <a:t>damno</a:t>
            </a:r>
            <a:r>
              <a:rPr lang="en-US" sz="2400" dirty="0">
                <a:latin typeface="Arial" charset="0"/>
              </a:rPr>
              <a:t> sit.</a:t>
            </a:r>
          </a:p>
          <a:p>
            <a:endParaRPr lang="it-IT" sz="2400" dirty="0"/>
          </a:p>
        </p:txBody>
      </p:sp>
      <p:sp>
        <p:nvSpPr>
          <p:cNvPr id="4" name="Segnaposto contenuto 3"/>
          <p:cNvSpPr>
            <a:spLocks noGrp="1"/>
          </p:cNvSpPr>
          <p:nvPr>
            <p:ph sz="half" idx="2"/>
          </p:nvPr>
        </p:nvSpPr>
        <p:spPr/>
        <p:txBody>
          <a:bodyPr>
            <a:normAutofit fontScale="92500" lnSpcReduction="20000"/>
          </a:bodyPr>
          <a:lstStyle/>
          <a:p>
            <a:pPr algn="just"/>
            <a:r>
              <a:rPr lang="en-US" sz="2400" dirty="0" smtClean="0">
                <a:latin typeface="Arial" charset="0"/>
              </a:rPr>
              <a:t>Pour </a:t>
            </a:r>
            <a:r>
              <a:rPr lang="en-US" sz="2400" dirty="0" err="1">
                <a:latin typeface="Arial" charset="0"/>
              </a:rPr>
              <a:t>l'amour</a:t>
            </a:r>
            <a:r>
              <a:rPr lang="en-US" sz="2400" dirty="0">
                <a:latin typeface="Arial" charset="0"/>
              </a:rPr>
              <a:t> de </a:t>
            </a:r>
            <a:r>
              <a:rPr lang="en-US" sz="2400" dirty="0" err="1">
                <a:latin typeface="Arial" charset="0"/>
              </a:rPr>
              <a:t>Dieu</a:t>
            </a:r>
            <a:r>
              <a:rPr lang="en-US" sz="2400" dirty="0">
                <a:latin typeface="Arial" charset="0"/>
              </a:rPr>
              <a:t> et pour le </a:t>
            </a:r>
            <a:r>
              <a:rPr lang="en-US" sz="2400" dirty="0" err="1">
                <a:latin typeface="Arial" charset="0"/>
              </a:rPr>
              <a:t>salut</a:t>
            </a:r>
            <a:r>
              <a:rPr lang="en-US" sz="2400" dirty="0">
                <a:latin typeface="Arial" charset="0"/>
              </a:rPr>
              <a:t> </a:t>
            </a:r>
            <a:r>
              <a:rPr lang="en-US" sz="2400" dirty="0" err="1">
                <a:latin typeface="Arial" charset="0"/>
              </a:rPr>
              <a:t>peuple</a:t>
            </a:r>
            <a:r>
              <a:rPr lang="en-US" sz="2400" dirty="0">
                <a:latin typeface="Arial" charset="0"/>
              </a:rPr>
              <a:t> </a:t>
            </a:r>
            <a:r>
              <a:rPr lang="en-US" sz="2400" dirty="0" err="1">
                <a:latin typeface="Arial" charset="0"/>
              </a:rPr>
              <a:t>chrétien</a:t>
            </a:r>
            <a:r>
              <a:rPr lang="en-US" sz="2400" dirty="0">
                <a:latin typeface="Arial" charset="0"/>
              </a:rPr>
              <a:t> et </a:t>
            </a:r>
            <a:r>
              <a:rPr lang="en-US" sz="2400" dirty="0" err="1">
                <a:latin typeface="Arial" charset="0"/>
              </a:rPr>
              <a:t>notre</a:t>
            </a:r>
            <a:r>
              <a:rPr lang="en-US" sz="2400" dirty="0">
                <a:latin typeface="Arial" charset="0"/>
              </a:rPr>
              <a:t> </a:t>
            </a:r>
            <a:r>
              <a:rPr lang="en-US" sz="2400" dirty="0" err="1">
                <a:latin typeface="Arial" charset="0"/>
              </a:rPr>
              <a:t>salut</a:t>
            </a:r>
            <a:r>
              <a:rPr lang="en-US" sz="2400" dirty="0">
                <a:latin typeface="Arial" charset="0"/>
              </a:rPr>
              <a:t> </a:t>
            </a:r>
            <a:r>
              <a:rPr lang="en-US" sz="2400" dirty="0" err="1">
                <a:latin typeface="Arial" charset="0"/>
              </a:rPr>
              <a:t>à</a:t>
            </a:r>
            <a:r>
              <a:rPr lang="en-US" sz="2400" dirty="0">
                <a:latin typeface="Arial" charset="0"/>
              </a:rPr>
              <a:t> </a:t>
            </a:r>
            <a:r>
              <a:rPr lang="en-US" sz="2400" dirty="0" err="1">
                <a:latin typeface="Arial" charset="0"/>
              </a:rPr>
              <a:t>tous</a:t>
            </a:r>
            <a:r>
              <a:rPr lang="en-US" sz="2400" dirty="0">
                <a:latin typeface="Arial" charset="0"/>
              </a:rPr>
              <a:t> </a:t>
            </a:r>
            <a:r>
              <a:rPr lang="en-US" sz="2400" dirty="0" err="1">
                <a:latin typeface="Arial" charset="0"/>
              </a:rPr>
              <a:t>deux</a:t>
            </a:r>
            <a:r>
              <a:rPr lang="en-US" sz="2400" dirty="0">
                <a:latin typeface="Arial" charset="0"/>
              </a:rPr>
              <a:t>, </a:t>
            </a:r>
            <a:r>
              <a:rPr lang="en-US" sz="2400" dirty="0" err="1">
                <a:latin typeface="Arial" charset="0"/>
              </a:rPr>
              <a:t>à</a:t>
            </a:r>
            <a:r>
              <a:rPr lang="en-US" sz="2400" dirty="0">
                <a:latin typeface="Arial" charset="0"/>
              </a:rPr>
              <a:t> </a:t>
            </a:r>
            <a:r>
              <a:rPr lang="en-US" sz="2400" dirty="0" err="1">
                <a:latin typeface="Arial" charset="0"/>
              </a:rPr>
              <a:t>partir</a:t>
            </a:r>
            <a:r>
              <a:rPr lang="en-US" sz="2400" dirty="0">
                <a:latin typeface="Arial" charset="0"/>
              </a:rPr>
              <a:t> de </a:t>
            </a:r>
            <a:r>
              <a:rPr lang="en-US" sz="2400" dirty="0" err="1">
                <a:latin typeface="Arial" charset="0"/>
              </a:rPr>
              <a:t>ce</a:t>
            </a:r>
            <a:r>
              <a:rPr lang="en-US" sz="2400" dirty="0">
                <a:latin typeface="Arial" charset="0"/>
              </a:rPr>
              <a:t> jour </a:t>
            </a:r>
            <a:r>
              <a:rPr lang="en-US" sz="2400" dirty="0" err="1">
                <a:latin typeface="Arial" charset="0"/>
              </a:rPr>
              <a:t>dorénavant</a:t>
            </a:r>
            <a:r>
              <a:rPr lang="en-US" sz="2400" dirty="0">
                <a:latin typeface="Arial" charset="0"/>
              </a:rPr>
              <a:t>, </a:t>
            </a:r>
            <a:r>
              <a:rPr lang="en-US" sz="2400" dirty="0" err="1">
                <a:latin typeface="Arial" charset="0"/>
              </a:rPr>
              <a:t>autant</a:t>
            </a:r>
            <a:r>
              <a:rPr lang="en-US" sz="2400" dirty="0">
                <a:latin typeface="Arial" charset="0"/>
              </a:rPr>
              <a:t> </a:t>
            </a:r>
            <a:r>
              <a:rPr lang="en-US" sz="2400" dirty="0" err="1">
                <a:latin typeface="Arial" charset="0"/>
              </a:rPr>
              <a:t>que</a:t>
            </a:r>
            <a:r>
              <a:rPr lang="en-US" sz="2400" dirty="0">
                <a:latin typeface="Arial" charset="0"/>
              </a:rPr>
              <a:t> </a:t>
            </a:r>
            <a:r>
              <a:rPr lang="en-US" sz="2400" dirty="0" err="1">
                <a:latin typeface="Arial" charset="0"/>
              </a:rPr>
              <a:t>Dieu</a:t>
            </a:r>
            <a:r>
              <a:rPr lang="en-US" sz="2400" dirty="0">
                <a:latin typeface="Arial" charset="0"/>
              </a:rPr>
              <a:t> </a:t>
            </a:r>
            <a:r>
              <a:rPr lang="en-US" sz="2400" dirty="0" err="1">
                <a:latin typeface="Arial" charset="0"/>
              </a:rPr>
              <a:t>m'en</a:t>
            </a:r>
            <a:r>
              <a:rPr lang="en-US" sz="2400" dirty="0">
                <a:latin typeface="Arial" charset="0"/>
              </a:rPr>
              <a:t> </a:t>
            </a:r>
            <a:r>
              <a:rPr lang="en-US" sz="2400" dirty="0" err="1">
                <a:latin typeface="Arial" charset="0"/>
              </a:rPr>
              <a:t>donnera</a:t>
            </a:r>
            <a:r>
              <a:rPr lang="en-US" sz="2400" dirty="0">
                <a:latin typeface="Arial" charset="0"/>
              </a:rPr>
              <a:t> savoir et </a:t>
            </a:r>
            <a:r>
              <a:rPr lang="en-US" sz="2400" dirty="0" err="1">
                <a:latin typeface="Arial" charset="0"/>
              </a:rPr>
              <a:t>pouvoir</a:t>
            </a:r>
            <a:r>
              <a:rPr lang="en-US" sz="2400" dirty="0">
                <a:latin typeface="Arial" charset="0"/>
              </a:rPr>
              <a:t>, je </a:t>
            </a:r>
            <a:r>
              <a:rPr lang="en-US" sz="2400" dirty="0" err="1">
                <a:latin typeface="Arial" charset="0"/>
              </a:rPr>
              <a:t>secourrai</a:t>
            </a:r>
            <a:r>
              <a:rPr lang="en-US" sz="2400" dirty="0">
                <a:latin typeface="Arial" charset="0"/>
              </a:rPr>
              <a:t> </a:t>
            </a:r>
            <a:r>
              <a:rPr lang="en-US" sz="2400" dirty="0" err="1">
                <a:latin typeface="Arial" charset="0"/>
              </a:rPr>
              <a:t>ce</a:t>
            </a:r>
            <a:r>
              <a:rPr lang="en-US" sz="2400" dirty="0">
                <a:latin typeface="Arial" charset="0"/>
              </a:rPr>
              <a:t> mien frère, </a:t>
            </a:r>
            <a:r>
              <a:rPr lang="en-US" sz="2400" dirty="0" err="1">
                <a:latin typeface="Arial" charset="0"/>
              </a:rPr>
              <a:t>comme</a:t>
            </a:r>
            <a:r>
              <a:rPr lang="en-US" sz="2400" dirty="0">
                <a:latin typeface="Arial" charset="0"/>
              </a:rPr>
              <a:t> on </a:t>
            </a:r>
            <a:r>
              <a:rPr lang="en-US" sz="2400" dirty="0" err="1">
                <a:latin typeface="Arial" charset="0"/>
              </a:rPr>
              <a:t>doit</a:t>
            </a:r>
            <a:r>
              <a:rPr lang="en-US" sz="2400" dirty="0">
                <a:latin typeface="Arial" charset="0"/>
              </a:rPr>
              <a:t> </a:t>
            </a:r>
            <a:r>
              <a:rPr lang="en-US" sz="2400" dirty="0" err="1">
                <a:latin typeface="Arial" charset="0"/>
              </a:rPr>
              <a:t>selon</a:t>
            </a:r>
            <a:r>
              <a:rPr lang="en-US" sz="2400" dirty="0">
                <a:latin typeface="Arial" charset="0"/>
              </a:rPr>
              <a:t> </a:t>
            </a:r>
            <a:r>
              <a:rPr lang="en-US" sz="2400" dirty="0" err="1">
                <a:latin typeface="Arial" charset="0"/>
              </a:rPr>
              <a:t>l'équité</a:t>
            </a:r>
            <a:r>
              <a:rPr lang="en-US" sz="2400" dirty="0">
                <a:latin typeface="Arial" charset="0"/>
              </a:rPr>
              <a:t> </a:t>
            </a:r>
            <a:r>
              <a:rPr lang="en-US" sz="2400" dirty="0" err="1">
                <a:latin typeface="Arial" charset="0"/>
              </a:rPr>
              <a:t>secourir</a:t>
            </a:r>
            <a:r>
              <a:rPr lang="en-US" sz="2400" dirty="0">
                <a:latin typeface="Arial" charset="0"/>
              </a:rPr>
              <a:t> son frère, </a:t>
            </a:r>
            <a:r>
              <a:rPr lang="en-US" sz="2400" dirty="0" err="1">
                <a:latin typeface="Arial" charset="0"/>
              </a:rPr>
              <a:t>à</a:t>
            </a:r>
            <a:r>
              <a:rPr lang="en-US" sz="2400" dirty="0">
                <a:latin typeface="Arial" charset="0"/>
              </a:rPr>
              <a:t> condition </a:t>
            </a:r>
            <a:r>
              <a:rPr lang="en-US" sz="2400" dirty="0" err="1">
                <a:latin typeface="Arial" charset="0"/>
              </a:rPr>
              <a:t>qu'il</a:t>
            </a:r>
            <a:r>
              <a:rPr lang="en-US" sz="2400" dirty="0">
                <a:latin typeface="Arial" charset="0"/>
              </a:rPr>
              <a:t> en </a:t>
            </a:r>
            <a:r>
              <a:rPr lang="en-US" sz="2400" dirty="0" err="1">
                <a:latin typeface="Arial" charset="0"/>
              </a:rPr>
              <a:t>fasse</a:t>
            </a:r>
            <a:r>
              <a:rPr lang="en-US" sz="2400" dirty="0">
                <a:latin typeface="Arial" charset="0"/>
              </a:rPr>
              <a:t> </a:t>
            </a:r>
            <a:r>
              <a:rPr lang="en-US" sz="2400" dirty="0" err="1">
                <a:latin typeface="Arial" charset="0"/>
              </a:rPr>
              <a:t>autant</a:t>
            </a:r>
            <a:r>
              <a:rPr lang="en-US" sz="2400" dirty="0">
                <a:latin typeface="Arial" charset="0"/>
              </a:rPr>
              <a:t> pour </a:t>
            </a:r>
            <a:r>
              <a:rPr lang="en-US" sz="2400" dirty="0" err="1">
                <a:latin typeface="Arial" charset="0"/>
              </a:rPr>
              <a:t>moi</a:t>
            </a:r>
            <a:r>
              <a:rPr lang="en-US" sz="2400" dirty="0">
                <a:latin typeface="Arial" charset="0"/>
              </a:rPr>
              <a:t>, et je </a:t>
            </a:r>
            <a:r>
              <a:rPr lang="en-US" sz="2400" dirty="0" err="1">
                <a:latin typeface="Arial" charset="0"/>
              </a:rPr>
              <a:t>n'entrerai</a:t>
            </a:r>
            <a:r>
              <a:rPr lang="en-US" sz="2400" dirty="0">
                <a:latin typeface="Arial" charset="0"/>
              </a:rPr>
              <a:t> avec </a:t>
            </a:r>
            <a:r>
              <a:rPr lang="en-US" sz="2400" dirty="0" err="1">
                <a:latin typeface="Arial" charset="0"/>
              </a:rPr>
              <a:t>Lothaire</a:t>
            </a:r>
            <a:r>
              <a:rPr lang="en-US" sz="2400" dirty="0">
                <a:latin typeface="Arial" charset="0"/>
              </a:rPr>
              <a:t> en </a:t>
            </a:r>
            <a:r>
              <a:rPr lang="en-US" sz="2400" dirty="0" err="1">
                <a:latin typeface="Arial" charset="0"/>
              </a:rPr>
              <a:t>aucun</a:t>
            </a:r>
            <a:r>
              <a:rPr lang="en-US" sz="2400" dirty="0">
                <a:latin typeface="Arial" charset="0"/>
              </a:rPr>
              <a:t> arrangement qui, de ma </a:t>
            </a:r>
            <a:r>
              <a:rPr lang="en-US" sz="2400" dirty="0" err="1">
                <a:latin typeface="Arial" charset="0"/>
              </a:rPr>
              <a:t>volonté</a:t>
            </a:r>
            <a:r>
              <a:rPr lang="en-US" sz="2400" dirty="0">
                <a:latin typeface="Arial" charset="0"/>
              </a:rPr>
              <a:t>, </a:t>
            </a:r>
            <a:r>
              <a:rPr lang="en-US" sz="2400" dirty="0" err="1">
                <a:latin typeface="Arial" charset="0"/>
              </a:rPr>
              <a:t>puisse</a:t>
            </a:r>
            <a:r>
              <a:rPr lang="en-US" sz="2400" dirty="0">
                <a:latin typeface="Arial" charset="0"/>
              </a:rPr>
              <a:t> </a:t>
            </a:r>
            <a:r>
              <a:rPr lang="en-US" sz="2400" dirty="0" err="1">
                <a:latin typeface="Arial" charset="0"/>
              </a:rPr>
              <a:t>lui</a:t>
            </a:r>
            <a:r>
              <a:rPr lang="en-US" sz="2400" dirty="0">
                <a:latin typeface="Arial" charset="0"/>
              </a:rPr>
              <a:t> </a:t>
            </a:r>
            <a:r>
              <a:rPr lang="en-US" sz="2400" dirty="0" err="1">
                <a:latin typeface="Arial" charset="0"/>
              </a:rPr>
              <a:t>être</a:t>
            </a:r>
            <a:r>
              <a:rPr lang="en-US" sz="2400" dirty="0">
                <a:latin typeface="Arial" charset="0"/>
              </a:rPr>
              <a:t> </a:t>
            </a:r>
            <a:r>
              <a:rPr lang="en-US" sz="2400" dirty="0" err="1">
                <a:latin typeface="Arial" charset="0"/>
              </a:rPr>
              <a:t>dommageable</a:t>
            </a:r>
            <a:r>
              <a:rPr lang="en-US" sz="2400" dirty="0" smtClean="0">
                <a:latin typeface="Arial" charset="0"/>
              </a:rPr>
              <a:t>.</a:t>
            </a:r>
            <a:endParaRPr lang="it-IT" sz="2400" dirty="0">
              <a:latin typeface="Arial" charset="0"/>
            </a:endParaRPr>
          </a:p>
          <a:p>
            <a:endParaRPr lang="it-IT" sz="2400" dirty="0"/>
          </a:p>
        </p:txBody>
      </p:sp>
    </p:spTree>
    <p:extLst>
      <p:ext uri="{BB962C8B-B14F-4D97-AF65-F5344CB8AC3E}">
        <p14:creationId xmlns:p14="http://schemas.microsoft.com/office/powerpoint/2010/main" val="3226024940"/>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olo 1"/>
          <p:cNvSpPr>
            <a:spLocks noGrp="1"/>
          </p:cNvSpPr>
          <p:nvPr>
            <p:ph type="title"/>
          </p:nvPr>
        </p:nvSpPr>
        <p:spPr/>
        <p:txBody>
          <a:bodyPr/>
          <a:lstStyle/>
          <a:p>
            <a:r>
              <a:rPr lang="it-IT" sz="2800" dirty="0" err="1">
                <a:latin typeface="Arial" charset="0"/>
              </a:rPr>
              <a:t>Les</a:t>
            </a:r>
            <a:r>
              <a:rPr lang="it-IT" sz="2800" dirty="0">
                <a:latin typeface="Arial" charset="0"/>
              </a:rPr>
              <a:t> </a:t>
            </a:r>
            <a:r>
              <a:rPr lang="it-IT" sz="2800" dirty="0" err="1">
                <a:latin typeface="Arial" charset="0"/>
              </a:rPr>
              <a:t>étapes</a:t>
            </a:r>
            <a:r>
              <a:rPr lang="it-IT" sz="2800" dirty="0">
                <a:latin typeface="Arial" charset="0"/>
              </a:rPr>
              <a:t> </a:t>
            </a:r>
            <a:r>
              <a:rPr lang="it-IT" sz="2800" dirty="0" err="1">
                <a:latin typeface="Arial" charset="0"/>
              </a:rPr>
              <a:t>essentielles</a:t>
            </a:r>
            <a:r>
              <a:rPr lang="it-IT" sz="2800" dirty="0">
                <a:latin typeface="Arial" charset="0"/>
              </a:rPr>
              <a:t> de l’histoire de la langue </a:t>
            </a:r>
            <a:r>
              <a:rPr lang="it-IT" sz="2800" dirty="0" err="1">
                <a:latin typeface="Arial" charset="0"/>
              </a:rPr>
              <a:t>française</a:t>
            </a:r>
            <a:endParaRPr lang="it-IT" sz="2800" dirty="0">
              <a:latin typeface="Arial" charset="0"/>
            </a:endParaRPr>
          </a:p>
        </p:txBody>
      </p:sp>
      <p:sp>
        <p:nvSpPr>
          <p:cNvPr id="70658" name="Segnaposto contenuto 2"/>
          <p:cNvSpPr>
            <a:spLocks noGrp="1"/>
          </p:cNvSpPr>
          <p:nvPr>
            <p:ph idx="1"/>
          </p:nvPr>
        </p:nvSpPr>
        <p:spPr/>
        <p:txBody>
          <a:bodyPr/>
          <a:lstStyle/>
          <a:p>
            <a:pPr eaLnBrk="1" hangingPunct="1"/>
            <a:endParaRPr lang="fr-FR" sz="2400" b="1" dirty="0">
              <a:latin typeface="Arial" charset="0"/>
            </a:endParaRPr>
          </a:p>
          <a:p>
            <a:pPr eaLnBrk="1" hangingPunct="1"/>
            <a:r>
              <a:rPr lang="fr-FR" sz="2400" dirty="0">
                <a:latin typeface="Arial" charset="0"/>
              </a:rPr>
              <a:t>L</a:t>
            </a:r>
            <a:r>
              <a:rPr lang="ja-JP" altLang="fr-FR" sz="2400" dirty="0">
                <a:latin typeface="Arial" charset="0"/>
              </a:rPr>
              <a:t>’</a:t>
            </a:r>
            <a:r>
              <a:rPr lang="fr-FR" altLang="ja-JP" sz="2400" dirty="0">
                <a:latin typeface="Arial" charset="0"/>
              </a:rPr>
              <a:t>ancien </a:t>
            </a:r>
            <a:r>
              <a:rPr lang="fr-FR" altLang="ja-JP" sz="2400" dirty="0" smtClean="0">
                <a:latin typeface="Arial" charset="0"/>
              </a:rPr>
              <a:t>français : IX</a:t>
            </a:r>
            <a:r>
              <a:rPr lang="fr-FR" sz="2400" baseline="30000" dirty="0" smtClean="0">
                <a:latin typeface="Arial" charset="0"/>
              </a:rPr>
              <a:t>ème</a:t>
            </a:r>
            <a:r>
              <a:rPr lang="fr-FR" altLang="ja-JP" sz="2400" dirty="0" smtClean="0">
                <a:latin typeface="Arial" charset="0"/>
              </a:rPr>
              <a:t> siècle - XIII</a:t>
            </a:r>
            <a:r>
              <a:rPr lang="fr-FR" sz="2400" baseline="30000" dirty="0" smtClean="0">
                <a:latin typeface="Arial" charset="0"/>
              </a:rPr>
              <a:t>ème</a:t>
            </a:r>
            <a:r>
              <a:rPr lang="fr-FR" altLang="ja-JP" sz="2400" dirty="0" smtClean="0">
                <a:latin typeface="Arial" charset="0"/>
              </a:rPr>
              <a:t> </a:t>
            </a:r>
            <a:r>
              <a:rPr lang="fr-FR" altLang="ja-JP" sz="2400" dirty="0">
                <a:latin typeface="Arial" charset="0"/>
              </a:rPr>
              <a:t>siècle</a:t>
            </a:r>
          </a:p>
          <a:p>
            <a:r>
              <a:rPr lang="fr-FR" sz="2400" dirty="0">
                <a:latin typeface="Arial" charset="0"/>
              </a:rPr>
              <a:t>Le moyen français </a:t>
            </a:r>
            <a:r>
              <a:rPr lang="fr-FR" sz="2400" dirty="0" smtClean="0">
                <a:latin typeface="Arial" charset="0"/>
              </a:rPr>
              <a:t>: XIV</a:t>
            </a:r>
            <a:r>
              <a:rPr lang="fr-FR" sz="2400" baseline="30000" dirty="0" smtClean="0">
                <a:latin typeface="Arial" charset="0"/>
              </a:rPr>
              <a:t>ème</a:t>
            </a:r>
            <a:r>
              <a:rPr lang="fr-FR" sz="2400" dirty="0" smtClean="0">
                <a:latin typeface="Arial" charset="0"/>
              </a:rPr>
              <a:t> siècle - XV</a:t>
            </a:r>
            <a:r>
              <a:rPr lang="fr-FR" sz="2400" baseline="30000" dirty="0" smtClean="0">
                <a:latin typeface="Arial" charset="0"/>
              </a:rPr>
              <a:t>ème</a:t>
            </a:r>
            <a:r>
              <a:rPr lang="fr-FR" sz="2400" dirty="0" smtClean="0">
                <a:latin typeface="Arial" charset="0"/>
              </a:rPr>
              <a:t> </a:t>
            </a:r>
            <a:r>
              <a:rPr lang="fr-FR" sz="2400" dirty="0">
                <a:latin typeface="Arial" charset="0"/>
              </a:rPr>
              <a:t>siècle</a:t>
            </a:r>
          </a:p>
          <a:p>
            <a:pPr eaLnBrk="1" hangingPunct="1"/>
            <a:r>
              <a:rPr lang="fr-FR" sz="2400" dirty="0">
                <a:latin typeface="Arial" charset="0"/>
              </a:rPr>
              <a:t>Le français de la Renaissance : </a:t>
            </a:r>
            <a:r>
              <a:rPr lang="fr-FR" sz="2400" dirty="0" smtClean="0">
                <a:latin typeface="Arial" charset="0"/>
              </a:rPr>
              <a:t>XVI</a:t>
            </a:r>
            <a:r>
              <a:rPr lang="fr-FR" sz="2400" baseline="30000" dirty="0">
                <a:latin typeface="Arial" charset="0"/>
              </a:rPr>
              <a:t>ème</a:t>
            </a:r>
            <a:r>
              <a:rPr lang="fr-FR" sz="2400" dirty="0" smtClean="0">
                <a:latin typeface="Arial" charset="0"/>
              </a:rPr>
              <a:t> </a:t>
            </a:r>
            <a:r>
              <a:rPr lang="fr-FR" sz="2400" dirty="0">
                <a:latin typeface="Arial" charset="0"/>
              </a:rPr>
              <a:t>siècle</a:t>
            </a:r>
          </a:p>
          <a:p>
            <a:pPr eaLnBrk="1" hangingPunct="1"/>
            <a:r>
              <a:rPr lang="fr-FR" sz="2400" dirty="0">
                <a:latin typeface="Arial" charset="0"/>
              </a:rPr>
              <a:t>Le français classique : </a:t>
            </a:r>
            <a:r>
              <a:rPr lang="fr-FR" sz="2400" dirty="0" smtClean="0">
                <a:latin typeface="Arial" charset="0"/>
              </a:rPr>
              <a:t>XVII</a:t>
            </a:r>
            <a:r>
              <a:rPr lang="fr-FR" sz="2400" baseline="30000" dirty="0" smtClean="0">
                <a:latin typeface="Arial" charset="0"/>
              </a:rPr>
              <a:t>ème</a:t>
            </a:r>
            <a:r>
              <a:rPr lang="fr-FR" sz="2400" dirty="0" smtClean="0">
                <a:latin typeface="Arial" charset="0"/>
              </a:rPr>
              <a:t> -XVIII</a:t>
            </a:r>
            <a:r>
              <a:rPr lang="fr-FR" sz="2400" baseline="30000" dirty="0" smtClean="0">
                <a:latin typeface="Arial" charset="0"/>
              </a:rPr>
              <a:t>ème</a:t>
            </a:r>
            <a:r>
              <a:rPr lang="fr-FR" sz="2400" dirty="0" smtClean="0">
                <a:latin typeface="Arial" charset="0"/>
              </a:rPr>
              <a:t> </a:t>
            </a:r>
            <a:r>
              <a:rPr lang="fr-FR" sz="2400" dirty="0">
                <a:latin typeface="Arial" charset="0"/>
              </a:rPr>
              <a:t>siècles </a:t>
            </a:r>
          </a:p>
          <a:p>
            <a:pPr eaLnBrk="1" hangingPunct="1"/>
            <a:r>
              <a:rPr lang="fr-FR" sz="2400" b="1" dirty="0">
                <a:latin typeface="Arial" charset="0"/>
              </a:rPr>
              <a:t>Le français </a:t>
            </a:r>
            <a:r>
              <a:rPr lang="fr-FR" sz="2400" b="1" dirty="0" smtClean="0">
                <a:latin typeface="Arial" charset="0"/>
              </a:rPr>
              <a:t>moderne : XIX</a:t>
            </a:r>
            <a:r>
              <a:rPr lang="fr-FR" sz="2400" b="1" baseline="30000" dirty="0" smtClean="0">
                <a:latin typeface="Arial" charset="0"/>
              </a:rPr>
              <a:t>ème</a:t>
            </a:r>
            <a:r>
              <a:rPr lang="fr-FR" sz="2400" b="1" dirty="0" smtClean="0">
                <a:latin typeface="Arial" charset="0"/>
              </a:rPr>
              <a:t>  - XX</a:t>
            </a:r>
            <a:r>
              <a:rPr lang="fr-FR" sz="2400" b="1" baseline="30000" dirty="0" smtClean="0">
                <a:latin typeface="Arial" charset="0"/>
              </a:rPr>
              <a:t>ème</a:t>
            </a:r>
            <a:r>
              <a:rPr lang="fr-FR" sz="2400" b="1" dirty="0" smtClean="0">
                <a:latin typeface="Arial" charset="0"/>
              </a:rPr>
              <a:t> siècles </a:t>
            </a:r>
            <a:r>
              <a:rPr lang="fr-FR" sz="2400" b="1" dirty="0">
                <a:latin typeface="Arial" charset="0"/>
              </a:rPr>
              <a:t>(</a:t>
            </a:r>
            <a:r>
              <a:rPr lang="it-IT" sz="2400" b="1" dirty="0">
                <a:latin typeface="Arial" charset="0"/>
              </a:rPr>
              <a:t>l’Académie </a:t>
            </a:r>
            <a:r>
              <a:rPr lang="it-IT" sz="2400" b="1" dirty="0" err="1">
                <a:latin typeface="Arial" charset="0"/>
              </a:rPr>
              <a:t>française</a:t>
            </a:r>
            <a:r>
              <a:rPr lang="it-IT" sz="2400" b="1" dirty="0">
                <a:latin typeface="Arial" charset="0"/>
              </a:rPr>
              <a:t> en 1835 </a:t>
            </a:r>
            <a:r>
              <a:rPr lang="it-IT" sz="2400" b="1" dirty="0" err="1">
                <a:latin typeface="Arial" charset="0"/>
              </a:rPr>
              <a:t>admet</a:t>
            </a:r>
            <a:r>
              <a:rPr lang="it-IT" sz="2400" b="1" dirty="0">
                <a:latin typeface="Arial" charset="0"/>
              </a:rPr>
              <a:t> l’</a:t>
            </a:r>
            <a:r>
              <a:rPr lang="it-IT" sz="2400" b="1" dirty="0" err="1">
                <a:latin typeface="Arial" charset="0"/>
              </a:rPr>
              <a:t>orthographe</a:t>
            </a:r>
            <a:r>
              <a:rPr lang="it-IT" sz="2400" b="1" dirty="0">
                <a:latin typeface="Arial" charset="0"/>
              </a:rPr>
              <a:t> –ai- </a:t>
            </a:r>
            <a:r>
              <a:rPr lang="it-IT" sz="2400" b="1" dirty="0" err="1">
                <a:latin typeface="Arial" charset="0"/>
              </a:rPr>
              <a:t>au</a:t>
            </a:r>
            <a:r>
              <a:rPr lang="it-IT" sz="2400" b="1" dirty="0">
                <a:latin typeface="Arial" charset="0"/>
              </a:rPr>
              <a:t> </a:t>
            </a:r>
            <a:r>
              <a:rPr lang="it-IT" sz="2400" b="1" dirty="0" err="1">
                <a:latin typeface="Arial" charset="0"/>
              </a:rPr>
              <a:t>lieu</a:t>
            </a:r>
            <a:r>
              <a:rPr lang="it-IT" sz="2400" b="1" dirty="0">
                <a:latin typeface="Arial" charset="0"/>
              </a:rPr>
              <a:t> de –oi.)</a:t>
            </a:r>
            <a:endParaRPr lang="fr-FR" sz="2400" b="1" dirty="0">
              <a:latin typeface="Arial" charset="0"/>
            </a:endParaRPr>
          </a:p>
          <a:p>
            <a:pPr eaLnBrk="1" hangingPunct="1"/>
            <a:r>
              <a:rPr lang="fr-FR" sz="2400" dirty="0">
                <a:latin typeface="Arial" charset="0"/>
              </a:rPr>
              <a:t>Le français </a:t>
            </a:r>
            <a:r>
              <a:rPr lang="fr-FR" sz="2400" dirty="0" smtClean="0">
                <a:latin typeface="Arial" charset="0"/>
              </a:rPr>
              <a:t>contemporain : 21</a:t>
            </a:r>
            <a:r>
              <a:rPr lang="fr-FR" sz="2400" baseline="30000" dirty="0">
                <a:latin typeface="Arial" charset="0"/>
              </a:rPr>
              <a:t>ème</a:t>
            </a:r>
            <a:r>
              <a:rPr lang="fr-FR" sz="2400" dirty="0" smtClean="0">
                <a:latin typeface="Arial" charset="0"/>
              </a:rPr>
              <a:t> </a:t>
            </a:r>
            <a:r>
              <a:rPr lang="fr-FR" sz="2400" dirty="0">
                <a:latin typeface="Arial" charset="0"/>
              </a:rPr>
              <a:t>siècle</a:t>
            </a:r>
          </a:p>
          <a:p>
            <a:endParaRPr lang="it-IT" dirty="0">
              <a:latin typeface="Arial" charset="0"/>
            </a:endParaRPr>
          </a:p>
        </p:txBody>
      </p:sp>
    </p:spTree>
    <p:extLst>
      <p:ext uri="{BB962C8B-B14F-4D97-AF65-F5344CB8AC3E}">
        <p14:creationId xmlns:p14="http://schemas.microsoft.com/office/powerpoint/2010/main" val="2461199882"/>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a:latin typeface="Arial" charset="0"/>
                <a:cs typeface="Arial" charset="0"/>
              </a:rPr>
              <a:t>XIXème </a:t>
            </a:r>
            <a:r>
              <a:rPr lang="fr-FR" sz="2800" dirty="0" smtClean="0">
                <a:latin typeface="Arial" charset="0"/>
                <a:cs typeface="Arial" charset="0"/>
              </a:rPr>
              <a:t>siècle</a:t>
            </a:r>
            <a:endParaRPr lang="it-IT" sz="2800" dirty="0"/>
          </a:p>
        </p:txBody>
      </p:sp>
      <p:sp>
        <p:nvSpPr>
          <p:cNvPr id="3" name="Segnaposto contenuto 2"/>
          <p:cNvSpPr>
            <a:spLocks noGrp="1"/>
          </p:cNvSpPr>
          <p:nvPr>
            <p:ph idx="1"/>
          </p:nvPr>
        </p:nvSpPr>
        <p:spPr/>
        <p:txBody>
          <a:bodyPr/>
          <a:lstStyle/>
          <a:p>
            <a:pPr algn="just"/>
            <a:r>
              <a:rPr lang="fr-FR" sz="2400" dirty="0">
                <a:latin typeface="Arial" charset="0"/>
                <a:cs typeface="Arial" charset="0"/>
              </a:rPr>
              <a:t>XIXème </a:t>
            </a:r>
            <a:r>
              <a:rPr lang="fr-FR" sz="2400" dirty="0" smtClean="0">
                <a:latin typeface="Arial" charset="0"/>
                <a:cs typeface="Arial" charset="0"/>
              </a:rPr>
              <a:t>siècle en France est une période de profonds changements et d’instabilité politique. </a:t>
            </a:r>
            <a:r>
              <a:rPr lang="fr-FR" sz="2400" dirty="0" smtClean="0">
                <a:latin typeface="+mj-lt"/>
              </a:rPr>
              <a:t>Monarchies</a:t>
            </a:r>
            <a:r>
              <a:rPr lang="fr-FR" sz="2400" dirty="0">
                <a:latin typeface="+mj-lt"/>
              </a:rPr>
              <a:t>, empires et </a:t>
            </a:r>
            <a:r>
              <a:rPr lang="fr-FR" sz="2400" dirty="0" smtClean="0">
                <a:latin typeface="+mj-lt"/>
              </a:rPr>
              <a:t>républiques se succèdent. </a:t>
            </a:r>
          </a:p>
          <a:p>
            <a:pPr algn="just"/>
            <a:r>
              <a:rPr lang="fr-FR" sz="2400" dirty="0" smtClean="0">
                <a:latin typeface="+mj-lt"/>
                <a:cs typeface="Arial" charset="0"/>
              </a:rPr>
              <a:t>Dans le dernier quart du XIXème siècle, la France trouve l’équilibre politique républicain. </a:t>
            </a:r>
          </a:p>
          <a:p>
            <a:pPr algn="just"/>
            <a:r>
              <a:rPr lang="fr-FR" sz="2400" dirty="0" smtClean="0"/>
              <a:t>Le </a:t>
            </a:r>
            <a:r>
              <a:rPr lang="fr-FR" sz="2400" dirty="0"/>
              <a:t>Code civil des Français fut promulgué le 21 mars </a:t>
            </a:r>
            <a:r>
              <a:rPr lang="fr-FR" sz="2400" dirty="0" smtClean="0"/>
              <a:t>1804.</a:t>
            </a:r>
          </a:p>
          <a:p>
            <a:pPr algn="just"/>
            <a:r>
              <a:rPr lang="fr-FR" sz="2400" dirty="0" smtClean="0">
                <a:latin typeface="+mj-lt"/>
                <a:cs typeface="Arial" charset="0"/>
              </a:rPr>
              <a:t>Grandes </a:t>
            </a:r>
            <a:r>
              <a:rPr lang="fr-FR" sz="2400" dirty="0">
                <a:latin typeface="+mj-lt"/>
                <a:cs typeface="Arial" charset="0"/>
              </a:rPr>
              <a:t>découvertes </a:t>
            </a:r>
            <a:r>
              <a:rPr lang="fr-FR" sz="2400" dirty="0" smtClean="0">
                <a:latin typeface="+mj-lt"/>
                <a:cs typeface="Arial" charset="0"/>
              </a:rPr>
              <a:t>scientifiques et techniques, </a:t>
            </a:r>
            <a:r>
              <a:rPr lang="fr-FR" sz="2400" dirty="0">
                <a:latin typeface="+mj-lt"/>
                <a:cs typeface="Arial" charset="0"/>
              </a:rPr>
              <a:t>révolutions industrielles qui transforment considérablement la vie des Français (chemin de fer, lampe électrique..</a:t>
            </a:r>
            <a:r>
              <a:rPr lang="fr-FR" sz="2400" dirty="0" smtClean="0">
                <a:latin typeface="+mj-lt"/>
                <a:cs typeface="Arial" charset="0"/>
              </a:rPr>
              <a:t>)</a:t>
            </a:r>
          </a:p>
          <a:p>
            <a:pPr algn="just"/>
            <a:r>
              <a:rPr lang="fr-FR" sz="2400" dirty="0">
                <a:latin typeface="+mj-lt"/>
                <a:cs typeface="Arial" charset="0"/>
              </a:rPr>
              <a:t>La bourgeoisie </a:t>
            </a:r>
            <a:r>
              <a:rPr lang="fr-FR" sz="2400" dirty="0" smtClean="0">
                <a:latin typeface="+mj-lt"/>
                <a:cs typeface="Arial" charset="0"/>
              </a:rPr>
              <a:t>s</a:t>
            </a:r>
            <a:r>
              <a:rPr lang="it-IT" sz="2400" dirty="0" smtClean="0">
                <a:latin typeface="+mj-lt"/>
                <a:cs typeface="Arial" charset="0"/>
              </a:rPr>
              <a:t>’</a:t>
            </a:r>
            <a:r>
              <a:rPr lang="fr-FR" altLang="ja-JP" sz="2400" dirty="0" smtClean="0">
                <a:latin typeface="+mj-lt"/>
                <a:cs typeface="Arial" charset="0"/>
              </a:rPr>
              <a:t>épanouit</a:t>
            </a:r>
            <a:r>
              <a:rPr lang="fr-FR" altLang="ja-JP" sz="2400" dirty="0">
                <a:latin typeface="+mj-lt"/>
                <a:cs typeface="Arial" charset="0"/>
              </a:rPr>
              <a:t>, naissance d</a:t>
            </a:r>
            <a:r>
              <a:rPr lang="ja-JP" altLang="fr-FR" sz="2400" dirty="0">
                <a:latin typeface="+mj-lt"/>
                <a:cs typeface="Arial" charset="0"/>
              </a:rPr>
              <a:t>’</a:t>
            </a:r>
            <a:r>
              <a:rPr lang="fr-FR" altLang="ja-JP" sz="2400" dirty="0">
                <a:latin typeface="+mj-lt"/>
                <a:cs typeface="Arial" charset="0"/>
              </a:rPr>
              <a:t>un </a:t>
            </a:r>
            <a:r>
              <a:rPr lang="fr-FR" altLang="ja-JP" sz="2400" dirty="0" smtClean="0">
                <a:latin typeface="+mj-lt"/>
                <a:cs typeface="Arial" charset="0"/>
              </a:rPr>
              <a:t>prolétariat.</a:t>
            </a:r>
            <a:endParaRPr lang="fr-FR" altLang="ja-JP" sz="2400" dirty="0">
              <a:latin typeface="+mj-lt"/>
              <a:cs typeface="Arial" charset="0"/>
            </a:endParaRPr>
          </a:p>
          <a:p>
            <a:pPr algn="just"/>
            <a:endParaRPr lang="fr-FR" sz="2400" dirty="0">
              <a:latin typeface="+mj-lt"/>
              <a:cs typeface="Arial" charset="0"/>
            </a:endParaRPr>
          </a:p>
          <a:p>
            <a:pPr algn="just"/>
            <a:endParaRPr lang="it-IT" sz="2400" dirty="0">
              <a:latin typeface="+mj-lt"/>
            </a:endParaRPr>
          </a:p>
        </p:txBody>
      </p:sp>
    </p:spTree>
    <p:extLst>
      <p:ext uri="{BB962C8B-B14F-4D97-AF65-F5344CB8AC3E}">
        <p14:creationId xmlns:p14="http://schemas.microsoft.com/office/powerpoint/2010/main" val="127489969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CA" sz="2800" dirty="0" smtClean="0"/>
              <a:t>XIX</a:t>
            </a:r>
            <a:r>
              <a:rPr lang="fr-FR" sz="2800" dirty="0" err="1">
                <a:latin typeface="Arial" charset="0"/>
                <a:cs typeface="Arial" charset="0"/>
              </a:rPr>
              <a:t>ème</a:t>
            </a:r>
            <a:r>
              <a:rPr lang="fr-CA" sz="2800" dirty="0" smtClean="0"/>
              <a:t> siècle</a:t>
            </a:r>
            <a:endParaRPr lang="fr-CA" sz="2800" dirty="0"/>
          </a:p>
        </p:txBody>
      </p:sp>
      <p:sp>
        <p:nvSpPr>
          <p:cNvPr id="3" name="Segnaposto contenuto 2"/>
          <p:cNvSpPr>
            <a:spLocks noGrp="1"/>
          </p:cNvSpPr>
          <p:nvPr>
            <p:ph idx="1"/>
          </p:nvPr>
        </p:nvSpPr>
        <p:spPr/>
        <p:txBody>
          <a:bodyPr/>
          <a:lstStyle/>
          <a:p>
            <a:r>
              <a:rPr lang="fr-FR" sz="2400" dirty="0"/>
              <a:t>Monarchies, empires et républiques se </a:t>
            </a:r>
            <a:r>
              <a:rPr lang="fr-FR" sz="2400" dirty="0" smtClean="0"/>
              <a:t>succèdent :</a:t>
            </a:r>
            <a:endParaRPr lang="fr-CA" sz="2400" dirty="0" smtClean="0"/>
          </a:p>
          <a:p>
            <a:r>
              <a:rPr lang="fr-CA" sz="2400" dirty="0" smtClean="0"/>
              <a:t>Deux empires 1803-1814; 1852-1870</a:t>
            </a:r>
          </a:p>
          <a:p>
            <a:r>
              <a:rPr lang="fr-CA" sz="2400" dirty="0" smtClean="0"/>
              <a:t>Trois monarchies 1815-1824; 1825-1830; 1830-1848</a:t>
            </a:r>
          </a:p>
          <a:p>
            <a:r>
              <a:rPr lang="fr-CA" sz="2400" dirty="0" smtClean="0"/>
              <a:t>Deux républiques 1848-1852; 1870</a:t>
            </a:r>
          </a:p>
          <a:p>
            <a:r>
              <a:rPr lang="fr-CA" sz="2400" dirty="0" smtClean="0"/>
              <a:t>Trois révolutions 1830, 1848, 1871</a:t>
            </a:r>
            <a:endParaRPr lang="fr-CA" sz="2400" dirty="0"/>
          </a:p>
        </p:txBody>
      </p:sp>
    </p:spTree>
    <p:extLst>
      <p:ext uri="{BB962C8B-B14F-4D97-AF65-F5344CB8AC3E}">
        <p14:creationId xmlns:p14="http://schemas.microsoft.com/office/powerpoint/2010/main" val="904448625"/>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a:latin typeface="Arial" charset="0"/>
                <a:cs typeface="Arial" charset="0"/>
              </a:rPr>
              <a:t>XIXème siècle : </a:t>
            </a:r>
            <a:r>
              <a:rPr lang="fr-FR" sz="2800" dirty="0" smtClean="0">
                <a:latin typeface="Arial" charset="0"/>
                <a:cs typeface="Arial" charset="0"/>
              </a:rPr>
              <a:t>français </a:t>
            </a:r>
            <a:r>
              <a:rPr lang="fr-FR" sz="2800" dirty="0">
                <a:latin typeface="Arial" charset="0"/>
                <a:cs typeface="Arial" charset="0"/>
              </a:rPr>
              <a:t>moderne </a:t>
            </a:r>
            <a:endParaRPr lang="it-IT" sz="2800" dirty="0"/>
          </a:p>
        </p:txBody>
      </p:sp>
      <p:sp>
        <p:nvSpPr>
          <p:cNvPr id="3" name="Segnaposto contenuto 2"/>
          <p:cNvSpPr>
            <a:spLocks noGrp="1"/>
          </p:cNvSpPr>
          <p:nvPr>
            <p:ph idx="1"/>
          </p:nvPr>
        </p:nvSpPr>
        <p:spPr/>
        <p:txBody>
          <a:bodyPr/>
          <a:lstStyle/>
          <a:p>
            <a:pPr algn="just"/>
            <a:endParaRPr lang="fr-FR" sz="2400" dirty="0" smtClean="0">
              <a:latin typeface="+mj-lt"/>
            </a:endParaRPr>
          </a:p>
          <a:p>
            <a:pPr algn="just"/>
            <a:r>
              <a:rPr lang="fr-FR" sz="2400" dirty="0" smtClean="0">
                <a:latin typeface="+mj-lt"/>
              </a:rPr>
              <a:t>Monarchies</a:t>
            </a:r>
            <a:r>
              <a:rPr lang="fr-FR" sz="2400" dirty="0">
                <a:latin typeface="+mj-lt"/>
              </a:rPr>
              <a:t>, empires et </a:t>
            </a:r>
            <a:r>
              <a:rPr lang="fr-FR" sz="2400" dirty="0" smtClean="0">
                <a:latin typeface="+mj-lt"/>
              </a:rPr>
              <a:t>républiques se succèdent, </a:t>
            </a:r>
            <a:r>
              <a:rPr lang="fr-FR" sz="2400" dirty="0">
                <a:latin typeface="+mj-lt"/>
              </a:rPr>
              <a:t>tandis que </a:t>
            </a:r>
            <a:r>
              <a:rPr lang="fr-FR" sz="2400" b="1" dirty="0">
                <a:latin typeface="+mj-lt"/>
              </a:rPr>
              <a:t>se construit inexorablement le système qui va rendre possible l’accès au français écrit par le plus grand </a:t>
            </a:r>
            <a:r>
              <a:rPr lang="fr-FR" sz="2400" b="1" dirty="0" smtClean="0">
                <a:latin typeface="+mj-lt"/>
              </a:rPr>
              <a:t>nombre</a:t>
            </a:r>
            <a:r>
              <a:rPr lang="fr-FR" sz="2400" dirty="0" smtClean="0">
                <a:latin typeface="+mj-lt"/>
              </a:rPr>
              <a:t>.</a:t>
            </a:r>
          </a:p>
        </p:txBody>
      </p:sp>
    </p:spTree>
    <p:extLst>
      <p:ext uri="{BB962C8B-B14F-4D97-AF65-F5344CB8AC3E}">
        <p14:creationId xmlns:p14="http://schemas.microsoft.com/office/powerpoint/2010/main" val="99907031"/>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Titolo 1"/>
          <p:cNvSpPr>
            <a:spLocks noGrp="1"/>
          </p:cNvSpPr>
          <p:nvPr>
            <p:ph type="title"/>
          </p:nvPr>
        </p:nvSpPr>
        <p:spPr/>
        <p:txBody>
          <a:bodyPr/>
          <a:lstStyle/>
          <a:p>
            <a:r>
              <a:rPr lang="fr-FR" sz="2800" dirty="0">
                <a:latin typeface="Arial" charset="0"/>
                <a:cs typeface="Arial" charset="0"/>
              </a:rPr>
              <a:t>Le XIX</a:t>
            </a:r>
            <a:r>
              <a:rPr lang="fr-FR" sz="2800" baseline="30000" dirty="0">
                <a:latin typeface="Arial" charset="0"/>
                <a:cs typeface="Arial" charset="0"/>
              </a:rPr>
              <a:t>e</a:t>
            </a:r>
            <a:r>
              <a:rPr lang="fr-FR" sz="2800" dirty="0">
                <a:latin typeface="Arial" charset="0"/>
                <a:cs typeface="Arial" charset="0"/>
              </a:rPr>
              <a:t> siècle </a:t>
            </a:r>
            <a:endParaRPr lang="it-IT" sz="2800" dirty="0">
              <a:latin typeface="Arial" charset="0"/>
              <a:cs typeface="Arial" charset="0"/>
            </a:endParaRPr>
          </a:p>
        </p:txBody>
      </p:sp>
      <p:sp>
        <p:nvSpPr>
          <p:cNvPr id="184323" name="Segnaposto contenuto 2"/>
          <p:cNvSpPr>
            <a:spLocks noGrp="1"/>
          </p:cNvSpPr>
          <p:nvPr>
            <p:ph idx="1"/>
          </p:nvPr>
        </p:nvSpPr>
        <p:spPr/>
        <p:txBody>
          <a:bodyPr/>
          <a:lstStyle/>
          <a:p>
            <a:pPr marL="0" indent="0" algn="just">
              <a:buNone/>
            </a:pPr>
            <a:endParaRPr lang="fr-FR" sz="2400" dirty="0">
              <a:latin typeface="Arial" charset="0"/>
              <a:cs typeface="Arial" charset="0"/>
            </a:endParaRPr>
          </a:p>
          <a:p>
            <a:pPr algn="just"/>
            <a:r>
              <a:rPr lang="fr-FR" sz="2400" dirty="0">
                <a:latin typeface="Arial" charset="0"/>
                <a:cs typeface="Arial" charset="0"/>
              </a:rPr>
              <a:t>le XIX</a:t>
            </a:r>
            <a:r>
              <a:rPr lang="fr-FR" sz="2400" baseline="30000" dirty="0">
                <a:latin typeface="Arial" charset="0"/>
                <a:cs typeface="Arial" charset="0"/>
              </a:rPr>
              <a:t>e</a:t>
            </a:r>
            <a:r>
              <a:rPr lang="fr-FR" sz="2400" dirty="0">
                <a:latin typeface="Arial" charset="0"/>
                <a:cs typeface="Arial" charset="0"/>
              </a:rPr>
              <a:t> siècle </a:t>
            </a:r>
            <a:r>
              <a:rPr lang="fr-FR" sz="2400" dirty="0" smtClean="0">
                <a:latin typeface="Arial" charset="0"/>
                <a:cs typeface="Arial" charset="0"/>
              </a:rPr>
              <a:t>est </a:t>
            </a:r>
            <a:r>
              <a:rPr lang="fr-FR" sz="2400" dirty="0">
                <a:latin typeface="Arial" charset="0"/>
                <a:cs typeface="Arial" charset="0"/>
              </a:rPr>
              <a:t>celui de la diffusion des </a:t>
            </a:r>
            <a:r>
              <a:rPr lang="fr-FR" sz="2400" i="1" dirty="0">
                <a:latin typeface="Arial" charset="0"/>
                <a:cs typeface="Arial" charset="0"/>
              </a:rPr>
              <a:t>connaissances sur les langues</a:t>
            </a:r>
            <a:r>
              <a:rPr lang="fr-FR" sz="2400" dirty="0">
                <a:latin typeface="Arial" charset="0"/>
                <a:cs typeface="Arial" charset="0"/>
              </a:rPr>
              <a:t>, que ce soit à travers les manuels de grammaire, les dictionnaires, les programmes scolaires</a:t>
            </a:r>
            <a:r>
              <a:rPr lang="fr-FR" sz="2400" dirty="0" smtClean="0">
                <a:latin typeface="Arial" charset="0"/>
                <a:cs typeface="Arial" charset="0"/>
              </a:rPr>
              <a:t>.</a:t>
            </a:r>
          </a:p>
          <a:p>
            <a:pPr algn="just"/>
            <a:endParaRPr lang="fr-FR" sz="2400" dirty="0">
              <a:latin typeface="Arial" charset="0"/>
              <a:cs typeface="Arial" charset="0"/>
            </a:endParaRPr>
          </a:p>
          <a:p>
            <a:pPr algn="just"/>
            <a:r>
              <a:rPr lang="it-IT" sz="2400" dirty="0">
                <a:latin typeface="Arial" charset="0"/>
                <a:cs typeface="Arial" charset="0"/>
              </a:rPr>
              <a:t>(L’Académie </a:t>
            </a:r>
            <a:r>
              <a:rPr lang="it-IT" sz="2400" dirty="0" err="1">
                <a:latin typeface="Arial" charset="0"/>
                <a:cs typeface="Arial" charset="0"/>
              </a:rPr>
              <a:t>française</a:t>
            </a:r>
            <a:r>
              <a:rPr lang="it-IT" sz="2400" dirty="0">
                <a:latin typeface="Arial" charset="0"/>
                <a:cs typeface="Arial" charset="0"/>
              </a:rPr>
              <a:t> en 1835 </a:t>
            </a:r>
            <a:r>
              <a:rPr lang="it-IT" sz="2400" dirty="0" err="1">
                <a:latin typeface="Arial" charset="0"/>
                <a:cs typeface="Arial" charset="0"/>
              </a:rPr>
              <a:t>admet</a:t>
            </a:r>
            <a:r>
              <a:rPr lang="it-IT" sz="2400" dirty="0">
                <a:latin typeface="Arial" charset="0"/>
                <a:cs typeface="Arial" charset="0"/>
              </a:rPr>
              <a:t> l’</a:t>
            </a:r>
            <a:r>
              <a:rPr lang="it-IT" sz="2400" dirty="0" err="1">
                <a:latin typeface="Arial" charset="0"/>
                <a:cs typeface="Arial" charset="0"/>
              </a:rPr>
              <a:t>orthographe</a:t>
            </a:r>
            <a:r>
              <a:rPr lang="it-IT" sz="2400" dirty="0">
                <a:latin typeface="Arial" charset="0"/>
                <a:cs typeface="Arial" charset="0"/>
              </a:rPr>
              <a:t> –ai- </a:t>
            </a:r>
            <a:r>
              <a:rPr lang="it-IT" sz="2400" dirty="0" err="1">
                <a:latin typeface="Arial" charset="0"/>
                <a:cs typeface="Arial" charset="0"/>
              </a:rPr>
              <a:t>au</a:t>
            </a:r>
            <a:r>
              <a:rPr lang="it-IT" sz="2400" dirty="0">
                <a:latin typeface="Arial" charset="0"/>
                <a:cs typeface="Arial" charset="0"/>
              </a:rPr>
              <a:t> </a:t>
            </a:r>
            <a:r>
              <a:rPr lang="it-IT" sz="2400" dirty="0" err="1">
                <a:latin typeface="Arial" charset="0"/>
                <a:cs typeface="Arial" charset="0"/>
              </a:rPr>
              <a:t>lieu</a:t>
            </a:r>
            <a:r>
              <a:rPr lang="it-IT" sz="2400" dirty="0">
                <a:latin typeface="Arial" charset="0"/>
                <a:cs typeface="Arial" charset="0"/>
              </a:rPr>
              <a:t> de –oi)</a:t>
            </a:r>
            <a:endParaRPr lang="fr-FR" altLang="ja-JP" sz="2400" dirty="0">
              <a:latin typeface="Arial" charset="0"/>
              <a:cs typeface="Arial" charset="0"/>
            </a:endParaRPr>
          </a:p>
          <a:p>
            <a:pPr algn="just"/>
            <a:endParaRPr lang="it-IT" sz="2400" dirty="0">
              <a:latin typeface="Arial" charset="0"/>
              <a:cs typeface="Arial" charset="0"/>
            </a:endParaRPr>
          </a:p>
        </p:txBody>
      </p:sp>
    </p:spTree>
    <p:extLst>
      <p:ext uri="{BB962C8B-B14F-4D97-AF65-F5344CB8AC3E}">
        <p14:creationId xmlns:p14="http://schemas.microsoft.com/office/powerpoint/2010/main" val="564149170"/>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a:t>
            </a:r>
            <a:r>
              <a:rPr lang="it-IT" sz="2800" dirty="0" err="1" smtClean="0"/>
              <a:t>Savoir</a:t>
            </a:r>
            <a:r>
              <a:rPr lang="it-IT" sz="2800" dirty="0" smtClean="0"/>
              <a:t> </a:t>
            </a:r>
            <a:r>
              <a:rPr lang="it-IT" sz="2800" dirty="0"/>
              <a:t>sa langue et la </a:t>
            </a:r>
            <a:r>
              <a:rPr lang="it-IT" sz="2800" dirty="0" err="1"/>
              <a:t>bien</a:t>
            </a:r>
            <a:r>
              <a:rPr lang="it-IT" sz="2800" dirty="0"/>
              <a:t> </a:t>
            </a:r>
            <a:r>
              <a:rPr lang="it-IT" sz="2800" dirty="0" err="1" smtClean="0"/>
              <a:t>parler</a:t>
            </a:r>
            <a:r>
              <a:rPr lang="it-IT" sz="2800" dirty="0" smtClean="0"/>
              <a:t>” </a:t>
            </a:r>
            <a:endParaRPr lang="it-IT" sz="2800" dirty="0"/>
          </a:p>
        </p:txBody>
      </p:sp>
      <p:sp>
        <p:nvSpPr>
          <p:cNvPr id="3" name="Segnaposto contenuto 2"/>
          <p:cNvSpPr>
            <a:spLocks noGrp="1"/>
          </p:cNvSpPr>
          <p:nvPr>
            <p:ph idx="1"/>
          </p:nvPr>
        </p:nvSpPr>
        <p:spPr/>
        <p:txBody>
          <a:bodyPr>
            <a:normAutofit lnSpcReduction="10000"/>
          </a:bodyPr>
          <a:lstStyle/>
          <a:p>
            <a:pPr algn="just"/>
            <a:r>
              <a:rPr lang="it-IT" sz="2400" b="1" dirty="0" err="1"/>
              <a:t>Savoir</a:t>
            </a:r>
            <a:r>
              <a:rPr lang="it-IT" sz="2400" b="1" dirty="0"/>
              <a:t> sa langue et la </a:t>
            </a:r>
            <a:r>
              <a:rPr lang="it-IT" sz="2400" b="1" dirty="0" err="1"/>
              <a:t>bien</a:t>
            </a:r>
            <a:r>
              <a:rPr lang="it-IT" sz="2400" b="1" dirty="0"/>
              <a:t> </a:t>
            </a:r>
            <a:r>
              <a:rPr lang="it-IT" sz="2400" b="1" dirty="0" err="1"/>
              <a:t>parler</a:t>
            </a:r>
            <a:r>
              <a:rPr lang="it-IT" sz="2400" b="1" dirty="0"/>
              <a:t> </a:t>
            </a:r>
            <a:r>
              <a:rPr lang="it-IT" sz="2400" dirty="0" err="1"/>
              <a:t>devient</a:t>
            </a:r>
            <a:r>
              <a:rPr lang="it-IT" sz="2400" dirty="0"/>
              <a:t> une </a:t>
            </a:r>
            <a:r>
              <a:rPr lang="it-IT" sz="2400" dirty="0" err="1"/>
              <a:t>obligation</a:t>
            </a:r>
            <a:r>
              <a:rPr lang="it-IT" sz="2400" dirty="0"/>
              <a:t> </a:t>
            </a:r>
            <a:r>
              <a:rPr lang="it-IT" sz="2400" dirty="0" err="1"/>
              <a:t>impérieuse</a:t>
            </a:r>
            <a:r>
              <a:rPr lang="it-IT" sz="2400" dirty="0"/>
              <a:t> en France ; </a:t>
            </a:r>
            <a:r>
              <a:rPr lang="it-IT" sz="2400" dirty="0" err="1"/>
              <a:t>aux</a:t>
            </a:r>
            <a:r>
              <a:rPr lang="it-IT" sz="2400" dirty="0"/>
              <a:t> </a:t>
            </a:r>
            <a:r>
              <a:rPr lang="it-IT" sz="2400" dirty="0" err="1"/>
              <a:t>riches</a:t>
            </a:r>
            <a:r>
              <a:rPr lang="it-IT" sz="2400" dirty="0"/>
              <a:t>, pour </a:t>
            </a:r>
            <a:r>
              <a:rPr lang="it-IT" sz="2400" dirty="0" err="1"/>
              <a:t>consolider</a:t>
            </a:r>
            <a:r>
              <a:rPr lang="it-IT" sz="2400" dirty="0"/>
              <a:t> la </a:t>
            </a:r>
            <a:r>
              <a:rPr lang="it-IT" sz="2400" dirty="0" err="1"/>
              <a:t>prépondérance</a:t>
            </a:r>
            <a:r>
              <a:rPr lang="it-IT" sz="2400" dirty="0"/>
              <a:t> </a:t>
            </a:r>
            <a:r>
              <a:rPr lang="it-IT" sz="2400" dirty="0" err="1"/>
              <a:t>que</a:t>
            </a:r>
            <a:r>
              <a:rPr lang="it-IT" sz="2400" dirty="0"/>
              <a:t> </a:t>
            </a:r>
            <a:r>
              <a:rPr lang="it-IT" sz="2400" dirty="0" err="1"/>
              <a:t>leur</a:t>
            </a:r>
            <a:r>
              <a:rPr lang="it-IT" sz="2400" dirty="0"/>
              <a:t> donne </a:t>
            </a:r>
            <a:r>
              <a:rPr lang="it-IT" sz="2400" dirty="0" err="1"/>
              <a:t>leur</a:t>
            </a:r>
            <a:r>
              <a:rPr lang="it-IT" sz="2400" dirty="0"/>
              <a:t> position sociale ; </a:t>
            </a:r>
            <a:r>
              <a:rPr lang="it-IT" sz="2400" dirty="0" err="1"/>
              <a:t>aux</a:t>
            </a:r>
            <a:r>
              <a:rPr lang="it-IT" sz="2400" dirty="0"/>
              <a:t> </a:t>
            </a:r>
            <a:r>
              <a:rPr lang="it-IT" sz="2400" dirty="0" err="1"/>
              <a:t>classes</a:t>
            </a:r>
            <a:r>
              <a:rPr lang="it-IT" sz="2400" dirty="0"/>
              <a:t> </a:t>
            </a:r>
            <a:r>
              <a:rPr lang="it-IT" sz="2400" dirty="0" err="1"/>
              <a:t>moyennes</a:t>
            </a:r>
            <a:r>
              <a:rPr lang="it-IT" sz="2400" dirty="0"/>
              <a:t>, pour </a:t>
            </a:r>
            <a:r>
              <a:rPr lang="it-IT" sz="2400" dirty="0" err="1"/>
              <a:t>soutenir</a:t>
            </a:r>
            <a:r>
              <a:rPr lang="it-IT" sz="2400" dirty="0"/>
              <a:t> </a:t>
            </a:r>
            <a:r>
              <a:rPr lang="it-IT" sz="2400" dirty="0" err="1"/>
              <a:t>leurs</a:t>
            </a:r>
            <a:r>
              <a:rPr lang="it-IT" sz="2400" dirty="0"/>
              <a:t> </a:t>
            </a:r>
            <a:r>
              <a:rPr lang="it-IT" sz="2400" dirty="0" err="1"/>
              <a:t>droits</a:t>
            </a:r>
            <a:r>
              <a:rPr lang="it-IT" sz="2400" dirty="0"/>
              <a:t> et </a:t>
            </a:r>
            <a:r>
              <a:rPr lang="it-IT" sz="2400" dirty="0" err="1"/>
              <a:t>leur</a:t>
            </a:r>
            <a:r>
              <a:rPr lang="it-IT" sz="2400" dirty="0"/>
              <a:t> </a:t>
            </a:r>
            <a:r>
              <a:rPr lang="it-IT" sz="2400" dirty="0" err="1"/>
              <a:t>influence</a:t>
            </a:r>
            <a:r>
              <a:rPr lang="it-IT" sz="2400" dirty="0"/>
              <a:t> ; </a:t>
            </a:r>
            <a:r>
              <a:rPr lang="it-IT" sz="2400" dirty="0" err="1"/>
              <a:t>aux</a:t>
            </a:r>
            <a:r>
              <a:rPr lang="it-IT" sz="2400" dirty="0"/>
              <a:t> </a:t>
            </a:r>
            <a:r>
              <a:rPr lang="it-IT" sz="2400" dirty="0" err="1"/>
              <a:t>artisans</a:t>
            </a:r>
            <a:r>
              <a:rPr lang="it-IT" sz="2400" dirty="0"/>
              <a:t>, pour </a:t>
            </a:r>
            <a:r>
              <a:rPr lang="it-IT" sz="2400" dirty="0" err="1"/>
              <a:t>mériter</a:t>
            </a:r>
            <a:r>
              <a:rPr lang="it-IT" sz="2400" dirty="0"/>
              <a:t> la </a:t>
            </a:r>
            <a:r>
              <a:rPr lang="it-IT" sz="2400" dirty="0" err="1"/>
              <a:t>considération</a:t>
            </a:r>
            <a:r>
              <a:rPr lang="it-IT" sz="2400" dirty="0"/>
              <a:t> et </a:t>
            </a:r>
            <a:r>
              <a:rPr lang="it-IT" sz="2400" dirty="0" err="1"/>
              <a:t>répandre</a:t>
            </a:r>
            <a:r>
              <a:rPr lang="it-IT" sz="2400" dirty="0"/>
              <a:t> un </a:t>
            </a:r>
            <a:r>
              <a:rPr lang="it-IT" sz="2400" dirty="0" err="1"/>
              <a:t>certain</a:t>
            </a:r>
            <a:r>
              <a:rPr lang="it-IT" sz="2400" dirty="0"/>
              <a:t> lustre </a:t>
            </a:r>
            <a:r>
              <a:rPr lang="it-IT" sz="2400" dirty="0" err="1"/>
              <a:t>sur</a:t>
            </a:r>
            <a:r>
              <a:rPr lang="it-IT" sz="2400" dirty="0"/>
              <a:t> </a:t>
            </a:r>
            <a:r>
              <a:rPr lang="it-IT" sz="2400" dirty="0" err="1"/>
              <a:t>les</a:t>
            </a:r>
            <a:r>
              <a:rPr lang="it-IT" sz="2400" dirty="0"/>
              <a:t> </a:t>
            </a:r>
            <a:r>
              <a:rPr lang="it-IT" sz="2400" dirty="0" err="1"/>
              <a:t>professions</a:t>
            </a:r>
            <a:r>
              <a:rPr lang="it-IT" sz="2400" dirty="0"/>
              <a:t> </a:t>
            </a:r>
            <a:r>
              <a:rPr lang="it-IT" sz="2400" dirty="0" err="1"/>
              <a:t>industrielles</a:t>
            </a:r>
            <a:r>
              <a:rPr lang="it-IT" sz="2400" dirty="0"/>
              <a:t> ; à tout le monde, parce </a:t>
            </a:r>
            <a:r>
              <a:rPr lang="it-IT" sz="2400" b="1" dirty="0" err="1"/>
              <a:t>que</a:t>
            </a:r>
            <a:r>
              <a:rPr lang="it-IT" sz="2400" b="1" dirty="0"/>
              <a:t> </a:t>
            </a:r>
            <a:r>
              <a:rPr lang="it-IT" sz="2400" b="1" dirty="0" err="1"/>
              <a:t>parler</a:t>
            </a:r>
            <a:r>
              <a:rPr lang="it-IT" sz="2400" b="1" dirty="0"/>
              <a:t> </a:t>
            </a:r>
            <a:r>
              <a:rPr lang="it-IT" sz="2400" dirty="0"/>
              <a:t>est une </a:t>
            </a:r>
            <a:r>
              <a:rPr lang="it-IT" sz="2400" dirty="0" err="1"/>
              <a:t>nécessité</a:t>
            </a:r>
            <a:r>
              <a:rPr lang="it-IT" sz="2400" dirty="0"/>
              <a:t> de </a:t>
            </a:r>
            <a:r>
              <a:rPr lang="it-IT" sz="2400" dirty="0" err="1"/>
              <a:t>tous</a:t>
            </a:r>
            <a:r>
              <a:rPr lang="it-IT" sz="2400" dirty="0"/>
              <a:t> </a:t>
            </a:r>
            <a:r>
              <a:rPr lang="it-IT" sz="2400" dirty="0" err="1"/>
              <a:t>les</a:t>
            </a:r>
            <a:r>
              <a:rPr lang="it-IT" sz="2400" dirty="0"/>
              <a:t> </a:t>
            </a:r>
            <a:r>
              <a:rPr lang="it-IT" sz="2400" dirty="0" err="1"/>
              <a:t>instants</a:t>
            </a:r>
            <a:r>
              <a:rPr lang="it-IT" sz="2400" dirty="0"/>
              <a:t>, et </a:t>
            </a:r>
            <a:r>
              <a:rPr lang="it-IT" sz="2400" dirty="0" err="1"/>
              <a:t>que</a:t>
            </a:r>
            <a:r>
              <a:rPr lang="it-IT" sz="2400" dirty="0"/>
              <a:t> </a:t>
            </a:r>
            <a:r>
              <a:rPr lang="it-IT" sz="2400" dirty="0" err="1"/>
              <a:t>bien</a:t>
            </a:r>
            <a:r>
              <a:rPr lang="it-IT" sz="2400" dirty="0"/>
              <a:t> </a:t>
            </a:r>
            <a:r>
              <a:rPr lang="it-IT" sz="2400" dirty="0" err="1"/>
              <a:t>parler</a:t>
            </a:r>
            <a:r>
              <a:rPr lang="it-IT" sz="2400" dirty="0"/>
              <a:t> </a:t>
            </a:r>
            <a:r>
              <a:rPr lang="it-IT" sz="2400" dirty="0" err="1"/>
              <a:t>peut</a:t>
            </a:r>
            <a:r>
              <a:rPr lang="it-IT" sz="2400" dirty="0"/>
              <a:t> devenir une </a:t>
            </a:r>
            <a:r>
              <a:rPr lang="it-IT" sz="2400" dirty="0" err="1"/>
              <a:t>habitude</a:t>
            </a:r>
            <a:r>
              <a:rPr lang="it-IT" sz="2400" dirty="0"/>
              <a:t> sans </a:t>
            </a:r>
            <a:r>
              <a:rPr lang="it-IT" sz="2400" dirty="0" err="1"/>
              <a:t>déplacer</a:t>
            </a:r>
            <a:r>
              <a:rPr lang="it-IT" sz="2400" dirty="0"/>
              <a:t> </a:t>
            </a:r>
            <a:r>
              <a:rPr lang="it-IT" sz="2400" dirty="0" err="1"/>
              <a:t>les</a:t>
            </a:r>
            <a:r>
              <a:rPr lang="it-IT" sz="2400" dirty="0"/>
              <a:t> </a:t>
            </a:r>
            <a:r>
              <a:rPr lang="it-IT" sz="2400" dirty="0" err="1"/>
              <a:t>sources</a:t>
            </a:r>
            <a:r>
              <a:rPr lang="it-IT" sz="2400" dirty="0"/>
              <a:t> de la </a:t>
            </a:r>
            <a:r>
              <a:rPr lang="it-IT" sz="2400" dirty="0" err="1"/>
              <a:t>puissance</a:t>
            </a:r>
            <a:r>
              <a:rPr lang="it-IT" sz="2400" dirty="0"/>
              <a:t>, sans </a:t>
            </a:r>
            <a:r>
              <a:rPr lang="it-IT" sz="2400" dirty="0" err="1"/>
              <a:t>confondre</a:t>
            </a:r>
            <a:r>
              <a:rPr lang="it-IT" sz="2400" dirty="0"/>
              <a:t> </a:t>
            </a:r>
            <a:r>
              <a:rPr lang="it-IT" sz="2400" dirty="0" err="1"/>
              <a:t>les</a:t>
            </a:r>
            <a:r>
              <a:rPr lang="it-IT" sz="2400" dirty="0"/>
              <a:t> </a:t>
            </a:r>
            <a:r>
              <a:rPr lang="it-IT" sz="2400" dirty="0" err="1" smtClean="0"/>
              <a:t>conditions</a:t>
            </a:r>
            <a:r>
              <a:rPr lang="it-IT" sz="2400" dirty="0" smtClean="0"/>
              <a:t>.</a:t>
            </a:r>
          </a:p>
          <a:p>
            <a:r>
              <a:rPr lang="it-IT" sz="2400" dirty="0"/>
              <a:t> </a:t>
            </a:r>
            <a:r>
              <a:rPr lang="it-IT" sz="2400" i="1" dirty="0"/>
              <a:t>Journal </a:t>
            </a:r>
            <a:r>
              <a:rPr lang="it-IT" sz="2400" i="1" dirty="0" err="1"/>
              <a:t>grammatical</a:t>
            </a:r>
            <a:r>
              <a:rPr lang="it-IT" sz="2400" i="1" dirty="0"/>
              <a:t>, </a:t>
            </a:r>
            <a:r>
              <a:rPr lang="it-IT" sz="2400" i="1" dirty="0" err="1"/>
              <a:t>littéraire</a:t>
            </a:r>
            <a:r>
              <a:rPr lang="it-IT" sz="2400" i="1" dirty="0"/>
              <a:t>, et </a:t>
            </a:r>
            <a:r>
              <a:rPr lang="it-IT" sz="2400" i="1" dirty="0" err="1"/>
              <a:t>philosophique</a:t>
            </a:r>
            <a:r>
              <a:rPr lang="it-IT" sz="2400" i="1" dirty="0"/>
              <a:t> de la langue </a:t>
            </a:r>
            <a:r>
              <a:rPr lang="it-IT" sz="2400" i="1" dirty="0" err="1"/>
              <a:t>française</a:t>
            </a:r>
            <a:r>
              <a:rPr lang="it-IT" sz="2400" i="1" dirty="0"/>
              <a:t> et </a:t>
            </a:r>
            <a:r>
              <a:rPr lang="it-IT" sz="2400" i="1" dirty="0" err="1"/>
              <a:t>des</a:t>
            </a:r>
            <a:r>
              <a:rPr lang="it-IT" sz="2400" i="1" dirty="0"/>
              <a:t> </a:t>
            </a:r>
            <a:r>
              <a:rPr lang="it-IT" sz="2400" i="1" dirty="0" err="1"/>
              <a:t>langues</a:t>
            </a:r>
            <a:r>
              <a:rPr lang="it-IT" sz="2400" i="1" dirty="0"/>
              <a:t> en </a:t>
            </a:r>
            <a:r>
              <a:rPr lang="it-IT" sz="2400" i="1" dirty="0" err="1"/>
              <a:t>général</a:t>
            </a:r>
            <a:r>
              <a:rPr lang="it-IT" sz="2400" dirty="0"/>
              <a:t>, par G. N. </a:t>
            </a:r>
            <a:r>
              <a:rPr lang="it-IT" sz="2400" dirty="0" err="1"/>
              <a:t>Redler</a:t>
            </a:r>
            <a:r>
              <a:rPr lang="it-IT" sz="2400" dirty="0"/>
              <a:t>, Paris, 1836, p. 24.</a:t>
            </a:r>
          </a:p>
        </p:txBody>
      </p:sp>
    </p:spTree>
    <p:extLst>
      <p:ext uri="{BB962C8B-B14F-4D97-AF65-F5344CB8AC3E}">
        <p14:creationId xmlns:p14="http://schemas.microsoft.com/office/powerpoint/2010/main" val="1175172227"/>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CA" sz="2800" dirty="0" smtClean="0"/>
              <a:t>XIXème </a:t>
            </a:r>
            <a:r>
              <a:rPr lang="fr-CA" sz="2800" dirty="0"/>
              <a:t>siècle </a:t>
            </a:r>
            <a:r>
              <a:rPr lang="fr-CA" sz="2800" dirty="0" smtClean="0"/>
              <a:t/>
            </a:r>
            <a:br>
              <a:rPr lang="fr-CA" sz="2800" dirty="0" smtClean="0"/>
            </a:br>
            <a:r>
              <a:rPr lang="fr-CA" sz="2800" dirty="0" smtClean="0"/>
              <a:t>Le français moderne</a:t>
            </a:r>
            <a:endParaRPr lang="it-IT" sz="2800" dirty="0"/>
          </a:p>
        </p:txBody>
      </p:sp>
      <p:sp>
        <p:nvSpPr>
          <p:cNvPr id="3" name="Segnaposto contenuto 2"/>
          <p:cNvSpPr>
            <a:spLocks noGrp="1"/>
          </p:cNvSpPr>
          <p:nvPr>
            <p:ph idx="1"/>
          </p:nvPr>
        </p:nvSpPr>
        <p:spPr/>
        <p:txBody>
          <a:bodyPr/>
          <a:lstStyle/>
          <a:p>
            <a:pPr algn="just"/>
            <a:r>
              <a:rPr lang="fr-CA" sz="2400" dirty="0" smtClean="0">
                <a:latin typeface="+mj-lt"/>
              </a:rPr>
              <a:t>Toute la </a:t>
            </a:r>
            <a:r>
              <a:rPr lang="fr-CA" sz="2400" dirty="0" err="1" smtClean="0">
                <a:latin typeface="+mj-lt"/>
              </a:rPr>
              <a:t>t</a:t>
            </a:r>
            <a:r>
              <a:rPr lang="ro-RO" sz="2400" dirty="0">
                <a:latin typeface="+mj-lt"/>
              </a:rPr>
              <a:t>â</a:t>
            </a:r>
            <a:r>
              <a:rPr lang="fr-CA" sz="2400" dirty="0" err="1" smtClean="0">
                <a:latin typeface="+mj-lt"/>
              </a:rPr>
              <a:t>che</a:t>
            </a:r>
            <a:r>
              <a:rPr lang="fr-CA" sz="2400" dirty="0" smtClean="0">
                <a:latin typeface="+mj-lt"/>
              </a:rPr>
              <a:t> du XIX siècle va être de mettre sur pied un enseignement pour tous, car l’enseignement du français s’institutionnalise.</a:t>
            </a:r>
          </a:p>
          <a:p>
            <a:r>
              <a:rPr lang="it-IT" sz="2400" dirty="0" smtClean="0">
                <a:latin typeface="+mj-lt"/>
              </a:rPr>
              <a:t>En 1833, la </a:t>
            </a:r>
            <a:r>
              <a:rPr lang="it-IT" sz="2400" dirty="0" err="1" smtClean="0">
                <a:latin typeface="+mj-lt"/>
              </a:rPr>
              <a:t>loi</a:t>
            </a:r>
            <a:r>
              <a:rPr lang="it-IT" sz="2400" dirty="0" smtClean="0">
                <a:latin typeface="+mj-lt"/>
              </a:rPr>
              <a:t> </a:t>
            </a:r>
            <a:r>
              <a:rPr lang="it-IT" sz="2400" dirty="0" err="1" smtClean="0">
                <a:latin typeface="+mj-lt"/>
              </a:rPr>
              <a:t>Guizot</a:t>
            </a:r>
            <a:r>
              <a:rPr lang="it-IT" sz="2400" dirty="0" smtClean="0">
                <a:latin typeface="+mj-lt"/>
              </a:rPr>
              <a:t> </a:t>
            </a:r>
            <a:r>
              <a:rPr lang="it-IT" sz="2400" dirty="0" err="1" smtClean="0">
                <a:latin typeface="+mj-lt"/>
              </a:rPr>
              <a:t>institue</a:t>
            </a:r>
            <a:r>
              <a:rPr lang="it-IT" sz="2400" dirty="0" smtClean="0">
                <a:latin typeface="+mj-lt"/>
              </a:rPr>
              <a:t> l’</a:t>
            </a:r>
            <a:r>
              <a:rPr lang="it-IT" sz="2400" dirty="0" err="1" smtClean="0">
                <a:latin typeface="+mj-lt"/>
              </a:rPr>
              <a:t>enseignement</a:t>
            </a:r>
            <a:r>
              <a:rPr lang="it-IT" sz="2400" dirty="0" smtClean="0">
                <a:latin typeface="+mj-lt"/>
              </a:rPr>
              <a:t> </a:t>
            </a:r>
            <a:r>
              <a:rPr lang="it-IT" sz="2400" dirty="0" err="1" smtClean="0">
                <a:latin typeface="+mj-lt"/>
              </a:rPr>
              <a:t>obligatoire</a:t>
            </a:r>
            <a:endParaRPr lang="it-IT" sz="2400" dirty="0" smtClean="0">
              <a:latin typeface="+mj-lt"/>
            </a:endParaRPr>
          </a:p>
          <a:p>
            <a:pPr algn="just"/>
            <a:r>
              <a:rPr lang="fr-FR" altLang="ja-JP" sz="2400" b="1" dirty="0" smtClean="0">
                <a:latin typeface="+mj-lt"/>
                <a:cs typeface="Arial" charset="0"/>
              </a:rPr>
              <a:t>En 1882, Jules </a:t>
            </a:r>
            <a:r>
              <a:rPr lang="fr-FR" altLang="ja-JP" sz="2400" b="1" dirty="0">
                <a:latin typeface="+mj-lt"/>
                <a:cs typeface="Arial" charset="0"/>
              </a:rPr>
              <a:t>Ferry </a:t>
            </a:r>
            <a:r>
              <a:rPr lang="fr-FR" altLang="ja-JP" sz="2400" dirty="0" smtClean="0">
                <a:latin typeface="+mj-lt"/>
                <a:cs typeface="Arial" charset="0"/>
              </a:rPr>
              <a:t>installe l'enseignement primaire </a:t>
            </a:r>
            <a:r>
              <a:rPr lang="fr-FR" altLang="ja-JP" sz="2400" dirty="0">
                <a:latin typeface="+mj-lt"/>
                <a:cs typeface="Arial" charset="0"/>
              </a:rPr>
              <a:t>(</a:t>
            </a:r>
            <a:r>
              <a:rPr lang="fr-FR" altLang="ja-JP" sz="2400" dirty="0" err="1">
                <a:latin typeface="+mj-lt"/>
                <a:cs typeface="Arial" charset="0"/>
              </a:rPr>
              <a:t>jusqu</a:t>
            </a:r>
            <a:r>
              <a:rPr lang="ja-JP" altLang="fr-FR" sz="2400" dirty="0">
                <a:latin typeface="+mj-lt"/>
                <a:cs typeface="Arial" charset="0"/>
              </a:rPr>
              <a:t>’</a:t>
            </a:r>
            <a:r>
              <a:rPr lang="fr-FR" altLang="ja-JP" sz="2400" dirty="0">
                <a:latin typeface="+mj-lt"/>
                <a:cs typeface="Arial" charset="0"/>
              </a:rPr>
              <a:t>à 12 ans</a:t>
            </a:r>
            <a:r>
              <a:rPr lang="fr-FR" altLang="ja-JP" sz="2400" dirty="0" smtClean="0">
                <a:latin typeface="+mj-lt"/>
                <a:cs typeface="Arial" charset="0"/>
              </a:rPr>
              <a:t>) </a:t>
            </a:r>
            <a:r>
              <a:rPr lang="fr-FR" altLang="ja-JP" sz="2400" dirty="0">
                <a:latin typeface="+mj-lt"/>
                <a:cs typeface="Arial" charset="0"/>
              </a:rPr>
              <a:t>gratuit, obligatoire </a:t>
            </a:r>
            <a:r>
              <a:rPr lang="fr-FR" altLang="ja-JP" sz="2400" dirty="0" smtClean="0">
                <a:latin typeface="+mj-lt"/>
                <a:cs typeface="Arial" charset="0"/>
              </a:rPr>
              <a:t>et </a:t>
            </a:r>
            <a:r>
              <a:rPr lang="fr-FR" altLang="ja-JP" sz="2400" b="1" dirty="0">
                <a:latin typeface="+mj-lt"/>
                <a:cs typeface="Arial" charset="0"/>
              </a:rPr>
              <a:t>laïc</a:t>
            </a:r>
            <a:r>
              <a:rPr lang="fr-FR" altLang="ja-JP" sz="2400" b="1" dirty="0" smtClean="0">
                <a:latin typeface="+mj-lt"/>
                <a:cs typeface="Arial" charset="0"/>
              </a:rPr>
              <a:t>.</a:t>
            </a:r>
          </a:p>
          <a:p>
            <a:r>
              <a:rPr lang="fr-CA" sz="2400" dirty="0">
                <a:latin typeface="+mj-lt"/>
              </a:rPr>
              <a:t>Objectifs : </a:t>
            </a:r>
          </a:p>
          <a:p>
            <a:r>
              <a:rPr lang="fr-CA" sz="2400" dirty="0">
                <a:latin typeface="+mj-lt"/>
              </a:rPr>
              <a:t>1. élévation générale du niveau pour permettre à chacun de sortir de l’ignorance</a:t>
            </a:r>
            <a:r>
              <a:rPr lang="it-IT" sz="2400" dirty="0">
                <a:latin typeface="+mj-lt"/>
              </a:rPr>
              <a:t>…</a:t>
            </a:r>
          </a:p>
          <a:p>
            <a:r>
              <a:rPr lang="it-IT" sz="2400" dirty="0">
                <a:latin typeface="+mj-lt"/>
              </a:rPr>
              <a:t>2. </a:t>
            </a:r>
            <a:r>
              <a:rPr lang="it-IT" sz="2400" dirty="0" err="1">
                <a:latin typeface="+mj-lt"/>
              </a:rPr>
              <a:t>augmenter</a:t>
            </a:r>
            <a:r>
              <a:rPr lang="it-IT" sz="2400" dirty="0">
                <a:latin typeface="+mj-lt"/>
              </a:rPr>
              <a:t> </a:t>
            </a:r>
            <a:r>
              <a:rPr lang="it-IT" sz="2400" b="1" dirty="0">
                <a:latin typeface="+mj-lt"/>
              </a:rPr>
              <a:t>la </a:t>
            </a:r>
            <a:r>
              <a:rPr lang="it-IT" sz="2400" b="1" dirty="0" err="1">
                <a:latin typeface="+mj-lt"/>
              </a:rPr>
              <a:t>cohésion</a:t>
            </a:r>
            <a:r>
              <a:rPr lang="it-IT" sz="2400" b="1" dirty="0">
                <a:latin typeface="+mj-lt"/>
              </a:rPr>
              <a:t> </a:t>
            </a:r>
            <a:r>
              <a:rPr lang="it-IT" sz="2400" b="1" dirty="0" err="1">
                <a:latin typeface="+mj-lt"/>
              </a:rPr>
              <a:t>nationale</a:t>
            </a:r>
            <a:r>
              <a:rPr lang="it-IT" sz="2400" b="1" dirty="0">
                <a:latin typeface="+mj-lt"/>
              </a:rPr>
              <a:t> </a:t>
            </a:r>
            <a:r>
              <a:rPr lang="it-IT" sz="2400" dirty="0">
                <a:latin typeface="+mj-lt"/>
              </a:rPr>
              <a:t>à </a:t>
            </a:r>
            <a:r>
              <a:rPr lang="it-IT" sz="2400" dirty="0" err="1">
                <a:latin typeface="+mj-lt"/>
              </a:rPr>
              <a:t>travers</a:t>
            </a:r>
            <a:r>
              <a:rPr lang="it-IT" sz="2400" dirty="0">
                <a:latin typeface="+mj-lt"/>
              </a:rPr>
              <a:t> l’histoire, </a:t>
            </a:r>
            <a:r>
              <a:rPr lang="it-IT" sz="2400" dirty="0" err="1">
                <a:latin typeface="+mj-lt"/>
              </a:rPr>
              <a:t>géographie</a:t>
            </a:r>
            <a:r>
              <a:rPr lang="it-IT" sz="2400" dirty="0" smtClean="0">
                <a:latin typeface="+mj-lt"/>
              </a:rPr>
              <a:t>… (</a:t>
            </a:r>
            <a:r>
              <a:rPr lang="it-IT" sz="2400" b="1" dirty="0" smtClean="0">
                <a:latin typeface="+mj-lt"/>
              </a:rPr>
              <a:t>l’</a:t>
            </a:r>
            <a:r>
              <a:rPr lang="it-IT" sz="2400" b="1" dirty="0" err="1" smtClean="0">
                <a:latin typeface="+mj-lt"/>
              </a:rPr>
              <a:t>emploi</a:t>
            </a:r>
            <a:r>
              <a:rPr lang="it-IT" sz="2400" b="1" dirty="0" smtClean="0">
                <a:latin typeface="+mj-lt"/>
              </a:rPr>
              <a:t> </a:t>
            </a:r>
            <a:r>
              <a:rPr lang="it-IT" sz="2400" b="1" dirty="0" err="1" smtClean="0">
                <a:latin typeface="+mj-lt"/>
              </a:rPr>
              <a:t>des</a:t>
            </a:r>
            <a:r>
              <a:rPr lang="it-IT" sz="2400" b="1" dirty="0" smtClean="0">
                <a:latin typeface="+mj-lt"/>
              </a:rPr>
              <a:t> patois est </a:t>
            </a:r>
            <a:r>
              <a:rPr lang="it-IT" sz="2400" b="1" dirty="0" err="1" smtClean="0">
                <a:latin typeface="+mj-lt"/>
              </a:rPr>
              <a:t>interdit</a:t>
            </a:r>
            <a:r>
              <a:rPr lang="it-IT" sz="2400" b="1" dirty="0" smtClean="0">
                <a:latin typeface="+mj-lt"/>
              </a:rPr>
              <a:t> </a:t>
            </a:r>
            <a:r>
              <a:rPr lang="it-IT" sz="2400" b="1" dirty="0" err="1" smtClean="0">
                <a:latin typeface="+mj-lt"/>
              </a:rPr>
              <a:t>dans</a:t>
            </a:r>
            <a:r>
              <a:rPr lang="it-IT" sz="2400" b="1" dirty="0" smtClean="0">
                <a:latin typeface="+mj-lt"/>
              </a:rPr>
              <a:t> </a:t>
            </a:r>
            <a:r>
              <a:rPr lang="it-IT" sz="2400" b="1" dirty="0" err="1" smtClean="0">
                <a:latin typeface="+mj-lt"/>
              </a:rPr>
              <a:t>les</a:t>
            </a:r>
            <a:r>
              <a:rPr lang="it-IT" sz="2400" b="1" dirty="0" smtClean="0">
                <a:latin typeface="+mj-lt"/>
              </a:rPr>
              <a:t> </a:t>
            </a:r>
            <a:r>
              <a:rPr lang="it-IT" sz="2400" b="1" dirty="0" err="1" smtClean="0">
                <a:latin typeface="+mj-lt"/>
              </a:rPr>
              <a:t>écoles</a:t>
            </a:r>
            <a:r>
              <a:rPr lang="it-IT" sz="2400" dirty="0" smtClean="0">
                <a:latin typeface="+mj-lt"/>
              </a:rPr>
              <a:t>)</a:t>
            </a:r>
            <a:endParaRPr lang="it-IT" sz="2400" dirty="0">
              <a:latin typeface="+mj-lt"/>
            </a:endParaRPr>
          </a:p>
          <a:p>
            <a:endParaRPr lang="fr-FR" altLang="ja-JP" sz="2400" dirty="0">
              <a:latin typeface="+mj-lt"/>
              <a:cs typeface="Arial" charset="0"/>
            </a:endParaRPr>
          </a:p>
          <a:p>
            <a:endParaRPr lang="fr-CA" sz="2400" dirty="0"/>
          </a:p>
        </p:txBody>
      </p:sp>
    </p:spTree>
    <p:extLst>
      <p:ext uri="{BB962C8B-B14F-4D97-AF65-F5344CB8AC3E}">
        <p14:creationId xmlns:p14="http://schemas.microsoft.com/office/powerpoint/2010/main" val="2252506887"/>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Les</a:t>
            </a:r>
            <a:r>
              <a:rPr lang="it-IT" sz="2800" dirty="0" smtClean="0"/>
              <a:t> </a:t>
            </a:r>
            <a:r>
              <a:rPr lang="it-IT" sz="2800" dirty="0" err="1" smtClean="0"/>
              <a:t>hussards</a:t>
            </a:r>
            <a:r>
              <a:rPr lang="it-IT" sz="2800" dirty="0" smtClean="0"/>
              <a:t> </a:t>
            </a:r>
            <a:r>
              <a:rPr lang="it-IT" sz="2800" dirty="0" err="1" smtClean="0"/>
              <a:t>noirs</a:t>
            </a:r>
            <a:endParaRPr lang="it-IT" sz="2800" dirty="0"/>
          </a:p>
        </p:txBody>
      </p:sp>
      <p:pic>
        <p:nvPicPr>
          <p:cNvPr id="4" name="Segnaposto contenuto 3" descr="738_hussardsnoirs.jpg"/>
          <p:cNvPicPr>
            <a:picLocks noGrp="1" noChangeAspect="1"/>
          </p:cNvPicPr>
          <p:nvPr>
            <p:ph idx="1"/>
          </p:nvPr>
        </p:nvPicPr>
        <p:blipFill>
          <a:blip r:embed="rId2">
            <a:extLst>
              <a:ext uri="{28A0092B-C50C-407E-A947-70E740481C1C}">
                <a14:useLocalDpi xmlns:a14="http://schemas.microsoft.com/office/drawing/2010/main" val="0"/>
              </a:ext>
            </a:extLst>
          </a:blip>
          <a:srcRect l="-11823" r="-11823"/>
          <a:stretch>
            <a:fillRect/>
          </a:stretch>
        </p:blipFill>
        <p:spPr/>
      </p:pic>
    </p:spTree>
    <p:extLst>
      <p:ext uri="{BB962C8B-B14F-4D97-AF65-F5344CB8AC3E}">
        <p14:creationId xmlns:p14="http://schemas.microsoft.com/office/powerpoint/2010/main" val="552058059"/>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Les</a:t>
            </a:r>
            <a:r>
              <a:rPr lang="it-IT" sz="2800" dirty="0" smtClean="0"/>
              <a:t> </a:t>
            </a:r>
            <a:r>
              <a:rPr lang="it-IT" sz="2800" dirty="0" err="1" smtClean="0"/>
              <a:t>maitres</a:t>
            </a:r>
            <a:r>
              <a:rPr lang="it-IT" sz="2800" dirty="0" smtClean="0"/>
              <a:t> d’</a:t>
            </a:r>
            <a:r>
              <a:rPr lang="it-IT" sz="2800" dirty="0" err="1"/>
              <a:t>é</a:t>
            </a:r>
            <a:r>
              <a:rPr lang="it-IT" sz="2800" dirty="0" err="1" smtClean="0"/>
              <a:t>cole</a:t>
            </a:r>
            <a:r>
              <a:rPr lang="it-IT" sz="2800" dirty="0" smtClean="0"/>
              <a:t> : </a:t>
            </a:r>
            <a:r>
              <a:rPr lang="it-IT" sz="2800" dirty="0" err="1" smtClean="0"/>
              <a:t>Les</a:t>
            </a:r>
            <a:r>
              <a:rPr lang="it-IT" sz="2800" dirty="0" smtClean="0"/>
              <a:t> </a:t>
            </a:r>
            <a:r>
              <a:rPr lang="it-IT" sz="2800" dirty="0" err="1" smtClean="0"/>
              <a:t>hussards</a:t>
            </a:r>
            <a:r>
              <a:rPr lang="it-IT" sz="2800" dirty="0" smtClean="0"/>
              <a:t> </a:t>
            </a:r>
            <a:r>
              <a:rPr lang="it-IT" sz="2800" dirty="0" err="1" smtClean="0"/>
              <a:t>noirs</a:t>
            </a:r>
            <a:endParaRPr lang="it-IT" sz="2800" dirty="0"/>
          </a:p>
        </p:txBody>
      </p:sp>
      <p:sp>
        <p:nvSpPr>
          <p:cNvPr id="3" name="Segnaposto contenuto 2"/>
          <p:cNvSpPr>
            <a:spLocks noGrp="1"/>
          </p:cNvSpPr>
          <p:nvPr>
            <p:ph idx="1"/>
          </p:nvPr>
        </p:nvSpPr>
        <p:spPr/>
        <p:txBody>
          <a:bodyPr>
            <a:normAutofit fontScale="92500" lnSpcReduction="20000"/>
          </a:bodyPr>
          <a:lstStyle/>
          <a:p>
            <a:pPr algn="just"/>
            <a:r>
              <a:rPr lang="it-IT" sz="2400" dirty="0" err="1"/>
              <a:t>Dans</a:t>
            </a:r>
            <a:r>
              <a:rPr lang="it-IT" sz="2400" i="1" dirty="0"/>
              <a:t> </a:t>
            </a:r>
            <a:r>
              <a:rPr lang="it-IT" sz="2400" i="1" dirty="0" err="1"/>
              <a:t>L’argent</a:t>
            </a:r>
            <a:r>
              <a:rPr lang="it-IT" sz="2400" dirty="0"/>
              <a:t>, </a:t>
            </a:r>
            <a:r>
              <a:rPr lang="it-IT" sz="2400" dirty="0" err="1"/>
              <a:t>qu’il</a:t>
            </a:r>
            <a:r>
              <a:rPr lang="it-IT" sz="2400" dirty="0"/>
              <a:t> </a:t>
            </a:r>
            <a:r>
              <a:rPr lang="it-IT" sz="2400" dirty="0" err="1"/>
              <a:t>publie</a:t>
            </a:r>
            <a:r>
              <a:rPr lang="it-IT" sz="2400" dirty="0"/>
              <a:t> en 1913, Charles </a:t>
            </a:r>
            <a:r>
              <a:rPr lang="it-IT" sz="2400" dirty="0" err="1"/>
              <a:t>Péguy</a:t>
            </a:r>
            <a:r>
              <a:rPr lang="it-IT" sz="2400" dirty="0"/>
              <a:t> </a:t>
            </a:r>
            <a:r>
              <a:rPr lang="it-IT" sz="2400" dirty="0" err="1"/>
              <a:t>évoque</a:t>
            </a:r>
            <a:r>
              <a:rPr lang="it-IT" sz="2400" dirty="0"/>
              <a:t> son </a:t>
            </a:r>
            <a:r>
              <a:rPr lang="it-IT" sz="2400" dirty="0" err="1"/>
              <a:t>enfance</a:t>
            </a:r>
            <a:r>
              <a:rPr lang="it-IT" sz="2400" dirty="0"/>
              <a:t>, </a:t>
            </a:r>
            <a:r>
              <a:rPr lang="it-IT" sz="2400" dirty="0" err="1"/>
              <a:t>quand</a:t>
            </a:r>
            <a:r>
              <a:rPr lang="it-IT" sz="2400" dirty="0"/>
              <a:t> il </a:t>
            </a:r>
            <a:r>
              <a:rPr lang="it-IT" sz="2400" dirty="0" err="1"/>
              <a:t>était</a:t>
            </a:r>
            <a:r>
              <a:rPr lang="it-IT" sz="2400" dirty="0"/>
              <a:t> </a:t>
            </a:r>
            <a:r>
              <a:rPr lang="it-IT" sz="2400" dirty="0" err="1"/>
              <a:t>écolier</a:t>
            </a:r>
            <a:r>
              <a:rPr lang="it-IT" sz="2400" dirty="0"/>
              <a:t>, à l’</a:t>
            </a:r>
            <a:r>
              <a:rPr lang="it-IT" sz="2400" dirty="0" err="1"/>
              <a:t>école</a:t>
            </a:r>
            <a:r>
              <a:rPr lang="it-IT" sz="2400" dirty="0"/>
              <a:t> </a:t>
            </a:r>
            <a:r>
              <a:rPr lang="it-IT" sz="2400" dirty="0" err="1"/>
              <a:t>primaire</a:t>
            </a:r>
            <a:r>
              <a:rPr lang="it-IT" sz="2400" dirty="0"/>
              <a:t> qui </a:t>
            </a:r>
            <a:r>
              <a:rPr lang="it-IT" sz="2400" b="1" dirty="0" err="1"/>
              <a:t>jouxtait</a:t>
            </a:r>
            <a:r>
              <a:rPr lang="it-IT" sz="2400" dirty="0"/>
              <a:t> l’</a:t>
            </a:r>
            <a:r>
              <a:rPr lang="it-IT" sz="2400" dirty="0" err="1"/>
              <a:t>Ecole</a:t>
            </a:r>
            <a:r>
              <a:rPr lang="it-IT" sz="2400" dirty="0"/>
              <a:t> normale d’</a:t>
            </a:r>
            <a:r>
              <a:rPr lang="it-IT" sz="2400" dirty="0" err="1"/>
              <a:t>instituteurs</a:t>
            </a:r>
            <a:r>
              <a:rPr lang="it-IT" sz="2400" dirty="0"/>
              <a:t> d’Orléans. C’</a:t>
            </a:r>
            <a:r>
              <a:rPr lang="it-IT" sz="2400" dirty="0" err="1"/>
              <a:t>était</a:t>
            </a:r>
            <a:r>
              <a:rPr lang="it-IT" sz="2400" dirty="0"/>
              <a:t> à partir de 1879. </a:t>
            </a:r>
            <a:r>
              <a:rPr lang="it-IT" sz="2400" dirty="0" err="1"/>
              <a:t>Après</a:t>
            </a:r>
            <a:r>
              <a:rPr lang="it-IT" sz="2400" dirty="0"/>
              <a:t> la </a:t>
            </a:r>
            <a:r>
              <a:rPr lang="it-IT" sz="2400" dirty="0" err="1"/>
              <a:t>victoire</a:t>
            </a:r>
            <a:r>
              <a:rPr lang="it-IT" sz="2400" dirty="0"/>
              <a:t> </a:t>
            </a:r>
            <a:r>
              <a:rPr lang="it-IT" sz="2400" dirty="0" err="1"/>
              <a:t>des</a:t>
            </a:r>
            <a:r>
              <a:rPr lang="it-IT" sz="2400" dirty="0"/>
              <a:t> </a:t>
            </a:r>
            <a:r>
              <a:rPr lang="it-IT" sz="2400" dirty="0" err="1"/>
              <a:t>Républicains</a:t>
            </a:r>
            <a:r>
              <a:rPr lang="it-IT" sz="2400" dirty="0"/>
              <a:t> </a:t>
            </a:r>
            <a:r>
              <a:rPr lang="it-IT" sz="2400" dirty="0" err="1"/>
              <a:t>cette</a:t>
            </a:r>
            <a:r>
              <a:rPr lang="it-IT" sz="2400" dirty="0"/>
              <a:t> </a:t>
            </a:r>
            <a:r>
              <a:rPr lang="it-IT" sz="2400" dirty="0" err="1"/>
              <a:t>année</a:t>
            </a:r>
            <a:r>
              <a:rPr lang="it-IT" sz="2400" dirty="0"/>
              <a:t>-là, la </a:t>
            </a:r>
            <a:r>
              <a:rPr lang="it-IT" sz="2400" dirty="0" err="1"/>
              <a:t>loi</a:t>
            </a:r>
            <a:r>
              <a:rPr lang="it-IT" sz="2400" dirty="0"/>
              <a:t> Paul Bert </a:t>
            </a:r>
            <a:r>
              <a:rPr lang="it-IT" sz="2400" dirty="0" err="1"/>
              <a:t>redéfinit</a:t>
            </a:r>
            <a:r>
              <a:rPr lang="it-IT" sz="2400" dirty="0"/>
              <a:t> </a:t>
            </a:r>
            <a:r>
              <a:rPr lang="it-IT" sz="2400" dirty="0" err="1"/>
              <a:t>les</a:t>
            </a:r>
            <a:r>
              <a:rPr lang="it-IT" sz="2400" dirty="0"/>
              <a:t> </a:t>
            </a:r>
            <a:r>
              <a:rPr lang="it-IT" sz="2400" b="1" dirty="0" err="1"/>
              <a:t>Ecoles</a:t>
            </a:r>
            <a:r>
              <a:rPr lang="it-IT" sz="2400" b="1" dirty="0"/>
              <a:t> </a:t>
            </a:r>
            <a:r>
              <a:rPr lang="it-IT" sz="2400" b="1" dirty="0" err="1"/>
              <a:t>normales</a:t>
            </a:r>
            <a:r>
              <a:rPr lang="it-IT" sz="2400" b="1" dirty="0"/>
              <a:t> </a:t>
            </a:r>
            <a:r>
              <a:rPr lang="it-IT" sz="2400" dirty="0" err="1"/>
              <a:t>fondées</a:t>
            </a:r>
            <a:r>
              <a:rPr lang="it-IT" sz="2400" dirty="0"/>
              <a:t> par </a:t>
            </a:r>
            <a:r>
              <a:rPr lang="it-IT" sz="2400" b="1" dirty="0" err="1"/>
              <a:t>Guizot</a:t>
            </a:r>
            <a:r>
              <a:rPr lang="it-IT" sz="2400" b="1" dirty="0"/>
              <a:t> en 1833</a:t>
            </a:r>
            <a:r>
              <a:rPr lang="it-IT" sz="2400" dirty="0"/>
              <a:t>. </a:t>
            </a:r>
            <a:r>
              <a:rPr lang="it-IT" sz="2400" dirty="0" err="1"/>
              <a:t>Les</a:t>
            </a:r>
            <a:r>
              <a:rPr lang="it-IT" sz="2400" dirty="0"/>
              <a:t> </a:t>
            </a:r>
            <a:r>
              <a:rPr lang="it-IT" sz="2400" dirty="0" err="1"/>
              <a:t>Elèves</a:t>
            </a:r>
            <a:r>
              <a:rPr lang="it-IT" sz="2400" dirty="0"/>
              <a:t>-maîtres en </a:t>
            </a:r>
            <a:r>
              <a:rPr lang="it-IT" sz="2400" dirty="0" err="1"/>
              <a:t>formation</a:t>
            </a:r>
            <a:r>
              <a:rPr lang="it-IT" sz="2400" dirty="0"/>
              <a:t> </a:t>
            </a:r>
            <a:r>
              <a:rPr lang="it-IT" sz="2400" dirty="0" err="1"/>
              <a:t>venaient</a:t>
            </a:r>
            <a:r>
              <a:rPr lang="it-IT" sz="2400" dirty="0"/>
              <a:t> </a:t>
            </a:r>
            <a:r>
              <a:rPr lang="it-IT" sz="2400" dirty="0" err="1"/>
              <a:t>enseigner</a:t>
            </a:r>
            <a:r>
              <a:rPr lang="it-IT" sz="2400" dirty="0"/>
              <a:t> à son </a:t>
            </a:r>
            <a:r>
              <a:rPr lang="it-IT" sz="2400" dirty="0" err="1"/>
              <a:t>Ecole</a:t>
            </a:r>
            <a:r>
              <a:rPr lang="it-IT" sz="2400" dirty="0"/>
              <a:t> et Charles </a:t>
            </a:r>
            <a:r>
              <a:rPr lang="it-IT" sz="2400" dirty="0" err="1"/>
              <a:t>Péguy</a:t>
            </a:r>
            <a:r>
              <a:rPr lang="it-IT" sz="2400" dirty="0"/>
              <a:t> </a:t>
            </a:r>
            <a:r>
              <a:rPr lang="it-IT" sz="2400" dirty="0" err="1"/>
              <a:t>les</a:t>
            </a:r>
            <a:r>
              <a:rPr lang="it-IT" sz="2400" dirty="0"/>
              <a:t> </a:t>
            </a:r>
            <a:r>
              <a:rPr lang="it-IT" sz="2400" dirty="0" err="1"/>
              <a:t>décrit</a:t>
            </a:r>
            <a:r>
              <a:rPr lang="it-IT" sz="2400" dirty="0"/>
              <a:t> : « Nos </a:t>
            </a:r>
            <a:r>
              <a:rPr lang="it-IT" sz="2400" dirty="0" err="1"/>
              <a:t>jeunes</a:t>
            </a:r>
            <a:r>
              <a:rPr lang="it-IT" sz="2400" dirty="0"/>
              <a:t> maîtres </a:t>
            </a:r>
            <a:r>
              <a:rPr lang="it-IT" sz="2400" dirty="0" err="1"/>
              <a:t>étaient</a:t>
            </a:r>
            <a:r>
              <a:rPr lang="it-IT" sz="2400" dirty="0"/>
              <a:t> </a:t>
            </a:r>
            <a:r>
              <a:rPr lang="it-IT" sz="2400" dirty="0" err="1"/>
              <a:t>beaux</a:t>
            </a:r>
            <a:r>
              <a:rPr lang="it-IT" sz="2400" dirty="0"/>
              <a:t> </a:t>
            </a:r>
            <a:r>
              <a:rPr lang="it-IT" sz="2400" dirty="0" err="1"/>
              <a:t>comme</a:t>
            </a:r>
            <a:r>
              <a:rPr lang="it-IT" sz="2400" dirty="0"/>
              <a:t> </a:t>
            </a:r>
            <a:r>
              <a:rPr lang="it-IT" sz="2400" dirty="0" err="1"/>
              <a:t>des</a:t>
            </a:r>
            <a:r>
              <a:rPr lang="it-IT" sz="2400" dirty="0"/>
              <a:t> </a:t>
            </a:r>
            <a:r>
              <a:rPr lang="it-IT" sz="2400" dirty="0" err="1"/>
              <a:t>hussards</a:t>
            </a:r>
            <a:r>
              <a:rPr lang="it-IT" sz="2400" dirty="0"/>
              <a:t> </a:t>
            </a:r>
            <a:r>
              <a:rPr lang="it-IT" sz="2400" dirty="0" err="1"/>
              <a:t>noirs</a:t>
            </a:r>
            <a:r>
              <a:rPr lang="it-IT" sz="2400" dirty="0"/>
              <a:t>. </a:t>
            </a:r>
            <a:r>
              <a:rPr lang="it-IT" sz="2400" dirty="0" err="1"/>
              <a:t>Sveltes</a:t>
            </a:r>
            <a:r>
              <a:rPr lang="it-IT" sz="2400" dirty="0"/>
              <a:t>, </a:t>
            </a:r>
            <a:r>
              <a:rPr lang="it-IT" sz="2400" dirty="0" err="1"/>
              <a:t>sévères</a:t>
            </a:r>
            <a:r>
              <a:rPr lang="it-IT" sz="2400" dirty="0"/>
              <a:t>, </a:t>
            </a:r>
            <a:r>
              <a:rPr lang="it-IT" sz="2400" dirty="0" err="1"/>
              <a:t>sanglés</a:t>
            </a:r>
            <a:r>
              <a:rPr lang="it-IT" sz="2400" dirty="0"/>
              <a:t>, </a:t>
            </a:r>
            <a:r>
              <a:rPr lang="it-IT" sz="2400" dirty="0" err="1"/>
              <a:t>sérieux</a:t>
            </a:r>
            <a:r>
              <a:rPr lang="it-IT" sz="2400" dirty="0"/>
              <a:t> et un </a:t>
            </a:r>
            <a:r>
              <a:rPr lang="it-IT" sz="2400" dirty="0" err="1"/>
              <a:t>peu</a:t>
            </a:r>
            <a:r>
              <a:rPr lang="it-IT" sz="2400" dirty="0"/>
              <a:t> </a:t>
            </a:r>
            <a:r>
              <a:rPr lang="it-IT" sz="2400" dirty="0" err="1"/>
              <a:t>tremblants</a:t>
            </a:r>
            <a:r>
              <a:rPr lang="it-IT" sz="2400" dirty="0"/>
              <a:t> de </a:t>
            </a:r>
            <a:r>
              <a:rPr lang="it-IT" sz="2400" dirty="0" err="1"/>
              <a:t>leur</a:t>
            </a:r>
            <a:r>
              <a:rPr lang="it-IT" sz="2400" dirty="0"/>
              <a:t> </a:t>
            </a:r>
            <a:r>
              <a:rPr lang="it-IT" sz="2400" dirty="0" err="1"/>
              <a:t>précoce</a:t>
            </a:r>
            <a:r>
              <a:rPr lang="it-IT" sz="2400" dirty="0"/>
              <a:t>, de </a:t>
            </a:r>
            <a:r>
              <a:rPr lang="it-IT" sz="2400" dirty="0" err="1"/>
              <a:t>leur</a:t>
            </a:r>
            <a:r>
              <a:rPr lang="it-IT" sz="2400" dirty="0"/>
              <a:t> </a:t>
            </a:r>
            <a:r>
              <a:rPr lang="it-IT" sz="2400" dirty="0" err="1"/>
              <a:t>soudaine</a:t>
            </a:r>
            <a:r>
              <a:rPr lang="it-IT" sz="2400" dirty="0"/>
              <a:t> </a:t>
            </a:r>
            <a:r>
              <a:rPr lang="it-IT" sz="2400" dirty="0" err="1"/>
              <a:t>omnipotence</a:t>
            </a:r>
            <a:r>
              <a:rPr lang="it-IT" sz="2400" dirty="0"/>
              <a:t> ». </a:t>
            </a:r>
            <a:r>
              <a:rPr lang="it-IT" sz="2400" dirty="0" err="1"/>
              <a:t>Hussards</a:t>
            </a:r>
            <a:r>
              <a:rPr lang="it-IT" sz="2400" dirty="0"/>
              <a:t> </a:t>
            </a:r>
            <a:r>
              <a:rPr lang="it-IT" sz="2400" dirty="0" err="1"/>
              <a:t>noirs</a:t>
            </a:r>
            <a:r>
              <a:rPr lang="it-IT" sz="2400" dirty="0"/>
              <a:t> ! Et, en </a:t>
            </a:r>
            <a:r>
              <a:rPr lang="it-IT" sz="2400" dirty="0" err="1"/>
              <a:t>effet</a:t>
            </a:r>
            <a:r>
              <a:rPr lang="it-IT" sz="2400" dirty="0"/>
              <a:t>, </a:t>
            </a:r>
            <a:r>
              <a:rPr lang="it-IT" sz="2400" dirty="0" err="1"/>
              <a:t>leur</a:t>
            </a:r>
            <a:r>
              <a:rPr lang="it-IT" sz="2400" dirty="0"/>
              <a:t> uniforme </a:t>
            </a:r>
            <a:r>
              <a:rPr lang="it-IT" sz="2400" dirty="0" err="1"/>
              <a:t>était</a:t>
            </a:r>
            <a:r>
              <a:rPr lang="it-IT" sz="2400" dirty="0"/>
              <a:t> </a:t>
            </a:r>
            <a:r>
              <a:rPr lang="it-IT" sz="2400" dirty="0" err="1"/>
              <a:t>bien</a:t>
            </a:r>
            <a:r>
              <a:rPr lang="it-IT" sz="2400" dirty="0"/>
              <a:t> noir, </a:t>
            </a:r>
            <a:r>
              <a:rPr lang="it-IT" sz="2400" dirty="0" err="1"/>
              <a:t>jusqu’à</a:t>
            </a:r>
            <a:r>
              <a:rPr lang="it-IT" sz="2400" dirty="0"/>
              <a:t> la casquette, un uniforme </a:t>
            </a:r>
            <a:r>
              <a:rPr lang="it-IT" sz="2400" dirty="0" err="1"/>
              <a:t>civique</a:t>
            </a:r>
            <a:r>
              <a:rPr lang="it-IT" sz="2400" dirty="0"/>
              <a:t>. Et </a:t>
            </a:r>
            <a:r>
              <a:rPr lang="it-IT" sz="2400" dirty="0" err="1"/>
              <a:t>Péguy</a:t>
            </a:r>
            <a:r>
              <a:rPr lang="it-IT" sz="2400" dirty="0"/>
              <a:t> d’</a:t>
            </a:r>
            <a:r>
              <a:rPr lang="it-IT" sz="2400" dirty="0" err="1"/>
              <a:t>ajouter</a:t>
            </a:r>
            <a:r>
              <a:rPr lang="it-IT" sz="2400" dirty="0"/>
              <a:t> </a:t>
            </a:r>
            <a:r>
              <a:rPr lang="it-IT" sz="2400" dirty="0" err="1"/>
              <a:t>qu’ils</a:t>
            </a:r>
            <a:r>
              <a:rPr lang="it-IT" sz="2400" dirty="0"/>
              <a:t> « </a:t>
            </a:r>
            <a:r>
              <a:rPr lang="it-IT" sz="2400" dirty="0" err="1"/>
              <a:t>étaient</a:t>
            </a:r>
            <a:r>
              <a:rPr lang="it-IT" sz="2400" dirty="0"/>
              <a:t> </a:t>
            </a:r>
            <a:r>
              <a:rPr lang="it-IT" sz="2400" dirty="0" err="1"/>
              <a:t>vraiment</a:t>
            </a:r>
            <a:r>
              <a:rPr lang="it-IT" sz="2400" dirty="0"/>
              <a:t> </a:t>
            </a:r>
            <a:r>
              <a:rPr lang="it-IT" sz="2400" dirty="0" err="1"/>
              <a:t>les</a:t>
            </a:r>
            <a:r>
              <a:rPr lang="it-IT" sz="2400" dirty="0"/>
              <a:t> enfants de </a:t>
            </a:r>
            <a:r>
              <a:rPr lang="it-IT" sz="2400" dirty="0" err="1"/>
              <a:t>République</a:t>
            </a:r>
            <a:r>
              <a:rPr lang="it-IT" sz="2400" dirty="0"/>
              <a:t>, </a:t>
            </a:r>
            <a:r>
              <a:rPr lang="it-IT" sz="2400" b="1" dirty="0" err="1"/>
              <a:t>ces</a:t>
            </a:r>
            <a:r>
              <a:rPr lang="it-IT" sz="2400" b="1" dirty="0"/>
              <a:t> </a:t>
            </a:r>
            <a:r>
              <a:rPr lang="it-IT" sz="2400" b="1" dirty="0" err="1"/>
              <a:t>nourrissons</a:t>
            </a:r>
            <a:r>
              <a:rPr lang="it-IT" sz="2400" b="1" dirty="0"/>
              <a:t> de la </a:t>
            </a:r>
            <a:r>
              <a:rPr lang="it-IT" sz="2400" b="1" dirty="0" err="1"/>
              <a:t>République</a:t>
            </a:r>
            <a:r>
              <a:rPr lang="it-IT" sz="2400" dirty="0"/>
              <a:t>, </a:t>
            </a:r>
            <a:r>
              <a:rPr lang="it-IT" sz="2400" dirty="0" err="1"/>
              <a:t>ces</a:t>
            </a:r>
            <a:r>
              <a:rPr lang="it-IT" sz="2400" dirty="0"/>
              <a:t> </a:t>
            </a:r>
            <a:r>
              <a:rPr lang="it-IT" sz="2400" dirty="0" err="1"/>
              <a:t>hussards</a:t>
            </a:r>
            <a:r>
              <a:rPr lang="it-IT" sz="2400" dirty="0"/>
              <a:t> </a:t>
            </a:r>
            <a:r>
              <a:rPr lang="it-IT" sz="2400" dirty="0" err="1"/>
              <a:t>noirs</a:t>
            </a:r>
            <a:r>
              <a:rPr lang="it-IT" sz="2400" dirty="0"/>
              <a:t> de la </a:t>
            </a:r>
            <a:r>
              <a:rPr lang="it-IT" sz="2400" dirty="0" err="1"/>
              <a:t>sévérité</a:t>
            </a:r>
            <a:r>
              <a:rPr lang="it-IT" sz="2400" dirty="0"/>
              <a:t> ». </a:t>
            </a:r>
            <a:r>
              <a:rPr lang="it-IT" sz="2400" dirty="0" err="1"/>
              <a:t>Les</a:t>
            </a:r>
            <a:r>
              <a:rPr lang="it-IT" sz="2400" dirty="0"/>
              <a:t> </a:t>
            </a:r>
            <a:r>
              <a:rPr lang="it-IT" sz="2400" dirty="0" err="1"/>
              <a:t>hussards</a:t>
            </a:r>
            <a:r>
              <a:rPr lang="it-IT" sz="2400" dirty="0"/>
              <a:t> </a:t>
            </a:r>
            <a:r>
              <a:rPr lang="it-IT" sz="2400" dirty="0" err="1"/>
              <a:t>noirs</a:t>
            </a:r>
            <a:r>
              <a:rPr lang="it-IT" sz="2400" dirty="0"/>
              <a:t>, </a:t>
            </a:r>
            <a:r>
              <a:rPr lang="it-IT" sz="2400" dirty="0" err="1"/>
              <a:t>cet</a:t>
            </a:r>
            <a:r>
              <a:rPr lang="it-IT" sz="2400" dirty="0"/>
              <a:t> </a:t>
            </a:r>
            <a:r>
              <a:rPr lang="it-IT" sz="2400" dirty="0" err="1"/>
              <a:t>escadron</a:t>
            </a:r>
            <a:r>
              <a:rPr lang="it-IT" sz="2400" dirty="0"/>
              <a:t> de </a:t>
            </a:r>
            <a:r>
              <a:rPr lang="it-IT" sz="2400" dirty="0" err="1"/>
              <a:t>cavalerie</a:t>
            </a:r>
            <a:r>
              <a:rPr lang="it-IT" sz="2400" dirty="0"/>
              <a:t> </a:t>
            </a:r>
            <a:r>
              <a:rPr lang="it-IT" sz="2400" dirty="0" err="1"/>
              <a:t>constitué</a:t>
            </a:r>
            <a:r>
              <a:rPr lang="it-IT" sz="2400" dirty="0"/>
              <a:t> en 1793 par la </a:t>
            </a:r>
            <a:r>
              <a:rPr lang="it-IT" sz="2400" dirty="0" err="1"/>
              <a:t>jeune</a:t>
            </a:r>
            <a:r>
              <a:rPr lang="it-IT" sz="2400" dirty="0"/>
              <a:t> </a:t>
            </a:r>
            <a:r>
              <a:rPr lang="it-IT" sz="2400" dirty="0" err="1"/>
              <a:t>République</a:t>
            </a:r>
            <a:r>
              <a:rPr lang="it-IT" sz="2400" dirty="0"/>
              <a:t> </a:t>
            </a:r>
            <a:r>
              <a:rPr lang="it-IT" sz="2400" dirty="0" err="1"/>
              <a:t>française</a:t>
            </a:r>
            <a:r>
              <a:rPr lang="it-IT" sz="2400" dirty="0"/>
              <a:t>, </a:t>
            </a:r>
            <a:r>
              <a:rPr lang="it-IT" sz="2400" dirty="0" err="1"/>
              <a:t>des</a:t>
            </a:r>
            <a:r>
              <a:rPr lang="it-IT" sz="2400" dirty="0"/>
              <a:t> </a:t>
            </a:r>
            <a:r>
              <a:rPr lang="it-IT" sz="2400" dirty="0" err="1"/>
              <a:t>soldats</a:t>
            </a:r>
            <a:r>
              <a:rPr lang="it-IT" sz="2400" dirty="0"/>
              <a:t> de </a:t>
            </a:r>
            <a:r>
              <a:rPr lang="it-IT" sz="2400" dirty="0" err="1"/>
              <a:t>l’an</a:t>
            </a:r>
            <a:r>
              <a:rPr lang="it-IT" sz="2400" dirty="0"/>
              <a:t> II </a:t>
            </a:r>
            <a:r>
              <a:rPr lang="it-IT" sz="2400" dirty="0" smtClean="0"/>
              <a:t>!</a:t>
            </a:r>
          </a:p>
        </p:txBody>
      </p:sp>
    </p:spTree>
    <p:extLst>
      <p:ext uri="{BB962C8B-B14F-4D97-AF65-F5344CB8AC3E}">
        <p14:creationId xmlns:p14="http://schemas.microsoft.com/office/powerpoint/2010/main" val="1169356313"/>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Les</a:t>
            </a:r>
            <a:r>
              <a:rPr lang="it-IT" sz="2800" dirty="0"/>
              <a:t> </a:t>
            </a:r>
            <a:r>
              <a:rPr lang="it-IT" sz="2800" dirty="0" err="1"/>
              <a:t>maitres</a:t>
            </a:r>
            <a:r>
              <a:rPr lang="it-IT" sz="2800" dirty="0"/>
              <a:t> d’</a:t>
            </a:r>
            <a:r>
              <a:rPr lang="it-IT" sz="2800" dirty="0" err="1"/>
              <a:t>école</a:t>
            </a:r>
            <a:r>
              <a:rPr lang="it-IT" sz="2800" dirty="0"/>
              <a:t> : </a:t>
            </a:r>
            <a:r>
              <a:rPr lang="it-IT" sz="2800" dirty="0" err="1"/>
              <a:t>Les</a:t>
            </a:r>
            <a:r>
              <a:rPr lang="it-IT" sz="2800" dirty="0"/>
              <a:t> </a:t>
            </a:r>
            <a:r>
              <a:rPr lang="it-IT" sz="2800" dirty="0" err="1"/>
              <a:t>hussards</a:t>
            </a:r>
            <a:r>
              <a:rPr lang="it-IT" sz="2800" dirty="0"/>
              <a:t> </a:t>
            </a:r>
            <a:r>
              <a:rPr lang="it-IT" sz="2800" dirty="0" err="1"/>
              <a:t>noirs</a:t>
            </a:r>
            <a:endParaRPr lang="it-IT" sz="2800" dirty="0"/>
          </a:p>
        </p:txBody>
      </p:sp>
      <p:sp>
        <p:nvSpPr>
          <p:cNvPr id="3" name="Segnaposto contenuto 2"/>
          <p:cNvSpPr>
            <a:spLocks noGrp="1"/>
          </p:cNvSpPr>
          <p:nvPr>
            <p:ph idx="1"/>
          </p:nvPr>
        </p:nvSpPr>
        <p:spPr/>
        <p:txBody>
          <a:bodyPr>
            <a:normAutofit/>
          </a:bodyPr>
          <a:lstStyle/>
          <a:p>
            <a:pPr algn="just"/>
            <a:r>
              <a:rPr lang="it-IT" sz="2400" dirty="0"/>
              <a:t>Le terme va </a:t>
            </a:r>
            <a:r>
              <a:rPr lang="it-IT" sz="2400" dirty="0" err="1"/>
              <a:t>rester</a:t>
            </a:r>
            <a:r>
              <a:rPr lang="it-IT" sz="2400" dirty="0"/>
              <a:t> et </a:t>
            </a:r>
            <a:r>
              <a:rPr lang="it-IT" sz="2400" dirty="0" err="1"/>
              <a:t>qualifie</a:t>
            </a:r>
            <a:r>
              <a:rPr lang="it-IT" sz="2400" dirty="0"/>
              <a:t> </a:t>
            </a:r>
            <a:r>
              <a:rPr lang="it-IT" sz="2400" dirty="0" err="1"/>
              <a:t>bien</a:t>
            </a:r>
            <a:r>
              <a:rPr lang="it-IT" sz="2400" dirty="0"/>
              <a:t> </a:t>
            </a:r>
            <a:r>
              <a:rPr lang="it-IT" sz="2400" dirty="0" err="1"/>
              <a:t>sûr</a:t>
            </a:r>
            <a:r>
              <a:rPr lang="it-IT" sz="2400" dirty="0"/>
              <a:t> </a:t>
            </a:r>
            <a:r>
              <a:rPr lang="it-IT" sz="2400" dirty="0" err="1"/>
              <a:t>ceux</a:t>
            </a:r>
            <a:r>
              <a:rPr lang="it-IT" sz="2400" dirty="0"/>
              <a:t> qui </a:t>
            </a:r>
            <a:r>
              <a:rPr lang="it-IT" sz="2400" dirty="0" err="1"/>
              <a:t>ont</a:t>
            </a:r>
            <a:r>
              <a:rPr lang="it-IT" sz="2400" dirty="0"/>
              <a:t> </a:t>
            </a:r>
            <a:r>
              <a:rPr lang="it-IT" sz="2400" dirty="0" err="1"/>
              <a:t>incarné</a:t>
            </a:r>
            <a:r>
              <a:rPr lang="it-IT" sz="2400" dirty="0"/>
              <a:t>, </a:t>
            </a:r>
            <a:r>
              <a:rPr lang="it-IT" sz="2400" dirty="0" err="1"/>
              <a:t>durant</a:t>
            </a:r>
            <a:r>
              <a:rPr lang="it-IT" sz="2400" dirty="0"/>
              <a:t> la 3ème, </a:t>
            </a:r>
            <a:r>
              <a:rPr lang="it-IT" sz="2400" dirty="0" err="1"/>
              <a:t>voire</a:t>
            </a:r>
            <a:r>
              <a:rPr lang="it-IT" sz="2400" dirty="0"/>
              <a:t> la 4ème </a:t>
            </a:r>
            <a:r>
              <a:rPr lang="it-IT" sz="2400" dirty="0" err="1"/>
              <a:t>république</a:t>
            </a:r>
            <a:r>
              <a:rPr lang="it-IT" sz="2400" dirty="0"/>
              <a:t>, la </a:t>
            </a:r>
            <a:r>
              <a:rPr lang="it-IT" sz="2400" dirty="0" err="1"/>
              <a:t>mission</a:t>
            </a:r>
            <a:r>
              <a:rPr lang="it-IT" sz="2400" dirty="0"/>
              <a:t> </a:t>
            </a:r>
            <a:r>
              <a:rPr lang="it-IT" sz="2400" dirty="0" err="1"/>
              <a:t>civique</a:t>
            </a:r>
            <a:r>
              <a:rPr lang="it-IT" sz="2400" dirty="0"/>
              <a:t> d’</a:t>
            </a:r>
            <a:r>
              <a:rPr lang="it-IT" sz="2400" dirty="0" err="1"/>
              <a:t>instruire</a:t>
            </a:r>
            <a:r>
              <a:rPr lang="it-IT" sz="2400" dirty="0"/>
              <a:t> le </a:t>
            </a:r>
            <a:r>
              <a:rPr lang="it-IT" sz="2400" dirty="0" err="1"/>
              <a:t>peuple</a:t>
            </a:r>
            <a:r>
              <a:rPr lang="it-IT" sz="2400" dirty="0"/>
              <a:t>, </a:t>
            </a:r>
            <a:r>
              <a:rPr lang="it-IT" sz="2400" dirty="0" err="1"/>
              <a:t>cette</a:t>
            </a:r>
            <a:r>
              <a:rPr lang="it-IT" sz="2400" dirty="0"/>
              <a:t> </a:t>
            </a:r>
            <a:r>
              <a:rPr lang="it-IT" sz="2400" dirty="0" err="1"/>
              <a:t>instruction</a:t>
            </a:r>
            <a:r>
              <a:rPr lang="it-IT" sz="2400" dirty="0"/>
              <a:t> </a:t>
            </a:r>
            <a:r>
              <a:rPr lang="it-IT" sz="2400" dirty="0" err="1"/>
              <a:t>obligatoire</a:t>
            </a:r>
            <a:r>
              <a:rPr lang="it-IT" sz="2400" dirty="0"/>
              <a:t> gratuite et </a:t>
            </a:r>
            <a:r>
              <a:rPr lang="it-IT" sz="2400" dirty="0" err="1"/>
              <a:t>laïque</a:t>
            </a:r>
            <a:r>
              <a:rPr lang="it-IT" sz="2400" dirty="0"/>
              <a:t> </a:t>
            </a:r>
            <a:r>
              <a:rPr lang="it-IT" sz="2400" dirty="0" err="1"/>
              <a:t>que</a:t>
            </a:r>
            <a:r>
              <a:rPr lang="it-IT" sz="2400" dirty="0"/>
              <a:t> </a:t>
            </a:r>
            <a:r>
              <a:rPr lang="it-IT" sz="2400" dirty="0" err="1"/>
              <a:t>les</a:t>
            </a:r>
            <a:r>
              <a:rPr lang="it-IT" sz="2400" dirty="0"/>
              <a:t> </a:t>
            </a:r>
            <a:r>
              <a:rPr lang="it-IT" sz="2400" dirty="0" err="1"/>
              <a:t>lois</a:t>
            </a:r>
            <a:r>
              <a:rPr lang="it-IT" sz="2400" dirty="0"/>
              <a:t> de Jules Ferry </a:t>
            </a:r>
            <a:r>
              <a:rPr lang="it-IT" sz="2400" dirty="0" err="1"/>
              <a:t>ont</a:t>
            </a:r>
            <a:r>
              <a:rPr lang="it-IT" sz="2400" dirty="0"/>
              <a:t> </a:t>
            </a:r>
            <a:r>
              <a:rPr lang="it-IT" sz="2400" dirty="0" err="1"/>
              <a:t>instaurée</a:t>
            </a:r>
            <a:r>
              <a:rPr lang="it-IT" sz="2400" dirty="0"/>
              <a:t> </a:t>
            </a:r>
            <a:r>
              <a:rPr lang="it-IT" sz="2400" dirty="0" err="1"/>
              <a:t>dans</a:t>
            </a:r>
            <a:r>
              <a:rPr lang="it-IT" sz="2400" dirty="0"/>
              <a:t> </a:t>
            </a:r>
            <a:r>
              <a:rPr lang="it-IT" sz="2400" dirty="0" err="1"/>
              <a:t>les</a:t>
            </a:r>
            <a:r>
              <a:rPr lang="it-IT" sz="2400" dirty="0"/>
              <a:t> </a:t>
            </a:r>
            <a:r>
              <a:rPr lang="it-IT" sz="2400" dirty="0" err="1"/>
              <a:t>années</a:t>
            </a:r>
            <a:r>
              <a:rPr lang="it-IT" sz="2400" dirty="0"/>
              <a:t> 1880 – 1882. </a:t>
            </a:r>
            <a:r>
              <a:rPr lang="it-IT" sz="2400" dirty="0" err="1"/>
              <a:t>Tous</a:t>
            </a:r>
            <a:r>
              <a:rPr lang="it-IT" sz="2400" dirty="0"/>
              <a:t> </a:t>
            </a:r>
            <a:r>
              <a:rPr lang="it-IT" sz="2400" dirty="0" err="1"/>
              <a:t>les</a:t>
            </a:r>
            <a:r>
              <a:rPr lang="it-IT" sz="2400" dirty="0"/>
              <a:t> enfants de France, </a:t>
            </a:r>
            <a:r>
              <a:rPr lang="it-IT" sz="2400" dirty="0" err="1"/>
              <a:t>âgés</a:t>
            </a:r>
            <a:r>
              <a:rPr lang="it-IT" sz="2400" dirty="0"/>
              <a:t> de 6 à 11 </a:t>
            </a:r>
            <a:r>
              <a:rPr lang="it-IT" sz="2400" dirty="0" err="1"/>
              <a:t>ans</a:t>
            </a:r>
            <a:r>
              <a:rPr lang="it-IT" sz="2400" dirty="0"/>
              <a:t> pour </a:t>
            </a:r>
            <a:r>
              <a:rPr lang="it-IT" sz="2400" dirty="0" err="1"/>
              <a:t>ceux</a:t>
            </a:r>
            <a:r>
              <a:rPr lang="it-IT" sz="2400" dirty="0"/>
              <a:t> </a:t>
            </a:r>
            <a:r>
              <a:rPr lang="it-IT" sz="2400" dirty="0" err="1"/>
              <a:t>admis</a:t>
            </a:r>
            <a:r>
              <a:rPr lang="it-IT" sz="2400" dirty="0"/>
              <a:t> </a:t>
            </a:r>
            <a:r>
              <a:rPr lang="it-IT" sz="2400" dirty="0" err="1"/>
              <a:t>au</a:t>
            </a:r>
            <a:r>
              <a:rPr lang="it-IT" sz="2400" dirty="0"/>
              <a:t> </a:t>
            </a:r>
            <a:r>
              <a:rPr lang="it-IT" sz="2400" b="1" dirty="0" err="1"/>
              <a:t>certificat</a:t>
            </a:r>
            <a:r>
              <a:rPr lang="it-IT" sz="2400" b="1" dirty="0"/>
              <a:t> d’</a:t>
            </a:r>
            <a:r>
              <a:rPr lang="it-IT" sz="2400" b="1" dirty="0" err="1"/>
              <a:t>études</a:t>
            </a:r>
            <a:r>
              <a:rPr lang="it-IT" sz="2400" b="1" dirty="0"/>
              <a:t> </a:t>
            </a:r>
            <a:r>
              <a:rPr lang="it-IT" sz="2400" b="1" dirty="0" err="1"/>
              <a:t>primaires</a:t>
            </a:r>
            <a:r>
              <a:rPr lang="it-IT" sz="2400" b="1" dirty="0"/>
              <a:t> </a:t>
            </a:r>
            <a:r>
              <a:rPr lang="it-IT" sz="2400" dirty="0" err="1" smtClean="0"/>
              <a:t>doivent</a:t>
            </a:r>
            <a:r>
              <a:rPr lang="it-IT" sz="2400" dirty="0" smtClean="0"/>
              <a:t> </a:t>
            </a:r>
            <a:r>
              <a:rPr lang="it-IT" sz="2400" dirty="0" err="1"/>
              <a:t>bénéficier</a:t>
            </a:r>
            <a:r>
              <a:rPr lang="it-IT" sz="2400" dirty="0"/>
              <a:t> de </a:t>
            </a:r>
            <a:r>
              <a:rPr lang="it-IT" sz="2400" dirty="0" err="1"/>
              <a:t>cette</a:t>
            </a:r>
            <a:r>
              <a:rPr lang="it-IT" sz="2400" dirty="0"/>
              <a:t> </a:t>
            </a:r>
            <a:r>
              <a:rPr lang="it-IT" sz="2400" dirty="0" err="1"/>
              <a:t>instruction</a:t>
            </a:r>
            <a:r>
              <a:rPr lang="it-IT" sz="2400" dirty="0"/>
              <a:t>, </a:t>
            </a:r>
            <a:r>
              <a:rPr lang="it-IT" sz="2400" dirty="0" err="1"/>
              <a:t>tandis</a:t>
            </a:r>
            <a:r>
              <a:rPr lang="it-IT" sz="2400" dirty="0"/>
              <a:t> </a:t>
            </a:r>
            <a:r>
              <a:rPr lang="it-IT" sz="2400" dirty="0" err="1"/>
              <a:t>que</a:t>
            </a:r>
            <a:r>
              <a:rPr lang="it-IT" sz="2400" dirty="0"/>
              <a:t> le </a:t>
            </a:r>
            <a:r>
              <a:rPr lang="it-IT" sz="2400" dirty="0" err="1"/>
              <a:t>travail</a:t>
            </a:r>
            <a:r>
              <a:rPr lang="it-IT" sz="2400" dirty="0"/>
              <a:t> est </a:t>
            </a:r>
            <a:r>
              <a:rPr lang="it-IT" sz="2400" dirty="0" err="1"/>
              <a:t>autorisé</a:t>
            </a:r>
            <a:r>
              <a:rPr lang="it-IT" sz="2400" dirty="0"/>
              <a:t> pour </a:t>
            </a:r>
            <a:r>
              <a:rPr lang="it-IT" sz="2400" dirty="0" err="1"/>
              <a:t>ces</a:t>
            </a:r>
            <a:r>
              <a:rPr lang="it-IT" sz="2400" dirty="0"/>
              <a:t> </a:t>
            </a:r>
            <a:r>
              <a:rPr lang="it-IT" sz="2400" dirty="0" err="1"/>
              <a:t>jeunes</a:t>
            </a:r>
            <a:r>
              <a:rPr lang="it-IT" sz="2400" dirty="0"/>
              <a:t> gens </a:t>
            </a:r>
            <a:r>
              <a:rPr lang="it-IT" sz="2400" dirty="0" err="1"/>
              <a:t>dès</a:t>
            </a:r>
            <a:r>
              <a:rPr lang="it-IT" sz="2400" dirty="0"/>
              <a:t> 12 </a:t>
            </a:r>
            <a:r>
              <a:rPr lang="it-IT" sz="2400" dirty="0" err="1"/>
              <a:t>ans</a:t>
            </a:r>
            <a:r>
              <a:rPr lang="it-IT" sz="2400" dirty="0"/>
              <a:t>. D’</a:t>
            </a:r>
            <a:r>
              <a:rPr lang="it-IT" sz="2400" dirty="0" err="1"/>
              <a:t>autres</a:t>
            </a:r>
            <a:r>
              <a:rPr lang="it-IT" sz="2400" dirty="0"/>
              <a:t> </a:t>
            </a:r>
            <a:r>
              <a:rPr lang="it-IT" sz="2400" dirty="0" err="1"/>
              <a:t>peuvent</a:t>
            </a:r>
            <a:r>
              <a:rPr lang="it-IT" sz="2400" dirty="0"/>
              <a:t> </a:t>
            </a:r>
            <a:r>
              <a:rPr lang="it-IT" sz="2400" dirty="0" err="1"/>
              <a:t>continuer</a:t>
            </a:r>
            <a:r>
              <a:rPr lang="it-IT" sz="2400" dirty="0"/>
              <a:t> </a:t>
            </a:r>
            <a:r>
              <a:rPr lang="it-IT" sz="2400" dirty="0" err="1"/>
              <a:t>après</a:t>
            </a:r>
            <a:r>
              <a:rPr lang="it-IT" sz="2400" dirty="0"/>
              <a:t> le </a:t>
            </a:r>
            <a:r>
              <a:rPr lang="it-IT" sz="2400" dirty="0" err="1"/>
              <a:t>certificat</a:t>
            </a:r>
            <a:r>
              <a:rPr lang="it-IT" sz="2400" dirty="0"/>
              <a:t>, mais </a:t>
            </a:r>
            <a:r>
              <a:rPr lang="it-IT" sz="2400" dirty="0" err="1"/>
              <a:t>ils</a:t>
            </a:r>
            <a:r>
              <a:rPr lang="it-IT" sz="2400" dirty="0"/>
              <a:t> </a:t>
            </a:r>
            <a:r>
              <a:rPr lang="it-IT" sz="2400" dirty="0" err="1"/>
              <a:t>sont</a:t>
            </a:r>
            <a:r>
              <a:rPr lang="it-IT" sz="2400" dirty="0"/>
              <a:t> en </a:t>
            </a:r>
            <a:r>
              <a:rPr lang="it-IT" sz="2400" dirty="0" err="1"/>
              <a:t>réalité</a:t>
            </a:r>
            <a:r>
              <a:rPr lang="it-IT" sz="2400" dirty="0"/>
              <a:t> </a:t>
            </a:r>
            <a:r>
              <a:rPr lang="it-IT" sz="2400" dirty="0" err="1"/>
              <a:t>peu</a:t>
            </a:r>
            <a:r>
              <a:rPr lang="it-IT" sz="2400" dirty="0"/>
              <a:t> </a:t>
            </a:r>
            <a:r>
              <a:rPr lang="it-IT" sz="2400" dirty="0" err="1"/>
              <a:t>nombreux</a:t>
            </a:r>
            <a:r>
              <a:rPr lang="it-IT" sz="2400" dirty="0"/>
              <a:t> et </a:t>
            </a:r>
            <a:r>
              <a:rPr lang="it-IT" sz="2400" dirty="0" err="1"/>
              <a:t>les</a:t>
            </a:r>
            <a:r>
              <a:rPr lang="it-IT" sz="2400" dirty="0"/>
              <a:t> </a:t>
            </a:r>
            <a:r>
              <a:rPr lang="it-IT" sz="2400" dirty="0" err="1"/>
              <a:t>lycéens</a:t>
            </a:r>
            <a:r>
              <a:rPr lang="it-IT" sz="2400" dirty="0"/>
              <a:t>, </a:t>
            </a:r>
            <a:r>
              <a:rPr lang="it-IT" sz="2400" dirty="0" err="1"/>
              <a:t>comme</a:t>
            </a:r>
            <a:r>
              <a:rPr lang="it-IT" sz="2400" dirty="0"/>
              <a:t> </a:t>
            </a:r>
            <a:r>
              <a:rPr lang="it-IT" sz="2400" dirty="0" err="1"/>
              <a:t>les</a:t>
            </a:r>
            <a:r>
              <a:rPr lang="it-IT" sz="2400" dirty="0"/>
              <a:t> </a:t>
            </a:r>
            <a:r>
              <a:rPr lang="it-IT" sz="2400" dirty="0" err="1"/>
              <a:t>étudiants</a:t>
            </a:r>
            <a:r>
              <a:rPr lang="it-IT" sz="2400" dirty="0"/>
              <a:t>, </a:t>
            </a:r>
            <a:r>
              <a:rPr lang="it-IT" sz="2400" dirty="0" err="1"/>
              <a:t>sont</a:t>
            </a:r>
            <a:r>
              <a:rPr lang="it-IT" sz="2400" dirty="0"/>
              <a:t> une </a:t>
            </a:r>
            <a:r>
              <a:rPr lang="it-IT" sz="2400" dirty="0" err="1"/>
              <a:t>toute</a:t>
            </a:r>
            <a:r>
              <a:rPr lang="it-IT" sz="2400" dirty="0"/>
              <a:t> </a:t>
            </a:r>
            <a:r>
              <a:rPr lang="it-IT" sz="2400" dirty="0" err="1"/>
              <a:t>petite</a:t>
            </a:r>
            <a:r>
              <a:rPr lang="it-IT" sz="2400" dirty="0"/>
              <a:t> </a:t>
            </a:r>
            <a:r>
              <a:rPr lang="it-IT" sz="2400" dirty="0" err="1"/>
              <a:t>minorité</a:t>
            </a:r>
            <a:r>
              <a:rPr lang="it-IT" sz="2400" dirty="0" smtClean="0"/>
              <a:t>.</a:t>
            </a:r>
          </a:p>
          <a:p>
            <a:pPr algn="just"/>
            <a:endParaRPr lang="it-IT" sz="2400" dirty="0"/>
          </a:p>
        </p:txBody>
      </p:sp>
    </p:spTree>
    <p:extLst>
      <p:ext uri="{BB962C8B-B14F-4D97-AF65-F5344CB8AC3E}">
        <p14:creationId xmlns:p14="http://schemas.microsoft.com/office/powerpoint/2010/main" val="27001475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olo 1"/>
          <p:cNvSpPr>
            <a:spLocks noGrp="1"/>
          </p:cNvSpPr>
          <p:nvPr>
            <p:ph type="title"/>
          </p:nvPr>
        </p:nvSpPr>
        <p:spPr/>
        <p:txBody>
          <a:bodyPr>
            <a:normAutofit fontScale="90000"/>
          </a:bodyPr>
          <a:lstStyle/>
          <a:p>
            <a:r>
              <a:rPr lang="it-IT" sz="2800" dirty="0" err="1">
                <a:latin typeface="Arial" charset="0"/>
              </a:rPr>
              <a:t>Les</a:t>
            </a:r>
            <a:r>
              <a:rPr lang="it-IT" sz="2800" dirty="0">
                <a:latin typeface="Arial" charset="0"/>
              </a:rPr>
              <a:t> </a:t>
            </a:r>
            <a:r>
              <a:rPr lang="it-IT" sz="2800" dirty="0" err="1">
                <a:latin typeface="Arial" charset="0"/>
              </a:rPr>
              <a:t>étapes</a:t>
            </a:r>
            <a:r>
              <a:rPr lang="it-IT" sz="2800" dirty="0">
                <a:latin typeface="Arial" charset="0"/>
              </a:rPr>
              <a:t> </a:t>
            </a:r>
            <a:r>
              <a:rPr lang="it-IT" sz="2800" dirty="0" err="1">
                <a:latin typeface="Arial" charset="0"/>
              </a:rPr>
              <a:t>essentielles</a:t>
            </a:r>
            <a:r>
              <a:rPr lang="it-IT" sz="2800" dirty="0">
                <a:latin typeface="Arial" charset="0"/>
              </a:rPr>
              <a:t> de l’histoire de la langue </a:t>
            </a:r>
            <a:r>
              <a:rPr lang="it-IT" sz="2800" dirty="0" err="1" smtClean="0">
                <a:latin typeface="Arial" charset="0"/>
              </a:rPr>
              <a:t>française</a:t>
            </a:r>
            <a:r>
              <a:rPr lang="it-IT" sz="2800" dirty="0" smtClean="0">
                <a:latin typeface="Arial" charset="0"/>
              </a:rPr>
              <a:t/>
            </a:r>
            <a:br>
              <a:rPr lang="it-IT" sz="2800" dirty="0" smtClean="0">
                <a:latin typeface="Arial" charset="0"/>
              </a:rPr>
            </a:br>
            <a:endParaRPr lang="it-IT" sz="2800" dirty="0">
              <a:latin typeface="Arial" charset="0"/>
            </a:endParaRPr>
          </a:p>
        </p:txBody>
      </p:sp>
      <p:sp>
        <p:nvSpPr>
          <p:cNvPr id="70658" name="Segnaposto contenuto 2"/>
          <p:cNvSpPr>
            <a:spLocks noGrp="1"/>
          </p:cNvSpPr>
          <p:nvPr>
            <p:ph idx="1"/>
          </p:nvPr>
        </p:nvSpPr>
        <p:spPr/>
        <p:txBody>
          <a:bodyPr/>
          <a:lstStyle/>
          <a:p>
            <a:pPr eaLnBrk="1" hangingPunct="1"/>
            <a:endParaRPr lang="fr-FR" sz="2400" b="1" dirty="0">
              <a:latin typeface="Arial" charset="0"/>
            </a:endParaRPr>
          </a:p>
          <a:p>
            <a:pPr eaLnBrk="1" hangingPunct="1"/>
            <a:r>
              <a:rPr lang="fr-FR" sz="2400" dirty="0">
                <a:latin typeface="Arial" charset="0"/>
              </a:rPr>
              <a:t>L</a:t>
            </a:r>
            <a:r>
              <a:rPr lang="ja-JP" altLang="fr-FR" sz="2400" dirty="0">
                <a:latin typeface="Arial" charset="0"/>
              </a:rPr>
              <a:t>’</a:t>
            </a:r>
            <a:r>
              <a:rPr lang="fr-FR" altLang="ja-JP" sz="2400" dirty="0">
                <a:latin typeface="Arial" charset="0"/>
              </a:rPr>
              <a:t>ancien </a:t>
            </a:r>
            <a:r>
              <a:rPr lang="fr-FR" altLang="ja-JP" sz="2400" dirty="0" smtClean="0">
                <a:latin typeface="Arial" charset="0"/>
              </a:rPr>
              <a:t>français : IX</a:t>
            </a:r>
            <a:r>
              <a:rPr lang="fr-FR" sz="2400" baseline="30000" dirty="0" smtClean="0">
                <a:latin typeface="Arial" charset="0"/>
              </a:rPr>
              <a:t>ème</a:t>
            </a:r>
            <a:r>
              <a:rPr lang="fr-FR" altLang="ja-JP" sz="2400" dirty="0" smtClean="0">
                <a:latin typeface="Arial" charset="0"/>
              </a:rPr>
              <a:t> siècle - XIII</a:t>
            </a:r>
            <a:r>
              <a:rPr lang="fr-FR" sz="2400" baseline="30000" dirty="0" smtClean="0">
                <a:latin typeface="Arial" charset="0"/>
              </a:rPr>
              <a:t>ème</a:t>
            </a:r>
            <a:r>
              <a:rPr lang="fr-FR" altLang="ja-JP" sz="2400" dirty="0" smtClean="0">
                <a:latin typeface="Arial" charset="0"/>
              </a:rPr>
              <a:t> </a:t>
            </a:r>
            <a:r>
              <a:rPr lang="fr-FR" altLang="ja-JP" sz="2400" dirty="0">
                <a:latin typeface="Arial" charset="0"/>
              </a:rPr>
              <a:t>siècle</a:t>
            </a:r>
          </a:p>
          <a:p>
            <a:r>
              <a:rPr lang="fr-FR" sz="2400" b="1" dirty="0">
                <a:latin typeface="Arial" charset="0"/>
              </a:rPr>
              <a:t>Le moyen français </a:t>
            </a:r>
            <a:r>
              <a:rPr lang="fr-FR" sz="2400" dirty="0" smtClean="0">
                <a:latin typeface="Arial" charset="0"/>
              </a:rPr>
              <a:t>: XIV</a:t>
            </a:r>
            <a:r>
              <a:rPr lang="fr-FR" sz="2400" baseline="30000" dirty="0" smtClean="0">
                <a:latin typeface="Arial" charset="0"/>
              </a:rPr>
              <a:t>ème</a:t>
            </a:r>
            <a:r>
              <a:rPr lang="fr-FR" sz="2400" dirty="0" smtClean="0">
                <a:latin typeface="Arial" charset="0"/>
              </a:rPr>
              <a:t> siècle - XV</a:t>
            </a:r>
            <a:r>
              <a:rPr lang="fr-FR" sz="2400" baseline="30000" dirty="0" smtClean="0">
                <a:latin typeface="Arial" charset="0"/>
              </a:rPr>
              <a:t>ème</a:t>
            </a:r>
            <a:r>
              <a:rPr lang="fr-FR" sz="2400" dirty="0" smtClean="0">
                <a:latin typeface="Arial" charset="0"/>
              </a:rPr>
              <a:t> </a:t>
            </a:r>
            <a:r>
              <a:rPr lang="fr-FR" sz="2400" dirty="0">
                <a:latin typeface="Arial" charset="0"/>
              </a:rPr>
              <a:t>siècle</a:t>
            </a:r>
          </a:p>
          <a:p>
            <a:pPr eaLnBrk="1" hangingPunct="1"/>
            <a:r>
              <a:rPr lang="fr-FR" sz="2400" dirty="0">
                <a:latin typeface="Arial" charset="0"/>
              </a:rPr>
              <a:t>Le français de la Renaissance : </a:t>
            </a:r>
            <a:r>
              <a:rPr lang="fr-FR" sz="2400" dirty="0" smtClean="0">
                <a:latin typeface="Arial" charset="0"/>
              </a:rPr>
              <a:t>XVI</a:t>
            </a:r>
            <a:r>
              <a:rPr lang="fr-FR" sz="2400" baseline="30000" dirty="0">
                <a:latin typeface="Arial" charset="0"/>
              </a:rPr>
              <a:t>ème</a:t>
            </a:r>
            <a:r>
              <a:rPr lang="fr-FR" sz="2400" dirty="0" smtClean="0">
                <a:latin typeface="Arial" charset="0"/>
              </a:rPr>
              <a:t> </a:t>
            </a:r>
            <a:r>
              <a:rPr lang="fr-FR" sz="2400" dirty="0">
                <a:latin typeface="Arial" charset="0"/>
              </a:rPr>
              <a:t>siècle</a:t>
            </a:r>
          </a:p>
          <a:p>
            <a:pPr eaLnBrk="1" hangingPunct="1"/>
            <a:r>
              <a:rPr lang="fr-FR" sz="2400" dirty="0">
                <a:latin typeface="Arial" charset="0"/>
              </a:rPr>
              <a:t>Le français classique : </a:t>
            </a:r>
            <a:r>
              <a:rPr lang="fr-FR" sz="2400" dirty="0" smtClean="0">
                <a:latin typeface="Arial" charset="0"/>
              </a:rPr>
              <a:t>XVII</a:t>
            </a:r>
            <a:r>
              <a:rPr lang="fr-FR" sz="2400" baseline="30000" dirty="0" smtClean="0">
                <a:latin typeface="Arial" charset="0"/>
              </a:rPr>
              <a:t>ème</a:t>
            </a:r>
            <a:r>
              <a:rPr lang="fr-FR" sz="2400" dirty="0" smtClean="0">
                <a:latin typeface="Arial" charset="0"/>
              </a:rPr>
              <a:t> -XVIII</a:t>
            </a:r>
            <a:r>
              <a:rPr lang="fr-FR" sz="2400" baseline="30000" dirty="0" smtClean="0">
                <a:latin typeface="Arial" charset="0"/>
              </a:rPr>
              <a:t>ème</a:t>
            </a:r>
            <a:r>
              <a:rPr lang="fr-FR" sz="2400" dirty="0" smtClean="0">
                <a:latin typeface="Arial" charset="0"/>
              </a:rPr>
              <a:t> </a:t>
            </a:r>
            <a:r>
              <a:rPr lang="fr-FR" sz="2400" dirty="0">
                <a:latin typeface="Arial" charset="0"/>
              </a:rPr>
              <a:t>siècles </a:t>
            </a:r>
          </a:p>
          <a:p>
            <a:pPr eaLnBrk="1" hangingPunct="1"/>
            <a:r>
              <a:rPr lang="fr-FR" sz="2400" dirty="0">
                <a:latin typeface="Arial" charset="0"/>
              </a:rPr>
              <a:t>Le français </a:t>
            </a:r>
            <a:r>
              <a:rPr lang="fr-FR" sz="2400" dirty="0" smtClean="0">
                <a:latin typeface="Arial" charset="0"/>
              </a:rPr>
              <a:t>moderne : XIX</a:t>
            </a:r>
            <a:r>
              <a:rPr lang="fr-FR" sz="2400" baseline="30000" dirty="0" smtClean="0">
                <a:latin typeface="Arial" charset="0"/>
              </a:rPr>
              <a:t>ème</a:t>
            </a:r>
            <a:r>
              <a:rPr lang="fr-FR" sz="2400" dirty="0" smtClean="0">
                <a:latin typeface="Arial" charset="0"/>
              </a:rPr>
              <a:t>  - XX</a:t>
            </a:r>
            <a:r>
              <a:rPr lang="fr-FR" sz="2400" baseline="30000" dirty="0" smtClean="0">
                <a:latin typeface="Arial" charset="0"/>
              </a:rPr>
              <a:t>ème</a:t>
            </a:r>
            <a:r>
              <a:rPr lang="fr-FR" sz="2400" dirty="0" smtClean="0">
                <a:latin typeface="Arial" charset="0"/>
              </a:rPr>
              <a:t> siècles </a:t>
            </a:r>
            <a:r>
              <a:rPr lang="fr-FR" sz="2400" dirty="0">
                <a:latin typeface="Arial" charset="0"/>
              </a:rPr>
              <a:t>(</a:t>
            </a:r>
            <a:r>
              <a:rPr lang="it-IT" sz="2400" dirty="0">
                <a:latin typeface="Arial" charset="0"/>
              </a:rPr>
              <a:t>l’Académie </a:t>
            </a:r>
            <a:r>
              <a:rPr lang="it-IT" sz="2400" dirty="0" err="1">
                <a:latin typeface="Arial" charset="0"/>
              </a:rPr>
              <a:t>française</a:t>
            </a:r>
            <a:r>
              <a:rPr lang="it-IT" sz="2400" dirty="0">
                <a:latin typeface="Arial" charset="0"/>
              </a:rPr>
              <a:t> en 1835 </a:t>
            </a:r>
            <a:r>
              <a:rPr lang="it-IT" sz="2400" dirty="0" err="1">
                <a:latin typeface="Arial" charset="0"/>
              </a:rPr>
              <a:t>admet</a:t>
            </a:r>
            <a:r>
              <a:rPr lang="it-IT" sz="2400" dirty="0">
                <a:latin typeface="Arial" charset="0"/>
              </a:rPr>
              <a:t> l’</a:t>
            </a:r>
            <a:r>
              <a:rPr lang="it-IT" sz="2400" dirty="0" err="1">
                <a:latin typeface="Arial" charset="0"/>
              </a:rPr>
              <a:t>orthographe</a:t>
            </a:r>
            <a:r>
              <a:rPr lang="it-IT" sz="2400" dirty="0">
                <a:latin typeface="Arial" charset="0"/>
              </a:rPr>
              <a:t> –ai- </a:t>
            </a:r>
            <a:r>
              <a:rPr lang="it-IT" sz="2400" dirty="0" err="1">
                <a:latin typeface="Arial" charset="0"/>
              </a:rPr>
              <a:t>au</a:t>
            </a:r>
            <a:r>
              <a:rPr lang="it-IT" sz="2400" dirty="0">
                <a:latin typeface="Arial" charset="0"/>
              </a:rPr>
              <a:t> </a:t>
            </a:r>
            <a:r>
              <a:rPr lang="it-IT" sz="2400" dirty="0" err="1">
                <a:latin typeface="Arial" charset="0"/>
              </a:rPr>
              <a:t>lieu</a:t>
            </a:r>
            <a:r>
              <a:rPr lang="it-IT" sz="2400" dirty="0">
                <a:latin typeface="Arial" charset="0"/>
              </a:rPr>
              <a:t> de –oi.)</a:t>
            </a:r>
            <a:endParaRPr lang="fr-FR" sz="2400" dirty="0">
              <a:latin typeface="Arial" charset="0"/>
            </a:endParaRPr>
          </a:p>
          <a:p>
            <a:pPr eaLnBrk="1" hangingPunct="1"/>
            <a:r>
              <a:rPr lang="fr-FR" sz="2400" dirty="0">
                <a:latin typeface="Arial" charset="0"/>
              </a:rPr>
              <a:t>Le français </a:t>
            </a:r>
            <a:r>
              <a:rPr lang="fr-FR" sz="2400" dirty="0" smtClean="0">
                <a:latin typeface="Arial" charset="0"/>
              </a:rPr>
              <a:t>contemporain : 21</a:t>
            </a:r>
            <a:r>
              <a:rPr lang="fr-FR" sz="2400" baseline="30000" dirty="0">
                <a:latin typeface="Arial" charset="0"/>
              </a:rPr>
              <a:t>ème</a:t>
            </a:r>
            <a:r>
              <a:rPr lang="fr-FR" sz="2400" dirty="0" smtClean="0">
                <a:latin typeface="Arial" charset="0"/>
              </a:rPr>
              <a:t> </a:t>
            </a:r>
            <a:r>
              <a:rPr lang="fr-FR" sz="2400" dirty="0">
                <a:latin typeface="Arial" charset="0"/>
              </a:rPr>
              <a:t>siècle</a:t>
            </a:r>
          </a:p>
          <a:p>
            <a:endParaRPr lang="it-IT" dirty="0">
              <a:latin typeface="Arial" charset="0"/>
            </a:endParaRPr>
          </a:p>
        </p:txBody>
      </p:sp>
    </p:spTree>
    <p:extLst>
      <p:ext uri="{BB962C8B-B14F-4D97-AF65-F5344CB8AC3E}">
        <p14:creationId xmlns:p14="http://schemas.microsoft.com/office/powerpoint/2010/main" val="2738660461"/>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smtClean="0"/>
              <a:t>Les</a:t>
            </a:r>
            <a:r>
              <a:rPr lang="it-IT" sz="2800" dirty="0" smtClean="0"/>
              <a:t> </a:t>
            </a:r>
            <a:r>
              <a:rPr lang="it-IT" sz="2800" dirty="0" err="1" smtClean="0"/>
              <a:t>débats</a:t>
            </a:r>
            <a:r>
              <a:rPr lang="it-IT" sz="2800" dirty="0" smtClean="0"/>
              <a:t> </a:t>
            </a:r>
            <a:r>
              <a:rPr lang="it-IT" sz="2800" dirty="0" err="1" smtClean="0"/>
              <a:t>orthographiques</a:t>
            </a:r>
            <a:r>
              <a:rPr lang="it-IT" sz="2800" dirty="0" smtClean="0"/>
              <a:t> </a:t>
            </a:r>
            <a:r>
              <a:rPr lang="it-IT" sz="2800" dirty="0" err="1" smtClean="0"/>
              <a:t>du</a:t>
            </a:r>
            <a:r>
              <a:rPr lang="it-IT" sz="2800" dirty="0" smtClean="0"/>
              <a:t> </a:t>
            </a:r>
            <a:r>
              <a:rPr lang="it-IT" sz="2800" dirty="0" err="1" smtClean="0"/>
              <a:t>XIX</a:t>
            </a:r>
            <a:r>
              <a:rPr lang="it-IT" sz="2800" baseline="30000" dirty="0" err="1" smtClean="0"/>
              <a:t>e</a:t>
            </a:r>
            <a:r>
              <a:rPr lang="it-IT" sz="2800" dirty="0" smtClean="0"/>
              <a:t> </a:t>
            </a:r>
            <a:r>
              <a:rPr lang="it-IT" sz="2800" dirty="0" err="1" smtClean="0"/>
              <a:t>siècle</a:t>
            </a:r>
            <a:endParaRPr lang="it-IT" sz="2800" dirty="0"/>
          </a:p>
        </p:txBody>
      </p:sp>
      <p:sp>
        <p:nvSpPr>
          <p:cNvPr id="3" name="Segnaposto contenuto 2"/>
          <p:cNvSpPr>
            <a:spLocks noGrp="1"/>
          </p:cNvSpPr>
          <p:nvPr>
            <p:ph idx="1"/>
          </p:nvPr>
        </p:nvSpPr>
        <p:spPr/>
        <p:txBody>
          <a:bodyPr>
            <a:normAutofit/>
          </a:bodyPr>
          <a:lstStyle/>
          <a:p>
            <a:pPr algn="just"/>
            <a:r>
              <a:rPr lang="it-IT" sz="2400" dirty="0" err="1"/>
              <a:t>Au</a:t>
            </a:r>
            <a:r>
              <a:rPr lang="it-IT" sz="2400" dirty="0"/>
              <a:t> </a:t>
            </a:r>
            <a:r>
              <a:rPr lang="it-IT" sz="2400" dirty="0" err="1"/>
              <a:t>XIX</a:t>
            </a:r>
            <a:r>
              <a:rPr lang="it-IT" sz="2400" baseline="30000" dirty="0" err="1"/>
              <a:t>e</a:t>
            </a:r>
            <a:r>
              <a:rPr lang="it-IT" sz="2400" dirty="0"/>
              <a:t> </a:t>
            </a:r>
            <a:r>
              <a:rPr lang="it-IT" sz="2400" dirty="0" err="1"/>
              <a:t>siècle</a:t>
            </a:r>
            <a:r>
              <a:rPr lang="it-IT" sz="2400" dirty="0"/>
              <a:t>, le </a:t>
            </a:r>
            <a:r>
              <a:rPr lang="it-IT" sz="2400" dirty="0" err="1"/>
              <a:t>développement</a:t>
            </a:r>
            <a:r>
              <a:rPr lang="it-IT" sz="2400" dirty="0"/>
              <a:t> de l’</a:t>
            </a:r>
            <a:r>
              <a:rPr lang="it-IT" sz="2400" dirty="0" err="1"/>
              <a:t>institution</a:t>
            </a:r>
            <a:r>
              <a:rPr lang="it-IT" sz="2400" dirty="0"/>
              <a:t> </a:t>
            </a:r>
            <a:r>
              <a:rPr lang="it-IT" sz="2400" dirty="0" err="1"/>
              <a:t>scolaire</a:t>
            </a:r>
            <a:r>
              <a:rPr lang="it-IT" sz="2400" dirty="0"/>
              <a:t> a sans </a:t>
            </a:r>
            <a:r>
              <a:rPr lang="it-IT" sz="2400" dirty="0" err="1"/>
              <a:t>doute</a:t>
            </a:r>
            <a:r>
              <a:rPr lang="it-IT" sz="2400" dirty="0"/>
              <a:t> </a:t>
            </a:r>
            <a:r>
              <a:rPr lang="it-IT" sz="2400" dirty="0" err="1"/>
              <a:t>contribué</a:t>
            </a:r>
            <a:r>
              <a:rPr lang="it-IT" sz="2400" dirty="0"/>
              <a:t> à </a:t>
            </a:r>
            <a:r>
              <a:rPr lang="it-IT" sz="2400" dirty="0" err="1"/>
              <a:t>figer</a:t>
            </a:r>
            <a:r>
              <a:rPr lang="it-IT" sz="2400" dirty="0"/>
              <a:t> l’</a:t>
            </a:r>
            <a:r>
              <a:rPr lang="it-IT" sz="2400" dirty="0" err="1"/>
              <a:t>orthographe</a:t>
            </a:r>
            <a:endParaRPr lang="it-IT" sz="2400" dirty="0"/>
          </a:p>
          <a:p>
            <a:pPr algn="just"/>
            <a:r>
              <a:rPr lang="it-IT" sz="2400" dirty="0" err="1" smtClean="0"/>
              <a:t>Bataille</a:t>
            </a:r>
            <a:r>
              <a:rPr lang="it-IT" sz="2400" dirty="0" smtClean="0"/>
              <a:t> </a:t>
            </a:r>
            <a:r>
              <a:rPr lang="it-IT" sz="2400" dirty="0" err="1" smtClean="0"/>
              <a:t>surtout</a:t>
            </a:r>
            <a:r>
              <a:rPr lang="it-IT" sz="2400" dirty="0" smtClean="0"/>
              <a:t> à la fin </a:t>
            </a:r>
            <a:r>
              <a:rPr lang="it-IT" sz="2400" dirty="0" err="1" smtClean="0"/>
              <a:t>du</a:t>
            </a:r>
            <a:r>
              <a:rPr lang="it-IT" sz="2400" dirty="0" smtClean="0"/>
              <a:t> XIX </a:t>
            </a:r>
            <a:r>
              <a:rPr lang="it-IT" sz="2400" dirty="0" err="1" smtClean="0"/>
              <a:t>autour</a:t>
            </a:r>
            <a:r>
              <a:rPr lang="it-IT" sz="2400" dirty="0" smtClean="0"/>
              <a:t> d’une </a:t>
            </a:r>
            <a:r>
              <a:rPr lang="it-IT" sz="2400" dirty="0" err="1" smtClean="0"/>
              <a:t>réforme</a:t>
            </a:r>
            <a:r>
              <a:rPr lang="it-IT" sz="2400" dirty="0" smtClean="0"/>
              <a:t> qui </a:t>
            </a:r>
            <a:r>
              <a:rPr lang="it-IT" sz="2400" dirty="0" err="1" smtClean="0"/>
              <a:t>semble</a:t>
            </a:r>
            <a:r>
              <a:rPr lang="it-IT" sz="2400" dirty="0" smtClean="0"/>
              <a:t> nécessaire.</a:t>
            </a:r>
          </a:p>
          <a:p>
            <a:pPr algn="just"/>
            <a:r>
              <a:rPr lang="it-IT" sz="2400" dirty="0" err="1" smtClean="0"/>
              <a:t>Pétition</a:t>
            </a:r>
            <a:r>
              <a:rPr lang="it-IT" sz="2400" dirty="0" smtClean="0"/>
              <a:t> de 7 000 </a:t>
            </a:r>
            <a:r>
              <a:rPr lang="it-IT" sz="2400" dirty="0" err="1" smtClean="0"/>
              <a:t>signatures</a:t>
            </a:r>
            <a:r>
              <a:rPr lang="it-IT" sz="2400" dirty="0" smtClean="0"/>
              <a:t> </a:t>
            </a:r>
            <a:r>
              <a:rPr lang="it-IT" sz="2400" dirty="0" err="1" smtClean="0"/>
              <a:t>remise</a:t>
            </a:r>
            <a:r>
              <a:rPr lang="it-IT" sz="2400" dirty="0" smtClean="0"/>
              <a:t> en 1889 à l’Académie </a:t>
            </a:r>
            <a:r>
              <a:rPr lang="it-IT" sz="2400" dirty="0" err="1" smtClean="0"/>
              <a:t>française</a:t>
            </a:r>
            <a:r>
              <a:rPr lang="it-IT" sz="2400" dirty="0" smtClean="0"/>
              <a:t> qui lui </a:t>
            </a:r>
            <a:r>
              <a:rPr lang="it-IT" sz="2400" dirty="0" err="1" smtClean="0"/>
              <a:t>enjoint</a:t>
            </a:r>
            <a:r>
              <a:rPr lang="it-IT" sz="2400" dirty="0" smtClean="0"/>
              <a:t> de </a:t>
            </a:r>
            <a:r>
              <a:rPr lang="it-IT" sz="2400" dirty="0" err="1" smtClean="0"/>
              <a:t>faire</a:t>
            </a:r>
            <a:r>
              <a:rPr lang="it-IT" sz="2400" dirty="0" smtClean="0"/>
              <a:t> </a:t>
            </a:r>
            <a:r>
              <a:rPr lang="it-IT" sz="2400" dirty="0" err="1" smtClean="0"/>
              <a:t>les</a:t>
            </a:r>
            <a:r>
              <a:rPr lang="it-IT" sz="2400" dirty="0" smtClean="0"/>
              <a:t> </a:t>
            </a:r>
            <a:r>
              <a:rPr lang="it-IT" sz="2400" dirty="0" err="1" smtClean="0"/>
              <a:t>réformes</a:t>
            </a:r>
            <a:r>
              <a:rPr lang="it-IT" sz="2400" dirty="0" smtClean="0"/>
              <a:t> nécessaires.</a:t>
            </a:r>
          </a:p>
          <a:p>
            <a:pPr algn="just"/>
            <a:r>
              <a:rPr lang="it-IT" sz="2400" dirty="0" err="1" smtClean="0"/>
              <a:t>Discussion</a:t>
            </a:r>
            <a:r>
              <a:rPr lang="it-IT" sz="2400" dirty="0" smtClean="0"/>
              <a:t> </a:t>
            </a:r>
            <a:r>
              <a:rPr lang="it-IT" sz="2400" dirty="0" err="1" smtClean="0"/>
              <a:t>sur</a:t>
            </a:r>
            <a:r>
              <a:rPr lang="it-IT" sz="2400" dirty="0" smtClean="0"/>
              <a:t> l’</a:t>
            </a:r>
            <a:r>
              <a:rPr lang="it-IT" sz="2400" dirty="0" err="1" smtClean="0"/>
              <a:t>emploi</a:t>
            </a:r>
            <a:r>
              <a:rPr lang="it-IT" sz="2400" dirty="0" smtClean="0"/>
              <a:t> </a:t>
            </a:r>
            <a:r>
              <a:rPr lang="it-IT" sz="2400" dirty="0" err="1" smtClean="0"/>
              <a:t>du</a:t>
            </a:r>
            <a:r>
              <a:rPr lang="it-IT" sz="2400" dirty="0" smtClean="0"/>
              <a:t> trait d’union, </a:t>
            </a:r>
            <a:r>
              <a:rPr lang="it-IT" sz="2400" dirty="0" err="1" smtClean="0"/>
              <a:t>les</a:t>
            </a:r>
            <a:r>
              <a:rPr lang="it-IT" sz="2400" dirty="0" smtClean="0"/>
              <a:t> </a:t>
            </a:r>
            <a:r>
              <a:rPr lang="it-IT" sz="2400" dirty="0" err="1" smtClean="0"/>
              <a:t>accents</a:t>
            </a:r>
            <a:r>
              <a:rPr lang="it-IT" sz="2400" dirty="0" smtClean="0"/>
              <a:t>, </a:t>
            </a:r>
            <a:r>
              <a:rPr lang="it-IT" sz="2400" dirty="0" err="1" smtClean="0"/>
              <a:t>les</a:t>
            </a:r>
            <a:r>
              <a:rPr lang="it-IT" sz="2400" dirty="0" smtClean="0"/>
              <a:t> </a:t>
            </a:r>
            <a:r>
              <a:rPr lang="it-IT" sz="2400" dirty="0" err="1" smtClean="0"/>
              <a:t>noms</a:t>
            </a:r>
            <a:r>
              <a:rPr lang="it-IT" sz="2400" dirty="0" smtClean="0"/>
              <a:t> à double </a:t>
            </a:r>
            <a:r>
              <a:rPr lang="it-IT" sz="2400" dirty="0" err="1" smtClean="0"/>
              <a:t>genre</a:t>
            </a:r>
            <a:r>
              <a:rPr lang="it-IT" sz="2400" dirty="0" smtClean="0"/>
              <a:t>…</a:t>
            </a:r>
          </a:p>
          <a:p>
            <a:pPr algn="just"/>
            <a:r>
              <a:rPr lang="it-IT" sz="2400" dirty="0" smtClean="0"/>
              <a:t>L’Académie “</a:t>
            </a:r>
            <a:r>
              <a:rPr lang="it-IT" sz="2400" dirty="0" err="1" smtClean="0"/>
              <a:t>maintient</a:t>
            </a:r>
            <a:r>
              <a:rPr lang="it-IT" sz="2400" dirty="0" smtClean="0"/>
              <a:t> son </a:t>
            </a:r>
            <a:r>
              <a:rPr lang="it-IT" sz="2400" dirty="0" err="1" smtClean="0"/>
              <a:t>droit</a:t>
            </a:r>
            <a:r>
              <a:rPr lang="it-IT" sz="2400" dirty="0" smtClean="0"/>
              <a:t> de </a:t>
            </a:r>
            <a:r>
              <a:rPr lang="it-IT" sz="2400" dirty="0" err="1" smtClean="0"/>
              <a:t>statuer</a:t>
            </a:r>
            <a:r>
              <a:rPr lang="it-IT" sz="2400" dirty="0" smtClean="0"/>
              <a:t> </a:t>
            </a:r>
            <a:r>
              <a:rPr lang="it-IT" sz="2400" dirty="0" err="1" smtClean="0"/>
              <a:t>sur</a:t>
            </a:r>
            <a:r>
              <a:rPr lang="it-IT" sz="2400" dirty="0" smtClean="0"/>
              <a:t> </a:t>
            </a:r>
            <a:r>
              <a:rPr lang="it-IT" sz="2400" dirty="0" err="1" smtClean="0"/>
              <a:t>chacune</a:t>
            </a:r>
            <a:r>
              <a:rPr lang="it-IT" sz="2400" dirty="0" smtClean="0"/>
              <a:t> d’</a:t>
            </a:r>
            <a:r>
              <a:rPr lang="it-IT" sz="2400" dirty="0" err="1" smtClean="0"/>
              <a:t>elles</a:t>
            </a:r>
            <a:r>
              <a:rPr lang="it-IT" sz="2400" dirty="0" smtClean="0"/>
              <a:t> </a:t>
            </a:r>
            <a:r>
              <a:rPr lang="it-IT" sz="2400" dirty="0" err="1" smtClean="0"/>
              <a:t>comme</a:t>
            </a:r>
            <a:r>
              <a:rPr lang="it-IT" sz="2400" dirty="0" smtClean="0"/>
              <a:t> elle le </a:t>
            </a:r>
            <a:r>
              <a:rPr lang="it-IT" sz="2400" dirty="0" err="1" smtClean="0"/>
              <a:t>jugera</a:t>
            </a:r>
            <a:r>
              <a:rPr lang="it-IT" sz="2400" dirty="0" smtClean="0"/>
              <a:t> </a:t>
            </a:r>
            <a:r>
              <a:rPr lang="it-IT" sz="2400" dirty="0" err="1" smtClean="0"/>
              <a:t>convenable</a:t>
            </a:r>
            <a:r>
              <a:rPr lang="it-IT" sz="2400" dirty="0" smtClean="0"/>
              <a:t> </a:t>
            </a:r>
            <a:r>
              <a:rPr lang="it-IT" sz="2400" dirty="0" err="1" smtClean="0"/>
              <a:t>au</a:t>
            </a:r>
            <a:r>
              <a:rPr lang="it-IT" sz="2400" dirty="0" smtClean="0"/>
              <a:t> </a:t>
            </a:r>
            <a:r>
              <a:rPr lang="it-IT" sz="2400" dirty="0" err="1" smtClean="0"/>
              <a:t>fur</a:t>
            </a:r>
            <a:r>
              <a:rPr lang="it-IT" sz="2400" dirty="0" smtClean="0"/>
              <a:t> et à </a:t>
            </a:r>
            <a:r>
              <a:rPr lang="it-IT" sz="2400" dirty="0" err="1" smtClean="0"/>
              <a:t>mesure</a:t>
            </a:r>
            <a:r>
              <a:rPr lang="it-IT" sz="2400" dirty="0" smtClean="0"/>
              <a:t> </a:t>
            </a:r>
            <a:r>
              <a:rPr lang="it-IT" sz="2400" dirty="0" err="1" smtClean="0"/>
              <a:t>que</a:t>
            </a:r>
            <a:r>
              <a:rPr lang="it-IT" sz="2400" dirty="0" smtClean="0"/>
              <a:t> l’</a:t>
            </a:r>
            <a:r>
              <a:rPr lang="it-IT" sz="2400" dirty="0" err="1" smtClean="0"/>
              <a:t>occasion</a:t>
            </a:r>
            <a:r>
              <a:rPr lang="it-IT" sz="2400" dirty="0" smtClean="0"/>
              <a:t> s’en </a:t>
            </a:r>
            <a:r>
              <a:rPr lang="it-IT" sz="2400" dirty="0" err="1" smtClean="0"/>
              <a:t>présentera</a:t>
            </a:r>
            <a:r>
              <a:rPr lang="it-IT" sz="2400" dirty="0" smtClean="0"/>
              <a:t>”.</a:t>
            </a:r>
          </a:p>
        </p:txBody>
      </p:sp>
    </p:spTree>
    <p:extLst>
      <p:ext uri="{BB962C8B-B14F-4D97-AF65-F5344CB8AC3E}">
        <p14:creationId xmlns:p14="http://schemas.microsoft.com/office/powerpoint/2010/main" val="949748043"/>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L’</a:t>
            </a:r>
            <a:r>
              <a:rPr lang="it-IT" sz="2800" dirty="0" err="1" smtClean="0"/>
              <a:t>orthographe</a:t>
            </a:r>
            <a:endParaRPr lang="it-IT" sz="2800" dirty="0"/>
          </a:p>
        </p:txBody>
      </p:sp>
      <p:sp>
        <p:nvSpPr>
          <p:cNvPr id="3" name="Segnaposto contenuto 2"/>
          <p:cNvSpPr>
            <a:spLocks noGrp="1"/>
          </p:cNvSpPr>
          <p:nvPr>
            <p:ph idx="1"/>
          </p:nvPr>
        </p:nvSpPr>
        <p:spPr/>
        <p:txBody>
          <a:bodyPr>
            <a:normAutofit fontScale="85000" lnSpcReduction="20000"/>
          </a:bodyPr>
          <a:lstStyle/>
          <a:p>
            <a:pPr algn="just"/>
            <a:r>
              <a:rPr lang="it-IT" sz="2400" dirty="0"/>
              <a:t>La norme </a:t>
            </a:r>
            <a:r>
              <a:rPr lang="it-IT" sz="2400" dirty="0" err="1"/>
              <a:t>orthographique</a:t>
            </a:r>
            <a:r>
              <a:rPr lang="it-IT" sz="2400" dirty="0"/>
              <a:t>, qui </a:t>
            </a:r>
            <a:r>
              <a:rPr lang="it-IT" sz="2400" b="1" dirty="0"/>
              <a:t>n’</a:t>
            </a:r>
            <a:r>
              <a:rPr lang="it-IT" sz="2400" b="1" dirty="0" err="1"/>
              <a:t>accepte</a:t>
            </a:r>
            <a:r>
              <a:rPr lang="it-IT" sz="2400" b="1" dirty="0"/>
              <a:t> </a:t>
            </a:r>
            <a:r>
              <a:rPr lang="it-IT" sz="2400" b="1" dirty="0" err="1"/>
              <a:t>qu’une</a:t>
            </a:r>
            <a:r>
              <a:rPr lang="it-IT" sz="2400" b="1" dirty="0"/>
              <a:t> </a:t>
            </a:r>
            <a:r>
              <a:rPr lang="it-IT" sz="2400" b="1" dirty="0" err="1"/>
              <a:t>graphie</a:t>
            </a:r>
            <a:r>
              <a:rPr lang="it-IT" sz="2400" b="1" dirty="0"/>
              <a:t> </a:t>
            </a:r>
            <a:r>
              <a:rPr lang="it-IT" sz="2400" b="1" dirty="0" err="1"/>
              <a:t>possible</a:t>
            </a:r>
            <a:r>
              <a:rPr lang="it-IT" sz="2400" b="1" dirty="0"/>
              <a:t>, </a:t>
            </a:r>
            <a:r>
              <a:rPr lang="it-IT" sz="2400" dirty="0"/>
              <a:t>s’est </a:t>
            </a:r>
            <a:r>
              <a:rPr lang="it-IT" sz="2400" dirty="0" err="1"/>
              <a:t>imposée</a:t>
            </a:r>
            <a:r>
              <a:rPr lang="it-IT" sz="2400" dirty="0"/>
              <a:t> </a:t>
            </a:r>
            <a:r>
              <a:rPr lang="it-IT" sz="2400" dirty="0" err="1"/>
              <a:t>au</a:t>
            </a:r>
            <a:r>
              <a:rPr lang="it-IT" sz="2400" dirty="0"/>
              <a:t> </a:t>
            </a:r>
            <a:r>
              <a:rPr lang="it-IT" sz="2400" dirty="0" err="1"/>
              <a:t>XIXe</a:t>
            </a:r>
            <a:r>
              <a:rPr lang="it-IT" sz="2400" dirty="0"/>
              <a:t> </a:t>
            </a:r>
            <a:r>
              <a:rPr lang="it-IT" sz="2400" dirty="0" err="1"/>
              <a:t>siècle</a:t>
            </a:r>
            <a:r>
              <a:rPr lang="it-IT" sz="2400" dirty="0"/>
              <a:t> </a:t>
            </a:r>
            <a:r>
              <a:rPr lang="it-IT" sz="2400" dirty="0" err="1"/>
              <a:t>seulement</a:t>
            </a:r>
            <a:r>
              <a:rPr lang="it-IT" sz="2400" dirty="0"/>
              <a:t>. </a:t>
            </a:r>
            <a:r>
              <a:rPr lang="it-IT" sz="2400" dirty="0" err="1"/>
              <a:t>Avant</a:t>
            </a:r>
            <a:r>
              <a:rPr lang="it-IT" sz="2400" dirty="0"/>
              <a:t>, </a:t>
            </a:r>
            <a:r>
              <a:rPr lang="it-IT" sz="2400" dirty="0" err="1"/>
              <a:t>plusieurs</a:t>
            </a:r>
            <a:r>
              <a:rPr lang="it-IT" sz="2400" dirty="0"/>
              <a:t> </a:t>
            </a:r>
            <a:r>
              <a:rPr lang="it-IT" sz="2400" dirty="0" err="1"/>
              <a:t>graphies</a:t>
            </a:r>
            <a:r>
              <a:rPr lang="it-IT" sz="2400" dirty="0"/>
              <a:t> </a:t>
            </a:r>
            <a:r>
              <a:rPr lang="it-IT" sz="2400" dirty="0" err="1"/>
              <a:t>étaient</a:t>
            </a:r>
            <a:r>
              <a:rPr lang="it-IT" sz="2400" dirty="0"/>
              <a:t> </a:t>
            </a:r>
            <a:r>
              <a:rPr lang="it-IT" sz="2400" dirty="0" err="1"/>
              <a:t>possibles</a:t>
            </a:r>
            <a:r>
              <a:rPr lang="it-IT" sz="2400" dirty="0"/>
              <a:t> pour un </a:t>
            </a:r>
            <a:r>
              <a:rPr lang="it-IT" sz="2400" dirty="0" err="1"/>
              <a:t>même</a:t>
            </a:r>
            <a:r>
              <a:rPr lang="it-IT" sz="2400" dirty="0"/>
              <a:t> </a:t>
            </a:r>
            <a:r>
              <a:rPr lang="it-IT" sz="2400" dirty="0" err="1"/>
              <a:t>mot</a:t>
            </a:r>
            <a:r>
              <a:rPr lang="it-IT" sz="2400" dirty="0"/>
              <a:t>. </a:t>
            </a:r>
            <a:r>
              <a:rPr lang="it-IT" sz="2400" dirty="0" err="1"/>
              <a:t>Cependant</a:t>
            </a:r>
            <a:r>
              <a:rPr lang="it-IT" sz="2400" dirty="0"/>
              <a:t>, vu la </a:t>
            </a:r>
            <a:r>
              <a:rPr lang="it-IT" sz="2400" dirty="0" err="1"/>
              <a:t>complexité</a:t>
            </a:r>
            <a:r>
              <a:rPr lang="it-IT" sz="2400" dirty="0"/>
              <a:t> de l’</a:t>
            </a:r>
            <a:r>
              <a:rPr lang="it-IT" sz="2400" dirty="0" err="1"/>
              <a:t>orthographe</a:t>
            </a:r>
            <a:r>
              <a:rPr lang="it-IT" sz="2400" dirty="0"/>
              <a:t> </a:t>
            </a:r>
            <a:r>
              <a:rPr lang="it-IT" sz="2400" dirty="0" err="1"/>
              <a:t>française</a:t>
            </a:r>
            <a:r>
              <a:rPr lang="it-IT" sz="2400" dirty="0"/>
              <a:t>, on </a:t>
            </a:r>
            <a:r>
              <a:rPr lang="it-IT" sz="2400" dirty="0" err="1"/>
              <a:t>rencontre</a:t>
            </a:r>
            <a:r>
              <a:rPr lang="it-IT" sz="2400" dirty="0"/>
              <a:t> de </a:t>
            </a:r>
            <a:r>
              <a:rPr lang="it-IT" sz="2400" dirty="0" err="1"/>
              <a:t>nombreux</a:t>
            </a:r>
            <a:r>
              <a:rPr lang="it-IT" sz="2400" dirty="0"/>
              <a:t> </a:t>
            </a:r>
            <a:r>
              <a:rPr lang="it-IT" sz="2400" dirty="0" err="1"/>
              <a:t>cas</a:t>
            </a:r>
            <a:r>
              <a:rPr lang="it-IT" sz="2400" dirty="0"/>
              <a:t> </a:t>
            </a:r>
            <a:r>
              <a:rPr lang="it-IT" sz="2400" dirty="0" err="1"/>
              <a:t>où</a:t>
            </a:r>
            <a:r>
              <a:rPr lang="it-IT" sz="2400" dirty="0"/>
              <a:t> l’on </a:t>
            </a:r>
            <a:r>
              <a:rPr lang="it-IT" sz="2400" dirty="0" err="1"/>
              <a:t>peut</a:t>
            </a:r>
            <a:r>
              <a:rPr lang="it-IT" sz="2400" dirty="0"/>
              <a:t> </a:t>
            </a:r>
            <a:r>
              <a:rPr lang="it-IT" sz="2400" dirty="0" err="1"/>
              <a:t>douter</a:t>
            </a:r>
            <a:r>
              <a:rPr lang="it-IT" sz="2400" dirty="0"/>
              <a:t>, </a:t>
            </a:r>
            <a:r>
              <a:rPr lang="it-IT" sz="2400" dirty="0" err="1"/>
              <a:t>où</a:t>
            </a:r>
            <a:r>
              <a:rPr lang="it-IT" sz="2400" dirty="0"/>
              <a:t> la </a:t>
            </a:r>
            <a:r>
              <a:rPr lang="it-IT" sz="2400" dirty="0" err="1"/>
              <a:t>règle</a:t>
            </a:r>
            <a:r>
              <a:rPr lang="it-IT" sz="2400" dirty="0"/>
              <a:t> est </a:t>
            </a:r>
            <a:r>
              <a:rPr lang="it-IT" sz="2400" dirty="0" err="1"/>
              <a:t>noyée</a:t>
            </a:r>
            <a:r>
              <a:rPr lang="it-IT" sz="2400" dirty="0"/>
              <a:t> </a:t>
            </a:r>
            <a:r>
              <a:rPr lang="it-IT" sz="2400" dirty="0" err="1"/>
              <a:t>dans</a:t>
            </a:r>
            <a:r>
              <a:rPr lang="it-IT" sz="2400" dirty="0"/>
              <a:t> </a:t>
            </a:r>
            <a:r>
              <a:rPr lang="it-IT" sz="2400" dirty="0" err="1"/>
              <a:t>les</a:t>
            </a:r>
            <a:r>
              <a:rPr lang="it-IT" sz="2400" dirty="0"/>
              <a:t> </a:t>
            </a:r>
            <a:r>
              <a:rPr lang="it-IT" sz="2400" dirty="0" err="1"/>
              <a:t>subtilités</a:t>
            </a:r>
            <a:r>
              <a:rPr lang="it-IT" sz="2400" dirty="0"/>
              <a:t> et </a:t>
            </a:r>
            <a:r>
              <a:rPr lang="it-IT" sz="2400" dirty="0" err="1"/>
              <a:t>les</a:t>
            </a:r>
            <a:r>
              <a:rPr lang="it-IT" sz="2400" dirty="0"/>
              <a:t> </a:t>
            </a:r>
            <a:r>
              <a:rPr lang="it-IT" sz="2400" dirty="0" err="1"/>
              <a:t>exceptions</a:t>
            </a:r>
            <a:r>
              <a:rPr lang="it-IT" sz="2400" dirty="0"/>
              <a:t>. Pour </a:t>
            </a:r>
            <a:r>
              <a:rPr lang="it-IT" sz="2400" dirty="0" err="1"/>
              <a:t>limiter</a:t>
            </a:r>
            <a:r>
              <a:rPr lang="it-IT" sz="2400" dirty="0"/>
              <a:t> </a:t>
            </a:r>
            <a:r>
              <a:rPr lang="it-IT" sz="2400" dirty="0" err="1"/>
              <a:t>les</a:t>
            </a:r>
            <a:r>
              <a:rPr lang="it-IT" sz="2400" dirty="0"/>
              <a:t> </a:t>
            </a:r>
            <a:r>
              <a:rPr lang="it-IT" sz="2400" dirty="0" err="1"/>
              <a:t>dégâts</a:t>
            </a:r>
            <a:r>
              <a:rPr lang="it-IT" sz="2400" dirty="0"/>
              <a:t> </a:t>
            </a:r>
            <a:r>
              <a:rPr lang="it-IT" sz="2400" dirty="0" err="1"/>
              <a:t>aux</a:t>
            </a:r>
            <a:r>
              <a:rPr lang="it-IT" sz="2400" dirty="0"/>
              <a:t> </a:t>
            </a:r>
            <a:r>
              <a:rPr lang="it-IT" sz="2400" dirty="0" err="1"/>
              <a:t>examens</a:t>
            </a:r>
            <a:r>
              <a:rPr lang="it-IT" sz="2400" dirty="0"/>
              <a:t>, le </a:t>
            </a:r>
            <a:r>
              <a:rPr lang="it-IT" sz="2400" dirty="0" err="1"/>
              <a:t>ministère</a:t>
            </a:r>
            <a:r>
              <a:rPr lang="it-IT" sz="2400" dirty="0"/>
              <a:t> de l’</a:t>
            </a:r>
            <a:r>
              <a:rPr lang="it-IT" sz="2400" dirty="0" err="1"/>
              <a:t>Instruction</a:t>
            </a:r>
            <a:r>
              <a:rPr lang="it-IT" sz="2400" dirty="0"/>
              <a:t> </a:t>
            </a:r>
            <a:r>
              <a:rPr lang="it-IT" sz="2400" dirty="0" err="1"/>
              <a:t>publique</a:t>
            </a:r>
            <a:r>
              <a:rPr lang="it-IT" sz="2400" dirty="0"/>
              <a:t> a </a:t>
            </a:r>
            <a:r>
              <a:rPr lang="it-IT" sz="2400" dirty="0" err="1"/>
              <a:t>publié</a:t>
            </a:r>
            <a:r>
              <a:rPr lang="it-IT" sz="2400" dirty="0"/>
              <a:t>, le 26 </a:t>
            </a:r>
            <a:r>
              <a:rPr lang="it-IT" sz="2400" dirty="0" err="1"/>
              <a:t>février</a:t>
            </a:r>
            <a:r>
              <a:rPr lang="it-IT" sz="2400" dirty="0"/>
              <a:t> 1901, un « </a:t>
            </a:r>
            <a:r>
              <a:rPr lang="it-IT" sz="2400" dirty="0" err="1"/>
              <a:t>arrêté</a:t>
            </a:r>
            <a:r>
              <a:rPr lang="it-IT" sz="2400" dirty="0"/>
              <a:t> </a:t>
            </a:r>
            <a:r>
              <a:rPr lang="it-IT" sz="2400" dirty="0" err="1"/>
              <a:t>relatif</a:t>
            </a:r>
            <a:r>
              <a:rPr lang="it-IT" sz="2400" dirty="0"/>
              <a:t> à la </a:t>
            </a:r>
            <a:r>
              <a:rPr lang="it-IT" sz="2400" dirty="0" err="1"/>
              <a:t>simplification</a:t>
            </a:r>
            <a:r>
              <a:rPr lang="it-IT" sz="2400" dirty="0"/>
              <a:t> de l’</a:t>
            </a:r>
            <a:r>
              <a:rPr lang="it-IT" sz="2400" dirty="0" err="1"/>
              <a:t>enseignement</a:t>
            </a:r>
            <a:r>
              <a:rPr lang="it-IT" sz="2400" dirty="0"/>
              <a:t> de la </a:t>
            </a:r>
            <a:r>
              <a:rPr lang="it-IT" sz="2400" dirty="0" err="1"/>
              <a:t>syntaxe</a:t>
            </a:r>
            <a:r>
              <a:rPr lang="it-IT" sz="2400" dirty="0"/>
              <a:t> </a:t>
            </a:r>
            <a:r>
              <a:rPr lang="it-IT" sz="2400" dirty="0" err="1"/>
              <a:t>française</a:t>
            </a:r>
            <a:r>
              <a:rPr lang="it-IT" sz="2400" dirty="0"/>
              <a:t> » qui stipule </a:t>
            </a:r>
            <a:r>
              <a:rPr lang="it-IT" sz="2400" dirty="0" err="1"/>
              <a:t>que</a:t>
            </a:r>
            <a:r>
              <a:rPr lang="it-IT" sz="2400" dirty="0"/>
              <a:t>, </a:t>
            </a:r>
            <a:r>
              <a:rPr lang="it-IT" sz="2400" dirty="0" err="1"/>
              <a:t>dans</a:t>
            </a:r>
            <a:r>
              <a:rPr lang="it-IT" sz="2400" dirty="0"/>
              <a:t> </a:t>
            </a:r>
            <a:r>
              <a:rPr lang="it-IT" sz="2400" dirty="0" err="1"/>
              <a:t>les</a:t>
            </a:r>
            <a:r>
              <a:rPr lang="it-IT" sz="2400" dirty="0"/>
              <a:t> </a:t>
            </a:r>
            <a:r>
              <a:rPr lang="it-IT" sz="2400" dirty="0" err="1"/>
              <a:t>examens</a:t>
            </a:r>
            <a:r>
              <a:rPr lang="it-IT" sz="2400" dirty="0"/>
              <a:t> </a:t>
            </a:r>
            <a:r>
              <a:rPr lang="it-IT" sz="2400" dirty="0" err="1"/>
              <a:t>du</a:t>
            </a:r>
            <a:r>
              <a:rPr lang="it-IT" sz="2400" dirty="0"/>
              <a:t> </a:t>
            </a:r>
            <a:r>
              <a:rPr lang="it-IT" sz="2400" dirty="0" err="1"/>
              <a:t>ministère</a:t>
            </a:r>
            <a:r>
              <a:rPr lang="it-IT" sz="2400" dirty="0"/>
              <a:t>, « il ne sera </a:t>
            </a:r>
            <a:r>
              <a:rPr lang="it-IT" sz="2400" dirty="0" err="1"/>
              <a:t>pas</a:t>
            </a:r>
            <a:r>
              <a:rPr lang="it-IT" sz="2400" dirty="0"/>
              <a:t> </a:t>
            </a:r>
            <a:r>
              <a:rPr lang="it-IT" sz="2400" dirty="0" err="1"/>
              <a:t>compté</a:t>
            </a:r>
            <a:r>
              <a:rPr lang="it-IT" sz="2400" dirty="0"/>
              <a:t> de </a:t>
            </a:r>
            <a:r>
              <a:rPr lang="it-IT" sz="2400" dirty="0" err="1"/>
              <a:t>fautes</a:t>
            </a:r>
            <a:r>
              <a:rPr lang="it-IT" sz="2400" dirty="0"/>
              <a:t> </a:t>
            </a:r>
            <a:r>
              <a:rPr lang="it-IT" sz="2400" dirty="0" err="1"/>
              <a:t>aux</a:t>
            </a:r>
            <a:r>
              <a:rPr lang="it-IT" sz="2400" dirty="0"/>
              <a:t> </a:t>
            </a:r>
            <a:r>
              <a:rPr lang="it-IT" sz="2400" dirty="0" err="1"/>
              <a:t>candidats</a:t>
            </a:r>
            <a:r>
              <a:rPr lang="it-IT" sz="2400" dirty="0"/>
              <a:t> pour </a:t>
            </a:r>
            <a:r>
              <a:rPr lang="it-IT" sz="2400" dirty="0" err="1"/>
              <a:t>avoir</a:t>
            </a:r>
            <a:r>
              <a:rPr lang="it-IT" sz="2400" dirty="0"/>
              <a:t> </a:t>
            </a:r>
            <a:r>
              <a:rPr lang="it-IT" sz="2400" dirty="0" err="1"/>
              <a:t>usé</a:t>
            </a:r>
            <a:r>
              <a:rPr lang="it-IT" sz="2400" dirty="0"/>
              <a:t> </a:t>
            </a:r>
            <a:r>
              <a:rPr lang="it-IT" sz="2400" dirty="0" err="1"/>
              <a:t>des</a:t>
            </a:r>
            <a:r>
              <a:rPr lang="it-IT" sz="2400" dirty="0"/>
              <a:t> </a:t>
            </a:r>
            <a:r>
              <a:rPr lang="it-IT" sz="2400" dirty="0" err="1"/>
              <a:t>tolérances</a:t>
            </a:r>
            <a:r>
              <a:rPr lang="it-IT" sz="2400" dirty="0"/>
              <a:t> </a:t>
            </a:r>
            <a:r>
              <a:rPr lang="it-IT" sz="2400" dirty="0" err="1"/>
              <a:t>indiquées</a:t>
            </a:r>
            <a:r>
              <a:rPr lang="it-IT" sz="2400" dirty="0"/>
              <a:t> </a:t>
            </a:r>
            <a:r>
              <a:rPr lang="it-IT" sz="2400" dirty="0" err="1"/>
              <a:t>dans</a:t>
            </a:r>
            <a:r>
              <a:rPr lang="it-IT" sz="2400" dirty="0"/>
              <a:t> la liste </a:t>
            </a:r>
            <a:r>
              <a:rPr lang="it-IT" sz="2400" dirty="0" err="1"/>
              <a:t>annexée</a:t>
            </a:r>
            <a:r>
              <a:rPr lang="it-IT" sz="2400" dirty="0"/>
              <a:t> ». Celle-ci </a:t>
            </a:r>
            <a:r>
              <a:rPr lang="it-IT" sz="2400" dirty="0" err="1"/>
              <a:t>regroupe</a:t>
            </a:r>
            <a:r>
              <a:rPr lang="it-IT" sz="2400" dirty="0"/>
              <a:t> un </a:t>
            </a:r>
            <a:r>
              <a:rPr lang="it-IT" sz="2400" dirty="0" err="1"/>
              <a:t>très</a:t>
            </a:r>
            <a:r>
              <a:rPr lang="it-IT" sz="2400" dirty="0"/>
              <a:t> </a:t>
            </a:r>
            <a:r>
              <a:rPr lang="it-IT" sz="2400" dirty="0" err="1"/>
              <a:t>grand</a:t>
            </a:r>
            <a:r>
              <a:rPr lang="it-IT" sz="2400" dirty="0"/>
              <a:t> </a:t>
            </a:r>
            <a:r>
              <a:rPr lang="it-IT" sz="2400" dirty="0" err="1"/>
              <a:t>nombre</a:t>
            </a:r>
            <a:r>
              <a:rPr lang="it-IT" sz="2400" dirty="0"/>
              <a:t> de </a:t>
            </a:r>
            <a:r>
              <a:rPr lang="it-IT" sz="2400" dirty="0" err="1"/>
              <a:t>subtilités</a:t>
            </a:r>
            <a:r>
              <a:rPr lang="it-IT" sz="2400" dirty="0"/>
              <a:t>, </a:t>
            </a:r>
            <a:r>
              <a:rPr lang="it-IT" sz="2400" dirty="0" err="1"/>
              <a:t>les</a:t>
            </a:r>
            <a:r>
              <a:rPr lang="it-IT" sz="2400" dirty="0"/>
              <a:t> plus </a:t>
            </a:r>
            <a:r>
              <a:rPr lang="it-IT" sz="2400" dirty="0" err="1"/>
              <a:t>nombreuses</a:t>
            </a:r>
            <a:r>
              <a:rPr lang="it-IT" sz="2400" dirty="0"/>
              <a:t> </a:t>
            </a:r>
            <a:r>
              <a:rPr lang="it-IT" sz="2400" dirty="0" err="1"/>
              <a:t>concernant</a:t>
            </a:r>
            <a:r>
              <a:rPr lang="it-IT" sz="2400" dirty="0"/>
              <a:t> </a:t>
            </a:r>
            <a:r>
              <a:rPr lang="it-IT" sz="2400" dirty="0" err="1"/>
              <a:t>l’accord</a:t>
            </a:r>
            <a:r>
              <a:rPr lang="it-IT" sz="2400" dirty="0"/>
              <a:t> </a:t>
            </a:r>
            <a:r>
              <a:rPr lang="it-IT" sz="2400" dirty="0" err="1"/>
              <a:t>du</a:t>
            </a:r>
            <a:r>
              <a:rPr lang="it-IT" sz="2400" dirty="0"/>
              <a:t> </a:t>
            </a:r>
            <a:r>
              <a:rPr lang="it-IT" sz="2400" dirty="0" err="1"/>
              <a:t>participe</a:t>
            </a:r>
            <a:r>
              <a:rPr lang="it-IT" sz="2400" dirty="0"/>
              <a:t> </a:t>
            </a:r>
            <a:r>
              <a:rPr lang="it-IT" sz="2400" dirty="0" err="1"/>
              <a:t>passé</a:t>
            </a:r>
            <a:r>
              <a:rPr lang="it-IT" sz="2400" dirty="0"/>
              <a:t>.</a:t>
            </a:r>
          </a:p>
          <a:p>
            <a:pPr algn="just"/>
            <a:r>
              <a:rPr lang="it-IT" sz="2400" dirty="0" err="1" smtClean="0"/>
              <a:t>Les</a:t>
            </a:r>
            <a:r>
              <a:rPr lang="it-IT" sz="2400" dirty="0" smtClean="0"/>
              <a:t> </a:t>
            </a:r>
            <a:r>
              <a:rPr lang="it-IT" sz="2400" dirty="0" err="1" smtClean="0"/>
              <a:t>tolérances</a:t>
            </a:r>
            <a:r>
              <a:rPr lang="it-IT" sz="2400" dirty="0" smtClean="0"/>
              <a:t> </a:t>
            </a:r>
            <a:r>
              <a:rPr lang="it-IT" sz="2400" dirty="0" err="1" smtClean="0"/>
              <a:t>publiées</a:t>
            </a:r>
            <a:r>
              <a:rPr lang="it-IT" sz="2400" dirty="0" smtClean="0"/>
              <a:t> </a:t>
            </a:r>
            <a:r>
              <a:rPr lang="it-IT" sz="2400" dirty="0"/>
              <a:t>en 1901 </a:t>
            </a:r>
            <a:r>
              <a:rPr lang="it-IT" sz="2400" dirty="0" err="1"/>
              <a:t>comme</a:t>
            </a:r>
            <a:r>
              <a:rPr lang="it-IT" sz="2400" dirty="0"/>
              <a:t> le </a:t>
            </a:r>
            <a:r>
              <a:rPr lang="it-IT" sz="2400" dirty="0" err="1"/>
              <a:t>participe</a:t>
            </a:r>
            <a:r>
              <a:rPr lang="it-IT" sz="2400" dirty="0"/>
              <a:t> </a:t>
            </a:r>
            <a:r>
              <a:rPr lang="it-IT" sz="2400" dirty="0" err="1" smtClean="0"/>
              <a:t>passé</a:t>
            </a:r>
            <a:r>
              <a:rPr lang="it-IT" sz="2400" dirty="0" smtClean="0"/>
              <a:t> </a:t>
            </a:r>
            <a:r>
              <a:rPr lang="it-IT" sz="2400" dirty="0" err="1"/>
              <a:t>invariable</a:t>
            </a:r>
            <a:r>
              <a:rPr lang="it-IT" sz="2400" dirty="0"/>
              <a:t> </a:t>
            </a:r>
            <a:r>
              <a:rPr lang="it-IT" sz="2400" dirty="0" err="1"/>
              <a:t>quand</a:t>
            </a:r>
            <a:r>
              <a:rPr lang="it-IT" sz="2400" dirty="0"/>
              <a:t> il est </a:t>
            </a:r>
            <a:r>
              <a:rPr lang="it-IT" sz="2400" dirty="0" err="1" smtClean="0"/>
              <a:t>employé</a:t>
            </a:r>
            <a:r>
              <a:rPr lang="it-IT" sz="2400" dirty="0" smtClean="0"/>
              <a:t> </a:t>
            </a:r>
            <a:r>
              <a:rPr lang="it-IT" sz="2400" dirty="0" err="1"/>
              <a:t>avec</a:t>
            </a:r>
            <a:r>
              <a:rPr lang="it-IT" sz="2400" i="1" dirty="0"/>
              <a:t> </a:t>
            </a:r>
            <a:r>
              <a:rPr lang="it-IT" sz="2400" i="1" dirty="0" err="1"/>
              <a:t>avoir</a:t>
            </a:r>
            <a:r>
              <a:rPr lang="it-IT" sz="2400" i="1" dirty="0"/>
              <a:t> </a:t>
            </a:r>
            <a:r>
              <a:rPr lang="it-IT" sz="2400" dirty="0"/>
              <a:t>et </a:t>
            </a:r>
            <a:r>
              <a:rPr lang="it-IT" sz="2400" dirty="0" err="1"/>
              <a:t>suivi</a:t>
            </a:r>
            <a:r>
              <a:rPr lang="it-IT" sz="2400" dirty="0"/>
              <a:t> d’un </a:t>
            </a:r>
            <a:r>
              <a:rPr lang="it-IT" sz="2400" dirty="0" err="1"/>
              <a:t>infinitif</a:t>
            </a:r>
            <a:r>
              <a:rPr lang="it-IT" sz="2400" dirty="0"/>
              <a:t> </a:t>
            </a:r>
            <a:r>
              <a:rPr lang="it-IT" sz="2400" dirty="0" err="1"/>
              <a:t>ou</a:t>
            </a:r>
            <a:r>
              <a:rPr lang="it-IT" sz="2400" dirty="0"/>
              <a:t> d’un </a:t>
            </a:r>
            <a:r>
              <a:rPr lang="it-IT" sz="2400" dirty="0" err="1" smtClean="0"/>
              <a:t>participe</a:t>
            </a:r>
            <a:r>
              <a:rPr lang="it-IT" sz="2400" dirty="0" smtClean="0"/>
              <a:t>.</a:t>
            </a:r>
          </a:p>
          <a:p>
            <a:pPr algn="just"/>
            <a:r>
              <a:rPr lang="it-IT" sz="2000" b="1" dirty="0"/>
              <a:t> Ma </a:t>
            </a:r>
            <a:r>
              <a:rPr lang="it-IT" sz="2000" b="1" dirty="0" err="1"/>
              <a:t>montre</a:t>
            </a:r>
            <a:r>
              <a:rPr lang="it-IT" sz="2000" b="1" dirty="0"/>
              <a:t>, je l'ai </a:t>
            </a:r>
            <a:r>
              <a:rPr lang="it-IT" sz="2000" b="1" dirty="0" err="1"/>
              <a:t>fait</a:t>
            </a:r>
            <a:r>
              <a:rPr lang="it-IT" sz="2000" b="1" dirty="0"/>
              <a:t> </a:t>
            </a:r>
            <a:r>
              <a:rPr lang="it-IT" sz="2000" b="1" dirty="0" err="1"/>
              <a:t>nettoyer</a:t>
            </a:r>
            <a:r>
              <a:rPr lang="it-IT" sz="2000" b="1" dirty="0"/>
              <a:t>. (</a:t>
            </a:r>
            <a:r>
              <a:rPr lang="it-IT" sz="2000" b="1" dirty="0" err="1"/>
              <a:t>pas</a:t>
            </a:r>
            <a:r>
              <a:rPr lang="it-IT" sz="2000" b="1" dirty="0"/>
              <a:t> </a:t>
            </a:r>
            <a:r>
              <a:rPr lang="it-IT" sz="2000" b="1" dirty="0" err="1"/>
              <a:t>d'accord</a:t>
            </a:r>
            <a:r>
              <a:rPr lang="it-IT" sz="2000" b="1" dirty="0" smtClean="0"/>
              <a:t>)</a:t>
            </a:r>
            <a:endParaRPr lang="it-IT" sz="2400" dirty="0"/>
          </a:p>
          <a:p>
            <a:pPr algn="just"/>
            <a:r>
              <a:rPr lang="it-IT" sz="2400" dirty="0" err="1" smtClean="0"/>
              <a:t>Débat</a:t>
            </a:r>
            <a:r>
              <a:rPr lang="it-IT" sz="2400" dirty="0" smtClean="0"/>
              <a:t> qui </a:t>
            </a:r>
            <a:r>
              <a:rPr lang="it-IT" sz="2400" dirty="0" err="1" smtClean="0"/>
              <a:t>poursuit</a:t>
            </a:r>
            <a:r>
              <a:rPr lang="it-IT" sz="2400" dirty="0" smtClean="0"/>
              <a:t> tout </a:t>
            </a:r>
            <a:r>
              <a:rPr lang="it-IT" sz="2400" dirty="0" err="1" smtClean="0"/>
              <a:t>au</a:t>
            </a:r>
            <a:r>
              <a:rPr lang="it-IT" sz="2400" dirty="0" smtClean="0"/>
              <a:t> long </a:t>
            </a:r>
            <a:r>
              <a:rPr lang="it-IT" sz="2400" dirty="0" err="1" smtClean="0"/>
              <a:t>du</a:t>
            </a:r>
            <a:r>
              <a:rPr lang="it-IT" sz="2400" dirty="0" smtClean="0"/>
              <a:t> </a:t>
            </a:r>
            <a:r>
              <a:rPr lang="it-IT" sz="2400" dirty="0" err="1" smtClean="0"/>
              <a:t>XXème</a:t>
            </a:r>
            <a:r>
              <a:rPr lang="it-IT" sz="2400" dirty="0" smtClean="0"/>
              <a:t> </a:t>
            </a:r>
            <a:r>
              <a:rPr lang="it-IT" sz="2400" dirty="0" err="1" smtClean="0"/>
              <a:t>siècle</a:t>
            </a:r>
            <a:r>
              <a:rPr lang="it-IT" sz="2400" dirty="0" smtClean="0"/>
              <a:t> à la </a:t>
            </a:r>
            <a:r>
              <a:rPr lang="it-IT" sz="2400" dirty="0" err="1" smtClean="0"/>
              <a:t>recherche</a:t>
            </a:r>
            <a:r>
              <a:rPr lang="it-IT" sz="2400" dirty="0" smtClean="0"/>
              <a:t> d’une </a:t>
            </a:r>
            <a:r>
              <a:rPr lang="it-IT" sz="2400" b="1" dirty="0" err="1" smtClean="0"/>
              <a:t>réforme</a:t>
            </a:r>
            <a:r>
              <a:rPr lang="it-IT" sz="2400" b="1" dirty="0" smtClean="0"/>
              <a:t> de l’</a:t>
            </a:r>
            <a:r>
              <a:rPr lang="it-IT" sz="2400" b="1" dirty="0" err="1" smtClean="0"/>
              <a:t>orthographe</a:t>
            </a:r>
            <a:r>
              <a:rPr lang="it-IT" sz="2400" b="1" dirty="0" smtClean="0"/>
              <a:t> (</a:t>
            </a:r>
            <a:r>
              <a:rPr lang="it-IT" sz="2400" b="1" dirty="0" err="1" smtClean="0"/>
              <a:t>rectifications</a:t>
            </a:r>
            <a:r>
              <a:rPr lang="it-IT" sz="2400" b="1" dirty="0" smtClean="0"/>
              <a:t> </a:t>
            </a:r>
            <a:r>
              <a:rPr lang="it-IT" sz="2400" b="1" dirty="0" err="1" smtClean="0"/>
              <a:t>orthographiques</a:t>
            </a:r>
            <a:r>
              <a:rPr lang="it-IT" sz="2400" b="1" dirty="0" smtClean="0"/>
              <a:t> 1990)</a:t>
            </a:r>
            <a:endParaRPr lang="it-IT" sz="2400" b="1" dirty="0"/>
          </a:p>
          <a:p>
            <a:endParaRPr lang="it-IT" sz="2400" dirty="0"/>
          </a:p>
        </p:txBody>
      </p:sp>
    </p:spTree>
    <p:extLst>
      <p:ext uri="{BB962C8B-B14F-4D97-AF65-F5344CB8AC3E}">
        <p14:creationId xmlns:p14="http://schemas.microsoft.com/office/powerpoint/2010/main" val="388054600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Titolo 1"/>
          <p:cNvSpPr>
            <a:spLocks noGrp="1"/>
          </p:cNvSpPr>
          <p:nvPr>
            <p:ph type="title"/>
          </p:nvPr>
        </p:nvSpPr>
        <p:spPr/>
        <p:txBody>
          <a:bodyPr/>
          <a:lstStyle/>
          <a:p>
            <a:r>
              <a:rPr lang="it-IT" sz="2800" dirty="0" err="1">
                <a:latin typeface="Arial" charset="0"/>
                <a:cs typeface="Arial" charset="0"/>
              </a:rPr>
              <a:t>Après</a:t>
            </a:r>
            <a:r>
              <a:rPr lang="it-IT" sz="2800" dirty="0">
                <a:latin typeface="Arial" charset="0"/>
                <a:cs typeface="Arial" charset="0"/>
              </a:rPr>
              <a:t> la </a:t>
            </a:r>
            <a:r>
              <a:rPr lang="it-IT" sz="2800" dirty="0" err="1">
                <a:latin typeface="Arial" charset="0"/>
                <a:cs typeface="Arial" charset="0"/>
              </a:rPr>
              <a:t>raison</a:t>
            </a:r>
            <a:r>
              <a:rPr lang="it-IT" sz="2800" dirty="0">
                <a:latin typeface="Arial" charset="0"/>
                <a:cs typeface="Arial" charset="0"/>
              </a:rPr>
              <a:t> </a:t>
            </a:r>
            <a:r>
              <a:rPr lang="it-IT" sz="2800" dirty="0" err="1">
                <a:latin typeface="Arial" charset="0"/>
                <a:cs typeface="Arial" charset="0"/>
              </a:rPr>
              <a:t>du</a:t>
            </a:r>
            <a:r>
              <a:rPr lang="it-IT" sz="2800" dirty="0">
                <a:latin typeface="Arial" charset="0"/>
                <a:cs typeface="Arial" charset="0"/>
              </a:rPr>
              <a:t> </a:t>
            </a:r>
            <a:r>
              <a:rPr lang="it-IT" sz="2800" dirty="0" err="1">
                <a:latin typeface="Arial" charset="0"/>
                <a:cs typeface="Arial" charset="0"/>
              </a:rPr>
              <a:t>XVIIIème</a:t>
            </a:r>
            <a:r>
              <a:rPr lang="it-IT" sz="2800" dirty="0">
                <a:latin typeface="Arial" charset="0"/>
                <a:cs typeface="Arial" charset="0"/>
              </a:rPr>
              <a:t>…</a:t>
            </a:r>
          </a:p>
        </p:txBody>
      </p:sp>
      <p:sp>
        <p:nvSpPr>
          <p:cNvPr id="186371" name="Segnaposto contenuto 2"/>
          <p:cNvSpPr>
            <a:spLocks noGrp="1"/>
          </p:cNvSpPr>
          <p:nvPr>
            <p:ph idx="1"/>
          </p:nvPr>
        </p:nvSpPr>
        <p:spPr/>
        <p:txBody>
          <a:bodyPr>
            <a:normAutofit lnSpcReduction="10000"/>
          </a:bodyPr>
          <a:lstStyle/>
          <a:p>
            <a:r>
              <a:rPr lang="fr-FR" sz="2000" dirty="0">
                <a:latin typeface="Arial" charset="0"/>
                <a:cs typeface="Arial" charset="0"/>
              </a:rPr>
              <a:t>O</a:t>
            </a:r>
            <a:r>
              <a:rPr lang="fr-FR" sz="2000" dirty="0" smtClean="0">
                <a:latin typeface="Arial" charset="0"/>
                <a:cs typeface="Arial" charset="0"/>
              </a:rPr>
              <a:t>n </a:t>
            </a:r>
            <a:r>
              <a:rPr lang="fr-FR" sz="2000" dirty="0">
                <a:latin typeface="Arial" charset="0"/>
                <a:cs typeface="Arial" charset="0"/>
              </a:rPr>
              <a:t>aime </a:t>
            </a:r>
            <a:r>
              <a:rPr lang="fr-FR" sz="2000" b="1" dirty="0">
                <a:latin typeface="Arial" charset="0"/>
                <a:cs typeface="Arial" charset="0"/>
              </a:rPr>
              <a:t>les personnages hors du commun</a:t>
            </a:r>
            <a:r>
              <a:rPr lang="fr-FR" sz="2000" dirty="0">
                <a:latin typeface="Arial" charset="0"/>
                <a:cs typeface="Arial" charset="0"/>
              </a:rPr>
              <a:t> ayant des vies et des passions extraordinaires.</a:t>
            </a:r>
          </a:p>
          <a:p>
            <a:pPr algn="just"/>
            <a:r>
              <a:rPr lang="fr-FR" sz="2000" dirty="0">
                <a:latin typeface="Arial" charset="0"/>
                <a:cs typeface="Arial" charset="0"/>
              </a:rPr>
              <a:t>Après la recherche du bonheur du XVIIIème siècle, on est très intéressé au contraire par </a:t>
            </a:r>
            <a:r>
              <a:rPr lang="fr-FR" sz="2000" b="1" dirty="0">
                <a:latin typeface="Arial" charset="0"/>
                <a:cs typeface="Arial" charset="0"/>
              </a:rPr>
              <a:t>le malheur, l'amour méconnu, la mort, les accidents terribles</a:t>
            </a:r>
            <a:r>
              <a:rPr lang="fr-FR" sz="2000" dirty="0">
                <a:latin typeface="Arial" charset="0"/>
                <a:cs typeface="Arial" charset="0"/>
              </a:rPr>
              <a:t>.</a:t>
            </a:r>
          </a:p>
          <a:p>
            <a:r>
              <a:rPr lang="fr-FR" sz="2000" dirty="0">
                <a:latin typeface="Arial" charset="0"/>
                <a:cs typeface="Arial" charset="0"/>
              </a:rPr>
              <a:t>Alors que le philosophe du XVIIIème siècle cherchait à améliorer la société, le romantique pense d'abord à lui-même </a:t>
            </a:r>
            <a:r>
              <a:rPr lang="fr-FR" sz="2000" b="1" dirty="0">
                <a:latin typeface="Arial" charset="0"/>
                <a:cs typeface="Arial" charset="0"/>
              </a:rPr>
              <a:t>(égocentrisme</a:t>
            </a:r>
            <a:r>
              <a:rPr lang="fr-FR" sz="2000" dirty="0">
                <a:latin typeface="Arial" charset="0"/>
                <a:cs typeface="Arial" charset="0"/>
              </a:rPr>
              <a:t>).</a:t>
            </a:r>
          </a:p>
          <a:p>
            <a:r>
              <a:rPr lang="fr-FR" sz="2000" dirty="0">
                <a:latin typeface="Arial" charset="0"/>
                <a:cs typeface="Arial" charset="0"/>
              </a:rPr>
              <a:t>Les classiques et les néoclassiques n'appréciaient que l'Antiquité. Les romantiques redécouvrent </a:t>
            </a:r>
            <a:r>
              <a:rPr lang="fr-FR" sz="2000" b="1" dirty="0">
                <a:latin typeface="Arial" charset="0"/>
                <a:cs typeface="Arial" charset="0"/>
              </a:rPr>
              <a:t>le Moyen-Age</a:t>
            </a:r>
            <a:r>
              <a:rPr lang="fr-FR" sz="2000" dirty="0">
                <a:latin typeface="Arial" charset="0"/>
                <a:cs typeface="Arial" charset="0"/>
              </a:rPr>
              <a:t>, </a:t>
            </a:r>
            <a:r>
              <a:rPr lang="fr-FR" sz="2000" b="1" dirty="0">
                <a:latin typeface="Arial" charset="0"/>
                <a:cs typeface="Arial" charset="0"/>
              </a:rPr>
              <a:t>l'art gothique</a:t>
            </a:r>
            <a:r>
              <a:rPr lang="fr-FR" sz="2000" dirty="0">
                <a:latin typeface="Arial" charset="0"/>
                <a:cs typeface="Arial" charset="0"/>
              </a:rPr>
              <a:t>, les châteaux forts </a:t>
            </a:r>
            <a:r>
              <a:rPr lang="it-IT" sz="2000" dirty="0" smtClean="0">
                <a:latin typeface="Arial" charset="0"/>
                <a:cs typeface="Arial" charset="0"/>
              </a:rPr>
              <a:t>…</a:t>
            </a:r>
            <a:endParaRPr lang="fr-FR" sz="2000" dirty="0">
              <a:latin typeface="Arial" charset="0"/>
              <a:cs typeface="Arial" charset="0"/>
            </a:endParaRPr>
          </a:p>
          <a:p>
            <a:pPr algn="just"/>
            <a:r>
              <a:rPr lang="fr-FR" sz="2000" dirty="0">
                <a:latin typeface="Arial" charset="0"/>
                <a:cs typeface="Arial" charset="0"/>
              </a:rPr>
              <a:t>Le XVIIIème siècle avait beaucoup critiqué le christianisme, le romantisme au contraire se veut</a:t>
            </a:r>
            <a:r>
              <a:rPr lang="fr-FR" sz="2000" b="1" dirty="0">
                <a:latin typeface="Arial" charset="0"/>
                <a:cs typeface="Arial" charset="0"/>
              </a:rPr>
              <a:t> spirituel et religieux</a:t>
            </a:r>
            <a:r>
              <a:rPr lang="fr-FR" sz="2000" dirty="0">
                <a:latin typeface="Arial" charset="0"/>
                <a:cs typeface="Arial" charset="0"/>
              </a:rPr>
              <a:t>. On s'intéresse à la foi, aux monuments religieux et à la relation entre l'homme et Dieu.</a:t>
            </a:r>
            <a:endParaRPr lang="it-IT" sz="2000" dirty="0">
              <a:latin typeface="Arial" charset="0"/>
              <a:cs typeface="Arial" charset="0"/>
            </a:endParaRPr>
          </a:p>
        </p:txBody>
      </p:sp>
    </p:spTree>
    <p:extLst>
      <p:ext uri="{BB962C8B-B14F-4D97-AF65-F5344CB8AC3E}">
        <p14:creationId xmlns:p14="http://schemas.microsoft.com/office/powerpoint/2010/main" val="314362454"/>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r>
              <a:rPr lang="fr-FR" sz="2800" dirty="0">
                <a:latin typeface="Arial" charset="0"/>
                <a:cs typeface="Arial" charset="0"/>
              </a:rPr>
              <a:t>Le français moderne </a:t>
            </a:r>
            <a:r>
              <a:rPr lang="fr-FR" sz="2800" dirty="0" smtClean="0">
                <a:latin typeface="Arial" charset="0"/>
                <a:cs typeface="Arial" charset="0"/>
              </a:rPr>
              <a:t>et la littérature</a:t>
            </a:r>
            <a:r>
              <a:rPr lang="fr-FR" sz="2400" dirty="0">
                <a:latin typeface="Arial" charset="0"/>
                <a:cs typeface="Arial" charset="0"/>
              </a:rPr>
              <a:t/>
            </a:r>
            <a:br>
              <a:rPr lang="fr-FR" sz="2400" dirty="0">
                <a:latin typeface="Arial" charset="0"/>
                <a:cs typeface="Arial" charset="0"/>
              </a:rPr>
            </a:br>
            <a:endParaRPr lang="fr-FR" sz="2400" dirty="0">
              <a:latin typeface="Arial" charset="0"/>
              <a:cs typeface="Arial" charset="0"/>
            </a:endParaRPr>
          </a:p>
        </p:txBody>
      </p:sp>
      <p:sp>
        <p:nvSpPr>
          <p:cNvPr id="183299" name="Rectangle 3"/>
          <p:cNvSpPr>
            <a:spLocks noGrp="1" noChangeArrowheads="1"/>
          </p:cNvSpPr>
          <p:nvPr>
            <p:ph type="body" idx="1"/>
          </p:nvPr>
        </p:nvSpPr>
        <p:spPr/>
        <p:txBody>
          <a:bodyPr>
            <a:normAutofit/>
          </a:bodyPr>
          <a:lstStyle/>
          <a:p>
            <a:r>
              <a:rPr lang="fr-FR" sz="2400" dirty="0" smtClean="0">
                <a:latin typeface="Arial" charset="0"/>
                <a:cs typeface="Arial" charset="0"/>
              </a:rPr>
              <a:t>Le </a:t>
            </a:r>
            <a:r>
              <a:rPr lang="fr-FR" sz="2400" dirty="0">
                <a:latin typeface="Arial" charset="0"/>
                <a:cs typeface="Arial" charset="0"/>
              </a:rPr>
              <a:t>XIXe siècle reste pour la littérature française un âge d'or </a:t>
            </a:r>
            <a:r>
              <a:rPr lang="fr-FR" sz="2400" dirty="0" smtClean="0">
                <a:latin typeface="Arial" charset="0"/>
                <a:cs typeface="Arial" charset="0"/>
              </a:rPr>
              <a:t>du roman et </a:t>
            </a:r>
            <a:r>
              <a:rPr lang="fr-FR" sz="2400" dirty="0">
                <a:latin typeface="Arial" charset="0"/>
                <a:cs typeface="Arial" charset="0"/>
              </a:rPr>
              <a:t>de la </a:t>
            </a:r>
            <a:r>
              <a:rPr lang="fr-FR" sz="2400" dirty="0" smtClean="0">
                <a:latin typeface="Arial" charset="0"/>
                <a:cs typeface="Arial" charset="0"/>
              </a:rPr>
              <a:t>poésie.</a:t>
            </a:r>
            <a:endParaRPr lang="fr-FR" sz="2400" dirty="0">
              <a:latin typeface="Arial" charset="0"/>
              <a:cs typeface="Arial" charset="0"/>
            </a:endParaRPr>
          </a:p>
          <a:p>
            <a:r>
              <a:rPr lang="fr-FR" sz="2400" dirty="0" smtClean="0">
                <a:latin typeface="Arial" charset="0"/>
                <a:cs typeface="Arial" charset="0"/>
              </a:rPr>
              <a:t>Ecrivains </a:t>
            </a:r>
            <a:r>
              <a:rPr lang="fr-FR" sz="2400" dirty="0">
                <a:latin typeface="Arial" charset="0"/>
                <a:cs typeface="Arial" charset="0"/>
              </a:rPr>
              <a:t>réalistes comme Zola, Balzac</a:t>
            </a:r>
          </a:p>
          <a:p>
            <a:r>
              <a:rPr lang="fr-FR" sz="2400" dirty="0">
                <a:latin typeface="Arial" charset="0"/>
                <a:cs typeface="Arial" charset="0"/>
              </a:rPr>
              <a:t>Ecrivains romantiques comme Hugo, Lamartine</a:t>
            </a:r>
          </a:p>
          <a:p>
            <a:r>
              <a:rPr lang="fr-FR" sz="2400" dirty="0">
                <a:latin typeface="Arial" charset="0"/>
                <a:cs typeface="Arial" charset="0"/>
              </a:rPr>
              <a:t>Poètes- poème en </a:t>
            </a:r>
            <a:r>
              <a:rPr lang="fr-FR" sz="2400" dirty="0" smtClean="0">
                <a:latin typeface="Arial" charset="0"/>
                <a:cs typeface="Arial" charset="0"/>
              </a:rPr>
              <a:t>prose : </a:t>
            </a:r>
            <a:r>
              <a:rPr lang="fr-FR" sz="2400" dirty="0">
                <a:latin typeface="Arial" charset="0"/>
                <a:cs typeface="Arial" charset="0"/>
              </a:rPr>
              <a:t>Baudelaire, Verlaine, Rimbaud, Mallarmé</a:t>
            </a:r>
          </a:p>
          <a:p>
            <a:endParaRPr lang="fr-FR" sz="2400" dirty="0">
              <a:latin typeface="Arial" charset="0"/>
              <a:cs typeface="Arial" charset="0"/>
            </a:endParaRPr>
          </a:p>
        </p:txBody>
      </p:sp>
    </p:spTree>
    <p:extLst>
      <p:ext uri="{BB962C8B-B14F-4D97-AF65-F5344CB8AC3E}">
        <p14:creationId xmlns:p14="http://schemas.microsoft.com/office/powerpoint/2010/main" val="414356888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a:latin typeface="Arial" charset="0"/>
                <a:cs typeface="Arial" charset="0"/>
              </a:rPr>
              <a:t>Le XIX </a:t>
            </a:r>
            <a:r>
              <a:rPr lang="fr-FR" sz="2800" dirty="0" err="1">
                <a:latin typeface="Arial" charset="0"/>
                <a:cs typeface="Arial" charset="0"/>
              </a:rPr>
              <a:t>ème</a:t>
            </a:r>
            <a:r>
              <a:rPr lang="fr-FR" sz="2800" dirty="0">
                <a:latin typeface="Arial" charset="0"/>
                <a:cs typeface="Arial" charset="0"/>
              </a:rPr>
              <a:t> et la littérature</a:t>
            </a:r>
            <a:endParaRPr lang="it-IT" sz="2800" dirty="0"/>
          </a:p>
        </p:txBody>
      </p:sp>
      <p:sp>
        <p:nvSpPr>
          <p:cNvPr id="3" name="Segnaposto contenuto 2"/>
          <p:cNvSpPr>
            <a:spLocks noGrp="1"/>
          </p:cNvSpPr>
          <p:nvPr>
            <p:ph idx="1"/>
          </p:nvPr>
        </p:nvSpPr>
        <p:spPr/>
        <p:txBody>
          <a:bodyPr/>
          <a:lstStyle/>
          <a:p>
            <a:pPr algn="just"/>
            <a:r>
              <a:rPr lang="fr-FR" sz="2400" dirty="0"/>
              <a:t>Le </a:t>
            </a:r>
            <a:r>
              <a:rPr lang="fr-FR" sz="2400" b="1" dirty="0"/>
              <a:t>romantisme</a:t>
            </a:r>
            <a:r>
              <a:rPr lang="fr-FR" sz="2400" dirty="0"/>
              <a:t> est un mouvement littéraire qui </a:t>
            </a:r>
            <a:r>
              <a:rPr lang="fr-FR" sz="2400" dirty="0" smtClean="0"/>
              <a:t>nait </a:t>
            </a:r>
            <a:r>
              <a:rPr lang="fr-FR" sz="2400" dirty="0"/>
              <a:t>de la remise en question des idées des Lumières</a:t>
            </a:r>
            <a:r>
              <a:rPr lang="fr-FR" sz="2400" dirty="0" smtClean="0"/>
              <a:t>.</a:t>
            </a:r>
          </a:p>
          <a:p>
            <a:pPr algn="just">
              <a:buNone/>
            </a:pPr>
            <a:r>
              <a:rPr lang="fr-FR" sz="2400" dirty="0"/>
              <a:t/>
            </a:r>
            <a:br>
              <a:rPr lang="fr-FR" sz="2400" dirty="0"/>
            </a:br>
            <a:r>
              <a:rPr lang="fr-FR" sz="2400" dirty="0" smtClean="0"/>
              <a:t>Importance </a:t>
            </a:r>
            <a:r>
              <a:rPr lang="fr-FR" sz="2400" dirty="0"/>
              <a:t>du "moi" et de la sensibilité, des sentiments intimes, des sentiments amoureux. Culte du rêve, désir d'évasion... L'individu est valorisé.</a:t>
            </a:r>
            <a:br>
              <a:rPr lang="fr-FR" sz="2400" dirty="0"/>
            </a:br>
            <a:r>
              <a:rPr lang="fr-FR" sz="2400" dirty="0"/>
              <a:t/>
            </a:r>
            <a:br>
              <a:rPr lang="fr-FR" sz="2400" dirty="0"/>
            </a:br>
            <a:r>
              <a:rPr lang="fr-FR" sz="2400" dirty="0"/>
              <a:t>Auteurs : Hugo, Chateaubriand</a:t>
            </a:r>
            <a:r>
              <a:rPr lang="fr-FR" sz="2400" dirty="0" smtClean="0"/>
              <a:t>, </a:t>
            </a:r>
            <a:r>
              <a:rPr lang="fr-FR" sz="2400" dirty="0"/>
              <a:t>Musset, Lamartine, Nerval...</a:t>
            </a:r>
            <a:endParaRPr lang="it-IT" sz="2400" dirty="0"/>
          </a:p>
        </p:txBody>
      </p:sp>
    </p:spTree>
    <p:extLst>
      <p:ext uri="{BB962C8B-B14F-4D97-AF65-F5344CB8AC3E}">
        <p14:creationId xmlns:p14="http://schemas.microsoft.com/office/powerpoint/2010/main" val="1968918563"/>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a:latin typeface="Arial" charset="0"/>
                <a:cs typeface="Arial" charset="0"/>
              </a:rPr>
              <a:t>Le </a:t>
            </a:r>
            <a:r>
              <a:rPr lang="fr-FR" sz="2800" dirty="0" smtClean="0">
                <a:latin typeface="Arial" charset="0"/>
                <a:cs typeface="Arial" charset="0"/>
              </a:rPr>
              <a:t>XIXème </a:t>
            </a:r>
            <a:r>
              <a:rPr lang="fr-FR" sz="2800" dirty="0">
                <a:latin typeface="Arial" charset="0"/>
                <a:cs typeface="Arial" charset="0"/>
              </a:rPr>
              <a:t>et la littérature</a:t>
            </a:r>
            <a:endParaRPr lang="it-IT" sz="2800" dirty="0"/>
          </a:p>
        </p:txBody>
      </p:sp>
      <p:sp>
        <p:nvSpPr>
          <p:cNvPr id="3" name="Segnaposto contenuto 2"/>
          <p:cNvSpPr>
            <a:spLocks noGrp="1"/>
          </p:cNvSpPr>
          <p:nvPr>
            <p:ph idx="1"/>
          </p:nvPr>
        </p:nvSpPr>
        <p:spPr/>
        <p:txBody>
          <a:bodyPr/>
          <a:lstStyle/>
          <a:p>
            <a:pPr algn="just"/>
            <a:r>
              <a:rPr lang="fr-FR" sz="2400" dirty="0"/>
              <a:t>Le </a:t>
            </a:r>
            <a:r>
              <a:rPr lang="fr-FR" sz="2400" b="1" dirty="0"/>
              <a:t>réalisme</a:t>
            </a:r>
            <a:r>
              <a:rPr lang="fr-FR" sz="2400" dirty="0"/>
              <a:t> est un mouvement littéraire qui s’oppose au romantisme et qui veut faire de la littérature le reflet de la réalité en dépeignant la société : l’importance des classes moyennes, ouvrières et bourgeoises, le déclin de la noblesse, avec l’importance de l'histoire et du contexte, parfois avec des connaissances scientifiques (naturalisme</a:t>
            </a:r>
            <a:r>
              <a:rPr lang="fr-FR" sz="2400" dirty="0" smtClean="0"/>
              <a:t>).</a:t>
            </a:r>
          </a:p>
          <a:p>
            <a:r>
              <a:rPr lang="fr-FR" sz="2400" dirty="0" smtClean="0"/>
              <a:t> Auteurs </a:t>
            </a:r>
            <a:r>
              <a:rPr lang="fr-FR" sz="2400" dirty="0"/>
              <a:t>: Balzac, </a:t>
            </a:r>
            <a:r>
              <a:rPr lang="fr-FR" sz="2400" dirty="0" smtClean="0"/>
              <a:t>Zola</a:t>
            </a:r>
            <a:r>
              <a:rPr lang="fr-FR" sz="2400" dirty="0"/>
              <a:t/>
            </a:r>
            <a:br>
              <a:rPr lang="fr-FR" sz="2400" dirty="0"/>
            </a:br>
            <a:endParaRPr lang="it-IT" sz="2400" dirty="0"/>
          </a:p>
        </p:txBody>
      </p:sp>
    </p:spTree>
    <p:extLst>
      <p:ext uri="{BB962C8B-B14F-4D97-AF65-F5344CB8AC3E}">
        <p14:creationId xmlns:p14="http://schemas.microsoft.com/office/powerpoint/2010/main" val="287006161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La </a:t>
            </a:r>
            <a:r>
              <a:rPr lang="it-IT" sz="2800" dirty="0" err="1" smtClean="0"/>
              <a:t>place</a:t>
            </a:r>
            <a:r>
              <a:rPr lang="it-IT" sz="2800" dirty="0" smtClean="0"/>
              <a:t> de l’argot </a:t>
            </a:r>
            <a:r>
              <a:rPr lang="it-IT" sz="2800" dirty="0" err="1" smtClean="0"/>
              <a:t>dans</a:t>
            </a:r>
            <a:r>
              <a:rPr lang="it-IT" sz="2800" dirty="0" smtClean="0"/>
              <a:t> la </a:t>
            </a:r>
            <a:r>
              <a:rPr lang="it-IT" sz="2800" dirty="0" err="1" smtClean="0"/>
              <a:t>littérature</a:t>
            </a:r>
            <a:endParaRPr lang="it-IT" sz="2800" dirty="0"/>
          </a:p>
        </p:txBody>
      </p:sp>
      <p:sp>
        <p:nvSpPr>
          <p:cNvPr id="3" name="Segnaposto contenuto 2"/>
          <p:cNvSpPr>
            <a:spLocks noGrp="1"/>
          </p:cNvSpPr>
          <p:nvPr>
            <p:ph idx="1"/>
          </p:nvPr>
        </p:nvSpPr>
        <p:spPr/>
        <p:txBody>
          <a:bodyPr/>
          <a:lstStyle/>
          <a:p>
            <a:pPr algn="just"/>
            <a:r>
              <a:rPr lang="fr-FR" sz="2400" dirty="0" smtClean="0"/>
              <a:t>Au XIXe, </a:t>
            </a:r>
            <a:r>
              <a:rPr lang="fr-FR" sz="2400" dirty="0"/>
              <a:t>le mot argot qui signifie d’abord « domaine de la pègre » voit sa </a:t>
            </a:r>
            <a:r>
              <a:rPr lang="fr-FR" sz="2400" dirty="0" smtClean="0"/>
              <a:t>définition </a:t>
            </a:r>
            <a:r>
              <a:rPr lang="fr-FR" sz="2400" dirty="0"/>
              <a:t>s’élargir pour signifier </a:t>
            </a:r>
            <a:r>
              <a:rPr lang="fr-FR" sz="2400" dirty="0" smtClean="0"/>
              <a:t>«langue verte </a:t>
            </a:r>
            <a:r>
              <a:rPr lang="fr-FR" sz="2400" dirty="0"/>
              <a:t>». Il intéresse, alors, la </a:t>
            </a:r>
            <a:r>
              <a:rPr lang="fr-FR" sz="2400" dirty="0" smtClean="0"/>
              <a:t>littérature</a:t>
            </a:r>
            <a:r>
              <a:rPr lang="fr-FR" sz="2400" dirty="0"/>
              <a:t>, notamment celle de Victor Hugo ou d’Émile Zola qui veut donner la </a:t>
            </a:r>
            <a:r>
              <a:rPr lang="fr-FR" sz="2400" dirty="0" smtClean="0"/>
              <a:t>parole </a:t>
            </a:r>
            <a:r>
              <a:rPr lang="fr-FR" sz="2400" dirty="0"/>
              <a:t>au peuple : peuple ouvrier, peuple de la rue. </a:t>
            </a:r>
          </a:p>
          <a:p>
            <a:endParaRPr lang="it-IT" sz="2400" dirty="0"/>
          </a:p>
        </p:txBody>
      </p:sp>
    </p:spTree>
    <p:extLst>
      <p:ext uri="{BB962C8B-B14F-4D97-AF65-F5344CB8AC3E}">
        <p14:creationId xmlns:p14="http://schemas.microsoft.com/office/powerpoint/2010/main" val="185864028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lstStyle/>
          <a:p>
            <a:r>
              <a:rPr lang="fr-FR" sz="2800" dirty="0" smtClean="0">
                <a:latin typeface="Arial" charset="0"/>
                <a:cs typeface="Arial" charset="0"/>
              </a:rPr>
              <a:t>Le romantisme et la langue française</a:t>
            </a:r>
            <a:endParaRPr lang="fr-FR" sz="2800" dirty="0">
              <a:latin typeface="Arial" charset="0"/>
              <a:cs typeface="Arial" charset="0"/>
            </a:endParaRPr>
          </a:p>
        </p:txBody>
      </p:sp>
      <p:sp>
        <p:nvSpPr>
          <p:cNvPr id="187395" name="Rectangle 3"/>
          <p:cNvSpPr>
            <a:spLocks noGrp="1" noChangeArrowheads="1"/>
          </p:cNvSpPr>
          <p:nvPr>
            <p:ph type="body" idx="1"/>
          </p:nvPr>
        </p:nvSpPr>
        <p:spPr/>
        <p:txBody>
          <a:bodyPr/>
          <a:lstStyle/>
          <a:p>
            <a:pPr algn="just">
              <a:lnSpc>
                <a:spcPct val="90000"/>
              </a:lnSpc>
            </a:pPr>
            <a:r>
              <a:rPr lang="fr-FR" sz="2400" dirty="0">
                <a:latin typeface="Arial" charset="0"/>
                <a:cs typeface="Arial" charset="0"/>
              </a:rPr>
              <a:t>Les romantiques s</a:t>
            </a:r>
            <a:r>
              <a:rPr lang="ja-JP" altLang="fr-FR" sz="2400" dirty="0">
                <a:latin typeface="Arial" charset="0"/>
                <a:cs typeface="Arial" charset="0"/>
              </a:rPr>
              <a:t>’</a:t>
            </a:r>
            <a:r>
              <a:rPr lang="fr-FR" altLang="ja-JP" sz="2400" dirty="0">
                <a:latin typeface="Arial" charset="0"/>
                <a:cs typeface="Arial" charset="0"/>
              </a:rPr>
              <a:t>opposent aux contraintes de la langue classique. Ils défendent le droit à l</a:t>
            </a:r>
            <a:r>
              <a:rPr lang="ja-JP" altLang="fr-FR" sz="2400" dirty="0">
                <a:latin typeface="Arial" charset="0"/>
                <a:cs typeface="Arial" charset="0"/>
              </a:rPr>
              <a:t>’</a:t>
            </a:r>
            <a:r>
              <a:rPr lang="fr-FR" altLang="ja-JP" sz="2400" dirty="0">
                <a:latin typeface="Arial" charset="0"/>
                <a:cs typeface="Arial" charset="0"/>
              </a:rPr>
              <a:t>individualisme dans l</a:t>
            </a:r>
            <a:r>
              <a:rPr lang="ja-JP" altLang="fr-FR" sz="2400" dirty="0">
                <a:latin typeface="Arial" charset="0"/>
                <a:cs typeface="Arial" charset="0"/>
              </a:rPr>
              <a:t>’</a:t>
            </a:r>
            <a:r>
              <a:rPr lang="fr-FR" altLang="ja-JP" sz="2400" dirty="0">
                <a:latin typeface="Arial" charset="0"/>
                <a:cs typeface="Arial" charset="0"/>
              </a:rPr>
              <a:t>art et donc la possibilité de ne pas imiter les anciens, ce qui libère en partie de la langue. Ils puisent dans tous les registres, de nouvelles formes lexicales. Victor Hugo est un personnage majeur</a:t>
            </a:r>
            <a:r>
              <a:rPr lang="fr-FR" altLang="ja-JP" sz="2400" dirty="0" smtClean="0">
                <a:latin typeface="Arial" charset="0"/>
                <a:cs typeface="Arial" charset="0"/>
              </a:rPr>
              <a:t>.</a:t>
            </a:r>
            <a:endParaRPr lang="fr-FR" altLang="ja-JP" sz="2400" dirty="0">
              <a:latin typeface="Arial" charset="0"/>
              <a:cs typeface="Arial" charset="0"/>
            </a:endParaRPr>
          </a:p>
          <a:p>
            <a:pPr algn="just">
              <a:lnSpc>
                <a:spcPct val="90000"/>
              </a:lnSpc>
            </a:pPr>
            <a:r>
              <a:rPr lang="fr-FR" sz="2400" dirty="0">
                <a:latin typeface="Arial" charset="0"/>
                <a:cs typeface="Arial" charset="0"/>
              </a:rPr>
              <a:t>Le rôle de Victor </a:t>
            </a:r>
            <a:r>
              <a:rPr lang="fr-FR" sz="2400" dirty="0" smtClean="0">
                <a:latin typeface="Arial" charset="0"/>
                <a:cs typeface="Arial" charset="0"/>
              </a:rPr>
              <a:t>Hugo :</a:t>
            </a:r>
          </a:p>
          <a:p>
            <a:pPr algn="just">
              <a:lnSpc>
                <a:spcPct val="90000"/>
              </a:lnSpc>
            </a:pPr>
            <a:r>
              <a:rPr lang="fr-FR" sz="2400" dirty="0" smtClean="0">
                <a:latin typeface="Arial" charset="0"/>
                <a:cs typeface="Arial" charset="0"/>
              </a:rPr>
              <a:t> </a:t>
            </a:r>
            <a:r>
              <a:rPr lang="fr-FR" sz="2400" dirty="0">
                <a:latin typeface="Arial" charset="0"/>
                <a:cs typeface="Arial" charset="0"/>
              </a:rPr>
              <a:t>pour introduire dans la langue écrite un vocabulaire plus proche de l</a:t>
            </a:r>
            <a:r>
              <a:rPr lang="ja-JP" altLang="fr-FR" sz="2400" dirty="0">
                <a:latin typeface="Arial" charset="0"/>
                <a:cs typeface="Arial" charset="0"/>
              </a:rPr>
              <a:t>’</a:t>
            </a:r>
            <a:r>
              <a:rPr lang="fr-FR" altLang="ja-JP" sz="2400" dirty="0">
                <a:latin typeface="Arial" charset="0"/>
                <a:cs typeface="Arial" charset="0"/>
              </a:rPr>
              <a:t>oral dans le vocabulaire et aussi dans la syntaxe</a:t>
            </a:r>
            <a:r>
              <a:rPr lang="fr-FR" altLang="ja-JP" sz="2400" dirty="0" smtClean="0">
                <a:latin typeface="Arial" charset="0"/>
                <a:cs typeface="Arial" charset="0"/>
              </a:rPr>
              <a:t>. </a:t>
            </a:r>
          </a:p>
          <a:p>
            <a:pPr algn="just">
              <a:lnSpc>
                <a:spcPct val="90000"/>
              </a:lnSpc>
            </a:pPr>
            <a:r>
              <a:rPr lang="it-IT" altLang="ja-JP" sz="2400" dirty="0" smtClean="0">
                <a:latin typeface="Arial" charset="0"/>
                <a:cs typeface="Arial" charset="0"/>
              </a:rPr>
              <a:t>C</a:t>
            </a:r>
            <a:r>
              <a:rPr lang="fr-FR" altLang="ja-JP" sz="2400" dirty="0" err="1" smtClean="0">
                <a:latin typeface="Arial" charset="0"/>
                <a:cs typeface="Arial" charset="0"/>
              </a:rPr>
              <a:t>ontre</a:t>
            </a:r>
            <a:r>
              <a:rPr lang="fr-FR" altLang="ja-JP" sz="2400" dirty="0" smtClean="0">
                <a:latin typeface="Arial" charset="0"/>
                <a:cs typeface="Arial" charset="0"/>
              </a:rPr>
              <a:t> la hiérarchie du lexique qui avait été primordiale pour le français classique (bas, moyen, haut)</a:t>
            </a:r>
          </a:p>
          <a:p>
            <a:pPr algn="just">
              <a:lnSpc>
                <a:spcPct val="90000"/>
              </a:lnSpc>
            </a:pPr>
            <a:endParaRPr lang="fr-FR" altLang="zh-CN" sz="2400" dirty="0">
              <a:latin typeface="Arial" charset="0"/>
              <a:ea typeface="SimSun" charset="0"/>
              <a:cs typeface="SimSun" charset="0"/>
            </a:endParaRPr>
          </a:p>
        </p:txBody>
      </p:sp>
    </p:spTree>
    <p:extLst>
      <p:ext uri="{BB962C8B-B14F-4D97-AF65-F5344CB8AC3E}">
        <p14:creationId xmlns:p14="http://schemas.microsoft.com/office/powerpoint/2010/main" val="1245796018"/>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normAutofit fontScale="90000"/>
          </a:bodyPr>
          <a:lstStyle/>
          <a:p>
            <a:r>
              <a:rPr lang="fr-FR" sz="2800" dirty="0">
                <a:latin typeface="Arial" charset="0"/>
                <a:cs typeface="Arial" charset="0"/>
              </a:rPr>
              <a:t>Victor Hugo</a:t>
            </a:r>
            <a:br>
              <a:rPr lang="fr-FR" sz="2800" dirty="0">
                <a:latin typeface="Arial" charset="0"/>
                <a:cs typeface="Arial" charset="0"/>
              </a:rPr>
            </a:br>
            <a:r>
              <a:rPr lang="fr-FR" sz="2800" dirty="0">
                <a:latin typeface="Arial" charset="0"/>
                <a:cs typeface="Arial" charset="0"/>
              </a:rPr>
              <a:t>né le 7 ventôse an X (26 février 1802) </a:t>
            </a:r>
            <a:r>
              <a:rPr lang="fr-FR" sz="2800" dirty="0" smtClean="0">
                <a:latin typeface="Arial" charset="0"/>
                <a:cs typeface="Arial" charset="0"/>
              </a:rPr>
              <a:t>et </a:t>
            </a:r>
            <a:r>
              <a:rPr lang="fr-FR" sz="2800" dirty="0">
                <a:latin typeface="Arial" charset="0"/>
                <a:cs typeface="Arial" charset="0"/>
              </a:rPr>
              <a:t>mort le 22 mai 1885 à Paris. </a:t>
            </a:r>
          </a:p>
        </p:txBody>
      </p:sp>
      <p:sp>
        <p:nvSpPr>
          <p:cNvPr id="188419" name="Rectangle 3"/>
          <p:cNvSpPr>
            <a:spLocks noGrp="1" noChangeArrowheads="1"/>
          </p:cNvSpPr>
          <p:nvPr>
            <p:ph type="body" idx="1"/>
          </p:nvPr>
        </p:nvSpPr>
        <p:spPr/>
        <p:txBody>
          <a:bodyPr/>
          <a:lstStyle/>
          <a:p>
            <a:pPr algn="just">
              <a:lnSpc>
                <a:spcPct val="90000"/>
              </a:lnSpc>
            </a:pPr>
            <a:r>
              <a:rPr lang="fr-FR" sz="2400" dirty="0">
                <a:latin typeface="Arial" charset="0"/>
                <a:cs typeface="Arial" charset="0"/>
              </a:rPr>
              <a:t>L</a:t>
            </a:r>
            <a:r>
              <a:rPr lang="ja-JP" altLang="fr-FR" sz="2400" dirty="0">
                <a:latin typeface="Arial" charset="0"/>
                <a:cs typeface="Arial" charset="0"/>
              </a:rPr>
              <a:t>’</a:t>
            </a:r>
            <a:r>
              <a:rPr lang="fr-FR" altLang="ja-JP" sz="2400" dirty="0">
                <a:latin typeface="Arial" charset="0"/>
                <a:cs typeface="Arial" charset="0"/>
              </a:rPr>
              <a:t>une des premières questions </a:t>
            </a:r>
            <a:r>
              <a:rPr lang="fr-FR" altLang="ja-JP" sz="2400" dirty="0" err="1">
                <a:latin typeface="Arial" charset="0"/>
                <a:cs typeface="Arial" charset="0"/>
              </a:rPr>
              <a:t>qu</a:t>
            </a:r>
            <a:r>
              <a:rPr lang="ja-JP" altLang="fr-FR" sz="2400" dirty="0">
                <a:latin typeface="Arial" charset="0"/>
                <a:cs typeface="Arial" charset="0"/>
              </a:rPr>
              <a:t>’</a:t>
            </a:r>
            <a:r>
              <a:rPr lang="fr-FR" altLang="ja-JP" sz="2400" dirty="0">
                <a:latin typeface="Arial" charset="0"/>
                <a:cs typeface="Arial" charset="0"/>
              </a:rPr>
              <a:t>il ait à se poser est la suivante : la Révolution française a libéré la pensée de l</a:t>
            </a:r>
            <a:r>
              <a:rPr lang="ja-JP" altLang="fr-FR" sz="2400" dirty="0">
                <a:latin typeface="Arial" charset="0"/>
                <a:cs typeface="Arial" charset="0"/>
              </a:rPr>
              <a:t>’</a:t>
            </a:r>
            <a:r>
              <a:rPr lang="fr-FR" altLang="ja-JP" sz="2400" dirty="0">
                <a:latin typeface="Arial" charset="0"/>
                <a:cs typeface="Arial" charset="0"/>
              </a:rPr>
              <a:t>homme et du citoyen ; ne doit-elle pas, du même coup, libérer sa parole et, s</a:t>
            </a:r>
            <a:r>
              <a:rPr lang="ja-JP" altLang="fr-FR" sz="2400" dirty="0">
                <a:latin typeface="Arial" charset="0"/>
                <a:cs typeface="Arial" charset="0"/>
              </a:rPr>
              <a:t>’</a:t>
            </a:r>
            <a:r>
              <a:rPr lang="fr-FR" altLang="ja-JP" sz="2400" dirty="0">
                <a:latin typeface="Arial" charset="0"/>
                <a:cs typeface="Arial" charset="0"/>
              </a:rPr>
              <a:t>il est poète, son chant avec les vocables qui le composent ? La réponse de Hugo, chef de l</a:t>
            </a:r>
            <a:r>
              <a:rPr lang="ja-JP" altLang="fr-FR" sz="2400" dirty="0">
                <a:latin typeface="Arial" charset="0"/>
                <a:cs typeface="Arial" charset="0"/>
              </a:rPr>
              <a:t>’</a:t>
            </a:r>
            <a:r>
              <a:rPr lang="fr-FR" altLang="ja-JP" sz="2400" dirty="0">
                <a:latin typeface="Arial" charset="0"/>
                <a:cs typeface="Arial" charset="0"/>
              </a:rPr>
              <a:t>École nouvelle, est sans ambages :</a:t>
            </a:r>
            <a:r>
              <a:rPr lang="fr-FR" altLang="ja-JP" sz="2400" i="1" dirty="0">
                <a:latin typeface="Arial" charset="0"/>
                <a:cs typeface="Arial" charset="0"/>
              </a:rPr>
              <a:t> </a:t>
            </a:r>
            <a:r>
              <a:rPr lang="fr-FR" altLang="ja-JP" sz="2400" b="1" i="1" dirty="0">
                <a:latin typeface="Arial" charset="0"/>
                <a:cs typeface="Arial" charset="0"/>
              </a:rPr>
              <a:t>tous </a:t>
            </a:r>
            <a:r>
              <a:rPr lang="fr-FR" altLang="ja-JP" sz="2400" b="1" dirty="0">
                <a:latin typeface="Arial" charset="0"/>
                <a:cs typeface="Arial" charset="0"/>
              </a:rPr>
              <a:t>les mots sont désormais égaux en droits, à l</a:t>
            </a:r>
            <a:r>
              <a:rPr lang="ja-JP" altLang="fr-FR" sz="2400" b="1" dirty="0">
                <a:latin typeface="Arial" charset="0"/>
                <a:cs typeface="Arial" charset="0"/>
              </a:rPr>
              <a:t>’</a:t>
            </a:r>
            <a:r>
              <a:rPr lang="fr-FR" altLang="ja-JP" sz="2400" b="1" dirty="0">
                <a:latin typeface="Arial" charset="0"/>
                <a:cs typeface="Arial" charset="0"/>
              </a:rPr>
              <a:t>image de ceux qui les emploient. </a:t>
            </a:r>
            <a:endParaRPr lang="fr-FR" altLang="zh-CN" sz="2400" b="1" dirty="0">
              <a:latin typeface="Arial" charset="0"/>
              <a:ea typeface="SimSun" charset="0"/>
              <a:cs typeface="SimSun" charset="0"/>
            </a:endParaRPr>
          </a:p>
          <a:p>
            <a:pPr>
              <a:lnSpc>
                <a:spcPct val="90000"/>
              </a:lnSpc>
            </a:pPr>
            <a:r>
              <a:rPr lang="fr-FR" altLang="zh-CN" sz="2400" dirty="0">
                <a:latin typeface="Arial" charset="0"/>
                <a:ea typeface="SimSun" charset="0"/>
                <a:cs typeface="SimSun" charset="0"/>
              </a:rPr>
              <a:t>Le chapitre "L’argot" des </a:t>
            </a:r>
            <a:r>
              <a:rPr lang="fr-FR" altLang="zh-CN" sz="2400" i="1" dirty="0">
                <a:latin typeface="Arial" charset="0"/>
                <a:ea typeface="SimSun" charset="0"/>
                <a:cs typeface="SimSun" charset="0"/>
              </a:rPr>
              <a:t>Misérables</a:t>
            </a:r>
            <a:r>
              <a:rPr lang="fr-FR" altLang="zh-CN" sz="2400" dirty="0">
                <a:latin typeface="Arial" charset="0"/>
                <a:ea typeface="SimSun" charset="0"/>
                <a:cs typeface="SimSun" charset="0"/>
              </a:rPr>
              <a:t> (IV, VII, 1 à 4) </a:t>
            </a:r>
            <a:endParaRPr lang="fr-FR" altLang="zh-CN" sz="2400" dirty="0" smtClean="0">
              <a:latin typeface="Arial" charset="0"/>
              <a:ea typeface="SimSun" charset="0"/>
              <a:cs typeface="SimSun" charset="0"/>
            </a:endParaRPr>
          </a:p>
        </p:txBody>
      </p:sp>
    </p:spTree>
    <p:extLst>
      <p:ext uri="{BB962C8B-B14F-4D97-AF65-F5344CB8AC3E}">
        <p14:creationId xmlns:p14="http://schemas.microsoft.com/office/powerpoint/2010/main" val="109999549"/>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normAutofit fontScale="90000"/>
          </a:bodyPr>
          <a:lstStyle/>
          <a:p>
            <a:r>
              <a:rPr lang="fr-FR" sz="2000" dirty="0">
                <a:latin typeface="Arial" charset="0"/>
                <a:cs typeface="Arial" charset="0"/>
              </a:rPr>
              <a:t>Les Misérables Victor Hugo (1862)</a:t>
            </a:r>
            <a:br>
              <a:rPr lang="fr-FR" sz="2000" dirty="0">
                <a:latin typeface="Arial" charset="0"/>
                <a:cs typeface="Arial" charset="0"/>
              </a:rPr>
            </a:br>
            <a:r>
              <a:rPr lang="fr-FR" sz="2000" dirty="0">
                <a:latin typeface="Arial" charset="0"/>
                <a:cs typeface="Arial" charset="0"/>
              </a:rPr>
              <a:t>Livre sixième - Le petit Gavroche </a:t>
            </a:r>
            <a:r>
              <a:rPr lang="fr-FR" sz="2000" b="1" dirty="0">
                <a:latin typeface="Arial" charset="0"/>
                <a:cs typeface="Arial" charset="0"/>
              </a:rPr>
              <a:t/>
            </a:r>
            <a:br>
              <a:rPr lang="fr-FR" sz="2000" b="1" dirty="0">
                <a:latin typeface="Arial" charset="0"/>
                <a:cs typeface="Arial" charset="0"/>
              </a:rPr>
            </a:br>
            <a:r>
              <a:rPr lang="fr-FR" sz="2000" b="1" dirty="0">
                <a:latin typeface="Arial" charset="0"/>
                <a:cs typeface="Arial" charset="0"/>
              </a:rPr>
              <a:t>Chapitre II </a:t>
            </a:r>
            <a:br>
              <a:rPr lang="fr-FR" sz="2000" b="1" dirty="0">
                <a:latin typeface="Arial" charset="0"/>
                <a:cs typeface="Arial" charset="0"/>
              </a:rPr>
            </a:br>
            <a:r>
              <a:rPr lang="fr-FR" sz="2000" b="1" dirty="0">
                <a:latin typeface="Arial" charset="0"/>
                <a:cs typeface="Arial" charset="0"/>
              </a:rPr>
              <a:t>Où le petit Gavroche tire parti de Napoléon le Grand</a:t>
            </a:r>
            <a:r>
              <a:rPr lang="fr-FR" sz="2000" dirty="0">
                <a:latin typeface="Arial" charset="0"/>
                <a:cs typeface="Arial" charset="0"/>
              </a:rPr>
              <a:t/>
            </a:r>
            <a:br>
              <a:rPr lang="fr-FR" sz="2000" dirty="0">
                <a:latin typeface="Arial" charset="0"/>
                <a:cs typeface="Arial" charset="0"/>
              </a:rPr>
            </a:br>
            <a:endParaRPr lang="fr-FR" sz="2000" dirty="0">
              <a:latin typeface="Arial" charset="0"/>
              <a:cs typeface="Arial" charset="0"/>
            </a:endParaRPr>
          </a:p>
        </p:txBody>
      </p:sp>
      <p:sp>
        <p:nvSpPr>
          <p:cNvPr id="189443" name="Rectangle 3"/>
          <p:cNvSpPr>
            <a:spLocks noGrp="1" noChangeArrowheads="1"/>
          </p:cNvSpPr>
          <p:nvPr>
            <p:ph type="body" idx="1"/>
          </p:nvPr>
        </p:nvSpPr>
        <p:spPr/>
        <p:txBody>
          <a:bodyPr>
            <a:normAutofit lnSpcReduction="10000"/>
          </a:bodyPr>
          <a:lstStyle/>
          <a:p>
            <a:pPr>
              <a:lnSpc>
                <a:spcPct val="80000"/>
              </a:lnSpc>
            </a:pPr>
            <a:r>
              <a:rPr lang="fr-FR" sz="2000" dirty="0">
                <a:latin typeface="Arial" charset="0"/>
                <a:cs typeface="Arial" charset="0"/>
              </a:rPr>
              <a:t>Le boulanger, qui était le maître en personne, prit un pain et un couteau. </a:t>
            </a:r>
          </a:p>
          <a:p>
            <a:pPr>
              <a:lnSpc>
                <a:spcPct val="80000"/>
              </a:lnSpc>
            </a:pPr>
            <a:r>
              <a:rPr lang="fr-FR" sz="2000" dirty="0">
                <a:latin typeface="Arial" charset="0"/>
                <a:cs typeface="Arial" charset="0"/>
              </a:rPr>
              <a:t>– En trois morceaux, garçon! reprit Gavroche, et il ajouta avec dignité: </a:t>
            </a:r>
          </a:p>
          <a:p>
            <a:pPr>
              <a:lnSpc>
                <a:spcPct val="80000"/>
              </a:lnSpc>
            </a:pPr>
            <a:r>
              <a:rPr lang="fr-FR" sz="2000" dirty="0">
                <a:latin typeface="Arial" charset="0"/>
                <a:cs typeface="Arial" charset="0"/>
              </a:rPr>
              <a:t>– Nous sommes trois. </a:t>
            </a:r>
          </a:p>
          <a:p>
            <a:pPr>
              <a:lnSpc>
                <a:spcPct val="80000"/>
              </a:lnSpc>
            </a:pPr>
            <a:r>
              <a:rPr lang="fr-FR" sz="2000" dirty="0">
                <a:latin typeface="Arial" charset="0"/>
                <a:cs typeface="Arial" charset="0"/>
              </a:rPr>
              <a:t>Et voyant que le boulanger, après avoir examiné les trois soupeurs, avait pris </a:t>
            </a:r>
            <a:r>
              <a:rPr lang="fr-FR" sz="2000" b="1" dirty="0">
                <a:latin typeface="Arial" charset="0"/>
                <a:cs typeface="Arial" charset="0"/>
              </a:rPr>
              <a:t>un pain bis, </a:t>
            </a:r>
            <a:r>
              <a:rPr lang="fr-FR" sz="2000" dirty="0">
                <a:latin typeface="Arial" charset="0"/>
                <a:cs typeface="Arial" charset="0"/>
              </a:rPr>
              <a:t>il plongea profondément son doigt dans son nez avec une aspiration aussi impérieuse que s'il eût eu au bout du pouce la prise de tabac du grand Frédéric, et jeta au boulanger en plein visage cette apostrophe indignée: </a:t>
            </a:r>
          </a:p>
          <a:p>
            <a:pPr>
              <a:lnSpc>
                <a:spcPct val="80000"/>
              </a:lnSpc>
            </a:pPr>
            <a:r>
              <a:rPr lang="fr-FR" sz="2000" b="1" dirty="0">
                <a:latin typeface="Arial" charset="0"/>
                <a:cs typeface="Arial" charset="0"/>
              </a:rPr>
              <a:t>– </a:t>
            </a:r>
            <a:r>
              <a:rPr lang="fr-FR" sz="2000" b="1" dirty="0" err="1">
                <a:latin typeface="Arial" charset="0"/>
                <a:cs typeface="Arial" charset="0"/>
              </a:rPr>
              <a:t>Keksekça</a:t>
            </a:r>
            <a:r>
              <a:rPr lang="fr-FR" sz="2000" b="1" dirty="0">
                <a:latin typeface="Arial" charset="0"/>
                <a:cs typeface="Arial" charset="0"/>
              </a:rPr>
              <a:t>? </a:t>
            </a:r>
          </a:p>
          <a:p>
            <a:pPr>
              <a:lnSpc>
                <a:spcPct val="80000"/>
              </a:lnSpc>
            </a:pPr>
            <a:r>
              <a:rPr lang="fr-FR" sz="2000" dirty="0">
                <a:latin typeface="Arial" charset="0"/>
                <a:cs typeface="Arial" charset="0"/>
              </a:rPr>
              <a:t>Ceux de nos lecteurs qui seraient tentés de voir dans cette interpellation de Gavroche au boulanger un mot russe ou polonais, ou l'un de ces cris sauvages que les </a:t>
            </a:r>
            <a:r>
              <a:rPr lang="fr-FR" sz="2000" dirty="0" err="1">
                <a:latin typeface="Arial" charset="0"/>
                <a:cs typeface="Arial" charset="0"/>
              </a:rPr>
              <a:t>Yoways</a:t>
            </a:r>
            <a:r>
              <a:rPr lang="fr-FR" sz="2000" dirty="0">
                <a:latin typeface="Arial" charset="0"/>
                <a:cs typeface="Arial" charset="0"/>
              </a:rPr>
              <a:t> et les </a:t>
            </a:r>
            <a:r>
              <a:rPr lang="fr-FR" sz="2000" dirty="0" err="1">
                <a:latin typeface="Arial" charset="0"/>
                <a:cs typeface="Arial" charset="0"/>
              </a:rPr>
              <a:t>Botocudos</a:t>
            </a:r>
            <a:r>
              <a:rPr lang="fr-FR" sz="2000" dirty="0">
                <a:latin typeface="Arial" charset="0"/>
                <a:cs typeface="Arial" charset="0"/>
              </a:rPr>
              <a:t> se lancent du bord d'un fleuve à l'autre à travers les solitudes, sont prévenus que c'est un mot qu'ils disent tous les jours (eux nos lecteurs) et qui tient lieu de cette phrase: qu'est-ce que c'est que cela? Le boulanger comprit parfaitement et répondit: </a:t>
            </a:r>
          </a:p>
          <a:p>
            <a:pPr>
              <a:lnSpc>
                <a:spcPct val="80000"/>
              </a:lnSpc>
            </a:pPr>
            <a:r>
              <a:rPr lang="fr-FR" sz="2000" dirty="0">
                <a:latin typeface="Arial" charset="0"/>
                <a:cs typeface="Arial" charset="0"/>
              </a:rPr>
              <a:t>– Eh mais! c'est du pain, du très bon pain de deuxième qualité. </a:t>
            </a:r>
          </a:p>
        </p:txBody>
      </p:sp>
    </p:spTree>
    <p:extLst>
      <p:ext uri="{BB962C8B-B14F-4D97-AF65-F5344CB8AC3E}">
        <p14:creationId xmlns:p14="http://schemas.microsoft.com/office/powerpoint/2010/main" val="9549586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ChangeArrowheads="1"/>
          </p:cNvSpPr>
          <p:nvPr>
            <p:ph type="title"/>
          </p:nvPr>
        </p:nvSpPr>
        <p:spPr/>
        <p:txBody>
          <a:bodyPr/>
          <a:lstStyle/>
          <a:p>
            <a:r>
              <a:rPr lang="fr-FR" sz="2800" dirty="0">
                <a:latin typeface="Arial" charset="0"/>
              </a:rPr>
              <a:t>Le moyen français XIVème siècle - XVème siècle</a:t>
            </a:r>
            <a:br>
              <a:rPr lang="fr-FR" sz="2800" dirty="0">
                <a:latin typeface="Arial" charset="0"/>
              </a:rPr>
            </a:br>
            <a:endParaRPr lang="fr-FR" sz="2800" dirty="0">
              <a:latin typeface="Arial" charset="0"/>
            </a:endParaRPr>
          </a:p>
        </p:txBody>
      </p:sp>
      <p:sp>
        <p:nvSpPr>
          <p:cNvPr id="92162" name="Rectangle 3"/>
          <p:cNvSpPr>
            <a:spLocks noGrp="1" noChangeArrowheads="1"/>
          </p:cNvSpPr>
          <p:nvPr>
            <p:ph type="body" idx="1"/>
          </p:nvPr>
        </p:nvSpPr>
        <p:spPr/>
        <p:txBody>
          <a:bodyPr/>
          <a:lstStyle/>
          <a:p>
            <a:pPr algn="just">
              <a:lnSpc>
                <a:spcPct val="80000"/>
              </a:lnSpc>
            </a:pPr>
            <a:r>
              <a:rPr lang="fr-FR" sz="2400" dirty="0">
                <a:latin typeface="Arial" charset="0"/>
              </a:rPr>
              <a:t>La déclinaison issue du latin et réduite à deux cas en ancien français tombe</a:t>
            </a:r>
            <a:r>
              <a:rPr lang="fr-FR" sz="2400" b="1" dirty="0">
                <a:latin typeface="Arial" charset="0"/>
              </a:rPr>
              <a:t>,</a:t>
            </a:r>
            <a:r>
              <a:rPr lang="fr-FR" sz="2400" dirty="0">
                <a:latin typeface="Arial" charset="0"/>
              </a:rPr>
              <a:t> favorisant ainsi une stabilisation de l'ordre des mots dans la phrase (sujet + verbe + complément); les prépositions et les conjonctions se développèrent beaucoup, ce qui rendit la phrase plus complexe. Les conjugaisons verbales se régularisèrent et se simplifièrent. Par rapport à l'ancien français, de nombreux mots disparurent, notamment les termes locaux.</a:t>
            </a:r>
          </a:p>
          <a:p>
            <a:pPr marL="0" indent="0">
              <a:lnSpc>
                <a:spcPct val="80000"/>
              </a:lnSpc>
              <a:buNone/>
            </a:pPr>
            <a:endParaRPr lang="fr-FR" sz="2400" dirty="0">
              <a:latin typeface="Arial" charset="0"/>
            </a:endParaRPr>
          </a:p>
        </p:txBody>
      </p:sp>
    </p:spTree>
    <p:extLst>
      <p:ext uri="{BB962C8B-B14F-4D97-AF65-F5344CB8AC3E}">
        <p14:creationId xmlns:p14="http://schemas.microsoft.com/office/powerpoint/2010/main" val="3455373724"/>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a:t> Emile Zola</a:t>
            </a:r>
            <a:br>
              <a:rPr lang="it-IT" sz="2800" dirty="0"/>
            </a:br>
            <a:r>
              <a:rPr lang="it-IT" sz="2800" dirty="0"/>
              <a:t>1840 - 1902.</a:t>
            </a:r>
          </a:p>
        </p:txBody>
      </p:sp>
      <p:sp>
        <p:nvSpPr>
          <p:cNvPr id="3" name="Segnaposto contenuto 2"/>
          <p:cNvSpPr>
            <a:spLocks noGrp="1"/>
          </p:cNvSpPr>
          <p:nvPr>
            <p:ph idx="1"/>
          </p:nvPr>
        </p:nvSpPr>
        <p:spPr/>
        <p:txBody>
          <a:bodyPr/>
          <a:lstStyle/>
          <a:p>
            <a:r>
              <a:rPr lang="it-IT" sz="2400" dirty="0" err="1"/>
              <a:t>Des</a:t>
            </a:r>
            <a:r>
              <a:rPr lang="it-IT" sz="2400" dirty="0"/>
              <a:t> </a:t>
            </a:r>
            <a:r>
              <a:rPr lang="it-IT" sz="2400" dirty="0" err="1"/>
              <a:t>termes</a:t>
            </a:r>
            <a:r>
              <a:rPr lang="it-IT" sz="2400" dirty="0"/>
              <a:t> de l’argot </a:t>
            </a:r>
            <a:r>
              <a:rPr lang="it-IT" sz="2400" dirty="0" err="1"/>
              <a:t>passent</a:t>
            </a:r>
            <a:r>
              <a:rPr lang="it-IT" sz="2400" dirty="0"/>
              <a:t> à la langue </a:t>
            </a:r>
            <a:r>
              <a:rPr lang="it-IT" sz="2400" dirty="0" err="1"/>
              <a:t>courante</a:t>
            </a:r>
            <a:endParaRPr lang="it-IT" sz="2400" dirty="0"/>
          </a:p>
          <a:p>
            <a:r>
              <a:rPr lang="it-IT" sz="2400" dirty="0" err="1"/>
              <a:t>Des</a:t>
            </a:r>
            <a:r>
              <a:rPr lang="it-IT" sz="2400" dirty="0"/>
              <a:t> </a:t>
            </a:r>
            <a:r>
              <a:rPr lang="it-IT" sz="2400" dirty="0" err="1"/>
              <a:t>mots</a:t>
            </a:r>
            <a:r>
              <a:rPr lang="it-IT" sz="2400" dirty="0"/>
              <a:t> de la vie </a:t>
            </a:r>
            <a:r>
              <a:rPr lang="it-IT" sz="2400" dirty="0" err="1"/>
              <a:t>courante</a:t>
            </a:r>
            <a:r>
              <a:rPr lang="it-IT" sz="2400" dirty="0"/>
              <a:t> </a:t>
            </a:r>
            <a:r>
              <a:rPr lang="it-IT" sz="2400" dirty="0" err="1"/>
              <a:t>du</a:t>
            </a:r>
            <a:r>
              <a:rPr lang="it-IT" sz="2400" dirty="0"/>
              <a:t> </a:t>
            </a:r>
            <a:r>
              <a:rPr lang="it-IT" sz="2400" dirty="0" err="1"/>
              <a:t>peuple</a:t>
            </a:r>
            <a:r>
              <a:rPr lang="it-IT" sz="2400" dirty="0"/>
              <a:t> </a:t>
            </a:r>
            <a:r>
              <a:rPr lang="it-IT" sz="2400" dirty="0" err="1"/>
              <a:t>dans</a:t>
            </a:r>
            <a:r>
              <a:rPr lang="it-IT" sz="2400" dirty="0"/>
              <a:t> </a:t>
            </a:r>
            <a:r>
              <a:rPr lang="it-IT" sz="2400" dirty="0" err="1"/>
              <a:t>les</a:t>
            </a:r>
            <a:r>
              <a:rPr lang="it-IT" sz="2400" dirty="0"/>
              <a:t> </a:t>
            </a:r>
            <a:r>
              <a:rPr lang="it-IT" sz="2400" dirty="0" err="1"/>
              <a:t>romans</a:t>
            </a:r>
            <a:r>
              <a:rPr lang="it-IT" sz="2400" dirty="0"/>
              <a:t> </a:t>
            </a:r>
            <a:r>
              <a:rPr lang="it-IT" sz="2400" dirty="0" err="1"/>
              <a:t>réalistes</a:t>
            </a:r>
            <a:r>
              <a:rPr lang="it-IT" sz="2400" dirty="0"/>
              <a:t>. Premier </a:t>
            </a:r>
            <a:r>
              <a:rPr lang="it-IT" sz="2400" dirty="0" err="1"/>
              <a:t>roman</a:t>
            </a:r>
            <a:r>
              <a:rPr lang="it-IT" sz="2400" dirty="0"/>
              <a:t> de Zola à </a:t>
            </a:r>
            <a:r>
              <a:rPr lang="it-IT" sz="2400" dirty="0" err="1"/>
              <a:t>dépeindre</a:t>
            </a:r>
            <a:r>
              <a:rPr lang="it-IT" sz="2400" dirty="0"/>
              <a:t> le milieu </a:t>
            </a:r>
            <a:r>
              <a:rPr lang="it-IT" sz="2400" dirty="0" err="1"/>
              <a:t>ouvrier</a:t>
            </a:r>
            <a:r>
              <a:rPr lang="it-IT" sz="2400" dirty="0"/>
              <a:t> </a:t>
            </a:r>
            <a:r>
              <a:rPr lang="it-IT" sz="2400" dirty="0" err="1"/>
              <a:t>parisien</a:t>
            </a:r>
            <a:r>
              <a:rPr lang="it-IT" sz="2400" dirty="0"/>
              <a:t> : </a:t>
            </a:r>
            <a:r>
              <a:rPr lang="it-IT" sz="2400" i="1" dirty="0"/>
              <a:t>L’</a:t>
            </a:r>
            <a:r>
              <a:rPr lang="it-IT" sz="2400" i="1" dirty="0" err="1"/>
              <a:t>Assommoir</a:t>
            </a:r>
            <a:r>
              <a:rPr lang="it-IT" sz="2400" i="1" dirty="0"/>
              <a:t> 1877</a:t>
            </a:r>
          </a:p>
          <a:p>
            <a:r>
              <a:rPr lang="it-IT" sz="2400" dirty="0"/>
              <a:t>[cabaret </a:t>
            </a:r>
            <a:r>
              <a:rPr lang="it-IT" sz="2400" dirty="0" err="1"/>
              <a:t>où</a:t>
            </a:r>
            <a:r>
              <a:rPr lang="it-IT" sz="2400" dirty="0"/>
              <a:t> </a:t>
            </a:r>
            <a:r>
              <a:rPr lang="it-IT" sz="2400" dirty="0" err="1"/>
              <a:t>les</a:t>
            </a:r>
            <a:r>
              <a:rPr lang="it-IT" sz="2400" dirty="0"/>
              <a:t> </a:t>
            </a:r>
            <a:r>
              <a:rPr lang="it-IT" sz="2400" dirty="0" err="1"/>
              <a:t>consommateurs</a:t>
            </a:r>
            <a:r>
              <a:rPr lang="it-IT" sz="2400" dirty="0"/>
              <a:t> s'</a:t>
            </a:r>
            <a:r>
              <a:rPr lang="it-IT" sz="2400" dirty="0" err="1"/>
              <a:t>assomment</a:t>
            </a:r>
            <a:r>
              <a:rPr lang="it-IT" sz="2400" dirty="0"/>
              <a:t> d'alcool]</a:t>
            </a:r>
            <a:endParaRPr lang="it-IT" sz="2400" i="1" dirty="0"/>
          </a:p>
          <a:p>
            <a:pPr algn="just"/>
            <a:r>
              <a:rPr lang="fr-FR" sz="2400" dirty="0"/>
              <a:t>Le titre de l’ouvrage est décidé à la lecture de </a:t>
            </a:r>
            <a:r>
              <a:rPr lang="fr-FR" sz="2400" dirty="0" err="1"/>
              <a:t>Delvau</a:t>
            </a:r>
            <a:r>
              <a:rPr lang="fr-FR" sz="2400" dirty="0"/>
              <a:t> (Alfred). </a:t>
            </a:r>
            <a:r>
              <a:rPr lang="fr-FR" sz="2400" i="1" dirty="0"/>
              <a:t>Dictionnaire de la langue verte </a:t>
            </a:r>
            <a:r>
              <a:rPr lang="fr-FR" sz="2400" dirty="0"/>
              <a:t>: « pour faire parler les ouvriers, il s’était aussi livré à une étude préparatoire de linguistique ; même en dépouillant le “Dictionnaire de la langue verte,” de </a:t>
            </a:r>
            <a:r>
              <a:rPr lang="fr-FR" sz="2400" dirty="0" err="1"/>
              <a:t>Delvau</a:t>
            </a:r>
            <a:r>
              <a:rPr lang="fr-FR" sz="2400" dirty="0"/>
              <a:t>, il avait découvert son titre : l’Assommoir. </a:t>
            </a:r>
            <a:endParaRPr lang="it-IT" sz="2400" dirty="0"/>
          </a:p>
        </p:txBody>
      </p:sp>
    </p:spTree>
    <p:extLst>
      <p:ext uri="{BB962C8B-B14F-4D97-AF65-F5344CB8AC3E}">
        <p14:creationId xmlns:p14="http://schemas.microsoft.com/office/powerpoint/2010/main" val="3254226878"/>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a:t>Emile Zola </a:t>
            </a:r>
            <a:r>
              <a:rPr lang="fr-FR" sz="2800" i="1" dirty="0"/>
              <a:t>- L'assommoir 1877</a:t>
            </a:r>
            <a:r>
              <a:rPr lang="fr-FR" sz="2800" dirty="0"/>
              <a:t/>
            </a:r>
            <a:br>
              <a:rPr lang="fr-FR" sz="2800" dirty="0"/>
            </a:br>
            <a:endParaRPr lang="it-IT" sz="2800" dirty="0"/>
          </a:p>
        </p:txBody>
      </p:sp>
      <p:sp>
        <p:nvSpPr>
          <p:cNvPr id="3" name="Segnaposto contenuto 2"/>
          <p:cNvSpPr>
            <a:spLocks noGrp="1"/>
          </p:cNvSpPr>
          <p:nvPr>
            <p:ph idx="1"/>
          </p:nvPr>
        </p:nvSpPr>
        <p:spPr/>
        <p:txBody>
          <a:bodyPr/>
          <a:lstStyle/>
          <a:p>
            <a:pPr algn="just"/>
            <a:r>
              <a:rPr lang="fr-FR" sz="2400" dirty="0"/>
              <a:t>Cependant, Clémence achevait son croupion, le suçait avec un gloussement des lèvres, en </a:t>
            </a:r>
            <a:r>
              <a:rPr lang="fr-FR" sz="2400" b="1" dirty="0"/>
              <a:t>se tordant de rire sur </a:t>
            </a:r>
            <a:r>
              <a:rPr lang="fr-FR" sz="2400" dirty="0"/>
              <a:t>sa chaise, à cause de Boche qui lui disait tout bas des indécences. Ah ! Nom de dieu ! Oui, </a:t>
            </a:r>
            <a:r>
              <a:rPr lang="fr-FR" sz="2400" b="1" dirty="0"/>
              <a:t>on</a:t>
            </a:r>
            <a:r>
              <a:rPr lang="fr-FR" sz="2400" dirty="0"/>
              <a:t> s’en flanqua une bosse ! Quand on y est, on y est, n’est-ce pas ? et si l’on ne se paie qu’un </a:t>
            </a:r>
            <a:r>
              <a:rPr lang="fr-FR" sz="2400" b="1" dirty="0"/>
              <a:t>gueuleton</a:t>
            </a:r>
            <a:r>
              <a:rPr lang="fr-FR" sz="2400" dirty="0"/>
              <a:t> par-ci par-là, on serait joliment </a:t>
            </a:r>
            <a:r>
              <a:rPr lang="fr-FR" sz="2400" b="1" dirty="0"/>
              <a:t>godiche </a:t>
            </a:r>
            <a:r>
              <a:rPr lang="fr-FR" sz="2400" dirty="0"/>
              <a:t>de ne pas </a:t>
            </a:r>
            <a:r>
              <a:rPr lang="fr-FR" sz="2400" b="1" dirty="0"/>
              <a:t>s’en fourrer </a:t>
            </a:r>
            <a:r>
              <a:rPr lang="fr-FR" sz="2400" dirty="0"/>
              <a:t>jusqu’aux oreilles. Vrai, on voyait les</a:t>
            </a:r>
            <a:r>
              <a:rPr lang="fr-FR" sz="2400" b="1" dirty="0"/>
              <a:t> bedons </a:t>
            </a:r>
            <a:r>
              <a:rPr lang="fr-FR" sz="2400" dirty="0"/>
              <a:t>se gonfler à mesure. Les dames étaient grosses. Ils pétaient dans leur peau, les sacrés </a:t>
            </a:r>
            <a:r>
              <a:rPr lang="fr-FR" sz="2400" b="1" dirty="0"/>
              <a:t>goinfres ! </a:t>
            </a:r>
            <a:endParaRPr lang="it-IT" sz="2400" b="1" dirty="0"/>
          </a:p>
        </p:txBody>
      </p:sp>
    </p:spTree>
    <p:extLst>
      <p:ext uri="{BB962C8B-B14F-4D97-AF65-F5344CB8AC3E}">
        <p14:creationId xmlns:p14="http://schemas.microsoft.com/office/powerpoint/2010/main" val="568584029"/>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a:t>Emile Zola</a:t>
            </a:r>
          </a:p>
        </p:txBody>
      </p:sp>
      <p:sp>
        <p:nvSpPr>
          <p:cNvPr id="3" name="Segnaposto contenuto 2"/>
          <p:cNvSpPr>
            <a:spLocks noGrp="1"/>
          </p:cNvSpPr>
          <p:nvPr>
            <p:ph idx="1"/>
          </p:nvPr>
        </p:nvSpPr>
        <p:spPr/>
        <p:txBody>
          <a:bodyPr/>
          <a:lstStyle/>
          <a:p>
            <a:pPr algn="just"/>
            <a:r>
              <a:rPr lang="fr-FR" sz="2400" dirty="0"/>
              <a:t>Les structures segmentées, par dislocation à droite et à gauche</a:t>
            </a:r>
          </a:p>
          <a:p>
            <a:pPr algn="just"/>
            <a:r>
              <a:rPr lang="fr-FR" sz="2400" dirty="0"/>
              <a:t>Il croit en Dieu, celui-là</a:t>
            </a:r>
          </a:p>
          <a:p>
            <a:pPr algn="just"/>
            <a:r>
              <a:rPr lang="fr-FR" sz="2400" dirty="0"/>
              <a:t>« Ça n’a pas de cœur, ce merlan-là », Ça te chatouille, les belles frusques.</a:t>
            </a:r>
          </a:p>
          <a:p>
            <a:pPr algn="just"/>
            <a:r>
              <a:rPr lang="fr-FR" sz="2400" dirty="0"/>
              <a:t> Je t’en ficherai des robes blanches ! </a:t>
            </a:r>
          </a:p>
          <a:p>
            <a:endParaRPr lang="it-IT" sz="2400" dirty="0"/>
          </a:p>
        </p:txBody>
      </p:sp>
    </p:spTree>
    <p:extLst>
      <p:ext uri="{BB962C8B-B14F-4D97-AF65-F5344CB8AC3E}">
        <p14:creationId xmlns:p14="http://schemas.microsoft.com/office/powerpoint/2010/main" val="2066685508"/>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Titolo 1"/>
          <p:cNvSpPr>
            <a:spLocks noGrp="1"/>
          </p:cNvSpPr>
          <p:nvPr>
            <p:ph type="title"/>
          </p:nvPr>
        </p:nvSpPr>
        <p:spPr/>
        <p:txBody>
          <a:bodyPr>
            <a:normAutofit/>
          </a:bodyPr>
          <a:lstStyle/>
          <a:p>
            <a:r>
              <a:rPr lang="it-IT" sz="2800" dirty="0">
                <a:latin typeface="Arial" charset="0"/>
                <a:cs typeface="Arial" charset="0"/>
              </a:rPr>
              <a:t>Charles Baudelaire</a:t>
            </a:r>
            <a:br>
              <a:rPr lang="it-IT" sz="2800" dirty="0">
                <a:latin typeface="Arial" charset="0"/>
                <a:cs typeface="Arial" charset="0"/>
              </a:rPr>
            </a:br>
            <a:r>
              <a:rPr lang="it-IT" sz="2800" dirty="0">
                <a:latin typeface="Arial" charset="0"/>
                <a:cs typeface="Arial" charset="0"/>
              </a:rPr>
              <a:t>1821-1867</a:t>
            </a:r>
          </a:p>
        </p:txBody>
      </p:sp>
      <p:pic>
        <p:nvPicPr>
          <p:cNvPr id="190467" name="Segnaposto contenuto 3" descr="Baudelaire1.jpg"/>
          <p:cNvPicPr>
            <a:picLocks noGrp="1" noChangeAspect="1"/>
          </p:cNvPicPr>
          <p:nvPr>
            <p:ph idx="1"/>
          </p:nvPr>
        </p:nvPicPr>
        <p:blipFill>
          <a:blip r:embed="rId2" cstate="print">
            <a:extLst>
              <a:ext uri="{28A0092B-C50C-407E-A947-70E740481C1C}">
                <a14:useLocalDpi xmlns:a14="http://schemas.microsoft.com/office/drawing/2010/main" val="0"/>
              </a:ext>
            </a:extLst>
          </a:blip>
          <a:srcRect l="-64172" r="-64172"/>
          <a:stretch>
            <a:fillRect/>
          </a:stretch>
        </p:blipFill>
        <p:spPr/>
      </p:pic>
    </p:spTree>
    <p:extLst>
      <p:ext uri="{BB962C8B-B14F-4D97-AF65-F5344CB8AC3E}">
        <p14:creationId xmlns:p14="http://schemas.microsoft.com/office/powerpoint/2010/main" val="3918236673"/>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800" b="1" dirty="0"/>
              <a:t/>
            </a:r>
            <a:br>
              <a:rPr lang="fr-FR" sz="2800" b="1" dirty="0"/>
            </a:br>
            <a:r>
              <a:rPr lang="fr-FR" sz="2800" b="1" dirty="0"/>
              <a:t>L’ÉTRANGER</a:t>
            </a:r>
            <a:br>
              <a:rPr lang="fr-FR" sz="2800" b="1" dirty="0"/>
            </a:br>
            <a:r>
              <a:rPr lang="fr-FR" sz="2800" i="1" dirty="0"/>
              <a:t>Spleen de Paris</a:t>
            </a:r>
            <a:r>
              <a:rPr lang="fr-FR" sz="2800" dirty="0"/>
              <a:t> Petits poèmes en prose</a:t>
            </a:r>
            <a:br>
              <a:rPr lang="fr-FR" sz="2800" dirty="0"/>
            </a:br>
            <a:r>
              <a:rPr lang="fr-FR" sz="2800" dirty="0"/>
              <a:t>Petits poèmes en prose. </a:t>
            </a:r>
            <a:r>
              <a:rPr lang="it-IT" sz="2800" dirty="0" err="1"/>
              <a:t>R</a:t>
            </a:r>
            <a:r>
              <a:rPr lang="fr-FR" sz="2800" dirty="0" err="1"/>
              <a:t>ecueil</a:t>
            </a:r>
            <a:r>
              <a:rPr lang="fr-FR" sz="2800" dirty="0"/>
              <a:t> posthume 1869 </a:t>
            </a:r>
            <a:br>
              <a:rPr lang="fr-FR" sz="2800" dirty="0"/>
            </a:br>
            <a:endParaRPr lang="it-IT" sz="2800" dirty="0"/>
          </a:p>
        </p:txBody>
      </p:sp>
      <p:sp>
        <p:nvSpPr>
          <p:cNvPr id="3" name="Segnaposto contenuto 2"/>
          <p:cNvSpPr>
            <a:spLocks noGrp="1"/>
          </p:cNvSpPr>
          <p:nvPr>
            <p:ph idx="1"/>
          </p:nvPr>
        </p:nvSpPr>
        <p:spPr/>
        <p:txBody>
          <a:bodyPr>
            <a:normAutofit fontScale="85000" lnSpcReduction="20000"/>
          </a:bodyPr>
          <a:lstStyle/>
          <a:p>
            <a:pPr marL="0" indent="0">
              <a:buNone/>
            </a:pPr>
            <a:r>
              <a:rPr lang="fr-FR" sz="2400" dirty="0"/>
              <a:t>— Qui aimes-tu le mieux, homme énigmatique, dis ? ton père, ta mère, ta sœur ou ton frère ?</a:t>
            </a:r>
          </a:p>
          <a:p>
            <a:pPr marL="0" indent="0">
              <a:buNone/>
            </a:pPr>
            <a:r>
              <a:rPr lang="fr-FR" sz="2400" dirty="0"/>
              <a:t>— Je n’ai ni père, ni mère, ni sœur, ni frère.</a:t>
            </a:r>
          </a:p>
          <a:p>
            <a:pPr marL="0" indent="0">
              <a:buNone/>
            </a:pPr>
            <a:r>
              <a:rPr lang="fr-FR" sz="2400" dirty="0"/>
              <a:t>— Tes amis ?</a:t>
            </a:r>
          </a:p>
          <a:p>
            <a:pPr marL="0" indent="0">
              <a:buNone/>
            </a:pPr>
            <a:r>
              <a:rPr lang="fr-FR" sz="2400" dirty="0"/>
              <a:t>— Vous vous servez là d’une parole dont le sens m’est resté jusqu’à ce jour inconnu.</a:t>
            </a:r>
          </a:p>
          <a:p>
            <a:pPr marL="0" indent="0">
              <a:buNone/>
            </a:pPr>
            <a:r>
              <a:rPr lang="fr-FR" sz="2400" dirty="0"/>
              <a:t>— Ta patrie ?</a:t>
            </a:r>
          </a:p>
          <a:p>
            <a:pPr marL="0" indent="0">
              <a:buNone/>
            </a:pPr>
            <a:r>
              <a:rPr lang="fr-FR" sz="2400" dirty="0"/>
              <a:t>— J’ignore sous quelle latitude elle est située.</a:t>
            </a:r>
          </a:p>
          <a:p>
            <a:pPr marL="0" indent="0">
              <a:buNone/>
            </a:pPr>
            <a:r>
              <a:rPr lang="fr-FR" sz="2400" dirty="0"/>
              <a:t>— La beauté ?</a:t>
            </a:r>
          </a:p>
          <a:p>
            <a:pPr marL="0" indent="0">
              <a:buNone/>
            </a:pPr>
            <a:r>
              <a:rPr lang="fr-FR" sz="2400" dirty="0"/>
              <a:t>— Je l’aimerais volontiers, déesse et immortelle.</a:t>
            </a:r>
          </a:p>
          <a:p>
            <a:pPr marL="0" indent="0">
              <a:buNone/>
            </a:pPr>
            <a:r>
              <a:rPr lang="fr-FR" sz="2400" dirty="0"/>
              <a:t>— L’or ?</a:t>
            </a:r>
          </a:p>
          <a:p>
            <a:pPr marL="0" indent="0">
              <a:buNone/>
            </a:pPr>
            <a:r>
              <a:rPr lang="fr-FR" sz="2400" dirty="0"/>
              <a:t>— Je le hais comme vous haïssez Dieu.</a:t>
            </a:r>
          </a:p>
          <a:p>
            <a:pPr marL="0" indent="0">
              <a:buNone/>
            </a:pPr>
            <a:r>
              <a:rPr lang="fr-FR" sz="2400" dirty="0"/>
              <a:t>— Eh ! qu’aimes-tu donc, extraordinaire étranger ?</a:t>
            </a:r>
          </a:p>
          <a:p>
            <a:pPr marL="0" indent="0">
              <a:buNone/>
            </a:pPr>
            <a:r>
              <a:rPr lang="fr-FR" sz="2400" dirty="0"/>
              <a:t>— J’aime les nuages… les nuages qui passent… là-bas… les merveilleux nuages !</a:t>
            </a:r>
          </a:p>
          <a:p>
            <a:endParaRPr lang="it-IT" sz="2400" dirty="0"/>
          </a:p>
        </p:txBody>
      </p:sp>
    </p:spTree>
    <p:extLst>
      <p:ext uri="{BB962C8B-B14F-4D97-AF65-F5344CB8AC3E}">
        <p14:creationId xmlns:p14="http://schemas.microsoft.com/office/powerpoint/2010/main" val="2307663092"/>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Titolo 1"/>
          <p:cNvSpPr>
            <a:spLocks noGrp="1"/>
          </p:cNvSpPr>
          <p:nvPr>
            <p:ph type="title"/>
          </p:nvPr>
        </p:nvSpPr>
        <p:spPr>
          <a:xfrm>
            <a:off x="1277541" y="260350"/>
            <a:ext cx="6172200" cy="1143000"/>
          </a:xfrm>
        </p:spPr>
        <p:txBody>
          <a:bodyPr>
            <a:normAutofit/>
          </a:bodyPr>
          <a:lstStyle/>
          <a:p>
            <a:r>
              <a:rPr lang="it-IT" sz="2800" dirty="0">
                <a:latin typeface="Arial" charset="0"/>
                <a:cs typeface="Arial" charset="0"/>
              </a:rPr>
              <a:t>Mallarmé</a:t>
            </a:r>
            <a:br>
              <a:rPr lang="it-IT" sz="2800" dirty="0">
                <a:latin typeface="Arial" charset="0"/>
                <a:cs typeface="Arial" charset="0"/>
              </a:rPr>
            </a:br>
            <a:r>
              <a:rPr lang="it-IT" sz="2800" dirty="0">
                <a:latin typeface="Arial" charset="0"/>
                <a:cs typeface="Arial" charset="0"/>
              </a:rPr>
              <a:t>1842-1898</a:t>
            </a:r>
          </a:p>
        </p:txBody>
      </p:sp>
      <p:pic>
        <p:nvPicPr>
          <p:cNvPr id="192515" name="Segnaposto contenuto 3" descr="120px-Portrait_of_Stéphane_Mallarmé_(Manet).jpg"/>
          <p:cNvPicPr>
            <a:picLocks noGrp="1" noChangeAspect="1"/>
          </p:cNvPicPr>
          <p:nvPr>
            <p:ph idx="1"/>
          </p:nvPr>
        </p:nvPicPr>
        <p:blipFill>
          <a:blip r:embed="rId2" cstate="print">
            <a:extLst>
              <a:ext uri="{28A0092B-C50C-407E-A947-70E740481C1C}">
                <a14:useLocalDpi xmlns:a14="http://schemas.microsoft.com/office/drawing/2010/main" val="0"/>
              </a:ext>
            </a:extLst>
          </a:blip>
          <a:srcRect l="-18187" r="-18187"/>
          <a:stretch>
            <a:fillRect/>
          </a:stretch>
        </p:blipFill>
        <p:spPr/>
      </p:pic>
    </p:spTree>
    <p:extLst>
      <p:ext uri="{BB962C8B-B14F-4D97-AF65-F5344CB8AC3E}">
        <p14:creationId xmlns:p14="http://schemas.microsoft.com/office/powerpoint/2010/main" val="890695933"/>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Un coup de </a:t>
            </a:r>
            <a:r>
              <a:rPr lang="it-IT" sz="2800" dirty="0" err="1"/>
              <a:t>dés</a:t>
            </a:r>
            <a:r>
              <a:rPr lang="it-IT" sz="2800" dirty="0"/>
              <a:t> </a:t>
            </a:r>
            <a:r>
              <a:rPr lang="it-IT" sz="2800" dirty="0" err="1"/>
              <a:t>jamais</a:t>
            </a:r>
            <a:r>
              <a:rPr lang="it-IT" sz="2800" dirty="0"/>
              <a:t> n’</a:t>
            </a:r>
            <a:r>
              <a:rPr lang="it-IT" sz="2800" dirty="0" err="1"/>
              <a:t>abolira</a:t>
            </a:r>
            <a:r>
              <a:rPr lang="it-IT" sz="2800" dirty="0"/>
              <a:t> le </a:t>
            </a:r>
            <a:r>
              <a:rPr lang="it-IT" sz="2800" dirty="0" err="1"/>
              <a:t>hasard</a:t>
            </a:r>
            <a:r>
              <a:rPr lang="it-IT" sz="2800" dirty="0"/>
              <a:t/>
            </a:r>
            <a:br>
              <a:rPr lang="it-IT" sz="2800" dirty="0"/>
            </a:br>
            <a:r>
              <a:rPr lang="it-IT" sz="2800" dirty="0"/>
              <a:t>1897</a:t>
            </a:r>
          </a:p>
        </p:txBody>
      </p:sp>
      <p:pic>
        <p:nvPicPr>
          <p:cNvPr id="4" name="Segnaposto contenuto 3" descr="14_mallarme-db-page.jpg"/>
          <p:cNvPicPr>
            <a:picLocks noGrp="1" noChangeAspect="1"/>
          </p:cNvPicPr>
          <p:nvPr>
            <p:ph idx="1"/>
          </p:nvPr>
        </p:nvPicPr>
        <p:blipFill>
          <a:blip r:embed="rId2" cstate="print">
            <a:extLst>
              <a:ext uri="{28A0092B-C50C-407E-A947-70E740481C1C}">
                <a14:useLocalDpi xmlns:a14="http://schemas.microsoft.com/office/drawing/2010/main" val="0"/>
              </a:ext>
            </a:extLst>
          </a:blip>
          <a:srcRect t="9517" b="9517"/>
          <a:stretch>
            <a:fillRect/>
          </a:stretch>
        </p:blipFill>
        <p:spPr/>
      </p:pic>
    </p:spTree>
    <p:extLst>
      <p:ext uri="{BB962C8B-B14F-4D97-AF65-F5344CB8AC3E}">
        <p14:creationId xmlns:p14="http://schemas.microsoft.com/office/powerpoint/2010/main" val="1592730455"/>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Titolo 1"/>
          <p:cNvSpPr>
            <a:spLocks noGrp="1"/>
          </p:cNvSpPr>
          <p:nvPr>
            <p:ph type="title"/>
          </p:nvPr>
        </p:nvSpPr>
        <p:spPr/>
        <p:txBody>
          <a:bodyPr/>
          <a:lstStyle/>
          <a:p>
            <a:r>
              <a:rPr lang="it-IT" sz="3200" dirty="0">
                <a:latin typeface="Arial" charset="0"/>
                <a:cs typeface="Arial" charset="0"/>
              </a:rPr>
              <a:t>Rimbaud</a:t>
            </a:r>
            <a:br>
              <a:rPr lang="it-IT" sz="3200" dirty="0">
                <a:latin typeface="Arial" charset="0"/>
                <a:cs typeface="Arial" charset="0"/>
              </a:rPr>
            </a:br>
            <a:r>
              <a:rPr lang="it-IT" sz="3200" dirty="0">
                <a:latin typeface="Arial" charset="0"/>
                <a:cs typeface="Arial" charset="0"/>
              </a:rPr>
              <a:t>1854-1891</a:t>
            </a:r>
          </a:p>
        </p:txBody>
      </p:sp>
      <p:pic>
        <p:nvPicPr>
          <p:cNvPr id="191491" name="Segnaposto contenuto 3" descr="120px-Carjat_Arthur_Rimbaud_1872_n2.jpg"/>
          <p:cNvPicPr>
            <a:picLocks noGrp="1" noChangeAspect="1"/>
          </p:cNvPicPr>
          <p:nvPr>
            <p:ph idx="1"/>
          </p:nvPr>
        </p:nvPicPr>
        <p:blipFill>
          <a:blip r:embed="rId2" cstate="print">
            <a:extLst>
              <a:ext uri="{28A0092B-C50C-407E-A947-70E740481C1C}">
                <a14:useLocalDpi xmlns:a14="http://schemas.microsoft.com/office/drawing/2010/main" val="0"/>
              </a:ext>
            </a:extLst>
          </a:blip>
          <a:srcRect l="-87888" r="-87888"/>
          <a:stretch>
            <a:fillRect/>
          </a:stretch>
        </p:blipFill>
        <p:spPr/>
      </p:pic>
    </p:spTree>
    <p:extLst>
      <p:ext uri="{BB962C8B-B14F-4D97-AF65-F5344CB8AC3E}">
        <p14:creationId xmlns:p14="http://schemas.microsoft.com/office/powerpoint/2010/main" val="912463843"/>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err="1"/>
              <a:t>Voyelles</a:t>
            </a:r>
            <a:r>
              <a:rPr lang="it-IT" sz="2800" dirty="0"/>
              <a:t/>
            </a:r>
            <a:br>
              <a:rPr lang="it-IT" sz="2800" dirty="0"/>
            </a:br>
            <a:r>
              <a:rPr lang="fr-FR" sz="2800" dirty="0"/>
              <a:t>écrit en 1872 et publié pour la première fois dans la revue </a:t>
            </a:r>
            <a:r>
              <a:rPr lang="fr-FR" sz="2800" i="1" dirty="0"/>
              <a:t>Lutèce</a:t>
            </a:r>
            <a:r>
              <a:rPr lang="fr-FR" sz="2800" dirty="0"/>
              <a:t>, le 5 octobre 1883. </a:t>
            </a:r>
            <a:endParaRPr lang="it-IT" sz="2800" dirty="0"/>
          </a:p>
        </p:txBody>
      </p:sp>
      <p:sp>
        <p:nvSpPr>
          <p:cNvPr id="3" name="Segnaposto contenuto 2"/>
          <p:cNvSpPr>
            <a:spLocks noGrp="1"/>
          </p:cNvSpPr>
          <p:nvPr>
            <p:ph idx="1"/>
          </p:nvPr>
        </p:nvSpPr>
        <p:spPr/>
        <p:txBody>
          <a:bodyPr/>
          <a:lstStyle/>
          <a:p>
            <a:pPr algn="just"/>
            <a:r>
              <a:rPr lang="fr-FR" sz="2400" dirty="0"/>
              <a:t>"Voyelles" est le premier poème rimbaldien à mettre en avant l'association comme principe d'écriture. Chaque lettre éveille de multiples images, d'impressions visuelles, sonores, olfactives. Chaque voyelle est illustrée d'un ou plusieurs tableaux qui sont autant d'hallucinations, d'illuminations.</a:t>
            </a:r>
            <a:endParaRPr lang="it-IT" sz="2400" dirty="0"/>
          </a:p>
        </p:txBody>
      </p:sp>
    </p:spTree>
    <p:extLst>
      <p:ext uri="{BB962C8B-B14F-4D97-AF65-F5344CB8AC3E}">
        <p14:creationId xmlns:p14="http://schemas.microsoft.com/office/powerpoint/2010/main" val="3890146678"/>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err="1"/>
              <a:t>Voyelles</a:t>
            </a:r>
            <a:r>
              <a:rPr lang="it-IT" sz="2800" dirty="0"/>
              <a:t/>
            </a:r>
            <a:br>
              <a:rPr lang="it-IT" sz="2800" dirty="0"/>
            </a:br>
            <a:r>
              <a:rPr lang="fr-FR" sz="2800" dirty="0"/>
              <a:t>écrit en 1872 et publié pour la première fois dans la revue </a:t>
            </a:r>
            <a:r>
              <a:rPr lang="fr-FR" sz="2800" i="1" dirty="0"/>
              <a:t>Lutèce</a:t>
            </a:r>
            <a:r>
              <a:rPr lang="fr-FR" sz="2800" dirty="0"/>
              <a:t>, le 5 octobre 1883. </a:t>
            </a:r>
            <a:endParaRPr lang="it-IT" sz="2800" dirty="0"/>
          </a:p>
        </p:txBody>
      </p:sp>
      <p:sp>
        <p:nvSpPr>
          <p:cNvPr id="3" name="Segnaposto contenuto 2"/>
          <p:cNvSpPr>
            <a:spLocks noGrp="1"/>
          </p:cNvSpPr>
          <p:nvPr>
            <p:ph idx="1"/>
          </p:nvPr>
        </p:nvSpPr>
        <p:spPr/>
        <p:txBody>
          <a:bodyPr>
            <a:normAutofit/>
          </a:bodyPr>
          <a:lstStyle/>
          <a:p>
            <a:r>
              <a:rPr lang="fr-FR" sz="1800" dirty="0"/>
              <a:t>A noir, E blanc, I rouge, U vert, O bleu : voyelles,</a:t>
            </a:r>
            <a:br>
              <a:rPr lang="fr-FR" sz="1800" dirty="0"/>
            </a:br>
            <a:r>
              <a:rPr lang="fr-FR" sz="1800" dirty="0"/>
              <a:t>Je dirai quelque jour vos naissances latentes :</a:t>
            </a:r>
            <a:br>
              <a:rPr lang="fr-FR" sz="1800" dirty="0"/>
            </a:br>
            <a:r>
              <a:rPr lang="fr-FR" sz="1800" dirty="0"/>
              <a:t>A, noir corset velu des mouches éclatantes</a:t>
            </a:r>
            <a:br>
              <a:rPr lang="fr-FR" sz="1800" dirty="0"/>
            </a:br>
            <a:r>
              <a:rPr lang="fr-FR" sz="1800" dirty="0"/>
              <a:t>Qui </a:t>
            </a:r>
            <a:r>
              <a:rPr lang="fr-FR" sz="1800" dirty="0" err="1"/>
              <a:t>bombinent</a:t>
            </a:r>
            <a:r>
              <a:rPr lang="fr-FR" sz="1800" dirty="0"/>
              <a:t> autour des puanteurs cruelles,</a:t>
            </a:r>
          </a:p>
          <a:p>
            <a:r>
              <a:rPr lang="fr-FR" sz="1800" dirty="0"/>
              <a:t>Golfes d'ombre ; E, candeur des vapeurs et des tentes,</a:t>
            </a:r>
            <a:br>
              <a:rPr lang="fr-FR" sz="1800" dirty="0"/>
            </a:br>
            <a:r>
              <a:rPr lang="fr-FR" sz="1800" dirty="0"/>
              <a:t>Lances des glaciers fiers, rois blancs, frissons d'ombelles ;</a:t>
            </a:r>
            <a:br>
              <a:rPr lang="fr-FR" sz="1800" dirty="0"/>
            </a:br>
            <a:r>
              <a:rPr lang="fr-FR" sz="1800" dirty="0"/>
              <a:t>I, pourpres, sang craché, rire des lèvres belles</a:t>
            </a:r>
            <a:br>
              <a:rPr lang="fr-FR" sz="1800" dirty="0"/>
            </a:br>
            <a:r>
              <a:rPr lang="fr-FR" sz="1800" dirty="0"/>
              <a:t>Dans la colère ou les ivresses pénitentes ;</a:t>
            </a:r>
          </a:p>
          <a:p>
            <a:r>
              <a:rPr lang="fr-FR" sz="1800" dirty="0"/>
              <a:t>U, cycles, </a:t>
            </a:r>
            <a:r>
              <a:rPr lang="fr-FR" sz="1800" dirty="0" err="1"/>
              <a:t>vibrements</a:t>
            </a:r>
            <a:r>
              <a:rPr lang="fr-FR" sz="1800" dirty="0"/>
              <a:t> divins des mers </a:t>
            </a:r>
            <a:r>
              <a:rPr lang="fr-FR" sz="1800" dirty="0" err="1"/>
              <a:t>virides</a:t>
            </a:r>
            <a:r>
              <a:rPr lang="fr-FR" sz="1800" dirty="0"/>
              <a:t>,</a:t>
            </a:r>
            <a:br>
              <a:rPr lang="fr-FR" sz="1800" dirty="0"/>
            </a:br>
            <a:r>
              <a:rPr lang="fr-FR" sz="1800" dirty="0"/>
              <a:t>Paix des pâtis semés d'animaux, paix des rides</a:t>
            </a:r>
            <a:br>
              <a:rPr lang="fr-FR" sz="1800" dirty="0"/>
            </a:br>
            <a:r>
              <a:rPr lang="fr-FR" sz="1800" dirty="0"/>
              <a:t>Que l'alchimie imprime aux grands fronts studieux ;</a:t>
            </a:r>
          </a:p>
          <a:p>
            <a:r>
              <a:rPr lang="fr-FR" sz="1800" dirty="0"/>
              <a:t>O, suprême Clairon plein des </a:t>
            </a:r>
            <a:r>
              <a:rPr lang="fr-FR" sz="1800" dirty="0" err="1"/>
              <a:t>strideurs</a:t>
            </a:r>
            <a:r>
              <a:rPr lang="fr-FR" sz="1800" dirty="0"/>
              <a:t> étranges,</a:t>
            </a:r>
            <a:br>
              <a:rPr lang="fr-FR" sz="1800" dirty="0"/>
            </a:br>
            <a:r>
              <a:rPr lang="fr-FR" sz="1800" dirty="0"/>
              <a:t>Silences traversés des Mondes et des Anges :</a:t>
            </a:r>
            <a:br>
              <a:rPr lang="fr-FR" sz="1800" dirty="0"/>
            </a:br>
            <a:r>
              <a:rPr lang="fr-FR" sz="1800" dirty="0"/>
              <a:t>- O l'Oméga, rayon violet de Ses Yeux ! -</a:t>
            </a:r>
          </a:p>
          <a:p>
            <a:endParaRPr lang="it-IT" sz="1800" dirty="0"/>
          </a:p>
        </p:txBody>
      </p:sp>
    </p:spTree>
    <p:extLst>
      <p:ext uri="{BB962C8B-B14F-4D97-AF65-F5344CB8AC3E}">
        <p14:creationId xmlns:p14="http://schemas.microsoft.com/office/powerpoint/2010/main" val="36946448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smtClean="0"/>
              <a:t>La langue française au Moyen Âge tardif </a:t>
            </a:r>
            <a:endParaRPr lang="it-IT" sz="2800" dirty="0"/>
          </a:p>
        </p:txBody>
      </p:sp>
      <p:sp>
        <p:nvSpPr>
          <p:cNvPr id="3" name="Segnaposto contenuto 2"/>
          <p:cNvSpPr>
            <a:spLocks noGrp="1"/>
          </p:cNvSpPr>
          <p:nvPr>
            <p:ph idx="1"/>
          </p:nvPr>
        </p:nvSpPr>
        <p:spPr/>
        <p:txBody>
          <a:bodyPr/>
          <a:lstStyle/>
          <a:p>
            <a:pPr algn="just"/>
            <a:r>
              <a:rPr lang="fr-FR" sz="2400" dirty="0" smtClean="0"/>
              <a:t>Au Moyen Âge tardif, la langue française est toujours faite d’une multitude de dialectes qui varient considérablement d’une région à une autre. </a:t>
            </a:r>
            <a:r>
              <a:rPr lang="fr-FR" sz="2400" dirty="0"/>
              <a:t>C</a:t>
            </a:r>
            <a:r>
              <a:rPr lang="fr-FR" sz="2400" dirty="0" smtClean="0"/>
              <a:t>’est la langue d’oïl qui s’impose progressivement.</a:t>
            </a:r>
          </a:p>
          <a:p>
            <a:pPr algn="just"/>
            <a:r>
              <a:rPr lang="fr-FR" sz="2400" dirty="0" smtClean="0"/>
              <a:t>Le latin toujours la langue des savoirs et du pouvoir ecclésiastique.</a:t>
            </a:r>
            <a:endParaRPr lang="it-IT" sz="2400" dirty="0"/>
          </a:p>
        </p:txBody>
      </p:sp>
    </p:spTree>
    <p:extLst>
      <p:ext uri="{BB962C8B-B14F-4D97-AF65-F5344CB8AC3E}">
        <p14:creationId xmlns:p14="http://schemas.microsoft.com/office/powerpoint/2010/main" val="1897075550"/>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Titolo 1"/>
          <p:cNvSpPr>
            <a:spLocks noGrp="1"/>
          </p:cNvSpPr>
          <p:nvPr>
            <p:ph type="title"/>
          </p:nvPr>
        </p:nvSpPr>
        <p:spPr/>
        <p:txBody>
          <a:bodyPr>
            <a:normAutofit fontScale="90000"/>
          </a:bodyPr>
          <a:lstStyle/>
          <a:p>
            <a:r>
              <a:rPr lang="fr-FR" sz="3200" b="1" dirty="0">
                <a:latin typeface="Arial" charset="0"/>
                <a:cs typeface="Arial" charset="0"/>
              </a:rPr>
              <a:t/>
            </a:r>
            <a:br>
              <a:rPr lang="fr-FR" sz="3200" b="1" dirty="0">
                <a:latin typeface="Arial" charset="0"/>
                <a:cs typeface="Arial" charset="0"/>
              </a:rPr>
            </a:br>
            <a:r>
              <a:rPr lang="it-IT" sz="3200" dirty="0">
                <a:latin typeface="Arial" charset="0"/>
                <a:cs typeface="Arial" charset="0"/>
              </a:rPr>
              <a:t> Le XX ème siècle</a:t>
            </a:r>
            <a:br>
              <a:rPr lang="it-IT" sz="3200" dirty="0">
                <a:latin typeface="Arial" charset="0"/>
                <a:cs typeface="Arial" charset="0"/>
              </a:rPr>
            </a:br>
            <a:r>
              <a:rPr lang="it-IT" sz="3200" dirty="0">
                <a:latin typeface="Arial" charset="0"/>
                <a:cs typeface="Arial" charset="0"/>
              </a:rPr>
              <a:t> Apollinaire 1880-1918 </a:t>
            </a:r>
            <a:r>
              <a:rPr lang="fr-FR" sz="3200" b="1" dirty="0">
                <a:latin typeface="Arial" charset="0"/>
                <a:cs typeface="Arial" charset="0"/>
              </a:rPr>
              <a:t/>
            </a:r>
            <a:br>
              <a:rPr lang="fr-FR" sz="3200" b="1" dirty="0">
                <a:latin typeface="Arial" charset="0"/>
                <a:cs typeface="Arial" charset="0"/>
              </a:rPr>
            </a:br>
            <a:r>
              <a:rPr lang="fr-FR" sz="2700" dirty="0">
                <a:latin typeface="Arial" charset="0"/>
                <a:cs typeface="Arial" charset="0"/>
              </a:rPr>
              <a:t>Les cloches  dans </a:t>
            </a:r>
            <a:r>
              <a:rPr lang="fr-FR" sz="2700" i="1" dirty="0">
                <a:latin typeface="Arial" charset="0"/>
                <a:cs typeface="Arial" charset="0"/>
              </a:rPr>
              <a:t>Alcools</a:t>
            </a:r>
            <a:r>
              <a:rPr lang="fr-FR" sz="2700" dirty="0">
                <a:latin typeface="Arial" charset="0"/>
                <a:cs typeface="Arial" charset="0"/>
              </a:rPr>
              <a:t> – poèmes 1898-1913 </a:t>
            </a:r>
            <a:r>
              <a:rPr lang="fr-FR" b="1" dirty="0">
                <a:latin typeface="Arial" charset="0"/>
                <a:cs typeface="Arial" charset="0"/>
              </a:rPr>
              <a:t/>
            </a:r>
            <a:br>
              <a:rPr lang="fr-FR" b="1" dirty="0">
                <a:latin typeface="Arial" charset="0"/>
                <a:cs typeface="Arial" charset="0"/>
              </a:rPr>
            </a:br>
            <a:endParaRPr lang="it-IT" dirty="0">
              <a:latin typeface="Arial" charset="0"/>
              <a:cs typeface="Arial" charset="0"/>
            </a:endParaRPr>
          </a:p>
        </p:txBody>
      </p:sp>
      <p:sp>
        <p:nvSpPr>
          <p:cNvPr id="199683" name="Segnaposto contenuto 2"/>
          <p:cNvSpPr>
            <a:spLocks noGrp="1"/>
          </p:cNvSpPr>
          <p:nvPr>
            <p:ph idx="1"/>
          </p:nvPr>
        </p:nvSpPr>
        <p:spPr/>
        <p:txBody>
          <a:bodyPr>
            <a:normAutofit/>
          </a:bodyPr>
          <a:lstStyle/>
          <a:p>
            <a:r>
              <a:rPr lang="fr-FR" sz="1400" dirty="0">
                <a:latin typeface="Arial" charset="0"/>
                <a:cs typeface="Arial" charset="0"/>
              </a:rPr>
              <a:t>Mon beau tzigane mon amant</a:t>
            </a:r>
          </a:p>
          <a:p>
            <a:r>
              <a:rPr lang="fr-FR" sz="1400" dirty="0">
                <a:latin typeface="Arial" charset="0"/>
                <a:cs typeface="Arial" charset="0"/>
              </a:rPr>
              <a:t>  Écoute les cloches qui sonnent  </a:t>
            </a:r>
          </a:p>
          <a:p>
            <a:r>
              <a:rPr lang="fr-FR" sz="1400" dirty="0">
                <a:latin typeface="Arial" charset="0"/>
                <a:cs typeface="Arial" charset="0"/>
              </a:rPr>
              <a:t>Nous nous aimons éperdument  </a:t>
            </a:r>
          </a:p>
          <a:p>
            <a:r>
              <a:rPr lang="fr-FR" sz="1400" dirty="0">
                <a:latin typeface="Arial" charset="0"/>
                <a:cs typeface="Arial" charset="0"/>
              </a:rPr>
              <a:t>Croyant n'être vu de personne   </a:t>
            </a:r>
          </a:p>
          <a:p>
            <a:r>
              <a:rPr lang="fr-FR" sz="1400" dirty="0">
                <a:latin typeface="Arial" charset="0"/>
                <a:cs typeface="Arial" charset="0"/>
              </a:rPr>
              <a:t>Mais nous étions bien mal cachés </a:t>
            </a:r>
          </a:p>
          <a:p>
            <a:r>
              <a:rPr lang="fr-FR" sz="1400" dirty="0">
                <a:latin typeface="Arial" charset="0"/>
                <a:cs typeface="Arial" charset="0"/>
              </a:rPr>
              <a:t> Toutes les cloches à la ronde  </a:t>
            </a:r>
          </a:p>
          <a:p>
            <a:r>
              <a:rPr lang="fr-FR" sz="1400" dirty="0">
                <a:latin typeface="Arial" charset="0"/>
                <a:cs typeface="Arial" charset="0"/>
              </a:rPr>
              <a:t>Nous ont vu du haut des clochers  </a:t>
            </a:r>
          </a:p>
          <a:p>
            <a:r>
              <a:rPr lang="fr-FR" sz="1400" dirty="0">
                <a:latin typeface="Arial" charset="0"/>
                <a:cs typeface="Arial" charset="0"/>
              </a:rPr>
              <a:t>Et le disent à tout le monde   </a:t>
            </a:r>
          </a:p>
          <a:p>
            <a:r>
              <a:rPr lang="fr-FR" sz="1400" dirty="0">
                <a:latin typeface="Arial" charset="0"/>
                <a:cs typeface="Arial" charset="0"/>
              </a:rPr>
              <a:t>Demain Cyprien et Henri </a:t>
            </a:r>
          </a:p>
          <a:p>
            <a:r>
              <a:rPr lang="fr-FR" sz="1400" dirty="0">
                <a:latin typeface="Arial" charset="0"/>
                <a:cs typeface="Arial" charset="0"/>
              </a:rPr>
              <a:t> Marie Ursule et Catherine </a:t>
            </a:r>
          </a:p>
          <a:p>
            <a:r>
              <a:rPr lang="fr-FR" sz="1400" dirty="0">
                <a:latin typeface="Arial" charset="0"/>
                <a:cs typeface="Arial" charset="0"/>
              </a:rPr>
              <a:t> La boulangère et son mari </a:t>
            </a:r>
          </a:p>
          <a:p>
            <a:r>
              <a:rPr lang="fr-FR" sz="1400" dirty="0">
                <a:latin typeface="Arial" charset="0"/>
                <a:cs typeface="Arial" charset="0"/>
              </a:rPr>
              <a:t> Et puis Gertrude ma cousine  </a:t>
            </a:r>
          </a:p>
          <a:p>
            <a:r>
              <a:rPr lang="fr-FR" sz="1400" dirty="0">
                <a:latin typeface="Arial" charset="0"/>
                <a:cs typeface="Arial" charset="0"/>
              </a:rPr>
              <a:t> Souriront quand je passerai  </a:t>
            </a:r>
          </a:p>
          <a:p>
            <a:r>
              <a:rPr lang="fr-FR" sz="1400" dirty="0">
                <a:latin typeface="Arial" charset="0"/>
                <a:cs typeface="Arial" charset="0"/>
              </a:rPr>
              <a:t>Je ne saurai plus où me mettre </a:t>
            </a:r>
          </a:p>
          <a:p>
            <a:r>
              <a:rPr lang="fr-FR" sz="1400" dirty="0">
                <a:latin typeface="Arial" charset="0"/>
                <a:cs typeface="Arial" charset="0"/>
              </a:rPr>
              <a:t> Tu seras loin Je pleurerai </a:t>
            </a:r>
          </a:p>
          <a:p>
            <a:r>
              <a:rPr lang="fr-FR" sz="1400" dirty="0">
                <a:latin typeface="Arial" charset="0"/>
                <a:cs typeface="Arial" charset="0"/>
              </a:rPr>
              <a:t> J'en mourrai peut-être	</a:t>
            </a:r>
          </a:p>
          <a:p>
            <a:endParaRPr lang="it-IT" dirty="0">
              <a:latin typeface="Arial" charset="0"/>
              <a:cs typeface="Arial" charset="0"/>
            </a:endParaRPr>
          </a:p>
        </p:txBody>
      </p:sp>
    </p:spTree>
    <p:extLst>
      <p:ext uri="{BB962C8B-B14F-4D97-AF65-F5344CB8AC3E}">
        <p14:creationId xmlns:p14="http://schemas.microsoft.com/office/powerpoint/2010/main" val="234257869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Titolo 1"/>
          <p:cNvSpPr>
            <a:spLocks noGrp="1"/>
          </p:cNvSpPr>
          <p:nvPr>
            <p:ph type="title"/>
          </p:nvPr>
        </p:nvSpPr>
        <p:spPr/>
        <p:txBody>
          <a:bodyPr/>
          <a:lstStyle/>
          <a:p>
            <a:r>
              <a:rPr lang="it-IT" sz="2800" dirty="0" err="1">
                <a:latin typeface="Arial" charset="0"/>
                <a:cs typeface="Arial" charset="0"/>
              </a:rPr>
              <a:t>Calligrammes</a:t>
            </a:r>
            <a:r>
              <a:rPr lang="it-IT" sz="2800" dirty="0">
                <a:latin typeface="Arial" charset="0"/>
                <a:cs typeface="Arial" charset="0"/>
              </a:rPr>
              <a:t> 1918</a:t>
            </a:r>
          </a:p>
        </p:txBody>
      </p:sp>
      <p:pic>
        <p:nvPicPr>
          <p:cNvPr id="198659" name="Segnaposto contenuto 5" descr="190px-Guillaume_Apollinaire_Calligramme.JPG"/>
          <p:cNvPicPr>
            <a:picLocks noGrp="1" noChangeAspect="1"/>
          </p:cNvPicPr>
          <p:nvPr>
            <p:ph idx="1"/>
          </p:nvPr>
        </p:nvPicPr>
        <p:blipFill>
          <a:blip r:embed="rId2" cstate="print">
            <a:extLst>
              <a:ext uri="{28A0092B-C50C-407E-A947-70E740481C1C}">
                <a14:useLocalDpi xmlns:a14="http://schemas.microsoft.com/office/drawing/2010/main" val="0"/>
              </a:ext>
            </a:extLst>
          </a:blip>
          <a:srcRect l="-72498" r="-72498"/>
          <a:stretch>
            <a:fillRect/>
          </a:stretch>
        </p:blipFill>
        <p:spPr/>
      </p:pic>
    </p:spTree>
    <p:extLst>
      <p:ext uri="{BB962C8B-B14F-4D97-AF65-F5344CB8AC3E}">
        <p14:creationId xmlns:p14="http://schemas.microsoft.com/office/powerpoint/2010/main" val="3773042881"/>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800" dirty="0"/>
              <a:t/>
            </a:r>
            <a:br>
              <a:rPr lang="it-IT" sz="2800" dirty="0"/>
            </a:br>
            <a:r>
              <a:rPr lang="it-IT" sz="2800" dirty="0"/>
              <a:t>Il </a:t>
            </a:r>
            <a:r>
              <a:rPr lang="it-IT" sz="2800" dirty="0" err="1"/>
              <a:t>pleut</a:t>
            </a:r>
            <a:r>
              <a:rPr lang="it-IT" sz="2800" dirty="0"/>
              <a:t/>
            </a:r>
            <a:br>
              <a:rPr lang="it-IT" sz="2800" dirty="0"/>
            </a:br>
            <a:r>
              <a:rPr lang="it-IT" sz="2800" dirty="0"/>
              <a:t>1918</a:t>
            </a:r>
          </a:p>
        </p:txBody>
      </p:sp>
      <p:pic>
        <p:nvPicPr>
          <p:cNvPr id="4" name="Segnaposto contenuto 3" descr="oGXK4pYCpKYgIFgQodYlGw8WVeI5bFJ3KAd16mfIG3Y7MDLRr5VMvfgNd0wcHN1lHUNqbQ=s85.jpg"/>
          <p:cNvPicPr>
            <a:picLocks noGrp="1" noChangeAspect="1"/>
          </p:cNvPicPr>
          <p:nvPr>
            <p:ph idx="1"/>
          </p:nvPr>
        </p:nvPicPr>
        <p:blipFill>
          <a:blip r:embed="rId2" cstate="print">
            <a:extLst>
              <a:ext uri="{28A0092B-C50C-407E-A947-70E740481C1C}">
                <a14:useLocalDpi xmlns:a14="http://schemas.microsoft.com/office/drawing/2010/main" val="0"/>
              </a:ext>
            </a:extLst>
          </a:blip>
          <a:srcRect l="-125632" r="-125632"/>
          <a:stretch>
            <a:fillRect/>
          </a:stretch>
        </p:blipFill>
        <p:spPr/>
      </p:pic>
    </p:spTree>
    <p:extLst>
      <p:ext uri="{BB962C8B-B14F-4D97-AF65-F5344CB8AC3E}">
        <p14:creationId xmlns:p14="http://schemas.microsoft.com/office/powerpoint/2010/main" val="3059574583"/>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Les</a:t>
            </a:r>
            <a:r>
              <a:rPr lang="it-IT" sz="2800" dirty="0"/>
              <a:t> </a:t>
            </a:r>
            <a:r>
              <a:rPr lang="it-IT" sz="2800" dirty="0" err="1"/>
              <a:t>paroles</a:t>
            </a:r>
            <a:r>
              <a:rPr lang="it-IT" sz="2800" dirty="0"/>
              <a:t> de </a:t>
            </a:r>
            <a:r>
              <a:rPr lang="it-IT" sz="2800" i="1" dirty="0"/>
              <a:t>Il </a:t>
            </a:r>
            <a:r>
              <a:rPr lang="it-IT" sz="2800" i="1" dirty="0" err="1"/>
              <a:t>pleut</a:t>
            </a:r>
            <a:endParaRPr lang="it-IT" sz="2800" i="1" dirty="0"/>
          </a:p>
        </p:txBody>
      </p:sp>
      <p:sp>
        <p:nvSpPr>
          <p:cNvPr id="3" name="Segnaposto contenuto 2"/>
          <p:cNvSpPr>
            <a:spLocks noGrp="1"/>
          </p:cNvSpPr>
          <p:nvPr>
            <p:ph idx="1"/>
          </p:nvPr>
        </p:nvSpPr>
        <p:spPr/>
        <p:txBody>
          <a:bodyPr/>
          <a:lstStyle/>
          <a:p>
            <a:r>
              <a:rPr lang="fr-FR" sz="2400" dirty="0"/>
              <a:t>Il pleut des voix de femmes comme si elles étaient mortes même dans le souvenir</a:t>
            </a:r>
            <a:br>
              <a:rPr lang="fr-FR" sz="2400" dirty="0"/>
            </a:br>
            <a:r>
              <a:rPr lang="fr-FR" sz="2400" dirty="0"/>
              <a:t>C'est vous aussi qu'il pleut merveilleuses rencontres de ma vie ô gouttelettes</a:t>
            </a:r>
            <a:br>
              <a:rPr lang="fr-FR" sz="2400" dirty="0"/>
            </a:br>
            <a:r>
              <a:rPr lang="fr-FR" sz="2400" dirty="0"/>
              <a:t>Et ces nuages cabrés se prennent à hennir tout un univers de villes auriculaires</a:t>
            </a:r>
            <a:br>
              <a:rPr lang="fr-FR" sz="2400" dirty="0"/>
            </a:br>
            <a:r>
              <a:rPr lang="fr-FR" sz="2400" dirty="0"/>
              <a:t>Écoute s'il pleut tandis que le regret et le dédain pleurent une ancienne musique</a:t>
            </a:r>
            <a:br>
              <a:rPr lang="fr-FR" sz="2400" dirty="0"/>
            </a:br>
            <a:r>
              <a:rPr lang="fr-FR" sz="2400" dirty="0"/>
              <a:t>Ecoute tomber les liens qui te retiennent en haut et en bas</a:t>
            </a:r>
            <a:br>
              <a:rPr lang="fr-FR" sz="2400" dirty="0"/>
            </a:br>
            <a:r>
              <a:rPr lang="fr-FR" sz="2400" dirty="0"/>
              <a:t/>
            </a:r>
            <a:br>
              <a:rPr lang="fr-FR" sz="2400" dirty="0"/>
            </a:br>
            <a:endParaRPr lang="it-IT" sz="2400" dirty="0"/>
          </a:p>
        </p:txBody>
      </p:sp>
    </p:spTree>
    <p:extLst>
      <p:ext uri="{BB962C8B-B14F-4D97-AF65-F5344CB8AC3E}">
        <p14:creationId xmlns:p14="http://schemas.microsoft.com/office/powerpoint/2010/main" val="2990454090"/>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i="1" dirty="0"/>
              <a:t>Calligrammes</a:t>
            </a:r>
            <a:endParaRPr lang="it-IT" sz="2800" dirty="0"/>
          </a:p>
        </p:txBody>
      </p:sp>
      <p:sp>
        <p:nvSpPr>
          <p:cNvPr id="3" name="Segnaposto contenuto 2"/>
          <p:cNvSpPr>
            <a:spLocks noGrp="1"/>
          </p:cNvSpPr>
          <p:nvPr>
            <p:ph idx="1"/>
          </p:nvPr>
        </p:nvSpPr>
        <p:spPr/>
        <p:txBody>
          <a:bodyPr/>
          <a:lstStyle/>
          <a:p>
            <a:r>
              <a:rPr lang="fr-FR" sz="2400" dirty="0"/>
              <a:t>Apollinaire publie le recueil </a:t>
            </a:r>
            <a:r>
              <a:rPr lang="fr-FR" sz="2400" i="1" dirty="0"/>
              <a:t>Calligrammes, poèmes de la paix et de la guerre 1913-1916</a:t>
            </a:r>
            <a:r>
              <a:rPr lang="fr-FR" sz="2400" dirty="0"/>
              <a:t>, pendant la guerre, en avril 1918</a:t>
            </a:r>
            <a:r>
              <a:rPr lang="fr-FR" sz="2400" i="1" dirty="0"/>
              <a:t>.</a:t>
            </a:r>
          </a:p>
          <a:p>
            <a:endParaRPr lang="fr-FR" sz="2400" i="1" dirty="0"/>
          </a:p>
          <a:p>
            <a:endParaRPr lang="fr-FR" sz="2400" i="1" dirty="0"/>
          </a:p>
          <a:p>
            <a:endParaRPr lang="it-IT" sz="2400" dirty="0"/>
          </a:p>
        </p:txBody>
      </p:sp>
    </p:spTree>
    <p:extLst>
      <p:ext uri="{BB962C8B-B14F-4D97-AF65-F5344CB8AC3E}">
        <p14:creationId xmlns:p14="http://schemas.microsoft.com/office/powerpoint/2010/main" val="1981963117"/>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a:t>calligramme [ka(l)</a:t>
            </a:r>
            <a:r>
              <a:rPr lang="fr-FR" sz="2800" dirty="0" err="1"/>
              <a:t>ligʀam</a:t>
            </a:r>
            <a:r>
              <a:rPr lang="fr-FR" sz="2800" dirty="0"/>
              <a:t>]</a:t>
            </a:r>
            <a:br>
              <a:rPr lang="fr-FR" sz="2800" dirty="0"/>
            </a:br>
            <a:r>
              <a:rPr lang="fr-FR" sz="2800" dirty="0"/>
              <a:t>PR 2020</a:t>
            </a:r>
            <a:endParaRPr lang="it-IT" sz="2800" dirty="0"/>
          </a:p>
        </p:txBody>
      </p:sp>
      <p:sp>
        <p:nvSpPr>
          <p:cNvPr id="3" name="Segnaposto contenuto 2"/>
          <p:cNvSpPr>
            <a:spLocks noGrp="1"/>
          </p:cNvSpPr>
          <p:nvPr>
            <p:ph idx="1"/>
          </p:nvPr>
        </p:nvSpPr>
        <p:spPr/>
        <p:txBody>
          <a:bodyPr/>
          <a:lstStyle/>
          <a:p>
            <a:r>
              <a:rPr lang="fr-FR" sz="2400" dirty="0"/>
              <a:t>nom masculin étym. avant 1918, Apollinaire ◊ de </a:t>
            </a:r>
            <a:r>
              <a:rPr lang="fr-FR" sz="2400" i="1" dirty="0" err="1"/>
              <a:t>calli</a:t>
            </a:r>
            <a:r>
              <a:rPr lang="fr-FR" sz="2400" i="1" dirty="0"/>
              <a:t>-</a:t>
            </a:r>
            <a:r>
              <a:rPr lang="fr-FR" sz="2400" dirty="0"/>
              <a:t> et </a:t>
            </a:r>
            <a:r>
              <a:rPr lang="fr-FR" sz="2400" i="1" dirty="0"/>
              <a:t>-gramme</a:t>
            </a:r>
            <a:endParaRPr lang="fr-FR" sz="2400" dirty="0"/>
          </a:p>
          <a:p>
            <a:r>
              <a:rPr lang="fr-FR" sz="2400" dirty="0"/>
              <a:t>Poème dont les vers sont disposés de façon à former un dessin évoquant le même objet que le texte. « Calligrammes », recueil de poèmes d'Apollinaire. </a:t>
            </a:r>
          </a:p>
          <a:p>
            <a:r>
              <a:rPr lang="fr-FR" sz="2400" dirty="0" err="1"/>
              <a:t>calli</a:t>
            </a:r>
            <a:r>
              <a:rPr lang="fr-FR" sz="2400" dirty="0"/>
              <a:t>-</a:t>
            </a:r>
          </a:p>
          <a:p>
            <a:r>
              <a:rPr lang="fr-FR" sz="2400" dirty="0"/>
              <a:t>Élément, du grec </a:t>
            </a:r>
            <a:r>
              <a:rPr lang="fr-FR" sz="2400" i="1" dirty="0" err="1"/>
              <a:t>kallos</a:t>
            </a:r>
            <a:r>
              <a:rPr lang="fr-FR" sz="2400" dirty="0"/>
              <a:t> « beauté ».</a:t>
            </a:r>
          </a:p>
          <a:p>
            <a:r>
              <a:rPr lang="fr-FR" sz="2400" dirty="0"/>
              <a:t>-gramme</a:t>
            </a:r>
          </a:p>
          <a:p>
            <a:r>
              <a:rPr lang="fr-FR" sz="2400" dirty="0"/>
              <a:t> Élément, du grec </a:t>
            </a:r>
            <a:r>
              <a:rPr lang="fr-FR" sz="2400" i="1" dirty="0" err="1"/>
              <a:t>gramma</a:t>
            </a:r>
            <a:r>
              <a:rPr lang="fr-FR" sz="2400" dirty="0"/>
              <a:t> « lettre, écriture », signifiant « lettre » </a:t>
            </a:r>
            <a:r>
              <a:rPr lang="fr-FR" sz="2400" i="1" dirty="0"/>
              <a:t>(télégramme)</a:t>
            </a:r>
            <a:r>
              <a:rPr lang="fr-FR" sz="2400" dirty="0"/>
              <a:t> ou « graphique » </a:t>
            </a:r>
            <a:r>
              <a:rPr lang="fr-FR" sz="2400" i="1" dirty="0"/>
              <a:t>(</a:t>
            </a:r>
            <a:r>
              <a:rPr lang="fr-FR" sz="2400" i="1" dirty="0" err="1"/>
              <a:t>marégramme</a:t>
            </a:r>
            <a:r>
              <a:rPr lang="fr-FR" sz="2400" i="1" dirty="0"/>
              <a:t>, organigramme).</a:t>
            </a:r>
            <a:r>
              <a:rPr lang="fr-FR" sz="2400" dirty="0"/>
              <a:t> </a:t>
            </a:r>
          </a:p>
          <a:p>
            <a:endParaRPr lang="it-IT" sz="2400" dirty="0"/>
          </a:p>
        </p:txBody>
      </p:sp>
    </p:spTree>
    <p:extLst>
      <p:ext uri="{BB962C8B-B14F-4D97-AF65-F5344CB8AC3E}">
        <p14:creationId xmlns:p14="http://schemas.microsoft.com/office/powerpoint/2010/main" val="1198579401"/>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olo 1"/>
          <p:cNvSpPr>
            <a:spLocks noGrp="1"/>
          </p:cNvSpPr>
          <p:nvPr>
            <p:ph type="title"/>
          </p:nvPr>
        </p:nvSpPr>
        <p:spPr/>
        <p:txBody>
          <a:bodyPr/>
          <a:lstStyle/>
          <a:p>
            <a:r>
              <a:rPr lang="it-IT" sz="2800" dirty="0" err="1">
                <a:latin typeface="Arial" charset="0"/>
              </a:rPr>
              <a:t>Les</a:t>
            </a:r>
            <a:r>
              <a:rPr lang="it-IT" sz="2800" dirty="0">
                <a:latin typeface="Arial" charset="0"/>
              </a:rPr>
              <a:t> </a:t>
            </a:r>
            <a:r>
              <a:rPr lang="it-IT" sz="2800" dirty="0" err="1">
                <a:latin typeface="Arial" charset="0"/>
              </a:rPr>
              <a:t>étapes</a:t>
            </a:r>
            <a:r>
              <a:rPr lang="it-IT" sz="2800" dirty="0">
                <a:latin typeface="Arial" charset="0"/>
              </a:rPr>
              <a:t> </a:t>
            </a:r>
            <a:r>
              <a:rPr lang="it-IT" sz="2800" dirty="0" err="1">
                <a:latin typeface="Arial" charset="0"/>
              </a:rPr>
              <a:t>essentielles</a:t>
            </a:r>
            <a:r>
              <a:rPr lang="it-IT" sz="2800" dirty="0">
                <a:latin typeface="Arial" charset="0"/>
              </a:rPr>
              <a:t> de l’histoire de la langue </a:t>
            </a:r>
            <a:r>
              <a:rPr lang="it-IT" sz="2800" dirty="0" err="1">
                <a:latin typeface="Arial" charset="0"/>
              </a:rPr>
              <a:t>française</a:t>
            </a:r>
            <a:endParaRPr lang="it-IT" sz="2800" dirty="0">
              <a:latin typeface="Arial" charset="0"/>
            </a:endParaRPr>
          </a:p>
        </p:txBody>
      </p:sp>
      <p:sp>
        <p:nvSpPr>
          <p:cNvPr id="70658" name="Segnaposto contenuto 2"/>
          <p:cNvSpPr>
            <a:spLocks noGrp="1"/>
          </p:cNvSpPr>
          <p:nvPr>
            <p:ph idx="1"/>
          </p:nvPr>
        </p:nvSpPr>
        <p:spPr/>
        <p:txBody>
          <a:bodyPr/>
          <a:lstStyle/>
          <a:p>
            <a:pPr eaLnBrk="1" hangingPunct="1"/>
            <a:endParaRPr lang="fr-FR" sz="2400" b="1" dirty="0">
              <a:latin typeface="Arial" charset="0"/>
            </a:endParaRPr>
          </a:p>
          <a:p>
            <a:pPr eaLnBrk="1" hangingPunct="1"/>
            <a:r>
              <a:rPr lang="fr-FR" sz="2400" dirty="0">
                <a:latin typeface="Arial" charset="0"/>
              </a:rPr>
              <a:t>L</a:t>
            </a:r>
            <a:r>
              <a:rPr lang="ja-JP" altLang="fr-FR" sz="2400" dirty="0">
                <a:latin typeface="Arial" charset="0"/>
              </a:rPr>
              <a:t>’</a:t>
            </a:r>
            <a:r>
              <a:rPr lang="fr-FR" altLang="ja-JP" sz="2400" dirty="0">
                <a:latin typeface="Arial" charset="0"/>
              </a:rPr>
              <a:t>ancien français : IX</a:t>
            </a:r>
            <a:r>
              <a:rPr lang="fr-FR" sz="2400" baseline="30000" dirty="0">
                <a:latin typeface="Arial" charset="0"/>
              </a:rPr>
              <a:t>ème</a:t>
            </a:r>
            <a:r>
              <a:rPr lang="fr-FR" altLang="ja-JP" sz="2400" dirty="0">
                <a:latin typeface="Arial" charset="0"/>
              </a:rPr>
              <a:t> siècle - XIII</a:t>
            </a:r>
            <a:r>
              <a:rPr lang="fr-FR" sz="2400" baseline="30000" dirty="0">
                <a:latin typeface="Arial" charset="0"/>
              </a:rPr>
              <a:t>ème</a:t>
            </a:r>
            <a:r>
              <a:rPr lang="fr-FR" altLang="ja-JP" sz="2400" dirty="0">
                <a:latin typeface="Arial" charset="0"/>
              </a:rPr>
              <a:t> siècle</a:t>
            </a:r>
          </a:p>
          <a:p>
            <a:r>
              <a:rPr lang="fr-FR" sz="2400" dirty="0">
                <a:latin typeface="Arial" charset="0"/>
              </a:rPr>
              <a:t>Le moyen français : XIV</a:t>
            </a:r>
            <a:r>
              <a:rPr lang="fr-FR" sz="2400" baseline="30000" dirty="0">
                <a:latin typeface="Arial" charset="0"/>
              </a:rPr>
              <a:t>ème</a:t>
            </a:r>
            <a:r>
              <a:rPr lang="fr-FR" sz="2400" dirty="0">
                <a:latin typeface="Arial" charset="0"/>
              </a:rPr>
              <a:t> siècle - XV</a:t>
            </a:r>
            <a:r>
              <a:rPr lang="fr-FR" sz="2400" baseline="30000" dirty="0">
                <a:latin typeface="Arial" charset="0"/>
              </a:rPr>
              <a:t>ème</a:t>
            </a:r>
            <a:r>
              <a:rPr lang="fr-FR" sz="2400" dirty="0">
                <a:latin typeface="Arial" charset="0"/>
              </a:rPr>
              <a:t> siècle</a:t>
            </a:r>
          </a:p>
          <a:p>
            <a:pPr eaLnBrk="1" hangingPunct="1"/>
            <a:r>
              <a:rPr lang="fr-FR" sz="2400" dirty="0">
                <a:latin typeface="Arial" charset="0"/>
              </a:rPr>
              <a:t>Le français de la Renaissance : XVI</a:t>
            </a:r>
            <a:r>
              <a:rPr lang="fr-FR" sz="2400" baseline="30000" dirty="0">
                <a:latin typeface="Arial" charset="0"/>
              </a:rPr>
              <a:t>ème</a:t>
            </a:r>
            <a:r>
              <a:rPr lang="fr-FR" sz="2400" dirty="0">
                <a:latin typeface="Arial" charset="0"/>
              </a:rPr>
              <a:t> siècle</a:t>
            </a:r>
          </a:p>
          <a:p>
            <a:pPr eaLnBrk="1" hangingPunct="1"/>
            <a:r>
              <a:rPr lang="fr-FR" sz="2400" dirty="0">
                <a:latin typeface="Arial" charset="0"/>
              </a:rPr>
              <a:t>Le français classique : XVII</a:t>
            </a:r>
            <a:r>
              <a:rPr lang="fr-FR" sz="2400" baseline="30000" dirty="0">
                <a:latin typeface="Arial" charset="0"/>
              </a:rPr>
              <a:t>ème</a:t>
            </a:r>
            <a:r>
              <a:rPr lang="fr-FR" sz="2400" dirty="0">
                <a:latin typeface="Arial" charset="0"/>
              </a:rPr>
              <a:t> -XVIII</a:t>
            </a:r>
            <a:r>
              <a:rPr lang="fr-FR" sz="2400" baseline="30000" dirty="0">
                <a:latin typeface="Arial" charset="0"/>
              </a:rPr>
              <a:t>ème</a:t>
            </a:r>
            <a:r>
              <a:rPr lang="fr-FR" sz="2400" dirty="0">
                <a:latin typeface="Arial" charset="0"/>
              </a:rPr>
              <a:t> siècles </a:t>
            </a:r>
          </a:p>
          <a:p>
            <a:pPr eaLnBrk="1" hangingPunct="1"/>
            <a:r>
              <a:rPr lang="fr-FR" sz="2400" b="1" dirty="0">
                <a:latin typeface="Arial" charset="0"/>
              </a:rPr>
              <a:t>Le français moderne : </a:t>
            </a:r>
            <a:r>
              <a:rPr lang="fr-FR" sz="2400" dirty="0">
                <a:latin typeface="Arial" charset="0"/>
              </a:rPr>
              <a:t>XIX</a:t>
            </a:r>
            <a:r>
              <a:rPr lang="fr-FR" sz="2400" baseline="30000" dirty="0">
                <a:latin typeface="Arial" charset="0"/>
              </a:rPr>
              <a:t>ème</a:t>
            </a:r>
            <a:r>
              <a:rPr lang="fr-FR" sz="2400" dirty="0">
                <a:latin typeface="Arial" charset="0"/>
              </a:rPr>
              <a:t> </a:t>
            </a:r>
            <a:r>
              <a:rPr lang="fr-FR" sz="2400" b="1" dirty="0">
                <a:latin typeface="Arial" charset="0"/>
              </a:rPr>
              <a:t> - XX</a:t>
            </a:r>
            <a:r>
              <a:rPr lang="fr-FR" sz="2400" b="1" baseline="30000" dirty="0">
                <a:latin typeface="Arial" charset="0"/>
              </a:rPr>
              <a:t>ème</a:t>
            </a:r>
            <a:r>
              <a:rPr lang="fr-FR" sz="2400" b="1" dirty="0">
                <a:latin typeface="Arial" charset="0"/>
              </a:rPr>
              <a:t> siècles </a:t>
            </a:r>
            <a:r>
              <a:rPr lang="fr-FR" sz="2400" dirty="0">
                <a:latin typeface="Arial" charset="0"/>
              </a:rPr>
              <a:t>(</a:t>
            </a:r>
            <a:r>
              <a:rPr lang="it-IT" sz="2400" dirty="0">
                <a:latin typeface="Arial" charset="0"/>
              </a:rPr>
              <a:t>l’Académie </a:t>
            </a:r>
            <a:r>
              <a:rPr lang="it-IT" sz="2400" dirty="0" err="1">
                <a:latin typeface="Arial" charset="0"/>
              </a:rPr>
              <a:t>française</a:t>
            </a:r>
            <a:r>
              <a:rPr lang="it-IT" sz="2400" dirty="0">
                <a:latin typeface="Arial" charset="0"/>
              </a:rPr>
              <a:t> en 1835 </a:t>
            </a:r>
            <a:r>
              <a:rPr lang="it-IT" sz="2400" dirty="0" err="1">
                <a:latin typeface="Arial" charset="0"/>
              </a:rPr>
              <a:t>admet</a:t>
            </a:r>
            <a:r>
              <a:rPr lang="it-IT" sz="2400" dirty="0">
                <a:latin typeface="Arial" charset="0"/>
              </a:rPr>
              <a:t> l’</a:t>
            </a:r>
            <a:r>
              <a:rPr lang="it-IT" sz="2400" dirty="0" err="1">
                <a:latin typeface="Arial" charset="0"/>
              </a:rPr>
              <a:t>orthographe</a:t>
            </a:r>
            <a:r>
              <a:rPr lang="it-IT" sz="2400" dirty="0">
                <a:latin typeface="Arial" charset="0"/>
              </a:rPr>
              <a:t> –ai- </a:t>
            </a:r>
            <a:r>
              <a:rPr lang="it-IT" sz="2400" dirty="0" err="1">
                <a:latin typeface="Arial" charset="0"/>
              </a:rPr>
              <a:t>au</a:t>
            </a:r>
            <a:r>
              <a:rPr lang="it-IT" sz="2400" dirty="0">
                <a:latin typeface="Arial" charset="0"/>
              </a:rPr>
              <a:t> </a:t>
            </a:r>
            <a:r>
              <a:rPr lang="it-IT" sz="2400" dirty="0" err="1">
                <a:latin typeface="Arial" charset="0"/>
              </a:rPr>
              <a:t>lieu</a:t>
            </a:r>
            <a:r>
              <a:rPr lang="it-IT" sz="2400" dirty="0">
                <a:latin typeface="Arial" charset="0"/>
              </a:rPr>
              <a:t> de –oi.)</a:t>
            </a:r>
            <a:endParaRPr lang="fr-FR" sz="2400" dirty="0">
              <a:latin typeface="Arial" charset="0"/>
            </a:endParaRPr>
          </a:p>
        </p:txBody>
      </p:sp>
    </p:spTree>
    <p:extLst>
      <p:ext uri="{BB962C8B-B14F-4D97-AF65-F5344CB8AC3E}">
        <p14:creationId xmlns:p14="http://schemas.microsoft.com/office/powerpoint/2010/main" val="2878882026"/>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olo 1"/>
          <p:cNvSpPr>
            <a:spLocks noGrp="1"/>
          </p:cNvSpPr>
          <p:nvPr>
            <p:ph type="title"/>
          </p:nvPr>
        </p:nvSpPr>
        <p:spPr/>
        <p:txBody>
          <a:bodyPr/>
          <a:lstStyle/>
          <a:p>
            <a:r>
              <a:rPr lang="it-IT" sz="2800" dirty="0" err="1">
                <a:latin typeface="Arial" charset="0"/>
              </a:rPr>
              <a:t>Les</a:t>
            </a:r>
            <a:r>
              <a:rPr lang="it-IT" sz="2800" dirty="0">
                <a:latin typeface="Arial" charset="0"/>
              </a:rPr>
              <a:t> </a:t>
            </a:r>
            <a:r>
              <a:rPr lang="it-IT" sz="2800" dirty="0" err="1">
                <a:latin typeface="Arial" charset="0"/>
              </a:rPr>
              <a:t>étapes</a:t>
            </a:r>
            <a:r>
              <a:rPr lang="it-IT" sz="2800" dirty="0">
                <a:latin typeface="Arial" charset="0"/>
              </a:rPr>
              <a:t> </a:t>
            </a:r>
            <a:r>
              <a:rPr lang="it-IT" sz="2800" dirty="0" err="1">
                <a:latin typeface="Arial" charset="0"/>
              </a:rPr>
              <a:t>essentielles</a:t>
            </a:r>
            <a:r>
              <a:rPr lang="it-IT" sz="2800" dirty="0">
                <a:latin typeface="Arial" charset="0"/>
              </a:rPr>
              <a:t> de l’histoire de la langue </a:t>
            </a:r>
            <a:r>
              <a:rPr lang="it-IT" sz="2800" dirty="0" err="1">
                <a:latin typeface="Arial" charset="0"/>
              </a:rPr>
              <a:t>française</a:t>
            </a:r>
            <a:endParaRPr lang="it-IT" sz="2800" dirty="0">
              <a:latin typeface="Arial" charset="0"/>
            </a:endParaRPr>
          </a:p>
        </p:txBody>
      </p:sp>
      <p:sp>
        <p:nvSpPr>
          <p:cNvPr id="70658" name="Segnaposto contenuto 2"/>
          <p:cNvSpPr>
            <a:spLocks noGrp="1"/>
          </p:cNvSpPr>
          <p:nvPr>
            <p:ph idx="1"/>
          </p:nvPr>
        </p:nvSpPr>
        <p:spPr/>
        <p:txBody>
          <a:bodyPr/>
          <a:lstStyle/>
          <a:p>
            <a:pPr eaLnBrk="1" hangingPunct="1"/>
            <a:endParaRPr lang="fr-FR" sz="2400" b="1" dirty="0">
              <a:latin typeface="Arial" charset="0"/>
            </a:endParaRPr>
          </a:p>
          <a:p>
            <a:pPr eaLnBrk="1" hangingPunct="1"/>
            <a:r>
              <a:rPr lang="fr-FR" sz="2400" dirty="0">
                <a:latin typeface="Arial" charset="0"/>
              </a:rPr>
              <a:t>L</a:t>
            </a:r>
            <a:r>
              <a:rPr lang="ja-JP" altLang="fr-FR" sz="2400" dirty="0">
                <a:latin typeface="Arial" charset="0"/>
              </a:rPr>
              <a:t>’</a:t>
            </a:r>
            <a:r>
              <a:rPr lang="fr-FR" altLang="ja-JP" sz="2400" dirty="0">
                <a:latin typeface="Arial" charset="0"/>
              </a:rPr>
              <a:t>ancien français : IX</a:t>
            </a:r>
            <a:r>
              <a:rPr lang="fr-FR" sz="2400" baseline="30000" dirty="0">
                <a:latin typeface="Arial" charset="0"/>
              </a:rPr>
              <a:t>ème</a:t>
            </a:r>
            <a:r>
              <a:rPr lang="fr-FR" altLang="ja-JP" sz="2400" dirty="0">
                <a:latin typeface="Arial" charset="0"/>
              </a:rPr>
              <a:t> siècle - XIII</a:t>
            </a:r>
            <a:r>
              <a:rPr lang="fr-FR" sz="2400" baseline="30000" dirty="0">
                <a:latin typeface="Arial" charset="0"/>
              </a:rPr>
              <a:t>ème</a:t>
            </a:r>
            <a:r>
              <a:rPr lang="fr-FR" altLang="ja-JP" sz="2400" dirty="0">
                <a:latin typeface="Arial" charset="0"/>
              </a:rPr>
              <a:t> siècle</a:t>
            </a:r>
          </a:p>
          <a:p>
            <a:r>
              <a:rPr lang="fr-FR" sz="2400" dirty="0">
                <a:latin typeface="Arial" charset="0"/>
              </a:rPr>
              <a:t>Le moyen français : XIV</a:t>
            </a:r>
            <a:r>
              <a:rPr lang="fr-FR" sz="2400" baseline="30000" dirty="0">
                <a:latin typeface="Arial" charset="0"/>
              </a:rPr>
              <a:t>ème</a:t>
            </a:r>
            <a:r>
              <a:rPr lang="fr-FR" sz="2400" dirty="0">
                <a:latin typeface="Arial" charset="0"/>
              </a:rPr>
              <a:t> siècle - XV</a:t>
            </a:r>
            <a:r>
              <a:rPr lang="fr-FR" sz="2400" baseline="30000" dirty="0">
                <a:latin typeface="Arial" charset="0"/>
              </a:rPr>
              <a:t>ème</a:t>
            </a:r>
            <a:r>
              <a:rPr lang="fr-FR" sz="2400" dirty="0">
                <a:latin typeface="Arial" charset="0"/>
              </a:rPr>
              <a:t> siècle</a:t>
            </a:r>
          </a:p>
          <a:p>
            <a:pPr eaLnBrk="1" hangingPunct="1"/>
            <a:r>
              <a:rPr lang="fr-FR" sz="2400" dirty="0">
                <a:latin typeface="Arial" charset="0"/>
              </a:rPr>
              <a:t>Le français de la Renaissance : XVI</a:t>
            </a:r>
            <a:r>
              <a:rPr lang="fr-FR" sz="2400" baseline="30000" dirty="0">
                <a:latin typeface="Arial" charset="0"/>
              </a:rPr>
              <a:t>ème</a:t>
            </a:r>
            <a:r>
              <a:rPr lang="fr-FR" sz="2400" dirty="0">
                <a:latin typeface="Arial" charset="0"/>
              </a:rPr>
              <a:t> siècle</a:t>
            </a:r>
          </a:p>
          <a:p>
            <a:pPr eaLnBrk="1" hangingPunct="1"/>
            <a:r>
              <a:rPr lang="fr-FR" sz="2400" dirty="0">
                <a:latin typeface="Arial" charset="0"/>
              </a:rPr>
              <a:t>Le français classique : XVII</a:t>
            </a:r>
            <a:r>
              <a:rPr lang="fr-FR" sz="2400" baseline="30000" dirty="0">
                <a:latin typeface="Arial" charset="0"/>
              </a:rPr>
              <a:t>ème</a:t>
            </a:r>
            <a:r>
              <a:rPr lang="fr-FR" sz="2400" dirty="0">
                <a:latin typeface="Arial" charset="0"/>
              </a:rPr>
              <a:t> -XVIII</a:t>
            </a:r>
            <a:r>
              <a:rPr lang="fr-FR" sz="2400" baseline="30000" dirty="0">
                <a:latin typeface="Arial" charset="0"/>
              </a:rPr>
              <a:t>ème</a:t>
            </a:r>
            <a:r>
              <a:rPr lang="fr-FR" sz="2400" dirty="0">
                <a:latin typeface="Arial" charset="0"/>
              </a:rPr>
              <a:t> siècles </a:t>
            </a:r>
          </a:p>
          <a:p>
            <a:pPr eaLnBrk="1" hangingPunct="1"/>
            <a:r>
              <a:rPr lang="fr-FR" sz="2400" b="1" dirty="0">
                <a:latin typeface="Arial" charset="0"/>
              </a:rPr>
              <a:t>Le français moderne : </a:t>
            </a:r>
            <a:r>
              <a:rPr lang="fr-FR" sz="2400" dirty="0">
                <a:latin typeface="Arial" charset="0"/>
              </a:rPr>
              <a:t>XIX</a:t>
            </a:r>
            <a:r>
              <a:rPr lang="fr-FR" sz="2400" baseline="30000" dirty="0">
                <a:latin typeface="Arial" charset="0"/>
              </a:rPr>
              <a:t>ème</a:t>
            </a:r>
            <a:r>
              <a:rPr lang="fr-FR" sz="2400" dirty="0">
                <a:latin typeface="Arial" charset="0"/>
              </a:rPr>
              <a:t> </a:t>
            </a:r>
            <a:r>
              <a:rPr lang="fr-FR" sz="2400" b="1" dirty="0">
                <a:latin typeface="Arial" charset="0"/>
              </a:rPr>
              <a:t> - XX</a:t>
            </a:r>
            <a:r>
              <a:rPr lang="fr-FR" sz="2400" b="1" baseline="30000" dirty="0">
                <a:latin typeface="Arial" charset="0"/>
              </a:rPr>
              <a:t>ème</a:t>
            </a:r>
            <a:r>
              <a:rPr lang="fr-FR" sz="2400" b="1" dirty="0">
                <a:latin typeface="Arial" charset="0"/>
              </a:rPr>
              <a:t> siècles </a:t>
            </a:r>
            <a:r>
              <a:rPr lang="fr-FR" sz="2400" dirty="0">
                <a:latin typeface="Arial" charset="0"/>
              </a:rPr>
              <a:t>(</a:t>
            </a:r>
            <a:r>
              <a:rPr lang="it-IT" sz="2400" dirty="0">
                <a:latin typeface="Arial" charset="0"/>
              </a:rPr>
              <a:t>l’Académie </a:t>
            </a:r>
            <a:r>
              <a:rPr lang="it-IT" sz="2400" dirty="0" err="1">
                <a:latin typeface="Arial" charset="0"/>
              </a:rPr>
              <a:t>française</a:t>
            </a:r>
            <a:r>
              <a:rPr lang="it-IT" sz="2400" dirty="0">
                <a:latin typeface="Arial" charset="0"/>
              </a:rPr>
              <a:t> en 1835 </a:t>
            </a:r>
            <a:r>
              <a:rPr lang="it-IT" sz="2400" dirty="0" err="1">
                <a:latin typeface="Arial" charset="0"/>
              </a:rPr>
              <a:t>admet</a:t>
            </a:r>
            <a:r>
              <a:rPr lang="it-IT" sz="2400" dirty="0">
                <a:latin typeface="Arial" charset="0"/>
              </a:rPr>
              <a:t> l’</a:t>
            </a:r>
            <a:r>
              <a:rPr lang="it-IT" sz="2400" dirty="0" err="1">
                <a:latin typeface="Arial" charset="0"/>
              </a:rPr>
              <a:t>orthographe</a:t>
            </a:r>
            <a:r>
              <a:rPr lang="it-IT" sz="2400" dirty="0">
                <a:latin typeface="Arial" charset="0"/>
              </a:rPr>
              <a:t> –ai- </a:t>
            </a:r>
            <a:r>
              <a:rPr lang="it-IT" sz="2400" dirty="0" err="1">
                <a:latin typeface="Arial" charset="0"/>
              </a:rPr>
              <a:t>au</a:t>
            </a:r>
            <a:r>
              <a:rPr lang="it-IT" sz="2400" dirty="0">
                <a:latin typeface="Arial" charset="0"/>
              </a:rPr>
              <a:t> </a:t>
            </a:r>
            <a:r>
              <a:rPr lang="it-IT" sz="2400" dirty="0" err="1">
                <a:latin typeface="Arial" charset="0"/>
              </a:rPr>
              <a:t>lieu</a:t>
            </a:r>
            <a:r>
              <a:rPr lang="it-IT" sz="2400" dirty="0">
                <a:latin typeface="Arial" charset="0"/>
              </a:rPr>
              <a:t> de –oi.)</a:t>
            </a:r>
            <a:endParaRPr lang="fr-FR" sz="2400" dirty="0">
              <a:latin typeface="Arial" charset="0"/>
            </a:endParaRPr>
          </a:p>
        </p:txBody>
      </p:sp>
    </p:spTree>
    <p:extLst>
      <p:ext uri="{BB962C8B-B14F-4D97-AF65-F5344CB8AC3E}">
        <p14:creationId xmlns:p14="http://schemas.microsoft.com/office/powerpoint/2010/main" val="1833549647"/>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normAutofit fontScale="90000"/>
          </a:bodyPr>
          <a:lstStyle/>
          <a:p>
            <a:r>
              <a:rPr lang="fr-FR" sz="2400" dirty="0">
                <a:latin typeface="Arial" charset="0"/>
                <a:cs typeface="Arial" charset="0"/>
              </a:rPr>
              <a:t>Langue du XXème </a:t>
            </a:r>
            <a:r>
              <a:rPr lang="fr-FR" sz="2400" dirty="0" smtClean="0">
                <a:latin typeface="Arial" charset="0"/>
                <a:cs typeface="Arial" charset="0"/>
              </a:rPr>
              <a:t>siècle</a:t>
            </a:r>
            <a:br>
              <a:rPr lang="fr-FR" sz="2400" dirty="0" smtClean="0">
                <a:latin typeface="Arial" charset="0"/>
                <a:cs typeface="Arial" charset="0"/>
              </a:rPr>
            </a:br>
            <a:r>
              <a:rPr lang="fr-FR" sz="2400" dirty="0" smtClean="0">
                <a:latin typeface="Arial" charset="0"/>
                <a:cs typeface="Arial" charset="0"/>
              </a:rPr>
              <a:t>26 avril</a:t>
            </a:r>
            <a:r>
              <a:rPr lang="fr-FR" sz="2400" dirty="0">
                <a:latin typeface="Arial" charset="0"/>
                <a:cs typeface="Arial" charset="0"/>
              </a:rPr>
              <a:t/>
            </a:r>
            <a:br>
              <a:rPr lang="fr-FR" sz="2400" dirty="0">
                <a:latin typeface="Arial" charset="0"/>
                <a:cs typeface="Arial" charset="0"/>
              </a:rPr>
            </a:br>
            <a:endParaRPr lang="fr-FR" sz="2400" dirty="0">
              <a:latin typeface="Arial" charset="0"/>
              <a:cs typeface="Arial" charset="0"/>
            </a:endParaRPr>
          </a:p>
        </p:txBody>
      </p:sp>
      <p:sp>
        <p:nvSpPr>
          <p:cNvPr id="200707" name="Rectangle 3"/>
          <p:cNvSpPr>
            <a:spLocks noGrp="1" noChangeArrowheads="1"/>
          </p:cNvSpPr>
          <p:nvPr>
            <p:ph type="body" idx="1"/>
          </p:nvPr>
        </p:nvSpPr>
        <p:spPr/>
        <p:txBody>
          <a:bodyPr>
            <a:normAutofit fontScale="92500" lnSpcReduction="10000"/>
          </a:bodyPr>
          <a:lstStyle/>
          <a:p>
            <a:r>
              <a:rPr lang="fr-FR" sz="2400" dirty="0">
                <a:latin typeface="Arial" charset="0"/>
                <a:cs typeface="Arial" charset="0"/>
              </a:rPr>
              <a:t>L</a:t>
            </a:r>
            <a:r>
              <a:rPr lang="ja-JP" altLang="fr-FR" sz="2400" dirty="0">
                <a:latin typeface="Arial" charset="0"/>
                <a:cs typeface="Arial" charset="0"/>
              </a:rPr>
              <a:t>’</a:t>
            </a:r>
            <a:r>
              <a:rPr lang="fr-FR" altLang="ja-JP" sz="2400" dirty="0">
                <a:latin typeface="Arial" charset="0"/>
                <a:cs typeface="Arial" charset="0"/>
              </a:rPr>
              <a:t>oral et l</a:t>
            </a:r>
            <a:r>
              <a:rPr lang="ja-JP" altLang="fr-FR" sz="2400" dirty="0">
                <a:latin typeface="Arial" charset="0"/>
                <a:cs typeface="Arial" charset="0"/>
              </a:rPr>
              <a:t>’</a:t>
            </a:r>
            <a:r>
              <a:rPr lang="fr-FR" altLang="ja-JP" sz="2400" dirty="0">
                <a:latin typeface="Arial" charset="0"/>
                <a:cs typeface="Arial" charset="0"/>
              </a:rPr>
              <a:t>écrit</a:t>
            </a:r>
          </a:p>
          <a:p>
            <a:endParaRPr lang="fr-FR" sz="2400" dirty="0">
              <a:latin typeface="Arial" charset="0"/>
              <a:cs typeface="Arial" charset="0"/>
            </a:endParaRPr>
          </a:p>
          <a:p>
            <a:r>
              <a:rPr lang="fr-FR" sz="2400" dirty="0">
                <a:latin typeface="Arial" charset="0"/>
                <a:cs typeface="Arial" charset="0"/>
              </a:rPr>
              <a:t>Rectifications de l’orthographe (1990</a:t>
            </a:r>
            <a:r>
              <a:rPr lang="fr-FR" sz="2400" dirty="0" smtClean="0">
                <a:latin typeface="Arial" charset="0"/>
                <a:cs typeface="Arial" charset="0"/>
              </a:rPr>
              <a:t>)</a:t>
            </a:r>
          </a:p>
          <a:p>
            <a:endParaRPr lang="fr-FR" sz="2400" dirty="0" smtClean="0">
              <a:latin typeface="Arial" charset="0"/>
              <a:cs typeface="Arial" charset="0"/>
            </a:endParaRPr>
          </a:p>
          <a:p>
            <a:r>
              <a:rPr lang="fr-FR" sz="2400" dirty="0" smtClean="0">
                <a:latin typeface="Arial" charset="0"/>
                <a:cs typeface="Arial" charset="0"/>
              </a:rPr>
              <a:t>La </a:t>
            </a:r>
            <a:r>
              <a:rPr lang="fr-FR" sz="2400" dirty="0">
                <a:latin typeface="Arial" charset="0"/>
                <a:cs typeface="Arial" charset="0"/>
              </a:rPr>
              <a:t>politique linguistique de la France</a:t>
            </a:r>
            <a:br>
              <a:rPr lang="fr-FR" sz="2400" dirty="0">
                <a:latin typeface="Arial" charset="0"/>
                <a:cs typeface="Arial" charset="0"/>
              </a:rPr>
            </a:br>
            <a:endParaRPr lang="fr-FR" sz="2400" dirty="0">
              <a:latin typeface="Arial" charset="0"/>
              <a:cs typeface="Arial" charset="0"/>
            </a:endParaRPr>
          </a:p>
          <a:p>
            <a:pPr marL="0" indent="0">
              <a:buNone/>
            </a:pPr>
            <a:r>
              <a:rPr lang="fr-FR" sz="2400" dirty="0">
                <a:latin typeface="Arial" charset="0"/>
                <a:cs typeface="Arial" charset="0"/>
              </a:rPr>
              <a:t> 1. </a:t>
            </a:r>
            <a:r>
              <a:rPr lang="it-IT" sz="2400" dirty="0"/>
              <a:t>La </a:t>
            </a:r>
            <a:r>
              <a:rPr lang="it-IT" sz="2400" dirty="0" err="1"/>
              <a:t>délégation</a:t>
            </a:r>
            <a:r>
              <a:rPr lang="it-IT" sz="2400" dirty="0"/>
              <a:t> </a:t>
            </a:r>
            <a:r>
              <a:rPr lang="it-IT" sz="2400" dirty="0" err="1"/>
              <a:t>générale</a:t>
            </a:r>
            <a:r>
              <a:rPr lang="it-IT" sz="2400" dirty="0"/>
              <a:t> à la langue </a:t>
            </a:r>
            <a:r>
              <a:rPr lang="it-IT" sz="2400" dirty="0" err="1"/>
              <a:t>française</a:t>
            </a:r>
            <a:r>
              <a:rPr lang="it-IT" sz="2400" dirty="0"/>
              <a:t> et </a:t>
            </a:r>
            <a:r>
              <a:rPr lang="it-IT" sz="2400" dirty="0" err="1"/>
              <a:t>aux</a:t>
            </a:r>
            <a:r>
              <a:rPr lang="it-IT" sz="2400" dirty="0"/>
              <a:t> </a:t>
            </a:r>
            <a:r>
              <a:rPr lang="it-IT" sz="2400" dirty="0" err="1"/>
              <a:t>langues</a:t>
            </a:r>
            <a:r>
              <a:rPr lang="it-IT" sz="2400" dirty="0"/>
              <a:t> de France (DGLFLF)</a:t>
            </a:r>
          </a:p>
          <a:p>
            <a:pPr marL="0" indent="0">
              <a:buNone/>
            </a:pPr>
            <a:r>
              <a:rPr lang="it-IT" sz="2400" dirty="0"/>
              <a:t> 2 . La </a:t>
            </a:r>
            <a:r>
              <a:rPr lang="it-IT" sz="2400" dirty="0" err="1"/>
              <a:t>loi</a:t>
            </a:r>
            <a:r>
              <a:rPr lang="it-IT" sz="2400" dirty="0"/>
              <a:t> </a:t>
            </a:r>
            <a:r>
              <a:rPr lang="it-IT" sz="2400" dirty="0" err="1"/>
              <a:t>Toubon</a:t>
            </a:r>
            <a:endParaRPr lang="it-IT" sz="2400" dirty="0"/>
          </a:p>
          <a:p>
            <a:pPr marL="0" indent="0">
              <a:buNone/>
            </a:pPr>
            <a:r>
              <a:rPr lang="it-IT" sz="2400" dirty="0"/>
              <a:t>3. La </a:t>
            </a:r>
            <a:r>
              <a:rPr lang="fr-FR" sz="2400" i="1" dirty="0"/>
              <a:t>Charte européenne des</a:t>
            </a:r>
            <a:br>
              <a:rPr lang="fr-FR" sz="2400" i="1" dirty="0"/>
            </a:br>
            <a:r>
              <a:rPr lang="fr-FR" sz="2400" i="1" dirty="0"/>
              <a:t>langues régionales ou minoritaires</a:t>
            </a:r>
            <a:r>
              <a:rPr lang="fr-FR" sz="2400" dirty="0"/>
              <a:t> </a:t>
            </a:r>
            <a:r>
              <a:rPr lang="fr-FR" sz="2400" dirty="0" smtClean="0"/>
              <a:t>1992 (vu avec les propositions de loi)</a:t>
            </a:r>
            <a:endParaRPr lang="it-IT" sz="2400" dirty="0"/>
          </a:p>
          <a:p>
            <a:pPr algn="just"/>
            <a:endParaRPr lang="fr-FR" sz="2400" dirty="0">
              <a:latin typeface="Arial" charset="0"/>
              <a:cs typeface="Arial" charset="0"/>
            </a:endParaRPr>
          </a:p>
          <a:p>
            <a:endParaRPr lang="fr-FR" sz="2400" dirty="0">
              <a:latin typeface="Arial" charset="0"/>
              <a:cs typeface="Arial" charset="0"/>
            </a:endParaRPr>
          </a:p>
        </p:txBody>
      </p:sp>
    </p:spTree>
    <p:extLst>
      <p:ext uri="{BB962C8B-B14F-4D97-AF65-F5344CB8AC3E}">
        <p14:creationId xmlns:p14="http://schemas.microsoft.com/office/powerpoint/2010/main" val="3430102193"/>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normAutofit fontScale="90000"/>
          </a:bodyPr>
          <a:lstStyle/>
          <a:p>
            <a:r>
              <a:rPr lang="fr-FR" sz="2800" dirty="0">
                <a:latin typeface="Arial" charset="0"/>
                <a:cs typeface="Arial" charset="0"/>
              </a:rPr>
              <a:t>Imaginaire et préjugés </a:t>
            </a:r>
            <a:br>
              <a:rPr lang="fr-FR" sz="2800" dirty="0">
                <a:latin typeface="Arial" charset="0"/>
                <a:cs typeface="Arial" charset="0"/>
              </a:rPr>
            </a:br>
            <a:r>
              <a:rPr lang="fr-FR" sz="2800" dirty="0">
                <a:latin typeface="Arial" charset="0"/>
                <a:cs typeface="Arial" charset="0"/>
              </a:rPr>
              <a:t>sur </a:t>
            </a:r>
            <a:r>
              <a:rPr lang="fr-FR" sz="2800" dirty="0" smtClean="0">
                <a:latin typeface="Arial" charset="0"/>
                <a:cs typeface="Arial" charset="0"/>
              </a:rPr>
              <a:t>l</a:t>
            </a:r>
            <a:r>
              <a:rPr lang="ja-JP" altLang="fr-FR" sz="2800" dirty="0" smtClean="0">
                <a:latin typeface="Arial" charset="0"/>
                <a:cs typeface="Arial" charset="0"/>
              </a:rPr>
              <a:t>’</a:t>
            </a:r>
            <a:r>
              <a:rPr lang="fr-FR" altLang="ja-JP" sz="2800" dirty="0" smtClean="0">
                <a:latin typeface="Arial" charset="0"/>
                <a:cs typeface="Arial" charset="0"/>
              </a:rPr>
              <a:t>oral</a:t>
            </a:r>
            <a:br>
              <a:rPr lang="fr-FR" altLang="ja-JP" sz="2800" dirty="0" smtClean="0">
                <a:latin typeface="Arial" charset="0"/>
                <a:cs typeface="Arial" charset="0"/>
              </a:rPr>
            </a:br>
            <a:r>
              <a:rPr lang="fr-FR" altLang="ja-JP" sz="2800" dirty="0" smtClean="0">
                <a:latin typeface="Arial" charset="0"/>
                <a:cs typeface="Arial" charset="0"/>
              </a:rPr>
              <a:t>déjà vu</a:t>
            </a:r>
            <a:endParaRPr lang="fr-FR" sz="2800" dirty="0">
              <a:latin typeface="Arial" charset="0"/>
              <a:cs typeface="Arial" charset="0"/>
            </a:endParaRPr>
          </a:p>
        </p:txBody>
      </p:sp>
      <p:sp>
        <p:nvSpPr>
          <p:cNvPr id="201731" name="Rectangle 3"/>
          <p:cNvSpPr>
            <a:spLocks noGrp="1" noChangeArrowheads="1"/>
          </p:cNvSpPr>
          <p:nvPr>
            <p:ph type="body" idx="1"/>
          </p:nvPr>
        </p:nvSpPr>
        <p:spPr/>
        <p:txBody>
          <a:bodyPr/>
          <a:lstStyle/>
          <a:p>
            <a:pPr>
              <a:lnSpc>
                <a:spcPct val="90000"/>
              </a:lnSpc>
            </a:pPr>
            <a:r>
              <a:rPr lang="fr-FR" sz="2400" dirty="0">
                <a:latin typeface="Arial" charset="0"/>
                <a:cs typeface="Arial" charset="0"/>
              </a:rPr>
              <a:t>Renvoie à la notion de familier vs soutenu</a:t>
            </a:r>
          </a:p>
          <a:p>
            <a:pPr algn="just">
              <a:lnSpc>
                <a:spcPct val="90000"/>
              </a:lnSpc>
            </a:pPr>
            <a:r>
              <a:rPr lang="fr-FR" altLang="ja-JP" sz="2400" dirty="0">
                <a:latin typeface="Arial" charset="0"/>
                <a:cs typeface="Arial" charset="0"/>
              </a:rPr>
              <a:t>C</a:t>
            </a:r>
            <a:r>
              <a:rPr lang="ja-JP" altLang="fr-FR" sz="2400" dirty="0">
                <a:latin typeface="Arial" charset="0"/>
                <a:cs typeface="Arial" charset="0"/>
              </a:rPr>
              <a:t>’</a:t>
            </a:r>
            <a:r>
              <a:rPr lang="fr-FR" altLang="ja-JP" sz="2400" dirty="0">
                <a:latin typeface="Arial" charset="0"/>
                <a:cs typeface="Arial" charset="0"/>
              </a:rPr>
              <a:t>est la langue relâchée, pleine de faute, populaire, on oppose souvent la conversation familière à l</a:t>
            </a:r>
            <a:r>
              <a:rPr lang="ja-JP" altLang="fr-FR" sz="2400" dirty="0">
                <a:latin typeface="Arial" charset="0"/>
                <a:cs typeface="Arial" charset="0"/>
              </a:rPr>
              <a:t>’</a:t>
            </a:r>
            <a:r>
              <a:rPr lang="fr-FR" altLang="ja-JP" sz="2400" dirty="0">
                <a:latin typeface="Arial" charset="0"/>
                <a:cs typeface="Arial" charset="0"/>
              </a:rPr>
              <a:t>écrit très surveillé, langue correcte vs langue familière fautive</a:t>
            </a:r>
          </a:p>
          <a:p>
            <a:pPr>
              <a:lnSpc>
                <a:spcPct val="90000"/>
              </a:lnSpc>
            </a:pPr>
            <a:r>
              <a:rPr lang="fr-FR" sz="2400" dirty="0">
                <a:latin typeface="Arial" charset="0"/>
                <a:cs typeface="Arial" charset="0"/>
              </a:rPr>
              <a:t>Expression imagée pour dire </a:t>
            </a:r>
            <a:r>
              <a:rPr lang="fr-FR" sz="2400" dirty="0" err="1">
                <a:latin typeface="Arial" charset="0"/>
                <a:cs typeface="Arial" charset="0"/>
              </a:rPr>
              <a:t>qu</a:t>
            </a:r>
            <a:r>
              <a:rPr lang="it-IT" sz="2400" dirty="0">
                <a:latin typeface="Arial" charset="0"/>
                <a:cs typeface="Arial" charset="0"/>
              </a:rPr>
              <a:t>’</a:t>
            </a:r>
            <a:r>
              <a:rPr lang="fr-FR" altLang="ja-JP" sz="2400" dirty="0">
                <a:latin typeface="Arial" charset="0"/>
                <a:cs typeface="Arial" charset="0"/>
              </a:rPr>
              <a:t>une personne parle bien on dit : « elle parle comme un livre » et </a:t>
            </a:r>
            <a:r>
              <a:rPr lang="fr-FR" altLang="ja-JP" sz="2400" dirty="0" err="1">
                <a:latin typeface="Arial" charset="0"/>
                <a:cs typeface="Arial" charset="0"/>
              </a:rPr>
              <a:t>lorsqu</a:t>
            </a:r>
            <a:r>
              <a:rPr lang="it-IT" altLang="ja-JP" sz="2400" dirty="0">
                <a:latin typeface="Arial" charset="0"/>
                <a:cs typeface="Arial" charset="0"/>
              </a:rPr>
              <a:t>’</a:t>
            </a:r>
            <a:r>
              <a:rPr lang="fr-FR" altLang="ja-JP" sz="2400" dirty="0">
                <a:latin typeface="Arial" charset="0"/>
                <a:cs typeface="Arial" charset="0"/>
              </a:rPr>
              <a:t>on écrit familièrement on dit : « elle écrit comme elle parle » </a:t>
            </a:r>
            <a:endParaRPr lang="fr-FR" sz="2400" dirty="0">
              <a:latin typeface="Arial" charset="0"/>
              <a:cs typeface="Arial" charset="0"/>
            </a:endParaRPr>
          </a:p>
        </p:txBody>
      </p:sp>
    </p:spTree>
    <p:extLst>
      <p:ext uri="{BB962C8B-B14F-4D97-AF65-F5344CB8AC3E}">
        <p14:creationId xmlns:p14="http://schemas.microsoft.com/office/powerpoint/2010/main" val="14050400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Serment</a:t>
            </a:r>
            <a:r>
              <a:rPr lang="it-IT" sz="2800" dirty="0" smtClean="0"/>
              <a:t> de </a:t>
            </a:r>
            <a:r>
              <a:rPr lang="it-IT" sz="2800" dirty="0"/>
              <a:t>Strasbourg </a:t>
            </a:r>
            <a:r>
              <a:rPr lang="it-IT" sz="2800" dirty="0" smtClean="0"/>
              <a:t>en </a:t>
            </a:r>
            <a:r>
              <a:rPr lang="it-IT" sz="2800" dirty="0" err="1" smtClean="0"/>
              <a:t>moyen</a:t>
            </a:r>
            <a:r>
              <a:rPr lang="it-IT" sz="2800" dirty="0" smtClean="0"/>
              <a:t> </a:t>
            </a:r>
            <a:r>
              <a:rPr lang="it-IT" sz="2800" dirty="0" err="1"/>
              <a:t>français</a:t>
            </a:r>
            <a:r>
              <a:rPr lang="it-IT" sz="2800" dirty="0"/>
              <a:t> (</a:t>
            </a:r>
            <a:r>
              <a:rPr lang="it-IT" sz="2800" dirty="0" err="1"/>
              <a:t>XVe</a:t>
            </a:r>
            <a:r>
              <a:rPr lang="it-IT" sz="2800" dirty="0"/>
              <a:t> </a:t>
            </a:r>
            <a:r>
              <a:rPr lang="it-IT" sz="2800" dirty="0" err="1"/>
              <a:t>siècle</a:t>
            </a:r>
            <a:r>
              <a:rPr lang="it-IT" sz="2800" dirty="0"/>
              <a:t>)</a:t>
            </a:r>
          </a:p>
        </p:txBody>
      </p:sp>
      <p:sp>
        <p:nvSpPr>
          <p:cNvPr id="3" name="Segnaposto contenuto 2"/>
          <p:cNvSpPr>
            <a:spLocks noGrp="1"/>
          </p:cNvSpPr>
          <p:nvPr>
            <p:ph sz="half" idx="1"/>
          </p:nvPr>
        </p:nvSpPr>
        <p:spPr/>
        <p:txBody>
          <a:bodyPr>
            <a:normAutofit fontScale="92500" lnSpcReduction="20000"/>
          </a:bodyPr>
          <a:lstStyle/>
          <a:p>
            <a:pPr algn="just"/>
            <a:r>
              <a:rPr lang="en-US" sz="2400" dirty="0" smtClean="0">
                <a:latin typeface="Arial" charset="0"/>
              </a:rPr>
              <a:t>(Pro </a:t>
            </a:r>
            <a:r>
              <a:rPr lang="en-US" sz="2400" dirty="0" err="1">
                <a:latin typeface="Arial" charset="0"/>
              </a:rPr>
              <a:t>Deo</a:t>
            </a:r>
            <a:r>
              <a:rPr lang="en-US" sz="2400" dirty="0">
                <a:latin typeface="Arial" charset="0"/>
              </a:rPr>
              <a:t> </a:t>
            </a:r>
            <a:r>
              <a:rPr lang="en-US" sz="2400" dirty="0" err="1">
                <a:latin typeface="Arial" charset="0"/>
              </a:rPr>
              <a:t>amur</a:t>
            </a:r>
            <a:r>
              <a:rPr lang="en-US" sz="2400" dirty="0">
                <a:latin typeface="Arial" charset="0"/>
              </a:rPr>
              <a:t> et pro </a:t>
            </a:r>
            <a:r>
              <a:rPr lang="en-US" sz="2400" dirty="0" err="1">
                <a:latin typeface="Arial" charset="0"/>
              </a:rPr>
              <a:t>christian</a:t>
            </a:r>
            <a:r>
              <a:rPr lang="en-US" sz="2400" dirty="0">
                <a:latin typeface="Arial" charset="0"/>
              </a:rPr>
              <a:t> </a:t>
            </a:r>
            <a:r>
              <a:rPr lang="en-US" sz="2400" dirty="0" err="1">
                <a:latin typeface="Arial" charset="0"/>
              </a:rPr>
              <a:t>poblo</a:t>
            </a:r>
            <a:r>
              <a:rPr lang="en-US" sz="2400" dirty="0">
                <a:latin typeface="Arial" charset="0"/>
              </a:rPr>
              <a:t> et </a:t>
            </a:r>
            <a:r>
              <a:rPr lang="en-US" sz="2400" dirty="0" err="1">
                <a:latin typeface="Arial" charset="0"/>
              </a:rPr>
              <a:t>nostro</a:t>
            </a:r>
            <a:r>
              <a:rPr lang="en-US" sz="2400" dirty="0">
                <a:latin typeface="Arial" charset="0"/>
              </a:rPr>
              <a:t> </a:t>
            </a:r>
            <a:r>
              <a:rPr lang="en-US" sz="2400" dirty="0" err="1">
                <a:latin typeface="Arial" charset="0"/>
              </a:rPr>
              <a:t>commun</a:t>
            </a:r>
            <a:r>
              <a:rPr lang="en-US" sz="2400" dirty="0">
                <a:latin typeface="Arial" charset="0"/>
              </a:rPr>
              <a:t> </a:t>
            </a:r>
            <a:r>
              <a:rPr lang="en-US" sz="2400" dirty="0" err="1">
                <a:latin typeface="Arial" charset="0"/>
              </a:rPr>
              <a:t>salvament</a:t>
            </a:r>
            <a:r>
              <a:rPr lang="en-US" sz="2400" dirty="0">
                <a:latin typeface="Arial" charset="0"/>
              </a:rPr>
              <a:t>, </a:t>
            </a:r>
            <a:r>
              <a:rPr lang="en-US" sz="2400" dirty="0" err="1">
                <a:latin typeface="Arial" charset="0"/>
              </a:rPr>
              <a:t>d'ist</a:t>
            </a:r>
            <a:r>
              <a:rPr lang="en-US" sz="2400" dirty="0">
                <a:latin typeface="Arial" charset="0"/>
              </a:rPr>
              <a:t> di in </a:t>
            </a:r>
            <a:r>
              <a:rPr lang="en-US" sz="2400" dirty="0" err="1">
                <a:latin typeface="Arial" charset="0"/>
              </a:rPr>
              <a:t>avant</a:t>
            </a:r>
            <a:r>
              <a:rPr lang="en-US" sz="2400" dirty="0">
                <a:latin typeface="Arial" charset="0"/>
              </a:rPr>
              <a:t>, in quant Deus </a:t>
            </a:r>
            <a:r>
              <a:rPr lang="en-US" sz="2400" dirty="0" err="1">
                <a:latin typeface="Arial" charset="0"/>
              </a:rPr>
              <a:t>savir</a:t>
            </a:r>
            <a:r>
              <a:rPr lang="en-US" sz="2400" dirty="0">
                <a:latin typeface="Arial" charset="0"/>
              </a:rPr>
              <a:t> et </a:t>
            </a:r>
            <a:r>
              <a:rPr lang="en-US" sz="2400" dirty="0" err="1">
                <a:latin typeface="Arial" charset="0"/>
              </a:rPr>
              <a:t>podir</a:t>
            </a:r>
            <a:r>
              <a:rPr lang="en-US" sz="2400" dirty="0">
                <a:latin typeface="Arial" charset="0"/>
              </a:rPr>
              <a:t> me </a:t>
            </a:r>
            <a:r>
              <a:rPr lang="en-US" sz="2400" dirty="0" err="1">
                <a:latin typeface="Arial" charset="0"/>
              </a:rPr>
              <a:t>dunat</a:t>
            </a:r>
            <a:r>
              <a:rPr lang="en-US" sz="2400" dirty="0">
                <a:latin typeface="Arial" charset="0"/>
              </a:rPr>
              <a:t>, </a:t>
            </a:r>
            <a:r>
              <a:rPr lang="en-US" sz="2400" dirty="0" err="1">
                <a:latin typeface="Arial" charset="0"/>
              </a:rPr>
              <a:t>si</a:t>
            </a:r>
            <a:r>
              <a:rPr lang="en-US" sz="2400" dirty="0">
                <a:latin typeface="Arial" charset="0"/>
              </a:rPr>
              <a:t> </a:t>
            </a:r>
            <a:r>
              <a:rPr lang="en-US" sz="2400" dirty="0" err="1">
                <a:latin typeface="Arial" charset="0"/>
              </a:rPr>
              <a:t>salvarai</a:t>
            </a:r>
            <a:r>
              <a:rPr lang="en-US" sz="2400" dirty="0">
                <a:latin typeface="Arial" charset="0"/>
              </a:rPr>
              <a:t> </a:t>
            </a:r>
            <a:r>
              <a:rPr lang="en-US" sz="2400" dirty="0" err="1">
                <a:latin typeface="Arial" charset="0"/>
              </a:rPr>
              <a:t>eo</a:t>
            </a:r>
            <a:r>
              <a:rPr lang="en-US" sz="2400" dirty="0">
                <a:latin typeface="Arial" charset="0"/>
              </a:rPr>
              <a:t> cist </a:t>
            </a:r>
            <a:r>
              <a:rPr lang="en-US" sz="2400" dirty="0" err="1">
                <a:latin typeface="Arial" charset="0"/>
              </a:rPr>
              <a:t>meon</a:t>
            </a:r>
            <a:r>
              <a:rPr lang="en-US" sz="2400" dirty="0">
                <a:latin typeface="Arial" charset="0"/>
              </a:rPr>
              <a:t> </a:t>
            </a:r>
            <a:r>
              <a:rPr lang="en-US" sz="2400" dirty="0" err="1">
                <a:latin typeface="Arial" charset="0"/>
              </a:rPr>
              <a:t>fradre</a:t>
            </a:r>
            <a:r>
              <a:rPr lang="en-US" sz="2400" dirty="0">
                <a:latin typeface="Arial" charset="0"/>
              </a:rPr>
              <a:t> </a:t>
            </a:r>
            <a:r>
              <a:rPr lang="en-US" sz="2400" dirty="0" err="1">
                <a:latin typeface="Arial" charset="0"/>
              </a:rPr>
              <a:t>Karlo</a:t>
            </a:r>
            <a:r>
              <a:rPr lang="en-US" sz="2400" dirty="0">
                <a:latin typeface="Arial" charset="0"/>
              </a:rPr>
              <a:t> et in </a:t>
            </a:r>
            <a:r>
              <a:rPr lang="en-US" sz="2400" dirty="0" err="1">
                <a:latin typeface="Arial" charset="0"/>
              </a:rPr>
              <a:t>aiudha</a:t>
            </a:r>
            <a:r>
              <a:rPr lang="en-US" sz="2400" dirty="0">
                <a:latin typeface="Arial" charset="0"/>
              </a:rPr>
              <a:t> et in </a:t>
            </a:r>
            <a:r>
              <a:rPr lang="en-US" sz="2400" dirty="0" err="1">
                <a:latin typeface="Arial" charset="0"/>
              </a:rPr>
              <a:t>cadhuna</a:t>
            </a:r>
            <a:r>
              <a:rPr lang="en-US" sz="2400" dirty="0">
                <a:latin typeface="Arial" charset="0"/>
              </a:rPr>
              <a:t> </a:t>
            </a:r>
            <a:r>
              <a:rPr lang="en-US" sz="2400" dirty="0" err="1">
                <a:latin typeface="Arial" charset="0"/>
              </a:rPr>
              <a:t>cosa</a:t>
            </a:r>
            <a:r>
              <a:rPr lang="en-US" sz="2400" dirty="0">
                <a:latin typeface="Arial" charset="0"/>
              </a:rPr>
              <a:t>, </a:t>
            </a:r>
            <a:r>
              <a:rPr lang="en-US" sz="2400" dirty="0" err="1">
                <a:latin typeface="Arial" charset="0"/>
              </a:rPr>
              <a:t>si</a:t>
            </a:r>
            <a:r>
              <a:rPr lang="en-US" sz="2400" dirty="0">
                <a:latin typeface="Arial" charset="0"/>
              </a:rPr>
              <a:t> cum </a:t>
            </a:r>
            <a:r>
              <a:rPr lang="en-US" sz="2400" dirty="0" err="1">
                <a:latin typeface="Arial" charset="0"/>
              </a:rPr>
              <a:t>om</a:t>
            </a:r>
            <a:r>
              <a:rPr lang="en-US" sz="2400" dirty="0">
                <a:latin typeface="Arial" charset="0"/>
              </a:rPr>
              <a:t> per </a:t>
            </a:r>
            <a:r>
              <a:rPr lang="en-US" sz="2400" dirty="0" err="1">
                <a:latin typeface="Arial" charset="0"/>
              </a:rPr>
              <a:t>dreit</a:t>
            </a:r>
            <a:r>
              <a:rPr lang="en-US" sz="2400" dirty="0">
                <a:latin typeface="Arial" charset="0"/>
              </a:rPr>
              <a:t> son </a:t>
            </a:r>
            <a:r>
              <a:rPr lang="en-US" sz="2400" dirty="0" err="1">
                <a:latin typeface="Arial" charset="0"/>
              </a:rPr>
              <a:t>fradra</a:t>
            </a:r>
            <a:r>
              <a:rPr lang="en-US" sz="2400" dirty="0">
                <a:latin typeface="Arial" charset="0"/>
              </a:rPr>
              <a:t> </a:t>
            </a:r>
            <a:r>
              <a:rPr lang="en-US" sz="2400" dirty="0" err="1">
                <a:latin typeface="Arial" charset="0"/>
              </a:rPr>
              <a:t>salvar</a:t>
            </a:r>
            <a:r>
              <a:rPr lang="en-US" sz="2400" dirty="0">
                <a:latin typeface="Arial" charset="0"/>
              </a:rPr>
              <a:t> </a:t>
            </a:r>
            <a:r>
              <a:rPr lang="en-US" sz="2400" dirty="0" err="1">
                <a:latin typeface="Arial" charset="0"/>
              </a:rPr>
              <a:t>dift</a:t>
            </a:r>
            <a:r>
              <a:rPr lang="en-US" sz="2400" dirty="0">
                <a:latin typeface="Arial" charset="0"/>
              </a:rPr>
              <a:t>, in o quid </a:t>
            </a:r>
            <a:r>
              <a:rPr lang="en-US" sz="2400" dirty="0" err="1">
                <a:latin typeface="Arial" charset="0"/>
              </a:rPr>
              <a:t>il</a:t>
            </a:r>
            <a:r>
              <a:rPr lang="en-US" sz="2400" dirty="0">
                <a:latin typeface="Arial" charset="0"/>
              </a:rPr>
              <a:t> mi </a:t>
            </a:r>
            <a:r>
              <a:rPr lang="en-US" sz="2400" dirty="0" err="1">
                <a:latin typeface="Arial" charset="0"/>
              </a:rPr>
              <a:t>altresi</a:t>
            </a:r>
            <a:r>
              <a:rPr lang="en-US" sz="2400" dirty="0">
                <a:latin typeface="Arial" charset="0"/>
              </a:rPr>
              <a:t> </a:t>
            </a:r>
            <a:r>
              <a:rPr lang="en-US" sz="2400" dirty="0" err="1">
                <a:latin typeface="Arial" charset="0"/>
              </a:rPr>
              <a:t>fazet</a:t>
            </a:r>
            <a:r>
              <a:rPr lang="en-US" sz="2400" dirty="0">
                <a:latin typeface="Arial" charset="0"/>
              </a:rPr>
              <a:t> et </a:t>
            </a:r>
            <a:r>
              <a:rPr lang="en-US" sz="2400" dirty="0" err="1">
                <a:latin typeface="Arial" charset="0"/>
              </a:rPr>
              <a:t>ab</a:t>
            </a:r>
            <a:r>
              <a:rPr lang="en-US" sz="2400" dirty="0">
                <a:latin typeface="Arial" charset="0"/>
              </a:rPr>
              <a:t> </a:t>
            </a:r>
            <a:r>
              <a:rPr lang="en-US" sz="2400" dirty="0" err="1">
                <a:latin typeface="Arial" charset="0"/>
              </a:rPr>
              <a:t>Ludher</a:t>
            </a:r>
            <a:r>
              <a:rPr lang="en-US" sz="2400" dirty="0">
                <a:latin typeface="Arial" charset="0"/>
              </a:rPr>
              <a:t> </a:t>
            </a:r>
            <a:r>
              <a:rPr lang="en-US" sz="2400" dirty="0" err="1">
                <a:latin typeface="Arial" charset="0"/>
              </a:rPr>
              <a:t>nul</a:t>
            </a:r>
            <a:r>
              <a:rPr lang="en-US" sz="2400" dirty="0">
                <a:latin typeface="Arial" charset="0"/>
              </a:rPr>
              <a:t> plaid </a:t>
            </a:r>
            <a:r>
              <a:rPr lang="en-US" sz="2400" dirty="0" err="1">
                <a:latin typeface="Arial" charset="0"/>
              </a:rPr>
              <a:t>nunquam</a:t>
            </a:r>
            <a:r>
              <a:rPr lang="en-US" sz="2400" dirty="0">
                <a:latin typeface="Arial" charset="0"/>
              </a:rPr>
              <a:t> </a:t>
            </a:r>
            <a:r>
              <a:rPr lang="en-US" sz="2400" dirty="0" err="1">
                <a:latin typeface="Arial" charset="0"/>
              </a:rPr>
              <a:t>prindrai</a:t>
            </a:r>
            <a:r>
              <a:rPr lang="en-US" sz="2400" dirty="0">
                <a:latin typeface="Arial" charset="0"/>
              </a:rPr>
              <a:t>, qui, </a:t>
            </a:r>
            <a:r>
              <a:rPr lang="en-US" sz="2400" dirty="0" err="1">
                <a:latin typeface="Arial" charset="0"/>
              </a:rPr>
              <a:t>meon</a:t>
            </a:r>
            <a:r>
              <a:rPr lang="en-US" sz="2400" dirty="0">
                <a:latin typeface="Arial" charset="0"/>
              </a:rPr>
              <a:t> </a:t>
            </a:r>
            <a:r>
              <a:rPr lang="en-US" sz="2400" dirty="0" err="1">
                <a:latin typeface="Arial" charset="0"/>
              </a:rPr>
              <a:t>vol</a:t>
            </a:r>
            <a:r>
              <a:rPr lang="en-US" sz="2400" dirty="0">
                <a:latin typeface="Arial" charset="0"/>
              </a:rPr>
              <a:t>, cist </a:t>
            </a:r>
            <a:r>
              <a:rPr lang="en-US" sz="2400" dirty="0" err="1">
                <a:latin typeface="Arial" charset="0"/>
              </a:rPr>
              <a:t>meon</a:t>
            </a:r>
            <a:r>
              <a:rPr lang="en-US" sz="2400" dirty="0">
                <a:latin typeface="Arial" charset="0"/>
              </a:rPr>
              <a:t> </a:t>
            </a:r>
            <a:r>
              <a:rPr lang="en-US" sz="2400" dirty="0" err="1">
                <a:latin typeface="Arial" charset="0"/>
              </a:rPr>
              <a:t>fradre</a:t>
            </a:r>
            <a:r>
              <a:rPr lang="en-US" sz="2400" dirty="0">
                <a:latin typeface="Arial" charset="0"/>
              </a:rPr>
              <a:t> Karle in </a:t>
            </a:r>
            <a:r>
              <a:rPr lang="en-US" sz="2400" dirty="0" err="1">
                <a:latin typeface="Arial" charset="0"/>
              </a:rPr>
              <a:t>damno</a:t>
            </a:r>
            <a:r>
              <a:rPr lang="en-US" sz="2400" dirty="0">
                <a:latin typeface="Arial" charset="0"/>
              </a:rPr>
              <a:t> sit</a:t>
            </a:r>
            <a:r>
              <a:rPr lang="en-US" sz="2400" dirty="0" smtClean="0">
                <a:latin typeface="Arial" charset="0"/>
              </a:rPr>
              <a:t>.) </a:t>
            </a:r>
          </a:p>
          <a:p>
            <a:pPr algn="just"/>
            <a:r>
              <a:rPr lang="en-US" sz="2400" dirty="0" smtClean="0">
                <a:latin typeface="Arial" charset="0"/>
              </a:rPr>
              <a:t>date : 842</a:t>
            </a:r>
            <a:endParaRPr lang="en-US" sz="2400" dirty="0">
              <a:latin typeface="Arial" charset="0"/>
            </a:endParaRPr>
          </a:p>
          <a:p>
            <a:endParaRPr lang="it-IT" sz="2400" dirty="0"/>
          </a:p>
        </p:txBody>
      </p:sp>
      <p:sp>
        <p:nvSpPr>
          <p:cNvPr id="4" name="Segnaposto contenuto 3"/>
          <p:cNvSpPr>
            <a:spLocks noGrp="1"/>
          </p:cNvSpPr>
          <p:nvPr>
            <p:ph sz="half" idx="2"/>
          </p:nvPr>
        </p:nvSpPr>
        <p:spPr/>
        <p:txBody>
          <a:bodyPr>
            <a:normAutofit fontScale="92500" lnSpcReduction="20000"/>
          </a:bodyPr>
          <a:lstStyle/>
          <a:p>
            <a:pPr algn="just"/>
            <a:r>
              <a:rPr lang="it-IT" sz="2400" b="1" dirty="0"/>
              <a:t>Pour l'</a:t>
            </a:r>
            <a:r>
              <a:rPr lang="it-IT" sz="2400" b="1" dirty="0" err="1"/>
              <a:t>amour</a:t>
            </a:r>
            <a:r>
              <a:rPr lang="it-IT" sz="2400" b="1" dirty="0"/>
              <a:t> </a:t>
            </a:r>
            <a:r>
              <a:rPr lang="it-IT" sz="2400" b="1" dirty="0" err="1"/>
              <a:t>Dieu</a:t>
            </a:r>
            <a:r>
              <a:rPr lang="it-IT" sz="2400" b="1" dirty="0"/>
              <a:t> et pour le </a:t>
            </a:r>
            <a:r>
              <a:rPr lang="it-IT" sz="2400" b="1" dirty="0" err="1"/>
              <a:t>sauvement</a:t>
            </a:r>
            <a:r>
              <a:rPr lang="it-IT" sz="2400" b="1" dirty="0"/>
              <a:t> </a:t>
            </a:r>
            <a:r>
              <a:rPr lang="it-IT" sz="2400" b="1" dirty="0" err="1"/>
              <a:t>du</a:t>
            </a:r>
            <a:r>
              <a:rPr lang="it-IT" sz="2400" b="1" dirty="0"/>
              <a:t> </a:t>
            </a:r>
            <a:r>
              <a:rPr lang="it-IT" sz="2400" b="1" dirty="0" err="1"/>
              <a:t>chrestien</a:t>
            </a:r>
            <a:r>
              <a:rPr lang="it-IT" sz="2400" b="1" dirty="0"/>
              <a:t> </a:t>
            </a:r>
            <a:r>
              <a:rPr lang="it-IT" sz="2400" b="1" dirty="0" err="1"/>
              <a:t>peuple</a:t>
            </a:r>
            <a:r>
              <a:rPr lang="it-IT" sz="2400" b="1" dirty="0"/>
              <a:t> et le nostre </a:t>
            </a:r>
            <a:r>
              <a:rPr lang="it-IT" sz="2400" b="1" dirty="0" err="1"/>
              <a:t>commun</a:t>
            </a:r>
            <a:r>
              <a:rPr lang="it-IT" sz="2400" b="1" dirty="0"/>
              <a:t>, de </a:t>
            </a:r>
            <a:r>
              <a:rPr lang="it-IT" sz="2400" b="1" dirty="0" err="1"/>
              <a:t>cest</a:t>
            </a:r>
            <a:r>
              <a:rPr lang="it-IT" sz="2400" b="1" dirty="0"/>
              <a:t> jour en </a:t>
            </a:r>
            <a:r>
              <a:rPr lang="it-IT" sz="2400" b="1" dirty="0" err="1"/>
              <a:t>avant</a:t>
            </a:r>
            <a:r>
              <a:rPr lang="it-IT" sz="2400" b="1" dirty="0"/>
              <a:t>, </a:t>
            </a:r>
            <a:r>
              <a:rPr lang="it-IT" sz="2400" b="1" dirty="0" err="1"/>
              <a:t>quan</a:t>
            </a:r>
            <a:r>
              <a:rPr lang="it-IT" sz="2400" b="1" dirty="0"/>
              <a:t> </a:t>
            </a:r>
            <a:r>
              <a:rPr lang="it-IT" sz="2400" b="1" dirty="0" err="1"/>
              <a:t>que</a:t>
            </a:r>
            <a:r>
              <a:rPr lang="it-IT" sz="2400" b="1" dirty="0"/>
              <a:t> </a:t>
            </a:r>
            <a:r>
              <a:rPr lang="it-IT" sz="2400" b="1" dirty="0" err="1"/>
              <a:t>Dieu</a:t>
            </a:r>
            <a:r>
              <a:rPr lang="it-IT" sz="2400" b="1" dirty="0"/>
              <a:t> </a:t>
            </a:r>
            <a:r>
              <a:rPr lang="it-IT" sz="2400" b="1" dirty="0" err="1"/>
              <a:t>savoir</a:t>
            </a:r>
            <a:r>
              <a:rPr lang="it-IT" sz="2400" b="1" dirty="0"/>
              <a:t> et </a:t>
            </a:r>
            <a:r>
              <a:rPr lang="it-IT" sz="2400" b="1" dirty="0" err="1"/>
              <a:t>pouvoir</a:t>
            </a:r>
            <a:r>
              <a:rPr lang="it-IT" sz="2400" b="1" dirty="0"/>
              <a:t> me </a:t>
            </a:r>
            <a:r>
              <a:rPr lang="it-IT" sz="2400" b="1" dirty="0" err="1"/>
              <a:t>done</a:t>
            </a:r>
            <a:r>
              <a:rPr lang="it-IT" sz="2400" b="1" dirty="0"/>
              <a:t>, </a:t>
            </a:r>
            <a:r>
              <a:rPr lang="it-IT" sz="2400" b="1" dirty="0" smtClean="0"/>
              <a:t>si </a:t>
            </a:r>
            <a:r>
              <a:rPr lang="it-IT" sz="2400" b="1" dirty="0" err="1"/>
              <a:t>sauverai</a:t>
            </a:r>
            <a:r>
              <a:rPr lang="it-IT" sz="2400" b="1" dirty="0"/>
              <a:t> je </a:t>
            </a:r>
            <a:r>
              <a:rPr lang="it-IT" sz="2400" b="1" dirty="0" err="1"/>
              <a:t>cest</a:t>
            </a:r>
            <a:r>
              <a:rPr lang="it-IT" sz="2400" b="1" dirty="0"/>
              <a:t> </a:t>
            </a:r>
            <a:r>
              <a:rPr lang="it-IT" sz="2400" b="1" dirty="0" err="1"/>
              <a:t>mien</a:t>
            </a:r>
            <a:r>
              <a:rPr lang="it-IT" sz="2400" b="1" dirty="0"/>
              <a:t> </a:t>
            </a:r>
            <a:r>
              <a:rPr lang="it-IT" sz="2400" b="1" dirty="0" err="1"/>
              <a:t>frere</a:t>
            </a:r>
            <a:r>
              <a:rPr lang="it-IT" sz="2400" b="1" dirty="0"/>
              <a:t> </a:t>
            </a:r>
            <a:r>
              <a:rPr lang="it-IT" sz="2400" b="1" dirty="0" err="1"/>
              <a:t>Charle</a:t>
            </a:r>
            <a:r>
              <a:rPr lang="it-IT" sz="2400" b="1" dirty="0"/>
              <a:t>, et par </a:t>
            </a:r>
            <a:r>
              <a:rPr lang="it-IT" sz="2400" b="1" dirty="0" err="1"/>
              <a:t>mon</a:t>
            </a:r>
            <a:r>
              <a:rPr lang="it-IT" sz="2400" b="1" dirty="0"/>
              <a:t> </a:t>
            </a:r>
            <a:r>
              <a:rPr lang="it-IT" sz="2400" b="1" dirty="0" err="1"/>
              <a:t>aide</a:t>
            </a:r>
            <a:r>
              <a:rPr lang="it-IT" sz="2400" b="1" dirty="0"/>
              <a:t> et en </a:t>
            </a:r>
            <a:r>
              <a:rPr lang="it-IT" sz="2400" b="1" dirty="0" err="1"/>
              <a:t>chascune</a:t>
            </a:r>
            <a:r>
              <a:rPr lang="it-IT" sz="2400" b="1" dirty="0"/>
              <a:t> </a:t>
            </a:r>
            <a:r>
              <a:rPr lang="it-IT" sz="2400" b="1" dirty="0" err="1"/>
              <a:t>chose</a:t>
            </a:r>
            <a:r>
              <a:rPr lang="it-IT" sz="2400" b="1" dirty="0"/>
              <a:t>, si </a:t>
            </a:r>
            <a:r>
              <a:rPr lang="it-IT" sz="2400" b="1" dirty="0" err="1"/>
              <a:t>comme</a:t>
            </a:r>
            <a:r>
              <a:rPr lang="it-IT" sz="2400" b="1" dirty="0"/>
              <a:t> on </a:t>
            </a:r>
            <a:r>
              <a:rPr lang="it-IT" sz="2400" b="1" dirty="0" err="1"/>
              <a:t>doit</a:t>
            </a:r>
            <a:r>
              <a:rPr lang="it-IT" sz="2400" b="1" dirty="0"/>
              <a:t> par </a:t>
            </a:r>
            <a:r>
              <a:rPr lang="it-IT" sz="2400" b="1" dirty="0" err="1" smtClean="0"/>
              <a:t>droit</a:t>
            </a:r>
            <a:r>
              <a:rPr lang="it-IT" sz="2400" b="1" dirty="0" smtClean="0"/>
              <a:t> </a:t>
            </a:r>
            <a:r>
              <a:rPr lang="it-IT" sz="2400" b="1" dirty="0"/>
              <a:t>son </a:t>
            </a:r>
            <a:r>
              <a:rPr lang="it-IT" sz="2400" b="1" dirty="0" err="1"/>
              <a:t>frere</a:t>
            </a:r>
            <a:r>
              <a:rPr lang="it-IT" sz="2400" b="1" dirty="0"/>
              <a:t> </a:t>
            </a:r>
            <a:r>
              <a:rPr lang="it-IT" sz="2400" b="1" dirty="0" err="1"/>
              <a:t>sauver</a:t>
            </a:r>
            <a:r>
              <a:rPr lang="it-IT" sz="2400" b="1" dirty="0"/>
              <a:t>, en ce </a:t>
            </a:r>
            <a:r>
              <a:rPr lang="it-IT" sz="2400" b="1" dirty="0" err="1"/>
              <a:t>qu'il</a:t>
            </a:r>
            <a:r>
              <a:rPr lang="it-IT" sz="2400" b="1" dirty="0"/>
              <a:t> me face </a:t>
            </a:r>
            <a:r>
              <a:rPr lang="it-IT" sz="2400" b="1" dirty="0" err="1"/>
              <a:t>autresi</a:t>
            </a:r>
            <a:r>
              <a:rPr lang="it-IT" sz="2400" b="1" dirty="0"/>
              <a:t>, et </a:t>
            </a:r>
            <a:r>
              <a:rPr lang="it-IT" sz="2400" b="1" dirty="0" err="1"/>
              <a:t>avec</a:t>
            </a:r>
            <a:r>
              <a:rPr lang="it-IT" sz="2400" b="1" dirty="0"/>
              <a:t> </a:t>
            </a:r>
            <a:r>
              <a:rPr lang="it-IT" sz="2400" b="1" dirty="0" err="1"/>
              <a:t>Lothaire</a:t>
            </a:r>
            <a:r>
              <a:rPr lang="it-IT" sz="2400" b="1" dirty="0"/>
              <a:t> </a:t>
            </a:r>
            <a:r>
              <a:rPr lang="it-IT" sz="2400" b="1" dirty="0" err="1"/>
              <a:t>nul</a:t>
            </a:r>
            <a:r>
              <a:rPr lang="it-IT" sz="2400" b="1" dirty="0"/>
              <a:t> plaid </a:t>
            </a:r>
            <a:r>
              <a:rPr lang="it-IT" sz="2400" b="1" dirty="0" err="1"/>
              <a:t>onques</a:t>
            </a:r>
            <a:r>
              <a:rPr lang="it-IT" sz="2400" b="1" dirty="0"/>
              <a:t> ne </a:t>
            </a:r>
            <a:r>
              <a:rPr lang="it-IT" sz="2400" b="1" dirty="0" err="1"/>
              <a:t>prendrai</a:t>
            </a:r>
            <a:r>
              <a:rPr lang="it-IT" sz="2400" b="1" dirty="0"/>
              <a:t>, qui, </a:t>
            </a:r>
            <a:r>
              <a:rPr lang="it-IT" sz="2400" b="1" dirty="0" err="1"/>
              <a:t>au</a:t>
            </a:r>
            <a:r>
              <a:rPr lang="it-IT" sz="2400" b="1" dirty="0"/>
              <a:t> </a:t>
            </a:r>
            <a:r>
              <a:rPr lang="it-IT" sz="2400" b="1" dirty="0" err="1"/>
              <a:t>mien</a:t>
            </a:r>
            <a:r>
              <a:rPr lang="it-IT" sz="2400" b="1" dirty="0"/>
              <a:t> </a:t>
            </a:r>
            <a:r>
              <a:rPr lang="it-IT" sz="2400" b="1" dirty="0" err="1"/>
              <a:t>veuil</a:t>
            </a:r>
            <a:r>
              <a:rPr lang="it-IT" sz="2400" b="1" dirty="0"/>
              <a:t>, à ce </a:t>
            </a:r>
            <a:r>
              <a:rPr lang="it-IT" sz="2400" b="1" dirty="0" err="1"/>
              <a:t>mien</a:t>
            </a:r>
            <a:r>
              <a:rPr lang="it-IT" sz="2400" b="1" dirty="0"/>
              <a:t> </a:t>
            </a:r>
            <a:r>
              <a:rPr lang="it-IT" sz="2400" b="1" dirty="0" err="1"/>
              <a:t>frere</a:t>
            </a:r>
            <a:r>
              <a:rPr lang="it-IT" sz="2400" b="1" dirty="0"/>
              <a:t> Charles </a:t>
            </a:r>
            <a:r>
              <a:rPr lang="it-IT" sz="2400" b="1" dirty="0" err="1"/>
              <a:t>soit</a:t>
            </a:r>
            <a:r>
              <a:rPr lang="it-IT" sz="2400" b="1" dirty="0"/>
              <a:t> à </a:t>
            </a:r>
            <a:r>
              <a:rPr lang="it-IT" sz="2400" b="1" dirty="0" err="1"/>
              <a:t>dan</a:t>
            </a:r>
            <a:r>
              <a:rPr lang="it-IT" sz="2400" b="1" dirty="0"/>
              <a:t>. </a:t>
            </a:r>
            <a:endParaRPr lang="it-IT" sz="2400" dirty="0"/>
          </a:p>
        </p:txBody>
      </p:sp>
    </p:spTree>
    <p:extLst>
      <p:ext uri="{BB962C8B-B14F-4D97-AF65-F5344CB8AC3E}">
        <p14:creationId xmlns:p14="http://schemas.microsoft.com/office/powerpoint/2010/main" val="439576430"/>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Titolo 1"/>
          <p:cNvSpPr>
            <a:spLocks noGrp="1"/>
          </p:cNvSpPr>
          <p:nvPr>
            <p:ph type="title"/>
          </p:nvPr>
        </p:nvSpPr>
        <p:spPr/>
        <p:txBody>
          <a:bodyPr/>
          <a:lstStyle/>
          <a:p>
            <a:r>
              <a:rPr lang="it-IT" sz="2800" dirty="0">
                <a:latin typeface="Arial" charset="0"/>
                <a:cs typeface="Arial" charset="0"/>
              </a:rPr>
              <a:t>L’</a:t>
            </a:r>
            <a:r>
              <a:rPr lang="it-IT" sz="2800" dirty="0" err="1">
                <a:latin typeface="Arial" charset="0"/>
                <a:cs typeface="Arial" charset="0"/>
              </a:rPr>
              <a:t>oral</a:t>
            </a:r>
            <a:r>
              <a:rPr lang="it-IT" sz="2800" dirty="0">
                <a:latin typeface="Arial" charset="0"/>
                <a:cs typeface="Arial" charset="0"/>
              </a:rPr>
              <a:t> </a:t>
            </a:r>
            <a:r>
              <a:rPr lang="it-IT" sz="2800" dirty="0" err="1">
                <a:latin typeface="Arial" charset="0"/>
                <a:cs typeface="Arial" charset="0"/>
              </a:rPr>
              <a:t>dans</a:t>
            </a:r>
            <a:r>
              <a:rPr lang="it-IT" sz="2800" dirty="0">
                <a:latin typeface="Arial" charset="0"/>
                <a:cs typeface="Arial" charset="0"/>
              </a:rPr>
              <a:t> la </a:t>
            </a:r>
            <a:r>
              <a:rPr lang="it-IT" sz="2800" dirty="0" err="1">
                <a:latin typeface="Arial" charset="0"/>
                <a:cs typeface="Arial" charset="0"/>
              </a:rPr>
              <a:t>littérature</a:t>
            </a:r>
            <a:r>
              <a:rPr lang="it-IT" sz="2800" dirty="0">
                <a:latin typeface="Arial" charset="0"/>
                <a:cs typeface="Arial" charset="0"/>
              </a:rPr>
              <a:t> : </a:t>
            </a:r>
            <a:r>
              <a:rPr lang="it-IT" sz="2800" dirty="0" err="1">
                <a:latin typeface="Arial" charset="0"/>
                <a:cs typeface="Arial" charset="0"/>
              </a:rPr>
              <a:t>Céline</a:t>
            </a:r>
            <a:endParaRPr lang="it-IT" sz="2800" dirty="0">
              <a:latin typeface="Arial" charset="0"/>
              <a:cs typeface="Arial" charset="0"/>
            </a:endParaRPr>
          </a:p>
        </p:txBody>
      </p:sp>
      <p:sp>
        <p:nvSpPr>
          <p:cNvPr id="202755" name="Segnaposto contenuto 2"/>
          <p:cNvSpPr>
            <a:spLocks noGrp="1"/>
          </p:cNvSpPr>
          <p:nvPr>
            <p:ph idx="1"/>
          </p:nvPr>
        </p:nvSpPr>
        <p:spPr/>
        <p:txBody>
          <a:bodyPr/>
          <a:lstStyle/>
          <a:p>
            <a:pPr algn="just"/>
            <a:r>
              <a:rPr lang="fr-FR" sz="2400" dirty="0">
                <a:latin typeface="Arial" charset="0"/>
                <a:cs typeface="Arial" charset="0"/>
              </a:rPr>
              <a:t>(1894-1961) le plus traduit et diffusé dans le monde parmi ceux du X</a:t>
            </a:r>
            <a:r>
              <a:rPr lang="it-IT" sz="2400" dirty="0">
                <a:latin typeface="Arial" charset="0"/>
                <a:cs typeface="Arial" charset="0"/>
              </a:rPr>
              <a:t>X</a:t>
            </a:r>
            <a:r>
              <a:rPr lang="fr-FR" sz="2400" dirty="0" err="1">
                <a:latin typeface="Arial" charset="0"/>
                <a:cs typeface="Arial" charset="0"/>
              </a:rPr>
              <a:t>ème</a:t>
            </a:r>
            <a:r>
              <a:rPr lang="fr-FR" sz="2400" dirty="0">
                <a:latin typeface="Arial" charset="0"/>
                <a:cs typeface="Arial" charset="0"/>
              </a:rPr>
              <a:t> après Marcel Proust.</a:t>
            </a:r>
          </a:p>
          <a:p>
            <a:pPr algn="just"/>
            <a:r>
              <a:rPr lang="fr-FR" sz="2400" i="1" dirty="0">
                <a:latin typeface="Arial" charset="0"/>
                <a:cs typeface="Arial" charset="0"/>
              </a:rPr>
              <a:t>Voyage au bout de la nuit </a:t>
            </a:r>
            <a:r>
              <a:rPr lang="fr-FR" sz="2400" dirty="0">
                <a:latin typeface="Arial" charset="0"/>
                <a:cs typeface="Arial" charset="0"/>
              </a:rPr>
              <a:t>1932</a:t>
            </a:r>
          </a:p>
          <a:p>
            <a:pPr algn="just"/>
            <a:r>
              <a:rPr lang="fr-FR" sz="2400" i="1" dirty="0">
                <a:latin typeface="Arial" charset="0"/>
                <a:cs typeface="Arial" charset="0"/>
              </a:rPr>
              <a:t>Mort à crédit </a:t>
            </a:r>
            <a:r>
              <a:rPr lang="fr-FR" sz="2400" dirty="0">
                <a:latin typeface="Arial" charset="0"/>
                <a:cs typeface="Arial" charset="0"/>
              </a:rPr>
              <a:t>1936</a:t>
            </a:r>
          </a:p>
          <a:p>
            <a:pPr algn="just"/>
            <a:r>
              <a:rPr lang="fr-FR" sz="2400" dirty="0">
                <a:latin typeface="Arial" charset="0"/>
                <a:cs typeface="Arial" charset="0"/>
              </a:rPr>
              <a:t>Ponctuation, style familier et soutenu</a:t>
            </a:r>
            <a:endParaRPr lang="it-IT" sz="2400" dirty="0">
              <a:latin typeface="Arial" charset="0"/>
              <a:cs typeface="Arial" charset="0"/>
            </a:endParaRPr>
          </a:p>
        </p:txBody>
      </p:sp>
    </p:spTree>
    <p:extLst>
      <p:ext uri="{BB962C8B-B14F-4D97-AF65-F5344CB8AC3E}">
        <p14:creationId xmlns:p14="http://schemas.microsoft.com/office/powerpoint/2010/main" val="1992582546"/>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itolo 1"/>
          <p:cNvSpPr>
            <a:spLocks noGrp="1"/>
          </p:cNvSpPr>
          <p:nvPr>
            <p:ph type="title"/>
          </p:nvPr>
        </p:nvSpPr>
        <p:spPr/>
        <p:txBody>
          <a:bodyPr/>
          <a:lstStyle/>
          <a:p>
            <a:r>
              <a:rPr lang="it-IT" sz="2800" dirty="0" err="1" smtClean="0">
                <a:latin typeface="Arial" charset="0"/>
                <a:cs typeface="Arial" charset="0"/>
              </a:rPr>
              <a:t>Céline</a:t>
            </a:r>
            <a:r>
              <a:rPr lang="it-IT" sz="2800" dirty="0" smtClean="0">
                <a:latin typeface="Arial" charset="0"/>
                <a:cs typeface="Arial" charset="0"/>
              </a:rPr>
              <a:t/>
            </a:r>
            <a:br>
              <a:rPr lang="it-IT" sz="2800" dirty="0" smtClean="0">
                <a:latin typeface="Arial" charset="0"/>
                <a:cs typeface="Arial" charset="0"/>
              </a:rPr>
            </a:br>
            <a:r>
              <a:rPr lang="it-IT" sz="2800" dirty="0" err="1" smtClean="0">
                <a:latin typeface="Arial" charset="0"/>
                <a:cs typeface="Arial" charset="0"/>
              </a:rPr>
              <a:t>déjà</a:t>
            </a:r>
            <a:r>
              <a:rPr lang="it-IT" sz="2800" dirty="0" smtClean="0">
                <a:latin typeface="Arial" charset="0"/>
                <a:cs typeface="Arial" charset="0"/>
              </a:rPr>
              <a:t> vu</a:t>
            </a:r>
            <a:endParaRPr lang="it-IT" sz="2800" dirty="0">
              <a:latin typeface="Arial" charset="0"/>
              <a:cs typeface="Arial" charset="0"/>
            </a:endParaRPr>
          </a:p>
        </p:txBody>
      </p:sp>
      <p:sp>
        <p:nvSpPr>
          <p:cNvPr id="203779" name="Segnaposto contenuto 2"/>
          <p:cNvSpPr>
            <a:spLocks noGrp="1"/>
          </p:cNvSpPr>
          <p:nvPr>
            <p:ph idx="1"/>
          </p:nvPr>
        </p:nvSpPr>
        <p:spPr/>
        <p:txBody>
          <a:bodyPr/>
          <a:lstStyle/>
          <a:p>
            <a:endParaRPr lang="it-IT" sz="2400" dirty="0">
              <a:latin typeface="Arial" charset="0"/>
              <a:cs typeface="Arial" charset="0"/>
            </a:endParaRPr>
          </a:p>
          <a:p>
            <a:r>
              <a:rPr lang="it-IT" sz="2400" dirty="0">
                <a:latin typeface="Arial" charset="0"/>
                <a:cs typeface="Arial" charset="0"/>
              </a:rPr>
              <a:t>Tu </a:t>
            </a:r>
            <a:r>
              <a:rPr lang="it-IT" sz="2400" dirty="0" err="1">
                <a:latin typeface="Arial" charset="0"/>
                <a:cs typeface="Arial" charset="0"/>
              </a:rPr>
              <a:t>les</a:t>
            </a:r>
            <a:r>
              <a:rPr lang="it-IT" sz="2400" dirty="0">
                <a:latin typeface="Arial" charset="0"/>
                <a:cs typeface="Arial" charset="0"/>
              </a:rPr>
              <a:t> </a:t>
            </a:r>
            <a:r>
              <a:rPr lang="it-IT" sz="2400" dirty="0" err="1">
                <a:latin typeface="Arial" charset="0"/>
                <a:cs typeface="Arial" charset="0"/>
              </a:rPr>
              <a:t>crois</a:t>
            </a:r>
            <a:r>
              <a:rPr lang="it-IT" sz="2400" dirty="0">
                <a:latin typeface="Arial" charset="0"/>
                <a:cs typeface="Arial" charset="0"/>
              </a:rPr>
              <a:t> </a:t>
            </a:r>
            <a:r>
              <a:rPr lang="it-IT" sz="2400" dirty="0" err="1">
                <a:latin typeface="Arial" charset="0"/>
                <a:cs typeface="Arial" charset="0"/>
              </a:rPr>
              <a:t>malades</a:t>
            </a:r>
            <a:r>
              <a:rPr lang="it-IT" sz="2400" dirty="0">
                <a:latin typeface="Arial" charset="0"/>
                <a:cs typeface="Arial" charset="0"/>
              </a:rPr>
              <a:t>?... </a:t>
            </a:r>
            <a:r>
              <a:rPr lang="it-IT" sz="2400" dirty="0" err="1">
                <a:latin typeface="Arial" charset="0"/>
                <a:cs typeface="Arial" charset="0"/>
              </a:rPr>
              <a:t>Ça</a:t>
            </a:r>
            <a:r>
              <a:rPr lang="it-IT" sz="2400" dirty="0">
                <a:latin typeface="Arial" charset="0"/>
                <a:cs typeface="Arial" charset="0"/>
              </a:rPr>
              <a:t> </a:t>
            </a:r>
            <a:r>
              <a:rPr lang="it-IT" sz="2400" dirty="0" err="1">
                <a:latin typeface="Arial" charset="0"/>
                <a:cs typeface="Arial" charset="0"/>
              </a:rPr>
              <a:t>gémit</a:t>
            </a:r>
            <a:r>
              <a:rPr lang="it-IT" sz="2400" dirty="0">
                <a:latin typeface="Arial" charset="0"/>
                <a:cs typeface="Arial" charset="0"/>
              </a:rPr>
              <a:t>… </a:t>
            </a:r>
            <a:r>
              <a:rPr lang="it-IT" sz="2400" dirty="0" err="1">
                <a:latin typeface="Arial" charset="0"/>
                <a:cs typeface="Arial" charset="0"/>
              </a:rPr>
              <a:t>ça</a:t>
            </a:r>
            <a:r>
              <a:rPr lang="it-IT" sz="2400" dirty="0">
                <a:latin typeface="Arial" charset="0"/>
                <a:cs typeface="Arial" charset="0"/>
              </a:rPr>
              <a:t> rote…  … un </a:t>
            </a:r>
            <a:r>
              <a:rPr lang="it-IT" sz="2400" dirty="0" err="1">
                <a:latin typeface="Arial" charset="0"/>
                <a:cs typeface="Arial" charset="0"/>
              </a:rPr>
              <a:t>apéro</a:t>
            </a:r>
            <a:r>
              <a:rPr lang="it-IT" sz="2400" dirty="0">
                <a:latin typeface="Arial" charset="0"/>
                <a:cs typeface="Arial" charset="0"/>
              </a:rPr>
              <a:t> </a:t>
            </a:r>
            <a:r>
              <a:rPr lang="it-IT" sz="2400" dirty="0" err="1">
                <a:latin typeface="Arial" charset="0"/>
                <a:cs typeface="Arial" charset="0"/>
              </a:rPr>
              <a:t>gratuit</a:t>
            </a:r>
            <a:r>
              <a:rPr lang="it-IT" sz="2400" dirty="0">
                <a:latin typeface="Arial" charset="0"/>
                <a:cs typeface="Arial" charset="0"/>
              </a:rPr>
              <a:t> en face!... … S’</a:t>
            </a:r>
            <a:r>
              <a:rPr lang="it-IT" altLang="ja-JP" sz="2400" dirty="0" err="1">
                <a:latin typeface="Arial" charset="0"/>
                <a:cs typeface="Arial" charset="0"/>
              </a:rPr>
              <a:t>ils</a:t>
            </a:r>
            <a:r>
              <a:rPr lang="it-IT" altLang="ja-JP" sz="2400" dirty="0">
                <a:latin typeface="Arial" charset="0"/>
                <a:cs typeface="Arial" charset="0"/>
              </a:rPr>
              <a:t> </a:t>
            </a:r>
            <a:r>
              <a:rPr lang="it-IT" altLang="ja-JP" sz="2400" dirty="0" err="1">
                <a:latin typeface="Arial" charset="0"/>
                <a:cs typeface="Arial" charset="0"/>
              </a:rPr>
              <a:t>viennent</a:t>
            </a:r>
            <a:r>
              <a:rPr lang="it-IT" altLang="ja-JP" sz="2400" dirty="0">
                <a:latin typeface="Arial" charset="0"/>
                <a:cs typeface="Arial" charset="0"/>
              </a:rPr>
              <a:t> te </a:t>
            </a:r>
            <a:r>
              <a:rPr lang="it-IT" altLang="ja-JP" sz="2400" dirty="0" err="1">
                <a:latin typeface="Arial" charset="0"/>
                <a:cs typeface="Arial" charset="0"/>
              </a:rPr>
              <a:t>relancer</a:t>
            </a:r>
            <a:r>
              <a:rPr lang="it-IT" altLang="ja-JP" sz="2400" dirty="0">
                <a:latin typeface="Arial" charset="0"/>
                <a:cs typeface="Arial" charset="0"/>
              </a:rPr>
              <a:t> c</a:t>
            </a:r>
            <a:r>
              <a:rPr lang="it-IT" sz="2400" dirty="0">
                <a:latin typeface="Arial" charset="0"/>
                <a:cs typeface="Arial" charset="0"/>
              </a:rPr>
              <a:t>’</a:t>
            </a:r>
            <a:r>
              <a:rPr lang="it-IT" altLang="ja-JP" sz="2400" dirty="0">
                <a:latin typeface="Arial" charset="0"/>
                <a:cs typeface="Arial" charset="0"/>
              </a:rPr>
              <a:t>est d</a:t>
            </a:r>
            <a:r>
              <a:rPr lang="it-IT" sz="2400" dirty="0">
                <a:latin typeface="Arial" charset="0"/>
                <a:cs typeface="Arial" charset="0"/>
              </a:rPr>
              <a:t>’</a:t>
            </a:r>
            <a:r>
              <a:rPr lang="it-IT" altLang="ja-JP" sz="2400" dirty="0" err="1">
                <a:latin typeface="Arial" charset="0"/>
                <a:cs typeface="Arial" charset="0"/>
              </a:rPr>
              <a:t>abord</a:t>
            </a:r>
            <a:r>
              <a:rPr lang="it-IT" altLang="ja-JP" sz="2400" dirty="0">
                <a:latin typeface="Arial" charset="0"/>
                <a:cs typeface="Arial" charset="0"/>
              </a:rPr>
              <a:t> parce </a:t>
            </a:r>
            <a:r>
              <a:rPr lang="it-IT" altLang="ja-JP" sz="2400" dirty="0" err="1">
                <a:latin typeface="Arial" charset="0"/>
                <a:cs typeface="Arial" charset="0"/>
              </a:rPr>
              <a:t>qu</a:t>
            </a:r>
            <a:r>
              <a:rPr lang="it-IT" sz="2400" dirty="0" err="1">
                <a:latin typeface="Arial" charset="0"/>
                <a:cs typeface="Arial" charset="0"/>
              </a:rPr>
              <a:t>’</a:t>
            </a:r>
            <a:r>
              <a:rPr lang="it-IT" altLang="ja-JP" sz="2400" dirty="0" err="1">
                <a:latin typeface="Arial" charset="0"/>
                <a:cs typeface="Arial" charset="0"/>
              </a:rPr>
              <a:t>ils</a:t>
            </a:r>
            <a:r>
              <a:rPr lang="it-IT" altLang="ja-JP" sz="2400" dirty="0">
                <a:latin typeface="Arial" charset="0"/>
                <a:cs typeface="Arial" charset="0"/>
              </a:rPr>
              <a:t> s</a:t>
            </a:r>
            <a:r>
              <a:rPr lang="it-IT" sz="2400" dirty="0">
                <a:latin typeface="Arial" charset="0"/>
                <a:cs typeface="Arial" charset="0"/>
              </a:rPr>
              <a:t>’</a:t>
            </a:r>
            <a:r>
              <a:rPr lang="it-IT" altLang="ja-JP" sz="2400" dirty="0" err="1">
                <a:latin typeface="Arial" charset="0"/>
                <a:cs typeface="Arial" charset="0"/>
              </a:rPr>
              <a:t>emmerdent</a:t>
            </a:r>
            <a:r>
              <a:rPr lang="it-IT" altLang="ja-JP" sz="2400" dirty="0">
                <a:latin typeface="Arial" charset="0"/>
                <a:cs typeface="Arial" charset="0"/>
              </a:rPr>
              <a:t>. T</a:t>
            </a:r>
            <a:r>
              <a:rPr lang="it-IT" sz="2400" dirty="0">
                <a:latin typeface="Arial" charset="0"/>
                <a:cs typeface="Arial" charset="0"/>
              </a:rPr>
              <a:t>’</a:t>
            </a:r>
            <a:r>
              <a:rPr lang="it-IT" altLang="ja-JP" sz="2400" dirty="0">
                <a:latin typeface="Arial" charset="0"/>
                <a:cs typeface="Arial" charset="0"/>
              </a:rPr>
              <a:t>en </a:t>
            </a:r>
            <a:r>
              <a:rPr lang="it-IT" altLang="ja-JP" sz="2400" dirty="0" err="1">
                <a:latin typeface="Arial" charset="0"/>
                <a:cs typeface="Arial" charset="0"/>
              </a:rPr>
              <a:t>vois</a:t>
            </a:r>
            <a:r>
              <a:rPr lang="it-IT" altLang="ja-JP" sz="2400" dirty="0">
                <a:latin typeface="Arial" charset="0"/>
                <a:cs typeface="Arial" charset="0"/>
              </a:rPr>
              <a:t> </a:t>
            </a:r>
            <a:r>
              <a:rPr lang="it-IT" altLang="ja-JP" sz="2400" dirty="0" err="1">
                <a:latin typeface="Arial" charset="0"/>
                <a:cs typeface="Arial" charset="0"/>
              </a:rPr>
              <a:t>pas</a:t>
            </a:r>
            <a:r>
              <a:rPr lang="it-IT" altLang="ja-JP" sz="2400" dirty="0">
                <a:latin typeface="Arial" charset="0"/>
                <a:cs typeface="Arial" charset="0"/>
              </a:rPr>
              <a:t> un la </a:t>
            </a:r>
            <a:r>
              <a:rPr lang="it-IT" altLang="ja-JP" sz="2400" dirty="0" err="1">
                <a:latin typeface="Arial" charset="0"/>
                <a:cs typeface="Arial" charset="0"/>
              </a:rPr>
              <a:t>veille</a:t>
            </a:r>
            <a:r>
              <a:rPr lang="it-IT" altLang="ja-JP" sz="2400" dirty="0">
                <a:latin typeface="Arial" charset="0"/>
                <a:cs typeface="Arial" charset="0"/>
              </a:rPr>
              <a:t> </a:t>
            </a:r>
            <a:r>
              <a:rPr lang="it-IT" altLang="ja-JP" sz="2400" dirty="0" err="1">
                <a:latin typeface="Arial" charset="0"/>
                <a:cs typeface="Arial" charset="0"/>
              </a:rPr>
              <a:t>des</a:t>
            </a:r>
            <a:r>
              <a:rPr lang="it-IT" altLang="ja-JP" sz="2400" dirty="0">
                <a:latin typeface="Arial" charset="0"/>
                <a:cs typeface="Arial" charset="0"/>
              </a:rPr>
              <a:t> </a:t>
            </a:r>
            <a:r>
              <a:rPr lang="it-IT" altLang="ja-JP" sz="2400" dirty="0" err="1">
                <a:latin typeface="Arial" charset="0"/>
                <a:cs typeface="Arial" charset="0"/>
              </a:rPr>
              <a:t>fetes</a:t>
            </a:r>
            <a:r>
              <a:rPr lang="it-IT" altLang="ja-JP" sz="2400" dirty="0">
                <a:latin typeface="Arial" charset="0"/>
                <a:cs typeface="Arial" charset="0"/>
              </a:rPr>
              <a:t>… </a:t>
            </a:r>
            <a:r>
              <a:rPr lang="it-IT" altLang="ja-JP" sz="2400" i="1" dirty="0" err="1">
                <a:latin typeface="Arial" charset="0"/>
                <a:cs typeface="Arial" charset="0"/>
              </a:rPr>
              <a:t>Mort</a:t>
            </a:r>
            <a:r>
              <a:rPr lang="it-IT" altLang="ja-JP" sz="2400" i="1" dirty="0">
                <a:latin typeface="Arial" charset="0"/>
                <a:cs typeface="Arial" charset="0"/>
              </a:rPr>
              <a:t> à </a:t>
            </a:r>
            <a:r>
              <a:rPr lang="it-IT" altLang="ja-JP" sz="2400" i="1" dirty="0" err="1">
                <a:latin typeface="Arial" charset="0"/>
                <a:cs typeface="Arial" charset="0"/>
              </a:rPr>
              <a:t>crédit</a:t>
            </a:r>
            <a:r>
              <a:rPr lang="it-IT" altLang="ja-JP" sz="2400" i="1" dirty="0">
                <a:latin typeface="Arial" charset="0"/>
                <a:cs typeface="Arial" charset="0"/>
              </a:rPr>
              <a:t> </a:t>
            </a:r>
            <a:r>
              <a:rPr lang="it-IT" altLang="ja-JP" sz="2400" dirty="0">
                <a:latin typeface="Arial" charset="0"/>
                <a:cs typeface="Arial" charset="0"/>
              </a:rPr>
              <a:t>1936, p.21</a:t>
            </a:r>
          </a:p>
          <a:p>
            <a:endParaRPr lang="it-IT" sz="2400" dirty="0">
              <a:latin typeface="Arial" charset="0"/>
              <a:cs typeface="Arial" charset="0"/>
            </a:endParaRPr>
          </a:p>
          <a:p>
            <a:r>
              <a:rPr lang="it-IT" sz="2400" dirty="0">
                <a:latin typeface="Arial" charset="0"/>
                <a:cs typeface="Arial" charset="0"/>
              </a:rPr>
              <a:t>Tu n’en </a:t>
            </a:r>
            <a:r>
              <a:rPr lang="it-IT" sz="2400" dirty="0" err="1">
                <a:latin typeface="Arial" charset="0"/>
                <a:cs typeface="Arial" charset="0"/>
              </a:rPr>
              <a:t>vois</a:t>
            </a:r>
            <a:r>
              <a:rPr lang="it-IT" sz="2400" dirty="0">
                <a:latin typeface="Arial" charset="0"/>
                <a:cs typeface="Arial" charset="0"/>
              </a:rPr>
              <a:t> </a:t>
            </a:r>
            <a:r>
              <a:rPr lang="it-IT" sz="2400" dirty="0" err="1">
                <a:latin typeface="Arial" charset="0"/>
                <a:cs typeface="Arial" charset="0"/>
              </a:rPr>
              <a:t>pas</a:t>
            </a:r>
            <a:r>
              <a:rPr lang="it-IT" sz="2400" dirty="0">
                <a:latin typeface="Arial" charset="0"/>
                <a:cs typeface="Arial" charset="0"/>
              </a:rPr>
              <a:t> :</a:t>
            </a:r>
          </a:p>
          <a:p>
            <a:r>
              <a:rPr lang="it-IT" sz="2400" dirty="0" err="1">
                <a:latin typeface="Arial" charset="0"/>
                <a:cs typeface="Arial" charset="0"/>
              </a:rPr>
              <a:t>ça</a:t>
            </a:r>
            <a:r>
              <a:rPr lang="it-IT" sz="2400" dirty="0">
                <a:latin typeface="Arial" charset="0"/>
                <a:cs typeface="Arial" charset="0"/>
              </a:rPr>
              <a:t> :</a:t>
            </a:r>
            <a:r>
              <a:rPr lang="it-IT" sz="2400" dirty="0" smtClean="0">
                <a:latin typeface="Arial" charset="0"/>
                <a:cs typeface="Arial" charset="0"/>
              </a:rPr>
              <a:t>cela</a:t>
            </a:r>
            <a:endParaRPr lang="it-IT" sz="2400" dirty="0">
              <a:latin typeface="Arial" charset="0"/>
              <a:cs typeface="Arial" charset="0"/>
            </a:endParaRPr>
          </a:p>
        </p:txBody>
      </p:sp>
    </p:spTree>
    <p:extLst>
      <p:ext uri="{BB962C8B-B14F-4D97-AF65-F5344CB8AC3E}">
        <p14:creationId xmlns:p14="http://schemas.microsoft.com/office/powerpoint/2010/main" val="3135652488"/>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Titolo 1"/>
          <p:cNvSpPr>
            <a:spLocks noGrp="1"/>
          </p:cNvSpPr>
          <p:nvPr>
            <p:ph type="title"/>
          </p:nvPr>
        </p:nvSpPr>
        <p:spPr/>
        <p:txBody>
          <a:bodyPr/>
          <a:lstStyle/>
          <a:p>
            <a:r>
              <a:rPr lang="it-IT" sz="2800" dirty="0">
                <a:latin typeface="Arial" charset="0"/>
                <a:cs typeface="Arial" charset="0"/>
              </a:rPr>
              <a:t>Le </a:t>
            </a:r>
            <a:r>
              <a:rPr lang="it-IT" sz="2800" dirty="0" err="1" smtClean="0">
                <a:latin typeface="Arial" charset="0"/>
                <a:cs typeface="Arial" charset="0"/>
              </a:rPr>
              <a:t>néo-français</a:t>
            </a:r>
            <a:r>
              <a:rPr lang="it-IT" sz="2800" dirty="0" smtClean="0">
                <a:latin typeface="Arial" charset="0"/>
                <a:cs typeface="Arial" charset="0"/>
              </a:rPr>
              <a:t>  de Raymond Queneau</a:t>
            </a:r>
            <a:endParaRPr lang="it-IT" sz="2800" dirty="0">
              <a:latin typeface="Arial" charset="0"/>
              <a:cs typeface="Arial" charset="0"/>
            </a:endParaRPr>
          </a:p>
        </p:txBody>
      </p:sp>
      <p:sp>
        <p:nvSpPr>
          <p:cNvPr id="205827" name="Segnaposto contenuto 2"/>
          <p:cNvSpPr>
            <a:spLocks noGrp="1"/>
          </p:cNvSpPr>
          <p:nvPr>
            <p:ph idx="1"/>
          </p:nvPr>
        </p:nvSpPr>
        <p:spPr/>
        <p:txBody>
          <a:bodyPr/>
          <a:lstStyle/>
          <a:p>
            <a:pPr algn="just"/>
            <a:r>
              <a:rPr lang="fr-FR" sz="2400" dirty="0">
                <a:latin typeface="Arial" charset="0"/>
                <a:cs typeface="Arial" charset="0"/>
              </a:rPr>
              <a:t>une triple réforme pour lutter contre la mort de notre « belle langue » : </a:t>
            </a:r>
            <a:r>
              <a:rPr lang="fr-FR" sz="2400" dirty="0" smtClean="0">
                <a:latin typeface="Arial" charset="0"/>
                <a:cs typeface="Arial" charset="0"/>
              </a:rPr>
              <a:t>« </a:t>
            </a:r>
            <a:r>
              <a:rPr lang="fr-FR" sz="2400" dirty="0">
                <a:latin typeface="Arial" charset="0"/>
                <a:cs typeface="Arial" charset="0"/>
              </a:rPr>
              <a:t>l</a:t>
            </a:r>
            <a:r>
              <a:rPr lang="ja-JP" altLang="fr-FR" sz="2400" dirty="0">
                <a:latin typeface="Arial" charset="0"/>
                <a:cs typeface="Arial" charset="0"/>
              </a:rPr>
              <a:t>’</a:t>
            </a:r>
            <a:r>
              <a:rPr lang="fr-FR" altLang="ja-JP" sz="2400" dirty="0">
                <a:latin typeface="Arial" charset="0"/>
                <a:cs typeface="Arial" charset="0"/>
              </a:rPr>
              <a:t>une concerne le vocabulaire, la seconde la syntaxe, la troisième l</a:t>
            </a:r>
            <a:r>
              <a:rPr lang="ja-JP" altLang="fr-FR" sz="2400" dirty="0">
                <a:latin typeface="Arial" charset="0"/>
                <a:cs typeface="Arial" charset="0"/>
              </a:rPr>
              <a:t>’</a:t>
            </a:r>
            <a:r>
              <a:rPr lang="fr-FR" altLang="ja-JP" sz="2400" dirty="0">
                <a:latin typeface="Arial" charset="0"/>
                <a:cs typeface="Arial" charset="0"/>
              </a:rPr>
              <a:t>orthographe »</a:t>
            </a:r>
          </a:p>
          <a:p>
            <a:r>
              <a:rPr lang="fr-FR" sz="2400" dirty="0">
                <a:latin typeface="Arial" charset="0"/>
                <a:cs typeface="Arial" charset="0"/>
              </a:rPr>
              <a:t>langage parlé relâché </a:t>
            </a:r>
          </a:p>
          <a:p>
            <a:r>
              <a:rPr lang="fr-FR" sz="2400" dirty="0">
                <a:latin typeface="Arial" charset="0"/>
                <a:cs typeface="Arial" charset="0"/>
              </a:rPr>
              <a:t>orthographe phonétique.</a:t>
            </a:r>
          </a:p>
        </p:txBody>
      </p:sp>
    </p:spTree>
    <p:extLst>
      <p:ext uri="{BB962C8B-B14F-4D97-AF65-F5344CB8AC3E}">
        <p14:creationId xmlns:p14="http://schemas.microsoft.com/office/powerpoint/2010/main" val="308307364"/>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Titolo 1"/>
          <p:cNvSpPr>
            <a:spLocks noGrp="1"/>
          </p:cNvSpPr>
          <p:nvPr>
            <p:ph type="title"/>
          </p:nvPr>
        </p:nvSpPr>
        <p:spPr/>
        <p:txBody>
          <a:bodyPr/>
          <a:lstStyle/>
          <a:p>
            <a:r>
              <a:rPr lang="it-IT" sz="2800" dirty="0">
                <a:latin typeface="Arial" charset="0"/>
                <a:cs typeface="Arial" charset="0"/>
              </a:rPr>
              <a:t>Raymond Queneau</a:t>
            </a:r>
          </a:p>
        </p:txBody>
      </p:sp>
      <p:sp>
        <p:nvSpPr>
          <p:cNvPr id="206851" name="Segnaposto contenuto 2"/>
          <p:cNvSpPr>
            <a:spLocks noGrp="1"/>
          </p:cNvSpPr>
          <p:nvPr>
            <p:ph idx="1"/>
          </p:nvPr>
        </p:nvSpPr>
        <p:spPr/>
        <p:txBody>
          <a:bodyPr/>
          <a:lstStyle/>
          <a:p>
            <a:r>
              <a:rPr lang="it-IT" sz="2400" i="1" dirty="0" err="1">
                <a:latin typeface="Arial" charset="0"/>
                <a:cs typeface="Arial" charset="0"/>
              </a:rPr>
              <a:t>Exercices</a:t>
            </a:r>
            <a:r>
              <a:rPr lang="it-IT" sz="2400" i="1" dirty="0">
                <a:latin typeface="Arial" charset="0"/>
                <a:cs typeface="Arial" charset="0"/>
              </a:rPr>
              <a:t> de Style (1947) </a:t>
            </a:r>
            <a:r>
              <a:rPr lang="it-IT" sz="2400" dirty="0" err="1">
                <a:latin typeface="Arial" charset="0"/>
                <a:cs typeface="Arial" charset="0"/>
              </a:rPr>
              <a:t>et</a:t>
            </a:r>
            <a:r>
              <a:rPr lang="it-IT" sz="2400" dirty="0">
                <a:latin typeface="Arial" charset="0"/>
                <a:cs typeface="Arial" charset="0"/>
              </a:rPr>
              <a:t> </a:t>
            </a:r>
            <a:r>
              <a:rPr lang="it-IT" sz="2400" dirty="0" err="1">
                <a:latin typeface="Arial" charset="0"/>
                <a:cs typeface="Arial" charset="0"/>
              </a:rPr>
              <a:t>traduction</a:t>
            </a:r>
            <a:r>
              <a:rPr lang="it-IT" sz="2400" dirty="0">
                <a:latin typeface="Arial" charset="0"/>
                <a:cs typeface="Arial" charset="0"/>
              </a:rPr>
              <a:t> d’</a:t>
            </a:r>
            <a:r>
              <a:rPr lang="it-IT" altLang="ja-JP" sz="2400" i="1" dirty="0">
                <a:latin typeface="Arial" charset="0"/>
                <a:cs typeface="Arial" charset="0"/>
              </a:rPr>
              <a:t>Umberto Eco (1983) :</a:t>
            </a:r>
            <a:endParaRPr lang="it-IT" altLang="ja-JP" sz="2400" dirty="0">
              <a:latin typeface="Arial" charset="0"/>
              <a:cs typeface="Arial" charset="0"/>
            </a:endParaRPr>
          </a:p>
          <a:p>
            <a:r>
              <a:rPr lang="fr-FR" sz="2400" dirty="0">
                <a:latin typeface="Arial" charset="0"/>
                <a:cs typeface="Arial" charset="0"/>
              </a:rPr>
              <a:t>une des références oulipiennes.</a:t>
            </a:r>
          </a:p>
          <a:p>
            <a:pPr algn="just"/>
            <a:r>
              <a:rPr lang="fr-FR" sz="2400" dirty="0">
                <a:latin typeface="Arial" charset="0"/>
                <a:cs typeface="Arial" charset="0"/>
              </a:rPr>
              <a:t>Il s</a:t>
            </a:r>
            <a:r>
              <a:rPr lang="ja-JP" altLang="fr-FR" sz="2400" dirty="0">
                <a:latin typeface="Arial" charset="0"/>
                <a:cs typeface="Arial" charset="0"/>
              </a:rPr>
              <a:t>’</a:t>
            </a:r>
            <a:r>
              <a:rPr lang="fr-FR" altLang="ja-JP" sz="2400" dirty="0">
                <a:latin typeface="Arial" charset="0"/>
                <a:cs typeface="Arial" charset="0"/>
              </a:rPr>
              <a:t>agit d</a:t>
            </a:r>
            <a:r>
              <a:rPr lang="ja-JP" altLang="fr-FR" sz="2400" dirty="0">
                <a:latin typeface="Arial" charset="0"/>
                <a:cs typeface="Arial" charset="0"/>
              </a:rPr>
              <a:t>’</a:t>
            </a:r>
            <a:r>
              <a:rPr lang="fr-FR" altLang="ja-JP" sz="2400" dirty="0">
                <a:latin typeface="Arial" charset="0"/>
                <a:cs typeface="Arial" charset="0"/>
              </a:rPr>
              <a:t>une série de 99 textes courts racontant une anecdote insignifiante : une altercation entre un jeune homme et un voyageur dans un autobus bondé ; le narrateur revoit le jeune homme deux heures plus tard, devant la gare Saint Lazare. Cette histoire est déclinée de 99 façons différentes</a:t>
            </a:r>
            <a:r>
              <a:rPr lang="fr-FR" altLang="ja-JP" sz="2400" dirty="0" smtClean="0">
                <a:latin typeface="Arial" charset="0"/>
                <a:cs typeface="Arial" charset="0"/>
              </a:rPr>
              <a:t>.</a:t>
            </a:r>
          </a:p>
          <a:p>
            <a:pPr algn="just"/>
            <a:r>
              <a:rPr lang="it-IT" sz="2400" dirty="0" err="1" smtClean="0">
                <a:latin typeface="Arial" charset="0"/>
              </a:rPr>
              <a:t>Notations</a:t>
            </a:r>
            <a:r>
              <a:rPr lang="it-IT" sz="2400" dirty="0" smtClean="0">
                <a:latin typeface="Arial" charset="0"/>
              </a:rPr>
              <a:t>, </a:t>
            </a:r>
            <a:r>
              <a:rPr lang="it-IT" sz="2400" dirty="0" err="1" smtClean="0">
                <a:latin typeface="Arial" charset="0"/>
              </a:rPr>
              <a:t>Italianismes</a:t>
            </a:r>
            <a:r>
              <a:rPr lang="it-IT" sz="2400" dirty="0" smtClean="0">
                <a:latin typeface="Arial" charset="0"/>
              </a:rPr>
              <a:t>/Francesismi</a:t>
            </a:r>
            <a:endParaRPr lang="fr-FR" altLang="ja-JP" sz="2400" dirty="0">
              <a:latin typeface="Arial" charset="0"/>
              <a:cs typeface="Arial" charset="0"/>
            </a:endParaRPr>
          </a:p>
          <a:p>
            <a:pPr>
              <a:buFontTx/>
              <a:buNone/>
            </a:pPr>
            <a:endParaRPr lang="it-IT" sz="2800" dirty="0">
              <a:latin typeface="Arial" charset="0"/>
              <a:cs typeface="Arial" charset="0"/>
            </a:endParaRPr>
          </a:p>
          <a:p>
            <a:pPr>
              <a:buFontTx/>
              <a:buNone/>
            </a:pPr>
            <a:endParaRPr lang="it-IT" sz="2800" dirty="0">
              <a:latin typeface="Arial" charset="0"/>
              <a:cs typeface="Arial" charset="0"/>
            </a:endParaRPr>
          </a:p>
          <a:p>
            <a:endParaRPr lang="it-IT" sz="2800" dirty="0">
              <a:latin typeface="Arial" charset="0"/>
              <a:cs typeface="Arial" charset="0"/>
            </a:endParaRPr>
          </a:p>
        </p:txBody>
      </p:sp>
    </p:spTree>
    <p:extLst>
      <p:ext uri="{BB962C8B-B14F-4D97-AF65-F5344CB8AC3E}">
        <p14:creationId xmlns:p14="http://schemas.microsoft.com/office/powerpoint/2010/main" val="3615467421"/>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Titolo 1"/>
          <p:cNvSpPr>
            <a:spLocks noGrp="1"/>
          </p:cNvSpPr>
          <p:nvPr>
            <p:ph type="title"/>
          </p:nvPr>
        </p:nvSpPr>
        <p:spPr/>
        <p:txBody>
          <a:bodyPr/>
          <a:lstStyle/>
          <a:p>
            <a:r>
              <a:rPr lang="it-IT" sz="2800">
                <a:latin typeface="Arial" charset="0"/>
                <a:cs typeface="Arial" charset="0"/>
              </a:rPr>
              <a:t>Raymond Queneau </a:t>
            </a:r>
            <a:br>
              <a:rPr lang="it-IT" sz="2800">
                <a:latin typeface="Arial" charset="0"/>
                <a:cs typeface="Arial" charset="0"/>
              </a:rPr>
            </a:br>
            <a:r>
              <a:rPr lang="it-IT" sz="2800" i="1">
                <a:latin typeface="Arial" charset="0"/>
                <a:cs typeface="Arial" charset="0"/>
              </a:rPr>
              <a:t>Zazie dans le métro</a:t>
            </a:r>
          </a:p>
        </p:txBody>
      </p:sp>
      <p:sp>
        <p:nvSpPr>
          <p:cNvPr id="204803" name="Segnaposto contenuto 2"/>
          <p:cNvSpPr>
            <a:spLocks noGrp="1"/>
          </p:cNvSpPr>
          <p:nvPr>
            <p:ph idx="1"/>
          </p:nvPr>
        </p:nvSpPr>
        <p:spPr/>
        <p:txBody>
          <a:bodyPr/>
          <a:lstStyle/>
          <a:p>
            <a:r>
              <a:rPr lang="it-IT" sz="2400" dirty="0">
                <a:latin typeface="Arial" charset="0"/>
                <a:cs typeface="Arial" charset="0"/>
              </a:rPr>
              <a:t>Première </a:t>
            </a:r>
            <a:r>
              <a:rPr lang="it-IT" sz="2400" dirty="0" err="1">
                <a:latin typeface="Arial" charset="0"/>
                <a:cs typeface="Arial" charset="0"/>
              </a:rPr>
              <a:t>page</a:t>
            </a:r>
            <a:r>
              <a:rPr lang="it-IT" sz="2400" dirty="0">
                <a:latin typeface="Arial" charset="0"/>
                <a:cs typeface="Arial" charset="0"/>
              </a:rPr>
              <a:t> de </a:t>
            </a:r>
            <a:r>
              <a:rPr lang="it-IT" sz="2400" i="1" dirty="0" err="1">
                <a:latin typeface="Arial" charset="0"/>
                <a:cs typeface="Arial" charset="0"/>
              </a:rPr>
              <a:t>Zazie</a:t>
            </a:r>
            <a:r>
              <a:rPr lang="it-IT" sz="2400" i="1" dirty="0">
                <a:latin typeface="Arial" charset="0"/>
                <a:cs typeface="Arial" charset="0"/>
              </a:rPr>
              <a:t> </a:t>
            </a:r>
            <a:r>
              <a:rPr lang="it-IT" sz="2400" i="1" dirty="0" err="1">
                <a:latin typeface="Arial" charset="0"/>
                <a:cs typeface="Arial" charset="0"/>
              </a:rPr>
              <a:t>dans</a:t>
            </a:r>
            <a:r>
              <a:rPr lang="it-IT" sz="2400" i="1" dirty="0">
                <a:latin typeface="Arial" charset="0"/>
                <a:cs typeface="Arial" charset="0"/>
              </a:rPr>
              <a:t> le métro </a:t>
            </a:r>
            <a:r>
              <a:rPr lang="it-IT" sz="2400" dirty="0">
                <a:latin typeface="Arial" charset="0"/>
                <a:cs typeface="Arial" charset="0"/>
              </a:rPr>
              <a:t>de Queneau (1959) </a:t>
            </a:r>
            <a:r>
              <a:rPr lang="it-IT" sz="2400" dirty="0" err="1">
                <a:latin typeface="Arial" charset="0"/>
                <a:cs typeface="Arial" charset="0"/>
              </a:rPr>
              <a:t>et</a:t>
            </a:r>
            <a:r>
              <a:rPr lang="it-IT" sz="2400" dirty="0">
                <a:latin typeface="Arial" charset="0"/>
                <a:cs typeface="Arial" charset="0"/>
              </a:rPr>
              <a:t> </a:t>
            </a:r>
            <a:r>
              <a:rPr lang="it-IT" sz="2400" dirty="0" err="1">
                <a:latin typeface="Arial" charset="0"/>
                <a:cs typeface="Arial" charset="0"/>
              </a:rPr>
              <a:t>traduction</a:t>
            </a:r>
            <a:r>
              <a:rPr lang="it-IT" sz="2400" dirty="0">
                <a:latin typeface="Arial" charset="0"/>
                <a:cs typeface="Arial" charset="0"/>
              </a:rPr>
              <a:t> de Franco Fortini (1960)</a:t>
            </a:r>
          </a:p>
          <a:p>
            <a:r>
              <a:rPr lang="it-IT" sz="2400" dirty="0" err="1">
                <a:latin typeface="Arial" charset="0"/>
                <a:cs typeface="Arial" charset="0"/>
              </a:rPr>
              <a:t>Doukipudonktan</a:t>
            </a:r>
            <a:r>
              <a:rPr lang="it-IT" sz="2400" dirty="0">
                <a:latin typeface="Arial" charset="0"/>
                <a:cs typeface="Arial" charset="0"/>
              </a:rPr>
              <a:t> </a:t>
            </a:r>
            <a:r>
              <a:rPr lang="it-IT" sz="2400" dirty="0" smtClean="0">
                <a:latin typeface="Arial" charset="0"/>
                <a:cs typeface="Arial" charset="0"/>
              </a:rPr>
              <a:t>/ D’</a:t>
            </a:r>
            <a:r>
              <a:rPr lang="it-IT" sz="2400" dirty="0" err="1" smtClean="0">
                <a:latin typeface="Arial" charset="0"/>
                <a:cs typeface="Arial" charset="0"/>
              </a:rPr>
              <a:t>où</a:t>
            </a:r>
            <a:r>
              <a:rPr lang="it-IT" sz="2400" dirty="0" smtClean="0">
                <a:latin typeface="Arial" charset="0"/>
                <a:cs typeface="Arial" charset="0"/>
              </a:rPr>
              <a:t> </a:t>
            </a:r>
            <a:r>
              <a:rPr lang="it-IT" sz="2400" dirty="0" err="1">
                <a:latin typeface="Arial" charset="0"/>
                <a:cs typeface="Arial" charset="0"/>
              </a:rPr>
              <a:t>qu’il</a:t>
            </a:r>
            <a:r>
              <a:rPr lang="it-IT" sz="2400" dirty="0">
                <a:latin typeface="Arial" charset="0"/>
                <a:cs typeface="Arial" charset="0"/>
              </a:rPr>
              <a:t> </a:t>
            </a:r>
            <a:r>
              <a:rPr lang="it-IT" sz="2400" dirty="0" err="1">
                <a:latin typeface="Arial" charset="0"/>
                <a:cs typeface="Arial" charset="0"/>
              </a:rPr>
              <a:t>pue</a:t>
            </a:r>
            <a:r>
              <a:rPr lang="it-IT" sz="2400" dirty="0">
                <a:latin typeface="Arial" charset="0"/>
                <a:cs typeface="Arial" charset="0"/>
              </a:rPr>
              <a:t> </a:t>
            </a:r>
            <a:r>
              <a:rPr lang="it-IT" sz="2400" dirty="0" err="1">
                <a:latin typeface="Arial" charset="0"/>
                <a:cs typeface="Arial" charset="0"/>
              </a:rPr>
              <a:t>donc</a:t>
            </a:r>
            <a:r>
              <a:rPr lang="it-IT" sz="2400" dirty="0">
                <a:latin typeface="Arial" charset="0"/>
                <a:cs typeface="Arial" charset="0"/>
              </a:rPr>
              <a:t> </a:t>
            </a:r>
            <a:r>
              <a:rPr lang="it-IT" sz="2400" dirty="0" err="1">
                <a:latin typeface="Arial" charset="0"/>
                <a:cs typeface="Arial" charset="0"/>
              </a:rPr>
              <a:t>tant</a:t>
            </a:r>
            <a:r>
              <a:rPr lang="it-IT" sz="2400" dirty="0">
                <a:latin typeface="Arial" charset="0"/>
                <a:cs typeface="Arial" charset="0"/>
              </a:rPr>
              <a:t> ? </a:t>
            </a:r>
          </a:p>
          <a:p>
            <a:r>
              <a:rPr lang="it-IT" sz="2400" dirty="0" err="1">
                <a:latin typeface="Arial" charset="0"/>
                <a:cs typeface="Arial" charset="0"/>
              </a:rPr>
              <a:t>Trad.it</a:t>
            </a:r>
            <a:r>
              <a:rPr lang="it-IT" sz="2400" dirty="0">
                <a:latin typeface="Arial" charset="0"/>
                <a:cs typeface="Arial" charset="0"/>
              </a:rPr>
              <a:t> </a:t>
            </a:r>
            <a:r>
              <a:rPr lang="it-IT" sz="2400" dirty="0" err="1">
                <a:latin typeface="Arial" charset="0"/>
                <a:cs typeface="Arial" charset="0"/>
              </a:rPr>
              <a:t>Macchifastapuzza</a:t>
            </a:r>
            <a:endParaRPr lang="it-IT" sz="2400" dirty="0">
              <a:latin typeface="Arial" charset="0"/>
              <a:cs typeface="Arial" charset="0"/>
            </a:endParaRPr>
          </a:p>
          <a:p>
            <a:r>
              <a:rPr lang="fr-FR" sz="2400" dirty="0">
                <a:latin typeface="Arial" charset="0"/>
                <a:cs typeface="Arial" charset="0"/>
              </a:rPr>
              <a:t>«</a:t>
            </a:r>
            <a:r>
              <a:rPr lang="fr-FR" sz="2400" dirty="0" err="1">
                <a:latin typeface="Arial" charset="0"/>
                <a:cs typeface="Arial" charset="0"/>
              </a:rPr>
              <a:t>skeutadittaleur</a:t>
            </a:r>
            <a:r>
              <a:rPr lang="fr-FR" sz="2400" dirty="0">
                <a:latin typeface="Arial" charset="0"/>
                <a:cs typeface="Arial" charset="0"/>
              </a:rPr>
              <a:t>» </a:t>
            </a:r>
            <a:r>
              <a:rPr lang="fr-FR" sz="2400" dirty="0" smtClean="0">
                <a:latin typeface="Arial" charset="0"/>
                <a:cs typeface="Arial" charset="0"/>
              </a:rPr>
              <a:t> = </a:t>
            </a:r>
            <a:r>
              <a:rPr lang="fr-FR" sz="2400" dirty="0">
                <a:latin typeface="Arial" charset="0"/>
                <a:cs typeface="Arial" charset="0"/>
              </a:rPr>
              <a:t>ce que tu as dit tout à l</a:t>
            </a:r>
            <a:r>
              <a:rPr lang="ja-JP" altLang="fr-FR" sz="2400" dirty="0">
                <a:latin typeface="Arial" charset="0"/>
                <a:cs typeface="Arial" charset="0"/>
              </a:rPr>
              <a:t>’</a:t>
            </a:r>
            <a:r>
              <a:rPr lang="fr-FR" altLang="ja-JP" sz="2400" dirty="0">
                <a:latin typeface="Arial" charset="0"/>
                <a:cs typeface="Arial" charset="0"/>
              </a:rPr>
              <a:t>heure</a:t>
            </a:r>
            <a:endParaRPr lang="it-IT" altLang="ja-JP" sz="2400" dirty="0">
              <a:latin typeface="Arial" charset="0"/>
              <a:cs typeface="Arial" charset="0"/>
            </a:endParaRPr>
          </a:p>
          <a:p>
            <a:endParaRPr lang="it-IT" dirty="0">
              <a:latin typeface="Arial" charset="0"/>
              <a:cs typeface="Arial" charset="0"/>
            </a:endParaRPr>
          </a:p>
          <a:p>
            <a:endParaRPr lang="it-IT" dirty="0">
              <a:latin typeface="Arial" charset="0"/>
              <a:cs typeface="Arial" charset="0"/>
            </a:endParaRPr>
          </a:p>
        </p:txBody>
      </p:sp>
    </p:spTree>
    <p:extLst>
      <p:ext uri="{BB962C8B-B14F-4D97-AF65-F5344CB8AC3E}">
        <p14:creationId xmlns:p14="http://schemas.microsoft.com/office/powerpoint/2010/main" val="4066770007"/>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3" name="Titolo 1"/>
          <p:cNvSpPr>
            <a:spLocks noGrp="1"/>
          </p:cNvSpPr>
          <p:nvPr>
            <p:ph type="title"/>
          </p:nvPr>
        </p:nvSpPr>
        <p:spPr/>
        <p:txBody>
          <a:bodyPr/>
          <a:lstStyle/>
          <a:p>
            <a:r>
              <a:rPr lang="it-IT" sz="2800" dirty="0">
                <a:latin typeface="Arial" charset="0"/>
              </a:rPr>
              <a:t>OULIPO</a:t>
            </a:r>
          </a:p>
        </p:txBody>
      </p:sp>
      <p:sp>
        <p:nvSpPr>
          <p:cNvPr id="453634" name="Segnaposto contenuto 2"/>
          <p:cNvSpPr>
            <a:spLocks noGrp="1"/>
          </p:cNvSpPr>
          <p:nvPr>
            <p:ph idx="1"/>
          </p:nvPr>
        </p:nvSpPr>
        <p:spPr/>
        <p:txBody>
          <a:bodyPr/>
          <a:lstStyle/>
          <a:p>
            <a:r>
              <a:rPr lang="it-IT" sz="2400" dirty="0" err="1">
                <a:latin typeface="Arial" charset="0"/>
              </a:rPr>
              <a:t>Ouvroir</a:t>
            </a:r>
            <a:r>
              <a:rPr lang="it-IT" sz="2400" dirty="0">
                <a:latin typeface="Arial" charset="0"/>
              </a:rPr>
              <a:t> de </a:t>
            </a:r>
            <a:r>
              <a:rPr lang="it-IT" sz="2400" dirty="0" err="1">
                <a:latin typeface="Arial" charset="0"/>
              </a:rPr>
              <a:t>littérature</a:t>
            </a:r>
            <a:r>
              <a:rPr lang="it-IT" sz="2400" dirty="0">
                <a:latin typeface="Arial" charset="0"/>
              </a:rPr>
              <a:t> </a:t>
            </a:r>
            <a:r>
              <a:rPr lang="it-IT" sz="2400" dirty="0" err="1">
                <a:latin typeface="Arial" charset="0"/>
              </a:rPr>
              <a:t>potentielle</a:t>
            </a:r>
            <a:endParaRPr lang="it-IT" sz="2400" dirty="0">
              <a:latin typeface="Arial" charset="0"/>
            </a:endParaRPr>
          </a:p>
          <a:p>
            <a:r>
              <a:rPr lang="it-IT" sz="2400" dirty="0" err="1">
                <a:latin typeface="Arial" charset="0"/>
              </a:rPr>
              <a:t>Fondé</a:t>
            </a:r>
            <a:r>
              <a:rPr lang="it-IT" sz="2400" dirty="0">
                <a:latin typeface="Arial" charset="0"/>
              </a:rPr>
              <a:t> en 1960</a:t>
            </a:r>
          </a:p>
          <a:p>
            <a:r>
              <a:rPr lang="it-IT" sz="2400" dirty="0">
                <a:latin typeface="Arial" charset="0"/>
              </a:rPr>
              <a:t>Queneau </a:t>
            </a:r>
            <a:r>
              <a:rPr lang="it-IT" sz="2400" dirty="0" err="1">
                <a:latin typeface="Arial" charset="0"/>
              </a:rPr>
              <a:t>et</a:t>
            </a:r>
            <a:r>
              <a:rPr lang="it-IT" sz="2400" dirty="0">
                <a:latin typeface="Arial" charset="0"/>
              </a:rPr>
              <a:t> François Le </a:t>
            </a:r>
            <a:r>
              <a:rPr lang="it-IT" sz="2400" dirty="0" err="1">
                <a:latin typeface="Arial" charset="0"/>
              </a:rPr>
              <a:t>Lionnais</a:t>
            </a:r>
            <a:endParaRPr lang="it-IT" sz="2400" dirty="0">
              <a:latin typeface="Arial" charset="0"/>
            </a:endParaRPr>
          </a:p>
          <a:p>
            <a:r>
              <a:rPr lang="it-IT" sz="2400" dirty="0">
                <a:latin typeface="Arial" charset="0"/>
              </a:rPr>
              <a:t>Italo Calvino</a:t>
            </a:r>
          </a:p>
          <a:p>
            <a:r>
              <a:rPr lang="it-IT" sz="2400" dirty="0" err="1" smtClean="0">
                <a:latin typeface="Arial" charset="0"/>
              </a:rPr>
              <a:t>Les</a:t>
            </a:r>
            <a:r>
              <a:rPr lang="it-IT" sz="2400" dirty="0" smtClean="0">
                <a:latin typeface="Arial" charset="0"/>
              </a:rPr>
              <a:t> </a:t>
            </a:r>
            <a:r>
              <a:rPr lang="it-IT" sz="2400" dirty="0" err="1" smtClean="0">
                <a:latin typeface="Arial" charset="0"/>
              </a:rPr>
              <a:t>jeudis</a:t>
            </a:r>
            <a:r>
              <a:rPr lang="it-IT" sz="2400" dirty="0" smtClean="0">
                <a:latin typeface="Arial" charset="0"/>
              </a:rPr>
              <a:t> de l’</a:t>
            </a:r>
            <a:r>
              <a:rPr lang="it-IT" sz="2400" dirty="0" err="1" smtClean="0">
                <a:latin typeface="Arial" charset="0"/>
              </a:rPr>
              <a:t>Oulipo</a:t>
            </a:r>
            <a:r>
              <a:rPr lang="it-IT" sz="2400" dirty="0" smtClean="0">
                <a:latin typeface="Arial" charset="0"/>
              </a:rPr>
              <a:t> </a:t>
            </a:r>
            <a:r>
              <a:rPr lang="it-IT" sz="2400" dirty="0">
                <a:latin typeface="Arial" charset="0"/>
              </a:rPr>
              <a:t>à la BNF</a:t>
            </a:r>
          </a:p>
          <a:p>
            <a:r>
              <a:rPr lang="it-IT" sz="2400" dirty="0" err="1" smtClean="0">
                <a:latin typeface="Arial" charset="0"/>
              </a:rPr>
              <a:t>Voir</a:t>
            </a:r>
            <a:r>
              <a:rPr lang="it-IT" sz="2400" dirty="0" smtClean="0">
                <a:latin typeface="Arial" charset="0"/>
              </a:rPr>
              <a:t> </a:t>
            </a:r>
            <a:r>
              <a:rPr lang="it-IT" sz="2400" dirty="0" err="1" smtClean="0">
                <a:latin typeface="Arial" charset="0"/>
              </a:rPr>
              <a:t>oulipo.net</a:t>
            </a:r>
            <a:endParaRPr lang="it-IT" sz="2400" dirty="0">
              <a:latin typeface="Arial" charset="0"/>
            </a:endParaRPr>
          </a:p>
        </p:txBody>
      </p:sp>
    </p:spTree>
    <p:extLst>
      <p:ext uri="{BB962C8B-B14F-4D97-AF65-F5344CB8AC3E}">
        <p14:creationId xmlns:p14="http://schemas.microsoft.com/office/powerpoint/2010/main" val="362413022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b="1" dirty="0"/>
              <a:t>Qu’est-ce que l’</a:t>
            </a:r>
            <a:r>
              <a:rPr lang="fr-FR" sz="2800" b="1" dirty="0" err="1"/>
              <a:t>Oulipo</a:t>
            </a:r>
            <a:r>
              <a:rPr lang="fr-FR" sz="2800" b="1" dirty="0"/>
              <a:t> ?</a:t>
            </a:r>
            <a:br>
              <a:rPr lang="fr-FR" sz="2800" b="1" dirty="0"/>
            </a:br>
            <a:endParaRPr lang="it-IT" sz="2800" dirty="0"/>
          </a:p>
        </p:txBody>
      </p:sp>
      <p:sp>
        <p:nvSpPr>
          <p:cNvPr id="3" name="Segnaposto contenuto 2"/>
          <p:cNvSpPr>
            <a:spLocks noGrp="1"/>
          </p:cNvSpPr>
          <p:nvPr>
            <p:ph idx="1"/>
          </p:nvPr>
        </p:nvSpPr>
        <p:spPr/>
        <p:txBody>
          <a:bodyPr/>
          <a:lstStyle/>
          <a:p>
            <a:r>
              <a:rPr lang="fr-FR" sz="2400" b="1" dirty="0" smtClean="0"/>
              <a:t>OULIPO</a:t>
            </a:r>
            <a:r>
              <a:rPr lang="fr-FR" sz="2400" dirty="0"/>
              <a:t>  ? Qu’est ceci  ? Qu’est cela  ? Qu’est-ce que </a:t>
            </a:r>
            <a:r>
              <a:rPr lang="fr-FR" sz="2400" b="1" dirty="0"/>
              <a:t>OU</a:t>
            </a:r>
            <a:r>
              <a:rPr lang="fr-FR" sz="2400" dirty="0"/>
              <a:t>  ? Qu’est-ce que </a:t>
            </a:r>
            <a:r>
              <a:rPr lang="fr-FR" sz="2400" b="1" dirty="0"/>
              <a:t>LI</a:t>
            </a:r>
            <a:r>
              <a:rPr lang="fr-FR" sz="2400" dirty="0"/>
              <a:t>  ? Qu’est-ce que </a:t>
            </a:r>
            <a:r>
              <a:rPr lang="fr-FR" sz="2400" b="1" dirty="0"/>
              <a:t>PO</a:t>
            </a:r>
            <a:r>
              <a:rPr lang="fr-FR" sz="2400" dirty="0"/>
              <a:t>  ?</a:t>
            </a:r>
            <a:br>
              <a:rPr lang="fr-FR" sz="2400" dirty="0"/>
            </a:br>
            <a:r>
              <a:rPr lang="fr-FR" sz="2400" b="1" dirty="0"/>
              <a:t>OU</a:t>
            </a:r>
            <a:r>
              <a:rPr lang="fr-FR" sz="2400" dirty="0"/>
              <a:t> c’est </a:t>
            </a:r>
            <a:r>
              <a:rPr lang="fr-FR" sz="2400" b="1" dirty="0"/>
              <a:t>OUVROIR</a:t>
            </a:r>
            <a:r>
              <a:rPr lang="fr-FR" sz="2400" dirty="0"/>
              <a:t>, un atelier. Pour fabriquer quoi  ? De la </a:t>
            </a:r>
            <a:r>
              <a:rPr lang="fr-FR" sz="2400" b="1" dirty="0"/>
              <a:t>LI</a:t>
            </a:r>
            <a:r>
              <a:rPr lang="fr-FR" sz="2400" dirty="0"/>
              <a:t>.</a:t>
            </a:r>
            <a:br>
              <a:rPr lang="fr-FR" sz="2400" dirty="0"/>
            </a:br>
            <a:r>
              <a:rPr lang="fr-FR" sz="2400" b="1" dirty="0"/>
              <a:t>LI</a:t>
            </a:r>
            <a:r>
              <a:rPr lang="fr-FR" sz="2400" dirty="0"/>
              <a:t> c’est la littérature, ce qu’on lit et ce qu’on rature. Quelle sorte de </a:t>
            </a:r>
            <a:r>
              <a:rPr lang="fr-FR" sz="2400" b="1" dirty="0"/>
              <a:t>LI</a:t>
            </a:r>
            <a:r>
              <a:rPr lang="fr-FR" sz="2400" dirty="0"/>
              <a:t>  ? La </a:t>
            </a:r>
            <a:r>
              <a:rPr lang="fr-FR" sz="2400" b="1" dirty="0"/>
              <a:t>LIPO</a:t>
            </a:r>
            <a:r>
              <a:rPr lang="fr-FR" sz="2400" dirty="0"/>
              <a:t>.</a:t>
            </a:r>
            <a:br>
              <a:rPr lang="fr-FR" sz="2400" dirty="0"/>
            </a:br>
            <a:r>
              <a:rPr lang="fr-FR" sz="2400" b="1" dirty="0"/>
              <a:t>PO</a:t>
            </a:r>
            <a:r>
              <a:rPr lang="fr-FR" sz="2400" dirty="0"/>
              <a:t> signifie potentiel. De la littérature en quantité illimitée, potentiellement productible jusqu’à la fin des temps, en quantités énormes, infinies pour toutes fins pratiques.</a:t>
            </a:r>
            <a:br>
              <a:rPr lang="fr-FR" sz="2400" dirty="0"/>
            </a:br>
            <a:endParaRPr lang="it-IT" sz="2400" dirty="0"/>
          </a:p>
        </p:txBody>
      </p:sp>
    </p:spTree>
    <p:extLst>
      <p:ext uri="{BB962C8B-B14F-4D97-AF65-F5344CB8AC3E}">
        <p14:creationId xmlns:p14="http://schemas.microsoft.com/office/powerpoint/2010/main" val="3202342895"/>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b="1" dirty="0"/>
              <a:t>Qu’est-ce que l’</a:t>
            </a:r>
            <a:r>
              <a:rPr lang="fr-FR" sz="2800" b="1" dirty="0" err="1"/>
              <a:t>Oulipo</a:t>
            </a:r>
            <a:r>
              <a:rPr lang="fr-FR" sz="2800" b="1" dirty="0"/>
              <a:t> ?</a:t>
            </a:r>
            <a:br>
              <a:rPr lang="fr-FR" sz="2800" b="1" dirty="0"/>
            </a:br>
            <a:endParaRPr lang="it-IT" sz="2800" dirty="0"/>
          </a:p>
        </p:txBody>
      </p:sp>
      <p:sp>
        <p:nvSpPr>
          <p:cNvPr id="3" name="Segnaposto contenuto 2"/>
          <p:cNvSpPr>
            <a:spLocks noGrp="1"/>
          </p:cNvSpPr>
          <p:nvPr>
            <p:ph idx="1"/>
          </p:nvPr>
        </p:nvSpPr>
        <p:spPr/>
        <p:txBody>
          <a:bodyPr/>
          <a:lstStyle/>
          <a:p>
            <a:pPr algn="just"/>
            <a:r>
              <a:rPr lang="fr-FR" sz="2400" b="1" dirty="0"/>
              <a:t>QUI</a:t>
            </a:r>
            <a:r>
              <a:rPr lang="fr-FR" sz="2400" dirty="0"/>
              <a:t>  ? Autrement dit qui est responsable de cette entreprise insensée  ? Raymond Queneau, dit </a:t>
            </a:r>
            <a:r>
              <a:rPr lang="fr-FR" sz="2400" b="1" dirty="0"/>
              <a:t>RQ</a:t>
            </a:r>
            <a:r>
              <a:rPr lang="fr-FR" sz="2400" dirty="0"/>
              <a:t>, un des pères fondateurs, et François Le </a:t>
            </a:r>
            <a:r>
              <a:rPr lang="fr-FR" sz="2400" dirty="0" err="1"/>
              <a:t>Lionnais</a:t>
            </a:r>
            <a:r>
              <a:rPr lang="fr-FR" sz="2400" dirty="0"/>
              <a:t>, dit </a:t>
            </a:r>
            <a:r>
              <a:rPr lang="fr-FR" sz="2400" b="1" dirty="0"/>
              <a:t>FLL</a:t>
            </a:r>
            <a:r>
              <a:rPr lang="fr-FR" sz="2400" dirty="0"/>
              <a:t>, </a:t>
            </a:r>
            <a:r>
              <a:rPr lang="fr-FR" sz="2400" dirty="0" err="1"/>
              <a:t>co-père</a:t>
            </a:r>
            <a:r>
              <a:rPr lang="fr-FR" sz="2400" dirty="0"/>
              <a:t> et compère fondateur, et premier président du groupe, son </a:t>
            </a:r>
            <a:r>
              <a:rPr lang="fr-FR" sz="2400" dirty="0" err="1"/>
              <a:t>Fraisident-Pondateur</a:t>
            </a:r>
            <a:r>
              <a:rPr lang="fr-FR" sz="2400" dirty="0"/>
              <a:t>.</a:t>
            </a:r>
            <a:br>
              <a:rPr lang="fr-FR" sz="2400" dirty="0"/>
            </a:br>
            <a:r>
              <a:rPr lang="it-IT" sz="2400" dirty="0" smtClean="0"/>
              <a:t>…</a:t>
            </a:r>
          </a:p>
          <a:p>
            <a:pPr algn="just"/>
            <a:r>
              <a:rPr lang="fr-FR" sz="2400" dirty="0" smtClean="0"/>
              <a:t>En </a:t>
            </a:r>
            <a:r>
              <a:rPr lang="fr-FR" sz="2400" dirty="0"/>
              <a:t>inventant des contraintes. Des contraintes nouvelles et anciennes, difficiles et moins </a:t>
            </a:r>
            <a:r>
              <a:rPr lang="fr-FR" sz="2400" dirty="0" err="1"/>
              <a:t>diiffficiles</a:t>
            </a:r>
            <a:r>
              <a:rPr lang="fr-FR" sz="2400" dirty="0"/>
              <a:t> et trop </a:t>
            </a:r>
            <a:r>
              <a:rPr lang="fr-FR" sz="2400" dirty="0" err="1"/>
              <a:t>diiffiiciiiles</a:t>
            </a:r>
            <a:r>
              <a:rPr lang="fr-FR" sz="2400" dirty="0"/>
              <a:t>. La Littérature Oulipienne est une </a:t>
            </a:r>
            <a:r>
              <a:rPr lang="fr-FR" sz="2400" b="1" dirty="0"/>
              <a:t>LITTERATURE SOUS CONTRAINTES</a:t>
            </a:r>
            <a:r>
              <a:rPr lang="fr-FR" sz="2400" dirty="0"/>
              <a:t>.</a:t>
            </a:r>
            <a:br>
              <a:rPr lang="fr-FR" sz="2400" dirty="0"/>
            </a:br>
            <a:endParaRPr lang="it-IT" sz="2400" dirty="0"/>
          </a:p>
          <a:p>
            <a:endParaRPr lang="it-IT" sz="2400" dirty="0"/>
          </a:p>
        </p:txBody>
      </p:sp>
    </p:spTree>
    <p:extLst>
      <p:ext uri="{BB962C8B-B14F-4D97-AF65-F5344CB8AC3E}">
        <p14:creationId xmlns:p14="http://schemas.microsoft.com/office/powerpoint/2010/main" val="1331706938"/>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Titolo 1"/>
          <p:cNvSpPr>
            <a:spLocks noGrp="1"/>
          </p:cNvSpPr>
          <p:nvPr>
            <p:ph type="title"/>
          </p:nvPr>
        </p:nvSpPr>
        <p:spPr/>
        <p:txBody>
          <a:bodyPr/>
          <a:lstStyle/>
          <a:p>
            <a:r>
              <a:rPr lang="it-IT" sz="2800" dirty="0">
                <a:latin typeface="Arial" charset="0"/>
                <a:cs typeface="Arial" charset="0"/>
              </a:rPr>
              <a:t>Raymond </a:t>
            </a:r>
            <a:r>
              <a:rPr lang="it-IT" sz="2800" dirty="0" smtClean="0">
                <a:latin typeface="Arial" charset="0"/>
                <a:cs typeface="Arial" charset="0"/>
              </a:rPr>
              <a:t>Queneau</a:t>
            </a:r>
            <a:br>
              <a:rPr lang="it-IT" sz="2800" dirty="0" smtClean="0">
                <a:latin typeface="Arial" charset="0"/>
                <a:cs typeface="Arial" charset="0"/>
              </a:rPr>
            </a:br>
            <a:endParaRPr lang="it-IT" sz="2800" dirty="0">
              <a:latin typeface="Arial" charset="0"/>
              <a:cs typeface="Arial" charset="0"/>
            </a:endParaRPr>
          </a:p>
        </p:txBody>
      </p:sp>
      <p:sp>
        <p:nvSpPr>
          <p:cNvPr id="206851" name="Segnaposto contenuto 2"/>
          <p:cNvSpPr>
            <a:spLocks noGrp="1"/>
          </p:cNvSpPr>
          <p:nvPr>
            <p:ph idx="1"/>
          </p:nvPr>
        </p:nvSpPr>
        <p:spPr/>
        <p:txBody>
          <a:bodyPr/>
          <a:lstStyle/>
          <a:p>
            <a:r>
              <a:rPr lang="it-IT" sz="2400" i="1" dirty="0" err="1">
                <a:latin typeface="Arial" charset="0"/>
                <a:cs typeface="Arial" charset="0"/>
              </a:rPr>
              <a:t>Exercices</a:t>
            </a:r>
            <a:r>
              <a:rPr lang="it-IT" sz="2400" i="1" dirty="0">
                <a:latin typeface="Arial" charset="0"/>
                <a:cs typeface="Arial" charset="0"/>
              </a:rPr>
              <a:t> de Style (1947) </a:t>
            </a:r>
            <a:r>
              <a:rPr lang="it-IT" sz="2400" dirty="0" err="1">
                <a:latin typeface="Arial" charset="0"/>
                <a:cs typeface="Arial" charset="0"/>
              </a:rPr>
              <a:t>et</a:t>
            </a:r>
            <a:r>
              <a:rPr lang="it-IT" sz="2400" dirty="0">
                <a:latin typeface="Arial" charset="0"/>
                <a:cs typeface="Arial" charset="0"/>
              </a:rPr>
              <a:t> </a:t>
            </a:r>
            <a:r>
              <a:rPr lang="it-IT" sz="2400" dirty="0" err="1">
                <a:latin typeface="Arial" charset="0"/>
                <a:cs typeface="Arial" charset="0"/>
              </a:rPr>
              <a:t>traduction</a:t>
            </a:r>
            <a:r>
              <a:rPr lang="it-IT" sz="2400" dirty="0">
                <a:latin typeface="Arial" charset="0"/>
                <a:cs typeface="Arial" charset="0"/>
              </a:rPr>
              <a:t> d’</a:t>
            </a:r>
            <a:r>
              <a:rPr lang="it-IT" altLang="ja-JP" sz="2400" i="1" dirty="0">
                <a:latin typeface="Arial" charset="0"/>
                <a:cs typeface="Arial" charset="0"/>
              </a:rPr>
              <a:t>Umberto Eco (1983) :</a:t>
            </a:r>
            <a:endParaRPr lang="it-IT" altLang="ja-JP" sz="2400" dirty="0">
              <a:latin typeface="Arial" charset="0"/>
              <a:cs typeface="Arial" charset="0"/>
            </a:endParaRPr>
          </a:p>
          <a:p>
            <a:r>
              <a:rPr lang="fr-FR" sz="2400" dirty="0">
                <a:latin typeface="Arial" charset="0"/>
                <a:cs typeface="Arial" charset="0"/>
              </a:rPr>
              <a:t>une des références oulipiennes.</a:t>
            </a:r>
          </a:p>
          <a:p>
            <a:pPr algn="just"/>
            <a:r>
              <a:rPr lang="fr-FR" sz="2400" dirty="0">
                <a:latin typeface="Arial" charset="0"/>
                <a:cs typeface="Arial" charset="0"/>
              </a:rPr>
              <a:t>Il s</a:t>
            </a:r>
            <a:r>
              <a:rPr lang="ja-JP" altLang="fr-FR" sz="2400" dirty="0">
                <a:latin typeface="Arial" charset="0"/>
                <a:cs typeface="Arial" charset="0"/>
              </a:rPr>
              <a:t>’</a:t>
            </a:r>
            <a:r>
              <a:rPr lang="fr-FR" altLang="ja-JP" sz="2400" dirty="0">
                <a:latin typeface="Arial" charset="0"/>
                <a:cs typeface="Arial" charset="0"/>
              </a:rPr>
              <a:t>agit d</a:t>
            </a:r>
            <a:r>
              <a:rPr lang="ja-JP" altLang="fr-FR" sz="2400" dirty="0">
                <a:latin typeface="Arial" charset="0"/>
                <a:cs typeface="Arial" charset="0"/>
              </a:rPr>
              <a:t>’</a:t>
            </a:r>
            <a:r>
              <a:rPr lang="fr-FR" altLang="ja-JP" sz="2400" dirty="0">
                <a:latin typeface="Arial" charset="0"/>
                <a:cs typeface="Arial" charset="0"/>
              </a:rPr>
              <a:t>une série de 99 textes courts racontant une anecdote insignifiante : une altercation entre un jeune homme et un voyageur dans un autobus bondé ; le narrateur revoit le jeune homme deux heures plus tard, devant la gare Saint Lazare. Cette histoire est déclinée de 99 façons différentes</a:t>
            </a:r>
            <a:r>
              <a:rPr lang="fr-FR" altLang="ja-JP" sz="2400" dirty="0" smtClean="0">
                <a:latin typeface="Arial" charset="0"/>
                <a:cs typeface="Arial" charset="0"/>
              </a:rPr>
              <a:t>.</a:t>
            </a:r>
          </a:p>
          <a:p>
            <a:pPr algn="just"/>
            <a:r>
              <a:rPr lang="it-IT" sz="2400" dirty="0" err="1" smtClean="0">
                <a:latin typeface="Arial" charset="0"/>
              </a:rPr>
              <a:t>Italianismes</a:t>
            </a:r>
            <a:r>
              <a:rPr lang="it-IT" sz="2400" dirty="0" smtClean="0">
                <a:latin typeface="Arial" charset="0"/>
              </a:rPr>
              <a:t>/Francesismi</a:t>
            </a:r>
            <a:endParaRPr lang="fr-FR" altLang="ja-JP" sz="2400" dirty="0">
              <a:latin typeface="Arial" charset="0"/>
              <a:cs typeface="Arial" charset="0"/>
            </a:endParaRPr>
          </a:p>
          <a:p>
            <a:pPr>
              <a:buFontTx/>
              <a:buNone/>
            </a:pPr>
            <a:endParaRPr lang="it-IT" sz="2800" dirty="0">
              <a:latin typeface="Arial" charset="0"/>
              <a:cs typeface="Arial" charset="0"/>
            </a:endParaRPr>
          </a:p>
          <a:p>
            <a:pPr>
              <a:buFontTx/>
              <a:buNone/>
            </a:pPr>
            <a:endParaRPr lang="it-IT" sz="2800" dirty="0">
              <a:latin typeface="Arial" charset="0"/>
              <a:cs typeface="Arial" charset="0"/>
            </a:endParaRPr>
          </a:p>
          <a:p>
            <a:endParaRPr lang="it-IT" sz="2800" dirty="0">
              <a:latin typeface="Arial" charset="0"/>
              <a:cs typeface="Arial" charset="0"/>
            </a:endParaRPr>
          </a:p>
        </p:txBody>
      </p:sp>
    </p:spTree>
    <p:extLst>
      <p:ext uri="{BB962C8B-B14F-4D97-AF65-F5344CB8AC3E}">
        <p14:creationId xmlns:p14="http://schemas.microsoft.com/office/powerpoint/2010/main" val="2009424664"/>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Italianismes</a:t>
            </a:r>
            <a:r>
              <a:rPr lang="it-IT" sz="2800" dirty="0" smtClean="0"/>
              <a:t>/</a:t>
            </a:r>
            <a:r>
              <a:rPr lang="it-IT" sz="2800" i="1" dirty="0" smtClean="0"/>
              <a:t>Francesismi</a:t>
            </a:r>
            <a:r>
              <a:rPr lang="it-IT" sz="2800" dirty="0" smtClean="0"/>
              <a:t> </a:t>
            </a:r>
            <a:r>
              <a:rPr lang="it-IT" sz="2200" dirty="0" smtClean="0"/>
              <a:t>tradotto </a:t>
            </a:r>
            <a:r>
              <a:rPr lang="it-IT" sz="2200" dirty="0"/>
              <a:t>da Umberto Eco 1983</a:t>
            </a:r>
            <a:br>
              <a:rPr lang="it-IT" sz="2200" dirty="0"/>
            </a:br>
            <a:endParaRPr lang="fr-CA" sz="2200" dirty="0"/>
          </a:p>
        </p:txBody>
      </p:sp>
      <p:sp>
        <p:nvSpPr>
          <p:cNvPr id="3" name="Segnaposto contenuto 2"/>
          <p:cNvSpPr>
            <a:spLocks noGrp="1"/>
          </p:cNvSpPr>
          <p:nvPr>
            <p:ph sz="half" idx="1"/>
          </p:nvPr>
        </p:nvSpPr>
        <p:spPr/>
        <p:txBody>
          <a:bodyPr>
            <a:normAutofit fontScale="85000" lnSpcReduction="10000"/>
          </a:bodyPr>
          <a:lstStyle/>
          <a:p>
            <a:pPr algn="just"/>
            <a:r>
              <a:rPr lang="it-IT" sz="2000" dirty="0" err="1"/>
              <a:t>Oune</a:t>
            </a:r>
            <a:r>
              <a:rPr lang="it-IT" sz="2000" dirty="0"/>
              <a:t> </a:t>
            </a:r>
            <a:r>
              <a:rPr lang="it-IT" sz="2000" dirty="0" err="1"/>
              <a:t>giorne</a:t>
            </a:r>
            <a:r>
              <a:rPr lang="it-IT" sz="2000" dirty="0"/>
              <a:t> en </a:t>
            </a:r>
            <a:r>
              <a:rPr lang="it-IT" sz="2000" dirty="0" err="1"/>
              <a:t>pleiné</a:t>
            </a:r>
            <a:r>
              <a:rPr lang="it-IT" sz="2000" dirty="0"/>
              <a:t> </a:t>
            </a:r>
            <a:r>
              <a:rPr lang="it-IT" sz="2000" dirty="0" err="1"/>
              <a:t>merigge</a:t>
            </a:r>
            <a:r>
              <a:rPr lang="it-IT" sz="2000" dirty="0"/>
              <a:t>, </a:t>
            </a:r>
            <a:r>
              <a:rPr lang="it-IT" sz="2000" dirty="0" err="1"/>
              <a:t>ié</a:t>
            </a:r>
            <a:r>
              <a:rPr lang="it-IT" sz="2000" dirty="0"/>
              <a:t> </a:t>
            </a:r>
            <a:r>
              <a:rPr lang="it-IT" sz="2000" dirty="0" err="1"/>
              <a:t>saille</a:t>
            </a:r>
            <a:r>
              <a:rPr lang="it-IT" sz="2000" dirty="0"/>
              <a:t> sulla </a:t>
            </a:r>
            <a:r>
              <a:rPr lang="it-IT" sz="2000" dirty="0" err="1"/>
              <a:t>plataforme</a:t>
            </a:r>
            <a:r>
              <a:rPr lang="it-IT" sz="2000" dirty="0"/>
              <a:t> d’</a:t>
            </a:r>
            <a:r>
              <a:rPr lang="it-IT" sz="2000" dirty="0" err="1"/>
              <a:t>oune</a:t>
            </a:r>
            <a:r>
              <a:rPr lang="it-IT" sz="2000" dirty="0"/>
              <a:t> </a:t>
            </a:r>
            <a:r>
              <a:rPr lang="it-IT" sz="2000" dirty="0" err="1"/>
              <a:t>otobousse</a:t>
            </a:r>
            <a:r>
              <a:rPr lang="it-IT" sz="2000" dirty="0"/>
              <a:t> et là quel </a:t>
            </a:r>
            <a:r>
              <a:rPr lang="it-IT" sz="2000" dirty="0" err="1"/>
              <a:t>ouome</a:t>
            </a:r>
            <a:r>
              <a:rPr lang="it-IT" sz="2000" dirty="0"/>
              <a:t> </a:t>
            </a:r>
            <a:r>
              <a:rPr lang="it-IT" sz="2000" dirty="0" err="1"/>
              <a:t>ié</a:t>
            </a:r>
            <a:r>
              <a:rPr lang="it-IT" sz="2000" dirty="0"/>
              <a:t> </a:t>
            </a:r>
            <a:r>
              <a:rPr lang="it-IT" sz="2000" dirty="0" err="1"/>
              <a:t>vidis</a:t>
            </a:r>
            <a:r>
              <a:rPr lang="it-IT" sz="2000" dirty="0"/>
              <a:t>? </a:t>
            </a:r>
            <a:r>
              <a:rPr lang="it-IT" sz="2000" dirty="0" err="1"/>
              <a:t>ié</a:t>
            </a:r>
            <a:r>
              <a:rPr lang="it-IT" sz="2000" dirty="0"/>
              <a:t> </a:t>
            </a:r>
            <a:r>
              <a:rPr lang="it-IT" sz="2000" dirty="0" err="1"/>
              <a:t>vidis</a:t>
            </a:r>
            <a:r>
              <a:rPr lang="it-IT" sz="2000" dirty="0"/>
              <a:t> </a:t>
            </a:r>
            <a:r>
              <a:rPr lang="it-IT" sz="2000" dirty="0" err="1"/>
              <a:t>oune</a:t>
            </a:r>
            <a:r>
              <a:rPr lang="it-IT" sz="2000" dirty="0"/>
              <a:t> </a:t>
            </a:r>
            <a:r>
              <a:rPr lang="it-IT" sz="2000" dirty="0" err="1"/>
              <a:t>djiovanouome</a:t>
            </a:r>
            <a:r>
              <a:rPr lang="it-IT" sz="2000" dirty="0"/>
              <a:t> </a:t>
            </a:r>
            <a:r>
              <a:rPr lang="it-IT" sz="2000" dirty="0" err="1"/>
              <a:t>au</a:t>
            </a:r>
            <a:r>
              <a:rPr lang="it-IT" sz="2000" dirty="0"/>
              <a:t> </a:t>
            </a:r>
            <a:r>
              <a:rPr lang="it-IT" sz="2000" dirty="0" err="1"/>
              <a:t>longué</a:t>
            </a:r>
            <a:r>
              <a:rPr lang="it-IT" sz="2000" dirty="0"/>
              <a:t> col </a:t>
            </a:r>
            <a:r>
              <a:rPr lang="it-IT" sz="2000" dirty="0" err="1"/>
              <a:t>avé</a:t>
            </a:r>
            <a:r>
              <a:rPr lang="it-IT" sz="2000" dirty="0"/>
              <a:t> de la </a:t>
            </a:r>
            <a:r>
              <a:rPr lang="it-IT" sz="2000" dirty="0" err="1"/>
              <a:t>treccie</a:t>
            </a:r>
            <a:r>
              <a:rPr lang="it-IT" sz="2000" dirty="0"/>
              <a:t> </a:t>
            </a:r>
            <a:r>
              <a:rPr lang="it-IT" sz="2000" dirty="0" err="1"/>
              <a:t>otour</a:t>
            </a:r>
            <a:r>
              <a:rPr lang="it-IT" sz="2000" dirty="0"/>
              <a:t> </a:t>
            </a:r>
            <a:r>
              <a:rPr lang="it-IT" sz="2000" dirty="0" err="1"/>
              <a:t>dou</a:t>
            </a:r>
            <a:r>
              <a:rPr lang="it-IT" sz="2000" dirty="0"/>
              <a:t> </a:t>
            </a:r>
            <a:r>
              <a:rPr lang="it-IT" sz="2000" dirty="0" err="1"/>
              <a:t>cappel</a:t>
            </a:r>
            <a:r>
              <a:rPr lang="it-IT" sz="2000" dirty="0"/>
              <a:t>. Et </a:t>
            </a:r>
            <a:r>
              <a:rPr lang="it-IT" sz="2000" dirty="0" err="1"/>
              <a:t>lé</a:t>
            </a:r>
            <a:r>
              <a:rPr lang="it-IT" sz="2000" dirty="0"/>
              <a:t> </a:t>
            </a:r>
            <a:r>
              <a:rPr lang="it-IT" sz="2000" dirty="0" err="1"/>
              <a:t>ditto</a:t>
            </a:r>
            <a:r>
              <a:rPr lang="it-IT" sz="2000" dirty="0"/>
              <a:t> </a:t>
            </a:r>
            <a:r>
              <a:rPr lang="it-IT" sz="2000" dirty="0" err="1"/>
              <a:t>djiovanouome</a:t>
            </a:r>
            <a:r>
              <a:rPr lang="it-IT" sz="2000" dirty="0"/>
              <a:t> </a:t>
            </a:r>
            <a:r>
              <a:rPr lang="it-IT" sz="2000" dirty="0" err="1"/>
              <a:t>oltragge</a:t>
            </a:r>
            <a:r>
              <a:rPr lang="it-IT" sz="2000" dirty="0"/>
              <a:t> </a:t>
            </a:r>
            <a:r>
              <a:rPr lang="it-IT" sz="2000" dirty="0" err="1"/>
              <a:t>ouno</a:t>
            </a:r>
            <a:r>
              <a:rPr lang="it-IT" sz="2000" dirty="0"/>
              <a:t> </a:t>
            </a:r>
            <a:r>
              <a:rPr lang="it-IT" sz="2000" dirty="0" err="1"/>
              <a:t>pouovre</a:t>
            </a:r>
            <a:r>
              <a:rPr lang="it-IT" sz="2000" dirty="0"/>
              <a:t> </a:t>
            </a:r>
            <a:r>
              <a:rPr lang="it-IT" sz="2000" dirty="0" err="1"/>
              <a:t>ouome</a:t>
            </a:r>
            <a:r>
              <a:rPr lang="it-IT" sz="2000" dirty="0"/>
              <a:t> a qui il </a:t>
            </a:r>
            <a:r>
              <a:rPr lang="it-IT" sz="2000" dirty="0" err="1"/>
              <a:t>rimproveravait</a:t>
            </a:r>
            <a:r>
              <a:rPr lang="it-IT" sz="2000" dirty="0"/>
              <a:t> de lui </a:t>
            </a:r>
            <a:r>
              <a:rPr lang="it-IT" sz="2000" dirty="0" err="1"/>
              <a:t>pester</a:t>
            </a:r>
            <a:r>
              <a:rPr lang="it-IT" sz="2000" dirty="0"/>
              <a:t> </a:t>
            </a:r>
            <a:r>
              <a:rPr lang="it-IT" sz="2000" dirty="0" err="1"/>
              <a:t>les</a:t>
            </a:r>
            <a:r>
              <a:rPr lang="it-IT" sz="2000" dirty="0"/>
              <a:t> </a:t>
            </a:r>
            <a:r>
              <a:rPr lang="it-IT" sz="2000" dirty="0" err="1"/>
              <a:t>pieds</a:t>
            </a:r>
            <a:r>
              <a:rPr lang="it-IT" sz="2000" dirty="0"/>
              <a:t> et il ne lui </a:t>
            </a:r>
            <a:r>
              <a:rPr lang="it-IT" sz="2000" dirty="0" err="1"/>
              <a:t>pestarait</a:t>
            </a:r>
            <a:r>
              <a:rPr lang="it-IT" sz="2000" dirty="0"/>
              <a:t> </a:t>
            </a:r>
            <a:r>
              <a:rPr lang="it-IT" sz="2000" dirty="0" err="1"/>
              <a:t>noullément</a:t>
            </a:r>
            <a:r>
              <a:rPr lang="it-IT" sz="2000" dirty="0"/>
              <a:t> </a:t>
            </a:r>
            <a:r>
              <a:rPr lang="it-IT" sz="2000" dirty="0" err="1"/>
              <a:t>les</a:t>
            </a:r>
            <a:r>
              <a:rPr lang="it-IT" sz="2000" dirty="0"/>
              <a:t> </a:t>
            </a:r>
            <a:r>
              <a:rPr lang="it-IT" sz="2000" dirty="0" err="1"/>
              <a:t>pieds</a:t>
            </a:r>
            <a:r>
              <a:rPr lang="it-IT" sz="2000" dirty="0"/>
              <a:t>, mais </a:t>
            </a:r>
            <a:r>
              <a:rPr lang="it-IT" sz="2000" dirty="0" err="1"/>
              <a:t>quand</a:t>
            </a:r>
            <a:r>
              <a:rPr lang="it-IT" sz="2000" dirty="0"/>
              <a:t> il </a:t>
            </a:r>
            <a:r>
              <a:rPr lang="it-IT" sz="2000" dirty="0" err="1"/>
              <a:t>vidit</a:t>
            </a:r>
            <a:r>
              <a:rPr lang="it-IT" sz="2000" dirty="0"/>
              <a:t> </a:t>
            </a:r>
            <a:r>
              <a:rPr lang="it-IT" sz="2000" dirty="0" err="1"/>
              <a:t>oune</a:t>
            </a:r>
            <a:r>
              <a:rPr lang="it-IT" sz="2000" dirty="0"/>
              <a:t> </a:t>
            </a:r>
            <a:r>
              <a:rPr lang="it-IT" sz="2000" dirty="0" err="1"/>
              <a:t>sédie</a:t>
            </a:r>
            <a:r>
              <a:rPr lang="it-IT" sz="2000" dirty="0"/>
              <a:t> </a:t>
            </a:r>
            <a:r>
              <a:rPr lang="it-IT" sz="2000" dirty="0" err="1"/>
              <a:t>vouote</a:t>
            </a:r>
            <a:r>
              <a:rPr lang="it-IT" sz="2000" dirty="0"/>
              <a:t>, il </a:t>
            </a:r>
            <a:r>
              <a:rPr lang="it-IT" sz="2000" dirty="0" err="1"/>
              <a:t>corrit</a:t>
            </a:r>
            <a:r>
              <a:rPr lang="it-IT" sz="2000" dirty="0"/>
              <a:t> por </a:t>
            </a:r>
            <a:r>
              <a:rPr lang="it-IT" sz="2000" dirty="0" err="1"/>
              <a:t>sedersilà</a:t>
            </a:r>
            <a:r>
              <a:rPr lang="it-IT" sz="2000" dirty="0"/>
              <a:t>. A </a:t>
            </a:r>
            <a:r>
              <a:rPr lang="it-IT" sz="2000" dirty="0" err="1"/>
              <a:t>oune</a:t>
            </a:r>
            <a:r>
              <a:rPr lang="it-IT" sz="2000" dirty="0"/>
              <a:t> </a:t>
            </a:r>
            <a:r>
              <a:rPr lang="it-IT" sz="2000" dirty="0" err="1"/>
              <a:t>ouore</a:t>
            </a:r>
            <a:r>
              <a:rPr lang="it-IT" sz="2000" dirty="0"/>
              <a:t> </a:t>
            </a:r>
            <a:r>
              <a:rPr lang="it-IT" sz="2000" dirty="0" err="1"/>
              <a:t>dè</a:t>
            </a:r>
            <a:r>
              <a:rPr lang="it-IT" sz="2000" dirty="0"/>
              <a:t> là, </a:t>
            </a:r>
            <a:r>
              <a:rPr lang="it-IT" sz="2000" dirty="0" err="1"/>
              <a:t>ié</a:t>
            </a:r>
            <a:r>
              <a:rPr lang="it-IT" sz="2000" dirty="0"/>
              <a:t> </a:t>
            </a:r>
            <a:r>
              <a:rPr lang="it-IT" sz="2000" dirty="0" err="1"/>
              <a:t>lé</a:t>
            </a:r>
            <a:r>
              <a:rPr lang="it-IT" sz="2000" dirty="0"/>
              <a:t> </a:t>
            </a:r>
            <a:r>
              <a:rPr lang="it-IT" sz="2000" dirty="0" err="1"/>
              <a:t>révidis</a:t>
            </a:r>
            <a:r>
              <a:rPr lang="it-IT" sz="2000" dirty="0"/>
              <a:t> qui </a:t>
            </a:r>
            <a:r>
              <a:rPr lang="it-IT" sz="2000" dirty="0" err="1"/>
              <a:t>ascoltait</a:t>
            </a:r>
            <a:r>
              <a:rPr lang="it-IT" sz="2000" dirty="0"/>
              <a:t> </a:t>
            </a:r>
            <a:r>
              <a:rPr lang="it-IT" sz="2000" dirty="0" err="1"/>
              <a:t>les</a:t>
            </a:r>
            <a:r>
              <a:rPr lang="it-IT" sz="2000" dirty="0"/>
              <a:t> </a:t>
            </a:r>
            <a:r>
              <a:rPr lang="it-IT" sz="2000" dirty="0" err="1"/>
              <a:t>consigles</a:t>
            </a:r>
            <a:r>
              <a:rPr lang="it-IT" sz="2000" dirty="0"/>
              <a:t> d’</a:t>
            </a:r>
            <a:r>
              <a:rPr lang="it-IT" sz="2000" dirty="0" err="1"/>
              <a:t>oune</a:t>
            </a:r>
            <a:r>
              <a:rPr lang="it-IT" sz="2000" dirty="0"/>
              <a:t> </a:t>
            </a:r>
            <a:r>
              <a:rPr lang="it-IT" sz="2000" dirty="0" err="1"/>
              <a:t>bellimbouste</a:t>
            </a:r>
            <a:r>
              <a:rPr lang="it-IT" sz="2000" dirty="0"/>
              <a:t> et </a:t>
            </a:r>
            <a:r>
              <a:rPr lang="it-IT" sz="2000" dirty="0" err="1"/>
              <a:t>zerbinotte</a:t>
            </a:r>
            <a:r>
              <a:rPr lang="it-IT" sz="2000" dirty="0"/>
              <a:t> a proposto d’</a:t>
            </a:r>
            <a:r>
              <a:rPr lang="it-IT" sz="2000" dirty="0" err="1"/>
              <a:t>oune</a:t>
            </a:r>
            <a:r>
              <a:rPr lang="it-IT" sz="2000" dirty="0"/>
              <a:t> </a:t>
            </a:r>
            <a:r>
              <a:rPr lang="it-IT" sz="2000" dirty="0" err="1"/>
              <a:t>bouttoné</a:t>
            </a:r>
            <a:r>
              <a:rPr lang="it-IT" sz="2000" dirty="0"/>
              <a:t> </a:t>
            </a:r>
            <a:r>
              <a:rPr lang="it-IT" sz="2000" dirty="0" err="1"/>
              <a:t>dé</a:t>
            </a:r>
            <a:r>
              <a:rPr lang="it-IT" sz="2000" dirty="0"/>
              <a:t> </a:t>
            </a:r>
            <a:r>
              <a:rPr lang="it-IT" sz="2000" dirty="0" err="1"/>
              <a:t>pardéssousse</a:t>
            </a:r>
            <a:r>
              <a:rPr lang="it-IT" sz="2000" dirty="0"/>
              <a:t>.</a:t>
            </a:r>
          </a:p>
          <a:p>
            <a:endParaRPr lang="fr-CA" sz="2000" dirty="0"/>
          </a:p>
        </p:txBody>
      </p:sp>
      <p:sp>
        <p:nvSpPr>
          <p:cNvPr id="4" name="Segnaposto contenuto 3"/>
          <p:cNvSpPr>
            <a:spLocks noGrp="1"/>
          </p:cNvSpPr>
          <p:nvPr>
            <p:ph sz="half" idx="2"/>
          </p:nvPr>
        </p:nvSpPr>
        <p:spPr/>
        <p:txBody>
          <a:bodyPr>
            <a:normAutofit fontScale="85000" lnSpcReduction="10000"/>
          </a:bodyPr>
          <a:lstStyle/>
          <a:p>
            <a:pPr algn="just"/>
            <a:r>
              <a:rPr lang="it-IT" sz="2000" dirty="0"/>
              <a:t>Allora, un </a:t>
            </a:r>
            <a:r>
              <a:rPr lang="it-IT" sz="2000" dirty="0" err="1"/>
              <a:t>jorno</a:t>
            </a:r>
            <a:r>
              <a:rPr lang="it-IT" sz="2000" dirty="0"/>
              <a:t> verso </a:t>
            </a:r>
            <a:r>
              <a:rPr lang="it-IT" sz="2000" dirty="0" err="1"/>
              <a:t>mesojorno</a:t>
            </a:r>
            <a:r>
              <a:rPr lang="it-IT" sz="2000" dirty="0"/>
              <a:t> egli mi è arrivato di </a:t>
            </a:r>
            <a:r>
              <a:rPr lang="it-IT" sz="2000" dirty="0" err="1"/>
              <a:t>rencontrare</a:t>
            </a:r>
            <a:r>
              <a:rPr lang="it-IT" sz="2000" dirty="0"/>
              <a:t> su la </a:t>
            </a:r>
            <a:r>
              <a:rPr lang="it-IT" sz="2000" dirty="0" err="1"/>
              <a:t>bagnola</a:t>
            </a:r>
            <a:r>
              <a:rPr lang="it-IT" sz="2000" dirty="0"/>
              <a:t> de la </a:t>
            </a:r>
            <a:r>
              <a:rPr lang="it-IT" sz="2000" dirty="0" err="1"/>
              <a:t>lines</a:t>
            </a:r>
            <a:r>
              <a:rPr lang="it-IT" sz="2000" dirty="0"/>
              <a:t> Ea un signor molto </a:t>
            </a:r>
            <a:r>
              <a:rPr lang="it-IT" sz="2000" dirty="0" err="1"/>
              <a:t>marrante</a:t>
            </a:r>
            <a:r>
              <a:rPr lang="it-IT" sz="2000" dirty="0"/>
              <a:t> con un cappello tutt’affatto </a:t>
            </a:r>
            <a:r>
              <a:rPr lang="it-IT" sz="2000" dirty="0" err="1"/>
              <a:t>extraordinario</a:t>
            </a:r>
            <a:r>
              <a:rPr lang="it-IT" sz="2000" dirty="0"/>
              <a:t>, </a:t>
            </a:r>
            <a:r>
              <a:rPr lang="it-IT" sz="2000" dirty="0" err="1"/>
              <a:t>enturato</a:t>
            </a:r>
            <a:r>
              <a:rPr lang="it-IT" sz="2000" dirty="0"/>
              <a:t> da una </a:t>
            </a:r>
            <a:r>
              <a:rPr lang="it-IT" sz="2000" dirty="0" err="1"/>
              <a:t>fisella</a:t>
            </a:r>
            <a:r>
              <a:rPr lang="it-IT" sz="2000" dirty="0"/>
              <a:t> in luogo del rubano  et un collo molto elongato. Questo signor là si è messo a </a:t>
            </a:r>
            <a:r>
              <a:rPr lang="it-IT" sz="2000" dirty="0" err="1"/>
              <a:t>discutar</a:t>
            </a:r>
            <a:r>
              <a:rPr lang="it-IT" sz="2000" dirty="0"/>
              <a:t> con un altro signor che gli </a:t>
            </a:r>
            <a:r>
              <a:rPr lang="it-IT" sz="2000" dirty="0" err="1"/>
              <a:t>pietinava</a:t>
            </a:r>
            <a:r>
              <a:rPr lang="it-IT" sz="2000" dirty="0"/>
              <a:t> sui piedi </a:t>
            </a:r>
            <a:r>
              <a:rPr lang="it-IT" sz="2000" dirty="0" err="1"/>
              <a:t>expresso</a:t>
            </a:r>
            <a:r>
              <a:rPr lang="it-IT" sz="2000" dirty="0"/>
              <a:t>: e minacciava </a:t>
            </a:r>
            <a:r>
              <a:rPr lang="it-IT" sz="2000" dirty="0" err="1"/>
              <a:t>du</a:t>
            </a:r>
            <a:r>
              <a:rPr lang="it-IT" sz="2000" dirty="0"/>
              <a:t> lui cassare la figura. Dì dunque! Tutto a colpo questo </a:t>
            </a:r>
            <a:r>
              <a:rPr lang="it-IT" sz="2000" dirty="0" err="1"/>
              <a:t>mecco</a:t>
            </a:r>
            <a:r>
              <a:rPr lang="it-IT" sz="2000" dirty="0"/>
              <a:t> va a seder su una piazza libera.</a:t>
            </a:r>
          </a:p>
          <a:p>
            <a:pPr algn="just"/>
            <a:r>
              <a:rPr lang="it-IT" sz="2000" dirty="0"/>
              <a:t>Due ore appresso lo rivedo sul trottatoio di </a:t>
            </a:r>
            <a:r>
              <a:rPr lang="it-IT" sz="2000" dirty="0" err="1"/>
              <a:t>Cour</a:t>
            </a:r>
            <a:r>
              <a:rPr lang="it-IT" sz="2000" dirty="0"/>
              <a:t> de Rome in treno di </a:t>
            </a:r>
            <a:r>
              <a:rPr lang="it-IT" sz="2000" dirty="0" err="1"/>
              <a:t>baladarsi</a:t>
            </a:r>
            <a:r>
              <a:rPr lang="it-IT" sz="2000" dirty="0"/>
              <a:t> con un copino che gli </a:t>
            </a:r>
            <a:r>
              <a:rPr lang="it-IT" sz="2000" dirty="0" err="1"/>
              <a:t>suggère</a:t>
            </a:r>
            <a:r>
              <a:rPr lang="it-IT" sz="2000" dirty="0"/>
              <a:t> come </a:t>
            </a:r>
            <a:r>
              <a:rPr lang="it-IT" sz="2000" dirty="0" err="1"/>
              <a:t>depiazzare</a:t>
            </a:r>
            <a:r>
              <a:rPr lang="it-IT" sz="2000" dirty="0"/>
              <a:t> il bottone del suo </a:t>
            </a:r>
            <a:r>
              <a:rPr lang="it-IT" sz="2000" dirty="0" err="1"/>
              <a:t>perdisopra</a:t>
            </a:r>
            <a:r>
              <a:rPr lang="it-IT" sz="2000" dirty="0"/>
              <a:t>. Tieni, tieni, tieni!</a:t>
            </a:r>
            <a:endParaRPr lang="fr-FR" sz="2000" dirty="0"/>
          </a:p>
          <a:p>
            <a:endParaRPr lang="fr-CA" sz="2000" dirty="0"/>
          </a:p>
        </p:txBody>
      </p:sp>
    </p:spTree>
    <p:extLst>
      <p:ext uri="{BB962C8B-B14F-4D97-AF65-F5344CB8AC3E}">
        <p14:creationId xmlns:p14="http://schemas.microsoft.com/office/powerpoint/2010/main" val="1804452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moyen</a:t>
            </a:r>
            <a:r>
              <a:rPr lang="it-IT" sz="2800" dirty="0" smtClean="0"/>
              <a:t> </a:t>
            </a:r>
            <a:r>
              <a:rPr lang="it-IT" sz="2800" dirty="0" err="1" smtClean="0"/>
              <a:t>français</a:t>
            </a:r>
            <a:r>
              <a:rPr lang="it-IT" sz="2800" dirty="0" smtClean="0"/>
              <a:t>/</a:t>
            </a:r>
            <a:r>
              <a:rPr lang="it-IT" sz="2800" dirty="0" err="1" smtClean="0"/>
              <a:t>français</a:t>
            </a:r>
            <a:r>
              <a:rPr lang="it-IT" sz="2800" dirty="0" smtClean="0"/>
              <a:t> </a:t>
            </a:r>
            <a:r>
              <a:rPr lang="it-IT" sz="2800" dirty="0" err="1" smtClean="0"/>
              <a:t>contemporain</a:t>
            </a:r>
            <a:endParaRPr lang="it-IT" sz="2800" dirty="0"/>
          </a:p>
        </p:txBody>
      </p:sp>
      <p:sp>
        <p:nvSpPr>
          <p:cNvPr id="3" name="Segnaposto contenuto 2"/>
          <p:cNvSpPr>
            <a:spLocks noGrp="1"/>
          </p:cNvSpPr>
          <p:nvPr>
            <p:ph sz="half" idx="1"/>
          </p:nvPr>
        </p:nvSpPr>
        <p:spPr/>
        <p:txBody>
          <a:bodyPr>
            <a:normAutofit fontScale="92500" lnSpcReduction="20000"/>
          </a:bodyPr>
          <a:lstStyle/>
          <a:p>
            <a:pPr algn="just"/>
            <a:r>
              <a:rPr lang="it-IT" sz="2400" b="1" dirty="0"/>
              <a:t>Pour l'</a:t>
            </a:r>
            <a:r>
              <a:rPr lang="it-IT" sz="2400" b="1" dirty="0" err="1"/>
              <a:t>amour</a:t>
            </a:r>
            <a:r>
              <a:rPr lang="it-IT" sz="2400" b="1" dirty="0"/>
              <a:t> </a:t>
            </a:r>
            <a:r>
              <a:rPr lang="it-IT" sz="2400" b="1" dirty="0" err="1"/>
              <a:t>Dieu</a:t>
            </a:r>
            <a:r>
              <a:rPr lang="it-IT" sz="2400" b="1" dirty="0"/>
              <a:t> et pour le </a:t>
            </a:r>
            <a:r>
              <a:rPr lang="it-IT" sz="2400" b="1" dirty="0" err="1"/>
              <a:t>sauvement</a:t>
            </a:r>
            <a:r>
              <a:rPr lang="it-IT" sz="2400" b="1" dirty="0"/>
              <a:t> </a:t>
            </a:r>
            <a:r>
              <a:rPr lang="it-IT" sz="2400" b="1" dirty="0" err="1"/>
              <a:t>du</a:t>
            </a:r>
            <a:r>
              <a:rPr lang="it-IT" sz="2400" b="1" dirty="0"/>
              <a:t> </a:t>
            </a:r>
            <a:r>
              <a:rPr lang="it-IT" sz="2400" b="1" dirty="0" err="1"/>
              <a:t>chrestien</a:t>
            </a:r>
            <a:r>
              <a:rPr lang="it-IT" sz="2400" b="1" dirty="0"/>
              <a:t> </a:t>
            </a:r>
            <a:r>
              <a:rPr lang="it-IT" sz="2400" b="1" dirty="0" err="1"/>
              <a:t>peuple</a:t>
            </a:r>
            <a:r>
              <a:rPr lang="it-IT" sz="2400" b="1" dirty="0"/>
              <a:t> et le nostre </a:t>
            </a:r>
            <a:r>
              <a:rPr lang="it-IT" sz="2400" b="1" dirty="0" err="1"/>
              <a:t>commun</a:t>
            </a:r>
            <a:r>
              <a:rPr lang="it-IT" sz="2400" b="1" dirty="0"/>
              <a:t>, de </a:t>
            </a:r>
            <a:r>
              <a:rPr lang="it-IT" sz="2400" b="1" dirty="0" err="1"/>
              <a:t>cest</a:t>
            </a:r>
            <a:r>
              <a:rPr lang="it-IT" sz="2400" b="1" dirty="0"/>
              <a:t> jour en </a:t>
            </a:r>
            <a:r>
              <a:rPr lang="it-IT" sz="2400" b="1" dirty="0" err="1"/>
              <a:t>avant</a:t>
            </a:r>
            <a:r>
              <a:rPr lang="it-IT" sz="2400" b="1" dirty="0"/>
              <a:t>, </a:t>
            </a:r>
            <a:r>
              <a:rPr lang="it-IT" sz="2400" b="1" dirty="0" err="1"/>
              <a:t>quan</a:t>
            </a:r>
            <a:r>
              <a:rPr lang="it-IT" sz="2400" b="1" dirty="0"/>
              <a:t> </a:t>
            </a:r>
            <a:r>
              <a:rPr lang="it-IT" sz="2400" b="1" dirty="0" err="1"/>
              <a:t>que</a:t>
            </a:r>
            <a:r>
              <a:rPr lang="it-IT" sz="2400" b="1" dirty="0"/>
              <a:t> </a:t>
            </a:r>
            <a:r>
              <a:rPr lang="it-IT" sz="2400" b="1" dirty="0" err="1"/>
              <a:t>Dieu</a:t>
            </a:r>
            <a:r>
              <a:rPr lang="it-IT" sz="2400" b="1" dirty="0"/>
              <a:t> </a:t>
            </a:r>
            <a:r>
              <a:rPr lang="it-IT" sz="2400" b="1" dirty="0" err="1"/>
              <a:t>savoir</a:t>
            </a:r>
            <a:r>
              <a:rPr lang="it-IT" sz="2400" b="1" dirty="0"/>
              <a:t> et </a:t>
            </a:r>
            <a:r>
              <a:rPr lang="it-IT" sz="2400" b="1" dirty="0" err="1"/>
              <a:t>pouvoir</a:t>
            </a:r>
            <a:r>
              <a:rPr lang="it-IT" sz="2400" b="1" dirty="0"/>
              <a:t> me </a:t>
            </a:r>
            <a:r>
              <a:rPr lang="it-IT" sz="2400" b="1" dirty="0" err="1"/>
              <a:t>done</a:t>
            </a:r>
            <a:r>
              <a:rPr lang="it-IT" sz="2400" b="1" dirty="0"/>
              <a:t>, si </a:t>
            </a:r>
            <a:r>
              <a:rPr lang="it-IT" sz="2400" b="1" dirty="0" err="1"/>
              <a:t>sauverai</a:t>
            </a:r>
            <a:r>
              <a:rPr lang="it-IT" sz="2400" b="1" dirty="0"/>
              <a:t> je </a:t>
            </a:r>
            <a:r>
              <a:rPr lang="it-IT" sz="2400" b="1" dirty="0" err="1"/>
              <a:t>cest</a:t>
            </a:r>
            <a:r>
              <a:rPr lang="it-IT" sz="2400" b="1" dirty="0"/>
              <a:t> </a:t>
            </a:r>
            <a:r>
              <a:rPr lang="it-IT" sz="2400" b="1" dirty="0" err="1"/>
              <a:t>mien</a:t>
            </a:r>
            <a:r>
              <a:rPr lang="it-IT" sz="2400" b="1" dirty="0"/>
              <a:t> </a:t>
            </a:r>
            <a:r>
              <a:rPr lang="it-IT" sz="2400" b="1" dirty="0" err="1"/>
              <a:t>frere</a:t>
            </a:r>
            <a:r>
              <a:rPr lang="it-IT" sz="2400" b="1" dirty="0"/>
              <a:t> </a:t>
            </a:r>
            <a:r>
              <a:rPr lang="it-IT" sz="2400" b="1" dirty="0" err="1"/>
              <a:t>Charle</a:t>
            </a:r>
            <a:r>
              <a:rPr lang="it-IT" sz="2400" b="1" dirty="0"/>
              <a:t>, et par </a:t>
            </a:r>
            <a:r>
              <a:rPr lang="it-IT" sz="2400" b="1" dirty="0" err="1"/>
              <a:t>mon</a:t>
            </a:r>
            <a:r>
              <a:rPr lang="it-IT" sz="2400" b="1" dirty="0"/>
              <a:t> </a:t>
            </a:r>
            <a:r>
              <a:rPr lang="it-IT" sz="2400" b="1" dirty="0" err="1"/>
              <a:t>aide</a:t>
            </a:r>
            <a:r>
              <a:rPr lang="it-IT" sz="2400" b="1" dirty="0"/>
              <a:t> et en </a:t>
            </a:r>
            <a:r>
              <a:rPr lang="it-IT" sz="2400" b="1" dirty="0" err="1"/>
              <a:t>chascune</a:t>
            </a:r>
            <a:r>
              <a:rPr lang="it-IT" sz="2400" b="1" dirty="0"/>
              <a:t> </a:t>
            </a:r>
            <a:r>
              <a:rPr lang="it-IT" sz="2400" b="1" dirty="0" err="1"/>
              <a:t>chose</a:t>
            </a:r>
            <a:r>
              <a:rPr lang="it-IT" sz="2400" b="1" dirty="0"/>
              <a:t>, si </a:t>
            </a:r>
            <a:r>
              <a:rPr lang="it-IT" sz="2400" b="1" dirty="0" err="1"/>
              <a:t>comme</a:t>
            </a:r>
            <a:r>
              <a:rPr lang="it-IT" sz="2400" b="1" dirty="0"/>
              <a:t> on </a:t>
            </a:r>
            <a:r>
              <a:rPr lang="it-IT" sz="2400" b="1" dirty="0" err="1"/>
              <a:t>doit</a:t>
            </a:r>
            <a:r>
              <a:rPr lang="it-IT" sz="2400" b="1" dirty="0"/>
              <a:t> par </a:t>
            </a:r>
            <a:r>
              <a:rPr lang="it-IT" sz="2400" b="1" dirty="0" err="1"/>
              <a:t>droit</a:t>
            </a:r>
            <a:r>
              <a:rPr lang="it-IT" sz="2400" b="1" dirty="0"/>
              <a:t> son </a:t>
            </a:r>
            <a:r>
              <a:rPr lang="it-IT" sz="2400" b="1" dirty="0" err="1"/>
              <a:t>frere</a:t>
            </a:r>
            <a:r>
              <a:rPr lang="it-IT" sz="2400" b="1" dirty="0"/>
              <a:t> </a:t>
            </a:r>
            <a:r>
              <a:rPr lang="it-IT" sz="2400" b="1" dirty="0" err="1"/>
              <a:t>sauver</a:t>
            </a:r>
            <a:r>
              <a:rPr lang="it-IT" sz="2400" b="1" dirty="0"/>
              <a:t>, en ce </a:t>
            </a:r>
            <a:r>
              <a:rPr lang="it-IT" sz="2400" b="1" dirty="0" err="1"/>
              <a:t>qu'il</a:t>
            </a:r>
            <a:r>
              <a:rPr lang="it-IT" sz="2400" b="1" dirty="0"/>
              <a:t> me face </a:t>
            </a:r>
            <a:r>
              <a:rPr lang="it-IT" sz="2400" b="1" dirty="0" err="1"/>
              <a:t>autresi</a:t>
            </a:r>
            <a:r>
              <a:rPr lang="it-IT" sz="2400" b="1" dirty="0"/>
              <a:t>, et </a:t>
            </a:r>
            <a:r>
              <a:rPr lang="it-IT" sz="2400" b="1" dirty="0" err="1"/>
              <a:t>avec</a:t>
            </a:r>
            <a:r>
              <a:rPr lang="it-IT" sz="2400" b="1" dirty="0"/>
              <a:t> </a:t>
            </a:r>
            <a:r>
              <a:rPr lang="it-IT" sz="2400" b="1" dirty="0" err="1"/>
              <a:t>Lothaire</a:t>
            </a:r>
            <a:r>
              <a:rPr lang="it-IT" sz="2400" b="1" dirty="0"/>
              <a:t> </a:t>
            </a:r>
            <a:r>
              <a:rPr lang="it-IT" sz="2400" b="1" dirty="0" err="1"/>
              <a:t>nul</a:t>
            </a:r>
            <a:r>
              <a:rPr lang="it-IT" sz="2400" b="1" dirty="0"/>
              <a:t> plaid </a:t>
            </a:r>
            <a:r>
              <a:rPr lang="it-IT" sz="2400" b="1" dirty="0" err="1"/>
              <a:t>onques</a:t>
            </a:r>
            <a:r>
              <a:rPr lang="it-IT" sz="2400" b="1" dirty="0"/>
              <a:t> ne </a:t>
            </a:r>
            <a:r>
              <a:rPr lang="it-IT" sz="2400" b="1" dirty="0" err="1"/>
              <a:t>prendrai</a:t>
            </a:r>
            <a:r>
              <a:rPr lang="it-IT" sz="2400" b="1" dirty="0"/>
              <a:t>, qui, </a:t>
            </a:r>
            <a:r>
              <a:rPr lang="it-IT" sz="2400" b="1" dirty="0" err="1"/>
              <a:t>au</a:t>
            </a:r>
            <a:r>
              <a:rPr lang="it-IT" sz="2400" b="1" dirty="0"/>
              <a:t> </a:t>
            </a:r>
            <a:r>
              <a:rPr lang="it-IT" sz="2400" b="1" dirty="0" err="1"/>
              <a:t>mien</a:t>
            </a:r>
            <a:r>
              <a:rPr lang="it-IT" sz="2400" b="1" dirty="0"/>
              <a:t> </a:t>
            </a:r>
            <a:r>
              <a:rPr lang="it-IT" sz="2400" b="1" dirty="0" err="1"/>
              <a:t>veuil</a:t>
            </a:r>
            <a:r>
              <a:rPr lang="it-IT" sz="2400" b="1" dirty="0"/>
              <a:t>, à ce </a:t>
            </a:r>
            <a:r>
              <a:rPr lang="it-IT" sz="2400" b="1" dirty="0" err="1"/>
              <a:t>mien</a:t>
            </a:r>
            <a:r>
              <a:rPr lang="it-IT" sz="2400" b="1" dirty="0"/>
              <a:t> </a:t>
            </a:r>
            <a:r>
              <a:rPr lang="it-IT" sz="2400" b="1" dirty="0" err="1"/>
              <a:t>frere</a:t>
            </a:r>
            <a:r>
              <a:rPr lang="it-IT" sz="2400" b="1" dirty="0"/>
              <a:t> Charles </a:t>
            </a:r>
            <a:r>
              <a:rPr lang="it-IT" sz="2400" b="1" dirty="0" err="1"/>
              <a:t>soit</a:t>
            </a:r>
            <a:r>
              <a:rPr lang="it-IT" sz="2400" b="1" dirty="0"/>
              <a:t> à </a:t>
            </a:r>
            <a:r>
              <a:rPr lang="it-IT" sz="2400" b="1" dirty="0" err="1"/>
              <a:t>dan</a:t>
            </a:r>
            <a:r>
              <a:rPr lang="it-IT" sz="2400" b="1" dirty="0"/>
              <a:t>. </a:t>
            </a:r>
            <a:endParaRPr lang="it-IT" sz="2400" dirty="0"/>
          </a:p>
          <a:p>
            <a:endParaRPr lang="it-IT" sz="2400" dirty="0"/>
          </a:p>
        </p:txBody>
      </p:sp>
      <p:sp>
        <p:nvSpPr>
          <p:cNvPr id="4" name="Segnaposto contenuto 3"/>
          <p:cNvSpPr>
            <a:spLocks noGrp="1"/>
          </p:cNvSpPr>
          <p:nvPr>
            <p:ph sz="half" idx="2"/>
          </p:nvPr>
        </p:nvSpPr>
        <p:spPr/>
        <p:txBody>
          <a:bodyPr>
            <a:normAutofit fontScale="92500" lnSpcReduction="20000"/>
          </a:bodyPr>
          <a:lstStyle/>
          <a:p>
            <a:pPr algn="just"/>
            <a:r>
              <a:rPr lang="en-US" sz="2400" dirty="0" smtClean="0">
                <a:latin typeface="Arial" charset="0"/>
              </a:rPr>
              <a:t>Pour </a:t>
            </a:r>
            <a:r>
              <a:rPr lang="en-US" sz="2400" dirty="0" err="1">
                <a:latin typeface="Arial" charset="0"/>
              </a:rPr>
              <a:t>l'amour</a:t>
            </a:r>
            <a:r>
              <a:rPr lang="en-US" sz="2400" dirty="0">
                <a:latin typeface="Arial" charset="0"/>
              </a:rPr>
              <a:t> de </a:t>
            </a:r>
            <a:r>
              <a:rPr lang="en-US" sz="2400" dirty="0" err="1">
                <a:latin typeface="Arial" charset="0"/>
              </a:rPr>
              <a:t>Dieu</a:t>
            </a:r>
            <a:r>
              <a:rPr lang="en-US" sz="2400" dirty="0">
                <a:latin typeface="Arial" charset="0"/>
              </a:rPr>
              <a:t> et pour le </a:t>
            </a:r>
            <a:r>
              <a:rPr lang="en-US" sz="2400" dirty="0" err="1">
                <a:latin typeface="Arial" charset="0"/>
              </a:rPr>
              <a:t>salut</a:t>
            </a:r>
            <a:r>
              <a:rPr lang="en-US" sz="2400" dirty="0">
                <a:latin typeface="Arial" charset="0"/>
              </a:rPr>
              <a:t> </a:t>
            </a:r>
            <a:r>
              <a:rPr lang="en-US" sz="2400" dirty="0" err="1">
                <a:latin typeface="Arial" charset="0"/>
              </a:rPr>
              <a:t>peuple</a:t>
            </a:r>
            <a:r>
              <a:rPr lang="en-US" sz="2400" dirty="0">
                <a:latin typeface="Arial" charset="0"/>
              </a:rPr>
              <a:t> </a:t>
            </a:r>
            <a:r>
              <a:rPr lang="en-US" sz="2400" dirty="0" err="1">
                <a:latin typeface="Arial" charset="0"/>
              </a:rPr>
              <a:t>chrétien</a:t>
            </a:r>
            <a:r>
              <a:rPr lang="en-US" sz="2400" dirty="0">
                <a:latin typeface="Arial" charset="0"/>
              </a:rPr>
              <a:t> et </a:t>
            </a:r>
            <a:r>
              <a:rPr lang="en-US" sz="2400" dirty="0" err="1">
                <a:latin typeface="Arial" charset="0"/>
              </a:rPr>
              <a:t>notre</a:t>
            </a:r>
            <a:r>
              <a:rPr lang="en-US" sz="2400" dirty="0">
                <a:latin typeface="Arial" charset="0"/>
              </a:rPr>
              <a:t> </a:t>
            </a:r>
            <a:r>
              <a:rPr lang="en-US" sz="2400" dirty="0" err="1">
                <a:latin typeface="Arial" charset="0"/>
              </a:rPr>
              <a:t>salut</a:t>
            </a:r>
            <a:r>
              <a:rPr lang="en-US" sz="2400" dirty="0">
                <a:latin typeface="Arial" charset="0"/>
              </a:rPr>
              <a:t> </a:t>
            </a:r>
            <a:r>
              <a:rPr lang="en-US" sz="2400" dirty="0" err="1">
                <a:latin typeface="Arial" charset="0"/>
              </a:rPr>
              <a:t>à</a:t>
            </a:r>
            <a:r>
              <a:rPr lang="en-US" sz="2400" dirty="0">
                <a:latin typeface="Arial" charset="0"/>
              </a:rPr>
              <a:t> </a:t>
            </a:r>
            <a:r>
              <a:rPr lang="en-US" sz="2400" dirty="0" err="1">
                <a:latin typeface="Arial" charset="0"/>
              </a:rPr>
              <a:t>tous</a:t>
            </a:r>
            <a:r>
              <a:rPr lang="en-US" sz="2400" dirty="0">
                <a:latin typeface="Arial" charset="0"/>
              </a:rPr>
              <a:t> </a:t>
            </a:r>
            <a:r>
              <a:rPr lang="en-US" sz="2400" dirty="0" err="1">
                <a:latin typeface="Arial" charset="0"/>
              </a:rPr>
              <a:t>deux</a:t>
            </a:r>
            <a:r>
              <a:rPr lang="en-US" sz="2400" dirty="0">
                <a:latin typeface="Arial" charset="0"/>
              </a:rPr>
              <a:t>, </a:t>
            </a:r>
            <a:r>
              <a:rPr lang="en-US" sz="2400" dirty="0" err="1">
                <a:latin typeface="Arial" charset="0"/>
              </a:rPr>
              <a:t>à</a:t>
            </a:r>
            <a:r>
              <a:rPr lang="en-US" sz="2400" dirty="0">
                <a:latin typeface="Arial" charset="0"/>
              </a:rPr>
              <a:t> </a:t>
            </a:r>
            <a:r>
              <a:rPr lang="en-US" sz="2400" dirty="0" err="1">
                <a:latin typeface="Arial" charset="0"/>
              </a:rPr>
              <a:t>partir</a:t>
            </a:r>
            <a:r>
              <a:rPr lang="en-US" sz="2400" dirty="0">
                <a:latin typeface="Arial" charset="0"/>
              </a:rPr>
              <a:t> de </a:t>
            </a:r>
            <a:r>
              <a:rPr lang="en-US" sz="2400" dirty="0" err="1">
                <a:latin typeface="Arial" charset="0"/>
              </a:rPr>
              <a:t>ce</a:t>
            </a:r>
            <a:r>
              <a:rPr lang="en-US" sz="2400" dirty="0">
                <a:latin typeface="Arial" charset="0"/>
              </a:rPr>
              <a:t> jour </a:t>
            </a:r>
            <a:r>
              <a:rPr lang="en-US" sz="2400" dirty="0" err="1">
                <a:latin typeface="Arial" charset="0"/>
              </a:rPr>
              <a:t>dorénavant</a:t>
            </a:r>
            <a:r>
              <a:rPr lang="en-US" sz="2400" dirty="0">
                <a:latin typeface="Arial" charset="0"/>
              </a:rPr>
              <a:t>, </a:t>
            </a:r>
            <a:r>
              <a:rPr lang="en-US" sz="2400" dirty="0" err="1">
                <a:latin typeface="Arial" charset="0"/>
              </a:rPr>
              <a:t>autant</a:t>
            </a:r>
            <a:r>
              <a:rPr lang="en-US" sz="2400" dirty="0">
                <a:latin typeface="Arial" charset="0"/>
              </a:rPr>
              <a:t> </a:t>
            </a:r>
            <a:r>
              <a:rPr lang="en-US" sz="2400" dirty="0" err="1">
                <a:latin typeface="Arial" charset="0"/>
              </a:rPr>
              <a:t>que</a:t>
            </a:r>
            <a:r>
              <a:rPr lang="en-US" sz="2400" dirty="0">
                <a:latin typeface="Arial" charset="0"/>
              </a:rPr>
              <a:t> </a:t>
            </a:r>
            <a:r>
              <a:rPr lang="en-US" sz="2400" dirty="0" err="1">
                <a:latin typeface="Arial" charset="0"/>
              </a:rPr>
              <a:t>Dieu</a:t>
            </a:r>
            <a:r>
              <a:rPr lang="en-US" sz="2400" dirty="0">
                <a:latin typeface="Arial" charset="0"/>
              </a:rPr>
              <a:t> </a:t>
            </a:r>
            <a:r>
              <a:rPr lang="en-US" sz="2400" dirty="0" err="1">
                <a:latin typeface="Arial" charset="0"/>
              </a:rPr>
              <a:t>m'en</a:t>
            </a:r>
            <a:r>
              <a:rPr lang="en-US" sz="2400" dirty="0">
                <a:latin typeface="Arial" charset="0"/>
              </a:rPr>
              <a:t> </a:t>
            </a:r>
            <a:r>
              <a:rPr lang="en-US" sz="2400" dirty="0" err="1">
                <a:latin typeface="Arial" charset="0"/>
              </a:rPr>
              <a:t>donnera</a:t>
            </a:r>
            <a:r>
              <a:rPr lang="en-US" sz="2400" dirty="0">
                <a:latin typeface="Arial" charset="0"/>
              </a:rPr>
              <a:t> savoir et </a:t>
            </a:r>
            <a:r>
              <a:rPr lang="en-US" sz="2400" dirty="0" err="1">
                <a:latin typeface="Arial" charset="0"/>
              </a:rPr>
              <a:t>pouvoir</a:t>
            </a:r>
            <a:r>
              <a:rPr lang="en-US" sz="2400" dirty="0">
                <a:latin typeface="Arial" charset="0"/>
              </a:rPr>
              <a:t>, je </a:t>
            </a:r>
            <a:r>
              <a:rPr lang="en-US" sz="2400" dirty="0" err="1">
                <a:latin typeface="Arial" charset="0"/>
              </a:rPr>
              <a:t>secourrai</a:t>
            </a:r>
            <a:r>
              <a:rPr lang="en-US" sz="2400" dirty="0">
                <a:latin typeface="Arial" charset="0"/>
              </a:rPr>
              <a:t> </a:t>
            </a:r>
            <a:r>
              <a:rPr lang="en-US" sz="2400" dirty="0" err="1">
                <a:latin typeface="Arial" charset="0"/>
              </a:rPr>
              <a:t>ce</a:t>
            </a:r>
            <a:r>
              <a:rPr lang="en-US" sz="2400" dirty="0">
                <a:latin typeface="Arial" charset="0"/>
              </a:rPr>
              <a:t> mien frère, </a:t>
            </a:r>
            <a:r>
              <a:rPr lang="en-US" sz="2400" dirty="0" err="1">
                <a:latin typeface="Arial" charset="0"/>
              </a:rPr>
              <a:t>comme</a:t>
            </a:r>
            <a:r>
              <a:rPr lang="en-US" sz="2400" dirty="0">
                <a:latin typeface="Arial" charset="0"/>
              </a:rPr>
              <a:t> on </a:t>
            </a:r>
            <a:r>
              <a:rPr lang="en-US" sz="2400" dirty="0" err="1">
                <a:latin typeface="Arial" charset="0"/>
              </a:rPr>
              <a:t>doit</a:t>
            </a:r>
            <a:r>
              <a:rPr lang="en-US" sz="2400" dirty="0">
                <a:latin typeface="Arial" charset="0"/>
              </a:rPr>
              <a:t> </a:t>
            </a:r>
            <a:r>
              <a:rPr lang="en-US" sz="2400" dirty="0" err="1">
                <a:latin typeface="Arial" charset="0"/>
              </a:rPr>
              <a:t>selon</a:t>
            </a:r>
            <a:r>
              <a:rPr lang="en-US" sz="2400" dirty="0">
                <a:latin typeface="Arial" charset="0"/>
              </a:rPr>
              <a:t> </a:t>
            </a:r>
            <a:r>
              <a:rPr lang="en-US" sz="2400" dirty="0" err="1">
                <a:latin typeface="Arial" charset="0"/>
              </a:rPr>
              <a:t>l'équité</a:t>
            </a:r>
            <a:r>
              <a:rPr lang="en-US" sz="2400" dirty="0">
                <a:latin typeface="Arial" charset="0"/>
              </a:rPr>
              <a:t> </a:t>
            </a:r>
            <a:r>
              <a:rPr lang="en-US" sz="2400" dirty="0" err="1">
                <a:latin typeface="Arial" charset="0"/>
              </a:rPr>
              <a:t>secourir</a:t>
            </a:r>
            <a:r>
              <a:rPr lang="en-US" sz="2400" dirty="0">
                <a:latin typeface="Arial" charset="0"/>
              </a:rPr>
              <a:t> son frère, </a:t>
            </a:r>
            <a:r>
              <a:rPr lang="en-US" sz="2400" dirty="0" err="1">
                <a:latin typeface="Arial" charset="0"/>
              </a:rPr>
              <a:t>à</a:t>
            </a:r>
            <a:r>
              <a:rPr lang="en-US" sz="2400" dirty="0">
                <a:latin typeface="Arial" charset="0"/>
              </a:rPr>
              <a:t> condition </a:t>
            </a:r>
            <a:r>
              <a:rPr lang="en-US" sz="2400" dirty="0" err="1">
                <a:latin typeface="Arial" charset="0"/>
              </a:rPr>
              <a:t>qu'il</a:t>
            </a:r>
            <a:r>
              <a:rPr lang="en-US" sz="2400" dirty="0">
                <a:latin typeface="Arial" charset="0"/>
              </a:rPr>
              <a:t> en </a:t>
            </a:r>
            <a:r>
              <a:rPr lang="en-US" sz="2400" dirty="0" err="1">
                <a:latin typeface="Arial" charset="0"/>
              </a:rPr>
              <a:t>fasse</a:t>
            </a:r>
            <a:r>
              <a:rPr lang="en-US" sz="2400" dirty="0">
                <a:latin typeface="Arial" charset="0"/>
              </a:rPr>
              <a:t> </a:t>
            </a:r>
            <a:r>
              <a:rPr lang="en-US" sz="2400" dirty="0" err="1">
                <a:latin typeface="Arial" charset="0"/>
              </a:rPr>
              <a:t>autant</a:t>
            </a:r>
            <a:r>
              <a:rPr lang="en-US" sz="2400" dirty="0">
                <a:latin typeface="Arial" charset="0"/>
              </a:rPr>
              <a:t> pour </a:t>
            </a:r>
            <a:r>
              <a:rPr lang="en-US" sz="2400" dirty="0" err="1">
                <a:latin typeface="Arial" charset="0"/>
              </a:rPr>
              <a:t>moi</a:t>
            </a:r>
            <a:r>
              <a:rPr lang="en-US" sz="2400" dirty="0">
                <a:latin typeface="Arial" charset="0"/>
              </a:rPr>
              <a:t>, et je </a:t>
            </a:r>
            <a:r>
              <a:rPr lang="en-US" sz="2400" dirty="0" err="1">
                <a:latin typeface="Arial" charset="0"/>
              </a:rPr>
              <a:t>n'entrerai</a:t>
            </a:r>
            <a:r>
              <a:rPr lang="en-US" sz="2400" dirty="0">
                <a:latin typeface="Arial" charset="0"/>
              </a:rPr>
              <a:t> avec </a:t>
            </a:r>
            <a:r>
              <a:rPr lang="en-US" sz="2400" dirty="0" err="1">
                <a:latin typeface="Arial" charset="0"/>
              </a:rPr>
              <a:t>Lothaire</a:t>
            </a:r>
            <a:r>
              <a:rPr lang="en-US" sz="2400" dirty="0">
                <a:latin typeface="Arial" charset="0"/>
              </a:rPr>
              <a:t> en </a:t>
            </a:r>
            <a:r>
              <a:rPr lang="en-US" sz="2400" dirty="0" err="1">
                <a:latin typeface="Arial" charset="0"/>
              </a:rPr>
              <a:t>aucun</a:t>
            </a:r>
            <a:r>
              <a:rPr lang="en-US" sz="2400" dirty="0">
                <a:latin typeface="Arial" charset="0"/>
              </a:rPr>
              <a:t> arrangement qui, de ma </a:t>
            </a:r>
            <a:r>
              <a:rPr lang="en-US" sz="2400" dirty="0" err="1">
                <a:latin typeface="Arial" charset="0"/>
              </a:rPr>
              <a:t>volonté</a:t>
            </a:r>
            <a:r>
              <a:rPr lang="en-US" sz="2400" dirty="0">
                <a:latin typeface="Arial" charset="0"/>
              </a:rPr>
              <a:t>, </a:t>
            </a:r>
            <a:r>
              <a:rPr lang="en-US" sz="2400" dirty="0" err="1">
                <a:latin typeface="Arial" charset="0"/>
              </a:rPr>
              <a:t>puisse</a:t>
            </a:r>
            <a:r>
              <a:rPr lang="en-US" sz="2400" dirty="0">
                <a:latin typeface="Arial" charset="0"/>
              </a:rPr>
              <a:t> </a:t>
            </a:r>
            <a:r>
              <a:rPr lang="en-US" sz="2400" dirty="0" err="1">
                <a:latin typeface="Arial" charset="0"/>
              </a:rPr>
              <a:t>lui</a:t>
            </a:r>
            <a:r>
              <a:rPr lang="en-US" sz="2400" dirty="0">
                <a:latin typeface="Arial" charset="0"/>
              </a:rPr>
              <a:t> </a:t>
            </a:r>
            <a:r>
              <a:rPr lang="en-US" sz="2400" dirty="0" err="1">
                <a:latin typeface="Arial" charset="0"/>
              </a:rPr>
              <a:t>être</a:t>
            </a:r>
            <a:r>
              <a:rPr lang="en-US" sz="2400" dirty="0">
                <a:latin typeface="Arial" charset="0"/>
              </a:rPr>
              <a:t> </a:t>
            </a:r>
            <a:r>
              <a:rPr lang="en-US" sz="2400" dirty="0" err="1">
                <a:latin typeface="Arial" charset="0"/>
              </a:rPr>
              <a:t>dommageable</a:t>
            </a:r>
            <a:r>
              <a:rPr lang="en-US" sz="2400" dirty="0" smtClean="0">
                <a:latin typeface="Arial" charset="0"/>
              </a:rPr>
              <a:t>.</a:t>
            </a:r>
            <a:endParaRPr lang="it-IT" sz="2400" dirty="0">
              <a:latin typeface="Arial" charset="0"/>
            </a:endParaRPr>
          </a:p>
          <a:p>
            <a:endParaRPr lang="it-IT" sz="2400" dirty="0"/>
          </a:p>
        </p:txBody>
      </p:sp>
    </p:spTree>
    <p:extLst>
      <p:ext uri="{BB962C8B-B14F-4D97-AF65-F5344CB8AC3E}">
        <p14:creationId xmlns:p14="http://schemas.microsoft.com/office/powerpoint/2010/main" val="214894578"/>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z="2800" dirty="0" smtClean="0"/>
              <a:t>Umberto Eco : </a:t>
            </a:r>
            <a:r>
              <a:rPr lang="it-IT" sz="2800" dirty="0" err="1" smtClean="0"/>
              <a:t>traducteur</a:t>
            </a:r>
            <a:r>
              <a:rPr lang="it-IT" sz="2800" dirty="0" smtClean="0"/>
              <a:t> </a:t>
            </a:r>
            <a:r>
              <a:rPr lang="it-IT" sz="2800" dirty="0" err="1" smtClean="0"/>
              <a:t>des</a:t>
            </a:r>
            <a:r>
              <a:rPr lang="it-IT" sz="2800" dirty="0" smtClean="0"/>
              <a:t> </a:t>
            </a:r>
            <a:r>
              <a:rPr lang="it-IT" sz="2800" i="1" dirty="0" err="1" smtClean="0"/>
              <a:t>Exercices</a:t>
            </a:r>
            <a:r>
              <a:rPr lang="it-IT" sz="2800" i="1" dirty="0" smtClean="0"/>
              <a:t> de style</a:t>
            </a:r>
            <a:endParaRPr lang="fr-FR" sz="2800" i="1" dirty="0"/>
          </a:p>
        </p:txBody>
      </p:sp>
      <p:sp>
        <p:nvSpPr>
          <p:cNvPr id="3" name="Content Placeholder 2"/>
          <p:cNvSpPr>
            <a:spLocks noGrp="1"/>
          </p:cNvSpPr>
          <p:nvPr>
            <p:ph idx="1"/>
          </p:nvPr>
        </p:nvSpPr>
        <p:spPr/>
        <p:txBody>
          <a:bodyPr/>
          <a:lstStyle/>
          <a:p>
            <a:pPr algn="just"/>
            <a:r>
              <a:rPr lang="it-IT" sz="2400" dirty="0" smtClean="0"/>
              <a:t>Si trattava, in conclusione, di decidere cosa significasse, per un libro del genere, essere fedeli. Ciò che era chiaro è che non voleva dire essere letterali.</a:t>
            </a:r>
          </a:p>
          <a:p>
            <a:pPr algn="just"/>
            <a:r>
              <a:rPr lang="it-IT" sz="2400" dirty="0" smtClean="0"/>
              <a:t>Diciamo che Queneau ha inventato un gioco e ne ha esplicitato le regole nel corso di una partita, splendidamente giocata nel 1947. Fedeltà significava capire le regole del gioco, rispettarle, e poi giocare una nuova partita con lo stesso numero di mosse.  p. XIX</a:t>
            </a:r>
            <a:endParaRPr lang="fr-FR" sz="2400" dirty="0"/>
          </a:p>
        </p:txBody>
      </p:sp>
    </p:spTree>
    <p:extLst>
      <p:ext uri="{BB962C8B-B14F-4D97-AF65-F5344CB8AC3E}">
        <p14:creationId xmlns:p14="http://schemas.microsoft.com/office/powerpoint/2010/main" val="370755611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2800" dirty="0" err="1" smtClean="0"/>
              <a:t>Les</a:t>
            </a:r>
            <a:r>
              <a:rPr lang="it-IT" sz="2800" dirty="0" smtClean="0"/>
              <a:t> </a:t>
            </a:r>
            <a:r>
              <a:rPr lang="it-IT" sz="2800" dirty="0" err="1" smtClean="0"/>
              <a:t>rectifications</a:t>
            </a:r>
            <a:r>
              <a:rPr lang="it-IT" sz="2800" dirty="0" smtClean="0"/>
              <a:t> de l’</a:t>
            </a:r>
            <a:r>
              <a:rPr lang="it-IT" sz="2800" dirty="0" err="1" smtClean="0"/>
              <a:t>orthographe</a:t>
            </a:r>
            <a:endParaRPr lang="it-IT" sz="2800" dirty="0"/>
          </a:p>
        </p:txBody>
      </p:sp>
      <p:sp>
        <p:nvSpPr>
          <p:cNvPr id="3" name="Sottotitolo 2"/>
          <p:cNvSpPr>
            <a:spLocks noGrp="1"/>
          </p:cNvSpPr>
          <p:nvPr>
            <p:ph type="subTitle" idx="1"/>
          </p:nvPr>
        </p:nvSpPr>
        <p:spPr/>
        <p:txBody>
          <a:bodyPr>
            <a:normAutofit/>
          </a:bodyPr>
          <a:lstStyle/>
          <a:p>
            <a:endParaRPr lang="it-IT" sz="2800" dirty="0" smtClean="0"/>
          </a:p>
          <a:p>
            <a:r>
              <a:rPr lang="it-IT" sz="2800" dirty="0" err="1" smtClean="0"/>
              <a:t>XXe</a:t>
            </a:r>
            <a:r>
              <a:rPr lang="it-IT" sz="2800" baseline="30000" dirty="0" smtClean="0"/>
              <a:t>  </a:t>
            </a:r>
            <a:r>
              <a:rPr lang="it-IT" sz="2800" dirty="0" err="1" smtClean="0"/>
              <a:t>siècle</a:t>
            </a:r>
            <a:endParaRPr lang="it-IT" sz="2800" dirty="0"/>
          </a:p>
        </p:txBody>
      </p:sp>
    </p:spTree>
    <p:extLst>
      <p:ext uri="{BB962C8B-B14F-4D97-AF65-F5344CB8AC3E}">
        <p14:creationId xmlns:p14="http://schemas.microsoft.com/office/powerpoint/2010/main" val="141074527"/>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i="1" dirty="0"/>
              <a:t>Les rectifications de </a:t>
            </a:r>
            <a:r>
              <a:rPr lang="fr-FR" sz="2800" i="1" dirty="0" smtClean="0"/>
              <a:t>l’orthographe</a:t>
            </a:r>
            <a:br>
              <a:rPr lang="fr-FR" sz="2800" i="1" dirty="0" smtClean="0"/>
            </a:br>
            <a:r>
              <a:rPr lang="fr-FR" sz="2800" dirty="0" smtClean="0"/>
              <a:t>1990</a:t>
            </a:r>
            <a:endParaRPr lang="it-IT" sz="2800" dirty="0"/>
          </a:p>
        </p:txBody>
      </p:sp>
      <p:sp>
        <p:nvSpPr>
          <p:cNvPr id="3" name="Segnaposto contenuto 2"/>
          <p:cNvSpPr>
            <a:spLocks noGrp="1"/>
          </p:cNvSpPr>
          <p:nvPr>
            <p:ph idx="1"/>
          </p:nvPr>
        </p:nvSpPr>
        <p:spPr/>
        <p:txBody>
          <a:bodyPr>
            <a:normAutofit lnSpcReduction="10000"/>
          </a:bodyPr>
          <a:lstStyle/>
          <a:p>
            <a:pPr algn="just"/>
            <a:r>
              <a:rPr lang="fr-FR" sz="2400" dirty="0"/>
              <a:t>En 1990, est publié au Journal officiel un document administratif intitulé </a:t>
            </a:r>
            <a:r>
              <a:rPr lang="fr-FR" sz="2400" i="1" dirty="0"/>
              <a:t>Les rectifications de </a:t>
            </a:r>
            <a:r>
              <a:rPr lang="fr-FR" sz="2400" i="1" dirty="0" smtClean="0"/>
              <a:t>l’orthographe</a:t>
            </a:r>
            <a:r>
              <a:rPr lang="fr-FR" sz="2400" dirty="0" smtClean="0"/>
              <a:t>.</a:t>
            </a:r>
            <a:r>
              <a:rPr lang="fr-FR" sz="2400" dirty="0"/>
              <a:t> </a:t>
            </a:r>
            <a:r>
              <a:rPr lang="fr-FR" sz="2400" dirty="0" smtClean="0"/>
              <a:t>Il </a:t>
            </a:r>
            <a:r>
              <a:rPr lang="fr-FR" sz="2400" dirty="0"/>
              <a:t>contient des propositions de simplification de l’orthographe, recommandées, non obligatoires et </a:t>
            </a:r>
            <a:r>
              <a:rPr lang="fr-FR" sz="2400" b="1" dirty="0"/>
              <a:t>approuvées par l’Académie française.</a:t>
            </a:r>
            <a:r>
              <a:rPr lang="fr-FR" sz="2400" dirty="0"/>
              <a:t> Le texte précise que les deux orthographes, rectifiée et traditionnelle, sont en vigueur, et qu’aucune « des deux graphies ne peut être tenue pour fautive ». </a:t>
            </a:r>
            <a:endParaRPr lang="fr-FR" sz="2400" dirty="0" smtClean="0"/>
          </a:p>
          <a:p>
            <a:pPr algn="just"/>
            <a:r>
              <a:rPr lang="it-IT" sz="2400" dirty="0" smtClean="0"/>
              <a:t>La </a:t>
            </a:r>
            <a:r>
              <a:rPr lang="it-IT" sz="2400" dirty="0" err="1"/>
              <a:t>connaissance</a:t>
            </a:r>
            <a:r>
              <a:rPr lang="it-IT" sz="2400" dirty="0"/>
              <a:t> </a:t>
            </a:r>
            <a:r>
              <a:rPr lang="it-IT" sz="2400" dirty="0" err="1"/>
              <a:t>des</a:t>
            </a:r>
            <a:r>
              <a:rPr lang="it-IT" sz="2400" dirty="0"/>
              <a:t> </a:t>
            </a:r>
            <a:r>
              <a:rPr lang="it-IT" sz="2400" dirty="0" err="1"/>
              <a:t>rectifications</a:t>
            </a:r>
            <a:r>
              <a:rPr lang="it-IT" sz="2400" dirty="0"/>
              <a:t> varie </a:t>
            </a:r>
            <a:r>
              <a:rPr lang="it-IT" sz="2400" dirty="0" err="1"/>
              <a:t>fortement</a:t>
            </a:r>
            <a:r>
              <a:rPr lang="it-IT" sz="2400" dirty="0"/>
              <a:t> </a:t>
            </a:r>
            <a:r>
              <a:rPr lang="it-IT" sz="2400" dirty="0" err="1"/>
              <a:t>selon</a:t>
            </a:r>
            <a:r>
              <a:rPr lang="it-IT" sz="2400" dirty="0"/>
              <a:t> </a:t>
            </a:r>
            <a:r>
              <a:rPr lang="it-IT" sz="2400" dirty="0" err="1"/>
              <a:t>les</a:t>
            </a:r>
            <a:r>
              <a:rPr lang="it-IT" sz="2400" dirty="0"/>
              <a:t> </a:t>
            </a:r>
            <a:r>
              <a:rPr lang="it-IT" sz="2400" dirty="0" err="1"/>
              <a:t>différents</a:t>
            </a:r>
            <a:r>
              <a:rPr lang="it-IT" sz="2400" dirty="0"/>
              <a:t> </a:t>
            </a:r>
            <a:r>
              <a:rPr lang="it-IT" sz="2400" dirty="0" err="1"/>
              <a:t>pays</a:t>
            </a:r>
            <a:r>
              <a:rPr lang="it-IT" sz="2400" dirty="0"/>
              <a:t> </a:t>
            </a:r>
            <a:r>
              <a:rPr lang="it-IT" sz="2400" dirty="0" err="1"/>
              <a:t>francophones</a:t>
            </a:r>
            <a:r>
              <a:rPr lang="it-IT" sz="2400" dirty="0"/>
              <a:t>. Là </a:t>
            </a:r>
            <a:r>
              <a:rPr lang="it-IT" sz="2400" dirty="0" err="1"/>
              <a:t>aussi</a:t>
            </a:r>
            <a:r>
              <a:rPr lang="it-IT" sz="2400" dirty="0"/>
              <a:t> </a:t>
            </a:r>
            <a:r>
              <a:rPr lang="it-IT" sz="2400" dirty="0" err="1"/>
              <a:t>nul</a:t>
            </a:r>
            <a:r>
              <a:rPr lang="it-IT" sz="2400" dirty="0"/>
              <a:t> n’est </a:t>
            </a:r>
            <a:r>
              <a:rPr lang="it-IT" sz="2400" dirty="0" err="1"/>
              <a:t>prophète</a:t>
            </a:r>
            <a:r>
              <a:rPr lang="it-IT" sz="2400" dirty="0"/>
              <a:t> en son </a:t>
            </a:r>
            <a:r>
              <a:rPr lang="it-IT" sz="2400" dirty="0" err="1"/>
              <a:t>pays</a:t>
            </a:r>
            <a:r>
              <a:rPr lang="it-IT" sz="2400" dirty="0"/>
              <a:t> : ce </a:t>
            </a:r>
            <a:r>
              <a:rPr lang="it-IT" sz="2400" dirty="0" err="1"/>
              <a:t>sont</a:t>
            </a:r>
            <a:r>
              <a:rPr lang="it-IT" sz="2400" dirty="0"/>
              <a:t> </a:t>
            </a:r>
            <a:r>
              <a:rPr lang="it-IT" sz="2400" dirty="0" err="1"/>
              <a:t>les</a:t>
            </a:r>
            <a:r>
              <a:rPr lang="it-IT" sz="2400" dirty="0"/>
              <a:t> </a:t>
            </a:r>
            <a:r>
              <a:rPr lang="it-IT" sz="2400" dirty="0" err="1"/>
              <a:t>étudiants</a:t>
            </a:r>
            <a:r>
              <a:rPr lang="it-IT" sz="2400" dirty="0"/>
              <a:t> de France qui </a:t>
            </a:r>
            <a:r>
              <a:rPr lang="it-IT" sz="2400" dirty="0" err="1"/>
              <a:t>connaissent</a:t>
            </a:r>
            <a:r>
              <a:rPr lang="it-IT" sz="2400" dirty="0"/>
              <a:t> le </a:t>
            </a:r>
            <a:r>
              <a:rPr lang="it-IT" sz="2400" dirty="0" err="1"/>
              <a:t>moins</a:t>
            </a:r>
            <a:r>
              <a:rPr lang="it-IT" sz="2400" dirty="0"/>
              <a:t> </a:t>
            </a:r>
            <a:r>
              <a:rPr lang="it-IT" sz="2400" dirty="0" err="1"/>
              <a:t>les</a:t>
            </a:r>
            <a:r>
              <a:rPr lang="it-IT" sz="2400" dirty="0"/>
              <a:t> </a:t>
            </a:r>
            <a:r>
              <a:rPr lang="it-IT" sz="2400" dirty="0" err="1"/>
              <a:t>propositions</a:t>
            </a:r>
            <a:r>
              <a:rPr lang="it-IT" sz="2400" dirty="0"/>
              <a:t> </a:t>
            </a:r>
            <a:r>
              <a:rPr lang="it-IT" sz="2400" dirty="0" err="1"/>
              <a:t>du</a:t>
            </a:r>
            <a:r>
              <a:rPr lang="it-IT" sz="2400" dirty="0"/>
              <a:t> </a:t>
            </a:r>
            <a:r>
              <a:rPr lang="it-IT" sz="2400" dirty="0" err="1"/>
              <a:t>Rapport</a:t>
            </a:r>
            <a:r>
              <a:rPr lang="it-IT" sz="2400" dirty="0"/>
              <a:t> </a:t>
            </a:r>
            <a:r>
              <a:rPr lang="it-IT" sz="2400" dirty="0" err="1"/>
              <a:t>du</a:t>
            </a:r>
            <a:r>
              <a:rPr lang="it-IT" sz="2400" dirty="0"/>
              <a:t> CSLF, </a:t>
            </a:r>
            <a:r>
              <a:rPr lang="it-IT" sz="2400" dirty="0" err="1"/>
              <a:t>les</a:t>
            </a:r>
            <a:r>
              <a:rPr lang="it-IT" sz="2400" dirty="0"/>
              <a:t> </a:t>
            </a:r>
            <a:r>
              <a:rPr lang="it-IT" sz="2400" dirty="0" err="1"/>
              <a:t>étudiants</a:t>
            </a:r>
            <a:r>
              <a:rPr lang="it-IT" sz="2400" dirty="0"/>
              <a:t> </a:t>
            </a:r>
            <a:r>
              <a:rPr lang="it-IT" sz="2400" dirty="0" err="1"/>
              <a:t>belges</a:t>
            </a:r>
            <a:r>
              <a:rPr lang="it-IT" sz="2400" dirty="0"/>
              <a:t> en </a:t>
            </a:r>
            <a:r>
              <a:rPr lang="it-IT" sz="2400" dirty="0" err="1"/>
              <a:t>étant</a:t>
            </a:r>
            <a:r>
              <a:rPr lang="it-IT" sz="2400" dirty="0"/>
              <a:t> </a:t>
            </a:r>
            <a:r>
              <a:rPr lang="it-IT" sz="2400" dirty="0" err="1"/>
              <a:t>les</a:t>
            </a:r>
            <a:r>
              <a:rPr lang="it-IT" sz="2400" dirty="0"/>
              <a:t> </a:t>
            </a:r>
            <a:r>
              <a:rPr lang="it-IT" sz="2400" dirty="0" err="1"/>
              <a:t>mieux</a:t>
            </a:r>
            <a:r>
              <a:rPr lang="it-IT" sz="2400" dirty="0"/>
              <a:t> </a:t>
            </a:r>
            <a:r>
              <a:rPr lang="it-IT" sz="2400" dirty="0" err="1"/>
              <a:t>informés</a:t>
            </a:r>
            <a:r>
              <a:rPr lang="it-IT" sz="2400" dirty="0"/>
              <a:t>. </a:t>
            </a:r>
            <a:r>
              <a:rPr lang="it-IT" sz="2400" dirty="0" smtClean="0"/>
              <a:t>(Académie)</a:t>
            </a:r>
            <a:endParaRPr lang="it-IT" sz="2400" dirty="0"/>
          </a:p>
        </p:txBody>
      </p:sp>
    </p:spTree>
    <p:extLst>
      <p:ext uri="{BB962C8B-B14F-4D97-AF65-F5344CB8AC3E}">
        <p14:creationId xmlns:p14="http://schemas.microsoft.com/office/powerpoint/2010/main" val="839712281"/>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smtClean="0"/>
              <a:t>L’accent </a:t>
            </a:r>
            <a:r>
              <a:rPr lang="fr-FR" sz="2800" dirty="0"/>
              <a:t>circonflexe </a:t>
            </a:r>
            <a:endParaRPr lang="it-IT" sz="2800" dirty="0"/>
          </a:p>
        </p:txBody>
      </p:sp>
      <p:sp>
        <p:nvSpPr>
          <p:cNvPr id="3" name="Segnaposto contenuto 2"/>
          <p:cNvSpPr>
            <a:spLocks noGrp="1"/>
          </p:cNvSpPr>
          <p:nvPr>
            <p:ph idx="1"/>
          </p:nvPr>
        </p:nvSpPr>
        <p:spPr/>
        <p:txBody>
          <a:bodyPr/>
          <a:lstStyle/>
          <a:p>
            <a:pPr algn="just"/>
            <a:r>
              <a:rPr lang="fr-FR" sz="2400" dirty="0"/>
              <a:t>Selon les Rectifications, l’accent circonflexe est supprimé sur le i et le u, quand il ne sert pas à distinguer les homographes comme dû/du ou croît/croit. La nouvelle graphie sera, donc, par exemple, août </a:t>
            </a:r>
            <a:r>
              <a:rPr lang="fr-FR" sz="2400" dirty="0">
                <a:sym typeface="Symbol"/>
              </a:rPr>
              <a:t></a:t>
            </a:r>
            <a:r>
              <a:rPr lang="fr-FR" sz="2400" dirty="0"/>
              <a:t> aout ; boîte </a:t>
            </a:r>
            <a:r>
              <a:rPr lang="fr-FR" sz="2400" dirty="0">
                <a:sym typeface="Symbol"/>
              </a:rPr>
              <a:t></a:t>
            </a:r>
            <a:r>
              <a:rPr lang="fr-FR" sz="2400" dirty="0"/>
              <a:t> boite ; chaîne </a:t>
            </a:r>
            <a:r>
              <a:rPr lang="fr-FR" sz="2400" dirty="0">
                <a:sym typeface="Symbol"/>
              </a:rPr>
              <a:t></a:t>
            </a:r>
            <a:r>
              <a:rPr lang="fr-FR" sz="2400" dirty="0"/>
              <a:t> chaine ; connaître </a:t>
            </a:r>
            <a:r>
              <a:rPr lang="fr-FR" sz="2400" dirty="0">
                <a:sym typeface="Symbol"/>
              </a:rPr>
              <a:t></a:t>
            </a:r>
            <a:r>
              <a:rPr lang="fr-FR" sz="2400" dirty="0"/>
              <a:t> connaitre ; goût </a:t>
            </a:r>
            <a:r>
              <a:rPr lang="fr-FR" sz="2400" dirty="0">
                <a:sym typeface="Symbol"/>
              </a:rPr>
              <a:t></a:t>
            </a:r>
            <a:r>
              <a:rPr lang="fr-FR" sz="2400" dirty="0"/>
              <a:t> gout ; île </a:t>
            </a:r>
            <a:r>
              <a:rPr lang="fr-FR" sz="2400" dirty="0">
                <a:sym typeface="Symbol"/>
              </a:rPr>
              <a:t></a:t>
            </a:r>
            <a:r>
              <a:rPr lang="fr-FR" sz="2400" dirty="0"/>
              <a:t> ile ; maître</a:t>
            </a:r>
            <a:r>
              <a:rPr lang="fr-FR" sz="2400" dirty="0">
                <a:sym typeface="Symbol"/>
              </a:rPr>
              <a:t></a:t>
            </a:r>
            <a:r>
              <a:rPr lang="fr-FR" sz="2400" dirty="0"/>
              <a:t> maitre ; paraître</a:t>
            </a:r>
            <a:r>
              <a:rPr lang="fr-FR" sz="2400" dirty="0" smtClean="0">
                <a:sym typeface="Symbol"/>
              </a:rPr>
              <a:t> </a:t>
            </a:r>
            <a:r>
              <a:rPr lang="fr-FR" sz="2400" dirty="0" smtClean="0"/>
              <a:t>paraitre</a:t>
            </a:r>
            <a:r>
              <a:rPr lang="fr-FR" sz="2400" dirty="0"/>
              <a:t>. </a:t>
            </a:r>
            <a:endParaRPr lang="it-IT" sz="2400" dirty="0"/>
          </a:p>
        </p:txBody>
      </p:sp>
    </p:spTree>
    <p:extLst>
      <p:ext uri="{BB962C8B-B14F-4D97-AF65-F5344CB8AC3E}">
        <p14:creationId xmlns:p14="http://schemas.microsoft.com/office/powerpoint/2010/main" val="2989325552"/>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Nouvelle </a:t>
            </a:r>
            <a:r>
              <a:rPr lang="it-IT" sz="2800" dirty="0" err="1" smtClean="0"/>
              <a:t>orthographe</a:t>
            </a:r>
            <a:endParaRPr lang="it-IT" sz="2800" dirty="0"/>
          </a:p>
        </p:txBody>
      </p:sp>
      <p:sp>
        <p:nvSpPr>
          <p:cNvPr id="3" name="Segnaposto contenuto 2"/>
          <p:cNvSpPr>
            <a:spLocks noGrp="1"/>
          </p:cNvSpPr>
          <p:nvPr>
            <p:ph idx="1"/>
          </p:nvPr>
        </p:nvSpPr>
        <p:spPr/>
        <p:txBody>
          <a:bodyPr>
            <a:normAutofit lnSpcReduction="10000"/>
          </a:bodyPr>
          <a:lstStyle/>
          <a:p>
            <a:r>
              <a:rPr lang="fr-FR" sz="2400" dirty="0"/>
              <a:t>1. harmoniser les familles désaccordées : </a:t>
            </a:r>
            <a:r>
              <a:rPr lang="fr-FR" sz="2400" i="1" dirty="0"/>
              <a:t>boursouflure </a:t>
            </a:r>
            <a:r>
              <a:rPr lang="fr-FR" sz="2400" dirty="0"/>
              <a:t>(comme </a:t>
            </a:r>
            <a:r>
              <a:rPr lang="fr-FR" sz="2400" i="1" dirty="0"/>
              <a:t>souffle</a:t>
            </a:r>
            <a:r>
              <a:rPr lang="fr-FR" sz="2400" dirty="0"/>
              <a:t>) </a:t>
            </a:r>
            <a:r>
              <a:rPr lang="fr-FR" sz="2400" dirty="0">
                <a:sym typeface="Symbol"/>
              </a:rPr>
              <a:t></a:t>
            </a:r>
            <a:r>
              <a:rPr lang="fr-FR" sz="2400" dirty="0"/>
              <a:t> </a:t>
            </a:r>
            <a:r>
              <a:rPr lang="fr-FR" sz="2400" i="1" dirty="0"/>
              <a:t>boursoufflure</a:t>
            </a:r>
            <a:r>
              <a:rPr lang="fr-FR" sz="2400" dirty="0"/>
              <a:t> ; </a:t>
            </a:r>
            <a:r>
              <a:rPr lang="fr-FR" sz="2400" i="1" dirty="0"/>
              <a:t>chariot</a:t>
            </a:r>
            <a:r>
              <a:rPr lang="fr-FR" sz="2400" dirty="0"/>
              <a:t>  (comme </a:t>
            </a:r>
            <a:r>
              <a:rPr lang="fr-FR" sz="2400" i="1" dirty="0"/>
              <a:t>charrette</a:t>
            </a:r>
            <a:r>
              <a:rPr lang="fr-FR" sz="2400" dirty="0"/>
              <a:t>, </a:t>
            </a:r>
            <a:r>
              <a:rPr lang="fr-FR" sz="2400" i="1" dirty="0"/>
              <a:t>charrue</a:t>
            </a:r>
            <a:r>
              <a:rPr lang="fr-FR" sz="2400" dirty="0"/>
              <a:t>) </a:t>
            </a:r>
            <a:r>
              <a:rPr lang="fr-FR" sz="2400" dirty="0">
                <a:sym typeface="Symbol"/>
              </a:rPr>
              <a:t></a:t>
            </a:r>
            <a:r>
              <a:rPr lang="fr-FR" sz="2400" dirty="0"/>
              <a:t> </a:t>
            </a:r>
            <a:r>
              <a:rPr lang="fr-FR" sz="2400" i="1" dirty="0"/>
              <a:t>charriot</a:t>
            </a:r>
            <a:r>
              <a:rPr lang="fr-FR" sz="2400" dirty="0"/>
              <a:t> ; </a:t>
            </a:r>
            <a:r>
              <a:rPr lang="fr-FR" sz="2400" i="1" dirty="0"/>
              <a:t>combatif </a:t>
            </a:r>
            <a:r>
              <a:rPr lang="fr-FR" sz="2400" dirty="0"/>
              <a:t>(comme </a:t>
            </a:r>
            <a:r>
              <a:rPr lang="fr-FR" sz="2400" i="1" dirty="0"/>
              <a:t>combattre</a:t>
            </a:r>
            <a:r>
              <a:rPr lang="fr-FR" sz="2400" dirty="0"/>
              <a:t>) </a:t>
            </a:r>
            <a:r>
              <a:rPr lang="fr-FR" sz="2400" dirty="0">
                <a:sym typeface="Symbol"/>
              </a:rPr>
              <a:t></a:t>
            </a:r>
            <a:r>
              <a:rPr lang="fr-FR" sz="2400" dirty="0"/>
              <a:t> </a:t>
            </a:r>
            <a:r>
              <a:rPr lang="fr-FR" sz="2400" i="1" dirty="0"/>
              <a:t>combattif </a:t>
            </a:r>
            <a:r>
              <a:rPr lang="fr-FR" sz="2400" dirty="0"/>
              <a:t>;</a:t>
            </a:r>
          </a:p>
          <a:p>
            <a:r>
              <a:rPr lang="fr-FR" sz="2400" dirty="0"/>
              <a:t>2. simplifier quand une voyelle écrite s’avère inutile pour la prononciation : </a:t>
            </a:r>
            <a:r>
              <a:rPr lang="fr-FR" sz="2400" i="1" dirty="0"/>
              <a:t>oignon</a:t>
            </a:r>
            <a:r>
              <a:rPr lang="fr-FR" sz="2400" dirty="0"/>
              <a:t> (où le </a:t>
            </a:r>
            <a:r>
              <a:rPr lang="fr-FR" sz="2400" i="1" dirty="0"/>
              <a:t>i </a:t>
            </a:r>
            <a:r>
              <a:rPr lang="fr-FR" sz="2400" dirty="0"/>
              <a:t>ne se prononce pas) </a:t>
            </a:r>
            <a:r>
              <a:rPr lang="fr-FR" sz="2400" dirty="0">
                <a:sym typeface="Symbol"/>
              </a:rPr>
              <a:t></a:t>
            </a:r>
            <a:r>
              <a:rPr lang="fr-FR" sz="2400" dirty="0"/>
              <a:t> </a:t>
            </a:r>
            <a:r>
              <a:rPr lang="fr-FR" sz="2400" i="1" dirty="0"/>
              <a:t>ognon</a:t>
            </a:r>
            <a:r>
              <a:rPr lang="fr-FR" sz="2400" dirty="0"/>
              <a:t> ; </a:t>
            </a:r>
            <a:r>
              <a:rPr lang="fr-FR" sz="2400" i="1" dirty="0"/>
              <a:t>asseoir</a:t>
            </a:r>
            <a:r>
              <a:rPr lang="fr-FR" sz="2400" dirty="0"/>
              <a:t> (où le </a:t>
            </a:r>
            <a:r>
              <a:rPr lang="fr-FR" sz="2400" i="1" dirty="0"/>
              <a:t>e </a:t>
            </a:r>
            <a:r>
              <a:rPr lang="fr-FR" sz="2400" dirty="0"/>
              <a:t>ne se prononce pas)</a:t>
            </a:r>
            <a:r>
              <a:rPr lang="fr-FR" sz="2400" dirty="0">
                <a:sym typeface="Symbol"/>
              </a:rPr>
              <a:t></a:t>
            </a:r>
            <a:r>
              <a:rPr lang="fr-FR" sz="2400" dirty="0"/>
              <a:t> </a:t>
            </a:r>
            <a:r>
              <a:rPr lang="fr-FR" sz="2400" i="1" dirty="0"/>
              <a:t>assoir </a:t>
            </a:r>
            <a:r>
              <a:rPr lang="fr-FR" sz="2400" dirty="0"/>
              <a:t>; </a:t>
            </a:r>
            <a:r>
              <a:rPr lang="fr-FR" sz="2400" i="1" dirty="0"/>
              <a:t>interpeller </a:t>
            </a:r>
            <a:r>
              <a:rPr lang="fr-FR" sz="2400" dirty="0">
                <a:sym typeface="Symbol"/>
              </a:rPr>
              <a:t></a:t>
            </a:r>
            <a:r>
              <a:rPr lang="fr-FR" sz="2400" dirty="0"/>
              <a:t> </a:t>
            </a:r>
            <a:r>
              <a:rPr lang="fr-FR" sz="2400" i="1" dirty="0"/>
              <a:t>interpeler</a:t>
            </a:r>
            <a:r>
              <a:rPr lang="fr-FR" sz="2400" dirty="0"/>
              <a:t> (où le </a:t>
            </a:r>
            <a:r>
              <a:rPr lang="fr-FR" sz="2400" i="1" dirty="0"/>
              <a:t>e</a:t>
            </a:r>
            <a:r>
              <a:rPr lang="fr-FR" sz="2400" dirty="0"/>
              <a:t> ne se prononce pas même s’il est suivi d’une double consonne) ; </a:t>
            </a:r>
          </a:p>
          <a:p>
            <a:r>
              <a:rPr lang="fr-FR" sz="2400" dirty="0"/>
              <a:t>3. respecter l’étymologie : </a:t>
            </a:r>
            <a:r>
              <a:rPr lang="fr-FR" sz="2400" i="1" dirty="0"/>
              <a:t>nénuphar</a:t>
            </a:r>
            <a:r>
              <a:rPr lang="fr-FR" sz="2400" dirty="0"/>
              <a:t> (arabo-persane) </a:t>
            </a:r>
            <a:r>
              <a:rPr lang="fr-FR" sz="2400" dirty="0">
                <a:sym typeface="Symbol"/>
              </a:rPr>
              <a:t></a:t>
            </a:r>
            <a:r>
              <a:rPr lang="fr-FR" sz="2400" dirty="0"/>
              <a:t> </a:t>
            </a:r>
            <a:r>
              <a:rPr lang="fr-FR" sz="2400" i="1" dirty="0"/>
              <a:t>nénufar </a:t>
            </a:r>
            <a:endParaRPr lang="fr-FR" sz="2400" dirty="0"/>
          </a:p>
          <a:p>
            <a:r>
              <a:rPr lang="it-IT" sz="2400" dirty="0" smtClean="0"/>
              <a:t>…</a:t>
            </a:r>
            <a:endParaRPr lang="fr-FR" sz="2400" dirty="0"/>
          </a:p>
          <a:p>
            <a:endParaRPr lang="it-IT" sz="2400" dirty="0"/>
          </a:p>
        </p:txBody>
      </p:sp>
    </p:spTree>
    <p:extLst>
      <p:ext uri="{BB962C8B-B14F-4D97-AF65-F5344CB8AC3E}">
        <p14:creationId xmlns:p14="http://schemas.microsoft.com/office/powerpoint/2010/main" val="2928440516"/>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Nénufar</a:t>
            </a:r>
            <a:r>
              <a:rPr lang="it-IT" sz="2800" dirty="0" smtClean="0"/>
              <a:t> </a:t>
            </a:r>
            <a:r>
              <a:rPr lang="it-IT" sz="2800" dirty="0" err="1" smtClean="0"/>
              <a:t>ou</a:t>
            </a:r>
            <a:r>
              <a:rPr lang="it-IT" sz="2800" dirty="0" smtClean="0"/>
              <a:t> </a:t>
            </a:r>
            <a:r>
              <a:rPr lang="it-IT" sz="2800" dirty="0" err="1" smtClean="0"/>
              <a:t>nénuphar</a:t>
            </a:r>
            <a:r>
              <a:rPr lang="it-IT" sz="2800" dirty="0" smtClean="0"/>
              <a:t> </a:t>
            </a:r>
            <a:r>
              <a:rPr lang="it-IT" sz="2800" dirty="0" err="1" smtClean="0"/>
              <a:t>dans</a:t>
            </a:r>
            <a:r>
              <a:rPr lang="it-IT" sz="2800" dirty="0" smtClean="0"/>
              <a:t> </a:t>
            </a:r>
            <a:r>
              <a:rPr lang="it-IT" sz="2800" dirty="0" err="1" smtClean="0"/>
              <a:t>les</a:t>
            </a:r>
            <a:r>
              <a:rPr lang="it-IT" sz="2800" dirty="0" smtClean="0"/>
              <a:t> </a:t>
            </a:r>
            <a:r>
              <a:rPr lang="it-IT" sz="2800" dirty="0" err="1" smtClean="0"/>
              <a:t>dictionnaires</a:t>
            </a:r>
            <a:r>
              <a:rPr lang="it-IT" sz="2800" dirty="0" smtClean="0"/>
              <a:t> ? non</a:t>
            </a:r>
            <a:endParaRPr lang="it-IT" sz="2800" dirty="0"/>
          </a:p>
        </p:txBody>
      </p:sp>
      <p:sp>
        <p:nvSpPr>
          <p:cNvPr id="3" name="Segnaposto contenuto 2"/>
          <p:cNvSpPr>
            <a:spLocks noGrp="1"/>
          </p:cNvSpPr>
          <p:nvPr>
            <p:ph idx="1"/>
          </p:nvPr>
        </p:nvSpPr>
        <p:spPr/>
        <p:txBody>
          <a:bodyPr>
            <a:normAutofit/>
          </a:bodyPr>
          <a:lstStyle/>
          <a:p>
            <a:r>
              <a:rPr lang="it-IT" sz="2400" b="1" dirty="0" smtClean="0"/>
              <a:t>NÉNUFAR</a:t>
            </a:r>
            <a:r>
              <a:rPr lang="it-IT" sz="2400" dirty="0" smtClean="0"/>
              <a:t> </a:t>
            </a:r>
            <a:r>
              <a:rPr lang="it-IT" sz="2400" dirty="0" err="1"/>
              <a:t>ou</a:t>
            </a:r>
            <a:r>
              <a:rPr lang="it-IT" sz="2400" dirty="0"/>
              <a:t> </a:t>
            </a:r>
            <a:r>
              <a:rPr lang="it-IT" sz="2400" b="1" dirty="0"/>
              <a:t>NÉNUPHAR</a:t>
            </a:r>
            <a:r>
              <a:rPr lang="it-IT" sz="2400" dirty="0"/>
              <a:t> n. m. </a:t>
            </a:r>
            <a:r>
              <a:rPr lang="it-IT" sz="2400" dirty="0" smtClean="0"/>
              <a:t>XIII </a:t>
            </a:r>
            <a:r>
              <a:rPr lang="it-IT" sz="2400" dirty="0" err="1"/>
              <a:t>siècle</a:t>
            </a:r>
            <a:r>
              <a:rPr lang="it-IT" sz="2400" dirty="0"/>
              <a:t>. </a:t>
            </a:r>
            <a:r>
              <a:rPr lang="it-IT" sz="2400" dirty="0" err="1"/>
              <a:t>Emprunté</a:t>
            </a:r>
            <a:r>
              <a:rPr lang="it-IT" sz="2400" dirty="0"/>
              <a:t> </a:t>
            </a:r>
            <a:r>
              <a:rPr lang="it-IT" sz="2400" dirty="0" err="1"/>
              <a:t>du</a:t>
            </a:r>
            <a:r>
              <a:rPr lang="it-IT" sz="2400" dirty="0"/>
              <a:t> </a:t>
            </a:r>
            <a:r>
              <a:rPr lang="it-IT" sz="2400" dirty="0" err="1"/>
              <a:t>persan</a:t>
            </a:r>
            <a:r>
              <a:rPr lang="it-IT" sz="2400" dirty="0"/>
              <a:t> </a:t>
            </a:r>
            <a:r>
              <a:rPr lang="it-IT" sz="2400" i="1" dirty="0" err="1"/>
              <a:t>nilufar</a:t>
            </a:r>
            <a:r>
              <a:rPr lang="it-IT" sz="2400" i="1" dirty="0"/>
              <a:t>, </a:t>
            </a:r>
            <a:r>
              <a:rPr lang="it-IT" sz="2400" dirty="0"/>
              <a:t>de </a:t>
            </a:r>
            <a:r>
              <a:rPr lang="it-IT" sz="2400" dirty="0" err="1"/>
              <a:t>même</a:t>
            </a:r>
            <a:r>
              <a:rPr lang="it-IT" sz="2400" dirty="0"/>
              <a:t> </a:t>
            </a:r>
            <a:r>
              <a:rPr lang="it-IT" sz="2400" dirty="0" err="1"/>
              <a:t>sens</a:t>
            </a:r>
            <a:r>
              <a:rPr lang="it-IT" sz="2400" dirty="0"/>
              <a:t>. La </a:t>
            </a:r>
            <a:r>
              <a:rPr lang="it-IT" sz="2400" dirty="0" err="1"/>
              <a:t>graphie</a:t>
            </a:r>
            <a:r>
              <a:rPr lang="it-IT" sz="2400" dirty="0"/>
              <a:t> </a:t>
            </a:r>
            <a:r>
              <a:rPr lang="it-IT" sz="2400" i="1" dirty="0" err="1"/>
              <a:t>nénuphar</a:t>
            </a:r>
            <a:r>
              <a:rPr lang="it-IT" sz="2400" i="1" dirty="0"/>
              <a:t> </a:t>
            </a:r>
            <a:r>
              <a:rPr lang="it-IT" sz="2400" dirty="0"/>
              <a:t>date </a:t>
            </a:r>
            <a:r>
              <a:rPr lang="it-IT" sz="2400" dirty="0" err="1" smtClean="0"/>
              <a:t>du</a:t>
            </a:r>
            <a:r>
              <a:rPr lang="it-IT" sz="2400" dirty="0" smtClean="0"/>
              <a:t> </a:t>
            </a:r>
            <a:r>
              <a:rPr lang="it-IT" sz="2400" dirty="0" err="1"/>
              <a:t>XIX</a:t>
            </a:r>
            <a:r>
              <a:rPr lang="it-IT" sz="2400" baseline="30000" dirty="0" err="1"/>
              <a:t>e</a:t>
            </a:r>
            <a:r>
              <a:rPr lang="it-IT" sz="2400" dirty="0"/>
              <a:t> </a:t>
            </a:r>
            <a:r>
              <a:rPr lang="it-IT" sz="2400" dirty="0" err="1"/>
              <a:t>siècle</a:t>
            </a:r>
            <a:r>
              <a:rPr lang="it-IT" sz="2400" dirty="0"/>
              <a:t>.</a:t>
            </a:r>
            <a:endParaRPr lang="fr-FR" sz="2400" dirty="0"/>
          </a:p>
          <a:p>
            <a:pPr algn="just"/>
            <a:r>
              <a:rPr lang="it-IT" sz="2400" dirty="0" err="1"/>
              <a:t>Genre</a:t>
            </a:r>
            <a:r>
              <a:rPr lang="it-IT" sz="2400" dirty="0"/>
              <a:t> de </a:t>
            </a:r>
            <a:r>
              <a:rPr lang="it-IT" sz="2400" dirty="0" err="1"/>
              <a:t>plantes</a:t>
            </a:r>
            <a:r>
              <a:rPr lang="it-IT" sz="2400" dirty="0"/>
              <a:t> </a:t>
            </a:r>
            <a:r>
              <a:rPr lang="it-IT" sz="2400" dirty="0" err="1"/>
              <a:t>aquatiques</a:t>
            </a:r>
            <a:r>
              <a:rPr lang="it-IT" sz="2400" dirty="0"/>
              <a:t> de la </a:t>
            </a:r>
            <a:r>
              <a:rPr lang="it-IT" sz="2400" dirty="0" err="1"/>
              <a:t>famille</a:t>
            </a:r>
            <a:r>
              <a:rPr lang="it-IT" sz="2400" dirty="0"/>
              <a:t> </a:t>
            </a:r>
            <a:r>
              <a:rPr lang="it-IT" sz="2400" dirty="0" err="1"/>
              <a:t>des</a:t>
            </a:r>
            <a:r>
              <a:rPr lang="it-IT" sz="2400" dirty="0"/>
              <a:t> </a:t>
            </a:r>
            <a:r>
              <a:rPr lang="it-IT" sz="2400" dirty="0" err="1"/>
              <a:t>Nymphéacées</a:t>
            </a:r>
            <a:r>
              <a:rPr lang="it-IT" sz="2400" dirty="0"/>
              <a:t>, </a:t>
            </a:r>
            <a:r>
              <a:rPr lang="it-IT" sz="2400" dirty="0" err="1"/>
              <a:t>pourvues</a:t>
            </a:r>
            <a:r>
              <a:rPr lang="it-IT" sz="2400" dirty="0"/>
              <a:t> de </a:t>
            </a:r>
            <a:r>
              <a:rPr lang="it-IT" sz="2400" dirty="0" err="1"/>
              <a:t>larges</a:t>
            </a:r>
            <a:r>
              <a:rPr lang="it-IT" sz="2400" dirty="0"/>
              <a:t> </a:t>
            </a:r>
            <a:r>
              <a:rPr lang="it-IT" sz="2400" dirty="0" err="1"/>
              <a:t>feuilles</a:t>
            </a:r>
            <a:r>
              <a:rPr lang="it-IT" sz="2400" dirty="0"/>
              <a:t> </a:t>
            </a:r>
            <a:r>
              <a:rPr lang="it-IT" sz="2400" dirty="0" err="1"/>
              <a:t>rondes</a:t>
            </a:r>
            <a:r>
              <a:rPr lang="it-IT" sz="2400" dirty="0"/>
              <a:t> et de </a:t>
            </a:r>
            <a:r>
              <a:rPr lang="it-IT" sz="2400" dirty="0" err="1"/>
              <a:t>grandes</a:t>
            </a:r>
            <a:r>
              <a:rPr lang="it-IT" sz="2400" dirty="0"/>
              <a:t> </a:t>
            </a:r>
            <a:r>
              <a:rPr lang="it-IT" sz="2400" dirty="0" err="1"/>
              <a:t>fleurs</a:t>
            </a:r>
            <a:r>
              <a:rPr lang="it-IT" sz="2400" dirty="0"/>
              <a:t> </a:t>
            </a:r>
            <a:r>
              <a:rPr lang="it-IT" sz="2400" dirty="0" err="1"/>
              <a:t>solitaires</a:t>
            </a:r>
            <a:r>
              <a:rPr lang="it-IT" sz="2400" dirty="0"/>
              <a:t> </a:t>
            </a:r>
            <a:r>
              <a:rPr lang="it-IT" sz="2400" dirty="0" err="1"/>
              <a:t>diversement</a:t>
            </a:r>
            <a:r>
              <a:rPr lang="it-IT" sz="2400" dirty="0"/>
              <a:t> </a:t>
            </a:r>
            <a:r>
              <a:rPr lang="it-IT" sz="2400" dirty="0" err="1"/>
              <a:t>colorées</a:t>
            </a:r>
            <a:r>
              <a:rPr lang="it-IT" sz="2400" dirty="0"/>
              <a:t>. </a:t>
            </a:r>
            <a:r>
              <a:rPr lang="it-IT" sz="2400" i="1" dirty="0"/>
              <a:t>Le </a:t>
            </a:r>
            <a:r>
              <a:rPr lang="it-IT" sz="2400" i="1" dirty="0" err="1"/>
              <a:t>nénufar</a:t>
            </a:r>
            <a:r>
              <a:rPr lang="it-IT" sz="2400" i="1" dirty="0"/>
              <a:t> </a:t>
            </a:r>
            <a:r>
              <a:rPr lang="it-IT" sz="2400" i="1" dirty="0" err="1"/>
              <a:t>blanc</a:t>
            </a:r>
            <a:r>
              <a:rPr lang="it-IT" sz="2400" i="1" dirty="0"/>
              <a:t>. Le </a:t>
            </a:r>
            <a:r>
              <a:rPr lang="it-IT" sz="2400" i="1" dirty="0" err="1"/>
              <a:t>nénufar</a:t>
            </a:r>
            <a:r>
              <a:rPr lang="it-IT" sz="2400" i="1" dirty="0"/>
              <a:t> </a:t>
            </a:r>
            <a:r>
              <a:rPr lang="it-IT" sz="2400" i="1" dirty="0" err="1"/>
              <a:t>jaune</a:t>
            </a:r>
            <a:r>
              <a:rPr lang="it-IT" sz="2400" i="1" dirty="0"/>
              <a:t>, </a:t>
            </a:r>
            <a:r>
              <a:rPr lang="it-IT" sz="2400" dirty="0" err="1"/>
              <a:t>ou</a:t>
            </a:r>
            <a:r>
              <a:rPr lang="it-IT" sz="2400" dirty="0"/>
              <a:t> </a:t>
            </a:r>
            <a:r>
              <a:rPr lang="it-IT" sz="2400" i="1" dirty="0" err="1"/>
              <a:t>Jaunet</a:t>
            </a:r>
            <a:r>
              <a:rPr lang="it-IT" sz="2400" i="1" dirty="0"/>
              <a:t>. Le </a:t>
            </a:r>
            <a:r>
              <a:rPr lang="it-IT" sz="2400" i="1" dirty="0" err="1"/>
              <a:t>nénufar</a:t>
            </a:r>
            <a:r>
              <a:rPr lang="it-IT" sz="2400" i="1" dirty="0"/>
              <a:t> a </a:t>
            </a:r>
            <a:r>
              <a:rPr lang="it-IT" sz="2400" i="1" dirty="0" err="1"/>
              <a:t>longtemps</a:t>
            </a:r>
            <a:r>
              <a:rPr lang="it-IT" sz="2400" i="1" dirty="0"/>
              <a:t> </a:t>
            </a:r>
            <a:r>
              <a:rPr lang="it-IT" sz="2400" i="1" dirty="0" err="1"/>
              <a:t>été</a:t>
            </a:r>
            <a:r>
              <a:rPr lang="it-IT" sz="2400" i="1" dirty="0"/>
              <a:t> </a:t>
            </a:r>
            <a:r>
              <a:rPr lang="it-IT" sz="2400" i="1" dirty="0" err="1"/>
              <a:t>appelé</a:t>
            </a:r>
            <a:r>
              <a:rPr lang="it-IT" sz="2400" i="1" dirty="0"/>
              <a:t> </a:t>
            </a:r>
            <a:r>
              <a:rPr lang="it-IT" sz="2400" i="1" dirty="0" err="1"/>
              <a:t>lis</a:t>
            </a:r>
            <a:r>
              <a:rPr lang="it-IT" sz="2400" i="1" dirty="0"/>
              <a:t> d'</a:t>
            </a:r>
            <a:r>
              <a:rPr lang="it-IT" sz="2400" i="1" dirty="0" err="1"/>
              <a:t>étang</a:t>
            </a:r>
            <a:r>
              <a:rPr lang="it-IT" sz="2400" i="1" dirty="0"/>
              <a:t>. </a:t>
            </a:r>
            <a:r>
              <a:rPr lang="it-IT" sz="2400" dirty="0" err="1" smtClean="0"/>
              <a:t>Dictionnaire</a:t>
            </a:r>
            <a:r>
              <a:rPr lang="it-IT" sz="2400" dirty="0" smtClean="0"/>
              <a:t> de l’Académie 9</a:t>
            </a:r>
            <a:endParaRPr lang="fr-FR" sz="2400" dirty="0"/>
          </a:p>
          <a:p>
            <a:r>
              <a:rPr lang="it-IT" sz="2400" b="1" dirty="0" err="1" smtClean="0"/>
              <a:t>Nénuphar</a:t>
            </a:r>
            <a:r>
              <a:rPr lang="it-IT" sz="2400" dirty="0" smtClean="0"/>
              <a:t> </a:t>
            </a:r>
            <a:r>
              <a:rPr lang="it-IT" sz="2400" dirty="0" err="1" smtClean="0"/>
              <a:t>Tlf</a:t>
            </a:r>
            <a:endParaRPr lang="it-IT" sz="2400" dirty="0" smtClean="0"/>
          </a:p>
          <a:p>
            <a:endParaRPr lang="fr-FR" sz="2400" dirty="0"/>
          </a:p>
          <a:p>
            <a:endParaRPr lang="it-IT" sz="2400" dirty="0"/>
          </a:p>
        </p:txBody>
      </p:sp>
    </p:spTree>
    <p:extLst>
      <p:ext uri="{BB962C8B-B14F-4D97-AF65-F5344CB8AC3E}">
        <p14:creationId xmlns:p14="http://schemas.microsoft.com/office/powerpoint/2010/main" val="1242193603"/>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nénuphar</a:t>
            </a:r>
            <a:r>
              <a:rPr lang="it-IT" sz="2800" dirty="0"/>
              <a:t> </a:t>
            </a:r>
            <a:r>
              <a:rPr lang="it-IT" sz="2800" dirty="0" err="1"/>
              <a:t>ou</a:t>
            </a:r>
            <a:r>
              <a:rPr lang="it-IT" sz="2800" dirty="0"/>
              <a:t> </a:t>
            </a:r>
            <a:r>
              <a:rPr lang="it-IT" sz="2800" dirty="0" err="1" smtClean="0"/>
              <a:t>nénufar</a:t>
            </a:r>
            <a:r>
              <a:rPr lang="it-IT" sz="2800" dirty="0" smtClean="0"/>
              <a:t> non </a:t>
            </a:r>
            <a:endParaRPr lang="fr-CA" sz="2800" dirty="0"/>
          </a:p>
        </p:txBody>
      </p:sp>
      <p:sp>
        <p:nvSpPr>
          <p:cNvPr id="3" name="Segnaposto contenuto 2"/>
          <p:cNvSpPr>
            <a:spLocks noGrp="1"/>
          </p:cNvSpPr>
          <p:nvPr>
            <p:ph idx="1"/>
          </p:nvPr>
        </p:nvSpPr>
        <p:spPr/>
        <p:txBody>
          <a:bodyPr>
            <a:normAutofit lnSpcReduction="10000"/>
          </a:bodyPr>
          <a:lstStyle/>
          <a:p>
            <a:r>
              <a:rPr lang="it-IT" sz="2400" dirty="0" smtClean="0"/>
              <a:t>[</a:t>
            </a:r>
            <a:r>
              <a:rPr lang="it-IT" sz="2400" dirty="0" err="1"/>
              <a:t>nenyfaʀ</a:t>
            </a:r>
            <a:r>
              <a:rPr lang="it-IT" sz="2400" dirty="0"/>
              <a:t>] </a:t>
            </a:r>
            <a:r>
              <a:rPr lang="it-IT" sz="2400" dirty="0" err="1"/>
              <a:t>nom</a:t>
            </a:r>
            <a:r>
              <a:rPr lang="it-IT" sz="2400" dirty="0"/>
              <a:t> </a:t>
            </a:r>
            <a:r>
              <a:rPr lang="it-IT" sz="2400" dirty="0" err="1"/>
              <a:t>masculin</a:t>
            </a:r>
            <a:r>
              <a:rPr lang="it-IT" sz="2400" dirty="0"/>
              <a:t> </a:t>
            </a:r>
            <a:r>
              <a:rPr lang="it-IT" sz="2400" dirty="0" err="1"/>
              <a:t>étym</a:t>
            </a:r>
            <a:r>
              <a:rPr lang="it-IT" sz="2400" dirty="0"/>
              <a:t>. v. 1350 </a:t>
            </a:r>
            <a:r>
              <a:rPr lang="it-IT" sz="2400" i="1" dirty="0" err="1"/>
              <a:t>nenuphar</a:t>
            </a:r>
            <a:r>
              <a:rPr lang="it-IT" sz="2400" i="1" dirty="0"/>
              <a:t> ;</a:t>
            </a:r>
            <a:r>
              <a:rPr lang="it-IT" sz="2400" dirty="0"/>
              <a:t> </a:t>
            </a:r>
            <a:r>
              <a:rPr lang="it-IT" sz="2400" cap="all" dirty="0" err="1"/>
              <a:t>xiii</a:t>
            </a:r>
            <a:r>
              <a:rPr lang="it-IT" sz="2400" baseline="30000" dirty="0" err="1"/>
              <a:t>e</a:t>
            </a:r>
            <a:r>
              <a:rPr lang="it-IT" sz="2400" dirty="0"/>
              <a:t> </a:t>
            </a:r>
            <a:r>
              <a:rPr lang="it-IT" sz="2400" i="1" dirty="0" err="1"/>
              <a:t>nenufar</a:t>
            </a:r>
            <a:r>
              <a:rPr lang="it-IT" sz="2400" dirty="0"/>
              <a:t> ◊ latin </a:t>
            </a:r>
            <a:r>
              <a:rPr lang="it-IT" sz="2400" dirty="0" err="1"/>
              <a:t>médiéval</a:t>
            </a:r>
            <a:r>
              <a:rPr lang="it-IT" sz="2400" dirty="0"/>
              <a:t> </a:t>
            </a:r>
            <a:r>
              <a:rPr lang="it-IT" sz="2400" i="1" dirty="0" err="1"/>
              <a:t>nenuphar</a:t>
            </a:r>
            <a:r>
              <a:rPr lang="it-IT" sz="2400" i="1" dirty="0"/>
              <a:t>,</a:t>
            </a:r>
            <a:r>
              <a:rPr lang="it-IT" sz="2400" dirty="0"/>
              <a:t> de </a:t>
            </a:r>
            <a:r>
              <a:rPr lang="it-IT" sz="2400" dirty="0" err="1"/>
              <a:t>l'arabe</a:t>
            </a:r>
            <a:r>
              <a:rPr lang="it-IT" sz="2400" dirty="0"/>
              <a:t> </a:t>
            </a:r>
            <a:r>
              <a:rPr lang="it-IT" sz="2400" i="1" dirty="0" err="1"/>
              <a:t>nînûfar</a:t>
            </a:r>
            <a:endParaRPr lang="it-IT" sz="2400" dirty="0"/>
          </a:p>
          <a:p>
            <a:pPr algn="just"/>
            <a:r>
              <a:rPr lang="it-IT" sz="2400" dirty="0" smtClean="0"/>
              <a:t>■</a:t>
            </a:r>
            <a:r>
              <a:rPr lang="it-IT" sz="2400" dirty="0"/>
              <a:t>  </a:t>
            </a:r>
            <a:r>
              <a:rPr lang="it-IT" sz="2400" dirty="0" err="1"/>
              <a:t>Plante</a:t>
            </a:r>
            <a:r>
              <a:rPr lang="it-IT" sz="2400" dirty="0"/>
              <a:t> </a:t>
            </a:r>
            <a:r>
              <a:rPr lang="it-IT" sz="2400" dirty="0" err="1"/>
              <a:t>aquatique</a:t>
            </a:r>
            <a:r>
              <a:rPr lang="it-IT" sz="2400" dirty="0"/>
              <a:t> vivace </a:t>
            </a:r>
            <a:r>
              <a:rPr lang="it-IT" sz="2400" i="1" dirty="0"/>
              <a:t>(</a:t>
            </a:r>
            <a:r>
              <a:rPr lang="it-IT" sz="2400" i="1" dirty="0" err="1"/>
              <a:t>nymphéacées</a:t>
            </a:r>
            <a:r>
              <a:rPr lang="it-IT" sz="2400" i="1" dirty="0"/>
              <a:t>)</a:t>
            </a:r>
            <a:r>
              <a:rPr lang="it-IT" sz="2400" dirty="0"/>
              <a:t> qui </a:t>
            </a:r>
            <a:r>
              <a:rPr lang="it-IT" sz="2400" dirty="0" err="1"/>
              <a:t>croît</a:t>
            </a:r>
            <a:r>
              <a:rPr lang="it-IT" sz="2400" dirty="0"/>
              <a:t> </a:t>
            </a:r>
            <a:r>
              <a:rPr lang="it-IT" sz="2400" dirty="0" err="1"/>
              <a:t>dans</a:t>
            </a:r>
            <a:r>
              <a:rPr lang="it-IT" sz="2400" dirty="0"/>
              <a:t> </a:t>
            </a:r>
            <a:r>
              <a:rPr lang="it-IT" sz="2400" dirty="0" err="1"/>
              <a:t>les</a:t>
            </a:r>
            <a:r>
              <a:rPr lang="it-IT" sz="2400" dirty="0"/>
              <a:t> </a:t>
            </a:r>
            <a:r>
              <a:rPr lang="it-IT" sz="2400" dirty="0" err="1"/>
              <a:t>pays</a:t>
            </a:r>
            <a:r>
              <a:rPr lang="it-IT" sz="2400" dirty="0"/>
              <a:t> </a:t>
            </a:r>
            <a:r>
              <a:rPr lang="it-IT" sz="2400" dirty="0" err="1"/>
              <a:t>chauds</a:t>
            </a:r>
            <a:r>
              <a:rPr lang="it-IT" sz="2400" dirty="0"/>
              <a:t> et </a:t>
            </a:r>
            <a:r>
              <a:rPr lang="it-IT" sz="2400" dirty="0" err="1"/>
              <a:t>tempérés</a:t>
            </a:r>
            <a:r>
              <a:rPr lang="it-IT" sz="2400" dirty="0"/>
              <a:t> et dont </a:t>
            </a:r>
            <a:r>
              <a:rPr lang="it-IT" sz="2400" dirty="0" err="1"/>
              <a:t>les</a:t>
            </a:r>
            <a:r>
              <a:rPr lang="it-IT" sz="2400" dirty="0"/>
              <a:t> </a:t>
            </a:r>
            <a:r>
              <a:rPr lang="it-IT" sz="2400" dirty="0" err="1"/>
              <a:t>grandes</a:t>
            </a:r>
            <a:r>
              <a:rPr lang="it-IT" sz="2400" dirty="0"/>
              <a:t> </a:t>
            </a:r>
            <a:r>
              <a:rPr lang="it-IT" sz="2400" dirty="0" err="1"/>
              <a:t>feuilles</a:t>
            </a:r>
            <a:r>
              <a:rPr lang="it-IT" sz="2400" dirty="0"/>
              <a:t> </a:t>
            </a:r>
            <a:r>
              <a:rPr lang="it-IT" sz="2400" dirty="0" err="1"/>
              <a:t>rondes</a:t>
            </a:r>
            <a:r>
              <a:rPr lang="it-IT" sz="2400" dirty="0"/>
              <a:t> s'</a:t>
            </a:r>
            <a:r>
              <a:rPr lang="it-IT" sz="2400" dirty="0" err="1"/>
              <a:t>étalent</a:t>
            </a:r>
            <a:r>
              <a:rPr lang="it-IT" sz="2400" dirty="0"/>
              <a:t> </a:t>
            </a:r>
            <a:r>
              <a:rPr lang="it-IT" sz="2400" dirty="0" err="1"/>
              <a:t>sur</a:t>
            </a:r>
            <a:r>
              <a:rPr lang="it-IT" sz="2400" dirty="0"/>
              <a:t> l'eau. ➙ </a:t>
            </a:r>
            <a:r>
              <a:rPr lang="it-IT" sz="2400" dirty="0" err="1"/>
              <a:t>lis</a:t>
            </a:r>
            <a:r>
              <a:rPr lang="it-IT" sz="2400" dirty="0"/>
              <a:t> (d'eau, </a:t>
            </a:r>
            <a:r>
              <a:rPr lang="it-IT" sz="2400" dirty="0" err="1"/>
              <a:t>des</a:t>
            </a:r>
            <a:r>
              <a:rPr lang="it-IT" sz="2400" dirty="0"/>
              <a:t> </a:t>
            </a:r>
            <a:r>
              <a:rPr lang="it-IT" sz="2400" dirty="0" err="1"/>
              <a:t>étangs</a:t>
            </a:r>
            <a:r>
              <a:rPr lang="it-IT" sz="2400" dirty="0"/>
              <a:t>). </a:t>
            </a:r>
            <a:r>
              <a:rPr lang="it-IT" sz="2400" i="1" dirty="0" err="1"/>
              <a:t>Nénuphar</a:t>
            </a:r>
            <a:r>
              <a:rPr lang="it-IT" sz="2400" i="1" dirty="0"/>
              <a:t> </a:t>
            </a:r>
            <a:r>
              <a:rPr lang="it-IT" sz="2400" i="1" dirty="0" err="1"/>
              <a:t>jaune</a:t>
            </a:r>
            <a:r>
              <a:rPr lang="it-IT" sz="2400" dirty="0"/>
              <a:t>. ➙ </a:t>
            </a:r>
            <a:r>
              <a:rPr lang="it-IT" sz="2400" dirty="0" err="1"/>
              <a:t>jaunet</a:t>
            </a:r>
            <a:r>
              <a:rPr lang="it-IT" sz="2400" dirty="0"/>
              <a:t> (d'eau). </a:t>
            </a:r>
            <a:r>
              <a:rPr lang="it-IT" sz="2400" i="1" dirty="0" err="1"/>
              <a:t>Nénuphar</a:t>
            </a:r>
            <a:r>
              <a:rPr lang="it-IT" sz="2400" i="1" dirty="0"/>
              <a:t> </a:t>
            </a:r>
            <a:r>
              <a:rPr lang="it-IT" sz="2400" i="1" dirty="0" err="1"/>
              <a:t>blanc</a:t>
            </a:r>
            <a:r>
              <a:rPr lang="it-IT" sz="2400" dirty="0"/>
              <a:t>. ➙ </a:t>
            </a:r>
            <a:r>
              <a:rPr lang="it-IT" sz="2400" dirty="0" err="1"/>
              <a:t>nymphéa</a:t>
            </a:r>
            <a:r>
              <a:rPr lang="it-IT" sz="2400" dirty="0"/>
              <a:t>. « </a:t>
            </a:r>
            <a:r>
              <a:rPr lang="it-IT" sz="2400" i="1" dirty="0"/>
              <a:t>le </a:t>
            </a:r>
            <a:r>
              <a:rPr lang="it-IT" sz="2400" i="1" dirty="0" err="1"/>
              <a:t>nénufar</a:t>
            </a:r>
            <a:r>
              <a:rPr lang="it-IT" sz="2400" i="1" dirty="0"/>
              <a:t> </a:t>
            </a:r>
            <a:r>
              <a:rPr lang="it-IT" sz="2400" i="1" dirty="0" err="1"/>
              <a:t>blanc</a:t>
            </a:r>
            <a:r>
              <a:rPr lang="it-IT" sz="2400" i="1" dirty="0"/>
              <a:t>, le </a:t>
            </a:r>
            <a:r>
              <a:rPr lang="it-IT" sz="2400" i="1" dirty="0" err="1"/>
              <a:t>lis</a:t>
            </a:r>
            <a:r>
              <a:rPr lang="it-IT" sz="2400" i="1" dirty="0"/>
              <a:t> </a:t>
            </a:r>
            <a:r>
              <a:rPr lang="it-IT" sz="2400" i="1" dirty="0" err="1"/>
              <a:t>des</a:t>
            </a:r>
            <a:r>
              <a:rPr lang="it-IT" sz="2400" i="1" dirty="0"/>
              <a:t> </a:t>
            </a:r>
            <a:r>
              <a:rPr lang="it-IT" sz="2400" i="1" dirty="0" err="1"/>
              <a:t>étangs</a:t>
            </a:r>
            <a:r>
              <a:rPr lang="it-IT" sz="2400" i="1" dirty="0"/>
              <a:t>, est sans </a:t>
            </a:r>
            <a:r>
              <a:rPr lang="it-IT" sz="2400" i="1" dirty="0" err="1"/>
              <a:t>contredit</a:t>
            </a:r>
            <a:r>
              <a:rPr lang="it-IT" sz="2400" i="1" dirty="0"/>
              <a:t> la plus belle </a:t>
            </a:r>
            <a:r>
              <a:rPr lang="it-IT" sz="2400" i="1" dirty="0" err="1"/>
              <a:t>des</a:t>
            </a:r>
            <a:r>
              <a:rPr lang="it-IT" sz="2400" i="1" dirty="0"/>
              <a:t> </a:t>
            </a:r>
            <a:r>
              <a:rPr lang="it-IT" sz="2400" i="1" dirty="0" err="1"/>
              <a:t>plantes</a:t>
            </a:r>
            <a:r>
              <a:rPr lang="it-IT" sz="2400" i="1" dirty="0"/>
              <a:t> </a:t>
            </a:r>
            <a:r>
              <a:rPr lang="it-IT" sz="2400" i="1" dirty="0" err="1"/>
              <a:t>aquatiques</a:t>
            </a:r>
            <a:r>
              <a:rPr lang="it-IT" sz="2400" i="1" dirty="0"/>
              <a:t> »</a:t>
            </a:r>
            <a:r>
              <a:rPr lang="it-IT" sz="2400" dirty="0"/>
              <a:t> (A. </a:t>
            </a:r>
            <a:r>
              <a:rPr lang="it-IT" sz="2400" dirty="0" err="1"/>
              <a:t>Karr</a:t>
            </a:r>
            <a:r>
              <a:rPr lang="it-IT" sz="2400" dirty="0"/>
              <a:t>). </a:t>
            </a:r>
            <a:r>
              <a:rPr lang="it-IT" sz="2400" i="1" dirty="0" err="1"/>
              <a:t>Nénuphar</a:t>
            </a:r>
            <a:r>
              <a:rPr lang="it-IT" sz="2400" i="1" dirty="0"/>
              <a:t> </a:t>
            </a:r>
            <a:r>
              <a:rPr lang="it-IT" sz="2400" i="1" dirty="0" err="1"/>
              <a:t>sacré</a:t>
            </a:r>
            <a:r>
              <a:rPr lang="it-IT" sz="2400" i="1" dirty="0"/>
              <a:t> d'</a:t>
            </a:r>
            <a:r>
              <a:rPr lang="it-IT" sz="2400" i="1" dirty="0" err="1"/>
              <a:t>Égypte</a:t>
            </a:r>
            <a:r>
              <a:rPr lang="it-IT" sz="2400" i="1" dirty="0"/>
              <a:t> </a:t>
            </a:r>
            <a:r>
              <a:rPr lang="it-IT" sz="2400" dirty="0"/>
              <a:t>(➙ </a:t>
            </a:r>
            <a:r>
              <a:rPr lang="it-IT" sz="2400" dirty="0" err="1"/>
              <a:t>lotus</a:t>
            </a:r>
            <a:r>
              <a:rPr lang="it-IT" sz="2400" dirty="0"/>
              <a:t>), d'Inde (➙ </a:t>
            </a:r>
            <a:r>
              <a:rPr lang="it-IT" sz="2400" dirty="0" err="1"/>
              <a:t>nélombo</a:t>
            </a:r>
            <a:r>
              <a:rPr lang="it-IT" sz="2400" dirty="0"/>
              <a:t>). ▫ </a:t>
            </a:r>
            <a:endParaRPr lang="it-IT" sz="2400" dirty="0" smtClean="0"/>
          </a:p>
          <a:p>
            <a:r>
              <a:rPr lang="it-IT" sz="2400" b="1" dirty="0" smtClean="0"/>
              <a:t>La </a:t>
            </a:r>
            <a:r>
              <a:rPr lang="it-IT" sz="2400" b="1" dirty="0" err="1"/>
              <a:t>graphie</a:t>
            </a:r>
            <a:r>
              <a:rPr lang="it-IT" sz="2400" b="1" dirty="0"/>
              <a:t> </a:t>
            </a:r>
            <a:r>
              <a:rPr lang="it-IT" sz="2400" b="1" dirty="0" err="1"/>
              <a:t>nénufar</a:t>
            </a:r>
            <a:r>
              <a:rPr lang="it-IT" sz="2400" b="1" dirty="0"/>
              <a:t> est </a:t>
            </a:r>
            <a:r>
              <a:rPr lang="it-IT" sz="2400" b="1" dirty="0" err="1"/>
              <a:t>étymologique</a:t>
            </a:r>
            <a:r>
              <a:rPr lang="it-IT" sz="2400" b="1" dirty="0"/>
              <a:t>.</a:t>
            </a:r>
          </a:p>
          <a:p>
            <a:r>
              <a:rPr lang="it-IT" sz="2400" dirty="0"/>
              <a:t>© 2018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2570704164"/>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2800" dirty="0" smtClean="0"/>
              <a:t>La </a:t>
            </a:r>
            <a:r>
              <a:rPr lang="it-IT" sz="2800" dirty="0" err="1" smtClean="0"/>
              <a:t>politique</a:t>
            </a:r>
            <a:r>
              <a:rPr lang="it-IT" sz="2800" dirty="0" smtClean="0"/>
              <a:t> </a:t>
            </a:r>
            <a:r>
              <a:rPr lang="it-IT" sz="2800" dirty="0" err="1" smtClean="0"/>
              <a:t>linguistique</a:t>
            </a:r>
            <a:r>
              <a:rPr lang="it-IT" sz="2800" dirty="0" smtClean="0"/>
              <a:t> de la France</a:t>
            </a:r>
            <a:br>
              <a:rPr lang="it-IT" sz="2800" dirty="0" smtClean="0"/>
            </a:br>
            <a:r>
              <a:rPr lang="it-IT" sz="2800" dirty="0" err="1" smtClean="0"/>
              <a:t>XX</a:t>
            </a:r>
            <a:r>
              <a:rPr lang="it-IT" sz="2800" baseline="30000" dirty="0" err="1" smtClean="0"/>
              <a:t>e</a:t>
            </a:r>
            <a:r>
              <a:rPr lang="it-IT" sz="2800" dirty="0" smtClean="0"/>
              <a:t> </a:t>
            </a:r>
            <a:r>
              <a:rPr lang="it-IT" sz="2800" dirty="0" err="1" smtClean="0"/>
              <a:t>siècle</a:t>
            </a:r>
            <a:r>
              <a:rPr lang="it-IT" sz="2800" dirty="0" smtClean="0"/>
              <a:t/>
            </a:r>
            <a:br>
              <a:rPr lang="it-IT" sz="2800" dirty="0" smtClean="0"/>
            </a:br>
            <a:endParaRPr lang="it-IT" sz="2800" dirty="0"/>
          </a:p>
        </p:txBody>
      </p:sp>
      <p:sp>
        <p:nvSpPr>
          <p:cNvPr id="3" name="Sottotitolo 2"/>
          <p:cNvSpPr>
            <a:spLocks noGrp="1"/>
          </p:cNvSpPr>
          <p:nvPr>
            <p:ph type="subTitle" idx="1"/>
          </p:nvPr>
        </p:nvSpPr>
        <p:spPr/>
        <p:txBody>
          <a:bodyPr>
            <a:normAutofit fontScale="92500" lnSpcReduction="10000"/>
          </a:bodyPr>
          <a:lstStyle/>
          <a:p>
            <a:pPr marL="457200" indent="-457200">
              <a:buAutoNum type="arabicPeriod"/>
            </a:pPr>
            <a:r>
              <a:rPr lang="it-IT" sz="2400" dirty="0" smtClean="0"/>
              <a:t>La </a:t>
            </a:r>
            <a:r>
              <a:rPr lang="it-IT" sz="2400" dirty="0" err="1"/>
              <a:t>délégation</a:t>
            </a:r>
            <a:r>
              <a:rPr lang="it-IT" sz="2400" dirty="0"/>
              <a:t> </a:t>
            </a:r>
            <a:r>
              <a:rPr lang="it-IT" sz="2400" dirty="0" err="1"/>
              <a:t>générale</a:t>
            </a:r>
            <a:r>
              <a:rPr lang="it-IT" sz="2400" dirty="0"/>
              <a:t> à la langue </a:t>
            </a:r>
            <a:r>
              <a:rPr lang="it-IT" sz="2400" dirty="0" err="1"/>
              <a:t>française</a:t>
            </a:r>
            <a:r>
              <a:rPr lang="it-IT" sz="2400" dirty="0"/>
              <a:t> et </a:t>
            </a:r>
            <a:r>
              <a:rPr lang="it-IT" sz="2400" dirty="0" err="1"/>
              <a:t>aux</a:t>
            </a:r>
            <a:r>
              <a:rPr lang="it-IT" sz="2400" dirty="0"/>
              <a:t> </a:t>
            </a:r>
            <a:r>
              <a:rPr lang="it-IT" sz="2400" dirty="0" err="1"/>
              <a:t>langues</a:t>
            </a:r>
            <a:r>
              <a:rPr lang="it-IT" sz="2400" dirty="0"/>
              <a:t> de France (DGLFLF</a:t>
            </a:r>
            <a:r>
              <a:rPr lang="it-IT" sz="2400" dirty="0" smtClean="0"/>
              <a:t>)</a:t>
            </a:r>
          </a:p>
          <a:p>
            <a:pPr marL="457200" indent="-457200">
              <a:buFont typeface="Arial"/>
              <a:buAutoNum type="arabicPeriod"/>
            </a:pPr>
            <a:r>
              <a:rPr lang="it-IT" sz="2400" dirty="0" smtClean="0"/>
              <a:t> La </a:t>
            </a:r>
            <a:r>
              <a:rPr lang="it-IT" sz="2400" dirty="0" err="1" smtClean="0"/>
              <a:t>loi</a:t>
            </a:r>
            <a:r>
              <a:rPr lang="it-IT" sz="2400" dirty="0"/>
              <a:t> </a:t>
            </a:r>
            <a:r>
              <a:rPr lang="it-IT" sz="2400" dirty="0" err="1" smtClean="0"/>
              <a:t>Toubon</a:t>
            </a:r>
            <a:endParaRPr lang="it-IT" sz="2400" dirty="0" smtClean="0"/>
          </a:p>
          <a:p>
            <a:pPr marL="457200" indent="-457200">
              <a:buFont typeface="Arial"/>
              <a:buAutoNum type="arabicPeriod"/>
            </a:pPr>
            <a:r>
              <a:rPr lang="it-IT" sz="2400" dirty="0" smtClean="0"/>
              <a:t>La </a:t>
            </a:r>
            <a:r>
              <a:rPr lang="fr-FR" sz="2400" i="1" dirty="0"/>
              <a:t>Charte européenne des</a:t>
            </a:r>
            <a:br>
              <a:rPr lang="fr-FR" sz="2400" i="1" dirty="0"/>
            </a:br>
            <a:r>
              <a:rPr lang="fr-FR" sz="2400" i="1" dirty="0"/>
              <a:t>langues régionales ou minoritaires</a:t>
            </a:r>
            <a:r>
              <a:rPr lang="fr-FR" sz="2400" dirty="0"/>
              <a:t> 1992</a:t>
            </a:r>
            <a:endParaRPr lang="it-IT" sz="2400" dirty="0"/>
          </a:p>
          <a:p>
            <a:pPr marL="457200" indent="-457200">
              <a:buAutoNum type="arabicPeriod"/>
            </a:pPr>
            <a:endParaRPr lang="it-IT" sz="2400" dirty="0" smtClean="0"/>
          </a:p>
        </p:txBody>
      </p:sp>
    </p:spTree>
    <p:extLst>
      <p:ext uri="{BB962C8B-B14F-4D97-AF65-F5344CB8AC3E}">
        <p14:creationId xmlns:p14="http://schemas.microsoft.com/office/powerpoint/2010/main" val="4011380450"/>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3" name="Rectangle 2"/>
          <p:cNvSpPr>
            <a:spLocks noGrp="1" noChangeArrowheads="1"/>
          </p:cNvSpPr>
          <p:nvPr>
            <p:ph type="title"/>
          </p:nvPr>
        </p:nvSpPr>
        <p:spPr/>
        <p:txBody>
          <a:bodyPr/>
          <a:lstStyle/>
          <a:p>
            <a:r>
              <a:rPr lang="it-IT" sz="2800">
                <a:latin typeface="Arial" charset="0"/>
              </a:rPr>
              <a:t>Défense de la langue française</a:t>
            </a:r>
          </a:p>
        </p:txBody>
      </p:sp>
      <p:sp>
        <p:nvSpPr>
          <p:cNvPr id="463874" name="Rectangle 3"/>
          <p:cNvSpPr>
            <a:spLocks noGrp="1" noChangeArrowheads="1"/>
          </p:cNvSpPr>
          <p:nvPr>
            <p:ph type="body" idx="1"/>
          </p:nvPr>
        </p:nvSpPr>
        <p:spPr/>
        <p:txBody>
          <a:bodyPr>
            <a:normAutofit lnSpcReduction="10000"/>
          </a:bodyPr>
          <a:lstStyle/>
          <a:p>
            <a:r>
              <a:rPr lang="fr-FR" sz="2400" dirty="0">
                <a:latin typeface="Arial" charset="0"/>
              </a:rPr>
              <a:t>Etiemble </a:t>
            </a:r>
            <a:r>
              <a:rPr lang="fr-FR" sz="2400" i="1" dirty="0">
                <a:latin typeface="Arial" charset="0"/>
              </a:rPr>
              <a:t>Parlez-vous franglais ?,</a:t>
            </a:r>
            <a:r>
              <a:rPr lang="fr-FR" sz="2400" dirty="0">
                <a:latin typeface="Arial" charset="0"/>
              </a:rPr>
              <a:t> Paris, Folio Gallimard, </a:t>
            </a:r>
            <a:r>
              <a:rPr lang="fr-FR" sz="2400" dirty="0" smtClean="0">
                <a:latin typeface="Arial" charset="0"/>
              </a:rPr>
              <a:t>1964</a:t>
            </a:r>
          </a:p>
          <a:p>
            <a:endParaRPr lang="fr-FR" altLang="zh-CN" sz="2400" dirty="0">
              <a:latin typeface="Arial" charset="0"/>
            </a:endParaRPr>
          </a:p>
          <a:p>
            <a:r>
              <a:rPr lang="fr-FR" altLang="zh-CN" sz="2400" dirty="0" smtClean="0">
                <a:latin typeface="Arial" charset="0"/>
              </a:rPr>
              <a:t>mot-valise: </a:t>
            </a:r>
            <a:r>
              <a:rPr lang="fr-FR" altLang="zh-CN" sz="2400" dirty="0" err="1" smtClean="0">
                <a:latin typeface="Arial" charset="0"/>
              </a:rPr>
              <a:t>parola</a:t>
            </a:r>
            <a:r>
              <a:rPr lang="fr-FR" altLang="zh-CN" sz="2400" dirty="0" smtClean="0">
                <a:latin typeface="Arial" charset="0"/>
              </a:rPr>
              <a:t> </a:t>
            </a:r>
            <a:r>
              <a:rPr lang="fr-FR" altLang="zh-CN" sz="2400" dirty="0" err="1" smtClean="0">
                <a:latin typeface="Arial" charset="0"/>
              </a:rPr>
              <a:t>macedonia</a:t>
            </a:r>
            <a:r>
              <a:rPr lang="fr-FR" altLang="zh-CN" sz="2400" dirty="0" smtClean="0">
                <a:latin typeface="Arial" charset="0"/>
              </a:rPr>
              <a:t>: deux mots plus courts et qui sont mis ensemble, comme smog (Alice), </a:t>
            </a:r>
            <a:r>
              <a:rPr lang="fr-FR" altLang="zh-CN" sz="2400" dirty="0" err="1" smtClean="0">
                <a:latin typeface="Arial" charset="0"/>
              </a:rPr>
              <a:t>téléscopage</a:t>
            </a:r>
            <a:r>
              <a:rPr lang="fr-FR" altLang="zh-CN" sz="2400" dirty="0" smtClean="0">
                <a:latin typeface="Arial" charset="0"/>
              </a:rPr>
              <a:t> de 2 mots : franglais = français + anglais; brunch ...</a:t>
            </a:r>
            <a:endParaRPr lang="fr-FR" altLang="zh-CN" sz="2400" dirty="0">
              <a:latin typeface="Arial" charset="0"/>
            </a:endParaRPr>
          </a:p>
          <a:p>
            <a:endParaRPr lang="fr-FR" altLang="zh-CN" sz="2400" dirty="0">
              <a:latin typeface="Arial" charset="0"/>
            </a:endParaRPr>
          </a:p>
          <a:p>
            <a:pPr algn="just"/>
            <a:r>
              <a:rPr lang="fr-FR" sz="2400" dirty="0">
                <a:latin typeface="Arial" charset="0"/>
              </a:rPr>
              <a:t>C</a:t>
            </a:r>
            <a:r>
              <a:rPr lang="ja-JP" altLang="fr-FR" sz="2400" dirty="0">
                <a:latin typeface="Arial" charset="0"/>
              </a:rPr>
              <a:t>’</a:t>
            </a:r>
            <a:r>
              <a:rPr lang="fr-FR" altLang="ja-JP" sz="2400" dirty="0">
                <a:latin typeface="Arial" charset="0"/>
              </a:rPr>
              <a:t>est en 1966 que Georges Pompidou, Premier ministre, crée sous son autorité </a:t>
            </a:r>
            <a:r>
              <a:rPr lang="fr-FR" altLang="ja-JP" sz="2400" i="1" dirty="0">
                <a:latin typeface="Arial" charset="0"/>
              </a:rPr>
              <a:t>le Haut comité pour la défense et l</a:t>
            </a:r>
            <a:r>
              <a:rPr lang="ja-JP" altLang="fr-FR" sz="2400" i="1" dirty="0">
                <a:latin typeface="Arial" charset="0"/>
              </a:rPr>
              <a:t>’</a:t>
            </a:r>
            <a:r>
              <a:rPr lang="fr-FR" altLang="ja-JP" sz="2400" i="1" dirty="0">
                <a:latin typeface="Arial" charset="0"/>
              </a:rPr>
              <a:t>expansion de la langue française</a:t>
            </a:r>
            <a:r>
              <a:rPr lang="fr-FR" altLang="ja-JP" sz="2400" dirty="0">
                <a:latin typeface="Arial" charset="0"/>
              </a:rPr>
              <a:t>, devenu plus tard </a:t>
            </a:r>
            <a:r>
              <a:rPr lang="fr-FR" altLang="ja-JP" sz="2400" i="1" dirty="0">
                <a:latin typeface="Arial" charset="0"/>
              </a:rPr>
              <a:t>le Haut comité pour la langue française.</a:t>
            </a:r>
          </a:p>
          <a:p>
            <a:pPr>
              <a:buFontTx/>
              <a:buNone/>
            </a:pPr>
            <a:endParaRPr lang="fr-FR" dirty="0">
              <a:latin typeface="Arial" charset="0"/>
            </a:endParaRPr>
          </a:p>
        </p:txBody>
      </p:sp>
    </p:spTree>
    <p:extLst>
      <p:ext uri="{BB962C8B-B14F-4D97-AF65-F5344CB8AC3E}">
        <p14:creationId xmlns:p14="http://schemas.microsoft.com/office/powerpoint/2010/main" val="481852253"/>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400" dirty="0"/>
              <a:t>Les institutions de la </a:t>
            </a:r>
            <a:r>
              <a:rPr lang="fr-FR" sz="2400" dirty="0" smtClean="0"/>
              <a:t>Politique </a:t>
            </a:r>
            <a:r>
              <a:rPr lang="fr-FR" sz="2400" dirty="0"/>
              <a:t>linguistique de la France</a:t>
            </a:r>
            <a:br>
              <a:rPr lang="fr-FR" sz="2400" dirty="0"/>
            </a:br>
            <a:r>
              <a:rPr lang="fr-FR" sz="2400" dirty="0"/>
              <a:t>du XX siècle</a:t>
            </a:r>
            <a:endParaRPr lang="fr-CA" sz="2400" dirty="0"/>
          </a:p>
        </p:txBody>
      </p:sp>
      <p:sp>
        <p:nvSpPr>
          <p:cNvPr id="3" name="Segnaposto contenuto 2"/>
          <p:cNvSpPr>
            <a:spLocks noGrp="1"/>
          </p:cNvSpPr>
          <p:nvPr>
            <p:ph idx="1"/>
          </p:nvPr>
        </p:nvSpPr>
        <p:spPr/>
        <p:txBody>
          <a:bodyPr>
            <a:normAutofit lnSpcReduction="10000"/>
          </a:bodyPr>
          <a:lstStyle/>
          <a:p>
            <a:pPr algn="just"/>
            <a:r>
              <a:rPr lang="it-IT" sz="2400" dirty="0" smtClean="0"/>
              <a:t>En </a:t>
            </a:r>
            <a:r>
              <a:rPr lang="it-IT" sz="2400" dirty="0"/>
              <a:t>1984, le</a:t>
            </a:r>
            <a:r>
              <a:rPr lang="it-IT" sz="2400" i="1" dirty="0"/>
              <a:t> </a:t>
            </a:r>
            <a:r>
              <a:rPr lang="it-IT" sz="2400" i="1" dirty="0" err="1"/>
              <a:t>Haut</a:t>
            </a:r>
            <a:r>
              <a:rPr lang="it-IT" sz="2400" i="1" dirty="0"/>
              <a:t> </a:t>
            </a:r>
            <a:r>
              <a:rPr lang="it-IT" sz="2400" i="1" dirty="0" err="1"/>
              <a:t>Comité</a:t>
            </a:r>
            <a:r>
              <a:rPr lang="it-IT" sz="2400" dirty="0"/>
              <a:t> a </a:t>
            </a:r>
            <a:r>
              <a:rPr lang="it-IT" sz="2400" dirty="0" err="1"/>
              <a:t>été</a:t>
            </a:r>
            <a:r>
              <a:rPr lang="it-IT" sz="2400" dirty="0"/>
              <a:t> </a:t>
            </a:r>
            <a:r>
              <a:rPr lang="it-IT" sz="2400" dirty="0" err="1"/>
              <a:t>remplacé</a:t>
            </a:r>
            <a:r>
              <a:rPr lang="it-IT" sz="2400" dirty="0"/>
              <a:t> par un </a:t>
            </a:r>
            <a:r>
              <a:rPr lang="it-IT" sz="2400" i="1" dirty="0" err="1"/>
              <a:t>Comité</a:t>
            </a:r>
            <a:r>
              <a:rPr lang="it-IT" sz="2400" i="1" dirty="0"/>
              <a:t> </a:t>
            </a:r>
            <a:r>
              <a:rPr lang="it-IT" sz="2400" i="1" dirty="0" err="1"/>
              <a:t>consultatif</a:t>
            </a:r>
            <a:r>
              <a:rPr lang="it-IT" sz="2400" i="1" dirty="0"/>
              <a:t> </a:t>
            </a:r>
            <a:r>
              <a:rPr lang="it-IT" sz="2400" dirty="0"/>
              <a:t>et un </a:t>
            </a:r>
            <a:r>
              <a:rPr lang="it-IT" sz="2400" i="1" dirty="0" err="1"/>
              <a:t>Commissariat</a:t>
            </a:r>
            <a:r>
              <a:rPr lang="it-IT" sz="2400" i="1" dirty="0"/>
              <a:t> </a:t>
            </a:r>
            <a:r>
              <a:rPr lang="it-IT" sz="2400" i="1" dirty="0" err="1"/>
              <a:t>général</a:t>
            </a:r>
            <a:r>
              <a:rPr lang="it-IT" sz="2400" i="1" dirty="0"/>
              <a:t> à la langue </a:t>
            </a:r>
            <a:r>
              <a:rPr lang="it-IT" sz="2400" i="1" dirty="0" err="1"/>
              <a:t>française</a:t>
            </a:r>
            <a:r>
              <a:rPr lang="it-IT" sz="2400" dirty="0"/>
              <a:t>. Le </a:t>
            </a:r>
            <a:r>
              <a:rPr lang="it-IT" sz="2400" i="1" dirty="0" err="1"/>
              <a:t>Comité</a:t>
            </a:r>
            <a:r>
              <a:rPr lang="it-IT" sz="2400" i="1" dirty="0"/>
              <a:t> </a:t>
            </a:r>
            <a:r>
              <a:rPr lang="it-IT" sz="2400" i="1" dirty="0" err="1"/>
              <a:t>consultatif</a:t>
            </a:r>
            <a:r>
              <a:rPr lang="it-IT" sz="2400" dirty="0"/>
              <a:t> </a:t>
            </a:r>
            <a:r>
              <a:rPr lang="it-IT" sz="2400" dirty="0" err="1"/>
              <a:t>était</a:t>
            </a:r>
            <a:r>
              <a:rPr lang="it-IT" sz="2400" dirty="0"/>
              <a:t> </a:t>
            </a:r>
            <a:r>
              <a:rPr lang="it-IT" sz="2400" dirty="0" err="1"/>
              <a:t>chargé</a:t>
            </a:r>
            <a:r>
              <a:rPr lang="it-IT" sz="2400" dirty="0"/>
              <a:t> d'</a:t>
            </a:r>
            <a:r>
              <a:rPr lang="it-IT" sz="2400" dirty="0" err="1"/>
              <a:t>étudier</a:t>
            </a:r>
            <a:r>
              <a:rPr lang="it-IT" sz="2400" dirty="0"/>
              <a:t> et de </a:t>
            </a:r>
            <a:r>
              <a:rPr lang="it-IT" sz="2400" dirty="0" err="1"/>
              <a:t>faire</a:t>
            </a:r>
            <a:r>
              <a:rPr lang="it-IT" sz="2400" dirty="0"/>
              <a:t> </a:t>
            </a:r>
            <a:r>
              <a:rPr lang="it-IT" sz="2400" dirty="0" err="1"/>
              <a:t>des</a:t>
            </a:r>
            <a:r>
              <a:rPr lang="it-IT" sz="2400" dirty="0"/>
              <a:t> </a:t>
            </a:r>
            <a:r>
              <a:rPr lang="it-IT" sz="2400" dirty="0" err="1"/>
              <a:t>propositions</a:t>
            </a:r>
            <a:r>
              <a:rPr lang="it-IT" sz="2400" dirty="0"/>
              <a:t> </a:t>
            </a:r>
            <a:r>
              <a:rPr lang="it-IT" sz="2400" dirty="0" err="1"/>
              <a:t>sur</a:t>
            </a:r>
            <a:r>
              <a:rPr lang="it-IT" sz="2400" dirty="0"/>
              <a:t> l'</a:t>
            </a:r>
            <a:r>
              <a:rPr lang="it-IT" sz="2400" dirty="0" err="1"/>
              <a:t>usage</a:t>
            </a:r>
            <a:r>
              <a:rPr lang="it-IT" sz="2400" dirty="0"/>
              <a:t> et la </a:t>
            </a:r>
            <a:r>
              <a:rPr lang="it-IT" sz="2400" dirty="0" err="1"/>
              <a:t>diffusion</a:t>
            </a:r>
            <a:r>
              <a:rPr lang="it-IT" sz="2400" dirty="0"/>
              <a:t> de la langue </a:t>
            </a:r>
            <a:r>
              <a:rPr lang="it-IT" sz="2400" dirty="0" err="1"/>
              <a:t>française</a:t>
            </a:r>
            <a:r>
              <a:rPr lang="it-IT" sz="2400" dirty="0"/>
              <a:t>, et </a:t>
            </a:r>
            <a:r>
              <a:rPr lang="it-IT" sz="2400" dirty="0" err="1"/>
              <a:t>sur</a:t>
            </a:r>
            <a:r>
              <a:rPr lang="it-IT" sz="2400" dirty="0"/>
              <a:t> </a:t>
            </a:r>
            <a:r>
              <a:rPr lang="it-IT" sz="2400" dirty="0" smtClean="0"/>
              <a:t>la </a:t>
            </a:r>
            <a:r>
              <a:rPr lang="it-IT" sz="2400" dirty="0" err="1"/>
              <a:t>francophonie</a:t>
            </a:r>
            <a:r>
              <a:rPr lang="it-IT" sz="2400" dirty="0"/>
              <a:t>. Le </a:t>
            </a:r>
            <a:r>
              <a:rPr lang="it-IT" sz="2400" i="1" dirty="0" err="1"/>
              <a:t>Commissariat</a:t>
            </a:r>
            <a:r>
              <a:rPr lang="it-IT" sz="2400" i="1" dirty="0"/>
              <a:t> </a:t>
            </a:r>
            <a:r>
              <a:rPr lang="it-IT" sz="2400" i="1" dirty="0" err="1"/>
              <a:t>général</a:t>
            </a:r>
            <a:r>
              <a:rPr lang="it-IT" sz="2400" dirty="0"/>
              <a:t> </a:t>
            </a:r>
            <a:r>
              <a:rPr lang="it-IT" sz="2400" dirty="0" err="1"/>
              <a:t>animait</a:t>
            </a:r>
            <a:r>
              <a:rPr lang="it-IT" sz="2400" dirty="0"/>
              <a:t> et </a:t>
            </a:r>
            <a:r>
              <a:rPr lang="it-IT" sz="2400" dirty="0" err="1"/>
              <a:t>coordonnait</a:t>
            </a:r>
            <a:r>
              <a:rPr lang="it-IT" sz="2400" dirty="0"/>
              <a:t> </a:t>
            </a:r>
            <a:r>
              <a:rPr lang="it-IT" sz="2400" dirty="0" err="1"/>
              <a:t>l'action</a:t>
            </a:r>
            <a:r>
              <a:rPr lang="it-IT" sz="2400" dirty="0"/>
              <a:t> </a:t>
            </a:r>
            <a:r>
              <a:rPr lang="it-IT" sz="2400" dirty="0" err="1"/>
              <a:t>des</a:t>
            </a:r>
            <a:r>
              <a:rPr lang="it-IT" sz="2400" dirty="0"/>
              <a:t> </a:t>
            </a:r>
            <a:r>
              <a:rPr lang="it-IT" sz="2400" dirty="0" err="1"/>
              <a:t>administrations</a:t>
            </a:r>
            <a:r>
              <a:rPr lang="it-IT" sz="2400" dirty="0"/>
              <a:t> et </a:t>
            </a:r>
            <a:r>
              <a:rPr lang="it-IT" sz="2400" dirty="0" err="1"/>
              <a:t>des</a:t>
            </a:r>
            <a:r>
              <a:rPr lang="it-IT" sz="2400" dirty="0"/>
              <a:t> </a:t>
            </a:r>
            <a:r>
              <a:rPr lang="it-IT" sz="2400" dirty="0" err="1"/>
              <a:t>organismes</a:t>
            </a:r>
            <a:r>
              <a:rPr lang="it-IT" sz="2400" dirty="0"/>
              <a:t> </a:t>
            </a:r>
            <a:r>
              <a:rPr lang="it-IT" sz="2400" dirty="0" err="1"/>
              <a:t>publics</a:t>
            </a:r>
            <a:r>
              <a:rPr lang="it-IT" sz="2400" dirty="0"/>
              <a:t> et </a:t>
            </a:r>
            <a:r>
              <a:rPr lang="it-IT" sz="2400" dirty="0" err="1"/>
              <a:t>privés</a:t>
            </a:r>
            <a:r>
              <a:rPr lang="it-IT" sz="2400" dirty="0"/>
              <a:t> </a:t>
            </a:r>
            <a:r>
              <a:rPr lang="it-IT" sz="2400" dirty="0" err="1"/>
              <a:t>concourant</a:t>
            </a:r>
            <a:r>
              <a:rPr lang="it-IT" sz="2400" dirty="0"/>
              <a:t> à la </a:t>
            </a:r>
            <a:r>
              <a:rPr lang="it-IT" sz="2400" dirty="0" err="1"/>
              <a:t>diffusion</a:t>
            </a:r>
            <a:r>
              <a:rPr lang="it-IT" sz="2400" dirty="0"/>
              <a:t> de la langue </a:t>
            </a:r>
            <a:r>
              <a:rPr lang="it-IT" sz="2400" dirty="0" err="1"/>
              <a:t>française</a:t>
            </a:r>
            <a:r>
              <a:rPr lang="it-IT" sz="2400" dirty="0"/>
              <a:t> </a:t>
            </a:r>
            <a:r>
              <a:rPr lang="it-IT" sz="2400" dirty="0" err="1"/>
              <a:t>ainsi</a:t>
            </a:r>
            <a:r>
              <a:rPr lang="it-IT" sz="2400" dirty="0"/>
              <a:t> </a:t>
            </a:r>
            <a:r>
              <a:rPr lang="it-IT" sz="2400" dirty="0" err="1"/>
              <a:t>que</a:t>
            </a:r>
            <a:r>
              <a:rPr lang="it-IT" sz="2400" dirty="0"/>
              <a:t> </a:t>
            </a:r>
            <a:r>
              <a:rPr lang="it-IT" sz="2400" dirty="0" err="1"/>
              <a:t>les</a:t>
            </a:r>
            <a:r>
              <a:rPr lang="it-IT" sz="2400" dirty="0"/>
              <a:t> </a:t>
            </a:r>
            <a:r>
              <a:rPr lang="it-IT" sz="2400" dirty="0" err="1"/>
              <a:t>travaux</a:t>
            </a:r>
            <a:r>
              <a:rPr lang="it-IT" sz="2400" dirty="0"/>
              <a:t> de terminologie. </a:t>
            </a:r>
            <a:r>
              <a:rPr lang="it-IT" sz="2400" dirty="0" err="1"/>
              <a:t>Ces</a:t>
            </a:r>
            <a:r>
              <a:rPr lang="it-IT" sz="2400" dirty="0"/>
              <a:t> </a:t>
            </a:r>
            <a:r>
              <a:rPr lang="it-IT" sz="2400" dirty="0" err="1"/>
              <a:t>deux</a:t>
            </a:r>
            <a:r>
              <a:rPr lang="it-IT" sz="2400" dirty="0"/>
              <a:t> </a:t>
            </a:r>
            <a:r>
              <a:rPr lang="it-IT" sz="2400" dirty="0" err="1"/>
              <a:t>organes</a:t>
            </a:r>
            <a:r>
              <a:rPr lang="it-IT" sz="2400" dirty="0"/>
              <a:t> </a:t>
            </a:r>
            <a:r>
              <a:rPr lang="it-IT" sz="2400" dirty="0" err="1"/>
              <a:t>étaient</a:t>
            </a:r>
            <a:r>
              <a:rPr lang="it-IT" sz="2400" dirty="0"/>
              <a:t> </a:t>
            </a:r>
            <a:r>
              <a:rPr lang="it-IT" sz="2400" dirty="0" err="1"/>
              <a:t>également</a:t>
            </a:r>
            <a:r>
              <a:rPr lang="it-IT" sz="2400" dirty="0"/>
              <a:t> </a:t>
            </a:r>
            <a:r>
              <a:rPr lang="it-IT" sz="2400" dirty="0" err="1"/>
              <a:t>placés</a:t>
            </a:r>
            <a:r>
              <a:rPr lang="it-IT" sz="2400" dirty="0"/>
              <a:t> </a:t>
            </a:r>
            <a:r>
              <a:rPr lang="it-IT" sz="2400" dirty="0" err="1"/>
              <a:t>auprès</a:t>
            </a:r>
            <a:r>
              <a:rPr lang="it-IT" sz="2400" dirty="0"/>
              <a:t> </a:t>
            </a:r>
            <a:r>
              <a:rPr lang="it-IT" sz="2400" dirty="0" err="1"/>
              <a:t>du</a:t>
            </a:r>
            <a:r>
              <a:rPr lang="it-IT" sz="2400" dirty="0"/>
              <a:t> Premier ministre.</a:t>
            </a:r>
          </a:p>
          <a:p>
            <a:pPr algn="just"/>
            <a:r>
              <a:rPr lang="it-IT" sz="2400" dirty="0"/>
              <a:t>Le </a:t>
            </a:r>
            <a:r>
              <a:rPr lang="it-IT" sz="2400" i="1" dirty="0" err="1"/>
              <a:t>Conseil</a:t>
            </a:r>
            <a:r>
              <a:rPr lang="it-IT" sz="2400" i="1" dirty="0"/>
              <a:t> </a:t>
            </a:r>
            <a:r>
              <a:rPr lang="it-IT" sz="2400" i="1" dirty="0" err="1"/>
              <a:t>supérieur</a:t>
            </a:r>
            <a:r>
              <a:rPr lang="it-IT" sz="2400" dirty="0"/>
              <a:t> </a:t>
            </a:r>
            <a:r>
              <a:rPr lang="it-IT" sz="2400" i="1" dirty="0"/>
              <a:t>à la langue </a:t>
            </a:r>
            <a:r>
              <a:rPr lang="it-IT" sz="2400" i="1" dirty="0" err="1"/>
              <a:t>française</a:t>
            </a:r>
            <a:r>
              <a:rPr lang="it-IT" sz="2400" dirty="0"/>
              <a:t> (</a:t>
            </a:r>
            <a:r>
              <a:rPr lang="it-IT" sz="2400" dirty="0" smtClean="0"/>
              <a:t>CSLF, </a:t>
            </a:r>
            <a:r>
              <a:rPr lang="it-IT" sz="2400" dirty="0" err="1" smtClean="0"/>
              <a:t>supprimé</a:t>
            </a:r>
            <a:r>
              <a:rPr lang="it-IT" sz="2400" dirty="0" smtClean="0"/>
              <a:t> en </a:t>
            </a:r>
            <a:r>
              <a:rPr lang="is-IS" sz="2400" dirty="0" smtClean="0"/>
              <a:t> 2006</a:t>
            </a:r>
            <a:r>
              <a:rPr lang="it-IT" sz="2400" dirty="0" smtClean="0"/>
              <a:t>) </a:t>
            </a:r>
            <a:r>
              <a:rPr lang="it-IT" sz="2400" dirty="0"/>
              <a:t>et la </a:t>
            </a:r>
            <a:r>
              <a:rPr lang="it-IT" sz="2400" i="1" dirty="0" err="1"/>
              <a:t>délégation</a:t>
            </a:r>
            <a:r>
              <a:rPr lang="it-IT" sz="2400" i="1" dirty="0"/>
              <a:t> </a:t>
            </a:r>
            <a:r>
              <a:rPr lang="it-IT" sz="2400" i="1" dirty="0" err="1"/>
              <a:t>générale</a:t>
            </a:r>
            <a:r>
              <a:rPr lang="it-IT" sz="2400" i="1" dirty="0"/>
              <a:t> à la langue </a:t>
            </a:r>
            <a:r>
              <a:rPr lang="it-IT" sz="2400" i="1" dirty="0" err="1"/>
              <a:t>française</a:t>
            </a:r>
            <a:r>
              <a:rPr lang="it-IT" sz="2400" dirty="0"/>
              <a:t> (DGLF) </a:t>
            </a:r>
            <a:r>
              <a:rPr lang="it-IT" sz="2400" dirty="0" err="1"/>
              <a:t>ont</a:t>
            </a:r>
            <a:r>
              <a:rPr lang="it-IT" sz="2400" dirty="0"/>
              <a:t> </a:t>
            </a:r>
            <a:r>
              <a:rPr lang="it-IT" sz="2400" dirty="0" err="1"/>
              <a:t>été</a:t>
            </a:r>
            <a:r>
              <a:rPr lang="it-IT" sz="2400" dirty="0"/>
              <a:t> </a:t>
            </a:r>
            <a:r>
              <a:rPr lang="it-IT" sz="2400" dirty="0" err="1"/>
              <a:t>créés</a:t>
            </a:r>
            <a:r>
              <a:rPr lang="it-IT" sz="2400" dirty="0"/>
              <a:t> par le </a:t>
            </a:r>
            <a:r>
              <a:rPr lang="it-IT" sz="2400" dirty="0" err="1"/>
              <a:t>décret</a:t>
            </a:r>
            <a:r>
              <a:rPr lang="it-IT" sz="2400" dirty="0"/>
              <a:t> 89-403 </a:t>
            </a:r>
            <a:r>
              <a:rPr lang="it-IT" sz="2400" dirty="0" err="1"/>
              <a:t>du</a:t>
            </a:r>
            <a:r>
              <a:rPr lang="it-IT" sz="2400" dirty="0"/>
              <a:t> 3 </a:t>
            </a:r>
            <a:r>
              <a:rPr lang="it-IT" sz="2400" dirty="0" err="1"/>
              <a:t>juin</a:t>
            </a:r>
            <a:r>
              <a:rPr lang="it-IT" sz="2400" dirty="0"/>
              <a:t> 1989 et se </a:t>
            </a:r>
            <a:r>
              <a:rPr lang="it-IT" sz="2400" dirty="0" err="1"/>
              <a:t>sont</a:t>
            </a:r>
            <a:r>
              <a:rPr lang="it-IT" sz="2400" dirty="0"/>
              <a:t> </a:t>
            </a:r>
            <a:r>
              <a:rPr lang="it-IT" sz="2400" dirty="0" err="1"/>
              <a:t>substitués</a:t>
            </a:r>
            <a:r>
              <a:rPr lang="it-IT" sz="2400" dirty="0"/>
              <a:t> à </a:t>
            </a:r>
            <a:r>
              <a:rPr lang="it-IT" sz="2400" dirty="0" err="1"/>
              <a:t>ces</a:t>
            </a:r>
            <a:r>
              <a:rPr lang="it-IT" sz="2400" dirty="0"/>
              <a:t> </a:t>
            </a:r>
            <a:r>
              <a:rPr lang="it-IT" sz="2400" dirty="0" err="1"/>
              <a:t>deux</a:t>
            </a:r>
            <a:r>
              <a:rPr lang="it-IT" sz="2400" dirty="0"/>
              <a:t> </a:t>
            </a:r>
            <a:r>
              <a:rPr lang="it-IT" sz="2400" dirty="0" err="1"/>
              <a:t>organismes</a:t>
            </a:r>
            <a:r>
              <a:rPr lang="it-IT" sz="2400" dirty="0"/>
              <a:t>, </a:t>
            </a:r>
            <a:r>
              <a:rPr lang="it-IT" sz="2400" dirty="0" err="1"/>
              <a:t>avec</a:t>
            </a:r>
            <a:r>
              <a:rPr lang="it-IT" sz="2400" dirty="0"/>
              <a:t> </a:t>
            </a:r>
            <a:r>
              <a:rPr lang="it-IT" sz="2400" dirty="0" err="1"/>
              <a:t>des</a:t>
            </a:r>
            <a:r>
              <a:rPr lang="it-IT" sz="2400" dirty="0"/>
              <a:t> </a:t>
            </a:r>
            <a:r>
              <a:rPr lang="it-IT" sz="2400" dirty="0" err="1"/>
              <a:t>missions</a:t>
            </a:r>
            <a:r>
              <a:rPr lang="it-IT" sz="2400" dirty="0"/>
              <a:t> </a:t>
            </a:r>
            <a:r>
              <a:rPr lang="it-IT" sz="2400" dirty="0" err="1"/>
              <a:t>voisines</a:t>
            </a:r>
            <a:r>
              <a:rPr lang="it-IT" sz="2400" dirty="0"/>
              <a:t>.</a:t>
            </a:r>
          </a:p>
          <a:p>
            <a:endParaRPr lang="fr-CA" sz="1800" dirty="0"/>
          </a:p>
        </p:txBody>
      </p:sp>
    </p:spTree>
    <p:extLst>
      <p:ext uri="{BB962C8B-B14F-4D97-AF65-F5344CB8AC3E}">
        <p14:creationId xmlns:p14="http://schemas.microsoft.com/office/powerpoint/2010/main" val="35242063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Titolo 1"/>
          <p:cNvSpPr>
            <a:spLocks noGrp="1"/>
          </p:cNvSpPr>
          <p:nvPr>
            <p:ph type="title"/>
          </p:nvPr>
        </p:nvSpPr>
        <p:spPr/>
        <p:txBody>
          <a:bodyPr>
            <a:normAutofit fontScale="90000"/>
          </a:bodyPr>
          <a:lstStyle/>
          <a:p>
            <a:r>
              <a:rPr lang="it-IT" sz="2800" dirty="0" err="1">
                <a:latin typeface="Arial" charset="0"/>
              </a:rPr>
              <a:t>Rapport</a:t>
            </a:r>
            <a:r>
              <a:rPr lang="it-IT" sz="2800" dirty="0">
                <a:latin typeface="Arial" charset="0"/>
              </a:rPr>
              <a:t> langue et </a:t>
            </a:r>
            <a:r>
              <a:rPr lang="it-IT" sz="2800" dirty="0" err="1">
                <a:latin typeface="Arial" charset="0"/>
              </a:rPr>
              <a:t>traduction</a:t>
            </a:r>
            <a:r>
              <a:rPr lang="it-IT" sz="2800" dirty="0">
                <a:latin typeface="Arial" charset="0"/>
              </a:rPr>
              <a:t> (</a:t>
            </a:r>
            <a:r>
              <a:rPr lang="it-IT" sz="2800" i="1" dirty="0" err="1">
                <a:latin typeface="Arial" charset="0"/>
              </a:rPr>
              <a:t>translater</a:t>
            </a:r>
            <a:r>
              <a:rPr lang="it-IT" sz="2800" dirty="0">
                <a:latin typeface="Arial" charset="0"/>
              </a:rPr>
              <a:t>)</a:t>
            </a:r>
            <a:br>
              <a:rPr lang="it-IT" sz="2800" dirty="0">
                <a:latin typeface="Arial" charset="0"/>
              </a:rPr>
            </a:br>
            <a:r>
              <a:rPr lang="it-IT" sz="2800" dirty="0">
                <a:latin typeface="Arial" charset="0"/>
              </a:rPr>
              <a:t>Le </a:t>
            </a:r>
            <a:r>
              <a:rPr lang="it-IT" sz="2800" dirty="0" err="1">
                <a:latin typeface="Arial" charset="0"/>
              </a:rPr>
              <a:t>roi</a:t>
            </a:r>
            <a:r>
              <a:rPr lang="it-IT" sz="2800" dirty="0">
                <a:latin typeface="Arial" charset="0"/>
              </a:rPr>
              <a:t> Charles V, </a:t>
            </a:r>
            <a:r>
              <a:rPr lang="it-IT" sz="2800" dirty="0" err="1">
                <a:latin typeface="Arial" charset="0"/>
              </a:rPr>
              <a:t>dit</a:t>
            </a:r>
            <a:r>
              <a:rPr lang="it-IT" sz="2800" dirty="0">
                <a:latin typeface="Arial" charset="0"/>
              </a:rPr>
              <a:t> </a:t>
            </a:r>
            <a:r>
              <a:rPr lang="it-IT" sz="2800" i="1" dirty="0">
                <a:latin typeface="Arial" charset="0"/>
              </a:rPr>
              <a:t>Charles le </a:t>
            </a:r>
            <a:r>
              <a:rPr lang="it-IT" sz="2800" i="1" dirty="0" err="1">
                <a:latin typeface="Arial" charset="0"/>
              </a:rPr>
              <a:t>Sage</a:t>
            </a:r>
            <a:r>
              <a:rPr lang="it-IT" sz="2800" i="1" dirty="0">
                <a:latin typeface="Arial" charset="0"/>
              </a:rPr>
              <a:t/>
            </a:r>
            <a:br>
              <a:rPr lang="it-IT" sz="2800" i="1" dirty="0">
                <a:latin typeface="Arial" charset="0"/>
              </a:rPr>
            </a:br>
            <a:r>
              <a:rPr lang="fr-FR" sz="2800" dirty="0">
                <a:latin typeface="Arial" charset="0"/>
              </a:rPr>
              <a:t>1364 à 1380</a:t>
            </a:r>
            <a:endParaRPr lang="it-IT" sz="2800" dirty="0">
              <a:latin typeface="Arial" charset="0"/>
            </a:endParaRPr>
          </a:p>
        </p:txBody>
      </p:sp>
      <p:sp>
        <p:nvSpPr>
          <p:cNvPr id="96258" name="Segnaposto contenuto 2"/>
          <p:cNvSpPr>
            <a:spLocks noGrp="1"/>
          </p:cNvSpPr>
          <p:nvPr>
            <p:ph idx="1"/>
          </p:nvPr>
        </p:nvSpPr>
        <p:spPr/>
        <p:txBody>
          <a:bodyPr>
            <a:normAutofit/>
          </a:bodyPr>
          <a:lstStyle/>
          <a:p>
            <a:pPr algn="just"/>
            <a:r>
              <a:rPr lang="it-IT" sz="2400" dirty="0">
                <a:latin typeface="Arial" charset="0"/>
              </a:rPr>
              <a:t>Son </a:t>
            </a:r>
            <a:r>
              <a:rPr lang="it-IT" sz="2400" dirty="0" err="1">
                <a:latin typeface="Arial" charset="0"/>
              </a:rPr>
              <a:t>règne</a:t>
            </a:r>
            <a:r>
              <a:rPr lang="it-IT" sz="2400" dirty="0">
                <a:latin typeface="Arial" charset="0"/>
              </a:rPr>
              <a:t> </a:t>
            </a:r>
            <a:r>
              <a:rPr lang="it-IT" sz="2400" dirty="0" err="1">
                <a:latin typeface="Arial" charset="0"/>
              </a:rPr>
              <a:t>marque</a:t>
            </a:r>
            <a:r>
              <a:rPr lang="it-IT" sz="2400" dirty="0">
                <a:latin typeface="Arial" charset="0"/>
              </a:rPr>
              <a:t> la fin de la première </a:t>
            </a:r>
            <a:r>
              <a:rPr lang="it-IT" sz="2400" dirty="0" err="1">
                <a:latin typeface="Arial" charset="0"/>
              </a:rPr>
              <a:t>partie</a:t>
            </a:r>
            <a:r>
              <a:rPr lang="it-IT" sz="2400" dirty="0">
                <a:latin typeface="Arial" charset="0"/>
              </a:rPr>
              <a:t> de la guerre de Cent </a:t>
            </a:r>
            <a:r>
              <a:rPr lang="it-IT" sz="2400" dirty="0" err="1">
                <a:latin typeface="Arial" charset="0"/>
              </a:rPr>
              <a:t>Ans</a:t>
            </a:r>
            <a:r>
              <a:rPr lang="it-IT" sz="2400" dirty="0">
                <a:latin typeface="Arial" charset="0"/>
              </a:rPr>
              <a:t> : il </a:t>
            </a:r>
            <a:r>
              <a:rPr lang="it-IT" sz="2400" dirty="0" err="1">
                <a:latin typeface="Arial" charset="0"/>
              </a:rPr>
              <a:t>réussit</a:t>
            </a:r>
            <a:r>
              <a:rPr lang="it-IT" sz="2400" dirty="0">
                <a:latin typeface="Arial" charset="0"/>
              </a:rPr>
              <a:t> à </a:t>
            </a:r>
            <a:r>
              <a:rPr lang="it-IT" sz="2400" dirty="0" err="1">
                <a:latin typeface="Arial" charset="0"/>
              </a:rPr>
              <a:t>récupérer</a:t>
            </a:r>
            <a:r>
              <a:rPr lang="it-IT" sz="2400" dirty="0">
                <a:latin typeface="Arial" charset="0"/>
              </a:rPr>
              <a:t> la quasi-</a:t>
            </a:r>
            <a:r>
              <a:rPr lang="it-IT" sz="2400" dirty="0" err="1">
                <a:latin typeface="Arial" charset="0"/>
              </a:rPr>
              <a:t>totalité</a:t>
            </a:r>
            <a:r>
              <a:rPr lang="it-IT" sz="2400" dirty="0">
                <a:latin typeface="Arial" charset="0"/>
              </a:rPr>
              <a:t> </a:t>
            </a:r>
            <a:r>
              <a:rPr lang="it-IT" sz="2400" dirty="0" err="1">
                <a:latin typeface="Arial" charset="0"/>
              </a:rPr>
              <a:t>des</a:t>
            </a:r>
            <a:r>
              <a:rPr lang="it-IT" sz="2400" dirty="0">
                <a:latin typeface="Arial" charset="0"/>
              </a:rPr>
              <a:t> </a:t>
            </a:r>
            <a:r>
              <a:rPr lang="it-IT" sz="2400" dirty="0" err="1">
                <a:latin typeface="Arial" charset="0"/>
              </a:rPr>
              <a:t>terres</a:t>
            </a:r>
            <a:r>
              <a:rPr lang="it-IT" sz="2400" dirty="0">
                <a:latin typeface="Arial" charset="0"/>
              </a:rPr>
              <a:t> </a:t>
            </a:r>
            <a:r>
              <a:rPr lang="it-IT" sz="2400" dirty="0" err="1">
                <a:latin typeface="Arial" charset="0"/>
              </a:rPr>
              <a:t>perdues</a:t>
            </a:r>
            <a:r>
              <a:rPr lang="it-IT" sz="2400" dirty="0">
                <a:latin typeface="Arial" charset="0"/>
              </a:rPr>
              <a:t> par </a:t>
            </a:r>
            <a:r>
              <a:rPr lang="it-IT" sz="2400" dirty="0" err="1">
                <a:latin typeface="Arial" charset="0"/>
              </a:rPr>
              <a:t>ses</a:t>
            </a:r>
            <a:r>
              <a:rPr lang="it-IT" sz="2400" dirty="0">
                <a:latin typeface="Arial" charset="0"/>
              </a:rPr>
              <a:t> </a:t>
            </a:r>
            <a:r>
              <a:rPr lang="it-IT" sz="2400" dirty="0" err="1">
                <a:latin typeface="Arial" charset="0"/>
              </a:rPr>
              <a:t>prédécesseurs</a:t>
            </a:r>
            <a:r>
              <a:rPr lang="it-IT" sz="2400" dirty="0">
                <a:latin typeface="Arial" charset="0"/>
              </a:rPr>
              <a:t>, </a:t>
            </a:r>
            <a:r>
              <a:rPr lang="it-IT" sz="2400" dirty="0" err="1">
                <a:latin typeface="Arial" charset="0"/>
              </a:rPr>
              <a:t>restaure</a:t>
            </a:r>
            <a:r>
              <a:rPr lang="it-IT" sz="2400" dirty="0">
                <a:latin typeface="Arial" charset="0"/>
              </a:rPr>
              <a:t> l'</a:t>
            </a:r>
            <a:r>
              <a:rPr lang="it-IT" sz="2400" dirty="0" err="1">
                <a:latin typeface="Arial" charset="0"/>
              </a:rPr>
              <a:t>autorité</a:t>
            </a:r>
            <a:r>
              <a:rPr lang="it-IT" sz="2400" dirty="0">
                <a:latin typeface="Arial" charset="0"/>
              </a:rPr>
              <a:t> de l'</a:t>
            </a:r>
            <a:r>
              <a:rPr lang="it-IT" sz="2400" dirty="0" err="1">
                <a:latin typeface="Arial" charset="0"/>
              </a:rPr>
              <a:t>État</a:t>
            </a:r>
            <a:r>
              <a:rPr lang="it-IT" sz="2400" dirty="0">
                <a:latin typeface="Arial" charset="0"/>
              </a:rPr>
              <a:t> et </a:t>
            </a:r>
            <a:r>
              <a:rPr lang="it-IT" sz="2400" dirty="0" err="1">
                <a:latin typeface="Arial" charset="0"/>
              </a:rPr>
              <a:t>relève</a:t>
            </a:r>
            <a:r>
              <a:rPr lang="it-IT" sz="2400" dirty="0">
                <a:latin typeface="Arial" charset="0"/>
              </a:rPr>
              <a:t> le </a:t>
            </a:r>
            <a:r>
              <a:rPr lang="it-IT" sz="2400" dirty="0" err="1">
                <a:latin typeface="Arial" charset="0"/>
              </a:rPr>
              <a:t>royaume</a:t>
            </a:r>
            <a:r>
              <a:rPr lang="it-IT" sz="2400" dirty="0">
                <a:latin typeface="Arial" charset="0"/>
              </a:rPr>
              <a:t> de </a:t>
            </a:r>
            <a:r>
              <a:rPr lang="it-IT" sz="2400" dirty="0" err="1">
                <a:latin typeface="Arial" charset="0"/>
              </a:rPr>
              <a:t>ses</a:t>
            </a:r>
            <a:r>
              <a:rPr lang="it-IT" sz="2400" dirty="0">
                <a:latin typeface="Arial" charset="0"/>
              </a:rPr>
              <a:t> </a:t>
            </a:r>
            <a:r>
              <a:rPr lang="it-IT" sz="2400" dirty="0" err="1">
                <a:latin typeface="Arial" charset="0"/>
              </a:rPr>
              <a:t>ruines</a:t>
            </a:r>
            <a:r>
              <a:rPr lang="it-IT" sz="2400" dirty="0">
                <a:latin typeface="Arial" charset="0"/>
              </a:rPr>
              <a:t>.</a:t>
            </a:r>
          </a:p>
          <a:p>
            <a:pPr algn="just"/>
            <a:r>
              <a:rPr lang="it-IT" sz="2400" dirty="0" smtClean="0">
                <a:latin typeface="Arial" charset="0"/>
              </a:rPr>
              <a:t>Le </a:t>
            </a:r>
            <a:r>
              <a:rPr lang="it-IT" sz="2400" dirty="0" err="1">
                <a:latin typeface="Arial" charset="0"/>
              </a:rPr>
              <a:t>roi</a:t>
            </a:r>
            <a:r>
              <a:rPr lang="it-IT" sz="2400" dirty="0">
                <a:latin typeface="Arial" charset="0"/>
              </a:rPr>
              <a:t> Charles V, </a:t>
            </a:r>
            <a:r>
              <a:rPr lang="it-IT" sz="2400" dirty="0" err="1">
                <a:latin typeface="Arial" charset="0"/>
              </a:rPr>
              <a:t>dit</a:t>
            </a:r>
            <a:r>
              <a:rPr lang="it-IT" sz="2400" dirty="0">
                <a:latin typeface="Arial" charset="0"/>
              </a:rPr>
              <a:t> </a:t>
            </a:r>
            <a:r>
              <a:rPr lang="it-IT" sz="2400" i="1" dirty="0">
                <a:latin typeface="Arial" charset="0"/>
              </a:rPr>
              <a:t>Charles le </a:t>
            </a:r>
            <a:r>
              <a:rPr lang="it-IT" sz="2400" i="1" dirty="0" err="1">
                <a:latin typeface="Arial" charset="0"/>
              </a:rPr>
              <a:t>Sage</a:t>
            </a:r>
            <a:r>
              <a:rPr lang="it-IT" sz="2400" dirty="0">
                <a:latin typeface="Arial" charset="0"/>
              </a:rPr>
              <a:t>, pour se </a:t>
            </a:r>
            <a:r>
              <a:rPr lang="it-IT" sz="2400" dirty="0" err="1">
                <a:latin typeface="Arial" charset="0"/>
              </a:rPr>
              <a:t>donner</a:t>
            </a:r>
            <a:r>
              <a:rPr lang="it-IT" sz="2400" dirty="0">
                <a:latin typeface="Arial" charset="0"/>
              </a:rPr>
              <a:t> un </a:t>
            </a:r>
            <a:r>
              <a:rPr lang="it-IT" sz="2400" dirty="0" err="1">
                <a:latin typeface="Arial" charset="0"/>
              </a:rPr>
              <a:t>pouvoir</a:t>
            </a:r>
            <a:r>
              <a:rPr lang="it-IT" sz="2400" dirty="0">
                <a:latin typeface="Arial" charset="0"/>
              </a:rPr>
              <a:t> </a:t>
            </a:r>
            <a:r>
              <a:rPr lang="it-IT" sz="2400" dirty="0" err="1">
                <a:latin typeface="Arial" charset="0"/>
              </a:rPr>
              <a:t>politique</a:t>
            </a:r>
            <a:r>
              <a:rPr lang="it-IT" sz="2400" dirty="0">
                <a:latin typeface="Arial" charset="0"/>
              </a:rPr>
              <a:t> et </a:t>
            </a:r>
            <a:r>
              <a:rPr lang="it-IT" sz="2400" dirty="0" err="1">
                <a:latin typeface="Arial" charset="0"/>
              </a:rPr>
              <a:t>culturel</a:t>
            </a:r>
            <a:r>
              <a:rPr lang="it-IT" sz="2400" dirty="0">
                <a:latin typeface="Arial" charset="0"/>
              </a:rPr>
              <a:t> </a:t>
            </a:r>
            <a:r>
              <a:rPr lang="fr-FR" sz="2400" dirty="0" err="1">
                <a:latin typeface="Arial" charset="0"/>
              </a:rPr>
              <a:t>é</a:t>
            </a:r>
            <a:r>
              <a:rPr lang="it-IT" sz="2400" dirty="0" err="1">
                <a:latin typeface="Arial" charset="0"/>
              </a:rPr>
              <a:t>quivalent</a:t>
            </a:r>
            <a:r>
              <a:rPr lang="it-IT" sz="2400" dirty="0">
                <a:latin typeface="Arial" charset="0"/>
              </a:rPr>
              <a:t> à </a:t>
            </a:r>
            <a:r>
              <a:rPr lang="it-IT" sz="2400" dirty="0" err="1">
                <a:latin typeface="Arial" charset="0"/>
              </a:rPr>
              <a:t>celui</a:t>
            </a:r>
            <a:r>
              <a:rPr lang="it-IT" sz="2400" dirty="0">
                <a:latin typeface="Arial" charset="0"/>
              </a:rPr>
              <a:t> de l’</a:t>
            </a:r>
            <a:r>
              <a:rPr lang="it-IT" altLang="ja-JP" sz="2400" dirty="0" err="1">
                <a:latin typeface="Arial" charset="0"/>
              </a:rPr>
              <a:t>Eglise</a:t>
            </a:r>
            <a:r>
              <a:rPr lang="it-IT" altLang="ja-JP" sz="2400" dirty="0">
                <a:latin typeface="Arial" charset="0"/>
              </a:rPr>
              <a:t>, a </a:t>
            </a:r>
            <a:r>
              <a:rPr lang="it-IT" altLang="ja-JP" sz="2400" dirty="0" err="1">
                <a:latin typeface="Arial" charset="0"/>
              </a:rPr>
              <a:t>besoin</a:t>
            </a:r>
            <a:r>
              <a:rPr lang="it-IT" altLang="ja-JP" sz="2400" dirty="0">
                <a:latin typeface="Arial" charset="0"/>
              </a:rPr>
              <a:t> de </a:t>
            </a:r>
            <a:r>
              <a:rPr lang="it-IT" altLang="ja-JP" sz="2400" dirty="0" err="1">
                <a:latin typeface="Arial" charset="0"/>
              </a:rPr>
              <a:t>penser</a:t>
            </a:r>
            <a:r>
              <a:rPr lang="it-IT" altLang="ja-JP" sz="2400" dirty="0">
                <a:latin typeface="Arial" charset="0"/>
              </a:rPr>
              <a:t> </a:t>
            </a:r>
            <a:r>
              <a:rPr lang="it-IT" altLang="ja-JP" sz="2400" dirty="0" err="1">
                <a:latin typeface="Arial" charset="0"/>
              </a:rPr>
              <a:t>dans</a:t>
            </a:r>
            <a:r>
              <a:rPr lang="it-IT" altLang="ja-JP" sz="2400" dirty="0">
                <a:latin typeface="Arial" charset="0"/>
              </a:rPr>
              <a:t> la langue </a:t>
            </a:r>
            <a:r>
              <a:rPr lang="it-IT" altLang="ja-JP" sz="2400" dirty="0" err="1">
                <a:latin typeface="Arial" charset="0"/>
              </a:rPr>
              <a:t>française</a:t>
            </a:r>
            <a:r>
              <a:rPr lang="it-IT" altLang="ja-JP" sz="2400" dirty="0" smtClean="0">
                <a:latin typeface="Arial" charset="0"/>
              </a:rPr>
              <a:t>.</a:t>
            </a:r>
          </a:p>
          <a:p>
            <a:pPr algn="just"/>
            <a:r>
              <a:rPr lang="it-IT" altLang="ja-JP" sz="2400" dirty="0">
                <a:latin typeface="Arial" charset="0"/>
              </a:rPr>
              <a:t>Le </a:t>
            </a:r>
            <a:r>
              <a:rPr lang="it-IT" altLang="ja-JP" sz="2400" dirty="0" err="1">
                <a:latin typeface="Arial" charset="0"/>
              </a:rPr>
              <a:t>roi</a:t>
            </a:r>
            <a:r>
              <a:rPr lang="it-IT" altLang="ja-JP" sz="2400" dirty="0">
                <a:latin typeface="Arial" charset="0"/>
              </a:rPr>
              <a:t> Charles V est </a:t>
            </a:r>
            <a:r>
              <a:rPr lang="it-IT" altLang="ja-JP" sz="2400" dirty="0" err="1">
                <a:latin typeface="Arial" charset="0"/>
              </a:rPr>
              <a:t>très</a:t>
            </a:r>
            <a:r>
              <a:rPr lang="it-IT" altLang="ja-JP" sz="2400" dirty="0">
                <a:latin typeface="Arial" charset="0"/>
              </a:rPr>
              <a:t> </a:t>
            </a:r>
            <a:r>
              <a:rPr lang="it-IT" altLang="ja-JP" sz="2400" dirty="0" err="1">
                <a:latin typeface="Arial" charset="0"/>
              </a:rPr>
              <a:t>instruit</a:t>
            </a:r>
            <a:r>
              <a:rPr lang="it-IT" altLang="ja-JP" sz="2400" dirty="0">
                <a:latin typeface="Arial" charset="0"/>
              </a:rPr>
              <a:t> et il a </a:t>
            </a:r>
            <a:r>
              <a:rPr lang="it-IT" altLang="ja-JP" sz="2400" dirty="0" err="1">
                <a:latin typeface="Arial" charset="0"/>
              </a:rPr>
              <a:t>fondé</a:t>
            </a:r>
            <a:r>
              <a:rPr lang="it-IT" altLang="ja-JP" sz="2400" dirty="0">
                <a:latin typeface="Arial" charset="0"/>
              </a:rPr>
              <a:t> la première </a:t>
            </a:r>
            <a:r>
              <a:rPr lang="it-IT" altLang="ja-JP" sz="2400" dirty="0" err="1">
                <a:latin typeface="Arial" charset="0"/>
              </a:rPr>
              <a:t>librairie</a:t>
            </a:r>
            <a:r>
              <a:rPr lang="it-IT" altLang="ja-JP" sz="2400" dirty="0">
                <a:latin typeface="Arial" charset="0"/>
              </a:rPr>
              <a:t> </a:t>
            </a:r>
            <a:r>
              <a:rPr lang="it-IT" altLang="ja-JP" sz="2400" dirty="0" err="1">
                <a:latin typeface="Arial" charset="0"/>
              </a:rPr>
              <a:t>royale</a:t>
            </a:r>
            <a:r>
              <a:rPr lang="it-IT" altLang="ja-JP" sz="2400" dirty="0">
                <a:latin typeface="Arial" charset="0"/>
              </a:rPr>
              <a:t>, </a:t>
            </a:r>
            <a:r>
              <a:rPr lang="it-IT" altLang="ja-JP" sz="2400" dirty="0" err="1">
                <a:latin typeface="Arial" charset="0"/>
              </a:rPr>
              <a:t>ancêtre</a:t>
            </a:r>
            <a:r>
              <a:rPr lang="it-IT" altLang="ja-JP" sz="2400" dirty="0">
                <a:latin typeface="Arial" charset="0"/>
              </a:rPr>
              <a:t> de la </a:t>
            </a:r>
            <a:r>
              <a:rPr lang="it-IT" altLang="ja-JP" sz="2400" dirty="0" err="1">
                <a:latin typeface="Arial" charset="0"/>
              </a:rPr>
              <a:t>Bibliothèque</a:t>
            </a:r>
            <a:r>
              <a:rPr lang="it-IT" altLang="ja-JP" sz="2400" dirty="0">
                <a:latin typeface="Arial" charset="0"/>
              </a:rPr>
              <a:t> </a:t>
            </a:r>
            <a:r>
              <a:rPr lang="it-IT" altLang="ja-JP" sz="2400" dirty="0" err="1">
                <a:latin typeface="Arial" charset="0"/>
              </a:rPr>
              <a:t>nationale</a:t>
            </a:r>
            <a:r>
              <a:rPr lang="it-IT" altLang="ja-JP" sz="2400" dirty="0">
                <a:latin typeface="Arial" charset="0"/>
              </a:rPr>
              <a:t> de France.</a:t>
            </a:r>
          </a:p>
          <a:p>
            <a:pPr algn="just"/>
            <a:endParaRPr lang="it-IT" altLang="ja-JP" sz="2400" dirty="0" smtClean="0">
              <a:latin typeface="Arial" charset="0"/>
            </a:endParaRPr>
          </a:p>
          <a:p>
            <a:pPr algn="just"/>
            <a:endParaRPr lang="it-IT" altLang="ja-JP" sz="2400" dirty="0">
              <a:latin typeface="Arial" charset="0"/>
            </a:endParaRPr>
          </a:p>
          <a:p>
            <a:pPr algn="just"/>
            <a:endParaRPr lang="it-IT" altLang="ja-JP" sz="2400" dirty="0">
              <a:latin typeface="Arial" charset="0"/>
            </a:endParaRPr>
          </a:p>
          <a:p>
            <a:endParaRPr lang="it-IT" sz="2400" dirty="0">
              <a:latin typeface="Arial" charset="0"/>
            </a:endParaRPr>
          </a:p>
          <a:p>
            <a:endParaRPr lang="it-IT" dirty="0">
              <a:latin typeface="Arial" charset="0"/>
            </a:endParaRPr>
          </a:p>
        </p:txBody>
      </p:sp>
    </p:spTree>
    <p:extLst>
      <p:ext uri="{BB962C8B-B14F-4D97-AF65-F5344CB8AC3E}">
        <p14:creationId xmlns:p14="http://schemas.microsoft.com/office/powerpoint/2010/main" val="4068488577"/>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idx="4294967295"/>
          </p:nvPr>
        </p:nvSpPr>
        <p:spPr/>
        <p:txBody>
          <a:bodyPr>
            <a:normAutofit fontScale="90000"/>
          </a:bodyPr>
          <a:lstStyle/>
          <a:p>
            <a:r>
              <a:rPr lang="fr-FR" sz="2800" dirty="0"/>
              <a:t>Les institutions de la Politique </a:t>
            </a:r>
            <a:r>
              <a:rPr lang="fr-FR" sz="2800" dirty="0" smtClean="0"/>
              <a:t>linguistique de la France</a:t>
            </a:r>
            <a:br>
              <a:rPr lang="fr-FR" sz="2800" dirty="0" smtClean="0"/>
            </a:br>
            <a:r>
              <a:rPr lang="fr-FR" sz="2800" dirty="0" smtClean="0"/>
              <a:t>aujourd’hui</a:t>
            </a:r>
            <a:br>
              <a:rPr lang="fr-FR" sz="2800" dirty="0" smtClean="0"/>
            </a:br>
            <a:endParaRPr lang="fr-FR" sz="2800" dirty="0" smtClean="0"/>
          </a:p>
        </p:txBody>
      </p:sp>
      <p:sp>
        <p:nvSpPr>
          <p:cNvPr id="100355" name="Rectangle 3"/>
          <p:cNvSpPr>
            <a:spLocks noGrp="1" noChangeArrowheads="1"/>
          </p:cNvSpPr>
          <p:nvPr>
            <p:ph type="body" idx="4294967295"/>
          </p:nvPr>
        </p:nvSpPr>
        <p:spPr/>
        <p:txBody>
          <a:bodyPr/>
          <a:lstStyle/>
          <a:p>
            <a:pPr algn="just">
              <a:lnSpc>
                <a:spcPct val="90000"/>
              </a:lnSpc>
            </a:pPr>
            <a:r>
              <a:rPr lang="fr-FR" sz="2400" dirty="0"/>
              <a:t>L</a:t>
            </a:r>
            <a:r>
              <a:rPr lang="fr-FR" sz="2400" dirty="0" smtClean="0"/>
              <a:t>a </a:t>
            </a:r>
            <a:r>
              <a:rPr lang="fr-FR" sz="2400" i="1" dirty="0" smtClean="0"/>
              <a:t>Délégation générale à la langue française</a:t>
            </a:r>
            <a:r>
              <a:rPr lang="fr-FR" sz="2400" dirty="0"/>
              <a:t> </a:t>
            </a:r>
            <a:r>
              <a:rPr lang="fr-FR" sz="2400" dirty="0" smtClean="0"/>
              <a:t>devient, en 2001, </a:t>
            </a:r>
            <a:r>
              <a:rPr lang="fr-FR" sz="2400" i="1" dirty="0" smtClean="0"/>
              <a:t>Délégation générale à la langue française et </a:t>
            </a:r>
            <a:r>
              <a:rPr lang="fr-FR" sz="2400" i="1" u="sng" dirty="0" smtClean="0"/>
              <a:t>aux langues de France </a:t>
            </a:r>
            <a:r>
              <a:rPr lang="fr-FR" altLang="ja-JP" sz="2400" dirty="0" smtClean="0"/>
              <a:t>(</a:t>
            </a:r>
            <a:r>
              <a:rPr lang="fr-FR" sz="2400" dirty="0" smtClean="0"/>
              <a:t>DGLFLF) pour marquer la reconnaissance par l</a:t>
            </a:r>
            <a:r>
              <a:rPr lang="ja-JP" altLang="fr-FR" sz="2400" dirty="0" smtClean="0"/>
              <a:t>’</a:t>
            </a:r>
            <a:r>
              <a:rPr lang="fr-FR" altLang="ja-JP" sz="2400" dirty="0" smtClean="0"/>
              <a:t>État de la diversité linguistique de la France. </a:t>
            </a:r>
          </a:p>
          <a:p>
            <a:pPr algn="just">
              <a:lnSpc>
                <a:spcPct val="90000"/>
              </a:lnSpc>
            </a:pPr>
            <a:endParaRPr lang="fr-FR" altLang="ja-JP" sz="2400" dirty="0"/>
          </a:p>
          <a:p>
            <a:pPr algn="just">
              <a:lnSpc>
                <a:spcPct val="90000"/>
              </a:lnSpc>
            </a:pPr>
            <a:r>
              <a:rPr lang="fr-FR" sz="2400" dirty="0"/>
              <a:t>Elle exerce </a:t>
            </a:r>
            <a:r>
              <a:rPr lang="fr-FR" sz="2400" dirty="0" smtClean="0"/>
              <a:t>aujourd’hui sa </a:t>
            </a:r>
            <a:r>
              <a:rPr lang="fr-FR" sz="2400" dirty="0"/>
              <a:t>mission directement auprès du ministre chargé de la culture, bénéficiant ainsi d'une reconnaissance institutionnelle forte</a:t>
            </a:r>
            <a:r>
              <a:rPr lang="fr-FR" sz="2400" dirty="0" smtClean="0"/>
              <a:t>.</a:t>
            </a:r>
          </a:p>
          <a:p>
            <a:pPr algn="just">
              <a:lnSpc>
                <a:spcPct val="90000"/>
              </a:lnSpc>
            </a:pPr>
            <a:r>
              <a:rPr lang="it-IT" sz="2400" dirty="0" err="1"/>
              <a:t>https</a:t>
            </a:r>
            <a:r>
              <a:rPr lang="it-IT" sz="2400" dirty="0"/>
              <a:t>://</a:t>
            </a:r>
            <a:r>
              <a:rPr lang="it-IT" sz="2400" dirty="0" err="1"/>
              <a:t>www.culture.gouv.fr</a:t>
            </a:r>
            <a:endParaRPr lang="fr-CA" sz="2400" dirty="0"/>
          </a:p>
          <a:p>
            <a:pPr algn="just">
              <a:lnSpc>
                <a:spcPct val="90000"/>
              </a:lnSpc>
            </a:pPr>
            <a:endParaRPr lang="fr-FR" altLang="ja-JP" sz="2400" dirty="0" smtClean="0"/>
          </a:p>
          <a:p>
            <a:pPr>
              <a:lnSpc>
                <a:spcPct val="90000"/>
              </a:lnSpc>
            </a:pPr>
            <a:endParaRPr lang="fr-FR" sz="2400" dirty="0" smtClean="0"/>
          </a:p>
        </p:txBody>
      </p:sp>
    </p:spTree>
    <p:extLst>
      <p:ext uri="{BB962C8B-B14F-4D97-AF65-F5344CB8AC3E}">
        <p14:creationId xmlns:p14="http://schemas.microsoft.com/office/powerpoint/2010/main" val="705679091"/>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olo 1"/>
          <p:cNvSpPr>
            <a:spLocks noGrp="1"/>
          </p:cNvSpPr>
          <p:nvPr>
            <p:ph type="title"/>
          </p:nvPr>
        </p:nvSpPr>
        <p:spPr/>
        <p:txBody>
          <a:bodyPr/>
          <a:lstStyle/>
          <a:p>
            <a:r>
              <a:rPr lang="fr-FR" sz="2800" dirty="0"/>
              <a:t>La </a:t>
            </a:r>
            <a:r>
              <a:rPr lang="fr-FR" sz="2800" dirty="0" smtClean="0"/>
              <a:t>DGLFLF</a:t>
            </a:r>
            <a:br>
              <a:rPr lang="fr-FR" sz="2800" dirty="0" smtClean="0"/>
            </a:br>
            <a:r>
              <a:rPr lang="fr-FR" sz="2800" dirty="0" smtClean="0"/>
              <a:t>qui sommes-nous? </a:t>
            </a:r>
            <a:endParaRPr lang="it-IT" sz="2800" dirty="0">
              <a:latin typeface="Arial" charset="0"/>
              <a:cs typeface="Arial" charset="0"/>
            </a:endParaRPr>
          </a:p>
        </p:txBody>
      </p:sp>
      <p:sp>
        <p:nvSpPr>
          <p:cNvPr id="47107" name="Segnaposto contenuto 2"/>
          <p:cNvSpPr>
            <a:spLocks noGrp="1"/>
          </p:cNvSpPr>
          <p:nvPr>
            <p:ph idx="1"/>
          </p:nvPr>
        </p:nvSpPr>
        <p:spPr/>
        <p:txBody>
          <a:bodyPr>
            <a:normAutofit lnSpcReduction="10000"/>
          </a:bodyPr>
          <a:lstStyle/>
          <a:p>
            <a:pPr algn="just"/>
            <a:r>
              <a:rPr lang="it-IT" sz="2400" dirty="0"/>
              <a:t>La </a:t>
            </a:r>
            <a:r>
              <a:rPr lang="it-IT" sz="2400" dirty="0" err="1"/>
              <a:t>délégation</a:t>
            </a:r>
            <a:r>
              <a:rPr lang="it-IT" sz="2400" dirty="0"/>
              <a:t> </a:t>
            </a:r>
            <a:r>
              <a:rPr lang="it-IT" sz="2400" dirty="0" err="1"/>
              <a:t>générale</a:t>
            </a:r>
            <a:r>
              <a:rPr lang="it-IT" sz="2400" dirty="0"/>
              <a:t> à la langue </a:t>
            </a:r>
            <a:r>
              <a:rPr lang="it-IT" sz="2400" dirty="0" err="1"/>
              <a:t>française</a:t>
            </a:r>
            <a:r>
              <a:rPr lang="it-IT" sz="2400" dirty="0"/>
              <a:t> et </a:t>
            </a:r>
            <a:r>
              <a:rPr lang="it-IT" sz="2400" dirty="0" err="1"/>
              <a:t>aux</a:t>
            </a:r>
            <a:r>
              <a:rPr lang="it-IT" sz="2400" dirty="0"/>
              <a:t> </a:t>
            </a:r>
            <a:r>
              <a:rPr lang="it-IT" sz="2400" dirty="0" err="1"/>
              <a:t>langues</a:t>
            </a:r>
            <a:r>
              <a:rPr lang="it-IT" sz="2400" dirty="0"/>
              <a:t> de France (DGLFLF) est </a:t>
            </a:r>
            <a:r>
              <a:rPr lang="it-IT" sz="2400" dirty="0" err="1"/>
              <a:t>chargée</a:t>
            </a:r>
            <a:r>
              <a:rPr lang="it-IT" sz="2400" dirty="0"/>
              <a:t> d'</a:t>
            </a:r>
            <a:r>
              <a:rPr lang="it-IT" sz="2400" dirty="0" err="1"/>
              <a:t>animer</a:t>
            </a:r>
            <a:r>
              <a:rPr lang="it-IT" sz="2400" dirty="0"/>
              <a:t> et de </a:t>
            </a:r>
            <a:r>
              <a:rPr lang="it-IT" sz="2400" dirty="0" err="1"/>
              <a:t>coordonner</a:t>
            </a:r>
            <a:r>
              <a:rPr lang="it-IT" sz="2400" dirty="0"/>
              <a:t> la </a:t>
            </a:r>
            <a:r>
              <a:rPr lang="it-IT" sz="2400" dirty="0" err="1"/>
              <a:t>politique</a:t>
            </a:r>
            <a:r>
              <a:rPr lang="it-IT" sz="2400" dirty="0"/>
              <a:t> </a:t>
            </a:r>
            <a:r>
              <a:rPr lang="it-IT" sz="2400" dirty="0" err="1"/>
              <a:t>linguistique</a:t>
            </a:r>
            <a:r>
              <a:rPr lang="it-IT" sz="2400" dirty="0"/>
              <a:t> </a:t>
            </a:r>
            <a:r>
              <a:rPr lang="it-IT" sz="2400" dirty="0" err="1"/>
              <a:t>du</a:t>
            </a:r>
            <a:r>
              <a:rPr lang="it-IT" sz="2400" dirty="0"/>
              <a:t> </a:t>
            </a:r>
            <a:r>
              <a:rPr lang="it-IT" sz="2400" dirty="0" err="1"/>
              <a:t>Gouvernement</a:t>
            </a:r>
            <a:r>
              <a:rPr lang="it-IT" sz="2400" dirty="0"/>
              <a:t> et d'</a:t>
            </a:r>
            <a:r>
              <a:rPr lang="it-IT" sz="2400" dirty="0" err="1"/>
              <a:t>orienter</a:t>
            </a:r>
            <a:r>
              <a:rPr lang="it-IT" sz="2400" dirty="0"/>
              <a:t> son </a:t>
            </a:r>
            <a:r>
              <a:rPr lang="it-IT" sz="2400" dirty="0" err="1"/>
              <a:t>évolution</a:t>
            </a:r>
            <a:r>
              <a:rPr lang="it-IT" sz="2400" dirty="0"/>
              <a:t> </a:t>
            </a:r>
            <a:r>
              <a:rPr lang="it-IT" sz="2400" dirty="0" err="1"/>
              <a:t>dans</a:t>
            </a:r>
            <a:r>
              <a:rPr lang="it-IT" sz="2400" dirty="0"/>
              <a:t> un </a:t>
            </a:r>
            <a:r>
              <a:rPr lang="it-IT" sz="2400" dirty="0" err="1"/>
              <a:t>sens</a:t>
            </a:r>
            <a:r>
              <a:rPr lang="it-IT" sz="2400" dirty="0"/>
              <a:t> </a:t>
            </a:r>
            <a:r>
              <a:rPr lang="it-IT" sz="2400" dirty="0" err="1"/>
              <a:t>favorable</a:t>
            </a:r>
            <a:r>
              <a:rPr lang="it-IT" sz="2400" dirty="0"/>
              <a:t> </a:t>
            </a:r>
            <a:r>
              <a:rPr lang="it-IT" sz="2400" dirty="0" err="1"/>
              <a:t>au</a:t>
            </a:r>
            <a:r>
              <a:rPr lang="it-IT" sz="2400" dirty="0"/>
              <a:t> </a:t>
            </a:r>
            <a:r>
              <a:rPr lang="it-IT" sz="2400" dirty="0" err="1"/>
              <a:t>maintien</a:t>
            </a:r>
            <a:r>
              <a:rPr lang="it-IT" sz="2400" dirty="0"/>
              <a:t> de </a:t>
            </a:r>
            <a:r>
              <a:rPr lang="it-IT" sz="2400" b="1" dirty="0"/>
              <a:t>la </a:t>
            </a:r>
            <a:r>
              <a:rPr lang="it-IT" sz="2400" b="1" dirty="0" err="1"/>
              <a:t>cohésion</a:t>
            </a:r>
            <a:r>
              <a:rPr lang="it-IT" sz="2400" b="1" dirty="0"/>
              <a:t> sociale </a:t>
            </a:r>
            <a:r>
              <a:rPr lang="it-IT" sz="2400" dirty="0"/>
              <a:t>et à la </a:t>
            </a:r>
            <a:r>
              <a:rPr lang="it-IT" sz="2400" b="1" dirty="0" err="1"/>
              <a:t>prise</a:t>
            </a:r>
            <a:r>
              <a:rPr lang="it-IT" sz="2400" b="1" dirty="0"/>
              <a:t> en </a:t>
            </a:r>
            <a:r>
              <a:rPr lang="it-IT" sz="2400" b="1" dirty="0" err="1"/>
              <a:t>compte</a:t>
            </a:r>
            <a:r>
              <a:rPr lang="it-IT" sz="2400" b="1" dirty="0"/>
              <a:t> de la </a:t>
            </a:r>
            <a:r>
              <a:rPr lang="it-IT" sz="2400" b="1" dirty="0" err="1"/>
              <a:t>diversité</a:t>
            </a:r>
            <a:r>
              <a:rPr lang="it-IT" sz="2400" b="1" dirty="0"/>
              <a:t> de </a:t>
            </a:r>
            <a:r>
              <a:rPr lang="it-IT" sz="2400" b="1" dirty="0" err="1"/>
              <a:t>notre</a:t>
            </a:r>
            <a:r>
              <a:rPr lang="it-IT" sz="2400" b="1" dirty="0"/>
              <a:t> </a:t>
            </a:r>
            <a:r>
              <a:rPr lang="it-IT" sz="2400" b="1" dirty="0" err="1"/>
              <a:t>société</a:t>
            </a:r>
            <a:r>
              <a:rPr lang="it-IT" sz="2400" b="1" dirty="0"/>
              <a:t>. </a:t>
            </a:r>
            <a:br>
              <a:rPr lang="it-IT" sz="2400" b="1" dirty="0"/>
            </a:br>
            <a:r>
              <a:rPr lang="it-IT" sz="2400" b="1" dirty="0"/>
              <a:t/>
            </a:r>
            <a:br>
              <a:rPr lang="it-IT" sz="2400" b="1" dirty="0"/>
            </a:br>
            <a:r>
              <a:rPr lang="it-IT" sz="2400" dirty="0"/>
              <a:t>Service à </a:t>
            </a:r>
            <a:r>
              <a:rPr lang="it-IT" sz="2400" dirty="0" err="1"/>
              <a:t>vocation</a:t>
            </a:r>
            <a:r>
              <a:rPr lang="it-IT" sz="2400" dirty="0"/>
              <a:t> </a:t>
            </a:r>
            <a:r>
              <a:rPr lang="it-IT" sz="2400" b="1" dirty="0" err="1"/>
              <a:t>interministérielle</a:t>
            </a:r>
            <a:r>
              <a:rPr lang="it-IT" sz="2400" dirty="0"/>
              <a:t> </a:t>
            </a:r>
            <a:r>
              <a:rPr lang="it-IT" sz="2400" dirty="0" err="1"/>
              <a:t>directement</a:t>
            </a:r>
            <a:r>
              <a:rPr lang="it-IT" sz="2400" dirty="0"/>
              <a:t> </a:t>
            </a:r>
            <a:r>
              <a:rPr lang="it-IT" sz="2400" dirty="0" err="1"/>
              <a:t>rattaché</a:t>
            </a:r>
            <a:r>
              <a:rPr lang="it-IT" sz="2400" dirty="0"/>
              <a:t> </a:t>
            </a:r>
            <a:r>
              <a:rPr lang="it-IT" sz="2400" dirty="0" err="1"/>
              <a:t>au</a:t>
            </a:r>
            <a:r>
              <a:rPr lang="it-IT" sz="2400" dirty="0"/>
              <a:t> ministre </a:t>
            </a:r>
            <a:r>
              <a:rPr lang="it-IT" sz="2400" dirty="0" err="1"/>
              <a:t>chargé</a:t>
            </a:r>
            <a:r>
              <a:rPr lang="it-IT" sz="2400" dirty="0"/>
              <a:t> de la culture, la DGLFLF est </a:t>
            </a:r>
            <a:r>
              <a:rPr lang="it-IT" sz="2400" dirty="0" err="1"/>
              <a:t>constituée</a:t>
            </a:r>
            <a:r>
              <a:rPr lang="it-IT" sz="2400" dirty="0"/>
              <a:t> d'une </a:t>
            </a:r>
            <a:r>
              <a:rPr lang="it-IT" sz="2400" dirty="0" err="1"/>
              <a:t>trentaine</a:t>
            </a:r>
            <a:r>
              <a:rPr lang="it-IT" sz="2400" dirty="0"/>
              <a:t> d'agents et </a:t>
            </a:r>
            <a:r>
              <a:rPr lang="it-IT" sz="2400" dirty="0" err="1"/>
              <a:t>mobilise</a:t>
            </a:r>
            <a:r>
              <a:rPr lang="it-IT" sz="2400" dirty="0"/>
              <a:t> pour son </a:t>
            </a:r>
            <a:r>
              <a:rPr lang="it-IT" sz="2400" dirty="0" err="1"/>
              <a:t>action</a:t>
            </a:r>
            <a:r>
              <a:rPr lang="it-IT" sz="2400" dirty="0"/>
              <a:t> un ensemble de </a:t>
            </a:r>
            <a:r>
              <a:rPr lang="it-IT" sz="2400" dirty="0" err="1"/>
              <a:t>partenaires</a:t>
            </a:r>
            <a:r>
              <a:rPr lang="it-IT" sz="2400" dirty="0"/>
              <a:t>, </a:t>
            </a:r>
            <a:r>
              <a:rPr lang="it-IT" sz="2400" dirty="0" err="1"/>
              <a:t>publics</a:t>
            </a:r>
            <a:r>
              <a:rPr lang="it-IT" sz="2400" dirty="0"/>
              <a:t> </a:t>
            </a:r>
            <a:r>
              <a:rPr lang="it-IT" sz="2400" dirty="0" err="1"/>
              <a:t>ou</a:t>
            </a:r>
            <a:r>
              <a:rPr lang="it-IT" sz="2400" dirty="0"/>
              <a:t> </a:t>
            </a:r>
            <a:r>
              <a:rPr lang="it-IT" sz="2400" dirty="0" err="1"/>
              <a:t>privés</a:t>
            </a:r>
            <a:r>
              <a:rPr lang="it-IT" sz="2400" dirty="0"/>
              <a:t>, </a:t>
            </a:r>
            <a:r>
              <a:rPr lang="it-IT" sz="2400" dirty="0" err="1"/>
              <a:t>impliqués</a:t>
            </a:r>
            <a:r>
              <a:rPr lang="it-IT" sz="2400" dirty="0"/>
              <a:t> </a:t>
            </a:r>
            <a:r>
              <a:rPr lang="it-IT" sz="2400" dirty="0" err="1"/>
              <a:t>dans</a:t>
            </a:r>
            <a:r>
              <a:rPr lang="it-IT" sz="2400" dirty="0"/>
              <a:t> la promotion </a:t>
            </a:r>
            <a:r>
              <a:rPr lang="it-IT" sz="2400" dirty="0" err="1"/>
              <a:t>du</a:t>
            </a:r>
            <a:r>
              <a:rPr lang="it-IT" sz="2400" dirty="0"/>
              <a:t> </a:t>
            </a:r>
            <a:r>
              <a:rPr lang="it-IT" sz="2400" dirty="0" err="1"/>
              <a:t>français</a:t>
            </a:r>
            <a:r>
              <a:rPr lang="it-IT" sz="2400" dirty="0"/>
              <a:t> et de la </a:t>
            </a:r>
            <a:r>
              <a:rPr lang="it-IT" sz="2400" dirty="0" err="1"/>
              <a:t>diversité</a:t>
            </a:r>
            <a:r>
              <a:rPr lang="it-IT" sz="2400" dirty="0"/>
              <a:t> </a:t>
            </a:r>
            <a:r>
              <a:rPr lang="it-IT" sz="2400" dirty="0" err="1"/>
              <a:t>linguistique</a:t>
            </a:r>
            <a:r>
              <a:rPr lang="it-IT" sz="2400" dirty="0"/>
              <a:t>. </a:t>
            </a:r>
            <a:endParaRPr lang="it-IT" sz="2400" dirty="0" smtClean="0"/>
          </a:p>
          <a:p>
            <a:r>
              <a:rPr lang="it-IT" sz="2400" dirty="0"/>
              <a:t>http://</a:t>
            </a:r>
            <a:r>
              <a:rPr lang="it-IT" sz="2400" dirty="0" err="1"/>
              <a:t>www.culturecommunication.gouv.fr</a:t>
            </a:r>
            <a:r>
              <a:rPr lang="it-IT" sz="2400" dirty="0"/>
              <a:t>/</a:t>
            </a:r>
            <a:endParaRPr lang="fr-FR" sz="2400" dirty="0"/>
          </a:p>
        </p:txBody>
      </p:sp>
    </p:spTree>
    <p:extLst>
      <p:ext uri="{BB962C8B-B14F-4D97-AF65-F5344CB8AC3E}">
        <p14:creationId xmlns:p14="http://schemas.microsoft.com/office/powerpoint/2010/main" val="3943517075"/>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La </a:t>
            </a:r>
            <a:r>
              <a:rPr lang="it-IT" sz="2800" dirty="0"/>
              <a:t>DGLFLF </a:t>
            </a:r>
            <a:r>
              <a:rPr lang="it-IT" sz="2800" dirty="0" smtClean="0"/>
              <a:t>et la </a:t>
            </a:r>
            <a:r>
              <a:rPr lang="it-IT" sz="2800" dirty="0" err="1" smtClean="0"/>
              <a:t>politique</a:t>
            </a:r>
            <a:r>
              <a:rPr lang="it-IT" sz="2800" dirty="0" smtClean="0"/>
              <a:t> </a:t>
            </a:r>
            <a:r>
              <a:rPr lang="it-IT" sz="2800" dirty="0" err="1" smtClean="0"/>
              <a:t>terminologique</a:t>
            </a:r>
            <a:endParaRPr lang="fr-CA" sz="2800" dirty="0"/>
          </a:p>
        </p:txBody>
      </p:sp>
      <p:sp>
        <p:nvSpPr>
          <p:cNvPr id="3" name="Segnaposto contenuto 2"/>
          <p:cNvSpPr>
            <a:spLocks noGrp="1"/>
          </p:cNvSpPr>
          <p:nvPr>
            <p:ph idx="1"/>
          </p:nvPr>
        </p:nvSpPr>
        <p:spPr/>
        <p:txBody>
          <a:bodyPr>
            <a:normAutofit fontScale="85000" lnSpcReduction="10000"/>
          </a:bodyPr>
          <a:lstStyle/>
          <a:p>
            <a:pPr algn="just"/>
            <a:r>
              <a:rPr lang="it-IT" sz="2400" dirty="0"/>
              <a:t>le </a:t>
            </a:r>
            <a:r>
              <a:rPr lang="it-IT" sz="2400" dirty="0" err="1"/>
              <a:t>développement</a:t>
            </a:r>
            <a:r>
              <a:rPr lang="it-IT" sz="2400" dirty="0"/>
              <a:t> d'</a:t>
            </a:r>
            <a:r>
              <a:rPr lang="it-IT" sz="2400" dirty="0" err="1"/>
              <a:t>outils</a:t>
            </a:r>
            <a:r>
              <a:rPr lang="it-IT" sz="2400" dirty="0"/>
              <a:t> </a:t>
            </a:r>
            <a:r>
              <a:rPr lang="it-IT" sz="2400" dirty="0" err="1"/>
              <a:t>numériques</a:t>
            </a:r>
            <a:r>
              <a:rPr lang="it-IT" sz="2400" dirty="0"/>
              <a:t> </a:t>
            </a:r>
            <a:r>
              <a:rPr lang="it-IT" sz="2400" dirty="0" err="1"/>
              <a:t>performants</a:t>
            </a:r>
            <a:r>
              <a:rPr lang="it-IT" sz="2400" dirty="0"/>
              <a:t>, de nature à </a:t>
            </a:r>
            <a:r>
              <a:rPr lang="it-IT" sz="2400" dirty="0" err="1"/>
              <a:t>faciliter</a:t>
            </a:r>
            <a:r>
              <a:rPr lang="it-IT" sz="2400" dirty="0"/>
              <a:t> le </a:t>
            </a:r>
            <a:r>
              <a:rPr lang="it-IT" sz="2400" dirty="0" err="1"/>
              <a:t>travail</a:t>
            </a:r>
            <a:r>
              <a:rPr lang="it-IT" sz="2400" dirty="0"/>
              <a:t> de </a:t>
            </a:r>
            <a:r>
              <a:rPr lang="it-IT" sz="2400" dirty="0" err="1"/>
              <a:t>recherche</a:t>
            </a:r>
            <a:r>
              <a:rPr lang="it-IT" sz="2400" dirty="0"/>
              <a:t> </a:t>
            </a:r>
            <a:r>
              <a:rPr lang="it-IT" sz="2400" dirty="0" err="1"/>
              <a:t>terminologique</a:t>
            </a:r>
            <a:r>
              <a:rPr lang="it-IT" sz="2400" dirty="0"/>
              <a:t>, à </a:t>
            </a:r>
            <a:r>
              <a:rPr lang="it-IT" sz="2400" dirty="0" err="1"/>
              <a:t>renforcer</a:t>
            </a:r>
            <a:r>
              <a:rPr lang="it-IT" sz="2400" dirty="0"/>
              <a:t> la </a:t>
            </a:r>
            <a:r>
              <a:rPr lang="it-IT" sz="2400" b="1" dirty="0" err="1"/>
              <a:t>diffusion</a:t>
            </a:r>
            <a:r>
              <a:rPr lang="it-IT" sz="2400" b="1" dirty="0"/>
              <a:t> </a:t>
            </a:r>
            <a:r>
              <a:rPr lang="it-IT" sz="2400" b="1" dirty="0" err="1"/>
              <a:t>des</a:t>
            </a:r>
            <a:r>
              <a:rPr lang="it-IT" sz="2400" b="1" dirty="0"/>
              <a:t> </a:t>
            </a:r>
            <a:r>
              <a:rPr lang="it-IT" sz="2400" b="1" dirty="0" err="1"/>
              <a:t>termes</a:t>
            </a:r>
            <a:r>
              <a:rPr lang="it-IT" sz="2400" b="1" dirty="0"/>
              <a:t> </a:t>
            </a:r>
            <a:r>
              <a:rPr lang="it-IT" sz="2400" b="1" dirty="0" err="1"/>
              <a:t>recommandés</a:t>
            </a:r>
            <a:r>
              <a:rPr lang="it-IT" sz="2400" b="1" dirty="0"/>
              <a:t> </a:t>
            </a:r>
            <a:r>
              <a:rPr lang="it-IT" sz="2400" dirty="0"/>
              <a:t>et à </a:t>
            </a:r>
            <a:r>
              <a:rPr lang="it-IT" sz="2400" dirty="0" err="1"/>
              <a:t>recueillir</a:t>
            </a:r>
            <a:r>
              <a:rPr lang="it-IT" sz="2400" dirty="0"/>
              <a:t> </a:t>
            </a:r>
            <a:r>
              <a:rPr lang="it-IT" sz="2400" dirty="0" err="1"/>
              <a:t>les</a:t>
            </a:r>
            <a:r>
              <a:rPr lang="it-IT" sz="2400" dirty="0"/>
              <a:t> </a:t>
            </a:r>
            <a:r>
              <a:rPr lang="it-IT" sz="2400" dirty="0" err="1"/>
              <a:t>propositions</a:t>
            </a:r>
            <a:r>
              <a:rPr lang="it-IT" sz="2400" dirty="0"/>
              <a:t> et </a:t>
            </a:r>
            <a:r>
              <a:rPr lang="it-IT" sz="2400" dirty="0" err="1"/>
              <a:t>avis</a:t>
            </a:r>
            <a:r>
              <a:rPr lang="it-IT" sz="2400" dirty="0"/>
              <a:t> </a:t>
            </a:r>
            <a:r>
              <a:rPr lang="it-IT" sz="2400" dirty="0" err="1"/>
              <a:t>des</a:t>
            </a:r>
            <a:r>
              <a:rPr lang="it-IT" sz="2400" dirty="0"/>
              <a:t> </a:t>
            </a:r>
            <a:r>
              <a:rPr lang="it-IT" sz="2400" dirty="0" err="1"/>
              <a:t>internautes</a:t>
            </a:r>
            <a:r>
              <a:rPr lang="it-IT" sz="2400" dirty="0" smtClean="0"/>
              <a:t>.</a:t>
            </a:r>
          </a:p>
          <a:p>
            <a:pPr algn="just"/>
            <a:r>
              <a:rPr lang="it-IT" sz="2400" dirty="0" err="1"/>
              <a:t>FranceTerme</a:t>
            </a:r>
            <a:r>
              <a:rPr lang="it-IT" sz="2400" dirty="0"/>
              <a:t> : la base </a:t>
            </a:r>
            <a:r>
              <a:rPr lang="it-IT" sz="2400" dirty="0" err="1"/>
              <a:t>consacrée</a:t>
            </a:r>
            <a:r>
              <a:rPr lang="it-IT" sz="2400" dirty="0"/>
              <a:t> </a:t>
            </a:r>
            <a:r>
              <a:rPr lang="it-IT" sz="2400" dirty="0" err="1"/>
              <a:t>aux</a:t>
            </a:r>
            <a:r>
              <a:rPr lang="it-IT" sz="2400" dirty="0"/>
              <a:t> </a:t>
            </a:r>
            <a:r>
              <a:rPr lang="it-IT" sz="2400" dirty="0" err="1"/>
              <a:t>termes</a:t>
            </a:r>
            <a:r>
              <a:rPr lang="it-IT" sz="2400" dirty="0"/>
              <a:t> </a:t>
            </a:r>
            <a:r>
              <a:rPr lang="it-IT" sz="2400" dirty="0" err="1"/>
              <a:t>recommandés</a:t>
            </a:r>
            <a:r>
              <a:rPr lang="it-IT" sz="2400" dirty="0"/>
              <a:t> </a:t>
            </a:r>
            <a:r>
              <a:rPr lang="it-IT" sz="2400" dirty="0" err="1"/>
              <a:t>au</a:t>
            </a:r>
            <a:r>
              <a:rPr lang="it-IT" sz="2400" dirty="0"/>
              <a:t> Journal </a:t>
            </a:r>
            <a:r>
              <a:rPr lang="it-IT" sz="2400" dirty="0" err="1"/>
              <a:t>officiel</a:t>
            </a:r>
            <a:r>
              <a:rPr lang="it-IT" sz="2400" dirty="0"/>
              <a:t> de la </a:t>
            </a:r>
            <a:r>
              <a:rPr lang="it-IT" sz="2400" dirty="0" err="1"/>
              <a:t>République</a:t>
            </a:r>
            <a:r>
              <a:rPr lang="it-IT" sz="2400" dirty="0"/>
              <a:t> </a:t>
            </a:r>
            <a:r>
              <a:rPr lang="it-IT" sz="2400" dirty="0" err="1" smtClean="0"/>
              <a:t>française</a:t>
            </a:r>
            <a:r>
              <a:rPr lang="it-IT" sz="2400" dirty="0" smtClean="0"/>
              <a:t> </a:t>
            </a:r>
            <a:r>
              <a:rPr lang="it-IT" sz="2400" dirty="0">
                <a:hlinkClick r:id="rId2"/>
              </a:rPr>
              <a:t>http://www.culture.fr/</a:t>
            </a:r>
            <a:r>
              <a:rPr lang="it-IT" sz="2400" dirty="0" smtClean="0">
                <a:hlinkClick r:id="rId2"/>
              </a:rPr>
              <a:t>franceterme</a:t>
            </a:r>
            <a:endParaRPr lang="it-IT" sz="2400" dirty="0" smtClean="0"/>
          </a:p>
          <a:p>
            <a:pPr algn="just"/>
            <a:r>
              <a:rPr lang="it-IT" sz="2400" dirty="0"/>
              <a:t/>
            </a:r>
            <a:br>
              <a:rPr lang="it-IT" sz="2400" dirty="0"/>
            </a:br>
            <a:r>
              <a:rPr lang="it-IT" sz="2400" dirty="0" err="1"/>
              <a:t>Cette</a:t>
            </a:r>
            <a:r>
              <a:rPr lang="it-IT" sz="2400" dirty="0"/>
              <a:t> base </a:t>
            </a:r>
            <a:r>
              <a:rPr lang="it-IT" sz="2400" dirty="0" err="1"/>
              <a:t>actualisée</a:t>
            </a:r>
            <a:r>
              <a:rPr lang="it-IT" sz="2400" dirty="0"/>
              <a:t> en </a:t>
            </a:r>
            <a:r>
              <a:rPr lang="it-IT" sz="2400" dirty="0" err="1"/>
              <a:t>permanence</a:t>
            </a:r>
            <a:r>
              <a:rPr lang="it-IT" sz="2400" dirty="0"/>
              <a:t> est </a:t>
            </a:r>
            <a:r>
              <a:rPr lang="it-IT" sz="2400" dirty="0" err="1"/>
              <a:t>consacrée</a:t>
            </a:r>
            <a:r>
              <a:rPr lang="it-IT" sz="2400" dirty="0"/>
              <a:t> </a:t>
            </a:r>
            <a:r>
              <a:rPr lang="it-IT" sz="2400" dirty="0" err="1"/>
              <a:t>aux</a:t>
            </a:r>
            <a:r>
              <a:rPr lang="it-IT" sz="2400" dirty="0"/>
              <a:t> </a:t>
            </a:r>
            <a:r>
              <a:rPr lang="it-IT" sz="2400" dirty="0" err="1"/>
              <a:t>termes</a:t>
            </a:r>
            <a:r>
              <a:rPr lang="it-IT" sz="2400" dirty="0"/>
              <a:t> </a:t>
            </a:r>
            <a:r>
              <a:rPr lang="it-IT" sz="2400" dirty="0" err="1"/>
              <a:t>recommandés</a:t>
            </a:r>
            <a:r>
              <a:rPr lang="it-IT" sz="2400" dirty="0"/>
              <a:t> </a:t>
            </a:r>
            <a:r>
              <a:rPr lang="it-IT" sz="2400" dirty="0" err="1"/>
              <a:t>au</a:t>
            </a:r>
            <a:r>
              <a:rPr lang="it-IT" sz="2400" dirty="0"/>
              <a:t> Journal </a:t>
            </a:r>
            <a:r>
              <a:rPr lang="it-IT" sz="2400" dirty="0" err="1"/>
              <a:t>officiel</a:t>
            </a:r>
            <a:r>
              <a:rPr lang="it-IT" sz="2400" dirty="0"/>
              <a:t> de la </a:t>
            </a:r>
            <a:r>
              <a:rPr lang="it-IT" sz="2400" dirty="0" err="1"/>
              <a:t>République</a:t>
            </a:r>
            <a:r>
              <a:rPr lang="it-IT" sz="2400" dirty="0"/>
              <a:t> </a:t>
            </a:r>
            <a:r>
              <a:rPr lang="it-IT" sz="2400" dirty="0" err="1"/>
              <a:t>française</a:t>
            </a:r>
            <a:r>
              <a:rPr lang="it-IT" sz="2400" dirty="0"/>
              <a:t>. Elle </a:t>
            </a:r>
            <a:r>
              <a:rPr lang="it-IT" sz="2400" dirty="0" err="1"/>
              <a:t>regroupe</a:t>
            </a:r>
            <a:r>
              <a:rPr lang="it-IT" sz="2400" dirty="0"/>
              <a:t> un ensemble de </a:t>
            </a:r>
            <a:r>
              <a:rPr lang="it-IT" sz="2400" dirty="0" err="1"/>
              <a:t>termes</a:t>
            </a:r>
            <a:r>
              <a:rPr lang="it-IT" sz="2400" dirty="0"/>
              <a:t> </a:t>
            </a:r>
            <a:r>
              <a:rPr lang="it-IT" sz="2400" dirty="0" err="1"/>
              <a:t>récents</a:t>
            </a:r>
            <a:r>
              <a:rPr lang="it-IT" sz="2400" dirty="0"/>
              <a:t> </a:t>
            </a:r>
            <a:r>
              <a:rPr lang="it-IT" sz="2400" dirty="0" err="1"/>
              <a:t>relevant</a:t>
            </a:r>
            <a:r>
              <a:rPr lang="it-IT" sz="2400" dirty="0"/>
              <a:t> de </a:t>
            </a:r>
            <a:r>
              <a:rPr lang="it-IT" sz="2400" dirty="0" err="1"/>
              <a:t>différents</a:t>
            </a:r>
            <a:r>
              <a:rPr lang="it-IT" sz="2400" dirty="0"/>
              <a:t> </a:t>
            </a:r>
            <a:r>
              <a:rPr lang="it-IT" sz="2400" dirty="0" err="1"/>
              <a:t>domaines</a:t>
            </a:r>
            <a:r>
              <a:rPr lang="it-IT" sz="2400" dirty="0"/>
              <a:t> </a:t>
            </a:r>
            <a:r>
              <a:rPr lang="it-IT" sz="2400" dirty="0" err="1"/>
              <a:t>scientifiques</a:t>
            </a:r>
            <a:r>
              <a:rPr lang="it-IT" sz="2400" dirty="0"/>
              <a:t> et </a:t>
            </a:r>
            <a:r>
              <a:rPr lang="it-IT" sz="2400" dirty="0" err="1"/>
              <a:t>techniques</a:t>
            </a:r>
            <a:r>
              <a:rPr lang="it-IT" sz="2400" dirty="0"/>
              <a:t> et ne </a:t>
            </a:r>
            <a:r>
              <a:rPr lang="it-IT" sz="2400" dirty="0" err="1"/>
              <a:t>constitue</a:t>
            </a:r>
            <a:r>
              <a:rPr lang="it-IT" sz="2400" dirty="0"/>
              <a:t> en </a:t>
            </a:r>
            <a:r>
              <a:rPr lang="it-IT" sz="2400" dirty="0" err="1"/>
              <a:t>aucun</a:t>
            </a:r>
            <a:r>
              <a:rPr lang="it-IT" sz="2400" dirty="0"/>
              <a:t> </a:t>
            </a:r>
            <a:r>
              <a:rPr lang="it-IT" sz="2400" dirty="0" err="1"/>
              <a:t>cas</a:t>
            </a:r>
            <a:r>
              <a:rPr lang="it-IT" sz="2400" dirty="0"/>
              <a:t> un </a:t>
            </a:r>
            <a:r>
              <a:rPr lang="it-IT" sz="2400" dirty="0" err="1"/>
              <a:t>dictionnaire</a:t>
            </a:r>
            <a:r>
              <a:rPr lang="it-IT" sz="2400" dirty="0"/>
              <a:t> de langue </a:t>
            </a:r>
            <a:r>
              <a:rPr lang="it-IT" sz="2400" dirty="0" err="1"/>
              <a:t>générale</a:t>
            </a:r>
            <a:r>
              <a:rPr lang="it-IT" sz="2400" dirty="0"/>
              <a:t>. </a:t>
            </a:r>
            <a:r>
              <a:rPr lang="it-IT" sz="2400" dirty="0" err="1"/>
              <a:t>Certains</a:t>
            </a:r>
            <a:r>
              <a:rPr lang="it-IT" sz="2400" dirty="0"/>
              <a:t> de </a:t>
            </a:r>
            <a:r>
              <a:rPr lang="it-IT" sz="2400" dirty="0" err="1"/>
              <a:t>ces</a:t>
            </a:r>
            <a:r>
              <a:rPr lang="it-IT" sz="2400" dirty="0"/>
              <a:t> </a:t>
            </a:r>
            <a:r>
              <a:rPr lang="it-IT" sz="2400" dirty="0" err="1"/>
              <a:t>termes</a:t>
            </a:r>
            <a:r>
              <a:rPr lang="it-IT" sz="2400" dirty="0"/>
              <a:t> </a:t>
            </a:r>
            <a:r>
              <a:rPr lang="it-IT" sz="2400" dirty="0" err="1"/>
              <a:t>sont</a:t>
            </a:r>
            <a:r>
              <a:rPr lang="it-IT" sz="2400" dirty="0"/>
              <a:t> </a:t>
            </a:r>
            <a:r>
              <a:rPr lang="it-IT" sz="2400" dirty="0" err="1"/>
              <a:t>devenus</a:t>
            </a:r>
            <a:r>
              <a:rPr lang="it-IT" sz="2400" dirty="0"/>
              <a:t> d’</a:t>
            </a:r>
            <a:r>
              <a:rPr lang="it-IT" sz="2400" dirty="0" err="1"/>
              <a:t>usage</a:t>
            </a:r>
            <a:r>
              <a:rPr lang="it-IT" sz="2400" dirty="0"/>
              <a:t> </a:t>
            </a:r>
            <a:r>
              <a:rPr lang="it-IT" sz="2400" dirty="0" err="1"/>
              <a:t>courant</a:t>
            </a:r>
            <a:r>
              <a:rPr lang="it-IT" sz="2400" dirty="0"/>
              <a:t>. L’</a:t>
            </a:r>
            <a:r>
              <a:rPr lang="it-IT" sz="2400" dirty="0" err="1"/>
              <a:t>emploi</a:t>
            </a:r>
            <a:r>
              <a:rPr lang="it-IT" sz="2400" dirty="0"/>
              <a:t> </a:t>
            </a:r>
            <a:r>
              <a:rPr lang="it-IT" sz="2400" dirty="0" err="1"/>
              <a:t>des</a:t>
            </a:r>
            <a:r>
              <a:rPr lang="it-IT" sz="2400" dirty="0"/>
              <a:t> </a:t>
            </a:r>
            <a:r>
              <a:rPr lang="it-IT" sz="2400" dirty="0" err="1"/>
              <a:t>termes</a:t>
            </a:r>
            <a:r>
              <a:rPr lang="it-IT" sz="2400" dirty="0"/>
              <a:t> </a:t>
            </a:r>
            <a:r>
              <a:rPr lang="it-IT" sz="2400" dirty="0" err="1"/>
              <a:t>recommandés</a:t>
            </a:r>
            <a:r>
              <a:rPr lang="it-IT" sz="2400" dirty="0"/>
              <a:t> par le </a:t>
            </a:r>
            <a:r>
              <a:rPr lang="it-IT" sz="2400" dirty="0" err="1"/>
              <a:t>dispositif</a:t>
            </a:r>
            <a:r>
              <a:rPr lang="it-IT" sz="2400" dirty="0"/>
              <a:t> d'</a:t>
            </a:r>
            <a:r>
              <a:rPr lang="it-IT" sz="2400" dirty="0" err="1"/>
              <a:t>enrichissement</a:t>
            </a:r>
            <a:r>
              <a:rPr lang="it-IT" sz="2400" dirty="0"/>
              <a:t> de la langue </a:t>
            </a:r>
            <a:r>
              <a:rPr lang="it-IT" sz="2400" dirty="0" err="1"/>
              <a:t>française</a:t>
            </a:r>
            <a:r>
              <a:rPr lang="it-IT" sz="2400" dirty="0"/>
              <a:t> s’impose à </a:t>
            </a:r>
            <a:r>
              <a:rPr lang="it-IT" sz="2400" dirty="0" err="1"/>
              <a:t>l’administration</a:t>
            </a:r>
            <a:r>
              <a:rPr lang="it-IT" sz="2400" dirty="0"/>
              <a:t>, mais </a:t>
            </a:r>
            <a:r>
              <a:rPr lang="it-IT" sz="2400" dirty="0" err="1"/>
              <a:t>chacun</a:t>
            </a:r>
            <a:r>
              <a:rPr lang="it-IT" sz="2400" dirty="0"/>
              <a:t> </a:t>
            </a:r>
            <a:r>
              <a:rPr lang="it-IT" sz="2400" dirty="0" err="1"/>
              <a:t>peut</a:t>
            </a:r>
            <a:r>
              <a:rPr lang="it-IT" sz="2400" dirty="0"/>
              <a:t> </a:t>
            </a:r>
            <a:r>
              <a:rPr lang="it-IT" sz="2400" dirty="0" err="1"/>
              <a:t>les</a:t>
            </a:r>
            <a:r>
              <a:rPr lang="it-IT" sz="2400" dirty="0"/>
              <a:t> </a:t>
            </a:r>
            <a:r>
              <a:rPr lang="it-IT" sz="2400" dirty="0" err="1"/>
              <a:t>adopter</a:t>
            </a:r>
            <a:r>
              <a:rPr lang="it-IT" sz="2400" dirty="0"/>
              <a:t>. Plus de 6 000 </a:t>
            </a:r>
            <a:r>
              <a:rPr lang="it-IT" sz="2400" dirty="0" err="1"/>
              <a:t>notices</a:t>
            </a:r>
            <a:r>
              <a:rPr lang="it-IT" sz="2400" dirty="0" smtClean="0"/>
              <a:t>. </a:t>
            </a:r>
          </a:p>
          <a:p>
            <a:pPr algn="just"/>
            <a:r>
              <a:rPr lang="it-IT" sz="2400" dirty="0" err="1" smtClean="0"/>
              <a:t>https</a:t>
            </a:r>
            <a:r>
              <a:rPr lang="it-IT" sz="2400" dirty="0"/>
              <a:t>://</a:t>
            </a:r>
            <a:r>
              <a:rPr lang="it-IT" sz="2400" dirty="0" err="1"/>
              <a:t>www.culture.gouv.fr</a:t>
            </a:r>
            <a:endParaRPr lang="fr-CA" sz="2400" dirty="0"/>
          </a:p>
          <a:p>
            <a:pPr algn="just"/>
            <a:endParaRPr lang="fr-CA" sz="2400" dirty="0"/>
          </a:p>
        </p:txBody>
      </p:sp>
    </p:spTree>
    <p:extLst>
      <p:ext uri="{BB962C8B-B14F-4D97-AF65-F5344CB8AC3E}">
        <p14:creationId xmlns:p14="http://schemas.microsoft.com/office/powerpoint/2010/main" val="722342233"/>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La DGLFLF </a:t>
            </a:r>
            <a:r>
              <a:rPr lang="it-IT" sz="2800" dirty="0" smtClean="0"/>
              <a:t>et la </a:t>
            </a:r>
            <a:r>
              <a:rPr lang="it-IT" sz="2800" dirty="0" err="1" smtClean="0"/>
              <a:t>pluralité</a:t>
            </a:r>
            <a:r>
              <a:rPr lang="it-IT" sz="2800" dirty="0" smtClean="0"/>
              <a:t> </a:t>
            </a:r>
            <a:r>
              <a:rPr lang="it-IT" sz="2800" dirty="0" err="1" smtClean="0"/>
              <a:t>linguistique</a:t>
            </a:r>
            <a:r>
              <a:rPr lang="it-IT" sz="2800" dirty="0" smtClean="0"/>
              <a:t> interne</a:t>
            </a:r>
            <a:endParaRPr lang="fr-CA" sz="2800" dirty="0"/>
          </a:p>
        </p:txBody>
      </p:sp>
      <p:sp>
        <p:nvSpPr>
          <p:cNvPr id="3" name="Segnaposto contenuto 2"/>
          <p:cNvSpPr>
            <a:spLocks noGrp="1"/>
          </p:cNvSpPr>
          <p:nvPr>
            <p:ph idx="1"/>
          </p:nvPr>
        </p:nvSpPr>
        <p:spPr/>
        <p:txBody>
          <a:bodyPr>
            <a:normAutofit/>
          </a:bodyPr>
          <a:lstStyle/>
          <a:p>
            <a:pPr algn="just"/>
            <a:r>
              <a:rPr lang="it-IT" sz="2000" dirty="0"/>
              <a:t>La DGLFLF est </a:t>
            </a:r>
            <a:r>
              <a:rPr lang="it-IT" sz="2000" dirty="0" err="1"/>
              <a:t>chargée</a:t>
            </a:r>
            <a:r>
              <a:rPr lang="it-IT" sz="2000" dirty="0"/>
              <a:t> de </a:t>
            </a:r>
            <a:r>
              <a:rPr lang="it-IT" sz="2000" dirty="0" err="1"/>
              <a:t>définir</a:t>
            </a:r>
            <a:r>
              <a:rPr lang="it-IT" sz="2000" dirty="0"/>
              <a:t> une </a:t>
            </a:r>
            <a:r>
              <a:rPr lang="it-IT" sz="2000" dirty="0" err="1"/>
              <a:t>politique</a:t>
            </a:r>
            <a:r>
              <a:rPr lang="it-IT" sz="2000" dirty="0"/>
              <a:t> de promotion et de </a:t>
            </a:r>
            <a:r>
              <a:rPr lang="it-IT" sz="2000" dirty="0" err="1"/>
              <a:t>valorisation</a:t>
            </a:r>
            <a:r>
              <a:rPr lang="it-IT" sz="2000" dirty="0"/>
              <a:t> de la </a:t>
            </a:r>
            <a:r>
              <a:rPr lang="it-IT" sz="2000" dirty="0" err="1"/>
              <a:t>pluralité</a:t>
            </a:r>
            <a:r>
              <a:rPr lang="it-IT" sz="2000" dirty="0"/>
              <a:t> </a:t>
            </a:r>
            <a:r>
              <a:rPr lang="it-IT" sz="2000" dirty="0" err="1"/>
              <a:t>linguistique</a:t>
            </a:r>
            <a:r>
              <a:rPr lang="it-IT" sz="2000" dirty="0"/>
              <a:t> interne, qui </a:t>
            </a:r>
            <a:r>
              <a:rPr lang="it-IT" sz="2000" dirty="0" err="1"/>
              <a:t>prend</a:t>
            </a:r>
            <a:r>
              <a:rPr lang="it-IT" sz="2000" dirty="0"/>
              <a:t> </a:t>
            </a:r>
            <a:r>
              <a:rPr lang="it-IT" sz="2000" dirty="0" err="1"/>
              <a:t>notamment</a:t>
            </a:r>
            <a:r>
              <a:rPr lang="it-IT" sz="2000" dirty="0"/>
              <a:t> </a:t>
            </a:r>
            <a:r>
              <a:rPr lang="it-IT" sz="2000" dirty="0" err="1"/>
              <a:t>appui</a:t>
            </a:r>
            <a:r>
              <a:rPr lang="it-IT" sz="2000" dirty="0"/>
              <a:t> </a:t>
            </a:r>
            <a:r>
              <a:rPr lang="it-IT" sz="2000" dirty="0" err="1"/>
              <a:t>sur</a:t>
            </a:r>
            <a:r>
              <a:rPr lang="it-IT" sz="2000" dirty="0"/>
              <a:t> l'</a:t>
            </a:r>
            <a:r>
              <a:rPr lang="it-IT" sz="2000" dirty="0" err="1"/>
              <a:t>article</a:t>
            </a:r>
            <a:r>
              <a:rPr lang="it-IT" sz="2000" dirty="0"/>
              <a:t> 75-1 de la </a:t>
            </a:r>
            <a:r>
              <a:rPr lang="it-IT" sz="2000" dirty="0" err="1"/>
              <a:t>Constitution</a:t>
            </a:r>
            <a:r>
              <a:rPr lang="it-IT" sz="2000" dirty="0"/>
              <a:t> « </a:t>
            </a:r>
            <a:r>
              <a:rPr lang="it-IT" sz="2000" dirty="0" err="1"/>
              <a:t>Les</a:t>
            </a:r>
            <a:r>
              <a:rPr lang="it-IT" sz="2000" dirty="0"/>
              <a:t> </a:t>
            </a:r>
            <a:r>
              <a:rPr lang="it-IT" sz="2000" dirty="0" err="1"/>
              <a:t>langues</a:t>
            </a:r>
            <a:r>
              <a:rPr lang="it-IT" sz="2000" dirty="0"/>
              <a:t> </a:t>
            </a:r>
            <a:r>
              <a:rPr lang="it-IT" sz="2000" dirty="0" err="1"/>
              <a:t>régionales</a:t>
            </a:r>
            <a:r>
              <a:rPr lang="it-IT" sz="2000" dirty="0"/>
              <a:t> </a:t>
            </a:r>
            <a:r>
              <a:rPr lang="it-IT" sz="2000" dirty="0" err="1"/>
              <a:t>appartiennent</a:t>
            </a:r>
            <a:r>
              <a:rPr lang="it-IT" sz="2000" dirty="0"/>
              <a:t> </a:t>
            </a:r>
            <a:r>
              <a:rPr lang="it-IT" sz="2000" dirty="0" err="1"/>
              <a:t>au</a:t>
            </a:r>
            <a:r>
              <a:rPr lang="it-IT" sz="2000" dirty="0"/>
              <a:t> </a:t>
            </a:r>
            <a:r>
              <a:rPr lang="it-IT" sz="2000" dirty="0" err="1"/>
              <a:t>patrimoine</a:t>
            </a:r>
            <a:r>
              <a:rPr lang="it-IT" sz="2000" dirty="0"/>
              <a:t> de la France ». Son </a:t>
            </a:r>
            <a:r>
              <a:rPr lang="it-IT" sz="2000" dirty="0" err="1"/>
              <a:t>action</a:t>
            </a:r>
            <a:r>
              <a:rPr lang="it-IT" sz="2000" dirty="0"/>
              <a:t> </a:t>
            </a:r>
            <a:r>
              <a:rPr lang="it-IT" sz="2000" dirty="0" err="1"/>
              <a:t>vise</a:t>
            </a:r>
            <a:r>
              <a:rPr lang="it-IT" sz="2000" dirty="0"/>
              <a:t> en </a:t>
            </a:r>
            <a:r>
              <a:rPr lang="it-IT" sz="2000" dirty="0" err="1"/>
              <a:t>particulier</a:t>
            </a:r>
            <a:r>
              <a:rPr lang="it-IT" sz="2000" dirty="0"/>
              <a:t> à </a:t>
            </a:r>
            <a:r>
              <a:rPr lang="it-IT" sz="2000" dirty="0" err="1"/>
              <a:t>renforcer</a:t>
            </a:r>
            <a:r>
              <a:rPr lang="it-IT" sz="2000" dirty="0"/>
              <a:t> la </a:t>
            </a:r>
            <a:r>
              <a:rPr lang="it-IT" sz="2000" dirty="0" err="1"/>
              <a:t>présence</a:t>
            </a:r>
            <a:r>
              <a:rPr lang="it-IT" sz="2000" dirty="0"/>
              <a:t> de </a:t>
            </a:r>
            <a:r>
              <a:rPr lang="it-IT" sz="2000" dirty="0" err="1"/>
              <a:t>ces</a:t>
            </a:r>
            <a:r>
              <a:rPr lang="it-IT" sz="2000" dirty="0"/>
              <a:t> </a:t>
            </a:r>
            <a:r>
              <a:rPr lang="it-IT" sz="2000" dirty="0" err="1"/>
              <a:t>langues</a:t>
            </a:r>
            <a:r>
              <a:rPr lang="it-IT" sz="2000" dirty="0"/>
              <a:t> </a:t>
            </a:r>
            <a:r>
              <a:rPr lang="it-IT" sz="2000" dirty="0" err="1"/>
              <a:t>partout</a:t>
            </a:r>
            <a:r>
              <a:rPr lang="it-IT" sz="2000" dirty="0"/>
              <a:t> </a:t>
            </a:r>
            <a:r>
              <a:rPr lang="it-IT" sz="2000" dirty="0" err="1"/>
              <a:t>où</a:t>
            </a:r>
            <a:r>
              <a:rPr lang="it-IT" sz="2000" dirty="0"/>
              <a:t> </a:t>
            </a:r>
            <a:r>
              <a:rPr lang="it-IT" sz="2000" dirty="0" err="1"/>
              <a:t>notre</a:t>
            </a:r>
            <a:r>
              <a:rPr lang="it-IT" sz="2000" dirty="0"/>
              <a:t> </a:t>
            </a:r>
            <a:r>
              <a:rPr lang="it-IT" sz="2000" dirty="0" err="1"/>
              <a:t>cadre</a:t>
            </a:r>
            <a:r>
              <a:rPr lang="it-IT" sz="2000" dirty="0"/>
              <a:t> </a:t>
            </a:r>
            <a:r>
              <a:rPr lang="it-IT" sz="2000" dirty="0" err="1"/>
              <a:t>constitutionnel</a:t>
            </a:r>
            <a:r>
              <a:rPr lang="it-IT" sz="2000" dirty="0"/>
              <a:t> </a:t>
            </a:r>
            <a:r>
              <a:rPr lang="it-IT" sz="2000" dirty="0" err="1"/>
              <a:t>permet</a:t>
            </a:r>
            <a:r>
              <a:rPr lang="it-IT" sz="2000" dirty="0"/>
              <a:t> </a:t>
            </a:r>
            <a:r>
              <a:rPr lang="it-IT" sz="2000" dirty="0" err="1"/>
              <a:t>des</a:t>
            </a:r>
            <a:r>
              <a:rPr lang="it-IT" sz="2000" dirty="0"/>
              <a:t> </a:t>
            </a:r>
            <a:r>
              <a:rPr lang="it-IT" sz="2000" dirty="0" err="1"/>
              <a:t>marges</a:t>
            </a:r>
            <a:r>
              <a:rPr lang="it-IT" sz="2000" dirty="0"/>
              <a:t> de </a:t>
            </a:r>
            <a:r>
              <a:rPr lang="it-IT" sz="2000" dirty="0" err="1"/>
              <a:t>progression</a:t>
            </a:r>
            <a:r>
              <a:rPr lang="it-IT" sz="2000" dirty="0"/>
              <a:t>, par </a:t>
            </a:r>
            <a:r>
              <a:rPr lang="it-IT" sz="2000" dirty="0" err="1"/>
              <a:t>exemple</a:t>
            </a:r>
            <a:r>
              <a:rPr lang="it-IT" sz="2000" dirty="0"/>
              <a:t> l'</a:t>
            </a:r>
            <a:r>
              <a:rPr lang="it-IT" sz="2000" dirty="0" err="1"/>
              <a:t>espace</a:t>
            </a:r>
            <a:r>
              <a:rPr lang="it-IT" sz="2000" dirty="0"/>
              <a:t> public, </a:t>
            </a:r>
            <a:r>
              <a:rPr lang="it-IT" sz="2000" dirty="0" err="1"/>
              <a:t>les</a:t>
            </a:r>
            <a:r>
              <a:rPr lang="it-IT" sz="2000" dirty="0"/>
              <a:t> </a:t>
            </a:r>
            <a:r>
              <a:rPr lang="it-IT" sz="2000" dirty="0" err="1"/>
              <a:t>expressions</a:t>
            </a:r>
            <a:r>
              <a:rPr lang="it-IT" sz="2000" dirty="0"/>
              <a:t> </a:t>
            </a:r>
            <a:r>
              <a:rPr lang="it-IT" sz="2000" dirty="0" err="1"/>
              <a:t>culturelles</a:t>
            </a:r>
            <a:r>
              <a:rPr lang="it-IT" sz="2000" dirty="0"/>
              <a:t> et </a:t>
            </a:r>
            <a:r>
              <a:rPr lang="it-IT" sz="2000" dirty="0" err="1"/>
              <a:t>les</a:t>
            </a:r>
            <a:r>
              <a:rPr lang="it-IT" sz="2000" dirty="0"/>
              <a:t> </a:t>
            </a:r>
            <a:r>
              <a:rPr lang="it-IT" sz="2000" dirty="0" err="1"/>
              <a:t>médias</a:t>
            </a:r>
            <a:r>
              <a:rPr lang="it-IT" sz="2000" dirty="0"/>
              <a:t>.</a:t>
            </a:r>
          </a:p>
          <a:p>
            <a:pPr algn="just"/>
            <a:r>
              <a:rPr lang="it-IT" sz="2000" dirty="0"/>
              <a:t>Le </a:t>
            </a:r>
            <a:r>
              <a:rPr lang="it-IT" sz="2000" dirty="0" err="1"/>
              <a:t>plurilinguisme</a:t>
            </a:r>
            <a:r>
              <a:rPr lang="it-IT" sz="2000" dirty="0"/>
              <a:t> </a:t>
            </a:r>
            <a:r>
              <a:rPr lang="it-IT" sz="2000" dirty="0" err="1"/>
              <a:t>constitue</a:t>
            </a:r>
            <a:r>
              <a:rPr lang="it-IT" sz="2000" dirty="0"/>
              <a:t> une </a:t>
            </a:r>
            <a:r>
              <a:rPr lang="it-IT" sz="2000" dirty="0" err="1"/>
              <a:t>richesse</a:t>
            </a:r>
            <a:r>
              <a:rPr lang="it-IT" sz="2000" dirty="0"/>
              <a:t> </a:t>
            </a:r>
            <a:r>
              <a:rPr lang="it-IT" sz="2000" dirty="0" err="1"/>
              <a:t>individuelle</a:t>
            </a:r>
            <a:r>
              <a:rPr lang="it-IT" sz="2000" dirty="0"/>
              <a:t> </a:t>
            </a:r>
            <a:r>
              <a:rPr lang="it-IT" sz="2000" dirty="0" err="1"/>
              <a:t>propre</a:t>
            </a:r>
            <a:r>
              <a:rPr lang="it-IT" sz="2000" dirty="0"/>
              <a:t> à </a:t>
            </a:r>
            <a:r>
              <a:rPr lang="it-IT" sz="2000" dirty="0" err="1"/>
              <a:t>bénéficier</a:t>
            </a:r>
            <a:r>
              <a:rPr lang="it-IT" sz="2000" dirty="0"/>
              <a:t> à la </a:t>
            </a:r>
            <a:r>
              <a:rPr lang="it-IT" sz="2000" dirty="0" err="1"/>
              <a:t>société</a:t>
            </a:r>
            <a:r>
              <a:rPr lang="it-IT" sz="2000" dirty="0"/>
              <a:t> tout </a:t>
            </a:r>
            <a:r>
              <a:rPr lang="it-IT" sz="2000" dirty="0" err="1"/>
              <a:t>entière</a:t>
            </a:r>
            <a:r>
              <a:rPr lang="it-IT" sz="2000" dirty="0"/>
              <a:t>. Il s'</a:t>
            </a:r>
            <a:r>
              <a:rPr lang="it-IT" sz="2000" dirty="0" err="1"/>
              <a:t>agit</a:t>
            </a:r>
            <a:r>
              <a:rPr lang="it-IT" sz="2000" dirty="0"/>
              <a:t> </a:t>
            </a:r>
            <a:r>
              <a:rPr lang="it-IT" sz="2000" dirty="0" err="1"/>
              <a:t>donc</a:t>
            </a:r>
            <a:r>
              <a:rPr lang="it-IT" sz="2000" dirty="0"/>
              <a:t> pour la </a:t>
            </a:r>
            <a:r>
              <a:rPr lang="it-IT" sz="2000" dirty="0" err="1"/>
              <a:t>délégation</a:t>
            </a:r>
            <a:r>
              <a:rPr lang="it-IT" sz="2000" dirty="0"/>
              <a:t> </a:t>
            </a:r>
            <a:r>
              <a:rPr lang="it-IT" sz="2000" dirty="0" err="1"/>
              <a:t>générale</a:t>
            </a:r>
            <a:r>
              <a:rPr lang="it-IT" sz="2000" dirty="0"/>
              <a:t> de </a:t>
            </a:r>
            <a:r>
              <a:rPr lang="it-IT" sz="2000" dirty="0" err="1"/>
              <a:t>valoriser</a:t>
            </a:r>
            <a:r>
              <a:rPr lang="it-IT" sz="2000" dirty="0"/>
              <a:t> - à la maison, à l'</a:t>
            </a:r>
            <a:r>
              <a:rPr lang="it-IT" sz="2000" dirty="0" err="1"/>
              <a:t>école</a:t>
            </a:r>
            <a:r>
              <a:rPr lang="it-IT" sz="2000" dirty="0"/>
              <a:t>, </a:t>
            </a:r>
            <a:r>
              <a:rPr lang="it-IT" sz="2000" dirty="0" err="1"/>
              <a:t>au</a:t>
            </a:r>
            <a:r>
              <a:rPr lang="it-IT" sz="2000" dirty="0"/>
              <a:t> </a:t>
            </a:r>
            <a:r>
              <a:rPr lang="it-IT" sz="2000" dirty="0" err="1"/>
              <a:t>travail</a:t>
            </a:r>
            <a:r>
              <a:rPr lang="it-IT" sz="2000" dirty="0"/>
              <a:t> - </a:t>
            </a:r>
            <a:r>
              <a:rPr lang="it-IT" sz="2000" dirty="0" err="1"/>
              <a:t>les</a:t>
            </a:r>
            <a:r>
              <a:rPr lang="it-IT" sz="2000" dirty="0"/>
              <a:t> </a:t>
            </a:r>
            <a:r>
              <a:rPr lang="it-IT" sz="2000" dirty="0" err="1"/>
              <a:t>compétences</a:t>
            </a:r>
            <a:r>
              <a:rPr lang="it-IT" sz="2000" dirty="0"/>
              <a:t> </a:t>
            </a:r>
            <a:r>
              <a:rPr lang="it-IT" sz="2000" dirty="0" err="1"/>
              <a:t>langagières</a:t>
            </a:r>
            <a:r>
              <a:rPr lang="it-IT" sz="2000" dirty="0"/>
              <a:t> dont </a:t>
            </a:r>
            <a:r>
              <a:rPr lang="it-IT" sz="2000" dirty="0" err="1"/>
              <a:t>sont</a:t>
            </a:r>
            <a:r>
              <a:rPr lang="it-IT" sz="2000" dirty="0"/>
              <a:t> </a:t>
            </a:r>
            <a:r>
              <a:rPr lang="it-IT" sz="2000" dirty="0" err="1"/>
              <a:t>dotés</a:t>
            </a:r>
            <a:r>
              <a:rPr lang="it-IT" sz="2000" dirty="0"/>
              <a:t> un </a:t>
            </a:r>
            <a:r>
              <a:rPr lang="it-IT" sz="2000" dirty="0" err="1"/>
              <a:t>grand</a:t>
            </a:r>
            <a:r>
              <a:rPr lang="it-IT" sz="2000" dirty="0"/>
              <a:t> </a:t>
            </a:r>
            <a:r>
              <a:rPr lang="it-IT" sz="2000" dirty="0" err="1"/>
              <a:t>nombre</a:t>
            </a:r>
            <a:r>
              <a:rPr lang="it-IT" sz="2000" dirty="0"/>
              <a:t> de </a:t>
            </a:r>
            <a:r>
              <a:rPr lang="it-IT" sz="2000" dirty="0" err="1"/>
              <a:t>concitoyens</a:t>
            </a:r>
            <a:r>
              <a:rPr lang="it-IT" sz="2000" dirty="0"/>
              <a:t>, </a:t>
            </a:r>
            <a:r>
              <a:rPr lang="it-IT" sz="2000" dirty="0" err="1"/>
              <a:t>notamment</a:t>
            </a:r>
            <a:r>
              <a:rPr lang="it-IT" sz="2000" dirty="0"/>
              <a:t> en </a:t>
            </a:r>
            <a:r>
              <a:rPr lang="it-IT" sz="2000" dirty="0" err="1"/>
              <a:t>encourageant</a:t>
            </a:r>
            <a:r>
              <a:rPr lang="it-IT" sz="2000" dirty="0"/>
              <a:t> </a:t>
            </a:r>
            <a:r>
              <a:rPr lang="it-IT" sz="2000" dirty="0" err="1"/>
              <a:t>les</a:t>
            </a:r>
            <a:r>
              <a:rPr lang="it-IT" sz="2000" dirty="0"/>
              <a:t> </a:t>
            </a:r>
            <a:r>
              <a:rPr lang="it-IT" sz="2000" dirty="0" err="1"/>
              <a:t>travaux</a:t>
            </a:r>
            <a:r>
              <a:rPr lang="it-IT" sz="2000" dirty="0"/>
              <a:t> de </a:t>
            </a:r>
            <a:r>
              <a:rPr lang="it-IT" sz="2000" dirty="0" err="1"/>
              <a:t>recherche</a:t>
            </a:r>
            <a:r>
              <a:rPr lang="it-IT" sz="2000" dirty="0"/>
              <a:t> et </a:t>
            </a:r>
            <a:r>
              <a:rPr lang="it-IT" sz="2000" dirty="0" err="1"/>
              <a:t>l'action</a:t>
            </a:r>
            <a:r>
              <a:rPr lang="it-IT" sz="2000" dirty="0"/>
              <a:t> de </a:t>
            </a:r>
            <a:r>
              <a:rPr lang="it-IT" sz="2000" dirty="0" err="1"/>
              <a:t>conviction</a:t>
            </a:r>
            <a:r>
              <a:rPr lang="it-IT" sz="2000" dirty="0"/>
              <a:t> </a:t>
            </a:r>
            <a:r>
              <a:rPr lang="it-IT" sz="2000" dirty="0" err="1"/>
              <a:t>menée</a:t>
            </a:r>
            <a:r>
              <a:rPr lang="it-IT" sz="2000" dirty="0"/>
              <a:t> par de </a:t>
            </a:r>
            <a:r>
              <a:rPr lang="it-IT" sz="2000" dirty="0" err="1"/>
              <a:t>nombreux</a:t>
            </a:r>
            <a:r>
              <a:rPr lang="it-IT" sz="2000" dirty="0"/>
              <a:t> </a:t>
            </a:r>
            <a:r>
              <a:rPr lang="it-IT" sz="2000" dirty="0" err="1"/>
              <a:t>acteurs</a:t>
            </a:r>
            <a:r>
              <a:rPr lang="it-IT" sz="2000" dirty="0"/>
              <a:t> de la </a:t>
            </a:r>
            <a:r>
              <a:rPr lang="it-IT" sz="2000" dirty="0" err="1"/>
              <a:t>société</a:t>
            </a:r>
            <a:r>
              <a:rPr lang="it-IT" sz="2000" dirty="0"/>
              <a:t> civile</a:t>
            </a:r>
            <a:r>
              <a:rPr lang="it-IT" sz="2000" dirty="0" smtClean="0"/>
              <a:t>.</a:t>
            </a:r>
          </a:p>
          <a:p>
            <a:pPr algn="just"/>
            <a:r>
              <a:rPr lang="it-IT" sz="2000" dirty="0" err="1"/>
              <a:t>https</a:t>
            </a:r>
            <a:r>
              <a:rPr lang="it-IT" sz="2000" dirty="0"/>
              <a:t>://</a:t>
            </a:r>
            <a:r>
              <a:rPr lang="it-IT" sz="2000" dirty="0" err="1" smtClean="0"/>
              <a:t>www.culture.gouv.fr</a:t>
            </a:r>
            <a:endParaRPr lang="fr-CA" sz="2000" dirty="0"/>
          </a:p>
        </p:txBody>
      </p:sp>
    </p:spTree>
    <p:extLst>
      <p:ext uri="{BB962C8B-B14F-4D97-AF65-F5344CB8AC3E}">
        <p14:creationId xmlns:p14="http://schemas.microsoft.com/office/powerpoint/2010/main" val="2468202635"/>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Webinar</a:t>
            </a:r>
            <a:r>
              <a:rPr lang="it-IT" sz="2800" dirty="0"/>
              <a:t> : de </a:t>
            </a:r>
            <a:r>
              <a:rPr lang="it-IT" sz="2800" dirty="0" err="1"/>
              <a:t>quoi</a:t>
            </a:r>
            <a:r>
              <a:rPr lang="it-IT" sz="2800" dirty="0"/>
              <a:t> </a:t>
            </a:r>
            <a:r>
              <a:rPr lang="it-IT" sz="2800" dirty="0" err="1"/>
              <a:t>parle</a:t>
            </a:r>
            <a:r>
              <a:rPr lang="it-IT" sz="2800" dirty="0"/>
              <a:t>-t-on en </a:t>
            </a:r>
            <a:r>
              <a:rPr lang="it-IT" sz="2800" dirty="0" err="1"/>
              <a:t>français</a:t>
            </a:r>
            <a:r>
              <a:rPr lang="it-IT" sz="2800" dirty="0"/>
              <a:t> ?</a:t>
            </a:r>
            <a:br>
              <a:rPr lang="it-IT" sz="2800" dirty="0"/>
            </a:br>
            <a:endParaRPr lang="fr-CA" sz="2800" dirty="0"/>
          </a:p>
        </p:txBody>
      </p:sp>
      <p:sp>
        <p:nvSpPr>
          <p:cNvPr id="3" name="Segnaposto contenuto 2"/>
          <p:cNvSpPr>
            <a:spLocks noGrp="1"/>
          </p:cNvSpPr>
          <p:nvPr>
            <p:ph idx="1"/>
          </p:nvPr>
        </p:nvSpPr>
        <p:spPr/>
        <p:txBody>
          <a:bodyPr>
            <a:normAutofit fontScale="85000" lnSpcReduction="10000"/>
          </a:bodyPr>
          <a:lstStyle/>
          <a:p>
            <a:r>
              <a:rPr lang="it-IT" sz="2000" dirty="0" err="1"/>
              <a:t>Recommandation</a:t>
            </a:r>
            <a:r>
              <a:rPr lang="it-IT" sz="2000" dirty="0"/>
              <a:t> </a:t>
            </a:r>
            <a:r>
              <a:rPr lang="it-IT" sz="2000" dirty="0" err="1"/>
              <a:t>sur</a:t>
            </a:r>
            <a:r>
              <a:rPr lang="it-IT" sz="2000" dirty="0"/>
              <a:t> </a:t>
            </a:r>
            <a:r>
              <a:rPr lang="it-IT" sz="2000" dirty="0" err="1"/>
              <a:t>les</a:t>
            </a:r>
            <a:r>
              <a:rPr lang="it-IT" sz="2000" dirty="0"/>
              <a:t> </a:t>
            </a:r>
            <a:r>
              <a:rPr lang="it-IT" sz="2000" dirty="0" err="1"/>
              <a:t>équivalents</a:t>
            </a:r>
            <a:r>
              <a:rPr lang="it-IT" sz="2000" dirty="0"/>
              <a:t> </a:t>
            </a:r>
            <a:r>
              <a:rPr lang="it-IT" sz="2000" dirty="0" err="1"/>
              <a:t>français</a:t>
            </a:r>
            <a:r>
              <a:rPr lang="it-IT" sz="2000" dirty="0"/>
              <a:t> à </a:t>
            </a:r>
            <a:r>
              <a:rPr lang="it-IT" sz="2000" dirty="0" err="1"/>
              <a:t>donner</a:t>
            </a:r>
            <a:r>
              <a:rPr lang="it-IT" sz="2000" dirty="0"/>
              <a:t> </a:t>
            </a:r>
            <a:r>
              <a:rPr lang="it-IT" sz="2000" dirty="0" err="1"/>
              <a:t>au</a:t>
            </a:r>
            <a:r>
              <a:rPr lang="it-IT" sz="2000" dirty="0"/>
              <a:t> terme "</a:t>
            </a:r>
            <a:r>
              <a:rPr lang="it-IT" sz="2000" dirty="0" err="1"/>
              <a:t>webinar</a:t>
            </a:r>
            <a:r>
              <a:rPr lang="it-IT" sz="2000" dirty="0"/>
              <a:t>" - </a:t>
            </a:r>
            <a:r>
              <a:rPr lang="it-IT" sz="2000" dirty="0" err="1"/>
              <a:t>mars</a:t>
            </a:r>
            <a:r>
              <a:rPr lang="it-IT" sz="2000" dirty="0"/>
              <a:t> </a:t>
            </a:r>
            <a:r>
              <a:rPr lang="it-IT" sz="2000" dirty="0" smtClean="0"/>
              <a:t>2021</a:t>
            </a:r>
          </a:p>
          <a:p>
            <a:pPr algn="just"/>
            <a:r>
              <a:rPr lang="it-IT" sz="2400" dirty="0" smtClean="0"/>
              <a:t>La </a:t>
            </a:r>
            <a:r>
              <a:rPr lang="it-IT" sz="2400" dirty="0" err="1"/>
              <a:t>Commission</a:t>
            </a:r>
            <a:r>
              <a:rPr lang="it-IT" sz="2400" dirty="0"/>
              <a:t> d'</a:t>
            </a:r>
            <a:r>
              <a:rPr lang="it-IT" sz="2400" dirty="0" err="1"/>
              <a:t>enrichissement</a:t>
            </a:r>
            <a:r>
              <a:rPr lang="it-IT" sz="2400" dirty="0"/>
              <a:t> de la langue </a:t>
            </a:r>
            <a:r>
              <a:rPr lang="it-IT" sz="2400" dirty="0" err="1"/>
              <a:t>française</a:t>
            </a:r>
            <a:r>
              <a:rPr lang="it-IT" sz="2400" dirty="0"/>
              <a:t> a </a:t>
            </a:r>
            <a:r>
              <a:rPr lang="it-IT" sz="2400" dirty="0" err="1"/>
              <a:t>publié</a:t>
            </a:r>
            <a:r>
              <a:rPr lang="it-IT" sz="2400" dirty="0"/>
              <a:t> </a:t>
            </a:r>
            <a:r>
              <a:rPr lang="it-IT" sz="2400" dirty="0" err="1"/>
              <a:t>au</a:t>
            </a:r>
            <a:r>
              <a:rPr lang="it-IT" sz="2400" dirty="0"/>
              <a:t> </a:t>
            </a:r>
            <a:r>
              <a:rPr lang="it-IT" sz="2400" i="1" dirty="0"/>
              <a:t>Journal </a:t>
            </a:r>
            <a:r>
              <a:rPr lang="it-IT" sz="2400" i="1" dirty="0" err="1"/>
              <a:t>officiel</a:t>
            </a:r>
            <a:r>
              <a:rPr lang="it-IT" sz="2400" dirty="0"/>
              <a:t> </a:t>
            </a:r>
            <a:r>
              <a:rPr lang="it-IT" sz="2400" dirty="0" err="1"/>
              <a:t>du</a:t>
            </a:r>
            <a:r>
              <a:rPr lang="it-IT" sz="2400" dirty="0"/>
              <a:t> 9 </a:t>
            </a:r>
            <a:r>
              <a:rPr lang="it-IT" sz="2400" dirty="0" err="1"/>
              <a:t>mars</a:t>
            </a:r>
            <a:r>
              <a:rPr lang="it-IT" sz="2400" dirty="0"/>
              <a:t> 2021 une recommandation sur les équivalents français à donner au terme </a:t>
            </a:r>
            <a:r>
              <a:rPr lang="it-IT" sz="2400" i="1" dirty="0" err="1" smtClean="0"/>
              <a:t>webinar</a:t>
            </a:r>
            <a:endParaRPr lang="it-IT" sz="2400" i="1" dirty="0" smtClean="0"/>
          </a:p>
          <a:p>
            <a:pPr algn="just"/>
            <a:r>
              <a:rPr lang="it-IT" sz="2400" i="1" dirty="0" smtClean="0"/>
              <a:t> </a:t>
            </a:r>
            <a:r>
              <a:rPr lang="it-IT" sz="2400" dirty="0" err="1"/>
              <a:t>Comment</a:t>
            </a:r>
            <a:r>
              <a:rPr lang="it-IT" sz="2400" dirty="0"/>
              <a:t> </a:t>
            </a:r>
            <a:r>
              <a:rPr lang="it-IT" sz="2400" dirty="0" err="1"/>
              <a:t>désigner</a:t>
            </a:r>
            <a:r>
              <a:rPr lang="it-IT" sz="2400" dirty="0"/>
              <a:t> en </a:t>
            </a:r>
            <a:r>
              <a:rPr lang="it-IT" sz="2400" dirty="0" err="1"/>
              <a:t>français</a:t>
            </a:r>
            <a:r>
              <a:rPr lang="it-IT" sz="2400" dirty="0"/>
              <a:t> </a:t>
            </a:r>
            <a:r>
              <a:rPr lang="it-IT" sz="2400" dirty="0" err="1"/>
              <a:t>ces</a:t>
            </a:r>
            <a:r>
              <a:rPr lang="it-IT" sz="2400" dirty="0"/>
              <a:t> </a:t>
            </a:r>
            <a:r>
              <a:rPr lang="it-IT" sz="2400" dirty="0" err="1"/>
              <a:t>réunions</a:t>
            </a:r>
            <a:r>
              <a:rPr lang="it-IT" sz="2400" dirty="0"/>
              <a:t> </a:t>
            </a:r>
            <a:r>
              <a:rPr lang="it-IT" sz="2400" dirty="0" err="1"/>
              <a:t>suivies</a:t>
            </a:r>
            <a:r>
              <a:rPr lang="it-IT" sz="2400" dirty="0"/>
              <a:t> à </a:t>
            </a:r>
            <a:r>
              <a:rPr lang="it-IT" sz="2400" dirty="0" err="1"/>
              <a:t>distance</a:t>
            </a:r>
            <a:r>
              <a:rPr lang="it-IT" sz="2400" dirty="0"/>
              <a:t>, en </a:t>
            </a:r>
            <a:r>
              <a:rPr lang="it-IT" sz="2400" dirty="0" err="1"/>
              <a:t>direct</a:t>
            </a:r>
            <a:r>
              <a:rPr lang="it-IT" sz="2400" dirty="0"/>
              <a:t> </a:t>
            </a:r>
            <a:r>
              <a:rPr lang="it-IT" sz="2400" dirty="0" err="1"/>
              <a:t>ou</a:t>
            </a:r>
            <a:r>
              <a:rPr lang="it-IT" sz="2400" dirty="0"/>
              <a:t> en </a:t>
            </a:r>
            <a:r>
              <a:rPr lang="it-IT" sz="2400" dirty="0" err="1"/>
              <a:t>différé</a:t>
            </a:r>
            <a:r>
              <a:rPr lang="it-IT" sz="2400" dirty="0"/>
              <a:t>, </a:t>
            </a:r>
            <a:r>
              <a:rPr lang="it-IT" sz="2400" dirty="0" err="1"/>
              <a:t>grâce</a:t>
            </a:r>
            <a:r>
              <a:rPr lang="it-IT" sz="2400" dirty="0"/>
              <a:t> à un </a:t>
            </a:r>
            <a:r>
              <a:rPr lang="it-IT" sz="2400" dirty="0" err="1"/>
              <a:t>logiciel</a:t>
            </a:r>
            <a:r>
              <a:rPr lang="it-IT" sz="2400" dirty="0"/>
              <a:t> </a:t>
            </a:r>
            <a:r>
              <a:rPr lang="it-IT" sz="2400" dirty="0" err="1"/>
              <a:t>ou</a:t>
            </a:r>
            <a:r>
              <a:rPr lang="it-IT" sz="2400" dirty="0"/>
              <a:t> à une </a:t>
            </a:r>
            <a:r>
              <a:rPr lang="it-IT" sz="2400" dirty="0" err="1"/>
              <a:t>plateforme</a:t>
            </a:r>
            <a:r>
              <a:rPr lang="it-IT" sz="2400" dirty="0"/>
              <a:t> </a:t>
            </a:r>
            <a:r>
              <a:rPr lang="it-IT" sz="2400" dirty="0" err="1"/>
              <a:t>spécifiques</a:t>
            </a:r>
            <a:r>
              <a:rPr lang="it-IT" sz="2400" dirty="0"/>
              <a:t> </a:t>
            </a:r>
            <a:r>
              <a:rPr lang="it-IT" sz="2400" dirty="0" smtClean="0"/>
              <a:t>?</a:t>
            </a:r>
            <a:r>
              <a:rPr lang="it-IT" sz="2400" dirty="0"/>
              <a:t> </a:t>
            </a:r>
          </a:p>
          <a:p>
            <a:pPr algn="just"/>
            <a:r>
              <a:rPr lang="it-IT" sz="2400" dirty="0"/>
              <a:t>La </a:t>
            </a:r>
            <a:r>
              <a:rPr lang="it-IT" sz="2400" dirty="0" err="1"/>
              <a:t>généralisation</a:t>
            </a:r>
            <a:r>
              <a:rPr lang="it-IT" sz="2400" dirty="0"/>
              <a:t> </a:t>
            </a:r>
            <a:r>
              <a:rPr lang="it-IT" sz="2400" dirty="0" err="1"/>
              <a:t>du</a:t>
            </a:r>
            <a:r>
              <a:rPr lang="it-IT" sz="2400" dirty="0"/>
              <a:t> </a:t>
            </a:r>
            <a:r>
              <a:rPr lang="it-IT" sz="2400" dirty="0" err="1"/>
              <a:t>télétravail</a:t>
            </a:r>
            <a:r>
              <a:rPr lang="it-IT" sz="2400" dirty="0"/>
              <a:t> due à la </a:t>
            </a:r>
            <a:r>
              <a:rPr lang="it-IT" sz="2400" dirty="0" err="1"/>
              <a:t>crise</a:t>
            </a:r>
            <a:r>
              <a:rPr lang="it-IT" sz="2400" dirty="0"/>
              <a:t> </a:t>
            </a:r>
            <a:r>
              <a:rPr lang="it-IT" sz="2400" dirty="0" err="1"/>
              <a:t>sanitaire</a:t>
            </a:r>
            <a:r>
              <a:rPr lang="it-IT" sz="2400" dirty="0"/>
              <a:t> a </a:t>
            </a:r>
            <a:r>
              <a:rPr lang="it-IT" sz="2400" dirty="0" err="1"/>
              <a:t>rendu</a:t>
            </a:r>
            <a:r>
              <a:rPr lang="it-IT" sz="2400" dirty="0"/>
              <a:t> </a:t>
            </a:r>
            <a:r>
              <a:rPr lang="it-IT" sz="2400" dirty="0" err="1"/>
              <a:t>encore</a:t>
            </a:r>
            <a:r>
              <a:rPr lang="it-IT" sz="2400" dirty="0"/>
              <a:t> plus </a:t>
            </a:r>
            <a:r>
              <a:rPr lang="it-IT" sz="2400" dirty="0" err="1"/>
              <a:t>visible</a:t>
            </a:r>
            <a:r>
              <a:rPr lang="it-IT" sz="2400" dirty="0"/>
              <a:t> le </a:t>
            </a:r>
            <a:r>
              <a:rPr lang="it-IT" sz="2400" dirty="0" err="1"/>
              <a:t>mot</a:t>
            </a:r>
            <a:r>
              <a:rPr lang="it-IT" sz="2400" dirty="0"/>
              <a:t> </a:t>
            </a:r>
            <a:r>
              <a:rPr lang="it-IT" sz="2400" i="1" dirty="0" err="1"/>
              <a:t>webinaire</a:t>
            </a:r>
            <a:r>
              <a:rPr lang="it-IT" sz="2400" i="1" dirty="0"/>
              <a:t>,</a:t>
            </a:r>
            <a:r>
              <a:rPr lang="it-IT" sz="2400" dirty="0"/>
              <a:t> ce </a:t>
            </a:r>
            <a:r>
              <a:rPr lang="it-IT" sz="2400" dirty="0" err="1"/>
              <a:t>calque</a:t>
            </a:r>
            <a:r>
              <a:rPr lang="it-IT" sz="2400" dirty="0"/>
              <a:t> de l’</a:t>
            </a:r>
            <a:r>
              <a:rPr lang="it-IT" sz="2400" dirty="0" err="1"/>
              <a:t>anglicisme</a:t>
            </a:r>
            <a:r>
              <a:rPr lang="it-IT" sz="2400" dirty="0"/>
              <a:t> </a:t>
            </a:r>
            <a:r>
              <a:rPr lang="it-IT" sz="2400" i="1" dirty="0" err="1"/>
              <a:t>webinar</a:t>
            </a:r>
            <a:r>
              <a:rPr lang="it-IT" sz="2400" dirty="0"/>
              <a:t> (</a:t>
            </a:r>
            <a:r>
              <a:rPr lang="it-IT" sz="2400" dirty="0" err="1"/>
              <a:t>mot-valise</a:t>
            </a:r>
            <a:r>
              <a:rPr lang="it-IT" sz="2400" dirty="0"/>
              <a:t> </a:t>
            </a:r>
            <a:r>
              <a:rPr lang="it-IT" sz="2400" dirty="0" err="1"/>
              <a:t>associant</a:t>
            </a:r>
            <a:r>
              <a:rPr lang="it-IT" sz="2400" dirty="0"/>
              <a:t> </a:t>
            </a:r>
            <a:r>
              <a:rPr lang="it-IT" sz="2400" dirty="0" err="1"/>
              <a:t>les</a:t>
            </a:r>
            <a:r>
              <a:rPr lang="it-IT" sz="2400" dirty="0"/>
              <a:t> </a:t>
            </a:r>
            <a:r>
              <a:rPr lang="it-IT" sz="2400" dirty="0" err="1"/>
              <a:t>mots</a:t>
            </a:r>
            <a:r>
              <a:rPr lang="it-IT" sz="2400" dirty="0"/>
              <a:t> </a:t>
            </a:r>
            <a:r>
              <a:rPr lang="it-IT" sz="2400" i="1" dirty="0"/>
              <a:t>web</a:t>
            </a:r>
            <a:r>
              <a:rPr lang="it-IT" sz="2400" dirty="0"/>
              <a:t> et </a:t>
            </a:r>
            <a:r>
              <a:rPr lang="it-IT" sz="2400" i="1" dirty="0"/>
              <a:t>seminar) </a:t>
            </a:r>
            <a:r>
              <a:rPr lang="it-IT" sz="2400" dirty="0" err="1"/>
              <a:t>ayant</a:t>
            </a:r>
            <a:r>
              <a:rPr lang="it-IT" sz="2400" dirty="0"/>
              <a:t> </a:t>
            </a:r>
            <a:r>
              <a:rPr lang="it-IT" sz="2400" dirty="0" err="1"/>
              <a:t>subi</a:t>
            </a:r>
            <a:r>
              <a:rPr lang="it-IT" sz="2400" dirty="0"/>
              <a:t> une </a:t>
            </a:r>
            <a:r>
              <a:rPr lang="it-IT" sz="2400" dirty="0" err="1"/>
              <a:t>francisation</a:t>
            </a:r>
            <a:r>
              <a:rPr lang="it-IT" sz="2400" dirty="0"/>
              <a:t> de son </a:t>
            </a:r>
            <a:r>
              <a:rPr lang="it-IT" sz="2400" dirty="0" err="1"/>
              <a:t>suffixe</a:t>
            </a:r>
            <a:r>
              <a:rPr lang="it-IT" sz="2400" dirty="0"/>
              <a:t>, et de lui </a:t>
            </a:r>
            <a:r>
              <a:rPr lang="it-IT" sz="2400" dirty="0" err="1"/>
              <a:t>seulement</a:t>
            </a:r>
            <a:r>
              <a:rPr lang="it-IT" sz="2400" dirty="0"/>
              <a:t>. « </a:t>
            </a:r>
            <a:r>
              <a:rPr lang="it-IT" sz="2400" dirty="0" err="1"/>
              <a:t>Webinaire</a:t>
            </a:r>
            <a:r>
              <a:rPr lang="it-IT" sz="2400" dirty="0"/>
              <a:t> » </a:t>
            </a:r>
            <a:r>
              <a:rPr lang="it-IT" sz="2400" dirty="0" err="1"/>
              <a:t>serait</a:t>
            </a:r>
            <a:r>
              <a:rPr lang="it-IT" sz="2400" dirty="0"/>
              <a:t> </a:t>
            </a:r>
            <a:r>
              <a:rPr lang="it-IT" sz="2400" dirty="0" err="1"/>
              <a:t>donc</a:t>
            </a:r>
            <a:r>
              <a:rPr lang="it-IT" sz="2400" dirty="0"/>
              <a:t> une sorte de </a:t>
            </a:r>
            <a:r>
              <a:rPr lang="it-IT" sz="2400" dirty="0" err="1"/>
              <a:t>mot-valise</a:t>
            </a:r>
            <a:r>
              <a:rPr lang="it-IT" sz="2400" dirty="0"/>
              <a:t> </a:t>
            </a:r>
            <a:r>
              <a:rPr lang="it-IT" sz="2400" dirty="0" err="1"/>
              <a:t>hybride</a:t>
            </a:r>
            <a:r>
              <a:rPr lang="it-IT" sz="2400" dirty="0"/>
              <a:t> - </a:t>
            </a:r>
            <a:r>
              <a:rPr lang="it-IT" sz="2400" dirty="0" err="1"/>
              <a:t>oserait</a:t>
            </a:r>
            <a:r>
              <a:rPr lang="it-IT" sz="2400" dirty="0"/>
              <a:t>-on dire </a:t>
            </a:r>
            <a:r>
              <a:rPr lang="it-IT" sz="2400" i="1" dirty="0"/>
              <a:t>« word</a:t>
            </a:r>
            <a:r>
              <a:rPr lang="it-IT" sz="2400" dirty="0"/>
              <a:t>-</a:t>
            </a:r>
            <a:r>
              <a:rPr lang="it-IT" sz="2400" dirty="0" err="1"/>
              <a:t>valise</a:t>
            </a:r>
            <a:r>
              <a:rPr lang="it-IT" sz="2400" dirty="0"/>
              <a:t> » ? - </a:t>
            </a:r>
            <a:r>
              <a:rPr lang="it-IT" sz="2400" dirty="0" err="1"/>
              <a:t>égaré</a:t>
            </a:r>
            <a:r>
              <a:rPr lang="it-IT" sz="2400" dirty="0"/>
              <a:t> </a:t>
            </a:r>
            <a:r>
              <a:rPr lang="it-IT" sz="2400" dirty="0" err="1"/>
              <a:t>quelque</a:t>
            </a:r>
            <a:r>
              <a:rPr lang="it-IT" sz="2400" dirty="0"/>
              <a:t> part </a:t>
            </a:r>
            <a:r>
              <a:rPr lang="it-IT" sz="2400" dirty="0" err="1"/>
              <a:t>entre</a:t>
            </a:r>
            <a:r>
              <a:rPr lang="it-IT" sz="2400" dirty="0"/>
              <a:t> </a:t>
            </a:r>
            <a:r>
              <a:rPr lang="it-IT" sz="2400" dirty="0" err="1"/>
              <a:t>terres</a:t>
            </a:r>
            <a:r>
              <a:rPr lang="it-IT" sz="2400" dirty="0"/>
              <a:t> </a:t>
            </a:r>
            <a:r>
              <a:rPr lang="it-IT" sz="2400" dirty="0" err="1"/>
              <a:t>anglophones</a:t>
            </a:r>
            <a:r>
              <a:rPr lang="it-IT" sz="2400" dirty="0"/>
              <a:t> et </a:t>
            </a:r>
            <a:r>
              <a:rPr lang="it-IT" sz="2400" dirty="0" err="1"/>
              <a:t>terres</a:t>
            </a:r>
            <a:r>
              <a:rPr lang="it-IT" sz="2400" dirty="0"/>
              <a:t> </a:t>
            </a:r>
            <a:r>
              <a:rPr lang="it-IT" sz="2400" dirty="0" err="1"/>
              <a:t>francophones</a:t>
            </a:r>
            <a:r>
              <a:rPr lang="it-IT" sz="2400" dirty="0" smtClean="0"/>
              <a:t>.</a:t>
            </a:r>
          </a:p>
          <a:p>
            <a:pPr algn="just"/>
            <a:r>
              <a:rPr lang="it-IT" sz="2400" dirty="0"/>
              <a:t>http://</a:t>
            </a:r>
            <a:r>
              <a:rPr lang="it-IT" sz="2400" dirty="0" err="1"/>
              <a:t>www.culture.fr</a:t>
            </a:r>
            <a:r>
              <a:rPr lang="it-IT" sz="2400" dirty="0"/>
              <a:t>/</a:t>
            </a:r>
            <a:r>
              <a:rPr lang="it-IT" sz="2400" dirty="0" err="1"/>
              <a:t>Ressources</a:t>
            </a:r>
            <a:r>
              <a:rPr lang="it-IT" sz="2400" dirty="0"/>
              <a:t>/</a:t>
            </a:r>
            <a:r>
              <a:rPr lang="it-IT" sz="2400" dirty="0" err="1"/>
              <a:t>FranceTerme</a:t>
            </a:r>
            <a:r>
              <a:rPr lang="it-IT" sz="2400" dirty="0"/>
              <a:t>/En-</a:t>
            </a:r>
            <a:r>
              <a:rPr lang="it-IT" sz="2400" dirty="0" err="1"/>
              <a:t>francais</a:t>
            </a:r>
            <a:r>
              <a:rPr lang="it-IT" sz="2400" dirty="0"/>
              <a:t>-</a:t>
            </a:r>
            <a:r>
              <a:rPr lang="it-IT" sz="2400" dirty="0" err="1"/>
              <a:t>dans</a:t>
            </a:r>
            <a:r>
              <a:rPr lang="it-IT" sz="2400" dirty="0"/>
              <a:t>-le-texte/</a:t>
            </a:r>
            <a:r>
              <a:rPr lang="it-IT" sz="2400" dirty="0" err="1"/>
              <a:t>Webinar</a:t>
            </a:r>
            <a:r>
              <a:rPr lang="it-IT" sz="2400" dirty="0"/>
              <a:t>-de-</a:t>
            </a:r>
            <a:r>
              <a:rPr lang="it-IT" sz="2400" dirty="0" err="1"/>
              <a:t>quoi</a:t>
            </a:r>
            <a:r>
              <a:rPr lang="it-IT" sz="2400" dirty="0"/>
              <a:t>-</a:t>
            </a:r>
            <a:r>
              <a:rPr lang="it-IT" sz="2400" dirty="0" err="1"/>
              <a:t>parle</a:t>
            </a:r>
            <a:r>
              <a:rPr lang="it-IT" sz="2400" dirty="0"/>
              <a:t>-t-on-en-</a:t>
            </a:r>
            <a:r>
              <a:rPr lang="it-IT" sz="2400" dirty="0" err="1"/>
              <a:t>francais</a:t>
            </a:r>
            <a:endParaRPr lang="it-IT" sz="2400" dirty="0"/>
          </a:p>
        </p:txBody>
      </p:sp>
    </p:spTree>
    <p:extLst>
      <p:ext uri="{BB962C8B-B14F-4D97-AF65-F5344CB8AC3E}">
        <p14:creationId xmlns:p14="http://schemas.microsoft.com/office/powerpoint/2010/main" val="287009274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Webinar</a:t>
            </a:r>
            <a:r>
              <a:rPr lang="it-IT" sz="2800" dirty="0"/>
              <a:t> : de </a:t>
            </a:r>
            <a:r>
              <a:rPr lang="it-IT" sz="2800" dirty="0" err="1"/>
              <a:t>quoi</a:t>
            </a:r>
            <a:r>
              <a:rPr lang="it-IT" sz="2800" dirty="0"/>
              <a:t> </a:t>
            </a:r>
            <a:r>
              <a:rPr lang="it-IT" sz="2800" dirty="0" err="1"/>
              <a:t>parle</a:t>
            </a:r>
            <a:r>
              <a:rPr lang="it-IT" sz="2800" dirty="0"/>
              <a:t>-t-on en </a:t>
            </a:r>
            <a:r>
              <a:rPr lang="it-IT" sz="2800" dirty="0" err="1"/>
              <a:t>français</a:t>
            </a:r>
            <a:r>
              <a:rPr lang="it-IT" sz="2800" dirty="0"/>
              <a:t> ?</a:t>
            </a:r>
            <a:br>
              <a:rPr lang="it-IT" sz="2800" dirty="0"/>
            </a:b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it-IT" sz="2400" dirty="0" smtClean="0"/>
              <a:t>Quitte </a:t>
            </a:r>
            <a:r>
              <a:rPr lang="it-IT" sz="2400" dirty="0"/>
              <a:t>à </a:t>
            </a:r>
            <a:r>
              <a:rPr lang="it-IT" sz="2400" dirty="0" err="1"/>
              <a:t>franciser</a:t>
            </a:r>
            <a:r>
              <a:rPr lang="it-IT" sz="2400" dirty="0"/>
              <a:t> ce </a:t>
            </a:r>
            <a:r>
              <a:rPr lang="it-IT" sz="2400" i="1" dirty="0" err="1"/>
              <a:t>webinar</a:t>
            </a:r>
            <a:r>
              <a:rPr lang="it-IT" sz="2400" i="1" dirty="0"/>
              <a:t>,</a:t>
            </a:r>
            <a:r>
              <a:rPr lang="it-IT" sz="2400" dirty="0"/>
              <a:t> </a:t>
            </a:r>
            <a:r>
              <a:rPr lang="it-IT" sz="2400" dirty="0" err="1"/>
              <a:t>pourquoi</a:t>
            </a:r>
            <a:r>
              <a:rPr lang="it-IT" sz="2400" dirty="0"/>
              <a:t> ne </a:t>
            </a:r>
            <a:r>
              <a:rPr lang="it-IT" sz="2400" dirty="0" err="1"/>
              <a:t>pas</a:t>
            </a:r>
            <a:r>
              <a:rPr lang="it-IT" sz="2400" dirty="0"/>
              <a:t> </a:t>
            </a:r>
            <a:r>
              <a:rPr lang="it-IT" sz="2400" dirty="0" err="1"/>
              <a:t>utiliser</a:t>
            </a:r>
            <a:r>
              <a:rPr lang="it-IT" sz="2400" dirty="0"/>
              <a:t> un terme plus </a:t>
            </a:r>
            <a:r>
              <a:rPr lang="it-IT" sz="2400" dirty="0" err="1"/>
              <a:t>explicite</a:t>
            </a:r>
            <a:r>
              <a:rPr lang="it-IT" sz="2400" dirty="0"/>
              <a:t>, dont </a:t>
            </a:r>
            <a:r>
              <a:rPr lang="it-IT" sz="2400" dirty="0" err="1"/>
              <a:t>les</a:t>
            </a:r>
            <a:r>
              <a:rPr lang="it-IT" sz="2400" dirty="0"/>
              <a:t> </a:t>
            </a:r>
            <a:r>
              <a:rPr lang="it-IT" sz="2400" dirty="0" err="1"/>
              <a:t>locuteurs</a:t>
            </a:r>
            <a:r>
              <a:rPr lang="it-IT" sz="2400" dirty="0"/>
              <a:t> </a:t>
            </a:r>
            <a:r>
              <a:rPr lang="it-IT" sz="2400" dirty="0" err="1"/>
              <a:t>francophones</a:t>
            </a:r>
            <a:r>
              <a:rPr lang="it-IT" sz="2400" dirty="0"/>
              <a:t> </a:t>
            </a:r>
            <a:r>
              <a:rPr lang="it-IT" sz="2400" dirty="0" err="1"/>
              <a:t>comprendraient</a:t>
            </a:r>
            <a:r>
              <a:rPr lang="it-IT" sz="2400" dirty="0"/>
              <a:t> </a:t>
            </a:r>
            <a:r>
              <a:rPr lang="it-IT" sz="2400" dirty="0" err="1"/>
              <a:t>tous</a:t>
            </a:r>
            <a:r>
              <a:rPr lang="it-IT" sz="2400" dirty="0"/>
              <a:t> </a:t>
            </a:r>
            <a:r>
              <a:rPr lang="it-IT" sz="2400" dirty="0" err="1"/>
              <a:t>les</a:t>
            </a:r>
            <a:r>
              <a:rPr lang="it-IT" sz="2400" dirty="0"/>
              <a:t> </a:t>
            </a:r>
            <a:r>
              <a:rPr lang="it-IT" sz="2400" dirty="0" err="1"/>
              <a:t>éléments</a:t>
            </a:r>
            <a:r>
              <a:rPr lang="it-IT" sz="2400" dirty="0"/>
              <a:t> ? Car le </a:t>
            </a:r>
            <a:r>
              <a:rPr lang="it-IT" sz="2400" dirty="0" err="1"/>
              <a:t>français</a:t>
            </a:r>
            <a:r>
              <a:rPr lang="it-IT" sz="2400" dirty="0"/>
              <a:t> </a:t>
            </a:r>
            <a:r>
              <a:rPr lang="it-IT" sz="2400" dirty="0" err="1"/>
              <a:t>regorge</a:t>
            </a:r>
            <a:r>
              <a:rPr lang="it-IT" sz="2400" dirty="0"/>
              <a:t> de </a:t>
            </a:r>
            <a:r>
              <a:rPr lang="it-IT" sz="2400" dirty="0" err="1"/>
              <a:t>possibilités</a:t>
            </a:r>
            <a:r>
              <a:rPr lang="it-IT" sz="2400" dirty="0"/>
              <a:t> pour </a:t>
            </a:r>
            <a:r>
              <a:rPr lang="it-IT" sz="2400" dirty="0" err="1"/>
              <a:t>nommer</a:t>
            </a:r>
            <a:r>
              <a:rPr lang="it-IT" sz="2400" dirty="0"/>
              <a:t> </a:t>
            </a:r>
            <a:r>
              <a:rPr lang="it-IT" sz="2400" dirty="0" err="1"/>
              <a:t>avec</a:t>
            </a:r>
            <a:r>
              <a:rPr lang="it-IT" sz="2400" dirty="0"/>
              <a:t> </a:t>
            </a:r>
            <a:r>
              <a:rPr lang="it-IT" sz="2400" dirty="0" err="1"/>
              <a:t>précision</a:t>
            </a:r>
            <a:r>
              <a:rPr lang="it-IT" sz="2400" dirty="0"/>
              <a:t> et distinguer </a:t>
            </a:r>
            <a:r>
              <a:rPr lang="it-IT" sz="2400" dirty="0" err="1"/>
              <a:t>toutes</a:t>
            </a:r>
            <a:r>
              <a:rPr lang="it-IT" sz="2400" dirty="0"/>
              <a:t> </a:t>
            </a:r>
            <a:r>
              <a:rPr lang="it-IT" sz="2400" dirty="0" err="1"/>
              <a:t>les</a:t>
            </a:r>
            <a:r>
              <a:rPr lang="it-IT" sz="2400" dirty="0"/>
              <a:t> </a:t>
            </a:r>
            <a:r>
              <a:rPr lang="it-IT" sz="2400" dirty="0" err="1"/>
              <a:t>formes</a:t>
            </a:r>
            <a:r>
              <a:rPr lang="it-IT" sz="2400" dirty="0"/>
              <a:t> de </a:t>
            </a:r>
            <a:r>
              <a:rPr lang="it-IT" sz="2400" dirty="0" err="1"/>
              <a:t>réunions</a:t>
            </a:r>
            <a:r>
              <a:rPr lang="it-IT" sz="2400" dirty="0"/>
              <a:t> </a:t>
            </a:r>
            <a:r>
              <a:rPr lang="it-IT" sz="2400" dirty="0" err="1"/>
              <a:t>organisées</a:t>
            </a:r>
            <a:r>
              <a:rPr lang="it-IT" sz="2400" dirty="0"/>
              <a:t> à </a:t>
            </a:r>
            <a:r>
              <a:rPr lang="it-IT" sz="2400" dirty="0" err="1"/>
              <a:t>distance</a:t>
            </a:r>
            <a:r>
              <a:rPr lang="it-IT" sz="2400" dirty="0"/>
              <a:t>, </a:t>
            </a:r>
            <a:r>
              <a:rPr lang="it-IT" sz="2400" dirty="0" err="1"/>
              <a:t>dans</a:t>
            </a:r>
            <a:r>
              <a:rPr lang="it-IT" sz="2400" dirty="0"/>
              <a:t> l’internet</a:t>
            </a:r>
            <a:r>
              <a:rPr lang="it-IT" sz="2400" dirty="0" smtClean="0"/>
              <a:t>.</a:t>
            </a:r>
          </a:p>
          <a:p>
            <a:pPr algn="just"/>
            <a:r>
              <a:rPr lang="it-IT" sz="2400" dirty="0"/>
              <a:t>Tout d’</a:t>
            </a:r>
            <a:r>
              <a:rPr lang="it-IT" sz="2400" dirty="0" err="1"/>
              <a:t>abord</a:t>
            </a:r>
            <a:r>
              <a:rPr lang="it-IT" sz="2400" dirty="0"/>
              <a:t>, </a:t>
            </a:r>
            <a:r>
              <a:rPr lang="it-IT" sz="2400" dirty="0" err="1"/>
              <a:t>contrairement</a:t>
            </a:r>
            <a:r>
              <a:rPr lang="it-IT" sz="2400" dirty="0"/>
              <a:t> à ce </a:t>
            </a:r>
            <a:r>
              <a:rPr lang="it-IT" sz="2400" dirty="0" err="1"/>
              <a:t>que</a:t>
            </a:r>
            <a:r>
              <a:rPr lang="it-IT" sz="2400" dirty="0"/>
              <a:t> </a:t>
            </a:r>
            <a:r>
              <a:rPr lang="it-IT" sz="2400" dirty="0" err="1"/>
              <a:t>pourraient</a:t>
            </a:r>
            <a:r>
              <a:rPr lang="it-IT" sz="2400" dirty="0"/>
              <a:t> </a:t>
            </a:r>
            <a:r>
              <a:rPr lang="it-IT" sz="2400" dirty="0" err="1"/>
              <a:t>laisser</a:t>
            </a:r>
            <a:r>
              <a:rPr lang="it-IT" sz="2400" dirty="0"/>
              <a:t> </a:t>
            </a:r>
            <a:r>
              <a:rPr lang="it-IT" sz="2400" dirty="0" err="1"/>
              <a:t>supposer</a:t>
            </a:r>
            <a:r>
              <a:rPr lang="it-IT" sz="2400" dirty="0"/>
              <a:t> </a:t>
            </a:r>
            <a:r>
              <a:rPr lang="it-IT" sz="2400" dirty="0" err="1"/>
              <a:t>les</a:t>
            </a:r>
            <a:r>
              <a:rPr lang="it-IT" sz="2400" dirty="0"/>
              <a:t> </a:t>
            </a:r>
            <a:r>
              <a:rPr lang="it-IT" sz="2400" dirty="0" err="1"/>
              <a:t>termes</a:t>
            </a:r>
            <a:r>
              <a:rPr lang="it-IT" sz="2400" dirty="0"/>
              <a:t> web seminar et </a:t>
            </a:r>
            <a:r>
              <a:rPr lang="it-IT" sz="2400" dirty="0" err="1"/>
              <a:t>webinar</a:t>
            </a:r>
            <a:r>
              <a:rPr lang="it-IT" sz="2400" dirty="0"/>
              <a:t>, c’est </a:t>
            </a:r>
            <a:r>
              <a:rPr lang="it-IT" sz="2400" dirty="0" err="1"/>
              <a:t>rarement</a:t>
            </a:r>
            <a:r>
              <a:rPr lang="it-IT" sz="2400" dirty="0"/>
              <a:t> un </a:t>
            </a:r>
            <a:r>
              <a:rPr lang="it-IT" sz="2400" dirty="0" err="1"/>
              <a:t>séminaire</a:t>
            </a:r>
            <a:r>
              <a:rPr lang="it-IT" sz="2400" dirty="0"/>
              <a:t> </a:t>
            </a:r>
            <a:r>
              <a:rPr lang="it-IT" sz="2400" dirty="0" err="1"/>
              <a:t>que</a:t>
            </a:r>
            <a:r>
              <a:rPr lang="it-IT" sz="2400" dirty="0"/>
              <a:t> l’on </a:t>
            </a:r>
            <a:r>
              <a:rPr lang="it-IT" sz="2400" dirty="0" err="1"/>
              <a:t>cherche</a:t>
            </a:r>
            <a:r>
              <a:rPr lang="it-IT" sz="2400" dirty="0"/>
              <a:t> à </a:t>
            </a:r>
            <a:r>
              <a:rPr lang="it-IT" sz="2400" dirty="0" err="1"/>
              <a:t>désigner</a:t>
            </a:r>
            <a:r>
              <a:rPr lang="it-IT" sz="2400" dirty="0"/>
              <a:t>, et il est </a:t>
            </a:r>
            <a:r>
              <a:rPr lang="it-IT" sz="2400" dirty="0" err="1"/>
              <a:t>donc</a:t>
            </a:r>
            <a:r>
              <a:rPr lang="it-IT" sz="2400" dirty="0"/>
              <a:t> </a:t>
            </a:r>
            <a:r>
              <a:rPr lang="it-IT" sz="2400" dirty="0" err="1"/>
              <a:t>préférable</a:t>
            </a:r>
            <a:r>
              <a:rPr lang="it-IT" sz="2400" dirty="0"/>
              <a:t> d'</a:t>
            </a:r>
            <a:r>
              <a:rPr lang="it-IT" sz="2400" dirty="0" err="1"/>
              <a:t>employer</a:t>
            </a:r>
            <a:r>
              <a:rPr lang="it-IT" sz="2400" dirty="0"/>
              <a:t> le terme </a:t>
            </a:r>
            <a:r>
              <a:rPr lang="it-IT" sz="2400" dirty="0" err="1"/>
              <a:t>approprié</a:t>
            </a:r>
            <a:r>
              <a:rPr lang="it-IT" sz="2400" dirty="0"/>
              <a:t> en </a:t>
            </a:r>
            <a:r>
              <a:rPr lang="it-IT" sz="2400" dirty="0" err="1"/>
              <a:t>fonction</a:t>
            </a:r>
            <a:r>
              <a:rPr lang="it-IT" sz="2400" dirty="0"/>
              <a:t> </a:t>
            </a:r>
            <a:r>
              <a:rPr lang="it-IT" sz="2400" dirty="0" err="1"/>
              <a:t>du</a:t>
            </a:r>
            <a:r>
              <a:rPr lang="it-IT" sz="2400" dirty="0"/>
              <a:t> </a:t>
            </a:r>
            <a:r>
              <a:rPr lang="it-IT" sz="2400" dirty="0" err="1"/>
              <a:t>type</a:t>
            </a:r>
            <a:r>
              <a:rPr lang="it-IT" sz="2400" dirty="0"/>
              <a:t> de </a:t>
            </a:r>
            <a:r>
              <a:rPr lang="it-IT" sz="2400" dirty="0" err="1"/>
              <a:t>rencontre</a:t>
            </a:r>
            <a:r>
              <a:rPr lang="it-IT" sz="2400" dirty="0"/>
              <a:t>. S’</a:t>
            </a:r>
            <a:r>
              <a:rPr lang="it-IT" sz="2400" dirty="0" err="1"/>
              <a:t>agissant</a:t>
            </a:r>
            <a:r>
              <a:rPr lang="it-IT" sz="2400" dirty="0"/>
              <a:t> la </a:t>
            </a:r>
            <a:r>
              <a:rPr lang="it-IT" sz="2400" dirty="0" err="1"/>
              <a:t>plupart</a:t>
            </a:r>
            <a:r>
              <a:rPr lang="it-IT" sz="2400" dirty="0"/>
              <a:t> </a:t>
            </a:r>
            <a:r>
              <a:rPr lang="it-IT" sz="2400" dirty="0" err="1"/>
              <a:t>du</a:t>
            </a:r>
            <a:r>
              <a:rPr lang="it-IT" sz="2400" dirty="0"/>
              <a:t> </a:t>
            </a:r>
            <a:r>
              <a:rPr lang="it-IT" sz="2400" dirty="0" err="1"/>
              <a:t>temps</a:t>
            </a:r>
            <a:r>
              <a:rPr lang="it-IT" sz="2400" dirty="0"/>
              <a:t> d’une </a:t>
            </a:r>
            <a:r>
              <a:rPr lang="it-IT" sz="2400" dirty="0" err="1"/>
              <a:t>réunion</a:t>
            </a:r>
            <a:r>
              <a:rPr lang="it-IT" sz="2400" dirty="0"/>
              <a:t> de </a:t>
            </a:r>
            <a:r>
              <a:rPr lang="it-IT" sz="2400" dirty="0" err="1"/>
              <a:t>type</a:t>
            </a:r>
            <a:r>
              <a:rPr lang="it-IT" sz="2400" dirty="0"/>
              <a:t> </a:t>
            </a:r>
            <a:r>
              <a:rPr lang="it-IT" sz="2400" dirty="0" err="1"/>
              <a:t>conférence</a:t>
            </a:r>
            <a:r>
              <a:rPr lang="it-IT" sz="2400" dirty="0"/>
              <a:t>, il </a:t>
            </a:r>
            <a:r>
              <a:rPr lang="it-IT" sz="2400" dirty="0" err="1"/>
              <a:t>suffit</a:t>
            </a:r>
            <a:r>
              <a:rPr lang="it-IT" sz="2400" dirty="0"/>
              <a:t> d’</a:t>
            </a:r>
            <a:r>
              <a:rPr lang="it-IT" sz="2400" dirty="0" err="1"/>
              <a:t>ajouter</a:t>
            </a:r>
            <a:r>
              <a:rPr lang="it-IT" sz="2400" dirty="0"/>
              <a:t> un </a:t>
            </a:r>
            <a:r>
              <a:rPr lang="it-IT" sz="2400" dirty="0" err="1"/>
              <a:t>préfixe</a:t>
            </a:r>
            <a:r>
              <a:rPr lang="it-IT" sz="2400" dirty="0"/>
              <a:t> </a:t>
            </a:r>
            <a:r>
              <a:rPr lang="it-IT" sz="2400" dirty="0" err="1"/>
              <a:t>précisant</a:t>
            </a:r>
            <a:r>
              <a:rPr lang="it-IT" sz="2400" dirty="0"/>
              <a:t> </a:t>
            </a:r>
            <a:r>
              <a:rPr lang="it-IT" sz="2400" dirty="0" err="1"/>
              <a:t>les</a:t>
            </a:r>
            <a:r>
              <a:rPr lang="it-IT" sz="2400" dirty="0"/>
              <a:t> </a:t>
            </a:r>
            <a:r>
              <a:rPr lang="it-IT" sz="2400" dirty="0" err="1"/>
              <a:t>modalités</a:t>
            </a:r>
            <a:r>
              <a:rPr lang="it-IT" sz="2400" dirty="0"/>
              <a:t> de sa tenue. </a:t>
            </a:r>
            <a:r>
              <a:rPr lang="it-IT" sz="2400" dirty="0" err="1"/>
              <a:t>Ainsi</a:t>
            </a:r>
            <a:r>
              <a:rPr lang="it-IT" sz="2400" dirty="0"/>
              <a:t>, le terme </a:t>
            </a:r>
            <a:r>
              <a:rPr lang="it-IT" sz="2400" dirty="0" err="1"/>
              <a:t>générique</a:t>
            </a:r>
            <a:r>
              <a:rPr lang="it-IT" sz="2400" dirty="0"/>
              <a:t> </a:t>
            </a:r>
            <a:r>
              <a:rPr lang="it-IT" sz="2400" b="1" dirty="0" err="1"/>
              <a:t>téléconférence</a:t>
            </a:r>
            <a:r>
              <a:rPr lang="it-IT" sz="2400" dirty="0"/>
              <a:t> </a:t>
            </a:r>
            <a:r>
              <a:rPr lang="it-IT" sz="2400" dirty="0" err="1"/>
              <a:t>nous</a:t>
            </a:r>
            <a:r>
              <a:rPr lang="it-IT" sz="2400" dirty="0"/>
              <a:t> </a:t>
            </a:r>
            <a:r>
              <a:rPr lang="it-IT" sz="2400" dirty="0" err="1"/>
              <a:t>indique</a:t>
            </a:r>
            <a:r>
              <a:rPr lang="it-IT" sz="2400" dirty="0"/>
              <a:t>, </a:t>
            </a:r>
            <a:r>
              <a:rPr lang="it-IT" sz="2400" dirty="0" err="1"/>
              <a:t>grâce</a:t>
            </a:r>
            <a:r>
              <a:rPr lang="it-IT" sz="2400" dirty="0"/>
              <a:t> </a:t>
            </a:r>
            <a:r>
              <a:rPr lang="it-IT" sz="2400" dirty="0" err="1"/>
              <a:t>au</a:t>
            </a:r>
            <a:r>
              <a:rPr lang="it-IT" sz="2400" dirty="0"/>
              <a:t> </a:t>
            </a:r>
            <a:r>
              <a:rPr lang="it-IT" sz="2400" dirty="0" err="1"/>
              <a:t>préfixe</a:t>
            </a:r>
            <a:r>
              <a:rPr lang="it-IT" sz="2400" dirty="0"/>
              <a:t> « </a:t>
            </a:r>
            <a:r>
              <a:rPr lang="it-IT" sz="2400" dirty="0" err="1"/>
              <a:t>télé</a:t>
            </a:r>
            <a:r>
              <a:rPr lang="it-IT" sz="2400" dirty="0"/>
              <a:t>- », </a:t>
            </a:r>
            <a:r>
              <a:rPr lang="it-IT" sz="2400" dirty="0" err="1"/>
              <a:t>que</a:t>
            </a:r>
            <a:r>
              <a:rPr lang="it-IT" sz="2400" dirty="0"/>
              <a:t> </a:t>
            </a:r>
            <a:r>
              <a:rPr lang="it-IT" sz="2400" dirty="0" err="1"/>
              <a:t>les</a:t>
            </a:r>
            <a:r>
              <a:rPr lang="it-IT" sz="2400" dirty="0"/>
              <a:t> </a:t>
            </a:r>
            <a:r>
              <a:rPr lang="it-IT" sz="2400" dirty="0" err="1"/>
              <a:t>interlocuteurs</a:t>
            </a:r>
            <a:r>
              <a:rPr lang="it-IT" sz="2400" dirty="0"/>
              <a:t> se </a:t>
            </a:r>
            <a:r>
              <a:rPr lang="it-IT" sz="2400" dirty="0" err="1"/>
              <a:t>trouvent</a:t>
            </a:r>
            <a:r>
              <a:rPr lang="it-IT" sz="2400" dirty="0"/>
              <a:t> à </a:t>
            </a:r>
            <a:r>
              <a:rPr lang="it-IT" sz="2400" dirty="0" err="1"/>
              <a:t>distance</a:t>
            </a:r>
            <a:r>
              <a:rPr lang="it-IT" sz="2400" dirty="0"/>
              <a:t>, </a:t>
            </a:r>
            <a:r>
              <a:rPr lang="it-IT" sz="2400" dirty="0" err="1"/>
              <a:t>répartis</a:t>
            </a:r>
            <a:r>
              <a:rPr lang="it-IT" sz="2400" dirty="0"/>
              <a:t> </a:t>
            </a:r>
            <a:r>
              <a:rPr lang="it-IT" sz="2400" dirty="0" err="1"/>
              <a:t>dans</a:t>
            </a:r>
            <a:r>
              <a:rPr lang="it-IT" sz="2400" dirty="0"/>
              <a:t> </a:t>
            </a:r>
            <a:r>
              <a:rPr lang="it-IT" sz="2400" dirty="0" err="1"/>
              <a:t>des</a:t>
            </a:r>
            <a:r>
              <a:rPr lang="it-IT" sz="2400" dirty="0"/>
              <a:t> </a:t>
            </a:r>
            <a:r>
              <a:rPr lang="it-IT" sz="2400" dirty="0" err="1"/>
              <a:t>lieux</a:t>
            </a:r>
            <a:r>
              <a:rPr lang="it-IT" sz="2400" dirty="0"/>
              <a:t> </a:t>
            </a:r>
            <a:r>
              <a:rPr lang="it-IT" sz="2400" dirty="0" err="1"/>
              <a:t>différents</a:t>
            </a:r>
            <a:r>
              <a:rPr lang="it-IT" sz="2400" dirty="0" smtClean="0"/>
              <a:t>.</a:t>
            </a:r>
          </a:p>
          <a:p>
            <a:pPr algn="just"/>
            <a:r>
              <a:rPr lang="it-IT" sz="2400" dirty="0"/>
              <a:t>http://</a:t>
            </a:r>
            <a:r>
              <a:rPr lang="it-IT" sz="2400" dirty="0" err="1"/>
              <a:t>www.culture.fr</a:t>
            </a:r>
            <a:r>
              <a:rPr lang="it-IT" sz="2400" dirty="0"/>
              <a:t>/</a:t>
            </a:r>
            <a:r>
              <a:rPr lang="it-IT" sz="2400" dirty="0" err="1"/>
              <a:t>Ressources</a:t>
            </a:r>
            <a:r>
              <a:rPr lang="it-IT" sz="2400" dirty="0"/>
              <a:t>/</a:t>
            </a:r>
            <a:r>
              <a:rPr lang="it-IT" sz="2400" dirty="0" err="1"/>
              <a:t>FranceTerme</a:t>
            </a:r>
            <a:r>
              <a:rPr lang="it-IT" sz="2400" dirty="0"/>
              <a:t>/En-</a:t>
            </a:r>
            <a:r>
              <a:rPr lang="it-IT" sz="2400" dirty="0" err="1"/>
              <a:t>francais</a:t>
            </a:r>
            <a:r>
              <a:rPr lang="it-IT" sz="2400" dirty="0"/>
              <a:t>-</a:t>
            </a:r>
            <a:r>
              <a:rPr lang="it-IT" sz="2400" dirty="0" err="1"/>
              <a:t>dans</a:t>
            </a:r>
            <a:r>
              <a:rPr lang="it-IT" sz="2400" dirty="0"/>
              <a:t>-le-texte/</a:t>
            </a:r>
            <a:r>
              <a:rPr lang="it-IT" sz="2400" dirty="0" err="1"/>
              <a:t>Webinar</a:t>
            </a:r>
            <a:r>
              <a:rPr lang="it-IT" sz="2400" dirty="0"/>
              <a:t>-de-</a:t>
            </a:r>
            <a:r>
              <a:rPr lang="it-IT" sz="2400" dirty="0" err="1"/>
              <a:t>quoi</a:t>
            </a:r>
            <a:r>
              <a:rPr lang="it-IT" sz="2400" dirty="0"/>
              <a:t>-</a:t>
            </a:r>
            <a:r>
              <a:rPr lang="it-IT" sz="2400" dirty="0" err="1"/>
              <a:t>parle</a:t>
            </a:r>
            <a:r>
              <a:rPr lang="it-IT" sz="2400" dirty="0"/>
              <a:t>-t-on-en-</a:t>
            </a:r>
            <a:r>
              <a:rPr lang="it-IT" sz="2400" dirty="0" err="1"/>
              <a:t>francais</a:t>
            </a:r>
            <a:endParaRPr lang="it-IT" sz="2400" dirty="0"/>
          </a:p>
          <a:p>
            <a:endParaRPr lang="fr-CA" sz="2400" dirty="0"/>
          </a:p>
        </p:txBody>
      </p:sp>
    </p:spTree>
    <p:extLst>
      <p:ext uri="{BB962C8B-B14F-4D97-AF65-F5344CB8AC3E}">
        <p14:creationId xmlns:p14="http://schemas.microsoft.com/office/powerpoint/2010/main" val="2241043554"/>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Webinar</a:t>
            </a:r>
            <a:r>
              <a:rPr lang="it-IT" sz="2800" dirty="0"/>
              <a:t> : de </a:t>
            </a:r>
            <a:r>
              <a:rPr lang="it-IT" sz="2800" dirty="0" err="1"/>
              <a:t>quoi</a:t>
            </a:r>
            <a:r>
              <a:rPr lang="it-IT" sz="2800" dirty="0"/>
              <a:t> </a:t>
            </a:r>
            <a:r>
              <a:rPr lang="it-IT" sz="2800" dirty="0" err="1"/>
              <a:t>parle</a:t>
            </a:r>
            <a:r>
              <a:rPr lang="it-IT" sz="2800" dirty="0"/>
              <a:t>-t-on en </a:t>
            </a:r>
            <a:r>
              <a:rPr lang="it-IT" sz="2800" dirty="0" err="1"/>
              <a:t>français</a:t>
            </a:r>
            <a:r>
              <a:rPr lang="it-IT" sz="2800" dirty="0"/>
              <a:t> ?</a:t>
            </a:r>
            <a:br>
              <a:rPr lang="it-IT" sz="2800" dirty="0"/>
            </a:br>
            <a:endParaRPr lang="fr-CA" sz="2800" dirty="0"/>
          </a:p>
        </p:txBody>
      </p:sp>
      <p:sp>
        <p:nvSpPr>
          <p:cNvPr id="3" name="Segnaposto contenuto 2"/>
          <p:cNvSpPr>
            <a:spLocks noGrp="1"/>
          </p:cNvSpPr>
          <p:nvPr>
            <p:ph idx="1"/>
          </p:nvPr>
        </p:nvSpPr>
        <p:spPr/>
        <p:txBody>
          <a:bodyPr>
            <a:normAutofit fontScale="85000" lnSpcReduction="10000"/>
          </a:bodyPr>
          <a:lstStyle/>
          <a:p>
            <a:pPr algn="just"/>
            <a:r>
              <a:rPr lang="fr-CA" sz="2400" dirty="0"/>
              <a:t>Pour plus de précision, si les participants ont seulement besoin de s’entendre et organisent donc une réunion via les circuits téléphoniques, on parlera d’</a:t>
            </a:r>
            <a:r>
              <a:rPr lang="fr-CA" sz="2400" b="1" dirty="0"/>
              <a:t>audioconférenc</a:t>
            </a:r>
            <a:r>
              <a:rPr lang="fr-CA" sz="2400" dirty="0"/>
              <a:t>e.</a:t>
            </a:r>
          </a:p>
          <a:p>
            <a:pPr algn="just"/>
            <a:r>
              <a:rPr lang="fr-CA" sz="2400" dirty="0"/>
              <a:t>Mais souvent, pour profiter d’autres fonctionnalités, les interlocuteurs ont recours à l’informatique et à l’internet et optent donc pour une conférence en ligne :</a:t>
            </a:r>
          </a:p>
          <a:p>
            <a:pPr algn="just"/>
            <a:r>
              <a:rPr lang="fr-CA" sz="2400" dirty="0"/>
              <a:t>- s’ils souhaitent présenter, partager ou même modifier des documents, la </a:t>
            </a:r>
            <a:r>
              <a:rPr lang="fr-CA" sz="2400" b="1" dirty="0"/>
              <a:t>cyberconférenc</a:t>
            </a:r>
            <a:r>
              <a:rPr lang="fr-CA" sz="2400" dirty="0"/>
              <a:t>e leur permet de combiner le son, l’image et le texte</a:t>
            </a:r>
          </a:p>
          <a:p>
            <a:pPr algn="just"/>
            <a:r>
              <a:rPr lang="fr-CA" sz="2400" dirty="0"/>
              <a:t>- et s’ils veulent, en outre, voir les autres participants sur leur écran, la </a:t>
            </a:r>
            <a:r>
              <a:rPr lang="fr-CA" sz="2400" b="1" dirty="0"/>
              <a:t>visioconférence</a:t>
            </a:r>
            <a:r>
              <a:rPr lang="fr-CA" sz="2400" dirty="0"/>
              <a:t> est alors privilégiée.</a:t>
            </a:r>
          </a:p>
          <a:p>
            <a:r>
              <a:rPr lang="fr-CA" sz="2400" dirty="0"/>
              <a:t>En revanche, lorsque l’on souhaite désigner une réunion interactive prenant effectivement la forme d’un séminaire, il suffit de préciser que l’on participe à un </a:t>
            </a:r>
            <a:r>
              <a:rPr lang="fr-CA" sz="2400" b="1" dirty="0"/>
              <a:t>séminaire en ligne</a:t>
            </a:r>
            <a:r>
              <a:rPr lang="fr-CA" sz="2400" dirty="0" smtClean="0"/>
              <a:t>.</a:t>
            </a:r>
          </a:p>
          <a:p>
            <a:r>
              <a:rPr lang="fr-CA" sz="2400" dirty="0"/>
              <a:t>http://</a:t>
            </a:r>
            <a:r>
              <a:rPr lang="fr-CA" sz="2400" dirty="0" err="1"/>
              <a:t>www.culture.fr</a:t>
            </a:r>
            <a:r>
              <a:rPr lang="fr-CA" sz="2400" dirty="0"/>
              <a:t>/Ressources/</a:t>
            </a:r>
            <a:r>
              <a:rPr lang="fr-CA" sz="2400" dirty="0" err="1"/>
              <a:t>FranceTerme</a:t>
            </a:r>
            <a:r>
              <a:rPr lang="fr-CA" sz="2400" dirty="0"/>
              <a:t>/En-</a:t>
            </a:r>
            <a:r>
              <a:rPr lang="fr-CA" sz="2400" dirty="0" err="1"/>
              <a:t>francais</a:t>
            </a:r>
            <a:r>
              <a:rPr lang="fr-CA" sz="2400" dirty="0"/>
              <a:t>-dans-le-texte/</a:t>
            </a:r>
            <a:r>
              <a:rPr lang="fr-CA" sz="2400" dirty="0" err="1"/>
              <a:t>Webinar</a:t>
            </a:r>
            <a:r>
              <a:rPr lang="fr-CA" sz="2400" dirty="0"/>
              <a:t>-de-quoi-parle-t-on-en-</a:t>
            </a:r>
            <a:r>
              <a:rPr lang="fr-CA" sz="2400" dirty="0" err="1"/>
              <a:t>francais</a:t>
            </a:r>
            <a:endParaRPr lang="fr-CA" sz="2400" dirty="0"/>
          </a:p>
          <a:p>
            <a:endParaRPr lang="fr-CA" sz="2400" dirty="0"/>
          </a:p>
        </p:txBody>
      </p:sp>
    </p:spTree>
    <p:extLst>
      <p:ext uri="{BB962C8B-B14F-4D97-AF65-F5344CB8AC3E}">
        <p14:creationId xmlns:p14="http://schemas.microsoft.com/office/powerpoint/2010/main" val="257768451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FranceTerme</a:t>
            </a:r>
            <a:endParaRPr lang="it-IT" sz="2800" dirty="0"/>
          </a:p>
        </p:txBody>
      </p:sp>
      <p:sp>
        <p:nvSpPr>
          <p:cNvPr id="3" name="Segnaposto contenuto 2"/>
          <p:cNvSpPr>
            <a:spLocks noGrp="1"/>
          </p:cNvSpPr>
          <p:nvPr>
            <p:ph idx="1"/>
          </p:nvPr>
        </p:nvSpPr>
        <p:spPr/>
        <p:txBody>
          <a:bodyPr>
            <a:normAutofit/>
          </a:bodyPr>
          <a:lstStyle/>
          <a:p>
            <a:pPr algn="just"/>
            <a:r>
              <a:rPr lang="it-IT" sz="2400" dirty="0" err="1"/>
              <a:t>FranceTerme</a:t>
            </a:r>
            <a:r>
              <a:rPr lang="it-IT" sz="2400" dirty="0"/>
              <a:t> est le site internet </a:t>
            </a:r>
            <a:r>
              <a:rPr lang="it-IT" sz="2400" dirty="0" err="1"/>
              <a:t>consacré</a:t>
            </a:r>
            <a:r>
              <a:rPr lang="it-IT" sz="2400" dirty="0"/>
              <a:t> </a:t>
            </a:r>
            <a:r>
              <a:rPr lang="it-IT" sz="2400" dirty="0" err="1"/>
              <a:t>aux</a:t>
            </a:r>
            <a:r>
              <a:rPr lang="it-IT" sz="2400" dirty="0"/>
              <a:t> </a:t>
            </a:r>
            <a:r>
              <a:rPr lang="it-IT" sz="2400" dirty="0" err="1"/>
              <a:t>termes</a:t>
            </a:r>
            <a:r>
              <a:rPr lang="it-IT" sz="2400" dirty="0"/>
              <a:t> </a:t>
            </a:r>
            <a:r>
              <a:rPr lang="it-IT" sz="2400" b="1" dirty="0" err="1"/>
              <a:t>recommandés</a:t>
            </a:r>
            <a:r>
              <a:rPr lang="it-IT" sz="2400" dirty="0"/>
              <a:t> par la </a:t>
            </a:r>
            <a:r>
              <a:rPr lang="it-IT" sz="2400" dirty="0" err="1"/>
              <a:t>Commission</a:t>
            </a:r>
            <a:r>
              <a:rPr lang="it-IT" sz="2400" dirty="0"/>
              <a:t> </a:t>
            </a:r>
            <a:r>
              <a:rPr lang="it-IT" sz="2400" dirty="0" err="1"/>
              <a:t>générale</a:t>
            </a:r>
            <a:r>
              <a:rPr lang="it-IT" sz="2400" dirty="0"/>
              <a:t> de terminologie et de </a:t>
            </a:r>
            <a:r>
              <a:rPr lang="it-IT" sz="2400" dirty="0" err="1"/>
              <a:t>néologie</a:t>
            </a:r>
            <a:r>
              <a:rPr lang="it-IT" sz="2400" dirty="0"/>
              <a:t> </a:t>
            </a:r>
            <a:r>
              <a:rPr lang="it-IT" sz="2400" dirty="0" err="1" smtClean="0"/>
              <a:t>publiés</a:t>
            </a:r>
            <a:r>
              <a:rPr lang="it-IT" sz="2400" dirty="0" smtClean="0"/>
              <a:t> </a:t>
            </a:r>
            <a:r>
              <a:rPr lang="it-IT" sz="2400" dirty="0" err="1"/>
              <a:t>au</a:t>
            </a:r>
            <a:r>
              <a:rPr lang="it-IT" sz="2400" dirty="0"/>
              <a:t> Journal </a:t>
            </a:r>
            <a:r>
              <a:rPr lang="it-IT" sz="2400" dirty="0" err="1"/>
              <a:t>officiel</a:t>
            </a:r>
            <a:r>
              <a:rPr lang="it-IT" sz="2400" dirty="0"/>
              <a:t> de la </a:t>
            </a:r>
            <a:r>
              <a:rPr lang="it-IT" sz="2400" dirty="0" err="1"/>
              <a:t>République</a:t>
            </a:r>
            <a:r>
              <a:rPr lang="it-IT" sz="2400" dirty="0"/>
              <a:t> </a:t>
            </a:r>
            <a:r>
              <a:rPr lang="it-IT" sz="2400" dirty="0" err="1"/>
              <a:t>française</a:t>
            </a:r>
            <a:r>
              <a:rPr lang="it-IT" sz="2400" dirty="0"/>
              <a:t>. Il </a:t>
            </a:r>
            <a:r>
              <a:rPr lang="it-IT" sz="2400" dirty="0" err="1"/>
              <a:t>comporte</a:t>
            </a:r>
            <a:r>
              <a:rPr lang="it-IT" sz="2400" dirty="0"/>
              <a:t> une base </a:t>
            </a:r>
            <a:r>
              <a:rPr lang="it-IT" sz="2400" dirty="0" err="1"/>
              <a:t>terminologique</a:t>
            </a:r>
            <a:r>
              <a:rPr lang="it-IT" sz="2400" dirty="0"/>
              <a:t> de </a:t>
            </a:r>
            <a:r>
              <a:rPr lang="it-IT" sz="2400" dirty="0" err="1"/>
              <a:t>près</a:t>
            </a:r>
            <a:r>
              <a:rPr lang="it-IT" sz="2400" dirty="0"/>
              <a:t> de 7 000 </a:t>
            </a:r>
            <a:r>
              <a:rPr lang="it-IT" sz="2400" dirty="0" err="1"/>
              <a:t>termes</a:t>
            </a:r>
            <a:r>
              <a:rPr lang="it-IT" sz="2400" dirty="0"/>
              <a:t> </a:t>
            </a:r>
            <a:r>
              <a:rPr lang="it-IT" sz="2400" dirty="0" err="1"/>
              <a:t>français</a:t>
            </a:r>
            <a:r>
              <a:rPr lang="it-IT" sz="2400" dirty="0"/>
              <a:t> </a:t>
            </a:r>
            <a:r>
              <a:rPr lang="it-IT" sz="2400" dirty="0" err="1"/>
              <a:t>dans</a:t>
            </a:r>
            <a:r>
              <a:rPr lang="it-IT" sz="2400" dirty="0"/>
              <a:t> </a:t>
            </a:r>
            <a:r>
              <a:rPr lang="it-IT" sz="2400" dirty="0" err="1"/>
              <a:t>différents</a:t>
            </a:r>
            <a:r>
              <a:rPr lang="it-IT" sz="2400" dirty="0"/>
              <a:t> </a:t>
            </a:r>
            <a:r>
              <a:rPr lang="it-IT" sz="2400" dirty="0" err="1"/>
              <a:t>domaines</a:t>
            </a:r>
            <a:r>
              <a:rPr lang="it-IT" sz="2400" dirty="0"/>
              <a:t> </a:t>
            </a:r>
            <a:r>
              <a:rPr lang="it-IT" sz="2400" dirty="0" err="1"/>
              <a:t>scientifiques</a:t>
            </a:r>
            <a:r>
              <a:rPr lang="it-IT" sz="2400" dirty="0"/>
              <a:t> et </a:t>
            </a:r>
            <a:r>
              <a:rPr lang="it-IT" sz="2400" dirty="0" err="1"/>
              <a:t>techniques</a:t>
            </a:r>
            <a:r>
              <a:rPr lang="it-IT" sz="2400" dirty="0"/>
              <a:t>. </a:t>
            </a:r>
            <a:endParaRPr lang="it-IT" sz="2400" dirty="0" smtClean="0"/>
          </a:p>
          <a:p>
            <a:pPr algn="just"/>
            <a:r>
              <a:rPr lang="it-IT" sz="2400" dirty="0" smtClean="0"/>
              <a:t>site </a:t>
            </a:r>
            <a:r>
              <a:rPr lang="it-IT" sz="2400" dirty="0" err="1" smtClean="0"/>
              <a:t>officiel</a:t>
            </a:r>
            <a:r>
              <a:rPr lang="it-IT" sz="2400" dirty="0" smtClean="0"/>
              <a:t> http</a:t>
            </a:r>
            <a:r>
              <a:rPr lang="it-IT" sz="2400" dirty="0"/>
              <a:t>://</a:t>
            </a:r>
            <a:r>
              <a:rPr lang="it-IT" sz="2400" dirty="0" err="1"/>
              <a:t>www.culture.fr</a:t>
            </a:r>
            <a:r>
              <a:rPr lang="it-IT" sz="2400" dirty="0"/>
              <a:t>/</a:t>
            </a:r>
            <a:r>
              <a:rPr lang="it-IT" sz="2400" dirty="0" err="1"/>
              <a:t>franceterme</a:t>
            </a:r>
            <a:endParaRPr lang="it-IT" sz="2400" dirty="0"/>
          </a:p>
        </p:txBody>
      </p:sp>
    </p:spTree>
    <p:extLst>
      <p:ext uri="{BB962C8B-B14F-4D97-AF65-F5344CB8AC3E}">
        <p14:creationId xmlns:p14="http://schemas.microsoft.com/office/powerpoint/2010/main" val="808851172"/>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FranceTerme</a:t>
            </a:r>
            <a:endParaRPr lang="it-IT" sz="2800" dirty="0"/>
          </a:p>
        </p:txBody>
      </p:sp>
      <p:sp>
        <p:nvSpPr>
          <p:cNvPr id="3" name="Segnaposto contenuto 2"/>
          <p:cNvSpPr>
            <a:spLocks noGrp="1"/>
          </p:cNvSpPr>
          <p:nvPr>
            <p:ph idx="1"/>
          </p:nvPr>
        </p:nvSpPr>
        <p:spPr/>
        <p:txBody>
          <a:bodyPr>
            <a:normAutofit/>
          </a:bodyPr>
          <a:lstStyle/>
          <a:p>
            <a:pPr algn="just"/>
            <a:r>
              <a:rPr lang="it-IT" sz="2400" dirty="0" err="1"/>
              <a:t>Coordonné</a:t>
            </a:r>
            <a:r>
              <a:rPr lang="it-IT" sz="2400" dirty="0"/>
              <a:t> et </a:t>
            </a:r>
            <a:r>
              <a:rPr lang="it-IT" sz="2400" dirty="0" err="1"/>
              <a:t>animé</a:t>
            </a:r>
            <a:r>
              <a:rPr lang="it-IT" sz="2400" dirty="0"/>
              <a:t> par la </a:t>
            </a:r>
            <a:r>
              <a:rPr lang="it-IT" sz="2400" dirty="0" err="1"/>
              <a:t>délégation</a:t>
            </a:r>
            <a:r>
              <a:rPr lang="it-IT" sz="2400" dirty="0"/>
              <a:t> </a:t>
            </a:r>
            <a:r>
              <a:rPr lang="it-IT" sz="2400" dirty="0" err="1"/>
              <a:t>générale</a:t>
            </a:r>
            <a:r>
              <a:rPr lang="it-IT" sz="2400" dirty="0"/>
              <a:t> à la langue </a:t>
            </a:r>
            <a:r>
              <a:rPr lang="it-IT" sz="2400" dirty="0" err="1"/>
              <a:t>française</a:t>
            </a:r>
            <a:r>
              <a:rPr lang="it-IT" sz="2400" dirty="0"/>
              <a:t> et </a:t>
            </a:r>
            <a:r>
              <a:rPr lang="it-IT" sz="2400" dirty="0" err="1"/>
              <a:t>aux</a:t>
            </a:r>
            <a:r>
              <a:rPr lang="it-IT" sz="2400" dirty="0"/>
              <a:t> </a:t>
            </a:r>
            <a:r>
              <a:rPr lang="it-IT" sz="2400" dirty="0" err="1"/>
              <a:t>langues</a:t>
            </a:r>
            <a:r>
              <a:rPr lang="it-IT" sz="2400" dirty="0"/>
              <a:t> de France, le </a:t>
            </a:r>
            <a:r>
              <a:rPr lang="it-IT" sz="2400" dirty="0" err="1"/>
              <a:t>dispositif</a:t>
            </a:r>
            <a:r>
              <a:rPr lang="it-IT" sz="2400" dirty="0"/>
              <a:t> est un </a:t>
            </a:r>
            <a:r>
              <a:rPr lang="it-IT" sz="2400" dirty="0" err="1"/>
              <a:t>réseau</a:t>
            </a:r>
            <a:r>
              <a:rPr lang="it-IT" sz="2400" dirty="0"/>
              <a:t> de </a:t>
            </a:r>
            <a:r>
              <a:rPr lang="it-IT" sz="2400" dirty="0" err="1"/>
              <a:t>partenaires</a:t>
            </a:r>
            <a:r>
              <a:rPr lang="it-IT" sz="2400" dirty="0"/>
              <a:t> </a:t>
            </a:r>
            <a:r>
              <a:rPr lang="it-IT" sz="2400" dirty="0" err="1"/>
              <a:t>institutionnels</a:t>
            </a:r>
            <a:r>
              <a:rPr lang="it-IT" sz="2400" dirty="0"/>
              <a:t> </a:t>
            </a:r>
            <a:r>
              <a:rPr lang="it-IT" sz="2400" dirty="0" err="1"/>
              <a:t>incluant</a:t>
            </a:r>
            <a:r>
              <a:rPr lang="it-IT" sz="2400" dirty="0"/>
              <a:t> </a:t>
            </a:r>
            <a:r>
              <a:rPr lang="it-IT" sz="2400" dirty="0" err="1"/>
              <a:t>notamment</a:t>
            </a:r>
            <a:r>
              <a:rPr lang="it-IT" sz="2400" dirty="0"/>
              <a:t> en France </a:t>
            </a:r>
            <a:r>
              <a:rPr lang="it-IT" sz="2400" b="1" dirty="0"/>
              <a:t>l’Académie </a:t>
            </a:r>
            <a:r>
              <a:rPr lang="it-IT" sz="2400" b="1" dirty="0" err="1"/>
              <a:t>française</a:t>
            </a:r>
            <a:r>
              <a:rPr lang="it-IT" sz="2400" dirty="0"/>
              <a:t> et, </a:t>
            </a:r>
            <a:r>
              <a:rPr lang="it-IT" sz="2400" dirty="0" err="1"/>
              <a:t>dans</a:t>
            </a:r>
            <a:r>
              <a:rPr lang="it-IT" sz="2400" dirty="0"/>
              <a:t> </a:t>
            </a:r>
            <a:r>
              <a:rPr lang="it-IT" sz="2400" dirty="0" err="1"/>
              <a:t>les</a:t>
            </a:r>
            <a:r>
              <a:rPr lang="it-IT" sz="2400" dirty="0"/>
              <a:t> </a:t>
            </a:r>
            <a:r>
              <a:rPr lang="it-IT" sz="2400" dirty="0" err="1"/>
              <a:t>pays</a:t>
            </a:r>
            <a:r>
              <a:rPr lang="it-IT" sz="2400" dirty="0"/>
              <a:t> </a:t>
            </a:r>
            <a:r>
              <a:rPr lang="it-IT" sz="2400" dirty="0" err="1"/>
              <a:t>francophones</a:t>
            </a:r>
            <a:r>
              <a:rPr lang="it-IT" sz="2400" dirty="0"/>
              <a:t>, </a:t>
            </a:r>
            <a:r>
              <a:rPr lang="it-IT" sz="2400" dirty="0" err="1"/>
              <a:t>les</a:t>
            </a:r>
            <a:r>
              <a:rPr lang="it-IT" sz="2400" dirty="0"/>
              <a:t> </a:t>
            </a:r>
            <a:r>
              <a:rPr lang="it-IT" sz="2400" dirty="0" err="1"/>
              <a:t>organismes</a:t>
            </a:r>
            <a:r>
              <a:rPr lang="it-IT" sz="2400" dirty="0"/>
              <a:t> </a:t>
            </a:r>
            <a:r>
              <a:rPr lang="it-IT" sz="2400" dirty="0" err="1"/>
              <a:t>responsables</a:t>
            </a:r>
            <a:r>
              <a:rPr lang="it-IT" sz="2400" dirty="0"/>
              <a:t> de la </a:t>
            </a:r>
            <a:r>
              <a:rPr lang="it-IT" sz="2400" dirty="0" err="1"/>
              <a:t>politique</a:t>
            </a:r>
            <a:r>
              <a:rPr lang="it-IT" sz="2400" dirty="0"/>
              <a:t> </a:t>
            </a:r>
            <a:r>
              <a:rPr lang="it-IT" sz="2400" dirty="0" err="1"/>
              <a:t>linguistique</a:t>
            </a:r>
            <a:r>
              <a:rPr lang="it-IT" sz="2400" dirty="0"/>
              <a:t>. Il </a:t>
            </a:r>
            <a:r>
              <a:rPr lang="it-IT" sz="2400" dirty="0" err="1"/>
              <a:t>comprend</a:t>
            </a:r>
            <a:r>
              <a:rPr lang="it-IT" sz="2400" dirty="0"/>
              <a:t> dix-</a:t>
            </a:r>
            <a:r>
              <a:rPr lang="it-IT" sz="2400" dirty="0" err="1"/>
              <a:t>huit</a:t>
            </a:r>
            <a:r>
              <a:rPr lang="it-IT" sz="2400" dirty="0"/>
              <a:t> </a:t>
            </a:r>
            <a:r>
              <a:rPr lang="it-IT" sz="2400" dirty="0" err="1"/>
              <a:t>commissions</a:t>
            </a:r>
            <a:r>
              <a:rPr lang="it-IT" sz="2400" dirty="0"/>
              <a:t> </a:t>
            </a:r>
            <a:r>
              <a:rPr lang="it-IT" sz="2400" dirty="0" err="1"/>
              <a:t>spécialisées</a:t>
            </a:r>
            <a:r>
              <a:rPr lang="it-IT" sz="2400" dirty="0"/>
              <a:t> de terminologie et de </a:t>
            </a:r>
            <a:r>
              <a:rPr lang="it-IT" sz="2400" dirty="0" err="1"/>
              <a:t>néologie</a:t>
            </a:r>
            <a:r>
              <a:rPr lang="it-IT" sz="2400" dirty="0"/>
              <a:t> </a:t>
            </a:r>
            <a:r>
              <a:rPr lang="it-IT" sz="2400" dirty="0" err="1"/>
              <a:t>implantées</a:t>
            </a:r>
            <a:r>
              <a:rPr lang="it-IT" sz="2400" dirty="0"/>
              <a:t> </a:t>
            </a:r>
            <a:r>
              <a:rPr lang="it-IT" sz="2400" dirty="0" err="1"/>
              <a:t>dans</a:t>
            </a:r>
            <a:r>
              <a:rPr lang="it-IT" sz="2400" dirty="0"/>
              <a:t> </a:t>
            </a:r>
            <a:r>
              <a:rPr lang="it-IT" sz="2400" dirty="0" err="1"/>
              <a:t>les</a:t>
            </a:r>
            <a:r>
              <a:rPr lang="it-IT" sz="2400" dirty="0"/>
              <a:t> </a:t>
            </a:r>
            <a:r>
              <a:rPr lang="it-IT" sz="2400" dirty="0" err="1"/>
              <a:t>différents</a:t>
            </a:r>
            <a:r>
              <a:rPr lang="it-IT" sz="2400" dirty="0"/>
              <a:t> </a:t>
            </a:r>
            <a:r>
              <a:rPr lang="it-IT" sz="2400" dirty="0" err="1"/>
              <a:t>ministères</a:t>
            </a:r>
            <a:r>
              <a:rPr lang="it-IT" sz="2400" dirty="0"/>
              <a:t>. </a:t>
            </a:r>
            <a:r>
              <a:rPr lang="it-IT" sz="2400" dirty="0" err="1"/>
              <a:t>Au</a:t>
            </a:r>
            <a:r>
              <a:rPr lang="it-IT" sz="2400" dirty="0"/>
              <a:t> centre </a:t>
            </a:r>
            <a:r>
              <a:rPr lang="it-IT" sz="2400" dirty="0" err="1"/>
              <a:t>du</a:t>
            </a:r>
            <a:r>
              <a:rPr lang="it-IT" sz="2400" dirty="0"/>
              <a:t> </a:t>
            </a:r>
            <a:r>
              <a:rPr lang="it-IT" sz="2400" dirty="0" err="1"/>
              <a:t>réseau</a:t>
            </a:r>
            <a:r>
              <a:rPr lang="it-IT" sz="2400" dirty="0"/>
              <a:t>, dont elle est </a:t>
            </a:r>
            <a:r>
              <a:rPr lang="it-IT" sz="2400" dirty="0" err="1"/>
              <a:t>responsable</a:t>
            </a:r>
            <a:r>
              <a:rPr lang="it-IT" sz="2400" dirty="0"/>
              <a:t>, se </a:t>
            </a:r>
            <a:r>
              <a:rPr lang="it-IT" sz="2400" dirty="0" err="1"/>
              <a:t>trouve</a:t>
            </a:r>
            <a:r>
              <a:rPr lang="it-IT" sz="2400" dirty="0"/>
              <a:t> la </a:t>
            </a:r>
            <a:r>
              <a:rPr lang="it-IT" sz="2400" dirty="0" err="1"/>
              <a:t>Commission</a:t>
            </a:r>
            <a:r>
              <a:rPr lang="it-IT" sz="2400" dirty="0"/>
              <a:t> </a:t>
            </a:r>
            <a:r>
              <a:rPr lang="it-IT" sz="2400" dirty="0" err="1"/>
              <a:t>générale</a:t>
            </a:r>
            <a:r>
              <a:rPr lang="it-IT" sz="2400" dirty="0"/>
              <a:t> de terminologie et de </a:t>
            </a:r>
            <a:r>
              <a:rPr lang="it-IT" sz="2400" dirty="0" err="1"/>
              <a:t>néologie</a:t>
            </a:r>
            <a:r>
              <a:rPr lang="it-IT" sz="2400" dirty="0"/>
              <a:t>, </a:t>
            </a:r>
            <a:r>
              <a:rPr lang="it-IT" sz="2400" dirty="0" err="1"/>
              <a:t>placée</a:t>
            </a:r>
            <a:r>
              <a:rPr lang="it-IT" sz="2400" dirty="0"/>
              <a:t> </a:t>
            </a:r>
            <a:r>
              <a:rPr lang="it-IT" sz="2400" dirty="0" err="1"/>
              <a:t>sous</a:t>
            </a:r>
            <a:r>
              <a:rPr lang="it-IT" sz="2400" dirty="0"/>
              <a:t> </a:t>
            </a:r>
            <a:r>
              <a:rPr lang="it-IT" sz="2400" b="1" dirty="0"/>
              <a:t>l’</a:t>
            </a:r>
            <a:r>
              <a:rPr lang="it-IT" sz="2400" b="1" dirty="0" err="1"/>
              <a:t>autorité</a:t>
            </a:r>
            <a:r>
              <a:rPr lang="it-IT" sz="2400" b="1" dirty="0"/>
              <a:t> </a:t>
            </a:r>
            <a:r>
              <a:rPr lang="it-IT" sz="2400" b="1" dirty="0" err="1"/>
              <a:t>du</a:t>
            </a:r>
            <a:r>
              <a:rPr lang="it-IT" sz="2400" b="1" dirty="0"/>
              <a:t> Premier ministre</a:t>
            </a:r>
            <a:r>
              <a:rPr lang="it-IT" sz="2400" b="1" dirty="0" smtClean="0"/>
              <a:t>.</a:t>
            </a:r>
          </a:p>
          <a:p>
            <a:pPr algn="just"/>
            <a:r>
              <a:rPr lang="it-IT" sz="2400" dirty="0"/>
              <a:t>http://</a:t>
            </a:r>
            <a:r>
              <a:rPr lang="it-IT" sz="2400" dirty="0" err="1"/>
              <a:t>www.culture.fr</a:t>
            </a:r>
            <a:r>
              <a:rPr lang="it-IT" sz="2400" dirty="0"/>
              <a:t>/</a:t>
            </a:r>
            <a:r>
              <a:rPr lang="it-IT" sz="2400" dirty="0" err="1"/>
              <a:t>Ressources</a:t>
            </a:r>
            <a:r>
              <a:rPr lang="it-IT" sz="2400" dirty="0"/>
              <a:t>/</a:t>
            </a:r>
            <a:r>
              <a:rPr lang="it-IT" sz="2400" dirty="0" err="1"/>
              <a:t>FranceTerme</a:t>
            </a:r>
            <a:r>
              <a:rPr lang="it-IT" sz="2400" dirty="0" smtClean="0"/>
              <a:t>/</a:t>
            </a:r>
            <a:endParaRPr lang="it-IT" sz="2400" dirty="0"/>
          </a:p>
        </p:txBody>
      </p:sp>
    </p:spTree>
    <p:extLst>
      <p:ext uri="{BB962C8B-B14F-4D97-AF65-F5344CB8AC3E}">
        <p14:creationId xmlns:p14="http://schemas.microsoft.com/office/powerpoint/2010/main" val="3280325367"/>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FranceTerme</a:t>
            </a:r>
            <a:endParaRPr lang="it-IT" sz="2800" dirty="0"/>
          </a:p>
        </p:txBody>
      </p:sp>
      <p:sp>
        <p:nvSpPr>
          <p:cNvPr id="3" name="Segnaposto contenuto 2"/>
          <p:cNvSpPr>
            <a:spLocks noGrp="1"/>
          </p:cNvSpPr>
          <p:nvPr>
            <p:ph idx="1"/>
          </p:nvPr>
        </p:nvSpPr>
        <p:spPr/>
        <p:txBody>
          <a:bodyPr>
            <a:normAutofit/>
          </a:bodyPr>
          <a:lstStyle/>
          <a:p>
            <a:pPr algn="just"/>
            <a:r>
              <a:rPr lang="it-IT" sz="2400" dirty="0" err="1"/>
              <a:t>Les</a:t>
            </a:r>
            <a:r>
              <a:rPr lang="it-IT" sz="2400" dirty="0"/>
              <a:t> </a:t>
            </a:r>
            <a:r>
              <a:rPr lang="it-IT" sz="2400" dirty="0" err="1"/>
              <a:t>termes</a:t>
            </a:r>
            <a:r>
              <a:rPr lang="it-IT" sz="2400" dirty="0"/>
              <a:t> </a:t>
            </a:r>
            <a:r>
              <a:rPr lang="it-IT" sz="2400" dirty="0" err="1"/>
              <a:t>recommandés</a:t>
            </a:r>
            <a:r>
              <a:rPr lang="it-IT" sz="2400" dirty="0"/>
              <a:t> par la </a:t>
            </a:r>
            <a:r>
              <a:rPr lang="it-IT" sz="2400" dirty="0" err="1"/>
              <a:t>Commission</a:t>
            </a:r>
            <a:r>
              <a:rPr lang="it-IT" sz="2400" dirty="0"/>
              <a:t> </a:t>
            </a:r>
            <a:r>
              <a:rPr lang="it-IT" sz="2400" dirty="0" err="1"/>
              <a:t>générale</a:t>
            </a:r>
            <a:r>
              <a:rPr lang="it-IT" sz="2400" dirty="0"/>
              <a:t> </a:t>
            </a:r>
            <a:r>
              <a:rPr lang="it-IT" sz="2400" dirty="0" err="1"/>
              <a:t>sont</a:t>
            </a:r>
            <a:r>
              <a:rPr lang="it-IT" sz="2400" dirty="0"/>
              <a:t> </a:t>
            </a:r>
            <a:r>
              <a:rPr lang="it-IT" sz="2400" dirty="0" err="1"/>
              <a:t>publiés</a:t>
            </a:r>
            <a:r>
              <a:rPr lang="it-IT" sz="2400" dirty="0"/>
              <a:t> </a:t>
            </a:r>
            <a:r>
              <a:rPr lang="it-IT" sz="2400" dirty="0" err="1"/>
              <a:t>au</a:t>
            </a:r>
            <a:r>
              <a:rPr lang="it-IT" sz="2400" dirty="0"/>
              <a:t> </a:t>
            </a:r>
            <a:r>
              <a:rPr lang="it-IT" sz="2400" i="1" dirty="0"/>
              <a:t>Journal </a:t>
            </a:r>
            <a:r>
              <a:rPr lang="it-IT" sz="2400" i="1" dirty="0" err="1"/>
              <a:t>officiel</a:t>
            </a:r>
            <a:r>
              <a:rPr lang="it-IT" sz="2400" dirty="0"/>
              <a:t> de la </a:t>
            </a:r>
            <a:r>
              <a:rPr lang="it-IT" sz="2400" dirty="0" err="1"/>
              <a:t>République</a:t>
            </a:r>
            <a:r>
              <a:rPr lang="it-IT" sz="2400" dirty="0"/>
              <a:t> </a:t>
            </a:r>
            <a:r>
              <a:rPr lang="it-IT" sz="2400" dirty="0" err="1"/>
              <a:t>française</a:t>
            </a:r>
            <a:r>
              <a:rPr lang="it-IT" sz="2400" dirty="0"/>
              <a:t> ; </a:t>
            </a:r>
            <a:r>
              <a:rPr lang="it-IT" sz="2400" b="1" dirty="0" err="1"/>
              <a:t>ils</a:t>
            </a:r>
            <a:r>
              <a:rPr lang="it-IT" sz="2400" b="1" dirty="0"/>
              <a:t> ne </a:t>
            </a:r>
            <a:r>
              <a:rPr lang="it-IT" sz="2400" b="1" dirty="0" err="1"/>
              <a:t>sont</a:t>
            </a:r>
            <a:r>
              <a:rPr lang="it-IT" sz="2400" b="1" dirty="0"/>
              <a:t> d’</a:t>
            </a:r>
            <a:r>
              <a:rPr lang="it-IT" sz="2400" b="1" dirty="0" err="1"/>
              <a:t>usage</a:t>
            </a:r>
            <a:r>
              <a:rPr lang="it-IT" sz="2400" b="1" dirty="0"/>
              <a:t> </a:t>
            </a:r>
            <a:r>
              <a:rPr lang="it-IT" sz="2400" b="1" dirty="0" err="1"/>
              <a:t>obligatoire</a:t>
            </a:r>
            <a:r>
              <a:rPr lang="it-IT" sz="2400" b="1" dirty="0"/>
              <a:t> </a:t>
            </a:r>
            <a:r>
              <a:rPr lang="it-IT" sz="2400" b="1" dirty="0" err="1"/>
              <a:t>que</a:t>
            </a:r>
            <a:r>
              <a:rPr lang="it-IT" sz="2400" b="1" dirty="0"/>
              <a:t> </a:t>
            </a:r>
            <a:r>
              <a:rPr lang="it-IT" sz="2400" b="1" dirty="0" err="1"/>
              <a:t>dans</a:t>
            </a:r>
            <a:r>
              <a:rPr lang="it-IT" sz="2400" b="1" dirty="0"/>
              <a:t> </a:t>
            </a:r>
            <a:r>
              <a:rPr lang="it-IT" sz="2400" b="1" dirty="0" err="1"/>
              <a:t>les</a:t>
            </a:r>
            <a:r>
              <a:rPr lang="it-IT" sz="2400" b="1" dirty="0"/>
              <a:t> </a:t>
            </a:r>
            <a:r>
              <a:rPr lang="it-IT" sz="2400" b="1" dirty="0" err="1"/>
              <a:t>administrations</a:t>
            </a:r>
            <a:r>
              <a:rPr lang="it-IT" sz="2400" b="1" dirty="0"/>
              <a:t> et </a:t>
            </a:r>
            <a:r>
              <a:rPr lang="it-IT" sz="2400" b="1" dirty="0" err="1"/>
              <a:t>les</a:t>
            </a:r>
            <a:r>
              <a:rPr lang="it-IT" sz="2400" b="1" dirty="0"/>
              <a:t> </a:t>
            </a:r>
            <a:r>
              <a:rPr lang="it-IT" sz="2400" b="1" dirty="0" err="1"/>
              <a:t>établissements</a:t>
            </a:r>
            <a:r>
              <a:rPr lang="it-IT" sz="2400" b="1" dirty="0"/>
              <a:t> de l’</a:t>
            </a:r>
            <a:r>
              <a:rPr lang="it-IT" sz="2400" b="1" dirty="0" err="1"/>
              <a:t>état</a:t>
            </a:r>
            <a:r>
              <a:rPr lang="it-IT" sz="2400" dirty="0"/>
              <a:t> mais </a:t>
            </a:r>
            <a:r>
              <a:rPr lang="it-IT" sz="2400" dirty="0" err="1"/>
              <a:t>ils</a:t>
            </a:r>
            <a:r>
              <a:rPr lang="it-IT" sz="2400" dirty="0"/>
              <a:t> </a:t>
            </a:r>
            <a:r>
              <a:rPr lang="it-IT" sz="2400" dirty="0" err="1"/>
              <a:t>peuvent</a:t>
            </a:r>
            <a:r>
              <a:rPr lang="it-IT" sz="2400" dirty="0"/>
              <a:t> servir de </a:t>
            </a:r>
            <a:r>
              <a:rPr lang="it-IT" sz="2400" dirty="0" err="1"/>
              <a:t>référence</a:t>
            </a:r>
            <a:r>
              <a:rPr lang="it-IT" sz="2400" dirty="0"/>
              <a:t>, en </a:t>
            </a:r>
            <a:r>
              <a:rPr lang="it-IT" sz="2400" dirty="0" err="1"/>
              <a:t>particulier</a:t>
            </a:r>
            <a:r>
              <a:rPr lang="it-IT" sz="2400" dirty="0"/>
              <a:t> pour </a:t>
            </a:r>
            <a:r>
              <a:rPr lang="it-IT" sz="2400" dirty="0" err="1"/>
              <a:t>les</a:t>
            </a:r>
            <a:r>
              <a:rPr lang="it-IT" sz="2400" dirty="0"/>
              <a:t> </a:t>
            </a:r>
            <a:r>
              <a:rPr lang="it-IT" sz="2400" dirty="0" err="1"/>
              <a:t>traducteurs</a:t>
            </a:r>
            <a:r>
              <a:rPr lang="it-IT" sz="2400" dirty="0"/>
              <a:t> et </a:t>
            </a:r>
            <a:r>
              <a:rPr lang="it-IT" sz="2400" dirty="0" err="1"/>
              <a:t>les</a:t>
            </a:r>
            <a:r>
              <a:rPr lang="it-IT" sz="2400" dirty="0"/>
              <a:t> </a:t>
            </a:r>
            <a:r>
              <a:rPr lang="it-IT" sz="2400" dirty="0" err="1"/>
              <a:t>rédacteurs</a:t>
            </a:r>
            <a:r>
              <a:rPr lang="it-IT" sz="2400" dirty="0"/>
              <a:t> </a:t>
            </a:r>
            <a:r>
              <a:rPr lang="it-IT" sz="2400" dirty="0" err="1"/>
              <a:t>techniques</a:t>
            </a:r>
            <a:r>
              <a:rPr lang="it-IT" sz="2400" dirty="0" smtClean="0"/>
              <a:t>.</a:t>
            </a:r>
          </a:p>
          <a:p>
            <a:pPr algn="just"/>
            <a:r>
              <a:rPr lang="it-IT" sz="2400" dirty="0"/>
              <a:t>http://</a:t>
            </a:r>
            <a:r>
              <a:rPr lang="it-IT" sz="2400" dirty="0" err="1"/>
              <a:t>www.culture.fr</a:t>
            </a:r>
            <a:r>
              <a:rPr lang="it-IT" sz="2400" dirty="0"/>
              <a:t>/</a:t>
            </a:r>
            <a:r>
              <a:rPr lang="it-IT" sz="2400" dirty="0" err="1"/>
              <a:t>Ressources</a:t>
            </a:r>
            <a:r>
              <a:rPr lang="it-IT" sz="2400" dirty="0"/>
              <a:t>/</a:t>
            </a:r>
            <a:r>
              <a:rPr lang="it-IT" sz="2400" dirty="0" err="1"/>
              <a:t>FranceTerme</a:t>
            </a:r>
            <a:r>
              <a:rPr lang="it-IT" sz="2400" dirty="0" smtClean="0"/>
              <a:t>/</a:t>
            </a:r>
            <a:endParaRPr lang="it-IT" sz="2400" dirty="0"/>
          </a:p>
        </p:txBody>
      </p:sp>
    </p:spTree>
    <p:extLst>
      <p:ext uri="{BB962C8B-B14F-4D97-AF65-F5344CB8AC3E}">
        <p14:creationId xmlns:p14="http://schemas.microsoft.com/office/powerpoint/2010/main" val="29642990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Titolo 1"/>
          <p:cNvSpPr>
            <a:spLocks noGrp="1"/>
          </p:cNvSpPr>
          <p:nvPr>
            <p:ph type="title"/>
          </p:nvPr>
        </p:nvSpPr>
        <p:spPr/>
        <p:txBody>
          <a:bodyPr>
            <a:normAutofit/>
          </a:bodyPr>
          <a:lstStyle/>
          <a:p>
            <a:r>
              <a:rPr lang="it-IT" sz="2800" dirty="0">
                <a:latin typeface="Arial" charset="0"/>
              </a:rPr>
              <a:t>Le </a:t>
            </a:r>
            <a:r>
              <a:rPr lang="it-IT" sz="2800" dirty="0" err="1">
                <a:latin typeface="Arial" charset="0"/>
              </a:rPr>
              <a:t>roi</a:t>
            </a:r>
            <a:r>
              <a:rPr lang="it-IT" sz="2800" dirty="0">
                <a:latin typeface="Arial" charset="0"/>
              </a:rPr>
              <a:t> Charles V, </a:t>
            </a:r>
            <a:r>
              <a:rPr lang="it-IT" sz="2800" dirty="0" err="1">
                <a:latin typeface="Arial" charset="0"/>
              </a:rPr>
              <a:t>dit</a:t>
            </a:r>
            <a:r>
              <a:rPr lang="it-IT" sz="2800" dirty="0">
                <a:latin typeface="Arial" charset="0"/>
              </a:rPr>
              <a:t> </a:t>
            </a:r>
            <a:r>
              <a:rPr lang="it-IT" sz="2800" i="1" dirty="0">
                <a:latin typeface="Arial" charset="0"/>
              </a:rPr>
              <a:t>Charles le </a:t>
            </a:r>
            <a:r>
              <a:rPr lang="it-IT" sz="2800" i="1" dirty="0" err="1">
                <a:latin typeface="Arial" charset="0"/>
              </a:rPr>
              <a:t>Sage</a:t>
            </a:r>
            <a:r>
              <a:rPr lang="it-IT" sz="2800" i="1" dirty="0">
                <a:latin typeface="Arial" charset="0"/>
              </a:rPr>
              <a:t/>
            </a:r>
            <a:br>
              <a:rPr lang="it-IT" sz="2800" i="1" dirty="0">
                <a:latin typeface="Arial" charset="0"/>
              </a:rPr>
            </a:br>
            <a:r>
              <a:rPr lang="fr-FR" sz="2800" dirty="0">
                <a:latin typeface="Arial" charset="0"/>
              </a:rPr>
              <a:t>1364 à 1380</a:t>
            </a:r>
            <a:endParaRPr lang="it-IT" sz="2800" dirty="0">
              <a:latin typeface="Arial" charset="0"/>
            </a:endParaRPr>
          </a:p>
        </p:txBody>
      </p:sp>
      <p:sp>
        <p:nvSpPr>
          <p:cNvPr id="96258" name="Segnaposto contenuto 2"/>
          <p:cNvSpPr>
            <a:spLocks noGrp="1"/>
          </p:cNvSpPr>
          <p:nvPr>
            <p:ph idx="1"/>
          </p:nvPr>
        </p:nvSpPr>
        <p:spPr/>
        <p:txBody>
          <a:bodyPr>
            <a:normAutofit/>
          </a:bodyPr>
          <a:lstStyle/>
          <a:p>
            <a:pPr algn="just"/>
            <a:r>
              <a:rPr lang="it-IT" sz="2400" dirty="0" smtClean="0">
                <a:latin typeface="+mj-lt"/>
              </a:rPr>
              <a:t>Le </a:t>
            </a:r>
            <a:r>
              <a:rPr lang="it-IT" sz="2400" dirty="0" err="1">
                <a:latin typeface="+mj-lt"/>
              </a:rPr>
              <a:t>pouvoir</a:t>
            </a:r>
            <a:r>
              <a:rPr lang="it-IT" sz="2400" dirty="0">
                <a:latin typeface="+mj-lt"/>
              </a:rPr>
              <a:t> </a:t>
            </a:r>
            <a:r>
              <a:rPr lang="it-IT" sz="2400" dirty="0" err="1">
                <a:latin typeface="+mj-lt"/>
              </a:rPr>
              <a:t>royal</a:t>
            </a:r>
            <a:r>
              <a:rPr lang="it-IT" sz="2400" dirty="0">
                <a:latin typeface="+mj-lt"/>
              </a:rPr>
              <a:t> a </a:t>
            </a:r>
            <a:r>
              <a:rPr lang="it-IT" sz="2400" dirty="0" err="1">
                <a:latin typeface="+mj-lt"/>
              </a:rPr>
              <a:t>protégé</a:t>
            </a:r>
            <a:r>
              <a:rPr lang="it-IT" sz="2400" dirty="0">
                <a:latin typeface="+mj-lt"/>
              </a:rPr>
              <a:t> et </a:t>
            </a:r>
            <a:r>
              <a:rPr lang="it-IT" sz="2400" dirty="0" err="1">
                <a:latin typeface="+mj-lt"/>
              </a:rPr>
              <a:t>aidé</a:t>
            </a:r>
            <a:r>
              <a:rPr lang="it-IT" sz="2400" dirty="0">
                <a:latin typeface="+mj-lt"/>
              </a:rPr>
              <a:t> la </a:t>
            </a:r>
            <a:r>
              <a:rPr lang="it-IT" sz="2400" dirty="0" err="1">
                <a:latin typeface="+mj-lt"/>
              </a:rPr>
              <a:t>traduction</a:t>
            </a:r>
            <a:r>
              <a:rPr lang="it-IT" sz="2400" dirty="0">
                <a:latin typeface="+mj-lt"/>
              </a:rPr>
              <a:t>, </a:t>
            </a:r>
            <a:r>
              <a:rPr lang="it-IT" sz="2400" dirty="0" err="1">
                <a:latin typeface="+mj-lt"/>
              </a:rPr>
              <a:t>considérée</a:t>
            </a:r>
            <a:r>
              <a:rPr lang="it-IT" sz="2400" dirty="0">
                <a:latin typeface="+mj-lt"/>
              </a:rPr>
              <a:t> </a:t>
            </a:r>
            <a:r>
              <a:rPr lang="it-IT" sz="2400" dirty="0" err="1">
                <a:latin typeface="+mj-lt"/>
              </a:rPr>
              <a:t>comme</a:t>
            </a:r>
            <a:r>
              <a:rPr lang="it-IT" sz="2400" dirty="0">
                <a:latin typeface="+mj-lt"/>
              </a:rPr>
              <a:t> une source d’</a:t>
            </a:r>
            <a:r>
              <a:rPr lang="it-IT" altLang="ja-JP" sz="2400" dirty="0" err="1">
                <a:latin typeface="+mj-lt"/>
              </a:rPr>
              <a:t>enrichissement</a:t>
            </a:r>
            <a:r>
              <a:rPr lang="it-IT" altLang="ja-JP" sz="2400" dirty="0" smtClean="0">
                <a:latin typeface="+mj-lt"/>
              </a:rPr>
              <a:t>.</a:t>
            </a:r>
          </a:p>
          <a:p>
            <a:pPr algn="just"/>
            <a:r>
              <a:rPr lang="it-IT" altLang="ja-JP" sz="2400" dirty="0" err="1">
                <a:latin typeface="+mj-lt"/>
              </a:rPr>
              <a:t>Entre</a:t>
            </a:r>
            <a:r>
              <a:rPr lang="it-IT" altLang="ja-JP" sz="2400" dirty="0">
                <a:latin typeface="+mj-lt"/>
              </a:rPr>
              <a:t> le XIV et le XVI se </a:t>
            </a:r>
            <a:r>
              <a:rPr lang="it-IT" altLang="ja-JP" sz="2400" dirty="0" err="1">
                <a:latin typeface="+mj-lt"/>
              </a:rPr>
              <a:t>crée</a:t>
            </a:r>
            <a:r>
              <a:rPr lang="it-IT" altLang="ja-JP" sz="2400" dirty="0">
                <a:latin typeface="+mj-lt"/>
              </a:rPr>
              <a:t> la </a:t>
            </a:r>
            <a:r>
              <a:rPr lang="it-IT" altLang="ja-JP" sz="2400" dirty="0" err="1">
                <a:latin typeface="+mj-lt"/>
              </a:rPr>
              <a:t>tradition</a:t>
            </a:r>
            <a:r>
              <a:rPr lang="it-IT" altLang="ja-JP" sz="2400" dirty="0">
                <a:latin typeface="+mj-lt"/>
              </a:rPr>
              <a:t> </a:t>
            </a:r>
            <a:r>
              <a:rPr lang="it-IT" altLang="ja-JP" sz="2400" dirty="0" err="1">
                <a:latin typeface="+mj-lt"/>
              </a:rPr>
              <a:t>française</a:t>
            </a:r>
            <a:r>
              <a:rPr lang="it-IT" altLang="ja-JP" sz="2400" dirty="0">
                <a:latin typeface="+mj-lt"/>
              </a:rPr>
              <a:t> de la </a:t>
            </a:r>
            <a:r>
              <a:rPr lang="it-IT" altLang="ja-JP" sz="2400" dirty="0" err="1">
                <a:latin typeface="+mj-lt"/>
              </a:rPr>
              <a:t>traduction</a:t>
            </a:r>
            <a:r>
              <a:rPr lang="it-IT" altLang="ja-JP" sz="2400" dirty="0" smtClean="0">
                <a:latin typeface="+mj-lt"/>
              </a:rPr>
              <a:t>.</a:t>
            </a:r>
          </a:p>
          <a:p>
            <a:pPr algn="just"/>
            <a:r>
              <a:rPr lang="it-IT" sz="2400" dirty="0">
                <a:latin typeface="Arial" charset="0"/>
              </a:rPr>
              <a:t>Nicole d’</a:t>
            </a:r>
            <a:r>
              <a:rPr lang="it-IT" altLang="ja-JP" sz="2400" dirty="0" err="1">
                <a:latin typeface="Arial" charset="0"/>
              </a:rPr>
              <a:t>Oresme</a:t>
            </a:r>
            <a:r>
              <a:rPr lang="it-IT" altLang="ja-JP" sz="2400" dirty="0">
                <a:latin typeface="Arial" charset="0"/>
              </a:rPr>
              <a:t>, </a:t>
            </a:r>
            <a:r>
              <a:rPr lang="it-IT" altLang="ja-JP" sz="2400" dirty="0" err="1">
                <a:latin typeface="Arial" charset="0"/>
              </a:rPr>
              <a:t>Conseiller</a:t>
            </a:r>
            <a:r>
              <a:rPr lang="it-IT" altLang="ja-JP" sz="2400" dirty="0">
                <a:latin typeface="Arial" charset="0"/>
              </a:rPr>
              <a:t> </a:t>
            </a:r>
            <a:r>
              <a:rPr lang="it-IT" altLang="ja-JP" sz="2400" dirty="0" err="1">
                <a:latin typeface="Arial" charset="0"/>
              </a:rPr>
              <a:t>du</a:t>
            </a:r>
            <a:r>
              <a:rPr lang="it-IT" altLang="ja-JP" sz="2400" dirty="0">
                <a:latin typeface="Arial" charset="0"/>
              </a:rPr>
              <a:t> Charles V, </a:t>
            </a:r>
            <a:r>
              <a:rPr lang="it-IT" altLang="ja-JP" sz="2400" dirty="0" err="1" smtClean="0">
                <a:latin typeface="Arial" charset="0"/>
              </a:rPr>
              <a:t>traduit</a:t>
            </a:r>
            <a:r>
              <a:rPr lang="it-IT" altLang="ja-JP" sz="2400" dirty="0" smtClean="0">
                <a:latin typeface="Arial" charset="0"/>
              </a:rPr>
              <a:t> </a:t>
            </a:r>
            <a:r>
              <a:rPr lang="it-IT" altLang="ja-JP" sz="2400" dirty="0" err="1">
                <a:latin typeface="Arial" charset="0"/>
              </a:rPr>
              <a:t>Aristote</a:t>
            </a:r>
            <a:r>
              <a:rPr lang="it-IT" altLang="ja-JP" sz="2400" dirty="0">
                <a:latin typeface="Arial" charset="0"/>
              </a:rPr>
              <a:t> : </a:t>
            </a:r>
            <a:r>
              <a:rPr lang="it-IT" altLang="ja-JP" sz="2400" i="1" dirty="0" err="1">
                <a:latin typeface="Arial" charset="0"/>
              </a:rPr>
              <a:t>Ethique</a:t>
            </a:r>
            <a:r>
              <a:rPr lang="it-IT" altLang="ja-JP" sz="2400" i="1" dirty="0">
                <a:latin typeface="Arial" charset="0"/>
              </a:rPr>
              <a:t> à </a:t>
            </a:r>
            <a:r>
              <a:rPr lang="it-IT" altLang="ja-JP" sz="2400" i="1" dirty="0" err="1">
                <a:latin typeface="Arial" charset="0"/>
              </a:rPr>
              <a:t>Nicomaque</a:t>
            </a:r>
            <a:r>
              <a:rPr lang="it-IT" altLang="ja-JP" sz="2400" dirty="0">
                <a:latin typeface="Arial" charset="0"/>
              </a:rPr>
              <a:t> (1370)</a:t>
            </a:r>
            <a:r>
              <a:rPr lang="it-IT" altLang="ja-JP" sz="2400" i="1" dirty="0">
                <a:latin typeface="Arial" charset="0"/>
              </a:rPr>
              <a:t> </a:t>
            </a:r>
            <a:r>
              <a:rPr lang="it-IT" altLang="ja-JP" sz="2400" i="1" dirty="0" err="1">
                <a:latin typeface="Arial" charset="0"/>
              </a:rPr>
              <a:t>Politique</a:t>
            </a:r>
            <a:r>
              <a:rPr lang="it-IT" altLang="ja-JP" sz="2400" i="1" dirty="0">
                <a:latin typeface="Arial" charset="0"/>
              </a:rPr>
              <a:t> </a:t>
            </a:r>
            <a:r>
              <a:rPr lang="it-IT" altLang="ja-JP" sz="2400" dirty="0">
                <a:latin typeface="Arial" charset="0"/>
              </a:rPr>
              <a:t>(1374</a:t>
            </a:r>
            <a:r>
              <a:rPr lang="it-IT" altLang="ja-JP" sz="2400" dirty="0" smtClean="0">
                <a:latin typeface="Arial" charset="0"/>
              </a:rPr>
              <a:t>)</a:t>
            </a:r>
          </a:p>
          <a:p>
            <a:pPr algn="just"/>
            <a:endParaRPr lang="it-IT" altLang="ja-JP" sz="2400" dirty="0">
              <a:latin typeface="Arial" charset="0"/>
            </a:endParaRPr>
          </a:p>
          <a:p>
            <a:pPr algn="just"/>
            <a:r>
              <a:rPr lang="it-IT" sz="2400" b="1" dirty="0" err="1">
                <a:latin typeface="Arial" charset="0"/>
              </a:rPr>
              <a:t>Oresme</a:t>
            </a:r>
            <a:r>
              <a:rPr lang="it-IT" sz="2400" b="1" dirty="0">
                <a:latin typeface="Arial" charset="0"/>
              </a:rPr>
              <a:t> </a:t>
            </a:r>
            <a:r>
              <a:rPr lang="it-IT" sz="2400" b="1" dirty="0" err="1">
                <a:latin typeface="Arial" charset="0"/>
              </a:rPr>
              <a:t>assigne</a:t>
            </a:r>
            <a:r>
              <a:rPr lang="it-IT" sz="2400" b="1" dirty="0">
                <a:latin typeface="Arial" charset="0"/>
              </a:rPr>
              <a:t> </a:t>
            </a:r>
            <a:r>
              <a:rPr lang="it-IT" sz="2400" b="1" dirty="0" err="1">
                <a:latin typeface="Arial" charset="0"/>
              </a:rPr>
              <a:t>au</a:t>
            </a:r>
            <a:r>
              <a:rPr lang="it-IT" sz="2400" b="1" dirty="0">
                <a:latin typeface="Arial" charset="0"/>
              </a:rPr>
              <a:t> </a:t>
            </a:r>
            <a:r>
              <a:rPr lang="it-IT" sz="2400" b="1" dirty="0" err="1">
                <a:latin typeface="Arial" charset="0"/>
              </a:rPr>
              <a:t>français</a:t>
            </a:r>
            <a:r>
              <a:rPr lang="it-IT" sz="2400" b="1" dirty="0">
                <a:latin typeface="Arial" charset="0"/>
              </a:rPr>
              <a:t> le </a:t>
            </a:r>
            <a:r>
              <a:rPr lang="it-IT" sz="2400" b="1" dirty="0" err="1">
                <a:latin typeface="Arial" charset="0"/>
              </a:rPr>
              <a:t>statut</a:t>
            </a:r>
            <a:r>
              <a:rPr lang="it-IT" sz="2400" b="1" dirty="0">
                <a:latin typeface="Arial" charset="0"/>
              </a:rPr>
              <a:t> de langue </a:t>
            </a:r>
            <a:r>
              <a:rPr lang="it-IT" sz="2400" b="1" dirty="0" err="1" smtClean="0">
                <a:latin typeface="Arial" charset="0"/>
              </a:rPr>
              <a:t>savante</a:t>
            </a:r>
            <a:endParaRPr lang="it-IT" sz="2400" b="1" dirty="0" smtClean="0">
              <a:latin typeface="Arial" charset="0"/>
            </a:endParaRPr>
          </a:p>
          <a:p>
            <a:pPr algn="just"/>
            <a:endParaRPr lang="it-IT" sz="2400" b="1" dirty="0">
              <a:latin typeface="Arial" charset="0"/>
            </a:endParaRPr>
          </a:p>
          <a:p>
            <a:endParaRPr lang="it-IT" sz="2400" dirty="0">
              <a:latin typeface="Arial" charset="0"/>
            </a:endParaRPr>
          </a:p>
          <a:p>
            <a:pPr algn="just"/>
            <a:endParaRPr lang="it-IT" altLang="ja-JP" sz="2400" dirty="0">
              <a:latin typeface="+mj-lt"/>
            </a:endParaRPr>
          </a:p>
          <a:p>
            <a:pPr algn="just"/>
            <a:endParaRPr lang="it-IT" altLang="ja-JP" sz="2400" dirty="0">
              <a:latin typeface="+mj-lt"/>
            </a:endParaRPr>
          </a:p>
          <a:p>
            <a:pPr algn="just"/>
            <a:endParaRPr lang="it-IT" sz="2400" dirty="0">
              <a:latin typeface="+mj-lt"/>
            </a:endParaRPr>
          </a:p>
          <a:p>
            <a:pPr algn="just"/>
            <a:endParaRPr lang="it-IT" dirty="0"/>
          </a:p>
          <a:p>
            <a:pPr algn="just"/>
            <a:endParaRPr lang="it-IT" altLang="ja-JP" sz="2400" dirty="0">
              <a:latin typeface="Arial" charset="0"/>
            </a:endParaRPr>
          </a:p>
          <a:p>
            <a:endParaRPr lang="it-IT" sz="2400" dirty="0">
              <a:latin typeface="Arial" charset="0"/>
            </a:endParaRPr>
          </a:p>
          <a:p>
            <a:endParaRPr lang="it-IT" dirty="0">
              <a:latin typeface="Arial" charset="0"/>
            </a:endParaRPr>
          </a:p>
        </p:txBody>
      </p:sp>
    </p:spTree>
    <p:extLst>
      <p:ext uri="{BB962C8B-B14F-4D97-AF65-F5344CB8AC3E}">
        <p14:creationId xmlns:p14="http://schemas.microsoft.com/office/powerpoint/2010/main" val="2230260658"/>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La terminologie en </a:t>
            </a:r>
            <a:r>
              <a:rPr lang="it-IT" sz="2800" dirty="0" err="1" smtClean="0"/>
              <a:t>français</a:t>
            </a:r>
            <a:endParaRPr lang="it-IT" sz="2800" dirty="0"/>
          </a:p>
        </p:txBody>
      </p:sp>
      <p:sp>
        <p:nvSpPr>
          <p:cNvPr id="3" name="Segnaposto contenuto 2"/>
          <p:cNvSpPr>
            <a:spLocks noGrp="1"/>
          </p:cNvSpPr>
          <p:nvPr>
            <p:ph idx="1"/>
          </p:nvPr>
        </p:nvSpPr>
        <p:spPr/>
        <p:txBody>
          <a:bodyPr>
            <a:normAutofit fontScale="92500"/>
          </a:bodyPr>
          <a:lstStyle/>
          <a:p>
            <a:r>
              <a:rPr lang="it-IT" sz="2400" dirty="0"/>
              <a:t>Un </a:t>
            </a:r>
            <a:r>
              <a:rPr lang="it-IT" sz="2400" dirty="0" err="1"/>
              <a:t>besoin</a:t>
            </a:r>
            <a:r>
              <a:rPr lang="it-IT" sz="2400" dirty="0"/>
              <a:t> de </a:t>
            </a:r>
            <a:r>
              <a:rPr lang="it-IT" sz="2400" dirty="0" err="1"/>
              <a:t>français</a:t>
            </a:r>
            <a:r>
              <a:rPr lang="it-IT" sz="2400" dirty="0"/>
              <a:t>…</a:t>
            </a:r>
          </a:p>
          <a:p>
            <a:pPr algn="just"/>
            <a:r>
              <a:rPr lang="it-IT" sz="2400" dirty="0"/>
              <a:t>Pour </a:t>
            </a:r>
            <a:r>
              <a:rPr lang="it-IT" sz="2400" dirty="0" err="1"/>
              <a:t>demeurer</a:t>
            </a:r>
            <a:r>
              <a:rPr lang="it-IT" sz="2400" dirty="0"/>
              <a:t> </a:t>
            </a:r>
            <a:r>
              <a:rPr lang="it-IT" sz="2400" dirty="0" err="1"/>
              <a:t>vivante</a:t>
            </a:r>
            <a:r>
              <a:rPr lang="it-IT" sz="2400" dirty="0"/>
              <a:t>, une langue </a:t>
            </a:r>
            <a:r>
              <a:rPr lang="it-IT" sz="2400" dirty="0" err="1"/>
              <a:t>doit</a:t>
            </a:r>
            <a:r>
              <a:rPr lang="it-IT" sz="2400" dirty="0"/>
              <a:t> </a:t>
            </a:r>
            <a:r>
              <a:rPr lang="it-IT" sz="2400" dirty="0" err="1"/>
              <a:t>être</a:t>
            </a:r>
            <a:r>
              <a:rPr lang="it-IT" sz="2400" dirty="0"/>
              <a:t> en </a:t>
            </a:r>
            <a:r>
              <a:rPr lang="it-IT" sz="2400" dirty="0" err="1"/>
              <a:t>mesure</a:t>
            </a:r>
            <a:r>
              <a:rPr lang="it-IT" sz="2400" dirty="0"/>
              <a:t> d’</a:t>
            </a:r>
            <a:r>
              <a:rPr lang="it-IT" sz="2400" dirty="0" err="1"/>
              <a:t>exprimer</a:t>
            </a:r>
            <a:r>
              <a:rPr lang="it-IT" sz="2400" dirty="0"/>
              <a:t> le monde moderne </a:t>
            </a:r>
            <a:r>
              <a:rPr lang="it-IT" sz="2400" dirty="0" err="1"/>
              <a:t>dans</a:t>
            </a:r>
            <a:r>
              <a:rPr lang="it-IT" sz="2400" dirty="0"/>
              <a:t> </a:t>
            </a:r>
            <a:r>
              <a:rPr lang="it-IT" sz="2400" dirty="0" err="1"/>
              <a:t>toute</a:t>
            </a:r>
            <a:r>
              <a:rPr lang="it-IT" sz="2400" dirty="0"/>
              <a:t> sa </a:t>
            </a:r>
            <a:r>
              <a:rPr lang="it-IT" sz="2400" dirty="0" err="1"/>
              <a:t>diversité</a:t>
            </a:r>
            <a:r>
              <a:rPr lang="it-IT" sz="2400" dirty="0"/>
              <a:t> et sa </a:t>
            </a:r>
            <a:r>
              <a:rPr lang="it-IT" sz="2400" dirty="0" err="1"/>
              <a:t>complexité</a:t>
            </a:r>
            <a:r>
              <a:rPr lang="it-IT" sz="2400" dirty="0"/>
              <a:t>. </a:t>
            </a:r>
            <a:br>
              <a:rPr lang="it-IT" sz="2400" dirty="0"/>
            </a:br>
            <a:r>
              <a:rPr lang="it-IT" sz="2400" dirty="0" err="1"/>
              <a:t>Chaque</a:t>
            </a:r>
            <a:r>
              <a:rPr lang="it-IT" sz="2400" dirty="0"/>
              <a:t> </a:t>
            </a:r>
            <a:r>
              <a:rPr lang="it-IT" sz="2400" dirty="0" err="1"/>
              <a:t>année</a:t>
            </a:r>
            <a:r>
              <a:rPr lang="it-IT" sz="2400" dirty="0"/>
              <a:t>, </a:t>
            </a:r>
            <a:r>
              <a:rPr lang="it-IT" sz="2400" dirty="0" err="1"/>
              <a:t>dans</a:t>
            </a:r>
            <a:r>
              <a:rPr lang="it-IT" sz="2400" dirty="0"/>
              <a:t> </a:t>
            </a:r>
            <a:r>
              <a:rPr lang="it-IT" sz="2400" dirty="0" err="1"/>
              <a:t>notre</a:t>
            </a:r>
            <a:r>
              <a:rPr lang="it-IT" sz="2400" dirty="0"/>
              <a:t> monde </a:t>
            </a:r>
            <a:r>
              <a:rPr lang="it-IT" sz="2400" dirty="0" err="1"/>
              <a:t>désormais</a:t>
            </a:r>
            <a:r>
              <a:rPr lang="it-IT" sz="2400" dirty="0"/>
              <a:t> </a:t>
            </a:r>
            <a:r>
              <a:rPr lang="it-IT" sz="2400" dirty="0" err="1"/>
              <a:t>dominé</a:t>
            </a:r>
            <a:r>
              <a:rPr lang="it-IT" sz="2400" dirty="0"/>
              <a:t> par la </a:t>
            </a:r>
            <a:r>
              <a:rPr lang="it-IT" sz="2400" dirty="0" err="1"/>
              <a:t>technique</a:t>
            </a:r>
            <a:r>
              <a:rPr lang="it-IT" sz="2400" dirty="0"/>
              <a:t>, </a:t>
            </a:r>
            <a:r>
              <a:rPr lang="it-IT" sz="2400" dirty="0" err="1"/>
              <a:t>des</a:t>
            </a:r>
            <a:r>
              <a:rPr lang="it-IT" sz="2400" dirty="0"/>
              <a:t> </a:t>
            </a:r>
            <a:r>
              <a:rPr lang="it-IT" sz="2400" dirty="0" err="1"/>
              <a:t>milliers</a:t>
            </a:r>
            <a:r>
              <a:rPr lang="it-IT" sz="2400" dirty="0"/>
              <a:t> de </a:t>
            </a:r>
            <a:r>
              <a:rPr lang="it-IT" sz="2400" dirty="0" err="1"/>
              <a:t>notions</a:t>
            </a:r>
            <a:r>
              <a:rPr lang="it-IT" sz="2400" dirty="0"/>
              <a:t> et de </a:t>
            </a:r>
            <a:r>
              <a:rPr lang="it-IT" sz="2400" dirty="0" err="1"/>
              <a:t>réalités</a:t>
            </a:r>
            <a:r>
              <a:rPr lang="it-IT" sz="2400" dirty="0"/>
              <a:t> </a:t>
            </a:r>
            <a:r>
              <a:rPr lang="it-IT" sz="2400" dirty="0" err="1"/>
              <a:t>nouvelles</a:t>
            </a:r>
            <a:r>
              <a:rPr lang="it-IT" sz="2400" dirty="0"/>
              <a:t> </a:t>
            </a:r>
            <a:r>
              <a:rPr lang="it-IT" sz="2400" dirty="0" err="1"/>
              <a:t>apparaissent</a:t>
            </a:r>
            <a:r>
              <a:rPr lang="it-IT" sz="2400" dirty="0"/>
              <a:t>, </a:t>
            </a:r>
            <a:r>
              <a:rPr lang="it-IT" sz="2400" dirty="0" err="1"/>
              <a:t>qu’il</a:t>
            </a:r>
            <a:r>
              <a:rPr lang="it-IT" sz="2400" dirty="0"/>
              <a:t> </a:t>
            </a:r>
            <a:r>
              <a:rPr lang="it-IT" sz="2400" dirty="0" err="1"/>
              <a:t>faut</a:t>
            </a:r>
            <a:r>
              <a:rPr lang="it-IT" sz="2400" dirty="0"/>
              <a:t> </a:t>
            </a:r>
            <a:r>
              <a:rPr lang="it-IT" sz="2400" dirty="0" err="1"/>
              <a:t>pouvoir</a:t>
            </a:r>
            <a:r>
              <a:rPr lang="it-IT" sz="2400" dirty="0"/>
              <a:t> </a:t>
            </a:r>
            <a:r>
              <a:rPr lang="it-IT" sz="2400" dirty="0" err="1"/>
              <a:t>comprendre</a:t>
            </a:r>
            <a:r>
              <a:rPr lang="it-IT" sz="2400" dirty="0"/>
              <a:t> et </a:t>
            </a:r>
            <a:r>
              <a:rPr lang="it-IT" sz="2400" b="1" dirty="0" err="1"/>
              <a:t>nommer</a:t>
            </a:r>
            <a:r>
              <a:rPr lang="it-IT" sz="2400" b="1" dirty="0"/>
              <a:t>.</a:t>
            </a:r>
            <a:r>
              <a:rPr lang="it-IT" sz="2400" dirty="0"/>
              <a:t/>
            </a:r>
            <a:br>
              <a:rPr lang="it-IT" sz="2400" dirty="0"/>
            </a:br>
            <a:r>
              <a:rPr lang="it-IT" sz="2400" dirty="0"/>
              <a:t>En </a:t>
            </a:r>
            <a:r>
              <a:rPr lang="it-IT" sz="2400" dirty="0" err="1"/>
              <a:t>effet</a:t>
            </a:r>
            <a:r>
              <a:rPr lang="it-IT" sz="2400" dirty="0"/>
              <a:t>, </a:t>
            </a:r>
            <a:r>
              <a:rPr lang="it-IT" sz="2400" dirty="0" err="1"/>
              <a:t>les</a:t>
            </a:r>
            <a:r>
              <a:rPr lang="it-IT" sz="2400" dirty="0"/>
              <a:t> </a:t>
            </a:r>
            <a:r>
              <a:rPr lang="it-IT" sz="2400" dirty="0" err="1"/>
              <a:t>professionnels</a:t>
            </a:r>
            <a:r>
              <a:rPr lang="it-IT" sz="2400" dirty="0"/>
              <a:t> </a:t>
            </a:r>
            <a:r>
              <a:rPr lang="it-IT" sz="2400" dirty="0" err="1"/>
              <a:t>doivent</a:t>
            </a:r>
            <a:r>
              <a:rPr lang="it-IT" sz="2400" dirty="0"/>
              <a:t> </a:t>
            </a:r>
            <a:r>
              <a:rPr lang="it-IT" sz="2400" dirty="0" err="1"/>
              <a:t>pouvoir</a:t>
            </a:r>
            <a:r>
              <a:rPr lang="it-IT" sz="2400" dirty="0"/>
              <a:t> </a:t>
            </a:r>
            <a:r>
              <a:rPr lang="it-IT" sz="2400" dirty="0" err="1"/>
              <a:t>communiquer</a:t>
            </a:r>
            <a:r>
              <a:rPr lang="it-IT" sz="2400" dirty="0"/>
              <a:t> </a:t>
            </a:r>
            <a:r>
              <a:rPr lang="it-IT" sz="2400" dirty="0" err="1"/>
              <a:t>dans</a:t>
            </a:r>
            <a:r>
              <a:rPr lang="it-IT" sz="2400" dirty="0"/>
              <a:t> </a:t>
            </a:r>
            <a:r>
              <a:rPr lang="it-IT" sz="2400" dirty="0" err="1"/>
              <a:t>leur</a:t>
            </a:r>
            <a:r>
              <a:rPr lang="it-IT" sz="2400" dirty="0"/>
              <a:t> langue de façon </a:t>
            </a:r>
            <a:r>
              <a:rPr lang="it-IT" sz="2400" dirty="0" err="1"/>
              <a:t>précise</a:t>
            </a:r>
            <a:r>
              <a:rPr lang="it-IT" sz="2400" dirty="0"/>
              <a:t>, </a:t>
            </a:r>
            <a:r>
              <a:rPr lang="it-IT" sz="2400" dirty="0" err="1"/>
              <a:t>les</a:t>
            </a:r>
            <a:r>
              <a:rPr lang="it-IT" sz="2400" dirty="0"/>
              <a:t> </a:t>
            </a:r>
            <a:r>
              <a:rPr lang="it-IT" sz="2400" dirty="0" err="1"/>
              <a:t>traducteurs</a:t>
            </a:r>
            <a:r>
              <a:rPr lang="it-IT" sz="2400" dirty="0"/>
              <a:t> </a:t>
            </a:r>
            <a:r>
              <a:rPr lang="it-IT" sz="2400" dirty="0" err="1"/>
              <a:t>traduire</a:t>
            </a:r>
            <a:r>
              <a:rPr lang="it-IT" sz="2400" dirty="0"/>
              <a:t> </a:t>
            </a:r>
            <a:r>
              <a:rPr lang="it-IT" sz="2400" dirty="0" err="1"/>
              <a:t>correctement</a:t>
            </a:r>
            <a:r>
              <a:rPr lang="it-IT" sz="2400" dirty="0"/>
              <a:t> en </a:t>
            </a:r>
            <a:r>
              <a:rPr lang="it-IT" sz="2400" dirty="0" err="1"/>
              <a:t>français</a:t>
            </a:r>
            <a:r>
              <a:rPr lang="it-IT" sz="2400" dirty="0"/>
              <a:t> </a:t>
            </a:r>
            <a:r>
              <a:rPr lang="it-IT" sz="2400" dirty="0" err="1"/>
              <a:t>les</a:t>
            </a:r>
            <a:r>
              <a:rPr lang="it-IT" sz="2400" dirty="0"/>
              <a:t> </a:t>
            </a:r>
            <a:r>
              <a:rPr lang="it-IT" sz="2400" dirty="0" err="1"/>
              <a:t>textes</a:t>
            </a:r>
            <a:r>
              <a:rPr lang="it-IT" sz="2400" dirty="0"/>
              <a:t> </a:t>
            </a:r>
            <a:r>
              <a:rPr lang="it-IT" sz="2400" dirty="0" err="1"/>
              <a:t>techniques</a:t>
            </a:r>
            <a:r>
              <a:rPr lang="it-IT" sz="2400" dirty="0"/>
              <a:t>, </a:t>
            </a:r>
            <a:r>
              <a:rPr lang="it-IT" sz="2400" b="1" dirty="0" err="1"/>
              <a:t>les</a:t>
            </a:r>
            <a:r>
              <a:rPr lang="it-IT" sz="2400" b="1" dirty="0"/>
              <a:t> </a:t>
            </a:r>
            <a:r>
              <a:rPr lang="it-IT" sz="2400" b="1" dirty="0" err="1"/>
              <a:t>citoyens</a:t>
            </a:r>
            <a:r>
              <a:rPr lang="it-IT" sz="2400" b="1" dirty="0"/>
              <a:t> </a:t>
            </a:r>
            <a:r>
              <a:rPr lang="it-IT" sz="2400" dirty="0"/>
              <a:t>s’</a:t>
            </a:r>
            <a:r>
              <a:rPr lang="it-IT" sz="2400" dirty="0" err="1"/>
              <a:t>approprier</a:t>
            </a:r>
            <a:r>
              <a:rPr lang="it-IT" sz="2400" dirty="0"/>
              <a:t> </a:t>
            </a:r>
            <a:r>
              <a:rPr lang="it-IT" sz="2400" dirty="0" err="1"/>
              <a:t>ces</a:t>
            </a:r>
            <a:r>
              <a:rPr lang="it-IT" sz="2400" dirty="0"/>
              <a:t> </a:t>
            </a:r>
            <a:r>
              <a:rPr lang="it-IT" sz="2400" dirty="0" err="1"/>
              <a:t>réalités</a:t>
            </a:r>
            <a:r>
              <a:rPr lang="it-IT" sz="2400" dirty="0"/>
              <a:t>, </a:t>
            </a:r>
            <a:r>
              <a:rPr lang="it-IT" sz="2400" dirty="0" err="1"/>
              <a:t>souvent</a:t>
            </a:r>
            <a:r>
              <a:rPr lang="it-IT" sz="2400" dirty="0"/>
              <a:t> </a:t>
            </a:r>
            <a:r>
              <a:rPr lang="it-IT" sz="2400" dirty="0" err="1"/>
              <a:t>très</a:t>
            </a:r>
            <a:r>
              <a:rPr lang="it-IT" sz="2400" dirty="0"/>
              <a:t> </a:t>
            </a:r>
            <a:r>
              <a:rPr lang="it-IT" sz="2400" dirty="0" err="1"/>
              <a:t>complexes</a:t>
            </a:r>
            <a:r>
              <a:rPr lang="it-IT" sz="2400" dirty="0"/>
              <a:t>, </a:t>
            </a:r>
            <a:r>
              <a:rPr lang="it-IT" sz="2400" dirty="0" err="1"/>
              <a:t>dans</a:t>
            </a:r>
            <a:r>
              <a:rPr lang="it-IT" sz="2400" dirty="0"/>
              <a:t> </a:t>
            </a:r>
            <a:r>
              <a:rPr lang="it-IT" sz="2400" dirty="0" err="1"/>
              <a:t>leur</a:t>
            </a:r>
            <a:r>
              <a:rPr lang="it-IT" sz="2400" dirty="0"/>
              <a:t> langue</a:t>
            </a:r>
            <a:r>
              <a:rPr lang="it-IT" sz="2400" dirty="0" smtClean="0"/>
              <a:t>.</a:t>
            </a:r>
          </a:p>
          <a:p>
            <a:r>
              <a:rPr lang="it-IT" sz="2400" dirty="0"/>
              <a:t>http://</a:t>
            </a:r>
            <a:r>
              <a:rPr lang="it-IT" sz="2400" dirty="0" err="1"/>
              <a:t>www.culture.fr</a:t>
            </a:r>
            <a:r>
              <a:rPr lang="it-IT" sz="2400" dirty="0"/>
              <a:t>/</a:t>
            </a:r>
            <a:r>
              <a:rPr lang="it-IT" sz="2400" dirty="0" err="1"/>
              <a:t>Ressources</a:t>
            </a:r>
            <a:r>
              <a:rPr lang="it-IT" sz="2400" dirty="0"/>
              <a:t>/</a:t>
            </a:r>
            <a:r>
              <a:rPr lang="it-IT" sz="2400" dirty="0" err="1"/>
              <a:t>FranceTerme</a:t>
            </a:r>
            <a:r>
              <a:rPr lang="it-IT" sz="2400" dirty="0"/>
              <a:t>/</a:t>
            </a:r>
            <a:r>
              <a:rPr lang="it-IT" sz="2400" dirty="0" err="1"/>
              <a:t>Enrichissement</a:t>
            </a:r>
            <a:r>
              <a:rPr lang="it-IT" sz="2400" dirty="0"/>
              <a:t>-de-la-langue</a:t>
            </a:r>
          </a:p>
        </p:txBody>
      </p:sp>
    </p:spTree>
    <p:extLst>
      <p:ext uri="{BB962C8B-B14F-4D97-AF65-F5344CB8AC3E}">
        <p14:creationId xmlns:p14="http://schemas.microsoft.com/office/powerpoint/2010/main" val="2218810127"/>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2800" dirty="0" smtClean="0"/>
              <a:t>La </a:t>
            </a:r>
            <a:r>
              <a:rPr lang="it-IT" sz="2800" dirty="0" err="1" smtClean="0"/>
              <a:t>politique</a:t>
            </a:r>
            <a:r>
              <a:rPr lang="it-IT" sz="2800" dirty="0" smtClean="0"/>
              <a:t> </a:t>
            </a:r>
            <a:r>
              <a:rPr lang="it-IT" sz="2800" dirty="0" err="1" smtClean="0"/>
              <a:t>linguistique</a:t>
            </a:r>
            <a:r>
              <a:rPr lang="it-IT" sz="2800" dirty="0" smtClean="0"/>
              <a:t> de la France</a:t>
            </a:r>
            <a:br>
              <a:rPr lang="it-IT" sz="2800" dirty="0" smtClean="0"/>
            </a:br>
            <a:r>
              <a:rPr lang="it-IT" sz="2800" dirty="0" err="1" smtClean="0"/>
              <a:t>XX</a:t>
            </a:r>
            <a:r>
              <a:rPr lang="it-IT" sz="2800" baseline="30000" dirty="0" err="1" smtClean="0"/>
              <a:t>e</a:t>
            </a:r>
            <a:r>
              <a:rPr lang="it-IT" sz="2800" dirty="0" smtClean="0"/>
              <a:t> </a:t>
            </a:r>
            <a:r>
              <a:rPr lang="it-IT" sz="2800" dirty="0" err="1" smtClean="0"/>
              <a:t>siècle</a:t>
            </a:r>
            <a:r>
              <a:rPr lang="it-IT" sz="2800" dirty="0" smtClean="0"/>
              <a:t/>
            </a:r>
            <a:br>
              <a:rPr lang="it-IT" sz="2800" dirty="0" smtClean="0"/>
            </a:br>
            <a:endParaRPr lang="it-IT" sz="2800" dirty="0"/>
          </a:p>
        </p:txBody>
      </p:sp>
      <p:sp>
        <p:nvSpPr>
          <p:cNvPr id="3" name="Sottotitolo 2"/>
          <p:cNvSpPr>
            <a:spLocks noGrp="1"/>
          </p:cNvSpPr>
          <p:nvPr>
            <p:ph type="subTitle" idx="1"/>
          </p:nvPr>
        </p:nvSpPr>
        <p:spPr/>
        <p:txBody>
          <a:bodyPr>
            <a:normAutofit/>
          </a:bodyPr>
          <a:lstStyle/>
          <a:p>
            <a:endParaRPr lang="it-IT" sz="2400" dirty="0" smtClean="0"/>
          </a:p>
          <a:p>
            <a:r>
              <a:rPr lang="it-IT" sz="2400" dirty="0" smtClean="0"/>
              <a:t>2. La </a:t>
            </a:r>
            <a:r>
              <a:rPr lang="it-IT" sz="2400" dirty="0" err="1" smtClean="0"/>
              <a:t>loi</a:t>
            </a:r>
            <a:r>
              <a:rPr lang="it-IT" sz="2400" dirty="0" smtClean="0"/>
              <a:t> </a:t>
            </a:r>
            <a:r>
              <a:rPr lang="it-IT" sz="2400" dirty="0" err="1" smtClean="0"/>
              <a:t>Toubon</a:t>
            </a:r>
            <a:endParaRPr lang="it-IT" sz="2400" dirty="0" smtClean="0"/>
          </a:p>
        </p:txBody>
      </p:sp>
    </p:spTree>
    <p:extLst>
      <p:ext uri="{BB962C8B-B14F-4D97-AF65-F5344CB8AC3E}">
        <p14:creationId xmlns:p14="http://schemas.microsoft.com/office/powerpoint/2010/main" val="976284297"/>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idx="4294967295"/>
          </p:nvPr>
        </p:nvSpPr>
        <p:spPr/>
        <p:txBody>
          <a:bodyPr>
            <a:normAutofit fontScale="90000"/>
          </a:bodyPr>
          <a:lstStyle/>
          <a:p>
            <a:r>
              <a:rPr lang="fr-FR" sz="3100" dirty="0" smtClean="0"/>
              <a:t>Loi Toubon 1994 destinée à protéger le patrimoine linguistique français.</a:t>
            </a:r>
            <a:r>
              <a:rPr lang="fr-FR" sz="2400" dirty="0" smtClean="0"/>
              <a:t/>
            </a:r>
            <a:br>
              <a:rPr lang="fr-FR" sz="2400" dirty="0" smtClean="0"/>
            </a:br>
            <a:endParaRPr lang="fr-FR" sz="2400" dirty="0" smtClean="0"/>
          </a:p>
        </p:txBody>
      </p:sp>
      <p:sp>
        <p:nvSpPr>
          <p:cNvPr id="106499" name="Rectangle 3"/>
          <p:cNvSpPr>
            <a:spLocks noGrp="1" noChangeArrowheads="1"/>
          </p:cNvSpPr>
          <p:nvPr>
            <p:ph type="body" idx="4294967295"/>
          </p:nvPr>
        </p:nvSpPr>
        <p:spPr/>
        <p:txBody>
          <a:bodyPr>
            <a:normAutofit lnSpcReduction="10000"/>
          </a:bodyPr>
          <a:lstStyle/>
          <a:p>
            <a:r>
              <a:rPr lang="fr-FR" sz="2400" dirty="0" smtClean="0"/>
              <a:t>Toubon était </a:t>
            </a:r>
            <a:r>
              <a:rPr lang="fr-FR" sz="2400" dirty="0"/>
              <a:t>le ministre de la Culture de </a:t>
            </a:r>
            <a:r>
              <a:rPr lang="fr-FR" sz="2400" dirty="0" smtClean="0"/>
              <a:t>l'époque</a:t>
            </a:r>
            <a:endParaRPr lang="fr-FR" sz="2400" dirty="0"/>
          </a:p>
          <a:p>
            <a:r>
              <a:rPr lang="fr-FR" sz="2400" dirty="0" smtClean="0"/>
              <a:t>Elle vise trois objectifs principaux : </a:t>
            </a:r>
          </a:p>
          <a:p>
            <a:r>
              <a:rPr lang="fr-FR" sz="2400" dirty="0" smtClean="0"/>
              <a:t>l'enrichissement de la langue ; </a:t>
            </a:r>
          </a:p>
          <a:p>
            <a:r>
              <a:rPr lang="fr-FR" sz="2400" dirty="0" smtClean="0"/>
              <a:t>l'obligation d'utiliser la langue française ; </a:t>
            </a:r>
          </a:p>
          <a:p>
            <a:r>
              <a:rPr lang="fr-FR" sz="2400" b="1" dirty="0" smtClean="0"/>
              <a:t>la défense du français en tant que langue de la République.</a:t>
            </a:r>
          </a:p>
          <a:p>
            <a:pPr algn="just"/>
            <a:r>
              <a:rPr lang="fr-FR" sz="2400" dirty="0" smtClean="0"/>
              <a:t>Elle est alors destinée à assurer la primauté de la  langue française en France où elle serait menacée par l'extension de l</a:t>
            </a:r>
            <a:r>
              <a:rPr lang="ja-JP" altLang="fr-FR" sz="2400" dirty="0" smtClean="0"/>
              <a:t>’</a:t>
            </a:r>
            <a:r>
              <a:rPr lang="fr-FR" altLang="ja-JP" sz="2400" dirty="0" smtClean="0"/>
              <a:t>anglais</a:t>
            </a:r>
          </a:p>
          <a:p>
            <a:pPr algn="just"/>
            <a:r>
              <a:rPr lang="fr-FR" altLang="ja-JP" sz="2400" dirty="0"/>
              <a:t>Le décret d'application du 3 juillet 1996 </a:t>
            </a:r>
            <a:r>
              <a:rPr lang="fr-FR" altLang="ja-JP" sz="2400" dirty="0" smtClean="0"/>
              <a:t>impose </a:t>
            </a:r>
            <a:r>
              <a:rPr lang="fr-FR" altLang="ja-JP" sz="2400" dirty="0"/>
              <a:t>l'usage des termes en français dans les services et établissements publics de l'État (articles 11 et 12 du décret</a:t>
            </a:r>
            <a:r>
              <a:rPr lang="fr-FR" altLang="ja-JP" sz="2400" dirty="0" smtClean="0"/>
              <a:t>).</a:t>
            </a:r>
          </a:p>
        </p:txBody>
      </p:sp>
    </p:spTree>
    <p:extLst>
      <p:ext uri="{BB962C8B-B14F-4D97-AF65-F5344CB8AC3E}">
        <p14:creationId xmlns:p14="http://schemas.microsoft.com/office/powerpoint/2010/main" val="970228384"/>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La </a:t>
            </a:r>
            <a:r>
              <a:rPr lang="it-IT" sz="2800" dirty="0" err="1"/>
              <a:t>publicité</a:t>
            </a:r>
            <a:r>
              <a:rPr lang="it-IT" sz="2800" dirty="0"/>
              <a:t> et la </a:t>
            </a:r>
            <a:r>
              <a:rPr lang="it-IT" sz="2800" dirty="0" err="1"/>
              <a:t>loi</a:t>
            </a:r>
            <a:r>
              <a:rPr lang="it-IT" sz="2800" dirty="0"/>
              <a:t> </a:t>
            </a:r>
            <a:r>
              <a:rPr lang="it-IT" sz="2800" dirty="0" err="1"/>
              <a:t>Toubon</a:t>
            </a:r>
            <a:endParaRPr lang="it-IT" sz="2800" dirty="0"/>
          </a:p>
        </p:txBody>
      </p:sp>
      <p:sp>
        <p:nvSpPr>
          <p:cNvPr id="3" name="Segnaposto contenuto 2"/>
          <p:cNvSpPr>
            <a:spLocks noGrp="1"/>
          </p:cNvSpPr>
          <p:nvPr>
            <p:ph idx="1"/>
          </p:nvPr>
        </p:nvSpPr>
        <p:spPr/>
        <p:txBody>
          <a:bodyPr>
            <a:normAutofit/>
          </a:bodyPr>
          <a:lstStyle/>
          <a:p>
            <a:pPr algn="just"/>
            <a:r>
              <a:rPr lang="it-IT" sz="2400" dirty="0"/>
              <a:t>L'</a:t>
            </a:r>
            <a:r>
              <a:rPr lang="it-IT" sz="2400" dirty="0" err="1"/>
              <a:t>article</a:t>
            </a:r>
            <a:r>
              <a:rPr lang="it-IT" sz="2400" dirty="0"/>
              <a:t> 2 de la </a:t>
            </a:r>
            <a:r>
              <a:rPr lang="it-IT" sz="2400" dirty="0" err="1"/>
              <a:t>loi</a:t>
            </a:r>
            <a:r>
              <a:rPr lang="it-IT" sz="2400" dirty="0"/>
              <a:t> </a:t>
            </a:r>
            <a:r>
              <a:rPr lang="it-IT" sz="2400" dirty="0" err="1"/>
              <a:t>du</a:t>
            </a:r>
            <a:r>
              <a:rPr lang="it-IT" sz="2400" dirty="0"/>
              <a:t> 4 </a:t>
            </a:r>
            <a:r>
              <a:rPr lang="it-IT" sz="2400" dirty="0" err="1"/>
              <a:t>août</a:t>
            </a:r>
            <a:r>
              <a:rPr lang="it-IT" sz="2400" dirty="0"/>
              <a:t> 1994 relative à l'</a:t>
            </a:r>
            <a:r>
              <a:rPr lang="it-IT" sz="2400" dirty="0" err="1"/>
              <a:t>emploi</a:t>
            </a:r>
            <a:r>
              <a:rPr lang="it-IT" sz="2400" dirty="0"/>
              <a:t> de la langue </a:t>
            </a:r>
            <a:r>
              <a:rPr lang="it-IT" sz="2400" dirty="0" err="1"/>
              <a:t>française</a:t>
            </a:r>
            <a:r>
              <a:rPr lang="it-IT" sz="2400" dirty="0"/>
              <a:t> </a:t>
            </a:r>
            <a:r>
              <a:rPr lang="it-IT" sz="2400" dirty="0" smtClean="0"/>
              <a:t>dispose </a:t>
            </a:r>
            <a:r>
              <a:rPr lang="it-IT" sz="2400" dirty="0" err="1"/>
              <a:t>que</a:t>
            </a:r>
            <a:r>
              <a:rPr lang="it-IT" sz="2400" dirty="0"/>
              <a:t> l'</a:t>
            </a:r>
            <a:r>
              <a:rPr lang="it-IT" sz="2400" dirty="0" err="1"/>
              <a:t>emploi</a:t>
            </a:r>
            <a:r>
              <a:rPr lang="it-IT" sz="2400" dirty="0"/>
              <a:t> </a:t>
            </a:r>
            <a:r>
              <a:rPr lang="it-IT" sz="2400" dirty="0" err="1"/>
              <a:t>du</a:t>
            </a:r>
            <a:r>
              <a:rPr lang="it-IT" sz="2400" dirty="0"/>
              <a:t> </a:t>
            </a:r>
            <a:r>
              <a:rPr lang="it-IT" sz="2400" dirty="0" err="1"/>
              <a:t>français</a:t>
            </a:r>
            <a:r>
              <a:rPr lang="it-IT" sz="2400" dirty="0"/>
              <a:t> est </a:t>
            </a:r>
            <a:r>
              <a:rPr lang="it-IT" sz="2400" dirty="0" err="1"/>
              <a:t>obligatoire</a:t>
            </a:r>
            <a:r>
              <a:rPr lang="it-IT" sz="2400" dirty="0"/>
              <a:t> </a:t>
            </a:r>
            <a:r>
              <a:rPr lang="it-IT" sz="2400" dirty="0" err="1"/>
              <a:t>dans</a:t>
            </a:r>
            <a:r>
              <a:rPr lang="it-IT" sz="2400" dirty="0"/>
              <a:t> la </a:t>
            </a:r>
            <a:r>
              <a:rPr lang="it-IT" sz="2400" dirty="0" err="1"/>
              <a:t>désignation</a:t>
            </a:r>
            <a:r>
              <a:rPr lang="it-IT" sz="2400" dirty="0"/>
              <a:t> </a:t>
            </a:r>
            <a:r>
              <a:rPr lang="it-IT" sz="2400" dirty="0" err="1"/>
              <a:t>des</a:t>
            </a:r>
            <a:r>
              <a:rPr lang="it-IT" sz="2400" dirty="0"/>
              <a:t> </a:t>
            </a:r>
            <a:r>
              <a:rPr lang="it-IT" sz="2400" dirty="0" err="1"/>
              <a:t>biens</a:t>
            </a:r>
            <a:r>
              <a:rPr lang="it-IT" sz="2400" dirty="0"/>
              <a:t>, </a:t>
            </a:r>
            <a:r>
              <a:rPr lang="it-IT" sz="2400" dirty="0" err="1"/>
              <a:t>produits</a:t>
            </a:r>
            <a:r>
              <a:rPr lang="it-IT" sz="2400" dirty="0"/>
              <a:t> et </a:t>
            </a:r>
            <a:r>
              <a:rPr lang="it-IT" sz="2400" dirty="0" err="1"/>
              <a:t>services</a:t>
            </a:r>
            <a:r>
              <a:rPr lang="it-IT" sz="2400" dirty="0"/>
              <a:t> </a:t>
            </a:r>
            <a:r>
              <a:rPr lang="it-IT" sz="2400" dirty="0" err="1"/>
              <a:t>commercialisés</a:t>
            </a:r>
            <a:r>
              <a:rPr lang="it-IT" sz="2400" dirty="0"/>
              <a:t> </a:t>
            </a:r>
            <a:r>
              <a:rPr lang="it-IT" sz="2400" dirty="0" err="1"/>
              <a:t>sur</a:t>
            </a:r>
            <a:r>
              <a:rPr lang="it-IT" sz="2400" dirty="0"/>
              <a:t> le </a:t>
            </a:r>
            <a:r>
              <a:rPr lang="it-IT" sz="2400" dirty="0" err="1"/>
              <a:t>territoire</a:t>
            </a:r>
            <a:r>
              <a:rPr lang="it-IT" sz="2400" dirty="0"/>
              <a:t>  </a:t>
            </a:r>
            <a:r>
              <a:rPr lang="it-IT" sz="2400" dirty="0" err="1"/>
              <a:t>français</a:t>
            </a:r>
            <a:r>
              <a:rPr lang="it-IT" sz="2400" dirty="0"/>
              <a:t>. </a:t>
            </a:r>
            <a:r>
              <a:rPr lang="it-IT" sz="2400" dirty="0" err="1"/>
              <a:t>Cet</a:t>
            </a:r>
            <a:r>
              <a:rPr lang="it-IT" sz="2400" dirty="0"/>
              <a:t> </a:t>
            </a:r>
            <a:r>
              <a:rPr lang="it-IT" sz="2400" dirty="0" err="1"/>
              <a:t>article</a:t>
            </a:r>
            <a:r>
              <a:rPr lang="it-IT" sz="2400" dirty="0"/>
              <a:t> </a:t>
            </a:r>
            <a:r>
              <a:rPr lang="it-IT" sz="2400" dirty="0" err="1"/>
              <a:t>précise</a:t>
            </a:r>
            <a:r>
              <a:rPr lang="it-IT" sz="2400" dirty="0"/>
              <a:t> </a:t>
            </a:r>
            <a:r>
              <a:rPr lang="it-IT" sz="2400" dirty="0" err="1"/>
              <a:t>que</a:t>
            </a:r>
            <a:r>
              <a:rPr lang="it-IT" sz="2400" dirty="0"/>
              <a:t> </a:t>
            </a:r>
            <a:r>
              <a:rPr lang="it-IT" sz="2400" dirty="0" err="1"/>
              <a:t>les</a:t>
            </a:r>
            <a:r>
              <a:rPr lang="it-IT" sz="2400" dirty="0"/>
              <a:t> </a:t>
            </a:r>
            <a:r>
              <a:rPr lang="it-IT" sz="2400" dirty="0" err="1"/>
              <a:t>mêmes</a:t>
            </a:r>
            <a:r>
              <a:rPr lang="it-IT" sz="2400" dirty="0"/>
              <a:t> </a:t>
            </a:r>
            <a:r>
              <a:rPr lang="it-IT" sz="2400" dirty="0" err="1"/>
              <a:t>dispositions</a:t>
            </a:r>
            <a:r>
              <a:rPr lang="it-IT" sz="2400" dirty="0"/>
              <a:t> s'</a:t>
            </a:r>
            <a:r>
              <a:rPr lang="it-IT" sz="2400" dirty="0" err="1"/>
              <a:t>appliquent</a:t>
            </a:r>
            <a:r>
              <a:rPr lang="it-IT" sz="2400" dirty="0"/>
              <a:t> à </a:t>
            </a:r>
            <a:r>
              <a:rPr lang="it-IT" sz="2400" b="1" dirty="0" err="1"/>
              <a:t>toute</a:t>
            </a:r>
            <a:r>
              <a:rPr lang="it-IT" sz="2400" b="1" dirty="0"/>
              <a:t> </a:t>
            </a:r>
            <a:r>
              <a:rPr lang="it-IT" sz="2400" b="1" dirty="0" err="1"/>
              <a:t>publicité</a:t>
            </a:r>
            <a:r>
              <a:rPr lang="it-IT" sz="2400" b="1" dirty="0"/>
              <a:t> </a:t>
            </a:r>
            <a:r>
              <a:rPr lang="it-IT" sz="2400" b="1" dirty="0" err="1"/>
              <a:t>écrite</a:t>
            </a:r>
            <a:r>
              <a:rPr lang="it-IT" sz="2400" b="1" dirty="0"/>
              <a:t>, </a:t>
            </a:r>
            <a:r>
              <a:rPr lang="it-IT" sz="2400" b="1" dirty="0" err="1"/>
              <a:t>parlée</a:t>
            </a:r>
            <a:r>
              <a:rPr lang="it-IT" sz="2400" b="1" dirty="0"/>
              <a:t> </a:t>
            </a:r>
            <a:r>
              <a:rPr lang="it-IT" sz="2400" b="1" dirty="0" err="1"/>
              <a:t>ou</a:t>
            </a:r>
            <a:r>
              <a:rPr lang="it-IT" sz="2400" b="1" dirty="0"/>
              <a:t> </a:t>
            </a:r>
            <a:r>
              <a:rPr lang="it-IT" sz="2400" b="1" dirty="0" err="1"/>
              <a:t>audiovisuelle</a:t>
            </a:r>
            <a:r>
              <a:rPr lang="it-IT" sz="2400" b="1" dirty="0"/>
              <a:t>.</a:t>
            </a:r>
          </a:p>
        </p:txBody>
      </p:sp>
    </p:spTree>
    <p:extLst>
      <p:ext uri="{BB962C8B-B14F-4D97-AF65-F5344CB8AC3E}">
        <p14:creationId xmlns:p14="http://schemas.microsoft.com/office/powerpoint/2010/main" val="2702432944"/>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La </a:t>
            </a:r>
            <a:r>
              <a:rPr lang="it-IT" sz="2800" dirty="0" err="1" smtClean="0"/>
              <a:t>publicité</a:t>
            </a:r>
            <a:r>
              <a:rPr lang="it-IT" sz="2800" dirty="0" smtClean="0"/>
              <a:t> et la </a:t>
            </a:r>
            <a:r>
              <a:rPr lang="it-IT" sz="2800" dirty="0" err="1" smtClean="0"/>
              <a:t>loi</a:t>
            </a:r>
            <a:r>
              <a:rPr lang="it-IT" sz="2800" dirty="0" smtClean="0"/>
              <a:t> </a:t>
            </a:r>
            <a:r>
              <a:rPr lang="it-IT" sz="2800" dirty="0" err="1" smtClean="0"/>
              <a:t>Toubon</a:t>
            </a:r>
            <a:endParaRPr lang="it-IT" sz="2800" dirty="0"/>
          </a:p>
        </p:txBody>
      </p:sp>
      <p:sp>
        <p:nvSpPr>
          <p:cNvPr id="3" name="Segnaposto contenuto 2"/>
          <p:cNvSpPr>
            <a:spLocks noGrp="1"/>
          </p:cNvSpPr>
          <p:nvPr>
            <p:ph idx="1"/>
          </p:nvPr>
        </p:nvSpPr>
        <p:spPr/>
        <p:txBody>
          <a:bodyPr>
            <a:normAutofit fontScale="92500"/>
          </a:bodyPr>
          <a:lstStyle/>
          <a:p>
            <a:pPr algn="just"/>
            <a:r>
              <a:rPr lang="it-IT" sz="2400" dirty="0"/>
              <a:t>La </a:t>
            </a:r>
            <a:r>
              <a:rPr lang="it-IT" sz="2400" dirty="0" err="1"/>
              <a:t>loi</a:t>
            </a:r>
            <a:r>
              <a:rPr lang="it-IT" sz="2400" dirty="0"/>
              <a:t> </a:t>
            </a:r>
            <a:r>
              <a:rPr lang="it-IT" sz="2400" dirty="0" err="1"/>
              <a:t>du</a:t>
            </a:r>
            <a:r>
              <a:rPr lang="it-IT" sz="2400" dirty="0"/>
              <a:t> 4 </a:t>
            </a:r>
            <a:r>
              <a:rPr lang="it-IT" sz="2400" dirty="0" err="1"/>
              <a:t>août</a:t>
            </a:r>
            <a:r>
              <a:rPr lang="it-IT" sz="2400" dirty="0"/>
              <a:t> 1994, dite </a:t>
            </a:r>
            <a:r>
              <a:rPr lang="it-IT" sz="2400" dirty="0" err="1"/>
              <a:t>loi</a:t>
            </a:r>
            <a:r>
              <a:rPr lang="it-IT" sz="2400" dirty="0"/>
              <a:t> </a:t>
            </a:r>
            <a:r>
              <a:rPr lang="it-IT" sz="2400" dirty="0" err="1"/>
              <a:t>Toubon</a:t>
            </a:r>
            <a:r>
              <a:rPr lang="it-IT" sz="2400" dirty="0"/>
              <a:t>, n'</a:t>
            </a:r>
            <a:r>
              <a:rPr lang="it-IT" sz="2400" dirty="0" err="1"/>
              <a:t>interdit</a:t>
            </a:r>
            <a:r>
              <a:rPr lang="it-IT" sz="2400" dirty="0"/>
              <a:t> </a:t>
            </a:r>
            <a:r>
              <a:rPr lang="it-IT" sz="2400" dirty="0" err="1"/>
              <a:t>pas</a:t>
            </a:r>
            <a:r>
              <a:rPr lang="it-IT" sz="2400" dirty="0"/>
              <a:t> l'</a:t>
            </a:r>
            <a:r>
              <a:rPr lang="it-IT" sz="2400" dirty="0" err="1"/>
              <a:t>utilisation</a:t>
            </a:r>
            <a:r>
              <a:rPr lang="it-IT" sz="2400" dirty="0"/>
              <a:t> de </a:t>
            </a:r>
            <a:r>
              <a:rPr lang="it-IT" sz="2400" dirty="0" err="1"/>
              <a:t>langues</a:t>
            </a:r>
            <a:r>
              <a:rPr lang="it-IT" sz="2400" dirty="0"/>
              <a:t> </a:t>
            </a:r>
            <a:r>
              <a:rPr lang="it-IT" sz="2400" dirty="0" err="1"/>
              <a:t>étrangères</a:t>
            </a:r>
            <a:r>
              <a:rPr lang="it-IT" sz="2400" dirty="0"/>
              <a:t> </a:t>
            </a:r>
            <a:r>
              <a:rPr lang="it-IT" sz="2400" dirty="0" err="1"/>
              <a:t>dans</a:t>
            </a:r>
            <a:r>
              <a:rPr lang="it-IT" sz="2400" dirty="0"/>
              <a:t> </a:t>
            </a:r>
            <a:r>
              <a:rPr lang="it-IT" sz="2400" dirty="0" err="1"/>
              <a:t>les</a:t>
            </a:r>
            <a:r>
              <a:rPr lang="it-IT" sz="2400" dirty="0"/>
              <a:t> </a:t>
            </a:r>
            <a:r>
              <a:rPr lang="it-IT" sz="2400" dirty="0" err="1"/>
              <a:t>campagnes</a:t>
            </a:r>
            <a:r>
              <a:rPr lang="it-IT" sz="2400" dirty="0"/>
              <a:t> </a:t>
            </a:r>
            <a:r>
              <a:rPr lang="it-IT" sz="2400" dirty="0" err="1"/>
              <a:t>publicitaires</a:t>
            </a:r>
            <a:r>
              <a:rPr lang="it-IT" sz="2400" dirty="0"/>
              <a:t>, mais impose </a:t>
            </a:r>
            <a:r>
              <a:rPr lang="it-IT" sz="2400" dirty="0" err="1"/>
              <a:t>leur</a:t>
            </a:r>
            <a:r>
              <a:rPr lang="it-IT" sz="2400" dirty="0"/>
              <a:t> </a:t>
            </a:r>
            <a:r>
              <a:rPr lang="it-IT" sz="2400" dirty="0" err="1"/>
              <a:t>traduction</a:t>
            </a:r>
            <a:r>
              <a:rPr lang="it-IT" sz="2400" dirty="0"/>
              <a:t> de </a:t>
            </a:r>
            <a:r>
              <a:rPr lang="it-IT" sz="2400" dirty="0" err="1"/>
              <a:t>manière</a:t>
            </a:r>
            <a:r>
              <a:rPr lang="it-IT" sz="2400" dirty="0"/>
              <a:t> </a:t>
            </a:r>
            <a:r>
              <a:rPr lang="it-IT" sz="2400" dirty="0" err="1"/>
              <a:t>lisible</a:t>
            </a:r>
            <a:r>
              <a:rPr lang="it-IT" sz="2400" dirty="0"/>
              <a:t> en langue </a:t>
            </a:r>
            <a:r>
              <a:rPr lang="it-IT" sz="2400" dirty="0" err="1"/>
              <a:t>française</a:t>
            </a:r>
            <a:r>
              <a:rPr lang="it-IT" sz="2400" dirty="0" smtClean="0"/>
              <a:t>.</a:t>
            </a:r>
          </a:p>
          <a:p>
            <a:pPr marL="0" indent="0" algn="just">
              <a:buNone/>
            </a:pPr>
            <a:endParaRPr lang="it-IT" sz="2400" dirty="0"/>
          </a:p>
          <a:p>
            <a:pPr algn="just"/>
            <a:r>
              <a:rPr lang="it-IT" sz="2400" dirty="0" err="1" smtClean="0"/>
              <a:t>Toutes</a:t>
            </a:r>
            <a:r>
              <a:rPr lang="it-IT" sz="2400" dirty="0" smtClean="0"/>
              <a:t> </a:t>
            </a:r>
            <a:r>
              <a:rPr lang="it-IT" sz="2400" dirty="0"/>
              <a:t>« </a:t>
            </a:r>
            <a:r>
              <a:rPr lang="it-IT" sz="2400" b="1" i="1" dirty="0" err="1"/>
              <a:t>mentions</a:t>
            </a:r>
            <a:r>
              <a:rPr lang="it-IT" sz="2400" b="1" i="1" dirty="0"/>
              <a:t> et </a:t>
            </a:r>
            <a:r>
              <a:rPr lang="it-IT" sz="2400" b="1" i="1" dirty="0" err="1"/>
              <a:t>messages</a:t>
            </a:r>
            <a:r>
              <a:rPr lang="it-IT" sz="2400" b="1" i="1" dirty="0"/>
              <a:t> </a:t>
            </a:r>
            <a:r>
              <a:rPr lang="it-IT" sz="2400" b="1" i="1" dirty="0" err="1"/>
              <a:t>enregistrés</a:t>
            </a:r>
            <a:r>
              <a:rPr lang="it-IT" sz="2400" b="1" i="1" dirty="0"/>
              <a:t> </a:t>
            </a:r>
            <a:r>
              <a:rPr lang="it-IT" sz="2400" b="1" i="1" u="sng" dirty="0" err="1"/>
              <a:t>avec</a:t>
            </a:r>
            <a:r>
              <a:rPr lang="it-IT" sz="2400" b="1" i="1" dirty="0"/>
              <a:t> la </a:t>
            </a:r>
            <a:r>
              <a:rPr lang="it-IT" sz="2400" b="1" i="1" dirty="0" err="1"/>
              <a:t>marque</a:t>
            </a:r>
            <a:r>
              <a:rPr lang="it-IT" sz="2400" dirty="0"/>
              <a:t> » </a:t>
            </a:r>
            <a:r>
              <a:rPr lang="it-IT" sz="2400" dirty="0" err="1"/>
              <a:t>doivent</a:t>
            </a:r>
            <a:r>
              <a:rPr lang="it-IT" sz="2400" dirty="0"/>
              <a:t> </a:t>
            </a:r>
            <a:r>
              <a:rPr lang="it-IT" sz="2400" dirty="0" err="1"/>
              <a:t>faire</a:t>
            </a:r>
            <a:r>
              <a:rPr lang="it-IT" sz="2400" dirty="0"/>
              <a:t> l’</a:t>
            </a:r>
            <a:r>
              <a:rPr lang="it-IT" sz="2400" dirty="0" err="1"/>
              <a:t>objet</a:t>
            </a:r>
            <a:r>
              <a:rPr lang="it-IT" sz="2400" dirty="0"/>
              <a:t> d’une </a:t>
            </a:r>
            <a:r>
              <a:rPr lang="it-IT" sz="2400" b="1" dirty="0" err="1"/>
              <a:t>traduction</a:t>
            </a:r>
            <a:r>
              <a:rPr lang="it-IT" sz="2400" dirty="0"/>
              <a:t> en langue </a:t>
            </a:r>
            <a:r>
              <a:rPr lang="it-IT" sz="2400" dirty="0" err="1"/>
              <a:t>française</a:t>
            </a:r>
            <a:r>
              <a:rPr lang="it-IT" sz="2400" dirty="0" smtClean="0"/>
              <a:t>.</a:t>
            </a:r>
          </a:p>
          <a:p>
            <a:endParaRPr lang="it-IT" sz="2400" dirty="0"/>
          </a:p>
          <a:p>
            <a:pPr algn="just"/>
            <a:r>
              <a:rPr lang="it-IT" sz="2400" dirty="0" smtClean="0"/>
              <a:t>En 1996, une </a:t>
            </a:r>
            <a:r>
              <a:rPr lang="it-IT" sz="2400" dirty="0" err="1" smtClean="0"/>
              <a:t>circulaire</a:t>
            </a:r>
            <a:r>
              <a:rPr lang="it-IT" sz="2400" dirty="0" smtClean="0"/>
              <a:t> </a:t>
            </a:r>
            <a:r>
              <a:rPr lang="it-IT" sz="2400" dirty="0" err="1" smtClean="0"/>
              <a:t>précise</a:t>
            </a:r>
            <a:r>
              <a:rPr lang="it-IT" sz="2400" dirty="0"/>
              <a:t> </a:t>
            </a:r>
            <a:r>
              <a:rPr lang="it-IT" sz="2400" dirty="0" err="1" smtClean="0"/>
              <a:t>que</a:t>
            </a:r>
            <a:r>
              <a:rPr lang="it-IT" sz="2400" dirty="0" smtClean="0"/>
              <a:t> </a:t>
            </a:r>
            <a:r>
              <a:rPr lang="it-IT" sz="2400" dirty="0"/>
              <a:t>« </a:t>
            </a:r>
            <a:r>
              <a:rPr lang="it-IT" sz="2400" dirty="0" err="1"/>
              <a:t>des</a:t>
            </a:r>
            <a:r>
              <a:rPr lang="it-IT" sz="2400" dirty="0"/>
              <a:t> </a:t>
            </a:r>
            <a:r>
              <a:rPr lang="it-IT" sz="2400" dirty="0" err="1"/>
              <a:t>termes</a:t>
            </a:r>
            <a:r>
              <a:rPr lang="it-IT" sz="2400" dirty="0"/>
              <a:t> </a:t>
            </a:r>
            <a:r>
              <a:rPr lang="it-IT" sz="2400" dirty="0" err="1"/>
              <a:t>ou</a:t>
            </a:r>
            <a:r>
              <a:rPr lang="it-IT" sz="2400" dirty="0"/>
              <a:t> </a:t>
            </a:r>
            <a:r>
              <a:rPr lang="it-IT" sz="2400" dirty="0" err="1"/>
              <a:t>expressions</a:t>
            </a:r>
            <a:r>
              <a:rPr lang="it-IT" sz="2400" dirty="0"/>
              <a:t> </a:t>
            </a:r>
            <a:r>
              <a:rPr lang="it-IT" sz="2400" dirty="0" err="1"/>
              <a:t>peuvent</a:t>
            </a:r>
            <a:r>
              <a:rPr lang="it-IT" sz="2400" dirty="0"/>
              <a:t> </a:t>
            </a:r>
            <a:r>
              <a:rPr lang="it-IT" sz="2400" dirty="0" err="1"/>
              <a:t>être</a:t>
            </a:r>
            <a:r>
              <a:rPr lang="it-IT" sz="2400" dirty="0"/>
              <a:t> </a:t>
            </a:r>
            <a:r>
              <a:rPr lang="it-IT" sz="2400" dirty="0" err="1"/>
              <a:t>admis</a:t>
            </a:r>
            <a:r>
              <a:rPr lang="it-IT" sz="2400" dirty="0"/>
              <a:t> sans </a:t>
            </a:r>
            <a:r>
              <a:rPr lang="it-IT" sz="2400" dirty="0" err="1"/>
              <a:t>traduction</a:t>
            </a:r>
            <a:r>
              <a:rPr lang="it-IT" sz="2400" dirty="0"/>
              <a:t>, </a:t>
            </a:r>
            <a:r>
              <a:rPr lang="it-IT" sz="2400" dirty="0" err="1"/>
              <a:t>s’il</a:t>
            </a:r>
            <a:r>
              <a:rPr lang="it-IT" sz="2400" dirty="0"/>
              <a:t> s’</a:t>
            </a:r>
            <a:r>
              <a:rPr lang="it-IT" sz="2400" dirty="0" err="1"/>
              <a:t>agit</a:t>
            </a:r>
            <a:r>
              <a:rPr lang="it-IT" sz="2400" dirty="0"/>
              <a:t> de </a:t>
            </a:r>
            <a:r>
              <a:rPr lang="it-IT" sz="2400" dirty="0" err="1"/>
              <a:t>termes</a:t>
            </a:r>
            <a:r>
              <a:rPr lang="it-IT" sz="2400" dirty="0"/>
              <a:t> </a:t>
            </a:r>
            <a:r>
              <a:rPr lang="it-IT" sz="2400" dirty="0" err="1"/>
              <a:t>ou</a:t>
            </a:r>
            <a:r>
              <a:rPr lang="it-IT" sz="2400" dirty="0"/>
              <a:t> </a:t>
            </a:r>
            <a:r>
              <a:rPr lang="it-IT" sz="2400" dirty="0" err="1"/>
              <a:t>expressions</a:t>
            </a:r>
            <a:r>
              <a:rPr lang="it-IT" sz="2400" dirty="0"/>
              <a:t> </a:t>
            </a:r>
            <a:r>
              <a:rPr lang="it-IT" sz="2400" dirty="0" err="1"/>
              <a:t>entrés</a:t>
            </a:r>
            <a:r>
              <a:rPr lang="it-IT" sz="2400" dirty="0"/>
              <a:t> </a:t>
            </a:r>
            <a:r>
              <a:rPr lang="it-IT" sz="2400" dirty="0" err="1"/>
              <a:t>dans</a:t>
            </a:r>
            <a:r>
              <a:rPr lang="it-IT" sz="2400" dirty="0"/>
              <a:t> le </a:t>
            </a:r>
            <a:r>
              <a:rPr lang="it-IT" sz="2400" dirty="0" err="1"/>
              <a:t>langage</a:t>
            </a:r>
            <a:r>
              <a:rPr lang="it-IT" sz="2400" dirty="0"/>
              <a:t> </a:t>
            </a:r>
            <a:r>
              <a:rPr lang="it-IT" sz="2400" dirty="0" err="1"/>
              <a:t>courant</a:t>
            </a:r>
            <a:r>
              <a:rPr lang="it-IT" sz="2400" dirty="0"/>
              <a:t> </a:t>
            </a:r>
            <a:r>
              <a:rPr lang="it-IT" sz="2400" dirty="0" err="1"/>
              <a:t>ou</a:t>
            </a:r>
            <a:r>
              <a:rPr lang="it-IT" sz="2400" dirty="0"/>
              <a:t> </a:t>
            </a:r>
            <a:r>
              <a:rPr lang="it-IT" sz="2400" dirty="0" err="1"/>
              <a:t>résultant</a:t>
            </a:r>
            <a:r>
              <a:rPr lang="it-IT" sz="2400" dirty="0"/>
              <a:t> de </a:t>
            </a:r>
            <a:r>
              <a:rPr lang="it-IT" sz="2400" dirty="0" err="1"/>
              <a:t>l’application</a:t>
            </a:r>
            <a:r>
              <a:rPr lang="it-IT" sz="2400" dirty="0"/>
              <a:t> de </a:t>
            </a:r>
            <a:r>
              <a:rPr lang="it-IT" sz="2400" dirty="0" err="1"/>
              <a:t>conventions</a:t>
            </a:r>
            <a:r>
              <a:rPr lang="it-IT" sz="2400" dirty="0"/>
              <a:t> </a:t>
            </a:r>
            <a:r>
              <a:rPr lang="it-IT" sz="2400" dirty="0" err="1"/>
              <a:t>internationales</a:t>
            </a:r>
            <a:r>
              <a:rPr lang="it-IT" sz="2400" dirty="0"/>
              <a:t> (par </a:t>
            </a:r>
            <a:r>
              <a:rPr lang="it-IT" sz="2400" dirty="0" err="1"/>
              <a:t>exemple</a:t>
            </a:r>
            <a:r>
              <a:rPr lang="it-IT" sz="2400" dirty="0"/>
              <a:t>, on/off, made in, copyright). </a:t>
            </a:r>
          </a:p>
        </p:txBody>
      </p:sp>
    </p:spTree>
    <p:extLst>
      <p:ext uri="{BB962C8B-B14F-4D97-AF65-F5344CB8AC3E}">
        <p14:creationId xmlns:p14="http://schemas.microsoft.com/office/powerpoint/2010/main" val="1596962705"/>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4113" name="Immagine 1" descr="$(KGrHqZHJCgE8fi86sUpBPPpTKlKqw~~60_1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73288" y="1196975"/>
            <a:ext cx="4270375" cy="55038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95795"/>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La </a:t>
            </a:r>
            <a:r>
              <a:rPr lang="it-IT" sz="2800" dirty="0" err="1" smtClean="0"/>
              <a:t>traduction</a:t>
            </a:r>
            <a:r>
              <a:rPr lang="it-IT" sz="2800" dirty="0" smtClean="0"/>
              <a:t> </a:t>
            </a:r>
            <a:r>
              <a:rPr lang="it-IT" sz="2800" dirty="0" err="1" smtClean="0"/>
              <a:t>soutenue</a:t>
            </a:r>
            <a:r>
              <a:rPr lang="it-IT" sz="2800" dirty="0"/>
              <a:t> par </a:t>
            </a:r>
            <a:r>
              <a:rPr lang="it-IT" sz="2800" dirty="0" smtClean="0"/>
              <a:t>la </a:t>
            </a:r>
            <a:r>
              <a:rPr lang="it-IT" sz="2800" dirty="0"/>
              <a:t>DGLFLF</a:t>
            </a:r>
          </a:p>
        </p:txBody>
      </p:sp>
      <p:sp>
        <p:nvSpPr>
          <p:cNvPr id="3" name="Segnaposto contenuto 2"/>
          <p:cNvSpPr>
            <a:spLocks noGrp="1"/>
          </p:cNvSpPr>
          <p:nvPr>
            <p:ph idx="1"/>
          </p:nvPr>
        </p:nvSpPr>
        <p:spPr/>
        <p:txBody>
          <a:bodyPr>
            <a:normAutofit fontScale="92500" lnSpcReduction="10000"/>
          </a:bodyPr>
          <a:lstStyle/>
          <a:p>
            <a:pPr algn="just"/>
            <a:r>
              <a:rPr lang="it-IT" sz="2400" dirty="0"/>
              <a:t>La </a:t>
            </a:r>
            <a:r>
              <a:rPr lang="it-IT" sz="2400" dirty="0" err="1"/>
              <a:t>traduction</a:t>
            </a:r>
            <a:r>
              <a:rPr lang="it-IT" sz="2400" dirty="0"/>
              <a:t> </a:t>
            </a:r>
            <a:r>
              <a:rPr lang="it-IT" sz="2400" dirty="0" err="1"/>
              <a:t>permet</a:t>
            </a:r>
            <a:r>
              <a:rPr lang="it-IT" sz="2400" dirty="0"/>
              <a:t> de </a:t>
            </a:r>
            <a:r>
              <a:rPr lang="it-IT" sz="2400" dirty="0" err="1"/>
              <a:t>concilier</a:t>
            </a:r>
            <a:r>
              <a:rPr lang="it-IT" sz="2400" dirty="0"/>
              <a:t> l’</a:t>
            </a:r>
            <a:r>
              <a:rPr lang="it-IT" sz="2400" dirty="0" err="1"/>
              <a:t>attachement</a:t>
            </a:r>
            <a:r>
              <a:rPr lang="it-IT" sz="2400" dirty="0"/>
              <a:t> </a:t>
            </a:r>
            <a:r>
              <a:rPr lang="it-IT" sz="2400" dirty="0" err="1"/>
              <a:t>légitime</a:t>
            </a:r>
            <a:r>
              <a:rPr lang="it-IT" sz="2400" dirty="0"/>
              <a:t> </a:t>
            </a:r>
            <a:r>
              <a:rPr lang="it-IT" sz="2400" dirty="0" err="1"/>
              <a:t>des</a:t>
            </a:r>
            <a:r>
              <a:rPr lang="it-IT" sz="2400" dirty="0"/>
              <a:t> </a:t>
            </a:r>
            <a:r>
              <a:rPr lang="it-IT" sz="2400" dirty="0" err="1"/>
              <a:t>citoyens</a:t>
            </a:r>
            <a:r>
              <a:rPr lang="it-IT" sz="2400" dirty="0"/>
              <a:t> à </a:t>
            </a:r>
            <a:r>
              <a:rPr lang="it-IT" sz="2400" dirty="0" err="1"/>
              <a:t>leur</a:t>
            </a:r>
            <a:r>
              <a:rPr lang="it-IT" sz="2400" dirty="0"/>
              <a:t>(</a:t>
            </a:r>
            <a:r>
              <a:rPr lang="it-IT" sz="2400" dirty="0" err="1"/>
              <a:t>s</a:t>
            </a:r>
            <a:r>
              <a:rPr lang="it-IT" sz="2400" dirty="0"/>
              <a:t>) langue(</a:t>
            </a:r>
            <a:r>
              <a:rPr lang="it-IT" sz="2400" dirty="0" err="1"/>
              <a:t>s</a:t>
            </a:r>
            <a:r>
              <a:rPr lang="it-IT" sz="2400" dirty="0"/>
              <a:t>) </a:t>
            </a:r>
            <a:r>
              <a:rPr lang="it-IT" sz="2400" dirty="0" err="1"/>
              <a:t>avec</a:t>
            </a:r>
            <a:r>
              <a:rPr lang="it-IT" sz="2400" dirty="0"/>
              <a:t> la </a:t>
            </a:r>
            <a:r>
              <a:rPr lang="it-IT" sz="2400" dirty="0" err="1"/>
              <a:t>nécessité</a:t>
            </a:r>
            <a:r>
              <a:rPr lang="it-IT" sz="2400" dirty="0"/>
              <a:t> de </a:t>
            </a:r>
            <a:r>
              <a:rPr lang="it-IT" sz="2400" dirty="0" err="1"/>
              <a:t>développer</a:t>
            </a:r>
            <a:r>
              <a:rPr lang="it-IT" sz="2400" dirty="0"/>
              <a:t> </a:t>
            </a:r>
            <a:r>
              <a:rPr lang="it-IT" sz="2400" dirty="0" err="1"/>
              <a:t>les</a:t>
            </a:r>
            <a:r>
              <a:rPr lang="it-IT" sz="2400" dirty="0"/>
              <a:t> </a:t>
            </a:r>
            <a:r>
              <a:rPr lang="it-IT" sz="2400" dirty="0" err="1"/>
              <a:t>échanges</a:t>
            </a:r>
            <a:r>
              <a:rPr lang="it-IT" sz="2400" dirty="0"/>
              <a:t> – </a:t>
            </a:r>
            <a:r>
              <a:rPr lang="it-IT" sz="2400" dirty="0" err="1"/>
              <a:t>intellectuels</a:t>
            </a:r>
            <a:r>
              <a:rPr lang="it-IT" sz="2400" dirty="0"/>
              <a:t>, </a:t>
            </a:r>
            <a:r>
              <a:rPr lang="it-IT" sz="2400" dirty="0" err="1"/>
              <a:t>culturels</a:t>
            </a:r>
            <a:r>
              <a:rPr lang="it-IT" sz="2400" dirty="0"/>
              <a:t> et </a:t>
            </a:r>
            <a:r>
              <a:rPr lang="it-IT" sz="2400" dirty="0" err="1"/>
              <a:t>économiques</a:t>
            </a:r>
            <a:r>
              <a:rPr lang="it-IT" sz="2400" dirty="0"/>
              <a:t> – </a:t>
            </a:r>
            <a:r>
              <a:rPr lang="it-IT" sz="2400" dirty="0" err="1"/>
              <a:t>au</a:t>
            </a:r>
            <a:r>
              <a:rPr lang="it-IT" sz="2400" dirty="0"/>
              <a:t> </a:t>
            </a:r>
            <a:r>
              <a:rPr lang="it-IT" sz="2400" dirty="0" err="1"/>
              <a:t>plan</a:t>
            </a:r>
            <a:r>
              <a:rPr lang="it-IT" sz="2400" dirty="0"/>
              <a:t> </a:t>
            </a:r>
            <a:r>
              <a:rPr lang="it-IT" sz="2400" dirty="0" err="1"/>
              <a:t>international</a:t>
            </a:r>
            <a:r>
              <a:rPr lang="it-IT" sz="2400" dirty="0"/>
              <a:t>. Elle </a:t>
            </a:r>
            <a:r>
              <a:rPr lang="it-IT" sz="2400" dirty="0" err="1"/>
              <a:t>constitue</a:t>
            </a:r>
            <a:r>
              <a:rPr lang="it-IT" sz="2400" dirty="0"/>
              <a:t> </a:t>
            </a:r>
            <a:r>
              <a:rPr lang="it-IT" sz="2400" dirty="0" err="1"/>
              <a:t>donc</a:t>
            </a:r>
            <a:r>
              <a:rPr lang="it-IT" sz="2400" dirty="0"/>
              <a:t> à ce </a:t>
            </a:r>
            <a:r>
              <a:rPr lang="it-IT" sz="2400" dirty="0" err="1"/>
              <a:t>titre</a:t>
            </a:r>
            <a:r>
              <a:rPr lang="it-IT" sz="2400" dirty="0"/>
              <a:t> une </a:t>
            </a:r>
            <a:r>
              <a:rPr lang="it-IT" sz="2400" dirty="0" err="1"/>
              <a:t>dimension</a:t>
            </a:r>
            <a:r>
              <a:rPr lang="it-IT" sz="2400" dirty="0"/>
              <a:t> </a:t>
            </a:r>
            <a:r>
              <a:rPr lang="it-IT" sz="2400" dirty="0" err="1"/>
              <a:t>stratégique</a:t>
            </a:r>
            <a:r>
              <a:rPr lang="it-IT" sz="2400" dirty="0"/>
              <a:t> </a:t>
            </a:r>
            <a:r>
              <a:rPr lang="it-IT" sz="2400" dirty="0" err="1"/>
              <a:t>des</a:t>
            </a:r>
            <a:r>
              <a:rPr lang="it-IT" sz="2400" dirty="0"/>
              <a:t> </a:t>
            </a:r>
            <a:r>
              <a:rPr lang="it-IT" sz="2400" dirty="0" err="1"/>
              <a:t>politiques</a:t>
            </a:r>
            <a:r>
              <a:rPr lang="it-IT" sz="2400" dirty="0"/>
              <a:t> de promotion </a:t>
            </a:r>
            <a:r>
              <a:rPr lang="it-IT" sz="2400" dirty="0" err="1"/>
              <a:t>du</a:t>
            </a:r>
            <a:r>
              <a:rPr lang="it-IT" sz="2400" dirty="0"/>
              <a:t> </a:t>
            </a:r>
            <a:r>
              <a:rPr lang="it-IT" sz="2400" dirty="0" err="1"/>
              <a:t>multilinguisme</a:t>
            </a:r>
            <a:r>
              <a:rPr lang="it-IT" sz="2400" dirty="0"/>
              <a:t> et </a:t>
            </a:r>
            <a:r>
              <a:rPr lang="it-IT" sz="2400" dirty="0" err="1"/>
              <a:t>du</a:t>
            </a:r>
            <a:r>
              <a:rPr lang="it-IT" sz="2400" dirty="0"/>
              <a:t> </a:t>
            </a:r>
            <a:r>
              <a:rPr lang="it-IT" sz="2400" dirty="0" err="1"/>
              <a:t>dialogue</a:t>
            </a:r>
            <a:r>
              <a:rPr lang="it-IT" sz="2400" dirty="0"/>
              <a:t> </a:t>
            </a:r>
            <a:r>
              <a:rPr lang="it-IT" sz="2400" dirty="0" err="1"/>
              <a:t>interculturel</a:t>
            </a:r>
            <a:r>
              <a:rPr lang="it-IT" sz="2400" dirty="0"/>
              <a:t>. </a:t>
            </a:r>
            <a:endParaRPr lang="it-IT" sz="2400" dirty="0" smtClean="0"/>
          </a:p>
          <a:p>
            <a:pPr algn="just"/>
            <a:r>
              <a:rPr lang="it-IT" sz="2400" dirty="0"/>
              <a:t>La </a:t>
            </a:r>
            <a:r>
              <a:rPr lang="it-IT" sz="2400" dirty="0" err="1"/>
              <a:t>traduction</a:t>
            </a:r>
            <a:r>
              <a:rPr lang="it-IT" sz="2400" dirty="0"/>
              <a:t> </a:t>
            </a:r>
            <a:r>
              <a:rPr lang="it-IT" sz="2400" dirty="0" err="1"/>
              <a:t>permet</a:t>
            </a:r>
            <a:r>
              <a:rPr lang="it-IT" sz="2400" dirty="0"/>
              <a:t> de </a:t>
            </a:r>
            <a:r>
              <a:rPr lang="it-IT" sz="2400" dirty="0" err="1"/>
              <a:t>rendre</a:t>
            </a:r>
            <a:r>
              <a:rPr lang="it-IT" sz="2400" dirty="0"/>
              <a:t> </a:t>
            </a:r>
            <a:r>
              <a:rPr lang="it-IT" sz="2400" dirty="0" err="1"/>
              <a:t>accessible</a:t>
            </a:r>
            <a:r>
              <a:rPr lang="it-IT" sz="2400" dirty="0"/>
              <a:t> à </a:t>
            </a:r>
            <a:r>
              <a:rPr lang="it-IT" sz="2400" dirty="0" err="1"/>
              <a:t>tous</a:t>
            </a:r>
            <a:r>
              <a:rPr lang="it-IT" sz="2400" dirty="0"/>
              <a:t> </a:t>
            </a:r>
            <a:r>
              <a:rPr lang="it-IT" sz="2400" dirty="0" err="1"/>
              <a:t>les</a:t>
            </a:r>
            <a:r>
              <a:rPr lang="it-IT" sz="2400" dirty="0"/>
              <a:t> </a:t>
            </a:r>
            <a:r>
              <a:rPr lang="it-IT" sz="2400" dirty="0" err="1"/>
              <a:t>citoyens</a:t>
            </a:r>
            <a:r>
              <a:rPr lang="it-IT" sz="2400" dirty="0"/>
              <a:t> </a:t>
            </a:r>
            <a:r>
              <a:rPr lang="it-IT" sz="2400" dirty="0" err="1"/>
              <a:t>des</a:t>
            </a:r>
            <a:r>
              <a:rPr lang="it-IT" sz="2400" dirty="0"/>
              <a:t> </a:t>
            </a:r>
            <a:r>
              <a:rPr lang="it-IT" sz="2400" dirty="0" err="1"/>
              <a:t>informations</a:t>
            </a:r>
            <a:r>
              <a:rPr lang="it-IT" sz="2400" dirty="0"/>
              <a:t> </a:t>
            </a:r>
            <a:r>
              <a:rPr lang="it-IT" sz="2400" dirty="0" err="1"/>
              <a:t>indispensables</a:t>
            </a:r>
            <a:r>
              <a:rPr lang="it-IT" sz="2400" dirty="0"/>
              <a:t> à </a:t>
            </a:r>
            <a:r>
              <a:rPr lang="it-IT" sz="2400" dirty="0" err="1"/>
              <a:t>leur</a:t>
            </a:r>
            <a:r>
              <a:rPr lang="it-IT" sz="2400" dirty="0"/>
              <a:t> vie </a:t>
            </a:r>
            <a:r>
              <a:rPr lang="it-IT" sz="2400" dirty="0" err="1"/>
              <a:t>quotidienne</a:t>
            </a:r>
            <a:r>
              <a:rPr lang="it-IT" sz="2400" dirty="0"/>
              <a:t>. Elle </a:t>
            </a:r>
            <a:r>
              <a:rPr lang="it-IT" sz="2400" dirty="0" err="1"/>
              <a:t>permet</a:t>
            </a:r>
            <a:r>
              <a:rPr lang="it-IT" sz="2400" dirty="0"/>
              <a:t> à ce </a:t>
            </a:r>
            <a:r>
              <a:rPr lang="it-IT" sz="2400" dirty="0" err="1"/>
              <a:t>titre</a:t>
            </a:r>
            <a:r>
              <a:rPr lang="it-IT" sz="2400" dirty="0"/>
              <a:t> de </a:t>
            </a:r>
            <a:r>
              <a:rPr lang="it-IT" sz="2400" dirty="0" err="1"/>
              <a:t>rendre</a:t>
            </a:r>
            <a:r>
              <a:rPr lang="it-IT" sz="2400" dirty="0"/>
              <a:t> </a:t>
            </a:r>
            <a:r>
              <a:rPr lang="it-IT" sz="2400" dirty="0" err="1"/>
              <a:t>effectives</a:t>
            </a:r>
            <a:r>
              <a:rPr lang="it-IT" sz="2400" dirty="0"/>
              <a:t> </a:t>
            </a:r>
            <a:r>
              <a:rPr lang="it-IT" sz="2400" dirty="0" err="1"/>
              <a:t>les</a:t>
            </a:r>
            <a:r>
              <a:rPr lang="it-IT" sz="2400" dirty="0"/>
              <a:t> </a:t>
            </a:r>
            <a:r>
              <a:rPr lang="it-IT" sz="2400" dirty="0" err="1"/>
              <a:t>dispositions</a:t>
            </a:r>
            <a:r>
              <a:rPr lang="it-IT" sz="2400" dirty="0"/>
              <a:t> de la </a:t>
            </a:r>
            <a:r>
              <a:rPr lang="it-IT" sz="2400" dirty="0" err="1"/>
              <a:t>loi</a:t>
            </a:r>
            <a:r>
              <a:rPr lang="it-IT" sz="2400" dirty="0"/>
              <a:t> </a:t>
            </a:r>
            <a:r>
              <a:rPr lang="it-IT" sz="2400" dirty="0" err="1"/>
              <a:t>du</a:t>
            </a:r>
            <a:r>
              <a:rPr lang="it-IT" sz="2400" dirty="0"/>
              <a:t> 4 </a:t>
            </a:r>
            <a:r>
              <a:rPr lang="it-IT" sz="2400" dirty="0" err="1"/>
              <a:t>août</a:t>
            </a:r>
            <a:r>
              <a:rPr lang="it-IT" sz="2400" dirty="0"/>
              <a:t> 1994 </a:t>
            </a:r>
            <a:r>
              <a:rPr lang="it-IT" sz="2400" dirty="0" err="1"/>
              <a:t>visant</a:t>
            </a:r>
            <a:r>
              <a:rPr lang="it-IT" sz="2400" dirty="0"/>
              <a:t> à garantir un « </a:t>
            </a:r>
            <a:r>
              <a:rPr lang="it-IT" sz="2400" dirty="0" err="1"/>
              <a:t>droit</a:t>
            </a:r>
            <a:r>
              <a:rPr lang="it-IT" sz="2400" dirty="0"/>
              <a:t> </a:t>
            </a:r>
            <a:r>
              <a:rPr lang="it-IT" sz="2400" dirty="0" err="1"/>
              <a:t>au</a:t>
            </a:r>
            <a:r>
              <a:rPr lang="it-IT" sz="2400" dirty="0"/>
              <a:t> </a:t>
            </a:r>
            <a:r>
              <a:rPr lang="it-IT" sz="2400" dirty="0" err="1"/>
              <a:t>français</a:t>
            </a:r>
            <a:r>
              <a:rPr lang="it-IT" sz="2400" dirty="0"/>
              <a:t> » </a:t>
            </a:r>
            <a:r>
              <a:rPr lang="it-IT" sz="2400" dirty="0" err="1"/>
              <a:t>dans</a:t>
            </a:r>
            <a:r>
              <a:rPr lang="it-IT" sz="2400" dirty="0"/>
              <a:t> un </a:t>
            </a:r>
            <a:r>
              <a:rPr lang="it-IT" sz="2400" dirty="0" err="1"/>
              <a:t>grand</a:t>
            </a:r>
            <a:r>
              <a:rPr lang="it-IT" sz="2400" dirty="0"/>
              <a:t> </a:t>
            </a:r>
            <a:r>
              <a:rPr lang="it-IT" sz="2400" dirty="0" err="1"/>
              <a:t>nombre</a:t>
            </a:r>
            <a:r>
              <a:rPr lang="it-IT" sz="2400" dirty="0"/>
              <a:t> de </a:t>
            </a:r>
            <a:r>
              <a:rPr lang="it-IT" sz="2400" dirty="0" err="1"/>
              <a:t>circonstances</a:t>
            </a:r>
            <a:r>
              <a:rPr lang="it-IT" sz="2400" dirty="0"/>
              <a:t> de la vie </a:t>
            </a:r>
            <a:r>
              <a:rPr lang="it-IT" sz="2400" dirty="0" err="1"/>
              <a:t>courante</a:t>
            </a:r>
            <a:r>
              <a:rPr lang="it-IT" sz="2400" dirty="0"/>
              <a:t> : </a:t>
            </a:r>
            <a:r>
              <a:rPr lang="it-IT" sz="2400" dirty="0" err="1"/>
              <a:t>consommation</a:t>
            </a:r>
            <a:r>
              <a:rPr lang="it-IT" sz="2400" dirty="0"/>
              <a:t>, </a:t>
            </a:r>
            <a:r>
              <a:rPr lang="it-IT" sz="2400" dirty="0" err="1"/>
              <a:t>travail</a:t>
            </a:r>
            <a:r>
              <a:rPr lang="it-IT" sz="2400" dirty="0"/>
              <a:t>, </a:t>
            </a:r>
            <a:r>
              <a:rPr lang="it-IT" sz="2400" dirty="0" err="1"/>
              <a:t>loisirs</a:t>
            </a:r>
            <a:r>
              <a:rPr lang="it-IT" sz="2400" dirty="0"/>
              <a:t>...</a:t>
            </a:r>
            <a:r>
              <a:rPr lang="it-IT" sz="2400" dirty="0" smtClean="0"/>
              <a:t>.</a:t>
            </a:r>
          </a:p>
          <a:p>
            <a:pPr algn="just"/>
            <a:r>
              <a:rPr lang="it-IT" sz="2400" dirty="0">
                <a:hlinkClick r:id="rId2"/>
              </a:rPr>
              <a:t>http://www.culturecommunication.gouv.fr</a:t>
            </a:r>
            <a:r>
              <a:rPr lang="it-IT" sz="2400" dirty="0" smtClean="0">
                <a:hlinkClick r:id="rId2"/>
              </a:rPr>
              <a:t>/</a:t>
            </a:r>
            <a:r>
              <a:rPr lang="it-IT" sz="2400" dirty="0" smtClean="0"/>
              <a:t> </a:t>
            </a:r>
            <a:r>
              <a:rPr lang="it-IT" sz="2400" dirty="0" err="1" smtClean="0"/>
              <a:t>consulté</a:t>
            </a:r>
            <a:r>
              <a:rPr lang="it-IT" sz="2400" dirty="0" smtClean="0"/>
              <a:t> le 17 </a:t>
            </a:r>
            <a:r>
              <a:rPr lang="it-IT" sz="2400" dirty="0" err="1" smtClean="0"/>
              <a:t>avril</a:t>
            </a:r>
            <a:r>
              <a:rPr lang="it-IT" sz="2400" dirty="0" smtClean="0"/>
              <a:t> 2017</a:t>
            </a:r>
          </a:p>
          <a:p>
            <a:pPr algn="just"/>
            <a:r>
              <a:rPr lang="it-IT" sz="2400" dirty="0" smtClean="0"/>
              <a:t>FIN</a:t>
            </a:r>
            <a:endParaRPr lang="it-IT" sz="2400" dirty="0"/>
          </a:p>
        </p:txBody>
      </p:sp>
    </p:spTree>
    <p:extLst>
      <p:ext uri="{BB962C8B-B14F-4D97-AF65-F5344CB8AC3E}">
        <p14:creationId xmlns:p14="http://schemas.microsoft.com/office/powerpoint/2010/main" val="18153962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Titolo 1"/>
          <p:cNvSpPr>
            <a:spLocks noGrp="1"/>
          </p:cNvSpPr>
          <p:nvPr>
            <p:ph type="title"/>
          </p:nvPr>
        </p:nvSpPr>
        <p:spPr/>
        <p:txBody>
          <a:bodyPr/>
          <a:lstStyle/>
          <a:p>
            <a:r>
              <a:rPr lang="it-IT" sz="2800" dirty="0">
                <a:latin typeface="Arial" charset="0"/>
              </a:rPr>
              <a:t>Nicole d’</a:t>
            </a:r>
            <a:r>
              <a:rPr lang="it-IT" altLang="ja-JP" sz="2800" dirty="0" err="1">
                <a:latin typeface="Arial" charset="0"/>
              </a:rPr>
              <a:t>Oresme</a:t>
            </a:r>
            <a:endParaRPr lang="it-IT" sz="2800" dirty="0">
              <a:latin typeface="Arial" charset="0"/>
            </a:endParaRPr>
          </a:p>
        </p:txBody>
      </p:sp>
      <p:sp>
        <p:nvSpPr>
          <p:cNvPr id="97282" name="Segnaposto contenuto 2"/>
          <p:cNvSpPr>
            <a:spLocks noGrp="1"/>
          </p:cNvSpPr>
          <p:nvPr>
            <p:ph idx="1"/>
          </p:nvPr>
        </p:nvSpPr>
        <p:spPr>
          <a:xfrm>
            <a:off x="1439466" y="1628777"/>
            <a:ext cx="6172200" cy="4525963"/>
          </a:xfrm>
        </p:spPr>
        <p:txBody>
          <a:bodyPr>
            <a:normAutofit fontScale="92500"/>
          </a:bodyPr>
          <a:lstStyle/>
          <a:p>
            <a:pPr algn="just"/>
            <a:r>
              <a:rPr lang="it-IT" sz="2400" dirty="0" err="1" smtClean="0">
                <a:latin typeface="Arial" charset="0"/>
              </a:rPr>
              <a:t>Oresme</a:t>
            </a:r>
            <a:r>
              <a:rPr lang="it-IT" sz="2400" dirty="0" smtClean="0">
                <a:latin typeface="Arial" charset="0"/>
              </a:rPr>
              <a:t> </a:t>
            </a:r>
            <a:r>
              <a:rPr lang="it-IT" sz="2400" dirty="0">
                <a:latin typeface="Arial" charset="0"/>
              </a:rPr>
              <a:t>a </a:t>
            </a:r>
            <a:r>
              <a:rPr lang="it-IT" sz="2400" dirty="0" err="1">
                <a:latin typeface="Arial" charset="0"/>
              </a:rPr>
              <a:t>décidé</a:t>
            </a:r>
            <a:r>
              <a:rPr lang="it-IT" sz="2400" dirty="0">
                <a:latin typeface="Arial" charset="0"/>
              </a:rPr>
              <a:t> </a:t>
            </a:r>
            <a:r>
              <a:rPr lang="it-IT" sz="2400" dirty="0" err="1">
                <a:latin typeface="Arial" charset="0"/>
              </a:rPr>
              <a:t>que</a:t>
            </a:r>
            <a:r>
              <a:rPr lang="it-IT" sz="2400" dirty="0">
                <a:latin typeface="Arial" charset="0"/>
              </a:rPr>
              <a:t> la langue </a:t>
            </a:r>
            <a:r>
              <a:rPr lang="it-IT" sz="2400" dirty="0" err="1">
                <a:latin typeface="Arial" charset="0"/>
              </a:rPr>
              <a:t>française</a:t>
            </a:r>
            <a:r>
              <a:rPr lang="it-IT" sz="2400" dirty="0">
                <a:latin typeface="Arial" charset="0"/>
              </a:rPr>
              <a:t>, à l’</a:t>
            </a:r>
            <a:r>
              <a:rPr lang="it-IT" altLang="ja-JP" sz="2400" dirty="0" err="1">
                <a:latin typeface="Arial" charset="0"/>
              </a:rPr>
              <a:t>égal</a:t>
            </a:r>
            <a:r>
              <a:rPr lang="it-IT" altLang="ja-JP" sz="2400" dirty="0">
                <a:latin typeface="Arial" charset="0"/>
              </a:rPr>
              <a:t> </a:t>
            </a:r>
            <a:r>
              <a:rPr lang="it-IT" altLang="ja-JP" sz="2400" dirty="0" err="1">
                <a:latin typeface="Arial" charset="0"/>
              </a:rPr>
              <a:t>des</a:t>
            </a:r>
            <a:r>
              <a:rPr lang="it-IT" altLang="ja-JP" sz="2400" dirty="0">
                <a:latin typeface="Arial" charset="0"/>
              </a:rPr>
              <a:t> </a:t>
            </a:r>
            <a:r>
              <a:rPr lang="it-IT" altLang="ja-JP" sz="2400" dirty="0" err="1">
                <a:latin typeface="Arial" charset="0"/>
              </a:rPr>
              <a:t>grandes</a:t>
            </a:r>
            <a:r>
              <a:rPr lang="it-IT" altLang="ja-JP" sz="2400" dirty="0">
                <a:latin typeface="Arial" charset="0"/>
              </a:rPr>
              <a:t> </a:t>
            </a:r>
            <a:r>
              <a:rPr lang="it-IT" altLang="ja-JP" sz="2400" dirty="0" err="1">
                <a:latin typeface="Arial" charset="0"/>
              </a:rPr>
              <a:t>langues</a:t>
            </a:r>
            <a:r>
              <a:rPr lang="it-IT" altLang="ja-JP" sz="2400" dirty="0">
                <a:latin typeface="Arial" charset="0"/>
              </a:rPr>
              <a:t> </a:t>
            </a:r>
            <a:r>
              <a:rPr lang="it-IT" altLang="ja-JP" sz="2400" dirty="0" err="1">
                <a:latin typeface="Arial" charset="0"/>
              </a:rPr>
              <a:t>anciennes</a:t>
            </a:r>
            <a:r>
              <a:rPr lang="it-IT" altLang="ja-JP" sz="2400" dirty="0">
                <a:latin typeface="Arial" charset="0"/>
              </a:rPr>
              <a:t>, est la langue de la science, de la </a:t>
            </a:r>
            <a:r>
              <a:rPr lang="it-IT" altLang="ja-JP" sz="2400" dirty="0" err="1">
                <a:latin typeface="Arial" charset="0"/>
              </a:rPr>
              <a:t>philosophie</a:t>
            </a:r>
            <a:r>
              <a:rPr lang="it-IT" altLang="ja-JP" sz="2400" dirty="0">
                <a:latin typeface="Arial" charset="0"/>
              </a:rPr>
              <a:t> et de la grande prose.</a:t>
            </a:r>
          </a:p>
          <a:p>
            <a:pPr algn="just"/>
            <a:r>
              <a:rPr lang="it-IT" altLang="ja-JP" sz="2400" dirty="0">
                <a:latin typeface="Arial" charset="0"/>
              </a:rPr>
              <a:t>Il </a:t>
            </a:r>
            <a:r>
              <a:rPr lang="it-IT" altLang="ja-JP" sz="2400" dirty="0" err="1">
                <a:latin typeface="Arial" charset="0"/>
              </a:rPr>
              <a:t>crée</a:t>
            </a:r>
            <a:r>
              <a:rPr lang="it-IT" altLang="ja-JP" sz="2400" dirty="0">
                <a:latin typeface="Arial" charset="0"/>
              </a:rPr>
              <a:t> de </a:t>
            </a:r>
            <a:r>
              <a:rPr lang="it-IT" altLang="ja-JP" sz="2400" dirty="0" err="1">
                <a:latin typeface="Arial" charset="0"/>
              </a:rPr>
              <a:t>nombreux</a:t>
            </a:r>
            <a:r>
              <a:rPr lang="it-IT" altLang="ja-JP" sz="2400" dirty="0">
                <a:latin typeface="Arial" charset="0"/>
              </a:rPr>
              <a:t> </a:t>
            </a:r>
            <a:r>
              <a:rPr lang="it-IT" altLang="ja-JP" sz="2400" dirty="0" err="1">
                <a:latin typeface="Arial" charset="0"/>
              </a:rPr>
              <a:t>néologismes</a:t>
            </a:r>
            <a:r>
              <a:rPr lang="it-IT" altLang="ja-JP" sz="2400" dirty="0">
                <a:latin typeface="Arial" charset="0"/>
              </a:rPr>
              <a:t> qui se </a:t>
            </a:r>
            <a:r>
              <a:rPr lang="it-IT" altLang="ja-JP" sz="2400" dirty="0" err="1">
                <a:latin typeface="Arial" charset="0"/>
              </a:rPr>
              <a:t>rapportent</a:t>
            </a:r>
            <a:r>
              <a:rPr lang="it-IT" altLang="ja-JP" sz="2400" dirty="0">
                <a:latin typeface="Arial" charset="0"/>
              </a:rPr>
              <a:t> </a:t>
            </a:r>
            <a:r>
              <a:rPr lang="it-IT" altLang="ja-JP" sz="2400" dirty="0" err="1">
                <a:latin typeface="Arial" charset="0"/>
              </a:rPr>
              <a:t>aux</a:t>
            </a:r>
            <a:r>
              <a:rPr lang="it-IT" altLang="ja-JP" sz="2400" dirty="0">
                <a:latin typeface="Arial" charset="0"/>
              </a:rPr>
              <a:t> </a:t>
            </a:r>
            <a:r>
              <a:rPr lang="it-IT" altLang="ja-JP" sz="2400" dirty="0" err="1">
                <a:latin typeface="Arial" charset="0"/>
              </a:rPr>
              <a:t>dimensions</a:t>
            </a:r>
            <a:r>
              <a:rPr lang="it-IT" altLang="ja-JP" sz="2400" dirty="0">
                <a:latin typeface="Arial" charset="0"/>
              </a:rPr>
              <a:t> </a:t>
            </a:r>
            <a:r>
              <a:rPr lang="it-IT" altLang="ja-JP" sz="2400" dirty="0" err="1">
                <a:latin typeface="Arial" charset="0"/>
              </a:rPr>
              <a:t>fondamentales</a:t>
            </a:r>
            <a:r>
              <a:rPr lang="it-IT" altLang="ja-JP" sz="2400" dirty="0">
                <a:latin typeface="Arial" charset="0"/>
              </a:rPr>
              <a:t> </a:t>
            </a:r>
            <a:r>
              <a:rPr lang="it-IT" altLang="ja-JP" sz="2400" dirty="0" err="1">
                <a:latin typeface="Arial" charset="0"/>
              </a:rPr>
              <a:t>du</a:t>
            </a:r>
            <a:r>
              <a:rPr lang="it-IT" altLang="ja-JP" sz="2400" dirty="0">
                <a:latin typeface="Arial" charset="0"/>
              </a:rPr>
              <a:t> monde et de l’</a:t>
            </a:r>
            <a:r>
              <a:rPr lang="it-IT" altLang="ja-JP" sz="2400" dirty="0" err="1">
                <a:latin typeface="Arial" charset="0"/>
              </a:rPr>
              <a:t>existence</a:t>
            </a:r>
            <a:endParaRPr lang="it-IT" altLang="ja-JP" sz="2400" dirty="0">
              <a:latin typeface="Arial" charset="0"/>
            </a:endParaRPr>
          </a:p>
          <a:p>
            <a:pPr algn="just"/>
            <a:r>
              <a:rPr lang="it-IT" altLang="ja-JP" sz="2400" dirty="0" err="1">
                <a:latin typeface="Arial" charset="0"/>
              </a:rPr>
              <a:t>Comme</a:t>
            </a:r>
            <a:r>
              <a:rPr lang="it-IT" altLang="ja-JP" sz="2400" dirty="0">
                <a:latin typeface="Arial" charset="0"/>
              </a:rPr>
              <a:t> </a:t>
            </a:r>
            <a:r>
              <a:rPr lang="it-IT" altLang="ja-JP" sz="2400" dirty="0" smtClean="0">
                <a:latin typeface="Arial" charset="0"/>
              </a:rPr>
              <a:t>:</a:t>
            </a:r>
            <a:r>
              <a:rPr lang="it-IT" altLang="ja-JP" sz="2400" i="1" dirty="0" smtClean="0">
                <a:latin typeface="Arial" charset="0"/>
              </a:rPr>
              <a:t> </a:t>
            </a:r>
            <a:r>
              <a:rPr lang="it-IT" altLang="ja-JP" sz="2400" b="1" i="1" dirty="0" err="1">
                <a:latin typeface="Arial" charset="0"/>
              </a:rPr>
              <a:t>démocratie</a:t>
            </a:r>
            <a:r>
              <a:rPr lang="it-IT" altLang="ja-JP" sz="2400" b="1" i="1" dirty="0">
                <a:latin typeface="Arial" charset="0"/>
              </a:rPr>
              <a:t>, anarchie, </a:t>
            </a:r>
            <a:r>
              <a:rPr lang="it-IT" altLang="ja-JP" sz="2400" b="1" i="1" dirty="0" smtClean="0">
                <a:latin typeface="Arial" charset="0"/>
              </a:rPr>
              <a:t>oligarchie </a:t>
            </a:r>
            <a:r>
              <a:rPr lang="it-IT" altLang="ja-JP" sz="2400" i="1" dirty="0" smtClean="0">
                <a:latin typeface="Arial" charset="0"/>
              </a:rPr>
              <a:t>(1370-1372)</a:t>
            </a:r>
            <a:endParaRPr lang="it-IT" altLang="ja-JP" sz="2400" i="1" dirty="0">
              <a:latin typeface="Arial" charset="0"/>
            </a:endParaRPr>
          </a:p>
          <a:p>
            <a:pPr algn="just"/>
            <a:r>
              <a:rPr lang="it-IT" sz="2400" dirty="0" err="1">
                <a:latin typeface="Arial" charset="0"/>
              </a:rPr>
              <a:t>Des</a:t>
            </a:r>
            <a:r>
              <a:rPr lang="it-IT" sz="2400" dirty="0">
                <a:latin typeface="Arial" charset="0"/>
              </a:rPr>
              <a:t> </a:t>
            </a:r>
            <a:r>
              <a:rPr lang="it-IT" sz="2400" dirty="0" err="1">
                <a:latin typeface="Arial" charset="0"/>
              </a:rPr>
              <a:t>mots</a:t>
            </a:r>
            <a:r>
              <a:rPr lang="it-IT" sz="2400" dirty="0">
                <a:latin typeface="Arial" charset="0"/>
              </a:rPr>
              <a:t> qui </a:t>
            </a:r>
            <a:r>
              <a:rPr lang="it-IT" sz="2400" dirty="0" err="1">
                <a:latin typeface="Arial" charset="0"/>
              </a:rPr>
              <a:t>ont</a:t>
            </a:r>
            <a:r>
              <a:rPr lang="it-IT" sz="2400" dirty="0">
                <a:latin typeface="Arial" charset="0"/>
              </a:rPr>
              <a:t> </a:t>
            </a:r>
            <a:r>
              <a:rPr lang="it-IT" sz="2400" dirty="0" err="1">
                <a:latin typeface="Arial" charset="0"/>
              </a:rPr>
              <a:t>forgé</a:t>
            </a:r>
            <a:r>
              <a:rPr lang="it-IT" sz="2400" dirty="0">
                <a:latin typeface="Arial" charset="0"/>
              </a:rPr>
              <a:t> </a:t>
            </a:r>
            <a:r>
              <a:rPr lang="it-IT" sz="2400" dirty="0" err="1">
                <a:latin typeface="Arial" charset="0"/>
              </a:rPr>
              <a:t>les</a:t>
            </a:r>
            <a:r>
              <a:rPr lang="it-IT" sz="2400" dirty="0">
                <a:latin typeface="Arial" charset="0"/>
              </a:rPr>
              <a:t> </a:t>
            </a:r>
            <a:r>
              <a:rPr lang="it-IT" sz="2400" dirty="0" err="1">
                <a:latin typeface="Arial" charset="0"/>
              </a:rPr>
              <a:t>bases</a:t>
            </a:r>
            <a:r>
              <a:rPr lang="it-IT" sz="2400" dirty="0">
                <a:latin typeface="Arial" charset="0"/>
              </a:rPr>
              <a:t> </a:t>
            </a:r>
            <a:r>
              <a:rPr lang="it-IT" sz="2400" dirty="0" err="1">
                <a:latin typeface="Arial" charset="0"/>
              </a:rPr>
              <a:t>du</a:t>
            </a:r>
            <a:r>
              <a:rPr lang="it-IT" sz="2400" dirty="0">
                <a:latin typeface="Arial" charset="0"/>
              </a:rPr>
              <a:t> </a:t>
            </a:r>
            <a:r>
              <a:rPr lang="it-IT" sz="2400" dirty="0" err="1">
                <a:latin typeface="Arial" charset="0"/>
              </a:rPr>
              <a:t>système</a:t>
            </a:r>
            <a:r>
              <a:rPr lang="it-IT" sz="2400" dirty="0">
                <a:latin typeface="Arial" charset="0"/>
              </a:rPr>
              <a:t> </a:t>
            </a:r>
            <a:r>
              <a:rPr lang="it-IT" sz="2400" dirty="0" err="1">
                <a:latin typeface="Arial" charset="0"/>
              </a:rPr>
              <a:t>catégoriel</a:t>
            </a:r>
            <a:r>
              <a:rPr lang="it-IT" sz="2400" dirty="0">
                <a:latin typeface="Arial" charset="0"/>
              </a:rPr>
              <a:t> </a:t>
            </a:r>
            <a:r>
              <a:rPr lang="it-IT" sz="2400" dirty="0" err="1" smtClean="0">
                <a:latin typeface="Arial" charset="0"/>
              </a:rPr>
              <a:t>français.fin</a:t>
            </a:r>
            <a:r>
              <a:rPr lang="it-IT" sz="2400" dirty="0" smtClean="0">
                <a:latin typeface="Arial" charset="0"/>
              </a:rPr>
              <a:t> </a:t>
            </a:r>
            <a:r>
              <a:rPr lang="it-IT" sz="2400" dirty="0" err="1" smtClean="0">
                <a:latin typeface="Arial" charset="0"/>
              </a:rPr>
              <a:t>du</a:t>
            </a:r>
            <a:r>
              <a:rPr lang="it-IT" sz="2400" dirty="0" smtClean="0">
                <a:latin typeface="Arial" charset="0"/>
              </a:rPr>
              <a:t> 22 </a:t>
            </a:r>
            <a:r>
              <a:rPr lang="it-IT" sz="2400" dirty="0" err="1" smtClean="0">
                <a:latin typeface="Arial" charset="0"/>
              </a:rPr>
              <a:t>février</a:t>
            </a:r>
            <a:endParaRPr lang="it-IT" sz="2400" dirty="0">
              <a:latin typeface="Arial" charset="0"/>
            </a:endParaRPr>
          </a:p>
        </p:txBody>
      </p:sp>
    </p:spTree>
    <p:extLst>
      <p:ext uri="{BB962C8B-B14F-4D97-AF65-F5344CB8AC3E}">
        <p14:creationId xmlns:p14="http://schemas.microsoft.com/office/powerpoint/2010/main" val="9358909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ChangeArrowheads="1"/>
          </p:cNvSpPr>
          <p:nvPr>
            <p:ph type="title"/>
          </p:nvPr>
        </p:nvSpPr>
        <p:spPr/>
        <p:txBody>
          <a:bodyPr>
            <a:normAutofit/>
          </a:bodyPr>
          <a:lstStyle/>
          <a:p>
            <a:pPr eaLnBrk="1" hangingPunct="1"/>
            <a:r>
              <a:rPr lang="it-IT" sz="2800" dirty="0" err="1">
                <a:latin typeface="Arial" charset="0"/>
              </a:rPr>
              <a:t>Regard</a:t>
            </a:r>
            <a:r>
              <a:rPr lang="it-IT" sz="2800" dirty="0">
                <a:latin typeface="Arial" charset="0"/>
              </a:rPr>
              <a:t> </a:t>
            </a:r>
            <a:r>
              <a:rPr lang="it-IT" sz="2800" dirty="0" err="1" smtClean="0">
                <a:latin typeface="Arial" charset="0"/>
              </a:rPr>
              <a:t>diachronique</a:t>
            </a:r>
            <a:r>
              <a:rPr lang="it-IT" sz="2800" dirty="0" smtClean="0">
                <a:latin typeface="Arial" charset="0"/>
              </a:rPr>
              <a:t/>
            </a:r>
            <a:br>
              <a:rPr lang="it-IT" sz="2800" dirty="0" smtClean="0">
                <a:latin typeface="Arial" charset="0"/>
              </a:rPr>
            </a:br>
            <a:endParaRPr lang="it-IT" sz="2400" dirty="0">
              <a:latin typeface="Arial" charset="0"/>
            </a:endParaRPr>
          </a:p>
        </p:txBody>
      </p:sp>
      <p:sp>
        <p:nvSpPr>
          <p:cNvPr id="66562" name="Rectangle 3"/>
          <p:cNvSpPr>
            <a:spLocks noGrp="1" noChangeArrowheads="1"/>
          </p:cNvSpPr>
          <p:nvPr>
            <p:ph type="body" idx="1"/>
          </p:nvPr>
        </p:nvSpPr>
        <p:spPr/>
        <p:txBody>
          <a:bodyPr/>
          <a:lstStyle/>
          <a:p>
            <a:pPr marL="0" indent="0" algn="just" eaLnBrk="1" hangingPunct="1">
              <a:buFontTx/>
              <a:buNone/>
            </a:pPr>
            <a:r>
              <a:rPr lang="fr-FR" sz="2400" dirty="0">
                <a:latin typeface="Arial" charset="0"/>
              </a:rPr>
              <a:t>Connaissance sur la naissance de la langue française, son évolution, son histoire pour comprendre le présent.</a:t>
            </a:r>
          </a:p>
          <a:p>
            <a:pPr marL="0" indent="0" algn="just" eaLnBrk="1" hangingPunct="1"/>
            <a:r>
              <a:rPr lang="fr-FR" sz="2400" dirty="0" smtClean="0">
                <a:latin typeface="Arial" charset="0"/>
              </a:rPr>
              <a:t> Le </a:t>
            </a:r>
            <a:r>
              <a:rPr lang="fr-FR" sz="2400" dirty="0">
                <a:latin typeface="Arial" charset="0"/>
              </a:rPr>
              <a:t>français est une langue romane. Sa grammaire et la plus grande partie de son vocabulaire sont issues des formes orales et populaires du </a:t>
            </a:r>
            <a:r>
              <a:rPr lang="fr-FR" sz="2400" dirty="0" smtClean="0">
                <a:latin typeface="Arial" charset="0"/>
              </a:rPr>
              <a:t>latin;</a:t>
            </a:r>
            <a:endParaRPr lang="fr-FR" sz="2400" dirty="0">
              <a:latin typeface="Arial" charset="0"/>
            </a:endParaRPr>
          </a:p>
          <a:p>
            <a:pPr marL="0" indent="0" algn="just" eaLnBrk="1" hangingPunct="1"/>
            <a:r>
              <a:rPr lang="fr-FR" sz="2400" dirty="0" smtClean="0">
                <a:latin typeface="Arial" charset="0"/>
              </a:rPr>
              <a:t> </a:t>
            </a:r>
            <a:r>
              <a:rPr lang="fr-FR" sz="2400" b="1" dirty="0" smtClean="0">
                <a:latin typeface="Arial" charset="0"/>
              </a:rPr>
              <a:t>Le </a:t>
            </a:r>
            <a:r>
              <a:rPr lang="fr-FR" sz="2400" b="1" dirty="0">
                <a:latin typeface="Arial" charset="0"/>
              </a:rPr>
              <a:t>français comme langue du pouvoir et du savoir : une bataille continue des pouvoirs royaux et républicains contre l</a:t>
            </a:r>
            <a:r>
              <a:rPr lang="ja-JP" altLang="fr-FR" sz="2400" b="1" dirty="0">
                <a:latin typeface="Arial" charset="0"/>
              </a:rPr>
              <a:t>’</a:t>
            </a:r>
            <a:r>
              <a:rPr lang="fr-FR" altLang="ja-JP" sz="2400" b="1" dirty="0">
                <a:latin typeface="Arial" charset="0"/>
              </a:rPr>
              <a:t>Eglise et la langue </a:t>
            </a:r>
            <a:r>
              <a:rPr lang="fr-FR" altLang="ja-JP" sz="2400" b="1" dirty="0" smtClean="0">
                <a:latin typeface="Arial" charset="0"/>
              </a:rPr>
              <a:t>latine;</a:t>
            </a:r>
            <a:endParaRPr lang="fr-FR" altLang="ja-JP" sz="2400" b="1" dirty="0">
              <a:latin typeface="Arial" charset="0"/>
            </a:endParaRPr>
          </a:p>
          <a:p>
            <a:pPr marL="0" indent="0" eaLnBrk="1" hangingPunct="1">
              <a:buFontTx/>
              <a:buNone/>
            </a:pPr>
            <a:endParaRPr lang="fr-FR" altLang="ja-JP" sz="2000" dirty="0" smtClean="0">
              <a:latin typeface="Arial" charset="0"/>
            </a:endParaRPr>
          </a:p>
          <a:p>
            <a:pPr marL="0" indent="0" eaLnBrk="1" hangingPunct="1">
              <a:buFontTx/>
              <a:buNone/>
            </a:pPr>
            <a:r>
              <a:rPr lang="fr-FR" altLang="ja-JP" sz="2000" dirty="0" smtClean="0">
                <a:latin typeface="Arial" charset="0"/>
              </a:rPr>
              <a:t>Ch</a:t>
            </a:r>
            <a:r>
              <a:rPr lang="fr-FR" altLang="ja-JP" sz="2000" dirty="0">
                <a:latin typeface="Arial" charset="0"/>
              </a:rPr>
              <a:t>. </a:t>
            </a:r>
            <a:r>
              <a:rPr lang="fr-FR" altLang="ja-JP" sz="2000" dirty="0" err="1">
                <a:latin typeface="Arial" charset="0"/>
              </a:rPr>
              <a:t>Marchello-Nizia</a:t>
            </a:r>
            <a:r>
              <a:rPr lang="fr-FR" altLang="ja-JP" sz="2000" dirty="0">
                <a:latin typeface="Arial" charset="0"/>
              </a:rPr>
              <a:t>, « le français dans l’histoire », in M. </a:t>
            </a:r>
            <a:r>
              <a:rPr lang="fr-FR" altLang="ja-JP" sz="2000" dirty="0" err="1">
                <a:latin typeface="Arial" charset="0"/>
              </a:rPr>
              <a:t>Yaguello</a:t>
            </a:r>
            <a:r>
              <a:rPr lang="fr-FR" altLang="ja-JP" sz="2000" dirty="0">
                <a:latin typeface="Arial" charset="0"/>
              </a:rPr>
              <a:t> (</a:t>
            </a:r>
            <a:r>
              <a:rPr lang="fr-FR" altLang="ja-JP" sz="2000" dirty="0" err="1">
                <a:latin typeface="Arial" charset="0"/>
              </a:rPr>
              <a:t>dir</a:t>
            </a:r>
            <a:r>
              <a:rPr lang="fr-FR" altLang="ja-JP" sz="2000" dirty="0">
                <a:latin typeface="Arial" charset="0"/>
              </a:rPr>
              <a:t>.) </a:t>
            </a:r>
            <a:r>
              <a:rPr lang="fr-FR" altLang="ja-JP" sz="2000" i="1" dirty="0">
                <a:latin typeface="Arial" charset="0"/>
              </a:rPr>
              <a:t>Le grand livre de la langue française</a:t>
            </a:r>
            <a:r>
              <a:rPr lang="fr-FR" altLang="ja-JP" sz="2000" dirty="0">
                <a:latin typeface="Arial" charset="0"/>
              </a:rPr>
              <a:t>, Paris, Seuil, 2003, p. 11-90.</a:t>
            </a:r>
          </a:p>
        </p:txBody>
      </p:sp>
    </p:spTree>
    <p:extLst>
      <p:ext uri="{BB962C8B-B14F-4D97-AF65-F5344CB8AC3E}">
        <p14:creationId xmlns:p14="http://schemas.microsoft.com/office/powerpoint/2010/main" val="39197351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olo 1"/>
          <p:cNvSpPr>
            <a:spLocks noGrp="1"/>
          </p:cNvSpPr>
          <p:nvPr>
            <p:ph type="title"/>
          </p:nvPr>
        </p:nvSpPr>
        <p:spPr/>
        <p:txBody>
          <a:bodyPr/>
          <a:lstStyle/>
          <a:p>
            <a:r>
              <a:rPr lang="it-IT" sz="2800" dirty="0" err="1">
                <a:latin typeface="Arial" charset="0"/>
              </a:rPr>
              <a:t>Les</a:t>
            </a:r>
            <a:r>
              <a:rPr lang="it-IT" sz="2800" dirty="0">
                <a:latin typeface="Arial" charset="0"/>
              </a:rPr>
              <a:t> </a:t>
            </a:r>
            <a:r>
              <a:rPr lang="it-IT" sz="2800" dirty="0" err="1">
                <a:latin typeface="Arial" charset="0"/>
              </a:rPr>
              <a:t>étapes</a:t>
            </a:r>
            <a:r>
              <a:rPr lang="it-IT" sz="2800" dirty="0">
                <a:latin typeface="Arial" charset="0"/>
              </a:rPr>
              <a:t> </a:t>
            </a:r>
            <a:r>
              <a:rPr lang="it-IT" sz="2800" dirty="0" err="1">
                <a:latin typeface="Arial" charset="0"/>
              </a:rPr>
              <a:t>essentielles</a:t>
            </a:r>
            <a:r>
              <a:rPr lang="it-IT" sz="2800" dirty="0">
                <a:latin typeface="Arial" charset="0"/>
              </a:rPr>
              <a:t> de l’histoire de la langue </a:t>
            </a:r>
            <a:r>
              <a:rPr lang="it-IT" sz="2800" dirty="0" err="1">
                <a:latin typeface="Arial" charset="0"/>
              </a:rPr>
              <a:t>française</a:t>
            </a:r>
            <a:endParaRPr lang="it-IT" sz="2800" dirty="0">
              <a:latin typeface="Arial" charset="0"/>
            </a:endParaRPr>
          </a:p>
        </p:txBody>
      </p:sp>
      <p:sp>
        <p:nvSpPr>
          <p:cNvPr id="70658" name="Segnaposto contenuto 2"/>
          <p:cNvSpPr>
            <a:spLocks noGrp="1"/>
          </p:cNvSpPr>
          <p:nvPr>
            <p:ph idx="1"/>
          </p:nvPr>
        </p:nvSpPr>
        <p:spPr/>
        <p:txBody>
          <a:bodyPr/>
          <a:lstStyle/>
          <a:p>
            <a:pPr eaLnBrk="1" hangingPunct="1"/>
            <a:endParaRPr lang="fr-FR" sz="2400" b="1" dirty="0">
              <a:latin typeface="Arial" charset="0"/>
            </a:endParaRPr>
          </a:p>
          <a:p>
            <a:pPr eaLnBrk="1" hangingPunct="1"/>
            <a:r>
              <a:rPr lang="fr-FR" sz="2400" dirty="0">
                <a:latin typeface="Arial" charset="0"/>
              </a:rPr>
              <a:t>L</a:t>
            </a:r>
            <a:r>
              <a:rPr lang="ja-JP" altLang="fr-FR" sz="2400" dirty="0">
                <a:latin typeface="Arial" charset="0"/>
              </a:rPr>
              <a:t>’</a:t>
            </a:r>
            <a:r>
              <a:rPr lang="fr-FR" altLang="ja-JP" sz="2400" dirty="0">
                <a:latin typeface="Arial" charset="0"/>
              </a:rPr>
              <a:t>ancien français : IX</a:t>
            </a:r>
            <a:r>
              <a:rPr lang="fr-FR" sz="2400" baseline="30000" dirty="0">
                <a:latin typeface="Arial" charset="0"/>
              </a:rPr>
              <a:t>ème</a:t>
            </a:r>
            <a:r>
              <a:rPr lang="fr-FR" altLang="ja-JP" sz="2400" dirty="0">
                <a:latin typeface="Arial" charset="0"/>
              </a:rPr>
              <a:t> siècle - XIII</a:t>
            </a:r>
            <a:r>
              <a:rPr lang="fr-FR" sz="2400" baseline="30000" dirty="0">
                <a:latin typeface="Arial" charset="0"/>
              </a:rPr>
              <a:t>ème</a:t>
            </a:r>
            <a:r>
              <a:rPr lang="fr-FR" altLang="ja-JP" sz="2400" dirty="0">
                <a:latin typeface="Arial" charset="0"/>
              </a:rPr>
              <a:t> siècle</a:t>
            </a:r>
          </a:p>
          <a:p>
            <a:r>
              <a:rPr lang="fr-FR" sz="2400" dirty="0">
                <a:latin typeface="Arial" charset="0"/>
              </a:rPr>
              <a:t>Le moyen français : XIV</a:t>
            </a:r>
            <a:r>
              <a:rPr lang="fr-FR" sz="2400" baseline="30000" dirty="0">
                <a:latin typeface="Arial" charset="0"/>
              </a:rPr>
              <a:t>ème</a:t>
            </a:r>
            <a:r>
              <a:rPr lang="fr-FR" sz="2400" dirty="0">
                <a:latin typeface="Arial" charset="0"/>
              </a:rPr>
              <a:t> siècle - XV</a:t>
            </a:r>
            <a:r>
              <a:rPr lang="fr-FR" sz="2400" baseline="30000" dirty="0">
                <a:latin typeface="Arial" charset="0"/>
              </a:rPr>
              <a:t>ème</a:t>
            </a:r>
            <a:r>
              <a:rPr lang="fr-FR" sz="2400" dirty="0">
                <a:latin typeface="Arial" charset="0"/>
              </a:rPr>
              <a:t> siècle</a:t>
            </a:r>
          </a:p>
          <a:p>
            <a:pPr eaLnBrk="1" hangingPunct="1"/>
            <a:r>
              <a:rPr lang="fr-FR" sz="2400" b="1" dirty="0">
                <a:latin typeface="Arial" charset="0"/>
              </a:rPr>
              <a:t>Le français de la Renaissance : XVI</a:t>
            </a:r>
            <a:r>
              <a:rPr lang="fr-FR" sz="2400" b="1" baseline="30000" dirty="0">
                <a:latin typeface="Arial" charset="0"/>
              </a:rPr>
              <a:t>ème</a:t>
            </a:r>
            <a:r>
              <a:rPr lang="fr-FR" sz="2400" b="1" dirty="0">
                <a:latin typeface="Arial" charset="0"/>
              </a:rPr>
              <a:t> siècle</a:t>
            </a:r>
          </a:p>
          <a:p>
            <a:pPr eaLnBrk="1" hangingPunct="1"/>
            <a:r>
              <a:rPr lang="fr-FR" sz="2400" dirty="0">
                <a:latin typeface="Arial" charset="0"/>
              </a:rPr>
              <a:t>Le français classique : XVII</a:t>
            </a:r>
            <a:r>
              <a:rPr lang="fr-FR" sz="2400" baseline="30000" dirty="0">
                <a:latin typeface="Arial" charset="0"/>
              </a:rPr>
              <a:t>ème</a:t>
            </a:r>
            <a:r>
              <a:rPr lang="fr-FR" sz="2400" dirty="0">
                <a:latin typeface="Arial" charset="0"/>
              </a:rPr>
              <a:t> -XVIII</a:t>
            </a:r>
            <a:r>
              <a:rPr lang="fr-FR" sz="2400" baseline="30000" dirty="0">
                <a:latin typeface="Arial" charset="0"/>
              </a:rPr>
              <a:t>ème</a:t>
            </a:r>
            <a:r>
              <a:rPr lang="fr-FR" sz="2400" dirty="0">
                <a:latin typeface="Arial" charset="0"/>
              </a:rPr>
              <a:t> siècles </a:t>
            </a:r>
          </a:p>
          <a:p>
            <a:pPr eaLnBrk="1" hangingPunct="1"/>
            <a:r>
              <a:rPr lang="fr-FR" sz="2400" dirty="0">
                <a:latin typeface="Arial" charset="0"/>
              </a:rPr>
              <a:t>Le français moderne : XIX</a:t>
            </a:r>
            <a:r>
              <a:rPr lang="fr-FR" sz="2400" baseline="30000" dirty="0">
                <a:latin typeface="Arial" charset="0"/>
              </a:rPr>
              <a:t>ème</a:t>
            </a:r>
            <a:r>
              <a:rPr lang="fr-FR" sz="2400" dirty="0">
                <a:latin typeface="Arial" charset="0"/>
              </a:rPr>
              <a:t>  - XX</a:t>
            </a:r>
            <a:r>
              <a:rPr lang="fr-FR" sz="2400" baseline="30000" dirty="0">
                <a:latin typeface="Arial" charset="0"/>
              </a:rPr>
              <a:t>ème</a:t>
            </a:r>
            <a:r>
              <a:rPr lang="fr-FR" sz="2400" dirty="0">
                <a:latin typeface="Arial" charset="0"/>
              </a:rPr>
              <a:t> siècles (</a:t>
            </a:r>
            <a:r>
              <a:rPr lang="it-IT" sz="2400" dirty="0">
                <a:latin typeface="Arial" charset="0"/>
              </a:rPr>
              <a:t>l’Académie </a:t>
            </a:r>
            <a:r>
              <a:rPr lang="it-IT" sz="2400" dirty="0" err="1">
                <a:latin typeface="Arial" charset="0"/>
              </a:rPr>
              <a:t>française</a:t>
            </a:r>
            <a:r>
              <a:rPr lang="it-IT" sz="2400" dirty="0">
                <a:latin typeface="Arial" charset="0"/>
              </a:rPr>
              <a:t> en 1835 </a:t>
            </a:r>
            <a:r>
              <a:rPr lang="it-IT" sz="2400" dirty="0" err="1">
                <a:latin typeface="Arial" charset="0"/>
              </a:rPr>
              <a:t>admet</a:t>
            </a:r>
            <a:r>
              <a:rPr lang="it-IT" sz="2400" dirty="0">
                <a:latin typeface="Arial" charset="0"/>
              </a:rPr>
              <a:t> l’</a:t>
            </a:r>
            <a:r>
              <a:rPr lang="it-IT" sz="2400" dirty="0" err="1">
                <a:latin typeface="Arial" charset="0"/>
              </a:rPr>
              <a:t>orthographe</a:t>
            </a:r>
            <a:r>
              <a:rPr lang="it-IT" sz="2400" dirty="0">
                <a:latin typeface="Arial" charset="0"/>
              </a:rPr>
              <a:t> –ai- </a:t>
            </a:r>
            <a:r>
              <a:rPr lang="it-IT" sz="2400" dirty="0" err="1">
                <a:latin typeface="Arial" charset="0"/>
              </a:rPr>
              <a:t>au</a:t>
            </a:r>
            <a:r>
              <a:rPr lang="it-IT" sz="2400" dirty="0">
                <a:latin typeface="Arial" charset="0"/>
              </a:rPr>
              <a:t> </a:t>
            </a:r>
            <a:r>
              <a:rPr lang="it-IT" sz="2400" dirty="0" err="1">
                <a:latin typeface="Arial" charset="0"/>
              </a:rPr>
              <a:t>lieu</a:t>
            </a:r>
            <a:r>
              <a:rPr lang="it-IT" sz="2400" dirty="0">
                <a:latin typeface="Arial" charset="0"/>
              </a:rPr>
              <a:t> de –oi.)</a:t>
            </a:r>
            <a:endParaRPr lang="fr-FR" sz="2400" dirty="0">
              <a:latin typeface="Arial" charset="0"/>
            </a:endParaRPr>
          </a:p>
          <a:p>
            <a:pPr eaLnBrk="1" hangingPunct="1"/>
            <a:r>
              <a:rPr lang="fr-FR" sz="2400" dirty="0">
                <a:latin typeface="Arial" charset="0"/>
              </a:rPr>
              <a:t>Le français contemporain : 21</a:t>
            </a:r>
            <a:r>
              <a:rPr lang="fr-FR" sz="2400" baseline="30000" dirty="0">
                <a:latin typeface="Arial" charset="0"/>
              </a:rPr>
              <a:t>ème</a:t>
            </a:r>
            <a:r>
              <a:rPr lang="fr-FR" sz="2400" dirty="0">
                <a:latin typeface="Arial" charset="0"/>
              </a:rPr>
              <a:t> siècle</a:t>
            </a:r>
          </a:p>
          <a:p>
            <a:endParaRPr lang="it-IT" dirty="0">
              <a:latin typeface="Arial" charset="0"/>
            </a:endParaRPr>
          </a:p>
        </p:txBody>
      </p:sp>
    </p:spTree>
    <p:extLst>
      <p:ext uri="{BB962C8B-B14F-4D97-AF65-F5344CB8AC3E}">
        <p14:creationId xmlns:p14="http://schemas.microsoft.com/office/powerpoint/2010/main" val="37895155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La </a:t>
            </a:r>
            <a:r>
              <a:rPr lang="it-IT" sz="2800" dirty="0" err="1"/>
              <a:t>Renaissance</a:t>
            </a:r>
            <a:r>
              <a:rPr lang="it-IT" sz="2800" dirty="0"/>
              <a:t> en France</a:t>
            </a:r>
          </a:p>
        </p:txBody>
      </p:sp>
      <p:sp>
        <p:nvSpPr>
          <p:cNvPr id="3" name="Segnaposto contenuto 2"/>
          <p:cNvSpPr>
            <a:spLocks noGrp="1"/>
          </p:cNvSpPr>
          <p:nvPr>
            <p:ph idx="1"/>
          </p:nvPr>
        </p:nvSpPr>
        <p:spPr/>
        <p:txBody>
          <a:bodyPr>
            <a:normAutofit/>
          </a:bodyPr>
          <a:lstStyle/>
          <a:p>
            <a:pPr algn="just"/>
            <a:r>
              <a:rPr lang="fr-FR" sz="2400" dirty="0"/>
              <a:t>La Renaissance apparaît en France plus tard par rapport au « </a:t>
            </a:r>
            <a:r>
              <a:rPr lang="fr-FR" sz="2400" dirty="0" err="1"/>
              <a:t>Rinascimento</a:t>
            </a:r>
            <a:r>
              <a:rPr lang="fr-FR" sz="2400" dirty="0"/>
              <a:t> italiano », commencé dès le X</a:t>
            </a:r>
            <a:r>
              <a:rPr lang="it-IT" sz="2400" dirty="0"/>
              <a:t>V</a:t>
            </a:r>
            <a:r>
              <a:rPr lang="fr-FR" sz="2400" dirty="0" err="1"/>
              <a:t>ème</a:t>
            </a:r>
            <a:r>
              <a:rPr lang="fr-FR" sz="2400" dirty="0"/>
              <a:t> siècle, et par rapport à d'autres régions d'Europe (Flandres, Rhénanie, Alsace, Portugal, etc.).</a:t>
            </a:r>
          </a:p>
          <a:p>
            <a:r>
              <a:rPr lang="fr-FR" sz="2400" dirty="0"/>
              <a:t>La raison principale est la poursuite de la guerre de Cent Ans jusqu'en 1453, et même 1477 (bataille de Nancy).</a:t>
            </a:r>
          </a:p>
          <a:p>
            <a:endParaRPr lang="it-IT" sz="2400" dirty="0"/>
          </a:p>
        </p:txBody>
      </p:sp>
    </p:spTree>
    <p:extLst>
      <p:ext uri="{BB962C8B-B14F-4D97-AF65-F5344CB8AC3E}">
        <p14:creationId xmlns:p14="http://schemas.microsoft.com/office/powerpoint/2010/main" val="38170918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La </a:t>
            </a:r>
            <a:r>
              <a:rPr lang="it-IT" sz="2800" dirty="0" err="1"/>
              <a:t>Renaissance</a:t>
            </a:r>
            <a:r>
              <a:rPr lang="it-IT" sz="2800" dirty="0"/>
              <a:t> : l’</a:t>
            </a:r>
            <a:r>
              <a:rPr lang="it-IT" sz="2800" dirty="0" err="1"/>
              <a:t>humanisme</a:t>
            </a:r>
            <a:r>
              <a:rPr lang="it-IT" sz="2800" dirty="0"/>
              <a:t/>
            </a:r>
            <a:br>
              <a:rPr lang="it-IT" sz="2800" dirty="0"/>
            </a:br>
            <a:r>
              <a:rPr lang="it-IT" sz="2800" dirty="0"/>
              <a:t>Le XVI </a:t>
            </a:r>
            <a:r>
              <a:rPr lang="it-IT" sz="2800" dirty="0" err="1"/>
              <a:t>ème</a:t>
            </a:r>
            <a:r>
              <a:rPr lang="it-IT" sz="2800" dirty="0"/>
              <a:t> </a:t>
            </a:r>
            <a:r>
              <a:rPr lang="it-IT" sz="2800" dirty="0" err="1"/>
              <a:t>siècle</a:t>
            </a:r>
            <a:endParaRPr lang="it-IT" sz="2800" dirty="0"/>
          </a:p>
        </p:txBody>
      </p:sp>
      <p:sp>
        <p:nvSpPr>
          <p:cNvPr id="3" name="Segnaposto contenuto 2"/>
          <p:cNvSpPr>
            <a:spLocks noGrp="1"/>
          </p:cNvSpPr>
          <p:nvPr>
            <p:ph idx="1"/>
          </p:nvPr>
        </p:nvSpPr>
        <p:spPr/>
        <p:txBody>
          <a:bodyPr>
            <a:normAutofit/>
          </a:bodyPr>
          <a:lstStyle/>
          <a:p>
            <a:pPr algn="just"/>
            <a:r>
              <a:rPr lang="fr-FR" sz="2400" dirty="0"/>
              <a:t>Alors que le rapport entre l'Homme et Dieu avait dominé la culture médiévale et que la science la plus appréciée avait été la théologie, </a:t>
            </a:r>
          </a:p>
          <a:p>
            <a:pPr algn="just"/>
            <a:r>
              <a:rPr lang="fr-FR" sz="2400" dirty="0"/>
              <a:t>le mouvement humaniste place l'être humain et les valeurs humaines au centre de la pensée. </a:t>
            </a:r>
          </a:p>
          <a:p>
            <a:pPr algn="just"/>
            <a:r>
              <a:rPr lang="fr-FR" sz="2400" dirty="0"/>
              <a:t>L'humanisme se caractérise par un retour aux textes antiques, et par la modification des modèles de vie, d'écriture, et de pensée.</a:t>
            </a:r>
          </a:p>
          <a:p>
            <a:pPr algn="just"/>
            <a:r>
              <a:rPr lang="fr-FR" sz="2400" dirty="0"/>
              <a:t>L'une des découvertes qui eut le plus d'impact au cours de la Renaissance fut la découverte de l'imprimerie (Gutenberg en 1455)</a:t>
            </a:r>
            <a:endParaRPr lang="it-IT" sz="2400" dirty="0"/>
          </a:p>
        </p:txBody>
      </p:sp>
    </p:spTree>
    <p:extLst>
      <p:ext uri="{BB962C8B-B14F-4D97-AF65-F5344CB8AC3E}">
        <p14:creationId xmlns:p14="http://schemas.microsoft.com/office/powerpoint/2010/main" val="38798579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Renaissance</a:t>
            </a:r>
            <a:r>
              <a:rPr lang="it-IT" sz="2800" dirty="0"/>
              <a:t> : </a:t>
            </a:r>
            <a:r>
              <a:rPr lang="it-IT" sz="2800" dirty="0" err="1"/>
              <a:t>révolution</a:t>
            </a:r>
            <a:r>
              <a:rPr lang="it-IT" sz="2800" dirty="0"/>
              <a:t> </a:t>
            </a:r>
            <a:r>
              <a:rPr lang="it-IT" sz="2800" dirty="0" err="1"/>
              <a:t>culturelle</a:t>
            </a:r>
            <a:endParaRPr lang="it-IT" sz="2800" dirty="0"/>
          </a:p>
        </p:txBody>
      </p:sp>
      <p:sp>
        <p:nvSpPr>
          <p:cNvPr id="3" name="Segnaposto contenuto 2"/>
          <p:cNvSpPr>
            <a:spLocks noGrp="1"/>
          </p:cNvSpPr>
          <p:nvPr>
            <p:ph idx="1"/>
          </p:nvPr>
        </p:nvSpPr>
        <p:spPr/>
        <p:txBody>
          <a:bodyPr>
            <a:noAutofit/>
          </a:bodyPr>
          <a:lstStyle/>
          <a:p>
            <a:pPr algn="just"/>
            <a:r>
              <a:rPr lang="fr-FR" sz="2400" dirty="0"/>
              <a:t>Durant des siècles, les hommes d'élite avaient été les guerriers, ou, vers la fin du Moyen Âge, les riches marchands et banquiers.</a:t>
            </a:r>
          </a:p>
          <a:p>
            <a:pPr algn="just"/>
            <a:r>
              <a:rPr lang="fr-FR" sz="2400" dirty="0"/>
              <a:t>Les esprits les plus admirés furent ceux qui connaissaient plusieurs langues, qui restaient enfermés durant des mois dans les bibliothèques ou les laboratoires. Ils exploraient les secrets de la nature, dont ils découvraient les lois. Ils maîtrisaient des techniques nouvelles, inventaient et faisaient construire des machines étonnantes. Ils s'émouvaient devant un tableau, ou en écoutant une belle musique, ou encore en lisant un poème. Les rois et princes confiaient maintenant l'éducation de leurs enfants aux savants et suivaient leurs conseils. </a:t>
            </a:r>
            <a:endParaRPr lang="it-IT" sz="2400" dirty="0"/>
          </a:p>
        </p:txBody>
      </p:sp>
    </p:spTree>
    <p:extLst>
      <p:ext uri="{BB962C8B-B14F-4D97-AF65-F5344CB8AC3E}">
        <p14:creationId xmlns:p14="http://schemas.microsoft.com/office/powerpoint/2010/main" val="15115970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09" name="Rectangle 2"/>
          <p:cNvSpPr>
            <a:spLocks noGrp="1" noChangeArrowheads="1"/>
          </p:cNvSpPr>
          <p:nvPr>
            <p:ph type="title"/>
          </p:nvPr>
        </p:nvSpPr>
        <p:spPr/>
        <p:txBody>
          <a:bodyPr>
            <a:normAutofit/>
          </a:bodyPr>
          <a:lstStyle/>
          <a:p>
            <a:r>
              <a:rPr lang="fr-FR" sz="2800" dirty="0">
                <a:latin typeface="Arial" charset="0"/>
              </a:rPr>
              <a:t>La Renaissance en France</a:t>
            </a:r>
            <a:r>
              <a:rPr lang="fr-FR" sz="2800" b="1" dirty="0">
                <a:latin typeface="Arial" charset="0"/>
              </a:rPr>
              <a:t> </a:t>
            </a:r>
            <a:r>
              <a:rPr lang="fr-FR" sz="2800" dirty="0">
                <a:latin typeface="Arial" charset="0"/>
              </a:rPr>
              <a:t>: XVIème siècle</a:t>
            </a:r>
          </a:p>
        </p:txBody>
      </p:sp>
      <p:sp>
        <p:nvSpPr>
          <p:cNvPr id="350210" name="Rectangle 3"/>
          <p:cNvSpPr>
            <a:spLocks noGrp="1" noChangeArrowheads="1"/>
          </p:cNvSpPr>
          <p:nvPr>
            <p:ph type="body" idx="1"/>
          </p:nvPr>
        </p:nvSpPr>
        <p:spPr/>
        <p:txBody>
          <a:bodyPr>
            <a:normAutofit/>
          </a:bodyPr>
          <a:lstStyle/>
          <a:p>
            <a:pPr algn="just">
              <a:lnSpc>
                <a:spcPct val="80000"/>
              </a:lnSpc>
            </a:pPr>
            <a:r>
              <a:rPr lang="fr-FR" sz="2400" dirty="0">
                <a:latin typeface="Arial"/>
                <a:cs typeface="Arial"/>
              </a:rPr>
              <a:t>Prépondérance de l'Italie dans presque tous les domaines en raison de sa richesse économique, sa puissance militaire, son avance technologique et scientifique, sa suprématie culturelle, etc. </a:t>
            </a:r>
          </a:p>
          <a:p>
            <a:pPr algn="just">
              <a:lnSpc>
                <a:spcPct val="80000"/>
              </a:lnSpc>
            </a:pPr>
            <a:r>
              <a:rPr lang="fr-FR" sz="2400" dirty="0">
                <a:latin typeface="Arial"/>
                <a:cs typeface="Arial"/>
              </a:rPr>
              <a:t>Règne de François 1° (1515-1547). Il ramenait des artistes italiens à la cour comme Léonard de Vinci. </a:t>
            </a:r>
          </a:p>
          <a:p>
            <a:pPr algn="just">
              <a:lnSpc>
                <a:spcPct val="80000"/>
              </a:lnSpc>
            </a:pPr>
            <a:r>
              <a:rPr lang="fr-FR" sz="2400" dirty="0">
                <a:latin typeface="Arial"/>
                <a:cs typeface="Arial"/>
              </a:rPr>
              <a:t>Catherine de Médicis, italienne, épouse d’Henri II, régente de France, eut une grande influence sur la culture française.</a:t>
            </a:r>
          </a:p>
          <a:p>
            <a:pPr algn="just">
              <a:lnSpc>
                <a:spcPct val="80000"/>
              </a:lnSpc>
            </a:pPr>
            <a:r>
              <a:rPr lang="fr-FR" sz="2400" dirty="0">
                <a:latin typeface="Arial"/>
                <a:cs typeface="Arial"/>
              </a:rPr>
              <a:t>Les Français sont fascinés par ce pays et cèdent à une vague d'</a:t>
            </a:r>
            <a:r>
              <a:rPr lang="fr-FR" sz="2400" dirty="0" err="1">
                <a:latin typeface="Arial"/>
                <a:cs typeface="Arial"/>
              </a:rPr>
              <a:t>italomanie</a:t>
            </a:r>
            <a:r>
              <a:rPr lang="fr-FR" sz="2400" dirty="0">
                <a:latin typeface="Arial"/>
                <a:cs typeface="Arial"/>
              </a:rPr>
              <a:t>, que la langue reflète encore aujourd'hui. Epoque des emprunts massifs de l</a:t>
            </a:r>
            <a:r>
              <a:rPr lang="ja-JP" altLang="fr-FR" sz="2400" dirty="0">
                <a:latin typeface="Arial"/>
                <a:cs typeface="Arial"/>
              </a:rPr>
              <a:t>’</a:t>
            </a:r>
            <a:r>
              <a:rPr lang="fr-FR" altLang="ja-JP" sz="2400" dirty="0">
                <a:latin typeface="Arial"/>
                <a:cs typeface="Arial"/>
              </a:rPr>
              <a:t>italien.</a:t>
            </a:r>
          </a:p>
        </p:txBody>
      </p:sp>
    </p:spTree>
    <p:extLst>
      <p:ext uri="{BB962C8B-B14F-4D97-AF65-F5344CB8AC3E}">
        <p14:creationId xmlns:p14="http://schemas.microsoft.com/office/powerpoint/2010/main" val="2018029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err="1"/>
              <a:t>Montaigne</a:t>
            </a:r>
            <a:r>
              <a:rPr lang="it-IT" sz="2800" dirty="0"/>
              <a:t> a </a:t>
            </a:r>
            <a:r>
              <a:rPr lang="it-IT" sz="2800" dirty="0" err="1"/>
              <a:t>posé</a:t>
            </a:r>
            <a:r>
              <a:rPr lang="it-IT" sz="2800" dirty="0"/>
              <a:t> </a:t>
            </a:r>
            <a:r>
              <a:rPr lang="it-IT" sz="2800" dirty="0" err="1"/>
              <a:t>les</a:t>
            </a:r>
            <a:r>
              <a:rPr lang="it-IT" sz="2800" dirty="0"/>
              <a:t> </a:t>
            </a:r>
            <a:r>
              <a:rPr lang="it-IT" sz="2800" dirty="0" err="1"/>
              <a:t>premiers</a:t>
            </a:r>
            <a:r>
              <a:rPr lang="it-IT" sz="2800" dirty="0"/>
              <a:t> </a:t>
            </a:r>
            <a:r>
              <a:rPr lang="it-IT" sz="2800" dirty="0" err="1"/>
              <a:t>fondements</a:t>
            </a:r>
            <a:r>
              <a:rPr lang="it-IT" sz="2800" dirty="0"/>
              <a:t> de l’</a:t>
            </a:r>
            <a:r>
              <a:rPr lang="it-IT" sz="2800" dirty="0" err="1"/>
              <a:t>Humanisme</a:t>
            </a:r>
            <a:r>
              <a:rPr lang="it-IT" sz="2800" dirty="0"/>
              <a:t> en France</a:t>
            </a:r>
            <a:br>
              <a:rPr lang="it-IT" sz="2800" dirty="0"/>
            </a:br>
            <a:r>
              <a:rPr lang="it-IT" sz="2800" dirty="0"/>
              <a:t>1533-1592</a:t>
            </a:r>
          </a:p>
        </p:txBody>
      </p:sp>
      <p:pic>
        <p:nvPicPr>
          <p:cNvPr id="4" name="Segnaposto contenuto 3" descr="260px-Montaigne-Dumonstier.jpg"/>
          <p:cNvPicPr>
            <a:picLocks noGrp="1" noChangeAspect="1"/>
          </p:cNvPicPr>
          <p:nvPr>
            <p:ph idx="1"/>
          </p:nvPr>
        </p:nvPicPr>
        <p:blipFill>
          <a:blip r:embed="rId2">
            <a:extLst>
              <a:ext uri="{28A0092B-C50C-407E-A947-70E740481C1C}">
                <a14:useLocalDpi xmlns:a14="http://schemas.microsoft.com/office/drawing/2010/main" val="0"/>
              </a:ext>
            </a:extLst>
          </a:blip>
          <a:srcRect l="-67141" r="-67141"/>
          <a:stretch>
            <a:fillRect/>
          </a:stretch>
        </p:blipFill>
        <p:spPr/>
      </p:pic>
    </p:spTree>
    <p:extLst>
      <p:ext uri="{BB962C8B-B14F-4D97-AF65-F5344CB8AC3E}">
        <p14:creationId xmlns:p14="http://schemas.microsoft.com/office/powerpoint/2010/main" val="5283156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Montaigne</a:t>
            </a:r>
            <a:endParaRPr lang="it-IT" sz="2800" dirty="0"/>
          </a:p>
        </p:txBody>
      </p:sp>
      <p:sp>
        <p:nvSpPr>
          <p:cNvPr id="3" name="Segnaposto contenuto 2"/>
          <p:cNvSpPr>
            <a:spLocks noGrp="1"/>
          </p:cNvSpPr>
          <p:nvPr>
            <p:ph idx="1"/>
          </p:nvPr>
        </p:nvSpPr>
        <p:spPr/>
        <p:txBody>
          <a:bodyPr>
            <a:normAutofit/>
          </a:bodyPr>
          <a:lstStyle/>
          <a:p>
            <a:pPr algn="just"/>
            <a:r>
              <a:rPr lang="it-IT" sz="2400" dirty="0" err="1"/>
              <a:t>écrivain</a:t>
            </a:r>
            <a:r>
              <a:rPr lang="it-IT" sz="2400" dirty="0"/>
              <a:t>, </a:t>
            </a:r>
            <a:r>
              <a:rPr lang="it-IT" sz="2400" dirty="0" err="1"/>
              <a:t>philosophe</a:t>
            </a:r>
            <a:r>
              <a:rPr lang="it-IT" sz="2400" dirty="0"/>
              <a:t>, moraliste et </a:t>
            </a:r>
            <a:r>
              <a:rPr lang="it-IT" sz="2400" dirty="0" err="1"/>
              <a:t>homme</a:t>
            </a:r>
            <a:r>
              <a:rPr lang="it-IT" sz="2400" dirty="0"/>
              <a:t> </a:t>
            </a:r>
            <a:r>
              <a:rPr lang="it-IT" sz="2400" dirty="0" err="1"/>
              <a:t>politique</a:t>
            </a:r>
            <a:r>
              <a:rPr lang="it-IT" sz="2400" dirty="0"/>
              <a:t> </a:t>
            </a:r>
            <a:r>
              <a:rPr lang="it-IT" sz="2400" dirty="0" err="1"/>
              <a:t>français</a:t>
            </a:r>
            <a:r>
              <a:rPr lang="it-IT" sz="2400" dirty="0"/>
              <a:t> de la </a:t>
            </a:r>
            <a:r>
              <a:rPr lang="it-IT" sz="2400" dirty="0" err="1"/>
              <a:t>Renaissance</a:t>
            </a:r>
            <a:r>
              <a:rPr lang="it-IT" sz="2400" dirty="0"/>
              <a:t>.</a:t>
            </a:r>
          </a:p>
          <a:p>
            <a:pPr algn="just"/>
            <a:r>
              <a:rPr lang="it-IT" sz="2400" b="1" dirty="0"/>
              <a:t>l’</a:t>
            </a:r>
            <a:r>
              <a:rPr lang="it-IT" sz="2400" b="1" dirty="0" err="1"/>
              <a:t>Humanisme</a:t>
            </a:r>
            <a:r>
              <a:rPr lang="it-IT" sz="2400" dirty="0"/>
              <a:t>, ce </a:t>
            </a:r>
            <a:r>
              <a:rPr lang="it-IT" sz="2400" dirty="0" err="1"/>
              <a:t>courant</a:t>
            </a:r>
            <a:r>
              <a:rPr lang="it-IT" sz="2400" dirty="0"/>
              <a:t> de </a:t>
            </a:r>
            <a:r>
              <a:rPr lang="it-IT" sz="2400" dirty="0" err="1"/>
              <a:t>pensées</a:t>
            </a:r>
            <a:r>
              <a:rPr lang="it-IT" sz="2400" dirty="0"/>
              <a:t> qui </a:t>
            </a:r>
            <a:r>
              <a:rPr lang="it-IT" sz="2400" dirty="0" err="1"/>
              <a:t>veut</a:t>
            </a:r>
            <a:r>
              <a:rPr lang="it-IT" sz="2400" dirty="0"/>
              <a:t> </a:t>
            </a:r>
            <a:r>
              <a:rPr lang="it-IT" sz="2400" dirty="0" err="1"/>
              <a:t>que</a:t>
            </a:r>
            <a:r>
              <a:rPr lang="it-IT" sz="2400" dirty="0"/>
              <a:t> la </a:t>
            </a:r>
            <a:r>
              <a:rPr lang="it-IT" sz="2400" dirty="0" err="1"/>
              <a:t>société</a:t>
            </a:r>
            <a:r>
              <a:rPr lang="it-IT" sz="2400" dirty="0"/>
              <a:t> </a:t>
            </a:r>
            <a:r>
              <a:rPr lang="it-IT" sz="2400" dirty="0" err="1"/>
              <a:t>soit</a:t>
            </a:r>
            <a:r>
              <a:rPr lang="it-IT" sz="2400" dirty="0"/>
              <a:t> </a:t>
            </a:r>
            <a:r>
              <a:rPr lang="it-IT" sz="2400" dirty="0" err="1"/>
              <a:t>faite</a:t>
            </a:r>
            <a:r>
              <a:rPr lang="it-IT" sz="2400" dirty="0"/>
              <a:t> pour servir l’</a:t>
            </a:r>
            <a:r>
              <a:rPr lang="it-IT" sz="2400" dirty="0" err="1"/>
              <a:t>Homme</a:t>
            </a:r>
            <a:r>
              <a:rPr lang="it-IT" sz="2400" dirty="0"/>
              <a:t> et non </a:t>
            </a:r>
            <a:r>
              <a:rPr lang="it-IT" sz="2400" dirty="0" err="1"/>
              <a:t>l’inverse</a:t>
            </a:r>
            <a:r>
              <a:rPr lang="it-IT" sz="2400" dirty="0"/>
              <a:t> ; </a:t>
            </a:r>
            <a:r>
              <a:rPr lang="it-IT" sz="2400" dirty="0" err="1"/>
              <a:t>cette</a:t>
            </a:r>
            <a:r>
              <a:rPr lang="it-IT" sz="2400" dirty="0"/>
              <a:t> </a:t>
            </a:r>
            <a:r>
              <a:rPr lang="it-IT" sz="2400" dirty="0" err="1"/>
              <a:t>philosophie</a:t>
            </a:r>
            <a:r>
              <a:rPr lang="it-IT" sz="2400" dirty="0"/>
              <a:t> qui </a:t>
            </a:r>
            <a:r>
              <a:rPr lang="it-IT" sz="2400" dirty="0" err="1"/>
              <a:t>replace</a:t>
            </a:r>
            <a:r>
              <a:rPr lang="it-IT" sz="2400" dirty="0"/>
              <a:t> l’</a:t>
            </a:r>
            <a:r>
              <a:rPr lang="it-IT" sz="2400" dirty="0" err="1"/>
              <a:t>humain</a:t>
            </a:r>
            <a:r>
              <a:rPr lang="it-IT" sz="2400" dirty="0"/>
              <a:t> </a:t>
            </a:r>
            <a:r>
              <a:rPr lang="it-IT" sz="2400" dirty="0" err="1"/>
              <a:t>au</a:t>
            </a:r>
            <a:r>
              <a:rPr lang="it-IT" sz="2400" dirty="0"/>
              <a:t> centre de la </a:t>
            </a:r>
            <a:r>
              <a:rPr lang="it-IT" sz="2400" dirty="0" err="1"/>
              <a:t>réflexion</a:t>
            </a:r>
            <a:r>
              <a:rPr lang="it-IT" sz="2400" dirty="0"/>
              <a:t> et qui </a:t>
            </a:r>
            <a:r>
              <a:rPr lang="it-IT" sz="2400" dirty="0" err="1"/>
              <a:t>conduit</a:t>
            </a:r>
            <a:r>
              <a:rPr lang="it-IT" sz="2400" dirty="0"/>
              <a:t> </a:t>
            </a:r>
            <a:r>
              <a:rPr lang="it-IT" sz="2400" dirty="0" err="1"/>
              <a:t>au</a:t>
            </a:r>
            <a:r>
              <a:rPr lang="it-IT" sz="2400" dirty="0"/>
              <a:t> </a:t>
            </a:r>
            <a:r>
              <a:rPr lang="it-IT" sz="2400" dirty="0" err="1"/>
              <a:t>respect</a:t>
            </a:r>
            <a:r>
              <a:rPr lang="it-IT" sz="2400" dirty="0"/>
              <a:t> d’</a:t>
            </a:r>
            <a:r>
              <a:rPr lang="it-IT" sz="2400" dirty="0" err="1"/>
              <a:t>autrui</a:t>
            </a:r>
            <a:r>
              <a:rPr lang="it-IT" sz="2400" dirty="0"/>
              <a:t>.</a:t>
            </a:r>
          </a:p>
          <a:p>
            <a:pPr algn="just"/>
            <a:r>
              <a:rPr lang="it-IT" sz="2400" i="1" dirty="0" err="1"/>
              <a:t>Les</a:t>
            </a:r>
            <a:r>
              <a:rPr lang="it-IT" sz="2400" i="1" dirty="0"/>
              <a:t> </a:t>
            </a:r>
            <a:r>
              <a:rPr lang="it-IT" sz="2400" i="1" dirty="0" err="1"/>
              <a:t>Essais</a:t>
            </a:r>
            <a:r>
              <a:rPr lang="it-IT" sz="2400" i="1" dirty="0"/>
              <a:t> : </a:t>
            </a:r>
            <a:r>
              <a:rPr lang="it-IT" sz="2400" dirty="0"/>
              <a:t>texte </a:t>
            </a:r>
            <a:r>
              <a:rPr lang="it-IT" sz="2400" dirty="0" err="1"/>
              <a:t>original</a:t>
            </a:r>
            <a:r>
              <a:rPr lang="it-IT" sz="2400" dirty="0"/>
              <a:t> de 1580 </a:t>
            </a:r>
            <a:r>
              <a:rPr lang="it-IT" sz="2400" dirty="0" err="1"/>
              <a:t>avec</a:t>
            </a:r>
            <a:r>
              <a:rPr lang="it-IT" sz="2400" dirty="0"/>
              <a:t> </a:t>
            </a:r>
            <a:r>
              <a:rPr lang="it-IT" sz="2400" dirty="0" err="1"/>
              <a:t>les</a:t>
            </a:r>
            <a:r>
              <a:rPr lang="it-IT" sz="2400" dirty="0"/>
              <a:t> </a:t>
            </a:r>
            <a:r>
              <a:rPr lang="it-IT" sz="2400" dirty="0" err="1"/>
              <a:t>variantes</a:t>
            </a:r>
            <a:r>
              <a:rPr lang="it-IT" sz="2400" dirty="0"/>
              <a:t> </a:t>
            </a:r>
            <a:r>
              <a:rPr lang="it-IT" sz="2400" dirty="0" err="1"/>
              <a:t>des</a:t>
            </a:r>
            <a:r>
              <a:rPr lang="it-IT" sz="2400" dirty="0"/>
              <a:t> </a:t>
            </a:r>
            <a:r>
              <a:rPr lang="it-IT" sz="2400" dirty="0" err="1"/>
              <a:t>éditions</a:t>
            </a:r>
            <a:r>
              <a:rPr lang="it-IT" sz="2400" dirty="0"/>
              <a:t> de 1582 et 1587 qui a </a:t>
            </a:r>
            <a:r>
              <a:rPr lang="it-IT" sz="2400" dirty="0" err="1"/>
              <a:t>influencé</a:t>
            </a:r>
            <a:r>
              <a:rPr lang="it-IT" sz="2400" dirty="0"/>
              <a:t> </a:t>
            </a:r>
            <a:r>
              <a:rPr lang="it-IT" sz="2400" dirty="0" err="1"/>
              <a:t>toute</a:t>
            </a:r>
            <a:r>
              <a:rPr lang="it-IT" sz="2400" dirty="0"/>
              <a:t> la culture occidentale.</a:t>
            </a:r>
          </a:p>
          <a:p>
            <a:pPr algn="just"/>
            <a:endParaRPr lang="it-IT" sz="1800" i="1" dirty="0"/>
          </a:p>
        </p:txBody>
      </p:sp>
    </p:spTree>
    <p:extLst>
      <p:ext uri="{BB962C8B-B14F-4D97-AF65-F5344CB8AC3E}">
        <p14:creationId xmlns:p14="http://schemas.microsoft.com/office/powerpoint/2010/main" val="18590222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Montaigne</a:t>
            </a:r>
            <a:r>
              <a:rPr lang="it-IT" sz="2800" dirty="0"/>
              <a:t> et la </a:t>
            </a:r>
            <a:r>
              <a:rPr lang="it-IT" sz="2800" dirty="0" err="1"/>
              <a:t>Renaissance</a:t>
            </a:r>
            <a:endParaRPr lang="it-IT" sz="2800" dirty="0"/>
          </a:p>
        </p:txBody>
      </p:sp>
      <p:sp>
        <p:nvSpPr>
          <p:cNvPr id="3" name="Segnaposto contenuto 2"/>
          <p:cNvSpPr>
            <a:spLocks noGrp="1"/>
          </p:cNvSpPr>
          <p:nvPr>
            <p:ph idx="1"/>
          </p:nvPr>
        </p:nvSpPr>
        <p:spPr/>
        <p:txBody>
          <a:bodyPr>
            <a:normAutofit/>
          </a:bodyPr>
          <a:lstStyle/>
          <a:p>
            <a:endParaRPr lang="it-IT" sz="1800" dirty="0"/>
          </a:p>
          <a:p>
            <a:endParaRPr lang="it-IT" sz="1800" dirty="0"/>
          </a:p>
          <a:p>
            <a:pPr algn="just"/>
            <a:r>
              <a:rPr lang="it-IT" sz="2400" dirty="0" err="1"/>
              <a:t>Les</a:t>
            </a:r>
            <a:r>
              <a:rPr lang="it-IT" sz="2400" dirty="0"/>
              <a:t> femmes n’</a:t>
            </a:r>
            <a:r>
              <a:rPr lang="it-IT" sz="2400" dirty="0" err="1"/>
              <a:t>ont</a:t>
            </a:r>
            <a:r>
              <a:rPr lang="it-IT" sz="2400" dirty="0"/>
              <a:t> </a:t>
            </a:r>
            <a:r>
              <a:rPr lang="it-IT" sz="2400" dirty="0" err="1"/>
              <a:t>pas</a:t>
            </a:r>
            <a:r>
              <a:rPr lang="it-IT" sz="2400" dirty="0"/>
              <a:t> </a:t>
            </a:r>
            <a:r>
              <a:rPr lang="it-IT" sz="2400" dirty="0" err="1"/>
              <a:t>tort</a:t>
            </a:r>
            <a:r>
              <a:rPr lang="it-IT" sz="2400" dirty="0"/>
              <a:t> </a:t>
            </a:r>
            <a:r>
              <a:rPr lang="it-IT" sz="2400" dirty="0" err="1"/>
              <a:t>du</a:t>
            </a:r>
            <a:r>
              <a:rPr lang="it-IT" sz="2400" dirty="0"/>
              <a:t> tout </a:t>
            </a:r>
            <a:r>
              <a:rPr lang="it-IT" sz="2400" dirty="0" err="1"/>
              <a:t>quand</a:t>
            </a:r>
            <a:r>
              <a:rPr lang="it-IT" sz="2400" dirty="0"/>
              <a:t> </a:t>
            </a:r>
            <a:r>
              <a:rPr lang="it-IT" sz="2400" dirty="0" err="1"/>
              <a:t>elles</a:t>
            </a:r>
            <a:r>
              <a:rPr lang="it-IT" sz="2400" dirty="0"/>
              <a:t> </a:t>
            </a:r>
            <a:r>
              <a:rPr lang="it-IT" sz="2400" dirty="0" err="1"/>
              <a:t>refusent</a:t>
            </a:r>
            <a:r>
              <a:rPr lang="it-IT" sz="2400" dirty="0"/>
              <a:t> </a:t>
            </a:r>
            <a:r>
              <a:rPr lang="it-IT" sz="2400" dirty="0" err="1"/>
              <a:t>les</a:t>
            </a:r>
            <a:r>
              <a:rPr lang="it-IT" sz="2400" dirty="0"/>
              <a:t> </a:t>
            </a:r>
            <a:r>
              <a:rPr lang="it-IT" sz="2400" dirty="0" err="1"/>
              <a:t>règles</a:t>
            </a:r>
            <a:r>
              <a:rPr lang="it-IT" sz="2400" dirty="0"/>
              <a:t> de vie qui </a:t>
            </a:r>
            <a:r>
              <a:rPr lang="it-IT" sz="2400" dirty="0" err="1"/>
              <a:t>sont</a:t>
            </a:r>
            <a:r>
              <a:rPr lang="it-IT" sz="2400" dirty="0"/>
              <a:t> </a:t>
            </a:r>
            <a:r>
              <a:rPr lang="it-IT" sz="2400" dirty="0" err="1"/>
              <a:t>introduites</a:t>
            </a:r>
            <a:r>
              <a:rPr lang="it-IT" sz="2400" dirty="0"/>
              <a:t> </a:t>
            </a:r>
            <a:r>
              <a:rPr lang="it-IT" sz="2400" dirty="0" err="1"/>
              <a:t>au</a:t>
            </a:r>
            <a:r>
              <a:rPr lang="it-IT" sz="2400" dirty="0"/>
              <a:t> monde, d’</a:t>
            </a:r>
            <a:r>
              <a:rPr lang="it-IT" sz="2400" dirty="0" err="1"/>
              <a:t>autant</a:t>
            </a:r>
            <a:r>
              <a:rPr lang="it-IT" sz="2400" dirty="0"/>
              <a:t> </a:t>
            </a:r>
            <a:r>
              <a:rPr lang="it-IT" sz="2400" dirty="0" err="1"/>
              <a:t>que</a:t>
            </a:r>
            <a:r>
              <a:rPr lang="it-IT" sz="2400" dirty="0"/>
              <a:t> ce </a:t>
            </a:r>
            <a:r>
              <a:rPr lang="it-IT" sz="2400" dirty="0" err="1"/>
              <a:t>sont</a:t>
            </a:r>
            <a:r>
              <a:rPr lang="it-IT" sz="2400" dirty="0"/>
              <a:t> </a:t>
            </a:r>
            <a:r>
              <a:rPr lang="it-IT" sz="2400" dirty="0" err="1"/>
              <a:t>les</a:t>
            </a:r>
            <a:r>
              <a:rPr lang="it-IT" sz="2400" dirty="0"/>
              <a:t> </a:t>
            </a:r>
            <a:r>
              <a:rPr lang="it-IT" sz="2400" dirty="0" err="1"/>
              <a:t>hommes</a:t>
            </a:r>
            <a:r>
              <a:rPr lang="it-IT" sz="2400" dirty="0"/>
              <a:t> qui </a:t>
            </a:r>
            <a:r>
              <a:rPr lang="it-IT" sz="2400" dirty="0" err="1"/>
              <a:t>les</a:t>
            </a:r>
            <a:r>
              <a:rPr lang="it-IT" sz="2400" dirty="0"/>
              <a:t> </a:t>
            </a:r>
            <a:r>
              <a:rPr lang="it-IT" sz="2400" dirty="0" err="1"/>
              <a:t>ont</a:t>
            </a:r>
            <a:r>
              <a:rPr lang="it-IT" sz="2400" dirty="0"/>
              <a:t> </a:t>
            </a:r>
            <a:r>
              <a:rPr lang="it-IT" sz="2400" dirty="0" err="1"/>
              <a:t>faites</a:t>
            </a:r>
            <a:r>
              <a:rPr lang="it-IT" sz="2400" dirty="0"/>
              <a:t> sans </a:t>
            </a:r>
            <a:r>
              <a:rPr lang="it-IT" sz="2400" dirty="0" err="1"/>
              <a:t>elles</a:t>
            </a:r>
            <a:r>
              <a:rPr lang="it-IT" sz="2400" dirty="0"/>
              <a:t>. </a:t>
            </a:r>
          </a:p>
          <a:p>
            <a:r>
              <a:rPr lang="it-IT" sz="2400" dirty="0" err="1"/>
              <a:t>Montaigne</a:t>
            </a:r>
            <a:r>
              <a:rPr lang="it-IT" sz="2400" dirty="0"/>
              <a:t>,</a:t>
            </a:r>
            <a:r>
              <a:rPr lang="it-IT" sz="2400" i="1" dirty="0"/>
              <a:t> </a:t>
            </a:r>
            <a:r>
              <a:rPr lang="it-IT" sz="2400" i="1" dirty="0" err="1"/>
              <a:t>Essais</a:t>
            </a:r>
            <a:r>
              <a:rPr lang="it-IT" sz="2400" dirty="0"/>
              <a:t>, III, 5 </a:t>
            </a:r>
          </a:p>
          <a:p>
            <a:pPr marL="0" indent="0">
              <a:buNone/>
            </a:pPr>
            <a:endParaRPr lang="it-IT" sz="2400" dirty="0"/>
          </a:p>
          <a:p>
            <a:endParaRPr lang="it-IT" sz="2400" dirty="0"/>
          </a:p>
        </p:txBody>
      </p:sp>
    </p:spTree>
    <p:extLst>
      <p:ext uri="{BB962C8B-B14F-4D97-AF65-F5344CB8AC3E}">
        <p14:creationId xmlns:p14="http://schemas.microsoft.com/office/powerpoint/2010/main" val="4613850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a:t>
            </a:r>
            <a:r>
              <a:rPr lang="it-IT" sz="2800" dirty="0" err="1"/>
              <a:t>Que</a:t>
            </a:r>
            <a:r>
              <a:rPr lang="it-IT" sz="2800" dirty="0"/>
              <a:t> </a:t>
            </a:r>
            <a:r>
              <a:rPr lang="it-IT" sz="2800" dirty="0" err="1"/>
              <a:t>sais</a:t>
            </a:r>
            <a:r>
              <a:rPr lang="it-IT" sz="2800" dirty="0"/>
              <a:t>-je ?" </a:t>
            </a:r>
            <a:br>
              <a:rPr lang="it-IT" sz="2800" dirty="0"/>
            </a:br>
            <a:endParaRPr lang="it-IT" sz="2800" dirty="0"/>
          </a:p>
        </p:txBody>
      </p:sp>
      <p:sp>
        <p:nvSpPr>
          <p:cNvPr id="3" name="Segnaposto contenuto 2"/>
          <p:cNvSpPr>
            <a:spLocks noGrp="1"/>
          </p:cNvSpPr>
          <p:nvPr>
            <p:ph idx="1"/>
          </p:nvPr>
        </p:nvSpPr>
        <p:spPr/>
        <p:txBody>
          <a:bodyPr>
            <a:noAutofit/>
          </a:bodyPr>
          <a:lstStyle/>
          <a:p>
            <a:pPr algn="just"/>
            <a:r>
              <a:rPr lang="it-IT" sz="2400" dirty="0"/>
              <a:t>"</a:t>
            </a:r>
            <a:r>
              <a:rPr lang="it-IT" sz="2400" dirty="0" err="1"/>
              <a:t>Que</a:t>
            </a:r>
            <a:r>
              <a:rPr lang="it-IT" sz="2400" dirty="0"/>
              <a:t> </a:t>
            </a:r>
            <a:r>
              <a:rPr lang="it-IT" sz="2400" dirty="0" err="1"/>
              <a:t>sais</a:t>
            </a:r>
            <a:r>
              <a:rPr lang="it-IT" sz="2400" dirty="0"/>
              <a:t>-je ?" </a:t>
            </a:r>
            <a:r>
              <a:rPr lang="it-IT" sz="2400" dirty="0" err="1"/>
              <a:t>était</a:t>
            </a:r>
            <a:r>
              <a:rPr lang="it-IT" sz="2400" dirty="0"/>
              <a:t> sa </a:t>
            </a:r>
            <a:r>
              <a:rPr lang="it-IT" sz="2400" dirty="0" err="1"/>
              <a:t>devise</a:t>
            </a:r>
            <a:r>
              <a:rPr lang="it-IT" sz="2400" dirty="0"/>
              <a:t> et </a:t>
            </a:r>
            <a:r>
              <a:rPr lang="it-IT" sz="2400" dirty="0" err="1"/>
              <a:t>quand</a:t>
            </a:r>
            <a:r>
              <a:rPr lang="it-IT" sz="2400" dirty="0"/>
              <a:t> on lui </a:t>
            </a:r>
            <a:r>
              <a:rPr lang="it-IT" sz="2400" dirty="0" err="1"/>
              <a:t>demandait</a:t>
            </a:r>
            <a:r>
              <a:rPr lang="it-IT" sz="2400" dirty="0"/>
              <a:t> d’</a:t>
            </a:r>
            <a:r>
              <a:rPr lang="it-IT" sz="2400" dirty="0" err="1"/>
              <a:t>où</a:t>
            </a:r>
            <a:r>
              <a:rPr lang="it-IT" sz="2400" dirty="0"/>
              <a:t> il </a:t>
            </a:r>
            <a:r>
              <a:rPr lang="it-IT" sz="2400" dirty="0" err="1"/>
              <a:t>était</a:t>
            </a:r>
            <a:r>
              <a:rPr lang="it-IT" sz="2400" dirty="0"/>
              <a:t>, il </a:t>
            </a:r>
            <a:r>
              <a:rPr lang="it-IT" sz="2400" dirty="0" err="1"/>
              <a:t>répondait</a:t>
            </a:r>
            <a:r>
              <a:rPr lang="it-IT" sz="2400" dirty="0"/>
              <a:t>, </a:t>
            </a:r>
            <a:r>
              <a:rPr lang="it-IT" sz="2400" dirty="0" err="1"/>
              <a:t>suivant</a:t>
            </a:r>
            <a:r>
              <a:rPr lang="it-IT" sz="2400" dirty="0"/>
              <a:t> l’</a:t>
            </a:r>
            <a:r>
              <a:rPr lang="it-IT" sz="2400" dirty="0" err="1"/>
              <a:t>exemple</a:t>
            </a:r>
            <a:r>
              <a:rPr lang="it-IT" sz="2400" dirty="0"/>
              <a:t> de Socrate : "je </a:t>
            </a:r>
            <a:r>
              <a:rPr lang="it-IT" sz="2400" dirty="0" err="1"/>
              <a:t>suis</a:t>
            </a:r>
            <a:r>
              <a:rPr lang="it-IT" sz="2400" dirty="0"/>
              <a:t> </a:t>
            </a:r>
            <a:r>
              <a:rPr lang="it-IT" sz="2400" dirty="0" err="1"/>
              <a:t>du</a:t>
            </a:r>
            <a:r>
              <a:rPr lang="it-IT" sz="2400" dirty="0"/>
              <a:t> monde", </a:t>
            </a:r>
            <a:r>
              <a:rPr lang="it-IT" sz="2400" dirty="0" err="1"/>
              <a:t>refusant</a:t>
            </a:r>
            <a:r>
              <a:rPr lang="it-IT" sz="2400" dirty="0"/>
              <a:t> </a:t>
            </a:r>
            <a:r>
              <a:rPr lang="it-IT" sz="2400" dirty="0" err="1"/>
              <a:t>toute</a:t>
            </a:r>
            <a:r>
              <a:rPr lang="it-IT" sz="2400" dirty="0"/>
              <a:t> </a:t>
            </a:r>
            <a:r>
              <a:rPr lang="it-IT" sz="2400" dirty="0" err="1"/>
              <a:t>étiquette</a:t>
            </a:r>
            <a:r>
              <a:rPr lang="it-IT" sz="2400" dirty="0"/>
              <a:t> </a:t>
            </a:r>
            <a:r>
              <a:rPr lang="it-IT" sz="2400" dirty="0" err="1"/>
              <a:t>géographique</a:t>
            </a:r>
            <a:r>
              <a:rPr lang="it-IT" sz="2400" dirty="0"/>
              <a:t> et par la </a:t>
            </a:r>
            <a:r>
              <a:rPr lang="it-IT" sz="2400" dirty="0" err="1"/>
              <a:t>même</a:t>
            </a:r>
            <a:r>
              <a:rPr lang="it-IT" sz="2400" dirty="0"/>
              <a:t> </a:t>
            </a:r>
            <a:r>
              <a:rPr lang="it-IT" sz="2400" dirty="0" err="1"/>
              <a:t>toute</a:t>
            </a:r>
            <a:r>
              <a:rPr lang="it-IT" sz="2400" dirty="0"/>
              <a:t> </a:t>
            </a:r>
            <a:r>
              <a:rPr lang="it-IT" sz="2400" dirty="0" err="1"/>
              <a:t>discrimination</a:t>
            </a:r>
            <a:r>
              <a:rPr lang="it-IT" sz="2400" dirty="0"/>
              <a:t> </a:t>
            </a:r>
            <a:r>
              <a:rPr lang="it-IT" sz="2400" dirty="0" err="1"/>
              <a:t>entre</a:t>
            </a:r>
            <a:r>
              <a:rPr lang="it-IT" sz="2400" dirty="0"/>
              <a:t> </a:t>
            </a:r>
            <a:r>
              <a:rPr lang="it-IT" sz="2400" dirty="0" err="1"/>
              <a:t>les</a:t>
            </a:r>
            <a:r>
              <a:rPr lang="it-IT" sz="2400" dirty="0"/>
              <a:t> </a:t>
            </a:r>
            <a:r>
              <a:rPr lang="it-IT" sz="2400" dirty="0" err="1"/>
              <a:t>Hommes</a:t>
            </a:r>
            <a:r>
              <a:rPr lang="it-IT" sz="2400" dirty="0"/>
              <a:t>.</a:t>
            </a:r>
          </a:p>
          <a:p>
            <a:pPr algn="just"/>
            <a:r>
              <a:rPr lang="it-IT" sz="2400" dirty="0"/>
              <a:t>Il n’</a:t>
            </a:r>
            <a:r>
              <a:rPr lang="it-IT" sz="2400" dirty="0" err="1"/>
              <a:t>était</a:t>
            </a:r>
            <a:r>
              <a:rPr lang="it-IT" sz="2400" dirty="0"/>
              <a:t> </a:t>
            </a:r>
            <a:r>
              <a:rPr lang="it-IT" sz="2400" dirty="0" err="1"/>
              <a:t>pas</a:t>
            </a:r>
            <a:r>
              <a:rPr lang="it-IT" sz="2400" dirty="0"/>
              <a:t> à </a:t>
            </a:r>
            <a:r>
              <a:rPr lang="it-IT" sz="2400" dirty="0" err="1"/>
              <a:t>cheval</a:t>
            </a:r>
            <a:r>
              <a:rPr lang="it-IT" sz="2400" dirty="0"/>
              <a:t> </a:t>
            </a:r>
            <a:r>
              <a:rPr lang="it-IT" sz="2400" dirty="0" err="1"/>
              <a:t>sur</a:t>
            </a:r>
            <a:r>
              <a:rPr lang="it-IT" sz="2400" dirty="0"/>
              <a:t> </a:t>
            </a:r>
            <a:r>
              <a:rPr lang="it-IT" sz="2400" dirty="0" err="1"/>
              <a:t>les</a:t>
            </a:r>
            <a:r>
              <a:rPr lang="it-IT" sz="2400" dirty="0"/>
              <a:t> </a:t>
            </a:r>
            <a:r>
              <a:rPr lang="it-IT" sz="2400" dirty="0" err="1"/>
              <a:t>principes</a:t>
            </a:r>
            <a:r>
              <a:rPr lang="it-IT" sz="2400" dirty="0"/>
              <a:t> d’une </a:t>
            </a:r>
            <a:r>
              <a:rPr lang="it-IT" sz="2400" dirty="0" err="1"/>
              <a:t>rigueur</a:t>
            </a:r>
            <a:r>
              <a:rPr lang="it-IT" sz="2400" dirty="0"/>
              <a:t> </a:t>
            </a:r>
            <a:r>
              <a:rPr lang="it-IT" sz="2400" dirty="0" err="1"/>
              <a:t>étriquée</a:t>
            </a:r>
            <a:r>
              <a:rPr lang="it-IT" sz="2400" dirty="0"/>
              <a:t>, mais </a:t>
            </a:r>
            <a:r>
              <a:rPr lang="it-IT" sz="2400" dirty="0" err="1"/>
              <a:t>bien</a:t>
            </a:r>
            <a:r>
              <a:rPr lang="it-IT" sz="2400" dirty="0"/>
              <a:t> plus </a:t>
            </a:r>
            <a:r>
              <a:rPr lang="it-IT" sz="2400" dirty="0" err="1"/>
              <a:t>enclin</a:t>
            </a:r>
            <a:r>
              <a:rPr lang="it-IT" sz="2400" dirty="0"/>
              <a:t> à la </a:t>
            </a:r>
            <a:r>
              <a:rPr lang="it-IT" sz="2400" dirty="0" err="1"/>
              <a:t>tolérance</a:t>
            </a:r>
            <a:r>
              <a:rPr lang="it-IT" sz="2400" dirty="0"/>
              <a:t> </a:t>
            </a:r>
            <a:r>
              <a:rPr lang="it-IT" sz="2400" dirty="0" err="1"/>
              <a:t>entre</a:t>
            </a:r>
            <a:r>
              <a:rPr lang="it-IT" sz="2400" dirty="0"/>
              <a:t> </a:t>
            </a:r>
            <a:r>
              <a:rPr lang="it-IT" sz="2400" dirty="0" err="1"/>
              <a:t>les</a:t>
            </a:r>
            <a:r>
              <a:rPr lang="it-IT" sz="2400" dirty="0"/>
              <a:t> </a:t>
            </a:r>
            <a:r>
              <a:rPr lang="it-IT" sz="2400" dirty="0" err="1"/>
              <a:t>êtres</a:t>
            </a:r>
            <a:r>
              <a:rPr lang="it-IT" sz="2400" dirty="0"/>
              <a:t> et </a:t>
            </a:r>
            <a:r>
              <a:rPr lang="it-IT" sz="2400" dirty="0" err="1"/>
              <a:t>au</a:t>
            </a:r>
            <a:r>
              <a:rPr lang="it-IT" sz="2400" dirty="0"/>
              <a:t> </a:t>
            </a:r>
            <a:r>
              <a:rPr lang="it-IT" sz="2400" dirty="0" err="1"/>
              <a:t>respect</a:t>
            </a:r>
            <a:r>
              <a:rPr lang="it-IT" sz="2400" dirty="0"/>
              <a:t> de la </a:t>
            </a:r>
            <a:r>
              <a:rPr lang="it-IT" sz="2400" dirty="0" err="1"/>
              <a:t>différence</a:t>
            </a:r>
            <a:r>
              <a:rPr lang="it-IT" sz="2400" dirty="0"/>
              <a:t> </a:t>
            </a:r>
            <a:r>
              <a:rPr lang="it-IT" sz="2400" dirty="0" err="1"/>
              <a:t>tant</a:t>
            </a:r>
            <a:r>
              <a:rPr lang="it-IT" sz="2400" dirty="0"/>
              <a:t> sociale </a:t>
            </a:r>
            <a:r>
              <a:rPr lang="it-IT" sz="2400" dirty="0" err="1"/>
              <a:t>que</a:t>
            </a:r>
            <a:r>
              <a:rPr lang="it-IT" sz="2400" dirty="0"/>
              <a:t> </a:t>
            </a:r>
            <a:r>
              <a:rPr lang="it-IT" sz="2400" dirty="0" err="1"/>
              <a:t>religieuse</a:t>
            </a:r>
            <a:r>
              <a:rPr lang="it-IT" sz="2400" dirty="0"/>
              <a:t>.</a:t>
            </a:r>
          </a:p>
          <a:p>
            <a:pPr algn="just"/>
            <a:r>
              <a:rPr lang="it-IT" sz="2400" dirty="0" err="1"/>
              <a:t>Défenseur</a:t>
            </a:r>
            <a:r>
              <a:rPr lang="it-IT" sz="2400" dirty="0"/>
              <a:t> de la </a:t>
            </a:r>
            <a:r>
              <a:rPr lang="it-IT" sz="2400" dirty="0" err="1"/>
              <a:t>nécessité</a:t>
            </a:r>
            <a:r>
              <a:rPr lang="it-IT" sz="2400" dirty="0"/>
              <a:t> de </a:t>
            </a:r>
            <a:r>
              <a:rPr lang="it-IT" sz="2400" dirty="0" err="1"/>
              <a:t>communiquer</a:t>
            </a:r>
            <a:r>
              <a:rPr lang="it-IT" sz="2400" dirty="0"/>
              <a:t>, il </a:t>
            </a:r>
            <a:r>
              <a:rPr lang="it-IT" sz="2400" dirty="0" err="1"/>
              <a:t>était</a:t>
            </a:r>
            <a:r>
              <a:rPr lang="it-IT" sz="2400" dirty="0"/>
              <a:t> </a:t>
            </a:r>
            <a:r>
              <a:rPr lang="it-IT" sz="2400" dirty="0" err="1"/>
              <a:t>pétri</a:t>
            </a:r>
            <a:r>
              <a:rPr lang="it-IT" sz="2400" dirty="0"/>
              <a:t> d’esprit de </a:t>
            </a:r>
            <a:r>
              <a:rPr lang="it-IT" sz="2400" dirty="0" err="1"/>
              <a:t>justice</a:t>
            </a:r>
            <a:r>
              <a:rPr lang="it-IT" sz="2400" dirty="0"/>
              <a:t> et d’</a:t>
            </a:r>
            <a:r>
              <a:rPr lang="it-IT" sz="2400" dirty="0" err="1"/>
              <a:t>équité</a:t>
            </a:r>
            <a:r>
              <a:rPr lang="it-IT" sz="2400" dirty="0"/>
              <a:t> et a </a:t>
            </a:r>
            <a:r>
              <a:rPr lang="it-IT" sz="2400" dirty="0" err="1"/>
              <a:t>toujours</a:t>
            </a:r>
            <a:r>
              <a:rPr lang="it-IT" sz="2400" dirty="0"/>
              <a:t> </a:t>
            </a:r>
            <a:r>
              <a:rPr lang="it-IT" sz="2400" dirty="0" err="1"/>
              <a:t>prôné</a:t>
            </a:r>
            <a:r>
              <a:rPr lang="it-IT" sz="2400" dirty="0"/>
              <a:t> le </a:t>
            </a:r>
            <a:r>
              <a:rPr lang="it-IT" sz="2400" dirty="0" err="1"/>
              <a:t>dialogue</a:t>
            </a:r>
            <a:r>
              <a:rPr lang="it-IT" sz="2400" dirty="0"/>
              <a:t> </a:t>
            </a:r>
            <a:r>
              <a:rPr lang="it-IT" sz="2400" dirty="0" err="1"/>
              <a:t>comme</a:t>
            </a:r>
            <a:r>
              <a:rPr lang="it-IT" sz="2400" dirty="0"/>
              <a:t> </a:t>
            </a:r>
            <a:r>
              <a:rPr lang="it-IT" sz="2400" dirty="0" err="1"/>
              <a:t>remède</a:t>
            </a:r>
            <a:r>
              <a:rPr lang="it-IT" sz="2400" dirty="0"/>
              <a:t> à la </a:t>
            </a:r>
            <a:r>
              <a:rPr lang="it-IT" sz="2400" dirty="0" err="1"/>
              <a:t>violence</a:t>
            </a:r>
            <a:r>
              <a:rPr lang="it-IT" sz="2400" dirty="0"/>
              <a:t> et la </a:t>
            </a:r>
            <a:r>
              <a:rPr lang="it-IT" sz="2400" dirty="0" err="1"/>
              <a:t>réflexion</a:t>
            </a:r>
            <a:r>
              <a:rPr lang="it-IT" sz="2400" dirty="0"/>
              <a:t> </a:t>
            </a:r>
            <a:r>
              <a:rPr lang="it-IT" sz="2400" dirty="0" err="1"/>
              <a:t>comme</a:t>
            </a:r>
            <a:r>
              <a:rPr lang="it-IT" sz="2400" dirty="0"/>
              <a:t> </a:t>
            </a:r>
            <a:r>
              <a:rPr lang="it-IT" sz="2400" dirty="0" err="1"/>
              <a:t>préalable</a:t>
            </a:r>
            <a:r>
              <a:rPr lang="it-IT" sz="2400" dirty="0"/>
              <a:t> à </a:t>
            </a:r>
            <a:r>
              <a:rPr lang="it-IT" sz="2400" dirty="0" err="1"/>
              <a:t>l’action</a:t>
            </a:r>
            <a:r>
              <a:rPr lang="it-IT" sz="2400" dirty="0"/>
              <a:t>.</a:t>
            </a:r>
          </a:p>
          <a:p>
            <a:r>
              <a:rPr lang="it-IT" sz="2400" dirty="0"/>
              <a:t>http://</a:t>
            </a:r>
            <a:r>
              <a:rPr lang="it-IT" sz="2400" dirty="0" err="1"/>
              <a:t>www.chateau-montaigne.com</a:t>
            </a:r>
            <a:r>
              <a:rPr lang="it-IT" sz="2400" dirty="0"/>
              <a:t>/</a:t>
            </a:r>
            <a:r>
              <a:rPr lang="it-IT" sz="2400" dirty="0" err="1"/>
              <a:t>fr</a:t>
            </a:r>
            <a:endParaRPr lang="it-IT" sz="2400" dirty="0"/>
          </a:p>
          <a:p>
            <a:endParaRPr lang="it-IT" sz="2400" dirty="0"/>
          </a:p>
        </p:txBody>
      </p:sp>
    </p:spTree>
    <p:extLst>
      <p:ext uri="{BB962C8B-B14F-4D97-AF65-F5344CB8AC3E}">
        <p14:creationId xmlns:p14="http://schemas.microsoft.com/office/powerpoint/2010/main" val="14662118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i="1" dirty="0" err="1"/>
              <a:t>Que</a:t>
            </a:r>
            <a:r>
              <a:rPr lang="it-IT" sz="2800" i="1" dirty="0"/>
              <a:t> </a:t>
            </a:r>
            <a:r>
              <a:rPr lang="it-IT" sz="2800" i="1" dirty="0" err="1"/>
              <a:t>sais</a:t>
            </a:r>
            <a:r>
              <a:rPr lang="it-IT" sz="2800" i="1" dirty="0"/>
              <a:t>-je ? </a:t>
            </a:r>
            <a:endParaRPr lang="it-IT" sz="2800" dirty="0"/>
          </a:p>
        </p:txBody>
      </p:sp>
      <p:pic>
        <p:nvPicPr>
          <p:cNvPr id="4" name="Segnaposto contenuto 3" descr="160330043303580811.jpg"/>
          <p:cNvPicPr>
            <a:picLocks noGrp="1" noChangeAspect="1"/>
          </p:cNvPicPr>
          <p:nvPr>
            <p:ph idx="1"/>
          </p:nvPr>
        </p:nvPicPr>
        <p:blipFill>
          <a:blip r:embed="rId2">
            <a:extLst>
              <a:ext uri="{28A0092B-C50C-407E-A947-70E740481C1C}">
                <a14:useLocalDpi xmlns:a14="http://schemas.microsoft.com/office/drawing/2010/main" val="0"/>
              </a:ext>
            </a:extLst>
          </a:blip>
          <a:srcRect l="7314" r="7314"/>
          <a:stretch>
            <a:fillRect/>
          </a:stretch>
        </p:blipFill>
        <p:spPr/>
      </p:pic>
    </p:spTree>
    <p:extLst>
      <p:ext uri="{BB962C8B-B14F-4D97-AF65-F5344CB8AC3E}">
        <p14:creationId xmlns:p14="http://schemas.microsoft.com/office/powerpoint/2010/main" val="17874123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noChangeArrowheads="1"/>
          </p:cNvSpPr>
          <p:nvPr>
            <p:ph type="title"/>
          </p:nvPr>
        </p:nvSpPr>
        <p:spPr/>
        <p:txBody>
          <a:bodyPr>
            <a:normAutofit/>
          </a:bodyPr>
          <a:lstStyle/>
          <a:p>
            <a:r>
              <a:rPr lang="fr-FR" sz="2800" dirty="0" smtClean="0">
                <a:latin typeface="Arial" charset="0"/>
              </a:rPr>
              <a:t>La langue française : une affaire d’Etat</a:t>
            </a:r>
            <a:br>
              <a:rPr lang="fr-FR" sz="2800" dirty="0" smtClean="0">
                <a:latin typeface="Arial" charset="0"/>
              </a:rPr>
            </a:br>
            <a:endParaRPr lang="fr-FR" sz="2800" dirty="0">
              <a:latin typeface="Arial" charset="0"/>
            </a:endParaRPr>
          </a:p>
        </p:txBody>
      </p:sp>
      <p:sp>
        <p:nvSpPr>
          <p:cNvPr id="68610" name="Rectangle 3"/>
          <p:cNvSpPr>
            <a:spLocks noGrp="1" noChangeArrowheads="1"/>
          </p:cNvSpPr>
          <p:nvPr>
            <p:ph type="body" idx="1"/>
          </p:nvPr>
        </p:nvSpPr>
        <p:spPr/>
        <p:txBody>
          <a:bodyPr/>
          <a:lstStyle/>
          <a:p>
            <a:r>
              <a:rPr lang="it-IT" sz="2400" dirty="0">
                <a:latin typeface="Arial" charset="0"/>
              </a:rPr>
              <a:t>Le </a:t>
            </a:r>
            <a:r>
              <a:rPr lang="it-IT" sz="2400" dirty="0" err="1">
                <a:latin typeface="Arial" charset="0"/>
              </a:rPr>
              <a:t>mythe</a:t>
            </a:r>
            <a:r>
              <a:rPr lang="it-IT" sz="2400" dirty="0">
                <a:latin typeface="Arial" charset="0"/>
              </a:rPr>
              <a:t> de la langue </a:t>
            </a:r>
            <a:r>
              <a:rPr lang="it-IT" sz="2400" dirty="0" err="1">
                <a:latin typeface="Arial" charset="0"/>
              </a:rPr>
              <a:t>française</a:t>
            </a:r>
            <a:r>
              <a:rPr lang="it-IT" sz="2400" dirty="0">
                <a:latin typeface="Arial" charset="0"/>
              </a:rPr>
              <a:t> est, </a:t>
            </a:r>
            <a:r>
              <a:rPr lang="it-IT" sz="2400" dirty="0" err="1">
                <a:latin typeface="Arial" charset="0"/>
              </a:rPr>
              <a:t>historiquement</a:t>
            </a:r>
            <a:r>
              <a:rPr lang="it-IT" sz="2400" dirty="0">
                <a:latin typeface="Arial" charset="0"/>
              </a:rPr>
              <a:t>, un </a:t>
            </a:r>
            <a:r>
              <a:rPr lang="it-IT" sz="2400" dirty="0" err="1">
                <a:latin typeface="Arial" charset="0"/>
              </a:rPr>
              <a:t>élément</a:t>
            </a:r>
            <a:r>
              <a:rPr lang="it-IT" sz="2400" dirty="0">
                <a:latin typeface="Arial" charset="0"/>
              </a:rPr>
              <a:t> </a:t>
            </a:r>
            <a:r>
              <a:rPr lang="it-IT" sz="2400" dirty="0" err="1">
                <a:latin typeface="Arial" charset="0"/>
              </a:rPr>
              <a:t>constitutif</a:t>
            </a:r>
            <a:r>
              <a:rPr lang="it-IT" sz="2400" dirty="0">
                <a:latin typeface="Arial" charset="0"/>
              </a:rPr>
              <a:t> de la France </a:t>
            </a:r>
            <a:r>
              <a:rPr lang="it-IT" sz="2400" dirty="0" err="1">
                <a:latin typeface="Arial" charset="0"/>
              </a:rPr>
              <a:t>dans</a:t>
            </a:r>
            <a:r>
              <a:rPr lang="it-IT" sz="2400" dirty="0">
                <a:latin typeface="Arial" charset="0"/>
              </a:rPr>
              <a:t> son histoire. </a:t>
            </a:r>
          </a:p>
          <a:p>
            <a:pPr>
              <a:buFontTx/>
              <a:buNone/>
            </a:pPr>
            <a:r>
              <a:rPr lang="it-IT" sz="2000" dirty="0">
                <a:latin typeface="Arial" charset="0"/>
              </a:rPr>
              <a:t>Henri </a:t>
            </a:r>
            <a:r>
              <a:rPr lang="it-IT" sz="2000" dirty="0" err="1">
                <a:latin typeface="Arial" charset="0"/>
              </a:rPr>
              <a:t>Meschonnic</a:t>
            </a:r>
            <a:r>
              <a:rPr lang="it-IT" sz="2000" dirty="0">
                <a:latin typeface="Arial" charset="0"/>
              </a:rPr>
              <a:t>, </a:t>
            </a:r>
            <a:r>
              <a:rPr lang="it-IT" sz="2000" i="1" dirty="0">
                <a:latin typeface="Arial" charset="0"/>
              </a:rPr>
              <a:t>De la langue </a:t>
            </a:r>
            <a:r>
              <a:rPr lang="it-IT" sz="2000" i="1" dirty="0" err="1">
                <a:latin typeface="Arial" charset="0"/>
              </a:rPr>
              <a:t>française</a:t>
            </a:r>
            <a:r>
              <a:rPr lang="it-IT" sz="2000" dirty="0">
                <a:latin typeface="Arial" charset="0"/>
              </a:rPr>
              <a:t>, Paris, Hachette, 1997, p.9.</a:t>
            </a:r>
          </a:p>
          <a:p>
            <a:pPr>
              <a:buFontTx/>
              <a:buNone/>
            </a:pPr>
            <a:r>
              <a:rPr lang="fr-FR" sz="2000" dirty="0">
                <a:latin typeface="Arial" charset="0"/>
              </a:rPr>
              <a:t> </a:t>
            </a:r>
          </a:p>
          <a:p>
            <a:r>
              <a:rPr lang="fr-FR" sz="2400" dirty="0">
                <a:latin typeface="Arial" charset="0"/>
              </a:rPr>
              <a:t>Le mythe de la clarté : l</a:t>
            </a:r>
            <a:r>
              <a:rPr lang="ja-JP" altLang="fr-FR" sz="2400" dirty="0">
                <a:latin typeface="Arial" charset="0"/>
              </a:rPr>
              <a:t>’</a:t>
            </a:r>
            <a:r>
              <a:rPr lang="fr-FR" altLang="ja-JP" sz="2400" dirty="0">
                <a:latin typeface="Arial" charset="0"/>
              </a:rPr>
              <a:t>ordre des mots SVO (sujet-verbe-objet</a:t>
            </a:r>
            <a:r>
              <a:rPr lang="fr-FR" altLang="ja-JP" sz="2400" dirty="0" smtClean="0">
                <a:latin typeface="Arial" charset="0"/>
              </a:rPr>
              <a:t>)</a:t>
            </a:r>
          </a:p>
          <a:p>
            <a:endParaRPr lang="fr-FR" altLang="ja-JP" sz="2400" dirty="0">
              <a:latin typeface="Arial" charset="0"/>
            </a:endParaRPr>
          </a:p>
          <a:p>
            <a:r>
              <a:rPr lang="fr-FR" sz="2400" dirty="0">
                <a:latin typeface="Arial" charset="0"/>
              </a:rPr>
              <a:t>Le mythe </a:t>
            </a:r>
            <a:r>
              <a:rPr lang="fr-FR" sz="2400" dirty="0" smtClean="0">
                <a:latin typeface="Arial" charset="0"/>
              </a:rPr>
              <a:t>uniformisateur</a:t>
            </a:r>
            <a:r>
              <a:rPr lang="fr-FR" sz="2400" dirty="0">
                <a:latin typeface="Arial" charset="0"/>
              </a:rPr>
              <a:t> : créer une seule langue pour comprendre les mots de la révolution (XVIIIème)</a:t>
            </a:r>
          </a:p>
        </p:txBody>
      </p:sp>
    </p:spTree>
    <p:extLst>
      <p:ext uri="{BB962C8B-B14F-4D97-AF65-F5344CB8AC3E}">
        <p14:creationId xmlns:p14="http://schemas.microsoft.com/office/powerpoint/2010/main" val="306047376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i="1" dirty="0" err="1"/>
              <a:t>Que</a:t>
            </a:r>
            <a:r>
              <a:rPr lang="it-IT" sz="2800" i="1" dirty="0"/>
              <a:t> </a:t>
            </a:r>
            <a:r>
              <a:rPr lang="it-IT" sz="2800" i="1" dirty="0" err="1"/>
              <a:t>sais</a:t>
            </a:r>
            <a:r>
              <a:rPr lang="it-IT" sz="2800" i="1" dirty="0"/>
              <a:t>-je ? </a:t>
            </a:r>
          </a:p>
        </p:txBody>
      </p:sp>
      <p:sp>
        <p:nvSpPr>
          <p:cNvPr id="3" name="Segnaposto contenuto 2"/>
          <p:cNvSpPr>
            <a:spLocks noGrp="1"/>
          </p:cNvSpPr>
          <p:nvPr>
            <p:ph idx="1"/>
          </p:nvPr>
        </p:nvSpPr>
        <p:spPr/>
        <p:txBody>
          <a:bodyPr>
            <a:normAutofit/>
          </a:bodyPr>
          <a:lstStyle/>
          <a:p>
            <a:pPr algn="just"/>
            <a:r>
              <a:rPr lang="it-IT" sz="2400" i="1" dirty="0" err="1"/>
              <a:t>Que</a:t>
            </a:r>
            <a:r>
              <a:rPr lang="it-IT" sz="2400" i="1" dirty="0"/>
              <a:t> </a:t>
            </a:r>
            <a:r>
              <a:rPr lang="it-IT" sz="2400" i="1" dirty="0" err="1"/>
              <a:t>sais</a:t>
            </a:r>
            <a:r>
              <a:rPr lang="it-IT" sz="2400" i="1" dirty="0"/>
              <a:t>-je ? </a:t>
            </a:r>
            <a:r>
              <a:rPr lang="it-IT" sz="2400" dirty="0"/>
              <a:t>est une </a:t>
            </a:r>
            <a:r>
              <a:rPr lang="it-IT" sz="2400" dirty="0" err="1"/>
              <a:t>des</a:t>
            </a:r>
            <a:r>
              <a:rPr lang="it-IT" sz="2400" dirty="0"/>
              <a:t> </a:t>
            </a:r>
            <a:r>
              <a:rPr lang="it-IT" sz="2400" dirty="0" err="1"/>
              <a:t>collections</a:t>
            </a:r>
            <a:r>
              <a:rPr lang="it-IT" sz="2400" dirty="0"/>
              <a:t> </a:t>
            </a:r>
            <a:r>
              <a:rPr lang="it-IT" sz="2400" dirty="0" err="1"/>
              <a:t>majeures</a:t>
            </a:r>
            <a:r>
              <a:rPr lang="it-IT" sz="2400" dirty="0"/>
              <a:t> de l'</a:t>
            </a:r>
            <a:r>
              <a:rPr lang="it-IT" sz="2400" dirty="0" err="1"/>
              <a:t>édition</a:t>
            </a:r>
            <a:r>
              <a:rPr lang="it-IT" sz="2400" dirty="0"/>
              <a:t> </a:t>
            </a:r>
            <a:r>
              <a:rPr lang="it-IT" sz="2400" dirty="0" err="1"/>
              <a:t>française</a:t>
            </a:r>
            <a:r>
              <a:rPr lang="it-IT" sz="2400" dirty="0"/>
              <a:t>, </a:t>
            </a:r>
            <a:r>
              <a:rPr lang="it-IT" sz="2400" dirty="0" err="1"/>
              <a:t>fondée</a:t>
            </a:r>
            <a:r>
              <a:rPr lang="it-IT" sz="2400" dirty="0"/>
              <a:t> en 1941 par Paul </a:t>
            </a:r>
            <a:r>
              <a:rPr lang="it-IT" sz="2400" dirty="0" err="1"/>
              <a:t>Angoulvent</a:t>
            </a:r>
            <a:r>
              <a:rPr lang="it-IT" sz="2400" dirty="0"/>
              <a:t> et </a:t>
            </a:r>
            <a:r>
              <a:rPr lang="it-IT" sz="2400" dirty="0" err="1"/>
              <a:t>publiée</a:t>
            </a:r>
            <a:r>
              <a:rPr lang="it-IT" sz="2400" dirty="0"/>
              <a:t> par </a:t>
            </a:r>
            <a:r>
              <a:rPr lang="it-IT" sz="2400" dirty="0" err="1"/>
              <a:t>les</a:t>
            </a:r>
            <a:r>
              <a:rPr lang="it-IT" sz="2400" dirty="0"/>
              <a:t> </a:t>
            </a:r>
            <a:r>
              <a:rPr lang="it-IT" sz="2400" dirty="0" err="1"/>
              <a:t>Presses</a:t>
            </a:r>
            <a:r>
              <a:rPr lang="it-IT" sz="2400" dirty="0"/>
              <a:t> </a:t>
            </a:r>
            <a:r>
              <a:rPr lang="it-IT" sz="2400" dirty="0" err="1"/>
              <a:t>universitaires</a:t>
            </a:r>
            <a:r>
              <a:rPr lang="it-IT" sz="2400" dirty="0"/>
              <a:t> de France. </a:t>
            </a:r>
          </a:p>
          <a:p>
            <a:pPr algn="just"/>
            <a:r>
              <a:rPr lang="it-IT" sz="2400" dirty="0"/>
              <a:t>Elle </a:t>
            </a:r>
            <a:r>
              <a:rPr lang="it-IT" sz="2400" dirty="0" err="1"/>
              <a:t>rassemble</a:t>
            </a:r>
            <a:r>
              <a:rPr lang="it-IT" sz="2400" dirty="0"/>
              <a:t> </a:t>
            </a:r>
            <a:r>
              <a:rPr lang="it-IT" sz="2400" dirty="0" err="1"/>
              <a:t>des</a:t>
            </a:r>
            <a:r>
              <a:rPr lang="it-IT" sz="2400" dirty="0"/>
              <a:t> </a:t>
            </a:r>
            <a:r>
              <a:rPr lang="it-IT" sz="2400" dirty="0" err="1"/>
              <a:t>livres</a:t>
            </a:r>
            <a:r>
              <a:rPr lang="it-IT" sz="2400" dirty="0"/>
              <a:t> </a:t>
            </a:r>
            <a:r>
              <a:rPr lang="it-IT" sz="2400" dirty="0" err="1"/>
              <a:t>didactiques</a:t>
            </a:r>
            <a:r>
              <a:rPr lang="it-IT" sz="2400" dirty="0"/>
              <a:t> </a:t>
            </a:r>
            <a:r>
              <a:rPr lang="it-IT" sz="2400" dirty="0" err="1"/>
              <a:t>exposant</a:t>
            </a:r>
            <a:r>
              <a:rPr lang="it-IT" sz="2400" dirty="0"/>
              <a:t> l'</a:t>
            </a:r>
            <a:r>
              <a:rPr lang="it-IT" sz="2400" dirty="0" err="1"/>
              <a:t>essentiel</a:t>
            </a:r>
            <a:r>
              <a:rPr lang="it-IT" sz="2400" dirty="0"/>
              <a:t> d'un </a:t>
            </a:r>
            <a:r>
              <a:rPr lang="it-IT" sz="2400" dirty="0" err="1"/>
              <a:t>sujet</a:t>
            </a:r>
            <a:r>
              <a:rPr lang="it-IT" sz="2400" dirty="0"/>
              <a:t> </a:t>
            </a:r>
            <a:r>
              <a:rPr lang="it-IT" sz="2400" dirty="0" err="1"/>
              <a:t>particulier</a:t>
            </a:r>
            <a:r>
              <a:rPr lang="it-IT" sz="2400" dirty="0"/>
              <a:t> </a:t>
            </a:r>
            <a:r>
              <a:rPr lang="it-IT" sz="2400" dirty="0" err="1"/>
              <a:t>dans</a:t>
            </a:r>
            <a:r>
              <a:rPr lang="it-IT" sz="2400" dirty="0"/>
              <a:t> un format court. </a:t>
            </a:r>
          </a:p>
          <a:p>
            <a:pPr algn="just"/>
            <a:endParaRPr lang="it-IT" sz="2400" dirty="0"/>
          </a:p>
        </p:txBody>
      </p:sp>
    </p:spTree>
    <p:extLst>
      <p:ext uri="{BB962C8B-B14F-4D97-AF65-F5344CB8AC3E}">
        <p14:creationId xmlns:p14="http://schemas.microsoft.com/office/powerpoint/2010/main" val="9377315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latin typeface="Arial" charset="0"/>
              </a:rPr>
              <a:t>Le français de la Renaissance</a:t>
            </a:r>
            <a:r>
              <a:rPr lang="fr-FR" sz="2800" b="1" dirty="0">
                <a:latin typeface="Arial" charset="0"/>
              </a:rPr>
              <a:t> </a:t>
            </a:r>
            <a:r>
              <a:rPr lang="fr-FR" sz="2800" dirty="0">
                <a:latin typeface="Arial" charset="0"/>
              </a:rPr>
              <a:t>: XVI </a:t>
            </a:r>
            <a:r>
              <a:rPr lang="fr-FR" sz="2800" baseline="30000" dirty="0" err="1">
                <a:latin typeface="Arial" charset="0"/>
              </a:rPr>
              <a:t>ème</a:t>
            </a:r>
            <a:r>
              <a:rPr lang="fr-FR" sz="2800" dirty="0">
                <a:latin typeface="Arial" charset="0"/>
              </a:rPr>
              <a:t> siècle</a:t>
            </a:r>
            <a:endParaRPr lang="it-IT" sz="2800" dirty="0"/>
          </a:p>
        </p:txBody>
      </p:sp>
      <p:sp>
        <p:nvSpPr>
          <p:cNvPr id="3" name="Segnaposto contenuto 2"/>
          <p:cNvSpPr>
            <a:spLocks noGrp="1"/>
          </p:cNvSpPr>
          <p:nvPr>
            <p:ph idx="1"/>
          </p:nvPr>
        </p:nvSpPr>
        <p:spPr/>
        <p:txBody>
          <a:bodyPr>
            <a:normAutofit lnSpcReduction="10000"/>
          </a:bodyPr>
          <a:lstStyle/>
          <a:p>
            <a:pPr algn="just"/>
            <a:r>
              <a:rPr lang="fr-FR" sz="2400" dirty="0">
                <a:latin typeface="Arial" charset="0"/>
              </a:rPr>
              <a:t>Politique culturelle de François 1</a:t>
            </a:r>
            <a:r>
              <a:rPr lang="fr-FR" sz="2400" baseline="30000" dirty="0">
                <a:latin typeface="Arial" charset="0"/>
              </a:rPr>
              <a:t>er</a:t>
            </a:r>
            <a:r>
              <a:rPr lang="fr-FR" sz="2400" dirty="0">
                <a:latin typeface="Arial" charset="0"/>
              </a:rPr>
              <a:t> :</a:t>
            </a:r>
          </a:p>
          <a:p>
            <a:pPr algn="just"/>
            <a:r>
              <a:rPr lang="fr-FR" sz="2400" dirty="0">
                <a:latin typeface="Arial" charset="0"/>
              </a:rPr>
              <a:t>En 1530, François 1</a:t>
            </a:r>
            <a:r>
              <a:rPr lang="fr-FR" sz="2400" baseline="30000" dirty="0">
                <a:latin typeface="Arial" charset="0"/>
              </a:rPr>
              <a:t>er</a:t>
            </a:r>
            <a:r>
              <a:rPr lang="fr-FR" sz="2400" dirty="0">
                <a:latin typeface="Arial" charset="0"/>
              </a:rPr>
              <a:t> crée le Collège des lecteurs royaux (enseignement de l’hébreu, du latin et du grec) </a:t>
            </a:r>
          </a:p>
          <a:p>
            <a:pPr algn="just"/>
            <a:r>
              <a:rPr lang="fr-FR" sz="2400" b="1" dirty="0"/>
              <a:t>En 1539, date de l’édit de Villers-Cotterêts, par lequel François I</a:t>
            </a:r>
            <a:r>
              <a:rPr lang="fr-FR" sz="2400" b="1" baseline="30000" dirty="0"/>
              <a:t>er</a:t>
            </a:r>
            <a:r>
              <a:rPr lang="fr-FR" sz="2400" b="1" dirty="0"/>
              <a:t> fait du français la langue administrative et judiciaire commune à l’ensemble du royaume, en remplacement du latin.</a:t>
            </a:r>
            <a:endParaRPr lang="fr-FR" sz="2400" b="1" dirty="0">
              <a:latin typeface="Arial" charset="0"/>
            </a:endParaRPr>
          </a:p>
          <a:p>
            <a:r>
              <a:rPr lang="fr-FR" sz="2400" dirty="0">
                <a:latin typeface="Arial" charset="0"/>
              </a:rPr>
              <a:t>Abondance de dictionnaires plurilingues et bilingues</a:t>
            </a:r>
          </a:p>
          <a:p>
            <a:r>
              <a:rPr lang="fr-FR" sz="2400" dirty="0">
                <a:latin typeface="Arial" charset="0"/>
              </a:rPr>
              <a:t>Parution des premières grammaires de français : 1530 J. </a:t>
            </a:r>
            <a:r>
              <a:rPr lang="fr-FR" sz="2400" dirty="0" err="1">
                <a:latin typeface="Arial" charset="0"/>
              </a:rPr>
              <a:t>Paslgrave</a:t>
            </a:r>
            <a:r>
              <a:rPr lang="fr-FR" sz="2400" dirty="0">
                <a:latin typeface="Arial" charset="0"/>
              </a:rPr>
              <a:t>, </a:t>
            </a:r>
            <a:r>
              <a:rPr lang="fr-FR" sz="2400" i="1" dirty="0" err="1">
                <a:latin typeface="Arial" charset="0"/>
              </a:rPr>
              <a:t>Lesclarcissement</a:t>
            </a:r>
            <a:r>
              <a:rPr lang="fr-FR" sz="2400" i="1" dirty="0">
                <a:latin typeface="Arial" charset="0"/>
              </a:rPr>
              <a:t> de la langue </a:t>
            </a:r>
            <a:r>
              <a:rPr lang="fr-FR" sz="2400" i="1" dirty="0" err="1">
                <a:latin typeface="Arial" charset="0"/>
              </a:rPr>
              <a:t>françoise</a:t>
            </a:r>
            <a:r>
              <a:rPr lang="fr-FR" sz="2400" dirty="0">
                <a:latin typeface="Arial" charset="0"/>
              </a:rPr>
              <a:t>, en anglais, parue à Londres ; 1550 Louis </a:t>
            </a:r>
            <a:r>
              <a:rPr lang="fr-FR" sz="2400" dirty="0" err="1">
                <a:latin typeface="Arial" charset="0"/>
              </a:rPr>
              <a:t>Meigret</a:t>
            </a:r>
            <a:r>
              <a:rPr lang="fr-FR" sz="2400" dirty="0">
                <a:latin typeface="Arial" charset="0"/>
              </a:rPr>
              <a:t>, </a:t>
            </a:r>
            <a:r>
              <a:rPr lang="fr-FR" sz="2400" i="1" dirty="0" err="1">
                <a:latin typeface="Arial" charset="0"/>
              </a:rPr>
              <a:t>Tretté</a:t>
            </a:r>
            <a:r>
              <a:rPr lang="fr-FR" sz="2400" i="1" dirty="0">
                <a:latin typeface="Arial" charset="0"/>
              </a:rPr>
              <a:t> de la </a:t>
            </a:r>
            <a:r>
              <a:rPr lang="fr-FR" sz="2400" i="1" dirty="0" err="1">
                <a:latin typeface="Arial" charset="0"/>
              </a:rPr>
              <a:t>grammere</a:t>
            </a:r>
            <a:r>
              <a:rPr lang="fr-FR" sz="2400" i="1" dirty="0">
                <a:latin typeface="Arial" charset="0"/>
              </a:rPr>
              <a:t> </a:t>
            </a:r>
            <a:r>
              <a:rPr lang="fr-FR" sz="2400" i="1" dirty="0" err="1">
                <a:latin typeface="Arial" charset="0"/>
              </a:rPr>
              <a:t>françoeze</a:t>
            </a:r>
            <a:r>
              <a:rPr lang="fr-FR" sz="2400" i="1" dirty="0">
                <a:latin typeface="Arial" charset="0"/>
              </a:rPr>
              <a:t>.</a:t>
            </a:r>
          </a:p>
          <a:p>
            <a:endParaRPr lang="fr-FR" sz="2400" i="1" dirty="0">
              <a:latin typeface="Arial" charset="0"/>
            </a:endParaRPr>
          </a:p>
          <a:p>
            <a:endParaRPr lang="fr-FR" sz="2400" i="1" dirty="0">
              <a:latin typeface="Arial" charset="0"/>
            </a:endParaRPr>
          </a:p>
          <a:p>
            <a:pPr algn="just"/>
            <a:endParaRPr lang="it-IT" sz="1800" dirty="0"/>
          </a:p>
          <a:p>
            <a:endParaRPr lang="it-IT" sz="1800" dirty="0"/>
          </a:p>
        </p:txBody>
      </p:sp>
    </p:spTree>
    <p:extLst>
      <p:ext uri="{BB962C8B-B14F-4D97-AF65-F5344CB8AC3E}">
        <p14:creationId xmlns:p14="http://schemas.microsoft.com/office/powerpoint/2010/main" val="41572742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5" name="Rectangle 2"/>
          <p:cNvSpPr>
            <a:spLocks noGrp="1" noChangeArrowheads="1"/>
          </p:cNvSpPr>
          <p:nvPr>
            <p:ph type="title"/>
          </p:nvPr>
        </p:nvSpPr>
        <p:spPr/>
        <p:txBody>
          <a:bodyPr>
            <a:normAutofit/>
          </a:bodyPr>
          <a:lstStyle/>
          <a:p>
            <a:r>
              <a:rPr lang="fr-FR" sz="2800" dirty="0">
                <a:latin typeface="Arial" charset="0"/>
              </a:rPr>
              <a:t>1539 : langue officielle de l'administration</a:t>
            </a:r>
          </a:p>
        </p:txBody>
      </p:sp>
      <p:sp>
        <p:nvSpPr>
          <p:cNvPr id="354306" name="Rectangle 3"/>
          <p:cNvSpPr>
            <a:spLocks noGrp="1" noChangeArrowheads="1"/>
          </p:cNvSpPr>
          <p:nvPr>
            <p:ph type="body" idx="1"/>
          </p:nvPr>
        </p:nvSpPr>
        <p:spPr/>
        <p:txBody>
          <a:bodyPr>
            <a:normAutofit fontScale="92500" lnSpcReduction="10000"/>
          </a:bodyPr>
          <a:lstStyle/>
          <a:p>
            <a:pPr algn="just"/>
            <a:r>
              <a:rPr lang="fr-FR" sz="2400" dirty="0">
                <a:latin typeface="Arial" charset="0"/>
              </a:rPr>
              <a:t>l</a:t>
            </a:r>
            <a:r>
              <a:rPr lang="ja-JP" altLang="fr-FR" sz="2400" dirty="0">
                <a:latin typeface="Arial" charset="0"/>
              </a:rPr>
              <a:t>’</a:t>
            </a:r>
            <a:r>
              <a:rPr lang="fr-FR" altLang="ja-JP" sz="2400" dirty="0">
                <a:latin typeface="Arial" charset="0"/>
              </a:rPr>
              <a:t>Ordonnance de Villers-Cotterêts de François 1er qui introduit le français dans les actes d</a:t>
            </a:r>
            <a:r>
              <a:rPr lang="ja-JP" altLang="fr-FR" sz="2400" dirty="0">
                <a:latin typeface="Arial" charset="0"/>
              </a:rPr>
              <a:t>’</a:t>
            </a:r>
            <a:r>
              <a:rPr lang="fr-FR" altLang="ja-JP" sz="2400" dirty="0">
                <a:latin typeface="Arial" charset="0"/>
              </a:rPr>
              <a:t>état civil et de justice : manifestation forte du pouvoir royal</a:t>
            </a:r>
          </a:p>
          <a:p>
            <a:pPr algn="just"/>
            <a:r>
              <a:rPr lang="fr-FR" altLang="ja-JP" sz="2400" dirty="0">
                <a:latin typeface="Arial" charset="0"/>
              </a:rPr>
              <a:t>Abandon du latin </a:t>
            </a:r>
          </a:p>
          <a:p>
            <a:pPr algn="just"/>
            <a:r>
              <a:rPr lang="fr-FR" sz="2400" dirty="0">
                <a:latin typeface="Arial" charset="0"/>
              </a:rPr>
              <a:t>Deux articles de l’ordonnance de Villers-Cotterêts, signée par François I</a:t>
            </a:r>
            <a:r>
              <a:rPr lang="fr-FR" sz="2400" baseline="30000" dirty="0">
                <a:latin typeface="Arial" charset="0"/>
              </a:rPr>
              <a:t>er</a:t>
            </a:r>
            <a:r>
              <a:rPr lang="fr-FR" sz="2400" dirty="0">
                <a:latin typeface="Arial" charset="0"/>
              </a:rPr>
              <a:t> en août 1539, donnèrent une assise juridique à ce processus.</a:t>
            </a:r>
          </a:p>
          <a:p>
            <a:pPr algn="just"/>
            <a:r>
              <a:rPr lang="fr-FR" sz="2400" dirty="0">
                <a:latin typeface="Arial" charset="0"/>
              </a:rPr>
              <a:t>Les articles 110-111 prescrivent l’utilisation du « langage maternel français » dans la rédaction des actes officiels, en vue de nuire à l’action des cours canoniques s’exprimant en latin, mais aussi dans un but louable de clarté et d’unification linguistique du royaume, qui ne saurait être sans conséquences sur l’écriture littéraire elle aussi.</a:t>
            </a:r>
          </a:p>
          <a:p>
            <a:pPr algn="just"/>
            <a:endParaRPr lang="fr-FR" altLang="ja-JP" sz="1800" dirty="0">
              <a:latin typeface="Arial" charset="0"/>
            </a:endParaRPr>
          </a:p>
          <a:p>
            <a:pPr algn="just"/>
            <a:endParaRPr lang="fr-FR" sz="1800" dirty="0">
              <a:latin typeface="Arial" charset="0"/>
            </a:endParaRPr>
          </a:p>
        </p:txBody>
      </p:sp>
    </p:spTree>
    <p:extLst>
      <p:ext uri="{BB962C8B-B14F-4D97-AF65-F5344CB8AC3E}">
        <p14:creationId xmlns:p14="http://schemas.microsoft.com/office/powerpoint/2010/main" val="5527378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3" name="Titolo 1"/>
          <p:cNvSpPr>
            <a:spLocks noGrp="1"/>
          </p:cNvSpPr>
          <p:nvPr>
            <p:ph type="title"/>
          </p:nvPr>
        </p:nvSpPr>
        <p:spPr/>
        <p:txBody>
          <a:bodyPr>
            <a:normAutofit/>
          </a:bodyPr>
          <a:lstStyle/>
          <a:p>
            <a:r>
              <a:rPr lang="fr-FR" sz="2800" dirty="0">
                <a:latin typeface="Arial" charset="0"/>
              </a:rPr>
              <a:t>L’ordonnance de Villers-Cotterêts</a:t>
            </a:r>
            <a:endParaRPr lang="it-IT" sz="2800" dirty="0">
              <a:latin typeface="Arial" charset="0"/>
            </a:endParaRPr>
          </a:p>
        </p:txBody>
      </p:sp>
      <p:sp>
        <p:nvSpPr>
          <p:cNvPr id="356354" name="Segnaposto contenuto 2"/>
          <p:cNvSpPr>
            <a:spLocks noGrp="1"/>
          </p:cNvSpPr>
          <p:nvPr>
            <p:ph idx="1"/>
          </p:nvPr>
        </p:nvSpPr>
        <p:spPr/>
        <p:txBody>
          <a:bodyPr>
            <a:normAutofit/>
          </a:bodyPr>
          <a:lstStyle/>
          <a:p>
            <a:pPr algn="just"/>
            <a:r>
              <a:rPr lang="fr-FR" sz="2400" b="1" dirty="0">
                <a:latin typeface="Arial" charset="0"/>
              </a:rPr>
              <a:t>Article 110</a:t>
            </a:r>
            <a:r>
              <a:rPr lang="fr-FR" sz="2400" dirty="0">
                <a:latin typeface="Arial" charset="0"/>
              </a:rPr>
              <a:t> : Afin qu’il n’y ait cause de douter sur l’intelligence des arrêts de justice, nous voulons et ordonnons qu’ils soient faits et écrits si clairement, qu’il n’y ait, ni puisse avoir, aucune ambiguïté ou incertitude, ni lieu à demander interprétation.</a:t>
            </a:r>
          </a:p>
        </p:txBody>
      </p:sp>
    </p:spTree>
    <p:extLst>
      <p:ext uri="{BB962C8B-B14F-4D97-AF65-F5344CB8AC3E}">
        <p14:creationId xmlns:p14="http://schemas.microsoft.com/office/powerpoint/2010/main" val="34613150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7" name="Titolo 1"/>
          <p:cNvSpPr>
            <a:spLocks noGrp="1"/>
          </p:cNvSpPr>
          <p:nvPr>
            <p:ph type="title"/>
          </p:nvPr>
        </p:nvSpPr>
        <p:spPr/>
        <p:txBody>
          <a:bodyPr>
            <a:normAutofit/>
          </a:bodyPr>
          <a:lstStyle/>
          <a:p>
            <a:r>
              <a:rPr lang="fr-FR" sz="2800" dirty="0">
                <a:latin typeface="Arial" charset="0"/>
              </a:rPr>
              <a:t>L’ordonnance de Villers-Cotterêts</a:t>
            </a:r>
            <a:endParaRPr lang="it-IT" sz="2800" dirty="0">
              <a:latin typeface="Arial" charset="0"/>
            </a:endParaRPr>
          </a:p>
        </p:txBody>
      </p:sp>
      <p:sp>
        <p:nvSpPr>
          <p:cNvPr id="357378" name="Segnaposto contenuto 2"/>
          <p:cNvSpPr>
            <a:spLocks noGrp="1"/>
          </p:cNvSpPr>
          <p:nvPr>
            <p:ph idx="1"/>
          </p:nvPr>
        </p:nvSpPr>
        <p:spPr/>
        <p:txBody>
          <a:bodyPr>
            <a:normAutofit/>
          </a:bodyPr>
          <a:lstStyle/>
          <a:p>
            <a:pPr algn="just"/>
            <a:r>
              <a:rPr lang="fr-FR" sz="2400" b="1" dirty="0">
                <a:latin typeface="Arial" charset="0"/>
              </a:rPr>
              <a:t>Article 111</a:t>
            </a:r>
            <a:r>
              <a:rPr lang="fr-FR" sz="2400" dirty="0">
                <a:latin typeface="Arial" charset="0"/>
              </a:rPr>
              <a:t> : Et pour ce que telles choses sont souvent advenues sur l’intelligence des mots latins contenus dans lesdits arrêts, nous voulons dorénavant que tous arrêts, ensemble toutes autres procédures, soit de nos cours souveraines et autres subalternes et inférieures, soit de registres, enquêtes, contrats, commissions, sentences, testaments, et autres quelconques actes et exploits de justice, soient prononcés, enregistrés et délivrés aux parties, en langage maternel français et non autrement.</a:t>
            </a:r>
            <a:endParaRPr lang="it-IT" sz="2400" dirty="0">
              <a:latin typeface="Arial" charset="0"/>
            </a:endParaRPr>
          </a:p>
          <a:p>
            <a:endParaRPr lang="it-IT" sz="2400" dirty="0">
              <a:latin typeface="Arial" charset="0"/>
            </a:endParaRPr>
          </a:p>
        </p:txBody>
      </p:sp>
    </p:spTree>
    <p:extLst>
      <p:ext uri="{BB962C8B-B14F-4D97-AF65-F5344CB8AC3E}">
        <p14:creationId xmlns:p14="http://schemas.microsoft.com/office/powerpoint/2010/main" val="16863913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Villers-Cotterêts</a:t>
            </a:r>
          </a:p>
        </p:txBody>
      </p:sp>
      <p:sp>
        <p:nvSpPr>
          <p:cNvPr id="3" name="Segnaposto contenuto 2"/>
          <p:cNvSpPr>
            <a:spLocks noGrp="1"/>
          </p:cNvSpPr>
          <p:nvPr>
            <p:ph idx="1"/>
          </p:nvPr>
        </p:nvSpPr>
        <p:spPr/>
        <p:txBody>
          <a:bodyPr>
            <a:normAutofit/>
          </a:bodyPr>
          <a:lstStyle/>
          <a:p>
            <a:pPr algn="just"/>
            <a:r>
              <a:rPr lang="fr-CA" sz="2400" dirty="0"/>
              <a:t>Villers-Cotterêts, dans l'Aisne, est une ville royale et qu'elle se situe au cœur géographique du pays des Valois, pays qui a donné son nom à une dynastie dont François Ier est le représentant. </a:t>
            </a:r>
          </a:p>
        </p:txBody>
      </p:sp>
    </p:spTree>
    <p:extLst>
      <p:ext uri="{BB962C8B-B14F-4D97-AF65-F5344CB8AC3E}">
        <p14:creationId xmlns:p14="http://schemas.microsoft.com/office/powerpoint/2010/main" val="24602181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Pourquoi ?</a:t>
            </a:r>
          </a:p>
        </p:txBody>
      </p:sp>
      <p:sp>
        <p:nvSpPr>
          <p:cNvPr id="3" name="Segnaposto contenuto 2"/>
          <p:cNvSpPr>
            <a:spLocks noGrp="1"/>
          </p:cNvSpPr>
          <p:nvPr>
            <p:ph idx="1"/>
          </p:nvPr>
        </p:nvSpPr>
        <p:spPr/>
        <p:txBody>
          <a:bodyPr>
            <a:normAutofit/>
          </a:bodyPr>
          <a:lstStyle/>
          <a:p>
            <a:r>
              <a:rPr lang="fr-CA" sz="2400" dirty="0"/>
              <a:t>Besoin dans le domaine juridique :</a:t>
            </a:r>
          </a:p>
          <a:p>
            <a:r>
              <a:rPr lang="fr-CA" sz="2400" dirty="0"/>
              <a:t>Le droit coutumier : la justice est rendue à partir de coutumes orales</a:t>
            </a:r>
          </a:p>
          <a:p>
            <a:r>
              <a:rPr lang="fr-CA" sz="2400" dirty="0"/>
              <a:t>Besoin de transcrire à l’écrit ces coutumes orales</a:t>
            </a:r>
          </a:p>
          <a:p>
            <a:r>
              <a:rPr lang="fr-CA" sz="2400" dirty="0"/>
              <a:t>En quelle langue ?</a:t>
            </a:r>
          </a:p>
          <a:p>
            <a:r>
              <a:rPr lang="fr-CA" sz="2400" dirty="0"/>
              <a:t>latin</a:t>
            </a:r>
          </a:p>
          <a:p>
            <a:r>
              <a:rPr lang="fr-CA" sz="2400" dirty="0"/>
              <a:t>dialectes</a:t>
            </a:r>
          </a:p>
          <a:p>
            <a:r>
              <a:rPr lang="fr-CA" sz="2400" dirty="0"/>
              <a:t>et français</a:t>
            </a:r>
          </a:p>
          <a:p>
            <a:endParaRPr lang="fr-CA" sz="2400" dirty="0"/>
          </a:p>
          <a:p>
            <a:endParaRPr lang="fr-CA" sz="2400" dirty="0"/>
          </a:p>
        </p:txBody>
      </p:sp>
    </p:spTree>
    <p:extLst>
      <p:ext uri="{BB962C8B-B14F-4D97-AF65-F5344CB8AC3E}">
        <p14:creationId xmlns:p14="http://schemas.microsoft.com/office/powerpoint/2010/main" val="7006218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Qu’est</a:t>
            </a:r>
            <a:r>
              <a:rPr lang="it-IT" sz="2800" b="1" dirty="0"/>
              <a:t>-ce </a:t>
            </a:r>
            <a:r>
              <a:rPr lang="it-IT" sz="2800" b="1" dirty="0" err="1"/>
              <a:t>que</a:t>
            </a:r>
            <a:r>
              <a:rPr lang="it-IT" sz="2800" b="1" dirty="0"/>
              <a:t> le </a:t>
            </a:r>
            <a:r>
              <a:rPr lang="it-IT" sz="2800" b="1" dirty="0" err="1"/>
              <a:t>droit</a:t>
            </a:r>
            <a:r>
              <a:rPr lang="it-IT" sz="2800" b="1" dirty="0"/>
              <a:t> </a:t>
            </a:r>
            <a:r>
              <a:rPr lang="it-IT" sz="2800" b="1" dirty="0" err="1"/>
              <a:t>coutumier</a:t>
            </a:r>
            <a:r>
              <a:rPr lang="it-IT" sz="2800" b="1" dirty="0"/>
              <a:t> ?</a:t>
            </a:r>
            <a:br>
              <a:rPr lang="it-IT" sz="2800" b="1" dirty="0"/>
            </a:br>
            <a:endParaRPr lang="fr-CA" sz="2800" dirty="0"/>
          </a:p>
        </p:txBody>
      </p:sp>
      <p:sp>
        <p:nvSpPr>
          <p:cNvPr id="3" name="Segnaposto contenuto 2"/>
          <p:cNvSpPr>
            <a:spLocks noGrp="1"/>
          </p:cNvSpPr>
          <p:nvPr>
            <p:ph idx="1"/>
          </p:nvPr>
        </p:nvSpPr>
        <p:spPr/>
        <p:txBody>
          <a:bodyPr>
            <a:normAutofit/>
          </a:bodyPr>
          <a:lstStyle/>
          <a:p>
            <a:r>
              <a:rPr lang="it-IT" sz="2400" b="1" dirty="0" err="1"/>
              <a:t>Définition</a:t>
            </a:r>
            <a:r>
              <a:rPr lang="it-IT" sz="2400" b="1" dirty="0"/>
              <a:t> de la </a:t>
            </a:r>
            <a:r>
              <a:rPr lang="it-IT" sz="2400" b="1" dirty="0" err="1"/>
              <a:t>coutume</a:t>
            </a:r>
            <a:r>
              <a:rPr lang="it-IT" sz="2400" b="1" dirty="0"/>
              <a:t> et </a:t>
            </a:r>
            <a:r>
              <a:rPr lang="it-IT" sz="2400" b="1" dirty="0" err="1"/>
              <a:t>du</a:t>
            </a:r>
            <a:r>
              <a:rPr lang="it-IT" sz="2400" b="1" dirty="0"/>
              <a:t> </a:t>
            </a:r>
            <a:r>
              <a:rPr lang="it-IT" sz="2400" b="1" dirty="0" err="1"/>
              <a:t>système</a:t>
            </a:r>
            <a:r>
              <a:rPr lang="it-IT" sz="2400" b="1" dirty="0"/>
              <a:t> </a:t>
            </a:r>
            <a:r>
              <a:rPr lang="it-IT" sz="2400" b="1" dirty="0" err="1"/>
              <a:t>juridique</a:t>
            </a:r>
            <a:r>
              <a:rPr lang="it-IT" sz="2400" b="1" dirty="0"/>
              <a:t> qui en </a:t>
            </a:r>
            <a:r>
              <a:rPr lang="it-IT" sz="2400" b="1" dirty="0" err="1"/>
              <a:t>découle</a:t>
            </a:r>
            <a:r>
              <a:rPr lang="it-IT" sz="2400" b="1" dirty="0"/>
              <a:t> : le </a:t>
            </a:r>
            <a:r>
              <a:rPr lang="it-IT" sz="2400" b="1" dirty="0" err="1"/>
              <a:t>droit</a:t>
            </a:r>
            <a:r>
              <a:rPr lang="it-IT" sz="2400" b="1" dirty="0"/>
              <a:t> </a:t>
            </a:r>
            <a:r>
              <a:rPr lang="it-IT" sz="2400" b="1" dirty="0" err="1"/>
              <a:t>coutumier</a:t>
            </a:r>
            <a:endParaRPr lang="it-IT" sz="2400" dirty="0"/>
          </a:p>
          <a:p>
            <a:pPr algn="just"/>
            <a:r>
              <a:rPr lang="it-IT" sz="2400" dirty="0"/>
              <a:t>La </a:t>
            </a:r>
            <a:r>
              <a:rPr lang="it-IT" sz="2400" dirty="0" err="1"/>
              <a:t>coutume</a:t>
            </a:r>
            <a:r>
              <a:rPr lang="it-IT" sz="2400" dirty="0"/>
              <a:t> </a:t>
            </a:r>
            <a:r>
              <a:rPr lang="it-IT" sz="2400" dirty="0" err="1"/>
              <a:t>représente</a:t>
            </a:r>
            <a:r>
              <a:rPr lang="it-IT" sz="2400" dirty="0"/>
              <a:t> une </a:t>
            </a:r>
            <a:r>
              <a:rPr lang="it-IT" sz="2400" dirty="0" err="1"/>
              <a:t>règle</a:t>
            </a:r>
            <a:r>
              <a:rPr lang="it-IT" sz="2400" dirty="0"/>
              <a:t> de </a:t>
            </a:r>
            <a:r>
              <a:rPr lang="it-IT" sz="2400" dirty="0" err="1"/>
              <a:t>conduite</a:t>
            </a:r>
            <a:r>
              <a:rPr lang="it-IT" sz="2400" dirty="0"/>
              <a:t>, une </a:t>
            </a:r>
            <a:r>
              <a:rPr lang="it-IT" sz="2400" dirty="0" err="1"/>
              <a:t>habitude</a:t>
            </a:r>
            <a:r>
              <a:rPr lang="it-IT" sz="2400" dirty="0"/>
              <a:t> </a:t>
            </a:r>
            <a:r>
              <a:rPr lang="it-IT" sz="2400" dirty="0" err="1"/>
              <a:t>suivie</a:t>
            </a:r>
            <a:r>
              <a:rPr lang="it-IT" sz="2400" dirty="0"/>
              <a:t> par un </a:t>
            </a:r>
            <a:r>
              <a:rPr lang="it-IT" sz="2400" dirty="0" err="1"/>
              <a:t>groupe</a:t>
            </a:r>
            <a:r>
              <a:rPr lang="it-IT" sz="2400" dirty="0"/>
              <a:t> social </a:t>
            </a:r>
            <a:r>
              <a:rPr lang="it-IT" sz="2400" dirty="0" err="1"/>
              <a:t>donné</a:t>
            </a:r>
            <a:r>
              <a:rPr lang="it-IT" sz="2400" dirty="0"/>
              <a:t>. La </a:t>
            </a:r>
            <a:r>
              <a:rPr lang="it-IT" sz="2400" dirty="0" err="1"/>
              <a:t>coutume</a:t>
            </a:r>
            <a:r>
              <a:rPr lang="it-IT" sz="2400" dirty="0"/>
              <a:t> </a:t>
            </a:r>
            <a:r>
              <a:rPr lang="it-IT" sz="2400" dirty="0" err="1"/>
              <a:t>résulte</a:t>
            </a:r>
            <a:r>
              <a:rPr lang="it-IT" sz="2400" dirty="0"/>
              <a:t> d’un </a:t>
            </a:r>
            <a:r>
              <a:rPr lang="it-IT" sz="2400" dirty="0" err="1"/>
              <a:t>usage</a:t>
            </a:r>
            <a:r>
              <a:rPr lang="it-IT" sz="2400" dirty="0"/>
              <a:t> plus </a:t>
            </a:r>
            <a:r>
              <a:rPr lang="it-IT" sz="2400" dirty="0" err="1"/>
              <a:t>ou</a:t>
            </a:r>
            <a:r>
              <a:rPr lang="it-IT" sz="2400" dirty="0"/>
              <a:t> </a:t>
            </a:r>
            <a:r>
              <a:rPr lang="it-IT" sz="2400" dirty="0" err="1"/>
              <a:t>moins</a:t>
            </a:r>
            <a:r>
              <a:rPr lang="it-IT" sz="2400" dirty="0"/>
              <a:t> </a:t>
            </a:r>
            <a:r>
              <a:rPr lang="it-IT" sz="2400" dirty="0" err="1"/>
              <a:t>prolongé</a:t>
            </a:r>
            <a:r>
              <a:rPr lang="it-IT" sz="2400" dirty="0"/>
              <a:t> et se </a:t>
            </a:r>
            <a:r>
              <a:rPr lang="it-IT" sz="2400" dirty="0" err="1"/>
              <a:t>transmet</a:t>
            </a:r>
            <a:r>
              <a:rPr lang="it-IT" sz="2400" dirty="0"/>
              <a:t> de </a:t>
            </a:r>
            <a:r>
              <a:rPr lang="it-IT" sz="2400" dirty="0" err="1"/>
              <a:t>génération</a:t>
            </a:r>
            <a:r>
              <a:rPr lang="it-IT" sz="2400" dirty="0"/>
              <a:t> en </a:t>
            </a:r>
            <a:r>
              <a:rPr lang="it-IT" sz="2400" dirty="0" err="1"/>
              <a:t>génération</a:t>
            </a:r>
            <a:r>
              <a:rPr lang="it-IT" sz="2400" dirty="0"/>
              <a:t>.</a:t>
            </a:r>
          </a:p>
          <a:p>
            <a:pPr algn="just"/>
            <a:r>
              <a:rPr lang="it-IT" sz="2400" dirty="0"/>
              <a:t>Le </a:t>
            </a:r>
            <a:r>
              <a:rPr lang="it-IT" sz="2400" dirty="0" err="1"/>
              <a:t>droit</a:t>
            </a:r>
            <a:r>
              <a:rPr lang="it-IT" sz="2400" dirty="0"/>
              <a:t> </a:t>
            </a:r>
            <a:r>
              <a:rPr lang="it-IT" sz="2400" dirty="0" err="1"/>
              <a:t>coutumier</a:t>
            </a:r>
            <a:r>
              <a:rPr lang="it-IT" sz="2400" dirty="0"/>
              <a:t> </a:t>
            </a:r>
            <a:r>
              <a:rPr lang="it-IT" sz="2400" dirty="0" err="1"/>
              <a:t>quant</a:t>
            </a:r>
            <a:r>
              <a:rPr lang="it-IT" sz="2400" dirty="0"/>
              <a:t> à lui, est le </a:t>
            </a:r>
            <a:r>
              <a:rPr lang="it-IT" sz="2400" dirty="0" err="1"/>
              <a:t>droit</a:t>
            </a:r>
            <a:r>
              <a:rPr lang="it-IT" sz="2400" dirty="0"/>
              <a:t> </a:t>
            </a:r>
            <a:r>
              <a:rPr lang="it-IT" sz="2400" dirty="0" err="1"/>
              <a:t>reposant</a:t>
            </a:r>
            <a:r>
              <a:rPr lang="it-IT" sz="2400" dirty="0"/>
              <a:t> </a:t>
            </a:r>
            <a:r>
              <a:rPr lang="it-IT" sz="2400" dirty="0" err="1"/>
              <a:t>sur</a:t>
            </a:r>
            <a:r>
              <a:rPr lang="it-IT" sz="2400" dirty="0"/>
              <a:t> la dite </a:t>
            </a:r>
            <a:r>
              <a:rPr lang="it-IT" sz="2400" dirty="0" err="1"/>
              <a:t>coutume</a:t>
            </a:r>
            <a:r>
              <a:rPr lang="it-IT" sz="2400" dirty="0"/>
              <a:t>. C’est en </a:t>
            </a:r>
            <a:r>
              <a:rPr lang="it-IT" sz="2400" dirty="0" err="1"/>
              <a:t>effet</a:t>
            </a:r>
            <a:r>
              <a:rPr lang="it-IT" sz="2400" dirty="0"/>
              <a:t> un ensemble de </a:t>
            </a:r>
            <a:r>
              <a:rPr lang="it-IT" sz="2400" dirty="0" err="1"/>
              <a:t>règles</a:t>
            </a:r>
            <a:r>
              <a:rPr lang="it-IT" sz="2400" dirty="0"/>
              <a:t> </a:t>
            </a:r>
            <a:r>
              <a:rPr lang="it-IT" sz="2400" dirty="0" err="1"/>
              <a:t>reposant</a:t>
            </a:r>
            <a:r>
              <a:rPr lang="it-IT" sz="2400" dirty="0"/>
              <a:t> </a:t>
            </a:r>
            <a:r>
              <a:rPr lang="it-IT" sz="2400" dirty="0" err="1"/>
              <a:t>sur</a:t>
            </a:r>
            <a:r>
              <a:rPr lang="it-IT" sz="2400" dirty="0"/>
              <a:t> la </a:t>
            </a:r>
            <a:r>
              <a:rPr lang="it-IT" sz="2400" dirty="0" err="1"/>
              <a:t>coutume</a:t>
            </a:r>
            <a:r>
              <a:rPr lang="it-IT" sz="2400" dirty="0"/>
              <a:t>, </a:t>
            </a:r>
            <a:r>
              <a:rPr lang="it-IT" sz="2400" dirty="0" err="1"/>
              <a:t>donc</a:t>
            </a:r>
            <a:r>
              <a:rPr lang="it-IT" sz="2400" dirty="0"/>
              <a:t> </a:t>
            </a:r>
            <a:r>
              <a:rPr lang="it-IT" sz="2400" dirty="0" err="1"/>
              <a:t>reposant</a:t>
            </a:r>
            <a:r>
              <a:rPr lang="it-IT" sz="2400" dirty="0"/>
              <a:t> </a:t>
            </a:r>
            <a:r>
              <a:rPr lang="it-IT" sz="2400" dirty="0" err="1"/>
              <a:t>sur</a:t>
            </a:r>
            <a:r>
              <a:rPr lang="it-IT" sz="2400" dirty="0"/>
              <a:t> l’</a:t>
            </a:r>
            <a:r>
              <a:rPr lang="it-IT" sz="2400" dirty="0" err="1"/>
              <a:t>usage</a:t>
            </a:r>
            <a:r>
              <a:rPr lang="it-IT" sz="2400" dirty="0" smtClean="0"/>
              <a:t>.</a:t>
            </a:r>
            <a:endParaRPr lang="it-IT" sz="2400" dirty="0"/>
          </a:p>
        </p:txBody>
      </p:sp>
    </p:spTree>
    <p:extLst>
      <p:ext uri="{BB962C8B-B14F-4D97-AF65-F5344CB8AC3E}">
        <p14:creationId xmlns:p14="http://schemas.microsoft.com/office/powerpoint/2010/main" val="1667393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Qu’est</a:t>
            </a:r>
            <a:r>
              <a:rPr lang="it-IT" sz="2800" b="1" dirty="0"/>
              <a:t>-ce </a:t>
            </a:r>
            <a:r>
              <a:rPr lang="it-IT" sz="2800" b="1" dirty="0" err="1"/>
              <a:t>que</a:t>
            </a:r>
            <a:r>
              <a:rPr lang="it-IT" sz="2800" b="1" dirty="0"/>
              <a:t> le </a:t>
            </a:r>
            <a:r>
              <a:rPr lang="it-IT" sz="2800" b="1" dirty="0" err="1"/>
              <a:t>droit</a:t>
            </a:r>
            <a:r>
              <a:rPr lang="it-IT" sz="2800" b="1" dirty="0"/>
              <a:t> </a:t>
            </a:r>
            <a:r>
              <a:rPr lang="it-IT" sz="2800" b="1" dirty="0" err="1"/>
              <a:t>coutumier</a:t>
            </a:r>
            <a:r>
              <a:rPr lang="it-IT" sz="2800" b="1" dirty="0"/>
              <a:t> ?</a:t>
            </a:r>
            <a:br>
              <a:rPr lang="it-IT" sz="2800" b="1" dirty="0"/>
            </a:br>
            <a:endParaRPr lang="fr-CA" sz="2800" dirty="0"/>
          </a:p>
        </p:txBody>
      </p:sp>
      <p:sp>
        <p:nvSpPr>
          <p:cNvPr id="3" name="Segnaposto contenuto 2"/>
          <p:cNvSpPr>
            <a:spLocks noGrp="1"/>
          </p:cNvSpPr>
          <p:nvPr>
            <p:ph idx="1"/>
          </p:nvPr>
        </p:nvSpPr>
        <p:spPr/>
        <p:txBody>
          <a:bodyPr>
            <a:normAutofit/>
          </a:bodyPr>
          <a:lstStyle/>
          <a:p>
            <a:pPr algn="just"/>
            <a:r>
              <a:rPr lang="it-IT" sz="2400" dirty="0" err="1" smtClean="0"/>
              <a:t>Les</a:t>
            </a:r>
            <a:r>
              <a:rPr lang="it-IT" sz="2400" dirty="0" smtClean="0"/>
              <a:t> </a:t>
            </a:r>
            <a:r>
              <a:rPr lang="it-IT" sz="2400" dirty="0" err="1"/>
              <a:t>dispositions</a:t>
            </a:r>
            <a:r>
              <a:rPr lang="it-IT" sz="2400" dirty="0"/>
              <a:t> </a:t>
            </a:r>
            <a:r>
              <a:rPr lang="it-IT" sz="2400" dirty="0" err="1"/>
              <a:t>du</a:t>
            </a:r>
            <a:r>
              <a:rPr lang="it-IT" sz="2400" dirty="0"/>
              <a:t> </a:t>
            </a:r>
            <a:r>
              <a:rPr lang="it-IT" sz="2400" dirty="0" err="1"/>
              <a:t>droit</a:t>
            </a:r>
            <a:r>
              <a:rPr lang="it-IT" sz="2400" dirty="0"/>
              <a:t> </a:t>
            </a:r>
            <a:r>
              <a:rPr lang="it-IT" sz="2400" dirty="0" err="1"/>
              <a:t>coutumier</a:t>
            </a:r>
            <a:r>
              <a:rPr lang="it-IT" sz="2400" dirty="0"/>
              <a:t>, </a:t>
            </a:r>
            <a:r>
              <a:rPr lang="it-IT" sz="2400" dirty="0" err="1"/>
              <a:t>consacrées</a:t>
            </a:r>
            <a:r>
              <a:rPr lang="it-IT" sz="2400" dirty="0"/>
              <a:t> par l’</a:t>
            </a:r>
            <a:r>
              <a:rPr lang="it-IT" sz="2400" dirty="0" err="1"/>
              <a:t>usage</a:t>
            </a:r>
            <a:r>
              <a:rPr lang="it-IT" sz="2400" dirty="0"/>
              <a:t>, s’</a:t>
            </a:r>
            <a:r>
              <a:rPr lang="it-IT" sz="2400" dirty="0" err="1"/>
              <a:t>établissaient</a:t>
            </a:r>
            <a:r>
              <a:rPr lang="it-IT" sz="2400" dirty="0"/>
              <a:t> </a:t>
            </a:r>
            <a:r>
              <a:rPr lang="it-IT" sz="2400" dirty="0" err="1"/>
              <a:t>ainsi</a:t>
            </a:r>
            <a:r>
              <a:rPr lang="it-IT" sz="2400" dirty="0"/>
              <a:t> </a:t>
            </a:r>
            <a:r>
              <a:rPr lang="it-IT" sz="2400" dirty="0" err="1"/>
              <a:t>dans</a:t>
            </a:r>
            <a:r>
              <a:rPr lang="it-IT" sz="2400" dirty="0"/>
              <a:t> </a:t>
            </a:r>
            <a:r>
              <a:rPr lang="it-IT" sz="2400" dirty="0" err="1"/>
              <a:t>les</a:t>
            </a:r>
            <a:r>
              <a:rPr lang="it-IT" sz="2400" dirty="0"/>
              <a:t> </a:t>
            </a:r>
            <a:r>
              <a:rPr lang="it-IT" sz="2400" dirty="0" err="1"/>
              <a:t>rapports</a:t>
            </a:r>
            <a:r>
              <a:rPr lang="it-IT" sz="2400" dirty="0"/>
              <a:t> </a:t>
            </a:r>
            <a:r>
              <a:rPr lang="it-IT" sz="2400" dirty="0" err="1"/>
              <a:t>entre</a:t>
            </a:r>
            <a:r>
              <a:rPr lang="it-IT" sz="2400" dirty="0"/>
              <a:t> </a:t>
            </a:r>
            <a:r>
              <a:rPr lang="it-IT" sz="2400" dirty="0" err="1"/>
              <a:t>les</a:t>
            </a:r>
            <a:r>
              <a:rPr lang="it-IT" sz="2400" dirty="0"/>
              <a:t> </a:t>
            </a:r>
            <a:r>
              <a:rPr lang="it-IT" sz="2400" dirty="0" err="1"/>
              <a:t>individus</a:t>
            </a:r>
            <a:r>
              <a:rPr lang="it-IT" sz="2400" dirty="0"/>
              <a:t>, </a:t>
            </a:r>
            <a:r>
              <a:rPr lang="it-IT" sz="2400" dirty="0" err="1"/>
              <a:t>les</a:t>
            </a:r>
            <a:r>
              <a:rPr lang="it-IT" sz="2400" dirty="0"/>
              <a:t> </a:t>
            </a:r>
            <a:r>
              <a:rPr lang="it-IT" sz="2400" dirty="0" err="1"/>
              <a:t>formes</a:t>
            </a:r>
            <a:r>
              <a:rPr lang="it-IT" sz="2400" dirty="0"/>
              <a:t> de </a:t>
            </a:r>
            <a:r>
              <a:rPr lang="it-IT" sz="2400" dirty="0" err="1"/>
              <a:t>possession</a:t>
            </a:r>
            <a:r>
              <a:rPr lang="it-IT" sz="2400" dirty="0"/>
              <a:t> </a:t>
            </a:r>
            <a:r>
              <a:rPr lang="it-IT" sz="2400" dirty="0" err="1"/>
              <a:t>ou</a:t>
            </a:r>
            <a:r>
              <a:rPr lang="it-IT" sz="2400" dirty="0"/>
              <a:t> d’</a:t>
            </a:r>
            <a:r>
              <a:rPr lang="it-IT" sz="2400" dirty="0" err="1"/>
              <a:t>usage</a:t>
            </a:r>
            <a:r>
              <a:rPr lang="it-IT" sz="2400" dirty="0"/>
              <a:t> </a:t>
            </a:r>
            <a:r>
              <a:rPr lang="it-IT" sz="2400" dirty="0" err="1"/>
              <a:t>des</a:t>
            </a:r>
            <a:r>
              <a:rPr lang="it-IT" sz="2400" dirty="0"/>
              <a:t> </a:t>
            </a:r>
            <a:r>
              <a:rPr lang="it-IT" sz="2400" dirty="0" err="1"/>
              <a:t>sols</a:t>
            </a:r>
            <a:r>
              <a:rPr lang="it-IT" sz="2400" dirty="0"/>
              <a:t>, </a:t>
            </a:r>
            <a:r>
              <a:rPr lang="it-IT" sz="2400" dirty="0" err="1"/>
              <a:t>les</a:t>
            </a:r>
            <a:r>
              <a:rPr lang="it-IT" sz="2400" dirty="0"/>
              <a:t> </a:t>
            </a:r>
            <a:r>
              <a:rPr lang="it-IT" sz="2400" dirty="0" err="1"/>
              <a:t>poids</a:t>
            </a:r>
            <a:r>
              <a:rPr lang="it-IT" sz="2400" dirty="0"/>
              <a:t> et </a:t>
            </a:r>
            <a:r>
              <a:rPr lang="it-IT" sz="2400" dirty="0" err="1"/>
              <a:t>mesures</a:t>
            </a:r>
            <a:r>
              <a:rPr lang="it-IT" sz="2400" dirty="0"/>
              <a:t>, </a:t>
            </a:r>
            <a:r>
              <a:rPr lang="it-IT" sz="2400" dirty="0" err="1"/>
              <a:t>les</a:t>
            </a:r>
            <a:r>
              <a:rPr lang="it-IT" sz="2400" dirty="0"/>
              <a:t> </a:t>
            </a:r>
            <a:r>
              <a:rPr lang="it-IT" sz="2400" dirty="0" err="1"/>
              <a:t>droits</a:t>
            </a:r>
            <a:r>
              <a:rPr lang="it-IT" sz="2400" dirty="0"/>
              <a:t> </a:t>
            </a:r>
            <a:r>
              <a:rPr lang="it-IT" sz="2400" dirty="0" err="1"/>
              <a:t>féodaux</a:t>
            </a:r>
            <a:r>
              <a:rPr lang="it-IT" sz="2400" dirty="0"/>
              <a:t>, </a:t>
            </a:r>
            <a:r>
              <a:rPr lang="it-IT" sz="2400" dirty="0" err="1"/>
              <a:t>les</a:t>
            </a:r>
            <a:r>
              <a:rPr lang="it-IT" sz="2400" dirty="0"/>
              <a:t> </a:t>
            </a:r>
            <a:r>
              <a:rPr lang="it-IT" sz="2400" dirty="0" err="1"/>
              <a:t>droits</a:t>
            </a:r>
            <a:r>
              <a:rPr lang="it-IT" sz="2400" dirty="0"/>
              <a:t> et </a:t>
            </a:r>
            <a:r>
              <a:rPr lang="it-IT" sz="2400" dirty="0" err="1"/>
              <a:t>attributions</a:t>
            </a:r>
            <a:r>
              <a:rPr lang="it-IT" sz="2400" dirty="0"/>
              <a:t> </a:t>
            </a:r>
            <a:r>
              <a:rPr lang="it-IT" sz="2400" dirty="0" err="1"/>
              <a:t>des</a:t>
            </a:r>
            <a:r>
              <a:rPr lang="it-IT" sz="2400" dirty="0"/>
              <a:t> </a:t>
            </a:r>
            <a:r>
              <a:rPr lang="it-IT" sz="2400" dirty="0" err="1"/>
              <a:t>différentes</a:t>
            </a:r>
            <a:r>
              <a:rPr lang="it-IT" sz="2400" dirty="0"/>
              <a:t> </a:t>
            </a:r>
            <a:r>
              <a:rPr lang="it-IT" sz="2400" dirty="0" err="1"/>
              <a:t>communautés</a:t>
            </a:r>
            <a:r>
              <a:rPr lang="it-IT" sz="2400" dirty="0"/>
              <a:t> en ce qui </a:t>
            </a:r>
            <a:r>
              <a:rPr lang="it-IT" sz="2400" dirty="0" err="1"/>
              <a:t>concernait</a:t>
            </a:r>
            <a:r>
              <a:rPr lang="it-IT" sz="2400" dirty="0"/>
              <a:t> la </a:t>
            </a:r>
            <a:r>
              <a:rPr lang="it-IT" sz="2400" dirty="0" err="1"/>
              <a:t>politique</a:t>
            </a:r>
            <a:r>
              <a:rPr lang="it-IT" sz="2400" dirty="0"/>
              <a:t>, civile et </a:t>
            </a:r>
            <a:r>
              <a:rPr lang="it-IT" sz="2400" dirty="0" err="1"/>
              <a:t>criminelle</a:t>
            </a:r>
            <a:r>
              <a:rPr lang="it-IT" sz="2400" dirty="0"/>
              <a:t>, le </a:t>
            </a:r>
            <a:r>
              <a:rPr lang="it-IT" sz="2400" dirty="0" err="1"/>
              <a:t>droit</a:t>
            </a:r>
            <a:r>
              <a:rPr lang="it-IT" sz="2400" dirty="0"/>
              <a:t> </a:t>
            </a:r>
            <a:r>
              <a:rPr lang="it-IT" sz="2400" dirty="0" err="1"/>
              <a:t>des</a:t>
            </a:r>
            <a:r>
              <a:rPr lang="it-IT" sz="2400" dirty="0"/>
              <a:t> </a:t>
            </a:r>
            <a:r>
              <a:rPr lang="it-IT" sz="2400" dirty="0" err="1"/>
              <a:t>élections</a:t>
            </a:r>
            <a:r>
              <a:rPr lang="it-IT" sz="2400" dirty="0"/>
              <a:t> et </a:t>
            </a:r>
            <a:r>
              <a:rPr lang="it-IT" sz="2400" dirty="0" err="1"/>
              <a:t>des</a:t>
            </a:r>
            <a:r>
              <a:rPr lang="it-IT" sz="2400" dirty="0"/>
              <a:t> </a:t>
            </a:r>
            <a:r>
              <a:rPr lang="it-IT" sz="2400" dirty="0" err="1"/>
              <a:t>successions</a:t>
            </a:r>
            <a:r>
              <a:rPr lang="it-IT" sz="2400" dirty="0"/>
              <a:t>, </a:t>
            </a:r>
            <a:r>
              <a:rPr lang="it-IT" sz="2400" dirty="0" err="1"/>
              <a:t>les</a:t>
            </a:r>
            <a:r>
              <a:rPr lang="it-IT" sz="2400" dirty="0"/>
              <a:t> </a:t>
            </a:r>
            <a:r>
              <a:rPr lang="it-IT" sz="2400" dirty="0" err="1"/>
              <a:t>droits</a:t>
            </a:r>
            <a:r>
              <a:rPr lang="it-IT" sz="2400" dirty="0"/>
              <a:t> et </a:t>
            </a:r>
            <a:r>
              <a:rPr lang="it-IT" sz="2400" dirty="0" err="1"/>
              <a:t>obligations</a:t>
            </a:r>
            <a:r>
              <a:rPr lang="it-IT" sz="2400" dirty="0"/>
              <a:t> </a:t>
            </a:r>
            <a:r>
              <a:rPr lang="it-IT" sz="2400" dirty="0" err="1"/>
              <a:t>concernant</a:t>
            </a:r>
            <a:r>
              <a:rPr lang="it-IT" sz="2400" dirty="0"/>
              <a:t> le </a:t>
            </a:r>
            <a:r>
              <a:rPr lang="it-IT" sz="2400" dirty="0" err="1"/>
              <a:t>mariage</a:t>
            </a:r>
            <a:r>
              <a:rPr lang="it-IT" sz="2400" dirty="0"/>
              <a:t>, </a:t>
            </a:r>
            <a:r>
              <a:rPr lang="it-IT" sz="2400" dirty="0" err="1"/>
              <a:t>les</a:t>
            </a:r>
            <a:r>
              <a:rPr lang="it-IT" sz="2400" dirty="0"/>
              <a:t> </a:t>
            </a:r>
            <a:r>
              <a:rPr lang="it-IT" sz="2400" dirty="0" err="1"/>
              <a:t>eaux</a:t>
            </a:r>
            <a:r>
              <a:rPr lang="it-IT" sz="2400" dirty="0"/>
              <a:t> et </a:t>
            </a:r>
            <a:r>
              <a:rPr lang="it-IT" sz="2400" dirty="0" err="1"/>
              <a:t>forêts</a:t>
            </a:r>
            <a:r>
              <a:rPr lang="it-IT" sz="2400" dirty="0"/>
              <a:t>, </a:t>
            </a:r>
            <a:r>
              <a:rPr lang="it-IT" sz="2400" dirty="0" err="1"/>
              <a:t>les</a:t>
            </a:r>
            <a:r>
              <a:rPr lang="it-IT" sz="2400" dirty="0"/>
              <a:t> </a:t>
            </a:r>
            <a:r>
              <a:rPr lang="it-IT" sz="2400" dirty="0" err="1"/>
              <a:t>procédures</a:t>
            </a:r>
            <a:r>
              <a:rPr lang="it-IT" sz="2400" dirty="0"/>
              <a:t> </a:t>
            </a:r>
            <a:r>
              <a:rPr lang="it-IT" sz="2400" dirty="0" err="1"/>
              <a:t>judiciaires</a:t>
            </a:r>
            <a:r>
              <a:rPr lang="it-IT" sz="2400" dirty="0"/>
              <a:t> … Il </a:t>
            </a:r>
            <a:r>
              <a:rPr lang="it-IT" sz="2400" dirty="0" err="1"/>
              <a:t>était</a:t>
            </a:r>
            <a:r>
              <a:rPr lang="it-IT" sz="2400" dirty="0"/>
              <a:t> </a:t>
            </a:r>
            <a:r>
              <a:rPr lang="it-IT" sz="2400" dirty="0" err="1"/>
              <a:t>aussi</a:t>
            </a:r>
            <a:r>
              <a:rPr lang="it-IT" sz="2400" dirty="0"/>
              <a:t> à l’origine </a:t>
            </a:r>
            <a:r>
              <a:rPr lang="it-IT" sz="2400" dirty="0" err="1"/>
              <a:t>des</a:t>
            </a:r>
            <a:r>
              <a:rPr lang="it-IT" sz="2400" dirty="0"/>
              <a:t> </a:t>
            </a:r>
            <a:r>
              <a:rPr lang="it-IT" sz="2400" dirty="0" err="1"/>
              <a:t>lois</a:t>
            </a:r>
            <a:r>
              <a:rPr lang="it-IT" sz="2400" dirty="0"/>
              <a:t> </a:t>
            </a:r>
            <a:r>
              <a:rPr lang="it-IT" sz="2400" dirty="0" err="1"/>
              <a:t>fondamentales</a:t>
            </a:r>
            <a:r>
              <a:rPr lang="it-IT" sz="2400" dirty="0"/>
              <a:t> </a:t>
            </a:r>
            <a:r>
              <a:rPr lang="it-IT" sz="2400" dirty="0" err="1"/>
              <a:t>du</a:t>
            </a:r>
            <a:r>
              <a:rPr lang="it-IT" sz="2400" dirty="0"/>
              <a:t> </a:t>
            </a:r>
            <a:r>
              <a:rPr lang="it-IT" sz="2400" dirty="0" err="1"/>
              <a:t>royaume</a:t>
            </a:r>
            <a:r>
              <a:rPr lang="it-IT" sz="2400" dirty="0"/>
              <a:t> et </a:t>
            </a:r>
            <a:r>
              <a:rPr lang="it-IT" sz="2400" dirty="0" err="1"/>
              <a:t>du</a:t>
            </a:r>
            <a:r>
              <a:rPr lang="it-IT" sz="2400" dirty="0"/>
              <a:t> </a:t>
            </a:r>
            <a:r>
              <a:rPr lang="it-IT" sz="2400" dirty="0" err="1"/>
              <a:t>droit</a:t>
            </a:r>
            <a:r>
              <a:rPr lang="it-IT" sz="2400" dirty="0"/>
              <a:t> </a:t>
            </a:r>
            <a:r>
              <a:rPr lang="it-IT" sz="2400" dirty="0" err="1"/>
              <a:t>des</a:t>
            </a:r>
            <a:r>
              <a:rPr lang="it-IT" sz="2400" dirty="0"/>
              <a:t> gens.</a:t>
            </a:r>
          </a:p>
          <a:p>
            <a:pPr algn="just"/>
            <a:r>
              <a:rPr lang="it-IT" sz="2400" dirty="0"/>
              <a:t>Le </a:t>
            </a:r>
            <a:r>
              <a:rPr lang="it-IT" sz="2400" dirty="0" err="1"/>
              <a:t>droit</a:t>
            </a:r>
            <a:r>
              <a:rPr lang="it-IT" sz="2400" dirty="0"/>
              <a:t> </a:t>
            </a:r>
            <a:r>
              <a:rPr lang="it-IT" sz="2400" dirty="0" err="1"/>
              <a:t>coutumier</a:t>
            </a:r>
            <a:r>
              <a:rPr lang="it-IT" sz="2400" dirty="0"/>
              <a:t> est </a:t>
            </a:r>
            <a:r>
              <a:rPr lang="it-IT" sz="2400" dirty="0" err="1"/>
              <a:t>ainsi</a:t>
            </a:r>
            <a:r>
              <a:rPr lang="it-IT" sz="2400" dirty="0"/>
              <a:t> un </a:t>
            </a:r>
            <a:r>
              <a:rPr lang="it-IT" sz="2400" dirty="0" err="1"/>
              <a:t>système</a:t>
            </a:r>
            <a:r>
              <a:rPr lang="it-IT" sz="2400" dirty="0"/>
              <a:t> </a:t>
            </a:r>
            <a:r>
              <a:rPr lang="it-IT" sz="2400" dirty="0" err="1"/>
              <a:t>juridique</a:t>
            </a:r>
            <a:r>
              <a:rPr lang="it-IT" sz="2400" dirty="0"/>
              <a:t> qui se fonde </a:t>
            </a:r>
            <a:r>
              <a:rPr lang="it-IT" sz="2400" dirty="0" err="1"/>
              <a:t>sur</a:t>
            </a:r>
            <a:r>
              <a:rPr lang="it-IT" sz="2400" dirty="0"/>
              <a:t> un ensemble de </a:t>
            </a:r>
            <a:r>
              <a:rPr lang="it-IT" sz="2400" dirty="0" err="1"/>
              <a:t>coutumes</a:t>
            </a:r>
            <a:r>
              <a:rPr lang="it-IT" sz="2400" dirty="0" smtClean="0"/>
              <a:t>.</a:t>
            </a:r>
            <a:endParaRPr lang="it-IT" sz="2400" dirty="0"/>
          </a:p>
        </p:txBody>
      </p:sp>
    </p:spTree>
    <p:extLst>
      <p:ext uri="{BB962C8B-B14F-4D97-AF65-F5344CB8AC3E}">
        <p14:creationId xmlns:p14="http://schemas.microsoft.com/office/powerpoint/2010/main" val="28956667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Qu’est</a:t>
            </a:r>
            <a:r>
              <a:rPr lang="it-IT" sz="2800" b="1" dirty="0"/>
              <a:t>-ce </a:t>
            </a:r>
            <a:r>
              <a:rPr lang="it-IT" sz="2800" b="1" dirty="0" err="1"/>
              <a:t>que</a:t>
            </a:r>
            <a:r>
              <a:rPr lang="it-IT" sz="2800" b="1" dirty="0"/>
              <a:t> le </a:t>
            </a:r>
            <a:r>
              <a:rPr lang="it-IT" sz="2800" b="1" dirty="0" err="1"/>
              <a:t>droit</a:t>
            </a:r>
            <a:r>
              <a:rPr lang="it-IT" sz="2800" b="1" dirty="0"/>
              <a:t> </a:t>
            </a:r>
            <a:r>
              <a:rPr lang="it-IT" sz="2800" b="1" dirty="0" err="1"/>
              <a:t>coutumier</a:t>
            </a:r>
            <a:r>
              <a:rPr lang="it-IT" sz="2800" b="1" dirty="0"/>
              <a:t> ?</a:t>
            </a:r>
            <a:br>
              <a:rPr lang="it-IT" sz="2800" b="1" dirty="0"/>
            </a:br>
            <a:endParaRPr lang="fr-CA" sz="2800" dirty="0"/>
          </a:p>
        </p:txBody>
      </p:sp>
      <p:sp>
        <p:nvSpPr>
          <p:cNvPr id="3" name="Segnaposto contenuto 2"/>
          <p:cNvSpPr>
            <a:spLocks noGrp="1"/>
          </p:cNvSpPr>
          <p:nvPr>
            <p:ph idx="1"/>
          </p:nvPr>
        </p:nvSpPr>
        <p:spPr/>
        <p:txBody>
          <a:bodyPr>
            <a:normAutofit/>
          </a:bodyPr>
          <a:lstStyle/>
          <a:p>
            <a:pPr algn="just"/>
            <a:r>
              <a:rPr lang="it-IT" sz="2400" dirty="0" smtClean="0"/>
              <a:t>La </a:t>
            </a:r>
            <a:r>
              <a:rPr lang="it-IT" sz="2400" dirty="0" err="1"/>
              <a:t>coutume</a:t>
            </a:r>
            <a:r>
              <a:rPr lang="it-IT" sz="2400" dirty="0"/>
              <a:t> est une </a:t>
            </a:r>
            <a:r>
              <a:rPr lang="it-IT" sz="2400" dirty="0" err="1"/>
              <a:t>règle</a:t>
            </a:r>
            <a:r>
              <a:rPr lang="it-IT" sz="2400" dirty="0"/>
              <a:t> de </a:t>
            </a:r>
            <a:r>
              <a:rPr lang="it-IT" sz="2400" dirty="0" err="1"/>
              <a:t>droit</a:t>
            </a:r>
            <a:r>
              <a:rPr lang="it-IT" sz="2400" dirty="0"/>
              <a:t> qui </a:t>
            </a:r>
            <a:r>
              <a:rPr lang="it-IT" sz="2400" dirty="0" err="1"/>
              <a:t>présente</a:t>
            </a:r>
            <a:r>
              <a:rPr lang="it-IT" sz="2400" dirty="0"/>
              <a:t> </a:t>
            </a:r>
            <a:r>
              <a:rPr lang="it-IT" sz="2400" dirty="0" err="1"/>
              <a:t>trois</a:t>
            </a:r>
            <a:r>
              <a:rPr lang="it-IT" sz="2400" dirty="0"/>
              <a:t> </a:t>
            </a:r>
            <a:r>
              <a:rPr lang="it-IT" sz="2400" dirty="0" err="1"/>
              <a:t>caractéristiques</a:t>
            </a:r>
            <a:r>
              <a:rPr lang="it-IT" sz="2400" dirty="0"/>
              <a:t> :</a:t>
            </a:r>
          </a:p>
          <a:p>
            <a:pPr algn="just"/>
            <a:r>
              <a:rPr lang="it-IT" sz="2400" dirty="0"/>
              <a:t>Elle est non </a:t>
            </a:r>
            <a:r>
              <a:rPr lang="it-IT" sz="2400" dirty="0" err="1"/>
              <a:t>écrite</a:t>
            </a:r>
            <a:r>
              <a:rPr lang="it-IT" sz="2400" dirty="0"/>
              <a:t> ;</a:t>
            </a:r>
          </a:p>
          <a:p>
            <a:pPr algn="just"/>
            <a:r>
              <a:rPr lang="it-IT" sz="2400" dirty="0" err="1"/>
              <a:t>l’application</a:t>
            </a:r>
            <a:r>
              <a:rPr lang="it-IT" sz="2400" dirty="0"/>
              <a:t> de la </a:t>
            </a:r>
            <a:r>
              <a:rPr lang="it-IT" sz="2400" dirty="0" err="1"/>
              <a:t>règle</a:t>
            </a:r>
            <a:r>
              <a:rPr lang="it-IT" sz="2400" dirty="0"/>
              <a:t> </a:t>
            </a:r>
            <a:r>
              <a:rPr lang="it-IT" sz="2400" dirty="0" err="1"/>
              <a:t>doit</a:t>
            </a:r>
            <a:r>
              <a:rPr lang="it-IT" sz="2400" dirty="0"/>
              <a:t> </a:t>
            </a:r>
            <a:r>
              <a:rPr lang="it-IT" sz="2400" dirty="0" err="1" smtClean="0"/>
              <a:t>etre</a:t>
            </a:r>
            <a:r>
              <a:rPr lang="it-IT" sz="2400" dirty="0" smtClean="0"/>
              <a:t> </a:t>
            </a:r>
            <a:r>
              <a:rPr lang="it-IT" sz="2400" dirty="0" err="1"/>
              <a:t>répétée</a:t>
            </a:r>
            <a:r>
              <a:rPr lang="it-IT" sz="2400" dirty="0"/>
              <a:t> et constante ;</a:t>
            </a:r>
          </a:p>
          <a:p>
            <a:pPr algn="just"/>
            <a:r>
              <a:rPr lang="it-IT" sz="2400" dirty="0"/>
              <a:t>la </a:t>
            </a:r>
            <a:r>
              <a:rPr lang="it-IT" sz="2400" dirty="0" err="1"/>
              <a:t>population</a:t>
            </a:r>
            <a:r>
              <a:rPr lang="it-IT" sz="2400" dirty="0"/>
              <a:t> </a:t>
            </a:r>
            <a:r>
              <a:rPr lang="it-IT" sz="2400" dirty="0" err="1"/>
              <a:t>doit</a:t>
            </a:r>
            <a:r>
              <a:rPr lang="it-IT" sz="2400" dirty="0"/>
              <a:t> </a:t>
            </a:r>
            <a:r>
              <a:rPr lang="it-IT" sz="2400" dirty="0" err="1"/>
              <a:t>être</a:t>
            </a:r>
            <a:r>
              <a:rPr lang="it-IT" sz="2400" dirty="0"/>
              <a:t> </a:t>
            </a:r>
            <a:r>
              <a:rPr lang="it-IT" sz="2400" dirty="0" err="1"/>
              <a:t>convaincue</a:t>
            </a:r>
            <a:r>
              <a:rPr lang="it-IT" sz="2400" dirty="0"/>
              <a:t> </a:t>
            </a:r>
            <a:r>
              <a:rPr lang="it-IT" sz="2400" dirty="0" err="1"/>
              <a:t>du</a:t>
            </a:r>
            <a:r>
              <a:rPr lang="it-IT" sz="2400" dirty="0"/>
              <a:t> </a:t>
            </a:r>
            <a:r>
              <a:rPr lang="it-IT" sz="2400" dirty="0" err="1"/>
              <a:t>caractère</a:t>
            </a:r>
            <a:r>
              <a:rPr lang="it-IT" sz="2400" dirty="0"/>
              <a:t> </a:t>
            </a:r>
            <a:r>
              <a:rPr lang="it-IT" sz="2400" dirty="0" err="1"/>
              <a:t>obligatoire</a:t>
            </a:r>
            <a:r>
              <a:rPr lang="it-IT" sz="2400" dirty="0"/>
              <a:t> de </a:t>
            </a:r>
            <a:r>
              <a:rPr lang="it-IT" sz="2400" dirty="0" err="1"/>
              <a:t>cette</a:t>
            </a:r>
            <a:r>
              <a:rPr lang="it-IT" sz="2400" dirty="0"/>
              <a:t> </a:t>
            </a:r>
            <a:r>
              <a:rPr lang="it-IT" sz="2400" dirty="0" err="1"/>
              <a:t>règle</a:t>
            </a:r>
            <a:r>
              <a:rPr lang="it-IT" sz="2400" dirty="0"/>
              <a:t>.</a:t>
            </a:r>
          </a:p>
          <a:p>
            <a:pPr algn="just"/>
            <a:r>
              <a:rPr lang="it-IT" sz="2400" dirty="0"/>
              <a:t>En </a:t>
            </a:r>
            <a:r>
              <a:rPr lang="it-IT" sz="2400" dirty="0" err="1"/>
              <a:t>raison</a:t>
            </a:r>
            <a:r>
              <a:rPr lang="it-IT" sz="2400" dirty="0"/>
              <a:t> de son </a:t>
            </a:r>
            <a:r>
              <a:rPr lang="it-IT" sz="2400" dirty="0" err="1"/>
              <a:t>caractère</a:t>
            </a:r>
            <a:r>
              <a:rPr lang="it-IT" sz="2400" dirty="0"/>
              <a:t> </a:t>
            </a:r>
            <a:r>
              <a:rPr lang="it-IT" sz="2400" dirty="0" err="1"/>
              <a:t>très</a:t>
            </a:r>
            <a:r>
              <a:rPr lang="it-IT" sz="2400" dirty="0"/>
              <a:t> </a:t>
            </a:r>
            <a:r>
              <a:rPr lang="it-IT" sz="2400" dirty="0" err="1"/>
              <a:t>spécial</a:t>
            </a:r>
            <a:r>
              <a:rPr lang="it-IT" sz="2400" dirty="0"/>
              <a:t>, </a:t>
            </a:r>
            <a:r>
              <a:rPr lang="it-IT" sz="2400" dirty="0" err="1"/>
              <a:t>seuls</a:t>
            </a:r>
            <a:r>
              <a:rPr lang="it-IT" sz="2400" dirty="0"/>
              <a:t> </a:t>
            </a:r>
            <a:r>
              <a:rPr lang="it-IT" sz="2400" dirty="0" err="1"/>
              <a:t>trois</a:t>
            </a:r>
            <a:r>
              <a:rPr lang="it-IT" sz="2400" dirty="0"/>
              <a:t> </a:t>
            </a:r>
            <a:r>
              <a:rPr lang="it-IT" sz="2400" dirty="0" err="1"/>
              <a:t>pays</a:t>
            </a:r>
            <a:r>
              <a:rPr lang="it-IT" sz="2400" dirty="0"/>
              <a:t> (la </a:t>
            </a:r>
            <a:r>
              <a:rPr lang="it-IT" sz="2400" dirty="0" err="1"/>
              <a:t>Mongolie</a:t>
            </a:r>
            <a:r>
              <a:rPr lang="it-IT" sz="2400" dirty="0"/>
              <a:t>, le </a:t>
            </a:r>
            <a:r>
              <a:rPr lang="it-IT" sz="2400" dirty="0" err="1"/>
              <a:t>Bhoutan</a:t>
            </a:r>
            <a:r>
              <a:rPr lang="it-IT" sz="2400" dirty="0"/>
              <a:t> et le </a:t>
            </a:r>
            <a:r>
              <a:rPr lang="it-IT" sz="2400" dirty="0" err="1"/>
              <a:t>Sri</a:t>
            </a:r>
            <a:r>
              <a:rPr lang="it-IT" sz="2400" dirty="0"/>
              <a:t> Lanka) </a:t>
            </a:r>
            <a:r>
              <a:rPr lang="it-IT" sz="2400" dirty="0" err="1"/>
              <a:t>ont</a:t>
            </a:r>
            <a:r>
              <a:rPr lang="it-IT" sz="2400" dirty="0"/>
              <a:t> le </a:t>
            </a:r>
            <a:r>
              <a:rPr lang="it-IT" sz="2400" dirty="0" err="1"/>
              <a:t>droit</a:t>
            </a:r>
            <a:r>
              <a:rPr lang="it-IT" sz="2400" dirty="0"/>
              <a:t> </a:t>
            </a:r>
            <a:r>
              <a:rPr lang="it-IT" sz="2400" dirty="0" err="1"/>
              <a:t>coutumier</a:t>
            </a:r>
            <a:r>
              <a:rPr lang="it-IT" sz="2400" dirty="0"/>
              <a:t> pour </a:t>
            </a:r>
            <a:r>
              <a:rPr lang="it-IT" sz="2400" dirty="0" err="1"/>
              <a:t>système</a:t>
            </a:r>
            <a:r>
              <a:rPr lang="it-IT" sz="2400" dirty="0"/>
              <a:t> </a:t>
            </a:r>
            <a:r>
              <a:rPr lang="it-IT" sz="2400" dirty="0" err="1"/>
              <a:t>juridique</a:t>
            </a:r>
            <a:r>
              <a:rPr lang="it-IT" sz="2400" dirty="0"/>
              <a:t>.</a:t>
            </a:r>
          </a:p>
          <a:p>
            <a:endParaRPr lang="fr-CA" sz="1800" dirty="0"/>
          </a:p>
        </p:txBody>
      </p:sp>
    </p:spTree>
    <p:extLst>
      <p:ext uri="{BB962C8B-B14F-4D97-AF65-F5344CB8AC3E}">
        <p14:creationId xmlns:p14="http://schemas.microsoft.com/office/powerpoint/2010/main" val="941395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olo 1"/>
          <p:cNvSpPr>
            <a:spLocks noGrp="1"/>
          </p:cNvSpPr>
          <p:nvPr>
            <p:ph type="title"/>
          </p:nvPr>
        </p:nvSpPr>
        <p:spPr/>
        <p:txBody>
          <a:bodyPr>
            <a:normAutofit fontScale="90000"/>
          </a:bodyPr>
          <a:lstStyle/>
          <a:p>
            <a:r>
              <a:rPr lang="it-IT" sz="2800" dirty="0" err="1">
                <a:latin typeface="Arial" charset="0"/>
              </a:rPr>
              <a:t>Les</a:t>
            </a:r>
            <a:r>
              <a:rPr lang="it-IT" sz="2800" dirty="0">
                <a:latin typeface="Arial" charset="0"/>
              </a:rPr>
              <a:t> </a:t>
            </a:r>
            <a:r>
              <a:rPr lang="it-IT" sz="2800" dirty="0" err="1">
                <a:latin typeface="Arial" charset="0"/>
              </a:rPr>
              <a:t>étapes</a:t>
            </a:r>
            <a:r>
              <a:rPr lang="it-IT" sz="2800" dirty="0">
                <a:latin typeface="Arial" charset="0"/>
              </a:rPr>
              <a:t> </a:t>
            </a:r>
            <a:r>
              <a:rPr lang="it-IT" sz="2800" dirty="0" err="1">
                <a:latin typeface="Arial" charset="0"/>
              </a:rPr>
              <a:t>essentielles</a:t>
            </a:r>
            <a:r>
              <a:rPr lang="it-IT" sz="2800" dirty="0">
                <a:latin typeface="Arial" charset="0"/>
              </a:rPr>
              <a:t> de l’histoire de la langue </a:t>
            </a:r>
            <a:r>
              <a:rPr lang="it-IT" sz="2800" dirty="0" err="1" smtClean="0">
                <a:latin typeface="Arial" charset="0"/>
              </a:rPr>
              <a:t>française</a:t>
            </a:r>
            <a:r>
              <a:rPr lang="it-IT" sz="2800" dirty="0" smtClean="0">
                <a:latin typeface="Arial" charset="0"/>
              </a:rPr>
              <a:t/>
            </a:r>
            <a:br>
              <a:rPr lang="it-IT" sz="2800" dirty="0" smtClean="0">
                <a:latin typeface="Arial" charset="0"/>
              </a:rPr>
            </a:br>
            <a:endParaRPr lang="it-IT" sz="2800" dirty="0">
              <a:latin typeface="Arial" charset="0"/>
            </a:endParaRPr>
          </a:p>
        </p:txBody>
      </p:sp>
      <p:sp>
        <p:nvSpPr>
          <p:cNvPr id="70658" name="Segnaposto contenuto 2"/>
          <p:cNvSpPr>
            <a:spLocks noGrp="1"/>
          </p:cNvSpPr>
          <p:nvPr>
            <p:ph idx="1"/>
          </p:nvPr>
        </p:nvSpPr>
        <p:spPr/>
        <p:txBody>
          <a:bodyPr/>
          <a:lstStyle/>
          <a:p>
            <a:pPr eaLnBrk="1" hangingPunct="1"/>
            <a:endParaRPr lang="fr-FR" sz="2400" b="1" dirty="0">
              <a:latin typeface="Arial" charset="0"/>
            </a:endParaRPr>
          </a:p>
          <a:p>
            <a:pPr eaLnBrk="1" hangingPunct="1"/>
            <a:r>
              <a:rPr lang="fr-FR" sz="2400" b="1" dirty="0">
                <a:latin typeface="Arial" charset="0"/>
              </a:rPr>
              <a:t>L</a:t>
            </a:r>
            <a:r>
              <a:rPr lang="ja-JP" altLang="fr-FR" sz="2400" b="1" dirty="0">
                <a:latin typeface="Arial" charset="0"/>
              </a:rPr>
              <a:t>’</a:t>
            </a:r>
            <a:r>
              <a:rPr lang="fr-FR" altLang="ja-JP" sz="2400" b="1" dirty="0">
                <a:latin typeface="Arial" charset="0"/>
              </a:rPr>
              <a:t>ancien </a:t>
            </a:r>
            <a:r>
              <a:rPr lang="fr-FR" altLang="ja-JP" sz="2400" b="1" dirty="0" smtClean="0">
                <a:latin typeface="Arial" charset="0"/>
              </a:rPr>
              <a:t>français </a:t>
            </a:r>
            <a:r>
              <a:rPr lang="fr-FR" altLang="ja-JP" sz="2400" dirty="0" smtClean="0">
                <a:latin typeface="Arial" charset="0"/>
              </a:rPr>
              <a:t>: IX</a:t>
            </a:r>
            <a:r>
              <a:rPr lang="fr-FR" sz="2400" baseline="30000" dirty="0" smtClean="0">
                <a:latin typeface="Arial" charset="0"/>
              </a:rPr>
              <a:t>ème</a:t>
            </a:r>
            <a:r>
              <a:rPr lang="fr-FR" altLang="ja-JP" sz="2400" dirty="0" smtClean="0">
                <a:latin typeface="Arial" charset="0"/>
              </a:rPr>
              <a:t> siècle - XIII</a:t>
            </a:r>
            <a:r>
              <a:rPr lang="fr-FR" sz="2400" baseline="30000" dirty="0" smtClean="0">
                <a:latin typeface="Arial" charset="0"/>
              </a:rPr>
              <a:t>ème</a:t>
            </a:r>
            <a:r>
              <a:rPr lang="fr-FR" altLang="ja-JP" sz="2400" dirty="0" smtClean="0">
                <a:latin typeface="Arial" charset="0"/>
              </a:rPr>
              <a:t> </a:t>
            </a:r>
            <a:r>
              <a:rPr lang="fr-FR" altLang="ja-JP" sz="2400" dirty="0">
                <a:latin typeface="Arial" charset="0"/>
              </a:rPr>
              <a:t>siècle</a:t>
            </a:r>
          </a:p>
          <a:p>
            <a:r>
              <a:rPr lang="fr-FR" sz="2400" dirty="0">
                <a:latin typeface="Arial" charset="0"/>
              </a:rPr>
              <a:t>Le moyen français </a:t>
            </a:r>
            <a:r>
              <a:rPr lang="fr-FR" sz="2400" dirty="0" smtClean="0">
                <a:latin typeface="Arial" charset="0"/>
              </a:rPr>
              <a:t>: XIV</a:t>
            </a:r>
            <a:r>
              <a:rPr lang="fr-FR" sz="2400" baseline="30000" dirty="0" smtClean="0">
                <a:latin typeface="Arial" charset="0"/>
              </a:rPr>
              <a:t>ème</a:t>
            </a:r>
            <a:r>
              <a:rPr lang="fr-FR" sz="2400" dirty="0" smtClean="0">
                <a:latin typeface="Arial" charset="0"/>
              </a:rPr>
              <a:t> siècle - XV</a:t>
            </a:r>
            <a:r>
              <a:rPr lang="fr-FR" sz="2400" baseline="30000" dirty="0" smtClean="0">
                <a:latin typeface="Arial" charset="0"/>
              </a:rPr>
              <a:t>ème</a:t>
            </a:r>
            <a:r>
              <a:rPr lang="fr-FR" sz="2400" dirty="0" smtClean="0">
                <a:latin typeface="Arial" charset="0"/>
              </a:rPr>
              <a:t> </a:t>
            </a:r>
            <a:r>
              <a:rPr lang="fr-FR" sz="2400" dirty="0">
                <a:latin typeface="Arial" charset="0"/>
              </a:rPr>
              <a:t>siècle</a:t>
            </a:r>
          </a:p>
          <a:p>
            <a:pPr eaLnBrk="1" hangingPunct="1"/>
            <a:r>
              <a:rPr lang="fr-FR" sz="2400" dirty="0">
                <a:latin typeface="Arial" charset="0"/>
              </a:rPr>
              <a:t>Le français de la Renaissance : </a:t>
            </a:r>
            <a:r>
              <a:rPr lang="fr-FR" sz="2400" dirty="0" smtClean="0">
                <a:latin typeface="Arial" charset="0"/>
              </a:rPr>
              <a:t>XVI</a:t>
            </a:r>
            <a:r>
              <a:rPr lang="fr-FR" sz="2400" baseline="30000" dirty="0">
                <a:latin typeface="Arial" charset="0"/>
              </a:rPr>
              <a:t>ème</a:t>
            </a:r>
            <a:r>
              <a:rPr lang="fr-FR" sz="2400" dirty="0" smtClean="0">
                <a:latin typeface="Arial" charset="0"/>
              </a:rPr>
              <a:t> </a:t>
            </a:r>
            <a:r>
              <a:rPr lang="fr-FR" sz="2400" dirty="0">
                <a:latin typeface="Arial" charset="0"/>
              </a:rPr>
              <a:t>siècle</a:t>
            </a:r>
          </a:p>
          <a:p>
            <a:pPr eaLnBrk="1" hangingPunct="1"/>
            <a:r>
              <a:rPr lang="fr-FR" sz="2400" dirty="0">
                <a:latin typeface="Arial" charset="0"/>
              </a:rPr>
              <a:t>Le français classique : </a:t>
            </a:r>
            <a:r>
              <a:rPr lang="fr-FR" sz="2400" dirty="0" smtClean="0">
                <a:latin typeface="Arial" charset="0"/>
              </a:rPr>
              <a:t>XVII</a:t>
            </a:r>
            <a:r>
              <a:rPr lang="fr-FR" sz="2400" baseline="30000" dirty="0" smtClean="0">
                <a:latin typeface="Arial" charset="0"/>
              </a:rPr>
              <a:t>ème</a:t>
            </a:r>
            <a:r>
              <a:rPr lang="fr-FR" sz="2400" dirty="0" smtClean="0">
                <a:latin typeface="Arial" charset="0"/>
              </a:rPr>
              <a:t> -XVIII</a:t>
            </a:r>
            <a:r>
              <a:rPr lang="fr-FR" sz="2400" baseline="30000" dirty="0" smtClean="0">
                <a:latin typeface="Arial" charset="0"/>
              </a:rPr>
              <a:t>ème</a:t>
            </a:r>
            <a:r>
              <a:rPr lang="fr-FR" sz="2400" dirty="0" smtClean="0">
                <a:latin typeface="Arial" charset="0"/>
              </a:rPr>
              <a:t> </a:t>
            </a:r>
            <a:r>
              <a:rPr lang="fr-FR" sz="2400" dirty="0">
                <a:latin typeface="Arial" charset="0"/>
              </a:rPr>
              <a:t>siècles </a:t>
            </a:r>
          </a:p>
          <a:p>
            <a:pPr eaLnBrk="1" hangingPunct="1"/>
            <a:r>
              <a:rPr lang="fr-FR" sz="2400" dirty="0">
                <a:latin typeface="Arial" charset="0"/>
              </a:rPr>
              <a:t>Le français </a:t>
            </a:r>
            <a:r>
              <a:rPr lang="fr-FR" sz="2400" dirty="0" smtClean="0">
                <a:latin typeface="Arial" charset="0"/>
              </a:rPr>
              <a:t>moderne : XIX</a:t>
            </a:r>
            <a:r>
              <a:rPr lang="fr-FR" sz="2400" baseline="30000" dirty="0" smtClean="0">
                <a:latin typeface="Arial" charset="0"/>
              </a:rPr>
              <a:t>ème</a:t>
            </a:r>
            <a:r>
              <a:rPr lang="fr-FR" sz="2400" dirty="0" smtClean="0">
                <a:latin typeface="Arial" charset="0"/>
              </a:rPr>
              <a:t>  - XX</a:t>
            </a:r>
            <a:r>
              <a:rPr lang="fr-FR" sz="2400" baseline="30000" dirty="0" smtClean="0">
                <a:latin typeface="Arial" charset="0"/>
              </a:rPr>
              <a:t>ème</a:t>
            </a:r>
            <a:r>
              <a:rPr lang="fr-FR" sz="2400" dirty="0" smtClean="0">
                <a:latin typeface="Arial" charset="0"/>
              </a:rPr>
              <a:t> siècles </a:t>
            </a:r>
            <a:r>
              <a:rPr lang="fr-FR" sz="2400" dirty="0">
                <a:latin typeface="Arial" charset="0"/>
              </a:rPr>
              <a:t>(</a:t>
            </a:r>
            <a:r>
              <a:rPr lang="it-IT" sz="2400" dirty="0">
                <a:latin typeface="Arial" charset="0"/>
              </a:rPr>
              <a:t>l’Académie </a:t>
            </a:r>
            <a:r>
              <a:rPr lang="it-IT" sz="2400" dirty="0" err="1">
                <a:latin typeface="Arial" charset="0"/>
              </a:rPr>
              <a:t>française</a:t>
            </a:r>
            <a:r>
              <a:rPr lang="it-IT" sz="2400" dirty="0">
                <a:latin typeface="Arial" charset="0"/>
              </a:rPr>
              <a:t> en 1835 </a:t>
            </a:r>
            <a:r>
              <a:rPr lang="it-IT" sz="2400" dirty="0" err="1">
                <a:latin typeface="Arial" charset="0"/>
              </a:rPr>
              <a:t>admet</a:t>
            </a:r>
            <a:r>
              <a:rPr lang="it-IT" sz="2400" dirty="0">
                <a:latin typeface="Arial" charset="0"/>
              </a:rPr>
              <a:t> l’</a:t>
            </a:r>
            <a:r>
              <a:rPr lang="it-IT" sz="2400" dirty="0" err="1">
                <a:latin typeface="Arial" charset="0"/>
              </a:rPr>
              <a:t>orthographe</a:t>
            </a:r>
            <a:r>
              <a:rPr lang="it-IT" sz="2400" dirty="0">
                <a:latin typeface="Arial" charset="0"/>
              </a:rPr>
              <a:t> –ai- </a:t>
            </a:r>
            <a:r>
              <a:rPr lang="it-IT" sz="2400" dirty="0" err="1">
                <a:latin typeface="Arial" charset="0"/>
              </a:rPr>
              <a:t>au</a:t>
            </a:r>
            <a:r>
              <a:rPr lang="it-IT" sz="2400" dirty="0">
                <a:latin typeface="Arial" charset="0"/>
              </a:rPr>
              <a:t> </a:t>
            </a:r>
            <a:r>
              <a:rPr lang="it-IT" sz="2400" dirty="0" err="1">
                <a:latin typeface="Arial" charset="0"/>
              </a:rPr>
              <a:t>lieu</a:t>
            </a:r>
            <a:r>
              <a:rPr lang="it-IT" sz="2400" dirty="0">
                <a:latin typeface="Arial" charset="0"/>
              </a:rPr>
              <a:t> de –</a:t>
            </a:r>
            <a:r>
              <a:rPr lang="it-IT" sz="2400">
                <a:latin typeface="Arial" charset="0"/>
              </a:rPr>
              <a:t>oi</a:t>
            </a:r>
            <a:r>
              <a:rPr lang="it-IT" sz="2400" smtClean="0">
                <a:latin typeface="Arial" charset="0"/>
              </a:rPr>
              <a:t>.)</a:t>
            </a:r>
            <a:endParaRPr lang="fr-FR" sz="2400" dirty="0">
              <a:latin typeface="Arial" charset="0"/>
            </a:endParaRPr>
          </a:p>
        </p:txBody>
      </p:sp>
    </p:spTree>
    <p:extLst>
      <p:ext uri="{BB962C8B-B14F-4D97-AF65-F5344CB8AC3E}">
        <p14:creationId xmlns:p14="http://schemas.microsoft.com/office/powerpoint/2010/main" val="264358387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latin ?</a:t>
            </a:r>
          </a:p>
        </p:txBody>
      </p:sp>
      <p:sp>
        <p:nvSpPr>
          <p:cNvPr id="3" name="Segnaposto contenuto 2"/>
          <p:cNvSpPr>
            <a:spLocks noGrp="1"/>
          </p:cNvSpPr>
          <p:nvPr>
            <p:ph idx="1"/>
          </p:nvPr>
        </p:nvSpPr>
        <p:spPr/>
        <p:txBody>
          <a:bodyPr>
            <a:normAutofit lnSpcReduction="10000"/>
          </a:bodyPr>
          <a:lstStyle/>
          <a:p>
            <a:pPr algn="just"/>
            <a:r>
              <a:rPr lang="fr-CA" sz="2400" dirty="0"/>
              <a:t>Au XVI siècle, le français vit avec le latin et les dialectes.</a:t>
            </a:r>
          </a:p>
          <a:p>
            <a:pPr algn="just"/>
            <a:endParaRPr lang="fr-CA" sz="2400" dirty="0"/>
          </a:p>
          <a:p>
            <a:pPr algn="just"/>
            <a:r>
              <a:rPr lang="fr-CA" sz="2400" dirty="0"/>
              <a:t>Le latin est encore une langue vivante. Langue véhiculaire pour les échanges au sein de l’Europe. </a:t>
            </a:r>
            <a:r>
              <a:rPr lang="fr-CA" sz="2400" dirty="0" smtClean="0"/>
              <a:t>MAIS</a:t>
            </a:r>
          </a:p>
          <a:p>
            <a:pPr algn="just"/>
            <a:r>
              <a:rPr lang="fr-CA" sz="2400" dirty="0" smtClean="0"/>
              <a:t>il est </a:t>
            </a:r>
            <a:r>
              <a:rPr lang="fr-CA" sz="2400" dirty="0"/>
              <a:t>différent du latin classique écrit, il n’existe pas un latin oral mais des latins. Prononciation différente (y) français, par exemple.</a:t>
            </a:r>
          </a:p>
          <a:p>
            <a:pPr algn="just"/>
            <a:r>
              <a:rPr lang="fr-CA" sz="2400" dirty="0"/>
              <a:t>Et la communication orale entre les lettrés des différents pays devient de plus en plus difficile.</a:t>
            </a:r>
          </a:p>
          <a:p>
            <a:pPr algn="just"/>
            <a:r>
              <a:rPr lang="fr-CA" sz="2400" dirty="0"/>
              <a:t>Les humanistes de la Renaissance disent que si Cicéron revenait, ils ne seraient plus capables de communiquer avec lui.</a:t>
            </a:r>
          </a:p>
        </p:txBody>
      </p:sp>
    </p:spTree>
    <p:extLst>
      <p:ext uri="{BB962C8B-B14F-4D97-AF65-F5344CB8AC3E}">
        <p14:creationId xmlns:p14="http://schemas.microsoft.com/office/powerpoint/2010/main" val="42414698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Les dialectes (patois) ?</a:t>
            </a:r>
          </a:p>
        </p:txBody>
      </p:sp>
      <p:sp>
        <p:nvSpPr>
          <p:cNvPr id="3" name="Segnaposto contenuto 2"/>
          <p:cNvSpPr>
            <a:spLocks noGrp="1"/>
          </p:cNvSpPr>
          <p:nvPr>
            <p:ph idx="1"/>
          </p:nvPr>
        </p:nvSpPr>
        <p:spPr/>
        <p:txBody>
          <a:bodyPr>
            <a:normAutofit/>
          </a:bodyPr>
          <a:lstStyle/>
          <a:p>
            <a:r>
              <a:rPr lang="fr-CA" sz="2400" dirty="0"/>
              <a:t>La population française est essentiellement rurale. Les gens parlaient leur patois, un parler quotidien.</a:t>
            </a:r>
          </a:p>
        </p:txBody>
      </p:sp>
    </p:spTree>
    <p:extLst>
      <p:ext uri="{BB962C8B-B14F-4D97-AF65-F5344CB8AC3E}">
        <p14:creationId xmlns:p14="http://schemas.microsoft.com/office/powerpoint/2010/main" val="171779093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français</a:t>
            </a:r>
          </a:p>
        </p:txBody>
      </p:sp>
      <p:sp>
        <p:nvSpPr>
          <p:cNvPr id="3" name="Segnaposto contenuto 2"/>
          <p:cNvSpPr>
            <a:spLocks noGrp="1"/>
          </p:cNvSpPr>
          <p:nvPr>
            <p:ph idx="1"/>
          </p:nvPr>
        </p:nvSpPr>
        <p:spPr/>
        <p:txBody>
          <a:bodyPr>
            <a:normAutofit/>
          </a:bodyPr>
          <a:lstStyle/>
          <a:p>
            <a:r>
              <a:rPr lang="fr-CA" sz="2400" dirty="0"/>
              <a:t>Un dialecte devenu langue ?</a:t>
            </a:r>
          </a:p>
          <a:p>
            <a:r>
              <a:rPr lang="fr-CA" sz="2400" dirty="0"/>
              <a:t>La forme « parisienne » de la langue d’</a:t>
            </a:r>
            <a:r>
              <a:rPr lang="fr-CA" sz="2400" dirty="0" err="1"/>
              <a:t>oil</a:t>
            </a:r>
            <a:r>
              <a:rPr lang="fr-CA" sz="2400" dirty="0"/>
              <a:t>. </a:t>
            </a:r>
          </a:p>
          <a:p>
            <a:r>
              <a:rPr lang="fr-CA" sz="2400" dirty="0"/>
              <a:t>Paris, ville où se concentre le pouvoir, devient la métropole de la langue française</a:t>
            </a:r>
          </a:p>
          <a:p>
            <a:r>
              <a:rPr lang="fr-CA" sz="2400" dirty="0"/>
              <a:t>Une communauté linguistique qui s’est agrandie.</a:t>
            </a:r>
          </a:p>
        </p:txBody>
      </p:sp>
    </p:spTree>
    <p:extLst>
      <p:ext uri="{BB962C8B-B14F-4D97-AF65-F5344CB8AC3E}">
        <p14:creationId xmlns:p14="http://schemas.microsoft.com/office/powerpoint/2010/main" val="23492180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1" name="Rectangle 2"/>
          <p:cNvSpPr>
            <a:spLocks noGrp="1" noChangeArrowheads="1"/>
          </p:cNvSpPr>
          <p:nvPr>
            <p:ph type="title"/>
          </p:nvPr>
        </p:nvSpPr>
        <p:spPr/>
        <p:txBody>
          <a:bodyPr>
            <a:normAutofit/>
          </a:bodyPr>
          <a:lstStyle/>
          <a:p>
            <a:r>
              <a:rPr lang="fr-FR" sz="2800" i="1" dirty="0">
                <a:latin typeface="Arial" charset="0"/>
              </a:rPr>
              <a:t>La </a:t>
            </a:r>
            <a:r>
              <a:rPr lang="fr-FR" sz="2800" i="1" dirty="0" err="1">
                <a:latin typeface="Arial" charset="0"/>
              </a:rPr>
              <a:t>Deffence</a:t>
            </a:r>
            <a:r>
              <a:rPr lang="fr-FR" sz="2800" i="1" dirty="0">
                <a:latin typeface="Arial" charset="0"/>
              </a:rPr>
              <a:t>, et Illustration de la Langue </a:t>
            </a:r>
            <a:r>
              <a:rPr lang="fr-FR" sz="2800" i="1" dirty="0" err="1">
                <a:latin typeface="Arial" charset="0"/>
              </a:rPr>
              <a:t>Francoyse</a:t>
            </a:r>
            <a:r>
              <a:rPr lang="fr-FR" sz="2800" i="1" dirty="0">
                <a:latin typeface="Arial" charset="0"/>
              </a:rPr>
              <a:t> dans l'orthographe originale 1549</a:t>
            </a:r>
          </a:p>
        </p:txBody>
      </p:sp>
      <p:sp>
        <p:nvSpPr>
          <p:cNvPr id="358402" name="Rectangle 3"/>
          <p:cNvSpPr>
            <a:spLocks noGrp="1" noChangeArrowheads="1"/>
          </p:cNvSpPr>
          <p:nvPr>
            <p:ph type="body" idx="1"/>
          </p:nvPr>
        </p:nvSpPr>
        <p:spPr/>
        <p:txBody>
          <a:bodyPr/>
          <a:lstStyle/>
          <a:p>
            <a:pPr algn="just"/>
            <a:r>
              <a:rPr lang="fr-FR" sz="2400" dirty="0">
                <a:latin typeface="Arial" charset="0"/>
              </a:rPr>
              <a:t>Manifeste littéraire qui rassemble les idées des poètes de la Pléiade </a:t>
            </a:r>
          </a:p>
          <a:p>
            <a:pPr algn="just"/>
            <a:r>
              <a:rPr lang="fr-FR" sz="2400" dirty="0">
                <a:latin typeface="Arial" charset="0"/>
              </a:rPr>
              <a:t>Joachim du Bellay : </a:t>
            </a:r>
            <a:r>
              <a:rPr lang="fr-FR" sz="2400" i="1" dirty="0">
                <a:latin typeface="Arial" charset="0"/>
              </a:rPr>
              <a:t>La </a:t>
            </a:r>
            <a:r>
              <a:rPr lang="fr-FR" sz="2400" i="1" dirty="0" err="1">
                <a:latin typeface="Arial" charset="0"/>
              </a:rPr>
              <a:t>Deffence</a:t>
            </a:r>
            <a:r>
              <a:rPr lang="fr-FR" sz="2400" i="1" dirty="0">
                <a:latin typeface="Arial" charset="0"/>
              </a:rPr>
              <a:t>, et Illustration de la Langue </a:t>
            </a:r>
            <a:r>
              <a:rPr lang="fr-FR" sz="2400" i="1" dirty="0" err="1">
                <a:latin typeface="Arial" charset="0"/>
              </a:rPr>
              <a:t>Francoyse</a:t>
            </a:r>
            <a:r>
              <a:rPr lang="fr-FR" sz="2400" i="1" dirty="0">
                <a:latin typeface="Arial" charset="0"/>
              </a:rPr>
              <a:t> dans l'orthographe originale</a:t>
            </a:r>
          </a:p>
          <a:p>
            <a:pPr algn="just"/>
            <a:r>
              <a:rPr lang="fr-FR" sz="2400" dirty="0">
                <a:latin typeface="Arial" charset="0"/>
              </a:rPr>
              <a:t>« chacune Langue a je ne </a:t>
            </a:r>
            <a:r>
              <a:rPr lang="fr-FR" sz="2400" dirty="0" err="1">
                <a:latin typeface="Arial" charset="0"/>
              </a:rPr>
              <a:t>sçay</a:t>
            </a:r>
            <a:r>
              <a:rPr lang="fr-FR" sz="2400" dirty="0">
                <a:latin typeface="Arial" charset="0"/>
              </a:rPr>
              <a:t> </a:t>
            </a:r>
            <a:r>
              <a:rPr lang="fr-FR" sz="2400" dirty="0" err="1">
                <a:latin typeface="Arial" charset="0"/>
              </a:rPr>
              <a:t>quoy</a:t>
            </a:r>
            <a:r>
              <a:rPr lang="fr-FR" sz="2400" dirty="0">
                <a:latin typeface="Arial" charset="0"/>
              </a:rPr>
              <a:t> propre seulement à elle ».</a:t>
            </a:r>
          </a:p>
          <a:p>
            <a:pPr algn="just"/>
            <a:r>
              <a:rPr lang="fr-CA" sz="2400" dirty="0"/>
              <a:t>« J’ay toujours estimé notre </a:t>
            </a:r>
            <a:r>
              <a:rPr lang="fr-CA" sz="2400" dirty="0" err="1"/>
              <a:t>poësie</a:t>
            </a:r>
            <a:r>
              <a:rPr lang="fr-CA" sz="2400" dirty="0"/>
              <a:t> </a:t>
            </a:r>
            <a:r>
              <a:rPr lang="fr-CA" sz="2400" dirty="0" err="1"/>
              <a:t>Françoyse</a:t>
            </a:r>
            <a:r>
              <a:rPr lang="fr-CA" sz="2400" dirty="0"/>
              <a:t> </a:t>
            </a:r>
            <a:r>
              <a:rPr lang="fr-CA" sz="2400" dirty="0" err="1"/>
              <a:t>estre</a:t>
            </a:r>
            <a:r>
              <a:rPr lang="fr-CA" sz="2400" dirty="0"/>
              <a:t> capable de quelque plus </a:t>
            </a:r>
            <a:r>
              <a:rPr lang="fr-CA" sz="2400" dirty="0" err="1"/>
              <a:t>hault</a:t>
            </a:r>
            <a:r>
              <a:rPr lang="fr-CA" sz="2400" dirty="0"/>
              <a:t>, et meilleur Style que </a:t>
            </a:r>
            <a:r>
              <a:rPr lang="fr-CA" sz="2400" dirty="0" err="1"/>
              <a:t>celuy</a:t>
            </a:r>
            <a:r>
              <a:rPr lang="fr-CA" sz="2400" dirty="0"/>
              <a:t>, dont nous sommes si longuement contentez ».</a:t>
            </a:r>
          </a:p>
          <a:p>
            <a:pPr algn="just"/>
            <a:endParaRPr lang="fr-FR" sz="2400" dirty="0">
              <a:latin typeface="Arial" charset="0"/>
            </a:endParaRPr>
          </a:p>
        </p:txBody>
      </p:sp>
    </p:spTree>
    <p:extLst>
      <p:ext uri="{BB962C8B-B14F-4D97-AF65-F5344CB8AC3E}">
        <p14:creationId xmlns:p14="http://schemas.microsoft.com/office/powerpoint/2010/main" val="228500024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La Pléiade </a:t>
            </a:r>
            <a:endParaRPr lang="it-IT" sz="2800" dirty="0"/>
          </a:p>
        </p:txBody>
      </p:sp>
      <p:sp>
        <p:nvSpPr>
          <p:cNvPr id="3" name="Segnaposto contenuto 2"/>
          <p:cNvSpPr>
            <a:spLocks noGrp="1"/>
          </p:cNvSpPr>
          <p:nvPr>
            <p:ph idx="1"/>
          </p:nvPr>
        </p:nvSpPr>
        <p:spPr/>
        <p:txBody>
          <a:bodyPr>
            <a:normAutofit/>
          </a:bodyPr>
          <a:lstStyle/>
          <a:p>
            <a:pPr algn="just"/>
            <a:r>
              <a:rPr lang="fr-FR" sz="2400" dirty="0"/>
              <a:t>La Pléiade est le nom donné à un groupe de sept poètes, et ce, en référence aux sept filles d'Atlas, héros de la mythologie grecque.</a:t>
            </a:r>
          </a:p>
          <a:p>
            <a:pPr algn="just"/>
            <a:r>
              <a:rPr lang="fr-FR" sz="2400" dirty="0"/>
              <a:t>Pierre de Ronsard (</a:t>
            </a:r>
            <a:r>
              <a:rPr lang="fr-FR" sz="2400" i="1" dirty="0"/>
              <a:t>Les Odes</a:t>
            </a:r>
            <a:r>
              <a:rPr lang="fr-FR" sz="2400" dirty="0"/>
              <a:t>) ou Joachim du Bellay (</a:t>
            </a:r>
            <a:r>
              <a:rPr lang="fr-FR" sz="2400" i="1" dirty="0"/>
              <a:t>Défense et illustration de la langue française</a:t>
            </a:r>
            <a:r>
              <a:rPr lang="fr-FR" sz="2400" dirty="0"/>
              <a:t>). Ils rompent avec la poésie médiévale et cherchent à exercer leur art en français.</a:t>
            </a:r>
          </a:p>
          <a:p>
            <a:pPr algn="just"/>
            <a:r>
              <a:rPr lang="fr-FR" sz="2400" dirty="0"/>
              <a:t>Ils vont enrichir la langue française par de nombreux mots issus du latin. </a:t>
            </a:r>
          </a:p>
          <a:p>
            <a:pPr algn="just"/>
            <a:r>
              <a:rPr lang="fr-FR" sz="2400" b="1" dirty="0"/>
              <a:t>À la demande de François Ier</a:t>
            </a:r>
            <a:r>
              <a:rPr lang="fr-FR" sz="2400" dirty="0"/>
              <a:t>, ils participent au développement et à la standardisation du français. </a:t>
            </a:r>
            <a:endParaRPr lang="it-IT" sz="2400" dirty="0"/>
          </a:p>
        </p:txBody>
      </p:sp>
    </p:spTree>
    <p:extLst>
      <p:ext uri="{BB962C8B-B14F-4D97-AF65-F5344CB8AC3E}">
        <p14:creationId xmlns:p14="http://schemas.microsoft.com/office/powerpoint/2010/main" val="140007275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Les outils de la langue française au XVIème siècle</a:t>
            </a:r>
          </a:p>
        </p:txBody>
      </p:sp>
      <p:sp>
        <p:nvSpPr>
          <p:cNvPr id="3" name="Segnaposto contenuto 2"/>
          <p:cNvSpPr>
            <a:spLocks noGrp="1"/>
          </p:cNvSpPr>
          <p:nvPr>
            <p:ph idx="1"/>
          </p:nvPr>
        </p:nvSpPr>
        <p:spPr/>
        <p:txBody>
          <a:bodyPr>
            <a:normAutofit/>
          </a:bodyPr>
          <a:lstStyle/>
          <a:p>
            <a:r>
              <a:rPr lang="fr-CA" sz="2400" dirty="0"/>
              <a:t>Les dictionnaires</a:t>
            </a:r>
          </a:p>
          <a:p>
            <a:r>
              <a:rPr lang="fr-CA" sz="2400" dirty="0"/>
              <a:t>Les grammaires</a:t>
            </a:r>
          </a:p>
          <a:p>
            <a:endParaRPr lang="fr-CA" sz="2400" dirty="0"/>
          </a:p>
          <a:p>
            <a:pPr algn="just"/>
            <a:r>
              <a:rPr lang="fr-CA" sz="2400" dirty="0"/>
              <a:t>pour fixer les règles de la langue française qui s’affirmait comme langue savante, langue de la science, langue juridique, langue littéraire ... : la langue du pouvoir</a:t>
            </a:r>
          </a:p>
          <a:p>
            <a:pPr algn="just"/>
            <a:r>
              <a:rPr lang="fr-CA" sz="2400" dirty="0"/>
              <a:t>Recenser les mots, mais aussi décrire, comprendre et améliorer la langue : objectifs du XVIème siècle.</a:t>
            </a:r>
          </a:p>
          <a:p>
            <a:pPr algn="just"/>
            <a:r>
              <a:rPr lang="fr-CA" sz="2400" dirty="0"/>
              <a:t>Proximité entre le mouvement grammairien et le mouvement religieux de la Réforme (traduction de la Bible en langue française)</a:t>
            </a:r>
          </a:p>
          <a:p>
            <a:pPr algn="just"/>
            <a:endParaRPr lang="fr-CA" sz="2400" dirty="0"/>
          </a:p>
        </p:txBody>
      </p:sp>
    </p:spTree>
    <p:extLst>
      <p:ext uri="{BB962C8B-B14F-4D97-AF65-F5344CB8AC3E}">
        <p14:creationId xmlns:p14="http://schemas.microsoft.com/office/powerpoint/2010/main" val="15654736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7" name="Rectangle 2"/>
          <p:cNvSpPr>
            <a:spLocks noGrp="1" noChangeArrowheads="1"/>
          </p:cNvSpPr>
          <p:nvPr>
            <p:ph type="title"/>
          </p:nvPr>
        </p:nvSpPr>
        <p:spPr/>
        <p:txBody>
          <a:bodyPr>
            <a:normAutofit/>
          </a:bodyPr>
          <a:lstStyle/>
          <a:p>
            <a:r>
              <a:rPr lang="fr-FR" sz="2800" dirty="0">
                <a:latin typeface="Arial" charset="0"/>
              </a:rPr>
              <a:t>Dictionnaires XVI </a:t>
            </a:r>
            <a:r>
              <a:rPr lang="fr-FR" sz="2800" baseline="30000" dirty="0" err="1">
                <a:latin typeface="Arial" charset="0"/>
              </a:rPr>
              <a:t>ème</a:t>
            </a:r>
            <a:r>
              <a:rPr lang="fr-FR" sz="2800" dirty="0">
                <a:latin typeface="Arial" charset="0"/>
              </a:rPr>
              <a:t> siècle</a:t>
            </a:r>
          </a:p>
        </p:txBody>
      </p:sp>
      <p:sp>
        <p:nvSpPr>
          <p:cNvPr id="352258" name="Rectangle 3"/>
          <p:cNvSpPr>
            <a:spLocks noGrp="1" noChangeArrowheads="1"/>
          </p:cNvSpPr>
          <p:nvPr>
            <p:ph type="body" idx="1"/>
          </p:nvPr>
        </p:nvSpPr>
        <p:spPr/>
        <p:txBody>
          <a:bodyPr>
            <a:normAutofit/>
          </a:bodyPr>
          <a:lstStyle/>
          <a:p>
            <a:pPr>
              <a:lnSpc>
                <a:spcPct val="90000"/>
              </a:lnSpc>
            </a:pPr>
            <a:r>
              <a:rPr lang="fr-FR" sz="2400" dirty="0">
                <a:latin typeface="Arial" charset="0"/>
              </a:rPr>
              <a:t>Abondance de dictionnaires plurilingues et bilingues</a:t>
            </a:r>
          </a:p>
          <a:p>
            <a:pPr algn="just">
              <a:lnSpc>
                <a:spcPct val="90000"/>
              </a:lnSpc>
            </a:pPr>
            <a:r>
              <a:rPr lang="fr-FR" sz="2400" dirty="0">
                <a:latin typeface="Arial" charset="0"/>
              </a:rPr>
              <a:t>Calepino composa un </a:t>
            </a:r>
            <a:r>
              <a:rPr lang="fr-FR" sz="2400" i="1" dirty="0" err="1">
                <a:latin typeface="Arial" charset="0"/>
              </a:rPr>
              <a:t>Dictionarium</a:t>
            </a:r>
            <a:r>
              <a:rPr lang="fr-FR" sz="2400" i="1" dirty="0">
                <a:latin typeface="Arial" charset="0"/>
              </a:rPr>
              <a:t>,</a:t>
            </a:r>
            <a:r>
              <a:rPr lang="fr-FR" sz="2400" dirty="0">
                <a:latin typeface="Arial" charset="0"/>
              </a:rPr>
              <a:t> dictionnaire polyglotte, qui parut pour la première fois en 1502  comme dictionnaire monolingue en latin; puis l'auteur le compléta en 1509, en quatre langues : hébreu, grec, latin et italien,  en 11 langues en 1588.</a:t>
            </a:r>
          </a:p>
          <a:p>
            <a:pPr algn="just">
              <a:lnSpc>
                <a:spcPct val="90000"/>
              </a:lnSpc>
            </a:pPr>
            <a:r>
              <a:rPr lang="fr-FR" sz="2400" dirty="0">
                <a:latin typeface="Arial" charset="0"/>
              </a:rPr>
              <a:t>Robert Estienne en </a:t>
            </a:r>
            <a:r>
              <a:rPr lang="fr-FR" sz="2400" b="1" dirty="0">
                <a:latin typeface="Arial" charset="0"/>
              </a:rPr>
              <a:t>1539 : </a:t>
            </a:r>
            <a:r>
              <a:rPr lang="fr-FR" sz="2400" b="1" i="1" dirty="0">
                <a:latin typeface="Arial" charset="0"/>
              </a:rPr>
              <a:t>Dictionnaire </a:t>
            </a:r>
            <a:r>
              <a:rPr lang="fr-FR" sz="2400" b="1" i="1" dirty="0" err="1">
                <a:latin typeface="Arial" charset="0"/>
              </a:rPr>
              <a:t>françois</a:t>
            </a:r>
            <a:r>
              <a:rPr lang="fr-FR" sz="2400" b="1" i="1" dirty="0">
                <a:latin typeface="Arial" charset="0"/>
              </a:rPr>
              <a:t>-latin contenant les </a:t>
            </a:r>
            <a:r>
              <a:rPr lang="fr-FR" sz="2400" b="1" i="1" dirty="0" err="1">
                <a:latin typeface="Arial" charset="0"/>
              </a:rPr>
              <a:t>motz</a:t>
            </a:r>
            <a:r>
              <a:rPr lang="fr-FR" sz="2400" b="1" i="1" dirty="0">
                <a:latin typeface="Arial" charset="0"/>
              </a:rPr>
              <a:t> et les manières de parler </a:t>
            </a:r>
            <a:r>
              <a:rPr lang="fr-FR" sz="2400" b="1" i="1" dirty="0" err="1">
                <a:latin typeface="Arial" charset="0"/>
              </a:rPr>
              <a:t>françois</a:t>
            </a:r>
            <a:r>
              <a:rPr lang="fr-FR" sz="2400" b="1" i="1" dirty="0">
                <a:latin typeface="Arial" charset="0"/>
              </a:rPr>
              <a:t> tournez en latin</a:t>
            </a:r>
            <a:r>
              <a:rPr lang="fr-FR" sz="2400" b="1" dirty="0">
                <a:latin typeface="Arial" charset="0"/>
              </a:rPr>
              <a:t>.</a:t>
            </a:r>
            <a:r>
              <a:rPr lang="fr-FR" sz="2400" dirty="0">
                <a:latin typeface="Arial" charset="0"/>
              </a:rPr>
              <a:t> C</a:t>
            </a:r>
            <a:r>
              <a:rPr lang="ja-JP" altLang="fr-FR" sz="2400" dirty="0">
                <a:latin typeface="Arial" charset="0"/>
              </a:rPr>
              <a:t>’</a:t>
            </a:r>
            <a:r>
              <a:rPr lang="fr-FR" altLang="ja-JP" sz="2400" dirty="0">
                <a:latin typeface="Arial" charset="0"/>
              </a:rPr>
              <a:t>est le renversement de son </a:t>
            </a:r>
            <a:r>
              <a:rPr lang="fr-FR" altLang="ja-JP" sz="2400" i="1" dirty="0" err="1">
                <a:latin typeface="Arial" charset="0"/>
              </a:rPr>
              <a:t>Dictionarium</a:t>
            </a:r>
            <a:r>
              <a:rPr lang="fr-FR" altLang="ja-JP" sz="2400" i="1" dirty="0">
                <a:latin typeface="Arial" charset="0"/>
              </a:rPr>
              <a:t> </a:t>
            </a:r>
            <a:r>
              <a:rPr lang="fr-FR" altLang="ja-JP" sz="2400" i="1" dirty="0" err="1">
                <a:latin typeface="Arial" charset="0"/>
              </a:rPr>
              <a:t>seu</a:t>
            </a:r>
            <a:r>
              <a:rPr lang="fr-FR" altLang="ja-JP" sz="2400" i="1" dirty="0">
                <a:latin typeface="Arial" charset="0"/>
              </a:rPr>
              <a:t> Linguae </a:t>
            </a:r>
            <a:r>
              <a:rPr lang="fr-FR" altLang="ja-JP" sz="2400" i="1" dirty="0" err="1">
                <a:latin typeface="Arial" charset="0"/>
              </a:rPr>
              <a:t>latinae</a:t>
            </a:r>
            <a:r>
              <a:rPr lang="fr-FR" altLang="ja-JP" sz="2400" i="1" dirty="0">
                <a:latin typeface="Arial" charset="0"/>
              </a:rPr>
              <a:t> thesaurus</a:t>
            </a:r>
            <a:r>
              <a:rPr lang="fr-FR" altLang="ja-JP" sz="2400" dirty="0">
                <a:latin typeface="Arial" charset="0"/>
              </a:rPr>
              <a:t> (1531).</a:t>
            </a:r>
            <a:endParaRPr lang="fr-FR" sz="2400" dirty="0">
              <a:latin typeface="Arial" charset="0"/>
            </a:endParaRPr>
          </a:p>
          <a:p>
            <a:pPr algn="just">
              <a:lnSpc>
                <a:spcPct val="90000"/>
              </a:lnSpc>
            </a:pPr>
            <a:endParaRPr lang="fr-FR" sz="2400" dirty="0">
              <a:latin typeface="Arial" charset="0"/>
            </a:endParaRPr>
          </a:p>
          <a:p>
            <a:pPr>
              <a:lnSpc>
                <a:spcPct val="90000"/>
              </a:lnSpc>
            </a:pPr>
            <a:endParaRPr lang="fr-FR" sz="2400" dirty="0">
              <a:latin typeface="Arial" charset="0"/>
            </a:endParaRPr>
          </a:p>
        </p:txBody>
      </p:sp>
    </p:spTree>
    <p:extLst>
      <p:ext uri="{BB962C8B-B14F-4D97-AF65-F5344CB8AC3E}">
        <p14:creationId xmlns:p14="http://schemas.microsoft.com/office/powerpoint/2010/main" val="383993772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1539</a:t>
            </a:r>
          </a:p>
        </p:txBody>
      </p:sp>
      <p:pic>
        <p:nvPicPr>
          <p:cNvPr id="5" name="Segnaposto contenuto 4" descr="ESTIENNE1539pt-630x1024.jpg"/>
          <p:cNvPicPr>
            <a:picLocks noGrp="1" noChangeAspect="1"/>
          </p:cNvPicPr>
          <p:nvPr>
            <p:ph idx="1"/>
          </p:nvPr>
        </p:nvPicPr>
        <p:blipFill>
          <a:blip r:embed="rId2">
            <a:extLst>
              <a:ext uri="{28A0092B-C50C-407E-A947-70E740481C1C}">
                <a14:useLocalDpi xmlns:a14="http://schemas.microsoft.com/office/drawing/2010/main" val="0"/>
              </a:ext>
            </a:extLst>
          </a:blip>
          <a:srcRect l="-97774" r="-97774"/>
          <a:stretch>
            <a:fillRect/>
          </a:stretch>
        </p:blipFill>
        <p:spPr/>
      </p:pic>
    </p:spTree>
    <p:extLst>
      <p:ext uri="{BB962C8B-B14F-4D97-AF65-F5344CB8AC3E}">
        <p14:creationId xmlns:p14="http://schemas.microsoft.com/office/powerpoint/2010/main" val="336774353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800" b="1" i="1" dirty="0">
                <a:latin typeface="Arial" charset="0"/>
              </a:rPr>
              <a:t/>
            </a:r>
            <a:br>
              <a:rPr lang="fr-FR" sz="2800" b="1" i="1" dirty="0">
                <a:latin typeface="Arial" charset="0"/>
              </a:rPr>
            </a:br>
            <a:r>
              <a:rPr lang="fr-FR" sz="2800" b="1" i="1" dirty="0">
                <a:latin typeface="Arial" charset="0"/>
              </a:rPr>
              <a:t>Dictionnaire </a:t>
            </a:r>
            <a:r>
              <a:rPr lang="fr-FR" sz="2800" b="1" i="1" dirty="0" err="1">
                <a:latin typeface="Arial" charset="0"/>
              </a:rPr>
              <a:t>françois</a:t>
            </a:r>
            <a:r>
              <a:rPr lang="fr-FR" sz="2800" b="1" i="1" dirty="0">
                <a:latin typeface="Arial" charset="0"/>
              </a:rPr>
              <a:t>-latin contenant les </a:t>
            </a:r>
            <a:r>
              <a:rPr lang="fr-FR" sz="2800" b="1" i="1" dirty="0" err="1">
                <a:latin typeface="Arial" charset="0"/>
              </a:rPr>
              <a:t>motz</a:t>
            </a:r>
            <a:r>
              <a:rPr lang="fr-FR" sz="2800" b="1" i="1" dirty="0">
                <a:latin typeface="Arial" charset="0"/>
              </a:rPr>
              <a:t> et les manières de parler </a:t>
            </a:r>
            <a:r>
              <a:rPr lang="fr-FR" sz="2800" b="1" i="1" dirty="0" err="1">
                <a:latin typeface="Arial" charset="0"/>
              </a:rPr>
              <a:t>françois</a:t>
            </a:r>
            <a:r>
              <a:rPr lang="fr-FR" sz="2800" b="1" i="1" dirty="0">
                <a:latin typeface="Arial" charset="0"/>
              </a:rPr>
              <a:t> tournez en latin</a:t>
            </a:r>
            <a:r>
              <a:rPr lang="fr-FR" sz="2800" b="1" dirty="0">
                <a:latin typeface="Arial" charset="0"/>
              </a:rPr>
              <a:t>.</a:t>
            </a:r>
            <a:r>
              <a:rPr lang="fr-FR" sz="2800" dirty="0">
                <a:latin typeface="Arial" charset="0"/>
              </a:rPr>
              <a:t> </a:t>
            </a:r>
            <a:r>
              <a:rPr lang="fr-CA" sz="2800" dirty="0"/>
              <a:t/>
            </a:r>
            <a:br>
              <a:rPr lang="fr-CA" sz="2800" dirty="0"/>
            </a:br>
            <a:endParaRPr lang="fr-CA" sz="2800" dirty="0"/>
          </a:p>
        </p:txBody>
      </p:sp>
      <p:sp>
        <p:nvSpPr>
          <p:cNvPr id="3" name="Segnaposto contenuto 2"/>
          <p:cNvSpPr>
            <a:spLocks noGrp="1"/>
          </p:cNvSpPr>
          <p:nvPr>
            <p:ph idx="1"/>
          </p:nvPr>
        </p:nvSpPr>
        <p:spPr/>
        <p:txBody>
          <a:bodyPr>
            <a:normAutofit/>
          </a:bodyPr>
          <a:lstStyle/>
          <a:p>
            <a:pPr algn="just"/>
            <a:r>
              <a:rPr lang="fr-CA" sz="2400" dirty="0"/>
              <a:t>Le mot « dictionnaire » apparaît en français, traduit du latin « </a:t>
            </a:r>
            <a:r>
              <a:rPr lang="fr-CA" sz="2400" dirty="0" err="1"/>
              <a:t>dictionnarium</a:t>
            </a:r>
            <a:r>
              <a:rPr lang="fr-CA" sz="2400" dirty="0"/>
              <a:t> ».</a:t>
            </a:r>
          </a:p>
          <a:p>
            <a:pPr algn="just"/>
            <a:r>
              <a:rPr lang="fr-CA" sz="2400" dirty="0"/>
              <a:t>Cet inversement démontre que la langue française peut être un point de départ acceptable dans l’étude du latin.</a:t>
            </a:r>
          </a:p>
          <a:p>
            <a:pPr algn="just"/>
            <a:r>
              <a:rPr lang="fr-CA" sz="2400" dirty="0"/>
              <a:t>Premier dictionnaire avec des entrées en français. </a:t>
            </a:r>
          </a:p>
          <a:p>
            <a:pPr algn="just"/>
            <a:r>
              <a:rPr lang="fr-CA" sz="2400" dirty="0"/>
              <a:t>Quelles vont être ses entrées ? Estienne en choisit 9000, suivies de définitions en latin.</a:t>
            </a:r>
          </a:p>
          <a:p>
            <a:pPr algn="just"/>
            <a:r>
              <a:rPr lang="fr-CA" sz="2400" b="1" dirty="0"/>
              <a:t>Ce dictionnaire va servir aux juristes, vu les Ordonnances de Villers-Cotterêts.</a:t>
            </a:r>
          </a:p>
          <a:p>
            <a:pPr algn="just"/>
            <a:r>
              <a:rPr lang="fr-CA" sz="2400" b="1" dirty="0"/>
              <a:t>En 1549, 13000 entrées, ajout en particulier de la langue juridique</a:t>
            </a:r>
            <a:r>
              <a:rPr lang="fr-CA" sz="2400" dirty="0"/>
              <a:t>.</a:t>
            </a:r>
          </a:p>
        </p:txBody>
      </p:sp>
    </p:spTree>
    <p:extLst>
      <p:ext uri="{BB962C8B-B14F-4D97-AF65-F5344CB8AC3E}">
        <p14:creationId xmlns:p14="http://schemas.microsoft.com/office/powerpoint/2010/main" val="35449736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Les grammaires</a:t>
            </a:r>
          </a:p>
        </p:txBody>
      </p:sp>
      <p:sp>
        <p:nvSpPr>
          <p:cNvPr id="3" name="Segnaposto contenuto 2"/>
          <p:cNvSpPr>
            <a:spLocks noGrp="1"/>
          </p:cNvSpPr>
          <p:nvPr>
            <p:ph idx="1"/>
          </p:nvPr>
        </p:nvSpPr>
        <p:spPr/>
        <p:txBody>
          <a:bodyPr>
            <a:normAutofit/>
          </a:bodyPr>
          <a:lstStyle/>
          <a:p>
            <a:pPr algn="just"/>
            <a:r>
              <a:rPr lang="fr-FR" sz="2400" dirty="0">
                <a:latin typeface="Arial" charset="0"/>
              </a:rPr>
              <a:t>Parution des premières grammaires de français : </a:t>
            </a:r>
          </a:p>
          <a:p>
            <a:pPr algn="just"/>
            <a:r>
              <a:rPr lang="fr-FR" sz="2400" dirty="0">
                <a:latin typeface="Arial" charset="0"/>
              </a:rPr>
              <a:t>1530 J. Palsgrave, </a:t>
            </a:r>
            <a:r>
              <a:rPr lang="fr-FR" sz="2400" i="1" dirty="0" err="1">
                <a:latin typeface="Arial" charset="0"/>
              </a:rPr>
              <a:t>Lesclarcissement</a:t>
            </a:r>
            <a:r>
              <a:rPr lang="fr-FR" sz="2400" i="1" dirty="0">
                <a:latin typeface="Arial" charset="0"/>
              </a:rPr>
              <a:t> de la langue </a:t>
            </a:r>
            <a:r>
              <a:rPr lang="fr-FR" sz="2400" i="1" dirty="0" err="1">
                <a:latin typeface="Arial" charset="0"/>
              </a:rPr>
              <a:t>françoise</a:t>
            </a:r>
            <a:r>
              <a:rPr lang="fr-FR" sz="2400" dirty="0">
                <a:latin typeface="Arial" charset="0"/>
              </a:rPr>
              <a:t>, en anglais, parue à Londres ;</a:t>
            </a:r>
          </a:p>
          <a:p>
            <a:pPr algn="just"/>
            <a:r>
              <a:rPr lang="fr-FR" sz="2400" dirty="0">
                <a:latin typeface="Arial" charset="0"/>
              </a:rPr>
              <a:t> 1550 Louis </a:t>
            </a:r>
            <a:r>
              <a:rPr lang="fr-FR" sz="2400" dirty="0" err="1">
                <a:latin typeface="Arial" charset="0"/>
              </a:rPr>
              <a:t>Meigret</a:t>
            </a:r>
            <a:r>
              <a:rPr lang="fr-FR" sz="2400" dirty="0">
                <a:latin typeface="Arial" charset="0"/>
              </a:rPr>
              <a:t>, </a:t>
            </a:r>
            <a:r>
              <a:rPr lang="fr-FR" sz="2400" i="1" dirty="0" err="1">
                <a:latin typeface="Arial" charset="0"/>
              </a:rPr>
              <a:t>Tretté</a:t>
            </a:r>
            <a:r>
              <a:rPr lang="fr-FR" sz="2400" i="1" dirty="0">
                <a:latin typeface="Arial" charset="0"/>
              </a:rPr>
              <a:t> de la </a:t>
            </a:r>
            <a:r>
              <a:rPr lang="fr-FR" sz="2400" i="1" dirty="0" err="1">
                <a:latin typeface="Arial" charset="0"/>
              </a:rPr>
              <a:t>grammere</a:t>
            </a:r>
            <a:r>
              <a:rPr lang="fr-FR" sz="2400" i="1" dirty="0">
                <a:latin typeface="Arial" charset="0"/>
              </a:rPr>
              <a:t> </a:t>
            </a:r>
            <a:r>
              <a:rPr lang="fr-FR" sz="2400" i="1" dirty="0" err="1">
                <a:latin typeface="Arial" charset="0"/>
              </a:rPr>
              <a:t>françoeze</a:t>
            </a:r>
            <a:r>
              <a:rPr lang="fr-FR" sz="2400" i="1" dirty="0">
                <a:latin typeface="Arial" charset="0"/>
              </a:rPr>
              <a:t>.</a:t>
            </a:r>
          </a:p>
          <a:p>
            <a:pPr algn="just"/>
            <a:endParaRPr lang="fr-CA" sz="2400" dirty="0"/>
          </a:p>
        </p:txBody>
      </p:sp>
    </p:spTree>
    <p:extLst>
      <p:ext uri="{BB962C8B-B14F-4D97-AF65-F5344CB8AC3E}">
        <p14:creationId xmlns:p14="http://schemas.microsoft.com/office/powerpoint/2010/main" val="25375790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ChangeArrowheads="1"/>
          </p:cNvSpPr>
          <p:nvPr>
            <p:ph type="title"/>
          </p:nvPr>
        </p:nvSpPr>
        <p:spPr>
          <a:xfrm>
            <a:off x="214313" y="285750"/>
            <a:ext cx="8218487" cy="777875"/>
          </a:xfrm>
        </p:spPr>
        <p:txBody>
          <a:bodyPr>
            <a:normAutofit fontScale="90000"/>
          </a:bodyPr>
          <a:lstStyle/>
          <a:p>
            <a:r>
              <a:rPr lang="fr-FR" sz="2800" dirty="0" smtClean="0">
                <a:latin typeface="Arial" charset="0"/>
              </a:rPr>
              <a:t/>
            </a:r>
            <a:br>
              <a:rPr lang="fr-FR" sz="2800" dirty="0" smtClean="0">
                <a:latin typeface="Arial" charset="0"/>
              </a:rPr>
            </a:br>
            <a:r>
              <a:rPr lang="fr-FR" sz="3100" dirty="0" smtClean="0">
                <a:latin typeface="Arial" charset="0"/>
              </a:rPr>
              <a:t>L</a:t>
            </a:r>
            <a:r>
              <a:rPr lang="ja-JP" altLang="fr-FR" sz="3100" dirty="0">
                <a:latin typeface="Arial" charset="0"/>
              </a:rPr>
              <a:t>’</a:t>
            </a:r>
            <a:r>
              <a:rPr lang="fr-FR" altLang="ja-JP" sz="3100" dirty="0">
                <a:latin typeface="Arial" charset="0"/>
              </a:rPr>
              <a:t>ancien français </a:t>
            </a:r>
            <a:br>
              <a:rPr lang="fr-FR" altLang="ja-JP" sz="3100" dirty="0">
                <a:latin typeface="Arial" charset="0"/>
              </a:rPr>
            </a:br>
            <a:r>
              <a:rPr lang="fr-FR" altLang="ja-JP" sz="3100" dirty="0">
                <a:latin typeface="Arial" charset="0"/>
              </a:rPr>
              <a:t>IXème siècle - XIIIème </a:t>
            </a:r>
            <a:r>
              <a:rPr lang="fr-FR" altLang="ja-JP" sz="3100" dirty="0" smtClean="0">
                <a:latin typeface="Arial" charset="0"/>
              </a:rPr>
              <a:t>siècle</a:t>
            </a:r>
            <a:br>
              <a:rPr lang="fr-FR" altLang="ja-JP" sz="3100" dirty="0" smtClean="0">
                <a:latin typeface="Arial" charset="0"/>
              </a:rPr>
            </a:br>
            <a:endParaRPr lang="fr-FR" sz="3100" dirty="0">
              <a:latin typeface="Arial" charset="0"/>
            </a:endParaRPr>
          </a:p>
        </p:txBody>
      </p:sp>
      <p:sp>
        <p:nvSpPr>
          <p:cNvPr id="72706" name="Rectangle 3"/>
          <p:cNvSpPr>
            <a:spLocks noGrp="1" noChangeArrowheads="1"/>
          </p:cNvSpPr>
          <p:nvPr>
            <p:ph type="body" idx="1"/>
          </p:nvPr>
        </p:nvSpPr>
        <p:spPr/>
        <p:txBody>
          <a:bodyPr/>
          <a:lstStyle/>
          <a:p>
            <a:pPr algn="just">
              <a:lnSpc>
                <a:spcPct val="80000"/>
              </a:lnSpc>
            </a:pPr>
            <a:r>
              <a:rPr lang="fr-FR" sz="2400" dirty="0">
                <a:latin typeface="Arial" charset="0"/>
              </a:rPr>
              <a:t>Le passage à ce que l</a:t>
            </a:r>
            <a:r>
              <a:rPr lang="ja-JP" altLang="fr-FR" sz="2400" dirty="0">
                <a:latin typeface="Arial" charset="0"/>
              </a:rPr>
              <a:t>’</a:t>
            </a:r>
            <a:r>
              <a:rPr lang="fr-FR" altLang="ja-JP" sz="2400" dirty="0">
                <a:latin typeface="Arial" charset="0"/>
              </a:rPr>
              <a:t>on peut nommer « le français » se situe au tournant du </a:t>
            </a:r>
            <a:r>
              <a:rPr lang="fr-FR" altLang="ja-JP" sz="2400" dirty="0" smtClean="0">
                <a:latin typeface="Arial" charset="0"/>
              </a:rPr>
              <a:t>8</a:t>
            </a:r>
            <a:r>
              <a:rPr lang="fr-FR" sz="2400" baseline="30000" dirty="0" smtClean="0">
                <a:latin typeface="Arial" charset="0"/>
              </a:rPr>
              <a:t>ème</a:t>
            </a:r>
            <a:r>
              <a:rPr lang="fr-FR" altLang="ja-JP" sz="2400" dirty="0" smtClean="0">
                <a:latin typeface="Arial" charset="0"/>
              </a:rPr>
              <a:t> </a:t>
            </a:r>
            <a:r>
              <a:rPr lang="fr-FR" altLang="ja-JP" sz="2400" dirty="0">
                <a:latin typeface="Arial" charset="0"/>
              </a:rPr>
              <a:t>et </a:t>
            </a:r>
            <a:r>
              <a:rPr lang="fr-FR" altLang="ja-JP" sz="2400" dirty="0" smtClean="0">
                <a:latin typeface="Arial" charset="0"/>
              </a:rPr>
              <a:t>9</a:t>
            </a:r>
            <a:r>
              <a:rPr lang="fr-FR" sz="2400" baseline="30000" dirty="0">
                <a:latin typeface="Arial" charset="0"/>
              </a:rPr>
              <a:t>ème</a:t>
            </a:r>
            <a:r>
              <a:rPr lang="fr-FR" altLang="ja-JP" sz="2400" dirty="0" smtClean="0">
                <a:latin typeface="Arial" charset="0"/>
              </a:rPr>
              <a:t> </a:t>
            </a:r>
            <a:r>
              <a:rPr lang="fr-FR" altLang="ja-JP" sz="2400" dirty="0">
                <a:latin typeface="Arial" charset="0"/>
              </a:rPr>
              <a:t>siècle. Mais ce français naissant n'occupait qu'une base territoriale extrêmement réduite et n'était parlé que dans les régions d'Orléans, de Paris et de Senlis par les couches supérieures de la population. Le peuple parlait, dans le Nord, diverses variétés </a:t>
            </a:r>
            <a:r>
              <a:rPr lang="fr-FR" altLang="ja-JP" sz="2400" dirty="0" smtClean="0">
                <a:latin typeface="Arial" charset="0"/>
              </a:rPr>
              <a:t>d'oïl : </a:t>
            </a:r>
            <a:r>
              <a:rPr lang="fr-FR" altLang="ja-JP" sz="2400" dirty="0">
                <a:latin typeface="Arial" charset="0"/>
              </a:rPr>
              <a:t>le </a:t>
            </a:r>
            <a:r>
              <a:rPr lang="fr-FR" altLang="ja-JP" sz="2400" dirty="0" err="1">
                <a:latin typeface="Arial" charset="0"/>
              </a:rPr>
              <a:t>françois</a:t>
            </a:r>
            <a:r>
              <a:rPr lang="fr-FR" altLang="ja-JP" sz="2400" dirty="0">
                <a:latin typeface="Arial" charset="0"/>
              </a:rPr>
              <a:t> dans la région de l'Île-de-France, mais ailleurs c'était le picard, </a:t>
            </a:r>
            <a:r>
              <a:rPr lang="fr-FR" altLang="ja-JP" sz="2400" dirty="0" err="1">
                <a:latin typeface="Arial" charset="0"/>
              </a:rPr>
              <a:t>l'artois</a:t>
            </a:r>
            <a:r>
              <a:rPr lang="fr-FR" altLang="ja-JP" sz="2400" dirty="0">
                <a:latin typeface="Arial" charset="0"/>
              </a:rPr>
              <a:t>, le wallon, le normand ou l'anglo-normand, l'orléanais, le champenois, etc. Le breton dans le Nord-Ouest. Dans le Sud, les variétés d'oc (occitan, provençal, languedocien, gascon), plus proches du latin, étaient  florissantes. En Franche-Comté, en Savoie, au </a:t>
            </a:r>
            <a:r>
              <a:rPr lang="fr-FR" altLang="ja-JP" sz="2400" dirty="0" err="1">
                <a:latin typeface="Arial" charset="0"/>
              </a:rPr>
              <a:t>Val-d'Aoste</a:t>
            </a:r>
            <a:r>
              <a:rPr lang="fr-FR" altLang="ja-JP" sz="2400" dirty="0">
                <a:latin typeface="Arial" charset="0"/>
              </a:rPr>
              <a:t> (Italie) et dans l'actuelle Suisse romande, on parlait le franco-provençal.</a:t>
            </a:r>
            <a:r>
              <a:rPr lang="fr-FR" altLang="ja-JP" sz="2000" dirty="0">
                <a:latin typeface="Arial" charset="0"/>
              </a:rPr>
              <a:t> </a:t>
            </a:r>
            <a:endParaRPr lang="fr-FR" sz="2000" dirty="0">
              <a:latin typeface="Arial" charset="0"/>
            </a:endParaRPr>
          </a:p>
        </p:txBody>
      </p:sp>
    </p:spTree>
    <p:extLst>
      <p:ext uri="{BB962C8B-B14F-4D97-AF65-F5344CB8AC3E}">
        <p14:creationId xmlns:p14="http://schemas.microsoft.com/office/powerpoint/2010/main" val="341820855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800" dirty="0">
                <a:latin typeface="Arial" charset="0"/>
              </a:rPr>
              <a:t>1530 J. Palsgrave, </a:t>
            </a:r>
            <a:r>
              <a:rPr lang="fr-FR" sz="2800" i="1" dirty="0" err="1">
                <a:latin typeface="Arial" charset="0"/>
              </a:rPr>
              <a:t>Lesclarcissement</a:t>
            </a:r>
            <a:r>
              <a:rPr lang="fr-FR" sz="2800" i="1" dirty="0">
                <a:latin typeface="Arial" charset="0"/>
              </a:rPr>
              <a:t> de la langue </a:t>
            </a:r>
            <a:r>
              <a:rPr lang="fr-FR" sz="2800" i="1" dirty="0" err="1">
                <a:latin typeface="Arial" charset="0"/>
              </a:rPr>
              <a:t>françoise</a:t>
            </a:r>
            <a:r>
              <a:rPr lang="fr-FR" sz="2800" dirty="0">
                <a:latin typeface="Arial" charset="0"/>
              </a:rPr>
              <a:t>, en anglais</a:t>
            </a:r>
            <a:br>
              <a:rPr lang="fr-FR" sz="2800" dirty="0">
                <a:latin typeface="Arial" charset="0"/>
              </a:rPr>
            </a:br>
            <a:endParaRPr lang="fr-CA" sz="2800" dirty="0"/>
          </a:p>
        </p:txBody>
      </p:sp>
      <p:sp>
        <p:nvSpPr>
          <p:cNvPr id="3" name="Segnaposto contenuto 2"/>
          <p:cNvSpPr>
            <a:spLocks noGrp="1"/>
          </p:cNvSpPr>
          <p:nvPr>
            <p:ph idx="1"/>
          </p:nvPr>
        </p:nvSpPr>
        <p:spPr/>
        <p:txBody>
          <a:bodyPr>
            <a:normAutofit/>
          </a:bodyPr>
          <a:lstStyle/>
          <a:p>
            <a:endParaRPr lang="fr-CA" sz="2400" dirty="0"/>
          </a:p>
          <a:p>
            <a:r>
              <a:rPr lang="fr-CA" sz="2400" dirty="0"/>
              <a:t>Besoin et désir des Anglais de parler français</a:t>
            </a:r>
          </a:p>
          <a:p>
            <a:r>
              <a:rPr lang="fr-CA" sz="2400" dirty="0"/>
              <a:t>Dimension pratique de la langue</a:t>
            </a:r>
          </a:p>
          <a:p>
            <a:r>
              <a:rPr lang="fr-CA" sz="2400" dirty="0"/>
              <a:t>Elle met l’accent sur la prononciation</a:t>
            </a:r>
          </a:p>
        </p:txBody>
      </p:sp>
    </p:spTree>
    <p:extLst>
      <p:ext uri="{BB962C8B-B14F-4D97-AF65-F5344CB8AC3E}">
        <p14:creationId xmlns:p14="http://schemas.microsoft.com/office/powerpoint/2010/main" val="370308902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latin typeface="Arial" charset="0"/>
              </a:rPr>
              <a:t>1550 Louis </a:t>
            </a:r>
            <a:r>
              <a:rPr lang="fr-FR" sz="2800" dirty="0" err="1">
                <a:latin typeface="Arial" charset="0"/>
              </a:rPr>
              <a:t>Meigret</a:t>
            </a:r>
            <a:r>
              <a:rPr lang="fr-FR" sz="2800" dirty="0">
                <a:latin typeface="Arial" charset="0"/>
              </a:rPr>
              <a:t>, </a:t>
            </a:r>
            <a:r>
              <a:rPr lang="fr-FR" sz="2800" i="1" dirty="0" err="1">
                <a:latin typeface="Arial" charset="0"/>
              </a:rPr>
              <a:t>Tretté</a:t>
            </a:r>
            <a:r>
              <a:rPr lang="fr-FR" sz="2800" i="1" dirty="0">
                <a:latin typeface="Arial" charset="0"/>
              </a:rPr>
              <a:t> de la </a:t>
            </a:r>
            <a:r>
              <a:rPr lang="fr-FR" sz="2800" i="1" dirty="0" err="1">
                <a:latin typeface="Arial" charset="0"/>
              </a:rPr>
              <a:t>grammere</a:t>
            </a:r>
            <a:r>
              <a:rPr lang="fr-FR" sz="2800" i="1" dirty="0">
                <a:latin typeface="Arial" charset="0"/>
              </a:rPr>
              <a:t> </a:t>
            </a:r>
            <a:r>
              <a:rPr lang="fr-FR" sz="2800" i="1" dirty="0" err="1">
                <a:latin typeface="Arial" charset="0"/>
              </a:rPr>
              <a:t>françoeze</a:t>
            </a:r>
            <a:endParaRPr lang="fr-CA" sz="2800" dirty="0"/>
          </a:p>
        </p:txBody>
      </p:sp>
      <p:sp>
        <p:nvSpPr>
          <p:cNvPr id="3" name="Segnaposto contenuto 2"/>
          <p:cNvSpPr>
            <a:spLocks noGrp="1"/>
          </p:cNvSpPr>
          <p:nvPr>
            <p:ph idx="1"/>
          </p:nvPr>
        </p:nvSpPr>
        <p:spPr/>
        <p:txBody>
          <a:bodyPr>
            <a:normAutofit/>
          </a:bodyPr>
          <a:lstStyle/>
          <a:p>
            <a:r>
              <a:rPr lang="fr-CA" sz="2400" dirty="0"/>
              <a:t>Selon </a:t>
            </a:r>
            <a:r>
              <a:rPr lang="fr-CA" sz="2400" dirty="0" err="1"/>
              <a:t>Meigret</a:t>
            </a:r>
            <a:r>
              <a:rPr lang="fr-CA" sz="2400" dirty="0"/>
              <a:t> (lié au mouvement de la Réforme), le souci de la langue est une forme de devoir à la fois moral et social, lié aux progrès de la connaissance et au maintien de la paix.</a:t>
            </a:r>
          </a:p>
          <a:p>
            <a:r>
              <a:rPr lang="fr-CA" sz="2400" dirty="0"/>
              <a:t>Ouvrage fondateur pour la reconnaissance de la communauté des locuteurs du français.</a:t>
            </a:r>
          </a:p>
          <a:p>
            <a:pPr algn="just"/>
            <a:r>
              <a:rPr lang="fr-CA" sz="2400" dirty="0"/>
              <a:t>Il utilise encore un appareil conceptuel d’origine latine (comme toujours à l’époque), mais il attire l’attention sur des phénomènes spécifiques de la langue française.</a:t>
            </a:r>
          </a:p>
          <a:p>
            <a:pPr algn="just"/>
            <a:r>
              <a:rPr lang="fr-CA" sz="2400" dirty="0"/>
              <a:t>Un exercice empirique : « Arrêtons-nous à ce que l’expérience nous montre par l’usage ».</a:t>
            </a:r>
          </a:p>
        </p:txBody>
      </p:sp>
    </p:spTree>
    <p:extLst>
      <p:ext uri="{BB962C8B-B14F-4D97-AF65-F5344CB8AC3E}">
        <p14:creationId xmlns:p14="http://schemas.microsoft.com/office/powerpoint/2010/main" val="218941889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Proximité entre le mouvement grammairien et le mouvement religieux de la Réforme </a:t>
            </a:r>
          </a:p>
        </p:txBody>
      </p:sp>
      <p:sp>
        <p:nvSpPr>
          <p:cNvPr id="3" name="Segnaposto contenuto 2"/>
          <p:cNvSpPr>
            <a:spLocks noGrp="1"/>
          </p:cNvSpPr>
          <p:nvPr>
            <p:ph idx="1"/>
          </p:nvPr>
        </p:nvSpPr>
        <p:spPr/>
        <p:txBody>
          <a:bodyPr>
            <a:normAutofit/>
          </a:bodyPr>
          <a:lstStyle/>
          <a:p>
            <a:r>
              <a:rPr lang="fr-CA" sz="2400" dirty="0"/>
              <a:t>En 1535, parution de la première Bible d’Olivetan.</a:t>
            </a:r>
          </a:p>
          <a:p>
            <a:pPr algn="just"/>
            <a:r>
              <a:rPr lang="fr-CA" sz="2400" dirty="0"/>
              <a:t>Olivetan considère que « l’orthographe est mal réglée, désordonnée ».</a:t>
            </a:r>
          </a:p>
          <a:p>
            <a:pPr algn="just"/>
            <a:r>
              <a:rPr lang="fr-CA" sz="2400" dirty="0"/>
              <a:t>Parution de nouveaux signes : les accents pour distinguer les sons du </a:t>
            </a:r>
            <a:r>
              <a:rPr lang="fr-CA" sz="2400" i="1" dirty="0"/>
              <a:t>e : </a:t>
            </a:r>
            <a:r>
              <a:rPr lang="fr-CA" sz="2400" dirty="0"/>
              <a:t>accent aigu, grave, circonflexe, par exemple. La cédille également.</a:t>
            </a:r>
          </a:p>
          <a:p>
            <a:r>
              <a:rPr lang="fr-CA" sz="2400" dirty="0"/>
              <a:t>La ponctuation : le point virgule (de l’Italie) par exemple. </a:t>
            </a:r>
          </a:p>
          <a:p>
            <a:pPr algn="just"/>
            <a:r>
              <a:rPr lang="fr-CA" sz="2400" dirty="0"/>
              <a:t>Etienne Dolet (1540) </a:t>
            </a:r>
            <a:r>
              <a:rPr lang="fr-CA" sz="2400" i="1" dirty="0"/>
              <a:t>La manière de bien traduire d'une langue en autre, </a:t>
            </a:r>
            <a:r>
              <a:rPr lang="fr-CA" sz="2400" b="1" i="1" dirty="0"/>
              <a:t>d'</a:t>
            </a:r>
            <a:r>
              <a:rPr lang="fr-CA" sz="2400" b="1" i="1" dirty="0" err="1"/>
              <a:t>advantage</a:t>
            </a:r>
            <a:r>
              <a:rPr lang="fr-CA" sz="2400" b="1" i="1" dirty="0"/>
              <a:t> de la </a:t>
            </a:r>
            <a:r>
              <a:rPr lang="fr-CA" sz="2400" b="1" i="1" dirty="0" err="1"/>
              <a:t>punctuation</a:t>
            </a:r>
            <a:r>
              <a:rPr lang="fr-CA" sz="2400" b="1" i="1" dirty="0"/>
              <a:t> de la langue </a:t>
            </a:r>
            <a:r>
              <a:rPr lang="fr-CA" sz="2400" b="1" i="1" dirty="0" err="1"/>
              <a:t>françoise</a:t>
            </a:r>
            <a:r>
              <a:rPr lang="fr-CA" sz="2400" b="1" i="1" dirty="0"/>
              <a:t>, plus des accents d'</a:t>
            </a:r>
            <a:r>
              <a:rPr lang="fr-CA" sz="2400" b="1" i="1" dirty="0" err="1"/>
              <a:t>ycelle</a:t>
            </a:r>
            <a:endParaRPr lang="fr-CA" sz="2400" b="1" i="1" dirty="0"/>
          </a:p>
        </p:txBody>
      </p:sp>
    </p:spTree>
    <p:extLst>
      <p:ext uri="{BB962C8B-B14F-4D97-AF65-F5344CB8AC3E}">
        <p14:creationId xmlns:p14="http://schemas.microsoft.com/office/powerpoint/2010/main" val="57828008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89" name="Title 1"/>
          <p:cNvSpPr>
            <a:spLocks noGrp="1"/>
          </p:cNvSpPr>
          <p:nvPr>
            <p:ph type="title"/>
          </p:nvPr>
        </p:nvSpPr>
        <p:spPr/>
        <p:txBody>
          <a:bodyPr>
            <a:normAutofit/>
          </a:bodyPr>
          <a:lstStyle/>
          <a:p>
            <a:r>
              <a:rPr lang="it-IT" sz="2800" dirty="0">
                <a:latin typeface="Arial" charset="0"/>
              </a:rPr>
              <a:t>L’</a:t>
            </a:r>
            <a:r>
              <a:rPr lang="it-IT" sz="2800" dirty="0" err="1">
                <a:latin typeface="Arial" charset="0"/>
              </a:rPr>
              <a:t>influence</a:t>
            </a:r>
            <a:r>
              <a:rPr lang="it-IT" sz="2800" dirty="0">
                <a:latin typeface="Arial" charset="0"/>
              </a:rPr>
              <a:t> de l’</a:t>
            </a:r>
            <a:r>
              <a:rPr lang="it-IT" sz="2800" dirty="0" err="1">
                <a:latin typeface="Arial" charset="0"/>
              </a:rPr>
              <a:t>Italie</a:t>
            </a:r>
            <a:r>
              <a:rPr lang="it-IT" sz="2800" dirty="0">
                <a:latin typeface="Arial" charset="0"/>
              </a:rPr>
              <a:t> : </a:t>
            </a:r>
            <a:r>
              <a:rPr lang="it-IT" sz="2800" dirty="0" err="1">
                <a:latin typeface="Arial" charset="0"/>
              </a:rPr>
              <a:t>les</a:t>
            </a:r>
            <a:r>
              <a:rPr lang="it-IT" sz="2800" dirty="0">
                <a:latin typeface="Arial" charset="0"/>
              </a:rPr>
              <a:t> </a:t>
            </a:r>
            <a:r>
              <a:rPr lang="it-IT" sz="2800" dirty="0" err="1">
                <a:latin typeface="Arial" charset="0"/>
              </a:rPr>
              <a:t>italianismes</a:t>
            </a:r>
            <a:endParaRPr lang="it-IT" sz="2800" dirty="0">
              <a:latin typeface="Arial" charset="0"/>
            </a:endParaRPr>
          </a:p>
        </p:txBody>
      </p:sp>
      <p:sp>
        <p:nvSpPr>
          <p:cNvPr id="370690" name="Content Placeholder 2"/>
          <p:cNvSpPr>
            <a:spLocks noGrp="1"/>
          </p:cNvSpPr>
          <p:nvPr>
            <p:ph idx="1"/>
          </p:nvPr>
        </p:nvSpPr>
        <p:spPr/>
        <p:txBody>
          <a:bodyPr>
            <a:noAutofit/>
          </a:bodyPr>
          <a:lstStyle/>
          <a:p>
            <a:pPr algn="just"/>
            <a:r>
              <a:rPr lang="en-US" sz="2400" dirty="0" err="1"/>
              <a:t>quelque</a:t>
            </a:r>
            <a:r>
              <a:rPr lang="en-US" sz="2400" dirty="0"/>
              <a:t> 8000 mots, </a:t>
            </a:r>
            <a:r>
              <a:rPr lang="en-US" sz="2400" dirty="0" err="1"/>
              <a:t>dont</a:t>
            </a:r>
            <a:r>
              <a:rPr lang="en-US" sz="2400" dirty="0"/>
              <a:t> environ 10 % </a:t>
            </a:r>
            <a:r>
              <a:rPr lang="en-US" sz="2400" dirty="0" err="1"/>
              <a:t>est</a:t>
            </a:r>
            <a:r>
              <a:rPr lang="en-US" sz="2400" dirty="0"/>
              <a:t> </a:t>
            </a:r>
            <a:r>
              <a:rPr lang="en-US" sz="2400" dirty="0" err="1"/>
              <a:t>utilisé</a:t>
            </a:r>
            <a:r>
              <a:rPr lang="en-US" sz="2400" dirty="0"/>
              <a:t> encore </a:t>
            </a:r>
            <a:r>
              <a:rPr lang="en-US" sz="2400" dirty="0" err="1"/>
              <a:t>aujourd'hui</a:t>
            </a:r>
            <a:r>
              <a:rPr lang="en-US" sz="2400" dirty="0"/>
              <a:t>. </a:t>
            </a:r>
          </a:p>
          <a:p>
            <a:pPr algn="just"/>
            <a:r>
              <a:rPr lang="en-US" sz="2400" dirty="0" err="1"/>
              <a:t>termes</a:t>
            </a:r>
            <a:r>
              <a:rPr lang="en-US" sz="2400" dirty="0"/>
              <a:t> </a:t>
            </a:r>
            <a:r>
              <a:rPr lang="en-US" sz="2400" dirty="0" err="1"/>
              <a:t>relatifs</a:t>
            </a:r>
            <a:r>
              <a:rPr lang="en-US" sz="2400" dirty="0"/>
              <a:t> </a:t>
            </a:r>
            <a:r>
              <a:rPr lang="en-US" sz="2400" dirty="0" err="1"/>
              <a:t>à</a:t>
            </a:r>
            <a:r>
              <a:rPr lang="en-US" sz="2400" dirty="0"/>
              <a:t> la guerre (</a:t>
            </a:r>
            <a:r>
              <a:rPr lang="en-US" sz="2400" i="1" dirty="0" err="1"/>
              <a:t>alarme</a:t>
            </a:r>
            <a:r>
              <a:rPr lang="en-US" sz="2400" i="1" dirty="0"/>
              <a:t>, </a:t>
            </a:r>
            <a:r>
              <a:rPr lang="fr-FR" sz="2400" i="1" dirty="0"/>
              <a:t>bataillon, </a:t>
            </a:r>
            <a:r>
              <a:rPr lang="en-US" sz="2400" i="1" dirty="0"/>
              <a:t>canon, </a:t>
            </a:r>
            <a:r>
              <a:rPr lang="fr-FR" sz="2400" i="1" dirty="0"/>
              <a:t>cartouche</a:t>
            </a:r>
            <a:r>
              <a:rPr lang="en-US" sz="2400" i="1" dirty="0"/>
              <a:t>, escalade, </a:t>
            </a:r>
            <a:r>
              <a:rPr lang="fr-FR" sz="2400" i="1" dirty="0"/>
              <a:t>fantassin,</a:t>
            </a:r>
            <a:r>
              <a:rPr lang="en-US" sz="2400" i="1" dirty="0"/>
              <a:t> </a:t>
            </a:r>
            <a:r>
              <a:rPr lang="fr-FR" sz="2400" i="1" dirty="0"/>
              <a:t>infanterie, </a:t>
            </a:r>
            <a:r>
              <a:rPr lang="en-US" sz="2400" i="1" dirty="0"/>
              <a:t>etc.)</a:t>
            </a:r>
            <a:r>
              <a:rPr lang="en-US" sz="2400" dirty="0"/>
              <a:t>, </a:t>
            </a:r>
            <a:r>
              <a:rPr lang="en-US" sz="2400" dirty="0" err="1"/>
              <a:t>à</a:t>
            </a:r>
            <a:r>
              <a:rPr lang="en-US" sz="2400" dirty="0"/>
              <a:t> la finance </a:t>
            </a:r>
            <a:r>
              <a:rPr lang="en-US" sz="2400" i="1" dirty="0"/>
              <a:t>(</a:t>
            </a:r>
            <a:r>
              <a:rPr lang="en-US" sz="2400" i="1" dirty="0" err="1"/>
              <a:t>banqueroute</a:t>
            </a:r>
            <a:r>
              <a:rPr lang="en-US" sz="2400" i="1" dirty="0"/>
              <a:t>, </a:t>
            </a:r>
            <a:r>
              <a:rPr lang="en-US" sz="2400" i="1" dirty="0" err="1"/>
              <a:t>crédit</a:t>
            </a:r>
            <a:r>
              <a:rPr lang="en-US" sz="2400" i="1" dirty="0"/>
              <a:t>, </a:t>
            </a:r>
            <a:r>
              <a:rPr lang="en-US" sz="2400" i="1" dirty="0" err="1"/>
              <a:t>escompte</a:t>
            </a:r>
            <a:r>
              <a:rPr lang="en-US" sz="2400" i="1" dirty="0"/>
              <a:t>, etc.), </a:t>
            </a:r>
            <a:r>
              <a:rPr lang="en-US" sz="2400" dirty="0"/>
              <a:t>aux </a:t>
            </a:r>
            <a:r>
              <a:rPr lang="en-US" sz="2400" dirty="0" err="1"/>
              <a:t>moeurs</a:t>
            </a:r>
            <a:r>
              <a:rPr lang="en-US" sz="2400" dirty="0"/>
              <a:t> </a:t>
            </a:r>
            <a:r>
              <a:rPr lang="en-US" sz="2400" i="1" dirty="0"/>
              <a:t>(</a:t>
            </a:r>
            <a:r>
              <a:rPr lang="en-US" sz="2400" i="1" dirty="0" err="1"/>
              <a:t>courtisan</a:t>
            </a:r>
            <a:r>
              <a:rPr lang="en-US" sz="2400" i="1" dirty="0"/>
              <a:t>, </a:t>
            </a:r>
            <a:r>
              <a:rPr lang="en-US" sz="2400" i="1" dirty="0" err="1"/>
              <a:t>disgrâce</a:t>
            </a:r>
            <a:r>
              <a:rPr lang="en-US" sz="2400" i="1" dirty="0"/>
              <a:t>, </a:t>
            </a:r>
            <a:r>
              <a:rPr lang="en-US" sz="2400" i="1" dirty="0" err="1"/>
              <a:t>caresse</a:t>
            </a:r>
            <a:r>
              <a:rPr lang="en-US" sz="2400" i="1" dirty="0"/>
              <a:t>, escapade, etc.), </a:t>
            </a:r>
            <a:r>
              <a:rPr lang="en-US" sz="2400" dirty="0" err="1"/>
              <a:t>à</a:t>
            </a:r>
            <a:r>
              <a:rPr lang="en-US" sz="2400" dirty="0"/>
              <a:t> la </a:t>
            </a:r>
            <a:r>
              <a:rPr lang="en-US" sz="2400" dirty="0" err="1"/>
              <a:t>peinture</a:t>
            </a:r>
            <a:r>
              <a:rPr lang="en-US" sz="2400" dirty="0"/>
              <a:t> </a:t>
            </a:r>
            <a:r>
              <a:rPr lang="en-US" sz="2400" i="1" dirty="0"/>
              <a:t>(</a:t>
            </a:r>
            <a:r>
              <a:rPr lang="fr-FR" sz="2400" i="1" dirty="0"/>
              <a:t>clair obscur, </a:t>
            </a:r>
            <a:r>
              <a:rPr lang="en-US" sz="2400" i="1" dirty="0" err="1"/>
              <a:t>coloris</a:t>
            </a:r>
            <a:r>
              <a:rPr lang="en-US" sz="2400" i="1" dirty="0"/>
              <a:t>, </a:t>
            </a:r>
            <a:r>
              <a:rPr lang="fr-FR" sz="2400" i="1" dirty="0"/>
              <a:t>dégrader, </a:t>
            </a:r>
            <a:r>
              <a:rPr lang="en-US" sz="2400" i="1" dirty="0" err="1"/>
              <a:t>profil</a:t>
            </a:r>
            <a:r>
              <a:rPr lang="en-US" sz="2400" i="1" dirty="0"/>
              <a:t>, </a:t>
            </a:r>
            <a:r>
              <a:rPr lang="fr-FR" sz="2400" i="1" dirty="0"/>
              <a:t>reflet,</a:t>
            </a:r>
            <a:r>
              <a:rPr lang="en-US" sz="2400" i="1" dirty="0"/>
              <a:t> miniature, etc. - </a:t>
            </a:r>
            <a:r>
              <a:rPr lang="en-US" sz="2400" dirty="0"/>
              <a:t>de </a:t>
            </a:r>
            <a:r>
              <a:rPr lang="en-US" sz="2400" dirty="0" err="1"/>
              <a:t>nombreux</a:t>
            </a:r>
            <a:r>
              <a:rPr lang="en-US" sz="2400" dirty="0"/>
              <a:t> </a:t>
            </a:r>
            <a:r>
              <a:rPr lang="fr-FR" sz="2400" dirty="0"/>
              <a:t>termes de Léonard de Vinci)</a:t>
            </a:r>
            <a:r>
              <a:rPr lang="en-US" sz="2400" i="1" dirty="0"/>
              <a:t>, </a:t>
            </a:r>
            <a:r>
              <a:rPr lang="en-US" sz="2400" dirty="0" err="1"/>
              <a:t>à</a:t>
            </a:r>
            <a:r>
              <a:rPr lang="en-US" sz="2400" i="1" dirty="0"/>
              <a:t> </a:t>
            </a:r>
            <a:r>
              <a:rPr lang="it-IT" sz="2400" dirty="0"/>
              <a:t>La commedia dell’arte (</a:t>
            </a:r>
            <a:r>
              <a:rPr lang="it-IT" sz="2400" i="1" dirty="0" err="1"/>
              <a:t>bouffon</a:t>
            </a:r>
            <a:r>
              <a:rPr lang="it-IT" sz="2400" i="1" dirty="0"/>
              <a:t>, </a:t>
            </a:r>
            <a:r>
              <a:rPr lang="it-IT" sz="2400" i="1" dirty="0" err="1"/>
              <a:t>carnava</a:t>
            </a:r>
            <a:r>
              <a:rPr lang="it-IT" sz="2400" dirty="0" err="1"/>
              <a:t>l</a:t>
            </a:r>
            <a:r>
              <a:rPr lang="fr-FR" sz="2400" dirty="0"/>
              <a:t>, </a:t>
            </a:r>
            <a:r>
              <a:rPr lang="it-IT" sz="2400" i="1" dirty="0" err="1"/>
              <a:t>saltimbanque</a:t>
            </a:r>
            <a:r>
              <a:rPr lang="it-IT" sz="2400" i="1" dirty="0"/>
              <a:t>),</a:t>
            </a:r>
            <a:r>
              <a:rPr lang="fr-FR" sz="2400" dirty="0"/>
              <a:t> </a:t>
            </a:r>
            <a:r>
              <a:rPr lang="en-US" sz="2400" dirty="0" err="1"/>
              <a:t>à</a:t>
            </a:r>
            <a:r>
              <a:rPr lang="en-US" sz="2400" dirty="0"/>
              <a:t> </a:t>
            </a:r>
            <a:r>
              <a:rPr lang="en-US" sz="2400" dirty="0" err="1"/>
              <a:t>l'architecture</a:t>
            </a:r>
            <a:r>
              <a:rPr lang="en-US" sz="2400" dirty="0"/>
              <a:t> </a:t>
            </a:r>
            <a:r>
              <a:rPr lang="en-US" sz="2400" i="1" dirty="0"/>
              <a:t>(</a:t>
            </a:r>
            <a:r>
              <a:rPr lang="en-US" sz="2400" i="1" dirty="0" err="1"/>
              <a:t>belvédère</a:t>
            </a:r>
            <a:r>
              <a:rPr lang="en-US" sz="2400" i="1" dirty="0"/>
              <a:t>, </a:t>
            </a:r>
            <a:r>
              <a:rPr lang="en-US" sz="2400" i="1" dirty="0" err="1"/>
              <a:t>appartement</a:t>
            </a:r>
            <a:r>
              <a:rPr lang="en-US" sz="2400" i="1" dirty="0"/>
              <a:t>, </a:t>
            </a:r>
            <a:r>
              <a:rPr lang="en-US" sz="2400" i="1" dirty="0" err="1"/>
              <a:t>balcon</a:t>
            </a:r>
            <a:r>
              <a:rPr lang="en-US" sz="2400" i="1" dirty="0"/>
              <a:t>, </a:t>
            </a:r>
            <a:r>
              <a:rPr lang="en-US" sz="2400" i="1" dirty="0" err="1"/>
              <a:t>chapiteau</a:t>
            </a:r>
            <a:r>
              <a:rPr lang="en-US" sz="2400" i="1" dirty="0"/>
              <a:t>, etc.) et aux</a:t>
            </a:r>
            <a:r>
              <a:rPr lang="fr-FR" sz="2400" dirty="0"/>
              <a:t> malfaiteurs  (</a:t>
            </a:r>
            <a:r>
              <a:rPr lang="fr-FR" sz="2400" i="1" dirty="0"/>
              <a:t>contrebande, assassin </a:t>
            </a:r>
            <a:r>
              <a:rPr lang="fr-FR" sz="2400" dirty="0"/>
              <a:t>(?)</a:t>
            </a:r>
            <a:endParaRPr lang="en-US" sz="2400" i="1" dirty="0"/>
          </a:p>
          <a:p>
            <a:pPr algn="just"/>
            <a:r>
              <a:rPr lang="it-IT" sz="2400" dirty="0"/>
              <a:t>M</a:t>
            </a:r>
            <a:r>
              <a:rPr lang="en-US" sz="2400" dirty="0" err="1"/>
              <a:t>ouvement</a:t>
            </a:r>
            <a:r>
              <a:rPr lang="en-US" sz="2400" dirty="0"/>
              <a:t> </a:t>
            </a:r>
            <a:r>
              <a:rPr lang="en-US" sz="2400" dirty="0" err="1"/>
              <a:t>contre</a:t>
            </a:r>
            <a:r>
              <a:rPr lang="en-US" sz="2400" dirty="0"/>
              <a:t> les </a:t>
            </a:r>
            <a:r>
              <a:rPr lang="en-US" sz="2400" dirty="0" err="1"/>
              <a:t>italianismes</a:t>
            </a:r>
            <a:endParaRPr lang="it-IT" sz="2400" dirty="0"/>
          </a:p>
        </p:txBody>
      </p:sp>
    </p:spTree>
    <p:extLst>
      <p:ext uri="{BB962C8B-B14F-4D97-AF65-F5344CB8AC3E}">
        <p14:creationId xmlns:p14="http://schemas.microsoft.com/office/powerpoint/2010/main" val="381199201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L’influence de l’Italie dans les mœurs de la Cour</a:t>
            </a:r>
            <a:br>
              <a:rPr lang="fr-CA" sz="2800" dirty="0"/>
            </a:br>
            <a:r>
              <a:rPr lang="it-IT" sz="2800" dirty="0"/>
              <a:t>Catherine de </a:t>
            </a:r>
            <a:r>
              <a:rPr lang="it-IT" sz="2800" dirty="0" err="1"/>
              <a:t>Médicis</a:t>
            </a:r>
            <a:r>
              <a:rPr lang="it-IT" sz="2800" dirty="0"/>
              <a:t> </a:t>
            </a:r>
            <a:endParaRPr lang="fr-CA" sz="2800" dirty="0"/>
          </a:p>
        </p:txBody>
      </p:sp>
      <p:sp>
        <p:nvSpPr>
          <p:cNvPr id="3" name="Segnaposto contenuto 2"/>
          <p:cNvSpPr>
            <a:spLocks noGrp="1"/>
          </p:cNvSpPr>
          <p:nvPr>
            <p:ph idx="1"/>
          </p:nvPr>
        </p:nvSpPr>
        <p:spPr/>
        <p:txBody>
          <a:bodyPr>
            <a:normAutofit/>
          </a:bodyPr>
          <a:lstStyle/>
          <a:p>
            <a:pPr algn="just"/>
            <a:r>
              <a:rPr lang="it-IT" sz="2400" dirty="0"/>
              <a:t>Elle </a:t>
            </a:r>
            <a:r>
              <a:rPr lang="it-IT" sz="2400" dirty="0" err="1"/>
              <a:t>introduit</a:t>
            </a:r>
            <a:r>
              <a:rPr lang="it-IT" sz="2400" dirty="0"/>
              <a:t> à la cour de France </a:t>
            </a:r>
            <a:r>
              <a:rPr lang="it-IT" sz="2400" dirty="0" err="1"/>
              <a:t>des</a:t>
            </a:r>
            <a:r>
              <a:rPr lang="it-IT" sz="2400" dirty="0"/>
              <a:t> </a:t>
            </a:r>
            <a:r>
              <a:rPr lang="it-IT" sz="2400" dirty="0" err="1"/>
              <a:t>légumes</a:t>
            </a:r>
            <a:r>
              <a:rPr lang="it-IT" sz="2400" dirty="0"/>
              <a:t> </a:t>
            </a:r>
            <a:r>
              <a:rPr lang="it-IT" sz="2400" dirty="0" err="1"/>
              <a:t>inconnus</a:t>
            </a:r>
            <a:r>
              <a:rPr lang="it-IT" sz="2400" dirty="0"/>
              <a:t> </a:t>
            </a:r>
            <a:r>
              <a:rPr lang="it-IT" sz="2400" dirty="0" err="1"/>
              <a:t>jusqu'alors</a:t>
            </a:r>
            <a:r>
              <a:rPr lang="it-IT" sz="2400" dirty="0"/>
              <a:t>, </a:t>
            </a:r>
            <a:r>
              <a:rPr lang="it-IT" sz="2400" dirty="0" err="1"/>
              <a:t>comme</a:t>
            </a:r>
            <a:r>
              <a:rPr lang="it-IT" sz="2400" dirty="0"/>
              <a:t> </a:t>
            </a:r>
            <a:r>
              <a:rPr lang="it-IT" sz="2400" dirty="0" err="1"/>
              <a:t>les</a:t>
            </a:r>
            <a:r>
              <a:rPr lang="it-IT" sz="2400" dirty="0"/>
              <a:t> </a:t>
            </a:r>
            <a:r>
              <a:rPr lang="it-IT" sz="2400" dirty="0" err="1"/>
              <a:t>artichauts</a:t>
            </a:r>
            <a:r>
              <a:rPr lang="it-IT" sz="2400" dirty="0"/>
              <a:t> et </a:t>
            </a:r>
            <a:r>
              <a:rPr lang="it-IT" sz="2400" dirty="0" err="1"/>
              <a:t>les</a:t>
            </a:r>
            <a:r>
              <a:rPr lang="it-IT" sz="2400" dirty="0"/>
              <a:t> </a:t>
            </a:r>
            <a:r>
              <a:rPr lang="it-IT" sz="2400" dirty="0" err="1"/>
              <a:t>brocolis</a:t>
            </a:r>
            <a:r>
              <a:rPr lang="it-IT" sz="2400" dirty="0"/>
              <a:t> </a:t>
            </a:r>
          </a:p>
          <a:p>
            <a:r>
              <a:rPr lang="it-IT" sz="2400" dirty="0"/>
              <a:t>et la </a:t>
            </a:r>
            <a:r>
              <a:rPr lang="it-IT" sz="2400" dirty="0" err="1"/>
              <a:t>diffusion</a:t>
            </a:r>
            <a:r>
              <a:rPr lang="it-IT" sz="2400" dirty="0"/>
              <a:t> de la </a:t>
            </a:r>
            <a:r>
              <a:rPr lang="it-IT" sz="2400" dirty="0" err="1"/>
              <a:t>fourchette</a:t>
            </a:r>
            <a:endParaRPr lang="fr-CA" sz="2400" dirty="0"/>
          </a:p>
        </p:txBody>
      </p:sp>
    </p:spTree>
    <p:extLst>
      <p:ext uri="{BB962C8B-B14F-4D97-AF65-F5344CB8AC3E}">
        <p14:creationId xmlns:p14="http://schemas.microsoft.com/office/powerpoint/2010/main" val="12623504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3" name="Titolo 1"/>
          <p:cNvSpPr>
            <a:spLocks noGrp="1"/>
          </p:cNvSpPr>
          <p:nvPr>
            <p:ph type="title"/>
          </p:nvPr>
        </p:nvSpPr>
        <p:spPr/>
        <p:txBody>
          <a:bodyPr>
            <a:normAutofit/>
          </a:bodyPr>
          <a:lstStyle/>
          <a:p>
            <a:r>
              <a:rPr lang="it-IT" sz="2800" dirty="0">
                <a:latin typeface="Arial" charset="0"/>
              </a:rPr>
              <a:t>La </a:t>
            </a:r>
            <a:r>
              <a:rPr lang="it-IT" sz="2800" dirty="0" err="1">
                <a:latin typeface="Arial" charset="0"/>
              </a:rPr>
              <a:t>fourchette</a:t>
            </a:r>
            <a:endParaRPr lang="it-IT" sz="2800" dirty="0">
              <a:latin typeface="Arial" charset="0"/>
            </a:endParaRPr>
          </a:p>
        </p:txBody>
      </p:sp>
      <p:sp>
        <p:nvSpPr>
          <p:cNvPr id="371714" name="Segnaposto contenuto 2"/>
          <p:cNvSpPr>
            <a:spLocks noGrp="1"/>
          </p:cNvSpPr>
          <p:nvPr>
            <p:ph idx="1"/>
          </p:nvPr>
        </p:nvSpPr>
        <p:spPr/>
        <p:txBody>
          <a:bodyPr>
            <a:normAutofit/>
          </a:bodyPr>
          <a:lstStyle/>
          <a:p>
            <a:pPr marL="0" indent="0" algn="just">
              <a:buNone/>
            </a:pPr>
            <a:r>
              <a:rPr lang="fr-FR" sz="2400" dirty="0">
                <a:latin typeface="Arial" charset="0"/>
              </a:rPr>
              <a:t>La fourchette a été introduite en France par Catherine de Médicis, mais son usage est d</a:t>
            </a:r>
            <a:r>
              <a:rPr lang="ja-JP" altLang="fr-FR" sz="2400" dirty="0">
                <a:latin typeface="Arial" charset="0"/>
              </a:rPr>
              <a:t>’</a:t>
            </a:r>
            <a:r>
              <a:rPr lang="fr-FR" altLang="ja-JP" sz="2400" dirty="0">
                <a:latin typeface="Arial" charset="0"/>
              </a:rPr>
              <a:t>abord resté très limité. Ce couvert n'était en effet utilisé que pour consommer des poires cuites. </a:t>
            </a:r>
            <a:br>
              <a:rPr lang="fr-FR" altLang="ja-JP" sz="2400" dirty="0">
                <a:latin typeface="Arial" charset="0"/>
              </a:rPr>
            </a:br>
            <a:r>
              <a:rPr lang="fr-FR" altLang="ja-JP" sz="2400" dirty="0">
                <a:latin typeface="Arial" charset="0"/>
              </a:rPr>
              <a:t>C</a:t>
            </a:r>
            <a:r>
              <a:rPr lang="ja-JP" altLang="fr-FR" sz="2400" dirty="0">
                <a:latin typeface="Arial" charset="0"/>
              </a:rPr>
              <a:t>’</a:t>
            </a:r>
            <a:r>
              <a:rPr lang="fr-FR" altLang="ja-JP" sz="2400" dirty="0">
                <a:latin typeface="Arial" charset="0"/>
              </a:rPr>
              <a:t>est le roi Henri III, fils de Catherine de Médicis, qui a véritablement lancé la mode des fourchettes en France. De retour de Pologne en 1574, il fait une halte en Italie, le pays natal de sa mère. A la cour de Venise, il découvre la petite fourche à deux dents avec laquelle on déguste les pâtes. </a:t>
            </a:r>
            <a:br>
              <a:rPr lang="fr-FR" altLang="ja-JP" sz="2400" dirty="0">
                <a:latin typeface="Arial" charset="0"/>
              </a:rPr>
            </a:br>
            <a:endParaRPr lang="fr-FR" sz="2400" dirty="0">
              <a:latin typeface="Arial" charset="0"/>
            </a:endParaRPr>
          </a:p>
        </p:txBody>
      </p:sp>
    </p:spTree>
    <p:extLst>
      <p:ext uri="{BB962C8B-B14F-4D97-AF65-F5344CB8AC3E}">
        <p14:creationId xmlns:p14="http://schemas.microsoft.com/office/powerpoint/2010/main" val="300302496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La </a:t>
            </a:r>
            <a:r>
              <a:rPr lang="it-IT" sz="2800" dirty="0" err="1"/>
              <a:t>fourchette</a:t>
            </a:r>
            <a:endParaRPr lang="it-IT" sz="2800" dirty="0"/>
          </a:p>
        </p:txBody>
      </p:sp>
      <p:sp>
        <p:nvSpPr>
          <p:cNvPr id="3" name="Segnaposto contenuto 2"/>
          <p:cNvSpPr>
            <a:spLocks noGrp="1"/>
          </p:cNvSpPr>
          <p:nvPr>
            <p:ph idx="1"/>
          </p:nvPr>
        </p:nvSpPr>
        <p:spPr/>
        <p:txBody>
          <a:bodyPr/>
          <a:lstStyle/>
          <a:p>
            <a:pPr algn="just"/>
            <a:r>
              <a:rPr lang="fr-FR" altLang="ja-JP" sz="2400" dirty="0">
                <a:latin typeface="Arial" charset="0"/>
              </a:rPr>
              <a:t>Henri III est séduit par ce drôle de couvert permettant de manger sans tacher les immenses collerettes ou "fraises", qui sont alors à la mode. Il ramène cet ustensile d</a:t>
            </a:r>
            <a:r>
              <a:rPr lang="ja-JP" altLang="fr-FR" sz="2400" dirty="0">
                <a:latin typeface="Arial" charset="0"/>
              </a:rPr>
              <a:t>’</a:t>
            </a:r>
            <a:r>
              <a:rPr lang="fr-FR" altLang="ja-JP" sz="2400" dirty="0">
                <a:latin typeface="Arial" charset="0"/>
              </a:rPr>
              <a:t>Italie et s</a:t>
            </a:r>
            <a:r>
              <a:rPr lang="ja-JP" altLang="fr-FR" sz="2400" dirty="0">
                <a:latin typeface="Arial" charset="0"/>
              </a:rPr>
              <a:t>’</a:t>
            </a:r>
            <a:r>
              <a:rPr lang="fr-FR" altLang="ja-JP" sz="2400" dirty="0">
                <a:latin typeface="Arial" charset="0"/>
              </a:rPr>
              <a:t>affiche avec une fourchette dans son restaurant de prédilection : l</a:t>
            </a:r>
            <a:r>
              <a:rPr lang="ja-JP" altLang="fr-FR" sz="2400" dirty="0">
                <a:latin typeface="Arial" charset="0"/>
              </a:rPr>
              <a:t>’</a:t>
            </a:r>
            <a:r>
              <a:rPr lang="fr-FR" altLang="ja-JP" sz="2400" dirty="0">
                <a:latin typeface="Arial" charset="0"/>
              </a:rPr>
              <a:t>Hostellerie de la Tour d</a:t>
            </a:r>
            <a:r>
              <a:rPr lang="ja-JP" altLang="fr-FR" sz="2400" dirty="0">
                <a:latin typeface="Arial" charset="0"/>
              </a:rPr>
              <a:t>’</a:t>
            </a:r>
            <a:r>
              <a:rPr lang="fr-FR" altLang="ja-JP" sz="2400" dirty="0">
                <a:latin typeface="Arial" charset="0"/>
              </a:rPr>
              <a:t>Argent (actuelle Tour d</a:t>
            </a:r>
            <a:r>
              <a:rPr lang="ja-JP" altLang="fr-FR" sz="2400" dirty="0">
                <a:latin typeface="Arial" charset="0"/>
              </a:rPr>
              <a:t>’</a:t>
            </a:r>
            <a:r>
              <a:rPr lang="fr-FR" altLang="ja-JP" sz="2400" dirty="0">
                <a:latin typeface="Arial" charset="0"/>
              </a:rPr>
              <a:t>Argent à Paris).</a:t>
            </a:r>
            <a:br>
              <a:rPr lang="fr-FR" altLang="ja-JP" sz="2400" dirty="0">
                <a:latin typeface="Arial" charset="0"/>
              </a:rPr>
            </a:br>
            <a:endParaRPr lang="fr-FR" altLang="ja-JP" sz="2400" dirty="0">
              <a:latin typeface="Arial" charset="0"/>
            </a:endParaRPr>
          </a:p>
          <a:p>
            <a:endParaRPr lang="it-IT" sz="1800" dirty="0"/>
          </a:p>
        </p:txBody>
      </p:sp>
    </p:spTree>
    <p:extLst>
      <p:ext uri="{BB962C8B-B14F-4D97-AF65-F5344CB8AC3E}">
        <p14:creationId xmlns:p14="http://schemas.microsoft.com/office/powerpoint/2010/main" val="96035349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7" name="Titolo 1"/>
          <p:cNvSpPr>
            <a:spLocks noGrp="1"/>
          </p:cNvSpPr>
          <p:nvPr>
            <p:ph type="title"/>
          </p:nvPr>
        </p:nvSpPr>
        <p:spPr/>
        <p:txBody>
          <a:bodyPr>
            <a:normAutofit/>
          </a:bodyPr>
          <a:lstStyle/>
          <a:p>
            <a:r>
              <a:rPr lang="it-IT" sz="2800" dirty="0">
                <a:latin typeface="Arial" charset="0"/>
              </a:rPr>
              <a:t>La </a:t>
            </a:r>
            <a:r>
              <a:rPr lang="it-IT" sz="2800" dirty="0" err="1">
                <a:latin typeface="Arial" charset="0"/>
              </a:rPr>
              <a:t>fourchette</a:t>
            </a:r>
            <a:endParaRPr lang="it-IT" sz="2800" dirty="0">
              <a:latin typeface="Arial" charset="0"/>
            </a:endParaRPr>
          </a:p>
        </p:txBody>
      </p:sp>
      <p:sp>
        <p:nvSpPr>
          <p:cNvPr id="372738" name="Segnaposto contenuto 2"/>
          <p:cNvSpPr>
            <a:spLocks noGrp="1"/>
          </p:cNvSpPr>
          <p:nvPr>
            <p:ph idx="1"/>
          </p:nvPr>
        </p:nvSpPr>
        <p:spPr/>
        <p:txBody>
          <a:bodyPr>
            <a:normAutofit/>
          </a:bodyPr>
          <a:lstStyle/>
          <a:p>
            <a:pPr algn="just"/>
            <a:r>
              <a:rPr lang="fr-FR" sz="2400" dirty="0">
                <a:latin typeface="Arial" charset="0"/>
              </a:rPr>
              <a:t>L</a:t>
            </a:r>
            <a:r>
              <a:rPr lang="it-IT" sz="2400" dirty="0">
                <a:latin typeface="Arial" charset="0"/>
              </a:rPr>
              <a:t>’</a:t>
            </a:r>
            <a:r>
              <a:rPr lang="fr-FR" altLang="ja-JP" sz="2400" dirty="0">
                <a:latin typeface="Arial" charset="0"/>
              </a:rPr>
              <a:t>usage de ce couvert s</a:t>
            </a:r>
            <a:r>
              <a:rPr lang="ja-JP" altLang="fr-FR" sz="2400" dirty="0">
                <a:latin typeface="Arial" charset="0"/>
              </a:rPr>
              <a:t>’</a:t>
            </a:r>
            <a:r>
              <a:rPr lang="fr-FR" altLang="ja-JP" sz="2400" dirty="0">
                <a:latin typeface="Arial" charset="0"/>
              </a:rPr>
              <a:t>est imposé très progressivement en France. Ainsi, à la table du roi Louis XIV, chaque convive avait une fourchette à la gauche de son assiette, mais on ne l'utilisait pas car le roi en personne préférait manger avec les doigts…</a:t>
            </a:r>
            <a:br>
              <a:rPr lang="fr-FR" altLang="ja-JP" sz="2400" dirty="0">
                <a:latin typeface="Arial" charset="0"/>
              </a:rPr>
            </a:br>
            <a:r>
              <a:rPr lang="fr-FR" altLang="ja-JP" sz="2400" dirty="0">
                <a:latin typeface="Arial" charset="0"/>
              </a:rPr>
              <a:t/>
            </a:r>
            <a:br>
              <a:rPr lang="fr-FR" altLang="ja-JP" sz="2400" dirty="0">
                <a:latin typeface="Arial" charset="0"/>
              </a:rPr>
            </a:br>
            <a:r>
              <a:rPr lang="fr-FR" altLang="ja-JP" sz="2400" dirty="0">
                <a:latin typeface="Arial" charset="0"/>
              </a:rPr>
              <a:t>Il a fallu attendre la fin du XVIIe siècle pour que ce couvert entre dans l</a:t>
            </a:r>
            <a:r>
              <a:rPr lang="ja-JP" altLang="fr-FR" sz="2400" dirty="0">
                <a:latin typeface="Arial" charset="0"/>
              </a:rPr>
              <a:t>’</a:t>
            </a:r>
            <a:r>
              <a:rPr lang="fr-FR" altLang="ja-JP" sz="2400" dirty="0">
                <a:latin typeface="Arial" charset="0"/>
              </a:rPr>
              <a:t>usage pour porter les aliments de l'assiette à la bouche. C</a:t>
            </a:r>
            <a:r>
              <a:rPr lang="ja-JP" altLang="fr-FR" sz="2400" dirty="0">
                <a:latin typeface="Arial" charset="0"/>
              </a:rPr>
              <a:t>’</a:t>
            </a:r>
            <a:r>
              <a:rPr lang="fr-FR" altLang="ja-JP" sz="2400" dirty="0">
                <a:latin typeface="Arial" charset="0"/>
              </a:rPr>
              <a:t>est à la même époque que la forme des fourchettes se transforme, passant de deux à quatre dents</a:t>
            </a:r>
            <a:r>
              <a:rPr lang="fr-FR" altLang="ja-JP" sz="2400" dirty="0" smtClean="0">
                <a:latin typeface="Arial" charset="0"/>
              </a:rPr>
              <a:t>.</a:t>
            </a:r>
          </a:p>
        </p:txBody>
      </p:sp>
    </p:spTree>
    <p:extLst>
      <p:ext uri="{BB962C8B-B14F-4D97-AF65-F5344CB8AC3E}">
        <p14:creationId xmlns:p14="http://schemas.microsoft.com/office/powerpoint/2010/main" val="208113758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olo 1"/>
          <p:cNvSpPr>
            <a:spLocks noGrp="1"/>
          </p:cNvSpPr>
          <p:nvPr>
            <p:ph type="title"/>
          </p:nvPr>
        </p:nvSpPr>
        <p:spPr/>
        <p:txBody>
          <a:bodyPr/>
          <a:lstStyle/>
          <a:p>
            <a:r>
              <a:rPr lang="it-IT" sz="2800" dirty="0" err="1">
                <a:latin typeface="Arial" charset="0"/>
              </a:rPr>
              <a:t>Les</a:t>
            </a:r>
            <a:r>
              <a:rPr lang="it-IT" sz="2800" dirty="0">
                <a:latin typeface="Arial" charset="0"/>
              </a:rPr>
              <a:t> </a:t>
            </a:r>
            <a:r>
              <a:rPr lang="it-IT" sz="2800" dirty="0" err="1">
                <a:latin typeface="Arial" charset="0"/>
              </a:rPr>
              <a:t>étapes</a:t>
            </a:r>
            <a:r>
              <a:rPr lang="it-IT" sz="2800" dirty="0">
                <a:latin typeface="Arial" charset="0"/>
              </a:rPr>
              <a:t> </a:t>
            </a:r>
            <a:r>
              <a:rPr lang="it-IT" sz="2800" dirty="0" err="1">
                <a:latin typeface="Arial" charset="0"/>
              </a:rPr>
              <a:t>essentielles</a:t>
            </a:r>
            <a:r>
              <a:rPr lang="it-IT" sz="2800" dirty="0">
                <a:latin typeface="Arial" charset="0"/>
              </a:rPr>
              <a:t> de l’histoire de la langue </a:t>
            </a:r>
            <a:r>
              <a:rPr lang="it-IT" sz="2800" dirty="0" err="1">
                <a:latin typeface="Arial" charset="0"/>
              </a:rPr>
              <a:t>française</a:t>
            </a:r>
            <a:endParaRPr lang="it-IT" sz="2800" dirty="0">
              <a:latin typeface="Arial" charset="0"/>
            </a:endParaRPr>
          </a:p>
        </p:txBody>
      </p:sp>
      <p:sp>
        <p:nvSpPr>
          <p:cNvPr id="70658" name="Segnaposto contenuto 2"/>
          <p:cNvSpPr>
            <a:spLocks noGrp="1"/>
          </p:cNvSpPr>
          <p:nvPr>
            <p:ph idx="1"/>
          </p:nvPr>
        </p:nvSpPr>
        <p:spPr/>
        <p:txBody>
          <a:bodyPr/>
          <a:lstStyle/>
          <a:p>
            <a:pPr eaLnBrk="1" hangingPunct="1"/>
            <a:endParaRPr lang="fr-FR" sz="2400" b="1" dirty="0">
              <a:latin typeface="Arial" charset="0"/>
            </a:endParaRPr>
          </a:p>
          <a:p>
            <a:pPr eaLnBrk="1" hangingPunct="1"/>
            <a:r>
              <a:rPr lang="fr-FR" sz="2400" dirty="0">
                <a:latin typeface="Arial" charset="0"/>
              </a:rPr>
              <a:t>L</a:t>
            </a:r>
            <a:r>
              <a:rPr lang="ja-JP" altLang="fr-FR" sz="2400" dirty="0">
                <a:latin typeface="Arial" charset="0"/>
              </a:rPr>
              <a:t>’</a:t>
            </a:r>
            <a:r>
              <a:rPr lang="fr-FR" altLang="ja-JP" sz="2400" dirty="0">
                <a:latin typeface="Arial" charset="0"/>
              </a:rPr>
              <a:t>ancien français : IX</a:t>
            </a:r>
            <a:r>
              <a:rPr lang="fr-FR" sz="2400" baseline="30000" dirty="0">
                <a:latin typeface="Arial" charset="0"/>
              </a:rPr>
              <a:t>ème</a:t>
            </a:r>
            <a:r>
              <a:rPr lang="fr-FR" altLang="ja-JP" sz="2400" dirty="0">
                <a:latin typeface="Arial" charset="0"/>
              </a:rPr>
              <a:t> siècle - XIII</a:t>
            </a:r>
            <a:r>
              <a:rPr lang="fr-FR" sz="2400" baseline="30000" dirty="0">
                <a:latin typeface="Arial" charset="0"/>
              </a:rPr>
              <a:t>ème</a:t>
            </a:r>
            <a:r>
              <a:rPr lang="fr-FR" altLang="ja-JP" sz="2400" dirty="0">
                <a:latin typeface="Arial" charset="0"/>
              </a:rPr>
              <a:t> siècle</a:t>
            </a:r>
          </a:p>
          <a:p>
            <a:r>
              <a:rPr lang="fr-FR" sz="2400" dirty="0">
                <a:latin typeface="Arial" charset="0"/>
              </a:rPr>
              <a:t>Le moyen français : XIV</a:t>
            </a:r>
            <a:r>
              <a:rPr lang="fr-FR" sz="2400" baseline="30000" dirty="0">
                <a:latin typeface="Arial" charset="0"/>
              </a:rPr>
              <a:t>ème</a:t>
            </a:r>
            <a:r>
              <a:rPr lang="fr-FR" sz="2400" dirty="0">
                <a:latin typeface="Arial" charset="0"/>
              </a:rPr>
              <a:t> siècle - XV</a:t>
            </a:r>
            <a:r>
              <a:rPr lang="fr-FR" sz="2400" baseline="30000" dirty="0">
                <a:latin typeface="Arial" charset="0"/>
              </a:rPr>
              <a:t>ème</a:t>
            </a:r>
            <a:r>
              <a:rPr lang="fr-FR" sz="2400" dirty="0">
                <a:latin typeface="Arial" charset="0"/>
              </a:rPr>
              <a:t> siècle</a:t>
            </a:r>
          </a:p>
          <a:p>
            <a:pPr eaLnBrk="1" hangingPunct="1"/>
            <a:r>
              <a:rPr lang="fr-FR" sz="2400" dirty="0">
                <a:latin typeface="Arial" charset="0"/>
              </a:rPr>
              <a:t>Le français de la Renaissance : XVI</a:t>
            </a:r>
            <a:r>
              <a:rPr lang="fr-FR" sz="2400" baseline="30000" dirty="0">
                <a:latin typeface="Arial" charset="0"/>
              </a:rPr>
              <a:t>ème</a:t>
            </a:r>
            <a:r>
              <a:rPr lang="fr-FR" sz="2400" dirty="0">
                <a:latin typeface="Arial" charset="0"/>
              </a:rPr>
              <a:t> siècle</a:t>
            </a:r>
          </a:p>
          <a:p>
            <a:pPr eaLnBrk="1" hangingPunct="1"/>
            <a:r>
              <a:rPr lang="fr-FR" sz="2400" b="1" dirty="0">
                <a:latin typeface="Arial" charset="0"/>
              </a:rPr>
              <a:t>Le français classique : XVII</a:t>
            </a:r>
            <a:r>
              <a:rPr lang="fr-FR" sz="2400" b="1" baseline="30000" dirty="0">
                <a:latin typeface="Arial" charset="0"/>
              </a:rPr>
              <a:t>ème</a:t>
            </a:r>
            <a:r>
              <a:rPr lang="fr-FR" sz="2400" b="1" dirty="0">
                <a:latin typeface="Arial" charset="0"/>
              </a:rPr>
              <a:t> -</a:t>
            </a:r>
            <a:r>
              <a:rPr lang="fr-FR" sz="2400" dirty="0">
                <a:latin typeface="Arial" charset="0"/>
              </a:rPr>
              <a:t>XVIII</a:t>
            </a:r>
            <a:r>
              <a:rPr lang="fr-FR" sz="2400" baseline="30000" dirty="0">
                <a:latin typeface="Arial" charset="0"/>
              </a:rPr>
              <a:t>ème</a:t>
            </a:r>
            <a:r>
              <a:rPr lang="fr-FR" sz="2400" dirty="0">
                <a:latin typeface="Arial" charset="0"/>
              </a:rPr>
              <a:t> siècles </a:t>
            </a:r>
          </a:p>
          <a:p>
            <a:pPr eaLnBrk="1" hangingPunct="1"/>
            <a:r>
              <a:rPr lang="fr-FR" sz="2400" dirty="0">
                <a:latin typeface="Arial" charset="0"/>
              </a:rPr>
              <a:t>Le français moderne : XIX</a:t>
            </a:r>
            <a:r>
              <a:rPr lang="fr-FR" sz="2400" baseline="30000" dirty="0">
                <a:latin typeface="Arial" charset="0"/>
              </a:rPr>
              <a:t>ème</a:t>
            </a:r>
            <a:r>
              <a:rPr lang="fr-FR" sz="2400" dirty="0">
                <a:latin typeface="Arial" charset="0"/>
              </a:rPr>
              <a:t>  - XX</a:t>
            </a:r>
            <a:r>
              <a:rPr lang="fr-FR" sz="2400" baseline="30000" dirty="0">
                <a:latin typeface="Arial" charset="0"/>
              </a:rPr>
              <a:t>ème</a:t>
            </a:r>
            <a:r>
              <a:rPr lang="fr-FR" sz="2400" dirty="0">
                <a:latin typeface="Arial" charset="0"/>
              </a:rPr>
              <a:t> siècles (</a:t>
            </a:r>
            <a:r>
              <a:rPr lang="it-IT" sz="2400" dirty="0">
                <a:latin typeface="Arial" charset="0"/>
              </a:rPr>
              <a:t>l’Académie </a:t>
            </a:r>
            <a:r>
              <a:rPr lang="it-IT" sz="2400" dirty="0" err="1">
                <a:latin typeface="Arial" charset="0"/>
              </a:rPr>
              <a:t>française</a:t>
            </a:r>
            <a:r>
              <a:rPr lang="it-IT" sz="2400" dirty="0">
                <a:latin typeface="Arial" charset="0"/>
              </a:rPr>
              <a:t> en 1835 </a:t>
            </a:r>
            <a:r>
              <a:rPr lang="it-IT" sz="2400" dirty="0" err="1">
                <a:latin typeface="Arial" charset="0"/>
              </a:rPr>
              <a:t>admet</a:t>
            </a:r>
            <a:r>
              <a:rPr lang="it-IT" sz="2400" dirty="0">
                <a:latin typeface="Arial" charset="0"/>
              </a:rPr>
              <a:t> l’</a:t>
            </a:r>
            <a:r>
              <a:rPr lang="it-IT" sz="2400" dirty="0" err="1">
                <a:latin typeface="Arial" charset="0"/>
              </a:rPr>
              <a:t>orthographe</a:t>
            </a:r>
            <a:r>
              <a:rPr lang="it-IT" sz="2400" dirty="0">
                <a:latin typeface="Arial" charset="0"/>
              </a:rPr>
              <a:t> –ai- </a:t>
            </a:r>
            <a:r>
              <a:rPr lang="it-IT" sz="2400" dirty="0" err="1">
                <a:latin typeface="Arial" charset="0"/>
              </a:rPr>
              <a:t>au</a:t>
            </a:r>
            <a:r>
              <a:rPr lang="it-IT" sz="2400" dirty="0">
                <a:latin typeface="Arial" charset="0"/>
              </a:rPr>
              <a:t> </a:t>
            </a:r>
            <a:r>
              <a:rPr lang="it-IT" sz="2400" dirty="0" err="1">
                <a:latin typeface="Arial" charset="0"/>
              </a:rPr>
              <a:t>lieu</a:t>
            </a:r>
            <a:r>
              <a:rPr lang="it-IT" sz="2400" dirty="0">
                <a:latin typeface="Arial" charset="0"/>
              </a:rPr>
              <a:t> de –oi.)</a:t>
            </a:r>
            <a:endParaRPr lang="fr-FR" sz="2400" dirty="0">
              <a:latin typeface="Arial" charset="0"/>
            </a:endParaRPr>
          </a:p>
          <a:p>
            <a:pPr eaLnBrk="1" hangingPunct="1"/>
            <a:r>
              <a:rPr lang="fr-FR" sz="2400" dirty="0">
                <a:latin typeface="Arial" charset="0"/>
              </a:rPr>
              <a:t>Le français contemporain : 21</a:t>
            </a:r>
            <a:r>
              <a:rPr lang="fr-FR" sz="2400" baseline="30000" dirty="0">
                <a:latin typeface="Arial" charset="0"/>
              </a:rPr>
              <a:t>ème</a:t>
            </a:r>
            <a:r>
              <a:rPr lang="fr-FR" sz="2400" dirty="0">
                <a:latin typeface="Arial" charset="0"/>
              </a:rPr>
              <a:t> siècle</a:t>
            </a:r>
          </a:p>
          <a:p>
            <a:endParaRPr lang="it-IT" dirty="0">
              <a:latin typeface="Arial" charset="0"/>
            </a:endParaRPr>
          </a:p>
        </p:txBody>
      </p:sp>
    </p:spTree>
    <p:extLst>
      <p:ext uri="{BB962C8B-B14F-4D97-AF65-F5344CB8AC3E}">
        <p14:creationId xmlns:p14="http://schemas.microsoft.com/office/powerpoint/2010/main" val="268426867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a:t>A la </a:t>
            </a:r>
            <a:r>
              <a:rPr lang="it-IT" sz="2800" dirty="0" err="1"/>
              <a:t>veille</a:t>
            </a:r>
            <a:r>
              <a:rPr lang="it-IT" sz="2800" dirty="0"/>
              <a:t> </a:t>
            </a:r>
            <a:r>
              <a:rPr lang="it-IT" sz="2800" dirty="0" err="1"/>
              <a:t>du</a:t>
            </a:r>
            <a:r>
              <a:rPr lang="it-IT" sz="2800" dirty="0"/>
              <a:t> </a:t>
            </a:r>
            <a:r>
              <a:rPr lang="it-IT" sz="2800" dirty="0" err="1"/>
              <a:t>XVIIème</a:t>
            </a:r>
            <a:r>
              <a:rPr lang="it-IT" sz="2800" dirty="0"/>
              <a:t> </a:t>
            </a:r>
            <a:r>
              <a:rPr lang="it-IT" sz="2800" dirty="0" err="1"/>
              <a:t>siècle</a:t>
            </a:r>
            <a:r>
              <a:rPr lang="it-IT" sz="2800" dirty="0"/>
              <a:t>,</a:t>
            </a:r>
            <a:br>
              <a:rPr lang="it-IT" sz="2800" dirty="0"/>
            </a:br>
            <a:r>
              <a:rPr lang="it-IT" sz="2800" dirty="0"/>
              <a:t>la situation de la France</a:t>
            </a:r>
            <a:endParaRPr lang="fr-FR" sz="2800" dirty="0"/>
          </a:p>
        </p:txBody>
      </p:sp>
      <p:sp>
        <p:nvSpPr>
          <p:cNvPr id="3" name="Content Placeholder 2"/>
          <p:cNvSpPr>
            <a:spLocks noGrp="1"/>
          </p:cNvSpPr>
          <p:nvPr>
            <p:ph idx="1"/>
          </p:nvPr>
        </p:nvSpPr>
        <p:spPr/>
        <p:txBody>
          <a:bodyPr>
            <a:normAutofit/>
          </a:bodyPr>
          <a:lstStyle/>
          <a:p>
            <a:pPr algn="just"/>
            <a:r>
              <a:rPr lang="it-IT" sz="2400" dirty="0" err="1"/>
              <a:t>Bilan</a:t>
            </a:r>
            <a:r>
              <a:rPr lang="it-IT" sz="2400" dirty="0"/>
              <a:t> </a:t>
            </a:r>
            <a:r>
              <a:rPr lang="it-IT" sz="2400" dirty="0" err="1"/>
              <a:t>économique</a:t>
            </a:r>
            <a:r>
              <a:rPr lang="it-IT" sz="2400" dirty="0"/>
              <a:t> </a:t>
            </a:r>
            <a:r>
              <a:rPr lang="it-IT" sz="2400" dirty="0" err="1"/>
              <a:t>désastreux</a:t>
            </a:r>
            <a:endParaRPr lang="it-IT" sz="2400" dirty="0"/>
          </a:p>
          <a:p>
            <a:pPr algn="just"/>
            <a:r>
              <a:rPr lang="it-IT" sz="2400" dirty="0" err="1"/>
              <a:t>Epidémies</a:t>
            </a:r>
            <a:r>
              <a:rPr lang="it-IT" sz="2400" dirty="0"/>
              <a:t>, </a:t>
            </a:r>
            <a:r>
              <a:rPr lang="it-IT" sz="2400" dirty="0" err="1"/>
              <a:t>cultures</a:t>
            </a:r>
            <a:r>
              <a:rPr lang="it-IT" sz="2400" dirty="0"/>
              <a:t> </a:t>
            </a:r>
            <a:r>
              <a:rPr lang="it-IT" sz="2400" dirty="0" err="1"/>
              <a:t>abandonnées</a:t>
            </a:r>
            <a:r>
              <a:rPr lang="it-IT" sz="2400" dirty="0"/>
              <a:t>, </a:t>
            </a:r>
            <a:r>
              <a:rPr lang="it-IT" sz="2400" dirty="0" err="1"/>
              <a:t>exode</a:t>
            </a:r>
            <a:r>
              <a:rPr lang="it-IT" sz="2400" dirty="0"/>
              <a:t> de </a:t>
            </a:r>
            <a:r>
              <a:rPr lang="it-IT" sz="2400" dirty="0" err="1"/>
              <a:t>population</a:t>
            </a:r>
            <a:r>
              <a:rPr lang="it-IT" sz="2400" dirty="0"/>
              <a:t> </a:t>
            </a:r>
            <a:r>
              <a:rPr lang="it-IT" sz="2400" dirty="0" err="1"/>
              <a:t>vers</a:t>
            </a:r>
            <a:r>
              <a:rPr lang="it-IT" sz="2400" dirty="0"/>
              <a:t> </a:t>
            </a:r>
            <a:r>
              <a:rPr lang="it-IT" sz="2400" dirty="0" err="1"/>
              <a:t>les</a:t>
            </a:r>
            <a:r>
              <a:rPr lang="it-IT" sz="2400" dirty="0"/>
              <a:t> </a:t>
            </a:r>
            <a:r>
              <a:rPr lang="it-IT" sz="2400" dirty="0" err="1"/>
              <a:t>villes</a:t>
            </a:r>
            <a:endParaRPr lang="it-IT" sz="2400" dirty="0"/>
          </a:p>
          <a:p>
            <a:pPr algn="just"/>
            <a:r>
              <a:rPr lang="it-IT" sz="2400" dirty="0" err="1"/>
              <a:t>Les</a:t>
            </a:r>
            <a:r>
              <a:rPr lang="it-IT" sz="2400" dirty="0"/>
              <a:t> </a:t>
            </a:r>
            <a:r>
              <a:rPr lang="it-IT" sz="2400" dirty="0" err="1"/>
              <a:t>déchirements</a:t>
            </a:r>
            <a:r>
              <a:rPr lang="it-IT" sz="2400" dirty="0"/>
              <a:t> et </a:t>
            </a:r>
            <a:r>
              <a:rPr lang="it-IT" sz="2400" dirty="0" err="1"/>
              <a:t>les</a:t>
            </a:r>
            <a:r>
              <a:rPr lang="it-IT" sz="2400" dirty="0"/>
              <a:t> </a:t>
            </a:r>
            <a:r>
              <a:rPr lang="it-IT" sz="2400" dirty="0" err="1"/>
              <a:t>luttes</a:t>
            </a:r>
            <a:r>
              <a:rPr lang="it-IT" sz="2400" dirty="0"/>
              <a:t> </a:t>
            </a:r>
            <a:r>
              <a:rPr lang="it-IT" sz="2400" dirty="0" err="1"/>
              <a:t>entre</a:t>
            </a:r>
            <a:r>
              <a:rPr lang="it-IT" sz="2400" dirty="0"/>
              <a:t> </a:t>
            </a:r>
            <a:r>
              <a:rPr lang="it-IT" sz="2400" dirty="0" err="1"/>
              <a:t>les</a:t>
            </a:r>
            <a:r>
              <a:rPr lang="it-IT" sz="2400" dirty="0"/>
              <a:t> </a:t>
            </a:r>
            <a:r>
              <a:rPr lang="it-IT" sz="2400" dirty="0" err="1"/>
              <a:t>catholiques</a:t>
            </a:r>
            <a:r>
              <a:rPr lang="it-IT" sz="2400" dirty="0"/>
              <a:t> et </a:t>
            </a:r>
            <a:r>
              <a:rPr lang="it-IT" sz="2400" dirty="0" err="1"/>
              <a:t>les</a:t>
            </a:r>
            <a:r>
              <a:rPr lang="it-IT" sz="2400" dirty="0"/>
              <a:t> </a:t>
            </a:r>
            <a:r>
              <a:rPr lang="it-IT" sz="2400" dirty="0" err="1"/>
              <a:t>protestants</a:t>
            </a:r>
            <a:endParaRPr lang="it-IT" sz="2400" dirty="0"/>
          </a:p>
          <a:p>
            <a:pPr algn="just"/>
            <a:r>
              <a:rPr lang="it-IT" sz="2400" dirty="0" err="1"/>
              <a:t>Les</a:t>
            </a:r>
            <a:r>
              <a:rPr lang="it-IT" sz="2400" dirty="0"/>
              <a:t> </a:t>
            </a:r>
            <a:r>
              <a:rPr lang="it-IT" sz="2400" dirty="0" err="1"/>
              <a:t>fondements</a:t>
            </a:r>
            <a:r>
              <a:rPr lang="it-IT" sz="2400" dirty="0"/>
              <a:t> de la monarchie </a:t>
            </a:r>
            <a:r>
              <a:rPr lang="it-IT" sz="2400" dirty="0" err="1"/>
              <a:t>sont</a:t>
            </a:r>
            <a:r>
              <a:rPr lang="it-IT" sz="2400" dirty="0"/>
              <a:t> </a:t>
            </a:r>
            <a:r>
              <a:rPr lang="it-IT" sz="2400" dirty="0" err="1"/>
              <a:t>remis</a:t>
            </a:r>
            <a:r>
              <a:rPr lang="it-IT" sz="2400" dirty="0"/>
              <a:t> en cause</a:t>
            </a:r>
            <a:endParaRPr lang="fr-FR" sz="2400" dirty="0"/>
          </a:p>
        </p:txBody>
      </p:sp>
    </p:spTree>
    <p:extLst>
      <p:ext uri="{BB962C8B-B14F-4D97-AF65-F5344CB8AC3E}">
        <p14:creationId xmlns:p14="http://schemas.microsoft.com/office/powerpoint/2010/main" val="15159070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p:txBody>
          <a:bodyPr/>
          <a:lstStyle/>
          <a:p>
            <a:r>
              <a:rPr lang="it-IT" sz="2800" dirty="0">
                <a:latin typeface="Arial" charset="0"/>
              </a:rPr>
              <a:t>Langue d’</a:t>
            </a:r>
            <a:r>
              <a:rPr lang="it-IT" sz="2800" dirty="0" err="1">
                <a:latin typeface="Arial" charset="0"/>
              </a:rPr>
              <a:t>oïl</a:t>
            </a:r>
            <a:r>
              <a:rPr lang="it-IT" sz="2800" dirty="0">
                <a:latin typeface="Arial" charset="0"/>
              </a:rPr>
              <a:t>-Langue </a:t>
            </a:r>
            <a:r>
              <a:rPr lang="it-IT" sz="2800" dirty="0" smtClean="0">
                <a:latin typeface="Arial" charset="0"/>
              </a:rPr>
              <a:t>d’oc</a:t>
            </a:r>
            <a:br>
              <a:rPr lang="it-IT" sz="2800" dirty="0" smtClean="0">
                <a:latin typeface="Arial" charset="0"/>
              </a:rPr>
            </a:br>
            <a:endParaRPr lang="it-IT" sz="2800" dirty="0">
              <a:latin typeface="Arial" charset="0"/>
            </a:endParaRPr>
          </a:p>
        </p:txBody>
      </p:sp>
      <p:pic>
        <p:nvPicPr>
          <p:cNvPr id="74754" name="Content Placeholder 3" descr="Carte-des-Langues-Regionale-9bcdc.jpg"/>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2667000" y="1843088"/>
            <a:ext cx="3810000" cy="4038600"/>
          </a:xfrm>
        </p:spPr>
      </p:pic>
    </p:spTree>
    <p:extLst>
      <p:ext uri="{BB962C8B-B14F-4D97-AF65-F5344CB8AC3E}">
        <p14:creationId xmlns:p14="http://schemas.microsoft.com/office/powerpoint/2010/main" val="310890507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a:t>A la </a:t>
            </a:r>
            <a:r>
              <a:rPr lang="it-IT" sz="2800" dirty="0" err="1"/>
              <a:t>veille</a:t>
            </a:r>
            <a:r>
              <a:rPr lang="it-IT" sz="2800" dirty="0"/>
              <a:t> </a:t>
            </a:r>
            <a:r>
              <a:rPr lang="it-IT" sz="2800" dirty="0" err="1"/>
              <a:t>du</a:t>
            </a:r>
            <a:r>
              <a:rPr lang="it-IT" sz="2800" dirty="0"/>
              <a:t> </a:t>
            </a:r>
            <a:r>
              <a:rPr lang="it-IT" sz="2800" dirty="0" err="1"/>
              <a:t>XVIIème</a:t>
            </a:r>
            <a:r>
              <a:rPr lang="it-IT" sz="2800" dirty="0"/>
              <a:t> </a:t>
            </a:r>
            <a:r>
              <a:rPr lang="it-IT" sz="2800" dirty="0" err="1"/>
              <a:t>siècle</a:t>
            </a:r>
            <a:r>
              <a:rPr lang="it-IT" sz="2800" dirty="0"/>
              <a:t>,</a:t>
            </a:r>
            <a:br>
              <a:rPr lang="it-IT" sz="2800" dirty="0"/>
            </a:br>
            <a:r>
              <a:rPr lang="it-IT" sz="2800" dirty="0"/>
              <a:t>la langue </a:t>
            </a:r>
            <a:r>
              <a:rPr lang="it-IT" sz="2800" dirty="0" err="1"/>
              <a:t>française</a:t>
            </a:r>
            <a:endParaRPr lang="fr-FR" sz="2800" dirty="0"/>
          </a:p>
        </p:txBody>
      </p:sp>
      <p:sp>
        <p:nvSpPr>
          <p:cNvPr id="3" name="Content Placeholder 2"/>
          <p:cNvSpPr>
            <a:spLocks noGrp="1"/>
          </p:cNvSpPr>
          <p:nvPr>
            <p:ph idx="1"/>
          </p:nvPr>
        </p:nvSpPr>
        <p:spPr/>
        <p:txBody>
          <a:bodyPr>
            <a:normAutofit/>
          </a:bodyPr>
          <a:lstStyle/>
          <a:p>
            <a:pPr algn="just"/>
            <a:r>
              <a:rPr lang="it-IT" sz="2400" dirty="0"/>
              <a:t>Le </a:t>
            </a:r>
            <a:r>
              <a:rPr lang="it-IT" sz="2400" dirty="0" err="1"/>
              <a:t>français</a:t>
            </a:r>
            <a:r>
              <a:rPr lang="it-IT" sz="2400" dirty="0"/>
              <a:t> s’est </a:t>
            </a:r>
            <a:r>
              <a:rPr lang="it-IT" sz="2400" dirty="0" err="1"/>
              <a:t>pratiquement</a:t>
            </a:r>
            <a:r>
              <a:rPr lang="it-IT" sz="2400" dirty="0"/>
              <a:t> affranchi </a:t>
            </a:r>
            <a:r>
              <a:rPr lang="it-IT" sz="2400" dirty="0" err="1"/>
              <a:t>du</a:t>
            </a:r>
            <a:r>
              <a:rPr lang="it-IT" sz="2400" dirty="0"/>
              <a:t> latin </a:t>
            </a:r>
            <a:r>
              <a:rPr lang="it-IT" sz="2400" dirty="0" err="1"/>
              <a:t>dans</a:t>
            </a:r>
            <a:r>
              <a:rPr lang="it-IT" sz="2400" dirty="0"/>
              <a:t> de </a:t>
            </a:r>
            <a:r>
              <a:rPr lang="it-IT" sz="2400" dirty="0" err="1"/>
              <a:t>nombreux</a:t>
            </a:r>
            <a:r>
              <a:rPr lang="it-IT" sz="2400" dirty="0"/>
              <a:t> </a:t>
            </a:r>
            <a:r>
              <a:rPr lang="it-IT" sz="2400" dirty="0" err="1"/>
              <a:t>domaines</a:t>
            </a:r>
            <a:r>
              <a:rPr lang="it-IT" sz="2400" dirty="0"/>
              <a:t>.</a:t>
            </a:r>
          </a:p>
          <a:p>
            <a:pPr algn="just"/>
            <a:r>
              <a:rPr lang="it-IT" sz="2400" dirty="0"/>
              <a:t>Il a </a:t>
            </a:r>
            <a:r>
              <a:rPr lang="it-IT" sz="2400" dirty="0" err="1"/>
              <a:t>commencé</a:t>
            </a:r>
            <a:r>
              <a:rPr lang="it-IT" sz="2400" dirty="0"/>
              <a:t> son </a:t>
            </a:r>
            <a:r>
              <a:rPr lang="it-IT" sz="2400" dirty="0" err="1"/>
              <a:t>processus</a:t>
            </a:r>
            <a:r>
              <a:rPr lang="it-IT" sz="2400" dirty="0"/>
              <a:t> de </a:t>
            </a:r>
            <a:r>
              <a:rPr lang="it-IT" sz="2400" dirty="0" err="1"/>
              <a:t>standardisation</a:t>
            </a:r>
            <a:r>
              <a:rPr lang="it-IT" sz="2400" dirty="0"/>
              <a:t> à </a:t>
            </a:r>
            <a:r>
              <a:rPr lang="it-IT" sz="2400" dirty="0" err="1"/>
              <a:t>travers</a:t>
            </a:r>
            <a:r>
              <a:rPr lang="it-IT" sz="2400" dirty="0"/>
              <a:t> </a:t>
            </a:r>
            <a:r>
              <a:rPr lang="it-IT" sz="2400" dirty="0" err="1"/>
              <a:t>les</a:t>
            </a:r>
            <a:r>
              <a:rPr lang="it-IT" sz="2400" dirty="0"/>
              <a:t> </a:t>
            </a:r>
            <a:r>
              <a:rPr lang="it-IT" sz="2400" dirty="0" err="1"/>
              <a:t>grammaires</a:t>
            </a:r>
            <a:r>
              <a:rPr lang="it-IT" sz="2400" dirty="0"/>
              <a:t> et </a:t>
            </a:r>
            <a:r>
              <a:rPr lang="it-IT" sz="2400" dirty="0" err="1"/>
              <a:t>les</a:t>
            </a:r>
            <a:r>
              <a:rPr lang="it-IT" sz="2400" dirty="0"/>
              <a:t> </a:t>
            </a:r>
            <a:r>
              <a:rPr lang="it-IT" sz="2400" dirty="0" err="1"/>
              <a:t>dictionnaires</a:t>
            </a:r>
            <a:r>
              <a:rPr lang="it-IT" sz="2400" dirty="0"/>
              <a:t> (</a:t>
            </a:r>
            <a:r>
              <a:rPr lang="it-IT" sz="2400" dirty="0" err="1"/>
              <a:t>pas</a:t>
            </a:r>
            <a:r>
              <a:rPr lang="it-IT" sz="2400" dirty="0"/>
              <a:t> </a:t>
            </a:r>
            <a:r>
              <a:rPr lang="it-IT" sz="2400" dirty="0" err="1"/>
              <a:t>encore</a:t>
            </a:r>
            <a:r>
              <a:rPr lang="it-IT" sz="2400" dirty="0"/>
              <a:t> </a:t>
            </a:r>
            <a:r>
              <a:rPr lang="it-IT" sz="2400" dirty="0" err="1"/>
              <a:t>monolingues</a:t>
            </a:r>
            <a:r>
              <a:rPr lang="it-IT" sz="2400" dirty="0"/>
              <a:t>), mais </a:t>
            </a:r>
            <a:r>
              <a:rPr lang="it-IT" sz="2400" dirty="0" err="1"/>
              <a:t>encore</a:t>
            </a:r>
            <a:r>
              <a:rPr lang="it-IT" sz="2400" dirty="0"/>
              <a:t> </a:t>
            </a:r>
            <a:r>
              <a:rPr lang="it-IT" sz="2400" dirty="0" err="1"/>
              <a:t>fluctuant</a:t>
            </a:r>
            <a:r>
              <a:rPr lang="it-IT" sz="2400" dirty="0"/>
              <a:t>.</a:t>
            </a:r>
          </a:p>
          <a:p>
            <a:pPr algn="just"/>
            <a:r>
              <a:rPr lang="it-IT" sz="2400" dirty="0"/>
              <a:t>Il a </a:t>
            </a:r>
            <a:r>
              <a:rPr lang="it-IT" sz="2400" dirty="0" err="1"/>
              <a:t>déclenché</a:t>
            </a:r>
            <a:r>
              <a:rPr lang="it-IT" sz="2400" dirty="0"/>
              <a:t> son </a:t>
            </a:r>
            <a:r>
              <a:rPr lang="it-IT" sz="2400" dirty="0" err="1"/>
              <a:t>processus</a:t>
            </a:r>
            <a:r>
              <a:rPr lang="it-IT" sz="2400" dirty="0"/>
              <a:t> de </a:t>
            </a:r>
            <a:r>
              <a:rPr lang="it-IT" sz="2400" dirty="0" err="1"/>
              <a:t>diffusion</a:t>
            </a:r>
            <a:r>
              <a:rPr lang="it-IT" sz="2400" dirty="0"/>
              <a:t> </a:t>
            </a:r>
            <a:r>
              <a:rPr lang="it-IT" sz="2400" dirty="0" err="1"/>
              <a:t>dans</a:t>
            </a:r>
            <a:r>
              <a:rPr lang="it-IT" sz="2400" dirty="0"/>
              <a:t> la </a:t>
            </a:r>
            <a:r>
              <a:rPr lang="it-IT" sz="2400" dirty="0" err="1"/>
              <a:t>société</a:t>
            </a:r>
            <a:r>
              <a:rPr lang="it-IT" sz="2400" dirty="0"/>
              <a:t> </a:t>
            </a:r>
            <a:r>
              <a:rPr lang="it-IT" sz="2400" dirty="0" err="1"/>
              <a:t>française</a:t>
            </a:r>
            <a:r>
              <a:rPr lang="it-IT" sz="2400" dirty="0"/>
              <a:t> par </a:t>
            </a:r>
            <a:r>
              <a:rPr lang="it-IT" sz="2400" dirty="0" err="1"/>
              <a:t>rapport</a:t>
            </a:r>
            <a:r>
              <a:rPr lang="it-IT" sz="2400" dirty="0"/>
              <a:t> </a:t>
            </a:r>
            <a:r>
              <a:rPr lang="it-IT" sz="2400" dirty="0" err="1"/>
              <a:t>aux</a:t>
            </a:r>
            <a:r>
              <a:rPr lang="it-IT" sz="2400" dirty="0"/>
              <a:t> </a:t>
            </a:r>
            <a:r>
              <a:rPr lang="it-IT" sz="2400" dirty="0" err="1"/>
              <a:t>dialectes</a:t>
            </a:r>
            <a:r>
              <a:rPr lang="it-IT" sz="2400" dirty="0"/>
              <a:t>, </a:t>
            </a:r>
            <a:r>
              <a:rPr lang="it-IT" sz="2400" dirty="0" err="1" smtClean="0"/>
              <a:t>même</a:t>
            </a:r>
            <a:r>
              <a:rPr lang="it-IT" sz="2400" dirty="0" smtClean="0"/>
              <a:t> </a:t>
            </a:r>
            <a:r>
              <a:rPr lang="it-IT" sz="2400" dirty="0"/>
              <a:t>si </a:t>
            </a:r>
            <a:r>
              <a:rPr lang="it-IT" sz="2400" dirty="0" err="1"/>
              <a:t>dans</a:t>
            </a:r>
            <a:r>
              <a:rPr lang="it-IT" sz="2400" dirty="0"/>
              <a:t> le midi la vie </a:t>
            </a:r>
            <a:r>
              <a:rPr lang="it-IT" sz="2400" dirty="0" err="1"/>
              <a:t>culturelle</a:t>
            </a:r>
            <a:r>
              <a:rPr lang="it-IT" sz="2400" dirty="0"/>
              <a:t> et </a:t>
            </a:r>
            <a:r>
              <a:rPr lang="it-IT" sz="2400" dirty="0" err="1"/>
              <a:t>poétique</a:t>
            </a:r>
            <a:r>
              <a:rPr lang="it-IT" sz="2400" dirty="0"/>
              <a:t> en </a:t>
            </a:r>
            <a:r>
              <a:rPr lang="it-IT" sz="2400" dirty="0" err="1"/>
              <a:t>occitan</a:t>
            </a:r>
            <a:r>
              <a:rPr lang="it-IT" sz="2400" dirty="0"/>
              <a:t> est vive et </a:t>
            </a:r>
            <a:r>
              <a:rPr lang="it-IT" sz="2400" dirty="0" err="1"/>
              <a:t>les</a:t>
            </a:r>
            <a:r>
              <a:rPr lang="it-IT" sz="2400" dirty="0"/>
              <a:t> </a:t>
            </a:r>
            <a:r>
              <a:rPr lang="it-IT" sz="2400" dirty="0" err="1"/>
              <a:t>parlers</a:t>
            </a:r>
            <a:r>
              <a:rPr lang="it-IT" sz="2400" dirty="0"/>
              <a:t> </a:t>
            </a:r>
            <a:r>
              <a:rPr lang="it-IT" sz="2400" dirty="0" err="1"/>
              <a:t>locaux</a:t>
            </a:r>
            <a:r>
              <a:rPr lang="it-IT" sz="2400" dirty="0"/>
              <a:t> </a:t>
            </a:r>
            <a:r>
              <a:rPr lang="it-IT" sz="2400" dirty="0" err="1"/>
              <a:t>très</a:t>
            </a:r>
            <a:r>
              <a:rPr lang="it-IT" sz="2400" dirty="0"/>
              <a:t> </a:t>
            </a:r>
            <a:r>
              <a:rPr lang="it-IT" sz="2400" dirty="0" err="1"/>
              <a:t>présents</a:t>
            </a:r>
            <a:r>
              <a:rPr lang="it-IT" sz="2400" dirty="0"/>
              <a:t> (à part l’</a:t>
            </a:r>
            <a:r>
              <a:rPr lang="it-IT" sz="2400" dirty="0" err="1"/>
              <a:t>écrit</a:t>
            </a:r>
            <a:r>
              <a:rPr lang="it-IT" sz="2400" dirty="0"/>
              <a:t>)</a:t>
            </a:r>
          </a:p>
          <a:p>
            <a:pPr algn="just"/>
            <a:r>
              <a:rPr lang="it-IT" sz="2400" b="1" dirty="0"/>
              <a:t>Et la langue va </a:t>
            </a:r>
            <a:r>
              <a:rPr lang="it-IT" sz="2400" b="1" dirty="0" err="1"/>
              <a:t>jouer</a:t>
            </a:r>
            <a:r>
              <a:rPr lang="it-IT" sz="2400" b="1" dirty="0"/>
              <a:t> un </a:t>
            </a:r>
            <a:r>
              <a:rPr lang="it-IT" sz="2400" b="1" dirty="0" err="1" smtClean="0"/>
              <a:t>rôle</a:t>
            </a:r>
            <a:r>
              <a:rPr lang="it-IT" sz="2400" b="1" dirty="0" smtClean="0"/>
              <a:t> </a:t>
            </a:r>
            <a:r>
              <a:rPr lang="it-IT" sz="2400" b="1" dirty="0"/>
              <a:t>pour l’</a:t>
            </a:r>
            <a:r>
              <a:rPr lang="it-IT" sz="2400" b="1" dirty="0" err="1"/>
              <a:t>unification</a:t>
            </a:r>
            <a:r>
              <a:rPr lang="it-IT" sz="2400" b="1" dirty="0"/>
              <a:t> de la France.</a:t>
            </a:r>
            <a:endParaRPr lang="fr-FR" sz="2400" b="1" dirty="0"/>
          </a:p>
        </p:txBody>
      </p:sp>
    </p:spTree>
    <p:extLst>
      <p:ext uri="{BB962C8B-B14F-4D97-AF65-F5344CB8AC3E}">
        <p14:creationId xmlns:p14="http://schemas.microsoft.com/office/powerpoint/2010/main" val="407700621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idx="4294967295"/>
          </p:nvPr>
        </p:nvSpPr>
        <p:spPr/>
        <p:txBody>
          <a:bodyPr>
            <a:normAutofit fontScale="90000"/>
          </a:bodyPr>
          <a:lstStyle/>
          <a:p>
            <a:pPr eaLnBrk="1" hangingPunct="1"/>
            <a:r>
              <a:rPr lang="fr-FR" sz="2800" dirty="0">
                <a:latin typeface="Arial" charset="0"/>
              </a:rPr>
              <a:t/>
            </a:r>
            <a:br>
              <a:rPr lang="fr-FR" sz="2800" dirty="0">
                <a:latin typeface="Arial" charset="0"/>
              </a:rPr>
            </a:br>
            <a:r>
              <a:rPr lang="fr-FR" sz="2800" dirty="0">
                <a:latin typeface="Arial" charset="0"/>
              </a:rPr>
              <a:t>Le XVII </a:t>
            </a:r>
            <a:r>
              <a:rPr lang="fr-FR" sz="2800" baseline="30000" dirty="0" err="1">
                <a:latin typeface="Arial" charset="0"/>
              </a:rPr>
              <a:t>ème</a:t>
            </a:r>
            <a:r>
              <a:rPr lang="fr-FR" sz="2800" b="1" dirty="0">
                <a:latin typeface="Arial" charset="0"/>
              </a:rPr>
              <a:t> : </a:t>
            </a:r>
            <a:r>
              <a:rPr lang="fr-FR" sz="2800" dirty="0">
                <a:latin typeface="Arial" charset="0"/>
              </a:rPr>
              <a:t>français classique</a:t>
            </a:r>
            <a:r>
              <a:rPr lang="fr-FR" sz="1800" dirty="0">
                <a:latin typeface="Arial" charset="0"/>
              </a:rPr>
              <a:t/>
            </a:r>
            <a:br>
              <a:rPr lang="fr-FR" sz="1800" dirty="0">
                <a:latin typeface="Arial" charset="0"/>
              </a:rPr>
            </a:br>
            <a:endParaRPr lang="fr-FR" sz="1800" dirty="0">
              <a:latin typeface="Arial" charset="0"/>
            </a:endParaRPr>
          </a:p>
        </p:txBody>
      </p:sp>
      <p:sp>
        <p:nvSpPr>
          <p:cNvPr id="34818" name="Rectangle 3"/>
          <p:cNvSpPr>
            <a:spLocks noGrp="1" noChangeArrowheads="1"/>
          </p:cNvSpPr>
          <p:nvPr>
            <p:ph type="body" idx="4294967295"/>
          </p:nvPr>
        </p:nvSpPr>
        <p:spPr/>
        <p:txBody>
          <a:bodyPr>
            <a:normAutofit/>
          </a:bodyPr>
          <a:lstStyle/>
          <a:p>
            <a:pPr eaLnBrk="1" hangingPunct="1">
              <a:lnSpc>
                <a:spcPct val="90000"/>
              </a:lnSpc>
            </a:pPr>
            <a:r>
              <a:rPr lang="fr-FR" sz="2400" dirty="0">
                <a:latin typeface="Arial" charset="0"/>
              </a:rPr>
              <a:t>Le XVII</a:t>
            </a:r>
            <a:r>
              <a:rPr lang="fr-FR" sz="2400" baseline="30000" dirty="0">
                <a:latin typeface="Arial" charset="0"/>
              </a:rPr>
              <a:t> </a:t>
            </a:r>
            <a:r>
              <a:rPr lang="fr-FR" sz="2400" baseline="30000" dirty="0" err="1">
                <a:latin typeface="Arial" charset="0"/>
              </a:rPr>
              <a:t>ème</a:t>
            </a:r>
            <a:r>
              <a:rPr lang="fr-FR" sz="2400" dirty="0">
                <a:latin typeface="Arial" charset="0"/>
              </a:rPr>
              <a:t> : siècle du « classicisme » et du « purisme », de l</a:t>
            </a:r>
            <a:r>
              <a:rPr lang="ja-JP" altLang="fr-FR" sz="2400" dirty="0">
                <a:latin typeface="Arial" charset="0"/>
              </a:rPr>
              <a:t>’</a:t>
            </a:r>
            <a:r>
              <a:rPr lang="fr-FR" altLang="ja-JP" sz="2400" dirty="0">
                <a:latin typeface="Arial" charset="0"/>
              </a:rPr>
              <a:t>Académie française, des premiers dictionnaires de langue française.</a:t>
            </a:r>
          </a:p>
          <a:p>
            <a:pPr algn="just" eaLnBrk="1" hangingPunct="1">
              <a:lnSpc>
                <a:spcPct val="90000"/>
              </a:lnSpc>
            </a:pPr>
            <a:r>
              <a:rPr lang="fr-FR" sz="2400" dirty="0">
                <a:latin typeface="Arial" charset="0"/>
              </a:rPr>
              <a:t>Vaugelas </a:t>
            </a:r>
            <a:r>
              <a:rPr lang="fr-FR" sz="2400" i="1" dirty="0">
                <a:latin typeface="Arial" charset="0"/>
              </a:rPr>
              <a:t>Remarques sur la langue </a:t>
            </a:r>
            <a:r>
              <a:rPr lang="fr-FR" sz="2400" i="1" dirty="0" err="1">
                <a:latin typeface="Arial" charset="0"/>
              </a:rPr>
              <a:t>françoise</a:t>
            </a:r>
            <a:r>
              <a:rPr lang="fr-FR" sz="2400" i="1" dirty="0">
                <a:latin typeface="Arial" charset="0"/>
              </a:rPr>
              <a:t>. Utiles à ceux qui veulent bien parler et bien écrire. </a:t>
            </a:r>
            <a:r>
              <a:rPr lang="fr-FR" sz="2400" dirty="0">
                <a:latin typeface="Arial" charset="0"/>
              </a:rPr>
              <a:t>1647 Il codifie le </a:t>
            </a:r>
            <a:r>
              <a:rPr lang="fr-FR" sz="2400" b="1" dirty="0">
                <a:latin typeface="Arial" charset="0"/>
              </a:rPr>
              <a:t>bon usage</a:t>
            </a:r>
            <a:r>
              <a:rPr lang="fr-FR" sz="2400" dirty="0">
                <a:latin typeface="Arial" charset="0"/>
              </a:rPr>
              <a:t> du français en s</a:t>
            </a:r>
            <a:r>
              <a:rPr lang="ja-JP" altLang="fr-FR" sz="2400" dirty="0">
                <a:latin typeface="Arial" charset="0"/>
              </a:rPr>
              <a:t>’</a:t>
            </a:r>
            <a:r>
              <a:rPr lang="fr-FR" altLang="ja-JP" sz="2400" dirty="0">
                <a:latin typeface="Arial" charset="0"/>
              </a:rPr>
              <a:t>inspirant de la langue parlée à la cour du roi. (Parlant l</a:t>
            </a:r>
            <a:r>
              <a:rPr lang="it-IT" altLang="ja-JP" sz="2400" dirty="0">
                <a:latin typeface="Arial" charset="0"/>
              </a:rPr>
              <a:t>’</a:t>
            </a:r>
            <a:r>
              <a:rPr lang="it-IT" altLang="ja-JP" sz="2400" dirty="0" err="1">
                <a:latin typeface="Arial" charset="0"/>
              </a:rPr>
              <a:t>italien</a:t>
            </a:r>
            <a:r>
              <a:rPr lang="fr-FR" altLang="ja-JP" sz="2400" dirty="0">
                <a:latin typeface="Arial" charset="0"/>
              </a:rPr>
              <a:t> et l</a:t>
            </a:r>
            <a:r>
              <a:rPr lang="it-IT" altLang="ja-JP" sz="2400" dirty="0">
                <a:latin typeface="Arial" charset="0"/>
              </a:rPr>
              <a:t>’</a:t>
            </a:r>
            <a:r>
              <a:rPr lang="fr-FR" altLang="ja-JP" sz="2400" dirty="0">
                <a:latin typeface="Arial" charset="0"/>
              </a:rPr>
              <a:t>espagnol, il travaille comme interprète à la cour de Louis XIII.)</a:t>
            </a:r>
          </a:p>
          <a:p>
            <a:pPr algn="just" eaLnBrk="1" hangingPunct="1">
              <a:lnSpc>
                <a:spcPct val="90000"/>
              </a:lnSpc>
            </a:pPr>
            <a:r>
              <a:rPr lang="fr-FR" sz="2400" dirty="0">
                <a:latin typeface="Arial" charset="0"/>
              </a:rPr>
              <a:t>Premier texte philosophique écrit en français : René </a:t>
            </a:r>
            <a:r>
              <a:rPr lang="fr-FR" sz="2400" dirty="0" smtClean="0">
                <a:latin typeface="Arial" charset="0"/>
              </a:rPr>
              <a:t>Descartes, </a:t>
            </a:r>
            <a:r>
              <a:rPr lang="fr-FR" sz="2400" i="1" dirty="0">
                <a:latin typeface="Arial" charset="0"/>
              </a:rPr>
              <a:t>Discours de la méthode</a:t>
            </a:r>
            <a:r>
              <a:rPr lang="fr-FR" sz="2400" dirty="0">
                <a:latin typeface="Arial" charset="0"/>
              </a:rPr>
              <a:t> (1637)</a:t>
            </a:r>
          </a:p>
          <a:p>
            <a:pPr eaLnBrk="1" hangingPunct="1">
              <a:lnSpc>
                <a:spcPct val="90000"/>
              </a:lnSpc>
            </a:pPr>
            <a:r>
              <a:rPr lang="fr-FR" sz="2400" dirty="0">
                <a:latin typeface="Arial" charset="0"/>
              </a:rPr>
              <a:t>Arnauld et Lancelot, </a:t>
            </a:r>
            <a:r>
              <a:rPr lang="fr-FR" sz="2400" i="1" dirty="0">
                <a:latin typeface="Arial" charset="0"/>
              </a:rPr>
              <a:t>Grammaire générale et </a:t>
            </a:r>
            <a:r>
              <a:rPr lang="fr-FR" sz="2400" b="1" i="1" dirty="0">
                <a:latin typeface="Arial" charset="0"/>
              </a:rPr>
              <a:t>raisonnée</a:t>
            </a:r>
            <a:r>
              <a:rPr lang="fr-FR" sz="2400" b="1" dirty="0">
                <a:latin typeface="Arial" charset="0"/>
              </a:rPr>
              <a:t> </a:t>
            </a:r>
            <a:r>
              <a:rPr lang="fr-FR" sz="2400" dirty="0">
                <a:latin typeface="Arial" charset="0"/>
              </a:rPr>
              <a:t>1660</a:t>
            </a:r>
          </a:p>
        </p:txBody>
      </p:sp>
    </p:spTree>
    <p:extLst>
      <p:ext uri="{BB962C8B-B14F-4D97-AF65-F5344CB8AC3E}">
        <p14:creationId xmlns:p14="http://schemas.microsoft.com/office/powerpoint/2010/main" val="249071341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idx="4294967295"/>
          </p:nvPr>
        </p:nvSpPr>
        <p:spPr/>
        <p:txBody>
          <a:bodyPr/>
          <a:lstStyle/>
          <a:p>
            <a:pPr eaLnBrk="1" hangingPunct="1"/>
            <a:r>
              <a:rPr lang="fr-FR" sz="2800" dirty="0">
                <a:latin typeface="Arial" charset="0"/>
              </a:rPr>
              <a:t>L</a:t>
            </a:r>
            <a:r>
              <a:rPr lang="ja-JP" altLang="fr-FR" sz="2800" dirty="0">
                <a:latin typeface="Arial" charset="0"/>
              </a:rPr>
              <a:t>’</a:t>
            </a:r>
            <a:r>
              <a:rPr lang="fr-FR" altLang="ja-JP" sz="2800" dirty="0">
                <a:latin typeface="Arial" charset="0"/>
              </a:rPr>
              <a:t>Académie française 1635</a:t>
            </a:r>
            <a:endParaRPr lang="fr-FR" sz="2800" dirty="0">
              <a:latin typeface="Arial" charset="0"/>
            </a:endParaRPr>
          </a:p>
        </p:txBody>
      </p:sp>
      <p:sp>
        <p:nvSpPr>
          <p:cNvPr id="36866" name="Rectangle 3"/>
          <p:cNvSpPr>
            <a:spLocks noGrp="1" noChangeArrowheads="1"/>
          </p:cNvSpPr>
          <p:nvPr>
            <p:ph type="body" idx="4294967295"/>
          </p:nvPr>
        </p:nvSpPr>
        <p:spPr/>
        <p:txBody>
          <a:bodyPr/>
          <a:lstStyle/>
          <a:p>
            <a:pPr algn="just" eaLnBrk="1" hangingPunct="1"/>
            <a:r>
              <a:rPr lang="fr-FR" sz="2400" dirty="0">
                <a:latin typeface="Arial" charset="0"/>
              </a:rPr>
              <a:t>Créée par Richelieu. « La principale fonction de l</a:t>
            </a:r>
            <a:r>
              <a:rPr lang="ja-JP" altLang="fr-FR" sz="2400" dirty="0">
                <a:latin typeface="Arial" charset="0"/>
              </a:rPr>
              <a:t>’</a:t>
            </a:r>
            <a:r>
              <a:rPr lang="fr-FR" altLang="ja-JP" sz="2400" dirty="0">
                <a:latin typeface="Arial" charset="0"/>
              </a:rPr>
              <a:t>Académie sera de travailler avec tout le soin et toute la diligence possible à donner </a:t>
            </a:r>
            <a:r>
              <a:rPr lang="fr-FR" altLang="ja-JP" sz="2400" b="1" dirty="0">
                <a:latin typeface="Arial" charset="0"/>
              </a:rPr>
              <a:t>des règles certaines </a:t>
            </a:r>
            <a:r>
              <a:rPr lang="fr-FR" altLang="ja-JP" sz="2400" dirty="0">
                <a:latin typeface="Arial" charset="0"/>
              </a:rPr>
              <a:t>à notre langue, et à la rendre pure, éloquente et capable </a:t>
            </a:r>
            <a:r>
              <a:rPr lang="fr-FR" altLang="ja-JP" sz="2400" b="1" dirty="0">
                <a:latin typeface="Arial" charset="0"/>
              </a:rPr>
              <a:t>de traiter les arts et les sciences</a:t>
            </a:r>
            <a:r>
              <a:rPr lang="fr-FR" altLang="ja-JP" sz="2400" dirty="0">
                <a:latin typeface="Arial" charset="0"/>
              </a:rPr>
              <a:t> » art. 24</a:t>
            </a:r>
          </a:p>
          <a:p>
            <a:pPr algn="just" eaLnBrk="1" hangingPunct="1"/>
            <a:r>
              <a:rPr lang="fr-FR" sz="2400" dirty="0">
                <a:latin typeface="Arial" charset="0"/>
              </a:rPr>
              <a:t>L</a:t>
            </a:r>
            <a:r>
              <a:rPr lang="ja-JP" altLang="fr-FR" sz="2400" dirty="0">
                <a:latin typeface="Arial" charset="0"/>
              </a:rPr>
              <a:t>’</a:t>
            </a:r>
            <a:r>
              <a:rPr lang="fr-FR" altLang="ja-JP" sz="2400" dirty="0">
                <a:latin typeface="Arial" charset="0"/>
              </a:rPr>
              <a:t>Académie doit être l</a:t>
            </a:r>
            <a:r>
              <a:rPr lang="ja-JP" altLang="fr-FR" sz="2400" dirty="0">
                <a:latin typeface="Arial" charset="0"/>
              </a:rPr>
              <a:t>’</a:t>
            </a:r>
            <a:r>
              <a:rPr lang="fr-FR" altLang="ja-JP" sz="2400" dirty="0">
                <a:latin typeface="Arial" charset="0"/>
              </a:rPr>
              <a:t>emblème du statut de langue « classique » (au même titre que le latin et le grec)</a:t>
            </a:r>
          </a:p>
          <a:p>
            <a:pPr algn="just" eaLnBrk="1" hangingPunct="1"/>
            <a:r>
              <a:rPr lang="fr-FR" sz="2400" dirty="0">
                <a:latin typeface="Arial" charset="0"/>
              </a:rPr>
              <a:t>Elaborer une rhétorique, une grammaire et </a:t>
            </a:r>
            <a:r>
              <a:rPr lang="fr-FR" sz="2400" b="1" dirty="0">
                <a:latin typeface="Arial" charset="0"/>
              </a:rPr>
              <a:t>un dictionnaire.</a:t>
            </a:r>
          </a:p>
        </p:txBody>
      </p:sp>
    </p:spTree>
    <p:extLst>
      <p:ext uri="{BB962C8B-B14F-4D97-AF65-F5344CB8AC3E}">
        <p14:creationId xmlns:p14="http://schemas.microsoft.com/office/powerpoint/2010/main" val="219061302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idx="4294967295"/>
          </p:nvPr>
        </p:nvSpPr>
        <p:spPr/>
        <p:txBody>
          <a:bodyPr/>
          <a:lstStyle/>
          <a:p>
            <a:r>
              <a:rPr lang="it-IT" sz="2800" dirty="0" err="1" smtClean="0">
                <a:latin typeface="Arial" charset="0"/>
              </a:rPr>
              <a:t>Numération</a:t>
            </a:r>
            <a:r>
              <a:rPr lang="it-IT" sz="2800" dirty="0" smtClean="0">
                <a:latin typeface="Arial" charset="0"/>
              </a:rPr>
              <a:t> </a:t>
            </a:r>
            <a:r>
              <a:rPr lang="it-IT" sz="2800" dirty="0" err="1" smtClean="0">
                <a:latin typeface="Arial" charset="0"/>
              </a:rPr>
              <a:t>adoptée</a:t>
            </a:r>
            <a:r>
              <a:rPr lang="it-IT" sz="2800" dirty="0" smtClean="0">
                <a:latin typeface="Arial" charset="0"/>
              </a:rPr>
              <a:t> par </a:t>
            </a:r>
            <a:r>
              <a:rPr lang="fr-CA" sz="2800" dirty="0" smtClean="0">
                <a:latin typeface="Arial" charset="0"/>
              </a:rPr>
              <a:t>l'Académie française </a:t>
            </a:r>
            <a:endParaRPr lang="it-IT" sz="2800" dirty="0">
              <a:latin typeface="Arial" charset="0"/>
            </a:endParaRPr>
          </a:p>
        </p:txBody>
      </p:sp>
      <p:sp>
        <p:nvSpPr>
          <p:cNvPr id="48130" name="Content Placeholder 2"/>
          <p:cNvSpPr>
            <a:spLocks noGrp="1"/>
          </p:cNvSpPr>
          <p:nvPr>
            <p:ph idx="4294967295"/>
          </p:nvPr>
        </p:nvSpPr>
        <p:spPr/>
        <p:txBody>
          <a:bodyPr>
            <a:noAutofit/>
          </a:bodyPr>
          <a:lstStyle/>
          <a:p>
            <a:pPr algn="just" eaLnBrk="1" hangingPunct="1"/>
            <a:r>
              <a:rPr lang="fr-CA" sz="2400" dirty="0">
                <a:latin typeface="Arial" charset="0"/>
              </a:rPr>
              <a:t>C'est l'Académie française </a:t>
            </a:r>
            <a:r>
              <a:rPr lang="fr-CA" sz="2400" dirty="0" smtClean="0">
                <a:latin typeface="Arial" charset="0"/>
              </a:rPr>
              <a:t>qui a </a:t>
            </a:r>
            <a:r>
              <a:rPr lang="fr-CA" sz="2400" dirty="0">
                <a:latin typeface="Arial" charset="0"/>
              </a:rPr>
              <a:t>adopté pour toute la France le système vicésimal pour 70, 80, 90, alors que le système décimal (avec </a:t>
            </a:r>
            <a:r>
              <a:rPr lang="fr-CA" sz="2400" i="1" dirty="0">
                <a:latin typeface="Arial" charset="0"/>
              </a:rPr>
              <a:t>septante, octante, nonante</a:t>
            </a:r>
            <a:r>
              <a:rPr lang="fr-CA" sz="2400" dirty="0">
                <a:latin typeface="Arial" charset="0"/>
              </a:rPr>
              <a:t>) étaient encore en usage dans de nombreuses régions; d'ailleurs, ce système sera encore en usage dans certaines régions en France jusqu'après la Première Guerre mondiale.</a:t>
            </a:r>
          </a:p>
          <a:p>
            <a:pPr algn="just" eaLnBrk="1" hangingPunct="1"/>
            <a:r>
              <a:rPr lang="fr-CA" sz="2400" dirty="0" smtClean="0">
                <a:latin typeface="Arial" charset="0"/>
              </a:rPr>
              <a:t>En Belgique </a:t>
            </a:r>
            <a:r>
              <a:rPr lang="fr-CA" sz="2400" dirty="0">
                <a:latin typeface="Arial" charset="0"/>
              </a:rPr>
              <a:t>et en </a:t>
            </a:r>
            <a:r>
              <a:rPr lang="fr-CA" sz="2400" dirty="0" smtClean="0">
                <a:latin typeface="Arial" charset="0"/>
              </a:rPr>
              <a:t>Suisse : </a:t>
            </a:r>
            <a:r>
              <a:rPr lang="fr-CA" sz="2400" i="1" dirty="0">
                <a:latin typeface="Arial" charset="0"/>
              </a:rPr>
              <a:t>septante, octante et nonante</a:t>
            </a:r>
          </a:p>
          <a:p>
            <a:pPr algn="just" eaLnBrk="1" hangingPunct="1"/>
            <a:endParaRPr lang="fr-CA" sz="2400" i="1" dirty="0">
              <a:latin typeface="Arial" charset="0"/>
            </a:endParaRPr>
          </a:p>
          <a:p>
            <a:pPr algn="just"/>
            <a:r>
              <a:rPr lang="fr-FR" sz="2400" dirty="0"/>
              <a:t>Au Moyen Âge, en France, le système vicésimal est plus utilisé que le système décimal : on disait plutôt « </a:t>
            </a:r>
            <a:r>
              <a:rPr lang="fr-FR" sz="2400" i="1" dirty="0"/>
              <a:t>vint et dis</a:t>
            </a:r>
            <a:r>
              <a:rPr lang="fr-FR" sz="2400" dirty="0"/>
              <a:t> » (30), « </a:t>
            </a:r>
            <a:r>
              <a:rPr lang="fr-FR" sz="2400" i="1" dirty="0"/>
              <a:t>deux vins</a:t>
            </a:r>
            <a:r>
              <a:rPr lang="fr-FR" sz="2400" dirty="0"/>
              <a:t> » (40), « </a:t>
            </a:r>
            <a:r>
              <a:rPr lang="fr-FR" sz="2400" i="1" dirty="0"/>
              <a:t>deux vins et dis</a:t>
            </a:r>
            <a:r>
              <a:rPr lang="fr-FR" sz="2400" dirty="0"/>
              <a:t> » (50), « </a:t>
            </a:r>
            <a:r>
              <a:rPr lang="fr-FR" sz="2400" i="1" dirty="0"/>
              <a:t>trois vins</a:t>
            </a:r>
            <a:r>
              <a:rPr lang="fr-FR" sz="2400" dirty="0"/>
              <a:t> » (60).</a:t>
            </a:r>
            <a:endParaRPr lang="it-IT" sz="2400" dirty="0">
              <a:latin typeface="Arial" charset="0"/>
            </a:endParaRPr>
          </a:p>
        </p:txBody>
      </p:sp>
    </p:spTree>
    <p:extLst>
      <p:ext uri="{BB962C8B-B14F-4D97-AF65-F5344CB8AC3E}">
        <p14:creationId xmlns:p14="http://schemas.microsoft.com/office/powerpoint/2010/main" val="306585904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CA" sz="2800" dirty="0"/>
              <a:t>Ses missions</a:t>
            </a:r>
            <a:br>
              <a:rPr lang="fr-CA" sz="2800" dirty="0"/>
            </a:br>
            <a:r>
              <a:rPr lang="fr-FR" sz="2800" dirty="0"/>
              <a:t>http://</a:t>
            </a:r>
            <a:r>
              <a:rPr lang="fr-FR" sz="2800" dirty="0" err="1"/>
              <a:t>academie-francaise.fr</a:t>
            </a:r>
            <a:endParaRPr lang="fr-CA" sz="2800" dirty="0"/>
          </a:p>
        </p:txBody>
      </p:sp>
      <p:sp>
        <p:nvSpPr>
          <p:cNvPr id="3" name="Segnaposto contenuto 2"/>
          <p:cNvSpPr>
            <a:spLocks noGrp="1"/>
          </p:cNvSpPr>
          <p:nvPr>
            <p:ph idx="1"/>
          </p:nvPr>
        </p:nvSpPr>
        <p:spPr/>
        <p:txBody>
          <a:bodyPr/>
          <a:lstStyle/>
          <a:p>
            <a:pPr algn="just"/>
            <a:r>
              <a:rPr lang="fr-FR" sz="2400" dirty="0"/>
              <a:t>Si le XVI</a:t>
            </a:r>
            <a:r>
              <a:rPr lang="fr-FR" sz="2400" baseline="30000" dirty="0"/>
              <a:t>e </a:t>
            </a:r>
            <a:r>
              <a:rPr lang="fr-FR" sz="2400" dirty="0"/>
              <a:t>siècle s’accommodait de ces variantes et flottements, la tendance au XVII</a:t>
            </a:r>
            <a:r>
              <a:rPr lang="fr-FR" sz="2400" baseline="30000" dirty="0"/>
              <a:t>e </a:t>
            </a:r>
            <a:r>
              <a:rPr lang="fr-FR" sz="2400" dirty="0"/>
              <a:t>siècle est </a:t>
            </a:r>
            <a:r>
              <a:rPr lang="fr-FR" sz="2400" b="1" dirty="0"/>
              <a:t>à l’unification dans un langage « moyen »</a:t>
            </a:r>
            <a:r>
              <a:rPr lang="fr-FR" sz="2400" dirty="0"/>
              <a:t>, qui soit compréhensible par tous les Français et par tous les Européens qui adoptent de plus en plus souvent le français comme langue commune.</a:t>
            </a:r>
          </a:p>
          <a:p>
            <a:pPr algn="just"/>
            <a:r>
              <a:rPr lang="fr-FR" sz="2400" dirty="0"/>
              <a:t>Le pouvoir royal, à travers le gouvernement de Richelieu, y voit </a:t>
            </a:r>
            <a:r>
              <a:rPr lang="fr-FR" sz="2400" b="1" dirty="0"/>
              <a:t>un des instruments de sa politique d’unification du royaume à l’intérieur et de son rayonnement diplomatique à l’étranger.</a:t>
            </a:r>
          </a:p>
          <a:p>
            <a:pPr algn="just"/>
            <a:r>
              <a:rPr lang="fr-FR" sz="2400" dirty="0"/>
              <a:t>L’Académie française est donc créée en 1635, pour conférer un poids officiel aux travaux des grammairiens.</a:t>
            </a:r>
          </a:p>
          <a:p>
            <a:endParaRPr lang="fr-CA" sz="2400" dirty="0"/>
          </a:p>
        </p:txBody>
      </p:sp>
    </p:spTree>
    <p:extLst>
      <p:ext uri="{BB962C8B-B14F-4D97-AF65-F5344CB8AC3E}">
        <p14:creationId xmlns:p14="http://schemas.microsoft.com/office/powerpoint/2010/main" val="59906122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idx="4294967295"/>
          </p:nvPr>
        </p:nvSpPr>
        <p:spPr/>
        <p:txBody>
          <a:bodyPr/>
          <a:lstStyle/>
          <a:p>
            <a:pPr eaLnBrk="1" hangingPunct="1"/>
            <a:r>
              <a:rPr lang="fr-FR" sz="2800">
                <a:latin typeface="Arial" charset="0"/>
              </a:rPr>
              <a:t>Les premiers dictionnaires de langue française</a:t>
            </a:r>
          </a:p>
        </p:txBody>
      </p:sp>
      <p:sp>
        <p:nvSpPr>
          <p:cNvPr id="38914" name="Rectangle 3"/>
          <p:cNvSpPr>
            <a:spLocks noGrp="1" noChangeArrowheads="1"/>
          </p:cNvSpPr>
          <p:nvPr>
            <p:ph type="body" idx="4294967295"/>
          </p:nvPr>
        </p:nvSpPr>
        <p:spPr/>
        <p:txBody>
          <a:bodyPr/>
          <a:lstStyle/>
          <a:p>
            <a:pPr eaLnBrk="1" hangingPunct="1"/>
            <a:r>
              <a:rPr lang="fr-FR" sz="2400" dirty="0">
                <a:latin typeface="Arial" charset="0"/>
              </a:rPr>
              <a:t>1680 Richelet </a:t>
            </a:r>
            <a:r>
              <a:rPr lang="fr-FR" sz="2400" i="1" dirty="0">
                <a:latin typeface="Arial" charset="0"/>
              </a:rPr>
              <a:t>Dictionnaire </a:t>
            </a:r>
            <a:r>
              <a:rPr lang="fr-FR" sz="2400" i="1" dirty="0" err="1">
                <a:latin typeface="Arial" charset="0"/>
              </a:rPr>
              <a:t>françois</a:t>
            </a:r>
            <a:r>
              <a:rPr lang="fr-FR" sz="2400" i="1" dirty="0">
                <a:latin typeface="Arial" charset="0"/>
              </a:rPr>
              <a:t> contenant les mots et les choses</a:t>
            </a:r>
            <a:r>
              <a:rPr lang="fr-FR" sz="2400" dirty="0">
                <a:latin typeface="Arial" charset="0"/>
              </a:rPr>
              <a:t> </a:t>
            </a:r>
            <a:r>
              <a:rPr lang="fr-FR" sz="2400" b="1" dirty="0">
                <a:latin typeface="Arial" charset="0"/>
              </a:rPr>
              <a:t>Genève</a:t>
            </a:r>
          </a:p>
          <a:p>
            <a:pPr eaLnBrk="1" hangingPunct="1"/>
            <a:r>
              <a:rPr lang="fr-FR" sz="2400" dirty="0">
                <a:latin typeface="Arial" charset="0"/>
              </a:rPr>
              <a:t>1690 Furetière </a:t>
            </a:r>
            <a:r>
              <a:rPr lang="fr-FR" sz="2400" i="1" dirty="0">
                <a:latin typeface="Arial" charset="0"/>
              </a:rPr>
              <a:t>Dictionnaire Universel</a:t>
            </a:r>
            <a:r>
              <a:rPr lang="fr-FR" sz="2400" dirty="0">
                <a:latin typeface="Arial" charset="0"/>
              </a:rPr>
              <a:t> </a:t>
            </a:r>
            <a:r>
              <a:rPr lang="fr-FR" sz="2400" b="1" dirty="0">
                <a:latin typeface="Arial" charset="0"/>
              </a:rPr>
              <a:t>Rotterdam</a:t>
            </a:r>
          </a:p>
          <a:p>
            <a:pPr eaLnBrk="1" hangingPunct="1"/>
            <a:r>
              <a:rPr lang="fr-FR" sz="2400" dirty="0">
                <a:latin typeface="Arial" charset="0"/>
              </a:rPr>
              <a:t>1694 </a:t>
            </a:r>
            <a:r>
              <a:rPr lang="fr-FR" sz="2400" i="1" dirty="0">
                <a:latin typeface="Arial" charset="0"/>
              </a:rPr>
              <a:t>Dictionnaire de l</a:t>
            </a:r>
            <a:r>
              <a:rPr lang="ja-JP" altLang="fr-FR" sz="2400" i="1" dirty="0">
                <a:latin typeface="Arial" charset="0"/>
              </a:rPr>
              <a:t>’</a:t>
            </a:r>
            <a:r>
              <a:rPr lang="fr-FR" altLang="ja-JP" sz="2400" i="1" dirty="0">
                <a:latin typeface="Arial" charset="0"/>
              </a:rPr>
              <a:t>Académie </a:t>
            </a:r>
            <a:r>
              <a:rPr lang="fr-FR" altLang="ja-JP" sz="2400" i="1" dirty="0" err="1">
                <a:latin typeface="Arial" charset="0"/>
              </a:rPr>
              <a:t>françoise</a:t>
            </a:r>
            <a:endParaRPr lang="fr-FR" sz="2400" i="1" dirty="0">
              <a:latin typeface="Arial" charset="0"/>
            </a:endParaRPr>
          </a:p>
        </p:txBody>
      </p:sp>
    </p:spTree>
    <p:extLst>
      <p:ext uri="{BB962C8B-B14F-4D97-AF65-F5344CB8AC3E}">
        <p14:creationId xmlns:p14="http://schemas.microsoft.com/office/powerpoint/2010/main" val="158376339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CA" sz="2800" dirty="0"/>
              <a:t>Le Dictionnaire de l’Académie</a:t>
            </a:r>
          </a:p>
        </p:txBody>
      </p:sp>
      <p:pic>
        <p:nvPicPr>
          <p:cNvPr id="4" name="Segnaposto contenuto 3" descr="dictionnaires_acad1.gif"/>
          <p:cNvPicPr>
            <a:picLocks noGrp="1" noChangeAspect="1"/>
          </p:cNvPicPr>
          <p:nvPr>
            <p:ph idx="1"/>
          </p:nvPr>
        </p:nvPicPr>
        <p:blipFill>
          <a:blip r:embed="rId2">
            <a:extLst>
              <a:ext uri="{28A0092B-C50C-407E-A947-70E740481C1C}">
                <a14:useLocalDpi xmlns:a14="http://schemas.microsoft.com/office/drawing/2010/main" val="0"/>
              </a:ext>
            </a:extLst>
          </a:blip>
          <a:srcRect l="-80918" r="-80918"/>
          <a:stretch>
            <a:fillRect/>
          </a:stretch>
        </p:blipFill>
        <p:spPr/>
      </p:pic>
    </p:spTree>
    <p:extLst>
      <p:ext uri="{BB962C8B-B14F-4D97-AF65-F5344CB8AC3E}">
        <p14:creationId xmlns:p14="http://schemas.microsoft.com/office/powerpoint/2010/main" val="177455436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800" dirty="0"/>
              <a:t>La première édition</a:t>
            </a:r>
            <a:br>
              <a:rPr lang="fr-FR" sz="2800" dirty="0"/>
            </a:br>
            <a:r>
              <a:rPr lang="fr-FR" sz="2800" dirty="0"/>
              <a:t>du Dictionnaire de l’Académie</a:t>
            </a:r>
            <a:br>
              <a:rPr lang="fr-FR" sz="2800" dirty="0"/>
            </a:br>
            <a:r>
              <a:rPr lang="fr-FR" sz="2800" dirty="0"/>
              <a:t>http://</a:t>
            </a:r>
            <a:r>
              <a:rPr lang="fr-FR" sz="2800" dirty="0" err="1"/>
              <a:t>academie-francaise.fr</a:t>
            </a:r>
            <a:endParaRPr lang="fr-CA" sz="2800" dirty="0"/>
          </a:p>
        </p:txBody>
      </p:sp>
      <p:sp>
        <p:nvSpPr>
          <p:cNvPr id="3" name="Segnaposto contenuto 2"/>
          <p:cNvSpPr>
            <a:spLocks noGrp="1"/>
          </p:cNvSpPr>
          <p:nvPr>
            <p:ph idx="1"/>
          </p:nvPr>
        </p:nvSpPr>
        <p:spPr/>
        <p:txBody>
          <a:bodyPr/>
          <a:lstStyle/>
          <a:p>
            <a:pPr algn="just"/>
            <a:r>
              <a:rPr lang="fr-FR" sz="2400" dirty="0"/>
              <a:t>Le Dictionnaire ne devra ne pas seulement enregistrer dans un ordre alphabétique des mots avec leur explication ; il devra choisir aussi les mots d’usage propres à figurer dans la conversation, dans les discours, dans les écrits qui doivent être à la portée de tous.</a:t>
            </a:r>
          </a:p>
          <a:p>
            <a:pPr algn="just"/>
            <a:r>
              <a:rPr lang="fr-FR" sz="2400" dirty="0"/>
              <a:t>Les vieux mots, ceux relevant d’un domaine particulier, les mots offensants, trop populaires ou régionaux en sont généralement exclus.</a:t>
            </a:r>
          </a:p>
          <a:p>
            <a:endParaRPr lang="fr-CA" sz="2400" dirty="0"/>
          </a:p>
        </p:txBody>
      </p:sp>
    </p:spTree>
    <p:extLst>
      <p:ext uri="{BB962C8B-B14F-4D97-AF65-F5344CB8AC3E}">
        <p14:creationId xmlns:p14="http://schemas.microsoft.com/office/powerpoint/2010/main" val="86363685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400" dirty="0"/>
              <a:t>La première édition</a:t>
            </a:r>
            <a:br>
              <a:rPr lang="fr-FR" sz="2400" dirty="0"/>
            </a:br>
            <a:r>
              <a:rPr lang="fr-FR" sz="2400" dirty="0"/>
              <a:t>du Dictionnaire de l’Académie</a:t>
            </a:r>
            <a:br>
              <a:rPr lang="fr-FR" sz="2400" dirty="0"/>
            </a:br>
            <a:r>
              <a:rPr lang="fr-FR" sz="2400" dirty="0"/>
              <a:t>http://</a:t>
            </a:r>
            <a:r>
              <a:rPr lang="fr-FR" sz="2400" dirty="0" err="1"/>
              <a:t>academie-francaise.fr</a:t>
            </a:r>
            <a:endParaRPr lang="fr-CA" sz="2400" dirty="0"/>
          </a:p>
        </p:txBody>
      </p:sp>
      <p:sp>
        <p:nvSpPr>
          <p:cNvPr id="3" name="Segnaposto contenuto 2"/>
          <p:cNvSpPr>
            <a:spLocks noGrp="1"/>
          </p:cNvSpPr>
          <p:nvPr>
            <p:ph idx="1"/>
          </p:nvPr>
        </p:nvSpPr>
        <p:spPr/>
        <p:txBody>
          <a:bodyPr/>
          <a:lstStyle/>
          <a:p>
            <a:pPr algn="just"/>
            <a:r>
              <a:rPr lang="fr-FR" sz="2400" dirty="0"/>
              <a:t>Le dictionnaire fut dédié au roi Louis XIV, comme un monument à sa gloire et à la puissance de la langue française qui avait subit un développement majeur pendant son règne. L'Académie a ainsi réalisé les intentions de son fondateur initial et contribué à un moment fécond de l'histoire de la lexicographie.</a:t>
            </a:r>
          </a:p>
          <a:p>
            <a:pPr algn="just"/>
            <a:endParaRPr lang="fr-FR" sz="2400" dirty="0"/>
          </a:p>
        </p:txBody>
      </p:sp>
    </p:spTree>
    <p:extLst>
      <p:ext uri="{BB962C8B-B14F-4D97-AF65-F5344CB8AC3E}">
        <p14:creationId xmlns:p14="http://schemas.microsoft.com/office/powerpoint/2010/main" val="368278890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CA" sz="2800" dirty="0"/>
              <a:t>Femelle</a:t>
            </a:r>
            <a:br>
              <a:rPr lang="fr-CA" sz="2800" dirty="0"/>
            </a:br>
            <a:r>
              <a:rPr lang="fr-CA" sz="2800" dirty="0"/>
              <a:t>1° DA 1694</a:t>
            </a:r>
          </a:p>
        </p:txBody>
      </p:sp>
      <p:sp>
        <p:nvSpPr>
          <p:cNvPr id="3" name="Segnaposto contenuto 2"/>
          <p:cNvSpPr>
            <a:spLocks noGrp="1"/>
          </p:cNvSpPr>
          <p:nvPr>
            <p:ph idx="1"/>
          </p:nvPr>
        </p:nvSpPr>
        <p:spPr/>
        <p:txBody>
          <a:bodyPr>
            <a:normAutofit lnSpcReduction="10000"/>
          </a:bodyPr>
          <a:lstStyle/>
          <a:p>
            <a:pPr algn="just"/>
            <a:r>
              <a:rPr lang="fr-FR" sz="2400" b="1" dirty="0"/>
              <a:t>FEMELLE</a:t>
            </a:r>
            <a:r>
              <a:rPr lang="fr-FR" sz="2400" dirty="0"/>
              <a:t>. s. f. Animal destiné par la nature à concevoir &amp; à produire son semblable par sa conjonction avec le </a:t>
            </a:r>
            <a:r>
              <a:rPr lang="fr-FR" sz="2400" dirty="0" err="1"/>
              <a:t>masle</a:t>
            </a:r>
            <a:r>
              <a:rPr lang="fr-FR" sz="2400" dirty="0"/>
              <a:t>. Il ne se dit proprement qu'en parlant des </a:t>
            </a:r>
            <a:r>
              <a:rPr lang="fr-FR" sz="2400" dirty="0" err="1"/>
              <a:t>bestes</a:t>
            </a:r>
            <a:r>
              <a:rPr lang="fr-FR" sz="2400" dirty="0"/>
              <a:t>. </a:t>
            </a:r>
            <a:r>
              <a:rPr lang="fr-FR" sz="2400" i="1" dirty="0"/>
              <a:t>Le </a:t>
            </a:r>
            <a:r>
              <a:rPr lang="fr-FR" sz="2400" i="1" dirty="0" err="1"/>
              <a:t>masle</a:t>
            </a:r>
            <a:r>
              <a:rPr lang="fr-FR" sz="2400" i="1" dirty="0"/>
              <a:t> &amp; la femelle. dés que la femelle a </a:t>
            </a:r>
            <a:r>
              <a:rPr lang="fr-FR" sz="2400" i="1" dirty="0" err="1"/>
              <a:t>conceu</a:t>
            </a:r>
            <a:r>
              <a:rPr lang="fr-FR" sz="2400" i="1" dirty="0"/>
              <a:t>. la vache est la femelle du taureau.</a:t>
            </a:r>
            <a:r>
              <a:rPr lang="fr-FR" sz="2400" dirty="0"/>
              <a:t> </a:t>
            </a:r>
            <a:r>
              <a:rPr lang="fr-FR" sz="2400" i="1" dirty="0"/>
              <a:t>la biche est la femelle du cerf. la poule est la femelle du coq</a:t>
            </a:r>
            <a:r>
              <a:rPr lang="fr-FR" sz="2400" dirty="0"/>
              <a:t>. Il ne se dit des Femmes qu'en plaisanterie. </a:t>
            </a:r>
            <a:r>
              <a:rPr lang="fr-FR" sz="2400" i="1" dirty="0"/>
              <a:t>Ne vous fiez pas à cette femme, c'est une dangereuse femelle. c'est une fine femelle</a:t>
            </a:r>
            <a:r>
              <a:rPr lang="fr-FR" sz="2400" dirty="0"/>
              <a:t>. </a:t>
            </a:r>
          </a:p>
          <a:p>
            <a:r>
              <a:rPr lang="fr-FR" sz="2400" b="1" dirty="0"/>
              <a:t>Femelle</a:t>
            </a:r>
          </a:p>
          <a:p>
            <a:r>
              <a:rPr lang="fr-FR" sz="2400" dirty="0"/>
              <a:t>Femelle, est aussi adj. de </a:t>
            </a:r>
            <a:r>
              <a:rPr lang="fr-FR" sz="2400" dirty="0" err="1"/>
              <a:t>t</a:t>
            </a:r>
            <a:r>
              <a:rPr lang="fr-FR" sz="2400" dirty="0"/>
              <a:t>. g. </a:t>
            </a:r>
            <a:r>
              <a:rPr lang="fr-FR" sz="2400" i="1" dirty="0"/>
              <a:t>Un serin </a:t>
            </a:r>
            <a:r>
              <a:rPr lang="fr-FR" sz="2400" i="1" dirty="0" err="1"/>
              <a:t>masle</a:t>
            </a:r>
            <a:r>
              <a:rPr lang="fr-FR" sz="2400" i="1" dirty="0"/>
              <a:t>. un serin femelle. une perdrix </a:t>
            </a:r>
            <a:r>
              <a:rPr lang="fr-FR" sz="2400" i="1" dirty="0" err="1"/>
              <a:t>masle</a:t>
            </a:r>
            <a:r>
              <a:rPr lang="fr-FR" sz="2400" i="1" dirty="0"/>
              <a:t>, une perdrix femelle</a:t>
            </a:r>
            <a:r>
              <a:rPr lang="fr-FR" sz="2400" dirty="0"/>
              <a:t>. Il se dit aussi de quelques plantes. </a:t>
            </a:r>
            <a:r>
              <a:rPr lang="fr-FR" sz="2400" i="1" dirty="0"/>
              <a:t>Un palmier </a:t>
            </a:r>
            <a:r>
              <a:rPr lang="fr-FR" sz="2400" i="1" dirty="0" err="1"/>
              <a:t>masle</a:t>
            </a:r>
            <a:r>
              <a:rPr lang="fr-FR" sz="2400" i="1" dirty="0"/>
              <a:t>. un palmier femelle. du chanvre </a:t>
            </a:r>
            <a:r>
              <a:rPr lang="fr-FR" sz="2400" i="1" dirty="0" err="1"/>
              <a:t>masle</a:t>
            </a:r>
            <a:r>
              <a:rPr lang="fr-FR" sz="2400" i="1" dirty="0"/>
              <a:t>. du chanvre femelle</a:t>
            </a:r>
            <a:r>
              <a:rPr lang="fr-FR" sz="2400" dirty="0"/>
              <a:t>.</a:t>
            </a:r>
          </a:p>
          <a:p>
            <a:endParaRPr lang="fr-CA" sz="2400" dirty="0"/>
          </a:p>
        </p:txBody>
      </p:sp>
    </p:spTree>
    <p:extLst>
      <p:ext uri="{BB962C8B-B14F-4D97-AF65-F5344CB8AC3E}">
        <p14:creationId xmlns:p14="http://schemas.microsoft.com/office/powerpoint/2010/main" val="10861858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ChangeArrowheads="1"/>
          </p:cNvSpPr>
          <p:nvPr>
            <p:ph type="title"/>
          </p:nvPr>
        </p:nvSpPr>
        <p:spPr>
          <a:xfrm>
            <a:off x="428625" y="214313"/>
            <a:ext cx="8229600" cy="1143000"/>
          </a:xfrm>
        </p:spPr>
        <p:txBody>
          <a:bodyPr/>
          <a:lstStyle/>
          <a:p>
            <a:r>
              <a:rPr lang="fr-FR" sz="2400" b="1" dirty="0">
                <a:latin typeface="Arial" charset="0"/>
              </a:rPr>
              <a:t>L</a:t>
            </a:r>
            <a:r>
              <a:rPr lang="ja-JP" altLang="fr-FR" sz="2400" b="1" dirty="0">
                <a:latin typeface="Arial" charset="0"/>
              </a:rPr>
              <a:t>’</a:t>
            </a:r>
            <a:r>
              <a:rPr lang="fr-FR" altLang="ja-JP" sz="2400" b="1" dirty="0">
                <a:latin typeface="Arial" charset="0"/>
              </a:rPr>
              <a:t>ancien français IXème siècle - XIIIème </a:t>
            </a:r>
            <a:r>
              <a:rPr lang="fr-FR" altLang="ja-JP" sz="2400" b="1" dirty="0" smtClean="0">
                <a:latin typeface="Arial" charset="0"/>
              </a:rPr>
              <a:t>siècle</a:t>
            </a:r>
            <a:br>
              <a:rPr lang="fr-FR" altLang="ja-JP" sz="2400" b="1" dirty="0" smtClean="0">
                <a:latin typeface="Arial" charset="0"/>
              </a:rPr>
            </a:br>
            <a:endParaRPr lang="fr-FR" sz="2000" dirty="0">
              <a:latin typeface="Arial" charset="0"/>
            </a:endParaRPr>
          </a:p>
        </p:txBody>
      </p:sp>
      <p:sp>
        <p:nvSpPr>
          <p:cNvPr id="78850" name="Rectangle 3"/>
          <p:cNvSpPr>
            <a:spLocks noGrp="1" noChangeArrowheads="1"/>
          </p:cNvSpPr>
          <p:nvPr>
            <p:ph type="body" idx="1"/>
          </p:nvPr>
        </p:nvSpPr>
        <p:spPr/>
        <p:txBody>
          <a:bodyPr/>
          <a:lstStyle/>
          <a:p>
            <a:pPr algn="just">
              <a:lnSpc>
                <a:spcPct val="90000"/>
              </a:lnSpc>
              <a:buFontTx/>
              <a:buNone/>
            </a:pPr>
            <a:r>
              <a:rPr lang="fr-FR" sz="2400" dirty="0">
                <a:latin typeface="Arial" charset="0"/>
              </a:rPr>
              <a:t> Le latin était la seule langue écrite et n</a:t>
            </a:r>
            <a:r>
              <a:rPr lang="it-IT" sz="2400" dirty="0">
                <a:latin typeface="Arial" charset="0"/>
              </a:rPr>
              <a:t>’</a:t>
            </a:r>
            <a:r>
              <a:rPr lang="fr-FR" altLang="ja-JP" sz="2400" dirty="0">
                <a:latin typeface="Arial" charset="0"/>
              </a:rPr>
              <a:t>était pratiqué que par les lettrés. </a:t>
            </a:r>
          </a:p>
          <a:p>
            <a:pPr algn="just">
              <a:lnSpc>
                <a:spcPct val="90000"/>
              </a:lnSpc>
              <a:buFontTx/>
              <a:buNone/>
            </a:pPr>
            <a:endParaRPr lang="fr-FR" altLang="ja-JP" sz="2400" dirty="0">
              <a:latin typeface="Arial" charset="0"/>
            </a:endParaRPr>
          </a:p>
          <a:p>
            <a:pPr algn="just">
              <a:lnSpc>
                <a:spcPct val="90000"/>
              </a:lnSpc>
            </a:pPr>
            <a:r>
              <a:rPr lang="en-US" sz="2400" dirty="0">
                <a:latin typeface="Arial" charset="0"/>
              </a:rPr>
              <a:t>Le </a:t>
            </a:r>
            <a:r>
              <a:rPr lang="en-US" sz="2400" dirty="0" err="1">
                <a:latin typeface="Arial" charset="0"/>
              </a:rPr>
              <a:t>concile</a:t>
            </a:r>
            <a:r>
              <a:rPr lang="en-US" sz="2400" dirty="0">
                <a:latin typeface="Arial" charset="0"/>
              </a:rPr>
              <a:t> de Tours (813)</a:t>
            </a:r>
            <a:endParaRPr lang="fr-FR" altLang="ja-JP" sz="2400" dirty="0">
              <a:latin typeface="Arial" charset="0"/>
            </a:endParaRPr>
          </a:p>
          <a:p>
            <a:pPr algn="just">
              <a:lnSpc>
                <a:spcPct val="90000"/>
              </a:lnSpc>
            </a:pPr>
            <a:r>
              <a:rPr lang="fr-FR" sz="2400" dirty="0">
                <a:latin typeface="Arial" charset="0"/>
              </a:rPr>
              <a:t>Les Serments de Strasbourg (842)  </a:t>
            </a:r>
          </a:p>
          <a:p>
            <a:pPr algn="just">
              <a:lnSpc>
                <a:spcPct val="90000"/>
              </a:lnSpc>
            </a:pPr>
            <a:r>
              <a:rPr lang="fr-FR" sz="2400" dirty="0">
                <a:latin typeface="Arial" charset="0"/>
              </a:rPr>
              <a:t>Bref texte littéraire (28 vers) Cantilène de sainte Eulalie en 881 </a:t>
            </a:r>
          </a:p>
          <a:p>
            <a:pPr algn="just">
              <a:lnSpc>
                <a:spcPct val="90000"/>
              </a:lnSpc>
            </a:pPr>
            <a:r>
              <a:rPr lang="fr-FR" sz="2400" dirty="0">
                <a:latin typeface="Arial" charset="0"/>
              </a:rPr>
              <a:t>Par rapport à la déclinaison latine le français a seulement </a:t>
            </a:r>
            <a:r>
              <a:rPr lang="fr-FR" sz="2400" b="1" dirty="0">
                <a:latin typeface="Arial" charset="0"/>
              </a:rPr>
              <a:t>deux cas</a:t>
            </a:r>
            <a:r>
              <a:rPr lang="fr-FR" sz="2400" dirty="0">
                <a:latin typeface="Arial" charset="0"/>
              </a:rPr>
              <a:t> (sujet et régime), il utilise beaucoup plus de prépositions et surtout l</a:t>
            </a:r>
            <a:r>
              <a:rPr lang="it-IT" sz="2400" dirty="0">
                <a:latin typeface="Arial" charset="0"/>
              </a:rPr>
              <a:t>’</a:t>
            </a:r>
            <a:r>
              <a:rPr lang="fr-FR" altLang="ja-JP" sz="2400" dirty="0">
                <a:latin typeface="Arial" charset="0"/>
              </a:rPr>
              <a:t>ordre des mots est différent.</a:t>
            </a:r>
            <a:endParaRPr lang="fr-FR" sz="2400" dirty="0">
              <a:latin typeface="Arial" charset="0"/>
            </a:endParaRPr>
          </a:p>
        </p:txBody>
      </p:sp>
    </p:spTree>
    <p:extLst>
      <p:ext uri="{BB962C8B-B14F-4D97-AF65-F5344CB8AC3E}">
        <p14:creationId xmlns:p14="http://schemas.microsoft.com/office/powerpoint/2010/main" val="21611358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a:t>Sous l’entrée</a:t>
            </a:r>
            <a:r>
              <a:rPr lang="fr-CA" sz="2800" dirty="0"/>
              <a:t> </a:t>
            </a:r>
            <a:r>
              <a:rPr lang="fr-CA" sz="2800" i="1" dirty="0"/>
              <a:t>Femelle</a:t>
            </a:r>
            <a:r>
              <a:rPr lang="fr-CA" sz="2800" dirty="0"/>
              <a:t/>
            </a:r>
            <a:br>
              <a:rPr lang="fr-CA" sz="2800" dirty="0"/>
            </a:br>
            <a:r>
              <a:rPr lang="fr-CA" sz="2800" dirty="0"/>
              <a:t> 1°DA</a:t>
            </a:r>
          </a:p>
        </p:txBody>
      </p:sp>
      <p:sp>
        <p:nvSpPr>
          <p:cNvPr id="3" name="Segnaposto contenuto 2"/>
          <p:cNvSpPr>
            <a:spLocks noGrp="1"/>
          </p:cNvSpPr>
          <p:nvPr>
            <p:ph idx="1"/>
          </p:nvPr>
        </p:nvSpPr>
        <p:spPr/>
        <p:txBody>
          <a:bodyPr/>
          <a:lstStyle/>
          <a:p>
            <a:pPr algn="just"/>
            <a:r>
              <a:rPr lang="fr-FR" sz="2400" dirty="0"/>
              <a:t>Femme (Page </a:t>
            </a:r>
            <a:r>
              <a:rPr lang="fr-FR" sz="2400" dirty="0">
                <a:hlinkClick r:id="rId2"/>
              </a:rPr>
              <a:t>443</a:t>
            </a:r>
            <a:r>
              <a:rPr lang="fr-FR" sz="2400" dirty="0"/>
              <a:t>) Femme. s. f. La femelle de l'homme. </a:t>
            </a:r>
            <a:r>
              <a:rPr lang="fr-FR" sz="2400" i="1" dirty="0"/>
              <a:t>Dieu tira la femme de la </a:t>
            </a:r>
            <a:r>
              <a:rPr lang="fr-FR" sz="2400" i="1" dirty="0" err="1"/>
              <a:t>coste</a:t>
            </a:r>
            <a:r>
              <a:rPr lang="fr-FR" sz="2400" i="1" dirty="0"/>
              <a:t> d'Adam. les femmes sont naturellement timides. il y a plus de femmes que d'hommes dans une telle ville. cet homme est adonné au vin &amp; aux femmes. la </a:t>
            </a:r>
            <a:r>
              <a:rPr lang="fr-FR" sz="2400" i="1" dirty="0" err="1"/>
              <a:t>frequentation</a:t>
            </a:r>
            <a:r>
              <a:rPr lang="fr-FR" sz="2400" i="1" dirty="0"/>
              <a:t> des femmes </a:t>
            </a:r>
            <a:r>
              <a:rPr lang="fr-FR" sz="2400" i="1" dirty="0" err="1"/>
              <a:t>debauchées</a:t>
            </a:r>
            <a:r>
              <a:rPr lang="fr-FR" sz="2400" i="1" dirty="0"/>
              <a:t> est fort dangereuse. femme mariée</a:t>
            </a:r>
            <a:r>
              <a:rPr lang="fr-FR" sz="2400" dirty="0"/>
              <a:t>. </a:t>
            </a:r>
            <a:endParaRPr lang="fr-CA" sz="2400" dirty="0"/>
          </a:p>
        </p:txBody>
      </p:sp>
    </p:spTree>
    <p:extLst>
      <p:ext uri="{BB962C8B-B14F-4D97-AF65-F5344CB8AC3E}">
        <p14:creationId xmlns:p14="http://schemas.microsoft.com/office/powerpoint/2010/main" val="8107383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a:t>Sous l’entrée</a:t>
            </a:r>
            <a:r>
              <a:rPr lang="fr-CA" sz="2800" dirty="0"/>
              <a:t> </a:t>
            </a:r>
            <a:r>
              <a:rPr lang="fr-CA" sz="2800" i="1" dirty="0"/>
              <a:t>Femelle</a:t>
            </a:r>
            <a:r>
              <a:rPr lang="fr-CA" sz="2800" dirty="0"/>
              <a:t/>
            </a:r>
            <a:br>
              <a:rPr lang="fr-CA" sz="2800" dirty="0"/>
            </a:br>
            <a:r>
              <a:rPr lang="fr-CA" sz="2800" dirty="0"/>
              <a:t> 1°DA</a:t>
            </a:r>
          </a:p>
        </p:txBody>
      </p:sp>
      <p:sp>
        <p:nvSpPr>
          <p:cNvPr id="3" name="Segnaposto contenuto 2"/>
          <p:cNvSpPr>
            <a:spLocks noGrp="1"/>
          </p:cNvSpPr>
          <p:nvPr>
            <p:ph idx="1"/>
          </p:nvPr>
        </p:nvSpPr>
        <p:spPr/>
        <p:txBody>
          <a:bodyPr/>
          <a:lstStyle/>
          <a:p>
            <a:r>
              <a:rPr lang="fr-FR" sz="2400" i="1" dirty="0"/>
              <a:t>Femme</a:t>
            </a:r>
            <a:r>
              <a:rPr lang="fr-FR" sz="2400" dirty="0"/>
              <a:t>, se dit aussi, pour signifier Celle qui est, ou qui a </a:t>
            </a:r>
            <a:r>
              <a:rPr lang="fr-FR" sz="2400" dirty="0" err="1"/>
              <a:t>esté</a:t>
            </a:r>
            <a:r>
              <a:rPr lang="fr-FR" sz="2400" dirty="0"/>
              <a:t> mariée. Et en ce sens il est opposé à Fille. </a:t>
            </a:r>
            <a:r>
              <a:rPr lang="fr-FR" sz="2400" i="1" dirty="0"/>
              <a:t>Les femmes &amp; les filles. femme en puissance de mari. mari &amp; femme. femme sage. femme de bien. </a:t>
            </a:r>
            <a:r>
              <a:rPr lang="fr-FR" sz="2400" i="1" dirty="0" err="1"/>
              <a:t>honneste</a:t>
            </a:r>
            <a:r>
              <a:rPr lang="fr-FR" sz="2400" i="1" dirty="0"/>
              <a:t> femme. femme grosse. femme veuve. c'est sa </a:t>
            </a:r>
            <a:r>
              <a:rPr lang="fr-FR" sz="2400" i="1" dirty="0" err="1"/>
              <a:t>legitime</a:t>
            </a:r>
            <a:r>
              <a:rPr lang="fr-FR" sz="2400" i="1" dirty="0"/>
              <a:t> femme. femme </a:t>
            </a:r>
            <a:r>
              <a:rPr lang="fr-FR" sz="2400" i="1" dirty="0" err="1"/>
              <a:t>separée</a:t>
            </a:r>
            <a:r>
              <a:rPr lang="fr-FR" sz="2400" i="1" dirty="0"/>
              <a:t> de son mari. femme </a:t>
            </a:r>
            <a:r>
              <a:rPr lang="fr-FR" sz="2400" i="1" dirty="0" err="1"/>
              <a:t>authorisée</a:t>
            </a:r>
            <a:r>
              <a:rPr lang="fr-FR" sz="2400" i="1" dirty="0"/>
              <a:t> en Justice</a:t>
            </a:r>
            <a:r>
              <a:rPr lang="fr-FR" sz="2400" dirty="0"/>
              <a:t>. </a:t>
            </a:r>
          </a:p>
          <a:p>
            <a:r>
              <a:rPr lang="fr-FR" sz="2400" dirty="0"/>
              <a:t>... </a:t>
            </a:r>
          </a:p>
          <a:p>
            <a:endParaRPr lang="fr-CA" sz="2400" dirty="0"/>
          </a:p>
        </p:txBody>
      </p:sp>
    </p:spTree>
    <p:extLst>
      <p:ext uri="{BB962C8B-B14F-4D97-AF65-F5344CB8AC3E}">
        <p14:creationId xmlns:p14="http://schemas.microsoft.com/office/powerpoint/2010/main" val="25228340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a:t>Sous l’entrée</a:t>
            </a:r>
            <a:r>
              <a:rPr lang="fr-CA" sz="2800" dirty="0"/>
              <a:t> </a:t>
            </a:r>
            <a:r>
              <a:rPr lang="fr-CA" sz="2800" i="1" dirty="0"/>
              <a:t>Femelle</a:t>
            </a:r>
            <a:r>
              <a:rPr lang="fr-CA" sz="2800" dirty="0"/>
              <a:t/>
            </a:r>
            <a:br>
              <a:rPr lang="fr-CA" sz="2800" dirty="0"/>
            </a:br>
            <a:r>
              <a:rPr lang="fr-CA" sz="2800" dirty="0"/>
              <a:t> 1°DA</a:t>
            </a:r>
          </a:p>
        </p:txBody>
      </p:sp>
      <p:sp>
        <p:nvSpPr>
          <p:cNvPr id="3" name="Segnaposto contenuto 2"/>
          <p:cNvSpPr>
            <a:spLocks noGrp="1"/>
          </p:cNvSpPr>
          <p:nvPr>
            <p:ph idx="1"/>
          </p:nvPr>
        </p:nvSpPr>
        <p:spPr/>
        <p:txBody>
          <a:bodyPr>
            <a:normAutofit fontScale="85000" lnSpcReduction="20000"/>
          </a:bodyPr>
          <a:lstStyle/>
          <a:p>
            <a:r>
              <a:rPr lang="fr-FR" sz="2400" b="1" dirty="0"/>
              <a:t>Femmelette</a:t>
            </a:r>
          </a:p>
          <a:p>
            <a:r>
              <a:rPr lang="fr-FR" sz="2400" dirty="0"/>
              <a:t>Femmelette. s. f. diminutif. Terme qui ne se dit </a:t>
            </a:r>
            <a:r>
              <a:rPr lang="fr-FR" sz="2400" dirty="0" err="1"/>
              <a:t>guere</a:t>
            </a:r>
            <a:r>
              <a:rPr lang="fr-FR" sz="2400" dirty="0"/>
              <a:t> que par </a:t>
            </a:r>
            <a:r>
              <a:rPr lang="fr-FR" sz="2400" dirty="0" err="1"/>
              <a:t>mespris</a:t>
            </a:r>
            <a:r>
              <a:rPr lang="fr-FR" sz="2400" dirty="0"/>
              <a:t>, &amp; pour </a:t>
            </a:r>
            <a:r>
              <a:rPr lang="fr-FR" sz="2400" dirty="0" err="1"/>
              <a:t>sign</a:t>
            </a:r>
            <a:r>
              <a:rPr lang="fr-FR" sz="2400" dirty="0"/>
              <a:t>. Une femme de peu de sens, de peu d'esprit. </a:t>
            </a:r>
            <a:r>
              <a:rPr lang="fr-FR" sz="2400" i="1" dirty="0"/>
              <a:t>Vous gouvernez-vous par les avis d'une femmelette? une simple femmelette est quelquefois plus éclairée des </a:t>
            </a:r>
            <a:r>
              <a:rPr lang="fr-FR" sz="2400" i="1" dirty="0" err="1"/>
              <a:t>lumieres</a:t>
            </a:r>
            <a:r>
              <a:rPr lang="fr-FR" sz="2400" i="1" dirty="0"/>
              <a:t> du ciel, que les hommes les plus </a:t>
            </a:r>
            <a:r>
              <a:rPr lang="fr-FR" sz="2400" i="1" dirty="0" err="1"/>
              <a:t>sçavants</a:t>
            </a:r>
            <a:r>
              <a:rPr lang="fr-FR" sz="2400" dirty="0"/>
              <a:t>. </a:t>
            </a:r>
          </a:p>
          <a:p>
            <a:r>
              <a:rPr lang="fr-FR" sz="2400" b="1" dirty="0" err="1"/>
              <a:t>Feminin</a:t>
            </a:r>
            <a:r>
              <a:rPr lang="fr-FR" sz="2400" b="1" dirty="0"/>
              <a:t>, [</a:t>
            </a:r>
            <a:r>
              <a:rPr lang="fr-FR" sz="2400" b="1" dirty="0" err="1"/>
              <a:t>femin</a:t>
            </a:r>
            <a:r>
              <a:rPr lang="fr-FR" sz="2400" b="1" dirty="0"/>
              <a:t>]</a:t>
            </a:r>
            <a:r>
              <a:rPr lang="fr-FR" sz="2400" b="1" dirty="0" err="1"/>
              <a:t>ine</a:t>
            </a:r>
            <a:endParaRPr lang="fr-FR" sz="2400" b="1" dirty="0"/>
          </a:p>
          <a:p>
            <a:r>
              <a:rPr lang="fr-FR" sz="2400" dirty="0" err="1"/>
              <a:t>Feminin</a:t>
            </a:r>
            <a:r>
              <a:rPr lang="fr-FR" sz="2400" dirty="0"/>
              <a:t>, [</a:t>
            </a:r>
            <a:r>
              <a:rPr lang="fr-FR" sz="2400" dirty="0" err="1"/>
              <a:t>femin</a:t>
            </a:r>
            <a:r>
              <a:rPr lang="fr-FR" sz="2400" dirty="0"/>
              <a:t>]</a:t>
            </a:r>
            <a:r>
              <a:rPr lang="fr-FR" sz="2400" dirty="0" err="1"/>
              <a:t>ine</a:t>
            </a:r>
            <a:r>
              <a:rPr lang="fr-FR" sz="2400" dirty="0"/>
              <a:t>. adj. Qui appartient à la Femme, Qui est propre &amp; particulier à la Femme, </a:t>
            </a:r>
            <a:r>
              <a:rPr lang="fr-FR" sz="2400" i="1" dirty="0"/>
              <a:t>Le sexe </a:t>
            </a:r>
            <a:r>
              <a:rPr lang="fr-FR" sz="2400" i="1" dirty="0" err="1"/>
              <a:t>feminin</a:t>
            </a:r>
            <a:r>
              <a:rPr lang="fr-FR" sz="2400" dirty="0"/>
              <a:t>. Il signifie aussi, Qui ressemble à la Femme, ou Qui tient de la Femme. </a:t>
            </a:r>
            <a:r>
              <a:rPr lang="fr-FR" sz="2400" i="1" dirty="0"/>
              <a:t>Cet homme a le visage </a:t>
            </a:r>
            <a:r>
              <a:rPr lang="fr-FR" sz="2400" i="1" dirty="0" err="1"/>
              <a:t>feminin</a:t>
            </a:r>
            <a:r>
              <a:rPr lang="fr-FR" sz="2400" i="1" dirty="0"/>
              <a:t>. la voix </a:t>
            </a:r>
            <a:r>
              <a:rPr lang="fr-FR" sz="2400" i="1" dirty="0" err="1"/>
              <a:t>feminine</a:t>
            </a:r>
            <a:r>
              <a:rPr lang="fr-FR" sz="2400" i="1" dirty="0"/>
              <a:t>. le geste </a:t>
            </a:r>
            <a:r>
              <a:rPr lang="fr-FR" sz="2400" i="1" dirty="0" err="1"/>
              <a:t>feminin</a:t>
            </a:r>
            <a:r>
              <a:rPr lang="fr-FR" sz="2400" dirty="0"/>
              <a:t>. </a:t>
            </a:r>
          </a:p>
          <a:p>
            <a:r>
              <a:rPr lang="fr-FR" sz="2400" i="1" dirty="0" err="1"/>
              <a:t>Feminin</a:t>
            </a:r>
            <a:r>
              <a:rPr lang="fr-FR" sz="2400" dirty="0"/>
              <a:t> est aussi un terme de Grammaire, &amp; signifie, Qui est du genre opposé au masculin, </a:t>
            </a:r>
            <a:r>
              <a:rPr lang="fr-FR" sz="2400" i="1" dirty="0"/>
              <a:t>Nom masculin, nom </a:t>
            </a:r>
            <a:r>
              <a:rPr lang="fr-FR" sz="2400" i="1" dirty="0" err="1"/>
              <a:t>feminin</a:t>
            </a:r>
            <a:r>
              <a:rPr lang="fr-FR" sz="2400" i="1" dirty="0"/>
              <a:t>. genre masculin, genre </a:t>
            </a:r>
            <a:r>
              <a:rPr lang="fr-FR" sz="2400" i="1" dirty="0" err="1"/>
              <a:t>feminin</a:t>
            </a:r>
            <a:r>
              <a:rPr lang="fr-FR" sz="2400" i="1" dirty="0"/>
              <a:t>, Lettre, table, cheminée, sont du genre </a:t>
            </a:r>
            <a:r>
              <a:rPr lang="fr-FR" sz="2400" i="1" dirty="0" err="1"/>
              <a:t>feminin</a:t>
            </a:r>
            <a:r>
              <a:rPr lang="fr-FR" sz="2400" dirty="0"/>
              <a:t>. On appelle en François </a:t>
            </a:r>
            <a:r>
              <a:rPr lang="fr-FR" sz="2400" i="1" dirty="0"/>
              <a:t>Terminaison </a:t>
            </a:r>
            <a:r>
              <a:rPr lang="fr-FR" sz="2400" i="1" dirty="0" err="1"/>
              <a:t>feminine</a:t>
            </a:r>
            <a:r>
              <a:rPr lang="fr-FR" sz="2400" dirty="0"/>
              <a:t>. Une terminaison dont la </a:t>
            </a:r>
            <a:r>
              <a:rPr lang="fr-FR" sz="2400" dirty="0" err="1"/>
              <a:t>derniere</a:t>
            </a:r>
            <a:r>
              <a:rPr lang="fr-FR" sz="2400" dirty="0"/>
              <a:t> lettre est un </a:t>
            </a:r>
            <a:r>
              <a:rPr lang="fr-FR" sz="2400" i="1" dirty="0" err="1"/>
              <a:t>è</a:t>
            </a:r>
            <a:r>
              <a:rPr lang="fr-FR" sz="2400" dirty="0"/>
              <a:t> muet, comme en </a:t>
            </a:r>
            <a:r>
              <a:rPr lang="fr-FR" sz="2400" i="1" dirty="0"/>
              <a:t>Belle,</a:t>
            </a:r>
            <a:r>
              <a:rPr lang="fr-FR" sz="2400" dirty="0"/>
              <a:t> ou dans laquelle les consonnes qui suivent l'</a:t>
            </a:r>
            <a:r>
              <a:rPr lang="fr-FR" sz="2400" i="1" dirty="0" err="1"/>
              <a:t>è</a:t>
            </a:r>
            <a:r>
              <a:rPr lang="fr-FR" sz="2400" dirty="0"/>
              <a:t> muet ne se prononcent point ordinairement, comme en </a:t>
            </a:r>
            <a:r>
              <a:rPr lang="fr-FR" sz="2400" i="1" dirty="0"/>
              <a:t>Belles, disent, prennent</a:t>
            </a:r>
            <a:r>
              <a:rPr lang="fr-FR" sz="2400" dirty="0"/>
              <a:t>. </a:t>
            </a:r>
          </a:p>
          <a:p>
            <a:endParaRPr lang="fr-CA" sz="1200" dirty="0"/>
          </a:p>
        </p:txBody>
      </p:sp>
    </p:spTree>
    <p:extLst>
      <p:ext uri="{BB962C8B-B14F-4D97-AF65-F5344CB8AC3E}">
        <p14:creationId xmlns:p14="http://schemas.microsoft.com/office/powerpoint/2010/main" val="335907588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a:t>Sous l’entrée</a:t>
            </a:r>
            <a:r>
              <a:rPr lang="fr-CA" sz="2800" dirty="0"/>
              <a:t> </a:t>
            </a:r>
            <a:r>
              <a:rPr lang="fr-CA" sz="2800" i="1" dirty="0"/>
              <a:t>Femelle</a:t>
            </a:r>
            <a:r>
              <a:rPr lang="fr-CA" sz="2800" dirty="0"/>
              <a:t/>
            </a:r>
            <a:br>
              <a:rPr lang="fr-CA" sz="2800" dirty="0"/>
            </a:br>
            <a:r>
              <a:rPr lang="fr-CA" sz="2800" dirty="0"/>
              <a:t> 1°DA</a:t>
            </a:r>
          </a:p>
        </p:txBody>
      </p:sp>
      <p:sp>
        <p:nvSpPr>
          <p:cNvPr id="3" name="Segnaposto contenuto 2"/>
          <p:cNvSpPr>
            <a:spLocks noGrp="1"/>
          </p:cNvSpPr>
          <p:nvPr>
            <p:ph idx="1"/>
          </p:nvPr>
        </p:nvSpPr>
        <p:spPr/>
        <p:txBody>
          <a:bodyPr/>
          <a:lstStyle/>
          <a:p>
            <a:r>
              <a:rPr lang="fr-FR" sz="2400" b="1" dirty="0" err="1"/>
              <a:t>Feminiser</a:t>
            </a:r>
            <a:endParaRPr lang="fr-FR" sz="2400" b="1" dirty="0"/>
          </a:p>
          <a:p>
            <a:r>
              <a:rPr lang="fr-FR" sz="2400" dirty="0" err="1"/>
              <a:t>Feminiser</a:t>
            </a:r>
            <a:r>
              <a:rPr lang="fr-FR" sz="2400" dirty="0"/>
              <a:t>. v. </a:t>
            </a:r>
            <a:r>
              <a:rPr lang="fr-FR" sz="2400" dirty="0" err="1"/>
              <a:t>act</a:t>
            </a:r>
            <a:r>
              <a:rPr lang="fr-FR" sz="2400" dirty="0"/>
              <a:t>. Faire du genre </a:t>
            </a:r>
            <a:r>
              <a:rPr lang="fr-FR" sz="2400" dirty="0" err="1"/>
              <a:t>feminin</a:t>
            </a:r>
            <a:r>
              <a:rPr lang="fr-FR" sz="2400" dirty="0"/>
              <a:t>. Il ne se dit que de certains mots qui </a:t>
            </a:r>
            <a:r>
              <a:rPr lang="fr-FR" sz="2400" dirty="0" err="1"/>
              <a:t>estoient</a:t>
            </a:r>
            <a:r>
              <a:rPr lang="fr-FR" sz="2400" dirty="0"/>
              <a:t> originairement masculins, &amp; que l'usage a rendus </a:t>
            </a:r>
            <a:r>
              <a:rPr lang="fr-FR" sz="2400" dirty="0" err="1"/>
              <a:t>feminins</a:t>
            </a:r>
            <a:r>
              <a:rPr lang="fr-FR" sz="2400" dirty="0"/>
              <a:t>, </a:t>
            </a:r>
            <a:r>
              <a:rPr lang="fr-FR" sz="2400" i="1" dirty="0"/>
              <a:t>L'usage a </a:t>
            </a:r>
            <a:r>
              <a:rPr lang="fr-FR" sz="2400" i="1" dirty="0" err="1"/>
              <a:t>feminisé</a:t>
            </a:r>
            <a:r>
              <a:rPr lang="fr-FR" sz="2400" i="1" dirty="0"/>
              <a:t> plusieurs mots. </a:t>
            </a:r>
            <a:r>
              <a:rPr lang="fr-FR" sz="2400" i="1" dirty="0" err="1"/>
              <a:t>epigramme</a:t>
            </a:r>
            <a:r>
              <a:rPr lang="fr-FR" sz="2400" i="1" dirty="0"/>
              <a:t> </a:t>
            </a:r>
            <a:r>
              <a:rPr lang="fr-FR" sz="2400" i="1" dirty="0" err="1"/>
              <a:t>estoit</a:t>
            </a:r>
            <a:r>
              <a:rPr lang="fr-FR" sz="2400" i="1" dirty="0"/>
              <a:t> autrefois du genre masculin, l'usage l'a </a:t>
            </a:r>
            <a:r>
              <a:rPr lang="fr-FR" sz="2400" i="1" dirty="0" err="1"/>
              <a:t>feminisé</a:t>
            </a:r>
            <a:r>
              <a:rPr lang="fr-FR" sz="2400" dirty="0"/>
              <a:t>. </a:t>
            </a:r>
          </a:p>
        </p:txBody>
      </p:sp>
    </p:spTree>
    <p:extLst>
      <p:ext uri="{BB962C8B-B14F-4D97-AF65-F5344CB8AC3E}">
        <p14:creationId xmlns:p14="http://schemas.microsoft.com/office/powerpoint/2010/main" val="358085050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a:t>Sous l’entrée</a:t>
            </a:r>
            <a:r>
              <a:rPr lang="fr-CA" sz="2800" dirty="0"/>
              <a:t> </a:t>
            </a:r>
            <a:r>
              <a:rPr lang="fr-CA" sz="2800" i="1" dirty="0"/>
              <a:t>Femelle</a:t>
            </a:r>
            <a:r>
              <a:rPr lang="fr-CA" sz="2800" dirty="0"/>
              <a:t/>
            </a:r>
            <a:br>
              <a:rPr lang="fr-CA" sz="2800" dirty="0"/>
            </a:br>
            <a:r>
              <a:rPr lang="fr-CA" sz="2800" dirty="0"/>
              <a:t> 1°DA</a:t>
            </a:r>
          </a:p>
        </p:txBody>
      </p:sp>
      <p:sp>
        <p:nvSpPr>
          <p:cNvPr id="3" name="Segnaposto contenuto 2"/>
          <p:cNvSpPr>
            <a:spLocks noGrp="1"/>
          </p:cNvSpPr>
          <p:nvPr>
            <p:ph idx="1"/>
          </p:nvPr>
        </p:nvSpPr>
        <p:spPr/>
        <p:txBody>
          <a:bodyPr/>
          <a:lstStyle/>
          <a:p>
            <a:r>
              <a:rPr lang="fr-FR" sz="2400" b="1" dirty="0" err="1"/>
              <a:t>Effeminer</a:t>
            </a:r>
            <a:endParaRPr lang="fr-FR" sz="2400" b="1" dirty="0"/>
          </a:p>
          <a:p>
            <a:pPr algn="just"/>
            <a:r>
              <a:rPr lang="fr-FR" sz="2400" dirty="0" err="1"/>
              <a:t>Effeminer</a:t>
            </a:r>
            <a:r>
              <a:rPr lang="fr-FR" sz="2400" dirty="0"/>
              <a:t>. v. </a:t>
            </a:r>
            <a:r>
              <a:rPr lang="fr-FR" sz="2400" dirty="0" err="1"/>
              <a:t>act</a:t>
            </a:r>
            <a:r>
              <a:rPr lang="fr-FR" sz="2400" dirty="0"/>
              <a:t>. </a:t>
            </a:r>
            <a:r>
              <a:rPr lang="fr-FR" sz="2400" b="1" dirty="0"/>
              <a:t>Rendre </a:t>
            </a:r>
            <a:r>
              <a:rPr lang="fr-FR" sz="2400" b="1" dirty="0" err="1"/>
              <a:t>foible</a:t>
            </a:r>
            <a:r>
              <a:rPr lang="fr-FR" sz="2400" b="1" dirty="0"/>
              <a:t> d'esprit &amp; de corps </a:t>
            </a:r>
            <a:r>
              <a:rPr lang="fr-FR" sz="2400" dirty="0"/>
              <a:t>comme une femme. </a:t>
            </a:r>
            <a:r>
              <a:rPr lang="fr-FR" sz="2400" i="1" dirty="0"/>
              <a:t>Il n'y a rien qui soit si capable d'</a:t>
            </a:r>
            <a:r>
              <a:rPr lang="fr-FR" sz="2400" i="1" dirty="0" err="1"/>
              <a:t>effeminer</a:t>
            </a:r>
            <a:r>
              <a:rPr lang="fr-FR" sz="2400" i="1" dirty="0"/>
              <a:t> le courage que l'oisiveté &amp; les </a:t>
            </a:r>
            <a:r>
              <a:rPr lang="fr-FR" sz="2400" i="1" dirty="0" err="1"/>
              <a:t>delices</a:t>
            </a:r>
            <a:r>
              <a:rPr lang="fr-FR" sz="2400" i="1" dirty="0"/>
              <a:t>. les </a:t>
            </a:r>
            <a:r>
              <a:rPr lang="fr-FR" sz="2400" i="1" dirty="0" err="1"/>
              <a:t>voluptez</a:t>
            </a:r>
            <a:r>
              <a:rPr lang="fr-FR" sz="2400" i="1" dirty="0"/>
              <a:t> </a:t>
            </a:r>
            <a:r>
              <a:rPr lang="fr-FR" sz="2400" i="1" dirty="0" err="1"/>
              <a:t>effeminent</a:t>
            </a:r>
            <a:r>
              <a:rPr lang="fr-FR" sz="2400" i="1" dirty="0"/>
              <a:t> l'</a:t>
            </a:r>
            <a:r>
              <a:rPr lang="fr-FR" sz="2400" i="1" dirty="0" err="1"/>
              <a:t>ame</a:t>
            </a:r>
            <a:r>
              <a:rPr lang="fr-FR" sz="2400" i="1" dirty="0"/>
              <a:t> &amp; le corps</a:t>
            </a:r>
            <a:r>
              <a:rPr lang="fr-FR" sz="2400" dirty="0"/>
              <a:t>. </a:t>
            </a:r>
          </a:p>
          <a:p>
            <a:r>
              <a:rPr lang="fr-FR" sz="2400" b="1" dirty="0" err="1"/>
              <a:t>Effeminé</a:t>
            </a:r>
            <a:r>
              <a:rPr lang="fr-FR" sz="2400" b="1" dirty="0"/>
              <a:t>, [</a:t>
            </a:r>
            <a:r>
              <a:rPr lang="fr-FR" sz="2400" b="1" dirty="0" err="1"/>
              <a:t>effemin</a:t>
            </a:r>
            <a:r>
              <a:rPr lang="fr-FR" sz="2400" b="1" dirty="0"/>
              <a:t>]</a:t>
            </a:r>
            <a:r>
              <a:rPr lang="fr-FR" sz="2400" b="1" dirty="0" err="1"/>
              <a:t>ée</a:t>
            </a:r>
            <a:endParaRPr lang="fr-FR" sz="2400" b="1" dirty="0"/>
          </a:p>
          <a:p>
            <a:pPr algn="just"/>
            <a:r>
              <a:rPr lang="fr-FR" sz="2400" dirty="0" err="1"/>
              <a:t>Effeminé</a:t>
            </a:r>
            <a:r>
              <a:rPr lang="fr-FR" sz="2400" dirty="0"/>
              <a:t>, [</a:t>
            </a:r>
            <a:r>
              <a:rPr lang="fr-FR" sz="2400" dirty="0" err="1"/>
              <a:t>effemin</a:t>
            </a:r>
            <a:r>
              <a:rPr lang="fr-FR" sz="2400" dirty="0"/>
              <a:t>]</a:t>
            </a:r>
            <a:r>
              <a:rPr lang="fr-FR" sz="2400" dirty="0" err="1"/>
              <a:t>ée</a:t>
            </a:r>
            <a:r>
              <a:rPr lang="fr-FR" sz="2400" dirty="0"/>
              <a:t>. part. </a:t>
            </a:r>
            <a:r>
              <a:rPr lang="fr-FR" sz="2400" dirty="0" err="1"/>
              <a:t>pass</a:t>
            </a:r>
            <a:r>
              <a:rPr lang="fr-FR" sz="2400" dirty="0"/>
              <a:t>. l est aussi adj. &amp; signifie, </a:t>
            </a:r>
            <a:r>
              <a:rPr lang="fr-FR" sz="2400" i="1" dirty="0"/>
              <a:t>Qui tient de la </a:t>
            </a:r>
            <a:r>
              <a:rPr lang="fr-FR" sz="2400" i="1" dirty="0" err="1"/>
              <a:t>foiblesse</a:t>
            </a:r>
            <a:r>
              <a:rPr lang="fr-FR" sz="2400" i="1" dirty="0"/>
              <a:t> de la Femme</a:t>
            </a:r>
            <a:r>
              <a:rPr lang="fr-FR" sz="2400" dirty="0"/>
              <a:t>. </a:t>
            </a:r>
            <a:r>
              <a:rPr lang="fr-FR" sz="2400" i="1" dirty="0"/>
              <a:t>Homme </a:t>
            </a:r>
            <a:r>
              <a:rPr lang="fr-FR" sz="2400" i="1" dirty="0" err="1"/>
              <a:t>effeminé</a:t>
            </a:r>
            <a:r>
              <a:rPr lang="fr-FR" sz="2400" i="1" dirty="0"/>
              <a:t>. </a:t>
            </a:r>
            <a:r>
              <a:rPr lang="fr-FR" sz="2400" i="1" dirty="0" err="1"/>
              <a:t>coeur</a:t>
            </a:r>
            <a:r>
              <a:rPr lang="fr-FR" sz="2400" i="1" dirty="0"/>
              <a:t> </a:t>
            </a:r>
            <a:r>
              <a:rPr lang="fr-FR" sz="2400" i="1" dirty="0" err="1"/>
              <a:t>effeminé</a:t>
            </a:r>
            <a:r>
              <a:rPr lang="fr-FR" sz="2400" i="1" dirty="0"/>
              <a:t>. mine </a:t>
            </a:r>
            <a:r>
              <a:rPr lang="fr-FR" sz="2400" i="1" dirty="0" err="1"/>
              <a:t>effeminée</a:t>
            </a:r>
            <a:r>
              <a:rPr lang="fr-FR" sz="2400" i="1" dirty="0"/>
              <a:t>. visage </a:t>
            </a:r>
            <a:r>
              <a:rPr lang="fr-FR" sz="2400" i="1" dirty="0" err="1"/>
              <a:t>effeminé</a:t>
            </a:r>
            <a:r>
              <a:rPr lang="fr-FR" sz="2400" dirty="0"/>
              <a:t>. </a:t>
            </a:r>
          </a:p>
          <a:p>
            <a:r>
              <a:rPr lang="fr-FR" sz="2400" dirty="0"/>
              <a:t>Il est aussi subst. </a:t>
            </a:r>
            <a:r>
              <a:rPr lang="fr-FR" sz="2400" i="1" dirty="0"/>
              <a:t>C'est un </a:t>
            </a:r>
            <a:r>
              <a:rPr lang="fr-FR" sz="2400" i="1" dirty="0" err="1"/>
              <a:t>effeminé</a:t>
            </a:r>
            <a:r>
              <a:rPr lang="fr-FR" sz="2400" i="1" dirty="0"/>
              <a:t>. il n'y a que des </a:t>
            </a:r>
            <a:r>
              <a:rPr lang="fr-FR" sz="2400" i="1" dirty="0" err="1"/>
              <a:t>effeminez</a:t>
            </a:r>
            <a:r>
              <a:rPr lang="fr-FR" sz="2400" i="1" dirty="0"/>
              <a:t> qui puissent avoir ces sentiments-là</a:t>
            </a:r>
            <a:r>
              <a:rPr lang="fr-FR" sz="2400" dirty="0"/>
              <a:t>. </a:t>
            </a:r>
          </a:p>
          <a:p>
            <a:endParaRPr lang="fr-CA" sz="2400" dirty="0"/>
          </a:p>
          <a:p>
            <a:endParaRPr lang="fr-CA" sz="2400" dirty="0"/>
          </a:p>
        </p:txBody>
      </p:sp>
    </p:spTree>
    <p:extLst>
      <p:ext uri="{BB962C8B-B14F-4D97-AF65-F5344CB8AC3E}">
        <p14:creationId xmlns:p14="http://schemas.microsoft.com/office/powerpoint/2010/main" val="238152447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olo 1"/>
          <p:cNvSpPr>
            <a:spLocks noGrp="1"/>
          </p:cNvSpPr>
          <p:nvPr>
            <p:ph type="title" idx="4294967295"/>
          </p:nvPr>
        </p:nvSpPr>
        <p:spPr/>
        <p:txBody>
          <a:bodyPr/>
          <a:lstStyle/>
          <a:p>
            <a:pPr eaLnBrk="1" hangingPunct="1"/>
            <a:r>
              <a:rPr lang="it-IT" sz="2800" dirty="0">
                <a:latin typeface="Arial" charset="0"/>
              </a:rPr>
              <a:t>Le bon </a:t>
            </a:r>
            <a:r>
              <a:rPr lang="it-IT" sz="2800" dirty="0" err="1">
                <a:latin typeface="Arial" charset="0"/>
              </a:rPr>
              <a:t>Usage</a:t>
            </a:r>
            <a:endParaRPr lang="it-IT" sz="2800" dirty="0">
              <a:latin typeface="Arial" charset="0"/>
            </a:endParaRPr>
          </a:p>
        </p:txBody>
      </p:sp>
      <p:sp>
        <p:nvSpPr>
          <p:cNvPr id="40962" name="Segnaposto contenuto 2"/>
          <p:cNvSpPr>
            <a:spLocks noGrp="1"/>
          </p:cNvSpPr>
          <p:nvPr>
            <p:ph idx="4294967295"/>
          </p:nvPr>
        </p:nvSpPr>
        <p:spPr/>
        <p:txBody>
          <a:bodyPr/>
          <a:lstStyle/>
          <a:p>
            <a:pPr algn="just" eaLnBrk="1" hangingPunct="1"/>
            <a:r>
              <a:rPr lang="fr-FR" sz="2400" dirty="0">
                <a:latin typeface="Arial" charset="0"/>
              </a:rPr>
              <a:t>Alors que le siècle précédent semblait admettre une multiplicité de variantes formelles équivalentes, la tendance est désormais à considérer </a:t>
            </a:r>
            <a:r>
              <a:rPr lang="fr-FR" sz="2400" b="1" dirty="0">
                <a:latin typeface="Arial" charset="0"/>
              </a:rPr>
              <a:t>une seule forme comme correcte </a:t>
            </a:r>
            <a:r>
              <a:rPr lang="fr-FR" sz="2400" dirty="0">
                <a:latin typeface="Arial" charset="0"/>
              </a:rPr>
              <a:t>sur le plan formel, mais aussi sur le plan sémantique. Les grammairiens, qui ne sont pas toujours d'accord entre eux, s'efforcent dans une intention unificatrice de définir ce qu'est le bon usage.</a:t>
            </a:r>
            <a:endParaRPr lang="it-IT" sz="2400" dirty="0">
              <a:latin typeface="Arial" charset="0"/>
            </a:endParaRPr>
          </a:p>
        </p:txBody>
      </p:sp>
    </p:spTree>
    <p:extLst>
      <p:ext uri="{BB962C8B-B14F-4D97-AF65-F5344CB8AC3E}">
        <p14:creationId xmlns:p14="http://schemas.microsoft.com/office/powerpoint/2010/main" val="37181388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olo 1"/>
          <p:cNvSpPr>
            <a:spLocks noGrp="1"/>
          </p:cNvSpPr>
          <p:nvPr>
            <p:ph type="title" idx="4294967295"/>
          </p:nvPr>
        </p:nvSpPr>
        <p:spPr/>
        <p:txBody>
          <a:bodyPr>
            <a:normAutofit/>
          </a:bodyPr>
          <a:lstStyle/>
          <a:p>
            <a:pPr eaLnBrk="1" hangingPunct="1"/>
            <a:r>
              <a:rPr lang="fr-FR" sz="2800" dirty="0">
                <a:latin typeface="Arial" charset="0"/>
              </a:rPr>
              <a:t>Vaugelas</a:t>
            </a:r>
            <a:endParaRPr lang="it-IT" sz="2800" dirty="0">
              <a:latin typeface="Arial" charset="0"/>
            </a:endParaRPr>
          </a:p>
        </p:txBody>
      </p:sp>
      <p:sp>
        <p:nvSpPr>
          <p:cNvPr id="41986" name="Segnaposto contenuto 2"/>
          <p:cNvSpPr>
            <a:spLocks noGrp="1"/>
          </p:cNvSpPr>
          <p:nvPr>
            <p:ph idx="4294967295"/>
          </p:nvPr>
        </p:nvSpPr>
        <p:spPr/>
        <p:txBody>
          <a:bodyPr/>
          <a:lstStyle/>
          <a:p>
            <a:pPr eaLnBrk="1" hangingPunct="1"/>
            <a:endParaRPr lang="fr-FR" sz="2400" i="1" dirty="0">
              <a:latin typeface="Arial" charset="0"/>
            </a:endParaRPr>
          </a:p>
          <a:p>
            <a:pPr eaLnBrk="1" hangingPunct="1"/>
            <a:r>
              <a:rPr lang="fr-FR" sz="2400" i="1" dirty="0">
                <a:latin typeface="Arial" charset="0"/>
              </a:rPr>
              <a:t>Remarques sur la langue française. Utiles à ceux qui veulent bien parler et bien écrire </a:t>
            </a:r>
            <a:r>
              <a:rPr lang="fr-FR" sz="2400" dirty="0">
                <a:latin typeface="Arial" charset="0"/>
              </a:rPr>
              <a:t>1647</a:t>
            </a:r>
          </a:p>
          <a:p>
            <a:pPr eaLnBrk="1" hangingPunct="1"/>
            <a:r>
              <a:rPr lang="fr-FR" sz="2400" dirty="0">
                <a:latin typeface="Arial" charset="0"/>
              </a:rPr>
              <a:t>Une longue suite d'observations sur la langue : prononciation, forme d'un mot, conjugaison, construction d'un verbe, orthographe, genre d'un nom, sens d'un mot ou d'une expression, place des mots dans la phrase, etc.</a:t>
            </a:r>
          </a:p>
          <a:p>
            <a:pPr algn="just" eaLnBrk="1" hangingPunct="1"/>
            <a:r>
              <a:rPr lang="fr-FR" sz="2400" dirty="0">
                <a:latin typeface="Arial" charset="0"/>
              </a:rPr>
              <a:t>Pour chaque point abordé, Vaugelas définit non pas des règles, mais le "bon usage" qu'il recherche en simple </a:t>
            </a:r>
            <a:r>
              <a:rPr lang="fr-FR" sz="2400" b="1" dirty="0">
                <a:latin typeface="Arial" charset="0"/>
              </a:rPr>
              <a:t>témoin. </a:t>
            </a:r>
            <a:r>
              <a:rPr lang="fr-FR" sz="2400" b="1" dirty="0" smtClean="0">
                <a:latin typeface="Arial" charset="0"/>
              </a:rPr>
              <a:t>un </a:t>
            </a:r>
            <a:r>
              <a:rPr lang="fr-FR" sz="2400" dirty="0" smtClean="0">
                <a:latin typeface="Arial" charset="0"/>
              </a:rPr>
              <a:t>témoignage</a:t>
            </a:r>
            <a:r>
              <a:rPr lang="fr-FR" sz="2400" b="1" dirty="0" smtClean="0">
                <a:latin typeface="Arial" charset="0"/>
              </a:rPr>
              <a:t>/</a:t>
            </a:r>
            <a:r>
              <a:rPr lang="fr-FR" sz="2400" b="1" dirty="0" err="1" smtClean="0">
                <a:latin typeface="Arial" charset="0"/>
              </a:rPr>
              <a:t>una</a:t>
            </a:r>
            <a:r>
              <a:rPr lang="fr-FR" sz="2400" b="1" dirty="0" smtClean="0">
                <a:latin typeface="Arial" charset="0"/>
              </a:rPr>
              <a:t> </a:t>
            </a:r>
            <a:r>
              <a:rPr lang="fr-FR" sz="2400" dirty="0" err="1" smtClean="0">
                <a:latin typeface="Arial" charset="0"/>
              </a:rPr>
              <a:t>testimonianza</a:t>
            </a:r>
            <a:endParaRPr lang="it-IT" sz="2400" dirty="0">
              <a:latin typeface="Arial" charset="0"/>
            </a:endParaRPr>
          </a:p>
        </p:txBody>
      </p:sp>
    </p:spTree>
    <p:extLst>
      <p:ext uri="{BB962C8B-B14F-4D97-AF65-F5344CB8AC3E}">
        <p14:creationId xmlns:p14="http://schemas.microsoft.com/office/powerpoint/2010/main" val="223919360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p:txBody>
          <a:bodyPr/>
          <a:lstStyle/>
          <a:p>
            <a:pPr eaLnBrk="1" hangingPunct="1"/>
            <a:r>
              <a:rPr lang="fr-FR" sz="2800">
                <a:latin typeface="Arial" charset="0"/>
              </a:rPr>
              <a:t>Le bon Usage de Vaugelas</a:t>
            </a:r>
          </a:p>
        </p:txBody>
      </p:sp>
      <p:sp>
        <p:nvSpPr>
          <p:cNvPr id="43010" name="Rectangle 3"/>
          <p:cNvSpPr>
            <a:spLocks noGrp="1" noChangeArrowheads="1"/>
          </p:cNvSpPr>
          <p:nvPr>
            <p:ph type="body" idx="1"/>
          </p:nvPr>
        </p:nvSpPr>
        <p:spPr/>
        <p:txBody>
          <a:bodyPr/>
          <a:lstStyle/>
          <a:p>
            <a:pPr algn="just" eaLnBrk="1" hangingPunct="1">
              <a:lnSpc>
                <a:spcPct val="90000"/>
              </a:lnSpc>
            </a:pPr>
            <a:r>
              <a:rPr lang="fr-FR" sz="2400" dirty="0">
                <a:latin typeface="Arial" charset="0"/>
              </a:rPr>
              <a:t>« </a:t>
            </a:r>
            <a:r>
              <a:rPr lang="fr-FR" sz="2400" dirty="0" err="1">
                <a:latin typeface="Arial" charset="0"/>
              </a:rPr>
              <a:t>Voicy</a:t>
            </a:r>
            <a:r>
              <a:rPr lang="fr-FR" sz="2400" dirty="0">
                <a:latin typeface="Arial" charset="0"/>
              </a:rPr>
              <a:t> donc comme se définit le bon Usage … c</a:t>
            </a:r>
            <a:r>
              <a:rPr lang="ja-JP" altLang="fr-FR" sz="2400" dirty="0">
                <a:latin typeface="Arial" charset="0"/>
              </a:rPr>
              <a:t>’</a:t>
            </a:r>
            <a:r>
              <a:rPr lang="fr-FR" altLang="ja-JP" sz="2400" dirty="0">
                <a:latin typeface="Arial" charset="0"/>
              </a:rPr>
              <a:t>est la </a:t>
            </a:r>
            <a:r>
              <a:rPr lang="fr-FR" altLang="ja-JP" sz="2400" b="1" dirty="0">
                <a:latin typeface="Arial" charset="0"/>
              </a:rPr>
              <a:t>façon de parler de la plus saine partie de la Cour, </a:t>
            </a:r>
            <a:r>
              <a:rPr lang="fr-FR" altLang="ja-JP" sz="2400" dirty="0">
                <a:latin typeface="Arial" charset="0"/>
              </a:rPr>
              <a:t>conformément à la façon d</a:t>
            </a:r>
            <a:r>
              <a:rPr lang="ja-JP" altLang="fr-FR" sz="2400" dirty="0">
                <a:latin typeface="Arial" charset="0"/>
              </a:rPr>
              <a:t>’</a:t>
            </a:r>
            <a:r>
              <a:rPr lang="fr-FR" altLang="ja-JP" sz="2400" dirty="0" err="1">
                <a:latin typeface="Arial" charset="0"/>
              </a:rPr>
              <a:t>escrire</a:t>
            </a:r>
            <a:r>
              <a:rPr lang="fr-FR" altLang="ja-JP" sz="2400" dirty="0">
                <a:latin typeface="Arial" charset="0"/>
              </a:rPr>
              <a:t> de la plus saine partie des </a:t>
            </a:r>
            <a:r>
              <a:rPr lang="fr-FR" altLang="ja-JP" sz="2400" dirty="0" err="1">
                <a:latin typeface="Arial" charset="0"/>
              </a:rPr>
              <a:t>Autheurs</a:t>
            </a:r>
            <a:r>
              <a:rPr lang="fr-FR" altLang="ja-JP" sz="2400" dirty="0">
                <a:latin typeface="Arial" charset="0"/>
              </a:rPr>
              <a:t> du temps. Quand je dis la Cour, j</a:t>
            </a:r>
            <a:r>
              <a:rPr lang="ja-JP" altLang="fr-FR" sz="2400" dirty="0">
                <a:latin typeface="Arial" charset="0"/>
              </a:rPr>
              <a:t>’</a:t>
            </a:r>
            <a:r>
              <a:rPr lang="fr-FR" altLang="ja-JP" sz="2400" dirty="0">
                <a:latin typeface="Arial" charset="0"/>
              </a:rPr>
              <a:t>y </a:t>
            </a:r>
            <a:r>
              <a:rPr lang="fr-FR" altLang="ja-JP" sz="2400" dirty="0" err="1">
                <a:latin typeface="Arial" charset="0"/>
              </a:rPr>
              <a:t>comprens</a:t>
            </a:r>
            <a:r>
              <a:rPr lang="fr-FR" altLang="ja-JP" sz="2400" dirty="0">
                <a:latin typeface="Arial" charset="0"/>
              </a:rPr>
              <a:t> les femmes comme les hommes, et plusieurs personnes de la ville ou le Prince réside, qui par la communication </a:t>
            </a:r>
            <a:r>
              <a:rPr lang="fr-FR" altLang="ja-JP" sz="2400" dirty="0" err="1">
                <a:latin typeface="Arial" charset="0"/>
              </a:rPr>
              <a:t>qu</a:t>
            </a:r>
            <a:r>
              <a:rPr lang="ja-JP" altLang="fr-FR" sz="2400" dirty="0">
                <a:latin typeface="Arial" charset="0"/>
              </a:rPr>
              <a:t>’</a:t>
            </a:r>
            <a:r>
              <a:rPr lang="fr-FR" altLang="ja-JP" sz="2400" dirty="0">
                <a:latin typeface="Arial" charset="0"/>
              </a:rPr>
              <a:t>elles ont avec les gens de la Cour participent à </a:t>
            </a:r>
            <a:r>
              <a:rPr lang="fr-FR" altLang="ja-JP" sz="2400" b="1" dirty="0">
                <a:latin typeface="Arial" charset="0"/>
              </a:rPr>
              <a:t>sa politesse.</a:t>
            </a:r>
            <a:r>
              <a:rPr lang="fr-FR" altLang="ja-JP" sz="2400" dirty="0">
                <a:latin typeface="Arial" charset="0"/>
              </a:rPr>
              <a:t> »</a:t>
            </a:r>
          </a:p>
          <a:p>
            <a:pPr eaLnBrk="1" hangingPunct="1">
              <a:lnSpc>
                <a:spcPct val="90000"/>
              </a:lnSpc>
            </a:pPr>
            <a:r>
              <a:rPr lang="fr-FR" sz="2400" dirty="0">
                <a:latin typeface="Arial" charset="0"/>
              </a:rPr>
              <a:t>Vaugelas, </a:t>
            </a:r>
            <a:r>
              <a:rPr lang="fr-FR" sz="2400" i="1" dirty="0">
                <a:latin typeface="Arial" charset="0"/>
              </a:rPr>
              <a:t>Remarques sur la langue française</a:t>
            </a:r>
            <a:r>
              <a:rPr lang="fr-FR" sz="2400" dirty="0">
                <a:latin typeface="Arial" charset="0"/>
              </a:rPr>
              <a:t>, 1647</a:t>
            </a:r>
          </a:p>
        </p:txBody>
      </p:sp>
    </p:spTree>
    <p:extLst>
      <p:ext uri="{BB962C8B-B14F-4D97-AF65-F5344CB8AC3E}">
        <p14:creationId xmlns:p14="http://schemas.microsoft.com/office/powerpoint/2010/main" val="13674818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olo 1"/>
          <p:cNvSpPr>
            <a:spLocks noGrp="1"/>
          </p:cNvSpPr>
          <p:nvPr>
            <p:ph type="title" idx="4294967295"/>
          </p:nvPr>
        </p:nvSpPr>
        <p:spPr/>
        <p:txBody>
          <a:bodyPr/>
          <a:lstStyle/>
          <a:p>
            <a:pPr eaLnBrk="1" hangingPunct="1"/>
            <a:r>
              <a:rPr lang="it-IT" sz="2800" dirty="0">
                <a:latin typeface="Arial" charset="0"/>
              </a:rPr>
              <a:t>Descartes 1637</a:t>
            </a:r>
          </a:p>
        </p:txBody>
      </p:sp>
      <p:pic>
        <p:nvPicPr>
          <p:cNvPr id="46082" name="Segnaposto contenuto 3" descr="Descartes_Discours_de_la_Methode.jpg"/>
          <p:cNvPicPr>
            <a:picLocks noGrp="1" noChangeAspect="1"/>
          </p:cNvPicPr>
          <p:nvPr>
            <p:ph idx="4294967295"/>
          </p:nvPr>
        </p:nvPicPr>
        <p:blipFill>
          <a:blip r:embed="rId2" cstate="print">
            <a:extLst>
              <a:ext uri="{28A0092B-C50C-407E-A947-70E740481C1C}">
                <a14:useLocalDpi xmlns:a14="http://schemas.microsoft.com/office/drawing/2010/main" val="0"/>
              </a:ext>
            </a:extLst>
          </a:blip>
          <a:srcRect l="-89960" r="-89960"/>
          <a:stretch>
            <a:fillRect/>
          </a:stretch>
        </p:blipFill>
        <p:spPr>
          <a:xfrm>
            <a:off x="1547812" y="1628777"/>
            <a:ext cx="6996113" cy="4537075"/>
          </a:xfrm>
        </p:spPr>
      </p:pic>
    </p:spTree>
    <p:extLst>
      <p:ext uri="{BB962C8B-B14F-4D97-AF65-F5344CB8AC3E}">
        <p14:creationId xmlns:p14="http://schemas.microsoft.com/office/powerpoint/2010/main" val="242490961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olo 1"/>
          <p:cNvSpPr>
            <a:spLocks noGrp="1"/>
          </p:cNvSpPr>
          <p:nvPr>
            <p:ph type="title" idx="4294967295"/>
          </p:nvPr>
        </p:nvSpPr>
        <p:spPr/>
        <p:txBody>
          <a:bodyPr/>
          <a:lstStyle/>
          <a:p>
            <a:pPr eaLnBrk="1" hangingPunct="1"/>
            <a:r>
              <a:rPr lang="it-IT" sz="3200">
                <a:latin typeface="Arial" charset="0"/>
              </a:rPr>
              <a:t>Descartes</a:t>
            </a:r>
          </a:p>
        </p:txBody>
      </p:sp>
      <p:sp>
        <p:nvSpPr>
          <p:cNvPr id="47106" name="Segnaposto contenuto 2"/>
          <p:cNvSpPr>
            <a:spLocks noGrp="1"/>
          </p:cNvSpPr>
          <p:nvPr>
            <p:ph idx="4294967295"/>
          </p:nvPr>
        </p:nvSpPr>
        <p:spPr/>
        <p:txBody>
          <a:bodyPr>
            <a:normAutofit lnSpcReduction="10000"/>
          </a:bodyPr>
          <a:lstStyle/>
          <a:p>
            <a:pPr eaLnBrk="1" hangingPunct="1"/>
            <a:r>
              <a:rPr lang="it-IT" sz="2400" i="1" dirty="0" err="1">
                <a:latin typeface="Arial" charset="0"/>
              </a:rPr>
              <a:t>Discours</a:t>
            </a:r>
            <a:r>
              <a:rPr lang="it-IT" sz="2400" i="1" dirty="0">
                <a:latin typeface="Arial" charset="0"/>
              </a:rPr>
              <a:t> de la </a:t>
            </a:r>
            <a:r>
              <a:rPr lang="it-IT" sz="2400" i="1" dirty="0" err="1">
                <a:latin typeface="Arial" charset="0"/>
              </a:rPr>
              <a:t>méthode</a:t>
            </a:r>
            <a:r>
              <a:rPr lang="it-IT" sz="2400" i="1" dirty="0">
                <a:latin typeface="Arial" charset="0"/>
              </a:rPr>
              <a:t>. </a:t>
            </a:r>
            <a:r>
              <a:rPr lang="it-IT" sz="2400" dirty="0" err="1">
                <a:latin typeface="Arial" charset="0"/>
              </a:rPr>
              <a:t>Sous-titré</a:t>
            </a:r>
            <a:r>
              <a:rPr lang="it-IT" sz="2400" dirty="0">
                <a:latin typeface="Arial" charset="0"/>
              </a:rPr>
              <a:t> </a:t>
            </a:r>
            <a:r>
              <a:rPr lang="it-IT" sz="2400" i="1" dirty="0">
                <a:latin typeface="Arial" charset="0"/>
              </a:rPr>
              <a:t>Pour </a:t>
            </a:r>
            <a:r>
              <a:rPr lang="it-IT" sz="2400" i="1" dirty="0" err="1">
                <a:latin typeface="Arial" charset="0"/>
              </a:rPr>
              <a:t>bien</a:t>
            </a:r>
            <a:r>
              <a:rPr lang="it-IT" sz="2400" i="1" dirty="0">
                <a:latin typeface="Arial" charset="0"/>
              </a:rPr>
              <a:t> </a:t>
            </a:r>
            <a:r>
              <a:rPr lang="it-IT" sz="2400" i="1" dirty="0" err="1">
                <a:latin typeface="Arial" charset="0"/>
              </a:rPr>
              <a:t>conduire</a:t>
            </a:r>
            <a:r>
              <a:rPr lang="it-IT" sz="2400" i="1" dirty="0">
                <a:latin typeface="Arial" charset="0"/>
              </a:rPr>
              <a:t> </a:t>
            </a:r>
            <a:r>
              <a:rPr lang="it-IT" sz="2400" b="1" i="1" dirty="0">
                <a:latin typeface="Arial" charset="0"/>
              </a:rPr>
              <a:t>sa </a:t>
            </a:r>
            <a:r>
              <a:rPr lang="it-IT" sz="2400" b="1" i="1" dirty="0" err="1">
                <a:latin typeface="Arial" charset="0"/>
              </a:rPr>
              <a:t>raison</a:t>
            </a:r>
            <a:r>
              <a:rPr lang="it-IT" sz="2400" b="1" i="1" dirty="0">
                <a:latin typeface="Arial" charset="0"/>
              </a:rPr>
              <a:t> </a:t>
            </a:r>
            <a:r>
              <a:rPr lang="it-IT" sz="2400" i="1" dirty="0">
                <a:latin typeface="Arial" charset="0"/>
              </a:rPr>
              <a:t>et </a:t>
            </a:r>
            <a:r>
              <a:rPr lang="it-IT" sz="2400" i="1" dirty="0" err="1">
                <a:latin typeface="Arial" charset="0"/>
              </a:rPr>
              <a:t>chercher</a:t>
            </a:r>
            <a:r>
              <a:rPr lang="it-IT" sz="2400" i="1" dirty="0">
                <a:latin typeface="Arial" charset="0"/>
              </a:rPr>
              <a:t> </a:t>
            </a:r>
            <a:r>
              <a:rPr lang="it-IT" sz="2400" b="1" i="1" dirty="0">
                <a:latin typeface="Arial" charset="0"/>
              </a:rPr>
              <a:t>la </a:t>
            </a:r>
            <a:r>
              <a:rPr lang="it-IT" sz="2400" b="1" i="1" dirty="0" err="1">
                <a:latin typeface="Arial" charset="0"/>
              </a:rPr>
              <a:t>vérité</a:t>
            </a:r>
            <a:r>
              <a:rPr lang="it-IT" sz="2400" b="1" i="1" dirty="0">
                <a:latin typeface="Arial" charset="0"/>
              </a:rPr>
              <a:t> </a:t>
            </a:r>
            <a:r>
              <a:rPr lang="it-IT" sz="2400" b="1" i="1" dirty="0" err="1">
                <a:latin typeface="Arial" charset="0"/>
              </a:rPr>
              <a:t>dans</a:t>
            </a:r>
            <a:r>
              <a:rPr lang="it-IT" sz="2400" b="1" i="1" dirty="0">
                <a:latin typeface="Arial" charset="0"/>
              </a:rPr>
              <a:t> </a:t>
            </a:r>
            <a:r>
              <a:rPr lang="it-IT" sz="2400" b="1" i="1" dirty="0" err="1">
                <a:latin typeface="Arial" charset="0"/>
              </a:rPr>
              <a:t>les</a:t>
            </a:r>
            <a:r>
              <a:rPr lang="it-IT" sz="2400" b="1" i="1" dirty="0">
                <a:latin typeface="Arial" charset="0"/>
              </a:rPr>
              <a:t> </a:t>
            </a:r>
            <a:r>
              <a:rPr lang="it-IT" sz="2400" b="1" i="1" dirty="0" err="1">
                <a:latin typeface="Arial" charset="0"/>
              </a:rPr>
              <a:t>sciences</a:t>
            </a:r>
            <a:endParaRPr lang="it-IT" sz="2400" b="1" i="1" dirty="0">
              <a:latin typeface="Arial" charset="0"/>
            </a:endParaRPr>
          </a:p>
          <a:p>
            <a:pPr algn="dist" eaLnBrk="1" hangingPunct="1"/>
            <a:r>
              <a:rPr lang="fr-FR" sz="2400" dirty="0">
                <a:latin typeface="Arial" charset="0"/>
              </a:rPr>
              <a:t>Pour moi, je n’ai jamais présumé que mon </a:t>
            </a:r>
            <a:r>
              <a:rPr lang="fr-FR" sz="2400" dirty="0">
                <a:solidFill>
                  <a:srgbClr val="000000"/>
                </a:solidFill>
                <a:latin typeface="Arial" charset="0"/>
              </a:rPr>
              <a:t>esprit fût en rien plus parfait que ceux du commun ; même j’ai souvent souhaité d’avoir la pensée aussi prompte, ou l’imagination aussi nette et distincte ou la mémoire aussi ample ou aussi présente, que quelques autres. Et je ne sache point de qualités que celles-ci qui servent à la perfection de l’esprit ; car </a:t>
            </a:r>
            <a:r>
              <a:rPr lang="fr-FR" sz="2400" b="1" dirty="0">
                <a:solidFill>
                  <a:srgbClr val="000000"/>
                </a:solidFill>
                <a:latin typeface="Arial" charset="0"/>
              </a:rPr>
              <a:t>pour la raison</a:t>
            </a:r>
            <a:r>
              <a:rPr lang="fr-FR" sz="2400" dirty="0">
                <a:solidFill>
                  <a:srgbClr val="000000"/>
                </a:solidFill>
                <a:latin typeface="Arial" charset="0"/>
              </a:rPr>
              <a:t>, ou le sens, d’autant qu’elle est la seule chose qui nous rend hommes </a:t>
            </a:r>
            <a:r>
              <a:rPr lang="fr-FR" sz="2400" b="1" dirty="0">
                <a:solidFill>
                  <a:srgbClr val="000000"/>
                </a:solidFill>
                <a:latin typeface="Arial" charset="0"/>
              </a:rPr>
              <a:t>et nous distingue des bêtes</a:t>
            </a:r>
            <a:r>
              <a:rPr lang="fr-FR" sz="2400" dirty="0">
                <a:solidFill>
                  <a:srgbClr val="000000"/>
                </a:solidFill>
                <a:latin typeface="Arial" charset="0"/>
              </a:rPr>
              <a:t>, je veux croire qu’elle est tout entière en un chacun</a:t>
            </a:r>
            <a:r>
              <a:rPr lang="it-IT" sz="2400" dirty="0">
                <a:solidFill>
                  <a:srgbClr val="000000"/>
                </a:solidFill>
                <a:latin typeface="Arial" charset="0"/>
              </a:rPr>
              <a:t>.</a:t>
            </a:r>
          </a:p>
          <a:p>
            <a:pPr algn="dist" eaLnBrk="1" hangingPunct="1"/>
            <a:endParaRPr lang="it-IT" sz="2400" dirty="0">
              <a:solidFill>
                <a:srgbClr val="000000"/>
              </a:solidFill>
              <a:latin typeface="Arial" charset="0"/>
            </a:endParaRPr>
          </a:p>
        </p:txBody>
      </p:sp>
    </p:spTree>
    <p:extLst>
      <p:ext uri="{BB962C8B-B14F-4D97-AF65-F5344CB8AC3E}">
        <p14:creationId xmlns:p14="http://schemas.microsoft.com/office/powerpoint/2010/main" val="17276990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title"/>
          </p:nvPr>
        </p:nvSpPr>
        <p:spPr/>
        <p:txBody>
          <a:bodyPr>
            <a:normAutofit fontScale="90000"/>
          </a:bodyPr>
          <a:lstStyle/>
          <a:p>
            <a:r>
              <a:rPr lang="en-US" sz="3200" b="1" dirty="0">
                <a:solidFill>
                  <a:schemeClr val="tx1"/>
                </a:solidFill>
                <a:latin typeface="Arial" charset="0"/>
              </a:rPr>
              <a:t/>
            </a:r>
            <a:br>
              <a:rPr lang="en-US" sz="3200" b="1" dirty="0">
                <a:solidFill>
                  <a:schemeClr val="tx1"/>
                </a:solidFill>
                <a:latin typeface="Arial" charset="0"/>
              </a:rPr>
            </a:br>
            <a:r>
              <a:rPr lang="en-US" sz="3200" b="1" dirty="0" smtClean="0">
                <a:solidFill>
                  <a:schemeClr val="tx1"/>
                </a:solidFill>
                <a:latin typeface="Arial" charset="0"/>
              </a:rPr>
              <a:t/>
            </a:r>
            <a:br>
              <a:rPr lang="en-US" sz="3200" b="1" dirty="0" smtClean="0">
                <a:solidFill>
                  <a:schemeClr val="tx1"/>
                </a:solidFill>
                <a:latin typeface="Arial" charset="0"/>
              </a:rPr>
            </a:br>
            <a:r>
              <a:rPr lang="en-US" sz="2800" dirty="0" smtClean="0">
                <a:solidFill>
                  <a:schemeClr val="tx1"/>
                </a:solidFill>
                <a:latin typeface="Arial" charset="0"/>
              </a:rPr>
              <a:t>Le </a:t>
            </a:r>
            <a:r>
              <a:rPr lang="en-US" sz="2800" dirty="0" err="1">
                <a:solidFill>
                  <a:schemeClr val="tx1"/>
                </a:solidFill>
                <a:latin typeface="Arial" charset="0"/>
              </a:rPr>
              <a:t>concile</a:t>
            </a:r>
            <a:r>
              <a:rPr lang="en-US" sz="2800" dirty="0">
                <a:solidFill>
                  <a:schemeClr val="tx1"/>
                </a:solidFill>
                <a:latin typeface="Arial" charset="0"/>
              </a:rPr>
              <a:t> de Tours (813</a:t>
            </a:r>
            <a:r>
              <a:rPr lang="en-US" sz="2800" dirty="0" smtClean="0">
                <a:solidFill>
                  <a:schemeClr val="tx1"/>
                </a:solidFill>
                <a:latin typeface="Arial" charset="0"/>
              </a:rPr>
              <a:t>)</a:t>
            </a:r>
            <a:br>
              <a:rPr lang="en-US" sz="2800" dirty="0" smtClean="0">
                <a:solidFill>
                  <a:schemeClr val="tx1"/>
                </a:solidFill>
                <a:latin typeface="Arial" charset="0"/>
              </a:rPr>
            </a:br>
            <a:r>
              <a:rPr lang="fr-FR" altLang="ja-JP" sz="2800" dirty="0">
                <a:latin typeface="Arial" charset="0"/>
              </a:rPr>
              <a:t/>
            </a:r>
            <a:br>
              <a:rPr lang="fr-FR" altLang="ja-JP" sz="2800" dirty="0">
                <a:latin typeface="Arial" charset="0"/>
              </a:rPr>
            </a:br>
            <a:endParaRPr lang="it-IT" sz="2800" dirty="0">
              <a:latin typeface="Arial" charset="0"/>
            </a:endParaRPr>
          </a:p>
        </p:txBody>
      </p:sp>
      <p:sp>
        <p:nvSpPr>
          <p:cNvPr id="80898" name="Content Placeholder 2"/>
          <p:cNvSpPr>
            <a:spLocks noGrp="1"/>
          </p:cNvSpPr>
          <p:nvPr>
            <p:ph idx="1"/>
          </p:nvPr>
        </p:nvSpPr>
        <p:spPr/>
        <p:txBody>
          <a:bodyPr/>
          <a:lstStyle/>
          <a:p>
            <a:pPr algn="just"/>
            <a:r>
              <a:rPr lang="en-US" sz="2400" dirty="0" err="1" smtClean="0">
                <a:latin typeface="Arial" charset="0"/>
              </a:rPr>
              <a:t>L'Église</a:t>
            </a:r>
            <a:r>
              <a:rPr lang="en-US" sz="2400" dirty="0" smtClean="0">
                <a:latin typeface="Arial" charset="0"/>
              </a:rPr>
              <a:t> </a:t>
            </a:r>
            <a:r>
              <a:rPr lang="en-US" sz="2400" dirty="0" err="1">
                <a:latin typeface="Arial" charset="0"/>
              </a:rPr>
              <a:t>catholique</a:t>
            </a:r>
            <a:r>
              <a:rPr lang="en-US" sz="2400" dirty="0">
                <a:latin typeface="Arial" charset="0"/>
              </a:rPr>
              <a:t> </a:t>
            </a:r>
            <a:r>
              <a:rPr lang="en-US" sz="2400" dirty="0" err="1">
                <a:latin typeface="Arial" charset="0"/>
              </a:rPr>
              <a:t>ordonna</a:t>
            </a:r>
            <a:r>
              <a:rPr lang="en-US" sz="2400" dirty="0">
                <a:latin typeface="Arial" charset="0"/>
              </a:rPr>
              <a:t> aux </a:t>
            </a:r>
            <a:r>
              <a:rPr lang="en-US" sz="2400" dirty="0" err="1">
                <a:latin typeface="Arial" charset="0"/>
              </a:rPr>
              <a:t>prêtres</a:t>
            </a:r>
            <a:r>
              <a:rPr lang="en-US" sz="2400" dirty="0">
                <a:latin typeface="Arial" charset="0"/>
              </a:rPr>
              <a:t> de faire </a:t>
            </a:r>
            <a:r>
              <a:rPr lang="en-US" sz="2400" dirty="0" err="1">
                <a:latin typeface="Arial" charset="0"/>
              </a:rPr>
              <a:t>leurs</a:t>
            </a:r>
            <a:r>
              <a:rPr lang="en-US" sz="2400" dirty="0">
                <a:latin typeface="Arial" charset="0"/>
              </a:rPr>
              <a:t> </a:t>
            </a:r>
            <a:r>
              <a:rPr lang="en-US" sz="2400" dirty="0" err="1">
                <a:latin typeface="Arial" charset="0"/>
              </a:rPr>
              <a:t>prônes</a:t>
            </a:r>
            <a:r>
              <a:rPr lang="en-US" sz="2400" dirty="0">
                <a:latin typeface="Arial" charset="0"/>
              </a:rPr>
              <a:t> de </a:t>
            </a:r>
            <a:r>
              <a:rPr lang="en-US" sz="2400" dirty="0" err="1">
                <a:latin typeface="Arial" charset="0"/>
              </a:rPr>
              <a:t>manière</a:t>
            </a:r>
            <a:r>
              <a:rPr lang="en-US" sz="2400" dirty="0">
                <a:latin typeface="Arial" charset="0"/>
              </a:rPr>
              <a:t> à </a:t>
            </a:r>
            <a:r>
              <a:rPr lang="en-US" sz="2400" dirty="0" err="1">
                <a:latin typeface="Arial" charset="0"/>
              </a:rPr>
              <a:t>ce</a:t>
            </a:r>
            <a:r>
              <a:rPr lang="en-US" sz="2400" dirty="0">
                <a:latin typeface="Arial" charset="0"/>
              </a:rPr>
              <a:t> </a:t>
            </a:r>
            <a:r>
              <a:rPr lang="en-US" sz="2400" dirty="0" err="1">
                <a:latin typeface="Arial" charset="0"/>
              </a:rPr>
              <a:t>que</a:t>
            </a:r>
            <a:r>
              <a:rPr lang="en-US" sz="2400" dirty="0">
                <a:latin typeface="Arial" charset="0"/>
              </a:rPr>
              <a:t> le </a:t>
            </a:r>
            <a:r>
              <a:rPr lang="en-US" sz="2400" dirty="0" err="1">
                <a:latin typeface="Arial" charset="0"/>
              </a:rPr>
              <a:t>peuple</a:t>
            </a:r>
            <a:r>
              <a:rPr lang="en-US" sz="2400" dirty="0">
                <a:latin typeface="Arial" charset="0"/>
              </a:rPr>
              <a:t> </a:t>
            </a:r>
            <a:r>
              <a:rPr lang="en-US" sz="2400" dirty="0" err="1">
                <a:latin typeface="Arial" charset="0"/>
              </a:rPr>
              <a:t>puisse</a:t>
            </a:r>
            <a:r>
              <a:rPr lang="en-US" sz="2400" dirty="0">
                <a:latin typeface="Arial" charset="0"/>
              </a:rPr>
              <a:t> les </a:t>
            </a:r>
            <a:r>
              <a:rPr lang="en-US" sz="2400" dirty="0" err="1">
                <a:latin typeface="Arial" charset="0"/>
              </a:rPr>
              <a:t>comprendre</a:t>
            </a:r>
            <a:r>
              <a:rPr lang="en-US" sz="2400" dirty="0">
                <a:latin typeface="Arial" charset="0"/>
              </a:rPr>
              <a:t>, car les </a:t>
            </a:r>
            <a:r>
              <a:rPr lang="en-US" sz="2400" dirty="0" err="1">
                <a:latin typeface="Arial" charset="0"/>
              </a:rPr>
              <a:t>fidèles</a:t>
            </a:r>
            <a:r>
              <a:rPr lang="en-US" sz="2400" dirty="0">
                <a:latin typeface="Arial" charset="0"/>
              </a:rPr>
              <a:t> ne </a:t>
            </a:r>
            <a:r>
              <a:rPr lang="en-US" sz="2400" dirty="0" err="1">
                <a:latin typeface="Arial" charset="0"/>
              </a:rPr>
              <a:t>comprenaient</a:t>
            </a:r>
            <a:r>
              <a:rPr lang="en-US" sz="2400" dirty="0">
                <a:latin typeface="Arial" charset="0"/>
              </a:rPr>
              <a:t> plus la langue des </a:t>
            </a:r>
            <a:r>
              <a:rPr lang="en-US" sz="2400" dirty="0" err="1">
                <a:latin typeface="Arial" charset="0"/>
              </a:rPr>
              <a:t>lettrés</a:t>
            </a:r>
            <a:r>
              <a:rPr lang="en-US" sz="2400" dirty="0">
                <a:latin typeface="Arial" charset="0"/>
              </a:rPr>
              <a:t> et des </a:t>
            </a:r>
            <a:r>
              <a:rPr lang="en-US" sz="2400" dirty="0" err="1">
                <a:latin typeface="Arial" charset="0"/>
              </a:rPr>
              <a:t>clercs</a:t>
            </a:r>
            <a:r>
              <a:rPr lang="en-US" sz="2400" dirty="0">
                <a:latin typeface="Arial" charset="0"/>
              </a:rPr>
              <a:t>. Les </a:t>
            </a:r>
            <a:r>
              <a:rPr lang="en-US" sz="2400" dirty="0" err="1">
                <a:latin typeface="Arial" charset="0"/>
              </a:rPr>
              <a:t>évêques</a:t>
            </a:r>
            <a:r>
              <a:rPr lang="en-US" sz="2400" dirty="0">
                <a:latin typeface="Arial" charset="0"/>
              </a:rPr>
              <a:t> </a:t>
            </a:r>
            <a:r>
              <a:rPr lang="en-US" sz="2400" dirty="0" err="1">
                <a:latin typeface="Arial" charset="0"/>
              </a:rPr>
              <a:t>rassemblés</a:t>
            </a:r>
            <a:r>
              <a:rPr lang="en-US" sz="2400" dirty="0">
                <a:latin typeface="Arial" charset="0"/>
              </a:rPr>
              <a:t> par Charlemagne </a:t>
            </a:r>
            <a:r>
              <a:rPr lang="en-US" sz="2400" dirty="0" err="1">
                <a:latin typeface="Arial" charset="0"/>
              </a:rPr>
              <a:t>décidèrent</a:t>
            </a:r>
            <a:r>
              <a:rPr lang="en-US" sz="2400" dirty="0">
                <a:latin typeface="Arial" charset="0"/>
              </a:rPr>
              <a:t> </a:t>
            </a:r>
            <a:r>
              <a:rPr lang="en-US" sz="2400" dirty="0" err="1">
                <a:latin typeface="Arial" charset="0"/>
              </a:rPr>
              <a:t>que</a:t>
            </a:r>
            <a:r>
              <a:rPr lang="en-US" sz="2400" dirty="0">
                <a:latin typeface="Arial" charset="0"/>
              </a:rPr>
              <a:t> les </a:t>
            </a:r>
            <a:r>
              <a:rPr lang="en-US" sz="2400" dirty="0" err="1">
                <a:latin typeface="Arial" charset="0"/>
              </a:rPr>
              <a:t>homélies</a:t>
            </a:r>
            <a:r>
              <a:rPr lang="en-US" sz="2400" dirty="0">
                <a:latin typeface="Arial" charset="0"/>
              </a:rPr>
              <a:t> ne </a:t>
            </a:r>
            <a:r>
              <a:rPr lang="en-US" sz="2400" dirty="0" err="1">
                <a:latin typeface="Arial" charset="0"/>
              </a:rPr>
              <a:t>devaient</a:t>
            </a:r>
            <a:r>
              <a:rPr lang="en-US" sz="2400" dirty="0">
                <a:latin typeface="Arial" charset="0"/>
              </a:rPr>
              <a:t> plus </a:t>
            </a:r>
            <a:r>
              <a:rPr lang="en-US" sz="2400" dirty="0" err="1">
                <a:latin typeface="Arial" charset="0"/>
              </a:rPr>
              <a:t>être</a:t>
            </a:r>
            <a:r>
              <a:rPr lang="en-US" sz="2400" dirty="0">
                <a:latin typeface="Arial" charset="0"/>
              </a:rPr>
              <a:t> </a:t>
            </a:r>
            <a:r>
              <a:rPr lang="en-US" sz="2400" dirty="0" err="1">
                <a:latin typeface="Arial" charset="0"/>
              </a:rPr>
              <a:t>prononcées</a:t>
            </a:r>
            <a:r>
              <a:rPr lang="en-US" sz="2400" dirty="0">
                <a:latin typeface="Arial" charset="0"/>
              </a:rPr>
              <a:t> </a:t>
            </a:r>
            <a:r>
              <a:rPr lang="en-US" sz="2400" dirty="0" err="1">
                <a:latin typeface="Arial" charset="0"/>
              </a:rPr>
              <a:t>en</a:t>
            </a:r>
            <a:r>
              <a:rPr lang="en-US" sz="2400" dirty="0">
                <a:latin typeface="Arial" charset="0"/>
              </a:rPr>
              <a:t> </a:t>
            </a:r>
            <a:r>
              <a:rPr lang="en-US" sz="2400" dirty="0" err="1">
                <a:latin typeface="Arial" charset="0"/>
              </a:rPr>
              <a:t>latin</a:t>
            </a:r>
            <a:r>
              <a:rPr lang="en-US" sz="2400" dirty="0">
                <a:latin typeface="Arial" charset="0"/>
              </a:rPr>
              <a:t>, </a:t>
            </a:r>
            <a:r>
              <a:rPr lang="en-US" sz="2400" dirty="0" err="1">
                <a:latin typeface="Arial" charset="0"/>
              </a:rPr>
              <a:t>mais</a:t>
            </a:r>
            <a:r>
              <a:rPr lang="en-US" sz="2400" dirty="0">
                <a:latin typeface="Arial" charset="0"/>
              </a:rPr>
              <a:t> </a:t>
            </a:r>
            <a:r>
              <a:rPr lang="en-US" sz="2400" dirty="0" err="1">
                <a:latin typeface="Arial" charset="0"/>
              </a:rPr>
              <a:t>en</a:t>
            </a:r>
            <a:r>
              <a:rPr lang="en-US" sz="2400" dirty="0">
                <a:latin typeface="Arial" charset="0"/>
              </a:rPr>
              <a:t> «langue </a:t>
            </a:r>
            <a:r>
              <a:rPr lang="en-US" sz="2400" dirty="0" err="1">
                <a:latin typeface="Arial" charset="0"/>
              </a:rPr>
              <a:t>rustique</a:t>
            </a:r>
            <a:r>
              <a:rPr lang="en-US" sz="2400" dirty="0">
                <a:latin typeface="Arial" charset="0"/>
              </a:rPr>
              <a:t> </a:t>
            </a:r>
            <a:r>
              <a:rPr lang="en-US" sz="2400" dirty="0" err="1">
                <a:latin typeface="Arial" charset="0"/>
              </a:rPr>
              <a:t>romane</a:t>
            </a:r>
            <a:r>
              <a:rPr lang="en-US" sz="2400" dirty="0">
                <a:latin typeface="Arial" charset="0"/>
              </a:rPr>
              <a:t>» </a:t>
            </a:r>
            <a:r>
              <a:rPr lang="en-US" sz="2400" dirty="0" err="1">
                <a:latin typeface="Arial" charset="0"/>
              </a:rPr>
              <a:t>ou</a:t>
            </a:r>
            <a:r>
              <a:rPr lang="en-US" sz="2400" dirty="0">
                <a:latin typeface="Arial" charset="0"/>
              </a:rPr>
              <a:t> </a:t>
            </a:r>
            <a:r>
              <a:rPr lang="en-US" sz="2400" dirty="0" err="1">
                <a:latin typeface="Arial" charset="0"/>
              </a:rPr>
              <a:t>en</a:t>
            </a:r>
            <a:r>
              <a:rPr lang="en-US" sz="2400" dirty="0">
                <a:latin typeface="Arial" charset="0"/>
              </a:rPr>
              <a:t> «langue </a:t>
            </a:r>
            <a:r>
              <a:rPr lang="en-US" sz="2400" dirty="0" err="1">
                <a:latin typeface="Arial" charset="0"/>
              </a:rPr>
              <a:t>tudesque</a:t>
            </a:r>
            <a:r>
              <a:rPr lang="en-US" sz="2400" dirty="0">
                <a:latin typeface="Arial" charset="0"/>
              </a:rPr>
              <a:t>» (</a:t>
            </a:r>
            <a:r>
              <a:rPr lang="en-US" sz="2400" dirty="0" err="1">
                <a:latin typeface="Arial" charset="0"/>
              </a:rPr>
              <a:t>germanique</a:t>
            </a:r>
            <a:r>
              <a:rPr lang="en-US" sz="2400" dirty="0">
                <a:latin typeface="Arial" charset="0"/>
              </a:rPr>
              <a:t>) </a:t>
            </a:r>
            <a:endParaRPr lang="it-IT" sz="2400" dirty="0">
              <a:latin typeface="Arial" charset="0"/>
            </a:endParaRPr>
          </a:p>
        </p:txBody>
      </p:sp>
    </p:spTree>
    <p:extLst>
      <p:ext uri="{BB962C8B-B14F-4D97-AF65-F5344CB8AC3E}">
        <p14:creationId xmlns:p14="http://schemas.microsoft.com/office/powerpoint/2010/main" val="1528398216"/>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Titolo 1"/>
          <p:cNvSpPr>
            <a:spLocks noGrp="1"/>
          </p:cNvSpPr>
          <p:nvPr>
            <p:ph type="title"/>
          </p:nvPr>
        </p:nvSpPr>
        <p:spPr/>
        <p:txBody>
          <a:bodyPr/>
          <a:lstStyle/>
          <a:p>
            <a:r>
              <a:rPr lang="fr-FR" sz="2800" dirty="0">
                <a:latin typeface="Arial" charset="0"/>
              </a:rPr>
              <a:t>Bernard Le </a:t>
            </a:r>
            <a:r>
              <a:rPr lang="fr-FR" sz="2800" dirty="0" err="1">
                <a:latin typeface="Arial" charset="0"/>
              </a:rPr>
              <a:t>Bouyer</a:t>
            </a:r>
            <a:r>
              <a:rPr lang="fr-FR" sz="2800" dirty="0">
                <a:latin typeface="Arial" charset="0"/>
              </a:rPr>
              <a:t> de Fontenelle 1686</a:t>
            </a:r>
            <a:br>
              <a:rPr lang="fr-FR" sz="2800" dirty="0">
                <a:latin typeface="Arial" charset="0"/>
              </a:rPr>
            </a:br>
            <a:r>
              <a:rPr lang="fr-FR" sz="2800" dirty="0">
                <a:latin typeface="Arial" charset="0"/>
              </a:rPr>
              <a:t>la vulgarisation des sciences</a:t>
            </a:r>
            <a:endParaRPr lang="it-IT" sz="2800" dirty="0">
              <a:latin typeface="Arial" charset="0"/>
            </a:endParaRPr>
          </a:p>
        </p:txBody>
      </p:sp>
      <p:pic>
        <p:nvPicPr>
          <p:cNvPr id="95234" name="Segnaposto contenuto 3" descr="page1-200px-Fontenelle_-_Entretiens_sur_la_pluralité_des_mondes.djvu.jpg"/>
          <p:cNvPicPr>
            <a:picLocks noGrp="1" noChangeAspect="1"/>
          </p:cNvPicPr>
          <p:nvPr>
            <p:ph idx="1"/>
          </p:nvPr>
        </p:nvPicPr>
        <p:blipFill>
          <a:blip r:embed="rId2" cstate="print">
            <a:extLst>
              <a:ext uri="{28A0092B-C50C-407E-A947-70E740481C1C}">
                <a14:useLocalDpi xmlns:a14="http://schemas.microsoft.com/office/drawing/2010/main" val="0"/>
              </a:ext>
            </a:extLst>
          </a:blip>
          <a:srcRect l="-107617" r="-107617"/>
          <a:stretch>
            <a:fillRect/>
          </a:stretch>
        </p:blipFill>
        <p:spPr/>
      </p:pic>
    </p:spTree>
    <p:extLst>
      <p:ext uri="{BB962C8B-B14F-4D97-AF65-F5344CB8AC3E}">
        <p14:creationId xmlns:p14="http://schemas.microsoft.com/office/powerpoint/2010/main" val="261109727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Titolo 1"/>
          <p:cNvSpPr>
            <a:spLocks noGrp="1"/>
          </p:cNvSpPr>
          <p:nvPr>
            <p:ph type="title"/>
          </p:nvPr>
        </p:nvSpPr>
        <p:spPr/>
        <p:txBody>
          <a:bodyPr/>
          <a:lstStyle/>
          <a:p>
            <a:r>
              <a:rPr lang="it-IT" sz="2800">
                <a:latin typeface="Arial" charset="0"/>
              </a:rPr>
              <a:t>Discours de vulgarisation scientifique en français</a:t>
            </a:r>
          </a:p>
        </p:txBody>
      </p:sp>
      <p:sp>
        <p:nvSpPr>
          <p:cNvPr id="96258" name="Segnaposto contenuto 2"/>
          <p:cNvSpPr>
            <a:spLocks noGrp="1"/>
          </p:cNvSpPr>
          <p:nvPr>
            <p:ph idx="1"/>
          </p:nvPr>
        </p:nvSpPr>
        <p:spPr/>
        <p:txBody>
          <a:bodyPr/>
          <a:lstStyle/>
          <a:p>
            <a:r>
              <a:rPr lang="it-IT" sz="2400" i="1" dirty="0" err="1">
                <a:latin typeface="Arial" charset="0"/>
              </a:rPr>
              <a:t>Entretien</a:t>
            </a:r>
            <a:r>
              <a:rPr lang="it-IT" sz="2400" i="1" dirty="0">
                <a:latin typeface="Arial" charset="0"/>
              </a:rPr>
              <a:t> </a:t>
            </a:r>
            <a:r>
              <a:rPr lang="it-IT" sz="2400" i="1" dirty="0" err="1">
                <a:latin typeface="Arial" charset="0"/>
              </a:rPr>
              <a:t>sur</a:t>
            </a:r>
            <a:r>
              <a:rPr lang="it-IT" sz="2400" i="1" dirty="0">
                <a:latin typeface="Arial" charset="0"/>
              </a:rPr>
              <a:t> la </a:t>
            </a:r>
            <a:r>
              <a:rPr lang="it-IT" sz="2400" i="1" dirty="0" err="1">
                <a:latin typeface="Arial" charset="0"/>
              </a:rPr>
              <a:t>pluralité</a:t>
            </a:r>
            <a:r>
              <a:rPr lang="it-IT" sz="2400" i="1" dirty="0">
                <a:latin typeface="Arial" charset="0"/>
              </a:rPr>
              <a:t> </a:t>
            </a:r>
            <a:r>
              <a:rPr lang="it-IT" sz="2400" i="1" dirty="0" err="1">
                <a:latin typeface="Arial" charset="0"/>
              </a:rPr>
              <a:t>des</a:t>
            </a:r>
            <a:r>
              <a:rPr lang="it-IT" sz="2400" i="1" dirty="0">
                <a:latin typeface="Arial" charset="0"/>
              </a:rPr>
              <a:t> </a:t>
            </a:r>
            <a:r>
              <a:rPr lang="it-IT" sz="2400" i="1" dirty="0" err="1">
                <a:latin typeface="Arial" charset="0"/>
              </a:rPr>
              <a:t>mondes</a:t>
            </a:r>
            <a:endParaRPr lang="it-IT" sz="2400" i="1" dirty="0">
              <a:latin typeface="Arial" charset="0"/>
            </a:endParaRPr>
          </a:p>
          <a:p>
            <a:pPr algn="just"/>
            <a:r>
              <a:rPr lang="fr-FR" sz="2400" dirty="0">
                <a:latin typeface="Arial" charset="0"/>
              </a:rPr>
              <a:t>Fontenelle est considéré aujourd’hui en France le premier vulgarisateur scientifique par lequel il dévoilait aux profanes le monde du ciel et de ses étoiles à travers un dialogue imaginé entre un savant et une marquise</a:t>
            </a:r>
            <a:r>
              <a:rPr lang="fr-FR" sz="2400" dirty="0" smtClean="0">
                <a:latin typeface="Arial" charset="0"/>
              </a:rPr>
              <a:t>.</a:t>
            </a:r>
          </a:p>
          <a:p>
            <a:pPr algn="just"/>
            <a:endParaRPr lang="fr-FR" sz="2400" dirty="0">
              <a:latin typeface="Arial" charset="0"/>
            </a:endParaRPr>
          </a:p>
        </p:txBody>
      </p:sp>
    </p:spTree>
    <p:extLst>
      <p:ext uri="{BB962C8B-B14F-4D97-AF65-F5344CB8AC3E}">
        <p14:creationId xmlns:p14="http://schemas.microsoft.com/office/powerpoint/2010/main" val="301913255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idx="4294967295"/>
          </p:nvPr>
        </p:nvSpPr>
        <p:spPr/>
        <p:txBody>
          <a:bodyPr/>
          <a:lstStyle/>
          <a:p>
            <a:pPr eaLnBrk="1" hangingPunct="1"/>
            <a:r>
              <a:rPr lang="it-IT" sz="2800" dirty="0" smtClean="0">
                <a:latin typeface="Arial" charset="0"/>
              </a:rPr>
              <a:t>Histoire de la langue </a:t>
            </a:r>
            <a:r>
              <a:rPr lang="it-IT" sz="2800" dirty="0" err="1" smtClean="0">
                <a:latin typeface="Arial" charset="0"/>
              </a:rPr>
              <a:t>française</a:t>
            </a:r>
            <a:r>
              <a:rPr lang="it-IT" sz="2800" dirty="0" smtClean="0">
                <a:latin typeface="Arial" charset="0"/>
              </a:rPr>
              <a:t/>
            </a:r>
            <a:br>
              <a:rPr lang="it-IT" sz="2800" dirty="0" smtClean="0">
                <a:latin typeface="Arial" charset="0"/>
              </a:rPr>
            </a:br>
            <a:r>
              <a:rPr lang="it-IT" sz="2800" dirty="0" smtClean="0">
                <a:latin typeface="Arial" charset="0"/>
              </a:rPr>
              <a:t>Le </a:t>
            </a:r>
            <a:r>
              <a:rPr lang="it-IT" sz="2800" dirty="0" err="1">
                <a:latin typeface="Arial" charset="0"/>
              </a:rPr>
              <a:t>français</a:t>
            </a:r>
            <a:r>
              <a:rPr lang="it-IT" sz="2800" dirty="0">
                <a:latin typeface="Arial" charset="0"/>
              </a:rPr>
              <a:t> : langue </a:t>
            </a:r>
            <a:r>
              <a:rPr lang="it-IT" sz="2800" dirty="0" err="1">
                <a:latin typeface="Arial" charset="0"/>
              </a:rPr>
              <a:t>internationale</a:t>
            </a:r>
            <a:endParaRPr lang="it-IT" sz="2800" dirty="0">
              <a:latin typeface="Arial" charset="0"/>
            </a:endParaRPr>
          </a:p>
        </p:txBody>
      </p:sp>
      <p:sp>
        <p:nvSpPr>
          <p:cNvPr id="53250" name="Content Placeholder 2"/>
          <p:cNvSpPr>
            <a:spLocks noGrp="1"/>
          </p:cNvSpPr>
          <p:nvPr>
            <p:ph idx="4294967295"/>
          </p:nvPr>
        </p:nvSpPr>
        <p:spPr>
          <a:xfrm>
            <a:off x="1485900" y="1571627"/>
            <a:ext cx="6172200" cy="4525963"/>
          </a:xfrm>
        </p:spPr>
        <p:txBody>
          <a:bodyPr>
            <a:normAutofit/>
          </a:bodyPr>
          <a:lstStyle/>
          <a:p>
            <a:pPr algn="just" eaLnBrk="1" hangingPunct="1">
              <a:buFontTx/>
              <a:buNone/>
            </a:pPr>
            <a:endParaRPr lang="it-IT" sz="2400" dirty="0">
              <a:latin typeface="Arial" charset="0"/>
            </a:endParaRPr>
          </a:p>
          <a:p>
            <a:pPr algn="just" eaLnBrk="1" hangingPunct="1">
              <a:buFontTx/>
              <a:buNone/>
            </a:pPr>
            <a:r>
              <a:rPr lang="it-IT" sz="2400" dirty="0">
                <a:latin typeface="Arial" charset="0"/>
              </a:rPr>
              <a:t>Le </a:t>
            </a:r>
            <a:r>
              <a:rPr lang="it-IT" sz="2400" dirty="0" err="1">
                <a:latin typeface="Arial" charset="0"/>
              </a:rPr>
              <a:t>travail</a:t>
            </a:r>
            <a:r>
              <a:rPr lang="it-IT" sz="2400" dirty="0">
                <a:latin typeface="Arial" charset="0"/>
              </a:rPr>
              <a:t> </a:t>
            </a:r>
            <a:r>
              <a:rPr lang="it-IT" sz="2400" dirty="0" err="1">
                <a:latin typeface="Arial" charset="0"/>
              </a:rPr>
              <a:t>normatif</a:t>
            </a:r>
            <a:r>
              <a:rPr lang="it-IT" sz="2400" dirty="0">
                <a:latin typeface="Arial" charset="0"/>
              </a:rPr>
              <a:t>, </a:t>
            </a:r>
            <a:r>
              <a:rPr lang="it-IT" sz="2400" dirty="0" err="1">
                <a:latin typeface="Arial" charset="0"/>
              </a:rPr>
              <a:t>les</a:t>
            </a:r>
            <a:r>
              <a:rPr lang="it-IT" sz="2400" dirty="0">
                <a:latin typeface="Arial" charset="0"/>
              </a:rPr>
              <a:t> </a:t>
            </a:r>
            <a:r>
              <a:rPr lang="it-IT" sz="2400" dirty="0" err="1">
                <a:latin typeface="Arial" charset="0"/>
              </a:rPr>
              <a:t>dictionnaires</a:t>
            </a:r>
            <a:r>
              <a:rPr lang="it-IT" sz="2400" dirty="0">
                <a:latin typeface="Arial" charset="0"/>
              </a:rPr>
              <a:t>, </a:t>
            </a:r>
            <a:r>
              <a:rPr lang="it-IT" sz="2400" dirty="0" err="1">
                <a:latin typeface="Arial" charset="0"/>
              </a:rPr>
              <a:t>les</a:t>
            </a:r>
            <a:r>
              <a:rPr lang="it-IT" sz="2400" dirty="0">
                <a:latin typeface="Arial" charset="0"/>
              </a:rPr>
              <a:t> </a:t>
            </a:r>
            <a:r>
              <a:rPr lang="it-IT" sz="2400" dirty="0" err="1">
                <a:latin typeface="Arial" charset="0"/>
              </a:rPr>
              <a:t>grammaires</a:t>
            </a:r>
            <a:r>
              <a:rPr lang="it-IT" sz="2400" dirty="0">
                <a:latin typeface="Arial" charset="0"/>
              </a:rPr>
              <a:t>, </a:t>
            </a:r>
            <a:r>
              <a:rPr lang="it-IT" sz="2400" dirty="0" err="1">
                <a:latin typeface="Arial" charset="0"/>
              </a:rPr>
              <a:t>tous</a:t>
            </a:r>
            <a:r>
              <a:rPr lang="it-IT" sz="2400" dirty="0">
                <a:latin typeface="Arial" charset="0"/>
              </a:rPr>
              <a:t> </a:t>
            </a:r>
            <a:r>
              <a:rPr lang="it-IT" sz="2400" dirty="0" err="1">
                <a:latin typeface="Arial" charset="0"/>
              </a:rPr>
              <a:t>soutenus</a:t>
            </a:r>
            <a:r>
              <a:rPr lang="it-IT" sz="2400" dirty="0">
                <a:latin typeface="Arial" charset="0"/>
              </a:rPr>
              <a:t> par le </a:t>
            </a:r>
            <a:r>
              <a:rPr lang="it-IT" sz="2400" dirty="0" err="1">
                <a:latin typeface="Arial" charset="0"/>
              </a:rPr>
              <a:t>pouvoir</a:t>
            </a:r>
            <a:r>
              <a:rPr lang="it-IT" sz="2400" dirty="0">
                <a:latin typeface="Arial" charset="0"/>
              </a:rPr>
              <a:t> </a:t>
            </a:r>
            <a:r>
              <a:rPr lang="it-IT" sz="2400" dirty="0" err="1">
                <a:latin typeface="Arial" charset="0"/>
              </a:rPr>
              <a:t>deviennent</a:t>
            </a:r>
            <a:r>
              <a:rPr lang="it-IT" sz="2400" dirty="0">
                <a:latin typeface="Arial" charset="0"/>
              </a:rPr>
              <a:t> un </a:t>
            </a:r>
            <a:r>
              <a:rPr lang="it-IT" sz="2400" dirty="0" err="1">
                <a:latin typeface="Arial" charset="0"/>
              </a:rPr>
              <a:t>élément</a:t>
            </a:r>
            <a:r>
              <a:rPr lang="it-IT" sz="2400" dirty="0">
                <a:latin typeface="Arial" charset="0"/>
              </a:rPr>
              <a:t> </a:t>
            </a:r>
            <a:r>
              <a:rPr lang="it-IT" sz="2400" dirty="0" err="1">
                <a:latin typeface="Arial" charset="0"/>
              </a:rPr>
              <a:t>important</a:t>
            </a:r>
            <a:r>
              <a:rPr lang="it-IT" sz="2400" dirty="0">
                <a:latin typeface="Arial" charset="0"/>
              </a:rPr>
              <a:t> de </a:t>
            </a:r>
            <a:r>
              <a:rPr lang="it-IT" sz="2400" dirty="0" err="1">
                <a:latin typeface="Arial" charset="0"/>
              </a:rPr>
              <a:t>l’expansion</a:t>
            </a:r>
            <a:r>
              <a:rPr lang="it-IT" sz="2400" dirty="0">
                <a:latin typeface="Arial" charset="0"/>
              </a:rPr>
              <a:t> </a:t>
            </a:r>
            <a:r>
              <a:rPr lang="it-IT" sz="2400" dirty="0" err="1">
                <a:latin typeface="Arial" charset="0"/>
              </a:rPr>
              <a:t>du</a:t>
            </a:r>
            <a:r>
              <a:rPr lang="it-IT" sz="2400" dirty="0">
                <a:latin typeface="Arial" charset="0"/>
              </a:rPr>
              <a:t> </a:t>
            </a:r>
            <a:r>
              <a:rPr lang="it-IT" sz="2400" dirty="0" err="1">
                <a:latin typeface="Arial" charset="0"/>
              </a:rPr>
              <a:t>français</a:t>
            </a:r>
            <a:r>
              <a:rPr lang="it-IT" sz="2400" dirty="0">
                <a:latin typeface="Arial" charset="0"/>
              </a:rPr>
              <a:t> en Europe </a:t>
            </a:r>
            <a:r>
              <a:rPr lang="it-IT" sz="2400" dirty="0" err="1">
                <a:latin typeface="Arial" charset="0"/>
              </a:rPr>
              <a:t>au</a:t>
            </a:r>
            <a:r>
              <a:rPr lang="it-IT" sz="2400" dirty="0">
                <a:latin typeface="Arial" charset="0"/>
              </a:rPr>
              <a:t> </a:t>
            </a:r>
            <a:r>
              <a:rPr lang="it-IT" sz="2400" dirty="0" err="1">
                <a:latin typeface="Arial" charset="0"/>
              </a:rPr>
              <a:t>XVIIIème</a:t>
            </a:r>
            <a:r>
              <a:rPr lang="it-IT" sz="2400" dirty="0">
                <a:latin typeface="Arial" charset="0"/>
              </a:rPr>
              <a:t> </a:t>
            </a:r>
            <a:r>
              <a:rPr lang="it-IT" sz="2400" dirty="0" err="1">
                <a:latin typeface="Arial" charset="0"/>
              </a:rPr>
              <a:t>siècle</a:t>
            </a:r>
            <a:r>
              <a:rPr lang="it-IT" sz="2400" dirty="0" smtClean="0">
                <a:latin typeface="Arial" charset="0"/>
              </a:rPr>
              <a:t>.</a:t>
            </a:r>
          </a:p>
          <a:p>
            <a:pPr algn="just">
              <a:buNone/>
            </a:pPr>
            <a:r>
              <a:rPr lang="en-US" sz="2400" dirty="0">
                <a:latin typeface="Arial" charset="0"/>
              </a:rPr>
              <a:t>Le </a:t>
            </a:r>
            <a:r>
              <a:rPr lang="en-US" sz="2400" dirty="0" err="1">
                <a:latin typeface="Arial" charset="0"/>
              </a:rPr>
              <a:t>rôle</a:t>
            </a:r>
            <a:r>
              <a:rPr lang="en-US" sz="2400" dirty="0">
                <a:latin typeface="Arial" charset="0"/>
              </a:rPr>
              <a:t> dominant de Louis XIV </a:t>
            </a:r>
            <a:r>
              <a:rPr lang="en-US" sz="2400" dirty="0" err="1">
                <a:latin typeface="Arial" charset="0"/>
              </a:rPr>
              <a:t>dans</a:t>
            </a:r>
            <a:r>
              <a:rPr lang="en-US" sz="2400" dirty="0">
                <a:latin typeface="Arial" charset="0"/>
              </a:rPr>
              <a:t> la </a:t>
            </a:r>
            <a:r>
              <a:rPr lang="en-US" sz="2400" dirty="0" err="1">
                <a:latin typeface="Arial" charset="0"/>
              </a:rPr>
              <a:t>politique</a:t>
            </a:r>
            <a:r>
              <a:rPr lang="en-US" sz="2400" dirty="0">
                <a:latin typeface="Arial" charset="0"/>
              </a:rPr>
              <a:t> </a:t>
            </a:r>
            <a:r>
              <a:rPr lang="en-US" sz="2400" dirty="0" err="1">
                <a:latin typeface="Arial" charset="0"/>
              </a:rPr>
              <a:t>européenne</a:t>
            </a:r>
            <a:r>
              <a:rPr lang="en-US" sz="2400" dirty="0">
                <a:latin typeface="Arial" charset="0"/>
              </a:rPr>
              <a:t> impose le </a:t>
            </a:r>
            <a:r>
              <a:rPr lang="en-US" sz="2400" dirty="0" err="1">
                <a:latin typeface="Arial" charset="0"/>
              </a:rPr>
              <a:t>français</a:t>
            </a:r>
            <a:r>
              <a:rPr lang="en-US" sz="2400" dirty="0">
                <a:latin typeface="Arial" charset="0"/>
              </a:rPr>
              <a:t> </a:t>
            </a:r>
            <a:r>
              <a:rPr lang="en-US" sz="2400" dirty="0" err="1">
                <a:latin typeface="Arial" charset="0"/>
              </a:rPr>
              <a:t>comme</a:t>
            </a:r>
            <a:r>
              <a:rPr lang="en-US" sz="2400" dirty="0">
                <a:latin typeface="Arial" charset="0"/>
              </a:rPr>
              <a:t> langue de la </a:t>
            </a:r>
            <a:r>
              <a:rPr lang="en-US" sz="2400" dirty="0" err="1">
                <a:latin typeface="Arial" charset="0"/>
              </a:rPr>
              <a:t>diplomatie</a:t>
            </a:r>
            <a:r>
              <a:rPr lang="en-US" sz="2400" dirty="0">
                <a:latin typeface="Arial" charset="0"/>
              </a:rPr>
              <a:t>. </a:t>
            </a:r>
            <a:r>
              <a:rPr lang="en-US" sz="2400" dirty="0" err="1">
                <a:latin typeface="Arial" charset="0"/>
              </a:rPr>
              <a:t>Mais</a:t>
            </a:r>
            <a:r>
              <a:rPr lang="en-US" sz="2400" dirty="0">
                <a:latin typeface="Arial" charset="0"/>
              </a:rPr>
              <a:t> </a:t>
            </a:r>
            <a:r>
              <a:rPr lang="en-US" sz="2400" dirty="0" err="1">
                <a:latin typeface="Arial" charset="0"/>
              </a:rPr>
              <a:t>c’est</a:t>
            </a:r>
            <a:r>
              <a:rPr lang="en-US" sz="2400" dirty="0">
                <a:latin typeface="Arial" charset="0"/>
              </a:rPr>
              <a:t> au XVIII </a:t>
            </a:r>
            <a:r>
              <a:rPr lang="en-US" sz="2400" dirty="0" err="1">
                <a:latin typeface="Arial" charset="0"/>
              </a:rPr>
              <a:t>qu’il</a:t>
            </a:r>
            <a:r>
              <a:rPr lang="en-US" sz="2400" dirty="0">
                <a:latin typeface="Arial" charset="0"/>
              </a:rPr>
              <a:t> </a:t>
            </a:r>
            <a:r>
              <a:rPr lang="en-US" sz="2400" dirty="0" err="1">
                <a:latin typeface="Arial" charset="0"/>
              </a:rPr>
              <a:t>supplante</a:t>
            </a:r>
            <a:r>
              <a:rPr lang="en-US" sz="2400" dirty="0">
                <a:latin typeface="Arial" charset="0"/>
              </a:rPr>
              <a:t> en </a:t>
            </a:r>
            <a:r>
              <a:rPr lang="en-US" sz="2400" dirty="0" err="1">
                <a:latin typeface="Arial" charset="0"/>
              </a:rPr>
              <a:t>grande</a:t>
            </a:r>
            <a:r>
              <a:rPr lang="en-US" sz="2400" dirty="0">
                <a:latin typeface="Arial" charset="0"/>
              </a:rPr>
              <a:t> </a:t>
            </a:r>
            <a:r>
              <a:rPr lang="en-US" sz="2400" dirty="0" err="1">
                <a:latin typeface="Arial" charset="0"/>
              </a:rPr>
              <a:t>partie</a:t>
            </a:r>
            <a:r>
              <a:rPr lang="en-US" sz="2400" dirty="0">
                <a:latin typeface="Arial" charset="0"/>
              </a:rPr>
              <a:t> le </a:t>
            </a:r>
            <a:r>
              <a:rPr lang="en-US" sz="2400" dirty="0" err="1">
                <a:latin typeface="Arial" charset="0"/>
              </a:rPr>
              <a:t>latin</a:t>
            </a:r>
            <a:r>
              <a:rPr lang="en-US" sz="2400" dirty="0">
                <a:latin typeface="Arial" charset="0"/>
              </a:rPr>
              <a:t>.	</a:t>
            </a:r>
          </a:p>
          <a:p>
            <a:pPr algn="just" eaLnBrk="1" hangingPunct="1">
              <a:buFontTx/>
              <a:buNone/>
            </a:pPr>
            <a:endParaRPr lang="it-IT" sz="2400" dirty="0">
              <a:latin typeface="Arial" charset="0"/>
            </a:endParaRPr>
          </a:p>
        </p:txBody>
      </p:sp>
    </p:spTree>
    <p:extLst>
      <p:ext uri="{BB962C8B-B14F-4D97-AF65-F5344CB8AC3E}">
        <p14:creationId xmlns:p14="http://schemas.microsoft.com/office/powerpoint/2010/main" val="415787726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idx="4294967295"/>
          </p:nvPr>
        </p:nvSpPr>
        <p:spPr/>
        <p:txBody>
          <a:bodyPr/>
          <a:lstStyle/>
          <a:p>
            <a:pPr eaLnBrk="1" hangingPunct="1"/>
            <a:r>
              <a:rPr lang="it-IT" sz="2800">
                <a:latin typeface="Arial" charset="0"/>
              </a:rPr>
              <a:t>Langue de la diplomatie</a:t>
            </a:r>
          </a:p>
        </p:txBody>
      </p:sp>
      <p:sp>
        <p:nvSpPr>
          <p:cNvPr id="53250" name="Content Placeholder 2"/>
          <p:cNvSpPr>
            <a:spLocks noGrp="1"/>
          </p:cNvSpPr>
          <p:nvPr>
            <p:ph idx="4294967295"/>
          </p:nvPr>
        </p:nvSpPr>
        <p:spPr>
          <a:xfrm>
            <a:off x="1485900" y="1571627"/>
            <a:ext cx="6172200" cy="4525963"/>
          </a:xfrm>
        </p:spPr>
        <p:txBody>
          <a:bodyPr>
            <a:normAutofit/>
          </a:bodyPr>
          <a:lstStyle/>
          <a:p>
            <a:pPr algn="just">
              <a:buNone/>
            </a:pPr>
            <a:r>
              <a:rPr lang="en-US" sz="2400" dirty="0" smtClean="0">
                <a:latin typeface="Arial" charset="0"/>
              </a:rPr>
              <a:t>Le </a:t>
            </a:r>
            <a:r>
              <a:rPr lang="en-US" sz="2400" dirty="0" err="1">
                <a:latin typeface="Arial" charset="0"/>
              </a:rPr>
              <a:t>traité</a:t>
            </a:r>
            <a:r>
              <a:rPr lang="en-US" sz="2400" dirty="0">
                <a:latin typeface="Arial" charset="0"/>
              </a:rPr>
              <a:t> de </a:t>
            </a:r>
            <a:r>
              <a:rPr lang="en-US" sz="2400" dirty="0" err="1">
                <a:latin typeface="Arial" charset="0"/>
              </a:rPr>
              <a:t>Rastatt</a:t>
            </a:r>
            <a:r>
              <a:rPr lang="en-US" sz="2400" dirty="0">
                <a:latin typeface="Arial" charset="0"/>
              </a:rPr>
              <a:t>, 6 mars 1714, met fin </a:t>
            </a:r>
            <a:r>
              <a:rPr lang="en-US" sz="2400" dirty="0" err="1">
                <a:latin typeface="Arial" charset="0"/>
              </a:rPr>
              <a:t>à</a:t>
            </a:r>
            <a:r>
              <a:rPr lang="en-US" sz="2400" dirty="0">
                <a:latin typeface="Arial" charset="0"/>
              </a:rPr>
              <a:t> la guerre de Succession </a:t>
            </a:r>
            <a:r>
              <a:rPr lang="en-US" sz="2400" dirty="0" err="1">
                <a:latin typeface="Arial" charset="0"/>
              </a:rPr>
              <a:t>d'Espagne</a:t>
            </a:r>
            <a:r>
              <a:rPr lang="en-US" sz="2400" dirty="0">
                <a:latin typeface="Arial" charset="0"/>
              </a:rPr>
              <a:t>. </a:t>
            </a:r>
          </a:p>
          <a:p>
            <a:pPr algn="just">
              <a:buNone/>
            </a:pPr>
            <a:r>
              <a:rPr lang="en-US" sz="2400" dirty="0">
                <a:latin typeface="Arial" charset="0"/>
              </a:rPr>
              <a:t>I</a:t>
            </a:r>
            <a:r>
              <a:rPr lang="en-US" sz="2400" dirty="0" smtClean="0">
                <a:latin typeface="Arial" charset="0"/>
              </a:rPr>
              <a:t>l </a:t>
            </a:r>
            <a:r>
              <a:rPr lang="en-US" sz="2400" dirty="0" err="1">
                <a:latin typeface="Arial" charset="0"/>
              </a:rPr>
              <a:t>demeurera</a:t>
            </a:r>
            <a:r>
              <a:rPr lang="en-US" sz="2400" dirty="0">
                <a:latin typeface="Arial" charset="0"/>
              </a:rPr>
              <a:t> la langue </a:t>
            </a:r>
            <a:r>
              <a:rPr lang="en-US" sz="2400" dirty="0" err="1">
                <a:latin typeface="Arial" charset="0"/>
              </a:rPr>
              <a:t>diplomatique</a:t>
            </a:r>
            <a:r>
              <a:rPr lang="en-US" sz="2400" dirty="0">
                <a:latin typeface="Arial" charset="0"/>
              </a:rPr>
              <a:t> </a:t>
            </a:r>
            <a:r>
              <a:rPr lang="en-US" sz="2400" dirty="0" err="1">
                <a:latin typeface="Arial" charset="0"/>
              </a:rPr>
              <a:t>jusqu'à</a:t>
            </a:r>
            <a:r>
              <a:rPr lang="en-US" sz="2400" dirty="0">
                <a:latin typeface="Arial" charset="0"/>
              </a:rPr>
              <a:t> la guerre de 1914-1918. </a:t>
            </a:r>
            <a:r>
              <a:rPr lang="en-US" sz="2400" dirty="0" err="1">
                <a:latin typeface="Arial" charset="0"/>
              </a:rPr>
              <a:t>C'est</a:t>
            </a:r>
            <a:r>
              <a:rPr lang="en-US" sz="2400" dirty="0">
                <a:latin typeface="Arial" charset="0"/>
              </a:rPr>
              <a:t> </a:t>
            </a:r>
            <a:r>
              <a:rPr lang="en-US" sz="2400" dirty="0" err="1">
                <a:latin typeface="Arial" charset="0"/>
              </a:rPr>
              <a:t>cette</a:t>
            </a:r>
            <a:r>
              <a:rPr lang="en-US" sz="2400" dirty="0">
                <a:latin typeface="Arial" charset="0"/>
              </a:rPr>
              <a:t> langue </a:t>
            </a:r>
            <a:r>
              <a:rPr lang="en-US" sz="2400" dirty="0" err="1">
                <a:latin typeface="Arial" charset="0"/>
              </a:rPr>
              <a:t>aristocratique</a:t>
            </a:r>
            <a:r>
              <a:rPr lang="en-US" sz="2400" dirty="0">
                <a:latin typeface="Arial" charset="0"/>
              </a:rPr>
              <a:t> qui </a:t>
            </a:r>
            <a:r>
              <a:rPr lang="en-US" sz="2400" dirty="0" err="1">
                <a:latin typeface="Arial" charset="0"/>
              </a:rPr>
              <a:t>était</a:t>
            </a:r>
            <a:r>
              <a:rPr lang="en-US" sz="2400" dirty="0">
                <a:latin typeface="Arial" charset="0"/>
              </a:rPr>
              <a:t> </a:t>
            </a:r>
            <a:r>
              <a:rPr lang="en-US" sz="2400" dirty="0" err="1">
                <a:latin typeface="Arial" charset="0"/>
              </a:rPr>
              <a:t>parlée</a:t>
            </a:r>
            <a:r>
              <a:rPr lang="en-US" sz="2400" dirty="0">
                <a:latin typeface="Arial" charset="0"/>
              </a:rPr>
              <a:t> </a:t>
            </a:r>
            <a:r>
              <a:rPr lang="en-US" sz="2400" dirty="0" err="1">
                <a:latin typeface="Arial" charset="0"/>
              </a:rPr>
              <a:t>dans</a:t>
            </a:r>
            <a:r>
              <a:rPr lang="en-US" sz="2400" dirty="0">
                <a:latin typeface="Arial" charset="0"/>
              </a:rPr>
              <a:t> </a:t>
            </a:r>
            <a:r>
              <a:rPr lang="en-US" sz="2400" dirty="0" err="1">
                <a:latin typeface="Arial" charset="0"/>
              </a:rPr>
              <a:t>presque</a:t>
            </a:r>
            <a:r>
              <a:rPr lang="en-US" sz="2400" dirty="0">
                <a:latin typeface="Arial" charset="0"/>
              </a:rPr>
              <a:t> </a:t>
            </a:r>
            <a:r>
              <a:rPr lang="en-US" sz="2400" dirty="0" err="1">
                <a:latin typeface="Arial" charset="0"/>
              </a:rPr>
              <a:t>toutes</a:t>
            </a:r>
            <a:r>
              <a:rPr lang="en-US" sz="2400" dirty="0">
                <a:latin typeface="Arial" charset="0"/>
              </a:rPr>
              <a:t> les chancelleries de </a:t>
            </a:r>
            <a:r>
              <a:rPr lang="en-US" sz="2400" dirty="0" err="1">
                <a:latin typeface="Arial" charset="0"/>
              </a:rPr>
              <a:t>l'Europe</a:t>
            </a:r>
            <a:r>
              <a:rPr lang="en-US" sz="2400" dirty="0">
                <a:latin typeface="Arial" charset="0"/>
              </a:rPr>
              <a:t> et </a:t>
            </a:r>
            <a:r>
              <a:rPr lang="en-US" sz="2400" dirty="0" err="1">
                <a:latin typeface="Arial" charset="0"/>
              </a:rPr>
              <a:t>employée</a:t>
            </a:r>
            <a:r>
              <a:rPr lang="en-US" sz="2400" dirty="0">
                <a:latin typeface="Arial" charset="0"/>
              </a:rPr>
              <a:t> </a:t>
            </a:r>
            <a:r>
              <a:rPr lang="en-US" sz="2400" dirty="0" err="1">
                <a:latin typeface="Arial" charset="0"/>
              </a:rPr>
              <a:t>comme</a:t>
            </a:r>
            <a:r>
              <a:rPr lang="en-US" sz="2400" dirty="0">
                <a:latin typeface="Arial" charset="0"/>
              </a:rPr>
              <a:t> langue pour les </a:t>
            </a:r>
            <a:r>
              <a:rPr lang="en-US" sz="2400" dirty="0" err="1">
                <a:latin typeface="Arial" charset="0"/>
              </a:rPr>
              <a:t>tractations</a:t>
            </a:r>
            <a:r>
              <a:rPr lang="en-US" sz="2400" dirty="0">
                <a:latin typeface="Arial" charset="0"/>
              </a:rPr>
              <a:t> </a:t>
            </a:r>
            <a:r>
              <a:rPr lang="en-US" sz="2400" dirty="0" err="1">
                <a:latin typeface="Arial" charset="0"/>
              </a:rPr>
              <a:t>diplomatiques</a:t>
            </a:r>
            <a:r>
              <a:rPr lang="en-US" sz="2400" dirty="0">
                <a:latin typeface="Arial" charset="0"/>
              </a:rPr>
              <a:t>; </a:t>
            </a:r>
            <a:r>
              <a:rPr lang="en-US" sz="2400" dirty="0" err="1">
                <a:latin typeface="Arial" charset="0"/>
              </a:rPr>
              <a:t>elle</a:t>
            </a:r>
            <a:r>
              <a:rPr lang="en-US" sz="2400" dirty="0">
                <a:latin typeface="Arial" charset="0"/>
              </a:rPr>
              <a:t> </a:t>
            </a:r>
            <a:r>
              <a:rPr lang="en-US" sz="2400" dirty="0" err="1">
                <a:latin typeface="Arial" charset="0"/>
              </a:rPr>
              <a:t>avait</a:t>
            </a:r>
            <a:r>
              <a:rPr lang="en-US" sz="2400" dirty="0">
                <a:latin typeface="Arial" charset="0"/>
              </a:rPr>
              <a:t> </a:t>
            </a:r>
            <a:r>
              <a:rPr lang="en-US" sz="2400" dirty="0" err="1">
                <a:latin typeface="Arial" charset="0"/>
              </a:rPr>
              <a:t>détrôné</a:t>
            </a:r>
            <a:r>
              <a:rPr lang="en-US" sz="2400" dirty="0">
                <a:latin typeface="Arial" charset="0"/>
              </a:rPr>
              <a:t> le </a:t>
            </a:r>
            <a:r>
              <a:rPr lang="en-US" sz="2400" dirty="0" err="1">
                <a:latin typeface="Arial" charset="0"/>
              </a:rPr>
              <a:t>latin</a:t>
            </a:r>
            <a:r>
              <a:rPr lang="en-US" sz="2400" dirty="0">
                <a:latin typeface="Arial" charset="0"/>
              </a:rPr>
              <a:t>, </a:t>
            </a:r>
            <a:r>
              <a:rPr lang="en-US" sz="2400" dirty="0" err="1">
                <a:latin typeface="Arial" charset="0"/>
              </a:rPr>
              <a:t>même</a:t>
            </a:r>
            <a:r>
              <a:rPr lang="en-US" sz="2400" dirty="0">
                <a:latin typeface="Arial" charset="0"/>
              </a:rPr>
              <a:t> </a:t>
            </a:r>
            <a:r>
              <a:rPr lang="en-US" sz="2400" dirty="0" err="1">
                <a:latin typeface="Arial" charset="0"/>
              </a:rPr>
              <a:t>si</a:t>
            </a:r>
            <a:r>
              <a:rPr lang="en-US" sz="2400" dirty="0">
                <a:latin typeface="Arial" charset="0"/>
              </a:rPr>
              <a:t> </a:t>
            </a:r>
            <a:r>
              <a:rPr lang="en-US" sz="2400" dirty="0" err="1">
                <a:latin typeface="Arial" charset="0"/>
              </a:rPr>
              <a:t>celui</a:t>
            </a:r>
            <a:r>
              <a:rPr lang="en-US" sz="2400" dirty="0">
                <a:latin typeface="Arial" charset="0"/>
              </a:rPr>
              <a:t>-ci </a:t>
            </a:r>
            <a:r>
              <a:rPr lang="en-US" sz="2400" dirty="0" err="1">
                <a:latin typeface="Arial" charset="0"/>
              </a:rPr>
              <a:t>demeurait</a:t>
            </a:r>
            <a:r>
              <a:rPr lang="en-US" sz="2400" dirty="0">
                <a:latin typeface="Arial" charset="0"/>
              </a:rPr>
              <a:t> encore </a:t>
            </a:r>
            <a:r>
              <a:rPr lang="en-US" sz="2400" dirty="0" err="1">
                <a:latin typeface="Arial" charset="0"/>
              </a:rPr>
              <a:t>d'usage</a:t>
            </a:r>
            <a:r>
              <a:rPr lang="en-US" sz="2400" dirty="0">
                <a:latin typeface="Arial" charset="0"/>
              </a:rPr>
              <a:t> courant. </a:t>
            </a:r>
            <a:endParaRPr lang="en-US" sz="2400" dirty="0" smtClean="0">
              <a:latin typeface="Arial" charset="0"/>
            </a:endParaRPr>
          </a:p>
        </p:txBody>
      </p:sp>
    </p:spTree>
    <p:extLst>
      <p:ext uri="{BB962C8B-B14F-4D97-AF65-F5344CB8AC3E}">
        <p14:creationId xmlns:p14="http://schemas.microsoft.com/office/powerpoint/2010/main" val="145042818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olo 1"/>
          <p:cNvSpPr>
            <a:spLocks noGrp="1"/>
          </p:cNvSpPr>
          <p:nvPr>
            <p:ph type="title" idx="4294967295"/>
          </p:nvPr>
        </p:nvSpPr>
        <p:spPr/>
        <p:txBody>
          <a:bodyPr/>
          <a:lstStyle/>
          <a:p>
            <a:pPr eaLnBrk="1" hangingPunct="1"/>
            <a:r>
              <a:rPr lang="it-IT" sz="2800" dirty="0">
                <a:latin typeface="Arial" charset="0"/>
              </a:rPr>
              <a:t>Le </a:t>
            </a:r>
            <a:r>
              <a:rPr lang="it-IT" sz="2800" dirty="0" err="1">
                <a:latin typeface="Arial" charset="0"/>
              </a:rPr>
              <a:t>XVIIIème</a:t>
            </a:r>
            <a:r>
              <a:rPr lang="it-IT" sz="2800" dirty="0">
                <a:latin typeface="Arial" charset="0"/>
              </a:rPr>
              <a:t> : le </a:t>
            </a:r>
            <a:r>
              <a:rPr lang="it-IT" sz="2800" dirty="0" err="1">
                <a:latin typeface="Arial" charset="0"/>
              </a:rPr>
              <a:t>siècle</a:t>
            </a:r>
            <a:r>
              <a:rPr lang="it-IT" sz="2800" dirty="0">
                <a:latin typeface="Arial" charset="0"/>
              </a:rPr>
              <a:t> </a:t>
            </a:r>
            <a:r>
              <a:rPr lang="it-IT" sz="2800" dirty="0" err="1">
                <a:latin typeface="Arial" charset="0"/>
              </a:rPr>
              <a:t>des</a:t>
            </a:r>
            <a:r>
              <a:rPr lang="it-IT" sz="2800" dirty="0">
                <a:latin typeface="Arial" charset="0"/>
              </a:rPr>
              <a:t> </a:t>
            </a:r>
            <a:r>
              <a:rPr lang="it-IT" sz="2800" dirty="0" err="1">
                <a:latin typeface="Arial" charset="0"/>
              </a:rPr>
              <a:t>Lumières</a:t>
            </a:r>
            <a:r>
              <a:rPr lang="it-IT" sz="2800" dirty="0">
                <a:latin typeface="Arial" charset="0"/>
              </a:rPr>
              <a:t> et de la </a:t>
            </a:r>
            <a:r>
              <a:rPr lang="it-IT" sz="2800" dirty="0" err="1">
                <a:latin typeface="Arial" charset="0"/>
              </a:rPr>
              <a:t>Révolution</a:t>
            </a:r>
            <a:r>
              <a:rPr lang="it-IT" sz="2800" dirty="0">
                <a:latin typeface="Arial" charset="0"/>
              </a:rPr>
              <a:t> : </a:t>
            </a:r>
            <a:r>
              <a:rPr lang="it-IT" sz="2800" dirty="0" err="1">
                <a:latin typeface="Arial" charset="0"/>
              </a:rPr>
              <a:t>français</a:t>
            </a:r>
            <a:r>
              <a:rPr lang="it-IT" sz="2800" dirty="0">
                <a:latin typeface="Arial" charset="0"/>
              </a:rPr>
              <a:t> </a:t>
            </a:r>
            <a:r>
              <a:rPr lang="it-IT" sz="2800" dirty="0" err="1">
                <a:latin typeface="Arial" charset="0"/>
              </a:rPr>
              <a:t>classique</a:t>
            </a:r>
            <a:endParaRPr lang="it-IT" sz="2800" dirty="0">
              <a:latin typeface="Arial" charset="0"/>
            </a:endParaRPr>
          </a:p>
        </p:txBody>
      </p:sp>
      <p:sp>
        <p:nvSpPr>
          <p:cNvPr id="58370" name="Segnaposto contenuto 2"/>
          <p:cNvSpPr>
            <a:spLocks noGrp="1"/>
          </p:cNvSpPr>
          <p:nvPr>
            <p:ph idx="4294967295"/>
          </p:nvPr>
        </p:nvSpPr>
        <p:spPr/>
        <p:txBody>
          <a:bodyPr>
            <a:normAutofit/>
          </a:bodyPr>
          <a:lstStyle/>
          <a:p>
            <a:pPr marL="0" indent="0" algn="just">
              <a:buNone/>
            </a:pPr>
            <a:r>
              <a:rPr lang="fr-FR" sz="2400" dirty="0">
                <a:latin typeface="Arial" charset="0"/>
              </a:rPr>
              <a:t>Siècle de transformations économiques, sociales, intellectuelles et politiques</a:t>
            </a:r>
          </a:p>
          <a:p>
            <a:pPr marL="0" indent="0" algn="just">
              <a:buNone/>
            </a:pPr>
            <a:r>
              <a:rPr lang="fr-FR" sz="2400" dirty="0">
                <a:latin typeface="Arial" charset="0"/>
              </a:rPr>
              <a:t>Siècle de la Raison</a:t>
            </a:r>
          </a:p>
          <a:p>
            <a:pPr marL="0" indent="0" algn="just">
              <a:buNone/>
            </a:pPr>
            <a:r>
              <a:rPr lang="fr-FR" sz="2400" dirty="0">
                <a:latin typeface="Arial" charset="0"/>
              </a:rPr>
              <a:t>Les mentalités évoluent avec le développement de l’éducation et des sciences. </a:t>
            </a:r>
            <a:r>
              <a:rPr lang="fr-FR" sz="2400" b="1" dirty="0">
                <a:latin typeface="Arial" charset="0"/>
              </a:rPr>
              <a:t>La foi </a:t>
            </a:r>
            <a:r>
              <a:rPr lang="fr-FR" sz="2400" dirty="0">
                <a:latin typeface="Arial" charset="0"/>
              </a:rPr>
              <a:t>dans le progrès. </a:t>
            </a:r>
          </a:p>
          <a:p>
            <a:pPr marL="0" indent="0" algn="just"/>
            <a:r>
              <a:rPr lang="it-IT" sz="2400" i="1" dirty="0">
                <a:latin typeface="Arial" charset="0"/>
              </a:rPr>
              <a:t>L’</a:t>
            </a:r>
            <a:r>
              <a:rPr lang="it-IT" altLang="ja-JP" sz="2400" i="1" dirty="0" err="1">
                <a:latin typeface="Arial" charset="0"/>
              </a:rPr>
              <a:t>Encyclopédie</a:t>
            </a:r>
            <a:r>
              <a:rPr lang="it-IT" altLang="ja-JP" sz="2400" i="1" dirty="0">
                <a:latin typeface="Arial" charset="0"/>
              </a:rPr>
              <a:t> </a:t>
            </a:r>
            <a:r>
              <a:rPr lang="it-IT" altLang="ja-JP" sz="2400" i="1" dirty="0" err="1">
                <a:latin typeface="Arial" charset="0"/>
              </a:rPr>
              <a:t>ou</a:t>
            </a:r>
            <a:r>
              <a:rPr lang="it-IT" altLang="ja-JP" sz="2400" i="1" dirty="0">
                <a:latin typeface="Arial" charset="0"/>
              </a:rPr>
              <a:t> </a:t>
            </a:r>
            <a:r>
              <a:rPr lang="fr-FR" altLang="ja-JP" sz="2400" i="1" dirty="0">
                <a:latin typeface="Arial" charset="0"/>
              </a:rPr>
              <a:t>Dictionnaire raisonné des sciences, des arts et des métiers</a:t>
            </a:r>
            <a:endParaRPr lang="it-IT" altLang="ja-JP" sz="2400" dirty="0">
              <a:latin typeface="Arial" charset="0"/>
            </a:endParaRPr>
          </a:p>
          <a:p>
            <a:pPr marL="0" indent="0" algn="just"/>
            <a:r>
              <a:rPr lang="fr-FR" sz="2400" dirty="0">
                <a:latin typeface="Arial" charset="0"/>
              </a:rPr>
              <a:t>La littérature d'idées : Diderot, Montesquieu, Rousseau, Voltaire. </a:t>
            </a:r>
          </a:p>
          <a:p>
            <a:pPr marL="0" indent="0" algn="just"/>
            <a:r>
              <a:rPr lang="it-IT" sz="2400" dirty="0">
                <a:latin typeface="Arial" charset="0"/>
              </a:rPr>
              <a:t>La </a:t>
            </a:r>
            <a:r>
              <a:rPr lang="it-IT" sz="2400" dirty="0" err="1">
                <a:latin typeface="Arial" charset="0"/>
              </a:rPr>
              <a:t>Révolution</a:t>
            </a:r>
            <a:r>
              <a:rPr lang="it-IT" sz="2400" dirty="0">
                <a:latin typeface="Arial" charset="0"/>
              </a:rPr>
              <a:t> 1789 : </a:t>
            </a:r>
            <a:r>
              <a:rPr lang="fr-FR" sz="2400" dirty="0">
                <a:latin typeface="Arial" charset="0"/>
              </a:rPr>
              <a:t>Enquête de l</a:t>
            </a:r>
            <a:r>
              <a:rPr lang="ja-JP" altLang="fr-FR" sz="2400" dirty="0">
                <a:latin typeface="Arial" charset="0"/>
              </a:rPr>
              <a:t>’</a:t>
            </a:r>
            <a:r>
              <a:rPr lang="fr-FR" altLang="ja-JP" sz="2400" dirty="0">
                <a:latin typeface="Arial" charset="0"/>
              </a:rPr>
              <a:t>Abbé Grégoire et la langue française et la Révolution</a:t>
            </a:r>
            <a:endParaRPr lang="it-IT" sz="2400" dirty="0">
              <a:latin typeface="Arial" charset="0"/>
            </a:endParaRPr>
          </a:p>
        </p:txBody>
      </p:sp>
    </p:spTree>
    <p:extLst>
      <p:ext uri="{BB962C8B-B14F-4D97-AF65-F5344CB8AC3E}">
        <p14:creationId xmlns:p14="http://schemas.microsoft.com/office/powerpoint/2010/main" val="225729044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français et le XVIII </a:t>
            </a:r>
            <a:r>
              <a:rPr lang="fr-CA" sz="2800" dirty="0" err="1"/>
              <a:t>ème</a:t>
            </a:r>
            <a:r>
              <a:rPr lang="fr-CA" sz="2800" dirty="0"/>
              <a:t> siècle</a:t>
            </a:r>
          </a:p>
        </p:txBody>
      </p:sp>
      <p:sp>
        <p:nvSpPr>
          <p:cNvPr id="3" name="Segnaposto contenuto 2"/>
          <p:cNvSpPr>
            <a:spLocks noGrp="1"/>
          </p:cNvSpPr>
          <p:nvPr>
            <p:ph idx="1"/>
          </p:nvPr>
        </p:nvSpPr>
        <p:spPr/>
        <p:txBody>
          <a:bodyPr>
            <a:normAutofit/>
          </a:bodyPr>
          <a:lstStyle/>
          <a:p>
            <a:r>
              <a:rPr lang="fr-CA" sz="2400" dirty="0"/>
              <a:t>Le français a supplanté le latin dans bien des domaines.</a:t>
            </a:r>
          </a:p>
          <a:p>
            <a:pPr algn="just"/>
            <a:r>
              <a:rPr lang="fr-CA" sz="2400" dirty="0"/>
              <a:t>Elle est conçue non seulement comme langue européenne mais aussi comme langue de culture.</a:t>
            </a:r>
          </a:p>
          <a:p>
            <a:r>
              <a:rPr lang="fr-CA" sz="2400" dirty="0"/>
              <a:t>L’usage du français est associé au progrès, aux lumières.</a:t>
            </a:r>
          </a:p>
          <a:p>
            <a:pPr algn="just"/>
            <a:r>
              <a:rPr lang="fr-CA" sz="2400" dirty="0"/>
              <a:t>Les sciences font l’objet en France d’une véritable mode dans les milieux mondains. Connaissance de nouveaux mots comme baromètre, loupe, </a:t>
            </a:r>
            <a:r>
              <a:rPr lang="fr-CA" sz="2400" dirty="0" err="1"/>
              <a:t>téléscope</a:t>
            </a:r>
            <a:r>
              <a:rPr lang="fr-CA" sz="2400" dirty="0"/>
              <a:t> ...</a:t>
            </a:r>
          </a:p>
        </p:txBody>
      </p:sp>
    </p:spTree>
    <p:extLst>
      <p:ext uri="{BB962C8B-B14F-4D97-AF65-F5344CB8AC3E}">
        <p14:creationId xmlns:p14="http://schemas.microsoft.com/office/powerpoint/2010/main" val="42981223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Réflexions</a:t>
            </a:r>
            <a:r>
              <a:rPr lang="it-IT" sz="2800" dirty="0"/>
              <a:t> de Voltaire </a:t>
            </a:r>
            <a:r>
              <a:rPr lang="it-IT" sz="2800" dirty="0" err="1"/>
              <a:t>sur</a:t>
            </a:r>
            <a:r>
              <a:rPr lang="it-IT" sz="2800" dirty="0"/>
              <a:t> la langue </a:t>
            </a:r>
            <a:r>
              <a:rPr lang="it-IT" sz="2800" dirty="0" err="1"/>
              <a:t>française</a:t>
            </a:r>
            <a:endParaRPr lang="it-IT" sz="2800" dirty="0"/>
          </a:p>
        </p:txBody>
      </p:sp>
      <p:sp>
        <p:nvSpPr>
          <p:cNvPr id="3" name="Segnaposto contenuto 2"/>
          <p:cNvSpPr>
            <a:spLocks noGrp="1"/>
          </p:cNvSpPr>
          <p:nvPr>
            <p:ph idx="1"/>
          </p:nvPr>
        </p:nvSpPr>
        <p:spPr/>
        <p:txBody>
          <a:bodyPr>
            <a:normAutofit/>
          </a:bodyPr>
          <a:lstStyle/>
          <a:p>
            <a:pPr algn="just"/>
            <a:r>
              <a:rPr lang="it-IT" sz="2400" dirty="0"/>
              <a:t>“La langue </a:t>
            </a:r>
            <a:r>
              <a:rPr lang="it-IT" sz="2400" dirty="0" err="1"/>
              <a:t>française</a:t>
            </a:r>
            <a:r>
              <a:rPr lang="it-IT" sz="2400" dirty="0"/>
              <a:t> est de </a:t>
            </a:r>
            <a:r>
              <a:rPr lang="it-IT" sz="2400" dirty="0" err="1"/>
              <a:t>toutes</a:t>
            </a:r>
            <a:r>
              <a:rPr lang="it-IT" sz="2400" dirty="0"/>
              <a:t> </a:t>
            </a:r>
            <a:r>
              <a:rPr lang="it-IT" sz="2400" dirty="0" err="1"/>
              <a:t>les</a:t>
            </a:r>
            <a:r>
              <a:rPr lang="it-IT" sz="2400" dirty="0"/>
              <a:t> </a:t>
            </a:r>
            <a:r>
              <a:rPr lang="it-IT" sz="2400" dirty="0" err="1"/>
              <a:t>langues</a:t>
            </a:r>
            <a:r>
              <a:rPr lang="it-IT" sz="2400" dirty="0"/>
              <a:t> celle qui </a:t>
            </a:r>
            <a:r>
              <a:rPr lang="it-IT" sz="2400" dirty="0" err="1"/>
              <a:t>exprime</a:t>
            </a:r>
            <a:r>
              <a:rPr lang="it-IT" sz="2400" dirty="0"/>
              <a:t> </a:t>
            </a:r>
            <a:r>
              <a:rPr lang="it-IT" sz="2400" dirty="0" err="1"/>
              <a:t>avec</a:t>
            </a:r>
            <a:r>
              <a:rPr lang="it-IT" sz="2400" dirty="0"/>
              <a:t> le plus de </a:t>
            </a:r>
            <a:r>
              <a:rPr lang="it-IT" sz="2400" b="1" dirty="0" err="1"/>
              <a:t>facilité</a:t>
            </a:r>
            <a:r>
              <a:rPr lang="it-IT" sz="2400" b="1" dirty="0"/>
              <a:t>, de </a:t>
            </a:r>
            <a:r>
              <a:rPr lang="it-IT" sz="2400" b="1" dirty="0" err="1"/>
              <a:t>netteté</a:t>
            </a:r>
            <a:r>
              <a:rPr lang="it-IT" sz="2400" b="1" dirty="0"/>
              <a:t> et de </a:t>
            </a:r>
            <a:r>
              <a:rPr lang="it-IT" sz="2400" b="1" dirty="0" err="1"/>
              <a:t>délicatesse</a:t>
            </a:r>
            <a:r>
              <a:rPr lang="it-IT" sz="2400" dirty="0"/>
              <a:t>, </a:t>
            </a:r>
            <a:r>
              <a:rPr lang="it-IT" sz="2400" dirty="0" err="1"/>
              <a:t>tous</a:t>
            </a:r>
            <a:r>
              <a:rPr lang="it-IT" sz="2400" dirty="0"/>
              <a:t> </a:t>
            </a:r>
            <a:r>
              <a:rPr lang="it-IT" sz="2400" dirty="0" err="1"/>
              <a:t>les</a:t>
            </a:r>
            <a:r>
              <a:rPr lang="it-IT" sz="2400" dirty="0"/>
              <a:t> </a:t>
            </a:r>
            <a:r>
              <a:rPr lang="it-IT" sz="2400" dirty="0" err="1"/>
              <a:t>objets</a:t>
            </a:r>
            <a:r>
              <a:rPr lang="it-IT" sz="2400" dirty="0"/>
              <a:t> de la </a:t>
            </a:r>
            <a:r>
              <a:rPr lang="it-IT" sz="2400" dirty="0" err="1"/>
              <a:t>conversation</a:t>
            </a:r>
            <a:r>
              <a:rPr lang="it-IT" sz="2400" dirty="0"/>
              <a:t> </a:t>
            </a:r>
            <a:r>
              <a:rPr lang="it-IT" sz="2400" dirty="0" err="1"/>
              <a:t>des</a:t>
            </a:r>
            <a:r>
              <a:rPr lang="it-IT" sz="2400" dirty="0"/>
              <a:t> </a:t>
            </a:r>
            <a:r>
              <a:rPr lang="it-IT" sz="2400" dirty="0" err="1"/>
              <a:t>honnêtes</a:t>
            </a:r>
            <a:r>
              <a:rPr lang="it-IT" sz="2400" dirty="0"/>
              <a:t> gens ; et par là elle </a:t>
            </a:r>
            <a:r>
              <a:rPr lang="it-IT" sz="2400" dirty="0" err="1"/>
              <a:t>contribue</a:t>
            </a:r>
            <a:r>
              <a:rPr lang="it-IT" sz="2400" dirty="0"/>
              <a:t> </a:t>
            </a:r>
            <a:r>
              <a:rPr lang="it-IT" sz="2400" dirty="0" err="1"/>
              <a:t>dans</a:t>
            </a:r>
            <a:r>
              <a:rPr lang="it-IT" sz="2400" dirty="0"/>
              <a:t> </a:t>
            </a:r>
            <a:r>
              <a:rPr lang="it-IT" sz="2400" dirty="0" err="1"/>
              <a:t>toute</a:t>
            </a:r>
            <a:r>
              <a:rPr lang="it-IT" sz="2400" dirty="0"/>
              <a:t> l’Europe à un </a:t>
            </a:r>
            <a:r>
              <a:rPr lang="it-IT" sz="2400" dirty="0" err="1"/>
              <a:t>des</a:t>
            </a:r>
            <a:r>
              <a:rPr lang="it-IT" sz="2400" dirty="0"/>
              <a:t> plus </a:t>
            </a:r>
            <a:r>
              <a:rPr lang="it-IT" sz="2400" dirty="0" err="1"/>
              <a:t>grands</a:t>
            </a:r>
            <a:r>
              <a:rPr lang="it-IT" sz="2400" dirty="0"/>
              <a:t> </a:t>
            </a:r>
            <a:r>
              <a:rPr lang="it-IT" sz="2400" dirty="0" err="1"/>
              <a:t>agréments</a:t>
            </a:r>
            <a:r>
              <a:rPr lang="it-IT" sz="2400" dirty="0"/>
              <a:t> de la vie.” (</a:t>
            </a:r>
            <a:r>
              <a:rPr lang="it-IT" sz="2400" i="1" dirty="0"/>
              <a:t>Le </a:t>
            </a:r>
            <a:r>
              <a:rPr lang="it-IT" sz="2400" i="1" dirty="0" err="1"/>
              <a:t>Siècle</a:t>
            </a:r>
            <a:r>
              <a:rPr lang="it-IT" sz="2400" i="1" dirty="0"/>
              <a:t> de Louis XIV</a:t>
            </a:r>
            <a:r>
              <a:rPr lang="it-IT" sz="2400" dirty="0"/>
              <a:t> (1751)</a:t>
            </a:r>
          </a:p>
          <a:p>
            <a:pPr algn="just"/>
            <a:r>
              <a:rPr lang="it-IT" sz="2400" dirty="0"/>
              <a:t>“</a:t>
            </a:r>
            <a:r>
              <a:rPr lang="it-IT" sz="2400" dirty="0" err="1"/>
              <a:t>Quelques</a:t>
            </a:r>
            <a:r>
              <a:rPr lang="it-IT" sz="2400" dirty="0"/>
              <a:t> </a:t>
            </a:r>
            <a:r>
              <a:rPr lang="it-IT" sz="2400" dirty="0" err="1"/>
              <a:t>changemens</a:t>
            </a:r>
            <a:r>
              <a:rPr lang="it-IT" sz="2400" dirty="0"/>
              <a:t> </a:t>
            </a:r>
            <a:r>
              <a:rPr lang="it-IT" sz="2400" dirty="0" err="1"/>
              <a:t>que</a:t>
            </a:r>
            <a:r>
              <a:rPr lang="it-IT" sz="2400" dirty="0"/>
              <a:t> le </a:t>
            </a:r>
            <a:r>
              <a:rPr lang="it-IT" sz="2400" dirty="0" err="1"/>
              <a:t>temps</a:t>
            </a:r>
            <a:r>
              <a:rPr lang="it-IT" sz="2400" dirty="0"/>
              <a:t> et le </a:t>
            </a:r>
            <a:r>
              <a:rPr lang="it-IT" sz="2400" dirty="0" err="1"/>
              <a:t>caprice</a:t>
            </a:r>
            <a:r>
              <a:rPr lang="it-IT" sz="2400" dirty="0"/>
              <a:t> lui </a:t>
            </a:r>
            <a:r>
              <a:rPr lang="it-IT" sz="2400" dirty="0" err="1"/>
              <a:t>préparent</a:t>
            </a:r>
            <a:r>
              <a:rPr lang="it-IT" sz="2400" dirty="0"/>
              <a:t> [à la langue], </a:t>
            </a:r>
            <a:r>
              <a:rPr lang="it-IT" sz="2400" dirty="0" err="1"/>
              <a:t>les</a:t>
            </a:r>
            <a:r>
              <a:rPr lang="it-IT" sz="2400" dirty="0"/>
              <a:t> </a:t>
            </a:r>
            <a:r>
              <a:rPr lang="it-IT" sz="2400" dirty="0" err="1"/>
              <a:t>bons</a:t>
            </a:r>
            <a:r>
              <a:rPr lang="it-IT" sz="2400" dirty="0"/>
              <a:t> </a:t>
            </a:r>
            <a:r>
              <a:rPr lang="it-IT" sz="2400" dirty="0" err="1"/>
              <a:t>auteurs</a:t>
            </a:r>
            <a:r>
              <a:rPr lang="it-IT" sz="2400" dirty="0"/>
              <a:t> </a:t>
            </a:r>
            <a:r>
              <a:rPr lang="it-IT" sz="2400" dirty="0" err="1"/>
              <a:t>du</a:t>
            </a:r>
            <a:r>
              <a:rPr lang="it-IT" sz="2400" dirty="0"/>
              <a:t> dix-</a:t>
            </a:r>
            <a:r>
              <a:rPr lang="it-IT" sz="2400" dirty="0" err="1"/>
              <a:t>septième</a:t>
            </a:r>
            <a:r>
              <a:rPr lang="it-IT" sz="2400" dirty="0"/>
              <a:t> et </a:t>
            </a:r>
            <a:r>
              <a:rPr lang="it-IT" sz="2400" dirty="0" err="1"/>
              <a:t>du</a:t>
            </a:r>
            <a:r>
              <a:rPr lang="it-IT" sz="2400" dirty="0"/>
              <a:t> dix-</a:t>
            </a:r>
            <a:r>
              <a:rPr lang="it-IT" sz="2400" dirty="0" err="1"/>
              <a:t>huitième</a:t>
            </a:r>
            <a:r>
              <a:rPr lang="it-IT" sz="2400" dirty="0"/>
              <a:t> </a:t>
            </a:r>
            <a:r>
              <a:rPr lang="it-IT" sz="2400" dirty="0" err="1"/>
              <a:t>siècles</a:t>
            </a:r>
            <a:r>
              <a:rPr lang="it-IT" sz="2400" dirty="0"/>
              <a:t> </a:t>
            </a:r>
            <a:r>
              <a:rPr lang="it-IT" sz="2400" dirty="0" err="1"/>
              <a:t>serviront</a:t>
            </a:r>
            <a:r>
              <a:rPr lang="it-IT" sz="2400" dirty="0"/>
              <a:t> </a:t>
            </a:r>
            <a:r>
              <a:rPr lang="it-IT" sz="2400" dirty="0" err="1"/>
              <a:t>toujours</a:t>
            </a:r>
            <a:r>
              <a:rPr lang="it-IT" sz="2400" dirty="0"/>
              <a:t> de </a:t>
            </a:r>
            <a:r>
              <a:rPr lang="it-IT" sz="2400" dirty="0" err="1"/>
              <a:t>modèle</a:t>
            </a:r>
            <a:r>
              <a:rPr lang="it-IT" sz="2400" dirty="0"/>
              <a:t>.” (« </a:t>
            </a:r>
            <a:r>
              <a:rPr lang="it-IT" sz="2400" dirty="0" err="1"/>
              <a:t>Français</a:t>
            </a:r>
            <a:r>
              <a:rPr lang="it-IT" sz="2400" dirty="0"/>
              <a:t> », </a:t>
            </a:r>
            <a:r>
              <a:rPr lang="it-IT" sz="2400" i="1" dirty="0" err="1"/>
              <a:t>Encyclopédie</a:t>
            </a:r>
            <a:r>
              <a:rPr lang="it-IT" sz="2400" i="1" dirty="0"/>
              <a:t> </a:t>
            </a:r>
            <a:r>
              <a:rPr lang="it-IT" sz="2400" i="1" dirty="0" err="1"/>
              <a:t>ou</a:t>
            </a:r>
            <a:r>
              <a:rPr lang="it-IT" sz="2400" i="1" dirty="0"/>
              <a:t> </a:t>
            </a:r>
            <a:r>
              <a:rPr lang="it-IT" sz="2400" i="1" dirty="0" err="1"/>
              <a:t>dictionnaire</a:t>
            </a:r>
            <a:r>
              <a:rPr lang="it-IT" sz="2400" i="1" dirty="0"/>
              <a:t> </a:t>
            </a:r>
            <a:r>
              <a:rPr lang="it-IT" sz="2400" i="1" dirty="0" err="1"/>
              <a:t>raisonné</a:t>
            </a:r>
            <a:r>
              <a:rPr lang="it-IT" sz="2400" i="1" dirty="0"/>
              <a:t> </a:t>
            </a:r>
            <a:r>
              <a:rPr lang="it-IT" sz="2400" i="1" dirty="0" err="1"/>
              <a:t>des</a:t>
            </a:r>
            <a:r>
              <a:rPr lang="it-IT" sz="2400" i="1" dirty="0"/>
              <a:t> </a:t>
            </a:r>
            <a:r>
              <a:rPr lang="it-IT" sz="2400" i="1" dirty="0" err="1"/>
              <a:t>arts</a:t>
            </a:r>
            <a:r>
              <a:rPr lang="it-IT" sz="2400" i="1" dirty="0"/>
              <a:t>, </a:t>
            </a:r>
            <a:r>
              <a:rPr lang="it-IT" sz="2400" i="1" dirty="0" err="1"/>
              <a:t>des</a:t>
            </a:r>
            <a:r>
              <a:rPr lang="it-IT" sz="2400" i="1" dirty="0"/>
              <a:t> </a:t>
            </a:r>
            <a:r>
              <a:rPr lang="it-IT" sz="2400" i="1" dirty="0" err="1"/>
              <a:t>sciences</a:t>
            </a:r>
            <a:r>
              <a:rPr lang="it-IT" sz="2400" i="1" dirty="0"/>
              <a:t> et </a:t>
            </a:r>
            <a:r>
              <a:rPr lang="it-IT" sz="2400" i="1" dirty="0" err="1"/>
              <a:t>des</a:t>
            </a:r>
            <a:r>
              <a:rPr lang="it-IT" sz="2400" i="1" dirty="0"/>
              <a:t> </a:t>
            </a:r>
            <a:r>
              <a:rPr lang="it-IT" sz="2400" i="1" dirty="0" err="1"/>
              <a:t>métiers</a:t>
            </a:r>
            <a:r>
              <a:rPr lang="it-IT" sz="2400" i="1" dirty="0"/>
              <a:t>- 1757)</a:t>
            </a:r>
            <a:endParaRPr lang="it-IT" sz="2400" dirty="0"/>
          </a:p>
        </p:txBody>
      </p:sp>
    </p:spTree>
    <p:extLst>
      <p:ext uri="{BB962C8B-B14F-4D97-AF65-F5344CB8AC3E}">
        <p14:creationId xmlns:p14="http://schemas.microsoft.com/office/powerpoint/2010/main" val="211278921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Réflexions</a:t>
            </a:r>
            <a:r>
              <a:rPr lang="it-IT" sz="2800" dirty="0"/>
              <a:t> de Voltaire </a:t>
            </a:r>
            <a:r>
              <a:rPr lang="it-IT" sz="2800" dirty="0" err="1"/>
              <a:t>sur</a:t>
            </a:r>
            <a:r>
              <a:rPr lang="it-IT" sz="2800" dirty="0"/>
              <a:t> la langue </a:t>
            </a:r>
            <a:r>
              <a:rPr lang="it-IT" sz="2800" dirty="0" err="1"/>
              <a:t>française</a:t>
            </a:r>
            <a:endParaRPr lang="it-IT" sz="2800" dirty="0"/>
          </a:p>
        </p:txBody>
      </p:sp>
      <p:sp>
        <p:nvSpPr>
          <p:cNvPr id="3" name="Segnaposto contenuto 2"/>
          <p:cNvSpPr>
            <a:spLocks noGrp="1"/>
          </p:cNvSpPr>
          <p:nvPr>
            <p:ph idx="1"/>
          </p:nvPr>
        </p:nvSpPr>
        <p:spPr/>
        <p:txBody>
          <a:bodyPr>
            <a:normAutofit/>
          </a:bodyPr>
          <a:lstStyle/>
          <a:p>
            <a:pPr algn="just"/>
            <a:r>
              <a:rPr lang="it-IT" sz="2400" dirty="0"/>
              <a:t>“</a:t>
            </a:r>
            <a:r>
              <a:rPr lang="it-IT" sz="2400" dirty="0" err="1"/>
              <a:t>Trois</a:t>
            </a:r>
            <a:r>
              <a:rPr lang="it-IT" sz="2400" dirty="0"/>
              <a:t> </a:t>
            </a:r>
            <a:r>
              <a:rPr lang="it-IT" sz="2400" dirty="0" err="1"/>
              <a:t>choses</a:t>
            </a:r>
            <a:r>
              <a:rPr lang="it-IT" sz="2400" dirty="0"/>
              <a:t> </a:t>
            </a:r>
            <a:r>
              <a:rPr lang="it-IT" sz="2400" dirty="0" err="1"/>
              <a:t>sont</a:t>
            </a:r>
            <a:r>
              <a:rPr lang="it-IT" sz="2400" dirty="0"/>
              <a:t> </a:t>
            </a:r>
            <a:r>
              <a:rPr lang="it-IT" sz="2400" dirty="0" err="1"/>
              <a:t>absolument</a:t>
            </a:r>
            <a:r>
              <a:rPr lang="it-IT" sz="2400" dirty="0"/>
              <a:t> nécessaires, </a:t>
            </a:r>
            <a:r>
              <a:rPr lang="it-IT" sz="2400" dirty="0" err="1"/>
              <a:t>régularité</a:t>
            </a:r>
            <a:r>
              <a:rPr lang="it-IT" sz="2400" dirty="0"/>
              <a:t>, </a:t>
            </a:r>
            <a:r>
              <a:rPr lang="it-IT" sz="2400" dirty="0" err="1"/>
              <a:t>clarté</a:t>
            </a:r>
            <a:r>
              <a:rPr lang="it-IT" sz="2400" dirty="0"/>
              <a:t>, </a:t>
            </a:r>
            <a:r>
              <a:rPr lang="it-IT" sz="2400" b="1" dirty="0" err="1"/>
              <a:t>élégance</a:t>
            </a:r>
            <a:r>
              <a:rPr lang="it-IT" sz="2400" dirty="0"/>
              <a:t>. </a:t>
            </a:r>
            <a:r>
              <a:rPr lang="it-IT" sz="2400" dirty="0" err="1"/>
              <a:t>Avec</a:t>
            </a:r>
            <a:r>
              <a:rPr lang="it-IT" sz="2400" dirty="0"/>
              <a:t> </a:t>
            </a:r>
            <a:r>
              <a:rPr lang="it-IT" sz="2400" dirty="0" err="1"/>
              <a:t>les</a:t>
            </a:r>
            <a:r>
              <a:rPr lang="it-IT" sz="2400" dirty="0"/>
              <a:t> </a:t>
            </a:r>
            <a:r>
              <a:rPr lang="it-IT" sz="2400" dirty="0" err="1"/>
              <a:t>deux</a:t>
            </a:r>
            <a:r>
              <a:rPr lang="it-IT" sz="2400" dirty="0"/>
              <a:t> </a:t>
            </a:r>
            <a:r>
              <a:rPr lang="it-IT" sz="2400" dirty="0" err="1"/>
              <a:t>premières</a:t>
            </a:r>
            <a:r>
              <a:rPr lang="it-IT" sz="2400" dirty="0"/>
              <a:t> on </a:t>
            </a:r>
            <a:r>
              <a:rPr lang="it-IT" sz="2400" dirty="0" err="1"/>
              <a:t>parvient</a:t>
            </a:r>
            <a:r>
              <a:rPr lang="it-IT" sz="2400" dirty="0"/>
              <a:t> à ne </a:t>
            </a:r>
            <a:r>
              <a:rPr lang="it-IT" sz="2400" dirty="0" err="1"/>
              <a:t>pas</a:t>
            </a:r>
            <a:r>
              <a:rPr lang="it-IT" sz="2400" dirty="0"/>
              <a:t> </a:t>
            </a:r>
            <a:r>
              <a:rPr lang="it-IT" sz="2400" dirty="0" err="1"/>
              <a:t>écrire</a:t>
            </a:r>
            <a:r>
              <a:rPr lang="it-IT" sz="2400" dirty="0"/>
              <a:t> mal ; </a:t>
            </a:r>
            <a:r>
              <a:rPr lang="it-IT" sz="2400" dirty="0" err="1"/>
              <a:t>avec</a:t>
            </a:r>
            <a:r>
              <a:rPr lang="it-IT" sz="2400" dirty="0"/>
              <a:t> la </a:t>
            </a:r>
            <a:r>
              <a:rPr lang="it-IT" sz="2400" dirty="0" err="1"/>
              <a:t>troisième</a:t>
            </a:r>
            <a:r>
              <a:rPr lang="it-IT" sz="2400" dirty="0"/>
              <a:t> on </a:t>
            </a:r>
            <a:r>
              <a:rPr lang="it-IT" sz="2400" dirty="0" err="1"/>
              <a:t>écrit</a:t>
            </a:r>
            <a:r>
              <a:rPr lang="it-IT" sz="2400" dirty="0"/>
              <a:t> </a:t>
            </a:r>
            <a:r>
              <a:rPr lang="it-IT" sz="2400" dirty="0" err="1"/>
              <a:t>bien</a:t>
            </a:r>
            <a:r>
              <a:rPr lang="it-IT" sz="2400" dirty="0"/>
              <a:t>.” (à l’entrée « </a:t>
            </a:r>
            <a:r>
              <a:rPr lang="it-IT" sz="2400" b="1" dirty="0" err="1"/>
              <a:t>Langues</a:t>
            </a:r>
            <a:r>
              <a:rPr lang="it-IT" sz="2400" dirty="0"/>
              <a:t> » </a:t>
            </a:r>
            <a:r>
              <a:rPr lang="it-IT" sz="2400" i="1" dirty="0" err="1"/>
              <a:t>Questions</a:t>
            </a:r>
            <a:r>
              <a:rPr lang="it-IT" sz="2400" i="1" dirty="0"/>
              <a:t> </a:t>
            </a:r>
            <a:r>
              <a:rPr lang="it-IT" sz="2400" i="1" dirty="0" err="1"/>
              <a:t>sur</a:t>
            </a:r>
            <a:r>
              <a:rPr lang="it-IT" sz="2400" i="1" dirty="0"/>
              <a:t> l’</a:t>
            </a:r>
            <a:r>
              <a:rPr lang="it-IT" sz="2400" i="1" dirty="0" err="1"/>
              <a:t>Encyclopédie</a:t>
            </a:r>
            <a:r>
              <a:rPr lang="it-IT" sz="2400" dirty="0"/>
              <a:t> - 1771)</a:t>
            </a:r>
          </a:p>
          <a:p>
            <a:pPr algn="just"/>
            <a:endParaRPr lang="it-IT" sz="2400" dirty="0"/>
          </a:p>
        </p:txBody>
      </p:sp>
    </p:spTree>
    <p:extLst>
      <p:ext uri="{BB962C8B-B14F-4D97-AF65-F5344CB8AC3E}">
        <p14:creationId xmlns:p14="http://schemas.microsoft.com/office/powerpoint/2010/main" val="101561592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a:t>
            </a:r>
            <a:r>
              <a:rPr lang="it-IT" sz="2800" dirty="0" err="1"/>
              <a:t>orthographe</a:t>
            </a:r>
            <a:r>
              <a:rPr lang="it-IT" sz="2800" dirty="0"/>
              <a:t> de Voltaire</a:t>
            </a:r>
          </a:p>
        </p:txBody>
      </p:sp>
      <p:sp>
        <p:nvSpPr>
          <p:cNvPr id="3" name="Segnaposto contenuto 2"/>
          <p:cNvSpPr>
            <a:spLocks noGrp="1"/>
          </p:cNvSpPr>
          <p:nvPr>
            <p:ph idx="1"/>
          </p:nvPr>
        </p:nvSpPr>
        <p:spPr/>
        <p:txBody>
          <a:bodyPr>
            <a:normAutofit/>
          </a:bodyPr>
          <a:lstStyle/>
          <a:p>
            <a:pPr algn="just"/>
            <a:r>
              <a:rPr lang="it-IT" sz="2400" dirty="0"/>
              <a:t>En 1771, Voltaire, </a:t>
            </a:r>
            <a:r>
              <a:rPr lang="it-IT" sz="2400" dirty="0" err="1"/>
              <a:t>militant</a:t>
            </a:r>
            <a:r>
              <a:rPr lang="it-IT" sz="2400" dirty="0"/>
              <a:t> pour une </a:t>
            </a:r>
            <a:r>
              <a:rPr lang="it-IT" sz="2400" dirty="0" err="1"/>
              <a:t>simplification</a:t>
            </a:r>
            <a:r>
              <a:rPr lang="it-IT" sz="2400" dirty="0"/>
              <a:t> de l’</a:t>
            </a:r>
            <a:r>
              <a:rPr lang="it-IT" sz="2400" dirty="0" err="1"/>
              <a:t>orthographe</a:t>
            </a:r>
            <a:r>
              <a:rPr lang="it-IT" sz="2400" dirty="0"/>
              <a:t>, </a:t>
            </a:r>
            <a:r>
              <a:rPr lang="it-IT" sz="2400" dirty="0" err="1"/>
              <a:t>posait</a:t>
            </a:r>
            <a:r>
              <a:rPr lang="it-IT" sz="2400" dirty="0"/>
              <a:t> </a:t>
            </a:r>
            <a:r>
              <a:rPr lang="it-IT" sz="2400" dirty="0" err="1"/>
              <a:t>que</a:t>
            </a:r>
            <a:r>
              <a:rPr lang="it-IT" sz="2400" dirty="0"/>
              <a:t> l’</a:t>
            </a:r>
            <a:r>
              <a:rPr lang="it-IT" sz="2400" dirty="0" err="1"/>
              <a:t>écriture</a:t>
            </a:r>
            <a:r>
              <a:rPr lang="it-IT" sz="2400" dirty="0"/>
              <a:t> </a:t>
            </a:r>
            <a:r>
              <a:rPr lang="it-IT" sz="2400" dirty="0" err="1"/>
              <a:t>étant</a:t>
            </a:r>
            <a:r>
              <a:rPr lang="it-IT" sz="2400" dirty="0"/>
              <a:t> «</a:t>
            </a:r>
            <a:r>
              <a:rPr lang="it-IT" sz="2400" b="1" dirty="0"/>
              <a:t> la </a:t>
            </a:r>
            <a:r>
              <a:rPr lang="it-IT" sz="2400" b="1" dirty="0" err="1"/>
              <a:t>peinture</a:t>
            </a:r>
            <a:r>
              <a:rPr lang="it-IT" sz="2400" b="1" dirty="0"/>
              <a:t> de la </a:t>
            </a:r>
            <a:r>
              <a:rPr lang="it-IT" sz="2400" b="1" dirty="0" err="1"/>
              <a:t>voix</a:t>
            </a:r>
            <a:r>
              <a:rPr lang="it-IT" sz="2400" b="1" dirty="0"/>
              <a:t> »,</a:t>
            </a:r>
            <a:r>
              <a:rPr lang="it-IT" sz="2400" dirty="0"/>
              <a:t> elle se </a:t>
            </a:r>
            <a:r>
              <a:rPr lang="it-IT" sz="2400" dirty="0" err="1"/>
              <a:t>devait</a:t>
            </a:r>
            <a:r>
              <a:rPr lang="it-IT" sz="2400" dirty="0"/>
              <a:t> de lui </a:t>
            </a:r>
            <a:r>
              <a:rPr lang="it-IT" sz="2400" dirty="0" err="1"/>
              <a:t>être</a:t>
            </a:r>
            <a:r>
              <a:rPr lang="it-IT" sz="2400" dirty="0"/>
              <a:t> </a:t>
            </a:r>
            <a:r>
              <a:rPr lang="it-IT" sz="2400" dirty="0" err="1"/>
              <a:t>ressemblante</a:t>
            </a:r>
            <a:r>
              <a:rPr lang="it-IT" sz="2400" dirty="0"/>
              <a:t>. </a:t>
            </a:r>
          </a:p>
          <a:p>
            <a:pPr algn="just"/>
            <a:r>
              <a:rPr lang="it-IT" sz="2400" dirty="0"/>
              <a:t>Voltaire </a:t>
            </a:r>
            <a:r>
              <a:rPr lang="it-IT" sz="2400" dirty="0" err="1"/>
              <a:t>fait</a:t>
            </a:r>
            <a:r>
              <a:rPr lang="it-IT" sz="2400" dirty="0"/>
              <a:t> </a:t>
            </a:r>
            <a:r>
              <a:rPr lang="it-IT" sz="2400" dirty="0" err="1"/>
              <a:t>adopter</a:t>
            </a:r>
            <a:r>
              <a:rPr lang="it-IT" sz="2400" dirty="0"/>
              <a:t> l’</a:t>
            </a:r>
            <a:r>
              <a:rPr lang="it-IT" sz="2400" dirty="0" err="1"/>
              <a:t>orthographe</a:t>
            </a:r>
            <a:r>
              <a:rPr lang="it-IT" sz="2400" dirty="0"/>
              <a:t> </a:t>
            </a:r>
            <a:r>
              <a:rPr lang="it-IT" sz="2400" i="1" dirty="0"/>
              <a:t>ai</a:t>
            </a:r>
            <a:r>
              <a:rPr lang="it-IT" sz="2400" dirty="0"/>
              <a:t> </a:t>
            </a:r>
            <a:r>
              <a:rPr lang="it-IT" sz="2400" dirty="0" err="1"/>
              <a:t>au</a:t>
            </a:r>
            <a:r>
              <a:rPr lang="it-IT" sz="2400" dirty="0"/>
              <a:t> </a:t>
            </a:r>
            <a:r>
              <a:rPr lang="it-IT" sz="2400" dirty="0" err="1"/>
              <a:t>lieu</a:t>
            </a:r>
            <a:r>
              <a:rPr lang="it-IT" sz="2400" dirty="0"/>
              <a:t> de </a:t>
            </a:r>
            <a:r>
              <a:rPr lang="it-IT" sz="2400" i="1" dirty="0"/>
              <a:t>oi</a:t>
            </a:r>
            <a:r>
              <a:rPr lang="it-IT" sz="2400" dirty="0"/>
              <a:t> (</a:t>
            </a:r>
            <a:r>
              <a:rPr lang="it-IT" sz="2400" i="1" dirty="0" err="1"/>
              <a:t>françois</a:t>
            </a:r>
            <a:r>
              <a:rPr lang="it-IT" sz="2400" i="1" dirty="0"/>
              <a:t>,</a:t>
            </a:r>
            <a:r>
              <a:rPr lang="it-IT" sz="2400" dirty="0"/>
              <a:t> </a:t>
            </a:r>
            <a:r>
              <a:rPr lang="it-IT" sz="2400" i="1" dirty="0" err="1"/>
              <a:t>anglois</a:t>
            </a:r>
            <a:r>
              <a:rPr lang="it-IT" sz="2400" dirty="0"/>
              <a:t>), et </a:t>
            </a:r>
            <a:r>
              <a:rPr lang="it-IT" sz="2400" dirty="0" err="1"/>
              <a:t>fait</a:t>
            </a:r>
            <a:r>
              <a:rPr lang="it-IT" sz="2400" dirty="0"/>
              <a:t> </a:t>
            </a:r>
            <a:r>
              <a:rPr lang="it-IT" sz="2400" dirty="0" err="1"/>
              <a:t>corriger</a:t>
            </a:r>
            <a:r>
              <a:rPr lang="it-IT" sz="2400" dirty="0"/>
              <a:t> </a:t>
            </a:r>
            <a:r>
              <a:rPr lang="it-IT" sz="2400" dirty="0" err="1"/>
              <a:t>les</a:t>
            </a:r>
            <a:r>
              <a:rPr lang="it-IT" sz="2400" dirty="0"/>
              <a:t> </a:t>
            </a:r>
            <a:r>
              <a:rPr lang="it-IT" sz="2400" dirty="0" err="1"/>
              <a:t>formes</a:t>
            </a:r>
            <a:r>
              <a:rPr lang="it-IT" sz="2400" dirty="0"/>
              <a:t> </a:t>
            </a:r>
            <a:r>
              <a:rPr lang="it-IT" sz="2400" dirty="0" err="1"/>
              <a:t>verbales</a:t>
            </a:r>
            <a:r>
              <a:rPr lang="it-IT" sz="2400" dirty="0"/>
              <a:t> </a:t>
            </a:r>
            <a:r>
              <a:rPr lang="it-IT" sz="2400" i="1" dirty="0" err="1"/>
              <a:t>j’estois</a:t>
            </a:r>
            <a:r>
              <a:rPr lang="it-IT" sz="2400" i="1" dirty="0"/>
              <a:t>, je </a:t>
            </a:r>
            <a:r>
              <a:rPr lang="it-IT" sz="2400" i="1" dirty="0" err="1"/>
              <a:t>feroi</a:t>
            </a:r>
            <a:r>
              <a:rPr lang="it-IT" sz="2400" i="1" dirty="0"/>
              <a:t>, je </a:t>
            </a:r>
            <a:r>
              <a:rPr lang="it-IT" sz="2400" i="1" dirty="0" err="1"/>
              <a:t>finirois</a:t>
            </a:r>
            <a:r>
              <a:rPr lang="it-IT" sz="2400" i="1" dirty="0"/>
              <a:t>,</a:t>
            </a:r>
            <a:r>
              <a:rPr lang="it-IT" sz="2400" dirty="0"/>
              <a:t> etc. Il l’a mise en </a:t>
            </a:r>
            <a:r>
              <a:rPr lang="it-IT" sz="2400" dirty="0" err="1"/>
              <a:t>pratique</a:t>
            </a:r>
            <a:r>
              <a:rPr lang="it-IT" sz="2400" dirty="0"/>
              <a:t> </a:t>
            </a:r>
            <a:r>
              <a:rPr lang="it-IT" sz="2400" dirty="0" err="1"/>
              <a:t>dans</a:t>
            </a:r>
            <a:r>
              <a:rPr lang="it-IT" sz="2400" dirty="0"/>
              <a:t> la première </a:t>
            </a:r>
            <a:r>
              <a:rPr lang="it-IT" sz="2400" dirty="0" err="1"/>
              <a:t>édition</a:t>
            </a:r>
            <a:r>
              <a:rPr lang="it-IT" sz="2400" dirty="0"/>
              <a:t> de son </a:t>
            </a:r>
            <a:r>
              <a:rPr lang="it-IT" sz="2400" dirty="0" err="1"/>
              <a:t>ouvrage</a:t>
            </a:r>
            <a:r>
              <a:rPr lang="it-IT" sz="2400" dirty="0"/>
              <a:t> de 1751 </a:t>
            </a:r>
            <a:r>
              <a:rPr lang="it-IT" sz="2400" i="1" dirty="0"/>
              <a:t>Le </a:t>
            </a:r>
            <a:r>
              <a:rPr lang="it-IT" sz="2400" i="1" dirty="0" err="1"/>
              <a:t>Siècle</a:t>
            </a:r>
            <a:r>
              <a:rPr lang="it-IT" sz="2400" i="1" dirty="0"/>
              <a:t> de Louis XIV</a:t>
            </a:r>
            <a:r>
              <a:rPr lang="it-IT" sz="2400" dirty="0" smtClean="0"/>
              <a:t>.</a:t>
            </a:r>
          </a:p>
          <a:p>
            <a:pPr algn="just"/>
            <a:endParaRPr lang="it-IT" sz="2400" dirty="0"/>
          </a:p>
          <a:p>
            <a:pPr algn="just"/>
            <a:r>
              <a:rPr lang="it-IT" sz="2400" i="1" dirty="0" err="1"/>
              <a:t>j’estois</a:t>
            </a:r>
            <a:r>
              <a:rPr lang="it-IT" sz="2400" i="1" dirty="0" smtClean="0"/>
              <a:t>,  </a:t>
            </a:r>
            <a:r>
              <a:rPr lang="it-IT" sz="2400" i="1" dirty="0" err="1" smtClean="0"/>
              <a:t>étais</a:t>
            </a:r>
            <a:endParaRPr lang="it-IT" sz="2400" dirty="0"/>
          </a:p>
          <a:p>
            <a:pPr algn="just"/>
            <a:endParaRPr lang="it-IT" sz="2400" dirty="0"/>
          </a:p>
          <a:p>
            <a:endParaRPr lang="it-IT" sz="2400" dirty="0"/>
          </a:p>
        </p:txBody>
      </p:sp>
    </p:spTree>
    <p:extLst>
      <p:ext uri="{BB962C8B-B14F-4D97-AF65-F5344CB8AC3E}">
        <p14:creationId xmlns:p14="http://schemas.microsoft.com/office/powerpoint/2010/main" val="278171249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olo 1"/>
          <p:cNvSpPr>
            <a:spLocks noGrp="1"/>
          </p:cNvSpPr>
          <p:nvPr>
            <p:ph type="title" idx="4294967295"/>
          </p:nvPr>
        </p:nvSpPr>
        <p:spPr/>
        <p:txBody>
          <a:bodyPr/>
          <a:lstStyle/>
          <a:p>
            <a:pPr eaLnBrk="1" hangingPunct="1"/>
            <a:r>
              <a:rPr lang="it-IT" sz="3200">
                <a:latin typeface="Arial" charset="0"/>
              </a:rPr>
              <a:t>Encyclopédie</a:t>
            </a:r>
          </a:p>
        </p:txBody>
      </p:sp>
      <p:pic>
        <p:nvPicPr>
          <p:cNvPr id="59394" name="Segnaposto contenuto 3" descr="ENC_1-NA5_600px.jpg"/>
          <p:cNvPicPr>
            <a:picLocks noGrp="1" noChangeAspect="1"/>
          </p:cNvPicPr>
          <p:nvPr>
            <p:ph idx="4294967295"/>
          </p:nvPr>
        </p:nvPicPr>
        <p:blipFill>
          <a:blip r:embed="rId2" cstate="print">
            <a:extLst>
              <a:ext uri="{28A0092B-C50C-407E-A947-70E740481C1C}">
                <a14:useLocalDpi xmlns:a14="http://schemas.microsoft.com/office/drawing/2010/main" val="0"/>
              </a:ext>
            </a:extLst>
          </a:blip>
          <a:srcRect l="-86070" r="-86070"/>
          <a:stretch>
            <a:fillRect/>
          </a:stretch>
        </p:blipFill>
        <p:spPr/>
      </p:pic>
    </p:spTree>
    <p:extLst>
      <p:ext uri="{BB962C8B-B14F-4D97-AF65-F5344CB8AC3E}">
        <p14:creationId xmlns:p14="http://schemas.microsoft.com/office/powerpoint/2010/main" val="27546769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p:nvPr>
        </p:nvSpPr>
        <p:spPr/>
        <p:txBody>
          <a:bodyPr/>
          <a:lstStyle/>
          <a:p>
            <a:r>
              <a:rPr lang="en-US" sz="2800" dirty="0" err="1">
                <a:solidFill>
                  <a:schemeClr val="tx1"/>
                </a:solidFill>
                <a:latin typeface="Arial" charset="0"/>
              </a:rPr>
              <a:t>Serments</a:t>
            </a:r>
            <a:r>
              <a:rPr lang="en-US" sz="2800" dirty="0">
                <a:solidFill>
                  <a:schemeClr val="tx1"/>
                </a:solidFill>
                <a:latin typeface="Arial" charset="0"/>
              </a:rPr>
              <a:t> de Strasbourg </a:t>
            </a:r>
            <a:r>
              <a:rPr lang="en-US" sz="2800" dirty="0" smtClean="0">
                <a:solidFill>
                  <a:schemeClr val="tx1"/>
                </a:solidFill>
                <a:latin typeface="Arial" charset="0"/>
              </a:rPr>
              <a:t>842</a:t>
            </a:r>
            <a:br>
              <a:rPr lang="en-US" sz="2800" dirty="0" smtClean="0">
                <a:solidFill>
                  <a:schemeClr val="tx1"/>
                </a:solidFill>
                <a:latin typeface="Arial" charset="0"/>
              </a:rPr>
            </a:br>
            <a:endParaRPr lang="it-IT" sz="2800" dirty="0">
              <a:latin typeface="Arial" charset="0"/>
            </a:endParaRPr>
          </a:p>
        </p:txBody>
      </p:sp>
      <p:sp>
        <p:nvSpPr>
          <p:cNvPr id="82946" name="Content Placeholder 2"/>
          <p:cNvSpPr>
            <a:spLocks noGrp="1"/>
          </p:cNvSpPr>
          <p:nvPr>
            <p:ph idx="1"/>
          </p:nvPr>
        </p:nvSpPr>
        <p:spPr/>
        <p:txBody>
          <a:bodyPr/>
          <a:lstStyle/>
          <a:p>
            <a:pPr algn="just"/>
            <a:r>
              <a:rPr lang="en-US" sz="2400" i="1" dirty="0">
                <a:latin typeface="Arial" charset="0"/>
              </a:rPr>
              <a:t>Les </a:t>
            </a:r>
            <a:r>
              <a:rPr lang="en-US" sz="2400" i="1" dirty="0" err="1">
                <a:latin typeface="Arial" charset="0"/>
              </a:rPr>
              <a:t>serments</a:t>
            </a:r>
            <a:r>
              <a:rPr lang="en-US" sz="2400" i="1" dirty="0">
                <a:latin typeface="Arial" charset="0"/>
              </a:rPr>
              <a:t> de Strasbourg  </a:t>
            </a:r>
            <a:r>
              <a:rPr lang="en-US" sz="2400" dirty="0">
                <a:latin typeface="Arial" charset="0"/>
              </a:rPr>
              <a:t>constituent </a:t>
            </a:r>
            <a:r>
              <a:rPr lang="en-US" sz="2400" b="1" dirty="0">
                <a:latin typeface="Arial" charset="0"/>
              </a:rPr>
              <a:t>le plus </a:t>
            </a:r>
            <a:r>
              <a:rPr lang="en-US" sz="2400" b="1" dirty="0" err="1">
                <a:latin typeface="Arial" charset="0"/>
              </a:rPr>
              <a:t>ancien</a:t>
            </a:r>
            <a:r>
              <a:rPr lang="en-US" sz="2400" b="1" dirty="0">
                <a:latin typeface="Arial" charset="0"/>
              </a:rPr>
              <a:t> </a:t>
            </a:r>
            <a:r>
              <a:rPr lang="en-US" sz="2400" b="1" dirty="0" err="1">
                <a:latin typeface="Arial" charset="0"/>
              </a:rPr>
              <a:t>texte</a:t>
            </a:r>
            <a:r>
              <a:rPr lang="en-US" sz="2400" b="1" dirty="0">
                <a:latin typeface="Arial" charset="0"/>
              </a:rPr>
              <a:t> </a:t>
            </a:r>
            <a:r>
              <a:rPr lang="en-US" sz="2400" b="1" dirty="0" err="1">
                <a:latin typeface="Arial" charset="0"/>
              </a:rPr>
              <a:t>français</a:t>
            </a:r>
            <a:r>
              <a:rPr lang="en-US" sz="2400" b="1" dirty="0">
                <a:latin typeface="Arial" charset="0"/>
              </a:rPr>
              <a:t> </a:t>
            </a:r>
            <a:r>
              <a:rPr lang="en-US" sz="2400" b="1" dirty="0" err="1">
                <a:latin typeface="Arial" charset="0"/>
              </a:rPr>
              <a:t>conservé</a:t>
            </a:r>
            <a:r>
              <a:rPr lang="en-US" sz="2400" b="1" dirty="0">
                <a:latin typeface="Arial" charset="0"/>
              </a:rPr>
              <a:t>. Pour la première </a:t>
            </a:r>
            <a:r>
              <a:rPr lang="en-US" sz="2400" b="1" dirty="0" err="1">
                <a:latin typeface="Arial" charset="0"/>
              </a:rPr>
              <a:t>fois</a:t>
            </a:r>
            <a:r>
              <a:rPr lang="en-US" sz="2400" b="1" dirty="0">
                <a:latin typeface="Arial" charset="0"/>
              </a:rPr>
              <a:t> </a:t>
            </a:r>
            <a:r>
              <a:rPr lang="en-US" sz="2400" b="1" dirty="0" err="1">
                <a:latin typeface="Arial" charset="0"/>
              </a:rPr>
              <a:t>dans</a:t>
            </a:r>
            <a:r>
              <a:rPr lang="en-US" sz="2400" b="1" dirty="0">
                <a:latin typeface="Arial" charset="0"/>
              </a:rPr>
              <a:t> </a:t>
            </a:r>
            <a:r>
              <a:rPr lang="en-US" sz="2400" b="1" dirty="0" err="1">
                <a:latin typeface="Arial" charset="0"/>
              </a:rPr>
              <a:t>l'histoire</a:t>
            </a:r>
            <a:r>
              <a:rPr lang="en-US" sz="2400" b="1" dirty="0">
                <a:latin typeface="Arial" charset="0"/>
              </a:rPr>
              <a:t>, </a:t>
            </a:r>
            <a:r>
              <a:rPr lang="en-US" sz="2400" b="1" dirty="0" err="1">
                <a:latin typeface="Arial" charset="0"/>
              </a:rPr>
              <a:t>ils</a:t>
            </a:r>
            <a:r>
              <a:rPr lang="en-US" sz="2400" b="1" dirty="0">
                <a:latin typeface="Arial" charset="0"/>
              </a:rPr>
              <a:t> </a:t>
            </a:r>
            <a:r>
              <a:rPr lang="en-US" sz="2400" b="1" dirty="0" err="1">
                <a:latin typeface="Arial" charset="0"/>
              </a:rPr>
              <a:t>témoignent</a:t>
            </a:r>
            <a:r>
              <a:rPr lang="en-US" sz="2400" b="1" dirty="0">
                <a:latin typeface="Arial" charset="0"/>
              </a:rPr>
              <a:t> </a:t>
            </a:r>
            <a:r>
              <a:rPr lang="en-US" sz="2400" b="1" dirty="0" err="1">
                <a:latin typeface="Arial" charset="0"/>
              </a:rPr>
              <a:t>officiellement</a:t>
            </a:r>
            <a:r>
              <a:rPr lang="en-US" sz="2400" b="1" dirty="0">
                <a:latin typeface="Arial" charset="0"/>
              </a:rPr>
              <a:t> </a:t>
            </a:r>
            <a:r>
              <a:rPr lang="en-US" sz="2400" b="1" dirty="0" err="1">
                <a:latin typeface="Arial" charset="0"/>
              </a:rPr>
              <a:t>d'une</a:t>
            </a:r>
            <a:r>
              <a:rPr lang="en-US" sz="2400" b="1" dirty="0">
                <a:latin typeface="Arial" charset="0"/>
              </a:rPr>
              <a:t> </a:t>
            </a:r>
            <a:r>
              <a:rPr lang="en-US" sz="2400" b="1" dirty="0" err="1">
                <a:latin typeface="Arial" charset="0"/>
              </a:rPr>
              <a:t>notoriété</a:t>
            </a:r>
            <a:r>
              <a:rPr lang="en-US" sz="2400" b="1" dirty="0">
                <a:latin typeface="Arial" charset="0"/>
              </a:rPr>
              <a:t> </a:t>
            </a:r>
            <a:r>
              <a:rPr lang="en-US" sz="2400" b="1" dirty="0" err="1">
                <a:latin typeface="Arial" charset="0"/>
              </a:rPr>
              <a:t>conférée</a:t>
            </a:r>
            <a:r>
              <a:rPr lang="en-US" sz="2400" b="1" dirty="0">
                <a:latin typeface="Arial" charset="0"/>
              </a:rPr>
              <a:t> à la langue </a:t>
            </a:r>
            <a:r>
              <a:rPr lang="en-US" sz="2400" b="1" dirty="0" err="1">
                <a:latin typeface="Arial" charset="0"/>
              </a:rPr>
              <a:t>vulgaire</a:t>
            </a:r>
            <a:r>
              <a:rPr lang="en-US" sz="2400" b="1" dirty="0">
                <a:latin typeface="Arial" charset="0"/>
              </a:rPr>
              <a:t>.</a:t>
            </a:r>
          </a:p>
          <a:p>
            <a:pPr algn="just"/>
            <a:r>
              <a:rPr lang="en-US" sz="2400" dirty="0" err="1">
                <a:latin typeface="Arial" charset="0"/>
              </a:rPr>
              <a:t>Texte</a:t>
            </a:r>
            <a:r>
              <a:rPr lang="en-US" sz="2400" dirty="0">
                <a:latin typeface="Arial" charset="0"/>
              </a:rPr>
              <a:t> </a:t>
            </a:r>
            <a:r>
              <a:rPr lang="en-US" sz="2400" dirty="0" err="1">
                <a:latin typeface="Arial" charset="0"/>
              </a:rPr>
              <a:t>rédigé</a:t>
            </a:r>
            <a:r>
              <a:rPr lang="en-US" sz="2400" dirty="0">
                <a:latin typeface="Arial" charset="0"/>
              </a:rPr>
              <a:t> </a:t>
            </a:r>
            <a:r>
              <a:rPr lang="en-US" sz="2400" dirty="0" err="1">
                <a:latin typeface="Arial" charset="0"/>
              </a:rPr>
              <a:t>en</a:t>
            </a:r>
            <a:r>
              <a:rPr lang="en-US" sz="2400" dirty="0">
                <a:latin typeface="Arial" charset="0"/>
              </a:rPr>
              <a:t> </a:t>
            </a:r>
            <a:r>
              <a:rPr lang="en-US" sz="2400" dirty="0" err="1">
                <a:latin typeface="Arial" charset="0"/>
              </a:rPr>
              <a:t>latin</a:t>
            </a:r>
            <a:r>
              <a:rPr lang="en-US" sz="2400" dirty="0">
                <a:latin typeface="Arial" charset="0"/>
              </a:rPr>
              <a:t>, </a:t>
            </a:r>
            <a:r>
              <a:rPr lang="en-US" sz="2400" dirty="0" err="1">
                <a:latin typeface="Arial" charset="0"/>
              </a:rPr>
              <a:t>en</a:t>
            </a:r>
            <a:r>
              <a:rPr lang="en-US" sz="2400" dirty="0">
                <a:latin typeface="Arial" charset="0"/>
              </a:rPr>
              <a:t> langue </a:t>
            </a:r>
            <a:r>
              <a:rPr lang="en-US" sz="2400" dirty="0" err="1">
                <a:latin typeface="Arial" charset="0"/>
              </a:rPr>
              <a:t>romane</a:t>
            </a:r>
            <a:r>
              <a:rPr lang="en-US" sz="2400" dirty="0">
                <a:latin typeface="Arial" charset="0"/>
              </a:rPr>
              <a:t> </a:t>
            </a:r>
            <a:r>
              <a:rPr lang="en-US" sz="2400" dirty="0" err="1">
                <a:latin typeface="Arial" charset="0"/>
              </a:rPr>
              <a:t>rustique</a:t>
            </a:r>
            <a:r>
              <a:rPr lang="en-US" sz="2400" dirty="0">
                <a:latin typeface="Arial" charset="0"/>
              </a:rPr>
              <a:t> et </a:t>
            </a:r>
            <a:r>
              <a:rPr lang="en-US" sz="2400" dirty="0" err="1">
                <a:latin typeface="Arial" charset="0"/>
              </a:rPr>
              <a:t>en</a:t>
            </a:r>
            <a:r>
              <a:rPr lang="en-US" sz="2400" dirty="0">
                <a:latin typeface="Arial" charset="0"/>
              </a:rPr>
              <a:t> </a:t>
            </a:r>
            <a:r>
              <a:rPr lang="en-US" sz="2400" dirty="0" err="1">
                <a:latin typeface="Arial" charset="0"/>
              </a:rPr>
              <a:t>tudesque</a:t>
            </a:r>
            <a:endParaRPr lang="en-US" sz="2400" dirty="0">
              <a:latin typeface="Arial" charset="0"/>
            </a:endParaRPr>
          </a:p>
          <a:p>
            <a:pPr algn="just"/>
            <a:r>
              <a:rPr lang="en-US" sz="2400" dirty="0">
                <a:latin typeface="Arial" charset="0"/>
              </a:rPr>
              <a:t>la langue </a:t>
            </a:r>
            <a:r>
              <a:rPr lang="en-US" sz="2400" dirty="0" err="1">
                <a:latin typeface="Arial" charset="0"/>
              </a:rPr>
              <a:t>romane</a:t>
            </a:r>
            <a:r>
              <a:rPr lang="en-US" sz="2400" dirty="0">
                <a:latin typeface="Arial" charset="0"/>
              </a:rPr>
              <a:t> </a:t>
            </a:r>
            <a:r>
              <a:rPr lang="en-US" sz="2400" dirty="0" err="1">
                <a:latin typeface="Arial" charset="0"/>
              </a:rPr>
              <a:t>rustique</a:t>
            </a:r>
            <a:r>
              <a:rPr lang="en-US" sz="2400" dirty="0">
                <a:latin typeface="Arial" charset="0"/>
              </a:rPr>
              <a:t> </a:t>
            </a:r>
            <a:r>
              <a:rPr lang="en-US" sz="2400" dirty="0" err="1">
                <a:latin typeface="Arial" charset="0"/>
              </a:rPr>
              <a:t>demeurait</a:t>
            </a:r>
            <a:r>
              <a:rPr lang="en-US" sz="2400" dirty="0">
                <a:latin typeface="Arial" charset="0"/>
              </a:rPr>
              <a:t> </a:t>
            </a:r>
            <a:r>
              <a:rPr lang="en-US" sz="2400" dirty="0" err="1">
                <a:latin typeface="Arial" charset="0"/>
              </a:rPr>
              <a:t>une</a:t>
            </a:r>
            <a:r>
              <a:rPr lang="en-US" sz="2400" dirty="0">
                <a:latin typeface="Arial" charset="0"/>
              </a:rPr>
              <a:t> langue </a:t>
            </a:r>
            <a:r>
              <a:rPr lang="en-US" sz="2400" dirty="0" err="1">
                <a:latin typeface="Arial" charset="0"/>
              </a:rPr>
              <a:t>exclusivement</a:t>
            </a:r>
            <a:r>
              <a:rPr lang="en-US" sz="2400" dirty="0">
                <a:latin typeface="Arial" charset="0"/>
              </a:rPr>
              <a:t> </a:t>
            </a:r>
            <a:r>
              <a:rPr lang="en-US" sz="2400" dirty="0" err="1">
                <a:latin typeface="Arial" charset="0"/>
              </a:rPr>
              <a:t>orale</a:t>
            </a:r>
            <a:r>
              <a:rPr lang="en-US" sz="2400" dirty="0">
                <a:latin typeface="Arial" charset="0"/>
              </a:rPr>
              <a:t>, le </a:t>
            </a:r>
            <a:r>
              <a:rPr lang="en-US" sz="2400" dirty="0" err="1">
                <a:latin typeface="Arial" charset="0"/>
              </a:rPr>
              <a:t>latin</a:t>
            </a:r>
            <a:r>
              <a:rPr lang="en-US" sz="2400" dirty="0">
                <a:latin typeface="Arial" charset="0"/>
              </a:rPr>
              <a:t> continuant de </a:t>
            </a:r>
            <a:r>
              <a:rPr lang="en-US" sz="2400" dirty="0" err="1">
                <a:latin typeface="Arial" charset="0"/>
              </a:rPr>
              <a:t>demeurer</a:t>
            </a:r>
            <a:r>
              <a:rPr lang="en-US" sz="2400" dirty="0">
                <a:latin typeface="Arial" charset="0"/>
              </a:rPr>
              <a:t> la </a:t>
            </a:r>
            <a:r>
              <a:rPr lang="en-US" sz="2400" dirty="0" err="1">
                <a:latin typeface="Arial" charset="0"/>
              </a:rPr>
              <a:t>seule</a:t>
            </a:r>
            <a:r>
              <a:rPr lang="en-US" sz="2400" dirty="0">
                <a:latin typeface="Arial" charset="0"/>
              </a:rPr>
              <a:t> langue </a:t>
            </a:r>
            <a:r>
              <a:rPr lang="en-US" sz="2400" dirty="0" err="1" smtClean="0">
                <a:latin typeface="Arial" charset="0"/>
              </a:rPr>
              <a:t>écrite</a:t>
            </a:r>
            <a:r>
              <a:rPr lang="en-US" sz="2400" dirty="0" smtClean="0">
                <a:latin typeface="Arial" charset="0"/>
              </a:rPr>
              <a:t>.</a:t>
            </a:r>
            <a:endParaRPr lang="it-IT" sz="2400" dirty="0">
              <a:latin typeface="Arial" charset="0"/>
            </a:endParaRPr>
          </a:p>
        </p:txBody>
      </p:sp>
    </p:spTree>
    <p:extLst>
      <p:ext uri="{BB962C8B-B14F-4D97-AF65-F5344CB8AC3E}">
        <p14:creationId xmlns:p14="http://schemas.microsoft.com/office/powerpoint/2010/main" val="1922452020"/>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idx="4294967295"/>
          </p:nvPr>
        </p:nvSpPr>
        <p:spPr/>
        <p:txBody>
          <a:bodyPr>
            <a:normAutofit fontScale="90000"/>
          </a:bodyPr>
          <a:lstStyle/>
          <a:p>
            <a:pPr eaLnBrk="1" hangingPunct="1"/>
            <a:r>
              <a:rPr lang="fr-FR" sz="3200" i="1" dirty="0">
                <a:latin typeface="Arial" charset="0"/>
              </a:rPr>
              <a:t/>
            </a:r>
            <a:br>
              <a:rPr lang="fr-FR" sz="3200" i="1" dirty="0">
                <a:latin typeface="Arial" charset="0"/>
              </a:rPr>
            </a:br>
            <a:r>
              <a:rPr lang="fr-FR" sz="3200" i="1" dirty="0">
                <a:latin typeface="Arial" charset="0"/>
              </a:rPr>
              <a:t/>
            </a:r>
            <a:br>
              <a:rPr lang="fr-FR" sz="3200" i="1" dirty="0">
                <a:latin typeface="Arial" charset="0"/>
              </a:rPr>
            </a:br>
            <a:r>
              <a:rPr lang="fr-FR" sz="3100" i="1" dirty="0">
                <a:latin typeface="Arial" charset="0"/>
              </a:rPr>
              <a:t>Encyclopédie ou Dictionnaire raisonné des sciences, des arts et des métiers</a:t>
            </a:r>
            <a:r>
              <a:rPr lang="fr-FR" sz="3100" dirty="0">
                <a:latin typeface="Arial" charset="0"/>
              </a:rPr>
              <a:t/>
            </a:r>
            <a:br>
              <a:rPr lang="fr-FR" sz="3100" dirty="0">
                <a:latin typeface="Arial" charset="0"/>
              </a:rPr>
            </a:br>
            <a:r>
              <a:rPr lang="fr-FR" sz="3200" i="1" dirty="0">
                <a:latin typeface="Arial" charset="0"/>
              </a:rPr>
              <a:t> </a:t>
            </a:r>
            <a:r>
              <a:rPr lang="fr-FR" sz="2400" dirty="0">
                <a:latin typeface="Arial" charset="0"/>
              </a:rPr>
              <a:t/>
            </a:r>
            <a:br>
              <a:rPr lang="fr-FR" sz="2400" dirty="0">
                <a:latin typeface="Arial" charset="0"/>
              </a:rPr>
            </a:br>
            <a:r>
              <a:rPr lang="fr-FR" sz="2400" dirty="0">
                <a:latin typeface="Arial" charset="0"/>
              </a:rPr>
              <a:t/>
            </a:r>
            <a:br>
              <a:rPr lang="fr-FR" sz="2400" dirty="0">
                <a:latin typeface="Arial" charset="0"/>
              </a:rPr>
            </a:br>
            <a:endParaRPr lang="fr-FR" sz="2400" dirty="0">
              <a:latin typeface="Arial" charset="0"/>
            </a:endParaRPr>
          </a:p>
        </p:txBody>
      </p:sp>
      <p:sp>
        <p:nvSpPr>
          <p:cNvPr id="60418" name="Rectangle 3"/>
          <p:cNvSpPr>
            <a:spLocks noGrp="1" noChangeArrowheads="1"/>
          </p:cNvSpPr>
          <p:nvPr>
            <p:ph type="body" idx="4294967295"/>
          </p:nvPr>
        </p:nvSpPr>
        <p:spPr/>
        <p:txBody>
          <a:bodyPr/>
          <a:lstStyle/>
          <a:p>
            <a:pPr eaLnBrk="1" hangingPunct="1">
              <a:lnSpc>
                <a:spcPct val="90000"/>
              </a:lnSpc>
            </a:pPr>
            <a:r>
              <a:rPr lang="fr-FR" sz="2400" i="1" dirty="0">
                <a:latin typeface="Arial" charset="0"/>
              </a:rPr>
              <a:t>Chambers </a:t>
            </a:r>
            <a:r>
              <a:rPr lang="fr-FR" sz="2400" i="1" dirty="0" err="1">
                <a:latin typeface="Arial" charset="0"/>
              </a:rPr>
              <a:t>Cyclopaedia</a:t>
            </a:r>
            <a:r>
              <a:rPr lang="fr-FR" sz="2400" i="1" dirty="0">
                <a:latin typeface="Arial" charset="0"/>
              </a:rPr>
              <a:t> or an </a:t>
            </a:r>
            <a:r>
              <a:rPr lang="fr-FR" sz="2400" i="1" dirty="0" err="1">
                <a:latin typeface="Arial" charset="0"/>
              </a:rPr>
              <a:t>universal</a:t>
            </a:r>
            <a:r>
              <a:rPr lang="fr-FR" sz="2400" i="1" dirty="0">
                <a:latin typeface="Arial" charset="0"/>
              </a:rPr>
              <a:t> </a:t>
            </a:r>
            <a:r>
              <a:rPr lang="fr-FR" sz="2400" i="1" dirty="0" err="1">
                <a:latin typeface="Arial" charset="0"/>
              </a:rPr>
              <a:t>dictionary</a:t>
            </a:r>
            <a:r>
              <a:rPr lang="fr-FR" sz="2400" i="1" dirty="0">
                <a:latin typeface="Arial" charset="0"/>
              </a:rPr>
              <a:t> of arts and sciences: </a:t>
            </a:r>
            <a:r>
              <a:rPr lang="fr-FR" sz="2400" dirty="0">
                <a:latin typeface="Arial" charset="0"/>
              </a:rPr>
              <a:t>encyclopédie anglaise  </a:t>
            </a:r>
          </a:p>
          <a:p>
            <a:pPr algn="just" eaLnBrk="1" hangingPunct="1">
              <a:lnSpc>
                <a:spcPct val="90000"/>
              </a:lnSpc>
            </a:pPr>
            <a:r>
              <a:rPr lang="fr-FR" sz="2400" dirty="0">
                <a:latin typeface="Arial" charset="0"/>
              </a:rPr>
              <a:t>47 domaines, ouvrage thématique, traduite en italien, en 1745 le libraire Le Breton obtient en 1745 </a:t>
            </a:r>
            <a:r>
              <a:rPr lang="fr-FR" sz="2400" b="1" dirty="0">
                <a:latin typeface="Arial" charset="0"/>
              </a:rPr>
              <a:t>un privilège royal</a:t>
            </a:r>
            <a:r>
              <a:rPr lang="fr-FR" sz="2400" dirty="0">
                <a:latin typeface="Arial" charset="0"/>
              </a:rPr>
              <a:t> pour le projet de traduction en français, D</a:t>
            </a:r>
            <a:r>
              <a:rPr lang="ja-JP" altLang="fr-FR" sz="2400" dirty="0">
                <a:latin typeface="Arial" charset="0"/>
              </a:rPr>
              <a:t>’</a:t>
            </a:r>
            <a:r>
              <a:rPr lang="fr-FR" altLang="ja-JP" sz="2400" dirty="0">
                <a:latin typeface="Arial" charset="0"/>
              </a:rPr>
              <a:t>Alembert et Diderot projet de traduction se transforme, entreprise encyclopédique. </a:t>
            </a:r>
          </a:p>
          <a:p>
            <a:pPr eaLnBrk="1" hangingPunct="1">
              <a:lnSpc>
                <a:spcPct val="90000"/>
              </a:lnSpc>
            </a:pPr>
            <a:r>
              <a:rPr lang="fr-FR" sz="2400" dirty="0">
                <a:latin typeface="Arial" charset="0"/>
              </a:rPr>
              <a:t>Critique du pouvoir et de la religion</a:t>
            </a:r>
          </a:p>
          <a:p>
            <a:pPr eaLnBrk="1" hangingPunct="1">
              <a:lnSpc>
                <a:spcPct val="90000"/>
              </a:lnSpc>
            </a:pPr>
            <a:endParaRPr lang="fr-FR" altLang="ja-JP" sz="2400" dirty="0">
              <a:latin typeface="Arial" charset="0"/>
            </a:endParaRPr>
          </a:p>
          <a:p>
            <a:pPr eaLnBrk="1" hangingPunct="1">
              <a:lnSpc>
                <a:spcPct val="90000"/>
              </a:lnSpc>
            </a:pPr>
            <a:endParaRPr lang="fr-FR" altLang="ja-JP" sz="2400" dirty="0">
              <a:latin typeface="Arial" charset="0"/>
            </a:endParaRPr>
          </a:p>
          <a:p>
            <a:pPr eaLnBrk="1" hangingPunct="1">
              <a:lnSpc>
                <a:spcPct val="90000"/>
              </a:lnSpc>
            </a:pPr>
            <a:endParaRPr lang="fr-FR" sz="2400" dirty="0">
              <a:latin typeface="Arial" charset="0"/>
            </a:endParaRPr>
          </a:p>
          <a:p>
            <a:pPr eaLnBrk="1" hangingPunct="1">
              <a:lnSpc>
                <a:spcPct val="90000"/>
              </a:lnSpc>
            </a:pPr>
            <a:endParaRPr lang="fr-FR" sz="2400" dirty="0">
              <a:latin typeface="Arial" charset="0"/>
            </a:endParaRPr>
          </a:p>
        </p:txBody>
      </p:sp>
    </p:spTree>
    <p:extLst>
      <p:ext uri="{BB962C8B-B14F-4D97-AF65-F5344CB8AC3E}">
        <p14:creationId xmlns:p14="http://schemas.microsoft.com/office/powerpoint/2010/main" val="136092294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olo 1"/>
          <p:cNvSpPr>
            <a:spLocks noGrp="1"/>
          </p:cNvSpPr>
          <p:nvPr>
            <p:ph type="title" idx="4294967295"/>
          </p:nvPr>
        </p:nvSpPr>
        <p:spPr/>
        <p:txBody>
          <a:bodyPr>
            <a:normAutofit fontScale="90000"/>
          </a:bodyPr>
          <a:lstStyle/>
          <a:p>
            <a:pPr eaLnBrk="1" hangingPunct="1"/>
            <a:r>
              <a:rPr lang="fr-FR" sz="3200" i="1">
                <a:latin typeface="Arial" charset="0"/>
              </a:rPr>
              <a:t/>
            </a:r>
            <a:br>
              <a:rPr lang="fr-FR" sz="3200" i="1">
                <a:latin typeface="Arial" charset="0"/>
              </a:rPr>
            </a:br>
            <a:r>
              <a:rPr lang="fr-FR" sz="3200" i="1">
                <a:latin typeface="Arial" charset="0"/>
              </a:rPr>
              <a:t>Encyclopédie ou Dictionnaire raisonné des sciences, des arts et des métiers</a:t>
            </a:r>
            <a:r>
              <a:rPr lang="fr-FR">
                <a:latin typeface="Arial" charset="0"/>
              </a:rPr>
              <a:t/>
            </a:r>
            <a:br>
              <a:rPr lang="fr-FR">
                <a:latin typeface="Arial" charset="0"/>
              </a:rPr>
            </a:br>
            <a:endParaRPr lang="it-IT">
              <a:latin typeface="Arial" charset="0"/>
            </a:endParaRPr>
          </a:p>
        </p:txBody>
      </p:sp>
      <p:sp>
        <p:nvSpPr>
          <p:cNvPr id="62466" name="Segnaposto contenuto 2"/>
          <p:cNvSpPr>
            <a:spLocks noGrp="1"/>
          </p:cNvSpPr>
          <p:nvPr>
            <p:ph idx="4294967295"/>
          </p:nvPr>
        </p:nvSpPr>
        <p:spPr/>
        <p:txBody>
          <a:bodyPr/>
          <a:lstStyle/>
          <a:p>
            <a:pPr eaLnBrk="1" hangingPunct="1">
              <a:lnSpc>
                <a:spcPct val="90000"/>
              </a:lnSpc>
            </a:pPr>
            <a:endParaRPr lang="fr-FR" sz="2400" dirty="0">
              <a:latin typeface="Arial" charset="0"/>
            </a:endParaRPr>
          </a:p>
          <a:p>
            <a:pPr eaLnBrk="1" hangingPunct="1">
              <a:lnSpc>
                <a:spcPct val="90000"/>
              </a:lnSpc>
            </a:pPr>
            <a:r>
              <a:rPr lang="fr-FR" sz="2400" dirty="0">
                <a:latin typeface="Arial" charset="0"/>
              </a:rPr>
              <a:t>Diderot en 1750 illustre par un </a:t>
            </a:r>
            <a:r>
              <a:rPr lang="fr-FR" sz="2400" i="1" dirty="0">
                <a:latin typeface="Arial" charset="0"/>
              </a:rPr>
              <a:t>Prospectus</a:t>
            </a:r>
            <a:r>
              <a:rPr lang="fr-FR" sz="2400" dirty="0">
                <a:latin typeface="Arial" charset="0"/>
              </a:rPr>
              <a:t> : très bon accueil</a:t>
            </a:r>
          </a:p>
          <a:p>
            <a:pPr eaLnBrk="1" hangingPunct="1">
              <a:lnSpc>
                <a:spcPct val="90000"/>
              </a:lnSpc>
            </a:pPr>
            <a:r>
              <a:rPr lang="fr-FR" sz="2400" i="1" dirty="0">
                <a:latin typeface="Arial" charset="0"/>
              </a:rPr>
              <a:t>Discours Préliminaire </a:t>
            </a:r>
            <a:r>
              <a:rPr lang="fr-FR" sz="2400" dirty="0">
                <a:latin typeface="Arial" charset="0"/>
              </a:rPr>
              <a:t>de D</a:t>
            </a:r>
            <a:r>
              <a:rPr lang="ja-JP" altLang="fr-FR" sz="2400" dirty="0">
                <a:latin typeface="Arial" charset="0"/>
              </a:rPr>
              <a:t>’</a:t>
            </a:r>
            <a:r>
              <a:rPr lang="fr-FR" altLang="ja-JP" sz="2400" dirty="0">
                <a:latin typeface="Arial" charset="0"/>
              </a:rPr>
              <a:t>Alembert (1751) considéré comme le Manifeste des Encyclopédistes </a:t>
            </a:r>
          </a:p>
          <a:p>
            <a:pPr algn="just" eaLnBrk="1" hangingPunct="1">
              <a:lnSpc>
                <a:spcPct val="90000"/>
              </a:lnSpc>
            </a:pPr>
            <a:r>
              <a:rPr lang="fr-FR" sz="2400" dirty="0">
                <a:latin typeface="Arial" charset="0"/>
              </a:rPr>
              <a:t>« Il n'y a que la </a:t>
            </a:r>
            <a:r>
              <a:rPr lang="fr-FR" sz="2400" b="1" dirty="0">
                <a:latin typeface="Arial" charset="0"/>
              </a:rPr>
              <a:t>liberté d'agir et de penser </a:t>
            </a:r>
            <a:r>
              <a:rPr lang="fr-FR" sz="2400" dirty="0">
                <a:latin typeface="Arial" charset="0"/>
              </a:rPr>
              <a:t>qui soit capable de produire de grandes choses, et elle n'a besoin que de Lumières pour se préserver des excès »</a:t>
            </a:r>
          </a:p>
          <a:p>
            <a:pPr eaLnBrk="1" hangingPunct="1"/>
            <a:endParaRPr lang="it-IT" dirty="0">
              <a:latin typeface="Arial" charset="0"/>
            </a:endParaRPr>
          </a:p>
        </p:txBody>
      </p:sp>
    </p:spTree>
    <p:extLst>
      <p:ext uri="{BB962C8B-B14F-4D97-AF65-F5344CB8AC3E}">
        <p14:creationId xmlns:p14="http://schemas.microsoft.com/office/powerpoint/2010/main" val="322269743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idx="4294967295"/>
          </p:nvPr>
        </p:nvSpPr>
        <p:spPr/>
        <p:txBody>
          <a:bodyPr>
            <a:noAutofit/>
          </a:bodyPr>
          <a:lstStyle/>
          <a:p>
            <a:pPr eaLnBrk="1" hangingPunct="1"/>
            <a:r>
              <a:rPr lang="fr-FR" sz="2400" i="1" dirty="0">
                <a:latin typeface="Arial" charset="0"/>
              </a:rPr>
              <a:t>Encyclopédie </a:t>
            </a:r>
            <a:r>
              <a:rPr lang="fr-FR" sz="2400" dirty="0">
                <a:latin typeface="Arial" charset="0"/>
              </a:rPr>
              <a:t>ou </a:t>
            </a:r>
            <a:br>
              <a:rPr lang="fr-FR" sz="2400" dirty="0">
                <a:latin typeface="Arial" charset="0"/>
              </a:rPr>
            </a:br>
            <a:r>
              <a:rPr lang="fr-FR" sz="2400" i="1" dirty="0">
                <a:latin typeface="Arial" charset="0"/>
              </a:rPr>
              <a:t>Dictionnaire raisonné des sciences, des arts et des métiers</a:t>
            </a:r>
            <a:r>
              <a:rPr lang="fr-FR" sz="2400" dirty="0">
                <a:latin typeface="Arial" charset="0"/>
              </a:rPr>
              <a:t/>
            </a:r>
            <a:br>
              <a:rPr lang="fr-FR" sz="2400" dirty="0">
                <a:latin typeface="Arial" charset="0"/>
              </a:rPr>
            </a:br>
            <a:endParaRPr lang="fr-FR" sz="2400" dirty="0">
              <a:latin typeface="Arial" charset="0"/>
            </a:endParaRPr>
          </a:p>
        </p:txBody>
      </p:sp>
      <p:sp>
        <p:nvSpPr>
          <p:cNvPr id="63490" name="Rectangle 3"/>
          <p:cNvSpPr>
            <a:spLocks noGrp="1" noChangeArrowheads="1"/>
          </p:cNvSpPr>
          <p:nvPr>
            <p:ph type="body" idx="4294967295"/>
          </p:nvPr>
        </p:nvSpPr>
        <p:spPr/>
        <p:txBody>
          <a:bodyPr/>
          <a:lstStyle/>
          <a:p>
            <a:pPr eaLnBrk="1" hangingPunct="1"/>
            <a:r>
              <a:rPr lang="fr-FR" sz="2400" dirty="0">
                <a:latin typeface="Arial" charset="0"/>
              </a:rPr>
              <a:t>Entreprise économique : beaucoup de capitaux, nombreux souscripteurs, pendant 25 ans + de mille ouvriers, papetiers, imprimeurs .. </a:t>
            </a:r>
          </a:p>
          <a:p>
            <a:pPr eaLnBrk="1" hangingPunct="1"/>
            <a:r>
              <a:rPr lang="fr-FR" sz="2400" dirty="0">
                <a:latin typeface="Arial" charset="0"/>
              </a:rPr>
              <a:t>72000 articles</a:t>
            </a:r>
          </a:p>
          <a:p>
            <a:pPr eaLnBrk="1" hangingPunct="1"/>
            <a:r>
              <a:rPr lang="fr-FR" sz="2400" dirty="0">
                <a:latin typeface="Arial" charset="0"/>
              </a:rPr>
              <a:t>17 de textes 35 volumes compris les planches les 2 premiers en 1751-1752 fin de la publication 1772</a:t>
            </a:r>
          </a:p>
          <a:p>
            <a:pPr algn="just" eaLnBrk="1" hangingPunct="1"/>
            <a:r>
              <a:rPr lang="fr-FR" sz="2400" dirty="0">
                <a:latin typeface="Arial" charset="0"/>
              </a:rPr>
              <a:t>Le rôle des planches primordial dans la diffusion des sciences et des techniques : pouvoir et art des images pour décrire des réalités technologiques</a:t>
            </a:r>
          </a:p>
          <a:p>
            <a:pPr eaLnBrk="1" hangingPunct="1"/>
            <a:endParaRPr lang="fr-FR" sz="2400" dirty="0">
              <a:latin typeface="Arial" charset="0"/>
            </a:endParaRPr>
          </a:p>
        </p:txBody>
      </p:sp>
    </p:spTree>
    <p:extLst>
      <p:ext uri="{BB962C8B-B14F-4D97-AF65-F5344CB8AC3E}">
        <p14:creationId xmlns:p14="http://schemas.microsoft.com/office/powerpoint/2010/main" val="107277008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Titolo 1"/>
          <p:cNvSpPr>
            <a:spLocks noGrp="1"/>
          </p:cNvSpPr>
          <p:nvPr>
            <p:ph type="title"/>
          </p:nvPr>
        </p:nvSpPr>
        <p:spPr/>
        <p:txBody>
          <a:bodyPr/>
          <a:lstStyle/>
          <a:p>
            <a:r>
              <a:rPr lang="it-IT" sz="2800">
                <a:latin typeface="Arial" charset="0"/>
              </a:rPr>
              <a:t>Les planches</a:t>
            </a:r>
          </a:p>
        </p:txBody>
      </p:sp>
      <p:pic>
        <p:nvPicPr>
          <p:cNvPr id="101378" name="Segnaposto contenuto 3" descr="images.jpeg"/>
          <p:cNvPicPr>
            <a:picLocks noGrp="1" noChangeAspect="1"/>
          </p:cNvPicPr>
          <p:nvPr>
            <p:ph idx="1"/>
          </p:nvPr>
        </p:nvPicPr>
        <p:blipFill>
          <a:blip r:embed="rId2" cstate="print">
            <a:extLst>
              <a:ext uri="{28A0092B-C50C-407E-A947-70E740481C1C}">
                <a14:useLocalDpi xmlns:a14="http://schemas.microsoft.com/office/drawing/2010/main" val="0"/>
              </a:ext>
            </a:extLst>
          </a:blip>
          <a:srcRect l="-63531" r="-63531"/>
          <a:stretch>
            <a:fillRect/>
          </a:stretch>
        </p:blipFill>
        <p:spPr/>
      </p:pic>
    </p:spTree>
    <p:extLst>
      <p:ext uri="{BB962C8B-B14F-4D97-AF65-F5344CB8AC3E}">
        <p14:creationId xmlns:p14="http://schemas.microsoft.com/office/powerpoint/2010/main" val="408872160"/>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Titolo 1"/>
          <p:cNvSpPr>
            <a:spLocks noGrp="1"/>
          </p:cNvSpPr>
          <p:nvPr>
            <p:ph type="title"/>
          </p:nvPr>
        </p:nvSpPr>
        <p:spPr/>
        <p:txBody>
          <a:bodyPr/>
          <a:lstStyle/>
          <a:p>
            <a:r>
              <a:rPr lang="it-IT" sz="2800">
                <a:latin typeface="Arial" charset="0"/>
              </a:rPr>
              <a:t>Les planches</a:t>
            </a:r>
          </a:p>
        </p:txBody>
      </p:sp>
      <p:pic>
        <p:nvPicPr>
          <p:cNvPr id="102402" name="Segnaposto contenuto 4" descr="images-1.jpeg"/>
          <p:cNvPicPr>
            <a:picLocks noGrp="1" noChangeAspect="1"/>
          </p:cNvPicPr>
          <p:nvPr>
            <p:ph idx="1"/>
          </p:nvPr>
        </p:nvPicPr>
        <p:blipFill>
          <a:blip r:embed="rId2" cstate="print">
            <a:extLst>
              <a:ext uri="{28A0092B-C50C-407E-A947-70E740481C1C}">
                <a14:useLocalDpi xmlns:a14="http://schemas.microsoft.com/office/drawing/2010/main" val="0"/>
              </a:ext>
            </a:extLst>
          </a:blip>
          <a:srcRect l="-99622" r="-99622"/>
          <a:stretch>
            <a:fillRect/>
          </a:stretch>
        </p:blipFill>
        <p:spPr/>
      </p:pic>
    </p:spTree>
    <p:extLst>
      <p:ext uri="{BB962C8B-B14F-4D97-AF65-F5344CB8AC3E}">
        <p14:creationId xmlns:p14="http://schemas.microsoft.com/office/powerpoint/2010/main" val="2075142175"/>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title" idx="4294967295"/>
          </p:nvPr>
        </p:nvSpPr>
        <p:spPr/>
        <p:txBody>
          <a:bodyPr>
            <a:normAutofit fontScale="90000"/>
          </a:bodyPr>
          <a:lstStyle/>
          <a:p>
            <a:pPr eaLnBrk="1" hangingPunct="1"/>
            <a:r>
              <a:rPr lang="fr-FR" sz="3200" i="1">
                <a:latin typeface="Arial" charset="0"/>
              </a:rPr>
              <a:t/>
            </a:r>
            <a:br>
              <a:rPr lang="fr-FR" sz="3200" i="1">
                <a:latin typeface="Arial" charset="0"/>
              </a:rPr>
            </a:br>
            <a:r>
              <a:rPr lang="fr-FR" sz="3200" i="1">
                <a:latin typeface="Arial" charset="0"/>
              </a:rPr>
              <a:t>Encyclopédie </a:t>
            </a:r>
            <a:r>
              <a:rPr lang="fr-FR" sz="3200">
                <a:latin typeface="Arial" charset="0"/>
              </a:rPr>
              <a:t/>
            </a:r>
            <a:br>
              <a:rPr lang="fr-FR" sz="3200">
                <a:latin typeface="Arial" charset="0"/>
              </a:rPr>
            </a:br>
            <a:r>
              <a:rPr lang="fr-FR" sz="2400">
                <a:latin typeface="Arial" charset="0"/>
              </a:rPr>
              <a:t/>
            </a:r>
            <a:br>
              <a:rPr lang="fr-FR" sz="2400">
                <a:latin typeface="Arial" charset="0"/>
              </a:rPr>
            </a:br>
            <a:endParaRPr lang="fr-FR" sz="2400">
              <a:latin typeface="Arial" charset="0"/>
            </a:endParaRPr>
          </a:p>
        </p:txBody>
      </p:sp>
      <p:sp>
        <p:nvSpPr>
          <p:cNvPr id="65538" name="Rectangle 3"/>
          <p:cNvSpPr>
            <a:spLocks noGrp="1" noChangeArrowheads="1"/>
          </p:cNvSpPr>
          <p:nvPr>
            <p:ph type="body" idx="4294967295"/>
          </p:nvPr>
        </p:nvSpPr>
        <p:spPr/>
        <p:txBody>
          <a:bodyPr/>
          <a:lstStyle/>
          <a:p>
            <a:pPr algn="just" eaLnBrk="1" hangingPunct="1">
              <a:buFontTx/>
              <a:buNone/>
            </a:pPr>
            <a:r>
              <a:rPr lang="fr-FR" sz="2400">
                <a:latin typeface="Arial" charset="0"/>
              </a:rPr>
              <a:t>Après la publication du II volume, l’arrêt du roi interdit la publication, peur de l</a:t>
            </a:r>
            <a:r>
              <a:rPr lang="ja-JP" altLang="fr-FR" sz="2400">
                <a:latin typeface="Arial" charset="0"/>
              </a:rPr>
              <a:t>’</a:t>
            </a:r>
            <a:r>
              <a:rPr lang="fr-FR" altLang="ja-JP" sz="2400">
                <a:latin typeface="Arial" charset="0"/>
              </a:rPr>
              <a:t>esprit moderne, contre cette entreprise des Lumières, mais la publication continue, de nombreux attaques, les autorités religieuses veillent. Voltaire s</a:t>
            </a:r>
            <a:r>
              <a:rPr lang="ja-JP" altLang="fr-FR" sz="2400">
                <a:latin typeface="Arial" charset="0"/>
              </a:rPr>
              <a:t>’</a:t>
            </a:r>
            <a:r>
              <a:rPr lang="fr-FR" altLang="ja-JP" sz="2400">
                <a:latin typeface="Arial" charset="0"/>
              </a:rPr>
              <a:t>inquiète, persuade D</a:t>
            </a:r>
            <a:r>
              <a:rPr lang="ja-JP" altLang="fr-FR" sz="2400">
                <a:latin typeface="Arial" charset="0"/>
              </a:rPr>
              <a:t>’</a:t>
            </a:r>
            <a:r>
              <a:rPr lang="fr-FR" altLang="ja-JP" sz="2400">
                <a:latin typeface="Arial" charset="0"/>
              </a:rPr>
              <a:t>Alembert de renoncer, Diderot reste seul pour ne pas décevoir les souscripteurs. Le Breton censure les textes à partir du VII vol, Diderot le découvre trop tard distribution de l</a:t>
            </a:r>
            <a:r>
              <a:rPr lang="ja-JP" altLang="fr-FR" sz="2400">
                <a:latin typeface="Arial" charset="0"/>
              </a:rPr>
              <a:t>’</a:t>
            </a:r>
            <a:r>
              <a:rPr lang="fr-FR" altLang="ja-JP" sz="2400">
                <a:latin typeface="Arial" charset="0"/>
              </a:rPr>
              <a:t>ouvrage en cachette.</a:t>
            </a:r>
          </a:p>
          <a:p>
            <a:pPr eaLnBrk="1" hangingPunct="1"/>
            <a:endParaRPr lang="fr-FR">
              <a:latin typeface="Arial" charset="0"/>
            </a:endParaRPr>
          </a:p>
        </p:txBody>
      </p:sp>
    </p:spTree>
    <p:extLst>
      <p:ext uri="{BB962C8B-B14F-4D97-AF65-F5344CB8AC3E}">
        <p14:creationId xmlns:p14="http://schemas.microsoft.com/office/powerpoint/2010/main" val="3742207861"/>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idx="4294967295"/>
          </p:nvPr>
        </p:nvSpPr>
        <p:spPr/>
        <p:txBody>
          <a:bodyPr>
            <a:normAutofit/>
          </a:bodyPr>
          <a:lstStyle/>
          <a:p>
            <a:pPr eaLnBrk="1" hangingPunct="1"/>
            <a:r>
              <a:rPr lang="it-IT" sz="2800" dirty="0">
                <a:latin typeface="Arial" charset="0"/>
              </a:rPr>
              <a:t>Langue de la </a:t>
            </a:r>
            <a:r>
              <a:rPr lang="it-IT" sz="2800" dirty="0" err="1">
                <a:latin typeface="Arial" charset="0"/>
              </a:rPr>
              <a:t>Révolution</a:t>
            </a:r>
            <a:r>
              <a:rPr lang="it-IT" sz="2800" dirty="0">
                <a:latin typeface="Arial" charset="0"/>
              </a:rPr>
              <a:t> (1789)?</a:t>
            </a:r>
          </a:p>
        </p:txBody>
      </p:sp>
      <p:sp>
        <p:nvSpPr>
          <p:cNvPr id="75778" name="Content Placeholder 2"/>
          <p:cNvSpPr>
            <a:spLocks noGrp="1"/>
          </p:cNvSpPr>
          <p:nvPr>
            <p:ph idx="4294967295"/>
          </p:nvPr>
        </p:nvSpPr>
        <p:spPr/>
        <p:txBody>
          <a:bodyPr/>
          <a:lstStyle/>
          <a:p>
            <a:pPr algn="just" eaLnBrk="1" hangingPunct="1">
              <a:buFontTx/>
              <a:buNone/>
            </a:pPr>
            <a:r>
              <a:rPr lang="en-US" sz="2400" dirty="0">
                <a:latin typeface="Arial" charset="0"/>
              </a:rPr>
              <a:t> </a:t>
            </a:r>
          </a:p>
          <a:p>
            <a:pPr algn="just" eaLnBrk="1" hangingPunct="1">
              <a:buFontTx/>
              <a:buNone/>
            </a:pPr>
            <a:r>
              <a:rPr lang="en-US" sz="2400" dirty="0">
                <a:latin typeface="Arial" charset="0"/>
              </a:rPr>
              <a:t>Le </a:t>
            </a:r>
            <a:r>
              <a:rPr lang="en-US" sz="2400" dirty="0" err="1">
                <a:latin typeface="Arial" charset="0"/>
              </a:rPr>
              <a:t>français</a:t>
            </a:r>
            <a:r>
              <a:rPr lang="en-US" sz="2400" dirty="0">
                <a:latin typeface="Arial" charset="0"/>
              </a:rPr>
              <a:t> </a:t>
            </a:r>
            <a:r>
              <a:rPr lang="en-US" sz="2400" dirty="0" err="1">
                <a:latin typeface="Arial" charset="0"/>
              </a:rPr>
              <a:t>populaire</a:t>
            </a:r>
            <a:r>
              <a:rPr lang="en-US" sz="2400" dirty="0">
                <a:latin typeface="Arial" charset="0"/>
              </a:rPr>
              <a:t> ne </a:t>
            </a:r>
            <a:r>
              <a:rPr lang="en-US" sz="2400" dirty="0" err="1">
                <a:latin typeface="Arial" charset="0"/>
              </a:rPr>
              <a:t>remplaça</a:t>
            </a:r>
            <a:r>
              <a:rPr lang="en-US" sz="2400" dirty="0">
                <a:latin typeface="Arial" charset="0"/>
              </a:rPr>
              <a:t> pas la langue </a:t>
            </a:r>
            <a:r>
              <a:rPr lang="en-US" sz="2400" dirty="0" err="1">
                <a:latin typeface="Arial" charset="0"/>
              </a:rPr>
              <a:t>aristocratique</a:t>
            </a:r>
            <a:r>
              <a:rPr lang="en-US" sz="2400" dirty="0">
                <a:latin typeface="Arial" charset="0"/>
              </a:rPr>
              <a:t>, car </a:t>
            </a:r>
            <a:r>
              <a:rPr lang="en-US" sz="2400" dirty="0" err="1">
                <a:latin typeface="Arial" charset="0"/>
              </a:rPr>
              <a:t>c'est</a:t>
            </a:r>
            <a:r>
              <a:rPr lang="en-US" sz="2400" dirty="0">
                <a:latin typeface="Arial" charset="0"/>
              </a:rPr>
              <a:t> la bourgeoisie qui </a:t>
            </a:r>
            <a:r>
              <a:rPr lang="en-US" sz="2400" dirty="0" err="1">
                <a:latin typeface="Arial" charset="0"/>
              </a:rPr>
              <a:t>imposa</a:t>
            </a:r>
            <a:r>
              <a:rPr lang="en-US" sz="2400" dirty="0">
                <a:latin typeface="Arial" charset="0"/>
              </a:rPr>
              <a:t> </a:t>
            </a:r>
            <a:r>
              <a:rPr lang="en-US" sz="2400" dirty="0" err="1">
                <a:latin typeface="Arial" charset="0"/>
              </a:rPr>
              <a:t>sa</a:t>
            </a:r>
            <a:r>
              <a:rPr lang="en-US" sz="2400" dirty="0">
                <a:latin typeface="Arial" charset="0"/>
              </a:rPr>
              <a:t> </a:t>
            </a:r>
            <a:r>
              <a:rPr lang="en-US" sz="2400" dirty="0" err="1">
                <a:latin typeface="Arial" charset="0"/>
              </a:rPr>
              <a:t>variété</a:t>
            </a:r>
            <a:r>
              <a:rPr lang="en-US" sz="2400" dirty="0">
                <a:latin typeface="Arial" charset="0"/>
              </a:rPr>
              <a:t> de </a:t>
            </a:r>
            <a:r>
              <a:rPr lang="en-US" sz="2400" dirty="0" err="1">
                <a:latin typeface="Arial" charset="0"/>
              </a:rPr>
              <a:t>français</a:t>
            </a:r>
            <a:r>
              <a:rPr lang="en-US" sz="2400" dirty="0">
                <a:latin typeface="Arial" charset="0"/>
              </a:rPr>
              <a:t>, pas le </a:t>
            </a:r>
            <a:r>
              <a:rPr lang="en-US" sz="2400" dirty="0" err="1">
                <a:latin typeface="Arial" charset="0"/>
              </a:rPr>
              <a:t>peuple</a:t>
            </a:r>
            <a:r>
              <a:rPr lang="en-US" sz="2400" dirty="0">
                <a:latin typeface="Arial" charset="0"/>
              </a:rPr>
              <a:t>. Or, </a:t>
            </a:r>
            <a:r>
              <a:rPr lang="en-US" sz="2400" dirty="0" err="1">
                <a:latin typeface="Arial" charset="0"/>
              </a:rPr>
              <a:t>cette</a:t>
            </a:r>
            <a:r>
              <a:rPr lang="en-US" sz="2400" dirty="0">
                <a:latin typeface="Arial" charset="0"/>
              </a:rPr>
              <a:t> </a:t>
            </a:r>
            <a:r>
              <a:rPr lang="en-US" sz="2400" dirty="0" err="1">
                <a:latin typeface="Arial" charset="0"/>
              </a:rPr>
              <a:t>variété</a:t>
            </a:r>
            <a:r>
              <a:rPr lang="en-US" sz="2400" dirty="0">
                <a:latin typeface="Arial" charset="0"/>
              </a:rPr>
              <a:t> </a:t>
            </a:r>
            <a:r>
              <a:rPr lang="en-US" sz="2400" dirty="0" err="1">
                <a:latin typeface="Arial" charset="0"/>
              </a:rPr>
              <a:t>n'était</a:t>
            </a:r>
            <a:r>
              <a:rPr lang="en-US" sz="2400" dirty="0">
                <a:latin typeface="Arial" charset="0"/>
              </a:rPr>
              <a:t> pas </a:t>
            </a:r>
            <a:r>
              <a:rPr lang="en-US" sz="2400" dirty="0" err="1">
                <a:latin typeface="Arial" charset="0"/>
              </a:rPr>
              <a:t>fondamentalement</a:t>
            </a:r>
            <a:r>
              <a:rPr lang="en-US" sz="2400" dirty="0">
                <a:latin typeface="Arial" charset="0"/>
              </a:rPr>
              <a:t> </a:t>
            </a:r>
            <a:r>
              <a:rPr lang="en-US" sz="2400" dirty="0" err="1">
                <a:latin typeface="Arial" charset="0"/>
              </a:rPr>
              <a:t>différente</a:t>
            </a:r>
            <a:r>
              <a:rPr lang="en-US" sz="2400" dirty="0">
                <a:latin typeface="Arial" charset="0"/>
              </a:rPr>
              <a:t> de </a:t>
            </a:r>
            <a:r>
              <a:rPr lang="en-US" sz="2400" dirty="0" err="1">
                <a:latin typeface="Arial" charset="0"/>
              </a:rPr>
              <a:t>celle</a:t>
            </a:r>
            <a:r>
              <a:rPr lang="en-US" sz="2400" dirty="0">
                <a:latin typeface="Arial" charset="0"/>
              </a:rPr>
              <a:t> de </a:t>
            </a:r>
            <a:r>
              <a:rPr lang="en-US" sz="2400" dirty="0" err="1">
                <a:latin typeface="Arial" charset="0"/>
              </a:rPr>
              <a:t>l’Ancien</a:t>
            </a:r>
            <a:r>
              <a:rPr lang="en-US" sz="2400" dirty="0">
                <a:latin typeface="Arial" charset="0"/>
              </a:rPr>
              <a:t> Régime. La </a:t>
            </a:r>
            <a:r>
              <a:rPr lang="en-US" sz="2400" dirty="0" err="1">
                <a:latin typeface="Arial" charset="0"/>
              </a:rPr>
              <a:t>seule</a:t>
            </a:r>
            <a:r>
              <a:rPr lang="en-US" sz="2400" dirty="0">
                <a:latin typeface="Arial" charset="0"/>
              </a:rPr>
              <a:t> influence </a:t>
            </a:r>
            <a:r>
              <a:rPr lang="en-US" sz="2400" dirty="0" err="1">
                <a:latin typeface="Arial" charset="0"/>
              </a:rPr>
              <a:t>populaire</a:t>
            </a:r>
            <a:r>
              <a:rPr lang="en-US" sz="2400" dirty="0">
                <a:latin typeface="Arial" charset="0"/>
              </a:rPr>
              <a:t> </a:t>
            </a:r>
            <a:r>
              <a:rPr lang="en-US" sz="2400" dirty="0" err="1">
                <a:latin typeface="Arial" charset="0"/>
              </a:rPr>
              <a:t>concernait</a:t>
            </a:r>
            <a:r>
              <a:rPr lang="en-US" sz="2400" dirty="0">
                <a:latin typeface="Arial" charset="0"/>
              </a:rPr>
              <a:t> la </a:t>
            </a:r>
            <a:r>
              <a:rPr lang="en-US" sz="2400" dirty="0" err="1">
                <a:latin typeface="Arial" charset="0"/>
              </a:rPr>
              <a:t>prononciation</a:t>
            </a:r>
            <a:r>
              <a:rPr lang="en-US" sz="2400" dirty="0">
                <a:latin typeface="Arial" charset="0"/>
              </a:rPr>
              <a:t> de </a:t>
            </a:r>
            <a:r>
              <a:rPr lang="en-US" sz="2400" dirty="0" err="1">
                <a:latin typeface="Arial" charset="0"/>
              </a:rPr>
              <a:t>l'ancienne</a:t>
            </a:r>
            <a:r>
              <a:rPr lang="en-US" sz="2400" dirty="0">
                <a:latin typeface="Arial" charset="0"/>
              </a:rPr>
              <a:t> </a:t>
            </a:r>
            <a:r>
              <a:rPr lang="en-US" sz="2400" dirty="0" err="1">
                <a:latin typeface="Arial" charset="0"/>
              </a:rPr>
              <a:t>diphtongue</a:t>
            </a:r>
            <a:r>
              <a:rPr lang="en-US" sz="2400" dirty="0">
                <a:latin typeface="Arial" charset="0"/>
              </a:rPr>
              <a:t> </a:t>
            </a:r>
            <a:r>
              <a:rPr lang="en-US" sz="2400" i="1" dirty="0">
                <a:latin typeface="Arial" charset="0"/>
              </a:rPr>
              <a:t>-</a:t>
            </a:r>
            <a:r>
              <a:rPr lang="en-US" sz="2400" i="1" dirty="0" err="1">
                <a:latin typeface="Arial" charset="0"/>
              </a:rPr>
              <a:t>oi</a:t>
            </a:r>
            <a:r>
              <a:rPr lang="en-US" sz="2400" i="1" dirty="0">
                <a:latin typeface="Arial" charset="0"/>
              </a:rPr>
              <a:t> de </a:t>
            </a:r>
            <a:r>
              <a:rPr lang="en-US" sz="2400" i="1" dirty="0" err="1">
                <a:latin typeface="Arial" charset="0"/>
              </a:rPr>
              <a:t>wé</a:t>
            </a:r>
            <a:r>
              <a:rPr lang="en-US" sz="2400" i="1" dirty="0">
                <a:latin typeface="Arial" charset="0"/>
              </a:rPr>
              <a:t> </a:t>
            </a:r>
            <a:r>
              <a:rPr lang="en-US" sz="2400" dirty="0">
                <a:latin typeface="Arial" charset="0"/>
              </a:rPr>
              <a:t>(</a:t>
            </a:r>
            <a:r>
              <a:rPr lang="en-US" sz="2400" dirty="0" err="1">
                <a:latin typeface="Arial" charset="0"/>
              </a:rPr>
              <a:t>dans</a:t>
            </a:r>
            <a:r>
              <a:rPr lang="en-US" sz="2400" dirty="0">
                <a:latin typeface="Arial" charset="0"/>
              </a:rPr>
              <a:t> </a:t>
            </a:r>
            <a:r>
              <a:rPr lang="en-US" sz="2400" i="1" dirty="0" err="1">
                <a:latin typeface="Arial" charset="0"/>
              </a:rPr>
              <a:t>loi</a:t>
            </a:r>
            <a:r>
              <a:rPr lang="en-US" sz="2400" dirty="0">
                <a:latin typeface="Arial" charset="0"/>
              </a:rPr>
              <a:t>), </a:t>
            </a:r>
            <a:r>
              <a:rPr lang="en-US" sz="2400" dirty="0" err="1">
                <a:latin typeface="Arial" charset="0"/>
              </a:rPr>
              <a:t>passa</a:t>
            </a:r>
            <a:r>
              <a:rPr lang="en-US" sz="2400" dirty="0">
                <a:latin typeface="Arial" charset="0"/>
              </a:rPr>
              <a:t> </a:t>
            </a:r>
            <a:r>
              <a:rPr lang="en-US" sz="2400" dirty="0" err="1">
                <a:latin typeface="Arial" charset="0"/>
              </a:rPr>
              <a:t>à</a:t>
            </a:r>
            <a:r>
              <a:rPr lang="en-US" sz="2400" dirty="0">
                <a:latin typeface="Arial" charset="0"/>
              </a:rPr>
              <a:t> </a:t>
            </a:r>
            <a:r>
              <a:rPr lang="en-US" sz="2400" i="1" dirty="0" err="1">
                <a:latin typeface="Arial" charset="0"/>
              </a:rPr>
              <a:t>wa</a:t>
            </a:r>
            <a:r>
              <a:rPr lang="en-US" sz="2400" i="1" dirty="0">
                <a:latin typeface="Arial" charset="0"/>
              </a:rPr>
              <a:t>. </a:t>
            </a:r>
          </a:p>
          <a:p>
            <a:pPr algn="just" eaLnBrk="1" hangingPunct="1">
              <a:buFontTx/>
              <a:buNone/>
            </a:pPr>
            <a:r>
              <a:rPr lang="en-US" sz="2400" dirty="0" err="1">
                <a:latin typeface="Arial" charset="0"/>
              </a:rPr>
              <a:t>Bref</a:t>
            </a:r>
            <a:r>
              <a:rPr lang="en-US" sz="2400" dirty="0">
                <a:latin typeface="Arial" charset="0"/>
              </a:rPr>
              <a:t>, </a:t>
            </a:r>
            <a:r>
              <a:rPr lang="en-US" sz="2400" dirty="0" err="1">
                <a:latin typeface="Arial" charset="0"/>
              </a:rPr>
              <a:t>c'est</a:t>
            </a:r>
            <a:r>
              <a:rPr lang="en-US" sz="2400" dirty="0">
                <a:latin typeface="Arial" charset="0"/>
              </a:rPr>
              <a:t> la </a:t>
            </a:r>
            <a:r>
              <a:rPr lang="en-US" sz="2400" dirty="0" err="1">
                <a:latin typeface="Arial" charset="0"/>
              </a:rPr>
              <a:t>prononciation</a:t>
            </a:r>
            <a:r>
              <a:rPr lang="en-US" sz="2400" dirty="0">
                <a:latin typeface="Arial" charset="0"/>
              </a:rPr>
              <a:t> qui se </a:t>
            </a:r>
            <a:r>
              <a:rPr lang="en-US" sz="2400" dirty="0" err="1">
                <a:latin typeface="Arial" charset="0"/>
              </a:rPr>
              <a:t>modifia</a:t>
            </a:r>
            <a:r>
              <a:rPr lang="en-US" sz="2400" dirty="0">
                <a:latin typeface="Arial" charset="0"/>
              </a:rPr>
              <a:t> le plus, avec le </a:t>
            </a:r>
            <a:r>
              <a:rPr lang="en-US" sz="2400" dirty="0" err="1">
                <a:latin typeface="Arial" charset="0"/>
              </a:rPr>
              <a:t>vocabulaire</a:t>
            </a:r>
            <a:r>
              <a:rPr lang="en-US" sz="2400" dirty="0">
                <a:latin typeface="Arial" charset="0"/>
              </a:rPr>
              <a:t> </a:t>
            </a:r>
            <a:r>
              <a:rPr lang="en-US" sz="2400" dirty="0" err="1">
                <a:latin typeface="Arial" charset="0"/>
              </a:rPr>
              <a:t>administratif</a:t>
            </a:r>
            <a:r>
              <a:rPr lang="en-US" sz="2400" dirty="0">
                <a:latin typeface="Arial" charset="0"/>
              </a:rPr>
              <a:t>.</a:t>
            </a:r>
          </a:p>
          <a:p>
            <a:pPr algn="just" eaLnBrk="1" hangingPunct="1">
              <a:buFontTx/>
              <a:buNone/>
            </a:pPr>
            <a:r>
              <a:rPr lang="en-US" sz="2400" dirty="0" err="1">
                <a:latin typeface="Arial" charset="0"/>
              </a:rPr>
              <a:t>Cependant</a:t>
            </a:r>
            <a:r>
              <a:rPr lang="en-US" sz="2400" dirty="0">
                <a:latin typeface="Arial" charset="0"/>
              </a:rPr>
              <a:t> …</a:t>
            </a:r>
            <a:endParaRPr lang="it-IT" sz="2400" dirty="0">
              <a:latin typeface="Arial" charset="0"/>
            </a:endParaRPr>
          </a:p>
        </p:txBody>
      </p:sp>
    </p:spTree>
    <p:extLst>
      <p:ext uri="{BB962C8B-B14F-4D97-AF65-F5344CB8AC3E}">
        <p14:creationId xmlns:p14="http://schemas.microsoft.com/office/powerpoint/2010/main" val="1034656257"/>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La langue française et la Révolution</a:t>
            </a:r>
          </a:p>
        </p:txBody>
      </p:sp>
      <p:sp>
        <p:nvSpPr>
          <p:cNvPr id="3" name="Segnaposto contenuto 2"/>
          <p:cNvSpPr>
            <a:spLocks noGrp="1"/>
          </p:cNvSpPr>
          <p:nvPr>
            <p:ph idx="1"/>
          </p:nvPr>
        </p:nvSpPr>
        <p:spPr/>
        <p:txBody>
          <a:bodyPr>
            <a:normAutofit/>
          </a:bodyPr>
          <a:lstStyle/>
          <a:p>
            <a:pPr algn="just"/>
            <a:r>
              <a:rPr lang="fr-CA" sz="2400" dirty="0"/>
              <a:t>« </a:t>
            </a:r>
            <a:r>
              <a:rPr lang="fr-CA" sz="2400" dirty="0" err="1"/>
              <a:t>Eradiquer</a:t>
            </a:r>
            <a:r>
              <a:rPr lang="fr-CA" sz="2400" dirty="0"/>
              <a:t> » la diversité linguistique au profit d’un français unique propre à assurer la diffusion des idées révolutionnaires et à sortir les populations rurales de leur « bassesse » culturelle.</a:t>
            </a:r>
          </a:p>
          <a:p>
            <a:pPr algn="just"/>
            <a:endParaRPr lang="fr-CA" sz="2400" dirty="0"/>
          </a:p>
          <a:p>
            <a:pPr algn="just"/>
            <a:r>
              <a:rPr lang="fr-CA" sz="2400" b="1" dirty="0"/>
              <a:t>la France devrait être unifiée suivant le concept "un pays, une nation, une langue". </a:t>
            </a:r>
          </a:p>
          <a:p>
            <a:pPr algn="just"/>
            <a:endParaRPr lang="fr-CA" sz="2400" b="1" dirty="0"/>
          </a:p>
        </p:txBody>
      </p:sp>
    </p:spTree>
    <p:extLst>
      <p:ext uri="{BB962C8B-B14F-4D97-AF65-F5344CB8AC3E}">
        <p14:creationId xmlns:p14="http://schemas.microsoft.com/office/powerpoint/2010/main" val="522584089"/>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idx="4294967295"/>
          </p:nvPr>
        </p:nvSpPr>
        <p:spPr/>
        <p:txBody>
          <a:bodyPr>
            <a:normAutofit/>
          </a:bodyPr>
          <a:lstStyle/>
          <a:p>
            <a:r>
              <a:rPr lang="fr-FR" sz="2800" dirty="0">
                <a:latin typeface="Arial" charset="0"/>
              </a:rPr>
              <a:t>XVIII° siècle </a:t>
            </a:r>
            <a:r>
              <a:rPr lang="fr-FR" sz="2800" b="1" dirty="0">
                <a:latin typeface="Arial" charset="0"/>
              </a:rPr>
              <a:t>: Enquête de l</a:t>
            </a:r>
            <a:r>
              <a:rPr lang="ja-JP" altLang="fr-FR" sz="2800" b="1" dirty="0">
                <a:latin typeface="Arial" charset="0"/>
              </a:rPr>
              <a:t>’</a:t>
            </a:r>
            <a:r>
              <a:rPr lang="fr-FR" altLang="ja-JP" sz="2800" b="1" dirty="0">
                <a:latin typeface="Arial" charset="0"/>
              </a:rPr>
              <a:t>Abbé Grégoire</a:t>
            </a:r>
            <a:endParaRPr lang="fr-FR" sz="2800" b="1" dirty="0">
              <a:latin typeface="Arial" charset="0"/>
            </a:endParaRPr>
          </a:p>
        </p:txBody>
      </p:sp>
      <p:sp>
        <p:nvSpPr>
          <p:cNvPr id="73730" name="Rectangle 3"/>
          <p:cNvSpPr>
            <a:spLocks noGrp="1" noChangeArrowheads="1"/>
          </p:cNvSpPr>
          <p:nvPr>
            <p:ph type="body" idx="4294967295"/>
          </p:nvPr>
        </p:nvSpPr>
        <p:spPr/>
        <p:txBody>
          <a:bodyPr>
            <a:normAutofit/>
          </a:bodyPr>
          <a:lstStyle/>
          <a:p>
            <a:pPr algn="just" eaLnBrk="1" hangingPunct="1">
              <a:lnSpc>
                <a:spcPct val="90000"/>
              </a:lnSpc>
            </a:pPr>
            <a:r>
              <a:rPr lang="fr-FR" altLang="ja-JP" sz="2400" dirty="0">
                <a:latin typeface="Arial" charset="0"/>
              </a:rPr>
              <a:t>Son objectif : se rendre compte de l’étendue réelle des patois.</a:t>
            </a:r>
          </a:p>
          <a:p>
            <a:pPr algn="just" eaLnBrk="1" hangingPunct="1">
              <a:lnSpc>
                <a:spcPct val="90000"/>
              </a:lnSpc>
            </a:pPr>
            <a:r>
              <a:rPr lang="fr-FR" altLang="ja-JP" sz="2400" dirty="0">
                <a:latin typeface="Arial" charset="0"/>
              </a:rPr>
              <a:t>Le premier exemple d’une enquête sociolinguistique : un questionnaire en 43 </a:t>
            </a:r>
            <a:r>
              <a:rPr lang="fr-FR" altLang="ja-JP" sz="2400" dirty="0" smtClean="0">
                <a:latin typeface="Arial" charset="0"/>
              </a:rPr>
              <a:t>points</a:t>
            </a:r>
          </a:p>
          <a:p>
            <a:pPr algn="just" eaLnBrk="1" hangingPunct="1">
              <a:lnSpc>
                <a:spcPct val="90000"/>
              </a:lnSpc>
            </a:pPr>
            <a:endParaRPr lang="fr-FR" sz="2400" dirty="0">
              <a:latin typeface="Arial" charset="0"/>
            </a:endParaRPr>
          </a:p>
          <a:p>
            <a:pPr algn="just" eaLnBrk="1" hangingPunct="1">
              <a:lnSpc>
                <a:spcPct val="90000"/>
              </a:lnSpc>
            </a:pPr>
            <a:endParaRPr lang="fr-FR" sz="2400" dirty="0" smtClean="0">
              <a:latin typeface="Arial" charset="0"/>
            </a:endParaRPr>
          </a:p>
        </p:txBody>
      </p:sp>
    </p:spTree>
    <p:extLst>
      <p:ext uri="{BB962C8B-B14F-4D97-AF65-F5344CB8AC3E}">
        <p14:creationId xmlns:p14="http://schemas.microsoft.com/office/powerpoint/2010/main" val="3313949535"/>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idx="4294967295"/>
          </p:nvPr>
        </p:nvSpPr>
        <p:spPr/>
        <p:txBody>
          <a:bodyPr>
            <a:normAutofit/>
          </a:bodyPr>
          <a:lstStyle/>
          <a:p>
            <a:r>
              <a:rPr lang="fr-FR" sz="2800" dirty="0">
                <a:latin typeface="Arial" charset="0"/>
              </a:rPr>
              <a:t>XVIII° siècle : Enquête de l</a:t>
            </a:r>
            <a:r>
              <a:rPr lang="ja-JP" altLang="fr-FR" sz="2800" dirty="0">
                <a:latin typeface="Arial" charset="0"/>
              </a:rPr>
              <a:t>’</a:t>
            </a:r>
            <a:r>
              <a:rPr lang="fr-FR" altLang="ja-JP" sz="2800" dirty="0">
                <a:latin typeface="Arial" charset="0"/>
              </a:rPr>
              <a:t>Abbé </a:t>
            </a:r>
            <a:r>
              <a:rPr lang="fr-FR" altLang="ja-JP" sz="2800" dirty="0" smtClean="0">
                <a:latin typeface="Arial" charset="0"/>
              </a:rPr>
              <a:t>Grégoire</a:t>
            </a:r>
            <a:br>
              <a:rPr lang="fr-FR" altLang="ja-JP" sz="2800" dirty="0" smtClean="0">
                <a:latin typeface="Arial" charset="0"/>
              </a:rPr>
            </a:br>
            <a:endParaRPr lang="fr-FR" sz="2800" dirty="0">
              <a:latin typeface="Arial" charset="0"/>
            </a:endParaRPr>
          </a:p>
        </p:txBody>
      </p:sp>
      <p:sp>
        <p:nvSpPr>
          <p:cNvPr id="73730" name="Rectangle 3"/>
          <p:cNvSpPr>
            <a:spLocks noGrp="1" noChangeArrowheads="1"/>
          </p:cNvSpPr>
          <p:nvPr>
            <p:ph type="body" idx="4294967295"/>
          </p:nvPr>
        </p:nvSpPr>
        <p:spPr/>
        <p:txBody>
          <a:bodyPr>
            <a:normAutofit fontScale="92500"/>
          </a:bodyPr>
          <a:lstStyle/>
          <a:p>
            <a:pPr algn="just" eaLnBrk="1" hangingPunct="1">
              <a:lnSpc>
                <a:spcPct val="90000"/>
              </a:lnSpc>
            </a:pPr>
            <a:r>
              <a:rPr lang="fr-FR" sz="2400" dirty="0">
                <a:latin typeface="Arial" charset="0"/>
              </a:rPr>
              <a:t>Enquête de l</a:t>
            </a:r>
            <a:r>
              <a:rPr lang="ja-JP" altLang="fr-FR" sz="2400" dirty="0">
                <a:latin typeface="Arial" charset="0"/>
              </a:rPr>
              <a:t>’</a:t>
            </a:r>
            <a:r>
              <a:rPr lang="fr-FR" altLang="ja-JP" sz="2400" dirty="0">
                <a:latin typeface="Arial" charset="0"/>
              </a:rPr>
              <a:t>Abbé Grégoire : « Rapport sur la nécessité d</a:t>
            </a:r>
            <a:r>
              <a:rPr lang="ja-JP" altLang="fr-FR" sz="2400" b="1" dirty="0">
                <a:latin typeface="Arial" charset="0"/>
              </a:rPr>
              <a:t>’</a:t>
            </a:r>
            <a:r>
              <a:rPr lang="fr-FR" altLang="ja-JP" sz="2400" b="1" dirty="0">
                <a:latin typeface="Arial" charset="0"/>
              </a:rPr>
              <a:t>anéantir les patois et d</a:t>
            </a:r>
            <a:r>
              <a:rPr lang="ja-JP" altLang="fr-FR" sz="2400" b="1" dirty="0">
                <a:latin typeface="Arial" charset="0"/>
              </a:rPr>
              <a:t>’</a:t>
            </a:r>
            <a:r>
              <a:rPr lang="fr-FR" altLang="ja-JP" sz="2400" b="1" dirty="0">
                <a:latin typeface="Arial" charset="0"/>
              </a:rPr>
              <a:t>universaliser l</a:t>
            </a:r>
            <a:r>
              <a:rPr lang="ja-JP" altLang="fr-FR" sz="2400" b="1" dirty="0">
                <a:latin typeface="Arial" charset="0"/>
              </a:rPr>
              <a:t>’</a:t>
            </a:r>
            <a:r>
              <a:rPr lang="fr-FR" altLang="ja-JP" sz="2400" b="1" dirty="0">
                <a:latin typeface="Arial" charset="0"/>
              </a:rPr>
              <a:t>usage de la langue française </a:t>
            </a:r>
            <a:r>
              <a:rPr lang="fr-FR" altLang="ja-JP" sz="2400" dirty="0">
                <a:latin typeface="Arial" charset="0"/>
              </a:rPr>
              <a:t>» présenté à la Convention en 1794 (le 16 prairial de l’an II) décrivait la situation comme la tour de Babel où se parlent 30 patois </a:t>
            </a:r>
          </a:p>
          <a:p>
            <a:pPr algn="just" eaLnBrk="1" hangingPunct="1">
              <a:lnSpc>
                <a:spcPct val="90000"/>
              </a:lnSpc>
            </a:pPr>
            <a:r>
              <a:rPr lang="fr-FR" sz="2400" dirty="0">
                <a:latin typeface="Arial" charset="0"/>
              </a:rPr>
              <a:t>sur 26 millions, 11 ont le français comme langue maternelle, 3 le parlent couramment, 6 un peu et 6 l</a:t>
            </a:r>
            <a:r>
              <a:rPr lang="ja-JP" altLang="fr-FR" sz="2400" dirty="0">
                <a:latin typeface="Arial" charset="0"/>
              </a:rPr>
              <a:t>’</a:t>
            </a:r>
            <a:r>
              <a:rPr lang="fr-FR" altLang="ja-JP" sz="2400" dirty="0">
                <a:latin typeface="Arial" charset="0"/>
              </a:rPr>
              <a:t>ignorent.</a:t>
            </a:r>
          </a:p>
          <a:p>
            <a:pPr eaLnBrk="1" hangingPunct="1">
              <a:lnSpc>
                <a:spcPct val="90000"/>
              </a:lnSpc>
            </a:pPr>
            <a:r>
              <a:rPr lang="fr-FR" sz="2400" b="1" dirty="0">
                <a:latin typeface="Arial" charset="0"/>
              </a:rPr>
              <a:t>Les jacobins déclarent une guerre contre les patois :</a:t>
            </a:r>
          </a:p>
          <a:p>
            <a:pPr algn="just" eaLnBrk="1" hangingPunct="1">
              <a:lnSpc>
                <a:spcPct val="90000"/>
              </a:lnSpc>
              <a:buFontTx/>
              <a:buNone/>
            </a:pPr>
            <a:r>
              <a:rPr lang="fr-FR" sz="2400" dirty="0">
                <a:latin typeface="Arial" charset="0"/>
              </a:rPr>
              <a:t>« </a:t>
            </a:r>
            <a:r>
              <a:rPr lang="fr-FR" sz="2400" i="1" dirty="0">
                <a:latin typeface="Arial" charset="0"/>
              </a:rPr>
              <a:t>La monarchie avait des raisons de ressembler à la tour de Babel; dans la démocratie, laisser les citoyens ignorants de la langue nationale, incapables de contrôler le pouvoir, c</a:t>
            </a:r>
            <a:r>
              <a:rPr lang="ja-JP" altLang="fr-FR" sz="2400" i="1" dirty="0">
                <a:latin typeface="Arial" charset="0"/>
              </a:rPr>
              <a:t>’</a:t>
            </a:r>
            <a:r>
              <a:rPr lang="fr-FR" altLang="ja-JP" sz="2400" i="1" dirty="0">
                <a:latin typeface="Arial" charset="0"/>
              </a:rPr>
              <a:t>est trahir la patrie … Chez un peuple libre, la langue doit être une et la même pour tous.</a:t>
            </a:r>
            <a:r>
              <a:rPr lang="fr-FR" altLang="ja-JP" sz="2400" dirty="0">
                <a:latin typeface="Arial" charset="0"/>
              </a:rPr>
              <a:t> »</a:t>
            </a:r>
            <a:br>
              <a:rPr lang="fr-FR" altLang="ja-JP" sz="2400" dirty="0">
                <a:latin typeface="Arial" charset="0"/>
              </a:rPr>
            </a:br>
            <a:r>
              <a:rPr lang="fr-FR" altLang="ja-JP" sz="2400" dirty="0">
                <a:latin typeface="Arial" charset="0"/>
              </a:rPr>
              <a:t>    — </a:t>
            </a:r>
            <a:r>
              <a:rPr lang="fr-FR" altLang="ja-JP" sz="2400" dirty="0" err="1">
                <a:latin typeface="Arial" charset="0"/>
              </a:rPr>
              <a:t>Barère</a:t>
            </a:r>
            <a:r>
              <a:rPr lang="fr-FR" altLang="ja-JP" sz="2400" dirty="0">
                <a:latin typeface="Arial" charset="0"/>
              </a:rPr>
              <a:t> (devant la Convention du 27 janvier 1794</a:t>
            </a:r>
            <a:r>
              <a:rPr lang="fr-FR" altLang="ja-JP" sz="2400" dirty="0" smtClean="0">
                <a:latin typeface="Arial" charset="0"/>
              </a:rPr>
              <a:t>)</a:t>
            </a:r>
          </a:p>
          <a:p>
            <a:pPr algn="just" eaLnBrk="1" hangingPunct="1">
              <a:lnSpc>
                <a:spcPct val="90000"/>
              </a:lnSpc>
            </a:pPr>
            <a:endParaRPr lang="fr-FR" sz="1800" dirty="0">
              <a:latin typeface="Arial" charset="0"/>
            </a:endParaRPr>
          </a:p>
        </p:txBody>
      </p:sp>
    </p:spTree>
    <p:extLst>
      <p:ext uri="{BB962C8B-B14F-4D97-AF65-F5344CB8AC3E}">
        <p14:creationId xmlns:p14="http://schemas.microsoft.com/office/powerpoint/2010/main" val="87446095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208</TotalTime>
  <Words>15661</Words>
  <Application>Microsoft Office PowerPoint</Application>
  <PresentationFormat>Presentazione su schermo (4:3)</PresentationFormat>
  <Paragraphs>810</Paragraphs>
  <Slides>186</Slides>
  <Notes>31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186</vt:i4>
      </vt:variant>
    </vt:vector>
  </HeadingPairs>
  <TitlesOfParts>
    <vt:vector size="193" baseType="lpstr">
      <vt:lpstr>ＭＳ Ｐゴシック</vt:lpstr>
      <vt:lpstr>宋体</vt:lpstr>
      <vt:lpstr>宋体</vt:lpstr>
      <vt:lpstr>Arial</vt:lpstr>
      <vt:lpstr>Calibri</vt:lpstr>
      <vt:lpstr>Symbol</vt:lpstr>
      <vt:lpstr>Tema di Office</vt:lpstr>
      <vt:lpstr>Regard diachronique Histoire de la langue française </vt:lpstr>
      <vt:lpstr>Regard diachronique </vt:lpstr>
      <vt:lpstr>La langue française : une affaire d’Etat </vt:lpstr>
      <vt:lpstr>Les étapes essentielles de l’histoire de la langue française </vt:lpstr>
      <vt:lpstr> L’ancien français  IXème siècle - XIIIème siècle </vt:lpstr>
      <vt:lpstr>Langue d’oïl-Langue d’oc </vt:lpstr>
      <vt:lpstr>L’ancien français IXème siècle - XIIIème siècle </vt:lpstr>
      <vt:lpstr>  Le concile de Tours (813)  </vt:lpstr>
      <vt:lpstr>Serments de Strasbourg 842 </vt:lpstr>
      <vt:lpstr>Serments de Strasbourg 842 </vt:lpstr>
      <vt:lpstr>Les Serments de Strasbourg  842  ancien français/français contemporain </vt:lpstr>
      <vt:lpstr>Les étapes essentielles de l’histoire de la langue française </vt:lpstr>
      <vt:lpstr>Le moyen français XIVème siècle - XVème siècle </vt:lpstr>
      <vt:lpstr>La langue française au Moyen Âge tardif </vt:lpstr>
      <vt:lpstr>Serment de Strasbourg en moyen français (XVe siècle)</vt:lpstr>
      <vt:lpstr>moyen français/français contemporain</vt:lpstr>
      <vt:lpstr>Rapport langue et traduction (translater) Le roi Charles V, dit Charles le Sage 1364 à 1380</vt:lpstr>
      <vt:lpstr>Le roi Charles V, dit Charles le Sage 1364 à 1380</vt:lpstr>
      <vt:lpstr>Nicole d’Oresme</vt:lpstr>
      <vt:lpstr>Les étapes essentielles de l’histoire de la langue française</vt:lpstr>
      <vt:lpstr>La Renaissance en France</vt:lpstr>
      <vt:lpstr>La Renaissance : l’humanisme Le XVI ème siècle</vt:lpstr>
      <vt:lpstr>Renaissance : révolution culturelle</vt:lpstr>
      <vt:lpstr>La Renaissance en France : XVIème siècle</vt:lpstr>
      <vt:lpstr>Montaigne a posé les premiers fondements de l’Humanisme en France 1533-1592</vt:lpstr>
      <vt:lpstr>Montaigne</vt:lpstr>
      <vt:lpstr>Montaigne et la Renaissance</vt:lpstr>
      <vt:lpstr>"Que sais-je ?"  </vt:lpstr>
      <vt:lpstr>Que sais-je ? </vt:lpstr>
      <vt:lpstr>Que sais-je ? </vt:lpstr>
      <vt:lpstr>Le français de la Renaissance : XVI ème siècle</vt:lpstr>
      <vt:lpstr>1539 : langue officielle de l'administration</vt:lpstr>
      <vt:lpstr>L’ordonnance de Villers-Cotterêts</vt:lpstr>
      <vt:lpstr>L’ordonnance de Villers-Cotterêts</vt:lpstr>
      <vt:lpstr>Villers-Cotterêts</vt:lpstr>
      <vt:lpstr>Pourquoi ?</vt:lpstr>
      <vt:lpstr>Qu’est-ce que le droit coutumier ? </vt:lpstr>
      <vt:lpstr>Qu’est-ce que le droit coutumier ? </vt:lpstr>
      <vt:lpstr>Qu’est-ce que le droit coutumier ? </vt:lpstr>
      <vt:lpstr>Le latin ?</vt:lpstr>
      <vt:lpstr>Les dialectes (patois) ?</vt:lpstr>
      <vt:lpstr>Le français</vt:lpstr>
      <vt:lpstr>La Deffence, et Illustration de la Langue Francoyse dans l'orthographe originale 1549</vt:lpstr>
      <vt:lpstr>La Pléiade </vt:lpstr>
      <vt:lpstr>Les outils de la langue française au XVIème siècle</vt:lpstr>
      <vt:lpstr>Dictionnaires XVI ème siècle</vt:lpstr>
      <vt:lpstr>1539</vt:lpstr>
      <vt:lpstr> Dictionnaire françois-latin contenant les motz et les manières de parler françois tournez en latin.  </vt:lpstr>
      <vt:lpstr>Les grammaires</vt:lpstr>
      <vt:lpstr>1530 J. Palsgrave, Lesclarcissement de la langue françoise, en anglais </vt:lpstr>
      <vt:lpstr>1550 Louis Meigret, Tretté de la grammere françoeze</vt:lpstr>
      <vt:lpstr>Proximité entre le mouvement grammairien et le mouvement religieux de la Réforme </vt:lpstr>
      <vt:lpstr>L’influence de l’Italie : les italianismes</vt:lpstr>
      <vt:lpstr>L’influence de l’Italie dans les mœurs de la Cour Catherine de Médicis </vt:lpstr>
      <vt:lpstr>La fourchette</vt:lpstr>
      <vt:lpstr>La fourchette</vt:lpstr>
      <vt:lpstr>La fourchette</vt:lpstr>
      <vt:lpstr>Les étapes essentielles de l’histoire de la langue française</vt:lpstr>
      <vt:lpstr>A la veille du XVIIème siècle, la situation de la France</vt:lpstr>
      <vt:lpstr>A la veille du XVIIème siècle, la langue française</vt:lpstr>
      <vt:lpstr> Le XVII ème : français classique </vt:lpstr>
      <vt:lpstr>L’Académie française 1635</vt:lpstr>
      <vt:lpstr>Numération adoptée par l'Académie française </vt:lpstr>
      <vt:lpstr>Ses missions http://academie-francaise.fr</vt:lpstr>
      <vt:lpstr>Les premiers dictionnaires de langue française</vt:lpstr>
      <vt:lpstr>Le Dictionnaire de l’Académie</vt:lpstr>
      <vt:lpstr>La première édition du Dictionnaire de l’Académie http://academie-francaise.fr</vt:lpstr>
      <vt:lpstr>La première édition du Dictionnaire de l’Académie http://academie-francaise.fr</vt:lpstr>
      <vt:lpstr>Femelle 1° DA 1694</vt:lpstr>
      <vt:lpstr>Sous l’entrée Femelle  1°DA</vt:lpstr>
      <vt:lpstr>Sous l’entrée Femelle  1°DA</vt:lpstr>
      <vt:lpstr>Sous l’entrée Femelle  1°DA</vt:lpstr>
      <vt:lpstr>Sous l’entrée Femelle  1°DA</vt:lpstr>
      <vt:lpstr>Sous l’entrée Femelle  1°DA</vt:lpstr>
      <vt:lpstr>Le bon Usage</vt:lpstr>
      <vt:lpstr>Vaugelas</vt:lpstr>
      <vt:lpstr>Le bon Usage de Vaugelas</vt:lpstr>
      <vt:lpstr>Descartes 1637</vt:lpstr>
      <vt:lpstr>Descartes</vt:lpstr>
      <vt:lpstr>Bernard Le Bouyer de Fontenelle 1686 la vulgarisation des sciences</vt:lpstr>
      <vt:lpstr>Discours de vulgarisation scientifique en français</vt:lpstr>
      <vt:lpstr>Histoire de la langue française Le français : langue internationale</vt:lpstr>
      <vt:lpstr>Langue de la diplomatie</vt:lpstr>
      <vt:lpstr>Le XVIIIème : le siècle des Lumières et de la Révolution : français classique</vt:lpstr>
      <vt:lpstr>Le  français et le XVIII ème siècle</vt:lpstr>
      <vt:lpstr>Réflexions de Voltaire sur la langue française</vt:lpstr>
      <vt:lpstr>Réflexions de Voltaire sur la langue française</vt:lpstr>
      <vt:lpstr>L’orthographe de Voltaire</vt:lpstr>
      <vt:lpstr>Encyclopédie</vt:lpstr>
      <vt:lpstr>  Encyclopédie ou Dictionnaire raisonné des sciences, des arts et des métiers    </vt:lpstr>
      <vt:lpstr> Encyclopédie ou Dictionnaire raisonné des sciences, des arts et des métiers </vt:lpstr>
      <vt:lpstr>Encyclopédie ou  Dictionnaire raisonné des sciences, des arts et des métiers </vt:lpstr>
      <vt:lpstr>Les planches</vt:lpstr>
      <vt:lpstr>Les planches</vt:lpstr>
      <vt:lpstr> Encyclopédie   </vt:lpstr>
      <vt:lpstr>Langue de la Révolution (1789)?</vt:lpstr>
      <vt:lpstr>La langue française et la Révolution</vt:lpstr>
      <vt:lpstr>XVIII° siècle : Enquête de l’Abbé Grégoire</vt:lpstr>
      <vt:lpstr>XVIII° siècle : Enquête de l’Abbé Grégoire </vt:lpstr>
      <vt:lpstr>  Le calendrier révolutionnaire 1792, l'an I </vt:lpstr>
      <vt:lpstr>  Le calendrier révolutionnaire 1792, l'an I </vt:lpstr>
      <vt:lpstr>  Le calendrier romain, trop religieux.  </vt:lpstr>
      <vt:lpstr>Calendrier révolutionnaire</vt:lpstr>
      <vt:lpstr>Tentatives de transformation de la langue  pendant la Révolution</vt:lpstr>
      <vt:lpstr>5 ° édition du Dictionnaire de l’Académie françoise,  dite « édition révolutionnaire »</vt:lpstr>
      <vt:lpstr>Discours préliminaire de Garat</vt:lpstr>
      <vt:lpstr>Le supplément de la 5 ° édition du Dictionnaire de l’Académie françoise</vt:lpstr>
      <vt:lpstr>Le supplément de la 5 ° édition du Dictionnaire de l’Académie françoise</vt:lpstr>
      <vt:lpstr>Le supplément de la 5 ° édition du Dictionnaire de l’Académie françoise</vt:lpstr>
      <vt:lpstr>Les étapes essentielles de l’histoire de la langue française</vt:lpstr>
      <vt:lpstr>XIXème siècle</vt:lpstr>
      <vt:lpstr>XIXème siècle</vt:lpstr>
      <vt:lpstr>XIXème siècle : français moderne </vt:lpstr>
      <vt:lpstr>Le XIXe siècle </vt:lpstr>
      <vt:lpstr>“Savoir sa langue et la bien parler” </vt:lpstr>
      <vt:lpstr>XIXème siècle  Le français moderne</vt:lpstr>
      <vt:lpstr>Les hussards noirs</vt:lpstr>
      <vt:lpstr>Les maitres d’école : Les hussards noirs</vt:lpstr>
      <vt:lpstr>Les maitres d’école : Les hussards noirs</vt:lpstr>
      <vt:lpstr>Les débats orthographiques du XIXe siècle</vt:lpstr>
      <vt:lpstr>L’orthographe</vt:lpstr>
      <vt:lpstr>Après la raison du XVIIIème…</vt:lpstr>
      <vt:lpstr>Le français moderne et la littérature </vt:lpstr>
      <vt:lpstr>Le XIX ème et la littérature</vt:lpstr>
      <vt:lpstr>Le XIXème et la littérature</vt:lpstr>
      <vt:lpstr>La place de l’argot dans la littérature</vt:lpstr>
      <vt:lpstr>Le romantisme et la langue française</vt:lpstr>
      <vt:lpstr>Victor Hugo né le 7 ventôse an X (26 février 1802) et mort le 22 mai 1885 à Paris. </vt:lpstr>
      <vt:lpstr>Les Misérables Victor Hugo (1862) Livre sixième - Le petit Gavroche  Chapitre II  Où le petit Gavroche tire parti de Napoléon le Grand </vt:lpstr>
      <vt:lpstr> Emile Zola 1840 - 1902.</vt:lpstr>
      <vt:lpstr>Emile Zola - L'assommoir 1877 </vt:lpstr>
      <vt:lpstr>Emile Zola</vt:lpstr>
      <vt:lpstr>Charles Baudelaire 1821-1867</vt:lpstr>
      <vt:lpstr> L’ÉTRANGER Spleen de Paris Petits poèmes en prose Petits poèmes en prose. Recueil posthume 1869  </vt:lpstr>
      <vt:lpstr>Mallarmé 1842-1898</vt:lpstr>
      <vt:lpstr>Un coup de dés jamais n’abolira le hasard 1897</vt:lpstr>
      <vt:lpstr>Rimbaud 1854-1891</vt:lpstr>
      <vt:lpstr>Voyelles écrit en 1872 et publié pour la première fois dans la revue Lutèce, le 5 octobre 1883. </vt:lpstr>
      <vt:lpstr>Voyelles écrit en 1872 et publié pour la première fois dans la revue Lutèce, le 5 octobre 1883. </vt:lpstr>
      <vt:lpstr>  Le XX ème siècle  Apollinaire 1880-1918  Les cloches  dans Alcools – poèmes 1898-1913  </vt:lpstr>
      <vt:lpstr>Calligrammes 1918</vt:lpstr>
      <vt:lpstr> Il pleut 1918</vt:lpstr>
      <vt:lpstr>Les paroles de Il pleut</vt:lpstr>
      <vt:lpstr>Calligrammes</vt:lpstr>
      <vt:lpstr>calligramme [ka(l)ligʀam] PR 2020</vt:lpstr>
      <vt:lpstr>Les étapes essentielles de l’histoire de la langue française</vt:lpstr>
      <vt:lpstr>Les étapes essentielles de l’histoire de la langue française</vt:lpstr>
      <vt:lpstr>Langue du XXème siècle 26 avril </vt:lpstr>
      <vt:lpstr>Imaginaire et préjugés  sur l’oral déjà vu</vt:lpstr>
      <vt:lpstr>L’oral dans la littérature : Céline</vt:lpstr>
      <vt:lpstr>Céline déjà vu</vt:lpstr>
      <vt:lpstr>Le néo-français  de Raymond Queneau</vt:lpstr>
      <vt:lpstr>Raymond Queneau</vt:lpstr>
      <vt:lpstr>Raymond Queneau  Zazie dans le métro</vt:lpstr>
      <vt:lpstr>OULIPO</vt:lpstr>
      <vt:lpstr>Qu’est-ce que l’Oulipo ? </vt:lpstr>
      <vt:lpstr>Qu’est-ce que l’Oulipo ? </vt:lpstr>
      <vt:lpstr>Raymond Queneau </vt:lpstr>
      <vt:lpstr>Italianismes/Francesismi tradotto da Umberto Eco 1983 </vt:lpstr>
      <vt:lpstr>Umberto Eco : traducteur des Exercices de style</vt:lpstr>
      <vt:lpstr>Les rectifications de l’orthographe</vt:lpstr>
      <vt:lpstr>Les rectifications de l’orthographe 1990</vt:lpstr>
      <vt:lpstr>L’accent circonflexe </vt:lpstr>
      <vt:lpstr>Nouvelle orthographe</vt:lpstr>
      <vt:lpstr>Nénufar ou nénuphar dans les dictionnaires ? non</vt:lpstr>
      <vt:lpstr>nénuphar ou nénufar non </vt:lpstr>
      <vt:lpstr>La politique linguistique de la France XXe siècle </vt:lpstr>
      <vt:lpstr>Défense de la langue française</vt:lpstr>
      <vt:lpstr>Les institutions de la Politique linguistique de la France du XX siècle</vt:lpstr>
      <vt:lpstr>Les institutions de la Politique linguistique de la France aujourd’hui </vt:lpstr>
      <vt:lpstr>La DGLFLF qui sommes-nous? </vt:lpstr>
      <vt:lpstr>La DGLFLF et la politique terminologique</vt:lpstr>
      <vt:lpstr>La DGLFLF et la pluralité linguistique interne</vt:lpstr>
      <vt:lpstr>Webinar : de quoi parle-t-on en français ? </vt:lpstr>
      <vt:lpstr>Webinar : de quoi parle-t-on en français ? </vt:lpstr>
      <vt:lpstr>Webinar : de quoi parle-t-on en français ? </vt:lpstr>
      <vt:lpstr>FranceTerme</vt:lpstr>
      <vt:lpstr>FranceTerme</vt:lpstr>
      <vt:lpstr>FranceTerme</vt:lpstr>
      <vt:lpstr>La terminologie en français</vt:lpstr>
      <vt:lpstr>La politique linguistique de la France XXe siècle </vt:lpstr>
      <vt:lpstr>Loi Toubon 1994 destinée à protéger le patrimoine linguistique français. </vt:lpstr>
      <vt:lpstr>La publicité et la loi Toubon</vt:lpstr>
      <vt:lpstr>La publicité et la loi Toubon</vt:lpstr>
      <vt:lpstr>Presentazione standard di PowerPoint</vt:lpstr>
      <vt:lpstr>La traduction soutenue par la DGLFLF</vt:lpstr>
    </vt:vector>
  </TitlesOfParts>
  <Company>università degli studi di trieste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CELOTTI NADINE</cp:lastModifiedBy>
  <cp:revision>26</cp:revision>
  <dcterms:created xsi:type="dcterms:W3CDTF">2021-04-18T20:30:16Z</dcterms:created>
  <dcterms:modified xsi:type="dcterms:W3CDTF">2021-04-28T11:52:45Z</dcterms:modified>
</cp:coreProperties>
</file>