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8"/>
  </p:notesMasterIdLst>
  <p:sldIdLst>
    <p:sldId id="256" r:id="rId2"/>
    <p:sldId id="257" r:id="rId3"/>
    <p:sldId id="386" r:id="rId4"/>
    <p:sldId id="388"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35" r:id="rId107"/>
    <p:sldId id="336" r:id="rId108"/>
    <p:sldId id="337" r:id="rId109"/>
    <p:sldId id="338" r:id="rId110"/>
    <p:sldId id="339" r:id="rId111"/>
    <p:sldId id="340" r:id="rId112"/>
    <p:sldId id="341" r:id="rId113"/>
    <p:sldId id="342" r:id="rId114"/>
    <p:sldId id="343" r:id="rId115"/>
    <p:sldId id="344" r:id="rId116"/>
    <p:sldId id="345" r:id="rId117"/>
    <p:sldId id="346"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9" r:id="rId133"/>
    <p:sldId id="394" r:id="rId134"/>
    <p:sldId id="395" r:id="rId135"/>
    <p:sldId id="407" r:id="rId136"/>
    <p:sldId id="408" r:id="rId137"/>
    <p:sldId id="409" r:id="rId138"/>
    <p:sldId id="410" r:id="rId139"/>
    <p:sldId id="412" r:id="rId140"/>
    <p:sldId id="413" r:id="rId141"/>
    <p:sldId id="414" r:id="rId142"/>
    <p:sldId id="415" r:id="rId143"/>
    <p:sldId id="416" r:id="rId144"/>
    <p:sldId id="417" r:id="rId145"/>
    <p:sldId id="418" r:id="rId146"/>
    <p:sldId id="419" r:id="rId147"/>
    <p:sldId id="420" r:id="rId148"/>
    <p:sldId id="421" r:id="rId149"/>
    <p:sldId id="450" r:id="rId150"/>
    <p:sldId id="422" r:id="rId151"/>
    <p:sldId id="423" r:id="rId152"/>
    <p:sldId id="425" r:id="rId153"/>
    <p:sldId id="426" r:id="rId154"/>
    <p:sldId id="427" r:id="rId155"/>
    <p:sldId id="428" r:id="rId156"/>
    <p:sldId id="429" r:id="rId157"/>
    <p:sldId id="430" r:id="rId158"/>
    <p:sldId id="431" r:id="rId159"/>
    <p:sldId id="432" r:id="rId160"/>
    <p:sldId id="433" r:id="rId161"/>
    <p:sldId id="434" r:id="rId162"/>
    <p:sldId id="435" r:id="rId163"/>
    <p:sldId id="436" r:id="rId164"/>
    <p:sldId id="437" r:id="rId165"/>
    <p:sldId id="438" r:id="rId166"/>
    <p:sldId id="439" r:id="rId167"/>
    <p:sldId id="440" r:id="rId168"/>
    <p:sldId id="441" r:id="rId169"/>
    <p:sldId id="442" r:id="rId170"/>
    <p:sldId id="443" r:id="rId171"/>
    <p:sldId id="444" r:id="rId172"/>
    <p:sldId id="445" r:id="rId173"/>
    <p:sldId id="446" r:id="rId174"/>
    <p:sldId id="447" r:id="rId175"/>
    <p:sldId id="448" r:id="rId176"/>
    <p:sldId id="449" r:id="rId17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104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presProps" Target="presProps.xml"/><Relationship Id="rId181" Type="http://schemas.openxmlformats.org/officeDocument/2006/relationships/viewProps" Target="viewProps.xml"/><Relationship Id="rId182"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notesMaster" Target="notesMasters/notesMaster1.xml"/><Relationship Id="rId179" Type="http://schemas.openxmlformats.org/officeDocument/2006/relationships/printerSettings" Target="printerSettings/printerSettings1.bin"/><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5BC0D0-BBB6-4F46-8CC0-40875C0BDE2F}" type="datetimeFigureOut">
              <a:rPr lang="it-IT" smtClean="0"/>
              <a:t>18/04/21</a:t>
            </a:fld>
            <a:endParaRPr lang="fr-CA"/>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215F33-94BD-5E47-A90C-03085B997BF4}" type="slidenum">
              <a:rPr lang="fr-CA" smtClean="0"/>
              <a:t>‹n.›</a:t>
            </a:fld>
            <a:endParaRPr lang="fr-CA"/>
          </a:p>
        </p:txBody>
      </p:sp>
    </p:spTree>
    <p:extLst>
      <p:ext uri="{BB962C8B-B14F-4D97-AF65-F5344CB8AC3E}">
        <p14:creationId xmlns:p14="http://schemas.microsoft.com/office/powerpoint/2010/main" val="8212521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fr-CA"/>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fr-CA"/>
          </a:p>
        </p:txBody>
      </p:sp>
      <p:sp>
        <p:nvSpPr>
          <p:cNvPr id="4" name="Segnaposto data 3"/>
          <p:cNvSpPr>
            <a:spLocks noGrp="1"/>
          </p:cNvSpPr>
          <p:nvPr>
            <p:ph type="dt" sz="half" idx="10"/>
          </p:nvPr>
        </p:nvSpPr>
        <p:spPr/>
        <p:txBody>
          <a:bodyPr/>
          <a:lstStyle/>
          <a:p>
            <a:fld id="{75CF035E-8A56-DB4B-A600-D69C9960601F}" type="datetimeFigureOut">
              <a:rPr lang="it-IT" smtClean="0"/>
              <a:t>18/04/21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7EA9FC56-B299-D140-A6E0-BEBBC0BF6806}" type="slidenum">
              <a:rPr lang="fr-CA" smtClean="0"/>
              <a:t>‹n.›</a:t>
            </a:fld>
            <a:endParaRPr lang="fr-CA"/>
          </a:p>
        </p:txBody>
      </p:sp>
    </p:spTree>
    <p:extLst>
      <p:ext uri="{BB962C8B-B14F-4D97-AF65-F5344CB8AC3E}">
        <p14:creationId xmlns:p14="http://schemas.microsoft.com/office/powerpoint/2010/main" val="121363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75CF035E-8A56-DB4B-A600-D69C9960601F}" type="datetimeFigureOut">
              <a:rPr lang="it-IT" smtClean="0"/>
              <a:t>18/04/21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7EA9FC56-B299-D140-A6E0-BEBBC0BF6806}" type="slidenum">
              <a:rPr lang="fr-CA" smtClean="0"/>
              <a:t>‹n.›</a:t>
            </a:fld>
            <a:endParaRPr lang="fr-CA"/>
          </a:p>
        </p:txBody>
      </p:sp>
    </p:spTree>
    <p:extLst>
      <p:ext uri="{BB962C8B-B14F-4D97-AF65-F5344CB8AC3E}">
        <p14:creationId xmlns:p14="http://schemas.microsoft.com/office/powerpoint/2010/main" val="180842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fr-CA"/>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75CF035E-8A56-DB4B-A600-D69C9960601F}" type="datetimeFigureOut">
              <a:rPr lang="it-IT" smtClean="0"/>
              <a:t>18/04/21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7EA9FC56-B299-D140-A6E0-BEBBC0BF6806}" type="slidenum">
              <a:rPr lang="fr-CA" smtClean="0"/>
              <a:t>‹n.›</a:t>
            </a:fld>
            <a:endParaRPr lang="fr-CA"/>
          </a:p>
        </p:txBody>
      </p:sp>
    </p:spTree>
    <p:extLst>
      <p:ext uri="{BB962C8B-B14F-4D97-AF65-F5344CB8AC3E}">
        <p14:creationId xmlns:p14="http://schemas.microsoft.com/office/powerpoint/2010/main" val="124178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75CF035E-8A56-DB4B-A600-D69C9960601F}" type="datetimeFigureOut">
              <a:rPr lang="it-IT" smtClean="0"/>
              <a:t>18/04/21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7EA9FC56-B299-D140-A6E0-BEBBC0BF6806}" type="slidenum">
              <a:rPr lang="fr-CA" smtClean="0"/>
              <a:t>‹n.›</a:t>
            </a:fld>
            <a:endParaRPr lang="fr-CA"/>
          </a:p>
        </p:txBody>
      </p:sp>
    </p:spTree>
    <p:extLst>
      <p:ext uri="{BB962C8B-B14F-4D97-AF65-F5344CB8AC3E}">
        <p14:creationId xmlns:p14="http://schemas.microsoft.com/office/powerpoint/2010/main" val="425723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fr-CA"/>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75CF035E-8A56-DB4B-A600-D69C9960601F}" type="datetimeFigureOut">
              <a:rPr lang="it-IT" smtClean="0"/>
              <a:t>18/04/21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7EA9FC56-B299-D140-A6E0-BEBBC0BF6806}" type="slidenum">
              <a:rPr lang="fr-CA" smtClean="0"/>
              <a:t>‹n.›</a:t>
            </a:fld>
            <a:endParaRPr lang="fr-CA"/>
          </a:p>
        </p:txBody>
      </p:sp>
    </p:spTree>
    <p:extLst>
      <p:ext uri="{BB962C8B-B14F-4D97-AF65-F5344CB8AC3E}">
        <p14:creationId xmlns:p14="http://schemas.microsoft.com/office/powerpoint/2010/main" val="95078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data 4"/>
          <p:cNvSpPr>
            <a:spLocks noGrp="1"/>
          </p:cNvSpPr>
          <p:nvPr>
            <p:ph type="dt" sz="half" idx="10"/>
          </p:nvPr>
        </p:nvSpPr>
        <p:spPr/>
        <p:txBody>
          <a:bodyPr/>
          <a:lstStyle/>
          <a:p>
            <a:fld id="{75CF035E-8A56-DB4B-A600-D69C9960601F}" type="datetimeFigureOut">
              <a:rPr lang="it-IT" smtClean="0"/>
              <a:t>18/04/21</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7EA9FC56-B299-D140-A6E0-BEBBC0BF6806}" type="slidenum">
              <a:rPr lang="fr-CA" smtClean="0"/>
              <a:t>‹n.›</a:t>
            </a:fld>
            <a:endParaRPr lang="fr-CA"/>
          </a:p>
        </p:txBody>
      </p:sp>
    </p:spTree>
    <p:extLst>
      <p:ext uri="{BB962C8B-B14F-4D97-AF65-F5344CB8AC3E}">
        <p14:creationId xmlns:p14="http://schemas.microsoft.com/office/powerpoint/2010/main" val="40692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fr-CA"/>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7" name="Segnaposto data 6"/>
          <p:cNvSpPr>
            <a:spLocks noGrp="1"/>
          </p:cNvSpPr>
          <p:nvPr>
            <p:ph type="dt" sz="half" idx="10"/>
          </p:nvPr>
        </p:nvSpPr>
        <p:spPr/>
        <p:txBody>
          <a:bodyPr/>
          <a:lstStyle/>
          <a:p>
            <a:fld id="{75CF035E-8A56-DB4B-A600-D69C9960601F}" type="datetimeFigureOut">
              <a:rPr lang="it-IT" smtClean="0"/>
              <a:t>18/04/21</a:t>
            </a:fld>
            <a:endParaRPr lang="fr-CA"/>
          </a:p>
        </p:txBody>
      </p:sp>
      <p:sp>
        <p:nvSpPr>
          <p:cNvPr id="8" name="Segnaposto piè di pagina 7"/>
          <p:cNvSpPr>
            <a:spLocks noGrp="1"/>
          </p:cNvSpPr>
          <p:nvPr>
            <p:ph type="ftr" sz="quarter" idx="11"/>
          </p:nvPr>
        </p:nvSpPr>
        <p:spPr/>
        <p:txBody>
          <a:bodyPr/>
          <a:lstStyle/>
          <a:p>
            <a:endParaRPr lang="fr-CA"/>
          </a:p>
        </p:txBody>
      </p:sp>
      <p:sp>
        <p:nvSpPr>
          <p:cNvPr id="9" name="Segnaposto numero diapositiva 8"/>
          <p:cNvSpPr>
            <a:spLocks noGrp="1"/>
          </p:cNvSpPr>
          <p:nvPr>
            <p:ph type="sldNum" sz="quarter" idx="12"/>
          </p:nvPr>
        </p:nvSpPr>
        <p:spPr/>
        <p:txBody>
          <a:bodyPr/>
          <a:lstStyle/>
          <a:p>
            <a:fld id="{7EA9FC56-B299-D140-A6E0-BEBBC0BF6806}" type="slidenum">
              <a:rPr lang="fr-CA" smtClean="0"/>
              <a:t>‹n.›</a:t>
            </a:fld>
            <a:endParaRPr lang="fr-CA"/>
          </a:p>
        </p:txBody>
      </p:sp>
    </p:spTree>
    <p:extLst>
      <p:ext uri="{BB962C8B-B14F-4D97-AF65-F5344CB8AC3E}">
        <p14:creationId xmlns:p14="http://schemas.microsoft.com/office/powerpoint/2010/main" val="26248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data 2"/>
          <p:cNvSpPr>
            <a:spLocks noGrp="1"/>
          </p:cNvSpPr>
          <p:nvPr>
            <p:ph type="dt" sz="half" idx="10"/>
          </p:nvPr>
        </p:nvSpPr>
        <p:spPr/>
        <p:txBody>
          <a:bodyPr/>
          <a:lstStyle/>
          <a:p>
            <a:fld id="{75CF035E-8A56-DB4B-A600-D69C9960601F}" type="datetimeFigureOut">
              <a:rPr lang="it-IT" smtClean="0"/>
              <a:t>18/04/21</a:t>
            </a:fld>
            <a:endParaRPr lang="fr-CA"/>
          </a:p>
        </p:txBody>
      </p:sp>
      <p:sp>
        <p:nvSpPr>
          <p:cNvPr id="4" name="Segnaposto piè di pagina 3"/>
          <p:cNvSpPr>
            <a:spLocks noGrp="1"/>
          </p:cNvSpPr>
          <p:nvPr>
            <p:ph type="ftr" sz="quarter" idx="11"/>
          </p:nvPr>
        </p:nvSpPr>
        <p:spPr/>
        <p:txBody>
          <a:bodyPr/>
          <a:lstStyle/>
          <a:p>
            <a:endParaRPr lang="fr-CA"/>
          </a:p>
        </p:txBody>
      </p:sp>
      <p:sp>
        <p:nvSpPr>
          <p:cNvPr id="5" name="Segnaposto numero diapositiva 4"/>
          <p:cNvSpPr>
            <a:spLocks noGrp="1"/>
          </p:cNvSpPr>
          <p:nvPr>
            <p:ph type="sldNum" sz="quarter" idx="12"/>
          </p:nvPr>
        </p:nvSpPr>
        <p:spPr/>
        <p:txBody>
          <a:bodyPr/>
          <a:lstStyle/>
          <a:p>
            <a:fld id="{7EA9FC56-B299-D140-A6E0-BEBBC0BF6806}" type="slidenum">
              <a:rPr lang="fr-CA" smtClean="0"/>
              <a:t>‹n.›</a:t>
            </a:fld>
            <a:endParaRPr lang="fr-CA"/>
          </a:p>
        </p:txBody>
      </p:sp>
    </p:spTree>
    <p:extLst>
      <p:ext uri="{BB962C8B-B14F-4D97-AF65-F5344CB8AC3E}">
        <p14:creationId xmlns:p14="http://schemas.microsoft.com/office/powerpoint/2010/main" val="147529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5CF035E-8A56-DB4B-A600-D69C9960601F}" type="datetimeFigureOut">
              <a:rPr lang="it-IT" smtClean="0"/>
              <a:t>18/04/21</a:t>
            </a:fld>
            <a:endParaRPr lang="fr-CA"/>
          </a:p>
        </p:txBody>
      </p:sp>
      <p:sp>
        <p:nvSpPr>
          <p:cNvPr id="3" name="Segnaposto piè di pagina 2"/>
          <p:cNvSpPr>
            <a:spLocks noGrp="1"/>
          </p:cNvSpPr>
          <p:nvPr>
            <p:ph type="ftr" sz="quarter" idx="11"/>
          </p:nvPr>
        </p:nvSpPr>
        <p:spPr/>
        <p:txBody>
          <a:bodyPr/>
          <a:lstStyle/>
          <a:p>
            <a:endParaRPr lang="fr-CA"/>
          </a:p>
        </p:txBody>
      </p:sp>
      <p:sp>
        <p:nvSpPr>
          <p:cNvPr id="4" name="Segnaposto numero diapositiva 3"/>
          <p:cNvSpPr>
            <a:spLocks noGrp="1"/>
          </p:cNvSpPr>
          <p:nvPr>
            <p:ph type="sldNum" sz="quarter" idx="12"/>
          </p:nvPr>
        </p:nvSpPr>
        <p:spPr/>
        <p:txBody>
          <a:bodyPr/>
          <a:lstStyle/>
          <a:p>
            <a:fld id="{7EA9FC56-B299-D140-A6E0-BEBBC0BF6806}" type="slidenum">
              <a:rPr lang="fr-CA" smtClean="0"/>
              <a:t>‹n.›</a:t>
            </a:fld>
            <a:endParaRPr lang="fr-CA"/>
          </a:p>
        </p:txBody>
      </p:sp>
    </p:spTree>
    <p:extLst>
      <p:ext uri="{BB962C8B-B14F-4D97-AF65-F5344CB8AC3E}">
        <p14:creationId xmlns:p14="http://schemas.microsoft.com/office/powerpoint/2010/main" val="77199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fr-CA"/>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5CF035E-8A56-DB4B-A600-D69C9960601F}" type="datetimeFigureOut">
              <a:rPr lang="it-IT" smtClean="0"/>
              <a:t>18/04/21</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7EA9FC56-B299-D140-A6E0-BEBBC0BF6806}" type="slidenum">
              <a:rPr lang="fr-CA" smtClean="0"/>
              <a:t>‹n.›</a:t>
            </a:fld>
            <a:endParaRPr lang="fr-CA"/>
          </a:p>
        </p:txBody>
      </p:sp>
    </p:spTree>
    <p:extLst>
      <p:ext uri="{BB962C8B-B14F-4D97-AF65-F5344CB8AC3E}">
        <p14:creationId xmlns:p14="http://schemas.microsoft.com/office/powerpoint/2010/main" val="260791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fr-CA"/>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5CF035E-8A56-DB4B-A600-D69C9960601F}" type="datetimeFigureOut">
              <a:rPr lang="it-IT" smtClean="0"/>
              <a:t>18/04/21</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7EA9FC56-B299-D140-A6E0-BEBBC0BF6806}" type="slidenum">
              <a:rPr lang="fr-CA" smtClean="0"/>
              <a:t>‹n.›</a:t>
            </a:fld>
            <a:endParaRPr lang="fr-CA"/>
          </a:p>
        </p:txBody>
      </p:sp>
    </p:spTree>
    <p:extLst>
      <p:ext uri="{BB962C8B-B14F-4D97-AF65-F5344CB8AC3E}">
        <p14:creationId xmlns:p14="http://schemas.microsoft.com/office/powerpoint/2010/main" val="12871045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fr-CA"/>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035E-8A56-DB4B-A600-D69C9960601F}" type="datetimeFigureOut">
              <a:rPr lang="it-IT" smtClean="0"/>
              <a:t>18/04/21</a:t>
            </a:fld>
            <a:endParaRPr lang="fr-CA"/>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9FC56-B299-D140-A6E0-BEBBC0BF6806}" type="slidenum">
              <a:rPr lang="fr-CA" smtClean="0"/>
              <a:t>‹n.›</a:t>
            </a:fld>
            <a:endParaRPr lang="fr-CA"/>
          </a:p>
        </p:txBody>
      </p:sp>
    </p:spTree>
    <p:extLst>
      <p:ext uri="{BB962C8B-B14F-4D97-AF65-F5344CB8AC3E}">
        <p14:creationId xmlns:p14="http://schemas.microsoft.com/office/powerpoint/2010/main" val="2331616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rancophonie.org/ressources-1674"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legifrance.gouv.fr/loda/article_lc/LEGIARTI000006340313" TargetMode="External"/><Relationship Id="rId3" Type="http://schemas.openxmlformats.org/officeDocument/2006/relationships/hyperlink" Target="https://www.legifrance.gouv.fr/loda/article_lc/LEGIARTI000006340314"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ressfrom.info/fr/actualite/monde/-910580-lactu-en-dessin-une-journee-internationale-des-droits-des-femmes-sous-le-signe-du-covid-19.htm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urope1.fr/societe/le-masculin-lemporte-sur-le-feminin-une-regle-qui-na-pas-toujours-existe-3485978"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fr-CA" sz="2800" dirty="0" smtClean="0"/>
              <a:t>Observations hebdomadaires</a:t>
            </a:r>
            <a:br>
              <a:rPr lang="fr-CA" sz="2800" dirty="0" smtClean="0"/>
            </a:br>
            <a:r>
              <a:rPr lang="fr-CA" sz="2800" dirty="0" smtClean="0"/>
              <a:t>Les principales questions sociétales et politiques aujourd’hui en France</a:t>
            </a:r>
            <a:br>
              <a:rPr lang="fr-CA" sz="2800" dirty="0" smtClean="0"/>
            </a:br>
            <a:endParaRPr lang="fr-CA" sz="2800" dirty="0"/>
          </a:p>
        </p:txBody>
      </p:sp>
      <p:sp>
        <p:nvSpPr>
          <p:cNvPr id="3" name="Sottotitolo 2"/>
          <p:cNvSpPr>
            <a:spLocks noGrp="1"/>
          </p:cNvSpPr>
          <p:nvPr>
            <p:ph type="subTitle" idx="1"/>
          </p:nvPr>
        </p:nvSpPr>
        <p:spPr/>
        <p:txBody>
          <a:bodyPr>
            <a:normAutofit/>
          </a:bodyPr>
          <a:lstStyle/>
          <a:p>
            <a:r>
              <a:rPr lang="fr-CA" sz="2400" dirty="0" smtClean="0"/>
              <a:t>2020-2021</a:t>
            </a:r>
            <a:endParaRPr lang="fr-CA" sz="2400" dirty="0"/>
          </a:p>
        </p:txBody>
      </p:sp>
    </p:spTree>
    <p:extLst>
      <p:ext uri="{BB962C8B-B14F-4D97-AF65-F5344CB8AC3E}">
        <p14:creationId xmlns:p14="http://schemas.microsoft.com/office/powerpoint/2010/main" val="1050733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CA" sz="2400" dirty="0"/>
              <a:t>Proposition de loi « Sécurité globale » : l’alerte de la Défenseure des droits</a:t>
            </a:r>
            <a:br>
              <a:rPr lang="fr-CA" sz="2400" dirty="0"/>
            </a:br>
            <a:endParaRPr lang="fr-CA" sz="2400" dirty="0"/>
          </a:p>
        </p:txBody>
      </p:sp>
      <p:sp>
        <p:nvSpPr>
          <p:cNvPr id="3" name="Segnaposto contenuto 2"/>
          <p:cNvSpPr>
            <a:spLocks noGrp="1"/>
          </p:cNvSpPr>
          <p:nvPr>
            <p:ph idx="1"/>
          </p:nvPr>
        </p:nvSpPr>
        <p:spPr/>
        <p:txBody>
          <a:bodyPr>
            <a:normAutofit/>
          </a:bodyPr>
          <a:lstStyle/>
          <a:p>
            <a:pPr algn="just"/>
            <a:r>
              <a:rPr lang="fr-CA" sz="2400" dirty="0" smtClean="0"/>
              <a:t>Autorité </a:t>
            </a:r>
            <a:r>
              <a:rPr lang="fr-CA" sz="2400" dirty="0"/>
              <a:t>indépendante chargée de veiller au respect des règles de déontologie par les professionnels de la sécurité, publique comme privée, le Défenseur des droits a apporté ses observations dans un avis publié ce jour sur la proposition de loi relative à la « Sécurité globale ». </a:t>
            </a:r>
          </a:p>
          <a:p>
            <a:pPr algn="just"/>
            <a:r>
              <a:rPr lang="fr-CA" sz="2400" dirty="0"/>
              <a:t>La Défenseure des droits, Claire </a:t>
            </a:r>
            <a:r>
              <a:rPr lang="fr-CA" sz="2400" dirty="0" err="1"/>
              <a:t>Hédon</a:t>
            </a:r>
            <a:r>
              <a:rPr lang="fr-CA" sz="2400" dirty="0"/>
              <a:t>, considère en effet que cette proposition de loi soulève des risques considérables d’atteinte à plusieurs droits fondamentaux, notamment au droit à la vie privée et à la liberté d’information.</a:t>
            </a:r>
          </a:p>
          <a:p>
            <a:pPr algn="just"/>
            <a:endParaRPr lang="fr-CA" sz="2400" dirty="0"/>
          </a:p>
          <a:p>
            <a:endParaRPr lang="fr-CA" sz="2400" dirty="0"/>
          </a:p>
        </p:txBody>
      </p:sp>
    </p:spTree>
    <p:extLst>
      <p:ext uri="{BB962C8B-B14F-4D97-AF65-F5344CB8AC3E}">
        <p14:creationId xmlns:p14="http://schemas.microsoft.com/office/powerpoint/2010/main" val="22090156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pic>
        <p:nvPicPr>
          <p:cNvPr id="6" name="Segnaposto contenuto 5" descr="1.png"/>
          <p:cNvPicPr>
            <a:picLocks noGrp="1" noChangeAspect="1"/>
          </p:cNvPicPr>
          <p:nvPr>
            <p:ph idx="1"/>
          </p:nvPr>
        </p:nvPicPr>
        <p:blipFill>
          <a:blip r:embed="rId2">
            <a:extLst>
              <a:ext uri="{28A0092B-C50C-407E-A947-70E740481C1C}">
                <a14:useLocalDpi xmlns:a14="http://schemas.microsoft.com/office/drawing/2010/main" val="0"/>
              </a:ext>
            </a:extLst>
          </a:blip>
          <a:srcRect l="-177289" r="-177289"/>
          <a:stretch>
            <a:fillRect/>
          </a:stretch>
        </p:blipFill>
        <p:spPr/>
      </p:pic>
    </p:spTree>
    <p:extLst>
      <p:ext uri="{BB962C8B-B14F-4D97-AF65-F5344CB8AC3E}">
        <p14:creationId xmlns:p14="http://schemas.microsoft.com/office/powerpoint/2010/main" val="2421861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D’autres expressions à modifier dans la Constitution </a:t>
            </a:r>
            <a:r>
              <a:rPr lang="fr-FR" sz="2800" dirty="0" smtClean="0"/>
              <a:t>française de 19</a:t>
            </a:r>
            <a:r>
              <a:rPr lang="fr-CA" sz="2800" dirty="0" smtClean="0"/>
              <a:t>58 ?</a:t>
            </a:r>
            <a:endParaRPr lang="fr-CA" sz="2800" dirty="0"/>
          </a:p>
        </p:txBody>
      </p:sp>
      <p:sp>
        <p:nvSpPr>
          <p:cNvPr id="3" name="Segnaposto contenuto 2"/>
          <p:cNvSpPr>
            <a:spLocks noGrp="1"/>
          </p:cNvSpPr>
          <p:nvPr>
            <p:ph idx="1"/>
          </p:nvPr>
        </p:nvSpPr>
        <p:spPr/>
        <p:txBody>
          <a:bodyPr>
            <a:normAutofit/>
          </a:bodyPr>
          <a:lstStyle/>
          <a:p>
            <a:r>
              <a:rPr lang="fr-FR" sz="2400" dirty="0" smtClean="0"/>
              <a:t>« Droits humains »</a:t>
            </a:r>
          </a:p>
          <a:p>
            <a:endParaRPr lang="fr-FR" sz="2400" dirty="0"/>
          </a:p>
          <a:p>
            <a:r>
              <a:rPr lang="fr-FR" sz="2400" dirty="0" smtClean="0"/>
              <a:t>et ?</a:t>
            </a:r>
          </a:p>
        </p:txBody>
      </p:sp>
    </p:spTree>
    <p:extLst>
      <p:ext uri="{BB962C8B-B14F-4D97-AF65-F5344CB8AC3E}">
        <p14:creationId xmlns:p14="http://schemas.microsoft.com/office/powerpoint/2010/main" val="343611206"/>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Art. 2 de la </a:t>
            </a:r>
            <a:r>
              <a:rPr lang="it-IT" sz="2800" dirty="0" err="1" smtClean="0"/>
              <a:t>Constitution</a:t>
            </a:r>
            <a:r>
              <a:rPr lang="it-IT" sz="2800" dirty="0" smtClean="0"/>
              <a:t> </a:t>
            </a:r>
            <a:r>
              <a:rPr lang="it-IT" sz="2800" dirty="0" err="1" smtClean="0"/>
              <a:t>française</a:t>
            </a:r>
            <a:r>
              <a:rPr lang="it-IT" sz="2800" dirty="0" smtClean="0"/>
              <a:t/>
            </a:r>
            <a:br>
              <a:rPr lang="it-IT" sz="2800" dirty="0" smtClean="0"/>
            </a:br>
            <a:r>
              <a:rPr lang="it-IT" sz="2800" dirty="0" err="1" smtClean="0"/>
              <a:t>ajout</a:t>
            </a:r>
            <a:r>
              <a:rPr lang="it-IT" sz="2800" dirty="0" smtClean="0"/>
              <a:t> </a:t>
            </a:r>
            <a:r>
              <a:rPr lang="it-IT" sz="2800" dirty="0" err="1" smtClean="0"/>
              <a:t>sur</a:t>
            </a:r>
            <a:r>
              <a:rPr lang="it-IT" sz="2800" dirty="0" smtClean="0"/>
              <a:t> la langue en 1992 (</a:t>
            </a:r>
            <a:r>
              <a:rPr lang="it-IT" sz="2800" dirty="0" err="1" smtClean="0"/>
              <a:t>loi</a:t>
            </a:r>
            <a:r>
              <a:rPr lang="it-IT" sz="2800" dirty="0" smtClean="0"/>
              <a:t> </a:t>
            </a:r>
            <a:r>
              <a:rPr lang="it-IT" sz="2800" dirty="0" err="1" smtClean="0"/>
              <a:t>constitutionnelle</a:t>
            </a:r>
            <a:r>
              <a:rPr lang="it-IT" sz="2800" dirty="0" smtClean="0"/>
              <a:t>)</a:t>
            </a:r>
            <a:endParaRPr lang="it-IT" sz="2800" dirty="0"/>
          </a:p>
        </p:txBody>
      </p:sp>
      <p:sp>
        <p:nvSpPr>
          <p:cNvPr id="3" name="Segnaposto contenuto 2"/>
          <p:cNvSpPr>
            <a:spLocks noGrp="1"/>
          </p:cNvSpPr>
          <p:nvPr>
            <p:ph idx="1"/>
          </p:nvPr>
        </p:nvSpPr>
        <p:spPr/>
        <p:txBody>
          <a:bodyPr/>
          <a:lstStyle/>
          <a:p>
            <a:r>
              <a:rPr lang="fr-FR" sz="2400" b="1" dirty="0" smtClean="0"/>
              <a:t>« </a:t>
            </a:r>
            <a:r>
              <a:rPr lang="fr-FR" sz="2400" dirty="0" smtClean="0"/>
              <a:t>La langue de la République est le français.</a:t>
            </a:r>
          </a:p>
          <a:p>
            <a:pPr algn="just"/>
            <a:r>
              <a:rPr lang="fr-FR" sz="2400" dirty="0" smtClean="0"/>
              <a:t>L'emblème national est le drapeau tricolore, bleu, blanc, rouge.</a:t>
            </a:r>
          </a:p>
          <a:p>
            <a:r>
              <a:rPr lang="fr-FR" sz="2400" dirty="0" smtClean="0"/>
              <a:t>L'hymne national est la Marseillaise.</a:t>
            </a:r>
          </a:p>
          <a:p>
            <a:r>
              <a:rPr lang="fr-FR" sz="2400" b="1" dirty="0" smtClean="0"/>
              <a:t>La devise de la République est Liberté, Égalité, Fraternité.</a:t>
            </a:r>
          </a:p>
          <a:p>
            <a:r>
              <a:rPr lang="fr-FR" sz="2400" dirty="0" smtClean="0"/>
              <a:t>Son principe est : gouvernement du peuple, par le peuple et pour le peuple. »</a:t>
            </a:r>
          </a:p>
          <a:p>
            <a:endParaRPr lang="fr-FR" sz="2400" dirty="0" smtClean="0"/>
          </a:p>
          <a:p>
            <a:endParaRPr lang="it-IT" sz="2400" dirty="0"/>
          </a:p>
        </p:txBody>
      </p:sp>
    </p:spTree>
    <p:extLst>
      <p:ext uri="{BB962C8B-B14F-4D97-AF65-F5344CB8AC3E}">
        <p14:creationId xmlns:p14="http://schemas.microsoft.com/office/powerpoint/2010/main" val="582027861"/>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A" sz="2800" dirty="0"/>
              <a:t>Et aussi : proposition de changement de la devise française </a:t>
            </a:r>
            <a:r>
              <a:rPr lang="fr-CA" sz="2800" i="1" dirty="0"/>
              <a:t>Liberté, Égalité, Fraternité</a:t>
            </a:r>
            <a:endParaRPr lang="fr-CA" sz="2800" dirty="0"/>
          </a:p>
        </p:txBody>
      </p:sp>
      <p:sp>
        <p:nvSpPr>
          <p:cNvPr id="3" name="Segnaposto contenuto 2"/>
          <p:cNvSpPr>
            <a:spLocks noGrp="1"/>
          </p:cNvSpPr>
          <p:nvPr>
            <p:ph idx="1"/>
          </p:nvPr>
        </p:nvSpPr>
        <p:spPr/>
        <p:txBody>
          <a:bodyPr/>
          <a:lstStyle/>
          <a:p>
            <a:pPr algn="just"/>
            <a:r>
              <a:rPr lang="it-IT" sz="2400" dirty="0"/>
              <a:t>Il propose par </a:t>
            </a:r>
            <a:r>
              <a:rPr lang="it-IT" sz="2400" dirty="0" err="1"/>
              <a:t>ailleurs</a:t>
            </a:r>
            <a:r>
              <a:rPr lang="it-IT" sz="2400" dirty="0"/>
              <a:t> de </a:t>
            </a:r>
            <a:r>
              <a:rPr lang="it-IT" sz="2400" i="1" dirty="0"/>
              <a:t>«</a:t>
            </a:r>
            <a:r>
              <a:rPr lang="it-IT" sz="2400" i="1" dirty="0" err="1"/>
              <a:t>conduire</a:t>
            </a:r>
            <a:r>
              <a:rPr lang="it-IT" sz="2400" i="1" dirty="0"/>
              <a:t> une </a:t>
            </a:r>
            <a:r>
              <a:rPr lang="it-IT" sz="2400" i="1" dirty="0" err="1"/>
              <a:t>réflexion</a:t>
            </a:r>
            <a:r>
              <a:rPr lang="it-IT" sz="2400" i="1" dirty="0"/>
              <a:t> </a:t>
            </a:r>
            <a:r>
              <a:rPr lang="it-IT" sz="2400" i="1" dirty="0" err="1"/>
              <a:t>sur</a:t>
            </a:r>
            <a:r>
              <a:rPr lang="it-IT" sz="2400" i="1" dirty="0"/>
              <a:t> l’</a:t>
            </a:r>
            <a:r>
              <a:rPr lang="it-IT" sz="2400" i="1" dirty="0" err="1"/>
              <a:t>usage</a:t>
            </a:r>
            <a:r>
              <a:rPr lang="it-IT" sz="2400" i="1" dirty="0"/>
              <a:t> </a:t>
            </a:r>
            <a:r>
              <a:rPr lang="it-IT" sz="2400" i="1" dirty="0" err="1"/>
              <a:t>du</a:t>
            </a:r>
            <a:r>
              <a:rPr lang="it-IT" sz="2400" i="1" dirty="0"/>
              <a:t> terme "</a:t>
            </a:r>
            <a:r>
              <a:rPr lang="it-IT" sz="2400" i="1" dirty="0" err="1"/>
              <a:t>fraternité</a:t>
            </a:r>
            <a:r>
              <a:rPr lang="it-IT" sz="2400" i="1" dirty="0"/>
              <a:t>"»</a:t>
            </a:r>
            <a:r>
              <a:rPr lang="it-IT" sz="2400" dirty="0"/>
              <a:t> </a:t>
            </a:r>
            <a:r>
              <a:rPr lang="it-IT" sz="2400" dirty="0" err="1"/>
              <a:t>dans</a:t>
            </a:r>
            <a:r>
              <a:rPr lang="it-IT" sz="2400" dirty="0"/>
              <a:t> la </a:t>
            </a:r>
            <a:r>
              <a:rPr lang="it-IT" sz="2400" dirty="0" err="1"/>
              <a:t>devise</a:t>
            </a:r>
            <a:r>
              <a:rPr lang="it-IT" sz="2400" dirty="0"/>
              <a:t> de la </a:t>
            </a:r>
            <a:r>
              <a:rPr lang="it-IT" sz="2400" dirty="0" err="1"/>
              <a:t>République</a:t>
            </a:r>
            <a:r>
              <a:rPr lang="it-IT" sz="2400" dirty="0"/>
              <a:t>, </a:t>
            </a:r>
            <a:r>
              <a:rPr lang="it-IT" sz="2400" dirty="0" err="1"/>
              <a:t>suggérant</a:t>
            </a:r>
            <a:r>
              <a:rPr lang="it-IT" sz="2400" dirty="0"/>
              <a:t> </a:t>
            </a:r>
            <a:r>
              <a:rPr lang="it-IT" sz="2400" dirty="0" err="1"/>
              <a:t>des</a:t>
            </a:r>
            <a:r>
              <a:rPr lang="it-IT" sz="2400" dirty="0"/>
              <a:t> </a:t>
            </a:r>
            <a:r>
              <a:rPr lang="it-IT" sz="2400" dirty="0" err="1"/>
              <a:t>alternatives</a:t>
            </a:r>
            <a:r>
              <a:rPr lang="it-IT" sz="2400" dirty="0"/>
              <a:t> </a:t>
            </a:r>
            <a:r>
              <a:rPr lang="it-IT" sz="2400" dirty="0" err="1"/>
              <a:t>comme</a:t>
            </a:r>
            <a:r>
              <a:rPr lang="it-IT" sz="2400" dirty="0"/>
              <a:t> </a:t>
            </a:r>
            <a:r>
              <a:rPr lang="it-IT" sz="2400" b="1" i="1" dirty="0" smtClean="0"/>
              <a:t>«</a:t>
            </a:r>
            <a:r>
              <a:rPr lang="it-IT" sz="2400" b="1" i="1" dirty="0" err="1" smtClean="0"/>
              <a:t>adelphité</a:t>
            </a:r>
            <a:r>
              <a:rPr lang="it-IT" sz="2400" b="1" i="1" dirty="0"/>
              <a:t>»</a:t>
            </a:r>
            <a:r>
              <a:rPr lang="it-IT" sz="2400" b="1" dirty="0"/>
              <a:t> </a:t>
            </a:r>
            <a:r>
              <a:rPr lang="it-IT" sz="2400" b="1" dirty="0" err="1"/>
              <a:t>ou</a:t>
            </a:r>
            <a:r>
              <a:rPr lang="it-IT" sz="2400" b="1" dirty="0"/>
              <a:t> «</a:t>
            </a:r>
            <a:r>
              <a:rPr lang="it-IT" sz="2400" b="1" dirty="0" err="1"/>
              <a:t>solidarité</a:t>
            </a:r>
            <a:r>
              <a:rPr lang="it-IT" sz="2400" b="1" dirty="0"/>
              <a:t>»</a:t>
            </a:r>
            <a:r>
              <a:rPr lang="it-IT" sz="2400" dirty="0"/>
              <a:t>. </a:t>
            </a:r>
          </a:p>
          <a:p>
            <a:pPr algn="just"/>
            <a:r>
              <a:rPr lang="it-IT" sz="2400" i="1" dirty="0"/>
              <a:t>Libération 18.04. 2018</a:t>
            </a:r>
            <a:endParaRPr lang="fr-FR" sz="2400" dirty="0"/>
          </a:p>
          <a:p>
            <a:pPr algn="just"/>
            <a:endParaRPr lang="fr-CA" sz="2400" dirty="0"/>
          </a:p>
        </p:txBody>
      </p:sp>
    </p:spTree>
    <p:extLst>
      <p:ext uri="{BB962C8B-B14F-4D97-AF65-F5344CB8AC3E}">
        <p14:creationId xmlns:p14="http://schemas.microsoft.com/office/powerpoint/2010/main" val="381034255"/>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Depuis quand la devise française et laquelle?</a:t>
            </a:r>
          </a:p>
        </p:txBody>
      </p:sp>
      <p:sp>
        <p:nvSpPr>
          <p:cNvPr id="3" name="Segnaposto contenuto 2"/>
          <p:cNvSpPr>
            <a:spLocks noGrp="1"/>
          </p:cNvSpPr>
          <p:nvPr>
            <p:ph idx="1"/>
          </p:nvPr>
        </p:nvSpPr>
        <p:spPr/>
        <p:txBody>
          <a:bodyPr>
            <a:normAutofit lnSpcReduction="10000"/>
          </a:bodyPr>
          <a:lstStyle/>
          <a:p>
            <a:pPr algn="just"/>
            <a:r>
              <a:rPr lang="it-IT" sz="2400" dirty="0"/>
              <a:t>Son origine </a:t>
            </a:r>
            <a:r>
              <a:rPr lang="it-IT" sz="2400" dirty="0" err="1"/>
              <a:t>remonte</a:t>
            </a:r>
            <a:r>
              <a:rPr lang="it-IT" sz="2400" dirty="0"/>
              <a:t> à la </a:t>
            </a:r>
            <a:r>
              <a:rPr lang="it-IT" sz="2400" dirty="0" err="1"/>
              <a:t>Révolution</a:t>
            </a:r>
            <a:r>
              <a:rPr lang="it-IT" sz="2400" dirty="0"/>
              <a:t> </a:t>
            </a:r>
            <a:r>
              <a:rPr lang="it-IT" sz="2400" dirty="0" err="1"/>
              <a:t>Française</a:t>
            </a:r>
            <a:r>
              <a:rPr lang="it-IT" sz="2400" dirty="0"/>
              <a:t> mais ce n'est </a:t>
            </a:r>
            <a:r>
              <a:rPr lang="it-IT" sz="2400" dirty="0" err="1"/>
              <a:t>qu'à</a:t>
            </a:r>
            <a:r>
              <a:rPr lang="it-IT" sz="2400" dirty="0"/>
              <a:t> la fin </a:t>
            </a:r>
            <a:r>
              <a:rPr lang="it-IT" sz="2400" dirty="0" err="1"/>
              <a:t>du</a:t>
            </a:r>
            <a:r>
              <a:rPr lang="it-IT" sz="2400" dirty="0"/>
              <a:t> </a:t>
            </a:r>
            <a:r>
              <a:rPr lang="it-IT" sz="2400" dirty="0" err="1"/>
              <a:t>XIXème</a:t>
            </a:r>
            <a:r>
              <a:rPr lang="it-IT" sz="2400" dirty="0"/>
              <a:t> </a:t>
            </a:r>
            <a:r>
              <a:rPr lang="it-IT" sz="2400" dirty="0" err="1"/>
              <a:t>siècle</a:t>
            </a:r>
            <a:r>
              <a:rPr lang="it-IT" sz="2400" dirty="0"/>
              <a:t> </a:t>
            </a:r>
            <a:r>
              <a:rPr lang="it-IT" sz="2400" dirty="0" err="1"/>
              <a:t>qu'elle</a:t>
            </a:r>
            <a:r>
              <a:rPr lang="it-IT" sz="2400" dirty="0"/>
              <a:t> sera </a:t>
            </a:r>
            <a:r>
              <a:rPr lang="it-IT" sz="2400" dirty="0" err="1"/>
              <a:t>adoptée</a:t>
            </a:r>
            <a:r>
              <a:rPr lang="it-IT" sz="2400" dirty="0"/>
              <a:t> </a:t>
            </a:r>
            <a:r>
              <a:rPr lang="it-IT" sz="2400" dirty="0" err="1"/>
              <a:t>définitivement</a:t>
            </a:r>
            <a:r>
              <a:rPr lang="it-IT" sz="2400" dirty="0"/>
              <a:t> par la </a:t>
            </a:r>
            <a:r>
              <a:rPr lang="it-IT" sz="2400" dirty="0" err="1"/>
              <a:t>IIIème</a:t>
            </a:r>
            <a:r>
              <a:rPr lang="it-IT" sz="2400" dirty="0"/>
              <a:t> </a:t>
            </a:r>
            <a:r>
              <a:rPr lang="it-IT" sz="2400" dirty="0" err="1"/>
              <a:t>République</a:t>
            </a:r>
            <a:r>
              <a:rPr lang="it-IT" sz="2400" dirty="0"/>
              <a:t>.</a:t>
            </a:r>
          </a:p>
          <a:p>
            <a:pPr algn="just"/>
            <a:r>
              <a:rPr lang="it-IT" sz="2400" dirty="0"/>
              <a:t>En </a:t>
            </a:r>
            <a:r>
              <a:rPr lang="it-IT" sz="2400" dirty="0" err="1"/>
              <a:t>décembre</a:t>
            </a:r>
            <a:r>
              <a:rPr lang="it-IT" sz="2400" dirty="0"/>
              <a:t> 1790, </a:t>
            </a:r>
            <a:r>
              <a:rPr lang="it-IT" sz="2400" dirty="0" err="1"/>
              <a:t>dans</a:t>
            </a:r>
            <a:r>
              <a:rPr lang="it-IT" sz="2400" dirty="0"/>
              <a:t> un </a:t>
            </a:r>
            <a:r>
              <a:rPr lang="it-IT" sz="2400" dirty="0" err="1"/>
              <a:t>discours</a:t>
            </a:r>
            <a:r>
              <a:rPr lang="it-IT" sz="2400" dirty="0"/>
              <a:t> à l'</a:t>
            </a:r>
            <a:r>
              <a:rPr lang="it-IT" sz="2400" dirty="0" err="1"/>
              <a:t>Assemblée</a:t>
            </a:r>
            <a:r>
              <a:rPr lang="it-IT" sz="2400" dirty="0"/>
              <a:t> </a:t>
            </a:r>
            <a:r>
              <a:rPr lang="it-IT" sz="2400" dirty="0" err="1"/>
              <a:t>Nationale</a:t>
            </a:r>
            <a:r>
              <a:rPr lang="it-IT" sz="2400" dirty="0"/>
              <a:t> </a:t>
            </a:r>
            <a:r>
              <a:rPr lang="it-IT" sz="2400" dirty="0" err="1"/>
              <a:t>sur</a:t>
            </a:r>
            <a:r>
              <a:rPr lang="it-IT" sz="2400" dirty="0"/>
              <a:t> l'</a:t>
            </a:r>
            <a:r>
              <a:rPr lang="it-IT" sz="2400" dirty="0" err="1"/>
              <a:t>organisation</a:t>
            </a:r>
            <a:r>
              <a:rPr lang="it-IT" sz="2400" dirty="0"/>
              <a:t> </a:t>
            </a:r>
            <a:r>
              <a:rPr lang="it-IT" sz="2400" dirty="0" err="1"/>
              <a:t>des</a:t>
            </a:r>
            <a:r>
              <a:rPr lang="it-IT" sz="2400" dirty="0"/>
              <a:t> </a:t>
            </a:r>
            <a:r>
              <a:rPr lang="it-IT" sz="2400" dirty="0" err="1"/>
              <a:t>gardes</a:t>
            </a:r>
            <a:r>
              <a:rPr lang="it-IT" sz="2400" dirty="0"/>
              <a:t> </a:t>
            </a:r>
            <a:r>
              <a:rPr lang="it-IT" sz="2400" dirty="0" err="1"/>
              <a:t>nationales</a:t>
            </a:r>
            <a:r>
              <a:rPr lang="it-IT" sz="2400" dirty="0"/>
              <a:t>, Robespierre propose </a:t>
            </a:r>
            <a:r>
              <a:rPr lang="it-IT" sz="2400" dirty="0" err="1"/>
              <a:t>que</a:t>
            </a:r>
            <a:r>
              <a:rPr lang="it-IT" sz="2400" dirty="0"/>
              <a:t> </a:t>
            </a:r>
            <a:r>
              <a:rPr lang="it-IT" sz="2400" dirty="0" err="1"/>
              <a:t>les</a:t>
            </a:r>
            <a:r>
              <a:rPr lang="it-IT" sz="2400" dirty="0"/>
              <a:t> </a:t>
            </a:r>
            <a:r>
              <a:rPr lang="it-IT" sz="2400" dirty="0" err="1"/>
              <a:t>mots</a:t>
            </a:r>
            <a:r>
              <a:rPr lang="it-IT" sz="2400" dirty="0"/>
              <a:t> "Le </a:t>
            </a:r>
            <a:r>
              <a:rPr lang="it-IT" sz="2400" dirty="0" err="1"/>
              <a:t>Peuple</a:t>
            </a:r>
            <a:r>
              <a:rPr lang="it-IT" sz="2400" dirty="0"/>
              <a:t> </a:t>
            </a:r>
            <a:r>
              <a:rPr lang="it-IT" sz="2400" dirty="0" err="1"/>
              <a:t>Français</a:t>
            </a:r>
            <a:r>
              <a:rPr lang="it-IT" sz="2400" dirty="0"/>
              <a:t>" et "</a:t>
            </a:r>
            <a:r>
              <a:rPr lang="it-IT" sz="2400" dirty="0" err="1"/>
              <a:t>Liberté</a:t>
            </a:r>
            <a:r>
              <a:rPr lang="it-IT" sz="2400" dirty="0"/>
              <a:t>, </a:t>
            </a:r>
            <a:r>
              <a:rPr lang="it-IT" sz="2400" dirty="0" err="1"/>
              <a:t>Egalité</a:t>
            </a:r>
            <a:r>
              <a:rPr lang="it-IT" sz="2400" dirty="0"/>
              <a:t>, </a:t>
            </a:r>
            <a:r>
              <a:rPr lang="it-IT" sz="2400" dirty="0" err="1"/>
              <a:t>Fraternité</a:t>
            </a:r>
            <a:r>
              <a:rPr lang="it-IT" sz="2400" dirty="0"/>
              <a:t>" </a:t>
            </a:r>
            <a:r>
              <a:rPr lang="it-IT" sz="2400" dirty="0" err="1"/>
              <a:t>soient</a:t>
            </a:r>
            <a:r>
              <a:rPr lang="it-IT" sz="2400" dirty="0"/>
              <a:t> </a:t>
            </a:r>
            <a:r>
              <a:rPr lang="it-IT" sz="2400" dirty="0" err="1"/>
              <a:t>inscrits</a:t>
            </a:r>
            <a:r>
              <a:rPr lang="it-IT" sz="2400" dirty="0"/>
              <a:t> </a:t>
            </a:r>
            <a:r>
              <a:rPr lang="it-IT" sz="2400" dirty="0" err="1"/>
              <a:t>sur</a:t>
            </a:r>
            <a:r>
              <a:rPr lang="it-IT" sz="2400" dirty="0"/>
              <a:t> </a:t>
            </a:r>
            <a:r>
              <a:rPr lang="it-IT" sz="2400" dirty="0" err="1"/>
              <a:t>les</a:t>
            </a:r>
            <a:r>
              <a:rPr lang="it-IT" sz="2400" dirty="0"/>
              <a:t> </a:t>
            </a:r>
            <a:r>
              <a:rPr lang="it-IT" sz="2400" dirty="0" err="1"/>
              <a:t>uniformes</a:t>
            </a:r>
            <a:r>
              <a:rPr lang="it-IT" sz="2400" dirty="0"/>
              <a:t> et </a:t>
            </a:r>
            <a:r>
              <a:rPr lang="it-IT" sz="2400" dirty="0" err="1"/>
              <a:t>sur</a:t>
            </a:r>
            <a:r>
              <a:rPr lang="it-IT" sz="2400" dirty="0"/>
              <a:t> </a:t>
            </a:r>
            <a:r>
              <a:rPr lang="it-IT" sz="2400" dirty="0" err="1"/>
              <a:t>les</a:t>
            </a:r>
            <a:r>
              <a:rPr lang="it-IT" sz="2400" dirty="0"/>
              <a:t> </a:t>
            </a:r>
            <a:r>
              <a:rPr lang="it-IT" sz="2400" dirty="0" err="1"/>
              <a:t>drapeaux</a:t>
            </a:r>
            <a:r>
              <a:rPr lang="it-IT" sz="2400" dirty="0"/>
              <a:t>, mais ce </a:t>
            </a:r>
            <a:r>
              <a:rPr lang="it-IT" sz="2400" dirty="0" err="1"/>
              <a:t>projet</a:t>
            </a:r>
            <a:r>
              <a:rPr lang="it-IT" sz="2400" dirty="0"/>
              <a:t> n'est </a:t>
            </a:r>
            <a:r>
              <a:rPr lang="it-IT" sz="2400" dirty="0" err="1"/>
              <a:t>pas</a:t>
            </a:r>
            <a:r>
              <a:rPr lang="it-IT" sz="2400" dirty="0"/>
              <a:t> </a:t>
            </a:r>
            <a:r>
              <a:rPr lang="it-IT" sz="2400" dirty="0" err="1"/>
              <a:t>adopté</a:t>
            </a:r>
            <a:r>
              <a:rPr lang="it-IT" sz="2400" dirty="0"/>
              <a:t>. </a:t>
            </a:r>
            <a:br>
              <a:rPr lang="it-IT" sz="2400" dirty="0"/>
            </a:br>
            <a:r>
              <a:rPr lang="it-IT" sz="2400" dirty="0"/>
              <a:t>A partir de 1793, </a:t>
            </a:r>
            <a:r>
              <a:rPr lang="it-IT" sz="2400" dirty="0" err="1"/>
              <a:t>les</a:t>
            </a:r>
            <a:r>
              <a:rPr lang="it-IT" sz="2400" dirty="0"/>
              <a:t> </a:t>
            </a:r>
            <a:r>
              <a:rPr lang="it-IT" sz="2400" dirty="0" err="1"/>
              <a:t>Parisiens</a:t>
            </a:r>
            <a:r>
              <a:rPr lang="it-IT" sz="2400" dirty="0"/>
              <a:t>, </a:t>
            </a:r>
            <a:r>
              <a:rPr lang="it-IT" sz="2400" dirty="0" err="1"/>
              <a:t>bientôt</a:t>
            </a:r>
            <a:r>
              <a:rPr lang="it-IT" sz="2400" dirty="0"/>
              <a:t> </a:t>
            </a:r>
            <a:r>
              <a:rPr lang="it-IT" sz="2400" dirty="0" err="1"/>
              <a:t>imités</a:t>
            </a:r>
            <a:r>
              <a:rPr lang="it-IT" sz="2400" dirty="0"/>
              <a:t> par </a:t>
            </a:r>
            <a:r>
              <a:rPr lang="it-IT" sz="2400" dirty="0" err="1"/>
              <a:t>les</a:t>
            </a:r>
            <a:r>
              <a:rPr lang="it-IT" sz="2400" dirty="0"/>
              <a:t> </a:t>
            </a:r>
            <a:r>
              <a:rPr lang="it-IT" sz="2400" dirty="0" err="1"/>
              <a:t>habitants</a:t>
            </a:r>
            <a:r>
              <a:rPr lang="it-IT" sz="2400" dirty="0"/>
              <a:t> d’</a:t>
            </a:r>
            <a:r>
              <a:rPr lang="it-IT" sz="2400" dirty="0" err="1"/>
              <a:t>autres</a:t>
            </a:r>
            <a:r>
              <a:rPr lang="it-IT" sz="2400" dirty="0"/>
              <a:t> </a:t>
            </a:r>
            <a:r>
              <a:rPr lang="it-IT" sz="2400" dirty="0" err="1"/>
              <a:t>villes</a:t>
            </a:r>
            <a:r>
              <a:rPr lang="it-IT" sz="2400" dirty="0"/>
              <a:t>, </a:t>
            </a:r>
            <a:r>
              <a:rPr lang="it-IT" sz="2400" dirty="0" err="1"/>
              <a:t>peignent</a:t>
            </a:r>
            <a:r>
              <a:rPr lang="it-IT" sz="2400" dirty="0"/>
              <a:t> </a:t>
            </a:r>
            <a:r>
              <a:rPr lang="it-IT" sz="2400" dirty="0" err="1"/>
              <a:t>sur</a:t>
            </a:r>
            <a:r>
              <a:rPr lang="it-IT" sz="2400" dirty="0"/>
              <a:t> la </a:t>
            </a:r>
            <a:r>
              <a:rPr lang="it-IT" sz="2400" dirty="0" err="1"/>
              <a:t>façade</a:t>
            </a:r>
            <a:r>
              <a:rPr lang="it-IT" sz="2400" dirty="0"/>
              <a:t> de </a:t>
            </a:r>
            <a:r>
              <a:rPr lang="it-IT" sz="2400" dirty="0" err="1"/>
              <a:t>leurs</a:t>
            </a:r>
            <a:r>
              <a:rPr lang="it-IT" sz="2400" dirty="0"/>
              <a:t> </a:t>
            </a:r>
            <a:r>
              <a:rPr lang="it-IT" sz="2400" dirty="0" err="1"/>
              <a:t>maisons</a:t>
            </a:r>
            <a:r>
              <a:rPr lang="it-IT" sz="2400" dirty="0"/>
              <a:t> </a:t>
            </a:r>
            <a:r>
              <a:rPr lang="it-IT" sz="2400" dirty="0" err="1"/>
              <a:t>les</a:t>
            </a:r>
            <a:r>
              <a:rPr lang="it-IT" sz="2400" dirty="0"/>
              <a:t> </a:t>
            </a:r>
            <a:r>
              <a:rPr lang="it-IT" sz="2400" dirty="0" err="1"/>
              <a:t>mots</a:t>
            </a:r>
            <a:r>
              <a:rPr lang="it-IT" sz="2400" dirty="0"/>
              <a:t> </a:t>
            </a:r>
            <a:r>
              <a:rPr lang="it-IT" sz="2400" dirty="0" err="1"/>
              <a:t>suivants</a:t>
            </a:r>
            <a:r>
              <a:rPr lang="it-IT" sz="2400" dirty="0"/>
              <a:t> : </a:t>
            </a:r>
            <a:r>
              <a:rPr lang="it-IT" sz="2400" i="1" dirty="0"/>
              <a:t>"</a:t>
            </a:r>
            <a:r>
              <a:rPr lang="it-IT" sz="2400" i="1" dirty="0" err="1"/>
              <a:t>unité</a:t>
            </a:r>
            <a:r>
              <a:rPr lang="it-IT" sz="2400" i="1" dirty="0"/>
              <a:t>, </a:t>
            </a:r>
            <a:r>
              <a:rPr lang="it-IT" sz="2400" i="1" dirty="0" err="1"/>
              <a:t>indivisibilité</a:t>
            </a:r>
            <a:r>
              <a:rPr lang="it-IT" sz="2400" i="1" dirty="0"/>
              <a:t> de la </a:t>
            </a:r>
            <a:r>
              <a:rPr lang="it-IT" sz="2400" i="1" dirty="0" err="1"/>
              <a:t>République</a:t>
            </a:r>
            <a:r>
              <a:rPr lang="it-IT" sz="2400" i="1" dirty="0"/>
              <a:t>, </a:t>
            </a:r>
            <a:r>
              <a:rPr lang="it-IT" sz="2400" i="1" dirty="0" err="1"/>
              <a:t>liberté</a:t>
            </a:r>
            <a:r>
              <a:rPr lang="it-IT" sz="2400" i="1" dirty="0"/>
              <a:t>, </a:t>
            </a:r>
            <a:r>
              <a:rPr lang="it-IT" sz="2400" i="1" dirty="0" err="1"/>
              <a:t>égalité</a:t>
            </a:r>
            <a:r>
              <a:rPr lang="it-IT" sz="2400" i="1" dirty="0"/>
              <a:t> </a:t>
            </a:r>
            <a:r>
              <a:rPr lang="it-IT" sz="2400" i="1" dirty="0" err="1"/>
              <a:t>ou</a:t>
            </a:r>
            <a:r>
              <a:rPr lang="it-IT" sz="2400" i="1" dirty="0"/>
              <a:t> la </a:t>
            </a:r>
            <a:r>
              <a:rPr lang="it-IT" sz="2400" i="1" dirty="0" err="1"/>
              <a:t>mort</a:t>
            </a:r>
            <a:r>
              <a:rPr lang="it-IT" sz="2400" i="1" dirty="0"/>
              <a:t>"</a:t>
            </a:r>
            <a:r>
              <a:rPr lang="it-IT" sz="2400" dirty="0"/>
              <a:t>. Mais la </a:t>
            </a:r>
            <a:r>
              <a:rPr lang="it-IT" sz="2400" dirty="0" err="1"/>
              <a:t>dernière</a:t>
            </a:r>
            <a:r>
              <a:rPr lang="it-IT" sz="2400" dirty="0"/>
              <a:t> </a:t>
            </a:r>
            <a:r>
              <a:rPr lang="it-IT" sz="2400" dirty="0" err="1"/>
              <a:t>partie</a:t>
            </a:r>
            <a:r>
              <a:rPr lang="it-IT" sz="2400" dirty="0"/>
              <a:t> de la formule, </a:t>
            </a:r>
            <a:r>
              <a:rPr lang="it-IT" sz="2400" dirty="0" err="1"/>
              <a:t>trop</a:t>
            </a:r>
            <a:r>
              <a:rPr lang="it-IT" sz="2400" dirty="0"/>
              <a:t> </a:t>
            </a:r>
            <a:r>
              <a:rPr lang="it-IT" sz="2400" dirty="0" err="1"/>
              <a:t>associée</a:t>
            </a:r>
            <a:r>
              <a:rPr lang="it-IT" sz="2400" dirty="0"/>
              <a:t> à la </a:t>
            </a:r>
            <a:r>
              <a:rPr lang="it-IT" sz="2400" dirty="0" err="1"/>
              <a:t>Terreur</a:t>
            </a:r>
            <a:r>
              <a:rPr lang="it-IT" sz="2400" dirty="0"/>
              <a:t>, sera </a:t>
            </a:r>
            <a:r>
              <a:rPr lang="it-IT" sz="2400" dirty="0" err="1"/>
              <a:t>ensuite</a:t>
            </a:r>
            <a:r>
              <a:rPr lang="it-IT" sz="2400" dirty="0"/>
              <a:t> </a:t>
            </a:r>
            <a:r>
              <a:rPr lang="it-IT" sz="2400" dirty="0" err="1"/>
              <a:t>effacée</a:t>
            </a:r>
            <a:r>
              <a:rPr lang="it-IT" sz="2400" dirty="0"/>
              <a:t>... </a:t>
            </a:r>
          </a:p>
        </p:txBody>
      </p:sp>
    </p:spTree>
    <p:extLst>
      <p:ext uri="{BB962C8B-B14F-4D97-AF65-F5344CB8AC3E}">
        <p14:creationId xmlns:p14="http://schemas.microsoft.com/office/powerpoint/2010/main" val="1374900526"/>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a:t>
            </a:r>
            <a:r>
              <a:rPr lang="it-IT" sz="2800" dirty="0" err="1"/>
              <a:t>Liberté</a:t>
            </a:r>
            <a:r>
              <a:rPr lang="it-IT" sz="2800" dirty="0"/>
              <a:t>, </a:t>
            </a:r>
            <a:r>
              <a:rPr lang="it-IT" sz="2800" dirty="0" err="1"/>
              <a:t>Egalité</a:t>
            </a:r>
            <a:r>
              <a:rPr lang="it-IT" sz="2800" dirty="0"/>
              <a:t>, </a:t>
            </a:r>
            <a:r>
              <a:rPr lang="it-IT" sz="2800" dirty="0" err="1"/>
              <a:t>Fraternité</a:t>
            </a:r>
            <a:r>
              <a:rPr lang="it-IT" sz="2800" dirty="0"/>
              <a:t>" </a:t>
            </a:r>
            <a:endParaRPr lang="fr-CA" sz="2800" dirty="0"/>
          </a:p>
        </p:txBody>
      </p:sp>
      <p:sp>
        <p:nvSpPr>
          <p:cNvPr id="3" name="Segnaposto contenuto 2"/>
          <p:cNvSpPr>
            <a:spLocks noGrp="1"/>
          </p:cNvSpPr>
          <p:nvPr>
            <p:ph idx="1"/>
          </p:nvPr>
        </p:nvSpPr>
        <p:spPr/>
        <p:txBody>
          <a:bodyPr>
            <a:noAutofit/>
          </a:bodyPr>
          <a:lstStyle/>
          <a:p>
            <a:pPr algn="just"/>
            <a:r>
              <a:rPr lang="it-IT" sz="2400" dirty="0"/>
              <a:t>La </a:t>
            </a:r>
            <a:r>
              <a:rPr lang="it-IT" sz="2400" dirty="0" err="1"/>
              <a:t>devise</a:t>
            </a:r>
            <a:r>
              <a:rPr lang="it-IT" sz="2400" dirty="0"/>
              <a:t> </a:t>
            </a:r>
            <a:r>
              <a:rPr lang="it-IT" sz="2400" b="1" dirty="0"/>
              <a:t>"</a:t>
            </a:r>
            <a:r>
              <a:rPr lang="it-IT" sz="2400" b="1" dirty="0" err="1"/>
              <a:t>Liberté</a:t>
            </a:r>
            <a:r>
              <a:rPr lang="it-IT" sz="2400" b="1" dirty="0"/>
              <a:t>, </a:t>
            </a:r>
            <a:r>
              <a:rPr lang="it-IT" sz="2400" b="1" dirty="0" err="1"/>
              <a:t>Egalité</a:t>
            </a:r>
            <a:r>
              <a:rPr lang="it-IT" sz="2400" b="1" dirty="0"/>
              <a:t>, </a:t>
            </a:r>
            <a:r>
              <a:rPr lang="it-IT" sz="2400" b="1" dirty="0" err="1"/>
              <a:t>Fraternité</a:t>
            </a:r>
            <a:r>
              <a:rPr lang="it-IT" sz="2400" b="1" dirty="0"/>
              <a:t>"</a:t>
            </a:r>
            <a:r>
              <a:rPr lang="it-IT" sz="2400" dirty="0"/>
              <a:t> a </a:t>
            </a:r>
            <a:r>
              <a:rPr lang="it-IT" sz="2400" dirty="0" err="1"/>
              <a:t>été</a:t>
            </a:r>
            <a:r>
              <a:rPr lang="it-IT" sz="2400" dirty="0"/>
              <a:t> </a:t>
            </a:r>
            <a:r>
              <a:rPr lang="it-IT" sz="2400" dirty="0" err="1"/>
              <a:t>progressivement</a:t>
            </a:r>
            <a:r>
              <a:rPr lang="it-IT" sz="2400" dirty="0"/>
              <a:t> </a:t>
            </a:r>
            <a:r>
              <a:rPr lang="it-IT" sz="2400" dirty="0" err="1"/>
              <a:t>abandonnée</a:t>
            </a:r>
            <a:r>
              <a:rPr lang="it-IT" sz="2400" dirty="0"/>
              <a:t> </a:t>
            </a:r>
            <a:r>
              <a:rPr lang="it-IT" sz="2400" dirty="0" err="1"/>
              <a:t>avec</a:t>
            </a:r>
            <a:r>
              <a:rPr lang="it-IT" sz="2400" dirty="0"/>
              <a:t> la fin de la </a:t>
            </a:r>
            <a:r>
              <a:rPr lang="it-IT" sz="2400" dirty="0" err="1"/>
              <a:t>Révolution</a:t>
            </a:r>
            <a:r>
              <a:rPr lang="it-IT" sz="2400" dirty="0"/>
              <a:t>. </a:t>
            </a:r>
            <a:br>
              <a:rPr lang="it-IT" sz="2400" dirty="0"/>
            </a:br>
            <a:r>
              <a:rPr lang="it-IT" sz="2400" dirty="0" err="1"/>
              <a:t>Comme</a:t>
            </a:r>
            <a:r>
              <a:rPr lang="it-IT" sz="2400" dirty="0"/>
              <a:t> </a:t>
            </a:r>
            <a:r>
              <a:rPr lang="it-IT" sz="2400" dirty="0" err="1"/>
              <a:t>beaucoup</a:t>
            </a:r>
            <a:r>
              <a:rPr lang="it-IT" sz="2400" dirty="0"/>
              <a:t> de </a:t>
            </a:r>
            <a:r>
              <a:rPr lang="it-IT" sz="2400" dirty="0" err="1"/>
              <a:t>symboles</a:t>
            </a:r>
            <a:r>
              <a:rPr lang="it-IT" sz="2400" dirty="0"/>
              <a:t> </a:t>
            </a:r>
            <a:r>
              <a:rPr lang="it-IT" sz="2400" dirty="0" err="1"/>
              <a:t>révolutionnaires</a:t>
            </a:r>
            <a:r>
              <a:rPr lang="it-IT" sz="2400" dirty="0"/>
              <a:t>, elle est </a:t>
            </a:r>
            <a:r>
              <a:rPr lang="it-IT" sz="2400" dirty="0" err="1"/>
              <a:t>tombée</a:t>
            </a:r>
            <a:r>
              <a:rPr lang="it-IT" sz="2400" dirty="0"/>
              <a:t> en </a:t>
            </a:r>
            <a:r>
              <a:rPr lang="it-IT" sz="2400" dirty="0" err="1"/>
              <a:t>désuétude</a:t>
            </a:r>
            <a:r>
              <a:rPr lang="it-IT" sz="2400" dirty="0"/>
              <a:t> </a:t>
            </a:r>
            <a:r>
              <a:rPr lang="it-IT" sz="2400" dirty="0" err="1"/>
              <a:t>sous</a:t>
            </a:r>
            <a:r>
              <a:rPr lang="it-IT" sz="2400" dirty="0"/>
              <a:t> l'Empire et il a </a:t>
            </a:r>
            <a:r>
              <a:rPr lang="it-IT" sz="2400" dirty="0" err="1"/>
              <a:t>fallu</a:t>
            </a:r>
            <a:r>
              <a:rPr lang="it-IT" sz="2400" dirty="0"/>
              <a:t> </a:t>
            </a:r>
            <a:r>
              <a:rPr lang="it-IT" sz="2400" dirty="0" err="1"/>
              <a:t>attendre</a:t>
            </a:r>
            <a:r>
              <a:rPr lang="it-IT" sz="2400" dirty="0"/>
              <a:t> la </a:t>
            </a:r>
            <a:r>
              <a:rPr lang="it-IT" sz="2400" dirty="0" err="1"/>
              <a:t>révolution</a:t>
            </a:r>
            <a:r>
              <a:rPr lang="it-IT" sz="2400" dirty="0"/>
              <a:t> de 1848 pour </a:t>
            </a:r>
            <a:r>
              <a:rPr lang="it-IT" sz="2400" dirty="0" err="1"/>
              <a:t>qu’elle</a:t>
            </a:r>
            <a:r>
              <a:rPr lang="it-IT" sz="2400" dirty="0"/>
              <a:t> </a:t>
            </a:r>
            <a:r>
              <a:rPr lang="it-IT" sz="2400" dirty="0" err="1"/>
              <a:t>réapparaisse</a:t>
            </a:r>
            <a:r>
              <a:rPr lang="it-IT" sz="2400" dirty="0"/>
              <a:t>.</a:t>
            </a:r>
            <a:br>
              <a:rPr lang="it-IT" sz="2400" dirty="0"/>
            </a:br>
            <a:r>
              <a:rPr lang="it-IT" sz="2400" dirty="0"/>
              <a:t>La </a:t>
            </a:r>
            <a:r>
              <a:rPr lang="it-IT" sz="2400" dirty="0" err="1"/>
              <a:t>IIème</a:t>
            </a:r>
            <a:r>
              <a:rPr lang="it-IT" sz="2400" dirty="0"/>
              <a:t> </a:t>
            </a:r>
            <a:r>
              <a:rPr lang="it-IT" sz="2400" dirty="0" err="1"/>
              <a:t>République</a:t>
            </a:r>
            <a:r>
              <a:rPr lang="it-IT" sz="2400" dirty="0"/>
              <a:t> l’</a:t>
            </a:r>
            <a:r>
              <a:rPr lang="it-IT" sz="2400" dirty="0" err="1"/>
              <a:t>adopte</a:t>
            </a:r>
            <a:r>
              <a:rPr lang="it-IT" sz="2400" dirty="0"/>
              <a:t> </a:t>
            </a:r>
            <a:r>
              <a:rPr lang="it-IT" sz="2400" dirty="0" err="1"/>
              <a:t>comme</a:t>
            </a:r>
            <a:r>
              <a:rPr lang="it-IT" sz="2400" dirty="0"/>
              <a:t> </a:t>
            </a:r>
            <a:r>
              <a:rPr lang="it-IT" sz="2400" dirty="0" err="1"/>
              <a:t>devise</a:t>
            </a:r>
            <a:r>
              <a:rPr lang="it-IT" sz="2400" dirty="0"/>
              <a:t> </a:t>
            </a:r>
            <a:r>
              <a:rPr lang="it-IT" sz="2400" dirty="0" err="1"/>
              <a:t>officielle</a:t>
            </a:r>
            <a:r>
              <a:rPr lang="it-IT" sz="2400" dirty="0"/>
              <a:t> le 27 </a:t>
            </a:r>
            <a:r>
              <a:rPr lang="it-IT" sz="2400" dirty="0" err="1"/>
              <a:t>février</a:t>
            </a:r>
            <a:r>
              <a:rPr lang="it-IT" sz="2400" dirty="0"/>
              <a:t> 1848.</a:t>
            </a:r>
            <a:br>
              <a:rPr lang="it-IT" sz="2400" dirty="0"/>
            </a:br>
            <a:r>
              <a:rPr lang="it-IT" sz="2400" dirty="0" err="1"/>
              <a:t>Boudée</a:t>
            </a:r>
            <a:r>
              <a:rPr lang="it-IT" sz="2400" dirty="0"/>
              <a:t> par le Second Empire, elle </a:t>
            </a:r>
            <a:r>
              <a:rPr lang="it-IT" sz="2400" dirty="0" err="1"/>
              <a:t>finit</a:t>
            </a:r>
            <a:r>
              <a:rPr lang="it-IT" sz="2400" dirty="0"/>
              <a:t> par s'</a:t>
            </a:r>
            <a:r>
              <a:rPr lang="it-IT" sz="2400" dirty="0" err="1"/>
              <a:t>imposer</a:t>
            </a:r>
            <a:r>
              <a:rPr lang="it-IT" sz="2400" dirty="0"/>
              <a:t> </a:t>
            </a:r>
            <a:r>
              <a:rPr lang="it-IT" sz="2400" dirty="0" err="1"/>
              <a:t>sous</a:t>
            </a:r>
            <a:r>
              <a:rPr lang="it-IT" sz="2400" dirty="0"/>
              <a:t> la </a:t>
            </a:r>
            <a:r>
              <a:rPr lang="it-IT" sz="2400" dirty="0" err="1"/>
              <a:t>IIIème</a:t>
            </a:r>
            <a:r>
              <a:rPr lang="it-IT" sz="2400" dirty="0"/>
              <a:t> </a:t>
            </a:r>
            <a:r>
              <a:rPr lang="it-IT" sz="2400" dirty="0" err="1"/>
              <a:t>République</a:t>
            </a:r>
            <a:r>
              <a:rPr lang="it-IT" sz="2400" dirty="0"/>
              <a:t>. </a:t>
            </a:r>
            <a:br>
              <a:rPr lang="it-IT" sz="2400" dirty="0"/>
            </a:br>
            <a:r>
              <a:rPr lang="it-IT" sz="2400" b="1" dirty="0"/>
              <a:t>Elle est </a:t>
            </a:r>
            <a:r>
              <a:rPr lang="it-IT" sz="2400" b="1" dirty="0" err="1"/>
              <a:t>réinscrite</a:t>
            </a:r>
            <a:r>
              <a:rPr lang="it-IT" sz="2400" b="1" dirty="0"/>
              <a:t> </a:t>
            </a:r>
            <a:r>
              <a:rPr lang="it-IT" sz="2400" b="1" dirty="0" err="1"/>
              <a:t>sur</a:t>
            </a:r>
            <a:r>
              <a:rPr lang="it-IT" sz="2400" b="1" dirty="0"/>
              <a:t> le </a:t>
            </a:r>
            <a:r>
              <a:rPr lang="it-IT" sz="2400" b="1" dirty="0" err="1"/>
              <a:t>fronton</a:t>
            </a:r>
            <a:r>
              <a:rPr lang="it-IT" sz="2400" b="1" dirty="0"/>
              <a:t> </a:t>
            </a:r>
            <a:r>
              <a:rPr lang="it-IT" sz="2400" b="1" dirty="0" err="1"/>
              <a:t>des</a:t>
            </a:r>
            <a:r>
              <a:rPr lang="it-IT" sz="2400" b="1" dirty="0"/>
              <a:t> </a:t>
            </a:r>
            <a:r>
              <a:rPr lang="it-IT" sz="2400" b="1" dirty="0" err="1"/>
              <a:t>édifices</a:t>
            </a:r>
            <a:r>
              <a:rPr lang="it-IT" sz="2400" b="1" dirty="0"/>
              <a:t> </a:t>
            </a:r>
            <a:r>
              <a:rPr lang="it-IT" sz="2400" b="1" dirty="0" err="1"/>
              <a:t>publics</a:t>
            </a:r>
            <a:r>
              <a:rPr lang="it-IT" sz="2400" b="1" dirty="0"/>
              <a:t> à l'</a:t>
            </a:r>
            <a:r>
              <a:rPr lang="it-IT" sz="2400" b="1" dirty="0" err="1"/>
              <a:t>occasion</a:t>
            </a:r>
            <a:r>
              <a:rPr lang="it-IT" sz="2400" b="1" dirty="0"/>
              <a:t> de la </a:t>
            </a:r>
            <a:r>
              <a:rPr lang="it-IT" sz="2400" b="1" dirty="0" err="1"/>
              <a:t>célébration</a:t>
            </a:r>
            <a:r>
              <a:rPr lang="it-IT" sz="2400" b="1" dirty="0"/>
              <a:t> </a:t>
            </a:r>
            <a:r>
              <a:rPr lang="it-IT" sz="2400" b="1" dirty="0" err="1"/>
              <a:t>du</a:t>
            </a:r>
            <a:r>
              <a:rPr lang="it-IT" sz="2400" b="1" dirty="0"/>
              <a:t> 14 </a:t>
            </a:r>
            <a:r>
              <a:rPr lang="it-IT" sz="2400" b="1" dirty="0" err="1"/>
              <a:t>juillet</a:t>
            </a:r>
            <a:r>
              <a:rPr lang="it-IT" sz="2400" b="1" dirty="0"/>
              <a:t> 1880. </a:t>
            </a:r>
            <a:br>
              <a:rPr lang="it-IT" sz="2400" b="1" dirty="0"/>
            </a:br>
            <a:endParaRPr lang="fr-CA" sz="2400" b="1" dirty="0"/>
          </a:p>
        </p:txBody>
      </p:sp>
    </p:spTree>
    <p:extLst>
      <p:ext uri="{BB962C8B-B14F-4D97-AF65-F5344CB8AC3E}">
        <p14:creationId xmlns:p14="http://schemas.microsoft.com/office/powerpoint/2010/main" val="2898190095"/>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a:t>Observations </a:t>
            </a:r>
            <a:r>
              <a:rPr lang="fr-CA" sz="2800" dirty="0" smtClean="0"/>
              <a:t>hebdomadaires</a:t>
            </a:r>
            <a:br>
              <a:rPr lang="fr-CA" sz="2800" dirty="0" smtClean="0"/>
            </a:br>
            <a:r>
              <a:rPr lang="fr-CA" sz="2800" dirty="0" smtClean="0"/>
              <a:t>15 mars 2021</a:t>
            </a:r>
            <a:br>
              <a:rPr lang="fr-CA" sz="2800" dirty="0" smtClean="0"/>
            </a:br>
            <a:r>
              <a:rPr lang="fr-CA" sz="2800" dirty="0" smtClean="0"/>
              <a:t>Art. Premier de la Constitution</a:t>
            </a:r>
            <a:endParaRPr lang="fr-CA" sz="2800" dirty="0"/>
          </a:p>
        </p:txBody>
      </p:sp>
      <p:sp>
        <p:nvSpPr>
          <p:cNvPr id="3" name="Segnaposto contenuto 2"/>
          <p:cNvSpPr>
            <a:spLocks noGrp="1"/>
          </p:cNvSpPr>
          <p:nvPr>
            <p:ph idx="1"/>
          </p:nvPr>
        </p:nvSpPr>
        <p:spPr/>
        <p:txBody>
          <a:bodyPr>
            <a:normAutofit/>
          </a:bodyPr>
          <a:lstStyle/>
          <a:p>
            <a:endParaRPr lang="it-IT" sz="2400" dirty="0" smtClean="0"/>
          </a:p>
          <a:p>
            <a:pPr algn="just"/>
            <a:r>
              <a:rPr lang="it-IT" sz="2400" dirty="0"/>
              <a:t>L'</a:t>
            </a:r>
            <a:r>
              <a:rPr lang="it-IT" sz="2400" dirty="0" err="1"/>
              <a:t>inscription</a:t>
            </a:r>
            <a:r>
              <a:rPr lang="it-IT" sz="2400" dirty="0"/>
              <a:t> de l'</a:t>
            </a:r>
            <a:r>
              <a:rPr lang="it-IT" sz="2400" dirty="0" err="1"/>
              <a:t>environnement</a:t>
            </a:r>
            <a:r>
              <a:rPr lang="it-IT" sz="2400" dirty="0"/>
              <a:t> </a:t>
            </a:r>
            <a:r>
              <a:rPr lang="it-IT" sz="2400" dirty="0" err="1"/>
              <a:t>dans</a:t>
            </a:r>
            <a:r>
              <a:rPr lang="it-IT" sz="2400" dirty="0"/>
              <a:t> la </a:t>
            </a:r>
            <a:r>
              <a:rPr lang="it-IT" sz="2400" dirty="0" err="1"/>
              <a:t>Constitution</a:t>
            </a:r>
            <a:r>
              <a:rPr lang="it-IT" sz="2400" dirty="0"/>
              <a:t> de 1958 est une </a:t>
            </a:r>
            <a:r>
              <a:rPr lang="it-IT" sz="2400" dirty="0" err="1"/>
              <a:t>des</a:t>
            </a:r>
            <a:r>
              <a:rPr lang="it-IT" sz="2400" dirty="0"/>
              <a:t> 149 </a:t>
            </a:r>
            <a:r>
              <a:rPr lang="it-IT" sz="2400" dirty="0" err="1"/>
              <a:t>propositions</a:t>
            </a:r>
            <a:r>
              <a:rPr lang="it-IT" sz="2400" dirty="0"/>
              <a:t> </a:t>
            </a:r>
            <a:r>
              <a:rPr lang="it-IT" sz="2400" dirty="0" err="1"/>
              <a:t>des</a:t>
            </a:r>
            <a:r>
              <a:rPr lang="it-IT" sz="2400" dirty="0"/>
              <a:t> </a:t>
            </a:r>
            <a:r>
              <a:rPr lang="it-IT" sz="2400" dirty="0" err="1"/>
              <a:t>membres</a:t>
            </a:r>
            <a:r>
              <a:rPr lang="it-IT" sz="2400" dirty="0"/>
              <a:t> de la </a:t>
            </a:r>
            <a:r>
              <a:rPr lang="it-IT" sz="2400" b="1" dirty="0"/>
              <a:t>Convention </a:t>
            </a:r>
            <a:r>
              <a:rPr lang="it-IT" sz="2400" b="1" dirty="0" err="1"/>
              <a:t>citoyenne</a:t>
            </a:r>
            <a:r>
              <a:rPr lang="it-IT" sz="2400" b="1" dirty="0"/>
              <a:t> pour le </a:t>
            </a:r>
            <a:r>
              <a:rPr lang="it-IT" sz="2400" b="1" dirty="0" err="1"/>
              <a:t>climat</a:t>
            </a:r>
            <a:r>
              <a:rPr lang="it-IT" sz="2400" dirty="0"/>
              <a:t>, </a:t>
            </a:r>
            <a:r>
              <a:rPr lang="it-IT" sz="2400" dirty="0" err="1"/>
              <a:t>remises</a:t>
            </a:r>
            <a:r>
              <a:rPr lang="it-IT" sz="2400" dirty="0"/>
              <a:t> </a:t>
            </a:r>
            <a:r>
              <a:rPr lang="it-IT" sz="2400" dirty="0" err="1"/>
              <a:t>au</a:t>
            </a:r>
            <a:r>
              <a:rPr lang="it-IT" sz="2400" dirty="0"/>
              <a:t> </a:t>
            </a:r>
            <a:r>
              <a:rPr lang="it-IT" sz="2400" dirty="0" err="1"/>
              <a:t>gouvernement</a:t>
            </a:r>
            <a:r>
              <a:rPr lang="it-IT" sz="2400" dirty="0"/>
              <a:t> le 21 </a:t>
            </a:r>
            <a:r>
              <a:rPr lang="it-IT" sz="2400" dirty="0" err="1"/>
              <a:t>juin</a:t>
            </a:r>
            <a:r>
              <a:rPr lang="it-IT" sz="2400" dirty="0"/>
              <a:t> 2020.  </a:t>
            </a:r>
          </a:p>
          <a:p>
            <a:pPr algn="just"/>
            <a:r>
              <a:rPr lang="it-IT" sz="2400" dirty="0" smtClean="0"/>
              <a:t>Le </a:t>
            </a:r>
            <a:r>
              <a:rPr lang="it-IT" sz="2400" dirty="0"/>
              <a:t>11 </a:t>
            </a:r>
            <a:r>
              <a:rPr lang="it-IT" sz="2400" dirty="0" err="1"/>
              <a:t>mars</a:t>
            </a:r>
            <a:r>
              <a:rPr lang="it-IT" sz="2400" dirty="0"/>
              <a:t> 2021, l'</a:t>
            </a:r>
            <a:r>
              <a:rPr lang="it-IT" sz="2400" dirty="0" err="1"/>
              <a:t>Assemblée</a:t>
            </a:r>
            <a:r>
              <a:rPr lang="it-IT" sz="2400" dirty="0"/>
              <a:t> </a:t>
            </a:r>
            <a:r>
              <a:rPr lang="it-IT" sz="2400" dirty="0" err="1"/>
              <a:t>nationale</a:t>
            </a:r>
            <a:r>
              <a:rPr lang="it-IT" sz="2400" dirty="0"/>
              <a:t> a </a:t>
            </a:r>
            <a:r>
              <a:rPr lang="it-IT" sz="2400" dirty="0" err="1"/>
              <a:t>achevé</a:t>
            </a:r>
            <a:r>
              <a:rPr lang="it-IT" sz="2400" dirty="0"/>
              <a:t> l'</a:t>
            </a:r>
            <a:r>
              <a:rPr lang="it-IT" sz="2400" dirty="0" err="1"/>
              <a:t>examen</a:t>
            </a:r>
            <a:r>
              <a:rPr lang="it-IT" sz="2400" dirty="0"/>
              <a:t> </a:t>
            </a:r>
            <a:r>
              <a:rPr lang="it-IT" sz="2400" dirty="0" err="1"/>
              <a:t>du</a:t>
            </a:r>
            <a:r>
              <a:rPr lang="it-IT" sz="2400" dirty="0"/>
              <a:t> </a:t>
            </a:r>
            <a:r>
              <a:rPr lang="it-IT" sz="2400" b="1" dirty="0" err="1"/>
              <a:t>projet</a:t>
            </a:r>
            <a:r>
              <a:rPr lang="it-IT" sz="2400" b="1" dirty="0"/>
              <a:t> de </a:t>
            </a:r>
            <a:r>
              <a:rPr lang="it-IT" sz="2400" b="1" dirty="0" err="1"/>
              <a:t>loi</a:t>
            </a:r>
            <a:r>
              <a:rPr lang="it-IT" sz="2400" b="1" dirty="0"/>
              <a:t> </a:t>
            </a:r>
            <a:r>
              <a:rPr lang="it-IT" sz="2400" b="1" dirty="0" err="1"/>
              <a:t>constitutionnelle</a:t>
            </a:r>
            <a:r>
              <a:rPr lang="it-IT" sz="2400" dirty="0"/>
              <a:t>, </a:t>
            </a:r>
            <a:r>
              <a:rPr lang="it-IT" sz="2400" dirty="0" err="1"/>
              <a:t>qu'elle</a:t>
            </a:r>
            <a:r>
              <a:rPr lang="it-IT" sz="2400" dirty="0"/>
              <a:t> n'a </a:t>
            </a:r>
            <a:r>
              <a:rPr lang="it-IT" sz="2400" dirty="0" err="1"/>
              <a:t>pas</a:t>
            </a:r>
            <a:r>
              <a:rPr lang="it-IT" sz="2400" dirty="0"/>
              <a:t> </a:t>
            </a:r>
            <a:r>
              <a:rPr lang="it-IT" sz="2400" dirty="0" err="1"/>
              <a:t>modifié</a:t>
            </a:r>
            <a:r>
              <a:rPr lang="it-IT" sz="2400" dirty="0"/>
              <a:t>. </a:t>
            </a:r>
            <a:endParaRPr lang="it-IT" sz="2400" dirty="0" smtClean="0"/>
          </a:p>
          <a:p>
            <a:r>
              <a:rPr lang="it-IT" sz="2400" dirty="0" smtClean="0"/>
              <a:t>Un </a:t>
            </a:r>
            <a:r>
              <a:rPr lang="it-IT" sz="2400" dirty="0"/>
              <a:t>vote </a:t>
            </a:r>
            <a:r>
              <a:rPr lang="it-IT" sz="2400" dirty="0" err="1"/>
              <a:t>solennel</a:t>
            </a:r>
            <a:r>
              <a:rPr lang="it-IT" sz="2400" dirty="0"/>
              <a:t> est </a:t>
            </a:r>
            <a:r>
              <a:rPr lang="it-IT" sz="2400" dirty="0" err="1"/>
              <a:t>prévu</a:t>
            </a:r>
            <a:r>
              <a:rPr lang="it-IT" sz="2400" dirty="0"/>
              <a:t> le 16 </a:t>
            </a:r>
            <a:r>
              <a:rPr lang="it-IT" sz="2400" dirty="0" err="1"/>
              <a:t>mars</a:t>
            </a:r>
            <a:r>
              <a:rPr lang="it-IT" sz="2400" dirty="0"/>
              <a:t> 2021.</a:t>
            </a:r>
            <a:br>
              <a:rPr lang="it-IT" sz="2400" dirty="0"/>
            </a:br>
            <a:endParaRPr lang="it-IT" sz="2400" dirty="0" smtClean="0"/>
          </a:p>
          <a:p>
            <a:r>
              <a:rPr lang="it-IT" sz="2400" dirty="0" smtClean="0"/>
              <a:t>Le </a:t>
            </a:r>
            <a:r>
              <a:rPr lang="it-IT" sz="2400" dirty="0"/>
              <a:t>texte </a:t>
            </a:r>
            <a:r>
              <a:rPr lang="it-IT" sz="2400" dirty="0" err="1"/>
              <a:t>avait</a:t>
            </a:r>
            <a:r>
              <a:rPr lang="it-IT" sz="2400" dirty="0"/>
              <a:t> </a:t>
            </a:r>
            <a:r>
              <a:rPr lang="it-IT" sz="2400" dirty="0" err="1"/>
              <a:t>été</a:t>
            </a:r>
            <a:r>
              <a:rPr lang="it-IT" sz="2400" dirty="0"/>
              <a:t> </a:t>
            </a:r>
            <a:r>
              <a:rPr lang="it-IT" sz="2400" dirty="0" err="1"/>
              <a:t>présenté</a:t>
            </a:r>
            <a:r>
              <a:rPr lang="it-IT" sz="2400" dirty="0"/>
              <a:t> </a:t>
            </a:r>
            <a:r>
              <a:rPr lang="it-IT" sz="2400" dirty="0" err="1"/>
              <a:t>au</a:t>
            </a:r>
            <a:r>
              <a:rPr lang="it-IT" sz="2400" dirty="0"/>
              <a:t> </a:t>
            </a:r>
            <a:r>
              <a:rPr lang="it-IT" sz="2400" dirty="0" err="1"/>
              <a:t>Conseil</a:t>
            </a:r>
            <a:r>
              <a:rPr lang="it-IT" sz="2400" dirty="0"/>
              <a:t> </a:t>
            </a:r>
            <a:r>
              <a:rPr lang="it-IT" sz="2400" dirty="0" err="1"/>
              <a:t>des</a:t>
            </a:r>
            <a:r>
              <a:rPr lang="it-IT" sz="2400" dirty="0"/>
              <a:t> </a:t>
            </a:r>
            <a:r>
              <a:rPr lang="it-IT" sz="2400" dirty="0" err="1"/>
              <a:t>ministres</a:t>
            </a:r>
            <a:r>
              <a:rPr lang="it-IT" sz="2400" dirty="0"/>
              <a:t> </a:t>
            </a:r>
            <a:r>
              <a:rPr lang="it-IT" sz="2400" dirty="0" err="1"/>
              <a:t>du</a:t>
            </a:r>
            <a:r>
              <a:rPr lang="it-IT" sz="2400" dirty="0"/>
              <a:t> 20 </a:t>
            </a:r>
            <a:r>
              <a:rPr lang="it-IT" sz="2400" dirty="0" err="1"/>
              <a:t>janvier</a:t>
            </a:r>
            <a:r>
              <a:rPr lang="it-IT" sz="2400" dirty="0"/>
              <a:t> 2021 par </a:t>
            </a:r>
            <a:r>
              <a:rPr lang="it-IT" sz="2400" dirty="0" err="1"/>
              <a:t>Éric</a:t>
            </a:r>
            <a:r>
              <a:rPr lang="it-IT" sz="2400" dirty="0"/>
              <a:t> </a:t>
            </a:r>
            <a:r>
              <a:rPr lang="it-IT" sz="2400" dirty="0" err="1"/>
              <a:t>Dupond</a:t>
            </a:r>
            <a:r>
              <a:rPr lang="it-IT" sz="2400" dirty="0"/>
              <a:t>-Moretti, ministre de la </a:t>
            </a:r>
            <a:r>
              <a:rPr lang="it-IT" sz="2400" dirty="0" err="1"/>
              <a:t>justice</a:t>
            </a:r>
            <a:r>
              <a:rPr lang="it-IT" sz="2400" dirty="0"/>
              <a:t>.</a:t>
            </a:r>
            <a:endParaRPr lang="fr-CA" sz="2400" dirty="0"/>
          </a:p>
        </p:txBody>
      </p:sp>
    </p:spTree>
    <p:extLst>
      <p:ext uri="{BB962C8B-B14F-4D97-AF65-F5344CB8AC3E}">
        <p14:creationId xmlns:p14="http://schemas.microsoft.com/office/powerpoint/2010/main" val="25403356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Constitution</a:t>
            </a:r>
            <a:r>
              <a:rPr lang="it-IT" sz="2800" dirty="0" smtClean="0"/>
              <a:t> 1958</a:t>
            </a:r>
            <a:endParaRPr lang="it-IT" sz="2800" dirty="0"/>
          </a:p>
        </p:txBody>
      </p:sp>
      <p:sp>
        <p:nvSpPr>
          <p:cNvPr id="3" name="Segnaposto contenuto 2"/>
          <p:cNvSpPr>
            <a:spLocks noGrp="1"/>
          </p:cNvSpPr>
          <p:nvPr>
            <p:ph idx="1"/>
          </p:nvPr>
        </p:nvSpPr>
        <p:spPr/>
        <p:txBody>
          <a:bodyPr>
            <a:normAutofit/>
          </a:bodyPr>
          <a:lstStyle/>
          <a:p>
            <a:pPr algn="just"/>
            <a:r>
              <a:rPr lang="it-IT" sz="2400" dirty="0" smtClean="0"/>
              <a:t>Art. premier de la </a:t>
            </a:r>
            <a:r>
              <a:rPr lang="it-IT" sz="2400" dirty="0" err="1" smtClean="0"/>
              <a:t>Constitution</a:t>
            </a:r>
            <a:endParaRPr lang="it-IT" sz="2400" dirty="0" smtClean="0"/>
          </a:p>
          <a:p>
            <a:pPr algn="just"/>
            <a:r>
              <a:rPr lang="it-IT" sz="2400" dirty="0" smtClean="0"/>
              <a:t>La </a:t>
            </a:r>
            <a:r>
              <a:rPr lang="it-IT" sz="2400" dirty="0"/>
              <a:t>France est une </a:t>
            </a:r>
            <a:r>
              <a:rPr lang="it-IT" sz="2400" dirty="0" err="1"/>
              <a:t>République</a:t>
            </a:r>
            <a:r>
              <a:rPr lang="it-IT" sz="2400" dirty="0"/>
              <a:t> </a:t>
            </a:r>
            <a:r>
              <a:rPr lang="it-IT" sz="2400" dirty="0" err="1"/>
              <a:t>indivisible</a:t>
            </a:r>
            <a:r>
              <a:rPr lang="it-IT" sz="2400" dirty="0"/>
              <a:t>, </a:t>
            </a:r>
            <a:r>
              <a:rPr lang="it-IT" sz="2400" dirty="0" err="1"/>
              <a:t>laïque</a:t>
            </a:r>
            <a:r>
              <a:rPr lang="it-IT" sz="2400" dirty="0"/>
              <a:t>, </a:t>
            </a:r>
            <a:r>
              <a:rPr lang="it-IT" sz="2400" dirty="0" err="1"/>
              <a:t>démocratique</a:t>
            </a:r>
            <a:r>
              <a:rPr lang="it-IT" sz="2400" dirty="0"/>
              <a:t> et sociale. Elle </a:t>
            </a:r>
            <a:r>
              <a:rPr lang="it-IT" sz="2400" dirty="0" err="1"/>
              <a:t>assure</a:t>
            </a:r>
            <a:r>
              <a:rPr lang="it-IT" sz="2400" dirty="0"/>
              <a:t> l'</a:t>
            </a:r>
            <a:r>
              <a:rPr lang="it-IT" sz="2400" dirty="0" err="1"/>
              <a:t>égalité</a:t>
            </a:r>
            <a:r>
              <a:rPr lang="it-IT" sz="2400" dirty="0"/>
              <a:t> </a:t>
            </a:r>
            <a:r>
              <a:rPr lang="it-IT" sz="2400" dirty="0" err="1"/>
              <a:t>devant</a:t>
            </a:r>
            <a:r>
              <a:rPr lang="it-IT" sz="2400" dirty="0"/>
              <a:t> la </a:t>
            </a:r>
            <a:r>
              <a:rPr lang="it-IT" sz="2400" dirty="0" err="1"/>
              <a:t>loi</a:t>
            </a:r>
            <a:r>
              <a:rPr lang="it-IT" sz="2400" dirty="0"/>
              <a:t> de </a:t>
            </a:r>
            <a:r>
              <a:rPr lang="it-IT" sz="2400" dirty="0" err="1"/>
              <a:t>tous</a:t>
            </a:r>
            <a:r>
              <a:rPr lang="it-IT" sz="2400" dirty="0"/>
              <a:t> </a:t>
            </a:r>
            <a:r>
              <a:rPr lang="it-IT" sz="2400" dirty="0" err="1"/>
              <a:t>les</a:t>
            </a:r>
            <a:r>
              <a:rPr lang="it-IT" sz="2400" dirty="0"/>
              <a:t> </a:t>
            </a:r>
            <a:r>
              <a:rPr lang="it-IT" sz="2400" dirty="0" err="1"/>
              <a:t>citoyens</a:t>
            </a:r>
            <a:r>
              <a:rPr lang="it-IT" sz="2400" dirty="0"/>
              <a:t> sans </a:t>
            </a:r>
            <a:r>
              <a:rPr lang="it-IT" sz="2400" dirty="0" err="1"/>
              <a:t>distinction</a:t>
            </a:r>
            <a:r>
              <a:rPr lang="it-IT" sz="2400" dirty="0"/>
              <a:t> d'origine, de race </a:t>
            </a:r>
            <a:r>
              <a:rPr lang="it-IT" sz="2400" dirty="0" err="1"/>
              <a:t>ou</a:t>
            </a:r>
            <a:r>
              <a:rPr lang="it-IT" sz="2400" dirty="0"/>
              <a:t> de </a:t>
            </a:r>
            <a:r>
              <a:rPr lang="it-IT" sz="2400" dirty="0" err="1"/>
              <a:t>religion</a:t>
            </a:r>
            <a:r>
              <a:rPr lang="it-IT" sz="2400" dirty="0"/>
              <a:t>. Elle </a:t>
            </a:r>
            <a:r>
              <a:rPr lang="it-IT" sz="2400" dirty="0" err="1"/>
              <a:t>respecte</a:t>
            </a:r>
            <a:r>
              <a:rPr lang="it-IT" sz="2400" dirty="0"/>
              <a:t> </a:t>
            </a:r>
            <a:r>
              <a:rPr lang="it-IT" sz="2400" dirty="0" err="1"/>
              <a:t>toutes</a:t>
            </a:r>
            <a:r>
              <a:rPr lang="it-IT" sz="2400" dirty="0"/>
              <a:t> </a:t>
            </a:r>
            <a:r>
              <a:rPr lang="it-IT" sz="2400" dirty="0" err="1"/>
              <a:t>les</a:t>
            </a:r>
            <a:r>
              <a:rPr lang="it-IT" sz="2400" dirty="0"/>
              <a:t> </a:t>
            </a:r>
            <a:r>
              <a:rPr lang="it-IT" sz="2400" dirty="0" err="1"/>
              <a:t>croyances</a:t>
            </a:r>
            <a:r>
              <a:rPr lang="it-IT" sz="2400" dirty="0"/>
              <a:t>. Son </a:t>
            </a:r>
            <a:r>
              <a:rPr lang="it-IT" sz="2400" dirty="0" err="1"/>
              <a:t>organisation</a:t>
            </a:r>
            <a:r>
              <a:rPr lang="it-IT" sz="2400" dirty="0"/>
              <a:t> est </a:t>
            </a:r>
            <a:r>
              <a:rPr lang="it-IT" sz="2400" dirty="0" err="1"/>
              <a:t>décentralisée</a:t>
            </a:r>
            <a:r>
              <a:rPr lang="it-IT" sz="2400" dirty="0"/>
              <a:t>. </a:t>
            </a:r>
            <a:br>
              <a:rPr lang="it-IT" sz="2400" dirty="0"/>
            </a:br>
            <a:r>
              <a:rPr lang="it-IT" sz="2400" dirty="0"/>
              <a:t>La </a:t>
            </a:r>
            <a:r>
              <a:rPr lang="it-IT" sz="2400" dirty="0" err="1"/>
              <a:t>loi</a:t>
            </a:r>
            <a:r>
              <a:rPr lang="it-IT" sz="2400" dirty="0"/>
              <a:t> </a:t>
            </a:r>
            <a:r>
              <a:rPr lang="it-IT" sz="2400" dirty="0" err="1"/>
              <a:t>favorise</a:t>
            </a:r>
            <a:r>
              <a:rPr lang="it-IT" sz="2400" dirty="0"/>
              <a:t> l'</a:t>
            </a:r>
            <a:r>
              <a:rPr lang="it-IT" sz="2400" dirty="0" err="1"/>
              <a:t>égal</a:t>
            </a:r>
            <a:r>
              <a:rPr lang="it-IT" sz="2400" dirty="0"/>
              <a:t> </a:t>
            </a:r>
            <a:r>
              <a:rPr lang="it-IT" sz="2400" dirty="0" err="1"/>
              <a:t>accès</a:t>
            </a:r>
            <a:r>
              <a:rPr lang="it-IT" sz="2400" dirty="0"/>
              <a:t> </a:t>
            </a:r>
            <a:r>
              <a:rPr lang="it-IT" sz="2400" dirty="0" err="1"/>
              <a:t>des</a:t>
            </a:r>
            <a:r>
              <a:rPr lang="it-IT" sz="2400" dirty="0"/>
              <a:t> femmes et </a:t>
            </a:r>
            <a:r>
              <a:rPr lang="it-IT" sz="2400" dirty="0" err="1"/>
              <a:t>des</a:t>
            </a:r>
            <a:r>
              <a:rPr lang="it-IT" sz="2400" dirty="0"/>
              <a:t> </a:t>
            </a:r>
            <a:r>
              <a:rPr lang="it-IT" sz="2400" dirty="0" err="1"/>
              <a:t>hommes</a:t>
            </a:r>
            <a:r>
              <a:rPr lang="it-IT" sz="2400" dirty="0"/>
              <a:t> </a:t>
            </a:r>
            <a:r>
              <a:rPr lang="it-IT" sz="2400" dirty="0" err="1"/>
              <a:t>aux</a:t>
            </a:r>
            <a:r>
              <a:rPr lang="it-IT" sz="2400" dirty="0"/>
              <a:t> </a:t>
            </a:r>
            <a:r>
              <a:rPr lang="it-IT" sz="2400" dirty="0" err="1"/>
              <a:t>mandats</a:t>
            </a:r>
            <a:r>
              <a:rPr lang="it-IT" sz="2400" dirty="0"/>
              <a:t> </a:t>
            </a:r>
            <a:r>
              <a:rPr lang="it-IT" sz="2400" dirty="0" err="1"/>
              <a:t>électoraux</a:t>
            </a:r>
            <a:r>
              <a:rPr lang="it-IT" sz="2400" dirty="0"/>
              <a:t> et </a:t>
            </a:r>
            <a:r>
              <a:rPr lang="it-IT" sz="2400" dirty="0" err="1"/>
              <a:t>fonctions</a:t>
            </a:r>
            <a:r>
              <a:rPr lang="it-IT" sz="2400" dirty="0"/>
              <a:t> </a:t>
            </a:r>
            <a:r>
              <a:rPr lang="it-IT" sz="2400" dirty="0" err="1"/>
              <a:t>électives</a:t>
            </a:r>
            <a:r>
              <a:rPr lang="it-IT" sz="2400" dirty="0"/>
              <a:t>, </a:t>
            </a:r>
            <a:r>
              <a:rPr lang="it-IT" sz="2400" dirty="0" err="1"/>
              <a:t>ainsi</a:t>
            </a:r>
            <a:r>
              <a:rPr lang="it-IT" sz="2400" dirty="0"/>
              <a:t> </a:t>
            </a:r>
            <a:r>
              <a:rPr lang="it-IT" sz="2400" dirty="0" err="1"/>
              <a:t>qu'aux</a:t>
            </a:r>
            <a:r>
              <a:rPr lang="it-IT" sz="2400" dirty="0"/>
              <a:t> </a:t>
            </a:r>
            <a:r>
              <a:rPr lang="it-IT" sz="2400" dirty="0" err="1"/>
              <a:t>responsabilités</a:t>
            </a:r>
            <a:r>
              <a:rPr lang="it-IT" sz="2400" dirty="0"/>
              <a:t> </a:t>
            </a:r>
            <a:r>
              <a:rPr lang="it-IT" sz="2400" dirty="0" err="1"/>
              <a:t>professionnelles</a:t>
            </a:r>
            <a:r>
              <a:rPr lang="it-IT" sz="2400" dirty="0"/>
              <a:t> et </a:t>
            </a:r>
            <a:r>
              <a:rPr lang="it-IT" sz="2400" dirty="0" err="1"/>
              <a:t>sociales</a:t>
            </a:r>
            <a:r>
              <a:rPr lang="it-IT" sz="2400" dirty="0"/>
              <a:t>. </a:t>
            </a:r>
          </a:p>
          <a:p>
            <a:endParaRPr lang="it-IT" sz="2400" dirty="0"/>
          </a:p>
        </p:txBody>
      </p:sp>
    </p:spTree>
    <p:extLst>
      <p:ext uri="{BB962C8B-B14F-4D97-AF65-F5344CB8AC3E}">
        <p14:creationId xmlns:p14="http://schemas.microsoft.com/office/powerpoint/2010/main" val="3104480609"/>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Observations hebdomadaires</a:t>
            </a:r>
            <a:endParaRPr lang="fr-CA" sz="2800" dirty="0"/>
          </a:p>
        </p:txBody>
      </p:sp>
      <p:sp>
        <p:nvSpPr>
          <p:cNvPr id="3" name="Segnaposto contenuto 2"/>
          <p:cNvSpPr>
            <a:spLocks noGrp="1"/>
          </p:cNvSpPr>
          <p:nvPr>
            <p:ph idx="1"/>
          </p:nvPr>
        </p:nvSpPr>
        <p:spPr/>
        <p:txBody>
          <a:bodyPr>
            <a:normAutofit/>
          </a:bodyPr>
          <a:lstStyle/>
          <a:p>
            <a:pPr algn="just"/>
            <a:r>
              <a:rPr lang="it-IT" sz="2400" dirty="0"/>
              <a:t>Le </a:t>
            </a:r>
            <a:r>
              <a:rPr lang="it-IT" sz="2400" dirty="0" err="1"/>
              <a:t>projet</a:t>
            </a:r>
            <a:r>
              <a:rPr lang="it-IT" sz="2400" dirty="0"/>
              <a:t> de </a:t>
            </a:r>
            <a:r>
              <a:rPr lang="it-IT" sz="2400" dirty="0" err="1"/>
              <a:t>loi</a:t>
            </a:r>
            <a:r>
              <a:rPr lang="it-IT" sz="2400" dirty="0"/>
              <a:t> </a:t>
            </a:r>
            <a:r>
              <a:rPr lang="it-IT" sz="2400" dirty="0" err="1"/>
              <a:t>révisant</a:t>
            </a:r>
            <a:r>
              <a:rPr lang="it-IT" sz="2400" dirty="0"/>
              <a:t> la </a:t>
            </a:r>
            <a:r>
              <a:rPr lang="it-IT" sz="2400" dirty="0" err="1"/>
              <a:t>Constitution</a:t>
            </a:r>
            <a:r>
              <a:rPr lang="it-IT" sz="2400" dirty="0"/>
              <a:t> est </a:t>
            </a:r>
            <a:r>
              <a:rPr lang="it-IT" sz="2400" dirty="0" err="1"/>
              <a:t>débattu</a:t>
            </a:r>
            <a:r>
              <a:rPr lang="it-IT" sz="2400" dirty="0"/>
              <a:t> à partir de ce </a:t>
            </a:r>
            <a:r>
              <a:rPr lang="it-IT" sz="2400" dirty="0" err="1"/>
              <a:t>mardi</a:t>
            </a:r>
            <a:r>
              <a:rPr lang="it-IT" sz="2400" dirty="0"/>
              <a:t> à l’</a:t>
            </a:r>
            <a:r>
              <a:rPr lang="it-IT" sz="2400" dirty="0" err="1"/>
              <a:t>Assemblée</a:t>
            </a:r>
            <a:r>
              <a:rPr lang="it-IT" sz="2400" dirty="0"/>
              <a:t>. Il </a:t>
            </a:r>
            <a:r>
              <a:rPr lang="it-IT" sz="2400" dirty="0" err="1"/>
              <a:t>doit</a:t>
            </a:r>
            <a:r>
              <a:rPr lang="it-IT" sz="2400" dirty="0"/>
              <a:t> </a:t>
            </a:r>
            <a:r>
              <a:rPr lang="it-IT" sz="2400" dirty="0" err="1"/>
              <a:t>permettre</a:t>
            </a:r>
            <a:r>
              <a:rPr lang="it-IT" sz="2400" dirty="0"/>
              <a:t> d’</a:t>
            </a:r>
            <a:r>
              <a:rPr lang="it-IT" sz="2400" dirty="0" err="1"/>
              <a:t>inscrire</a:t>
            </a:r>
            <a:r>
              <a:rPr lang="it-IT" sz="2400" dirty="0"/>
              <a:t> </a:t>
            </a:r>
            <a:r>
              <a:rPr lang="it-IT" sz="2400" dirty="0" err="1"/>
              <a:t>que</a:t>
            </a:r>
            <a:r>
              <a:rPr lang="it-IT" sz="2400" dirty="0"/>
              <a:t> la </a:t>
            </a:r>
            <a:r>
              <a:rPr lang="it-IT" sz="2400" dirty="0" err="1"/>
              <a:t>République</a:t>
            </a:r>
            <a:r>
              <a:rPr lang="it-IT" sz="2400" dirty="0"/>
              <a:t> </a:t>
            </a:r>
            <a:r>
              <a:rPr lang="it-IT" sz="2400" b="1" dirty="0"/>
              <a:t>«</a:t>
            </a:r>
            <a:r>
              <a:rPr lang="it-IT" sz="2400" b="1" dirty="0" err="1"/>
              <a:t>garantit</a:t>
            </a:r>
            <a:r>
              <a:rPr lang="it-IT" sz="2400" b="1" dirty="0"/>
              <a:t> la </a:t>
            </a:r>
            <a:r>
              <a:rPr lang="it-IT" sz="2400" b="1" dirty="0" err="1"/>
              <a:t>préservation</a:t>
            </a:r>
            <a:r>
              <a:rPr lang="it-IT" sz="2400" b="1" dirty="0"/>
              <a:t> de l’</a:t>
            </a:r>
            <a:r>
              <a:rPr lang="it-IT" sz="2400" b="1" dirty="0" err="1"/>
              <a:t>environnement</a:t>
            </a:r>
            <a:r>
              <a:rPr lang="it-IT" sz="2400" b="1" dirty="0"/>
              <a:t>» et «la </a:t>
            </a:r>
            <a:r>
              <a:rPr lang="it-IT" sz="2400" b="1" dirty="0" err="1"/>
              <a:t>lutte</a:t>
            </a:r>
            <a:r>
              <a:rPr lang="it-IT" sz="2400" b="1" dirty="0"/>
              <a:t> </a:t>
            </a:r>
            <a:r>
              <a:rPr lang="it-IT" sz="2400" b="1" dirty="0" err="1"/>
              <a:t>contre</a:t>
            </a:r>
            <a:r>
              <a:rPr lang="it-IT" sz="2400" b="1" dirty="0"/>
              <a:t> le </a:t>
            </a:r>
            <a:r>
              <a:rPr lang="it-IT" sz="2400" b="1" dirty="0" err="1"/>
              <a:t>dérèglement</a:t>
            </a:r>
            <a:r>
              <a:rPr lang="it-IT" sz="2400" b="1" dirty="0"/>
              <a:t> </a:t>
            </a:r>
            <a:r>
              <a:rPr lang="it-IT" sz="2400" b="1" dirty="0" err="1"/>
              <a:t>climatique</a:t>
            </a:r>
            <a:r>
              <a:rPr lang="it-IT" sz="2400" b="1" dirty="0"/>
              <a:t>»</a:t>
            </a:r>
            <a:r>
              <a:rPr lang="it-IT" sz="2400" dirty="0"/>
              <a:t>. Mais un </a:t>
            </a:r>
            <a:r>
              <a:rPr lang="it-IT" sz="2400" dirty="0" err="1"/>
              <a:t>accord</a:t>
            </a:r>
            <a:r>
              <a:rPr lang="it-IT" sz="2400" dirty="0"/>
              <a:t> </a:t>
            </a:r>
            <a:r>
              <a:rPr lang="it-IT" sz="2400" dirty="0" err="1"/>
              <a:t>entre</a:t>
            </a:r>
            <a:r>
              <a:rPr lang="it-IT" sz="2400" dirty="0"/>
              <a:t> </a:t>
            </a:r>
            <a:r>
              <a:rPr lang="it-IT" sz="2400" dirty="0" err="1"/>
              <a:t>députés</a:t>
            </a:r>
            <a:r>
              <a:rPr lang="it-IT" sz="2400" dirty="0"/>
              <a:t> </a:t>
            </a:r>
            <a:r>
              <a:rPr lang="it-IT" sz="2400" dirty="0" smtClean="0"/>
              <a:t>et </a:t>
            </a:r>
            <a:r>
              <a:rPr lang="it-IT" sz="2400" dirty="0" err="1"/>
              <a:t>sénateurs</a:t>
            </a:r>
            <a:r>
              <a:rPr lang="it-IT" sz="2400" dirty="0"/>
              <a:t> est </a:t>
            </a:r>
            <a:r>
              <a:rPr lang="it-IT" sz="2400" dirty="0" err="1"/>
              <a:t>loin</a:t>
            </a:r>
            <a:r>
              <a:rPr lang="it-IT" sz="2400" dirty="0"/>
              <a:t> d’</a:t>
            </a:r>
            <a:r>
              <a:rPr lang="it-IT" sz="2400" dirty="0" err="1"/>
              <a:t>être</a:t>
            </a:r>
            <a:r>
              <a:rPr lang="it-IT" sz="2400" dirty="0"/>
              <a:t> </a:t>
            </a:r>
            <a:r>
              <a:rPr lang="it-IT" sz="2400" dirty="0" err="1"/>
              <a:t>acquis</a:t>
            </a:r>
            <a:r>
              <a:rPr lang="it-IT" sz="2400" dirty="0" smtClean="0"/>
              <a:t>.</a:t>
            </a:r>
          </a:p>
          <a:p>
            <a:pPr algn="just"/>
            <a:endParaRPr lang="it-IT" sz="2400" dirty="0"/>
          </a:p>
          <a:p>
            <a:pPr algn="just"/>
            <a:r>
              <a:rPr lang="it-IT" sz="2400" i="1" dirty="0" smtClean="0"/>
              <a:t>Libération</a:t>
            </a:r>
            <a:r>
              <a:rPr lang="it-IT" sz="2400" dirty="0" smtClean="0"/>
              <a:t> 9 </a:t>
            </a:r>
            <a:r>
              <a:rPr lang="it-IT" sz="2400" dirty="0" err="1" smtClean="0"/>
              <a:t>mars</a:t>
            </a:r>
            <a:r>
              <a:rPr lang="it-IT" sz="2400" dirty="0" smtClean="0"/>
              <a:t> 2021</a:t>
            </a:r>
            <a:endParaRPr lang="it-IT" sz="2400" dirty="0"/>
          </a:p>
          <a:p>
            <a:endParaRPr lang="fr-CA" sz="2400" dirty="0"/>
          </a:p>
        </p:txBody>
      </p:sp>
    </p:spTree>
    <p:extLst>
      <p:ext uri="{BB962C8B-B14F-4D97-AF65-F5344CB8AC3E}">
        <p14:creationId xmlns:p14="http://schemas.microsoft.com/office/powerpoint/2010/main" val="32701941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p>
        </p:txBody>
      </p:sp>
      <p:sp>
        <p:nvSpPr>
          <p:cNvPr id="3" name="Segnaposto contenuto 2"/>
          <p:cNvSpPr>
            <a:spLocks noGrp="1"/>
          </p:cNvSpPr>
          <p:nvPr>
            <p:ph idx="1"/>
          </p:nvPr>
        </p:nvSpPr>
        <p:spPr/>
        <p:txBody>
          <a:bodyPr>
            <a:normAutofit/>
          </a:bodyPr>
          <a:lstStyle/>
          <a:p>
            <a:pPr algn="just"/>
            <a:r>
              <a:rPr lang="it-IT" sz="2400" dirty="0" err="1"/>
              <a:t>Rarement</a:t>
            </a:r>
            <a:r>
              <a:rPr lang="it-IT" sz="2400" dirty="0"/>
              <a:t> un </a:t>
            </a:r>
            <a:r>
              <a:rPr lang="it-IT" sz="2400" dirty="0" err="1"/>
              <a:t>projet</a:t>
            </a:r>
            <a:r>
              <a:rPr lang="it-IT" sz="2400" dirty="0"/>
              <a:t> de </a:t>
            </a:r>
            <a:r>
              <a:rPr lang="it-IT" sz="2400" dirty="0" err="1"/>
              <a:t>loi</a:t>
            </a:r>
            <a:r>
              <a:rPr lang="it-IT" sz="2400" dirty="0"/>
              <a:t> </a:t>
            </a:r>
            <a:r>
              <a:rPr lang="it-IT" sz="2400" dirty="0" err="1"/>
              <a:t>révisant</a:t>
            </a:r>
            <a:r>
              <a:rPr lang="it-IT" sz="2400" dirty="0"/>
              <a:t> la </a:t>
            </a:r>
            <a:r>
              <a:rPr lang="it-IT" sz="2400" dirty="0" err="1"/>
              <a:t>Constitution</a:t>
            </a:r>
            <a:r>
              <a:rPr lang="it-IT" sz="2400" dirty="0"/>
              <a:t> – et en plus, </a:t>
            </a:r>
            <a:r>
              <a:rPr lang="it-IT" sz="2400" b="1" dirty="0" err="1"/>
              <a:t>promis</a:t>
            </a:r>
            <a:r>
              <a:rPr lang="it-IT" sz="2400" b="1" dirty="0"/>
              <a:t> à </a:t>
            </a:r>
            <a:r>
              <a:rPr lang="it-IT" sz="2400" b="1" dirty="0" err="1"/>
              <a:t>référendum</a:t>
            </a:r>
            <a:r>
              <a:rPr lang="it-IT" sz="2400" b="1" dirty="0"/>
              <a:t> par le </a:t>
            </a:r>
            <a:r>
              <a:rPr lang="it-IT" sz="2400" b="1" dirty="0" err="1"/>
              <a:t>Président</a:t>
            </a:r>
            <a:r>
              <a:rPr lang="it-IT" sz="2400" dirty="0"/>
              <a:t> ! – aura </a:t>
            </a:r>
            <a:r>
              <a:rPr lang="it-IT" sz="2400" dirty="0" err="1"/>
              <a:t>fait</a:t>
            </a:r>
            <a:r>
              <a:rPr lang="it-IT" sz="2400" dirty="0"/>
              <a:t> </a:t>
            </a:r>
            <a:r>
              <a:rPr lang="it-IT" sz="2400" dirty="0" err="1"/>
              <a:t>aussi</a:t>
            </a:r>
            <a:r>
              <a:rPr lang="it-IT" sz="2400" dirty="0"/>
              <a:t> </a:t>
            </a:r>
            <a:r>
              <a:rPr lang="it-IT" sz="2400" dirty="0" err="1"/>
              <a:t>peu</a:t>
            </a:r>
            <a:r>
              <a:rPr lang="it-IT" sz="2400" dirty="0"/>
              <a:t> de </a:t>
            </a:r>
            <a:r>
              <a:rPr lang="it-IT" sz="2400" dirty="0" err="1"/>
              <a:t>bruit</a:t>
            </a:r>
            <a:r>
              <a:rPr lang="it-IT" sz="2400" dirty="0"/>
              <a:t>. </a:t>
            </a:r>
            <a:r>
              <a:rPr lang="it-IT" sz="2400" dirty="0" err="1"/>
              <a:t>Cette</a:t>
            </a:r>
            <a:r>
              <a:rPr lang="it-IT" sz="2400" dirty="0"/>
              <a:t> </a:t>
            </a:r>
            <a:r>
              <a:rPr lang="it-IT" sz="2400" dirty="0" err="1"/>
              <a:t>discrétion</a:t>
            </a:r>
            <a:r>
              <a:rPr lang="it-IT" sz="2400" dirty="0"/>
              <a:t> s’</a:t>
            </a:r>
            <a:r>
              <a:rPr lang="it-IT" sz="2400" dirty="0" err="1"/>
              <a:t>explique</a:t>
            </a:r>
            <a:r>
              <a:rPr lang="it-IT" sz="2400" dirty="0"/>
              <a:t>. D’</a:t>
            </a:r>
            <a:r>
              <a:rPr lang="it-IT" sz="2400" dirty="0" err="1"/>
              <a:t>abord</a:t>
            </a:r>
            <a:r>
              <a:rPr lang="it-IT" sz="2400" dirty="0"/>
              <a:t>, le </a:t>
            </a:r>
            <a:r>
              <a:rPr lang="it-IT" sz="2400" dirty="0" err="1"/>
              <a:t>projet</a:t>
            </a:r>
            <a:r>
              <a:rPr lang="it-IT" sz="2400" dirty="0"/>
              <a:t> de </a:t>
            </a:r>
            <a:r>
              <a:rPr lang="it-IT" sz="2400" dirty="0" err="1"/>
              <a:t>loi</a:t>
            </a:r>
            <a:r>
              <a:rPr lang="it-IT" sz="2400" dirty="0"/>
              <a:t> pour </a:t>
            </a:r>
            <a:r>
              <a:rPr lang="it-IT" sz="2400" dirty="0" err="1"/>
              <a:t>inscrire</a:t>
            </a:r>
            <a:r>
              <a:rPr lang="it-IT" sz="2400" dirty="0"/>
              <a:t> le </a:t>
            </a:r>
            <a:r>
              <a:rPr lang="it-IT" sz="2400" dirty="0" err="1"/>
              <a:t>climat</a:t>
            </a:r>
            <a:r>
              <a:rPr lang="it-IT" sz="2400" dirty="0"/>
              <a:t> </a:t>
            </a:r>
            <a:r>
              <a:rPr lang="it-IT" sz="2400" dirty="0" err="1"/>
              <a:t>dans</a:t>
            </a:r>
            <a:r>
              <a:rPr lang="it-IT" sz="2400" dirty="0"/>
              <a:t> la </a:t>
            </a:r>
            <a:r>
              <a:rPr lang="it-IT" sz="2400" dirty="0" err="1"/>
              <a:t>Constitution</a:t>
            </a:r>
            <a:r>
              <a:rPr lang="it-IT" sz="2400" dirty="0"/>
              <a:t> est </a:t>
            </a:r>
            <a:r>
              <a:rPr lang="it-IT" sz="2400" dirty="0" err="1"/>
              <a:t>éclipsé</a:t>
            </a:r>
            <a:r>
              <a:rPr lang="it-IT" sz="2400" dirty="0"/>
              <a:t> par un </a:t>
            </a:r>
            <a:r>
              <a:rPr lang="it-IT" sz="2400" dirty="0" err="1"/>
              <a:t>autre</a:t>
            </a:r>
            <a:r>
              <a:rPr lang="it-IT" sz="2400" dirty="0"/>
              <a:t> </a:t>
            </a:r>
            <a:r>
              <a:rPr lang="it-IT" sz="2400" dirty="0" err="1"/>
              <a:t>débat</a:t>
            </a:r>
            <a:r>
              <a:rPr lang="it-IT" sz="2400" dirty="0"/>
              <a:t> : </a:t>
            </a:r>
            <a:r>
              <a:rPr lang="it-IT" sz="2400" dirty="0" err="1"/>
              <a:t>alors</a:t>
            </a:r>
            <a:r>
              <a:rPr lang="it-IT" sz="2400" dirty="0"/>
              <a:t> </a:t>
            </a:r>
            <a:r>
              <a:rPr lang="it-IT" sz="2400" dirty="0" err="1"/>
              <a:t>que</a:t>
            </a:r>
            <a:r>
              <a:rPr lang="it-IT" sz="2400" dirty="0"/>
              <a:t> ce texte est </a:t>
            </a:r>
            <a:r>
              <a:rPr lang="it-IT" sz="2400" dirty="0" err="1"/>
              <a:t>débattu</a:t>
            </a:r>
            <a:r>
              <a:rPr lang="it-IT" sz="2400" dirty="0"/>
              <a:t> à partir de ce </a:t>
            </a:r>
            <a:r>
              <a:rPr lang="it-IT" sz="2400" dirty="0" err="1"/>
              <a:t>mardi</a:t>
            </a:r>
            <a:r>
              <a:rPr lang="it-IT" sz="2400" dirty="0"/>
              <a:t> en </a:t>
            </a:r>
            <a:r>
              <a:rPr lang="it-IT" sz="2400" dirty="0" err="1"/>
              <a:t>séance</a:t>
            </a:r>
            <a:r>
              <a:rPr lang="it-IT" sz="2400" dirty="0"/>
              <a:t> </a:t>
            </a:r>
            <a:r>
              <a:rPr lang="it-IT" sz="2400" dirty="0" err="1"/>
              <a:t>publique</a:t>
            </a:r>
            <a:r>
              <a:rPr lang="it-IT" sz="2400" dirty="0"/>
              <a:t> à l’</a:t>
            </a:r>
            <a:r>
              <a:rPr lang="it-IT" sz="2400" dirty="0" err="1"/>
              <a:t>Assemblée</a:t>
            </a:r>
            <a:r>
              <a:rPr lang="it-IT" sz="2400" dirty="0"/>
              <a:t> </a:t>
            </a:r>
            <a:r>
              <a:rPr lang="it-IT" sz="2400" dirty="0" err="1"/>
              <a:t>nationale</a:t>
            </a:r>
            <a:r>
              <a:rPr lang="it-IT" sz="2400" dirty="0"/>
              <a:t>, </a:t>
            </a:r>
            <a:r>
              <a:rPr lang="it-IT" sz="2400" dirty="0" err="1"/>
              <a:t>les</a:t>
            </a:r>
            <a:r>
              <a:rPr lang="it-IT" sz="2400" dirty="0"/>
              <a:t> </a:t>
            </a:r>
            <a:r>
              <a:rPr lang="it-IT" sz="2400" dirty="0" err="1"/>
              <a:t>députés</a:t>
            </a:r>
            <a:r>
              <a:rPr lang="it-IT" sz="2400" dirty="0"/>
              <a:t> </a:t>
            </a:r>
            <a:r>
              <a:rPr lang="it-IT" sz="2400" dirty="0" err="1"/>
              <a:t>entament</a:t>
            </a:r>
            <a:r>
              <a:rPr lang="it-IT" sz="2400" dirty="0"/>
              <a:t> l’</a:t>
            </a:r>
            <a:r>
              <a:rPr lang="it-IT" sz="2400" dirty="0" err="1"/>
              <a:t>examen</a:t>
            </a:r>
            <a:r>
              <a:rPr lang="it-IT" sz="2400" dirty="0"/>
              <a:t> </a:t>
            </a:r>
            <a:r>
              <a:rPr lang="it-IT" sz="2400" dirty="0" err="1"/>
              <a:t>du</a:t>
            </a:r>
            <a:r>
              <a:rPr lang="it-IT" sz="2400" dirty="0"/>
              <a:t> </a:t>
            </a:r>
            <a:r>
              <a:rPr lang="it-IT" sz="2400" b="1" dirty="0" err="1"/>
              <a:t>projet</a:t>
            </a:r>
            <a:r>
              <a:rPr lang="it-IT" sz="2400" b="1" dirty="0"/>
              <a:t> de </a:t>
            </a:r>
            <a:r>
              <a:rPr lang="it-IT" sz="2400" b="1" dirty="0" err="1"/>
              <a:t>loi</a:t>
            </a:r>
            <a:r>
              <a:rPr lang="it-IT" sz="2400" b="1" dirty="0"/>
              <a:t> «</a:t>
            </a:r>
            <a:r>
              <a:rPr lang="it-IT" sz="2400" b="1" dirty="0" err="1"/>
              <a:t>climat</a:t>
            </a:r>
            <a:r>
              <a:rPr lang="it-IT" sz="2400" b="1" dirty="0"/>
              <a:t> et </a:t>
            </a:r>
            <a:r>
              <a:rPr lang="it-IT" sz="2400" b="1" dirty="0" err="1"/>
              <a:t>résilience</a:t>
            </a:r>
            <a:r>
              <a:rPr lang="it-IT" sz="2400" b="1" dirty="0"/>
              <a:t>»</a:t>
            </a:r>
            <a:r>
              <a:rPr lang="it-IT" sz="2400" dirty="0"/>
              <a:t>, qui </a:t>
            </a:r>
            <a:r>
              <a:rPr lang="it-IT" sz="2400" dirty="0" err="1"/>
              <a:t>reprend</a:t>
            </a:r>
            <a:r>
              <a:rPr lang="it-IT" sz="2400" dirty="0"/>
              <a:t> </a:t>
            </a:r>
            <a:r>
              <a:rPr lang="it-IT" sz="2400" dirty="0" err="1"/>
              <a:t>quelques-unes</a:t>
            </a:r>
            <a:r>
              <a:rPr lang="it-IT" sz="2400" dirty="0"/>
              <a:t> </a:t>
            </a:r>
            <a:r>
              <a:rPr lang="it-IT" sz="2400" dirty="0" err="1"/>
              <a:t>des</a:t>
            </a:r>
            <a:r>
              <a:rPr lang="it-IT" sz="2400" dirty="0"/>
              <a:t> </a:t>
            </a:r>
            <a:r>
              <a:rPr lang="it-IT" sz="2400" dirty="0" err="1"/>
              <a:t>mesures</a:t>
            </a:r>
            <a:r>
              <a:rPr lang="it-IT" sz="2400" dirty="0"/>
              <a:t> </a:t>
            </a:r>
            <a:r>
              <a:rPr lang="it-IT" sz="2400" dirty="0" err="1"/>
              <a:t>prônées</a:t>
            </a:r>
            <a:r>
              <a:rPr lang="it-IT" sz="2400" dirty="0"/>
              <a:t> par </a:t>
            </a:r>
            <a:r>
              <a:rPr lang="it-IT" sz="2400" b="1" dirty="0"/>
              <a:t>la Convention citoyenne</a:t>
            </a:r>
            <a:r>
              <a:rPr lang="it-IT" sz="2400" dirty="0"/>
              <a:t>. </a:t>
            </a:r>
            <a:endParaRPr lang="it-IT" sz="2400" dirty="0" smtClean="0"/>
          </a:p>
          <a:p>
            <a:r>
              <a:rPr lang="it-IT" sz="2400" i="1" dirty="0"/>
              <a:t>Libération 9 </a:t>
            </a:r>
            <a:r>
              <a:rPr lang="it-IT" sz="2400" i="1" dirty="0" err="1"/>
              <a:t>mars</a:t>
            </a:r>
            <a:r>
              <a:rPr lang="it-IT" sz="2400" i="1" dirty="0"/>
              <a:t> 2021</a:t>
            </a:r>
            <a:endParaRPr lang="it-IT" sz="2400" dirty="0"/>
          </a:p>
          <a:p>
            <a:endParaRPr lang="fr-CA" sz="2400" dirty="0"/>
          </a:p>
        </p:txBody>
      </p:sp>
    </p:spTree>
    <p:extLst>
      <p:ext uri="{BB962C8B-B14F-4D97-AF65-F5344CB8AC3E}">
        <p14:creationId xmlns:p14="http://schemas.microsoft.com/office/powerpoint/2010/main" val="3957876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b="1" dirty="0"/>
              <a:t>Le </a:t>
            </a:r>
            <a:r>
              <a:rPr lang="it-IT" sz="2400" b="1" dirty="0" err="1"/>
              <a:t>conseil</a:t>
            </a:r>
            <a:r>
              <a:rPr lang="it-IT" sz="2400" b="1" dirty="0"/>
              <a:t> </a:t>
            </a:r>
            <a:r>
              <a:rPr lang="it-IT" sz="2400" b="1" dirty="0" err="1"/>
              <a:t>des</a:t>
            </a:r>
            <a:r>
              <a:rPr lang="it-IT" sz="2400" b="1" dirty="0"/>
              <a:t> </a:t>
            </a:r>
            <a:r>
              <a:rPr lang="it-IT" sz="2400" b="1" dirty="0" err="1"/>
              <a:t>droits</a:t>
            </a:r>
            <a:r>
              <a:rPr lang="it-IT" sz="2400" b="1" dirty="0"/>
              <a:t> de l’</a:t>
            </a:r>
            <a:r>
              <a:rPr lang="it-IT" sz="2400" b="1" dirty="0" err="1"/>
              <a:t>homme</a:t>
            </a:r>
            <a:r>
              <a:rPr lang="it-IT" sz="2400" b="1" dirty="0"/>
              <a:t> de l’ONU </a:t>
            </a:r>
            <a:r>
              <a:rPr lang="it-IT" sz="2400" dirty="0"/>
              <a:t>s’</a:t>
            </a:r>
            <a:r>
              <a:rPr lang="it-IT" sz="2400" dirty="0" err="1"/>
              <a:t>inquiète</a:t>
            </a:r>
            <a:r>
              <a:rPr lang="it-IT" sz="2400" dirty="0"/>
              <a:t> </a:t>
            </a:r>
            <a:r>
              <a:rPr lang="it-IT" sz="2400" dirty="0" err="1"/>
              <a:t>du</a:t>
            </a:r>
            <a:r>
              <a:rPr lang="it-IT" sz="2400" dirty="0"/>
              <a:t> </a:t>
            </a:r>
            <a:r>
              <a:rPr lang="it-IT" sz="2400" dirty="0" err="1"/>
              <a:t>contenu</a:t>
            </a:r>
            <a:r>
              <a:rPr lang="it-IT" sz="2400" dirty="0"/>
              <a:t> de la </a:t>
            </a:r>
            <a:r>
              <a:rPr lang="it-IT" sz="2400" dirty="0" err="1"/>
              <a:t>proposition</a:t>
            </a:r>
            <a:r>
              <a:rPr lang="it-IT" sz="2400" dirty="0"/>
              <a:t> de </a:t>
            </a:r>
            <a:r>
              <a:rPr lang="it-IT" sz="2400" dirty="0" err="1"/>
              <a:t>loi</a:t>
            </a:r>
            <a:r>
              <a:rPr lang="it-IT" sz="2400" dirty="0"/>
              <a:t> « pour une </a:t>
            </a:r>
            <a:r>
              <a:rPr lang="it-IT" sz="2400" dirty="0" err="1"/>
              <a:t>sécurité</a:t>
            </a:r>
            <a:r>
              <a:rPr lang="it-IT" sz="2400" dirty="0"/>
              <a:t> globale »</a:t>
            </a:r>
            <a:br>
              <a:rPr lang="it-IT" sz="2400" dirty="0"/>
            </a:br>
            <a:endParaRPr lang="fr-CA" sz="2400" dirty="0"/>
          </a:p>
        </p:txBody>
      </p:sp>
      <p:sp>
        <p:nvSpPr>
          <p:cNvPr id="3" name="Segnaposto contenuto 2"/>
          <p:cNvSpPr>
            <a:spLocks noGrp="1"/>
          </p:cNvSpPr>
          <p:nvPr>
            <p:ph idx="1"/>
          </p:nvPr>
        </p:nvSpPr>
        <p:spPr/>
        <p:txBody>
          <a:bodyPr>
            <a:normAutofit lnSpcReduction="10000"/>
          </a:bodyPr>
          <a:lstStyle/>
          <a:p>
            <a:pPr algn="just"/>
            <a:r>
              <a:rPr lang="it-IT" sz="2400" dirty="0" err="1" smtClean="0"/>
              <a:t>Dans</a:t>
            </a:r>
            <a:r>
              <a:rPr lang="it-IT" sz="2400" dirty="0" smtClean="0"/>
              <a:t> </a:t>
            </a:r>
            <a:r>
              <a:rPr lang="it-IT" sz="2400" dirty="0"/>
              <a:t>un </a:t>
            </a:r>
            <a:r>
              <a:rPr lang="it-IT" sz="2400" dirty="0" err="1"/>
              <a:t>rapport</a:t>
            </a:r>
            <a:r>
              <a:rPr lang="it-IT" sz="2400" dirty="0"/>
              <a:t> </a:t>
            </a:r>
            <a:r>
              <a:rPr lang="it-IT" sz="2400" dirty="0" err="1"/>
              <a:t>rédigé</a:t>
            </a:r>
            <a:r>
              <a:rPr lang="it-IT" sz="2400" dirty="0"/>
              <a:t> le 12 novembre, </a:t>
            </a:r>
            <a:r>
              <a:rPr lang="it-IT" sz="2400" dirty="0" err="1"/>
              <a:t>trois</a:t>
            </a:r>
            <a:r>
              <a:rPr lang="it-IT" sz="2400" dirty="0"/>
              <a:t> </a:t>
            </a:r>
            <a:r>
              <a:rPr lang="it-IT" sz="2400" dirty="0" err="1"/>
              <a:t>experts</a:t>
            </a:r>
            <a:r>
              <a:rPr lang="it-IT" sz="2400" dirty="0"/>
              <a:t> </a:t>
            </a:r>
            <a:r>
              <a:rPr lang="it-IT" sz="2400" dirty="0" err="1"/>
              <a:t>internationaux</a:t>
            </a:r>
            <a:r>
              <a:rPr lang="it-IT" sz="2400" dirty="0"/>
              <a:t> </a:t>
            </a:r>
            <a:r>
              <a:rPr lang="it-IT" sz="2400" dirty="0" err="1"/>
              <a:t>pointent</a:t>
            </a:r>
            <a:r>
              <a:rPr lang="it-IT" sz="2400" dirty="0"/>
              <a:t> </a:t>
            </a:r>
            <a:r>
              <a:rPr lang="it-IT" sz="2400" dirty="0" err="1"/>
              <a:t>notamment</a:t>
            </a:r>
            <a:r>
              <a:rPr lang="it-IT" sz="2400" dirty="0"/>
              <a:t> </a:t>
            </a:r>
            <a:r>
              <a:rPr lang="it-IT" sz="2400" dirty="0" err="1"/>
              <a:t>du</a:t>
            </a:r>
            <a:r>
              <a:rPr lang="it-IT" sz="2400" dirty="0"/>
              <a:t> </a:t>
            </a:r>
            <a:r>
              <a:rPr lang="it-IT" sz="2400" dirty="0" err="1"/>
              <a:t>doigt</a:t>
            </a:r>
            <a:r>
              <a:rPr lang="it-IT" sz="2400" dirty="0"/>
              <a:t> la </a:t>
            </a:r>
            <a:r>
              <a:rPr lang="it-IT" sz="2400" dirty="0" err="1"/>
              <a:t>mesure</a:t>
            </a:r>
            <a:r>
              <a:rPr lang="it-IT" sz="2400" dirty="0"/>
              <a:t> la plus </a:t>
            </a:r>
            <a:r>
              <a:rPr lang="it-IT" sz="2400" dirty="0" err="1"/>
              <a:t>controversée</a:t>
            </a:r>
            <a:r>
              <a:rPr lang="it-IT" sz="2400" dirty="0"/>
              <a:t>, qui </a:t>
            </a:r>
            <a:r>
              <a:rPr lang="it-IT" sz="2400" dirty="0" err="1"/>
              <a:t>vise</a:t>
            </a:r>
            <a:r>
              <a:rPr lang="it-IT" sz="2400" dirty="0"/>
              <a:t> à </a:t>
            </a:r>
            <a:r>
              <a:rPr lang="it-IT" sz="2400" dirty="0" err="1"/>
              <a:t>limiter</a:t>
            </a:r>
            <a:r>
              <a:rPr lang="it-IT" sz="2400" dirty="0"/>
              <a:t> la </a:t>
            </a:r>
            <a:r>
              <a:rPr lang="it-IT" sz="2400" dirty="0" err="1"/>
              <a:t>diffusion</a:t>
            </a:r>
            <a:r>
              <a:rPr lang="it-IT" sz="2400" dirty="0"/>
              <a:t> d’images </a:t>
            </a:r>
            <a:r>
              <a:rPr lang="it-IT" sz="2400" dirty="0" err="1"/>
              <a:t>des</a:t>
            </a:r>
            <a:r>
              <a:rPr lang="it-IT" sz="2400" dirty="0"/>
              <a:t> </a:t>
            </a:r>
            <a:r>
              <a:rPr lang="it-IT" sz="2400" dirty="0" err="1"/>
              <a:t>forces</a:t>
            </a:r>
            <a:r>
              <a:rPr lang="it-IT" sz="2400" dirty="0"/>
              <a:t> de l’</a:t>
            </a:r>
            <a:r>
              <a:rPr lang="it-IT" sz="2400" dirty="0" err="1"/>
              <a:t>ordre</a:t>
            </a:r>
            <a:r>
              <a:rPr lang="it-IT" sz="2400" dirty="0"/>
              <a:t>. </a:t>
            </a:r>
            <a:endParaRPr lang="it-IT" sz="2400" dirty="0" smtClean="0"/>
          </a:p>
          <a:p>
            <a:pPr algn="just"/>
            <a:r>
              <a:rPr lang="it-IT" sz="2400" dirty="0" err="1"/>
              <a:t>Selon</a:t>
            </a:r>
            <a:r>
              <a:rPr lang="it-IT" sz="2400" dirty="0"/>
              <a:t> </a:t>
            </a:r>
            <a:r>
              <a:rPr lang="it-IT" sz="2400" dirty="0" err="1"/>
              <a:t>eux</a:t>
            </a:r>
            <a:r>
              <a:rPr lang="it-IT" sz="2400" dirty="0"/>
              <a:t>, </a:t>
            </a:r>
            <a:r>
              <a:rPr lang="it-IT" sz="2400" dirty="0" smtClean="0"/>
              <a:t>la </a:t>
            </a:r>
            <a:r>
              <a:rPr lang="it-IT" sz="2400" dirty="0" err="1"/>
              <a:t>proposition</a:t>
            </a:r>
            <a:r>
              <a:rPr lang="it-IT" sz="2400" dirty="0"/>
              <a:t> de </a:t>
            </a:r>
            <a:r>
              <a:rPr lang="it-IT" sz="2400" dirty="0" err="1"/>
              <a:t>loi</a:t>
            </a:r>
            <a:r>
              <a:rPr lang="it-IT" sz="2400" dirty="0"/>
              <a:t> porte </a:t>
            </a:r>
            <a:r>
              <a:rPr lang="it-IT" sz="2400" i="1" dirty="0"/>
              <a:t>« </a:t>
            </a:r>
            <a:r>
              <a:rPr lang="it-IT" sz="2400" i="1" dirty="0" err="1"/>
              <a:t>des</a:t>
            </a:r>
            <a:r>
              <a:rPr lang="it-IT" sz="2400" i="1" dirty="0"/>
              <a:t> </a:t>
            </a:r>
            <a:r>
              <a:rPr lang="it-IT" sz="2400" i="1" dirty="0" err="1"/>
              <a:t>atteintes</a:t>
            </a:r>
            <a:r>
              <a:rPr lang="it-IT" sz="2400" i="1" dirty="0"/>
              <a:t> </a:t>
            </a:r>
            <a:r>
              <a:rPr lang="it-IT" sz="2400" i="1" dirty="0" err="1"/>
              <a:t>importantes</a:t>
            </a:r>
            <a:r>
              <a:rPr lang="it-IT" sz="2400" i="1" dirty="0"/>
              <a:t> </a:t>
            </a:r>
            <a:r>
              <a:rPr lang="it-IT" sz="2400" i="1" dirty="0" err="1"/>
              <a:t>aux</a:t>
            </a:r>
            <a:r>
              <a:rPr lang="it-IT" sz="2400" i="1" dirty="0"/>
              <a:t> </a:t>
            </a:r>
            <a:r>
              <a:rPr lang="it-IT" sz="2400" i="1" dirty="0" err="1"/>
              <a:t>droits</a:t>
            </a:r>
            <a:r>
              <a:rPr lang="it-IT" sz="2400" i="1" dirty="0"/>
              <a:t> de l’</a:t>
            </a:r>
            <a:r>
              <a:rPr lang="it-IT" sz="2400" i="1" dirty="0" err="1"/>
              <a:t>homme</a:t>
            </a:r>
            <a:r>
              <a:rPr lang="it-IT" sz="2400" i="1" dirty="0"/>
              <a:t> et </a:t>
            </a:r>
            <a:r>
              <a:rPr lang="it-IT" sz="2400" i="1" dirty="0" err="1"/>
              <a:t>aux</a:t>
            </a:r>
            <a:r>
              <a:rPr lang="it-IT" sz="2400" i="1" dirty="0"/>
              <a:t> </a:t>
            </a:r>
            <a:r>
              <a:rPr lang="it-IT" sz="2400" i="1" dirty="0" err="1"/>
              <a:t>libertés</a:t>
            </a:r>
            <a:r>
              <a:rPr lang="it-IT" sz="2400" i="1" dirty="0"/>
              <a:t> </a:t>
            </a:r>
            <a:r>
              <a:rPr lang="it-IT" sz="2400" i="1" dirty="0" err="1"/>
              <a:t>fondamentales</a:t>
            </a:r>
            <a:r>
              <a:rPr lang="it-IT" sz="2400" i="1" dirty="0"/>
              <a:t>, </a:t>
            </a:r>
            <a:r>
              <a:rPr lang="it-IT" sz="2400" i="1" dirty="0" err="1"/>
              <a:t>notamment</a:t>
            </a:r>
            <a:r>
              <a:rPr lang="it-IT" sz="2400" i="1" dirty="0"/>
              <a:t> le </a:t>
            </a:r>
            <a:r>
              <a:rPr lang="it-IT" sz="2400" i="1" dirty="0" err="1"/>
              <a:t>droit</a:t>
            </a:r>
            <a:r>
              <a:rPr lang="it-IT" sz="2400" i="1" dirty="0"/>
              <a:t> à la vie </a:t>
            </a:r>
            <a:r>
              <a:rPr lang="it-IT" sz="2400" i="1" dirty="0" err="1"/>
              <a:t>privée</a:t>
            </a:r>
            <a:r>
              <a:rPr lang="it-IT" sz="2400" i="1" dirty="0"/>
              <a:t>, le </a:t>
            </a:r>
            <a:r>
              <a:rPr lang="it-IT" sz="2400" i="1" dirty="0" err="1"/>
              <a:t>droit</a:t>
            </a:r>
            <a:r>
              <a:rPr lang="it-IT" sz="2400" i="1" dirty="0"/>
              <a:t> à la </a:t>
            </a:r>
            <a:r>
              <a:rPr lang="it-IT" sz="2400" i="1" dirty="0" err="1"/>
              <a:t>liberté</a:t>
            </a:r>
            <a:r>
              <a:rPr lang="it-IT" sz="2400" i="1" dirty="0"/>
              <a:t> d’</a:t>
            </a:r>
            <a:r>
              <a:rPr lang="it-IT" sz="2400" i="1" dirty="0" err="1"/>
              <a:t>expression</a:t>
            </a:r>
            <a:r>
              <a:rPr lang="it-IT" sz="2400" i="1" dirty="0"/>
              <a:t> et d’opinion, et le </a:t>
            </a:r>
            <a:r>
              <a:rPr lang="it-IT" sz="2400" i="1" dirty="0" err="1"/>
              <a:t>droit</a:t>
            </a:r>
            <a:r>
              <a:rPr lang="it-IT" sz="2400" i="1" dirty="0"/>
              <a:t> à la </a:t>
            </a:r>
            <a:r>
              <a:rPr lang="it-IT" sz="2400" i="1" dirty="0" err="1"/>
              <a:t>liberté</a:t>
            </a:r>
            <a:r>
              <a:rPr lang="it-IT" sz="2400" i="1" dirty="0"/>
              <a:t> d’</a:t>
            </a:r>
            <a:r>
              <a:rPr lang="it-IT" sz="2400" i="1" dirty="0" err="1"/>
              <a:t>association</a:t>
            </a:r>
            <a:r>
              <a:rPr lang="it-IT" sz="2400" i="1" dirty="0"/>
              <a:t> et de </a:t>
            </a:r>
            <a:r>
              <a:rPr lang="it-IT" sz="2400" i="1" dirty="0" err="1"/>
              <a:t>réunion</a:t>
            </a:r>
            <a:r>
              <a:rPr lang="it-IT" sz="2400" i="1" dirty="0"/>
              <a:t> </a:t>
            </a:r>
            <a:r>
              <a:rPr lang="it-IT" sz="2400" i="1" dirty="0" err="1"/>
              <a:t>pacifique</a:t>
            </a:r>
            <a:r>
              <a:rPr lang="it-IT" sz="2400" i="1" dirty="0"/>
              <a:t> »</a:t>
            </a:r>
            <a:r>
              <a:rPr lang="it-IT" sz="2400" dirty="0"/>
              <a:t> et </a:t>
            </a:r>
            <a:r>
              <a:rPr lang="it-IT" sz="2400" dirty="0" err="1"/>
              <a:t>place</a:t>
            </a:r>
            <a:r>
              <a:rPr lang="it-IT" sz="2400" dirty="0"/>
              <a:t> la France en </a:t>
            </a:r>
            <a:r>
              <a:rPr lang="it-IT" sz="2400" dirty="0" err="1"/>
              <a:t>contradiction</a:t>
            </a:r>
            <a:r>
              <a:rPr lang="it-IT" sz="2400" dirty="0"/>
              <a:t> </a:t>
            </a:r>
            <a:r>
              <a:rPr lang="it-IT" sz="2400" dirty="0" err="1"/>
              <a:t>avec</a:t>
            </a:r>
            <a:r>
              <a:rPr lang="it-IT" sz="2400" dirty="0"/>
              <a:t> </a:t>
            </a:r>
            <a:r>
              <a:rPr lang="it-IT" sz="2400" b="1" dirty="0"/>
              <a:t>la </a:t>
            </a:r>
            <a:r>
              <a:rPr lang="it-IT" sz="2400" b="1" dirty="0" err="1"/>
              <a:t>Déclaration</a:t>
            </a:r>
            <a:r>
              <a:rPr lang="it-IT" sz="2400" b="1" dirty="0"/>
              <a:t> </a:t>
            </a:r>
            <a:r>
              <a:rPr lang="it-IT" sz="2400" b="1" dirty="0" err="1"/>
              <a:t>universelle</a:t>
            </a:r>
            <a:r>
              <a:rPr lang="it-IT" sz="2400" b="1" dirty="0"/>
              <a:t> </a:t>
            </a:r>
            <a:r>
              <a:rPr lang="it-IT" sz="2400" b="1" dirty="0" err="1"/>
              <a:t>des</a:t>
            </a:r>
            <a:r>
              <a:rPr lang="it-IT" sz="2400" b="1" dirty="0"/>
              <a:t> </a:t>
            </a:r>
            <a:r>
              <a:rPr lang="it-IT" sz="2400" b="1" dirty="0" err="1"/>
              <a:t>droits</a:t>
            </a:r>
            <a:r>
              <a:rPr lang="it-IT" sz="2400" b="1" dirty="0"/>
              <a:t> de l’</a:t>
            </a:r>
            <a:r>
              <a:rPr lang="it-IT" sz="2400" b="1" dirty="0" err="1"/>
              <a:t>homme</a:t>
            </a:r>
            <a:r>
              <a:rPr lang="it-IT" sz="2400" b="1" dirty="0"/>
              <a:t>, le </a:t>
            </a:r>
            <a:r>
              <a:rPr lang="it-IT" sz="2400" b="1" dirty="0" err="1"/>
              <a:t>Pacte</a:t>
            </a:r>
            <a:r>
              <a:rPr lang="it-IT" sz="2400" b="1" dirty="0"/>
              <a:t> </a:t>
            </a:r>
            <a:r>
              <a:rPr lang="it-IT" sz="2400" b="1" dirty="0" err="1"/>
              <a:t>international</a:t>
            </a:r>
            <a:r>
              <a:rPr lang="it-IT" sz="2400" b="1" dirty="0"/>
              <a:t> </a:t>
            </a:r>
            <a:r>
              <a:rPr lang="it-IT" sz="2400" b="1" dirty="0" err="1"/>
              <a:t>relatif</a:t>
            </a:r>
            <a:r>
              <a:rPr lang="it-IT" sz="2400" b="1" dirty="0"/>
              <a:t> </a:t>
            </a:r>
            <a:r>
              <a:rPr lang="it-IT" sz="2400" b="1" dirty="0" err="1"/>
              <a:t>aux</a:t>
            </a:r>
            <a:r>
              <a:rPr lang="it-IT" sz="2400" b="1" dirty="0"/>
              <a:t> </a:t>
            </a:r>
            <a:r>
              <a:rPr lang="it-IT" sz="2400" b="1" dirty="0" err="1"/>
              <a:t>droits</a:t>
            </a:r>
            <a:r>
              <a:rPr lang="it-IT" sz="2400" b="1" dirty="0"/>
              <a:t> </a:t>
            </a:r>
            <a:r>
              <a:rPr lang="it-IT" sz="2400" b="1" dirty="0" err="1"/>
              <a:t>civils</a:t>
            </a:r>
            <a:r>
              <a:rPr lang="it-IT" sz="2400" b="1" dirty="0"/>
              <a:t> et </a:t>
            </a:r>
            <a:r>
              <a:rPr lang="it-IT" sz="2400" b="1" dirty="0" err="1"/>
              <a:t>politiques</a:t>
            </a:r>
            <a:r>
              <a:rPr lang="it-IT" sz="2400" b="1" dirty="0"/>
              <a:t> et la Convention </a:t>
            </a:r>
            <a:r>
              <a:rPr lang="it-IT" sz="2400" b="1" dirty="0" err="1"/>
              <a:t>européenne</a:t>
            </a:r>
            <a:r>
              <a:rPr lang="it-IT" sz="2400" b="1" dirty="0"/>
              <a:t> </a:t>
            </a:r>
            <a:r>
              <a:rPr lang="it-IT" sz="2400" b="1" dirty="0" err="1"/>
              <a:t>des</a:t>
            </a:r>
            <a:r>
              <a:rPr lang="it-IT" sz="2400" b="1" dirty="0"/>
              <a:t> </a:t>
            </a:r>
            <a:r>
              <a:rPr lang="it-IT" sz="2400" b="1" dirty="0" err="1"/>
              <a:t>droits</a:t>
            </a:r>
            <a:r>
              <a:rPr lang="it-IT" sz="2400" b="1" dirty="0"/>
              <a:t> de l’</a:t>
            </a:r>
            <a:r>
              <a:rPr lang="it-IT" sz="2400" b="1" dirty="0" err="1"/>
              <a:t>homme</a:t>
            </a:r>
            <a:r>
              <a:rPr lang="it-IT" sz="2400" b="1" dirty="0"/>
              <a:t>.</a:t>
            </a:r>
          </a:p>
          <a:p>
            <a:endParaRPr lang="fr-CA" sz="2400" dirty="0"/>
          </a:p>
        </p:txBody>
      </p:sp>
    </p:spTree>
    <p:extLst>
      <p:ext uri="{BB962C8B-B14F-4D97-AF65-F5344CB8AC3E}">
        <p14:creationId xmlns:p14="http://schemas.microsoft.com/office/powerpoint/2010/main" val="37221497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quotidiennes</a:t>
            </a:r>
            <a:br>
              <a:rPr lang="fr-CA" sz="2800" dirty="0"/>
            </a:br>
            <a:r>
              <a:rPr lang="fr-CA" sz="2800" dirty="0"/>
              <a:t>15 mars 2021</a:t>
            </a:r>
          </a:p>
        </p:txBody>
      </p:sp>
      <p:sp>
        <p:nvSpPr>
          <p:cNvPr id="3" name="Segnaposto contenuto 2"/>
          <p:cNvSpPr>
            <a:spLocks noGrp="1"/>
          </p:cNvSpPr>
          <p:nvPr>
            <p:ph idx="1"/>
          </p:nvPr>
        </p:nvSpPr>
        <p:spPr/>
        <p:txBody>
          <a:bodyPr>
            <a:normAutofit/>
          </a:bodyPr>
          <a:lstStyle/>
          <a:p>
            <a:r>
              <a:rPr lang="it-IT" sz="2400" b="1" dirty="0" err="1"/>
              <a:t>Opposition</a:t>
            </a:r>
            <a:r>
              <a:rPr lang="it-IT" sz="2400" b="1" dirty="0"/>
              <a:t> </a:t>
            </a:r>
            <a:r>
              <a:rPr lang="it-IT" sz="2400" b="1" dirty="0" err="1"/>
              <a:t>sémantique</a:t>
            </a:r>
            <a:r>
              <a:rPr lang="it-IT" sz="2400" b="1" dirty="0"/>
              <a:t> à </a:t>
            </a:r>
            <a:r>
              <a:rPr lang="it-IT" sz="2400" b="1" dirty="0" err="1" smtClean="0"/>
              <a:t>droite</a:t>
            </a:r>
            <a:endParaRPr lang="it-IT" sz="2400" b="1" dirty="0" smtClean="0"/>
          </a:p>
          <a:p>
            <a:endParaRPr lang="it-IT" sz="2400" b="1" dirty="0"/>
          </a:p>
          <a:p>
            <a:pPr algn="just"/>
            <a:r>
              <a:rPr lang="it-IT" sz="2400" dirty="0"/>
              <a:t>A </a:t>
            </a:r>
            <a:r>
              <a:rPr lang="it-IT" sz="2400" dirty="0" err="1"/>
              <a:t>leurs</a:t>
            </a:r>
            <a:r>
              <a:rPr lang="it-IT" sz="2400" dirty="0"/>
              <a:t> </a:t>
            </a:r>
            <a:r>
              <a:rPr lang="it-IT" sz="2400" dirty="0" err="1"/>
              <a:t>yeux</a:t>
            </a:r>
            <a:r>
              <a:rPr lang="it-IT" sz="2400" dirty="0"/>
              <a:t> </a:t>
            </a:r>
            <a:r>
              <a:rPr lang="it-IT" sz="2400" dirty="0" err="1"/>
              <a:t>trop</a:t>
            </a:r>
            <a:r>
              <a:rPr lang="it-IT" sz="2400" dirty="0"/>
              <a:t> </a:t>
            </a:r>
            <a:r>
              <a:rPr lang="it-IT" sz="2400" dirty="0" err="1"/>
              <a:t>contraignant</a:t>
            </a:r>
            <a:r>
              <a:rPr lang="it-IT" sz="2400" dirty="0"/>
              <a:t>, le </a:t>
            </a:r>
            <a:r>
              <a:rPr lang="it-IT" sz="2400" dirty="0" err="1"/>
              <a:t>verbe</a:t>
            </a:r>
            <a:r>
              <a:rPr lang="it-IT" sz="2400" dirty="0"/>
              <a:t> «garantir» </a:t>
            </a:r>
            <a:r>
              <a:rPr lang="it-IT" sz="2400" dirty="0" err="1"/>
              <a:t>risque</a:t>
            </a:r>
            <a:r>
              <a:rPr lang="it-IT" sz="2400" dirty="0"/>
              <a:t> de </a:t>
            </a:r>
            <a:r>
              <a:rPr lang="it-IT" sz="2400" dirty="0" err="1"/>
              <a:t>menacer</a:t>
            </a:r>
            <a:r>
              <a:rPr lang="it-IT" sz="2400" dirty="0"/>
              <a:t> la </a:t>
            </a:r>
            <a:r>
              <a:rPr lang="it-IT" sz="2400" dirty="0" err="1"/>
              <a:t>liberté</a:t>
            </a:r>
            <a:r>
              <a:rPr lang="it-IT" sz="2400" dirty="0"/>
              <a:t> d’</a:t>
            </a:r>
            <a:r>
              <a:rPr lang="it-IT" sz="2400" dirty="0" err="1"/>
              <a:t>entreprendre</a:t>
            </a:r>
            <a:r>
              <a:rPr lang="it-IT" sz="2400" dirty="0"/>
              <a:t>. </a:t>
            </a:r>
            <a:r>
              <a:rPr lang="it-IT" sz="2400" dirty="0" err="1"/>
              <a:t>Certains</a:t>
            </a:r>
            <a:r>
              <a:rPr lang="it-IT" sz="2400" dirty="0"/>
              <a:t> </a:t>
            </a:r>
            <a:r>
              <a:rPr lang="it-IT" sz="2400" dirty="0" err="1"/>
              <a:t>préféreraient</a:t>
            </a:r>
            <a:r>
              <a:rPr lang="it-IT" sz="2400" dirty="0"/>
              <a:t> le </a:t>
            </a:r>
            <a:r>
              <a:rPr lang="it-IT" sz="2400" dirty="0" err="1"/>
              <a:t>remplacer</a:t>
            </a:r>
            <a:r>
              <a:rPr lang="it-IT" sz="2400" dirty="0"/>
              <a:t> par un terme </a:t>
            </a:r>
            <a:r>
              <a:rPr lang="it-IT" sz="2400" dirty="0" err="1"/>
              <a:t>moins</a:t>
            </a:r>
            <a:r>
              <a:rPr lang="it-IT" sz="2400" dirty="0"/>
              <a:t> </a:t>
            </a:r>
            <a:r>
              <a:rPr lang="it-IT" sz="2400" dirty="0" err="1"/>
              <a:t>fort</a:t>
            </a:r>
            <a:r>
              <a:rPr lang="it-IT" sz="2400" dirty="0"/>
              <a:t>, «</a:t>
            </a:r>
            <a:r>
              <a:rPr lang="it-IT" sz="2400" dirty="0" err="1"/>
              <a:t>favoriser</a:t>
            </a:r>
            <a:r>
              <a:rPr lang="it-IT" sz="2400" dirty="0"/>
              <a:t>» </a:t>
            </a:r>
            <a:r>
              <a:rPr lang="it-IT" sz="2400" dirty="0" err="1"/>
              <a:t>ou</a:t>
            </a:r>
            <a:r>
              <a:rPr lang="it-IT" sz="2400" dirty="0"/>
              <a:t> «agir pour». </a:t>
            </a:r>
            <a:r>
              <a:rPr lang="it-IT" sz="2400" i="1" dirty="0"/>
              <a:t>«Le </a:t>
            </a:r>
            <a:r>
              <a:rPr lang="it-IT" sz="2400" i="1" dirty="0" err="1"/>
              <a:t>verbe</a:t>
            </a:r>
            <a:r>
              <a:rPr lang="it-IT" sz="2400" i="1" dirty="0"/>
              <a:t> garantir est une quasi-</a:t>
            </a:r>
            <a:r>
              <a:rPr lang="it-IT" sz="2400" i="1" dirty="0" err="1"/>
              <a:t>obligation</a:t>
            </a:r>
            <a:r>
              <a:rPr lang="it-IT" sz="2400" i="1" dirty="0"/>
              <a:t> de </a:t>
            </a:r>
            <a:r>
              <a:rPr lang="it-IT" sz="2400" i="1" dirty="0" err="1"/>
              <a:t>résultat</a:t>
            </a:r>
            <a:r>
              <a:rPr lang="it-IT" sz="2400" i="1" dirty="0"/>
              <a:t>»,</a:t>
            </a:r>
            <a:r>
              <a:rPr lang="it-IT" sz="2400" dirty="0"/>
              <a:t> assume </a:t>
            </a:r>
            <a:r>
              <a:rPr lang="it-IT" sz="2400" dirty="0" err="1"/>
              <a:t>Anglade</a:t>
            </a:r>
            <a:r>
              <a:rPr lang="it-IT" sz="2400" dirty="0"/>
              <a:t>, qui </a:t>
            </a:r>
            <a:r>
              <a:rPr lang="it-IT" sz="2400" dirty="0" err="1"/>
              <a:t>veut</a:t>
            </a:r>
            <a:r>
              <a:rPr lang="it-IT" sz="2400" dirty="0"/>
              <a:t> </a:t>
            </a:r>
            <a:r>
              <a:rPr lang="it-IT" sz="2400" dirty="0" err="1"/>
              <a:t>rassurer</a:t>
            </a:r>
            <a:r>
              <a:rPr lang="it-IT" sz="2400" dirty="0"/>
              <a:t> </a:t>
            </a:r>
            <a:r>
              <a:rPr lang="it-IT" sz="2400" dirty="0" err="1"/>
              <a:t>les</a:t>
            </a:r>
            <a:r>
              <a:rPr lang="it-IT" sz="2400" dirty="0"/>
              <a:t> </a:t>
            </a:r>
            <a:r>
              <a:rPr lang="it-IT" sz="2400" dirty="0" err="1"/>
              <a:t>sénateurs</a:t>
            </a:r>
            <a:r>
              <a:rPr lang="it-IT" sz="2400" dirty="0"/>
              <a:t> :</a:t>
            </a:r>
            <a:r>
              <a:rPr lang="it-IT" sz="2400" i="1" dirty="0"/>
              <a:t> «Cela n’</a:t>
            </a:r>
            <a:r>
              <a:rPr lang="it-IT" sz="2400" i="1" dirty="0" err="1"/>
              <a:t>écrase</a:t>
            </a:r>
            <a:r>
              <a:rPr lang="it-IT" sz="2400" i="1" dirty="0"/>
              <a:t> </a:t>
            </a:r>
            <a:r>
              <a:rPr lang="it-IT" sz="2400" i="1" dirty="0" err="1"/>
              <a:t>pas</a:t>
            </a:r>
            <a:r>
              <a:rPr lang="it-IT" sz="2400" i="1" dirty="0"/>
              <a:t> </a:t>
            </a:r>
            <a:r>
              <a:rPr lang="it-IT" sz="2400" i="1" dirty="0" err="1"/>
              <a:t>les</a:t>
            </a:r>
            <a:r>
              <a:rPr lang="it-IT" sz="2400" i="1" dirty="0"/>
              <a:t> </a:t>
            </a:r>
            <a:r>
              <a:rPr lang="it-IT" sz="2400" i="1" dirty="0" err="1"/>
              <a:t>autres</a:t>
            </a:r>
            <a:r>
              <a:rPr lang="it-IT" sz="2400" i="1" dirty="0"/>
              <a:t> </a:t>
            </a:r>
            <a:r>
              <a:rPr lang="it-IT" sz="2400" i="1" dirty="0" err="1"/>
              <a:t>principes</a:t>
            </a:r>
            <a:r>
              <a:rPr lang="it-IT" sz="2400" i="1" dirty="0"/>
              <a:t>, le </a:t>
            </a:r>
            <a:r>
              <a:rPr lang="it-IT" sz="2400" i="1" dirty="0" err="1"/>
              <a:t>juge</a:t>
            </a:r>
            <a:r>
              <a:rPr lang="it-IT" sz="2400" i="1" dirty="0"/>
              <a:t> </a:t>
            </a:r>
            <a:r>
              <a:rPr lang="it-IT" sz="2400" i="1" dirty="0" err="1"/>
              <a:t>constitutionnel</a:t>
            </a:r>
            <a:r>
              <a:rPr lang="it-IT" sz="2400" i="1" dirty="0"/>
              <a:t> </a:t>
            </a:r>
            <a:r>
              <a:rPr lang="it-IT" sz="2400" i="1" dirty="0" err="1"/>
              <a:t>conciliera</a:t>
            </a:r>
            <a:r>
              <a:rPr lang="it-IT" sz="2400" i="1" dirty="0"/>
              <a:t> </a:t>
            </a:r>
            <a:r>
              <a:rPr lang="it-IT" sz="2400" i="1" dirty="0" err="1"/>
              <a:t>toujours</a:t>
            </a:r>
            <a:r>
              <a:rPr lang="it-IT" sz="2400" i="1" dirty="0"/>
              <a:t> </a:t>
            </a:r>
            <a:r>
              <a:rPr lang="it-IT" sz="2400" i="1" dirty="0" err="1"/>
              <a:t>les</a:t>
            </a:r>
            <a:r>
              <a:rPr lang="it-IT" sz="2400" i="1" dirty="0"/>
              <a:t> </a:t>
            </a:r>
            <a:r>
              <a:rPr lang="it-IT" sz="2400" i="1" dirty="0" err="1"/>
              <a:t>libertés</a:t>
            </a:r>
            <a:r>
              <a:rPr lang="it-IT" sz="2400" i="1" dirty="0"/>
              <a:t> </a:t>
            </a:r>
            <a:r>
              <a:rPr lang="it-IT" sz="2400" i="1" dirty="0" err="1"/>
              <a:t>fondamentales</a:t>
            </a:r>
            <a:r>
              <a:rPr lang="it-IT" sz="2400" i="1" dirty="0" smtClean="0"/>
              <a:t>.</a:t>
            </a:r>
          </a:p>
          <a:p>
            <a:pPr algn="just"/>
            <a:endParaRPr lang="it-IT" sz="2400" b="1" i="1" dirty="0"/>
          </a:p>
          <a:p>
            <a:pPr algn="just"/>
            <a:r>
              <a:rPr lang="it-IT" sz="2400" i="1" dirty="0" smtClean="0"/>
              <a:t>Libération 9 </a:t>
            </a:r>
            <a:r>
              <a:rPr lang="it-IT" sz="2400" i="1" dirty="0" err="1" smtClean="0"/>
              <a:t>mars</a:t>
            </a:r>
            <a:r>
              <a:rPr lang="it-IT" sz="2400" i="1" dirty="0" smtClean="0"/>
              <a:t> 2021</a:t>
            </a:r>
            <a:endParaRPr lang="it-IT" sz="2400" dirty="0"/>
          </a:p>
          <a:p>
            <a:endParaRPr lang="fr-CA" sz="2400" dirty="0"/>
          </a:p>
        </p:txBody>
      </p:sp>
    </p:spTree>
    <p:extLst>
      <p:ext uri="{BB962C8B-B14F-4D97-AF65-F5344CB8AC3E}">
        <p14:creationId xmlns:p14="http://schemas.microsoft.com/office/powerpoint/2010/main" val="40936657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quotidiennes</a:t>
            </a:r>
            <a:br>
              <a:rPr lang="fr-CA" sz="2800" dirty="0"/>
            </a:br>
            <a:r>
              <a:rPr lang="fr-CA" sz="2800" dirty="0"/>
              <a:t>15 mars 2021</a:t>
            </a:r>
          </a:p>
        </p:txBody>
      </p:sp>
      <p:sp>
        <p:nvSpPr>
          <p:cNvPr id="3" name="Segnaposto contenuto 2"/>
          <p:cNvSpPr>
            <a:spLocks noGrp="1"/>
          </p:cNvSpPr>
          <p:nvPr>
            <p:ph idx="1"/>
          </p:nvPr>
        </p:nvSpPr>
        <p:spPr/>
        <p:txBody>
          <a:bodyPr>
            <a:normAutofit/>
          </a:bodyPr>
          <a:lstStyle/>
          <a:p>
            <a:pPr algn="just"/>
            <a:r>
              <a:rPr lang="fr-CA" sz="2400" dirty="0"/>
              <a:t>Les 17 mots de l’article modifiant la Constitution, «nous les avons choisis, nous les assumons […] car [la garantie] crée une quasi-obligation de résultats», a assuré le Garde des Sceaux, </a:t>
            </a:r>
            <a:r>
              <a:rPr lang="fr-CA" sz="2400" dirty="0" err="1"/>
              <a:t>Eric</a:t>
            </a:r>
            <a:r>
              <a:rPr lang="fr-CA" sz="2400" dirty="0"/>
              <a:t> Dupond-Moretti dans l’hémicycle</a:t>
            </a:r>
            <a:r>
              <a:rPr lang="fr-CA" sz="2400" dirty="0" smtClean="0"/>
              <a:t>.</a:t>
            </a:r>
            <a:endParaRPr lang="fr-CA" sz="2400" dirty="0"/>
          </a:p>
        </p:txBody>
      </p:sp>
    </p:spTree>
    <p:extLst>
      <p:ext uri="{BB962C8B-B14F-4D97-AF65-F5344CB8AC3E}">
        <p14:creationId xmlns:p14="http://schemas.microsoft.com/office/powerpoint/2010/main" val="9355605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Convention </a:t>
            </a:r>
            <a:r>
              <a:rPr lang="it-IT" sz="2800" dirty="0" err="1"/>
              <a:t>Citoyenne</a:t>
            </a:r>
            <a:r>
              <a:rPr lang="it-IT" sz="2800" dirty="0"/>
              <a:t> pour le </a:t>
            </a:r>
            <a:r>
              <a:rPr lang="it-IT" sz="2800" dirty="0" err="1"/>
              <a:t>Climat</a:t>
            </a:r>
            <a:endParaRPr lang="fr-CA" sz="2800" dirty="0"/>
          </a:p>
        </p:txBody>
      </p:sp>
      <p:sp>
        <p:nvSpPr>
          <p:cNvPr id="3" name="Segnaposto contenuto 2"/>
          <p:cNvSpPr>
            <a:spLocks noGrp="1"/>
          </p:cNvSpPr>
          <p:nvPr>
            <p:ph idx="1"/>
          </p:nvPr>
        </p:nvSpPr>
        <p:spPr/>
        <p:txBody>
          <a:bodyPr>
            <a:normAutofit/>
          </a:bodyPr>
          <a:lstStyle/>
          <a:p>
            <a:pPr algn="just"/>
            <a:r>
              <a:rPr lang="it-IT" sz="2400" dirty="0"/>
              <a:t>La Convention </a:t>
            </a:r>
            <a:r>
              <a:rPr lang="it-IT" sz="2400" dirty="0" err="1"/>
              <a:t>Citoyenne</a:t>
            </a:r>
            <a:r>
              <a:rPr lang="it-IT" sz="2400" dirty="0"/>
              <a:t> pour le </a:t>
            </a:r>
            <a:r>
              <a:rPr lang="it-IT" sz="2400" dirty="0" err="1"/>
              <a:t>Climat</a:t>
            </a:r>
            <a:r>
              <a:rPr lang="it-IT" sz="2400" dirty="0"/>
              <a:t>, </a:t>
            </a:r>
            <a:r>
              <a:rPr lang="it-IT" sz="2400" dirty="0" err="1"/>
              <a:t>expérience</a:t>
            </a:r>
            <a:r>
              <a:rPr lang="it-IT" sz="2400" dirty="0"/>
              <a:t> </a:t>
            </a:r>
            <a:r>
              <a:rPr lang="it-IT" sz="2400" dirty="0" err="1"/>
              <a:t>démocratique</a:t>
            </a:r>
            <a:r>
              <a:rPr lang="it-IT" sz="2400" dirty="0"/>
              <a:t> </a:t>
            </a:r>
            <a:r>
              <a:rPr lang="it-IT" sz="2400" dirty="0" err="1"/>
              <a:t>inédite</a:t>
            </a:r>
            <a:r>
              <a:rPr lang="it-IT" sz="2400" dirty="0"/>
              <a:t> en France, a pour </a:t>
            </a:r>
            <a:r>
              <a:rPr lang="it-IT" sz="2400" dirty="0" err="1"/>
              <a:t>vocation</a:t>
            </a:r>
            <a:r>
              <a:rPr lang="it-IT" sz="2400" dirty="0"/>
              <a:t> de </a:t>
            </a:r>
            <a:r>
              <a:rPr lang="it-IT" sz="2400" dirty="0" err="1"/>
              <a:t>donner</a:t>
            </a:r>
            <a:r>
              <a:rPr lang="it-IT" sz="2400" dirty="0"/>
              <a:t> la parole </a:t>
            </a:r>
            <a:r>
              <a:rPr lang="it-IT" sz="2400" dirty="0" err="1"/>
              <a:t>aux</a:t>
            </a:r>
            <a:r>
              <a:rPr lang="it-IT" sz="2400" dirty="0"/>
              <a:t> </a:t>
            </a:r>
            <a:r>
              <a:rPr lang="it-IT" sz="2400" dirty="0" err="1"/>
              <a:t>citoyens</a:t>
            </a:r>
            <a:r>
              <a:rPr lang="it-IT" sz="2400" dirty="0"/>
              <a:t> et </a:t>
            </a:r>
            <a:r>
              <a:rPr lang="it-IT" sz="2400" dirty="0" err="1"/>
              <a:t>citoyennes</a:t>
            </a:r>
            <a:r>
              <a:rPr lang="it-IT" sz="2400" dirty="0"/>
              <a:t> pour </a:t>
            </a:r>
            <a:r>
              <a:rPr lang="it-IT" sz="2400" dirty="0" err="1"/>
              <a:t>accélérer</a:t>
            </a:r>
            <a:r>
              <a:rPr lang="it-IT" sz="2400" dirty="0"/>
              <a:t> la </a:t>
            </a:r>
            <a:r>
              <a:rPr lang="it-IT" sz="2400" dirty="0" err="1"/>
              <a:t>lutte</a:t>
            </a:r>
            <a:r>
              <a:rPr lang="it-IT" sz="2400" dirty="0"/>
              <a:t> </a:t>
            </a:r>
            <a:r>
              <a:rPr lang="it-IT" sz="2400" dirty="0" err="1"/>
              <a:t>contre</a:t>
            </a:r>
            <a:r>
              <a:rPr lang="it-IT" sz="2400" dirty="0"/>
              <a:t> le </a:t>
            </a:r>
            <a:r>
              <a:rPr lang="it-IT" sz="2400" dirty="0" err="1"/>
              <a:t>changement</a:t>
            </a:r>
            <a:r>
              <a:rPr lang="it-IT" sz="2400" dirty="0"/>
              <a:t> </a:t>
            </a:r>
            <a:r>
              <a:rPr lang="it-IT" sz="2400" dirty="0" err="1"/>
              <a:t>climatique</a:t>
            </a:r>
            <a:r>
              <a:rPr lang="it-IT" sz="2400" dirty="0"/>
              <a:t>. </a:t>
            </a:r>
            <a:r>
              <a:rPr lang="it-IT" sz="2400" b="1" dirty="0"/>
              <a:t>Elle a pour </a:t>
            </a:r>
            <a:r>
              <a:rPr lang="it-IT" sz="2400" b="1" dirty="0" err="1"/>
              <a:t>mandat</a:t>
            </a:r>
            <a:r>
              <a:rPr lang="it-IT" sz="2400" b="1" dirty="0"/>
              <a:t> de </a:t>
            </a:r>
            <a:r>
              <a:rPr lang="it-IT" sz="2400" b="1" dirty="0" err="1"/>
              <a:t>définir</a:t>
            </a:r>
            <a:r>
              <a:rPr lang="it-IT" sz="2400" b="1" dirty="0"/>
              <a:t> une </a:t>
            </a:r>
            <a:r>
              <a:rPr lang="it-IT" sz="2400" b="1" dirty="0" err="1"/>
              <a:t>série</a:t>
            </a:r>
            <a:r>
              <a:rPr lang="it-IT" sz="2400" b="1" dirty="0"/>
              <a:t> de </a:t>
            </a:r>
            <a:r>
              <a:rPr lang="it-IT" sz="2400" b="1" dirty="0" err="1"/>
              <a:t>mesures</a:t>
            </a:r>
            <a:r>
              <a:rPr lang="it-IT" sz="2400" b="1" dirty="0"/>
              <a:t> </a:t>
            </a:r>
            <a:r>
              <a:rPr lang="it-IT" sz="2400" b="1" dirty="0" err="1"/>
              <a:t>permettant</a:t>
            </a:r>
            <a:r>
              <a:rPr lang="it-IT" sz="2400" b="1" dirty="0"/>
              <a:t> d’</a:t>
            </a:r>
            <a:r>
              <a:rPr lang="it-IT" sz="2400" b="1" dirty="0" err="1"/>
              <a:t>atteindre</a:t>
            </a:r>
            <a:r>
              <a:rPr lang="it-IT" sz="2400" b="1" dirty="0"/>
              <a:t> une </a:t>
            </a:r>
            <a:r>
              <a:rPr lang="it-IT" sz="2400" b="1" dirty="0" err="1"/>
              <a:t>baisse</a:t>
            </a:r>
            <a:r>
              <a:rPr lang="it-IT" sz="2400" b="1" dirty="0"/>
              <a:t> d’</a:t>
            </a:r>
            <a:r>
              <a:rPr lang="it-IT" sz="2400" b="1" dirty="0" err="1"/>
              <a:t>au</a:t>
            </a:r>
            <a:r>
              <a:rPr lang="it-IT" sz="2400" b="1" dirty="0"/>
              <a:t> </a:t>
            </a:r>
            <a:r>
              <a:rPr lang="it-IT" sz="2400" b="1" dirty="0" err="1"/>
              <a:t>moins</a:t>
            </a:r>
            <a:r>
              <a:rPr lang="it-IT" sz="2400" b="1" dirty="0"/>
              <a:t> 40 % </a:t>
            </a:r>
            <a:r>
              <a:rPr lang="it-IT" sz="2400" b="1" dirty="0" err="1"/>
              <a:t>des</a:t>
            </a:r>
            <a:r>
              <a:rPr lang="it-IT" sz="2400" b="1" dirty="0"/>
              <a:t> </a:t>
            </a:r>
            <a:r>
              <a:rPr lang="it-IT" sz="2400" b="1" dirty="0" err="1"/>
              <a:t>émissions</a:t>
            </a:r>
            <a:r>
              <a:rPr lang="it-IT" sz="2400" b="1" dirty="0"/>
              <a:t> de </a:t>
            </a:r>
            <a:r>
              <a:rPr lang="it-IT" sz="2400" b="1" dirty="0" err="1"/>
              <a:t>gaz</a:t>
            </a:r>
            <a:r>
              <a:rPr lang="it-IT" sz="2400" b="1" dirty="0"/>
              <a:t> à </a:t>
            </a:r>
            <a:r>
              <a:rPr lang="it-IT" sz="2400" b="1" dirty="0" err="1"/>
              <a:t>effet</a:t>
            </a:r>
            <a:r>
              <a:rPr lang="it-IT" sz="2400" b="1" dirty="0"/>
              <a:t> de serre d’</a:t>
            </a:r>
            <a:r>
              <a:rPr lang="it-IT" sz="2400" b="1" dirty="0" err="1"/>
              <a:t>ici</a:t>
            </a:r>
            <a:r>
              <a:rPr lang="it-IT" sz="2400" b="1" dirty="0"/>
              <a:t> 2030 (par </a:t>
            </a:r>
            <a:r>
              <a:rPr lang="it-IT" sz="2400" b="1" dirty="0" err="1"/>
              <a:t>rapport</a:t>
            </a:r>
            <a:r>
              <a:rPr lang="it-IT" sz="2400" b="1" dirty="0"/>
              <a:t> à 1990) </a:t>
            </a:r>
            <a:r>
              <a:rPr lang="it-IT" sz="2400" b="1" dirty="0" err="1"/>
              <a:t>dans</a:t>
            </a:r>
            <a:r>
              <a:rPr lang="it-IT" sz="2400" b="1" dirty="0"/>
              <a:t> un esprit de </a:t>
            </a:r>
            <a:r>
              <a:rPr lang="it-IT" sz="2400" b="1" dirty="0" err="1"/>
              <a:t>justice</a:t>
            </a:r>
            <a:r>
              <a:rPr lang="it-IT" sz="2400" b="1" dirty="0"/>
              <a:t> sociale.</a:t>
            </a:r>
            <a:endParaRPr lang="it-IT" sz="2400" dirty="0"/>
          </a:p>
          <a:p>
            <a:pPr algn="just"/>
            <a:r>
              <a:rPr lang="it-IT" sz="2400" dirty="0" err="1"/>
              <a:t>Décidée</a:t>
            </a:r>
            <a:r>
              <a:rPr lang="it-IT" sz="2400" dirty="0"/>
              <a:t> par le </a:t>
            </a:r>
            <a:r>
              <a:rPr lang="it-IT" sz="2400" dirty="0" err="1"/>
              <a:t>Président</a:t>
            </a:r>
            <a:r>
              <a:rPr lang="it-IT" sz="2400" dirty="0"/>
              <a:t> de la </a:t>
            </a:r>
            <a:r>
              <a:rPr lang="it-IT" sz="2400" dirty="0" err="1"/>
              <a:t>République</a:t>
            </a:r>
            <a:r>
              <a:rPr lang="it-IT" sz="2400" dirty="0"/>
              <a:t>, elle </a:t>
            </a:r>
            <a:r>
              <a:rPr lang="it-IT" sz="2400" dirty="0" err="1"/>
              <a:t>réunit</a:t>
            </a:r>
            <a:r>
              <a:rPr lang="it-IT" sz="2400" dirty="0"/>
              <a:t> cent </a:t>
            </a:r>
            <a:r>
              <a:rPr lang="it-IT" sz="2400" dirty="0" err="1"/>
              <a:t>cinquante</a:t>
            </a:r>
            <a:r>
              <a:rPr lang="it-IT" sz="2400" dirty="0"/>
              <a:t> </a:t>
            </a:r>
            <a:r>
              <a:rPr lang="it-IT" sz="2400" dirty="0" err="1"/>
              <a:t>personnes</a:t>
            </a:r>
            <a:r>
              <a:rPr lang="it-IT" sz="2400" dirty="0"/>
              <a:t>, </a:t>
            </a:r>
            <a:r>
              <a:rPr lang="it-IT" sz="2400" b="1" dirty="0" err="1"/>
              <a:t>toutes</a:t>
            </a:r>
            <a:r>
              <a:rPr lang="it-IT" sz="2400" b="1" dirty="0"/>
              <a:t> </a:t>
            </a:r>
            <a:r>
              <a:rPr lang="it-IT" sz="2400" b="1" dirty="0" err="1"/>
              <a:t>tirées</a:t>
            </a:r>
            <a:r>
              <a:rPr lang="it-IT" sz="2400" b="1" dirty="0"/>
              <a:t> </a:t>
            </a:r>
            <a:r>
              <a:rPr lang="it-IT" sz="2400" b="1" dirty="0" err="1"/>
              <a:t>au</a:t>
            </a:r>
            <a:r>
              <a:rPr lang="it-IT" sz="2400" b="1" dirty="0"/>
              <a:t> </a:t>
            </a:r>
            <a:r>
              <a:rPr lang="it-IT" sz="2400" b="1" dirty="0" err="1"/>
              <a:t>sort</a:t>
            </a:r>
            <a:r>
              <a:rPr lang="it-IT" sz="2400" b="1" dirty="0"/>
              <a:t> </a:t>
            </a:r>
            <a:r>
              <a:rPr lang="it-IT" sz="2400" dirty="0"/>
              <a:t>; elle illustre la </a:t>
            </a:r>
            <a:r>
              <a:rPr lang="it-IT" sz="2400" dirty="0" err="1"/>
              <a:t>diversité</a:t>
            </a:r>
            <a:r>
              <a:rPr lang="it-IT" sz="2400" dirty="0"/>
              <a:t> de la </a:t>
            </a:r>
            <a:r>
              <a:rPr lang="it-IT" sz="2400" dirty="0" err="1"/>
              <a:t>société</a:t>
            </a:r>
            <a:r>
              <a:rPr lang="it-IT" sz="2400" dirty="0"/>
              <a:t> </a:t>
            </a:r>
            <a:r>
              <a:rPr lang="it-IT" sz="2400" dirty="0" err="1"/>
              <a:t>française</a:t>
            </a:r>
            <a:r>
              <a:rPr lang="it-IT" sz="2400" dirty="0"/>
              <a:t>.</a:t>
            </a:r>
          </a:p>
          <a:p>
            <a:endParaRPr lang="fr-CA" sz="2400" dirty="0"/>
          </a:p>
        </p:txBody>
      </p:sp>
    </p:spTree>
    <p:extLst>
      <p:ext uri="{BB962C8B-B14F-4D97-AF65-F5344CB8AC3E}">
        <p14:creationId xmlns:p14="http://schemas.microsoft.com/office/powerpoint/2010/main" val="24613642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dirty="0" smtClean="0"/>
              <a:t/>
            </a:r>
            <a:br>
              <a:rPr lang="it-IT" sz="2400" dirty="0" smtClean="0"/>
            </a:br>
            <a:r>
              <a:rPr lang="it-IT" sz="2400" dirty="0" smtClean="0"/>
              <a:t>Convention </a:t>
            </a:r>
            <a:r>
              <a:rPr lang="it-IT" sz="2400" dirty="0" err="1"/>
              <a:t>Citoyenne</a:t>
            </a:r>
            <a:r>
              <a:rPr lang="it-IT" sz="2400" dirty="0"/>
              <a:t> pour le </a:t>
            </a:r>
            <a:r>
              <a:rPr lang="it-IT" sz="2400" dirty="0" err="1" smtClean="0"/>
              <a:t>Climat</a:t>
            </a:r>
            <a:r>
              <a:rPr lang="it-IT" sz="2400" dirty="0" smtClean="0"/>
              <a:t/>
            </a:r>
            <a:br>
              <a:rPr lang="it-IT" sz="2400" dirty="0" smtClean="0"/>
            </a:br>
            <a:r>
              <a:rPr lang="it-IT" sz="2400" b="1" dirty="0" smtClean="0"/>
              <a:t>Un </a:t>
            </a:r>
            <a:r>
              <a:rPr lang="it-IT" sz="2400" b="1" dirty="0" err="1"/>
              <a:t>échantillon</a:t>
            </a:r>
            <a:r>
              <a:rPr lang="it-IT" sz="2400" b="1" dirty="0"/>
              <a:t> </a:t>
            </a:r>
            <a:r>
              <a:rPr lang="it-IT" sz="2400" b="1" dirty="0" err="1"/>
              <a:t>représentatif</a:t>
            </a:r>
            <a:r>
              <a:rPr lang="it-IT" sz="2400" b="1" dirty="0"/>
              <a:t> </a:t>
            </a:r>
            <a:r>
              <a:rPr lang="it-IT" sz="2400" dirty="0"/>
              <a:t>de la </a:t>
            </a:r>
            <a:r>
              <a:rPr lang="it-IT" sz="2400" dirty="0" err="1"/>
              <a:t>population</a:t>
            </a:r>
            <a:r>
              <a:rPr lang="it-IT" sz="2400" dirty="0"/>
              <a:t> </a:t>
            </a:r>
            <a:r>
              <a:rPr lang="it-IT" sz="2400" dirty="0" err="1"/>
              <a:t>française</a:t>
            </a:r>
            <a:r>
              <a:rPr lang="it-IT" sz="2400" dirty="0"/>
              <a:t/>
            </a:r>
            <a:br>
              <a:rPr lang="it-IT" sz="2400" dirty="0"/>
            </a:br>
            <a:endParaRPr lang="fr-CA" sz="2400" dirty="0"/>
          </a:p>
        </p:txBody>
      </p:sp>
      <p:sp>
        <p:nvSpPr>
          <p:cNvPr id="3" name="Segnaposto contenuto 2"/>
          <p:cNvSpPr>
            <a:spLocks noGrp="1"/>
          </p:cNvSpPr>
          <p:nvPr>
            <p:ph idx="1"/>
          </p:nvPr>
        </p:nvSpPr>
        <p:spPr/>
        <p:txBody>
          <a:bodyPr>
            <a:noAutofit/>
          </a:bodyPr>
          <a:lstStyle/>
          <a:p>
            <a:r>
              <a:rPr lang="it-IT" sz="2000" b="1" dirty="0" smtClean="0"/>
              <a:t>le </a:t>
            </a:r>
            <a:r>
              <a:rPr lang="it-IT" sz="2000" b="1" dirty="0" err="1"/>
              <a:t>sexe</a:t>
            </a:r>
            <a:r>
              <a:rPr lang="it-IT" sz="2000" b="1" dirty="0"/>
              <a:t> : </a:t>
            </a:r>
            <a:r>
              <a:rPr lang="it-IT" sz="2000" dirty="0" err="1"/>
              <a:t>conformément</a:t>
            </a:r>
            <a:r>
              <a:rPr lang="it-IT" sz="2000" dirty="0"/>
              <a:t> à la </a:t>
            </a:r>
            <a:r>
              <a:rPr lang="it-IT" sz="2000" dirty="0" err="1"/>
              <a:t>réalité</a:t>
            </a:r>
            <a:r>
              <a:rPr lang="it-IT" sz="2000" dirty="0"/>
              <a:t> de la </a:t>
            </a:r>
            <a:r>
              <a:rPr lang="it-IT" sz="2000" dirty="0" err="1"/>
              <a:t>société</a:t>
            </a:r>
            <a:r>
              <a:rPr lang="it-IT" sz="2000" dirty="0"/>
              <a:t> </a:t>
            </a:r>
            <a:r>
              <a:rPr lang="it-IT" sz="2000" dirty="0" err="1"/>
              <a:t>française</a:t>
            </a:r>
            <a:r>
              <a:rPr lang="it-IT" sz="2000" dirty="0"/>
              <a:t>, la Convention est </a:t>
            </a:r>
            <a:r>
              <a:rPr lang="it-IT" sz="2000" dirty="0" err="1"/>
              <a:t>composée</a:t>
            </a:r>
            <a:r>
              <a:rPr lang="it-IT" sz="2000" dirty="0"/>
              <a:t> à 51 % de femmes et à 49 % d’</a:t>
            </a:r>
            <a:r>
              <a:rPr lang="it-IT" sz="2000" dirty="0" err="1"/>
              <a:t>hommes</a:t>
            </a:r>
            <a:endParaRPr lang="it-IT" sz="2000" dirty="0"/>
          </a:p>
          <a:p>
            <a:r>
              <a:rPr lang="it-IT" sz="2000" b="1" dirty="0"/>
              <a:t>l’</a:t>
            </a:r>
            <a:r>
              <a:rPr lang="it-IT" sz="2000" b="1" dirty="0" err="1"/>
              <a:t>âge</a:t>
            </a:r>
            <a:r>
              <a:rPr lang="it-IT" sz="2000" b="1" dirty="0"/>
              <a:t> :</a:t>
            </a:r>
            <a:r>
              <a:rPr lang="it-IT" sz="2000" dirty="0"/>
              <a:t> 6 </a:t>
            </a:r>
            <a:r>
              <a:rPr lang="it-IT" sz="2000" dirty="0" err="1"/>
              <a:t>tranches</a:t>
            </a:r>
            <a:r>
              <a:rPr lang="it-IT" sz="2000" dirty="0"/>
              <a:t> d’</a:t>
            </a:r>
            <a:r>
              <a:rPr lang="it-IT" sz="2000" dirty="0" err="1"/>
              <a:t>âge</a:t>
            </a:r>
            <a:r>
              <a:rPr lang="it-IT" sz="2000" dirty="0"/>
              <a:t>, </a:t>
            </a:r>
            <a:r>
              <a:rPr lang="it-IT" sz="2000" dirty="0" err="1"/>
              <a:t>proportionnelles</a:t>
            </a:r>
            <a:r>
              <a:rPr lang="it-IT" sz="2000" dirty="0"/>
              <a:t> à la </a:t>
            </a:r>
            <a:r>
              <a:rPr lang="it-IT" sz="2000" dirty="0" err="1"/>
              <a:t>pyramide</a:t>
            </a:r>
            <a:r>
              <a:rPr lang="it-IT" sz="2000" dirty="0"/>
              <a:t> </a:t>
            </a:r>
            <a:r>
              <a:rPr lang="it-IT" sz="2000" dirty="0" err="1"/>
              <a:t>des</a:t>
            </a:r>
            <a:r>
              <a:rPr lang="it-IT" sz="2000" dirty="0"/>
              <a:t> </a:t>
            </a:r>
            <a:r>
              <a:rPr lang="it-IT" sz="2000" dirty="0" err="1"/>
              <a:t>âges</a:t>
            </a:r>
            <a:r>
              <a:rPr lang="it-IT" sz="2000" dirty="0"/>
              <a:t> à partir de 16 </a:t>
            </a:r>
            <a:r>
              <a:rPr lang="it-IT" sz="2000" dirty="0" err="1"/>
              <a:t>ans</a:t>
            </a:r>
            <a:r>
              <a:rPr lang="it-IT" sz="2000" dirty="0"/>
              <a:t>, </a:t>
            </a:r>
            <a:r>
              <a:rPr lang="it-IT" sz="2000" dirty="0" err="1"/>
              <a:t>ont</a:t>
            </a:r>
            <a:r>
              <a:rPr lang="it-IT" sz="2000" dirty="0"/>
              <a:t> </a:t>
            </a:r>
            <a:r>
              <a:rPr lang="it-IT" sz="2000" dirty="0" err="1"/>
              <a:t>été</a:t>
            </a:r>
            <a:r>
              <a:rPr lang="it-IT" sz="2000" dirty="0"/>
              <a:t> </a:t>
            </a:r>
            <a:r>
              <a:rPr lang="it-IT" sz="2000" dirty="0" err="1"/>
              <a:t>définies</a:t>
            </a:r>
            <a:r>
              <a:rPr lang="it-IT" sz="2000" dirty="0"/>
              <a:t>.</a:t>
            </a:r>
          </a:p>
          <a:p>
            <a:r>
              <a:rPr lang="it-IT" sz="2000" b="1" dirty="0"/>
              <a:t>le </a:t>
            </a:r>
            <a:r>
              <a:rPr lang="it-IT" sz="2000" b="1" dirty="0" err="1"/>
              <a:t>niveau</a:t>
            </a:r>
            <a:r>
              <a:rPr lang="it-IT" sz="2000" b="1" dirty="0"/>
              <a:t> de </a:t>
            </a:r>
            <a:r>
              <a:rPr lang="it-IT" sz="2000" b="1" dirty="0" err="1"/>
              <a:t>diplôme</a:t>
            </a:r>
            <a:r>
              <a:rPr lang="it-IT" sz="2000" b="1" dirty="0"/>
              <a:t> :</a:t>
            </a:r>
            <a:r>
              <a:rPr lang="it-IT" sz="2000" dirty="0"/>
              <a:t> 6 </a:t>
            </a:r>
            <a:r>
              <a:rPr lang="it-IT" sz="2000" dirty="0" err="1"/>
              <a:t>niveaux</a:t>
            </a:r>
            <a:r>
              <a:rPr lang="it-IT" sz="2000" dirty="0"/>
              <a:t> </a:t>
            </a:r>
            <a:r>
              <a:rPr lang="it-IT" sz="2000" dirty="0" err="1"/>
              <a:t>ont</a:t>
            </a:r>
            <a:r>
              <a:rPr lang="it-IT" sz="2000" dirty="0"/>
              <a:t> </a:t>
            </a:r>
            <a:r>
              <a:rPr lang="it-IT" sz="2000" dirty="0" err="1"/>
              <a:t>été</a:t>
            </a:r>
            <a:r>
              <a:rPr lang="it-IT" sz="2000" dirty="0"/>
              <a:t> </a:t>
            </a:r>
            <a:r>
              <a:rPr lang="it-IT" sz="2000" dirty="0" err="1"/>
              <a:t>retenus</a:t>
            </a:r>
            <a:r>
              <a:rPr lang="it-IT" sz="2000" dirty="0"/>
              <a:t>, </a:t>
            </a:r>
            <a:r>
              <a:rPr lang="it-IT" sz="2000" dirty="0" err="1"/>
              <a:t>afin</a:t>
            </a:r>
            <a:r>
              <a:rPr lang="it-IT" sz="2000" dirty="0"/>
              <a:t> de </a:t>
            </a:r>
            <a:r>
              <a:rPr lang="it-IT" sz="2000" dirty="0" err="1"/>
              <a:t>refléter</a:t>
            </a:r>
            <a:r>
              <a:rPr lang="it-IT" sz="2000" dirty="0"/>
              <a:t> la </a:t>
            </a:r>
            <a:r>
              <a:rPr lang="it-IT" sz="2000" dirty="0" err="1"/>
              <a:t>structure</a:t>
            </a:r>
            <a:r>
              <a:rPr lang="it-IT" sz="2000" dirty="0"/>
              <a:t> de la </a:t>
            </a:r>
            <a:r>
              <a:rPr lang="it-IT" sz="2000" dirty="0" err="1"/>
              <a:t>population</a:t>
            </a:r>
            <a:r>
              <a:rPr lang="it-IT" sz="2000" dirty="0"/>
              <a:t> </a:t>
            </a:r>
            <a:r>
              <a:rPr lang="it-IT" sz="2000" dirty="0" err="1"/>
              <a:t>française</a:t>
            </a:r>
            <a:r>
              <a:rPr lang="it-IT" sz="2000" dirty="0"/>
              <a:t> de ce </a:t>
            </a:r>
            <a:r>
              <a:rPr lang="it-IT" sz="2000" dirty="0" err="1"/>
              <a:t>point</a:t>
            </a:r>
            <a:r>
              <a:rPr lang="it-IT" sz="2000" dirty="0"/>
              <a:t> de </a:t>
            </a:r>
            <a:r>
              <a:rPr lang="it-IT" sz="2000" dirty="0" err="1"/>
              <a:t>vue</a:t>
            </a:r>
            <a:r>
              <a:rPr lang="it-IT" sz="2000" dirty="0"/>
              <a:t>. Une </a:t>
            </a:r>
            <a:r>
              <a:rPr lang="it-IT" sz="2000" dirty="0" err="1"/>
              <a:t>attention</a:t>
            </a:r>
            <a:r>
              <a:rPr lang="it-IT" sz="2000" dirty="0"/>
              <a:t> </a:t>
            </a:r>
            <a:r>
              <a:rPr lang="it-IT" sz="2000" dirty="0" err="1"/>
              <a:t>toute</a:t>
            </a:r>
            <a:r>
              <a:rPr lang="it-IT" sz="2000" dirty="0"/>
              <a:t> </a:t>
            </a:r>
            <a:r>
              <a:rPr lang="it-IT" sz="2000" dirty="0" err="1"/>
              <a:t>particulière</a:t>
            </a:r>
            <a:r>
              <a:rPr lang="it-IT" sz="2000" dirty="0"/>
              <a:t> est </a:t>
            </a:r>
            <a:r>
              <a:rPr lang="it-IT" sz="2000" dirty="0" err="1"/>
              <a:t>portée</a:t>
            </a:r>
            <a:r>
              <a:rPr lang="it-IT" sz="2000" dirty="0"/>
              <a:t> </a:t>
            </a:r>
            <a:r>
              <a:rPr lang="it-IT" sz="2000" dirty="0" err="1"/>
              <a:t>sur</a:t>
            </a:r>
            <a:r>
              <a:rPr lang="it-IT" sz="2000" dirty="0"/>
              <a:t> la </a:t>
            </a:r>
            <a:r>
              <a:rPr lang="it-IT" sz="2000" dirty="0" err="1"/>
              <a:t>nécessité</a:t>
            </a:r>
            <a:r>
              <a:rPr lang="it-IT" sz="2000" dirty="0"/>
              <a:t> d’une </a:t>
            </a:r>
            <a:r>
              <a:rPr lang="it-IT" sz="2000" dirty="0" err="1"/>
              <a:t>juste</a:t>
            </a:r>
            <a:r>
              <a:rPr lang="it-IT" sz="2000" dirty="0"/>
              <a:t> </a:t>
            </a:r>
            <a:r>
              <a:rPr lang="it-IT" sz="2000" dirty="0" err="1"/>
              <a:t>présence</a:t>
            </a:r>
            <a:r>
              <a:rPr lang="it-IT" sz="2000" dirty="0"/>
              <a:t> </a:t>
            </a:r>
            <a:r>
              <a:rPr lang="it-IT" sz="2000" dirty="0" err="1"/>
              <a:t>des</a:t>
            </a:r>
            <a:r>
              <a:rPr lang="it-IT" sz="2000" dirty="0"/>
              <a:t> </a:t>
            </a:r>
            <a:r>
              <a:rPr lang="it-IT" sz="2000" dirty="0" err="1"/>
              <a:t>personnes</a:t>
            </a:r>
            <a:r>
              <a:rPr lang="it-IT" sz="2000" dirty="0"/>
              <a:t> non-</a:t>
            </a:r>
            <a:r>
              <a:rPr lang="it-IT" sz="2000" dirty="0" err="1"/>
              <a:t>diplômées</a:t>
            </a:r>
            <a:r>
              <a:rPr lang="it-IT" sz="2000" dirty="0"/>
              <a:t>.</a:t>
            </a:r>
          </a:p>
          <a:p>
            <a:r>
              <a:rPr lang="it-IT" sz="2000" b="1" dirty="0" err="1"/>
              <a:t>les</a:t>
            </a:r>
            <a:r>
              <a:rPr lang="it-IT" sz="2000" b="1" dirty="0"/>
              <a:t> </a:t>
            </a:r>
            <a:r>
              <a:rPr lang="it-IT" sz="2000" b="1" dirty="0" err="1"/>
              <a:t>catégories</a:t>
            </a:r>
            <a:r>
              <a:rPr lang="it-IT" sz="2000" b="1" dirty="0"/>
              <a:t> socio-</a:t>
            </a:r>
            <a:r>
              <a:rPr lang="it-IT" sz="2000" b="1" dirty="0" err="1"/>
              <a:t>professionnelles</a:t>
            </a:r>
            <a:r>
              <a:rPr lang="it-IT" sz="2000" b="1" dirty="0"/>
              <a:t> :</a:t>
            </a:r>
            <a:r>
              <a:rPr lang="it-IT" sz="2000" dirty="0"/>
              <a:t> la Convention </a:t>
            </a:r>
            <a:r>
              <a:rPr lang="it-IT" sz="2000" dirty="0" err="1"/>
              <a:t>citoyenne</a:t>
            </a:r>
            <a:r>
              <a:rPr lang="it-IT" sz="2000" dirty="0"/>
              <a:t> </a:t>
            </a:r>
            <a:r>
              <a:rPr lang="it-IT" sz="2000" dirty="0" err="1"/>
              <a:t>reflète</a:t>
            </a:r>
            <a:r>
              <a:rPr lang="it-IT" sz="2000" dirty="0"/>
              <a:t> la </a:t>
            </a:r>
            <a:r>
              <a:rPr lang="it-IT" sz="2000" dirty="0" err="1"/>
              <a:t>diversité</a:t>
            </a:r>
            <a:r>
              <a:rPr lang="it-IT" sz="2000" dirty="0"/>
              <a:t> </a:t>
            </a:r>
            <a:r>
              <a:rPr lang="it-IT" sz="2000" dirty="0" err="1"/>
              <a:t>des</a:t>
            </a:r>
            <a:r>
              <a:rPr lang="it-IT" sz="2000" dirty="0"/>
              <a:t> CSP (</a:t>
            </a:r>
            <a:r>
              <a:rPr lang="it-IT" sz="2000" dirty="0" err="1"/>
              <a:t>ouvriers</a:t>
            </a:r>
            <a:r>
              <a:rPr lang="it-IT" sz="2000" dirty="0"/>
              <a:t>, </a:t>
            </a:r>
            <a:r>
              <a:rPr lang="it-IT" sz="2000" dirty="0" err="1"/>
              <a:t>employés</a:t>
            </a:r>
            <a:r>
              <a:rPr lang="it-IT" sz="2000" dirty="0"/>
              <a:t>, </a:t>
            </a:r>
            <a:r>
              <a:rPr lang="it-IT" sz="2000" dirty="0" err="1"/>
              <a:t>cadres</a:t>
            </a:r>
            <a:r>
              <a:rPr lang="it-IT" sz="2000" dirty="0"/>
              <a:t>…) </a:t>
            </a:r>
            <a:r>
              <a:rPr lang="it-IT" sz="2000" dirty="0" err="1"/>
              <a:t>au</a:t>
            </a:r>
            <a:r>
              <a:rPr lang="it-IT" sz="2000" dirty="0"/>
              <a:t> </a:t>
            </a:r>
            <a:r>
              <a:rPr lang="it-IT" sz="2000" dirty="0" err="1"/>
              <a:t>sein</a:t>
            </a:r>
            <a:r>
              <a:rPr lang="it-IT" sz="2000" dirty="0"/>
              <a:t> de la </a:t>
            </a:r>
            <a:r>
              <a:rPr lang="it-IT" sz="2000" dirty="0" err="1"/>
              <a:t>population</a:t>
            </a:r>
            <a:r>
              <a:rPr lang="it-IT" sz="2000" dirty="0"/>
              <a:t> </a:t>
            </a:r>
            <a:r>
              <a:rPr lang="it-IT" sz="2000" dirty="0" err="1"/>
              <a:t>française</a:t>
            </a:r>
            <a:r>
              <a:rPr lang="it-IT" sz="2000" dirty="0"/>
              <a:t>. </a:t>
            </a:r>
            <a:r>
              <a:rPr lang="it-IT" sz="2000" dirty="0" err="1"/>
              <a:t>Des</a:t>
            </a:r>
            <a:r>
              <a:rPr lang="it-IT" sz="2000" dirty="0"/>
              <a:t> </a:t>
            </a:r>
            <a:r>
              <a:rPr lang="it-IT" sz="2000" dirty="0" err="1"/>
              <a:t>personnes</a:t>
            </a:r>
            <a:r>
              <a:rPr lang="it-IT" sz="2000" dirty="0"/>
              <a:t> en situation de grande </a:t>
            </a:r>
            <a:r>
              <a:rPr lang="it-IT" sz="2000" dirty="0" err="1"/>
              <a:t>pauvreté</a:t>
            </a:r>
            <a:r>
              <a:rPr lang="it-IT" sz="2000" dirty="0"/>
              <a:t> </a:t>
            </a:r>
            <a:r>
              <a:rPr lang="it-IT" sz="2000" dirty="0" err="1"/>
              <a:t>sont</a:t>
            </a:r>
            <a:r>
              <a:rPr lang="it-IT" sz="2000" dirty="0"/>
              <a:t> </a:t>
            </a:r>
            <a:r>
              <a:rPr lang="it-IT" sz="2000" dirty="0" err="1"/>
              <a:t>également</a:t>
            </a:r>
            <a:r>
              <a:rPr lang="it-IT" sz="2000" dirty="0"/>
              <a:t> </a:t>
            </a:r>
            <a:r>
              <a:rPr lang="it-IT" sz="2000" dirty="0" err="1"/>
              <a:t>présentes</a:t>
            </a:r>
            <a:r>
              <a:rPr lang="it-IT" sz="2000" dirty="0"/>
              <a:t>.</a:t>
            </a:r>
          </a:p>
          <a:p>
            <a:r>
              <a:rPr lang="it-IT" sz="2000" b="1" dirty="0"/>
              <a:t>le </a:t>
            </a:r>
            <a:r>
              <a:rPr lang="it-IT" sz="2000" b="1" dirty="0" err="1"/>
              <a:t>type</a:t>
            </a:r>
            <a:r>
              <a:rPr lang="it-IT" sz="2000" b="1" dirty="0"/>
              <a:t> de </a:t>
            </a:r>
            <a:r>
              <a:rPr lang="it-IT" sz="2000" b="1" dirty="0" err="1"/>
              <a:t>territoires</a:t>
            </a:r>
            <a:r>
              <a:rPr lang="it-IT" sz="2000" b="1" dirty="0"/>
              <a:t> :</a:t>
            </a:r>
            <a:r>
              <a:rPr lang="it-IT" sz="2000" dirty="0"/>
              <a:t> en se </a:t>
            </a:r>
            <a:r>
              <a:rPr lang="it-IT" sz="2000" dirty="0" err="1"/>
              <a:t>basant</a:t>
            </a:r>
            <a:r>
              <a:rPr lang="it-IT" sz="2000" dirty="0"/>
              <a:t> </a:t>
            </a:r>
            <a:r>
              <a:rPr lang="it-IT" sz="2000" dirty="0" err="1"/>
              <a:t>sur</a:t>
            </a:r>
            <a:r>
              <a:rPr lang="it-IT" sz="2000" dirty="0"/>
              <a:t> </a:t>
            </a:r>
            <a:r>
              <a:rPr lang="it-IT" sz="2000" dirty="0" err="1"/>
              <a:t>les</a:t>
            </a:r>
            <a:r>
              <a:rPr lang="it-IT" sz="2000" dirty="0"/>
              <a:t> </a:t>
            </a:r>
            <a:r>
              <a:rPr lang="it-IT" sz="2000" dirty="0" err="1"/>
              <a:t>catégories</a:t>
            </a:r>
            <a:r>
              <a:rPr lang="it-IT" sz="2000" dirty="0"/>
              <a:t> </a:t>
            </a:r>
            <a:r>
              <a:rPr lang="it-IT" sz="2000" dirty="0" err="1"/>
              <a:t>Insee</a:t>
            </a:r>
            <a:r>
              <a:rPr lang="it-IT" sz="2000" dirty="0"/>
              <a:t>, la Convention </a:t>
            </a:r>
            <a:r>
              <a:rPr lang="it-IT" sz="2000" dirty="0" err="1"/>
              <a:t>respecte</a:t>
            </a:r>
            <a:r>
              <a:rPr lang="it-IT" sz="2000" dirty="0"/>
              <a:t> la </a:t>
            </a:r>
            <a:r>
              <a:rPr lang="it-IT" sz="2000" dirty="0" err="1"/>
              <a:t>répartition</a:t>
            </a:r>
            <a:r>
              <a:rPr lang="it-IT" sz="2000" dirty="0"/>
              <a:t> </a:t>
            </a:r>
            <a:r>
              <a:rPr lang="it-IT" sz="2000" dirty="0" err="1"/>
              <a:t>des</a:t>
            </a:r>
            <a:r>
              <a:rPr lang="it-IT" sz="2000" dirty="0"/>
              <a:t> </a:t>
            </a:r>
            <a:r>
              <a:rPr lang="it-IT" sz="2000" dirty="0" err="1"/>
              <a:t>personnes</a:t>
            </a:r>
            <a:r>
              <a:rPr lang="it-IT" sz="2000" dirty="0"/>
              <a:t> en </a:t>
            </a:r>
            <a:r>
              <a:rPr lang="it-IT" sz="2000" dirty="0" err="1"/>
              <a:t>fonction</a:t>
            </a:r>
            <a:r>
              <a:rPr lang="it-IT" sz="2000" dirty="0"/>
              <a:t> </a:t>
            </a:r>
            <a:r>
              <a:rPr lang="it-IT" sz="2000" dirty="0" err="1"/>
              <a:t>du</a:t>
            </a:r>
            <a:r>
              <a:rPr lang="it-IT" sz="2000" dirty="0"/>
              <a:t> </a:t>
            </a:r>
            <a:r>
              <a:rPr lang="it-IT" sz="2000" dirty="0" err="1"/>
              <a:t>type</a:t>
            </a:r>
            <a:r>
              <a:rPr lang="it-IT" sz="2000" dirty="0"/>
              <a:t> de </a:t>
            </a:r>
            <a:r>
              <a:rPr lang="it-IT" sz="2000" dirty="0" err="1"/>
              <a:t>territoires</a:t>
            </a:r>
            <a:r>
              <a:rPr lang="it-IT" sz="2000" dirty="0"/>
              <a:t> </a:t>
            </a:r>
            <a:r>
              <a:rPr lang="it-IT" sz="2000" dirty="0" err="1"/>
              <a:t>où</a:t>
            </a:r>
            <a:r>
              <a:rPr lang="it-IT" sz="2000" dirty="0"/>
              <a:t> </a:t>
            </a:r>
            <a:r>
              <a:rPr lang="it-IT" sz="2000" dirty="0" err="1"/>
              <a:t>elles</a:t>
            </a:r>
            <a:r>
              <a:rPr lang="it-IT" sz="2000" dirty="0"/>
              <a:t> </a:t>
            </a:r>
            <a:r>
              <a:rPr lang="it-IT" sz="2000" dirty="0" err="1"/>
              <a:t>résident</a:t>
            </a:r>
            <a:r>
              <a:rPr lang="it-IT" sz="2000" dirty="0"/>
              <a:t> (</a:t>
            </a:r>
            <a:r>
              <a:rPr lang="it-IT" sz="2000" dirty="0" err="1"/>
              <a:t>grands</a:t>
            </a:r>
            <a:r>
              <a:rPr lang="it-IT" sz="2000" dirty="0"/>
              <a:t> </a:t>
            </a:r>
            <a:r>
              <a:rPr lang="it-IT" sz="2000" dirty="0" err="1"/>
              <a:t>pôles</a:t>
            </a:r>
            <a:r>
              <a:rPr lang="it-IT" sz="2000" dirty="0"/>
              <a:t> </a:t>
            </a:r>
            <a:r>
              <a:rPr lang="it-IT" sz="2000" dirty="0" err="1"/>
              <a:t>urbains</a:t>
            </a:r>
            <a:r>
              <a:rPr lang="it-IT" sz="2000" dirty="0"/>
              <a:t>, </a:t>
            </a:r>
            <a:r>
              <a:rPr lang="it-IT" sz="2000" dirty="0" err="1"/>
              <a:t>deuxième</a:t>
            </a:r>
            <a:r>
              <a:rPr lang="it-IT" sz="2000" dirty="0"/>
              <a:t> </a:t>
            </a:r>
            <a:r>
              <a:rPr lang="it-IT" sz="2000" dirty="0" err="1"/>
              <a:t>couronne</a:t>
            </a:r>
            <a:r>
              <a:rPr lang="it-IT" sz="2000" dirty="0"/>
              <a:t>, </a:t>
            </a:r>
            <a:r>
              <a:rPr lang="it-IT" sz="2000" dirty="0" err="1"/>
              <a:t>communes</a:t>
            </a:r>
            <a:r>
              <a:rPr lang="it-IT" sz="2000" dirty="0"/>
              <a:t> </a:t>
            </a:r>
            <a:r>
              <a:rPr lang="it-IT" sz="2000" dirty="0" err="1"/>
              <a:t>rurales</a:t>
            </a:r>
            <a:r>
              <a:rPr lang="it-IT" sz="2000" dirty="0"/>
              <a:t>…). </a:t>
            </a:r>
            <a:r>
              <a:rPr lang="it-IT" sz="2000" dirty="0" err="1"/>
              <a:t>Des</a:t>
            </a:r>
            <a:r>
              <a:rPr lang="it-IT" sz="2000" dirty="0"/>
              <a:t> </a:t>
            </a:r>
            <a:r>
              <a:rPr lang="it-IT" sz="2000" dirty="0" err="1"/>
              <a:t>personnes</a:t>
            </a:r>
            <a:r>
              <a:rPr lang="it-IT" sz="2000" dirty="0"/>
              <a:t> </a:t>
            </a:r>
            <a:r>
              <a:rPr lang="it-IT" sz="2000" dirty="0" err="1"/>
              <a:t>issues</a:t>
            </a:r>
            <a:r>
              <a:rPr lang="it-IT" sz="2000" dirty="0"/>
              <a:t> </a:t>
            </a:r>
            <a:r>
              <a:rPr lang="it-IT" sz="2000" dirty="0" err="1"/>
              <a:t>des</a:t>
            </a:r>
            <a:r>
              <a:rPr lang="it-IT" sz="2000" dirty="0"/>
              <a:t> </a:t>
            </a:r>
            <a:r>
              <a:rPr lang="it-IT" sz="2000" dirty="0" err="1"/>
              <a:t>quartiers</a:t>
            </a:r>
            <a:r>
              <a:rPr lang="it-IT" sz="2000" dirty="0"/>
              <a:t> </a:t>
            </a:r>
            <a:r>
              <a:rPr lang="it-IT" sz="2000" dirty="0" err="1"/>
              <a:t>prioritaires</a:t>
            </a:r>
            <a:r>
              <a:rPr lang="it-IT" sz="2000" dirty="0"/>
              <a:t> de la </a:t>
            </a:r>
            <a:r>
              <a:rPr lang="it-IT" sz="2000" dirty="0" err="1"/>
              <a:t>politique</a:t>
            </a:r>
            <a:r>
              <a:rPr lang="it-IT" sz="2000" dirty="0"/>
              <a:t> de la ville (QPV) </a:t>
            </a:r>
            <a:r>
              <a:rPr lang="it-IT" sz="2000" dirty="0" err="1"/>
              <a:t>sont</a:t>
            </a:r>
            <a:r>
              <a:rPr lang="it-IT" sz="2000" dirty="0"/>
              <a:t> </a:t>
            </a:r>
            <a:r>
              <a:rPr lang="it-IT" sz="2000" dirty="0" err="1"/>
              <a:t>également</a:t>
            </a:r>
            <a:r>
              <a:rPr lang="it-IT" sz="2000" dirty="0"/>
              <a:t> </a:t>
            </a:r>
            <a:r>
              <a:rPr lang="it-IT" sz="2000" dirty="0" err="1"/>
              <a:t>présentes</a:t>
            </a:r>
            <a:r>
              <a:rPr lang="it-IT" sz="2000" dirty="0"/>
              <a:t>.</a:t>
            </a:r>
          </a:p>
          <a:p>
            <a:r>
              <a:rPr lang="it-IT" sz="2000" b="1" dirty="0"/>
              <a:t>la zone </a:t>
            </a:r>
            <a:r>
              <a:rPr lang="it-IT" sz="2000" b="1" dirty="0" err="1"/>
              <a:t>géographique</a:t>
            </a:r>
            <a:r>
              <a:rPr lang="it-IT" sz="2000" b="1" dirty="0"/>
              <a:t> :</a:t>
            </a:r>
            <a:r>
              <a:rPr lang="it-IT" sz="2000" dirty="0"/>
              <a:t> la Convention illustre </a:t>
            </a:r>
            <a:r>
              <a:rPr lang="it-IT" sz="2000" dirty="0" err="1"/>
              <a:t>également</a:t>
            </a:r>
            <a:r>
              <a:rPr lang="it-IT" sz="2000" dirty="0"/>
              <a:t> la </a:t>
            </a:r>
            <a:r>
              <a:rPr lang="it-IT" sz="2000" dirty="0" err="1"/>
              <a:t>répartition</a:t>
            </a:r>
            <a:r>
              <a:rPr lang="it-IT" sz="2000" dirty="0"/>
              <a:t> de la </a:t>
            </a:r>
            <a:r>
              <a:rPr lang="it-IT" sz="2000" dirty="0" err="1"/>
              <a:t>population</a:t>
            </a:r>
            <a:r>
              <a:rPr lang="it-IT" sz="2000" dirty="0"/>
              <a:t> </a:t>
            </a:r>
            <a:r>
              <a:rPr lang="it-IT" sz="2000" dirty="0" err="1"/>
              <a:t>française</a:t>
            </a:r>
            <a:r>
              <a:rPr lang="it-IT" sz="2000" dirty="0"/>
              <a:t> </a:t>
            </a:r>
            <a:r>
              <a:rPr lang="it-IT" sz="2000" dirty="0" err="1"/>
              <a:t>sur</a:t>
            </a:r>
            <a:r>
              <a:rPr lang="it-IT" sz="2000" dirty="0"/>
              <a:t> le </a:t>
            </a:r>
            <a:r>
              <a:rPr lang="it-IT" sz="2000" dirty="0" err="1"/>
              <a:t>territoire</a:t>
            </a:r>
            <a:r>
              <a:rPr lang="it-IT" sz="2000" dirty="0"/>
              <a:t> </a:t>
            </a:r>
            <a:r>
              <a:rPr lang="it-IT" sz="2000" dirty="0" err="1"/>
              <a:t>métropolitain</a:t>
            </a:r>
            <a:r>
              <a:rPr lang="it-IT" sz="2000" dirty="0"/>
              <a:t> (</a:t>
            </a:r>
            <a:r>
              <a:rPr lang="it-IT" sz="2000" dirty="0" err="1"/>
              <a:t>Région</a:t>
            </a:r>
            <a:r>
              <a:rPr lang="it-IT" sz="2000" dirty="0"/>
              <a:t>) et ultra-</a:t>
            </a:r>
            <a:r>
              <a:rPr lang="it-IT" sz="2000" dirty="0" err="1"/>
              <a:t>marin</a:t>
            </a:r>
            <a:r>
              <a:rPr lang="it-IT" sz="2000" dirty="0"/>
              <a:t>.</a:t>
            </a:r>
          </a:p>
          <a:p>
            <a:endParaRPr lang="fr-CA" sz="2000" dirty="0"/>
          </a:p>
        </p:txBody>
      </p:sp>
    </p:spTree>
    <p:extLst>
      <p:ext uri="{BB962C8B-B14F-4D97-AF65-F5344CB8AC3E}">
        <p14:creationId xmlns:p14="http://schemas.microsoft.com/office/powerpoint/2010/main" val="10407198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Convention </a:t>
            </a:r>
            <a:r>
              <a:rPr lang="it-IT" sz="2800" dirty="0" err="1"/>
              <a:t>citoyenne</a:t>
            </a:r>
            <a:r>
              <a:rPr lang="it-IT" sz="2800" dirty="0"/>
              <a:t> pour le </a:t>
            </a:r>
            <a:r>
              <a:rPr lang="it-IT" sz="2800" dirty="0" err="1"/>
              <a:t>climat</a:t>
            </a:r>
            <a:endParaRPr lang="fr-CA" sz="2800" dirty="0"/>
          </a:p>
        </p:txBody>
      </p:sp>
      <p:sp>
        <p:nvSpPr>
          <p:cNvPr id="3" name="Segnaposto contenuto 2"/>
          <p:cNvSpPr>
            <a:spLocks noGrp="1"/>
          </p:cNvSpPr>
          <p:nvPr>
            <p:ph idx="1"/>
          </p:nvPr>
        </p:nvSpPr>
        <p:spPr/>
        <p:txBody>
          <a:bodyPr>
            <a:normAutofit lnSpcReduction="10000"/>
          </a:bodyPr>
          <a:lstStyle/>
          <a:p>
            <a:pPr algn="just"/>
            <a:r>
              <a:rPr lang="it-IT" sz="2400" dirty="0" err="1"/>
              <a:t>Comment</a:t>
            </a:r>
            <a:r>
              <a:rPr lang="it-IT" sz="2400" dirty="0"/>
              <a:t> « </a:t>
            </a:r>
            <a:r>
              <a:rPr lang="it-IT" sz="2400" dirty="0" err="1"/>
              <a:t>réduire</a:t>
            </a:r>
            <a:r>
              <a:rPr lang="it-IT" sz="2400" dirty="0"/>
              <a:t> d'</a:t>
            </a:r>
            <a:r>
              <a:rPr lang="it-IT" sz="2400" dirty="0" err="1"/>
              <a:t>au</a:t>
            </a:r>
            <a:r>
              <a:rPr lang="it-IT" sz="2400" dirty="0"/>
              <a:t> </a:t>
            </a:r>
            <a:r>
              <a:rPr lang="it-IT" sz="2400" dirty="0" err="1"/>
              <a:t>moins</a:t>
            </a:r>
            <a:r>
              <a:rPr lang="it-IT" sz="2400" dirty="0"/>
              <a:t> 40 % </a:t>
            </a:r>
            <a:r>
              <a:rPr lang="it-IT" sz="2400" dirty="0" err="1"/>
              <a:t>les</a:t>
            </a:r>
            <a:r>
              <a:rPr lang="it-IT" sz="2400" dirty="0"/>
              <a:t> </a:t>
            </a:r>
            <a:r>
              <a:rPr lang="it-IT" sz="2400" dirty="0" err="1"/>
              <a:t>émissions</a:t>
            </a:r>
            <a:r>
              <a:rPr lang="it-IT" sz="2400" dirty="0"/>
              <a:t> de </a:t>
            </a:r>
            <a:r>
              <a:rPr lang="it-IT" sz="2400" dirty="0" err="1"/>
              <a:t>gaz</a:t>
            </a:r>
            <a:r>
              <a:rPr lang="it-IT" sz="2400" dirty="0"/>
              <a:t> à </a:t>
            </a:r>
            <a:r>
              <a:rPr lang="it-IT" sz="2400" dirty="0" err="1"/>
              <a:t>effet</a:t>
            </a:r>
            <a:r>
              <a:rPr lang="it-IT" sz="2400" dirty="0"/>
              <a:t> de serre d'</a:t>
            </a:r>
            <a:r>
              <a:rPr lang="it-IT" sz="2400" dirty="0" err="1"/>
              <a:t>ici</a:t>
            </a:r>
            <a:r>
              <a:rPr lang="it-IT" sz="2400" dirty="0"/>
              <a:t> à 2030 par </a:t>
            </a:r>
            <a:r>
              <a:rPr lang="it-IT" sz="2400" dirty="0" err="1"/>
              <a:t>rapport</a:t>
            </a:r>
            <a:r>
              <a:rPr lang="it-IT" sz="2400" dirty="0"/>
              <a:t> à 1990 », le tout </a:t>
            </a:r>
            <a:r>
              <a:rPr lang="it-IT" sz="2400" dirty="0" err="1"/>
              <a:t>dans</a:t>
            </a:r>
            <a:r>
              <a:rPr lang="it-IT" sz="2400" dirty="0"/>
              <a:t> un esprit de « </a:t>
            </a:r>
            <a:r>
              <a:rPr lang="it-IT" sz="2400" dirty="0" err="1"/>
              <a:t>justice</a:t>
            </a:r>
            <a:r>
              <a:rPr lang="it-IT" sz="2400" dirty="0"/>
              <a:t> sociale » ? C'est la </a:t>
            </a:r>
            <a:r>
              <a:rPr lang="it-IT" sz="2400" dirty="0" err="1"/>
              <a:t>lourde</a:t>
            </a:r>
            <a:r>
              <a:rPr lang="it-IT" sz="2400" dirty="0"/>
              <a:t> </a:t>
            </a:r>
            <a:r>
              <a:rPr lang="it-IT" sz="2400" dirty="0" err="1"/>
              <a:t>question</a:t>
            </a:r>
            <a:r>
              <a:rPr lang="it-IT" sz="2400" dirty="0"/>
              <a:t> à </a:t>
            </a:r>
            <a:r>
              <a:rPr lang="it-IT" sz="2400" dirty="0" err="1"/>
              <a:t>laquelle</a:t>
            </a:r>
            <a:r>
              <a:rPr lang="it-IT" sz="2400" dirty="0"/>
              <a:t> a </a:t>
            </a:r>
            <a:r>
              <a:rPr lang="it-IT" sz="2400" dirty="0" err="1"/>
              <a:t>dû</a:t>
            </a:r>
            <a:r>
              <a:rPr lang="it-IT" sz="2400" dirty="0"/>
              <a:t> </a:t>
            </a:r>
            <a:r>
              <a:rPr lang="it-IT" sz="2400" dirty="0" err="1"/>
              <a:t>répondre</a:t>
            </a:r>
            <a:r>
              <a:rPr lang="it-IT" sz="2400" dirty="0"/>
              <a:t> la Convention </a:t>
            </a:r>
            <a:r>
              <a:rPr lang="it-IT" sz="2400" dirty="0" err="1"/>
              <a:t>citoyenne</a:t>
            </a:r>
            <a:r>
              <a:rPr lang="it-IT" sz="2400" dirty="0"/>
              <a:t> pour le </a:t>
            </a:r>
            <a:r>
              <a:rPr lang="it-IT" sz="2400" dirty="0" err="1"/>
              <a:t>climat</a:t>
            </a:r>
            <a:r>
              <a:rPr lang="it-IT" sz="2400" dirty="0"/>
              <a:t>, </a:t>
            </a:r>
            <a:r>
              <a:rPr lang="it-IT" sz="2400" dirty="0" err="1"/>
              <a:t>composée</a:t>
            </a:r>
            <a:r>
              <a:rPr lang="it-IT" sz="2400" dirty="0"/>
              <a:t> de 150 </a:t>
            </a:r>
            <a:r>
              <a:rPr lang="it-IT" sz="2400" dirty="0" err="1"/>
              <a:t>Français</a:t>
            </a:r>
            <a:r>
              <a:rPr lang="it-IT" sz="2400" dirty="0"/>
              <a:t> </a:t>
            </a:r>
            <a:r>
              <a:rPr lang="it-IT" sz="2400" dirty="0" err="1"/>
              <a:t>tirés</a:t>
            </a:r>
            <a:r>
              <a:rPr lang="it-IT" sz="2400" dirty="0"/>
              <a:t> </a:t>
            </a:r>
            <a:r>
              <a:rPr lang="it-IT" sz="2400" dirty="0" err="1"/>
              <a:t>au</a:t>
            </a:r>
            <a:r>
              <a:rPr lang="it-IT" sz="2400" dirty="0"/>
              <a:t> </a:t>
            </a:r>
            <a:r>
              <a:rPr lang="it-IT" sz="2400" dirty="0" err="1"/>
              <a:t>sort</a:t>
            </a:r>
            <a:r>
              <a:rPr lang="it-IT" sz="2400" dirty="0"/>
              <a:t>.</a:t>
            </a:r>
          </a:p>
          <a:p>
            <a:pPr algn="just"/>
            <a:r>
              <a:rPr lang="it-IT" sz="2400" dirty="0"/>
              <a:t>Pour </a:t>
            </a:r>
            <a:r>
              <a:rPr lang="it-IT" sz="2400" dirty="0" err="1"/>
              <a:t>aboutir</a:t>
            </a:r>
            <a:r>
              <a:rPr lang="it-IT" sz="2400" dirty="0"/>
              <a:t> à </a:t>
            </a:r>
            <a:r>
              <a:rPr lang="it-IT" sz="2400" dirty="0" err="1"/>
              <a:t>des</a:t>
            </a:r>
            <a:r>
              <a:rPr lang="it-IT" sz="2400" dirty="0"/>
              <a:t> « </a:t>
            </a:r>
            <a:r>
              <a:rPr lang="it-IT" sz="2400" dirty="0" err="1"/>
              <a:t>propositions</a:t>
            </a:r>
            <a:r>
              <a:rPr lang="it-IT" sz="2400" dirty="0"/>
              <a:t> </a:t>
            </a:r>
            <a:r>
              <a:rPr lang="it-IT" sz="2400" dirty="0" err="1"/>
              <a:t>structurantes</a:t>
            </a:r>
            <a:r>
              <a:rPr lang="it-IT" sz="2400" dirty="0"/>
              <a:t> », </a:t>
            </a:r>
            <a:r>
              <a:rPr lang="it-IT" sz="2400" dirty="0" err="1"/>
              <a:t>les</a:t>
            </a:r>
            <a:r>
              <a:rPr lang="it-IT" sz="2400" dirty="0"/>
              <a:t> </a:t>
            </a:r>
            <a:r>
              <a:rPr lang="it-IT" sz="2400" dirty="0" err="1"/>
              <a:t>participants</a:t>
            </a:r>
            <a:r>
              <a:rPr lang="it-IT" sz="2400" dirty="0"/>
              <a:t> </a:t>
            </a:r>
            <a:r>
              <a:rPr lang="it-IT" sz="2400" dirty="0" err="1"/>
              <a:t>ont</a:t>
            </a:r>
            <a:r>
              <a:rPr lang="it-IT" sz="2400" dirty="0"/>
              <a:t> </a:t>
            </a:r>
            <a:r>
              <a:rPr lang="it-IT" sz="2400" b="1" dirty="0" err="1" smtClean="0"/>
              <a:t>planché</a:t>
            </a:r>
            <a:r>
              <a:rPr lang="it-IT" sz="2400" b="1" dirty="0" smtClean="0"/>
              <a:t> </a:t>
            </a:r>
            <a:r>
              <a:rPr lang="it-IT" sz="2400" dirty="0" smtClean="0"/>
              <a:t>(</a:t>
            </a:r>
            <a:r>
              <a:rPr lang="it-IT" sz="2400" dirty="0" err="1" smtClean="0"/>
              <a:t>réfléchi</a:t>
            </a:r>
            <a:r>
              <a:rPr lang="it-IT" sz="2400" dirty="0" smtClean="0"/>
              <a:t>) </a:t>
            </a:r>
            <a:r>
              <a:rPr lang="it-IT" sz="2400" dirty="0" err="1"/>
              <a:t>sur</a:t>
            </a:r>
            <a:r>
              <a:rPr lang="it-IT" sz="2400" dirty="0"/>
              <a:t> « </a:t>
            </a:r>
            <a:r>
              <a:rPr lang="it-IT" sz="2400" dirty="0" err="1"/>
              <a:t>cinq</a:t>
            </a:r>
            <a:r>
              <a:rPr lang="it-IT" sz="2400" dirty="0"/>
              <a:t> </a:t>
            </a:r>
            <a:r>
              <a:rPr lang="it-IT" sz="2400" dirty="0" err="1"/>
              <a:t>grands</a:t>
            </a:r>
            <a:r>
              <a:rPr lang="it-IT" sz="2400" dirty="0"/>
              <a:t> </a:t>
            </a:r>
            <a:r>
              <a:rPr lang="it-IT" sz="2400" dirty="0" err="1"/>
              <a:t>thèmes</a:t>
            </a:r>
            <a:r>
              <a:rPr lang="it-IT" sz="2400" dirty="0"/>
              <a:t> en </a:t>
            </a:r>
            <a:r>
              <a:rPr lang="it-IT" sz="2400" dirty="0" err="1"/>
              <a:t>résonance</a:t>
            </a:r>
            <a:r>
              <a:rPr lang="it-IT" sz="2400" dirty="0"/>
              <a:t> </a:t>
            </a:r>
            <a:r>
              <a:rPr lang="it-IT" sz="2400" dirty="0" err="1"/>
              <a:t>avec</a:t>
            </a:r>
            <a:r>
              <a:rPr lang="it-IT" sz="2400" dirty="0"/>
              <a:t> la vie </a:t>
            </a:r>
            <a:r>
              <a:rPr lang="it-IT" sz="2400" dirty="0" err="1"/>
              <a:t>quotidienne</a:t>
            </a:r>
            <a:r>
              <a:rPr lang="it-IT" sz="2400" dirty="0"/>
              <a:t> : se </a:t>
            </a:r>
            <a:r>
              <a:rPr lang="it-IT" sz="2400" dirty="0" err="1" smtClean="0"/>
              <a:t>dé</a:t>
            </a:r>
            <a:r>
              <a:rPr lang="it-IT" sz="2400" b="1" dirty="0" err="1" smtClean="0"/>
              <a:t>place</a:t>
            </a:r>
            <a:r>
              <a:rPr lang="it-IT" sz="2400" dirty="0" err="1" smtClean="0"/>
              <a:t>r</a:t>
            </a:r>
            <a:r>
              <a:rPr lang="it-IT" sz="2400" dirty="0" smtClean="0"/>
              <a:t> (</a:t>
            </a:r>
            <a:r>
              <a:rPr lang="it-IT" sz="2400" dirty="0" err="1" smtClean="0"/>
              <a:t>transport</a:t>
            </a:r>
            <a:r>
              <a:rPr lang="it-IT" sz="2400" dirty="0" smtClean="0"/>
              <a:t>), </a:t>
            </a:r>
            <a:r>
              <a:rPr lang="it-IT" sz="2400" dirty="0"/>
              <a:t>se </a:t>
            </a:r>
            <a:r>
              <a:rPr lang="it-IT" sz="2400" dirty="0" err="1"/>
              <a:t>loger</a:t>
            </a:r>
            <a:r>
              <a:rPr lang="it-IT" sz="2400" dirty="0"/>
              <a:t>, se </a:t>
            </a:r>
            <a:r>
              <a:rPr lang="it-IT" sz="2400" dirty="0" err="1"/>
              <a:t>nourrir</a:t>
            </a:r>
            <a:r>
              <a:rPr lang="it-IT" sz="2400" dirty="0"/>
              <a:t>, </a:t>
            </a:r>
            <a:r>
              <a:rPr lang="it-IT" sz="2400" dirty="0" err="1"/>
              <a:t>consommer</a:t>
            </a:r>
            <a:r>
              <a:rPr lang="it-IT" sz="2400" dirty="0"/>
              <a:t>, </a:t>
            </a:r>
            <a:r>
              <a:rPr lang="it-IT" sz="2400" dirty="0" err="1"/>
              <a:t>produire</a:t>
            </a:r>
            <a:r>
              <a:rPr lang="it-IT" sz="2400" dirty="0"/>
              <a:t> et </a:t>
            </a:r>
            <a:r>
              <a:rPr lang="it-IT" sz="2400" dirty="0" err="1"/>
              <a:t>travailler</a:t>
            </a:r>
            <a:r>
              <a:rPr lang="it-IT" sz="2400" dirty="0"/>
              <a:t>. </a:t>
            </a:r>
            <a:r>
              <a:rPr lang="it-IT" sz="2400" dirty="0" err="1"/>
              <a:t>Lors</a:t>
            </a:r>
            <a:r>
              <a:rPr lang="it-IT" sz="2400" dirty="0"/>
              <a:t> de la </a:t>
            </a:r>
            <a:r>
              <a:rPr lang="it-IT" sz="2400" dirty="0" err="1"/>
              <a:t>troisième</a:t>
            </a:r>
            <a:r>
              <a:rPr lang="it-IT" sz="2400" dirty="0"/>
              <a:t> session </a:t>
            </a:r>
            <a:r>
              <a:rPr lang="it-IT" sz="2400" dirty="0" err="1"/>
              <a:t>ont</a:t>
            </a:r>
            <a:r>
              <a:rPr lang="it-IT" sz="2400" dirty="0"/>
              <a:t> </a:t>
            </a:r>
            <a:r>
              <a:rPr lang="it-IT" sz="2400" dirty="0" err="1"/>
              <a:t>aussi</a:t>
            </a:r>
            <a:r>
              <a:rPr lang="it-IT" sz="2400" dirty="0"/>
              <a:t> </a:t>
            </a:r>
            <a:r>
              <a:rPr lang="it-IT" sz="2400" dirty="0" err="1"/>
              <a:t>été</a:t>
            </a:r>
            <a:r>
              <a:rPr lang="it-IT" sz="2400" dirty="0"/>
              <a:t> </a:t>
            </a:r>
            <a:r>
              <a:rPr lang="it-IT" sz="2400" dirty="0" err="1"/>
              <a:t>introduits</a:t>
            </a:r>
            <a:r>
              <a:rPr lang="it-IT" sz="2400" dirty="0"/>
              <a:t> </a:t>
            </a:r>
            <a:r>
              <a:rPr lang="it-IT" sz="2400" dirty="0" err="1"/>
              <a:t>les</a:t>
            </a:r>
            <a:r>
              <a:rPr lang="it-IT" sz="2400" b="1" dirty="0"/>
              <a:t> </a:t>
            </a:r>
            <a:r>
              <a:rPr lang="it-IT" sz="2400" b="1" dirty="0" err="1"/>
              <a:t>délicats</a:t>
            </a:r>
            <a:r>
              <a:rPr lang="it-IT" sz="2400" b="1" dirty="0"/>
              <a:t> </a:t>
            </a:r>
            <a:r>
              <a:rPr lang="it-IT" sz="2400" dirty="0" err="1"/>
              <a:t>sujets</a:t>
            </a:r>
            <a:r>
              <a:rPr lang="it-IT" sz="2400" dirty="0"/>
              <a:t> de la </a:t>
            </a:r>
            <a:r>
              <a:rPr lang="it-IT" sz="2400" dirty="0" err="1"/>
              <a:t>taxe</a:t>
            </a:r>
            <a:r>
              <a:rPr lang="it-IT" sz="2400" dirty="0"/>
              <a:t> carbone et de la </a:t>
            </a:r>
            <a:r>
              <a:rPr lang="it-IT" sz="2400" b="1" dirty="0" err="1"/>
              <a:t>fiscalité</a:t>
            </a:r>
            <a:r>
              <a:rPr lang="it-IT" sz="2400" b="1" dirty="0"/>
              <a:t> </a:t>
            </a:r>
            <a:r>
              <a:rPr lang="it-IT" sz="2400" b="1" dirty="0" err="1"/>
              <a:t>environnementale</a:t>
            </a:r>
            <a:r>
              <a:rPr lang="it-IT" sz="2400" dirty="0"/>
              <a:t>.</a:t>
            </a:r>
          </a:p>
          <a:p>
            <a:endParaRPr lang="fr-CA" sz="2400" dirty="0"/>
          </a:p>
        </p:txBody>
      </p:sp>
    </p:spTree>
    <p:extLst>
      <p:ext uri="{BB962C8B-B14F-4D97-AF65-F5344CB8AC3E}">
        <p14:creationId xmlns:p14="http://schemas.microsoft.com/office/powerpoint/2010/main" val="37766397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Convention </a:t>
            </a:r>
            <a:r>
              <a:rPr lang="it-IT" sz="2800" dirty="0" err="1"/>
              <a:t>citoyenne</a:t>
            </a:r>
            <a:r>
              <a:rPr lang="it-IT" sz="2800" dirty="0"/>
              <a:t> pour le </a:t>
            </a:r>
            <a:r>
              <a:rPr lang="it-IT" sz="2800" dirty="0" err="1"/>
              <a:t>climat</a:t>
            </a:r>
            <a:endParaRPr lang="fr-CA" sz="2800" dirty="0"/>
          </a:p>
        </p:txBody>
      </p:sp>
      <p:sp>
        <p:nvSpPr>
          <p:cNvPr id="3" name="Segnaposto contenuto 2"/>
          <p:cNvSpPr>
            <a:spLocks noGrp="1"/>
          </p:cNvSpPr>
          <p:nvPr>
            <p:ph idx="1"/>
          </p:nvPr>
        </p:nvSpPr>
        <p:spPr/>
        <p:txBody>
          <a:bodyPr>
            <a:normAutofit/>
          </a:bodyPr>
          <a:lstStyle/>
          <a:p>
            <a:pPr algn="just"/>
            <a:r>
              <a:rPr lang="it-IT" sz="2400" dirty="0"/>
              <a:t>Pour </a:t>
            </a:r>
            <a:r>
              <a:rPr lang="it-IT" sz="2400" dirty="0" err="1"/>
              <a:t>élaborer</a:t>
            </a:r>
            <a:r>
              <a:rPr lang="it-IT" sz="2400" dirty="0"/>
              <a:t> </a:t>
            </a:r>
            <a:r>
              <a:rPr lang="it-IT" sz="2400" dirty="0" err="1"/>
              <a:t>leurs</a:t>
            </a:r>
            <a:r>
              <a:rPr lang="it-IT" sz="2400" dirty="0"/>
              <a:t> </a:t>
            </a:r>
            <a:r>
              <a:rPr lang="it-IT" sz="2400" dirty="0" err="1"/>
              <a:t>suggestions</a:t>
            </a:r>
            <a:r>
              <a:rPr lang="it-IT" sz="2400" dirty="0"/>
              <a:t>, </a:t>
            </a:r>
            <a:r>
              <a:rPr lang="it-IT" sz="2400" dirty="0" err="1"/>
              <a:t>les</a:t>
            </a:r>
            <a:r>
              <a:rPr lang="it-IT" sz="2400" dirty="0"/>
              <a:t> </a:t>
            </a:r>
            <a:r>
              <a:rPr lang="it-IT" sz="2400" dirty="0" err="1"/>
              <a:t>membres</a:t>
            </a:r>
            <a:r>
              <a:rPr lang="it-IT" sz="2400" dirty="0"/>
              <a:t> de la Convention </a:t>
            </a:r>
            <a:r>
              <a:rPr lang="it-IT" sz="2400" dirty="0" err="1"/>
              <a:t>citoyenne</a:t>
            </a:r>
            <a:r>
              <a:rPr lang="it-IT" sz="2400" dirty="0"/>
              <a:t> pour le </a:t>
            </a:r>
            <a:r>
              <a:rPr lang="it-IT" sz="2400" dirty="0" err="1"/>
              <a:t>climat</a:t>
            </a:r>
            <a:r>
              <a:rPr lang="it-IT" sz="2400" dirty="0"/>
              <a:t> (CCC) </a:t>
            </a:r>
            <a:r>
              <a:rPr lang="it-IT" sz="2400" dirty="0" err="1"/>
              <a:t>ont</a:t>
            </a:r>
            <a:r>
              <a:rPr lang="it-IT" sz="2400" dirty="0"/>
              <a:t> </a:t>
            </a:r>
            <a:r>
              <a:rPr lang="it-IT" sz="2400" dirty="0" err="1"/>
              <a:t>bénéficié</a:t>
            </a:r>
            <a:r>
              <a:rPr lang="it-IT" sz="2400" dirty="0"/>
              <a:t> de l'expertise de </a:t>
            </a:r>
            <a:r>
              <a:rPr lang="it-IT" sz="2400" dirty="0" err="1"/>
              <a:t>scientifiques</a:t>
            </a:r>
            <a:r>
              <a:rPr lang="it-IT" sz="2400" dirty="0"/>
              <a:t>, d'</a:t>
            </a:r>
            <a:r>
              <a:rPr lang="it-IT" sz="2400" dirty="0" err="1"/>
              <a:t>économistes</a:t>
            </a:r>
            <a:r>
              <a:rPr lang="it-IT" sz="2400" dirty="0"/>
              <a:t> </a:t>
            </a:r>
            <a:r>
              <a:rPr lang="it-IT" sz="2400" dirty="0" err="1"/>
              <a:t>ou</a:t>
            </a:r>
            <a:r>
              <a:rPr lang="it-IT" sz="2400" dirty="0"/>
              <a:t> </a:t>
            </a:r>
            <a:r>
              <a:rPr lang="it-IT" sz="2400" dirty="0" err="1"/>
              <a:t>encore</a:t>
            </a:r>
            <a:r>
              <a:rPr lang="it-IT" sz="2400" dirty="0"/>
              <a:t> de </a:t>
            </a:r>
            <a:r>
              <a:rPr lang="it-IT" sz="2400" dirty="0" err="1"/>
              <a:t>chercheurs</a:t>
            </a:r>
            <a:r>
              <a:rPr lang="it-IT" sz="2400" dirty="0"/>
              <a:t> en </a:t>
            </a:r>
            <a:r>
              <a:rPr lang="it-IT" sz="2400" dirty="0" err="1"/>
              <a:t>sciences</a:t>
            </a:r>
            <a:r>
              <a:rPr lang="it-IT" sz="2400" dirty="0"/>
              <a:t> </a:t>
            </a:r>
            <a:r>
              <a:rPr lang="it-IT" sz="2400" dirty="0" err="1"/>
              <a:t>sociales</a:t>
            </a:r>
            <a:r>
              <a:rPr lang="it-IT" sz="2400" dirty="0"/>
              <a:t> </a:t>
            </a:r>
            <a:r>
              <a:rPr lang="it-IT" sz="2400" dirty="0" err="1"/>
              <a:t>ou</a:t>
            </a:r>
            <a:r>
              <a:rPr lang="it-IT" sz="2400" dirty="0"/>
              <a:t> </a:t>
            </a:r>
            <a:r>
              <a:rPr lang="it-IT" sz="2400" dirty="0" err="1"/>
              <a:t>politiques</a:t>
            </a:r>
            <a:r>
              <a:rPr lang="it-IT" sz="2400" dirty="0"/>
              <a:t>.</a:t>
            </a:r>
            <a:endParaRPr lang="fr-CA" sz="2400" dirty="0"/>
          </a:p>
        </p:txBody>
      </p:sp>
    </p:spTree>
    <p:extLst>
      <p:ext uri="{BB962C8B-B14F-4D97-AF65-F5344CB8AC3E}">
        <p14:creationId xmlns:p14="http://schemas.microsoft.com/office/powerpoint/2010/main" val="3459570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le </a:t>
            </a:r>
            <a:r>
              <a:rPr lang="fr-CA" sz="2800" dirty="0"/>
              <a:t>projet de loi "Climat et Résilience"</a:t>
            </a:r>
          </a:p>
        </p:txBody>
      </p:sp>
      <p:sp>
        <p:nvSpPr>
          <p:cNvPr id="3" name="Segnaposto contenuto 2"/>
          <p:cNvSpPr>
            <a:spLocks noGrp="1"/>
          </p:cNvSpPr>
          <p:nvPr>
            <p:ph idx="1"/>
          </p:nvPr>
        </p:nvSpPr>
        <p:spPr/>
        <p:txBody>
          <a:bodyPr>
            <a:normAutofit/>
          </a:bodyPr>
          <a:lstStyle/>
          <a:p>
            <a:pPr algn="just"/>
            <a:r>
              <a:rPr lang="fr-CA" sz="2400" dirty="0"/>
              <a:t>Un autre texte issu des propositions de la Convention citoyenne pour le climat, le projet de loi "Climat et Résilience", a été présenté au Conseil des ministres du 10 février 2021. Il doit être examiné par l'Assemblée nationale en séance publique à partir du 29 mars 2021.</a:t>
            </a:r>
          </a:p>
        </p:txBody>
      </p:sp>
    </p:spTree>
    <p:extLst>
      <p:ext uri="{BB962C8B-B14F-4D97-AF65-F5344CB8AC3E}">
        <p14:creationId xmlns:p14="http://schemas.microsoft.com/office/powerpoint/2010/main" val="17755429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err="1"/>
              <a:t>R</a:t>
            </a:r>
            <a:r>
              <a:rPr lang="it-IT" sz="2800" b="1" dirty="0" err="1" smtClean="0"/>
              <a:t>éférendum</a:t>
            </a:r>
            <a:r>
              <a:rPr lang="it-IT" sz="2800" b="1" dirty="0" smtClean="0"/>
              <a:t/>
            </a:r>
            <a:br>
              <a:rPr lang="it-IT" sz="2800" b="1" dirty="0" smtClean="0"/>
            </a:br>
            <a:r>
              <a:rPr lang="it-IT" sz="2800" dirty="0" smtClean="0"/>
              <a:t>(</a:t>
            </a:r>
            <a:r>
              <a:rPr lang="it-IT" sz="2800" dirty="0" err="1" smtClean="0"/>
              <a:t>nous</a:t>
            </a:r>
            <a:r>
              <a:rPr lang="it-IT" sz="2800" dirty="0" smtClean="0"/>
              <a:t> le </a:t>
            </a:r>
            <a:r>
              <a:rPr lang="it-IT" sz="2800" dirty="0" err="1" smtClean="0"/>
              <a:t>verrons</a:t>
            </a:r>
            <a:r>
              <a:rPr lang="it-IT" sz="2800" dirty="0" smtClean="0"/>
              <a:t>)</a:t>
            </a:r>
            <a:endParaRPr lang="fr-CA" sz="2800" dirty="0"/>
          </a:p>
        </p:txBody>
      </p:sp>
      <p:sp>
        <p:nvSpPr>
          <p:cNvPr id="3" name="Segnaposto contenuto 2"/>
          <p:cNvSpPr>
            <a:spLocks noGrp="1"/>
          </p:cNvSpPr>
          <p:nvPr>
            <p:ph idx="1"/>
          </p:nvPr>
        </p:nvSpPr>
        <p:spPr/>
        <p:txBody>
          <a:bodyPr>
            <a:normAutofit/>
          </a:bodyPr>
          <a:lstStyle/>
          <a:p>
            <a:pPr algn="just"/>
            <a:r>
              <a:rPr lang="it-IT" sz="2400" b="1" dirty="0" err="1"/>
              <a:t>Dans</a:t>
            </a:r>
            <a:r>
              <a:rPr lang="it-IT" sz="2400" b="1" dirty="0"/>
              <a:t> </a:t>
            </a:r>
            <a:r>
              <a:rPr lang="it-IT" sz="2400" b="1" dirty="0" err="1"/>
              <a:t>quels</a:t>
            </a:r>
            <a:r>
              <a:rPr lang="it-IT" sz="2400" b="1" dirty="0"/>
              <a:t> </a:t>
            </a:r>
            <a:r>
              <a:rPr lang="it-IT" sz="2400" b="1" dirty="0" err="1"/>
              <a:t>cas</a:t>
            </a:r>
            <a:r>
              <a:rPr lang="it-IT" sz="2400" b="1" dirty="0"/>
              <a:t> le </a:t>
            </a:r>
            <a:r>
              <a:rPr lang="it-IT" sz="2400" b="1" dirty="0" err="1"/>
              <a:t>président</a:t>
            </a:r>
            <a:r>
              <a:rPr lang="it-IT" sz="2400" b="1" dirty="0"/>
              <a:t> de la </a:t>
            </a:r>
            <a:r>
              <a:rPr lang="it-IT" sz="2400" b="1" dirty="0" err="1"/>
              <a:t>République</a:t>
            </a:r>
            <a:r>
              <a:rPr lang="it-IT" sz="2400" b="1" dirty="0"/>
              <a:t> </a:t>
            </a:r>
            <a:r>
              <a:rPr lang="it-IT" sz="2400" b="1" dirty="0" err="1"/>
              <a:t>peut</a:t>
            </a:r>
            <a:r>
              <a:rPr lang="it-IT" sz="2400" b="1" dirty="0"/>
              <a:t>-il </a:t>
            </a:r>
            <a:r>
              <a:rPr lang="it-IT" sz="2400" b="1" dirty="0" err="1"/>
              <a:t>organiser</a:t>
            </a:r>
            <a:r>
              <a:rPr lang="it-IT" sz="2400" b="1" dirty="0"/>
              <a:t> un </a:t>
            </a:r>
            <a:r>
              <a:rPr lang="it-IT" sz="2400" b="1" dirty="0" err="1"/>
              <a:t>référendum</a:t>
            </a:r>
            <a:r>
              <a:rPr lang="it-IT" sz="2400" b="1" dirty="0"/>
              <a:t> ? </a:t>
            </a:r>
          </a:p>
          <a:p>
            <a:pPr algn="just"/>
            <a:r>
              <a:rPr lang="it-IT" sz="2400" dirty="0"/>
              <a:t>Le </a:t>
            </a:r>
            <a:r>
              <a:rPr lang="it-IT" sz="2400" dirty="0" err="1"/>
              <a:t>président</a:t>
            </a:r>
            <a:r>
              <a:rPr lang="it-IT" sz="2400" dirty="0"/>
              <a:t> de la </a:t>
            </a:r>
            <a:r>
              <a:rPr lang="it-IT" sz="2400" dirty="0" err="1"/>
              <a:t>République</a:t>
            </a:r>
            <a:r>
              <a:rPr lang="it-IT" sz="2400" dirty="0"/>
              <a:t> </a:t>
            </a:r>
            <a:r>
              <a:rPr lang="it-IT" sz="2400" dirty="0" err="1"/>
              <a:t>peut</a:t>
            </a:r>
            <a:r>
              <a:rPr lang="it-IT" sz="2400" dirty="0"/>
              <a:t> </a:t>
            </a:r>
            <a:r>
              <a:rPr lang="it-IT" sz="2400" dirty="0" err="1"/>
              <a:t>organiser</a:t>
            </a:r>
            <a:r>
              <a:rPr lang="it-IT" sz="2400" dirty="0"/>
              <a:t> un </a:t>
            </a:r>
            <a:r>
              <a:rPr lang="it-IT" sz="2400" dirty="0" err="1"/>
              <a:t>référendum</a:t>
            </a:r>
            <a:r>
              <a:rPr lang="it-IT" sz="2400" dirty="0"/>
              <a:t> pour </a:t>
            </a:r>
            <a:r>
              <a:rPr lang="it-IT" sz="2400" dirty="0" err="1"/>
              <a:t>deux</a:t>
            </a:r>
            <a:r>
              <a:rPr lang="it-IT" sz="2400" dirty="0"/>
              <a:t> </a:t>
            </a:r>
            <a:r>
              <a:rPr lang="it-IT" sz="2400" dirty="0" err="1"/>
              <a:t>raisons</a:t>
            </a:r>
            <a:r>
              <a:rPr lang="it-IT" sz="2400" dirty="0"/>
              <a:t> : </a:t>
            </a:r>
            <a:r>
              <a:rPr lang="it-IT" sz="2400" dirty="0" err="1"/>
              <a:t>réviser</a:t>
            </a:r>
            <a:r>
              <a:rPr lang="it-IT" sz="2400" dirty="0"/>
              <a:t> la </a:t>
            </a:r>
            <a:r>
              <a:rPr lang="it-IT" sz="2400" dirty="0" err="1"/>
              <a:t>Constitution</a:t>
            </a:r>
            <a:r>
              <a:rPr lang="it-IT" sz="2400" dirty="0"/>
              <a:t> </a:t>
            </a:r>
            <a:r>
              <a:rPr lang="it-IT" sz="2400" dirty="0" err="1"/>
              <a:t>ou</a:t>
            </a:r>
            <a:r>
              <a:rPr lang="it-IT" sz="2400" dirty="0"/>
              <a:t> </a:t>
            </a:r>
            <a:r>
              <a:rPr lang="it-IT" sz="2400" dirty="0" err="1"/>
              <a:t>faire</a:t>
            </a:r>
            <a:r>
              <a:rPr lang="it-IT" sz="2400" dirty="0"/>
              <a:t> </a:t>
            </a:r>
            <a:r>
              <a:rPr lang="it-IT" sz="2400" dirty="0" err="1"/>
              <a:t>adopter</a:t>
            </a:r>
            <a:r>
              <a:rPr lang="it-IT" sz="2400" dirty="0"/>
              <a:t> une </a:t>
            </a:r>
            <a:r>
              <a:rPr lang="it-IT" sz="2400" dirty="0" err="1"/>
              <a:t>loi</a:t>
            </a:r>
            <a:r>
              <a:rPr lang="it-IT" sz="2400" dirty="0"/>
              <a:t>. </a:t>
            </a:r>
            <a:endParaRPr lang="it-IT" sz="2400" dirty="0" smtClean="0"/>
          </a:p>
          <a:p>
            <a:pPr algn="just"/>
            <a:r>
              <a:rPr lang="it-IT" sz="2400" dirty="0" err="1" smtClean="0"/>
              <a:t>Ces</a:t>
            </a:r>
            <a:r>
              <a:rPr lang="it-IT" sz="2400" dirty="0" smtClean="0"/>
              <a:t> </a:t>
            </a:r>
            <a:r>
              <a:rPr lang="it-IT" sz="2400" dirty="0" err="1"/>
              <a:t>deux</a:t>
            </a:r>
            <a:r>
              <a:rPr lang="it-IT" sz="2400" dirty="0"/>
              <a:t> </a:t>
            </a:r>
            <a:r>
              <a:rPr lang="it-IT" sz="2400" dirty="0" err="1"/>
              <a:t>hypothèses</a:t>
            </a:r>
            <a:r>
              <a:rPr lang="it-IT" sz="2400" dirty="0"/>
              <a:t> </a:t>
            </a:r>
            <a:r>
              <a:rPr lang="it-IT" sz="2400" dirty="0" err="1"/>
              <a:t>relèvent</a:t>
            </a:r>
            <a:r>
              <a:rPr lang="it-IT" sz="2400" dirty="0"/>
              <a:t> de </a:t>
            </a:r>
            <a:r>
              <a:rPr lang="it-IT" sz="2400" dirty="0" err="1"/>
              <a:t>deux</a:t>
            </a:r>
            <a:r>
              <a:rPr lang="it-IT" sz="2400" dirty="0"/>
              <a:t> </a:t>
            </a:r>
            <a:r>
              <a:rPr lang="it-IT" sz="2400" dirty="0" err="1"/>
              <a:t>procédures</a:t>
            </a:r>
            <a:r>
              <a:rPr lang="it-IT" sz="2400" dirty="0"/>
              <a:t>, celle de l'</a:t>
            </a:r>
            <a:r>
              <a:rPr lang="it-IT" sz="2400" dirty="0" err="1"/>
              <a:t>article</a:t>
            </a:r>
            <a:r>
              <a:rPr lang="it-IT" sz="2400" dirty="0"/>
              <a:t> 89 et celle de l'</a:t>
            </a:r>
            <a:r>
              <a:rPr lang="it-IT" sz="2400" dirty="0" err="1"/>
              <a:t>article</a:t>
            </a:r>
            <a:r>
              <a:rPr lang="it-IT" sz="2400" dirty="0"/>
              <a:t> 11 de la </a:t>
            </a:r>
            <a:r>
              <a:rPr lang="it-IT" sz="2400" dirty="0" err="1"/>
              <a:t>Constitution</a:t>
            </a:r>
            <a:r>
              <a:rPr lang="it-IT" sz="2400" dirty="0"/>
              <a:t>. </a:t>
            </a:r>
          </a:p>
          <a:p>
            <a:endParaRPr lang="fr-CA" sz="2400" dirty="0"/>
          </a:p>
        </p:txBody>
      </p:sp>
    </p:spTree>
    <p:extLst>
      <p:ext uri="{BB962C8B-B14F-4D97-AF65-F5344CB8AC3E}">
        <p14:creationId xmlns:p14="http://schemas.microsoft.com/office/powerpoint/2010/main" val="21979075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Observations hebdomadaires</a:t>
            </a:r>
            <a:br>
              <a:rPr lang="fr-CA" sz="2800" dirty="0" smtClean="0"/>
            </a:br>
            <a:r>
              <a:rPr lang="fr-CA" sz="2800" dirty="0" smtClean="0"/>
              <a:t>22 mars 2021</a:t>
            </a:r>
            <a:endParaRPr lang="fr-CA" sz="2800" dirty="0"/>
          </a:p>
        </p:txBody>
      </p:sp>
      <p:sp>
        <p:nvSpPr>
          <p:cNvPr id="3" name="Segnaposto contenuto 2"/>
          <p:cNvSpPr>
            <a:spLocks noGrp="1"/>
          </p:cNvSpPr>
          <p:nvPr>
            <p:ph idx="1"/>
          </p:nvPr>
        </p:nvSpPr>
        <p:spPr/>
        <p:txBody>
          <a:bodyPr>
            <a:normAutofit fontScale="92500"/>
          </a:bodyPr>
          <a:lstStyle/>
          <a:p>
            <a:r>
              <a:rPr lang="it-IT" sz="2400" b="1" dirty="0"/>
              <a:t>Coronavirus : </a:t>
            </a:r>
            <a:r>
              <a:rPr lang="it-IT" sz="2400" b="1" dirty="0" err="1"/>
              <a:t>Thierry</a:t>
            </a:r>
            <a:r>
              <a:rPr lang="it-IT" sz="2400" b="1" dirty="0"/>
              <a:t> Breton </a:t>
            </a:r>
            <a:r>
              <a:rPr lang="it-IT" sz="2400" b="1" dirty="0" err="1"/>
              <a:t>fixe</a:t>
            </a:r>
            <a:r>
              <a:rPr lang="it-IT" sz="2400" b="1" dirty="0"/>
              <a:t> l’</a:t>
            </a:r>
            <a:r>
              <a:rPr lang="it-IT" sz="2400" b="1" dirty="0" err="1"/>
              <a:t>objectif</a:t>
            </a:r>
            <a:r>
              <a:rPr lang="it-IT" sz="2400" b="1" dirty="0"/>
              <a:t> </a:t>
            </a:r>
            <a:r>
              <a:rPr lang="it-IT" sz="2400" b="1" dirty="0" err="1"/>
              <a:t>du</a:t>
            </a:r>
            <a:r>
              <a:rPr lang="it-IT" sz="2400" b="1" dirty="0"/>
              <a:t> 14 </a:t>
            </a:r>
            <a:r>
              <a:rPr lang="it-IT" sz="2400" b="1" dirty="0" err="1"/>
              <a:t>juillet</a:t>
            </a:r>
            <a:r>
              <a:rPr lang="it-IT" sz="2400" b="1" dirty="0"/>
              <a:t> pour </a:t>
            </a:r>
            <a:r>
              <a:rPr lang="it-IT" sz="2400" b="1" dirty="0" err="1"/>
              <a:t>atteindre</a:t>
            </a:r>
            <a:r>
              <a:rPr lang="it-IT" sz="2400" b="1" dirty="0"/>
              <a:t> en Europe l’</a:t>
            </a:r>
            <a:r>
              <a:rPr lang="it-IT" sz="2400" b="1" dirty="0" err="1"/>
              <a:t>immunité</a:t>
            </a:r>
            <a:r>
              <a:rPr lang="it-IT" sz="2400" b="1" dirty="0"/>
              <a:t> </a:t>
            </a:r>
            <a:r>
              <a:rPr lang="it-IT" sz="2400" b="1" dirty="0" err="1"/>
              <a:t>collective</a:t>
            </a:r>
            <a:endParaRPr lang="it-IT" sz="2400" b="1" dirty="0"/>
          </a:p>
          <a:p>
            <a:pPr algn="just"/>
            <a:r>
              <a:rPr lang="it-IT" sz="2400" b="1" dirty="0"/>
              <a:t>VACCINATION</a:t>
            </a:r>
            <a:r>
              <a:rPr lang="it-IT" sz="2400" dirty="0"/>
              <a:t> </a:t>
            </a:r>
            <a:r>
              <a:rPr lang="it-IT" sz="2400" dirty="0" err="1"/>
              <a:t>Selon</a:t>
            </a:r>
            <a:r>
              <a:rPr lang="it-IT" sz="2400" dirty="0"/>
              <a:t> le </a:t>
            </a:r>
            <a:r>
              <a:rPr lang="it-IT" sz="2400" dirty="0" err="1"/>
              <a:t>commissaire</a:t>
            </a:r>
            <a:r>
              <a:rPr lang="it-IT" sz="2400" dirty="0"/>
              <a:t> </a:t>
            </a:r>
            <a:r>
              <a:rPr lang="it-IT" sz="2400" dirty="0" err="1"/>
              <a:t>européen</a:t>
            </a:r>
            <a:r>
              <a:rPr lang="it-IT" sz="2400" dirty="0"/>
              <a:t> </a:t>
            </a:r>
            <a:r>
              <a:rPr lang="it-IT" sz="2400" dirty="0" err="1"/>
              <a:t>au</a:t>
            </a:r>
            <a:r>
              <a:rPr lang="it-IT" sz="2400" dirty="0"/>
              <a:t> </a:t>
            </a:r>
            <a:r>
              <a:rPr lang="it-IT" sz="2400" dirty="0" err="1"/>
              <a:t>Marché</a:t>
            </a:r>
            <a:r>
              <a:rPr lang="it-IT" sz="2400" dirty="0"/>
              <a:t> </a:t>
            </a:r>
            <a:r>
              <a:rPr lang="it-IT" sz="2400" dirty="0" err="1"/>
              <a:t>intérieur</a:t>
            </a:r>
            <a:r>
              <a:rPr lang="it-IT" sz="2400" dirty="0"/>
              <a:t>, la </a:t>
            </a:r>
            <a:r>
              <a:rPr lang="it-IT" sz="2400" dirty="0" err="1"/>
              <a:t>hausse</a:t>
            </a:r>
            <a:r>
              <a:rPr lang="it-IT" sz="2400" dirty="0"/>
              <a:t> </a:t>
            </a:r>
            <a:r>
              <a:rPr lang="it-IT" sz="2400" dirty="0" err="1"/>
              <a:t>des</a:t>
            </a:r>
            <a:r>
              <a:rPr lang="it-IT" sz="2400" dirty="0"/>
              <a:t> </a:t>
            </a:r>
            <a:r>
              <a:rPr lang="it-IT" sz="2400" dirty="0" err="1"/>
              <a:t>livraisons</a:t>
            </a:r>
            <a:r>
              <a:rPr lang="it-IT" sz="2400" dirty="0"/>
              <a:t> </a:t>
            </a:r>
            <a:r>
              <a:rPr lang="it-IT" sz="2400" dirty="0" err="1"/>
              <a:t>des</a:t>
            </a:r>
            <a:r>
              <a:rPr lang="it-IT" sz="2400" dirty="0"/>
              <a:t> </a:t>
            </a:r>
            <a:r>
              <a:rPr lang="it-IT" sz="2400" dirty="0" err="1"/>
              <a:t>vaccins</a:t>
            </a:r>
            <a:r>
              <a:rPr lang="it-IT" sz="2400" dirty="0"/>
              <a:t>, dont il est </a:t>
            </a:r>
            <a:r>
              <a:rPr lang="it-IT" sz="2400" dirty="0" err="1"/>
              <a:t>responsable</a:t>
            </a:r>
            <a:r>
              <a:rPr lang="it-IT" sz="2400" dirty="0"/>
              <a:t>, </a:t>
            </a:r>
            <a:r>
              <a:rPr lang="it-IT" sz="2400" dirty="0" err="1"/>
              <a:t>permet</a:t>
            </a:r>
            <a:r>
              <a:rPr lang="it-IT" sz="2400" dirty="0"/>
              <a:t> de se </a:t>
            </a:r>
            <a:r>
              <a:rPr lang="it-IT" sz="2400" dirty="0" err="1"/>
              <a:t>fixer</a:t>
            </a:r>
            <a:r>
              <a:rPr lang="it-IT" sz="2400" dirty="0"/>
              <a:t> </a:t>
            </a:r>
            <a:r>
              <a:rPr lang="it-IT" sz="2400" dirty="0" err="1"/>
              <a:t>cette</a:t>
            </a:r>
            <a:r>
              <a:rPr lang="it-IT" sz="2400" dirty="0"/>
              <a:t> « date </a:t>
            </a:r>
            <a:r>
              <a:rPr lang="it-IT" sz="2400" dirty="0" err="1"/>
              <a:t>symbolique</a:t>
            </a:r>
            <a:r>
              <a:rPr lang="it-IT" sz="2400" dirty="0"/>
              <a:t> </a:t>
            </a:r>
            <a:r>
              <a:rPr lang="it-IT" sz="2400" dirty="0" smtClean="0"/>
              <a:t>»</a:t>
            </a:r>
          </a:p>
          <a:p>
            <a:pPr algn="just"/>
            <a:r>
              <a:rPr lang="it-IT" sz="2400" dirty="0"/>
              <a:t>A quel moment la </a:t>
            </a:r>
            <a:r>
              <a:rPr lang="it-IT" sz="2400" dirty="0" err="1"/>
              <a:t>vaccination</a:t>
            </a:r>
            <a:r>
              <a:rPr lang="it-IT" sz="2400" dirty="0"/>
              <a:t> va-t-elle </a:t>
            </a:r>
            <a:r>
              <a:rPr lang="it-IT" sz="2400" dirty="0" err="1"/>
              <a:t>permettre</a:t>
            </a:r>
            <a:r>
              <a:rPr lang="it-IT" sz="2400" dirty="0"/>
              <a:t> à l’Europe d’</a:t>
            </a:r>
            <a:r>
              <a:rPr lang="it-IT" sz="2400" dirty="0" err="1"/>
              <a:t>atteindre</a:t>
            </a:r>
            <a:r>
              <a:rPr lang="it-IT" sz="2400" dirty="0"/>
              <a:t> l’</a:t>
            </a:r>
            <a:r>
              <a:rPr lang="it-IT" sz="2400" dirty="0" err="1"/>
              <a:t>immunité</a:t>
            </a:r>
            <a:r>
              <a:rPr lang="it-IT" sz="2400" dirty="0"/>
              <a:t> </a:t>
            </a:r>
            <a:r>
              <a:rPr lang="it-IT" sz="2400" dirty="0" err="1"/>
              <a:t>collective</a:t>
            </a:r>
            <a:r>
              <a:rPr lang="it-IT" sz="2400" dirty="0"/>
              <a:t> </a:t>
            </a:r>
            <a:r>
              <a:rPr lang="it-IT" sz="2400" dirty="0" err="1"/>
              <a:t>dans</a:t>
            </a:r>
            <a:r>
              <a:rPr lang="it-IT" sz="2400" dirty="0"/>
              <a:t> la </a:t>
            </a:r>
            <a:r>
              <a:rPr lang="it-IT" sz="2400" dirty="0" err="1"/>
              <a:t>lutte</a:t>
            </a:r>
            <a:r>
              <a:rPr lang="it-IT" sz="2400" dirty="0"/>
              <a:t> </a:t>
            </a:r>
            <a:r>
              <a:rPr lang="it-IT" sz="2400" dirty="0" err="1"/>
              <a:t>du</a:t>
            </a:r>
            <a:r>
              <a:rPr lang="it-IT" sz="2400" dirty="0"/>
              <a:t> </a:t>
            </a:r>
            <a:r>
              <a:rPr lang="it-IT" sz="2400" dirty="0" err="1"/>
              <a:t>continent</a:t>
            </a:r>
            <a:r>
              <a:rPr lang="it-IT" sz="2400" dirty="0"/>
              <a:t> </a:t>
            </a:r>
            <a:r>
              <a:rPr lang="it-IT" sz="2400" dirty="0" err="1"/>
              <a:t>contre</a:t>
            </a:r>
            <a:r>
              <a:rPr lang="it-IT" sz="2400" dirty="0"/>
              <a:t> la </a:t>
            </a:r>
            <a:r>
              <a:rPr lang="it-IT" sz="2400" dirty="0" err="1"/>
              <a:t>pandémie</a:t>
            </a:r>
            <a:r>
              <a:rPr lang="it-IT" sz="2400" dirty="0"/>
              <a:t> </a:t>
            </a:r>
            <a:r>
              <a:rPr lang="it-IT" sz="2400" dirty="0" err="1"/>
              <a:t>du</a:t>
            </a:r>
            <a:r>
              <a:rPr lang="it-IT" sz="2400" dirty="0"/>
              <a:t> coronavirus ? A </a:t>
            </a:r>
            <a:r>
              <a:rPr lang="it-IT" sz="2400" dirty="0" err="1"/>
              <a:t>cette</a:t>
            </a:r>
            <a:r>
              <a:rPr lang="it-IT" sz="2400" dirty="0"/>
              <a:t> </a:t>
            </a:r>
            <a:r>
              <a:rPr lang="it-IT" sz="2400" dirty="0" err="1"/>
              <a:t>question</a:t>
            </a:r>
            <a:r>
              <a:rPr lang="it-IT" sz="2400" dirty="0"/>
              <a:t> </a:t>
            </a:r>
            <a:r>
              <a:rPr lang="it-IT" sz="2400" dirty="0" err="1"/>
              <a:t>Thierry</a:t>
            </a:r>
            <a:r>
              <a:rPr lang="it-IT" sz="2400" dirty="0"/>
              <a:t> Breton, le « Monsieur </a:t>
            </a:r>
            <a:r>
              <a:rPr lang="it-IT" sz="2400" dirty="0" err="1"/>
              <a:t>vaccin</a:t>
            </a:r>
            <a:r>
              <a:rPr lang="it-IT" sz="2400" dirty="0"/>
              <a:t> » de la </a:t>
            </a:r>
            <a:r>
              <a:rPr lang="it-IT" sz="2400" dirty="0" err="1"/>
              <a:t>Commission</a:t>
            </a:r>
            <a:r>
              <a:rPr lang="it-IT" sz="2400" dirty="0"/>
              <a:t> </a:t>
            </a:r>
            <a:r>
              <a:rPr lang="it-IT" sz="2400" dirty="0" err="1"/>
              <a:t>européenne</a:t>
            </a:r>
            <a:r>
              <a:rPr lang="it-IT" sz="2400" dirty="0"/>
              <a:t>, a </a:t>
            </a:r>
            <a:r>
              <a:rPr lang="it-IT" sz="2400" dirty="0" err="1"/>
              <a:t>choisi</a:t>
            </a:r>
            <a:r>
              <a:rPr lang="it-IT" sz="2400" dirty="0"/>
              <a:t> de </a:t>
            </a:r>
            <a:r>
              <a:rPr lang="it-IT" sz="2400" dirty="0" err="1"/>
              <a:t>répondre</a:t>
            </a:r>
            <a:r>
              <a:rPr lang="it-IT" sz="2400" dirty="0"/>
              <a:t> </a:t>
            </a:r>
            <a:r>
              <a:rPr lang="it-IT" sz="2400" dirty="0" err="1"/>
              <a:t>précisément</a:t>
            </a:r>
            <a:r>
              <a:rPr lang="it-IT" sz="2400" dirty="0"/>
              <a:t> : le 14 </a:t>
            </a:r>
            <a:r>
              <a:rPr lang="it-IT" sz="2400" dirty="0" err="1"/>
              <a:t>juillet</a:t>
            </a:r>
            <a:r>
              <a:rPr lang="it-IT" sz="2400" dirty="0"/>
              <a:t>. </a:t>
            </a:r>
            <a:r>
              <a:rPr lang="it-IT" sz="2400" dirty="0" err="1"/>
              <a:t>Selon</a:t>
            </a:r>
            <a:r>
              <a:rPr lang="it-IT" sz="2400" dirty="0"/>
              <a:t> lui, la </a:t>
            </a:r>
            <a:r>
              <a:rPr lang="it-IT" sz="2400" dirty="0" err="1"/>
              <a:t>hausse</a:t>
            </a:r>
            <a:r>
              <a:rPr lang="it-IT" sz="2400" dirty="0"/>
              <a:t> </a:t>
            </a:r>
            <a:r>
              <a:rPr lang="it-IT" sz="2400" dirty="0" err="1"/>
              <a:t>prévue</a:t>
            </a:r>
            <a:r>
              <a:rPr lang="it-IT" sz="2400" dirty="0"/>
              <a:t> </a:t>
            </a:r>
            <a:r>
              <a:rPr lang="it-IT" sz="2400" dirty="0" err="1"/>
              <a:t>des</a:t>
            </a:r>
            <a:r>
              <a:rPr lang="it-IT" sz="2400" dirty="0"/>
              <a:t> </a:t>
            </a:r>
            <a:r>
              <a:rPr lang="it-IT" sz="2400" dirty="0" err="1"/>
              <a:t>livraisons</a:t>
            </a:r>
            <a:r>
              <a:rPr lang="it-IT" sz="2400" dirty="0"/>
              <a:t> de </a:t>
            </a:r>
            <a:r>
              <a:rPr lang="it-IT" sz="2400" dirty="0" err="1"/>
              <a:t>vaccins</a:t>
            </a:r>
            <a:r>
              <a:rPr lang="it-IT" sz="2400" dirty="0"/>
              <a:t> va </a:t>
            </a:r>
            <a:r>
              <a:rPr lang="it-IT" sz="2400" dirty="0" err="1"/>
              <a:t>permettre</a:t>
            </a:r>
            <a:r>
              <a:rPr lang="it-IT" sz="2400" dirty="0"/>
              <a:t> d’</a:t>
            </a:r>
            <a:r>
              <a:rPr lang="it-IT" sz="2400" dirty="0" err="1"/>
              <a:t>atteindre</a:t>
            </a:r>
            <a:r>
              <a:rPr lang="it-IT" sz="2400" dirty="0"/>
              <a:t> </a:t>
            </a:r>
            <a:r>
              <a:rPr lang="it-IT" sz="2400" dirty="0" err="1"/>
              <a:t>cet</a:t>
            </a:r>
            <a:r>
              <a:rPr lang="it-IT" sz="2400" dirty="0"/>
              <a:t> </a:t>
            </a:r>
            <a:r>
              <a:rPr lang="it-IT" sz="2400" dirty="0" err="1"/>
              <a:t>objectif</a:t>
            </a:r>
            <a:r>
              <a:rPr lang="it-IT" sz="2400" dirty="0"/>
              <a:t>. </a:t>
            </a:r>
            <a:endParaRPr lang="it-IT" sz="2400" dirty="0" smtClean="0"/>
          </a:p>
          <a:p>
            <a:pPr algn="just"/>
            <a:r>
              <a:rPr lang="it-IT" sz="2400" dirty="0" smtClean="0"/>
              <a:t>20 minutes 22mars 2021</a:t>
            </a:r>
            <a:endParaRPr lang="it-IT" sz="2400" dirty="0"/>
          </a:p>
          <a:p>
            <a:endParaRPr lang="fr-CA" sz="2400" dirty="0"/>
          </a:p>
        </p:txBody>
      </p:sp>
    </p:spTree>
    <p:extLst>
      <p:ext uri="{BB962C8B-B14F-4D97-AF65-F5344CB8AC3E}">
        <p14:creationId xmlns:p14="http://schemas.microsoft.com/office/powerpoint/2010/main" val="36201134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a:t>Observations </a:t>
            </a:r>
            <a:r>
              <a:rPr lang="fr-CA" sz="2800" dirty="0" smtClean="0"/>
              <a:t>hebdomadaires (22 mars 2021)</a:t>
            </a:r>
            <a:r>
              <a:rPr lang="fr-CA" sz="2800" dirty="0"/>
              <a:t/>
            </a:r>
            <a:br>
              <a:rPr lang="fr-CA" sz="2800" dirty="0"/>
            </a:br>
            <a:r>
              <a:rPr lang="fr-CA" sz="2800" dirty="0"/>
              <a:t>26e édition de la Semaine de la langue française et de la Francophonie.</a:t>
            </a:r>
          </a:p>
        </p:txBody>
      </p:sp>
      <p:pic>
        <p:nvPicPr>
          <p:cNvPr id="4" name="Segnaposto contenuto 3" descr="Logo RS.jpg"/>
          <p:cNvPicPr>
            <a:picLocks noGrp="1" noChangeAspect="1"/>
          </p:cNvPicPr>
          <p:nvPr>
            <p:ph idx="1"/>
          </p:nvPr>
        </p:nvPicPr>
        <p:blipFill>
          <a:blip r:embed="rId2">
            <a:extLst>
              <a:ext uri="{28A0092B-C50C-407E-A947-70E740481C1C}">
                <a14:useLocalDpi xmlns:a14="http://schemas.microsoft.com/office/drawing/2010/main" val="0"/>
              </a:ext>
            </a:extLst>
          </a:blip>
          <a:srcRect t="-2212" b="-2212"/>
          <a:stretch>
            <a:fillRect/>
          </a:stretch>
        </p:blipFill>
        <p:spPr/>
      </p:pic>
    </p:spTree>
    <p:extLst>
      <p:ext uri="{BB962C8B-B14F-4D97-AF65-F5344CB8AC3E}">
        <p14:creationId xmlns:p14="http://schemas.microsoft.com/office/powerpoint/2010/main" val="219010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Mobilisations de novembre 2020 à janvier 2021</a:t>
            </a:r>
            <a:endParaRPr lang="fr-CA" sz="2800" dirty="0"/>
          </a:p>
        </p:txBody>
      </p:sp>
      <p:sp>
        <p:nvSpPr>
          <p:cNvPr id="3" name="Segnaposto contenuto 2"/>
          <p:cNvSpPr>
            <a:spLocks noGrp="1"/>
          </p:cNvSpPr>
          <p:nvPr>
            <p:ph idx="1"/>
          </p:nvPr>
        </p:nvSpPr>
        <p:spPr/>
        <p:txBody>
          <a:bodyPr>
            <a:normAutofit/>
          </a:bodyPr>
          <a:lstStyle/>
          <a:p>
            <a:pPr algn="just"/>
            <a:r>
              <a:rPr lang="fr-CA" sz="2400" dirty="0" smtClean="0"/>
              <a:t>Il </a:t>
            </a:r>
            <a:r>
              <a:rPr lang="fr-CA" sz="2400" dirty="0"/>
              <a:t>a suscité de fortes protestations, a entraîné de grosses manifestations et a même été la source d'une crise politique entre l'exécutif et le Parlement … avant d'être de facto suspendu. </a:t>
            </a:r>
            <a:endParaRPr lang="fr-CA" sz="2400" dirty="0" smtClean="0"/>
          </a:p>
          <a:p>
            <a:pPr algn="just"/>
            <a:r>
              <a:rPr lang="fr-CA" sz="2400" i="1" dirty="0" smtClean="0"/>
              <a:t>Le Monde </a:t>
            </a:r>
            <a:r>
              <a:rPr lang="fr-CA" sz="2400" dirty="0" smtClean="0"/>
              <a:t>30 novembre 2020</a:t>
            </a:r>
          </a:p>
          <a:p>
            <a:pPr algn="just"/>
            <a:r>
              <a:rPr lang="it-IT" sz="2400" b="1" dirty="0" err="1"/>
              <a:t>Loi</a:t>
            </a:r>
            <a:r>
              <a:rPr lang="it-IT" sz="2400" b="1" dirty="0"/>
              <a:t> « </a:t>
            </a:r>
            <a:r>
              <a:rPr lang="it-IT" sz="2400" b="1" dirty="0" err="1"/>
              <a:t>sécurité</a:t>
            </a:r>
            <a:r>
              <a:rPr lang="it-IT" sz="2400" b="1" dirty="0"/>
              <a:t> globale » : </a:t>
            </a:r>
            <a:r>
              <a:rPr lang="it-IT" sz="2400" b="1" dirty="0" err="1"/>
              <a:t>près</a:t>
            </a:r>
            <a:r>
              <a:rPr lang="it-IT" sz="2400" b="1" dirty="0"/>
              <a:t> de 33 000 </a:t>
            </a:r>
            <a:r>
              <a:rPr lang="it-IT" sz="2400" b="1" dirty="0" err="1"/>
              <a:t>personnes</a:t>
            </a:r>
            <a:r>
              <a:rPr lang="it-IT" sz="2400" b="1" dirty="0"/>
              <a:t> </a:t>
            </a:r>
            <a:r>
              <a:rPr lang="it-IT" sz="2400" b="1" dirty="0" err="1"/>
              <a:t>mobilisées</a:t>
            </a:r>
            <a:r>
              <a:rPr lang="it-IT" sz="2400" b="1" dirty="0"/>
              <a:t> en France, </a:t>
            </a:r>
            <a:r>
              <a:rPr lang="it-IT" sz="2400" b="1" dirty="0" err="1"/>
              <a:t>selon</a:t>
            </a:r>
            <a:r>
              <a:rPr lang="it-IT" sz="2400" b="1" dirty="0"/>
              <a:t> le </a:t>
            </a:r>
            <a:r>
              <a:rPr lang="it-IT" sz="2400" b="1" dirty="0" err="1"/>
              <a:t>ministère</a:t>
            </a:r>
            <a:r>
              <a:rPr lang="it-IT" sz="2400" b="1" dirty="0"/>
              <a:t> de l’</a:t>
            </a:r>
            <a:r>
              <a:rPr lang="it-IT" sz="2400" b="1" dirty="0" err="1"/>
              <a:t>intérieur</a:t>
            </a:r>
            <a:endParaRPr lang="it-IT" sz="2400" b="1" dirty="0"/>
          </a:p>
          <a:p>
            <a:pPr algn="just"/>
            <a:r>
              <a:rPr lang="it-IT" sz="2400" dirty="0" err="1"/>
              <a:t>Les</a:t>
            </a:r>
            <a:r>
              <a:rPr lang="it-IT" sz="2400" dirty="0"/>
              <a:t> </a:t>
            </a:r>
            <a:r>
              <a:rPr lang="it-IT" sz="2400" dirty="0" err="1"/>
              <a:t>manifestants</a:t>
            </a:r>
            <a:r>
              <a:rPr lang="it-IT" sz="2400" dirty="0"/>
              <a:t> s’</a:t>
            </a:r>
            <a:r>
              <a:rPr lang="it-IT" sz="2400" dirty="0" err="1"/>
              <a:t>opposent</a:t>
            </a:r>
            <a:r>
              <a:rPr lang="it-IT" sz="2400" dirty="0"/>
              <a:t> </a:t>
            </a:r>
            <a:r>
              <a:rPr lang="it-IT" sz="2400" dirty="0" err="1"/>
              <a:t>notamment</a:t>
            </a:r>
            <a:r>
              <a:rPr lang="it-IT" sz="2400" dirty="0"/>
              <a:t> à l’</a:t>
            </a:r>
            <a:r>
              <a:rPr lang="it-IT" sz="2400" dirty="0" err="1"/>
              <a:t>article</a:t>
            </a:r>
            <a:r>
              <a:rPr lang="it-IT" sz="2400" dirty="0"/>
              <a:t> 24, qui </a:t>
            </a:r>
            <a:r>
              <a:rPr lang="it-IT" sz="2400" dirty="0" err="1"/>
              <a:t>pénalise</a:t>
            </a:r>
            <a:r>
              <a:rPr lang="it-IT" sz="2400" dirty="0"/>
              <a:t> la </a:t>
            </a:r>
            <a:r>
              <a:rPr lang="it-IT" sz="2400" dirty="0" err="1"/>
              <a:t>diffusion</a:t>
            </a:r>
            <a:r>
              <a:rPr lang="it-IT" sz="2400" dirty="0"/>
              <a:t> « </a:t>
            </a:r>
            <a:r>
              <a:rPr lang="it-IT" sz="2400" dirty="0" err="1"/>
              <a:t>malveillante</a:t>
            </a:r>
            <a:r>
              <a:rPr lang="it-IT" sz="2400" dirty="0"/>
              <a:t> » d’images de </a:t>
            </a:r>
            <a:r>
              <a:rPr lang="it-IT" sz="2400" dirty="0" err="1"/>
              <a:t>membres</a:t>
            </a:r>
            <a:r>
              <a:rPr lang="it-IT" sz="2400" dirty="0"/>
              <a:t> </a:t>
            </a:r>
            <a:r>
              <a:rPr lang="it-IT" sz="2400" dirty="0" err="1"/>
              <a:t>des</a:t>
            </a:r>
            <a:r>
              <a:rPr lang="it-IT" sz="2400" dirty="0"/>
              <a:t> </a:t>
            </a:r>
            <a:r>
              <a:rPr lang="it-IT" sz="2400" dirty="0" err="1"/>
              <a:t>forces</a:t>
            </a:r>
            <a:r>
              <a:rPr lang="it-IT" sz="2400" dirty="0"/>
              <a:t> de l’</a:t>
            </a:r>
            <a:r>
              <a:rPr lang="it-IT" sz="2400" dirty="0" err="1"/>
              <a:t>ordre</a:t>
            </a:r>
            <a:r>
              <a:rPr lang="it-IT" sz="2400" dirty="0"/>
              <a:t>. </a:t>
            </a:r>
          </a:p>
          <a:p>
            <a:r>
              <a:rPr lang="fr-CA" sz="2400" i="1" dirty="0"/>
              <a:t>Le Monde </a:t>
            </a:r>
            <a:r>
              <a:rPr lang="fr-CA" sz="2400" dirty="0"/>
              <a:t>30 janvier 2021</a:t>
            </a:r>
          </a:p>
          <a:p>
            <a:pPr algn="just"/>
            <a:endParaRPr lang="fr-CA" sz="2400" dirty="0"/>
          </a:p>
          <a:p>
            <a:endParaRPr lang="fr-CA" sz="2400" dirty="0"/>
          </a:p>
        </p:txBody>
      </p:sp>
    </p:spTree>
    <p:extLst>
      <p:ext uri="{BB962C8B-B14F-4D97-AF65-F5344CB8AC3E}">
        <p14:creationId xmlns:p14="http://schemas.microsoft.com/office/powerpoint/2010/main" val="30173261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 </a:t>
            </a:r>
            <a:r>
              <a:rPr lang="it-IT" sz="2800" dirty="0" err="1"/>
              <a:t>Journée</a:t>
            </a:r>
            <a:r>
              <a:rPr lang="it-IT" sz="2800" dirty="0"/>
              <a:t> </a:t>
            </a:r>
            <a:r>
              <a:rPr lang="it-IT" sz="2800" dirty="0" err="1"/>
              <a:t>internationale</a:t>
            </a:r>
            <a:r>
              <a:rPr lang="it-IT" sz="2800" dirty="0"/>
              <a:t> de la </a:t>
            </a:r>
            <a:r>
              <a:rPr lang="it-IT" sz="2800" dirty="0" err="1"/>
              <a:t>Francophonie</a:t>
            </a:r>
            <a:r>
              <a:rPr lang="it-IT" sz="2800" dirty="0"/>
              <a:t> </a:t>
            </a:r>
            <a:endParaRPr lang="fr-CA" sz="2800" dirty="0"/>
          </a:p>
        </p:txBody>
      </p:sp>
      <p:sp>
        <p:nvSpPr>
          <p:cNvPr id="3" name="Segnaposto contenuto 2"/>
          <p:cNvSpPr>
            <a:spLocks noGrp="1"/>
          </p:cNvSpPr>
          <p:nvPr>
            <p:ph idx="1"/>
          </p:nvPr>
        </p:nvSpPr>
        <p:spPr/>
        <p:txBody>
          <a:bodyPr>
            <a:normAutofit lnSpcReduction="10000"/>
          </a:bodyPr>
          <a:lstStyle/>
          <a:p>
            <a:pPr algn="just"/>
            <a:r>
              <a:rPr lang="it-IT" sz="2400" dirty="0" err="1"/>
              <a:t>Chaque</a:t>
            </a:r>
            <a:r>
              <a:rPr lang="it-IT" sz="2400" dirty="0"/>
              <a:t> </a:t>
            </a:r>
            <a:r>
              <a:rPr lang="it-IT" sz="2400" dirty="0" err="1"/>
              <a:t>année</a:t>
            </a:r>
            <a:r>
              <a:rPr lang="it-IT" sz="2400" dirty="0"/>
              <a:t>, à la date </a:t>
            </a:r>
            <a:r>
              <a:rPr lang="it-IT" sz="2400" dirty="0" err="1"/>
              <a:t>du</a:t>
            </a:r>
            <a:r>
              <a:rPr lang="it-IT" sz="2400" dirty="0"/>
              <a:t> 20 </a:t>
            </a:r>
            <a:r>
              <a:rPr lang="it-IT" sz="2400" dirty="0" err="1"/>
              <a:t>mars</a:t>
            </a:r>
            <a:r>
              <a:rPr lang="it-IT" sz="2400" dirty="0"/>
              <a:t>, la </a:t>
            </a:r>
            <a:r>
              <a:rPr lang="it-IT" sz="2400" dirty="0" err="1"/>
              <a:t>Journée</a:t>
            </a:r>
            <a:r>
              <a:rPr lang="it-IT" sz="2400" dirty="0"/>
              <a:t> </a:t>
            </a:r>
            <a:r>
              <a:rPr lang="it-IT" sz="2400" dirty="0" err="1"/>
              <a:t>internationale</a:t>
            </a:r>
            <a:r>
              <a:rPr lang="it-IT" sz="2400" dirty="0"/>
              <a:t> de la </a:t>
            </a:r>
            <a:r>
              <a:rPr lang="it-IT" sz="2400" dirty="0" err="1"/>
              <a:t>Francophonie</a:t>
            </a:r>
            <a:r>
              <a:rPr lang="it-IT" sz="2400" dirty="0"/>
              <a:t> est </a:t>
            </a:r>
            <a:r>
              <a:rPr lang="it-IT" sz="2400" dirty="0" err="1"/>
              <a:t>célébrée</a:t>
            </a:r>
            <a:r>
              <a:rPr lang="it-IT" sz="2400" dirty="0"/>
              <a:t> </a:t>
            </a:r>
            <a:r>
              <a:rPr lang="it-IT" sz="2400" dirty="0" err="1"/>
              <a:t>dans</a:t>
            </a:r>
            <a:r>
              <a:rPr lang="it-IT" sz="2400" dirty="0"/>
              <a:t> le monde </a:t>
            </a:r>
            <a:r>
              <a:rPr lang="it-IT" sz="2400" dirty="0" err="1"/>
              <a:t>entier</a:t>
            </a:r>
            <a:r>
              <a:rPr lang="it-IT" sz="2400" dirty="0"/>
              <a:t>, </a:t>
            </a:r>
            <a:r>
              <a:rPr lang="it-IT" sz="2400" dirty="0" err="1"/>
              <a:t>dans</a:t>
            </a:r>
            <a:r>
              <a:rPr lang="it-IT" sz="2400" dirty="0"/>
              <a:t> </a:t>
            </a:r>
            <a:r>
              <a:rPr lang="it-IT" sz="2400" dirty="0" err="1"/>
              <a:t>les</a:t>
            </a:r>
            <a:r>
              <a:rPr lang="it-IT" sz="2400" dirty="0"/>
              <a:t> </a:t>
            </a:r>
            <a:r>
              <a:rPr lang="it-IT" sz="2400" dirty="0" err="1"/>
              <a:t>pays</a:t>
            </a:r>
            <a:r>
              <a:rPr lang="it-IT" sz="2400" dirty="0"/>
              <a:t> </a:t>
            </a:r>
            <a:r>
              <a:rPr lang="it-IT" sz="2400" dirty="0" err="1"/>
              <a:t>francophones</a:t>
            </a:r>
            <a:r>
              <a:rPr lang="it-IT" sz="2400" dirty="0"/>
              <a:t> mais </a:t>
            </a:r>
            <a:r>
              <a:rPr lang="it-IT" sz="2400" dirty="0" err="1"/>
              <a:t>aussi</a:t>
            </a:r>
            <a:r>
              <a:rPr lang="it-IT" sz="2400" dirty="0"/>
              <a:t> </a:t>
            </a:r>
            <a:r>
              <a:rPr lang="it-IT" sz="2400" dirty="0" err="1"/>
              <a:t>dans</a:t>
            </a:r>
            <a:r>
              <a:rPr lang="it-IT" sz="2400" dirty="0"/>
              <a:t> </a:t>
            </a:r>
            <a:r>
              <a:rPr lang="it-IT" sz="2400" dirty="0" err="1"/>
              <a:t>ceux</a:t>
            </a:r>
            <a:r>
              <a:rPr lang="it-IT" sz="2400" dirty="0"/>
              <a:t> </a:t>
            </a:r>
            <a:r>
              <a:rPr lang="it-IT" sz="2400" dirty="0" err="1"/>
              <a:t>où</a:t>
            </a:r>
            <a:r>
              <a:rPr lang="it-IT" sz="2400" dirty="0"/>
              <a:t> la langue </a:t>
            </a:r>
            <a:r>
              <a:rPr lang="it-IT" sz="2400" dirty="0" err="1"/>
              <a:t>française</a:t>
            </a:r>
            <a:r>
              <a:rPr lang="it-IT" sz="2400" dirty="0"/>
              <a:t> est </a:t>
            </a:r>
            <a:r>
              <a:rPr lang="it-IT" sz="2400" dirty="0" err="1"/>
              <a:t>moins</a:t>
            </a:r>
            <a:r>
              <a:rPr lang="it-IT" sz="2400" dirty="0"/>
              <a:t> </a:t>
            </a:r>
            <a:r>
              <a:rPr lang="it-IT" sz="2400" dirty="0" err="1"/>
              <a:t>répandue</a:t>
            </a:r>
            <a:r>
              <a:rPr lang="it-IT" sz="2400" dirty="0" smtClean="0"/>
              <a:t>.</a:t>
            </a:r>
          </a:p>
          <a:p>
            <a:pPr algn="just"/>
            <a:r>
              <a:rPr lang="it-IT" sz="2400" dirty="0" err="1" smtClean="0"/>
              <a:t>Cette</a:t>
            </a:r>
            <a:r>
              <a:rPr lang="it-IT" sz="2400" dirty="0" smtClean="0"/>
              <a:t> </a:t>
            </a:r>
            <a:r>
              <a:rPr lang="it-IT" sz="2400" dirty="0"/>
              <a:t>date </a:t>
            </a:r>
            <a:r>
              <a:rPr lang="it-IT" sz="2400" dirty="0" err="1"/>
              <a:t>fait</a:t>
            </a:r>
            <a:r>
              <a:rPr lang="it-IT" sz="2400" dirty="0"/>
              <a:t> </a:t>
            </a:r>
            <a:r>
              <a:rPr lang="it-IT" sz="2400" dirty="0" err="1"/>
              <a:t>référence</a:t>
            </a:r>
            <a:r>
              <a:rPr lang="it-IT" sz="2400" dirty="0"/>
              <a:t> à la </a:t>
            </a:r>
            <a:r>
              <a:rPr lang="it-IT" sz="2400" dirty="0" err="1"/>
              <a:t>naissance</a:t>
            </a:r>
            <a:r>
              <a:rPr lang="it-IT" sz="2400" dirty="0"/>
              <a:t>, le 20 </a:t>
            </a:r>
            <a:r>
              <a:rPr lang="it-IT" sz="2400" dirty="0" err="1"/>
              <a:t>mars</a:t>
            </a:r>
            <a:r>
              <a:rPr lang="it-IT" sz="2400" dirty="0"/>
              <a:t> 1970 à Niamey (Niger), de l’</a:t>
            </a:r>
            <a:r>
              <a:rPr lang="it-IT" sz="2400" dirty="0" err="1"/>
              <a:t>Agence</a:t>
            </a:r>
            <a:r>
              <a:rPr lang="it-IT" sz="2400" dirty="0"/>
              <a:t> de </a:t>
            </a:r>
            <a:r>
              <a:rPr lang="it-IT" sz="2400" dirty="0" err="1"/>
              <a:t>coopération</a:t>
            </a:r>
            <a:r>
              <a:rPr lang="it-IT" sz="2400" dirty="0"/>
              <a:t> </a:t>
            </a:r>
            <a:r>
              <a:rPr lang="it-IT" sz="2400" dirty="0" err="1"/>
              <a:t>culturelle</a:t>
            </a:r>
            <a:r>
              <a:rPr lang="it-IT" sz="2400" dirty="0"/>
              <a:t> et </a:t>
            </a:r>
            <a:r>
              <a:rPr lang="it-IT" sz="2400" dirty="0" err="1"/>
              <a:t>technique</a:t>
            </a:r>
            <a:r>
              <a:rPr lang="it-IT" sz="2400" dirty="0"/>
              <a:t>, qui </a:t>
            </a:r>
            <a:r>
              <a:rPr lang="it-IT" sz="2400" dirty="0" err="1"/>
              <a:t>allait</a:t>
            </a:r>
            <a:r>
              <a:rPr lang="it-IT" sz="2400" dirty="0"/>
              <a:t> devenir l’</a:t>
            </a:r>
            <a:r>
              <a:rPr lang="it-IT" sz="2400" dirty="0" err="1"/>
              <a:t>Organisation</a:t>
            </a:r>
            <a:r>
              <a:rPr lang="it-IT" sz="2400" dirty="0"/>
              <a:t> </a:t>
            </a:r>
            <a:r>
              <a:rPr lang="it-IT" sz="2400" dirty="0" err="1"/>
              <a:t>internationale</a:t>
            </a:r>
            <a:r>
              <a:rPr lang="it-IT" sz="2400" dirty="0"/>
              <a:t> de la </a:t>
            </a:r>
            <a:r>
              <a:rPr lang="it-IT" sz="2400" dirty="0" err="1" smtClean="0"/>
              <a:t>Francophonie</a:t>
            </a:r>
            <a:r>
              <a:rPr lang="it-IT" sz="2400" dirty="0" smtClean="0"/>
              <a:t> (OIF).</a:t>
            </a:r>
            <a:endParaRPr lang="it-IT" sz="2400" dirty="0"/>
          </a:p>
          <a:p>
            <a:pPr algn="just"/>
            <a:r>
              <a:rPr lang="it-IT" sz="2400" dirty="0" err="1"/>
              <a:t>Cette</a:t>
            </a:r>
            <a:r>
              <a:rPr lang="it-IT" sz="2400" dirty="0"/>
              <a:t> </a:t>
            </a:r>
            <a:r>
              <a:rPr lang="it-IT" sz="2400" dirty="0" err="1"/>
              <a:t>année</a:t>
            </a:r>
            <a:r>
              <a:rPr lang="it-IT" sz="2400" dirty="0"/>
              <a:t>, </a:t>
            </a:r>
            <a:r>
              <a:rPr lang="it-IT" sz="2400" dirty="0" err="1"/>
              <a:t>cette</a:t>
            </a:r>
            <a:r>
              <a:rPr lang="it-IT" sz="2400" dirty="0"/>
              <a:t> </a:t>
            </a:r>
            <a:r>
              <a:rPr lang="it-IT" sz="2400" dirty="0" err="1"/>
              <a:t>journée</a:t>
            </a:r>
            <a:r>
              <a:rPr lang="it-IT" sz="2400" dirty="0"/>
              <a:t> s’</a:t>
            </a:r>
            <a:r>
              <a:rPr lang="it-IT" sz="2400" dirty="0" err="1"/>
              <a:t>inscrit</a:t>
            </a:r>
            <a:r>
              <a:rPr lang="it-IT" sz="2400" dirty="0"/>
              <a:t> </a:t>
            </a:r>
            <a:r>
              <a:rPr lang="it-IT" sz="2400" dirty="0" err="1"/>
              <a:t>sous</a:t>
            </a:r>
            <a:r>
              <a:rPr lang="it-IT" sz="2400" dirty="0"/>
              <a:t> le </a:t>
            </a:r>
            <a:r>
              <a:rPr lang="it-IT" sz="2400" dirty="0" err="1"/>
              <a:t>thème</a:t>
            </a:r>
            <a:r>
              <a:rPr lang="it-IT" sz="2400" dirty="0"/>
              <a:t> « Femmes </a:t>
            </a:r>
            <a:r>
              <a:rPr lang="it-IT" sz="2400" dirty="0" err="1"/>
              <a:t>francophones</a:t>
            </a:r>
            <a:r>
              <a:rPr lang="it-IT" sz="2400" dirty="0"/>
              <a:t>, Femmes </a:t>
            </a:r>
            <a:r>
              <a:rPr lang="it-IT" sz="2400" dirty="0" err="1"/>
              <a:t>résilientes</a:t>
            </a:r>
            <a:r>
              <a:rPr lang="it-IT" sz="2400" dirty="0"/>
              <a:t> », en </a:t>
            </a:r>
            <a:r>
              <a:rPr lang="it-IT" sz="2400" dirty="0" err="1"/>
              <a:t>hommage</a:t>
            </a:r>
            <a:r>
              <a:rPr lang="it-IT" sz="2400" dirty="0"/>
              <a:t> à </a:t>
            </a:r>
            <a:r>
              <a:rPr lang="it-IT" sz="2400" dirty="0" err="1"/>
              <a:t>toutes</a:t>
            </a:r>
            <a:r>
              <a:rPr lang="it-IT" sz="2400" dirty="0"/>
              <a:t> </a:t>
            </a:r>
            <a:r>
              <a:rPr lang="it-IT" sz="2400" dirty="0" err="1"/>
              <a:t>les</a:t>
            </a:r>
            <a:r>
              <a:rPr lang="it-IT" sz="2400" dirty="0"/>
              <a:t> femmes </a:t>
            </a:r>
            <a:r>
              <a:rPr lang="it-IT" sz="2400" dirty="0" err="1"/>
              <a:t>des</a:t>
            </a:r>
            <a:r>
              <a:rPr lang="it-IT" sz="2400" dirty="0"/>
              <a:t> 88 </a:t>
            </a:r>
            <a:r>
              <a:rPr lang="it-IT" sz="2400" dirty="0" err="1"/>
              <a:t>États</a:t>
            </a:r>
            <a:r>
              <a:rPr lang="it-IT" sz="2400" dirty="0"/>
              <a:t> et </a:t>
            </a:r>
            <a:r>
              <a:rPr lang="it-IT" sz="2400" dirty="0" err="1"/>
              <a:t>gouvernements</a:t>
            </a:r>
            <a:r>
              <a:rPr lang="it-IT" sz="2400" dirty="0"/>
              <a:t> de la </a:t>
            </a:r>
            <a:r>
              <a:rPr lang="it-IT" sz="2400" dirty="0" err="1"/>
              <a:t>Francophonie</a:t>
            </a:r>
            <a:r>
              <a:rPr lang="it-IT" sz="2400" dirty="0"/>
              <a:t>, qui se </a:t>
            </a:r>
            <a:r>
              <a:rPr lang="it-IT" sz="2400" dirty="0" err="1"/>
              <a:t>battent</a:t>
            </a:r>
            <a:r>
              <a:rPr lang="it-IT" sz="2400" dirty="0"/>
              <a:t> </a:t>
            </a:r>
            <a:r>
              <a:rPr lang="it-IT" sz="2400" dirty="0" err="1"/>
              <a:t>au</a:t>
            </a:r>
            <a:r>
              <a:rPr lang="it-IT" sz="2400" dirty="0"/>
              <a:t> </a:t>
            </a:r>
            <a:r>
              <a:rPr lang="it-IT" sz="2400" dirty="0" err="1"/>
              <a:t>quotidien</a:t>
            </a:r>
            <a:r>
              <a:rPr lang="it-IT" sz="2400" dirty="0"/>
              <a:t>, en </a:t>
            </a:r>
            <a:r>
              <a:rPr lang="it-IT" sz="2400" dirty="0" err="1"/>
              <a:t>particulier</a:t>
            </a:r>
            <a:r>
              <a:rPr lang="it-IT" sz="2400" dirty="0"/>
              <a:t> pendant </a:t>
            </a:r>
            <a:r>
              <a:rPr lang="it-IT" sz="2400" dirty="0" err="1"/>
              <a:t>cette</a:t>
            </a:r>
            <a:r>
              <a:rPr lang="it-IT" sz="2400" dirty="0"/>
              <a:t> </a:t>
            </a:r>
            <a:r>
              <a:rPr lang="it-IT" sz="2400" dirty="0" err="1"/>
              <a:t>crise</a:t>
            </a:r>
            <a:r>
              <a:rPr lang="it-IT" sz="2400" dirty="0"/>
              <a:t> </a:t>
            </a:r>
            <a:r>
              <a:rPr lang="it-IT" sz="2400" dirty="0" err="1"/>
              <a:t>sanitaire</a:t>
            </a:r>
            <a:r>
              <a:rPr lang="it-IT" sz="2400" dirty="0"/>
              <a:t> sans </a:t>
            </a:r>
            <a:r>
              <a:rPr lang="it-IT" sz="2400" dirty="0" err="1"/>
              <a:t>précédent</a:t>
            </a:r>
            <a:r>
              <a:rPr lang="it-IT" sz="2400" dirty="0"/>
              <a:t>.</a:t>
            </a:r>
          </a:p>
          <a:p>
            <a:pPr algn="just"/>
            <a:endParaRPr lang="it-IT" sz="2400" dirty="0"/>
          </a:p>
          <a:p>
            <a:endParaRPr lang="fr-CA" sz="2400" dirty="0"/>
          </a:p>
        </p:txBody>
      </p:sp>
    </p:spTree>
    <p:extLst>
      <p:ext uri="{BB962C8B-B14F-4D97-AF65-F5344CB8AC3E}">
        <p14:creationId xmlns:p14="http://schemas.microsoft.com/office/powerpoint/2010/main" val="35328370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 </a:t>
            </a:r>
            <a:r>
              <a:rPr lang="it-IT" sz="2800" dirty="0" err="1"/>
              <a:t>Journée</a:t>
            </a:r>
            <a:r>
              <a:rPr lang="it-IT" sz="2800" dirty="0"/>
              <a:t> </a:t>
            </a:r>
            <a:r>
              <a:rPr lang="it-IT" sz="2800" dirty="0" err="1"/>
              <a:t>internationale</a:t>
            </a:r>
            <a:r>
              <a:rPr lang="it-IT" sz="2800" dirty="0"/>
              <a:t> de la </a:t>
            </a:r>
            <a:r>
              <a:rPr lang="it-IT" sz="2800" dirty="0" err="1" smtClean="0"/>
              <a:t>Francophonie</a:t>
            </a:r>
            <a:r>
              <a:rPr lang="it-IT" sz="2800" dirty="0" smtClean="0"/>
              <a:t/>
            </a:r>
            <a:br>
              <a:rPr lang="it-IT" sz="2800" dirty="0" smtClean="0"/>
            </a:br>
            <a:r>
              <a:rPr lang="it-IT" sz="2800" dirty="0" smtClean="0"/>
              <a:t>site </a:t>
            </a:r>
            <a:r>
              <a:rPr lang="it-IT" sz="2800" dirty="0" err="1" smtClean="0"/>
              <a:t>institutionnel</a:t>
            </a:r>
            <a:r>
              <a:rPr lang="it-IT" sz="2800" dirty="0" smtClean="0"/>
              <a:t> </a:t>
            </a:r>
            <a:endParaRPr lang="fr-CA" sz="2800" dirty="0"/>
          </a:p>
        </p:txBody>
      </p:sp>
      <p:sp>
        <p:nvSpPr>
          <p:cNvPr id="3" name="Segnaposto contenuto 2"/>
          <p:cNvSpPr>
            <a:spLocks noGrp="1"/>
          </p:cNvSpPr>
          <p:nvPr>
            <p:ph idx="1"/>
          </p:nvPr>
        </p:nvSpPr>
        <p:spPr/>
        <p:txBody>
          <a:bodyPr>
            <a:normAutofit/>
          </a:bodyPr>
          <a:lstStyle/>
          <a:p>
            <a:pPr algn="just"/>
            <a:r>
              <a:rPr lang="it-IT" sz="2400" dirty="0" err="1"/>
              <a:t>Nous</a:t>
            </a:r>
            <a:r>
              <a:rPr lang="it-IT" sz="2400" dirty="0"/>
              <a:t> </a:t>
            </a:r>
            <a:r>
              <a:rPr lang="it-IT" sz="2400" dirty="0" err="1"/>
              <a:t>célébrons</a:t>
            </a:r>
            <a:r>
              <a:rPr lang="it-IT" sz="2400" dirty="0"/>
              <a:t> </a:t>
            </a:r>
            <a:r>
              <a:rPr lang="it-IT" sz="2400" dirty="0" err="1"/>
              <a:t>cette</a:t>
            </a:r>
            <a:r>
              <a:rPr lang="it-IT" sz="2400" dirty="0"/>
              <a:t> </a:t>
            </a:r>
            <a:r>
              <a:rPr lang="it-IT" sz="2400" dirty="0" err="1"/>
              <a:t>semaine</a:t>
            </a:r>
            <a:r>
              <a:rPr lang="it-IT" sz="2400" dirty="0"/>
              <a:t> la langue </a:t>
            </a:r>
            <a:r>
              <a:rPr lang="it-IT" sz="2400" dirty="0" err="1"/>
              <a:t>française</a:t>
            </a:r>
            <a:r>
              <a:rPr lang="it-IT" sz="2400" dirty="0"/>
              <a:t>, </a:t>
            </a:r>
            <a:r>
              <a:rPr lang="it-IT" sz="2400" dirty="0" err="1"/>
              <a:t>partagée</a:t>
            </a:r>
            <a:r>
              <a:rPr lang="it-IT" sz="2400" dirty="0"/>
              <a:t> par 300 </a:t>
            </a:r>
            <a:r>
              <a:rPr lang="it-IT" sz="2400" dirty="0" err="1"/>
              <a:t>millions</a:t>
            </a:r>
            <a:r>
              <a:rPr lang="it-IT" sz="2400" dirty="0"/>
              <a:t> de </a:t>
            </a:r>
            <a:r>
              <a:rPr lang="it-IT" sz="2400" dirty="0" err="1"/>
              <a:t>personnes</a:t>
            </a:r>
            <a:r>
              <a:rPr lang="it-IT" sz="2400" dirty="0"/>
              <a:t> </a:t>
            </a:r>
            <a:r>
              <a:rPr lang="it-IT" sz="2400" dirty="0" err="1"/>
              <a:t>sur</a:t>
            </a:r>
            <a:r>
              <a:rPr lang="it-IT" sz="2400" dirty="0"/>
              <a:t> </a:t>
            </a:r>
            <a:r>
              <a:rPr lang="it-IT" sz="2400" dirty="0" err="1"/>
              <a:t>les</a:t>
            </a:r>
            <a:r>
              <a:rPr lang="it-IT" sz="2400" dirty="0"/>
              <a:t> </a:t>
            </a:r>
            <a:r>
              <a:rPr lang="it-IT" sz="2400" dirty="0" err="1"/>
              <a:t>cinq</a:t>
            </a:r>
            <a:r>
              <a:rPr lang="it-IT" sz="2400" dirty="0"/>
              <a:t> </a:t>
            </a:r>
            <a:r>
              <a:rPr lang="it-IT" sz="2400" dirty="0" err="1"/>
              <a:t>continents</a:t>
            </a:r>
            <a:r>
              <a:rPr lang="it-IT" sz="2400" dirty="0"/>
              <a:t>, </a:t>
            </a:r>
            <a:r>
              <a:rPr lang="it-IT" sz="2400" dirty="0" err="1"/>
              <a:t>majoritairement</a:t>
            </a:r>
            <a:r>
              <a:rPr lang="it-IT" sz="2400" dirty="0"/>
              <a:t> </a:t>
            </a:r>
            <a:r>
              <a:rPr lang="it-IT" sz="2400" dirty="0" err="1"/>
              <a:t>âgées</a:t>
            </a:r>
            <a:r>
              <a:rPr lang="it-IT" sz="2400" dirty="0"/>
              <a:t> de </a:t>
            </a:r>
            <a:r>
              <a:rPr lang="it-IT" sz="2400" dirty="0" err="1"/>
              <a:t>moins</a:t>
            </a:r>
            <a:r>
              <a:rPr lang="it-IT" sz="2400" dirty="0"/>
              <a:t> de 30 </a:t>
            </a:r>
            <a:r>
              <a:rPr lang="it-IT" sz="2400" dirty="0" err="1"/>
              <a:t>ans</a:t>
            </a:r>
            <a:r>
              <a:rPr lang="it-IT" sz="2400" dirty="0"/>
              <a:t>, et </a:t>
            </a:r>
            <a:r>
              <a:rPr lang="it-IT" sz="2400" dirty="0" err="1"/>
              <a:t>ses</a:t>
            </a:r>
            <a:r>
              <a:rPr lang="it-IT" sz="2400" dirty="0"/>
              <a:t> </a:t>
            </a:r>
            <a:r>
              <a:rPr lang="it-IT" sz="2400" dirty="0" err="1"/>
              <a:t>valeurs</a:t>
            </a:r>
            <a:r>
              <a:rPr lang="it-IT" sz="2400" dirty="0"/>
              <a:t> : l’</a:t>
            </a:r>
            <a:r>
              <a:rPr lang="it-IT" sz="2400" dirty="0" err="1"/>
              <a:t>attachement</a:t>
            </a:r>
            <a:r>
              <a:rPr lang="it-IT" sz="2400" dirty="0"/>
              <a:t> à l’</a:t>
            </a:r>
            <a:r>
              <a:rPr lang="it-IT" sz="2400" dirty="0" err="1"/>
              <a:t>État</a:t>
            </a:r>
            <a:r>
              <a:rPr lang="it-IT" sz="2400" dirty="0"/>
              <a:t> de </a:t>
            </a:r>
            <a:r>
              <a:rPr lang="it-IT" sz="2400" dirty="0" err="1"/>
              <a:t>droit</a:t>
            </a:r>
            <a:r>
              <a:rPr lang="it-IT" sz="2400" dirty="0"/>
              <a:t>, à la </a:t>
            </a:r>
            <a:r>
              <a:rPr lang="it-IT" sz="2400" dirty="0" err="1"/>
              <a:t>démocratie</a:t>
            </a:r>
            <a:r>
              <a:rPr lang="it-IT" sz="2400" dirty="0"/>
              <a:t>, </a:t>
            </a:r>
            <a:r>
              <a:rPr lang="it-IT" sz="2400" dirty="0" err="1"/>
              <a:t>aux</a:t>
            </a:r>
            <a:r>
              <a:rPr lang="it-IT" sz="2400" dirty="0"/>
              <a:t> </a:t>
            </a:r>
            <a:r>
              <a:rPr lang="it-IT" sz="2400" dirty="0" err="1"/>
              <a:t>droits</a:t>
            </a:r>
            <a:r>
              <a:rPr lang="it-IT" sz="2400" dirty="0"/>
              <a:t> de l’</a:t>
            </a:r>
            <a:r>
              <a:rPr lang="it-IT" sz="2400" dirty="0" err="1"/>
              <a:t>Homme</a:t>
            </a:r>
            <a:r>
              <a:rPr lang="it-IT" sz="2400" dirty="0"/>
              <a:t> et à l’</a:t>
            </a:r>
            <a:r>
              <a:rPr lang="it-IT" sz="2400" dirty="0" err="1"/>
              <a:t>égalité</a:t>
            </a:r>
            <a:r>
              <a:rPr lang="it-IT" sz="2400" dirty="0"/>
              <a:t> femme-</a:t>
            </a:r>
            <a:r>
              <a:rPr lang="it-IT" sz="2400" dirty="0" err="1"/>
              <a:t>homme</a:t>
            </a:r>
            <a:r>
              <a:rPr lang="it-IT" sz="2400" dirty="0" smtClean="0"/>
              <a:t>.</a:t>
            </a:r>
          </a:p>
          <a:p>
            <a:pPr algn="just"/>
            <a:r>
              <a:rPr lang="it-IT" sz="2400" dirty="0" err="1"/>
              <a:t>https</a:t>
            </a:r>
            <a:r>
              <a:rPr lang="it-IT" sz="2400" dirty="0"/>
              <a:t>://</a:t>
            </a:r>
            <a:r>
              <a:rPr lang="it-IT" sz="2400" dirty="0" err="1"/>
              <a:t>www.diplomatie.gouv.fr</a:t>
            </a:r>
            <a:r>
              <a:rPr lang="it-IT" sz="2400" dirty="0"/>
              <a:t>/</a:t>
            </a:r>
            <a:endParaRPr lang="fr-CA" sz="2400" dirty="0"/>
          </a:p>
        </p:txBody>
      </p:sp>
    </p:spTree>
    <p:extLst>
      <p:ext uri="{BB962C8B-B14F-4D97-AF65-F5344CB8AC3E}">
        <p14:creationId xmlns:p14="http://schemas.microsoft.com/office/powerpoint/2010/main" val="15670095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 </a:t>
            </a:r>
            <a:r>
              <a:rPr lang="it-IT" sz="2800" dirty="0" err="1"/>
              <a:t>Journée</a:t>
            </a:r>
            <a:r>
              <a:rPr lang="it-IT" sz="2800" dirty="0"/>
              <a:t> </a:t>
            </a:r>
            <a:r>
              <a:rPr lang="it-IT" sz="2800" dirty="0" err="1"/>
              <a:t>internationale</a:t>
            </a:r>
            <a:r>
              <a:rPr lang="it-IT" sz="2800" dirty="0"/>
              <a:t> de la </a:t>
            </a:r>
            <a:r>
              <a:rPr lang="it-IT" sz="2800" dirty="0" err="1"/>
              <a:t>Francophonie</a:t>
            </a:r>
            <a:r>
              <a:rPr lang="it-IT" sz="2800" dirty="0"/>
              <a:t> </a:t>
            </a:r>
            <a:endParaRPr lang="fr-CA" sz="2800" dirty="0"/>
          </a:p>
        </p:txBody>
      </p:sp>
      <p:sp>
        <p:nvSpPr>
          <p:cNvPr id="3" name="Segnaposto contenuto 2"/>
          <p:cNvSpPr>
            <a:spLocks noGrp="1"/>
          </p:cNvSpPr>
          <p:nvPr>
            <p:ph idx="1"/>
          </p:nvPr>
        </p:nvSpPr>
        <p:spPr/>
        <p:txBody>
          <a:bodyPr>
            <a:normAutofit/>
          </a:bodyPr>
          <a:lstStyle/>
          <a:p>
            <a:r>
              <a:rPr lang="fr-CA" sz="2400" dirty="0" err="1" smtClean="0"/>
              <a:t>Ecoutons</a:t>
            </a:r>
            <a:endParaRPr lang="fr-CA" sz="2400" dirty="0" smtClean="0"/>
          </a:p>
          <a:p>
            <a:r>
              <a:rPr lang="fr-CA" sz="2400" dirty="0" smtClean="0">
                <a:hlinkClick r:id="rId2"/>
              </a:rPr>
              <a:t>https</a:t>
            </a:r>
            <a:r>
              <a:rPr lang="fr-CA" sz="2400" dirty="0">
                <a:hlinkClick r:id="rId2"/>
              </a:rPr>
              <a:t>://www.francophonie.org/ressources-</a:t>
            </a:r>
            <a:r>
              <a:rPr lang="fr-CA" sz="2400" dirty="0" smtClean="0">
                <a:hlinkClick r:id="rId2"/>
              </a:rPr>
              <a:t>1674</a:t>
            </a:r>
            <a:endParaRPr lang="fr-CA" sz="2400" dirty="0" smtClean="0"/>
          </a:p>
          <a:p>
            <a:pPr marL="0" indent="0">
              <a:buNone/>
            </a:pPr>
            <a:r>
              <a:rPr lang="fr-CA" sz="2400" dirty="0"/>
              <a:t> </a:t>
            </a:r>
          </a:p>
          <a:p>
            <a:r>
              <a:rPr lang="fr-CA" sz="2400" dirty="0"/>
              <a:t>La langue française dans le monde</a:t>
            </a:r>
          </a:p>
          <a:p>
            <a:endParaRPr lang="fr-CA" sz="2400" dirty="0"/>
          </a:p>
        </p:txBody>
      </p:sp>
    </p:spTree>
    <p:extLst>
      <p:ext uri="{BB962C8B-B14F-4D97-AF65-F5344CB8AC3E}">
        <p14:creationId xmlns:p14="http://schemas.microsoft.com/office/powerpoint/2010/main" val="41850566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endParaRPr lang="fr-CA" sz="2800" dirty="0"/>
          </a:p>
        </p:txBody>
      </p:sp>
      <p:pic>
        <p:nvPicPr>
          <p:cNvPr id="4" name="Segnaposto contenuto 3" descr="Carte.jpg"/>
          <p:cNvPicPr>
            <a:picLocks noGrp="1" noChangeAspect="1"/>
          </p:cNvPicPr>
          <p:nvPr>
            <p:ph idx="1"/>
          </p:nvPr>
        </p:nvPicPr>
        <p:blipFill>
          <a:blip r:embed="rId2">
            <a:extLst>
              <a:ext uri="{28A0092B-C50C-407E-A947-70E740481C1C}">
                <a14:useLocalDpi xmlns:a14="http://schemas.microsoft.com/office/drawing/2010/main" val="0"/>
              </a:ext>
            </a:extLst>
          </a:blip>
          <a:srcRect l="-4632" r="-4632"/>
          <a:stretch>
            <a:fillRect/>
          </a:stretch>
        </p:blipFill>
        <p:spPr/>
      </p:pic>
    </p:spTree>
    <p:extLst>
      <p:ext uri="{BB962C8B-B14F-4D97-AF65-F5344CB8AC3E}">
        <p14:creationId xmlns:p14="http://schemas.microsoft.com/office/powerpoint/2010/main" val="40581484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150e </a:t>
            </a:r>
            <a:r>
              <a:rPr lang="it-IT" sz="2800" dirty="0" err="1"/>
              <a:t>anniversaire</a:t>
            </a:r>
            <a:r>
              <a:rPr lang="it-IT" sz="2800" dirty="0"/>
              <a:t> </a:t>
            </a:r>
            <a:r>
              <a:rPr lang="it-IT" sz="2800" dirty="0" smtClean="0"/>
              <a:t>de la </a:t>
            </a:r>
            <a:r>
              <a:rPr lang="it-IT" sz="2800" dirty="0" err="1"/>
              <a:t>Commune</a:t>
            </a:r>
            <a:r>
              <a:rPr lang="it-IT" sz="2800" dirty="0"/>
              <a:t> de Paris </a:t>
            </a:r>
            <a:r>
              <a:rPr lang="it-IT" sz="2800" dirty="0" smtClean="0"/>
              <a:t/>
            </a:r>
            <a:br>
              <a:rPr lang="it-IT" sz="2800" dirty="0" smtClean="0"/>
            </a:br>
            <a:r>
              <a:rPr lang="it-IT" sz="2800" dirty="0" smtClean="0"/>
              <a:t>18 </a:t>
            </a:r>
            <a:r>
              <a:rPr lang="it-IT" sz="2800" dirty="0" err="1" smtClean="0"/>
              <a:t>mars</a:t>
            </a:r>
            <a:r>
              <a:rPr lang="it-IT" sz="2800" dirty="0" smtClean="0"/>
              <a:t> 1871-18 </a:t>
            </a:r>
            <a:r>
              <a:rPr lang="it-IT" sz="2800" dirty="0" err="1" smtClean="0"/>
              <a:t>mars</a:t>
            </a:r>
            <a:r>
              <a:rPr lang="it-IT" sz="2800" dirty="0" smtClean="0"/>
              <a:t> 2021</a:t>
            </a:r>
            <a:endParaRPr lang="fr-CA" sz="2800" dirty="0"/>
          </a:p>
        </p:txBody>
      </p:sp>
      <p:sp>
        <p:nvSpPr>
          <p:cNvPr id="3" name="Segnaposto contenuto 2"/>
          <p:cNvSpPr>
            <a:spLocks noGrp="1"/>
          </p:cNvSpPr>
          <p:nvPr>
            <p:ph idx="1"/>
          </p:nvPr>
        </p:nvSpPr>
        <p:spPr/>
        <p:txBody>
          <a:bodyPr>
            <a:normAutofit/>
          </a:bodyPr>
          <a:lstStyle/>
          <a:p>
            <a:pPr algn="just"/>
            <a:r>
              <a:rPr lang="it-IT" sz="2400" dirty="0"/>
              <a:t>La </a:t>
            </a:r>
            <a:r>
              <a:rPr lang="it-IT" sz="2400" dirty="0" err="1"/>
              <a:t>Commune</a:t>
            </a:r>
            <a:r>
              <a:rPr lang="it-IT" sz="2400" dirty="0"/>
              <a:t> de Paris est le </a:t>
            </a:r>
            <a:r>
              <a:rPr lang="it-IT" sz="2400" dirty="0" err="1"/>
              <a:t>nom</a:t>
            </a:r>
            <a:r>
              <a:rPr lang="it-IT" sz="2400" dirty="0"/>
              <a:t> </a:t>
            </a:r>
            <a:r>
              <a:rPr lang="it-IT" sz="2400" dirty="0" err="1"/>
              <a:t>donné</a:t>
            </a:r>
            <a:r>
              <a:rPr lang="it-IT" sz="2400" dirty="0"/>
              <a:t> </a:t>
            </a:r>
            <a:r>
              <a:rPr lang="it-IT" sz="2400" dirty="0" err="1"/>
              <a:t>au</a:t>
            </a:r>
            <a:r>
              <a:rPr lang="it-IT" sz="2400" dirty="0"/>
              <a:t> </a:t>
            </a:r>
            <a:r>
              <a:rPr lang="it-IT" sz="2400" dirty="0" err="1"/>
              <a:t>mouvement</a:t>
            </a:r>
            <a:r>
              <a:rPr lang="it-IT" sz="2400" dirty="0"/>
              <a:t> </a:t>
            </a:r>
            <a:r>
              <a:rPr lang="it-IT" sz="2400" dirty="0" err="1"/>
              <a:t>révolutionnaire</a:t>
            </a:r>
            <a:r>
              <a:rPr lang="it-IT" sz="2400" dirty="0"/>
              <a:t> et </a:t>
            </a:r>
            <a:r>
              <a:rPr lang="it-IT" sz="2400" dirty="0" err="1"/>
              <a:t>au</a:t>
            </a:r>
            <a:r>
              <a:rPr lang="it-IT" sz="2400" dirty="0"/>
              <a:t> </a:t>
            </a:r>
            <a:r>
              <a:rPr lang="it-IT" sz="2400" dirty="0" err="1"/>
              <a:t>gouvernement</a:t>
            </a:r>
            <a:r>
              <a:rPr lang="it-IT" sz="2400" dirty="0"/>
              <a:t> </a:t>
            </a:r>
            <a:r>
              <a:rPr lang="it-IT" sz="2400" dirty="0" err="1"/>
              <a:t>insurrectionnel</a:t>
            </a:r>
            <a:r>
              <a:rPr lang="it-IT" sz="2400" dirty="0"/>
              <a:t> qui </a:t>
            </a:r>
            <a:r>
              <a:rPr lang="it-IT" sz="2400" dirty="0" err="1"/>
              <a:t>fut</a:t>
            </a:r>
            <a:r>
              <a:rPr lang="it-IT" sz="2400" dirty="0"/>
              <a:t> </a:t>
            </a:r>
            <a:r>
              <a:rPr lang="it-IT" sz="2400" dirty="0" err="1"/>
              <a:t>mis</a:t>
            </a:r>
            <a:r>
              <a:rPr lang="it-IT" sz="2400" dirty="0"/>
              <a:t> en </a:t>
            </a:r>
            <a:r>
              <a:rPr lang="it-IT" sz="2400" dirty="0" err="1"/>
              <a:t>place</a:t>
            </a:r>
            <a:r>
              <a:rPr lang="it-IT" sz="2400" dirty="0"/>
              <a:t> </a:t>
            </a:r>
            <a:r>
              <a:rPr lang="it-IT" sz="2400" dirty="0" err="1"/>
              <a:t>dans</a:t>
            </a:r>
            <a:r>
              <a:rPr lang="it-IT" sz="2400" dirty="0"/>
              <a:t> la capitale </a:t>
            </a:r>
            <a:r>
              <a:rPr lang="it-IT" sz="2400" dirty="0" err="1"/>
              <a:t>entre</a:t>
            </a:r>
            <a:r>
              <a:rPr lang="it-IT" sz="2400" dirty="0"/>
              <a:t> le 18 </a:t>
            </a:r>
            <a:r>
              <a:rPr lang="it-IT" sz="2400" dirty="0" err="1"/>
              <a:t>mars</a:t>
            </a:r>
            <a:r>
              <a:rPr lang="it-IT" sz="2400" dirty="0"/>
              <a:t> et le 28 mai 1871</a:t>
            </a:r>
            <a:r>
              <a:rPr lang="it-IT" sz="2400" dirty="0" smtClean="0"/>
              <a:t>.</a:t>
            </a:r>
          </a:p>
          <a:p>
            <a:pPr algn="just"/>
            <a:endParaRPr lang="it-IT" sz="2400" dirty="0"/>
          </a:p>
          <a:p>
            <a:pPr algn="just"/>
            <a:r>
              <a:rPr lang="it-IT" sz="2400" i="1" dirty="0"/>
              <a:t>JDD</a:t>
            </a:r>
            <a:r>
              <a:rPr lang="it-IT" sz="2400" dirty="0"/>
              <a:t> 11 </a:t>
            </a:r>
            <a:r>
              <a:rPr lang="it-IT" sz="2400" dirty="0" err="1"/>
              <a:t>mars</a:t>
            </a:r>
            <a:r>
              <a:rPr lang="it-IT" sz="2400" dirty="0"/>
              <a:t> 2021</a:t>
            </a:r>
            <a:endParaRPr lang="fr-CA" sz="2400" dirty="0"/>
          </a:p>
          <a:p>
            <a:pPr algn="just"/>
            <a:endParaRPr lang="it-IT" sz="2400" dirty="0"/>
          </a:p>
        </p:txBody>
      </p:sp>
    </p:spTree>
    <p:extLst>
      <p:ext uri="{BB962C8B-B14F-4D97-AF65-F5344CB8AC3E}">
        <p14:creationId xmlns:p14="http://schemas.microsoft.com/office/powerpoint/2010/main" val="14731610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150e </a:t>
            </a:r>
            <a:r>
              <a:rPr lang="it-IT" sz="2800" dirty="0" err="1"/>
              <a:t>anniversaire</a:t>
            </a:r>
            <a:r>
              <a:rPr lang="it-IT" sz="2800" dirty="0"/>
              <a:t> de la </a:t>
            </a:r>
            <a:r>
              <a:rPr lang="it-IT" sz="2800" dirty="0" err="1"/>
              <a:t>Commune</a:t>
            </a:r>
            <a:r>
              <a:rPr lang="it-IT" sz="2800" dirty="0"/>
              <a:t> de Paris </a:t>
            </a:r>
            <a:br>
              <a:rPr lang="it-IT" sz="2800" dirty="0"/>
            </a:br>
            <a:r>
              <a:rPr lang="it-IT" sz="2800" dirty="0"/>
              <a:t>18 </a:t>
            </a:r>
            <a:r>
              <a:rPr lang="it-IT" sz="2800" dirty="0" err="1"/>
              <a:t>mars</a:t>
            </a:r>
            <a:r>
              <a:rPr lang="it-IT" sz="2800" dirty="0"/>
              <a:t> 1871-18 </a:t>
            </a:r>
            <a:r>
              <a:rPr lang="it-IT" sz="2800" dirty="0" err="1"/>
              <a:t>mars</a:t>
            </a:r>
            <a:r>
              <a:rPr lang="it-IT" sz="2800" dirty="0"/>
              <a:t> 2021</a:t>
            </a:r>
            <a:endParaRPr lang="fr-CA" sz="2800" dirty="0"/>
          </a:p>
        </p:txBody>
      </p:sp>
      <p:sp>
        <p:nvSpPr>
          <p:cNvPr id="3" name="Segnaposto contenuto 2"/>
          <p:cNvSpPr>
            <a:spLocks noGrp="1"/>
          </p:cNvSpPr>
          <p:nvPr>
            <p:ph idx="1"/>
          </p:nvPr>
        </p:nvSpPr>
        <p:spPr/>
        <p:txBody>
          <a:bodyPr>
            <a:normAutofit/>
          </a:bodyPr>
          <a:lstStyle/>
          <a:p>
            <a:pPr algn="just"/>
            <a:r>
              <a:rPr lang="it-IT" sz="2400" dirty="0" err="1"/>
              <a:t>Cette</a:t>
            </a:r>
            <a:r>
              <a:rPr lang="it-IT" sz="2400" dirty="0"/>
              <a:t> </a:t>
            </a:r>
            <a:r>
              <a:rPr lang="it-IT" sz="2400" dirty="0" err="1"/>
              <a:t>révolte</a:t>
            </a:r>
            <a:r>
              <a:rPr lang="it-IT" sz="2400" dirty="0"/>
              <a:t> est la </a:t>
            </a:r>
            <a:r>
              <a:rPr lang="it-IT" sz="2400" dirty="0" err="1"/>
              <a:t>conséquence</a:t>
            </a:r>
            <a:r>
              <a:rPr lang="it-IT" sz="2400" dirty="0"/>
              <a:t> </a:t>
            </a:r>
            <a:r>
              <a:rPr lang="it-IT" sz="2400" dirty="0" err="1"/>
              <a:t>directe</a:t>
            </a:r>
            <a:r>
              <a:rPr lang="it-IT" sz="2400" dirty="0"/>
              <a:t> de la guerre de 1870-1871 </a:t>
            </a:r>
            <a:r>
              <a:rPr lang="it-IT" sz="2400" dirty="0" err="1"/>
              <a:t>entre</a:t>
            </a:r>
            <a:r>
              <a:rPr lang="it-IT" sz="2400" dirty="0"/>
              <a:t> la France et la </a:t>
            </a:r>
            <a:r>
              <a:rPr lang="it-IT" sz="2400" dirty="0" err="1"/>
              <a:t>Prusse</a:t>
            </a:r>
            <a:r>
              <a:rPr lang="it-IT" sz="2400" dirty="0"/>
              <a:t>. </a:t>
            </a:r>
            <a:endParaRPr lang="it-IT" sz="2400" dirty="0" smtClean="0"/>
          </a:p>
          <a:p>
            <a:pPr algn="just"/>
            <a:r>
              <a:rPr lang="it-IT" sz="2400" dirty="0" smtClean="0"/>
              <a:t>En </a:t>
            </a:r>
            <a:r>
              <a:rPr lang="it-IT" sz="2400" dirty="0" err="1"/>
              <a:t>septembre</a:t>
            </a:r>
            <a:r>
              <a:rPr lang="it-IT" sz="2400" dirty="0"/>
              <a:t> 1870, la France est en </a:t>
            </a:r>
            <a:r>
              <a:rPr lang="it-IT" sz="2400" dirty="0" err="1"/>
              <a:t>déroute</a:t>
            </a:r>
            <a:r>
              <a:rPr lang="it-IT" sz="2400" dirty="0"/>
              <a:t>, </a:t>
            </a:r>
            <a:r>
              <a:rPr lang="it-IT" sz="2400" dirty="0" err="1"/>
              <a:t>Napoléon</a:t>
            </a:r>
            <a:r>
              <a:rPr lang="it-IT" sz="2400" dirty="0"/>
              <a:t> III </a:t>
            </a:r>
            <a:r>
              <a:rPr lang="it-IT" sz="2400" dirty="0" err="1"/>
              <a:t>abdique</a:t>
            </a:r>
            <a:r>
              <a:rPr lang="it-IT" sz="2400" dirty="0"/>
              <a:t> </a:t>
            </a:r>
            <a:r>
              <a:rPr lang="it-IT" sz="2400" dirty="0" err="1"/>
              <a:t>au</a:t>
            </a:r>
            <a:r>
              <a:rPr lang="it-IT" sz="2400" dirty="0"/>
              <a:t> profit de la </a:t>
            </a:r>
            <a:r>
              <a:rPr lang="it-IT" sz="2400" dirty="0" err="1"/>
              <a:t>IIIe</a:t>
            </a:r>
            <a:r>
              <a:rPr lang="it-IT" sz="2400" dirty="0"/>
              <a:t> </a:t>
            </a:r>
            <a:r>
              <a:rPr lang="it-IT" sz="2400" dirty="0" err="1"/>
              <a:t>République</a:t>
            </a:r>
            <a:r>
              <a:rPr lang="it-IT" sz="2400" dirty="0"/>
              <a:t> et Paris est </a:t>
            </a:r>
            <a:r>
              <a:rPr lang="it-IT" sz="2400" dirty="0" err="1"/>
              <a:t>assiégée</a:t>
            </a:r>
            <a:r>
              <a:rPr lang="it-IT" sz="2400" dirty="0"/>
              <a:t> par </a:t>
            </a:r>
            <a:r>
              <a:rPr lang="it-IT" sz="2400" dirty="0" err="1"/>
              <a:t>les</a:t>
            </a:r>
            <a:r>
              <a:rPr lang="it-IT" sz="2400" dirty="0"/>
              <a:t> </a:t>
            </a:r>
            <a:r>
              <a:rPr lang="it-IT" sz="2400" dirty="0" err="1"/>
              <a:t>troupes</a:t>
            </a:r>
            <a:r>
              <a:rPr lang="it-IT" sz="2400" dirty="0"/>
              <a:t> </a:t>
            </a:r>
            <a:r>
              <a:rPr lang="it-IT" sz="2400" dirty="0" err="1"/>
              <a:t>ennemies</a:t>
            </a:r>
            <a:r>
              <a:rPr lang="it-IT" sz="2400" dirty="0"/>
              <a:t>. </a:t>
            </a:r>
            <a:r>
              <a:rPr lang="it-IT" sz="2400" dirty="0" err="1"/>
              <a:t>Sous</a:t>
            </a:r>
            <a:r>
              <a:rPr lang="it-IT" sz="2400" dirty="0"/>
              <a:t> l'</a:t>
            </a:r>
            <a:r>
              <a:rPr lang="it-IT" sz="2400" dirty="0" err="1"/>
              <a:t>effet</a:t>
            </a:r>
            <a:r>
              <a:rPr lang="it-IT" sz="2400" dirty="0"/>
              <a:t> </a:t>
            </a:r>
            <a:r>
              <a:rPr lang="it-IT" sz="2400" dirty="0" err="1"/>
              <a:t>du</a:t>
            </a:r>
            <a:r>
              <a:rPr lang="it-IT" sz="2400" dirty="0"/>
              <a:t> </a:t>
            </a:r>
            <a:r>
              <a:rPr lang="it-IT" sz="2400" dirty="0" err="1"/>
              <a:t>blocus</a:t>
            </a:r>
            <a:r>
              <a:rPr lang="it-IT" sz="2400" dirty="0"/>
              <a:t>, </a:t>
            </a:r>
            <a:r>
              <a:rPr lang="it-IT" sz="2400" dirty="0" err="1"/>
              <a:t>les</a:t>
            </a:r>
            <a:r>
              <a:rPr lang="it-IT" sz="2400" dirty="0"/>
              <a:t> </a:t>
            </a:r>
            <a:r>
              <a:rPr lang="it-IT" sz="2400" dirty="0" err="1"/>
              <a:t>Parisiens</a:t>
            </a:r>
            <a:r>
              <a:rPr lang="it-IT" sz="2400" dirty="0"/>
              <a:t> </a:t>
            </a:r>
            <a:r>
              <a:rPr lang="it-IT" sz="2400" dirty="0" err="1"/>
              <a:t>meurent</a:t>
            </a:r>
            <a:r>
              <a:rPr lang="it-IT" sz="2400" dirty="0"/>
              <a:t> de </a:t>
            </a:r>
            <a:r>
              <a:rPr lang="it-IT" sz="2400" dirty="0" err="1"/>
              <a:t>faim</a:t>
            </a:r>
            <a:r>
              <a:rPr lang="it-IT" sz="2400" dirty="0"/>
              <a:t> à </a:t>
            </a:r>
            <a:r>
              <a:rPr lang="it-IT" sz="2400" dirty="0" err="1"/>
              <a:t>tel</a:t>
            </a:r>
            <a:r>
              <a:rPr lang="it-IT" sz="2400" dirty="0"/>
              <a:t> </a:t>
            </a:r>
            <a:r>
              <a:rPr lang="it-IT" sz="2400" dirty="0" err="1"/>
              <a:t>point</a:t>
            </a:r>
            <a:r>
              <a:rPr lang="it-IT" sz="2400" dirty="0"/>
              <a:t> </a:t>
            </a:r>
            <a:r>
              <a:rPr lang="it-IT" sz="2400" dirty="0" err="1"/>
              <a:t>qu'une</a:t>
            </a:r>
            <a:r>
              <a:rPr lang="it-IT" sz="2400" dirty="0"/>
              <a:t> </a:t>
            </a:r>
            <a:r>
              <a:rPr lang="it-IT" sz="2400" dirty="0" err="1"/>
              <a:t>partie</a:t>
            </a:r>
            <a:r>
              <a:rPr lang="it-IT" sz="2400" dirty="0"/>
              <a:t> </a:t>
            </a:r>
            <a:r>
              <a:rPr lang="it-IT" sz="2400" dirty="0" err="1"/>
              <a:t>des</a:t>
            </a:r>
            <a:r>
              <a:rPr lang="it-IT" sz="2400" dirty="0"/>
              <a:t> </a:t>
            </a:r>
            <a:r>
              <a:rPr lang="it-IT" sz="2400" dirty="0" err="1"/>
              <a:t>animaux</a:t>
            </a:r>
            <a:r>
              <a:rPr lang="it-IT" sz="2400" dirty="0"/>
              <a:t> </a:t>
            </a:r>
            <a:r>
              <a:rPr lang="it-IT" sz="2400" dirty="0" err="1"/>
              <a:t>du</a:t>
            </a:r>
            <a:r>
              <a:rPr lang="it-IT" sz="2400" dirty="0"/>
              <a:t> zoo de </a:t>
            </a:r>
            <a:r>
              <a:rPr lang="it-IT" sz="2400" dirty="0" err="1"/>
              <a:t>Vincennes</a:t>
            </a:r>
            <a:r>
              <a:rPr lang="it-IT" sz="2400" dirty="0"/>
              <a:t> </a:t>
            </a:r>
            <a:r>
              <a:rPr lang="it-IT" sz="2400" dirty="0" err="1"/>
              <a:t>sont</a:t>
            </a:r>
            <a:r>
              <a:rPr lang="it-IT" sz="2400" dirty="0"/>
              <a:t> </a:t>
            </a:r>
            <a:r>
              <a:rPr lang="it-IT" sz="2400" dirty="0" err="1"/>
              <a:t>mangés</a:t>
            </a:r>
            <a:r>
              <a:rPr lang="it-IT" sz="2400" dirty="0"/>
              <a:t>. Mais la capitale </a:t>
            </a:r>
            <a:r>
              <a:rPr lang="it-IT" sz="2400" dirty="0" err="1"/>
              <a:t>résiste</a:t>
            </a:r>
            <a:r>
              <a:rPr lang="it-IT" sz="2400" dirty="0"/>
              <a:t> </a:t>
            </a:r>
            <a:r>
              <a:rPr lang="it-IT" sz="2400" dirty="0" err="1"/>
              <a:t>aux</a:t>
            </a:r>
            <a:r>
              <a:rPr lang="it-IT" sz="2400" dirty="0"/>
              <a:t> </a:t>
            </a:r>
            <a:r>
              <a:rPr lang="it-IT" sz="2400" dirty="0" err="1"/>
              <a:t>Prussiens</a:t>
            </a:r>
            <a:r>
              <a:rPr lang="it-IT" sz="2400" dirty="0"/>
              <a:t> et le </a:t>
            </a:r>
            <a:r>
              <a:rPr lang="it-IT" sz="2400" dirty="0" err="1"/>
              <a:t>siège</a:t>
            </a:r>
            <a:r>
              <a:rPr lang="it-IT" sz="2400" dirty="0"/>
              <a:t> n'est </a:t>
            </a:r>
            <a:r>
              <a:rPr lang="it-IT" sz="2400" dirty="0" err="1"/>
              <a:t>pas</a:t>
            </a:r>
            <a:r>
              <a:rPr lang="it-IT" sz="2400" dirty="0"/>
              <a:t> </a:t>
            </a:r>
            <a:r>
              <a:rPr lang="it-IT" sz="2400" dirty="0" err="1"/>
              <a:t>rompu</a:t>
            </a:r>
            <a:r>
              <a:rPr lang="it-IT" sz="2400" dirty="0"/>
              <a:t>. </a:t>
            </a:r>
            <a:r>
              <a:rPr lang="it-IT" sz="2400" dirty="0" err="1"/>
              <a:t>Alors</a:t>
            </a:r>
            <a:r>
              <a:rPr lang="it-IT" sz="2400" dirty="0"/>
              <a:t>, </a:t>
            </a:r>
            <a:r>
              <a:rPr lang="it-IT" sz="2400" dirty="0" err="1"/>
              <a:t>quand</a:t>
            </a:r>
            <a:r>
              <a:rPr lang="it-IT" sz="2400" dirty="0"/>
              <a:t> le </a:t>
            </a:r>
            <a:r>
              <a:rPr lang="it-IT" sz="2400" dirty="0" err="1"/>
              <a:t>pouvoir</a:t>
            </a:r>
            <a:r>
              <a:rPr lang="it-IT" sz="2400" dirty="0"/>
              <a:t> </a:t>
            </a:r>
            <a:r>
              <a:rPr lang="it-IT" sz="2400" dirty="0" err="1"/>
              <a:t>républicain</a:t>
            </a:r>
            <a:r>
              <a:rPr lang="it-IT" sz="2400" dirty="0"/>
              <a:t> </a:t>
            </a:r>
            <a:r>
              <a:rPr lang="it-IT" sz="2400" dirty="0" err="1"/>
              <a:t>décide</a:t>
            </a:r>
            <a:r>
              <a:rPr lang="it-IT" sz="2400" dirty="0"/>
              <a:t> de </a:t>
            </a:r>
            <a:r>
              <a:rPr lang="it-IT" sz="2400" dirty="0" err="1"/>
              <a:t>capituler</a:t>
            </a:r>
            <a:r>
              <a:rPr lang="it-IT" sz="2400" dirty="0"/>
              <a:t>, </a:t>
            </a:r>
            <a:r>
              <a:rPr lang="it-IT" sz="2400" dirty="0" err="1"/>
              <a:t>les</a:t>
            </a:r>
            <a:r>
              <a:rPr lang="it-IT" sz="2400" dirty="0"/>
              <a:t> </a:t>
            </a:r>
            <a:r>
              <a:rPr lang="it-IT" sz="2400" dirty="0" err="1"/>
              <a:t>Parisiens</a:t>
            </a:r>
            <a:r>
              <a:rPr lang="it-IT" sz="2400" dirty="0"/>
              <a:t> </a:t>
            </a:r>
            <a:r>
              <a:rPr lang="it-IT" sz="2400" dirty="0" err="1"/>
              <a:t>refusent</a:t>
            </a:r>
            <a:r>
              <a:rPr lang="it-IT" sz="2400" dirty="0"/>
              <a:t> de se </a:t>
            </a:r>
            <a:r>
              <a:rPr lang="it-IT" sz="2400" dirty="0" err="1"/>
              <a:t>rendre</a:t>
            </a:r>
            <a:r>
              <a:rPr lang="it-IT" sz="2400" dirty="0" smtClean="0"/>
              <a:t>.</a:t>
            </a:r>
          </a:p>
          <a:p>
            <a:pPr algn="just"/>
            <a:r>
              <a:rPr lang="it-IT" sz="2400" i="1" dirty="0" smtClean="0"/>
              <a:t>JDD</a:t>
            </a:r>
            <a:r>
              <a:rPr lang="it-IT" sz="2400" dirty="0" smtClean="0"/>
              <a:t> 11 </a:t>
            </a:r>
            <a:r>
              <a:rPr lang="it-IT" sz="2400" dirty="0" err="1" smtClean="0"/>
              <a:t>mars</a:t>
            </a:r>
            <a:r>
              <a:rPr lang="it-IT" sz="2400" dirty="0" smtClean="0"/>
              <a:t> 2021</a:t>
            </a:r>
            <a:endParaRPr lang="fr-CA" sz="2400" dirty="0"/>
          </a:p>
        </p:txBody>
      </p:sp>
    </p:spTree>
    <p:extLst>
      <p:ext uri="{BB962C8B-B14F-4D97-AF65-F5344CB8AC3E}">
        <p14:creationId xmlns:p14="http://schemas.microsoft.com/office/powerpoint/2010/main" val="26488097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150e </a:t>
            </a:r>
            <a:r>
              <a:rPr lang="it-IT" sz="2800" dirty="0" err="1"/>
              <a:t>anniversaire</a:t>
            </a:r>
            <a:r>
              <a:rPr lang="it-IT" sz="2800" dirty="0"/>
              <a:t> de la </a:t>
            </a:r>
            <a:r>
              <a:rPr lang="it-IT" sz="2800" dirty="0" err="1"/>
              <a:t>Commune</a:t>
            </a:r>
            <a:r>
              <a:rPr lang="it-IT" sz="2800" dirty="0"/>
              <a:t> de Paris </a:t>
            </a:r>
            <a:br>
              <a:rPr lang="it-IT" sz="2800" dirty="0"/>
            </a:br>
            <a:r>
              <a:rPr lang="it-IT" sz="2800" dirty="0"/>
              <a:t>18 </a:t>
            </a:r>
            <a:r>
              <a:rPr lang="it-IT" sz="2800" dirty="0" err="1"/>
              <a:t>mars</a:t>
            </a:r>
            <a:r>
              <a:rPr lang="it-IT" sz="2800" dirty="0"/>
              <a:t> 1871-18 </a:t>
            </a:r>
            <a:r>
              <a:rPr lang="it-IT" sz="2800" dirty="0" err="1"/>
              <a:t>mars</a:t>
            </a:r>
            <a:r>
              <a:rPr lang="it-IT" sz="2800" dirty="0"/>
              <a:t> 2021</a:t>
            </a:r>
            <a:endParaRPr lang="fr-CA" sz="2800" dirty="0"/>
          </a:p>
        </p:txBody>
      </p:sp>
      <p:sp>
        <p:nvSpPr>
          <p:cNvPr id="3" name="Segnaposto contenuto 2"/>
          <p:cNvSpPr>
            <a:spLocks noGrp="1"/>
          </p:cNvSpPr>
          <p:nvPr>
            <p:ph idx="1"/>
          </p:nvPr>
        </p:nvSpPr>
        <p:spPr/>
        <p:txBody>
          <a:bodyPr>
            <a:normAutofit/>
          </a:bodyPr>
          <a:lstStyle/>
          <a:p>
            <a:r>
              <a:rPr lang="it-IT" sz="2400" b="1" dirty="0"/>
              <a:t>Une "</a:t>
            </a:r>
            <a:r>
              <a:rPr lang="it-IT" sz="2400" b="1" dirty="0" err="1"/>
              <a:t>semaine</a:t>
            </a:r>
            <a:r>
              <a:rPr lang="it-IT" sz="2400" b="1" dirty="0"/>
              <a:t> </a:t>
            </a:r>
            <a:r>
              <a:rPr lang="it-IT" sz="2400" b="1" dirty="0" err="1"/>
              <a:t>sanglante</a:t>
            </a:r>
            <a:r>
              <a:rPr lang="it-IT" sz="2400" b="1" dirty="0"/>
              <a:t>" qui a </a:t>
            </a:r>
            <a:r>
              <a:rPr lang="it-IT" sz="2400" b="1" dirty="0" err="1"/>
              <a:t>marqué</a:t>
            </a:r>
            <a:r>
              <a:rPr lang="it-IT" sz="2400" b="1" dirty="0"/>
              <a:t> </a:t>
            </a:r>
            <a:r>
              <a:rPr lang="it-IT" sz="2400" b="1" dirty="0" err="1"/>
              <a:t>les</a:t>
            </a:r>
            <a:r>
              <a:rPr lang="it-IT" sz="2400" b="1" dirty="0"/>
              <a:t> </a:t>
            </a:r>
            <a:r>
              <a:rPr lang="it-IT" sz="2400" b="1" dirty="0" err="1"/>
              <a:t>esprits</a:t>
            </a:r>
            <a:endParaRPr lang="it-IT" sz="2400" b="1" dirty="0"/>
          </a:p>
          <a:p>
            <a:pPr algn="just"/>
            <a:r>
              <a:rPr lang="it-IT" sz="2400" dirty="0"/>
              <a:t>Une </a:t>
            </a:r>
            <a:r>
              <a:rPr lang="it-IT" sz="2400" dirty="0" err="1"/>
              <a:t>partie</a:t>
            </a:r>
            <a:r>
              <a:rPr lang="it-IT" sz="2400" dirty="0"/>
              <a:t> d'</a:t>
            </a:r>
            <a:r>
              <a:rPr lang="it-IT" sz="2400" dirty="0" err="1"/>
              <a:t>entre</a:t>
            </a:r>
            <a:r>
              <a:rPr lang="it-IT" sz="2400" dirty="0"/>
              <a:t> </a:t>
            </a:r>
            <a:r>
              <a:rPr lang="it-IT" sz="2400" dirty="0" err="1"/>
              <a:t>eux</a:t>
            </a:r>
            <a:r>
              <a:rPr lang="it-IT" sz="2400" dirty="0"/>
              <a:t>, </a:t>
            </a:r>
            <a:r>
              <a:rPr lang="it-IT" sz="2400" dirty="0" err="1"/>
              <a:t>emmenés</a:t>
            </a:r>
            <a:r>
              <a:rPr lang="it-IT" sz="2400" dirty="0"/>
              <a:t> par la </a:t>
            </a:r>
            <a:r>
              <a:rPr lang="it-IT" sz="2400" dirty="0" err="1"/>
              <a:t>Garde</a:t>
            </a:r>
            <a:r>
              <a:rPr lang="it-IT" sz="2400" dirty="0"/>
              <a:t> </a:t>
            </a:r>
            <a:r>
              <a:rPr lang="it-IT" sz="2400" dirty="0" err="1"/>
              <a:t>nationale</a:t>
            </a:r>
            <a:r>
              <a:rPr lang="it-IT" sz="2400" dirty="0"/>
              <a:t>, </a:t>
            </a:r>
            <a:r>
              <a:rPr lang="it-IT" sz="2400" dirty="0" err="1"/>
              <a:t>prend</a:t>
            </a:r>
            <a:r>
              <a:rPr lang="it-IT" sz="2400" dirty="0"/>
              <a:t> </a:t>
            </a:r>
            <a:r>
              <a:rPr lang="it-IT" sz="2400" dirty="0" err="1"/>
              <a:t>les</a:t>
            </a:r>
            <a:r>
              <a:rPr lang="it-IT" sz="2400" dirty="0"/>
              <a:t> </a:t>
            </a:r>
            <a:r>
              <a:rPr lang="it-IT" sz="2400" dirty="0" err="1"/>
              <a:t>armes</a:t>
            </a:r>
            <a:r>
              <a:rPr lang="it-IT" sz="2400" dirty="0"/>
              <a:t> et </a:t>
            </a:r>
            <a:r>
              <a:rPr lang="it-IT" sz="2400" dirty="0" err="1"/>
              <a:t>combat</a:t>
            </a:r>
            <a:r>
              <a:rPr lang="it-IT" sz="2400" dirty="0"/>
              <a:t> à la fois </a:t>
            </a:r>
            <a:r>
              <a:rPr lang="it-IT" sz="2400" dirty="0" err="1"/>
              <a:t>les</a:t>
            </a:r>
            <a:r>
              <a:rPr lang="it-IT" sz="2400" dirty="0"/>
              <a:t> </a:t>
            </a:r>
            <a:r>
              <a:rPr lang="it-IT" sz="2400" dirty="0" err="1"/>
              <a:t>Prussiens</a:t>
            </a:r>
            <a:r>
              <a:rPr lang="it-IT" sz="2400" dirty="0"/>
              <a:t> - qui </a:t>
            </a:r>
            <a:r>
              <a:rPr lang="it-IT" sz="2400" dirty="0" err="1"/>
              <a:t>défilent</a:t>
            </a:r>
            <a:r>
              <a:rPr lang="it-IT" sz="2400" dirty="0"/>
              <a:t> </a:t>
            </a:r>
            <a:r>
              <a:rPr lang="it-IT" sz="2400" dirty="0" err="1"/>
              <a:t>dans</a:t>
            </a:r>
            <a:r>
              <a:rPr lang="it-IT" sz="2400" dirty="0"/>
              <a:t> la capitale le 1er </a:t>
            </a:r>
            <a:r>
              <a:rPr lang="it-IT" sz="2400" dirty="0" err="1"/>
              <a:t>mars</a:t>
            </a:r>
            <a:r>
              <a:rPr lang="it-IT" sz="2400" dirty="0"/>
              <a:t> - et le </a:t>
            </a:r>
            <a:r>
              <a:rPr lang="it-IT" sz="2400" dirty="0" err="1"/>
              <a:t>pouvoir</a:t>
            </a:r>
            <a:r>
              <a:rPr lang="it-IT" sz="2400" dirty="0"/>
              <a:t>. Le 18 </a:t>
            </a:r>
            <a:r>
              <a:rPr lang="it-IT" sz="2400" dirty="0" err="1"/>
              <a:t>mars</a:t>
            </a:r>
            <a:r>
              <a:rPr lang="it-IT" sz="2400" dirty="0"/>
              <a:t> 1871, le chef </a:t>
            </a:r>
            <a:r>
              <a:rPr lang="it-IT" sz="2400" dirty="0" err="1"/>
              <a:t>du</a:t>
            </a:r>
            <a:r>
              <a:rPr lang="it-IT" sz="2400" dirty="0"/>
              <a:t> </a:t>
            </a:r>
            <a:r>
              <a:rPr lang="it-IT" sz="2400" dirty="0" err="1"/>
              <a:t>gouvernement</a:t>
            </a:r>
            <a:r>
              <a:rPr lang="it-IT" sz="2400" dirty="0"/>
              <a:t> </a:t>
            </a:r>
            <a:r>
              <a:rPr lang="it-IT" sz="2400" dirty="0" err="1"/>
              <a:t>provisoire</a:t>
            </a:r>
            <a:r>
              <a:rPr lang="it-IT" sz="2400" dirty="0"/>
              <a:t>, </a:t>
            </a:r>
            <a:r>
              <a:rPr lang="it-IT" sz="2400" dirty="0" err="1"/>
              <a:t>Adolphe</a:t>
            </a:r>
            <a:r>
              <a:rPr lang="it-IT" sz="2400" dirty="0"/>
              <a:t> </a:t>
            </a:r>
            <a:r>
              <a:rPr lang="it-IT" sz="2400" dirty="0" err="1"/>
              <a:t>Thiers</a:t>
            </a:r>
            <a:r>
              <a:rPr lang="it-IT" sz="2400" dirty="0"/>
              <a:t>, </a:t>
            </a:r>
            <a:r>
              <a:rPr lang="it-IT" sz="2400" dirty="0" err="1"/>
              <a:t>fait</a:t>
            </a:r>
            <a:r>
              <a:rPr lang="it-IT" sz="2400" dirty="0"/>
              <a:t> </a:t>
            </a:r>
            <a:r>
              <a:rPr lang="it-IT" sz="2400" dirty="0" err="1"/>
              <a:t>arrêter</a:t>
            </a:r>
            <a:r>
              <a:rPr lang="it-IT" sz="2400" dirty="0"/>
              <a:t> Auguste </a:t>
            </a:r>
            <a:r>
              <a:rPr lang="it-IT" sz="2400" dirty="0" err="1"/>
              <a:t>Blanqui</a:t>
            </a:r>
            <a:r>
              <a:rPr lang="it-IT" sz="2400" dirty="0"/>
              <a:t>, l'un </a:t>
            </a:r>
            <a:r>
              <a:rPr lang="it-IT" sz="2400" dirty="0" err="1"/>
              <a:t>des</a:t>
            </a:r>
            <a:r>
              <a:rPr lang="it-IT" sz="2400" dirty="0"/>
              <a:t> </a:t>
            </a:r>
            <a:r>
              <a:rPr lang="it-IT" sz="2400" dirty="0" err="1"/>
              <a:t>leaders</a:t>
            </a:r>
            <a:r>
              <a:rPr lang="it-IT" sz="2400" dirty="0"/>
              <a:t> </a:t>
            </a:r>
            <a:r>
              <a:rPr lang="it-IT" sz="2400" dirty="0" err="1"/>
              <a:t>du</a:t>
            </a:r>
            <a:r>
              <a:rPr lang="it-IT" sz="2400" dirty="0"/>
              <a:t> </a:t>
            </a:r>
            <a:r>
              <a:rPr lang="it-IT" sz="2400" dirty="0" err="1"/>
              <a:t>mouvement</a:t>
            </a:r>
            <a:r>
              <a:rPr lang="it-IT" sz="2400" dirty="0"/>
              <a:t>, et </a:t>
            </a:r>
            <a:r>
              <a:rPr lang="it-IT" sz="2400" dirty="0" err="1"/>
              <a:t>envoie</a:t>
            </a:r>
            <a:r>
              <a:rPr lang="it-IT" sz="2400" dirty="0"/>
              <a:t> </a:t>
            </a:r>
            <a:r>
              <a:rPr lang="it-IT" sz="2400" dirty="0" err="1"/>
              <a:t>des</a:t>
            </a:r>
            <a:r>
              <a:rPr lang="it-IT" sz="2400" dirty="0"/>
              <a:t> </a:t>
            </a:r>
            <a:r>
              <a:rPr lang="it-IT" sz="2400" dirty="0" err="1"/>
              <a:t>troupes</a:t>
            </a:r>
            <a:r>
              <a:rPr lang="it-IT" sz="2400" dirty="0"/>
              <a:t> pour </a:t>
            </a:r>
            <a:r>
              <a:rPr lang="it-IT" sz="2400" dirty="0" err="1"/>
              <a:t>désarmer</a:t>
            </a:r>
            <a:r>
              <a:rPr lang="it-IT" sz="2400" dirty="0"/>
              <a:t> la </a:t>
            </a:r>
            <a:r>
              <a:rPr lang="it-IT" sz="2400" dirty="0" err="1"/>
              <a:t>Garde</a:t>
            </a:r>
            <a:r>
              <a:rPr lang="it-IT" sz="2400" dirty="0"/>
              <a:t> </a:t>
            </a:r>
            <a:r>
              <a:rPr lang="it-IT" sz="2400" dirty="0" err="1"/>
              <a:t>nationale</a:t>
            </a:r>
            <a:r>
              <a:rPr lang="it-IT" sz="2400" dirty="0"/>
              <a:t>. Mais </a:t>
            </a:r>
            <a:r>
              <a:rPr lang="it-IT" sz="2400" dirty="0" err="1"/>
              <a:t>celles</a:t>
            </a:r>
            <a:r>
              <a:rPr lang="it-IT" sz="2400" dirty="0"/>
              <a:t>-ci </a:t>
            </a:r>
            <a:r>
              <a:rPr lang="it-IT" sz="2400" dirty="0" err="1"/>
              <a:t>fraternisent</a:t>
            </a:r>
            <a:r>
              <a:rPr lang="it-IT" sz="2400" dirty="0"/>
              <a:t> </a:t>
            </a:r>
            <a:r>
              <a:rPr lang="it-IT" sz="2400" dirty="0" err="1"/>
              <a:t>avec</a:t>
            </a:r>
            <a:r>
              <a:rPr lang="it-IT" sz="2400" dirty="0"/>
              <a:t> la </a:t>
            </a:r>
            <a:r>
              <a:rPr lang="it-IT" sz="2400" dirty="0" err="1"/>
              <a:t>foule</a:t>
            </a:r>
            <a:r>
              <a:rPr lang="it-IT" sz="2400" dirty="0"/>
              <a:t> et la </a:t>
            </a:r>
            <a:r>
              <a:rPr lang="it-IT" sz="2400" dirty="0" err="1"/>
              <a:t>Garde</a:t>
            </a:r>
            <a:r>
              <a:rPr lang="it-IT" sz="2400" dirty="0"/>
              <a:t> </a:t>
            </a:r>
            <a:r>
              <a:rPr lang="it-IT" sz="2400" dirty="0" err="1"/>
              <a:t>nationale</a:t>
            </a:r>
            <a:r>
              <a:rPr lang="it-IT" sz="2400" dirty="0"/>
              <a:t>. En </a:t>
            </a:r>
            <a:r>
              <a:rPr lang="it-IT" sz="2400" dirty="0" err="1"/>
              <a:t>quelques</a:t>
            </a:r>
            <a:r>
              <a:rPr lang="it-IT" sz="2400" dirty="0"/>
              <a:t> </a:t>
            </a:r>
            <a:r>
              <a:rPr lang="it-IT" sz="2400" dirty="0" err="1"/>
              <a:t>jours</a:t>
            </a:r>
            <a:r>
              <a:rPr lang="it-IT" sz="2400" dirty="0"/>
              <a:t>, la </a:t>
            </a:r>
            <a:r>
              <a:rPr lang="it-IT" sz="2400" dirty="0" err="1"/>
              <a:t>Commune</a:t>
            </a:r>
            <a:r>
              <a:rPr lang="it-IT" sz="2400" dirty="0"/>
              <a:t> de Paris s'</a:t>
            </a:r>
            <a:r>
              <a:rPr lang="it-IT" sz="2400" dirty="0" err="1"/>
              <a:t>organise</a:t>
            </a:r>
            <a:r>
              <a:rPr lang="it-IT" sz="2400" dirty="0"/>
              <a:t> en une </a:t>
            </a:r>
            <a:r>
              <a:rPr lang="it-IT" sz="2400" dirty="0" err="1"/>
              <a:t>entité</a:t>
            </a:r>
            <a:r>
              <a:rPr lang="it-IT" sz="2400" dirty="0"/>
              <a:t> </a:t>
            </a:r>
            <a:r>
              <a:rPr lang="it-IT" sz="2400" dirty="0" err="1"/>
              <a:t>politique</a:t>
            </a:r>
            <a:r>
              <a:rPr lang="it-IT" sz="2400" dirty="0"/>
              <a:t> </a:t>
            </a:r>
            <a:r>
              <a:rPr lang="it-IT" sz="2400" dirty="0" err="1"/>
              <a:t>indépendante</a:t>
            </a:r>
            <a:r>
              <a:rPr lang="it-IT" sz="2400" dirty="0"/>
              <a:t>, </a:t>
            </a:r>
            <a:r>
              <a:rPr lang="it-IT" sz="2400" dirty="0" err="1"/>
              <a:t>avec</a:t>
            </a:r>
            <a:r>
              <a:rPr lang="it-IT" sz="2400" dirty="0"/>
              <a:t> un </a:t>
            </a:r>
            <a:r>
              <a:rPr lang="it-IT" sz="2400" dirty="0" err="1"/>
              <a:t>contre-gouvernement</a:t>
            </a:r>
            <a:r>
              <a:rPr lang="it-IT" sz="2400" dirty="0" smtClean="0"/>
              <a:t>.</a:t>
            </a:r>
          </a:p>
          <a:p>
            <a:pPr algn="just"/>
            <a:r>
              <a:rPr lang="it-IT" sz="2400" i="1" dirty="0"/>
              <a:t>JDD</a:t>
            </a:r>
            <a:r>
              <a:rPr lang="it-IT" sz="2400" dirty="0"/>
              <a:t> 11 </a:t>
            </a:r>
            <a:r>
              <a:rPr lang="it-IT" sz="2400" dirty="0" err="1"/>
              <a:t>mars</a:t>
            </a:r>
            <a:r>
              <a:rPr lang="it-IT" sz="2400" dirty="0"/>
              <a:t> 2021</a:t>
            </a:r>
            <a:endParaRPr lang="fr-CA" sz="2400" dirty="0"/>
          </a:p>
          <a:p>
            <a:pPr algn="just"/>
            <a:endParaRPr lang="it-IT" sz="2400" dirty="0"/>
          </a:p>
          <a:p>
            <a:endParaRPr lang="fr-CA" sz="2400" dirty="0"/>
          </a:p>
        </p:txBody>
      </p:sp>
    </p:spTree>
    <p:extLst>
      <p:ext uri="{BB962C8B-B14F-4D97-AF65-F5344CB8AC3E}">
        <p14:creationId xmlns:p14="http://schemas.microsoft.com/office/powerpoint/2010/main" val="18758399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150e </a:t>
            </a:r>
            <a:r>
              <a:rPr lang="it-IT" sz="2800" dirty="0" err="1"/>
              <a:t>anniversaire</a:t>
            </a:r>
            <a:r>
              <a:rPr lang="it-IT" sz="2800" dirty="0"/>
              <a:t> de la </a:t>
            </a:r>
            <a:r>
              <a:rPr lang="it-IT" sz="2800" dirty="0" err="1"/>
              <a:t>Commune</a:t>
            </a:r>
            <a:r>
              <a:rPr lang="it-IT" sz="2800" dirty="0"/>
              <a:t> de Paris </a:t>
            </a:r>
            <a:br>
              <a:rPr lang="it-IT" sz="2800" dirty="0"/>
            </a:br>
            <a:r>
              <a:rPr lang="it-IT" sz="2800" dirty="0"/>
              <a:t>18 </a:t>
            </a:r>
            <a:r>
              <a:rPr lang="it-IT" sz="2800" dirty="0" err="1"/>
              <a:t>mars</a:t>
            </a:r>
            <a:r>
              <a:rPr lang="it-IT" sz="2800" dirty="0"/>
              <a:t> 1871-18 </a:t>
            </a:r>
            <a:r>
              <a:rPr lang="it-IT" sz="2800" dirty="0" err="1"/>
              <a:t>mars</a:t>
            </a:r>
            <a:r>
              <a:rPr lang="it-IT" sz="2800" dirty="0"/>
              <a:t> 2021</a:t>
            </a:r>
            <a:endParaRPr lang="fr-CA" sz="2800" dirty="0"/>
          </a:p>
        </p:txBody>
      </p:sp>
      <p:sp>
        <p:nvSpPr>
          <p:cNvPr id="3" name="Segnaposto contenuto 2"/>
          <p:cNvSpPr>
            <a:spLocks noGrp="1"/>
          </p:cNvSpPr>
          <p:nvPr>
            <p:ph idx="1"/>
          </p:nvPr>
        </p:nvSpPr>
        <p:spPr/>
        <p:txBody>
          <a:bodyPr>
            <a:normAutofit/>
          </a:bodyPr>
          <a:lstStyle/>
          <a:p>
            <a:pPr algn="just"/>
            <a:r>
              <a:rPr lang="it-IT" sz="2400" dirty="0" err="1"/>
              <a:t>Les</a:t>
            </a:r>
            <a:r>
              <a:rPr lang="it-IT" sz="2400" dirty="0"/>
              <a:t> </a:t>
            </a:r>
            <a:r>
              <a:rPr lang="it-IT" sz="2400" dirty="0" err="1"/>
              <a:t>troupes</a:t>
            </a:r>
            <a:r>
              <a:rPr lang="it-IT" sz="2400" dirty="0"/>
              <a:t> </a:t>
            </a:r>
            <a:r>
              <a:rPr lang="it-IT" sz="2400" dirty="0" err="1"/>
              <a:t>régulières</a:t>
            </a:r>
            <a:r>
              <a:rPr lang="it-IT" sz="2400" dirty="0"/>
              <a:t>, dont le </a:t>
            </a:r>
            <a:r>
              <a:rPr lang="it-IT" sz="2400" dirty="0" err="1"/>
              <a:t>commandant</a:t>
            </a:r>
            <a:r>
              <a:rPr lang="it-IT" sz="2400" dirty="0"/>
              <a:t> en chef </a:t>
            </a:r>
            <a:r>
              <a:rPr lang="it-IT" sz="2400" dirty="0" err="1"/>
              <a:t>était</a:t>
            </a:r>
            <a:r>
              <a:rPr lang="it-IT" sz="2400" dirty="0"/>
              <a:t> </a:t>
            </a:r>
            <a:r>
              <a:rPr lang="it-IT" sz="2400" dirty="0" err="1"/>
              <a:t>Patrice</a:t>
            </a:r>
            <a:r>
              <a:rPr lang="it-IT" sz="2400" dirty="0"/>
              <a:t> de Mac </a:t>
            </a:r>
            <a:r>
              <a:rPr lang="it-IT" sz="2400" dirty="0" err="1"/>
              <a:t>Mahon</a:t>
            </a:r>
            <a:r>
              <a:rPr lang="it-IT" sz="2400" dirty="0"/>
              <a:t>, </a:t>
            </a:r>
            <a:r>
              <a:rPr lang="it-IT" sz="2400" dirty="0" err="1"/>
              <a:t>finissent</a:t>
            </a:r>
            <a:r>
              <a:rPr lang="it-IT" sz="2400" dirty="0"/>
              <a:t> par </a:t>
            </a:r>
            <a:r>
              <a:rPr lang="it-IT" sz="2400" dirty="0" err="1"/>
              <a:t>reprendre</a:t>
            </a:r>
            <a:r>
              <a:rPr lang="it-IT" sz="2400" dirty="0"/>
              <a:t> le </a:t>
            </a:r>
            <a:r>
              <a:rPr lang="it-IT" sz="2400" dirty="0" err="1"/>
              <a:t>dessus</a:t>
            </a:r>
            <a:r>
              <a:rPr lang="it-IT" sz="2400" dirty="0"/>
              <a:t> et, à l'</a:t>
            </a:r>
            <a:r>
              <a:rPr lang="it-IT" sz="2400" dirty="0" err="1"/>
              <a:t>occasion</a:t>
            </a:r>
            <a:r>
              <a:rPr lang="it-IT" sz="2400" dirty="0"/>
              <a:t> de la "</a:t>
            </a:r>
            <a:r>
              <a:rPr lang="it-IT" sz="2400" dirty="0" err="1"/>
              <a:t>semaine</a:t>
            </a:r>
            <a:r>
              <a:rPr lang="it-IT" sz="2400" dirty="0"/>
              <a:t> </a:t>
            </a:r>
            <a:r>
              <a:rPr lang="it-IT" sz="2400" dirty="0" err="1"/>
              <a:t>sanglante</a:t>
            </a:r>
            <a:r>
              <a:rPr lang="it-IT" sz="2400" dirty="0"/>
              <a:t>", </a:t>
            </a:r>
            <a:r>
              <a:rPr lang="it-IT" sz="2400" dirty="0" err="1"/>
              <a:t>du</a:t>
            </a:r>
            <a:r>
              <a:rPr lang="it-IT" sz="2400" dirty="0"/>
              <a:t> 21 </a:t>
            </a:r>
            <a:r>
              <a:rPr lang="it-IT" sz="2400" dirty="0" err="1"/>
              <a:t>au</a:t>
            </a:r>
            <a:r>
              <a:rPr lang="it-IT" sz="2400" dirty="0"/>
              <a:t> 28 mai 1871, </a:t>
            </a:r>
            <a:r>
              <a:rPr lang="it-IT" sz="2400" dirty="0" err="1"/>
              <a:t>elles</a:t>
            </a:r>
            <a:r>
              <a:rPr lang="it-IT" sz="2400" dirty="0"/>
              <a:t> </a:t>
            </a:r>
            <a:r>
              <a:rPr lang="it-IT" sz="2400" dirty="0" err="1"/>
              <a:t>écrasent</a:t>
            </a:r>
            <a:r>
              <a:rPr lang="it-IT" sz="2400" dirty="0"/>
              <a:t> le </a:t>
            </a:r>
            <a:r>
              <a:rPr lang="it-IT" sz="2400" dirty="0" err="1"/>
              <a:t>mouvement</a:t>
            </a:r>
            <a:r>
              <a:rPr lang="it-IT" sz="2400" dirty="0"/>
              <a:t> </a:t>
            </a:r>
            <a:r>
              <a:rPr lang="it-IT" sz="2400" dirty="0" err="1"/>
              <a:t>insurrectionnel</a:t>
            </a:r>
            <a:r>
              <a:rPr lang="it-IT" sz="2400" dirty="0"/>
              <a:t> </a:t>
            </a:r>
            <a:r>
              <a:rPr lang="it-IT" sz="2400" dirty="0" err="1"/>
              <a:t>sous</a:t>
            </a:r>
            <a:r>
              <a:rPr lang="it-IT" sz="2400" dirty="0"/>
              <a:t> l'</a:t>
            </a:r>
            <a:r>
              <a:rPr lang="it-IT" sz="2400" dirty="0" err="1"/>
              <a:t>impulsion</a:t>
            </a:r>
            <a:r>
              <a:rPr lang="it-IT" sz="2400" dirty="0"/>
              <a:t> de </a:t>
            </a:r>
            <a:r>
              <a:rPr lang="it-IT" sz="2400" dirty="0" err="1"/>
              <a:t>généraux</a:t>
            </a:r>
            <a:r>
              <a:rPr lang="it-IT" sz="2400" dirty="0"/>
              <a:t> </a:t>
            </a:r>
            <a:r>
              <a:rPr lang="it-IT" sz="2400" dirty="0" err="1"/>
              <a:t>comme</a:t>
            </a:r>
            <a:r>
              <a:rPr lang="it-IT" sz="2400" dirty="0"/>
              <a:t> Ernest </a:t>
            </a:r>
            <a:r>
              <a:rPr lang="it-IT" sz="2400" dirty="0" err="1"/>
              <a:t>Courtot</a:t>
            </a:r>
            <a:r>
              <a:rPr lang="it-IT" sz="2400" dirty="0"/>
              <a:t> de </a:t>
            </a:r>
            <a:r>
              <a:rPr lang="it-IT" sz="2400" dirty="0" err="1"/>
              <a:t>Cissey</a:t>
            </a:r>
            <a:r>
              <a:rPr lang="it-IT" sz="2400" dirty="0"/>
              <a:t>, Joseph </a:t>
            </a:r>
            <a:r>
              <a:rPr lang="it-IT" sz="2400" dirty="0" err="1"/>
              <a:t>Vinoy</a:t>
            </a:r>
            <a:r>
              <a:rPr lang="it-IT" sz="2400" dirty="0"/>
              <a:t> et Gaston de </a:t>
            </a:r>
            <a:r>
              <a:rPr lang="it-IT" sz="2400" dirty="0" err="1"/>
              <a:t>Galliffet</a:t>
            </a:r>
            <a:r>
              <a:rPr lang="it-IT" sz="2400" dirty="0"/>
              <a:t>. Le </a:t>
            </a:r>
            <a:r>
              <a:rPr lang="it-IT" sz="2400" dirty="0" err="1"/>
              <a:t>nombre</a:t>
            </a:r>
            <a:r>
              <a:rPr lang="it-IT" sz="2400" dirty="0"/>
              <a:t> de </a:t>
            </a:r>
            <a:r>
              <a:rPr lang="it-IT" sz="2400" dirty="0" err="1"/>
              <a:t>fédérés</a:t>
            </a:r>
            <a:r>
              <a:rPr lang="it-IT" sz="2400" dirty="0"/>
              <a:t> </a:t>
            </a:r>
            <a:r>
              <a:rPr lang="it-IT" sz="2400" dirty="0" err="1"/>
              <a:t>morts</a:t>
            </a:r>
            <a:r>
              <a:rPr lang="it-IT" sz="2400" dirty="0"/>
              <a:t> est </a:t>
            </a:r>
            <a:r>
              <a:rPr lang="it-IT" sz="2400" dirty="0" err="1"/>
              <a:t>estimé</a:t>
            </a:r>
            <a:r>
              <a:rPr lang="it-IT" sz="2400" dirty="0"/>
              <a:t> </a:t>
            </a:r>
            <a:r>
              <a:rPr lang="it-IT" sz="2400" dirty="0" err="1"/>
              <a:t>entre</a:t>
            </a:r>
            <a:r>
              <a:rPr lang="it-IT" sz="2400" dirty="0"/>
              <a:t> 20.000 et 30.000, </a:t>
            </a:r>
            <a:r>
              <a:rPr lang="it-IT" sz="2400" dirty="0" err="1"/>
              <a:t>contre</a:t>
            </a:r>
            <a:r>
              <a:rPr lang="it-IT" sz="2400" dirty="0"/>
              <a:t> 1.364 </a:t>
            </a:r>
            <a:r>
              <a:rPr lang="it-IT" sz="2400" dirty="0" err="1"/>
              <a:t>dans</a:t>
            </a:r>
            <a:r>
              <a:rPr lang="it-IT" sz="2400" dirty="0"/>
              <a:t> l'</a:t>
            </a:r>
            <a:r>
              <a:rPr lang="it-IT" sz="2400" dirty="0" err="1"/>
              <a:t>autre</a:t>
            </a:r>
            <a:r>
              <a:rPr lang="it-IT" sz="2400" dirty="0"/>
              <a:t> camp</a:t>
            </a:r>
            <a:r>
              <a:rPr lang="it-IT" sz="2400" dirty="0" smtClean="0"/>
              <a:t>.</a:t>
            </a:r>
          </a:p>
          <a:p>
            <a:pPr algn="just"/>
            <a:r>
              <a:rPr lang="it-IT" sz="2400" i="1" dirty="0"/>
              <a:t>JDD</a:t>
            </a:r>
            <a:r>
              <a:rPr lang="it-IT" sz="2400" dirty="0"/>
              <a:t> 11 </a:t>
            </a:r>
            <a:r>
              <a:rPr lang="it-IT" sz="2400" dirty="0" err="1"/>
              <a:t>mars</a:t>
            </a:r>
            <a:r>
              <a:rPr lang="it-IT" sz="2400" dirty="0"/>
              <a:t> 2021</a:t>
            </a:r>
            <a:endParaRPr lang="fr-CA" sz="2400" dirty="0"/>
          </a:p>
          <a:p>
            <a:pPr algn="just"/>
            <a:endParaRPr lang="fr-CA" sz="2400" dirty="0"/>
          </a:p>
        </p:txBody>
      </p:sp>
    </p:spTree>
    <p:extLst>
      <p:ext uri="{BB962C8B-B14F-4D97-AF65-F5344CB8AC3E}">
        <p14:creationId xmlns:p14="http://schemas.microsoft.com/office/powerpoint/2010/main" val="3636116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150e </a:t>
            </a:r>
            <a:r>
              <a:rPr lang="it-IT" sz="2800" dirty="0" err="1"/>
              <a:t>anniversaire</a:t>
            </a:r>
            <a:r>
              <a:rPr lang="it-IT" sz="2800" dirty="0"/>
              <a:t> de la </a:t>
            </a:r>
            <a:r>
              <a:rPr lang="it-IT" sz="2800" dirty="0" err="1"/>
              <a:t>Commune</a:t>
            </a:r>
            <a:r>
              <a:rPr lang="it-IT" sz="2800" dirty="0"/>
              <a:t> de Paris </a:t>
            </a:r>
            <a:br>
              <a:rPr lang="it-IT" sz="2800" dirty="0"/>
            </a:br>
            <a:r>
              <a:rPr lang="it-IT" sz="2800" dirty="0"/>
              <a:t>18 </a:t>
            </a:r>
            <a:r>
              <a:rPr lang="it-IT" sz="2800" dirty="0" err="1"/>
              <a:t>mars</a:t>
            </a:r>
            <a:r>
              <a:rPr lang="it-IT" sz="2800" dirty="0"/>
              <a:t> 1871-18 </a:t>
            </a:r>
            <a:r>
              <a:rPr lang="it-IT" sz="2800" dirty="0" err="1"/>
              <a:t>mars</a:t>
            </a:r>
            <a:r>
              <a:rPr lang="it-IT" sz="2800" dirty="0"/>
              <a:t> 2021</a:t>
            </a:r>
            <a:endParaRPr lang="fr-CA" sz="2800" dirty="0"/>
          </a:p>
        </p:txBody>
      </p:sp>
      <p:sp>
        <p:nvSpPr>
          <p:cNvPr id="3" name="Segnaposto contenuto 2"/>
          <p:cNvSpPr>
            <a:spLocks noGrp="1"/>
          </p:cNvSpPr>
          <p:nvPr>
            <p:ph idx="1"/>
          </p:nvPr>
        </p:nvSpPr>
        <p:spPr/>
        <p:txBody>
          <a:bodyPr>
            <a:normAutofit/>
          </a:bodyPr>
          <a:lstStyle/>
          <a:p>
            <a:pPr algn="just"/>
            <a:r>
              <a:rPr lang="it-IT" sz="2400" dirty="0" err="1"/>
              <a:t>Sur</a:t>
            </a:r>
            <a:r>
              <a:rPr lang="it-IT" sz="2400" dirty="0"/>
              <a:t> plus de 38.000 </a:t>
            </a:r>
            <a:r>
              <a:rPr lang="it-IT" sz="2400" dirty="0" err="1"/>
              <a:t>insurgés</a:t>
            </a:r>
            <a:r>
              <a:rPr lang="it-IT" sz="2400" dirty="0"/>
              <a:t> </a:t>
            </a:r>
            <a:r>
              <a:rPr lang="it-IT" sz="2400" dirty="0" err="1"/>
              <a:t>jugés</a:t>
            </a:r>
            <a:r>
              <a:rPr lang="it-IT" sz="2400" dirty="0"/>
              <a:t> en </a:t>
            </a:r>
            <a:r>
              <a:rPr lang="it-IT" sz="2400" dirty="0" err="1"/>
              <a:t>conseil</a:t>
            </a:r>
            <a:r>
              <a:rPr lang="it-IT" sz="2400" dirty="0"/>
              <a:t> de guerre, 7.500 </a:t>
            </a:r>
            <a:r>
              <a:rPr lang="it-IT" sz="2400" dirty="0" err="1"/>
              <a:t>sont</a:t>
            </a:r>
            <a:r>
              <a:rPr lang="it-IT" sz="2400" dirty="0"/>
              <a:t> </a:t>
            </a:r>
            <a:r>
              <a:rPr lang="it-IT" sz="2400" dirty="0" err="1"/>
              <a:t>déportés</a:t>
            </a:r>
            <a:r>
              <a:rPr lang="it-IT" sz="2400" dirty="0"/>
              <a:t> en </a:t>
            </a:r>
            <a:r>
              <a:rPr lang="it-IT" sz="2400" dirty="0" err="1"/>
              <a:t>Algérie</a:t>
            </a:r>
            <a:r>
              <a:rPr lang="it-IT" sz="2400" dirty="0"/>
              <a:t> et en Nouvelle-</a:t>
            </a:r>
            <a:r>
              <a:rPr lang="it-IT" sz="2400" dirty="0" err="1"/>
              <a:t>Calédonie</a:t>
            </a:r>
            <a:r>
              <a:rPr lang="it-IT" sz="2400" dirty="0"/>
              <a:t>, </a:t>
            </a:r>
            <a:r>
              <a:rPr lang="it-IT" sz="2400" dirty="0" err="1"/>
              <a:t>comme</a:t>
            </a:r>
            <a:r>
              <a:rPr lang="it-IT" sz="2400" dirty="0"/>
              <a:t> Louise Michel. </a:t>
            </a:r>
            <a:r>
              <a:rPr lang="it-IT" sz="2400" dirty="0" err="1"/>
              <a:t>Les</a:t>
            </a:r>
            <a:r>
              <a:rPr lang="it-IT" sz="2400" dirty="0"/>
              <a:t> </a:t>
            </a:r>
            <a:r>
              <a:rPr lang="it-IT" sz="2400" dirty="0" err="1"/>
              <a:t>survivants</a:t>
            </a:r>
            <a:r>
              <a:rPr lang="it-IT" sz="2400" dirty="0"/>
              <a:t> </a:t>
            </a:r>
            <a:r>
              <a:rPr lang="it-IT" sz="2400" dirty="0" err="1"/>
              <a:t>sont</a:t>
            </a:r>
            <a:r>
              <a:rPr lang="it-IT" sz="2400" dirty="0"/>
              <a:t> </a:t>
            </a:r>
            <a:r>
              <a:rPr lang="it-IT" sz="2400" dirty="0" err="1"/>
              <a:t>amnistiés</a:t>
            </a:r>
            <a:r>
              <a:rPr lang="it-IT" sz="2400" dirty="0"/>
              <a:t> en 1880. </a:t>
            </a:r>
            <a:r>
              <a:rPr lang="it-IT" sz="2400" dirty="0" err="1"/>
              <a:t>Les</a:t>
            </a:r>
            <a:r>
              <a:rPr lang="it-IT" sz="2400" dirty="0"/>
              <a:t> </a:t>
            </a:r>
            <a:r>
              <a:rPr lang="it-IT" sz="2400" dirty="0" err="1"/>
              <a:t>événements</a:t>
            </a:r>
            <a:r>
              <a:rPr lang="it-IT" sz="2400" dirty="0"/>
              <a:t> de la </a:t>
            </a:r>
            <a:r>
              <a:rPr lang="it-IT" sz="2400" dirty="0" err="1"/>
              <a:t>Commune</a:t>
            </a:r>
            <a:r>
              <a:rPr lang="it-IT" sz="2400" dirty="0"/>
              <a:t> de Paris </a:t>
            </a:r>
            <a:r>
              <a:rPr lang="it-IT" sz="2400" dirty="0" err="1"/>
              <a:t>ont</a:t>
            </a:r>
            <a:r>
              <a:rPr lang="it-IT" sz="2400" dirty="0"/>
              <a:t> </a:t>
            </a:r>
            <a:r>
              <a:rPr lang="it-IT" sz="2400" dirty="0" err="1"/>
              <a:t>eu</a:t>
            </a:r>
            <a:r>
              <a:rPr lang="it-IT" sz="2400" dirty="0"/>
              <a:t> une </a:t>
            </a:r>
            <a:r>
              <a:rPr lang="it-IT" sz="2400" dirty="0" err="1"/>
              <a:t>influence</a:t>
            </a:r>
            <a:r>
              <a:rPr lang="it-IT" sz="2400" dirty="0"/>
              <a:t> </a:t>
            </a:r>
            <a:r>
              <a:rPr lang="it-IT" sz="2400" dirty="0" err="1"/>
              <a:t>majeure</a:t>
            </a:r>
            <a:r>
              <a:rPr lang="it-IT" sz="2400" dirty="0"/>
              <a:t> </a:t>
            </a:r>
            <a:r>
              <a:rPr lang="it-IT" sz="2400" dirty="0" err="1"/>
              <a:t>dans</a:t>
            </a:r>
            <a:r>
              <a:rPr lang="it-IT" sz="2400" dirty="0"/>
              <a:t> l'histoire </a:t>
            </a:r>
            <a:r>
              <a:rPr lang="it-IT" sz="2400" dirty="0" err="1"/>
              <a:t>des</a:t>
            </a:r>
            <a:r>
              <a:rPr lang="it-IT" sz="2400" dirty="0"/>
              <a:t> </a:t>
            </a:r>
            <a:r>
              <a:rPr lang="it-IT" sz="2400" dirty="0" err="1"/>
              <a:t>idées</a:t>
            </a:r>
            <a:r>
              <a:rPr lang="it-IT" sz="2400" dirty="0"/>
              <a:t> </a:t>
            </a:r>
            <a:r>
              <a:rPr lang="it-IT" sz="2400" dirty="0" err="1"/>
              <a:t>politiques</a:t>
            </a:r>
            <a:r>
              <a:rPr lang="it-IT" sz="2400" dirty="0"/>
              <a:t>. </a:t>
            </a:r>
            <a:r>
              <a:rPr lang="it-IT" sz="2400" dirty="0" err="1"/>
              <a:t>Les</a:t>
            </a:r>
            <a:r>
              <a:rPr lang="it-IT" sz="2400" dirty="0"/>
              <a:t> </a:t>
            </a:r>
            <a:r>
              <a:rPr lang="it-IT" sz="2400" dirty="0" err="1"/>
              <a:t>mesures</a:t>
            </a:r>
            <a:r>
              <a:rPr lang="it-IT" sz="2400" dirty="0"/>
              <a:t> </a:t>
            </a:r>
            <a:r>
              <a:rPr lang="it-IT" sz="2400" dirty="0" err="1"/>
              <a:t>décidées</a:t>
            </a:r>
            <a:r>
              <a:rPr lang="it-IT" sz="2400" dirty="0"/>
              <a:t> par son </a:t>
            </a:r>
            <a:r>
              <a:rPr lang="it-IT" sz="2400" dirty="0" err="1"/>
              <a:t>contre-gouvernement</a:t>
            </a:r>
            <a:r>
              <a:rPr lang="it-IT" sz="2400" dirty="0"/>
              <a:t> (la </a:t>
            </a:r>
            <a:r>
              <a:rPr lang="it-IT" sz="2400" dirty="0" err="1"/>
              <a:t>séparation</a:t>
            </a:r>
            <a:r>
              <a:rPr lang="it-IT" sz="2400" dirty="0"/>
              <a:t> </a:t>
            </a:r>
            <a:r>
              <a:rPr lang="it-IT" sz="2400" dirty="0" err="1"/>
              <a:t>entre</a:t>
            </a:r>
            <a:r>
              <a:rPr lang="it-IT" sz="2400" dirty="0"/>
              <a:t> l'</a:t>
            </a:r>
            <a:r>
              <a:rPr lang="it-IT" sz="2400" dirty="0" err="1"/>
              <a:t>Eglise</a:t>
            </a:r>
            <a:r>
              <a:rPr lang="it-IT" sz="2400" dirty="0"/>
              <a:t> et l'</a:t>
            </a:r>
            <a:r>
              <a:rPr lang="it-IT" sz="2400" dirty="0" err="1"/>
              <a:t>Etat</a:t>
            </a:r>
            <a:r>
              <a:rPr lang="it-IT" sz="2400" dirty="0"/>
              <a:t>, la </a:t>
            </a:r>
            <a:r>
              <a:rPr lang="it-IT" sz="2400" dirty="0" err="1"/>
              <a:t>valorisation</a:t>
            </a:r>
            <a:r>
              <a:rPr lang="it-IT" sz="2400" dirty="0"/>
              <a:t> </a:t>
            </a:r>
            <a:r>
              <a:rPr lang="it-IT" sz="2400" dirty="0" err="1"/>
              <a:t>du</a:t>
            </a:r>
            <a:r>
              <a:rPr lang="it-IT" sz="2400" dirty="0"/>
              <a:t> </a:t>
            </a:r>
            <a:r>
              <a:rPr lang="it-IT" sz="2400" dirty="0" err="1"/>
              <a:t>statut</a:t>
            </a:r>
            <a:r>
              <a:rPr lang="it-IT" sz="2400" dirty="0"/>
              <a:t> de l'</a:t>
            </a:r>
            <a:r>
              <a:rPr lang="it-IT" sz="2400" dirty="0" err="1"/>
              <a:t>ouvrier</a:t>
            </a:r>
            <a:r>
              <a:rPr lang="it-IT" sz="2400" dirty="0"/>
              <a:t> et de </a:t>
            </a:r>
            <a:r>
              <a:rPr lang="it-IT" sz="2400" dirty="0" err="1"/>
              <a:t>ses</a:t>
            </a:r>
            <a:r>
              <a:rPr lang="it-IT" sz="2400" dirty="0"/>
              <a:t> </a:t>
            </a:r>
            <a:r>
              <a:rPr lang="it-IT" sz="2400" dirty="0" err="1"/>
              <a:t>droits</a:t>
            </a:r>
            <a:r>
              <a:rPr lang="it-IT" sz="2400" dirty="0"/>
              <a:t>, </a:t>
            </a:r>
            <a:r>
              <a:rPr lang="it-IT" sz="2400" dirty="0" err="1"/>
              <a:t>etc</a:t>
            </a:r>
            <a:r>
              <a:rPr lang="it-IT" sz="2400" dirty="0"/>
              <a:t>), dont la </a:t>
            </a:r>
            <a:r>
              <a:rPr lang="it-IT" sz="2400" dirty="0" err="1"/>
              <a:t>plupart</a:t>
            </a:r>
            <a:r>
              <a:rPr lang="it-IT" sz="2400" dirty="0"/>
              <a:t> n'</a:t>
            </a:r>
            <a:r>
              <a:rPr lang="it-IT" sz="2400" dirty="0" err="1"/>
              <a:t>ont</a:t>
            </a:r>
            <a:r>
              <a:rPr lang="it-IT" sz="2400" dirty="0"/>
              <a:t> </a:t>
            </a:r>
            <a:r>
              <a:rPr lang="it-IT" sz="2400" dirty="0" err="1"/>
              <a:t>pas</a:t>
            </a:r>
            <a:r>
              <a:rPr lang="it-IT" sz="2400" dirty="0"/>
              <a:t> </a:t>
            </a:r>
            <a:r>
              <a:rPr lang="it-IT" sz="2400" dirty="0" err="1"/>
              <a:t>pu</a:t>
            </a:r>
            <a:r>
              <a:rPr lang="it-IT" sz="2400" dirty="0"/>
              <a:t> </a:t>
            </a:r>
            <a:r>
              <a:rPr lang="it-IT" sz="2400" dirty="0" err="1"/>
              <a:t>être</a:t>
            </a:r>
            <a:r>
              <a:rPr lang="it-IT" sz="2400" dirty="0"/>
              <a:t> </a:t>
            </a:r>
            <a:r>
              <a:rPr lang="it-IT" sz="2400" dirty="0" err="1"/>
              <a:t>mises</a:t>
            </a:r>
            <a:r>
              <a:rPr lang="it-IT" sz="2400" dirty="0"/>
              <a:t> en </a:t>
            </a:r>
            <a:r>
              <a:rPr lang="it-IT" sz="2400" dirty="0" err="1"/>
              <a:t>place</a:t>
            </a:r>
            <a:r>
              <a:rPr lang="it-IT" sz="2400" dirty="0"/>
              <a:t>, </a:t>
            </a:r>
            <a:r>
              <a:rPr lang="it-IT" sz="2400" dirty="0" err="1"/>
              <a:t>ont</a:t>
            </a:r>
            <a:r>
              <a:rPr lang="it-IT" sz="2400" dirty="0"/>
              <a:t> </a:t>
            </a:r>
            <a:r>
              <a:rPr lang="it-IT" sz="2400" dirty="0" err="1"/>
              <a:t>notamment</a:t>
            </a:r>
            <a:r>
              <a:rPr lang="it-IT" sz="2400" dirty="0"/>
              <a:t> </a:t>
            </a:r>
            <a:r>
              <a:rPr lang="it-IT" sz="2400" dirty="0" err="1"/>
              <a:t>été</a:t>
            </a:r>
            <a:r>
              <a:rPr lang="it-IT" sz="2400" dirty="0"/>
              <a:t> </a:t>
            </a:r>
            <a:r>
              <a:rPr lang="it-IT" sz="2400" dirty="0" err="1"/>
              <a:t>reprises</a:t>
            </a:r>
            <a:r>
              <a:rPr lang="it-IT" sz="2400" dirty="0"/>
              <a:t> par l'</a:t>
            </a:r>
            <a:r>
              <a:rPr lang="it-IT" sz="2400" dirty="0" err="1"/>
              <a:t>idéologie</a:t>
            </a:r>
            <a:r>
              <a:rPr lang="it-IT" sz="2400" dirty="0"/>
              <a:t> marxiste </a:t>
            </a:r>
            <a:r>
              <a:rPr lang="it-IT" sz="2400" dirty="0" err="1"/>
              <a:t>puis</a:t>
            </a:r>
            <a:r>
              <a:rPr lang="it-IT" sz="2400" dirty="0"/>
              <a:t> communiste</a:t>
            </a:r>
            <a:r>
              <a:rPr lang="it-IT" sz="2400" dirty="0" smtClean="0"/>
              <a:t>.</a:t>
            </a:r>
          </a:p>
          <a:p>
            <a:pPr algn="just"/>
            <a:r>
              <a:rPr lang="it-IT" sz="2400" i="1" dirty="0"/>
              <a:t>JDD</a:t>
            </a:r>
            <a:r>
              <a:rPr lang="it-IT" sz="2400" dirty="0"/>
              <a:t> 11 </a:t>
            </a:r>
            <a:r>
              <a:rPr lang="it-IT" sz="2400" dirty="0" err="1"/>
              <a:t>mars</a:t>
            </a:r>
            <a:r>
              <a:rPr lang="it-IT" sz="2400" dirty="0"/>
              <a:t> 2021</a:t>
            </a:r>
            <a:endParaRPr lang="fr-CA" sz="2400" dirty="0"/>
          </a:p>
          <a:p>
            <a:pPr algn="just"/>
            <a:endParaRPr lang="fr-CA" sz="2400" dirty="0"/>
          </a:p>
        </p:txBody>
      </p:sp>
    </p:spTree>
    <p:extLst>
      <p:ext uri="{BB962C8B-B14F-4D97-AF65-F5344CB8AC3E}">
        <p14:creationId xmlns:p14="http://schemas.microsoft.com/office/powerpoint/2010/main" val="23184789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Faut</a:t>
            </a:r>
            <a:r>
              <a:rPr lang="it-IT" sz="2800" dirty="0"/>
              <a:t>-il </a:t>
            </a:r>
            <a:r>
              <a:rPr lang="it-IT" sz="2800" dirty="0" err="1"/>
              <a:t>célébrer</a:t>
            </a:r>
            <a:r>
              <a:rPr lang="it-IT" sz="2800" dirty="0"/>
              <a:t> </a:t>
            </a:r>
            <a:r>
              <a:rPr lang="it-IT" sz="2800" dirty="0" err="1"/>
              <a:t>les</a:t>
            </a:r>
            <a:r>
              <a:rPr lang="it-IT" sz="2800" dirty="0"/>
              <a:t> 150 </a:t>
            </a:r>
            <a:r>
              <a:rPr lang="it-IT" sz="2800" dirty="0" err="1"/>
              <a:t>ans</a:t>
            </a:r>
            <a:r>
              <a:rPr lang="it-IT" sz="2800" dirty="0"/>
              <a:t> de la </a:t>
            </a:r>
            <a:r>
              <a:rPr lang="it-IT" sz="2800" dirty="0" err="1"/>
              <a:t>Commune</a:t>
            </a:r>
            <a:r>
              <a:rPr lang="it-IT" sz="2800" dirty="0"/>
              <a:t> de Paris ? </a:t>
            </a:r>
            <a:br>
              <a:rPr lang="it-IT" sz="2800" dirty="0"/>
            </a:br>
            <a:endParaRPr lang="fr-CA" sz="2800" dirty="0"/>
          </a:p>
        </p:txBody>
      </p:sp>
      <p:sp>
        <p:nvSpPr>
          <p:cNvPr id="3" name="Segnaposto contenuto 2"/>
          <p:cNvSpPr>
            <a:spLocks noGrp="1"/>
          </p:cNvSpPr>
          <p:nvPr>
            <p:ph idx="1"/>
          </p:nvPr>
        </p:nvSpPr>
        <p:spPr/>
        <p:txBody>
          <a:bodyPr>
            <a:normAutofit/>
          </a:bodyPr>
          <a:lstStyle/>
          <a:p>
            <a:pPr algn="just"/>
            <a:r>
              <a:rPr lang="it-IT" sz="2400" b="1" dirty="0" smtClean="0"/>
              <a:t>L'</a:t>
            </a:r>
            <a:r>
              <a:rPr lang="it-IT" sz="2400" b="1" dirty="0" err="1" smtClean="0"/>
              <a:t>insurrection</a:t>
            </a:r>
            <a:r>
              <a:rPr lang="it-IT" sz="2400" b="1" dirty="0" smtClean="0"/>
              <a:t> </a:t>
            </a:r>
            <a:r>
              <a:rPr lang="it-IT" sz="2400" b="1" dirty="0" err="1"/>
              <a:t>déclenchée</a:t>
            </a:r>
            <a:r>
              <a:rPr lang="it-IT" sz="2400" b="1" dirty="0"/>
              <a:t> par la </a:t>
            </a:r>
            <a:r>
              <a:rPr lang="it-IT" sz="2400" b="1" dirty="0" err="1"/>
              <a:t>population</a:t>
            </a:r>
            <a:r>
              <a:rPr lang="it-IT" sz="2400" b="1" dirty="0"/>
              <a:t> de la capitale le 18 </a:t>
            </a:r>
            <a:r>
              <a:rPr lang="it-IT" sz="2400" b="1" dirty="0" err="1"/>
              <a:t>mars</a:t>
            </a:r>
            <a:r>
              <a:rPr lang="it-IT" sz="2400" b="1" dirty="0"/>
              <a:t> 1871 est </a:t>
            </a:r>
            <a:r>
              <a:rPr lang="it-IT" sz="2400" b="1" dirty="0" err="1"/>
              <a:t>aussi</a:t>
            </a:r>
            <a:r>
              <a:rPr lang="it-IT" sz="2400" b="1" dirty="0"/>
              <a:t> </a:t>
            </a:r>
            <a:r>
              <a:rPr lang="it-IT" sz="2400" b="1" dirty="0" err="1"/>
              <a:t>mythique</a:t>
            </a:r>
            <a:r>
              <a:rPr lang="it-IT" sz="2400" b="1" dirty="0"/>
              <a:t> </a:t>
            </a:r>
            <a:r>
              <a:rPr lang="it-IT" sz="2400" b="1" dirty="0" err="1"/>
              <a:t>que</a:t>
            </a:r>
            <a:r>
              <a:rPr lang="it-IT" sz="2400" b="1" dirty="0"/>
              <a:t> </a:t>
            </a:r>
            <a:r>
              <a:rPr lang="it-IT" sz="2400" b="1" dirty="0" err="1"/>
              <a:t>controversée</a:t>
            </a:r>
            <a:r>
              <a:rPr lang="it-IT" sz="2400" b="1" dirty="0"/>
              <a:t>. Sa </a:t>
            </a:r>
            <a:r>
              <a:rPr lang="it-IT" sz="2400" b="1" dirty="0" err="1"/>
              <a:t>commémoration</a:t>
            </a:r>
            <a:r>
              <a:rPr lang="it-IT" sz="2400" b="1" dirty="0"/>
              <a:t> par Anne </a:t>
            </a:r>
            <a:r>
              <a:rPr lang="it-IT" sz="2400" b="1" dirty="0" smtClean="0"/>
              <a:t>Hidalgo, la </a:t>
            </a:r>
            <a:r>
              <a:rPr lang="it-IT" sz="2400" b="1" dirty="0" err="1" smtClean="0"/>
              <a:t>maire</a:t>
            </a:r>
            <a:r>
              <a:rPr lang="it-IT" sz="2400" b="1" dirty="0" smtClean="0"/>
              <a:t> de Paris, </a:t>
            </a:r>
            <a:r>
              <a:rPr lang="it-IT" sz="2400" b="1" dirty="0" err="1"/>
              <a:t>suscite</a:t>
            </a:r>
            <a:r>
              <a:rPr lang="it-IT" sz="2400" b="1" dirty="0"/>
              <a:t> la </a:t>
            </a:r>
            <a:r>
              <a:rPr lang="it-IT" sz="2400" b="1" dirty="0" err="1"/>
              <a:t>polémique</a:t>
            </a:r>
            <a:r>
              <a:rPr lang="it-IT" sz="2400" b="1" dirty="0"/>
              <a:t>. </a:t>
            </a:r>
            <a:endParaRPr lang="it-IT" sz="2400" b="1" dirty="0" smtClean="0"/>
          </a:p>
          <a:p>
            <a:pPr algn="just"/>
            <a:endParaRPr lang="it-IT" sz="2400" b="1" dirty="0"/>
          </a:p>
          <a:p>
            <a:pPr algn="just"/>
            <a:r>
              <a:rPr lang="it-IT" sz="2400" i="1" dirty="0" smtClean="0"/>
              <a:t>L’Express</a:t>
            </a:r>
            <a:r>
              <a:rPr lang="it-IT" sz="2400" dirty="0" smtClean="0"/>
              <a:t>, 2 </a:t>
            </a:r>
            <a:r>
              <a:rPr lang="it-IT" sz="2400" dirty="0" err="1" smtClean="0"/>
              <a:t>mars</a:t>
            </a:r>
            <a:r>
              <a:rPr lang="it-IT" sz="2400" dirty="0" smtClean="0"/>
              <a:t> 2021</a:t>
            </a:r>
            <a:endParaRPr lang="it-IT" sz="2400" dirty="0"/>
          </a:p>
          <a:p>
            <a:endParaRPr lang="fr-CA" sz="2400" dirty="0"/>
          </a:p>
        </p:txBody>
      </p:sp>
    </p:spTree>
    <p:extLst>
      <p:ext uri="{BB962C8B-B14F-4D97-AF65-F5344CB8AC3E}">
        <p14:creationId xmlns:p14="http://schemas.microsoft.com/office/powerpoint/2010/main" val="996734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000" dirty="0" err="1"/>
              <a:t>bfmtv</a:t>
            </a:r>
            <a:r>
              <a:rPr lang="fr-CA" sz="2000" dirty="0" smtClean="0"/>
              <a:t>. 28 novembre 2020</a:t>
            </a:r>
            <a:endParaRPr lang="fr-CA" sz="2000" dirty="0"/>
          </a:p>
        </p:txBody>
      </p:sp>
      <p:pic>
        <p:nvPicPr>
          <p:cNvPr id="4" name="Segnaposto contenuto 3" descr="Pancarte-contre-la-loi-securite-globale-illustration-488081.jpg"/>
          <p:cNvPicPr>
            <a:picLocks noGrp="1" noChangeAspect="1"/>
          </p:cNvPicPr>
          <p:nvPr>
            <p:ph idx="1"/>
          </p:nvPr>
        </p:nvPicPr>
        <p:blipFill>
          <a:blip r:embed="rId2">
            <a:extLst>
              <a:ext uri="{28A0092B-C50C-407E-A947-70E740481C1C}">
                <a14:useLocalDpi xmlns:a14="http://schemas.microsoft.com/office/drawing/2010/main" val="0"/>
              </a:ext>
            </a:extLst>
          </a:blip>
          <a:srcRect l="-1155" r="-1155"/>
          <a:stretch>
            <a:fillRect/>
          </a:stretch>
        </p:blipFill>
        <p:spPr/>
      </p:pic>
    </p:spTree>
    <p:extLst>
      <p:ext uri="{BB962C8B-B14F-4D97-AF65-F5344CB8AC3E}">
        <p14:creationId xmlns:p14="http://schemas.microsoft.com/office/powerpoint/2010/main" val="35198685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smtClean="0"/>
              <a:t>La Mairie de Paris </a:t>
            </a:r>
            <a:r>
              <a:rPr lang="fr-CA" sz="2800" dirty="0"/>
              <a:t>d’aujourd’hui</a:t>
            </a:r>
            <a:r>
              <a:rPr lang="fr-CA" sz="2800" dirty="0" smtClean="0"/>
              <a:t> et la Commune de Paris </a:t>
            </a:r>
            <a:br>
              <a:rPr lang="fr-CA" sz="2800" dirty="0" smtClean="0"/>
            </a:br>
            <a:r>
              <a:rPr lang="fr-CA" sz="2800" dirty="0" smtClean="0"/>
              <a:t>site institutionnel</a:t>
            </a:r>
            <a:endParaRPr lang="fr-CA" sz="2800" dirty="0"/>
          </a:p>
        </p:txBody>
      </p:sp>
      <p:sp>
        <p:nvSpPr>
          <p:cNvPr id="3" name="Segnaposto contenuto 2"/>
          <p:cNvSpPr>
            <a:spLocks noGrp="1"/>
          </p:cNvSpPr>
          <p:nvPr>
            <p:ph idx="1"/>
          </p:nvPr>
        </p:nvSpPr>
        <p:spPr/>
        <p:txBody>
          <a:bodyPr>
            <a:normAutofit/>
          </a:bodyPr>
          <a:lstStyle/>
          <a:p>
            <a:pPr algn="just"/>
            <a:r>
              <a:rPr lang="it-IT" sz="2400" dirty="0"/>
              <a:t>Le 18 </a:t>
            </a:r>
            <a:r>
              <a:rPr lang="it-IT" sz="2400" dirty="0" err="1"/>
              <a:t>mars</a:t>
            </a:r>
            <a:r>
              <a:rPr lang="it-IT" sz="2400" dirty="0"/>
              <a:t> 1871, </a:t>
            </a:r>
            <a:r>
              <a:rPr lang="it-IT" sz="2400" dirty="0" err="1"/>
              <a:t>les</a:t>
            </a:r>
            <a:r>
              <a:rPr lang="it-IT" sz="2400" dirty="0"/>
              <a:t> </a:t>
            </a:r>
            <a:r>
              <a:rPr lang="it-IT" sz="2400" dirty="0" err="1"/>
              <a:t>Parisiens</a:t>
            </a:r>
            <a:r>
              <a:rPr lang="it-IT" sz="2400" dirty="0"/>
              <a:t> se </a:t>
            </a:r>
            <a:r>
              <a:rPr lang="it-IT" sz="2400" dirty="0" err="1"/>
              <a:t>rebellent</a:t>
            </a:r>
            <a:r>
              <a:rPr lang="it-IT" sz="2400" dirty="0"/>
              <a:t> </a:t>
            </a:r>
            <a:r>
              <a:rPr lang="it-IT" sz="2400" dirty="0" err="1"/>
              <a:t>contre</a:t>
            </a:r>
            <a:r>
              <a:rPr lang="it-IT" sz="2400" dirty="0"/>
              <a:t> le </a:t>
            </a:r>
            <a:r>
              <a:rPr lang="it-IT" sz="2400" dirty="0" err="1"/>
              <a:t>gouvernement</a:t>
            </a:r>
            <a:r>
              <a:rPr lang="it-IT" sz="2400" dirty="0"/>
              <a:t>. C'est le </a:t>
            </a:r>
            <a:r>
              <a:rPr lang="it-IT" sz="2400" dirty="0" err="1"/>
              <a:t>début</a:t>
            </a:r>
            <a:r>
              <a:rPr lang="it-IT" sz="2400" dirty="0"/>
              <a:t> de la </a:t>
            </a:r>
            <a:r>
              <a:rPr lang="it-IT" sz="2400" dirty="0" err="1"/>
              <a:t>Commune</a:t>
            </a:r>
            <a:r>
              <a:rPr lang="it-IT" sz="2400" dirty="0"/>
              <a:t> qui </a:t>
            </a:r>
            <a:r>
              <a:rPr lang="it-IT" sz="2400" dirty="0" err="1"/>
              <a:t>durera</a:t>
            </a:r>
            <a:r>
              <a:rPr lang="it-IT" sz="2400" dirty="0"/>
              <a:t> 72 </a:t>
            </a:r>
            <a:r>
              <a:rPr lang="it-IT" sz="2400" dirty="0" err="1"/>
              <a:t>jours</a:t>
            </a:r>
            <a:r>
              <a:rPr lang="it-IT" sz="2400" dirty="0"/>
              <a:t>. Un </a:t>
            </a:r>
            <a:r>
              <a:rPr lang="it-IT" sz="2400" dirty="0" err="1"/>
              <a:t>épisode</a:t>
            </a:r>
            <a:r>
              <a:rPr lang="it-IT" sz="2400" dirty="0"/>
              <a:t> </a:t>
            </a:r>
            <a:r>
              <a:rPr lang="it-IT" sz="2400" dirty="0" err="1"/>
              <a:t>historique</a:t>
            </a:r>
            <a:r>
              <a:rPr lang="it-IT" sz="2400" dirty="0"/>
              <a:t> qui a </a:t>
            </a:r>
            <a:r>
              <a:rPr lang="it-IT" sz="2400" dirty="0" err="1"/>
              <a:t>marqué</a:t>
            </a:r>
            <a:r>
              <a:rPr lang="it-IT" sz="2400" dirty="0"/>
              <a:t> </a:t>
            </a:r>
            <a:r>
              <a:rPr lang="it-IT" sz="2400" dirty="0" err="1"/>
              <a:t>les</a:t>
            </a:r>
            <a:r>
              <a:rPr lang="it-IT" sz="2400" dirty="0"/>
              <a:t> </a:t>
            </a:r>
            <a:r>
              <a:rPr lang="it-IT" sz="2400" dirty="0" err="1"/>
              <a:t>esprits</a:t>
            </a:r>
            <a:r>
              <a:rPr lang="it-IT" sz="2400" dirty="0"/>
              <a:t>. 150 </a:t>
            </a:r>
            <a:r>
              <a:rPr lang="it-IT" sz="2400" dirty="0" err="1"/>
              <a:t>ans</a:t>
            </a:r>
            <a:r>
              <a:rPr lang="it-IT" sz="2400" dirty="0"/>
              <a:t> </a:t>
            </a:r>
            <a:r>
              <a:rPr lang="it-IT" sz="2400" dirty="0" err="1"/>
              <a:t>après</a:t>
            </a:r>
            <a:r>
              <a:rPr lang="it-IT" sz="2400" dirty="0"/>
              <a:t>, la Ville de Paris a </a:t>
            </a:r>
            <a:r>
              <a:rPr lang="it-IT" sz="2400" dirty="0" err="1"/>
              <a:t>décidé</a:t>
            </a:r>
            <a:r>
              <a:rPr lang="it-IT" sz="2400" dirty="0"/>
              <a:t> de </a:t>
            </a:r>
            <a:r>
              <a:rPr lang="it-IT" sz="2400" dirty="0" err="1"/>
              <a:t>commémorer</a:t>
            </a:r>
            <a:r>
              <a:rPr lang="it-IT" sz="2400" dirty="0"/>
              <a:t> </a:t>
            </a:r>
            <a:r>
              <a:rPr lang="it-IT" sz="2400" dirty="0" err="1"/>
              <a:t>cet</a:t>
            </a:r>
            <a:r>
              <a:rPr lang="it-IT" sz="2400" dirty="0"/>
              <a:t> </a:t>
            </a:r>
            <a:r>
              <a:rPr lang="it-IT" sz="2400" dirty="0" err="1"/>
              <a:t>événement</a:t>
            </a:r>
            <a:r>
              <a:rPr lang="it-IT" sz="2400" dirty="0"/>
              <a:t> </a:t>
            </a:r>
            <a:r>
              <a:rPr lang="it-IT" sz="2400" dirty="0" err="1"/>
              <a:t>avec</a:t>
            </a:r>
            <a:r>
              <a:rPr lang="it-IT" sz="2400" dirty="0"/>
              <a:t> </a:t>
            </a:r>
            <a:r>
              <a:rPr lang="it-IT" sz="2400" dirty="0" err="1"/>
              <a:t>diverses</a:t>
            </a:r>
            <a:r>
              <a:rPr lang="it-IT" sz="2400" dirty="0"/>
              <a:t> </a:t>
            </a:r>
            <a:r>
              <a:rPr lang="it-IT" sz="2400" dirty="0" err="1" smtClean="0"/>
              <a:t>manifestions</a:t>
            </a:r>
            <a:r>
              <a:rPr lang="it-IT" sz="2400" dirty="0" smtClean="0"/>
              <a:t>.</a:t>
            </a:r>
          </a:p>
          <a:p>
            <a:pPr algn="just"/>
            <a:endParaRPr lang="it-IT" sz="2400" dirty="0"/>
          </a:p>
          <a:p>
            <a:pPr algn="just"/>
            <a:endParaRPr lang="it-IT" sz="2400" dirty="0" smtClean="0"/>
          </a:p>
          <a:p>
            <a:pPr algn="just"/>
            <a:r>
              <a:rPr lang="it-IT" sz="2400" dirty="0" err="1"/>
              <a:t>https</a:t>
            </a:r>
            <a:r>
              <a:rPr lang="it-IT" sz="2400" dirty="0"/>
              <a:t>://</a:t>
            </a:r>
            <a:r>
              <a:rPr lang="it-IT" sz="2400" dirty="0" err="1"/>
              <a:t>www.paris.fr</a:t>
            </a:r>
            <a:r>
              <a:rPr lang="it-IT" sz="2400" dirty="0"/>
              <a:t>/</a:t>
            </a:r>
            <a:r>
              <a:rPr lang="it-IT" sz="2400" dirty="0" err="1"/>
              <a:t>pages</a:t>
            </a:r>
            <a:r>
              <a:rPr lang="it-IT" sz="2400" dirty="0"/>
              <a:t>/les-150-ans-de-la-commune-l-origine-1-5-16961</a:t>
            </a:r>
          </a:p>
          <a:p>
            <a:pPr algn="just"/>
            <a:endParaRPr lang="fr-CA" sz="2400" dirty="0"/>
          </a:p>
        </p:txBody>
      </p:sp>
    </p:spTree>
    <p:extLst>
      <p:ext uri="{BB962C8B-B14F-4D97-AF65-F5344CB8AC3E}">
        <p14:creationId xmlns:p14="http://schemas.microsoft.com/office/powerpoint/2010/main" val="307049139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a:t>La Mairie de </a:t>
            </a:r>
            <a:r>
              <a:rPr lang="fr-CA" sz="2800" dirty="0" smtClean="0"/>
              <a:t>Paris d’aujourd’hui </a:t>
            </a:r>
            <a:r>
              <a:rPr lang="fr-CA" sz="2800" dirty="0"/>
              <a:t>et la Commune de </a:t>
            </a:r>
            <a:r>
              <a:rPr lang="fr-CA" sz="2800" dirty="0" smtClean="0"/>
              <a:t>Paris</a:t>
            </a:r>
            <a:br>
              <a:rPr lang="fr-CA" sz="2800" dirty="0" smtClean="0"/>
            </a:br>
            <a:r>
              <a:rPr lang="fr-CA" sz="2800" dirty="0" smtClean="0"/>
              <a:t> site institutionnel</a:t>
            </a:r>
            <a:endParaRPr lang="fr-CA" sz="2800" dirty="0"/>
          </a:p>
        </p:txBody>
      </p:sp>
      <p:sp>
        <p:nvSpPr>
          <p:cNvPr id="3" name="Segnaposto contenuto 2"/>
          <p:cNvSpPr>
            <a:spLocks noGrp="1"/>
          </p:cNvSpPr>
          <p:nvPr>
            <p:ph idx="1"/>
          </p:nvPr>
        </p:nvSpPr>
        <p:spPr/>
        <p:txBody>
          <a:bodyPr>
            <a:normAutofit lnSpcReduction="10000"/>
          </a:bodyPr>
          <a:lstStyle/>
          <a:p>
            <a:pPr algn="just"/>
            <a:r>
              <a:rPr lang="it-IT" sz="2400" dirty="0"/>
              <a:t>C’</a:t>
            </a:r>
            <a:r>
              <a:rPr lang="it-IT" sz="2400" dirty="0" err="1"/>
              <a:t>était</a:t>
            </a:r>
            <a:r>
              <a:rPr lang="it-IT" sz="2400" dirty="0"/>
              <a:t> il y a 150 </a:t>
            </a:r>
            <a:r>
              <a:rPr lang="it-IT" sz="2400" dirty="0" err="1"/>
              <a:t>ans</a:t>
            </a:r>
            <a:r>
              <a:rPr lang="it-IT" sz="2400" dirty="0"/>
              <a:t> ! Le 18 </a:t>
            </a:r>
            <a:r>
              <a:rPr lang="it-IT" sz="2400" dirty="0" err="1"/>
              <a:t>mars</a:t>
            </a:r>
            <a:r>
              <a:rPr lang="it-IT" sz="2400" dirty="0"/>
              <a:t> 1871 </a:t>
            </a:r>
            <a:r>
              <a:rPr lang="it-IT" sz="2400" dirty="0" err="1"/>
              <a:t>débutait</a:t>
            </a:r>
            <a:r>
              <a:rPr lang="it-IT" sz="2400" dirty="0"/>
              <a:t> la </a:t>
            </a:r>
            <a:r>
              <a:rPr lang="it-IT" sz="2400" dirty="0" err="1"/>
              <a:t>Commune</a:t>
            </a:r>
            <a:r>
              <a:rPr lang="it-IT" sz="2400" dirty="0"/>
              <a:t> de Paris. Un </a:t>
            </a:r>
            <a:r>
              <a:rPr lang="it-IT" sz="2400" dirty="0" err="1"/>
              <a:t>événement</a:t>
            </a:r>
            <a:r>
              <a:rPr lang="it-IT" sz="2400" dirty="0"/>
              <a:t> qui </a:t>
            </a:r>
            <a:r>
              <a:rPr lang="it-IT" sz="2400" dirty="0" err="1"/>
              <a:t>finira</a:t>
            </a:r>
            <a:r>
              <a:rPr lang="it-IT" sz="2400" dirty="0"/>
              <a:t> par « la </a:t>
            </a:r>
            <a:r>
              <a:rPr lang="it-IT" sz="2400" dirty="0" err="1"/>
              <a:t>semaine</a:t>
            </a:r>
            <a:r>
              <a:rPr lang="it-IT" sz="2400" dirty="0"/>
              <a:t> </a:t>
            </a:r>
            <a:r>
              <a:rPr lang="it-IT" sz="2400" dirty="0" err="1"/>
              <a:t>sanglante</a:t>
            </a:r>
            <a:r>
              <a:rPr lang="it-IT" sz="2400" dirty="0"/>
              <a:t> » </a:t>
            </a:r>
            <a:r>
              <a:rPr lang="it-IT" sz="2400" dirty="0" err="1"/>
              <a:t>du</a:t>
            </a:r>
            <a:r>
              <a:rPr lang="it-IT" sz="2400" dirty="0"/>
              <a:t> 21 </a:t>
            </a:r>
            <a:r>
              <a:rPr lang="it-IT" sz="2400" dirty="0" err="1"/>
              <a:t>au</a:t>
            </a:r>
            <a:r>
              <a:rPr lang="it-IT" sz="2400" dirty="0"/>
              <a:t> 28 mai </a:t>
            </a:r>
            <a:r>
              <a:rPr lang="it-IT" sz="2400" dirty="0" err="1"/>
              <a:t>où</a:t>
            </a:r>
            <a:r>
              <a:rPr lang="it-IT" sz="2400" dirty="0"/>
              <a:t> </a:t>
            </a:r>
            <a:r>
              <a:rPr lang="it-IT" sz="2400" dirty="0" err="1"/>
              <a:t>environ</a:t>
            </a:r>
            <a:r>
              <a:rPr lang="it-IT" sz="2400" dirty="0"/>
              <a:t> 20 000 </a:t>
            </a:r>
            <a:r>
              <a:rPr lang="it-IT" sz="2400" dirty="0" err="1"/>
              <a:t>communards</a:t>
            </a:r>
            <a:r>
              <a:rPr lang="it-IT" sz="2400" dirty="0"/>
              <a:t> </a:t>
            </a:r>
            <a:r>
              <a:rPr lang="it-IT" sz="2400" dirty="0" err="1"/>
              <a:t>furent</a:t>
            </a:r>
            <a:r>
              <a:rPr lang="it-IT" sz="2400" dirty="0"/>
              <a:t> </a:t>
            </a:r>
            <a:r>
              <a:rPr lang="it-IT" sz="2400" dirty="0" err="1"/>
              <a:t>tués</a:t>
            </a:r>
            <a:r>
              <a:rPr lang="it-IT" sz="2400" dirty="0"/>
              <a:t> par </a:t>
            </a:r>
            <a:r>
              <a:rPr lang="it-IT" sz="2400" dirty="0" err="1"/>
              <a:t>les</a:t>
            </a:r>
            <a:r>
              <a:rPr lang="it-IT" sz="2400" dirty="0"/>
              <a:t> </a:t>
            </a:r>
            <a:r>
              <a:rPr lang="it-IT" sz="2400" dirty="0" err="1"/>
              <a:t>Versaillais</a:t>
            </a:r>
            <a:r>
              <a:rPr lang="it-IT" sz="2400" dirty="0"/>
              <a:t>. Un court moment de l’histoire qui </a:t>
            </a:r>
            <a:r>
              <a:rPr lang="it-IT" sz="2400" dirty="0" err="1"/>
              <a:t>marqua</a:t>
            </a:r>
            <a:r>
              <a:rPr lang="it-IT" sz="2400" dirty="0"/>
              <a:t> et </a:t>
            </a:r>
            <a:r>
              <a:rPr lang="it-IT" sz="2400" dirty="0" err="1"/>
              <a:t>marque</a:t>
            </a:r>
            <a:r>
              <a:rPr lang="it-IT" sz="2400" dirty="0"/>
              <a:t> </a:t>
            </a:r>
            <a:r>
              <a:rPr lang="it-IT" sz="2400" dirty="0" err="1"/>
              <a:t>encore</a:t>
            </a:r>
            <a:r>
              <a:rPr lang="it-IT" sz="2400" dirty="0"/>
              <a:t> </a:t>
            </a:r>
            <a:r>
              <a:rPr lang="it-IT" sz="2400" dirty="0" err="1"/>
              <a:t>les</a:t>
            </a:r>
            <a:r>
              <a:rPr lang="it-IT" sz="2400" dirty="0"/>
              <a:t> </a:t>
            </a:r>
            <a:r>
              <a:rPr lang="it-IT" sz="2400" dirty="0" err="1"/>
              <a:t>esprits</a:t>
            </a:r>
            <a:r>
              <a:rPr lang="it-IT" sz="2400" dirty="0"/>
              <a:t> </a:t>
            </a:r>
            <a:r>
              <a:rPr lang="it-IT" sz="2400" dirty="0" err="1"/>
              <a:t>tant</a:t>
            </a:r>
            <a:r>
              <a:rPr lang="it-IT" sz="2400" dirty="0"/>
              <a:t> en France </a:t>
            </a:r>
            <a:r>
              <a:rPr lang="it-IT" sz="2400" dirty="0" err="1"/>
              <a:t>qu’à</a:t>
            </a:r>
            <a:r>
              <a:rPr lang="it-IT" sz="2400" dirty="0"/>
              <a:t> l’</a:t>
            </a:r>
            <a:r>
              <a:rPr lang="it-IT" sz="2400" dirty="0" err="1"/>
              <a:t>étranger</a:t>
            </a:r>
            <a:r>
              <a:rPr lang="it-IT" sz="2400" dirty="0"/>
              <a:t>. </a:t>
            </a:r>
          </a:p>
          <a:p>
            <a:pPr algn="just"/>
            <a:r>
              <a:rPr lang="it-IT" sz="2400" dirty="0"/>
              <a:t>Une </a:t>
            </a:r>
            <a:r>
              <a:rPr lang="it-IT" sz="2400" dirty="0" err="1"/>
              <a:t>parenthèse</a:t>
            </a:r>
            <a:r>
              <a:rPr lang="it-IT" sz="2400" dirty="0"/>
              <a:t> </a:t>
            </a:r>
            <a:r>
              <a:rPr lang="it-IT" sz="2400" dirty="0" err="1"/>
              <a:t>durant</a:t>
            </a:r>
            <a:r>
              <a:rPr lang="it-IT" sz="2400" dirty="0"/>
              <a:t> </a:t>
            </a:r>
            <a:r>
              <a:rPr lang="it-IT" sz="2400" dirty="0" err="1"/>
              <a:t>laquelle</a:t>
            </a:r>
            <a:r>
              <a:rPr lang="it-IT" sz="2400" dirty="0"/>
              <a:t> </a:t>
            </a:r>
            <a:r>
              <a:rPr lang="it-IT" sz="2400" dirty="0" err="1"/>
              <a:t>émergèrent</a:t>
            </a:r>
            <a:r>
              <a:rPr lang="it-IT" sz="2400" dirty="0"/>
              <a:t> </a:t>
            </a:r>
            <a:r>
              <a:rPr lang="it-IT" sz="2400" dirty="0" err="1"/>
              <a:t>cependant</a:t>
            </a:r>
            <a:r>
              <a:rPr lang="it-IT" sz="2400" dirty="0"/>
              <a:t> </a:t>
            </a:r>
            <a:r>
              <a:rPr lang="it-IT" sz="2400" dirty="0" err="1"/>
              <a:t>des</a:t>
            </a:r>
            <a:r>
              <a:rPr lang="it-IT" sz="2400" dirty="0"/>
              <a:t> </a:t>
            </a:r>
            <a:r>
              <a:rPr lang="it-IT" sz="2400" dirty="0" err="1"/>
              <a:t>droits</a:t>
            </a:r>
            <a:r>
              <a:rPr lang="it-IT" sz="2400" dirty="0"/>
              <a:t> et </a:t>
            </a:r>
            <a:r>
              <a:rPr lang="it-IT" sz="2400" dirty="0" err="1"/>
              <a:t>concepts</a:t>
            </a:r>
            <a:r>
              <a:rPr lang="it-IT" sz="2400" dirty="0"/>
              <a:t> </a:t>
            </a:r>
            <a:r>
              <a:rPr lang="it-IT" sz="2400" dirty="0" err="1"/>
              <a:t>novateurs</a:t>
            </a:r>
            <a:r>
              <a:rPr lang="it-IT" sz="2400" dirty="0"/>
              <a:t> : l’</a:t>
            </a:r>
            <a:r>
              <a:rPr lang="it-IT" sz="2400" dirty="0" err="1"/>
              <a:t>enseignement</a:t>
            </a:r>
            <a:r>
              <a:rPr lang="it-IT" sz="2400" dirty="0"/>
              <a:t> </a:t>
            </a:r>
            <a:r>
              <a:rPr lang="it-IT" sz="2400" dirty="0" err="1"/>
              <a:t>laïc</a:t>
            </a:r>
            <a:r>
              <a:rPr lang="it-IT" sz="2400" dirty="0"/>
              <a:t> et </a:t>
            </a:r>
            <a:r>
              <a:rPr lang="it-IT" sz="2400" dirty="0" err="1"/>
              <a:t>obligatoire</a:t>
            </a:r>
            <a:r>
              <a:rPr lang="it-IT" sz="2400" dirty="0"/>
              <a:t>, la </a:t>
            </a:r>
            <a:r>
              <a:rPr lang="it-IT" sz="2400" dirty="0" err="1"/>
              <a:t>séparation</a:t>
            </a:r>
            <a:r>
              <a:rPr lang="it-IT" sz="2400" dirty="0"/>
              <a:t> </a:t>
            </a:r>
            <a:r>
              <a:rPr lang="it-IT" sz="2400" dirty="0" err="1"/>
              <a:t>des</a:t>
            </a:r>
            <a:r>
              <a:rPr lang="it-IT" sz="2400" dirty="0"/>
              <a:t> </a:t>
            </a:r>
            <a:r>
              <a:rPr lang="it-IT" sz="2400" dirty="0" err="1"/>
              <a:t>Eglises</a:t>
            </a:r>
            <a:r>
              <a:rPr lang="it-IT" sz="2400" dirty="0"/>
              <a:t> et de l’</a:t>
            </a:r>
            <a:r>
              <a:rPr lang="it-IT" sz="2400" dirty="0" err="1"/>
              <a:t>Etat</a:t>
            </a:r>
            <a:r>
              <a:rPr lang="it-IT" sz="2400" dirty="0"/>
              <a:t>, l’</a:t>
            </a:r>
            <a:r>
              <a:rPr lang="it-IT" sz="2400" dirty="0" err="1"/>
              <a:t>ébauche</a:t>
            </a:r>
            <a:r>
              <a:rPr lang="it-IT" sz="2400" dirty="0"/>
              <a:t> de l’</a:t>
            </a:r>
            <a:r>
              <a:rPr lang="it-IT" sz="2400" dirty="0" err="1"/>
              <a:t>égalité</a:t>
            </a:r>
            <a:r>
              <a:rPr lang="it-IT" sz="2400" dirty="0"/>
              <a:t> </a:t>
            </a:r>
            <a:r>
              <a:rPr lang="it-IT" sz="2400" dirty="0" err="1"/>
              <a:t>professionnelle</a:t>
            </a:r>
            <a:r>
              <a:rPr lang="it-IT" sz="2400" dirty="0"/>
              <a:t> </a:t>
            </a:r>
            <a:r>
              <a:rPr lang="it-IT" sz="2400" dirty="0" err="1"/>
              <a:t>hommes</a:t>
            </a:r>
            <a:r>
              <a:rPr lang="it-IT" sz="2400" dirty="0"/>
              <a:t>-femmes, le </a:t>
            </a:r>
            <a:r>
              <a:rPr lang="it-IT" sz="2400" dirty="0" err="1"/>
              <a:t>divorce</a:t>
            </a:r>
            <a:r>
              <a:rPr lang="it-IT" sz="2400" dirty="0"/>
              <a:t> par </a:t>
            </a:r>
            <a:r>
              <a:rPr lang="it-IT" sz="2400" dirty="0" err="1"/>
              <a:t>consentement</a:t>
            </a:r>
            <a:r>
              <a:rPr lang="it-IT" sz="2400" dirty="0"/>
              <a:t> </a:t>
            </a:r>
            <a:r>
              <a:rPr lang="it-IT" sz="2400" dirty="0" err="1"/>
              <a:t>mutuel</a:t>
            </a:r>
            <a:r>
              <a:rPr lang="it-IT" sz="2400" dirty="0"/>
              <a:t>, etc. </a:t>
            </a:r>
            <a:endParaRPr lang="it-IT" sz="2400" dirty="0" smtClean="0"/>
          </a:p>
          <a:p>
            <a:pPr algn="just"/>
            <a:r>
              <a:rPr lang="it-IT" sz="2400" dirty="0" err="1"/>
              <a:t>https</a:t>
            </a:r>
            <a:r>
              <a:rPr lang="it-IT" sz="2400" dirty="0"/>
              <a:t>://</a:t>
            </a:r>
            <a:r>
              <a:rPr lang="it-IT" sz="2400" dirty="0" err="1"/>
              <a:t>www.paris.fr</a:t>
            </a:r>
            <a:r>
              <a:rPr lang="it-IT" sz="2400" dirty="0"/>
              <a:t>/</a:t>
            </a:r>
            <a:r>
              <a:rPr lang="it-IT" sz="2400" dirty="0" err="1"/>
              <a:t>pages</a:t>
            </a:r>
            <a:r>
              <a:rPr lang="it-IT" sz="2400" dirty="0"/>
              <a:t>/les-150-ans-de-la-commune-l-origine-1-5-16961</a:t>
            </a:r>
          </a:p>
          <a:p>
            <a:endParaRPr lang="fr-CA" sz="2400" dirty="0"/>
          </a:p>
        </p:txBody>
      </p:sp>
    </p:spTree>
    <p:extLst>
      <p:ext uri="{BB962C8B-B14F-4D97-AF65-F5344CB8AC3E}">
        <p14:creationId xmlns:p14="http://schemas.microsoft.com/office/powerpoint/2010/main" val="20877995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Observations hebdomadaires</a:t>
            </a:r>
            <a:br>
              <a:rPr lang="fr-CA" sz="2800" dirty="0" smtClean="0"/>
            </a:br>
            <a:r>
              <a:rPr lang="fr-CA" sz="2800" dirty="0" smtClean="0"/>
              <a:t>29 mars 2021</a:t>
            </a:r>
            <a:endParaRPr lang="fr-CA" sz="2800" dirty="0"/>
          </a:p>
        </p:txBody>
      </p:sp>
      <p:sp>
        <p:nvSpPr>
          <p:cNvPr id="3" name="Segnaposto contenuto 2"/>
          <p:cNvSpPr>
            <a:spLocks noGrp="1"/>
          </p:cNvSpPr>
          <p:nvPr>
            <p:ph idx="1"/>
          </p:nvPr>
        </p:nvSpPr>
        <p:spPr/>
        <p:txBody>
          <a:bodyPr>
            <a:normAutofit fontScale="92500" lnSpcReduction="20000"/>
          </a:bodyPr>
          <a:lstStyle/>
          <a:p>
            <a:pPr algn="just"/>
            <a:r>
              <a:rPr lang="it-IT" sz="2400" dirty="0" err="1"/>
              <a:t>Faut</a:t>
            </a:r>
            <a:r>
              <a:rPr lang="it-IT" sz="2400" dirty="0"/>
              <a:t>-il </a:t>
            </a:r>
            <a:r>
              <a:rPr lang="it-IT" sz="2400" dirty="0" err="1"/>
              <a:t>célébrer</a:t>
            </a:r>
            <a:r>
              <a:rPr lang="it-IT" sz="2400" dirty="0"/>
              <a:t> le </a:t>
            </a:r>
            <a:r>
              <a:rPr lang="it-IT" sz="2400" dirty="0" err="1"/>
              <a:t>bicentenaire</a:t>
            </a:r>
            <a:r>
              <a:rPr lang="it-IT" sz="2400" dirty="0"/>
              <a:t> de la </a:t>
            </a:r>
            <a:r>
              <a:rPr lang="it-IT" sz="2400" dirty="0" err="1"/>
              <a:t>mort</a:t>
            </a:r>
            <a:r>
              <a:rPr lang="it-IT" sz="2400" dirty="0"/>
              <a:t> de </a:t>
            </a:r>
            <a:r>
              <a:rPr lang="it-IT" sz="2400" dirty="0" err="1"/>
              <a:t>Napoléon</a:t>
            </a:r>
            <a:r>
              <a:rPr lang="it-IT" sz="2400" dirty="0"/>
              <a:t> ? Alexis </a:t>
            </a:r>
            <a:r>
              <a:rPr lang="it-IT" sz="2400" dirty="0" err="1"/>
              <a:t>Corbière</a:t>
            </a:r>
            <a:r>
              <a:rPr lang="it-IT" sz="2400" dirty="0"/>
              <a:t> s'oppose à ce </a:t>
            </a:r>
            <a:r>
              <a:rPr lang="it-IT" sz="2400" dirty="0" err="1"/>
              <a:t>que</a:t>
            </a:r>
            <a:r>
              <a:rPr lang="it-IT" sz="2400" dirty="0"/>
              <a:t> "ce </a:t>
            </a:r>
            <a:r>
              <a:rPr lang="it-IT" sz="2400" dirty="0" err="1"/>
              <a:t>soit</a:t>
            </a:r>
            <a:r>
              <a:rPr lang="it-IT" sz="2400" dirty="0"/>
              <a:t> le </a:t>
            </a:r>
            <a:r>
              <a:rPr lang="it-IT" sz="2400" dirty="0" err="1"/>
              <a:t>Président</a:t>
            </a:r>
            <a:r>
              <a:rPr lang="it-IT" sz="2400" dirty="0"/>
              <a:t> qui le </a:t>
            </a:r>
            <a:r>
              <a:rPr lang="it-IT" sz="2400" dirty="0" err="1"/>
              <a:t>fasse</a:t>
            </a:r>
            <a:r>
              <a:rPr lang="it-IT" sz="2400" dirty="0"/>
              <a:t>". "</a:t>
            </a:r>
            <a:r>
              <a:rPr lang="it-IT" sz="2400" dirty="0" err="1"/>
              <a:t>Doit</a:t>
            </a:r>
            <a:r>
              <a:rPr lang="it-IT" sz="2400" dirty="0"/>
              <a:t>-il </a:t>
            </a:r>
            <a:r>
              <a:rPr lang="it-IT" sz="2400" dirty="0" err="1"/>
              <a:t>rendre</a:t>
            </a:r>
            <a:r>
              <a:rPr lang="it-IT" sz="2400" dirty="0"/>
              <a:t> </a:t>
            </a:r>
            <a:r>
              <a:rPr lang="it-IT" sz="2400" dirty="0" err="1"/>
              <a:t>hommage</a:t>
            </a:r>
            <a:r>
              <a:rPr lang="it-IT" sz="2400" dirty="0"/>
              <a:t> à un </a:t>
            </a:r>
            <a:r>
              <a:rPr lang="it-IT" sz="2400" dirty="0" err="1"/>
              <a:t>homme</a:t>
            </a:r>
            <a:r>
              <a:rPr lang="it-IT" sz="2400" dirty="0"/>
              <a:t> qui a </a:t>
            </a:r>
            <a:r>
              <a:rPr lang="it-IT" sz="2400" dirty="0" err="1"/>
              <a:t>fait</a:t>
            </a:r>
            <a:r>
              <a:rPr lang="it-IT" sz="2400" dirty="0"/>
              <a:t> un coup d'</a:t>
            </a:r>
            <a:r>
              <a:rPr lang="it-IT" sz="2400" dirty="0" err="1"/>
              <a:t>Etat</a:t>
            </a:r>
            <a:r>
              <a:rPr lang="it-IT" sz="2400" dirty="0"/>
              <a:t> </a:t>
            </a:r>
            <a:r>
              <a:rPr lang="it-IT" sz="2400" dirty="0" err="1"/>
              <a:t>contre</a:t>
            </a:r>
            <a:r>
              <a:rPr lang="it-IT" sz="2400" dirty="0"/>
              <a:t> la </a:t>
            </a:r>
            <a:r>
              <a:rPr lang="it-IT" sz="2400" dirty="0" err="1"/>
              <a:t>République</a:t>
            </a:r>
            <a:r>
              <a:rPr lang="it-IT" sz="2400" dirty="0"/>
              <a:t> </a:t>
            </a:r>
            <a:r>
              <a:rPr lang="it-IT" sz="2400" dirty="0" smtClean="0"/>
              <a:t>?”</a:t>
            </a:r>
          </a:p>
          <a:p>
            <a:pPr algn="just"/>
            <a:endParaRPr lang="it-IT" sz="2400" dirty="0"/>
          </a:p>
          <a:p>
            <a:pPr algn="just"/>
            <a:r>
              <a:rPr lang="it-IT" sz="2400" dirty="0" err="1"/>
              <a:t>Bicentenaire</a:t>
            </a:r>
            <a:r>
              <a:rPr lang="it-IT" sz="2400" dirty="0"/>
              <a:t> de la </a:t>
            </a:r>
            <a:r>
              <a:rPr lang="it-IT" sz="2400" dirty="0" err="1"/>
              <a:t>mort</a:t>
            </a:r>
            <a:r>
              <a:rPr lang="it-IT" sz="2400" dirty="0"/>
              <a:t> de </a:t>
            </a:r>
            <a:r>
              <a:rPr lang="it-IT" sz="2400" dirty="0" err="1"/>
              <a:t>Napoléon</a:t>
            </a:r>
            <a:r>
              <a:rPr lang="it-IT" sz="2400" dirty="0"/>
              <a:t> : </a:t>
            </a:r>
            <a:r>
              <a:rPr lang="it-IT" sz="2400" dirty="0" err="1"/>
              <a:t>Pourquoi</a:t>
            </a:r>
            <a:r>
              <a:rPr lang="it-IT" sz="2400" dirty="0"/>
              <a:t> </a:t>
            </a:r>
            <a:r>
              <a:rPr lang="it-IT" sz="2400" dirty="0" err="1"/>
              <a:t>les</a:t>
            </a:r>
            <a:r>
              <a:rPr lang="it-IT" sz="2400" dirty="0"/>
              <a:t> </a:t>
            </a:r>
            <a:r>
              <a:rPr lang="it-IT" sz="2400" dirty="0" err="1"/>
              <a:t>politiques</a:t>
            </a:r>
            <a:r>
              <a:rPr lang="it-IT" sz="2400" dirty="0"/>
              <a:t> se </a:t>
            </a:r>
            <a:r>
              <a:rPr lang="it-IT" sz="2400" dirty="0" err="1"/>
              <a:t>déchirent-ils</a:t>
            </a:r>
            <a:r>
              <a:rPr lang="it-IT" sz="2400" dirty="0"/>
              <a:t> </a:t>
            </a:r>
            <a:r>
              <a:rPr lang="it-IT" sz="2400" dirty="0" err="1"/>
              <a:t>autant</a:t>
            </a:r>
            <a:r>
              <a:rPr lang="it-IT" sz="2400" dirty="0"/>
              <a:t> </a:t>
            </a:r>
            <a:r>
              <a:rPr lang="it-IT" sz="2400" dirty="0" err="1"/>
              <a:t>sur</a:t>
            </a:r>
            <a:r>
              <a:rPr lang="it-IT" sz="2400" dirty="0"/>
              <a:t> l'Histoire et </a:t>
            </a:r>
            <a:r>
              <a:rPr lang="it-IT" sz="2400" dirty="0" err="1"/>
              <a:t>ses</a:t>
            </a:r>
            <a:r>
              <a:rPr lang="it-IT" sz="2400" dirty="0"/>
              <a:t> </a:t>
            </a:r>
            <a:r>
              <a:rPr lang="it-IT" sz="2400" dirty="0" err="1" smtClean="0"/>
              <a:t>figures</a:t>
            </a:r>
            <a:endParaRPr lang="it-IT" sz="2400" dirty="0" smtClean="0"/>
          </a:p>
          <a:p>
            <a:pPr algn="just"/>
            <a:endParaRPr lang="it-IT" sz="2400" dirty="0"/>
          </a:p>
          <a:p>
            <a:r>
              <a:rPr lang="it-IT" sz="2400" dirty="0" err="1" smtClean="0"/>
              <a:t>Napoléon</a:t>
            </a:r>
            <a:r>
              <a:rPr lang="it-IT" sz="2400" dirty="0" smtClean="0"/>
              <a:t> </a:t>
            </a:r>
            <a:r>
              <a:rPr lang="it-IT" sz="2400" dirty="0"/>
              <a:t>: </a:t>
            </a:r>
            <a:r>
              <a:rPr lang="it-IT" sz="2400" dirty="0" err="1"/>
              <a:t>pourquoi</a:t>
            </a:r>
            <a:r>
              <a:rPr lang="it-IT" sz="2400" dirty="0"/>
              <a:t> la </a:t>
            </a:r>
            <a:r>
              <a:rPr lang="it-IT" sz="2400" dirty="0" err="1"/>
              <a:t>célébration</a:t>
            </a:r>
            <a:r>
              <a:rPr lang="it-IT" sz="2400" dirty="0"/>
              <a:t> </a:t>
            </a:r>
            <a:r>
              <a:rPr lang="it-IT" sz="2400" dirty="0" err="1"/>
              <a:t>du</a:t>
            </a:r>
            <a:r>
              <a:rPr lang="it-IT" sz="2400" dirty="0"/>
              <a:t> </a:t>
            </a:r>
            <a:r>
              <a:rPr lang="it-IT" sz="2400" dirty="0" err="1"/>
              <a:t>bicentenaire</a:t>
            </a:r>
            <a:r>
              <a:rPr lang="it-IT" sz="2400" dirty="0"/>
              <a:t> de sa </a:t>
            </a:r>
            <a:r>
              <a:rPr lang="it-IT" sz="2400" dirty="0" err="1"/>
              <a:t>mort</a:t>
            </a:r>
            <a:r>
              <a:rPr lang="it-IT" sz="2400" dirty="0"/>
              <a:t> </a:t>
            </a:r>
            <a:r>
              <a:rPr lang="it-IT" sz="2400" dirty="0" err="1"/>
              <a:t>fait</a:t>
            </a:r>
            <a:r>
              <a:rPr lang="it-IT" sz="2400" dirty="0"/>
              <a:t> </a:t>
            </a:r>
            <a:r>
              <a:rPr lang="it-IT" sz="2400" dirty="0" err="1" smtClean="0"/>
              <a:t>polémique</a:t>
            </a:r>
            <a:endParaRPr lang="it-IT" sz="2400" dirty="0" smtClean="0"/>
          </a:p>
          <a:p>
            <a:pPr algn="just"/>
            <a:endParaRPr lang="fr-CA" sz="2400" dirty="0"/>
          </a:p>
          <a:p>
            <a:pPr algn="just"/>
            <a:r>
              <a:rPr lang="fr-CA" sz="2400" dirty="0"/>
              <a:t>Deux cents ans après sa mort, Napoléon continue de bousculer le pays. Depuis plusieurs semaines, intellectuels et politiques se déchirent pour savoir si le bicentenaire de son décès, le 5 mai 1821, doit être célébré par Emmanuel </a:t>
            </a:r>
            <a:r>
              <a:rPr lang="fr-CA" sz="2400" dirty="0" err="1"/>
              <a:t>Macron</a:t>
            </a:r>
            <a:r>
              <a:rPr lang="fr-CA" sz="2400" dirty="0"/>
              <a:t>.</a:t>
            </a:r>
          </a:p>
          <a:p>
            <a:endParaRPr lang="it-IT" sz="2400" dirty="0"/>
          </a:p>
          <a:p>
            <a:pPr algn="just"/>
            <a:endParaRPr lang="it-IT" sz="2400" b="1" dirty="0"/>
          </a:p>
          <a:p>
            <a:pPr algn="just"/>
            <a:endParaRPr lang="fr-CA" sz="2400" dirty="0"/>
          </a:p>
        </p:txBody>
      </p:sp>
    </p:spTree>
    <p:extLst>
      <p:ext uri="{BB962C8B-B14F-4D97-AF65-F5344CB8AC3E}">
        <p14:creationId xmlns:p14="http://schemas.microsoft.com/office/powerpoint/2010/main" val="29182966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Points historiques</a:t>
            </a:r>
            <a:endParaRPr lang="fr-CA" sz="2800" dirty="0"/>
          </a:p>
        </p:txBody>
      </p:sp>
      <p:sp>
        <p:nvSpPr>
          <p:cNvPr id="3" name="Segnaposto contenuto 2"/>
          <p:cNvSpPr>
            <a:spLocks noGrp="1"/>
          </p:cNvSpPr>
          <p:nvPr>
            <p:ph idx="1"/>
          </p:nvPr>
        </p:nvSpPr>
        <p:spPr/>
        <p:txBody>
          <a:bodyPr>
            <a:normAutofit fontScale="92500" lnSpcReduction="10000"/>
          </a:bodyPr>
          <a:lstStyle/>
          <a:p>
            <a:pPr algn="just"/>
            <a:r>
              <a:rPr lang="it-IT" sz="2400" dirty="0"/>
              <a:t>La </a:t>
            </a:r>
            <a:r>
              <a:rPr lang="it-IT" sz="2400" b="1" dirty="0"/>
              <a:t>Première </a:t>
            </a:r>
            <a:r>
              <a:rPr lang="it-IT" sz="2400" b="1" dirty="0" err="1"/>
              <a:t>République</a:t>
            </a:r>
            <a:r>
              <a:rPr lang="it-IT" sz="2400" b="1" dirty="0"/>
              <a:t> est </a:t>
            </a:r>
            <a:r>
              <a:rPr lang="it-IT" sz="2400" b="1" dirty="0" err="1"/>
              <a:t>installée</a:t>
            </a:r>
            <a:r>
              <a:rPr lang="it-IT" sz="2400" b="1" dirty="0"/>
              <a:t> </a:t>
            </a:r>
            <a:r>
              <a:rPr lang="it-IT" sz="2400" b="1" dirty="0" err="1"/>
              <a:t>depuis</a:t>
            </a:r>
            <a:r>
              <a:rPr lang="it-IT" sz="2400" b="1" dirty="0"/>
              <a:t> le 22 </a:t>
            </a:r>
            <a:r>
              <a:rPr lang="it-IT" sz="2400" b="1" dirty="0" err="1"/>
              <a:t>septembre</a:t>
            </a:r>
            <a:r>
              <a:rPr lang="it-IT" sz="2400" b="1" dirty="0"/>
              <a:t> 1792</a:t>
            </a:r>
            <a:r>
              <a:rPr lang="it-IT" sz="2400" dirty="0"/>
              <a:t> : le </a:t>
            </a:r>
            <a:r>
              <a:rPr lang="it-IT" sz="2400" dirty="0" err="1"/>
              <a:t>gouvernement</a:t>
            </a:r>
            <a:r>
              <a:rPr lang="it-IT" sz="2400" dirty="0"/>
              <a:t> est </a:t>
            </a:r>
            <a:r>
              <a:rPr lang="it-IT" sz="2400" dirty="0" err="1"/>
              <a:t>partagé</a:t>
            </a:r>
            <a:r>
              <a:rPr lang="it-IT" sz="2400" dirty="0"/>
              <a:t>, </a:t>
            </a:r>
            <a:r>
              <a:rPr lang="it-IT" sz="2400" dirty="0" err="1"/>
              <a:t>les</a:t>
            </a:r>
            <a:r>
              <a:rPr lang="it-IT" sz="2400" dirty="0"/>
              <a:t> </a:t>
            </a:r>
            <a:r>
              <a:rPr lang="it-IT" sz="2400" dirty="0" err="1"/>
              <a:t>privilèges</a:t>
            </a:r>
            <a:r>
              <a:rPr lang="it-IT" sz="2400" dirty="0"/>
              <a:t> de la </a:t>
            </a:r>
            <a:r>
              <a:rPr lang="it-IT" sz="2400" dirty="0" err="1"/>
              <a:t>noblesse</a:t>
            </a:r>
            <a:r>
              <a:rPr lang="it-IT" sz="2400" dirty="0"/>
              <a:t> </a:t>
            </a:r>
            <a:r>
              <a:rPr lang="it-IT" sz="2400" dirty="0" err="1"/>
              <a:t>sont</a:t>
            </a:r>
            <a:r>
              <a:rPr lang="it-IT" sz="2400" dirty="0"/>
              <a:t> </a:t>
            </a:r>
            <a:r>
              <a:rPr lang="it-IT" sz="2400" dirty="0" err="1"/>
              <a:t>abolis</a:t>
            </a:r>
            <a:r>
              <a:rPr lang="it-IT" sz="2400" dirty="0"/>
              <a:t> et </a:t>
            </a:r>
            <a:r>
              <a:rPr lang="it-IT" sz="2400" dirty="0" err="1"/>
              <a:t>tous</a:t>
            </a:r>
            <a:r>
              <a:rPr lang="it-IT" sz="2400" dirty="0"/>
              <a:t> </a:t>
            </a:r>
            <a:r>
              <a:rPr lang="it-IT" sz="2400" dirty="0" err="1"/>
              <a:t>les</a:t>
            </a:r>
            <a:r>
              <a:rPr lang="it-IT" sz="2400" dirty="0"/>
              <a:t> </a:t>
            </a:r>
            <a:r>
              <a:rPr lang="it-IT" sz="2400" dirty="0" err="1"/>
              <a:t>hommes</a:t>
            </a:r>
            <a:r>
              <a:rPr lang="it-IT" sz="2400" dirty="0"/>
              <a:t> </a:t>
            </a:r>
            <a:r>
              <a:rPr lang="it-IT" sz="2400" dirty="0" err="1"/>
              <a:t>sont</a:t>
            </a:r>
            <a:r>
              <a:rPr lang="it-IT" sz="2400" dirty="0"/>
              <a:t> </a:t>
            </a:r>
            <a:r>
              <a:rPr lang="it-IT" sz="2400" dirty="0" err="1"/>
              <a:t>égaux</a:t>
            </a:r>
            <a:r>
              <a:rPr lang="it-IT" sz="2400" dirty="0"/>
              <a:t> en </a:t>
            </a:r>
            <a:r>
              <a:rPr lang="it-IT" sz="2400" dirty="0" err="1"/>
              <a:t>droit</a:t>
            </a:r>
            <a:r>
              <a:rPr lang="it-IT" sz="2400" dirty="0"/>
              <a:t>, la </a:t>
            </a:r>
            <a:r>
              <a:rPr lang="it-IT" sz="2400" dirty="0" err="1"/>
              <a:t>religion</a:t>
            </a:r>
            <a:r>
              <a:rPr lang="it-IT" sz="2400" dirty="0"/>
              <a:t> </a:t>
            </a:r>
            <a:r>
              <a:rPr lang="it-IT" sz="2400" dirty="0" err="1"/>
              <a:t>catholique</a:t>
            </a:r>
            <a:r>
              <a:rPr lang="it-IT" sz="2400" dirty="0"/>
              <a:t> est </a:t>
            </a:r>
            <a:r>
              <a:rPr lang="it-IT" sz="2400" dirty="0" err="1"/>
              <a:t>supprimée</a:t>
            </a:r>
            <a:r>
              <a:rPr lang="it-IT" sz="2400" dirty="0"/>
              <a:t> et </a:t>
            </a:r>
            <a:r>
              <a:rPr lang="it-IT" sz="2400" dirty="0" err="1"/>
              <a:t>ses</a:t>
            </a:r>
            <a:r>
              <a:rPr lang="it-IT" sz="2400" dirty="0"/>
              <a:t> </a:t>
            </a:r>
            <a:r>
              <a:rPr lang="it-IT" sz="2400" dirty="0" err="1"/>
              <a:t>églises</a:t>
            </a:r>
            <a:r>
              <a:rPr lang="it-IT" sz="2400" dirty="0"/>
              <a:t> </a:t>
            </a:r>
            <a:r>
              <a:rPr lang="it-IT" sz="2400" dirty="0" err="1"/>
              <a:t>fermées</a:t>
            </a:r>
            <a:r>
              <a:rPr lang="it-IT" sz="2400" dirty="0"/>
              <a:t>. </a:t>
            </a:r>
            <a:r>
              <a:rPr lang="it-IT" sz="2400" dirty="0" err="1"/>
              <a:t>Des</a:t>
            </a:r>
            <a:r>
              <a:rPr lang="it-IT" sz="2400" dirty="0"/>
              <a:t> </a:t>
            </a:r>
            <a:r>
              <a:rPr lang="it-IT" sz="2400" dirty="0" err="1"/>
              <a:t>représentants</a:t>
            </a:r>
            <a:r>
              <a:rPr lang="it-IT" sz="2400" dirty="0"/>
              <a:t> </a:t>
            </a:r>
            <a:r>
              <a:rPr lang="it-IT" sz="2400" dirty="0" err="1"/>
              <a:t>des</a:t>
            </a:r>
            <a:r>
              <a:rPr lang="it-IT" sz="2400" dirty="0"/>
              <a:t> </a:t>
            </a:r>
            <a:r>
              <a:rPr lang="it-IT" sz="2400" dirty="0" err="1"/>
              <a:t>citoyens</a:t>
            </a:r>
            <a:r>
              <a:rPr lang="it-IT" sz="2400" dirty="0"/>
              <a:t> </a:t>
            </a:r>
            <a:r>
              <a:rPr lang="it-IT" sz="2400" dirty="0" err="1"/>
              <a:t>sont</a:t>
            </a:r>
            <a:r>
              <a:rPr lang="it-IT" sz="2400" dirty="0"/>
              <a:t> </a:t>
            </a:r>
            <a:r>
              <a:rPr lang="it-IT" sz="2400" dirty="0" err="1"/>
              <a:t>organisés</a:t>
            </a:r>
            <a:r>
              <a:rPr lang="it-IT" sz="2400" dirty="0"/>
              <a:t> en </a:t>
            </a:r>
            <a:r>
              <a:rPr lang="it-IT" sz="2400" dirty="0" err="1"/>
              <a:t>assemblée</a:t>
            </a:r>
            <a:r>
              <a:rPr lang="it-IT" sz="2400" dirty="0"/>
              <a:t> pour discuter et </a:t>
            </a:r>
            <a:r>
              <a:rPr lang="it-IT" sz="2400" dirty="0" err="1"/>
              <a:t>voter</a:t>
            </a:r>
            <a:r>
              <a:rPr lang="it-IT" sz="2400" dirty="0"/>
              <a:t> </a:t>
            </a:r>
            <a:r>
              <a:rPr lang="it-IT" sz="2400" dirty="0" err="1"/>
              <a:t>les</a:t>
            </a:r>
            <a:r>
              <a:rPr lang="it-IT" sz="2400" dirty="0"/>
              <a:t> </a:t>
            </a:r>
            <a:r>
              <a:rPr lang="it-IT" sz="2400" dirty="0" err="1"/>
              <a:t>lois</a:t>
            </a:r>
            <a:r>
              <a:rPr lang="it-IT" sz="2400" dirty="0"/>
              <a:t>. Mais </a:t>
            </a:r>
            <a:r>
              <a:rPr lang="it-IT" sz="2400" dirty="0" err="1"/>
              <a:t>plusieurs</a:t>
            </a:r>
            <a:r>
              <a:rPr lang="it-IT" sz="2400" dirty="0"/>
              <a:t> </a:t>
            </a:r>
            <a:r>
              <a:rPr lang="it-IT" sz="2400" dirty="0" err="1"/>
              <a:t>groupes</a:t>
            </a:r>
            <a:r>
              <a:rPr lang="it-IT" sz="2400" dirty="0"/>
              <a:t> </a:t>
            </a:r>
            <a:r>
              <a:rPr lang="it-IT" sz="2400" dirty="0" err="1"/>
              <a:t>politiques</a:t>
            </a:r>
            <a:r>
              <a:rPr lang="it-IT" sz="2400" dirty="0"/>
              <a:t> s’</a:t>
            </a:r>
            <a:r>
              <a:rPr lang="it-IT" sz="2400" dirty="0" err="1"/>
              <a:t>affrontent</a:t>
            </a:r>
            <a:r>
              <a:rPr lang="it-IT" sz="2400" dirty="0"/>
              <a:t> et c’est l’</a:t>
            </a:r>
            <a:r>
              <a:rPr lang="it-IT" sz="2400" dirty="0" err="1"/>
              <a:t>instabilité</a:t>
            </a:r>
            <a:r>
              <a:rPr lang="it-IT" sz="2400" dirty="0"/>
              <a:t> </a:t>
            </a:r>
            <a:r>
              <a:rPr lang="it-IT" sz="2400" dirty="0" err="1"/>
              <a:t>politique</a:t>
            </a:r>
            <a:r>
              <a:rPr lang="it-IT" sz="2400" dirty="0"/>
              <a:t>.</a:t>
            </a:r>
          </a:p>
          <a:p>
            <a:pPr algn="just"/>
            <a:r>
              <a:rPr lang="it-IT" sz="2400" dirty="0" smtClean="0"/>
              <a:t>(En </a:t>
            </a:r>
            <a:r>
              <a:rPr lang="it-IT" sz="2400" dirty="0"/>
              <a:t>1795, un </a:t>
            </a:r>
            <a:r>
              <a:rPr lang="it-IT" sz="2400" dirty="0" err="1"/>
              <a:t>nouveau</a:t>
            </a:r>
            <a:r>
              <a:rPr lang="it-IT" sz="2400" dirty="0"/>
              <a:t> </a:t>
            </a:r>
            <a:r>
              <a:rPr lang="it-IT" sz="2400" dirty="0" err="1"/>
              <a:t>régime</a:t>
            </a:r>
            <a:r>
              <a:rPr lang="it-IT" sz="2400" dirty="0"/>
              <a:t> est </a:t>
            </a:r>
            <a:r>
              <a:rPr lang="it-IT" sz="2400" dirty="0" err="1"/>
              <a:t>mis</a:t>
            </a:r>
            <a:r>
              <a:rPr lang="it-IT" sz="2400" dirty="0"/>
              <a:t> en </a:t>
            </a:r>
            <a:r>
              <a:rPr lang="it-IT" sz="2400" dirty="0" err="1"/>
              <a:t>place</a:t>
            </a:r>
            <a:r>
              <a:rPr lang="it-IT" sz="2400" dirty="0"/>
              <a:t>, c’est le </a:t>
            </a:r>
            <a:r>
              <a:rPr lang="it-IT" sz="2400" dirty="0" err="1"/>
              <a:t>Directoire</a:t>
            </a:r>
            <a:r>
              <a:rPr lang="it-IT" sz="2400" dirty="0"/>
              <a:t> : le </a:t>
            </a:r>
            <a:r>
              <a:rPr lang="it-IT" sz="2400" dirty="0" err="1"/>
              <a:t>gouvernement</a:t>
            </a:r>
            <a:r>
              <a:rPr lang="it-IT" sz="2400" dirty="0"/>
              <a:t> est </a:t>
            </a:r>
            <a:r>
              <a:rPr lang="it-IT" sz="2400" dirty="0" err="1"/>
              <a:t>dirigé</a:t>
            </a:r>
            <a:r>
              <a:rPr lang="it-IT" sz="2400" dirty="0"/>
              <a:t> par </a:t>
            </a:r>
            <a:r>
              <a:rPr lang="it-IT" sz="2400" dirty="0" err="1"/>
              <a:t>des</a:t>
            </a:r>
            <a:r>
              <a:rPr lang="it-IT" sz="2400" dirty="0"/>
              <a:t> </a:t>
            </a:r>
            <a:r>
              <a:rPr lang="it-IT" sz="2400" dirty="0" err="1"/>
              <a:t>Directeurs</a:t>
            </a:r>
            <a:r>
              <a:rPr lang="it-IT" sz="2400" dirty="0"/>
              <a:t>, et </a:t>
            </a:r>
            <a:r>
              <a:rPr lang="it-IT" sz="2400" dirty="0" err="1"/>
              <a:t>deux</a:t>
            </a:r>
            <a:r>
              <a:rPr lang="it-IT" sz="2400" dirty="0"/>
              <a:t> </a:t>
            </a:r>
            <a:r>
              <a:rPr lang="it-IT" sz="2400" dirty="0" err="1"/>
              <a:t>assemblées</a:t>
            </a:r>
            <a:r>
              <a:rPr lang="it-IT" sz="2400" dirty="0"/>
              <a:t> </a:t>
            </a:r>
            <a:r>
              <a:rPr lang="it-IT" sz="2400" dirty="0" err="1"/>
              <a:t>législatives</a:t>
            </a:r>
            <a:r>
              <a:rPr lang="it-IT" sz="2400" dirty="0"/>
              <a:t> </a:t>
            </a:r>
            <a:r>
              <a:rPr lang="it-IT" sz="2400" dirty="0" err="1" smtClean="0"/>
              <a:t>représentent</a:t>
            </a:r>
            <a:r>
              <a:rPr lang="it-IT" sz="2400" dirty="0" smtClean="0"/>
              <a:t> </a:t>
            </a:r>
            <a:r>
              <a:rPr lang="it-IT" sz="2400" dirty="0" err="1"/>
              <a:t>les</a:t>
            </a:r>
            <a:r>
              <a:rPr lang="it-IT" sz="2400" dirty="0"/>
              <a:t> </a:t>
            </a:r>
            <a:r>
              <a:rPr lang="it-IT" sz="2400" dirty="0" err="1"/>
              <a:t>citoyens</a:t>
            </a:r>
            <a:r>
              <a:rPr lang="it-IT" sz="2400" dirty="0"/>
              <a:t>. Mais le </a:t>
            </a:r>
            <a:r>
              <a:rPr lang="it-IT" sz="2400" dirty="0" err="1"/>
              <a:t>Directoire</a:t>
            </a:r>
            <a:r>
              <a:rPr lang="it-IT" sz="2400" dirty="0"/>
              <a:t> n’</a:t>
            </a:r>
            <a:r>
              <a:rPr lang="it-IT" sz="2400" dirty="0" err="1"/>
              <a:t>arrive</a:t>
            </a:r>
            <a:r>
              <a:rPr lang="it-IT" sz="2400" dirty="0"/>
              <a:t> </a:t>
            </a:r>
            <a:r>
              <a:rPr lang="it-IT" sz="2400" dirty="0" err="1"/>
              <a:t>pas</a:t>
            </a:r>
            <a:r>
              <a:rPr lang="it-IT" sz="2400" dirty="0"/>
              <a:t> à </a:t>
            </a:r>
            <a:r>
              <a:rPr lang="it-IT" sz="2400" dirty="0" err="1"/>
              <a:t>régler</a:t>
            </a:r>
            <a:r>
              <a:rPr lang="it-IT" sz="2400" dirty="0"/>
              <a:t> </a:t>
            </a:r>
            <a:r>
              <a:rPr lang="it-IT" sz="2400" dirty="0" err="1"/>
              <a:t>les</a:t>
            </a:r>
            <a:r>
              <a:rPr lang="it-IT" sz="2400" dirty="0"/>
              <a:t> </a:t>
            </a:r>
            <a:r>
              <a:rPr lang="it-IT" sz="2400" dirty="0" err="1"/>
              <a:t>difficultés</a:t>
            </a:r>
            <a:r>
              <a:rPr lang="it-IT" sz="2400" dirty="0"/>
              <a:t> </a:t>
            </a:r>
            <a:r>
              <a:rPr lang="it-IT" sz="2400" dirty="0" err="1"/>
              <a:t>économiques</a:t>
            </a:r>
            <a:r>
              <a:rPr lang="it-IT" sz="2400" dirty="0"/>
              <a:t> et est </a:t>
            </a:r>
            <a:r>
              <a:rPr lang="it-IT" sz="2400" dirty="0" err="1"/>
              <a:t>détesté</a:t>
            </a:r>
            <a:r>
              <a:rPr lang="it-IT" sz="2400" dirty="0"/>
              <a:t> par </a:t>
            </a:r>
            <a:r>
              <a:rPr lang="it-IT" sz="2400" dirty="0" err="1"/>
              <a:t>les</a:t>
            </a:r>
            <a:r>
              <a:rPr lang="it-IT" sz="2400" dirty="0"/>
              <a:t> </a:t>
            </a:r>
            <a:r>
              <a:rPr lang="it-IT" sz="2400" dirty="0" err="1"/>
              <a:t>Français</a:t>
            </a:r>
            <a:r>
              <a:rPr lang="it-IT" sz="2400" dirty="0"/>
              <a:t>. </a:t>
            </a:r>
            <a:r>
              <a:rPr lang="it-IT" sz="2400" b="1" dirty="0" err="1"/>
              <a:t>Certains</a:t>
            </a:r>
            <a:r>
              <a:rPr lang="it-IT" sz="2400" b="1" dirty="0"/>
              <a:t> </a:t>
            </a:r>
            <a:r>
              <a:rPr lang="it-IT" sz="2400" b="1" dirty="0" err="1"/>
              <a:t>Directeurs</a:t>
            </a:r>
            <a:r>
              <a:rPr lang="it-IT" sz="2400" b="1" dirty="0"/>
              <a:t> </a:t>
            </a:r>
            <a:r>
              <a:rPr lang="it-IT" sz="2400" b="1" dirty="0" err="1"/>
              <a:t>demandent</a:t>
            </a:r>
            <a:r>
              <a:rPr lang="it-IT" sz="2400" b="1" dirty="0"/>
              <a:t> </a:t>
            </a:r>
            <a:r>
              <a:rPr lang="it-IT" sz="2400" b="1" dirty="0" err="1"/>
              <a:t>au</a:t>
            </a:r>
            <a:r>
              <a:rPr lang="it-IT" sz="2400" b="1" dirty="0"/>
              <a:t> </a:t>
            </a:r>
            <a:r>
              <a:rPr lang="it-IT" sz="2400" b="1" dirty="0" err="1"/>
              <a:t>général</a:t>
            </a:r>
            <a:r>
              <a:rPr lang="it-IT" sz="2400" b="1" dirty="0"/>
              <a:t> Bonaparte son </a:t>
            </a:r>
            <a:r>
              <a:rPr lang="it-IT" sz="2400" b="1" dirty="0" err="1"/>
              <a:t>aide</a:t>
            </a:r>
            <a:r>
              <a:rPr lang="it-IT" sz="2400" b="1" dirty="0"/>
              <a:t> pour </a:t>
            </a:r>
            <a:r>
              <a:rPr lang="it-IT" sz="2400" b="1" dirty="0" err="1"/>
              <a:t>changer</a:t>
            </a:r>
            <a:r>
              <a:rPr lang="it-IT" sz="2400" b="1" dirty="0"/>
              <a:t> le </a:t>
            </a:r>
            <a:r>
              <a:rPr lang="it-IT" sz="2400" b="1" dirty="0" err="1"/>
              <a:t>régime</a:t>
            </a:r>
            <a:r>
              <a:rPr lang="it-IT" sz="2400" b="1" dirty="0"/>
              <a:t>, par la </a:t>
            </a:r>
            <a:r>
              <a:rPr lang="it-IT" sz="2400" b="1" dirty="0" err="1"/>
              <a:t>surprise</a:t>
            </a:r>
            <a:r>
              <a:rPr lang="it-IT" sz="2400" b="1" dirty="0"/>
              <a:t> et la force : c’est-à-dire par un coup d’</a:t>
            </a:r>
            <a:r>
              <a:rPr lang="it-IT" sz="2400" b="1" dirty="0" err="1"/>
              <a:t>État</a:t>
            </a:r>
            <a:r>
              <a:rPr lang="it-IT" sz="2400" dirty="0" smtClean="0"/>
              <a:t>.)</a:t>
            </a:r>
            <a:endParaRPr lang="it-IT" sz="2400" dirty="0"/>
          </a:p>
          <a:p>
            <a:endParaRPr lang="fr-CA" sz="2400" dirty="0"/>
          </a:p>
        </p:txBody>
      </p:sp>
    </p:spTree>
    <p:extLst>
      <p:ext uri="{BB962C8B-B14F-4D97-AF65-F5344CB8AC3E}">
        <p14:creationId xmlns:p14="http://schemas.microsoft.com/office/powerpoint/2010/main" val="24176302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Points historiques</a:t>
            </a:r>
          </a:p>
        </p:txBody>
      </p:sp>
      <p:sp>
        <p:nvSpPr>
          <p:cNvPr id="3" name="Segnaposto contenuto 2"/>
          <p:cNvSpPr>
            <a:spLocks noGrp="1"/>
          </p:cNvSpPr>
          <p:nvPr>
            <p:ph idx="1"/>
          </p:nvPr>
        </p:nvSpPr>
        <p:spPr/>
        <p:txBody>
          <a:bodyPr>
            <a:normAutofit lnSpcReduction="10000"/>
          </a:bodyPr>
          <a:lstStyle/>
          <a:p>
            <a:pPr algn="just"/>
            <a:r>
              <a:rPr lang="it-IT" sz="2400" dirty="0"/>
              <a:t>Le 6 </a:t>
            </a:r>
            <a:r>
              <a:rPr lang="it-IT" sz="2400" dirty="0" err="1"/>
              <a:t>octobre</a:t>
            </a:r>
            <a:r>
              <a:rPr lang="it-IT" sz="2400" dirty="0"/>
              <a:t> 1793, un </a:t>
            </a:r>
            <a:r>
              <a:rPr lang="it-IT" sz="2400" dirty="0" err="1"/>
              <a:t>nouveau</a:t>
            </a:r>
            <a:r>
              <a:rPr lang="it-IT" sz="2400" dirty="0"/>
              <a:t> </a:t>
            </a:r>
            <a:r>
              <a:rPr lang="it-IT" sz="2400" dirty="0" err="1"/>
              <a:t>calendrier</a:t>
            </a:r>
            <a:r>
              <a:rPr lang="it-IT" sz="2400" dirty="0"/>
              <a:t> est </a:t>
            </a:r>
            <a:r>
              <a:rPr lang="it-IT" sz="2400" dirty="0" err="1"/>
              <a:t>mis</a:t>
            </a:r>
            <a:r>
              <a:rPr lang="it-IT" sz="2400" dirty="0"/>
              <a:t> en </a:t>
            </a:r>
            <a:r>
              <a:rPr lang="it-IT" sz="2400" dirty="0" err="1"/>
              <a:t>place</a:t>
            </a:r>
            <a:r>
              <a:rPr lang="it-IT" sz="2400" dirty="0"/>
              <a:t> : le premier jour de </a:t>
            </a:r>
            <a:r>
              <a:rPr lang="it-IT" sz="2400" dirty="0" err="1"/>
              <a:t>l’an</a:t>
            </a:r>
            <a:r>
              <a:rPr lang="it-IT" sz="2400" dirty="0"/>
              <a:t> est </a:t>
            </a:r>
            <a:r>
              <a:rPr lang="it-IT" sz="2400" dirty="0" err="1"/>
              <a:t>fixé</a:t>
            </a:r>
            <a:r>
              <a:rPr lang="it-IT" sz="2400" dirty="0"/>
              <a:t> à la date </a:t>
            </a:r>
            <a:r>
              <a:rPr lang="it-IT" sz="2400" dirty="0" err="1"/>
              <a:t>anniversaire</a:t>
            </a:r>
            <a:r>
              <a:rPr lang="it-IT" sz="2400" dirty="0"/>
              <a:t> de la </a:t>
            </a:r>
            <a:r>
              <a:rPr lang="it-IT" sz="2400" dirty="0" err="1"/>
              <a:t>naissance</a:t>
            </a:r>
            <a:r>
              <a:rPr lang="it-IT" sz="2400" dirty="0"/>
              <a:t> de la Première </a:t>
            </a:r>
            <a:r>
              <a:rPr lang="it-IT" sz="2400" dirty="0" err="1"/>
              <a:t>République</a:t>
            </a:r>
            <a:r>
              <a:rPr lang="it-IT" sz="2400" dirty="0"/>
              <a:t>, c’est-à-dire le 22 </a:t>
            </a:r>
            <a:r>
              <a:rPr lang="it-IT" sz="2400" dirty="0" err="1"/>
              <a:t>septembre</a:t>
            </a:r>
            <a:r>
              <a:rPr lang="it-IT" sz="2400" dirty="0"/>
              <a:t>, et non plus le 1er </a:t>
            </a:r>
            <a:r>
              <a:rPr lang="it-IT" sz="2400" dirty="0" err="1"/>
              <a:t>janvier</a:t>
            </a:r>
            <a:r>
              <a:rPr lang="it-IT" sz="2400" dirty="0"/>
              <a:t> ! </a:t>
            </a:r>
            <a:r>
              <a:rPr lang="it-IT" sz="2400" dirty="0" err="1"/>
              <a:t>Dans</a:t>
            </a:r>
            <a:r>
              <a:rPr lang="it-IT" sz="2400" dirty="0"/>
              <a:t> le </a:t>
            </a:r>
            <a:r>
              <a:rPr lang="it-IT" sz="2400" dirty="0" err="1"/>
              <a:t>nouveau</a:t>
            </a:r>
            <a:r>
              <a:rPr lang="it-IT" sz="2400" dirty="0"/>
              <a:t> </a:t>
            </a:r>
            <a:r>
              <a:rPr lang="it-IT" sz="2400" b="1" dirty="0" err="1"/>
              <a:t>calendrier</a:t>
            </a:r>
            <a:r>
              <a:rPr lang="it-IT" sz="2400" b="1" dirty="0"/>
              <a:t> </a:t>
            </a:r>
            <a:r>
              <a:rPr lang="it-IT" sz="2400" b="1" dirty="0" err="1"/>
              <a:t>républicain</a:t>
            </a:r>
            <a:r>
              <a:rPr lang="it-IT" sz="2400" dirty="0"/>
              <a:t>, la </a:t>
            </a:r>
            <a:r>
              <a:rPr lang="it-IT" sz="2400" dirty="0" err="1"/>
              <a:t>semaine</a:t>
            </a:r>
            <a:r>
              <a:rPr lang="it-IT" sz="2400" dirty="0"/>
              <a:t> ne </a:t>
            </a:r>
            <a:r>
              <a:rPr lang="it-IT" sz="2400" dirty="0" err="1"/>
              <a:t>compte</a:t>
            </a:r>
            <a:r>
              <a:rPr lang="it-IT" sz="2400" dirty="0"/>
              <a:t> plus 7 </a:t>
            </a:r>
            <a:r>
              <a:rPr lang="it-IT" sz="2400" dirty="0" err="1"/>
              <a:t>jours</a:t>
            </a:r>
            <a:r>
              <a:rPr lang="it-IT" sz="2400" dirty="0"/>
              <a:t> mais 10 : c’est une </a:t>
            </a:r>
            <a:r>
              <a:rPr lang="it-IT" sz="2400" dirty="0" err="1"/>
              <a:t>décade</a:t>
            </a:r>
            <a:r>
              <a:rPr lang="it-IT" sz="2400" dirty="0"/>
              <a:t>. </a:t>
            </a:r>
            <a:r>
              <a:rPr lang="it-IT" sz="2400" dirty="0" err="1"/>
              <a:t>Chaque</a:t>
            </a:r>
            <a:r>
              <a:rPr lang="it-IT" sz="2400" dirty="0"/>
              <a:t> </a:t>
            </a:r>
            <a:r>
              <a:rPr lang="it-IT" sz="2400" dirty="0" err="1"/>
              <a:t>mois</a:t>
            </a:r>
            <a:r>
              <a:rPr lang="it-IT" sz="2400" dirty="0"/>
              <a:t> </a:t>
            </a:r>
            <a:r>
              <a:rPr lang="it-IT" sz="2400" dirty="0" err="1"/>
              <a:t>comprend</a:t>
            </a:r>
            <a:r>
              <a:rPr lang="it-IT" sz="2400" dirty="0"/>
              <a:t> </a:t>
            </a:r>
            <a:r>
              <a:rPr lang="it-IT" sz="2400" dirty="0" err="1"/>
              <a:t>trois</a:t>
            </a:r>
            <a:r>
              <a:rPr lang="it-IT" sz="2400" dirty="0"/>
              <a:t> </a:t>
            </a:r>
            <a:r>
              <a:rPr lang="it-IT" sz="2400" dirty="0" err="1"/>
              <a:t>décades</a:t>
            </a:r>
            <a:r>
              <a:rPr lang="it-IT" sz="2400" dirty="0"/>
              <a:t> et l’</a:t>
            </a:r>
            <a:r>
              <a:rPr lang="it-IT" sz="2400" dirty="0" err="1"/>
              <a:t>année</a:t>
            </a:r>
            <a:r>
              <a:rPr lang="it-IT" sz="2400" dirty="0"/>
              <a:t> se termine </a:t>
            </a:r>
            <a:r>
              <a:rPr lang="it-IT" sz="2400" dirty="0" err="1"/>
              <a:t>avec</a:t>
            </a:r>
            <a:r>
              <a:rPr lang="it-IT" sz="2400" dirty="0"/>
              <a:t> 5 </a:t>
            </a:r>
            <a:r>
              <a:rPr lang="it-IT" sz="2400" dirty="0" err="1"/>
              <a:t>jours</a:t>
            </a:r>
            <a:r>
              <a:rPr lang="it-IT" sz="2400" dirty="0"/>
              <a:t> </a:t>
            </a:r>
            <a:r>
              <a:rPr lang="it-IT" sz="2400" dirty="0" err="1"/>
              <a:t>supplémentaires</a:t>
            </a:r>
            <a:r>
              <a:rPr lang="it-IT" sz="2400" dirty="0"/>
              <a:t>. C’est </a:t>
            </a:r>
            <a:r>
              <a:rPr lang="it-IT" sz="2400" dirty="0" err="1"/>
              <a:t>déjà</a:t>
            </a:r>
            <a:r>
              <a:rPr lang="it-IT" sz="2400" dirty="0"/>
              <a:t> </a:t>
            </a:r>
            <a:r>
              <a:rPr lang="it-IT" sz="2400" dirty="0" err="1"/>
              <a:t>compliqué</a:t>
            </a:r>
            <a:r>
              <a:rPr lang="it-IT" sz="2400" dirty="0"/>
              <a:t>, mais en plus </a:t>
            </a:r>
            <a:r>
              <a:rPr lang="it-IT" sz="2400" dirty="0" err="1"/>
              <a:t>les</a:t>
            </a:r>
            <a:r>
              <a:rPr lang="it-IT" sz="2400" dirty="0"/>
              <a:t> </a:t>
            </a:r>
            <a:r>
              <a:rPr lang="it-IT" sz="2400" dirty="0" err="1"/>
              <a:t>jours</a:t>
            </a:r>
            <a:r>
              <a:rPr lang="it-IT" sz="2400" dirty="0"/>
              <a:t> et </a:t>
            </a:r>
            <a:r>
              <a:rPr lang="it-IT" sz="2400" dirty="0" err="1"/>
              <a:t>les</a:t>
            </a:r>
            <a:r>
              <a:rPr lang="it-IT" sz="2400" dirty="0"/>
              <a:t> </a:t>
            </a:r>
            <a:r>
              <a:rPr lang="it-IT" sz="2400" dirty="0" err="1"/>
              <a:t>mois</a:t>
            </a:r>
            <a:r>
              <a:rPr lang="it-IT" sz="2400" dirty="0"/>
              <a:t> </a:t>
            </a:r>
            <a:r>
              <a:rPr lang="it-IT" sz="2400" dirty="0" err="1"/>
              <a:t>changent</a:t>
            </a:r>
            <a:r>
              <a:rPr lang="it-IT" sz="2400" dirty="0"/>
              <a:t> de </a:t>
            </a:r>
            <a:r>
              <a:rPr lang="it-IT" sz="2400" dirty="0" err="1"/>
              <a:t>nom</a:t>
            </a:r>
            <a:r>
              <a:rPr lang="it-IT" sz="2400" dirty="0"/>
              <a:t> : </a:t>
            </a:r>
            <a:r>
              <a:rPr lang="it-IT" sz="2400" b="1" dirty="0"/>
              <a:t>le </a:t>
            </a:r>
            <a:r>
              <a:rPr lang="it-IT" sz="2400" b="1" dirty="0" err="1"/>
              <a:t>mois</a:t>
            </a:r>
            <a:r>
              <a:rPr lang="it-IT" sz="2400" b="1" dirty="0"/>
              <a:t> de novembre porte le </a:t>
            </a:r>
            <a:r>
              <a:rPr lang="it-IT" sz="2400" b="1" dirty="0" err="1"/>
              <a:t>nom</a:t>
            </a:r>
            <a:r>
              <a:rPr lang="it-IT" sz="2400" b="1" dirty="0"/>
              <a:t> de </a:t>
            </a:r>
            <a:r>
              <a:rPr lang="it-IT" sz="2400" b="1" dirty="0" err="1"/>
              <a:t>Brumaire</a:t>
            </a:r>
            <a:r>
              <a:rPr lang="it-IT" sz="2400" b="1" dirty="0"/>
              <a:t> </a:t>
            </a:r>
            <a:r>
              <a:rPr lang="it-IT" sz="2400" b="1" dirty="0" err="1"/>
              <a:t>dans</a:t>
            </a:r>
            <a:r>
              <a:rPr lang="it-IT" sz="2400" b="1" dirty="0"/>
              <a:t> le </a:t>
            </a:r>
            <a:r>
              <a:rPr lang="it-IT" sz="2400" b="1" dirty="0" err="1"/>
              <a:t>calendrier</a:t>
            </a:r>
            <a:r>
              <a:rPr lang="it-IT" sz="2400" b="1" dirty="0"/>
              <a:t> </a:t>
            </a:r>
            <a:r>
              <a:rPr lang="it-IT" sz="2400" b="1" dirty="0" err="1"/>
              <a:t>républicain</a:t>
            </a:r>
            <a:r>
              <a:rPr lang="it-IT" sz="2400" dirty="0"/>
              <a:t>. Ce </a:t>
            </a:r>
            <a:r>
              <a:rPr lang="it-IT" sz="2400" dirty="0" err="1"/>
              <a:t>calendrier</a:t>
            </a:r>
            <a:r>
              <a:rPr lang="it-IT" sz="2400" dirty="0"/>
              <a:t> </a:t>
            </a:r>
            <a:r>
              <a:rPr lang="it-IT" sz="2400" dirty="0" err="1"/>
              <a:t>restera</a:t>
            </a:r>
            <a:r>
              <a:rPr lang="it-IT" sz="2400" dirty="0"/>
              <a:t> en </a:t>
            </a:r>
            <a:r>
              <a:rPr lang="it-IT" sz="2400" dirty="0" err="1"/>
              <a:t>usage</a:t>
            </a:r>
            <a:r>
              <a:rPr lang="it-IT" sz="2400" dirty="0"/>
              <a:t> </a:t>
            </a:r>
            <a:r>
              <a:rPr lang="it-IT" sz="2400" dirty="0" err="1"/>
              <a:t>jusqu’au</a:t>
            </a:r>
            <a:r>
              <a:rPr lang="it-IT" sz="2400" dirty="0"/>
              <a:t> 1er </a:t>
            </a:r>
            <a:r>
              <a:rPr lang="it-IT" sz="2400" dirty="0" err="1"/>
              <a:t>janvier</a:t>
            </a:r>
            <a:r>
              <a:rPr lang="it-IT" sz="2400" dirty="0"/>
              <a:t> 1806.</a:t>
            </a:r>
          </a:p>
          <a:p>
            <a:r>
              <a:rPr lang="it-IT" sz="2400" dirty="0"/>
              <a:t>Le coup d’</a:t>
            </a:r>
            <a:r>
              <a:rPr lang="it-IT" sz="2400" dirty="0" err="1"/>
              <a:t>État</a:t>
            </a:r>
            <a:r>
              <a:rPr lang="it-IT" sz="2400" dirty="0"/>
              <a:t> se </a:t>
            </a:r>
            <a:r>
              <a:rPr lang="it-IT" sz="2400" dirty="0" err="1"/>
              <a:t>déroule</a:t>
            </a:r>
            <a:r>
              <a:rPr lang="it-IT" sz="2400" dirty="0"/>
              <a:t> </a:t>
            </a:r>
            <a:r>
              <a:rPr lang="it-IT" sz="2400" dirty="0" err="1"/>
              <a:t>durant</a:t>
            </a:r>
            <a:r>
              <a:rPr lang="it-IT" sz="2400" dirty="0"/>
              <a:t> </a:t>
            </a:r>
            <a:r>
              <a:rPr lang="it-IT" sz="2400" dirty="0" err="1"/>
              <a:t>l’an</a:t>
            </a:r>
            <a:r>
              <a:rPr lang="it-IT" sz="2400" dirty="0"/>
              <a:t> VIII, c’est-à-dire la 8e </a:t>
            </a:r>
            <a:r>
              <a:rPr lang="it-IT" sz="2400" dirty="0" err="1"/>
              <a:t>année</a:t>
            </a:r>
            <a:r>
              <a:rPr lang="it-IT" sz="2400" dirty="0"/>
              <a:t> </a:t>
            </a:r>
            <a:r>
              <a:rPr lang="it-IT" sz="2400" dirty="0" err="1"/>
              <a:t>depuis</a:t>
            </a:r>
            <a:r>
              <a:rPr lang="it-IT" sz="2400" dirty="0"/>
              <a:t> </a:t>
            </a:r>
            <a:r>
              <a:rPr lang="it-IT" sz="2400" dirty="0" err="1"/>
              <a:t>l’installation</a:t>
            </a:r>
            <a:r>
              <a:rPr lang="it-IT" sz="2400" dirty="0"/>
              <a:t> de la Première </a:t>
            </a:r>
            <a:r>
              <a:rPr lang="it-IT" sz="2400" dirty="0" err="1"/>
              <a:t>République</a:t>
            </a:r>
            <a:r>
              <a:rPr lang="it-IT" sz="2400" dirty="0"/>
              <a:t>.</a:t>
            </a:r>
          </a:p>
          <a:p>
            <a:endParaRPr lang="fr-CA" sz="2400" dirty="0"/>
          </a:p>
        </p:txBody>
      </p:sp>
    </p:spTree>
    <p:extLst>
      <p:ext uri="{BB962C8B-B14F-4D97-AF65-F5344CB8AC3E}">
        <p14:creationId xmlns:p14="http://schemas.microsoft.com/office/powerpoint/2010/main" val="236081224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Points historiques</a:t>
            </a:r>
          </a:p>
        </p:txBody>
      </p:sp>
      <p:sp>
        <p:nvSpPr>
          <p:cNvPr id="3" name="Segnaposto contenuto 2"/>
          <p:cNvSpPr>
            <a:spLocks noGrp="1"/>
          </p:cNvSpPr>
          <p:nvPr>
            <p:ph idx="1"/>
          </p:nvPr>
        </p:nvSpPr>
        <p:spPr/>
        <p:txBody>
          <a:bodyPr>
            <a:normAutofit lnSpcReduction="10000"/>
          </a:bodyPr>
          <a:lstStyle/>
          <a:p>
            <a:pPr algn="just"/>
            <a:r>
              <a:rPr lang="it-IT" sz="2400" b="1" dirty="0" err="1"/>
              <a:t>Depuis</a:t>
            </a:r>
            <a:r>
              <a:rPr lang="it-IT" sz="2400" b="1" dirty="0"/>
              <a:t> </a:t>
            </a:r>
            <a:r>
              <a:rPr lang="it-IT" sz="2400" b="1" dirty="0" err="1"/>
              <a:t>octobre</a:t>
            </a:r>
            <a:r>
              <a:rPr lang="it-IT" sz="2400" b="1" dirty="0"/>
              <a:t> 1795, </a:t>
            </a:r>
            <a:r>
              <a:rPr lang="it-IT" sz="2400" b="1" dirty="0" err="1"/>
              <a:t>Napoléon</a:t>
            </a:r>
            <a:r>
              <a:rPr lang="it-IT" sz="2400" b="1" dirty="0"/>
              <a:t> Bonaparte est un </a:t>
            </a:r>
            <a:r>
              <a:rPr lang="it-IT" sz="2400" b="1" dirty="0" err="1"/>
              <a:t>général</a:t>
            </a:r>
            <a:r>
              <a:rPr lang="it-IT" sz="2400" b="1" dirty="0"/>
              <a:t> de l’</a:t>
            </a:r>
            <a:r>
              <a:rPr lang="it-IT" sz="2400" b="1" dirty="0" err="1"/>
              <a:t>armée</a:t>
            </a:r>
            <a:r>
              <a:rPr lang="it-IT" sz="2400" b="1" dirty="0"/>
              <a:t> de la </a:t>
            </a:r>
            <a:r>
              <a:rPr lang="it-IT" sz="2400" b="1" dirty="0" err="1"/>
              <a:t>République</a:t>
            </a:r>
            <a:r>
              <a:rPr lang="it-IT" sz="2400" dirty="0"/>
              <a:t>. Il a </a:t>
            </a:r>
            <a:r>
              <a:rPr lang="it-IT" sz="2400" dirty="0" err="1"/>
              <a:t>gagné</a:t>
            </a:r>
            <a:r>
              <a:rPr lang="it-IT" sz="2400" dirty="0"/>
              <a:t> de </a:t>
            </a:r>
            <a:r>
              <a:rPr lang="it-IT" sz="2400" dirty="0" err="1"/>
              <a:t>nombreuses</a:t>
            </a:r>
            <a:r>
              <a:rPr lang="it-IT" sz="2400" dirty="0"/>
              <a:t> </a:t>
            </a:r>
            <a:r>
              <a:rPr lang="it-IT" sz="2400" dirty="0" err="1"/>
              <a:t>batailles</a:t>
            </a:r>
            <a:r>
              <a:rPr lang="it-IT" sz="2400" dirty="0"/>
              <a:t>, </a:t>
            </a:r>
            <a:r>
              <a:rPr lang="it-IT" sz="2400" dirty="0" err="1"/>
              <a:t>notamment</a:t>
            </a:r>
            <a:r>
              <a:rPr lang="it-IT" sz="2400" dirty="0"/>
              <a:t> </a:t>
            </a:r>
            <a:r>
              <a:rPr lang="it-IT" sz="2400" dirty="0" err="1"/>
              <a:t>lors</a:t>
            </a:r>
            <a:r>
              <a:rPr lang="it-IT" sz="2400" dirty="0"/>
              <a:t> de sa première grande campagne </a:t>
            </a:r>
            <a:r>
              <a:rPr lang="it-IT" sz="2400" dirty="0" err="1"/>
              <a:t>militaire</a:t>
            </a:r>
            <a:r>
              <a:rPr lang="it-IT" sz="2400" dirty="0"/>
              <a:t> en </a:t>
            </a:r>
            <a:r>
              <a:rPr lang="it-IT" sz="2400" dirty="0" err="1"/>
              <a:t>Italie</a:t>
            </a:r>
            <a:r>
              <a:rPr lang="it-IT" sz="2400" dirty="0"/>
              <a:t>, et est </a:t>
            </a:r>
            <a:r>
              <a:rPr lang="it-IT" sz="2400" b="1" dirty="0" err="1"/>
              <a:t>devenu</a:t>
            </a:r>
            <a:r>
              <a:rPr lang="it-IT" sz="2400" b="1" dirty="0"/>
              <a:t> </a:t>
            </a:r>
            <a:r>
              <a:rPr lang="it-IT" sz="2400" b="1" dirty="0" err="1"/>
              <a:t>très</a:t>
            </a:r>
            <a:r>
              <a:rPr lang="it-IT" sz="2400" b="1" dirty="0"/>
              <a:t> </a:t>
            </a:r>
            <a:r>
              <a:rPr lang="it-IT" sz="2400" b="1" dirty="0" err="1"/>
              <a:t>populaire</a:t>
            </a:r>
            <a:r>
              <a:rPr lang="it-IT" sz="2400" dirty="0"/>
              <a:t>. En 1798, il a </a:t>
            </a:r>
            <a:r>
              <a:rPr lang="it-IT" sz="2400" dirty="0" err="1"/>
              <a:t>conduit</a:t>
            </a:r>
            <a:r>
              <a:rPr lang="it-IT" sz="2400" dirty="0"/>
              <a:t> une campagne </a:t>
            </a:r>
            <a:r>
              <a:rPr lang="it-IT" sz="2400" dirty="0" err="1"/>
              <a:t>militaire</a:t>
            </a:r>
            <a:r>
              <a:rPr lang="it-IT" sz="2400" dirty="0"/>
              <a:t> et </a:t>
            </a:r>
            <a:r>
              <a:rPr lang="it-IT" sz="2400" dirty="0" err="1"/>
              <a:t>scientifique</a:t>
            </a:r>
            <a:r>
              <a:rPr lang="it-IT" sz="2400" dirty="0"/>
              <a:t> en </a:t>
            </a:r>
            <a:r>
              <a:rPr lang="it-IT" sz="2400" dirty="0" err="1"/>
              <a:t>Égypte</a:t>
            </a:r>
            <a:r>
              <a:rPr lang="it-IT" sz="2400" dirty="0"/>
              <a:t>. Ce n’est </a:t>
            </a:r>
            <a:r>
              <a:rPr lang="it-IT" sz="2400" dirty="0" err="1"/>
              <a:t>pas</a:t>
            </a:r>
            <a:r>
              <a:rPr lang="it-IT" sz="2400" dirty="0"/>
              <a:t> </a:t>
            </a:r>
            <a:r>
              <a:rPr lang="it-IT" sz="2400" dirty="0" err="1"/>
              <a:t>vraiment</a:t>
            </a:r>
            <a:r>
              <a:rPr lang="it-IT" sz="2400" dirty="0"/>
              <a:t> un </a:t>
            </a:r>
            <a:r>
              <a:rPr lang="it-IT" sz="2400" dirty="0" err="1"/>
              <a:t>grand</a:t>
            </a:r>
            <a:r>
              <a:rPr lang="it-IT" sz="2400" dirty="0"/>
              <a:t> </a:t>
            </a:r>
            <a:r>
              <a:rPr lang="it-IT" sz="2400" dirty="0" err="1"/>
              <a:t>succès</a:t>
            </a:r>
            <a:r>
              <a:rPr lang="it-IT" sz="2400" dirty="0"/>
              <a:t> </a:t>
            </a:r>
            <a:r>
              <a:rPr lang="it-IT" sz="2400" dirty="0" err="1"/>
              <a:t>militaire</a:t>
            </a:r>
            <a:r>
              <a:rPr lang="it-IT" sz="2400" dirty="0"/>
              <a:t>, mais pendant l’</a:t>
            </a:r>
            <a:r>
              <a:rPr lang="it-IT" sz="2400" dirty="0" err="1"/>
              <a:t>absence</a:t>
            </a:r>
            <a:r>
              <a:rPr lang="it-IT" sz="2400" dirty="0"/>
              <a:t> de </a:t>
            </a:r>
            <a:r>
              <a:rPr lang="it-IT" sz="2400" dirty="0" err="1"/>
              <a:t>Napoléon</a:t>
            </a:r>
            <a:r>
              <a:rPr lang="it-IT" sz="2400" dirty="0"/>
              <a:t>, son </a:t>
            </a:r>
            <a:r>
              <a:rPr lang="it-IT" sz="2400" dirty="0" err="1"/>
              <a:t>frère</a:t>
            </a:r>
            <a:r>
              <a:rPr lang="it-IT" sz="2400" dirty="0"/>
              <a:t> Lucien </a:t>
            </a:r>
            <a:r>
              <a:rPr lang="it-IT" sz="2400" dirty="0" err="1"/>
              <a:t>entretient</a:t>
            </a:r>
            <a:r>
              <a:rPr lang="it-IT" sz="2400" dirty="0"/>
              <a:t> sa </a:t>
            </a:r>
            <a:r>
              <a:rPr lang="it-IT" sz="2400" dirty="0" err="1"/>
              <a:t>popularité</a:t>
            </a:r>
            <a:r>
              <a:rPr lang="it-IT" sz="2400" dirty="0"/>
              <a:t> </a:t>
            </a:r>
            <a:r>
              <a:rPr lang="it-IT" sz="2400" dirty="0" err="1"/>
              <a:t>dans</a:t>
            </a:r>
            <a:r>
              <a:rPr lang="it-IT" sz="2400" dirty="0"/>
              <a:t> </a:t>
            </a:r>
            <a:r>
              <a:rPr lang="it-IT" sz="2400" dirty="0" err="1"/>
              <a:t>les</a:t>
            </a:r>
            <a:r>
              <a:rPr lang="it-IT" sz="2400" dirty="0"/>
              <a:t> </a:t>
            </a:r>
            <a:r>
              <a:rPr lang="it-IT" sz="2400" dirty="0" err="1"/>
              <a:t>milieux</a:t>
            </a:r>
            <a:r>
              <a:rPr lang="it-IT" sz="2400" dirty="0"/>
              <a:t> </a:t>
            </a:r>
            <a:r>
              <a:rPr lang="it-IT" sz="2400" dirty="0" err="1"/>
              <a:t>politiques</a:t>
            </a:r>
            <a:r>
              <a:rPr lang="it-IT" sz="2400" dirty="0"/>
              <a:t>. Et </a:t>
            </a:r>
            <a:r>
              <a:rPr lang="it-IT" sz="2400" dirty="0" err="1"/>
              <a:t>depuis</a:t>
            </a:r>
            <a:r>
              <a:rPr lang="it-IT" sz="2400" dirty="0"/>
              <a:t> l’</a:t>
            </a:r>
            <a:r>
              <a:rPr lang="it-IT" sz="2400" dirty="0" err="1"/>
              <a:t>Égypte</a:t>
            </a:r>
            <a:r>
              <a:rPr lang="it-IT" sz="2400" dirty="0"/>
              <a:t>, </a:t>
            </a:r>
            <a:r>
              <a:rPr lang="it-IT" sz="2400" dirty="0" err="1"/>
              <a:t>Napoléon</a:t>
            </a:r>
            <a:r>
              <a:rPr lang="it-IT" sz="2400" dirty="0"/>
              <a:t> Bonaparte se </a:t>
            </a:r>
            <a:r>
              <a:rPr lang="it-IT" sz="2400" dirty="0" err="1"/>
              <a:t>tient</a:t>
            </a:r>
            <a:r>
              <a:rPr lang="it-IT" sz="2400" dirty="0"/>
              <a:t> </a:t>
            </a:r>
            <a:r>
              <a:rPr lang="it-IT" sz="2400" dirty="0" err="1"/>
              <a:t>informé</a:t>
            </a:r>
            <a:r>
              <a:rPr lang="it-IT" sz="2400" dirty="0"/>
              <a:t> </a:t>
            </a:r>
            <a:r>
              <a:rPr lang="it-IT" sz="2400" dirty="0" err="1"/>
              <a:t>des</a:t>
            </a:r>
            <a:r>
              <a:rPr lang="it-IT" sz="2400" dirty="0"/>
              <a:t> </a:t>
            </a:r>
            <a:r>
              <a:rPr lang="it-IT" sz="2400" dirty="0" err="1"/>
              <a:t>difficultés</a:t>
            </a:r>
            <a:r>
              <a:rPr lang="it-IT" sz="2400" dirty="0"/>
              <a:t> </a:t>
            </a:r>
            <a:r>
              <a:rPr lang="it-IT" sz="2400" dirty="0" err="1"/>
              <a:t>politiques</a:t>
            </a:r>
            <a:r>
              <a:rPr lang="it-IT" sz="2400" dirty="0"/>
              <a:t> en France. Il </a:t>
            </a:r>
            <a:r>
              <a:rPr lang="it-IT" sz="2400" dirty="0" err="1"/>
              <a:t>rentre</a:t>
            </a:r>
            <a:r>
              <a:rPr lang="it-IT" sz="2400" dirty="0"/>
              <a:t> le plus </a:t>
            </a:r>
            <a:r>
              <a:rPr lang="it-IT" sz="2400" dirty="0" err="1"/>
              <a:t>rapidement</a:t>
            </a:r>
            <a:r>
              <a:rPr lang="it-IT" sz="2400" dirty="0"/>
              <a:t> en France, et </a:t>
            </a:r>
            <a:r>
              <a:rPr lang="it-IT" sz="2400" b="1" dirty="0" err="1"/>
              <a:t>arrive</a:t>
            </a:r>
            <a:r>
              <a:rPr lang="it-IT" sz="2400" b="1" dirty="0"/>
              <a:t> à Paris le 16 </a:t>
            </a:r>
            <a:r>
              <a:rPr lang="it-IT" sz="2400" b="1" dirty="0" err="1"/>
              <a:t>octobre</a:t>
            </a:r>
            <a:r>
              <a:rPr lang="it-IT" sz="2400" b="1" dirty="0"/>
              <a:t> 1799</a:t>
            </a:r>
            <a:r>
              <a:rPr lang="it-IT" sz="2400" dirty="0"/>
              <a:t>. À la </a:t>
            </a:r>
            <a:r>
              <a:rPr lang="it-IT" sz="2400" dirty="0" err="1"/>
              <a:t>même</a:t>
            </a:r>
            <a:r>
              <a:rPr lang="it-IT" sz="2400" dirty="0"/>
              <a:t> époque, </a:t>
            </a:r>
            <a:r>
              <a:rPr lang="it-IT" sz="2400" b="1" dirty="0"/>
              <a:t>Lucien Bonaparte </a:t>
            </a:r>
            <a:r>
              <a:rPr lang="it-IT" sz="2400" b="1" dirty="0" err="1"/>
              <a:t>devient</a:t>
            </a:r>
            <a:r>
              <a:rPr lang="it-IT" sz="2400" b="1" dirty="0"/>
              <a:t> le </a:t>
            </a:r>
            <a:r>
              <a:rPr lang="it-IT" sz="2400" b="1" dirty="0" err="1"/>
              <a:t>président</a:t>
            </a:r>
            <a:r>
              <a:rPr lang="it-IT" sz="2400" b="1" dirty="0"/>
              <a:t> de l’</a:t>
            </a:r>
            <a:r>
              <a:rPr lang="it-IT" sz="2400" b="1" dirty="0" err="1"/>
              <a:t>assemblée</a:t>
            </a:r>
            <a:r>
              <a:rPr lang="it-IT" sz="2400" b="1" dirty="0"/>
              <a:t> </a:t>
            </a:r>
            <a:r>
              <a:rPr lang="it-IT" sz="2400" b="1" dirty="0" err="1"/>
              <a:t>des</a:t>
            </a:r>
            <a:r>
              <a:rPr lang="it-IT" sz="2400" b="1" dirty="0"/>
              <a:t> </a:t>
            </a:r>
            <a:r>
              <a:rPr lang="it-IT" sz="2400" b="1" dirty="0" err="1"/>
              <a:t>Cinq-Cents</a:t>
            </a:r>
            <a:r>
              <a:rPr lang="it-IT" sz="2400" dirty="0"/>
              <a:t> : tout est </a:t>
            </a:r>
            <a:r>
              <a:rPr lang="it-IT" sz="2400" dirty="0" err="1"/>
              <a:t>réuni</a:t>
            </a:r>
            <a:r>
              <a:rPr lang="it-IT" sz="2400" dirty="0"/>
              <a:t> pour </a:t>
            </a:r>
            <a:r>
              <a:rPr lang="it-IT" sz="2400" dirty="0" err="1"/>
              <a:t>que</a:t>
            </a:r>
            <a:r>
              <a:rPr lang="it-IT" sz="2400" dirty="0"/>
              <a:t> </a:t>
            </a:r>
            <a:r>
              <a:rPr lang="it-IT" sz="2400" dirty="0" err="1"/>
              <a:t>les</a:t>
            </a:r>
            <a:r>
              <a:rPr lang="it-IT" sz="2400" dirty="0"/>
              <a:t> </a:t>
            </a:r>
            <a:r>
              <a:rPr lang="it-IT" sz="2400" dirty="0" err="1"/>
              <a:t>frères</a:t>
            </a:r>
            <a:r>
              <a:rPr lang="it-IT" sz="2400" dirty="0"/>
              <a:t> Bonaparte </a:t>
            </a:r>
            <a:r>
              <a:rPr lang="it-IT" sz="2400" dirty="0" err="1"/>
              <a:t>prennent</a:t>
            </a:r>
            <a:r>
              <a:rPr lang="it-IT" sz="2400" dirty="0"/>
              <a:t> le </a:t>
            </a:r>
            <a:r>
              <a:rPr lang="it-IT" sz="2400" dirty="0" err="1"/>
              <a:t>pouvoir</a:t>
            </a:r>
            <a:r>
              <a:rPr lang="it-IT" sz="2400" dirty="0"/>
              <a:t>.</a:t>
            </a:r>
            <a:endParaRPr lang="fr-CA" sz="2400" dirty="0"/>
          </a:p>
        </p:txBody>
      </p:sp>
    </p:spTree>
    <p:extLst>
      <p:ext uri="{BB962C8B-B14F-4D97-AF65-F5344CB8AC3E}">
        <p14:creationId xmlns:p14="http://schemas.microsoft.com/office/powerpoint/2010/main" val="17274362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Points historiques</a:t>
            </a:r>
            <a:endParaRPr lang="fr-CA" sz="2800" dirty="0"/>
          </a:p>
        </p:txBody>
      </p:sp>
      <p:sp>
        <p:nvSpPr>
          <p:cNvPr id="3" name="Segnaposto contenuto 2"/>
          <p:cNvSpPr>
            <a:spLocks noGrp="1"/>
          </p:cNvSpPr>
          <p:nvPr>
            <p:ph idx="1"/>
          </p:nvPr>
        </p:nvSpPr>
        <p:spPr/>
        <p:txBody>
          <a:bodyPr>
            <a:normAutofit fontScale="92500" lnSpcReduction="20000"/>
          </a:bodyPr>
          <a:lstStyle/>
          <a:p>
            <a:r>
              <a:rPr lang="it-IT" sz="2400" b="1" dirty="0"/>
              <a:t>1799, le coup d’</a:t>
            </a:r>
            <a:r>
              <a:rPr lang="it-IT" sz="2400" b="1" dirty="0" err="1"/>
              <a:t>État</a:t>
            </a:r>
            <a:r>
              <a:rPr lang="it-IT" sz="2400" b="1" dirty="0"/>
              <a:t> </a:t>
            </a:r>
            <a:r>
              <a:rPr lang="it-IT" sz="2400" b="1" dirty="0" err="1"/>
              <a:t>du</a:t>
            </a:r>
            <a:r>
              <a:rPr lang="it-IT" sz="2400" b="1" dirty="0"/>
              <a:t> 18 </a:t>
            </a:r>
            <a:r>
              <a:rPr lang="it-IT" sz="2400" b="1" dirty="0" err="1"/>
              <a:t>Brumaire</a:t>
            </a:r>
            <a:r>
              <a:rPr lang="it-IT" sz="2400" b="1" dirty="0"/>
              <a:t> : le </a:t>
            </a:r>
            <a:r>
              <a:rPr lang="it-IT" sz="2400" b="1" dirty="0" err="1"/>
              <a:t>général</a:t>
            </a:r>
            <a:r>
              <a:rPr lang="it-IT" sz="2400" b="1" dirty="0"/>
              <a:t> </a:t>
            </a:r>
            <a:r>
              <a:rPr lang="it-IT" sz="2400" b="1" dirty="0" err="1"/>
              <a:t>Napoléon</a:t>
            </a:r>
            <a:r>
              <a:rPr lang="it-IT" sz="2400" b="1" dirty="0"/>
              <a:t> Bonaparte </a:t>
            </a:r>
            <a:r>
              <a:rPr lang="it-IT" sz="2400" b="1" dirty="0" err="1"/>
              <a:t>prend</a:t>
            </a:r>
            <a:r>
              <a:rPr lang="it-IT" sz="2400" b="1" dirty="0"/>
              <a:t> le </a:t>
            </a:r>
            <a:r>
              <a:rPr lang="it-IT" sz="2400" b="1" dirty="0" err="1" smtClean="0"/>
              <a:t>pouvoir</a:t>
            </a:r>
            <a:endParaRPr lang="it-IT" sz="2400" b="1" dirty="0" smtClean="0"/>
          </a:p>
          <a:p>
            <a:endParaRPr lang="it-IT" sz="2400" b="1" dirty="0"/>
          </a:p>
          <a:p>
            <a:pPr algn="just"/>
            <a:r>
              <a:rPr lang="it-IT" sz="2400" dirty="0"/>
              <a:t>9 et 10 novembre 1799 : dix </a:t>
            </a:r>
            <a:r>
              <a:rPr lang="it-IT" sz="2400" dirty="0" err="1"/>
              <a:t>ans</a:t>
            </a:r>
            <a:r>
              <a:rPr lang="it-IT" sz="2400" dirty="0"/>
              <a:t> </a:t>
            </a:r>
            <a:r>
              <a:rPr lang="it-IT" sz="2400" dirty="0" err="1"/>
              <a:t>après</a:t>
            </a:r>
            <a:r>
              <a:rPr lang="it-IT" sz="2400" dirty="0"/>
              <a:t> le </a:t>
            </a:r>
            <a:r>
              <a:rPr lang="it-IT" sz="2400" dirty="0" err="1"/>
              <a:t>début</a:t>
            </a:r>
            <a:r>
              <a:rPr lang="it-IT" sz="2400" dirty="0"/>
              <a:t> de la </a:t>
            </a:r>
            <a:r>
              <a:rPr lang="it-IT" sz="2400" dirty="0" err="1"/>
              <a:t>Révolution</a:t>
            </a:r>
            <a:r>
              <a:rPr lang="it-IT" sz="2400" dirty="0"/>
              <a:t> </a:t>
            </a:r>
            <a:r>
              <a:rPr lang="it-IT" sz="2400" dirty="0" err="1"/>
              <a:t>française</a:t>
            </a:r>
            <a:r>
              <a:rPr lang="it-IT" sz="2400" dirty="0"/>
              <a:t>, qui a </a:t>
            </a:r>
            <a:r>
              <a:rPr lang="it-IT" sz="2400" dirty="0" err="1"/>
              <a:t>remplacé</a:t>
            </a:r>
            <a:r>
              <a:rPr lang="it-IT" sz="2400" dirty="0"/>
              <a:t> la monarchie par la </a:t>
            </a:r>
            <a:r>
              <a:rPr lang="it-IT" sz="2400" dirty="0" err="1"/>
              <a:t>république</a:t>
            </a:r>
            <a:r>
              <a:rPr lang="it-IT" sz="2400" dirty="0"/>
              <a:t>, le </a:t>
            </a:r>
            <a:r>
              <a:rPr lang="it-IT" sz="2400" dirty="0" err="1"/>
              <a:t>général</a:t>
            </a:r>
            <a:r>
              <a:rPr lang="it-IT" sz="2400" dirty="0"/>
              <a:t> Bonaparte </a:t>
            </a:r>
            <a:r>
              <a:rPr lang="it-IT" sz="2400" dirty="0" err="1"/>
              <a:t>prend</a:t>
            </a:r>
            <a:r>
              <a:rPr lang="it-IT" sz="2400" dirty="0"/>
              <a:t> le </a:t>
            </a:r>
            <a:r>
              <a:rPr lang="it-IT" sz="2400" dirty="0" err="1"/>
              <a:t>pouvoir</a:t>
            </a:r>
            <a:r>
              <a:rPr lang="it-IT" sz="2400" dirty="0"/>
              <a:t> </a:t>
            </a:r>
            <a:r>
              <a:rPr lang="it-IT" sz="2400" dirty="0" err="1"/>
              <a:t>lors</a:t>
            </a:r>
            <a:r>
              <a:rPr lang="it-IT" sz="2400" dirty="0"/>
              <a:t> </a:t>
            </a:r>
            <a:r>
              <a:rPr lang="it-IT" sz="2400" dirty="0" err="1"/>
              <a:t>du</a:t>
            </a:r>
            <a:r>
              <a:rPr lang="it-IT" sz="2400" dirty="0"/>
              <a:t> coup d’</a:t>
            </a:r>
            <a:r>
              <a:rPr lang="it-IT" sz="2400" dirty="0" err="1"/>
              <a:t>État</a:t>
            </a:r>
            <a:r>
              <a:rPr lang="it-IT" sz="2400" dirty="0"/>
              <a:t> </a:t>
            </a:r>
            <a:r>
              <a:rPr lang="it-IT" sz="2400" dirty="0" err="1"/>
              <a:t>du</a:t>
            </a:r>
            <a:r>
              <a:rPr lang="it-IT" sz="2400" dirty="0"/>
              <a:t> 18 </a:t>
            </a:r>
            <a:r>
              <a:rPr lang="it-IT" sz="2400" dirty="0" err="1"/>
              <a:t>Brumaire</a:t>
            </a:r>
            <a:r>
              <a:rPr lang="it-IT" sz="2400" dirty="0"/>
              <a:t>.</a:t>
            </a:r>
            <a:r>
              <a:rPr lang="it-IT" sz="2400" b="1" dirty="0" smtClean="0"/>
              <a:t> </a:t>
            </a:r>
          </a:p>
          <a:p>
            <a:pPr algn="just"/>
            <a:r>
              <a:rPr lang="it-IT" sz="2400" dirty="0"/>
              <a:t>Le </a:t>
            </a:r>
            <a:r>
              <a:rPr lang="it-IT" sz="2400" dirty="0" err="1"/>
              <a:t>gouvernement</a:t>
            </a:r>
            <a:r>
              <a:rPr lang="it-IT" sz="2400" dirty="0"/>
              <a:t> </a:t>
            </a:r>
            <a:r>
              <a:rPr lang="it-IT" sz="2400" dirty="0" err="1"/>
              <a:t>du</a:t>
            </a:r>
            <a:r>
              <a:rPr lang="it-IT" sz="2400" dirty="0"/>
              <a:t> </a:t>
            </a:r>
            <a:r>
              <a:rPr lang="it-IT" sz="2400" dirty="0" err="1"/>
              <a:t>Consulat</a:t>
            </a:r>
            <a:r>
              <a:rPr lang="it-IT" sz="2400" dirty="0"/>
              <a:t> forme le </a:t>
            </a:r>
            <a:r>
              <a:rPr lang="it-IT" sz="2400" dirty="0" err="1"/>
              <a:t>gouvernement</a:t>
            </a:r>
            <a:r>
              <a:rPr lang="it-IT" sz="2400" dirty="0"/>
              <a:t> de la </a:t>
            </a:r>
            <a:r>
              <a:rPr lang="it-IT" sz="2400" dirty="0" err="1"/>
              <a:t>République</a:t>
            </a:r>
            <a:r>
              <a:rPr lang="it-IT" sz="2400" dirty="0"/>
              <a:t> </a:t>
            </a:r>
            <a:r>
              <a:rPr lang="it-IT" sz="2400" dirty="0" err="1"/>
              <a:t>française</a:t>
            </a:r>
            <a:r>
              <a:rPr lang="it-IT" sz="2400" dirty="0"/>
              <a:t> </a:t>
            </a:r>
            <a:r>
              <a:rPr lang="it-IT" sz="2400" dirty="0" err="1"/>
              <a:t>entre</a:t>
            </a:r>
            <a:r>
              <a:rPr lang="it-IT" sz="2400" dirty="0"/>
              <a:t> 1799 et 1804</a:t>
            </a:r>
            <a:r>
              <a:rPr lang="it-IT" sz="2400" dirty="0" smtClean="0"/>
              <a:t>.</a:t>
            </a:r>
          </a:p>
          <a:p>
            <a:pPr algn="just"/>
            <a:r>
              <a:rPr lang="it-IT" sz="2400" dirty="0" err="1"/>
              <a:t>Napoléon</a:t>
            </a:r>
            <a:r>
              <a:rPr lang="it-IT" sz="2400" dirty="0"/>
              <a:t> Bonaparte </a:t>
            </a:r>
            <a:r>
              <a:rPr lang="it-IT" sz="2400" dirty="0" err="1"/>
              <a:t>arrive</a:t>
            </a:r>
            <a:r>
              <a:rPr lang="it-IT" sz="2400" dirty="0"/>
              <a:t> à </a:t>
            </a:r>
            <a:r>
              <a:rPr lang="it-IT" sz="2400" dirty="0" err="1"/>
              <a:t>imposer</a:t>
            </a:r>
            <a:r>
              <a:rPr lang="it-IT" sz="2400" dirty="0"/>
              <a:t> sa nomination </a:t>
            </a:r>
            <a:r>
              <a:rPr lang="it-IT" sz="2400" dirty="0" err="1"/>
              <a:t>comme</a:t>
            </a:r>
            <a:r>
              <a:rPr lang="it-IT" sz="2400" dirty="0"/>
              <a:t> Premier </a:t>
            </a:r>
            <a:r>
              <a:rPr lang="it-IT" sz="2400" dirty="0" err="1"/>
              <a:t>Consul</a:t>
            </a:r>
            <a:r>
              <a:rPr lang="it-IT" sz="2400" dirty="0"/>
              <a:t>.</a:t>
            </a:r>
          </a:p>
          <a:p>
            <a:pPr algn="just"/>
            <a:r>
              <a:rPr lang="it-IT" sz="2400" dirty="0"/>
              <a:t>À 30 </a:t>
            </a:r>
            <a:r>
              <a:rPr lang="it-IT" sz="2400" dirty="0" err="1"/>
              <a:t>ans</a:t>
            </a:r>
            <a:r>
              <a:rPr lang="it-IT" sz="2400" dirty="0"/>
              <a:t>, il est le </a:t>
            </a:r>
            <a:r>
              <a:rPr lang="it-IT" sz="2400" dirty="0" err="1"/>
              <a:t>nouveau</a:t>
            </a:r>
            <a:r>
              <a:rPr lang="it-IT" sz="2400" dirty="0"/>
              <a:t> chef de l’</a:t>
            </a:r>
            <a:r>
              <a:rPr lang="it-IT" sz="2400" dirty="0" err="1"/>
              <a:t>État</a:t>
            </a:r>
            <a:r>
              <a:rPr lang="it-IT" sz="2400" dirty="0" smtClean="0"/>
              <a:t>.</a:t>
            </a:r>
            <a:endParaRPr lang="it-IT" sz="2400" dirty="0"/>
          </a:p>
          <a:p>
            <a:pPr algn="just"/>
            <a:r>
              <a:rPr lang="it-IT" sz="2400" dirty="0" err="1" smtClean="0"/>
              <a:t>Napoléon</a:t>
            </a:r>
            <a:r>
              <a:rPr lang="it-IT" sz="2400" dirty="0" smtClean="0"/>
              <a:t> </a:t>
            </a:r>
            <a:r>
              <a:rPr lang="it-IT" sz="2400" dirty="0"/>
              <a:t>Bonaparte, Emmanuel-Joseph </a:t>
            </a:r>
            <a:r>
              <a:rPr lang="it-IT" sz="2400" dirty="0" err="1"/>
              <a:t>Sieyès</a:t>
            </a:r>
            <a:r>
              <a:rPr lang="it-IT" sz="2400" dirty="0"/>
              <a:t>, et Roger </a:t>
            </a:r>
            <a:r>
              <a:rPr lang="it-IT" sz="2400" dirty="0" err="1"/>
              <a:t>Ducos</a:t>
            </a:r>
            <a:r>
              <a:rPr lang="it-IT" sz="2400" dirty="0"/>
              <a:t> </a:t>
            </a:r>
            <a:r>
              <a:rPr lang="it-IT" sz="2400" dirty="0" err="1"/>
              <a:t>forment</a:t>
            </a:r>
            <a:r>
              <a:rPr lang="it-IT" sz="2400" dirty="0"/>
              <a:t> un </a:t>
            </a:r>
            <a:r>
              <a:rPr lang="it-IT" sz="2400" dirty="0" err="1"/>
              <a:t>Consulat</a:t>
            </a:r>
            <a:r>
              <a:rPr lang="it-IT" sz="2400" dirty="0"/>
              <a:t> </a:t>
            </a:r>
            <a:r>
              <a:rPr lang="it-IT" sz="2400" dirty="0" err="1"/>
              <a:t>provisoire</a:t>
            </a:r>
            <a:r>
              <a:rPr lang="it-IT" sz="2400" dirty="0"/>
              <a:t>, </a:t>
            </a:r>
            <a:r>
              <a:rPr lang="it-IT" sz="2400" dirty="0" err="1"/>
              <a:t>avant</a:t>
            </a:r>
            <a:r>
              <a:rPr lang="it-IT" sz="2400" dirty="0"/>
              <a:t> l'</a:t>
            </a:r>
            <a:r>
              <a:rPr lang="it-IT" sz="2400" dirty="0" err="1"/>
              <a:t>adoption</a:t>
            </a:r>
            <a:r>
              <a:rPr lang="it-IT" sz="2400" dirty="0"/>
              <a:t> de la nouvelle </a:t>
            </a:r>
            <a:r>
              <a:rPr lang="it-IT" sz="2400" dirty="0" err="1"/>
              <a:t>Constitution</a:t>
            </a:r>
            <a:r>
              <a:rPr lang="it-IT" sz="2400" dirty="0"/>
              <a:t>, le 13 </a:t>
            </a:r>
            <a:r>
              <a:rPr lang="it-IT" sz="2400" dirty="0" err="1"/>
              <a:t>décembre</a:t>
            </a:r>
            <a:r>
              <a:rPr lang="it-IT" sz="2400" dirty="0"/>
              <a:t> 1799 .</a:t>
            </a:r>
            <a:endParaRPr lang="fr-CA" sz="2400" dirty="0"/>
          </a:p>
          <a:p>
            <a:pPr algn="just"/>
            <a:endParaRPr lang="it-IT" sz="2400" b="1" dirty="0"/>
          </a:p>
          <a:p>
            <a:endParaRPr lang="fr-CA" sz="2400" dirty="0"/>
          </a:p>
        </p:txBody>
      </p:sp>
    </p:spTree>
    <p:extLst>
      <p:ext uri="{BB962C8B-B14F-4D97-AF65-F5344CB8AC3E}">
        <p14:creationId xmlns:p14="http://schemas.microsoft.com/office/powerpoint/2010/main" val="39674128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Points historiques</a:t>
            </a:r>
            <a:endParaRPr lang="fr-CA" sz="2800" dirty="0"/>
          </a:p>
        </p:txBody>
      </p:sp>
      <p:sp>
        <p:nvSpPr>
          <p:cNvPr id="3" name="Segnaposto contenuto 2"/>
          <p:cNvSpPr>
            <a:spLocks noGrp="1"/>
          </p:cNvSpPr>
          <p:nvPr>
            <p:ph idx="1"/>
          </p:nvPr>
        </p:nvSpPr>
        <p:spPr/>
        <p:txBody>
          <a:bodyPr>
            <a:normAutofit fontScale="92500" lnSpcReduction="10000"/>
          </a:bodyPr>
          <a:lstStyle/>
          <a:p>
            <a:r>
              <a:rPr lang="it-IT" sz="2400" b="1" dirty="0"/>
              <a:t>Une nouvelle </a:t>
            </a:r>
            <a:r>
              <a:rPr lang="it-IT" sz="2400" b="1" dirty="0" err="1"/>
              <a:t>Constitution</a:t>
            </a:r>
            <a:r>
              <a:rPr lang="it-IT" sz="2400" b="1" dirty="0"/>
              <a:t> </a:t>
            </a:r>
            <a:r>
              <a:rPr lang="it-IT" sz="2400" b="1" dirty="0" err="1"/>
              <a:t>organise</a:t>
            </a:r>
            <a:r>
              <a:rPr lang="it-IT" sz="2400" b="1" dirty="0"/>
              <a:t> le </a:t>
            </a:r>
            <a:r>
              <a:rPr lang="it-IT" sz="2400" b="1" dirty="0" err="1"/>
              <a:t>régime</a:t>
            </a:r>
            <a:r>
              <a:rPr lang="it-IT" sz="2400" b="1" dirty="0"/>
              <a:t> </a:t>
            </a:r>
            <a:r>
              <a:rPr lang="it-IT" sz="2400" b="1" dirty="0" err="1"/>
              <a:t>du</a:t>
            </a:r>
            <a:r>
              <a:rPr lang="it-IT" sz="2400" b="1" dirty="0"/>
              <a:t> </a:t>
            </a:r>
            <a:r>
              <a:rPr lang="it-IT" sz="2400" b="1" dirty="0" err="1"/>
              <a:t>Consulat</a:t>
            </a:r>
            <a:r>
              <a:rPr lang="it-IT" sz="2400" b="1" dirty="0"/>
              <a:t/>
            </a:r>
            <a:br>
              <a:rPr lang="it-IT" sz="2400" b="1" dirty="0"/>
            </a:br>
            <a:endParaRPr lang="it-IT" sz="2400" b="1" dirty="0"/>
          </a:p>
          <a:p>
            <a:pPr algn="just"/>
            <a:r>
              <a:rPr lang="it-IT" sz="2400" dirty="0" err="1"/>
              <a:t>Avec</a:t>
            </a:r>
            <a:r>
              <a:rPr lang="it-IT" sz="2400" dirty="0"/>
              <a:t> la nouvelle </a:t>
            </a:r>
            <a:r>
              <a:rPr lang="it-IT" sz="2400" dirty="0" err="1"/>
              <a:t>constitution</a:t>
            </a:r>
            <a:r>
              <a:rPr lang="it-IT" sz="2400" dirty="0"/>
              <a:t> </a:t>
            </a:r>
            <a:r>
              <a:rPr lang="it-IT" sz="2400" dirty="0" err="1"/>
              <a:t>signée</a:t>
            </a:r>
            <a:r>
              <a:rPr lang="it-IT" sz="2400" dirty="0"/>
              <a:t> </a:t>
            </a:r>
            <a:r>
              <a:rPr lang="it-IT" sz="2400" dirty="0" smtClean="0"/>
              <a:t>le 13 </a:t>
            </a:r>
            <a:r>
              <a:rPr lang="it-IT" sz="2400" dirty="0" err="1"/>
              <a:t>décembre</a:t>
            </a:r>
            <a:r>
              <a:rPr lang="it-IT" sz="2400" dirty="0"/>
              <a:t> 1799, le Premier </a:t>
            </a:r>
            <a:r>
              <a:rPr lang="it-IT" sz="2400" dirty="0" err="1"/>
              <a:t>Consul</a:t>
            </a:r>
            <a:r>
              <a:rPr lang="it-IT" sz="2400" dirty="0"/>
              <a:t> </a:t>
            </a:r>
            <a:r>
              <a:rPr lang="it-IT" sz="2400" dirty="0" err="1"/>
              <a:t>gouverne</a:t>
            </a:r>
            <a:r>
              <a:rPr lang="it-IT" sz="2400" dirty="0"/>
              <a:t> </a:t>
            </a:r>
            <a:r>
              <a:rPr lang="it-IT" sz="2400" dirty="0" err="1"/>
              <a:t>avec</a:t>
            </a:r>
            <a:r>
              <a:rPr lang="it-IT" sz="2400" dirty="0"/>
              <a:t> </a:t>
            </a:r>
            <a:r>
              <a:rPr lang="it-IT" sz="2400" dirty="0" err="1"/>
              <a:t>deux</a:t>
            </a:r>
            <a:r>
              <a:rPr lang="it-IT" sz="2400" dirty="0"/>
              <a:t> </a:t>
            </a:r>
            <a:r>
              <a:rPr lang="it-IT" sz="2400" dirty="0" err="1"/>
              <a:t>autres</a:t>
            </a:r>
            <a:r>
              <a:rPr lang="it-IT" sz="2400" dirty="0"/>
              <a:t> </a:t>
            </a:r>
            <a:r>
              <a:rPr lang="it-IT" sz="2400" dirty="0" err="1"/>
              <a:t>consuls</a:t>
            </a:r>
            <a:r>
              <a:rPr lang="it-IT" sz="2400" dirty="0"/>
              <a:t>. Mais il a </a:t>
            </a:r>
            <a:r>
              <a:rPr lang="it-IT" sz="2400" dirty="0" err="1"/>
              <a:t>entre</a:t>
            </a:r>
            <a:r>
              <a:rPr lang="it-IT" sz="2400" dirty="0"/>
              <a:t> </a:t>
            </a:r>
            <a:r>
              <a:rPr lang="it-IT" sz="2400" dirty="0" err="1"/>
              <a:t>les</a:t>
            </a:r>
            <a:r>
              <a:rPr lang="it-IT" sz="2400" dirty="0"/>
              <a:t> </a:t>
            </a:r>
            <a:r>
              <a:rPr lang="it-IT" sz="2400" dirty="0" err="1"/>
              <a:t>mains</a:t>
            </a:r>
            <a:r>
              <a:rPr lang="it-IT" sz="2400" dirty="0"/>
              <a:t> la </a:t>
            </a:r>
            <a:r>
              <a:rPr lang="it-IT" sz="2400" dirty="0" err="1"/>
              <a:t>plupart</a:t>
            </a:r>
            <a:r>
              <a:rPr lang="it-IT" sz="2400" dirty="0"/>
              <a:t> </a:t>
            </a:r>
            <a:r>
              <a:rPr lang="it-IT" sz="2400" dirty="0" err="1"/>
              <a:t>des</a:t>
            </a:r>
            <a:r>
              <a:rPr lang="it-IT" sz="2400" dirty="0"/>
              <a:t> </a:t>
            </a:r>
            <a:r>
              <a:rPr lang="it-IT" sz="2400" dirty="0" err="1"/>
              <a:t>pouvoirs</a:t>
            </a:r>
            <a:r>
              <a:rPr lang="it-IT" sz="2400" dirty="0"/>
              <a:t> : il </a:t>
            </a:r>
            <a:r>
              <a:rPr lang="it-IT" sz="2400" dirty="0" err="1"/>
              <a:t>nomme</a:t>
            </a:r>
            <a:r>
              <a:rPr lang="it-IT" sz="2400" dirty="0"/>
              <a:t> </a:t>
            </a:r>
            <a:r>
              <a:rPr lang="it-IT" sz="2400" dirty="0" err="1"/>
              <a:t>les</a:t>
            </a:r>
            <a:r>
              <a:rPr lang="it-IT" sz="2400" dirty="0"/>
              <a:t> </a:t>
            </a:r>
            <a:r>
              <a:rPr lang="it-IT" sz="2400" dirty="0" err="1"/>
              <a:t>ministres</a:t>
            </a:r>
            <a:r>
              <a:rPr lang="it-IT" sz="2400" dirty="0"/>
              <a:t>, </a:t>
            </a:r>
            <a:r>
              <a:rPr lang="it-IT" sz="2400" dirty="0" err="1"/>
              <a:t>les</a:t>
            </a:r>
            <a:r>
              <a:rPr lang="it-IT" sz="2400" dirty="0"/>
              <a:t> </a:t>
            </a:r>
            <a:r>
              <a:rPr lang="it-IT" sz="2400" dirty="0" err="1"/>
              <a:t>ambassadeurs</a:t>
            </a:r>
            <a:r>
              <a:rPr lang="it-IT" sz="2400" dirty="0"/>
              <a:t>, </a:t>
            </a:r>
            <a:r>
              <a:rPr lang="it-IT" sz="2400" dirty="0" err="1"/>
              <a:t>les</a:t>
            </a:r>
            <a:r>
              <a:rPr lang="it-IT" sz="2400" dirty="0"/>
              <a:t> </a:t>
            </a:r>
            <a:r>
              <a:rPr lang="it-IT" sz="2400" dirty="0" err="1"/>
              <a:t>officiers</a:t>
            </a:r>
            <a:r>
              <a:rPr lang="it-IT" sz="2400" dirty="0"/>
              <a:t> de l’</a:t>
            </a:r>
            <a:r>
              <a:rPr lang="it-IT" sz="2400" dirty="0" err="1"/>
              <a:t>armée</a:t>
            </a:r>
            <a:r>
              <a:rPr lang="it-IT" sz="2400" dirty="0"/>
              <a:t> et </a:t>
            </a:r>
            <a:r>
              <a:rPr lang="it-IT" sz="2400" dirty="0" err="1"/>
              <a:t>les</a:t>
            </a:r>
            <a:r>
              <a:rPr lang="it-IT" sz="2400" dirty="0"/>
              <a:t> </a:t>
            </a:r>
            <a:r>
              <a:rPr lang="it-IT" sz="2400" dirty="0" err="1"/>
              <a:t>juges</a:t>
            </a:r>
            <a:r>
              <a:rPr lang="it-IT" sz="2400" dirty="0"/>
              <a:t>, et le </a:t>
            </a:r>
            <a:r>
              <a:rPr lang="it-IT" sz="2400" dirty="0" err="1"/>
              <a:t>Conseil</a:t>
            </a:r>
            <a:r>
              <a:rPr lang="it-IT" sz="2400" dirty="0"/>
              <a:t> d’</a:t>
            </a:r>
            <a:r>
              <a:rPr lang="it-IT" sz="2400" dirty="0" err="1"/>
              <a:t>État</a:t>
            </a:r>
            <a:r>
              <a:rPr lang="it-IT" sz="2400" dirty="0"/>
              <a:t> qui </a:t>
            </a:r>
            <a:r>
              <a:rPr lang="it-IT" sz="2400" dirty="0" err="1"/>
              <a:t>rédige</a:t>
            </a:r>
            <a:r>
              <a:rPr lang="it-IT" sz="2400" dirty="0"/>
              <a:t> </a:t>
            </a:r>
            <a:r>
              <a:rPr lang="it-IT" sz="2400" dirty="0" err="1"/>
              <a:t>les</a:t>
            </a:r>
            <a:r>
              <a:rPr lang="it-IT" sz="2400" dirty="0"/>
              <a:t> </a:t>
            </a:r>
            <a:r>
              <a:rPr lang="it-IT" sz="2400" dirty="0" err="1"/>
              <a:t>lois</a:t>
            </a:r>
            <a:r>
              <a:rPr lang="it-IT" sz="2400" dirty="0"/>
              <a:t>. </a:t>
            </a:r>
            <a:r>
              <a:rPr lang="it-IT" sz="2400" dirty="0" err="1"/>
              <a:t>Trois</a:t>
            </a:r>
            <a:r>
              <a:rPr lang="it-IT" sz="2400" dirty="0"/>
              <a:t> </a:t>
            </a:r>
            <a:r>
              <a:rPr lang="it-IT" sz="2400" dirty="0" err="1"/>
              <a:t>assemblées</a:t>
            </a:r>
            <a:r>
              <a:rPr lang="it-IT" sz="2400" dirty="0"/>
              <a:t> </a:t>
            </a:r>
            <a:r>
              <a:rPr lang="it-IT" sz="2400" dirty="0" err="1"/>
              <a:t>discutent</a:t>
            </a:r>
            <a:r>
              <a:rPr lang="it-IT" sz="2400" dirty="0"/>
              <a:t> </a:t>
            </a:r>
            <a:r>
              <a:rPr lang="it-IT" sz="2400" dirty="0" err="1"/>
              <a:t>ou</a:t>
            </a:r>
            <a:r>
              <a:rPr lang="it-IT" sz="2400" dirty="0"/>
              <a:t> </a:t>
            </a:r>
            <a:r>
              <a:rPr lang="it-IT" sz="2400" dirty="0" err="1"/>
              <a:t>votent</a:t>
            </a:r>
            <a:r>
              <a:rPr lang="it-IT" sz="2400" dirty="0"/>
              <a:t> </a:t>
            </a:r>
            <a:r>
              <a:rPr lang="it-IT" sz="2400" dirty="0" err="1"/>
              <a:t>les</a:t>
            </a:r>
            <a:r>
              <a:rPr lang="it-IT" sz="2400" dirty="0"/>
              <a:t> </a:t>
            </a:r>
            <a:r>
              <a:rPr lang="it-IT" sz="2400" dirty="0" err="1"/>
              <a:t>lois</a:t>
            </a:r>
            <a:r>
              <a:rPr lang="it-IT" sz="2400" dirty="0"/>
              <a:t> mais </a:t>
            </a:r>
            <a:r>
              <a:rPr lang="it-IT" sz="2400" dirty="0" err="1"/>
              <a:t>séparément</a:t>
            </a:r>
            <a:r>
              <a:rPr lang="it-IT" sz="2400" dirty="0"/>
              <a:t>, ce qui </a:t>
            </a:r>
            <a:r>
              <a:rPr lang="it-IT" sz="2400" dirty="0" err="1"/>
              <a:t>affaiblit</a:t>
            </a:r>
            <a:r>
              <a:rPr lang="it-IT" sz="2400" dirty="0"/>
              <a:t> </a:t>
            </a:r>
            <a:r>
              <a:rPr lang="it-IT" sz="2400" dirty="0" err="1"/>
              <a:t>leur</a:t>
            </a:r>
            <a:r>
              <a:rPr lang="it-IT" sz="2400" dirty="0"/>
              <a:t> </a:t>
            </a:r>
            <a:r>
              <a:rPr lang="it-IT" sz="2400" dirty="0" err="1"/>
              <a:t>pouvoir</a:t>
            </a:r>
            <a:r>
              <a:rPr lang="it-IT" sz="2400" dirty="0"/>
              <a:t>.</a:t>
            </a:r>
          </a:p>
          <a:p>
            <a:pPr algn="just"/>
            <a:r>
              <a:rPr lang="it-IT" sz="2400" dirty="0"/>
              <a:t>Pendant le </a:t>
            </a:r>
            <a:r>
              <a:rPr lang="it-IT" sz="2400" dirty="0" err="1"/>
              <a:t>Consulat</a:t>
            </a:r>
            <a:r>
              <a:rPr lang="it-IT" sz="2400" dirty="0"/>
              <a:t>, </a:t>
            </a:r>
            <a:r>
              <a:rPr lang="it-IT" sz="2400" b="1" dirty="0"/>
              <a:t>le Premier </a:t>
            </a:r>
            <a:r>
              <a:rPr lang="it-IT" sz="2400" b="1" dirty="0" err="1"/>
              <a:t>Consul</a:t>
            </a:r>
            <a:r>
              <a:rPr lang="it-IT" sz="2400" b="1" dirty="0"/>
              <a:t> Bonaparte </a:t>
            </a:r>
            <a:r>
              <a:rPr lang="it-IT" sz="2400" b="1" dirty="0" err="1"/>
              <a:t>modernise</a:t>
            </a:r>
            <a:r>
              <a:rPr lang="it-IT" sz="2400" b="1" dirty="0"/>
              <a:t> la France</a:t>
            </a:r>
            <a:r>
              <a:rPr lang="it-IT" sz="2400" dirty="0"/>
              <a:t> : il </a:t>
            </a:r>
            <a:r>
              <a:rPr lang="it-IT" sz="2400" dirty="0" err="1"/>
              <a:t>crée</a:t>
            </a:r>
            <a:r>
              <a:rPr lang="it-IT" sz="2400" dirty="0"/>
              <a:t> la </a:t>
            </a:r>
            <a:r>
              <a:rPr lang="it-IT" sz="2400" dirty="0" err="1"/>
              <a:t>Banque</a:t>
            </a:r>
            <a:r>
              <a:rPr lang="it-IT" sz="2400" dirty="0"/>
              <a:t> de France qui va </a:t>
            </a:r>
            <a:r>
              <a:rPr lang="it-IT" sz="2400" dirty="0" err="1"/>
              <a:t>gérer</a:t>
            </a:r>
            <a:r>
              <a:rPr lang="it-IT" sz="2400" dirty="0"/>
              <a:t> la nouvelle </a:t>
            </a:r>
            <a:r>
              <a:rPr lang="it-IT" sz="2400" dirty="0" err="1"/>
              <a:t>monnaie</a:t>
            </a:r>
            <a:r>
              <a:rPr lang="it-IT" sz="2400" dirty="0"/>
              <a:t>, le </a:t>
            </a:r>
            <a:r>
              <a:rPr lang="it-IT" sz="2400" dirty="0" err="1"/>
              <a:t>franc</a:t>
            </a:r>
            <a:r>
              <a:rPr lang="it-IT" sz="2400" dirty="0"/>
              <a:t> </a:t>
            </a:r>
            <a:r>
              <a:rPr lang="it-IT" sz="2400" dirty="0" err="1"/>
              <a:t>germinal</a:t>
            </a:r>
            <a:r>
              <a:rPr lang="it-IT" sz="2400" dirty="0"/>
              <a:t> (Germinal, c’est le </a:t>
            </a:r>
            <a:r>
              <a:rPr lang="it-IT" sz="2400" dirty="0" err="1"/>
              <a:t>mois</a:t>
            </a:r>
            <a:r>
              <a:rPr lang="it-IT" sz="2400" dirty="0"/>
              <a:t> qui va </a:t>
            </a:r>
            <a:r>
              <a:rPr lang="it-IT" sz="2400" dirty="0" err="1"/>
              <a:t>du</a:t>
            </a:r>
            <a:r>
              <a:rPr lang="it-IT" sz="2400" dirty="0"/>
              <a:t> 21 </a:t>
            </a:r>
            <a:r>
              <a:rPr lang="it-IT" sz="2400" dirty="0" err="1"/>
              <a:t>mars</a:t>
            </a:r>
            <a:r>
              <a:rPr lang="it-IT" sz="2400" dirty="0"/>
              <a:t> </a:t>
            </a:r>
            <a:r>
              <a:rPr lang="it-IT" sz="2400" dirty="0" err="1"/>
              <a:t>au</a:t>
            </a:r>
            <a:r>
              <a:rPr lang="it-IT" sz="2400" dirty="0"/>
              <a:t> 19 </a:t>
            </a:r>
            <a:r>
              <a:rPr lang="it-IT" sz="2400" dirty="0" err="1"/>
              <a:t>avril</a:t>
            </a:r>
            <a:r>
              <a:rPr lang="it-IT" sz="2400" dirty="0"/>
              <a:t>) ; il </a:t>
            </a:r>
            <a:r>
              <a:rPr lang="it-IT" sz="2400" dirty="0" err="1"/>
              <a:t>organise</a:t>
            </a:r>
            <a:r>
              <a:rPr lang="it-IT" sz="2400" dirty="0"/>
              <a:t> </a:t>
            </a:r>
            <a:r>
              <a:rPr lang="it-IT" sz="2400" dirty="0" err="1"/>
              <a:t>l’administration</a:t>
            </a:r>
            <a:r>
              <a:rPr lang="it-IT" sz="2400" dirty="0"/>
              <a:t> </a:t>
            </a:r>
            <a:r>
              <a:rPr lang="it-IT" sz="2400" dirty="0" err="1"/>
              <a:t>du</a:t>
            </a:r>
            <a:r>
              <a:rPr lang="it-IT" sz="2400" dirty="0"/>
              <a:t> </a:t>
            </a:r>
            <a:r>
              <a:rPr lang="it-IT" sz="2400" dirty="0" err="1"/>
              <a:t>pays</a:t>
            </a:r>
            <a:r>
              <a:rPr lang="it-IT" sz="2400" dirty="0"/>
              <a:t>, </a:t>
            </a:r>
            <a:r>
              <a:rPr lang="it-IT" sz="2400" dirty="0" err="1"/>
              <a:t>avec</a:t>
            </a:r>
            <a:r>
              <a:rPr lang="it-IT" sz="2400" dirty="0"/>
              <a:t> </a:t>
            </a:r>
            <a:r>
              <a:rPr lang="it-IT" sz="2400" dirty="0" err="1"/>
              <a:t>les</a:t>
            </a:r>
            <a:r>
              <a:rPr lang="it-IT" sz="2400" dirty="0"/>
              <a:t> </a:t>
            </a:r>
            <a:r>
              <a:rPr lang="it-IT" sz="2400" dirty="0" err="1"/>
              <a:t>départements</a:t>
            </a:r>
            <a:r>
              <a:rPr lang="it-IT" sz="2400" dirty="0"/>
              <a:t> et </a:t>
            </a:r>
            <a:r>
              <a:rPr lang="it-IT" sz="2400" dirty="0" err="1"/>
              <a:t>les</a:t>
            </a:r>
            <a:r>
              <a:rPr lang="it-IT" sz="2400" dirty="0"/>
              <a:t> </a:t>
            </a:r>
            <a:r>
              <a:rPr lang="it-IT" sz="2400" dirty="0" err="1"/>
              <a:t>préfets</a:t>
            </a:r>
            <a:r>
              <a:rPr lang="it-IT" sz="2400" dirty="0"/>
              <a:t> ; il </a:t>
            </a:r>
            <a:r>
              <a:rPr lang="it-IT" sz="2400" dirty="0" err="1"/>
              <a:t>ordonne</a:t>
            </a:r>
            <a:r>
              <a:rPr lang="it-IT" sz="2400" dirty="0"/>
              <a:t> la </a:t>
            </a:r>
            <a:r>
              <a:rPr lang="it-IT" sz="2400" dirty="0" err="1"/>
              <a:t>rédaction</a:t>
            </a:r>
            <a:r>
              <a:rPr lang="it-IT" sz="2400" dirty="0"/>
              <a:t> </a:t>
            </a:r>
            <a:r>
              <a:rPr lang="it-IT" sz="2400" dirty="0" err="1"/>
              <a:t>du</a:t>
            </a:r>
            <a:r>
              <a:rPr lang="it-IT" sz="2400" dirty="0"/>
              <a:t> Code </a:t>
            </a:r>
            <a:r>
              <a:rPr lang="it-IT" sz="2400" dirty="0" err="1"/>
              <a:t>civil</a:t>
            </a:r>
            <a:r>
              <a:rPr lang="it-IT" sz="2400" dirty="0"/>
              <a:t> ; il </a:t>
            </a:r>
            <a:r>
              <a:rPr lang="it-IT" sz="2400" dirty="0" err="1"/>
              <a:t>crée</a:t>
            </a:r>
            <a:r>
              <a:rPr lang="it-IT" sz="2400" dirty="0"/>
              <a:t> la </a:t>
            </a:r>
            <a:r>
              <a:rPr lang="it-IT" sz="2400" dirty="0" err="1"/>
              <a:t>Légion</a:t>
            </a:r>
            <a:r>
              <a:rPr lang="it-IT" sz="2400" dirty="0"/>
              <a:t> d’</a:t>
            </a:r>
            <a:r>
              <a:rPr lang="it-IT" sz="2400" dirty="0" err="1"/>
              <a:t>honneur</a:t>
            </a:r>
            <a:r>
              <a:rPr lang="it-IT" sz="2400" dirty="0"/>
              <a:t>. </a:t>
            </a:r>
            <a:endParaRPr lang="fr-CA" sz="2400" dirty="0"/>
          </a:p>
        </p:txBody>
      </p:sp>
    </p:spTree>
    <p:extLst>
      <p:ext uri="{BB962C8B-B14F-4D97-AF65-F5344CB8AC3E}">
        <p14:creationId xmlns:p14="http://schemas.microsoft.com/office/powerpoint/2010/main" val="116808662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Points historiques</a:t>
            </a:r>
          </a:p>
        </p:txBody>
      </p:sp>
      <p:sp>
        <p:nvSpPr>
          <p:cNvPr id="3" name="Segnaposto contenuto 2"/>
          <p:cNvSpPr>
            <a:spLocks noGrp="1"/>
          </p:cNvSpPr>
          <p:nvPr>
            <p:ph idx="1"/>
          </p:nvPr>
        </p:nvSpPr>
        <p:spPr/>
        <p:txBody>
          <a:bodyPr>
            <a:normAutofit lnSpcReduction="10000"/>
          </a:bodyPr>
          <a:lstStyle/>
          <a:p>
            <a:pPr algn="just"/>
            <a:r>
              <a:rPr lang="fr-CA" sz="2400" dirty="0" smtClean="0"/>
              <a:t>Napoléon </a:t>
            </a:r>
            <a:r>
              <a:rPr lang="fr-CA" sz="2400" dirty="0"/>
              <a:t>est Premier consul —</a:t>
            </a:r>
            <a:r>
              <a:rPr lang="fr-CA" sz="2400" b="1" dirty="0"/>
              <a:t> consul à vie à partir du 2 août 1802 — jusqu'au 18 mai 1804, date à laquelle </a:t>
            </a:r>
            <a:r>
              <a:rPr lang="fr-CA" sz="2400" dirty="0"/>
              <a:t>l'Empire est proclamé par un sénatus-consulte suivi d'un plébiscite. </a:t>
            </a:r>
            <a:endParaRPr lang="fr-CA" sz="2400" dirty="0" smtClean="0"/>
          </a:p>
          <a:p>
            <a:pPr algn="just"/>
            <a:r>
              <a:rPr lang="fr-CA" sz="2400" dirty="0"/>
              <a:t>Le référendum, prévu par l'article 142 du </a:t>
            </a:r>
            <a:r>
              <a:rPr lang="fr-CA" sz="2400" dirty="0" err="1"/>
              <a:t>senatus-consulte</a:t>
            </a:r>
            <a:r>
              <a:rPr lang="fr-CA" sz="2400" dirty="0"/>
              <a:t>, porte sur la question de la succession impériale telle que définie dans la constitution de l’an XII, qui instaure le Premier Empire. </a:t>
            </a:r>
            <a:endParaRPr lang="fr-CA" sz="2400" dirty="0" smtClean="0"/>
          </a:p>
          <a:p>
            <a:pPr algn="just"/>
            <a:r>
              <a:rPr lang="fr-CA" sz="2400" dirty="0"/>
              <a:t>Le référendum sur la Constitution de l'an XII a lieu en France durant le mois de juin 1804. Les résultats sont officiellement publiés le 1er décembre 1804. </a:t>
            </a:r>
            <a:r>
              <a:rPr lang="fr-CA" sz="2400" dirty="0" smtClean="0"/>
              <a:t>(99,93% pour)</a:t>
            </a:r>
          </a:p>
          <a:p>
            <a:pPr algn="just"/>
            <a:r>
              <a:rPr lang="fr-CA" sz="2400" dirty="0" smtClean="0"/>
              <a:t>Il </a:t>
            </a:r>
            <a:r>
              <a:rPr lang="fr-CA" sz="2400" dirty="0"/>
              <a:t>est sacré empereur, en la cathédrale Notre-Dame de Paris, le 2 décembre 1804, par le pape Pie VII. </a:t>
            </a:r>
          </a:p>
        </p:txBody>
      </p:sp>
    </p:spTree>
    <p:extLst>
      <p:ext uri="{BB962C8B-B14F-4D97-AF65-F5344CB8AC3E}">
        <p14:creationId xmlns:p14="http://schemas.microsoft.com/office/powerpoint/2010/main" val="338806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Faut</a:t>
            </a:r>
            <a:r>
              <a:rPr lang="it-IT" sz="2800" dirty="0"/>
              <a:t>-il </a:t>
            </a:r>
            <a:r>
              <a:rPr lang="it-IT" sz="2800" dirty="0" err="1"/>
              <a:t>célébrer</a:t>
            </a:r>
            <a:r>
              <a:rPr lang="it-IT" sz="2800" dirty="0"/>
              <a:t> le </a:t>
            </a:r>
            <a:r>
              <a:rPr lang="it-IT" sz="2800" dirty="0" err="1"/>
              <a:t>bicentenaire</a:t>
            </a:r>
            <a:r>
              <a:rPr lang="it-IT" sz="2800" dirty="0"/>
              <a:t> de la </a:t>
            </a:r>
            <a:r>
              <a:rPr lang="it-IT" sz="2800" dirty="0" err="1"/>
              <a:t>mort</a:t>
            </a:r>
            <a:r>
              <a:rPr lang="it-IT" sz="2800" dirty="0"/>
              <a:t> de </a:t>
            </a:r>
            <a:r>
              <a:rPr lang="it-IT" sz="2800" dirty="0" err="1"/>
              <a:t>Napoléon</a:t>
            </a:r>
            <a:r>
              <a:rPr lang="it-IT" sz="2800" dirty="0"/>
              <a:t> ? </a:t>
            </a:r>
            <a:endParaRPr lang="fr-CA" sz="2800" dirty="0"/>
          </a:p>
        </p:txBody>
      </p:sp>
      <p:sp>
        <p:nvSpPr>
          <p:cNvPr id="3" name="Segnaposto contenuto 2"/>
          <p:cNvSpPr>
            <a:spLocks noGrp="1"/>
          </p:cNvSpPr>
          <p:nvPr>
            <p:ph idx="1"/>
          </p:nvPr>
        </p:nvSpPr>
        <p:spPr/>
        <p:txBody>
          <a:bodyPr>
            <a:normAutofit fontScale="92500"/>
          </a:bodyPr>
          <a:lstStyle/>
          <a:p>
            <a:pPr algn="just"/>
            <a:r>
              <a:rPr lang="fr-CA" sz="2400" dirty="0"/>
              <a:t>Pour certains, il est l’un des plus grands hommes d’</a:t>
            </a:r>
            <a:r>
              <a:rPr lang="fr-CA" sz="2400" dirty="0" err="1"/>
              <a:t>Etat</a:t>
            </a:r>
            <a:r>
              <a:rPr lang="fr-CA" sz="2400" dirty="0"/>
              <a:t> que le pays ait jamais connu. Pour d’autres, il incarne un pouvoir autoritaire, qui a notamment rétabli l'esclavage dans les colonies françaises. </a:t>
            </a:r>
            <a:endParaRPr lang="fr-CA" sz="2400" dirty="0" smtClean="0"/>
          </a:p>
          <a:p>
            <a:pPr algn="just"/>
            <a:r>
              <a:rPr lang="it-IT" sz="2400" dirty="0" err="1"/>
              <a:t>Faut</a:t>
            </a:r>
            <a:r>
              <a:rPr lang="it-IT" sz="2400" dirty="0"/>
              <a:t>-il </a:t>
            </a:r>
            <a:r>
              <a:rPr lang="it-IT" sz="2400" dirty="0" err="1"/>
              <a:t>célébrer</a:t>
            </a:r>
            <a:r>
              <a:rPr lang="it-IT" sz="2400" dirty="0"/>
              <a:t> un </a:t>
            </a:r>
            <a:r>
              <a:rPr lang="it-IT" sz="2400" dirty="0" err="1"/>
              <a:t>homme</a:t>
            </a:r>
            <a:r>
              <a:rPr lang="it-IT" sz="2400" dirty="0"/>
              <a:t> </a:t>
            </a:r>
            <a:r>
              <a:rPr lang="it-IT" sz="2400" dirty="0" err="1"/>
              <a:t>que</a:t>
            </a:r>
            <a:r>
              <a:rPr lang="it-IT" sz="2400" dirty="0"/>
              <a:t> </a:t>
            </a:r>
            <a:r>
              <a:rPr lang="it-IT" sz="2400" dirty="0" err="1"/>
              <a:t>certains</a:t>
            </a:r>
            <a:r>
              <a:rPr lang="it-IT" sz="2400" dirty="0"/>
              <a:t> </a:t>
            </a:r>
            <a:r>
              <a:rPr lang="it-IT" sz="2400" dirty="0" err="1"/>
              <a:t>affirment</a:t>
            </a:r>
            <a:r>
              <a:rPr lang="it-IT" sz="2400" dirty="0"/>
              <a:t> «</a:t>
            </a:r>
            <a:r>
              <a:rPr lang="it-IT" sz="2400" i="1" dirty="0"/>
              <a:t> </a:t>
            </a:r>
            <a:r>
              <a:rPr lang="it-IT" sz="2400" i="1" dirty="0" err="1"/>
              <a:t>raciste</a:t>
            </a:r>
            <a:r>
              <a:rPr lang="it-IT" sz="2400" dirty="0"/>
              <a:t> », « </a:t>
            </a:r>
            <a:r>
              <a:rPr lang="it-IT" sz="2400" i="1" dirty="0" err="1"/>
              <a:t>esclavagiste</a:t>
            </a:r>
            <a:r>
              <a:rPr lang="it-IT" sz="2400" dirty="0"/>
              <a:t> », « </a:t>
            </a:r>
            <a:r>
              <a:rPr lang="it-IT" sz="2400" i="1" dirty="0" err="1"/>
              <a:t>misogyne</a:t>
            </a:r>
            <a:r>
              <a:rPr lang="it-IT" sz="2400" i="1" dirty="0"/>
              <a:t> </a:t>
            </a:r>
            <a:r>
              <a:rPr lang="it-IT" sz="2400" dirty="0"/>
              <a:t>», « </a:t>
            </a:r>
            <a:r>
              <a:rPr lang="it-IT" sz="2400" i="1" dirty="0" err="1"/>
              <a:t>belliqueux</a:t>
            </a:r>
            <a:r>
              <a:rPr lang="it-IT" sz="2400" dirty="0"/>
              <a:t> », « </a:t>
            </a:r>
            <a:r>
              <a:rPr lang="it-IT" sz="2400" i="1" dirty="0" err="1"/>
              <a:t>dictatorial</a:t>
            </a:r>
            <a:r>
              <a:rPr lang="it-IT" sz="2400" i="1" dirty="0"/>
              <a:t> </a:t>
            </a:r>
            <a:r>
              <a:rPr lang="it-IT" sz="2400" dirty="0"/>
              <a:t>», « </a:t>
            </a:r>
            <a:r>
              <a:rPr lang="it-IT" sz="2400" i="1" dirty="0" err="1"/>
              <a:t>fossoyeur</a:t>
            </a:r>
            <a:r>
              <a:rPr lang="it-IT" sz="2400" i="1" dirty="0"/>
              <a:t> de la </a:t>
            </a:r>
            <a:r>
              <a:rPr lang="it-IT" sz="2400" i="1" dirty="0" err="1"/>
              <a:t>République</a:t>
            </a:r>
            <a:r>
              <a:rPr lang="it-IT" sz="2400" dirty="0"/>
              <a:t> », </a:t>
            </a:r>
            <a:r>
              <a:rPr lang="it-IT" sz="2400" dirty="0" err="1"/>
              <a:t>lorsque</a:t>
            </a:r>
            <a:r>
              <a:rPr lang="it-IT" sz="2400" dirty="0"/>
              <a:t> ce n’est </a:t>
            </a:r>
            <a:r>
              <a:rPr lang="it-IT" sz="2400" dirty="0" err="1"/>
              <a:t>pas</a:t>
            </a:r>
            <a:r>
              <a:rPr lang="it-IT" sz="2400" dirty="0"/>
              <a:t> « </a:t>
            </a:r>
            <a:r>
              <a:rPr lang="it-IT" sz="2400" i="1" dirty="0" err="1"/>
              <a:t>génocidaire</a:t>
            </a:r>
            <a:r>
              <a:rPr lang="it-IT" sz="2400" i="1" dirty="0"/>
              <a:t> </a:t>
            </a:r>
            <a:r>
              <a:rPr lang="it-IT" sz="2400" i="1" dirty="0" err="1"/>
              <a:t>précurseur</a:t>
            </a:r>
            <a:r>
              <a:rPr lang="it-IT" sz="2400" i="1" dirty="0"/>
              <a:t> d’Hitler</a:t>
            </a:r>
            <a:r>
              <a:rPr lang="it-IT" sz="2400" dirty="0"/>
              <a:t> » </a:t>
            </a:r>
            <a:r>
              <a:rPr lang="it-IT" sz="2400" dirty="0" smtClean="0"/>
              <a:t>?</a:t>
            </a:r>
          </a:p>
          <a:p>
            <a:pPr algn="just"/>
            <a:endParaRPr lang="it-IT" sz="2400" b="1" dirty="0"/>
          </a:p>
          <a:p>
            <a:pPr algn="just"/>
            <a:r>
              <a:rPr lang="it-IT" sz="2400" dirty="0"/>
              <a:t>Le </a:t>
            </a:r>
            <a:r>
              <a:rPr lang="it-IT" sz="2400" dirty="0" err="1"/>
              <a:t>général</a:t>
            </a:r>
            <a:r>
              <a:rPr lang="it-IT" sz="2400" dirty="0"/>
              <a:t> </a:t>
            </a:r>
            <a:r>
              <a:rPr lang="it-IT" sz="2400" dirty="0" err="1" smtClean="0"/>
              <a:t>révolutionnaire</a:t>
            </a:r>
            <a:r>
              <a:rPr lang="it-IT" sz="2400" dirty="0" smtClean="0"/>
              <a:t> (</a:t>
            </a:r>
            <a:r>
              <a:rPr lang="it-IT" sz="2400" dirty="0" err="1" smtClean="0"/>
              <a:t>jacobin</a:t>
            </a:r>
            <a:r>
              <a:rPr lang="it-IT" sz="2400" dirty="0" smtClean="0"/>
              <a:t>) </a:t>
            </a:r>
            <a:r>
              <a:rPr lang="it-IT" sz="2400" dirty="0" err="1"/>
              <a:t>devenu</a:t>
            </a:r>
            <a:r>
              <a:rPr lang="it-IT" sz="2400" dirty="0"/>
              <a:t> </a:t>
            </a:r>
            <a:r>
              <a:rPr lang="it-IT" sz="2400" dirty="0" err="1" smtClean="0"/>
              <a:t>empereur</a:t>
            </a:r>
            <a:r>
              <a:rPr lang="it-IT" sz="2400" dirty="0"/>
              <a:t> </a:t>
            </a:r>
            <a:r>
              <a:rPr lang="it-IT" sz="2400" dirty="0" smtClean="0"/>
              <a:t>de </a:t>
            </a:r>
            <a:r>
              <a:rPr lang="it-IT" sz="2400" dirty="0"/>
              <a:t>France </a:t>
            </a:r>
            <a:r>
              <a:rPr lang="it-IT" sz="2400" dirty="0" smtClean="0"/>
              <a:t> (1804 </a:t>
            </a:r>
            <a:r>
              <a:rPr lang="it-IT" sz="2400" dirty="0"/>
              <a:t>à </a:t>
            </a:r>
            <a:r>
              <a:rPr lang="it-IT" sz="2400" dirty="0" smtClean="0"/>
              <a:t>1814) </a:t>
            </a:r>
            <a:r>
              <a:rPr lang="it-IT" sz="2400" dirty="0" err="1"/>
              <a:t>mérite</a:t>
            </a:r>
            <a:r>
              <a:rPr lang="it-IT" sz="2400" dirty="0"/>
              <a:t>-t-il </a:t>
            </a:r>
            <a:r>
              <a:rPr lang="it-IT" sz="2400" dirty="0" err="1"/>
              <a:t>les</a:t>
            </a:r>
            <a:r>
              <a:rPr lang="it-IT" sz="2400" dirty="0"/>
              <a:t> </a:t>
            </a:r>
            <a:r>
              <a:rPr lang="it-IT" sz="2400" dirty="0" err="1"/>
              <a:t>honneurs</a:t>
            </a:r>
            <a:r>
              <a:rPr lang="it-IT" sz="2400" dirty="0"/>
              <a:t> de la </a:t>
            </a:r>
            <a:r>
              <a:rPr lang="it-IT" sz="2400" dirty="0" err="1"/>
              <a:t>République</a:t>
            </a:r>
            <a:r>
              <a:rPr lang="it-IT" sz="2400" dirty="0"/>
              <a:t> ? Le </a:t>
            </a:r>
            <a:r>
              <a:rPr lang="it-IT" sz="2400" dirty="0" err="1"/>
              <a:t>rétablissement</a:t>
            </a:r>
            <a:r>
              <a:rPr lang="it-IT" sz="2400" dirty="0"/>
              <a:t>, en 1802, de l’</a:t>
            </a:r>
            <a:r>
              <a:rPr lang="it-IT" sz="2400" dirty="0" err="1"/>
              <a:t>esclavage</a:t>
            </a:r>
            <a:r>
              <a:rPr lang="it-IT" sz="2400" dirty="0"/>
              <a:t>, </a:t>
            </a:r>
            <a:r>
              <a:rPr lang="it-IT" sz="2400" dirty="0" err="1"/>
              <a:t>aboli</a:t>
            </a:r>
            <a:r>
              <a:rPr lang="it-IT" sz="2400" dirty="0"/>
              <a:t> en 1794, </a:t>
            </a:r>
            <a:r>
              <a:rPr lang="it-IT" sz="2400" dirty="0" err="1"/>
              <a:t>attise</a:t>
            </a:r>
            <a:r>
              <a:rPr lang="it-IT" sz="2400" dirty="0"/>
              <a:t> tout </a:t>
            </a:r>
            <a:r>
              <a:rPr lang="it-IT" sz="2400" dirty="0" err="1"/>
              <a:t>particulièrement</a:t>
            </a:r>
            <a:r>
              <a:rPr lang="it-IT" sz="2400" dirty="0"/>
              <a:t> la controverse.</a:t>
            </a:r>
          </a:p>
          <a:p>
            <a:endParaRPr lang="fr-CA" sz="2400" dirty="0"/>
          </a:p>
        </p:txBody>
      </p:sp>
    </p:spTree>
    <p:extLst>
      <p:ext uri="{BB962C8B-B14F-4D97-AF65-F5344CB8AC3E}">
        <p14:creationId xmlns:p14="http://schemas.microsoft.com/office/powerpoint/2010/main" val="3044618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a:t>Orange </a:t>
            </a:r>
            <a:r>
              <a:rPr lang="it-IT" sz="2000" dirty="0" err="1"/>
              <a:t>avec</a:t>
            </a:r>
            <a:r>
              <a:rPr lang="it-IT" sz="2000" dirty="0"/>
              <a:t> Media Services, </a:t>
            </a:r>
            <a:r>
              <a:rPr lang="it-IT" sz="2000" dirty="0" smtClean="0"/>
              <a:t>17 </a:t>
            </a:r>
            <a:r>
              <a:rPr lang="it-IT" sz="2000" dirty="0"/>
              <a:t>novembre 2020</a:t>
            </a:r>
            <a:endParaRPr lang="fr-CA" sz="2000" dirty="0"/>
          </a:p>
        </p:txBody>
      </p:sp>
      <p:pic>
        <p:nvPicPr>
          <p:cNvPr id="4" name="Segnaposto contenuto 3" descr="images.jpg"/>
          <p:cNvPicPr>
            <a:picLocks noGrp="1" noChangeAspect="1"/>
          </p:cNvPicPr>
          <p:nvPr>
            <p:ph idx="1"/>
          </p:nvPr>
        </p:nvPicPr>
        <p:blipFill>
          <a:blip r:embed="rId2">
            <a:extLst>
              <a:ext uri="{28A0092B-C50C-407E-A947-70E740481C1C}">
                <a14:useLocalDpi xmlns:a14="http://schemas.microsoft.com/office/drawing/2010/main" val="0"/>
              </a:ext>
            </a:extLst>
          </a:blip>
          <a:srcRect t="-10062" b="-10062"/>
          <a:stretch>
            <a:fillRect/>
          </a:stretch>
        </p:blipFill>
        <p:spPr/>
      </p:pic>
    </p:spTree>
    <p:extLst>
      <p:ext uri="{BB962C8B-B14F-4D97-AF65-F5344CB8AC3E}">
        <p14:creationId xmlns:p14="http://schemas.microsoft.com/office/powerpoint/2010/main" val="95117087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Le </a:t>
            </a:r>
            <a:r>
              <a:rPr lang="fr-CA" sz="2800" dirty="0"/>
              <a:t>choix d’une commémoration est un choix politique </a:t>
            </a:r>
            <a:br>
              <a:rPr lang="fr-CA" sz="2800" dirty="0"/>
            </a:br>
            <a:endParaRPr lang="fr-CA" sz="2800" dirty="0"/>
          </a:p>
        </p:txBody>
      </p:sp>
      <p:sp>
        <p:nvSpPr>
          <p:cNvPr id="3" name="Segnaposto contenuto 2"/>
          <p:cNvSpPr>
            <a:spLocks noGrp="1"/>
          </p:cNvSpPr>
          <p:nvPr>
            <p:ph idx="1"/>
          </p:nvPr>
        </p:nvSpPr>
        <p:spPr/>
        <p:txBody>
          <a:bodyPr>
            <a:normAutofit fontScale="92500" lnSpcReduction="20000"/>
          </a:bodyPr>
          <a:lstStyle/>
          <a:p>
            <a:pPr algn="just"/>
            <a:r>
              <a:rPr lang="fr-CA" sz="2400" dirty="0" smtClean="0"/>
              <a:t>«</a:t>
            </a:r>
            <a:r>
              <a:rPr lang="fr-CA" sz="2400" dirty="0"/>
              <a:t> La France est une nation politique, passionnée d’Histoire, un pays dans lequel les livres historiques se vendent très bien. Les politiques aiment faire référence à des figures du passé, y trouvent des sources d’inspiration car parler du passé, c’est parler du présent et de l’avenir », assure Alexis Corbière, le député La France insoumise de Seine-Saint-Denis</a:t>
            </a:r>
            <a:r>
              <a:rPr lang="fr-CA" sz="2400" dirty="0" smtClean="0"/>
              <a:t>.</a:t>
            </a:r>
          </a:p>
          <a:p>
            <a:pPr algn="just"/>
            <a:r>
              <a:rPr lang="fr-CA" sz="2400" dirty="0" smtClean="0"/>
              <a:t>Professeur </a:t>
            </a:r>
            <a:r>
              <a:rPr lang="fr-CA" sz="2400" dirty="0"/>
              <a:t>d’histoire de formation, l’élu s’est attaqué ainsi en 2014, aux côtés de Jean-Luc Mélenchon, au jeu vidéo </a:t>
            </a:r>
            <a:r>
              <a:rPr lang="fr-CA" sz="2400" dirty="0" err="1"/>
              <a:t>Assassin’s</a:t>
            </a:r>
            <a:r>
              <a:rPr lang="fr-CA" sz="2400" dirty="0"/>
              <a:t> </a:t>
            </a:r>
            <a:r>
              <a:rPr lang="fr-CA" sz="2400" dirty="0" err="1"/>
              <a:t>Creed</a:t>
            </a:r>
            <a:r>
              <a:rPr lang="fr-CA" sz="2400" dirty="0"/>
              <a:t>, dénonçant « le dénigrement de la grande Révolution » de 1789. « Le rôle de député est aussi de diffuser des idées dans la société car les victoires culturelles précèdent toujours les victoires électorales. Il va de soi que l’Histoire en fait partie », dit-il</a:t>
            </a:r>
            <a:r>
              <a:rPr lang="fr-CA" sz="2400" dirty="0" smtClean="0"/>
              <a:t>.</a:t>
            </a:r>
          </a:p>
          <a:p>
            <a:r>
              <a:rPr lang="fr-CA" sz="2400" dirty="0" err="1"/>
              <a:t>https</a:t>
            </a:r>
            <a:r>
              <a:rPr lang="fr-CA" sz="2400" dirty="0"/>
              <a:t>://www.20minutes.fr/politique/2991179-20210307-bicentenaire-mort-napoleon-pourquoi-politiques-dechirent-autant-histoire-figures</a:t>
            </a:r>
          </a:p>
          <a:p>
            <a:endParaRPr lang="fr-CA" sz="2400" dirty="0"/>
          </a:p>
        </p:txBody>
      </p:sp>
    </p:spTree>
    <p:extLst>
      <p:ext uri="{BB962C8B-B14F-4D97-AF65-F5344CB8AC3E}">
        <p14:creationId xmlns:p14="http://schemas.microsoft.com/office/powerpoint/2010/main" val="18781517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Le choix d’une commémoration est un choix politique </a:t>
            </a:r>
            <a:br>
              <a:rPr lang="fr-CA" sz="2800" dirty="0"/>
            </a:br>
            <a:endParaRPr lang="fr-CA" sz="2800" dirty="0"/>
          </a:p>
        </p:txBody>
      </p:sp>
      <p:sp>
        <p:nvSpPr>
          <p:cNvPr id="3" name="Segnaposto contenuto 2"/>
          <p:cNvSpPr>
            <a:spLocks noGrp="1"/>
          </p:cNvSpPr>
          <p:nvPr>
            <p:ph idx="1"/>
          </p:nvPr>
        </p:nvSpPr>
        <p:spPr/>
        <p:txBody>
          <a:bodyPr>
            <a:normAutofit/>
          </a:bodyPr>
          <a:lstStyle/>
          <a:p>
            <a:pPr algn="just"/>
            <a:r>
              <a:rPr lang="fr-CA" sz="2400" dirty="0" smtClean="0"/>
              <a:t>Alexis </a:t>
            </a:r>
            <a:r>
              <a:rPr lang="fr-CA" sz="2400" dirty="0"/>
              <a:t>Corbière qualifie l'Empereur arrivé au pouvoir par un coup d'état de "fossoyeur de la République"</a:t>
            </a:r>
            <a:r>
              <a:rPr lang="fr-CA" sz="2400" dirty="0" smtClean="0"/>
              <a:t>.</a:t>
            </a:r>
          </a:p>
          <a:p>
            <a:pPr algn="just"/>
            <a:r>
              <a:rPr lang="fr-CA" sz="2400" dirty="0" smtClean="0"/>
              <a:t>Napoléon </a:t>
            </a:r>
            <a:r>
              <a:rPr lang="fr-CA" sz="2400" dirty="0"/>
              <a:t>est aussi celui qui a rétabli l'esclavage après son abolition de 1794, et celui qui a instauré "le livret ouvrier", outil de contrôle des déplacements des personnes appartenant à la classe ouvrière.</a:t>
            </a:r>
            <a:br>
              <a:rPr lang="fr-CA" sz="2400" dirty="0"/>
            </a:br>
            <a:endParaRPr lang="fr-CA" sz="2400" dirty="0"/>
          </a:p>
        </p:txBody>
      </p:sp>
    </p:spTree>
    <p:extLst>
      <p:ext uri="{BB962C8B-B14F-4D97-AF65-F5344CB8AC3E}">
        <p14:creationId xmlns:p14="http://schemas.microsoft.com/office/powerpoint/2010/main" val="177034137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Le choix d’une commémoration est un choix politique </a:t>
            </a:r>
            <a:br>
              <a:rPr lang="fr-CA" sz="2800" dirty="0"/>
            </a:br>
            <a:endParaRPr lang="fr-CA" sz="2800" dirty="0"/>
          </a:p>
        </p:txBody>
      </p:sp>
      <p:sp>
        <p:nvSpPr>
          <p:cNvPr id="3" name="Segnaposto contenuto 2"/>
          <p:cNvSpPr>
            <a:spLocks noGrp="1"/>
          </p:cNvSpPr>
          <p:nvPr>
            <p:ph idx="1"/>
          </p:nvPr>
        </p:nvSpPr>
        <p:spPr/>
        <p:txBody>
          <a:bodyPr>
            <a:normAutofit/>
          </a:bodyPr>
          <a:lstStyle/>
          <a:p>
            <a:pPr algn="just"/>
            <a:r>
              <a:rPr lang="fr-CA" sz="2400" dirty="0"/>
              <a:t>Pour l'historien Dimitri </a:t>
            </a:r>
            <a:r>
              <a:rPr lang="fr-CA" sz="2400" dirty="0" err="1"/>
              <a:t>Casali</a:t>
            </a:r>
            <a:r>
              <a:rPr lang="fr-CA" sz="2400" dirty="0"/>
              <a:t>, il est naturel de "commémorer un homme aussi exceptionnel pour son courage, ses valeurs, son </a:t>
            </a:r>
            <a:r>
              <a:rPr lang="fr-CA" sz="2400" dirty="0" smtClean="0"/>
              <a:t>parcours ». Ce </a:t>
            </a:r>
            <a:r>
              <a:rPr lang="fr-CA" sz="2400" dirty="0"/>
              <a:t>spécialiste de Napoléon indique ne pas comprendre pourquoi la célébration du bicentenaire de sa mort fait polémique. Dans d'autres pays, "la question ne se serait même pas posée", insiste-t-il.</a:t>
            </a:r>
          </a:p>
        </p:txBody>
      </p:sp>
    </p:spTree>
    <p:extLst>
      <p:ext uri="{BB962C8B-B14F-4D97-AF65-F5344CB8AC3E}">
        <p14:creationId xmlns:p14="http://schemas.microsoft.com/office/powerpoint/2010/main" val="40204667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Le choix d’une commémoration est un choix politique </a:t>
            </a:r>
            <a:br>
              <a:rPr lang="fr-CA" sz="2800" dirty="0"/>
            </a:br>
            <a:endParaRPr lang="fr-CA" sz="2800" dirty="0"/>
          </a:p>
        </p:txBody>
      </p:sp>
      <p:sp>
        <p:nvSpPr>
          <p:cNvPr id="3" name="Segnaposto contenuto 2"/>
          <p:cNvSpPr>
            <a:spLocks noGrp="1"/>
          </p:cNvSpPr>
          <p:nvPr>
            <p:ph idx="1"/>
          </p:nvPr>
        </p:nvSpPr>
        <p:spPr/>
        <p:txBody>
          <a:bodyPr>
            <a:normAutofit lnSpcReduction="10000"/>
          </a:bodyPr>
          <a:lstStyle/>
          <a:p>
            <a:pPr algn="just"/>
            <a:r>
              <a:rPr lang="it-IT" sz="2400" dirty="0"/>
              <a:t>« Il y a </a:t>
            </a:r>
            <a:r>
              <a:rPr lang="it-IT" sz="2400" dirty="0" err="1"/>
              <a:t>des</a:t>
            </a:r>
            <a:r>
              <a:rPr lang="it-IT" sz="2400" dirty="0"/>
              <a:t> </a:t>
            </a:r>
            <a:r>
              <a:rPr lang="it-IT" sz="2400" dirty="0" err="1"/>
              <a:t>personnages</a:t>
            </a:r>
            <a:r>
              <a:rPr lang="it-IT" sz="2400" dirty="0"/>
              <a:t> </a:t>
            </a:r>
            <a:r>
              <a:rPr lang="it-IT" sz="2400" dirty="0" err="1"/>
              <a:t>historiques</a:t>
            </a:r>
            <a:r>
              <a:rPr lang="it-IT" sz="2400" dirty="0"/>
              <a:t> </a:t>
            </a:r>
            <a:r>
              <a:rPr lang="it-IT" sz="2400" dirty="0" err="1"/>
              <a:t>qu’on</a:t>
            </a:r>
            <a:r>
              <a:rPr lang="it-IT" sz="2400" dirty="0"/>
              <a:t> </a:t>
            </a:r>
            <a:r>
              <a:rPr lang="it-IT" sz="2400" dirty="0" err="1"/>
              <a:t>aime</a:t>
            </a:r>
            <a:r>
              <a:rPr lang="it-IT" sz="2400" dirty="0"/>
              <a:t> plus </a:t>
            </a:r>
            <a:r>
              <a:rPr lang="it-IT" sz="2400" dirty="0" err="1"/>
              <a:t>que</a:t>
            </a:r>
            <a:r>
              <a:rPr lang="it-IT" sz="2400" dirty="0"/>
              <a:t> d’</a:t>
            </a:r>
            <a:r>
              <a:rPr lang="it-IT" sz="2400" dirty="0" err="1"/>
              <a:t>autres</a:t>
            </a:r>
            <a:r>
              <a:rPr lang="it-IT" sz="2400" dirty="0"/>
              <a:t>. Pour </a:t>
            </a:r>
            <a:r>
              <a:rPr lang="it-IT" sz="2400" dirty="0" err="1"/>
              <a:t>moi</a:t>
            </a:r>
            <a:r>
              <a:rPr lang="it-IT" sz="2400" dirty="0"/>
              <a:t> qui </a:t>
            </a:r>
            <a:r>
              <a:rPr lang="it-IT" sz="2400" dirty="0" err="1"/>
              <a:t>suis</a:t>
            </a:r>
            <a:r>
              <a:rPr lang="it-IT" sz="2400" dirty="0"/>
              <a:t> gaulliste et </a:t>
            </a:r>
            <a:r>
              <a:rPr lang="it-IT" sz="2400" dirty="0" err="1"/>
              <a:t>viens</a:t>
            </a:r>
            <a:r>
              <a:rPr lang="it-IT" sz="2400" dirty="0"/>
              <a:t> de la </a:t>
            </a:r>
            <a:r>
              <a:rPr lang="it-IT" sz="2400" dirty="0" err="1"/>
              <a:t>droite</a:t>
            </a:r>
            <a:r>
              <a:rPr lang="it-IT" sz="2400" dirty="0"/>
              <a:t> bonapartiste, </a:t>
            </a:r>
            <a:r>
              <a:rPr lang="it-IT" sz="2400" dirty="0" err="1"/>
              <a:t>Napoléon</a:t>
            </a:r>
            <a:r>
              <a:rPr lang="it-IT" sz="2400" dirty="0"/>
              <a:t> </a:t>
            </a:r>
            <a:r>
              <a:rPr lang="it-IT" sz="2400" dirty="0" err="1"/>
              <a:t>incarne</a:t>
            </a:r>
            <a:r>
              <a:rPr lang="it-IT" sz="2400" dirty="0"/>
              <a:t> la </a:t>
            </a:r>
            <a:r>
              <a:rPr lang="it-IT" sz="2400" dirty="0" err="1"/>
              <a:t>volonté</a:t>
            </a:r>
            <a:r>
              <a:rPr lang="it-IT" sz="2400" dirty="0"/>
              <a:t> </a:t>
            </a:r>
            <a:r>
              <a:rPr lang="it-IT" sz="2400" dirty="0" err="1"/>
              <a:t>politique</a:t>
            </a:r>
            <a:r>
              <a:rPr lang="it-IT" sz="2400" dirty="0"/>
              <a:t> et le </a:t>
            </a:r>
            <a:r>
              <a:rPr lang="it-IT" sz="2400" dirty="0" err="1"/>
              <a:t>génie</a:t>
            </a:r>
            <a:r>
              <a:rPr lang="it-IT" sz="2400" dirty="0"/>
              <a:t> </a:t>
            </a:r>
            <a:r>
              <a:rPr lang="it-IT" sz="2400" dirty="0" err="1"/>
              <a:t>français</a:t>
            </a:r>
            <a:r>
              <a:rPr lang="it-IT" sz="2400" dirty="0"/>
              <a:t> », </a:t>
            </a:r>
            <a:r>
              <a:rPr lang="it-IT" sz="2400" dirty="0" err="1"/>
              <a:t>souligne</a:t>
            </a:r>
            <a:r>
              <a:rPr lang="it-IT" sz="2400" dirty="0"/>
              <a:t> Julien Aubert, </a:t>
            </a:r>
            <a:r>
              <a:rPr lang="it-IT" sz="2400" dirty="0" err="1"/>
              <a:t>député</a:t>
            </a:r>
            <a:r>
              <a:rPr lang="it-IT" sz="2400" dirty="0"/>
              <a:t> </a:t>
            </a:r>
            <a:r>
              <a:rPr lang="it-IT" sz="2400" dirty="0" err="1"/>
              <a:t>Les</a:t>
            </a:r>
            <a:r>
              <a:rPr lang="it-IT" sz="2400" dirty="0"/>
              <a:t> </a:t>
            </a:r>
            <a:r>
              <a:rPr lang="it-IT" sz="2400" dirty="0" err="1"/>
              <a:t>Républicains</a:t>
            </a:r>
            <a:r>
              <a:rPr lang="it-IT" sz="2400" dirty="0" smtClean="0"/>
              <a:t>.</a:t>
            </a:r>
          </a:p>
          <a:p>
            <a:pPr algn="just"/>
            <a:r>
              <a:rPr lang="it-IT" sz="2400" dirty="0" smtClean="0"/>
              <a:t> </a:t>
            </a:r>
            <a:r>
              <a:rPr lang="it-IT" sz="2400" dirty="0"/>
              <a:t>« Le </a:t>
            </a:r>
            <a:r>
              <a:rPr lang="it-IT" sz="2400" dirty="0" err="1"/>
              <a:t>choix</a:t>
            </a:r>
            <a:r>
              <a:rPr lang="it-IT" sz="2400" dirty="0"/>
              <a:t> d’une </a:t>
            </a:r>
            <a:r>
              <a:rPr lang="it-IT" sz="2400" dirty="0" err="1"/>
              <a:t>commémoration</a:t>
            </a:r>
            <a:r>
              <a:rPr lang="it-IT" sz="2400" dirty="0"/>
              <a:t> est un </a:t>
            </a:r>
            <a:r>
              <a:rPr lang="it-IT" sz="2400" dirty="0" err="1"/>
              <a:t>choix</a:t>
            </a:r>
            <a:r>
              <a:rPr lang="it-IT" sz="2400" dirty="0"/>
              <a:t> </a:t>
            </a:r>
            <a:r>
              <a:rPr lang="it-IT" sz="2400" dirty="0" err="1"/>
              <a:t>politique</a:t>
            </a:r>
            <a:r>
              <a:rPr lang="it-IT" sz="2400" dirty="0"/>
              <a:t>. C’est </a:t>
            </a:r>
            <a:r>
              <a:rPr lang="it-IT" sz="2400" dirty="0" err="1"/>
              <a:t>aussi</a:t>
            </a:r>
            <a:r>
              <a:rPr lang="it-IT" sz="2400" dirty="0"/>
              <a:t> </a:t>
            </a:r>
            <a:r>
              <a:rPr lang="it-IT" sz="2400" dirty="0" err="1"/>
              <a:t>envoyer</a:t>
            </a:r>
            <a:r>
              <a:rPr lang="it-IT" sz="2400" dirty="0"/>
              <a:t> un </a:t>
            </a:r>
            <a:r>
              <a:rPr lang="it-IT" sz="2400" dirty="0" err="1"/>
              <a:t>signal</a:t>
            </a:r>
            <a:r>
              <a:rPr lang="it-IT" sz="2400" dirty="0"/>
              <a:t>, se </a:t>
            </a:r>
            <a:r>
              <a:rPr lang="it-IT" sz="2400" dirty="0" err="1"/>
              <a:t>placer</a:t>
            </a:r>
            <a:r>
              <a:rPr lang="it-IT" sz="2400" dirty="0"/>
              <a:t> </a:t>
            </a:r>
            <a:r>
              <a:rPr lang="it-IT" sz="2400" dirty="0" err="1"/>
              <a:t>dans</a:t>
            </a:r>
            <a:r>
              <a:rPr lang="it-IT" sz="2400" dirty="0"/>
              <a:t> une </a:t>
            </a:r>
            <a:r>
              <a:rPr lang="it-IT" sz="2400" dirty="0" err="1"/>
              <a:t>lignée</a:t>
            </a:r>
            <a:r>
              <a:rPr lang="it-IT" sz="2400" dirty="0"/>
              <a:t>. Un </a:t>
            </a:r>
            <a:r>
              <a:rPr lang="it-IT" sz="2400" dirty="0" err="1"/>
              <a:t>homme</a:t>
            </a:r>
            <a:r>
              <a:rPr lang="it-IT" sz="2400" dirty="0"/>
              <a:t> de gauche ne </a:t>
            </a:r>
            <a:r>
              <a:rPr lang="it-IT" sz="2400" dirty="0" err="1"/>
              <a:t>choisira</a:t>
            </a:r>
            <a:r>
              <a:rPr lang="it-IT" sz="2400" dirty="0"/>
              <a:t> </a:t>
            </a:r>
            <a:r>
              <a:rPr lang="it-IT" sz="2400" dirty="0" err="1"/>
              <a:t>pas</a:t>
            </a:r>
            <a:r>
              <a:rPr lang="it-IT" sz="2400" dirty="0"/>
              <a:t> </a:t>
            </a:r>
            <a:r>
              <a:rPr lang="it-IT" sz="2400" dirty="0" err="1"/>
              <a:t>les</a:t>
            </a:r>
            <a:r>
              <a:rPr lang="it-IT" sz="2400" dirty="0"/>
              <a:t> </a:t>
            </a:r>
            <a:r>
              <a:rPr lang="it-IT" sz="2400" dirty="0" err="1"/>
              <a:t>mêmes</a:t>
            </a:r>
            <a:r>
              <a:rPr lang="it-IT" sz="2400" dirty="0"/>
              <a:t> </a:t>
            </a:r>
            <a:r>
              <a:rPr lang="it-IT" sz="2400" dirty="0" err="1"/>
              <a:t>figures</a:t>
            </a:r>
            <a:r>
              <a:rPr lang="it-IT" sz="2400" dirty="0"/>
              <a:t> </a:t>
            </a:r>
            <a:r>
              <a:rPr lang="it-IT" sz="2400" dirty="0" err="1"/>
              <a:t>qu’un</a:t>
            </a:r>
            <a:r>
              <a:rPr lang="it-IT" sz="2400" dirty="0"/>
              <a:t> </a:t>
            </a:r>
            <a:r>
              <a:rPr lang="it-IT" sz="2400" dirty="0" err="1"/>
              <a:t>homme</a:t>
            </a:r>
            <a:r>
              <a:rPr lang="it-IT" sz="2400" dirty="0"/>
              <a:t> de </a:t>
            </a:r>
            <a:r>
              <a:rPr lang="it-IT" sz="2400" dirty="0" err="1"/>
              <a:t>droite</a:t>
            </a:r>
            <a:r>
              <a:rPr lang="it-IT" sz="2400" dirty="0"/>
              <a:t>. » </a:t>
            </a:r>
            <a:r>
              <a:rPr lang="it-IT" sz="2400" dirty="0" err="1"/>
              <a:t>Choisir</a:t>
            </a:r>
            <a:r>
              <a:rPr lang="it-IT" sz="2400" dirty="0"/>
              <a:t> une </a:t>
            </a:r>
            <a:r>
              <a:rPr lang="it-IT" sz="2400" dirty="0" err="1"/>
              <a:t>référence</a:t>
            </a:r>
            <a:r>
              <a:rPr lang="it-IT" sz="2400" dirty="0"/>
              <a:t> </a:t>
            </a:r>
            <a:r>
              <a:rPr lang="it-IT" sz="2400" dirty="0" err="1"/>
              <a:t>historique</a:t>
            </a:r>
            <a:r>
              <a:rPr lang="it-IT" sz="2400" dirty="0"/>
              <a:t> n’est </a:t>
            </a:r>
            <a:r>
              <a:rPr lang="it-IT" sz="2400" dirty="0" err="1"/>
              <a:t>donc</a:t>
            </a:r>
            <a:r>
              <a:rPr lang="it-IT" sz="2400" dirty="0"/>
              <a:t> </a:t>
            </a:r>
            <a:r>
              <a:rPr lang="it-IT" sz="2400" dirty="0" err="1"/>
              <a:t>jamais</a:t>
            </a:r>
            <a:r>
              <a:rPr lang="it-IT" sz="2400" dirty="0"/>
              <a:t> </a:t>
            </a:r>
            <a:r>
              <a:rPr lang="it-IT" sz="2400" dirty="0" err="1"/>
              <a:t>dénué</a:t>
            </a:r>
            <a:r>
              <a:rPr lang="it-IT" sz="2400" dirty="0"/>
              <a:t> de </a:t>
            </a:r>
            <a:r>
              <a:rPr lang="it-IT" sz="2400" dirty="0" err="1"/>
              <a:t>sens</a:t>
            </a:r>
            <a:r>
              <a:rPr lang="it-IT" sz="2400" dirty="0"/>
              <a:t> </a:t>
            </a:r>
            <a:r>
              <a:rPr lang="it-IT" sz="2400" dirty="0" err="1"/>
              <a:t>politique</a:t>
            </a:r>
            <a:r>
              <a:rPr lang="it-IT" sz="2400" dirty="0" smtClean="0"/>
              <a:t>.</a:t>
            </a:r>
          </a:p>
          <a:p>
            <a:pPr algn="just"/>
            <a:r>
              <a:rPr lang="fr-CA" sz="2400" dirty="0" err="1"/>
              <a:t>https</a:t>
            </a:r>
            <a:r>
              <a:rPr lang="fr-CA" sz="2400" dirty="0"/>
              <a:t>://www.20minutes.fr/politique/2991179-20210307-bicentenaire-mort-napoleon-pourquoi-politiques-dechirent-autant-histoire-figures</a:t>
            </a:r>
          </a:p>
          <a:p>
            <a:pPr algn="just"/>
            <a:endParaRPr lang="fr-CA" sz="2400" dirty="0"/>
          </a:p>
        </p:txBody>
      </p:sp>
    </p:spTree>
    <p:extLst>
      <p:ext uri="{BB962C8B-B14F-4D97-AF65-F5344CB8AC3E}">
        <p14:creationId xmlns:p14="http://schemas.microsoft.com/office/powerpoint/2010/main" val="42136680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La </a:t>
            </a:r>
            <a:r>
              <a:rPr lang="it-IT" sz="2800" dirty="0" err="1"/>
              <a:t>commémoration</a:t>
            </a:r>
            <a:r>
              <a:rPr lang="it-IT" sz="2800" dirty="0"/>
              <a:t> </a:t>
            </a:r>
            <a:r>
              <a:rPr lang="it-IT" sz="2800" dirty="0" err="1"/>
              <a:t>du</a:t>
            </a:r>
            <a:r>
              <a:rPr lang="it-IT" sz="2800" dirty="0"/>
              <a:t> </a:t>
            </a:r>
            <a:r>
              <a:rPr lang="it-IT" sz="2800" dirty="0" err="1"/>
              <a:t>bicentenaire</a:t>
            </a:r>
            <a:r>
              <a:rPr lang="it-IT" sz="2800" dirty="0"/>
              <a:t> de la </a:t>
            </a:r>
            <a:r>
              <a:rPr lang="it-IT" sz="2800" dirty="0" err="1"/>
              <a:t>mort</a:t>
            </a:r>
            <a:r>
              <a:rPr lang="it-IT" sz="2800" dirty="0"/>
              <a:t> de </a:t>
            </a:r>
            <a:r>
              <a:rPr lang="it-IT" sz="2800" dirty="0" err="1"/>
              <a:t>Napoléon</a:t>
            </a:r>
            <a:r>
              <a:rPr lang="it-IT" sz="2800" dirty="0"/>
              <a:t> </a:t>
            </a:r>
            <a:r>
              <a:rPr lang="it-IT" sz="2800" dirty="0" err="1"/>
              <a:t>doit</a:t>
            </a:r>
            <a:r>
              <a:rPr lang="it-IT" sz="2800" dirty="0"/>
              <a:t> </a:t>
            </a:r>
            <a:r>
              <a:rPr lang="it-IT" sz="2800" dirty="0" err="1"/>
              <a:t>échapper</a:t>
            </a:r>
            <a:r>
              <a:rPr lang="it-IT" sz="2800" dirty="0"/>
              <a:t> à </a:t>
            </a:r>
            <a:r>
              <a:rPr lang="it-IT" sz="2800" dirty="0" smtClean="0"/>
              <a:t>l’</a:t>
            </a:r>
            <a:r>
              <a:rPr lang="it-IT" sz="2800" dirty="0" err="1" smtClean="0"/>
              <a:t>hystérisation</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lnSpcReduction="10000"/>
          </a:bodyPr>
          <a:lstStyle/>
          <a:p>
            <a:pPr algn="just"/>
            <a:r>
              <a:rPr lang="it-IT" sz="2400" dirty="0" smtClean="0"/>
              <a:t>[</a:t>
            </a:r>
            <a:r>
              <a:rPr lang="mr-IN" sz="2400" dirty="0" smtClean="0"/>
              <a:t>…</a:t>
            </a:r>
            <a:r>
              <a:rPr lang="it-IT" sz="2400" dirty="0" smtClean="0"/>
              <a:t>] Car </a:t>
            </a:r>
            <a:r>
              <a:rPr lang="it-IT" sz="2400" dirty="0"/>
              <a:t>le </a:t>
            </a:r>
            <a:r>
              <a:rPr lang="it-IT" sz="2400" dirty="0" err="1"/>
              <a:t>véritable</a:t>
            </a:r>
            <a:r>
              <a:rPr lang="it-IT" sz="2400" dirty="0"/>
              <a:t> </a:t>
            </a:r>
            <a:r>
              <a:rPr lang="it-IT" sz="2400" dirty="0" err="1"/>
              <a:t>enjeu</a:t>
            </a:r>
            <a:r>
              <a:rPr lang="it-IT" sz="2400" dirty="0"/>
              <a:t> de </a:t>
            </a:r>
            <a:r>
              <a:rPr lang="it-IT" sz="2400" dirty="0" err="1"/>
              <a:t>notre</a:t>
            </a:r>
            <a:r>
              <a:rPr lang="it-IT" sz="2400" dirty="0"/>
              <a:t> </a:t>
            </a:r>
            <a:r>
              <a:rPr lang="it-IT" sz="2400" dirty="0" err="1"/>
              <a:t>mémoire</a:t>
            </a:r>
            <a:r>
              <a:rPr lang="it-IT" sz="2400" dirty="0"/>
              <a:t> </a:t>
            </a:r>
            <a:r>
              <a:rPr lang="it-IT" sz="2400" dirty="0" err="1"/>
              <a:t>nationale</a:t>
            </a:r>
            <a:r>
              <a:rPr lang="it-IT" sz="2400" dirty="0"/>
              <a:t> n’est </a:t>
            </a:r>
            <a:r>
              <a:rPr lang="it-IT" sz="2400" dirty="0" err="1"/>
              <a:t>pas</a:t>
            </a:r>
            <a:r>
              <a:rPr lang="it-IT" sz="2400" dirty="0"/>
              <a:t> </a:t>
            </a:r>
            <a:r>
              <a:rPr lang="it-IT" sz="2400" dirty="0" err="1"/>
              <a:t>Napoléon</a:t>
            </a:r>
            <a:r>
              <a:rPr lang="it-IT" sz="2400" dirty="0"/>
              <a:t>, l’</a:t>
            </a:r>
            <a:r>
              <a:rPr lang="it-IT" sz="2400" dirty="0" err="1"/>
              <a:t>individu</a:t>
            </a:r>
            <a:r>
              <a:rPr lang="it-IT" sz="2400" dirty="0"/>
              <a:t>, mais ce qui, </a:t>
            </a:r>
            <a:r>
              <a:rPr lang="it-IT" sz="2400" dirty="0" err="1"/>
              <a:t>chez</a:t>
            </a:r>
            <a:r>
              <a:rPr lang="it-IT" sz="2400" dirty="0"/>
              <a:t> </a:t>
            </a:r>
            <a:r>
              <a:rPr lang="it-IT" sz="2400" dirty="0" err="1"/>
              <a:t>Napoléon</a:t>
            </a:r>
            <a:r>
              <a:rPr lang="it-IT" sz="2400" dirty="0"/>
              <a:t>, </a:t>
            </a:r>
            <a:r>
              <a:rPr lang="it-IT" sz="2400" dirty="0" err="1"/>
              <a:t>fait</a:t>
            </a:r>
            <a:r>
              <a:rPr lang="it-IT" sz="2400" dirty="0"/>
              <a:t> </a:t>
            </a:r>
            <a:r>
              <a:rPr lang="it-IT" sz="2400" dirty="0" err="1"/>
              <a:t>écho</a:t>
            </a:r>
            <a:r>
              <a:rPr lang="it-IT" sz="2400" dirty="0"/>
              <a:t> à l’</a:t>
            </a:r>
            <a:r>
              <a:rPr lang="it-IT" sz="2400" dirty="0" err="1"/>
              <a:t>idée</a:t>
            </a:r>
            <a:r>
              <a:rPr lang="it-IT" sz="2400" dirty="0"/>
              <a:t> </a:t>
            </a:r>
            <a:r>
              <a:rPr lang="it-IT" sz="2400" dirty="0" err="1"/>
              <a:t>que</a:t>
            </a:r>
            <a:r>
              <a:rPr lang="it-IT" sz="2400" dirty="0"/>
              <a:t> </a:t>
            </a:r>
            <a:r>
              <a:rPr lang="it-IT" sz="2400" dirty="0" err="1"/>
              <a:t>nous</a:t>
            </a:r>
            <a:r>
              <a:rPr lang="it-IT" sz="2400" dirty="0"/>
              <a:t> </a:t>
            </a:r>
            <a:r>
              <a:rPr lang="it-IT" sz="2400" dirty="0" err="1"/>
              <a:t>nous</a:t>
            </a:r>
            <a:r>
              <a:rPr lang="it-IT" sz="2400" dirty="0"/>
              <a:t> </a:t>
            </a:r>
            <a:r>
              <a:rPr lang="it-IT" sz="2400" dirty="0" err="1"/>
              <a:t>faisons</a:t>
            </a:r>
            <a:r>
              <a:rPr lang="it-IT" sz="2400" dirty="0"/>
              <a:t> de la France. Le </a:t>
            </a:r>
            <a:r>
              <a:rPr lang="it-IT" sz="2400" dirty="0" err="1"/>
              <a:t>sens</a:t>
            </a:r>
            <a:r>
              <a:rPr lang="it-IT" sz="2400" dirty="0"/>
              <a:t> </a:t>
            </a:r>
            <a:r>
              <a:rPr lang="it-IT" sz="2400" dirty="0" err="1"/>
              <a:t>véritable</a:t>
            </a:r>
            <a:r>
              <a:rPr lang="it-IT" sz="2400" dirty="0"/>
              <a:t> de la </a:t>
            </a:r>
            <a:r>
              <a:rPr lang="it-IT" sz="2400" dirty="0" err="1"/>
              <a:t>commémoration</a:t>
            </a:r>
            <a:r>
              <a:rPr lang="it-IT" sz="2400" dirty="0"/>
              <a:t> n’est </a:t>
            </a:r>
            <a:r>
              <a:rPr lang="it-IT" sz="2400" dirty="0" err="1"/>
              <a:t>pas</a:t>
            </a:r>
            <a:r>
              <a:rPr lang="it-IT" sz="2400" dirty="0"/>
              <a:t> de </a:t>
            </a:r>
            <a:r>
              <a:rPr lang="it-IT" sz="2400" dirty="0" err="1"/>
              <a:t>présenter</a:t>
            </a:r>
            <a:r>
              <a:rPr lang="it-IT" sz="2400" dirty="0"/>
              <a:t> </a:t>
            </a:r>
            <a:r>
              <a:rPr lang="it-IT" sz="2400" dirty="0" err="1"/>
              <a:t>aux</a:t>
            </a:r>
            <a:r>
              <a:rPr lang="it-IT" sz="2400" dirty="0"/>
              <a:t> </a:t>
            </a:r>
            <a:r>
              <a:rPr lang="it-IT" sz="2400" dirty="0" err="1"/>
              <a:t>foules</a:t>
            </a:r>
            <a:r>
              <a:rPr lang="it-IT" sz="2400" dirty="0"/>
              <a:t> </a:t>
            </a:r>
            <a:r>
              <a:rPr lang="it-IT" sz="2400" dirty="0" err="1"/>
              <a:t>ébahies</a:t>
            </a:r>
            <a:r>
              <a:rPr lang="it-IT" sz="2400" dirty="0"/>
              <a:t> un </a:t>
            </a:r>
            <a:r>
              <a:rPr lang="it-IT" sz="2400" dirty="0" err="1"/>
              <a:t>homme</a:t>
            </a:r>
            <a:r>
              <a:rPr lang="it-IT" sz="2400" dirty="0"/>
              <a:t> sans </a:t>
            </a:r>
            <a:r>
              <a:rPr lang="it-IT" sz="2400" dirty="0" err="1"/>
              <a:t>aspérité</a:t>
            </a:r>
            <a:r>
              <a:rPr lang="it-IT" sz="2400" dirty="0"/>
              <a:t>, sans </a:t>
            </a:r>
            <a:r>
              <a:rPr lang="it-IT" sz="2400" dirty="0" err="1"/>
              <a:t>défaut</a:t>
            </a:r>
            <a:r>
              <a:rPr lang="it-IT" sz="2400" dirty="0"/>
              <a:t>, sans part d’ombre, sans </a:t>
            </a:r>
            <a:r>
              <a:rPr lang="it-IT" sz="2400" dirty="0" err="1"/>
              <a:t>action</a:t>
            </a:r>
            <a:r>
              <a:rPr lang="it-IT" sz="2400" dirty="0"/>
              <a:t> </a:t>
            </a:r>
            <a:r>
              <a:rPr lang="it-IT" sz="2400" dirty="0" err="1"/>
              <a:t>particulièrement</a:t>
            </a:r>
            <a:r>
              <a:rPr lang="it-IT" sz="2400" dirty="0"/>
              <a:t> </a:t>
            </a:r>
            <a:r>
              <a:rPr lang="it-IT" sz="2400" dirty="0" err="1"/>
              <a:t>remarquable</a:t>
            </a:r>
            <a:r>
              <a:rPr lang="it-IT" sz="2400" dirty="0"/>
              <a:t> qui le distingue </a:t>
            </a:r>
            <a:r>
              <a:rPr lang="it-IT" sz="2400" dirty="0" err="1"/>
              <a:t>du</a:t>
            </a:r>
            <a:r>
              <a:rPr lang="it-IT" sz="2400" dirty="0"/>
              <a:t> </a:t>
            </a:r>
            <a:r>
              <a:rPr lang="it-IT" sz="2400" dirty="0" err="1"/>
              <a:t>commun</a:t>
            </a:r>
            <a:r>
              <a:rPr lang="it-IT" sz="2400" dirty="0"/>
              <a:t>… </a:t>
            </a:r>
            <a:r>
              <a:rPr lang="it-IT" sz="2400" dirty="0" err="1"/>
              <a:t>Au</a:t>
            </a:r>
            <a:r>
              <a:rPr lang="it-IT" sz="2400" dirty="0"/>
              <a:t> </a:t>
            </a:r>
            <a:r>
              <a:rPr lang="it-IT" sz="2400" dirty="0" err="1"/>
              <a:t>contraire</a:t>
            </a:r>
            <a:r>
              <a:rPr lang="it-IT" sz="2400" dirty="0"/>
              <a:t>. L’</a:t>
            </a:r>
            <a:r>
              <a:rPr lang="it-IT" sz="2400" dirty="0" err="1"/>
              <a:t>objet</a:t>
            </a:r>
            <a:r>
              <a:rPr lang="it-IT" sz="2400" dirty="0"/>
              <a:t> d’une </a:t>
            </a:r>
            <a:r>
              <a:rPr lang="it-IT" sz="2400" dirty="0" err="1"/>
              <a:t>commémoration</a:t>
            </a:r>
            <a:r>
              <a:rPr lang="it-IT" sz="2400" dirty="0"/>
              <a:t> est une </a:t>
            </a:r>
            <a:r>
              <a:rPr lang="it-IT" sz="2400" dirty="0" err="1"/>
              <a:t>quête</a:t>
            </a:r>
            <a:r>
              <a:rPr lang="it-IT" sz="2400" dirty="0"/>
              <a:t> de </a:t>
            </a:r>
            <a:r>
              <a:rPr lang="it-IT" sz="2400" dirty="0" err="1"/>
              <a:t>sens</a:t>
            </a:r>
            <a:r>
              <a:rPr lang="it-IT" sz="2400" dirty="0"/>
              <a:t>. Il s’</a:t>
            </a:r>
            <a:r>
              <a:rPr lang="it-IT" sz="2400" dirty="0" err="1"/>
              <a:t>agit</a:t>
            </a:r>
            <a:r>
              <a:rPr lang="it-IT" sz="2400" dirty="0"/>
              <a:t> de </a:t>
            </a:r>
            <a:r>
              <a:rPr lang="it-IT" sz="2400" dirty="0" err="1"/>
              <a:t>rappeler</a:t>
            </a:r>
            <a:r>
              <a:rPr lang="it-IT" sz="2400" dirty="0"/>
              <a:t> </a:t>
            </a:r>
            <a:r>
              <a:rPr lang="it-IT" sz="2400" dirty="0" err="1"/>
              <a:t>au</a:t>
            </a:r>
            <a:r>
              <a:rPr lang="it-IT" sz="2400" dirty="0"/>
              <a:t> </a:t>
            </a:r>
            <a:r>
              <a:rPr lang="it-IT" sz="2400" dirty="0" err="1"/>
              <a:t>Peuple</a:t>
            </a:r>
            <a:r>
              <a:rPr lang="it-IT" sz="2400" dirty="0"/>
              <a:t> </a:t>
            </a:r>
            <a:r>
              <a:rPr lang="it-IT" sz="2400" dirty="0" err="1"/>
              <a:t>qu’il</a:t>
            </a:r>
            <a:r>
              <a:rPr lang="it-IT" sz="2400" dirty="0"/>
              <a:t> y </a:t>
            </a:r>
            <a:r>
              <a:rPr lang="it-IT" sz="2400" dirty="0" err="1"/>
              <a:t>eut</a:t>
            </a:r>
            <a:r>
              <a:rPr lang="it-IT" sz="2400" dirty="0"/>
              <a:t> </a:t>
            </a:r>
            <a:r>
              <a:rPr lang="it-IT" sz="2400" dirty="0" err="1"/>
              <a:t>des</a:t>
            </a:r>
            <a:r>
              <a:rPr lang="it-IT" sz="2400" dirty="0"/>
              <a:t> </a:t>
            </a:r>
            <a:r>
              <a:rPr lang="it-IT" sz="2400" dirty="0" err="1"/>
              <a:t>hommes</a:t>
            </a:r>
            <a:r>
              <a:rPr lang="it-IT" sz="2400" dirty="0"/>
              <a:t> </a:t>
            </a:r>
            <a:r>
              <a:rPr lang="it-IT" sz="2400" dirty="0" err="1"/>
              <a:t>exceptionnels</a:t>
            </a:r>
            <a:r>
              <a:rPr lang="it-IT" sz="2400" dirty="0"/>
              <a:t>, qui </a:t>
            </a:r>
            <a:r>
              <a:rPr lang="it-IT" sz="2400" dirty="0" err="1"/>
              <a:t>firent</a:t>
            </a:r>
            <a:r>
              <a:rPr lang="it-IT" sz="2400" dirty="0"/>
              <a:t> </a:t>
            </a:r>
            <a:r>
              <a:rPr lang="it-IT" sz="2400" dirty="0" err="1"/>
              <a:t>des</a:t>
            </a:r>
            <a:r>
              <a:rPr lang="it-IT" sz="2400" dirty="0"/>
              <a:t> </a:t>
            </a:r>
            <a:r>
              <a:rPr lang="it-IT" sz="2400" dirty="0" err="1"/>
              <a:t>choses</a:t>
            </a:r>
            <a:r>
              <a:rPr lang="it-IT" sz="2400" dirty="0"/>
              <a:t> </a:t>
            </a:r>
            <a:r>
              <a:rPr lang="it-IT" sz="2400" dirty="0" err="1"/>
              <a:t>exceptionnelles</a:t>
            </a:r>
            <a:r>
              <a:rPr lang="it-IT" sz="2400" dirty="0"/>
              <a:t> et </a:t>
            </a:r>
            <a:r>
              <a:rPr lang="it-IT" sz="2400" dirty="0" err="1"/>
              <a:t>que</a:t>
            </a:r>
            <a:r>
              <a:rPr lang="it-IT" sz="2400" dirty="0"/>
              <a:t> </a:t>
            </a:r>
            <a:r>
              <a:rPr lang="it-IT" sz="2400" dirty="0" err="1"/>
              <a:t>ces</a:t>
            </a:r>
            <a:r>
              <a:rPr lang="it-IT" sz="2400" dirty="0"/>
              <a:t> </a:t>
            </a:r>
            <a:r>
              <a:rPr lang="it-IT" sz="2400" dirty="0" err="1"/>
              <a:t>hommes</a:t>
            </a:r>
            <a:r>
              <a:rPr lang="it-IT" sz="2400" dirty="0"/>
              <a:t> </a:t>
            </a:r>
            <a:r>
              <a:rPr lang="it-IT" sz="2400" dirty="0" err="1"/>
              <a:t>ont</a:t>
            </a:r>
            <a:r>
              <a:rPr lang="it-IT" sz="2400" dirty="0"/>
              <a:t> </a:t>
            </a:r>
            <a:r>
              <a:rPr lang="it-IT" sz="2400" dirty="0" err="1"/>
              <a:t>marqué</a:t>
            </a:r>
            <a:r>
              <a:rPr lang="it-IT" sz="2400" dirty="0"/>
              <a:t> </a:t>
            </a:r>
            <a:r>
              <a:rPr lang="it-IT" sz="2400" dirty="0" err="1"/>
              <a:t>notre</a:t>
            </a:r>
            <a:r>
              <a:rPr lang="it-IT" sz="2400" dirty="0"/>
              <a:t> Histoire ; </a:t>
            </a:r>
            <a:r>
              <a:rPr lang="it-IT" sz="2400" dirty="0" err="1"/>
              <a:t>qu’un</a:t>
            </a:r>
            <a:r>
              <a:rPr lang="it-IT" sz="2400" dirty="0"/>
              <a:t> </a:t>
            </a:r>
            <a:r>
              <a:rPr lang="it-IT" sz="2400" dirty="0" err="1"/>
              <a:t>peu</a:t>
            </a:r>
            <a:r>
              <a:rPr lang="it-IT" sz="2400" dirty="0"/>
              <a:t> de </a:t>
            </a:r>
            <a:r>
              <a:rPr lang="it-IT" sz="2400" dirty="0" err="1"/>
              <a:t>leur</a:t>
            </a:r>
            <a:r>
              <a:rPr lang="it-IT" sz="2400" dirty="0"/>
              <a:t> </a:t>
            </a:r>
            <a:r>
              <a:rPr lang="it-IT" sz="2400" dirty="0" err="1"/>
              <a:t>action</a:t>
            </a:r>
            <a:r>
              <a:rPr lang="it-IT" sz="2400" dirty="0"/>
              <a:t> est </a:t>
            </a:r>
            <a:r>
              <a:rPr lang="it-IT" sz="2400" dirty="0" err="1"/>
              <a:t>passée</a:t>
            </a:r>
            <a:r>
              <a:rPr lang="it-IT" sz="2400" dirty="0"/>
              <a:t> </a:t>
            </a:r>
            <a:r>
              <a:rPr lang="it-IT" sz="2400" dirty="0" err="1"/>
              <a:t>dans</a:t>
            </a:r>
            <a:r>
              <a:rPr lang="it-IT" sz="2400" dirty="0"/>
              <a:t> </a:t>
            </a:r>
            <a:r>
              <a:rPr lang="it-IT" sz="2400" dirty="0" err="1"/>
              <a:t>notre</a:t>
            </a:r>
            <a:r>
              <a:rPr lang="it-IT" sz="2400" dirty="0"/>
              <a:t> </a:t>
            </a:r>
            <a:r>
              <a:rPr lang="it-IT" sz="2400" dirty="0" err="1"/>
              <a:t>présent</a:t>
            </a:r>
            <a:r>
              <a:rPr lang="it-IT" sz="2400" dirty="0"/>
              <a:t>, c’est-à-dire </a:t>
            </a:r>
            <a:r>
              <a:rPr lang="it-IT" sz="2400" dirty="0" err="1"/>
              <a:t>notre</a:t>
            </a:r>
            <a:r>
              <a:rPr lang="it-IT" sz="2400" dirty="0"/>
              <a:t> </a:t>
            </a:r>
            <a:r>
              <a:rPr lang="it-IT" sz="2400" dirty="0" err="1"/>
              <a:t>identité</a:t>
            </a:r>
            <a:r>
              <a:rPr lang="it-IT" sz="2400" dirty="0" smtClean="0"/>
              <a:t>. </a:t>
            </a:r>
          </a:p>
          <a:p>
            <a:pPr algn="just"/>
            <a:r>
              <a:rPr lang="it-IT" sz="2400" dirty="0" err="1"/>
              <a:t>Gaël</a:t>
            </a:r>
            <a:r>
              <a:rPr lang="it-IT" sz="2400" dirty="0"/>
              <a:t> </a:t>
            </a:r>
            <a:r>
              <a:rPr lang="it-IT" sz="2400" dirty="0" err="1"/>
              <a:t>Nofri</a:t>
            </a:r>
            <a:r>
              <a:rPr lang="it-IT" sz="2400" dirty="0"/>
              <a:t>, </a:t>
            </a:r>
            <a:r>
              <a:rPr lang="it-IT" sz="2400" dirty="0" err="1"/>
              <a:t>historien</a:t>
            </a:r>
            <a:r>
              <a:rPr lang="it-IT" sz="2400" dirty="0"/>
              <a:t>  </a:t>
            </a:r>
            <a:r>
              <a:rPr lang="it-IT" sz="2400" i="1" dirty="0" smtClean="0"/>
              <a:t>Marianne</a:t>
            </a:r>
            <a:r>
              <a:rPr lang="it-IT" sz="2400" dirty="0" smtClean="0"/>
              <a:t> (17/02/2021)</a:t>
            </a:r>
            <a:endParaRPr lang="fr-CA" sz="2400" dirty="0"/>
          </a:p>
        </p:txBody>
      </p:sp>
    </p:spTree>
    <p:extLst>
      <p:ext uri="{BB962C8B-B14F-4D97-AF65-F5344CB8AC3E}">
        <p14:creationId xmlns:p14="http://schemas.microsoft.com/office/powerpoint/2010/main" val="249063623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La </a:t>
            </a:r>
            <a:r>
              <a:rPr lang="it-IT" sz="2800" dirty="0" err="1"/>
              <a:t>commémoration</a:t>
            </a:r>
            <a:r>
              <a:rPr lang="it-IT" sz="2800" dirty="0"/>
              <a:t> </a:t>
            </a:r>
            <a:r>
              <a:rPr lang="it-IT" sz="2800" dirty="0" err="1"/>
              <a:t>du</a:t>
            </a:r>
            <a:r>
              <a:rPr lang="it-IT" sz="2800" dirty="0"/>
              <a:t> </a:t>
            </a:r>
            <a:r>
              <a:rPr lang="it-IT" sz="2800" dirty="0" err="1"/>
              <a:t>bicentenaire</a:t>
            </a:r>
            <a:r>
              <a:rPr lang="it-IT" sz="2800" dirty="0"/>
              <a:t> de la </a:t>
            </a:r>
            <a:r>
              <a:rPr lang="it-IT" sz="2800" dirty="0" err="1"/>
              <a:t>mort</a:t>
            </a:r>
            <a:r>
              <a:rPr lang="it-IT" sz="2800" dirty="0"/>
              <a:t> de </a:t>
            </a:r>
            <a:r>
              <a:rPr lang="it-IT" sz="2800" dirty="0" err="1"/>
              <a:t>Napoléon</a:t>
            </a:r>
            <a:r>
              <a:rPr lang="it-IT" sz="2800" dirty="0"/>
              <a:t> </a:t>
            </a:r>
            <a:r>
              <a:rPr lang="it-IT" sz="2800" dirty="0" err="1"/>
              <a:t>doit</a:t>
            </a:r>
            <a:r>
              <a:rPr lang="it-IT" sz="2800" dirty="0"/>
              <a:t> </a:t>
            </a:r>
            <a:r>
              <a:rPr lang="it-IT" sz="2800" dirty="0" err="1"/>
              <a:t>échapper</a:t>
            </a:r>
            <a:r>
              <a:rPr lang="it-IT" sz="2800" dirty="0"/>
              <a:t> à </a:t>
            </a:r>
            <a:r>
              <a:rPr lang="it-IT" sz="2800" dirty="0" smtClean="0"/>
              <a:t>l’</a:t>
            </a:r>
            <a:r>
              <a:rPr lang="it-IT" sz="2800" dirty="0" err="1" smtClean="0"/>
              <a:t>hystérisation</a:t>
            </a:r>
            <a:r>
              <a:rPr lang="it-IT" sz="2800" dirty="0"/>
              <a:t/>
            </a:r>
            <a:br>
              <a:rPr lang="it-IT" sz="2800" dirty="0"/>
            </a:br>
            <a:endParaRPr lang="fr-CA" sz="2800" dirty="0"/>
          </a:p>
        </p:txBody>
      </p:sp>
      <p:sp>
        <p:nvSpPr>
          <p:cNvPr id="3" name="Segnaposto contenuto 2"/>
          <p:cNvSpPr>
            <a:spLocks noGrp="1"/>
          </p:cNvSpPr>
          <p:nvPr>
            <p:ph idx="1"/>
          </p:nvPr>
        </p:nvSpPr>
        <p:spPr/>
        <p:txBody>
          <a:bodyPr>
            <a:normAutofit lnSpcReduction="10000"/>
          </a:bodyPr>
          <a:lstStyle/>
          <a:p>
            <a:pPr algn="just"/>
            <a:r>
              <a:rPr lang="it-IT" sz="2400" dirty="0" smtClean="0"/>
              <a:t>[</a:t>
            </a:r>
            <a:r>
              <a:rPr lang="mr-IN" sz="2400" dirty="0" smtClean="0"/>
              <a:t>…</a:t>
            </a:r>
            <a:r>
              <a:rPr lang="it-IT" sz="2400" dirty="0" smtClean="0"/>
              <a:t>] face </a:t>
            </a:r>
            <a:r>
              <a:rPr lang="it-IT" sz="2400" dirty="0"/>
              <a:t>à la </a:t>
            </a:r>
            <a:r>
              <a:rPr lang="it-IT" sz="2400" dirty="0" err="1"/>
              <a:t>désorganisation</a:t>
            </a:r>
            <a:r>
              <a:rPr lang="it-IT" sz="2400" dirty="0"/>
              <a:t> de </a:t>
            </a:r>
            <a:r>
              <a:rPr lang="it-IT" sz="2400" dirty="0" err="1"/>
              <a:t>ces</a:t>
            </a:r>
            <a:r>
              <a:rPr lang="it-IT" sz="2400" dirty="0"/>
              <a:t> </a:t>
            </a:r>
            <a:r>
              <a:rPr lang="it-IT" sz="2400" dirty="0" err="1"/>
              <a:t>institutions</a:t>
            </a:r>
            <a:r>
              <a:rPr lang="it-IT" sz="2400" dirty="0"/>
              <a:t>, il </a:t>
            </a:r>
            <a:r>
              <a:rPr lang="it-IT" sz="2400" dirty="0" err="1"/>
              <a:t>structure</a:t>
            </a:r>
            <a:r>
              <a:rPr lang="it-IT" sz="2400" dirty="0"/>
              <a:t> </a:t>
            </a:r>
            <a:r>
              <a:rPr lang="it-IT" sz="2400" dirty="0" err="1"/>
              <a:t>les</a:t>
            </a:r>
            <a:r>
              <a:rPr lang="it-IT" sz="2400" dirty="0"/>
              <a:t> </a:t>
            </a:r>
            <a:r>
              <a:rPr lang="it-IT" sz="2400" dirty="0" err="1"/>
              <a:t>départements</a:t>
            </a:r>
            <a:r>
              <a:rPr lang="it-IT" sz="2400" dirty="0"/>
              <a:t>, </a:t>
            </a:r>
            <a:r>
              <a:rPr lang="it-IT" sz="2400" dirty="0" err="1"/>
              <a:t>institue</a:t>
            </a:r>
            <a:r>
              <a:rPr lang="it-IT" sz="2400" dirty="0"/>
              <a:t> le </a:t>
            </a:r>
            <a:r>
              <a:rPr lang="it-IT" sz="2400" dirty="0" err="1"/>
              <a:t>corps</a:t>
            </a:r>
            <a:r>
              <a:rPr lang="it-IT" sz="2400" dirty="0"/>
              <a:t> </a:t>
            </a:r>
            <a:r>
              <a:rPr lang="it-IT" sz="2400" dirty="0" err="1"/>
              <a:t>préfectoral</a:t>
            </a:r>
            <a:r>
              <a:rPr lang="it-IT" sz="2400" dirty="0"/>
              <a:t>, la </a:t>
            </a:r>
            <a:r>
              <a:rPr lang="it-IT" sz="2400" dirty="0" err="1"/>
              <a:t>Cour</a:t>
            </a:r>
            <a:r>
              <a:rPr lang="it-IT" sz="2400" dirty="0"/>
              <a:t> de </a:t>
            </a:r>
            <a:r>
              <a:rPr lang="it-IT" sz="2400" dirty="0" err="1"/>
              <a:t>Comptes</a:t>
            </a:r>
            <a:r>
              <a:rPr lang="it-IT" sz="2400" dirty="0"/>
              <a:t> et la </a:t>
            </a:r>
            <a:r>
              <a:rPr lang="it-IT" sz="2400" dirty="0" err="1"/>
              <a:t>Légion</a:t>
            </a:r>
            <a:r>
              <a:rPr lang="it-IT" sz="2400" dirty="0"/>
              <a:t> d’</a:t>
            </a:r>
            <a:r>
              <a:rPr lang="it-IT" sz="2400" dirty="0" err="1"/>
              <a:t>Honneur</a:t>
            </a:r>
            <a:r>
              <a:rPr lang="it-IT" sz="2400" dirty="0"/>
              <a:t>. L’</a:t>
            </a:r>
            <a:r>
              <a:rPr lang="it-IT" sz="2400" dirty="0" err="1"/>
              <a:t>enseignement</a:t>
            </a:r>
            <a:r>
              <a:rPr lang="it-IT" sz="2400" dirty="0"/>
              <a:t> n’est </a:t>
            </a:r>
            <a:r>
              <a:rPr lang="it-IT" sz="2400" dirty="0" err="1"/>
              <a:t>pas</a:t>
            </a:r>
            <a:r>
              <a:rPr lang="it-IT" sz="2400" dirty="0"/>
              <a:t> </a:t>
            </a:r>
            <a:r>
              <a:rPr lang="it-IT" sz="2400" dirty="0" err="1"/>
              <a:t>oublié</a:t>
            </a:r>
            <a:r>
              <a:rPr lang="it-IT" sz="2400" dirty="0"/>
              <a:t> </a:t>
            </a:r>
            <a:r>
              <a:rPr lang="it-IT" sz="2400" dirty="0" err="1"/>
              <a:t>avec</a:t>
            </a:r>
            <a:r>
              <a:rPr lang="it-IT" sz="2400" dirty="0"/>
              <a:t> le </a:t>
            </a:r>
            <a:r>
              <a:rPr lang="it-IT" sz="2400" dirty="0" err="1"/>
              <a:t>lycée</a:t>
            </a:r>
            <a:r>
              <a:rPr lang="it-IT" sz="2400" dirty="0"/>
              <a:t>, l’</a:t>
            </a:r>
            <a:r>
              <a:rPr lang="it-IT" sz="2400" dirty="0" err="1"/>
              <a:t>université</a:t>
            </a:r>
            <a:r>
              <a:rPr lang="it-IT" sz="2400" dirty="0"/>
              <a:t> et le </a:t>
            </a:r>
            <a:r>
              <a:rPr lang="it-IT" sz="2400" dirty="0" err="1"/>
              <a:t>baccalauréat</a:t>
            </a:r>
            <a:r>
              <a:rPr lang="it-IT" sz="2400" dirty="0"/>
              <a:t>. Il donne un </a:t>
            </a:r>
            <a:r>
              <a:rPr lang="it-IT" sz="2400" dirty="0" err="1"/>
              <a:t>cadre</a:t>
            </a:r>
            <a:r>
              <a:rPr lang="it-IT" sz="2400" dirty="0"/>
              <a:t> </a:t>
            </a:r>
            <a:r>
              <a:rPr lang="it-IT" sz="2400" dirty="0" err="1"/>
              <a:t>juridique</a:t>
            </a:r>
            <a:r>
              <a:rPr lang="it-IT" sz="2400" dirty="0"/>
              <a:t> à un </a:t>
            </a:r>
            <a:r>
              <a:rPr lang="it-IT" sz="2400" dirty="0" err="1"/>
              <a:t>pays</a:t>
            </a:r>
            <a:r>
              <a:rPr lang="it-IT" sz="2400" dirty="0"/>
              <a:t> qui en </a:t>
            </a:r>
            <a:r>
              <a:rPr lang="it-IT" sz="2400" dirty="0" err="1"/>
              <a:t>cherchait</a:t>
            </a:r>
            <a:r>
              <a:rPr lang="it-IT" sz="2400" dirty="0"/>
              <a:t> </a:t>
            </a:r>
            <a:r>
              <a:rPr lang="it-IT" sz="2400" dirty="0" err="1"/>
              <a:t>désespérément</a:t>
            </a:r>
            <a:r>
              <a:rPr lang="it-IT" sz="2400" dirty="0"/>
              <a:t> un </a:t>
            </a:r>
            <a:r>
              <a:rPr lang="it-IT" sz="2400" dirty="0" err="1"/>
              <a:t>grâce</a:t>
            </a:r>
            <a:r>
              <a:rPr lang="it-IT" sz="2400" dirty="0"/>
              <a:t> </a:t>
            </a:r>
            <a:r>
              <a:rPr lang="it-IT" sz="2400" dirty="0" err="1"/>
              <a:t>au</a:t>
            </a:r>
            <a:r>
              <a:rPr lang="it-IT" sz="2400" dirty="0"/>
              <a:t> Code </a:t>
            </a:r>
            <a:r>
              <a:rPr lang="it-IT" sz="2400" dirty="0" err="1"/>
              <a:t>Civil</a:t>
            </a:r>
            <a:r>
              <a:rPr lang="it-IT" sz="2400" dirty="0"/>
              <a:t> et </a:t>
            </a:r>
            <a:r>
              <a:rPr lang="it-IT" sz="2400" dirty="0" err="1"/>
              <a:t>au</a:t>
            </a:r>
            <a:r>
              <a:rPr lang="it-IT" sz="2400" dirty="0"/>
              <a:t> Code </a:t>
            </a:r>
            <a:r>
              <a:rPr lang="it-IT" sz="2400" dirty="0" err="1"/>
              <a:t>Pénal</a:t>
            </a:r>
            <a:r>
              <a:rPr lang="it-IT" sz="2400" b="1" dirty="0"/>
              <a:t>. </a:t>
            </a:r>
            <a:r>
              <a:rPr lang="it-IT" sz="2400" b="1" dirty="0" err="1"/>
              <a:t>Chacune</a:t>
            </a:r>
            <a:r>
              <a:rPr lang="it-IT" sz="2400" b="1" dirty="0"/>
              <a:t> de </a:t>
            </a:r>
            <a:r>
              <a:rPr lang="it-IT" sz="2400" b="1" dirty="0" err="1"/>
              <a:t>ces</a:t>
            </a:r>
            <a:r>
              <a:rPr lang="it-IT" sz="2400" b="1" dirty="0"/>
              <a:t> </a:t>
            </a:r>
            <a:r>
              <a:rPr lang="it-IT" sz="2400" b="1" dirty="0" err="1"/>
              <a:t>réalisations</a:t>
            </a:r>
            <a:r>
              <a:rPr lang="it-IT" sz="2400" b="1" dirty="0"/>
              <a:t> fonde </a:t>
            </a:r>
            <a:r>
              <a:rPr lang="it-IT" sz="2400" b="1" dirty="0" err="1"/>
              <a:t>quelque</a:t>
            </a:r>
            <a:r>
              <a:rPr lang="it-IT" sz="2400" b="1" dirty="0"/>
              <a:t> </a:t>
            </a:r>
            <a:r>
              <a:rPr lang="it-IT" sz="2400" b="1" dirty="0" err="1"/>
              <a:t>chose</a:t>
            </a:r>
            <a:r>
              <a:rPr lang="it-IT" sz="2400" b="1" dirty="0"/>
              <a:t> de </a:t>
            </a:r>
            <a:r>
              <a:rPr lang="it-IT" sz="2400" b="1" dirty="0" err="1"/>
              <a:t>durable</a:t>
            </a:r>
            <a:r>
              <a:rPr lang="it-IT" sz="2400" b="1" dirty="0"/>
              <a:t>, </a:t>
            </a:r>
            <a:r>
              <a:rPr lang="it-IT" sz="2400" b="1" dirty="0" err="1"/>
              <a:t>chacune</a:t>
            </a:r>
            <a:r>
              <a:rPr lang="it-IT" sz="2400" b="1" dirty="0"/>
              <a:t> va </a:t>
            </a:r>
            <a:r>
              <a:rPr lang="it-IT" sz="2400" b="1" dirty="0" err="1"/>
              <a:t>perdurer</a:t>
            </a:r>
            <a:r>
              <a:rPr lang="it-IT" sz="2400" b="1" dirty="0"/>
              <a:t> par-</a:t>
            </a:r>
            <a:r>
              <a:rPr lang="it-IT" sz="2400" b="1" dirty="0" err="1"/>
              <a:t>delà</a:t>
            </a:r>
            <a:r>
              <a:rPr lang="it-IT" sz="2400" b="1" dirty="0"/>
              <a:t> </a:t>
            </a:r>
            <a:r>
              <a:rPr lang="it-IT" sz="2400" b="1" dirty="0" err="1"/>
              <a:t>les</a:t>
            </a:r>
            <a:r>
              <a:rPr lang="it-IT" sz="2400" b="1" dirty="0"/>
              <a:t> </a:t>
            </a:r>
            <a:r>
              <a:rPr lang="it-IT" sz="2400" b="1" dirty="0" err="1"/>
              <a:t>régimes</a:t>
            </a:r>
            <a:r>
              <a:rPr lang="it-IT" sz="2400" b="1" dirty="0"/>
              <a:t> et </a:t>
            </a:r>
            <a:r>
              <a:rPr lang="it-IT" sz="2400" b="1" dirty="0" err="1"/>
              <a:t>les</a:t>
            </a:r>
            <a:r>
              <a:rPr lang="it-IT" sz="2400" b="1" dirty="0"/>
              <a:t> </a:t>
            </a:r>
            <a:r>
              <a:rPr lang="it-IT" sz="2400" b="1" dirty="0" err="1"/>
              <a:t>époques</a:t>
            </a:r>
            <a:r>
              <a:rPr lang="it-IT" sz="2400" b="1" dirty="0"/>
              <a:t>. En cela son </a:t>
            </a:r>
            <a:r>
              <a:rPr lang="it-IT" sz="2400" b="1" dirty="0" err="1"/>
              <a:t>œuvre</a:t>
            </a:r>
            <a:r>
              <a:rPr lang="it-IT" sz="2400" b="1" dirty="0"/>
              <a:t> est immense</a:t>
            </a:r>
            <a:r>
              <a:rPr lang="it-IT" sz="2400" dirty="0" smtClean="0"/>
              <a:t>.</a:t>
            </a:r>
          </a:p>
          <a:p>
            <a:pPr algn="just"/>
            <a:r>
              <a:rPr lang="it-IT" sz="2400" dirty="0" err="1"/>
              <a:t>Gaël</a:t>
            </a:r>
            <a:r>
              <a:rPr lang="it-IT" sz="2400" dirty="0"/>
              <a:t> </a:t>
            </a:r>
            <a:r>
              <a:rPr lang="it-IT" sz="2400" dirty="0" err="1" smtClean="0"/>
              <a:t>Nofri</a:t>
            </a:r>
            <a:r>
              <a:rPr lang="it-IT" sz="2400" dirty="0" smtClean="0"/>
              <a:t>, </a:t>
            </a:r>
            <a:r>
              <a:rPr lang="it-IT" sz="2400" dirty="0" err="1" smtClean="0"/>
              <a:t>historien</a:t>
            </a:r>
            <a:r>
              <a:rPr lang="it-IT" sz="2400" dirty="0" smtClean="0"/>
              <a:t> </a:t>
            </a:r>
            <a:r>
              <a:rPr lang="it-IT" sz="2400" dirty="0" err="1"/>
              <a:t>https</a:t>
            </a:r>
            <a:r>
              <a:rPr lang="it-IT" sz="2400" dirty="0"/>
              <a:t>://</a:t>
            </a:r>
            <a:r>
              <a:rPr lang="it-IT" sz="2400" dirty="0" err="1"/>
              <a:t>www.marianne.net</a:t>
            </a:r>
            <a:r>
              <a:rPr lang="it-IT" sz="2400" dirty="0"/>
              <a:t>/agora/</a:t>
            </a:r>
            <a:r>
              <a:rPr lang="it-IT" sz="2400" dirty="0" err="1"/>
              <a:t>tribunes-libres</a:t>
            </a:r>
            <a:r>
              <a:rPr lang="it-IT" sz="2400" dirty="0"/>
              <a:t>/la-commemoration-du-bicentenaire-de-la-mort-de-napoleon-doit-echapper-a-lhysterisation</a:t>
            </a:r>
          </a:p>
          <a:p>
            <a:pPr algn="just"/>
            <a:endParaRPr lang="fr-CA" sz="2400" dirty="0"/>
          </a:p>
        </p:txBody>
      </p:sp>
    </p:spTree>
    <p:extLst>
      <p:ext uri="{BB962C8B-B14F-4D97-AF65-F5344CB8AC3E}">
        <p14:creationId xmlns:p14="http://schemas.microsoft.com/office/powerpoint/2010/main" val="8206219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Décision du Président de la République</a:t>
            </a:r>
            <a:endParaRPr lang="fr-CA" sz="2800" dirty="0"/>
          </a:p>
        </p:txBody>
      </p:sp>
      <p:sp>
        <p:nvSpPr>
          <p:cNvPr id="3" name="Segnaposto contenuto 2"/>
          <p:cNvSpPr>
            <a:spLocks noGrp="1"/>
          </p:cNvSpPr>
          <p:nvPr>
            <p:ph idx="1"/>
          </p:nvPr>
        </p:nvSpPr>
        <p:spPr/>
        <p:txBody>
          <a:bodyPr>
            <a:normAutofit/>
          </a:bodyPr>
          <a:lstStyle/>
          <a:p>
            <a:endParaRPr lang="it-IT" sz="2400" b="1" dirty="0" smtClean="0"/>
          </a:p>
          <a:p>
            <a:pPr algn="just"/>
            <a:r>
              <a:rPr lang="it-IT" sz="2400" dirty="0" smtClean="0"/>
              <a:t>Emmanuel </a:t>
            </a:r>
            <a:r>
              <a:rPr lang="it-IT" sz="2400" dirty="0" err="1"/>
              <a:t>Macron</a:t>
            </a:r>
            <a:r>
              <a:rPr lang="it-IT" sz="2400" dirty="0"/>
              <a:t> va </a:t>
            </a:r>
            <a:r>
              <a:rPr lang="it-IT" sz="2400" dirty="0" err="1"/>
              <a:t>commémorer</a:t>
            </a:r>
            <a:r>
              <a:rPr lang="it-IT" sz="2400" dirty="0"/>
              <a:t> le </a:t>
            </a:r>
            <a:r>
              <a:rPr lang="it-IT" sz="2400" dirty="0" err="1"/>
              <a:t>bicentenaire</a:t>
            </a:r>
            <a:r>
              <a:rPr lang="it-IT" sz="2400" dirty="0"/>
              <a:t> de la </a:t>
            </a:r>
            <a:r>
              <a:rPr lang="it-IT" sz="2400" dirty="0" err="1"/>
              <a:t>mort</a:t>
            </a:r>
            <a:r>
              <a:rPr lang="it-IT" sz="2400" dirty="0"/>
              <a:t> de </a:t>
            </a:r>
            <a:r>
              <a:rPr lang="it-IT" sz="2400" dirty="0" err="1"/>
              <a:t>Napoléon</a:t>
            </a:r>
            <a:endParaRPr lang="it-IT" sz="2400" dirty="0"/>
          </a:p>
          <a:p>
            <a:pPr algn="just"/>
            <a:r>
              <a:rPr lang="it-IT" sz="2400" dirty="0"/>
              <a:t>Gabriel </a:t>
            </a:r>
            <a:r>
              <a:rPr lang="it-IT" sz="2400" dirty="0" err="1"/>
              <a:t>Attal</a:t>
            </a:r>
            <a:r>
              <a:rPr lang="it-IT" sz="2400" dirty="0"/>
              <a:t> a </a:t>
            </a:r>
            <a:r>
              <a:rPr lang="it-IT" sz="2400" dirty="0" err="1"/>
              <a:t>annoncé</a:t>
            </a:r>
            <a:r>
              <a:rPr lang="it-IT" sz="2400" dirty="0"/>
              <a:t> </a:t>
            </a:r>
            <a:r>
              <a:rPr lang="it-IT" sz="2400" dirty="0" err="1"/>
              <a:t>que</a:t>
            </a:r>
            <a:r>
              <a:rPr lang="it-IT" sz="2400" dirty="0"/>
              <a:t> le chef de l'</a:t>
            </a:r>
            <a:r>
              <a:rPr lang="it-IT" sz="2400" dirty="0" err="1"/>
              <a:t>État</a:t>
            </a:r>
            <a:r>
              <a:rPr lang="it-IT" sz="2400" dirty="0"/>
              <a:t> </a:t>
            </a:r>
            <a:r>
              <a:rPr lang="it-IT" sz="2400" dirty="0" err="1"/>
              <a:t>commémorerait</a:t>
            </a:r>
            <a:r>
              <a:rPr lang="it-IT" sz="2400" dirty="0"/>
              <a:t> le 5 mai le </a:t>
            </a:r>
            <a:r>
              <a:rPr lang="it-IT" sz="2400" dirty="0" err="1"/>
              <a:t>bicentenaire</a:t>
            </a:r>
            <a:r>
              <a:rPr lang="it-IT" sz="2400" dirty="0"/>
              <a:t> de la </a:t>
            </a:r>
            <a:r>
              <a:rPr lang="it-IT" sz="2400" dirty="0" err="1"/>
              <a:t>mort</a:t>
            </a:r>
            <a:r>
              <a:rPr lang="it-IT" sz="2400" dirty="0"/>
              <a:t> de </a:t>
            </a:r>
            <a:r>
              <a:rPr lang="it-IT" sz="2400" dirty="0" err="1"/>
              <a:t>Napoléon</a:t>
            </a:r>
            <a:r>
              <a:rPr lang="it-IT" sz="2400" dirty="0"/>
              <a:t>, figure "</a:t>
            </a:r>
            <a:r>
              <a:rPr lang="it-IT" sz="2400" dirty="0" err="1"/>
              <a:t>majeure</a:t>
            </a:r>
            <a:r>
              <a:rPr lang="it-IT" sz="2400" dirty="0"/>
              <a:t>" mais </a:t>
            </a:r>
            <a:r>
              <a:rPr lang="it-IT" sz="2400" dirty="0" err="1"/>
              <a:t>controversée</a:t>
            </a:r>
            <a:r>
              <a:rPr lang="it-IT" sz="2400" dirty="0"/>
              <a:t> de l'histoire de France. </a:t>
            </a:r>
          </a:p>
          <a:p>
            <a:endParaRPr lang="fr-CA" sz="2400" dirty="0"/>
          </a:p>
        </p:txBody>
      </p:sp>
    </p:spTree>
    <p:extLst>
      <p:ext uri="{BB962C8B-B14F-4D97-AF65-F5344CB8AC3E}">
        <p14:creationId xmlns:p14="http://schemas.microsoft.com/office/powerpoint/2010/main" val="263340465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Le code civil et les droits des femmes </a:t>
            </a:r>
            <a:endParaRPr lang="fr-CA" sz="2800" dirty="0"/>
          </a:p>
        </p:txBody>
      </p:sp>
      <p:sp>
        <p:nvSpPr>
          <p:cNvPr id="3" name="Segnaposto contenuto 2"/>
          <p:cNvSpPr>
            <a:spLocks noGrp="1"/>
          </p:cNvSpPr>
          <p:nvPr>
            <p:ph idx="1"/>
          </p:nvPr>
        </p:nvSpPr>
        <p:spPr/>
        <p:txBody>
          <a:bodyPr>
            <a:normAutofit/>
          </a:bodyPr>
          <a:lstStyle/>
          <a:p>
            <a:pPr algn="just"/>
            <a:r>
              <a:rPr lang="it-IT" sz="2400" dirty="0" smtClean="0"/>
              <a:t>- </a:t>
            </a:r>
            <a:r>
              <a:rPr lang="it-IT" sz="2400" dirty="0" err="1" smtClean="0"/>
              <a:t>Élisabeth</a:t>
            </a:r>
            <a:r>
              <a:rPr lang="it-IT" sz="2400" dirty="0" smtClean="0"/>
              <a:t> Moreno, </a:t>
            </a:r>
            <a:r>
              <a:rPr lang="it-IT" sz="2400" dirty="0"/>
              <a:t>ministre en </a:t>
            </a:r>
            <a:r>
              <a:rPr lang="it-IT" sz="2400" dirty="0" err="1"/>
              <a:t>charge</a:t>
            </a:r>
            <a:r>
              <a:rPr lang="it-IT" sz="2400" dirty="0"/>
              <a:t> de l'</a:t>
            </a:r>
            <a:r>
              <a:rPr lang="it-IT" sz="2400" dirty="0" err="1"/>
              <a:t>Égalité</a:t>
            </a:r>
            <a:r>
              <a:rPr lang="it-IT" sz="2400" dirty="0"/>
              <a:t> </a:t>
            </a:r>
            <a:r>
              <a:rPr lang="it-IT" sz="2400" dirty="0" smtClean="0"/>
              <a:t>:</a:t>
            </a:r>
          </a:p>
          <a:p>
            <a:r>
              <a:rPr lang="it-IT" sz="2400" dirty="0"/>
              <a:t>"Il </a:t>
            </a:r>
            <a:r>
              <a:rPr lang="it-IT" sz="2400" dirty="0" err="1"/>
              <a:t>était</a:t>
            </a:r>
            <a:r>
              <a:rPr lang="it-IT" sz="2400" dirty="0"/>
              <a:t> l'un </a:t>
            </a:r>
            <a:r>
              <a:rPr lang="it-IT" sz="2400" dirty="0" err="1"/>
              <a:t>des</a:t>
            </a:r>
            <a:r>
              <a:rPr lang="it-IT" sz="2400" dirty="0"/>
              <a:t> plus </a:t>
            </a:r>
            <a:r>
              <a:rPr lang="it-IT" sz="2400" dirty="0" err="1"/>
              <a:t>grands</a:t>
            </a:r>
            <a:r>
              <a:rPr lang="it-IT" sz="2400" dirty="0"/>
              <a:t> </a:t>
            </a:r>
            <a:r>
              <a:rPr lang="it-IT" sz="2400" dirty="0" err="1" smtClean="0"/>
              <a:t>misogynes</a:t>
            </a:r>
            <a:r>
              <a:rPr lang="it-IT" sz="2400" dirty="0" smtClean="0"/>
              <a:t>”</a:t>
            </a:r>
          </a:p>
          <a:p>
            <a:r>
              <a:rPr lang="it-IT" sz="2400" dirty="0" smtClean="0"/>
              <a:t> - </a:t>
            </a:r>
            <a:r>
              <a:rPr lang="it-IT" sz="2400" dirty="0" err="1" smtClean="0"/>
              <a:t>Mathilde</a:t>
            </a:r>
            <a:r>
              <a:rPr lang="it-IT" sz="2400" dirty="0" smtClean="0"/>
              <a:t> </a:t>
            </a:r>
            <a:r>
              <a:rPr lang="it-IT" sz="2400" dirty="0" err="1" smtClean="0"/>
              <a:t>Larrère</a:t>
            </a:r>
            <a:r>
              <a:rPr lang="it-IT" sz="2400" dirty="0" smtClean="0"/>
              <a:t>, </a:t>
            </a:r>
            <a:r>
              <a:rPr lang="it-IT" sz="2400" dirty="0" err="1" smtClean="0"/>
              <a:t>historienne</a:t>
            </a:r>
            <a:r>
              <a:rPr lang="it-IT" sz="2400" dirty="0" smtClean="0"/>
              <a:t> </a:t>
            </a:r>
            <a:r>
              <a:rPr lang="it-IT" sz="2400" dirty="0" err="1"/>
              <a:t>spécialiste</a:t>
            </a:r>
            <a:r>
              <a:rPr lang="it-IT" sz="2400" dirty="0"/>
              <a:t> </a:t>
            </a:r>
            <a:r>
              <a:rPr lang="it-IT" sz="2400" dirty="0" err="1"/>
              <a:t>du</a:t>
            </a:r>
            <a:r>
              <a:rPr lang="it-IT" sz="2400" dirty="0"/>
              <a:t> </a:t>
            </a:r>
            <a:r>
              <a:rPr lang="it-IT" sz="2400" dirty="0" err="1"/>
              <a:t>XIXème</a:t>
            </a:r>
            <a:r>
              <a:rPr lang="it-IT" sz="2400" dirty="0"/>
              <a:t> </a:t>
            </a:r>
            <a:r>
              <a:rPr lang="it-IT" sz="2400" dirty="0" err="1"/>
              <a:t>siècle</a:t>
            </a:r>
            <a:r>
              <a:rPr lang="it-IT" sz="2400" dirty="0"/>
              <a:t> </a:t>
            </a:r>
            <a:r>
              <a:rPr lang="it-IT" sz="2400" dirty="0" smtClean="0"/>
              <a:t>:</a:t>
            </a:r>
          </a:p>
          <a:p>
            <a:pPr algn="just"/>
            <a:r>
              <a:rPr lang="it-IT" sz="2400" dirty="0" smtClean="0"/>
              <a:t>Il </a:t>
            </a:r>
            <a:r>
              <a:rPr lang="it-IT" sz="2400" dirty="0" err="1"/>
              <a:t>n'y</a:t>
            </a:r>
            <a:r>
              <a:rPr lang="it-IT" sz="2400" dirty="0"/>
              <a:t> a </a:t>
            </a:r>
            <a:r>
              <a:rPr lang="it-IT" sz="2400" dirty="0" err="1"/>
              <a:t>aucun</a:t>
            </a:r>
            <a:r>
              <a:rPr lang="it-IT" sz="2400" dirty="0"/>
              <a:t> chef d’</a:t>
            </a:r>
            <a:r>
              <a:rPr lang="it-IT" sz="2400" dirty="0" err="1"/>
              <a:t>État</a:t>
            </a:r>
            <a:r>
              <a:rPr lang="it-IT" sz="2400" dirty="0"/>
              <a:t> qui </a:t>
            </a:r>
            <a:r>
              <a:rPr lang="it-IT" sz="2400" dirty="0" err="1"/>
              <a:t>ait</a:t>
            </a:r>
            <a:r>
              <a:rPr lang="it-IT" sz="2400" dirty="0"/>
              <a:t> </a:t>
            </a:r>
            <a:r>
              <a:rPr lang="it-IT" sz="2400" dirty="0" err="1"/>
              <a:t>fait</a:t>
            </a:r>
            <a:r>
              <a:rPr lang="it-IT" sz="2400" dirty="0"/>
              <a:t> plus de mal à la cause </a:t>
            </a:r>
            <a:r>
              <a:rPr lang="it-IT" sz="2400" dirty="0" err="1"/>
              <a:t>des</a:t>
            </a:r>
            <a:r>
              <a:rPr lang="it-IT" sz="2400" dirty="0"/>
              <a:t> femmes </a:t>
            </a:r>
            <a:r>
              <a:rPr lang="it-IT" sz="2400" dirty="0" err="1"/>
              <a:t>que</a:t>
            </a:r>
            <a:r>
              <a:rPr lang="it-IT" sz="2400" dirty="0"/>
              <a:t> </a:t>
            </a:r>
            <a:r>
              <a:rPr lang="it-IT" sz="2400" dirty="0" err="1" smtClean="0"/>
              <a:t>Napoléon</a:t>
            </a:r>
            <a:endParaRPr lang="it-IT" sz="2400" dirty="0"/>
          </a:p>
        </p:txBody>
      </p:sp>
    </p:spTree>
    <p:extLst>
      <p:ext uri="{BB962C8B-B14F-4D97-AF65-F5344CB8AC3E}">
        <p14:creationId xmlns:p14="http://schemas.microsoft.com/office/powerpoint/2010/main" val="207175933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Le code civil et les droits des femmes </a:t>
            </a:r>
          </a:p>
        </p:txBody>
      </p:sp>
      <p:sp>
        <p:nvSpPr>
          <p:cNvPr id="3" name="Segnaposto contenuto 2"/>
          <p:cNvSpPr>
            <a:spLocks noGrp="1"/>
          </p:cNvSpPr>
          <p:nvPr>
            <p:ph idx="1"/>
          </p:nvPr>
        </p:nvSpPr>
        <p:spPr/>
        <p:txBody>
          <a:bodyPr>
            <a:normAutofit fontScale="92500" lnSpcReduction="10000"/>
          </a:bodyPr>
          <a:lstStyle/>
          <a:p>
            <a:pPr algn="just"/>
            <a:endParaRPr lang="fr-CA" sz="2400" dirty="0" smtClean="0"/>
          </a:p>
          <a:p>
            <a:pPr algn="just"/>
            <a:r>
              <a:rPr lang="it-IT" sz="2400" dirty="0"/>
              <a:t>Elle </a:t>
            </a:r>
            <a:r>
              <a:rPr lang="it-IT" sz="2400" dirty="0" err="1"/>
              <a:t>prend</a:t>
            </a:r>
            <a:r>
              <a:rPr lang="it-IT" sz="2400" dirty="0"/>
              <a:t> pour </a:t>
            </a:r>
            <a:r>
              <a:rPr lang="it-IT" sz="2400" dirty="0" err="1"/>
              <a:t>exemple</a:t>
            </a:r>
            <a:r>
              <a:rPr lang="it-IT" sz="2400" dirty="0"/>
              <a:t> le </a:t>
            </a:r>
            <a:r>
              <a:rPr lang="it-IT" sz="2400" dirty="0" err="1"/>
              <a:t>fameux</a:t>
            </a:r>
            <a:r>
              <a:rPr lang="it-IT" sz="2400" dirty="0"/>
              <a:t> Code </a:t>
            </a:r>
            <a:r>
              <a:rPr lang="it-IT" sz="2400" dirty="0" err="1"/>
              <a:t>Civil</a:t>
            </a:r>
            <a:r>
              <a:rPr lang="it-IT" sz="2400" dirty="0"/>
              <a:t>, </a:t>
            </a:r>
            <a:r>
              <a:rPr lang="it-IT" sz="2400" dirty="0" err="1"/>
              <a:t>institué</a:t>
            </a:r>
            <a:r>
              <a:rPr lang="it-IT" sz="2400" dirty="0"/>
              <a:t> par l'</a:t>
            </a:r>
            <a:r>
              <a:rPr lang="it-IT" sz="2400" dirty="0" err="1"/>
              <a:t>Empereur</a:t>
            </a:r>
            <a:r>
              <a:rPr lang="it-IT" sz="2400" dirty="0"/>
              <a:t>. "Ce texte </a:t>
            </a:r>
            <a:r>
              <a:rPr lang="it-IT" sz="2400" dirty="0" err="1"/>
              <a:t>enterre</a:t>
            </a:r>
            <a:r>
              <a:rPr lang="it-IT" sz="2400" dirty="0"/>
              <a:t> tout ce </a:t>
            </a:r>
            <a:r>
              <a:rPr lang="it-IT" sz="2400" dirty="0" err="1"/>
              <a:t>que</a:t>
            </a:r>
            <a:r>
              <a:rPr lang="it-IT" sz="2400" dirty="0"/>
              <a:t> </a:t>
            </a:r>
            <a:r>
              <a:rPr lang="it-IT" sz="2400" dirty="0" err="1"/>
              <a:t>les</a:t>
            </a:r>
            <a:r>
              <a:rPr lang="it-IT" sz="2400" dirty="0"/>
              <a:t> femmes </a:t>
            </a:r>
            <a:r>
              <a:rPr lang="it-IT" sz="2400" dirty="0" err="1"/>
              <a:t>ont</a:t>
            </a:r>
            <a:r>
              <a:rPr lang="it-IT" sz="2400" dirty="0"/>
              <a:t> </a:t>
            </a:r>
            <a:r>
              <a:rPr lang="it-IT" sz="2400" dirty="0" err="1"/>
              <a:t>pu</a:t>
            </a:r>
            <a:r>
              <a:rPr lang="it-IT" sz="2400" dirty="0"/>
              <a:t> </a:t>
            </a:r>
            <a:r>
              <a:rPr lang="it-IT" sz="2400" dirty="0" err="1"/>
              <a:t>acquérir</a:t>
            </a:r>
            <a:r>
              <a:rPr lang="it-IT" sz="2400" dirty="0"/>
              <a:t> pendant la </a:t>
            </a:r>
            <a:r>
              <a:rPr lang="it-IT" sz="2400" dirty="0" err="1"/>
              <a:t>Révolution</a:t>
            </a:r>
            <a:r>
              <a:rPr lang="it-IT" sz="2400" dirty="0"/>
              <a:t> </a:t>
            </a:r>
            <a:r>
              <a:rPr lang="it-IT" sz="2400" dirty="0" err="1"/>
              <a:t>française</a:t>
            </a:r>
            <a:r>
              <a:rPr lang="it-IT" sz="2400" dirty="0"/>
              <a:t>, </a:t>
            </a:r>
            <a:r>
              <a:rPr lang="it-IT" sz="2400" dirty="0" err="1"/>
              <a:t>explique</a:t>
            </a:r>
            <a:r>
              <a:rPr lang="it-IT" sz="2400" dirty="0"/>
              <a:t>-t-elle. Il </a:t>
            </a:r>
            <a:r>
              <a:rPr lang="it-IT" sz="2400" dirty="0" err="1"/>
              <a:t>met</a:t>
            </a:r>
            <a:r>
              <a:rPr lang="it-IT" sz="2400" dirty="0"/>
              <a:t> la femme </a:t>
            </a:r>
            <a:r>
              <a:rPr lang="it-IT" sz="2400" dirty="0" err="1"/>
              <a:t>sous</a:t>
            </a:r>
            <a:r>
              <a:rPr lang="it-IT" sz="2400" dirty="0"/>
              <a:t> la </a:t>
            </a:r>
            <a:r>
              <a:rPr lang="it-IT" sz="2400" dirty="0" err="1"/>
              <a:t>domination</a:t>
            </a:r>
            <a:r>
              <a:rPr lang="it-IT" sz="2400" dirty="0"/>
              <a:t> </a:t>
            </a:r>
            <a:r>
              <a:rPr lang="it-IT" sz="2400" dirty="0" err="1"/>
              <a:t>du</a:t>
            </a:r>
            <a:r>
              <a:rPr lang="it-IT" sz="2400" dirty="0"/>
              <a:t> mari, elle lui </a:t>
            </a:r>
            <a:r>
              <a:rPr lang="it-IT" sz="2400" dirty="0" err="1"/>
              <a:t>doit</a:t>
            </a:r>
            <a:r>
              <a:rPr lang="it-IT" sz="2400" dirty="0"/>
              <a:t> </a:t>
            </a:r>
            <a:r>
              <a:rPr lang="it-IT" sz="2400" dirty="0" err="1"/>
              <a:t>obéissance</a:t>
            </a:r>
            <a:r>
              <a:rPr lang="it-IT" sz="2400" dirty="0"/>
              <a:t> et le mari lui </a:t>
            </a:r>
            <a:r>
              <a:rPr lang="it-IT" sz="2400" dirty="0" err="1"/>
              <a:t>doit</a:t>
            </a:r>
            <a:r>
              <a:rPr lang="it-IT" sz="2400" dirty="0"/>
              <a:t> </a:t>
            </a:r>
            <a:r>
              <a:rPr lang="it-IT" sz="2400" dirty="0" err="1"/>
              <a:t>protection</a:t>
            </a:r>
            <a:r>
              <a:rPr lang="it-IT" sz="2400" dirty="0"/>
              <a:t>". </a:t>
            </a:r>
          </a:p>
          <a:p>
            <a:pPr algn="just"/>
            <a:r>
              <a:rPr lang="fr-CA" sz="2400" dirty="0" smtClean="0"/>
              <a:t>Aucun </a:t>
            </a:r>
            <a:r>
              <a:rPr lang="fr-CA" sz="2400" dirty="0"/>
              <a:t>droit de travailler sans l'accord de son mari. Aucun droit de disposer de son salaire. Aucun droit de vote. Sous l'autorité de leurs époux, les femmes sont considérées comme des personnes mineures. Les violences intrafamiliales sont permises et les femmes doivent s'adonner à leur "devoir conjugal", ce que les féministes de l'époque appellent "le viol </a:t>
            </a:r>
            <a:r>
              <a:rPr lang="fr-CA" sz="2400" dirty="0" smtClean="0"/>
              <a:t>légal ». </a:t>
            </a:r>
            <a:r>
              <a:rPr lang="it-IT" sz="2400" dirty="0" err="1"/>
              <a:t>https</a:t>
            </a:r>
            <a:r>
              <a:rPr lang="it-IT" sz="2400" dirty="0"/>
              <a:t>://</a:t>
            </a:r>
            <a:r>
              <a:rPr lang="it-IT" sz="2400" dirty="0" err="1"/>
              <a:t>www.rtl.fr</a:t>
            </a:r>
            <a:r>
              <a:rPr lang="it-IT" sz="2400" dirty="0"/>
              <a:t>/</a:t>
            </a:r>
            <a:r>
              <a:rPr lang="it-IT" sz="2400" dirty="0" err="1"/>
              <a:t>actu</a:t>
            </a:r>
            <a:r>
              <a:rPr lang="it-IT" sz="2400" dirty="0"/>
              <a:t>/</a:t>
            </a:r>
            <a:r>
              <a:rPr lang="it-IT" sz="2400" dirty="0" err="1"/>
              <a:t>debats-societe</a:t>
            </a:r>
            <a:r>
              <a:rPr lang="it-IT" sz="2400" dirty="0"/>
              <a:t>/napoleon-pourquoi-la-celebration-du-bicentenaire-de-sa-mort-fait-polemique-7900007554</a:t>
            </a:r>
            <a:endParaRPr lang="fr-CA" sz="2400" dirty="0"/>
          </a:p>
          <a:p>
            <a:pPr algn="just"/>
            <a:endParaRPr lang="fr-CA" sz="2400" dirty="0"/>
          </a:p>
        </p:txBody>
      </p:sp>
    </p:spTree>
    <p:extLst>
      <p:ext uri="{BB962C8B-B14F-4D97-AF65-F5344CB8AC3E}">
        <p14:creationId xmlns:p14="http://schemas.microsoft.com/office/powerpoint/2010/main" val="203685418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smtClean="0"/>
              <a:t>Observations hebdomadaires autour</a:t>
            </a:r>
            <a:br>
              <a:rPr lang="fr-CA" sz="2800" dirty="0" smtClean="0"/>
            </a:br>
            <a:r>
              <a:rPr lang="fr-CA" sz="2800" dirty="0" smtClean="0"/>
              <a:t>des langues autres que le français sur le territoire français</a:t>
            </a:r>
            <a:br>
              <a:rPr lang="fr-CA" sz="2800" dirty="0" smtClean="0"/>
            </a:br>
            <a:r>
              <a:rPr lang="fr-CA" sz="2800" dirty="0" smtClean="0"/>
              <a:t>12 avril 2021</a:t>
            </a:r>
            <a:endParaRPr lang="fr-CA" sz="2800" dirty="0"/>
          </a:p>
        </p:txBody>
      </p:sp>
      <p:sp>
        <p:nvSpPr>
          <p:cNvPr id="3" name="Segnaposto contenuto 2"/>
          <p:cNvSpPr>
            <a:spLocks noGrp="1"/>
          </p:cNvSpPr>
          <p:nvPr>
            <p:ph idx="1"/>
          </p:nvPr>
        </p:nvSpPr>
        <p:spPr/>
        <p:txBody>
          <a:bodyPr>
            <a:normAutofit/>
          </a:bodyPr>
          <a:lstStyle/>
          <a:p>
            <a:pPr algn="just"/>
            <a:r>
              <a:rPr lang="fr-CA" sz="2400" dirty="0"/>
              <a:t>1. Attestation en langue </a:t>
            </a:r>
            <a:r>
              <a:rPr lang="fr-CA" sz="2400" dirty="0" smtClean="0"/>
              <a:t>normande </a:t>
            </a:r>
            <a:r>
              <a:rPr lang="it-IT" sz="2400" dirty="0"/>
              <a:t>(23 </a:t>
            </a:r>
            <a:r>
              <a:rPr lang="it-IT" sz="2400" dirty="0" err="1"/>
              <a:t>mars</a:t>
            </a:r>
            <a:r>
              <a:rPr lang="it-IT" sz="2400" dirty="0"/>
              <a:t> 2021)</a:t>
            </a:r>
            <a:endParaRPr lang="fr-CA" sz="2400" dirty="0" smtClean="0"/>
          </a:p>
          <a:p>
            <a:pPr algn="just"/>
            <a:r>
              <a:rPr lang="fr-CA" sz="2400" dirty="0" smtClean="0"/>
              <a:t>2</a:t>
            </a:r>
            <a:r>
              <a:rPr lang="fr-CA" sz="2400" dirty="0"/>
              <a:t>. Protection et promotion des langues régionales</a:t>
            </a:r>
            <a:br>
              <a:rPr lang="fr-CA" sz="2400" dirty="0"/>
            </a:br>
            <a:r>
              <a:rPr lang="fr-CA" sz="2400" dirty="0"/>
              <a:t>Loi </a:t>
            </a:r>
            <a:r>
              <a:rPr lang="fr-CA" sz="2400" dirty="0" smtClean="0"/>
              <a:t>adoptée </a:t>
            </a:r>
            <a:r>
              <a:rPr lang="it-IT" sz="2400" dirty="0" smtClean="0"/>
              <a:t>le </a:t>
            </a:r>
            <a:r>
              <a:rPr lang="it-IT" sz="2400" dirty="0"/>
              <a:t>8 </a:t>
            </a:r>
            <a:r>
              <a:rPr lang="it-IT" sz="2400" dirty="0" err="1"/>
              <a:t>avril</a:t>
            </a:r>
            <a:r>
              <a:rPr lang="it-IT" sz="2400" dirty="0"/>
              <a:t> </a:t>
            </a:r>
            <a:r>
              <a:rPr lang="it-IT" sz="2400" dirty="0" smtClean="0"/>
              <a:t>2021</a:t>
            </a:r>
          </a:p>
          <a:p>
            <a:pPr algn="just"/>
            <a:r>
              <a:rPr lang="it-IT" sz="2400" dirty="0" smtClean="0"/>
              <a:t>3. </a:t>
            </a:r>
            <a:r>
              <a:rPr lang="fr-FR" sz="2400" dirty="0"/>
              <a:t>Proposition de loi nº 2473 visant à promouvoir la France des accents</a:t>
            </a:r>
            <a:r>
              <a:rPr lang="fr-FR" sz="2400" dirty="0" smtClean="0"/>
              <a:t>. Au Sénat </a:t>
            </a:r>
            <a:r>
              <a:rPr lang="fr-FR" sz="2400" dirty="0"/>
              <a:t>le 26 novembre </a:t>
            </a:r>
            <a:r>
              <a:rPr lang="fr-FR" sz="2400" dirty="0" smtClean="0"/>
              <a:t>2020. </a:t>
            </a:r>
            <a:r>
              <a:rPr lang="fr-CA" sz="2400" dirty="0"/>
              <a:t/>
            </a:r>
            <a:br>
              <a:rPr lang="fr-CA" sz="2400" dirty="0"/>
            </a:br>
            <a:endParaRPr lang="fr-CA" sz="2400" dirty="0"/>
          </a:p>
        </p:txBody>
      </p:sp>
    </p:spTree>
    <p:extLst>
      <p:ext uri="{BB962C8B-B14F-4D97-AF65-F5344CB8AC3E}">
        <p14:creationId xmlns:p14="http://schemas.microsoft.com/office/powerpoint/2010/main" val="359331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Points d’appui</a:t>
            </a:r>
            <a:endParaRPr lang="fr-CA" sz="2800" dirty="0"/>
          </a:p>
        </p:txBody>
      </p:sp>
      <p:sp>
        <p:nvSpPr>
          <p:cNvPr id="3" name="Segnaposto contenuto 2"/>
          <p:cNvSpPr>
            <a:spLocks noGrp="1"/>
          </p:cNvSpPr>
          <p:nvPr>
            <p:ph idx="1"/>
          </p:nvPr>
        </p:nvSpPr>
        <p:spPr/>
        <p:txBody>
          <a:bodyPr>
            <a:normAutofit/>
          </a:bodyPr>
          <a:lstStyle/>
          <a:p>
            <a:r>
              <a:rPr lang="it-IT" sz="2400" dirty="0" smtClean="0"/>
              <a:t>La</a:t>
            </a:r>
            <a:r>
              <a:rPr lang="it-IT" sz="2400" dirty="0"/>
              <a:t> </a:t>
            </a:r>
            <a:r>
              <a:rPr lang="it-IT" sz="2400" dirty="0" err="1"/>
              <a:t>loi</a:t>
            </a:r>
            <a:r>
              <a:rPr lang="it-IT" sz="2400" dirty="0"/>
              <a:t> </a:t>
            </a:r>
            <a:r>
              <a:rPr lang="it-IT" sz="2400" dirty="0" err="1"/>
              <a:t>du</a:t>
            </a:r>
            <a:r>
              <a:rPr lang="it-IT" sz="2400" dirty="0"/>
              <a:t> 29 </a:t>
            </a:r>
            <a:r>
              <a:rPr lang="it-IT" sz="2400" dirty="0" err="1"/>
              <a:t>juillet</a:t>
            </a:r>
            <a:r>
              <a:rPr lang="it-IT" sz="2400" dirty="0"/>
              <a:t> 1881, la </a:t>
            </a:r>
            <a:r>
              <a:rPr lang="it-IT" sz="2400" dirty="0" err="1"/>
              <a:t>liberté</a:t>
            </a:r>
            <a:r>
              <a:rPr lang="it-IT" sz="2400" dirty="0"/>
              <a:t> de la </a:t>
            </a:r>
            <a:r>
              <a:rPr lang="it-IT" sz="2400" dirty="0" smtClean="0"/>
              <a:t>presse ; </a:t>
            </a:r>
          </a:p>
          <a:p>
            <a:r>
              <a:rPr lang="it-IT" sz="2400" dirty="0"/>
              <a:t>la </a:t>
            </a:r>
            <a:r>
              <a:rPr lang="it-IT" sz="2400" dirty="0" err="1"/>
              <a:t>Déclaration</a:t>
            </a:r>
            <a:r>
              <a:rPr lang="it-IT" sz="2400" dirty="0"/>
              <a:t> </a:t>
            </a:r>
            <a:r>
              <a:rPr lang="it-IT" sz="2400" dirty="0" err="1"/>
              <a:t>universelle</a:t>
            </a:r>
            <a:r>
              <a:rPr lang="it-IT" sz="2400" dirty="0"/>
              <a:t> </a:t>
            </a:r>
            <a:r>
              <a:rPr lang="it-IT" sz="2400" dirty="0" err="1"/>
              <a:t>des</a:t>
            </a:r>
            <a:r>
              <a:rPr lang="it-IT" sz="2400" dirty="0"/>
              <a:t> </a:t>
            </a:r>
            <a:r>
              <a:rPr lang="it-IT" sz="2400" dirty="0" err="1"/>
              <a:t>droits</a:t>
            </a:r>
            <a:r>
              <a:rPr lang="it-IT" sz="2400" dirty="0"/>
              <a:t> de </a:t>
            </a:r>
            <a:r>
              <a:rPr lang="it-IT" sz="2400" dirty="0" smtClean="0"/>
              <a:t>l’</a:t>
            </a:r>
            <a:r>
              <a:rPr lang="it-IT" sz="2400" dirty="0" err="1" smtClean="0"/>
              <a:t>homme</a:t>
            </a:r>
            <a:r>
              <a:rPr lang="it-IT" sz="2400" dirty="0"/>
              <a:t> </a:t>
            </a:r>
            <a:r>
              <a:rPr lang="it-IT" sz="2400" dirty="0" smtClean="0"/>
              <a:t>;</a:t>
            </a:r>
          </a:p>
          <a:p>
            <a:r>
              <a:rPr lang="it-IT" sz="2400" dirty="0"/>
              <a:t>l</a:t>
            </a:r>
            <a:r>
              <a:rPr lang="it-IT" sz="2400" dirty="0" smtClean="0"/>
              <a:t>a </a:t>
            </a:r>
            <a:r>
              <a:rPr lang="it-IT" sz="2400" dirty="0"/>
              <a:t>Convention </a:t>
            </a:r>
            <a:r>
              <a:rPr lang="it-IT" sz="2400" dirty="0" err="1"/>
              <a:t>européenne</a:t>
            </a:r>
            <a:r>
              <a:rPr lang="it-IT" sz="2400" dirty="0"/>
              <a:t> </a:t>
            </a:r>
            <a:r>
              <a:rPr lang="it-IT" sz="2400" dirty="0" err="1"/>
              <a:t>des</a:t>
            </a:r>
            <a:r>
              <a:rPr lang="it-IT" sz="2400" dirty="0"/>
              <a:t> </a:t>
            </a:r>
            <a:r>
              <a:rPr lang="it-IT" sz="2400" dirty="0" err="1"/>
              <a:t>droits</a:t>
            </a:r>
            <a:r>
              <a:rPr lang="it-IT" sz="2400" dirty="0"/>
              <a:t> de </a:t>
            </a:r>
            <a:r>
              <a:rPr lang="it-IT" sz="2400" dirty="0" smtClean="0"/>
              <a:t>l’</a:t>
            </a:r>
            <a:r>
              <a:rPr lang="it-IT" sz="2400" dirty="0" err="1" smtClean="0"/>
              <a:t>homme</a:t>
            </a:r>
            <a:r>
              <a:rPr lang="it-IT" sz="2400" dirty="0" smtClean="0"/>
              <a:t> ;</a:t>
            </a:r>
          </a:p>
          <a:p>
            <a:r>
              <a:rPr lang="it-IT" sz="2400" dirty="0"/>
              <a:t>le </a:t>
            </a:r>
            <a:r>
              <a:rPr lang="it-IT" sz="2400" dirty="0" err="1"/>
              <a:t>Pacte</a:t>
            </a:r>
            <a:r>
              <a:rPr lang="it-IT" sz="2400" dirty="0"/>
              <a:t> </a:t>
            </a:r>
            <a:r>
              <a:rPr lang="it-IT" sz="2400" dirty="0" err="1"/>
              <a:t>international</a:t>
            </a:r>
            <a:r>
              <a:rPr lang="it-IT" sz="2400" dirty="0"/>
              <a:t> </a:t>
            </a:r>
            <a:r>
              <a:rPr lang="it-IT" sz="2400" dirty="0" err="1"/>
              <a:t>relatif</a:t>
            </a:r>
            <a:r>
              <a:rPr lang="it-IT" sz="2400" dirty="0"/>
              <a:t> </a:t>
            </a:r>
            <a:r>
              <a:rPr lang="it-IT" sz="2400" dirty="0" err="1"/>
              <a:t>aux</a:t>
            </a:r>
            <a:r>
              <a:rPr lang="it-IT" sz="2400" dirty="0"/>
              <a:t> </a:t>
            </a:r>
            <a:r>
              <a:rPr lang="it-IT" sz="2400" dirty="0" err="1"/>
              <a:t>droits</a:t>
            </a:r>
            <a:r>
              <a:rPr lang="it-IT" sz="2400" dirty="0"/>
              <a:t> </a:t>
            </a:r>
            <a:r>
              <a:rPr lang="it-IT" sz="2400" dirty="0" err="1"/>
              <a:t>civils</a:t>
            </a:r>
            <a:r>
              <a:rPr lang="it-IT" sz="2400" dirty="0"/>
              <a:t> et </a:t>
            </a:r>
            <a:r>
              <a:rPr lang="it-IT" sz="2400" dirty="0" err="1" smtClean="0"/>
              <a:t>politiques</a:t>
            </a:r>
            <a:r>
              <a:rPr lang="it-IT" sz="2400" dirty="0" smtClean="0"/>
              <a:t>.</a:t>
            </a:r>
            <a:endParaRPr lang="it-IT" sz="2400" dirty="0"/>
          </a:p>
          <a:p>
            <a:endParaRPr lang="fr-CA" sz="2400" dirty="0"/>
          </a:p>
        </p:txBody>
      </p:sp>
    </p:spTree>
    <p:extLst>
      <p:ext uri="{BB962C8B-B14F-4D97-AF65-F5344CB8AC3E}">
        <p14:creationId xmlns:p14="http://schemas.microsoft.com/office/powerpoint/2010/main" val="204524622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smtClean="0"/>
              <a:t>Langues</a:t>
            </a:r>
            <a:r>
              <a:rPr lang="it-IT" sz="2800" dirty="0" smtClean="0"/>
              <a:t> de France</a:t>
            </a:r>
            <a:endParaRPr lang="it-IT" sz="2800" dirty="0"/>
          </a:p>
        </p:txBody>
      </p:sp>
      <p:sp>
        <p:nvSpPr>
          <p:cNvPr id="3" name="Segnaposto contenuto 2"/>
          <p:cNvSpPr>
            <a:spLocks noGrp="1"/>
          </p:cNvSpPr>
          <p:nvPr>
            <p:ph idx="1"/>
          </p:nvPr>
        </p:nvSpPr>
        <p:spPr/>
        <p:txBody>
          <a:bodyPr/>
          <a:lstStyle/>
          <a:p>
            <a:pPr algn="just"/>
            <a:r>
              <a:rPr lang="fr-FR" sz="2400" dirty="0"/>
              <a:t>La France dispose d’un patrimoine linguistique d’une grande richesse. La pluralité des langues façonne l’identité culturelle de la France. À côté du français, langue nationale, dont le caractère officiel est inscrit depuis 1992 dans la Constitution, les langues de France sont notre bien commun, elles contribuent à la créativité de notre pays et à son rayonnement culturel. On entend par langues de France les langues régionales ou minoritaires parlées par des citoyens français sur le territoire de la République depuis assez longtemps pour faire partie du patrimoine culturel national, et ne sont langue officielle d’aucun État. </a:t>
            </a:r>
            <a:r>
              <a:rPr lang="fr-FR" sz="2400" dirty="0" err="1" smtClean="0"/>
              <a:t>www.culturecommunication.gouv.fr</a:t>
            </a:r>
            <a:endParaRPr lang="it-IT" sz="2400" dirty="0"/>
          </a:p>
        </p:txBody>
      </p:sp>
    </p:spTree>
    <p:extLst>
      <p:ext uri="{BB962C8B-B14F-4D97-AF65-F5344CB8AC3E}">
        <p14:creationId xmlns:p14="http://schemas.microsoft.com/office/powerpoint/2010/main" val="3537265161"/>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Langues_de_la_France.svg[1].png"/>
          <p:cNvPicPr>
            <a:picLocks noChangeAspect="1"/>
          </p:cNvPicPr>
          <p:nvPr/>
        </p:nvPicPr>
        <p:blipFill>
          <a:blip r:embed="rId2"/>
          <a:stretch>
            <a:fillRect/>
          </a:stretch>
        </p:blipFill>
        <p:spPr>
          <a:xfrm>
            <a:off x="1524000" y="538162"/>
            <a:ext cx="6096000" cy="5781675"/>
          </a:xfrm>
          <a:prstGeom prst="rect">
            <a:avLst/>
          </a:prstGeom>
        </p:spPr>
      </p:pic>
    </p:spTree>
    <p:extLst>
      <p:ext uri="{BB962C8B-B14F-4D97-AF65-F5344CB8AC3E}">
        <p14:creationId xmlns:p14="http://schemas.microsoft.com/office/powerpoint/2010/main" val="1092454237"/>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 </a:t>
            </a:r>
            <a:r>
              <a:rPr lang="fr-CA" sz="2800" dirty="0"/>
              <a:t>Observations </a:t>
            </a:r>
            <a:r>
              <a:rPr lang="fr-CA" sz="2800" dirty="0" smtClean="0"/>
              <a:t>hebdomadaires</a:t>
            </a:r>
            <a:br>
              <a:rPr lang="fr-CA" sz="2800" dirty="0" smtClean="0"/>
            </a:br>
            <a:r>
              <a:rPr lang="fr-CA" sz="2800" dirty="0" smtClean="0"/>
              <a:t>1. Attestation en langue normande</a:t>
            </a:r>
            <a:endParaRPr lang="fr-CA" sz="2800" dirty="0"/>
          </a:p>
        </p:txBody>
      </p:sp>
      <p:sp>
        <p:nvSpPr>
          <p:cNvPr id="3" name="Segnaposto contenuto 2"/>
          <p:cNvSpPr>
            <a:spLocks noGrp="1"/>
          </p:cNvSpPr>
          <p:nvPr>
            <p:ph idx="1"/>
          </p:nvPr>
        </p:nvSpPr>
        <p:spPr/>
        <p:txBody>
          <a:bodyPr>
            <a:normAutofit/>
          </a:bodyPr>
          <a:lstStyle/>
          <a:p>
            <a:pPr algn="just"/>
            <a:r>
              <a:rPr lang="it-IT" sz="2400" dirty="0" smtClean="0"/>
              <a:t>Covid</a:t>
            </a:r>
            <a:r>
              <a:rPr lang="it-IT" sz="2400" dirty="0"/>
              <a:t>-19 : une </a:t>
            </a:r>
            <a:r>
              <a:rPr lang="it-IT" sz="2400" dirty="0" err="1"/>
              <a:t>attestation</a:t>
            </a:r>
            <a:r>
              <a:rPr lang="it-IT" sz="2400" dirty="0"/>
              <a:t> «</a:t>
            </a:r>
            <a:r>
              <a:rPr lang="it-IT" sz="2400" dirty="0" err="1"/>
              <a:t>dérogatouère</a:t>
            </a:r>
            <a:r>
              <a:rPr lang="it-IT" sz="2400" dirty="0"/>
              <a:t>» en </a:t>
            </a:r>
            <a:r>
              <a:rPr lang="it-IT" sz="2400" dirty="0" err="1" smtClean="0"/>
              <a:t>normand</a:t>
            </a:r>
            <a:r>
              <a:rPr lang="it-IT" sz="2400" dirty="0" smtClean="0"/>
              <a:t> (23 </a:t>
            </a:r>
            <a:r>
              <a:rPr lang="it-IT" sz="2400" dirty="0" err="1" smtClean="0"/>
              <a:t>mars</a:t>
            </a:r>
            <a:r>
              <a:rPr lang="it-IT" sz="2400" dirty="0" smtClean="0"/>
              <a:t> 2021)</a:t>
            </a:r>
            <a:endParaRPr lang="it-IT" sz="2400" dirty="0"/>
          </a:p>
          <a:p>
            <a:pPr algn="just"/>
            <a:r>
              <a:rPr lang="it-IT" sz="2400" dirty="0" err="1"/>
              <a:t>Rédigée</a:t>
            </a:r>
            <a:r>
              <a:rPr lang="it-IT" sz="2400" dirty="0"/>
              <a:t> en langue </a:t>
            </a:r>
            <a:r>
              <a:rPr lang="it-IT" sz="2400" dirty="0" err="1"/>
              <a:t>normande</a:t>
            </a:r>
            <a:r>
              <a:rPr lang="it-IT" sz="2400" dirty="0"/>
              <a:t>, l’</a:t>
            </a:r>
            <a:r>
              <a:rPr lang="it-IT" sz="2400" dirty="0" err="1"/>
              <a:t>attestation</a:t>
            </a:r>
            <a:r>
              <a:rPr lang="it-IT" sz="2400" dirty="0"/>
              <a:t> </a:t>
            </a:r>
            <a:r>
              <a:rPr lang="it-IT" sz="2400" dirty="0" err="1"/>
              <a:t>obligatoire</a:t>
            </a:r>
            <a:r>
              <a:rPr lang="it-IT" sz="2400" dirty="0"/>
              <a:t> pour se </a:t>
            </a:r>
            <a:r>
              <a:rPr lang="it-IT" sz="2400" dirty="0" err="1"/>
              <a:t>déplacer</a:t>
            </a:r>
            <a:r>
              <a:rPr lang="it-IT" sz="2400" dirty="0"/>
              <a:t> </a:t>
            </a:r>
            <a:r>
              <a:rPr lang="it-IT" sz="2400" dirty="0" err="1"/>
              <a:t>dans</a:t>
            </a:r>
            <a:r>
              <a:rPr lang="it-IT" sz="2400" dirty="0"/>
              <a:t> </a:t>
            </a:r>
            <a:r>
              <a:rPr lang="it-IT" sz="2400" dirty="0" err="1" smtClean="0"/>
              <a:t>les</a:t>
            </a:r>
            <a:r>
              <a:rPr lang="it-IT" sz="2400" dirty="0" smtClean="0"/>
              <a:t> </a:t>
            </a:r>
            <a:r>
              <a:rPr lang="it-IT" sz="2400" dirty="0" err="1" smtClean="0"/>
              <a:t>départements</a:t>
            </a:r>
            <a:r>
              <a:rPr lang="it-IT" sz="2400" dirty="0" smtClean="0"/>
              <a:t> de l’</a:t>
            </a:r>
            <a:r>
              <a:rPr lang="it-IT" sz="2400" dirty="0" err="1" smtClean="0"/>
              <a:t>Eure</a:t>
            </a:r>
            <a:r>
              <a:rPr lang="it-IT" sz="2400" dirty="0" smtClean="0"/>
              <a:t> </a:t>
            </a:r>
            <a:r>
              <a:rPr lang="it-IT" sz="2400" dirty="0"/>
              <a:t>et </a:t>
            </a:r>
            <a:r>
              <a:rPr lang="it-IT" sz="2400" dirty="0" smtClean="0"/>
              <a:t>de la </a:t>
            </a:r>
            <a:r>
              <a:rPr lang="it-IT" sz="2400" dirty="0" err="1"/>
              <a:t>Seine</a:t>
            </a:r>
            <a:r>
              <a:rPr lang="it-IT" sz="2400" dirty="0"/>
              <a:t>-Maritime </a:t>
            </a:r>
            <a:r>
              <a:rPr lang="it-IT" sz="2400" dirty="0" err="1"/>
              <a:t>dans</a:t>
            </a:r>
            <a:r>
              <a:rPr lang="it-IT" sz="2400" dirty="0"/>
              <a:t> un rayon de plus de 10 km est </a:t>
            </a:r>
            <a:r>
              <a:rPr lang="it-IT" sz="2400" b="1" dirty="0" err="1"/>
              <a:t>légale</a:t>
            </a:r>
            <a:r>
              <a:rPr lang="it-IT" sz="2400" b="1" dirty="0"/>
              <a:t>, </a:t>
            </a:r>
            <a:r>
              <a:rPr lang="it-IT" sz="2400" b="1" dirty="0" err="1"/>
              <a:t>puisque</a:t>
            </a:r>
            <a:r>
              <a:rPr lang="it-IT" sz="2400" dirty="0"/>
              <a:t> </a:t>
            </a:r>
            <a:r>
              <a:rPr lang="it-IT" sz="2400" dirty="0" err="1"/>
              <a:t>traduite</a:t>
            </a:r>
            <a:r>
              <a:rPr lang="it-IT" sz="2400" dirty="0"/>
              <a:t> en </a:t>
            </a:r>
            <a:r>
              <a:rPr lang="it-IT" sz="2400" dirty="0" err="1"/>
              <a:t>français</a:t>
            </a:r>
            <a:r>
              <a:rPr lang="it-IT" sz="2400" dirty="0"/>
              <a:t>.</a:t>
            </a:r>
          </a:p>
          <a:p>
            <a:pPr algn="just"/>
            <a:endParaRPr lang="fr-CA" sz="2400" dirty="0"/>
          </a:p>
        </p:txBody>
      </p:sp>
    </p:spTree>
    <p:extLst>
      <p:ext uri="{BB962C8B-B14F-4D97-AF65-F5344CB8AC3E}">
        <p14:creationId xmlns:p14="http://schemas.microsoft.com/office/powerpoint/2010/main" val="178655162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Attestation en langue normande</a:t>
            </a:r>
          </a:p>
        </p:txBody>
      </p:sp>
      <p:sp>
        <p:nvSpPr>
          <p:cNvPr id="3" name="Segnaposto contenuto 2"/>
          <p:cNvSpPr>
            <a:spLocks noGrp="1"/>
          </p:cNvSpPr>
          <p:nvPr>
            <p:ph idx="1"/>
          </p:nvPr>
        </p:nvSpPr>
        <p:spPr/>
        <p:txBody>
          <a:bodyPr>
            <a:normAutofit fontScale="92500" lnSpcReduction="10000"/>
          </a:bodyPr>
          <a:lstStyle/>
          <a:p>
            <a:pPr algn="just"/>
            <a:r>
              <a:rPr lang="fr-CA" sz="2400" dirty="0"/>
              <a:t>La langue normande retrouve des couleurs. Une nouvelle preuve ? L’attestation dérogatoire pour se déplacer ou « l’</a:t>
            </a:r>
            <a:r>
              <a:rPr lang="fr-CA" sz="2400" dirty="0" err="1"/>
              <a:t>acertainement</a:t>
            </a:r>
            <a:r>
              <a:rPr lang="fr-CA" sz="2400" dirty="0"/>
              <a:t> </a:t>
            </a:r>
            <a:r>
              <a:rPr lang="fr-CA" sz="2400" dirty="0" err="1"/>
              <a:t>dérogatouère</a:t>
            </a:r>
            <a:r>
              <a:rPr lang="fr-CA" sz="2400" dirty="0"/>
              <a:t> </a:t>
            </a:r>
            <a:r>
              <a:rPr lang="fr-CA" sz="2400" dirty="0" err="1"/>
              <a:t>pouor</a:t>
            </a:r>
            <a:r>
              <a:rPr lang="fr-CA" sz="2400" dirty="0"/>
              <a:t> se </a:t>
            </a:r>
            <a:r>
              <a:rPr lang="fr-CA" sz="2400" dirty="0" err="1"/>
              <a:t>déhalaer</a:t>
            </a:r>
            <a:r>
              <a:rPr lang="fr-CA" sz="2400" dirty="0"/>
              <a:t> », traduite en normand et valable depuis le 23 mar</a:t>
            </a:r>
            <a:r>
              <a:rPr lang="fr-CA" sz="3900" b="1" dirty="0"/>
              <a:t>s</a:t>
            </a:r>
            <a:r>
              <a:rPr lang="fr-CA" sz="2400" dirty="0"/>
              <a:t> dernier sur les départements de l’Eure et de la Seine-Maritime. Comme le souligne le site de la Région Normandie, qui fait en fait sa promotion et sur lequel elle peut être téléchargée, « parce que la situation sanitaire ne doit pas nous faire oublier </a:t>
            </a:r>
            <a:r>
              <a:rPr lang="fr-CA" sz="2400" b="1" dirty="0"/>
              <a:t>la culture et l’histoire de notre territoire</a:t>
            </a:r>
            <a:r>
              <a:rPr lang="fr-CA" sz="2400" dirty="0"/>
              <a:t>, Jean-Philippe Joly, de la Fédération des associations pour la langue normande, propose une attestation de déplacement dérogatoire, mise à jour suite aux annonces du 18 mars 2021, à partir de tous les parlers normands continentaux ! » Une initiative déjà prise lors du dernier confinement et donc réactualisée. </a:t>
            </a:r>
            <a:r>
              <a:rPr lang="fr-CA" sz="2400" dirty="0" err="1"/>
              <a:t>https</a:t>
            </a:r>
            <a:r>
              <a:rPr lang="fr-CA" sz="2400" dirty="0"/>
              <a:t>://</a:t>
            </a:r>
            <a:r>
              <a:rPr lang="fr-CA" sz="2400" dirty="0" err="1"/>
              <a:t>www.leparisien.fr</a:t>
            </a:r>
            <a:r>
              <a:rPr lang="fr-CA" sz="2400" dirty="0"/>
              <a:t>/</a:t>
            </a:r>
            <a:r>
              <a:rPr lang="fr-CA" sz="2400" dirty="0" err="1"/>
              <a:t>societe</a:t>
            </a:r>
            <a:r>
              <a:rPr lang="fr-CA" sz="2400" dirty="0"/>
              <a:t>/covid-19-une-attestation-derogatouere-en-normand-28</a:t>
            </a:r>
          </a:p>
        </p:txBody>
      </p:sp>
    </p:spTree>
    <p:extLst>
      <p:ext uri="{BB962C8B-B14F-4D97-AF65-F5344CB8AC3E}">
        <p14:creationId xmlns:p14="http://schemas.microsoft.com/office/powerpoint/2010/main" val="104272328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Attestation en langue normande</a:t>
            </a:r>
          </a:p>
        </p:txBody>
      </p:sp>
      <p:sp>
        <p:nvSpPr>
          <p:cNvPr id="3" name="Segnaposto contenuto 2"/>
          <p:cNvSpPr>
            <a:spLocks noGrp="1"/>
          </p:cNvSpPr>
          <p:nvPr>
            <p:ph idx="1"/>
          </p:nvPr>
        </p:nvSpPr>
        <p:spPr/>
        <p:txBody>
          <a:bodyPr>
            <a:normAutofit fontScale="92500"/>
          </a:bodyPr>
          <a:lstStyle/>
          <a:p>
            <a:pPr algn="just"/>
            <a:r>
              <a:rPr lang="it-IT" sz="2400" dirty="0"/>
              <a:t>Ce </a:t>
            </a:r>
            <a:r>
              <a:rPr lang="it-IT" sz="2400" dirty="0" err="1"/>
              <a:t>document</a:t>
            </a:r>
            <a:r>
              <a:rPr lang="it-IT" sz="2400" dirty="0"/>
              <a:t> bilingue est tout ce </a:t>
            </a:r>
            <a:r>
              <a:rPr lang="it-IT" sz="2400" dirty="0" err="1"/>
              <a:t>qu’il</a:t>
            </a:r>
            <a:r>
              <a:rPr lang="it-IT" sz="2400" dirty="0"/>
              <a:t> y a de plus </a:t>
            </a:r>
            <a:r>
              <a:rPr lang="it-IT" sz="2400" dirty="0" err="1"/>
              <a:t>légal</a:t>
            </a:r>
            <a:r>
              <a:rPr lang="it-IT" sz="2400" dirty="0"/>
              <a:t> </a:t>
            </a:r>
            <a:r>
              <a:rPr lang="it-IT" sz="2400" dirty="0" err="1"/>
              <a:t>puisque</a:t>
            </a:r>
            <a:r>
              <a:rPr lang="it-IT" sz="2400" dirty="0"/>
              <a:t> </a:t>
            </a:r>
            <a:r>
              <a:rPr lang="it-IT" sz="2400" dirty="0" err="1"/>
              <a:t>comme</a:t>
            </a:r>
            <a:r>
              <a:rPr lang="it-IT" sz="2400" dirty="0"/>
              <a:t> l’</a:t>
            </a:r>
            <a:r>
              <a:rPr lang="it-IT" sz="2400" dirty="0" err="1"/>
              <a:t>expliquent</a:t>
            </a:r>
            <a:r>
              <a:rPr lang="it-IT" sz="2400" dirty="0"/>
              <a:t> </a:t>
            </a:r>
            <a:r>
              <a:rPr lang="it-IT" sz="2400" dirty="0" err="1"/>
              <a:t>les</a:t>
            </a:r>
            <a:r>
              <a:rPr lang="it-IT" sz="2400" dirty="0"/>
              <a:t> </a:t>
            </a:r>
            <a:r>
              <a:rPr lang="it-IT" sz="2400" dirty="0" err="1"/>
              <a:t>services</a:t>
            </a:r>
            <a:r>
              <a:rPr lang="it-IT" sz="2400" dirty="0"/>
              <a:t> de l’</a:t>
            </a:r>
            <a:r>
              <a:rPr lang="it-IT" sz="2400" dirty="0" err="1"/>
              <a:t>Etat</a:t>
            </a:r>
            <a:r>
              <a:rPr lang="it-IT" sz="2400" dirty="0"/>
              <a:t> « </a:t>
            </a:r>
            <a:r>
              <a:rPr lang="it-IT" sz="2400" dirty="0" err="1"/>
              <a:t>dès</a:t>
            </a:r>
            <a:r>
              <a:rPr lang="it-IT" sz="2400" dirty="0"/>
              <a:t> </a:t>
            </a:r>
            <a:r>
              <a:rPr lang="it-IT" sz="2400" dirty="0" err="1"/>
              <a:t>lors</a:t>
            </a:r>
            <a:r>
              <a:rPr lang="it-IT" sz="2400" dirty="0"/>
              <a:t> </a:t>
            </a:r>
            <a:r>
              <a:rPr lang="it-IT" sz="2400" dirty="0" err="1"/>
              <a:t>que</a:t>
            </a:r>
            <a:r>
              <a:rPr lang="it-IT" sz="2400" dirty="0"/>
              <a:t> la </a:t>
            </a:r>
            <a:r>
              <a:rPr lang="it-IT" sz="2400" dirty="0" err="1"/>
              <a:t>traduction</a:t>
            </a:r>
            <a:r>
              <a:rPr lang="it-IT" sz="2400" dirty="0"/>
              <a:t> </a:t>
            </a:r>
            <a:r>
              <a:rPr lang="it-IT" sz="2400" dirty="0" err="1"/>
              <a:t>complète</a:t>
            </a:r>
            <a:r>
              <a:rPr lang="it-IT" sz="2400" dirty="0"/>
              <a:t> en </a:t>
            </a:r>
            <a:r>
              <a:rPr lang="it-IT" sz="2400" dirty="0" err="1"/>
              <a:t>français</a:t>
            </a:r>
            <a:r>
              <a:rPr lang="it-IT" sz="2400" dirty="0"/>
              <a:t> </a:t>
            </a:r>
            <a:r>
              <a:rPr lang="it-IT" sz="2400" dirty="0" err="1"/>
              <a:t>apparaît</a:t>
            </a:r>
            <a:r>
              <a:rPr lang="it-IT" sz="2400" dirty="0"/>
              <a:t> </a:t>
            </a:r>
            <a:r>
              <a:rPr lang="it-IT" sz="2400" dirty="0" err="1"/>
              <a:t>sur</a:t>
            </a:r>
            <a:r>
              <a:rPr lang="it-IT" sz="2400" dirty="0"/>
              <a:t> le </a:t>
            </a:r>
            <a:r>
              <a:rPr lang="it-IT" sz="2400" dirty="0" err="1"/>
              <a:t>document</a:t>
            </a:r>
            <a:r>
              <a:rPr lang="it-IT" sz="2400" dirty="0"/>
              <a:t>, et </a:t>
            </a:r>
            <a:r>
              <a:rPr lang="it-IT" sz="2400" dirty="0" err="1"/>
              <a:t>que</a:t>
            </a:r>
            <a:r>
              <a:rPr lang="it-IT" sz="2400" dirty="0"/>
              <a:t> </a:t>
            </a:r>
            <a:r>
              <a:rPr lang="it-IT" sz="2400" dirty="0" err="1"/>
              <a:t>toutes</a:t>
            </a:r>
            <a:r>
              <a:rPr lang="it-IT" sz="2400" dirty="0"/>
              <a:t> </a:t>
            </a:r>
            <a:r>
              <a:rPr lang="it-IT" sz="2400" dirty="0" err="1"/>
              <a:t>les</a:t>
            </a:r>
            <a:r>
              <a:rPr lang="it-IT" sz="2400" dirty="0"/>
              <a:t> </a:t>
            </a:r>
            <a:r>
              <a:rPr lang="it-IT" sz="2400" dirty="0" err="1"/>
              <a:t>mentions</a:t>
            </a:r>
            <a:r>
              <a:rPr lang="it-IT" sz="2400" dirty="0"/>
              <a:t> de l’</a:t>
            </a:r>
            <a:r>
              <a:rPr lang="it-IT" sz="2400" dirty="0" err="1"/>
              <a:t>attestation</a:t>
            </a:r>
            <a:r>
              <a:rPr lang="it-IT" sz="2400" dirty="0"/>
              <a:t> d’origine y </a:t>
            </a:r>
            <a:r>
              <a:rPr lang="it-IT" sz="2400" dirty="0" err="1"/>
              <a:t>figurent</a:t>
            </a:r>
            <a:r>
              <a:rPr lang="it-IT" sz="2400" dirty="0"/>
              <a:t>, il </a:t>
            </a:r>
            <a:r>
              <a:rPr lang="it-IT" sz="2400" dirty="0" err="1"/>
              <a:t>peut</a:t>
            </a:r>
            <a:r>
              <a:rPr lang="it-IT" sz="2400" dirty="0"/>
              <a:t> </a:t>
            </a:r>
            <a:r>
              <a:rPr lang="it-IT" sz="2400" dirty="0" err="1"/>
              <a:t>être</a:t>
            </a:r>
            <a:r>
              <a:rPr lang="it-IT" sz="2400" dirty="0"/>
              <a:t> </a:t>
            </a:r>
            <a:r>
              <a:rPr lang="it-IT" sz="2400" dirty="0" err="1"/>
              <a:t>utilisé</a:t>
            </a:r>
            <a:r>
              <a:rPr lang="it-IT" sz="2400" dirty="0"/>
              <a:t> »</a:t>
            </a:r>
            <a:r>
              <a:rPr lang="it-IT" sz="2400" dirty="0" smtClean="0"/>
              <a:t>.</a:t>
            </a:r>
          </a:p>
          <a:p>
            <a:pPr algn="just"/>
            <a:r>
              <a:rPr lang="it-IT" sz="2400" b="1" dirty="0" err="1"/>
              <a:t>Menacée</a:t>
            </a:r>
            <a:r>
              <a:rPr lang="it-IT" sz="2400" b="1" dirty="0"/>
              <a:t> de </a:t>
            </a:r>
            <a:r>
              <a:rPr lang="it-IT" sz="2400" b="1" dirty="0" err="1"/>
              <a:t>disparition</a:t>
            </a:r>
            <a:r>
              <a:rPr lang="it-IT" sz="2400" b="1" dirty="0"/>
              <a:t> </a:t>
            </a:r>
            <a:r>
              <a:rPr lang="it-IT" sz="2400" b="1" dirty="0" err="1"/>
              <a:t>selon</a:t>
            </a:r>
            <a:r>
              <a:rPr lang="it-IT" sz="2400" b="1" dirty="0"/>
              <a:t> l’Unesco</a:t>
            </a:r>
            <a:r>
              <a:rPr lang="it-IT" sz="2400" dirty="0"/>
              <a:t>, la langue </a:t>
            </a:r>
            <a:r>
              <a:rPr lang="it-IT" sz="2400" dirty="0" err="1"/>
              <a:t>normande</a:t>
            </a:r>
            <a:r>
              <a:rPr lang="it-IT" sz="2400" dirty="0"/>
              <a:t> </a:t>
            </a:r>
            <a:r>
              <a:rPr lang="it-IT" sz="2400" dirty="0" err="1"/>
              <a:t>bénéficie</a:t>
            </a:r>
            <a:r>
              <a:rPr lang="it-IT" sz="2400" dirty="0"/>
              <a:t> </a:t>
            </a:r>
            <a:r>
              <a:rPr lang="it-IT" sz="2400" dirty="0" err="1"/>
              <a:t>depuis</a:t>
            </a:r>
            <a:r>
              <a:rPr lang="it-IT" sz="2400" dirty="0"/>
              <a:t> </a:t>
            </a:r>
            <a:r>
              <a:rPr lang="it-IT" sz="2400" dirty="0" err="1"/>
              <a:t>plusieurs</a:t>
            </a:r>
            <a:r>
              <a:rPr lang="it-IT" sz="2400" dirty="0"/>
              <a:t> </a:t>
            </a:r>
            <a:r>
              <a:rPr lang="it-IT" sz="2400" dirty="0" err="1"/>
              <a:t>années</a:t>
            </a:r>
            <a:r>
              <a:rPr lang="it-IT" sz="2400" dirty="0"/>
              <a:t> de l’</a:t>
            </a:r>
            <a:r>
              <a:rPr lang="it-IT" sz="2400" dirty="0" err="1"/>
              <a:t>attention</a:t>
            </a:r>
            <a:r>
              <a:rPr lang="it-IT" sz="2400" dirty="0"/>
              <a:t> </a:t>
            </a:r>
            <a:r>
              <a:rPr lang="it-IT" sz="2400" dirty="0" err="1"/>
              <a:t>toute</a:t>
            </a:r>
            <a:r>
              <a:rPr lang="it-IT" sz="2400" dirty="0"/>
              <a:t> </a:t>
            </a:r>
            <a:r>
              <a:rPr lang="it-IT" sz="2400" dirty="0" err="1"/>
              <a:t>particulière</a:t>
            </a:r>
            <a:r>
              <a:rPr lang="it-IT" sz="2400" dirty="0"/>
              <a:t> de la </a:t>
            </a:r>
            <a:r>
              <a:rPr lang="it-IT" sz="2400" dirty="0" err="1"/>
              <a:t>région</a:t>
            </a:r>
            <a:r>
              <a:rPr lang="it-IT" sz="2400" dirty="0"/>
              <a:t> </a:t>
            </a:r>
            <a:r>
              <a:rPr lang="it-IT" sz="2400" dirty="0" err="1"/>
              <a:t>Normandie</a:t>
            </a:r>
            <a:r>
              <a:rPr lang="it-IT" sz="2400" dirty="0"/>
              <a:t> qui a </a:t>
            </a:r>
            <a:r>
              <a:rPr lang="it-IT" sz="2400" dirty="0" err="1"/>
              <a:t>notamment</a:t>
            </a:r>
            <a:r>
              <a:rPr lang="it-IT" sz="2400" dirty="0"/>
              <a:t> </a:t>
            </a:r>
            <a:r>
              <a:rPr lang="it-IT" sz="2400" dirty="0" err="1"/>
              <a:t>mis</a:t>
            </a:r>
            <a:r>
              <a:rPr lang="it-IT" sz="2400" dirty="0"/>
              <a:t> </a:t>
            </a:r>
            <a:r>
              <a:rPr lang="it-IT" sz="2400" dirty="0" err="1"/>
              <a:t>sur</a:t>
            </a:r>
            <a:r>
              <a:rPr lang="it-IT" sz="2400" dirty="0"/>
              <a:t> </a:t>
            </a:r>
            <a:r>
              <a:rPr lang="it-IT" sz="2400" dirty="0" err="1"/>
              <a:t>pied</a:t>
            </a:r>
            <a:r>
              <a:rPr lang="it-IT" sz="2400" dirty="0"/>
              <a:t> un </a:t>
            </a:r>
            <a:r>
              <a:rPr lang="it-IT" sz="2400" dirty="0" err="1"/>
              <a:t>conseil</a:t>
            </a:r>
            <a:r>
              <a:rPr lang="it-IT" sz="2400" dirty="0"/>
              <a:t> </a:t>
            </a:r>
            <a:r>
              <a:rPr lang="it-IT" sz="2400" dirty="0" err="1"/>
              <a:t>scientifique</a:t>
            </a:r>
            <a:r>
              <a:rPr lang="it-IT" sz="2400" dirty="0"/>
              <a:t> et </a:t>
            </a:r>
            <a:r>
              <a:rPr lang="it-IT" sz="2400" dirty="0" err="1"/>
              <a:t>culturel</a:t>
            </a:r>
            <a:r>
              <a:rPr lang="it-IT" sz="2400" dirty="0"/>
              <a:t> </a:t>
            </a:r>
            <a:r>
              <a:rPr lang="it-IT" sz="2400" dirty="0" err="1"/>
              <a:t>des</a:t>
            </a:r>
            <a:r>
              <a:rPr lang="it-IT" sz="2400" dirty="0"/>
              <a:t> </a:t>
            </a:r>
            <a:r>
              <a:rPr lang="it-IT" sz="2400" dirty="0" err="1"/>
              <a:t>parlers</a:t>
            </a:r>
            <a:r>
              <a:rPr lang="it-IT" sz="2400" dirty="0"/>
              <a:t> </a:t>
            </a:r>
            <a:r>
              <a:rPr lang="it-IT" sz="2400" dirty="0" err="1"/>
              <a:t>normands</a:t>
            </a:r>
            <a:r>
              <a:rPr lang="it-IT" sz="2400" dirty="0"/>
              <a:t> </a:t>
            </a:r>
            <a:r>
              <a:rPr lang="it-IT" sz="2400" dirty="0" err="1"/>
              <a:t>depuis</a:t>
            </a:r>
            <a:r>
              <a:rPr lang="it-IT" sz="2400" dirty="0"/>
              <a:t> 2019. Et </a:t>
            </a:r>
            <a:r>
              <a:rPr lang="it-IT" sz="2400" dirty="0" err="1"/>
              <a:t>quelques</a:t>
            </a:r>
            <a:r>
              <a:rPr lang="it-IT" sz="2400" dirty="0"/>
              <a:t> </a:t>
            </a:r>
            <a:r>
              <a:rPr lang="it-IT" sz="2400" dirty="0" err="1"/>
              <a:t>communes</a:t>
            </a:r>
            <a:r>
              <a:rPr lang="it-IT" sz="2400" dirty="0"/>
              <a:t> </a:t>
            </a:r>
            <a:r>
              <a:rPr lang="it-IT" sz="2400" dirty="0" err="1"/>
              <a:t>ont</a:t>
            </a:r>
            <a:r>
              <a:rPr lang="it-IT" sz="2400" dirty="0"/>
              <a:t> </a:t>
            </a:r>
            <a:r>
              <a:rPr lang="it-IT" sz="2400" dirty="0" err="1"/>
              <a:t>droit</a:t>
            </a:r>
            <a:r>
              <a:rPr lang="it-IT" sz="2400" dirty="0"/>
              <a:t> à </a:t>
            </a:r>
            <a:r>
              <a:rPr lang="it-IT" sz="2400" dirty="0" err="1"/>
              <a:t>des</a:t>
            </a:r>
            <a:r>
              <a:rPr lang="it-IT" sz="2400" dirty="0"/>
              <a:t> </a:t>
            </a:r>
            <a:r>
              <a:rPr lang="it-IT" sz="2400" dirty="0" err="1"/>
              <a:t>panneaux</a:t>
            </a:r>
            <a:r>
              <a:rPr lang="it-IT" sz="2400" dirty="0"/>
              <a:t> d’entrée de ville </a:t>
            </a:r>
            <a:r>
              <a:rPr lang="it-IT" sz="2400" dirty="0" err="1"/>
              <a:t>avec</a:t>
            </a:r>
            <a:r>
              <a:rPr lang="it-IT" sz="2400" dirty="0"/>
              <a:t> </a:t>
            </a:r>
            <a:r>
              <a:rPr lang="it-IT" sz="2400" dirty="0" err="1"/>
              <a:t>les</a:t>
            </a:r>
            <a:r>
              <a:rPr lang="it-IT" sz="2400" dirty="0"/>
              <a:t> </a:t>
            </a:r>
            <a:r>
              <a:rPr lang="it-IT" sz="2400" dirty="0" err="1"/>
              <a:t>deux</a:t>
            </a:r>
            <a:r>
              <a:rPr lang="it-IT" sz="2400" dirty="0"/>
              <a:t> </a:t>
            </a:r>
            <a:r>
              <a:rPr lang="it-IT" sz="2400" dirty="0" err="1"/>
              <a:t>langues</a:t>
            </a:r>
            <a:r>
              <a:rPr lang="it-IT" sz="2400" dirty="0"/>
              <a:t> </a:t>
            </a:r>
            <a:r>
              <a:rPr lang="it-IT" sz="2400" dirty="0" err="1"/>
              <a:t>comme</a:t>
            </a:r>
            <a:r>
              <a:rPr lang="it-IT" sz="2400" dirty="0"/>
              <a:t> celle d’</a:t>
            </a:r>
            <a:r>
              <a:rPr lang="it-IT" sz="2400" dirty="0" err="1"/>
              <a:t>Epaignes</a:t>
            </a:r>
            <a:r>
              <a:rPr lang="it-IT" sz="2400" dirty="0"/>
              <a:t> – </a:t>
            </a:r>
            <a:r>
              <a:rPr lang="it-IT" sz="2400" dirty="0" err="1"/>
              <a:t>Epagne</a:t>
            </a:r>
            <a:r>
              <a:rPr lang="it-IT" sz="2400" dirty="0"/>
              <a:t> en </a:t>
            </a:r>
            <a:r>
              <a:rPr lang="it-IT" sz="2400" dirty="0" err="1"/>
              <a:t>normand</a:t>
            </a:r>
            <a:r>
              <a:rPr lang="it-IT" sz="2400" dirty="0"/>
              <a:t> —, </a:t>
            </a:r>
            <a:r>
              <a:rPr lang="it-IT" sz="2400" dirty="0" err="1"/>
              <a:t>chère</a:t>
            </a:r>
            <a:r>
              <a:rPr lang="it-IT" sz="2400" dirty="0"/>
              <a:t> </a:t>
            </a:r>
            <a:r>
              <a:rPr lang="it-IT" sz="2400" dirty="0" err="1"/>
              <a:t>au</a:t>
            </a:r>
            <a:r>
              <a:rPr lang="it-IT" sz="2400" dirty="0"/>
              <a:t> </a:t>
            </a:r>
            <a:r>
              <a:rPr lang="it-IT" sz="2400" dirty="0" err="1"/>
              <a:t>président</a:t>
            </a:r>
            <a:r>
              <a:rPr lang="it-IT" sz="2400" dirty="0"/>
              <a:t> de </a:t>
            </a:r>
            <a:r>
              <a:rPr lang="it-IT" sz="2400" dirty="0" err="1"/>
              <a:t>région</a:t>
            </a:r>
            <a:r>
              <a:rPr lang="it-IT" sz="2400" dirty="0"/>
              <a:t>, le centriste </a:t>
            </a:r>
            <a:r>
              <a:rPr lang="it-IT" sz="2400" dirty="0" err="1"/>
              <a:t>Hervé</a:t>
            </a:r>
            <a:r>
              <a:rPr lang="it-IT" sz="2400" dirty="0"/>
              <a:t> </a:t>
            </a:r>
            <a:r>
              <a:rPr lang="it-IT" sz="2400" dirty="0" err="1"/>
              <a:t>Morin</a:t>
            </a:r>
            <a:r>
              <a:rPr lang="it-IT" sz="2400" dirty="0"/>
              <a:t>, </a:t>
            </a:r>
            <a:r>
              <a:rPr lang="it-IT" sz="2400" dirty="0" err="1"/>
              <a:t>puisqu’il</a:t>
            </a:r>
            <a:r>
              <a:rPr lang="it-IT" sz="2400" dirty="0"/>
              <a:t> en </a:t>
            </a:r>
            <a:r>
              <a:rPr lang="it-IT" sz="2400" dirty="0" err="1"/>
              <a:t>était</a:t>
            </a:r>
            <a:r>
              <a:rPr lang="it-IT" sz="2400" dirty="0"/>
              <a:t> </a:t>
            </a:r>
            <a:r>
              <a:rPr lang="it-IT" sz="2400" dirty="0" err="1"/>
              <a:t>maire</a:t>
            </a:r>
            <a:r>
              <a:rPr lang="it-IT" sz="2400" dirty="0"/>
              <a:t> </a:t>
            </a:r>
            <a:r>
              <a:rPr lang="it-IT" sz="2400" dirty="0" err="1"/>
              <a:t>jusqu’en</a:t>
            </a:r>
            <a:r>
              <a:rPr lang="it-IT" sz="2400" dirty="0"/>
              <a:t> 2016.</a:t>
            </a:r>
            <a:endParaRPr lang="fr-CA" sz="2400" dirty="0"/>
          </a:p>
        </p:txBody>
      </p:sp>
    </p:spTree>
    <p:extLst>
      <p:ext uri="{BB962C8B-B14F-4D97-AF65-F5344CB8AC3E}">
        <p14:creationId xmlns:p14="http://schemas.microsoft.com/office/powerpoint/2010/main" val="10157737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err="1"/>
              <a:t>Acertainement</a:t>
            </a:r>
            <a:r>
              <a:rPr lang="it-IT" sz="2800" dirty="0"/>
              <a:t> </a:t>
            </a:r>
            <a:r>
              <a:rPr lang="it-IT" sz="2800" dirty="0" err="1"/>
              <a:t>dérogatouère</a:t>
            </a:r>
            <a:r>
              <a:rPr lang="it-IT" sz="2800" dirty="0"/>
              <a:t> </a:t>
            </a:r>
            <a:r>
              <a:rPr lang="it-IT" sz="2800" dirty="0" err="1"/>
              <a:t>pouor</a:t>
            </a:r>
            <a:r>
              <a:rPr lang="it-IT" sz="2800" dirty="0"/>
              <a:t>/</a:t>
            </a:r>
            <a:r>
              <a:rPr lang="it-IT" sz="2800" dirty="0" err="1"/>
              <a:t>pouo</a:t>
            </a:r>
            <a:r>
              <a:rPr lang="it-IT" sz="2800" dirty="0"/>
              <a:t> se </a:t>
            </a:r>
            <a:r>
              <a:rPr lang="it-IT" sz="2800" dirty="0" err="1"/>
              <a:t>déhalaer</a:t>
            </a:r>
            <a:r>
              <a:rPr lang="it-IT" sz="2800" dirty="0"/>
              <a:t> (à </a:t>
            </a:r>
            <a:r>
              <a:rPr lang="it-IT" sz="2800" dirty="0" err="1"/>
              <a:t>muche-candelles</a:t>
            </a:r>
            <a:r>
              <a:rPr lang="it-IT" sz="2800" dirty="0"/>
              <a:t>) </a:t>
            </a:r>
            <a:br>
              <a:rPr lang="it-IT" sz="2800" dirty="0"/>
            </a:br>
            <a:endParaRPr lang="fr-CA" sz="2800" dirty="0"/>
          </a:p>
        </p:txBody>
      </p:sp>
      <p:sp>
        <p:nvSpPr>
          <p:cNvPr id="3" name="Segnaposto contenuto 2"/>
          <p:cNvSpPr>
            <a:spLocks noGrp="1"/>
          </p:cNvSpPr>
          <p:nvPr>
            <p:ph idx="1"/>
          </p:nvPr>
        </p:nvSpPr>
        <p:spPr/>
        <p:txBody>
          <a:bodyPr>
            <a:normAutofit fontScale="92500" lnSpcReduction="10000"/>
          </a:bodyPr>
          <a:lstStyle/>
          <a:p>
            <a:r>
              <a:rPr lang="it-IT" sz="2400" dirty="0" err="1"/>
              <a:t>Acertainement</a:t>
            </a:r>
            <a:r>
              <a:rPr lang="it-IT" sz="2400" dirty="0"/>
              <a:t> </a:t>
            </a:r>
            <a:r>
              <a:rPr lang="it-IT" sz="2400" dirty="0" err="1"/>
              <a:t>dérogatouère</a:t>
            </a:r>
            <a:r>
              <a:rPr lang="it-IT" sz="2400" dirty="0"/>
              <a:t> </a:t>
            </a:r>
            <a:r>
              <a:rPr lang="it-IT" sz="2400" dirty="0" err="1"/>
              <a:t>pouor</a:t>
            </a:r>
            <a:r>
              <a:rPr lang="it-IT" sz="2400" dirty="0"/>
              <a:t>/</a:t>
            </a:r>
            <a:r>
              <a:rPr lang="it-IT" sz="2400" dirty="0" err="1"/>
              <a:t>pouo</a:t>
            </a:r>
            <a:r>
              <a:rPr lang="it-IT" sz="2400" dirty="0"/>
              <a:t> se </a:t>
            </a:r>
            <a:r>
              <a:rPr lang="it-IT" sz="2400" dirty="0" err="1"/>
              <a:t>déhalaer</a:t>
            </a:r>
            <a:r>
              <a:rPr lang="it-IT" sz="2400" dirty="0"/>
              <a:t> (à </a:t>
            </a:r>
            <a:r>
              <a:rPr lang="it-IT" sz="2400" dirty="0" err="1"/>
              <a:t>muche-candelles</a:t>
            </a:r>
            <a:r>
              <a:rPr lang="it-IT" sz="2400" dirty="0"/>
              <a:t>) </a:t>
            </a:r>
          </a:p>
          <a:p>
            <a:r>
              <a:rPr lang="it-IT" sz="2400" dirty="0"/>
              <a:t>ATTESTATION DE DÉPLACEMENT DÉROGATOIRE </a:t>
            </a:r>
          </a:p>
          <a:p>
            <a:pPr algn="just"/>
            <a:r>
              <a:rPr lang="it-IT" sz="2400" b="1" dirty="0" err="1"/>
              <a:t>Veu</a:t>
            </a:r>
            <a:r>
              <a:rPr lang="it-IT" sz="2400" b="1" dirty="0"/>
              <a:t> cha qui </a:t>
            </a:r>
            <a:r>
              <a:rPr lang="it-IT" sz="2400" b="1" dirty="0" err="1"/>
              <a:t>yest</a:t>
            </a:r>
            <a:r>
              <a:rPr lang="it-IT" sz="2400" b="1" dirty="0"/>
              <a:t> </a:t>
            </a:r>
            <a:r>
              <a:rPr lang="it-IT" sz="2400" b="1" dirty="0" err="1"/>
              <a:t>cllamae</a:t>
            </a:r>
            <a:r>
              <a:rPr lang="it-IT" sz="2400" b="1" dirty="0"/>
              <a:t>́ </a:t>
            </a:r>
            <a:r>
              <a:rPr lang="it-IT" sz="2400" b="1" dirty="0" err="1"/>
              <a:t>sus</a:t>
            </a:r>
            <a:r>
              <a:rPr lang="it-IT" sz="2400" b="1" dirty="0"/>
              <a:t> </a:t>
            </a:r>
            <a:r>
              <a:rPr lang="it-IT" sz="2400" b="1" dirty="0" err="1"/>
              <a:t>eul</a:t>
            </a:r>
            <a:r>
              <a:rPr lang="it-IT" sz="2400" b="1" dirty="0"/>
              <a:t>/l’ </a:t>
            </a:r>
            <a:r>
              <a:rPr lang="it-IT" sz="2400" b="1" dirty="0" err="1"/>
              <a:t>articlle</a:t>
            </a:r>
            <a:r>
              <a:rPr lang="it-IT" sz="2400" b="1" dirty="0"/>
              <a:t> </a:t>
            </a:r>
            <a:r>
              <a:rPr lang="it-IT" sz="2400" dirty="0"/>
              <a:t>4 </a:t>
            </a:r>
            <a:r>
              <a:rPr lang="it-IT" sz="2400" dirty="0" err="1"/>
              <a:t>du</a:t>
            </a:r>
            <a:r>
              <a:rPr lang="it-IT" sz="2400" dirty="0"/>
              <a:t> </a:t>
            </a:r>
            <a:r>
              <a:rPr lang="it-IT" sz="2400" dirty="0" err="1"/>
              <a:t>décret</a:t>
            </a:r>
            <a:r>
              <a:rPr lang="it-IT" sz="2400" dirty="0"/>
              <a:t> n° 2020‐1310 </a:t>
            </a:r>
            <a:r>
              <a:rPr lang="it-IT" sz="2400" b="1" dirty="0" err="1"/>
              <a:t>du</a:t>
            </a:r>
            <a:r>
              <a:rPr lang="it-IT" sz="2400" b="1" dirty="0"/>
              <a:t> 29 </a:t>
            </a:r>
            <a:r>
              <a:rPr lang="it-IT" sz="2400" b="1" dirty="0" err="1"/>
              <a:t>du</a:t>
            </a:r>
            <a:r>
              <a:rPr lang="it-IT" sz="2400" b="1" dirty="0"/>
              <a:t> </a:t>
            </a:r>
            <a:r>
              <a:rPr lang="it-IT" sz="2400" b="1" dirty="0" err="1"/>
              <a:t>meis</a:t>
            </a:r>
            <a:r>
              <a:rPr lang="it-IT" sz="2400" b="1" dirty="0"/>
              <a:t> d’</a:t>
            </a:r>
            <a:r>
              <a:rPr lang="it-IT" sz="2400" b="1" dirty="0" err="1"/>
              <a:t>octobe</a:t>
            </a:r>
            <a:r>
              <a:rPr lang="it-IT" sz="2400" b="1" dirty="0"/>
              <a:t> </a:t>
            </a:r>
            <a:r>
              <a:rPr lang="it-IT" sz="2400" b="1" dirty="0" err="1"/>
              <a:t>eud</a:t>
            </a:r>
            <a:r>
              <a:rPr lang="it-IT" sz="2400" b="1" dirty="0"/>
              <a:t>/dé l’</a:t>
            </a:r>
            <a:r>
              <a:rPr lang="it-IT" sz="2400" b="1" dirty="0" err="1"/>
              <a:t>aun</a:t>
            </a:r>
            <a:r>
              <a:rPr lang="it-IT" sz="2400" b="1" dirty="0"/>
              <a:t> 2020 qui </a:t>
            </a:r>
            <a:r>
              <a:rPr lang="it-IT" sz="2400" b="1" dirty="0" err="1"/>
              <a:t>prêche</a:t>
            </a:r>
            <a:r>
              <a:rPr lang="it-IT" sz="2400" b="1" dirty="0"/>
              <a:t>/</a:t>
            </a:r>
            <a:r>
              <a:rPr lang="it-IT" sz="2400" b="1" dirty="0" err="1"/>
              <a:t>caôse</a:t>
            </a:r>
            <a:r>
              <a:rPr lang="it-IT" sz="2400" b="1" dirty="0"/>
              <a:t> </a:t>
            </a:r>
            <a:r>
              <a:rPr lang="it-IT" sz="2400" b="1" dirty="0" err="1"/>
              <a:t>des</a:t>
            </a:r>
            <a:r>
              <a:rPr lang="it-IT" sz="2400" b="1" dirty="0"/>
              <a:t> </a:t>
            </a:r>
            <a:r>
              <a:rPr lang="it-IT" sz="2400" b="1" dirty="0" err="1"/>
              <a:t>méseures</a:t>
            </a:r>
            <a:r>
              <a:rPr lang="it-IT" sz="2400" b="1" dirty="0"/>
              <a:t> à </a:t>
            </a:r>
            <a:r>
              <a:rPr lang="it-IT" sz="2400" b="1" dirty="0" err="1"/>
              <a:t>suure</a:t>
            </a:r>
            <a:r>
              <a:rPr lang="it-IT" sz="2400" b="1" dirty="0"/>
              <a:t> </a:t>
            </a:r>
            <a:r>
              <a:rPr lang="it-IT" sz="2400" b="1" dirty="0" err="1"/>
              <a:t>pouo</a:t>
            </a:r>
            <a:r>
              <a:rPr lang="it-IT" sz="2400" b="1" dirty="0"/>
              <a:t>(</a:t>
            </a:r>
            <a:r>
              <a:rPr lang="it-IT" sz="2400" b="1" dirty="0" err="1"/>
              <a:t>r</a:t>
            </a:r>
            <a:r>
              <a:rPr lang="it-IT" sz="2400" b="1" dirty="0"/>
              <a:t>) </a:t>
            </a:r>
            <a:r>
              <a:rPr lang="it-IT" sz="2400" b="1" dirty="0" err="1"/>
              <a:t>noute</a:t>
            </a:r>
            <a:r>
              <a:rPr lang="it-IT" sz="2400" b="1" dirty="0"/>
              <a:t> </a:t>
            </a:r>
            <a:r>
              <a:rPr lang="it-IT" sz="2400" b="1" dirty="0" err="1"/>
              <a:t>portement</a:t>
            </a:r>
            <a:r>
              <a:rPr lang="it-IT" sz="2400" b="1" dirty="0"/>
              <a:t> dé </a:t>
            </a:r>
            <a:r>
              <a:rPr lang="it-IT" sz="2400" b="1" dirty="0" err="1"/>
              <a:t>devaunt</a:t>
            </a:r>
            <a:r>
              <a:rPr lang="it-IT" sz="2400" b="1" dirty="0"/>
              <a:t> l’</a:t>
            </a:r>
            <a:r>
              <a:rPr lang="it-IT" sz="2400" b="1" dirty="0" err="1"/>
              <a:t>mâovais</a:t>
            </a:r>
            <a:r>
              <a:rPr lang="it-IT" sz="2400" b="1" dirty="0"/>
              <a:t> air </a:t>
            </a:r>
            <a:r>
              <a:rPr lang="it-IT" sz="2400" b="1" dirty="0" err="1"/>
              <a:t>eud</a:t>
            </a:r>
            <a:r>
              <a:rPr lang="it-IT" sz="2400" b="1" dirty="0"/>
              <a:t>/dé </a:t>
            </a:r>
            <a:r>
              <a:rPr lang="it-IT" sz="2400" b="1" dirty="0" err="1"/>
              <a:t>covid</a:t>
            </a:r>
            <a:r>
              <a:rPr lang="it-IT" sz="2400" b="1" dirty="0"/>
              <a:t> 19. </a:t>
            </a:r>
            <a:r>
              <a:rPr lang="it-IT" sz="2400" dirty="0"/>
              <a:t>En </a:t>
            </a:r>
            <a:r>
              <a:rPr lang="it-IT" sz="2400" dirty="0" err="1"/>
              <a:t>application</a:t>
            </a:r>
            <a:r>
              <a:rPr lang="it-IT" sz="2400" dirty="0"/>
              <a:t> </a:t>
            </a:r>
            <a:r>
              <a:rPr lang="it-IT" sz="2400" dirty="0" err="1"/>
              <a:t>du</a:t>
            </a:r>
            <a:r>
              <a:rPr lang="it-IT" sz="2400" dirty="0"/>
              <a:t> </a:t>
            </a:r>
            <a:r>
              <a:rPr lang="it-IT" sz="2400" dirty="0" err="1"/>
              <a:t>décret</a:t>
            </a:r>
            <a:r>
              <a:rPr lang="it-IT" sz="2400" dirty="0"/>
              <a:t> n°2020-1310 </a:t>
            </a:r>
            <a:r>
              <a:rPr lang="it-IT" sz="2400" dirty="0" err="1"/>
              <a:t>du</a:t>
            </a:r>
            <a:r>
              <a:rPr lang="it-IT" sz="2400" dirty="0"/>
              <a:t> 29 </a:t>
            </a:r>
            <a:r>
              <a:rPr lang="it-IT" sz="2400" dirty="0" err="1"/>
              <a:t>octobre</a:t>
            </a:r>
            <a:r>
              <a:rPr lang="it-IT" sz="2400" dirty="0"/>
              <a:t> 2020 </a:t>
            </a:r>
            <a:r>
              <a:rPr lang="it-IT" sz="2400" dirty="0" err="1"/>
              <a:t>prescrivant</a:t>
            </a:r>
            <a:r>
              <a:rPr lang="it-IT" sz="2400" dirty="0"/>
              <a:t> </a:t>
            </a:r>
            <a:r>
              <a:rPr lang="it-IT" sz="2400" dirty="0" err="1"/>
              <a:t>les</a:t>
            </a:r>
            <a:r>
              <a:rPr lang="it-IT" sz="2400" dirty="0"/>
              <a:t> </a:t>
            </a:r>
            <a:r>
              <a:rPr lang="it-IT" sz="2400" dirty="0" err="1"/>
              <a:t>mesures</a:t>
            </a:r>
            <a:r>
              <a:rPr lang="it-IT" sz="2400" dirty="0"/>
              <a:t> </a:t>
            </a:r>
            <a:r>
              <a:rPr lang="it-IT" sz="2400" dirty="0" err="1"/>
              <a:t>générales</a:t>
            </a:r>
            <a:r>
              <a:rPr lang="it-IT" sz="2400" dirty="0"/>
              <a:t> </a:t>
            </a:r>
            <a:r>
              <a:rPr lang="it-IT" sz="2400" dirty="0" err="1"/>
              <a:t>nécessaires</a:t>
            </a:r>
            <a:r>
              <a:rPr lang="it-IT" sz="2400" dirty="0"/>
              <a:t> pour </a:t>
            </a:r>
            <a:r>
              <a:rPr lang="it-IT" sz="2400" dirty="0" err="1"/>
              <a:t>faire</a:t>
            </a:r>
            <a:r>
              <a:rPr lang="it-IT" sz="2400" dirty="0"/>
              <a:t> face à l'</a:t>
            </a:r>
            <a:r>
              <a:rPr lang="it-IT" sz="2400" dirty="0" err="1"/>
              <a:t>épidémie</a:t>
            </a:r>
            <a:r>
              <a:rPr lang="it-IT" sz="2400" dirty="0"/>
              <a:t> de Covid19 </a:t>
            </a:r>
            <a:r>
              <a:rPr lang="it-IT" sz="2400" dirty="0" err="1"/>
              <a:t>dans</a:t>
            </a:r>
            <a:r>
              <a:rPr lang="it-IT" sz="2400" dirty="0"/>
              <a:t> le </a:t>
            </a:r>
            <a:r>
              <a:rPr lang="it-IT" sz="2400" dirty="0" err="1"/>
              <a:t>cadre</a:t>
            </a:r>
            <a:r>
              <a:rPr lang="it-IT" sz="2400" dirty="0"/>
              <a:t> de l'</a:t>
            </a:r>
            <a:r>
              <a:rPr lang="it-IT" sz="2400" dirty="0" err="1"/>
              <a:t>état</a:t>
            </a:r>
            <a:r>
              <a:rPr lang="it-IT" sz="2400" dirty="0"/>
              <a:t> d'</a:t>
            </a:r>
            <a:r>
              <a:rPr lang="it-IT" sz="2400" dirty="0" err="1"/>
              <a:t>urgence</a:t>
            </a:r>
            <a:r>
              <a:rPr lang="it-IT" sz="2400" dirty="0"/>
              <a:t> </a:t>
            </a:r>
            <a:r>
              <a:rPr lang="it-IT" sz="2400" dirty="0" err="1"/>
              <a:t>sanitaire</a:t>
            </a:r>
            <a:r>
              <a:rPr lang="it-IT" sz="2400" dirty="0"/>
              <a:t>. (1) </a:t>
            </a:r>
          </a:p>
          <a:p>
            <a:r>
              <a:rPr lang="it-IT" sz="2400" b="1" dirty="0"/>
              <a:t>Mei </a:t>
            </a:r>
            <a:r>
              <a:rPr lang="it-IT" sz="2400" b="1" dirty="0" err="1"/>
              <a:t>ségnaunt</a:t>
            </a:r>
            <a:r>
              <a:rPr lang="it-IT" sz="2400" b="1" dirty="0"/>
              <a:t> lo</a:t>
            </a:r>
            <a:r>
              <a:rPr lang="it-IT" sz="2400" dirty="0"/>
              <a:t>/ Je </a:t>
            </a:r>
            <a:r>
              <a:rPr lang="it-IT" sz="2400" dirty="0" err="1"/>
              <a:t>soussigne</a:t>
            </a:r>
            <a:r>
              <a:rPr lang="it-IT" sz="2400" dirty="0"/>
              <a:t>́(e), </a:t>
            </a:r>
            <a:r>
              <a:rPr lang="it-IT" sz="2400" dirty="0" err="1"/>
              <a:t>Mme</a:t>
            </a:r>
            <a:r>
              <a:rPr lang="it-IT" sz="2400" dirty="0"/>
              <a:t>/M. / </a:t>
            </a:r>
          </a:p>
          <a:p>
            <a:r>
              <a:rPr lang="it-IT" sz="2400" b="1" dirty="0" err="1"/>
              <a:t>Naqui</a:t>
            </a:r>
            <a:r>
              <a:rPr lang="it-IT" sz="2400" b="1" dirty="0"/>
              <a:t> </a:t>
            </a:r>
            <a:r>
              <a:rPr lang="it-IT" sz="2400" b="1" dirty="0" err="1"/>
              <a:t>eul</a:t>
            </a:r>
            <a:r>
              <a:rPr lang="it-IT" sz="2400" b="1" dirty="0"/>
              <a:t>/lé </a:t>
            </a:r>
            <a:r>
              <a:rPr lang="it-IT" sz="2400" dirty="0"/>
              <a:t>/ Né(e) le à </a:t>
            </a:r>
          </a:p>
          <a:p>
            <a:r>
              <a:rPr lang="it-IT" sz="2400" b="1" dirty="0" err="1"/>
              <a:t>Restaunt</a:t>
            </a:r>
            <a:r>
              <a:rPr lang="it-IT" sz="2400" b="1" dirty="0"/>
              <a:t> à </a:t>
            </a:r>
            <a:r>
              <a:rPr lang="it-IT" sz="2400" dirty="0"/>
              <a:t>/ </a:t>
            </a:r>
            <a:r>
              <a:rPr lang="it-IT" sz="2400" dirty="0" err="1"/>
              <a:t>Demeurant</a:t>
            </a:r>
            <a:r>
              <a:rPr lang="it-IT" sz="2400" dirty="0"/>
              <a:t> à </a:t>
            </a:r>
          </a:p>
          <a:p>
            <a:endParaRPr lang="fr-CA" sz="2400" dirty="0"/>
          </a:p>
        </p:txBody>
      </p:sp>
    </p:spTree>
    <p:extLst>
      <p:ext uri="{BB962C8B-B14F-4D97-AF65-F5344CB8AC3E}">
        <p14:creationId xmlns:p14="http://schemas.microsoft.com/office/powerpoint/2010/main" val="124735206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Acertainement</a:t>
            </a:r>
            <a:r>
              <a:rPr lang="it-IT" sz="2800" dirty="0"/>
              <a:t> </a:t>
            </a:r>
            <a:r>
              <a:rPr lang="it-IT" sz="2800" dirty="0" err="1"/>
              <a:t>dérogatouère</a:t>
            </a:r>
            <a:r>
              <a:rPr lang="it-IT" sz="2800" dirty="0"/>
              <a:t> </a:t>
            </a:r>
            <a:r>
              <a:rPr lang="it-IT" sz="2800" dirty="0" err="1"/>
              <a:t>pouor</a:t>
            </a:r>
            <a:r>
              <a:rPr lang="it-IT" sz="2800" dirty="0"/>
              <a:t>/</a:t>
            </a:r>
            <a:r>
              <a:rPr lang="it-IT" sz="2800" dirty="0" err="1"/>
              <a:t>pouo</a:t>
            </a:r>
            <a:r>
              <a:rPr lang="it-IT" sz="2800" dirty="0"/>
              <a:t> se </a:t>
            </a:r>
            <a:r>
              <a:rPr lang="it-IT" sz="2800" dirty="0" err="1" smtClean="0"/>
              <a:t>déhalaer</a:t>
            </a:r>
            <a:endParaRPr lang="fr-CA" sz="2800" dirty="0"/>
          </a:p>
        </p:txBody>
      </p:sp>
      <p:sp>
        <p:nvSpPr>
          <p:cNvPr id="3" name="Segnaposto contenuto 2"/>
          <p:cNvSpPr>
            <a:spLocks noGrp="1"/>
          </p:cNvSpPr>
          <p:nvPr>
            <p:ph idx="1"/>
          </p:nvPr>
        </p:nvSpPr>
        <p:spPr/>
        <p:txBody>
          <a:bodyPr>
            <a:normAutofit/>
          </a:bodyPr>
          <a:lstStyle/>
          <a:p>
            <a:r>
              <a:rPr lang="fr-FR" sz="2400" b="1" dirty="0" smtClean="0"/>
              <a:t>[...] </a:t>
            </a:r>
            <a:r>
              <a:rPr lang="fr-FR" sz="2400" b="1" dirty="0" err="1" smtClean="0"/>
              <a:t>Féchounae</a:t>
            </a:r>
            <a:r>
              <a:rPr lang="fr-FR" sz="2400" b="1" dirty="0" smtClean="0"/>
              <a:t>́ </a:t>
            </a:r>
            <a:r>
              <a:rPr lang="fr-FR" sz="2400" b="1" dirty="0"/>
              <a:t>à </a:t>
            </a:r>
            <a:r>
              <a:rPr lang="fr-FR" sz="2400" dirty="0"/>
              <a:t>/ Fait à : . . . . . . . . . . . . . . . . . . . . . . . </a:t>
            </a:r>
            <a:r>
              <a:rPr lang="fr-FR" sz="2400" dirty="0" err="1"/>
              <a:t>eul</a:t>
            </a:r>
            <a:r>
              <a:rPr lang="fr-FR" sz="2400" dirty="0"/>
              <a:t>/lé / Le : . . . . . . . . . . . . . . . . . . . . à : . . . . . . . . . . . </a:t>
            </a:r>
            <a:r>
              <a:rPr lang="fr-FR" sz="2400" dirty="0" err="1"/>
              <a:t>heus</a:t>
            </a:r>
            <a:r>
              <a:rPr lang="fr-FR" sz="2400" dirty="0"/>
              <a:t> / heure </a:t>
            </a:r>
            <a:r>
              <a:rPr lang="fr-FR" sz="2400" dirty="0" err="1"/>
              <a:t>Annyi</a:t>
            </a:r>
            <a:r>
              <a:rPr lang="fr-FR" sz="2400" dirty="0"/>
              <a:t>/</a:t>
            </a:r>
            <a:r>
              <a:rPr lang="fr-FR" sz="2400" dirty="0" err="1"/>
              <a:t>annuit</a:t>
            </a:r>
            <a:r>
              <a:rPr lang="fr-FR" sz="2400" dirty="0"/>
              <a:t> </a:t>
            </a:r>
            <a:r>
              <a:rPr lang="fr-FR" sz="2400" b="1" dirty="0"/>
              <a:t>et </a:t>
            </a:r>
            <a:r>
              <a:rPr lang="fr-FR" sz="2400" b="1" dirty="0" err="1"/>
              <a:t>heus</a:t>
            </a:r>
            <a:r>
              <a:rPr lang="fr-FR" sz="2400" b="1" dirty="0"/>
              <a:t> du </a:t>
            </a:r>
            <a:r>
              <a:rPr lang="fr-FR" sz="2400" b="1" dirty="0" err="1"/>
              <a:t>coumenchement</a:t>
            </a:r>
            <a:r>
              <a:rPr lang="fr-FR" sz="2400" b="1" dirty="0"/>
              <a:t> de/</a:t>
            </a:r>
            <a:r>
              <a:rPr lang="fr-FR" sz="2400" b="1" dirty="0" err="1"/>
              <a:t>eud</a:t>
            </a:r>
            <a:r>
              <a:rPr lang="fr-FR" sz="2400" b="1" dirty="0"/>
              <a:t> </a:t>
            </a:r>
            <a:r>
              <a:rPr lang="fr-FR" sz="2400" b="1" dirty="0" err="1"/>
              <a:t>décachage</a:t>
            </a:r>
            <a:r>
              <a:rPr lang="fr-FR" sz="2400" b="1" dirty="0"/>
              <a:t>, à </a:t>
            </a:r>
            <a:r>
              <a:rPr lang="fr-FR" sz="2400" b="1" dirty="0" err="1"/>
              <a:t>merqui</a:t>
            </a:r>
            <a:r>
              <a:rPr lang="fr-FR" sz="2400" b="1" dirty="0"/>
              <a:t> à peine dé </a:t>
            </a:r>
            <a:r>
              <a:rPr lang="fr-FR" sz="2400" dirty="0"/>
              <a:t>Date et heure de </a:t>
            </a:r>
            <a:r>
              <a:rPr lang="fr-FR" sz="2400" dirty="0" err="1"/>
              <a:t>début</a:t>
            </a:r>
            <a:r>
              <a:rPr lang="fr-FR" sz="2400" dirty="0"/>
              <a:t> de sortie à mentionner </a:t>
            </a:r>
            <a:r>
              <a:rPr lang="fr-FR" sz="2400" dirty="0" smtClean="0"/>
              <a:t>obligatoirement</a:t>
            </a:r>
            <a:r>
              <a:rPr lang="fr-FR" sz="2400" dirty="0"/>
              <a:t>)</a:t>
            </a:r>
            <a:br>
              <a:rPr lang="fr-FR" sz="2400" dirty="0"/>
            </a:br>
            <a:r>
              <a:rPr lang="fr-FR" sz="2400" b="1" dirty="0" err="1"/>
              <a:t>Sègne</a:t>
            </a:r>
            <a:r>
              <a:rPr lang="fr-FR" sz="2400" b="1" dirty="0"/>
              <a:t> </a:t>
            </a:r>
            <a:r>
              <a:rPr lang="fr-FR" sz="2400" dirty="0"/>
              <a:t>/ Signature . . . . . . . . . . . . . . . . . . . . . . . . . . . . . . . . . . . . . </a:t>
            </a:r>
          </a:p>
          <a:p>
            <a:endParaRPr lang="fr-CA" sz="2400" dirty="0"/>
          </a:p>
        </p:txBody>
      </p:sp>
    </p:spTree>
    <p:extLst>
      <p:ext uri="{BB962C8B-B14F-4D97-AF65-F5344CB8AC3E}">
        <p14:creationId xmlns:p14="http://schemas.microsoft.com/office/powerpoint/2010/main" val="112931003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a:t>Observations hebdomadaires</a:t>
            </a:r>
            <a:br>
              <a:rPr lang="fr-CA" sz="2800" dirty="0"/>
            </a:br>
            <a:r>
              <a:rPr lang="fr-CA" sz="2800" dirty="0" smtClean="0"/>
              <a:t>2</a:t>
            </a:r>
            <a:r>
              <a:rPr lang="fr-CA" sz="2800" dirty="0"/>
              <a:t>. Protection et promotion des langues régionales</a:t>
            </a:r>
            <a:br>
              <a:rPr lang="fr-CA" sz="2800" dirty="0"/>
            </a:br>
            <a:r>
              <a:rPr lang="fr-CA" sz="2800" dirty="0" smtClean="0"/>
              <a:t>Loi adoptée</a:t>
            </a:r>
            <a:endParaRPr lang="fr-CA" sz="2800" dirty="0"/>
          </a:p>
        </p:txBody>
      </p:sp>
      <p:sp>
        <p:nvSpPr>
          <p:cNvPr id="3" name="Segnaposto contenuto 2"/>
          <p:cNvSpPr>
            <a:spLocks noGrp="1"/>
          </p:cNvSpPr>
          <p:nvPr>
            <p:ph idx="1"/>
          </p:nvPr>
        </p:nvSpPr>
        <p:spPr/>
        <p:txBody>
          <a:bodyPr>
            <a:normAutofit fontScale="92500" lnSpcReduction="10000"/>
          </a:bodyPr>
          <a:lstStyle/>
          <a:p>
            <a:r>
              <a:rPr lang="it-IT" sz="2400" b="1" dirty="0" err="1"/>
              <a:t>Protection</a:t>
            </a:r>
            <a:r>
              <a:rPr lang="it-IT" sz="2400" b="1" dirty="0"/>
              <a:t> et promotion </a:t>
            </a:r>
            <a:r>
              <a:rPr lang="it-IT" sz="2400" b="1" dirty="0" err="1"/>
              <a:t>des</a:t>
            </a:r>
            <a:r>
              <a:rPr lang="it-IT" sz="2400" b="1" dirty="0"/>
              <a:t> </a:t>
            </a:r>
            <a:r>
              <a:rPr lang="it-IT" sz="2400" b="1" dirty="0" err="1"/>
              <a:t>langues</a:t>
            </a:r>
            <a:r>
              <a:rPr lang="it-IT" sz="2400" b="1" dirty="0"/>
              <a:t> </a:t>
            </a:r>
            <a:r>
              <a:rPr lang="it-IT" sz="2400" b="1" dirty="0" err="1"/>
              <a:t>régionales</a:t>
            </a:r>
            <a:endParaRPr lang="it-IT" sz="2400" b="1" dirty="0"/>
          </a:p>
          <a:p>
            <a:pPr algn="just"/>
            <a:r>
              <a:rPr lang="it-IT" sz="2400" dirty="0"/>
              <a:t>30 </a:t>
            </a:r>
            <a:r>
              <a:rPr lang="it-IT" sz="2400" dirty="0" err="1"/>
              <a:t>décembre</a:t>
            </a:r>
            <a:r>
              <a:rPr lang="it-IT" sz="2400" dirty="0"/>
              <a:t> </a:t>
            </a:r>
            <a:r>
              <a:rPr lang="it-IT" sz="2400" dirty="0" smtClean="0"/>
              <a:t>2019 </a:t>
            </a:r>
            <a:r>
              <a:rPr lang="it-IT" sz="2400" dirty="0" err="1" smtClean="0"/>
              <a:t>Dépôt</a:t>
            </a:r>
            <a:r>
              <a:rPr lang="it-IT" sz="2400" dirty="0" smtClean="0"/>
              <a:t> </a:t>
            </a:r>
            <a:r>
              <a:rPr lang="it-IT" sz="2400" dirty="0" err="1"/>
              <a:t>au</a:t>
            </a:r>
            <a:r>
              <a:rPr lang="it-IT" sz="2400" dirty="0"/>
              <a:t> </a:t>
            </a:r>
            <a:r>
              <a:rPr lang="it-IT" sz="2400" dirty="0" err="1" smtClean="0"/>
              <a:t>parlement</a:t>
            </a:r>
            <a:r>
              <a:rPr lang="it-IT" sz="2400" dirty="0" smtClean="0"/>
              <a:t>. Le </a:t>
            </a:r>
            <a:r>
              <a:rPr lang="it-IT" sz="2400" dirty="0"/>
              <a:t>8 </a:t>
            </a:r>
            <a:r>
              <a:rPr lang="it-IT" sz="2400" dirty="0" err="1"/>
              <a:t>avril</a:t>
            </a:r>
            <a:r>
              <a:rPr lang="it-IT" sz="2400" dirty="0"/>
              <a:t> 2021, l'</a:t>
            </a:r>
            <a:r>
              <a:rPr lang="it-IT" sz="2400" dirty="0" err="1"/>
              <a:t>Assemblée</a:t>
            </a:r>
            <a:r>
              <a:rPr lang="it-IT" sz="2400" dirty="0"/>
              <a:t> </a:t>
            </a:r>
            <a:r>
              <a:rPr lang="it-IT" sz="2400" dirty="0" err="1"/>
              <a:t>nationale</a:t>
            </a:r>
            <a:r>
              <a:rPr lang="it-IT" sz="2400" dirty="0"/>
              <a:t> a </a:t>
            </a:r>
            <a:r>
              <a:rPr lang="it-IT" sz="2400" dirty="0" err="1"/>
              <a:t>définitivement</a:t>
            </a:r>
            <a:r>
              <a:rPr lang="it-IT" sz="2400" dirty="0"/>
              <a:t> </a:t>
            </a:r>
            <a:r>
              <a:rPr lang="it-IT" sz="2400" dirty="0" err="1"/>
              <a:t>adopté</a:t>
            </a:r>
            <a:r>
              <a:rPr lang="it-IT" sz="2400" dirty="0"/>
              <a:t> (sans </a:t>
            </a:r>
            <a:r>
              <a:rPr lang="it-IT" sz="2400" dirty="0" err="1"/>
              <a:t>modification</a:t>
            </a:r>
            <a:r>
              <a:rPr lang="it-IT" sz="2400" dirty="0"/>
              <a:t>) la </a:t>
            </a:r>
            <a:r>
              <a:rPr lang="it-IT" sz="2400" dirty="0" err="1"/>
              <a:t>proposition</a:t>
            </a:r>
            <a:r>
              <a:rPr lang="it-IT" sz="2400" dirty="0"/>
              <a:t> de </a:t>
            </a:r>
            <a:r>
              <a:rPr lang="it-IT" sz="2400" dirty="0" err="1"/>
              <a:t>loi</a:t>
            </a:r>
            <a:r>
              <a:rPr lang="it-IT" sz="2400" dirty="0"/>
              <a:t> par 247 </a:t>
            </a:r>
            <a:r>
              <a:rPr lang="it-IT" sz="2400" dirty="0" err="1"/>
              <a:t>voix</a:t>
            </a:r>
            <a:r>
              <a:rPr lang="it-IT" sz="2400" dirty="0"/>
              <a:t> pour, 76 </a:t>
            </a:r>
            <a:r>
              <a:rPr lang="it-IT" sz="2400" dirty="0" err="1"/>
              <a:t>voix</a:t>
            </a:r>
            <a:r>
              <a:rPr lang="it-IT" sz="2400" dirty="0"/>
              <a:t> </a:t>
            </a:r>
            <a:r>
              <a:rPr lang="it-IT" sz="2400" dirty="0" err="1"/>
              <a:t>contre</a:t>
            </a:r>
            <a:r>
              <a:rPr lang="it-IT" sz="2400" dirty="0"/>
              <a:t> et 19 </a:t>
            </a:r>
            <a:r>
              <a:rPr lang="it-IT" sz="2400" dirty="0" err="1" smtClean="0"/>
              <a:t>abstentions</a:t>
            </a:r>
            <a:r>
              <a:rPr lang="it-IT" sz="2400" dirty="0" smtClean="0"/>
              <a:t>.</a:t>
            </a:r>
          </a:p>
          <a:p>
            <a:pPr algn="just"/>
            <a:r>
              <a:rPr lang="it-IT" sz="2400" dirty="0"/>
              <a:t>Par </a:t>
            </a:r>
            <a:r>
              <a:rPr lang="it-IT" sz="2400" dirty="0" err="1"/>
              <a:t>surprise</a:t>
            </a:r>
            <a:r>
              <a:rPr lang="it-IT" sz="2400" dirty="0"/>
              <a:t>, </a:t>
            </a:r>
            <a:r>
              <a:rPr lang="it-IT" sz="2400" dirty="0" err="1"/>
              <a:t>cette</a:t>
            </a:r>
            <a:r>
              <a:rPr lang="it-IT" sz="2400" dirty="0"/>
              <a:t> </a:t>
            </a:r>
            <a:r>
              <a:rPr lang="it-IT" sz="2400" dirty="0" err="1"/>
              <a:t>proposition</a:t>
            </a:r>
            <a:r>
              <a:rPr lang="it-IT" sz="2400" dirty="0"/>
              <a:t> de </a:t>
            </a:r>
            <a:r>
              <a:rPr lang="it-IT" sz="2400" dirty="0" err="1"/>
              <a:t>loi</a:t>
            </a:r>
            <a:r>
              <a:rPr lang="it-IT" sz="2400" dirty="0"/>
              <a:t> de l’</a:t>
            </a:r>
            <a:r>
              <a:rPr lang="it-IT" sz="2400" dirty="0" err="1"/>
              <a:t>opposition</a:t>
            </a:r>
            <a:r>
              <a:rPr lang="it-IT" sz="2400" dirty="0"/>
              <a:t> a </a:t>
            </a:r>
            <a:r>
              <a:rPr lang="it-IT" sz="2400" dirty="0" err="1"/>
              <a:t>été</a:t>
            </a:r>
            <a:r>
              <a:rPr lang="it-IT" sz="2400" dirty="0"/>
              <a:t> </a:t>
            </a:r>
            <a:r>
              <a:rPr lang="it-IT" sz="2400" dirty="0" err="1"/>
              <a:t>adoptée</a:t>
            </a:r>
            <a:r>
              <a:rPr lang="it-IT" sz="2400" dirty="0"/>
              <a:t> </a:t>
            </a:r>
            <a:r>
              <a:rPr lang="it-IT" sz="2400" dirty="0" err="1"/>
              <a:t>définitivement</a:t>
            </a:r>
            <a:r>
              <a:rPr lang="it-IT" sz="2400" dirty="0"/>
              <a:t> </a:t>
            </a:r>
            <a:r>
              <a:rPr lang="it-IT" sz="2400" dirty="0" err="1"/>
              <a:t>après</a:t>
            </a:r>
            <a:r>
              <a:rPr lang="it-IT" sz="2400" dirty="0"/>
              <a:t> le vote </a:t>
            </a:r>
            <a:r>
              <a:rPr lang="it-IT" sz="2400" dirty="0" err="1"/>
              <a:t>favorable</a:t>
            </a:r>
            <a:r>
              <a:rPr lang="it-IT" sz="2400" dirty="0"/>
              <a:t> de l’</a:t>
            </a:r>
            <a:r>
              <a:rPr lang="it-IT" sz="2400" dirty="0" err="1"/>
              <a:t>Assemblée</a:t>
            </a:r>
            <a:r>
              <a:rPr lang="it-IT" sz="2400" dirty="0"/>
              <a:t> </a:t>
            </a:r>
            <a:r>
              <a:rPr lang="it-IT" sz="2400" dirty="0" err="1"/>
              <a:t>nationale</a:t>
            </a:r>
            <a:r>
              <a:rPr lang="it-IT" sz="2400" dirty="0"/>
              <a:t> en </a:t>
            </a:r>
            <a:r>
              <a:rPr lang="it-IT" sz="2400" dirty="0" err="1"/>
              <a:t>deuxième</a:t>
            </a:r>
            <a:r>
              <a:rPr lang="it-IT" sz="2400" dirty="0"/>
              <a:t> </a:t>
            </a:r>
            <a:r>
              <a:rPr lang="it-IT" sz="2400" dirty="0" err="1"/>
              <a:t>lecture</a:t>
            </a:r>
            <a:r>
              <a:rPr lang="it-IT" sz="2400" dirty="0"/>
              <a:t>, </a:t>
            </a:r>
            <a:r>
              <a:rPr lang="it-IT" sz="2400" dirty="0" err="1"/>
              <a:t>malgré</a:t>
            </a:r>
            <a:r>
              <a:rPr lang="it-IT" sz="2400" dirty="0"/>
              <a:t> </a:t>
            </a:r>
            <a:r>
              <a:rPr lang="it-IT" sz="2400" dirty="0" err="1"/>
              <a:t>les</a:t>
            </a:r>
            <a:r>
              <a:rPr lang="it-IT" sz="2400" dirty="0"/>
              <a:t> </a:t>
            </a:r>
            <a:r>
              <a:rPr lang="it-IT" sz="2400" dirty="0" err="1"/>
              <a:t>réticences</a:t>
            </a:r>
            <a:r>
              <a:rPr lang="it-IT" sz="2400" dirty="0"/>
              <a:t> </a:t>
            </a:r>
            <a:r>
              <a:rPr lang="it-IT" sz="2400" dirty="0" err="1"/>
              <a:t>du</a:t>
            </a:r>
            <a:r>
              <a:rPr lang="it-IT" sz="2400" dirty="0"/>
              <a:t> </a:t>
            </a:r>
            <a:r>
              <a:rPr lang="it-IT" sz="2400" dirty="0" err="1"/>
              <a:t>gouvernement</a:t>
            </a:r>
            <a:r>
              <a:rPr lang="it-IT" sz="2400" dirty="0"/>
              <a:t> et </a:t>
            </a:r>
            <a:r>
              <a:rPr lang="it-IT" sz="2400" dirty="0" err="1"/>
              <a:t>des</a:t>
            </a:r>
            <a:r>
              <a:rPr lang="it-IT" sz="2400" dirty="0"/>
              <a:t> </a:t>
            </a:r>
            <a:r>
              <a:rPr lang="it-IT" sz="2400" dirty="0" err="1"/>
              <a:t>députés</a:t>
            </a:r>
            <a:r>
              <a:rPr lang="it-IT" sz="2400" dirty="0"/>
              <a:t> LRM. </a:t>
            </a:r>
            <a:r>
              <a:rPr lang="it-IT" sz="2400" dirty="0" smtClean="0"/>
              <a:t>(</a:t>
            </a:r>
            <a:r>
              <a:rPr lang="it-IT" sz="2400" i="1" dirty="0" smtClean="0"/>
              <a:t>Le Monde</a:t>
            </a:r>
            <a:r>
              <a:rPr lang="it-IT" sz="2400" dirty="0" smtClean="0"/>
              <a:t>, 8 </a:t>
            </a:r>
            <a:r>
              <a:rPr lang="it-IT" sz="2400" dirty="0" err="1" smtClean="0"/>
              <a:t>avril</a:t>
            </a:r>
            <a:r>
              <a:rPr lang="it-IT" sz="2400" dirty="0" smtClean="0"/>
              <a:t> 2021)</a:t>
            </a:r>
            <a:endParaRPr lang="it-IT" sz="2400" dirty="0"/>
          </a:p>
          <a:p>
            <a:pPr algn="just"/>
            <a:r>
              <a:rPr lang="it-IT" sz="2400" dirty="0" smtClean="0"/>
              <a:t>La </a:t>
            </a:r>
            <a:r>
              <a:rPr lang="it-IT" sz="2400" dirty="0" err="1"/>
              <a:t>loi</a:t>
            </a:r>
            <a:r>
              <a:rPr lang="it-IT" sz="2400" dirty="0"/>
              <a:t> </a:t>
            </a:r>
            <a:r>
              <a:rPr lang="it-IT" sz="2400" dirty="0" err="1"/>
              <a:t>apporte</a:t>
            </a:r>
            <a:r>
              <a:rPr lang="it-IT" sz="2400" dirty="0"/>
              <a:t> </a:t>
            </a:r>
            <a:r>
              <a:rPr lang="it-IT" sz="2400" dirty="0" err="1"/>
              <a:t>des</a:t>
            </a:r>
            <a:r>
              <a:rPr lang="it-IT" sz="2400" dirty="0"/>
              <a:t> </a:t>
            </a:r>
            <a:r>
              <a:rPr lang="it-IT" sz="2400" dirty="0" err="1"/>
              <a:t>mesures</a:t>
            </a:r>
            <a:r>
              <a:rPr lang="it-IT" sz="2400" dirty="0"/>
              <a:t> de </a:t>
            </a:r>
            <a:r>
              <a:rPr lang="it-IT" sz="2400" dirty="0" err="1"/>
              <a:t>protection</a:t>
            </a:r>
            <a:r>
              <a:rPr lang="it-IT" sz="2400" dirty="0"/>
              <a:t> et de promotion </a:t>
            </a:r>
            <a:r>
              <a:rPr lang="it-IT" sz="2400" dirty="0" err="1"/>
              <a:t>des</a:t>
            </a:r>
            <a:r>
              <a:rPr lang="it-IT" sz="2400" dirty="0"/>
              <a:t> </a:t>
            </a:r>
            <a:r>
              <a:rPr lang="it-IT" sz="2400" dirty="0" err="1"/>
              <a:t>langues</a:t>
            </a:r>
            <a:r>
              <a:rPr lang="it-IT" sz="2400" dirty="0"/>
              <a:t> </a:t>
            </a:r>
            <a:r>
              <a:rPr lang="it-IT" sz="2400" dirty="0" err="1"/>
              <a:t>régionales</a:t>
            </a:r>
            <a:r>
              <a:rPr lang="it-IT" sz="2400" dirty="0"/>
              <a:t> </a:t>
            </a:r>
            <a:r>
              <a:rPr lang="it-IT" sz="2400" dirty="0" err="1"/>
              <a:t>dans</a:t>
            </a:r>
            <a:r>
              <a:rPr lang="it-IT" sz="2400" dirty="0"/>
              <a:t> </a:t>
            </a:r>
            <a:r>
              <a:rPr lang="it-IT" sz="2400" dirty="0" err="1"/>
              <a:t>trois</a:t>
            </a:r>
            <a:r>
              <a:rPr lang="it-IT" sz="2400" dirty="0"/>
              <a:t> </a:t>
            </a:r>
            <a:r>
              <a:rPr lang="it-IT" sz="2400" dirty="0" err="1"/>
              <a:t>domaines</a:t>
            </a:r>
            <a:r>
              <a:rPr lang="it-IT" sz="2400" dirty="0"/>
              <a:t> : le </a:t>
            </a:r>
            <a:r>
              <a:rPr lang="it-IT" sz="2400" dirty="0" err="1"/>
              <a:t>patrimoine</a:t>
            </a:r>
            <a:r>
              <a:rPr lang="it-IT" sz="2400" dirty="0"/>
              <a:t>, l’</a:t>
            </a:r>
            <a:r>
              <a:rPr lang="it-IT" sz="2400" dirty="0" err="1"/>
              <a:t>enseignement</a:t>
            </a:r>
            <a:r>
              <a:rPr lang="it-IT" sz="2400" dirty="0"/>
              <a:t>, </a:t>
            </a:r>
            <a:r>
              <a:rPr lang="it-IT" sz="2400" b="1" dirty="0" err="1"/>
              <a:t>les</a:t>
            </a:r>
            <a:r>
              <a:rPr lang="it-IT" sz="2400" b="1" dirty="0"/>
              <a:t> </a:t>
            </a:r>
            <a:r>
              <a:rPr lang="it-IT" sz="2400" b="1" dirty="0" err="1"/>
              <a:t>services</a:t>
            </a:r>
            <a:r>
              <a:rPr lang="it-IT" sz="2400" b="1" dirty="0"/>
              <a:t> </a:t>
            </a:r>
            <a:r>
              <a:rPr lang="it-IT" sz="2400" b="1" dirty="0" err="1"/>
              <a:t>publics</a:t>
            </a:r>
            <a:r>
              <a:rPr lang="it-IT" sz="2400" b="1" dirty="0"/>
              <a:t> via la </a:t>
            </a:r>
            <a:r>
              <a:rPr lang="it-IT" sz="2400" b="1" dirty="0" err="1"/>
              <a:t>signalétique</a:t>
            </a:r>
            <a:r>
              <a:rPr lang="it-IT" sz="2400" b="1" dirty="0"/>
              <a:t> et </a:t>
            </a:r>
            <a:r>
              <a:rPr lang="it-IT" sz="2400" b="1" dirty="0" err="1"/>
              <a:t>les</a:t>
            </a:r>
            <a:r>
              <a:rPr lang="it-IT" sz="2400" b="1" dirty="0"/>
              <a:t> </a:t>
            </a:r>
            <a:r>
              <a:rPr lang="it-IT" sz="2400" b="1" dirty="0" err="1"/>
              <a:t>actes</a:t>
            </a:r>
            <a:r>
              <a:rPr lang="it-IT" sz="2400" b="1" dirty="0"/>
              <a:t> d’</a:t>
            </a:r>
            <a:r>
              <a:rPr lang="it-IT" sz="2400" b="1" dirty="0" err="1"/>
              <a:t>état</a:t>
            </a:r>
            <a:r>
              <a:rPr lang="it-IT" sz="2400" b="1" dirty="0"/>
              <a:t> </a:t>
            </a:r>
            <a:r>
              <a:rPr lang="it-IT" sz="2400" b="1" dirty="0" err="1"/>
              <a:t>civil</a:t>
            </a:r>
            <a:r>
              <a:rPr lang="it-IT" sz="2400" b="1" dirty="0"/>
              <a:t>. </a:t>
            </a:r>
          </a:p>
          <a:p>
            <a:endParaRPr lang="fr-CA" sz="2400" dirty="0"/>
          </a:p>
        </p:txBody>
      </p:sp>
    </p:spTree>
    <p:extLst>
      <p:ext uri="{BB962C8B-B14F-4D97-AF65-F5344CB8AC3E}">
        <p14:creationId xmlns:p14="http://schemas.microsoft.com/office/powerpoint/2010/main" val="326479664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Protection et promotion des langues régionales</a:t>
            </a:r>
            <a:br>
              <a:rPr lang="fr-CA" sz="2800" dirty="0"/>
            </a:br>
            <a:endParaRPr lang="fr-CA" sz="2800" dirty="0"/>
          </a:p>
        </p:txBody>
      </p:sp>
      <p:sp>
        <p:nvSpPr>
          <p:cNvPr id="3" name="Segnaposto contenuto 2"/>
          <p:cNvSpPr>
            <a:spLocks noGrp="1"/>
          </p:cNvSpPr>
          <p:nvPr>
            <p:ph idx="1"/>
          </p:nvPr>
        </p:nvSpPr>
        <p:spPr/>
        <p:txBody>
          <a:bodyPr>
            <a:normAutofit/>
          </a:bodyPr>
          <a:lstStyle/>
          <a:p>
            <a:pPr algn="just"/>
            <a:r>
              <a:rPr lang="fr-CA" sz="2400" dirty="0"/>
              <a:t>Pour Paul </a:t>
            </a:r>
            <a:r>
              <a:rPr lang="fr-CA" sz="2400" dirty="0" err="1"/>
              <a:t>Molac</a:t>
            </a:r>
            <a:r>
              <a:rPr lang="fr-CA" sz="2400" dirty="0"/>
              <a:t>, c'est "</a:t>
            </a:r>
            <a:r>
              <a:rPr lang="fr-CA" sz="2400" b="1" dirty="0"/>
              <a:t>une première </a:t>
            </a:r>
            <a:r>
              <a:rPr lang="fr-CA" sz="2400" dirty="0"/>
              <a:t>dans l'histoire de la Ve République". Le député du </a:t>
            </a:r>
            <a:r>
              <a:rPr lang="fr-CA" sz="2400" dirty="0" smtClean="0"/>
              <a:t>Morbihan (Bretagne) </a:t>
            </a:r>
            <a:r>
              <a:rPr lang="fr-CA" sz="2400" dirty="0"/>
              <a:t>salue l'adoption, jeudi 8 avril, de la proposition de loi qu'il a portée sur les langues régionales, à l'Assemblée nationale. Celle-ci permettra deux nouveautés majeures : l'instauration de l'enseignement immersif </a:t>
            </a:r>
            <a:r>
              <a:rPr lang="fr-CA" sz="2400" dirty="0" smtClean="0"/>
              <a:t>et </a:t>
            </a:r>
            <a:r>
              <a:rPr lang="fr-CA" sz="2400" dirty="0"/>
              <a:t>la création d'un forfait scolaire pour les écoles privées dispensant une scolarisation en langues régionales.</a:t>
            </a:r>
          </a:p>
        </p:txBody>
      </p:sp>
    </p:spTree>
    <p:extLst>
      <p:ext uri="{BB962C8B-B14F-4D97-AF65-F5344CB8AC3E}">
        <p14:creationId xmlns:p14="http://schemas.microsoft.com/office/powerpoint/2010/main" val="19229533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err="1"/>
              <a:t>E</a:t>
            </a:r>
            <a:r>
              <a:rPr lang="it-IT" sz="2800" b="1" dirty="0" err="1" smtClean="0"/>
              <a:t>nseignement</a:t>
            </a:r>
            <a:r>
              <a:rPr lang="it-IT" sz="2800" b="1" dirty="0" smtClean="0"/>
              <a:t> </a:t>
            </a:r>
            <a:r>
              <a:rPr lang="it-IT" sz="2800" b="1" dirty="0" err="1"/>
              <a:t>immersif</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lnSpcReduction="10000"/>
          </a:bodyPr>
          <a:lstStyle/>
          <a:p>
            <a:pPr algn="just"/>
            <a:r>
              <a:rPr lang="it-IT" sz="2400" dirty="0" smtClean="0"/>
              <a:t>La </a:t>
            </a:r>
            <a:r>
              <a:rPr lang="it-IT" sz="2400" dirty="0" err="1"/>
              <a:t>loi</a:t>
            </a:r>
            <a:r>
              <a:rPr lang="it-IT" sz="2400" dirty="0"/>
              <a:t> </a:t>
            </a:r>
            <a:r>
              <a:rPr lang="it-IT" sz="2400" dirty="0" err="1"/>
              <a:t>consacre</a:t>
            </a:r>
            <a:r>
              <a:rPr lang="it-IT" sz="2400" dirty="0"/>
              <a:t> l'</a:t>
            </a:r>
            <a:r>
              <a:rPr lang="it-IT" sz="2400" dirty="0" err="1"/>
              <a:t>enseignement</a:t>
            </a:r>
            <a:r>
              <a:rPr lang="it-IT" sz="2400" dirty="0"/>
              <a:t> </a:t>
            </a:r>
            <a:r>
              <a:rPr lang="it-IT" sz="2400" dirty="0" err="1"/>
              <a:t>immersif</a:t>
            </a:r>
            <a:r>
              <a:rPr lang="it-IT" sz="2400" dirty="0"/>
              <a:t> </a:t>
            </a:r>
            <a:r>
              <a:rPr lang="it-IT" sz="2400" dirty="0" err="1"/>
              <a:t>des</a:t>
            </a:r>
            <a:r>
              <a:rPr lang="it-IT" sz="2400" dirty="0"/>
              <a:t> </a:t>
            </a:r>
            <a:r>
              <a:rPr lang="it-IT" sz="2400" dirty="0" err="1"/>
              <a:t>langues</a:t>
            </a:r>
            <a:r>
              <a:rPr lang="it-IT" sz="2400" dirty="0"/>
              <a:t> </a:t>
            </a:r>
            <a:r>
              <a:rPr lang="it-IT" sz="2400" dirty="0" err="1"/>
              <a:t>régionales</a:t>
            </a:r>
            <a:r>
              <a:rPr lang="it-IT" sz="2400" dirty="0"/>
              <a:t>, </a:t>
            </a:r>
            <a:r>
              <a:rPr lang="it-IT" sz="2400" dirty="0" err="1"/>
              <a:t>dans</a:t>
            </a:r>
            <a:r>
              <a:rPr lang="it-IT" sz="2400" dirty="0"/>
              <a:t> le Code de l'</a:t>
            </a:r>
            <a:r>
              <a:rPr lang="it-IT" sz="2400" dirty="0" err="1"/>
              <a:t>éducation</a:t>
            </a:r>
            <a:r>
              <a:rPr lang="it-IT" sz="2400" dirty="0"/>
              <a:t>. Cela </a:t>
            </a:r>
            <a:r>
              <a:rPr lang="it-IT" sz="2400" dirty="0" err="1"/>
              <a:t>désigne</a:t>
            </a:r>
            <a:r>
              <a:rPr lang="it-IT" sz="2400" dirty="0"/>
              <a:t> un </a:t>
            </a:r>
            <a:r>
              <a:rPr lang="it-IT" sz="2400" dirty="0" err="1"/>
              <a:t>enseignement</a:t>
            </a:r>
            <a:r>
              <a:rPr lang="it-IT" sz="2400" dirty="0"/>
              <a:t> </a:t>
            </a:r>
            <a:r>
              <a:rPr lang="it-IT" sz="2400" dirty="0" err="1"/>
              <a:t>effectué</a:t>
            </a:r>
            <a:r>
              <a:rPr lang="it-IT" sz="2400" dirty="0"/>
              <a:t> pour une grande </a:t>
            </a:r>
            <a:r>
              <a:rPr lang="it-IT" sz="2400" dirty="0" err="1"/>
              <a:t>partie</a:t>
            </a:r>
            <a:r>
              <a:rPr lang="it-IT" sz="2400" dirty="0"/>
              <a:t> </a:t>
            </a:r>
            <a:r>
              <a:rPr lang="it-IT" sz="2400" dirty="0" err="1"/>
              <a:t>du</a:t>
            </a:r>
            <a:r>
              <a:rPr lang="it-IT" sz="2400" dirty="0"/>
              <a:t> </a:t>
            </a:r>
            <a:r>
              <a:rPr lang="it-IT" sz="2400" dirty="0" err="1"/>
              <a:t>temps</a:t>
            </a:r>
            <a:r>
              <a:rPr lang="it-IT" sz="2400" dirty="0"/>
              <a:t> </a:t>
            </a:r>
            <a:r>
              <a:rPr lang="it-IT" sz="2400" dirty="0" err="1"/>
              <a:t>scolaire</a:t>
            </a:r>
            <a:r>
              <a:rPr lang="it-IT" sz="2400" dirty="0"/>
              <a:t> </a:t>
            </a:r>
            <a:r>
              <a:rPr lang="it-IT" sz="2400" i="1" dirty="0"/>
              <a:t>"</a:t>
            </a:r>
            <a:r>
              <a:rPr lang="it-IT" sz="2400" i="1" dirty="0" err="1"/>
              <a:t>dans</a:t>
            </a:r>
            <a:r>
              <a:rPr lang="it-IT" sz="2400" i="1" dirty="0"/>
              <a:t> une langue </a:t>
            </a:r>
            <a:r>
              <a:rPr lang="it-IT" sz="2400" i="1" dirty="0" err="1"/>
              <a:t>autre</a:t>
            </a:r>
            <a:r>
              <a:rPr lang="it-IT" sz="2400" i="1" dirty="0"/>
              <a:t> </a:t>
            </a:r>
            <a:r>
              <a:rPr lang="it-IT" sz="2400" i="1" dirty="0" err="1"/>
              <a:t>que</a:t>
            </a:r>
            <a:r>
              <a:rPr lang="it-IT" sz="2400" i="1" dirty="0"/>
              <a:t> la langue dominante"</a:t>
            </a:r>
            <a:r>
              <a:rPr lang="it-IT" sz="2400" dirty="0"/>
              <a:t>. </a:t>
            </a:r>
            <a:r>
              <a:rPr lang="it-IT" sz="2400" dirty="0" err="1"/>
              <a:t>Aujourd'hui</a:t>
            </a:r>
            <a:r>
              <a:rPr lang="it-IT" sz="2400" dirty="0"/>
              <a:t>, </a:t>
            </a:r>
            <a:r>
              <a:rPr lang="it-IT" sz="2400" dirty="0" err="1"/>
              <a:t>cette</a:t>
            </a:r>
            <a:r>
              <a:rPr lang="it-IT" sz="2400" dirty="0"/>
              <a:t> </a:t>
            </a:r>
            <a:r>
              <a:rPr lang="it-IT" sz="2400" dirty="0" err="1"/>
              <a:t>méthode</a:t>
            </a:r>
            <a:r>
              <a:rPr lang="it-IT" sz="2400" dirty="0"/>
              <a:t> est </a:t>
            </a:r>
            <a:r>
              <a:rPr lang="it-IT" sz="2400" dirty="0" err="1"/>
              <a:t>appliquée</a:t>
            </a:r>
            <a:r>
              <a:rPr lang="it-IT" sz="2400" dirty="0"/>
              <a:t> </a:t>
            </a:r>
            <a:r>
              <a:rPr lang="it-IT" sz="2400" dirty="0" err="1"/>
              <a:t>dans</a:t>
            </a:r>
            <a:r>
              <a:rPr lang="it-IT" sz="2400" dirty="0"/>
              <a:t> </a:t>
            </a:r>
            <a:r>
              <a:rPr lang="it-IT" sz="2400" dirty="0" err="1"/>
              <a:t>les</a:t>
            </a:r>
            <a:r>
              <a:rPr lang="it-IT" sz="2400" dirty="0"/>
              <a:t> </a:t>
            </a:r>
            <a:r>
              <a:rPr lang="it-IT" sz="2400" dirty="0" err="1"/>
              <a:t>écoles</a:t>
            </a:r>
            <a:r>
              <a:rPr lang="it-IT" sz="2400" dirty="0"/>
              <a:t> </a:t>
            </a:r>
            <a:r>
              <a:rPr lang="it-IT" sz="2400" dirty="0" err="1"/>
              <a:t>associatives</a:t>
            </a:r>
            <a:r>
              <a:rPr lang="it-IT" sz="2400" dirty="0"/>
              <a:t> de </a:t>
            </a:r>
            <a:r>
              <a:rPr lang="it-IT" sz="2400" dirty="0" err="1"/>
              <a:t>droit</a:t>
            </a:r>
            <a:r>
              <a:rPr lang="it-IT" sz="2400" dirty="0"/>
              <a:t> </a:t>
            </a:r>
            <a:r>
              <a:rPr lang="it-IT" sz="2400" dirty="0" err="1"/>
              <a:t>privé</a:t>
            </a:r>
            <a:r>
              <a:rPr lang="it-IT" sz="2400" dirty="0"/>
              <a:t>. </a:t>
            </a:r>
            <a:r>
              <a:rPr lang="it-IT" sz="2400" dirty="0" err="1"/>
              <a:t>Dans</a:t>
            </a:r>
            <a:r>
              <a:rPr lang="it-IT" sz="2400" dirty="0"/>
              <a:t> </a:t>
            </a:r>
            <a:r>
              <a:rPr lang="it-IT" sz="2400" dirty="0" err="1"/>
              <a:t>les</a:t>
            </a:r>
            <a:r>
              <a:rPr lang="it-IT" sz="2400" dirty="0"/>
              <a:t> </a:t>
            </a:r>
            <a:r>
              <a:rPr lang="it-IT" sz="2400" dirty="0" err="1"/>
              <a:t>écoles</a:t>
            </a:r>
            <a:r>
              <a:rPr lang="it-IT" sz="2400" dirty="0"/>
              <a:t> </a:t>
            </a:r>
            <a:r>
              <a:rPr lang="it-IT" sz="2400" dirty="0" err="1"/>
              <a:t>associatives</a:t>
            </a:r>
            <a:r>
              <a:rPr lang="it-IT" sz="2400" dirty="0"/>
              <a:t> </a:t>
            </a:r>
            <a:r>
              <a:rPr lang="it-IT" sz="2400" dirty="0" err="1"/>
              <a:t>Diwan</a:t>
            </a:r>
            <a:r>
              <a:rPr lang="it-IT" sz="2400" dirty="0"/>
              <a:t> (4 200 </a:t>
            </a:r>
            <a:r>
              <a:rPr lang="it-IT" sz="2400" dirty="0" err="1"/>
              <a:t>élèves</a:t>
            </a:r>
            <a:r>
              <a:rPr lang="it-IT" sz="2400" dirty="0"/>
              <a:t> </a:t>
            </a:r>
            <a:r>
              <a:rPr lang="it-IT" sz="2400" dirty="0" err="1"/>
              <a:t>des</a:t>
            </a:r>
            <a:r>
              <a:rPr lang="it-IT" sz="2400" dirty="0"/>
              <a:t> 20 000 </a:t>
            </a:r>
            <a:r>
              <a:rPr lang="it-IT" sz="2400" dirty="0" err="1"/>
              <a:t>élèves</a:t>
            </a:r>
            <a:r>
              <a:rPr lang="it-IT" sz="2400" dirty="0"/>
              <a:t> de </a:t>
            </a:r>
            <a:r>
              <a:rPr lang="it-IT" sz="2400" dirty="0" err="1"/>
              <a:t>breton</a:t>
            </a:r>
            <a:r>
              <a:rPr lang="it-IT" sz="2400" dirty="0"/>
              <a:t>), </a:t>
            </a:r>
            <a:r>
              <a:rPr lang="it-IT" sz="2400" dirty="0" err="1"/>
              <a:t>les</a:t>
            </a:r>
            <a:r>
              <a:rPr lang="it-IT" sz="2400" dirty="0"/>
              <a:t> </a:t>
            </a:r>
            <a:r>
              <a:rPr lang="it-IT" sz="2400" dirty="0" err="1"/>
              <a:t>formations</a:t>
            </a:r>
            <a:r>
              <a:rPr lang="it-IT" sz="2400" dirty="0"/>
              <a:t> </a:t>
            </a:r>
            <a:r>
              <a:rPr lang="it-IT" sz="2400" dirty="0" err="1"/>
              <a:t>sont</a:t>
            </a:r>
            <a:r>
              <a:rPr lang="it-IT" sz="2400" dirty="0"/>
              <a:t> </a:t>
            </a:r>
            <a:r>
              <a:rPr lang="it-IT" sz="2400" dirty="0" err="1"/>
              <a:t>dispensées</a:t>
            </a:r>
            <a:r>
              <a:rPr lang="it-IT" sz="2400" dirty="0"/>
              <a:t> en une </a:t>
            </a:r>
            <a:r>
              <a:rPr lang="it-IT" sz="2400" dirty="0" err="1"/>
              <a:t>seule</a:t>
            </a:r>
            <a:r>
              <a:rPr lang="it-IT" sz="2400" dirty="0"/>
              <a:t> langue </a:t>
            </a:r>
            <a:r>
              <a:rPr lang="it-IT" sz="2400" dirty="0" err="1"/>
              <a:t>régionale</a:t>
            </a:r>
            <a:r>
              <a:rPr lang="it-IT" sz="2400" dirty="0"/>
              <a:t> et le </a:t>
            </a:r>
            <a:r>
              <a:rPr lang="it-IT" sz="2400" dirty="0" err="1"/>
              <a:t>français</a:t>
            </a:r>
            <a:r>
              <a:rPr lang="it-IT" sz="2400" dirty="0"/>
              <a:t> est </a:t>
            </a:r>
            <a:r>
              <a:rPr lang="it-IT" sz="2400" dirty="0" err="1"/>
              <a:t>progressivement</a:t>
            </a:r>
            <a:r>
              <a:rPr lang="it-IT" sz="2400" dirty="0"/>
              <a:t> </a:t>
            </a:r>
            <a:r>
              <a:rPr lang="it-IT" sz="2400" dirty="0" err="1"/>
              <a:t>introduit</a:t>
            </a:r>
            <a:r>
              <a:rPr lang="it-IT" sz="2400" dirty="0"/>
              <a:t>, par </a:t>
            </a:r>
            <a:r>
              <a:rPr lang="it-IT" sz="2400" dirty="0" err="1"/>
              <a:t>exemple</a:t>
            </a:r>
            <a:r>
              <a:rPr lang="it-IT" sz="2400" dirty="0"/>
              <a:t> à partir </a:t>
            </a:r>
            <a:r>
              <a:rPr lang="it-IT" sz="2400" dirty="0" err="1"/>
              <a:t>du</a:t>
            </a:r>
            <a:r>
              <a:rPr lang="it-IT" sz="2400" dirty="0"/>
              <a:t> CE1. C'est </a:t>
            </a:r>
            <a:r>
              <a:rPr lang="it-IT" sz="2400" dirty="0" err="1"/>
              <a:t>aussi</a:t>
            </a:r>
            <a:r>
              <a:rPr lang="it-IT" sz="2400" dirty="0"/>
              <a:t> le </a:t>
            </a:r>
            <a:r>
              <a:rPr lang="it-IT" sz="2400" dirty="0" err="1"/>
              <a:t>cas</a:t>
            </a:r>
            <a:r>
              <a:rPr lang="it-IT" sz="2400" dirty="0"/>
              <a:t> </a:t>
            </a:r>
            <a:r>
              <a:rPr lang="it-IT" sz="2400" dirty="0" err="1"/>
              <a:t>des</a:t>
            </a:r>
            <a:r>
              <a:rPr lang="it-IT" sz="2400" dirty="0"/>
              <a:t> </a:t>
            </a:r>
            <a:r>
              <a:rPr lang="it-IT" sz="2400" dirty="0" err="1"/>
              <a:t>Ikastola</a:t>
            </a:r>
            <a:r>
              <a:rPr lang="it-IT" sz="2400" dirty="0"/>
              <a:t> </a:t>
            </a:r>
            <a:r>
              <a:rPr lang="it-IT" sz="2400" dirty="0" err="1"/>
              <a:t>basques</a:t>
            </a:r>
            <a:r>
              <a:rPr lang="it-IT" sz="2400" dirty="0"/>
              <a:t> et </a:t>
            </a:r>
            <a:r>
              <a:rPr lang="it-IT" sz="2400" dirty="0" err="1"/>
              <a:t>des</a:t>
            </a:r>
            <a:r>
              <a:rPr lang="it-IT" sz="2400" dirty="0"/>
              <a:t> </a:t>
            </a:r>
            <a:r>
              <a:rPr lang="it-IT" sz="2400" dirty="0" err="1"/>
              <a:t>Calandreta</a:t>
            </a:r>
            <a:r>
              <a:rPr lang="it-IT" sz="2400" dirty="0"/>
              <a:t> en </a:t>
            </a:r>
            <a:r>
              <a:rPr lang="it-IT" sz="2400" dirty="0" err="1"/>
              <a:t>Occitanie</a:t>
            </a:r>
            <a:r>
              <a:rPr lang="it-IT" sz="2400" dirty="0"/>
              <a:t>, par </a:t>
            </a:r>
            <a:r>
              <a:rPr lang="it-IT" sz="2400" dirty="0" err="1"/>
              <a:t>exemple</a:t>
            </a:r>
            <a:r>
              <a:rPr lang="it-IT" sz="2400" dirty="0"/>
              <a:t>. </a:t>
            </a:r>
            <a:r>
              <a:rPr lang="it-IT" sz="2400" dirty="0" err="1"/>
              <a:t>Cette</a:t>
            </a:r>
            <a:r>
              <a:rPr lang="it-IT" sz="2400" dirty="0"/>
              <a:t> immersion </a:t>
            </a:r>
            <a:r>
              <a:rPr lang="it-IT" sz="2400" dirty="0" err="1"/>
              <a:t>doit</a:t>
            </a:r>
            <a:r>
              <a:rPr lang="it-IT" sz="2400" dirty="0"/>
              <a:t> </a:t>
            </a:r>
            <a:r>
              <a:rPr lang="it-IT" sz="2400" dirty="0" err="1"/>
              <a:t>être</a:t>
            </a:r>
            <a:r>
              <a:rPr lang="it-IT" sz="2400" dirty="0"/>
              <a:t> </a:t>
            </a:r>
            <a:r>
              <a:rPr lang="it-IT" sz="2400" dirty="0" err="1"/>
              <a:t>effectuée</a:t>
            </a:r>
            <a:r>
              <a:rPr lang="it-IT" sz="2400" dirty="0"/>
              <a:t> </a:t>
            </a:r>
            <a:r>
              <a:rPr lang="it-IT" sz="2400" i="1" dirty="0"/>
              <a:t>"sans </a:t>
            </a:r>
            <a:r>
              <a:rPr lang="it-IT" sz="2400" i="1" dirty="0" err="1"/>
              <a:t>préjudice</a:t>
            </a:r>
            <a:r>
              <a:rPr lang="it-IT" sz="2400" i="1" dirty="0"/>
              <a:t> de l'</a:t>
            </a:r>
            <a:r>
              <a:rPr lang="it-IT" sz="2400" i="1" dirty="0" err="1"/>
              <a:t>objectif</a:t>
            </a:r>
            <a:r>
              <a:rPr lang="it-IT" sz="2400" i="1" dirty="0"/>
              <a:t> d'une bonne </a:t>
            </a:r>
            <a:r>
              <a:rPr lang="it-IT" sz="2400" i="1" dirty="0" err="1"/>
              <a:t>connaissance</a:t>
            </a:r>
            <a:r>
              <a:rPr lang="it-IT" sz="2400" i="1" dirty="0"/>
              <a:t> de la langue </a:t>
            </a:r>
            <a:r>
              <a:rPr lang="it-IT" sz="2400" i="1" dirty="0" err="1"/>
              <a:t>française</a:t>
            </a:r>
            <a:r>
              <a:rPr lang="it-IT" sz="2400" i="1" dirty="0"/>
              <a:t>"</a:t>
            </a:r>
            <a:r>
              <a:rPr lang="it-IT" sz="2400" dirty="0"/>
              <a:t>, </a:t>
            </a:r>
            <a:r>
              <a:rPr lang="it-IT" sz="2400" dirty="0" err="1"/>
              <a:t>précise</a:t>
            </a:r>
            <a:r>
              <a:rPr lang="it-IT" sz="2400" dirty="0"/>
              <a:t> le texte.</a:t>
            </a:r>
          </a:p>
          <a:p>
            <a:endParaRPr lang="fr-CA" sz="2400" dirty="0"/>
          </a:p>
        </p:txBody>
      </p:sp>
    </p:spTree>
    <p:extLst>
      <p:ext uri="{BB962C8B-B14F-4D97-AF65-F5344CB8AC3E}">
        <p14:creationId xmlns:p14="http://schemas.microsoft.com/office/powerpoint/2010/main" val="3235453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smtClean="0"/>
              <a:t/>
            </a:r>
            <a:br>
              <a:rPr lang="it-IT" sz="2800" b="1" dirty="0" smtClean="0"/>
            </a:br>
            <a:r>
              <a:rPr lang="it-IT" sz="2800" b="1" dirty="0" err="1" smtClean="0"/>
              <a:t>Les</a:t>
            </a:r>
            <a:r>
              <a:rPr lang="it-IT" sz="2800" b="1" dirty="0" smtClean="0"/>
              <a:t> </a:t>
            </a:r>
            <a:r>
              <a:rPr lang="it-IT" sz="2800" b="1" dirty="0" err="1"/>
              <a:t>fondements</a:t>
            </a:r>
            <a:r>
              <a:rPr lang="it-IT" sz="2800" b="1" dirty="0"/>
              <a:t> de la </a:t>
            </a:r>
            <a:r>
              <a:rPr lang="it-IT" sz="2800" b="1" dirty="0" err="1"/>
              <a:t>liberté</a:t>
            </a:r>
            <a:r>
              <a:rPr lang="it-IT" sz="2800" b="1" dirty="0"/>
              <a:t> de la presse</a:t>
            </a:r>
            <a:br>
              <a:rPr lang="it-IT" sz="2800" b="1" dirty="0"/>
            </a:br>
            <a:r>
              <a:rPr lang="it-IT" sz="2800" b="1" dirty="0" err="1" smtClean="0"/>
              <a:t>h</a:t>
            </a:r>
            <a:r>
              <a:rPr lang="it-IT" sz="2700" dirty="0" err="1" smtClean="0"/>
              <a:t>ttps</a:t>
            </a:r>
            <a:r>
              <a:rPr lang="it-IT" sz="2700" dirty="0"/>
              <a:t>://</a:t>
            </a:r>
            <a:r>
              <a:rPr lang="it-IT" sz="2700" dirty="0" err="1"/>
              <a:t>www.vie-publique.fr</a:t>
            </a:r>
            <a:r>
              <a:rPr lang="it-IT" sz="2700" dirty="0"/>
              <a:t>/</a:t>
            </a:r>
            <a:r>
              <a:rPr lang="it-IT" sz="2700" dirty="0" err="1"/>
              <a:t>eclairage</a:t>
            </a:r>
            <a:r>
              <a:rPr lang="it-IT" sz="2700" dirty="0"/>
              <a:t>/19351-liberte-de-la-presse-en-france-quel-cadre-legal </a:t>
            </a:r>
            <a:br>
              <a:rPr lang="it-IT" sz="2700" dirty="0"/>
            </a:br>
            <a:endParaRPr lang="fr-CA" sz="2700" dirty="0"/>
          </a:p>
        </p:txBody>
      </p:sp>
      <p:sp>
        <p:nvSpPr>
          <p:cNvPr id="3" name="Segnaposto contenuto 2"/>
          <p:cNvSpPr>
            <a:spLocks noGrp="1"/>
          </p:cNvSpPr>
          <p:nvPr>
            <p:ph idx="1"/>
          </p:nvPr>
        </p:nvSpPr>
        <p:spPr/>
        <p:txBody>
          <a:bodyPr>
            <a:normAutofit/>
          </a:bodyPr>
          <a:lstStyle/>
          <a:p>
            <a:pPr algn="just"/>
            <a:r>
              <a:rPr lang="it-IT" sz="2400" dirty="0" smtClean="0"/>
              <a:t>Principe </a:t>
            </a:r>
            <a:r>
              <a:rPr lang="it-IT" sz="2400" dirty="0" err="1"/>
              <a:t>fondamental</a:t>
            </a:r>
            <a:r>
              <a:rPr lang="it-IT" sz="2400" dirty="0"/>
              <a:t> </a:t>
            </a:r>
            <a:r>
              <a:rPr lang="it-IT" sz="2400" dirty="0" err="1"/>
              <a:t>des</a:t>
            </a:r>
            <a:r>
              <a:rPr lang="it-IT" sz="2400" dirty="0"/>
              <a:t> </a:t>
            </a:r>
            <a:r>
              <a:rPr lang="it-IT" sz="2400" dirty="0" err="1"/>
              <a:t>systèmes</a:t>
            </a:r>
            <a:r>
              <a:rPr lang="it-IT" sz="2400" dirty="0"/>
              <a:t> </a:t>
            </a:r>
            <a:r>
              <a:rPr lang="it-IT" sz="2400" dirty="0" err="1"/>
              <a:t>démocratiques</a:t>
            </a:r>
            <a:r>
              <a:rPr lang="it-IT" sz="2400" dirty="0"/>
              <a:t>, la </a:t>
            </a:r>
            <a:r>
              <a:rPr lang="it-IT" sz="2400" dirty="0" err="1"/>
              <a:t>liberté</a:t>
            </a:r>
            <a:r>
              <a:rPr lang="it-IT" sz="2400" dirty="0"/>
              <a:t> de presse est </a:t>
            </a:r>
            <a:r>
              <a:rPr lang="it-IT" sz="2400" dirty="0" err="1"/>
              <a:t>inscrite</a:t>
            </a:r>
            <a:r>
              <a:rPr lang="it-IT" sz="2400" dirty="0"/>
              <a:t> </a:t>
            </a:r>
            <a:r>
              <a:rPr lang="it-IT" sz="2400" dirty="0" err="1"/>
              <a:t>dans</a:t>
            </a:r>
            <a:r>
              <a:rPr lang="it-IT" sz="2400" dirty="0"/>
              <a:t> :</a:t>
            </a:r>
          </a:p>
          <a:p>
            <a:pPr algn="just"/>
            <a:r>
              <a:rPr lang="it-IT" sz="2400" dirty="0"/>
              <a:t>l’</a:t>
            </a:r>
            <a:r>
              <a:rPr lang="it-IT" sz="2400" dirty="0" err="1"/>
              <a:t>article</a:t>
            </a:r>
            <a:r>
              <a:rPr lang="it-IT" sz="2400" dirty="0"/>
              <a:t> 11 de la Déclaration des droits de l’homme et </a:t>
            </a:r>
            <a:r>
              <a:rPr lang="it-IT" sz="2400" dirty="0" err="1"/>
              <a:t>du</a:t>
            </a:r>
            <a:r>
              <a:rPr lang="it-IT" sz="2400" dirty="0"/>
              <a:t> </a:t>
            </a:r>
            <a:r>
              <a:rPr lang="it-IT" sz="2400" dirty="0" err="1" smtClean="0"/>
              <a:t>citoyen</a:t>
            </a:r>
            <a:r>
              <a:rPr lang="it-IT" sz="2400" dirty="0" smtClean="0"/>
              <a:t> </a:t>
            </a:r>
            <a:r>
              <a:rPr lang="it-IT" sz="2400" dirty="0" err="1" smtClean="0"/>
              <a:t>du</a:t>
            </a:r>
            <a:r>
              <a:rPr lang="it-IT" sz="2400" dirty="0" smtClean="0"/>
              <a:t> </a:t>
            </a:r>
            <a:r>
              <a:rPr lang="it-IT" sz="2400" dirty="0"/>
              <a:t>26 </a:t>
            </a:r>
            <a:r>
              <a:rPr lang="it-IT" sz="2400" dirty="0" err="1"/>
              <a:t>août</a:t>
            </a:r>
            <a:r>
              <a:rPr lang="it-IT" sz="2400" dirty="0"/>
              <a:t> 1789</a:t>
            </a:r>
          </a:p>
          <a:p>
            <a:pPr algn="just"/>
            <a:r>
              <a:rPr lang="it-IT" sz="2400" dirty="0"/>
              <a:t>l’</a:t>
            </a:r>
            <a:r>
              <a:rPr lang="it-IT" sz="2400" dirty="0" err="1"/>
              <a:t>article</a:t>
            </a:r>
            <a:r>
              <a:rPr lang="it-IT" sz="2400" dirty="0"/>
              <a:t> 19 de la Déclaration universelle des droits de </a:t>
            </a:r>
            <a:r>
              <a:rPr lang="it-IT" sz="2400" dirty="0" smtClean="0"/>
              <a:t>l’</a:t>
            </a:r>
            <a:r>
              <a:rPr lang="it-IT" sz="2400" dirty="0" err="1" smtClean="0"/>
              <a:t>homme</a:t>
            </a:r>
            <a:r>
              <a:rPr lang="it-IT" sz="2400" dirty="0"/>
              <a:t> </a:t>
            </a:r>
            <a:r>
              <a:rPr lang="it-IT" sz="2400" dirty="0" err="1" smtClean="0"/>
              <a:t>du</a:t>
            </a:r>
            <a:r>
              <a:rPr lang="it-IT" sz="2400" dirty="0" smtClean="0"/>
              <a:t> </a:t>
            </a:r>
            <a:r>
              <a:rPr lang="it-IT" sz="2400" dirty="0"/>
              <a:t>10 </a:t>
            </a:r>
            <a:r>
              <a:rPr lang="it-IT" sz="2400" dirty="0" err="1"/>
              <a:t>décembre</a:t>
            </a:r>
            <a:r>
              <a:rPr lang="it-IT" sz="2400" dirty="0"/>
              <a:t> 1948</a:t>
            </a:r>
          </a:p>
          <a:p>
            <a:pPr algn="just"/>
            <a:r>
              <a:rPr lang="it-IT" sz="2400" dirty="0"/>
              <a:t>l’</a:t>
            </a:r>
            <a:r>
              <a:rPr lang="it-IT" sz="2400" dirty="0" err="1"/>
              <a:t>article</a:t>
            </a:r>
            <a:r>
              <a:rPr lang="it-IT" sz="2400" dirty="0"/>
              <a:t> 10 de la Convention européenne des droits de l’</a:t>
            </a:r>
            <a:r>
              <a:rPr lang="it-IT" sz="2400" dirty="0" err="1"/>
              <a:t>Homme</a:t>
            </a:r>
            <a:r>
              <a:rPr lang="it-IT" sz="2400" dirty="0"/>
              <a:t> </a:t>
            </a:r>
            <a:r>
              <a:rPr lang="it-IT" sz="2400" dirty="0" err="1" smtClean="0"/>
              <a:t>du</a:t>
            </a:r>
            <a:r>
              <a:rPr lang="it-IT" sz="2400" dirty="0" smtClean="0"/>
              <a:t> </a:t>
            </a:r>
            <a:r>
              <a:rPr lang="it-IT" sz="2400" dirty="0"/>
              <a:t>4 novembre 1950.</a:t>
            </a:r>
          </a:p>
          <a:p>
            <a:pPr algn="just"/>
            <a:r>
              <a:rPr lang="it-IT" sz="2400" dirty="0" err="1"/>
              <a:t>Avec</a:t>
            </a:r>
            <a:r>
              <a:rPr lang="it-IT" sz="2400" dirty="0"/>
              <a:t> la loi du 29 </a:t>
            </a:r>
            <a:r>
              <a:rPr lang="it-IT" sz="2400" dirty="0" err="1"/>
              <a:t>juillet</a:t>
            </a:r>
            <a:r>
              <a:rPr lang="it-IT" sz="2400" dirty="0"/>
              <a:t> </a:t>
            </a:r>
            <a:r>
              <a:rPr lang="it-IT" sz="2400" dirty="0" smtClean="0"/>
              <a:t>1881, </a:t>
            </a:r>
            <a:r>
              <a:rPr lang="it-IT" sz="2400" dirty="0"/>
              <a:t>la </a:t>
            </a:r>
            <a:r>
              <a:rPr lang="it-IT" sz="2400" dirty="0" err="1"/>
              <a:t>liberté</a:t>
            </a:r>
            <a:r>
              <a:rPr lang="it-IT" sz="2400" dirty="0"/>
              <a:t> de la presse en France </a:t>
            </a:r>
            <a:r>
              <a:rPr lang="it-IT" sz="2400" dirty="0" err="1"/>
              <a:t>fait</a:t>
            </a:r>
            <a:r>
              <a:rPr lang="it-IT" sz="2400" dirty="0"/>
              <a:t> l’</a:t>
            </a:r>
            <a:r>
              <a:rPr lang="it-IT" sz="2400" dirty="0" err="1"/>
              <a:t>objet</a:t>
            </a:r>
            <a:r>
              <a:rPr lang="it-IT" sz="2400" dirty="0"/>
              <a:t> d’une </a:t>
            </a:r>
            <a:r>
              <a:rPr lang="it-IT" sz="2400" dirty="0" err="1"/>
              <a:t>consécration</a:t>
            </a:r>
            <a:r>
              <a:rPr lang="it-IT" sz="2400" dirty="0"/>
              <a:t> </a:t>
            </a:r>
            <a:r>
              <a:rPr lang="it-IT" sz="2400" dirty="0" err="1"/>
              <a:t>particulière</a:t>
            </a:r>
            <a:r>
              <a:rPr lang="it-IT" sz="2400" dirty="0"/>
              <a:t>, </a:t>
            </a:r>
            <a:r>
              <a:rPr lang="it-IT" sz="2400" dirty="0" err="1"/>
              <a:t>au-delà</a:t>
            </a:r>
            <a:r>
              <a:rPr lang="it-IT" sz="2400" dirty="0"/>
              <a:t> de la </a:t>
            </a:r>
            <a:r>
              <a:rPr lang="it-IT" sz="2400" dirty="0" err="1"/>
              <a:t>reconnaissance</a:t>
            </a:r>
            <a:r>
              <a:rPr lang="it-IT" sz="2400" dirty="0"/>
              <a:t> </a:t>
            </a:r>
            <a:r>
              <a:rPr lang="it-IT" sz="2400" dirty="0" err="1"/>
              <a:t>générale</a:t>
            </a:r>
            <a:r>
              <a:rPr lang="it-IT" sz="2400" dirty="0"/>
              <a:t> de la </a:t>
            </a:r>
            <a:r>
              <a:rPr lang="it-IT" sz="2400" dirty="0" err="1"/>
              <a:t>liberté</a:t>
            </a:r>
            <a:r>
              <a:rPr lang="it-IT" sz="2400" dirty="0"/>
              <a:t> d’</a:t>
            </a:r>
            <a:r>
              <a:rPr lang="it-IT" sz="2400" dirty="0" err="1"/>
              <a:t>expression</a:t>
            </a:r>
            <a:r>
              <a:rPr lang="it-IT" sz="2400" dirty="0" smtClean="0"/>
              <a:t>.</a:t>
            </a:r>
            <a:endParaRPr lang="it-IT" sz="2400" dirty="0"/>
          </a:p>
        </p:txBody>
      </p:sp>
    </p:spTree>
    <p:extLst>
      <p:ext uri="{BB962C8B-B14F-4D97-AF65-F5344CB8AC3E}">
        <p14:creationId xmlns:p14="http://schemas.microsoft.com/office/powerpoint/2010/main" val="324161277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err="1"/>
              <a:t>Enseignement</a:t>
            </a:r>
            <a:r>
              <a:rPr lang="it-IT" sz="2800" b="1" dirty="0"/>
              <a:t> </a:t>
            </a:r>
            <a:r>
              <a:rPr lang="it-IT" sz="2800" b="1" dirty="0" err="1"/>
              <a:t>immersif</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a:bodyPr>
          <a:lstStyle/>
          <a:p>
            <a:pPr algn="just"/>
            <a:r>
              <a:rPr lang="it-IT" sz="2400" dirty="0"/>
              <a:t>En France, il </a:t>
            </a:r>
            <a:r>
              <a:rPr lang="it-IT" sz="2400" dirty="0" err="1"/>
              <a:t>existe</a:t>
            </a:r>
            <a:r>
              <a:rPr lang="it-IT" sz="2400" dirty="0"/>
              <a:t> </a:t>
            </a:r>
            <a:r>
              <a:rPr lang="it-IT" sz="2400" dirty="0" err="1"/>
              <a:t>cinq</a:t>
            </a:r>
            <a:r>
              <a:rPr lang="it-IT" sz="2400" dirty="0"/>
              <a:t> </a:t>
            </a:r>
            <a:r>
              <a:rPr lang="it-IT" sz="2400" dirty="0" err="1"/>
              <a:t>réseaux</a:t>
            </a:r>
            <a:r>
              <a:rPr lang="it-IT" sz="2400" dirty="0"/>
              <a:t> d’</a:t>
            </a:r>
            <a:r>
              <a:rPr lang="it-IT" sz="2400" dirty="0" err="1"/>
              <a:t>écoles</a:t>
            </a:r>
            <a:r>
              <a:rPr lang="it-IT" sz="2400" dirty="0"/>
              <a:t> </a:t>
            </a:r>
            <a:r>
              <a:rPr lang="it-IT" sz="2400" dirty="0" err="1"/>
              <a:t>associatives</a:t>
            </a:r>
            <a:r>
              <a:rPr lang="it-IT" sz="2400" dirty="0"/>
              <a:t> et </a:t>
            </a:r>
            <a:r>
              <a:rPr lang="it-IT" sz="2400" dirty="0" err="1"/>
              <a:t>immersives</a:t>
            </a:r>
            <a:r>
              <a:rPr lang="it-IT" sz="2400" dirty="0"/>
              <a:t> : </a:t>
            </a:r>
            <a:r>
              <a:rPr lang="it-IT" sz="2400" dirty="0" err="1"/>
              <a:t>Seaska</a:t>
            </a:r>
            <a:r>
              <a:rPr lang="it-IT" sz="2400" dirty="0"/>
              <a:t> </a:t>
            </a:r>
            <a:r>
              <a:rPr lang="it-IT" sz="2400" dirty="0" err="1"/>
              <a:t>au</a:t>
            </a:r>
            <a:r>
              <a:rPr lang="it-IT" sz="2400" dirty="0"/>
              <a:t> </a:t>
            </a:r>
            <a:r>
              <a:rPr lang="it-IT" sz="2400" dirty="0" err="1"/>
              <a:t>Pays-Basque</a:t>
            </a:r>
            <a:r>
              <a:rPr lang="it-IT" sz="2400" dirty="0"/>
              <a:t>, </a:t>
            </a:r>
            <a:r>
              <a:rPr lang="it-IT" sz="2400" dirty="0" err="1"/>
              <a:t>Bressola</a:t>
            </a:r>
            <a:r>
              <a:rPr lang="it-IT" sz="2400" dirty="0"/>
              <a:t> pour </a:t>
            </a:r>
            <a:r>
              <a:rPr lang="it-IT" sz="2400" dirty="0" err="1"/>
              <a:t>les</a:t>
            </a:r>
            <a:r>
              <a:rPr lang="it-IT" sz="2400" dirty="0"/>
              <a:t> </a:t>
            </a:r>
            <a:r>
              <a:rPr lang="it-IT" sz="2400" dirty="0" err="1"/>
              <a:t>écoles</a:t>
            </a:r>
            <a:r>
              <a:rPr lang="it-IT" sz="2400" dirty="0"/>
              <a:t> en </a:t>
            </a:r>
            <a:r>
              <a:rPr lang="it-IT" sz="2400" dirty="0" err="1"/>
              <a:t>Catalan</a:t>
            </a:r>
            <a:r>
              <a:rPr lang="it-IT" sz="2400" dirty="0"/>
              <a:t>, </a:t>
            </a:r>
            <a:r>
              <a:rPr lang="it-IT" sz="2400" dirty="0" err="1"/>
              <a:t>Diwan</a:t>
            </a:r>
            <a:r>
              <a:rPr lang="it-IT" sz="2400" dirty="0"/>
              <a:t> pour le Breton, </a:t>
            </a:r>
            <a:r>
              <a:rPr lang="it-IT" sz="2400" dirty="0" err="1"/>
              <a:t>Calandreta</a:t>
            </a:r>
            <a:r>
              <a:rPr lang="it-IT" sz="2400" dirty="0"/>
              <a:t> pour l’</a:t>
            </a:r>
            <a:r>
              <a:rPr lang="it-IT" sz="2400" dirty="0" err="1"/>
              <a:t>occitan</a:t>
            </a:r>
            <a:r>
              <a:rPr lang="it-IT" sz="2400" dirty="0"/>
              <a:t>, et ABCM </a:t>
            </a:r>
            <a:r>
              <a:rPr lang="it-IT" sz="2400" dirty="0" err="1"/>
              <a:t>Zweisprachigkeit</a:t>
            </a:r>
            <a:r>
              <a:rPr lang="it-IT" sz="2400" dirty="0"/>
              <a:t> en </a:t>
            </a:r>
            <a:r>
              <a:rPr lang="it-IT" sz="2400" dirty="0" err="1"/>
              <a:t>Alsace</a:t>
            </a:r>
            <a:r>
              <a:rPr lang="it-IT" sz="2400" dirty="0"/>
              <a:t> (</a:t>
            </a:r>
            <a:r>
              <a:rPr lang="it-IT" sz="2400" dirty="0" err="1"/>
              <a:t>depuis</a:t>
            </a:r>
            <a:r>
              <a:rPr lang="it-IT" sz="2400" dirty="0"/>
              <a:t> 2017). </a:t>
            </a:r>
            <a:r>
              <a:rPr lang="it-IT" sz="2400" dirty="0" err="1"/>
              <a:t>Au</a:t>
            </a:r>
            <a:r>
              <a:rPr lang="it-IT" sz="2400" dirty="0"/>
              <a:t> </a:t>
            </a:r>
            <a:r>
              <a:rPr lang="it-IT" sz="2400" dirty="0" err="1"/>
              <a:t>total</a:t>
            </a:r>
            <a:r>
              <a:rPr lang="it-IT" sz="2400" dirty="0"/>
              <a:t>, on </a:t>
            </a:r>
            <a:r>
              <a:rPr lang="it-IT" sz="2400" dirty="0" err="1"/>
              <a:t>dénombre</a:t>
            </a:r>
            <a:r>
              <a:rPr lang="it-IT" sz="2400" dirty="0"/>
              <a:t>, à la rentrée 2018, 15 000 </a:t>
            </a:r>
            <a:r>
              <a:rPr lang="it-IT" sz="2400" dirty="0" err="1"/>
              <a:t>élèves</a:t>
            </a:r>
            <a:r>
              <a:rPr lang="it-IT" sz="2400" dirty="0"/>
              <a:t> </a:t>
            </a:r>
            <a:r>
              <a:rPr lang="it-IT" sz="2400" dirty="0" err="1"/>
              <a:t>dans</a:t>
            </a:r>
            <a:r>
              <a:rPr lang="it-IT" sz="2400" dirty="0"/>
              <a:t> </a:t>
            </a:r>
            <a:r>
              <a:rPr lang="it-IT" sz="2400" dirty="0" err="1"/>
              <a:t>les</a:t>
            </a:r>
            <a:r>
              <a:rPr lang="it-IT" sz="2400" dirty="0"/>
              <a:t> </a:t>
            </a:r>
            <a:r>
              <a:rPr lang="it-IT" sz="2400" dirty="0" err="1"/>
              <a:t>écoles</a:t>
            </a:r>
            <a:r>
              <a:rPr lang="it-IT" sz="2400" dirty="0"/>
              <a:t>, </a:t>
            </a:r>
            <a:r>
              <a:rPr lang="it-IT" sz="2400" dirty="0" err="1"/>
              <a:t>collèges</a:t>
            </a:r>
            <a:r>
              <a:rPr lang="it-IT" sz="2400" dirty="0"/>
              <a:t> et </a:t>
            </a:r>
            <a:r>
              <a:rPr lang="it-IT" sz="2400" dirty="0" err="1"/>
              <a:t>lycées</a:t>
            </a:r>
            <a:r>
              <a:rPr lang="it-IT" sz="2400" dirty="0"/>
              <a:t> de </a:t>
            </a:r>
            <a:r>
              <a:rPr lang="it-IT" sz="2400" dirty="0" err="1"/>
              <a:t>ces</a:t>
            </a:r>
            <a:r>
              <a:rPr lang="it-IT" sz="2400" dirty="0"/>
              <a:t> </a:t>
            </a:r>
            <a:r>
              <a:rPr lang="it-IT" sz="2400" dirty="0" err="1"/>
              <a:t>cinq</a:t>
            </a:r>
            <a:r>
              <a:rPr lang="it-IT" sz="2400" dirty="0"/>
              <a:t> </a:t>
            </a:r>
            <a:r>
              <a:rPr lang="it-IT" sz="2400" dirty="0" err="1"/>
              <a:t>réseaux</a:t>
            </a:r>
            <a:r>
              <a:rPr lang="it-IT" sz="2400" dirty="0" smtClean="0"/>
              <a:t>.</a:t>
            </a:r>
          </a:p>
          <a:p>
            <a:pPr algn="just"/>
            <a:r>
              <a:rPr lang="it-IT" sz="2400" b="1" dirty="0" smtClean="0"/>
              <a:t>Pour </a:t>
            </a:r>
            <a:r>
              <a:rPr lang="it-IT" sz="2400" b="1" dirty="0" err="1"/>
              <a:t>les</a:t>
            </a:r>
            <a:r>
              <a:rPr lang="it-IT" sz="2400" b="1" dirty="0"/>
              <a:t> </a:t>
            </a:r>
            <a:r>
              <a:rPr lang="it-IT" sz="2400" b="1" dirty="0" err="1"/>
              <a:t>enseignants</a:t>
            </a:r>
            <a:r>
              <a:rPr lang="it-IT" sz="2400" b="1" dirty="0"/>
              <a:t> </a:t>
            </a:r>
            <a:r>
              <a:rPr lang="it-IT" sz="2400" b="1" dirty="0" err="1"/>
              <a:t>comme</a:t>
            </a:r>
            <a:r>
              <a:rPr lang="it-IT" sz="2400" b="1" dirty="0"/>
              <a:t> pour </a:t>
            </a:r>
            <a:r>
              <a:rPr lang="it-IT" sz="2400" b="1" dirty="0" err="1"/>
              <a:t>les</a:t>
            </a:r>
            <a:r>
              <a:rPr lang="it-IT" sz="2400" b="1" dirty="0"/>
              <a:t> </a:t>
            </a:r>
            <a:r>
              <a:rPr lang="it-IT" sz="2400" b="1" dirty="0" err="1"/>
              <a:t>élèves</a:t>
            </a:r>
            <a:r>
              <a:rPr lang="it-IT" sz="2400" b="1" dirty="0"/>
              <a:t>, la </a:t>
            </a:r>
            <a:r>
              <a:rPr lang="it-IT" sz="2400" b="1" dirty="0" smtClean="0"/>
              <a:t>langue </a:t>
            </a:r>
            <a:r>
              <a:rPr lang="it-IT" sz="2400" b="1" dirty="0" err="1" smtClean="0"/>
              <a:t>régionale</a:t>
            </a:r>
            <a:r>
              <a:rPr lang="it-IT" sz="2400" b="1" dirty="0" smtClean="0"/>
              <a:t> </a:t>
            </a:r>
            <a:r>
              <a:rPr lang="it-IT" sz="2400" b="1" dirty="0"/>
              <a:t>ne </a:t>
            </a:r>
            <a:r>
              <a:rPr lang="it-IT" sz="2400" b="1" dirty="0" err="1"/>
              <a:t>remplace</a:t>
            </a:r>
            <a:r>
              <a:rPr lang="it-IT" sz="2400" b="1" dirty="0"/>
              <a:t> </a:t>
            </a:r>
            <a:r>
              <a:rPr lang="it-IT" sz="2400" b="1" dirty="0" err="1"/>
              <a:t>pas</a:t>
            </a:r>
            <a:r>
              <a:rPr lang="it-IT" sz="2400" b="1" dirty="0"/>
              <a:t> la langue de la </a:t>
            </a:r>
            <a:r>
              <a:rPr lang="it-IT" sz="2400" b="1" dirty="0" err="1"/>
              <a:t>République</a:t>
            </a:r>
            <a:r>
              <a:rPr lang="it-IT" sz="2400" b="1" dirty="0"/>
              <a:t>, mais elle l'</a:t>
            </a:r>
            <a:r>
              <a:rPr lang="it-IT" sz="2400" b="1" dirty="0" err="1"/>
              <a:t>enrichit</a:t>
            </a:r>
            <a:r>
              <a:rPr lang="it-IT" sz="2400" b="1" dirty="0"/>
              <a:t>.</a:t>
            </a:r>
          </a:p>
          <a:p>
            <a:pPr algn="just"/>
            <a:endParaRPr lang="fr-CA" sz="2400" b="1" dirty="0"/>
          </a:p>
        </p:txBody>
      </p:sp>
    </p:spTree>
    <p:extLst>
      <p:ext uri="{BB962C8B-B14F-4D97-AF65-F5344CB8AC3E}">
        <p14:creationId xmlns:p14="http://schemas.microsoft.com/office/powerpoint/2010/main" val="100778137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Un forfait </a:t>
            </a:r>
            <a:r>
              <a:rPr lang="it-IT" sz="2800" b="1" dirty="0" err="1"/>
              <a:t>scolaire</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a:bodyPr>
          <a:lstStyle/>
          <a:p>
            <a:r>
              <a:rPr lang="it-IT" sz="2400" b="1" dirty="0"/>
              <a:t>Un forfait </a:t>
            </a:r>
            <a:r>
              <a:rPr lang="it-IT" sz="2400" b="1" dirty="0" err="1"/>
              <a:t>scolaire</a:t>
            </a:r>
            <a:endParaRPr lang="it-IT" sz="2400" b="1" dirty="0"/>
          </a:p>
          <a:p>
            <a:pPr algn="just"/>
            <a:r>
              <a:rPr lang="it-IT" sz="2400" dirty="0" err="1"/>
              <a:t>Cet</a:t>
            </a:r>
            <a:r>
              <a:rPr lang="it-IT" sz="2400" dirty="0"/>
              <a:t> </a:t>
            </a:r>
            <a:r>
              <a:rPr lang="it-IT" sz="2400" dirty="0" err="1"/>
              <a:t>article</a:t>
            </a:r>
            <a:r>
              <a:rPr lang="it-IT" sz="2400" dirty="0"/>
              <a:t> </a:t>
            </a:r>
            <a:r>
              <a:rPr lang="it-IT" sz="2400" dirty="0" err="1"/>
              <a:t>prévoit</a:t>
            </a:r>
            <a:r>
              <a:rPr lang="it-IT" sz="2400" dirty="0"/>
              <a:t> </a:t>
            </a:r>
            <a:r>
              <a:rPr lang="it-IT" sz="2400" dirty="0" err="1"/>
              <a:t>que</a:t>
            </a:r>
            <a:r>
              <a:rPr lang="it-IT" sz="2400" dirty="0"/>
              <a:t> la </a:t>
            </a:r>
            <a:r>
              <a:rPr lang="it-IT" sz="2400" dirty="0" err="1"/>
              <a:t>participation</a:t>
            </a:r>
            <a:r>
              <a:rPr lang="it-IT" sz="2400" dirty="0"/>
              <a:t> </a:t>
            </a:r>
            <a:r>
              <a:rPr lang="it-IT" sz="2400" dirty="0" err="1"/>
              <a:t>financière</a:t>
            </a:r>
            <a:r>
              <a:rPr lang="it-IT" sz="2400" dirty="0"/>
              <a:t> </a:t>
            </a:r>
            <a:r>
              <a:rPr lang="it-IT" sz="2400" dirty="0" err="1"/>
              <a:t>des</a:t>
            </a:r>
            <a:r>
              <a:rPr lang="it-IT" sz="2400" dirty="0"/>
              <a:t> </a:t>
            </a:r>
            <a:r>
              <a:rPr lang="it-IT" sz="2400" dirty="0" err="1"/>
              <a:t>communes</a:t>
            </a:r>
            <a:r>
              <a:rPr lang="it-IT" sz="2400" dirty="0"/>
              <a:t> à la </a:t>
            </a:r>
            <a:r>
              <a:rPr lang="it-IT" sz="2400" dirty="0" err="1"/>
              <a:t>scolarisation</a:t>
            </a:r>
            <a:r>
              <a:rPr lang="it-IT" sz="2400" dirty="0"/>
              <a:t> </a:t>
            </a:r>
            <a:r>
              <a:rPr lang="it-IT" sz="2400" dirty="0" err="1"/>
              <a:t>des</a:t>
            </a:r>
            <a:r>
              <a:rPr lang="it-IT" sz="2400" dirty="0"/>
              <a:t> </a:t>
            </a:r>
            <a:r>
              <a:rPr lang="it-IT" sz="2400" dirty="0" err="1"/>
              <a:t>élèves</a:t>
            </a:r>
            <a:r>
              <a:rPr lang="it-IT" sz="2400" dirty="0"/>
              <a:t> en langue </a:t>
            </a:r>
            <a:r>
              <a:rPr lang="it-IT" sz="2400" dirty="0" err="1"/>
              <a:t>régionale</a:t>
            </a:r>
            <a:r>
              <a:rPr lang="it-IT" sz="2400" dirty="0"/>
              <a:t> </a:t>
            </a:r>
            <a:r>
              <a:rPr lang="it-IT" sz="2400" dirty="0" err="1"/>
              <a:t>dans</a:t>
            </a:r>
            <a:r>
              <a:rPr lang="it-IT" sz="2400" dirty="0"/>
              <a:t> le </a:t>
            </a:r>
            <a:r>
              <a:rPr lang="it-IT" sz="2400" dirty="0" err="1"/>
              <a:t>privé</a:t>
            </a:r>
            <a:r>
              <a:rPr lang="it-IT" sz="2400" dirty="0"/>
              <a:t> </a:t>
            </a:r>
            <a:r>
              <a:rPr lang="it-IT" sz="2400" i="1" dirty="0"/>
              <a:t>"est due"</a:t>
            </a:r>
            <a:r>
              <a:rPr lang="it-IT" sz="2400" dirty="0"/>
              <a:t> </a:t>
            </a:r>
            <a:r>
              <a:rPr lang="it-IT" sz="2400" dirty="0" err="1"/>
              <a:t>lorsque</a:t>
            </a:r>
            <a:r>
              <a:rPr lang="it-IT" sz="2400" dirty="0"/>
              <a:t> la </a:t>
            </a:r>
            <a:r>
              <a:rPr lang="it-IT" sz="2400" dirty="0" err="1"/>
              <a:t>commune</a:t>
            </a:r>
            <a:r>
              <a:rPr lang="it-IT" sz="2400" dirty="0"/>
              <a:t> de </a:t>
            </a:r>
            <a:r>
              <a:rPr lang="it-IT" sz="2400" dirty="0" err="1"/>
              <a:t>résidence</a:t>
            </a:r>
            <a:r>
              <a:rPr lang="it-IT" sz="2400" dirty="0"/>
              <a:t> ne dispose </a:t>
            </a:r>
            <a:r>
              <a:rPr lang="it-IT" sz="2400" dirty="0" err="1"/>
              <a:t>pas</a:t>
            </a:r>
            <a:r>
              <a:rPr lang="it-IT" sz="2400" dirty="0"/>
              <a:t> d'</a:t>
            </a:r>
            <a:r>
              <a:rPr lang="it-IT" sz="2400" dirty="0" err="1"/>
              <a:t>école</a:t>
            </a:r>
            <a:r>
              <a:rPr lang="it-IT" sz="2400" dirty="0"/>
              <a:t> </a:t>
            </a:r>
            <a:r>
              <a:rPr lang="it-IT" sz="2400" dirty="0" err="1"/>
              <a:t>dispensant</a:t>
            </a:r>
            <a:r>
              <a:rPr lang="it-IT" sz="2400" dirty="0"/>
              <a:t> </a:t>
            </a:r>
            <a:r>
              <a:rPr lang="it-IT" sz="2400" dirty="0" err="1"/>
              <a:t>cet</a:t>
            </a:r>
            <a:r>
              <a:rPr lang="it-IT" sz="2400" dirty="0"/>
              <a:t> </a:t>
            </a:r>
            <a:r>
              <a:rPr lang="it-IT" sz="2400" dirty="0" err="1"/>
              <a:t>enseignement</a:t>
            </a:r>
            <a:r>
              <a:rPr lang="it-IT" sz="2400" dirty="0"/>
              <a:t>. </a:t>
            </a:r>
          </a:p>
          <a:p>
            <a:endParaRPr lang="fr-CA" sz="2400" dirty="0"/>
          </a:p>
        </p:txBody>
      </p:sp>
    </p:spTree>
    <p:extLst>
      <p:ext uri="{BB962C8B-B14F-4D97-AF65-F5344CB8AC3E}">
        <p14:creationId xmlns:p14="http://schemas.microsoft.com/office/powerpoint/2010/main" val="27947425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Et la </a:t>
            </a:r>
            <a:r>
              <a:rPr lang="it-IT" sz="2800" dirty="0" err="1"/>
              <a:t>Charte</a:t>
            </a:r>
            <a:r>
              <a:rPr lang="it-IT" sz="2800" dirty="0"/>
              <a:t> </a:t>
            </a:r>
            <a:r>
              <a:rPr lang="it-IT" sz="2800" dirty="0" err="1"/>
              <a:t>européenne</a:t>
            </a:r>
            <a:r>
              <a:rPr lang="it-IT" sz="2800" dirty="0"/>
              <a:t> </a:t>
            </a:r>
            <a:r>
              <a:rPr lang="it-IT" sz="2800" dirty="0" err="1"/>
              <a:t>des</a:t>
            </a:r>
            <a:r>
              <a:rPr lang="it-IT" sz="2800" dirty="0"/>
              <a:t> </a:t>
            </a:r>
            <a:r>
              <a:rPr lang="it-IT" sz="2800" dirty="0" err="1"/>
              <a:t>langues</a:t>
            </a:r>
            <a:r>
              <a:rPr lang="it-IT" sz="2800" dirty="0"/>
              <a:t> </a:t>
            </a:r>
            <a:r>
              <a:rPr lang="it-IT" sz="2800" dirty="0" err="1"/>
              <a:t>régionales</a:t>
            </a:r>
            <a:r>
              <a:rPr lang="it-IT" sz="2800" dirty="0"/>
              <a:t> </a:t>
            </a:r>
            <a:r>
              <a:rPr lang="it-IT" sz="2800" dirty="0" err="1"/>
              <a:t>ou</a:t>
            </a:r>
            <a:r>
              <a:rPr lang="it-IT" sz="2800" dirty="0"/>
              <a:t> </a:t>
            </a:r>
            <a:r>
              <a:rPr lang="it-IT" sz="2800" dirty="0" err="1" smtClean="0"/>
              <a:t>minoritaires</a:t>
            </a:r>
            <a:r>
              <a:rPr lang="it-IT" sz="2800" dirty="0" smtClean="0"/>
              <a:t> ?</a:t>
            </a:r>
            <a:endParaRPr lang="fr-CA" sz="2800" dirty="0"/>
          </a:p>
        </p:txBody>
      </p:sp>
      <p:sp>
        <p:nvSpPr>
          <p:cNvPr id="3" name="Segnaposto contenuto 2"/>
          <p:cNvSpPr>
            <a:spLocks noGrp="1"/>
          </p:cNvSpPr>
          <p:nvPr>
            <p:ph idx="1"/>
          </p:nvPr>
        </p:nvSpPr>
        <p:spPr/>
        <p:txBody>
          <a:bodyPr>
            <a:normAutofit/>
          </a:bodyPr>
          <a:lstStyle/>
          <a:p>
            <a:pPr algn="just"/>
            <a:r>
              <a:rPr lang="it-IT" sz="2400" i="1" dirty="0" smtClean="0"/>
              <a:t>la </a:t>
            </a:r>
            <a:r>
              <a:rPr lang="it-IT" sz="2400" i="1" dirty="0" err="1"/>
              <a:t>Charte</a:t>
            </a:r>
            <a:r>
              <a:rPr lang="it-IT" sz="2400" i="1" dirty="0"/>
              <a:t> </a:t>
            </a:r>
            <a:r>
              <a:rPr lang="it-IT" sz="2400" i="1" dirty="0" err="1"/>
              <a:t>européenne</a:t>
            </a:r>
            <a:r>
              <a:rPr lang="it-IT" sz="2400" i="1" dirty="0"/>
              <a:t> </a:t>
            </a:r>
            <a:r>
              <a:rPr lang="it-IT" sz="2400" i="1" dirty="0" err="1"/>
              <a:t>des</a:t>
            </a:r>
            <a:r>
              <a:rPr lang="it-IT" sz="2400" i="1" dirty="0"/>
              <a:t> </a:t>
            </a:r>
            <a:r>
              <a:rPr lang="it-IT" sz="2400" i="1" dirty="0" err="1"/>
              <a:t>langues</a:t>
            </a:r>
            <a:r>
              <a:rPr lang="it-IT" sz="2400" i="1" dirty="0"/>
              <a:t> </a:t>
            </a:r>
            <a:r>
              <a:rPr lang="it-IT" sz="2400" i="1" dirty="0" err="1"/>
              <a:t>régionales</a:t>
            </a:r>
            <a:r>
              <a:rPr lang="it-IT" sz="2400" i="1" dirty="0"/>
              <a:t> </a:t>
            </a:r>
            <a:r>
              <a:rPr lang="it-IT" sz="2400" i="1" dirty="0" err="1"/>
              <a:t>ou</a:t>
            </a:r>
            <a:r>
              <a:rPr lang="it-IT" sz="2400" i="1" dirty="0"/>
              <a:t> </a:t>
            </a:r>
            <a:r>
              <a:rPr lang="it-IT" sz="2400" i="1" dirty="0" err="1"/>
              <a:t>minoritaires</a:t>
            </a:r>
            <a:r>
              <a:rPr lang="it-IT" sz="2400" i="1" dirty="0"/>
              <a:t>, </a:t>
            </a:r>
            <a:r>
              <a:rPr lang="it-IT" sz="2400" dirty="0" err="1"/>
              <a:t>adoptée</a:t>
            </a:r>
            <a:r>
              <a:rPr lang="it-IT" sz="2400" dirty="0"/>
              <a:t> en 1992 par l’Union </a:t>
            </a:r>
            <a:r>
              <a:rPr lang="it-IT" sz="2400" dirty="0" err="1" smtClean="0"/>
              <a:t>Européenne</a:t>
            </a:r>
            <a:r>
              <a:rPr lang="it-IT" sz="2400" dirty="0" smtClean="0"/>
              <a:t> n’est </a:t>
            </a:r>
            <a:r>
              <a:rPr lang="it-IT" sz="2400" dirty="0" err="1" smtClean="0"/>
              <a:t>pas</a:t>
            </a:r>
            <a:r>
              <a:rPr lang="it-IT" sz="2400" dirty="0" smtClean="0"/>
              <a:t> </a:t>
            </a:r>
            <a:r>
              <a:rPr lang="it-IT" sz="2400" dirty="0" err="1" smtClean="0"/>
              <a:t>ratifiée</a:t>
            </a:r>
            <a:r>
              <a:rPr lang="it-IT" sz="2400" dirty="0" smtClean="0"/>
              <a:t> par la France. </a:t>
            </a:r>
          </a:p>
          <a:p>
            <a:pPr algn="just">
              <a:lnSpc>
                <a:spcPct val="90000"/>
              </a:lnSpc>
            </a:pPr>
            <a:r>
              <a:rPr lang="fr-FR" sz="2400" dirty="0"/>
              <a:t>En 1999, la France signe finalement la Charte européenne, après nombre d'autres pays de l'Union européenne, mais refuse ensuite de la ratifier, car </a:t>
            </a:r>
            <a:r>
              <a:rPr lang="fr-FR" sz="2400" b="1" dirty="0"/>
              <a:t>sa constitution s'y opposerait</a:t>
            </a:r>
            <a:r>
              <a:rPr lang="fr-FR" sz="2400" dirty="0"/>
              <a:t>. </a:t>
            </a:r>
          </a:p>
          <a:p>
            <a:pPr algn="just">
              <a:lnSpc>
                <a:spcPct val="90000"/>
              </a:lnSpc>
            </a:pPr>
            <a:r>
              <a:rPr lang="fr-FR" sz="2400" dirty="0"/>
              <a:t>La ratification lie juridiquement l'État contractant, la signature est une simple reconnaissance des objectifs généraux de la charte.</a:t>
            </a:r>
          </a:p>
          <a:p>
            <a:pPr algn="just">
              <a:lnSpc>
                <a:spcPct val="90000"/>
              </a:lnSpc>
            </a:pPr>
            <a:r>
              <a:rPr lang="fr-FR" sz="2400" dirty="0"/>
              <a:t>La France est l'un des rares États d'Europe à ne pas avoir ratifié cette charte. </a:t>
            </a:r>
          </a:p>
          <a:p>
            <a:pPr algn="just"/>
            <a:endParaRPr lang="fr-CA" sz="2400" dirty="0"/>
          </a:p>
        </p:txBody>
      </p:sp>
    </p:spTree>
    <p:extLst>
      <p:ext uri="{BB962C8B-B14F-4D97-AF65-F5344CB8AC3E}">
        <p14:creationId xmlns:p14="http://schemas.microsoft.com/office/powerpoint/2010/main" val="6550478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Tentative de ratification en 2015</a:t>
            </a:r>
            <a:endParaRPr lang="fr-CA" sz="2800" dirty="0"/>
          </a:p>
        </p:txBody>
      </p:sp>
      <p:sp>
        <p:nvSpPr>
          <p:cNvPr id="3" name="Segnaposto contenuto 2"/>
          <p:cNvSpPr>
            <a:spLocks noGrp="1"/>
          </p:cNvSpPr>
          <p:nvPr>
            <p:ph idx="1"/>
          </p:nvPr>
        </p:nvSpPr>
        <p:spPr/>
        <p:txBody>
          <a:bodyPr>
            <a:normAutofit/>
          </a:bodyPr>
          <a:lstStyle/>
          <a:p>
            <a:pPr algn="just"/>
            <a:r>
              <a:rPr lang="fr-CA" sz="2400" dirty="0"/>
              <a:t>L'Assemblée nationale a adopté en janvier 2014 un amendement constitutionnel permettant la ratification du traité, ce qui </a:t>
            </a:r>
            <a:r>
              <a:rPr lang="fr-CA" sz="2400" dirty="0" smtClean="0"/>
              <a:t>était </a:t>
            </a:r>
            <a:r>
              <a:rPr lang="fr-CA" sz="2400" dirty="0"/>
              <a:t>une promesse de campagne de François Hollande, devenu Président de la République en </a:t>
            </a:r>
            <a:r>
              <a:rPr lang="fr-CA" sz="2400" dirty="0" smtClean="0"/>
              <a:t>2012. </a:t>
            </a:r>
            <a:r>
              <a:rPr lang="fr-CA" sz="2400" dirty="0"/>
              <a:t>Le Sénat </a:t>
            </a:r>
            <a:r>
              <a:rPr lang="fr-CA" sz="2400" dirty="0" smtClean="0"/>
              <a:t>a débattu de l’amendement fin 2015 et il l’a rejeté le </a:t>
            </a:r>
            <a:r>
              <a:rPr lang="fr-CA" sz="2400" dirty="0"/>
              <a:t>27 octobre </a:t>
            </a:r>
            <a:r>
              <a:rPr lang="fr-CA" sz="2400" dirty="0" smtClean="0"/>
              <a:t>2015. </a:t>
            </a:r>
          </a:p>
          <a:p>
            <a:endParaRPr lang="fr-CA" sz="2400" dirty="0"/>
          </a:p>
        </p:txBody>
      </p:sp>
    </p:spTree>
    <p:extLst>
      <p:ext uri="{BB962C8B-B14F-4D97-AF65-F5344CB8AC3E}">
        <p14:creationId xmlns:p14="http://schemas.microsoft.com/office/powerpoint/2010/main" val="152431360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Le </a:t>
            </a:r>
            <a:r>
              <a:rPr lang="it-IT" sz="2800" dirty="0" err="1"/>
              <a:t>Conseil</a:t>
            </a:r>
            <a:r>
              <a:rPr lang="it-IT" sz="2800" dirty="0"/>
              <a:t> d’</a:t>
            </a:r>
            <a:r>
              <a:rPr lang="it-IT" sz="2800" dirty="0" err="1"/>
              <a:t>État</a:t>
            </a:r>
            <a:r>
              <a:rPr lang="it-IT" sz="2800" dirty="0"/>
              <a:t> </a:t>
            </a:r>
            <a:endParaRPr lang="fr-CA" sz="2800" dirty="0"/>
          </a:p>
        </p:txBody>
      </p:sp>
      <p:sp>
        <p:nvSpPr>
          <p:cNvPr id="3" name="Segnaposto contenuto 2"/>
          <p:cNvSpPr>
            <a:spLocks noGrp="1"/>
          </p:cNvSpPr>
          <p:nvPr>
            <p:ph idx="1"/>
          </p:nvPr>
        </p:nvSpPr>
        <p:spPr/>
        <p:txBody>
          <a:bodyPr>
            <a:normAutofit/>
          </a:bodyPr>
          <a:lstStyle/>
          <a:p>
            <a:pPr algn="just"/>
            <a:r>
              <a:rPr lang="it-IT" sz="2400" dirty="0" smtClean="0"/>
              <a:t>1.Le </a:t>
            </a:r>
            <a:r>
              <a:rPr lang="it-IT" sz="2400" dirty="0" err="1"/>
              <a:t>Conseil</a:t>
            </a:r>
            <a:r>
              <a:rPr lang="it-IT" sz="2400" dirty="0"/>
              <a:t> d’</a:t>
            </a:r>
            <a:r>
              <a:rPr lang="it-IT" sz="2400" dirty="0" err="1"/>
              <a:t>État</a:t>
            </a:r>
            <a:r>
              <a:rPr lang="it-IT" sz="2400" dirty="0"/>
              <a:t> </a:t>
            </a:r>
            <a:r>
              <a:rPr lang="it-IT" sz="2400" b="1" dirty="0"/>
              <a:t>a </a:t>
            </a:r>
            <a:r>
              <a:rPr lang="it-IT" sz="2400" b="1" dirty="0" err="1"/>
              <a:t>été</a:t>
            </a:r>
            <a:r>
              <a:rPr lang="it-IT" sz="2400" b="1" dirty="0"/>
              <a:t> </a:t>
            </a:r>
            <a:r>
              <a:rPr lang="it-IT" sz="2400" b="1" dirty="0" err="1"/>
              <a:t>saisi</a:t>
            </a:r>
            <a:r>
              <a:rPr lang="it-IT" sz="2400" b="1" dirty="0"/>
              <a:t> </a:t>
            </a:r>
            <a:r>
              <a:rPr lang="it-IT" sz="2400" dirty="0"/>
              <a:t>le 24 </a:t>
            </a:r>
            <a:r>
              <a:rPr lang="it-IT" sz="2400" dirty="0" err="1"/>
              <a:t>juin</a:t>
            </a:r>
            <a:r>
              <a:rPr lang="it-IT" sz="2400" dirty="0"/>
              <a:t> 2015 d’un </a:t>
            </a:r>
            <a:r>
              <a:rPr lang="it-IT" sz="2400" dirty="0" err="1"/>
              <a:t>projet</a:t>
            </a:r>
            <a:r>
              <a:rPr lang="it-IT" sz="2400" dirty="0"/>
              <a:t> de </a:t>
            </a:r>
            <a:r>
              <a:rPr lang="it-IT" sz="2400" dirty="0" err="1"/>
              <a:t>loi</a:t>
            </a:r>
            <a:r>
              <a:rPr lang="it-IT" sz="2400" dirty="0"/>
              <a:t> </a:t>
            </a:r>
            <a:r>
              <a:rPr lang="it-IT" sz="2400" dirty="0" err="1"/>
              <a:t>constitutionnelle</a:t>
            </a:r>
            <a:r>
              <a:rPr lang="it-IT" sz="2400" dirty="0"/>
              <a:t> </a:t>
            </a:r>
            <a:r>
              <a:rPr lang="it-IT" sz="2400" dirty="0" err="1"/>
              <a:t>autorisant</a:t>
            </a:r>
            <a:r>
              <a:rPr lang="it-IT" sz="2400" dirty="0"/>
              <a:t> la </a:t>
            </a:r>
            <a:r>
              <a:rPr lang="it-IT" sz="2400" dirty="0" err="1"/>
              <a:t>ratification</a:t>
            </a:r>
            <a:r>
              <a:rPr lang="it-IT" sz="2400" dirty="0"/>
              <a:t> de la </a:t>
            </a:r>
            <a:r>
              <a:rPr lang="it-IT" sz="2400" dirty="0" err="1"/>
              <a:t>Charte</a:t>
            </a:r>
            <a:r>
              <a:rPr lang="it-IT" sz="2400" dirty="0"/>
              <a:t> </a:t>
            </a:r>
            <a:r>
              <a:rPr lang="it-IT" sz="2400" dirty="0" err="1"/>
              <a:t>européenne</a:t>
            </a:r>
            <a:r>
              <a:rPr lang="it-IT" sz="2400" dirty="0"/>
              <a:t> </a:t>
            </a:r>
            <a:r>
              <a:rPr lang="it-IT" sz="2400" dirty="0" err="1"/>
              <a:t>des</a:t>
            </a:r>
            <a:r>
              <a:rPr lang="it-IT" sz="2400" dirty="0"/>
              <a:t> </a:t>
            </a:r>
            <a:r>
              <a:rPr lang="it-IT" sz="2400" dirty="0" err="1"/>
              <a:t>langues</a:t>
            </a:r>
            <a:r>
              <a:rPr lang="it-IT" sz="2400" dirty="0"/>
              <a:t> </a:t>
            </a:r>
            <a:r>
              <a:rPr lang="it-IT" sz="2400" dirty="0" err="1"/>
              <a:t>régionales</a:t>
            </a:r>
            <a:r>
              <a:rPr lang="it-IT" sz="2400" dirty="0"/>
              <a:t> </a:t>
            </a:r>
            <a:r>
              <a:rPr lang="it-IT" sz="2400" dirty="0" err="1"/>
              <a:t>ou</a:t>
            </a:r>
            <a:r>
              <a:rPr lang="it-IT" sz="2400" dirty="0"/>
              <a:t> </a:t>
            </a:r>
            <a:r>
              <a:rPr lang="it-IT" sz="2400" dirty="0" err="1"/>
              <a:t>minoritaires</a:t>
            </a:r>
            <a:r>
              <a:rPr lang="it-IT" sz="2400" dirty="0"/>
              <a:t>. Le </a:t>
            </a:r>
            <a:r>
              <a:rPr lang="it-IT" sz="2400" dirty="0" err="1"/>
              <a:t>projet</a:t>
            </a:r>
            <a:r>
              <a:rPr lang="it-IT" sz="2400" dirty="0"/>
              <a:t> </a:t>
            </a:r>
            <a:r>
              <a:rPr lang="it-IT" sz="2400" dirty="0" err="1" smtClean="0"/>
              <a:t>comporte</a:t>
            </a:r>
            <a:r>
              <a:rPr lang="it-IT" sz="2400" dirty="0" smtClean="0"/>
              <a:t> un </a:t>
            </a:r>
            <a:r>
              <a:rPr lang="it-IT" sz="2400" dirty="0" err="1"/>
              <a:t>article</a:t>
            </a:r>
            <a:r>
              <a:rPr lang="it-IT" sz="2400" dirty="0"/>
              <a:t> </a:t>
            </a:r>
            <a:r>
              <a:rPr lang="it-IT" sz="2400" dirty="0" err="1"/>
              <a:t>unique</a:t>
            </a:r>
            <a:r>
              <a:rPr lang="it-IT" sz="2400" dirty="0"/>
              <a:t> </a:t>
            </a:r>
            <a:r>
              <a:rPr lang="it-IT" sz="2400" dirty="0" err="1"/>
              <a:t>insérant</a:t>
            </a:r>
            <a:r>
              <a:rPr lang="it-IT" sz="2400" dirty="0"/>
              <a:t> </a:t>
            </a:r>
            <a:r>
              <a:rPr lang="it-IT" sz="2400" dirty="0" err="1"/>
              <a:t>dans</a:t>
            </a:r>
            <a:r>
              <a:rPr lang="it-IT" sz="2400" dirty="0"/>
              <a:t> la </a:t>
            </a:r>
            <a:r>
              <a:rPr lang="it-IT" sz="2400" dirty="0" err="1"/>
              <a:t>Constitution</a:t>
            </a:r>
            <a:r>
              <a:rPr lang="it-IT" sz="2400" dirty="0"/>
              <a:t> un </a:t>
            </a:r>
            <a:r>
              <a:rPr lang="it-IT" sz="2400" dirty="0" err="1"/>
              <a:t>article</a:t>
            </a:r>
            <a:r>
              <a:rPr lang="it-IT" sz="2400" dirty="0"/>
              <a:t> 53-3 </a:t>
            </a:r>
            <a:r>
              <a:rPr lang="it-IT" sz="2400" dirty="0" err="1"/>
              <a:t>autorisant</a:t>
            </a:r>
            <a:r>
              <a:rPr lang="it-IT" sz="2400" dirty="0"/>
              <a:t> la </a:t>
            </a:r>
            <a:r>
              <a:rPr lang="it-IT" sz="2400" dirty="0" err="1"/>
              <a:t>ratification</a:t>
            </a:r>
            <a:r>
              <a:rPr lang="it-IT" sz="2400" dirty="0"/>
              <a:t> de la </a:t>
            </a:r>
            <a:r>
              <a:rPr lang="it-IT" sz="2400" dirty="0" err="1"/>
              <a:t>Charte</a:t>
            </a:r>
            <a:r>
              <a:rPr lang="it-IT" sz="2400" dirty="0"/>
              <a:t> </a:t>
            </a:r>
            <a:r>
              <a:rPr lang="it-IT" sz="2400" dirty="0" err="1"/>
              <a:t>européenne</a:t>
            </a:r>
            <a:r>
              <a:rPr lang="it-IT" sz="2400" dirty="0"/>
              <a:t> </a:t>
            </a:r>
            <a:r>
              <a:rPr lang="it-IT" sz="2400" dirty="0" err="1"/>
              <a:t>des</a:t>
            </a:r>
            <a:r>
              <a:rPr lang="it-IT" sz="2400" dirty="0"/>
              <a:t> </a:t>
            </a:r>
            <a:r>
              <a:rPr lang="it-IT" sz="2400" dirty="0" err="1"/>
              <a:t>langues</a:t>
            </a:r>
            <a:r>
              <a:rPr lang="it-IT" sz="2400" dirty="0"/>
              <a:t> </a:t>
            </a:r>
            <a:r>
              <a:rPr lang="it-IT" sz="2400" dirty="0" err="1"/>
              <a:t>régionales</a:t>
            </a:r>
            <a:r>
              <a:rPr lang="it-IT" sz="2400" dirty="0"/>
              <a:t> et </a:t>
            </a:r>
            <a:r>
              <a:rPr lang="it-IT" sz="2400" dirty="0" err="1"/>
              <a:t>minoritaires</a:t>
            </a:r>
            <a:r>
              <a:rPr lang="it-IT" sz="2400" dirty="0"/>
              <a:t> </a:t>
            </a:r>
            <a:r>
              <a:rPr lang="it-IT" sz="2400" dirty="0" err="1"/>
              <a:t>adoptée</a:t>
            </a:r>
            <a:r>
              <a:rPr lang="it-IT" sz="2400" dirty="0"/>
              <a:t> à Strasbourg le 5 novembre 1992 et </a:t>
            </a:r>
            <a:r>
              <a:rPr lang="it-IT" sz="2400" dirty="0" err="1"/>
              <a:t>signée</a:t>
            </a:r>
            <a:r>
              <a:rPr lang="it-IT" sz="2400" dirty="0"/>
              <a:t> par la France le 7 mai 1999</a:t>
            </a:r>
            <a:r>
              <a:rPr lang="it-IT" sz="2400" dirty="0" smtClean="0"/>
              <a:t>.</a:t>
            </a:r>
          </a:p>
          <a:p>
            <a:pPr algn="just"/>
            <a:r>
              <a:rPr lang="it-IT" sz="2400" dirty="0" smtClean="0"/>
              <a:t>2</a:t>
            </a:r>
            <a:r>
              <a:rPr lang="it-IT" sz="2400" dirty="0"/>
              <a:t>.Le </a:t>
            </a:r>
            <a:r>
              <a:rPr lang="it-IT" sz="2400" dirty="0" err="1"/>
              <a:t>Conseil</a:t>
            </a:r>
            <a:r>
              <a:rPr lang="it-IT" sz="2400" dirty="0"/>
              <a:t> d’</a:t>
            </a:r>
            <a:r>
              <a:rPr lang="it-IT" sz="2400" dirty="0" err="1"/>
              <a:t>État</a:t>
            </a:r>
            <a:r>
              <a:rPr lang="it-IT" sz="2400" dirty="0"/>
              <a:t> n’a </a:t>
            </a:r>
            <a:r>
              <a:rPr lang="it-IT" sz="2400" dirty="0" err="1"/>
              <a:t>pu</a:t>
            </a:r>
            <a:r>
              <a:rPr lang="it-IT" sz="2400" dirty="0"/>
              <a:t> </a:t>
            </a:r>
            <a:r>
              <a:rPr lang="it-IT" sz="2400" dirty="0" err="1"/>
              <a:t>donner</a:t>
            </a:r>
            <a:r>
              <a:rPr lang="it-IT" sz="2400" dirty="0"/>
              <a:t> un </a:t>
            </a:r>
            <a:r>
              <a:rPr lang="it-IT" sz="2400" dirty="0" err="1"/>
              <a:t>avis</a:t>
            </a:r>
            <a:r>
              <a:rPr lang="it-IT" sz="2400" dirty="0"/>
              <a:t> </a:t>
            </a:r>
            <a:r>
              <a:rPr lang="it-IT" sz="2400" dirty="0" err="1"/>
              <a:t>favorable</a:t>
            </a:r>
            <a:r>
              <a:rPr lang="it-IT" sz="2400" dirty="0"/>
              <a:t> à ce texte pour </a:t>
            </a:r>
            <a:r>
              <a:rPr lang="it-IT" sz="2400" dirty="0" err="1"/>
              <a:t>les</a:t>
            </a:r>
            <a:r>
              <a:rPr lang="it-IT" sz="2400" dirty="0"/>
              <a:t> </a:t>
            </a:r>
            <a:r>
              <a:rPr lang="it-IT" sz="2400" dirty="0" err="1"/>
              <a:t>raisons</a:t>
            </a:r>
            <a:r>
              <a:rPr lang="it-IT" sz="2400" dirty="0"/>
              <a:t> </a:t>
            </a:r>
            <a:r>
              <a:rPr lang="it-IT" sz="2400" dirty="0" err="1"/>
              <a:t>suivantes</a:t>
            </a:r>
            <a:endParaRPr lang="fr-CA" sz="2400" dirty="0"/>
          </a:p>
        </p:txBody>
      </p:sp>
    </p:spTree>
    <p:extLst>
      <p:ext uri="{BB962C8B-B14F-4D97-AF65-F5344CB8AC3E}">
        <p14:creationId xmlns:p14="http://schemas.microsoft.com/office/powerpoint/2010/main" val="128401341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Avis </a:t>
            </a:r>
            <a:r>
              <a:rPr lang="it-IT" sz="2800" dirty="0" err="1" smtClean="0"/>
              <a:t>du</a:t>
            </a:r>
            <a:r>
              <a:rPr lang="it-IT" sz="2800" dirty="0" smtClean="0"/>
              <a:t> </a:t>
            </a:r>
            <a:r>
              <a:rPr lang="it-IT" sz="2800" dirty="0" err="1"/>
              <a:t>Conseil</a:t>
            </a:r>
            <a:r>
              <a:rPr lang="it-IT" sz="2800" dirty="0"/>
              <a:t> </a:t>
            </a:r>
            <a:r>
              <a:rPr lang="it-IT" sz="2800" dirty="0" err="1"/>
              <a:t>constitutionnel</a:t>
            </a:r>
            <a:r>
              <a:rPr lang="it-IT" sz="2800" dirty="0"/>
              <a:t> </a:t>
            </a:r>
            <a:endParaRPr lang="fr-CA" sz="2800" dirty="0"/>
          </a:p>
        </p:txBody>
      </p:sp>
      <p:sp>
        <p:nvSpPr>
          <p:cNvPr id="3" name="Segnaposto contenuto 2"/>
          <p:cNvSpPr>
            <a:spLocks noGrp="1"/>
          </p:cNvSpPr>
          <p:nvPr>
            <p:ph idx="1"/>
          </p:nvPr>
        </p:nvSpPr>
        <p:spPr/>
        <p:txBody>
          <a:bodyPr>
            <a:normAutofit fontScale="92500"/>
          </a:bodyPr>
          <a:lstStyle/>
          <a:p>
            <a:pPr algn="just"/>
            <a:r>
              <a:rPr lang="it-IT" sz="2400" dirty="0" smtClean="0"/>
              <a:t>3. Le </a:t>
            </a:r>
            <a:r>
              <a:rPr lang="it-IT" sz="2400" dirty="0" err="1"/>
              <a:t>Conseil</a:t>
            </a:r>
            <a:r>
              <a:rPr lang="it-IT" sz="2400" dirty="0"/>
              <a:t> </a:t>
            </a:r>
            <a:r>
              <a:rPr lang="it-IT" sz="2400" dirty="0" err="1"/>
              <a:t>constitutionnel</a:t>
            </a:r>
            <a:r>
              <a:rPr lang="it-IT" sz="2400" dirty="0"/>
              <a:t> a </a:t>
            </a:r>
            <a:r>
              <a:rPr lang="it-IT" sz="2400" dirty="0" err="1"/>
              <a:t>jugé</a:t>
            </a:r>
            <a:r>
              <a:rPr lang="it-IT" sz="2400" dirty="0"/>
              <a:t> </a:t>
            </a:r>
            <a:r>
              <a:rPr lang="it-IT" sz="2400" dirty="0" err="1"/>
              <a:t>dans</a:t>
            </a:r>
            <a:r>
              <a:rPr lang="it-IT" sz="2400" dirty="0"/>
              <a:t> sa </a:t>
            </a:r>
            <a:r>
              <a:rPr lang="it-IT" sz="2400" dirty="0" err="1"/>
              <a:t>décision</a:t>
            </a:r>
            <a:r>
              <a:rPr lang="it-IT" sz="2400" dirty="0"/>
              <a:t> n° 99-412 DC </a:t>
            </a:r>
            <a:r>
              <a:rPr lang="it-IT" sz="2400" dirty="0" err="1"/>
              <a:t>du</a:t>
            </a:r>
            <a:r>
              <a:rPr lang="it-IT" sz="2400" dirty="0"/>
              <a:t> 15 </a:t>
            </a:r>
            <a:r>
              <a:rPr lang="it-IT" sz="2400" dirty="0" err="1"/>
              <a:t>juin</a:t>
            </a:r>
            <a:r>
              <a:rPr lang="it-IT" sz="2400" dirty="0"/>
              <a:t> 1999 </a:t>
            </a:r>
            <a:r>
              <a:rPr lang="it-IT" sz="2400" dirty="0" err="1"/>
              <a:t>que</a:t>
            </a:r>
            <a:r>
              <a:rPr lang="it-IT" sz="2400" dirty="0"/>
              <a:t> la </a:t>
            </a:r>
            <a:r>
              <a:rPr lang="it-IT" sz="2400" dirty="0" err="1"/>
              <a:t>partie</a:t>
            </a:r>
            <a:r>
              <a:rPr lang="it-IT" sz="2400" dirty="0"/>
              <a:t> II de la </a:t>
            </a:r>
            <a:r>
              <a:rPr lang="it-IT" sz="2400" dirty="0" err="1"/>
              <a:t>Charte</a:t>
            </a:r>
            <a:r>
              <a:rPr lang="it-IT" sz="2400" dirty="0"/>
              <a:t> </a:t>
            </a:r>
            <a:r>
              <a:rPr lang="it-IT" sz="2400" dirty="0" err="1"/>
              <a:t>européenne</a:t>
            </a:r>
            <a:r>
              <a:rPr lang="it-IT" sz="2400" dirty="0"/>
              <a:t> </a:t>
            </a:r>
            <a:r>
              <a:rPr lang="it-IT" sz="2400" dirty="0" err="1"/>
              <a:t>des</a:t>
            </a:r>
            <a:r>
              <a:rPr lang="it-IT" sz="2400" dirty="0"/>
              <a:t> </a:t>
            </a:r>
            <a:r>
              <a:rPr lang="it-IT" sz="2400" dirty="0" err="1"/>
              <a:t>langues</a:t>
            </a:r>
            <a:r>
              <a:rPr lang="it-IT" sz="2400" dirty="0"/>
              <a:t> </a:t>
            </a:r>
            <a:r>
              <a:rPr lang="it-IT" sz="2400" dirty="0" err="1"/>
              <a:t>régionales</a:t>
            </a:r>
            <a:r>
              <a:rPr lang="it-IT" sz="2400" dirty="0"/>
              <a:t> et </a:t>
            </a:r>
            <a:r>
              <a:rPr lang="it-IT" sz="2400" dirty="0" err="1"/>
              <a:t>minoritaires</a:t>
            </a:r>
            <a:r>
              <a:rPr lang="it-IT" sz="2400" dirty="0"/>
              <a:t>, </a:t>
            </a:r>
            <a:r>
              <a:rPr lang="it-IT" sz="2400" dirty="0" err="1"/>
              <a:t>rapprochée</a:t>
            </a:r>
            <a:r>
              <a:rPr lang="it-IT" sz="2400" dirty="0"/>
              <a:t> de son </a:t>
            </a:r>
            <a:r>
              <a:rPr lang="it-IT" sz="2400" dirty="0" err="1"/>
              <a:t>préambule</a:t>
            </a:r>
            <a:r>
              <a:rPr lang="it-IT" sz="2400" dirty="0"/>
              <a:t>, « </a:t>
            </a:r>
            <a:r>
              <a:rPr lang="it-IT" sz="2400" dirty="0" err="1"/>
              <a:t>confère</a:t>
            </a:r>
            <a:r>
              <a:rPr lang="it-IT" sz="2400" dirty="0"/>
              <a:t> </a:t>
            </a:r>
            <a:r>
              <a:rPr lang="it-IT" sz="2400" dirty="0" err="1"/>
              <a:t>des</a:t>
            </a:r>
            <a:r>
              <a:rPr lang="it-IT" sz="2400" dirty="0"/>
              <a:t> </a:t>
            </a:r>
            <a:r>
              <a:rPr lang="it-IT" sz="2400" dirty="0" err="1"/>
              <a:t>droits</a:t>
            </a:r>
            <a:r>
              <a:rPr lang="it-IT" sz="2400" dirty="0"/>
              <a:t> </a:t>
            </a:r>
            <a:r>
              <a:rPr lang="it-IT" sz="2400" dirty="0" err="1"/>
              <a:t>spécifiques</a:t>
            </a:r>
            <a:r>
              <a:rPr lang="it-IT" sz="2400" dirty="0"/>
              <a:t> à </a:t>
            </a:r>
            <a:r>
              <a:rPr lang="it-IT" sz="2400" dirty="0" err="1"/>
              <a:t>des</a:t>
            </a:r>
            <a:r>
              <a:rPr lang="it-IT" sz="2400" dirty="0"/>
              <a:t> « </a:t>
            </a:r>
            <a:r>
              <a:rPr lang="it-IT" sz="2400" dirty="0" err="1"/>
              <a:t>groupes</a:t>
            </a:r>
            <a:r>
              <a:rPr lang="it-IT" sz="2400" dirty="0"/>
              <a:t> » de </a:t>
            </a:r>
            <a:r>
              <a:rPr lang="it-IT" sz="2400" dirty="0" err="1"/>
              <a:t>locuteurs</a:t>
            </a:r>
            <a:r>
              <a:rPr lang="it-IT" sz="2400" dirty="0"/>
              <a:t> de </a:t>
            </a:r>
            <a:r>
              <a:rPr lang="it-IT" sz="2400" dirty="0" err="1"/>
              <a:t>langues</a:t>
            </a:r>
            <a:r>
              <a:rPr lang="it-IT" sz="2400" dirty="0"/>
              <a:t> </a:t>
            </a:r>
            <a:r>
              <a:rPr lang="it-IT" sz="2400" dirty="0" err="1"/>
              <a:t>régionales</a:t>
            </a:r>
            <a:r>
              <a:rPr lang="it-IT" sz="2400" dirty="0"/>
              <a:t> </a:t>
            </a:r>
            <a:r>
              <a:rPr lang="it-IT" sz="2400" dirty="0" err="1"/>
              <a:t>ou</a:t>
            </a:r>
            <a:r>
              <a:rPr lang="it-IT" sz="2400" dirty="0"/>
              <a:t> </a:t>
            </a:r>
            <a:r>
              <a:rPr lang="it-IT" sz="2400" dirty="0" err="1"/>
              <a:t>minoritaires</a:t>
            </a:r>
            <a:r>
              <a:rPr lang="it-IT" sz="2400" dirty="0"/>
              <a:t>, à l’</a:t>
            </a:r>
            <a:r>
              <a:rPr lang="it-IT" sz="2400" dirty="0" err="1"/>
              <a:t>intérieur</a:t>
            </a:r>
            <a:r>
              <a:rPr lang="it-IT" sz="2400" dirty="0"/>
              <a:t> de «</a:t>
            </a:r>
            <a:r>
              <a:rPr lang="it-IT" sz="2400" dirty="0" err="1"/>
              <a:t>territoires</a:t>
            </a:r>
            <a:r>
              <a:rPr lang="it-IT" sz="2400" dirty="0"/>
              <a:t>» </a:t>
            </a:r>
            <a:r>
              <a:rPr lang="it-IT" sz="2400" dirty="0" err="1"/>
              <a:t>dans</a:t>
            </a:r>
            <a:r>
              <a:rPr lang="it-IT" sz="2400" dirty="0"/>
              <a:t> </a:t>
            </a:r>
            <a:r>
              <a:rPr lang="it-IT" sz="2400" dirty="0" err="1"/>
              <a:t>lesquels</a:t>
            </a:r>
            <a:r>
              <a:rPr lang="it-IT" sz="2400" dirty="0"/>
              <a:t> </a:t>
            </a:r>
            <a:r>
              <a:rPr lang="it-IT" sz="2400" dirty="0" err="1"/>
              <a:t>ces</a:t>
            </a:r>
            <a:r>
              <a:rPr lang="it-IT" sz="2400" dirty="0"/>
              <a:t> </a:t>
            </a:r>
            <a:r>
              <a:rPr lang="it-IT" sz="2400" dirty="0" err="1"/>
              <a:t>langues</a:t>
            </a:r>
            <a:r>
              <a:rPr lang="it-IT" sz="2400" dirty="0"/>
              <a:t> </a:t>
            </a:r>
            <a:r>
              <a:rPr lang="it-IT" sz="2400" dirty="0" err="1"/>
              <a:t>sont</a:t>
            </a:r>
            <a:r>
              <a:rPr lang="it-IT" sz="2400" dirty="0"/>
              <a:t> </a:t>
            </a:r>
            <a:r>
              <a:rPr lang="it-IT" sz="2400" dirty="0" err="1"/>
              <a:t>pratiquées</a:t>
            </a:r>
            <a:r>
              <a:rPr lang="it-IT" sz="2400" dirty="0"/>
              <a:t> et </a:t>
            </a:r>
            <a:r>
              <a:rPr lang="it-IT" sz="2400" dirty="0" err="1"/>
              <a:t>que</a:t>
            </a:r>
            <a:r>
              <a:rPr lang="it-IT" sz="2400" dirty="0"/>
              <a:t> </a:t>
            </a:r>
            <a:r>
              <a:rPr lang="it-IT" sz="2400" dirty="0" err="1"/>
              <a:t>ses</a:t>
            </a:r>
            <a:r>
              <a:rPr lang="it-IT" sz="2400" dirty="0"/>
              <a:t> </a:t>
            </a:r>
            <a:r>
              <a:rPr lang="it-IT" sz="2400" dirty="0" err="1"/>
              <a:t>dispositions</a:t>
            </a:r>
            <a:r>
              <a:rPr lang="it-IT" sz="2400" dirty="0"/>
              <a:t> «</a:t>
            </a:r>
            <a:r>
              <a:rPr lang="it-IT" sz="2400" dirty="0" err="1"/>
              <a:t>tendent</a:t>
            </a:r>
            <a:r>
              <a:rPr lang="it-IT" sz="2400" dirty="0"/>
              <a:t> à </a:t>
            </a:r>
            <a:r>
              <a:rPr lang="it-IT" sz="2400" dirty="0" err="1"/>
              <a:t>reconnaître</a:t>
            </a:r>
            <a:r>
              <a:rPr lang="it-IT" sz="2400" dirty="0"/>
              <a:t> un </a:t>
            </a:r>
            <a:r>
              <a:rPr lang="it-IT" sz="2400" dirty="0" err="1"/>
              <a:t>droit</a:t>
            </a:r>
            <a:r>
              <a:rPr lang="it-IT" sz="2400" dirty="0"/>
              <a:t> à </a:t>
            </a:r>
            <a:r>
              <a:rPr lang="it-IT" sz="2400" dirty="0" err="1"/>
              <a:t>pratiquer</a:t>
            </a:r>
            <a:r>
              <a:rPr lang="it-IT" sz="2400" dirty="0"/>
              <a:t> une langue </a:t>
            </a:r>
            <a:r>
              <a:rPr lang="it-IT" sz="2400" dirty="0" err="1"/>
              <a:t>autre</a:t>
            </a:r>
            <a:r>
              <a:rPr lang="it-IT" sz="2400" dirty="0"/>
              <a:t> </a:t>
            </a:r>
            <a:r>
              <a:rPr lang="it-IT" sz="2400" dirty="0" err="1"/>
              <a:t>que</a:t>
            </a:r>
            <a:r>
              <a:rPr lang="it-IT" sz="2400" dirty="0"/>
              <a:t> le </a:t>
            </a:r>
            <a:r>
              <a:rPr lang="it-IT" sz="2400" dirty="0" err="1"/>
              <a:t>français</a:t>
            </a:r>
            <a:r>
              <a:rPr lang="it-IT" sz="2400" dirty="0"/>
              <a:t> » </a:t>
            </a:r>
            <a:r>
              <a:rPr lang="it-IT" sz="2400" dirty="0" err="1" smtClean="0"/>
              <a:t>dans</a:t>
            </a:r>
            <a:r>
              <a:rPr lang="it-IT" sz="2400" dirty="0" smtClean="0"/>
              <a:t> la </a:t>
            </a:r>
            <a:r>
              <a:rPr lang="it-IT" sz="2400" dirty="0"/>
              <a:t>« vie </a:t>
            </a:r>
            <a:r>
              <a:rPr lang="it-IT" sz="2400" dirty="0" err="1"/>
              <a:t>privée</a:t>
            </a:r>
            <a:r>
              <a:rPr lang="it-IT" sz="2400" dirty="0"/>
              <a:t>» </a:t>
            </a:r>
            <a:r>
              <a:rPr lang="it-IT" sz="2400" dirty="0" err="1"/>
              <a:t>comme</a:t>
            </a:r>
            <a:r>
              <a:rPr lang="it-IT" sz="2400" dirty="0"/>
              <a:t> </a:t>
            </a:r>
            <a:r>
              <a:rPr lang="it-IT" sz="2400" b="1" dirty="0" err="1"/>
              <a:t>dans</a:t>
            </a:r>
            <a:r>
              <a:rPr lang="it-IT" sz="2400" b="1" dirty="0"/>
              <a:t> la «vie </a:t>
            </a:r>
            <a:r>
              <a:rPr lang="it-IT" sz="2400" b="1" dirty="0" err="1"/>
              <a:t>publique</a:t>
            </a:r>
            <a:r>
              <a:rPr lang="it-IT" sz="2400" b="1" dirty="0"/>
              <a:t> </a:t>
            </a:r>
            <a:r>
              <a:rPr lang="it-IT" sz="2400" dirty="0"/>
              <a:t>», à </a:t>
            </a:r>
            <a:r>
              <a:rPr lang="it-IT" sz="2400" dirty="0" err="1"/>
              <a:t>laquelle</a:t>
            </a:r>
            <a:r>
              <a:rPr lang="it-IT" sz="2400" dirty="0"/>
              <a:t> la </a:t>
            </a:r>
            <a:r>
              <a:rPr lang="it-IT" sz="2400" dirty="0" err="1"/>
              <a:t>Charte</a:t>
            </a:r>
            <a:r>
              <a:rPr lang="it-IT" sz="2400" dirty="0"/>
              <a:t> </a:t>
            </a:r>
            <a:r>
              <a:rPr lang="it-IT" sz="2400" dirty="0" err="1"/>
              <a:t>rattache</a:t>
            </a:r>
            <a:r>
              <a:rPr lang="it-IT" sz="2400" dirty="0"/>
              <a:t> la </a:t>
            </a:r>
            <a:r>
              <a:rPr lang="it-IT" sz="2400" dirty="0" err="1"/>
              <a:t>justice</a:t>
            </a:r>
            <a:r>
              <a:rPr lang="it-IT" sz="2400" dirty="0"/>
              <a:t> et </a:t>
            </a:r>
            <a:r>
              <a:rPr lang="it-IT" sz="2400" dirty="0" err="1"/>
              <a:t>les</a:t>
            </a:r>
            <a:r>
              <a:rPr lang="it-IT" sz="2400" dirty="0"/>
              <a:t> « </a:t>
            </a:r>
            <a:r>
              <a:rPr lang="it-IT" sz="2400" dirty="0" err="1"/>
              <a:t>autorités</a:t>
            </a:r>
            <a:r>
              <a:rPr lang="it-IT" sz="2400" dirty="0"/>
              <a:t> </a:t>
            </a:r>
            <a:r>
              <a:rPr lang="it-IT" sz="2400" dirty="0" err="1"/>
              <a:t>administratives</a:t>
            </a:r>
            <a:r>
              <a:rPr lang="it-IT" sz="2400" dirty="0"/>
              <a:t> et </a:t>
            </a:r>
            <a:r>
              <a:rPr lang="it-IT" sz="2400" dirty="0" err="1"/>
              <a:t>services</a:t>
            </a:r>
            <a:r>
              <a:rPr lang="it-IT" sz="2400" dirty="0"/>
              <a:t> </a:t>
            </a:r>
            <a:r>
              <a:rPr lang="it-IT" sz="2400" dirty="0" err="1"/>
              <a:t>publics</a:t>
            </a:r>
            <a:r>
              <a:rPr lang="it-IT" sz="2400" dirty="0"/>
              <a:t> ». Il en a </a:t>
            </a:r>
            <a:r>
              <a:rPr lang="it-IT" sz="2400" dirty="0" err="1"/>
              <a:t>déduit</a:t>
            </a:r>
            <a:r>
              <a:rPr lang="it-IT" sz="2400" dirty="0"/>
              <a:t> </a:t>
            </a:r>
            <a:r>
              <a:rPr lang="it-IT" sz="2400" dirty="0" err="1"/>
              <a:t>qu’en</a:t>
            </a:r>
            <a:r>
              <a:rPr lang="it-IT" sz="2400" dirty="0"/>
              <a:t> </a:t>
            </a:r>
            <a:r>
              <a:rPr lang="it-IT" sz="2400" dirty="0" err="1"/>
              <a:t>adhérant</a:t>
            </a:r>
            <a:r>
              <a:rPr lang="it-IT" sz="2400" dirty="0"/>
              <a:t> à la </a:t>
            </a:r>
            <a:r>
              <a:rPr lang="it-IT" sz="2400" dirty="0" err="1"/>
              <a:t>Charte</a:t>
            </a:r>
            <a:r>
              <a:rPr lang="it-IT" sz="2400" dirty="0"/>
              <a:t>, la France </a:t>
            </a:r>
            <a:r>
              <a:rPr lang="it-IT" sz="2400" dirty="0" err="1"/>
              <a:t>méconnaîtrait</a:t>
            </a:r>
            <a:r>
              <a:rPr lang="it-IT" sz="2400" dirty="0"/>
              <a:t> </a:t>
            </a:r>
            <a:r>
              <a:rPr lang="it-IT" sz="2400" dirty="0" err="1"/>
              <a:t>les</a:t>
            </a:r>
            <a:r>
              <a:rPr lang="it-IT" sz="2400" dirty="0"/>
              <a:t> </a:t>
            </a:r>
            <a:r>
              <a:rPr lang="it-IT" sz="2400" dirty="0" err="1"/>
              <a:t>principes</a:t>
            </a:r>
            <a:r>
              <a:rPr lang="it-IT" sz="2400" dirty="0"/>
              <a:t> </a:t>
            </a:r>
            <a:r>
              <a:rPr lang="it-IT" sz="2400" dirty="0" err="1"/>
              <a:t>constitutionnels</a:t>
            </a:r>
            <a:r>
              <a:rPr lang="it-IT" sz="2400" dirty="0"/>
              <a:t> </a:t>
            </a:r>
            <a:r>
              <a:rPr lang="it-IT" sz="2400" b="1" dirty="0"/>
              <a:t>d’</a:t>
            </a:r>
            <a:r>
              <a:rPr lang="it-IT" sz="2400" b="1" dirty="0" err="1"/>
              <a:t>indivisibilité</a:t>
            </a:r>
            <a:r>
              <a:rPr lang="it-IT" sz="2400" b="1" dirty="0"/>
              <a:t> de la </a:t>
            </a:r>
            <a:r>
              <a:rPr lang="it-IT" sz="2400" b="1" dirty="0" err="1"/>
              <a:t>République</a:t>
            </a:r>
            <a:r>
              <a:rPr lang="it-IT" sz="2400" b="1" dirty="0"/>
              <a:t>, </a:t>
            </a:r>
            <a:r>
              <a:rPr lang="it-IT" sz="2400" b="1" dirty="0" smtClean="0"/>
              <a:t>d’</a:t>
            </a:r>
            <a:r>
              <a:rPr lang="it-IT" sz="2400" b="1" dirty="0" err="1" smtClean="0"/>
              <a:t>égalité</a:t>
            </a:r>
            <a:r>
              <a:rPr lang="it-IT" sz="2400" b="1" dirty="0" smtClean="0"/>
              <a:t> </a:t>
            </a:r>
            <a:r>
              <a:rPr lang="it-IT" sz="2400" b="1" dirty="0" err="1" smtClean="0"/>
              <a:t>devant</a:t>
            </a:r>
            <a:r>
              <a:rPr lang="it-IT" sz="2400" b="1" dirty="0" smtClean="0"/>
              <a:t> </a:t>
            </a:r>
            <a:r>
              <a:rPr lang="it-IT" sz="2400" b="1" dirty="0"/>
              <a:t>la </a:t>
            </a:r>
            <a:r>
              <a:rPr lang="it-IT" sz="2400" b="1" dirty="0" err="1"/>
              <a:t>loi</a:t>
            </a:r>
            <a:r>
              <a:rPr lang="it-IT" sz="2400" b="1" dirty="0"/>
              <a:t>, d’</a:t>
            </a:r>
            <a:r>
              <a:rPr lang="it-IT" sz="2400" b="1" dirty="0" err="1"/>
              <a:t>unicité</a:t>
            </a:r>
            <a:r>
              <a:rPr lang="it-IT" sz="2400" b="1" dirty="0"/>
              <a:t> </a:t>
            </a:r>
            <a:r>
              <a:rPr lang="it-IT" sz="2400" b="1" dirty="0" err="1"/>
              <a:t>du</a:t>
            </a:r>
            <a:r>
              <a:rPr lang="it-IT" sz="2400" b="1" dirty="0"/>
              <a:t> </a:t>
            </a:r>
            <a:r>
              <a:rPr lang="it-IT" sz="2400" b="1" dirty="0" err="1"/>
              <a:t>peuple</a:t>
            </a:r>
            <a:r>
              <a:rPr lang="it-IT" sz="2400" b="1" dirty="0"/>
              <a:t> </a:t>
            </a:r>
            <a:r>
              <a:rPr lang="it-IT" sz="2400" b="1" dirty="0" err="1"/>
              <a:t>français</a:t>
            </a:r>
            <a:r>
              <a:rPr lang="it-IT" sz="2400" b="1" dirty="0"/>
              <a:t> et d’</a:t>
            </a:r>
            <a:r>
              <a:rPr lang="it-IT" sz="2400" b="1" dirty="0" err="1"/>
              <a:t>usage</a:t>
            </a:r>
            <a:r>
              <a:rPr lang="it-IT" sz="2400" b="1" dirty="0"/>
              <a:t> </a:t>
            </a:r>
            <a:r>
              <a:rPr lang="it-IT" sz="2400" b="1" dirty="0" err="1"/>
              <a:t>officiel</a:t>
            </a:r>
            <a:r>
              <a:rPr lang="it-IT" sz="2400" b="1" dirty="0"/>
              <a:t> de la langue </a:t>
            </a:r>
            <a:r>
              <a:rPr lang="it-IT" sz="2400" b="1" dirty="0" err="1"/>
              <a:t>française</a:t>
            </a:r>
            <a:r>
              <a:rPr lang="it-IT" sz="2400" b="1" dirty="0"/>
              <a:t>.</a:t>
            </a:r>
            <a:endParaRPr lang="fr-CA" sz="2400" b="1" dirty="0"/>
          </a:p>
        </p:txBody>
      </p:sp>
    </p:spTree>
    <p:extLst>
      <p:ext uri="{BB962C8B-B14F-4D97-AF65-F5344CB8AC3E}">
        <p14:creationId xmlns:p14="http://schemas.microsoft.com/office/powerpoint/2010/main" val="273565769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sz="2800" dirty="0" smtClean="0"/>
              <a:t>Observations hebdomadaires</a:t>
            </a:r>
            <a:br>
              <a:rPr lang="fr-FR" sz="2800" dirty="0" smtClean="0"/>
            </a:br>
            <a:r>
              <a:rPr lang="fr-FR" sz="2800" dirty="0" smtClean="0"/>
              <a:t>3. Proposition </a:t>
            </a:r>
            <a:r>
              <a:rPr lang="fr-FR" sz="2800" dirty="0"/>
              <a:t>de loi nº 2473 visant à promouvoir la France des accents. </a:t>
            </a:r>
            <a:r>
              <a:rPr lang="fr-CA" sz="2800" dirty="0"/>
              <a:t/>
            </a:r>
            <a:br>
              <a:rPr lang="fr-CA" sz="2800" dirty="0"/>
            </a:br>
            <a:endParaRPr lang="fr-CA" sz="2800" dirty="0"/>
          </a:p>
        </p:txBody>
      </p:sp>
      <p:sp>
        <p:nvSpPr>
          <p:cNvPr id="3" name="Segnaposto contenuto 2"/>
          <p:cNvSpPr>
            <a:spLocks noGrp="1"/>
          </p:cNvSpPr>
          <p:nvPr>
            <p:ph idx="1"/>
          </p:nvPr>
        </p:nvSpPr>
        <p:spPr/>
        <p:txBody>
          <a:bodyPr>
            <a:normAutofit lnSpcReduction="10000"/>
          </a:bodyPr>
          <a:lstStyle/>
          <a:p>
            <a:pPr algn="just"/>
            <a:r>
              <a:rPr lang="fr-FR" sz="2400" dirty="0"/>
              <a:t>En décembre 2019, </a:t>
            </a:r>
            <a:r>
              <a:rPr lang="fr-FR" sz="2400" dirty="0" smtClean="0"/>
              <a:t>Christophe </a:t>
            </a:r>
            <a:r>
              <a:rPr lang="fr-FR" sz="2400" dirty="0" err="1" smtClean="0"/>
              <a:t>Euzet</a:t>
            </a:r>
            <a:r>
              <a:rPr lang="fr-FR" sz="2400" dirty="0" smtClean="0"/>
              <a:t>, député de l’Hérault* </a:t>
            </a:r>
            <a:r>
              <a:rPr lang="fr-FR" sz="2400" dirty="0"/>
              <a:t>du groupe </a:t>
            </a:r>
            <a:r>
              <a:rPr lang="fr-FR" sz="2400" i="1" dirty="0"/>
              <a:t>Agir ensemble </a:t>
            </a:r>
            <a:r>
              <a:rPr lang="fr-FR" sz="2400" dirty="0"/>
              <a:t>de la majorité </a:t>
            </a:r>
            <a:r>
              <a:rPr lang="fr-FR" sz="2400" dirty="0" smtClean="0"/>
              <a:t>présidentielle, </a:t>
            </a:r>
            <a:r>
              <a:rPr lang="fr-FR" sz="2400" dirty="0"/>
              <a:t>dépose avec des collègues à l’Assemblée nationale la </a:t>
            </a:r>
            <a:r>
              <a:rPr lang="fr-FR" sz="2400" i="1" dirty="0"/>
              <a:t>Proposition de loi nº 2473 visant à promouvoir la France des accents</a:t>
            </a:r>
            <a:r>
              <a:rPr lang="fr-FR" sz="2400" i="1" dirty="0" smtClean="0"/>
              <a:t>.</a:t>
            </a:r>
          </a:p>
          <a:p>
            <a:pPr algn="just"/>
            <a:r>
              <a:rPr lang="fr-CA" sz="2400" dirty="0" smtClean="0"/>
              <a:t>La loi a été adoptée en première lecture par l’Assemblée nationale le 26 novembre 2020.</a:t>
            </a:r>
          </a:p>
          <a:p>
            <a:pPr algn="just"/>
            <a:r>
              <a:rPr lang="fr-CA" sz="2400" dirty="0" smtClean="0"/>
              <a:t>La proposition de loi reconnait l'accent comme un critère de discrimination. </a:t>
            </a:r>
            <a:r>
              <a:rPr lang="fr-CA" sz="2400" b="1" dirty="0" smtClean="0"/>
              <a:t>Elle entend lutter contre la « </a:t>
            </a:r>
            <a:r>
              <a:rPr lang="fr-CA" sz="2400" b="1" dirty="0" err="1" smtClean="0"/>
              <a:t>glottophobie</a:t>
            </a:r>
            <a:r>
              <a:rPr lang="fr-CA" sz="2400" b="1" dirty="0" smtClean="0"/>
              <a:t> ». </a:t>
            </a:r>
            <a:r>
              <a:rPr lang="fr-CA" sz="2400" dirty="0" err="1" smtClean="0"/>
              <a:t>https</a:t>
            </a:r>
            <a:r>
              <a:rPr lang="fr-CA" sz="2400" dirty="0"/>
              <a:t>://</a:t>
            </a:r>
            <a:r>
              <a:rPr lang="fr-CA" sz="2400" dirty="0" err="1"/>
              <a:t>www.vie-publique.fr</a:t>
            </a:r>
            <a:r>
              <a:rPr lang="fr-CA" sz="2400" dirty="0"/>
              <a:t>/loi/277433-proposition-de-loi-glottophobie-promouvoir-la-france-des-accents </a:t>
            </a:r>
            <a:endParaRPr lang="fr-CA" sz="2400" dirty="0" smtClean="0"/>
          </a:p>
          <a:p>
            <a:pPr algn="just"/>
            <a:r>
              <a:rPr lang="fr-CA" sz="2400" dirty="0" smtClean="0"/>
              <a:t>*L’Hérault </a:t>
            </a:r>
            <a:r>
              <a:rPr lang="fr-CA" sz="2400" dirty="0"/>
              <a:t>est un département français de la région </a:t>
            </a:r>
            <a:r>
              <a:rPr lang="fr-CA" sz="2400" dirty="0" smtClean="0"/>
              <a:t>Occitanie.</a:t>
            </a:r>
            <a:r>
              <a:rPr lang="fr-FR" sz="2400" dirty="0"/>
              <a:t> </a:t>
            </a:r>
            <a:endParaRPr lang="it-IT" sz="2400" dirty="0"/>
          </a:p>
          <a:p>
            <a:pPr marL="0" indent="0">
              <a:buNone/>
            </a:pPr>
            <a:r>
              <a:rPr lang="fr-FR" sz="2400" i="1" dirty="0" smtClean="0"/>
              <a:t> </a:t>
            </a:r>
            <a:endParaRPr lang="fr-CA" sz="2400" dirty="0"/>
          </a:p>
        </p:txBody>
      </p:sp>
    </p:spTree>
    <p:extLst>
      <p:ext uri="{BB962C8B-B14F-4D97-AF65-F5344CB8AC3E}">
        <p14:creationId xmlns:p14="http://schemas.microsoft.com/office/powerpoint/2010/main" val="208120514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sz="2800" dirty="0"/>
              <a:t>Proposition de loi nº 2473 visant à promouvoir la France des accents. </a:t>
            </a:r>
            <a:r>
              <a:rPr lang="fr-CA" sz="2800" dirty="0"/>
              <a:t/>
            </a:r>
            <a:br>
              <a:rPr lang="fr-CA" sz="2800" dirty="0"/>
            </a:br>
            <a:endParaRPr lang="fr-CA" sz="2800" dirty="0"/>
          </a:p>
        </p:txBody>
      </p:sp>
      <p:sp>
        <p:nvSpPr>
          <p:cNvPr id="3" name="Segnaposto contenuto 2"/>
          <p:cNvSpPr>
            <a:spLocks noGrp="1"/>
          </p:cNvSpPr>
          <p:nvPr>
            <p:ph idx="1"/>
          </p:nvPr>
        </p:nvSpPr>
        <p:spPr/>
        <p:txBody>
          <a:bodyPr>
            <a:normAutofit lnSpcReduction="10000"/>
          </a:bodyPr>
          <a:lstStyle/>
          <a:p>
            <a:pPr algn="just"/>
            <a:r>
              <a:rPr lang="it-IT" sz="2400" dirty="0"/>
              <a:t>La </a:t>
            </a:r>
            <a:r>
              <a:rPr lang="it-IT" sz="2400" dirty="0" err="1"/>
              <a:t>proposition</a:t>
            </a:r>
            <a:r>
              <a:rPr lang="it-IT" sz="2400" dirty="0"/>
              <a:t> de </a:t>
            </a:r>
            <a:r>
              <a:rPr lang="it-IT" sz="2400" dirty="0" err="1"/>
              <a:t>loi</a:t>
            </a:r>
            <a:r>
              <a:rPr lang="it-IT" sz="2400" dirty="0"/>
              <a:t> </a:t>
            </a:r>
            <a:r>
              <a:rPr lang="it-IT" sz="2400" dirty="0" err="1"/>
              <a:t>entend</a:t>
            </a:r>
            <a:r>
              <a:rPr lang="it-IT" sz="2400" dirty="0"/>
              <a:t> </a:t>
            </a:r>
            <a:r>
              <a:rPr lang="it-IT" sz="2400" dirty="0" err="1"/>
              <a:t>promouvoir</a:t>
            </a:r>
            <a:r>
              <a:rPr lang="it-IT" sz="2400" dirty="0"/>
              <a:t>, </a:t>
            </a:r>
            <a:r>
              <a:rPr lang="it-IT" sz="2400" dirty="0" err="1"/>
              <a:t>selon</a:t>
            </a:r>
            <a:r>
              <a:rPr lang="it-IT" sz="2400" dirty="0"/>
              <a:t> son </a:t>
            </a:r>
            <a:r>
              <a:rPr lang="it-IT" sz="2400" dirty="0" err="1"/>
              <a:t>exposé</a:t>
            </a:r>
            <a:r>
              <a:rPr lang="it-IT" sz="2400" dirty="0"/>
              <a:t> </a:t>
            </a:r>
            <a:r>
              <a:rPr lang="it-IT" sz="2400" dirty="0" err="1"/>
              <a:t>des</a:t>
            </a:r>
            <a:r>
              <a:rPr lang="it-IT" sz="2400" dirty="0"/>
              <a:t> </a:t>
            </a:r>
            <a:r>
              <a:rPr lang="it-IT" sz="2400" dirty="0" err="1"/>
              <a:t>motifs</a:t>
            </a:r>
            <a:r>
              <a:rPr lang="it-IT" sz="2400" dirty="0"/>
              <a:t>, la </a:t>
            </a:r>
            <a:r>
              <a:rPr lang="it-IT" sz="2400" dirty="0" err="1"/>
              <a:t>diversité</a:t>
            </a:r>
            <a:r>
              <a:rPr lang="it-IT" sz="2400" dirty="0"/>
              <a:t> de </a:t>
            </a:r>
            <a:r>
              <a:rPr lang="it-IT" sz="2400" dirty="0" err="1"/>
              <a:t>prononciation</a:t>
            </a:r>
            <a:r>
              <a:rPr lang="it-IT" sz="2400" dirty="0"/>
              <a:t> de la langue </a:t>
            </a:r>
            <a:r>
              <a:rPr lang="it-IT" sz="2400" dirty="0" err="1"/>
              <a:t>française</a:t>
            </a:r>
            <a:r>
              <a:rPr lang="it-IT" sz="2400" dirty="0"/>
              <a:t>, en </a:t>
            </a:r>
            <a:r>
              <a:rPr lang="it-IT" sz="2400" dirty="0" err="1"/>
              <a:t>prohibant</a:t>
            </a:r>
            <a:r>
              <a:rPr lang="it-IT" sz="2400" dirty="0"/>
              <a:t> </a:t>
            </a:r>
            <a:r>
              <a:rPr lang="it-IT" sz="2400" dirty="0" err="1"/>
              <a:t>les</a:t>
            </a:r>
            <a:r>
              <a:rPr lang="it-IT" sz="2400" dirty="0"/>
              <a:t> </a:t>
            </a:r>
            <a:r>
              <a:rPr lang="it-IT" sz="2400" dirty="0" err="1"/>
              <a:t>discriminations</a:t>
            </a:r>
            <a:r>
              <a:rPr lang="it-IT" sz="2400" dirty="0"/>
              <a:t> par </a:t>
            </a:r>
            <a:r>
              <a:rPr lang="it-IT" sz="2400" dirty="0" err="1"/>
              <a:t>l’accent</a:t>
            </a:r>
            <a:r>
              <a:rPr lang="it-IT" sz="2400" dirty="0"/>
              <a:t> </a:t>
            </a:r>
            <a:r>
              <a:rPr lang="it-IT" sz="2400" dirty="0" err="1" smtClean="0"/>
              <a:t>que</a:t>
            </a:r>
            <a:r>
              <a:rPr lang="it-IT" sz="2400" dirty="0" smtClean="0"/>
              <a:t> </a:t>
            </a:r>
            <a:r>
              <a:rPr lang="it-IT" sz="2400" dirty="0"/>
              <a:t>l’on constate </a:t>
            </a:r>
            <a:r>
              <a:rPr lang="it-IT" sz="2400" dirty="0" err="1"/>
              <a:t>factuellement</a:t>
            </a:r>
            <a:r>
              <a:rPr lang="it-IT" sz="2400" dirty="0"/>
              <a:t> </a:t>
            </a:r>
            <a:r>
              <a:rPr lang="it-IT" sz="2400" dirty="0" err="1"/>
              <a:t>dans</a:t>
            </a:r>
            <a:r>
              <a:rPr lang="it-IT" sz="2400" dirty="0"/>
              <a:t> </a:t>
            </a:r>
            <a:r>
              <a:rPr lang="it-IT" sz="2400" b="1" dirty="0" err="1"/>
              <a:t>les</a:t>
            </a:r>
            <a:r>
              <a:rPr lang="it-IT" sz="2400" b="1" dirty="0"/>
              <a:t> </a:t>
            </a:r>
            <a:r>
              <a:rPr lang="it-IT" sz="2400" b="1" dirty="0" err="1"/>
              <a:t>fonctions</a:t>
            </a:r>
            <a:r>
              <a:rPr lang="it-IT" sz="2400" b="1" dirty="0"/>
              <a:t> </a:t>
            </a:r>
            <a:r>
              <a:rPr lang="it-IT" sz="2400" dirty="0" err="1"/>
              <a:t>impliquant</a:t>
            </a:r>
            <a:r>
              <a:rPr lang="it-IT" sz="2400" dirty="0"/>
              <a:t>, tout </a:t>
            </a:r>
            <a:r>
              <a:rPr lang="it-IT" sz="2400" dirty="0" err="1"/>
              <a:t>particulièrement</a:t>
            </a:r>
            <a:r>
              <a:rPr lang="it-IT" sz="2400" dirty="0"/>
              <a:t>, </a:t>
            </a:r>
            <a:r>
              <a:rPr lang="it-IT" sz="2400" b="1" dirty="0"/>
              <a:t>une </a:t>
            </a:r>
            <a:r>
              <a:rPr lang="it-IT" sz="2400" b="1" dirty="0" err="1"/>
              <a:t>expression</a:t>
            </a:r>
            <a:r>
              <a:rPr lang="it-IT" sz="2400" b="1" dirty="0"/>
              <a:t> </a:t>
            </a:r>
            <a:r>
              <a:rPr lang="it-IT" sz="2400" b="1" dirty="0" err="1"/>
              <a:t>publique</a:t>
            </a:r>
            <a:r>
              <a:rPr lang="it-IT" sz="2400" dirty="0"/>
              <a:t>.</a:t>
            </a:r>
          </a:p>
          <a:p>
            <a:pPr algn="just"/>
            <a:r>
              <a:rPr lang="it-IT" sz="2400" dirty="0"/>
              <a:t>Elle </a:t>
            </a:r>
            <a:r>
              <a:rPr lang="it-IT" sz="2400" dirty="0" err="1"/>
              <a:t>fait</a:t>
            </a:r>
            <a:r>
              <a:rPr lang="it-IT" sz="2400" dirty="0"/>
              <a:t> de </a:t>
            </a:r>
            <a:r>
              <a:rPr lang="it-IT" sz="2400" dirty="0" err="1"/>
              <a:t>l'accent</a:t>
            </a:r>
            <a:r>
              <a:rPr lang="it-IT" sz="2400" dirty="0"/>
              <a:t> une </a:t>
            </a:r>
            <a:r>
              <a:rPr lang="it-IT" sz="2400" dirty="0" err="1"/>
              <a:t>des</a:t>
            </a:r>
            <a:r>
              <a:rPr lang="it-IT" sz="2400" dirty="0"/>
              <a:t> </a:t>
            </a:r>
            <a:r>
              <a:rPr lang="it-IT" sz="2400" dirty="0" err="1"/>
              <a:t>causes</a:t>
            </a:r>
            <a:r>
              <a:rPr lang="it-IT" sz="2400" dirty="0"/>
              <a:t> de </a:t>
            </a:r>
            <a:r>
              <a:rPr lang="it-IT" sz="2400" dirty="0" err="1"/>
              <a:t>discriminations</a:t>
            </a:r>
            <a:r>
              <a:rPr lang="it-IT" sz="2400" dirty="0"/>
              <a:t> </a:t>
            </a:r>
            <a:r>
              <a:rPr lang="it-IT" sz="2400" dirty="0" err="1"/>
              <a:t>sanctionnées</a:t>
            </a:r>
            <a:r>
              <a:rPr lang="it-IT" sz="2400" dirty="0"/>
              <a:t> par la </a:t>
            </a:r>
            <a:r>
              <a:rPr lang="it-IT" sz="2400" dirty="0" err="1"/>
              <a:t>loi</a:t>
            </a:r>
            <a:r>
              <a:rPr lang="it-IT" sz="2400" dirty="0"/>
              <a:t>, </a:t>
            </a:r>
            <a:r>
              <a:rPr lang="it-IT" sz="2400" dirty="0" err="1"/>
              <a:t>aux</a:t>
            </a:r>
            <a:r>
              <a:rPr lang="it-IT" sz="2400" dirty="0"/>
              <a:t> </a:t>
            </a:r>
            <a:r>
              <a:rPr lang="it-IT" sz="2400" dirty="0" err="1"/>
              <a:t>côtés</a:t>
            </a:r>
            <a:r>
              <a:rPr lang="it-IT" sz="2400" dirty="0"/>
              <a:t> </a:t>
            </a:r>
            <a:r>
              <a:rPr lang="it-IT" sz="2400" dirty="0" err="1"/>
              <a:t>des</a:t>
            </a:r>
            <a:r>
              <a:rPr lang="it-IT" sz="2400" dirty="0"/>
              <a:t> 22 </a:t>
            </a:r>
            <a:r>
              <a:rPr lang="it-IT" sz="2400" dirty="0" err="1"/>
              <a:t>critères</a:t>
            </a:r>
            <a:r>
              <a:rPr lang="it-IT" sz="2400" dirty="0"/>
              <a:t> </a:t>
            </a:r>
            <a:r>
              <a:rPr lang="it-IT" sz="2400" dirty="0" err="1"/>
              <a:t>existants</a:t>
            </a:r>
            <a:r>
              <a:rPr lang="it-IT" sz="2400" dirty="0"/>
              <a:t> (origine, </a:t>
            </a:r>
            <a:r>
              <a:rPr lang="it-IT" sz="2400" dirty="0" err="1"/>
              <a:t>sexe</a:t>
            </a:r>
            <a:r>
              <a:rPr lang="it-IT" sz="2400" dirty="0"/>
              <a:t>, situation de </a:t>
            </a:r>
            <a:r>
              <a:rPr lang="it-IT" sz="2400" dirty="0" err="1"/>
              <a:t>famille</a:t>
            </a:r>
            <a:r>
              <a:rPr lang="it-IT" sz="2400" dirty="0"/>
              <a:t>, </a:t>
            </a:r>
            <a:r>
              <a:rPr lang="it-IT" sz="2400" dirty="0" smtClean="0"/>
              <a:t>handicap</a:t>
            </a:r>
            <a:r>
              <a:rPr lang="it-IT" sz="2400" dirty="0"/>
              <a:t>, </a:t>
            </a:r>
            <a:r>
              <a:rPr lang="it-IT" sz="2400" dirty="0" err="1"/>
              <a:t>opinions</a:t>
            </a:r>
            <a:r>
              <a:rPr lang="it-IT" sz="2400" dirty="0"/>
              <a:t> </a:t>
            </a:r>
            <a:r>
              <a:rPr lang="it-IT" sz="2400" dirty="0" err="1"/>
              <a:t>politiques</a:t>
            </a:r>
            <a:r>
              <a:rPr lang="it-IT" sz="2400" dirty="0"/>
              <a:t>, </a:t>
            </a:r>
            <a:r>
              <a:rPr lang="it-IT" sz="2400" dirty="0" err="1"/>
              <a:t>patronyme</a:t>
            </a:r>
            <a:r>
              <a:rPr lang="it-IT" sz="2400" dirty="0"/>
              <a:t>...)</a:t>
            </a:r>
            <a:r>
              <a:rPr lang="it-IT" sz="2400" dirty="0" smtClean="0"/>
              <a:t>.</a:t>
            </a:r>
          </a:p>
          <a:p>
            <a:pPr algn="just"/>
            <a:r>
              <a:rPr lang="fr-CA" sz="2400" dirty="0" smtClean="0"/>
              <a:t>Elle </a:t>
            </a:r>
            <a:r>
              <a:rPr lang="fr-CA" sz="2400" dirty="0"/>
              <a:t>inscrit ce nouveau critère discriminant à la fois dans le code pénal, dans le code du travail et dans la fonction publique.</a:t>
            </a:r>
          </a:p>
          <a:p>
            <a:pPr algn="just"/>
            <a:endParaRPr lang="it-IT" sz="2400" dirty="0"/>
          </a:p>
          <a:p>
            <a:endParaRPr lang="fr-CA" sz="2400" dirty="0"/>
          </a:p>
        </p:txBody>
      </p:sp>
    </p:spTree>
    <p:extLst>
      <p:ext uri="{BB962C8B-B14F-4D97-AF65-F5344CB8AC3E}">
        <p14:creationId xmlns:p14="http://schemas.microsoft.com/office/powerpoint/2010/main" val="284230807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sz="2800" dirty="0"/>
              <a:t>Proposition de loi nº 2473 visant à promouvoir la France des accents. </a:t>
            </a:r>
            <a:r>
              <a:rPr lang="fr-CA" sz="2800" dirty="0"/>
              <a:t/>
            </a:r>
            <a:br>
              <a:rPr lang="fr-CA" sz="2800" dirty="0"/>
            </a:br>
            <a:endParaRPr lang="fr-CA" sz="2800" dirty="0"/>
          </a:p>
        </p:txBody>
      </p:sp>
      <p:sp>
        <p:nvSpPr>
          <p:cNvPr id="3" name="Segnaposto contenuto 2"/>
          <p:cNvSpPr>
            <a:spLocks noGrp="1"/>
          </p:cNvSpPr>
          <p:nvPr>
            <p:ph idx="1"/>
          </p:nvPr>
        </p:nvSpPr>
        <p:spPr/>
        <p:txBody>
          <a:bodyPr>
            <a:normAutofit fontScale="92500" lnSpcReduction="10000"/>
          </a:bodyPr>
          <a:lstStyle/>
          <a:p>
            <a:pPr algn="just"/>
            <a:endParaRPr lang="it-IT" sz="2400" dirty="0"/>
          </a:p>
          <a:p>
            <a:pPr algn="just"/>
            <a:r>
              <a:rPr lang="it-IT" sz="2400" dirty="0"/>
              <a:t>Ce </a:t>
            </a:r>
            <a:r>
              <a:rPr lang="it-IT" sz="2400" dirty="0" err="1"/>
              <a:t>nouveau</a:t>
            </a:r>
            <a:r>
              <a:rPr lang="it-IT" sz="2400" dirty="0"/>
              <a:t> </a:t>
            </a:r>
            <a:r>
              <a:rPr lang="it-IT" sz="2400" dirty="0" err="1"/>
              <a:t>critère</a:t>
            </a:r>
            <a:r>
              <a:rPr lang="it-IT" sz="2400" dirty="0"/>
              <a:t> de </a:t>
            </a:r>
            <a:r>
              <a:rPr lang="it-IT" sz="2400" dirty="0" err="1"/>
              <a:t>discrimination</a:t>
            </a:r>
            <a:r>
              <a:rPr lang="it-IT" sz="2400" dirty="0"/>
              <a:t> est </a:t>
            </a:r>
            <a:r>
              <a:rPr lang="it-IT" sz="2400" dirty="0" err="1"/>
              <a:t>introduit</a:t>
            </a:r>
            <a:r>
              <a:rPr lang="it-IT" sz="2400" dirty="0"/>
              <a:t> </a:t>
            </a:r>
            <a:r>
              <a:rPr lang="it-IT" sz="2400" dirty="0" err="1"/>
              <a:t>dans</a:t>
            </a:r>
            <a:r>
              <a:rPr lang="it-IT" sz="2400" dirty="0"/>
              <a:t> le code </a:t>
            </a:r>
            <a:r>
              <a:rPr lang="it-IT" sz="2400" dirty="0" err="1"/>
              <a:t>pénal</a:t>
            </a:r>
            <a:r>
              <a:rPr lang="it-IT" sz="2400" dirty="0"/>
              <a:t>. La </a:t>
            </a:r>
            <a:r>
              <a:rPr lang="it-IT" sz="2400" dirty="0" err="1"/>
              <a:t>personne</a:t>
            </a:r>
            <a:r>
              <a:rPr lang="it-IT" sz="2400" dirty="0"/>
              <a:t> </a:t>
            </a:r>
            <a:r>
              <a:rPr lang="it-IT" sz="2400" dirty="0" err="1"/>
              <a:t>coupable</a:t>
            </a:r>
            <a:r>
              <a:rPr lang="it-IT" sz="2400" dirty="0"/>
              <a:t> d'une </a:t>
            </a:r>
            <a:r>
              <a:rPr lang="it-IT" sz="2400" dirty="0" err="1"/>
              <a:t>telle</a:t>
            </a:r>
            <a:r>
              <a:rPr lang="it-IT" sz="2400" dirty="0"/>
              <a:t> </a:t>
            </a:r>
            <a:r>
              <a:rPr lang="it-IT" sz="2400" dirty="0" err="1"/>
              <a:t>discrimination</a:t>
            </a:r>
            <a:r>
              <a:rPr lang="it-IT" sz="2400" dirty="0"/>
              <a:t> </a:t>
            </a:r>
            <a:r>
              <a:rPr lang="it-IT" sz="2400" dirty="0" err="1"/>
              <a:t>encourt</a:t>
            </a:r>
            <a:r>
              <a:rPr lang="it-IT" sz="2400" dirty="0"/>
              <a:t> </a:t>
            </a:r>
            <a:r>
              <a:rPr lang="it-IT" sz="2400" dirty="0" err="1"/>
              <a:t>jusqu'à</a:t>
            </a:r>
            <a:r>
              <a:rPr lang="it-IT" sz="2400" dirty="0"/>
              <a:t> </a:t>
            </a:r>
            <a:r>
              <a:rPr lang="it-IT" sz="2400" dirty="0" err="1"/>
              <a:t>trois</a:t>
            </a:r>
            <a:r>
              <a:rPr lang="it-IT" sz="2400" dirty="0"/>
              <a:t> </a:t>
            </a:r>
            <a:r>
              <a:rPr lang="it-IT" sz="2400" dirty="0" err="1"/>
              <a:t>ans</a:t>
            </a:r>
            <a:r>
              <a:rPr lang="it-IT" sz="2400" dirty="0"/>
              <a:t> de </a:t>
            </a:r>
            <a:r>
              <a:rPr lang="it-IT" sz="2400" dirty="0" err="1"/>
              <a:t>prison</a:t>
            </a:r>
            <a:r>
              <a:rPr lang="it-IT" sz="2400" dirty="0"/>
              <a:t> et 45 000 </a:t>
            </a:r>
            <a:r>
              <a:rPr lang="it-IT" sz="2400" dirty="0" err="1"/>
              <a:t>euros</a:t>
            </a:r>
            <a:r>
              <a:rPr lang="it-IT" sz="2400" dirty="0"/>
              <a:t> d’</a:t>
            </a:r>
            <a:r>
              <a:rPr lang="it-IT" sz="2400" dirty="0" err="1"/>
              <a:t>amende</a:t>
            </a:r>
            <a:r>
              <a:rPr lang="it-IT" sz="2400" dirty="0"/>
              <a:t> (par </a:t>
            </a:r>
            <a:r>
              <a:rPr lang="it-IT" sz="2400" dirty="0" err="1"/>
              <a:t>exemple</a:t>
            </a:r>
            <a:r>
              <a:rPr lang="it-IT" sz="2400" dirty="0"/>
              <a:t> en </a:t>
            </a:r>
            <a:r>
              <a:rPr lang="it-IT" sz="2400" dirty="0" err="1"/>
              <a:t>cas</a:t>
            </a:r>
            <a:r>
              <a:rPr lang="it-IT" sz="2400" dirty="0"/>
              <a:t> de </a:t>
            </a:r>
            <a:r>
              <a:rPr lang="it-IT" sz="2400" dirty="0" err="1"/>
              <a:t>refus</a:t>
            </a:r>
            <a:r>
              <a:rPr lang="it-IT" sz="2400" dirty="0"/>
              <a:t> d'</a:t>
            </a:r>
            <a:r>
              <a:rPr lang="it-IT" sz="2400" dirty="0" err="1"/>
              <a:t>accéder</a:t>
            </a:r>
            <a:r>
              <a:rPr lang="it-IT" sz="2400" dirty="0"/>
              <a:t> à un </a:t>
            </a:r>
            <a:r>
              <a:rPr lang="it-IT" sz="2400" dirty="0" err="1"/>
              <a:t>bien</a:t>
            </a:r>
            <a:r>
              <a:rPr lang="it-IT" sz="2400" dirty="0"/>
              <a:t> </a:t>
            </a:r>
            <a:r>
              <a:rPr lang="it-IT" sz="2400" dirty="0" err="1"/>
              <a:t>ou</a:t>
            </a:r>
            <a:r>
              <a:rPr lang="it-IT" sz="2400" dirty="0"/>
              <a:t> un service).</a:t>
            </a:r>
          </a:p>
          <a:p>
            <a:pPr algn="just"/>
            <a:r>
              <a:rPr lang="it-IT" sz="2400" dirty="0" err="1"/>
              <a:t>L'accent</a:t>
            </a:r>
            <a:r>
              <a:rPr lang="it-IT" sz="2400" dirty="0"/>
              <a:t> est </a:t>
            </a:r>
            <a:r>
              <a:rPr lang="it-IT" sz="2400" dirty="0" err="1"/>
              <a:t>également</a:t>
            </a:r>
            <a:r>
              <a:rPr lang="it-IT" sz="2400" dirty="0"/>
              <a:t> </a:t>
            </a:r>
            <a:r>
              <a:rPr lang="it-IT" sz="2400" dirty="0" err="1"/>
              <a:t>inscrit</a:t>
            </a:r>
            <a:r>
              <a:rPr lang="it-IT" sz="2400" dirty="0"/>
              <a:t> </a:t>
            </a:r>
            <a:r>
              <a:rPr lang="it-IT" sz="2400" dirty="0" err="1"/>
              <a:t>dans</a:t>
            </a:r>
            <a:r>
              <a:rPr lang="it-IT" sz="2400" dirty="0"/>
              <a:t> le code </a:t>
            </a:r>
            <a:r>
              <a:rPr lang="it-IT" sz="2400" dirty="0" err="1"/>
              <a:t>du</a:t>
            </a:r>
            <a:r>
              <a:rPr lang="it-IT" sz="2400" dirty="0"/>
              <a:t> </a:t>
            </a:r>
            <a:r>
              <a:rPr lang="it-IT" sz="2400" dirty="0" err="1"/>
              <a:t>travail</a:t>
            </a:r>
            <a:r>
              <a:rPr lang="it-IT" sz="2400" dirty="0"/>
              <a:t>, qui </a:t>
            </a:r>
            <a:r>
              <a:rPr lang="it-IT" sz="2400" dirty="0" err="1"/>
              <a:t>précise</a:t>
            </a:r>
            <a:r>
              <a:rPr lang="it-IT" sz="2400" dirty="0"/>
              <a:t> </a:t>
            </a:r>
            <a:r>
              <a:rPr lang="it-IT" sz="2400" dirty="0" err="1"/>
              <a:t>les</a:t>
            </a:r>
            <a:r>
              <a:rPr lang="it-IT" sz="2400" dirty="0"/>
              <a:t> </a:t>
            </a:r>
            <a:r>
              <a:rPr lang="it-IT" sz="2400" dirty="0" err="1"/>
              <a:t>critères</a:t>
            </a:r>
            <a:r>
              <a:rPr lang="it-IT" sz="2400" dirty="0"/>
              <a:t> de </a:t>
            </a:r>
            <a:r>
              <a:rPr lang="it-IT" sz="2400" dirty="0" err="1"/>
              <a:t>discrimination</a:t>
            </a:r>
            <a:r>
              <a:rPr lang="it-IT" sz="2400" dirty="0"/>
              <a:t> </a:t>
            </a:r>
            <a:r>
              <a:rPr lang="it-IT" sz="2400" dirty="0" err="1"/>
              <a:t>spécifiques</a:t>
            </a:r>
            <a:r>
              <a:rPr lang="it-IT" sz="2400" dirty="0"/>
              <a:t> </a:t>
            </a:r>
            <a:r>
              <a:rPr lang="it-IT" sz="2400" dirty="0" err="1"/>
              <a:t>aux</a:t>
            </a:r>
            <a:r>
              <a:rPr lang="it-IT" sz="2400" dirty="0"/>
              <a:t> relations de </a:t>
            </a:r>
            <a:r>
              <a:rPr lang="it-IT" sz="2400" dirty="0" err="1"/>
              <a:t>travail</a:t>
            </a:r>
            <a:r>
              <a:rPr lang="it-IT" sz="2400" dirty="0"/>
              <a:t> (</a:t>
            </a:r>
            <a:r>
              <a:rPr lang="it-IT" sz="2400" dirty="0" err="1"/>
              <a:t>recrutement</a:t>
            </a:r>
            <a:r>
              <a:rPr lang="it-IT" sz="2400" dirty="0"/>
              <a:t>, </a:t>
            </a:r>
            <a:r>
              <a:rPr lang="it-IT" sz="2400" dirty="0" err="1"/>
              <a:t>accès</a:t>
            </a:r>
            <a:r>
              <a:rPr lang="it-IT" sz="2400" dirty="0"/>
              <a:t> à un stage, promotion, </a:t>
            </a:r>
            <a:r>
              <a:rPr lang="it-IT" sz="2400" dirty="0" err="1"/>
              <a:t>licenciement</a:t>
            </a:r>
            <a:r>
              <a:rPr lang="it-IT" sz="2400" dirty="0"/>
              <a:t> ...).</a:t>
            </a:r>
          </a:p>
          <a:p>
            <a:pPr algn="just"/>
            <a:r>
              <a:rPr lang="it-IT" sz="2400" dirty="0" err="1"/>
              <a:t>Toute</a:t>
            </a:r>
            <a:r>
              <a:rPr lang="it-IT" sz="2400" dirty="0"/>
              <a:t> </a:t>
            </a:r>
            <a:r>
              <a:rPr lang="it-IT" sz="2400" dirty="0" err="1"/>
              <a:t>discrimination</a:t>
            </a:r>
            <a:r>
              <a:rPr lang="it-IT" sz="2400" dirty="0"/>
              <a:t> </a:t>
            </a:r>
            <a:r>
              <a:rPr lang="it-IT" sz="2400" dirty="0" err="1"/>
              <a:t>fondée</a:t>
            </a:r>
            <a:r>
              <a:rPr lang="it-IT" sz="2400" dirty="0"/>
              <a:t> </a:t>
            </a:r>
            <a:r>
              <a:rPr lang="it-IT" sz="2400" dirty="0" err="1"/>
              <a:t>sur</a:t>
            </a:r>
            <a:r>
              <a:rPr lang="it-IT" sz="2400" dirty="0"/>
              <a:t> </a:t>
            </a:r>
            <a:r>
              <a:rPr lang="it-IT" sz="2400" dirty="0" err="1"/>
              <a:t>l'accent</a:t>
            </a:r>
            <a:r>
              <a:rPr lang="it-IT" sz="2400" dirty="0"/>
              <a:t> est </a:t>
            </a:r>
            <a:r>
              <a:rPr lang="it-IT" sz="2400" dirty="0" err="1"/>
              <a:t>également</a:t>
            </a:r>
            <a:r>
              <a:rPr lang="it-IT" sz="2400" dirty="0"/>
              <a:t> interdite </a:t>
            </a:r>
            <a:r>
              <a:rPr lang="it-IT" sz="2400" dirty="0" err="1"/>
              <a:t>dans</a:t>
            </a:r>
            <a:r>
              <a:rPr lang="it-IT" sz="2400" dirty="0"/>
              <a:t> la </a:t>
            </a:r>
            <a:r>
              <a:rPr lang="it-IT" sz="2400" dirty="0" err="1"/>
              <a:t>fonction</a:t>
            </a:r>
            <a:r>
              <a:rPr lang="it-IT" sz="2400" dirty="0"/>
              <a:t> </a:t>
            </a:r>
            <a:r>
              <a:rPr lang="it-IT" sz="2400" dirty="0" err="1"/>
              <a:t>publique</a:t>
            </a:r>
            <a:r>
              <a:rPr lang="it-IT" sz="2400" dirty="0"/>
              <a:t> (</a:t>
            </a:r>
            <a:r>
              <a:rPr lang="it-IT" sz="2400" dirty="0" err="1"/>
              <a:t>recrutement</a:t>
            </a:r>
            <a:r>
              <a:rPr lang="it-IT" sz="2400" dirty="0"/>
              <a:t>, </a:t>
            </a:r>
            <a:r>
              <a:rPr lang="it-IT" sz="2400" dirty="0" err="1"/>
              <a:t>titularisation</a:t>
            </a:r>
            <a:r>
              <a:rPr lang="it-IT" sz="2400" dirty="0"/>
              <a:t>,  </a:t>
            </a:r>
            <a:r>
              <a:rPr lang="it-IT" sz="2400" dirty="0" err="1"/>
              <a:t>rémunération</a:t>
            </a:r>
            <a:r>
              <a:rPr lang="it-IT" sz="2400" dirty="0"/>
              <a:t>, </a:t>
            </a:r>
            <a:r>
              <a:rPr lang="it-IT" sz="2400" dirty="0" err="1"/>
              <a:t>évaluation</a:t>
            </a:r>
            <a:r>
              <a:rPr lang="it-IT" sz="2400" dirty="0"/>
              <a:t>, </a:t>
            </a:r>
            <a:r>
              <a:rPr lang="it-IT" sz="2400" dirty="0" err="1"/>
              <a:t>affectation</a:t>
            </a:r>
            <a:r>
              <a:rPr lang="it-IT" sz="2400" dirty="0"/>
              <a:t>...). </a:t>
            </a:r>
            <a:r>
              <a:rPr lang="it-IT" sz="2400" dirty="0" err="1"/>
              <a:t>Des</a:t>
            </a:r>
            <a:r>
              <a:rPr lang="it-IT" sz="2400" dirty="0"/>
              <a:t> </a:t>
            </a:r>
            <a:r>
              <a:rPr lang="it-IT" sz="2400" dirty="0" err="1"/>
              <a:t>sanctions</a:t>
            </a:r>
            <a:r>
              <a:rPr lang="it-IT" sz="2400" dirty="0"/>
              <a:t> </a:t>
            </a:r>
            <a:r>
              <a:rPr lang="it-IT" sz="2400" dirty="0" err="1"/>
              <a:t>disciplinaires</a:t>
            </a:r>
            <a:r>
              <a:rPr lang="it-IT" sz="2400" dirty="0"/>
              <a:t> </a:t>
            </a:r>
            <a:r>
              <a:rPr lang="it-IT" sz="2400" dirty="0" err="1"/>
              <a:t>pourront</a:t>
            </a:r>
            <a:r>
              <a:rPr lang="it-IT" sz="2400" dirty="0"/>
              <a:t> </a:t>
            </a:r>
            <a:r>
              <a:rPr lang="it-IT" sz="2400" dirty="0" err="1"/>
              <a:t>être</a:t>
            </a:r>
            <a:r>
              <a:rPr lang="it-IT" sz="2400" dirty="0"/>
              <a:t> </a:t>
            </a:r>
            <a:r>
              <a:rPr lang="it-IT" sz="2400" dirty="0" err="1"/>
              <a:t>prononcées</a:t>
            </a:r>
            <a:r>
              <a:rPr lang="it-IT" sz="2400" dirty="0"/>
              <a:t> à l’</a:t>
            </a:r>
            <a:r>
              <a:rPr lang="it-IT" sz="2400" dirty="0" err="1"/>
              <a:t>encontre</a:t>
            </a:r>
            <a:r>
              <a:rPr lang="it-IT" sz="2400" dirty="0"/>
              <a:t> de </a:t>
            </a:r>
            <a:r>
              <a:rPr lang="it-IT" sz="2400" dirty="0" err="1"/>
              <a:t>leurs</a:t>
            </a:r>
            <a:r>
              <a:rPr lang="it-IT" sz="2400" dirty="0"/>
              <a:t> </a:t>
            </a:r>
            <a:r>
              <a:rPr lang="it-IT" sz="2400" dirty="0" err="1"/>
              <a:t>auteurs</a:t>
            </a:r>
            <a:endParaRPr lang="it-IT" sz="2400" dirty="0"/>
          </a:p>
          <a:p>
            <a:endParaRPr lang="fr-CA" sz="2400" dirty="0"/>
          </a:p>
        </p:txBody>
      </p:sp>
    </p:spTree>
    <p:extLst>
      <p:ext uri="{BB962C8B-B14F-4D97-AF65-F5344CB8AC3E}">
        <p14:creationId xmlns:p14="http://schemas.microsoft.com/office/powerpoint/2010/main" val="27766949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fontScale="85000" lnSpcReduction="10000"/>
          </a:bodyPr>
          <a:lstStyle/>
          <a:p>
            <a:pPr algn="just"/>
            <a:r>
              <a:rPr lang="it-IT" sz="2400" dirty="0" err="1"/>
              <a:t>Article</a:t>
            </a:r>
            <a:r>
              <a:rPr lang="it-IT" sz="2400" dirty="0"/>
              <a:t> </a:t>
            </a:r>
            <a:r>
              <a:rPr lang="it-IT" sz="2400" dirty="0" smtClean="0"/>
              <a:t>1° L’</a:t>
            </a:r>
            <a:r>
              <a:rPr lang="it-IT" sz="2400" dirty="0" err="1" smtClean="0"/>
              <a:t>article</a:t>
            </a:r>
            <a:r>
              <a:rPr lang="it-IT" sz="2400" dirty="0" smtClean="0"/>
              <a:t> </a:t>
            </a:r>
            <a:r>
              <a:rPr lang="it-IT" sz="2400" dirty="0"/>
              <a:t>225-1 </a:t>
            </a:r>
            <a:r>
              <a:rPr lang="it-IT" sz="2400" dirty="0" err="1"/>
              <a:t>du</a:t>
            </a:r>
            <a:r>
              <a:rPr lang="it-IT" sz="2400" dirty="0"/>
              <a:t> </a:t>
            </a:r>
            <a:r>
              <a:rPr lang="it-IT" sz="2400" b="1" dirty="0"/>
              <a:t>code </a:t>
            </a:r>
            <a:r>
              <a:rPr lang="it-IT" sz="2400" b="1" dirty="0" err="1"/>
              <a:t>pénal</a:t>
            </a:r>
            <a:r>
              <a:rPr lang="it-IT" sz="2400" b="1" dirty="0"/>
              <a:t> </a:t>
            </a:r>
            <a:r>
              <a:rPr lang="it-IT" sz="2400" dirty="0"/>
              <a:t>est </a:t>
            </a:r>
            <a:r>
              <a:rPr lang="it-IT" sz="2400" dirty="0" err="1"/>
              <a:t>ainsi</a:t>
            </a:r>
            <a:r>
              <a:rPr lang="it-IT" sz="2400" dirty="0"/>
              <a:t> </a:t>
            </a:r>
            <a:r>
              <a:rPr lang="it-IT" sz="2400" dirty="0" err="1"/>
              <a:t>modifié</a:t>
            </a:r>
            <a:r>
              <a:rPr lang="it-IT" sz="2400" dirty="0"/>
              <a:t> :1° </a:t>
            </a:r>
            <a:r>
              <a:rPr lang="it-IT" sz="2400" dirty="0" err="1"/>
              <a:t>Au</a:t>
            </a:r>
            <a:r>
              <a:rPr lang="it-IT" sz="2400" dirty="0"/>
              <a:t> premier </a:t>
            </a:r>
            <a:r>
              <a:rPr lang="it-IT" sz="2400" dirty="0" err="1"/>
              <a:t>alinéa</a:t>
            </a:r>
            <a:r>
              <a:rPr lang="it-IT" sz="2400" dirty="0"/>
              <a:t>, </a:t>
            </a:r>
            <a:r>
              <a:rPr lang="it-IT" sz="2400" dirty="0" err="1"/>
              <a:t>après</a:t>
            </a:r>
            <a:r>
              <a:rPr lang="it-IT" sz="2400" dirty="0"/>
              <a:t> le </a:t>
            </a:r>
            <a:r>
              <a:rPr lang="it-IT" sz="2400" dirty="0" err="1"/>
              <a:t>mot</a:t>
            </a:r>
            <a:r>
              <a:rPr lang="it-IT" sz="2400" dirty="0"/>
              <a:t> : « </a:t>
            </a:r>
            <a:r>
              <a:rPr lang="it-IT" sz="2400" dirty="0" err="1"/>
              <a:t>syndicales</a:t>
            </a:r>
            <a:r>
              <a:rPr lang="it-IT" sz="2400" dirty="0"/>
              <a:t>, », </a:t>
            </a:r>
            <a:r>
              <a:rPr lang="it-IT" sz="2400" dirty="0" err="1"/>
              <a:t>sont</a:t>
            </a:r>
            <a:r>
              <a:rPr lang="it-IT" sz="2400" dirty="0"/>
              <a:t> </a:t>
            </a:r>
            <a:r>
              <a:rPr lang="it-IT" sz="2400" dirty="0" err="1"/>
              <a:t>insérés</a:t>
            </a:r>
            <a:r>
              <a:rPr lang="it-IT" sz="2400" dirty="0"/>
              <a:t> </a:t>
            </a:r>
            <a:r>
              <a:rPr lang="it-IT" sz="2400" dirty="0" err="1"/>
              <a:t>les</a:t>
            </a:r>
            <a:r>
              <a:rPr lang="it-IT" sz="2400" dirty="0"/>
              <a:t> </a:t>
            </a:r>
            <a:r>
              <a:rPr lang="it-IT" sz="2400" dirty="0" err="1"/>
              <a:t>mots</a:t>
            </a:r>
            <a:r>
              <a:rPr lang="it-IT" sz="2400" dirty="0"/>
              <a:t> : « de </a:t>
            </a:r>
            <a:r>
              <a:rPr lang="it-IT" sz="2400" dirty="0" err="1"/>
              <a:t>leur</a:t>
            </a:r>
            <a:r>
              <a:rPr lang="it-IT" sz="2400" dirty="0"/>
              <a:t> </a:t>
            </a:r>
            <a:r>
              <a:rPr lang="it-IT" sz="2400" dirty="0" err="1"/>
              <a:t>accent</a:t>
            </a:r>
            <a:r>
              <a:rPr lang="it-IT" sz="2400" dirty="0"/>
              <a:t>, » ; </a:t>
            </a:r>
            <a:endParaRPr lang="it-IT" sz="2400" dirty="0" smtClean="0"/>
          </a:p>
          <a:p>
            <a:pPr algn="just"/>
            <a:r>
              <a:rPr lang="it-IT" sz="2400" dirty="0" smtClean="0"/>
              <a:t>2</a:t>
            </a:r>
            <a:r>
              <a:rPr lang="it-IT" sz="2400" dirty="0"/>
              <a:t>° </a:t>
            </a:r>
            <a:r>
              <a:rPr lang="it-IT" sz="2400" dirty="0" err="1"/>
              <a:t>Au</a:t>
            </a:r>
            <a:r>
              <a:rPr lang="it-IT" sz="2400" dirty="0"/>
              <a:t> </a:t>
            </a:r>
            <a:r>
              <a:rPr lang="it-IT" sz="2400" dirty="0" err="1"/>
              <a:t>second</a:t>
            </a:r>
            <a:r>
              <a:rPr lang="it-IT" sz="2400" dirty="0"/>
              <a:t> </a:t>
            </a:r>
            <a:r>
              <a:rPr lang="it-IT" sz="2400" dirty="0" err="1"/>
              <a:t>alinéa</a:t>
            </a:r>
            <a:r>
              <a:rPr lang="it-IT" sz="2400" dirty="0"/>
              <a:t>, </a:t>
            </a:r>
            <a:r>
              <a:rPr lang="it-IT" sz="2400" dirty="0" err="1"/>
              <a:t>après</a:t>
            </a:r>
            <a:r>
              <a:rPr lang="it-IT" sz="2400" dirty="0"/>
              <a:t> le </a:t>
            </a:r>
            <a:r>
              <a:rPr lang="it-IT" sz="2400" dirty="0" err="1"/>
              <a:t>mot</a:t>
            </a:r>
            <a:r>
              <a:rPr lang="it-IT" sz="2400" dirty="0"/>
              <a:t> : « </a:t>
            </a:r>
            <a:r>
              <a:rPr lang="it-IT" sz="2400" dirty="0" err="1"/>
              <a:t>syndicales</a:t>
            </a:r>
            <a:r>
              <a:rPr lang="it-IT" sz="2400" dirty="0"/>
              <a:t>, », </a:t>
            </a:r>
            <a:r>
              <a:rPr lang="it-IT" sz="2400" dirty="0" err="1"/>
              <a:t>sont</a:t>
            </a:r>
            <a:r>
              <a:rPr lang="it-IT" sz="2400" dirty="0"/>
              <a:t> </a:t>
            </a:r>
            <a:r>
              <a:rPr lang="it-IT" sz="2400" dirty="0" err="1"/>
              <a:t>insérés</a:t>
            </a:r>
            <a:r>
              <a:rPr lang="it-IT" sz="2400" dirty="0"/>
              <a:t> </a:t>
            </a:r>
            <a:r>
              <a:rPr lang="it-IT" sz="2400" dirty="0" err="1"/>
              <a:t>les</a:t>
            </a:r>
            <a:r>
              <a:rPr lang="it-IT" sz="2400" dirty="0"/>
              <a:t> </a:t>
            </a:r>
            <a:r>
              <a:rPr lang="it-IT" sz="2400" dirty="0" err="1"/>
              <a:t>mots</a:t>
            </a:r>
            <a:r>
              <a:rPr lang="it-IT" sz="2400" dirty="0"/>
              <a:t> : « de </a:t>
            </a:r>
            <a:r>
              <a:rPr lang="it-IT" sz="2400" dirty="0" err="1"/>
              <a:t>l’accent</a:t>
            </a:r>
            <a:r>
              <a:rPr lang="it-IT" sz="2400" dirty="0"/>
              <a:t>, ». </a:t>
            </a:r>
            <a:r>
              <a:rPr lang="it-IT" sz="2400" dirty="0" err="1"/>
              <a:t>Article</a:t>
            </a:r>
            <a:r>
              <a:rPr lang="it-IT" sz="2400" dirty="0"/>
              <a:t> 2 </a:t>
            </a:r>
            <a:endParaRPr lang="it-IT" sz="2400" dirty="0" smtClean="0"/>
          </a:p>
          <a:p>
            <a:pPr algn="just"/>
            <a:r>
              <a:rPr lang="it-IT" sz="2400" dirty="0" smtClean="0"/>
              <a:t>À </a:t>
            </a:r>
            <a:r>
              <a:rPr lang="it-IT" sz="2400" dirty="0"/>
              <a:t>l’</a:t>
            </a:r>
            <a:r>
              <a:rPr lang="it-IT" sz="2400" dirty="0" err="1"/>
              <a:t>article</a:t>
            </a:r>
            <a:r>
              <a:rPr lang="it-IT" sz="2400" dirty="0"/>
              <a:t> L. 1132-1 </a:t>
            </a:r>
            <a:r>
              <a:rPr lang="it-IT" sz="2400" dirty="0" err="1"/>
              <a:t>du</a:t>
            </a:r>
            <a:r>
              <a:rPr lang="it-IT" sz="2400" dirty="0"/>
              <a:t> </a:t>
            </a:r>
            <a:r>
              <a:rPr lang="it-IT" sz="2400" b="1" dirty="0"/>
              <a:t>code </a:t>
            </a:r>
            <a:r>
              <a:rPr lang="it-IT" sz="2400" b="1" dirty="0" err="1"/>
              <a:t>du</a:t>
            </a:r>
            <a:r>
              <a:rPr lang="it-IT" sz="2400" b="1" dirty="0"/>
              <a:t> </a:t>
            </a:r>
            <a:r>
              <a:rPr lang="it-IT" sz="2400" b="1" dirty="0" err="1"/>
              <a:t>travail</a:t>
            </a:r>
            <a:r>
              <a:rPr lang="it-IT" sz="2400" dirty="0"/>
              <a:t>, </a:t>
            </a:r>
            <a:r>
              <a:rPr lang="it-IT" sz="2400" dirty="0" err="1"/>
              <a:t>après</a:t>
            </a:r>
            <a:r>
              <a:rPr lang="it-IT" sz="2400" dirty="0"/>
              <a:t> le </a:t>
            </a:r>
            <a:r>
              <a:rPr lang="it-IT" sz="2400" dirty="0" err="1"/>
              <a:t>mot</a:t>
            </a:r>
            <a:r>
              <a:rPr lang="it-IT" sz="2400" dirty="0"/>
              <a:t> : « handicap », </a:t>
            </a:r>
            <a:r>
              <a:rPr lang="it-IT" sz="2400" dirty="0" err="1"/>
              <a:t>sont</a:t>
            </a:r>
            <a:r>
              <a:rPr lang="it-IT" sz="2400" dirty="0"/>
              <a:t> </a:t>
            </a:r>
            <a:r>
              <a:rPr lang="it-IT" sz="2400" dirty="0" err="1"/>
              <a:t>insérés</a:t>
            </a:r>
            <a:r>
              <a:rPr lang="it-IT" sz="2400" dirty="0"/>
              <a:t> </a:t>
            </a:r>
            <a:r>
              <a:rPr lang="it-IT" sz="2400" dirty="0" err="1"/>
              <a:t>les</a:t>
            </a:r>
            <a:r>
              <a:rPr lang="it-IT" sz="2400" dirty="0"/>
              <a:t> </a:t>
            </a:r>
            <a:r>
              <a:rPr lang="it-IT" sz="2400" dirty="0" err="1"/>
              <a:t>mots</a:t>
            </a:r>
            <a:r>
              <a:rPr lang="it-IT" sz="2400" dirty="0"/>
              <a:t> : « , de son </a:t>
            </a:r>
            <a:r>
              <a:rPr lang="it-IT" sz="2400" dirty="0" err="1"/>
              <a:t>accent</a:t>
            </a:r>
            <a:r>
              <a:rPr lang="it-IT" sz="2400" dirty="0"/>
              <a:t> ». </a:t>
            </a:r>
            <a:endParaRPr lang="it-IT" sz="2400" dirty="0" smtClean="0"/>
          </a:p>
          <a:p>
            <a:pPr algn="just"/>
            <a:r>
              <a:rPr lang="it-IT" sz="2400" dirty="0" err="1"/>
              <a:t>Article</a:t>
            </a:r>
            <a:r>
              <a:rPr lang="it-IT" sz="2400" dirty="0"/>
              <a:t> 3 (</a:t>
            </a:r>
            <a:r>
              <a:rPr lang="it-IT" sz="2400" dirty="0" err="1"/>
              <a:t>nouveau</a:t>
            </a:r>
            <a:r>
              <a:rPr lang="it-IT" sz="2400" dirty="0"/>
              <a:t>)</a:t>
            </a:r>
            <a:r>
              <a:rPr lang="it-IT" sz="2400" dirty="0" err="1"/>
              <a:t>Au</a:t>
            </a:r>
            <a:r>
              <a:rPr lang="it-IT" sz="2400" dirty="0"/>
              <a:t> </a:t>
            </a:r>
            <a:r>
              <a:rPr lang="it-IT" sz="2400" dirty="0" err="1"/>
              <a:t>deuxième</a:t>
            </a:r>
            <a:r>
              <a:rPr lang="it-IT" sz="2400" dirty="0"/>
              <a:t> </a:t>
            </a:r>
            <a:r>
              <a:rPr lang="it-IT" sz="2400" dirty="0" err="1"/>
              <a:t>alinéa</a:t>
            </a:r>
            <a:r>
              <a:rPr lang="it-IT" sz="2400" dirty="0"/>
              <a:t> de l’</a:t>
            </a:r>
            <a:r>
              <a:rPr lang="it-IT" sz="2400" dirty="0" err="1"/>
              <a:t>article</a:t>
            </a:r>
            <a:r>
              <a:rPr lang="it-IT" sz="2400" dirty="0"/>
              <a:t> 6 de la </a:t>
            </a:r>
            <a:r>
              <a:rPr lang="it-IT" sz="2400" dirty="0" err="1"/>
              <a:t>loi</a:t>
            </a:r>
            <a:r>
              <a:rPr lang="it-IT" sz="2400" dirty="0"/>
              <a:t> n° 83-634 </a:t>
            </a:r>
            <a:r>
              <a:rPr lang="it-IT" sz="2400" dirty="0" err="1"/>
              <a:t>du</a:t>
            </a:r>
            <a:r>
              <a:rPr lang="it-IT" sz="2400" dirty="0"/>
              <a:t> 13 </a:t>
            </a:r>
            <a:r>
              <a:rPr lang="it-IT" sz="2400" dirty="0" err="1"/>
              <a:t>juillet</a:t>
            </a:r>
            <a:r>
              <a:rPr lang="it-IT" sz="2400" dirty="0"/>
              <a:t> 1983 </a:t>
            </a:r>
            <a:r>
              <a:rPr lang="it-IT" sz="2400" b="1" dirty="0" err="1"/>
              <a:t>portant</a:t>
            </a:r>
            <a:r>
              <a:rPr lang="it-IT" sz="2400" b="1" dirty="0"/>
              <a:t> </a:t>
            </a:r>
            <a:r>
              <a:rPr lang="it-IT" sz="2400" b="1" dirty="0" err="1"/>
              <a:t>droits</a:t>
            </a:r>
            <a:r>
              <a:rPr lang="it-IT" sz="2400" b="1" dirty="0"/>
              <a:t> et </a:t>
            </a:r>
            <a:r>
              <a:rPr lang="it-IT" sz="2400" b="1" dirty="0" err="1"/>
              <a:t>obligations</a:t>
            </a:r>
            <a:r>
              <a:rPr lang="it-IT" sz="2400" b="1" dirty="0"/>
              <a:t> </a:t>
            </a:r>
            <a:r>
              <a:rPr lang="it-IT" sz="2400" b="1" dirty="0" err="1"/>
              <a:t>des</a:t>
            </a:r>
            <a:r>
              <a:rPr lang="it-IT" sz="2400" b="1" dirty="0"/>
              <a:t> </a:t>
            </a:r>
            <a:r>
              <a:rPr lang="it-IT" sz="2400" b="1" dirty="0" err="1"/>
              <a:t>fonctionnaires</a:t>
            </a:r>
            <a:r>
              <a:rPr lang="it-IT" sz="2400" dirty="0"/>
              <a:t>, </a:t>
            </a:r>
            <a:r>
              <a:rPr lang="it-IT" sz="2400" dirty="0" err="1"/>
              <a:t>après</a:t>
            </a:r>
            <a:r>
              <a:rPr lang="it-IT" sz="2400" dirty="0"/>
              <a:t> le </a:t>
            </a:r>
            <a:r>
              <a:rPr lang="it-IT" sz="2400" dirty="0" err="1"/>
              <a:t>mot</a:t>
            </a:r>
            <a:r>
              <a:rPr lang="it-IT" sz="2400" dirty="0"/>
              <a:t> « origine, », </a:t>
            </a:r>
            <a:r>
              <a:rPr lang="it-IT" sz="2400" dirty="0" err="1"/>
              <a:t>sont</a:t>
            </a:r>
            <a:r>
              <a:rPr lang="it-IT" sz="2400" dirty="0"/>
              <a:t> </a:t>
            </a:r>
            <a:r>
              <a:rPr lang="it-IT" sz="2400" dirty="0" err="1"/>
              <a:t>insérés</a:t>
            </a:r>
            <a:r>
              <a:rPr lang="it-IT" sz="2400" dirty="0"/>
              <a:t> </a:t>
            </a:r>
            <a:r>
              <a:rPr lang="it-IT" sz="2400" dirty="0" err="1"/>
              <a:t>les</a:t>
            </a:r>
            <a:r>
              <a:rPr lang="it-IT" sz="2400" dirty="0"/>
              <a:t> </a:t>
            </a:r>
            <a:r>
              <a:rPr lang="it-IT" sz="2400" dirty="0" err="1"/>
              <a:t>mots</a:t>
            </a:r>
            <a:r>
              <a:rPr lang="it-IT" sz="2400" dirty="0"/>
              <a:t> : « de </a:t>
            </a:r>
            <a:r>
              <a:rPr lang="it-IT" sz="2400" dirty="0" err="1"/>
              <a:t>leur</a:t>
            </a:r>
            <a:r>
              <a:rPr lang="it-IT" sz="2400" dirty="0"/>
              <a:t> </a:t>
            </a:r>
            <a:r>
              <a:rPr lang="it-IT" sz="2400" dirty="0" err="1"/>
              <a:t>accent</a:t>
            </a:r>
            <a:r>
              <a:rPr lang="it-IT" sz="2400" dirty="0"/>
              <a:t>, »</a:t>
            </a:r>
            <a:r>
              <a:rPr lang="it-IT" sz="2400" dirty="0" smtClean="0"/>
              <a:t>.</a:t>
            </a:r>
          </a:p>
          <a:p>
            <a:pPr algn="just"/>
            <a:r>
              <a:rPr lang="it-IT" sz="2400" dirty="0" err="1"/>
              <a:t>Au</a:t>
            </a:r>
            <a:r>
              <a:rPr lang="it-IT" sz="2400" dirty="0"/>
              <a:t> premier </a:t>
            </a:r>
            <a:r>
              <a:rPr lang="it-IT" sz="2400" dirty="0" err="1"/>
              <a:t>alinéa</a:t>
            </a:r>
            <a:r>
              <a:rPr lang="it-IT" sz="2400" dirty="0"/>
              <a:t> de l’</a:t>
            </a:r>
            <a:r>
              <a:rPr lang="it-IT" sz="2400" dirty="0" err="1"/>
              <a:t>article</a:t>
            </a:r>
            <a:r>
              <a:rPr lang="it-IT" sz="2400" dirty="0"/>
              <a:t> 1er de la </a:t>
            </a:r>
            <a:r>
              <a:rPr lang="it-IT" sz="2400" dirty="0" err="1"/>
              <a:t>loi</a:t>
            </a:r>
            <a:r>
              <a:rPr lang="it-IT" sz="2400" dirty="0"/>
              <a:t> n° 2008-496 </a:t>
            </a:r>
            <a:r>
              <a:rPr lang="it-IT" sz="2400" dirty="0" err="1"/>
              <a:t>du</a:t>
            </a:r>
            <a:r>
              <a:rPr lang="it-IT" sz="2400" dirty="0"/>
              <a:t> 27 mai 2008 </a:t>
            </a:r>
            <a:r>
              <a:rPr lang="it-IT" sz="2400" dirty="0" err="1"/>
              <a:t>portant</a:t>
            </a:r>
            <a:r>
              <a:rPr lang="it-IT" sz="2400" dirty="0"/>
              <a:t> </a:t>
            </a:r>
            <a:r>
              <a:rPr lang="it-IT" sz="2400" dirty="0" err="1"/>
              <a:t>diverses</a:t>
            </a:r>
            <a:r>
              <a:rPr lang="it-IT" sz="2400" dirty="0"/>
              <a:t> </a:t>
            </a:r>
            <a:r>
              <a:rPr lang="it-IT" sz="2400" dirty="0" err="1"/>
              <a:t>dispositions</a:t>
            </a:r>
            <a:r>
              <a:rPr lang="it-IT" sz="2400" dirty="0"/>
              <a:t> </a:t>
            </a:r>
            <a:r>
              <a:rPr lang="it-IT" sz="2400" dirty="0" err="1"/>
              <a:t>d’adaptation</a:t>
            </a:r>
            <a:r>
              <a:rPr lang="it-IT" sz="2400" dirty="0"/>
              <a:t> </a:t>
            </a:r>
            <a:r>
              <a:rPr lang="it-IT" sz="2400" dirty="0" err="1"/>
              <a:t>au</a:t>
            </a:r>
            <a:r>
              <a:rPr lang="it-IT" sz="2400" dirty="0"/>
              <a:t> </a:t>
            </a:r>
            <a:r>
              <a:rPr lang="it-IT" sz="2400" dirty="0" err="1"/>
              <a:t>droit</a:t>
            </a:r>
            <a:r>
              <a:rPr lang="it-IT" sz="2400" dirty="0"/>
              <a:t> </a:t>
            </a:r>
            <a:r>
              <a:rPr lang="it-IT" sz="2400" dirty="0" err="1" smtClean="0"/>
              <a:t>communautaire</a:t>
            </a:r>
            <a:r>
              <a:rPr lang="it-IT" sz="2400" dirty="0" smtClean="0"/>
              <a:t> </a:t>
            </a:r>
            <a:r>
              <a:rPr lang="it-IT" sz="2400" dirty="0" err="1" smtClean="0"/>
              <a:t>dans</a:t>
            </a:r>
            <a:r>
              <a:rPr lang="it-IT" sz="2400" dirty="0" smtClean="0"/>
              <a:t> </a:t>
            </a:r>
            <a:r>
              <a:rPr lang="it-IT" sz="2400" dirty="0"/>
              <a:t>le </a:t>
            </a:r>
            <a:r>
              <a:rPr lang="it-IT" sz="2400" dirty="0" err="1"/>
              <a:t>domaine</a:t>
            </a:r>
            <a:r>
              <a:rPr lang="it-IT" sz="2400" dirty="0"/>
              <a:t> de la</a:t>
            </a:r>
            <a:r>
              <a:rPr lang="it-IT" sz="2400" b="1" dirty="0"/>
              <a:t> </a:t>
            </a:r>
            <a:r>
              <a:rPr lang="it-IT" sz="2400" b="1" dirty="0" err="1"/>
              <a:t>lutte</a:t>
            </a:r>
            <a:r>
              <a:rPr lang="it-IT" sz="2400" b="1" dirty="0"/>
              <a:t> </a:t>
            </a:r>
            <a:r>
              <a:rPr lang="it-IT" sz="2400" b="1" dirty="0" err="1"/>
              <a:t>contre</a:t>
            </a:r>
            <a:r>
              <a:rPr lang="it-IT" sz="2400" b="1" dirty="0"/>
              <a:t> </a:t>
            </a:r>
            <a:r>
              <a:rPr lang="it-IT" sz="2400" b="1" dirty="0" err="1"/>
              <a:t>les</a:t>
            </a:r>
            <a:r>
              <a:rPr lang="it-IT" sz="2400" b="1" dirty="0"/>
              <a:t> </a:t>
            </a:r>
            <a:r>
              <a:rPr lang="it-IT" sz="2400" b="1" dirty="0" err="1"/>
              <a:t>discriminations</a:t>
            </a:r>
            <a:r>
              <a:rPr lang="it-IT" sz="2400" dirty="0"/>
              <a:t>, </a:t>
            </a:r>
            <a:r>
              <a:rPr lang="it-IT" sz="2400" dirty="0" err="1"/>
              <a:t>après</a:t>
            </a:r>
            <a:r>
              <a:rPr lang="it-IT" sz="2400" dirty="0"/>
              <a:t> le </a:t>
            </a:r>
            <a:r>
              <a:rPr lang="it-IT" sz="2400" dirty="0" err="1"/>
              <a:t>mot</a:t>
            </a:r>
            <a:r>
              <a:rPr lang="it-IT" sz="2400" dirty="0"/>
              <a:t> : « </a:t>
            </a:r>
            <a:r>
              <a:rPr lang="it-IT" sz="2400" dirty="0" err="1"/>
              <a:t>syndicales</a:t>
            </a:r>
            <a:r>
              <a:rPr lang="it-IT" sz="2400" dirty="0"/>
              <a:t>, », </a:t>
            </a:r>
            <a:r>
              <a:rPr lang="it-IT" sz="2400" dirty="0" err="1"/>
              <a:t>sont</a:t>
            </a:r>
            <a:r>
              <a:rPr lang="it-IT" sz="2400" dirty="0"/>
              <a:t> </a:t>
            </a:r>
            <a:r>
              <a:rPr lang="it-IT" sz="2400" dirty="0" err="1"/>
              <a:t>insérés</a:t>
            </a:r>
            <a:r>
              <a:rPr lang="it-IT" sz="2400" dirty="0"/>
              <a:t> </a:t>
            </a:r>
            <a:r>
              <a:rPr lang="it-IT" sz="2400" dirty="0" err="1"/>
              <a:t>les</a:t>
            </a:r>
            <a:r>
              <a:rPr lang="it-IT" sz="2400" dirty="0"/>
              <a:t> </a:t>
            </a:r>
            <a:r>
              <a:rPr lang="it-IT" sz="2400" dirty="0" err="1"/>
              <a:t>mots</a:t>
            </a:r>
            <a:r>
              <a:rPr lang="it-IT" sz="2400" dirty="0"/>
              <a:t> : « de son </a:t>
            </a:r>
            <a:r>
              <a:rPr lang="it-IT" sz="2400" dirty="0" err="1"/>
              <a:t>accent</a:t>
            </a:r>
            <a:r>
              <a:rPr lang="it-IT" sz="2400" dirty="0"/>
              <a:t>, ». </a:t>
            </a:r>
            <a:endParaRPr lang="fr-CA" sz="2400" dirty="0"/>
          </a:p>
          <a:p>
            <a:pPr algn="just"/>
            <a:endParaRPr lang="it-IT" sz="2400" b="1" dirty="0"/>
          </a:p>
          <a:p>
            <a:pPr algn="just"/>
            <a:endParaRPr lang="it-IT" sz="2400" dirty="0" smtClean="0"/>
          </a:p>
        </p:txBody>
      </p:sp>
    </p:spTree>
    <p:extLst>
      <p:ext uri="{BB962C8B-B14F-4D97-AF65-F5344CB8AC3E}">
        <p14:creationId xmlns:p14="http://schemas.microsoft.com/office/powerpoint/2010/main" val="686326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 </a:t>
            </a:r>
            <a:r>
              <a:rPr lang="it-IT" sz="2800" b="1" dirty="0" err="1"/>
              <a:t>loi</a:t>
            </a:r>
            <a:r>
              <a:rPr lang="it-IT" sz="2800" b="1" dirty="0"/>
              <a:t> </a:t>
            </a:r>
            <a:r>
              <a:rPr lang="it-IT" sz="2800" b="1" dirty="0" err="1"/>
              <a:t>du</a:t>
            </a:r>
            <a:r>
              <a:rPr lang="it-IT" sz="2800" b="1" dirty="0"/>
              <a:t> 29 </a:t>
            </a:r>
            <a:r>
              <a:rPr lang="it-IT" sz="2800" b="1" dirty="0" err="1"/>
              <a:t>juillet</a:t>
            </a:r>
            <a:r>
              <a:rPr lang="it-IT" sz="2800" b="1" dirty="0"/>
              <a:t> 1881 </a:t>
            </a:r>
            <a:r>
              <a:rPr lang="it-IT" sz="2800" b="1" dirty="0" err="1"/>
              <a:t>sur</a:t>
            </a:r>
            <a:r>
              <a:rPr lang="it-IT" sz="2800" b="1" dirty="0"/>
              <a:t> la </a:t>
            </a:r>
            <a:r>
              <a:rPr lang="it-IT" sz="2800" b="1" dirty="0" err="1"/>
              <a:t>liberté</a:t>
            </a:r>
            <a:r>
              <a:rPr lang="it-IT" sz="2800" b="1" dirty="0"/>
              <a:t> de la presse</a:t>
            </a:r>
            <a:r>
              <a:rPr lang="it-IT" sz="2800" dirty="0"/>
              <a:t> </a:t>
            </a:r>
            <a:endParaRPr lang="fr-CA" sz="2800" dirty="0"/>
          </a:p>
        </p:txBody>
      </p:sp>
      <p:sp>
        <p:nvSpPr>
          <p:cNvPr id="3" name="Segnaposto contenuto 2"/>
          <p:cNvSpPr>
            <a:spLocks noGrp="1"/>
          </p:cNvSpPr>
          <p:nvPr>
            <p:ph idx="1"/>
          </p:nvPr>
        </p:nvSpPr>
        <p:spPr/>
        <p:txBody>
          <a:bodyPr>
            <a:normAutofit/>
          </a:bodyPr>
          <a:lstStyle/>
          <a:p>
            <a:pPr algn="just"/>
            <a:r>
              <a:rPr lang="it-IT" sz="2400" dirty="0"/>
              <a:t>La </a:t>
            </a:r>
            <a:r>
              <a:rPr lang="it-IT" sz="2400" b="1" dirty="0" err="1"/>
              <a:t>loi</a:t>
            </a:r>
            <a:r>
              <a:rPr lang="it-IT" sz="2400" b="1" dirty="0"/>
              <a:t> </a:t>
            </a:r>
            <a:r>
              <a:rPr lang="it-IT" sz="2400" b="1" dirty="0" err="1"/>
              <a:t>du</a:t>
            </a:r>
            <a:r>
              <a:rPr lang="it-IT" sz="2400" b="1" dirty="0"/>
              <a:t> 29 </a:t>
            </a:r>
            <a:r>
              <a:rPr lang="it-IT" sz="2400" b="1" dirty="0" err="1"/>
              <a:t>juillet</a:t>
            </a:r>
            <a:r>
              <a:rPr lang="it-IT" sz="2400" b="1" dirty="0"/>
              <a:t> 1881 </a:t>
            </a:r>
            <a:r>
              <a:rPr lang="it-IT" sz="2400" b="1" dirty="0" err="1"/>
              <a:t>sur</a:t>
            </a:r>
            <a:r>
              <a:rPr lang="it-IT" sz="2400" b="1" dirty="0"/>
              <a:t> la </a:t>
            </a:r>
            <a:r>
              <a:rPr lang="it-IT" sz="2400" b="1" dirty="0" err="1"/>
              <a:t>liberté</a:t>
            </a:r>
            <a:r>
              <a:rPr lang="it-IT" sz="2400" b="1" dirty="0"/>
              <a:t> de la presse</a:t>
            </a:r>
            <a:r>
              <a:rPr lang="it-IT" sz="2400" dirty="0"/>
              <a:t> </a:t>
            </a:r>
            <a:r>
              <a:rPr lang="it-IT" sz="2400" dirty="0" err="1"/>
              <a:t>définit</a:t>
            </a:r>
            <a:r>
              <a:rPr lang="it-IT" sz="2400" dirty="0"/>
              <a:t> </a:t>
            </a:r>
            <a:r>
              <a:rPr lang="it-IT" sz="2400" dirty="0" err="1"/>
              <a:t>les</a:t>
            </a:r>
            <a:r>
              <a:rPr lang="it-IT" sz="2400" dirty="0"/>
              <a:t> </a:t>
            </a:r>
            <a:r>
              <a:rPr lang="it-IT" sz="2400" dirty="0" err="1"/>
              <a:t>libertés</a:t>
            </a:r>
            <a:r>
              <a:rPr lang="it-IT" sz="2400" dirty="0"/>
              <a:t> et </a:t>
            </a:r>
            <a:r>
              <a:rPr lang="it-IT" sz="2400" dirty="0" err="1"/>
              <a:t>responsabilités</a:t>
            </a:r>
            <a:r>
              <a:rPr lang="it-IT" sz="2400" dirty="0"/>
              <a:t> de la presse </a:t>
            </a:r>
            <a:r>
              <a:rPr lang="it-IT" sz="2400" dirty="0" err="1"/>
              <a:t>française</a:t>
            </a:r>
            <a:r>
              <a:rPr lang="it-IT" sz="2400" dirty="0"/>
              <a:t>. Elle impose un </a:t>
            </a:r>
            <a:r>
              <a:rPr lang="it-IT" sz="2400" dirty="0" err="1"/>
              <a:t>cadre</a:t>
            </a:r>
            <a:r>
              <a:rPr lang="it-IT" sz="2400" dirty="0"/>
              <a:t> </a:t>
            </a:r>
            <a:r>
              <a:rPr lang="it-IT" sz="2400" dirty="0" err="1"/>
              <a:t>légal</a:t>
            </a:r>
            <a:r>
              <a:rPr lang="it-IT" sz="2400" dirty="0"/>
              <a:t> à </a:t>
            </a:r>
            <a:r>
              <a:rPr lang="it-IT" sz="2400" dirty="0" err="1"/>
              <a:t>toute</a:t>
            </a:r>
            <a:r>
              <a:rPr lang="it-IT" sz="2400" dirty="0"/>
              <a:t> </a:t>
            </a:r>
            <a:r>
              <a:rPr lang="it-IT" sz="2400" dirty="0" err="1"/>
              <a:t>publication</a:t>
            </a:r>
            <a:r>
              <a:rPr lang="it-IT" sz="2400" dirty="0"/>
              <a:t>, </a:t>
            </a:r>
            <a:r>
              <a:rPr lang="it-IT" sz="2400" dirty="0" err="1"/>
              <a:t>ainsi</a:t>
            </a:r>
            <a:r>
              <a:rPr lang="it-IT" sz="2400" dirty="0"/>
              <a:t> </a:t>
            </a:r>
            <a:r>
              <a:rPr lang="it-IT" sz="2400" dirty="0" err="1"/>
              <a:t>qu’à</a:t>
            </a:r>
            <a:r>
              <a:rPr lang="it-IT" sz="2400" dirty="0"/>
              <a:t> l’</a:t>
            </a:r>
            <a:r>
              <a:rPr lang="it-IT" sz="2400" dirty="0" err="1"/>
              <a:t>affichage</a:t>
            </a:r>
            <a:r>
              <a:rPr lang="it-IT" sz="2400" dirty="0"/>
              <a:t> public, </a:t>
            </a:r>
            <a:r>
              <a:rPr lang="it-IT" sz="2400" dirty="0" err="1"/>
              <a:t>au</a:t>
            </a:r>
            <a:r>
              <a:rPr lang="it-IT" sz="2400" dirty="0"/>
              <a:t> </a:t>
            </a:r>
            <a:r>
              <a:rPr lang="it-IT" sz="2400" dirty="0" err="1"/>
              <a:t>colportage</a:t>
            </a:r>
            <a:r>
              <a:rPr lang="it-IT" sz="2400" dirty="0"/>
              <a:t> et à la </a:t>
            </a:r>
            <a:r>
              <a:rPr lang="it-IT" sz="2400" dirty="0" err="1"/>
              <a:t>vente</a:t>
            </a:r>
            <a:r>
              <a:rPr lang="it-IT" sz="2400" dirty="0"/>
              <a:t> </a:t>
            </a:r>
            <a:r>
              <a:rPr lang="it-IT" sz="2400" dirty="0" err="1"/>
              <a:t>sur</a:t>
            </a:r>
            <a:r>
              <a:rPr lang="it-IT" sz="2400" dirty="0"/>
              <a:t> la </a:t>
            </a:r>
            <a:r>
              <a:rPr lang="it-IT" sz="2400" dirty="0" err="1"/>
              <a:t>voie</a:t>
            </a:r>
            <a:r>
              <a:rPr lang="it-IT" sz="2400" dirty="0"/>
              <a:t> </a:t>
            </a:r>
            <a:r>
              <a:rPr lang="it-IT" sz="2400" dirty="0" err="1"/>
              <a:t>publique</a:t>
            </a:r>
            <a:r>
              <a:rPr lang="it-IT" sz="2400" dirty="0"/>
              <a:t>. </a:t>
            </a:r>
            <a:endParaRPr lang="it-IT" sz="2400" dirty="0" smtClean="0"/>
          </a:p>
          <a:p>
            <a:pPr algn="just"/>
            <a:r>
              <a:rPr lang="it-IT" sz="2400" dirty="0" smtClean="0"/>
              <a:t>Son </a:t>
            </a:r>
            <a:r>
              <a:rPr lang="it-IT" sz="2400" dirty="0" err="1"/>
              <a:t>article</a:t>
            </a:r>
            <a:r>
              <a:rPr lang="it-IT" sz="2400" dirty="0"/>
              <a:t> 1 dispose </a:t>
            </a:r>
            <a:r>
              <a:rPr lang="it-IT" sz="2400" dirty="0" err="1"/>
              <a:t>que</a:t>
            </a:r>
            <a:r>
              <a:rPr lang="it-IT" sz="2400" dirty="0"/>
              <a:t> "</a:t>
            </a:r>
            <a:r>
              <a:rPr lang="it-IT" sz="2400" i="1" dirty="0" err="1"/>
              <a:t>l’imprimerie</a:t>
            </a:r>
            <a:r>
              <a:rPr lang="it-IT" sz="2400" i="1" dirty="0"/>
              <a:t> et la </a:t>
            </a:r>
            <a:r>
              <a:rPr lang="it-IT" sz="2400" i="1" dirty="0" err="1"/>
              <a:t>librairie</a:t>
            </a:r>
            <a:r>
              <a:rPr lang="it-IT" sz="2400" i="1" dirty="0"/>
              <a:t> </a:t>
            </a:r>
            <a:r>
              <a:rPr lang="it-IT" sz="2400" i="1" dirty="0" err="1"/>
              <a:t>sont</a:t>
            </a:r>
            <a:r>
              <a:rPr lang="it-IT" sz="2400" i="1" dirty="0"/>
              <a:t> </a:t>
            </a:r>
            <a:r>
              <a:rPr lang="it-IT" sz="2400" i="1" dirty="0" err="1"/>
              <a:t>libres</a:t>
            </a:r>
            <a:r>
              <a:rPr lang="it-IT" sz="2400" dirty="0"/>
              <a:t>".</a:t>
            </a:r>
          </a:p>
          <a:p>
            <a:pPr algn="just"/>
            <a:r>
              <a:rPr lang="it-IT" sz="2400" dirty="0"/>
              <a:t>La </a:t>
            </a:r>
            <a:r>
              <a:rPr lang="it-IT" sz="2400" dirty="0" err="1"/>
              <a:t>loi</a:t>
            </a:r>
            <a:r>
              <a:rPr lang="it-IT" sz="2400" dirty="0"/>
              <a:t> de 1881 a </a:t>
            </a:r>
            <a:r>
              <a:rPr lang="it-IT" sz="2400" dirty="0" err="1"/>
              <a:t>été</a:t>
            </a:r>
            <a:r>
              <a:rPr lang="it-IT" sz="2400" dirty="0"/>
              <a:t> </a:t>
            </a:r>
            <a:r>
              <a:rPr lang="it-IT" sz="2400" dirty="0" err="1"/>
              <a:t>modifiée</a:t>
            </a:r>
            <a:r>
              <a:rPr lang="it-IT" sz="2400" dirty="0"/>
              <a:t> </a:t>
            </a:r>
            <a:r>
              <a:rPr lang="it-IT" sz="2400" dirty="0" err="1"/>
              <a:t>plusieurs</a:t>
            </a:r>
            <a:r>
              <a:rPr lang="it-IT" sz="2400" dirty="0"/>
              <a:t> fois pour </a:t>
            </a:r>
            <a:r>
              <a:rPr lang="it-IT" sz="2400" dirty="0" err="1"/>
              <a:t>encadrer</a:t>
            </a:r>
            <a:r>
              <a:rPr lang="it-IT" sz="2400" dirty="0"/>
              <a:t> </a:t>
            </a:r>
            <a:r>
              <a:rPr lang="it-IT" sz="2400" dirty="0" err="1"/>
              <a:t>cette</a:t>
            </a:r>
            <a:r>
              <a:rPr lang="it-IT" sz="2400" dirty="0"/>
              <a:t> </a:t>
            </a:r>
            <a:r>
              <a:rPr lang="it-IT" sz="2400" dirty="0" err="1"/>
              <a:t>liberté</a:t>
            </a:r>
            <a:r>
              <a:rPr lang="it-IT" sz="2400" dirty="0"/>
              <a:t> </a:t>
            </a:r>
            <a:r>
              <a:rPr lang="it-IT" sz="2400" dirty="0" err="1"/>
              <a:t>au-delà</a:t>
            </a:r>
            <a:r>
              <a:rPr lang="it-IT" sz="2400" dirty="0"/>
              <a:t> </a:t>
            </a:r>
            <a:r>
              <a:rPr lang="it-IT" sz="2400" dirty="0" err="1"/>
              <a:t>des</a:t>
            </a:r>
            <a:r>
              <a:rPr lang="it-IT" sz="2400" dirty="0"/>
              <a:t> </a:t>
            </a:r>
            <a:r>
              <a:rPr lang="it-IT" sz="2400" dirty="0" err="1"/>
              <a:t>règles</a:t>
            </a:r>
            <a:r>
              <a:rPr lang="it-IT" sz="2400" dirty="0"/>
              <a:t> </a:t>
            </a:r>
            <a:r>
              <a:rPr lang="it-IT" sz="2400" dirty="0" err="1"/>
              <a:t>liées</a:t>
            </a:r>
            <a:r>
              <a:rPr lang="it-IT" sz="2400" dirty="0"/>
              <a:t> </a:t>
            </a:r>
            <a:r>
              <a:rPr lang="it-IT" sz="2400" dirty="0" err="1"/>
              <a:t>au</a:t>
            </a:r>
            <a:r>
              <a:rPr lang="it-IT" sz="2400" dirty="0"/>
              <a:t> </a:t>
            </a:r>
            <a:r>
              <a:rPr lang="it-IT" sz="2400" dirty="0" err="1"/>
              <a:t>respect</a:t>
            </a:r>
            <a:r>
              <a:rPr lang="it-IT" sz="2400" dirty="0"/>
              <a:t> de la </a:t>
            </a:r>
            <a:r>
              <a:rPr lang="it-IT" sz="2400" dirty="0" err="1"/>
              <a:t>personne</a:t>
            </a:r>
            <a:r>
              <a:rPr lang="it-IT" sz="2400" dirty="0"/>
              <a:t>, la </a:t>
            </a:r>
            <a:r>
              <a:rPr lang="it-IT" sz="2400" dirty="0" err="1"/>
              <a:t>protection</a:t>
            </a:r>
            <a:r>
              <a:rPr lang="it-IT" sz="2400" dirty="0"/>
              <a:t> </a:t>
            </a:r>
            <a:r>
              <a:rPr lang="it-IT" sz="2400" dirty="0" err="1"/>
              <a:t>des</a:t>
            </a:r>
            <a:r>
              <a:rPr lang="it-IT" sz="2400" dirty="0"/>
              <a:t> </a:t>
            </a:r>
            <a:r>
              <a:rPr lang="it-IT" sz="2400" dirty="0" err="1"/>
              <a:t>mineurs</a:t>
            </a:r>
            <a:r>
              <a:rPr lang="it-IT" sz="2400" dirty="0"/>
              <a:t>, la </a:t>
            </a:r>
            <a:r>
              <a:rPr lang="it-IT" sz="2400" dirty="0" err="1"/>
              <a:t>répression</a:t>
            </a:r>
            <a:r>
              <a:rPr lang="it-IT" sz="2400" dirty="0"/>
              <a:t> de l’</a:t>
            </a:r>
            <a:r>
              <a:rPr lang="it-IT" sz="2400" dirty="0" err="1"/>
              <a:t>injure</a:t>
            </a:r>
            <a:r>
              <a:rPr lang="it-IT" sz="2400" dirty="0"/>
              <a:t>, la </a:t>
            </a:r>
            <a:r>
              <a:rPr lang="it-IT" sz="2400" dirty="0" err="1"/>
              <a:t>diffamation</a:t>
            </a:r>
            <a:r>
              <a:rPr lang="it-IT" sz="2400" dirty="0"/>
              <a:t> </a:t>
            </a:r>
            <a:r>
              <a:rPr lang="it-IT" sz="2400" dirty="0" err="1"/>
              <a:t>ou</a:t>
            </a:r>
            <a:r>
              <a:rPr lang="it-IT" sz="2400" dirty="0"/>
              <a:t> l’</a:t>
            </a:r>
            <a:r>
              <a:rPr lang="it-IT" sz="2400" dirty="0" err="1"/>
              <a:t>atteinte</a:t>
            </a:r>
            <a:r>
              <a:rPr lang="it-IT" sz="2400" dirty="0"/>
              <a:t> à la vie </a:t>
            </a:r>
            <a:r>
              <a:rPr lang="it-IT" sz="2400" dirty="0" err="1"/>
              <a:t>privée</a:t>
            </a:r>
            <a:r>
              <a:rPr lang="it-IT" sz="2400" dirty="0"/>
              <a:t>.</a:t>
            </a:r>
          </a:p>
          <a:p>
            <a:endParaRPr lang="fr-CA" sz="2400" dirty="0"/>
          </a:p>
        </p:txBody>
      </p:sp>
    </p:spTree>
    <p:extLst>
      <p:ext uri="{BB962C8B-B14F-4D97-AF65-F5344CB8AC3E}">
        <p14:creationId xmlns:p14="http://schemas.microsoft.com/office/powerpoint/2010/main" val="245336767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Article</a:t>
            </a:r>
            <a:r>
              <a:rPr lang="it-IT" sz="2800" dirty="0"/>
              <a:t> 1° L’</a:t>
            </a:r>
            <a:r>
              <a:rPr lang="it-IT" sz="2800" dirty="0" err="1"/>
              <a:t>article</a:t>
            </a:r>
            <a:r>
              <a:rPr lang="it-IT" sz="2800" dirty="0"/>
              <a:t> 225-1 </a:t>
            </a:r>
            <a:r>
              <a:rPr lang="it-IT" sz="2800" dirty="0" err="1"/>
              <a:t>du</a:t>
            </a:r>
            <a:r>
              <a:rPr lang="it-IT" sz="2800" dirty="0"/>
              <a:t> code </a:t>
            </a:r>
            <a:r>
              <a:rPr lang="it-IT" sz="2800" dirty="0" err="1"/>
              <a:t>pénal</a:t>
            </a:r>
            <a:r>
              <a:rPr lang="it-IT" sz="2800" dirty="0"/>
              <a:t> </a:t>
            </a:r>
            <a:endParaRPr lang="fr-CA" sz="2800" dirty="0"/>
          </a:p>
        </p:txBody>
      </p:sp>
      <p:sp>
        <p:nvSpPr>
          <p:cNvPr id="3" name="Segnaposto contenuto 2"/>
          <p:cNvSpPr>
            <a:spLocks noGrp="1"/>
          </p:cNvSpPr>
          <p:nvPr>
            <p:ph idx="1"/>
          </p:nvPr>
        </p:nvSpPr>
        <p:spPr/>
        <p:txBody>
          <a:bodyPr>
            <a:normAutofit fontScale="92500"/>
          </a:bodyPr>
          <a:lstStyle/>
          <a:p>
            <a:pPr algn="just"/>
            <a:r>
              <a:rPr lang="it-IT" sz="2400" dirty="0" err="1"/>
              <a:t>Constitue</a:t>
            </a:r>
            <a:r>
              <a:rPr lang="it-IT" sz="2400" dirty="0"/>
              <a:t> une </a:t>
            </a:r>
            <a:r>
              <a:rPr lang="it-IT" sz="2400" dirty="0" err="1"/>
              <a:t>discrimination</a:t>
            </a:r>
            <a:r>
              <a:rPr lang="it-IT" sz="2400" dirty="0"/>
              <a:t> </a:t>
            </a:r>
            <a:r>
              <a:rPr lang="it-IT" sz="2400" dirty="0" err="1"/>
              <a:t>toute</a:t>
            </a:r>
            <a:r>
              <a:rPr lang="it-IT" sz="2400" dirty="0"/>
              <a:t> </a:t>
            </a:r>
            <a:r>
              <a:rPr lang="it-IT" sz="2400" dirty="0" err="1"/>
              <a:t>distinction</a:t>
            </a:r>
            <a:r>
              <a:rPr lang="it-IT" sz="2400" dirty="0"/>
              <a:t> </a:t>
            </a:r>
            <a:r>
              <a:rPr lang="it-IT" sz="2400" dirty="0" err="1"/>
              <a:t>opérée</a:t>
            </a:r>
            <a:r>
              <a:rPr lang="it-IT" sz="2400" dirty="0"/>
              <a:t> </a:t>
            </a:r>
            <a:r>
              <a:rPr lang="it-IT" sz="2400" dirty="0" err="1"/>
              <a:t>entre</a:t>
            </a:r>
            <a:r>
              <a:rPr lang="it-IT" sz="2400" dirty="0"/>
              <a:t> </a:t>
            </a:r>
            <a:r>
              <a:rPr lang="it-IT" sz="2400" dirty="0" err="1"/>
              <a:t>les</a:t>
            </a:r>
            <a:r>
              <a:rPr lang="it-IT" sz="2400" dirty="0"/>
              <a:t> </a:t>
            </a:r>
            <a:r>
              <a:rPr lang="it-IT" sz="2400" dirty="0" err="1"/>
              <a:t>personnes</a:t>
            </a:r>
            <a:r>
              <a:rPr lang="it-IT" sz="2400" dirty="0"/>
              <a:t> </a:t>
            </a:r>
            <a:r>
              <a:rPr lang="it-IT" sz="2400" dirty="0" err="1"/>
              <a:t>physiques</a:t>
            </a:r>
            <a:r>
              <a:rPr lang="it-IT" sz="2400" dirty="0"/>
              <a:t> </a:t>
            </a:r>
            <a:r>
              <a:rPr lang="it-IT" sz="2400" dirty="0" err="1"/>
              <a:t>sur</a:t>
            </a:r>
            <a:r>
              <a:rPr lang="it-IT" sz="2400" dirty="0"/>
              <a:t> le </a:t>
            </a:r>
            <a:r>
              <a:rPr lang="it-IT" sz="2400" dirty="0" err="1"/>
              <a:t>fondement</a:t>
            </a:r>
            <a:r>
              <a:rPr lang="it-IT" sz="2400" dirty="0"/>
              <a:t> de </a:t>
            </a:r>
            <a:r>
              <a:rPr lang="it-IT" sz="2400" dirty="0" err="1"/>
              <a:t>leur</a:t>
            </a:r>
            <a:r>
              <a:rPr lang="it-IT" sz="2400" dirty="0"/>
              <a:t> origine, de </a:t>
            </a:r>
            <a:r>
              <a:rPr lang="it-IT" sz="2400" dirty="0" err="1"/>
              <a:t>leur</a:t>
            </a:r>
            <a:r>
              <a:rPr lang="it-IT" sz="2400" dirty="0"/>
              <a:t> </a:t>
            </a:r>
            <a:r>
              <a:rPr lang="it-IT" sz="2400" dirty="0" err="1"/>
              <a:t>sexe</a:t>
            </a:r>
            <a:r>
              <a:rPr lang="it-IT" sz="2400" dirty="0"/>
              <a:t>, de </a:t>
            </a:r>
            <a:r>
              <a:rPr lang="it-IT" sz="2400" dirty="0" err="1"/>
              <a:t>leur</a:t>
            </a:r>
            <a:r>
              <a:rPr lang="it-IT" sz="2400" dirty="0"/>
              <a:t> situation de </a:t>
            </a:r>
            <a:r>
              <a:rPr lang="it-IT" sz="2400" dirty="0" err="1"/>
              <a:t>famille</a:t>
            </a:r>
            <a:r>
              <a:rPr lang="it-IT" sz="2400" dirty="0"/>
              <a:t>, de </a:t>
            </a:r>
            <a:r>
              <a:rPr lang="it-IT" sz="2400" dirty="0" err="1"/>
              <a:t>leur</a:t>
            </a:r>
            <a:r>
              <a:rPr lang="it-IT" sz="2400" dirty="0"/>
              <a:t> </a:t>
            </a:r>
            <a:r>
              <a:rPr lang="it-IT" sz="2400" dirty="0" err="1"/>
              <a:t>grossesse</a:t>
            </a:r>
            <a:r>
              <a:rPr lang="it-IT" sz="2400" dirty="0"/>
              <a:t>, de </a:t>
            </a:r>
            <a:r>
              <a:rPr lang="it-IT" sz="2400" dirty="0" err="1"/>
              <a:t>leur</a:t>
            </a:r>
            <a:r>
              <a:rPr lang="it-IT" sz="2400" dirty="0"/>
              <a:t> </a:t>
            </a:r>
            <a:r>
              <a:rPr lang="it-IT" sz="2400" dirty="0" err="1"/>
              <a:t>apparence</a:t>
            </a:r>
            <a:r>
              <a:rPr lang="it-IT" sz="2400" dirty="0"/>
              <a:t> </a:t>
            </a:r>
            <a:r>
              <a:rPr lang="it-IT" sz="2400" dirty="0" err="1"/>
              <a:t>physique</a:t>
            </a:r>
            <a:r>
              <a:rPr lang="it-IT" sz="2400" dirty="0"/>
              <a:t>, de la </a:t>
            </a:r>
            <a:r>
              <a:rPr lang="it-IT" sz="2400" dirty="0" err="1"/>
              <a:t>particulière</a:t>
            </a:r>
            <a:r>
              <a:rPr lang="it-IT" sz="2400" dirty="0"/>
              <a:t> </a:t>
            </a:r>
            <a:r>
              <a:rPr lang="it-IT" sz="2400" dirty="0" err="1"/>
              <a:t>vulnérabilité</a:t>
            </a:r>
            <a:r>
              <a:rPr lang="it-IT" sz="2400" dirty="0"/>
              <a:t> </a:t>
            </a:r>
            <a:r>
              <a:rPr lang="it-IT" sz="2400" dirty="0" err="1"/>
              <a:t>résultant</a:t>
            </a:r>
            <a:r>
              <a:rPr lang="it-IT" sz="2400" dirty="0"/>
              <a:t> de </a:t>
            </a:r>
            <a:r>
              <a:rPr lang="it-IT" sz="2400" dirty="0" err="1"/>
              <a:t>leur</a:t>
            </a:r>
            <a:r>
              <a:rPr lang="it-IT" sz="2400" dirty="0"/>
              <a:t> situation </a:t>
            </a:r>
            <a:r>
              <a:rPr lang="it-IT" sz="2400" dirty="0" err="1"/>
              <a:t>économique</a:t>
            </a:r>
            <a:r>
              <a:rPr lang="it-IT" sz="2400" dirty="0"/>
              <a:t>, apparente </a:t>
            </a:r>
            <a:r>
              <a:rPr lang="it-IT" sz="2400" dirty="0" err="1"/>
              <a:t>ou</a:t>
            </a:r>
            <a:r>
              <a:rPr lang="it-IT" sz="2400" dirty="0"/>
              <a:t> </a:t>
            </a:r>
            <a:r>
              <a:rPr lang="it-IT" sz="2400" dirty="0" err="1"/>
              <a:t>connue</a:t>
            </a:r>
            <a:r>
              <a:rPr lang="it-IT" sz="2400" dirty="0"/>
              <a:t> de son </a:t>
            </a:r>
            <a:r>
              <a:rPr lang="it-IT" sz="2400" dirty="0" err="1"/>
              <a:t>auteur</a:t>
            </a:r>
            <a:r>
              <a:rPr lang="it-IT" sz="2400" dirty="0"/>
              <a:t>, de </a:t>
            </a:r>
            <a:r>
              <a:rPr lang="it-IT" sz="2400" dirty="0" err="1"/>
              <a:t>leur</a:t>
            </a:r>
            <a:r>
              <a:rPr lang="it-IT" sz="2400" dirty="0"/>
              <a:t> </a:t>
            </a:r>
            <a:r>
              <a:rPr lang="it-IT" sz="2400" dirty="0" err="1"/>
              <a:t>patronyme</a:t>
            </a:r>
            <a:r>
              <a:rPr lang="it-IT" sz="2400" dirty="0"/>
              <a:t>, de </a:t>
            </a:r>
            <a:r>
              <a:rPr lang="it-IT" sz="2400" dirty="0" err="1"/>
              <a:t>leur</a:t>
            </a:r>
            <a:r>
              <a:rPr lang="it-IT" sz="2400" dirty="0"/>
              <a:t> </a:t>
            </a:r>
            <a:r>
              <a:rPr lang="it-IT" sz="2400" dirty="0" err="1"/>
              <a:t>lieu</a:t>
            </a:r>
            <a:r>
              <a:rPr lang="it-IT" sz="2400" dirty="0"/>
              <a:t> de </a:t>
            </a:r>
            <a:r>
              <a:rPr lang="it-IT" sz="2400" dirty="0" err="1"/>
              <a:t>résidence</a:t>
            </a:r>
            <a:r>
              <a:rPr lang="it-IT" sz="2400" dirty="0"/>
              <a:t>, de </a:t>
            </a:r>
            <a:r>
              <a:rPr lang="it-IT" sz="2400" dirty="0" err="1"/>
              <a:t>leur</a:t>
            </a:r>
            <a:r>
              <a:rPr lang="it-IT" sz="2400" dirty="0"/>
              <a:t> </a:t>
            </a:r>
            <a:r>
              <a:rPr lang="it-IT" sz="2400" dirty="0" err="1"/>
              <a:t>état</a:t>
            </a:r>
            <a:r>
              <a:rPr lang="it-IT" sz="2400" dirty="0"/>
              <a:t> de </a:t>
            </a:r>
            <a:r>
              <a:rPr lang="it-IT" sz="2400" dirty="0" err="1"/>
              <a:t>santé</a:t>
            </a:r>
            <a:r>
              <a:rPr lang="it-IT" sz="2400" dirty="0"/>
              <a:t>, de </a:t>
            </a:r>
            <a:r>
              <a:rPr lang="it-IT" sz="2400" dirty="0" err="1"/>
              <a:t>leur</a:t>
            </a:r>
            <a:r>
              <a:rPr lang="it-IT" sz="2400" dirty="0"/>
              <a:t> </a:t>
            </a:r>
            <a:r>
              <a:rPr lang="it-IT" sz="2400" dirty="0" err="1"/>
              <a:t>perte</a:t>
            </a:r>
            <a:r>
              <a:rPr lang="it-IT" sz="2400" dirty="0"/>
              <a:t> d'autonomie, de </a:t>
            </a:r>
            <a:r>
              <a:rPr lang="it-IT" sz="2400" dirty="0" err="1"/>
              <a:t>leur</a:t>
            </a:r>
            <a:r>
              <a:rPr lang="it-IT" sz="2400" dirty="0"/>
              <a:t> handicap, de </a:t>
            </a:r>
            <a:r>
              <a:rPr lang="it-IT" sz="2400" dirty="0" err="1"/>
              <a:t>leurs</a:t>
            </a:r>
            <a:r>
              <a:rPr lang="it-IT" sz="2400" dirty="0"/>
              <a:t> </a:t>
            </a:r>
            <a:r>
              <a:rPr lang="it-IT" sz="2400" dirty="0" err="1"/>
              <a:t>caractéristiques</a:t>
            </a:r>
            <a:r>
              <a:rPr lang="it-IT" sz="2400" dirty="0"/>
              <a:t> </a:t>
            </a:r>
            <a:r>
              <a:rPr lang="it-IT" sz="2400" dirty="0" err="1"/>
              <a:t>génétiques</a:t>
            </a:r>
            <a:r>
              <a:rPr lang="it-IT" sz="2400" dirty="0"/>
              <a:t>, de </a:t>
            </a:r>
            <a:r>
              <a:rPr lang="it-IT" sz="2400" dirty="0" err="1"/>
              <a:t>leurs</a:t>
            </a:r>
            <a:r>
              <a:rPr lang="it-IT" sz="2400" dirty="0"/>
              <a:t> </a:t>
            </a:r>
            <a:r>
              <a:rPr lang="it-IT" sz="2400" dirty="0" err="1"/>
              <a:t>mœurs</a:t>
            </a:r>
            <a:r>
              <a:rPr lang="it-IT" sz="2400" dirty="0"/>
              <a:t>, de </a:t>
            </a:r>
            <a:r>
              <a:rPr lang="it-IT" sz="2400" dirty="0" err="1"/>
              <a:t>leur</a:t>
            </a:r>
            <a:r>
              <a:rPr lang="it-IT" sz="2400" dirty="0"/>
              <a:t> </a:t>
            </a:r>
            <a:r>
              <a:rPr lang="it-IT" sz="2400" dirty="0" err="1"/>
              <a:t>orientation</a:t>
            </a:r>
            <a:r>
              <a:rPr lang="it-IT" sz="2400" dirty="0"/>
              <a:t> </a:t>
            </a:r>
            <a:r>
              <a:rPr lang="it-IT" sz="2400" dirty="0" err="1"/>
              <a:t>sexuelle</a:t>
            </a:r>
            <a:r>
              <a:rPr lang="it-IT" sz="2400" dirty="0"/>
              <a:t>, de </a:t>
            </a:r>
            <a:r>
              <a:rPr lang="it-IT" sz="2400" dirty="0" err="1"/>
              <a:t>leur</a:t>
            </a:r>
            <a:r>
              <a:rPr lang="it-IT" sz="2400" dirty="0"/>
              <a:t> </a:t>
            </a:r>
            <a:r>
              <a:rPr lang="it-IT" sz="2400" dirty="0" err="1"/>
              <a:t>identité</a:t>
            </a:r>
            <a:r>
              <a:rPr lang="it-IT" sz="2400" dirty="0"/>
              <a:t> de </a:t>
            </a:r>
            <a:r>
              <a:rPr lang="it-IT" sz="2400" dirty="0" err="1"/>
              <a:t>genre</a:t>
            </a:r>
            <a:r>
              <a:rPr lang="it-IT" sz="2400" dirty="0"/>
              <a:t>, de </a:t>
            </a:r>
            <a:r>
              <a:rPr lang="it-IT" sz="2400" dirty="0" err="1"/>
              <a:t>leur</a:t>
            </a:r>
            <a:r>
              <a:rPr lang="it-IT" sz="2400" dirty="0"/>
              <a:t> </a:t>
            </a:r>
            <a:r>
              <a:rPr lang="it-IT" sz="2400" dirty="0" err="1"/>
              <a:t>âge</a:t>
            </a:r>
            <a:r>
              <a:rPr lang="it-IT" sz="2400" dirty="0"/>
              <a:t>, de </a:t>
            </a:r>
            <a:r>
              <a:rPr lang="it-IT" sz="2400" dirty="0" err="1"/>
              <a:t>leurs</a:t>
            </a:r>
            <a:r>
              <a:rPr lang="it-IT" sz="2400" dirty="0"/>
              <a:t> </a:t>
            </a:r>
            <a:r>
              <a:rPr lang="it-IT" sz="2400" dirty="0" err="1"/>
              <a:t>opinions</a:t>
            </a:r>
            <a:r>
              <a:rPr lang="it-IT" sz="2400" dirty="0"/>
              <a:t> </a:t>
            </a:r>
            <a:r>
              <a:rPr lang="it-IT" sz="2400" dirty="0" err="1"/>
              <a:t>politiques</a:t>
            </a:r>
            <a:r>
              <a:rPr lang="it-IT" sz="2400" dirty="0"/>
              <a:t>, de </a:t>
            </a:r>
            <a:r>
              <a:rPr lang="it-IT" sz="2400" dirty="0" err="1"/>
              <a:t>leurs</a:t>
            </a:r>
            <a:r>
              <a:rPr lang="it-IT" sz="2400" dirty="0"/>
              <a:t> </a:t>
            </a:r>
            <a:r>
              <a:rPr lang="it-IT" sz="2400" dirty="0" err="1">
                <a:solidFill>
                  <a:srgbClr val="FF0000"/>
                </a:solidFill>
              </a:rPr>
              <a:t>activités</a:t>
            </a:r>
            <a:r>
              <a:rPr lang="it-IT" sz="2400" dirty="0">
                <a:solidFill>
                  <a:srgbClr val="FF0000"/>
                </a:solidFill>
              </a:rPr>
              <a:t> </a:t>
            </a:r>
            <a:r>
              <a:rPr lang="it-IT" sz="2400" dirty="0" err="1">
                <a:solidFill>
                  <a:srgbClr val="FF0000"/>
                </a:solidFill>
              </a:rPr>
              <a:t>syndicales</a:t>
            </a:r>
            <a:r>
              <a:rPr lang="it-IT" sz="2400" dirty="0"/>
              <a:t>,</a:t>
            </a:r>
            <a:r>
              <a:rPr lang="it-IT" sz="2400" dirty="0">
                <a:solidFill>
                  <a:srgbClr val="0000FF"/>
                </a:solidFill>
              </a:rPr>
              <a:t> </a:t>
            </a:r>
            <a:r>
              <a:rPr lang="it-IT" sz="2400" dirty="0" smtClean="0">
                <a:solidFill>
                  <a:srgbClr val="0000FF"/>
                </a:solidFill>
              </a:rPr>
              <a:t>“de </a:t>
            </a:r>
            <a:r>
              <a:rPr lang="it-IT" sz="2400" dirty="0" err="1">
                <a:solidFill>
                  <a:srgbClr val="0000FF"/>
                </a:solidFill>
              </a:rPr>
              <a:t>leur</a:t>
            </a:r>
            <a:r>
              <a:rPr lang="it-IT" sz="2400" dirty="0">
                <a:solidFill>
                  <a:srgbClr val="0000FF"/>
                </a:solidFill>
              </a:rPr>
              <a:t> </a:t>
            </a:r>
            <a:r>
              <a:rPr lang="it-IT" sz="2400" dirty="0" err="1">
                <a:solidFill>
                  <a:srgbClr val="0000FF"/>
                </a:solidFill>
              </a:rPr>
              <a:t>accent</a:t>
            </a:r>
            <a:r>
              <a:rPr lang="it-IT" sz="2400" dirty="0">
                <a:solidFill>
                  <a:srgbClr val="0000FF"/>
                </a:solidFill>
              </a:rPr>
              <a:t>, » </a:t>
            </a:r>
            <a:r>
              <a:rPr lang="it-IT" sz="2400" dirty="0"/>
              <a:t>de </a:t>
            </a:r>
            <a:r>
              <a:rPr lang="it-IT" sz="2400" dirty="0" err="1"/>
              <a:t>leur</a:t>
            </a:r>
            <a:r>
              <a:rPr lang="it-IT" sz="2400" dirty="0"/>
              <a:t> </a:t>
            </a:r>
            <a:r>
              <a:rPr lang="it-IT" sz="2400" dirty="0" err="1"/>
              <a:t>capacité</a:t>
            </a:r>
            <a:r>
              <a:rPr lang="it-IT" sz="2400" dirty="0"/>
              <a:t> à s'</a:t>
            </a:r>
            <a:r>
              <a:rPr lang="it-IT" sz="2400" dirty="0" err="1"/>
              <a:t>exprimer</a:t>
            </a:r>
            <a:r>
              <a:rPr lang="it-IT" sz="2400" dirty="0"/>
              <a:t> </a:t>
            </a:r>
            <a:r>
              <a:rPr lang="it-IT" sz="2400" dirty="0" err="1"/>
              <a:t>dans</a:t>
            </a:r>
            <a:r>
              <a:rPr lang="it-IT" sz="2400" dirty="0"/>
              <a:t> une langue </a:t>
            </a:r>
            <a:r>
              <a:rPr lang="it-IT" sz="2400" dirty="0" err="1"/>
              <a:t>autre</a:t>
            </a:r>
            <a:r>
              <a:rPr lang="it-IT" sz="2400" dirty="0"/>
              <a:t> </a:t>
            </a:r>
            <a:r>
              <a:rPr lang="it-IT" sz="2400" dirty="0" err="1"/>
              <a:t>que</a:t>
            </a:r>
            <a:r>
              <a:rPr lang="it-IT" sz="2400" dirty="0"/>
              <a:t> le </a:t>
            </a:r>
            <a:r>
              <a:rPr lang="it-IT" sz="2400" dirty="0" err="1"/>
              <a:t>français</a:t>
            </a:r>
            <a:r>
              <a:rPr lang="it-IT" sz="2400" dirty="0"/>
              <a:t>, de </a:t>
            </a:r>
            <a:r>
              <a:rPr lang="it-IT" sz="2400" dirty="0" err="1"/>
              <a:t>leur</a:t>
            </a:r>
            <a:r>
              <a:rPr lang="it-IT" sz="2400" dirty="0"/>
              <a:t> </a:t>
            </a:r>
            <a:r>
              <a:rPr lang="it-IT" sz="2400" dirty="0" err="1"/>
              <a:t>appartenance</a:t>
            </a:r>
            <a:r>
              <a:rPr lang="it-IT" sz="2400" dirty="0"/>
              <a:t> </a:t>
            </a:r>
            <a:r>
              <a:rPr lang="it-IT" sz="2400" dirty="0" err="1"/>
              <a:t>ou</a:t>
            </a:r>
            <a:r>
              <a:rPr lang="it-IT" sz="2400" dirty="0"/>
              <a:t> de </a:t>
            </a:r>
            <a:r>
              <a:rPr lang="it-IT" sz="2400" dirty="0" err="1"/>
              <a:t>leur</a:t>
            </a:r>
            <a:r>
              <a:rPr lang="it-IT" sz="2400" dirty="0"/>
              <a:t> non-</a:t>
            </a:r>
            <a:r>
              <a:rPr lang="it-IT" sz="2400" dirty="0" err="1"/>
              <a:t>appartenance</a:t>
            </a:r>
            <a:r>
              <a:rPr lang="it-IT" sz="2400" dirty="0"/>
              <a:t>, </a:t>
            </a:r>
            <a:r>
              <a:rPr lang="it-IT" sz="2400" dirty="0" err="1"/>
              <a:t>vraie</a:t>
            </a:r>
            <a:r>
              <a:rPr lang="it-IT" sz="2400" dirty="0"/>
              <a:t> </a:t>
            </a:r>
            <a:r>
              <a:rPr lang="it-IT" sz="2400" dirty="0" err="1"/>
              <a:t>ou</a:t>
            </a:r>
            <a:r>
              <a:rPr lang="it-IT" sz="2400" dirty="0"/>
              <a:t> </a:t>
            </a:r>
            <a:r>
              <a:rPr lang="it-IT" sz="2400" dirty="0" err="1"/>
              <a:t>supposée</a:t>
            </a:r>
            <a:r>
              <a:rPr lang="it-IT" sz="2400" dirty="0"/>
              <a:t>, à une </a:t>
            </a:r>
            <a:r>
              <a:rPr lang="it-IT" sz="2400" dirty="0" err="1"/>
              <a:t>ethnie</a:t>
            </a:r>
            <a:r>
              <a:rPr lang="it-IT" sz="2400" dirty="0"/>
              <a:t>, une </a:t>
            </a:r>
            <a:r>
              <a:rPr lang="it-IT" sz="2400" dirty="0" err="1"/>
              <a:t>Nation</a:t>
            </a:r>
            <a:r>
              <a:rPr lang="it-IT" sz="2400" dirty="0"/>
              <a:t>, une </a:t>
            </a:r>
            <a:r>
              <a:rPr lang="it-IT" sz="2400" dirty="0" err="1"/>
              <a:t>prétendue</a:t>
            </a:r>
            <a:r>
              <a:rPr lang="it-IT" sz="2400" dirty="0"/>
              <a:t> race </a:t>
            </a:r>
            <a:r>
              <a:rPr lang="it-IT" sz="2400" dirty="0" err="1"/>
              <a:t>ou</a:t>
            </a:r>
            <a:r>
              <a:rPr lang="it-IT" sz="2400" dirty="0"/>
              <a:t> une </a:t>
            </a:r>
            <a:r>
              <a:rPr lang="it-IT" sz="2400" dirty="0" err="1"/>
              <a:t>religion</a:t>
            </a:r>
            <a:r>
              <a:rPr lang="it-IT" sz="2400" dirty="0"/>
              <a:t> </a:t>
            </a:r>
            <a:r>
              <a:rPr lang="it-IT" sz="2400" dirty="0" err="1"/>
              <a:t>déterminée</a:t>
            </a:r>
            <a:r>
              <a:rPr lang="it-IT" sz="2400" dirty="0"/>
              <a:t>. </a:t>
            </a:r>
            <a:endParaRPr lang="fr-CA" sz="2400" dirty="0"/>
          </a:p>
        </p:txBody>
      </p:sp>
    </p:spTree>
    <p:extLst>
      <p:ext uri="{BB962C8B-B14F-4D97-AF65-F5344CB8AC3E}">
        <p14:creationId xmlns:p14="http://schemas.microsoft.com/office/powerpoint/2010/main" val="266890228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err="1"/>
              <a:t>A</a:t>
            </a:r>
            <a:r>
              <a:rPr lang="it-IT" sz="2400" dirty="0" err="1" smtClean="0"/>
              <a:t>rticle</a:t>
            </a:r>
            <a:r>
              <a:rPr lang="it-IT" sz="2400" dirty="0" smtClean="0"/>
              <a:t> </a:t>
            </a:r>
            <a:r>
              <a:rPr lang="it-IT" sz="2400" dirty="0"/>
              <a:t>L. 1132-1 </a:t>
            </a:r>
            <a:r>
              <a:rPr lang="it-IT" sz="2400" dirty="0" err="1"/>
              <a:t>du</a:t>
            </a:r>
            <a:r>
              <a:rPr lang="it-IT" sz="2400" dirty="0"/>
              <a:t> </a:t>
            </a:r>
            <a:r>
              <a:rPr lang="it-IT" sz="2400" b="1" dirty="0"/>
              <a:t>code </a:t>
            </a:r>
            <a:r>
              <a:rPr lang="it-IT" sz="2400" b="1" dirty="0" err="1"/>
              <a:t>du</a:t>
            </a:r>
            <a:r>
              <a:rPr lang="it-IT" sz="2400" b="1" dirty="0"/>
              <a:t> </a:t>
            </a:r>
            <a:r>
              <a:rPr lang="it-IT" sz="2400" b="1" dirty="0" err="1" smtClean="0"/>
              <a:t>travail</a:t>
            </a:r>
            <a:r>
              <a:rPr lang="it-IT" sz="2400" dirty="0" smtClean="0"/>
              <a:t> </a:t>
            </a:r>
            <a:endParaRPr lang="fr-CA" sz="2400" dirty="0"/>
          </a:p>
        </p:txBody>
      </p:sp>
      <p:sp>
        <p:nvSpPr>
          <p:cNvPr id="3" name="Segnaposto contenuto 2"/>
          <p:cNvSpPr>
            <a:spLocks noGrp="1"/>
          </p:cNvSpPr>
          <p:nvPr>
            <p:ph idx="1"/>
          </p:nvPr>
        </p:nvSpPr>
        <p:spPr/>
        <p:txBody>
          <a:bodyPr>
            <a:normAutofit fontScale="70000" lnSpcReduction="20000"/>
          </a:bodyPr>
          <a:lstStyle/>
          <a:p>
            <a:r>
              <a:rPr lang="it-IT" sz="2400" b="1" dirty="0"/>
              <a:t>Principe de non-</a:t>
            </a:r>
            <a:r>
              <a:rPr lang="it-IT" sz="2400" b="1" dirty="0" err="1"/>
              <a:t>discrimination</a:t>
            </a:r>
            <a:endParaRPr lang="it-IT" sz="2400" b="1" dirty="0"/>
          </a:p>
          <a:p>
            <a:pPr algn="just"/>
            <a:r>
              <a:rPr lang="it-IT" sz="2400" dirty="0" err="1"/>
              <a:t>Aucune</a:t>
            </a:r>
            <a:r>
              <a:rPr lang="it-IT" sz="2400" dirty="0"/>
              <a:t> </a:t>
            </a:r>
            <a:r>
              <a:rPr lang="it-IT" sz="2400" dirty="0" err="1"/>
              <a:t>personne</a:t>
            </a:r>
            <a:r>
              <a:rPr lang="it-IT" sz="2400" dirty="0"/>
              <a:t> ne </a:t>
            </a:r>
            <a:r>
              <a:rPr lang="it-IT" sz="2400" dirty="0" err="1"/>
              <a:t>peut</a:t>
            </a:r>
            <a:r>
              <a:rPr lang="it-IT" sz="2400" dirty="0"/>
              <a:t> </a:t>
            </a:r>
            <a:r>
              <a:rPr lang="it-IT" sz="2400" dirty="0" err="1"/>
              <a:t>être</a:t>
            </a:r>
            <a:r>
              <a:rPr lang="it-IT" sz="2400" dirty="0"/>
              <a:t> </a:t>
            </a:r>
            <a:r>
              <a:rPr lang="it-IT" sz="2400" dirty="0" err="1"/>
              <a:t>écartée</a:t>
            </a:r>
            <a:r>
              <a:rPr lang="it-IT" sz="2400" dirty="0"/>
              <a:t> d'une </a:t>
            </a:r>
            <a:r>
              <a:rPr lang="it-IT" sz="2400" dirty="0" err="1"/>
              <a:t>procédure</a:t>
            </a:r>
            <a:r>
              <a:rPr lang="it-IT" sz="2400" dirty="0"/>
              <a:t> de </a:t>
            </a:r>
            <a:r>
              <a:rPr lang="it-IT" sz="2400" dirty="0" err="1"/>
              <a:t>recrutement</a:t>
            </a:r>
            <a:r>
              <a:rPr lang="it-IT" sz="2400" dirty="0"/>
              <a:t> </a:t>
            </a:r>
            <a:r>
              <a:rPr lang="it-IT" sz="2400" dirty="0" err="1"/>
              <a:t>ou</a:t>
            </a:r>
            <a:r>
              <a:rPr lang="it-IT" sz="2400" dirty="0"/>
              <a:t> de nomination </a:t>
            </a:r>
            <a:r>
              <a:rPr lang="it-IT" sz="2400" dirty="0" err="1"/>
              <a:t>ou</a:t>
            </a:r>
            <a:r>
              <a:rPr lang="it-IT" sz="2400" dirty="0"/>
              <a:t> de l'</a:t>
            </a:r>
            <a:r>
              <a:rPr lang="it-IT" sz="2400" dirty="0" err="1"/>
              <a:t>accès</a:t>
            </a:r>
            <a:r>
              <a:rPr lang="it-IT" sz="2400" dirty="0"/>
              <a:t> à un stage </a:t>
            </a:r>
            <a:r>
              <a:rPr lang="it-IT" sz="2400" dirty="0" err="1"/>
              <a:t>ou</a:t>
            </a:r>
            <a:r>
              <a:rPr lang="it-IT" sz="2400" dirty="0"/>
              <a:t> à une </a:t>
            </a:r>
            <a:r>
              <a:rPr lang="it-IT" sz="2400" dirty="0" err="1"/>
              <a:t>période</a:t>
            </a:r>
            <a:r>
              <a:rPr lang="it-IT" sz="2400" dirty="0"/>
              <a:t> de </a:t>
            </a:r>
            <a:r>
              <a:rPr lang="it-IT" sz="2400" dirty="0" err="1"/>
              <a:t>formation</a:t>
            </a:r>
            <a:r>
              <a:rPr lang="it-IT" sz="2400" dirty="0"/>
              <a:t> en </a:t>
            </a:r>
            <a:r>
              <a:rPr lang="it-IT" sz="2400" dirty="0" err="1"/>
              <a:t>entreprise</a:t>
            </a:r>
            <a:r>
              <a:rPr lang="it-IT" sz="2400" dirty="0"/>
              <a:t>, </a:t>
            </a:r>
            <a:r>
              <a:rPr lang="it-IT" sz="2400" dirty="0" err="1"/>
              <a:t>aucun</a:t>
            </a:r>
            <a:r>
              <a:rPr lang="it-IT" sz="2400" dirty="0"/>
              <a:t> </a:t>
            </a:r>
            <a:r>
              <a:rPr lang="it-IT" sz="2400" dirty="0" err="1"/>
              <a:t>salarié</a:t>
            </a:r>
            <a:r>
              <a:rPr lang="it-IT" sz="2400" dirty="0"/>
              <a:t> ne </a:t>
            </a:r>
            <a:r>
              <a:rPr lang="it-IT" sz="2400" dirty="0" err="1"/>
              <a:t>peut</a:t>
            </a:r>
            <a:r>
              <a:rPr lang="it-IT" sz="2400" dirty="0"/>
              <a:t> </a:t>
            </a:r>
            <a:r>
              <a:rPr lang="it-IT" sz="2400" dirty="0" err="1"/>
              <a:t>être</a:t>
            </a:r>
            <a:r>
              <a:rPr lang="it-IT" sz="2400" dirty="0"/>
              <a:t> </a:t>
            </a:r>
            <a:r>
              <a:rPr lang="it-IT" sz="2400" dirty="0" err="1"/>
              <a:t>sanctionné</a:t>
            </a:r>
            <a:r>
              <a:rPr lang="it-IT" sz="2400" dirty="0"/>
              <a:t>, </a:t>
            </a:r>
            <a:r>
              <a:rPr lang="it-IT" sz="2400" dirty="0" err="1"/>
              <a:t>licencié</a:t>
            </a:r>
            <a:r>
              <a:rPr lang="it-IT" sz="2400" dirty="0"/>
              <a:t> </a:t>
            </a:r>
            <a:r>
              <a:rPr lang="it-IT" sz="2400" dirty="0" err="1"/>
              <a:t>ou</a:t>
            </a:r>
            <a:r>
              <a:rPr lang="it-IT" sz="2400" dirty="0"/>
              <a:t> </a:t>
            </a:r>
            <a:r>
              <a:rPr lang="it-IT" sz="2400" dirty="0" err="1"/>
              <a:t>faire</a:t>
            </a:r>
            <a:r>
              <a:rPr lang="it-IT" sz="2400" dirty="0"/>
              <a:t> l'</a:t>
            </a:r>
            <a:r>
              <a:rPr lang="it-IT" sz="2400" dirty="0" err="1"/>
              <a:t>objet</a:t>
            </a:r>
            <a:r>
              <a:rPr lang="it-IT" sz="2400" dirty="0"/>
              <a:t> d'une </a:t>
            </a:r>
            <a:r>
              <a:rPr lang="it-IT" sz="2400" dirty="0" err="1"/>
              <a:t>mesure</a:t>
            </a:r>
            <a:r>
              <a:rPr lang="it-IT" sz="2400" dirty="0"/>
              <a:t> </a:t>
            </a:r>
            <a:r>
              <a:rPr lang="it-IT" sz="2400" dirty="0" err="1"/>
              <a:t>discriminatoire</a:t>
            </a:r>
            <a:r>
              <a:rPr lang="it-IT" sz="2400" dirty="0"/>
              <a:t>, </a:t>
            </a:r>
            <a:r>
              <a:rPr lang="it-IT" sz="2400" dirty="0" err="1"/>
              <a:t>directe</a:t>
            </a:r>
            <a:r>
              <a:rPr lang="it-IT" sz="2400" dirty="0"/>
              <a:t> </a:t>
            </a:r>
            <a:r>
              <a:rPr lang="it-IT" sz="2400" dirty="0" err="1"/>
              <a:t>ou</a:t>
            </a:r>
            <a:r>
              <a:rPr lang="it-IT" sz="2400" dirty="0"/>
              <a:t> </a:t>
            </a:r>
            <a:r>
              <a:rPr lang="it-IT" sz="2400" dirty="0" err="1"/>
              <a:t>indirecte</a:t>
            </a:r>
            <a:r>
              <a:rPr lang="it-IT" sz="2400" dirty="0"/>
              <a:t>, </a:t>
            </a:r>
            <a:r>
              <a:rPr lang="it-IT" sz="2400" dirty="0" err="1"/>
              <a:t>telle</a:t>
            </a:r>
            <a:r>
              <a:rPr lang="it-IT" sz="2400" dirty="0"/>
              <a:t> </a:t>
            </a:r>
            <a:r>
              <a:rPr lang="it-IT" sz="2400" dirty="0" err="1"/>
              <a:t>que</a:t>
            </a:r>
            <a:r>
              <a:rPr lang="it-IT" sz="2400" dirty="0"/>
              <a:t> </a:t>
            </a:r>
            <a:r>
              <a:rPr lang="it-IT" sz="2400" dirty="0" err="1"/>
              <a:t>définie</a:t>
            </a:r>
            <a:r>
              <a:rPr lang="it-IT" sz="2400" dirty="0"/>
              <a:t> à l'</a:t>
            </a:r>
            <a:r>
              <a:rPr lang="it-IT" sz="2400" dirty="0" err="1"/>
              <a:t>article</a:t>
            </a:r>
            <a:r>
              <a:rPr lang="it-IT" sz="2400" dirty="0"/>
              <a:t> 1er de la </a:t>
            </a:r>
            <a:r>
              <a:rPr lang="it-IT" sz="2400" dirty="0" err="1"/>
              <a:t>loi</a:t>
            </a:r>
            <a:r>
              <a:rPr lang="it-IT" sz="2400" dirty="0"/>
              <a:t> n° 2008-496 </a:t>
            </a:r>
            <a:r>
              <a:rPr lang="it-IT" sz="2400" dirty="0" err="1"/>
              <a:t>du</a:t>
            </a:r>
            <a:r>
              <a:rPr lang="it-IT" sz="2400" dirty="0"/>
              <a:t> 27 mai 2008 </a:t>
            </a:r>
            <a:r>
              <a:rPr lang="it-IT" sz="2400" dirty="0" err="1"/>
              <a:t>portant</a:t>
            </a:r>
            <a:r>
              <a:rPr lang="it-IT" sz="2400" dirty="0"/>
              <a:t> </a:t>
            </a:r>
            <a:r>
              <a:rPr lang="it-IT" sz="2400" dirty="0" err="1"/>
              <a:t>diverses</a:t>
            </a:r>
            <a:r>
              <a:rPr lang="it-IT" sz="2400" dirty="0"/>
              <a:t> </a:t>
            </a:r>
            <a:r>
              <a:rPr lang="it-IT" sz="2400" dirty="0" err="1"/>
              <a:t>dispositions</a:t>
            </a:r>
            <a:r>
              <a:rPr lang="it-IT" sz="2400" dirty="0"/>
              <a:t> </a:t>
            </a:r>
            <a:r>
              <a:rPr lang="it-IT" sz="2400" dirty="0" err="1"/>
              <a:t>d'adaptation</a:t>
            </a:r>
            <a:r>
              <a:rPr lang="it-IT" sz="2400" dirty="0"/>
              <a:t> </a:t>
            </a:r>
            <a:r>
              <a:rPr lang="it-IT" sz="2400" dirty="0" err="1"/>
              <a:t>au</a:t>
            </a:r>
            <a:r>
              <a:rPr lang="it-IT" sz="2400" dirty="0"/>
              <a:t> </a:t>
            </a:r>
            <a:r>
              <a:rPr lang="it-IT" sz="2400" dirty="0" err="1"/>
              <a:t>droit</a:t>
            </a:r>
            <a:r>
              <a:rPr lang="it-IT" sz="2400" dirty="0"/>
              <a:t> </a:t>
            </a:r>
            <a:r>
              <a:rPr lang="it-IT" sz="2400" dirty="0" err="1"/>
              <a:t>communautaire</a:t>
            </a:r>
            <a:r>
              <a:rPr lang="it-IT" sz="2400" dirty="0"/>
              <a:t> </a:t>
            </a:r>
            <a:r>
              <a:rPr lang="it-IT" sz="2400" dirty="0" err="1"/>
              <a:t>dans</a:t>
            </a:r>
            <a:r>
              <a:rPr lang="it-IT" sz="2400" dirty="0"/>
              <a:t> le </a:t>
            </a:r>
            <a:r>
              <a:rPr lang="it-IT" sz="2400" dirty="0" err="1"/>
              <a:t>domaine</a:t>
            </a:r>
            <a:r>
              <a:rPr lang="it-IT" sz="2400" dirty="0"/>
              <a:t> de la </a:t>
            </a:r>
            <a:r>
              <a:rPr lang="it-IT" sz="2400" dirty="0" err="1"/>
              <a:t>lutte</a:t>
            </a:r>
            <a:r>
              <a:rPr lang="it-IT" sz="2400" dirty="0"/>
              <a:t> </a:t>
            </a:r>
            <a:r>
              <a:rPr lang="it-IT" sz="2400" dirty="0" err="1"/>
              <a:t>contre</a:t>
            </a:r>
            <a:r>
              <a:rPr lang="it-IT" sz="2400" dirty="0"/>
              <a:t> </a:t>
            </a:r>
            <a:r>
              <a:rPr lang="it-IT" sz="2400" dirty="0" err="1"/>
              <a:t>les</a:t>
            </a:r>
            <a:r>
              <a:rPr lang="it-IT" sz="2400" dirty="0"/>
              <a:t> </a:t>
            </a:r>
            <a:r>
              <a:rPr lang="it-IT" sz="2400" dirty="0" err="1"/>
              <a:t>discriminations</a:t>
            </a:r>
            <a:r>
              <a:rPr lang="it-IT" sz="2400" dirty="0"/>
              <a:t>, </a:t>
            </a:r>
            <a:r>
              <a:rPr lang="it-IT" sz="2400" dirty="0" err="1"/>
              <a:t>notamment</a:t>
            </a:r>
            <a:r>
              <a:rPr lang="it-IT" sz="2400" dirty="0"/>
              <a:t> en </a:t>
            </a:r>
            <a:r>
              <a:rPr lang="it-IT" sz="2400" dirty="0" err="1"/>
              <a:t>matière</a:t>
            </a:r>
            <a:r>
              <a:rPr lang="it-IT" sz="2400" dirty="0"/>
              <a:t> de </a:t>
            </a:r>
            <a:r>
              <a:rPr lang="it-IT" sz="2400" dirty="0" err="1"/>
              <a:t>rémunération</a:t>
            </a:r>
            <a:r>
              <a:rPr lang="it-IT" sz="2400" dirty="0"/>
              <a:t>, </a:t>
            </a:r>
            <a:r>
              <a:rPr lang="it-IT" sz="2400" dirty="0" err="1"/>
              <a:t>au</a:t>
            </a:r>
            <a:r>
              <a:rPr lang="it-IT" sz="2400" dirty="0"/>
              <a:t> </a:t>
            </a:r>
            <a:r>
              <a:rPr lang="it-IT" sz="2400" dirty="0" err="1"/>
              <a:t>sens</a:t>
            </a:r>
            <a:r>
              <a:rPr lang="it-IT" sz="2400" dirty="0"/>
              <a:t> de l'</a:t>
            </a:r>
            <a:r>
              <a:rPr lang="it-IT" sz="2400" dirty="0" err="1"/>
              <a:t>article</a:t>
            </a:r>
            <a:r>
              <a:rPr lang="it-IT" sz="2400" dirty="0"/>
              <a:t> L. 3221-3, de </a:t>
            </a:r>
            <a:r>
              <a:rPr lang="it-IT" sz="2400" dirty="0" err="1"/>
              <a:t>mesures</a:t>
            </a:r>
            <a:r>
              <a:rPr lang="it-IT" sz="2400" dirty="0"/>
              <a:t> d'</a:t>
            </a:r>
            <a:r>
              <a:rPr lang="it-IT" sz="2400" dirty="0" err="1"/>
              <a:t>intéressement</a:t>
            </a:r>
            <a:r>
              <a:rPr lang="it-IT" sz="2400" dirty="0"/>
              <a:t> </a:t>
            </a:r>
            <a:r>
              <a:rPr lang="it-IT" sz="2400" dirty="0" err="1"/>
              <a:t>ou</a:t>
            </a:r>
            <a:r>
              <a:rPr lang="it-IT" sz="2400" dirty="0"/>
              <a:t> de </a:t>
            </a:r>
            <a:r>
              <a:rPr lang="it-IT" sz="2400" dirty="0" err="1"/>
              <a:t>distribution</a:t>
            </a:r>
            <a:r>
              <a:rPr lang="it-IT" sz="2400" dirty="0"/>
              <a:t> d'</a:t>
            </a:r>
            <a:r>
              <a:rPr lang="it-IT" sz="2400" dirty="0" err="1"/>
              <a:t>actions</a:t>
            </a:r>
            <a:r>
              <a:rPr lang="it-IT" sz="2400" dirty="0"/>
              <a:t>, de </a:t>
            </a:r>
            <a:r>
              <a:rPr lang="it-IT" sz="2400" dirty="0" err="1"/>
              <a:t>formation</a:t>
            </a:r>
            <a:r>
              <a:rPr lang="it-IT" sz="2400" dirty="0"/>
              <a:t>, de </a:t>
            </a:r>
            <a:r>
              <a:rPr lang="it-IT" sz="2400" dirty="0" err="1"/>
              <a:t>reclassement</a:t>
            </a:r>
            <a:r>
              <a:rPr lang="it-IT" sz="2400" dirty="0"/>
              <a:t>, d'</a:t>
            </a:r>
            <a:r>
              <a:rPr lang="it-IT" sz="2400" dirty="0" err="1"/>
              <a:t>affectation</a:t>
            </a:r>
            <a:r>
              <a:rPr lang="it-IT" sz="2400" dirty="0"/>
              <a:t>, de </a:t>
            </a:r>
            <a:r>
              <a:rPr lang="it-IT" sz="2400" dirty="0" err="1"/>
              <a:t>qualification</a:t>
            </a:r>
            <a:r>
              <a:rPr lang="it-IT" sz="2400" dirty="0"/>
              <a:t>, de </a:t>
            </a:r>
            <a:r>
              <a:rPr lang="it-IT" sz="2400" dirty="0" err="1"/>
              <a:t>classification</a:t>
            </a:r>
            <a:r>
              <a:rPr lang="it-IT" sz="2400" dirty="0"/>
              <a:t>, de promotion </a:t>
            </a:r>
            <a:r>
              <a:rPr lang="it-IT" sz="2400" dirty="0" err="1"/>
              <a:t>professionnelle</a:t>
            </a:r>
            <a:r>
              <a:rPr lang="it-IT" sz="2400" dirty="0"/>
              <a:t>, de </a:t>
            </a:r>
            <a:r>
              <a:rPr lang="it-IT" sz="2400" dirty="0" err="1"/>
              <a:t>mutation</a:t>
            </a:r>
            <a:r>
              <a:rPr lang="it-IT" sz="2400" dirty="0"/>
              <a:t> </a:t>
            </a:r>
            <a:r>
              <a:rPr lang="it-IT" sz="2400" dirty="0" err="1"/>
              <a:t>ou</a:t>
            </a:r>
            <a:r>
              <a:rPr lang="it-IT" sz="2400" dirty="0"/>
              <a:t> de </a:t>
            </a:r>
            <a:r>
              <a:rPr lang="it-IT" sz="2400" dirty="0" err="1"/>
              <a:t>renouvellement</a:t>
            </a:r>
            <a:r>
              <a:rPr lang="it-IT" sz="2400" dirty="0"/>
              <a:t> de </a:t>
            </a:r>
            <a:r>
              <a:rPr lang="it-IT" sz="2400" dirty="0" err="1"/>
              <a:t>contrat</a:t>
            </a:r>
            <a:r>
              <a:rPr lang="it-IT" sz="2400" dirty="0"/>
              <a:t> en </a:t>
            </a:r>
            <a:r>
              <a:rPr lang="it-IT" sz="2400" dirty="0" err="1"/>
              <a:t>raison</a:t>
            </a:r>
            <a:r>
              <a:rPr lang="it-IT" sz="2400" dirty="0"/>
              <a:t> de son origine, de son </a:t>
            </a:r>
            <a:r>
              <a:rPr lang="it-IT" sz="2400" dirty="0" err="1"/>
              <a:t>sexe</a:t>
            </a:r>
            <a:r>
              <a:rPr lang="it-IT" sz="2400" dirty="0"/>
              <a:t>, de </a:t>
            </a:r>
            <a:r>
              <a:rPr lang="it-IT" sz="2400" dirty="0" err="1"/>
              <a:t>ses</a:t>
            </a:r>
            <a:r>
              <a:rPr lang="it-IT" sz="2400" dirty="0"/>
              <a:t> </a:t>
            </a:r>
            <a:r>
              <a:rPr lang="it-IT" sz="2400" dirty="0" err="1"/>
              <a:t>moeurs</a:t>
            </a:r>
            <a:r>
              <a:rPr lang="it-IT" sz="2400" dirty="0"/>
              <a:t>, de son </a:t>
            </a:r>
            <a:r>
              <a:rPr lang="it-IT" sz="2400" dirty="0" err="1"/>
              <a:t>orientation</a:t>
            </a:r>
            <a:r>
              <a:rPr lang="it-IT" sz="2400" dirty="0"/>
              <a:t> </a:t>
            </a:r>
            <a:r>
              <a:rPr lang="it-IT" sz="2400" dirty="0" err="1"/>
              <a:t>sexuelle</a:t>
            </a:r>
            <a:r>
              <a:rPr lang="it-IT" sz="2400" dirty="0"/>
              <a:t>, de son </a:t>
            </a:r>
            <a:r>
              <a:rPr lang="it-IT" sz="2400" dirty="0" err="1"/>
              <a:t>identité</a:t>
            </a:r>
            <a:r>
              <a:rPr lang="it-IT" sz="2400" dirty="0"/>
              <a:t> de </a:t>
            </a:r>
            <a:r>
              <a:rPr lang="it-IT" sz="2400" dirty="0" err="1"/>
              <a:t>genre</a:t>
            </a:r>
            <a:r>
              <a:rPr lang="it-IT" sz="2400" dirty="0"/>
              <a:t>, de son </a:t>
            </a:r>
            <a:r>
              <a:rPr lang="it-IT" sz="2400" dirty="0" err="1"/>
              <a:t>âge</a:t>
            </a:r>
            <a:r>
              <a:rPr lang="it-IT" sz="2400" dirty="0"/>
              <a:t>, de sa situation de </a:t>
            </a:r>
            <a:r>
              <a:rPr lang="it-IT" sz="2400" dirty="0" err="1"/>
              <a:t>famille</a:t>
            </a:r>
            <a:r>
              <a:rPr lang="it-IT" sz="2400" dirty="0"/>
              <a:t> </a:t>
            </a:r>
            <a:r>
              <a:rPr lang="it-IT" sz="2400" dirty="0" err="1"/>
              <a:t>ou</a:t>
            </a:r>
            <a:r>
              <a:rPr lang="it-IT" sz="2400" dirty="0"/>
              <a:t> de sa </a:t>
            </a:r>
            <a:r>
              <a:rPr lang="it-IT" sz="2400" dirty="0" err="1"/>
              <a:t>grossesse</a:t>
            </a:r>
            <a:r>
              <a:rPr lang="it-IT" sz="2400" dirty="0"/>
              <a:t>, de </a:t>
            </a:r>
            <a:r>
              <a:rPr lang="it-IT" sz="2400" dirty="0" err="1"/>
              <a:t>ses</a:t>
            </a:r>
            <a:r>
              <a:rPr lang="it-IT" sz="2400" dirty="0"/>
              <a:t> </a:t>
            </a:r>
            <a:r>
              <a:rPr lang="it-IT" sz="2400" dirty="0" err="1"/>
              <a:t>caractéristiques</a:t>
            </a:r>
            <a:r>
              <a:rPr lang="it-IT" sz="2400" dirty="0"/>
              <a:t> </a:t>
            </a:r>
            <a:r>
              <a:rPr lang="it-IT" sz="2400" dirty="0" err="1"/>
              <a:t>génétiques</a:t>
            </a:r>
            <a:r>
              <a:rPr lang="it-IT" sz="2400" dirty="0"/>
              <a:t>, de la </a:t>
            </a:r>
            <a:r>
              <a:rPr lang="it-IT" sz="2400" dirty="0" err="1"/>
              <a:t>particulière</a:t>
            </a:r>
            <a:r>
              <a:rPr lang="it-IT" sz="2400" dirty="0"/>
              <a:t> </a:t>
            </a:r>
            <a:r>
              <a:rPr lang="it-IT" sz="2400" dirty="0" err="1"/>
              <a:t>vulnérabilité</a:t>
            </a:r>
            <a:r>
              <a:rPr lang="it-IT" sz="2400" dirty="0"/>
              <a:t> </a:t>
            </a:r>
            <a:r>
              <a:rPr lang="it-IT" sz="2400" dirty="0" err="1"/>
              <a:t>résultant</a:t>
            </a:r>
            <a:r>
              <a:rPr lang="it-IT" sz="2400" dirty="0"/>
              <a:t> de sa situation </a:t>
            </a:r>
            <a:r>
              <a:rPr lang="it-IT" sz="2400" dirty="0" err="1"/>
              <a:t>économique</a:t>
            </a:r>
            <a:r>
              <a:rPr lang="it-IT" sz="2400" dirty="0"/>
              <a:t>, apparente </a:t>
            </a:r>
            <a:r>
              <a:rPr lang="it-IT" sz="2400" dirty="0" err="1"/>
              <a:t>ou</a:t>
            </a:r>
            <a:r>
              <a:rPr lang="it-IT" sz="2400" dirty="0"/>
              <a:t> </a:t>
            </a:r>
            <a:r>
              <a:rPr lang="it-IT" sz="2400" dirty="0" err="1"/>
              <a:t>connue</a:t>
            </a:r>
            <a:r>
              <a:rPr lang="it-IT" sz="2400" dirty="0"/>
              <a:t> de son </a:t>
            </a:r>
            <a:r>
              <a:rPr lang="it-IT" sz="2400" dirty="0" err="1"/>
              <a:t>auteur</a:t>
            </a:r>
            <a:r>
              <a:rPr lang="it-IT" sz="2400" dirty="0"/>
              <a:t>, de son </a:t>
            </a:r>
            <a:r>
              <a:rPr lang="it-IT" sz="2400" dirty="0" err="1"/>
              <a:t>appartenance</a:t>
            </a:r>
            <a:r>
              <a:rPr lang="it-IT" sz="2400" dirty="0"/>
              <a:t> </a:t>
            </a:r>
            <a:r>
              <a:rPr lang="it-IT" sz="2400" dirty="0" err="1"/>
              <a:t>ou</a:t>
            </a:r>
            <a:r>
              <a:rPr lang="it-IT" sz="2400" dirty="0"/>
              <a:t> de sa non-</a:t>
            </a:r>
            <a:r>
              <a:rPr lang="it-IT" sz="2400" dirty="0" err="1"/>
              <a:t>appartenance</a:t>
            </a:r>
            <a:r>
              <a:rPr lang="it-IT" sz="2400" dirty="0"/>
              <a:t>, </a:t>
            </a:r>
            <a:r>
              <a:rPr lang="it-IT" sz="2400" dirty="0" err="1"/>
              <a:t>vraie</a:t>
            </a:r>
            <a:r>
              <a:rPr lang="it-IT" sz="2400" dirty="0"/>
              <a:t> </a:t>
            </a:r>
            <a:r>
              <a:rPr lang="it-IT" sz="2400" dirty="0" err="1"/>
              <a:t>ou</a:t>
            </a:r>
            <a:r>
              <a:rPr lang="it-IT" sz="2400" dirty="0"/>
              <a:t> </a:t>
            </a:r>
            <a:r>
              <a:rPr lang="it-IT" sz="2400" dirty="0" err="1"/>
              <a:t>supposée</a:t>
            </a:r>
            <a:r>
              <a:rPr lang="it-IT" sz="2400" dirty="0"/>
              <a:t>, à une </a:t>
            </a:r>
            <a:r>
              <a:rPr lang="it-IT" sz="2400" dirty="0" err="1"/>
              <a:t>ethnie</a:t>
            </a:r>
            <a:r>
              <a:rPr lang="it-IT" sz="2400" dirty="0"/>
              <a:t>, une </a:t>
            </a:r>
            <a:r>
              <a:rPr lang="it-IT" sz="2400" dirty="0" err="1"/>
              <a:t>nation</a:t>
            </a:r>
            <a:r>
              <a:rPr lang="it-IT" sz="2400" dirty="0"/>
              <a:t> </a:t>
            </a:r>
            <a:r>
              <a:rPr lang="it-IT" sz="2400" dirty="0" err="1"/>
              <a:t>ou</a:t>
            </a:r>
            <a:r>
              <a:rPr lang="it-IT" sz="2400" dirty="0"/>
              <a:t> une </a:t>
            </a:r>
            <a:r>
              <a:rPr lang="it-IT" sz="2400" dirty="0" err="1"/>
              <a:t>prétendue</a:t>
            </a:r>
            <a:r>
              <a:rPr lang="it-IT" sz="2400" dirty="0"/>
              <a:t> race, de </a:t>
            </a:r>
            <a:r>
              <a:rPr lang="it-IT" sz="2400" dirty="0" err="1"/>
              <a:t>ses</a:t>
            </a:r>
            <a:r>
              <a:rPr lang="it-IT" sz="2400" dirty="0"/>
              <a:t> </a:t>
            </a:r>
            <a:r>
              <a:rPr lang="it-IT" sz="2400" dirty="0" err="1"/>
              <a:t>opinions</a:t>
            </a:r>
            <a:r>
              <a:rPr lang="it-IT" sz="2400" dirty="0"/>
              <a:t> </a:t>
            </a:r>
            <a:r>
              <a:rPr lang="it-IT" sz="2400" dirty="0" err="1"/>
              <a:t>politiques</a:t>
            </a:r>
            <a:r>
              <a:rPr lang="it-IT" sz="2400" dirty="0"/>
              <a:t>, de </a:t>
            </a:r>
            <a:r>
              <a:rPr lang="it-IT" sz="2400" dirty="0" err="1"/>
              <a:t>ses</a:t>
            </a:r>
            <a:r>
              <a:rPr lang="it-IT" sz="2400" dirty="0"/>
              <a:t> </a:t>
            </a:r>
            <a:r>
              <a:rPr lang="it-IT" sz="2400" dirty="0" err="1"/>
              <a:t>activités</a:t>
            </a:r>
            <a:r>
              <a:rPr lang="it-IT" sz="2400" dirty="0">
                <a:solidFill>
                  <a:srgbClr val="FF0000"/>
                </a:solidFill>
              </a:rPr>
              <a:t> </a:t>
            </a:r>
            <a:r>
              <a:rPr lang="it-IT" sz="2400" dirty="0" err="1">
                <a:solidFill>
                  <a:srgbClr val="FF0000"/>
                </a:solidFill>
              </a:rPr>
              <a:t>syndicales</a:t>
            </a:r>
            <a:r>
              <a:rPr lang="it-IT" sz="2400" dirty="0">
                <a:solidFill>
                  <a:srgbClr val="FF0000"/>
                </a:solidFill>
              </a:rPr>
              <a:t> </a:t>
            </a:r>
            <a:r>
              <a:rPr lang="it-IT" sz="2400" dirty="0" err="1"/>
              <a:t>ou</a:t>
            </a:r>
            <a:r>
              <a:rPr lang="it-IT" sz="2400" dirty="0"/>
              <a:t> </a:t>
            </a:r>
            <a:r>
              <a:rPr lang="it-IT" sz="2400" dirty="0" err="1"/>
              <a:t>mutualistes</a:t>
            </a:r>
            <a:r>
              <a:rPr lang="it-IT" sz="2400" dirty="0"/>
              <a:t>, de son </a:t>
            </a:r>
            <a:r>
              <a:rPr lang="it-IT" sz="2400" dirty="0" err="1"/>
              <a:t>exercice</a:t>
            </a:r>
            <a:r>
              <a:rPr lang="it-IT" sz="2400" dirty="0"/>
              <a:t> d'un </a:t>
            </a:r>
            <a:r>
              <a:rPr lang="it-IT" sz="2400" dirty="0" err="1"/>
              <a:t>mandat</a:t>
            </a:r>
            <a:r>
              <a:rPr lang="it-IT" sz="2400" dirty="0"/>
              <a:t> </a:t>
            </a:r>
            <a:r>
              <a:rPr lang="it-IT" sz="2400" dirty="0" err="1"/>
              <a:t>électif</a:t>
            </a:r>
            <a:r>
              <a:rPr lang="it-IT" sz="2400" dirty="0"/>
              <a:t>, de </a:t>
            </a:r>
            <a:r>
              <a:rPr lang="it-IT" sz="2400" dirty="0" err="1"/>
              <a:t>ses</a:t>
            </a:r>
            <a:r>
              <a:rPr lang="it-IT" sz="2400" dirty="0"/>
              <a:t> </a:t>
            </a:r>
            <a:r>
              <a:rPr lang="it-IT" sz="2400" dirty="0" err="1"/>
              <a:t>convictions</a:t>
            </a:r>
            <a:r>
              <a:rPr lang="it-IT" sz="2400" dirty="0"/>
              <a:t> </a:t>
            </a:r>
            <a:r>
              <a:rPr lang="it-IT" sz="2400" dirty="0" err="1"/>
              <a:t>religieuses</a:t>
            </a:r>
            <a:r>
              <a:rPr lang="it-IT" sz="2400" dirty="0"/>
              <a:t>, de son </a:t>
            </a:r>
            <a:r>
              <a:rPr lang="it-IT" sz="2400" dirty="0" err="1"/>
              <a:t>apparence</a:t>
            </a:r>
            <a:r>
              <a:rPr lang="it-IT" sz="2400" dirty="0"/>
              <a:t> </a:t>
            </a:r>
            <a:r>
              <a:rPr lang="it-IT" sz="2400" dirty="0" err="1"/>
              <a:t>physique</a:t>
            </a:r>
            <a:r>
              <a:rPr lang="it-IT" sz="2400" dirty="0"/>
              <a:t>, de son </a:t>
            </a:r>
            <a:r>
              <a:rPr lang="it-IT" sz="2400" dirty="0" err="1"/>
              <a:t>nom</a:t>
            </a:r>
            <a:r>
              <a:rPr lang="it-IT" sz="2400" dirty="0"/>
              <a:t> de </a:t>
            </a:r>
            <a:r>
              <a:rPr lang="it-IT" sz="2400" dirty="0" err="1"/>
              <a:t>famille</a:t>
            </a:r>
            <a:r>
              <a:rPr lang="it-IT" sz="2400" dirty="0"/>
              <a:t>, de son </a:t>
            </a:r>
            <a:r>
              <a:rPr lang="it-IT" sz="2400" dirty="0" err="1"/>
              <a:t>lieu</a:t>
            </a:r>
            <a:r>
              <a:rPr lang="it-IT" sz="2400" dirty="0"/>
              <a:t> de </a:t>
            </a:r>
            <a:r>
              <a:rPr lang="it-IT" sz="2400" dirty="0" err="1"/>
              <a:t>résidence</a:t>
            </a:r>
            <a:r>
              <a:rPr lang="it-IT" sz="2400" dirty="0"/>
              <a:t> </a:t>
            </a:r>
            <a:r>
              <a:rPr lang="it-IT" sz="2400" dirty="0" err="1"/>
              <a:t>ou</a:t>
            </a:r>
            <a:r>
              <a:rPr lang="it-IT" sz="2400" dirty="0"/>
              <a:t> de sa </a:t>
            </a:r>
            <a:r>
              <a:rPr lang="it-IT" sz="2400" dirty="0" err="1"/>
              <a:t>domiciliation</a:t>
            </a:r>
            <a:r>
              <a:rPr lang="it-IT" sz="2400" dirty="0"/>
              <a:t> </a:t>
            </a:r>
            <a:r>
              <a:rPr lang="it-IT" sz="2400" dirty="0" err="1"/>
              <a:t>bancaire</a:t>
            </a:r>
            <a:r>
              <a:rPr lang="it-IT" sz="2400" dirty="0"/>
              <a:t>, </a:t>
            </a:r>
            <a:r>
              <a:rPr lang="it-IT" sz="2400" dirty="0" err="1"/>
              <a:t>ou</a:t>
            </a:r>
            <a:r>
              <a:rPr lang="it-IT" sz="2400" dirty="0"/>
              <a:t> en </a:t>
            </a:r>
            <a:r>
              <a:rPr lang="it-IT" sz="2400" dirty="0" err="1"/>
              <a:t>raison</a:t>
            </a:r>
            <a:r>
              <a:rPr lang="it-IT" sz="2400" dirty="0"/>
              <a:t> de son </a:t>
            </a:r>
            <a:r>
              <a:rPr lang="it-IT" sz="2400" dirty="0" err="1"/>
              <a:t>état</a:t>
            </a:r>
            <a:r>
              <a:rPr lang="it-IT" sz="2400" dirty="0"/>
              <a:t> de </a:t>
            </a:r>
            <a:r>
              <a:rPr lang="it-IT" sz="2400" dirty="0" err="1"/>
              <a:t>santé</a:t>
            </a:r>
            <a:r>
              <a:rPr lang="it-IT" sz="2400" dirty="0"/>
              <a:t>, de sa </a:t>
            </a:r>
            <a:r>
              <a:rPr lang="it-IT" sz="2400" dirty="0" err="1"/>
              <a:t>perte</a:t>
            </a:r>
            <a:r>
              <a:rPr lang="it-IT" sz="2400" dirty="0"/>
              <a:t> d'autonomie </a:t>
            </a:r>
            <a:r>
              <a:rPr lang="it-IT" sz="2400" dirty="0" err="1"/>
              <a:t>ou</a:t>
            </a:r>
            <a:r>
              <a:rPr lang="it-IT" sz="2400" dirty="0"/>
              <a:t> de son handicap, de sa </a:t>
            </a:r>
            <a:r>
              <a:rPr lang="it-IT" sz="2400" dirty="0" err="1"/>
              <a:t>capacité</a:t>
            </a:r>
            <a:r>
              <a:rPr lang="it-IT" sz="2400" dirty="0"/>
              <a:t> à s'</a:t>
            </a:r>
            <a:r>
              <a:rPr lang="it-IT" sz="2400" dirty="0" err="1"/>
              <a:t>exprimer</a:t>
            </a:r>
            <a:r>
              <a:rPr lang="it-IT" sz="2400" dirty="0"/>
              <a:t> </a:t>
            </a:r>
            <a:r>
              <a:rPr lang="it-IT" sz="2400" dirty="0" err="1"/>
              <a:t>dans</a:t>
            </a:r>
            <a:r>
              <a:rPr lang="it-IT" sz="2400" dirty="0"/>
              <a:t> une langue </a:t>
            </a:r>
            <a:r>
              <a:rPr lang="it-IT" sz="2400" dirty="0" err="1"/>
              <a:t>autre</a:t>
            </a:r>
            <a:r>
              <a:rPr lang="it-IT" sz="2400" dirty="0"/>
              <a:t> </a:t>
            </a:r>
            <a:r>
              <a:rPr lang="it-IT" sz="2400" dirty="0" err="1"/>
              <a:t>que</a:t>
            </a:r>
            <a:r>
              <a:rPr lang="it-IT" sz="2400" dirty="0"/>
              <a:t> le </a:t>
            </a:r>
            <a:r>
              <a:rPr lang="it-IT" sz="2400" dirty="0" err="1"/>
              <a:t>français</a:t>
            </a:r>
            <a:r>
              <a:rPr lang="it-IT" sz="2400" dirty="0"/>
              <a:t>.</a:t>
            </a:r>
          </a:p>
          <a:p>
            <a:endParaRPr lang="fr-CA" sz="2400" dirty="0"/>
          </a:p>
        </p:txBody>
      </p:sp>
    </p:spTree>
    <p:extLst>
      <p:ext uri="{BB962C8B-B14F-4D97-AF65-F5344CB8AC3E}">
        <p14:creationId xmlns:p14="http://schemas.microsoft.com/office/powerpoint/2010/main" val="125638312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Au</a:t>
            </a:r>
            <a:r>
              <a:rPr lang="it-IT" sz="2800" dirty="0"/>
              <a:t> </a:t>
            </a:r>
            <a:r>
              <a:rPr lang="it-IT" sz="2800" dirty="0" err="1"/>
              <a:t>deuxième</a:t>
            </a:r>
            <a:r>
              <a:rPr lang="it-IT" sz="2800" dirty="0"/>
              <a:t> </a:t>
            </a:r>
            <a:r>
              <a:rPr lang="it-IT" sz="2800" dirty="0" err="1"/>
              <a:t>alinéa</a:t>
            </a:r>
            <a:r>
              <a:rPr lang="it-IT" sz="2800" dirty="0"/>
              <a:t> de l’</a:t>
            </a:r>
            <a:r>
              <a:rPr lang="it-IT" sz="2800" dirty="0" err="1"/>
              <a:t>article</a:t>
            </a:r>
            <a:r>
              <a:rPr lang="it-IT" sz="2800" dirty="0"/>
              <a:t> 6 de la </a:t>
            </a:r>
            <a:r>
              <a:rPr lang="it-IT" sz="2800" dirty="0" err="1"/>
              <a:t>loi</a:t>
            </a:r>
            <a:r>
              <a:rPr lang="it-IT" sz="2800" dirty="0"/>
              <a:t> n° 83-634 </a:t>
            </a:r>
            <a:r>
              <a:rPr lang="it-IT" sz="2800" dirty="0" err="1"/>
              <a:t>du</a:t>
            </a:r>
            <a:r>
              <a:rPr lang="it-IT" sz="2800" dirty="0"/>
              <a:t> 13 </a:t>
            </a:r>
            <a:r>
              <a:rPr lang="it-IT" sz="2800" dirty="0" err="1"/>
              <a:t>juillet</a:t>
            </a:r>
            <a:r>
              <a:rPr lang="it-IT" sz="2800" dirty="0"/>
              <a:t> 1983 </a:t>
            </a:r>
            <a:endParaRPr lang="fr-CA" sz="2800" dirty="0"/>
          </a:p>
        </p:txBody>
      </p:sp>
      <p:sp>
        <p:nvSpPr>
          <p:cNvPr id="3" name="Segnaposto contenuto 2"/>
          <p:cNvSpPr>
            <a:spLocks noGrp="1"/>
          </p:cNvSpPr>
          <p:nvPr>
            <p:ph idx="1"/>
          </p:nvPr>
        </p:nvSpPr>
        <p:spPr/>
        <p:txBody>
          <a:bodyPr>
            <a:normAutofit/>
          </a:bodyPr>
          <a:lstStyle/>
          <a:p>
            <a:pPr algn="just"/>
            <a:r>
              <a:rPr lang="it-IT" sz="2400" dirty="0" smtClean="0"/>
              <a:t>Art</a:t>
            </a:r>
            <a:r>
              <a:rPr lang="it-IT" sz="2400" dirty="0"/>
              <a:t>. 6.- La </a:t>
            </a:r>
            <a:r>
              <a:rPr lang="it-IT" sz="2400" dirty="0" err="1"/>
              <a:t>liberté</a:t>
            </a:r>
            <a:r>
              <a:rPr lang="it-IT" sz="2400" dirty="0"/>
              <a:t> d'opinion est </a:t>
            </a:r>
            <a:r>
              <a:rPr lang="it-IT" sz="2400" dirty="0" err="1"/>
              <a:t>garantie</a:t>
            </a:r>
            <a:r>
              <a:rPr lang="it-IT" sz="2400" dirty="0"/>
              <a:t> </a:t>
            </a:r>
            <a:r>
              <a:rPr lang="it-IT" sz="2400" dirty="0" err="1"/>
              <a:t>aux</a:t>
            </a:r>
            <a:r>
              <a:rPr lang="it-IT" sz="2400" dirty="0"/>
              <a:t> </a:t>
            </a:r>
            <a:r>
              <a:rPr lang="it-IT" sz="2400" b="1" dirty="0" err="1"/>
              <a:t>fonctionnaires</a:t>
            </a:r>
            <a:r>
              <a:rPr lang="it-IT" sz="2400" dirty="0" smtClean="0"/>
              <a:t>. </a:t>
            </a:r>
            <a:r>
              <a:rPr lang="it-IT" sz="2400" dirty="0" err="1" smtClean="0"/>
              <a:t>Aucune</a:t>
            </a:r>
            <a:r>
              <a:rPr lang="it-IT" sz="2400" dirty="0" smtClean="0"/>
              <a:t> </a:t>
            </a:r>
            <a:r>
              <a:rPr lang="it-IT" sz="2400" dirty="0" err="1"/>
              <a:t>distinction</a:t>
            </a:r>
            <a:r>
              <a:rPr lang="it-IT" sz="2400" dirty="0"/>
              <a:t>, </a:t>
            </a:r>
            <a:r>
              <a:rPr lang="it-IT" sz="2400" dirty="0" err="1"/>
              <a:t>directe</a:t>
            </a:r>
            <a:r>
              <a:rPr lang="it-IT" sz="2400" dirty="0"/>
              <a:t> </a:t>
            </a:r>
            <a:r>
              <a:rPr lang="it-IT" sz="2400" dirty="0" err="1"/>
              <a:t>ou</a:t>
            </a:r>
            <a:r>
              <a:rPr lang="it-IT" sz="2400" dirty="0"/>
              <a:t> </a:t>
            </a:r>
            <a:r>
              <a:rPr lang="it-IT" sz="2400" dirty="0" err="1"/>
              <a:t>indirecte</a:t>
            </a:r>
            <a:r>
              <a:rPr lang="it-IT" sz="2400" dirty="0"/>
              <a:t>, ne </a:t>
            </a:r>
            <a:r>
              <a:rPr lang="it-IT" sz="2400" dirty="0" err="1"/>
              <a:t>peut</a:t>
            </a:r>
            <a:r>
              <a:rPr lang="it-IT" sz="2400" dirty="0"/>
              <a:t> </a:t>
            </a:r>
            <a:r>
              <a:rPr lang="it-IT" sz="2400" dirty="0" err="1"/>
              <a:t>être</a:t>
            </a:r>
            <a:r>
              <a:rPr lang="it-IT" sz="2400" dirty="0"/>
              <a:t> </a:t>
            </a:r>
            <a:r>
              <a:rPr lang="it-IT" sz="2400" dirty="0" err="1"/>
              <a:t>faite</a:t>
            </a:r>
            <a:r>
              <a:rPr lang="it-IT" sz="2400" dirty="0"/>
              <a:t> </a:t>
            </a:r>
            <a:r>
              <a:rPr lang="it-IT" sz="2400" dirty="0" err="1"/>
              <a:t>entre</a:t>
            </a:r>
            <a:r>
              <a:rPr lang="it-IT" sz="2400" dirty="0"/>
              <a:t> </a:t>
            </a:r>
            <a:r>
              <a:rPr lang="it-IT" sz="2400" dirty="0" err="1"/>
              <a:t>les</a:t>
            </a:r>
            <a:r>
              <a:rPr lang="it-IT" sz="2400" dirty="0"/>
              <a:t> </a:t>
            </a:r>
            <a:r>
              <a:rPr lang="it-IT" sz="2400" dirty="0" err="1"/>
              <a:t>fonctionnaires</a:t>
            </a:r>
            <a:r>
              <a:rPr lang="it-IT" sz="2400" dirty="0"/>
              <a:t> en </a:t>
            </a:r>
            <a:r>
              <a:rPr lang="it-IT" sz="2400" dirty="0" err="1"/>
              <a:t>raison</a:t>
            </a:r>
            <a:r>
              <a:rPr lang="it-IT" sz="2400" dirty="0"/>
              <a:t> de </a:t>
            </a:r>
            <a:r>
              <a:rPr lang="it-IT" sz="2400" dirty="0" err="1"/>
              <a:t>leurs</a:t>
            </a:r>
            <a:r>
              <a:rPr lang="it-IT" sz="2400" dirty="0"/>
              <a:t> </a:t>
            </a:r>
            <a:r>
              <a:rPr lang="it-IT" sz="2400" dirty="0" err="1"/>
              <a:t>opinions</a:t>
            </a:r>
            <a:r>
              <a:rPr lang="it-IT" sz="2400" dirty="0"/>
              <a:t> </a:t>
            </a:r>
            <a:r>
              <a:rPr lang="it-IT" sz="2400" dirty="0" err="1"/>
              <a:t>politiques</a:t>
            </a:r>
            <a:r>
              <a:rPr lang="it-IT" sz="2400" dirty="0"/>
              <a:t>, </a:t>
            </a:r>
            <a:r>
              <a:rPr lang="it-IT" sz="2400" dirty="0" err="1"/>
              <a:t>syndicales</a:t>
            </a:r>
            <a:r>
              <a:rPr lang="it-IT" sz="2400" dirty="0"/>
              <a:t>, </a:t>
            </a:r>
            <a:r>
              <a:rPr lang="it-IT" sz="2400" dirty="0" err="1"/>
              <a:t>philosophiques</a:t>
            </a:r>
            <a:r>
              <a:rPr lang="it-IT" sz="2400" dirty="0"/>
              <a:t> </a:t>
            </a:r>
            <a:r>
              <a:rPr lang="it-IT" sz="2400" dirty="0" err="1"/>
              <a:t>ou</a:t>
            </a:r>
            <a:r>
              <a:rPr lang="it-IT" sz="2400" dirty="0"/>
              <a:t> </a:t>
            </a:r>
            <a:r>
              <a:rPr lang="it-IT" sz="2400" dirty="0" err="1"/>
              <a:t>religieuses</a:t>
            </a:r>
            <a:r>
              <a:rPr lang="it-IT" sz="2400" dirty="0"/>
              <a:t>, de </a:t>
            </a:r>
            <a:r>
              <a:rPr lang="it-IT" sz="2400" dirty="0" err="1">
                <a:solidFill>
                  <a:srgbClr val="FF0000"/>
                </a:solidFill>
              </a:rPr>
              <a:t>leur</a:t>
            </a:r>
            <a:r>
              <a:rPr lang="it-IT" sz="2400" dirty="0">
                <a:solidFill>
                  <a:srgbClr val="FF0000"/>
                </a:solidFill>
              </a:rPr>
              <a:t> origine</a:t>
            </a:r>
            <a:r>
              <a:rPr lang="it-IT" sz="2400" dirty="0" smtClean="0">
                <a:solidFill>
                  <a:srgbClr val="FF0000"/>
                </a:solidFill>
              </a:rPr>
              <a:t>, </a:t>
            </a:r>
            <a:r>
              <a:rPr lang="it-IT" sz="2400" dirty="0"/>
              <a:t>de </a:t>
            </a:r>
            <a:r>
              <a:rPr lang="it-IT" sz="2400" dirty="0" err="1">
                <a:solidFill>
                  <a:srgbClr val="0000FF"/>
                </a:solidFill>
              </a:rPr>
              <a:t>leur</a:t>
            </a:r>
            <a:r>
              <a:rPr lang="it-IT" sz="2400" dirty="0">
                <a:solidFill>
                  <a:srgbClr val="0000FF"/>
                </a:solidFill>
              </a:rPr>
              <a:t> </a:t>
            </a:r>
            <a:r>
              <a:rPr lang="it-IT" sz="2400" dirty="0" err="1">
                <a:solidFill>
                  <a:srgbClr val="0000FF"/>
                </a:solidFill>
              </a:rPr>
              <a:t>accent</a:t>
            </a:r>
            <a:r>
              <a:rPr lang="it-IT" sz="2400" dirty="0">
                <a:solidFill>
                  <a:srgbClr val="0000FF"/>
                </a:solidFill>
              </a:rPr>
              <a:t>, » </a:t>
            </a:r>
            <a:r>
              <a:rPr lang="it-IT" sz="2400" dirty="0" smtClean="0">
                <a:solidFill>
                  <a:srgbClr val="0000FF"/>
                </a:solidFill>
              </a:rPr>
              <a:t> </a:t>
            </a:r>
            <a:r>
              <a:rPr lang="it-IT" sz="2400" dirty="0"/>
              <a:t>de </a:t>
            </a:r>
            <a:r>
              <a:rPr lang="it-IT" sz="2400" dirty="0" err="1"/>
              <a:t>leur</a:t>
            </a:r>
            <a:r>
              <a:rPr lang="it-IT" sz="2400" dirty="0"/>
              <a:t> </a:t>
            </a:r>
            <a:r>
              <a:rPr lang="it-IT" sz="2400" dirty="0" err="1"/>
              <a:t>orientation</a:t>
            </a:r>
            <a:r>
              <a:rPr lang="it-IT" sz="2400" dirty="0"/>
              <a:t> </a:t>
            </a:r>
            <a:r>
              <a:rPr lang="it-IT" sz="2400" dirty="0" err="1"/>
              <a:t>sexuelle</a:t>
            </a:r>
            <a:r>
              <a:rPr lang="it-IT" sz="2400" dirty="0"/>
              <a:t> </a:t>
            </a:r>
            <a:r>
              <a:rPr lang="it-IT" sz="2400" dirty="0" err="1"/>
              <a:t>ou</a:t>
            </a:r>
            <a:r>
              <a:rPr lang="it-IT" sz="2400" dirty="0"/>
              <a:t> </a:t>
            </a:r>
            <a:r>
              <a:rPr lang="it-IT" sz="2400" dirty="0" err="1"/>
              <a:t>identité</a:t>
            </a:r>
            <a:r>
              <a:rPr lang="it-IT" sz="2400" dirty="0"/>
              <a:t> de </a:t>
            </a:r>
            <a:r>
              <a:rPr lang="it-IT" sz="2400" dirty="0" err="1"/>
              <a:t>genre</a:t>
            </a:r>
            <a:r>
              <a:rPr lang="it-IT" sz="2400" dirty="0"/>
              <a:t>, de </a:t>
            </a:r>
            <a:r>
              <a:rPr lang="it-IT" sz="2400" dirty="0" err="1"/>
              <a:t>leur</a:t>
            </a:r>
            <a:r>
              <a:rPr lang="it-IT" sz="2400" dirty="0"/>
              <a:t> </a:t>
            </a:r>
            <a:r>
              <a:rPr lang="it-IT" sz="2400" dirty="0" err="1"/>
              <a:t>âge</a:t>
            </a:r>
            <a:r>
              <a:rPr lang="it-IT" sz="2400" dirty="0"/>
              <a:t>, de </a:t>
            </a:r>
            <a:r>
              <a:rPr lang="it-IT" sz="2400" dirty="0" err="1"/>
              <a:t>leur</a:t>
            </a:r>
            <a:r>
              <a:rPr lang="it-IT" sz="2400" dirty="0"/>
              <a:t> </a:t>
            </a:r>
            <a:r>
              <a:rPr lang="it-IT" sz="2400" dirty="0" err="1"/>
              <a:t>patronyme</a:t>
            </a:r>
            <a:r>
              <a:rPr lang="it-IT" sz="2400" dirty="0"/>
              <a:t>, de </a:t>
            </a:r>
            <a:r>
              <a:rPr lang="it-IT" sz="2400" dirty="0" err="1"/>
              <a:t>leur</a:t>
            </a:r>
            <a:r>
              <a:rPr lang="it-IT" sz="2400" dirty="0"/>
              <a:t> situation de </a:t>
            </a:r>
            <a:r>
              <a:rPr lang="it-IT" sz="2400" dirty="0" err="1"/>
              <a:t>famille</a:t>
            </a:r>
            <a:r>
              <a:rPr lang="it-IT" sz="2400" dirty="0"/>
              <a:t> </a:t>
            </a:r>
            <a:r>
              <a:rPr lang="it-IT" sz="2400" dirty="0" err="1"/>
              <a:t>ou</a:t>
            </a:r>
            <a:r>
              <a:rPr lang="it-IT" sz="2400" dirty="0"/>
              <a:t> de </a:t>
            </a:r>
            <a:r>
              <a:rPr lang="it-IT" sz="2400" dirty="0" err="1"/>
              <a:t>grossesse</a:t>
            </a:r>
            <a:r>
              <a:rPr lang="it-IT" sz="2400" dirty="0"/>
              <a:t>, de </a:t>
            </a:r>
            <a:r>
              <a:rPr lang="it-IT" sz="2400" dirty="0" err="1"/>
              <a:t>leur</a:t>
            </a:r>
            <a:r>
              <a:rPr lang="it-IT" sz="2400" dirty="0"/>
              <a:t> </a:t>
            </a:r>
            <a:r>
              <a:rPr lang="it-IT" sz="2400" dirty="0" err="1"/>
              <a:t>état</a:t>
            </a:r>
            <a:r>
              <a:rPr lang="it-IT" sz="2400" dirty="0"/>
              <a:t> de </a:t>
            </a:r>
            <a:r>
              <a:rPr lang="it-IT" sz="2400" dirty="0" err="1"/>
              <a:t>santé</a:t>
            </a:r>
            <a:r>
              <a:rPr lang="it-IT" sz="2400" dirty="0"/>
              <a:t>, de </a:t>
            </a:r>
            <a:r>
              <a:rPr lang="it-IT" sz="2400" dirty="0" err="1"/>
              <a:t>leur</a:t>
            </a:r>
            <a:r>
              <a:rPr lang="it-IT" sz="2400" dirty="0"/>
              <a:t> </a:t>
            </a:r>
            <a:r>
              <a:rPr lang="it-IT" sz="2400" dirty="0" err="1"/>
              <a:t>apparence</a:t>
            </a:r>
            <a:r>
              <a:rPr lang="it-IT" sz="2400" dirty="0"/>
              <a:t> </a:t>
            </a:r>
            <a:r>
              <a:rPr lang="it-IT" sz="2400" dirty="0" err="1"/>
              <a:t>physique</a:t>
            </a:r>
            <a:r>
              <a:rPr lang="it-IT" sz="2400" dirty="0"/>
              <a:t>, de </a:t>
            </a:r>
            <a:r>
              <a:rPr lang="it-IT" sz="2400" dirty="0" err="1"/>
              <a:t>leur</a:t>
            </a:r>
            <a:r>
              <a:rPr lang="it-IT" sz="2400" dirty="0"/>
              <a:t> handicap </a:t>
            </a:r>
            <a:r>
              <a:rPr lang="it-IT" sz="2400" dirty="0" err="1"/>
              <a:t>ou</a:t>
            </a:r>
            <a:r>
              <a:rPr lang="it-IT" sz="2400" dirty="0"/>
              <a:t> de </a:t>
            </a:r>
            <a:r>
              <a:rPr lang="it-IT" sz="2400" dirty="0" err="1"/>
              <a:t>leur</a:t>
            </a:r>
            <a:r>
              <a:rPr lang="it-IT" sz="2400" dirty="0"/>
              <a:t> </a:t>
            </a:r>
            <a:r>
              <a:rPr lang="it-IT" sz="2400" dirty="0" err="1"/>
              <a:t>appartenance</a:t>
            </a:r>
            <a:r>
              <a:rPr lang="it-IT" sz="2400" dirty="0"/>
              <a:t> </a:t>
            </a:r>
            <a:r>
              <a:rPr lang="it-IT" sz="2400" dirty="0" err="1"/>
              <a:t>ou</a:t>
            </a:r>
            <a:r>
              <a:rPr lang="it-IT" sz="2400" dirty="0"/>
              <a:t> de </a:t>
            </a:r>
            <a:r>
              <a:rPr lang="it-IT" sz="2400" dirty="0" err="1"/>
              <a:t>leur</a:t>
            </a:r>
            <a:r>
              <a:rPr lang="it-IT" sz="2400" dirty="0"/>
              <a:t> non-</a:t>
            </a:r>
            <a:r>
              <a:rPr lang="it-IT" sz="2400" dirty="0" err="1"/>
              <a:t>appartenance</a:t>
            </a:r>
            <a:r>
              <a:rPr lang="it-IT" sz="2400" dirty="0"/>
              <a:t>, </a:t>
            </a:r>
            <a:r>
              <a:rPr lang="it-IT" sz="2400" dirty="0" err="1"/>
              <a:t>vraie</a:t>
            </a:r>
            <a:r>
              <a:rPr lang="it-IT" sz="2400" dirty="0"/>
              <a:t> </a:t>
            </a:r>
            <a:r>
              <a:rPr lang="it-IT" sz="2400" dirty="0" err="1"/>
              <a:t>ou</a:t>
            </a:r>
            <a:r>
              <a:rPr lang="it-IT" sz="2400" dirty="0"/>
              <a:t> </a:t>
            </a:r>
            <a:r>
              <a:rPr lang="it-IT" sz="2400" dirty="0" err="1"/>
              <a:t>supposée</a:t>
            </a:r>
            <a:r>
              <a:rPr lang="it-IT" sz="2400" dirty="0"/>
              <a:t>, à une </a:t>
            </a:r>
            <a:r>
              <a:rPr lang="it-IT" sz="2400" dirty="0" err="1"/>
              <a:t>ethnie</a:t>
            </a:r>
            <a:r>
              <a:rPr lang="it-IT" sz="2400" dirty="0"/>
              <a:t> </a:t>
            </a:r>
            <a:r>
              <a:rPr lang="it-IT" sz="2400" dirty="0" err="1"/>
              <a:t>ou</a:t>
            </a:r>
            <a:r>
              <a:rPr lang="it-IT" sz="2400" dirty="0"/>
              <a:t> une race</a:t>
            </a:r>
            <a:r>
              <a:rPr lang="it-IT" sz="2400" dirty="0" smtClean="0"/>
              <a:t>.</a:t>
            </a:r>
          </a:p>
        </p:txBody>
      </p:sp>
    </p:spTree>
    <p:extLst>
      <p:ext uri="{BB962C8B-B14F-4D97-AF65-F5344CB8AC3E}">
        <p14:creationId xmlns:p14="http://schemas.microsoft.com/office/powerpoint/2010/main" val="240785315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a:t>Article 1 </a:t>
            </a:r>
            <a:r>
              <a:rPr lang="it-IT" sz="2800" dirty="0"/>
              <a:t>la </a:t>
            </a:r>
            <a:r>
              <a:rPr lang="it-IT" sz="2800" dirty="0" err="1"/>
              <a:t>loi</a:t>
            </a:r>
            <a:r>
              <a:rPr lang="it-IT" sz="2800" dirty="0"/>
              <a:t> n° 2008-496 </a:t>
            </a:r>
            <a:r>
              <a:rPr lang="it-IT" sz="2800" dirty="0" err="1"/>
              <a:t>du</a:t>
            </a:r>
            <a:r>
              <a:rPr lang="it-IT" sz="2800" dirty="0"/>
              <a:t> 27 mai </a:t>
            </a:r>
            <a:r>
              <a:rPr lang="it-IT" sz="2800" dirty="0" smtClean="0"/>
              <a:t>2008</a:t>
            </a:r>
            <a:br>
              <a:rPr lang="it-IT" sz="2800" dirty="0" smtClean="0"/>
            </a:br>
            <a:r>
              <a:rPr lang="it-IT" sz="2800" dirty="0" smtClean="0"/>
              <a:t>(</a:t>
            </a:r>
            <a:r>
              <a:rPr lang="it-IT" sz="2800" dirty="0" err="1"/>
              <a:t>lutte</a:t>
            </a:r>
            <a:r>
              <a:rPr lang="it-IT" sz="2800" dirty="0"/>
              <a:t> </a:t>
            </a:r>
            <a:r>
              <a:rPr lang="it-IT" sz="2800" dirty="0" err="1"/>
              <a:t>contre</a:t>
            </a:r>
            <a:r>
              <a:rPr lang="it-IT" sz="2800" dirty="0"/>
              <a:t> </a:t>
            </a:r>
            <a:r>
              <a:rPr lang="it-IT" sz="2800" dirty="0" err="1"/>
              <a:t>les</a:t>
            </a:r>
            <a:r>
              <a:rPr lang="it-IT" sz="2800" dirty="0"/>
              <a:t> </a:t>
            </a:r>
            <a:r>
              <a:rPr lang="it-IT" sz="2800" dirty="0" err="1" smtClean="0"/>
              <a:t>discriminations</a:t>
            </a:r>
            <a:r>
              <a:rPr lang="it-IT" sz="2800" dirty="0" smtClean="0"/>
              <a:t>)</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fontScale="92500" lnSpcReduction="20000"/>
          </a:bodyPr>
          <a:lstStyle/>
          <a:p>
            <a:pPr algn="just"/>
            <a:r>
              <a:rPr lang="it-IT" sz="2400" dirty="0" err="1" smtClean="0"/>
              <a:t>Constitue</a:t>
            </a:r>
            <a:r>
              <a:rPr lang="it-IT" sz="2400" dirty="0" smtClean="0"/>
              <a:t> </a:t>
            </a:r>
            <a:r>
              <a:rPr lang="it-IT" sz="2400" dirty="0"/>
              <a:t>une </a:t>
            </a:r>
            <a:r>
              <a:rPr lang="it-IT" sz="2400" dirty="0" err="1"/>
              <a:t>discrimination</a:t>
            </a:r>
            <a:r>
              <a:rPr lang="it-IT" sz="2400" dirty="0"/>
              <a:t> </a:t>
            </a:r>
            <a:r>
              <a:rPr lang="it-IT" sz="2400" dirty="0" err="1"/>
              <a:t>directe</a:t>
            </a:r>
            <a:r>
              <a:rPr lang="it-IT" sz="2400" dirty="0"/>
              <a:t> la situation </a:t>
            </a:r>
            <a:r>
              <a:rPr lang="it-IT" sz="2400" dirty="0" err="1"/>
              <a:t>dans</a:t>
            </a:r>
            <a:r>
              <a:rPr lang="it-IT" sz="2400" dirty="0"/>
              <a:t> </a:t>
            </a:r>
            <a:r>
              <a:rPr lang="it-IT" sz="2400" dirty="0" err="1"/>
              <a:t>laquelle</a:t>
            </a:r>
            <a:r>
              <a:rPr lang="it-IT" sz="2400" dirty="0"/>
              <a:t>, </a:t>
            </a:r>
            <a:r>
              <a:rPr lang="it-IT" sz="2400" dirty="0" err="1"/>
              <a:t>sur</a:t>
            </a:r>
            <a:r>
              <a:rPr lang="it-IT" sz="2400" dirty="0"/>
              <a:t> le </a:t>
            </a:r>
            <a:r>
              <a:rPr lang="it-IT" sz="2400" dirty="0" err="1"/>
              <a:t>fondement</a:t>
            </a:r>
            <a:r>
              <a:rPr lang="it-IT" sz="2400" dirty="0"/>
              <a:t> de son origine, de son </a:t>
            </a:r>
            <a:r>
              <a:rPr lang="it-IT" sz="2400" dirty="0" err="1"/>
              <a:t>sexe</a:t>
            </a:r>
            <a:r>
              <a:rPr lang="it-IT" sz="2400" dirty="0"/>
              <a:t>, de sa situation de </a:t>
            </a:r>
            <a:r>
              <a:rPr lang="it-IT" sz="2400" dirty="0" err="1"/>
              <a:t>famille</a:t>
            </a:r>
            <a:r>
              <a:rPr lang="it-IT" sz="2400" dirty="0"/>
              <a:t>, de sa </a:t>
            </a:r>
            <a:r>
              <a:rPr lang="it-IT" sz="2400" dirty="0" err="1"/>
              <a:t>grossesse</a:t>
            </a:r>
            <a:r>
              <a:rPr lang="it-IT" sz="2400" dirty="0"/>
              <a:t>, de son </a:t>
            </a:r>
            <a:r>
              <a:rPr lang="it-IT" sz="2400" dirty="0" err="1"/>
              <a:t>apparence</a:t>
            </a:r>
            <a:r>
              <a:rPr lang="it-IT" sz="2400" dirty="0"/>
              <a:t> </a:t>
            </a:r>
            <a:r>
              <a:rPr lang="it-IT" sz="2400" dirty="0" err="1"/>
              <a:t>physique</a:t>
            </a:r>
            <a:r>
              <a:rPr lang="it-IT" sz="2400" dirty="0"/>
              <a:t>, de la </a:t>
            </a:r>
            <a:r>
              <a:rPr lang="it-IT" sz="2400" dirty="0" err="1"/>
              <a:t>particulière</a:t>
            </a:r>
            <a:r>
              <a:rPr lang="it-IT" sz="2400" dirty="0"/>
              <a:t> </a:t>
            </a:r>
            <a:r>
              <a:rPr lang="it-IT" sz="2400" dirty="0" err="1"/>
              <a:t>vulnérabilité</a:t>
            </a:r>
            <a:r>
              <a:rPr lang="it-IT" sz="2400" dirty="0"/>
              <a:t> </a:t>
            </a:r>
            <a:r>
              <a:rPr lang="it-IT" sz="2400" dirty="0" err="1"/>
              <a:t>résultant</a:t>
            </a:r>
            <a:r>
              <a:rPr lang="it-IT" sz="2400" dirty="0"/>
              <a:t> de sa situation </a:t>
            </a:r>
            <a:r>
              <a:rPr lang="it-IT" sz="2400" dirty="0" err="1"/>
              <a:t>économique</a:t>
            </a:r>
            <a:r>
              <a:rPr lang="it-IT" sz="2400" dirty="0"/>
              <a:t>, apparente </a:t>
            </a:r>
            <a:r>
              <a:rPr lang="it-IT" sz="2400" dirty="0" err="1"/>
              <a:t>ou</a:t>
            </a:r>
            <a:r>
              <a:rPr lang="it-IT" sz="2400" dirty="0"/>
              <a:t> </a:t>
            </a:r>
            <a:r>
              <a:rPr lang="it-IT" sz="2400" dirty="0" err="1"/>
              <a:t>connue</a:t>
            </a:r>
            <a:r>
              <a:rPr lang="it-IT" sz="2400" dirty="0"/>
              <a:t> de son </a:t>
            </a:r>
            <a:r>
              <a:rPr lang="it-IT" sz="2400" dirty="0" err="1"/>
              <a:t>auteur</a:t>
            </a:r>
            <a:r>
              <a:rPr lang="it-IT" sz="2400" dirty="0"/>
              <a:t>, de son </a:t>
            </a:r>
            <a:r>
              <a:rPr lang="it-IT" sz="2400" dirty="0" err="1"/>
              <a:t>patronyme</a:t>
            </a:r>
            <a:r>
              <a:rPr lang="it-IT" sz="2400" dirty="0"/>
              <a:t>, de son </a:t>
            </a:r>
            <a:r>
              <a:rPr lang="it-IT" sz="2400" dirty="0" err="1"/>
              <a:t>lieu</a:t>
            </a:r>
            <a:r>
              <a:rPr lang="it-IT" sz="2400" dirty="0"/>
              <a:t> de </a:t>
            </a:r>
            <a:r>
              <a:rPr lang="it-IT" sz="2400" dirty="0" err="1"/>
              <a:t>résidence</a:t>
            </a:r>
            <a:r>
              <a:rPr lang="it-IT" sz="2400" dirty="0"/>
              <a:t> </a:t>
            </a:r>
            <a:r>
              <a:rPr lang="it-IT" sz="2400" dirty="0" err="1"/>
              <a:t>ou</a:t>
            </a:r>
            <a:r>
              <a:rPr lang="it-IT" sz="2400" dirty="0"/>
              <a:t> de sa </a:t>
            </a:r>
            <a:r>
              <a:rPr lang="it-IT" sz="2400" dirty="0" err="1"/>
              <a:t>domiciliation</a:t>
            </a:r>
            <a:r>
              <a:rPr lang="it-IT" sz="2400" dirty="0"/>
              <a:t> </a:t>
            </a:r>
            <a:r>
              <a:rPr lang="it-IT" sz="2400" dirty="0" err="1"/>
              <a:t>bancaire</a:t>
            </a:r>
            <a:r>
              <a:rPr lang="it-IT" sz="2400" dirty="0"/>
              <a:t>, de son </a:t>
            </a:r>
            <a:r>
              <a:rPr lang="it-IT" sz="2400" dirty="0" err="1"/>
              <a:t>état</a:t>
            </a:r>
            <a:r>
              <a:rPr lang="it-IT" sz="2400" dirty="0"/>
              <a:t> de </a:t>
            </a:r>
            <a:r>
              <a:rPr lang="it-IT" sz="2400" dirty="0" err="1"/>
              <a:t>santé</a:t>
            </a:r>
            <a:r>
              <a:rPr lang="it-IT" sz="2400" dirty="0"/>
              <a:t>, de sa </a:t>
            </a:r>
            <a:r>
              <a:rPr lang="it-IT" sz="2400" dirty="0" err="1"/>
              <a:t>perte</a:t>
            </a:r>
            <a:r>
              <a:rPr lang="it-IT" sz="2400" dirty="0"/>
              <a:t> d'autonomie, de son handicap, de </a:t>
            </a:r>
            <a:r>
              <a:rPr lang="it-IT" sz="2400" dirty="0" err="1"/>
              <a:t>ses</a:t>
            </a:r>
            <a:r>
              <a:rPr lang="it-IT" sz="2400" dirty="0"/>
              <a:t> </a:t>
            </a:r>
            <a:r>
              <a:rPr lang="it-IT" sz="2400" dirty="0" err="1"/>
              <a:t>caractéristiques</a:t>
            </a:r>
            <a:r>
              <a:rPr lang="it-IT" sz="2400" dirty="0"/>
              <a:t> </a:t>
            </a:r>
            <a:r>
              <a:rPr lang="it-IT" sz="2400" dirty="0" err="1"/>
              <a:t>génétiques</a:t>
            </a:r>
            <a:r>
              <a:rPr lang="it-IT" sz="2400" dirty="0"/>
              <a:t>, de </a:t>
            </a:r>
            <a:r>
              <a:rPr lang="it-IT" sz="2400" dirty="0" err="1"/>
              <a:t>ses</a:t>
            </a:r>
            <a:r>
              <a:rPr lang="it-IT" sz="2400" dirty="0"/>
              <a:t> </a:t>
            </a:r>
            <a:r>
              <a:rPr lang="it-IT" sz="2400" dirty="0" err="1"/>
              <a:t>mœurs</a:t>
            </a:r>
            <a:r>
              <a:rPr lang="it-IT" sz="2400" dirty="0"/>
              <a:t>, de son </a:t>
            </a:r>
            <a:r>
              <a:rPr lang="it-IT" sz="2400" dirty="0" err="1"/>
              <a:t>orientation</a:t>
            </a:r>
            <a:r>
              <a:rPr lang="it-IT" sz="2400" dirty="0"/>
              <a:t> </a:t>
            </a:r>
            <a:r>
              <a:rPr lang="it-IT" sz="2400" dirty="0" err="1"/>
              <a:t>sexuelle</a:t>
            </a:r>
            <a:r>
              <a:rPr lang="it-IT" sz="2400" dirty="0"/>
              <a:t>, de son </a:t>
            </a:r>
            <a:r>
              <a:rPr lang="it-IT" sz="2400" dirty="0" err="1"/>
              <a:t>identité</a:t>
            </a:r>
            <a:r>
              <a:rPr lang="it-IT" sz="2400" dirty="0"/>
              <a:t> de </a:t>
            </a:r>
            <a:r>
              <a:rPr lang="it-IT" sz="2400" dirty="0" err="1"/>
              <a:t>genre</a:t>
            </a:r>
            <a:r>
              <a:rPr lang="it-IT" sz="2400" dirty="0"/>
              <a:t>, de son </a:t>
            </a:r>
            <a:r>
              <a:rPr lang="it-IT" sz="2400" dirty="0" err="1"/>
              <a:t>âge</a:t>
            </a:r>
            <a:r>
              <a:rPr lang="it-IT" sz="2400" dirty="0"/>
              <a:t>, de </a:t>
            </a:r>
            <a:r>
              <a:rPr lang="it-IT" sz="2400" dirty="0" err="1"/>
              <a:t>ses</a:t>
            </a:r>
            <a:r>
              <a:rPr lang="it-IT" sz="2400" dirty="0"/>
              <a:t> </a:t>
            </a:r>
            <a:r>
              <a:rPr lang="it-IT" sz="2400" dirty="0" err="1"/>
              <a:t>opinions</a:t>
            </a:r>
            <a:r>
              <a:rPr lang="it-IT" sz="2400" dirty="0"/>
              <a:t> </a:t>
            </a:r>
            <a:r>
              <a:rPr lang="it-IT" sz="2400" dirty="0" err="1"/>
              <a:t>politiques</a:t>
            </a:r>
            <a:r>
              <a:rPr lang="it-IT" sz="2400" dirty="0"/>
              <a:t>, de </a:t>
            </a:r>
            <a:r>
              <a:rPr lang="it-IT" sz="2400" dirty="0" err="1"/>
              <a:t>ses</a:t>
            </a:r>
            <a:r>
              <a:rPr lang="it-IT" sz="2400" dirty="0"/>
              <a:t> </a:t>
            </a:r>
            <a:r>
              <a:rPr lang="it-IT" sz="2400" dirty="0" err="1"/>
              <a:t>activités</a:t>
            </a:r>
            <a:r>
              <a:rPr lang="it-IT" sz="2400" dirty="0"/>
              <a:t> </a:t>
            </a:r>
            <a:r>
              <a:rPr lang="it-IT" sz="2400" dirty="0" err="1">
                <a:solidFill>
                  <a:srgbClr val="FF0000"/>
                </a:solidFill>
              </a:rPr>
              <a:t>syndicales</a:t>
            </a:r>
            <a:r>
              <a:rPr lang="it-IT" sz="2400" dirty="0">
                <a:solidFill>
                  <a:srgbClr val="FF0000"/>
                </a:solidFill>
              </a:rPr>
              <a:t>, </a:t>
            </a:r>
            <a:r>
              <a:rPr lang="it-IT" sz="2400" dirty="0">
                <a:solidFill>
                  <a:srgbClr val="0000FF"/>
                </a:solidFill>
              </a:rPr>
              <a:t>de </a:t>
            </a:r>
            <a:r>
              <a:rPr lang="it-IT" sz="2400" dirty="0" err="1">
                <a:solidFill>
                  <a:srgbClr val="0000FF"/>
                </a:solidFill>
              </a:rPr>
              <a:t>leur</a:t>
            </a:r>
            <a:r>
              <a:rPr lang="it-IT" sz="2400" dirty="0">
                <a:solidFill>
                  <a:srgbClr val="0000FF"/>
                </a:solidFill>
              </a:rPr>
              <a:t> </a:t>
            </a:r>
            <a:r>
              <a:rPr lang="it-IT" sz="2400" dirty="0" err="1">
                <a:solidFill>
                  <a:srgbClr val="0000FF"/>
                </a:solidFill>
              </a:rPr>
              <a:t>accent</a:t>
            </a:r>
            <a:r>
              <a:rPr lang="it-IT" sz="2400" dirty="0">
                <a:solidFill>
                  <a:srgbClr val="0000FF"/>
                </a:solidFill>
              </a:rPr>
              <a:t>, » </a:t>
            </a:r>
            <a:r>
              <a:rPr lang="it-IT" sz="2400" dirty="0"/>
              <a:t>de sa </a:t>
            </a:r>
            <a:r>
              <a:rPr lang="it-IT" sz="2400" dirty="0" err="1"/>
              <a:t>capacité</a:t>
            </a:r>
            <a:r>
              <a:rPr lang="it-IT" sz="2400" dirty="0"/>
              <a:t> à s'</a:t>
            </a:r>
            <a:r>
              <a:rPr lang="it-IT" sz="2400" dirty="0" err="1"/>
              <a:t>exprimer</a:t>
            </a:r>
            <a:r>
              <a:rPr lang="it-IT" sz="2400" dirty="0"/>
              <a:t> </a:t>
            </a:r>
            <a:r>
              <a:rPr lang="it-IT" sz="2400" dirty="0" err="1"/>
              <a:t>dans</a:t>
            </a:r>
            <a:r>
              <a:rPr lang="it-IT" sz="2400" dirty="0"/>
              <a:t> une langue </a:t>
            </a:r>
            <a:r>
              <a:rPr lang="it-IT" sz="2400" dirty="0" err="1"/>
              <a:t>autre</a:t>
            </a:r>
            <a:r>
              <a:rPr lang="it-IT" sz="2400" dirty="0"/>
              <a:t> </a:t>
            </a:r>
            <a:r>
              <a:rPr lang="it-IT" sz="2400" dirty="0" err="1"/>
              <a:t>que</a:t>
            </a:r>
            <a:r>
              <a:rPr lang="it-IT" sz="2400" dirty="0"/>
              <a:t> le </a:t>
            </a:r>
            <a:r>
              <a:rPr lang="it-IT" sz="2400" dirty="0" err="1"/>
              <a:t>français</a:t>
            </a:r>
            <a:r>
              <a:rPr lang="it-IT" sz="2400" dirty="0"/>
              <a:t>, de son </a:t>
            </a:r>
            <a:r>
              <a:rPr lang="it-IT" sz="2400" dirty="0" err="1"/>
              <a:t>appartenance</a:t>
            </a:r>
            <a:r>
              <a:rPr lang="it-IT" sz="2400" dirty="0"/>
              <a:t> </a:t>
            </a:r>
            <a:r>
              <a:rPr lang="it-IT" sz="2400" dirty="0" err="1"/>
              <a:t>ou</a:t>
            </a:r>
            <a:r>
              <a:rPr lang="it-IT" sz="2400" dirty="0"/>
              <a:t> de sa non-</a:t>
            </a:r>
            <a:r>
              <a:rPr lang="it-IT" sz="2400" dirty="0" err="1"/>
              <a:t>appartenance</a:t>
            </a:r>
            <a:r>
              <a:rPr lang="it-IT" sz="2400" dirty="0"/>
              <a:t>, </a:t>
            </a:r>
            <a:r>
              <a:rPr lang="it-IT" sz="2400" dirty="0" err="1"/>
              <a:t>vraie</a:t>
            </a:r>
            <a:r>
              <a:rPr lang="it-IT" sz="2400" dirty="0"/>
              <a:t> </a:t>
            </a:r>
            <a:r>
              <a:rPr lang="it-IT" sz="2400" dirty="0" err="1"/>
              <a:t>ou</a:t>
            </a:r>
            <a:r>
              <a:rPr lang="it-IT" sz="2400" dirty="0"/>
              <a:t> </a:t>
            </a:r>
            <a:r>
              <a:rPr lang="it-IT" sz="2400" dirty="0" err="1"/>
              <a:t>supposée</a:t>
            </a:r>
            <a:r>
              <a:rPr lang="it-IT" sz="2400" dirty="0"/>
              <a:t>, à une </a:t>
            </a:r>
            <a:r>
              <a:rPr lang="it-IT" sz="2400" dirty="0" err="1"/>
              <a:t>ethnie</a:t>
            </a:r>
            <a:r>
              <a:rPr lang="it-IT" sz="2400" dirty="0"/>
              <a:t>, une </a:t>
            </a:r>
            <a:r>
              <a:rPr lang="it-IT" sz="2400" dirty="0" err="1"/>
              <a:t>nation</a:t>
            </a:r>
            <a:r>
              <a:rPr lang="it-IT" sz="2400" dirty="0"/>
              <a:t>, une </a:t>
            </a:r>
            <a:r>
              <a:rPr lang="it-IT" sz="2400" dirty="0" err="1"/>
              <a:t>prétendue</a:t>
            </a:r>
            <a:r>
              <a:rPr lang="it-IT" sz="2400" dirty="0"/>
              <a:t> race </a:t>
            </a:r>
            <a:r>
              <a:rPr lang="it-IT" sz="2400" dirty="0" err="1"/>
              <a:t>ou</a:t>
            </a:r>
            <a:r>
              <a:rPr lang="it-IT" sz="2400" dirty="0"/>
              <a:t> une </a:t>
            </a:r>
            <a:r>
              <a:rPr lang="it-IT" sz="2400" dirty="0" err="1"/>
              <a:t>religion</a:t>
            </a:r>
            <a:r>
              <a:rPr lang="it-IT" sz="2400" dirty="0"/>
              <a:t> </a:t>
            </a:r>
            <a:r>
              <a:rPr lang="it-IT" sz="2400" dirty="0" err="1"/>
              <a:t>déterminée</a:t>
            </a:r>
            <a:r>
              <a:rPr lang="it-IT" sz="2400" dirty="0"/>
              <a:t>, une </a:t>
            </a:r>
            <a:r>
              <a:rPr lang="it-IT" sz="2400" dirty="0" err="1"/>
              <a:t>personne</a:t>
            </a:r>
            <a:r>
              <a:rPr lang="it-IT" sz="2400" dirty="0"/>
              <a:t> est </a:t>
            </a:r>
            <a:r>
              <a:rPr lang="it-IT" sz="2400" dirty="0" err="1"/>
              <a:t>traitée</a:t>
            </a:r>
            <a:r>
              <a:rPr lang="it-IT" sz="2400" dirty="0"/>
              <a:t> de </a:t>
            </a:r>
            <a:r>
              <a:rPr lang="it-IT" sz="2400" dirty="0" err="1"/>
              <a:t>manière</a:t>
            </a:r>
            <a:r>
              <a:rPr lang="it-IT" sz="2400" dirty="0"/>
              <a:t> </a:t>
            </a:r>
            <a:r>
              <a:rPr lang="it-IT" sz="2400" dirty="0" err="1"/>
              <a:t>moins</a:t>
            </a:r>
            <a:r>
              <a:rPr lang="it-IT" sz="2400" dirty="0"/>
              <a:t> </a:t>
            </a:r>
            <a:r>
              <a:rPr lang="it-IT" sz="2400" dirty="0" err="1"/>
              <a:t>favorable</a:t>
            </a:r>
            <a:r>
              <a:rPr lang="it-IT" sz="2400" dirty="0"/>
              <a:t> </a:t>
            </a:r>
            <a:r>
              <a:rPr lang="it-IT" sz="2400" dirty="0" err="1"/>
              <a:t>qu'une</a:t>
            </a:r>
            <a:r>
              <a:rPr lang="it-IT" sz="2400" dirty="0"/>
              <a:t> </a:t>
            </a:r>
            <a:r>
              <a:rPr lang="it-IT" sz="2400" dirty="0" err="1"/>
              <a:t>autre</a:t>
            </a:r>
            <a:r>
              <a:rPr lang="it-IT" sz="2400" dirty="0"/>
              <a:t> ne l'est, ne l'a </a:t>
            </a:r>
            <a:r>
              <a:rPr lang="it-IT" sz="2400" dirty="0" err="1"/>
              <a:t>été</a:t>
            </a:r>
            <a:r>
              <a:rPr lang="it-IT" sz="2400" dirty="0"/>
              <a:t> </a:t>
            </a:r>
            <a:r>
              <a:rPr lang="it-IT" sz="2400" dirty="0" err="1"/>
              <a:t>ou</a:t>
            </a:r>
            <a:r>
              <a:rPr lang="it-IT" sz="2400" dirty="0"/>
              <a:t> ne l'aura </a:t>
            </a:r>
            <a:r>
              <a:rPr lang="it-IT" sz="2400" dirty="0" err="1"/>
              <a:t>été</a:t>
            </a:r>
            <a:r>
              <a:rPr lang="it-IT" sz="2400" dirty="0"/>
              <a:t> </a:t>
            </a:r>
            <a:r>
              <a:rPr lang="it-IT" sz="2400" dirty="0" err="1"/>
              <a:t>dans</a:t>
            </a:r>
            <a:r>
              <a:rPr lang="it-IT" sz="2400" dirty="0"/>
              <a:t> une situation </a:t>
            </a:r>
            <a:r>
              <a:rPr lang="it-IT" sz="2400" dirty="0" err="1"/>
              <a:t>comparable</a:t>
            </a:r>
            <a:r>
              <a:rPr lang="it-IT" sz="2400" dirty="0"/>
              <a:t>. </a:t>
            </a:r>
          </a:p>
          <a:p>
            <a:endParaRPr lang="fr-CA" sz="2400" dirty="0"/>
          </a:p>
        </p:txBody>
      </p:sp>
    </p:spTree>
    <p:extLst>
      <p:ext uri="{BB962C8B-B14F-4D97-AF65-F5344CB8AC3E}">
        <p14:creationId xmlns:p14="http://schemas.microsoft.com/office/powerpoint/2010/main" val="78213290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err="1" smtClean="0"/>
              <a:t>glottophobie</a:t>
            </a:r>
            <a:endParaRPr lang="fr-CA" sz="2800" dirty="0"/>
          </a:p>
        </p:txBody>
      </p:sp>
      <p:sp>
        <p:nvSpPr>
          <p:cNvPr id="3" name="Segnaposto contenuto 2"/>
          <p:cNvSpPr>
            <a:spLocks noGrp="1"/>
          </p:cNvSpPr>
          <p:nvPr>
            <p:ph idx="1"/>
          </p:nvPr>
        </p:nvSpPr>
        <p:spPr/>
        <p:txBody>
          <a:bodyPr>
            <a:normAutofit/>
          </a:bodyPr>
          <a:lstStyle/>
          <a:p>
            <a:pPr algn="just"/>
            <a:r>
              <a:rPr lang="it-IT" sz="2400" dirty="0" smtClean="0"/>
              <a:t>Terme </a:t>
            </a:r>
            <a:r>
              <a:rPr lang="it-IT" sz="2400" dirty="0" err="1" smtClean="0"/>
              <a:t>forgé</a:t>
            </a:r>
            <a:r>
              <a:rPr lang="it-IT" sz="2400" dirty="0" smtClean="0"/>
              <a:t> par Philippe </a:t>
            </a:r>
            <a:r>
              <a:rPr lang="it-IT" sz="2400" dirty="0" err="1" smtClean="0"/>
              <a:t>Blanchet</a:t>
            </a:r>
            <a:r>
              <a:rPr lang="it-IT" sz="2400" dirty="0" smtClean="0"/>
              <a:t>, sociolinguiste de l’</a:t>
            </a:r>
            <a:r>
              <a:rPr lang="it-IT" sz="2400" dirty="0" err="1" smtClean="0"/>
              <a:t>Université</a:t>
            </a:r>
            <a:r>
              <a:rPr lang="it-IT" sz="2400" dirty="0" smtClean="0"/>
              <a:t> de </a:t>
            </a:r>
            <a:r>
              <a:rPr lang="it-IT" sz="2400" b="1" dirty="0" smtClean="0"/>
              <a:t>Rennes (</a:t>
            </a:r>
            <a:r>
              <a:rPr lang="it-IT" sz="2400" b="1" dirty="0" err="1" smtClean="0"/>
              <a:t>Bretagne</a:t>
            </a:r>
            <a:r>
              <a:rPr lang="it-IT" sz="2400" b="1" dirty="0" smtClean="0"/>
              <a:t>)</a:t>
            </a:r>
          </a:p>
          <a:p>
            <a:r>
              <a:rPr lang="it-IT" sz="2400" dirty="0" smtClean="0"/>
              <a:t>Philippe </a:t>
            </a:r>
            <a:r>
              <a:rPr lang="it-IT" sz="2400" dirty="0" err="1"/>
              <a:t>Blanchet</a:t>
            </a:r>
            <a:r>
              <a:rPr lang="it-IT" sz="2400" dirty="0"/>
              <a:t>, </a:t>
            </a:r>
            <a:r>
              <a:rPr lang="it-IT" sz="2400" i="1" dirty="0" err="1"/>
              <a:t>Discriminations</a:t>
            </a:r>
            <a:r>
              <a:rPr lang="it-IT" sz="2400" i="1" dirty="0"/>
              <a:t> : </a:t>
            </a:r>
            <a:r>
              <a:rPr lang="it-IT" sz="2400" i="1" dirty="0" err="1"/>
              <a:t>combattre</a:t>
            </a:r>
            <a:r>
              <a:rPr lang="it-IT" sz="2400" i="1" dirty="0"/>
              <a:t> la </a:t>
            </a:r>
            <a:r>
              <a:rPr lang="it-IT" sz="2400" i="1" dirty="0" err="1"/>
              <a:t>glottophobie</a:t>
            </a:r>
            <a:endParaRPr lang="it-IT" sz="2400" dirty="0"/>
          </a:p>
          <a:p>
            <a:r>
              <a:rPr lang="it-IT" sz="2400" dirty="0"/>
              <a:t>Paris, </a:t>
            </a:r>
            <a:r>
              <a:rPr lang="it-IT" sz="2400" dirty="0" err="1"/>
              <a:t>Éd</a:t>
            </a:r>
            <a:r>
              <a:rPr lang="it-IT" sz="2400" dirty="0"/>
              <a:t>. </a:t>
            </a:r>
            <a:r>
              <a:rPr lang="it-IT" sz="2400" dirty="0" err="1"/>
              <a:t>Textuel</a:t>
            </a:r>
            <a:r>
              <a:rPr lang="it-IT" sz="2400" dirty="0"/>
              <a:t>, </a:t>
            </a:r>
            <a:r>
              <a:rPr lang="it-IT" sz="2400" dirty="0" err="1"/>
              <a:t>coll</a:t>
            </a:r>
            <a:r>
              <a:rPr lang="it-IT" sz="2400" dirty="0"/>
              <a:t>. </a:t>
            </a:r>
            <a:r>
              <a:rPr lang="it-IT" sz="2400" dirty="0" err="1"/>
              <a:t>Petite</a:t>
            </a:r>
            <a:r>
              <a:rPr lang="it-IT" sz="2400" dirty="0"/>
              <a:t> </a:t>
            </a:r>
            <a:r>
              <a:rPr lang="it-IT" sz="2400" dirty="0" err="1"/>
              <a:t>Encyclopédie</a:t>
            </a:r>
            <a:r>
              <a:rPr lang="it-IT" sz="2400" dirty="0"/>
              <a:t> </a:t>
            </a:r>
            <a:r>
              <a:rPr lang="it-IT" sz="2400" dirty="0" err="1"/>
              <a:t>critique</a:t>
            </a:r>
            <a:r>
              <a:rPr lang="it-IT" sz="2400" dirty="0"/>
              <a:t>, </a:t>
            </a:r>
            <a:r>
              <a:rPr lang="it-IT" sz="2400" b="1" dirty="0" smtClean="0"/>
              <a:t>2016.</a:t>
            </a:r>
            <a:endParaRPr lang="it-IT" sz="2400" b="1" dirty="0"/>
          </a:p>
          <a:p>
            <a:pPr marL="0" indent="0">
              <a:buNone/>
            </a:pPr>
            <a:r>
              <a:rPr lang="it-IT" sz="2400" dirty="0"/>
              <a:t> </a:t>
            </a:r>
          </a:p>
          <a:p>
            <a:r>
              <a:rPr lang="it-IT" sz="2400" dirty="0" smtClean="0"/>
              <a:t>Philippe </a:t>
            </a:r>
            <a:r>
              <a:rPr lang="it-IT" sz="2400" dirty="0" err="1" smtClean="0"/>
              <a:t>Blanchet</a:t>
            </a:r>
            <a:r>
              <a:rPr lang="it-IT" sz="2400" dirty="0" smtClean="0"/>
              <a:t>, </a:t>
            </a:r>
            <a:r>
              <a:rPr lang="it-IT" sz="2400" i="1" dirty="0"/>
              <a:t>Je n'ai plus osé </a:t>
            </a:r>
            <a:r>
              <a:rPr lang="it-IT" sz="2400" i="1" dirty="0" err="1"/>
              <a:t>ouvrir</a:t>
            </a:r>
            <a:r>
              <a:rPr lang="it-IT" sz="2400" i="1" dirty="0"/>
              <a:t> la </a:t>
            </a:r>
            <a:r>
              <a:rPr lang="it-IT" sz="2400" i="1" dirty="0" err="1"/>
              <a:t>bouche</a:t>
            </a:r>
            <a:r>
              <a:rPr lang="it-IT" sz="2400" i="1" dirty="0"/>
              <a:t>... : </a:t>
            </a:r>
            <a:r>
              <a:rPr lang="it-IT" sz="2400" i="1" dirty="0" err="1"/>
              <a:t>témoignages</a:t>
            </a:r>
            <a:r>
              <a:rPr lang="it-IT" sz="2400" i="1" dirty="0"/>
              <a:t> de </a:t>
            </a:r>
            <a:r>
              <a:rPr lang="it-IT" sz="2400" i="1" dirty="0" err="1"/>
              <a:t>glottophobie</a:t>
            </a:r>
            <a:r>
              <a:rPr lang="it-IT" sz="2400" i="1" dirty="0"/>
              <a:t> </a:t>
            </a:r>
            <a:r>
              <a:rPr lang="it-IT" sz="2400" i="1" dirty="0" err="1"/>
              <a:t>vécue</a:t>
            </a:r>
            <a:r>
              <a:rPr lang="it-IT" sz="2400" i="1" dirty="0"/>
              <a:t> et </a:t>
            </a:r>
            <a:r>
              <a:rPr lang="it-IT" sz="2400" i="1" dirty="0" err="1"/>
              <a:t>moyens</a:t>
            </a:r>
            <a:r>
              <a:rPr lang="it-IT" sz="2400" i="1" dirty="0"/>
              <a:t> de se </a:t>
            </a:r>
            <a:r>
              <a:rPr lang="it-IT" sz="2400" i="1" dirty="0" err="1"/>
              <a:t>défendre</a:t>
            </a:r>
            <a:r>
              <a:rPr lang="it-IT" sz="2400" dirty="0"/>
              <a:t>, </a:t>
            </a:r>
            <a:r>
              <a:rPr lang="it-IT" sz="2400" dirty="0" smtClean="0"/>
              <a:t>Limoges, Lambert</a:t>
            </a:r>
            <a:r>
              <a:rPr lang="it-IT" sz="2400" dirty="0"/>
              <a:t>-</a:t>
            </a:r>
            <a:r>
              <a:rPr lang="it-IT" sz="2400" dirty="0" smtClean="0"/>
              <a:t>Lucas, 2018.</a:t>
            </a:r>
            <a:endParaRPr lang="it-IT" sz="2400" dirty="0"/>
          </a:p>
          <a:p>
            <a:endParaRPr lang="fr-CA" sz="2400" dirty="0"/>
          </a:p>
        </p:txBody>
      </p:sp>
    </p:spTree>
    <p:extLst>
      <p:ext uri="{BB962C8B-B14F-4D97-AF65-F5344CB8AC3E}">
        <p14:creationId xmlns:p14="http://schemas.microsoft.com/office/powerpoint/2010/main" val="399360957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Définition</a:t>
            </a:r>
            <a:endParaRPr lang="fr-CA" sz="2800" dirty="0"/>
          </a:p>
        </p:txBody>
      </p:sp>
      <p:sp>
        <p:nvSpPr>
          <p:cNvPr id="3" name="Segnaposto contenuto 2"/>
          <p:cNvSpPr>
            <a:spLocks noGrp="1"/>
          </p:cNvSpPr>
          <p:nvPr>
            <p:ph idx="1"/>
          </p:nvPr>
        </p:nvSpPr>
        <p:spPr/>
        <p:txBody>
          <a:bodyPr>
            <a:normAutofit/>
          </a:bodyPr>
          <a:lstStyle/>
          <a:p>
            <a:pPr algn="just"/>
            <a:r>
              <a:rPr lang="fr-FR" sz="2400" i="1" dirty="0"/>
              <a:t>« Le mépris, la haine, l’agression, le </a:t>
            </a:r>
            <a:r>
              <a:rPr lang="fr-FR" sz="2400" i="1" dirty="0" smtClean="0"/>
              <a:t>rejet, </a:t>
            </a:r>
            <a:r>
              <a:rPr lang="fr-FR" sz="2400" i="1" dirty="0"/>
              <a:t>l’exclusion, de personnes, </a:t>
            </a:r>
            <a:r>
              <a:rPr lang="fr-FR" sz="2400" b="1" i="1" dirty="0"/>
              <a:t>discrimination négative </a:t>
            </a:r>
            <a:r>
              <a:rPr lang="fr-FR" sz="2400" i="1" dirty="0"/>
              <a:t>effectivement ou prétendument fondés sur le fait de considérer </a:t>
            </a:r>
            <a:r>
              <a:rPr lang="fr-FR" sz="2400" b="1" i="1" dirty="0"/>
              <a:t>incorrectes, inférieures, mauvaises certaines formes linguistiques </a:t>
            </a:r>
            <a:r>
              <a:rPr lang="fr-FR" sz="2400" i="1" dirty="0"/>
              <a:t>(perçues comme des langues, des dialectes ou des usages de langues) usitées par ces personnes, en général en focalisant sur les formes linguistiques (et sans toujours avoir pleinement conscience de l’ampleur des effets produits sur les personnes). » </a:t>
            </a:r>
            <a:r>
              <a:rPr lang="fr-FR" sz="2400" dirty="0"/>
              <a:t>(Blanchet, </a:t>
            </a:r>
            <a:r>
              <a:rPr lang="fr-FR" sz="2400" dirty="0" smtClean="0"/>
              <a:t>2016, p. </a:t>
            </a:r>
            <a:r>
              <a:rPr lang="fr-FR" sz="2400" dirty="0"/>
              <a:t>45)</a:t>
            </a:r>
            <a:endParaRPr lang="it-IT" sz="2400" dirty="0"/>
          </a:p>
          <a:p>
            <a:endParaRPr lang="fr-CA" sz="2400" dirty="0"/>
          </a:p>
        </p:txBody>
      </p:sp>
    </p:spTree>
    <p:extLst>
      <p:ext uri="{BB962C8B-B14F-4D97-AF65-F5344CB8AC3E}">
        <p14:creationId xmlns:p14="http://schemas.microsoft.com/office/powerpoint/2010/main" val="95249498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Les données</a:t>
            </a:r>
            <a:endParaRPr lang="fr-CA" sz="2800" dirty="0"/>
          </a:p>
        </p:txBody>
      </p:sp>
      <p:sp>
        <p:nvSpPr>
          <p:cNvPr id="3" name="Segnaposto contenuto 2"/>
          <p:cNvSpPr>
            <a:spLocks noGrp="1"/>
          </p:cNvSpPr>
          <p:nvPr>
            <p:ph idx="1"/>
          </p:nvPr>
        </p:nvSpPr>
        <p:spPr/>
        <p:txBody>
          <a:bodyPr>
            <a:normAutofit fontScale="92500" lnSpcReduction="10000"/>
          </a:bodyPr>
          <a:lstStyle/>
          <a:p>
            <a:pPr algn="just"/>
            <a:r>
              <a:rPr lang="fr-FR" sz="2400" dirty="0"/>
              <a:t>Dans un sondage réalisé par </a:t>
            </a:r>
            <a:r>
              <a:rPr lang="fr-FR" sz="2400" dirty="0" smtClean="0"/>
              <a:t>l’IFOP* </a:t>
            </a:r>
            <a:r>
              <a:rPr lang="fr-FR" sz="2400" dirty="0"/>
              <a:t>en 2020 sur un échantillon de 2.019 personnes, 50% disent avoir un accent régional : 29% disent qu’ils s’expriment avec un accent « un peu marqué », 16% avec un accent « assez marqué » et 5% avec un accent « très marqué ». Ces nombres sont plus élevés dans les milieux des ouvriers et employés. </a:t>
            </a:r>
            <a:endParaRPr lang="fr-FR" sz="2400" dirty="0" smtClean="0"/>
          </a:p>
          <a:p>
            <a:pPr algn="just"/>
            <a:r>
              <a:rPr lang="fr-FR" sz="2400" dirty="0" smtClean="0"/>
              <a:t>Les </a:t>
            </a:r>
            <a:r>
              <a:rPr lang="fr-FR" sz="2400" dirty="0"/>
              <a:t>accents sont plus répandus dans les territoires éloignés de </a:t>
            </a:r>
            <a:r>
              <a:rPr lang="fr-FR" sz="2400" b="1" dirty="0"/>
              <a:t>Paris </a:t>
            </a:r>
            <a:r>
              <a:rPr lang="fr-FR" sz="2400" dirty="0"/>
              <a:t>: Dans le Nord-Pas-de-Calais et les Midi-Pyrénées plus de 80% de personnes affirment parler avec un accent. En Franche-Comté, Alsace, Lorraine, la Bourgogne et le Languedoc-Roussillon, les nombres augmentent à des niveaux entre 66% et 80%. Dans les régions voisines de Paris, seulement 33% des répondants disent s’exprimer avec un accent. </a:t>
            </a:r>
            <a:endParaRPr lang="fr-FR" sz="2400" dirty="0" smtClean="0"/>
          </a:p>
          <a:p>
            <a:pPr algn="just"/>
            <a:r>
              <a:rPr lang="fr-FR" sz="2400" dirty="0" smtClean="0"/>
              <a:t>* IFOP : Institut </a:t>
            </a:r>
            <a:r>
              <a:rPr lang="fr-FR" sz="2400" dirty="0"/>
              <a:t>national d’opinion </a:t>
            </a:r>
            <a:r>
              <a:rPr lang="fr-FR" sz="2400" dirty="0" smtClean="0"/>
              <a:t>publique.</a:t>
            </a:r>
            <a:endParaRPr lang="fr-CA" sz="2400" dirty="0"/>
          </a:p>
        </p:txBody>
      </p:sp>
    </p:spTree>
    <p:extLst>
      <p:ext uri="{BB962C8B-B14F-4D97-AF65-F5344CB8AC3E}">
        <p14:creationId xmlns:p14="http://schemas.microsoft.com/office/powerpoint/2010/main" val="1109857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a:t>Observation hebdomadaire</a:t>
            </a:r>
            <a:br>
              <a:rPr lang="fr-CA" sz="2800" dirty="0"/>
            </a:br>
            <a:r>
              <a:rPr lang="fr-CA" sz="2800" dirty="0"/>
              <a:t>Un mot qui </a:t>
            </a:r>
            <a:r>
              <a:rPr lang="fr-CA" sz="2800" dirty="0" smtClean="0"/>
              <a:t>a fait débat cette semaine</a:t>
            </a:r>
            <a:br>
              <a:rPr lang="fr-CA" sz="2800" dirty="0" smtClean="0"/>
            </a:br>
            <a:r>
              <a:rPr lang="fr-CA" sz="2800" dirty="0" smtClean="0"/>
              <a:t>22 février 2021</a:t>
            </a:r>
            <a:endParaRPr lang="it-IT" sz="2800" dirty="0"/>
          </a:p>
        </p:txBody>
      </p:sp>
      <p:sp>
        <p:nvSpPr>
          <p:cNvPr id="3" name="Segnaposto contenuto 2"/>
          <p:cNvSpPr>
            <a:spLocks noGrp="1"/>
          </p:cNvSpPr>
          <p:nvPr>
            <p:ph idx="1"/>
          </p:nvPr>
        </p:nvSpPr>
        <p:spPr/>
        <p:txBody>
          <a:bodyPr>
            <a:normAutofit/>
          </a:bodyPr>
          <a:lstStyle/>
          <a:p>
            <a:r>
              <a:rPr lang="fr-FR" sz="2400" dirty="0"/>
              <a:t>Comment </a:t>
            </a:r>
            <a:r>
              <a:rPr lang="fr-FR" sz="2400" b="1" dirty="0"/>
              <a:t>l’islamo-gauchisme </a:t>
            </a:r>
            <a:r>
              <a:rPr lang="fr-FR" sz="2400" dirty="0"/>
              <a:t>gangrène les universités</a:t>
            </a:r>
          </a:p>
          <a:p>
            <a:pPr marL="0" indent="0">
              <a:buNone/>
            </a:pPr>
            <a:r>
              <a:rPr lang="fr-FR" sz="2400" i="1" dirty="0" smtClean="0"/>
              <a:t>Le </a:t>
            </a:r>
            <a:r>
              <a:rPr lang="fr-FR" sz="2400" i="1" dirty="0"/>
              <a:t>Figaro</a:t>
            </a:r>
            <a:r>
              <a:rPr lang="fr-FR" sz="2400" dirty="0"/>
              <a:t>, 11 février </a:t>
            </a:r>
            <a:r>
              <a:rPr lang="fr-FR" sz="2400" dirty="0" smtClean="0"/>
              <a:t>2021</a:t>
            </a:r>
          </a:p>
          <a:p>
            <a:pPr marL="0" indent="0">
              <a:buNone/>
            </a:pPr>
            <a:endParaRPr lang="fr-FR" sz="2400" dirty="0"/>
          </a:p>
          <a:p>
            <a:pPr marL="0" indent="0" algn="just">
              <a:buNone/>
            </a:pPr>
            <a:r>
              <a:rPr lang="fr-FR" sz="2400" dirty="0" err="1" smtClean="0"/>
              <a:t>Fédérique</a:t>
            </a:r>
            <a:r>
              <a:rPr lang="fr-FR" sz="2400" dirty="0" smtClean="0"/>
              <a:t> Vidal, </a:t>
            </a:r>
            <a:r>
              <a:rPr lang="fr-FR" sz="2400" i="1" dirty="0"/>
              <a:t>ministre</a:t>
            </a:r>
            <a:r>
              <a:rPr lang="fr-FR" sz="2400" dirty="0"/>
              <a:t> de l'</a:t>
            </a:r>
            <a:r>
              <a:rPr lang="fr-FR" sz="2400" i="1" dirty="0"/>
              <a:t>Enseignement supérieur</a:t>
            </a:r>
            <a:r>
              <a:rPr lang="fr-FR" sz="2400" dirty="0"/>
              <a:t>, de la </a:t>
            </a:r>
            <a:r>
              <a:rPr lang="fr-FR" sz="2400" i="1" dirty="0"/>
              <a:t>Recherche</a:t>
            </a:r>
            <a:r>
              <a:rPr lang="fr-FR" sz="2400" dirty="0"/>
              <a:t> et de l'</a:t>
            </a:r>
            <a:r>
              <a:rPr lang="fr-FR" sz="2400" i="1" dirty="0"/>
              <a:t>Innovation</a:t>
            </a:r>
            <a:endParaRPr lang="fr-FR" sz="2400" dirty="0"/>
          </a:p>
        </p:txBody>
      </p:sp>
    </p:spTree>
    <p:extLst>
      <p:ext uri="{BB962C8B-B14F-4D97-AF65-F5344CB8AC3E}">
        <p14:creationId xmlns:p14="http://schemas.microsoft.com/office/powerpoint/2010/main" val="33737880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Observations hebdomadaires</a:t>
            </a:r>
            <a:br>
              <a:rPr lang="fr-CA" sz="2800" dirty="0" smtClean="0"/>
            </a:br>
            <a:r>
              <a:rPr lang="fr-CA" sz="2800" i="1" dirty="0" smtClean="0"/>
              <a:t>Libération</a:t>
            </a:r>
            <a:r>
              <a:rPr lang="fr-CA" sz="2800" dirty="0" smtClean="0"/>
              <a:t> 18 février 2021</a:t>
            </a:r>
            <a:endParaRPr lang="fr-CA" sz="2800" dirty="0"/>
          </a:p>
        </p:txBody>
      </p:sp>
      <p:pic>
        <p:nvPicPr>
          <p:cNvPr id="4" name="Segnaposto contenuto 3" descr="2021-02-18_large.jpg"/>
          <p:cNvPicPr>
            <a:picLocks noGrp="1" noChangeAspect="1"/>
          </p:cNvPicPr>
          <p:nvPr>
            <p:ph idx="1"/>
          </p:nvPr>
        </p:nvPicPr>
        <p:blipFill>
          <a:blip r:embed="rId2">
            <a:extLst>
              <a:ext uri="{28A0092B-C50C-407E-A947-70E740481C1C}">
                <a14:useLocalDpi xmlns:a14="http://schemas.microsoft.com/office/drawing/2010/main" val="0"/>
              </a:ext>
            </a:extLst>
          </a:blip>
          <a:srcRect l="-66978" r="-66978"/>
          <a:stretch>
            <a:fillRect/>
          </a:stretch>
        </p:blipFill>
        <p:spPr/>
      </p:pic>
    </p:spTree>
    <p:extLst>
      <p:ext uri="{BB962C8B-B14F-4D97-AF65-F5344CB8AC3E}">
        <p14:creationId xmlns:p14="http://schemas.microsoft.com/office/powerpoint/2010/main" val="2707642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a:t>Observations </a:t>
            </a:r>
            <a:r>
              <a:rPr lang="fr-CA" sz="2800" dirty="0" smtClean="0"/>
              <a:t>hebdomadaires</a:t>
            </a:r>
            <a:br>
              <a:rPr lang="fr-CA" sz="2800" dirty="0" smtClean="0"/>
            </a:br>
            <a:r>
              <a:rPr lang="fr-CA" sz="2800" dirty="0" smtClean="0"/>
              <a:t>Les principales questions sociétales et politiques aujourd’hui en France</a:t>
            </a:r>
            <a:br>
              <a:rPr lang="fr-CA" sz="2800" dirty="0" smtClean="0"/>
            </a:br>
            <a:endParaRPr lang="fr-CA" sz="2800" dirty="0"/>
          </a:p>
        </p:txBody>
      </p:sp>
      <p:sp>
        <p:nvSpPr>
          <p:cNvPr id="3" name="Segnaposto contenuto 2"/>
          <p:cNvSpPr>
            <a:spLocks noGrp="1"/>
          </p:cNvSpPr>
          <p:nvPr>
            <p:ph idx="1"/>
          </p:nvPr>
        </p:nvSpPr>
        <p:spPr/>
        <p:txBody>
          <a:bodyPr>
            <a:normAutofit/>
          </a:bodyPr>
          <a:lstStyle/>
          <a:p>
            <a:r>
              <a:rPr lang="fr-CA" sz="2400" dirty="0" smtClean="0"/>
              <a:t>Lois et Constitution</a:t>
            </a:r>
          </a:p>
          <a:p>
            <a:r>
              <a:rPr lang="fr-CA" sz="2400" dirty="0" smtClean="0"/>
              <a:t>Art</a:t>
            </a:r>
            <a:r>
              <a:rPr lang="fr-CA" sz="2400" dirty="0" smtClean="0"/>
              <a:t>. 24 de la loi de la « sécurité globale </a:t>
            </a:r>
            <a:r>
              <a:rPr lang="fr-CA" sz="2400" dirty="0" smtClean="0"/>
              <a:t>»</a:t>
            </a:r>
          </a:p>
          <a:p>
            <a:pPr marL="0" indent="0">
              <a:buNone/>
            </a:pPr>
            <a:r>
              <a:rPr lang="fr-CA" sz="2400" dirty="0" smtClean="0"/>
              <a:t>         - Loi 1801 liberté de la presse</a:t>
            </a:r>
          </a:p>
          <a:p>
            <a:pPr algn="just"/>
            <a:r>
              <a:rPr lang="it-IT" sz="2400" dirty="0" err="1" smtClean="0"/>
              <a:t>Projet</a:t>
            </a:r>
            <a:r>
              <a:rPr lang="it-IT" sz="2400" dirty="0" smtClean="0"/>
              <a:t> de </a:t>
            </a:r>
            <a:r>
              <a:rPr lang="it-IT" sz="2400" dirty="0" err="1" smtClean="0"/>
              <a:t>loi</a:t>
            </a:r>
            <a:r>
              <a:rPr lang="it-IT" sz="2400" dirty="0" smtClean="0"/>
              <a:t> </a:t>
            </a:r>
            <a:r>
              <a:rPr lang="it-IT" sz="2400" dirty="0" err="1" smtClean="0"/>
              <a:t>confortant</a:t>
            </a:r>
            <a:r>
              <a:rPr lang="it-IT" sz="2400" dirty="0" smtClean="0"/>
              <a:t> le </a:t>
            </a:r>
            <a:r>
              <a:rPr lang="it-IT" sz="2400" dirty="0" err="1" smtClean="0"/>
              <a:t>respect</a:t>
            </a:r>
            <a:r>
              <a:rPr lang="it-IT" sz="2400" dirty="0" smtClean="0"/>
              <a:t> </a:t>
            </a:r>
            <a:r>
              <a:rPr lang="it-IT" sz="2400" dirty="0" err="1" smtClean="0"/>
              <a:t>des</a:t>
            </a:r>
            <a:r>
              <a:rPr lang="it-IT" sz="2400" dirty="0" smtClean="0"/>
              <a:t> </a:t>
            </a:r>
            <a:r>
              <a:rPr lang="it-IT" sz="2400" dirty="0" err="1" smtClean="0"/>
              <a:t>principes</a:t>
            </a:r>
            <a:r>
              <a:rPr lang="it-IT" sz="2400" dirty="0" smtClean="0"/>
              <a:t> de la </a:t>
            </a:r>
            <a:r>
              <a:rPr lang="it-IT" sz="2400" dirty="0" err="1" smtClean="0"/>
              <a:t>République</a:t>
            </a:r>
            <a:r>
              <a:rPr lang="it-IT" sz="2400" dirty="0" smtClean="0"/>
              <a:t> (</a:t>
            </a:r>
            <a:r>
              <a:rPr lang="it-IT" sz="2400" dirty="0" err="1" smtClean="0"/>
              <a:t>Loi</a:t>
            </a:r>
            <a:r>
              <a:rPr lang="it-IT" sz="2400" dirty="0" smtClean="0"/>
              <a:t> </a:t>
            </a:r>
            <a:r>
              <a:rPr lang="it-IT" sz="2400" dirty="0" err="1" smtClean="0"/>
              <a:t>du</a:t>
            </a:r>
            <a:r>
              <a:rPr lang="it-IT" sz="2400" dirty="0" smtClean="0"/>
              <a:t> </a:t>
            </a:r>
            <a:r>
              <a:rPr lang="it-IT" sz="2400" dirty="0" err="1" smtClean="0"/>
              <a:t>séparatisme</a:t>
            </a:r>
            <a:r>
              <a:rPr lang="it-IT" sz="2400" dirty="0" smtClean="0"/>
              <a:t>)</a:t>
            </a:r>
          </a:p>
          <a:p>
            <a:pPr algn="just"/>
            <a:r>
              <a:rPr lang="it-IT" sz="2400" dirty="0"/>
              <a:t> </a:t>
            </a:r>
            <a:r>
              <a:rPr lang="it-IT" sz="2400" dirty="0" smtClean="0"/>
              <a:t>  - </a:t>
            </a:r>
            <a:r>
              <a:rPr lang="it-IT" sz="2400" dirty="0" err="1" smtClean="0"/>
              <a:t>Loi</a:t>
            </a:r>
            <a:r>
              <a:rPr lang="it-IT" sz="2400" smtClean="0"/>
              <a:t> 1905</a:t>
            </a:r>
            <a:endParaRPr lang="it-IT" sz="2400" dirty="0" smtClean="0"/>
          </a:p>
          <a:p>
            <a:pPr algn="just"/>
            <a:r>
              <a:rPr lang="fr-CA" sz="2400" dirty="0"/>
              <a:t>L</a:t>
            </a:r>
            <a:r>
              <a:rPr lang="fr-CA" sz="2400" dirty="0" smtClean="0"/>
              <a:t>e projet de loi "Climat et Résilience »</a:t>
            </a:r>
            <a:br>
              <a:rPr lang="fr-CA" sz="2400" dirty="0" smtClean="0"/>
            </a:br>
            <a:r>
              <a:rPr lang="it-IT" sz="2400" dirty="0"/>
              <a:t> </a:t>
            </a:r>
            <a:r>
              <a:rPr lang="it-IT" sz="2400" dirty="0" smtClean="0"/>
              <a:t> - </a:t>
            </a:r>
            <a:r>
              <a:rPr lang="it-IT" sz="2400" dirty="0" smtClean="0"/>
              <a:t>L'</a:t>
            </a:r>
            <a:r>
              <a:rPr lang="it-IT" sz="2400" dirty="0" err="1" smtClean="0"/>
              <a:t>inscription</a:t>
            </a:r>
            <a:r>
              <a:rPr lang="it-IT" sz="2400" dirty="0" smtClean="0"/>
              <a:t> de l'</a:t>
            </a:r>
            <a:r>
              <a:rPr lang="it-IT" sz="2400" dirty="0" err="1" smtClean="0"/>
              <a:t>environnement</a:t>
            </a:r>
            <a:r>
              <a:rPr lang="it-IT" sz="2400" dirty="0" smtClean="0"/>
              <a:t> </a:t>
            </a:r>
            <a:r>
              <a:rPr lang="it-IT" sz="2400" dirty="0" err="1" smtClean="0"/>
              <a:t>dans</a:t>
            </a:r>
            <a:r>
              <a:rPr lang="it-IT" sz="2400" dirty="0" smtClean="0"/>
              <a:t> la </a:t>
            </a:r>
            <a:r>
              <a:rPr lang="it-IT" sz="2400" dirty="0" err="1" smtClean="0"/>
              <a:t>Constitution</a:t>
            </a:r>
            <a:r>
              <a:rPr lang="it-IT" sz="2400" dirty="0" smtClean="0"/>
              <a:t> de 1958 </a:t>
            </a:r>
          </a:p>
          <a:p>
            <a:pPr algn="just"/>
            <a:r>
              <a:rPr lang="it-IT" sz="2400" dirty="0"/>
              <a:t> </a:t>
            </a:r>
            <a:r>
              <a:rPr lang="it-IT" sz="2400" dirty="0" smtClean="0"/>
              <a:t>   - </a:t>
            </a:r>
            <a:r>
              <a:rPr lang="it-IT" sz="2400" dirty="0" err="1" smtClean="0"/>
              <a:t>écocide</a:t>
            </a:r>
            <a:endParaRPr lang="fr-CA" sz="2400" dirty="0"/>
          </a:p>
        </p:txBody>
      </p:sp>
    </p:spTree>
    <p:extLst>
      <p:ext uri="{BB962C8B-B14F-4D97-AF65-F5344CB8AC3E}">
        <p14:creationId xmlns:p14="http://schemas.microsoft.com/office/powerpoint/2010/main" val="1216317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Observations hebdomadaires</a:t>
            </a:r>
            <a:br>
              <a:rPr lang="fr-CA" sz="2800" dirty="0" smtClean="0"/>
            </a:br>
            <a:r>
              <a:rPr lang="fr-CA" sz="2800" dirty="0" smtClean="0"/>
              <a:t>21 janvier 2021</a:t>
            </a:r>
            <a:endParaRPr lang="fr-CA" sz="2800" dirty="0"/>
          </a:p>
        </p:txBody>
      </p:sp>
      <p:pic>
        <p:nvPicPr>
          <p:cNvPr id="6" name="Segnaposto contenuto 5" descr="current_3867.jpg"/>
          <p:cNvPicPr>
            <a:picLocks noGrp="1" noChangeAspect="1"/>
          </p:cNvPicPr>
          <p:nvPr>
            <p:ph idx="1"/>
          </p:nvPr>
        </p:nvPicPr>
        <p:blipFill>
          <a:blip r:embed="rId2">
            <a:extLst>
              <a:ext uri="{28A0092B-C50C-407E-A947-70E740481C1C}">
                <a14:useLocalDpi xmlns:a14="http://schemas.microsoft.com/office/drawing/2010/main" val="0"/>
              </a:ext>
            </a:extLst>
          </a:blip>
          <a:srcRect l="-83944" r="-83944"/>
          <a:stretch>
            <a:fillRect/>
          </a:stretch>
        </p:blipFill>
        <p:spPr/>
      </p:pic>
    </p:spTree>
    <p:extLst>
      <p:ext uri="{BB962C8B-B14F-4D97-AF65-F5344CB8AC3E}">
        <p14:creationId xmlns:p14="http://schemas.microsoft.com/office/powerpoint/2010/main" val="2492581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 hebdomadaire</a:t>
            </a:r>
            <a:br>
              <a:rPr lang="fr-CA" sz="2800" dirty="0"/>
            </a:br>
            <a:r>
              <a:rPr lang="fr-CA" sz="2800" dirty="0"/>
              <a:t>Un mot qui fait débat</a:t>
            </a:r>
            <a:endParaRPr lang="it-IT" sz="2800" dirty="0"/>
          </a:p>
        </p:txBody>
      </p:sp>
      <p:sp>
        <p:nvSpPr>
          <p:cNvPr id="3" name="Segnaposto contenuto 2"/>
          <p:cNvSpPr>
            <a:spLocks noGrp="1"/>
          </p:cNvSpPr>
          <p:nvPr>
            <p:ph idx="1"/>
          </p:nvPr>
        </p:nvSpPr>
        <p:spPr/>
        <p:txBody>
          <a:bodyPr>
            <a:normAutofit lnSpcReduction="10000"/>
          </a:bodyPr>
          <a:lstStyle/>
          <a:p>
            <a:pPr algn="just"/>
            <a:r>
              <a:rPr lang="fr-FR" sz="2400" dirty="0"/>
              <a:t>Diffamé car qualifié d’islamo-gauchiste? Le président de la FCPE, la première fédération de parents d’élèves, marquée à gauche, </a:t>
            </a:r>
            <a:r>
              <a:rPr lang="fr-FR" sz="2400" b="1" dirty="0"/>
              <a:t>n’a pas obtenu gain de cause devant la justice</a:t>
            </a:r>
            <a:r>
              <a:rPr lang="fr-FR" sz="2400" dirty="0"/>
              <a:t>. Rodrigo </a:t>
            </a:r>
            <a:r>
              <a:rPr lang="fr-FR" sz="2400" dirty="0" err="1"/>
              <a:t>Arenas</a:t>
            </a:r>
            <a:r>
              <a:rPr lang="fr-FR" sz="2400" dirty="0"/>
              <a:t>, connu pour ses positions laïques plutôt ouvertes, </a:t>
            </a:r>
            <a:r>
              <a:rPr lang="fr-FR" sz="2400" b="1" dirty="0"/>
              <a:t>avait attaqué en diffamation </a:t>
            </a:r>
            <a:r>
              <a:rPr lang="fr-FR" sz="2400" dirty="0"/>
              <a:t>Jean-Pierre </a:t>
            </a:r>
            <a:r>
              <a:rPr lang="fr-FR" sz="2400" dirty="0" err="1"/>
              <a:t>Obin</a:t>
            </a:r>
            <a:r>
              <a:rPr lang="fr-FR" sz="2400" dirty="0"/>
              <a:t>, ancien inspecteur de l’Éducation nationale. Dans un livre, paru à l’automne, ce dernier accusait la fédération - mais aussi la Ligue des droits de l’homme et le syndicat étudiant </a:t>
            </a:r>
            <a:r>
              <a:rPr lang="fr-FR" sz="2400" dirty="0" err="1"/>
              <a:t>Unef</a:t>
            </a:r>
            <a:r>
              <a:rPr lang="fr-FR" sz="2400" dirty="0"/>
              <a:t> - d’être entrée dans «</a:t>
            </a:r>
            <a:r>
              <a:rPr lang="fr-FR" sz="2400" i="1" dirty="0"/>
              <a:t>l’orbite islamo-gauchiste à la faveur de la prise de pouvoir de militants d’extrême gauche épaulés par l’entrisme d’activistes proches des Frères musulmans».</a:t>
            </a:r>
            <a:r>
              <a:rPr lang="fr-FR" sz="2400" dirty="0"/>
              <a:t> </a:t>
            </a:r>
          </a:p>
          <a:p>
            <a:pPr algn="just"/>
            <a:r>
              <a:rPr lang="fr-FR" sz="2400" i="1" dirty="0"/>
              <a:t>Le Figaro</a:t>
            </a:r>
            <a:r>
              <a:rPr lang="fr-FR" sz="2400" dirty="0"/>
              <a:t>, 11 février 2021</a:t>
            </a:r>
          </a:p>
          <a:p>
            <a:pPr algn="just"/>
            <a:endParaRPr lang="it-IT" sz="2400" dirty="0"/>
          </a:p>
        </p:txBody>
      </p:sp>
    </p:spTree>
    <p:extLst>
      <p:ext uri="{BB962C8B-B14F-4D97-AF65-F5344CB8AC3E}">
        <p14:creationId xmlns:p14="http://schemas.microsoft.com/office/powerpoint/2010/main" val="40570937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 hebdomadaire</a:t>
            </a:r>
            <a:br>
              <a:rPr lang="fr-CA" sz="2800" dirty="0"/>
            </a:br>
            <a:r>
              <a:rPr lang="fr-CA" sz="2800" dirty="0"/>
              <a:t>Un mot qui fait débat</a:t>
            </a:r>
          </a:p>
        </p:txBody>
      </p:sp>
      <p:sp>
        <p:nvSpPr>
          <p:cNvPr id="3" name="Segnaposto contenuto 2"/>
          <p:cNvSpPr>
            <a:spLocks noGrp="1"/>
          </p:cNvSpPr>
          <p:nvPr>
            <p:ph idx="1"/>
          </p:nvPr>
        </p:nvSpPr>
        <p:spPr/>
        <p:txBody>
          <a:bodyPr>
            <a:normAutofit/>
          </a:bodyPr>
          <a:lstStyle/>
          <a:p>
            <a:pPr algn="just"/>
            <a:r>
              <a:rPr lang="it-IT" sz="2000" b="1" dirty="0" err="1"/>
              <a:t>Chasse</a:t>
            </a:r>
            <a:r>
              <a:rPr lang="it-IT" sz="2000" b="1" dirty="0"/>
              <a:t> </a:t>
            </a:r>
            <a:r>
              <a:rPr lang="it-IT" sz="2000" b="1" dirty="0" err="1"/>
              <a:t>aux</a:t>
            </a:r>
            <a:r>
              <a:rPr lang="it-IT" sz="2000" b="1" dirty="0"/>
              <a:t> </a:t>
            </a:r>
            <a:r>
              <a:rPr lang="it-IT" sz="2000" b="1" dirty="0" err="1"/>
              <a:t>sorcières</a:t>
            </a:r>
            <a:endParaRPr lang="it-IT" sz="2000" dirty="0"/>
          </a:p>
          <a:p>
            <a:pPr algn="just"/>
            <a:r>
              <a:rPr lang="it-IT" sz="2000" dirty="0" err="1"/>
              <a:t>Frédérique</a:t>
            </a:r>
            <a:r>
              <a:rPr lang="it-IT" sz="2000" dirty="0"/>
              <a:t> </a:t>
            </a:r>
            <a:r>
              <a:rPr lang="it-IT" sz="2000" dirty="0" err="1"/>
              <a:t>Vidal</a:t>
            </a:r>
            <a:r>
              <a:rPr lang="it-IT" sz="2000" dirty="0"/>
              <a:t> [</a:t>
            </a:r>
            <a:r>
              <a:rPr lang="mr-IN" sz="2000" dirty="0"/>
              <a:t>…</a:t>
            </a:r>
            <a:r>
              <a:rPr lang="it-IT" sz="2000" dirty="0"/>
              <a:t>] </a:t>
            </a:r>
            <a:r>
              <a:rPr lang="it-IT" sz="2000" dirty="0" err="1" smtClean="0"/>
              <a:t>avait</a:t>
            </a:r>
            <a:r>
              <a:rPr lang="it-IT" sz="2000" dirty="0" smtClean="0"/>
              <a:t> </a:t>
            </a:r>
            <a:r>
              <a:rPr lang="it-IT" sz="2000" dirty="0"/>
              <a:t>une </a:t>
            </a:r>
            <a:r>
              <a:rPr lang="it-IT" sz="2000" dirty="0" err="1"/>
              <a:t>annonce</a:t>
            </a:r>
            <a:r>
              <a:rPr lang="it-IT" sz="2000" dirty="0"/>
              <a:t> importante à </a:t>
            </a:r>
            <a:r>
              <a:rPr lang="it-IT" sz="2000" dirty="0" err="1"/>
              <a:t>faire</a:t>
            </a:r>
            <a:r>
              <a:rPr lang="it-IT" sz="2000" dirty="0"/>
              <a:t> : la </a:t>
            </a:r>
            <a:r>
              <a:rPr lang="it-IT" sz="2000" dirty="0" err="1"/>
              <a:t>traque</a:t>
            </a:r>
            <a:r>
              <a:rPr lang="it-IT" sz="2000" dirty="0"/>
              <a:t> </a:t>
            </a:r>
            <a:r>
              <a:rPr lang="it-IT" sz="2000" dirty="0" err="1"/>
              <a:t>aux</a:t>
            </a:r>
            <a:r>
              <a:rPr lang="it-IT" sz="2000" dirty="0"/>
              <a:t> </a:t>
            </a:r>
            <a:r>
              <a:rPr lang="it-IT" sz="2000" dirty="0" err="1"/>
              <a:t>chercheurs</a:t>
            </a:r>
            <a:r>
              <a:rPr lang="it-IT" sz="2000" dirty="0"/>
              <a:t> </a:t>
            </a:r>
            <a:r>
              <a:rPr lang="it-IT" sz="2000" b="1" i="1" dirty="0"/>
              <a:t>«</a:t>
            </a:r>
            <a:r>
              <a:rPr lang="it-IT" sz="2000" b="1" i="1" dirty="0" err="1"/>
              <a:t>islamo-gauchistes</a:t>
            </a:r>
            <a:r>
              <a:rPr lang="it-IT" sz="2000" b="1" i="1" dirty="0"/>
              <a:t>»</a:t>
            </a:r>
            <a:r>
              <a:rPr lang="it-IT" sz="2000" b="1" dirty="0"/>
              <a:t> </a:t>
            </a:r>
            <a:r>
              <a:rPr lang="it-IT" sz="2000" dirty="0"/>
              <a:t>via </a:t>
            </a:r>
            <a:r>
              <a:rPr lang="it-IT" sz="2000" b="1" dirty="0"/>
              <a:t>la </a:t>
            </a:r>
            <a:r>
              <a:rPr lang="it-IT" sz="2000" b="1" dirty="0" err="1"/>
              <a:t>commande</a:t>
            </a:r>
            <a:r>
              <a:rPr lang="it-IT" sz="2000" b="1" dirty="0"/>
              <a:t> </a:t>
            </a:r>
            <a:r>
              <a:rPr lang="it-IT" sz="2000" b="1" dirty="0" err="1"/>
              <a:t>au</a:t>
            </a:r>
            <a:r>
              <a:rPr lang="it-IT" sz="2000" b="1" dirty="0"/>
              <a:t> CNRS d’une </a:t>
            </a:r>
            <a:r>
              <a:rPr lang="it-IT" sz="2000" b="1" dirty="0" err="1"/>
              <a:t>enquête</a:t>
            </a:r>
            <a:r>
              <a:rPr lang="it-IT" sz="2000" b="1" dirty="0"/>
              <a:t> </a:t>
            </a:r>
            <a:r>
              <a:rPr lang="it-IT" sz="2000" i="1" dirty="0"/>
              <a:t>«</a:t>
            </a:r>
            <a:r>
              <a:rPr lang="it-IT" sz="2000" i="1" dirty="0" err="1"/>
              <a:t>sur</a:t>
            </a:r>
            <a:r>
              <a:rPr lang="it-IT" sz="2000" i="1" dirty="0"/>
              <a:t> l’ensemble </a:t>
            </a:r>
            <a:r>
              <a:rPr lang="it-IT" sz="2000" i="1" dirty="0" err="1"/>
              <a:t>des</a:t>
            </a:r>
            <a:r>
              <a:rPr lang="it-IT" sz="2000" i="1" dirty="0"/>
              <a:t> </a:t>
            </a:r>
            <a:r>
              <a:rPr lang="it-IT" sz="2000" i="1" dirty="0" err="1"/>
              <a:t>courants</a:t>
            </a:r>
            <a:r>
              <a:rPr lang="it-IT" sz="2000" i="1" dirty="0"/>
              <a:t> de </a:t>
            </a:r>
            <a:r>
              <a:rPr lang="it-IT" sz="2000" i="1" dirty="0" err="1"/>
              <a:t>recherche</a:t>
            </a:r>
            <a:r>
              <a:rPr lang="it-IT" sz="2000" i="1" dirty="0"/>
              <a:t> </a:t>
            </a:r>
            <a:r>
              <a:rPr lang="it-IT" sz="2000" i="1" dirty="0" err="1"/>
              <a:t>sur</a:t>
            </a:r>
            <a:r>
              <a:rPr lang="it-IT" sz="2000" i="1" dirty="0"/>
              <a:t> </a:t>
            </a:r>
            <a:r>
              <a:rPr lang="it-IT" sz="2000" i="1" dirty="0" err="1"/>
              <a:t>ces</a:t>
            </a:r>
            <a:r>
              <a:rPr lang="it-IT" sz="2000" i="1" dirty="0"/>
              <a:t> </a:t>
            </a:r>
            <a:r>
              <a:rPr lang="it-IT" sz="2000" i="1" dirty="0" err="1"/>
              <a:t>sujets</a:t>
            </a:r>
            <a:r>
              <a:rPr lang="it-IT" sz="2000" i="1" dirty="0"/>
              <a:t>» </a:t>
            </a:r>
            <a:r>
              <a:rPr lang="it-IT" sz="2000" dirty="0"/>
              <a:t>pour</a:t>
            </a:r>
            <a:r>
              <a:rPr lang="it-IT" sz="2000" i="1" dirty="0"/>
              <a:t> «distinguer ce qui </a:t>
            </a:r>
            <a:r>
              <a:rPr lang="it-IT" sz="2000" i="1" dirty="0" err="1"/>
              <a:t>relève</a:t>
            </a:r>
            <a:r>
              <a:rPr lang="it-IT" sz="2000" i="1" dirty="0"/>
              <a:t> de la </a:t>
            </a:r>
            <a:r>
              <a:rPr lang="it-IT" sz="2000" i="1" dirty="0" err="1"/>
              <a:t>recherche</a:t>
            </a:r>
            <a:r>
              <a:rPr lang="it-IT" sz="2000" i="1" dirty="0"/>
              <a:t> </a:t>
            </a:r>
            <a:r>
              <a:rPr lang="it-IT" sz="2000" i="1" dirty="0" err="1"/>
              <a:t>académique</a:t>
            </a:r>
            <a:r>
              <a:rPr lang="it-IT" sz="2000" i="1" dirty="0"/>
              <a:t> de ce qui </a:t>
            </a:r>
            <a:r>
              <a:rPr lang="it-IT" sz="2000" i="1" dirty="0" err="1"/>
              <a:t>relève</a:t>
            </a:r>
            <a:r>
              <a:rPr lang="it-IT" sz="2000" i="1" dirty="0"/>
              <a:t> </a:t>
            </a:r>
            <a:r>
              <a:rPr lang="it-IT" sz="2000" i="1" dirty="0" err="1"/>
              <a:t>justement</a:t>
            </a:r>
            <a:r>
              <a:rPr lang="it-IT" sz="2000" i="1" dirty="0"/>
              <a:t> </a:t>
            </a:r>
            <a:r>
              <a:rPr lang="it-IT" sz="2000" i="1" dirty="0" err="1"/>
              <a:t>du</a:t>
            </a:r>
            <a:r>
              <a:rPr lang="it-IT" sz="2000" i="1" dirty="0"/>
              <a:t> </a:t>
            </a:r>
            <a:r>
              <a:rPr lang="it-IT" sz="2000" i="1" dirty="0" err="1"/>
              <a:t>militantisme</a:t>
            </a:r>
            <a:r>
              <a:rPr lang="it-IT" sz="2000" i="1" dirty="0"/>
              <a:t> et de l’opinion»</a:t>
            </a:r>
            <a:r>
              <a:rPr lang="it-IT" sz="2000" dirty="0"/>
              <a:t>. Elle-</a:t>
            </a:r>
            <a:r>
              <a:rPr lang="it-IT" sz="2000" dirty="0" err="1"/>
              <a:t>même</a:t>
            </a:r>
            <a:r>
              <a:rPr lang="it-IT" sz="2000" dirty="0"/>
              <a:t> </a:t>
            </a:r>
            <a:r>
              <a:rPr lang="it-IT" sz="2000" dirty="0" err="1"/>
              <a:t>chercheuse</a:t>
            </a:r>
            <a:r>
              <a:rPr lang="it-IT" sz="2000" dirty="0"/>
              <a:t> en </a:t>
            </a:r>
            <a:r>
              <a:rPr lang="it-IT" sz="2000" dirty="0" err="1"/>
              <a:t>biochimie</a:t>
            </a:r>
            <a:r>
              <a:rPr lang="it-IT" sz="2000" dirty="0"/>
              <a:t> et biologie </a:t>
            </a:r>
            <a:r>
              <a:rPr lang="it-IT" sz="2000" dirty="0" err="1"/>
              <a:t>moléculaire</a:t>
            </a:r>
            <a:r>
              <a:rPr lang="it-IT" sz="2000" dirty="0"/>
              <a:t> et ex-</a:t>
            </a:r>
            <a:r>
              <a:rPr lang="it-IT" sz="2000" dirty="0" err="1"/>
              <a:t>présidente</a:t>
            </a:r>
            <a:r>
              <a:rPr lang="it-IT" sz="2000" dirty="0"/>
              <a:t> de l’</a:t>
            </a:r>
            <a:r>
              <a:rPr lang="it-IT" sz="2000" dirty="0" err="1"/>
              <a:t>université</a:t>
            </a:r>
            <a:r>
              <a:rPr lang="it-IT" sz="2000" dirty="0"/>
              <a:t> de </a:t>
            </a:r>
            <a:r>
              <a:rPr lang="it-IT" sz="2000" dirty="0" err="1"/>
              <a:t>Nice-Sophia-Antipolis</a:t>
            </a:r>
            <a:r>
              <a:rPr lang="it-IT" sz="2000" dirty="0"/>
              <a:t>, la ministre accuse </a:t>
            </a:r>
            <a:r>
              <a:rPr lang="it-IT" sz="2000" i="1" dirty="0"/>
              <a:t>«</a:t>
            </a:r>
            <a:r>
              <a:rPr lang="it-IT" sz="2000" i="1" dirty="0" err="1"/>
              <a:t>certains</a:t>
            </a:r>
            <a:r>
              <a:rPr lang="it-IT" sz="2000" i="1" dirty="0"/>
              <a:t>»</a:t>
            </a:r>
            <a:r>
              <a:rPr lang="it-IT" sz="2000" dirty="0"/>
              <a:t> </a:t>
            </a:r>
            <a:r>
              <a:rPr lang="it-IT" sz="2000" dirty="0" err="1"/>
              <a:t>universitaires</a:t>
            </a:r>
            <a:r>
              <a:rPr lang="it-IT" sz="2000" dirty="0"/>
              <a:t> - </a:t>
            </a:r>
            <a:r>
              <a:rPr lang="it-IT" sz="2000" dirty="0" err="1"/>
              <a:t>certes</a:t>
            </a:r>
            <a:r>
              <a:rPr lang="it-IT" sz="2000" dirty="0"/>
              <a:t> </a:t>
            </a:r>
            <a:r>
              <a:rPr lang="it-IT" sz="2000" i="1" dirty="0"/>
              <a:t>«</a:t>
            </a:r>
            <a:r>
              <a:rPr lang="it-IT" sz="2000" i="1" dirty="0" err="1"/>
              <a:t>minoritaires</a:t>
            </a:r>
            <a:r>
              <a:rPr lang="it-IT" sz="2000" i="1" dirty="0"/>
              <a:t>»</a:t>
            </a:r>
            <a:r>
              <a:rPr lang="it-IT" sz="2000" dirty="0"/>
              <a:t> - d'</a:t>
            </a:r>
            <a:r>
              <a:rPr lang="it-IT" sz="2000" i="1" dirty="0"/>
              <a:t>«</a:t>
            </a:r>
            <a:r>
              <a:rPr lang="it-IT" sz="2000" i="1" dirty="0" err="1"/>
              <a:t>utiliser</a:t>
            </a:r>
            <a:r>
              <a:rPr lang="it-IT" sz="2000" i="1" dirty="0"/>
              <a:t> </a:t>
            </a:r>
            <a:r>
              <a:rPr lang="it-IT" sz="2000" i="1" dirty="0" err="1"/>
              <a:t>leur</a:t>
            </a:r>
            <a:r>
              <a:rPr lang="it-IT" sz="2000" i="1" dirty="0"/>
              <a:t> </a:t>
            </a:r>
            <a:r>
              <a:rPr lang="it-IT" sz="2000" i="1" dirty="0" err="1"/>
              <a:t>titre</a:t>
            </a:r>
            <a:r>
              <a:rPr lang="it-IT" sz="2000" i="1" dirty="0"/>
              <a:t> et l'aura </a:t>
            </a:r>
            <a:r>
              <a:rPr lang="it-IT" sz="2000" i="1" dirty="0" err="1"/>
              <a:t>qu'ils</a:t>
            </a:r>
            <a:r>
              <a:rPr lang="it-IT" sz="2000" i="1" dirty="0"/>
              <a:t> </a:t>
            </a:r>
            <a:r>
              <a:rPr lang="it-IT" sz="2000" i="1" dirty="0" err="1"/>
              <a:t>ont</a:t>
            </a:r>
            <a:r>
              <a:rPr lang="it-IT" sz="2000" i="1" dirty="0"/>
              <a:t> pour </a:t>
            </a:r>
            <a:r>
              <a:rPr lang="it-IT" sz="2000" i="1" dirty="0" err="1"/>
              <a:t>porter</a:t>
            </a:r>
            <a:r>
              <a:rPr lang="it-IT" sz="2000" i="1" dirty="0"/>
              <a:t> </a:t>
            </a:r>
            <a:r>
              <a:rPr lang="it-IT" sz="2000" i="1" dirty="0" err="1"/>
              <a:t>des</a:t>
            </a:r>
            <a:r>
              <a:rPr lang="it-IT" sz="2000" i="1" dirty="0"/>
              <a:t> </a:t>
            </a:r>
            <a:r>
              <a:rPr lang="it-IT" sz="2000" i="1" dirty="0" err="1"/>
              <a:t>idées</a:t>
            </a:r>
            <a:r>
              <a:rPr lang="it-IT" sz="2000" i="1" dirty="0"/>
              <a:t> </a:t>
            </a:r>
            <a:r>
              <a:rPr lang="it-IT" sz="2000" i="1" dirty="0" err="1"/>
              <a:t>radicales</a:t>
            </a:r>
            <a:r>
              <a:rPr lang="it-IT" sz="2000" i="1" dirty="0"/>
              <a:t> </a:t>
            </a:r>
            <a:r>
              <a:rPr lang="it-IT" sz="2000" i="1" dirty="0" err="1"/>
              <a:t>ou</a:t>
            </a:r>
            <a:r>
              <a:rPr lang="it-IT" sz="2000" i="1" dirty="0"/>
              <a:t> </a:t>
            </a:r>
            <a:r>
              <a:rPr lang="it-IT" sz="2000" i="1" dirty="0" err="1"/>
              <a:t>militantes</a:t>
            </a:r>
            <a:r>
              <a:rPr lang="it-IT" sz="2000" i="1" dirty="0"/>
              <a:t> de l'</a:t>
            </a:r>
            <a:r>
              <a:rPr lang="it-IT" sz="2000" i="1" dirty="0" err="1"/>
              <a:t>islamo</a:t>
            </a:r>
            <a:r>
              <a:rPr lang="it-IT" sz="2000" i="1" dirty="0"/>
              <a:t>-gauchisme, en </a:t>
            </a:r>
            <a:r>
              <a:rPr lang="it-IT" sz="2000" i="1" dirty="0" err="1"/>
              <a:t>regardant</a:t>
            </a:r>
            <a:r>
              <a:rPr lang="it-IT" sz="2000" i="1" dirty="0"/>
              <a:t> </a:t>
            </a:r>
            <a:r>
              <a:rPr lang="it-IT" sz="2000" i="1" dirty="0" err="1"/>
              <a:t>toujours</a:t>
            </a:r>
            <a:r>
              <a:rPr lang="it-IT" sz="2000" i="1" dirty="0"/>
              <a:t> tout par le </a:t>
            </a:r>
            <a:r>
              <a:rPr lang="it-IT" sz="2000" i="1" dirty="0" err="1"/>
              <a:t>prisme</a:t>
            </a:r>
            <a:r>
              <a:rPr lang="it-IT" sz="2000" i="1" dirty="0"/>
              <a:t> de </a:t>
            </a:r>
            <a:r>
              <a:rPr lang="it-IT" sz="2000" i="1" dirty="0" err="1"/>
              <a:t>leur</a:t>
            </a:r>
            <a:r>
              <a:rPr lang="it-IT" sz="2000" i="1" dirty="0"/>
              <a:t> </a:t>
            </a:r>
            <a:r>
              <a:rPr lang="it-IT" sz="2000" i="1" dirty="0" err="1"/>
              <a:t>volonté</a:t>
            </a:r>
            <a:r>
              <a:rPr lang="it-IT" sz="2000" i="1" dirty="0"/>
              <a:t> de </a:t>
            </a:r>
            <a:r>
              <a:rPr lang="it-IT" sz="2000" i="1" dirty="0" err="1"/>
              <a:t>diviser</a:t>
            </a:r>
            <a:r>
              <a:rPr lang="it-IT" sz="2000" i="1" dirty="0"/>
              <a:t>, de </a:t>
            </a:r>
            <a:r>
              <a:rPr lang="it-IT" sz="2000" i="1" dirty="0" err="1"/>
              <a:t>fracturer</a:t>
            </a:r>
            <a:r>
              <a:rPr lang="it-IT" sz="2000" i="1" dirty="0"/>
              <a:t>, de </a:t>
            </a:r>
            <a:r>
              <a:rPr lang="it-IT" sz="2000" i="1" dirty="0" err="1"/>
              <a:t>désigner</a:t>
            </a:r>
            <a:r>
              <a:rPr lang="it-IT" sz="2000" i="1" dirty="0"/>
              <a:t> l'</a:t>
            </a:r>
            <a:r>
              <a:rPr lang="it-IT" sz="2000" i="1" dirty="0" err="1"/>
              <a:t>ennemi</a:t>
            </a:r>
            <a:r>
              <a:rPr lang="it-IT" sz="2000" i="1" dirty="0"/>
              <a:t>»</a:t>
            </a:r>
            <a:r>
              <a:rPr lang="it-IT" sz="2000" dirty="0"/>
              <a:t>. </a:t>
            </a:r>
          </a:p>
          <a:p>
            <a:pPr algn="just"/>
            <a:r>
              <a:rPr lang="it-IT" sz="2000" i="1" dirty="0"/>
              <a:t>Libération</a:t>
            </a:r>
            <a:r>
              <a:rPr lang="it-IT" sz="2000" dirty="0"/>
              <a:t> 16 </a:t>
            </a:r>
            <a:r>
              <a:rPr lang="it-IT" sz="2000" dirty="0" err="1" smtClean="0"/>
              <a:t>février</a:t>
            </a:r>
            <a:r>
              <a:rPr lang="it-IT" sz="2000" dirty="0" smtClean="0"/>
              <a:t> </a:t>
            </a:r>
            <a:r>
              <a:rPr lang="it-IT" sz="2000" dirty="0"/>
              <a:t>2021</a:t>
            </a:r>
          </a:p>
          <a:p>
            <a:endParaRPr lang="fr-CA" sz="2000" dirty="0"/>
          </a:p>
        </p:txBody>
      </p:sp>
    </p:spTree>
    <p:extLst>
      <p:ext uri="{BB962C8B-B14F-4D97-AF65-F5344CB8AC3E}">
        <p14:creationId xmlns:p14="http://schemas.microsoft.com/office/powerpoint/2010/main" val="17999304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 hebdomadaire</a:t>
            </a:r>
          </a:p>
        </p:txBody>
      </p:sp>
      <p:sp>
        <p:nvSpPr>
          <p:cNvPr id="3" name="Segnaposto contenuto 2"/>
          <p:cNvSpPr>
            <a:spLocks noGrp="1"/>
          </p:cNvSpPr>
          <p:nvPr>
            <p:ph idx="1"/>
          </p:nvPr>
        </p:nvSpPr>
        <p:spPr/>
        <p:txBody>
          <a:bodyPr>
            <a:normAutofit/>
          </a:bodyPr>
          <a:lstStyle/>
          <a:p>
            <a:r>
              <a:rPr lang="fr-CA" sz="2400" dirty="0" smtClean="0"/>
              <a:t> «</a:t>
            </a:r>
            <a:r>
              <a:rPr lang="fr-CA" sz="2400" dirty="0" err="1"/>
              <a:t>L’islamo-gauchisme</a:t>
            </a:r>
            <a:r>
              <a:rPr lang="fr-CA" sz="2400" dirty="0"/>
              <a:t> [</a:t>
            </a:r>
            <a:r>
              <a:rPr lang="fr-CA" sz="2400" b="1" dirty="0"/>
              <a:t>concept venu de l’extrême droite et sans base scientifique,</a:t>
            </a:r>
            <a:r>
              <a:rPr lang="fr-CA" sz="2400" dirty="0"/>
              <a:t> ndlr] gangrène la société dans son ensemble et l’université n’est pas imperméable et fait partie de la société», assène Vidal</a:t>
            </a:r>
            <a:r>
              <a:rPr lang="fr-CA" sz="2400" dirty="0" smtClean="0"/>
              <a:t>.</a:t>
            </a:r>
          </a:p>
          <a:p>
            <a:pPr algn="just"/>
            <a:endParaRPr lang="fr-CA" sz="2400" dirty="0"/>
          </a:p>
          <a:p>
            <a:pPr algn="just"/>
            <a:endParaRPr lang="fr-CA" sz="2400" dirty="0"/>
          </a:p>
        </p:txBody>
      </p:sp>
    </p:spTree>
    <p:extLst>
      <p:ext uri="{BB962C8B-B14F-4D97-AF65-F5344CB8AC3E}">
        <p14:creationId xmlns:p14="http://schemas.microsoft.com/office/powerpoint/2010/main" val="33763626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smtClean="0"/>
              <a:t/>
            </a:r>
            <a:br>
              <a:rPr lang="fr-CA" sz="2800" dirty="0" smtClean="0"/>
            </a:br>
            <a:r>
              <a:rPr lang="fr-CA" sz="2800" dirty="0" smtClean="0"/>
              <a:t>Une pétition contre la Ministre</a:t>
            </a:r>
            <a:br>
              <a:rPr lang="fr-CA" sz="2800" dirty="0" smtClean="0"/>
            </a:br>
            <a:r>
              <a:rPr lang="fr-CA" sz="2800" dirty="0"/>
              <a:t>dans </a:t>
            </a:r>
            <a:r>
              <a:rPr lang="fr-CA" sz="2800" i="1" dirty="0"/>
              <a:t>Le </a:t>
            </a:r>
            <a:r>
              <a:rPr lang="fr-CA" sz="2800" i="1" dirty="0" smtClean="0"/>
              <a:t>Monde</a:t>
            </a:r>
            <a:r>
              <a:rPr lang="fr-CA" sz="2800" dirty="0" smtClean="0"/>
              <a:t>, le 20 février 2012</a:t>
            </a:r>
            <a:r>
              <a:rPr lang="fr-CA" sz="2800" dirty="0"/>
              <a:t/>
            </a:r>
            <a:br>
              <a:rPr lang="fr-CA" sz="2800" dirty="0"/>
            </a:br>
            <a:r>
              <a:rPr lang="fr-CA" sz="2800" dirty="0" smtClean="0"/>
              <a:t/>
            </a:r>
            <a:br>
              <a:rPr lang="fr-CA" sz="2800" dirty="0" smtClean="0"/>
            </a:br>
            <a:endParaRPr lang="fr-CA" sz="2800" dirty="0"/>
          </a:p>
        </p:txBody>
      </p:sp>
      <p:sp>
        <p:nvSpPr>
          <p:cNvPr id="3" name="Segnaposto contenuto 2"/>
          <p:cNvSpPr>
            <a:spLocks noGrp="1"/>
          </p:cNvSpPr>
          <p:nvPr>
            <p:ph idx="1"/>
          </p:nvPr>
        </p:nvSpPr>
        <p:spPr/>
        <p:txBody>
          <a:bodyPr>
            <a:normAutofit/>
          </a:bodyPr>
          <a:lstStyle/>
          <a:p>
            <a:r>
              <a:rPr lang="fr-CA" sz="2400" dirty="0" smtClean="0"/>
              <a:t>«</a:t>
            </a:r>
            <a:r>
              <a:rPr lang="fr-CA" sz="2400" dirty="0"/>
              <a:t> Islamo-gauchisme » : « Nous, universitaires et chercheurs, demandons avec force la démission de Frédérique Vidal »</a:t>
            </a:r>
          </a:p>
          <a:p>
            <a:endParaRPr lang="fr-CA" sz="2400" dirty="0" smtClean="0"/>
          </a:p>
          <a:p>
            <a:pPr algn="just"/>
            <a:r>
              <a:rPr lang="fr-CA" sz="2400" dirty="0" smtClean="0"/>
              <a:t>Plus </a:t>
            </a:r>
            <a:r>
              <a:rPr lang="fr-CA" sz="2400" dirty="0"/>
              <a:t>de 600 membres du personnel de l’enseignement supérieur et de la recherche, dont l’économiste Thomas Piketty et la sociologue Dominique </a:t>
            </a:r>
            <a:r>
              <a:rPr lang="fr-CA" sz="2400" dirty="0" err="1"/>
              <a:t>Méda</a:t>
            </a:r>
            <a:r>
              <a:rPr lang="fr-CA" sz="2400" dirty="0"/>
              <a:t>, dénoncent, dans une tribune au « Monde », la « chasse aux sorcières » menée selon eux par leur </a:t>
            </a:r>
            <a:r>
              <a:rPr lang="fr-CA" sz="2400" dirty="0" smtClean="0"/>
              <a:t>ministre.</a:t>
            </a:r>
            <a:endParaRPr lang="fr-CA" sz="2400" dirty="0"/>
          </a:p>
          <a:p>
            <a:pPr marL="0" indent="0">
              <a:buNone/>
            </a:pPr>
            <a:r>
              <a:rPr lang="fr-CA" sz="2400" dirty="0" smtClean="0"/>
              <a:t> </a:t>
            </a:r>
            <a:endParaRPr lang="fr-CA" sz="2400" dirty="0"/>
          </a:p>
        </p:txBody>
      </p:sp>
    </p:spTree>
    <p:extLst>
      <p:ext uri="{BB962C8B-B14F-4D97-AF65-F5344CB8AC3E}">
        <p14:creationId xmlns:p14="http://schemas.microsoft.com/office/powerpoint/2010/main" val="15320673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islamo-gauchisme</a:t>
            </a:r>
            <a:endParaRPr lang="it-IT" sz="2800" dirty="0"/>
          </a:p>
        </p:txBody>
      </p:sp>
      <p:sp>
        <p:nvSpPr>
          <p:cNvPr id="3" name="Segnaposto contenuto 2"/>
          <p:cNvSpPr>
            <a:spLocks noGrp="1"/>
          </p:cNvSpPr>
          <p:nvPr>
            <p:ph idx="1"/>
          </p:nvPr>
        </p:nvSpPr>
        <p:spPr/>
        <p:txBody>
          <a:bodyPr>
            <a:normAutofit fontScale="92500" lnSpcReduction="10000"/>
          </a:bodyPr>
          <a:lstStyle/>
          <a:p>
            <a:pPr algn="just"/>
            <a:r>
              <a:rPr lang="fr-FR" sz="2400" dirty="0"/>
              <a:t>Apparu dans les années 2000, le terme, qui </a:t>
            </a:r>
            <a:r>
              <a:rPr lang="fr-FR" sz="2400" dirty="0" smtClean="0"/>
              <a:t>évoquait </a:t>
            </a:r>
            <a:r>
              <a:rPr lang="fr-FR" sz="2400" dirty="0"/>
              <a:t>une convergence entre islamistes et extrême gauche, symbolise aujourd’hui une ligne de fracture politique sur les causes du </a:t>
            </a:r>
            <a:r>
              <a:rPr lang="fr-FR" sz="2400" dirty="0" err="1"/>
              <a:t>djihadisme</a:t>
            </a:r>
            <a:r>
              <a:rPr lang="fr-FR" sz="2400" dirty="0"/>
              <a:t>. Il trouve ses racines dans le débat sur la défense des travailleurs immigrés prônée par la gauche à partir de Mai 68.</a:t>
            </a:r>
          </a:p>
          <a:p>
            <a:pPr algn="just"/>
            <a:r>
              <a:rPr lang="fr-FR" sz="2400" b="1" dirty="0"/>
              <a:t>C’est le sociologue Pierre-André </a:t>
            </a:r>
            <a:r>
              <a:rPr lang="fr-FR" sz="2400" b="1" dirty="0" err="1"/>
              <a:t>Taguieff</a:t>
            </a:r>
            <a:r>
              <a:rPr lang="fr-FR" sz="2400" b="1" dirty="0"/>
              <a:t> qui, le premier, aurait utilisé le terme</a:t>
            </a:r>
            <a:r>
              <a:rPr lang="fr-FR" sz="2400" dirty="0"/>
              <a:t> en 2002, dans </a:t>
            </a:r>
            <a:r>
              <a:rPr lang="fr-FR" sz="2400" i="1" dirty="0"/>
              <a:t>La Nouvelle </a:t>
            </a:r>
            <a:r>
              <a:rPr lang="fr-FR" sz="2400" i="1" dirty="0" err="1"/>
              <a:t>Judéophobie</a:t>
            </a:r>
            <a:r>
              <a:rPr lang="fr-FR" sz="2400" i="1" dirty="0"/>
              <a:t> </a:t>
            </a:r>
            <a:r>
              <a:rPr lang="fr-FR" sz="2400" dirty="0"/>
              <a:t>(Mille et une nuits, 2002). Celui-ci a alors, selon l’auteur, une valeur descriptive, et désigne une convergence entre intégristes musulmans et groupes d’extrême gauche, à la faveur d’ennemis communs. « Que, mise à toutes les sauces, l’expression ait eu par la suite la fortune que l’on sait, je n’en suis pas responsable », écrivait-il dans </a:t>
            </a:r>
            <a:r>
              <a:rPr lang="fr-FR" sz="2400" i="1" dirty="0"/>
              <a:t>Libération</a:t>
            </a:r>
            <a:r>
              <a:rPr lang="fr-FR" sz="2400" dirty="0"/>
              <a:t> le 26 octobre. </a:t>
            </a:r>
          </a:p>
          <a:p>
            <a:pPr algn="just"/>
            <a:r>
              <a:rPr lang="it-IT" sz="2400" i="1" dirty="0"/>
              <a:t>Le Monde</a:t>
            </a:r>
            <a:r>
              <a:rPr lang="it-IT" sz="2400" dirty="0"/>
              <a:t>, 11 </a:t>
            </a:r>
            <a:r>
              <a:rPr lang="it-IT" sz="2400" dirty="0" err="1"/>
              <a:t>décembre</a:t>
            </a:r>
            <a:r>
              <a:rPr lang="it-IT" sz="2400" dirty="0"/>
              <a:t> 2020</a:t>
            </a:r>
          </a:p>
          <a:p>
            <a:pPr algn="just"/>
            <a:endParaRPr lang="it-IT" sz="2400" dirty="0"/>
          </a:p>
        </p:txBody>
      </p:sp>
    </p:spTree>
    <p:extLst>
      <p:ext uri="{BB962C8B-B14F-4D97-AF65-F5344CB8AC3E}">
        <p14:creationId xmlns:p14="http://schemas.microsoft.com/office/powerpoint/2010/main" val="15329010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a:t>islamo-gauchisme</a:t>
            </a:r>
            <a:endParaRPr lang="it-IT" sz="2800" dirty="0"/>
          </a:p>
        </p:txBody>
      </p:sp>
      <p:sp>
        <p:nvSpPr>
          <p:cNvPr id="3" name="Segnaposto contenuto 2"/>
          <p:cNvSpPr>
            <a:spLocks noGrp="1"/>
          </p:cNvSpPr>
          <p:nvPr>
            <p:ph idx="1"/>
          </p:nvPr>
        </p:nvSpPr>
        <p:spPr/>
        <p:txBody>
          <a:bodyPr>
            <a:normAutofit/>
          </a:bodyPr>
          <a:lstStyle/>
          <a:p>
            <a:pPr algn="just"/>
            <a:r>
              <a:rPr lang="fr-FR" sz="2400" dirty="0"/>
              <a:t>Comment se saisir de l’islamo-gauchisme, un terme sur lequel personne ne s’accorde, que personne ne revendique et qui, pourtant, a pris une place de choix dans le débat public ? Le vocable est flou : on ne sait si la première moitié renvoie à « islam » ou « islamisme » (raison pour laquelle le philosophe Raphaël </a:t>
            </a:r>
            <a:r>
              <a:rPr lang="fr-FR" sz="2400" dirty="0" err="1"/>
              <a:t>Enthoven</a:t>
            </a:r>
            <a:r>
              <a:rPr lang="fr-FR" sz="2400" dirty="0"/>
              <a:t> préfère parler d’« </a:t>
            </a:r>
            <a:r>
              <a:rPr lang="fr-FR" sz="2400" dirty="0" err="1"/>
              <a:t>islamismo</a:t>
            </a:r>
            <a:r>
              <a:rPr lang="fr-FR" sz="2400" dirty="0"/>
              <a:t>-gauchisme »), sa deuxième partie achève de le rendre péjoratif. Inflammable, il porte en lui la discorde.</a:t>
            </a:r>
          </a:p>
          <a:p>
            <a:pPr algn="just"/>
            <a:r>
              <a:rPr lang="it-IT" sz="2400" i="1" dirty="0"/>
              <a:t>Le Monde</a:t>
            </a:r>
            <a:r>
              <a:rPr lang="it-IT" sz="2400" dirty="0"/>
              <a:t>, 11 </a:t>
            </a:r>
            <a:r>
              <a:rPr lang="it-IT" sz="2400" dirty="0" err="1"/>
              <a:t>décembre</a:t>
            </a:r>
            <a:r>
              <a:rPr lang="it-IT" sz="2400" dirty="0"/>
              <a:t> 2020</a:t>
            </a:r>
          </a:p>
        </p:txBody>
      </p:sp>
    </p:spTree>
    <p:extLst>
      <p:ext uri="{BB962C8B-B14F-4D97-AF65-F5344CB8AC3E}">
        <p14:creationId xmlns:p14="http://schemas.microsoft.com/office/powerpoint/2010/main" val="10887973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a:t>islamo-gauchisme</a:t>
            </a:r>
            <a:endParaRPr lang="it-IT" sz="2800" dirty="0"/>
          </a:p>
        </p:txBody>
      </p:sp>
      <p:sp>
        <p:nvSpPr>
          <p:cNvPr id="3" name="Segnaposto contenuto 2"/>
          <p:cNvSpPr>
            <a:spLocks noGrp="1"/>
          </p:cNvSpPr>
          <p:nvPr>
            <p:ph idx="1"/>
          </p:nvPr>
        </p:nvSpPr>
        <p:spPr/>
        <p:txBody>
          <a:bodyPr>
            <a:normAutofit/>
          </a:bodyPr>
          <a:lstStyle/>
          <a:p>
            <a:pPr algn="just"/>
            <a:r>
              <a:rPr lang="fr-FR" sz="2400" dirty="0"/>
              <a:t>Comment se saisir de l’islamo-gauchisme, un terme sur lequel personne ne s’accorde, que personne ne revendique et qui, pourtant, a pris une place de choix dans le débat public ? Le vocable est flou : on ne sait si la première moitié renvoie à « islam » ou « islamisme » (raison pour laquelle le philosophe Raphaël </a:t>
            </a:r>
            <a:r>
              <a:rPr lang="fr-FR" sz="2400" dirty="0" err="1"/>
              <a:t>Enthoven</a:t>
            </a:r>
            <a:r>
              <a:rPr lang="fr-FR" sz="2400" dirty="0"/>
              <a:t> préfère parler d’« </a:t>
            </a:r>
            <a:r>
              <a:rPr lang="fr-FR" sz="2400" dirty="0" err="1"/>
              <a:t>islamismo</a:t>
            </a:r>
            <a:r>
              <a:rPr lang="fr-FR" sz="2400" dirty="0"/>
              <a:t>-gauchisme »), sa deuxième partie achève de le rendre péjoratif. Inflammable, il porte en lui la discorde.</a:t>
            </a:r>
          </a:p>
          <a:p>
            <a:pPr algn="just"/>
            <a:r>
              <a:rPr lang="it-IT" sz="2400" i="1" dirty="0"/>
              <a:t>Le Monde</a:t>
            </a:r>
            <a:r>
              <a:rPr lang="it-IT" sz="2400" dirty="0"/>
              <a:t>, 11 </a:t>
            </a:r>
            <a:r>
              <a:rPr lang="it-IT" sz="2400" dirty="0" err="1"/>
              <a:t>décembre</a:t>
            </a:r>
            <a:r>
              <a:rPr lang="it-IT" sz="2400" dirty="0"/>
              <a:t> 2020</a:t>
            </a:r>
          </a:p>
        </p:txBody>
      </p:sp>
    </p:spTree>
    <p:extLst>
      <p:ext uri="{BB962C8B-B14F-4D97-AF65-F5344CB8AC3E}">
        <p14:creationId xmlns:p14="http://schemas.microsoft.com/office/powerpoint/2010/main" val="23341742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a:t/>
            </a:r>
            <a:br>
              <a:rPr lang="fr-CA" sz="2800" dirty="0"/>
            </a:br>
            <a:r>
              <a:rPr lang="fr-CA" sz="2800" dirty="0"/>
              <a:t>Observations hebdomadaires</a:t>
            </a:r>
            <a:r>
              <a:rPr lang="it-IT" sz="2800" b="1" dirty="0"/>
              <a:t/>
            </a:r>
            <a:br>
              <a:rPr lang="it-IT" sz="2800" b="1" dirty="0"/>
            </a:br>
            <a:r>
              <a:rPr lang="it-IT" sz="2700" dirty="0" err="1"/>
              <a:t>Projet</a:t>
            </a:r>
            <a:r>
              <a:rPr lang="it-IT" sz="2700" dirty="0"/>
              <a:t> de </a:t>
            </a:r>
            <a:r>
              <a:rPr lang="it-IT" sz="2700" dirty="0" err="1"/>
              <a:t>loi</a:t>
            </a:r>
            <a:r>
              <a:rPr lang="it-IT" sz="2700" dirty="0"/>
              <a:t> </a:t>
            </a:r>
            <a:r>
              <a:rPr lang="it-IT" sz="2700" dirty="0" err="1"/>
              <a:t>confortant</a:t>
            </a:r>
            <a:r>
              <a:rPr lang="it-IT" sz="2700" dirty="0"/>
              <a:t> le </a:t>
            </a:r>
            <a:r>
              <a:rPr lang="it-IT" sz="2700" dirty="0" err="1"/>
              <a:t>respect</a:t>
            </a:r>
            <a:r>
              <a:rPr lang="it-IT" sz="2700" dirty="0"/>
              <a:t> </a:t>
            </a:r>
            <a:r>
              <a:rPr lang="it-IT" sz="2700" dirty="0" err="1"/>
              <a:t>des</a:t>
            </a:r>
            <a:r>
              <a:rPr lang="it-IT" sz="2700" dirty="0"/>
              <a:t> </a:t>
            </a:r>
            <a:r>
              <a:rPr lang="it-IT" sz="2700" dirty="0" err="1"/>
              <a:t>principes</a:t>
            </a:r>
            <a:r>
              <a:rPr lang="it-IT" sz="2700" dirty="0"/>
              <a:t> de la </a:t>
            </a:r>
            <a:r>
              <a:rPr lang="it-IT" sz="2700" dirty="0" err="1"/>
              <a:t>République</a:t>
            </a:r>
            <a:r>
              <a:rPr lang="it-IT" sz="2700" dirty="0"/>
              <a:t/>
            </a:r>
            <a:br>
              <a:rPr lang="it-IT" sz="2700" dirty="0"/>
            </a:br>
            <a:r>
              <a:rPr lang="fr-CA" sz="2400" dirty="0"/>
              <a:t>(loi du séparatisme) </a:t>
            </a:r>
            <a:r>
              <a:rPr lang="it-IT" sz="2700" dirty="0"/>
              <a:t>1 </a:t>
            </a:r>
            <a:r>
              <a:rPr lang="it-IT" sz="2700" dirty="0" err="1"/>
              <a:t>mars</a:t>
            </a:r>
            <a:r>
              <a:rPr lang="it-IT" sz="2700" dirty="0"/>
              <a:t> 2021</a:t>
            </a:r>
            <a:br>
              <a:rPr lang="it-IT" sz="2700" dirty="0"/>
            </a:br>
            <a:endParaRPr lang="fr-CA" sz="2700" dirty="0"/>
          </a:p>
        </p:txBody>
      </p:sp>
      <p:sp>
        <p:nvSpPr>
          <p:cNvPr id="3" name="Segnaposto contenuto 2"/>
          <p:cNvSpPr>
            <a:spLocks noGrp="1"/>
          </p:cNvSpPr>
          <p:nvPr>
            <p:ph idx="1"/>
          </p:nvPr>
        </p:nvSpPr>
        <p:spPr/>
        <p:txBody>
          <a:bodyPr>
            <a:normAutofit fontScale="92500" lnSpcReduction="10000"/>
          </a:bodyPr>
          <a:lstStyle/>
          <a:p>
            <a:pPr algn="just"/>
            <a:r>
              <a:rPr lang="it-IT" sz="2400" dirty="0"/>
              <a:t>Le </a:t>
            </a:r>
            <a:r>
              <a:rPr lang="it-IT" sz="2400" dirty="0" err="1"/>
              <a:t>projet</a:t>
            </a:r>
            <a:r>
              <a:rPr lang="it-IT" sz="2400" dirty="0"/>
              <a:t> de </a:t>
            </a:r>
            <a:r>
              <a:rPr lang="it-IT" sz="2400" dirty="0" err="1"/>
              <a:t>loi</a:t>
            </a:r>
            <a:r>
              <a:rPr lang="it-IT" sz="2400" dirty="0"/>
              <a:t> </a:t>
            </a:r>
            <a:r>
              <a:rPr lang="it-IT" sz="2400" dirty="0" err="1"/>
              <a:t>vise</a:t>
            </a:r>
            <a:r>
              <a:rPr lang="it-IT" sz="2400" dirty="0"/>
              <a:t> à </a:t>
            </a:r>
            <a:r>
              <a:rPr lang="it-IT" sz="2400" dirty="0" err="1"/>
              <a:t>lutter</a:t>
            </a:r>
            <a:r>
              <a:rPr lang="it-IT" sz="2400" dirty="0"/>
              <a:t> </a:t>
            </a:r>
            <a:r>
              <a:rPr lang="it-IT" sz="2400" dirty="0" err="1"/>
              <a:t>contre</a:t>
            </a:r>
            <a:r>
              <a:rPr lang="it-IT" sz="2400" dirty="0"/>
              <a:t> le </a:t>
            </a:r>
            <a:r>
              <a:rPr lang="it-IT" sz="2400" dirty="0" err="1"/>
              <a:t>séparatisme</a:t>
            </a:r>
            <a:r>
              <a:rPr lang="it-IT" sz="2400" dirty="0"/>
              <a:t> et </a:t>
            </a:r>
            <a:r>
              <a:rPr lang="it-IT" sz="2400" dirty="0" err="1"/>
              <a:t>les</a:t>
            </a:r>
            <a:r>
              <a:rPr lang="it-IT" sz="2400" dirty="0"/>
              <a:t> </a:t>
            </a:r>
            <a:r>
              <a:rPr lang="it-IT" sz="2400" dirty="0" err="1"/>
              <a:t>atteintes</a:t>
            </a:r>
            <a:r>
              <a:rPr lang="it-IT" sz="2400" dirty="0"/>
              <a:t> à la </a:t>
            </a:r>
            <a:r>
              <a:rPr lang="it-IT" sz="2400" dirty="0" err="1"/>
              <a:t>citoyenneté</a:t>
            </a:r>
            <a:r>
              <a:rPr lang="it-IT" sz="2400" dirty="0"/>
              <a:t>. Il </a:t>
            </a:r>
            <a:r>
              <a:rPr lang="it-IT" sz="2400" dirty="0" err="1"/>
              <a:t>entend</a:t>
            </a:r>
            <a:r>
              <a:rPr lang="it-IT" sz="2400" dirty="0"/>
              <a:t> </a:t>
            </a:r>
            <a:r>
              <a:rPr lang="it-IT" sz="2400" dirty="0" err="1"/>
              <a:t>apporter</a:t>
            </a:r>
            <a:r>
              <a:rPr lang="it-IT" sz="2400" dirty="0"/>
              <a:t> </a:t>
            </a:r>
            <a:r>
              <a:rPr lang="it-IT" sz="2400" dirty="0" err="1"/>
              <a:t>des</a:t>
            </a:r>
            <a:r>
              <a:rPr lang="it-IT" sz="2400" dirty="0"/>
              <a:t> </a:t>
            </a:r>
            <a:r>
              <a:rPr lang="it-IT" sz="2400" dirty="0" err="1"/>
              <a:t>réponses</a:t>
            </a:r>
            <a:r>
              <a:rPr lang="it-IT" sz="2400" dirty="0"/>
              <a:t> </a:t>
            </a:r>
            <a:r>
              <a:rPr lang="it-IT" sz="2400" dirty="0" err="1"/>
              <a:t>au</a:t>
            </a:r>
            <a:r>
              <a:rPr lang="it-IT" sz="2400" dirty="0"/>
              <a:t> repli </a:t>
            </a:r>
            <a:r>
              <a:rPr lang="it-IT" sz="2400" dirty="0" err="1"/>
              <a:t>communautaire</a:t>
            </a:r>
            <a:r>
              <a:rPr lang="it-IT" sz="2400" dirty="0"/>
              <a:t> et </a:t>
            </a:r>
            <a:r>
              <a:rPr lang="it-IT" sz="2400" dirty="0" err="1"/>
              <a:t>au</a:t>
            </a:r>
            <a:r>
              <a:rPr lang="it-IT" sz="2400" dirty="0"/>
              <a:t> </a:t>
            </a:r>
            <a:r>
              <a:rPr lang="it-IT" sz="2400" dirty="0" err="1"/>
              <a:t>développement</a:t>
            </a:r>
            <a:r>
              <a:rPr lang="it-IT" sz="2400" dirty="0"/>
              <a:t> de l'</a:t>
            </a:r>
            <a:r>
              <a:rPr lang="it-IT" sz="2400" dirty="0" err="1"/>
              <a:t>islamisme</a:t>
            </a:r>
            <a:r>
              <a:rPr lang="it-IT" sz="2400" dirty="0"/>
              <a:t> radical, en </a:t>
            </a:r>
            <a:r>
              <a:rPr lang="it-IT" sz="2400" dirty="0" err="1"/>
              <a:t>renforçant</a:t>
            </a:r>
            <a:r>
              <a:rPr lang="it-IT" sz="2400" dirty="0"/>
              <a:t> le </a:t>
            </a:r>
            <a:r>
              <a:rPr lang="it-IT" sz="2400" dirty="0" err="1"/>
              <a:t>respect</a:t>
            </a:r>
            <a:r>
              <a:rPr lang="it-IT" sz="2400" dirty="0"/>
              <a:t> </a:t>
            </a:r>
            <a:r>
              <a:rPr lang="it-IT" sz="2400" dirty="0" err="1"/>
              <a:t>des</a:t>
            </a:r>
            <a:r>
              <a:rPr lang="it-IT" sz="2400" dirty="0"/>
              <a:t> </a:t>
            </a:r>
            <a:r>
              <a:rPr lang="it-IT" sz="2400" dirty="0" err="1"/>
              <a:t>principes</a:t>
            </a:r>
            <a:r>
              <a:rPr lang="it-IT" sz="2400" dirty="0"/>
              <a:t> </a:t>
            </a:r>
            <a:r>
              <a:rPr lang="it-IT" sz="2400" dirty="0" err="1"/>
              <a:t>républicains</a:t>
            </a:r>
            <a:r>
              <a:rPr lang="it-IT" sz="2400" dirty="0"/>
              <a:t> et en </a:t>
            </a:r>
            <a:r>
              <a:rPr lang="it-IT" sz="2400" dirty="0" err="1"/>
              <a:t>modifiant</a:t>
            </a:r>
            <a:r>
              <a:rPr lang="it-IT" sz="2400" dirty="0"/>
              <a:t> </a:t>
            </a:r>
            <a:r>
              <a:rPr lang="it-IT" sz="2400" dirty="0" err="1"/>
              <a:t>les</a:t>
            </a:r>
            <a:r>
              <a:rPr lang="it-IT" sz="2400" dirty="0"/>
              <a:t> </a:t>
            </a:r>
            <a:r>
              <a:rPr lang="it-IT" sz="2400" dirty="0" err="1"/>
              <a:t>lois</a:t>
            </a:r>
            <a:r>
              <a:rPr lang="it-IT" sz="2400" dirty="0"/>
              <a:t> </a:t>
            </a:r>
            <a:r>
              <a:rPr lang="it-IT" sz="2400" dirty="0" err="1"/>
              <a:t>sur</a:t>
            </a:r>
            <a:r>
              <a:rPr lang="it-IT" sz="2400" dirty="0"/>
              <a:t> </a:t>
            </a:r>
            <a:r>
              <a:rPr lang="it-IT" sz="2400" dirty="0" err="1"/>
              <a:t>les</a:t>
            </a:r>
            <a:r>
              <a:rPr lang="it-IT" sz="2400" dirty="0"/>
              <a:t> </a:t>
            </a:r>
            <a:r>
              <a:rPr lang="it-IT" sz="2400" dirty="0" err="1"/>
              <a:t>cultes</a:t>
            </a:r>
            <a:r>
              <a:rPr lang="it-IT" sz="2400" dirty="0"/>
              <a:t>. </a:t>
            </a:r>
          </a:p>
          <a:p>
            <a:r>
              <a:rPr lang="it-IT" sz="2400" dirty="0"/>
              <a:t>9 </a:t>
            </a:r>
            <a:r>
              <a:rPr lang="it-IT" sz="2400" dirty="0" err="1"/>
              <a:t>décembre</a:t>
            </a:r>
            <a:r>
              <a:rPr lang="it-IT" sz="2400" dirty="0"/>
              <a:t> 2020 </a:t>
            </a:r>
            <a:r>
              <a:rPr lang="it-IT" sz="2400" dirty="0" err="1"/>
              <a:t>Conseil</a:t>
            </a:r>
            <a:r>
              <a:rPr lang="it-IT" sz="2400" dirty="0"/>
              <a:t> </a:t>
            </a:r>
            <a:r>
              <a:rPr lang="it-IT" sz="2400" dirty="0" err="1"/>
              <a:t>des</a:t>
            </a:r>
            <a:r>
              <a:rPr lang="it-IT" sz="2400" dirty="0"/>
              <a:t> </a:t>
            </a:r>
            <a:r>
              <a:rPr lang="it-IT" sz="2400" dirty="0" err="1"/>
              <a:t>ministres</a:t>
            </a:r>
            <a:r>
              <a:rPr lang="it-IT" sz="2400" dirty="0"/>
              <a:t> et </a:t>
            </a:r>
            <a:r>
              <a:rPr lang="it-IT" sz="2400" dirty="0" err="1"/>
              <a:t>Dépôt</a:t>
            </a:r>
            <a:r>
              <a:rPr lang="it-IT" sz="2400" dirty="0"/>
              <a:t> </a:t>
            </a:r>
            <a:r>
              <a:rPr lang="it-IT" sz="2400" dirty="0" err="1"/>
              <a:t>au</a:t>
            </a:r>
            <a:r>
              <a:rPr lang="it-IT" sz="2400" dirty="0"/>
              <a:t> </a:t>
            </a:r>
            <a:r>
              <a:rPr lang="it-IT" sz="2400" dirty="0" err="1"/>
              <a:t>parlement</a:t>
            </a:r>
            <a:r>
              <a:rPr lang="it-IT" sz="2400" dirty="0"/>
              <a:t>; 16 </a:t>
            </a:r>
            <a:r>
              <a:rPr lang="it-IT" sz="2400" dirty="0" err="1"/>
              <a:t>février</a:t>
            </a:r>
            <a:r>
              <a:rPr lang="it-IT" sz="2400" dirty="0"/>
              <a:t> 2021 </a:t>
            </a:r>
            <a:r>
              <a:rPr lang="it-IT" sz="2400" dirty="0" err="1"/>
              <a:t>Examen</a:t>
            </a:r>
            <a:r>
              <a:rPr lang="it-IT" sz="2400" dirty="0"/>
              <a:t> et adoption1ère </a:t>
            </a:r>
            <a:r>
              <a:rPr lang="it-IT" sz="2400" dirty="0" err="1"/>
              <a:t>lecture</a:t>
            </a:r>
            <a:endParaRPr lang="it-IT" sz="2400" dirty="0"/>
          </a:p>
          <a:p>
            <a:endParaRPr lang="it-IT" sz="2400" dirty="0"/>
          </a:p>
          <a:p>
            <a:pPr algn="just"/>
            <a:endParaRPr lang="it-IT" sz="2400" dirty="0"/>
          </a:p>
          <a:p>
            <a:pPr algn="just"/>
            <a:endParaRPr lang="it-IT" sz="2400" dirty="0"/>
          </a:p>
          <a:p>
            <a:pPr algn="just"/>
            <a:endParaRPr lang="it-IT" sz="2400" dirty="0"/>
          </a:p>
          <a:p>
            <a:pPr algn="just"/>
            <a:r>
              <a:rPr lang="it-IT" sz="2400" dirty="0" err="1"/>
              <a:t>https</a:t>
            </a:r>
            <a:r>
              <a:rPr lang="it-IT" sz="2400" dirty="0"/>
              <a:t>://</a:t>
            </a:r>
            <a:r>
              <a:rPr lang="it-IT" sz="2400" dirty="0" err="1"/>
              <a:t>www.vie-publique.fr</a:t>
            </a:r>
            <a:r>
              <a:rPr lang="it-IT" sz="2400" dirty="0"/>
              <a:t>/</a:t>
            </a:r>
            <a:r>
              <a:rPr lang="it-IT" sz="2400" dirty="0" err="1"/>
              <a:t>loi</a:t>
            </a:r>
            <a:r>
              <a:rPr lang="it-IT" sz="2400" dirty="0"/>
              <a:t>/277621-loi-separatisme-respect-des-principes-de-la-republique</a:t>
            </a:r>
          </a:p>
          <a:p>
            <a:pPr algn="just"/>
            <a:endParaRPr lang="it-IT" sz="2400" b="1" dirty="0"/>
          </a:p>
          <a:p>
            <a:pPr algn="just"/>
            <a:endParaRPr lang="fr-CA" sz="2400" dirty="0"/>
          </a:p>
        </p:txBody>
      </p:sp>
    </p:spTree>
    <p:extLst>
      <p:ext uri="{BB962C8B-B14F-4D97-AF65-F5344CB8AC3E}">
        <p14:creationId xmlns:p14="http://schemas.microsoft.com/office/powerpoint/2010/main" val="2305367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a:t/>
            </a:r>
            <a:br>
              <a:rPr lang="fr-CA" sz="2800" dirty="0"/>
            </a:br>
            <a:r>
              <a:rPr lang="fr-CA" sz="2800" dirty="0"/>
              <a:t>Observations hebdomadaires</a:t>
            </a:r>
            <a:br>
              <a:rPr lang="fr-CA" sz="2800" dirty="0"/>
            </a:br>
            <a:r>
              <a:rPr lang="it-IT" sz="2800" b="1" dirty="0" err="1"/>
              <a:t>Projet</a:t>
            </a:r>
            <a:r>
              <a:rPr lang="it-IT" sz="2800" b="1" dirty="0"/>
              <a:t> de </a:t>
            </a:r>
            <a:r>
              <a:rPr lang="it-IT" sz="2800" b="1" dirty="0" err="1"/>
              <a:t>loi</a:t>
            </a:r>
            <a:r>
              <a:rPr lang="it-IT" sz="2800" b="1" dirty="0"/>
              <a:t> </a:t>
            </a:r>
            <a:r>
              <a:rPr lang="it-IT" sz="2800" b="1" dirty="0" err="1"/>
              <a:t>confortant</a:t>
            </a:r>
            <a:r>
              <a:rPr lang="it-IT" sz="2800" b="1" dirty="0"/>
              <a:t> le </a:t>
            </a:r>
            <a:r>
              <a:rPr lang="it-IT" sz="2800" b="1" dirty="0" err="1"/>
              <a:t>respect</a:t>
            </a:r>
            <a:r>
              <a:rPr lang="it-IT" sz="2800" b="1" dirty="0"/>
              <a:t> </a:t>
            </a:r>
            <a:r>
              <a:rPr lang="it-IT" sz="2800" b="1" dirty="0" err="1"/>
              <a:t>des</a:t>
            </a:r>
            <a:r>
              <a:rPr lang="it-IT" sz="2800" b="1" dirty="0"/>
              <a:t> </a:t>
            </a:r>
            <a:r>
              <a:rPr lang="it-IT" sz="2800" b="1" dirty="0" err="1"/>
              <a:t>principes</a:t>
            </a:r>
            <a:r>
              <a:rPr lang="it-IT" sz="2800" b="1" dirty="0"/>
              <a:t> de la </a:t>
            </a:r>
            <a:r>
              <a:rPr lang="it-IT" sz="2800" b="1" dirty="0" err="1"/>
              <a:t>République</a:t>
            </a:r>
            <a:r>
              <a:rPr lang="it-IT" sz="2800" dirty="0"/>
              <a:t/>
            </a:r>
            <a:br>
              <a:rPr lang="it-IT" sz="2800" dirty="0"/>
            </a:br>
            <a:endParaRPr lang="fr-CA" sz="2800" dirty="0"/>
          </a:p>
        </p:txBody>
      </p:sp>
      <p:sp>
        <p:nvSpPr>
          <p:cNvPr id="3" name="Segnaposto contenuto 2"/>
          <p:cNvSpPr>
            <a:spLocks noGrp="1"/>
          </p:cNvSpPr>
          <p:nvPr>
            <p:ph idx="1"/>
          </p:nvPr>
        </p:nvSpPr>
        <p:spPr/>
        <p:txBody>
          <a:bodyPr>
            <a:normAutofit/>
          </a:bodyPr>
          <a:lstStyle/>
          <a:p>
            <a:pPr algn="just"/>
            <a:r>
              <a:rPr lang="fr-CA" sz="2400" dirty="0"/>
              <a:t>Il s'appelait «projet de loi sur le séparatisme», il est désormais en discussion à l'Assemblée nationale pour conforter «le respect des principes de la République». Lutter ­contre les extrémismes, notamment islamiste, tout en réaffirmant </a:t>
            </a:r>
            <a:r>
              <a:rPr lang="fr-CA" sz="2400" b="1" dirty="0"/>
              <a:t>l'identité laïque de la France</a:t>
            </a:r>
            <a:r>
              <a:rPr lang="fr-CA" sz="2400" dirty="0"/>
              <a:t>, telle est l'ambition du président </a:t>
            </a:r>
            <a:r>
              <a:rPr lang="fr-CA" sz="2400" dirty="0" err="1"/>
              <a:t>Macron</a:t>
            </a:r>
            <a:r>
              <a:rPr lang="fr-CA" sz="2400" dirty="0"/>
              <a:t> à travers l'un des derniers actes ­législatifs majeurs de son quinquennat. De la volonté de ­condamner la haine en ligne à la limitation de l'enseignement à la maison, le texte compte réviser des points de </a:t>
            </a:r>
            <a:r>
              <a:rPr lang="fr-CA" sz="2400" b="1" dirty="0"/>
              <a:t>la loi de 1905 </a:t>
            </a:r>
            <a:r>
              <a:rPr lang="fr-CA" sz="2400" dirty="0"/>
              <a:t>sur la laïcité. </a:t>
            </a:r>
          </a:p>
          <a:p>
            <a:pPr algn="just"/>
            <a:r>
              <a:rPr lang="it-IT" sz="2400" i="1" dirty="0"/>
              <a:t>Libération</a:t>
            </a:r>
            <a:r>
              <a:rPr lang="it-IT" sz="2400" dirty="0"/>
              <a:t> 11 </a:t>
            </a:r>
            <a:r>
              <a:rPr lang="it-IT" sz="2400" dirty="0" err="1"/>
              <a:t>janvier</a:t>
            </a:r>
            <a:r>
              <a:rPr lang="it-IT" sz="2400" dirty="0"/>
              <a:t> 2021</a:t>
            </a:r>
          </a:p>
          <a:p>
            <a:pPr algn="just"/>
            <a:endParaRPr lang="fr-CA" sz="2400" dirty="0"/>
          </a:p>
        </p:txBody>
      </p:sp>
    </p:spTree>
    <p:extLst>
      <p:ext uri="{BB962C8B-B14F-4D97-AF65-F5344CB8AC3E}">
        <p14:creationId xmlns:p14="http://schemas.microsoft.com/office/powerpoint/2010/main" val="2471620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400" dirty="0" smtClean="0"/>
              <a:t>Observations hebdomadaires</a:t>
            </a:r>
            <a:br>
              <a:rPr lang="fr-CA" sz="2400" dirty="0" smtClean="0"/>
            </a:br>
            <a:r>
              <a:rPr lang="fr-CA" sz="2400" dirty="0" smtClean="0"/>
              <a:t>Les principales questions sociétales et politiques aujourd’hui en France</a:t>
            </a:r>
            <a:br>
              <a:rPr lang="fr-CA" sz="2400" dirty="0" smtClean="0"/>
            </a:br>
            <a:endParaRPr lang="fr-CA" sz="2400" dirty="0"/>
          </a:p>
        </p:txBody>
      </p:sp>
      <p:sp>
        <p:nvSpPr>
          <p:cNvPr id="3" name="Segnaposto contenuto 2"/>
          <p:cNvSpPr>
            <a:spLocks noGrp="1"/>
          </p:cNvSpPr>
          <p:nvPr>
            <p:ph idx="1"/>
          </p:nvPr>
        </p:nvSpPr>
        <p:spPr/>
        <p:txBody>
          <a:bodyPr>
            <a:normAutofit/>
          </a:bodyPr>
          <a:lstStyle/>
          <a:p>
            <a:r>
              <a:rPr lang="it-IT" sz="2400" dirty="0" err="1" smtClean="0"/>
              <a:t>Journée</a:t>
            </a:r>
            <a:r>
              <a:rPr lang="it-IT" sz="2400" dirty="0" smtClean="0"/>
              <a:t> </a:t>
            </a:r>
            <a:r>
              <a:rPr lang="it-IT" sz="2400" dirty="0" err="1" smtClean="0"/>
              <a:t>internationale</a:t>
            </a:r>
            <a:r>
              <a:rPr lang="it-IT" sz="2400" dirty="0" smtClean="0"/>
              <a:t> </a:t>
            </a:r>
            <a:r>
              <a:rPr lang="it-IT" sz="2400" dirty="0" err="1" smtClean="0"/>
              <a:t>des</a:t>
            </a:r>
            <a:r>
              <a:rPr lang="it-IT" sz="2400" dirty="0" smtClean="0"/>
              <a:t> </a:t>
            </a:r>
            <a:r>
              <a:rPr lang="it-IT" sz="2400" dirty="0" err="1" smtClean="0"/>
              <a:t>droits</a:t>
            </a:r>
            <a:r>
              <a:rPr lang="it-IT" sz="2400" dirty="0" smtClean="0"/>
              <a:t> </a:t>
            </a:r>
            <a:r>
              <a:rPr lang="it-IT" sz="2400" dirty="0" err="1" smtClean="0"/>
              <a:t>des</a:t>
            </a:r>
            <a:r>
              <a:rPr lang="it-IT" sz="2400" dirty="0" smtClean="0"/>
              <a:t> femmes 2021 </a:t>
            </a:r>
          </a:p>
          <a:p>
            <a:r>
              <a:rPr lang="it-IT" sz="2400" dirty="0" smtClean="0"/>
              <a:t>et l’</a:t>
            </a:r>
            <a:r>
              <a:rPr lang="it-IT" sz="2400" dirty="0" err="1" smtClean="0"/>
              <a:t>écriture</a:t>
            </a:r>
            <a:r>
              <a:rPr lang="it-IT" sz="2400" dirty="0" smtClean="0"/>
              <a:t> inclusive</a:t>
            </a:r>
          </a:p>
          <a:p>
            <a:endParaRPr lang="fr-CA" sz="2400" dirty="0" smtClean="0"/>
          </a:p>
          <a:p>
            <a:r>
              <a:rPr lang="fr-CA" sz="2400" dirty="0" smtClean="0"/>
              <a:t>Journée internationale de la francophonie</a:t>
            </a:r>
          </a:p>
          <a:p>
            <a:endParaRPr lang="fr-CA" sz="2400" dirty="0"/>
          </a:p>
          <a:p>
            <a:r>
              <a:rPr lang="fr-CA" sz="2400" dirty="0"/>
              <a:t>L</a:t>
            </a:r>
            <a:r>
              <a:rPr lang="fr-CA" sz="2400" dirty="0" smtClean="0"/>
              <a:t>angues autres que le français sur le territoire français</a:t>
            </a:r>
            <a:br>
              <a:rPr lang="fr-CA" sz="2400" dirty="0" smtClean="0"/>
            </a:br>
            <a:endParaRPr lang="fr-CA" sz="2400" dirty="0"/>
          </a:p>
        </p:txBody>
      </p:sp>
    </p:spTree>
    <p:extLst>
      <p:ext uri="{BB962C8B-B14F-4D97-AF65-F5344CB8AC3E}">
        <p14:creationId xmlns:p14="http://schemas.microsoft.com/office/powerpoint/2010/main" val="809087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
            </a:r>
            <a:br>
              <a:rPr lang="fr-CA" sz="2800" dirty="0"/>
            </a:br>
            <a:r>
              <a:rPr lang="fr-CA" sz="2800" dirty="0"/>
              <a:t>Interview à M. </a:t>
            </a:r>
            <a:r>
              <a:rPr lang="it-IT" sz="2800" dirty="0"/>
              <a:t>Patrick Weil</a:t>
            </a:r>
            <a:endParaRPr lang="fr-CA" sz="2800" dirty="0"/>
          </a:p>
        </p:txBody>
      </p:sp>
      <p:sp>
        <p:nvSpPr>
          <p:cNvPr id="3" name="Segnaposto contenuto 2"/>
          <p:cNvSpPr>
            <a:spLocks noGrp="1"/>
          </p:cNvSpPr>
          <p:nvPr>
            <p:ph idx="1"/>
          </p:nvPr>
        </p:nvSpPr>
        <p:spPr/>
        <p:txBody>
          <a:bodyPr>
            <a:normAutofit/>
          </a:bodyPr>
          <a:lstStyle/>
          <a:p>
            <a:r>
              <a:rPr lang="it-IT" sz="2400" b="1" dirty="0"/>
              <a:t>«</a:t>
            </a:r>
            <a:r>
              <a:rPr lang="it-IT" sz="2400" b="1" dirty="0" err="1"/>
              <a:t>Faudrait</a:t>
            </a:r>
            <a:r>
              <a:rPr lang="it-IT" sz="2400" b="1" dirty="0"/>
              <a:t>-il </a:t>
            </a:r>
            <a:r>
              <a:rPr lang="it-IT" sz="2400" b="1" dirty="0" err="1"/>
              <a:t>toucher</a:t>
            </a:r>
            <a:r>
              <a:rPr lang="it-IT" sz="2400" b="1" dirty="0"/>
              <a:t> à la </a:t>
            </a:r>
            <a:r>
              <a:rPr lang="it-IT" sz="2400" b="1" dirty="0" err="1"/>
              <a:t>loi</a:t>
            </a:r>
            <a:r>
              <a:rPr lang="it-IT" sz="2400" b="1" dirty="0"/>
              <a:t> </a:t>
            </a:r>
            <a:r>
              <a:rPr lang="it-IT" sz="2400" b="1" dirty="0" err="1"/>
              <a:t>sur</a:t>
            </a:r>
            <a:r>
              <a:rPr lang="it-IT" sz="2400" b="1" dirty="0"/>
              <a:t> la </a:t>
            </a:r>
            <a:r>
              <a:rPr lang="it-IT" sz="2400" b="1" dirty="0" err="1"/>
              <a:t>laïcité</a:t>
            </a:r>
            <a:r>
              <a:rPr lang="it-IT" sz="2400" b="1" dirty="0"/>
              <a:t> </a:t>
            </a:r>
            <a:r>
              <a:rPr lang="it-IT" sz="2400" b="1" dirty="0" err="1"/>
              <a:t>simplement</a:t>
            </a:r>
            <a:r>
              <a:rPr lang="it-IT" sz="2400" b="1" dirty="0"/>
              <a:t> parce </a:t>
            </a:r>
            <a:r>
              <a:rPr lang="it-IT" sz="2400" b="1" dirty="0" err="1"/>
              <a:t>que</a:t>
            </a:r>
            <a:r>
              <a:rPr lang="it-IT" sz="2400" b="1" dirty="0"/>
              <a:t> le </a:t>
            </a:r>
            <a:r>
              <a:rPr lang="it-IT" sz="2400" b="1" dirty="0" err="1"/>
              <a:t>gouvernement</a:t>
            </a:r>
            <a:r>
              <a:rPr lang="it-IT" sz="2400" b="1" dirty="0"/>
              <a:t> </a:t>
            </a:r>
            <a:r>
              <a:rPr lang="it-IT" sz="2400" b="1" dirty="0" err="1"/>
              <a:t>aurait</a:t>
            </a:r>
            <a:r>
              <a:rPr lang="it-IT" sz="2400" b="1" dirty="0"/>
              <a:t> négligé de l’</a:t>
            </a:r>
            <a:r>
              <a:rPr lang="it-IT" sz="2400" b="1" dirty="0" err="1"/>
              <a:t>appliquer</a:t>
            </a:r>
            <a:r>
              <a:rPr lang="it-IT" sz="2400" b="1" dirty="0"/>
              <a:t> ?»</a:t>
            </a:r>
          </a:p>
          <a:p>
            <a:pPr algn="just"/>
            <a:r>
              <a:rPr lang="it-IT" sz="2400" dirty="0" err="1"/>
              <a:t>Les</a:t>
            </a:r>
            <a:r>
              <a:rPr lang="it-IT" sz="2400" dirty="0"/>
              <a:t> </a:t>
            </a:r>
            <a:r>
              <a:rPr lang="it-IT" sz="2400" dirty="0" err="1"/>
              <a:t>députés</a:t>
            </a:r>
            <a:r>
              <a:rPr lang="it-IT" sz="2400" dirty="0"/>
              <a:t> s’</a:t>
            </a:r>
            <a:r>
              <a:rPr lang="it-IT" sz="2400" dirty="0" err="1"/>
              <a:t>apprêtent</a:t>
            </a:r>
            <a:r>
              <a:rPr lang="it-IT" sz="2400" dirty="0"/>
              <a:t> à </a:t>
            </a:r>
            <a:r>
              <a:rPr lang="it-IT" sz="2400" dirty="0" err="1"/>
              <a:t>réviser</a:t>
            </a:r>
            <a:r>
              <a:rPr lang="it-IT" sz="2400" dirty="0"/>
              <a:t> </a:t>
            </a:r>
            <a:r>
              <a:rPr lang="it-IT" sz="2400" dirty="0" err="1"/>
              <a:t>certains</a:t>
            </a:r>
            <a:r>
              <a:rPr lang="it-IT" sz="2400" dirty="0"/>
              <a:t> </a:t>
            </a:r>
            <a:r>
              <a:rPr lang="it-IT" sz="2400" dirty="0" err="1"/>
              <a:t>aspects</a:t>
            </a:r>
            <a:r>
              <a:rPr lang="it-IT" sz="2400" dirty="0"/>
              <a:t> </a:t>
            </a:r>
            <a:r>
              <a:rPr lang="it-IT" sz="2400" dirty="0" err="1"/>
              <a:t>du</a:t>
            </a:r>
            <a:r>
              <a:rPr lang="it-IT" sz="2400" dirty="0"/>
              <a:t> texte </a:t>
            </a:r>
            <a:r>
              <a:rPr lang="it-IT" sz="2400" dirty="0" err="1"/>
              <a:t>fondateur</a:t>
            </a:r>
            <a:r>
              <a:rPr lang="it-IT" sz="2400" dirty="0"/>
              <a:t> de la </a:t>
            </a:r>
            <a:r>
              <a:rPr lang="it-IT" sz="2400" dirty="0" err="1"/>
              <a:t>laïcité</a:t>
            </a:r>
            <a:r>
              <a:rPr lang="it-IT" sz="2400" dirty="0"/>
              <a:t>. L’</a:t>
            </a:r>
            <a:r>
              <a:rPr lang="it-IT" sz="2400" dirty="0" err="1"/>
              <a:t>historien</a:t>
            </a:r>
            <a:r>
              <a:rPr lang="it-IT" sz="2400" dirty="0"/>
              <a:t> et </a:t>
            </a:r>
            <a:r>
              <a:rPr lang="it-IT" sz="2400" dirty="0" err="1"/>
              <a:t>juriste</a:t>
            </a:r>
            <a:r>
              <a:rPr lang="it-IT" sz="2400" dirty="0"/>
              <a:t> Patrick Weil </a:t>
            </a:r>
            <a:r>
              <a:rPr lang="it-IT" sz="2400" dirty="0" err="1"/>
              <a:t>leur</a:t>
            </a:r>
            <a:r>
              <a:rPr lang="it-IT" sz="2400" dirty="0"/>
              <a:t> </a:t>
            </a:r>
            <a:r>
              <a:rPr lang="it-IT" sz="2400" dirty="0" err="1"/>
              <a:t>conseille</a:t>
            </a:r>
            <a:r>
              <a:rPr lang="it-IT" sz="2400" dirty="0"/>
              <a:t> la </a:t>
            </a:r>
            <a:r>
              <a:rPr lang="it-IT" sz="2400" dirty="0" err="1"/>
              <a:t>prudence</a:t>
            </a:r>
            <a:r>
              <a:rPr lang="it-IT" sz="2400" dirty="0"/>
              <a:t>  : le texte de 1905 est un </a:t>
            </a:r>
            <a:r>
              <a:rPr lang="it-IT" sz="2400" dirty="0" err="1"/>
              <a:t>modèle</a:t>
            </a:r>
            <a:r>
              <a:rPr lang="it-IT" sz="2400" dirty="0"/>
              <a:t> d’</a:t>
            </a:r>
            <a:r>
              <a:rPr lang="it-IT" sz="2400" dirty="0" err="1"/>
              <a:t>équilibre</a:t>
            </a:r>
            <a:r>
              <a:rPr lang="it-IT" sz="2400" dirty="0"/>
              <a:t>, un </a:t>
            </a:r>
            <a:r>
              <a:rPr lang="it-IT" sz="2400" dirty="0" err="1"/>
              <a:t>des</a:t>
            </a:r>
            <a:r>
              <a:rPr lang="it-IT" sz="2400" dirty="0"/>
              <a:t> </a:t>
            </a:r>
            <a:r>
              <a:rPr lang="it-IT" sz="2400" dirty="0" err="1"/>
              <a:t>meilleurs</a:t>
            </a:r>
            <a:r>
              <a:rPr lang="it-IT" sz="2400" dirty="0"/>
              <a:t> </a:t>
            </a:r>
            <a:r>
              <a:rPr lang="it-IT" sz="2400" dirty="0" err="1"/>
              <a:t>statuts</a:t>
            </a:r>
            <a:r>
              <a:rPr lang="it-IT" sz="2400" dirty="0"/>
              <a:t> de la </a:t>
            </a:r>
            <a:r>
              <a:rPr lang="it-IT" sz="2400" dirty="0" err="1"/>
              <a:t>religion</a:t>
            </a:r>
            <a:r>
              <a:rPr lang="it-IT" sz="2400" dirty="0"/>
              <a:t> </a:t>
            </a:r>
            <a:r>
              <a:rPr lang="it-IT" sz="2400" dirty="0" err="1"/>
              <a:t>au</a:t>
            </a:r>
            <a:r>
              <a:rPr lang="it-IT" sz="2400" dirty="0"/>
              <a:t> monde, </a:t>
            </a:r>
            <a:r>
              <a:rPr lang="it-IT" sz="2400" dirty="0" err="1"/>
              <a:t>juge</a:t>
            </a:r>
            <a:r>
              <a:rPr lang="it-IT" sz="2400" dirty="0"/>
              <a:t>-t-il, mais </a:t>
            </a:r>
            <a:r>
              <a:rPr lang="it-IT" sz="2400" dirty="0" err="1"/>
              <a:t>extrêmement</a:t>
            </a:r>
            <a:r>
              <a:rPr lang="it-IT" sz="2400" dirty="0"/>
              <a:t> </a:t>
            </a:r>
            <a:r>
              <a:rPr lang="it-IT" sz="2400" dirty="0" err="1"/>
              <a:t>délicat</a:t>
            </a:r>
            <a:r>
              <a:rPr lang="it-IT" sz="2400" dirty="0"/>
              <a:t> à </a:t>
            </a:r>
            <a:r>
              <a:rPr lang="it-IT" sz="2400" dirty="0" err="1"/>
              <a:t>remanier</a:t>
            </a:r>
            <a:r>
              <a:rPr lang="it-IT" sz="2400" dirty="0"/>
              <a:t>.</a:t>
            </a:r>
          </a:p>
          <a:p>
            <a:pPr algn="just"/>
            <a:endParaRPr lang="it-IT" sz="2400" b="1" dirty="0"/>
          </a:p>
          <a:p>
            <a:pPr algn="just"/>
            <a:r>
              <a:rPr lang="it-IT" sz="2400" i="1" dirty="0"/>
              <a:t>Libération</a:t>
            </a:r>
            <a:r>
              <a:rPr lang="it-IT" sz="2400" dirty="0"/>
              <a:t> 11 </a:t>
            </a:r>
            <a:r>
              <a:rPr lang="it-IT" sz="2400" dirty="0" err="1"/>
              <a:t>janvier</a:t>
            </a:r>
            <a:r>
              <a:rPr lang="it-IT" sz="2400" dirty="0"/>
              <a:t> 2021</a:t>
            </a:r>
          </a:p>
          <a:p>
            <a:endParaRPr lang="fr-CA" sz="2400" dirty="0"/>
          </a:p>
        </p:txBody>
      </p:sp>
    </p:spTree>
    <p:extLst>
      <p:ext uri="{BB962C8B-B14F-4D97-AF65-F5344CB8AC3E}">
        <p14:creationId xmlns:p14="http://schemas.microsoft.com/office/powerpoint/2010/main" val="2085434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Interview à M. </a:t>
            </a:r>
            <a:r>
              <a:rPr lang="it-IT" sz="2800" dirty="0"/>
              <a:t>Patrick Weil</a:t>
            </a:r>
            <a:endParaRPr lang="fr-CA" sz="2800" dirty="0"/>
          </a:p>
        </p:txBody>
      </p:sp>
      <p:sp>
        <p:nvSpPr>
          <p:cNvPr id="3" name="Segnaposto contenuto 2"/>
          <p:cNvSpPr>
            <a:spLocks noGrp="1"/>
          </p:cNvSpPr>
          <p:nvPr>
            <p:ph idx="1"/>
          </p:nvPr>
        </p:nvSpPr>
        <p:spPr/>
        <p:txBody>
          <a:bodyPr>
            <a:normAutofit/>
          </a:bodyPr>
          <a:lstStyle/>
          <a:p>
            <a:pPr algn="just"/>
            <a:r>
              <a:rPr lang="it-IT" sz="2400" dirty="0" err="1"/>
              <a:t>Les</a:t>
            </a:r>
            <a:r>
              <a:rPr lang="it-IT" sz="2400" dirty="0"/>
              <a:t> </a:t>
            </a:r>
            <a:r>
              <a:rPr lang="it-IT" sz="2400" dirty="0" err="1"/>
              <a:t>initiateurs</a:t>
            </a:r>
            <a:r>
              <a:rPr lang="it-IT" sz="2400" dirty="0"/>
              <a:t> de la </a:t>
            </a:r>
            <a:r>
              <a:rPr lang="it-IT" sz="2400" dirty="0" err="1"/>
              <a:t>loi</a:t>
            </a:r>
            <a:r>
              <a:rPr lang="it-IT" sz="2400" dirty="0"/>
              <a:t> en 1905 </a:t>
            </a:r>
            <a:r>
              <a:rPr lang="it-IT" sz="2400" dirty="0" err="1"/>
              <a:t>ont</a:t>
            </a:r>
            <a:r>
              <a:rPr lang="it-IT" sz="2400" dirty="0"/>
              <a:t> </a:t>
            </a:r>
            <a:r>
              <a:rPr lang="it-IT" sz="2400" dirty="0" err="1"/>
              <a:t>voulu</a:t>
            </a:r>
            <a:r>
              <a:rPr lang="it-IT" sz="2400" dirty="0"/>
              <a:t> </a:t>
            </a:r>
            <a:r>
              <a:rPr lang="it-IT" sz="2400" dirty="0" err="1"/>
              <a:t>que</a:t>
            </a:r>
            <a:r>
              <a:rPr lang="it-IT" sz="2400" dirty="0"/>
              <a:t> </a:t>
            </a:r>
            <a:r>
              <a:rPr lang="it-IT" sz="2400" dirty="0" err="1"/>
              <a:t>chaque</a:t>
            </a:r>
            <a:r>
              <a:rPr lang="it-IT" sz="2400" dirty="0"/>
              <a:t> </a:t>
            </a:r>
            <a:r>
              <a:rPr lang="it-IT" sz="2400" dirty="0" err="1"/>
              <a:t>citoyen</a:t>
            </a:r>
            <a:r>
              <a:rPr lang="it-IT" sz="2400" dirty="0"/>
              <a:t> </a:t>
            </a:r>
            <a:r>
              <a:rPr lang="it-IT" sz="2400" dirty="0" err="1"/>
              <a:t>soit</a:t>
            </a:r>
            <a:r>
              <a:rPr lang="it-IT" sz="2400" dirty="0"/>
              <a:t> </a:t>
            </a:r>
            <a:r>
              <a:rPr lang="it-IT" sz="2400" dirty="0" err="1"/>
              <a:t>protégé</a:t>
            </a:r>
            <a:r>
              <a:rPr lang="it-IT" sz="2400" dirty="0"/>
              <a:t> </a:t>
            </a:r>
            <a:r>
              <a:rPr lang="it-IT" sz="2400" dirty="0" err="1"/>
              <a:t>dans</a:t>
            </a:r>
            <a:r>
              <a:rPr lang="it-IT" sz="2400" dirty="0"/>
              <a:t> </a:t>
            </a:r>
            <a:r>
              <a:rPr lang="it-IT" sz="2400" b="1" dirty="0"/>
              <a:t>son </a:t>
            </a:r>
            <a:r>
              <a:rPr lang="it-IT" sz="2400" b="1" dirty="0" err="1"/>
              <a:t>droit</a:t>
            </a:r>
            <a:r>
              <a:rPr lang="it-IT" sz="2400" b="1" dirty="0"/>
              <a:t> de </a:t>
            </a:r>
            <a:r>
              <a:rPr lang="it-IT" sz="2400" b="1" dirty="0" err="1"/>
              <a:t>croire</a:t>
            </a:r>
            <a:r>
              <a:rPr lang="it-IT" sz="2400" b="1" dirty="0"/>
              <a:t> </a:t>
            </a:r>
            <a:r>
              <a:rPr lang="it-IT" sz="2400" b="1" dirty="0" err="1"/>
              <a:t>ou</a:t>
            </a:r>
            <a:r>
              <a:rPr lang="it-IT" sz="2400" b="1" dirty="0"/>
              <a:t> de ne </a:t>
            </a:r>
            <a:r>
              <a:rPr lang="it-IT" sz="2400" b="1" dirty="0" err="1"/>
              <a:t>pas</a:t>
            </a:r>
            <a:r>
              <a:rPr lang="it-IT" sz="2400" b="1" dirty="0"/>
              <a:t> </a:t>
            </a:r>
            <a:r>
              <a:rPr lang="it-IT" sz="2400" b="1" dirty="0" err="1"/>
              <a:t>croire</a:t>
            </a:r>
            <a:r>
              <a:rPr lang="it-IT" sz="2400" b="1" dirty="0"/>
              <a:t> </a:t>
            </a:r>
            <a:r>
              <a:rPr lang="it-IT" sz="2400" dirty="0"/>
              <a:t>sans subir </a:t>
            </a:r>
            <a:r>
              <a:rPr lang="it-IT" sz="2400" dirty="0" err="1"/>
              <a:t>aucune</a:t>
            </a:r>
            <a:r>
              <a:rPr lang="it-IT" sz="2400" dirty="0"/>
              <a:t> </a:t>
            </a:r>
            <a:r>
              <a:rPr lang="it-IT" sz="2400" dirty="0" err="1"/>
              <a:t>pression</a:t>
            </a:r>
            <a:r>
              <a:rPr lang="it-IT" sz="2400" dirty="0"/>
              <a:t>, </a:t>
            </a:r>
            <a:r>
              <a:rPr lang="it-IT" sz="2400" dirty="0" err="1"/>
              <a:t>pas</a:t>
            </a:r>
            <a:r>
              <a:rPr lang="it-IT" sz="2400" dirty="0"/>
              <a:t> plus de l'</a:t>
            </a:r>
            <a:r>
              <a:rPr lang="it-IT" sz="2400" dirty="0" err="1"/>
              <a:t>Etat</a:t>
            </a:r>
            <a:r>
              <a:rPr lang="it-IT" sz="2400" dirty="0"/>
              <a:t> </a:t>
            </a:r>
            <a:r>
              <a:rPr lang="it-IT" sz="2400" dirty="0" err="1"/>
              <a:t>que</a:t>
            </a:r>
            <a:r>
              <a:rPr lang="it-IT" sz="2400" dirty="0"/>
              <a:t> </a:t>
            </a:r>
            <a:r>
              <a:rPr lang="it-IT" sz="2400" b="1" dirty="0"/>
              <a:t>de </a:t>
            </a:r>
            <a:r>
              <a:rPr lang="it-IT" sz="2400" b="1" dirty="0" err="1"/>
              <a:t>leur</a:t>
            </a:r>
            <a:r>
              <a:rPr lang="it-IT" sz="2400" b="1" dirty="0"/>
              <a:t> </a:t>
            </a:r>
            <a:r>
              <a:rPr lang="it-IT" sz="2400" b="1" dirty="0" err="1"/>
              <a:t>famille</a:t>
            </a:r>
            <a:r>
              <a:rPr lang="it-IT" sz="2400" b="1" dirty="0"/>
              <a:t> </a:t>
            </a:r>
            <a:r>
              <a:rPr lang="it-IT" sz="2400" b="1" dirty="0" err="1"/>
              <a:t>ou</a:t>
            </a:r>
            <a:r>
              <a:rPr lang="it-IT" sz="2400" b="1" dirty="0"/>
              <a:t> de </a:t>
            </a:r>
            <a:r>
              <a:rPr lang="it-IT" sz="2400" b="1" dirty="0" err="1"/>
              <a:t>leur</a:t>
            </a:r>
            <a:r>
              <a:rPr lang="it-IT" sz="2400" b="1" dirty="0"/>
              <a:t> </a:t>
            </a:r>
            <a:r>
              <a:rPr lang="it-IT" sz="2400" b="1" dirty="0" err="1"/>
              <a:t>groupe</a:t>
            </a:r>
            <a:r>
              <a:rPr lang="it-IT" sz="2400" b="1" dirty="0"/>
              <a:t> </a:t>
            </a:r>
            <a:r>
              <a:rPr lang="it-IT" sz="2400" b="1" dirty="0" err="1"/>
              <a:t>religieux</a:t>
            </a:r>
            <a:r>
              <a:rPr lang="it-IT" sz="2400" b="1" dirty="0"/>
              <a:t>. </a:t>
            </a:r>
            <a:r>
              <a:rPr lang="it-IT" sz="2400" dirty="0" err="1"/>
              <a:t>Ils</a:t>
            </a:r>
            <a:r>
              <a:rPr lang="it-IT" sz="2400" dirty="0"/>
              <a:t> </a:t>
            </a:r>
            <a:r>
              <a:rPr lang="it-IT" sz="2400" dirty="0" err="1"/>
              <a:t>avaient</a:t>
            </a:r>
            <a:r>
              <a:rPr lang="it-IT" sz="2400" dirty="0"/>
              <a:t> tout à </a:t>
            </a:r>
            <a:r>
              <a:rPr lang="it-IT" sz="2400" dirty="0" err="1"/>
              <a:t>fait</a:t>
            </a:r>
            <a:r>
              <a:rPr lang="it-IT" sz="2400" dirty="0"/>
              <a:t> </a:t>
            </a:r>
            <a:r>
              <a:rPr lang="it-IT" sz="2400" dirty="0" err="1"/>
              <a:t>prévu</a:t>
            </a:r>
            <a:r>
              <a:rPr lang="it-IT" sz="2400" dirty="0"/>
              <a:t> l'</a:t>
            </a:r>
            <a:r>
              <a:rPr lang="it-IT" sz="2400" dirty="0" err="1"/>
              <a:t>existence</a:t>
            </a:r>
            <a:r>
              <a:rPr lang="it-IT" sz="2400" dirty="0"/>
              <a:t> de </a:t>
            </a:r>
            <a:r>
              <a:rPr lang="it-IT" sz="2400" dirty="0" err="1"/>
              <a:t>pouvoirs</a:t>
            </a:r>
            <a:r>
              <a:rPr lang="it-IT" sz="2400" dirty="0"/>
              <a:t> </a:t>
            </a:r>
            <a:r>
              <a:rPr lang="it-IT" sz="2400" dirty="0" err="1"/>
              <a:t>religieux</a:t>
            </a:r>
            <a:r>
              <a:rPr lang="it-IT" sz="2400" dirty="0"/>
              <a:t> qui </a:t>
            </a:r>
            <a:r>
              <a:rPr lang="it-IT" sz="2400" dirty="0" err="1"/>
              <a:t>contesteraient</a:t>
            </a:r>
            <a:r>
              <a:rPr lang="it-IT" sz="2400" dirty="0"/>
              <a:t> </a:t>
            </a:r>
            <a:r>
              <a:rPr lang="it-IT" sz="2400" dirty="0" err="1"/>
              <a:t>les</a:t>
            </a:r>
            <a:r>
              <a:rPr lang="it-IT" sz="2400" dirty="0"/>
              <a:t> </a:t>
            </a:r>
            <a:r>
              <a:rPr lang="it-IT" sz="2400" dirty="0" err="1"/>
              <a:t>lois</a:t>
            </a:r>
            <a:r>
              <a:rPr lang="it-IT" sz="2400" dirty="0"/>
              <a:t> de la </a:t>
            </a:r>
            <a:r>
              <a:rPr lang="it-IT" sz="2400" dirty="0" err="1"/>
              <a:t>République</a:t>
            </a:r>
            <a:r>
              <a:rPr lang="it-IT" sz="2400" dirty="0"/>
              <a:t>  : à l'époque, c'</a:t>
            </a:r>
            <a:r>
              <a:rPr lang="it-IT" sz="2400" dirty="0" err="1"/>
              <a:t>était</a:t>
            </a:r>
            <a:r>
              <a:rPr lang="it-IT" sz="2400" dirty="0"/>
              <a:t> l'</a:t>
            </a:r>
            <a:r>
              <a:rPr lang="it-IT" sz="2400" dirty="0" err="1"/>
              <a:t>Eglise</a:t>
            </a:r>
            <a:r>
              <a:rPr lang="it-IT" sz="2400" dirty="0"/>
              <a:t> </a:t>
            </a:r>
            <a:r>
              <a:rPr lang="it-IT" sz="2400" dirty="0" err="1"/>
              <a:t>catholique</a:t>
            </a:r>
            <a:r>
              <a:rPr lang="it-IT" sz="2400" dirty="0"/>
              <a:t> et un </a:t>
            </a:r>
            <a:r>
              <a:rPr lang="it-IT" sz="2400" dirty="0" err="1"/>
              <a:t>pape</a:t>
            </a:r>
            <a:r>
              <a:rPr lang="it-IT" sz="2400" dirty="0"/>
              <a:t> </a:t>
            </a:r>
            <a:r>
              <a:rPr lang="it-IT" sz="2400" dirty="0" err="1"/>
              <a:t>extrêmement</a:t>
            </a:r>
            <a:r>
              <a:rPr lang="it-IT" sz="2400" dirty="0"/>
              <a:t> </a:t>
            </a:r>
            <a:r>
              <a:rPr lang="it-IT" sz="2400" dirty="0" err="1"/>
              <a:t>vindicatif</a:t>
            </a:r>
            <a:r>
              <a:rPr lang="it-IT" sz="2400" dirty="0"/>
              <a:t>. </a:t>
            </a:r>
            <a:r>
              <a:rPr lang="it-IT" sz="2400" dirty="0" err="1"/>
              <a:t>Faut</a:t>
            </a:r>
            <a:r>
              <a:rPr lang="it-IT" sz="2400" dirty="0"/>
              <a:t>-il </a:t>
            </a:r>
            <a:r>
              <a:rPr lang="it-IT" sz="2400" dirty="0" err="1"/>
              <a:t>donc</a:t>
            </a:r>
            <a:r>
              <a:rPr lang="it-IT" sz="2400" dirty="0"/>
              <a:t> </a:t>
            </a:r>
            <a:r>
              <a:rPr lang="it-IT" sz="2400" dirty="0" err="1"/>
              <a:t>corriger</a:t>
            </a:r>
            <a:r>
              <a:rPr lang="it-IT" sz="2400" dirty="0"/>
              <a:t> la </a:t>
            </a:r>
            <a:r>
              <a:rPr lang="it-IT" sz="2400" dirty="0" err="1"/>
              <a:t>loi</a:t>
            </a:r>
            <a:r>
              <a:rPr lang="it-IT" sz="2400" dirty="0"/>
              <a:t> à l’ </a:t>
            </a:r>
            <a:r>
              <a:rPr lang="it-IT" sz="2400" dirty="0" err="1"/>
              <a:t>égard</a:t>
            </a:r>
            <a:r>
              <a:rPr lang="it-IT" sz="2400" dirty="0"/>
              <a:t> à la </a:t>
            </a:r>
            <a:r>
              <a:rPr lang="it-IT" sz="2400" dirty="0" err="1"/>
              <a:t>montée</a:t>
            </a:r>
            <a:r>
              <a:rPr lang="it-IT" sz="2400" dirty="0"/>
              <a:t> de ce </a:t>
            </a:r>
            <a:r>
              <a:rPr lang="it-IT" sz="2400" dirty="0" err="1"/>
              <a:t>que</a:t>
            </a:r>
            <a:r>
              <a:rPr lang="it-IT" sz="2400" dirty="0"/>
              <a:t> d'</a:t>
            </a:r>
            <a:r>
              <a:rPr lang="it-IT" sz="2400" dirty="0" err="1"/>
              <a:t>aucuns</a:t>
            </a:r>
            <a:r>
              <a:rPr lang="it-IT" sz="2400" dirty="0"/>
              <a:t> </a:t>
            </a:r>
            <a:r>
              <a:rPr lang="it-IT" sz="2400" dirty="0" err="1"/>
              <a:t>appellent</a:t>
            </a:r>
            <a:r>
              <a:rPr lang="it-IT" sz="2400" dirty="0"/>
              <a:t> «le </a:t>
            </a:r>
            <a:r>
              <a:rPr lang="it-IT" sz="2400" dirty="0" err="1"/>
              <a:t>séparatisme</a:t>
            </a:r>
            <a:r>
              <a:rPr lang="it-IT" sz="2400" dirty="0"/>
              <a:t> islamiste»  ? La </a:t>
            </a:r>
            <a:r>
              <a:rPr lang="it-IT" sz="2400" dirty="0" err="1"/>
              <a:t>réponse</a:t>
            </a:r>
            <a:r>
              <a:rPr lang="it-IT" sz="2400" dirty="0"/>
              <a:t> n'est </a:t>
            </a:r>
            <a:r>
              <a:rPr lang="it-IT" sz="2400" dirty="0" err="1"/>
              <a:t>pas</a:t>
            </a:r>
            <a:r>
              <a:rPr lang="it-IT" sz="2400" dirty="0"/>
              <a:t> facile. </a:t>
            </a:r>
            <a:endParaRPr lang="fr-CA" sz="2400" dirty="0"/>
          </a:p>
        </p:txBody>
      </p:sp>
    </p:spTree>
    <p:extLst>
      <p:ext uri="{BB962C8B-B14F-4D97-AF65-F5344CB8AC3E}">
        <p14:creationId xmlns:p14="http://schemas.microsoft.com/office/powerpoint/2010/main" val="3586120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Interview à M. </a:t>
            </a:r>
            <a:r>
              <a:rPr lang="it-IT" sz="2800" dirty="0"/>
              <a:t>Patrick Weil</a:t>
            </a:r>
            <a:endParaRPr lang="fr-CA" sz="2800" dirty="0"/>
          </a:p>
        </p:txBody>
      </p:sp>
      <p:sp>
        <p:nvSpPr>
          <p:cNvPr id="3" name="Segnaposto contenuto 2"/>
          <p:cNvSpPr>
            <a:spLocks noGrp="1"/>
          </p:cNvSpPr>
          <p:nvPr>
            <p:ph idx="1"/>
          </p:nvPr>
        </p:nvSpPr>
        <p:spPr/>
        <p:txBody>
          <a:bodyPr>
            <a:normAutofit/>
          </a:bodyPr>
          <a:lstStyle/>
          <a:p>
            <a:pPr algn="just"/>
            <a:r>
              <a:rPr lang="it-IT" sz="2400" dirty="0"/>
              <a:t>C'est </a:t>
            </a:r>
            <a:r>
              <a:rPr lang="it-IT" sz="2400" dirty="0" err="1"/>
              <a:t>pourquoi</a:t>
            </a:r>
            <a:r>
              <a:rPr lang="it-IT" sz="2400" dirty="0"/>
              <a:t> un </a:t>
            </a:r>
            <a:r>
              <a:rPr lang="it-IT" sz="2400" dirty="0" err="1"/>
              <a:t>travail</a:t>
            </a:r>
            <a:r>
              <a:rPr lang="it-IT" sz="2400" dirty="0"/>
              <a:t> approfondi </a:t>
            </a:r>
            <a:r>
              <a:rPr lang="it-IT" sz="2400" dirty="0" err="1"/>
              <a:t>comme</a:t>
            </a:r>
            <a:r>
              <a:rPr lang="it-IT" sz="2400" dirty="0"/>
              <a:t> </a:t>
            </a:r>
            <a:r>
              <a:rPr lang="it-IT" sz="2400" dirty="0" err="1"/>
              <a:t>celui</a:t>
            </a:r>
            <a:r>
              <a:rPr lang="it-IT" sz="2400" dirty="0"/>
              <a:t> </a:t>
            </a:r>
            <a:r>
              <a:rPr lang="it-IT" sz="2400" dirty="0" err="1"/>
              <a:t>qu'avait</a:t>
            </a:r>
            <a:r>
              <a:rPr lang="it-IT" sz="2400" dirty="0"/>
              <a:t> </a:t>
            </a:r>
            <a:r>
              <a:rPr lang="it-IT" sz="2400" dirty="0" err="1"/>
              <a:t>mené</a:t>
            </a:r>
            <a:r>
              <a:rPr lang="it-IT" sz="2400" dirty="0"/>
              <a:t> la </a:t>
            </a:r>
            <a:r>
              <a:rPr lang="it-IT" sz="2400" dirty="0" err="1"/>
              <a:t>commission</a:t>
            </a:r>
            <a:r>
              <a:rPr lang="it-IT" sz="2400" dirty="0"/>
              <a:t> Stasi pendant </a:t>
            </a:r>
            <a:r>
              <a:rPr lang="it-IT" sz="2400" dirty="0" err="1"/>
              <a:t>plusieurs</a:t>
            </a:r>
            <a:r>
              <a:rPr lang="it-IT" sz="2400" dirty="0"/>
              <a:t> </a:t>
            </a:r>
            <a:r>
              <a:rPr lang="it-IT" sz="2400" dirty="0" err="1"/>
              <a:t>mois</a:t>
            </a:r>
            <a:r>
              <a:rPr lang="it-IT" sz="2400" dirty="0"/>
              <a:t>, en 2003, est nécessaire. C'est ce </a:t>
            </a:r>
            <a:r>
              <a:rPr lang="it-IT" sz="2400" dirty="0" err="1"/>
              <a:t>qu'il</a:t>
            </a:r>
            <a:r>
              <a:rPr lang="it-IT" sz="2400" dirty="0"/>
              <a:t> </a:t>
            </a:r>
            <a:r>
              <a:rPr lang="it-IT" sz="2400" dirty="0" err="1"/>
              <a:t>faut</a:t>
            </a:r>
            <a:r>
              <a:rPr lang="it-IT" sz="2400" dirty="0"/>
              <a:t> </a:t>
            </a:r>
            <a:r>
              <a:rPr lang="it-IT" sz="2400" dirty="0" err="1"/>
              <a:t>espérer</a:t>
            </a:r>
            <a:r>
              <a:rPr lang="it-IT" sz="2400" dirty="0"/>
              <a:t> de la </a:t>
            </a:r>
            <a:r>
              <a:rPr lang="it-IT" sz="2400" dirty="0" err="1"/>
              <a:t>commission</a:t>
            </a:r>
            <a:r>
              <a:rPr lang="it-IT" sz="2400" dirty="0"/>
              <a:t> </a:t>
            </a:r>
            <a:r>
              <a:rPr lang="it-IT" sz="2400" dirty="0" err="1"/>
              <a:t>spéciale</a:t>
            </a:r>
            <a:r>
              <a:rPr lang="it-IT" sz="2400" dirty="0"/>
              <a:t> de 70 </a:t>
            </a:r>
            <a:r>
              <a:rPr lang="it-IT" sz="2400" dirty="0" err="1"/>
              <a:t>membres</a:t>
            </a:r>
            <a:r>
              <a:rPr lang="it-IT" sz="2400" dirty="0"/>
              <a:t> mise en </a:t>
            </a:r>
            <a:r>
              <a:rPr lang="it-IT" sz="2400" dirty="0" err="1"/>
              <a:t>place</a:t>
            </a:r>
            <a:r>
              <a:rPr lang="it-IT" sz="2400" dirty="0"/>
              <a:t> à l'</a:t>
            </a:r>
            <a:r>
              <a:rPr lang="it-IT" sz="2400" dirty="0" err="1"/>
              <a:t>Assemblée</a:t>
            </a:r>
            <a:r>
              <a:rPr lang="it-IT" sz="2400" dirty="0"/>
              <a:t> </a:t>
            </a:r>
            <a:r>
              <a:rPr lang="it-IT" sz="2400" dirty="0" err="1"/>
              <a:t>nationale</a:t>
            </a:r>
            <a:r>
              <a:rPr lang="it-IT" sz="2400" dirty="0"/>
              <a:t>, </a:t>
            </a:r>
            <a:r>
              <a:rPr lang="it-IT" sz="2400" dirty="0" err="1"/>
              <a:t>puis</a:t>
            </a:r>
            <a:r>
              <a:rPr lang="it-IT" sz="2400" dirty="0"/>
              <a:t> </a:t>
            </a:r>
            <a:r>
              <a:rPr lang="it-IT" sz="2400" dirty="0" err="1"/>
              <a:t>du</a:t>
            </a:r>
            <a:r>
              <a:rPr lang="it-IT" sz="2400" dirty="0"/>
              <a:t> </a:t>
            </a:r>
            <a:r>
              <a:rPr lang="it-IT" sz="2400" dirty="0" err="1"/>
              <a:t>travail</a:t>
            </a:r>
            <a:r>
              <a:rPr lang="it-IT" sz="2400" dirty="0"/>
              <a:t> </a:t>
            </a:r>
            <a:r>
              <a:rPr lang="it-IT" sz="2400" dirty="0" err="1"/>
              <a:t>du</a:t>
            </a:r>
            <a:r>
              <a:rPr lang="it-IT" sz="2400" dirty="0"/>
              <a:t> </a:t>
            </a:r>
            <a:r>
              <a:rPr lang="it-IT" sz="2400" dirty="0" err="1"/>
              <a:t>Sénat</a:t>
            </a:r>
            <a:r>
              <a:rPr lang="it-IT" sz="2400" dirty="0"/>
              <a:t>. La </a:t>
            </a:r>
            <a:r>
              <a:rPr lang="it-IT" sz="2400" dirty="0" err="1"/>
              <a:t>loi</a:t>
            </a:r>
            <a:r>
              <a:rPr lang="it-IT" sz="2400" dirty="0"/>
              <a:t> de 1905 est </a:t>
            </a:r>
            <a:r>
              <a:rPr lang="it-IT" sz="2400" dirty="0" err="1"/>
              <a:t>devenue</a:t>
            </a:r>
            <a:r>
              <a:rPr lang="it-IT" sz="2400" dirty="0"/>
              <a:t> une </a:t>
            </a:r>
            <a:r>
              <a:rPr lang="it-IT" sz="2400" dirty="0" err="1"/>
              <a:t>loi</a:t>
            </a:r>
            <a:r>
              <a:rPr lang="it-IT" sz="2400" dirty="0"/>
              <a:t> fondamentale </a:t>
            </a:r>
            <a:r>
              <a:rPr lang="it-IT" sz="2400" dirty="0" err="1"/>
              <a:t>aux</a:t>
            </a:r>
            <a:r>
              <a:rPr lang="it-IT" sz="2400" dirty="0"/>
              <a:t> </a:t>
            </a:r>
            <a:r>
              <a:rPr lang="it-IT" sz="2400" dirty="0" err="1"/>
              <a:t>yeux</a:t>
            </a:r>
            <a:r>
              <a:rPr lang="it-IT" sz="2400" dirty="0"/>
              <a:t> </a:t>
            </a:r>
            <a:r>
              <a:rPr lang="it-IT" sz="2400" dirty="0" err="1"/>
              <a:t>des</a:t>
            </a:r>
            <a:r>
              <a:rPr lang="it-IT" sz="2400" dirty="0"/>
              <a:t> </a:t>
            </a:r>
            <a:r>
              <a:rPr lang="it-IT" sz="2400" dirty="0" err="1"/>
              <a:t>Français</a:t>
            </a:r>
            <a:r>
              <a:rPr lang="it-IT" sz="2400" dirty="0"/>
              <a:t>, </a:t>
            </a:r>
            <a:r>
              <a:rPr lang="it-IT" sz="2400" dirty="0" err="1"/>
              <a:t>bien</a:t>
            </a:r>
            <a:r>
              <a:rPr lang="it-IT" sz="2400" dirty="0"/>
              <a:t> plus </a:t>
            </a:r>
            <a:r>
              <a:rPr lang="it-IT" sz="2400" dirty="0" err="1"/>
              <a:t>que</a:t>
            </a:r>
            <a:r>
              <a:rPr lang="it-IT" sz="2400" dirty="0"/>
              <a:t> la </a:t>
            </a:r>
            <a:r>
              <a:rPr lang="it-IT" sz="2400" dirty="0" err="1"/>
              <a:t>Constitution</a:t>
            </a:r>
            <a:r>
              <a:rPr lang="it-IT" sz="2400" dirty="0"/>
              <a:t> de la V</a:t>
            </a:r>
            <a:r>
              <a:rPr lang="it-IT" sz="2400" baseline="30000" dirty="0"/>
              <a:t>e </a:t>
            </a:r>
            <a:r>
              <a:rPr lang="it-IT" sz="2400" dirty="0" err="1"/>
              <a:t>République</a:t>
            </a:r>
            <a:r>
              <a:rPr lang="it-IT" sz="2400" dirty="0"/>
              <a:t>. Elle est </a:t>
            </a:r>
            <a:r>
              <a:rPr lang="it-IT" sz="2400" dirty="0" err="1"/>
              <a:t>célébrée</a:t>
            </a:r>
            <a:r>
              <a:rPr lang="it-IT" sz="2400" dirty="0"/>
              <a:t> </a:t>
            </a:r>
            <a:r>
              <a:rPr lang="it-IT" sz="2400" dirty="0" err="1"/>
              <a:t>chaque</a:t>
            </a:r>
            <a:r>
              <a:rPr lang="it-IT" sz="2400" dirty="0"/>
              <a:t> </a:t>
            </a:r>
            <a:r>
              <a:rPr lang="it-IT" sz="2400" dirty="0" err="1"/>
              <a:t>année</a:t>
            </a:r>
            <a:r>
              <a:rPr lang="it-IT" sz="2400" dirty="0"/>
              <a:t> </a:t>
            </a:r>
            <a:r>
              <a:rPr lang="it-IT" sz="2400" dirty="0" err="1"/>
              <a:t>dans</a:t>
            </a:r>
            <a:r>
              <a:rPr lang="it-IT" sz="2400" dirty="0"/>
              <a:t> </a:t>
            </a:r>
            <a:r>
              <a:rPr lang="it-IT" sz="2400" dirty="0" err="1"/>
              <a:t>toutes</a:t>
            </a:r>
            <a:r>
              <a:rPr lang="it-IT" sz="2400" dirty="0"/>
              <a:t> nos </a:t>
            </a:r>
            <a:r>
              <a:rPr lang="it-IT" sz="2400" dirty="0" err="1"/>
              <a:t>écoles</a:t>
            </a:r>
            <a:r>
              <a:rPr lang="it-IT" sz="2400" dirty="0"/>
              <a:t>. Il ne </a:t>
            </a:r>
            <a:r>
              <a:rPr lang="it-IT" sz="2400" dirty="0" err="1"/>
              <a:t>faut</a:t>
            </a:r>
            <a:r>
              <a:rPr lang="it-IT" sz="2400" dirty="0"/>
              <a:t> y </a:t>
            </a:r>
            <a:r>
              <a:rPr lang="it-IT" sz="2400" dirty="0" err="1"/>
              <a:t>toucher</a:t>
            </a:r>
            <a:r>
              <a:rPr lang="it-IT" sz="2400" dirty="0"/>
              <a:t> </a:t>
            </a:r>
            <a:r>
              <a:rPr lang="it-IT" sz="2400" dirty="0" err="1"/>
              <a:t>qu'après</a:t>
            </a:r>
            <a:r>
              <a:rPr lang="it-IT" sz="2400" dirty="0"/>
              <a:t> </a:t>
            </a:r>
            <a:r>
              <a:rPr lang="it-IT" sz="2400" dirty="0" err="1"/>
              <a:t>avoir</a:t>
            </a:r>
            <a:r>
              <a:rPr lang="it-IT" sz="2400" dirty="0"/>
              <a:t> </a:t>
            </a:r>
            <a:r>
              <a:rPr lang="it-IT" sz="2400" dirty="0" err="1"/>
              <a:t>pris</a:t>
            </a:r>
            <a:r>
              <a:rPr lang="it-IT" sz="2400" dirty="0"/>
              <a:t> d'</a:t>
            </a:r>
            <a:r>
              <a:rPr lang="it-IT" sz="2400" dirty="0" err="1"/>
              <a:t>immenses</a:t>
            </a:r>
            <a:r>
              <a:rPr lang="it-IT" sz="2400" dirty="0"/>
              <a:t> </a:t>
            </a:r>
            <a:r>
              <a:rPr lang="it-IT" sz="2400" dirty="0" err="1"/>
              <a:t>précautions</a:t>
            </a:r>
            <a:r>
              <a:rPr lang="it-IT" sz="2400" dirty="0"/>
              <a:t>.</a:t>
            </a:r>
            <a:endParaRPr lang="fr-CA" sz="2400" dirty="0"/>
          </a:p>
        </p:txBody>
      </p:sp>
    </p:spTree>
    <p:extLst>
      <p:ext uri="{BB962C8B-B14F-4D97-AF65-F5344CB8AC3E}">
        <p14:creationId xmlns:p14="http://schemas.microsoft.com/office/powerpoint/2010/main" val="46823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Interview à M. </a:t>
            </a:r>
            <a:r>
              <a:rPr lang="it-IT" sz="2800" dirty="0"/>
              <a:t>Patrick Weil</a:t>
            </a:r>
            <a:endParaRPr lang="fr-CA" sz="2800" dirty="0"/>
          </a:p>
        </p:txBody>
      </p:sp>
      <p:sp>
        <p:nvSpPr>
          <p:cNvPr id="3" name="Segnaposto contenuto 2"/>
          <p:cNvSpPr>
            <a:spLocks noGrp="1"/>
          </p:cNvSpPr>
          <p:nvPr>
            <p:ph idx="1"/>
          </p:nvPr>
        </p:nvSpPr>
        <p:spPr/>
        <p:txBody>
          <a:bodyPr>
            <a:normAutofit/>
          </a:bodyPr>
          <a:lstStyle/>
          <a:p>
            <a:r>
              <a:rPr lang="it-IT" sz="2400" b="1" dirty="0"/>
              <a:t>La </a:t>
            </a:r>
            <a:r>
              <a:rPr lang="it-IT" sz="2400" b="1" dirty="0" err="1"/>
              <a:t>loi</a:t>
            </a:r>
            <a:r>
              <a:rPr lang="it-IT" sz="2400" b="1" dirty="0"/>
              <a:t> de 1905 est-elle </a:t>
            </a:r>
            <a:r>
              <a:rPr lang="it-IT" sz="2400" b="1" dirty="0" err="1"/>
              <a:t>suffisante</a:t>
            </a:r>
            <a:r>
              <a:rPr lang="it-IT" sz="2400" b="1" dirty="0"/>
              <a:t> pour </a:t>
            </a:r>
            <a:r>
              <a:rPr lang="it-IT" sz="2400" b="1" dirty="0" err="1"/>
              <a:t>faire</a:t>
            </a:r>
            <a:r>
              <a:rPr lang="it-IT" sz="2400" b="1" dirty="0"/>
              <a:t> face </a:t>
            </a:r>
            <a:r>
              <a:rPr lang="it-IT" sz="2400" b="1" dirty="0" err="1"/>
              <a:t>aux</a:t>
            </a:r>
            <a:r>
              <a:rPr lang="it-IT" sz="2400" b="1" dirty="0"/>
              <a:t> </a:t>
            </a:r>
            <a:r>
              <a:rPr lang="it-IT" sz="2400" b="1" dirty="0" err="1"/>
              <a:t>attaques</a:t>
            </a:r>
            <a:r>
              <a:rPr lang="it-IT" sz="2400" b="1" dirty="0"/>
              <a:t> ­</a:t>
            </a:r>
            <a:r>
              <a:rPr lang="it-IT" sz="2400" b="1" dirty="0" err="1"/>
              <a:t>actuelles</a:t>
            </a:r>
            <a:r>
              <a:rPr lang="it-IT" sz="2400" b="1" dirty="0"/>
              <a:t>  ?</a:t>
            </a:r>
          </a:p>
          <a:p>
            <a:pPr algn="just"/>
            <a:r>
              <a:rPr lang="it-IT" sz="2400" dirty="0" err="1"/>
              <a:t>Au</a:t>
            </a:r>
            <a:r>
              <a:rPr lang="it-IT" sz="2400" dirty="0"/>
              <a:t> </a:t>
            </a:r>
            <a:r>
              <a:rPr lang="it-IT" sz="2400" dirty="0" err="1"/>
              <a:t>ministère</a:t>
            </a:r>
            <a:r>
              <a:rPr lang="it-IT" sz="2400" dirty="0"/>
              <a:t> de l’</a:t>
            </a:r>
            <a:r>
              <a:rPr lang="it-IT" sz="2400" dirty="0" err="1"/>
              <a:t>Intérieur</a:t>
            </a:r>
            <a:r>
              <a:rPr lang="it-IT" sz="2400" dirty="0"/>
              <a:t>, il y a un Bureau </a:t>
            </a:r>
            <a:r>
              <a:rPr lang="it-IT" sz="2400" dirty="0" err="1"/>
              <a:t>central</a:t>
            </a:r>
            <a:r>
              <a:rPr lang="it-IT" sz="2400" dirty="0"/>
              <a:t> </a:t>
            </a:r>
            <a:r>
              <a:rPr lang="it-IT" sz="2400" dirty="0" err="1"/>
              <a:t>des</a:t>
            </a:r>
            <a:r>
              <a:rPr lang="it-IT" sz="2400" dirty="0"/>
              <a:t> </a:t>
            </a:r>
            <a:r>
              <a:rPr lang="it-IT" sz="2400" dirty="0" err="1"/>
              <a:t>cultes</a:t>
            </a:r>
            <a:r>
              <a:rPr lang="it-IT" sz="2400" dirty="0"/>
              <a:t> qui est </a:t>
            </a:r>
            <a:r>
              <a:rPr lang="it-IT" sz="2400" dirty="0" err="1"/>
              <a:t>chargé</a:t>
            </a:r>
            <a:r>
              <a:rPr lang="it-IT" sz="2400" dirty="0"/>
              <a:t> de </a:t>
            </a:r>
            <a:r>
              <a:rPr lang="it-IT" sz="2400" dirty="0" err="1"/>
              <a:t>suivre</a:t>
            </a:r>
            <a:r>
              <a:rPr lang="it-IT" sz="2400" dirty="0"/>
              <a:t> </a:t>
            </a:r>
            <a:r>
              <a:rPr lang="it-IT" sz="2400" dirty="0" err="1"/>
              <a:t>l’application</a:t>
            </a:r>
            <a:r>
              <a:rPr lang="it-IT" sz="2400" dirty="0"/>
              <a:t> de la </a:t>
            </a:r>
            <a:r>
              <a:rPr lang="it-IT" sz="2400" dirty="0" err="1"/>
              <a:t>loi</a:t>
            </a:r>
            <a:r>
              <a:rPr lang="it-IT" sz="2400" dirty="0"/>
              <a:t> de 1905. Ce bureau </a:t>
            </a:r>
            <a:r>
              <a:rPr lang="it-IT" sz="2400" dirty="0" err="1"/>
              <a:t>devrait</a:t>
            </a:r>
            <a:r>
              <a:rPr lang="it-IT" sz="2400" dirty="0"/>
              <a:t> </a:t>
            </a:r>
            <a:r>
              <a:rPr lang="it-IT" sz="2400" dirty="0" err="1"/>
              <a:t>être</a:t>
            </a:r>
            <a:r>
              <a:rPr lang="it-IT" sz="2400" dirty="0"/>
              <a:t> </a:t>
            </a:r>
            <a:r>
              <a:rPr lang="it-IT" sz="2400" dirty="0" err="1"/>
              <a:t>informé</a:t>
            </a:r>
            <a:r>
              <a:rPr lang="it-IT" sz="2400" dirty="0"/>
              <a:t> par </a:t>
            </a:r>
            <a:r>
              <a:rPr lang="it-IT" sz="2400" dirty="0" err="1"/>
              <a:t>les</a:t>
            </a:r>
            <a:r>
              <a:rPr lang="it-IT" sz="2400" dirty="0"/>
              <a:t> </a:t>
            </a:r>
            <a:r>
              <a:rPr lang="it-IT" sz="2400" dirty="0" err="1"/>
              <a:t>préfets</a:t>
            </a:r>
            <a:r>
              <a:rPr lang="it-IT" sz="2400" dirty="0"/>
              <a:t> de ce qui se passe </a:t>
            </a:r>
            <a:r>
              <a:rPr lang="it-IT" sz="2400" dirty="0" err="1"/>
              <a:t>dans</a:t>
            </a:r>
            <a:r>
              <a:rPr lang="it-IT" sz="2400" dirty="0"/>
              <a:t> </a:t>
            </a:r>
            <a:r>
              <a:rPr lang="it-IT" sz="2400" dirty="0" err="1"/>
              <a:t>chaque</a:t>
            </a:r>
            <a:r>
              <a:rPr lang="it-IT" sz="2400" dirty="0"/>
              <a:t> </a:t>
            </a:r>
            <a:r>
              <a:rPr lang="it-IT" sz="2400" dirty="0" err="1"/>
              <a:t>département</a:t>
            </a:r>
            <a:r>
              <a:rPr lang="it-IT" sz="2400" dirty="0"/>
              <a:t>. Il a le </a:t>
            </a:r>
            <a:r>
              <a:rPr lang="it-IT" sz="2400" dirty="0" err="1"/>
              <a:t>pouvoir</a:t>
            </a:r>
            <a:r>
              <a:rPr lang="it-IT" sz="2400" dirty="0"/>
              <a:t> de </a:t>
            </a:r>
            <a:r>
              <a:rPr lang="it-IT" sz="2400" dirty="0" err="1"/>
              <a:t>saisir</a:t>
            </a:r>
            <a:r>
              <a:rPr lang="it-IT" sz="2400" dirty="0"/>
              <a:t> la </a:t>
            </a:r>
            <a:r>
              <a:rPr lang="it-IT" sz="2400" dirty="0" err="1"/>
              <a:t>justice</a:t>
            </a:r>
            <a:r>
              <a:rPr lang="it-IT" sz="2400" dirty="0"/>
              <a:t> de </a:t>
            </a:r>
            <a:r>
              <a:rPr lang="it-IT" sz="2400" dirty="0" err="1"/>
              <a:t>toutes</a:t>
            </a:r>
            <a:r>
              <a:rPr lang="it-IT" sz="2400" dirty="0"/>
              <a:t> </a:t>
            </a:r>
            <a:r>
              <a:rPr lang="it-IT" sz="2400" dirty="0" err="1"/>
              <a:t>les</a:t>
            </a:r>
            <a:r>
              <a:rPr lang="it-IT" sz="2400" dirty="0"/>
              <a:t> </a:t>
            </a:r>
            <a:r>
              <a:rPr lang="it-IT" sz="2400" dirty="0" err="1"/>
              <a:t>violations</a:t>
            </a:r>
            <a:r>
              <a:rPr lang="it-IT" sz="2400" dirty="0"/>
              <a:t> de l’</a:t>
            </a:r>
            <a:r>
              <a:rPr lang="it-IT" sz="2400" dirty="0" err="1"/>
              <a:t>ordre</a:t>
            </a:r>
            <a:r>
              <a:rPr lang="it-IT" sz="2400" dirty="0"/>
              <a:t> ­public en </a:t>
            </a:r>
            <a:r>
              <a:rPr lang="it-IT" sz="2400" dirty="0" err="1"/>
              <a:t>matière</a:t>
            </a:r>
            <a:r>
              <a:rPr lang="it-IT" sz="2400" dirty="0"/>
              <a:t> </a:t>
            </a:r>
            <a:r>
              <a:rPr lang="it-IT" sz="2400" dirty="0" err="1"/>
              <a:t>religieuse</a:t>
            </a:r>
            <a:r>
              <a:rPr lang="it-IT" sz="2400" dirty="0"/>
              <a:t>  : un </a:t>
            </a:r>
            <a:r>
              <a:rPr lang="it-IT" sz="2400" dirty="0" err="1"/>
              <a:t>responsable</a:t>
            </a:r>
            <a:r>
              <a:rPr lang="it-IT" sz="2400" dirty="0"/>
              <a:t> </a:t>
            </a:r>
            <a:r>
              <a:rPr lang="it-IT" sz="2400" dirty="0" err="1"/>
              <a:t>religieux</a:t>
            </a:r>
            <a:r>
              <a:rPr lang="it-IT" sz="2400" dirty="0"/>
              <a:t> </a:t>
            </a:r>
            <a:r>
              <a:rPr lang="it-IT" sz="2400" dirty="0" err="1"/>
              <a:t>fait</a:t>
            </a:r>
            <a:r>
              <a:rPr lang="it-IT" sz="2400" dirty="0"/>
              <a:t> une </a:t>
            </a:r>
            <a:r>
              <a:rPr lang="it-IT" sz="2400" dirty="0" err="1"/>
              <a:t>déclaration</a:t>
            </a:r>
            <a:r>
              <a:rPr lang="it-IT" sz="2400" dirty="0"/>
              <a:t> </a:t>
            </a:r>
            <a:r>
              <a:rPr lang="it-IT" sz="2400" dirty="0" err="1"/>
              <a:t>contre</a:t>
            </a:r>
            <a:r>
              <a:rPr lang="it-IT" sz="2400" dirty="0"/>
              <a:t> la </a:t>
            </a:r>
            <a:r>
              <a:rPr lang="it-IT" sz="2400" dirty="0" err="1"/>
              <a:t>loi</a:t>
            </a:r>
            <a:r>
              <a:rPr lang="it-IT" sz="2400" dirty="0"/>
              <a:t> de la </a:t>
            </a:r>
            <a:r>
              <a:rPr lang="it-IT" sz="2400" dirty="0" err="1"/>
              <a:t>République</a:t>
            </a:r>
            <a:r>
              <a:rPr lang="it-IT" sz="2400" dirty="0"/>
              <a:t>, le </a:t>
            </a:r>
            <a:r>
              <a:rPr lang="it-IT" sz="2400" dirty="0" err="1"/>
              <a:t>préfet</a:t>
            </a:r>
            <a:r>
              <a:rPr lang="it-IT" sz="2400" dirty="0"/>
              <a:t> </a:t>
            </a:r>
            <a:r>
              <a:rPr lang="it-IT" sz="2400" dirty="0" err="1"/>
              <a:t>peut</a:t>
            </a:r>
            <a:r>
              <a:rPr lang="it-IT" sz="2400" dirty="0"/>
              <a:t> </a:t>
            </a:r>
            <a:r>
              <a:rPr lang="it-IT" sz="2400" dirty="0" err="1"/>
              <a:t>saisir</a:t>
            </a:r>
            <a:r>
              <a:rPr lang="it-IT" sz="2400" dirty="0"/>
              <a:t> le </a:t>
            </a:r>
            <a:r>
              <a:rPr lang="it-IT" sz="2400" dirty="0" err="1"/>
              <a:t>procureur</a:t>
            </a:r>
            <a:r>
              <a:rPr lang="it-IT" sz="2400" dirty="0"/>
              <a:t>. De </a:t>
            </a:r>
            <a:r>
              <a:rPr lang="it-IT" sz="2400" dirty="0" err="1"/>
              <a:t>même</a:t>
            </a:r>
            <a:r>
              <a:rPr lang="it-IT" sz="2400" dirty="0"/>
              <a:t> si le </a:t>
            </a:r>
            <a:r>
              <a:rPr lang="it-IT" sz="2400" dirty="0" err="1"/>
              <a:t>lieu</a:t>
            </a:r>
            <a:r>
              <a:rPr lang="it-IT" sz="2400" dirty="0"/>
              <a:t> de culte se </a:t>
            </a:r>
            <a:r>
              <a:rPr lang="it-IT" sz="2400" dirty="0" err="1"/>
              <a:t>transforme</a:t>
            </a:r>
            <a:r>
              <a:rPr lang="it-IT" sz="2400" dirty="0"/>
              <a:t> en </a:t>
            </a:r>
            <a:r>
              <a:rPr lang="it-IT" sz="2400" dirty="0" err="1"/>
              <a:t>lieu</a:t>
            </a:r>
            <a:r>
              <a:rPr lang="it-IT" sz="2400" dirty="0"/>
              <a:t> de </a:t>
            </a:r>
            <a:r>
              <a:rPr lang="it-IT" sz="2400" dirty="0" err="1"/>
              <a:t>réunion</a:t>
            </a:r>
            <a:r>
              <a:rPr lang="it-IT" sz="2400" dirty="0"/>
              <a:t> </a:t>
            </a:r>
            <a:r>
              <a:rPr lang="it-IT" sz="2400" dirty="0" err="1"/>
              <a:t>politique</a:t>
            </a:r>
            <a:r>
              <a:rPr lang="it-IT" sz="2400" dirty="0"/>
              <a:t>.</a:t>
            </a:r>
          </a:p>
          <a:p>
            <a:endParaRPr lang="fr-CA" sz="2400" dirty="0"/>
          </a:p>
        </p:txBody>
      </p:sp>
    </p:spTree>
    <p:extLst>
      <p:ext uri="{BB962C8B-B14F-4D97-AF65-F5344CB8AC3E}">
        <p14:creationId xmlns:p14="http://schemas.microsoft.com/office/powerpoint/2010/main" val="629760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Interview à M. </a:t>
            </a:r>
            <a:r>
              <a:rPr lang="it-IT" sz="2800" dirty="0"/>
              <a:t>Patrick Weil</a:t>
            </a:r>
            <a:endParaRPr lang="fr-CA" sz="2800" dirty="0"/>
          </a:p>
        </p:txBody>
      </p:sp>
      <p:sp>
        <p:nvSpPr>
          <p:cNvPr id="3" name="Segnaposto contenuto 2"/>
          <p:cNvSpPr>
            <a:spLocks noGrp="1"/>
          </p:cNvSpPr>
          <p:nvPr>
            <p:ph idx="1"/>
          </p:nvPr>
        </p:nvSpPr>
        <p:spPr/>
        <p:txBody>
          <a:bodyPr>
            <a:normAutofit/>
          </a:bodyPr>
          <a:lstStyle/>
          <a:p>
            <a:pPr algn="just"/>
            <a:r>
              <a:rPr lang="it-IT" sz="2400" dirty="0" err="1"/>
              <a:t>Autre</a:t>
            </a:r>
            <a:r>
              <a:rPr lang="it-IT" sz="2400" dirty="0"/>
              <a:t> </a:t>
            </a:r>
            <a:r>
              <a:rPr lang="it-IT" sz="2400" dirty="0" err="1"/>
              <a:t>exemple</a:t>
            </a:r>
            <a:r>
              <a:rPr lang="it-IT" sz="2400" dirty="0"/>
              <a:t>, l’</a:t>
            </a:r>
            <a:r>
              <a:rPr lang="it-IT" sz="2400" dirty="0" err="1"/>
              <a:t>article</a:t>
            </a:r>
            <a:r>
              <a:rPr lang="it-IT" sz="2400" dirty="0"/>
              <a:t> 31 de la </a:t>
            </a:r>
            <a:r>
              <a:rPr lang="it-IT" sz="2400" dirty="0" err="1"/>
              <a:t>loi</a:t>
            </a:r>
            <a:r>
              <a:rPr lang="it-IT" sz="2400" dirty="0"/>
              <a:t> </a:t>
            </a:r>
            <a:r>
              <a:rPr lang="it-IT" sz="2400" dirty="0" err="1"/>
              <a:t>prévoit</a:t>
            </a:r>
            <a:r>
              <a:rPr lang="it-IT" sz="2400" dirty="0"/>
              <a:t> la </a:t>
            </a:r>
            <a:r>
              <a:rPr lang="it-IT" sz="2400" dirty="0" err="1"/>
              <a:t>punition</a:t>
            </a:r>
            <a:r>
              <a:rPr lang="it-IT" sz="2400" dirty="0"/>
              <a:t> de </a:t>
            </a:r>
            <a:r>
              <a:rPr lang="it-IT" sz="2400" dirty="0" err="1"/>
              <a:t>toute</a:t>
            </a:r>
            <a:r>
              <a:rPr lang="it-IT" sz="2400" dirty="0"/>
              <a:t> </a:t>
            </a:r>
            <a:r>
              <a:rPr lang="it-IT" sz="2400" dirty="0" err="1"/>
              <a:t>personne</a:t>
            </a:r>
            <a:r>
              <a:rPr lang="it-IT" sz="2400" dirty="0"/>
              <a:t> </a:t>
            </a:r>
            <a:r>
              <a:rPr lang="it-IT" sz="2400" dirty="0" err="1"/>
              <a:t>ayant</a:t>
            </a:r>
            <a:r>
              <a:rPr lang="it-IT" sz="2400" dirty="0"/>
              <a:t> </a:t>
            </a:r>
            <a:r>
              <a:rPr lang="it-IT" sz="2400" dirty="0" err="1"/>
              <a:t>exercé</a:t>
            </a:r>
            <a:r>
              <a:rPr lang="it-IT" sz="2400" dirty="0"/>
              <a:t> </a:t>
            </a:r>
            <a:r>
              <a:rPr lang="it-IT" sz="2400" dirty="0" err="1"/>
              <a:t>des</a:t>
            </a:r>
            <a:r>
              <a:rPr lang="it-IT" sz="2400" dirty="0"/>
              <a:t> </a:t>
            </a:r>
            <a:r>
              <a:rPr lang="it-IT" sz="2400" dirty="0" err="1"/>
              <a:t>pressions</a:t>
            </a:r>
            <a:r>
              <a:rPr lang="it-IT" sz="2400" dirty="0"/>
              <a:t> </a:t>
            </a:r>
            <a:r>
              <a:rPr lang="it-IT" sz="2400" dirty="0" err="1"/>
              <a:t>sur</a:t>
            </a:r>
            <a:r>
              <a:rPr lang="it-IT" sz="2400" dirty="0"/>
              <a:t> </a:t>
            </a:r>
            <a:r>
              <a:rPr lang="it-IT" sz="2400" dirty="0" err="1"/>
              <a:t>autrui</a:t>
            </a:r>
            <a:r>
              <a:rPr lang="it-IT" sz="2400" dirty="0"/>
              <a:t> pour le </a:t>
            </a:r>
            <a:r>
              <a:rPr lang="it-IT" sz="2400" dirty="0" err="1"/>
              <a:t>contraindre</a:t>
            </a:r>
            <a:r>
              <a:rPr lang="it-IT" sz="2400" dirty="0"/>
              <a:t> à </a:t>
            </a:r>
            <a:r>
              <a:rPr lang="it-IT" sz="2400" dirty="0" err="1"/>
              <a:t>porter</a:t>
            </a:r>
            <a:r>
              <a:rPr lang="it-IT" sz="2400" dirty="0"/>
              <a:t> un </a:t>
            </a:r>
            <a:r>
              <a:rPr lang="it-IT" sz="2400" dirty="0" err="1"/>
              <a:t>signe</a:t>
            </a:r>
            <a:r>
              <a:rPr lang="it-IT" sz="2400" dirty="0"/>
              <a:t> </a:t>
            </a:r>
            <a:r>
              <a:rPr lang="it-IT" sz="2400" dirty="0" err="1"/>
              <a:t>religieux</a:t>
            </a:r>
            <a:r>
              <a:rPr lang="it-IT" sz="2400" dirty="0"/>
              <a:t> </a:t>
            </a:r>
            <a:r>
              <a:rPr lang="it-IT" sz="2400" dirty="0" err="1"/>
              <a:t>ou</a:t>
            </a:r>
            <a:r>
              <a:rPr lang="it-IT" sz="2400" dirty="0"/>
              <a:t> l’en </a:t>
            </a:r>
            <a:r>
              <a:rPr lang="it-IT" sz="2400" dirty="0" err="1"/>
              <a:t>empêcher</a:t>
            </a:r>
            <a:r>
              <a:rPr lang="it-IT" sz="2400" dirty="0"/>
              <a:t>. A ma </a:t>
            </a:r>
            <a:r>
              <a:rPr lang="it-IT" sz="2400" dirty="0" err="1"/>
              <a:t>connaissance</a:t>
            </a:r>
            <a:r>
              <a:rPr lang="it-IT" sz="2400" dirty="0"/>
              <a:t>, </a:t>
            </a:r>
            <a:r>
              <a:rPr lang="it-IT" sz="2400" dirty="0" err="1"/>
              <a:t>cet</a:t>
            </a:r>
            <a:r>
              <a:rPr lang="it-IT" sz="2400" dirty="0"/>
              <a:t> </a:t>
            </a:r>
            <a:r>
              <a:rPr lang="it-IT" sz="2400" dirty="0" err="1"/>
              <a:t>article</a:t>
            </a:r>
            <a:r>
              <a:rPr lang="it-IT" sz="2400" dirty="0"/>
              <a:t> n’a </a:t>
            </a:r>
            <a:r>
              <a:rPr lang="it-IT" sz="2400" dirty="0" err="1"/>
              <a:t>pas</a:t>
            </a:r>
            <a:r>
              <a:rPr lang="it-IT" sz="2400" dirty="0"/>
              <a:t> </a:t>
            </a:r>
            <a:r>
              <a:rPr lang="it-IT" sz="2400" dirty="0" err="1"/>
              <a:t>été</a:t>
            </a:r>
            <a:r>
              <a:rPr lang="it-IT" sz="2400" dirty="0"/>
              <a:t> </a:t>
            </a:r>
            <a:r>
              <a:rPr lang="it-IT" sz="2400" dirty="0" err="1"/>
              <a:t>utilisé</a:t>
            </a:r>
            <a:r>
              <a:rPr lang="it-IT" sz="2400" dirty="0"/>
              <a:t> </a:t>
            </a:r>
            <a:r>
              <a:rPr lang="it-IT" sz="2400" dirty="0" err="1"/>
              <a:t>depuis</a:t>
            </a:r>
            <a:r>
              <a:rPr lang="it-IT" sz="2400" dirty="0"/>
              <a:t>, </a:t>
            </a:r>
            <a:r>
              <a:rPr lang="it-IT" sz="2400" dirty="0" err="1"/>
              <a:t>au</a:t>
            </a:r>
            <a:r>
              <a:rPr lang="it-IT" sz="2400" dirty="0"/>
              <a:t> </a:t>
            </a:r>
            <a:r>
              <a:rPr lang="it-IT" sz="2400" dirty="0" err="1"/>
              <a:t>moins</a:t>
            </a:r>
            <a:r>
              <a:rPr lang="it-IT" sz="2400" dirty="0"/>
              <a:t>, la Libération. </a:t>
            </a:r>
            <a:r>
              <a:rPr lang="it-IT" sz="2400" dirty="0" err="1"/>
              <a:t>Faudrait</a:t>
            </a:r>
            <a:r>
              <a:rPr lang="it-IT" sz="2400" dirty="0"/>
              <a:t>-il </a:t>
            </a:r>
            <a:r>
              <a:rPr lang="it-IT" sz="2400" dirty="0" err="1"/>
              <a:t>toucher</a:t>
            </a:r>
            <a:r>
              <a:rPr lang="it-IT" sz="2400" dirty="0"/>
              <a:t> à </a:t>
            </a:r>
            <a:r>
              <a:rPr lang="it-IT" sz="2400" dirty="0" err="1"/>
              <a:t>cette</a:t>
            </a:r>
            <a:r>
              <a:rPr lang="it-IT" sz="2400" dirty="0"/>
              <a:t> </a:t>
            </a:r>
            <a:r>
              <a:rPr lang="it-IT" sz="2400" dirty="0" err="1"/>
              <a:t>loi</a:t>
            </a:r>
            <a:r>
              <a:rPr lang="it-IT" sz="2400" dirty="0"/>
              <a:t> </a:t>
            </a:r>
            <a:r>
              <a:rPr lang="it-IT" sz="2400" dirty="0" err="1"/>
              <a:t>simplement</a:t>
            </a:r>
            <a:r>
              <a:rPr lang="it-IT" sz="2400" dirty="0"/>
              <a:t> parce </a:t>
            </a:r>
            <a:r>
              <a:rPr lang="it-IT" sz="2400" dirty="0" err="1"/>
              <a:t>que</a:t>
            </a:r>
            <a:r>
              <a:rPr lang="it-IT" sz="2400" dirty="0"/>
              <a:t> le </a:t>
            </a:r>
            <a:r>
              <a:rPr lang="it-IT" sz="2400" dirty="0" err="1"/>
              <a:t>gouvernement</a:t>
            </a:r>
            <a:r>
              <a:rPr lang="it-IT" sz="2400" dirty="0"/>
              <a:t> </a:t>
            </a:r>
            <a:r>
              <a:rPr lang="it-IT" sz="2400" dirty="0" err="1"/>
              <a:t>aurait</a:t>
            </a:r>
            <a:r>
              <a:rPr lang="it-IT" sz="2400" dirty="0"/>
              <a:t> négligé de l’</a:t>
            </a:r>
            <a:r>
              <a:rPr lang="it-IT" sz="2400" dirty="0" err="1"/>
              <a:t>appliquer</a:t>
            </a:r>
            <a:r>
              <a:rPr lang="it-IT" sz="2400" dirty="0"/>
              <a:t>  ? </a:t>
            </a:r>
            <a:r>
              <a:rPr lang="it-IT" sz="2400" dirty="0" err="1"/>
              <a:t>Avant</a:t>
            </a:r>
            <a:r>
              <a:rPr lang="it-IT" sz="2400" dirty="0"/>
              <a:t> de </a:t>
            </a:r>
            <a:r>
              <a:rPr lang="it-IT" sz="2400" dirty="0" err="1"/>
              <a:t>légiférer</a:t>
            </a:r>
            <a:r>
              <a:rPr lang="it-IT" sz="2400" dirty="0"/>
              <a:t>, la </a:t>
            </a:r>
            <a:r>
              <a:rPr lang="it-IT" sz="2400" dirty="0" err="1"/>
              <a:t>commission</a:t>
            </a:r>
            <a:r>
              <a:rPr lang="it-IT" sz="2400" dirty="0"/>
              <a:t> </a:t>
            </a:r>
            <a:r>
              <a:rPr lang="it-IT" sz="2400" dirty="0" err="1"/>
              <a:t>devra</a:t>
            </a:r>
            <a:r>
              <a:rPr lang="it-IT" sz="2400" dirty="0"/>
              <a:t> </a:t>
            </a:r>
            <a:r>
              <a:rPr lang="it-IT" sz="2400" dirty="0" err="1"/>
              <a:t>faire</a:t>
            </a:r>
            <a:r>
              <a:rPr lang="it-IT" sz="2400" dirty="0"/>
              <a:t> l’</a:t>
            </a:r>
            <a:r>
              <a:rPr lang="it-IT" sz="2400" dirty="0" err="1"/>
              <a:t>évaluation</a:t>
            </a:r>
            <a:r>
              <a:rPr lang="it-IT" sz="2400" dirty="0"/>
              <a:t> de </a:t>
            </a:r>
            <a:r>
              <a:rPr lang="it-IT" sz="2400" dirty="0" err="1"/>
              <a:t>chacun</a:t>
            </a:r>
            <a:r>
              <a:rPr lang="it-IT" sz="2400" dirty="0"/>
              <a:t> </a:t>
            </a:r>
            <a:r>
              <a:rPr lang="it-IT" sz="2400" dirty="0" err="1"/>
              <a:t>des</a:t>
            </a:r>
            <a:r>
              <a:rPr lang="it-IT" sz="2400" dirty="0"/>
              <a:t> </a:t>
            </a:r>
            <a:r>
              <a:rPr lang="it-IT" sz="2400" dirty="0" err="1"/>
              <a:t>articles</a:t>
            </a:r>
            <a:r>
              <a:rPr lang="it-IT" sz="2400" dirty="0"/>
              <a:t> de </a:t>
            </a:r>
            <a:r>
              <a:rPr lang="it-IT" sz="2400" dirty="0" err="1"/>
              <a:t>police</a:t>
            </a:r>
            <a:r>
              <a:rPr lang="it-IT" sz="2400" dirty="0"/>
              <a:t> </a:t>
            </a:r>
            <a:r>
              <a:rPr lang="it-IT" sz="2400" dirty="0" err="1"/>
              <a:t>des</a:t>
            </a:r>
            <a:r>
              <a:rPr lang="it-IT" sz="2400" dirty="0"/>
              <a:t> </a:t>
            </a:r>
            <a:r>
              <a:rPr lang="it-IT" sz="2400" dirty="0" err="1"/>
              <a:t>cultes</a:t>
            </a:r>
            <a:r>
              <a:rPr lang="it-IT" sz="2400" dirty="0"/>
              <a:t> </a:t>
            </a:r>
            <a:r>
              <a:rPr lang="it-IT" sz="2400" dirty="0" err="1"/>
              <a:t>prévus</a:t>
            </a:r>
            <a:r>
              <a:rPr lang="it-IT" sz="2400" dirty="0"/>
              <a:t> par la </a:t>
            </a:r>
            <a:r>
              <a:rPr lang="it-IT" sz="2400" dirty="0" err="1"/>
              <a:t>loi</a:t>
            </a:r>
            <a:r>
              <a:rPr lang="it-IT" sz="2400" dirty="0"/>
              <a:t> de 1905.</a:t>
            </a:r>
            <a:endParaRPr lang="fr-CA" sz="2400" dirty="0"/>
          </a:p>
        </p:txBody>
      </p:sp>
    </p:spTree>
    <p:extLst>
      <p:ext uri="{BB962C8B-B14F-4D97-AF65-F5344CB8AC3E}">
        <p14:creationId xmlns:p14="http://schemas.microsoft.com/office/powerpoint/2010/main" val="3305301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Interview à M. </a:t>
            </a:r>
            <a:r>
              <a:rPr lang="it-IT" sz="2800" dirty="0"/>
              <a:t>Patrick Weil</a:t>
            </a:r>
            <a:endParaRPr lang="fr-CA" sz="2800" dirty="0"/>
          </a:p>
        </p:txBody>
      </p:sp>
      <p:sp>
        <p:nvSpPr>
          <p:cNvPr id="3" name="Segnaposto contenuto 2"/>
          <p:cNvSpPr>
            <a:spLocks noGrp="1"/>
          </p:cNvSpPr>
          <p:nvPr>
            <p:ph idx="1"/>
          </p:nvPr>
        </p:nvSpPr>
        <p:spPr/>
        <p:txBody>
          <a:bodyPr>
            <a:normAutofit fontScale="85000" lnSpcReduction="10000"/>
          </a:bodyPr>
          <a:lstStyle/>
          <a:p>
            <a:r>
              <a:rPr lang="it-IT" sz="2400" b="1" dirty="0"/>
              <a:t>Mais </a:t>
            </a:r>
            <a:r>
              <a:rPr lang="it-IT" sz="2400" b="1" dirty="0" err="1"/>
              <a:t>depuis</a:t>
            </a:r>
            <a:r>
              <a:rPr lang="it-IT" sz="2400" b="1" dirty="0"/>
              <a:t> </a:t>
            </a:r>
            <a:r>
              <a:rPr lang="it-IT" sz="2400" b="1" dirty="0" err="1"/>
              <a:t>plusieurs</a:t>
            </a:r>
            <a:r>
              <a:rPr lang="it-IT" sz="2400" b="1" dirty="0"/>
              <a:t> </a:t>
            </a:r>
            <a:r>
              <a:rPr lang="it-IT" sz="2400" b="1" dirty="0" err="1"/>
              <a:t>années</a:t>
            </a:r>
            <a:r>
              <a:rPr lang="it-IT" sz="2400" b="1" dirty="0"/>
              <a:t>, la France </a:t>
            </a:r>
            <a:r>
              <a:rPr lang="it-IT" sz="2400" b="1" dirty="0" err="1"/>
              <a:t>fait</a:t>
            </a:r>
            <a:r>
              <a:rPr lang="it-IT" sz="2400" b="1" dirty="0"/>
              <a:t> face à </a:t>
            </a:r>
            <a:r>
              <a:rPr lang="it-IT" sz="2400" b="1" dirty="0" err="1"/>
              <a:t>des</a:t>
            </a:r>
            <a:r>
              <a:rPr lang="it-IT" sz="2400" b="1" dirty="0"/>
              <a:t> </a:t>
            </a:r>
            <a:r>
              <a:rPr lang="it-IT" sz="2400" b="1" dirty="0" err="1"/>
              <a:t>demandes</a:t>
            </a:r>
            <a:r>
              <a:rPr lang="it-IT" sz="2400" b="1" dirty="0"/>
              <a:t> </a:t>
            </a:r>
            <a:r>
              <a:rPr lang="it-IT" sz="2400" b="1" dirty="0" err="1"/>
              <a:t>religieuses</a:t>
            </a:r>
            <a:r>
              <a:rPr lang="it-IT" sz="2400" b="1" dirty="0"/>
              <a:t> (voile, menu </a:t>
            </a:r>
            <a:r>
              <a:rPr lang="it-IT" sz="2400" b="1" dirty="0" err="1"/>
              <a:t>spéci­fique</a:t>
            </a:r>
            <a:r>
              <a:rPr lang="it-IT" sz="2400" b="1" dirty="0"/>
              <a:t> à l’</a:t>
            </a:r>
            <a:r>
              <a:rPr lang="it-IT" sz="2400" b="1" dirty="0" err="1"/>
              <a:t>école</a:t>
            </a:r>
            <a:r>
              <a:rPr lang="it-IT" sz="2400" b="1" dirty="0"/>
              <a:t>, </a:t>
            </a:r>
            <a:r>
              <a:rPr lang="it-IT" sz="2400" b="1" dirty="0" err="1"/>
              <a:t>lieux</a:t>
            </a:r>
            <a:r>
              <a:rPr lang="it-IT" sz="2400" b="1" dirty="0"/>
              <a:t> de culte…) de plus en plus </a:t>
            </a:r>
            <a:r>
              <a:rPr lang="it-IT" sz="2400" b="1" dirty="0" err="1"/>
              <a:t>nombreuses</a:t>
            </a:r>
            <a:r>
              <a:rPr lang="it-IT" sz="2400" b="1" dirty="0"/>
              <a:t>. </a:t>
            </a:r>
            <a:r>
              <a:rPr lang="it-IT" sz="2400" b="1" dirty="0" err="1"/>
              <a:t>Comment</a:t>
            </a:r>
            <a:r>
              <a:rPr lang="it-IT" sz="2400" b="1" dirty="0"/>
              <a:t> y </a:t>
            </a:r>
            <a:r>
              <a:rPr lang="it-IT" sz="2400" b="1" dirty="0" err="1"/>
              <a:t>répondre</a:t>
            </a:r>
            <a:r>
              <a:rPr lang="it-IT" sz="2400" b="1" dirty="0"/>
              <a:t>  ?</a:t>
            </a:r>
          </a:p>
          <a:p>
            <a:pPr algn="just"/>
            <a:r>
              <a:rPr lang="it-IT" sz="2400" dirty="0" err="1"/>
              <a:t>Dans</a:t>
            </a:r>
            <a:r>
              <a:rPr lang="it-IT" sz="2400" dirty="0"/>
              <a:t> un </a:t>
            </a:r>
            <a:r>
              <a:rPr lang="it-IT" sz="2400" dirty="0" err="1"/>
              <a:t>pays</a:t>
            </a:r>
            <a:r>
              <a:rPr lang="it-IT" sz="2400" dirty="0"/>
              <a:t> </a:t>
            </a:r>
            <a:r>
              <a:rPr lang="it-IT" sz="2400" dirty="0" err="1"/>
              <a:t>où</a:t>
            </a:r>
            <a:r>
              <a:rPr lang="it-IT" sz="2400" dirty="0"/>
              <a:t> l’on s’</a:t>
            </a:r>
            <a:r>
              <a:rPr lang="it-IT" sz="2400" dirty="0" err="1"/>
              <a:t>était</a:t>
            </a:r>
            <a:r>
              <a:rPr lang="it-IT" sz="2400" dirty="0"/>
              <a:t> </a:t>
            </a:r>
            <a:r>
              <a:rPr lang="it-IT" sz="2400" dirty="0" err="1"/>
              <a:t>habitués</a:t>
            </a:r>
            <a:r>
              <a:rPr lang="it-IT" sz="2400" dirty="0"/>
              <a:t> à ce </a:t>
            </a:r>
            <a:r>
              <a:rPr lang="it-IT" sz="2400" dirty="0" err="1"/>
              <a:t>que</a:t>
            </a:r>
            <a:r>
              <a:rPr lang="it-IT" sz="2400" dirty="0"/>
              <a:t> de plus en plus de </a:t>
            </a:r>
            <a:r>
              <a:rPr lang="it-IT" sz="2400" dirty="0" err="1"/>
              <a:t>citoyens</a:t>
            </a:r>
            <a:r>
              <a:rPr lang="it-IT" sz="2400" dirty="0"/>
              <a:t> se </a:t>
            </a:r>
            <a:r>
              <a:rPr lang="it-IT" sz="2400" dirty="0" err="1"/>
              <a:t>déclarent</a:t>
            </a:r>
            <a:r>
              <a:rPr lang="it-IT" sz="2400" dirty="0"/>
              <a:t> non </a:t>
            </a:r>
            <a:r>
              <a:rPr lang="it-IT" sz="2400" dirty="0" err="1"/>
              <a:t>croyants</a:t>
            </a:r>
            <a:r>
              <a:rPr lang="it-IT" sz="2400" dirty="0"/>
              <a:t> </a:t>
            </a:r>
            <a:r>
              <a:rPr lang="it-IT" sz="2400" dirty="0" err="1"/>
              <a:t>ou</a:t>
            </a:r>
            <a:r>
              <a:rPr lang="it-IT" sz="2400" dirty="0"/>
              <a:t> </a:t>
            </a:r>
            <a:r>
              <a:rPr lang="it-IT" sz="2400" dirty="0" err="1"/>
              <a:t>agnostiques</a:t>
            </a:r>
            <a:r>
              <a:rPr lang="it-IT" sz="2400" dirty="0"/>
              <a:t>, le </a:t>
            </a:r>
            <a:r>
              <a:rPr lang="it-IT" sz="2400" dirty="0" err="1"/>
              <a:t>retour</a:t>
            </a:r>
            <a:r>
              <a:rPr lang="it-IT" sz="2400" dirty="0"/>
              <a:t> public de la </a:t>
            </a:r>
            <a:r>
              <a:rPr lang="it-IT" sz="2400" dirty="0" err="1"/>
              <a:t>religion</a:t>
            </a:r>
            <a:r>
              <a:rPr lang="it-IT" sz="2400" dirty="0"/>
              <a:t> et </a:t>
            </a:r>
            <a:r>
              <a:rPr lang="it-IT" sz="2400" dirty="0" err="1"/>
              <a:t>des</a:t>
            </a:r>
            <a:r>
              <a:rPr lang="it-IT" sz="2400" dirty="0"/>
              <a:t> </a:t>
            </a:r>
            <a:r>
              <a:rPr lang="it-IT" sz="2400" dirty="0" err="1"/>
              <a:t>croyants</a:t>
            </a:r>
            <a:r>
              <a:rPr lang="it-IT" sz="2400" dirty="0"/>
              <a:t> </a:t>
            </a:r>
            <a:r>
              <a:rPr lang="it-IT" sz="2400" dirty="0" err="1"/>
              <a:t>suscite</a:t>
            </a:r>
            <a:r>
              <a:rPr lang="it-IT" sz="2400" dirty="0"/>
              <a:t> </a:t>
            </a:r>
            <a:r>
              <a:rPr lang="it-IT" sz="2400" dirty="0" err="1"/>
              <a:t>des</a:t>
            </a:r>
            <a:r>
              <a:rPr lang="it-IT" sz="2400" dirty="0"/>
              <a:t> </a:t>
            </a:r>
            <a:r>
              <a:rPr lang="it-IT" sz="2400" dirty="0" err="1"/>
              <a:t>inter­rogations</a:t>
            </a:r>
            <a:r>
              <a:rPr lang="it-IT" sz="2400" dirty="0"/>
              <a:t> </a:t>
            </a:r>
            <a:r>
              <a:rPr lang="it-IT" sz="2400" dirty="0" err="1"/>
              <a:t>légitimes</a:t>
            </a:r>
            <a:r>
              <a:rPr lang="it-IT" sz="2400" dirty="0"/>
              <a:t>. Cela </a:t>
            </a:r>
            <a:r>
              <a:rPr lang="it-IT" sz="2400" dirty="0" err="1"/>
              <a:t>nous</a:t>
            </a:r>
            <a:r>
              <a:rPr lang="it-IT" sz="2400" dirty="0"/>
              <a:t> force, d’</a:t>
            </a:r>
            <a:r>
              <a:rPr lang="it-IT" sz="2400" dirty="0" err="1"/>
              <a:t>abord</a:t>
            </a:r>
            <a:r>
              <a:rPr lang="it-IT" sz="2400" dirty="0"/>
              <a:t> </a:t>
            </a:r>
            <a:r>
              <a:rPr lang="it-IT" sz="2400" dirty="0" err="1"/>
              <a:t>collectivement</a:t>
            </a:r>
            <a:r>
              <a:rPr lang="it-IT" sz="2400" dirty="0"/>
              <a:t>, à </a:t>
            </a:r>
            <a:r>
              <a:rPr lang="it-IT" sz="2400" dirty="0" err="1"/>
              <a:t>rechercher</a:t>
            </a:r>
            <a:r>
              <a:rPr lang="it-IT" sz="2400" dirty="0"/>
              <a:t> ce qui </a:t>
            </a:r>
            <a:r>
              <a:rPr lang="it-IT" sz="2400" dirty="0" err="1"/>
              <a:t>était</a:t>
            </a:r>
            <a:r>
              <a:rPr lang="it-IT" sz="2400" dirty="0"/>
              <a:t> </a:t>
            </a:r>
            <a:r>
              <a:rPr lang="it-IT" sz="2400" dirty="0" err="1"/>
              <a:t>écrit</a:t>
            </a:r>
            <a:r>
              <a:rPr lang="it-IT" sz="2400" dirty="0"/>
              <a:t> </a:t>
            </a:r>
            <a:r>
              <a:rPr lang="it-IT" sz="2400" dirty="0" err="1"/>
              <a:t>dans</a:t>
            </a:r>
            <a:r>
              <a:rPr lang="it-IT" sz="2400" dirty="0"/>
              <a:t> la </a:t>
            </a:r>
            <a:r>
              <a:rPr lang="it-IT" sz="2400" dirty="0" err="1"/>
              <a:t>loi</a:t>
            </a:r>
            <a:r>
              <a:rPr lang="it-IT" sz="2400" dirty="0"/>
              <a:t> et </a:t>
            </a:r>
            <a:r>
              <a:rPr lang="it-IT" sz="2400" dirty="0" err="1"/>
              <a:t>qu’on</a:t>
            </a:r>
            <a:r>
              <a:rPr lang="it-IT" sz="2400" dirty="0"/>
              <a:t> </a:t>
            </a:r>
            <a:r>
              <a:rPr lang="it-IT" sz="2400" dirty="0" err="1"/>
              <a:t>avait</a:t>
            </a:r>
            <a:r>
              <a:rPr lang="it-IT" sz="2400" dirty="0"/>
              <a:t> un </a:t>
            </a:r>
            <a:r>
              <a:rPr lang="it-IT" sz="2400" dirty="0" err="1"/>
              <a:t>peu</a:t>
            </a:r>
            <a:r>
              <a:rPr lang="it-IT" sz="2400" dirty="0"/>
              <a:t> </a:t>
            </a:r>
            <a:r>
              <a:rPr lang="it-IT" sz="2400" dirty="0" err="1"/>
              <a:t>oublié</a:t>
            </a:r>
            <a:r>
              <a:rPr lang="it-IT" sz="2400" dirty="0"/>
              <a:t>  : le </a:t>
            </a:r>
            <a:r>
              <a:rPr lang="it-IT" sz="2400" dirty="0" err="1"/>
              <a:t>droit</a:t>
            </a:r>
            <a:r>
              <a:rPr lang="it-IT" sz="2400" dirty="0"/>
              <a:t> </a:t>
            </a:r>
            <a:r>
              <a:rPr lang="it-IT" sz="2400" dirty="0" err="1"/>
              <a:t>des</a:t>
            </a:r>
            <a:r>
              <a:rPr lang="it-IT" sz="2400" dirty="0"/>
              <a:t> </a:t>
            </a:r>
            <a:r>
              <a:rPr lang="it-IT" sz="2400" dirty="0" err="1"/>
              <a:t>individus</a:t>
            </a:r>
            <a:r>
              <a:rPr lang="it-IT" sz="2400" dirty="0"/>
              <a:t> de </a:t>
            </a:r>
            <a:r>
              <a:rPr lang="it-IT" sz="2400" dirty="0" err="1"/>
              <a:t>croire</a:t>
            </a:r>
            <a:r>
              <a:rPr lang="it-IT" sz="2400" dirty="0"/>
              <a:t> </a:t>
            </a:r>
            <a:r>
              <a:rPr lang="it-IT" sz="2400" dirty="0" err="1"/>
              <a:t>ou</a:t>
            </a:r>
            <a:r>
              <a:rPr lang="it-IT" sz="2400" dirty="0"/>
              <a:t> de ne </a:t>
            </a:r>
            <a:r>
              <a:rPr lang="it-IT" sz="2400" dirty="0" err="1"/>
              <a:t>pas</a:t>
            </a:r>
            <a:r>
              <a:rPr lang="it-IT" sz="2400" dirty="0"/>
              <a:t> </a:t>
            </a:r>
            <a:r>
              <a:rPr lang="it-IT" sz="2400" dirty="0" err="1"/>
              <a:t>croire</a:t>
            </a:r>
            <a:r>
              <a:rPr lang="it-IT" sz="2400" dirty="0"/>
              <a:t> sans </a:t>
            </a:r>
            <a:r>
              <a:rPr lang="it-IT" sz="2400" dirty="0" err="1"/>
              <a:t>pression</a:t>
            </a:r>
            <a:r>
              <a:rPr lang="it-IT" sz="2400" dirty="0"/>
              <a:t> et de le </a:t>
            </a:r>
            <a:r>
              <a:rPr lang="it-IT" sz="2400" dirty="0" err="1"/>
              <a:t>manifester</a:t>
            </a:r>
            <a:r>
              <a:rPr lang="it-IT" sz="2400" dirty="0"/>
              <a:t>, </a:t>
            </a:r>
            <a:r>
              <a:rPr lang="it-IT" sz="2400" dirty="0" err="1"/>
              <a:t>dans</a:t>
            </a:r>
            <a:r>
              <a:rPr lang="it-IT" sz="2400" dirty="0"/>
              <a:t> le </a:t>
            </a:r>
            <a:r>
              <a:rPr lang="it-IT" sz="2400" dirty="0" err="1"/>
              <a:t>cadre</a:t>
            </a:r>
            <a:r>
              <a:rPr lang="it-IT" sz="2400" dirty="0"/>
              <a:t> </a:t>
            </a:r>
            <a:r>
              <a:rPr lang="it-IT" sz="2400" dirty="0" err="1"/>
              <a:t>des</a:t>
            </a:r>
            <a:r>
              <a:rPr lang="it-IT" sz="2400" dirty="0"/>
              <a:t> </a:t>
            </a:r>
            <a:r>
              <a:rPr lang="it-IT" sz="2400" dirty="0" err="1"/>
              <a:t>lois</a:t>
            </a:r>
            <a:r>
              <a:rPr lang="it-IT" sz="2400" dirty="0"/>
              <a:t>. Le </a:t>
            </a:r>
            <a:r>
              <a:rPr lang="it-IT" sz="2400" dirty="0" err="1"/>
              <a:t>droit</a:t>
            </a:r>
            <a:r>
              <a:rPr lang="it-IT" sz="2400" dirty="0"/>
              <a:t> de l’</a:t>
            </a:r>
            <a:r>
              <a:rPr lang="it-IT" sz="2400" dirty="0" err="1"/>
              <a:t>Etat</a:t>
            </a:r>
            <a:r>
              <a:rPr lang="it-IT" sz="2400" dirty="0"/>
              <a:t> de se </a:t>
            </a:r>
            <a:r>
              <a:rPr lang="it-IT" sz="2400" dirty="0" err="1"/>
              <a:t>défendre</a:t>
            </a:r>
            <a:r>
              <a:rPr lang="it-IT" sz="2400" dirty="0"/>
              <a:t> </a:t>
            </a:r>
            <a:r>
              <a:rPr lang="it-IT" sz="2400" dirty="0" err="1"/>
              <a:t>contre</a:t>
            </a:r>
            <a:r>
              <a:rPr lang="it-IT" sz="2400" dirty="0"/>
              <a:t> </a:t>
            </a:r>
            <a:r>
              <a:rPr lang="it-IT" sz="2400" dirty="0" err="1"/>
              <a:t>les</a:t>
            </a:r>
            <a:r>
              <a:rPr lang="it-IT" sz="2400" dirty="0"/>
              <a:t> </a:t>
            </a:r>
            <a:r>
              <a:rPr lang="it-IT" sz="2400" dirty="0" err="1"/>
              <a:t>intrusions</a:t>
            </a:r>
            <a:r>
              <a:rPr lang="it-IT" sz="2400" dirty="0"/>
              <a:t> </a:t>
            </a:r>
            <a:r>
              <a:rPr lang="it-IT" sz="2400" dirty="0" err="1"/>
              <a:t>politiques</a:t>
            </a:r>
            <a:r>
              <a:rPr lang="it-IT" sz="2400" dirty="0"/>
              <a:t> de la </a:t>
            </a:r>
            <a:r>
              <a:rPr lang="it-IT" sz="2400" dirty="0" err="1"/>
              <a:t>religion</a:t>
            </a:r>
            <a:r>
              <a:rPr lang="it-IT" sz="2400" dirty="0"/>
              <a:t> </a:t>
            </a:r>
            <a:r>
              <a:rPr lang="it-IT" sz="2400" dirty="0" err="1"/>
              <a:t>également</a:t>
            </a:r>
            <a:r>
              <a:rPr lang="it-IT" sz="2400" dirty="0"/>
              <a:t>. C’est </a:t>
            </a:r>
            <a:r>
              <a:rPr lang="it-IT" sz="2400" dirty="0" err="1"/>
              <a:t>cet</a:t>
            </a:r>
            <a:r>
              <a:rPr lang="it-IT" sz="2400" dirty="0"/>
              <a:t> </a:t>
            </a:r>
            <a:r>
              <a:rPr lang="it-IT" sz="2400" dirty="0" err="1"/>
              <a:t>équilibre</a:t>
            </a:r>
            <a:r>
              <a:rPr lang="it-IT" sz="2400" dirty="0"/>
              <a:t> dont il </a:t>
            </a:r>
            <a:r>
              <a:rPr lang="it-IT" sz="2400" dirty="0" err="1"/>
              <a:t>faut</a:t>
            </a:r>
            <a:r>
              <a:rPr lang="it-IT" sz="2400" dirty="0"/>
              <a:t> </a:t>
            </a:r>
            <a:r>
              <a:rPr lang="it-IT" sz="2400" dirty="0" err="1"/>
              <a:t>vérifier</a:t>
            </a:r>
            <a:r>
              <a:rPr lang="it-IT" sz="2400" dirty="0"/>
              <a:t> </a:t>
            </a:r>
            <a:r>
              <a:rPr lang="it-IT" sz="2400" dirty="0" err="1"/>
              <a:t>qu’il</a:t>
            </a:r>
            <a:r>
              <a:rPr lang="it-IT" sz="2400" dirty="0"/>
              <a:t> est </a:t>
            </a:r>
            <a:r>
              <a:rPr lang="it-IT" sz="2400" dirty="0" err="1"/>
              <a:t>bien</a:t>
            </a:r>
            <a:r>
              <a:rPr lang="it-IT" sz="2400" dirty="0"/>
              <a:t> </a:t>
            </a:r>
            <a:r>
              <a:rPr lang="it-IT" sz="2400" dirty="0" err="1"/>
              <a:t>assuré</a:t>
            </a:r>
            <a:r>
              <a:rPr lang="it-IT" sz="2400" dirty="0"/>
              <a:t>. </a:t>
            </a:r>
            <a:r>
              <a:rPr lang="it-IT" sz="2400" dirty="0" err="1"/>
              <a:t>Maintenant</a:t>
            </a:r>
            <a:r>
              <a:rPr lang="it-IT" sz="2400" dirty="0"/>
              <a:t>, il est </a:t>
            </a:r>
            <a:r>
              <a:rPr lang="it-IT" sz="2400" dirty="0" err="1"/>
              <a:t>absolument</a:t>
            </a:r>
            <a:r>
              <a:rPr lang="it-IT" sz="2400" dirty="0"/>
              <a:t> </a:t>
            </a:r>
            <a:r>
              <a:rPr lang="it-IT" sz="2400" dirty="0" err="1"/>
              <a:t>normal</a:t>
            </a:r>
            <a:r>
              <a:rPr lang="it-IT" sz="2400" dirty="0"/>
              <a:t> d’</a:t>
            </a:r>
            <a:r>
              <a:rPr lang="it-IT" sz="2400" dirty="0" err="1"/>
              <a:t>avoir</a:t>
            </a:r>
            <a:r>
              <a:rPr lang="it-IT" sz="2400" dirty="0"/>
              <a:t> </a:t>
            </a:r>
            <a:r>
              <a:rPr lang="it-IT" sz="2400" dirty="0" err="1"/>
              <a:t>des</a:t>
            </a:r>
            <a:r>
              <a:rPr lang="it-IT" sz="2400" dirty="0"/>
              <a:t> </a:t>
            </a:r>
            <a:r>
              <a:rPr lang="it-IT" sz="2400" dirty="0" err="1"/>
              <a:t>conflits</a:t>
            </a:r>
            <a:r>
              <a:rPr lang="it-IT" sz="2400" dirty="0"/>
              <a:t> </a:t>
            </a:r>
            <a:r>
              <a:rPr lang="it-IT" sz="2400" dirty="0" err="1"/>
              <a:t>sur</a:t>
            </a:r>
            <a:r>
              <a:rPr lang="it-IT" sz="2400" dirty="0"/>
              <a:t> l’</a:t>
            </a:r>
            <a:r>
              <a:rPr lang="it-IT" sz="2400" dirty="0" err="1"/>
              <a:t>interprétation</a:t>
            </a:r>
            <a:r>
              <a:rPr lang="it-IT" sz="2400" dirty="0"/>
              <a:t> et la mise en </a:t>
            </a:r>
            <a:r>
              <a:rPr lang="it-IT" sz="2400" dirty="0" err="1"/>
              <a:t>pratique</a:t>
            </a:r>
            <a:r>
              <a:rPr lang="it-IT" sz="2400" dirty="0"/>
              <a:t> de la </a:t>
            </a:r>
            <a:r>
              <a:rPr lang="it-IT" sz="2400" dirty="0" err="1"/>
              <a:t>loi</a:t>
            </a:r>
            <a:r>
              <a:rPr lang="it-IT" sz="2400" dirty="0"/>
              <a:t> </a:t>
            </a:r>
            <a:r>
              <a:rPr lang="it-IT" sz="2400" dirty="0" err="1"/>
              <a:t>sur</a:t>
            </a:r>
            <a:r>
              <a:rPr lang="it-IT" sz="2400" dirty="0"/>
              <a:t> la ­</a:t>
            </a:r>
            <a:r>
              <a:rPr lang="it-IT" sz="2400" dirty="0" err="1"/>
              <a:t>laïcité</a:t>
            </a:r>
            <a:r>
              <a:rPr lang="it-IT" sz="2400" dirty="0"/>
              <a:t>. </a:t>
            </a:r>
            <a:r>
              <a:rPr lang="it-IT" sz="2400" dirty="0" err="1"/>
              <a:t>Les</a:t>
            </a:r>
            <a:r>
              <a:rPr lang="it-IT" sz="2400" dirty="0"/>
              <a:t> </a:t>
            </a:r>
            <a:r>
              <a:rPr lang="it-IT" sz="2400" dirty="0" err="1"/>
              <a:t>Français</a:t>
            </a:r>
            <a:r>
              <a:rPr lang="it-IT" sz="2400" dirty="0"/>
              <a:t> </a:t>
            </a:r>
            <a:r>
              <a:rPr lang="it-IT" sz="2400" dirty="0" err="1"/>
              <a:t>doivent</a:t>
            </a:r>
            <a:r>
              <a:rPr lang="it-IT" sz="2400" dirty="0"/>
              <a:t> se </a:t>
            </a:r>
            <a:r>
              <a:rPr lang="it-IT" sz="2400" dirty="0" err="1"/>
              <a:t>rappeler</a:t>
            </a:r>
            <a:r>
              <a:rPr lang="it-IT" sz="2400" dirty="0"/>
              <a:t> </a:t>
            </a:r>
            <a:r>
              <a:rPr lang="it-IT" sz="2400" dirty="0" err="1"/>
              <a:t>que</a:t>
            </a:r>
            <a:r>
              <a:rPr lang="it-IT" sz="2400" dirty="0"/>
              <a:t> </a:t>
            </a:r>
            <a:r>
              <a:rPr lang="it-IT" sz="2400" dirty="0" err="1"/>
              <a:t>nous</a:t>
            </a:r>
            <a:r>
              <a:rPr lang="it-IT" sz="2400" dirty="0"/>
              <a:t> </a:t>
            </a:r>
            <a:r>
              <a:rPr lang="it-IT" sz="2400" dirty="0" err="1"/>
              <a:t>sommes</a:t>
            </a:r>
            <a:r>
              <a:rPr lang="it-IT" sz="2400" dirty="0"/>
              <a:t> </a:t>
            </a:r>
            <a:r>
              <a:rPr lang="it-IT" sz="2400" dirty="0" err="1"/>
              <a:t>dans</a:t>
            </a:r>
            <a:r>
              <a:rPr lang="it-IT" sz="2400" dirty="0"/>
              <a:t> un </a:t>
            </a:r>
            <a:r>
              <a:rPr lang="it-IT" sz="2400" b="1" dirty="0" err="1"/>
              <a:t>Etat</a:t>
            </a:r>
            <a:r>
              <a:rPr lang="it-IT" sz="2400" b="1" dirty="0"/>
              <a:t> de </a:t>
            </a:r>
            <a:r>
              <a:rPr lang="it-IT" sz="2400" b="1" dirty="0" err="1"/>
              <a:t>droit</a:t>
            </a:r>
            <a:r>
              <a:rPr lang="it-IT" sz="2400" dirty="0"/>
              <a:t>. Cela </a:t>
            </a:r>
            <a:r>
              <a:rPr lang="it-IT" sz="2400" dirty="0" err="1"/>
              <a:t>veut</a:t>
            </a:r>
            <a:r>
              <a:rPr lang="it-IT" sz="2400" dirty="0"/>
              <a:t> dire </a:t>
            </a:r>
            <a:r>
              <a:rPr lang="it-IT" sz="2400" dirty="0" err="1"/>
              <a:t>que</a:t>
            </a:r>
            <a:r>
              <a:rPr lang="it-IT" sz="2400" dirty="0"/>
              <a:t> </a:t>
            </a:r>
            <a:r>
              <a:rPr lang="it-IT" sz="2400" dirty="0" err="1"/>
              <a:t>quand</a:t>
            </a:r>
            <a:r>
              <a:rPr lang="it-IT" sz="2400" dirty="0"/>
              <a:t> on est en </a:t>
            </a:r>
            <a:r>
              <a:rPr lang="it-IT" sz="2400" dirty="0" err="1"/>
              <a:t>désaccord</a:t>
            </a:r>
            <a:r>
              <a:rPr lang="it-IT" sz="2400" dirty="0"/>
              <a:t> </a:t>
            </a:r>
            <a:r>
              <a:rPr lang="it-IT" sz="2400" dirty="0" err="1"/>
              <a:t>sur</a:t>
            </a:r>
            <a:r>
              <a:rPr lang="it-IT" sz="2400" dirty="0"/>
              <a:t> le </a:t>
            </a:r>
            <a:r>
              <a:rPr lang="it-IT" sz="2400" dirty="0" err="1"/>
              <a:t>sens</a:t>
            </a:r>
            <a:r>
              <a:rPr lang="it-IT" sz="2400" dirty="0"/>
              <a:t> de la </a:t>
            </a:r>
            <a:r>
              <a:rPr lang="it-IT" sz="2400" dirty="0" err="1"/>
              <a:t>loi</a:t>
            </a:r>
            <a:r>
              <a:rPr lang="it-IT" sz="2400" dirty="0"/>
              <a:t>, on va </a:t>
            </a:r>
            <a:r>
              <a:rPr lang="it-IT" sz="2400" dirty="0" err="1"/>
              <a:t>devant</a:t>
            </a:r>
            <a:r>
              <a:rPr lang="it-IT" sz="2400" dirty="0"/>
              <a:t> le </a:t>
            </a:r>
            <a:r>
              <a:rPr lang="it-IT" sz="2400" dirty="0" err="1"/>
              <a:t>juge</a:t>
            </a:r>
            <a:r>
              <a:rPr lang="it-IT" sz="2400" dirty="0"/>
              <a:t>, qui tranche.</a:t>
            </a:r>
          </a:p>
          <a:p>
            <a:endParaRPr lang="fr-CA" sz="2400" dirty="0"/>
          </a:p>
        </p:txBody>
      </p:sp>
    </p:spTree>
    <p:extLst>
      <p:ext uri="{BB962C8B-B14F-4D97-AF65-F5344CB8AC3E}">
        <p14:creationId xmlns:p14="http://schemas.microsoft.com/office/powerpoint/2010/main" val="4071469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Interview à M. </a:t>
            </a:r>
            <a:r>
              <a:rPr lang="it-IT" sz="2800" dirty="0"/>
              <a:t>Patrick Weil</a:t>
            </a:r>
            <a:endParaRPr lang="fr-CA" sz="2800" dirty="0"/>
          </a:p>
        </p:txBody>
      </p:sp>
      <p:sp>
        <p:nvSpPr>
          <p:cNvPr id="3" name="Segnaposto contenuto 2"/>
          <p:cNvSpPr>
            <a:spLocks noGrp="1"/>
          </p:cNvSpPr>
          <p:nvPr>
            <p:ph idx="1"/>
          </p:nvPr>
        </p:nvSpPr>
        <p:spPr/>
        <p:txBody>
          <a:bodyPr>
            <a:normAutofit/>
          </a:bodyPr>
          <a:lstStyle/>
          <a:p>
            <a:r>
              <a:rPr lang="it-IT" sz="2400" b="1" dirty="0"/>
              <a:t>Mais le </a:t>
            </a:r>
            <a:r>
              <a:rPr lang="it-IT" sz="2400" b="1" dirty="0" err="1"/>
              <a:t>droit</a:t>
            </a:r>
            <a:r>
              <a:rPr lang="it-IT" sz="2400" b="1" dirty="0"/>
              <a:t> est-il </a:t>
            </a:r>
            <a:r>
              <a:rPr lang="it-IT" sz="2400" b="1" dirty="0" err="1"/>
              <a:t>encore</a:t>
            </a:r>
            <a:r>
              <a:rPr lang="it-IT" sz="2400" b="1" dirty="0"/>
              <a:t> </a:t>
            </a:r>
            <a:r>
              <a:rPr lang="it-IT" sz="2400" b="1" dirty="0" err="1"/>
              <a:t>assez</a:t>
            </a:r>
            <a:r>
              <a:rPr lang="it-IT" sz="2400" b="1" dirty="0"/>
              <a:t> </a:t>
            </a:r>
            <a:r>
              <a:rPr lang="it-IT" sz="2400" b="1" dirty="0" err="1"/>
              <a:t>puissant</a:t>
            </a:r>
            <a:r>
              <a:rPr lang="it-IT" sz="2400" b="1" dirty="0"/>
              <a:t> </a:t>
            </a:r>
            <a:r>
              <a:rPr lang="it-IT" sz="2400" b="1" dirty="0" err="1"/>
              <a:t>aujourd’hui</a:t>
            </a:r>
            <a:r>
              <a:rPr lang="it-IT" sz="2400" b="1" dirty="0"/>
              <a:t>  ?</a:t>
            </a:r>
          </a:p>
          <a:p>
            <a:pPr algn="just"/>
            <a:r>
              <a:rPr lang="it-IT" sz="2400" dirty="0"/>
              <a:t>En gros, </a:t>
            </a:r>
            <a:r>
              <a:rPr lang="it-IT" sz="2400" dirty="0" err="1"/>
              <a:t>oui</a:t>
            </a:r>
            <a:r>
              <a:rPr lang="it-IT" sz="2400" dirty="0"/>
              <a:t>, à </a:t>
            </a:r>
            <a:r>
              <a:rPr lang="it-IT" sz="2400" dirty="0" err="1"/>
              <a:t>condition</a:t>
            </a:r>
            <a:r>
              <a:rPr lang="it-IT" sz="2400" dirty="0"/>
              <a:t> </a:t>
            </a:r>
            <a:r>
              <a:rPr lang="it-IT" sz="2400" dirty="0" err="1"/>
              <a:t>que</a:t>
            </a:r>
            <a:r>
              <a:rPr lang="it-IT" sz="2400" dirty="0"/>
              <a:t> </a:t>
            </a:r>
            <a:r>
              <a:rPr lang="it-IT" sz="2400" dirty="0" err="1"/>
              <a:t>les</a:t>
            </a:r>
            <a:r>
              <a:rPr lang="it-IT" sz="2400" dirty="0"/>
              <a:t> </a:t>
            </a:r>
            <a:r>
              <a:rPr lang="it-IT" sz="2400" dirty="0" err="1"/>
              <a:t>pouvoirs</a:t>
            </a:r>
            <a:r>
              <a:rPr lang="it-IT" sz="2400" dirty="0"/>
              <a:t> </a:t>
            </a:r>
            <a:r>
              <a:rPr lang="it-IT" sz="2400" dirty="0" err="1"/>
              <a:t>publics</a:t>
            </a:r>
            <a:r>
              <a:rPr lang="it-IT" sz="2400" dirty="0"/>
              <a:t> et </a:t>
            </a:r>
            <a:r>
              <a:rPr lang="it-IT" sz="2400" dirty="0" err="1"/>
              <a:t>les</a:t>
            </a:r>
            <a:r>
              <a:rPr lang="it-IT" sz="2400" dirty="0"/>
              <a:t> </a:t>
            </a:r>
            <a:r>
              <a:rPr lang="it-IT" sz="2400" dirty="0" err="1"/>
              <a:t>plaignants</a:t>
            </a:r>
            <a:r>
              <a:rPr lang="it-IT" sz="2400" dirty="0"/>
              <a:t> </a:t>
            </a:r>
            <a:r>
              <a:rPr lang="it-IT" sz="2400" dirty="0" err="1"/>
              <a:t>utilisent</a:t>
            </a:r>
            <a:r>
              <a:rPr lang="it-IT" sz="2400" dirty="0"/>
              <a:t> </a:t>
            </a:r>
            <a:r>
              <a:rPr lang="it-IT" sz="2400" dirty="0" err="1"/>
              <a:t>toute</a:t>
            </a:r>
            <a:r>
              <a:rPr lang="it-IT" sz="2400" dirty="0"/>
              <a:t> sa panoplie. </a:t>
            </a:r>
            <a:r>
              <a:rPr lang="it-IT" sz="2400" dirty="0" err="1"/>
              <a:t>Qu'il</a:t>
            </a:r>
            <a:r>
              <a:rPr lang="it-IT" sz="2400" dirty="0"/>
              <a:t> y </a:t>
            </a:r>
            <a:r>
              <a:rPr lang="it-IT" sz="2400" dirty="0" err="1"/>
              <a:t>ait</a:t>
            </a:r>
            <a:r>
              <a:rPr lang="it-IT" sz="2400" dirty="0"/>
              <a:t> </a:t>
            </a:r>
            <a:r>
              <a:rPr lang="it-IT" sz="2400" dirty="0" err="1"/>
              <a:t>des</a:t>
            </a:r>
            <a:r>
              <a:rPr lang="it-IT" sz="2400" dirty="0"/>
              <a:t> </a:t>
            </a:r>
            <a:r>
              <a:rPr lang="it-IT" sz="2400" dirty="0" err="1"/>
              <a:t>conflits</a:t>
            </a:r>
            <a:r>
              <a:rPr lang="it-IT" sz="2400" dirty="0"/>
              <a:t> en </a:t>
            </a:r>
            <a:r>
              <a:rPr lang="it-IT" sz="2400" dirty="0" err="1"/>
              <a:t>droit</a:t>
            </a:r>
            <a:r>
              <a:rPr lang="it-IT" sz="2400" dirty="0"/>
              <a:t>, c'est </a:t>
            </a:r>
            <a:r>
              <a:rPr lang="it-IT" sz="2400" dirty="0" err="1"/>
              <a:t>normal</a:t>
            </a:r>
            <a:r>
              <a:rPr lang="it-IT" sz="2400" dirty="0"/>
              <a:t>, il </a:t>
            </a:r>
            <a:r>
              <a:rPr lang="it-IT" sz="2400" dirty="0" err="1"/>
              <a:t>faut</a:t>
            </a:r>
            <a:r>
              <a:rPr lang="it-IT" sz="2400" dirty="0"/>
              <a:t> </a:t>
            </a:r>
            <a:r>
              <a:rPr lang="it-IT" sz="2400" dirty="0" err="1"/>
              <a:t>arrêter</a:t>
            </a:r>
            <a:r>
              <a:rPr lang="it-IT" sz="2400" dirty="0"/>
              <a:t> de </a:t>
            </a:r>
            <a:r>
              <a:rPr lang="it-IT" sz="2400" dirty="0" err="1"/>
              <a:t>croire</a:t>
            </a:r>
            <a:r>
              <a:rPr lang="it-IT" sz="2400" dirty="0"/>
              <a:t> </a:t>
            </a:r>
            <a:r>
              <a:rPr lang="it-IT" sz="2400" dirty="0" err="1"/>
              <a:t>que</a:t>
            </a:r>
            <a:r>
              <a:rPr lang="it-IT" sz="2400" dirty="0"/>
              <a:t> la </a:t>
            </a:r>
            <a:r>
              <a:rPr lang="it-IT" sz="2400" dirty="0" err="1"/>
              <a:t>laïcité</a:t>
            </a:r>
            <a:r>
              <a:rPr lang="it-IT" sz="2400" dirty="0"/>
              <a:t> est en </a:t>
            </a:r>
            <a:r>
              <a:rPr lang="it-IT" sz="2400" dirty="0" err="1"/>
              <a:t>danger</a:t>
            </a:r>
            <a:r>
              <a:rPr lang="it-IT" sz="2400" dirty="0"/>
              <a:t> </a:t>
            </a:r>
            <a:r>
              <a:rPr lang="it-IT" sz="2400" dirty="0" err="1"/>
              <a:t>quand</a:t>
            </a:r>
            <a:r>
              <a:rPr lang="it-IT" sz="2400" dirty="0"/>
              <a:t> il y a </a:t>
            </a:r>
            <a:r>
              <a:rPr lang="it-IT" sz="2400" dirty="0" err="1"/>
              <a:t>des</a:t>
            </a:r>
            <a:r>
              <a:rPr lang="it-IT" sz="2400" dirty="0"/>
              <a:t> </a:t>
            </a:r>
            <a:r>
              <a:rPr lang="it-IT" sz="2400" dirty="0" err="1"/>
              <a:t>conflits</a:t>
            </a:r>
            <a:r>
              <a:rPr lang="it-IT" sz="2400" dirty="0"/>
              <a:t> d'</a:t>
            </a:r>
            <a:r>
              <a:rPr lang="it-IT" sz="2400" dirty="0" err="1"/>
              <a:t>interprétation</a:t>
            </a:r>
            <a:r>
              <a:rPr lang="it-IT" sz="2400" dirty="0"/>
              <a:t>. </a:t>
            </a:r>
            <a:r>
              <a:rPr lang="it-IT" sz="2400" dirty="0" err="1"/>
              <a:t>Aux</a:t>
            </a:r>
            <a:r>
              <a:rPr lang="it-IT" sz="2400" dirty="0"/>
              <a:t> </a:t>
            </a:r>
            <a:r>
              <a:rPr lang="it-IT" sz="2400" dirty="0" err="1"/>
              <a:t>Etats-Unis</a:t>
            </a:r>
            <a:r>
              <a:rPr lang="it-IT" sz="2400" dirty="0"/>
              <a:t>, la </a:t>
            </a:r>
            <a:r>
              <a:rPr lang="it-IT" sz="2400" dirty="0" err="1"/>
              <a:t>jurisprudence</a:t>
            </a:r>
            <a:r>
              <a:rPr lang="it-IT" sz="2400" dirty="0"/>
              <a:t> de la </a:t>
            </a:r>
            <a:r>
              <a:rPr lang="it-IT" sz="2400" dirty="0" err="1"/>
              <a:t>Cour</a:t>
            </a:r>
            <a:r>
              <a:rPr lang="it-IT" sz="2400" dirty="0"/>
              <a:t> suprême </a:t>
            </a:r>
            <a:r>
              <a:rPr lang="it-IT" sz="2400" dirty="0" err="1"/>
              <a:t>regorge</a:t>
            </a:r>
            <a:r>
              <a:rPr lang="it-IT" sz="2400" dirty="0"/>
              <a:t> de </a:t>
            </a:r>
            <a:r>
              <a:rPr lang="it-IT" sz="2400" dirty="0" err="1"/>
              <a:t>décisions</a:t>
            </a:r>
            <a:r>
              <a:rPr lang="it-IT" sz="2400" dirty="0"/>
              <a:t> </a:t>
            </a:r>
            <a:r>
              <a:rPr lang="it-IT" sz="2400" dirty="0" err="1"/>
              <a:t>portant</a:t>
            </a:r>
            <a:r>
              <a:rPr lang="it-IT" sz="2400" dirty="0"/>
              <a:t> </a:t>
            </a:r>
            <a:r>
              <a:rPr lang="it-IT" sz="2400" dirty="0" err="1"/>
              <a:t>sur</a:t>
            </a:r>
            <a:r>
              <a:rPr lang="it-IT" sz="2400" dirty="0"/>
              <a:t> le </a:t>
            </a:r>
            <a:r>
              <a:rPr lang="it-IT" sz="2400" dirty="0" err="1"/>
              <a:t>statut</a:t>
            </a:r>
            <a:r>
              <a:rPr lang="it-IT" sz="2400" dirty="0"/>
              <a:t> de la </a:t>
            </a:r>
            <a:r>
              <a:rPr lang="it-IT" sz="2400" dirty="0" err="1"/>
              <a:t>religion</a:t>
            </a:r>
            <a:r>
              <a:rPr lang="it-IT" sz="2400" dirty="0"/>
              <a:t> </a:t>
            </a:r>
            <a:r>
              <a:rPr lang="it-IT" sz="2400" dirty="0" err="1"/>
              <a:t>fixé</a:t>
            </a:r>
            <a:r>
              <a:rPr lang="it-IT" sz="2400" dirty="0"/>
              <a:t> </a:t>
            </a:r>
            <a:r>
              <a:rPr lang="it-IT" sz="2400" dirty="0" err="1"/>
              <a:t>depuis</a:t>
            </a:r>
            <a:r>
              <a:rPr lang="it-IT" sz="2400" dirty="0"/>
              <a:t> plus de </a:t>
            </a:r>
            <a:r>
              <a:rPr lang="it-IT" sz="2400" dirty="0" err="1"/>
              <a:t>deux</a:t>
            </a:r>
            <a:r>
              <a:rPr lang="it-IT" sz="2400" dirty="0"/>
              <a:t> </a:t>
            </a:r>
            <a:r>
              <a:rPr lang="it-IT" sz="2400" dirty="0" err="1"/>
              <a:t>siècles</a:t>
            </a:r>
            <a:r>
              <a:rPr lang="it-IT" sz="2400" dirty="0"/>
              <a:t> </a:t>
            </a:r>
            <a:r>
              <a:rPr lang="it-IT" sz="2400" dirty="0" err="1"/>
              <a:t>dans</a:t>
            </a:r>
            <a:r>
              <a:rPr lang="it-IT" sz="2400" dirty="0"/>
              <a:t> le 1</a:t>
            </a:r>
            <a:r>
              <a:rPr lang="it-IT" sz="2400" baseline="30000" dirty="0"/>
              <a:t>er </a:t>
            </a:r>
            <a:r>
              <a:rPr lang="it-IT" sz="2400" dirty="0" err="1"/>
              <a:t>amendement</a:t>
            </a:r>
            <a:r>
              <a:rPr lang="it-IT" sz="2400" dirty="0"/>
              <a:t> à la </a:t>
            </a:r>
            <a:r>
              <a:rPr lang="it-IT" sz="2400" dirty="0" err="1"/>
              <a:t>Constitution</a:t>
            </a:r>
            <a:r>
              <a:rPr lang="it-IT" sz="2400" dirty="0"/>
              <a:t>. </a:t>
            </a:r>
            <a:r>
              <a:rPr lang="it-IT" sz="2400" dirty="0" err="1"/>
              <a:t>Maintenant</a:t>
            </a:r>
            <a:r>
              <a:rPr lang="it-IT" sz="2400" dirty="0"/>
              <a:t>, il </a:t>
            </a:r>
            <a:r>
              <a:rPr lang="it-IT" sz="2400" dirty="0" err="1"/>
              <a:t>peut</a:t>
            </a:r>
            <a:r>
              <a:rPr lang="it-IT" sz="2400" dirty="0"/>
              <a:t> y </a:t>
            </a:r>
            <a:r>
              <a:rPr lang="it-IT" sz="2400" dirty="0" err="1"/>
              <a:t>avoir</a:t>
            </a:r>
            <a:r>
              <a:rPr lang="it-IT" sz="2400" dirty="0"/>
              <a:t> </a:t>
            </a:r>
            <a:r>
              <a:rPr lang="it-IT" sz="2400" dirty="0" err="1"/>
              <a:t>des</a:t>
            </a:r>
            <a:r>
              <a:rPr lang="it-IT" sz="2400" dirty="0"/>
              <a:t> </a:t>
            </a:r>
            <a:r>
              <a:rPr lang="it-IT" sz="2400" dirty="0" err="1"/>
              <a:t>incidents</a:t>
            </a:r>
            <a:r>
              <a:rPr lang="it-IT" sz="2400" dirty="0"/>
              <a:t>, </a:t>
            </a:r>
            <a:r>
              <a:rPr lang="it-IT" sz="2400" dirty="0" err="1"/>
              <a:t>voire</a:t>
            </a:r>
            <a:r>
              <a:rPr lang="it-IT" sz="2400" dirty="0"/>
              <a:t> </a:t>
            </a:r>
            <a:r>
              <a:rPr lang="it-IT" sz="2400" dirty="0" err="1"/>
              <a:t>des</a:t>
            </a:r>
            <a:r>
              <a:rPr lang="it-IT" sz="2400" dirty="0"/>
              <a:t> </a:t>
            </a:r>
            <a:r>
              <a:rPr lang="it-IT" sz="2400" dirty="0" err="1"/>
              <a:t>attaques</a:t>
            </a:r>
            <a:r>
              <a:rPr lang="it-IT" sz="2400" dirty="0"/>
              <a:t> </a:t>
            </a:r>
            <a:r>
              <a:rPr lang="it-IT" sz="2400" dirty="0" err="1"/>
              <a:t>frontales</a:t>
            </a:r>
            <a:r>
              <a:rPr lang="it-IT" sz="2400" dirty="0"/>
              <a:t> </a:t>
            </a:r>
            <a:r>
              <a:rPr lang="it-IT" sz="2400" dirty="0" err="1"/>
              <a:t>auxquels</a:t>
            </a:r>
            <a:r>
              <a:rPr lang="it-IT" sz="2400" dirty="0"/>
              <a:t> il </a:t>
            </a:r>
            <a:r>
              <a:rPr lang="it-IT" sz="2400" dirty="0" err="1"/>
              <a:t>faut</a:t>
            </a:r>
            <a:r>
              <a:rPr lang="it-IT" sz="2400" dirty="0"/>
              <a:t> </a:t>
            </a:r>
            <a:r>
              <a:rPr lang="it-IT" sz="2400" dirty="0" err="1"/>
              <a:t>réagir</a:t>
            </a:r>
            <a:r>
              <a:rPr lang="it-IT" sz="2400" dirty="0"/>
              <a:t>.</a:t>
            </a:r>
          </a:p>
          <a:p>
            <a:endParaRPr lang="fr-CA" sz="2400" dirty="0"/>
          </a:p>
        </p:txBody>
      </p:sp>
    </p:spTree>
    <p:extLst>
      <p:ext uri="{BB962C8B-B14F-4D97-AF65-F5344CB8AC3E}">
        <p14:creationId xmlns:p14="http://schemas.microsoft.com/office/powerpoint/2010/main" val="2759445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Interview à M. </a:t>
            </a:r>
            <a:r>
              <a:rPr lang="it-IT" sz="2800" dirty="0"/>
              <a:t>Patrick Weil</a:t>
            </a:r>
            <a:endParaRPr lang="fr-CA" sz="2800" dirty="0"/>
          </a:p>
        </p:txBody>
      </p:sp>
      <p:sp>
        <p:nvSpPr>
          <p:cNvPr id="3" name="Segnaposto contenuto 2"/>
          <p:cNvSpPr>
            <a:spLocks noGrp="1"/>
          </p:cNvSpPr>
          <p:nvPr>
            <p:ph idx="1"/>
          </p:nvPr>
        </p:nvSpPr>
        <p:spPr/>
        <p:txBody>
          <a:bodyPr>
            <a:normAutofit fontScale="85000" lnSpcReduction="20000"/>
          </a:bodyPr>
          <a:lstStyle/>
          <a:p>
            <a:r>
              <a:rPr lang="it-IT" sz="2400" b="1" dirty="0"/>
              <a:t>La France </a:t>
            </a:r>
            <a:r>
              <a:rPr lang="it-IT" sz="2400" b="1" dirty="0" err="1"/>
              <a:t>laïque</a:t>
            </a:r>
            <a:r>
              <a:rPr lang="it-IT" sz="2400" b="1" dirty="0"/>
              <a:t> a </a:t>
            </a:r>
            <a:r>
              <a:rPr lang="it-IT" sz="2400" b="1" dirty="0" err="1"/>
              <a:t>été</a:t>
            </a:r>
            <a:r>
              <a:rPr lang="it-IT" sz="2400" b="1" dirty="0"/>
              <a:t> </a:t>
            </a:r>
            <a:r>
              <a:rPr lang="it-IT" sz="2400" b="1" dirty="0" err="1"/>
              <a:t>critiquée</a:t>
            </a:r>
            <a:r>
              <a:rPr lang="it-IT" sz="2400" b="1" dirty="0"/>
              <a:t> par </a:t>
            </a:r>
            <a:r>
              <a:rPr lang="it-IT" sz="2400" b="1" dirty="0" err="1"/>
              <a:t>certains</a:t>
            </a:r>
            <a:r>
              <a:rPr lang="it-IT" sz="2400" b="1" dirty="0"/>
              <a:t> </a:t>
            </a:r>
            <a:r>
              <a:rPr lang="it-IT" sz="2400" b="1" dirty="0" err="1"/>
              <a:t>pays</a:t>
            </a:r>
            <a:r>
              <a:rPr lang="it-IT" sz="2400" b="1" dirty="0"/>
              <a:t> </a:t>
            </a:r>
            <a:r>
              <a:rPr lang="it-IT" sz="2400" b="1" dirty="0" err="1"/>
              <a:t>étrangers</a:t>
            </a:r>
            <a:r>
              <a:rPr lang="it-IT" sz="2400" b="1" dirty="0"/>
              <a:t> </a:t>
            </a:r>
            <a:r>
              <a:rPr lang="it-IT" sz="2400" b="1" dirty="0" err="1"/>
              <a:t>après</a:t>
            </a:r>
            <a:r>
              <a:rPr lang="it-IT" sz="2400" b="1" dirty="0"/>
              <a:t> l’</a:t>
            </a:r>
            <a:r>
              <a:rPr lang="it-IT" sz="2400" b="1" dirty="0" err="1"/>
              <a:t>assassinat</a:t>
            </a:r>
            <a:r>
              <a:rPr lang="it-IT" sz="2400" b="1" dirty="0"/>
              <a:t> de Samuel </a:t>
            </a:r>
            <a:r>
              <a:rPr lang="it-IT" sz="2400" b="1" dirty="0" err="1"/>
              <a:t>Paty</a:t>
            </a:r>
            <a:r>
              <a:rPr lang="it-IT" sz="2400" b="1" dirty="0"/>
              <a:t>. La </a:t>
            </a:r>
            <a:r>
              <a:rPr lang="it-IT" sz="2400" b="1" dirty="0" err="1"/>
              <a:t>loi</a:t>
            </a:r>
            <a:r>
              <a:rPr lang="it-IT" sz="2400" b="1" dirty="0"/>
              <a:t> de 1905 est-elle </a:t>
            </a:r>
            <a:r>
              <a:rPr lang="it-IT" sz="2400" b="1" dirty="0" err="1"/>
              <a:t>encore</a:t>
            </a:r>
            <a:r>
              <a:rPr lang="it-IT" sz="2400" b="1" dirty="0"/>
              <a:t> </a:t>
            </a:r>
            <a:r>
              <a:rPr lang="it-IT" sz="2400" b="1" dirty="0" err="1"/>
              <a:t>cohérente</a:t>
            </a:r>
            <a:r>
              <a:rPr lang="it-IT" sz="2400" b="1" dirty="0"/>
              <a:t> </a:t>
            </a:r>
            <a:r>
              <a:rPr lang="it-IT" sz="2400" b="1" dirty="0" err="1"/>
              <a:t>dans</a:t>
            </a:r>
            <a:r>
              <a:rPr lang="it-IT" sz="2400" b="1" dirty="0"/>
              <a:t> un </a:t>
            </a:r>
            <a:r>
              <a:rPr lang="it-IT" sz="2400" b="1" dirty="0" err="1"/>
              <a:t>environnement</a:t>
            </a:r>
            <a:r>
              <a:rPr lang="it-IT" sz="2400" b="1" dirty="0"/>
              <a:t> </a:t>
            </a:r>
            <a:r>
              <a:rPr lang="it-IT" sz="2400" b="1" dirty="0" err="1"/>
              <a:t>mondialisé</a:t>
            </a:r>
            <a:r>
              <a:rPr lang="it-IT" sz="2400" b="1" dirty="0"/>
              <a:t>  ?</a:t>
            </a:r>
          </a:p>
          <a:p>
            <a:pPr algn="just"/>
            <a:r>
              <a:rPr lang="it-IT" sz="2400" dirty="0"/>
              <a:t>Le </a:t>
            </a:r>
            <a:r>
              <a:rPr lang="it-IT" sz="2400" dirty="0" err="1"/>
              <a:t>régime</a:t>
            </a:r>
            <a:r>
              <a:rPr lang="it-IT" sz="2400" dirty="0"/>
              <a:t> de la </a:t>
            </a:r>
            <a:r>
              <a:rPr lang="it-IT" sz="2400" dirty="0" err="1"/>
              <a:t>laïcité</a:t>
            </a:r>
            <a:r>
              <a:rPr lang="it-IT" sz="2400" dirty="0"/>
              <a:t> </a:t>
            </a:r>
            <a:r>
              <a:rPr lang="it-IT" sz="2400" dirty="0" err="1"/>
              <a:t>conçu</a:t>
            </a:r>
            <a:r>
              <a:rPr lang="it-IT" sz="2400" dirty="0"/>
              <a:t> en 1905 est, en </a:t>
            </a:r>
            <a:r>
              <a:rPr lang="it-IT" sz="2400" dirty="0" err="1"/>
              <a:t>théorie</a:t>
            </a:r>
            <a:r>
              <a:rPr lang="it-IT" sz="2400" dirty="0"/>
              <a:t>, l’un </a:t>
            </a:r>
            <a:r>
              <a:rPr lang="it-IT" sz="2400" dirty="0" err="1"/>
              <a:t>des</a:t>
            </a:r>
            <a:r>
              <a:rPr lang="it-IT" sz="2400" dirty="0"/>
              <a:t> </a:t>
            </a:r>
            <a:r>
              <a:rPr lang="it-IT" sz="2400" dirty="0" err="1"/>
              <a:t>meilleurs</a:t>
            </a:r>
            <a:r>
              <a:rPr lang="it-IT" sz="2400" dirty="0"/>
              <a:t> </a:t>
            </a:r>
            <a:r>
              <a:rPr lang="it-IT" sz="2400" dirty="0" err="1"/>
              <a:t>statuts</a:t>
            </a:r>
            <a:r>
              <a:rPr lang="it-IT" sz="2400" dirty="0"/>
              <a:t> de la </a:t>
            </a:r>
            <a:r>
              <a:rPr lang="it-IT" sz="2400" dirty="0" err="1"/>
              <a:t>religion</a:t>
            </a:r>
            <a:r>
              <a:rPr lang="it-IT" sz="2400" dirty="0"/>
              <a:t> </a:t>
            </a:r>
            <a:r>
              <a:rPr lang="it-IT" sz="2400" dirty="0" err="1"/>
              <a:t>au</a:t>
            </a:r>
            <a:r>
              <a:rPr lang="it-IT" sz="2400" dirty="0"/>
              <a:t> monde. Il </a:t>
            </a:r>
            <a:r>
              <a:rPr lang="it-IT" sz="2400" dirty="0" err="1"/>
              <a:t>respecte</a:t>
            </a:r>
            <a:r>
              <a:rPr lang="it-IT" sz="2400" dirty="0"/>
              <a:t> </a:t>
            </a:r>
            <a:r>
              <a:rPr lang="it-IT" sz="2400" dirty="0" err="1"/>
              <a:t>également</a:t>
            </a:r>
            <a:r>
              <a:rPr lang="it-IT" sz="2400" dirty="0"/>
              <a:t> le </a:t>
            </a:r>
            <a:r>
              <a:rPr lang="it-IT" sz="2400" dirty="0" err="1"/>
              <a:t>croyant</a:t>
            </a:r>
            <a:r>
              <a:rPr lang="it-IT" sz="2400" dirty="0"/>
              <a:t> et le non-</a:t>
            </a:r>
            <a:r>
              <a:rPr lang="it-IT" sz="2400" dirty="0" err="1"/>
              <a:t>croyant</a:t>
            </a:r>
            <a:r>
              <a:rPr lang="it-IT" sz="2400" dirty="0"/>
              <a:t>, en </a:t>
            </a:r>
            <a:r>
              <a:rPr lang="it-IT" sz="2400" dirty="0" err="1"/>
              <a:t>séparant</a:t>
            </a:r>
            <a:r>
              <a:rPr lang="it-IT" sz="2400" dirty="0"/>
              <a:t> </a:t>
            </a:r>
            <a:r>
              <a:rPr lang="it-IT" sz="2400" dirty="0" err="1"/>
              <a:t>les</a:t>
            </a:r>
            <a:r>
              <a:rPr lang="it-IT" sz="2400" dirty="0"/>
              <a:t> </a:t>
            </a:r>
            <a:r>
              <a:rPr lang="it-IT" sz="2400" dirty="0" err="1"/>
              <a:t>institutions</a:t>
            </a:r>
            <a:r>
              <a:rPr lang="it-IT" sz="2400" dirty="0"/>
              <a:t> </a:t>
            </a:r>
            <a:r>
              <a:rPr lang="it-IT" sz="2400" dirty="0" err="1"/>
              <a:t>publiques</a:t>
            </a:r>
            <a:r>
              <a:rPr lang="it-IT" sz="2400" dirty="0"/>
              <a:t> de la </a:t>
            </a:r>
            <a:r>
              <a:rPr lang="it-IT" sz="2400" dirty="0" err="1"/>
              <a:t>religion</a:t>
            </a:r>
            <a:r>
              <a:rPr lang="it-IT" sz="2400" dirty="0"/>
              <a:t>. Si on le </a:t>
            </a:r>
            <a:r>
              <a:rPr lang="it-IT" sz="2400" dirty="0" err="1"/>
              <a:t>comprend</a:t>
            </a:r>
            <a:r>
              <a:rPr lang="it-IT" sz="2400" dirty="0"/>
              <a:t> </a:t>
            </a:r>
            <a:r>
              <a:rPr lang="it-IT" sz="2400" dirty="0" err="1"/>
              <a:t>bien</a:t>
            </a:r>
            <a:r>
              <a:rPr lang="it-IT" sz="2400" dirty="0"/>
              <a:t>, il ne </a:t>
            </a:r>
            <a:r>
              <a:rPr lang="it-IT" sz="2400" dirty="0" err="1"/>
              <a:t>peut</a:t>
            </a:r>
            <a:r>
              <a:rPr lang="it-IT" sz="2400" dirty="0"/>
              <a:t> </a:t>
            </a:r>
            <a:r>
              <a:rPr lang="it-IT" sz="2400" dirty="0" err="1"/>
              <a:t>que</a:t>
            </a:r>
            <a:r>
              <a:rPr lang="it-IT" sz="2400" dirty="0"/>
              <a:t> </a:t>
            </a:r>
            <a:r>
              <a:rPr lang="it-IT" sz="2400" dirty="0" err="1"/>
              <a:t>susciter</a:t>
            </a:r>
            <a:r>
              <a:rPr lang="it-IT" sz="2400" dirty="0"/>
              <a:t> l’</a:t>
            </a:r>
            <a:r>
              <a:rPr lang="it-IT" sz="2400" dirty="0" err="1"/>
              <a:t>adhésion</a:t>
            </a:r>
            <a:r>
              <a:rPr lang="it-IT" sz="2400" dirty="0"/>
              <a:t>. Mais </a:t>
            </a:r>
            <a:r>
              <a:rPr lang="it-IT" sz="2400" dirty="0" err="1"/>
              <a:t>encore</a:t>
            </a:r>
            <a:r>
              <a:rPr lang="it-IT" sz="2400" dirty="0"/>
              <a:t> </a:t>
            </a:r>
            <a:r>
              <a:rPr lang="it-IT" sz="2400" dirty="0" err="1"/>
              <a:t>faut</a:t>
            </a:r>
            <a:r>
              <a:rPr lang="it-IT" sz="2400" dirty="0"/>
              <a:t>-il </a:t>
            </a:r>
            <a:r>
              <a:rPr lang="it-IT" sz="2400" dirty="0" err="1"/>
              <a:t>qu’il</a:t>
            </a:r>
            <a:r>
              <a:rPr lang="it-IT" sz="2400" dirty="0"/>
              <a:t> </a:t>
            </a:r>
            <a:r>
              <a:rPr lang="it-IT" sz="2400" dirty="0" err="1"/>
              <a:t>soit</a:t>
            </a:r>
            <a:r>
              <a:rPr lang="it-IT" sz="2400" dirty="0"/>
              <a:t> </a:t>
            </a:r>
            <a:r>
              <a:rPr lang="it-IT" sz="2400" dirty="0" err="1"/>
              <a:t>bien</a:t>
            </a:r>
            <a:r>
              <a:rPr lang="it-IT" sz="2400" dirty="0"/>
              <a:t> </a:t>
            </a:r>
            <a:r>
              <a:rPr lang="it-IT" sz="2400" dirty="0" err="1"/>
              <a:t>représenté</a:t>
            </a:r>
            <a:r>
              <a:rPr lang="it-IT" sz="2400" dirty="0"/>
              <a:t> </a:t>
            </a:r>
            <a:r>
              <a:rPr lang="it-IT" sz="2400" dirty="0" err="1"/>
              <a:t>quand</a:t>
            </a:r>
            <a:r>
              <a:rPr lang="it-IT" sz="2400" dirty="0"/>
              <a:t> </a:t>
            </a:r>
            <a:r>
              <a:rPr lang="it-IT" sz="2400" dirty="0" err="1"/>
              <a:t>les</a:t>
            </a:r>
            <a:r>
              <a:rPr lang="it-IT" sz="2400" dirty="0"/>
              <a:t> </a:t>
            </a:r>
            <a:r>
              <a:rPr lang="it-IT" sz="2400" dirty="0" err="1"/>
              <a:t>dirigeants</a:t>
            </a:r>
            <a:r>
              <a:rPr lang="it-IT" sz="2400" dirty="0"/>
              <a:t> </a:t>
            </a:r>
            <a:r>
              <a:rPr lang="it-IT" sz="2400" dirty="0" err="1"/>
              <a:t>du</a:t>
            </a:r>
            <a:r>
              <a:rPr lang="it-IT" sz="2400" dirty="0"/>
              <a:t> </a:t>
            </a:r>
            <a:r>
              <a:rPr lang="it-IT" sz="2400" dirty="0" err="1"/>
              <a:t>pays</a:t>
            </a:r>
            <a:r>
              <a:rPr lang="it-IT" sz="2400" dirty="0"/>
              <a:t> en </a:t>
            </a:r>
            <a:r>
              <a:rPr lang="it-IT" sz="2400" dirty="0" err="1"/>
              <a:t>parlent</a:t>
            </a:r>
            <a:r>
              <a:rPr lang="it-IT" sz="2400" dirty="0"/>
              <a:t>. </a:t>
            </a:r>
            <a:r>
              <a:rPr lang="it-IT" sz="2400" dirty="0" err="1"/>
              <a:t>Quand</a:t>
            </a:r>
            <a:r>
              <a:rPr lang="it-IT" sz="2400" dirty="0"/>
              <a:t> M. </a:t>
            </a:r>
            <a:r>
              <a:rPr lang="it-IT" sz="2400" dirty="0" err="1"/>
              <a:t>Darmanin</a:t>
            </a:r>
            <a:r>
              <a:rPr lang="it-IT" sz="2400" dirty="0"/>
              <a:t>, qui porte ce </a:t>
            </a:r>
            <a:r>
              <a:rPr lang="it-IT" sz="2400" dirty="0" err="1"/>
              <a:t>projet</a:t>
            </a:r>
            <a:r>
              <a:rPr lang="it-IT" sz="2400" dirty="0"/>
              <a:t> de </a:t>
            </a:r>
            <a:r>
              <a:rPr lang="it-IT" sz="2400" dirty="0" err="1"/>
              <a:t>loi</a:t>
            </a:r>
            <a:r>
              <a:rPr lang="it-IT" sz="2400" dirty="0"/>
              <a:t>, ose dire, </a:t>
            </a:r>
            <a:r>
              <a:rPr lang="it-IT" sz="2400" dirty="0" err="1"/>
              <a:t>après</a:t>
            </a:r>
            <a:r>
              <a:rPr lang="it-IT" sz="2400" dirty="0"/>
              <a:t> l’</a:t>
            </a:r>
            <a:r>
              <a:rPr lang="it-IT" sz="2400" dirty="0" err="1"/>
              <a:t>assassinat</a:t>
            </a:r>
            <a:r>
              <a:rPr lang="it-IT" sz="2400" dirty="0"/>
              <a:t> de ­Samuel </a:t>
            </a:r>
            <a:r>
              <a:rPr lang="it-IT" sz="2400" dirty="0" err="1"/>
              <a:t>Paty</a:t>
            </a:r>
            <a:r>
              <a:rPr lang="it-IT" sz="2400" dirty="0"/>
              <a:t>, </a:t>
            </a:r>
            <a:r>
              <a:rPr lang="it-IT" sz="2400" dirty="0" err="1"/>
              <a:t>qu’il</a:t>
            </a:r>
            <a:r>
              <a:rPr lang="it-IT" sz="2400" dirty="0"/>
              <a:t> est </a:t>
            </a:r>
            <a:r>
              <a:rPr lang="it-IT" sz="2400" dirty="0" err="1"/>
              <a:t>choqué</a:t>
            </a:r>
            <a:r>
              <a:rPr lang="it-IT" sz="2400" dirty="0"/>
              <a:t> de l’</a:t>
            </a:r>
            <a:r>
              <a:rPr lang="it-IT" sz="2400" dirty="0" err="1"/>
              <a:t>existence</a:t>
            </a:r>
            <a:r>
              <a:rPr lang="it-IT" sz="2400" dirty="0"/>
              <a:t> de </a:t>
            </a:r>
            <a:r>
              <a:rPr lang="it-IT" sz="2400" dirty="0" err="1"/>
              <a:t>rayons</a:t>
            </a:r>
            <a:r>
              <a:rPr lang="it-IT" sz="2400" dirty="0"/>
              <a:t> </a:t>
            </a:r>
            <a:r>
              <a:rPr lang="it-IT" sz="2400" dirty="0" err="1"/>
              <a:t>halal</a:t>
            </a:r>
            <a:r>
              <a:rPr lang="it-IT" sz="2400" dirty="0"/>
              <a:t> </a:t>
            </a:r>
            <a:r>
              <a:rPr lang="it-IT" sz="2400" dirty="0" err="1"/>
              <a:t>ou</a:t>
            </a:r>
            <a:r>
              <a:rPr lang="it-IT" sz="2400" dirty="0"/>
              <a:t> </a:t>
            </a:r>
            <a:r>
              <a:rPr lang="it-IT" sz="2400" dirty="0" err="1"/>
              <a:t>casher</a:t>
            </a:r>
            <a:r>
              <a:rPr lang="it-IT" sz="2400" dirty="0"/>
              <a:t> </a:t>
            </a:r>
            <a:r>
              <a:rPr lang="it-IT" sz="2400" dirty="0" err="1"/>
              <a:t>dans</a:t>
            </a:r>
            <a:r>
              <a:rPr lang="it-IT" sz="2400" dirty="0"/>
              <a:t> </a:t>
            </a:r>
            <a:r>
              <a:rPr lang="it-IT" sz="2400" dirty="0" err="1"/>
              <a:t>les</a:t>
            </a:r>
            <a:r>
              <a:rPr lang="it-IT" sz="2400" dirty="0"/>
              <a:t> </a:t>
            </a:r>
            <a:r>
              <a:rPr lang="it-IT" sz="2400" dirty="0" err="1"/>
              <a:t>supermarchés</a:t>
            </a:r>
            <a:r>
              <a:rPr lang="it-IT" sz="2400" dirty="0"/>
              <a:t>, c’est une </a:t>
            </a:r>
            <a:r>
              <a:rPr lang="it-IT" sz="2400" dirty="0" err="1"/>
              <a:t>violation</a:t>
            </a:r>
            <a:r>
              <a:rPr lang="it-IT" sz="2400" dirty="0"/>
              <a:t> de l’esprit et de la lettre de </a:t>
            </a:r>
            <a:r>
              <a:rPr lang="it-IT" sz="2400" dirty="0" err="1"/>
              <a:t>notre</a:t>
            </a:r>
            <a:r>
              <a:rPr lang="it-IT" sz="2400" dirty="0"/>
              <a:t> </a:t>
            </a:r>
            <a:r>
              <a:rPr lang="it-IT" sz="2400" dirty="0" err="1"/>
              <a:t>droit</a:t>
            </a:r>
            <a:r>
              <a:rPr lang="it-IT" sz="2400" dirty="0"/>
              <a:t> qui </a:t>
            </a:r>
            <a:r>
              <a:rPr lang="it-IT" sz="2400" dirty="0" err="1"/>
              <a:t>choque</a:t>
            </a:r>
            <a:r>
              <a:rPr lang="it-IT" sz="2400" dirty="0"/>
              <a:t> </a:t>
            </a:r>
            <a:r>
              <a:rPr lang="it-IT" sz="2400" dirty="0" err="1"/>
              <a:t>dans</a:t>
            </a:r>
            <a:r>
              <a:rPr lang="it-IT" sz="2400" dirty="0"/>
              <a:t> le monde </a:t>
            </a:r>
            <a:r>
              <a:rPr lang="it-IT" sz="2400" dirty="0" err="1"/>
              <a:t>entier</a:t>
            </a:r>
            <a:r>
              <a:rPr lang="it-IT" sz="2400" dirty="0"/>
              <a:t>. D’</a:t>
            </a:r>
            <a:r>
              <a:rPr lang="it-IT" sz="2400" dirty="0" err="1"/>
              <a:t>autant</a:t>
            </a:r>
            <a:r>
              <a:rPr lang="it-IT" sz="2400" dirty="0"/>
              <a:t> plus </a:t>
            </a:r>
            <a:r>
              <a:rPr lang="it-IT" sz="2400" dirty="0" err="1"/>
              <a:t>qu’il</a:t>
            </a:r>
            <a:r>
              <a:rPr lang="it-IT" sz="2400" dirty="0"/>
              <a:t> n’est ni </a:t>
            </a:r>
            <a:r>
              <a:rPr lang="it-IT" sz="2400" dirty="0" err="1"/>
              <a:t>corrigé</a:t>
            </a:r>
            <a:r>
              <a:rPr lang="it-IT" sz="2400" dirty="0"/>
              <a:t> ni </a:t>
            </a:r>
            <a:r>
              <a:rPr lang="it-IT" sz="2400" dirty="0" err="1"/>
              <a:t>démenti</a:t>
            </a:r>
            <a:r>
              <a:rPr lang="it-IT" sz="2400" dirty="0"/>
              <a:t> par une </a:t>
            </a:r>
            <a:r>
              <a:rPr lang="it-IT" sz="2400" dirty="0" err="1"/>
              <a:t>autorité</a:t>
            </a:r>
            <a:r>
              <a:rPr lang="it-IT" sz="2400" dirty="0"/>
              <a:t> ­</a:t>
            </a:r>
            <a:r>
              <a:rPr lang="it-IT" sz="2400" dirty="0" err="1"/>
              <a:t>supérieure</a:t>
            </a:r>
            <a:r>
              <a:rPr lang="it-IT" sz="2400" dirty="0"/>
              <a:t>. De </a:t>
            </a:r>
            <a:r>
              <a:rPr lang="it-IT" sz="2400" dirty="0" err="1"/>
              <a:t>même</a:t>
            </a:r>
            <a:r>
              <a:rPr lang="it-IT" sz="2400" dirty="0"/>
              <a:t> </a:t>
            </a:r>
            <a:r>
              <a:rPr lang="it-IT" sz="2400" dirty="0" err="1"/>
              <a:t>quand</a:t>
            </a:r>
            <a:r>
              <a:rPr lang="it-IT" sz="2400" dirty="0"/>
              <a:t> M. </a:t>
            </a:r>
            <a:r>
              <a:rPr lang="it-IT" sz="2400" dirty="0" err="1"/>
              <a:t>Blanquer</a:t>
            </a:r>
            <a:r>
              <a:rPr lang="it-IT" sz="2400" dirty="0"/>
              <a:t> </a:t>
            </a:r>
            <a:r>
              <a:rPr lang="it-IT" sz="2400" dirty="0" err="1"/>
              <a:t>fait</a:t>
            </a:r>
            <a:r>
              <a:rPr lang="it-IT" sz="2400" dirty="0"/>
              <a:t> </a:t>
            </a:r>
            <a:r>
              <a:rPr lang="it-IT" sz="2400" dirty="0" err="1"/>
              <a:t>des</a:t>
            </a:r>
            <a:r>
              <a:rPr lang="it-IT" sz="2400" dirty="0"/>
              <a:t> </a:t>
            </a:r>
            <a:r>
              <a:rPr lang="it-IT" sz="2400" dirty="0" err="1"/>
              <a:t>remarques</a:t>
            </a:r>
            <a:r>
              <a:rPr lang="it-IT" sz="2400" dirty="0"/>
              <a:t> </a:t>
            </a:r>
            <a:r>
              <a:rPr lang="it-IT" sz="2400" dirty="0" err="1"/>
              <a:t>négatives</a:t>
            </a:r>
            <a:r>
              <a:rPr lang="it-IT" sz="2400" dirty="0"/>
              <a:t> </a:t>
            </a:r>
            <a:r>
              <a:rPr lang="it-IT" sz="2400" dirty="0" err="1"/>
              <a:t>sur</a:t>
            </a:r>
            <a:r>
              <a:rPr lang="it-IT" sz="2400" dirty="0"/>
              <a:t> </a:t>
            </a:r>
            <a:r>
              <a:rPr lang="it-IT" sz="2400" dirty="0" err="1"/>
              <a:t>des</a:t>
            </a:r>
            <a:r>
              <a:rPr lang="it-IT" sz="2400" dirty="0"/>
              <a:t> femmes </a:t>
            </a:r>
            <a:r>
              <a:rPr lang="it-IT" sz="2400" dirty="0" err="1"/>
              <a:t>voilées</a:t>
            </a:r>
            <a:r>
              <a:rPr lang="it-IT" sz="2400" dirty="0"/>
              <a:t>, </a:t>
            </a:r>
            <a:r>
              <a:rPr lang="it-IT" sz="2400" dirty="0" err="1"/>
              <a:t>mères</a:t>
            </a:r>
            <a:r>
              <a:rPr lang="it-IT" sz="2400" dirty="0"/>
              <a:t> d’</a:t>
            </a:r>
            <a:r>
              <a:rPr lang="it-IT" sz="2400" dirty="0" err="1"/>
              <a:t>élèves</a:t>
            </a:r>
            <a:r>
              <a:rPr lang="it-IT" sz="2400" dirty="0"/>
              <a:t>, qui </a:t>
            </a:r>
            <a:r>
              <a:rPr lang="it-IT" sz="2400" dirty="0" err="1"/>
              <a:t>respectent</a:t>
            </a:r>
            <a:r>
              <a:rPr lang="it-IT" sz="2400" dirty="0"/>
              <a:t> la </a:t>
            </a:r>
            <a:r>
              <a:rPr lang="it-IT" sz="2400" dirty="0" err="1"/>
              <a:t>loi</a:t>
            </a:r>
            <a:r>
              <a:rPr lang="it-IT" sz="2400" dirty="0"/>
              <a:t>. </a:t>
            </a:r>
            <a:r>
              <a:rPr lang="it-IT" sz="2400" dirty="0" err="1"/>
              <a:t>Comment</a:t>
            </a:r>
            <a:r>
              <a:rPr lang="it-IT" sz="2400" dirty="0"/>
              <a:t> </a:t>
            </a:r>
            <a:r>
              <a:rPr lang="it-IT" sz="2400" dirty="0" err="1"/>
              <a:t>peut</a:t>
            </a:r>
            <a:r>
              <a:rPr lang="it-IT" sz="2400" dirty="0"/>
              <a:t>-il </a:t>
            </a:r>
            <a:r>
              <a:rPr lang="it-IT" sz="2400" dirty="0" err="1"/>
              <a:t>demander</a:t>
            </a:r>
            <a:r>
              <a:rPr lang="it-IT" sz="2400" dirty="0"/>
              <a:t> </a:t>
            </a:r>
            <a:r>
              <a:rPr lang="it-IT" sz="2400" dirty="0" err="1"/>
              <a:t>ensuite</a:t>
            </a:r>
            <a:r>
              <a:rPr lang="it-IT" sz="2400" dirty="0"/>
              <a:t> </a:t>
            </a:r>
            <a:r>
              <a:rPr lang="it-IT" sz="2400" dirty="0" err="1"/>
              <a:t>aux</a:t>
            </a:r>
            <a:r>
              <a:rPr lang="it-IT" sz="2400" dirty="0"/>
              <a:t> </a:t>
            </a:r>
            <a:r>
              <a:rPr lang="it-IT" sz="2400" dirty="0" err="1"/>
              <a:t>élèves</a:t>
            </a:r>
            <a:r>
              <a:rPr lang="it-IT" sz="2400" dirty="0"/>
              <a:t> de </a:t>
            </a:r>
            <a:r>
              <a:rPr lang="it-IT" sz="2400" dirty="0" err="1"/>
              <a:t>respecter</a:t>
            </a:r>
            <a:r>
              <a:rPr lang="it-IT" sz="2400" dirty="0"/>
              <a:t> la </a:t>
            </a:r>
            <a:r>
              <a:rPr lang="it-IT" sz="2400" dirty="0" err="1"/>
              <a:t>loi</a:t>
            </a:r>
            <a:r>
              <a:rPr lang="it-IT" sz="2400" dirty="0"/>
              <a:t>, si lui-</a:t>
            </a:r>
            <a:r>
              <a:rPr lang="it-IT" sz="2400" dirty="0" err="1"/>
              <a:t>même</a:t>
            </a:r>
            <a:r>
              <a:rPr lang="it-IT" sz="2400" dirty="0"/>
              <a:t>, le ministre </a:t>
            </a:r>
            <a:r>
              <a:rPr lang="it-IT" sz="2400" dirty="0" err="1"/>
              <a:t>chargé</a:t>
            </a:r>
            <a:r>
              <a:rPr lang="it-IT" sz="2400" dirty="0"/>
              <a:t> de l’</a:t>
            </a:r>
            <a:r>
              <a:rPr lang="it-IT" sz="2400" dirty="0" err="1"/>
              <a:t>enseigner</a:t>
            </a:r>
            <a:r>
              <a:rPr lang="it-IT" sz="2400" dirty="0"/>
              <a:t>, la </a:t>
            </a:r>
            <a:r>
              <a:rPr lang="it-IT" sz="2400" dirty="0" err="1"/>
              <a:t>cri­tique</a:t>
            </a:r>
            <a:r>
              <a:rPr lang="it-IT" sz="2400" dirty="0"/>
              <a:t>  ?</a:t>
            </a:r>
          </a:p>
          <a:p>
            <a:endParaRPr lang="fr-CA" sz="2400" dirty="0"/>
          </a:p>
        </p:txBody>
      </p:sp>
    </p:spTree>
    <p:extLst>
      <p:ext uri="{BB962C8B-B14F-4D97-AF65-F5344CB8AC3E}">
        <p14:creationId xmlns:p14="http://schemas.microsoft.com/office/powerpoint/2010/main" val="2608690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Points</a:t>
            </a:r>
            <a:r>
              <a:rPr lang="it-IT" sz="2800" dirty="0"/>
              <a:t> d’</a:t>
            </a:r>
            <a:r>
              <a:rPr lang="it-IT" sz="2800" dirty="0" err="1"/>
              <a:t>appui</a:t>
            </a:r>
            <a:r>
              <a:rPr lang="it-IT" sz="2800" dirty="0"/>
              <a:t/>
            </a:r>
            <a:br>
              <a:rPr lang="it-IT" sz="2800" dirty="0"/>
            </a:br>
            <a:r>
              <a:rPr lang="it-IT" sz="2800" dirty="0" err="1"/>
              <a:t>Loi</a:t>
            </a:r>
            <a:r>
              <a:rPr lang="it-IT" sz="2800" dirty="0"/>
              <a:t> de 1905</a:t>
            </a:r>
            <a:endParaRPr lang="fr-CA" sz="2800" dirty="0"/>
          </a:p>
        </p:txBody>
      </p:sp>
      <p:sp>
        <p:nvSpPr>
          <p:cNvPr id="3" name="Segnaposto contenuto 2"/>
          <p:cNvSpPr>
            <a:spLocks noGrp="1"/>
          </p:cNvSpPr>
          <p:nvPr>
            <p:ph idx="1"/>
          </p:nvPr>
        </p:nvSpPr>
        <p:spPr/>
        <p:txBody>
          <a:bodyPr>
            <a:normAutofit/>
          </a:bodyPr>
          <a:lstStyle/>
          <a:p>
            <a:pPr algn="just"/>
            <a:r>
              <a:rPr lang="it-IT" sz="2400" dirty="0" err="1"/>
              <a:t>Avec</a:t>
            </a:r>
            <a:r>
              <a:rPr lang="it-IT" sz="2400" dirty="0"/>
              <a:t> la </a:t>
            </a:r>
            <a:r>
              <a:rPr lang="it-IT" sz="2400" dirty="0" err="1"/>
              <a:t>loi</a:t>
            </a:r>
            <a:r>
              <a:rPr lang="it-IT" sz="2400" dirty="0"/>
              <a:t> de 1905, un </a:t>
            </a:r>
            <a:r>
              <a:rPr lang="it-IT" sz="2400" dirty="0" err="1"/>
              <a:t>nouvel</a:t>
            </a:r>
            <a:r>
              <a:rPr lang="it-IT" sz="2400" dirty="0"/>
              <a:t> </a:t>
            </a:r>
            <a:r>
              <a:rPr lang="it-IT" sz="2400" dirty="0" err="1"/>
              <a:t>équilibre</a:t>
            </a:r>
            <a:r>
              <a:rPr lang="it-IT" sz="2400" dirty="0"/>
              <a:t> est </a:t>
            </a:r>
            <a:r>
              <a:rPr lang="it-IT" sz="2400" dirty="0" err="1"/>
              <a:t>institué</a:t>
            </a:r>
            <a:r>
              <a:rPr lang="it-IT" sz="2400" dirty="0"/>
              <a:t> </a:t>
            </a:r>
            <a:r>
              <a:rPr lang="it-IT" sz="2400" dirty="0" err="1"/>
              <a:t>entre</a:t>
            </a:r>
            <a:r>
              <a:rPr lang="it-IT" sz="2400" dirty="0"/>
              <a:t> l’</a:t>
            </a:r>
            <a:r>
              <a:rPr lang="it-IT" sz="2400" dirty="0" err="1"/>
              <a:t>État</a:t>
            </a:r>
            <a:r>
              <a:rPr lang="it-IT" sz="2400" dirty="0"/>
              <a:t>, la </a:t>
            </a:r>
            <a:r>
              <a:rPr lang="it-IT" sz="2400" dirty="0" err="1"/>
              <a:t>société</a:t>
            </a:r>
            <a:r>
              <a:rPr lang="it-IT" sz="2400" dirty="0"/>
              <a:t> et </a:t>
            </a:r>
            <a:r>
              <a:rPr lang="it-IT" sz="2400" dirty="0" err="1"/>
              <a:t>les</a:t>
            </a:r>
            <a:r>
              <a:rPr lang="it-IT" sz="2400" dirty="0"/>
              <a:t> </a:t>
            </a:r>
            <a:r>
              <a:rPr lang="it-IT" sz="2400" dirty="0" err="1"/>
              <a:t>religions</a:t>
            </a:r>
            <a:r>
              <a:rPr lang="it-IT" sz="2400" dirty="0"/>
              <a:t>. Elle est </a:t>
            </a:r>
            <a:r>
              <a:rPr lang="it-IT" sz="2400" dirty="0" err="1"/>
              <a:t>devenue</a:t>
            </a:r>
            <a:r>
              <a:rPr lang="it-IT" sz="2400" dirty="0"/>
              <a:t> un principe à </a:t>
            </a:r>
            <a:r>
              <a:rPr lang="it-IT" sz="2400" dirty="0" err="1"/>
              <a:t>valeur</a:t>
            </a:r>
            <a:r>
              <a:rPr lang="it-IT" sz="2400" dirty="0"/>
              <a:t> </a:t>
            </a:r>
            <a:r>
              <a:rPr lang="it-IT" sz="2400" dirty="0" err="1"/>
              <a:t>constitutionnelle</a:t>
            </a:r>
            <a:r>
              <a:rPr lang="it-IT" sz="2400" dirty="0"/>
              <a:t> </a:t>
            </a:r>
            <a:r>
              <a:rPr lang="it-IT" sz="2400" dirty="0" err="1"/>
              <a:t>avec</a:t>
            </a:r>
            <a:r>
              <a:rPr lang="it-IT" sz="2400" dirty="0"/>
              <a:t> </a:t>
            </a:r>
            <a:r>
              <a:rPr lang="it-IT" sz="2400" dirty="0" err="1"/>
              <a:t>les</a:t>
            </a:r>
            <a:r>
              <a:rPr lang="it-IT" sz="2400" dirty="0"/>
              <a:t> </a:t>
            </a:r>
            <a:r>
              <a:rPr lang="it-IT" sz="2400" dirty="0" err="1"/>
              <a:t>Constitutions</a:t>
            </a:r>
            <a:r>
              <a:rPr lang="it-IT" sz="2400" dirty="0"/>
              <a:t> </a:t>
            </a:r>
            <a:r>
              <a:rPr lang="it-IT" sz="2400" dirty="0" err="1"/>
              <a:t>du</a:t>
            </a:r>
            <a:r>
              <a:rPr lang="it-IT" sz="2400" dirty="0"/>
              <a:t> 27 </a:t>
            </a:r>
            <a:r>
              <a:rPr lang="it-IT" sz="2400" dirty="0" err="1"/>
              <a:t>octobre</a:t>
            </a:r>
            <a:r>
              <a:rPr lang="it-IT" sz="2400" dirty="0"/>
              <a:t> 1946 (</a:t>
            </a:r>
            <a:r>
              <a:rPr lang="it-IT" sz="2400" dirty="0" err="1"/>
              <a:t>IVe</a:t>
            </a:r>
            <a:r>
              <a:rPr lang="it-IT" sz="2400" dirty="0"/>
              <a:t> </a:t>
            </a:r>
            <a:r>
              <a:rPr lang="it-IT" sz="2400" dirty="0" err="1"/>
              <a:t>République</a:t>
            </a:r>
            <a:r>
              <a:rPr lang="it-IT" sz="2400" dirty="0"/>
              <a:t>) et </a:t>
            </a:r>
            <a:r>
              <a:rPr lang="it-IT" sz="2400" dirty="0" err="1"/>
              <a:t>du</a:t>
            </a:r>
            <a:r>
              <a:rPr lang="it-IT" sz="2400" dirty="0"/>
              <a:t> 4 </a:t>
            </a:r>
            <a:r>
              <a:rPr lang="it-IT" sz="2400" dirty="0" err="1"/>
              <a:t>octobre</a:t>
            </a:r>
            <a:r>
              <a:rPr lang="it-IT" sz="2400" dirty="0"/>
              <a:t> 1958 (Ve </a:t>
            </a:r>
            <a:r>
              <a:rPr lang="it-IT" sz="2400" dirty="0" err="1"/>
              <a:t>République</a:t>
            </a:r>
            <a:r>
              <a:rPr lang="it-IT" sz="2400" dirty="0"/>
              <a:t>).</a:t>
            </a:r>
          </a:p>
          <a:p>
            <a:pPr algn="just"/>
            <a:endParaRPr lang="it-IT" sz="2400" dirty="0"/>
          </a:p>
          <a:p>
            <a:pPr algn="just"/>
            <a:r>
              <a:rPr lang="it-IT" sz="2400" dirty="0" err="1"/>
              <a:t>Depuis</a:t>
            </a:r>
            <a:r>
              <a:rPr lang="it-IT" sz="2400" dirty="0"/>
              <a:t> 2011, le 9 </a:t>
            </a:r>
            <a:r>
              <a:rPr lang="it-IT" sz="2400" dirty="0" err="1"/>
              <a:t>décembre</a:t>
            </a:r>
            <a:r>
              <a:rPr lang="it-IT" sz="2400" dirty="0"/>
              <a:t>, jour </a:t>
            </a:r>
            <a:r>
              <a:rPr lang="it-IT" sz="2400" dirty="0" err="1"/>
              <a:t>anniversaire</a:t>
            </a:r>
            <a:r>
              <a:rPr lang="it-IT" sz="2400" dirty="0"/>
              <a:t> de la </a:t>
            </a:r>
            <a:r>
              <a:rPr lang="it-IT" sz="2400" dirty="0" err="1"/>
              <a:t>promulgation</a:t>
            </a:r>
            <a:r>
              <a:rPr lang="it-IT" sz="2400" dirty="0"/>
              <a:t> de la </a:t>
            </a:r>
            <a:r>
              <a:rPr lang="it-IT" sz="2400" dirty="0" err="1"/>
              <a:t>loi</a:t>
            </a:r>
            <a:r>
              <a:rPr lang="it-IT" sz="2400" dirty="0"/>
              <a:t>, est </a:t>
            </a:r>
            <a:r>
              <a:rPr lang="it-IT" sz="2400" dirty="0" err="1"/>
              <a:t>consacré</a:t>
            </a:r>
            <a:r>
              <a:rPr lang="it-IT" sz="2400" dirty="0"/>
              <a:t> "</a:t>
            </a:r>
            <a:r>
              <a:rPr lang="it-IT" sz="2400" dirty="0" err="1"/>
              <a:t>journée</a:t>
            </a:r>
            <a:r>
              <a:rPr lang="it-IT" sz="2400" dirty="0"/>
              <a:t> </a:t>
            </a:r>
            <a:r>
              <a:rPr lang="it-IT" sz="2400" dirty="0" err="1"/>
              <a:t>nationale</a:t>
            </a:r>
            <a:r>
              <a:rPr lang="it-IT" sz="2400" dirty="0"/>
              <a:t> de la </a:t>
            </a:r>
            <a:r>
              <a:rPr lang="it-IT" sz="2400" dirty="0" err="1"/>
              <a:t>laïcité</a:t>
            </a:r>
            <a:r>
              <a:rPr lang="it-IT" sz="2400" dirty="0"/>
              <a:t>".</a:t>
            </a:r>
            <a:endParaRPr lang="fr-CA" sz="2400" dirty="0"/>
          </a:p>
        </p:txBody>
      </p:sp>
    </p:spTree>
    <p:extLst>
      <p:ext uri="{BB962C8B-B14F-4D97-AF65-F5344CB8AC3E}">
        <p14:creationId xmlns:p14="http://schemas.microsoft.com/office/powerpoint/2010/main" val="3510918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Points d’appui</a:t>
            </a:r>
          </a:p>
        </p:txBody>
      </p:sp>
      <p:sp>
        <p:nvSpPr>
          <p:cNvPr id="3" name="Segnaposto contenuto 2"/>
          <p:cNvSpPr>
            <a:spLocks noGrp="1"/>
          </p:cNvSpPr>
          <p:nvPr>
            <p:ph idx="1"/>
          </p:nvPr>
        </p:nvSpPr>
        <p:spPr/>
        <p:txBody>
          <a:bodyPr>
            <a:normAutofit/>
          </a:bodyPr>
          <a:lstStyle/>
          <a:p>
            <a:pPr algn="just"/>
            <a:r>
              <a:rPr lang="it-IT" sz="2400" dirty="0" err="1"/>
              <a:t>Constitution</a:t>
            </a:r>
            <a:r>
              <a:rPr lang="it-IT" sz="2400" dirty="0"/>
              <a:t> 1958</a:t>
            </a:r>
          </a:p>
          <a:p>
            <a:pPr algn="just"/>
            <a:r>
              <a:rPr lang="it-IT" sz="2600" dirty="0"/>
              <a:t>Art. premier de la </a:t>
            </a:r>
            <a:r>
              <a:rPr lang="it-IT" sz="2600" dirty="0" err="1"/>
              <a:t>Constitution</a:t>
            </a:r>
            <a:endParaRPr lang="it-IT" sz="2600" dirty="0"/>
          </a:p>
          <a:p>
            <a:pPr algn="just"/>
            <a:r>
              <a:rPr lang="it-IT" sz="2600" dirty="0"/>
              <a:t>La France est une </a:t>
            </a:r>
            <a:r>
              <a:rPr lang="it-IT" sz="2600" dirty="0" err="1"/>
              <a:t>République</a:t>
            </a:r>
            <a:r>
              <a:rPr lang="it-IT" sz="2600" dirty="0"/>
              <a:t> </a:t>
            </a:r>
            <a:r>
              <a:rPr lang="it-IT" sz="2600" dirty="0" err="1"/>
              <a:t>indivisible</a:t>
            </a:r>
            <a:r>
              <a:rPr lang="it-IT" sz="2600" dirty="0"/>
              <a:t>, </a:t>
            </a:r>
            <a:r>
              <a:rPr lang="it-IT" sz="2600" b="1" dirty="0" err="1"/>
              <a:t>laïque</a:t>
            </a:r>
            <a:r>
              <a:rPr lang="it-IT" sz="2600" dirty="0"/>
              <a:t>, </a:t>
            </a:r>
            <a:r>
              <a:rPr lang="it-IT" sz="2600" dirty="0" err="1"/>
              <a:t>démocratique</a:t>
            </a:r>
            <a:r>
              <a:rPr lang="it-IT" sz="2600" dirty="0"/>
              <a:t> et sociale. Elle </a:t>
            </a:r>
            <a:r>
              <a:rPr lang="it-IT" sz="2600" dirty="0" err="1"/>
              <a:t>assure</a:t>
            </a:r>
            <a:r>
              <a:rPr lang="it-IT" sz="2600" dirty="0"/>
              <a:t> l'</a:t>
            </a:r>
            <a:r>
              <a:rPr lang="it-IT" sz="2600" dirty="0" err="1"/>
              <a:t>égalité</a:t>
            </a:r>
            <a:r>
              <a:rPr lang="it-IT" sz="2600" dirty="0"/>
              <a:t> </a:t>
            </a:r>
            <a:r>
              <a:rPr lang="it-IT" sz="2600" dirty="0" err="1"/>
              <a:t>devant</a:t>
            </a:r>
            <a:r>
              <a:rPr lang="it-IT" sz="2600" dirty="0"/>
              <a:t> la </a:t>
            </a:r>
            <a:r>
              <a:rPr lang="it-IT" sz="2600" dirty="0" err="1"/>
              <a:t>loi</a:t>
            </a:r>
            <a:r>
              <a:rPr lang="it-IT" sz="2600" dirty="0"/>
              <a:t> de </a:t>
            </a:r>
            <a:r>
              <a:rPr lang="it-IT" sz="2600" dirty="0" err="1"/>
              <a:t>tous</a:t>
            </a:r>
            <a:r>
              <a:rPr lang="it-IT" sz="2600" dirty="0"/>
              <a:t> </a:t>
            </a:r>
            <a:r>
              <a:rPr lang="it-IT" sz="2600" dirty="0" err="1"/>
              <a:t>les</a:t>
            </a:r>
            <a:r>
              <a:rPr lang="it-IT" sz="2600" dirty="0"/>
              <a:t> </a:t>
            </a:r>
            <a:r>
              <a:rPr lang="it-IT" sz="2600" dirty="0" err="1"/>
              <a:t>citoyens</a:t>
            </a:r>
            <a:r>
              <a:rPr lang="it-IT" sz="2600" dirty="0"/>
              <a:t> </a:t>
            </a:r>
            <a:r>
              <a:rPr lang="it-IT" sz="2600" b="1" dirty="0"/>
              <a:t>sans </a:t>
            </a:r>
            <a:r>
              <a:rPr lang="it-IT" sz="2600" b="1" dirty="0" err="1"/>
              <a:t>distinction</a:t>
            </a:r>
            <a:r>
              <a:rPr lang="it-IT" sz="2600" b="1" dirty="0"/>
              <a:t> </a:t>
            </a:r>
            <a:r>
              <a:rPr lang="it-IT" sz="2600" dirty="0"/>
              <a:t>d'origine, de race </a:t>
            </a:r>
            <a:r>
              <a:rPr lang="it-IT" sz="2600" dirty="0" err="1"/>
              <a:t>ou</a:t>
            </a:r>
            <a:r>
              <a:rPr lang="it-IT" sz="2600" dirty="0"/>
              <a:t> </a:t>
            </a:r>
            <a:r>
              <a:rPr lang="it-IT" sz="2600" b="1" dirty="0"/>
              <a:t>de </a:t>
            </a:r>
            <a:r>
              <a:rPr lang="it-IT" sz="2600" b="1" dirty="0" err="1"/>
              <a:t>religion</a:t>
            </a:r>
            <a:r>
              <a:rPr lang="it-IT" sz="2600" b="1" dirty="0"/>
              <a:t>. Elle </a:t>
            </a:r>
            <a:r>
              <a:rPr lang="it-IT" sz="2600" b="1" dirty="0" err="1"/>
              <a:t>respecte</a:t>
            </a:r>
            <a:r>
              <a:rPr lang="it-IT" sz="2600" b="1" dirty="0"/>
              <a:t> </a:t>
            </a:r>
            <a:r>
              <a:rPr lang="it-IT" sz="2600" b="1" dirty="0" err="1"/>
              <a:t>toutes</a:t>
            </a:r>
            <a:r>
              <a:rPr lang="it-IT" sz="2600" b="1" dirty="0"/>
              <a:t> </a:t>
            </a:r>
            <a:r>
              <a:rPr lang="it-IT" sz="2600" b="1" dirty="0" err="1"/>
              <a:t>les</a:t>
            </a:r>
            <a:r>
              <a:rPr lang="it-IT" sz="2600" b="1" dirty="0"/>
              <a:t> </a:t>
            </a:r>
            <a:r>
              <a:rPr lang="it-IT" sz="2600" b="1" dirty="0" err="1"/>
              <a:t>croyances</a:t>
            </a:r>
            <a:r>
              <a:rPr lang="it-IT" sz="2600" dirty="0"/>
              <a:t>. Son </a:t>
            </a:r>
            <a:r>
              <a:rPr lang="it-IT" sz="2600" dirty="0" err="1"/>
              <a:t>organisation</a:t>
            </a:r>
            <a:r>
              <a:rPr lang="it-IT" sz="2600" dirty="0"/>
              <a:t> est </a:t>
            </a:r>
            <a:r>
              <a:rPr lang="it-IT" sz="2600" dirty="0" err="1"/>
              <a:t>décentralisée</a:t>
            </a:r>
            <a:r>
              <a:rPr lang="it-IT" sz="2600" dirty="0"/>
              <a:t>. </a:t>
            </a:r>
            <a:br>
              <a:rPr lang="it-IT" sz="2600" dirty="0"/>
            </a:br>
            <a:r>
              <a:rPr lang="it-IT" sz="2600" dirty="0"/>
              <a:t>La </a:t>
            </a:r>
            <a:r>
              <a:rPr lang="it-IT" sz="2600" dirty="0" err="1"/>
              <a:t>loi</a:t>
            </a:r>
            <a:r>
              <a:rPr lang="it-IT" sz="2600" dirty="0"/>
              <a:t> </a:t>
            </a:r>
            <a:r>
              <a:rPr lang="it-IT" sz="2600" dirty="0" err="1"/>
              <a:t>favorise</a:t>
            </a:r>
            <a:r>
              <a:rPr lang="it-IT" sz="2600" dirty="0"/>
              <a:t> l'</a:t>
            </a:r>
            <a:r>
              <a:rPr lang="it-IT" sz="2600" dirty="0" err="1"/>
              <a:t>égal</a:t>
            </a:r>
            <a:r>
              <a:rPr lang="it-IT" sz="2600" dirty="0"/>
              <a:t> </a:t>
            </a:r>
            <a:r>
              <a:rPr lang="it-IT" sz="2600" dirty="0" err="1"/>
              <a:t>accès</a:t>
            </a:r>
            <a:r>
              <a:rPr lang="it-IT" sz="2600" dirty="0"/>
              <a:t> </a:t>
            </a:r>
            <a:r>
              <a:rPr lang="it-IT" sz="2600" dirty="0" err="1"/>
              <a:t>des</a:t>
            </a:r>
            <a:r>
              <a:rPr lang="it-IT" sz="2600" dirty="0"/>
              <a:t> femmes et </a:t>
            </a:r>
            <a:r>
              <a:rPr lang="it-IT" sz="2600" dirty="0" err="1"/>
              <a:t>des</a:t>
            </a:r>
            <a:r>
              <a:rPr lang="it-IT" sz="2600" dirty="0"/>
              <a:t> </a:t>
            </a:r>
            <a:r>
              <a:rPr lang="it-IT" sz="2600" dirty="0" err="1"/>
              <a:t>hommes</a:t>
            </a:r>
            <a:r>
              <a:rPr lang="it-IT" sz="2600" dirty="0"/>
              <a:t> </a:t>
            </a:r>
            <a:r>
              <a:rPr lang="it-IT" sz="2600" dirty="0" err="1"/>
              <a:t>aux</a:t>
            </a:r>
            <a:r>
              <a:rPr lang="it-IT" sz="2600" dirty="0"/>
              <a:t> </a:t>
            </a:r>
            <a:r>
              <a:rPr lang="it-IT" sz="2600" dirty="0" err="1"/>
              <a:t>mandats</a:t>
            </a:r>
            <a:r>
              <a:rPr lang="it-IT" sz="2600" dirty="0"/>
              <a:t> </a:t>
            </a:r>
            <a:r>
              <a:rPr lang="it-IT" sz="2600" dirty="0" err="1"/>
              <a:t>électoraux</a:t>
            </a:r>
            <a:r>
              <a:rPr lang="it-IT" sz="2600" dirty="0"/>
              <a:t> et </a:t>
            </a:r>
            <a:r>
              <a:rPr lang="it-IT" sz="2600" dirty="0" err="1"/>
              <a:t>fonctions</a:t>
            </a:r>
            <a:r>
              <a:rPr lang="it-IT" sz="2600" dirty="0"/>
              <a:t> </a:t>
            </a:r>
            <a:r>
              <a:rPr lang="it-IT" sz="2600" dirty="0" err="1"/>
              <a:t>électives</a:t>
            </a:r>
            <a:r>
              <a:rPr lang="it-IT" sz="2600" dirty="0"/>
              <a:t>, </a:t>
            </a:r>
            <a:r>
              <a:rPr lang="it-IT" sz="2600" dirty="0" err="1"/>
              <a:t>ainsi</a:t>
            </a:r>
            <a:r>
              <a:rPr lang="it-IT" sz="2600" dirty="0"/>
              <a:t> </a:t>
            </a:r>
            <a:r>
              <a:rPr lang="it-IT" sz="2600" dirty="0" err="1"/>
              <a:t>qu'aux</a:t>
            </a:r>
            <a:r>
              <a:rPr lang="it-IT" sz="2600" dirty="0"/>
              <a:t> </a:t>
            </a:r>
            <a:r>
              <a:rPr lang="it-IT" sz="2600" dirty="0" err="1"/>
              <a:t>responsabilités</a:t>
            </a:r>
            <a:r>
              <a:rPr lang="it-IT" sz="2600" dirty="0"/>
              <a:t> </a:t>
            </a:r>
            <a:r>
              <a:rPr lang="it-IT" sz="2600" dirty="0" err="1"/>
              <a:t>professionnelles</a:t>
            </a:r>
            <a:r>
              <a:rPr lang="it-IT" sz="2600" dirty="0"/>
              <a:t> et </a:t>
            </a:r>
            <a:r>
              <a:rPr lang="it-IT" sz="2600" dirty="0" err="1"/>
              <a:t>sociales</a:t>
            </a:r>
            <a:r>
              <a:rPr lang="it-IT" sz="2600" dirty="0"/>
              <a:t>. </a:t>
            </a:r>
          </a:p>
          <a:p>
            <a:endParaRPr lang="fr-CA" dirty="0"/>
          </a:p>
        </p:txBody>
      </p:sp>
    </p:spTree>
    <p:extLst>
      <p:ext uri="{BB962C8B-B14F-4D97-AF65-F5344CB8AC3E}">
        <p14:creationId xmlns:p14="http://schemas.microsoft.com/office/powerpoint/2010/main" val="25123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smtClean="0"/>
              <a:t>Observations hebdomadaires</a:t>
            </a:r>
            <a:br>
              <a:rPr lang="fr-CA" sz="2800" dirty="0" smtClean="0"/>
            </a:br>
            <a:r>
              <a:rPr lang="fr-CA" sz="2800" dirty="0" smtClean="0"/>
              <a:t>Les principales questions sociétales et politiques aujourd’hui en France</a:t>
            </a:r>
            <a:br>
              <a:rPr lang="fr-CA" sz="2800" dirty="0" smtClean="0"/>
            </a:br>
            <a:endParaRPr lang="fr-CA" sz="2800" dirty="0"/>
          </a:p>
        </p:txBody>
      </p:sp>
      <p:sp>
        <p:nvSpPr>
          <p:cNvPr id="3" name="Segnaposto contenuto 2"/>
          <p:cNvSpPr>
            <a:spLocks noGrp="1"/>
          </p:cNvSpPr>
          <p:nvPr>
            <p:ph idx="1"/>
          </p:nvPr>
        </p:nvSpPr>
        <p:spPr/>
        <p:txBody>
          <a:bodyPr>
            <a:normAutofit/>
          </a:bodyPr>
          <a:lstStyle/>
          <a:p>
            <a:r>
              <a:rPr lang="fr-FR" sz="2400" dirty="0" smtClean="0"/>
              <a:t>L</a:t>
            </a:r>
            <a:r>
              <a:rPr lang="fr-FR" sz="2400" dirty="0" smtClean="0"/>
              <a:t>’islamo-gauchisme</a:t>
            </a:r>
          </a:p>
          <a:p>
            <a:r>
              <a:rPr lang="fr-CA" sz="2400" dirty="0" smtClean="0"/>
              <a:t>Les </a:t>
            </a:r>
            <a:r>
              <a:rPr lang="fr-CA" sz="2400" dirty="0" err="1" smtClean="0"/>
              <a:t>commérations</a:t>
            </a:r>
            <a:r>
              <a:rPr lang="fr-CA" sz="2400" dirty="0" smtClean="0"/>
              <a:t> : une question politique (La Commune, Napoléon)</a:t>
            </a:r>
          </a:p>
          <a:p>
            <a:pPr marL="0" indent="0">
              <a:buNone/>
            </a:pPr>
            <a:r>
              <a:rPr lang="fr-FR" sz="2400" dirty="0" smtClean="0"/>
              <a:t> </a:t>
            </a:r>
            <a:endParaRPr lang="fr-CA" sz="2400" dirty="0" smtClean="0"/>
          </a:p>
        </p:txBody>
      </p:sp>
    </p:spTree>
    <p:extLst>
      <p:ext uri="{BB962C8B-B14F-4D97-AF65-F5344CB8AC3E}">
        <p14:creationId xmlns:p14="http://schemas.microsoft.com/office/powerpoint/2010/main" val="2350796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err="1"/>
              <a:t>Constitution</a:t>
            </a:r>
            <a:r>
              <a:rPr lang="it-IT" sz="2400" dirty="0"/>
              <a:t> </a:t>
            </a:r>
            <a:r>
              <a:rPr lang="it-IT" sz="2400" dirty="0" err="1"/>
              <a:t>du</a:t>
            </a:r>
            <a:r>
              <a:rPr lang="it-IT" sz="2400" dirty="0"/>
              <a:t> 27 </a:t>
            </a:r>
            <a:r>
              <a:rPr lang="it-IT" sz="2400" dirty="0" err="1"/>
              <a:t>octobre</a:t>
            </a:r>
            <a:r>
              <a:rPr lang="it-IT" sz="2400" dirty="0"/>
              <a:t> 1946 (</a:t>
            </a:r>
            <a:r>
              <a:rPr lang="it-IT" sz="2400" dirty="0" err="1"/>
              <a:t>IVe</a:t>
            </a:r>
            <a:r>
              <a:rPr lang="it-IT" sz="2400" dirty="0"/>
              <a:t> </a:t>
            </a:r>
            <a:r>
              <a:rPr lang="it-IT" sz="2400" dirty="0" err="1"/>
              <a:t>République</a:t>
            </a:r>
            <a:r>
              <a:rPr lang="it-IT" sz="2400" dirty="0"/>
              <a:t>) </a:t>
            </a:r>
            <a:endParaRPr lang="fr-CA" sz="2400" dirty="0"/>
          </a:p>
        </p:txBody>
      </p:sp>
      <p:sp>
        <p:nvSpPr>
          <p:cNvPr id="3" name="Segnaposto contenuto 2"/>
          <p:cNvSpPr>
            <a:spLocks noGrp="1"/>
          </p:cNvSpPr>
          <p:nvPr>
            <p:ph idx="1"/>
          </p:nvPr>
        </p:nvSpPr>
        <p:spPr/>
        <p:txBody>
          <a:bodyPr>
            <a:normAutofit/>
          </a:bodyPr>
          <a:lstStyle/>
          <a:p>
            <a:r>
              <a:rPr lang="it-IT" sz="2400" dirty="0" err="1"/>
              <a:t>Dans</a:t>
            </a:r>
            <a:r>
              <a:rPr lang="it-IT" sz="2400" dirty="0"/>
              <a:t> le </a:t>
            </a:r>
            <a:r>
              <a:rPr lang="it-IT" sz="2400" dirty="0" err="1"/>
              <a:t>Préambule</a:t>
            </a:r>
            <a:endParaRPr lang="it-IT" sz="2400" dirty="0"/>
          </a:p>
          <a:p>
            <a:r>
              <a:rPr lang="it-IT" sz="2400" dirty="0"/>
              <a:t>La </a:t>
            </a:r>
            <a:r>
              <a:rPr lang="it-IT" sz="2400" dirty="0" err="1"/>
              <a:t>Nation</a:t>
            </a:r>
            <a:r>
              <a:rPr lang="it-IT" sz="2400" dirty="0"/>
              <a:t> </a:t>
            </a:r>
            <a:r>
              <a:rPr lang="it-IT" sz="2400" dirty="0" err="1"/>
              <a:t>garantit</a:t>
            </a:r>
            <a:r>
              <a:rPr lang="it-IT" sz="2400" dirty="0"/>
              <a:t> l'</a:t>
            </a:r>
            <a:r>
              <a:rPr lang="it-IT" sz="2400" dirty="0" err="1"/>
              <a:t>égal</a:t>
            </a:r>
            <a:r>
              <a:rPr lang="it-IT" sz="2400" dirty="0"/>
              <a:t> </a:t>
            </a:r>
            <a:r>
              <a:rPr lang="it-IT" sz="2400" dirty="0" err="1"/>
              <a:t>accès</a:t>
            </a:r>
            <a:r>
              <a:rPr lang="it-IT" sz="2400" dirty="0"/>
              <a:t> de l'enfant et de </a:t>
            </a:r>
            <a:r>
              <a:rPr lang="it-IT" sz="2400" dirty="0" err="1"/>
              <a:t>l'adulte</a:t>
            </a:r>
            <a:r>
              <a:rPr lang="it-IT" sz="2400" dirty="0"/>
              <a:t> à l'</a:t>
            </a:r>
            <a:r>
              <a:rPr lang="it-IT" sz="2400" dirty="0" err="1"/>
              <a:t>instruction</a:t>
            </a:r>
            <a:r>
              <a:rPr lang="it-IT" sz="2400" dirty="0"/>
              <a:t>, à la </a:t>
            </a:r>
            <a:r>
              <a:rPr lang="it-IT" sz="2400" dirty="0" err="1"/>
              <a:t>formation</a:t>
            </a:r>
            <a:r>
              <a:rPr lang="it-IT" sz="2400" dirty="0"/>
              <a:t> </a:t>
            </a:r>
            <a:r>
              <a:rPr lang="it-IT" sz="2400" dirty="0" err="1"/>
              <a:t>professionnelle</a:t>
            </a:r>
            <a:r>
              <a:rPr lang="it-IT" sz="2400" dirty="0"/>
              <a:t> et à la culture. L'</a:t>
            </a:r>
            <a:r>
              <a:rPr lang="it-IT" sz="2400" dirty="0" err="1"/>
              <a:t>organisation</a:t>
            </a:r>
            <a:r>
              <a:rPr lang="it-IT" sz="2400" dirty="0"/>
              <a:t> de l'</a:t>
            </a:r>
            <a:r>
              <a:rPr lang="it-IT" sz="2400" dirty="0" err="1"/>
              <a:t>enseignement</a:t>
            </a:r>
            <a:r>
              <a:rPr lang="it-IT" sz="2400" dirty="0"/>
              <a:t> public </a:t>
            </a:r>
            <a:r>
              <a:rPr lang="it-IT" sz="2400" dirty="0" err="1"/>
              <a:t>gratuit</a:t>
            </a:r>
            <a:r>
              <a:rPr lang="it-IT" sz="2400" dirty="0"/>
              <a:t> et</a:t>
            </a:r>
            <a:r>
              <a:rPr lang="it-IT" sz="2400" b="1" dirty="0"/>
              <a:t> </a:t>
            </a:r>
            <a:r>
              <a:rPr lang="it-IT" sz="2400" b="1" dirty="0" err="1"/>
              <a:t>laïque</a:t>
            </a:r>
            <a:r>
              <a:rPr lang="it-IT" sz="2400" b="1" dirty="0"/>
              <a:t> </a:t>
            </a:r>
            <a:r>
              <a:rPr lang="it-IT" sz="2400" dirty="0"/>
              <a:t>à </a:t>
            </a:r>
            <a:r>
              <a:rPr lang="it-IT" sz="2400" dirty="0" err="1"/>
              <a:t>tous</a:t>
            </a:r>
            <a:r>
              <a:rPr lang="it-IT" sz="2400" dirty="0"/>
              <a:t> </a:t>
            </a:r>
            <a:r>
              <a:rPr lang="it-IT" sz="2400" dirty="0" err="1"/>
              <a:t>les</a:t>
            </a:r>
            <a:r>
              <a:rPr lang="it-IT" sz="2400" dirty="0"/>
              <a:t> </a:t>
            </a:r>
            <a:r>
              <a:rPr lang="it-IT" sz="2400" dirty="0" err="1"/>
              <a:t>degrés</a:t>
            </a:r>
            <a:r>
              <a:rPr lang="it-IT" sz="2400" dirty="0"/>
              <a:t> est un </a:t>
            </a:r>
            <a:r>
              <a:rPr lang="it-IT" sz="2400" b="1" dirty="0" err="1"/>
              <a:t>devoir</a:t>
            </a:r>
            <a:r>
              <a:rPr lang="it-IT" sz="2400" b="1" dirty="0"/>
              <a:t> de l'</a:t>
            </a:r>
            <a:r>
              <a:rPr lang="it-IT" sz="2400" b="1" dirty="0" err="1"/>
              <a:t>Etat</a:t>
            </a:r>
            <a:r>
              <a:rPr lang="it-IT" sz="2400" b="1" dirty="0"/>
              <a:t>.</a:t>
            </a:r>
          </a:p>
          <a:p>
            <a:r>
              <a:rPr lang="it-IT" sz="2400" dirty="0" err="1"/>
              <a:t>Article</a:t>
            </a:r>
            <a:r>
              <a:rPr lang="it-IT" sz="2400" dirty="0"/>
              <a:t> 1. - La France est une </a:t>
            </a:r>
            <a:r>
              <a:rPr lang="it-IT" sz="2400" dirty="0" err="1"/>
              <a:t>République</a:t>
            </a:r>
            <a:r>
              <a:rPr lang="it-IT" sz="2400" dirty="0"/>
              <a:t> </a:t>
            </a:r>
            <a:r>
              <a:rPr lang="it-IT" sz="2400" dirty="0" err="1"/>
              <a:t>indivisible</a:t>
            </a:r>
            <a:r>
              <a:rPr lang="it-IT" sz="2400" dirty="0"/>
              <a:t>,</a:t>
            </a:r>
            <a:r>
              <a:rPr lang="it-IT" sz="2400" b="1" dirty="0"/>
              <a:t> </a:t>
            </a:r>
            <a:r>
              <a:rPr lang="it-IT" sz="2400" b="1" dirty="0" err="1"/>
              <a:t>laïque</a:t>
            </a:r>
            <a:r>
              <a:rPr lang="it-IT" sz="2400" dirty="0"/>
              <a:t>, </a:t>
            </a:r>
            <a:r>
              <a:rPr lang="it-IT" sz="2400" dirty="0" err="1"/>
              <a:t>démocratique</a:t>
            </a:r>
            <a:r>
              <a:rPr lang="it-IT" sz="2400" dirty="0"/>
              <a:t> et sociale.</a:t>
            </a:r>
            <a:endParaRPr lang="fr-CA" sz="2400" dirty="0"/>
          </a:p>
        </p:txBody>
      </p:sp>
    </p:spTree>
    <p:extLst>
      <p:ext uri="{BB962C8B-B14F-4D97-AF65-F5344CB8AC3E}">
        <p14:creationId xmlns:p14="http://schemas.microsoft.com/office/powerpoint/2010/main" val="2302375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err="1"/>
              <a:t>Loi</a:t>
            </a:r>
            <a:r>
              <a:rPr lang="it-IT" sz="2800" b="1" dirty="0"/>
              <a:t> </a:t>
            </a:r>
            <a:r>
              <a:rPr lang="it-IT" sz="2800" b="1" dirty="0" err="1"/>
              <a:t>du</a:t>
            </a:r>
            <a:r>
              <a:rPr lang="it-IT" sz="2800" b="1" dirty="0"/>
              <a:t> 9 </a:t>
            </a:r>
            <a:r>
              <a:rPr lang="it-IT" sz="2800" b="1" dirty="0" err="1"/>
              <a:t>décembre</a:t>
            </a:r>
            <a:r>
              <a:rPr lang="it-IT" sz="2800" b="1" dirty="0"/>
              <a:t> 1905 </a:t>
            </a:r>
            <a:endParaRPr lang="fr-CA" sz="2800" dirty="0"/>
          </a:p>
        </p:txBody>
      </p:sp>
      <p:sp>
        <p:nvSpPr>
          <p:cNvPr id="3" name="Segnaposto contenuto 2"/>
          <p:cNvSpPr>
            <a:spLocks noGrp="1"/>
          </p:cNvSpPr>
          <p:nvPr>
            <p:ph idx="1"/>
          </p:nvPr>
        </p:nvSpPr>
        <p:spPr/>
        <p:txBody>
          <a:bodyPr>
            <a:normAutofit fontScale="85000" lnSpcReduction="20000"/>
          </a:bodyPr>
          <a:lstStyle/>
          <a:p>
            <a:pPr algn="just"/>
            <a:r>
              <a:rPr lang="it-IT" sz="2400" b="1" dirty="0" err="1"/>
              <a:t>Loi</a:t>
            </a:r>
            <a:r>
              <a:rPr lang="it-IT" sz="2400" b="1" dirty="0"/>
              <a:t> </a:t>
            </a:r>
            <a:r>
              <a:rPr lang="it-IT" sz="2400" b="1" dirty="0" err="1"/>
              <a:t>du</a:t>
            </a:r>
            <a:r>
              <a:rPr lang="it-IT" sz="2400" b="1" dirty="0"/>
              <a:t> 9 </a:t>
            </a:r>
            <a:r>
              <a:rPr lang="it-IT" sz="2400" b="1" dirty="0" err="1"/>
              <a:t>décembre</a:t>
            </a:r>
            <a:r>
              <a:rPr lang="it-IT" sz="2400" b="1" dirty="0"/>
              <a:t> 1905 </a:t>
            </a:r>
            <a:r>
              <a:rPr lang="it-IT" sz="2400" b="1" dirty="0" err="1"/>
              <a:t>concernant</a:t>
            </a:r>
            <a:r>
              <a:rPr lang="it-IT" sz="2400" b="1" dirty="0"/>
              <a:t> la </a:t>
            </a:r>
            <a:r>
              <a:rPr lang="it-IT" sz="2400" b="1" dirty="0" err="1"/>
              <a:t>séparation</a:t>
            </a:r>
            <a:r>
              <a:rPr lang="it-IT" sz="2400" b="1" dirty="0"/>
              <a:t> </a:t>
            </a:r>
            <a:r>
              <a:rPr lang="it-IT" sz="2400" b="1" dirty="0" err="1"/>
              <a:t>des</a:t>
            </a:r>
            <a:r>
              <a:rPr lang="it-IT" sz="2400" b="1" dirty="0"/>
              <a:t> </a:t>
            </a:r>
            <a:r>
              <a:rPr lang="it-IT" sz="2400" b="1" dirty="0" err="1"/>
              <a:t>Eglises</a:t>
            </a:r>
            <a:r>
              <a:rPr lang="it-IT" sz="2400" b="1" dirty="0"/>
              <a:t> et de l'</a:t>
            </a:r>
            <a:r>
              <a:rPr lang="it-IT" sz="2400" b="1" dirty="0" err="1"/>
              <a:t>Etat</a:t>
            </a:r>
            <a:r>
              <a:rPr lang="it-IT" sz="2400" b="1" dirty="0"/>
              <a:t>.</a:t>
            </a:r>
          </a:p>
          <a:p>
            <a:pPr algn="just"/>
            <a:r>
              <a:rPr lang="it-IT" sz="2400" b="1" dirty="0">
                <a:hlinkClick r:id="rId2"/>
              </a:rPr>
              <a:t>Article 1</a:t>
            </a:r>
            <a:endParaRPr lang="it-IT" sz="2400" b="1" dirty="0"/>
          </a:p>
          <a:p>
            <a:pPr algn="just"/>
            <a:r>
              <a:rPr lang="it-IT" sz="2400" dirty="0"/>
              <a:t>La </a:t>
            </a:r>
            <a:r>
              <a:rPr lang="it-IT" sz="2400" dirty="0" err="1"/>
              <a:t>République</a:t>
            </a:r>
            <a:r>
              <a:rPr lang="it-IT" sz="2400" dirty="0"/>
              <a:t> </a:t>
            </a:r>
            <a:r>
              <a:rPr lang="it-IT" sz="2400" dirty="0" err="1"/>
              <a:t>assure</a:t>
            </a:r>
            <a:r>
              <a:rPr lang="it-IT" sz="2400" dirty="0"/>
              <a:t> la </a:t>
            </a:r>
            <a:r>
              <a:rPr lang="it-IT" sz="2400" dirty="0" err="1"/>
              <a:t>liberté</a:t>
            </a:r>
            <a:r>
              <a:rPr lang="it-IT" sz="2400" dirty="0"/>
              <a:t> de </a:t>
            </a:r>
            <a:r>
              <a:rPr lang="it-IT" sz="2400" dirty="0" err="1"/>
              <a:t>conscience</a:t>
            </a:r>
            <a:r>
              <a:rPr lang="it-IT" sz="2400" dirty="0"/>
              <a:t>. Elle </a:t>
            </a:r>
            <a:r>
              <a:rPr lang="it-IT" sz="2400" dirty="0" err="1"/>
              <a:t>garantit</a:t>
            </a:r>
            <a:r>
              <a:rPr lang="it-IT" sz="2400" dirty="0"/>
              <a:t> le libre </a:t>
            </a:r>
            <a:r>
              <a:rPr lang="it-IT" sz="2400" dirty="0" err="1"/>
              <a:t>exercice</a:t>
            </a:r>
            <a:r>
              <a:rPr lang="it-IT" sz="2400" dirty="0"/>
              <a:t> </a:t>
            </a:r>
            <a:r>
              <a:rPr lang="it-IT" sz="2400" dirty="0" err="1"/>
              <a:t>des</a:t>
            </a:r>
            <a:r>
              <a:rPr lang="it-IT" sz="2400" dirty="0"/>
              <a:t> </a:t>
            </a:r>
            <a:r>
              <a:rPr lang="it-IT" sz="2400" dirty="0" err="1"/>
              <a:t>cultes</a:t>
            </a:r>
            <a:r>
              <a:rPr lang="it-IT" sz="2400" dirty="0"/>
              <a:t> </a:t>
            </a:r>
            <a:r>
              <a:rPr lang="it-IT" sz="2400" dirty="0" err="1"/>
              <a:t>sous</a:t>
            </a:r>
            <a:r>
              <a:rPr lang="it-IT" sz="2400" dirty="0"/>
              <a:t> </a:t>
            </a:r>
            <a:r>
              <a:rPr lang="it-IT" sz="2400" dirty="0" err="1"/>
              <a:t>les</a:t>
            </a:r>
            <a:r>
              <a:rPr lang="it-IT" sz="2400" dirty="0"/>
              <a:t> </a:t>
            </a:r>
            <a:r>
              <a:rPr lang="it-IT" sz="2400" dirty="0" err="1"/>
              <a:t>seules</a:t>
            </a:r>
            <a:r>
              <a:rPr lang="it-IT" sz="2400" dirty="0"/>
              <a:t> </a:t>
            </a:r>
            <a:r>
              <a:rPr lang="it-IT" sz="2400" dirty="0" err="1"/>
              <a:t>restrictions</a:t>
            </a:r>
            <a:r>
              <a:rPr lang="it-IT" sz="2400" dirty="0"/>
              <a:t> </a:t>
            </a:r>
            <a:r>
              <a:rPr lang="it-IT" sz="2400" dirty="0" err="1"/>
              <a:t>édictées</a:t>
            </a:r>
            <a:r>
              <a:rPr lang="it-IT" sz="2400" dirty="0"/>
              <a:t> ci-</a:t>
            </a:r>
            <a:r>
              <a:rPr lang="it-IT" sz="2400" dirty="0" err="1"/>
              <a:t>après</a:t>
            </a:r>
            <a:r>
              <a:rPr lang="it-IT" sz="2400" dirty="0"/>
              <a:t> </a:t>
            </a:r>
            <a:r>
              <a:rPr lang="it-IT" sz="2400" dirty="0" err="1"/>
              <a:t>dans</a:t>
            </a:r>
            <a:r>
              <a:rPr lang="it-IT" sz="2400" dirty="0"/>
              <a:t> l'</a:t>
            </a:r>
            <a:r>
              <a:rPr lang="it-IT" sz="2400" dirty="0" err="1"/>
              <a:t>intérêt</a:t>
            </a:r>
            <a:r>
              <a:rPr lang="it-IT" sz="2400" dirty="0"/>
              <a:t> de l'</a:t>
            </a:r>
            <a:r>
              <a:rPr lang="it-IT" sz="2400" dirty="0" err="1"/>
              <a:t>ordre</a:t>
            </a:r>
            <a:r>
              <a:rPr lang="it-IT" sz="2400" dirty="0"/>
              <a:t> public.</a:t>
            </a:r>
          </a:p>
          <a:p>
            <a:pPr algn="just"/>
            <a:r>
              <a:rPr lang="it-IT" sz="2400" b="1" dirty="0">
                <a:hlinkClick r:id="rId3"/>
              </a:rPr>
              <a:t>Article 2</a:t>
            </a:r>
            <a:endParaRPr lang="it-IT" sz="2400" b="1" dirty="0"/>
          </a:p>
          <a:p>
            <a:pPr algn="just"/>
            <a:r>
              <a:rPr lang="it-IT" sz="2400" dirty="0"/>
              <a:t>La </a:t>
            </a:r>
            <a:r>
              <a:rPr lang="it-IT" sz="2400" dirty="0" err="1"/>
              <a:t>République</a:t>
            </a:r>
            <a:r>
              <a:rPr lang="it-IT" sz="2400" dirty="0"/>
              <a:t> ne </a:t>
            </a:r>
            <a:r>
              <a:rPr lang="it-IT" sz="2400" dirty="0" err="1"/>
              <a:t>reconnaît</a:t>
            </a:r>
            <a:r>
              <a:rPr lang="it-IT" sz="2400" dirty="0"/>
              <a:t>, ne </a:t>
            </a:r>
            <a:r>
              <a:rPr lang="it-IT" sz="2400" dirty="0" err="1"/>
              <a:t>salarie</a:t>
            </a:r>
            <a:r>
              <a:rPr lang="it-IT" sz="2400" dirty="0"/>
              <a:t> ni ne </a:t>
            </a:r>
            <a:r>
              <a:rPr lang="it-IT" sz="2400" dirty="0" err="1"/>
              <a:t>subventionne</a:t>
            </a:r>
            <a:r>
              <a:rPr lang="it-IT" sz="2400" dirty="0"/>
              <a:t> </a:t>
            </a:r>
            <a:r>
              <a:rPr lang="it-IT" sz="2400" dirty="0" err="1"/>
              <a:t>aucun</a:t>
            </a:r>
            <a:r>
              <a:rPr lang="it-IT" sz="2400" dirty="0"/>
              <a:t> culte. En </a:t>
            </a:r>
            <a:r>
              <a:rPr lang="it-IT" sz="2400" dirty="0" err="1"/>
              <a:t>conséquence</a:t>
            </a:r>
            <a:r>
              <a:rPr lang="it-IT" sz="2400" dirty="0"/>
              <a:t>, à partir </a:t>
            </a:r>
            <a:r>
              <a:rPr lang="it-IT" sz="2400" dirty="0" err="1"/>
              <a:t>du</a:t>
            </a:r>
            <a:r>
              <a:rPr lang="it-IT" sz="2400" dirty="0"/>
              <a:t> 1er </a:t>
            </a:r>
            <a:r>
              <a:rPr lang="it-IT" sz="2400" dirty="0" err="1"/>
              <a:t>janvier</a:t>
            </a:r>
            <a:r>
              <a:rPr lang="it-IT" sz="2400" dirty="0"/>
              <a:t> qui </a:t>
            </a:r>
            <a:r>
              <a:rPr lang="it-IT" sz="2400" dirty="0" err="1"/>
              <a:t>suivra</a:t>
            </a:r>
            <a:r>
              <a:rPr lang="it-IT" sz="2400" dirty="0"/>
              <a:t> la </a:t>
            </a:r>
            <a:r>
              <a:rPr lang="it-IT" sz="2400" dirty="0" err="1"/>
              <a:t>promulgation</a:t>
            </a:r>
            <a:r>
              <a:rPr lang="it-IT" sz="2400" dirty="0"/>
              <a:t> de la </a:t>
            </a:r>
            <a:r>
              <a:rPr lang="it-IT" sz="2400" dirty="0" err="1"/>
              <a:t>présente</a:t>
            </a:r>
            <a:r>
              <a:rPr lang="it-IT" sz="2400" dirty="0"/>
              <a:t> </a:t>
            </a:r>
            <a:r>
              <a:rPr lang="it-IT" sz="2400" dirty="0" err="1"/>
              <a:t>loi</a:t>
            </a:r>
            <a:r>
              <a:rPr lang="it-IT" sz="2400" dirty="0"/>
              <a:t>, </a:t>
            </a:r>
            <a:r>
              <a:rPr lang="it-IT" sz="2400" dirty="0" err="1"/>
              <a:t>seront</a:t>
            </a:r>
            <a:r>
              <a:rPr lang="it-IT" sz="2400" dirty="0"/>
              <a:t> </a:t>
            </a:r>
            <a:r>
              <a:rPr lang="it-IT" sz="2400" dirty="0" err="1"/>
              <a:t>supprimées</a:t>
            </a:r>
            <a:r>
              <a:rPr lang="it-IT" sz="2400" dirty="0"/>
              <a:t> </a:t>
            </a:r>
            <a:r>
              <a:rPr lang="it-IT" sz="2400" dirty="0" err="1"/>
              <a:t>des</a:t>
            </a:r>
            <a:r>
              <a:rPr lang="it-IT" sz="2400" dirty="0"/>
              <a:t> </a:t>
            </a:r>
            <a:r>
              <a:rPr lang="it-IT" sz="2400" dirty="0" err="1"/>
              <a:t>budgets</a:t>
            </a:r>
            <a:r>
              <a:rPr lang="it-IT" sz="2400" dirty="0"/>
              <a:t> de l'</a:t>
            </a:r>
            <a:r>
              <a:rPr lang="it-IT" sz="2400" dirty="0" err="1"/>
              <a:t>Etat</a:t>
            </a:r>
            <a:r>
              <a:rPr lang="it-IT" sz="2400" dirty="0"/>
              <a:t>, </a:t>
            </a:r>
            <a:r>
              <a:rPr lang="it-IT" sz="2400" dirty="0" err="1"/>
              <a:t>des</a:t>
            </a:r>
            <a:r>
              <a:rPr lang="it-IT" sz="2400" dirty="0"/>
              <a:t> </a:t>
            </a:r>
            <a:r>
              <a:rPr lang="it-IT" sz="2400" dirty="0" err="1"/>
              <a:t>départements</a:t>
            </a:r>
            <a:r>
              <a:rPr lang="it-IT" sz="2400" dirty="0"/>
              <a:t> et </a:t>
            </a:r>
            <a:r>
              <a:rPr lang="it-IT" sz="2400" dirty="0" err="1"/>
              <a:t>des</a:t>
            </a:r>
            <a:r>
              <a:rPr lang="it-IT" sz="2400" dirty="0"/>
              <a:t> </a:t>
            </a:r>
            <a:r>
              <a:rPr lang="it-IT" sz="2400" dirty="0" err="1"/>
              <a:t>communes</a:t>
            </a:r>
            <a:r>
              <a:rPr lang="it-IT" sz="2400" dirty="0"/>
              <a:t>, </a:t>
            </a:r>
            <a:r>
              <a:rPr lang="it-IT" sz="2400" dirty="0" err="1"/>
              <a:t>toutes</a:t>
            </a:r>
            <a:r>
              <a:rPr lang="it-IT" sz="2400" dirty="0"/>
              <a:t> </a:t>
            </a:r>
            <a:r>
              <a:rPr lang="it-IT" sz="2400" dirty="0" err="1"/>
              <a:t>dépenses</a:t>
            </a:r>
            <a:r>
              <a:rPr lang="it-IT" sz="2400" dirty="0"/>
              <a:t> </a:t>
            </a:r>
            <a:r>
              <a:rPr lang="it-IT" sz="2400" dirty="0" err="1"/>
              <a:t>relatives</a:t>
            </a:r>
            <a:r>
              <a:rPr lang="it-IT" sz="2400" dirty="0"/>
              <a:t> à l'</a:t>
            </a:r>
            <a:r>
              <a:rPr lang="it-IT" sz="2400" dirty="0" err="1"/>
              <a:t>exercice</a:t>
            </a:r>
            <a:r>
              <a:rPr lang="it-IT" sz="2400" dirty="0"/>
              <a:t> </a:t>
            </a:r>
            <a:r>
              <a:rPr lang="it-IT" sz="2400" dirty="0" err="1"/>
              <a:t>des</a:t>
            </a:r>
            <a:r>
              <a:rPr lang="it-IT" sz="2400" dirty="0"/>
              <a:t> </a:t>
            </a:r>
            <a:r>
              <a:rPr lang="it-IT" sz="2400" dirty="0" err="1"/>
              <a:t>cultes</a:t>
            </a:r>
            <a:r>
              <a:rPr lang="it-IT" sz="2400" dirty="0"/>
              <a:t>.</a:t>
            </a:r>
          </a:p>
          <a:p>
            <a:pPr algn="just"/>
            <a:r>
              <a:rPr lang="it-IT" sz="2400" dirty="0" err="1"/>
              <a:t>Pourront</a:t>
            </a:r>
            <a:r>
              <a:rPr lang="it-IT" sz="2400" dirty="0"/>
              <a:t> </a:t>
            </a:r>
            <a:r>
              <a:rPr lang="it-IT" sz="2400" dirty="0" err="1"/>
              <a:t>toutefois</a:t>
            </a:r>
            <a:r>
              <a:rPr lang="it-IT" sz="2400" dirty="0"/>
              <a:t> </a:t>
            </a:r>
            <a:r>
              <a:rPr lang="it-IT" sz="2400" dirty="0" err="1"/>
              <a:t>être</a:t>
            </a:r>
            <a:r>
              <a:rPr lang="it-IT" sz="2400" dirty="0"/>
              <a:t> </a:t>
            </a:r>
            <a:r>
              <a:rPr lang="it-IT" sz="2400" dirty="0" err="1"/>
              <a:t>inscrites</a:t>
            </a:r>
            <a:r>
              <a:rPr lang="it-IT" sz="2400" dirty="0"/>
              <a:t> </a:t>
            </a:r>
            <a:r>
              <a:rPr lang="it-IT" sz="2400" dirty="0" err="1"/>
              <a:t>auxdits</a:t>
            </a:r>
            <a:r>
              <a:rPr lang="it-IT" sz="2400" dirty="0"/>
              <a:t> </a:t>
            </a:r>
            <a:r>
              <a:rPr lang="it-IT" sz="2400" dirty="0" err="1"/>
              <a:t>budgets</a:t>
            </a:r>
            <a:r>
              <a:rPr lang="it-IT" sz="2400" dirty="0"/>
              <a:t> </a:t>
            </a:r>
            <a:r>
              <a:rPr lang="it-IT" sz="2400" dirty="0" err="1"/>
              <a:t>les</a:t>
            </a:r>
            <a:r>
              <a:rPr lang="it-IT" sz="2400" dirty="0"/>
              <a:t> </a:t>
            </a:r>
            <a:r>
              <a:rPr lang="it-IT" sz="2400" dirty="0" err="1"/>
              <a:t>dépenses</a:t>
            </a:r>
            <a:r>
              <a:rPr lang="it-IT" sz="2400" dirty="0"/>
              <a:t> </a:t>
            </a:r>
            <a:r>
              <a:rPr lang="it-IT" sz="2400" dirty="0" err="1"/>
              <a:t>relatives</a:t>
            </a:r>
            <a:r>
              <a:rPr lang="it-IT" sz="2400" dirty="0"/>
              <a:t> à </a:t>
            </a:r>
            <a:r>
              <a:rPr lang="it-IT" sz="2400" dirty="0" err="1"/>
              <a:t>des</a:t>
            </a:r>
            <a:r>
              <a:rPr lang="it-IT" sz="2400" dirty="0"/>
              <a:t> </a:t>
            </a:r>
            <a:r>
              <a:rPr lang="it-IT" sz="2400" dirty="0" err="1"/>
              <a:t>services</a:t>
            </a:r>
            <a:r>
              <a:rPr lang="it-IT" sz="2400" dirty="0"/>
              <a:t> d'</a:t>
            </a:r>
            <a:r>
              <a:rPr lang="it-IT" sz="2400" dirty="0" err="1"/>
              <a:t>aumônerie</a:t>
            </a:r>
            <a:r>
              <a:rPr lang="it-IT" sz="2400" dirty="0"/>
              <a:t> et </a:t>
            </a:r>
            <a:r>
              <a:rPr lang="it-IT" sz="2400" dirty="0" err="1"/>
              <a:t>destinées</a:t>
            </a:r>
            <a:r>
              <a:rPr lang="it-IT" sz="2400" dirty="0"/>
              <a:t> à </a:t>
            </a:r>
            <a:r>
              <a:rPr lang="it-IT" sz="2400" dirty="0" err="1"/>
              <a:t>assurer</a:t>
            </a:r>
            <a:r>
              <a:rPr lang="it-IT" sz="2400" dirty="0"/>
              <a:t> le libre </a:t>
            </a:r>
            <a:r>
              <a:rPr lang="it-IT" sz="2400" dirty="0" err="1"/>
              <a:t>exercice</a:t>
            </a:r>
            <a:r>
              <a:rPr lang="it-IT" sz="2400" dirty="0"/>
              <a:t> </a:t>
            </a:r>
            <a:r>
              <a:rPr lang="it-IT" sz="2400" dirty="0" err="1"/>
              <a:t>des</a:t>
            </a:r>
            <a:r>
              <a:rPr lang="it-IT" sz="2400" dirty="0"/>
              <a:t> </a:t>
            </a:r>
            <a:r>
              <a:rPr lang="it-IT" sz="2400" dirty="0" err="1"/>
              <a:t>cultes</a:t>
            </a:r>
            <a:r>
              <a:rPr lang="it-IT" sz="2400" dirty="0"/>
              <a:t> </a:t>
            </a:r>
            <a:r>
              <a:rPr lang="it-IT" sz="2400" dirty="0" err="1"/>
              <a:t>dans</a:t>
            </a:r>
            <a:r>
              <a:rPr lang="it-IT" sz="2400" dirty="0"/>
              <a:t> </a:t>
            </a:r>
            <a:r>
              <a:rPr lang="it-IT" sz="2400" dirty="0" err="1"/>
              <a:t>les</a:t>
            </a:r>
            <a:r>
              <a:rPr lang="it-IT" sz="2400" dirty="0"/>
              <a:t> </a:t>
            </a:r>
            <a:r>
              <a:rPr lang="it-IT" sz="2400" dirty="0" err="1"/>
              <a:t>établissements</a:t>
            </a:r>
            <a:r>
              <a:rPr lang="it-IT" sz="2400" dirty="0"/>
              <a:t> </a:t>
            </a:r>
            <a:r>
              <a:rPr lang="it-IT" sz="2400" dirty="0" err="1"/>
              <a:t>publics</a:t>
            </a:r>
            <a:r>
              <a:rPr lang="it-IT" sz="2400" dirty="0"/>
              <a:t> </a:t>
            </a:r>
            <a:r>
              <a:rPr lang="it-IT" sz="2400" dirty="0" err="1"/>
              <a:t>tels</a:t>
            </a:r>
            <a:r>
              <a:rPr lang="it-IT" sz="2400" dirty="0"/>
              <a:t> </a:t>
            </a:r>
            <a:r>
              <a:rPr lang="it-IT" sz="2400" dirty="0" err="1"/>
              <a:t>que</a:t>
            </a:r>
            <a:r>
              <a:rPr lang="it-IT" sz="2400" dirty="0"/>
              <a:t> </a:t>
            </a:r>
            <a:r>
              <a:rPr lang="it-IT" sz="2400" dirty="0" err="1"/>
              <a:t>lycées</a:t>
            </a:r>
            <a:r>
              <a:rPr lang="it-IT" sz="2400" dirty="0"/>
              <a:t>, </a:t>
            </a:r>
            <a:r>
              <a:rPr lang="it-IT" sz="2400" dirty="0" err="1"/>
              <a:t>collèges</a:t>
            </a:r>
            <a:r>
              <a:rPr lang="it-IT" sz="2400" dirty="0"/>
              <a:t>, </a:t>
            </a:r>
            <a:r>
              <a:rPr lang="it-IT" sz="2400" dirty="0" err="1"/>
              <a:t>écoles</a:t>
            </a:r>
            <a:r>
              <a:rPr lang="it-IT" sz="2400" dirty="0"/>
              <a:t>, </a:t>
            </a:r>
            <a:r>
              <a:rPr lang="it-IT" sz="2400" dirty="0" err="1"/>
              <a:t>hospices</a:t>
            </a:r>
            <a:r>
              <a:rPr lang="it-IT" sz="2400" dirty="0"/>
              <a:t>, </a:t>
            </a:r>
            <a:r>
              <a:rPr lang="it-IT" sz="2400" dirty="0" err="1"/>
              <a:t>asiles</a:t>
            </a:r>
            <a:r>
              <a:rPr lang="it-IT" sz="2400" dirty="0"/>
              <a:t> et </a:t>
            </a:r>
            <a:r>
              <a:rPr lang="it-IT" sz="2400" dirty="0" err="1"/>
              <a:t>prisons</a:t>
            </a:r>
            <a:r>
              <a:rPr lang="it-IT" sz="2400" dirty="0"/>
              <a:t>.</a:t>
            </a:r>
          </a:p>
          <a:p>
            <a:pPr algn="just"/>
            <a:r>
              <a:rPr lang="it-IT" sz="2400" dirty="0" err="1"/>
              <a:t>Les</a:t>
            </a:r>
            <a:r>
              <a:rPr lang="it-IT" sz="2400" dirty="0"/>
              <a:t> </a:t>
            </a:r>
            <a:r>
              <a:rPr lang="it-IT" sz="2400" dirty="0" err="1"/>
              <a:t>établissements</a:t>
            </a:r>
            <a:r>
              <a:rPr lang="it-IT" sz="2400" dirty="0"/>
              <a:t> </a:t>
            </a:r>
            <a:r>
              <a:rPr lang="it-IT" sz="2400" dirty="0" err="1"/>
              <a:t>publics</a:t>
            </a:r>
            <a:r>
              <a:rPr lang="it-IT" sz="2400" dirty="0"/>
              <a:t> </a:t>
            </a:r>
            <a:r>
              <a:rPr lang="it-IT" sz="2400" dirty="0" err="1"/>
              <a:t>du</a:t>
            </a:r>
            <a:r>
              <a:rPr lang="it-IT" sz="2400" dirty="0"/>
              <a:t> culte </a:t>
            </a:r>
            <a:r>
              <a:rPr lang="it-IT" sz="2400" dirty="0" err="1"/>
              <a:t>sont</a:t>
            </a:r>
            <a:r>
              <a:rPr lang="it-IT" sz="2400" dirty="0"/>
              <a:t> </a:t>
            </a:r>
            <a:r>
              <a:rPr lang="it-IT" sz="2400" dirty="0" err="1"/>
              <a:t>supprimés</a:t>
            </a:r>
            <a:r>
              <a:rPr lang="it-IT" sz="2400" dirty="0"/>
              <a:t>, </a:t>
            </a:r>
            <a:r>
              <a:rPr lang="it-IT" sz="2400" dirty="0" err="1"/>
              <a:t>sous</a:t>
            </a:r>
            <a:r>
              <a:rPr lang="it-IT" sz="2400" dirty="0"/>
              <a:t> </a:t>
            </a:r>
            <a:r>
              <a:rPr lang="it-IT" sz="2400" dirty="0" err="1"/>
              <a:t>réserve</a:t>
            </a:r>
            <a:r>
              <a:rPr lang="it-IT" sz="2400" dirty="0"/>
              <a:t> </a:t>
            </a:r>
            <a:r>
              <a:rPr lang="it-IT" sz="2400" dirty="0" err="1"/>
              <a:t>des</a:t>
            </a:r>
            <a:r>
              <a:rPr lang="it-IT" sz="2400" dirty="0"/>
              <a:t> </a:t>
            </a:r>
            <a:r>
              <a:rPr lang="it-IT" sz="2400" dirty="0" err="1"/>
              <a:t>dispositions</a:t>
            </a:r>
            <a:r>
              <a:rPr lang="it-IT" sz="2400" dirty="0"/>
              <a:t> </a:t>
            </a:r>
            <a:r>
              <a:rPr lang="it-IT" sz="2400" dirty="0" err="1"/>
              <a:t>énoncées</a:t>
            </a:r>
            <a:r>
              <a:rPr lang="it-IT" sz="2400" dirty="0"/>
              <a:t> à l'</a:t>
            </a:r>
            <a:r>
              <a:rPr lang="it-IT" sz="2400" dirty="0" err="1"/>
              <a:t>article</a:t>
            </a:r>
            <a:r>
              <a:rPr lang="it-IT" sz="2400" dirty="0"/>
              <a:t> 3.</a:t>
            </a:r>
          </a:p>
          <a:p>
            <a:pPr algn="just"/>
            <a:endParaRPr lang="it-IT" sz="2400" b="1" dirty="0"/>
          </a:p>
          <a:p>
            <a:pPr algn="just"/>
            <a:endParaRPr lang="fr-CA" sz="2400" dirty="0"/>
          </a:p>
        </p:txBody>
      </p:sp>
    </p:spTree>
    <p:extLst>
      <p:ext uri="{BB962C8B-B14F-4D97-AF65-F5344CB8AC3E}">
        <p14:creationId xmlns:p14="http://schemas.microsoft.com/office/powerpoint/2010/main" val="582550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err="1"/>
              <a:t>Loi</a:t>
            </a:r>
            <a:r>
              <a:rPr lang="it-IT" sz="2800" b="1" dirty="0"/>
              <a:t> </a:t>
            </a:r>
            <a:r>
              <a:rPr lang="it-IT" sz="2800" b="1" dirty="0" err="1"/>
              <a:t>du</a:t>
            </a:r>
            <a:r>
              <a:rPr lang="it-IT" sz="2800" b="1" dirty="0"/>
              <a:t> 9 </a:t>
            </a:r>
            <a:r>
              <a:rPr lang="it-IT" sz="2800" b="1" dirty="0" err="1"/>
              <a:t>décembre</a:t>
            </a:r>
            <a:r>
              <a:rPr lang="it-IT" sz="2800" b="1" dirty="0"/>
              <a:t> 1905 </a:t>
            </a:r>
            <a:endParaRPr lang="fr-CA" sz="2800" dirty="0"/>
          </a:p>
        </p:txBody>
      </p:sp>
      <p:sp>
        <p:nvSpPr>
          <p:cNvPr id="3" name="Segnaposto contenuto 2"/>
          <p:cNvSpPr>
            <a:spLocks noGrp="1"/>
          </p:cNvSpPr>
          <p:nvPr>
            <p:ph idx="1"/>
          </p:nvPr>
        </p:nvSpPr>
        <p:spPr/>
        <p:txBody>
          <a:bodyPr>
            <a:normAutofit/>
          </a:bodyPr>
          <a:lstStyle/>
          <a:p>
            <a:pPr algn="just"/>
            <a:r>
              <a:rPr lang="it-IT" sz="2400" dirty="0" err="1"/>
              <a:t>Promulguée</a:t>
            </a:r>
            <a:r>
              <a:rPr lang="it-IT" sz="2400" dirty="0"/>
              <a:t> le 9 </a:t>
            </a:r>
            <a:r>
              <a:rPr lang="it-IT" sz="2400" dirty="0" err="1"/>
              <a:t>décembre</a:t>
            </a:r>
            <a:r>
              <a:rPr lang="it-IT" sz="2400" dirty="0"/>
              <a:t> 1905, la </a:t>
            </a:r>
            <a:r>
              <a:rPr lang="it-IT" sz="2400" dirty="0" err="1"/>
              <a:t>loi</a:t>
            </a:r>
            <a:r>
              <a:rPr lang="it-IT" sz="2400" dirty="0"/>
              <a:t> </a:t>
            </a:r>
            <a:r>
              <a:rPr lang="it-IT" sz="2400" dirty="0" err="1"/>
              <a:t>concernant</a:t>
            </a:r>
            <a:r>
              <a:rPr lang="it-IT" sz="2400" dirty="0"/>
              <a:t> la </a:t>
            </a:r>
            <a:r>
              <a:rPr lang="it-IT" sz="2400" dirty="0" err="1"/>
              <a:t>séparation</a:t>
            </a:r>
            <a:r>
              <a:rPr lang="it-IT" sz="2400" dirty="0"/>
              <a:t> </a:t>
            </a:r>
            <a:r>
              <a:rPr lang="it-IT" sz="2400" dirty="0" err="1"/>
              <a:t>des</a:t>
            </a:r>
            <a:r>
              <a:rPr lang="it-IT" sz="2400" dirty="0"/>
              <a:t> </a:t>
            </a:r>
            <a:r>
              <a:rPr lang="it-IT" sz="2400" dirty="0" err="1"/>
              <a:t>Églises</a:t>
            </a:r>
            <a:r>
              <a:rPr lang="it-IT" sz="2400" dirty="0"/>
              <a:t> et de l’</a:t>
            </a:r>
            <a:r>
              <a:rPr lang="it-IT" sz="2400" dirty="0" err="1"/>
              <a:t>État</a:t>
            </a:r>
            <a:r>
              <a:rPr lang="it-IT" sz="2400" dirty="0"/>
              <a:t> est l’</a:t>
            </a:r>
            <a:r>
              <a:rPr lang="it-IT" sz="2400" dirty="0" err="1"/>
              <a:t>aboutissement</a:t>
            </a:r>
            <a:r>
              <a:rPr lang="it-IT" sz="2400" dirty="0"/>
              <a:t> d’un long </a:t>
            </a:r>
            <a:r>
              <a:rPr lang="it-IT" sz="2400" dirty="0" err="1"/>
              <a:t>processus</a:t>
            </a:r>
            <a:r>
              <a:rPr lang="it-IT" sz="2400" dirty="0"/>
              <a:t> de </a:t>
            </a:r>
            <a:r>
              <a:rPr lang="it-IT" sz="2400" dirty="0" err="1"/>
              <a:t>laïcisation</a:t>
            </a:r>
            <a:r>
              <a:rPr lang="it-IT" sz="2400" dirty="0"/>
              <a:t> et de </a:t>
            </a:r>
            <a:r>
              <a:rPr lang="it-IT" sz="2400" dirty="0" err="1"/>
              <a:t>sécularisation</a:t>
            </a:r>
            <a:r>
              <a:rPr lang="it-IT" sz="2400" dirty="0"/>
              <a:t> engagé </a:t>
            </a:r>
            <a:r>
              <a:rPr lang="it-IT" sz="2400" b="1" dirty="0" err="1"/>
              <a:t>depuis</a:t>
            </a:r>
            <a:r>
              <a:rPr lang="it-IT" sz="2400" b="1" dirty="0"/>
              <a:t> la </a:t>
            </a:r>
            <a:r>
              <a:rPr lang="it-IT" sz="2400" b="1" dirty="0" err="1"/>
              <a:t>Révolution</a:t>
            </a:r>
            <a:r>
              <a:rPr lang="it-IT" sz="2400" b="1" dirty="0"/>
              <a:t> </a:t>
            </a:r>
            <a:r>
              <a:rPr lang="it-IT" sz="2400" b="1" dirty="0" err="1"/>
              <a:t>française</a:t>
            </a:r>
            <a:r>
              <a:rPr lang="it-IT" sz="2400" dirty="0"/>
              <a:t>. Elle </a:t>
            </a:r>
            <a:r>
              <a:rPr lang="it-IT" sz="2400" dirty="0" err="1"/>
              <a:t>proclame</a:t>
            </a:r>
            <a:r>
              <a:rPr lang="it-IT" sz="2400" dirty="0"/>
              <a:t> la </a:t>
            </a:r>
            <a:r>
              <a:rPr lang="it-IT" sz="2400" dirty="0" err="1"/>
              <a:t>liberté</a:t>
            </a:r>
            <a:r>
              <a:rPr lang="it-IT" sz="2400" dirty="0"/>
              <a:t> de </a:t>
            </a:r>
            <a:r>
              <a:rPr lang="it-IT" sz="2400" dirty="0" err="1"/>
              <a:t>conscience</a:t>
            </a:r>
            <a:r>
              <a:rPr lang="it-IT" sz="2400" dirty="0"/>
              <a:t>, </a:t>
            </a:r>
            <a:r>
              <a:rPr lang="it-IT" sz="2400" dirty="0" err="1"/>
              <a:t>garantit</a:t>
            </a:r>
            <a:r>
              <a:rPr lang="it-IT" sz="2400" dirty="0"/>
              <a:t> le libre </a:t>
            </a:r>
            <a:r>
              <a:rPr lang="it-IT" sz="2400" dirty="0" err="1"/>
              <a:t>exercice</a:t>
            </a:r>
            <a:r>
              <a:rPr lang="it-IT" sz="2400" dirty="0"/>
              <a:t> </a:t>
            </a:r>
            <a:r>
              <a:rPr lang="it-IT" sz="2400" dirty="0" err="1"/>
              <a:t>des</a:t>
            </a:r>
            <a:r>
              <a:rPr lang="it-IT" sz="2400" dirty="0"/>
              <a:t> </a:t>
            </a:r>
            <a:r>
              <a:rPr lang="it-IT" sz="2400" dirty="0" err="1"/>
              <a:t>cultes</a:t>
            </a:r>
            <a:r>
              <a:rPr lang="it-IT" sz="2400" dirty="0"/>
              <a:t> et </a:t>
            </a:r>
            <a:r>
              <a:rPr lang="it-IT" sz="2400" dirty="0" err="1"/>
              <a:t>met</a:t>
            </a:r>
            <a:r>
              <a:rPr lang="it-IT" sz="2400" dirty="0"/>
              <a:t> en </a:t>
            </a:r>
            <a:r>
              <a:rPr lang="it-IT" sz="2400" dirty="0" err="1"/>
              <a:t>place</a:t>
            </a:r>
            <a:r>
              <a:rPr lang="it-IT" sz="2400" dirty="0"/>
              <a:t> un </a:t>
            </a:r>
            <a:r>
              <a:rPr lang="it-IT" sz="2400" dirty="0" err="1"/>
              <a:t>nouveau</a:t>
            </a:r>
            <a:r>
              <a:rPr lang="it-IT" sz="2400" dirty="0"/>
              <a:t> </a:t>
            </a:r>
            <a:r>
              <a:rPr lang="it-IT" sz="2400" dirty="0" err="1"/>
              <a:t>régime</a:t>
            </a:r>
            <a:r>
              <a:rPr lang="it-IT" sz="2400" dirty="0"/>
              <a:t> </a:t>
            </a:r>
            <a:r>
              <a:rPr lang="it-IT" sz="2400" dirty="0" err="1"/>
              <a:t>des</a:t>
            </a:r>
            <a:r>
              <a:rPr lang="it-IT" sz="2400" dirty="0"/>
              <a:t> </a:t>
            </a:r>
            <a:r>
              <a:rPr lang="it-IT" sz="2400" dirty="0" err="1"/>
              <a:t>cultes</a:t>
            </a:r>
            <a:r>
              <a:rPr lang="it-IT" sz="2400" dirty="0"/>
              <a:t>. </a:t>
            </a:r>
            <a:endParaRPr lang="fr-CA" sz="2400" dirty="0"/>
          </a:p>
          <a:p>
            <a:r>
              <a:rPr lang="fr-CA" sz="2400" dirty="0" err="1"/>
              <a:t>https</a:t>
            </a:r>
            <a:r>
              <a:rPr lang="fr-CA" sz="2400" dirty="0"/>
              <a:t>://</a:t>
            </a:r>
            <a:r>
              <a:rPr lang="fr-CA" sz="2400" dirty="0" err="1"/>
              <a:t>www.vie-publique.fr</a:t>
            </a:r>
            <a:r>
              <a:rPr lang="fr-CA" sz="2400" dirty="0"/>
              <a:t>/fiches/271400-la-loi-du-9-decembre-1905-de-separation-des-eglises-et-de-letat</a:t>
            </a:r>
          </a:p>
        </p:txBody>
      </p:sp>
    </p:spTree>
    <p:extLst>
      <p:ext uri="{BB962C8B-B14F-4D97-AF65-F5344CB8AC3E}">
        <p14:creationId xmlns:p14="http://schemas.microsoft.com/office/powerpoint/2010/main" val="253296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La loi de Jules Ferry</a:t>
            </a:r>
          </a:p>
        </p:txBody>
      </p:sp>
      <p:sp>
        <p:nvSpPr>
          <p:cNvPr id="3" name="Segnaposto contenuto 2"/>
          <p:cNvSpPr>
            <a:spLocks noGrp="1"/>
          </p:cNvSpPr>
          <p:nvPr>
            <p:ph idx="1"/>
          </p:nvPr>
        </p:nvSpPr>
        <p:spPr/>
        <p:txBody>
          <a:bodyPr>
            <a:normAutofit/>
          </a:bodyPr>
          <a:lstStyle/>
          <a:p>
            <a:pPr algn="just"/>
            <a:r>
              <a:rPr lang="fr-CA" sz="2400" dirty="0"/>
              <a:t>École gratuite, laïque et obligatoire (de 6 à 13 ans)</a:t>
            </a:r>
          </a:p>
          <a:p>
            <a:pPr algn="just"/>
            <a:r>
              <a:rPr lang="fr-CA" sz="2400" dirty="0"/>
              <a:t>La loi du 28 mars 1882 s’inscrit dans un mouvement de laïcisation de l’enseignement primaire public, dont elle est l’une des étapes fondamentales. </a:t>
            </a:r>
          </a:p>
          <a:p>
            <a:pPr algn="just"/>
            <a:r>
              <a:rPr lang="fr-CA" sz="2400" dirty="0"/>
              <a:t>Ce mouvement concerne deux dimensions de l’enseignement : le remplacement des religieux par des laïques dans le corps enseignant, et l’élimination du contenu religieux des programmes scolaires</a:t>
            </a:r>
          </a:p>
        </p:txBody>
      </p:sp>
    </p:spTree>
    <p:extLst>
      <p:ext uri="{BB962C8B-B14F-4D97-AF65-F5344CB8AC3E}">
        <p14:creationId xmlns:p14="http://schemas.microsoft.com/office/powerpoint/2010/main" val="1142612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Journée</a:t>
            </a:r>
            <a:r>
              <a:rPr lang="it-IT" sz="2800" dirty="0"/>
              <a:t> </a:t>
            </a:r>
            <a:r>
              <a:rPr lang="it-IT" sz="2800" dirty="0" err="1"/>
              <a:t>nationale</a:t>
            </a:r>
            <a:r>
              <a:rPr lang="it-IT" sz="2800" dirty="0"/>
              <a:t> de la </a:t>
            </a:r>
            <a:r>
              <a:rPr lang="it-IT" sz="2800" dirty="0" err="1"/>
              <a:t>laïcité</a:t>
            </a:r>
            <a:r>
              <a:rPr lang="it-IT" sz="2800" dirty="0"/>
              <a:t>.</a:t>
            </a:r>
            <a:endParaRPr lang="fr-CA" sz="2800" dirty="0"/>
          </a:p>
        </p:txBody>
      </p:sp>
      <p:sp>
        <p:nvSpPr>
          <p:cNvPr id="3" name="Segnaposto contenuto 2"/>
          <p:cNvSpPr>
            <a:spLocks noGrp="1"/>
          </p:cNvSpPr>
          <p:nvPr>
            <p:ph idx="1"/>
          </p:nvPr>
        </p:nvSpPr>
        <p:spPr/>
        <p:txBody>
          <a:bodyPr>
            <a:normAutofit lnSpcReduction="10000"/>
          </a:bodyPr>
          <a:lstStyle/>
          <a:p>
            <a:pPr algn="just"/>
            <a:r>
              <a:rPr lang="it-IT" sz="2400" dirty="0"/>
              <a:t>(</a:t>
            </a:r>
            <a:r>
              <a:rPr lang="it-IT" sz="2400" dirty="0" err="1"/>
              <a:t>Depuis</a:t>
            </a:r>
            <a:r>
              <a:rPr lang="it-IT" sz="2400" dirty="0"/>
              <a:t> 2011, le 9 </a:t>
            </a:r>
            <a:r>
              <a:rPr lang="it-IT" sz="2400" dirty="0" err="1"/>
              <a:t>décembre</a:t>
            </a:r>
            <a:r>
              <a:rPr lang="it-IT" sz="2400" dirty="0"/>
              <a:t>, jour </a:t>
            </a:r>
            <a:r>
              <a:rPr lang="it-IT" sz="2400" dirty="0" err="1"/>
              <a:t>anniversaire</a:t>
            </a:r>
            <a:r>
              <a:rPr lang="it-IT" sz="2400" dirty="0"/>
              <a:t> de la </a:t>
            </a:r>
            <a:r>
              <a:rPr lang="it-IT" sz="2400" dirty="0" err="1"/>
              <a:t>promulgation</a:t>
            </a:r>
            <a:r>
              <a:rPr lang="it-IT" sz="2400" dirty="0"/>
              <a:t> de la </a:t>
            </a:r>
            <a:r>
              <a:rPr lang="it-IT" sz="2400" dirty="0" err="1"/>
              <a:t>loi</a:t>
            </a:r>
            <a:r>
              <a:rPr lang="it-IT" sz="2400" dirty="0"/>
              <a:t>, est </a:t>
            </a:r>
            <a:r>
              <a:rPr lang="it-IT" sz="2400" dirty="0" err="1"/>
              <a:t>consacré</a:t>
            </a:r>
            <a:r>
              <a:rPr lang="it-IT" sz="2400" dirty="0"/>
              <a:t> "</a:t>
            </a:r>
            <a:r>
              <a:rPr lang="it-IT" sz="2400" dirty="0" err="1"/>
              <a:t>journée</a:t>
            </a:r>
            <a:r>
              <a:rPr lang="it-IT" sz="2400" dirty="0"/>
              <a:t> </a:t>
            </a:r>
            <a:r>
              <a:rPr lang="it-IT" sz="2400" dirty="0" err="1"/>
              <a:t>nationale</a:t>
            </a:r>
            <a:r>
              <a:rPr lang="it-IT" sz="2400" dirty="0"/>
              <a:t> de la </a:t>
            </a:r>
            <a:r>
              <a:rPr lang="it-IT" sz="2400" dirty="0" err="1"/>
              <a:t>laïcité</a:t>
            </a:r>
            <a:r>
              <a:rPr lang="it-IT" sz="2400" dirty="0"/>
              <a:t>".)</a:t>
            </a:r>
          </a:p>
          <a:p>
            <a:pPr algn="just"/>
            <a:r>
              <a:rPr lang="it-IT" sz="2400" dirty="0"/>
              <a:t>L'</a:t>
            </a:r>
            <a:r>
              <a:rPr lang="it-IT" sz="2400" dirty="0" err="1"/>
              <a:t>anniversaire</a:t>
            </a:r>
            <a:r>
              <a:rPr lang="it-IT" sz="2400" dirty="0"/>
              <a:t> de la </a:t>
            </a:r>
            <a:r>
              <a:rPr lang="it-IT" sz="2400" dirty="0" err="1"/>
              <a:t>loi</a:t>
            </a:r>
            <a:r>
              <a:rPr lang="it-IT" sz="2400" dirty="0"/>
              <a:t> </a:t>
            </a:r>
            <a:r>
              <a:rPr lang="it-IT" sz="2400" dirty="0" err="1"/>
              <a:t>du</a:t>
            </a:r>
            <a:r>
              <a:rPr lang="it-IT" sz="2400" dirty="0"/>
              <a:t> 9 </a:t>
            </a:r>
            <a:r>
              <a:rPr lang="it-IT" sz="2400" dirty="0" err="1"/>
              <a:t>décembre</a:t>
            </a:r>
            <a:r>
              <a:rPr lang="it-IT" sz="2400" dirty="0"/>
              <a:t> 1905 est </a:t>
            </a:r>
            <a:r>
              <a:rPr lang="it-IT" sz="2400" dirty="0" err="1"/>
              <a:t>inscrit</a:t>
            </a:r>
            <a:r>
              <a:rPr lang="it-IT" sz="2400" dirty="0"/>
              <a:t> </a:t>
            </a:r>
            <a:r>
              <a:rPr lang="it-IT" sz="2400" dirty="0" err="1"/>
              <a:t>au</a:t>
            </a:r>
            <a:r>
              <a:rPr lang="it-IT" sz="2400" dirty="0"/>
              <a:t> </a:t>
            </a:r>
            <a:r>
              <a:rPr lang="it-IT" sz="2400" dirty="0" err="1"/>
              <a:t>programme</a:t>
            </a:r>
            <a:r>
              <a:rPr lang="it-IT" sz="2400" dirty="0"/>
              <a:t> </a:t>
            </a:r>
            <a:r>
              <a:rPr lang="it-IT" sz="2400" dirty="0" err="1"/>
              <a:t>des</a:t>
            </a:r>
            <a:r>
              <a:rPr lang="it-IT" sz="2400" dirty="0"/>
              <a:t> </a:t>
            </a:r>
            <a:r>
              <a:rPr lang="it-IT" sz="2400" dirty="0" err="1"/>
              <a:t>actions</a:t>
            </a:r>
            <a:r>
              <a:rPr lang="it-IT" sz="2400" dirty="0"/>
              <a:t> </a:t>
            </a:r>
            <a:r>
              <a:rPr lang="it-IT" sz="2400" dirty="0" err="1"/>
              <a:t>éducatives</a:t>
            </a:r>
            <a:r>
              <a:rPr lang="it-IT" sz="2400" dirty="0"/>
              <a:t> et donne </a:t>
            </a:r>
            <a:r>
              <a:rPr lang="it-IT" sz="2400" dirty="0" err="1"/>
              <a:t>lieu</a:t>
            </a:r>
            <a:r>
              <a:rPr lang="it-IT" sz="2400" dirty="0"/>
              <a:t>, </a:t>
            </a:r>
            <a:r>
              <a:rPr lang="it-IT" sz="2400" dirty="0" err="1"/>
              <a:t>chaque</a:t>
            </a:r>
            <a:r>
              <a:rPr lang="it-IT" sz="2400" dirty="0"/>
              <a:t> </a:t>
            </a:r>
            <a:r>
              <a:rPr lang="it-IT" sz="2400" dirty="0" err="1"/>
              <a:t>année</a:t>
            </a:r>
            <a:r>
              <a:rPr lang="it-IT" sz="2400" dirty="0"/>
              <a:t>, à </a:t>
            </a:r>
            <a:r>
              <a:rPr lang="it-IT" sz="2400" dirty="0" err="1"/>
              <a:t>des</a:t>
            </a:r>
            <a:r>
              <a:rPr lang="it-IT" sz="2400" dirty="0"/>
              <a:t> </a:t>
            </a:r>
            <a:r>
              <a:rPr lang="it-IT" sz="2400" dirty="0" err="1"/>
              <a:t>projets</a:t>
            </a:r>
            <a:r>
              <a:rPr lang="it-IT" sz="2400" dirty="0"/>
              <a:t> </a:t>
            </a:r>
            <a:r>
              <a:rPr lang="it-IT" sz="2400" dirty="0" err="1"/>
              <a:t>instructifs</a:t>
            </a:r>
            <a:r>
              <a:rPr lang="it-IT" sz="2400" dirty="0"/>
              <a:t>, </a:t>
            </a:r>
            <a:r>
              <a:rPr lang="it-IT" sz="2400" dirty="0" err="1"/>
              <a:t>ambitieux</a:t>
            </a:r>
            <a:r>
              <a:rPr lang="it-IT" sz="2400" dirty="0"/>
              <a:t>, </a:t>
            </a:r>
            <a:r>
              <a:rPr lang="it-IT" sz="2400" dirty="0" err="1"/>
              <a:t>originaux</a:t>
            </a:r>
            <a:r>
              <a:rPr lang="it-IT" sz="2400" dirty="0"/>
              <a:t>, qui font </a:t>
            </a:r>
            <a:r>
              <a:rPr lang="it-IT" sz="2400" dirty="0" err="1"/>
              <a:t>vivre</a:t>
            </a:r>
            <a:r>
              <a:rPr lang="it-IT" sz="2400" dirty="0"/>
              <a:t> la </a:t>
            </a:r>
            <a:r>
              <a:rPr lang="it-IT" sz="2400" dirty="0" err="1"/>
              <a:t>laïcité</a:t>
            </a:r>
            <a:r>
              <a:rPr lang="it-IT" sz="2400" dirty="0"/>
              <a:t> </a:t>
            </a:r>
            <a:r>
              <a:rPr lang="it-IT" sz="2400" dirty="0" err="1"/>
              <a:t>au</a:t>
            </a:r>
            <a:r>
              <a:rPr lang="it-IT" sz="2400" dirty="0"/>
              <a:t> </a:t>
            </a:r>
            <a:r>
              <a:rPr lang="it-IT" sz="2400" dirty="0" err="1"/>
              <a:t>sein</a:t>
            </a:r>
            <a:r>
              <a:rPr lang="it-IT" sz="2400" dirty="0"/>
              <a:t> </a:t>
            </a:r>
            <a:r>
              <a:rPr lang="it-IT" sz="2400" dirty="0" err="1"/>
              <a:t>des</a:t>
            </a:r>
            <a:r>
              <a:rPr lang="it-IT" sz="2400" dirty="0"/>
              <a:t> </a:t>
            </a:r>
            <a:r>
              <a:rPr lang="it-IT" sz="2400" dirty="0" err="1"/>
              <a:t>établissements</a:t>
            </a:r>
            <a:r>
              <a:rPr lang="it-IT" sz="2400" dirty="0"/>
              <a:t>. </a:t>
            </a:r>
            <a:r>
              <a:rPr lang="it-IT" sz="2400" dirty="0" err="1"/>
              <a:t>Cette</a:t>
            </a:r>
            <a:r>
              <a:rPr lang="it-IT" sz="2400" dirty="0"/>
              <a:t> page a </a:t>
            </a:r>
            <a:r>
              <a:rPr lang="it-IT" sz="2400" dirty="0" err="1"/>
              <a:t>vocation</a:t>
            </a:r>
            <a:r>
              <a:rPr lang="it-IT" sz="2400" dirty="0"/>
              <a:t> à </a:t>
            </a:r>
            <a:r>
              <a:rPr lang="it-IT" sz="2400" dirty="0" err="1"/>
              <a:t>faire</a:t>
            </a:r>
            <a:r>
              <a:rPr lang="it-IT" sz="2400" dirty="0"/>
              <a:t> </a:t>
            </a:r>
            <a:r>
              <a:rPr lang="it-IT" sz="2400" dirty="0" err="1"/>
              <a:t>connaître</a:t>
            </a:r>
            <a:r>
              <a:rPr lang="it-IT" sz="2400" dirty="0"/>
              <a:t> et </a:t>
            </a:r>
            <a:r>
              <a:rPr lang="it-IT" sz="2400" dirty="0" err="1"/>
              <a:t>reconnaître</a:t>
            </a:r>
            <a:r>
              <a:rPr lang="it-IT" sz="2400" dirty="0"/>
              <a:t> la </a:t>
            </a:r>
            <a:r>
              <a:rPr lang="it-IT" sz="2400" dirty="0" err="1"/>
              <a:t>réflexion</a:t>
            </a:r>
            <a:r>
              <a:rPr lang="it-IT" sz="2400" dirty="0"/>
              <a:t> de l'ensemble </a:t>
            </a:r>
            <a:r>
              <a:rPr lang="it-IT" sz="2400" dirty="0" err="1"/>
              <a:t>des</a:t>
            </a:r>
            <a:r>
              <a:rPr lang="it-IT" sz="2400" dirty="0"/>
              <a:t> </a:t>
            </a:r>
            <a:r>
              <a:rPr lang="it-IT" sz="2400" dirty="0" err="1"/>
              <a:t>personnels</a:t>
            </a:r>
            <a:r>
              <a:rPr lang="it-IT" sz="2400" dirty="0"/>
              <a:t> </a:t>
            </a:r>
            <a:r>
              <a:rPr lang="it-IT" sz="2400" dirty="0" err="1"/>
              <a:t>sur</a:t>
            </a:r>
            <a:r>
              <a:rPr lang="it-IT" sz="2400" dirty="0"/>
              <a:t> </a:t>
            </a:r>
            <a:r>
              <a:rPr lang="it-IT" sz="2400" dirty="0" err="1"/>
              <a:t>cette</a:t>
            </a:r>
            <a:r>
              <a:rPr lang="it-IT" sz="2400" dirty="0"/>
              <a:t> </a:t>
            </a:r>
            <a:r>
              <a:rPr lang="it-IT" sz="2400" dirty="0" err="1"/>
              <a:t>problématique</a:t>
            </a:r>
            <a:r>
              <a:rPr lang="it-IT" sz="2400" dirty="0"/>
              <a:t> et de </a:t>
            </a:r>
            <a:r>
              <a:rPr lang="it-IT" sz="2400" dirty="0" err="1"/>
              <a:t>valoriser</a:t>
            </a:r>
            <a:r>
              <a:rPr lang="it-IT" sz="2400" dirty="0"/>
              <a:t> </a:t>
            </a:r>
            <a:r>
              <a:rPr lang="it-IT" sz="2400" dirty="0" err="1"/>
              <a:t>les</a:t>
            </a:r>
            <a:r>
              <a:rPr lang="it-IT" sz="2400" dirty="0"/>
              <a:t> productions </a:t>
            </a:r>
            <a:r>
              <a:rPr lang="it-IT" sz="2400" dirty="0" err="1"/>
              <a:t>des</a:t>
            </a:r>
            <a:r>
              <a:rPr lang="it-IT" sz="2400" dirty="0"/>
              <a:t> </a:t>
            </a:r>
            <a:r>
              <a:rPr lang="it-IT" sz="2400" dirty="0" err="1"/>
              <a:t>élèves</a:t>
            </a:r>
            <a:r>
              <a:rPr lang="it-IT" sz="2400" dirty="0"/>
              <a:t>.</a:t>
            </a:r>
          </a:p>
          <a:p>
            <a:pPr algn="just"/>
            <a:r>
              <a:rPr lang="it-IT" sz="2400" dirty="0" err="1"/>
              <a:t>https</a:t>
            </a:r>
            <a:r>
              <a:rPr lang="it-IT" sz="2400" dirty="0"/>
              <a:t>://</a:t>
            </a:r>
            <a:r>
              <a:rPr lang="it-IT" sz="2400" dirty="0" err="1"/>
              <a:t>eduscol.education.fr</a:t>
            </a:r>
            <a:r>
              <a:rPr lang="it-IT" sz="2400" dirty="0"/>
              <a:t>/1622/</a:t>
            </a:r>
            <a:r>
              <a:rPr lang="it-IT" sz="2400" dirty="0" err="1"/>
              <a:t>journee</a:t>
            </a:r>
            <a:r>
              <a:rPr lang="it-IT" sz="2400" dirty="0"/>
              <a:t>-de-la-</a:t>
            </a:r>
            <a:r>
              <a:rPr lang="it-IT" sz="2400" dirty="0" err="1"/>
              <a:t>laicite</a:t>
            </a:r>
            <a:r>
              <a:rPr lang="it-IT" sz="2400" dirty="0"/>
              <a:t>-l-</a:t>
            </a:r>
            <a:r>
              <a:rPr lang="it-IT" sz="2400" dirty="0" err="1"/>
              <a:t>ecole</a:t>
            </a:r>
            <a:r>
              <a:rPr lang="it-IT" sz="2400" dirty="0"/>
              <a:t>-de-la-</a:t>
            </a:r>
            <a:r>
              <a:rPr lang="it-IT" sz="2400"/>
              <a:t>republique</a:t>
            </a:r>
            <a:endParaRPr lang="fr-CA" sz="2400" dirty="0"/>
          </a:p>
        </p:txBody>
      </p:sp>
    </p:spTree>
    <p:extLst>
      <p:ext uri="{BB962C8B-B14F-4D97-AF65-F5344CB8AC3E}">
        <p14:creationId xmlns:p14="http://schemas.microsoft.com/office/powerpoint/2010/main" val="2753025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Observations hebdomadaires</a:t>
            </a:r>
            <a:br>
              <a:rPr lang="fr-CA" sz="2800" dirty="0" smtClean="0"/>
            </a:br>
            <a:r>
              <a:rPr lang="fr-CA" sz="2800" dirty="0" smtClean="0"/>
              <a:t>8 mars 2021</a:t>
            </a:r>
            <a:endParaRPr lang="fr-CA" sz="2800" dirty="0"/>
          </a:p>
        </p:txBody>
      </p:sp>
      <p:sp>
        <p:nvSpPr>
          <p:cNvPr id="3" name="Segnaposto contenuto 2"/>
          <p:cNvSpPr>
            <a:spLocks noGrp="1"/>
          </p:cNvSpPr>
          <p:nvPr>
            <p:ph idx="1"/>
          </p:nvPr>
        </p:nvSpPr>
        <p:spPr/>
        <p:txBody>
          <a:bodyPr>
            <a:normAutofit/>
          </a:bodyPr>
          <a:lstStyle/>
          <a:p>
            <a:r>
              <a:rPr lang="fr-CA" sz="2400" dirty="0" smtClean="0"/>
              <a:t>Le 8 mars, comment appelez-vous cette journée?</a:t>
            </a:r>
          </a:p>
          <a:p>
            <a:r>
              <a:rPr lang="fr-CA" sz="2400" dirty="0" smtClean="0"/>
              <a:t>la journée de la femme</a:t>
            </a:r>
          </a:p>
          <a:p>
            <a:r>
              <a:rPr lang="fr-CA" sz="2400" dirty="0"/>
              <a:t>la journée </a:t>
            </a:r>
            <a:r>
              <a:rPr lang="fr-CA" sz="2400" dirty="0" smtClean="0"/>
              <a:t>des femmes </a:t>
            </a:r>
          </a:p>
          <a:p>
            <a:r>
              <a:rPr lang="fr-CA" sz="2400" dirty="0"/>
              <a:t>la journée </a:t>
            </a:r>
            <a:r>
              <a:rPr lang="fr-CA" sz="2400" dirty="0" smtClean="0"/>
              <a:t>internationale de la femme</a:t>
            </a:r>
          </a:p>
          <a:p>
            <a:r>
              <a:rPr lang="fr-CA" sz="2400" dirty="0"/>
              <a:t>la journée des </a:t>
            </a:r>
            <a:r>
              <a:rPr lang="fr-CA" sz="2400" dirty="0" smtClean="0"/>
              <a:t>femmes</a:t>
            </a:r>
          </a:p>
          <a:p>
            <a:r>
              <a:rPr lang="fr-CA" sz="2400" dirty="0"/>
              <a:t>la journée </a:t>
            </a:r>
            <a:r>
              <a:rPr lang="fr-CA" sz="2400" dirty="0" smtClean="0"/>
              <a:t>des droits des femmes</a:t>
            </a:r>
          </a:p>
          <a:p>
            <a:r>
              <a:rPr lang="fr-CA" sz="2400" dirty="0" smtClean="0"/>
              <a:t>la fête des femmes</a:t>
            </a:r>
            <a:endParaRPr lang="fr-CA" sz="2400" dirty="0"/>
          </a:p>
        </p:txBody>
      </p:sp>
    </p:spTree>
    <p:extLst>
      <p:ext uri="{BB962C8B-B14F-4D97-AF65-F5344CB8AC3E}">
        <p14:creationId xmlns:p14="http://schemas.microsoft.com/office/powerpoint/2010/main" val="289215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r>
              <a:rPr lang="fr-CA" sz="2400" dirty="0" smtClean="0"/>
              <a:t>Pourquoi d’après vous les ou la ?</a:t>
            </a:r>
          </a:p>
          <a:p>
            <a:endParaRPr lang="fr-CA" sz="2400" dirty="0" smtClean="0"/>
          </a:p>
          <a:p>
            <a:r>
              <a:rPr lang="fr-CA" sz="2400" dirty="0" smtClean="0"/>
              <a:t>au pluriel pour considérer toutes les femmes</a:t>
            </a:r>
          </a:p>
          <a:p>
            <a:r>
              <a:rPr lang="fr-CA" sz="2400" dirty="0" smtClean="0"/>
              <a:t>singulier on fait une distinction entre un être</a:t>
            </a:r>
          </a:p>
          <a:p>
            <a:pPr marL="0" indent="0">
              <a:buNone/>
            </a:pPr>
            <a:r>
              <a:rPr lang="fr-CA" sz="2400" dirty="0" smtClean="0"/>
              <a:t> humain et toutes les femmes</a:t>
            </a:r>
          </a:p>
          <a:p>
            <a:pPr marL="0" indent="0">
              <a:buNone/>
            </a:pPr>
            <a:endParaRPr lang="fr-CA" sz="2400" dirty="0"/>
          </a:p>
          <a:p>
            <a:pPr marL="0" indent="0">
              <a:buNone/>
            </a:pPr>
            <a:r>
              <a:rPr lang="fr-CA" sz="2400" dirty="0" smtClean="0"/>
              <a:t>au pluriel la recherche de l’unité: c’est mieux</a:t>
            </a:r>
            <a:endParaRPr lang="fr-CA" sz="2400" dirty="0"/>
          </a:p>
        </p:txBody>
      </p:sp>
    </p:spTree>
    <p:extLst>
      <p:ext uri="{BB962C8B-B14F-4D97-AF65-F5344CB8AC3E}">
        <p14:creationId xmlns:p14="http://schemas.microsoft.com/office/powerpoint/2010/main" val="914801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200" b="1" dirty="0" smtClean="0"/>
              <a:t/>
            </a:r>
            <a:br>
              <a:rPr lang="it-IT" sz="2200" b="1" dirty="0" smtClean="0"/>
            </a:br>
            <a:r>
              <a:rPr lang="it-IT" sz="2200" b="1" dirty="0"/>
              <a:t/>
            </a:r>
            <a:br>
              <a:rPr lang="it-IT" sz="2200" b="1" dirty="0"/>
            </a:br>
            <a:r>
              <a:rPr lang="it-IT" sz="2200" dirty="0" smtClean="0"/>
              <a:t>L'</a:t>
            </a:r>
            <a:r>
              <a:rPr lang="it-IT" sz="2200" dirty="0" err="1" smtClean="0"/>
              <a:t>Actu</a:t>
            </a:r>
            <a:r>
              <a:rPr lang="it-IT" sz="2200" dirty="0" smtClean="0"/>
              <a:t> </a:t>
            </a:r>
            <a:r>
              <a:rPr lang="it-IT" sz="2200" dirty="0"/>
              <a:t>en </a:t>
            </a:r>
            <a:r>
              <a:rPr lang="it-IT" sz="2200" dirty="0" err="1"/>
              <a:t>dessin</a:t>
            </a:r>
            <a:r>
              <a:rPr lang="it-IT" sz="2200" dirty="0"/>
              <a:t> </a:t>
            </a:r>
            <a:r>
              <a:rPr lang="it-IT" sz="2200" b="1" dirty="0"/>
              <a:t>: </a:t>
            </a:r>
            <a:r>
              <a:rPr lang="it-IT" sz="2200" dirty="0" err="1" smtClean="0"/>
              <a:t>Hossien</a:t>
            </a:r>
            <a:r>
              <a:rPr lang="it-IT" sz="2200" dirty="0" smtClean="0"/>
              <a:t> </a:t>
            </a:r>
            <a:r>
              <a:rPr lang="it-IT" sz="2200" dirty="0" err="1"/>
              <a:t>Rezaye</a:t>
            </a:r>
            <a:r>
              <a:rPr lang="it-IT" sz="2200" dirty="0"/>
              <a:t>, </a:t>
            </a:r>
            <a:r>
              <a:rPr lang="it-IT" sz="2200" dirty="0" smtClean="0"/>
              <a:t>Le </a:t>
            </a:r>
            <a:r>
              <a:rPr lang="it-IT" sz="2200" dirty="0"/>
              <a:t>Cartooning for </a:t>
            </a:r>
            <a:r>
              <a:rPr lang="it-IT" sz="2200" dirty="0" err="1"/>
              <a:t>Peace</a:t>
            </a:r>
            <a:r>
              <a:rPr lang="it-IT" sz="2200" dirty="0"/>
              <a:t> de la </a:t>
            </a:r>
            <a:r>
              <a:rPr lang="it-IT" sz="2200" dirty="0" err="1"/>
              <a:t>semaine</a:t>
            </a:r>
            <a:r>
              <a:rPr lang="it-IT" sz="2200" dirty="0"/>
              <a:t> </a:t>
            </a:r>
            <a:r>
              <a:rPr lang="it-IT" sz="2200" dirty="0" err="1"/>
              <a:t>revient</a:t>
            </a:r>
            <a:r>
              <a:rPr lang="it-IT" sz="2200" dirty="0"/>
              <a:t> </a:t>
            </a:r>
            <a:r>
              <a:rPr lang="it-IT" sz="2200" dirty="0" err="1"/>
              <a:t>sur</a:t>
            </a:r>
            <a:r>
              <a:rPr lang="it-IT" sz="2200" dirty="0"/>
              <a:t> la </a:t>
            </a:r>
            <a:r>
              <a:rPr lang="it-IT" sz="2200" b="1" dirty="0" err="1"/>
              <a:t>Journée</a:t>
            </a:r>
            <a:r>
              <a:rPr lang="it-IT" sz="2200" b="1" dirty="0"/>
              <a:t> </a:t>
            </a:r>
            <a:r>
              <a:rPr lang="it-IT" sz="2200" b="1" dirty="0" err="1"/>
              <a:t>internationale</a:t>
            </a:r>
            <a:r>
              <a:rPr lang="it-IT" sz="2200" b="1" dirty="0"/>
              <a:t> </a:t>
            </a:r>
            <a:r>
              <a:rPr lang="it-IT" sz="2200" b="1" dirty="0" err="1"/>
              <a:t>des</a:t>
            </a:r>
            <a:r>
              <a:rPr lang="it-IT" sz="2200" b="1" dirty="0"/>
              <a:t> </a:t>
            </a:r>
            <a:r>
              <a:rPr lang="it-IT" sz="2200" b="1" dirty="0" err="1"/>
              <a:t>droits</a:t>
            </a:r>
            <a:r>
              <a:rPr lang="it-IT" sz="2200" b="1" dirty="0"/>
              <a:t> </a:t>
            </a:r>
            <a:r>
              <a:rPr lang="it-IT" sz="2200" b="1" dirty="0" err="1"/>
              <a:t>des</a:t>
            </a:r>
            <a:r>
              <a:rPr lang="it-IT" sz="2200" b="1" dirty="0"/>
              <a:t> femmes 2021</a:t>
            </a:r>
            <a:r>
              <a:rPr lang="it-IT" sz="2200" dirty="0"/>
              <a:t>, </a:t>
            </a:r>
            <a:r>
              <a:rPr lang="it-IT" sz="2200" dirty="0" err="1"/>
              <a:t>sous</a:t>
            </a:r>
            <a:r>
              <a:rPr lang="it-IT" sz="2200" dirty="0"/>
              <a:t> le </a:t>
            </a:r>
            <a:r>
              <a:rPr lang="it-IT" sz="2200" dirty="0" err="1"/>
              <a:t>signe</a:t>
            </a:r>
            <a:r>
              <a:rPr lang="it-IT" sz="2200" dirty="0"/>
              <a:t> de la </a:t>
            </a:r>
            <a:r>
              <a:rPr lang="it-IT" sz="2200" dirty="0" err="1"/>
              <a:t>pandémie</a:t>
            </a:r>
            <a:r>
              <a:rPr lang="it-IT" sz="2400" dirty="0"/>
              <a:t>. </a:t>
            </a:r>
            <a:br>
              <a:rPr lang="it-IT" sz="2400" dirty="0"/>
            </a:br>
            <a:r>
              <a:rPr lang="it-IT" sz="2800" b="1" dirty="0" smtClean="0"/>
              <a:t> </a:t>
            </a:r>
            <a:r>
              <a:rPr lang="it-IT" sz="2800" b="1" dirty="0"/>
              <a:t/>
            </a:r>
            <a:br>
              <a:rPr lang="it-IT" sz="2800" b="1" dirty="0"/>
            </a:br>
            <a:endParaRPr lang="fr-CA" sz="2800" dirty="0"/>
          </a:p>
        </p:txBody>
      </p:sp>
      <p:pic>
        <p:nvPicPr>
          <p:cNvPr id="4" name="Segnaposto contenuto 3" descr="le-cartooning-for-peace-de-la-semaine-revient-sur-la-journee-internationale-des-droits-des-femmes-20_56018_.jpg"/>
          <p:cNvPicPr>
            <a:picLocks noGrp="1" noChangeAspect="1"/>
          </p:cNvPicPr>
          <p:nvPr>
            <p:ph idx="1"/>
          </p:nvPr>
        </p:nvPicPr>
        <p:blipFill>
          <a:blip r:embed="rId2">
            <a:extLst>
              <a:ext uri="{28A0092B-C50C-407E-A947-70E740481C1C}">
                <a14:useLocalDpi xmlns:a14="http://schemas.microsoft.com/office/drawing/2010/main" val="0"/>
              </a:ext>
            </a:extLst>
          </a:blip>
          <a:srcRect l="-1090" r="-1090"/>
          <a:stretch>
            <a:fillRect/>
          </a:stretch>
        </p:blipFill>
        <p:spPr/>
      </p:pic>
    </p:spTree>
    <p:extLst>
      <p:ext uri="{BB962C8B-B14F-4D97-AF65-F5344CB8AC3E}">
        <p14:creationId xmlns:p14="http://schemas.microsoft.com/office/powerpoint/2010/main" val="424691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Cartooning for </a:t>
            </a:r>
            <a:r>
              <a:rPr lang="it-IT" sz="2800" dirty="0" err="1"/>
              <a:t>Peace</a:t>
            </a:r>
            <a:r>
              <a:rPr lang="it-IT" sz="2800" dirty="0"/>
              <a:t> </a:t>
            </a:r>
            <a:endParaRPr lang="fr-CA" sz="2800" dirty="0"/>
          </a:p>
        </p:txBody>
      </p:sp>
      <p:sp>
        <p:nvSpPr>
          <p:cNvPr id="3" name="Segnaposto contenuto 2"/>
          <p:cNvSpPr>
            <a:spLocks noGrp="1"/>
          </p:cNvSpPr>
          <p:nvPr>
            <p:ph idx="1"/>
          </p:nvPr>
        </p:nvSpPr>
        <p:spPr/>
        <p:txBody>
          <a:bodyPr>
            <a:normAutofit/>
          </a:bodyPr>
          <a:lstStyle/>
          <a:p>
            <a:pPr algn="just"/>
            <a:r>
              <a:rPr lang="it-IT" sz="2400" dirty="0" err="1"/>
              <a:t>Les</a:t>
            </a:r>
            <a:r>
              <a:rPr lang="it-IT" sz="2400" dirty="0"/>
              <a:t> </a:t>
            </a:r>
            <a:r>
              <a:rPr lang="it-IT" sz="2400" dirty="0" err="1"/>
              <a:t>dessinateurs</a:t>
            </a:r>
            <a:r>
              <a:rPr lang="it-IT" sz="2400" dirty="0"/>
              <a:t> de Cartooning for </a:t>
            </a:r>
            <a:r>
              <a:rPr lang="it-IT" sz="2400" dirty="0" err="1"/>
              <a:t>Peace</a:t>
            </a:r>
            <a:r>
              <a:rPr lang="it-IT" sz="2400" dirty="0"/>
              <a:t> </a:t>
            </a:r>
            <a:r>
              <a:rPr lang="it-IT" sz="2400" dirty="0" err="1"/>
              <a:t>ont</a:t>
            </a:r>
            <a:r>
              <a:rPr lang="it-IT" sz="2400" dirty="0"/>
              <a:t> </a:t>
            </a:r>
            <a:r>
              <a:rPr lang="it-IT" sz="2400" dirty="0" err="1"/>
              <a:t>rendu</a:t>
            </a:r>
            <a:r>
              <a:rPr lang="it-IT" sz="2400" dirty="0"/>
              <a:t> </a:t>
            </a:r>
            <a:r>
              <a:rPr lang="it-IT" sz="2400" dirty="0" err="1"/>
              <a:t>hommage</a:t>
            </a:r>
            <a:r>
              <a:rPr lang="it-IT" sz="2400" dirty="0"/>
              <a:t> </a:t>
            </a:r>
            <a:r>
              <a:rPr lang="it-IT" sz="2400" dirty="0" err="1"/>
              <a:t>aux</a:t>
            </a:r>
            <a:r>
              <a:rPr lang="it-IT" sz="2400" dirty="0"/>
              <a:t> femmes, qui </a:t>
            </a:r>
            <a:r>
              <a:rPr lang="it-IT" sz="2400" dirty="0" err="1"/>
              <a:t>sont</a:t>
            </a:r>
            <a:r>
              <a:rPr lang="it-IT" sz="2400" dirty="0"/>
              <a:t> en première </a:t>
            </a:r>
            <a:r>
              <a:rPr lang="it-IT" sz="2400" dirty="0" err="1"/>
              <a:t>ligne</a:t>
            </a:r>
            <a:r>
              <a:rPr lang="it-IT" sz="2400" dirty="0"/>
              <a:t> face à la </a:t>
            </a:r>
            <a:r>
              <a:rPr lang="it-IT" sz="2400" dirty="0" err="1"/>
              <a:t>pandémie</a:t>
            </a:r>
            <a:r>
              <a:rPr lang="it-IT" sz="2400" dirty="0"/>
              <a:t> de Covid-19, en </a:t>
            </a:r>
            <a:r>
              <a:rPr lang="it-IT" sz="2400" dirty="0" err="1"/>
              <a:t>amont</a:t>
            </a:r>
            <a:r>
              <a:rPr lang="it-IT" sz="2400" dirty="0"/>
              <a:t> de la </a:t>
            </a:r>
            <a:r>
              <a:rPr lang="it-IT" sz="2400" dirty="0" err="1"/>
              <a:t>Journée</a:t>
            </a:r>
            <a:r>
              <a:rPr lang="it-IT" sz="2400" dirty="0"/>
              <a:t> </a:t>
            </a:r>
            <a:r>
              <a:rPr lang="it-IT" sz="2400" dirty="0" err="1"/>
              <a:t>internationale</a:t>
            </a:r>
            <a:r>
              <a:rPr lang="it-IT" sz="2400" dirty="0"/>
              <a:t> </a:t>
            </a:r>
            <a:r>
              <a:rPr lang="it-IT" sz="2400" dirty="0" err="1"/>
              <a:t>des</a:t>
            </a:r>
            <a:r>
              <a:rPr lang="it-IT" sz="2400" dirty="0"/>
              <a:t> </a:t>
            </a:r>
            <a:r>
              <a:rPr lang="it-IT" sz="2400" dirty="0" err="1"/>
              <a:t>droits</a:t>
            </a:r>
            <a:r>
              <a:rPr lang="it-IT" sz="2400" dirty="0"/>
              <a:t> </a:t>
            </a:r>
            <a:r>
              <a:rPr lang="it-IT" sz="2400" dirty="0" err="1"/>
              <a:t>des</a:t>
            </a:r>
            <a:r>
              <a:rPr lang="it-IT" sz="2400" dirty="0"/>
              <a:t> femmes. Le </a:t>
            </a:r>
            <a:r>
              <a:rPr lang="it-IT" sz="2400" dirty="0" err="1"/>
              <a:t>dessinateur</a:t>
            </a:r>
            <a:r>
              <a:rPr lang="it-IT" sz="2400" dirty="0"/>
              <a:t> </a:t>
            </a:r>
            <a:r>
              <a:rPr lang="it-IT" sz="2400" dirty="0" err="1"/>
              <a:t>Hossien</a:t>
            </a:r>
            <a:r>
              <a:rPr lang="it-IT" sz="2400" dirty="0"/>
              <a:t> </a:t>
            </a:r>
            <a:r>
              <a:rPr lang="it-IT" sz="2400" dirty="0" err="1"/>
              <a:t>Rezaye</a:t>
            </a:r>
            <a:r>
              <a:rPr lang="it-IT" sz="2400" dirty="0"/>
              <a:t> a </a:t>
            </a:r>
            <a:r>
              <a:rPr lang="it-IT" sz="2400" dirty="0" err="1"/>
              <a:t>ciblé</a:t>
            </a:r>
            <a:r>
              <a:rPr lang="it-IT" sz="2400" dirty="0"/>
              <a:t> </a:t>
            </a:r>
            <a:r>
              <a:rPr lang="it-IT" sz="2400" dirty="0" err="1"/>
              <a:t>toutes</a:t>
            </a:r>
            <a:r>
              <a:rPr lang="it-IT" sz="2400" dirty="0"/>
              <a:t> </a:t>
            </a:r>
            <a:r>
              <a:rPr lang="it-IT" sz="2400" dirty="0" err="1"/>
              <a:t>les</a:t>
            </a:r>
            <a:r>
              <a:rPr lang="it-IT" sz="2400" dirty="0"/>
              <a:t> </a:t>
            </a:r>
            <a:r>
              <a:rPr lang="it-IT" sz="2400" dirty="0" err="1"/>
              <a:t>professionnelles</a:t>
            </a:r>
            <a:r>
              <a:rPr lang="it-IT" sz="2400" dirty="0"/>
              <a:t> de </a:t>
            </a:r>
            <a:r>
              <a:rPr lang="it-IT" sz="2400" dirty="0" err="1"/>
              <a:t>santé</a:t>
            </a:r>
            <a:r>
              <a:rPr lang="it-IT" sz="2400" dirty="0"/>
              <a:t>.</a:t>
            </a:r>
          </a:p>
          <a:p>
            <a:r>
              <a:rPr lang="it-IT" sz="2400" dirty="0"/>
              <a:t>Source: </a:t>
            </a:r>
            <a:r>
              <a:rPr lang="it-IT" sz="2400" dirty="0">
                <a:hlinkClick r:id="rId2"/>
              </a:rPr>
              <a:t>https://pressfrom.info/fr/actualite/monde/-910580-lactu-en-dessin-une-journee-internationale-des-droits-des-femmes-sous-le-signe-du-covid-19.html</a:t>
            </a:r>
            <a:endParaRPr lang="it-IT" sz="2400" dirty="0"/>
          </a:p>
          <a:p>
            <a:endParaRPr lang="fr-CA" sz="2400" dirty="0"/>
          </a:p>
        </p:txBody>
      </p:sp>
    </p:spTree>
    <p:extLst>
      <p:ext uri="{BB962C8B-B14F-4D97-AF65-F5344CB8AC3E}">
        <p14:creationId xmlns:p14="http://schemas.microsoft.com/office/powerpoint/2010/main" val="664798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Cartooning for </a:t>
            </a:r>
            <a:r>
              <a:rPr lang="it-IT" sz="2800" dirty="0" err="1"/>
              <a:t>Peace</a:t>
            </a:r>
            <a:r>
              <a:rPr lang="it-IT" sz="2800" dirty="0"/>
              <a:t> </a:t>
            </a:r>
            <a:endParaRPr lang="fr-CA" sz="2800" dirty="0"/>
          </a:p>
        </p:txBody>
      </p:sp>
      <p:sp>
        <p:nvSpPr>
          <p:cNvPr id="3" name="Segnaposto contenuto 2"/>
          <p:cNvSpPr>
            <a:spLocks noGrp="1"/>
          </p:cNvSpPr>
          <p:nvPr>
            <p:ph idx="1"/>
          </p:nvPr>
        </p:nvSpPr>
        <p:spPr/>
        <p:txBody>
          <a:bodyPr>
            <a:normAutofit fontScale="92500" lnSpcReduction="10000"/>
          </a:bodyPr>
          <a:lstStyle/>
          <a:p>
            <a:r>
              <a:rPr lang="it-IT" sz="2000" dirty="0"/>
              <a:t>Cartooning for </a:t>
            </a:r>
            <a:r>
              <a:rPr lang="it-IT" sz="2000" dirty="0" err="1"/>
              <a:t>Peace</a:t>
            </a:r>
            <a:r>
              <a:rPr lang="it-IT" sz="2000" dirty="0"/>
              <a:t> est un </a:t>
            </a:r>
            <a:r>
              <a:rPr lang="it-IT" sz="2000" b="1" dirty="0" err="1"/>
              <a:t>réseau</a:t>
            </a:r>
            <a:r>
              <a:rPr lang="it-IT" sz="2000" b="1" dirty="0"/>
              <a:t> </a:t>
            </a:r>
            <a:r>
              <a:rPr lang="it-IT" sz="2000" b="1" dirty="0" err="1"/>
              <a:t>international</a:t>
            </a:r>
            <a:r>
              <a:rPr lang="it-IT" sz="2000" b="1" dirty="0"/>
              <a:t> de </a:t>
            </a:r>
            <a:r>
              <a:rPr lang="it-IT" sz="2000" b="1" dirty="0" err="1"/>
              <a:t>dessinateurs</a:t>
            </a:r>
            <a:r>
              <a:rPr lang="it-IT" sz="2000" b="1" dirty="0"/>
              <a:t> de presse </a:t>
            </a:r>
            <a:r>
              <a:rPr lang="it-IT" sz="2000" b="1" dirty="0" err="1"/>
              <a:t>engagés</a:t>
            </a:r>
            <a:r>
              <a:rPr lang="it-IT" sz="2000" dirty="0"/>
              <a:t> qui </a:t>
            </a:r>
            <a:r>
              <a:rPr lang="it-IT" sz="2000" dirty="0" err="1"/>
              <a:t>combattent</a:t>
            </a:r>
            <a:r>
              <a:rPr lang="it-IT" sz="2000" dirty="0"/>
              <a:t>, </a:t>
            </a:r>
            <a:r>
              <a:rPr lang="it-IT" sz="2000" dirty="0" err="1"/>
              <a:t>avec</a:t>
            </a:r>
            <a:r>
              <a:rPr lang="it-IT" sz="2000" dirty="0"/>
              <a:t> humour, pour </a:t>
            </a:r>
            <a:r>
              <a:rPr lang="it-IT" sz="2000" b="1" dirty="0"/>
              <a:t>le </a:t>
            </a:r>
            <a:r>
              <a:rPr lang="it-IT" sz="2000" b="1" dirty="0" err="1"/>
              <a:t>respect</a:t>
            </a:r>
            <a:r>
              <a:rPr lang="it-IT" sz="2000" b="1" dirty="0"/>
              <a:t> </a:t>
            </a:r>
            <a:r>
              <a:rPr lang="it-IT" sz="2000" b="1" dirty="0" err="1"/>
              <a:t>des</a:t>
            </a:r>
            <a:r>
              <a:rPr lang="it-IT" sz="2000" b="1" dirty="0"/>
              <a:t> </a:t>
            </a:r>
            <a:r>
              <a:rPr lang="it-IT" sz="2000" b="1" dirty="0" err="1"/>
              <a:t>cultures</a:t>
            </a:r>
            <a:r>
              <a:rPr lang="it-IT" sz="2000" b="1" dirty="0"/>
              <a:t> et </a:t>
            </a:r>
            <a:r>
              <a:rPr lang="it-IT" sz="2000" b="1" dirty="0" err="1"/>
              <a:t>des</a:t>
            </a:r>
            <a:r>
              <a:rPr lang="it-IT" sz="2000" b="1" dirty="0"/>
              <a:t> </a:t>
            </a:r>
            <a:r>
              <a:rPr lang="it-IT" sz="2000" b="1" dirty="0" err="1"/>
              <a:t>libertés</a:t>
            </a:r>
            <a:r>
              <a:rPr lang="it-IT" sz="2000" dirty="0"/>
              <a:t>.</a:t>
            </a:r>
          </a:p>
          <a:p>
            <a:r>
              <a:rPr lang="it-IT" sz="2000" b="1" dirty="0"/>
              <a:t>– Notre histoire –</a:t>
            </a:r>
            <a:br>
              <a:rPr lang="it-IT" sz="2000" b="1" dirty="0"/>
            </a:br>
            <a:endParaRPr lang="it-IT" sz="2000" b="1" dirty="0"/>
          </a:p>
          <a:p>
            <a:r>
              <a:rPr lang="it-IT" sz="2000" dirty="0"/>
              <a:t>Cartooning for </a:t>
            </a:r>
            <a:r>
              <a:rPr lang="it-IT" sz="2000" dirty="0" err="1"/>
              <a:t>Peace</a:t>
            </a:r>
            <a:r>
              <a:rPr lang="it-IT" sz="2000" dirty="0"/>
              <a:t> est une </a:t>
            </a:r>
            <a:r>
              <a:rPr lang="it-IT" sz="2000" dirty="0" err="1"/>
              <a:t>association</a:t>
            </a:r>
            <a:r>
              <a:rPr lang="it-IT" sz="2000" dirty="0"/>
              <a:t> </a:t>
            </a:r>
            <a:r>
              <a:rPr lang="it-IT" sz="2000" dirty="0" err="1"/>
              <a:t>née</a:t>
            </a:r>
            <a:r>
              <a:rPr lang="it-IT" sz="2000" dirty="0"/>
              <a:t> d’un </a:t>
            </a:r>
            <a:r>
              <a:rPr lang="it-IT" sz="2000" dirty="0" err="1"/>
              <a:t>événement</a:t>
            </a:r>
            <a:r>
              <a:rPr lang="it-IT" sz="2000" dirty="0"/>
              <a:t> et d’une </a:t>
            </a:r>
            <a:r>
              <a:rPr lang="it-IT" sz="2000" dirty="0" err="1"/>
              <a:t>rencontre</a:t>
            </a:r>
            <a:r>
              <a:rPr lang="it-IT" sz="2000" dirty="0"/>
              <a:t>.</a:t>
            </a:r>
          </a:p>
          <a:p>
            <a:pPr algn="just"/>
            <a:r>
              <a:rPr lang="it-IT" sz="2000" dirty="0" err="1"/>
              <a:t>Les</a:t>
            </a:r>
            <a:r>
              <a:rPr lang="it-IT" sz="2000" dirty="0"/>
              <a:t> </a:t>
            </a:r>
            <a:r>
              <a:rPr lang="it-IT" sz="2000" dirty="0" err="1"/>
              <a:t>réactions</a:t>
            </a:r>
            <a:r>
              <a:rPr lang="it-IT" sz="2000" dirty="0"/>
              <a:t> </a:t>
            </a:r>
            <a:r>
              <a:rPr lang="it-IT" sz="2000" dirty="0" err="1"/>
              <a:t>sanglantes</a:t>
            </a:r>
            <a:r>
              <a:rPr lang="it-IT" sz="2000" dirty="0"/>
              <a:t> à la </a:t>
            </a:r>
            <a:r>
              <a:rPr lang="it-IT" sz="2000" dirty="0" err="1"/>
              <a:t>publication</a:t>
            </a:r>
            <a:r>
              <a:rPr lang="it-IT" sz="2000" dirty="0"/>
              <a:t> </a:t>
            </a:r>
            <a:r>
              <a:rPr lang="it-IT" sz="2000" dirty="0" err="1"/>
              <a:t>des</a:t>
            </a:r>
            <a:r>
              <a:rPr lang="it-IT" sz="2000" dirty="0"/>
              <a:t> </a:t>
            </a:r>
            <a:r>
              <a:rPr lang="it-IT" sz="2000" dirty="0" err="1"/>
              <a:t>caricatures</a:t>
            </a:r>
            <a:r>
              <a:rPr lang="it-IT" sz="2000" dirty="0"/>
              <a:t> de </a:t>
            </a:r>
            <a:r>
              <a:rPr lang="it-IT" sz="2000" dirty="0" err="1"/>
              <a:t>Mahomet</a:t>
            </a:r>
            <a:r>
              <a:rPr lang="it-IT" sz="2000" dirty="0"/>
              <a:t> </a:t>
            </a:r>
            <a:r>
              <a:rPr lang="it-IT" sz="2000" dirty="0" err="1"/>
              <a:t>dans</a:t>
            </a:r>
            <a:r>
              <a:rPr lang="it-IT" sz="2000" dirty="0"/>
              <a:t> le journal </a:t>
            </a:r>
            <a:r>
              <a:rPr lang="it-IT" sz="2000" dirty="0" err="1"/>
              <a:t>danois</a:t>
            </a:r>
            <a:r>
              <a:rPr lang="it-IT" sz="2000" dirty="0"/>
              <a:t>, le </a:t>
            </a:r>
            <a:r>
              <a:rPr lang="it-IT" sz="2000" i="1" dirty="0" err="1"/>
              <a:t>Jyllands-Posten</a:t>
            </a:r>
            <a:r>
              <a:rPr lang="it-IT" sz="2000" i="1" dirty="0"/>
              <a:t>,</a:t>
            </a:r>
            <a:r>
              <a:rPr lang="it-IT" sz="2000" dirty="0"/>
              <a:t> le 30 </a:t>
            </a:r>
            <a:r>
              <a:rPr lang="it-IT" sz="2000" dirty="0" err="1"/>
              <a:t>septembre</a:t>
            </a:r>
            <a:r>
              <a:rPr lang="it-IT" sz="2000" dirty="0"/>
              <a:t> 2005 </a:t>
            </a:r>
            <a:r>
              <a:rPr lang="it-IT" sz="2000" dirty="0" err="1"/>
              <a:t>ont</a:t>
            </a:r>
            <a:r>
              <a:rPr lang="it-IT" sz="2000" dirty="0"/>
              <a:t> </a:t>
            </a:r>
            <a:r>
              <a:rPr lang="it-IT" sz="2000" dirty="0" err="1"/>
              <a:t>conduit</a:t>
            </a:r>
            <a:r>
              <a:rPr lang="it-IT" sz="2000" dirty="0"/>
              <a:t> à une </a:t>
            </a:r>
            <a:r>
              <a:rPr lang="it-IT" sz="2000" dirty="0" err="1"/>
              <a:t>rencontre</a:t>
            </a:r>
            <a:r>
              <a:rPr lang="it-IT" sz="2000" dirty="0"/>
              <a:t> fondatrice : le 16 </a:t>
            </a:r>
            <a:r>
              <a:rPr lang="it-IT" sz="2000" dirty="0" err="1"/>
              <a:t>octobre</a:t>
            </a:r>
            <a:r>
              <a:rPr lang="it-IT" sz="2000" dirty="0"/>
              <a:t> 2006, </a:t>
            </a:r>
            <a:r>
              <a:rPr lang="it-IT" sz="2000" b="1" dirty="0"/>
              <a:t>Kofi Annan</a:t>
            </a:r>
            <a:r>
              <a:rPr lang="it-IT" sz="2000" dirty="0"/>
              <a:t>, </a:t>
            </a:r>
            <a:r>
              <a:rPr lang="it-IT" sz="2000" dirty="0" err="1"/>
              <a:t>prix</a:t>
            </a:r>
            <a:r>
              <a:rPr lang="it-IT" sz="2000" dirty="0"/>
              <a:t> Nobel de la </a:t>
            </a:r>
            <a:r>
              <a:rPr lang="it-IT" sz="2000" dirty="0" err="1"/>
              <a:t>Paix</a:t>
            </a:r>
            <a:r>
              <a:rPr lang="it-IT" sz="2000" dirty="0"/>
              <a:t> et </a:t>
            </a:r>
            <a:r>
              <a:rPr lang="it-IT" sz="2000" dirty="0" err="1"/>
              <a:t>Secrétaire</a:t>
            </a:r>
            <a:r>
              <a:rPr lang="it-IT" sz="2000" dirty="0"/>
              <a:t> </a:t>
            </a:r>
            <a:r>
              <a:rPr lang="it-IT" sz="2000" dirty="0" err="1"/>
              <a:t>général</a:t>
            </a:r>
            <a:r>
              <a:rPr lang="it-IT" sz="2000" dirty="0"/>
              <a:t> </a:t>
            </a:r>
            <a:r>
              <a:rPr lang="it-IT" sz="2000" dirty="0" err="1"/>
              <a:t>des</a:t>
            </a:r>
            <a:r>
              <a:rPr lang="it-IT" sz="2000" dirty="0"/>
              <a:t> Nations </a:t>
            </a:r>
            <a:r>
              <a:rPr lang="it-IT" sz="2000" dirty="0" err="1"/>
              <a:t>Unies</a:t>
            </a:r>
            <a:r>
              <a:rPr lang="it-IT" sz="2000" dirty="0"/>
              <a:t>, et </a:t>
            </a:r>
            <a:r>
              <a:rPr lang="it-IT" sz="2000" b="1" dirty="0" err="1"/>
              <a:t>Plantu</a:t>
            </a:r>
            <a:r>
              <a:rPr lang="it-IT" sz="2000" dirty="0"/>
              <a:t>, </a:t>
            </a:r>
            <a:r>
              <a:rPr lang="it-IT" sz="2000" dirty="0" err="1"/>
              <a:t>journaliste</a:t>
            </a:r>
            <a:r>
              <a:rPr lang="it-IT" sz="2000" dirty="0"/>
              <a:t> et </a:t>
            </a:r>
            <a:r>
              <a:rPr lang="it-IT" sz="2000" dirty="0" err="1"/>
              <a:t>dessinateur</a:t>
            </a:r>
            <a:r>
              <a:rPr lang="it-IT" sz="2000" dirty="0"/>
              <a:t> </a:t>
            </a:r>
            <a:r>
              <a:rPr lang="it-IT" sz="2000" dirty="0" err="1"/>
              <a:t>au</a:t>
            </a:r>
            <a:r>
              <a:rPr lang="it-IT" sz="2000" dirty="0"/>
              <a:t> journal </a:t>
            </a:r>
            <a:r>
              <a:rPr lang="it-IT" sz="2000" dirty="0" err="1"/>
              <a:t>français</a:t>
            </a:r>
            <a:r>
              <a:rPr lang="it-IT" sz="2000" dirty="0"/>
              <a:t> </a:t>
            </a:r>
            <a:r>
              <a:rPr lang="it-IT" sz="2000" i="1" dirty="0"/>
              <a:t>Le Monde</a:t>
            </a:r>
            <a:r>
              <a:rPr lang="it-IT" sz="2000" dirty="0"/>
              <a:t> et </a:t>
            </a:r>
            <a:r>
              <a:rPr lang="it-IT" sz="2000" i="1" dirty="0"/>
              <a:t>L’Express, </a:t>
            </a:r>
            <a:r>
              <a:rPr lang="it-IT" sz="2000" dirty="0" err="1"/>
              <a:t>réunissent</a:t>
            </a:r>
            <a:r>
              <a:rPr lang="it-IT" sz="2000" dirty="0"/>
              <a:t>  </a:t>
            </a:r>
            <a:r>
              <a:rPr lang="it-IT" sz="2000" dirty="0" err="1"/>
              <a:t>douze</a:t>
            </a:r>
            <a:r>
              <a:rPr lang="it-IT" sz="2000" dirty="0"/>
              <a:t> </a:t>
            </a:r>
            <a:r>
              <a:rPr lang="it-IT" sz="2000" dirty="0" err="1"/>
              <a:t>dessinateurs</a:t>
            </a:r>
            <a:r>
              <a:rPr lang="it-IT" sz="2000" dirty="0"/>
              <a:t> </a:t>
            </a:r>
            <a:r>
              <a:rPr lang="it-IT" sz="2000" dirty="0" err="1"/>
              <a:t>internationaux</a:t>
            </a:r>
            <a:r>
              <a:rPr lang="it-IT" sz="2000" dirty="0"/>
              <a:t> </a:t>
            </a:r>
            <a:r>
              <a:rPr lang="it-IT" sz="2000" dirty="0" err="1"/>
              <a:t>autour</a:t>
            </a:r>
            <a:r>
              <a:rPr lang="it-IT" sz="2000" dirty="0"/>
              <a:t> d’un </a:t>
            </a:r>
            <a:r>
              <a:rPr lang="it-IT" sz="2000" dirty="0" err="1">
                <a:solidFill>
                  <a:srgbClr val="FF0000"/>
                </a:solidFill>
              </a:rPr>
              <a:t>colloque</a:t>
            </a:r>
            <a:r>
              <a:rPr lang="it-IT" sz="2000" dirty="0"/>
              <a:t> </a:t>
            </a:r>
            <a:r>
              <a:rPr lang="it-IT" sz="2000" b="1" dirty="0"/>
              <a:t>«</a:t>
            </a:r>
            <a:r>
              <a:rPr lang="it-IT" sz="2000" b="1" dirty="0" err="1"/>
              <a:t>Désapprendre</a:t>
            </a:r>
            <a:r>
              <a:rPr lang="it-IT" sz="2000" b="1" dirty="0"/>
              <a:t> l’</a:t>
            </a:r>
            <a:r>
              <a:rPr lang="it-IT" sz="2000" b="1" dirty="0" err="1"/>
              <a:t>intolérance</a:t>
            </a:r>
            <a:r>
              <a:rPr lang="it-IT" sz="2000" b="1" dirty="0"/>
              <a:t> – </a:t>
            </a:r>
            <a:r>
              <a:rPr lang="it-IT" sz="2000" b="1" dirty="0" err="1"/>
              <a:t>dessiner</a:t>
            </a:r>
            <a:r>
              <a:rPr lang="it-IT" sz="2000" b="1" dirty="0"/>
              <a:t> pour la </a:t>
            </a:r>
            <a:r>
              <a:rPr lang="it-IT" sz="2000" b="1" dirty="0" err="1"/>
              <a:t>paix</a:t>
            </a:r>
            <a:r>
              <a:rPr lang="it-IT" sz="2000" b="1" dirty="0"/>
              <a:t>»</a:t>
            </a:r>
            <a:r>
              <a:rPr lang="it-IT" sz="2000" dirty="0"/>
              <a:t>.</a:t>
            </a:r>
          </a:p>
          <a:p>
            <a:pPr algn="just"/>
            <a:r>
              <a:rPr lang="it-IT" sz="2000" dirty="0" smtClean="0"/>
              <a:t>et </a:t>
            </a:r>
            <a:r>
              <a:rPr lang="it-IT" sz="2000" dirty="0"/>
              <a:t>de </a:t>
            </a:r>
            <a:r>
              <a:rPr lang="it-IT" sz="2000" dirty="0" err="1"/>
              <a:t>diffuser</a:t>
            </a:r>
            <a:r>
              <a:rPr lang="it-IT" sz="2000" dirty="0"/>
              <a:t> </a:t>
            </a:r>
            <a:r>
              <a:rPr lang="it-IT" sz="2000" dirty="0" err="1"/>
              <a:t>au</a:t>
            </a:r>
            <a:r>
              <a:rPr lang="it-IT" sz="2000" dirty="0"/>
              <a:t> </a:t>
            </a:r>
            <a:r>
              <a:rPr lang="it-IT" sz="2000" dirty="0" err="1"/>
              <a:t>delà</a:t>
            </a:r>
            <a:r>
              <a:rPr lang="it-IT" sz="2000" dirty="0"/>
              <a:t> </a:t>
            </a:r>
            <a:r>
              <a:rPr lang="it-IT" sz="2000" dirty="0" err="1"/>
              <a:t>des</a:t>
            </a:r>
            <a:r>
              <a:rPr lang="it-IT" sz="2000" dirty="0"/>
              <a:t> </a:t>
            </a:r>
            <a:r>
              <a:rPr lang="it-IT" sz="2000" dirty="0" err="1"/>
              <a:t>frontières</a:t>
            </a:r>
            <a:r>
              <a:rPr lang="it-IT" sz="2000" dirty="0"/>
              <a:t>, </a:t>
            </a:r>
            <a:r>
              <a:rPr lang="it-IT" sz="2000" dirty="0" err="1"/>
              <a:t>les</a:t>
            </a:r>
            <a:r>
              <a:rPr lang="it-IT" sz="2000" dirty="0"/>
              <a:t> </a:t>
            </a:r>
            <a:r>
              <a:rPr lang="it-IT" sz="2000" dirty="0" err="1"/>
              <a:t>informations</a:t>
            </a:r>
            <a:r>
              <a:rPr lang="it-IT" sz="2000" dirty="0"/>
              <a:t> et </a:t>
            </a:r>
            <a:r>
              <a:rPr lang="it-IT" sz="2000" dirty="0" err="1"/>
              <a:t>les</a:t>
            </a:r>
            <a:r>
              <a:rPr lang="it-IT" sz="2000" dirty="0"/>
              <a:t> </a:t>
            </a:r>
            <a:r>
              <a:rPr lang="it-IT" sz="2000" dirty="0" err="1"/>
              <a:t>idées</a:t>
            </a:r>
            <a:r>
              <a:rPr lang="it-IT" sz="2000" dirty="0"/>
              <a:t> par </a:t>
            </a:r>
            <a:r>
              <a:rPr lang="it-IT" sz="2000" dirty="0" err="1"/>
              <a:t>tous</a:t>
            </a:r>
            <a:r>
              <a:rPr lang="it-IT" sz="2000" dirty="0"/>
              <a:t> </a:t>
            </a:r>
            <a:r>
              <a:rPr lang="it-IT" sz="2000" dirty="0" err="1"/>
              <a:t>moyens</a:t>
            </a:r>
            <a:r>
              <a:rPr lang="it-IT" sz="2000" dirty="0"/>
              <a:t> d’</a:t>
            </a:r>
            <a:r>
              <a:rPr lang="it-IT" sz="2000" dirty="0" err="1"/>
              <a:t>expression</a:t>
            </a:r>
            <a:r>
              <a:rPr lang="it-IT" sz="2000" dirty="0"/>
              <a:t>».</a:t>
            </a:r>
          </a:p>
          <a:p>
            <a:endParaRPr lang="fr-CA" sz="2000" dirty="0"/>
          </a:p>
        </p:txBody>
      </p:sp>
    </p:spTree>
    <p:extLst>
      <p:ext uri="{BB962C8B-B14F-4D97-AF65-F5344CB8AC3E}">
        <p14:creationId xmlns:p14="http://schemas.microsoft.com/office/powerpoint/2010/main" val="200151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smtClean="0"/>
              <a:t/>
            </a:r>
            <a:br>
              <a:rPr lang="fr-CA" sz="2800" dirty="0" smtClean="0"/>
            </a:br>
            <a:r>
              <a:rPr lang="fr-CA" sz="2800" dirty="0" smtClean="0"/>
              <a:t>Observations hebdomadaires</a:t>
            </a:r>
            <a:br>
              <a:rPr lang="fr-CA" sz="2800" dirty="0" smtClean="0"/>
            </a:br>
            <a:r>
              <a:rPr lang="fr-CA" sz="2800" dirty="0"/>
              <a:t>Art. 24 de la « sécurité globale »</a:t>
            </a:r>
            <a:br>
              <a:rPr lang="fr-CA" sz="2800" dirty="0"/>
            </a:br>
            <a:endParaRPr lang="fr-CA" sz="2800" dirty="0"/>
          </a:p>
        </p:txBody>
      </p:sp>
      <p:sp>
        <p:nvSpPr>
          <p:cNvPr id="3" name="Segnaposto contenuto 2"/>
          <p:cNvSpPr>
            <a:spLocks noGrp="1"/>
          </p:cNvSpPr>
          <p:nvPr>
            <p:ph idx="1"/>
          </p:nvPr>
        </p:nvSpPr>
        <p:spPr/>
        <p:txBody>
          <a:bodyPr>
            <a:normAutofit/>
          </a:bodyPr>
          <a:lstStyle/>
          <a:p>
            <a:r>
              <a:rPr lang="it-IT" sz="2400" dirty="0"/>
              <a:t>Un </a:t>
            </a:r>
            <a:r>
              <a:rPr lang="it-IT" sz="2400" dirty="0" err="1"/>
              <a:t>article</a:t>
            </a:r>
            <a:r>
              <a:rPr lang="it-IT" sz="2400" dirty="0"/>
              <a:t> </a:t>
            </a:r>
            <a:r>
              <a:rPr lang="it-IT" sz="2400" dirty="0" err="1"/>
              <a:t>polémique</a:t>
            </a:r>
            <a:r>
              <a:rPr lang="it-IT" sz="2400" dirty="0"/>
              <a:t> qui porte « une grave </a:t>
            </a:r>
            <a:r>
              <a:rPr lang="it-IT" sz="2400" dirty="0" err="1"/>
              <a:t>atteinte</a:t>
            </a:r>
            <a:r>
              <a:rPr lang="it-IT" sz="2400" dirty="0"/>
              <a:t> » </a:t>
            </a:r>
            <a:r>
              <a:rPr lang="it-IT" sz="2400" dirty="0" err="1"/>
              <a:t>au</a:t>
            </a:r>
            <a:r>
              <a:rPr lang="it-IT" sz="2400" dirty="0"/>
              <a:t> </a:t>
            </a:r>
            <a:r>
              <a:rPr lang="it-IT" sz="2400" dirty="0" err="1"/>
              <a:t>droit</a:t>
            </a:r>
            <a:r>
              <a:rPr lang="it-IT" sz="2400" dirty="0"/>
              <a:t> de la presse</a:t>
            </a:r>
          </a:p>
          <a:p>
            <a:pPr algn="just"/>
            <a:r>
              <a:rPr lang="it-IT" sz="2400" dirty="0"/>
              <a:t>En </a:t>
            </a:r>
            <a:r>
              <a:rPr lang="it-IT" sz="2400" dirty="0" err="1"/>
              <a:t>modifiant</a:t>
            </a:r>
            <a:r>
              <a:rPr lang="it-IT" sz="2400" dirty="0"/>
              <a:t> </a:t>
            </a:r>
            <a:r>
              <a:rPr lang="it-IT" sz="2400" b="1" dirty="0"/>
              <a:t>la </a:t>
            </a:r>
            <a:r>
              <a:rPr lang="it-IT" sz="2400" b="1" dirty="0" err="1"/>
              <a:t>loi</a:t>
            </a:r>
            <a:r>
              <a:rPr lang="it-IT" sz="2400" b="1" dirty="0"/>
              <a:t> de 1881 </a:t>
            </a:r>
            <a:r>
              <a:rPr lang="it-IT" sz="2400" b="1" dirty="0" err="1"/>
              <a:t>sur</a:t>
            </a:r>
            <a:r>
              <a:rPr lang="it-IT" sz="2400" b="1" dirty="0"/>
              <a:t> la </a:t>
            </a:r>
            <a:r>
              <a:rPr lang="it-IT" sz="2400" b="1" dirty="0" err="1"/>
              <a:t>liberté</a:t>
            </a:r>
            <a:r>
              <a:rPr lang="it-IT" sz="2400" b="1" dirty="0"/>
              <a:t> de la presse</a:t>
            </a:r>
            <a:r>
              <a:rPr lang="it-IT" sz="2400" dirty="0"/>
              <a:t>, la </a:t>
            </a:r>
            <a:r>
              <a:rPr lang="it-IT" sz="2400" dirty="0" err="1"/>
              <a:t>disposition</a:t>
            </a:r>
            <a:r>
              <a:rPr lang="it-IT" sz="2400" dirty="0"/>
              <a:t> </a:t>
            </a:r>
            <a:r>
              <a:rPr lang="it-IT" sz="2400" dirty="0" err="1"/>
              <a:t>du</a:t>
            </a:r>
            <a:r>
              <a:rPr lang="it-IT" sz="2400" dirty="0"/>
              <a:t> </a:t>
            </a:r>
            <a:r>
              <a:rPr lang="it-IT" sz="2400" dirty="0" err="1"/>
              <a:t>projet</a:t>
            </a:r>
            <a:r>
              <a:rPr lang="it-IT" sz="2400" dirty="0"/>
              <a:t> de </a:t>
            </a:r>
            <a:r>
              <a:rPr lang="it-IT" sz="2400" dirty="0" err="1"/>
              <a:t>loi</a:t>
            </a:r>
            <a:r>
              <a:rPr lang="it-IT" sz="2400" dirty="0"/>
              <a:t> de « </a:t>
            </a:r>
            <a:r>
              <a:rPr lang="it-IT" sz="2400" dirty="0" err="1"/>
              <a:t>sécurité</a:t>
            </a:r>
            <a:r>
              <a:rPr lang="it-IT" sz="2400" dirty="0"/>
              <a:t> globale » </a:t>
            </a:r>
            <a:r>
              <a:rPr lang="it-IT" sz="2400" dirty="0" err="1"/>
              <a:t>visant</a:t>
            </a:r>
            <a:r>
              <a:rPr lang="it-IT" sz="2400" dirty="0"/>
              <a:t> à </a:t>
            </a:r>
            <a:r>
              <a:rPr lang="it-IT" sz="2400" dirty="0" err="1"/>
              <a:t>limiter</a:t>
            </a:r>
            <a:r>
              <a:rPr lang="it-IT" sz="2400" dirty="0"/>
              <a:t> la </a:t>
            </a:r>
            <a:r>
              <a:rPr lang="it-IT" sz="2400" dirty="0" err="1"/>
              <a:t>diffusion</a:t>
            </a:r>
            <a:r>
              <a:rPr lang="it-IT" sz="2400" dirty="0"/>
              <a:t> d’images </a:t>
            </a:r>
            <a:r>
              <a:rPr lang="it-IT" sz="2400" dirty="0" err="1"/>
              <a:t>des</a:t>
            </a:r>
            <a:r>
              <a:rPr lang="it-IT" sz="2400" dirty="0"/>
              <a:t> </a:t>
            </a:r>
            <a:r>
              <a:rPr lang="it-IT" sz="2400" dirty="0" err="1"/>
              <a:t>forces</a:t>
            </a:r>
            <a:r>
              <a:rPr lang="it-IT" sz="2400" dirty="0"/>
              <a:t> de l’</a:t>
            </a:r>
            <a:r>
              <a:rPr lang="it-IT" sz="2400" dirty="0" err="1"/>
              <a:t>ordre</a:t>
            </a:r>
            <a:r>
              <a:rPr lang="it-IT" sz="2400" dirty="0"/>
              <a:t> </a:t>
            </a:r>
            <a:r>
              <a:rPr lang="it-IT" sz="2400" dirty="0" err="1"/>
              <a:t>sur</a:t>
            </a:r>
            <a:r>
              <a:rPr lang="it-IT" sz="2400" dirty="0"/>
              <a:t> le </a:t>
            </a:r>
            <a:r>
              <a:rPr lang="it-IT" sz="2400" dirty="0" err="1"/>
              <a:t>terrain</a:t>
            </a:r>
            <a:r>
              <a:rPr lang="it-IT" sz="2400" dirty="0"/>
              <a:t> a </a:t>
            </a:r>
            <a:r>
              <a:rPr lang="it-IT" sz="2400" dirty="0" err="1"/>
              <a:t>provoqué</a:t>
            </a:r>
            <a:r>
              <a:rPr lang="it-IT" sz="2400" dirty="0"/>
              <a:t> une </a:t>
            </a:r>
            <a:r>
              <a:rPr lang="it-IT" sz="2400" dirty="0" err="1"/>
              <a:t>levée</a:t>
            </a:r>
            <a:r>
              <a:rPr lang="it-IT" sz="2400" dirty="0"/>
              <a:t> de </a:t>
            </a:r>
            <a:r>
              <a:rPr lang="it-IT" sz="2400" dirty="0" err="1"/>
              <a:t>boucliers</a:t>
            </a:r>
            <a:r>
              <a:rPr lang="it-IT" sz="2400" dirty="0"/>
              <a:t>. </a:t>
            </a:r>
            <a:r>
              <a:rPr lang="it-IT" sz="2400" dirty="0" err="1"/>
              <a:t>Les</a:t>
            </a:r>
            <a:r>
              <a:rPr lang="it-IT" sz="2400" dirty="0"/>
              <a:t> </a:t>
            </a:r>
            <a:r>
              <a:rPr lang="it-IT" sz="2400" dirty="0" err="1"/>
              <a:t>représentants</a:t>
            </a:r>
            <a:r>
              <a:rPr lang="it-IT" sz="2400" dirty="0"/>
              <a:t> </a:t>
            </a:r>
            <a:r>
              <a:rPr lang="it-IT" sz="2400" dirty="0" err="1"/>
              <a:t>des</a:t>
            </a:r>
            <a:r>
              <a:rPr lang="it-IT" sz="2400" dirty="0"/>
              <a:t> </a:t>
            </a:r>
            <a:r>
              <a:rPr lang="it-IT" sz="2400" dirty="0" err="1"/>
              <a:t>journalistes</a:t>
            </a:r>
            <a:r>
              <a:rPr lang="it-IT" sz="2400" dirty="0"/>
              <a:t> et </a:t>
            </a:r>
            <a:r>
              <a:rPr lang="it-IT" sz="2400" dirty="0" err="1"/>
              <a:t>les</a:t>
            </a:r>
            <a:r>
              <a:rPr lang="it-IT" sz="2400" dirty="0"/>
              <a:t> </a:t>
            </a:r>
            <a:r>
              <a:rPr lang="it-IT" sz="2400" dirty="0" err="1"/>
              <a:t>défenseurs</a:t>
            </a:r>
            <a:r>
              <a:rPr lang="it-IT" sz="2400" dirty="0"/>
              <a:t> </a:t>
            </a:r>
            <a:r>
              <a:rPr lang="it-IT" sz="2400" dirty="0" err="1"/>
              <a:t>des</a:t>
            </a:r>
            <a:r>
              <a:rPr lang="it-IT" sz="2400" dirty="0"/>
              <a:t> </a:t>
            </a:r>
            <a:r>
              <a:rPr lang="it-IT" sz="2400" dirty="0" err="1"/>
              <a:t>libertés</a:t>
            </a:r>
            <a:r>
              <a:rPr lang="it-IT" sz="2400" dirty="0"/>
              <a:t> </a:t>
            </a:r>
            <a:r>
              <a:rPr lang="it-IT" sz="2400" dirty="0" err="1"/>
              <a:t>publiques</a:t>
            </a:r>
            <a:r>
              <a:rPr lang="it-IT" sz="2400" dirty="0"/>
              <a:t> </a:t>
            </a:r>
            <a:r>
              <a:rPr lang="it-IT" sz="2400" dirty="0" err="1"/>
              <a:t>fustigent</a:t>
            </a:r>
            <a:r>
              <a:rPr lang="it-IT" sz="2400" dirty="0"/>
              <a:t> </a:t>
            </a:r>
            <a:r>
              <a:rPr lang="it-IT" sz="2400" i="1" dirty="0"/>
              <a:t>« une grave </a:t>
            </a:r>
            <a:r>
              <a:rPr lang="it-IT" sz="2400" i="1" dirty="0" err="1"/>
              <a:t>atteinte</a:t>
            </a:r>
            <a:r>
              <a:rPr lang="it-IT" sz="2400" i="1" dirty="0"/>
              <a:t> »</a:t>
            </a:r>
            <a:r>
              <a:rPr lang="it-IT" sz="2400" dirty="0"/>
              <a:t> </a:t>
            </a:r>
            <a:r>
              <a:rPr lang="it-IT" sz="2400" dirty="0" err="1"/>
              <a:t>au</a:t>
            </a:r>
            <a:r>
              <a:rPr lang="it-IT" sz="2400" dirty="0"/>
              <a:t> </a:t>
            </a:r>
            <a:r>
              <a:rPr lang="it-IT" sz="2400" dirty="0" err="1"/>
              <a:t>droit</a:t>
            </a:r>
            <a:r>
              <a:rPr lang="it-IT" sz="2400" dirty="0"/>
              <a:t> </a:t>
            </a:r>
            <a:r>
              <a:rPr lang="it-IT" sz="2400" dirty="0" err="1"/>
              <a:t>des</a:t>
            </a:r>
            <a:r>
              <a:rPr lang="it-IT" sz="2400" dirty="0"/>
              <a:t> </a:t>
            </a:r>
            <a:r>
              <a:rPr lang="it-IT" sz="2400" dirty="0" err="1"/>
              <a:t>médias</a:t>
            </a:r>
            <a:r>
              <a:rPr lang="it-IT" sz="2400" dirty="0" smtClean="0"/>
              <a:t>.</a:t>
            </a:r>
          </a:p>
          <a:p>
            <a:pPr algn="just"/>
            <a:r>
              <a:rPr lang="it-IT" sz="2400" i="1" dirty="0" smtClean="0"/>
              <a:t>Le Monde </a:t>
            </a:r>
            <a:r>
              <a:rPr lang="it-IT" sz="2400" dirty="0" smtClean="0"/>
              <a:t>17 </a:t>
            </a:r>
            <a:r>
              <a:rPr lang="it-IT" sz="2400" dirty="0" err="1" smtClean="0"/>
              <a:t>nov</a:t>
            </a:r>
            <a:r>
              <a:rPr lang="it-IT" sz="2400" dirty="0" smtClean="0"/>
              <a:t>. 2020</a:t>
            </a:r>
            <a:endParaRPr lang="it-IT" sz="2400" dirty="0"/>
          </a:p>
          <a:p>
            <a:endParaRPr lang="fr-CA" sz="2400" dirty="0"/>
          </a:p>
        </p:txBody>
      </p:sp>
    </p:spTree>
    <p:extLst>
      <p:ext uri="{BB962C8B-B14F-4D97-AF65-F5344CB8AC3E}">
        <p14:creationId xmlns:p14="http://schemas.microsoft.com/office/powerpoint/2010/main" val="59128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Cartooning for </a:t>
            </a:r>
            <a:r>
              <a:rPr lang="it-IT" sz="2800" dirty="0" err="1"/>
              <a:t>Peace</a:t>
            </a:r>
            <a:r>
              <a:rPr lang="it-IT" sz="2800" dirty="0"/>
              <a:t> </a:t>
            </a:r>
            <a:endParaRPr lang="fr-CA" sz="2800" dirty="0"/>
          </a:p>
        </p:txBody>
      </p:sp>
      <p:sp>
        <p:nvSpPr>
          <p:cNvPr id="3" name="Segnaposto contenuto 2"/>
          <p:cNvSpPr>
            <a:spLocks noGrp="1"/>
          </p:cNvSpPr>
          <p:nvPr>
            <p:ph idx="1"/>
          </p:nvPr>
        </p:nvSpPr>
        <p:spPr/>
        <p:txBody>
          <a:bodyPr>
            <a:normAutofit/>
          </a:bodyPr>
          <a:lstStyle/>
          <a:p>
            <a:r>
              <a:rPr lang="it-IT" sz="2000" b="1" dirty="0" smtClean="0"/>
              <a:t>– </a:t>
            </a:r>
            <a:r>
              <a:rPr lang="it-IT" sz="2000" b="1" dirty="0"/>
              <a:t>Notre engagement –</a:t>
            </a:r>
            <a:br>
              <a:rPr lang="it-IT" sz="2000" b="1" dirty="0"/>
            </a:br>
            <a:endParaRPr lang="it-IT" sz="2000" b="1" dirty="0"/>
          </a:p>
          <a:p>
            <a:r>
              <a:rPr lang="it-IT" sz="2000" b="1" dirty="0"/>
              <a:t>Cartooning for </a:t>
            </a:r>
            <a:r>
              <a:rPr lang="it-IT" sz="2000" b="1" dirty="0" err="1"/>
              <a:t>Peace</a:t>
            </a:r>
            <a:r>
              <a:rPr lang="it-IT" sz="2000" b="1" dirty="0"/>
              <a:t> </a:t>
            </a:r>
            <a:r>
              <a:rPr lang="it-IT" sz="2000" b="1" dirty="0" err="1"/>
              <a:t>promeut</a:t>
            </a:r>
            <a:r>
              <a:rPr lang="it-IT" sz="2000" b="1" dirty="0"/>
              <a:t> </a:t>
            </a:r>
            <a:r>
              <a:rPr lang="it-IT" sz="2000" b="1" dirty="0" err="1"/>
              <a:t>les</a:t>
            </a:r>
            <a:r>
              <a:rPr lang="it-IT" sz="2000" b="1" dirty="0"/>
              <a:t> </a:t>
            </a:r>
            <a:r>
              <a:rPr lang="it-IT" sz="2000" b="1" dirty="0" err="1"/>
              <a:t>libertés</a:t>
            </a:r>
            <a:r>
              <a:rPr lang="it-IT" sz="2000" b="1" dirty="0"/>
              <a:t> </a:t>
            </a:r>
            <a:r>
              <a:rPr lang="it-IT" sz="2000" b="1" dirty="0" err="1"/>
              <a:t>fondamentales</a:t>
            </a:r>
            <a:r>
              <a:rPr lang="it-IT" sz="2000" b="1" dirty="0"/>
              <a:t> et la </a:t>
            </a:r>
            <a:r>
              <a:rPr lang="it-IT" sz="2000" b="1" dirty="0" err="1"/>
              <a:t>démocratie</a:t>
            </a:r>
            <a:r>
              <a:rPr lang="it-IT" sz="2000" b="1" dirty="0"/>
              <a:t>.</a:t>
            </a:r>
            <a:endParaRPr lang="it-IT" sz="2000" dirty="0"/>
          </a:p>
          <a:p>
            <a:r>
              <a:rPr lang="it-IT" sz="2000" dirty="0"/>
              <a:t>L’</a:t>
            </a:r>
            <a:r>
              <a:rPr lang="it-IT" sz="2000" dirty="0" err="1"/>
              <a:t>association</a:t>
            </a:r>
            <a:r>
              <a:rPr lang="it-IT" sz="2000" dirty="0"/>
              <a:t> s’attache </a:t>
            </a:r>
            <a:r>
              <a:rPr lang="it-IT" sz="2000" dirty="0" err="1"/>
              <a:t>notamment</a:t>
            </a:r>
            <a:r>
              <a:rPr lang="it-IT" sz="2000" dirty="0"/>
              <a:t> à </a:t>
            </a:r>
            <a:r>
              <a:rPr lang="it-IT" sz="2000" dirty="0" err="1"/>
              <a:t>exercer</a:t>
            </a:r>
            <a:r>
              <a:rPr lang="it-IT" sz="2000" dirty="0"/>
              <a:t> </a:t>
            </a:r>
            <a:r>
              <a:rPr lang="it-IT" sz="2000" b="1" dirty="0"/>
              <a:t>la </a:t>
            </a:r>
            <a:r>
              <a:rPr lang="it-IT" sz="2000" b="1" dirty="0" err="1"/>
              <a:t>liberté</a:t>
            </a:r>
            <a:r>
              <a:rPr lang="it-IT" sz="2000" b="1" dirty="0"/>
              <a:t> d’</a:t>
            </a:r>
            <a:r>
              <a:rPr lang="it-IT" sz="2000" b="1" dirty="0" err="1"/>
              <a:t>expression</a:t>
            </a:r>
            <a:r>
              <a:rPr lang="it-IT" sz="2000" dirty="0"/>
              <a:t> </a:t>
            </a:r>
            <a:r>
              <a:rPr lang="it-IT" sz="2000" dirty="0" err="1"/>
              <a:t>telle</a:t>
            </a:r>
            <a:r>
              <a:rPr lang="it-IT" sz="2000" dirty="0"/>
              <a:t> </a:t>
            </a:r>
            <a:r>
              <a:rPr lang="it-IT" sz="2000" dirty="0" err="1"/>
              <a:t>qu’elle</a:t>
            </a:r>
            <a:r>
              <a:rPr lang="it-IT" sz="2000" dirty="0"/>
              <a:t> est </a:t>
            </a:r>
            <a:r>
              <a:rPr lang="it-IT" sz="2000" dirty="0" err="1"/>
              <a:t>définie</a:t>
            </a:r>
            <a:r>
              <a:rPr lang="it-IT" sz="2000" dirty="0"/>
              <a:t> </a:t>
            </a:r>
            <a:r>
              <a:rPr lang="it-IT" sz="2000" dirty="0" err="1"/>
              <a:t>dans</a:t>
            </a:r>
            <a:r>
              <a:rPr lang="it-IT" sz="2000" dirty="0"/>
              <a:t> </a:t>
            </a:r>
            <a:r>
              <a:rPr lang="it-IT" sz="2000" b="1" dirty="0"/>
              <a:t>l’</a:t>
            </a:r>
            <a:r>
              <a:rPr lang="it-IT" sz="2000" b="1" dirty="0" err="1"/>
              <a:t>article</a:t>
            </a:r>
            <a:r>
              <a:rPr lang="it-IT" sz="2000" b="1" dirty="0"/>
              <a:t> 19</a:t>
            </a:r>
            <a:r>
              <a:rPr lang="it-IT" sz="2000" dirty="0"/>
              <a:t> de la </a:t>
            </a:r>
            <a:r>
              <a:rPr lang="it-IT" sz="2000" dirty="0" err="1"/>
              <a:t>Déclaration</a:t>
            </a:r>
            <a:r>
              <a:rPr lang="it-IT" sz="2000" dirty="0"/>
              <a:t> </a:t>
            </a:r>
            <a:r>
              <a:rPr lang="it-IT" sz="2000" dirty="0" err="1"/>
              <a:t>universelle</a:t>
            </a:r>
            <a:r>
              <a:rPr lang="it-IT" sz="2000" dirty="0"/>
              <a:t> </a:t>
            </a:r>
            <a:r>
              <a:rPr lang="it-IT" sz="2000" dirty="0" err="1"/>
              <a:t>des</a:t>
            </a:r>
            <a:r>
              <a:rPr lang="it-IT" sz="2000" dirty="0"/>
              <a:t> </a:t>
            </a:r>
            <a:r>
              <a:rPr lang="it-IT" sz="2000" dirty="0" err="1"/>
              <a:t>droits</a:t>
            </a:r>
            <a:r>
              <a:rPr lang="it-IT" sz="2000" dirty="0"/>
              <a:t> de l’</a:t>
            </a:r>
            <a:r>
              <a:rPr lang="it-IT" sz="2000" dirty="0" err="1"/>
              <a:t>homme</a:t>
            </a:r>
            <a:r>
              <a:rPr lang="it-IT" sz="2000" dirty="0"/>
              <a:t> :</a:t>
            </a:r>
          </a:p>
          <a:p>
            <a:pPr algn="just"/>
            <a:r>
              <a:rPr lang="it-IT" sz="2000" dirty="0"/>
              <a:t>« tout </a:t>
            </a:r>
            <a:r>
              <a:rPr lang="it-IT" sz="2000" dirty="0" err="1"/>
              <a:t>individu</a:t>
            </a:r>
            <a:r>
              <a:rPr lang="it-IT" sz="2000" dirty="0"/>
              <a:t> a </a:t>
            </a:r>
            <a:r>
              <a:rPr lang="it-IT" sz="2000" dirty="0" err="1"/>
              <a:t>droit</a:t>
            </a:r>
            <a:r>
              <a:rPr lang="it-IT" sz="2000" dirty="0"/>
              <a:t> à la </a:t>
            </a:r>
            <a:r>
              <a:rPr lang="it-IT" sz="2000" dirty="0" err="1"/>
              <a:t>liberté</a:t>
            </a:r>
            <a:r>
              <a:rPr lang="it-IT" sz="2000" dirty="0"/>
              <a:t> d’opinion et d’</a:t>
            </a:r>
            <a:r>
              <a:rPr lang="it-IT" sz="2000" dirty="0" err="1"/>
              <a:t>expression</a:t>
            </a:r>
            <a:r>
              <a:rPr lang="it-IT" sz="2000" dirty="0"/>
              <a:t>, ce qui </a:t>
            </a:r>
            <a:r>
              <a:rPr lang="it-IT" sz="2000" dirty="0" err="1"/>
              <a:t>implique</a:t>
            </a:r>
            <a:r>
              <a:rPr lang="it-IT" sz="2000" dirty="0"/>
              <a:t> le </a:t>
            </a:r>
            <a:r>
              <a:rPr lang="it-IT" sz="2000" dirty="0" err="1"/>
              <a:t>droit</a:t>
            </a:r>
            <a:r>
              <a:rPr lang="it-IT" sz="2000" dirty="0"/>
              <a:t> de ne </a:t>
            </a:r>
            <a:r>
              <a:rPr lang="it-IT" sz="2000" dirty="0" err="1"/>
              <a:t>pas</a:t>
            </a:r>
            <a:r>
              <a:rPr lang="it-IT" sz="2000" dirty="0"/>
              <a:t> </a:t>
            </a:r>
            <a:r>
              <a:rPr lang="it-IT" sz="2000" dirty="0" err="1"/>
              <a:t>être</a:t>
            </a:r>
            <a:r>
              <a:rPr lang="it-IT" sz="2000" dirty="0"/>
              <a:t> </a:t>
            </a:r>
            <a:r>
              <a:rPr lang="it-IT" sz="2000" dirty="0" err="1"/>
              <a:t>inquiété</a:t>
            </a:r>
            <a:r>
              <a:rPr lang="it-IT" sz="2000" dirty="0"/>
              <a:t> pour </a:t>
            </a:r>
            <a:r>
              <a:rPr lang="it-IT" sz="2000" dirty="0" err="1"/>
              <a:t>ses</a:t>
            </a:r>
            <a:r>
              <a:rPr lang="it-IT" sz="2000" dirty="0"/>
              <a:t> </a:t>
            </a:r>
            <a:r>
              <a:rPr lang="it-IT" sz="2000" dirty="0" err="1"/>
              <a:t>opinions</a:t>
            </a:r>
            <a:r>
              <a:rPr lang="it-IT" sz="2000" dirty="0"/>
              <a:t> et </a:t>
            </a:r>
            <a:r>
              <a:rPr lang="it-IT" sz="2000" dirty="0" err="1"/>
              <a:t>celui</a:t>
            </a:r>
            <a:r>
              <a:rPr lang="it-IT" sz="2000" dirty="0"/>
              <a:t> de </a:t>
            </a:r>
            <a:r>
              <a:rPr lang="it-IT" sz="2000" dirty="0" err="1"/>
              <a:t>chercher</a:t>
            </a:r>
            <a:r>
              <a:rPr lang="it-IT" sz="2000" dirty="0"/>
              <a:t>, de </a:t>
            </a:r>
            <a:r>
              <a:rPr lang="it-IT" sz="2000" dirty="0" err="1"/>
              <a:t>recevoir</a:t>
            </a:r>
            <a:r>
              <a:rPr lang="it-IT" sz="2000" dirty="0"/>
              <a:t> et de </a:t>
            </a:r>
            <a:r>
              <a:rPr lang="it-IT" sz="2000" dirty="0" err="1"/>
              <a:t>diffuser</a:t>
            </a:r>
            <a:r>
              <a:rPr lang="it-IT" sz="2000" dirty="0"/>
              <a:t> </a:t>
            </a:r>
            <a:r>
              <a:rPr lang="it-IT" sz="2000" dirty="0" err="1"/>
              <a:t>au</a:t>
            </a:r>
            <a:r>
              <a:rPr lang="it-IT" sz="2000" dirty="0"/>
              <a:t> </a:t>
            </a:r>
            <a:r>
              <a:rPr lang="it-IT" sz="2000" dirty="0" err="1"/>
              <a:t>delà</a:t>
            </a:r>
            <a:r>
              <a:rPr lang="it-IT" sz="2000" dirty="0"/>
              <a:t> </a:t>
            </a:r>
            <a:r>
              <a:rPr lang="it-IT" sz="2000" dirty="0" err="1"/>
              <a:t>des</a:t>
            </a:r>
            <a:r>
              <a:rPr lang="it-IT" sz="2000" dirty="0"/>
              <a:t> </a:t>
            </a:r>
            <a:r>
              <a:rPr lang="it-IT" sz="2000" dirty="0" err="1"/>
              <a:t>frontières</a:t>
            </a:r>
            <a:r>
              <a:rPr lang="it-IT" sz="2000" dirty="0"/>
              <a:t>, </a:t>
            </a:r>
            <a:r>
              <a:rPr lang="it-IT" sz="2000" dirty="0" err="1"/>
              <a:t>les</a:t>
            </a:r>
            <a:r>
              <a:rPr lang="it-IT" sz="2000" dirty="0"/>
              <a:t> </a:t>
            </a:r>
            <a:r>
              <a:rPr lang="it-IT" sz="2000" dirty="0" err="1"/>
              <a:t>informations</a:t>
            </a:r>
            <a:r>
              <a:rPr lang="it-IT" sz="2000" dirty="0"/>
              <a:t> et </a:t>
            </a:r>
            <a:r>
              <a:rPr lang="it-IT" sz="2000" dirty="0" err="1"/>
              <a:t>les</a:t>
            </a:r>
            <a:r>
              <a:rPr lang="it-IT" sz="2000" dirty="0"/>
              <a:t> </a:t>
            </a:r>
            <a:r>
              <a:rPr lang="it-IT" sz="2000" dirty="0" err="1"/>
              <a:t>idées</a:t>
            </a:r>
            <a:r>
              <a:rPr lang="it-IT" sz="2000" dirty="0"/>
              <a:t> par </a:t>
            </a:r>
            <a:r>
              <a:rPr lang="it-IT" sz="2000" dirty="0" err="1"/>
              <a:t>tous</a:t>
            </a:r>
            <a:r>
              <a:rPr lang="it-IT" sz="2000" dirty="0"/>
              <a:t> </a:t>
            </a:r>
            <a:r>
              <a:rPr lang="it-IT" sz="2000" dirty="0" err="1"/>
              <a:t>moyens</a:t>
            </a:r>
            <a:r>
              <a:rPr lang="it-IT" sz="2000" dirty="0"/>
              <a:t> d’</a:t>
            </a:r>
            <a:r>
              <a:rPr lang="it-IT" sz="2000" dirty="0" err="1"/>
              <a:t>expression</a:t>
            </a:r>
            <a:r>
              <a:rPr lang="it-IT" sz="2000" dirty="0"/>
              <a:t>».</a:t>
            </a:r>
          </a:p>
          <a:p>
            <a:endParaRPr lang="fr-CA" sz="2000" dirty="0"/>
          </a:p>
        </p:txBody>
      </p:sp>
    </p:spTree>
    <p:extLst>
      <p:ext uri="{BB962C8B-B14F-4D97-AF65-F5344CB8AC3E}">
        <p14:creationId xmlns:p14="http://schemas.microsoft.com/office/powerpoint/2010/main" val="3050572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Dénomination institutionnelle</a:t>
            </a:r>
            <a:endParaRPr lang="fr-CA" sz="2800" dirty="0"/>
          </a:p>
        </p:txBody>
      </p:sp>
      <p:sp>
        <p:nvSpPr>
          <p:cNvPr id="3" name="Segnaposto contenuto 2"/>
          <p:cNvSpPr>
            <a:spLocks noGrp="1"/>
          </p:cNvSpPr>
          <p:nvPr>
            <p:ph idx="1"/>
          </p:nvPr>
        </p:nvSpPr>
        <p:spPr/>
        <p:txBody>
          <a:bodyPr>
            <a:normAutofit/>
          </a:bodyPr>
          <a:lstStyle/>
          <a:p>
            <a:r>
              <a:rPr lang="it-IT" sz="2400" b="1" dirty="0" err="1"/>
              <a:t>Journée</a:t>
            </a:r>
            <a:r>
              <a:rPr lang="it-IT" sz="2400" b="1" dirty="0"/>
              <a:t> </a:t>
            </a:r>
            <a:r>
              <a:rPr lang="it-IT" sz="2400" b="1" dirty="0" err="1"/>
              <a:t>internationale</a:t>
            </a:r>
            <a:r>
              <a:rPr lang="it-IT" sz="2400" b="1" dirty="0"/>
              <a:t> </a:t>
            </a:r>
            <a:r>
              <a:rPr lang="it-IT" sz="2400" b="1" dirty="0" err="1"/>
              <a:t>des</a:t>
            </a:r>
            <a:r>
              <a:rPr lang="it-IT" sz="2400" b="1" dirty="0"/>
              <a:t> </a:t>
            </a:r>
            <a:r>
              <a:rPr lang="it-IT" sz="2400" b="1" dirty="0" err="1"/>
              <a:t>droits</a:t>
            </a:r>
            <a:r>
              <a:rPr lang="it-IT" sz="2400" b="1" dirty="0"/>
              <a:t> </a:t>
            </a:r>
            <a:r>
              <a:rPr lang="it-IT" sz="2400" b="1" dirty="0" err="1"/>
              <a:t>des</a:t>
            </a:r>
            <a:r>
              <a:rPr lang="it-IT" sz="2400" b="1" dirty="0"/>
              <a:t> </a:t>
            </a:r>
            <a:r>
              <a:rPr lang="it-IT" sz="2400" b="1" dirty="0" smtClean="0"/>
              <a:t>femmes</a:t>
            </a:r>
            <a:endParaRPr lang="it-IT" sz="2400" dirty="0" smtClean="0"/>
          </a:p>
          <a:p>
            <a:r>
              <a:rPr lang="it-IT" sz="2400" dirty="0" smtClean="0"/>
              <a:t>Le </a:t>
            </a:r>
            <a:r>
              <a:rPr lang="it-IT" sz="2400" dirty="0"/>
              <a:t>8 </a:t>
            </a:r>
            <a:r>
              <a:rPr lang="it-IT" sz="2400" dirty="0" err="1"/>
              <a:t>mars</a:t>
            </a:r>
            <a:r>
              <a:rPr lang="it-IT" sz="2400" dirty="0"/>
              <a:t> est une </a:t>
            </a:r>
            <a:r>
              <a:rPr lang="it-IT" sz="2400" dirty="0" err="1"/>
              <a:t>journée</a:t>
            </a:r>
            <a:r>
              <a:rPr lang="it-IT" sz="2400" dirty="0"/>
              <a:t> de </a:t>
            </a:r>
            <a:r>
              <a:rPr lang="it-IT" sz="2400" dirty="0" err="1"/>
              <a:t>sensibilisation</a:t>
            </a:r>
            <a:r>
              <a:rPr lang="it-IT" sz="2400" dirty="0"/>
              <a:t> et de </a:t>
            </a:r>
            <a:r>
              <a:rPr lang="it-IT" sz="2400" dirty="0" err="1"/>
              <a:t>mobilisation</a:t>
            </a:r>
            <a:r>
              <a:rPr lang="it-IT" sz="2400" dirty="0"/>
              <a:t> </a:t>
            </a:r>
            <a:r>
              <a:rPr lang="it-IT" sz="2400" dirty="0" err="1"/>
              <a:t>des</a:t>
            </a:r>
            <a:r>
              <a:rPr lang="it-IT" sz="2400" dirty="0"/>
              <a:t> </a:t>
            </a:r>
            <a:r>
              <a:rPr lang="it-IT" sz="2400" dirty="0" err="1"/>
              <a:t>élèves</a:t>
            </a:r>
            <a:r>
              <a:rPr lang="it-IT" sz="2400" dirty="0"/>
              <a:t> </a:t>
            </a:r>
            <a:r>
              <a:rPr lang="it-IT" sz="2400" dirty="0" err="1"/>
              <a:t>des</a:t>
            </a:r>
            <a:r>
              <a:rPr lang="it-IT" sz="2400" dirty="0"/>
              <a:t> </a:t>
            </a:r>
            <a:r>
              <a:rPr lang="it-IT" sz="2400" dirty="0" err="1"/>
              <a:t>écoles</a:t>
            </a:r>
            <a:r>
              <a:rPr lang="it-IT" sz="2400" dirty="0"/>
              <a:t>, </a:t>
            </a:r>
            <a:r>
              <a:rPr lang="it-IT" sz="2400" dirty="0" err="1"/>
              <a:t>collèges</a:t>
            </a:r>
            <a:r>
              <a:rPr lang="it-IT" sz="2400" dirty="0"/>
              <a:t> et </a:t>
            </a:r>
            <a:r>
              <a:rPr lang="it-IT" sz="2400" dirty="0" err="1"/>
              <a:t>lycées</a:t>
            </a:r>
            <a:r>
              <a:rPr lang="it-IT" sz="2400" dirty="0"/>
              <a:t> pour </a:t>
            </a:r>
            <a:r>
              <a:rPr lang="it-IT" sz="2400" dirty="0" err="1"/>
              <a:t>les</a:t>
            </a:r>
            <a:r>
              <a:rPr lang="it-IT" sz="2400" dirty="0"/>
              <a:t> </a:t>
            </a:r>
            <a:r>
              <a:rPr lang="it-IT" sz="2400" dirty="0" err="1"/>
              <a:t>droits</a:t>
            </a:r>
            <a:r>
              <a:rPr lang="it-IT" sz="2400" dirty="0"/>
              <a:t> </a:t>
            </a:r>
            <a:r>
              <a:rPr lang="it-IT" sz="2400" dirty="0" err="1"/>
              <a:t>des</a:t>
            </a:r>
            <a:r>
              <a:rPr lang="it-IT" sz="2400" dirty="0"/>
              <a:t> femmes et l'</a:t>
            </a:r>
            <a:r>
              <a:rPr lang="it-IT" sz="2400" dirty="0" err="1"/>
              <a:t>égalité</a:t>
            </a:r>
            <a:r>
              <a:rPr lang="it-IT" sz="2400" dirty="0"/>
              <a:t> </a:t>
            </a:r>
            <a:r>
              <a:rPr lang="it-IT" sz="2400" dirty="0" err="1"/>
              <a:t>entre</a:t>
            </a:r>
            <a:r>
              <a:rPr lang="it-IT" sz="2400" dirty="0"/>
              <a:t> </a:t>
            </a:r>
            <a:r>
              <a:rPr lang="it-IT" sz="2400" dirty="0" err="1"/>
              <a:t>les</a:t>
            </a:r>
            <a:r>
              <a:rPr lang="it-IT" sz="2400" dirty="0"/>
              <a:t> </a:t>
            </a:r>
            <a:r>
              <a:rPr lang="it-IT" sz="2400" dirty="0" err="1"/>
              <a:t>filles</a:t>
            </a:r>
            <a:r>
              <a:rPr lang="it-IT" sz="2400" dirty="0"/>
              <a:t> et </a:t>
            </a:r>
            <a:r>
              <a:rPr lang="it-IT" sz="2400" dirty="0" err="1"/>
              <a:t>les</a:t>
            </a:r>
            <a:r>
              <a:rPr lang="it-IT" sz="2400" dirty="0"/>
              <a:t> </a:t>
            </a:r>
            <a:r>
              <a:rPr lang="it-IT" sz="2400" dirty="0" err="1"/>
              <a:t>garçons</a:t>
            </a:r>
            <a:r>
              <a:rPr lang="it-IT" sz="2400" dirty="0" smtClean="0"/>
              <a:t>.</a:t>
            </a:r>
          </a:p>
          <a:p>
            <a:r>
              <a:rPr lang="it-IT" sz="2400" dirty="0" err="1"/>
              <a:t>https</a:t>
            </a:r>
            <a:r>
              <a:rPr lang="it-IT" sz="2400" dirty="0"/>
              <a:t>://</a:t>
            </a:r>
            <a:r>
              <a:rPr lang="it-IT" sz="2400" dirty="0" err="1"/>
              <a:t>www.education.gouv.fr</a:t>
            </a:r>
            <a:r>
              <a:rPr lang="it-IT" sz="2400" dirty="0" smtClean="0"/>
              <a:t>/ </a:t>
            </a:r>
            <a:endParaRPr lang="fr-CA" sz="2400" dirty="0"/>
          </a:p>
        </p:txBody>
      </p:sp>
    </p:spTree>
    <p:extLst>
      <p:ext uri="{BB962C8B-B14F-4D97-AF65-F5344CB8AC3E}">
        <p14:creationId xmlns:p14="http://schemas.microsoft.com/office/powerpoint/2010/main" val="3275025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Observons</a:t>
            </a:r>
            <a:r>
              <a:rPr lang="it-IT" sz="2800" dirty="0"/>
              <a:t> </a:t>
            </a:r>
            <a:r>
              <a:rPr lang="it-IT" sz="2800" dirty="0" err="1"/>
              <a:t>les</a:t>
            </a:r>
            <a:r>
              <a:rPr lang="it-IT" sz="2800" dirty="0"/>
              <a:t> </a:t>
            </a:r>
            <a:r>
              <a:rPr lang="it-IT" sz="2800" dirty="0" err="1"/>
              <a:t>dénominations</a:t>
            </a:r>
            <a:r>
              <a:rPr lang="it-IT" sz="2800" dirty="0"/>
              <a:t> de la </a:t>
            </a:r>
            <a:r>
              <a:rPr lang="it-IT" sz="2800" dirty="0" err="1"/>
              <a:t>journée</a:t>
            </a:r>
            <a:r>
              <a:rPr lang="it-IT" sz="2800" dirty="0"/>
              <a:t> </a:t>
            </a:r>
            <a:r>
              <a:rPr lang="it-IT" sz="2800" dirty="0" err="1"/>
              <a:t>du</a:t>
            </a:r>
            <a:r>
              <a:rPr lang="it-IT" sz="2800" dirty="0"/>
              <a:t> 8 </a:t>
            </a:r>
            <a:r>
              <a:rPr lang="it-IT" sz="2800" dirty="0" err="1"/>
              <a:t>mars</a:t>
            </a:r>
            <a:endParaRPr lang="it-IT" sz="2800" dirty="0"/>
          </a:p>
        </p:txBody>
      </p:sp>
      <p:sp>
        <p:nvSpPr>
          <p:cNvPr id="3" name="Segnaposto contenuto 2"/>
          <p:cNvSpPr>
            <a:spLocks noGrp="1"/>
          </p:cNvSpPr>
          <p:nvPr>
            <p:ph idx="1"/>
          </p:nvPr>
        </p:nvSpPr>
        <p:spPr/>
        <p:txBody>
          <a:bodyPr>
            <a:normAutofit/>
          </a:bodyPr>
          <a:lstStyle/>
          <a:p>
            <a:endParaRPr lang="it-IT" sz="2400" dirty="0"/>
          </a:p>
          <a:p>
            <a:r>
              <a:rPr lang="it-IT" sz="2400" dirty="0" err="1"/>
              <a:t>Journée</a:t>
            </a:r>
            <a:r>
              <a:rPr lang="it-IT" sz="2400" dirty="0"/>
              <a:t> </a:t>
            </a:r>
            <a:r>
              <a:rPr lang="it-IT" sz="2400" dirty="0" err="1"/>
              <a:t>internationale</a:t>
            </a:r>
            <a:r>
              <a:rPr lang="it-IT" sz="2400" dirty="0"/>
              <a:t> de la femme (elle n’est plus </a:t>
            </a:r>
            <a:r>
              <a:rPr lang="it-IT" sz="2400" dirty="0" err="1"/>
              <a:t>utilisée</a:t>
            </a:r>
            <a:r>
              <a:rPr lang="it-IT" sz="2400" dirty="0"/>
              <a:t>)</a:t>
            </a:r>
          </a:p>
          <a:p>
            <a:r>
              <a:rPr lang="it-IT" sz="2400" dirty="0" err="1"/>
              <a:t>Journée</a:t>
            </a:r>
            <a:r>
              <a:rPr lang="it-IT" sz="2400" dirty="0"/>
              <a:t> </a:t>
            </a:r>
            <a:r>
              <a:rPr lang="it-IT" sz="2400" dirty="0" err="1"/>
              <a:t>internationale</a:t>
            </a:r>
            <a:r>
              <a:rPr lang="it-IT" sz="2400" dirty="0"/>
              <a:t> </a:t>
            </a:r>
            <a:r>
              <a:rPr lang="it-IT" sz="2400" dirty="0" err="1"/>
              <a:t>des</a:t>
            </a:r>
            <a:r>
              <a:rPr lang="it-IT" sz="2400" dirty="0"/>
              <a:t> femmes</a:t>
            </a:r>
          </a:p>
          <a:p>
            <a:r>
              <a:rPr lang="it-IT" sz="2400" b="1" dirty="0" err="1"/>
              <a:t>Journée</a:t>
            </a:r>
            <a:r>
              <a:rPr lang="it-IT" sz="2400" b="1" dirty="0"/>
              <a:t> </a:t>
            </a:r>
            <a:r>
              <a:rPr lang="it-IT" sz="2400" b="1" dirty="0" err="1"/>
              <a:t>internationale</a:t>
            </a:r>
            <a:r>
              <a:rPr lang="it-IT" sz="2400" b="1" dirty="0"/>
              <a:t> </a:t>
            </a:r>
            <a:r>
              <a:rPr lang="it-IT" sz="2400" b="1" dirty="0" err="1"/>
              <a:t>des</a:t>
            </a:r>
            <a:r>
              <a:rPr lang="it-IT" sz="2400" b="1" dirty="0"/>
              <a:t> </a:t>
            </a:r>
            <a:r>
              <a:rPr lang="it-IT" sz="2400" b="1" dirty="0" err="1"/>
              <a:t>droits</a:t>
            </a:r>
            <a:r>
              <a:rPr lang="it-IT" sz="2400" b="1" dirty="0"/>
              <a:t> de la femme</a:t>
            </a:r>
          </a:p>
          <a:p>
            <a:r>
              <a:rPr lang="it-IT" sz="2400" b="1" dirty="0" err="1"/>
              <a:t>Journée</a:t>
            </a:r>
            <a:r>
              <a:rPr lang="it-IT" sz="2400" b="1" dirty="0"/>
              <a:t> </a:t>
            </a:r>
            <a:r>
              <a:rPr lang="it-IT" sz="2400" b="1" dirty="0" err="1"/>
              <a:t>internationale</a:t>
            </a:r>
            <a:r>
              <a:rPr lang="it-IT" sz="2400" b="1" dirty="0"/>
              <a:t> de </a:t>
            </a:r>
            <a:r>
              <a:rPr lang="it-IT" sz="2400" b="1" dirty="0" err="1"/>
              <a:t>lutte</a:t>
            </a:r>
            <a:r>
              <a:rPr lang="it-IT" sz="2400" b="1" dirty="0"/>
              <a:t> pour </a:t>
            </a:r>
            <a:r>
              <a:rPr lang="it-IT" sz="2400" b="1" dirty="0" err="1"/>
              <a:t>les</a:t>
            </a:r>
            <a:r>
              <a:rPr lang="it-IT" sz="2400" b="1" dirty="0"/>
              <a:t> </a:t>
            </a:r>
            <a:r>
              <a:rPr lang="it-IT" sz="2400" b="1" dirty="0" err="1"/>
              <a:t>droits</a:t>
            </a:r>
            <a:r>
              <a:rPr lang="it-IT" sz="2400" b="1" dirty="0"/>
              <a:t> de la femme</a:t>
            </a:r>
          </a:p>
        </p:txBody>
      </p:sp>
    </p:spTree>
    <p:extLst>
      <p:ext uri="{BB962C8B-B14F-4D97-AF65-F5344CB8AC3E}">
        <p14:creationId xmlns:p14="http://schemas.microsoft.com/office/powerpoint/2010/main" val="3302729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Journée</a:t>
            </a:r>
            <a:r>
              <a:rPr lang="it-IT" sz="2800" dirty="0"/>
              <a:t> </a:t>
            </a:r>
            <a:r>
              <a:rPr lang="it-IT" sz="2800" dirty="0" err="1"/>
              <a:t>internationale</a:t>
            </a:r>
            <a:r>
              <a:rPr lang="it-IT" sz="2800" dirty="0"/>
              <a:t> </a:t>
            </a:r>
            <a:r>
              <a:rPr lang="it-IT" sz="2800" b="1" dirty="0" err="1"/>
              <a:t>des</a:t>
            </a:r>
            <a:r>
              <a:rPr lang="it-IT" sz="2800" dirty="0"/>
              <a:t> femmes  </a:t>
            </a:r>
            <a:br>
              <a:rPr lang="it-IT" sz="2800" dirty="0"/>
            </a:br>
            <a:endParaRPr lang="it-IT" sz="2800" dirty="0"/>
          </a:p>
        </p:txBody>
      </p:sp>
      <p:pic>
        <p:nvPicPr>
          <p:cNvPr id="4" name="Segnaposto contenuto 3" descr="unwomen-logo-blue-transparent-background-250x70-fr.gif"/>
          <p:cNvPicPr>
            <a:picLocks noGrp="1" noChangeAspect="1"/>
          </p:cNvPicPr>
          <p:nvPr>
            <p:ph idx="1"/>
          </p:nvPr>
        </p:nvPicPr>
        <p:blipFill>
          <a:blip r:embed="rId2">
            <a:extLst>
              <a:ext uri="{28A0092B-C50C-407E-A947-70E740481C1C}">
                <a14:useLocalDpi xmlns:a14="http://schemas.microsoft.com/office/drawing/2010/main" val="0"/>
              </a:ext>
            </a:extLst>
          </a:blip>
          <a:srcRect t="-48207" b="-48207"/>
          <a:stretch>
            <a:fillRect/>
          </a:stretch>
        </p:blipFill>
        <p:spPr/>
      </p:pic>
    </p:spTree>
    <p:extLst>
      <p:ext uri="{BB962C8B-B14F-4D97-AF65-F5344CB8AC3E}">
        <p14:creationId xmlns:p14="http://schemas.microsoft.com/office/powerpoint/2010/main" val="1782264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journée</a:t>
            </a:r>
            <a:r>
              <a:rPr lang="it-IT" sz="2800" dirty="0"/>
              <a:t> </a:t>
            </a:r>
            <a:r>
              <a:rPr lang="it-IT" sz="2800" dirty="0" err="1"/>
              <a:t>internationale</a:t>
            </a:r>
            <a:r>
              <a:rPr lang="it-IT" sz="2800" dirty="0"/>
              <a:t> </a:t>
            </a:r>
            <a:r>
              <a:rPr lang="it-IT" sz="2800" b="1" dirty="0"/>
              <a:t>de </a:t>
            </a:r>
            <a:r>
              <a:rPr lang="it-IT" sz="2800" b="1" dirty="0" err="1"/>
              <a:t>lutte</a:t>
            </a:r>
            <a:r>
              <a:rPr lang="it-IT" sz="2800" b="1" dirty="0"/>
              <a:t> pour </a:t>
            </a:r>
            <a:r>
              <a:rPr lang="it-IT" sz="2800" b="1" dirty="0" err="1"/>
              <a:t>les</a:t>
            </a:r>
            <a:r>
              <a:rPr lang="it-IT" sz="2800" b="1" dirty="0"/>
              <a:t> </a:t>
            </a:r>
            <a:r>
              <a:rPr lang="it-IT" sz="2800" b="1" dirty="0" err="1"/>
              <a:t>droits</a:t>
            </a:r>
            <a:r>
              <a:rPr lang="it-IT" sz="2800" b="1" dirty="0"/>
              <a:t> </a:t>
            </a:r>
            <a:r>
              <a:rPr lang="it-IT" sz="2800" b="1" dirty="0" err="1"/>
              <a:t>des</a:t>
            </a:r>
            <a:r>
              <a:rPr lang="it-IT" sz="2800" b="1" dirty="0"/>
              <a:t> femmes </a:t>
            </a:r>
            <a:endParaRPr lang="it-IT" sz="2800" dirty="0"/>
          </a:p>
        </p:txBody>
      </p:sp>
      <p:pic>
        <p:nvPicPr>
          <p:cNvPr id="4" name="Segnaposto contenuto 3" descr="logo_2016.png"/>
          <p:cNvPicPr>
            <a:picLocks noGrp="1" noChangeAspect="1"/>
          </p:cNvPicPr>
          <p:nvPr>
            <p:ph idx="1"/>
          </p:nvPr>
        </p:nvPicPr>
        <p:blipFill>
          <a:blip r:embed="rId2">
            <a:extLst>
              <a:ext uri="{28A0092B-C50C-407E-A947-70E740481C1C}">
                <a14:useLocalDpi xmlns:a14="http://schemas.microsoft.com/office/drawing/2010/main" val="0"/>
              </a:ext>
            </a:extLst>
          </a:blip>
          <a:srcRect l="-34097" r="-34097"/>
          <a:stretch>
            <a:fillRect/>
          </a:stretch>
        </p:blipFill>
        <p:spPr/>
      </p:pic>
    </p:spTree>
    <p:extLst>
      <p:ext uri="{BB962C8B-B14F-4D97-AF65-F5344CB8AC3E}">
        <p14:creationId xmlns:p14="http://schemas.microsoft.com/office/powerpoint/2010/main" val="3219459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Journée</a:t>
            </a:r>
            <a:r>
              <a:rPr lang="it-IT" sz="2800" dirty="0"/>
              <a:t> </a:t>
            </a:r>
            <a:r>
              <a:rPr lang="it-IT" sz="2800" b="1" dirty="0" err="1"/>
              <a:t>des</a:t>
            </a:r>
            <a:r>
              <a:rPr lang="it-IT" sz="2800" dirty="0"/>
              <a:t> femmes</a:t>
            </a:r>
          </a:p>
        </p:txBody>
      </p:sp>
      <p:sp>
        <p:nvSpPr>
          <p:cNvPr id="3" name="Segnaposto contenuto 2"/>
          <p:cNvSpPr>
            <a:spLocks noGrp="1"/>
          </p:cNvSpPr>
          <p:nvPr>
            <p:ph idx="1"/>
          </p:nvPr>
        </p:nvSpPr>
        <p:spPr/>
        <p:txBody>
          <a:bodyPr>
            <a:normAutofit fontScale="92500"/>
          </a:bodyPr>
          <a:lstStyle/>
          <a:p>
            <a:pPr algn="just"/>
            <a:r>
              <a:rPr lang="it-IT" sz="2400" dirty="0" err="1"/>
              <a:t>Réduire</a:t>
            </a:r>
            <a:r>
              <a:rPr lang="it-IT" sz="2400" dirty="0"/>
              <a:t> </a:t>
            </a:r>
            <a:r>
              <a:rPr lang="it-IT" sz="2400" dirty="0" err="1"/>
              <a:t>toutes</a:t>
            </a:r>
            <a:r>
              <a:rPr lang="it-IT" sz="2400" dirty="0"/>
              <a:t> </a:t>
            </a:r>
            <a:r>
              <a:rPr lang="it-IT" sz="2400" dirty="0" err="1"/>
              <a:t>les</a:t>
            </a:r>
            <a:r>
              <a:rPr lang="it-IT" sz="2400" dirty="0"/>
              <a:t> femmes à une </a:t>
            </a:r>
            <a:r>
              <a:rPr lang="it-IT" sz="2400" dirty="0" err="1"/>
              <a:t>seule</a:t>
            </a:r>
            <a:r>
              <a:rPr lang="it-IT" sz="2400" dirty="0"/>
              <a:t> </a:t>
            </a:r>
            <a:r>
              <a:rPr lang="it-IT" sz="2400" dirty="0" err="1"/>
              <a:t>identité</a:t>
            </a:r>
            <a:r>
              <a:rPr lang="it-IT" sz="2400" dirty="0"/>
              <a:t> c’est </a:t>
            </a:r>
            <a:r>
              <a:rPr lang="it-IT" sz="2400" dirty="0" err="1"/>
              <a:t>considérer</a:t>
            </a:r>
            <a:r>
              <a:rPr lang="it-IT" sz="2400" dirty="0"/>
              <a:t> </a:t>
            </a:r>
            <a:r>
              <a:rPr lang="it-IT" sz="2400" dirty="0" err="1"/>
              <a:t>que</a:t>
            </a:r>
            <a:r>
              <a:rPr lang="it-IT" sz="2400" dirty="0"/>
              <a:t> </a:t>
            </a:r>
            <a:r>
              <a:rPr lang="it-IT" sz="2400" dirty="0" err="1"/>
              <a:t>les</a:t>
            </a:r>
            <a:r>
              <a:rPr lang="it-IT" sz="2400" dirty="0"/>
              <a:t> femmes </a:t>
            </a:r>
            <a:r>
              <a:rPr lang="it-IT" sz="2400" dirty="0" err="1"/>
              <a:t>possèdent</a:t>
            </a:r>
            <a:r>
              <a:rPr lang="it-IT" sz="2400" dirty="0"/>
              <a:t> une </a:t>
            </a:r>
            <a:r>
              <a:rPr lang="it-IT" sz="2400" dirty="0" err="1"/>
              <a:t>essence</a:t>
            </a:r>
            <a:r>
              <a:rPr lang="it-IT" sz="2400" dirty="0"/>
              <a:t>, une </a:t>
            </a:r>
            <a:r>
              <a:rPr lang="it-IT" sz="2400" dirty="0" err="1"/>
              <a:t>spécificité</a:t>
            </a:r>
            <a:r>
              <a:rPr lang="it-IT" sz="2400" dirty="0"/>
              <a:t> </a:t>
            </a:r>
            <a:r>
              <a:rPr lang="it-IT" sz="2400" dirty="0">
                <a:solidFill>
                  <a:srgbClr val="FF0000"/>
                </a:solidFill>
              </a:rPr>
              <a:t>qui </a:t>
            </a:r>
            <a:r>
              <a:rPr lang="it-IT" sz="2400" dirty="0" err="1">
                <a:solidFill>
                  <a:srgbClr val="FF0000"/>
                </a:solidFill>
              </a:rPr>
              <a:t>les</a:t>
            </a:r>
            <a:r>
              <a:rPr lang="it-IT" sz="2400" dirty="0">
                <a:solidFill>
                  <a:srgbClr val="FF0000"/>
                </a:solidFill>
              </a:rPr>
              <a:t> </a:t>
            </a:r>
            <a:r>
              <a:rPr lang="it-IT" sz="2400" dirty="0" err="1">
                <a:solidFill>
                  <a:srgbClr val="FF0000"/>
                </a:solidFill>
              </a:rPr>
              <a:t>fout</a:t>
            </a:r>
            <a:r>
              <a:rPr lang="it-IT" sz="2400" dirty="0">
                <a:solidFill>
                  <a:srgbClr val="FF0000"/>
                </a:solidFill>
              </a:rPr>
              <a:t> </a:t>
            </a:r>
            <a:r>
              <a:rPr lang="it-IT" sz="2400" dirty="0" err="1">
                <a:solidFill>
                  <a:srgbClr val="FF0000"/>
                </a:solidFill>
              </a:rPr>
              <a:t>toutes</a:t>
            </a:r>
            <a:r>
              <a:rPr lang="it-IT" sz="2400" dirty="0">
                <a:solidFill>
                  <a:srgbClr val="FF0000"/>
                </a:solidFill>
              </a:rPr>
              <a:t> </a:t>
            </a:r>
            <a:r>
              <a:rPr lang="it-IT" sz="2400" dirty="0" err="1">
                <a:solidFill>
                  <a:srgbClr val="FF0000"/>
                </a:solidFill>
              </a:rPr>
              <a:t>dans</a:t>
            </a:r>
            <a:r>
              <a:rPr lang="it-IT" sz="2400" dirty="0">
                <a:solidFill>
                  <a:srgbClr val="FF0000"/>
                </a:solidFill>
              </a:rPr>
              <a:t> le </a:t>
            </a:r>
            <a:r>
              <a:rPr lang="it-IT" sz="2400" dirty="0" err="1">
                <a:solidFill>
                  <a:srgbClr val="FF0000"/>
                </a:solidFill>
              </a:rPr>
              <a:t>même</a:t>
            </a:r>
            <a:r>
              <a:rPr lang="it-IT" sz="2400" dirty="0">
                <a:solidFill>
                  <a:srgbClr val="FF0000"/>
                </a:solidFill>
              </a:rPr>
              <a:t> </a:t>
            </a:r>
            <a:r>
              <a:rPr lang="it-IT" sz="2400" dirty="0" err="1">
                <a:solidFill>
                  <a:srgbClr val="FF0000"/>
                </a:solidFill>
              </a:rPr>
              <a:t>panier</a:t>
            </a:r>
            <a:r>
              <a:rPr lang="it-IT" sz="2400" dirty="0"/>
              <a:t>, </a:t>
            </a:r>
            <a:r>
              <a:rPr lang="it-IT" sz="2400" dirty="0" err="1"/>
              <a:t>dans</a:t>
            </a:r>
            <a:r>
              <a:rPr lang="it-IT" sz="2400" dirty="0"/>
              <a:t> un </a:t>
            </a:r>
            <a:r>
              <a:rPr lang="it-IT" sz="2400" dirty="0" err="1"/>
              <a:t>espèce</a:t>
            </a:r>
            <a:r>
              <a:rPr lang="it-IT" sz="2400" dirty="0"/>
              <a:t> d’</a:t>
            </a:r>
            <a:r>
              <a:rPr lang="it-IT" sz="2400" dirty="0" err="1"/>
              <a:t>éternel</a:t>
            </a:r>
            <a:r>
              <a:rPr lang="it-IT" sz="2400" dirty="0"/>
              <a:t> </a:t>
            </a:r>
            <a:r>
              <a:rPr lang="it-IT" sz="2400" dirty="0" err="1"/>
              <a:t>féminin</a:t>
            </a:r>
            <a:r>
              <a:rPr lang="it-IT" sz="2400" dirty="0"/>
              <a:t>.</a:t>
            </a:r>
          </a:p>
          <a:p>
            <a:pPr algn="just"/>
            <a:r>
              <a:rPr lang="it-IT" sz="2400" dirty="0"/>
              <a:t>Or </a:t>
            </a:r>
            <a:r>
              <a:rPr lang="it-IT" sz="2400" dirty="0" err="1"/>
              <a:t>les</a:t>
            </a:r>
            <a:r>
              <a:rPr lang="it-IT" sz="2400" dirty="0"/>
              <a:t> femmes </a:t>
            </a:r>
            <a:r>
              <a:rPr lang="it-IT" sz="2400" dirty="0" err="1"/>
              <a:t>sont</a:t>
            </a:r>
            <a:r>
              <a:rPr lang="it-IT" sz="2400" dirty="0"/>
              <a:t> </a:t>
            </a:r>
            <a:r>
              <a:rPr lang="it-IT" sz="2400" dirty="0" err="1"/>
              <a:t>nombreuses</a:t>
            </a:r>
            <a:r>
              <a:rPr lang="it-IT" sz="2400" dirty="0"/>
              <a:t> et </a:t>
            </a:r>
            <a:r>
              <a:rPr lang="it-IT" sz="2400" dirty="0" err="1"/>
              <a:t>diverses</a:t>
            </a:r>
            <a:r>
              <a:rPr lang="it-IT" sz="2400" dirty="0"/>
              <a:t>. </a:t>
            </a:r>
            <a:r>
              <a:rPr lang="it-IT" sz="2400" dirty="0" err="1"/>
              <a:t>Toutes</a:t>
            </a:r>
            <a:r>
              <a:rPr lang="it-IT" sz="2400" dirty="0"/>
              <a:t> </a:t>
            </a:r>
            <a:r>
              <a:rPr lang="it-IT" sz="2400" dirty="0" err="1"/>
              <a:t>uniques</a:t>
            </a:r>
            <a:r>
              <a:rPr lang="it-IT" sz="2400" dirty="0"/>
              <a:t>, </a:t>
            </a:r>
            <a:r>
              <a:rPr lang="it-IT" sz="2400" dirty="0" err="1"/>
              <a:t>toutes</a:t>
            </a:r>
            <a:r>
              <a:rPr lang="it-IT" sz="2400" dirty="0"/>
              <a:t> </a:t>
            </a:r>
            <a:r>
              <a:rPr lang="it-IT" sz="2400" dirty="0" err="1"/>
              <a:t>différentes</a:t>
            </a:r>
            <a:r>
              <a:rPr lang="it-IT" sz="2400" dirty="0"/>
              <a:t>, </a:t>
            </a:r>
            <a:r>
              <a:rPr lang="it-IT" sz="2400" dirty="0" err="1"/>
              <a:t>toutes</a:t>
            </a:r>
            <a:r>
              <a:rPr lang="it-IT" sz="2400" dirty="0"/>
              <a:t> </a:t>
            </a:r>
            <a:r>
              <a:rPr lang="it-IT" sz="2400" dirty="0" err="1"/>
              <a:t>des</a:t>
            </a:r>
            <a:r>
              <a:rPr lang="it-IT" sz="2400" dirty="0"/>
              <a:t> </a:t>
            </a:r>
            <a:r>
              <a:rPr lang="it-IT" sz="2400" dirty="0" err="1"/>
              <a:t>individus</a:t>
            </a:r>
            <a:r>
              <a:rPr lang="it-IT" sz="2400" dirty="0"/>
              <a:t> à part </a:t>
            </a:r>
            <a:r>
              <a:rPr lang="it-IT" sz="2400" dirty="0" err="1"/>
              <a:t>entière</a:t>
            </a:r>
            <a:r>
              <a:rPr lang="it-IT" sz="2400" dirty="0"/>
              <a:t>. </a:t>
            </a:r>
            <a:r>
              <a:rPr lang="it-IT" sz="2400" dirty="0" err="1"/>
              <a:t>Incarnant</a:t>
            </a:r>
            <a:r>
              <a:rPr lang="it-IT" sz="2400" dirty="0"/>
              <a:t> </a:t>
            </a:r>
            <a:r>
              <a:rPr lang="it-IT" sz="2400" dirty="0" err="1"/>
              <a:t>chacune</a:t>
            </a:r>
            <a:r>
              <a:rPr lang="it-IT" sz="2400" dirty="0"/>
              <a:t> </a:t>
            </a:r>
            <a:r>
              <a:rPr lang="it-IT" sz="2400" dirty="0" err="1"/>
              <a:t>leur</a:t>
            </a:r>
            <a:r>
              <a:rPr lang="it-IT" sz="2400" dirty="0"/>
              <a:t> </a:t>
            </a:r>
            <a:r>
              <a:rPr lang="it-IT" sz="2400" dirty="0" err="1"/>
              <a:t>genre</a:t>
            </a:r>
            <a:r>
              <a:rPr lang="it-IT" sz="2400" dirty="0"/>
              <a:t> à </a:t>
            </a:r>
            <a:r>
              <a:rPr lang="it-IT" sz="2400" dirty="0" err="1"/>
              <a:t>leur</a:t>
            </a:r>
            <a:r>
              <a:rPr lang="it-IT" sz="2400" dirty="0"/>
              <a:t> </a:t>
            </a:r>
            <a:r>
              <a:rPr lang="it-IT" sz="2400" dirty="0" err="1"/>
              <a:t>manière</a:t>
            </a:r>
            <a:r>
              <a:rPr lang="it-IT" sz="2400" dirty="0"/>
              <a:t>. Et le 8 </a:t>
            </a:r>
            <a:r>
              <a:rPr lang="it-IT" sz="2400" dirty="0" err="1"/>
              <a:t>mars</a:t>
            </a:r>
            <a:r>
              <a:rPr lang="it-IT" sz="2400" dirty="0"/>
              <a:t> </a:t>
            </a:r>
            <a:r>
              <a:rPr lang="it-IT" sz="2400" dirty="0" err="1"/>
              <a:t>précisément</a:t>
            </a:r>
            <a:r>
              <a:rPr lang="it-IT" sz="2400" dirty="0"/>
              <a:t>, ce </a:t>
            </a:r>
            <a:r>
              <a:rPr lang="it-IT" sz="2400" dirty="0" err="1"/>
              <a:t>sont</a:t>
            </a:r>
            <a:r>
              <a:rPr lang="it-IT" sz="2400" dirty="0"/>
              <a:t> </a:t>
            </a:r>
            <a:r>
              <a:rPr lang="it-IT" sz="2400" dirty="0" err="1"/>
              <a:t>leurs</a:t>
            </a:r>
            <a:r>
              <a:rPr lang="it-IT" sz="2400" dirty="0"/>
              <a:t> </a:t>
            </a:r>
            <a:r>
              <a:rPr lang="it-IT" sz="2400" dirty="0" err="1"/>
              <a:t>voix</a:t>
            </a:r>
            <a:r>
              <a:rPr lang="it-IT" sz="2400" dirty="0"/>
              <a:t>, </a:t>
            </a:r>
            <a:r>
              <a:rPr lang="it-IT" sz="2400" b="1" dirty="0" err="1"/>
              <a:t>multiples</a:t>
            </a:r>
            <a:r>
              <a:rPr lang="it-IT" sz="2400" b="1" dirty="0"/>
              <a:t> et </a:t>
            </a:r>
            <a:r>
              <a:rPr lang="it-IT" sz="2400" b="1" dirty="0" err="1"/>
              <a:t>plurielles</a:t>
            </a:r>
            <a:r>
              <a:rPr lang="it-IT" sz="2400" dirty="0"/>
              <a:t>, qui se font </a:t>
            </a:r>
            <a:r>
              <a:rPr lang="it-IT" sz="2400" dirty="0" err="1"/>
              <a:t>entendre</a:t>
            </a:r>
            <a:r>
              <a:rPr lang="it-IT" sz="2400" dirty="0" smtClean="0"/>
              <a:t>.</a:t>
            </a:r>
          </a:p>
          <a:p>
            <a:pPr algn="just"/>
            <a:r>
              <a:rPr lang="it-IT" sz="2400" dirty="0" err="1" smtClean="0"/>
              <a:t>expression</a:t>
            </a:r>
            <a:r>
              <a:rPr lang="it-IT" sz="2400" dirty="0" smtClean="0"/>
              <a:t> </a:t>
            </a:r>
            <a:r>
              <a:rPr lang="it-IT" sz="2400" dirty="0" err="1" smtClean="0"/>
              <a:t>familière</a:t>
            </a:r>
            <a:r>
              <a:rPr lang="it-IT" sz="2400" dirty="0" smtClean="0"/>
              <a:t> </a:t>
            </a:r>
            <a:r>
              <a:rPr lang="it-IT" sz="2400" dirty="0" err="1" smtClean="0"/>
              <a:t>Foutre</a:t>
            </a:r>
            <a:r>
              <a:rPr lang="it-IT" sz="2400" dirty="0" smtClean="0"/>
              <a:t> (</a:t>
            </a:r>
            <a:r>
              <a:rPr lang="it-IT" sz="2400" dirty="0" err="1" smtClean="0"/>
              <a:t>fam</a:t>
            </a:r>
            <a:r>
              <a:rPr lang="it-IT" sz="2400" dirty="0" smtClean="0"/>
              <a:t>) </a:t>
            </a:r>
            <a:r>
              <a:rPr lang="it-IT" sz="2400" dirty="0" err="1" smtClean="0"/>
              <a:t>mettre</a:t>
            </a:r>
            <a:r>
              <a:rPr lang="it-IT" sz="2400" dirty="0" smtClean="0"/>
              <a:t> </a:t>
            </a:r>
            <a:r>
              <a:rPr lang="it-IT" sz="2400" dirty="0" err="1" smtClean="0"/>
              <a:t>dans</a:t>
            </a:r>
            <a:r>
              <a:rPr lang="it-IT" sz="2400" dirty="0" smtClean="0"/>
              <a:t> le </a:t>
            </a:r>
            <a:r>
              <a:rPr lang="it-IT" sz="2400" dirty="0" err="1" smtClean="0"/>
              <a:t>meme</a:t>
            </a:r>
            <a:r>
              <a:rPr lang="it-IT" sz="2400" dirty="0" smtClean="0"/>
              <a:t> </a:t>
            </a:r>
            <a:r>
              <a:rPr lang="it-IT" sz="2400" dirty="0" err="1" smtClean="0"/>
              <a:t>panier</a:t>
            </a:r>
            <a:r>
              <a:rPr lang="it-IT" sz="2400" dirty="0" smtClean="0"/>
              <a:t>/ </a:t>
            </a:r>
            <a:r>
              <a:rPr lang="it-IT" sz="2400" dirty="0" err="1" smtClean="0"/>
              <a:t>toutes</a:t>
            </a:r>
            <a:r>
              <a:rPr lang="it-IT" sz="2400" dirty="0" smtClean="0"/>
              <a:t> ensemble</a:t>
            </a:r>
            <a:endParaRPr lang="it-IT" sz="2400" dirty="0"/>
          </a:p>
          <a:p>
            <a:pPr algn="just"/>
            <a:endParaRPr lang="it-IT" sz="2400" dirty="0"/>
          </a:p>
          <a:p>
            <a:pPr algn="just"/>
            <a:r>
              <a:rPr lang="it-IT" sz="2400" i="1" dirty="0"/>
              <a:t>8 </a:t>
            </a:r>
            <a:r>
              <a:rPr lang="it-IT" sz="2400" i="1" dirty="0" err="1"/>
              <a:t>mars</a:t>
            </a:r>
            <a:r>
              <a:rPr lang="it-IT" sz="2400" i="1" dirty="0"/>
              <a:t> info</a:t>
            </a:r>
          </a:p>
          <a:p>
            <a:pPr algn="just"/>
            <a:endParaRPr lang="it-IT" sz="2400" dirty="0"/>
          </a:p>
          <a:p>
            <a:endParaRPr lang="it-IT" sz="2400" dirty="0"/>
          </a:p>
        </p:txBody>
      </p:sp>
    </p:spTree>
    <p:extLst>
      <p:ext uri="{BB962C8B-B14F-4D97-AF65-F5344CB8AC3E}">
        <p14:creationId xmlns:p14="http://schemas.microsoft.com/office/powerpoint/2010/main" val="41646985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a:t/>
            </a:r>
            <a:br>
              <a:rPr lang="it-IT" sz="2800" dirty="0"/>
            </a:br>
            <a:r>
              <a:rPr lang="it-IT" sz="3100" dirty="0"/>
              <a:t>International </a:t>
            </a:r>
            <a:r>
              <a:rPr lang="it-IT" sz="3100" dirty="0" err="1"/>
              <a:t>Women’s</a:t>
            </a:r>
            <a:r>
              <a:rPr lang="it-IT" sz="3100" dirty="0"/>
              <a:t> </a:t>
            </a:r>
            <a:r>
              <a:rPr lang="it-IT" sz="3100" dirty="0" err="1"/>
              <a:t>Day</a:t>
            </a:r>
            <a:r>
              <a:rPr lang="it-IT" sz="3100" dirty="0"/>
              <a:t/>
            </a:r>
            <a:br>
              <a:rPr lang="it-IT" sz="3100" dirty="0"/>
            </a:br>
            <a:endParaRPr lang="it-IT" sz="3100" dirty="0"/>
          </a:p>
        </p:txBody>
      </p:sp>
      <p:sp>
        <p:nvSpPr>
          <p:cNvPr id="3" name="Segnaposto contenuto 2"/>
          <p:cNvSpPr>
            <a:spLocks noGrp="1"/>
          </p:cNvSpPr>
          <p:nvPr>
            <p:ph idx="1"/>
          </p:nvPr>
        </p:nvSpPr>
        <p:spPr/>
        <p:txBody>
          <a:bodyPr>
            <a:normAutofit/>
          </a:bodyPr>
          <a:lstStyle/>
          <a:p>
            <a:pPr algn="just"/>
            <a:r>
              <a:rPr lang="it-IT" sz="2400" dirty="0"/>
              <a:t>Si la langue </a:t>
            </a:r>
            <a:r>
              <a:rPr lang="it-IT" sz="2400" dirty="0" err="1"/>
              <a:t>française</a:t>
            </a:r>
            <a:r>
              <a:rPr lang="it-IT" sz="2400" dirty="0"/>
              <a:t> a </a:t>
            </a:r>
            <a:r>
              <a:rPr lang="it-IT" sz="2400" dirty="0" err="1"/>
              <a:t>officialisé</a:t>
            </a:r>
            <a:r>
              <a:rPr lang="it-IT" sz="2400" dirty="0"/>
              <a:t> l’</a:t>
            </a:r>
            <a:r>
              <a:rPr lang="it-IT" sz="2400" dirty="0" err="1"/>
              <a:t>usage</a:t>
            </a:r>
            <a:r>
              <a:rPr lang="it-IT" sz="2400" dirty="0"/>
              <a:t> </a:t>
            </a:r>
            <a:r>
              <a:rPr lang="it-IT" sz="2400" dirty="0" err="1"/>
              <a:t>du</a:t>
            </a:r>
            <a:r>
              <a:rPr lang="it-IT" sz="2400" dirty="0"/>
              <a:t> </a:t>
            </a:r>
            <a:r>
              <a:rPr lang="it-IT" sz="2400" dirty="0" err="1"/>
              <a:t>singulier</a:t>
            </a:r>
            <a:r>
              <a:rPr lang="it-IT" sz="2400" dirty="0"/>
              <a:t> pour la </a:t>
            </a:r>
            <a:r>
              <a:rPr lang="it-IT" sz="2400" dirty="0" err="1"/>
              <a:t>journée</a:t>
            </a:r>
            <a:r>
              <a:rPr lang="it-IT" sz="2400" dirty="0"/>
              <a:t> </a:t>
            </a:r>
            <a:r>
              <a:rPr lang="it-IT" sz="2400" dirty="0" err="1"/>
              <a:t>du</a:t>
            </a:r>
            <a:r>
              <a:rPr lang="it-IT" sz="2400" dirty="0"/>
              <a:t> 8 </a:t>
            </a:r>
            <a:r>
              <a:rPr lang="it-IT" sz="2400" dirty="0" err="1"/>
              <a:t>mars</a:t>
            </a:r>
            <a:r>
              <a:rPr lang="it-IT" sz="2400" dirty="0"/>
              <a:t>, on ne </a:t>
            </a:r>
            <a:r>
              <a:rPr lang="it-IT" sz="2400" dirty="0" err="1"/>
              <a:t>peut</a:t>
            </a:r>
            <a:r>
              <a:rPr lang="it-IT" sz="2400" dirty="0"/>
              <a:t> </a:t>
            </a:r>
            <a:r>
              <a:rPr lang="it-IT" sz="2400" dirty="0" err="1"/>
              <a:t>que</a:t>
            </a:r>
            <a:r>
              <a:rPr lang="it-IT" sz="2400" dirty="0"/>
              <a:t> </a:t>
            </a:r>
            <a:r>
              <a:rPr lang="it-IT" sz="2400" dirty="0" err="1"/>
              <a:t>regretter</a:t>
            </a:r>
            <a:r>
              <a:rPr lang="it-IT" sz="2400" dirty="0"/>
              <a:t> une </a:t>
            </a:r>
            <a:r>
              <a:rPr lang="it-IT" sz="2400" dirty="0" err="1"/>
              <a:t>lourde</a:t>
            </a:r>
            <a:r>
              <a:rPr lang="it-IT" sz="2400" dirty="0"/>
              <a:t> </a:t>
            </a:r>
            <a:r>
              <a:rPr lang="it-IT" sz="2400" dirty="0" err="1"/>
              <a:t>maladresse</a:t>
            </a:r>
            <a:r>
              <a:rPr lang="it-IT" sz="2400" dirty="0"/>
              <a:t> de </a:t>
            </a:r>
            <a:r>
              <a:rPr lang="it-IT" sz="2400" dirty="0" err="1"/>
              <a:t>traduction</a:t>
            </a:r>
            <a:r>
              <a:rPr lang="it-IT" sz="2400" dirty="0"/>
              <a:t> car ce </a:t>
            </a:r>
            <a:r>
              <a:rPr lang="it-IT" sz="2400" dirty="0" err="1"/>
              <a:t>que</a:t>
            </a:r>
            <a:r>
              <a:rPr lang="it-IT" sz="2400" dirty="0"/>
              <a:t> l’ONU et l’UNESCO </a:t>
            </a:r>
            <a:r>
              <a:rPr lang="it-IT" sz="2400" dirty="0" err="1"/>
              <a:t>appellent</a:t>
            </a:r>
            <a:r>
              <a:rPr lang="it-IT" sz="2400" dirty="0"/>
              <a:t> « International </a:t>
            </a:r>
            <a:r>
              <a:rPr lang="it-IT" sz="2400" dirty="0" err="1"/>
              <a:t>Women’s</a:t>
            </a:r>
            <a:r>
              <a:rPr lang="it-IT" sz="2400" dirty="0"/>
              <a:t> </a:t>
            </a:r>
            <a:r>
              <a:rPr lang="it-IT" sz="2400" dirty="0" err="1"/>
              <a:t>Day</a:t>
            </a:r>
            <a:r>
              <a:rPr lang="it-IT" sz="2400" dirty="0"/>
              <a:t> » est </a:t>
            </a:r>
            <a:r>
              <a:rPr lang="it-IT" sz="2400" dirty="0" err="1"/>
              <a:t>bien</a:t>
            </a:r>
            <a:r>
              <a:rPr lang="it-IT" sz="2400" dirty="0"/>
              <a:t> la </a:t>
            </a:r>
            <a:r>
              <a:rPr lang="it-IT" sz="2400" dirty="0" err="1"/>
              <a:t>Journée</a:t>
            </a:r>
            <a:r>
              <a:rPr lang="it-IT" sz="2400" dirty="0"/>
              <a:t> </a:t>
            </a:r>
            <a:r>
              <a:rPr lang="it-IT" sz="2400" dirty="0" err="1"/>
              <a:t>Internationale</a:t>
            </a:r>
            <a:r>
              <a:rPr lang="it-IT" sz="2400" dirty="0"/>
              <a:t> « DES femmes » et non </a:t>
            </a:r>
            <a:r>
              <a:rPr lang="it-IT" sz="2400" dirty="0" err="1"/>
              <a:t>pas</a:t>
            </a:r>
            <a:r>
              <a:rPr lang="it-IT" sz="2400" dirty="0"/>
              <a:t> « de la femme » : « </a:t>
            </a:r>
            <a:r>
              <a:rPr lang="it-IT" sz="2400" dirty="0" err="1"/>
              <a:t>women</a:t>
            </a:r>
            <a:r>
              <a:rPr lang="it-IT" sz="2400" dirty="0"/>
              <a:t> » </a:t>
            </a:r>
            <a:r>
              <a:rPr lang="it-IT" sz="2400" dirty="0" err="1"/>
              <a:t>signifie</a:t>
            </a:r>
            <a:r>
              <a:rPr lang="it-IT" sz="2400" dirty="0"/>
              <a:t> </a:t>
            </a:r>
            <a:r>
              <a:rPr lang="it-IT" sz="2400" dirty="0" err="1"/>
              <a:t>bien</a:t>
            </a:r>
            <a:r>
              <a:rPr lang="it-IT" sz="2400" dirty="0"/>
              <a:t> « femmes » </a:t>
            </a:r>
            <a:r>
              <a:rPr lang="it-IT" sz="2400" dirty="0" err="1"/>
              <a:t>au</a:t>
            </a:r>
            <a:r>
              <a:rPr lang="it-IT" sz="2400" dirty="0"/>
              <a:t> </a:t>
            </a:r>
            <a:r>
              <a:rPr lang="it-IT" sz="2400" dirty="0" err="1"/>
              <a:t>pluriel</a:t>
            </a:r>
            <a:r>
              <a:rPr lang="it-IT" sz="2400" dirty="0"/>
              <a:t>.</a:t>
            </a:r>
          </a:p>
          <a:p>
            <a:pPr algn="just"/>
            <a:r>
              <a:rPr lang="it-IT" sz="2400" dirty="0" err="1"/>
              <a:t>Depuis</a:t>
            </a:r>
            <a:r>
              <a:rPr lang="it-IT" sz="2400" dirty="0"/>
              <a:t> 2016 le </a:t>
            </a:r>
            <a:r>
              <a:rPr lang="it-IT" sz="2400" dirty="0" err="1"/>
              <a:t>Comité</a:t>
            </a:r>
            <a:r>
              <a:rPr lang="it-IT" sz="2400" dirty="0"/>
              <a:t> ONU Femmes France s’</a:t>
            </a:r>
            <a:r>
              <a:rPr lang="it-IT" sz="2400" dirty="0" err="1"/>
              <a:t>engage</a:t>
            </a:r>
            <a:r>
              <a:rPr lang="it-IT" sz="2400" dirty="0"/>
              <a:t> à </a:t>
            </a:r>
            <a:r>
              <a:rPr lang="it-IT" sz="2400" dirty="0" err="1"/>
              <a:t>mener</a:t>
            </a:r>
            <a:r>
              <a:rPr lang="it-IT" sz="2400" dirty="0"/>
              <a:t> une campagne </a:t>
            </a:r>
            <a:r>
              <a:rPr lang="it-IT" sz="2400" dirty="0" err="1"/>
              <a:t>active</a:t>
            </a:r>
            <a:r>
              <a:rPr lang="it-IT" sz="2400" dirty="0"/>
              <a:t> pour </a:t>
            </a:r>
            <a:r>
              <a:rPr lang="it-IT" sz="2400" dirty="0" err="1"/>
              <a:t>que</a:t>
            </a:r>
            <a:r>
              <a:rPr lang="it-IT" sz="2400" dirty="0"/>
              <a:t> </a:t>
            </a:r>
            <a:r>
              <a:rPr lang="it-IT" sz="2400" dirty="0" err="1"/>
              <a:t>ces</a:t>
            </a:r>
            <a:r>
              <a:rPr lang="it-IT" sz="2400" dirty="0"/>
              <a:t> </a:t>
            </a:r>
            <a:r>
              <a:rPr lang="it-IT" sz="2400" dirty="0" err="1"/>
              <a:t>mauvaises</a:t>
            </a:r>
            <a:r>
              <a:rPr lang="it-IT" sz="2400" dirty="0"/>
              <a:t> </a:t>
            </a:r>
            <a:r>
              <a:rPr lang="it-IT" sz="2400" dirty="0" err="1"/>
              <a:t>traductions</a:t>
            </a:r>
            <a:r>
              <a:rPr lang="it-IT" sz="2400" dirty="0"/>
              <a:t> </a:t>
            </a:r>
            <a:r>
              <a:rPr lang="it-IT" sz="2400" dirty="0" err="1"/>
              <a:t>soient</a:t>
            </a:r>
            <a:r>
              <a:rPr lang="it-IT" sz="2400" dirty="0"/>
              <a:t> </a:t>
            </a:r>
            <a:r>
              <a:rPr lang="it-IT" sz="2400" dirty="0" err="1"/>
              <a:t>corrigées</a:t>
            </a:r>
            <a:r>
              <a:rPr lang="it-IT" sz="2400" dirty="0"/>
              <a:t>.</a:t>
            </a:r>
          </a:p>
          <a:p>
            <a:pPr algn="just"/>
            <a:r>
              <a:rPr lang="it-IT" sz="2400" i="1" dirty="0"/>
              <a:t>8 </a:t>
            </a:r>
            <a:r>
              <a:rPr lang="it-IT" sz="2400" i="1" dirty="0" err="1"/>
              <a:t>mars</a:t>
            </a:r>
            <a:r>
              <a:rPr lang="it-IT" sz="2400" i="1" dirty="0"/>
              <a:t> info</a:t>
            </a:r>
          </a:p>
          <a:p>
            <a:pPr algn="just"/>
            <a:endParaRPr lang="it-IT" sz="2400" dirty="0"/>
          </a:p>
          <a:p>
            <a:endParaRPr lang="it-IT" sz="2400" dirty="0"/>
          </a:p>
        </p:txBody>
      </p:sp>
    </p:spTree>
    <p:extLst>
      <p:ext uri="{BB962C8B-B14F-4D97-AF65-F5344CB8AC3E}">
        <p14:creationId xmlns:p14="http://schemas.microsoft.com/office/powerpoint/2010/main" val="5298741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i="1" dirty="0"/>
              <a:t/>
            </a:r>
            <a:br>
              <a:rPr lang="it-IT" sz="2800" i="1" dirty="0"/>
            </a:br>
            <a:r>
              <a:rPr lang="it-IT" sz="2800" dirty="0"/>
              <a:t>« </a:t>
            </a:r>
            <a:r>
              <a:rPr lang="it-IT" sz="2800" i="1" dirty="0" err="1"/>
              <a:t>journée</a:t>
            </a:r>
            <a:r>
              <a:rPr lang="it-IT" sz="2800" i="1" dirty="0"/>
              <a:t> </a:t>
            </a:r>
            <a:r>
              <a:rPr lang="it-IT" sz="2800" i="1" dirty="0" err="1"/>
              <a:t>des</a:t>
            </a:r>
            <a:r>
              <a:rPr lang="it-IT" sz="2800" i="1" dirty="0"/>
              <a:t> </a:t>
            </a:r>
            <a:r>
              <a:rPr lang="it-IT" sz="2800" i="1" dirty="0" err="1"/>
              <a:t>droits</a:t>
            </a:r>
            <a:r>
              <a:rPr lang="it-IT" sz="2800" i="1" dirty="0"/>
              <a:t> </a:t>
            </a:r>
            <a:r>
              <a:rPr lang="it-IT" sz="2800" i="1" dirty="0" err="1"/>
              <a:t>des</a:t>
            </a:r>
            <a:r>
              <a:rPr lang="it-IT" sz="2800" i="1" dirty="0"/>
              <a:t> femmes</a:t>
            </a:r>
            <a:r>
              <a:rPr lang="it-IT" sz="2800" dirty="0"/>
              <a:t> » </a:t>
            </a:r>
            <a:r>
              <a:rPr lang="it-IT" sz="2800" dirty="0" err="1"/>
              <a:t>ou</a:t>
            </a:r>
            <a:r>
              <a:rPr lang="it-IT" sz="2800" dirty="0"/>
              <a:t> « </a:t>
            </a:r>
            <a:r>
              <a:rPr lang="it-IT" sz="2800" i="1" dirty="0" err="1"/>
              <a:t>journée</a:t>
            </a:r>
            <a:r>
              <a:rPr lang="it-IT" sz="2800" i="1" dirty="0"/>
              <a:t> de </a:t>
            </a:r>
            <a:r>
              <a:rPr lang="it-IT" sz="2800" i="1" dirty="0" err="1"/>
              <a:t>lutte</a:t>
            </a:r>
            <a:r>
              <a:rPr lang="it-IT" sz="2800" i="1" dirty="0"/>
              <a:t> pour </a:t>
            </a:r>
            <a:r>
              <a:rPr lang="it-IT" sz="2800" i="1" dirty="0" err="1"/>
              <a:t>les</a:t>
            </a:r>
            <a:r>
              <a:rPr lang="it-IT" sz="2800" i="1" dirty="0"/>
              <a:t> </a:t>
            </a:r>
            <a:r>
              <a:rPr lang="it-IT" sz="2800" i="1" dirty="0" err="1"/>
              <a:t>droits</a:t>
            </a:r>
            <a:r>
              <a:rPr lang="it-IT" sz="2800" i="1" dirty="0"/>
              <a:t> </a:t>
            </a:r>
            <a:r>
              <a:rPr lang="it-IT" sz="2800" i="1" dirty="0" err="1"/>
              <a:t>des</a:t>
            </a:r>
            <a:r>
              <a:rPr lang="it-IT" sz="2800" i="1" dirty="0"/>
              <a:t> femmes</a:t>
            </a:r>
            <a:r>
              <a:rPr lang="it-IT" sz="2800" dirty="0"/>
              <a:t> »</a:t>
            </a:r>
            <a:br>
              <a:rPr lang="it-IT" sz="2800" dirty="0"/>
            </a:br>
            <a:endParaRPr lang="it-IT" sz="2800" dirty="0"/>
          </a:p>
        </p:txBody>
      </p:sp>
      <p:sp>
        <p:nvSpPr>
          <p:cNvPr id="3" name="Segnaposto contenuto 2"/>
          <p:cNvSpPr>
            <a:spLocks noGrp="1"/>
          </p:cNvSpPr>
          <p:nvPr>
            <p:ph idx="1"/>
          </p:nvPr>
        </p:nvSpPr>
        <p:spPr/>
        <p:txBody>
          <a:bodyPr>
            <a:normAutofit/>
          </a:bodyPr>
          <a:lstStyle/>
          <a:p>
            <a:pPr algn="just"/>
            <a:r>
              <a:rPr lang="it-IT" sz="2400" dirty="0" smtClean="0"/>
              <a:t>le</a:t>
            </a:r>
            <a:r>
              <a:rPr lang="it-IT" sz="2400" dirty="0"/>
              <a:t> </a:t>
            </a:r>
            <a:r>
              <a:rPr lang="it-IT" sz="2400" dirty="0" err="1"/>
              <a:t>gouvernement</a:t>
            </a:r>
            <a:r>
              <a:rPr lang="it-IT" sz="2400" dirty="0"/>
              <a:t> </a:t>
            </a:r>
            <a:r>
              <a:rPr lang="it-IT" sz="2400" dirty="0" err="1"/>
              <a:t>français</a:t>
            </a:r>
            <a:r>
              <a:rPr lang="it-IT" sz="2400" dirty="0"/>
              <a:t> de « </a:t>
            </a:r>
            <a:r>
              <a:rPr lang="it-IT" sz="2400" i="1" dirty="0" err="1"/>
              <a:t>journée</a:t>
            </a:r>
            <a:r>
              <a:rPr lang="it-IT" sz="2400" i="1" dirty="0"/>
              <a:t> </a:t>
            </a:r>
            <a:r>
              <a:rPr lang="it-IT" sz="2400" i="1" dirty="0" err="1"/>
              <a:t>des</a:t>
            </a:r>
            <a:r>
              <a:rPr lang="it-IT" sz="2400" i="1" dirty="0"/>
              <a:t> </a:t>
            </a:r>
            <a:r>
              <a:rPr lang="it-IT" sz="2400" i="1" dirty="0" err="1"/>
              <a:t>droits</a:t>
            </a:r>
            <a:r>
              <a:rPr lang="it-IT" sz="2400" i="1" dirty="0"/>
              <a:t> </a:t>
            </a:r>
            <a:r>
              <a:rPr lang="it-IT" sz="2400" i="1" dirty="0" err="1"/>
              <a:t>des</a:t>
            </a:r>
            <a:r>
              <a:rPr lang="it-IT" sz="2400" i="1" dirty="0"/>
              <a:t> femmes</a:t>
            </a:r>
            <a:r>
              <a:rPr lang="it-IT" sz="2400" dirty="0"/>
              <a:t> » et </a:t>
            </a:r>
            <a:r>
              <a:rPr lang="it-IT" sz="2400" dirty="0" err="1"/>
              <a:t>les</a:t>
            </a:r>
            <a:r>
              <a:rPr lang="it-IT" sz="2400" dirty="0"/>
              <a:t> </a:t>
            </a:r>
            <a:r>
              <a:rPr lang="it-IT" sz="2400" dirty="0" err="1"/>
              <a:t>militantes</a:t>
            </a:r>
            <a:r>
              <a:rPr lang="it-IT" sz="2400" dirty="0"/>
              <a:t> de « </a:t>
            </a:r>
            <a:r>
              <a:rPr lang="it-IT" sz="2400" i="1" dirty="0" err="1"/>
              <a:t>journée</a:t>
            </a:r>
            <a:r>
              <a:rPr lang="it-IT" sz="2400" i="1" dirty="0"/>
              <a:t> de </a:t>
            </a:r>
            <a:r>
              <a:rPr lang="it-IT" sz="2400" i="1" dirty="0" err="1"/>
              <a:t>lutte</a:t>
            </a:r>
            <a:r>
              <a:rPr lang="it-IT" sz="2400" i="1" dirty="0"/>
              <a:t> pour </a:t>
            </a:r>
            <a:r>
              <a:rPr lang="it-IT" sz="2400" i="1" dirty="0" err="1"/>
              <a:t>les</a:t>
            </a:r>
            <a:r>
              <a:rPr lang="it-IT" sz="2400" i="1" dirty="0"/>
              <a:t> </a:t>
            </a:r>
            <a:r>
              <a:rPr lang="it-IT" sz="2400" i="1" dirty="0" err="1"/>
              <a:t>droits</a:t>
            </a:r>
            <a:r>
              <a:rPr lang="it-IT" sz="2400" i="1" dirty="0"/>
              <a:t> </a:t>
            </a:r>
            <a:r>
              <a:rPr lang="it-IT" sz="2400" i="1" dirty="0" err="1"/>
              <a:t>des</a:t>
            </a:r>
            <a:r>
              <a:rPr lang="it-IT" sz="2400" i="1" dirty="0"/>
              <a:t> femmes</a:t>
            </a:r>
            <a:r>
              <a:rPr lang="it-IT" sz="2400" dirty="0"/>
              <a:t> »…</a:t>
            </a:r>
          </a:p>
          <a:p>
            <a:pPr algn="just"/>
            <a:r>
              <a:rPr lang="it-IT" sz="2400" dirty="0" err="1"/>
              <a:t>Cette</a:t>
            </a:r>
            <a:r>
              <a:rPr lang="it-IT" sz="2400" dirty="0"/>
              <a:t> </a:t>
            </a:r>
            <a:r>
              <a:rPr lang="it-IT" sz="2400" dirty="0" err="1"/>
              <a:t>journée</a:t>
            </a:r>
            <a:r>
              <a:rPr lang="it-IT" sz="2400" dirty="0"/>
              <a:t> a une longue histoire et son </a:t>
            </a:r>
            <a:r>
              <a:rPr lang="it-IT" sz="2400" dirty="0" err="1"/>
              <a:t>appellation</a:t>
            </a:r>
            <a:r>
              <a:rPr lang="it-IT" sz="2400" dirty="0"/>
              <a:t> a </a:t>
            </a:r>
            <a:r>
              <a:rPr lang="it-IT" sz="2400" dirty="0" err="1"/>
              <a:t>évolué</a:t>
            </a:r>
            <a:r>
              <a:rPr lang="it-IT" sz="2400" dirty="0"/>
              <a:t> </a:t>
            </a:r>
            <a:r>
              <a:rPr lang="it-IT" sz="2400" dirty="0" err="1"/>
              <a:t>au</a:t>
            </a:r>
            <a:r>
              <a:rPr lang="it-IT" sz="2400" dirty="0"/>
              <a:t> fil </a:t>
            </a:r>
            <a:r>
              <a:rPr lang="it-IT" sz="2400" dirty="0" err="1"/>
              <a:t>du</a:t>
            </a:r>
            <a:r>
              <a:rPr lang="it-IT" sz="2400" dirty="0"/>
              <a:t> </a:t>
            </a:r>
            <a:r>
              <a:rPr lang="it-IT" sz="2400" dirty="0" err="1"/>
              <a:t>temps</a:t>
            </a:r>
            <a:r>
              <a:rPr lang="it-IT" sz="2400" dirty="0"/>
              <a:t>. Elle reste </a:t>
            </a:r>
            <a:r>
              <a:rPr lang="it-IT" sz="2400" dirty="0" err="1"/>
              <a:t>variable</a:t>
            </a:r>
            <a:r>
              <a:rPr lang="it-IT" sz="2400" dirty="0"/>
              <a:t>, </a:t>
            </a:r>
            <a:r>
              <a:rPr lang="it-IT" sz="2400" dirty="0" err="1"/>
              <a:t>selon</a:t>
            </a:r>
            <a:r>
              <a:rPr lang="it-IT" sz="2400" dirty="0"/>
              <a:t> la langue et l’</a:t>
            </a:r>
            <a:r>
              <a:rPr lang="it-IT" sz="2400" dirty="0" err="1"/>
              <a:t>interlocuteur</a:t>
            </a:r>
            <a:r>
              <a:rPr lang="it-IT" sz="2400" dirty="0"/>
              <a:t>. </a:t>
            </a:r>
            <a:r>
              <a:rPr lang="it-IT" sz="2400" b="1" dirty="0"/>
              <a:t>Mais </a:t>
            </a:r>
            <a:r>
              <a:rPr lang="it-IT" sz="2400" b="1" dirty="0" err="1"/>
              <a:t>les</a:t>
            </a:r>
            <a:r>
              <a:rPr lang="it-IT" sz="2400" b="1" dirty="0"/>
              <a:t> </a:t>
            </a:r>
            <a:r>
              <a:rPr lang="it-IT" sz="2400" b="1" dirty="0" err="1"/>
              <a:t>mots</a:t>
            </a:r>
            <a:r>
              <a:rPr lang="it-IT" sz="2400" b="1" dirty="0"/>
              <a:t> </a:t>
            </a:r>
            <a:r>
              <a:rPr lang="it-IT" sz="2400" b="1" dirty="0" err="1"/>
              <a:t>ont</a:t>
            </a:r>
            <a:r>
              <a:rPr lang="it-IT" sz="2400" b="1" dirty="0"/>
              <a:t> un </a:t>
            </a:r>
            <a:r>
              <a:rPr lang="it-IT" sz="2400" b="1" dirty="0" err="1"/>
              <a:t>sens</a:t>
            </a:r>
            <a:r>
              <a:rPr lang="it-IT" sz="2400" dirty="0"/>
              <a:t>.</a:t>
            </a:r>
          </a:p>
          <a:p>
            <a:pPr algn="just"/>
            <a:r>
              <a:rPr lang="it-IT" sz="2400" i="1" dirty="0"/>
              <a:t>8 </a:t>
            </a:r>
            <a:r>
              <a:rPr lang="it-IT" sz="2400" i="1" dirty="0" err="1"/>
              <a:t>mars</a:t>
            </a:r>
            <a:r>
              <a:rPr lang="it-IT" sz="2400" i="1" dirty="0"/>
              <a:t> info</a:t>
            </a:r>
          </a:p>
          <a:p>
            <a:endParaRPr lang="it-IT" sz="2400" dirty="0"/>
          </a:p>
        </p:txBody>
      </p:sp>
    </p:spTree>
    <p:extLst>
      <p:ext uri="{BB962C8B-B14F-4D97-AF65-F5344CB8AC3E}">
        <p14:creationId xmlns:p14="http://schemas.microsoft.com/office/powerpoint/2010/main" val="56822715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Le Haut Conseil à l'égalité </a:t>
            </a:r>
          </a:p>
        </p:txBody>
      </p:sp>
      <p:sp>
        <p:nvSpPr>
          <p:cNvPr id="3" name="Segnaposto contenuto 2"/>
          <p:cNvSpPr>
            <a:spLocks noGrp="1"/>
          </p:cNvSpPr>
          <p:nvPr>
            <p:ph idx="1"/>
          </p:nvPr>
        </p:nvSpPr>
        <p:spPr/>
        <p:txBody>
          <a:bodyPr>
            <a:normAutofit/>
          </a:bodyPr>
          <a:lstStyle/>
          <a:p>
            <a:pPr algn="just"/>
            <a:r>
              <a:rPr lang="fr-CA" sz="2400" dirty="0"/>
              <a:t>Le Haut Conseil à l'égalité entre les femmes et les hommes (HCE) est une instance consultative indépendante française.</a:t>
            </a:r>
          </a:p>
          <a:p>
            <a:pPr algn="just"/>
            <a:r>
              <a:rPr lang="fr-CA" sz="2400" dirty="0"/>
              <a:t>Il est créé par décret du président de la République François Hollande le 3 janvier 2013. </a:t>
            </a:r>
          </a:p>
          <a:p>
            <a:pPr algn="just"/>
            <a:r>
              <a:rPr lang="fr-CA" sz="2400" dirty="0"/>
              <a:t>Le HCE a été inscrit dans la loi relative à l'égalité et la citoyenneté du 27 janvier 2017 qui a renforcé ses missions (article 181). </a:t>
            </a:r>
          </a:p>
          <a:p>
            <a:pPr algn="just"/>
            <a:r>
              <a:rPr lang="fr-CA" sz="2400" dirty="0"/>
              <a:t>Le Haut Conseil à l’</a:t>
            </a:r>
            <a:r>
              <a:rPr lang="fr-CA" sz="2400" dirty="0" err="1"/>
              <a:t>Egalité</a:t>
            </a:r>
            <a:r>
              <a:rPr lang="fr-CA" sz="2400" dirty="0"/>
              <a:t> entre les femmes et les hommes est composé de personnalités nommées par arrêté </a:t>
            </a:r>
            <a:r>
              <a:rPr lang="fr-CA" sz="2400" dirty="0" err="1"/>
              <a:t>du.de</a:t>
            </a:r>
            <a:r>
              <a:rPr lang="fr-CA" sz="2400" dirty="0"/>
              <a:t> la </a:t>
            </a:r>
            <a:r>
              <a:rPr lang="fr-CA" sz="2400" dirty="0" err="1"/>
              <a:t>Premièr.e</a:t>
            </a:r>
            <a:r>
              <a:rPr lang="fr-CA" sz="2400" dirty="0"/>
              <a:t> ministre, sur proposition </a:t>
            </a:r>
            <a:r>
              <a:rPr lang="fr-CA" sz="2400" dirty="0" err="1"/>
              <a:t>du.de</a:t>
            </a:r>
            <a:r>
              <a:rPr lang="fr-CA" sz="2400" dirty="0"/>
              <a:t> la ministre des Droits des femmes.</a:t>
            </a:r>
          </a:p>
        </p:txBody>
      </p:sp>
    </p:spTree>
    <p:extLst>
      <p:ext uri="{BB962C8B-B14F-4D97-AF65-F5344CB8AC3E}">
        <p14:creationId xmlns:p14="http://schemas.microsoft.com/office/powerpoint/2010/main" val="175514755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dirty="0"/>
              <a:t>10 RECOMMANDATIONS </a:t>
            </a:r>
            <a:br>
              <a:rPr lang="it-IT" sz="2400" dirty="0"/>
            </a:br>
            <a:r>
              <a:rPr lang="it-IT" sz="2400" dirty="0"/>
              <a:t>pour une </a:t>
            </a:r>
            <a:r>
              <a:rPr lang="it-IT" sz="2400" dirty="0" err="1"/>
              <a:t>communication</a:t>
            </a:r>
            <a:r>
              <a:rPr lang="it-IT" sz="2400" dirty="0"/>
              <a:t> </a:t>
            </a:r>
            <a:r>
              <a:rPr lang="it-IT" sz="2400" dirty="0" err="1"/>
              <a:t>publique</a:t>
            </a:r>
            <a:r>
              <a:rPr lang="it-IT" sz="2400" dirty="0"/>
              <a:t> sans </a:t>
            </a:r>
            <a:r>
              <a:rPr lang="it-IT" sz="2400" dirty="0" err="1"/>
              <a:t>stéréotype</a:t>
            </a:r>
            <a:r>
              <a:rPr lang="it-IT" sz="2400" dirty="0"/>
              <a:t> de </a:t>
            </a:r>
            <a:r>
              <a:rPr lang="it-IT" sz="2400" dirty="0" err="1"/>
              <a:t>sexe</a:t>
            </a:r>
            <a:r>
              <a:rPr lang="it-IT" sz="2400" dirty="0"/>
              <a:t/>
            </a:r>
            <a:br>
              <a:rPr lang="it-IT" sz="2400" dirty="0"/>
            </a:br>
            <a:r>
              <a:rPr lang="it-IT" sz="2400" dirty="0"/>
              <a:t>  </a:t>
            </a:r>
            <a:endParaRPr lang="fr-CA" sz="2400" dirty="0"/>
          </a:p>
        </p:txBody>
      </p:sp>
      <p:sp>
        <p:nvSpPr>
          <p:cNvPr id="3" name="Segnaposto contenuto 2"/>
          <p:cNvSpPr>
            <a:spLocks noGrp="1"/>
          </p:cNvSpPr>
          <p:nvPr>
            <p:ph idx="1"/>
          </p:nvPr>
        </p:nvSpPr>
        <p:spPr/>
        <p:txBody>
          <a:bodyPr>
            <a:noAutofit/>
          </a:bodyPr>
          <a:lstStyle/>
          <a:p>
            <a:pPr algn="just"/>
            <a:r>
              <a:rPr lang="it-IT" sz="2000" dirty="0"/>
              <a:t>1 </a:t>
            </a:r>
            <a:r>
              <a:rPr lang="it-IT" sz="2000" b="1" dirty="0" err="1"/>
              <a:t>Éliminer</a:t>
            </a:r>
            <a:r>
              <a:rPr lang="it-IT" sz="2000" b="1" dirty="0"/>
              <a:t> </a:t>
            </a:r>
            <a:r>
              <a:rPr lang="it-IT" sz="2000" b="1" dirty="0" err="1"/>
              <a:t>toutes</a:t>
            </a:r>
            <a:r>
              <a:rPr lang="it-IT" sz="2000" b="1" dirty="0"/>
              <a:t> </a:t>
            </a:r>
            <a:r>
              <a:rPr lang="it-IT" sz="2000" b="1" dirty="0" err="1"/>
              <a:t>expressions</a:t>
            </a:r>
            <a:r>
              <a:rPr lang="it-IT" sz="2000" b="1" dirty="0"/>
              <a:t> </a:t>
            </a:r>
            <a:r>
              <a:rPr lang="it-IT" sz="2000" b="1" dirty="0" err="1"/>
              <a:t>sexistes</a:t>
            </a:r>
            <a:r>
              <a:rPr lang="it-IT" sz="2000" b="1" dirty="0"/>
              <a:t> </a:t>
            </a:r>
          </a:p>
          <a:p>
            <a:pPr algn="just"/>
            <a:r>
              <a:rPr lang="it-IT" sz="2000" b="1" dirty="0"/>
              <a:t>2 </a:t>
            </a:r>
            <a:r>
              <a:rPr lang="it-IT" sz="2000" b="1" dirty="0" err="1"/>
              <a:t>Accorder</a:t>
            </a:r>
            <a:r>
              <a:rPr lang="it-IT" sz="2000" b="1" dirty="0"/>
              <a:t> </a:t>
            </a:r>
            <a:r>
              <a:rPr lang="it-IT" sz="2000" b="1" dirty="0" err="1"/>
              <a:t>les</a:t>
            </a:r>
            <a:r>
              <a:rPr lang="it-IT" sz="2000" b="1" dirty="0"/>
              <a:t> </a:t>
            </a:r>
            <a:r>
              <a:rPr lang="it-IT" sz="2000" b="1" dirty="0" err="1"/>
              <a:t>noms</a:t>
            </a:r>
            <a:r>
              <a:rPr lang="it-IT" sz="2000" b="1" dirty="0"/>
              <a:t> de </a:t>
            </a:r>
            <a:r>
              <a:rPr lang="it-IT" sz="2000" b="1" dirty="0" err="1"/>
              <a:t>métiers</a:t>
            </a:r>
            <a:r>
              <a:rPr lang="it-IT" sz="2000" b="1" dirty="0"/>
              <a:t>, </a:t>
            </a:r>
            <a:r>
              <a:rPr lang="it-IT" sz="2000" b="1" dirty="0" err="1"/>
              <a:t>titres</a:t>
            </a:r>
            <a:r>
              <a:rPr lang="it-IT" sz="2000" b="1" dirty="0"/>
              <a:t>, </a:t>
            </a:r>
            <a:r>
              <a:rPr lang="it-IT" sz="2000" b="1" dirty="0" err="1"/>
              <a:t>grades</a:t>
            </a:r>
            <a:r>
              <a:rPr lang="it-IT" sz="2000" b="1" dirty="0"/>
              <a:t> et </a:t>
            </a:r>
            <a:r>
              <a:rPr lang="it-IT" sz="2000" b="1" dirty="0" err="1"/>
              <a:t>fonctions</a:t>
            </a:r>
            <a:r>
              <a:rPr lang="it-IT" sz="2000" b="1" dirty="0"/>
              <a:t> </a:t>
            </a:r>
          </a:p>
          <a:p>
            <a:pPr algn="just"/>
            <a:r>
              <a:rPr lang="it-IT" sz="2000" dirty="0"/>
              <a:t>3 </a:t>
            </a:r>
            <a:r>
              <a:rPr lang="it-IT" sz="2000" b="1" dirty="0"/>
              <a:t>User </a:t>
            </a:r>
            <a:r>
              <a:rPr lang="it-IT" sz="2000" b="1" dirty="0" err="1"/>
              <a:t>du</a:t>
            </a:r>
            <a:r>
              <a:rPr lang="it-IT" sz="2000" b="1" dirty="0"/>
              <a:t> </a:t>
            </a:r>
            <a:r>
              <a:rPr lang="it-IT" sz="2000" b="1" dirty="0" err="1"/>
              <a:t>féminin</a:t>
            </a:r>
            <a:r>
              <a:rPr lang="it-IT" sz="2000" b="1" dirty="0"/>
              <a:t> et </a:t>
            </a:r>
            <a:r>
              <a:rPr lang="it-IT" sz="2000" b="1" dirty="0" err="1"/>
              <a:t>du</a:t>
            </a:r>
            <a:r>
              <a:rPr lang="it-IT" sz="2000" b="1" dirty="0"/>
              <a:t> </a:t>
            </a:r>
            <a:r>
              <a:rPr lang="it-IT" sz="2000" b="1" dirty="0" err="1"/>
              <a:t>masculin</a:t>
            </a:r>
            <a:r>
              <a:rPr lang="it-IT" sz="2000" b="1" dirty="0"/>
              <a:t> </a:t>
            </a:r>
            <a:r>
              <a:rPr lang="it-IT" sz="2000" b="1" dirty="0" err="1"/>
              <a:t>dans</a:t>
            </a:r>
            <a:r>
              <a:rPr lang="it-IT" sz="2000" b="1" dirty="0"/>
              <a:t> </a:t>
            </a:r>
            <a:r>
              <a:rPr lang="it-IT" sz="2000" b="1" dirty="0" err="1"/>
              <a:t>les</a:t>
            </a:r>
            <a:r>
              <a:rPr lang="it-IT" sz="2000" b="1" dirty="0"/>
              <a:t> </a:t>
            </a:r>
            <a:r>
              <a:rPr lang="it-IT" sz="2000" b="1" dirty="0" err="1"/>
              <a:t>messages</a:t>
            </a:r>
            <a:r>
              <a:rPr lang="it-IT" sz="2000" b="1" dirty="0"/>
              <a:t> </a:t>
            </a:r>
            <a:r>
              <a:rPr lang="it-IT" sz="2000" b="1" dirty="0" err="1"/>
              <a:t>adressés</a:t>
            </a:r>
            <a:r>
              <a:rPr lang="it-IT" sz="2000" b="1" dirty="0"/>
              <a:t> à </a:t>
            </a:r>
            <a:r>
              <a:rPr lang="it-IT" sz="2000" b="1" dirty="0" err="1"/>
              <a:t>tous</a:t>
            </a:r>
            <a:r>
              <a:rPr lang="it-IT" sz="2000" b="1" dirty="0"/>
              <a:t> et </a:t>
            </a:r>
            <a:r>
              <a:rPr lang="it-IT" sz="2000" b="1" dirty="0" err="1"/>
              <a:t>toutes</a:t>
            </a:r>
            <a:r>
              <a:rPr lang="it-IT" sz="2000" b="1" dirty="0"/>
              <a:t> </a:t>
            </a:r>
          </a:p>
          <a:p>
            <a:pPr algn="just"/>
            <a:r>
              <a:rPr lang="it-IT" sz="2000" dirty="0"/>
              <a:t>4 </a:t>
            </a:r>
            <a:r>
              <a:rPr lang="it-IT" sz="2000" dirty="0" err="1"/>
              <a:t>Utiliser</a:t>
            </a:r>
            <a:r>
              <a:rPr lang="it-IT" sz="2000" dirty="0"/>
              <a:t> l’</a:t>
            </a:r>
            <a:r>
              <a:rPr lang="it-IT" sz="2000" dirty="0" err="1"/>
              <a:t>ordre</a:t>
            </a:r>
            <a:r>
              <a:rPr lang="it-IT" sz="2000" dirty="0"/>
              <a:t> </a:t>
            </a:r>
            <a:r>
              <a:rPr lang="it-IT" sz="2000" dirty="0" err="1"/>
              <a:t>alphabétique</a:t>
            </a:r>
            <a:r>
              <a:rPr lang="it-IT" sz="2000" dirty="0"/>
              <a:t> </a:t>
            </a:r>
            <a:r>
              <a:rPr lang="it-IT" sz="2000" dirty="0" err="1"/>
              <a:t>lors</a:t>
            </a:r>
            <a:r>
              <a:rPr lang="it-IT" sz="2000" dirty="0"/>
              <a:t> d’une </a:t>
            </a:r>
            <a:r>
              <a:rPr lang="it-IT" sz="2000" dirty="0" err="1"/>
              <a:t>énumération</a:t>
            </a:r>
            <a:r>
              <a:rPr lang="it-IT" sz="2000" dirty="0"/>
              <a:t> </a:t>
            </a:r>
          </a:p>
          <a:p>
            <a:pPr algn="just"/>
            <a:r>
              <a:rPr lang="it-IT" sz="2000" dirty="0"/>
              <a:t>5 </a:t>
            </a:r>
            <a:r>
              <a:rPr lang="it-IT" sz="2000" dirty="0" err="1"/>
              <a:t>Présenter</a:t>
            </a:r>
            <a:r>
              <a:rPr lang="it-IT" sz="2000" dirty="0"/>
              <a:t> </a:t>
            </a:r>
            <a:r>
              <a:rPr lang="it-IT" sz="2000" dirty="0" err="1"/>
              <a:t>intégralement</a:t>
            </a:r>
            <a:r>
              <a:rPr lang="it-IT" sz="2000" dirty="0"/>
              <a:t> l’</a:t>
            </a:r>
            <a:r>
              <a:rPr lang="it-IT" sz="2000" dirty="0" err="1"/>
              <a:t>identité</a:t>
            </a:r>
            <a:r>
              <a:rPr lang="it-IT" sz="2000" dirty="0"/>
              <a:t> </a:t>
            </a:r>
            <a:r>
              <a:rPr lang="it-IT" sz="2000" dirty="0" err="1"/>
              <a:t>des</a:t>
            </a:r>
            <a:r>
              <a:rPr lang="it-IT" sz="2000" dirty="0"/>
              <a:t> femmes et </a:t>
            </a:r>
            <a:r>
              <a:rPr lang="it-IT" sz="2000" dirty="0" err="1"/>
              <a:t>des</a:t>
            </a:r>
            <a:r>
              <a:rPr lang="it-IT" sz="2000" dirty="0"/>
              <a:t> </a:t>
            </a:r>
            <a:r>
              <a:rPr lang="it-IT" sz="2000" dirty="0" err="1"/>
              <a:t>hommes</a:t>
            </a:r>
            <a:r>
              <a:rPr lang="it-IT" sz="2000" dirty="0"/>
              <a:t> </a:t>
            </a:r>
          </a:p>
          <a:p>
            <a:pPr algn="just"/>
            <a:r>
              <a:rPr lang="it-IT" sz="2000" dirty="0"/>
              <a:t>6 Ne </a:t>
            </a:r>
            <a:r>
              <a:rPr lang="it-IT" sz="2000" dirty="0" err="1"/>
              <a:t>pas</a:t>
            </a:r>
            <a:r>
              <a:rPr lang="it-IT" sz="2000" dirty="0"/>
              <a:t> </a:t>
            </a:r>
            <a:r>
              <a:rPr lang="it-IT" sz="2000" dirty="0" err="1"/>
              <a:t>réserver</a:t>
            </a:r>
            <a:r>
              <a:rPr lang="it-IT" sz="2000" dirty="0"/>
              <a:t> </a:t>
            </a:r>
            <a:r>
              <a:rPr lang="it-IT" sz="2000" dirty="0" err="1"/>
              <a:t>aux</a:t>
            </a:r>
            <a:r>
              <a:rPr lang="it-IT" sz="2000" dirty="0"/>
              <a:t> femmes </a:t>
            </a:r>
            <a:r>
              <a:rPr lang="it-IT" sz="2000" dirty="0" err="1"/>
              <a:t>les</a:t>
            </a:r>
            <a:r>
              <a:rPr lang="it-IT" sz="2000" dirty="0"/>
              <a:t> </a:t>
            </a:r>
            <a:r>
              <a:rPr lang="it-IT" sz="2000" dirty="0" err="1"/>
              <a:t>questions</a:t>
            </a:r>
            <a:r>
              <a:rPr lang="it-IT" sz="2000" dirty="0"/>
              <a:t> </a:t>
            </a:r>
            <a:r>
              <a:rPr lang="it-IT" sz="2000" dirty="0" err="1"/>
              <a:t>sur</a:t>
            </a:r>
            <a:r>
              <a:rPr lang="it-IT" sz="2000" dirty="0"/>
              <a:t> la vie </a:t>
            </a:r>
            <a:r>
              <a:rPr lang="it-IT" sz="2000" dirty="0" err="1"/>
              <a:t>personnelle</a:t>
            </a:r>
            <a:r>
              <a:rPr lang="it-IT" sz="2000" dirty="0"/>
              <a:t> </a:t>
            </a:r>
          </a:p>
          <a:p>
            <a:pPr algn="just"/>
            <a:r>
              <a:rPr lang="it-IT" sz="2000" b="1" dirty="0"/>
              <a:t>7Parler «</a:t>
            </a:r>
            <a:r>
              <a:rPr lang="it-IT" sz="2000" b="1" dirty="0" err="1"/>
              <a:t>des</a:t>
            </a:r>
            <a:r>
              <a:rPr lang="it-IT" sz="2000" b="1" dirty="0"/>
              <a:t> femmes» </a:t>
            </a:r>
            <a:r>
              <a:rPr lang="it-IT" sz="2000" b="1" dirty="0" err="1"/>
              <a:t>plutôt</a:t>
            </a:r>
            <a:r>
              <a:rPr lang="it-IT" sz="2000" b="1" dirty="0"/>
              <a:t> </a:t>
            </a:r>
            <a:r>
              <a:rPr lang="it-IT" sz="2000" b="1" dirty="0" err="1"/>
              <a:t>que</a:t>
            </a:r>
            <a:r>
              <a:rPr lang="it-IT" sz="2000" b="1" dirty="0"/>
              <a:t> de «la femme », de la «</a:t>
            </a:r>
            <a:r>
              <a:rPr lang="it-IT" sz="2000" b="1" dirty="0" err="1"/>
              <a:t>journée</a:t>
            </a:r>
            <a:r>
              <a:rPr lang="it-IT" sz="2000" b="1" dirty="0"/>
              <a:t> </a:t>
            </a:r>
            <a:r>
              <a:rPr lang="it-IT" sz="2000" b="1" dirty="0" err="1"/>
              <a:t>internationale</a:t>
            </a:r>
            <a:r>
              <a:rPr lang="it-IT" sz="2000" b="1" dirty="0"/>
              <a:t> </a:t>
            </a:r>
            <a:r>
              <a:rPr lang="it-IT" sz="2000" b="1" dirty="0" err="1"/>
              <a:t>des</a:t>
            </a:r>
            <a:r>
              <a:rPr lang="it-IT" sz="2000" b="1" dirty="0"/>
              <a:t> </a:t>
            </a:r>
            <a:r>
              <a:rPr lang="it-IT" sz="2000" b="1" dirty="0" err="1"/>
              <a:t>droits</a:t>
            </a:r>
            <a:r>
              <a:rPr lang="it-IT" sz="2000" b="1" dirty="0"/>
              <a:t> </a:t>
            </a:r>
            <a:r>
              <a:rPr lang="it-IT" sz="2000" b="1" dirty="0" err="1"/>
              <a:t>des</a:t>
            </a:r>
            <a:r>
              <a:rPr lang="it-IT" sz="2000" b="1" dirty="0"/>
              <a:t> femmes » </a:t>
            </a:r>
            <a:r>
              <a:rPr lang="it-IT" sz="2000" b="1" dirty="0" err="1"/>
              <a:t>plutôt</a:t>
            </a:r>
            <a:r>
              <a:rPr lang="it-IT" sz="2000" b="1" dirty="0"/>
              <a:t> </a:t>
            </a:r>
            <a:r>
              <a:rPr lang="it-IT" sz="2000" b="1" dirty="0" err="1"/>
              <a:t>que</a:t>
            </a:r>
            <a:r>
              <a:rPr lang="it-IT" sz="2000" b="1" dirty="0"/>
              <a:t> de la «</a:t>
            </a:r>
            <a:r>
              <a:rPr lang="it-IT" sz="2000" b="1" dirty="0" err="1"/>
              <a:t>journée</a:t>
            </a:r>
            <a:r>
              <a:rPr lang="it-IT" sz="2000" b="1" dirty="0"/>
              <a:t> de la femme» </a:t>
            </a:r>
            <a:r>
              <a:rPr lang="it-IT" sz="2000" dirty="0"/>
              <a:t>et </a:t>
            </a:r>
            <a:r>
              <a:rPr lang="it-IT" sz="2000" b="1" dirty="0" err="1"/>
              <a:t>des</a:t>
            </a:r>
            <a:r>
              <a:rPr lang="it-IT" sz="2000" b="1" dirty="0"/>
              <a:t> «</a:t>
            </a:r>
            <a:r>
              <a:rPr lang="it-IT" sz="2000" b="1" dirty="0" err="1"/>
              <a:t>droits</a:t>
            </a:r>
            <a:r>
              <a:rPr lang="it-IT" sz="2000" b="1" dirty="0"/>
              <a:t> </a:t>
            </a:r>
            <a:r>
              <a:rPr lang="it-IT" sz="2000" b="1" dirty="0" err="1"/>
              <a:t>humains</a:t>
            </a:r>
            <a:r>
              <a:rPr lang="it-IT" sz="2000" b="1" dirty="0"/>
              <a:t>» </a:t>
            </a:r>
            <a:r>
              <a:rPr lang="it-IT" sz="2000" b="1" dirty="0" err="1"/>
              <a:t>plutôt</a:t>
            </a:r>
            <a:r>
              <a:rPr lang="it-IT" sz="2000" b="1" dirty="0"/>
              <a:t> </a:t>
            </a:r>
            <a:r>
              <a:rPr lang="it-IT" sz="2000" b="1" dirty="0" err="1"/>
              <a:t>que</a:t>
            </a:r>
            <a:r>
              <a:rPr lang="it-IT" sz="2000" b="1" dirty="0"/>
              <a:t> </a:t>
            </a:r>
            <a:r>
              <a:rPr lang="it-IT" sz="2000" b="1" dirty="0" err="1"/>
              <a:t>des</a:t>
            </a:r>
            <a:r>
              <a:rPr lang="it-IT" sz="2000" b="1" dirty="0"/>
              <a:t> «</a:t>
            </a:r>
            <a:r>
              <a:rPr lang="it-IT" sz="2000" b="1" dirty="0" err="1"/>
              <a:t>droits</a:t>
            </a:r>
            <a:r>
              <a:rPr lang="it-IT" sz="2000" b="1" dirty="0"/>
              <a:t> de l’</a:t>
            </a:r>
            <a:r>
              <a:rPr lang="it-IT" sz="2000" b="1" dirty="0" err="1"/>
              <a:t>homme</a:t>
            </a:r>
            <a:r>
              <a:rPr lang="it-IT" sz="2000" b="1" dirty="0"/>
              <a:t>» </a:t>
            </a:r>
          </a:p>
          <a:p>
            <a:pPr algn="just"/>
            <a:r>
              <a:rPr lang="it-IT" sz="2000" dirty="0"/>
              <a:t>8Diversifier </a:t>
            </a:r>
            <a:r>
              <a:rPr lang="it-IT" sz="2000" dirty="0" err="1"/>
              <a:t>les</a:t>
            </a:r>
            <a:r>
              <a:rPr lang="it-IT" sz="2000" dirty="0"/>
              <a:t> </a:t>
            </a:r>
            <a:r>
              <a:rPr lang="it-IT" sz="2000" dirty="0" err="1"/>
              <a:t>représentations</a:t>
            </a:r>
            <a:r>
              <a:rPr lang="it-IT" sz="2000" dirty="0"/>
              <a:t> </a:t>
            </a:r>
            <a:r>
              <a:rPr lang="it-IT" sz="2000" dirty="0" err="1"/>
              <a:t>des</a:t>
            </a:r>
            <a:r>
              <a:rPr lang="it-IT" sz="2000" dirty="0"/>
              <a:t> femmes et </a:t>
            </a:r>
            <a:r>
              <a:rPr lang="it-IT" sz="2000" dirty="0" err="1"/>
              <a:t>des</a:t>
            </a:r>
            <a:r>
              <a:rPr lang="it-IT" sz="2000" dirty="0"/>
              <a:t> </a:t>
            </a:r>
            <a:r>
              <a:rPr lang="it-IT" sz="2000" dirty="0" err="1"/>
              <a:t>hommes</a:t>
            </a:r>
            <a:r>
              <a:rPr lang="it-IT" sz="2000" dirty="0"/>
              <a:t> </a:t>
            </a:r>
          </a:p>
          <a:p>
            <a:pPr algn="just"/>
            <a:r>
              <a:rPr lang="it-IT" sz="2000" dirty="0"/>
              <a:t>9Veiller à </a:t>
            </a:r>
            <a:r>
              <a:rPr lang="it-IT" sz="2000" dirty="0" err="1"/>
              <a:t>équilibrer</a:t>
            </a:r>
            <a:r>
              <a:rPr lang="it-IT" sz="2000" dirty="0"/>
              <a:t> le </a:t>
            </a:r>
            <a:r>
              <a:rPr lang="it-IT" sz="2000" dirty="0" err="1"/>
              <a:t>nombre</a:t>
            </a:r>
            <a:r>
              <a:rPr lang="it-IT" sz="2000" dirty="0"/>
              <a:t> de femmes et d’</a:t>
            </a:r>
            <a:r>
              <a:rPr lang="it-IT" sz="2000" dirty="0" err="1"/>
              <a:t>hommes</a:t>
            </a:r>
            <a:r>
              <a:rPr lang="it-IT" sz="2000" dirty="0"/>
              <a:t> </a:t>
            </a:r>
          </a:p>
          <a:p>
            <a:pPr algn="just"/>
            <a:r>
              <a:rPr lang="it-IT" sz="2000" dirty="0"/>
              <a:t>10 </a:t>
            </a:r>
            <a:r>
              <a:rPr lang="it-IT" sz="2000" dirty="0" err="1"/>
              <a:t>Former</a:t>
            </a:r>
            <a:r>
              <a:rPr lang="it-IT" sz="2000" dirty="0"/>
              <a:t> </a:t>
            </a:r>
            <a:r>
              <a:rPr lang="it-IT" sz="2000" dirty="0" err="1"/>
              <a:t>les</a:t>
            </a:r>
            <a:r>
              <a:rPr lang="it-IT" sz="2000" dirty="0"/>
              <a:t> </a:t>
            </a:r>
            <a:r>
              <a:rPr lang="it-IT" sz="2000" dirty="0" err="1"/>
              <a:t>professionnel.le.s</a:t>
            </a:r>
            <a:r>
              <a:rPr lang="it-IT" sz="2000" dirty="0"/>
              <a:t> et </a:t>
            </a:r>
            <a:r>
              <a:rPr lang="it-IT" sz="2000" dirty="0" err="1"/>
              <a:t>diffuser</a:t>
            </a:r>
            <a:r>
              <a:rPr lang="it-IT" sz="2000" dirty="0"/>
              <a:t> ce guide </a:t>
            </a:r>
            <a:endParaRPr lang="fr-CA" sz="2000" dirty="0"/>
          </a:p>
        </p:txBody>
      </p:sp>
    </p:spTree>
    <p:extLst>
      <p:ext uri="{BB962C8B-B14F-4D97-AF65-F5344CB8AC3E}">
        <p14:creationId xmlns:p14="http://schemas.microsoft.com/office/powerpoint/2010/main" val="31540285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Loi de la sécurité globale ?</a:t>
            </a:r>
            <a:r>
              <a:rPr lang="fr-CA" sz="2800" dirty="0"/>
              <a:t/>
            </a:r>
            <a:br>
              <a:rPr lang="fr-CA" sz="2800" dirty="0"/>
            </a:br>
            <a:endParaRPr lang="fr-CA" sz="2800" dirty="0"/>
          </a:p>
        </p:txBody>
      </p:sp>
      <p:sp>
        <p:nvSpPr>
          <p:cNvPr id="3" name="Segnaposto contenuto 2"/>
          <p:cNvSpPr>
            <a:spLocks noGrp="1"/>
          </p:cNvSpPr>
          <p:nvPr>
            <p:ph idx="1"/>
          </p:nvPr>
        </p:nvSpPr>
        <p:spPr/>
        <p:txBody>
          <a:bodyPr>
            <a:normAutofit fontScale="92500"/>
          </a:bodyPr>
          <a:lstStyle/>
          <a:p>
            <a:pPr algn="just"/>
            <a:r>
              <a:rPr lang="fr-CA" sz="2400" dirty="0" smtClean="0"/>
              <a:t>La </a:t>
            </a:r>
            <a:r>
              <a:rPr lang="fr-CA" sz="2400" dirty="0"/>
              <a:t>proposition de loi relative à la sécurité globale est une proposition de loi française des députés </a:t>
            </a:r>
            <a:r>
              <a:rPr lang="fr-CA" sz="2400" dirty="0" smtClean="0"/>
              <a:t>LREM* Alice </a:t>
            </a:r>
            <a:r>
              <a:rPr lang="fr-CA" sz="2400" dirty="0" err="1"/>
              <a:t>Thourot</a:t>
            </a:r>
            <a:r>
              <a:rPr lang="fr-CA" sz="2400" dirty="0"/>
              <a:t> (Drôme) et Jean-Michel </a:t>
            </a:r>
            <a:r>
              <a:rPr lang="fr-CA" sz="2400" dirty="0" err="1"/>
              <a:t>Fauvergue</a:t>
            </a:r>
            <a:r>
              <a:rPr lang="fr-CA" sz="2400" dirty="0"/>
              <a:t> (Seine-et-</a:t>
            </a:r>
            <a:r>
              <a:rPr lang="fr-CA" sz="2400" dirty="0" smtClean="0"/>
              <a:t>Marne) </a:t>
            </a:r>
            <a:r>
              <a:rPr lang="fr-CA" sz="2400" dirty="0"/>
              <a:t>déposée à l'Assemblée nationale le 20 octobre 2020. Elle porte sur le renforcement des pouvoirs de la police municipale, l'accès aux images des caméras-piétons, la captation d'images par les drones et la diffusion de l'image des policiers. </a:t>
            </a:r>
            <a:endParaRPr lang="fr-CA" sz="2400" dirty="0" smtClean="0"/>
          </a:p>
          <a:p>
            <a:pPr algn="just"/>
            <a:r>
              <a:rPr lang="fr-CA" sz="2400" dirty="0" smtClean="0"/>
              <a:t>Elle a été adoptée </a:t>
            </a:r>
            <a:r>
              <a:rPr lang="fr-CA" sz="2400" dirty="0"/>
              <a:t>par l'Assemblée nationale le 24 novembre </a:t>
            </a:r>
            <a:r>
              <a:rPr lang="fr-CA" sz="2400" dirty="0" smtClean="0"/>
              <a:t>2020</a:t>
            </a:r>
          </a:p>
          <a:p>
            <a:pPr algn="just"/>
            <a:r>
              <a:rPr lang="fr-CA" sz="2400" dirty="0" smtClean="0"/>
              <a:t>Doit être discutée au Sénat</a:t>
            </a:r>
            <a:r>
              <a:rPr lang="fr-CA" sz="2400" dirty="0"/>
              <a:t>. Examen en commission au Sénat (3 mars 2021)</a:t>
            </a:r>
          </a:p>
          <a:p>
            <a:pPr algn="just"/>
            <a:endParaRPr lang="fr-CA" sz="2400" dirty="0" smtClean="0"/>
          </a:p>
          <a:p>
            <a:pPr algn="just"/>
            <a:r>
              <a:rPr lang="fr-CA" sz="2400" dirty="0" smtClean="0"/>
              <a:t>* LREM : la </a:t>
            </a:r>
            <a:r>
              <a:rPr lang="fr-CA" sz="2400" dirty="0"/>
              <a:t>République en Marche lancé par M. </a:t>
            </a:r>
            <a:r>
              <a:rPr lang="fr-CA" sz="2400" dirty="0" err="1"/>
              <a:t>Macron</a:t>
            </a:r>
            <a:r>
              <a:rPr lang="fr-CA" sz="2400" dirty="0"/>
              <a:t> en 2016 </a:t>
            </a:r>
          </a:p>
          <a:p>
            <a:pPr algn="just"/>
            <a:endParaRPr lang="fr-CA" sz="2400" dirty="0"/>
          </a:p>
        </p:txBody>
      </p:sp>
    </p:spTree>
    <p:extLst>
      <p:ext uri="{BB962C8B-B14F-4D97-AF65-F5344CB8AC3E}">
        <p14:creationId xmlns:p14="http://schemas.microsoft.com/office/powerpoint/2010/main" val="2057174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1° Recommandation</a:t>
            </a:r>
          </a:p>
        </p:txBody>
      </p:sp>
      <p:sp>
        <p:nvSpPr>
          <p:cNvPr id="3" name="Segnaposto contenuto 2"/>
          <p:cNvSpPr>
            <a:spLocks noGrp="1"/>
          </p:cNvSpPr>
          <p:nvPr>
            <p:ph idx="1"/>
          </p:nvPr>
        </p:nvSpPr>
        <p:spPr/>
        <p:txBody>
          <a:bodyPr>
            <a:normAutofit fontScale="92500" lnSpcReduction="10000"/>
          </a:bodyPr>
          <a:lstStyle/>
          <a:p>
            <a:pPr algn="just"/>
            <a:r>
              <a:rPr lang="it-IT" sz="2400" dirty="0"/>
              <a:t>1  </a:t>
            </a:r>
            <a:r>
              <a:rPr lang="it-IT" sz="2400" dirty="0" err="1"/>
              <a:t>Éliminer</a:t>
            </a:r>
            <a:r>
              <a:rPr lang="it-IT" sz="2400" dirty="0"/>
              <a:t> </a:t>
            </a:r>
            <a:r>
              <a:rPr lang="it-IT" sz="2400" dirty="0" err="1"/>
              <a:t>toutes</a:t>
            </a:r>
            <a:r>
              <a:rPr lang="it-IT" sz="2400" dirty="0"/>
              <a:t> </a:t>
            </a:r>
            <a:r>
              <a:rPr lang="it-IT" sz="2400" dirty="0" err="1"/>
              <a:t>expressions</a:t>
            </a:r>
            <a:r>
              <a:rPr lang="it-IT" sz="2400" dirty="0"/>
              <a:t> </a:t>
            </a:r>
            <a:r>
              <a:rPr lang="it-IT" sz="2400" dirty="0" err="1"/>
              <a:t>telles</a:t>
            </a:r>
            <a:r>
              <a:rPr lang="it-IT" sz="2400" dirty="0"/>
              <a:t> </a:t>
            </a:r>
            <a:r>
              <a:rPr lang="it-IT" sz="2400" dirty="0" err="1"/>
              <a:t>que</a:t>
            </a:r>
            <a:r>
              <a:rPr lang="it-IT" sz="2400" dirty="0"/>
              <a:t> « chef de </a:t>
            </a:r>
            <a:r>
              <a:rPr lang="it-IT" sz="2400" dirty="0" err="1"/>
              <a:t>famille</a:t>
            </a:r>
            <a:r>
              <a:rPr lang="it-IT" sz="2400" dirty="0"/>
              <a:t> », « </a:t>
            </a:r>
            <a:r>
              <a:rPr lang="it-IT" sz="2400" dirty="0" err="1"/>
              <a:t>mademoiselle</a:t>
            </a:r>
            <a:r>
              <a:rPr lang="it-IT" sz="2400" dirty="0"/>
              <a:t> », « </a:t>
            </a:r>
            <a:r>
              <a:rPr lang="it-IT" sz="2400" dirty="0" err="1"/>
              <a:t>nom</a:t>
            </a:r>
            <a:r>
              <a:rPr lang="it-IT" sz="2400" dirty="0"/>
              <a:t> de </a:t>
            </a:r>
            <a:r>
              <a:rPr lang="it-IT" sz="2400" dirty="0" err="1"/>
              <a:t>jeune</a:t>
            </a:r>
            <a:r>
              <a:rPr lang="it-IT" sz="2400" dirty="0"/>
              <a:t> </a:t>
            </a:r>
            <a:r>
              <a:rPr lang="it-IT" sz="2400" dirty="0" err="1"/>
              <a:t>fille</a:t>
            </a:r>
            <a:r>
              <a:rPr lang="it-IT" sz="2400" dirty="0"/>
              <a:t> », « </a:t>
            </a:r>
            <a:r>
              <a:rPr lang="it-IT" sz="2400" dirty="0" err="1"/>
              <a:t>nom</a:t>
            </a:r>
            <a:r>
              <a:rPr lang="it-IT" sz="2400" dirty="0"/>
              <a:t> </a:t>
            </a:r>
            <a:r>
              <a:rPr lang="it-IT" sz="2400" dirty="0" err="1"/>
              <a:t>patronymique</a:t>
            </a:r>
            <a:r>
              <a:rPr lang="it-IT" sz="2400" dirty="0"/>
              <a:t> », « </a:t>
            </a:r>
            <a:r>
              <a:rPr lang="it-IT" sz="2400" dirty="0" err="1"/>
              <a:t>nom</a:t>
            </a:r>
            <a:r>
              <a:rPr lang="it-IT" sz="2400" dirty="0"/>
              <a:t> d’</a:t>
            </a:r>
            <a:r>
              <a:rPr lang="it-IT" sz="2400" dirty="0" err="1"/>
              <a:t>épouse</a:t>
            </a:r>
            <a:r>
              <a:rPr lang="it-IT" sz="2400" dirty="0"/>
              <a:t> et d’</a:t>
            </a:r>
            <a:r>
              <a:rPr lang="it-IT" sz="2400" dirty="0" err="1"/>
              <a:t>époux</a:t>
            </a:r>
            <a:r>
              <a:rPr lang="it-IT" sz="2400" dirty="0"/>
              <a:t> », « en bon </a:t>
            </a:r>
            <a:r>
              <a:rPr lang="it-IT" sz="2400" dirty="0" err="1"/>
              <a:t>père</a:t>
            </a:r>
            <a:r>
              <a:rPr lang="it-IT" sz="2400" dirty="0"/>
              <a:t> de </a:t>
            </a:r>
            <a:r>
              <a:rPr lang="it-IT" sz="2400" dirty="0" err="1"/>
              <a:t>famille</a:t>
            </a:r>
            <a:r>
              <a:rPr lang="it-IT" sz="2400" dirty="0"/>
              <a:t> »</a:t>
            </a:r>
          </a:p>
          <a:p>
            <a:pPr algn="just"/>
            <a:r>
              <a:rPr lang="it-IT" sz="2400" dirty="0" err="1"/>
              <a:t>Pourquoi</a:t>
            </a:r>
            <a:r>
              <a:rPr lang="it-IT" sz="2400" dirty="0"/>
              <a:t> ?Parce </a:t>
            </a:r>
            <a:r>
              <a:rPr lang="it-IT" sz="2400" dirty="0" err="1"/>
              <a:t>que</a:t>
            </a:r>
            <a:r>
              <a:rPr lang="it-IT" sz="2400" dirty="0"/>
              <a:t> </a:t>
            </a:r>
            <a:r>
              <a:rPr lang="it-IT" sz="2400" dirty="0" err="1"/>
              <a:t>ces</a:t>
            </a:r>
            <a:r>
              <a:rPr lang="it-IT" sz="2400" dirty="0"/>
              <a:t> </a:t>
            </a:r>
            <a:r>
              <a:rPr lang="it-IT" sz="2400" dirty="0" err="1"/>
              <a:t>expressions</a:t>
            </a:r>
            <a:r>
              <a:rPr lang="it-IT" sz="2400" dirty="0"/>
              <a:t> </a:t>
            </a:r>
            <a:r>
              <a:rPr lang="it-IT" sz="2400" dirty="0" err="1"/>
              <a:t>ont</a:t>
            </a:r>
            <a:r>
              <a:rPr lang="it-IT" sz="2400" dirty="0"/>
              <a:t> </a:t>
            </a:r>
            <a:r>
              <a:rPr lang="it-IT" sz="2400" dirty="0" err="1"/>
              <a:t>déjà</a:t>
            </a:r>
            <a:r>
              <a:rPr lang="it-IT" sz="2400" dirty="0"/>
              <a:t> </a:t>
            </a:r>
            <a:r>
              <a:rPr lang="it-IT" sz="2400" dirty="0" err="1"/>
              <a:t>été</a:t>
            </a:r>
            <a:r>
              <a:rPr lang="it-IT" sz="2400" dirty="0"/>
              <a:t> </a:t>
            </a:r>
            <a:r>
              <a:rPr lang="it-IT" sz="2400" dirty="0" err="1"/>
              <a:t>bannies</a:t>
            </a:r>
            <a:r>
              <a:rPr lang="it-IT" sz="2400" dirty="0"/>
              <a:t> </a:t>
            </a:r>
            <a:r>
              <a:rPr lang="it-IT" sz="2400" dirty="0" err="1"/>
              <a:t>du</a:t>
            </a:r>
            <a:r>
              <a:rPr lang="it-IT" sz="2400" dirty="0"/>
              <a:t> </a:t>
            </a:r>
            <a:r>
              <a:rPr lang="it-IT" sz="2400" dirty="0" err="1"/>
              <a:t>droit</a:t>
            </a:r>
            <a:r>
              <a:rPr lang="it-IT" sz="2400" dirty="0"/>
              <a:t> </a:t>
            </a:r>
            <a:r>
              <a:rPr lang="it-IT" sz="2400" dirty="0" err="1"/>
              <a:t>français</a:t>
            </a:r>
            <a:r>
              <a:rPr lang="it-IT" sz="2400" dirty="0"/>
              <a:t>*. Parce </a:t>
            </a:r>
            <a:r>
              <a:rPr lang="it-IT" sz="2400" dirty="0" err="1"/>
              <a:t>que</a:t>
            </a:r>
            <a:r>
              <a:rPr lang="it-IT" sz="2400" dirty="0"/>
              <a:t> </a:t>
            </a:r>
            <a:r>
              <a:rPr lang="it-IT" sz="2400" dirty="0" err="1"/>
              <a:t>ces</a:t>
            </a:r>
            <a:r>
              <a:rPr lang="it-IT" sz="2400" dirty="0"/>
              <a:t> </a:t>
            </a:r>
            <a:r>
              <a:rPr lang="it-IT" sz="2400" dirty="0" err="1"/>
              <a:t>expressions</a:t>
            </a:r>
            <a:r>
              <a:rPr lang="it-IT" sz="2400" dirty="0"/>
              <a:t> </a:t>
            </a:r>
            <a:r>
              <a:rPr lang="it-IT" sz="2400" dirty="0" err="1"/>
              <a:t>renvoient</a:t>
            </a:r>
            <a:r>
              <a:rPr lang="it-IT" sz="2400" dirty="0"/>
              <a:t> </a:t>
            </a:r>
            <a:r>
              <a:rPr lang="it-IT" sz="2400" dirty="0" err="1"/>
              <a:t>les</a:t>
            </a:r>
            <a:r>
              <a:rPr lang="it-IT" sz="2400" dirty="0"/>
              <a:t> femmes et </a:t>
            </a:r>
            <a:r>
              <a:rPr lang="it-IT" sz="2400" dirty="0" err="1"/>
              <a:t>les</a:t>
            </a:r>
            <a:r>
              <a:rPr lang="it-IT" sz="2400" dirty="0"/>
              <a:t> </a:t>
            </a:r>
            <a:r>
              <a:rPr lang="it-IT" sz="2400" dirty="0" err="1"/>
              <a:t>hommes</a:t>
            </a:r>
            <a:r>
              <a:rPr lang="it-IT" sz="2400" dirty="0"/>
              <a:t> à </a:t>
            </a:r>
            <a:r>
              <a:rPr lang="it-IT" sz="2400" dirty="0" err="1"/>
              <a:t>des</a:t>
            </a:r>
            <a:r>
              <a:rPr lang="it-IT" sz="2400" dirty="0"/>
              <a:t> </a:t>
            </a:r>
            <a:r>
              <a:rPr lang="it-IT" sz="2400" dirty="0" err="1"/>
              <a:t>rôles</a:t>
            </a:r>
            <a:r>
              <a:rPr lang="it-IT" sz="2400" dirty="0"/>
              <a:t> </a:t>
            </a:r>
            <a:r>
              <a:rPr lang="it-IT" sz="2400" dirty="0" err="1"/>
              <a:t>sociaux</a:t>
            </a:r>
            <a:r>
              <a:rPr lang="it-IT" sz="2400" dirty="0"/>
              <a:t> </a:t>
            </a:r>
            <a:r>
              <a:rPr lang="it-IT" sz="2400" dirty="0" err="1"/>
              <a:t>traditionnels</a:t>
            </a:r>
            <a:r>
              <a:rPr lang="it-IT" sz="2400" dirty="0"/>
              <a:t>.</a:t>
            </a:r>
          </a:p>
          <a:p>
            <a:pPr algn="just"/>
            <a:endParaRPr lang="it-IT" sz="2400" dirty="0"/>
          </a:p>
          <a:p>
            <a:pPr algn="just"/>
            <a:r>
              <a:rPr lang="it-IT" sz="2400" dirty="0"/>
              <a:t>* </a:t>
            </a:r>
            <a:r>
              <a:rPr lang="it-IT" sz="2400" dirty="0" err="1"/>
              <a:t>Conformément</a:t>
            </a:r>
            <a:r>
              <a:rPr lang="it-IT" sz="2400" dirty="0"/>
              <a:t> à la </a:t>
            </a:r>
            <a:r>
              <a:rPr lang="it-IT" sz="2400" b="1" dirty="0" err="1"/>
              <a:t>Circulaire</a:t>
            </a:r>
            <a:r>
              <a:rPr lang="it-IT" sz="2400" b="1" dirty="0"/>
              <a:t> n°5575/SG </a:t>
            </a:r>
            <a:r>
              <a:rPr lang="it-IT" sz="2400" b="1" dirty="0" err="1"/>
              <a:t>du</a:t>
            </a:r>
            <a:r>
              <a:rPr lang="it-IT" sz="2400" b="1" dirty="0"/>
              <a:t> 21 </a:t>
            </a:r>
            <a:r>
              <a:rPr lang="it-IT" sz="2400" b="1" dirty="0" err="1"/>
              <a:t>février</a:t>
            </a:r>
            <a:r>
              <a:rPr lang="it-IT" sz="2400" b="1" dirty="0"/>
              <a:t> 2012 </a:t>
            </a:r>
            <a:r>
              <a:rPr lang="it-IT" sz="2400" dirty="0"/>
              <a:t>relative à la </a:t>
            </a:r>
            <a:r>
              <a:rPr lang="it-IT" sz="2400" dirty="0" err="1"/>
              <a:t>suppression</a:t>
            </a:r>
            <a:r>
              <a:rPr lang="it-IT" sz="2400" dirty="0"/>
              <a:t> </a:t>
            </a:r>
            <a:r>
              <a:rPr lang="it-IT" sz="2400" dirty="0" err="1"/>
              <a:t>des</a:t>
            </a:r>
            <a:r>
              <a:rPr lang="it-IT" sz="2400" dirty="0"/>
              <a:t> </a:t>
            </a:r>
            <a:r>
              <a:rPr lang="it-IT" sz="2400" dirty="0" err="1"/>
              <a:t>termes</a:t>
            </a:r>
            <a:r>
              <a:rPr lang="it-IT" sz="2400" dirty="0"/>
              <a:t> « </a:t>
            </a:r>
            <a:r>
              <a:rPr lang="it-IT" sz="2400" dirty="0" err="1"/>
              <a:t>mademoiselle</a:t>
            </a:r>
            <a:r>
              <a:rPr lang="it-IT" sz="2400" dirty="0"/>
              <a:t> », « </a:t>
            </a:r>
            <a:r>
              <a:rPr lang="it-IT" sz="2400" dirty="0" err="1"/>
              <a:t>nom</a:t>
            </a:r>
            <a:r>
              <a:rPr lang="it-IT" sz="2400" dirty="0"/>
              <a:t> de </a:t>
            </a:r>
            <a:r>
              <a:rPr lang="it-IT" sz="2400" dirty="0" err="1"/>
              <a:t>jeune</a:t>
            </a:r>
            <a:r>
              <a:rPr lang="it-IT" sz="2400" dirty="0"/>
              <a:t> </a:t>
            </a:r>
            <a:r>
              <a:rPr lang="it-IT" sz="2400" dirty="0" err="1"/>
              <a:t>fille</a:t>
            </a:r>
            <a:r>
              <a:rPr lang="it-IT" sz="2400" dirty="0"/>
              <a:t> », « </a:t>
            </a:r>
            <a:r>
              <a:rPr lang="it-IT" sz="2400" dirty="0" err="1"/>
              <a:t>nom</a:t>
            </a:r>
            <a:r>
              <a:rPr lang="it-IT" sz="2400" dirty="0"/>
              <a:t> </a:t>
            </a:r>
            <a:r>
              <a:rPr lang="it-IT" sz="2400" dirty="0" err="1"/>
              <a:t>patronymique</a:t>
            </a:r>
            <a:r>
              <a:rPr lang="it-IT" sz="2400" dirty="0"/>
              <a:t> », « </a:t>
            </a:r>
            <a:r>
              <a:rPr lang="it-IT" sz="2400" dirty="0" err="1"/>
              <a:t>nom</a:t>
            </a:r>
            <a:r>
              <a:rPr lang="it-IT" sz="2400" dirty="0"/>
              <a:t> d’</a:t>
            </a:r>
            <a:r>
              <a:rPr lang="it-IT" sz="2400" dirty="0" err="1"/>
              <a:t>épouse</a:t>
            </a:r>
            <a:r>
              <a:rPr lang="it-IT" sz="2400" dirty="0"/>
              <a:t> » et « </a:t>
            </a:r>
            <a:r>
              <a:rPr lang="it-IT" sz="2400" dirty="0" err="1"/>
              <a:t>nom</a:t>
            </a:r>
            <a:r>
              <a:rPr lang="it-IT" sz="2400" dirty="0"/>
              <a:t> d’</a:t>
            </a:r>
            <a:r>
              <a:rPr lang="it-IT" sz="2400" dirty="0" err="1"/>
              <a:t>époux</a:t>
            </a:r>
            <a:r>
              <a:rPr lang="it-IT" sz="2400" dirty="0"/>
              <a:t> » </a:t>
            </a:r>
            <a:r>
              <a:rPr lang="it-IT" sz="2400" dirty="0" err="1"/>
              <a:t>des</a:t>
            </a:r>
            <a:r>
              <a:rPr lang="it-IT" sz="2400" dirty="0"/>
              <a:t> </a:t>
            </a:r>
            <a:r>
              <a:rPr lang="it-IT" sz="2400" dirty="0" err="1"/>
              <a:t>formulaires</a:t>
            </a:r>
            <a:r>
              <a:rPr lang="it-IT" sz="2400" dirty="0"/>
              <a:t> et </a:t>
            </a:r>
            <a:r>
              <a:rPr lang="it-IT" sz="2400" dirty="0" err="1"/>
              <a:t>correspondances</a:t>
            </a:r>
            <a:r>
              <a:rPr lang="it-IT" sz="2400" dirty="0"/>
              <a:t> </a:t>
            </a:r>
            <a:r>
              <a:rPr lang="it-IT" sz="2400" dirty="0" err="1"/>
              <a:t>des</a:t>
            </a:r>
            <a:r>
              <a:rPr lang="it-IT" sz="2400" dirty="0"/>
              <a:t> </a:t>
            </a:r>
            <a:r>
              <a:rPr lang="it-IT" sz="2400" dirty="0" err="1"/>
              <a:t>administrations</a:t>
            </a:r>
            <a:r>
              <a:rPr lang="it-IT" sz="2400" dirty="0"/>
              <a:t>, à la </a:t>
            </a:r>
            <a:r>
              <a:rPr lang="it-IT" sz="2400" dirty="0" err="1"/>
              <a:t>loi</a:t>
            </a:r>
            <a:r>
              <a:rPr lang="it-IT" sz="2400" dirty="0"/>
              <a:t> n° 70-459 </a:t>
            </a:r>
            <a:r>
              <a:rPr lang="it-IT" sz="2400" dirty="0" err="1"/>
              <a:t>du</a:t>
            </a:r>
            <a:r>
              <a:rPr lang="it-IT" sz="2400" dirty="0"/>
              <a:t> 4 </a:t>
            </a:r>
            <a:r>
              <a:rPr lang="it-IT" sz="2400" dirty="0" err="1"/>
              <a:t>juin</a:t>
            </a:r>
            <a:r>
              <a:rPr lang="it-IT" sz="2400" dirty="0"/>
              <a:t> 1970 relative à l’</a:t>
            </a:r>
            <a:r>
              <a:rPr lang="it-IT" sz="2400" dirty="0" err="1"/>
              <a:t>autorité</a:t>
            </a:r>
            <a:r>
              <a:rPr lang="it-IT" sz="2400" dirty="0"/>
              <a:t> parentale et à la </a:t>
            </a:r>
            <a:r>
              <a:rPr lang="it-IT" sz="2400" dirty="0" err="1"/>
              <a:t>loi</a:t>
            </a:r>
            <a:r>
              <a:rPr lang="it-IT" sz="2400" dirty="0"/>
              <a:t> </a:t>
            </a:r>
            <a:r>
              <a:rPr lang="it-IT" sz="2400" dirty="0" err="1"/>
              <a:t>du</a:t>
            </a:r>
            <a:r>
              <a:rPr lang="it-IT" sz="2400" dirty="0"/>
              <a:t> 4 </a:t>
            </a:r>
            <a:r>
              <a:rPr lang="it-IT" sz="2400" dirty="0" err="1"/>
              <a:t>août</a:t>
            </a:r>
            <a:r>
              <a:rPr lang="it-IT" sz="2400" dirty="0"/>
              <a:t> 2014 pour l’</a:t>
            </a:r>
            <a:r>
              <a:rPr lang="it-IT" sz="2400" dirty="0" err="1"/>
              <a:t>égalité</a:t>
            </a:r>
            <a:r>
              <a:rPr lang="it-IT" sz="2400" dirty="0"/>
              <a:t> </a:t>
            </a:r>
            <a:r>
              <a:rPr lang="it-IT" sz="2400" dirty="0" err="1"/>
              <a:t>réelle</a:t>
            </a:r>
            <a:r>
              <a:rPr lang="it-IT" sz="2400" dirty="0"/>
              <a:t> </a:t>
            </a:r>
            <a:r>
              <a:rPr lang="it-IT" sz="2400" dirty="0" err="1"/>
              <a:t>entre</a:t>
            </a:r>
            <a:r>
              <a:rPr lang="it-IT" sz="2400" dirty="0"/>
              <a:t> </a:t>
            </a:r>
            <a:r>
              <a:rPr lang="it-IT" sz="2400" dirty="0" err="1"/>
              <a:t>les</a:t>
            </a:r>
            <a:r>
              <a:rPr lang="it-IT" sz="2400" dirty="0"/>
              <a:t> femmes et </a:t>
            </a:r>
            <a:r>
              <a:rPr lang="it-IT" sz="2400" dirty="0" err="1"/>
              <a:t>les</a:t>
            </a:r>
            <a:r>
              <a:rPr lang="it-IT" sz="2400" dirty="0"/>
              <a:t> </a:t>
            </a:r>
            <a:r>
              <a:rPr lang="it-IT" sz="2400" dirty="0" err="1"/>
              <a:t>hommes</a:t>
            </a:r>
            <a:endParaRPr lang="fr-CA" sz="2400" dirty="0"/>
          </a:p>
        </p:txBody>
      </p:sp>
    </p:spTree>
    <p:extLst>
      <p:ext uri="{BB962C8B-B14F-4D97-AF65-F5344CB8AC3E}">
        <p14:creationId xmlns:p14="http://schemas.microsoft.com/office/powerpoint/2010/main" val="214006410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a:t>N’</a:t>
            </a:r>
            <a:r>
              <a:rPr lang="it-IT" sz="2400" b="1" dirty="0" err="1"/>
              <a:t>offrez</a:t>
            </a:r>
            <a:r>
              <a:rPr lang="it-IT" sz="2400" b="1" dirty="0"/>
              <a:t> </a:t>
            </a:r>
            <a:r>
              <a:rPr lang="it-IT" sz="2400" b="1" dirty="0" err="1"/>
              <a:t>pas</a:t>
            </a:r>
            <a:r>
              <a:rPr lang="it-IT" sz="2400" b="1" dirty="0"/>
              <a:t> de </a:t>
            </a:r>
            <a:r>
              <a:rPr lang="it-IT" sz="2400" b="1" dirty="0" err="1"/>
              <a:t>fleurs</a:t>
            </a:r>
            <a:r>
              <a:rPr lang="it-IT" sz="2400" b="1"/>
              <a:t/>
            </a:r>
            <a:br>
              <a:rPr lang="it-IT" sz="2400" b="1"/>
            </a:br>
            <a:endParaRPr lang="fr-CA" sz="2400"/>
          </a:p>
        </p:txBody>
      </p:sp>
      <p:pic>
        <p:nvPicPr>
          <p:cNvPr id="4" name="Segnaposto contenuto 3" descr="aadf56a62326e330294e492eadbeeda3.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21933099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Titolo 1"/>
          <p:cNvSpPr>
            <a:spLocks noGrp="1"/>
          </p:cNvSpPr>
          <p:nvPr>
            <p:ph type="title"/>
          </p:nvPr>
        </p:nvSpPr>
        <p:spPr/>
        <p:txBody>
          <a:bodyPr/>
          <a:lstStyle/>
          <a:p>
            <a:r>
              <a:rPr lang="it-IT" sz="2800" dirty="0" err="1">
                <a:latin typeface="Arial" charset="0"/>
                <a:ea typeface="MS PGothic" charset="0"/>
              </a:rPr>
              <a:t>Mot</a:t>
            </a:r>
            <a:r>
              <a:rPr lang="it-IT" sz="2800" dirty="0">
                <a:latin typeface="Arial" charset="0"/>
                <a:ea typeface="MS PGothic" charset="0"/>
              </a:rPr>
              <a:t> (</a:t>
            </a:r>
            <a:r>
              <a:rPr lang="it-IT" sz="2800" dirty="0" err="1">
                <a:latin typeface="Arial" charset="0"/>
                <a:ea typeface="MS PGothic" charset="0"/>
              </a:rPr>
              <a:t>italien</a:t>
            </a:r>
            <a:r>
              <a:rPr lang="it-IT" sz="2800" dirty="0">
                <a:latin typeface="Arial" charset="0"/>
                <a:ea typeface="MS PGothic" charset="0"/>
              </a:rPr>
              <a:t>) à </a:t>
            </a:r>
            <a:r>
              <a:rPr lang="it-IT" sz="2800" dirty="0" err="1">
                <a:latin typeface="Arial" charset="0"/>
                <a:ea typeface="MS PGothic" charset="0"/>
              </a:rPr>
              <a:t>charge</a:t>
            </a:r>
            <a:r>
              <a:rPr lang="it-IT" sz="2800" dirty="0">
                <a:latin typeface="Arial" charset="0"/>
                <a:ea typeface="MS PGothic" charset="0"/>
              </a:rPr>
              <a:t> </a:t>
            </a:r>
            <a:r>
              <a:rPr lang="it-IT" sz="2800" dirty="0" err="1">
                <a:latin typeface="Arial" charset="0"/>
                <a:ea typeface="MS PGothic" charset="0"/>
              </a:rPr>
              <a:t>culturelle</a:t>
            </a:r>
            <a:r>
              <a:rPr lang="it-IT" sz="2800" dirty="0">
                <a:latin typeface="Arial" charset="0"/>
                <a:ea typeface="MS PGothic" charset="0"/>
              </a:rPr>
              <a:t> </a:t>
            </a:r>
            <a:r>
              <a:rPr lang="it-IT" sz="2800" dirty="0" err="1">
                <a:latin typeface="Arial" charset="0"/>
                <a:ea typeface="MS PGothic" charset="0"/>
              </a:rPr>
              <a:t>partagée</a:t>
            </a:r>
            <a:r>
              <a:rPr lang="it-IT" sz="2800" dirty="0">
                <a:latin typeface="Arial" charset="0"/>
                <a:ea typeface="MS PGothic" charset="0"/>
              </a:rPr>
              <a:t> :</a:t>
            </a:r>
            <a:br>
              <a:rPr lang="it-IT" sz="2800" dirty="0">
                <a:latin typeface="Arial" charset="0"/>
                <a:ea typeface="MS PGothic" charset="0"/>
              </a:rPr>
            </a:br>
            <a:r>
              <a:rPr lang="it-IT" sz="2800" dirty="0">
                <a:latin typeface="Arial" charset="0"/>
                <a:ea typeface="MS PGothic" charset="0"/>
              </a:rPr>
              <a:t>le mimosa (</a:t>
            </a:r>
            <a:r>
              <a:rPr lang="it-IT" sz="2800" dirty="0" err="1">
                <a:latin typeface="Arial" charset="0"/>
                <a:ea typeface="MS PGothic" charset="0"/>
              </a:rPr>
              <a:t>fleur</a:t>
            </a:r>
            <a:r>
              <a:rPr lang="it-IT" sz="2800" dirty="0">
                <a:latin typeface="Arial" charset="0"/>
                <a:ea typeface="MS PGothic" charset="0"/>
              </a:rPr>
              <a:t> </a:t>
            </a:r>
            <a:r>
              <a:rPr lang="it-IT" sz="2800" dirty="0" err="1">
                <a:latin typeface="Arial" charset="0"/>
                <a:ea typeface="MS PGothic" charset="0"/>
              </a:rPr>
              <a:t>du</a:t>
            </a:r>
            <a:r>
              <a:rPr lang="it-IT" sz="2800" dirty="0">
                <a:latin typeface="Arial" charset="0"/>
                <a:ea typeface="MS PGothic" charset="0"/>
              </a:rPr>
              <a:t> 8 </a:t>
            </a:r>
            <a:r>
              <a:rPr lang="it-IT" sz="2800" dirty="0" err="1">
                <a:latin typeface="Arial" charset="0"/>
                <a:ea typeface="MS PGothic" charset="0"/>
              </a:rPr>
              <a:t>mars</a:t>
            </a:r>
            <a:r>
              <a:rPr lang="it-IT" sz="2800" dirty="0">
                <a:latin typeface="Arial" charset="0"/>
                <a:ea typeface="MS PGothic" charset="0"/>
              </a:rPr>
              <a:t>)</a:t>
            </a:r>
          </a:p>
        </p:txBody>
      </p:sp>
      <p:pic>
        <p:nvPicPr>
          <p:cNvPr id="322562" name="Segnaposto contenuto 3" descr="italie-le-mimosa-comme-symbole-de-la-journee-de-la-femme.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p:pic>
      <p:sp>
        <p:nvSpPr>
          <p:cNvPr id="3" name="Rettangolo 2"/>
          <p:cNvSpPr/>
          <p:nvPr/>
        </p:nvSpPr>
        <p:spPr>
          <a:xfrm>
            <a:off x="4406570" y="3244334"/>
            <a:ext cx="441146" cy="369332"/>
          </a:xfrm>
          <a:prstGeom prst="rect">
            <a:avLst/>
          </a:prstGeom>
        </p:spPr>
        <p:txBody>
          <a:bodyPr wrap="none">
            <a:spAutoFit/>
          </a:bodyPr>
          <a:lstStyle/>
          <a:p>
            <a:r>
              <a:rPr lang="fr-CA" dirty="0"/>
              <a:t>CC</a:t>
            </a:r>
          </a:p>
        </p:txBody>
      </p:sp>
    </p:spTree>
    <p:extLst>
      <p:ext uri="{BB962C8B-B14F-4D97-AF65-F5344CB8AC3E}">
        <p14:creationId xmlns:p14="http://schemas.microsoft.com/office/powerpoint/2010/main" val="2040983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olo 1"/>
          <p:cNvSpPr>
            <a:spLocks noGrp="1"/>
          </p:cNvSpPr>
          <p:nvPr>
            <p:ph type="title"/>
          </p:nvPr>
        </p:nvSpPr>
        <p:spPr/>
        <p:txBody>
          <a:bodyPr/>
          <a:lstStyle/>
          <a:p>
            <a:r>
              <a:rPr lang="fr-FR" sz="2800" dirty="0">
                <a:latin typeface="Arial" charset="0"/>
                <a:ea typeface="MS PGothic" charset="0"/>
                <a:cs typeface="MS PGothic" charset="0"/>
              </a:rPr>
              <a:t>Mots à CCP </a:t>
            </a:r>
            <a:endParaRPr lang="it-IT" sz="2800" dirty="0">
              <a:latin typeface="Arial" charset="0"/>
              <a:ea typeface="MS PGothic" charset="0"/>
            </a:endParaRPr>
          </a:p>
        </p:txBody>
      </p:sp>
      <p:sp>
        <p:nvSpPr>
          <p:cNvPr id="89091" name="Segnaposto contenuto 2"/>
          <p:cNvSpPr>
            <a:spLocks noGrp="1"/>
          </p:cNvSpPr>
          <p:nvPr>
            <p:ph idx="1"/>
          </p:nvPr>
        </p:nvSpPr>
        <p:spPr/>
        <p:txBody>
          <a:bodyPr>
            <a:normAutofit/>
          </a:bodyPr>
          <a:lstStyle/>
          <a:p>
            <a:pPr algn="just"/>
            <a:r>
              <a:rPr lang="fr-FR" sz="2400" dirty="0">
                <a:latin typeface="Arial" charset="0"/>
                <a:ea typeface="MS PGothic" charset="0"/>
                <a:cs typeface="MS PGothic" charset="0"/>
              </a:rPr>
              <a:t>Des mots à charge culturelle partagée qui présentent une valeur ajoutée à leur définition sémantique. </a:t>
            </a:r>
          </a:p>
        </p:txBody>
      </p:sp>
    </p:spTree>
    <p:extLst>
      <p:ext uri="{BB962C8B-B14F-4D97-AF65-F5344CB8AC3E}">
        <p14:creationId xmlns:p14="http://schemas.microsoft.com/office/powerpoint/2010/main" val="24122917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L’écriture </a:t>
            </a:r>
            <a:r>
              <a:rPr lang="fr-CA" sz="2800" dirty="0"/>
              <a:t>inclusive</a:t>
            </a:r>
            <a:endParaRPr lang="it-IT" sz="2800" dirty="0"/>
          </a:p>
        </p:txBody>
      </p:sp>
      <p:sp>
        <p:nvSpPr>
          <p:cNvPr id="3" name="Segnaposto contenuto 2"/>
          <p:cNvSpPr>
            <a:spLocks noGrp="1"/>
          </p:cNvSpPr>
          <p:nvPr>
            <p:ph idx="1"/>
          </p:nvPr>
        </p:nvSpPr>
        <p:spPr/>
        <p:txBody>
          <a:bodyPr>
            <a:normAutofit/>
          </a:bodyPr>
          <a:lstStyle/>
          <a:p>
            <a:pPr algn="just"/>
            <a:r>
              <a:rPr lang="fr-FR" sz="2400" dirty="0"/>
              <a:t>Les promoteurs de l'écriture </a:t>
            </a:r>
            <a:r>
              <a:rPr lang="fr-FR" sz="2400" dirty="0" smtClean="0"/>
              <a:t>inclusive </a:t>
            </a:r>
            <a:r>
              <a:rPr lang="fr-FR" sz="2400" dirty="0"/>
              <a:t>défendent qu'elle promeut simplement </a:t>
            </a:r>
            <a:r>
              <a:rPr lang="fr-FR" sz="2400" b="1" dirty="0"/>
              <a:t>l'égalité entre les hommes et les femmes,</a:t>
            </a:r>
            <a:r>
              <a:rPr lang="fr-FR" sz="2400" dirty="0"/>
              <a:t> en évitant de rendre ces dernières invisibles ou moins importantes dans les écrits et</a:t>
            </a:r>
            <a:r>
              <a:rPr lang="fr-FR" sz="2400" b="1" dirty="0"/>
              <a:t> en retirant au masculin son caractère générique. </a:t>
            </a:r>
            <a:endParaRPr lang="it-IT" sz="2400" dirty="0"/>
          </a:p>
        </p:txBody>
      </p:sp>
    </p:spTree>
    <p:extLst>
      <p:ext uri="{BB962C8B-B14F-4D97-AF65-F5344CB8AC3E}">
        <p14:creationId xmlns:p14="http://schemas.microsoft.com/office/powerpoint/2010/main" val="3050155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l’écriture </a:t>
            </a:r>
            <a:r>
              <a:rPr lang="fr-CA" sz="2800" dirty="0"/>
              <a:t>inclusive</a:t>
            </a:r>
          </a:p>
        </p:txBody>
      </p:sp>
      <p:sp>
        <p:nvSpPr>
          <p:cNvPr id="3" name="Segnaposto contenuto 2"/>
          <p:cNvSpPr>
            <a:spLocks noGrp="1"/>
          </p:cNvSpPr>
          <p:nvPr>
            <p:ph idx="1"/>
          </p:nvPr>
        </p:nvSpPr>
        <p:spPr/>
        <p:txBody>
          <a:bodyPr>
            <a:normAutofit/>
          </a:bodyPr>
          <a:lstStyle/>
          <a:p>
            <a:pPr algn="just"/>
            <a:r>
              <a:rPr lang="it-IT" sz="2400" dirty="0"/>
              <a:t>Le </a:t>
            </a:r>
            <a:r>
              <a:rPr lang="it-IT" sz="2400" dirty="0" err="1"/>
              <a:t>but</a:t>
            </a:r>
            <a:r>
              <a:rPr lang="it-IT" sz="2400" dirty="0"/>
              <a:t> de </a:t>
            </a:r>
            <a:r>
              <a:rPr lang="it-IT" sz="2400" dirty="0" err="1"/>
              <a:t>cette</a:t>
            </a:r>
            <a:r>
              <a:rPr lang="it-IT" sz="2400" dirty="0"/>
              <a:t> </a:t>
            </a:r>
            <a:r>
              <a:rPr lang="it-IT" sz="2400" dirty="0" err="1"/>
              <a:t>proposition</a:t>
            </a:r>
            <a:r>
              <a:rPr lang="it-IT" sz="2400" dirty="0"/>
              <a:t> de </a:t>
            </a:r>
            <a:r>
              <a:rPr lang="it-IT" sz="2400" dirty="0" err="1"/>
              <a:t>loi</a:t>
            </a:r>
            <a:r>
              <a:rPr lang="it-IT" sz="2400" dirty="0"/>
              <a:t>, </a:t>
            </a:r>
            <a:r>
              <a:rPr lang="it-IT" sz="2400" dirty="0" err="1"/>
              <a:t>essentiellement</a:t>
            </a:r>
            <a:r>
              <a:rPr lang="it-IT" sz="2400" dirty="0"/>
              <a:t> </a:t>
            </a:r>
            <a:r>
              <a:rPr lang="it-IT" sz="2400" dirty="0" err="1"/>
              <a:t>symbolique</a:t>
            </a:r>
            <a:r>
              <a:rPr lang="it-IT" sz="2400" dirty="0"/>
              <a:t>, est de </a:t>
            </a:r>
            <a:r>
              <a:rPr lang="it-IT" sz="2400" dirty="0" err="1"/>
              <a:t>pousser</a:t>
            </a:r>
            <a:r>
              <a:rPr lang="it-IT" sz="2400" dirty="0"/>
              <a:t> </a:t>
            </a:r>
            <a:r>
              <a:rPr lang="it-IT" sz="2400" dirty="0" err="1"/>
              <a:t>les</a:t>
            </a:r>
            <a:r>
              <a:rPr lang="it-IT" sz="2400" dirty="0"/>
              <a:t> </a:t>
            </a:r>
            <a:r>
              <a:rPr lang="it-IT" sz="2400" dirty="0" err="1"/>
              <a:t>ministres</a:t>
            </a:r>
            <a:r>
              <a:rPr lang="it-IT" sz="2400" dirty="0"/>
              <a:t> à s'</a:t>
            </a:r>
            <a:r>
              <a:rPr lang="it-IT" sz="2400" dirty="0" err="1"/>
              <a:t>emparer</a:t>
            </a:r>
            <a:r>
              <a:rPr lang="it-IT" sz="2400" dirty="0"/>
              <a:t> </a:t>
            </a:r>
            <a:r>
              <a:rPr lang="it-IT" sz="2400" dirty="0" err="1"/>
              <a:t>du</a:t>
            </a:r>
            <a:r>
              <a:rPr lang="it-IT" sz="2400" dirty="0"/>
              <a:t> </a:t>
            </a:r>
            <a:r>
              <a:rPr lang="it-IT" sz="2400" dirty="0" err="1"/>
              <a:t>sujet</a:t>
            </a:r>
            <a:r>
              <a:rPr lang="it-IT" sz="2400" dirty="0"/>
              <a:t>, "</a:t>
            </a:r>
            <a:r>
              <a:rPr lang="it-IT" sz="2400" dirty="0">
                <a:solidFill>
                  <a:srgbClr val="FF0000"/>
                </a:solidFill>
              </a:rPr>
              <a:t>à l'instar d'Edouard </a:t>
            </a:r>
            <a:r>
              <a:rPr lang="it-IT" sz="2400" dirty="0"/>
              <a:t>Philippe en 2017", </a:t>
            </a:r>
            <a:r>
              <a:rPr lang="it-IT" sz="2400" dirty="0" err="1"/>
              <a:t>déclare</a:t>
            </a:r>
            <a:r>
              <a:rPr lang="it-IT" sz="2400" dirty="0"/>
              <a:t> François </a:t>
            </a:r>
            <a:r>
              <a:rPr lang="it-IT" sz="2400" dirty="0" err="1"/>
              <a:t>Jolivet</a:t>
            </a:r>
            <a:r>
              <a:rPr lang="it-IT" sz="2400" dirty="0"/>
              <a:t>. </a:t>
            </a:r>
            <a:r>
              <a:rPr lang="it-IT" sz="2400" b="1" dirty="0" err="1"/>
              <a:t>Dans</a:t>
            </a:r>
            <a:r>
              <a:rPr lang="it-IT" sz="2400" b="1" dirty="0"/>
              <a:t> une </a:t>
            </a:r>
            <a:r>
              <a:rPr lang="it-IT" sz="2400" b="1" dirty="0" err="1"/>
              <a:t>circulaire</a:t>
            </a:r>
            <a:r>
              <a:rPr lang="it-IT" sz="2400" b="1" dirty="0"/>
              <a:t> </a:t>
            </a:r>
            <a:r>
              <a:rPr lang="it-IT" sz="2400" b="1" dirty="0" err="1"/>
              <a:t>du</a:t>
            </a:r>
            <a:r>
              <a:rPr lang="it-IT" sz="2400" b="1" dirty="0"/>
              <a:t> 21 </a:t>
            </a:r>
            <a:r>
              <a:rPr lang="it-IT" sz="2400" b="1" dirty="0" err="1"/>
              <a:t>janvier</a:t>
            </a:r>
            <a:r>
              <a:rPr lang="it-IT" sz="2400" b="1" dirty="0"/>
              <a:t> 2017</a:t>
            </a:r>
            <a:r>
              <a:rPr lang="it-IT" sz="2400" dirty="0"/>
              <a:t>, l'ancien Premier ministre </a:t>
            </a:r>
            <a:r>
              <a:rPr lang="it-IT" sz="2400" dirty="0" err="1"/>
              <a:t>avait</a:t>
            </a:r>
            <a:r>
              <a:rPr lang="it-IT" sz="2400" dirty="0"/>
              <a:t> en </a:t>
            </a:r>
            <a:r>
              <a:rPr lang="it-IT" sz="2400" dirty="0" err="1"/>
              <a:t>effet</a:t>
            </a:r>
            <a:r>
              <a:rPr lang="it-IT" sz="2400" dirty="0"/>
              <a:t> "</a:t>
            </a:r>
            <a:r>
              <a:rPr lang="it-IT" sz="2400" dirty="0" err="1"/>
              <a:t>invité</a:t>
            </a:r>
            <a:r>
              <a:rPr lang="it-IT" sz="2400" dirty="0"/>
              <a:t>" </a:t>
            </a:r>
            <a:r>
              <a:rPr lang="it-IT" sz="2400" dirty="0" err="1"/>
              <a:t>les</a:t>
            </a:r>
            <a:r>
              <a:rPr lang="it-IT" sz="2400" dirty="0"/>
              <a:t> </a:t>
            </a:r>
            <a:r>
              <a:rPr lang="it-IT" sz="2400" dirty="0" err="1"/>
              <a:t>ministres</a:t>
            </a:r>
            <a:r>
              <a:rPr lang="it-IT" sz="2400" dirty="0"/>
              <a:t>, "en </a:t>
            </a:r>
            <a:r>
              <a:rPr lang="it-IT" sz="2400" dirty="0" err="1"/>
              <a:t>particulier</a:t>
            </a:r>
            <a:r>
              <a:rPr lang="it-IT" sz="2400" dirty="0"/>
              <a:t> pour </a:t>
            </a:r>
            <a:r>
              <a:rPr lang="it-IT" sz="2400" dirty="0" err="1"/>
              <a:t>les</a:t>
            </a:r>
            <a:r>
              <a:rPr lang="it-IT" sz="2400" dirty="0"/>
              <a:t> </a:t>
            </a:r>
            <a:r>
              <a:rPr lang="it-IT" sz="2400" dirty="0" err="1"/>
              <a:t>textes</a:t>
            </a:r>
            <a:r>
              <a:rPr lang="it-IT" sz="2400" dirty="0"/>
              <a:t> </a:t>
            </a:r>
            <a:r>
              <a:rPr lang="it-IT" sz="2400" dirty="0" err="1"/>
              <a:t>destinés</a:t>
            </a:r>
            <a:r>
              <a:rPr lang="it-IT" sz="2400" dirty="0"/>
              <a:t> à </a:t>
            </a:r>
            <a:r>
              <a:rPr lang="it-IT" sz="2400" dirty="0" err="1"/>
              <a:t>être</a:t>
            </a:r>
            <a:r>
              <a:rPr lang="it-IT" sz="2400" dirty="0"/>
              <a:t> </a:t>
            </a:r>
            <a:r>
              <a:rPr lang="it-IT" sz="2400" dirty="0" err="1"/>
              <a:t>publiés</a:t>
            </a:r>
            <a:r>
              <a:rPr lang="it-IT" sz="2400" dirty="0"/>
              <a:t> </a:t>
            </a:r>
            <a:r>
              <a:rPr lang="it-IT" sz="2400" dirty="0" err="1"/>
              <a:t>au</a:t>
            </a:r>
            <a:r>
              <a:rPr lang="it-IT" sz="2400" dirty="0"/>
              <a:t> Journal </a:t>
            </a:r>
            <a:r>
              <a:rPr lang="it-IT" sz="2400" dirty="0" err="1"/>
              <a:t>officiel</a:t>
            </a:r>
            <a:r>
              <a:rPr lang="it-IT" sz="2400" dirty="0"/>
              <a:t> de la </a:t>
            </a:r>
            <a:r>
              <a:rPr lang="it-IT" sz="2400" dirty="0" err="1"/>
              <a:t>République</a:t>
            </a:r>
            <a:r>
              <a:rPr lang="it-IT" sz="2400" dirty="0"/>
              <a:t> </a:t>
            </a:r>
            <a:r>
              <a:rPr lang="it-IT" sz="2400" dirty="0" err="1"/>
              <a:t>française</a:t>
            </a:r>
            <a:r>
              <a:rPr lang="it-IT" sz="2400" dirty="0"/>
              <a:t>, à ne </a:t>
            </a:r>
            <a:r>
              <a:rPr lang="it-IT" sz="2400" dirty="0" err="1"/>
              <a:t>pas</a:t>
            </a:r>
            <a:r>
              <a:rPr lang="it-IT" sz="2400" dirty="0"/>
              <a:t> </a:t>
            </a:r>
            <a:r>
              <a:rPr lang="it-IT" sz="2400" dirty="0" err="1"/>
              <a:t>faire</a:t>
            </a:r>
            <a:r>
              <a:rPr lang="it-IT" sz="2400" dirty="0"/>
              <a:t> </a:t>
            </a:r>
            <a:r>
              <a:rPr lang="it-IT" sz="2400" dirty="0" err="1"/>
              <a:t>usage</a:t>
            </a:r>
            <a:r>
              <a:rPr lang="it-IT" sz="2400" dirty="0"/>
              <a:t> de l'</a:t>
            </a:r>
            <a:r>
              <a:rPr lang="it-IT" sz="2400" dirty="0" err="1"/>
              <a:t>écriture</a:t>
            </a:r>
            <a:r>
              <a:rPr lang="it-IT" sz="2400" dirty="0"/>
              <a:t> dite inclusive".</a:t>
            </a:r>
            <a:endParaRPr lang="fr-CA" sz="2400" dirty="0"/>
          </a:p>
        </p:txBody>
      </p:sp>
    </p:spTree>
    <p:extLst>
      <p:ext uri="{BB962C8B-B14F-4D97-AF65-F5344CB8AC3E}">
        <p14:creationId xmlns:p14="http://schemas.microsoft.com/office/powerpoint/2010/main" val="16821181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l’écriture </a:t>
            </a:r>
            <a:r>
              <a:rPr lang="fr-CA" sz="2800" dirty="0"/>
              <a:t>inclusive</a:t>
            </a:r>
            <a:endParaRPr lang="it-IT" sz="2800" dirty="0"/>
          </a:p>
        </p:txBody>
      </p:sp>
      <p:sp>
        <p:nvSpPr>
          <p:cNvPr id="3" name="Segnaposto contenuto 2"/>
          <p:cNvSpPr>
            <a:spLocks noGrp="1"/>
          </p:cNvSpPr>
          <p:nvPr>
            <p:ph idx="1"/>
          </p:nvPr>
        </p:nvSpPr>
        <p:spPr/>
        <p:txBody>
          <a:bodyPr>
            <a:normAutofit fontScale="92500" lnSpcReduction="20000"/>
          </a:bodyPr>
          <a:lstStyle/>
          <a:p>
            <a:pPr algn="just"/>
            <a:r>
              <a:rPr lang="fr-FR" sz="2400" b="1" dirty="0"/>
              <a:t>1. Exprimer à la fois le masculin et le féminin dès qu'on parle d'un groupe :</a:t>
            </a:r>
            <a:r>
              <a:rPr lang="fr-FR" sz="2400" dirty="0"/>
              <a:t> c'est le </a:t>
            </a:r>
            <a:r>
              <a:rPr lang="fr-FR" sz="2400" b="1" dirty="0"/>
              <a:t>point le plus controversé </a:t>
            </a:r>
            <a:r>
              <a:rPr lang="fr-FR" sz="2400" dirty="0"/>
              <a:t>de l'écriture inclusive. Afin de souligner la présence à la fois des hommes et des femmes dans un groupe donné, l'écriture inclusive marque d'un </a:t>
            </a:r>
            <a:r>
              <a:rPr lang="fr-FR" sz="2400" b="1" dirty="0"/>
              <a:t>point médian</a:t>
            </a:r>
            <a:r>
              <a:rPr lang="fr-FR" sz="2400" dirty="0"/>
              <a:t> les différences de genre. Il est taxé d'"illisible" par ses détracteurs. Dans les faits, il est donc préconisé d'écrire "</a:t>
            </a:r>
            <a:r>
              <a:rPr lang="fr-FR" sz="2400" dirty="0" err="1"/>
              <a:t>un·e</a:t>
            </a:r>
            <a:r>
              <a:rPr lang="fr-FR" sz="2400" dirty="0"/>
              <a:t> </a:t>
            </a:r>
            <a:r>
              <a:rPr lang="fr-FR" sz="2400" dirty="0" err="1"/>
              <a:t>apprenti·e</a:t>
            </a:r>
            <a:r>
              <a:rPr lang="fr-FR" sz="2400" dirty="0"/>
              <a:t>" ou "les </a:t>
            </a:r>
            <a:r>
              <a:rPr lang="fr-FR" sz="2400" dirty="0" err="1"/>
              <a:t>ingénieur·es</a:t>
            </a:r>
            <a:r>
              <a:rPr lang="fr-FR" sz="2400" dirty="0"/>
              <a:t>", "les </a:t>
            </a:r>
            <a:r>
              <a:rPr lang="fr-FR" sz="2400" dirty="0" err="1"/>
              <a:t>électeur.rices</a:t>
            </a:r>
            <a:r>
              <a:rPr lang="fr-FR" sz="2400" dirty="0"/>
              <a:t>" ou "</a:t>
            </a:r>
            <a:r>
              <a:rPr lang="fr-FR" sz="2400" dirty="0" err="1"/>
              <a:t>créatif·ive</a:t>
            </a:r>
            <a:r>
              <a:rPr lang="fr-FR" sz="2400" dirty="0"/>
              <a:t>". </a:t>
            </a:r>
            <a:br>
              <a:rPr lang="fr-FR" sz="2400" dirty="0"/>
            </a:br>
            <a:r>
              <a:rPr lang="fr-FR" sz="2400" dirty="0"/>
              <a:t>D'autres solutions existent en dehors du point médian. L'emploi d'un </a:t>
            </a:r>
            <a:r>
              <a:rPr lang="fr-FR" sz="2400" b="1" dirty="0"/>
              <a:t>terme épicène </a:t>
            </a:r>
            <a:r>
              <a:rPr lang="fr-FR" sz="2400" dirty="0"/>
              <a:t>peut être privilégié pour désigner un groupe, soit un mot englobant les deux genres : "les élèves", "les personnes candidates", "les volontaires". On peut autrement recourir à la </a:t>
            </a:r>
            <a:r>
              <a:rPr lang="fr-FR" sz="2400" b="1" dirty="0"/>
              <a:t>double flexion, </a:t>
            </a:r>
            <a:r>
              <a:rPr lang="fr-FR" sz="2400" dirty="0"/>
              <a:t>c'est-à-dire accoler le féminin et le masculin d'un même mot : "les agriculteurs et les agricultrices", "celles et ceux", "les Françaises et les Français"...</a:t>
            </a:r>
            <a:endParaRPr lang="it-IT" sz="2400" dirty="0"/>
          </a:p>
        </p:txBody>
      </p:sp>
    </p:spTree>
    <p:extLst>
      <p:ext uri="{BB962C8B-B14F-4D97-AF65-F5344CB8AC3E}">
        <p14:creationId xmlns:p14="http://schemas.microsoft.com/office/powerpoint/2010/main" val="2242146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br>
              <a:rPr lang="fr-CA" sz="2800" dirty="0"/>
            </a:br>
            <a:r>
              <a:rPr lang="fr-CA" sz="2800" dirty="0"/>
              <a:t>écriture inclusive</a:t>
            </a:r>
            <a:endParaRPr lang="it-IT" sz="2800" dirty="0"/>
          </a:p>
        </p:txBody>
      </p:sp>
      <p:sp>
        <p:nvSpPr>
          <p:cNvPr id="3" name="Segnaposto contenuto 2"/>
          <p:cNvSpPr>
            <a:spLocks noGrp="1"/>
          </p:cNvSpPr>
          <p:nvPr>
            <p:ph idx="1"/>
          </p:nvPr>
        </p:nvSpPr>
        <p:spPr/>
        <p:txBody>
          <a:bodyPr>
            <a:normAutofit/>
          </a:bodyPr>
          <a:lstStyle/>
          <a:p>
            <a:pPr algn="just"/>
            <a:r>
              <a:rPr lang="it-IT" sz="2400" dirty="0"/>
              <a:t>2. </a:t>
            </a:r>
            <a:r>
              <a:rPr lang="fr-FR" sz="2400" b="1" dirty="0"/>
              <a:t>Accorder les métiers, fonctions, grades et titres :</a:t>
            </a:r>
            <a:r>
              <a:rPr lang="fr-FR" sz="2400" dirty="0"/>
              <a:t> plus simplement, l'écriture inclusive consiste à féminiser tous les noms de profession, le plus souvent en ajoutant un "e" à la fin des mots. On parle donc d'une "jardinière", "principale", "cheminote", ou à défaut, d'une "chercheuse", d'une "carreleuse".</a:t>
            </a:r>
            <a:endParaRPr lang="it-IT" sz="2400" dirty="0"/>
          </a:p>
        </p:txBody>
      </p:sp>
    </p:spTree>
    <p:extLst>
      <p:ext uri="{BB962C8B-B14F-4D97-AF65-F5344CB8AC3E}">
        <p14:creationId xmlns:p14="http://schemas.microsoft.com/office/powerpoint/2010/main" val="4728420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br>
              <a:rPr lang="fr-CA" sz="2800" dirty="0"/>
            </a:br>
            <a:r>
              <a:rPr lang="fr-CA" sz="2800" dirty="0"/>
              <a:t>écriture inclusive</a:t>
            </a:r>
            <a:endParaRPr lang="it-IT" sz="2800" dirty="0"/>
          </a:p>
        </p:txBody>
      </p:sp>
      <p:sp>
        <p:nvSpPr>
          <p:cNvPr id="3" name="Segnaposto contenuto 2"/>
          <p:cNvSpPr>
            <a:spLocks noGrp="1"/>
          </p:cNvSpPr>
          <p:nvPr>
            <p:ph idx="1"/>
          </p:nvPr>
        </p:nvSpPr>
        <p:spPr/>
        <p:txBody>
          <a:bodyPr>
            <a:normAutofit fontScale="92500"/>
          </a:bodyPr>
          <a:lstStyle/>
          <a:p>
            <a:pPr algn="just"/>
            <a:r>
              <a:rPr lang="it-IT" sz="2400" dirty="0"/>
              <a:t>3. </a:t>
            </a:r>
            <a:r>
              <a:rPr lang="fr-FR" sz="2400" b="1" dirty="0"/>
              <a:t>Accorder l'adjectif avec le sujet le plus proche, et non au masculin :</a:t>
            </a:r>
            <a:r>
              <a:rPr lang="fr-FR" sz="2400" dirty="0"/>
              <a:t> </a:t>
            </a:r>
            <a:r>
              <a:rPr lang="fr-FR" sz="2400" b="1" dirty="0"/>
              <a:t>"le masculin l'emporte sur le féminin" </a:t>
            </a:r>
            <a:r>
              <a:rPr lang="fr-FR" sz="2400" dirty="0"/>
              <a:t>est la règle au pluriel dès qu'un groupe comprend au moins un homme. Les défenseurs de l'écriture inclusive souhaitent y mettre fin par l'accord de </a:t>
            </a:r>
            <a:r>
              <a:rPr lang="fr-FR" sz="2400" dirty="0" err="1" smtClean="0"/>
              <a:t>éé</a:t>
            </a:r>
            <a:r>
              <a:rPr lang="fr-FR" sz="2400" dirty="0"/>
              <a:t>, qui s'attache au sujet le plus proche. On dira ainsi "les villages et les villes sont belles" ou "les pays et régions étrangères". A noter que la règle actuelle n'a pas toujours existé, comme le rappelle sur </a:t>
            </a:r>
            <a:r>
              <a:rPr lang="fr-FR" sz="2400" dirty="0">
                <a:hlinkClick r:id="rId2"/>
              </a:rPr>
              <a:t>Europe 1</a:t>
            </a:r>
            <a:r>
              <a:rPr lang="fr-FR" sz="2400" dirty="0"/>
              <a:t> Eliane </a:t>
            </a:r>
            <a:r>
              <a:rPr lang="fr-FR" sz="2400" dirty="0" err="1"/>
              <a:t>Viennot</a:t>
            </a:r>
            <a:r>
              <a:rPr lang="fr-FR" sz="2400" dirty="0"/>
              <a:t>,</a:t>
            </a:r>
            <a:r>
              <a:rPr lang="fr-FR" sz="2400" b="1" dirty="0"/>
              <a:t> professeur </a:t>
            </a:r>
            <a:r>
              <a:rPr lang="fr-FR" sz="2400" dirty="0"/>
              <a:t>de l'Université de Saint-Etienne et promotrice de l'écriture inclusive : ""Elle a été mise au point au 17e siècle. D'ailleurs, à cette époque-là, on ne disait pas exactement cette formule, mais </a:t>
            </a:r>
            <a:r>
              <a:rPr lang="fr-FR" sz="2400" b="1" dirty="0"/>
              <a:t>'le genre le plus noble s'impose lorsque les deux genres sont en présence'</a:t>
            </a:r>
            <a:r>
              <a:rPr lang="fr-FR" sz="2400" dirty="0"/>
              <a:t>. Ça veut tout dire."</a:t>
            </a:r>
            <a:endParaRPr lang="it-IT" sz="2400" dirty="0"/>
          </a:p>
        </p:txBody>
      </p:sp>
    </p:spTree>
    <p:extLst>
      <p:ext uri="{BB962C8B-B14F-4D97-AF65-F5344CB8AC3E}">
        <p14:creationId xmlns:p14="http://schemas.microsoft.com/office/powerpoint/2010/main" val="30113704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br>
              <a:rPr lang="fr-CA" sz="2800" dirty="0"/>
            </a:br>
            <a:r>
              <a:rPr lang="fr-CA" sz="2800" dirty="0"/>
              <a:t>écriture inclusive</a:t>
            </a:r>
            <a:endParaRPr lang="it-IT" sz="2800" dirty="0"/>
          </a:p>
        </p:txBody>
      </p:sp>
      <p:sp>
        <p:nvSpPr>
          <p:cNvPr id="3" name="Segnaposto contenuto 2"/>
          <p:cNvSpPr>
            <a:spLocks noGrp="1"/>
          </p:cNvSpPr>
          <p:nvPr>
            <p:ph idx="1"/>
          </p:nvPr>
        </p:nvSpPr>
        <p:spPr/>
        <p:txBody>
          <a:bodyPr>
            <a:normAutofit/>
          </a:bodyPr>
          <a:lstStyle/>
          <a:p>
            <a:pPr algn="just"/>
            <a:r>
              <a:rPr lang="it-IT" sz="2400" dirty="0"/>
              <a:t>4. </a:t>
            </a:r>
            <a:r>
              <a:rPr lang="fr-FR" sz="2400" b="1" dirty="0"/>
              <a:t>Eviter les termes génériques comme "droits de l'Homme" :</a:t>
            </a:r>
            <a:r>
              <a:rPr lang="fr-FR" sz="2400" dirty="0"/>
              <a:t> l'écriture inclusive proscrit enfin les antonomases du nom commun, c'est-à-dire tous les noms commençant à l'écrit par une majuscule. On parlera ainsi de "droits humains" ou de "droits de la personne humaine" plutôt que de "droits de l'Homme".</a:t>
            </a:r>
            <a:endParaRPr lang="it-IT" sz="2400" dirty="0"/>
          </a:p>
        </p:txBody>
      </p:sp>
    </p:spTree>
    <p:extLst>
      <p:ext uri="{BB962C8B-B14F-4D97-AF65-F5344CB8AC3E}">
        <p14:creationId xmlns:p14="http://schemas.microsoft.com/office/powerpoint/2010/main" val="3393095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L'</a:t>
            </a:r>
            <a:r>
              <a:rPr lang="it-IT" sz="2400" dirty="0" err="1"/>
              <a:t>article</a:t>
            </a:r>
            <a:r>
              <a:rPr lang="it-IT" sz="2400" dirty="0"/>
              <a:t> 24 </a:t>
            </a:r>
            <a:endParaRPr lang="fr-CA" sz="2400" dirty="0"/>
          </a:p>
        </p:txBody>
      </p:sp>
      <p:sp>
        <p:nvSpPr>
          <p:cNvPr id="3" name="Segnaposto contenuto 2"/>
          <p:cNvSpPr>
            <a:spLocks noGrp="1"/>
          </p:cNvSpPr>
          <p:nvPr>
            <p:ph idx="1"/>
          </p:nvPr>
        </p:nvSpPr>
        <p:spPr/>
        <p:txBody>
          <a:bodyPr>
            <a:normAutofit fontScale="92500"/>
          </a:bodyPr>
          <a:lstStyle/>
          <a:p>
            <a:endParaRPr lang="it-IT" sz="2400" dirty="0"/>
          </a:p>
          <a:p>
            <a:pPr algn="just"/>
            <a:r>
              <a:rPr lang="it-IT" sz="2400" dirty="0" smtClean="0"/>
              <a:t>L'</a:t>
            </a:r>
            <a:r>
              <a:rPr lang="it-IT" sz="2400" dirty="0" err="1" smtClean="0"/>
              <a:t>article</a:t>
            </a:r>
            <a:r>
              <a:rPr lang="it-IT" sz="2400" dirty="0" smtClean="0"/>
              <a:t> </a:t>
            </a:r>
            <a:r>
              <a:rPr lang="it-IT" sz="2400" dirty="0"/>
              <a:t>24 est </a:t>
            </a:r>
            <a:r>
              <a:rPr lang="it-IT" sz="2400" dirty="0" err="1"/>
              <a:t>composé</a:t>
            </a:r>
            <a:r>
              <a:rPr lang="it-IT" sz="2400" dirty="0"/>
              <a:t> de </a:t>
            </a:r>
            <a:r>
              <a:rPr lang="it-IT" sz="2400" dirty="0" err="1"/>
              <a:t>deux</a:t>
            </a:r>
            <a:r>
              <a:rPr lang="it-IT" sz="2400" dirty="0"/>
              <a:t> </a:t>
            </a:r>
            <a:r>
              <a:rPr lang="it-IT" sz="2400" dirty="0" err="1"/>
              <a:t>paragraphes</a:t>
            </a:r>
            <a:r>
              <a:rPr lang="it-IT" sz="2400" dirty="0"/>
              <a:t>. </a:t>
            </a:r>
            <a:r>
              <a:rPr lang="it-IT" sz="2400" dirty="0" err="1"/>
              <a:t>Dans</a:t>
            </a:r>
            <a:r>
              <a:rPr lang="it-IT" sz="2400" dirty="0"/>
              <a:t> sa </a:t>
            </a:r>
            <a:r>
              <a:rPr lang="it-IT" sz="2400" dirty="0" err="1"/>
              <a:t>version</a:t>
            </a:r>
            <a:r>
              <a:rPr lang="it-IT" sz="2400" dirty="0"/>
              <a:t> </a:t>
            </a:r>
            <a:r>
              <a:rPr lang="it-IT" sz="2400" dirty="0" err="1"/>
              <a:t>initiale</a:t>
            </a:r>
            <a:r>
              <a:rPr lang="it-IT" sz="2400" dirty="0"/>
              <a:t>, le premier d'</a:t>
            </a:r>
            <a:r>
              <a:rPr lang="it-IT" sz="2400" dirty="0" err="1"/>
              <a:t>entre</a:t>
            </a:r>
            <a:r>
              <a:rPr lang="it-IT" sz="2400" dirty="0"/>
              <a:t> </a:t>
            </a:r>
            <a:r>
              <a:rPr lang="it-IT" sz="2400" dirty="0" err="1"/>
              <a:t>eux</a:t>
            </a:r>
            <a:r>
              <a:rPr lang="it-IT" sz="2400" dirty="0"/>
              <a:t> </a:t>
            </a:r>
            <a:r>
              <a:rPr lang="it-IT" sz="2400" dirty="0" err="1"/>
              <a:t>prévoyait</a:t>
            </a:r>
            <a:r>
              <a:rPr lang="it-IT" sz="2400" dirty="0"/>
              <a:t> ceci : « Est </a:t>
            </a:r>
            <a:r>
              <a:rPr lang="it-IT" sz="2400" dirty="0" err="1"/>
              <a:t>puni</a:t>
            </a:r>
            <a:r>
              <a:rPr lang="it-IT" sz="2400" dirty="0"/>
              <a:t> d'un an d'</a:t>
            </a:r>
            <a:r>
              <a:rPr lang="it-IT" sz="2400" dirty="0" err="1"/>
              <a:t>emprisonnement</a:t>
            </a:r>
            <a:r>
              <a:rPr lang="it-IT" sz="2400" dirty="0"/>
              <a:t> et de 45 000 </a:t>
            </a:r>
            <a:r>
              <a:rPr lang="it-IT" sz="2400" dirty="0" err="1"/>
              <a:t>euros</a:t>
            </a:r>
            <a:r>
              <a:rPr lang="it-IT" sz="2400" dirty="0"/>
              <a:t> </a:t>
            </a:r>
            <a:r>
              <a:rPr lang="it-IT" sz="2400" b="1" dirty="0"/>
              <a:t>d'</a:t>
            </a:r>
            <a:r>
              <a:rPr lang="it-IT" sz="2400" b="1" dirty="0" err="1"/>
              <a:t>amende</a:t>
            </a:r>
            <a:r>
              <a:rPr lang="it-IT" sz="2400" b="1" dirty="0"/>
              <a:t> le </a:t>
            </a:r>
            <a:r>
              <a:rPr lang="it-IT" sz="2400" b="1" dirty="0" err="1"/>
              <a:t>fait</a:t>
            </a:r>
            <a:r>
              <a:rPr lang="it-IT" sz="2400" b="1" dirty="0"/>
              <a:t> de </a:t>
            </a:r>
            <a:r>
              <a:rPr lang="it-IT" sz="2400" b="1" dirty="0" err="1"/>
              <a:t>diffuser</a:t>
            </a:r>
            <a:r>
              <a:rPr lang="it-IT" sz="2400" b="1" dirty="0"/>
              <a:t>, </a:t>
            </a:r>
            <a:r>
              <a:rPr lang="it-IT" sz="2400" dirty="0"/>
              <a:t>par </a:t>
            </a:r>
            <a:r>
              <a:rPr lang="it-IT" sz="2400" dirty="0" err="1"/>
              <a:t>quelque</a:t>
            </a:r>
            <a:r>
              <a:rPr lang="it-IT" sz="2400" dirty="0"/>
              <a:t> </a:t>
            </a:r>
            <a:r>
              <a:rPr lang="it-IT" sz="2400" dirty="0" err="1"/>
              <a:t>moyen</a:t>
            </a:r>
            <a:r>
              <a:rPr lang="it-IT" sz="2400" dirty="0"/>
              <a:t> </a:t>
            </a:r>
            <a:r>
              <a:rPr lang="it-IT" sz="2400" dirty="0" err="1"/>
              <a:t>que</a:t>
            </a:r>
            <a:r>
              <a:rPr lang="it-IT" sz="2400" dirty="0"/>
              <a:t> ce </a:t>
            </a:r>
            <a:r>
              <a:rPr lang="it-IT" sz="2400" dirty="0" err="1"/>
              <a:t>soit</a:t>
            </a:r>
            <a:r>
              <a:rPr lang="it-IT" sz="2400" dirty="0"/>
              <a:t> et quel </a:t>
            </a:r>
            <a:r>
              <a:rPr lang="it-IT" sz="2400" dirty="0" err="1"/>
              <a:t>qu'en</a:t>
            </a:r>
            <a:r>
              <a:rPr lang="it-IT" sz="2400" dirty="0"/>
              <a:t> </a:t>
            </a:r>
            <a:r>
              <a:rPr lang="it-IT" sz="2400" dirty="0" err="1"/>
              <a:t>soit</a:t>
            </a:r>
            <a:r>
              <a:rPr lang="it-IT" sz="2400" dirty="0"/>
              <a:t> le </a:t>
            </a:r>
            <a:r>
              <a:rPr lang="it-IT" sz="2400" dirty="0" err="1"/>
              <a:t>support</a:t>
            </a:r>
            <a:r>
              <a:rPr lang="it-IT" sz="2400" dirty="0"/>
              <a:t>, </a:t>
            </a:r>
            <a:r>
              <a:rPr lang="it-IT" sz="2400" dirty="0" err="1"/>
              <a:t>dans</a:t>
            </a:r>
            <a:r>
              <a:rPr lang="it-IT" sz="2400" dirty="0"/>
              <a:t> le </a:t>
            </a:r>
            <a:r>
              <a:rPr lang="it-IT" sz="2400" dirty="0" err="1"/>
              <a:t>but</a:t>
            </a:r>
            <a:r>
              <a:rPr lang="it-IT" sz="2400" dirty="0"/>
              <a:t> </a:t>
            </a:r>
            <a:r>
              <a:rPr lang="it-IT" sz="2400" dirty="0" err="1"/>
              <a:t>qu'il</a:t>
            </a:r>
            <a:r>
              <a:rPr lang="it-IT" sz="2400" dirty="0"/>
              <a:t> </a:t>
            </a:r>
            <a:r>
              <a:rPr lang="it-IT" sz="2400" dirty="0" err="1"/>
              <a:t>soit</a:t>
            </a:r>
            <a:r>
              <a:rPr lang="it-IT" sz="2400" dirty="0"/>
              <a:t> </a:t>
            </a:r>
            <a:r>
              <a:rPr lang="it-IT" sz="2400" dirty="0" err="1"/>
              <a:t>porté</a:t>
            </a:r>
            <a:r>
              <a:rPr lang="it-IT" sz="2400" dirty="0"/>
              <a:t> </a:t>
            </a:r>
            <a:r>
              <a:rPr lang="it-IT" sz="2400" dirty="0" err="1"/>
              <a:t>atteinte</a:t>
            </a:r>
            <a:r>
              <a:rPr lang="it-IT" sz="2400" dirty="0"/>
              <a:t> à son </a:t>
            </a:r>
            <a:r>
              <a:rPr lang="it-IT" sz="2400" dirty="0" err="1"/>
              <a:t>intégrité</a:t>
            </a:r>
            <a:r>
              <a:rPr lang="it-IT" sz="2400" dirty="0"/>
              <a:t> </a:t>
            </a:r>
            <a:r>
              <a:rPr lang="it-IT" sz="2400" dirty="0" err="1"/>
              <a:t>physique</a:t>
            </a:r>
            <a:r>
              <a:rPr lang="it-IT" sz="2400" dirty="0"/>
              <a:t> </a:t>
            </a:r>
            <a:r>
              <a:rPr lang="it-IT" sz="2400" dirty="0" err="1"/>
              <a:t>ou</a:t>
            </a:r>
            <a:r>
              <a:rPr lang="it-IT" sz="2400" dirty="0"/>
              <a:t> </a:t>
            </a:r>
            <a:r>
              <a:rPr lang="it-IT" sz="2400" dirty="0" err="1"/>
              <a:t>psychique</a:t>
            </a:r>
            <a:r>
              <a:rPr lang="it-IT" sz="2400" dirty="0"/>
              <a:t>, l'image </a:t>
            </a:r>
            <a:r>
              <a:rPr lang="it-IT" sz="2400" dirty="0" err="1"/>
              <a:t>du</a:t>
            </a:r>
            <a:r>
              <a:rPr lang="it-IT" sz="2400" dirty="0"/>
              <a:t> </a:t>
            </a:r>
            <a:r>
              <a:rPr lang="it-IT" sz="2400" dirty="0" err="1"/>
              <a:t>visage</a:t>
            </a:r>
            <a:r>
              <a:rPr lang="it-IT" sz="2400" dirty="0"/>
              <a:t> </a:t>
            </a:r>
            <a:r>
              <a:rPr lang="it-IT" sz="2400" dirty="0" err="1"/>
              <a:t>ou</a:t>
            </a:r>
            <a:r>
              <a:rPr lang="it-IT" sz="2400" dirty="0"/>
              <a:t> tout </a:t>
            </a:r>
            <a:r>
              <a:rPr lang="it-IT" sz="2400" dirty="0" err="1"/>
              <a:t>autre</a:t>
            </a:r>
            <a:r>
              <a:rPr lang="it-IT" sz="2400" dirty="0"/>
              <a:t> </a:t>
            </a:r>
            <a:r>
              <a:rPr lang="it-IT" sz="2400" dirty="0" err="1"/>
              <a:t>élément</a:t>
            </a:r>
            <a:r>
              <a:rPr lang="it-IT" sz="2400" dirty="0"/>
              <a:t> d'</a:t>
            </a:r>
            <a:r>
              <a:rPr lang="it-IT" sz="2400" dirty="0" err="1"/>
              <a:t>identification</a:t>
            </a:r>
            <a:r>
              <a:rPr lang="it-IT" sz="2400" dirty="0"/>
              <a:t> d'un agent de la </a:t>
            </a:r>
            <a:r>
              <a:rPr lang="it-IT" sz="2400" dirty="0" err="1"/>
              <a:t>police</a:t>
            </a:r>
            <a:r>
              <a:rPr lang="it-IT" sz="2400" dirty="0"/>
              <a:t> </a:t>
            </a:r>
            <a:r>
              <a:rPr lang="it-IT" sz="2400" dirty="0" err="1"/>
              <a:t>nationale</a:t>
            </a:r>
            <a:r>
              <a:rPr lang="it-IT" sz="2400" dirty="0"/>
              <a:t> </a:t>
            </a:r>
            <a:r>
              <a:rPr lang="it-IT" sz="2400" dirty="0" err="1"/>
              <a:t>ou</a:t>
            </a:r>
            <a:r>
              <a:rPr lang="it-IT" sz="2400" dirty="0"/>
              <a:t> de la gendarmerie </a:t>
            </a:r>
            <a:r>
              <a:rPr lang="it-IT" sz="2400" dirty="0" err="1"/>
              <a:t>nationale</a:t>
            </a:r>
            <a:r>
              <a:rPr lang="it-IT" sz="2400" dirty="0"/>
              <a:t> </a:t>
            </a:r>
            <a:r>
              <a:rPr lang="it-IT" sz="2400" dirty="0" err="1"/>
              <a:t>autre</a:t>
            </a:r>
            <a:r>
              <a:rPr lang="it-IT" sz="2400" dirty="0"/>
              <a:t> </a:t>
            </a:r>
            <a:r>
              <a:rPr lang="it-IT" sz="2400" dirty="0" err="1"/>
              <a:t>que</a:t>
            </a:r>
            <a:r>
              <a:rPr lang="it-IT" sz="2400" dirty="0"/>
              <a:t> son </a:t>
            </a:r>
            <a:r>
              <a:rPr lang="it-IT" sz="2400" dirty="0" err="1"/>
              <a:t>numéro</a:t>
            </a:r>
            <a:r>
              <a:rPr lang="it-IT" sz="2400" dirty="0"/>
              <a:t> d'</a:t>
            </a:r>
            <a:r>
              <a:rPr lang="it-IT" sz="2400" dirty="0" err="1"/>
              <a:t>identification</a:t>
            </a:r>
            <a:r>
              <a:rPr lang="it-IT" sz="2400" dirty="0"/>
              <a:t> </a:t>
            </a:r>
            <a:r>
              <a:rPr lang="it-IT" sz="2400" dirty="0" err="1"/>
              <a:t>individuel</a:t>
            </a:r>
            <a:r>
              <a:rPr lang="it-IT" sz="2400" dirty="0"/>
              <a:t> </a:t>
            </a:r>
            <a:r>
              <a:rPr lang="it-IT" sz="2400" dirty="0" err="1"/>
              <a:t>lorsqu'il</a:t>
            </a:r>
            <a:r>
              <a:rPr lang="it-IT" sz="2400" dirty="0"/>
              <a:t> </a:t>
            </a:r>
            <a:r>
              <a:rPr lang="it-IT" sz="2400" dirty="0" err="1"/>
              <a:t>agit</a:t>
            </a:r>
            <a:r>
              <a:rPr lang="it-IT" sz="2400" dirty="0"/>
              <a:t> </a:t>
            </a:r>
            <a:r>
              <a:rPr lang="it-IT" sz="2400" dirty="0" err="1"/>
              <a:t>dans</a:t>
            </a:r>
            <a:r>
              <a:rPr lang="it-IT" sz="2400" dirty="0"/>
              <a:t> le </a:t>
            </a:r>
            <a:r>
              <a:rPr lang="it-IT" sz="2400" dirty="0" err="1"/>
              <a:t>cadre</a:t>
            </a:r>
            <a:r>
              <a:rPr lang="it-IT" sz="2400" dirty="0"/>
              <a:t> d'une </a:t>
            </a:r>
            <a:r>
              <a:rPr lang="it-IT" sz="2400" dirty="0" err="1"/>
              <a:t>opération</a:t>
            </a:r>
            <a:r>
              <a:rPr lang="it-IT" sz="2400" dirty="0"/>
              <a:t> de </a:t>
            </a:r>
            <a:r>
              <a:rPr lang="it-IT" sz="2400" dirty="0" err="1"/>
              <a:t>police</a:t>
            </a:r>
            <a:r>
              <a:rPr lang="it-IT" sz="2400" dirty="0"/>
              <a:t>. »</a:t>
            </a:r>
          </a:p>
          <a:p>
            <a:endParaRPr lang="fr-CA" sz="2400" dirty="0" smtClean="0"/>
          </a:p>
          <a:p>
            <a:r>
              <a:rPr lang="fr-CA" sz="2400" dirty="0" smtClean="0"/>
              <a:t>30 novembre 2020</a:t>
            </a:r>
            <a:endParaRPr lang="fr-CA" sz="2400" dirty="0"/>
          </a:p>
        </p:txBody>
      </p:sp>
    </p:spTree>
    <p:extLst>
      <p:ext uri="{BB962C8B-B14F-4D97-AF65-F5344CB8AC3E}">
        <p14:creationId xmlns:p14="http://schemas.microsoft.com/office/powerpoint/2010/main" val="34667309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t>
            </a:r>
            <a:r>
              <a:rPr lang="it-IT" sz="2800" dirty="0" err="1"/>
              <a:t>écriture</a:t>
            </a:r>
            <a:r>
              <a:rPr lang="it-IT" sz="2800" dirty="0"/>
              <a:t> inclusive </a:t>
            </a:r>
          </a:p>
        </p:txBody>
      </p:sp>
      <p:sp>
        <p:nvSpPr>
          <p:cNvPr id="3" name="Segnaposto contenuto 2"/>
          <p:cNvSpPr>
            <a:spLocks noGrp="1"/>
          </p:cNvSpPr>
          <p:nvPr>
            <p:ph idx="1"/>
          </p:nvPr>
        </p:nvSpPr>
        <p:spPr/>
        <p:txBody>
          <a:bodyPr>
            <a:normAutofit/>
          </a:bodyPr>
          <a:lstStyle/>
          <a:p>
            <a:pPr algn="just"/>
            <a:r>
              <a:rPr lang="it-IT" sz="2400" dirty="0"/>
              <a:t>L'</a:t>
            </a:r>
            <a:r>
              <a:rPr lang="it-IT" sz="2400" dirty="0" err="1"/>
              <a:t>écriture</a:t>
            </a:r>
            <a:r>
              <a:rPr lang="it-IT" sz="2400" dirty="0"/>
              <a:t> inclusive </a:t>
            </a:r>
            <a:r>
              <a:rPr lang="it-IT" sz="2400" dirty="0" err="1"/>
              <a:t>désigne</a:t>
            </a:r>
            <a:r>
              <a:rPr lang="it-IT" sz="2400" dirty="0"/>
              <a:t> l'ensemble </a:t>
            </a:r>
            <a:r>
              <a:rPr lang="it-IT" sz="2400" dirty="0" err="1"/>
              <a:t>des</a:t>
            </a:r>
            <a:r>
              <a:rPr lang="it-IT" sz="2400" dirty="0"/>
              <a:t> </a:t>
            </a:r>
            <a:r>
              <a:rPr lang="it-IT" sz="2400" dirty="0" err="1"/>
              <a:t>attentions</a:t>
            </a:r>
            <a:r>
              <a:rPr lang="it-IT" sz="2400" dirty="0"/>
              <a:t> </a:t>
            </a:r>
            <a:r>
              <a:rPr lang="it-IT" sz="2400" dirty="0" err="1"/>
              <a:t>graphiques</a:t>
            </a:r>
            <a:r>
              <a:rPr lang="it-IT" sz="2400" dirty="0"/>
              <a:t>, </a:t>
            </a:r>
            <a:r>
              <a:rPr lang="it-IT" sz="2400" dirty="0" err="1"/>
              <a:t>lexicales</a:t>
            </a:r>
            <a:r>
              <a:rPr lang="it-IT" sz="2400" dirty="0"/>
              <a:t> et </a:t>
            </a:r>
            <a:r>
              <a:rPr lang="it-IT" sz="2400" dirty="0" err="1"/>
              <a:t>syntaxiques</a:t>
            </a:r>
            <a:r>
              <a:rPr lang="it-IT" sz="2400" dirty="0"/>
              <a:t> qui </a:t>
            </a:r>
            <a:r>
              <a:rPr lang="it-IT" sz="2400" dirty="0" err="1"/>
              <a:t>permettent</a:t>
            </a:r>
            <a:r>
              <a:rPr lang="it-IT" sz="2400" dirty="0"/>
              <a:t> d'</a:t>
            </a:r>
            <a:r>
              <a:rPr lang="it-IT" sz="2400" dirty="0" err="1"/>
              <a:t>assurer</a:t>
            </a:r>
            <a:r>
              <a:rPr lang="it-IT" sz="2400" dirty="0"/>
              <a:t> une égalité de </a:t>
            </a:r>
            <a:r>
              <a:rPr lang="it-IT" sz="2400" dirty="0" err="1"/>
              <a:t>représentations</a:t>
            </a:r>
            <a:r>
              <a:rPr lang="it-IT" sz="2400" dirty="0"/>
              <a:t> </a:t>
            </a:r>
            <a:r>
              <a:rPr lang="it-IT" sz="2400" dirty="0" err="1"/>
              <a:t>des</a:t>
            </a:r>
            <a:r>
              <a:rPr lang="it-IT" sz="2400" dirty="0"/>
              <a:t> </a:t>
            </a:r>
            <a:r>
              <a:rPr lang="it-IT" sz="2400" dirty="0" err="1"/>
              <a:t>deux</a:t>
            </a:r>
            <a:r>
              <a:rPr lang="it-IT" sz="2400" dirty="0"/>
              <a:t> </a:t>
            </a:r>
            <a:r>
              <a:rPr lang="it-IT" sz="2400" dirty="0" err="1"/>
              <a:t>sexes</a:t>
            </a:r>
            <a:r>
              <a:rPr lang="it-IT" sz="2400" dirty="0"/>
              <a:t>. </a:t>
            </a:r>
          </a:p>
        </p:txBody>
      </p:sp>
    </p:spTree>
    <p:extLst>
      <p:ext uri="{BB962C8B-B14F-4D97-AF65-F5344CB8AC3E}">
        <p14:creationId xmlns:p14="http://schemas.microsoft.com/office/powerpoint/2010/main" val="6850046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mais l'</a:t>
            </a:r>
            <a:r>
              <a:rPr lang="it-IT" sz="2800" dirty="0" err="1" smtClean="0"/>
              <a:t>écriture</a:t>
            </a:r>
            <a:r>
              <a:rPr lang="it-IT" sz="2800" dirty="0" smtClean="0"/>
              <a:t> inclusive </a:t>
            </a:r>
            <a:r>
              <a:rPr lang="it-IT" sz="2800" dirty="0" err="1" smtClean="0"/>
              <a:t>dérange</a:t>
            </a:r>
            <a:r>
              <a:rPr lang="mr-IN" sz="2800" dirty="0" smtClean="0"/>
              <a:t>…</a:t>
            </a:r>
            <a:endParaRPr lang="fr-CA" sz="2800" dirty="0"/>
          </a:p>
        </p:txBody>
      </p:sp>
      <p:sp>
        <p:nvSpPr>
          <p:cNvPr id="3" name="Segnaposto contenuto 2"/>
          <p:cNvSpPr>
            <a:spLocks noGrp="1"/>
          </p:cNvSpPr>
          <p:nvPr>
            <p:ph idx="1"/>
          </p:nvPr>
        </p:nvSpPr>
        <p:spPr/>
        <p:txBody>
          <a:bodyPr>
            <a:normAutofit/>
          </a:bodyPr>
          <a:lstStyle/>
          <a:p>
            <a:pPr algn="just"/>
            <a:r>
              <a:rPr lang="it-IT" sz="2400" dirty="0" smtClean="0"/>
              <a:t>60 </a:t>
            </a:r>
            <a:r>
              <a:rPr lang="it-IT" sz="2400" dirty="0" err="1"/>
              <a:t>députés</a:t>
            </a:r>
            <a:r>
              <a:rPr lang="it-IT" sz="2400" dirty="0"/>
              <a:t> </a:t>
            </a:r>
            <a:r>
              <a:rPr lang="it-IT" sz="2400" dirty="0" err="1"/>
              <a:t>ont</a:t>
            </a:r>
            <a:r>
              <a:rPr lang="it-IT" sz="2400" dirty="0"/>
              <a:t> </a:t>
            </a:r>
            <a:r>
              <a:rPr lang="it-IT" sz="2400" dirty="0" err="1"/>
              <a:t>signé</a:t>
            </a:r>
            <a:r>
              <a:rPr lang="it-IT" sz="2400" dirty="0"/>
              <a:t> une </a:t>
            </a:r>
            <a:r>
              <a:rPr lang="it-IT" sz="2400" dirty="0" err="1"/>
              <a:t>proposition</a:t>
            </a:r>
            <a:r>
              <a:rPr lang="it-IT" sz="2400" dirty="0"/>
              <a:t> de </a:t>
            </a:r>
            <a:r>
              <a:rPr lang="it-IT" sz="2400" dirty="0" err="1"/>
              <a:t>loi</a:t>
            </a:r>
            <a:r>
              <a:rPr lang="it-IT" sz="2400" dirty="0"/>
              <a:t> pour l'interdire </a:t>
            </a:r>
            <a:r>
              <a:rPr lang="it-IT" sz="2400" dirty="0" err="1"/>
              <a:t>dans</a:t>
            </a:r>
            <a:r>
              <a:rPr lang="it-IT" sz="2400" dirty="0"/>
              <a:t> </a:t>
            </a:r>
            <a:r>
              <a:rPr lang="it-IT" sz="2400" dirty="0" err="1"/>
              <a:t>les</a:t>
            </a:r>
            <a:r>
              <a:rPr lang="it-IT" sz="2400" dirty="0"/>
              <a:t> </a:t>
            </a:r>
            <a:r>
              <a:rPr lang="it-IT" sz="2400" dirty="0" err="1"/>
              <a:t>documents</a:t>
            </a:r>
            <a:r>
              <a:rPr lang="it-IT" sz="2400" dirty="0"/>
              <a:t> </a:t>
            </a:r>
            <a:r>
              <a:rPr lang="it-IT" sz="2400" dirty="0" err="1"/>
              <a:t>administratifs</a:t>
            </a:r>
            <a:r>
              <a:rPr lang="it-IT" sz="2400" dirty="0"/>
              <a:t>. Mais </a:t>
            </a:r>
            <a:r>
              <a:rPr lang="it-IT" sz="2400" dirty="0" err="1"/>
              <a:t>qu'est</a:t>
            </a:r>
            <a:r>
              <a:rPr lang="it-IT" sz="2400" dirty="0"/>
              <a:t>-ce </a:t>
            </a:r>
            <a:r>
              <a:rPr lang="it-IT" sz="2400" dirty="0" err="1"/>
              <a:t>que</a:t>
            </a:r>
            <a:r>
              <a:rPr lang="it-IT" sz="2400" dirty="0"/>
              <a:t> l'</a:t>
            </a:r>
            <a:r>
              <a:rPr lang="it-IT" sz="2400" dirty="0" err="1"/>
              <a:t>écriture</a:t>
            </a:r>
            <a:r>
              <a:rPr lang="it-IT" sz="2400" dirty="0"/>
              <a:t> inclusive, qui </a:t>
            </a:r>
            <a:r>
              <a:rPr lang="it-IT" sz="2400" b="1" dirty="0" err="1"/>
              <a:t>déchaîne</a:t>
            </a:r>
            <a:r>
              <a:rPr lang="it-IT" sz="2400" b="1" dirty="0"/>
              <a:t> </a:t>
            </a:r>
            <a:r>
              <a:rPr lang="it-IT" sz="2400" b="1" dirty="0" err="1"/>
              <a:t>les</a:t>
            </a:r>
            <a:r>
              <a:rPr lang="it-IT" sz="2400" b="1" dirty="0"/>
              <a:t> </a:t>
            </a:r>
            <a:r>
              <a:rPr lang="it-IT" sz="2400" b="1" dirty="0" err="1"/>
              <a:t>passions</a:t>
            </a:r>
            <a:r>
              <a:rPr lang="it-IT" sz="2400" b="1" dirty="0"/>
              <a:t> </a:t>
            </a:r>
            <a:r>
              <a:rPr lang="it-IT" sz="2400" dirty="0" err="1"/>
              <a:t>depuis</a:t>
            </a:r>
            <a:r>
              <a:rPr lang="it-IT" sz="2400" dirty="0"/>
              <a:t> 2017? </a:t>
            </a:r>
          </a:p>
          <a:p>
            <a:pPr algn="just"/>
            <a:r>
              <a:rPr lang="it-IT" sz="2400" i="1" dirty="0"/>
              <a:t>Journal </a:t>
            </a:r>
            <a:r>
              <a:rPr lang="it-IT" sz="2400" i="1" dirty="0" err="1"/>
              <a:t>du</a:t>
            </a:r>
            <a:r>
              <a:rPr lang="it-IT" sz="2400" i="1" dirty="0"/>
              <a:t> </a:t>
            </a:r>
            <a:r>
              <a:rPr lang="it-IT" sz="2400" i="1" dirty="0" err="1"/>
              <a:t>dimanche</a:t>
            </a:r>
            <a:r>
              <a:rPr lang="it-IT" sz="2400" i="1" dirty="0"/>
              <a:t> </a:t>
            </a:r>
            <a:r>
              <a:rPr lang="it-IT" sz="2400" dirty="0"/>
              <a:t>19 </a:t>
            </a:r>
            <a:r>
              <a:rPr lang="it-IT" sz="2400" dirty="0" err="1"/>
              <a:t>février</a:t>
            </a:r>
            <a:r>
              <a:rPr lang="it-IT" sz="2400" dirty="0"/>
              <a:t> </a:t>
            </a:r>
            <a:r>
              <a:rPr lang="it-IT" sz="2400" dirty="0" smtClean="0"/>
              <a:t>2021</a:t>
            </a:r>
          </a:p>
          <a:p>
            <a:pPr algn="just"/>
            <a:endParaRPr lang="it-IT" sz="2400" dirty="0"/>
          </a:p>
          <a:p>
            <a:pPr marL="0" indent="0" algn="just">
              <a:buNone/>
            </a:pPr>
            <a:endParaRPr lang="it-IT" sz="2400" dirty="0"/>
          </a:p>
          <a:p>
            <a:pPr algn="just"/>
            <a:endParaRPr lang="fr-CA" sz="2400" dirty="0"/>
          </a:p>
        </p:txBody>
      </p:sp>
    </p:spTree>
    <p:extLst>
      <p:ext uri="{BB962C8B-B14F-4D97-AF65-F5344CB8AC3E}">
        <p14:creationId xmlns:p14="http://schemas.microsoft.com/office/powerpoint/2010/main" val="18088696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l’écriture </a:t>
            </a:r>
            <a:r>
              <a:rPr lang="fr-CA" sz="2800" dirty="0"/>
              <a:t>inclusive</a:t>
            </a:r>
            <a:endParaRPr lang="it-IT" sz="2800" dirty="0"/>
          </a:p>
        </p:txBody>
      </p:sp>
      <p:sp>
        <p:nvSpPr>
          <p:cNvPr id="3" name="Segnaposto contenuto 2"/>
          <p:cNvSpPr>
            <a:spLocks noGrp="1"/>
          </p:cNvSpPr>
          <p:nvPr>
            <p:ph idx="1"/>
          </p:nvPr>
        </p:nvSpPr>
        <p:spPr/>
        <p:txBody>
          <a:bodyPr>
            <a:normAutofit/>
          </a:bodyPr>
          <a:lstStyle/>
          <a:p>
            <a:pPr algn="just"/>
            <a:r>
              <a:rPr lang="fr-FR" sz="2400" dirty="0"/>
              <a:t>Un choix "personnel et militant", "en rien majoritaire", qui "brouille les messages" et "</a:t>
            </a:r>
            <a:r>
              <a:rPr lang="fr-FR" sz="2400" b="1" dirty="0"/>
              <a:t>complexifie l'apprentissage de la langue française".</a:t>
            </a:r>
            <a:r>
              <a:rPr lang="fr-FR" sz="2400" dirty="0"/>
              <a:t> Le député François Jolivet (LREM), auteur de la proposition déposée mercredi à l'Assemblée, </a:t>
            </a:r>
            <a:r>
              <a:rPr lang="fr-FR" sz="2400" dirty="0">
                <a:solidFill>
                  <a:srgbClr val="FF0000"/>
                </a:solidFill>
              </a:rPr>
              <a:t>ne mâche pas ses mot</a:t>
            </a:r>
            <a:r>
              <a:rPr lang="fr-FR" sz="2400" dirty="0"/>
              <a:t>s contre l'écriture inclusive. La soixantaine de ses collègues qui le soutient, principalement issue de la majorité et de l'opposition de droite, </a:t>
            </a:r>
            <a:r>
              <a:rPr lang="fr-FR" sz="2400" b="1" dirty="0"/>
              <a:t>souhaite interdire l'usage de l'écriture inclusive dans les documents administratifs et pour les personnes morales chargées d'une mission de service public.</a:t>
            </a:r>
            <a:endParaRPr lang="it-IT" sz="2400" b="1" dirty="0"/>
          </a:p>
        </p:txBody>
      </p:sp>
    </p:spTree>
    <p:extLst>
      <p:ext uri="{BB962C8B-B14F-4D97-AF65-F5344CB8AC3E}">
        <p14:creationId xmlns:p14="http://schemas.microsoft.com/office/powerpoint/2010/main" val="10218511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i="1" dirty="0"/>
              <a:t>User du féminin </a:t>
            </a:r>
            <a:r>
              <a:rPr lang="fr-CA" sz="2800" dirty="0"/>
              <a:t>dans la langue française</a:t>
            </a:r>
            <a:br>
              <a:rPr lang="fr-CA" sz="2800" dirty="0"/>
            </a:br>
            <a:r>
              <a:rPr lang="fr-CA" sz="2800" dirty="0"/>
              <a:t>au XXI° siècle</a:t>
            </a:r>
          </a:p>
        </p:txBody>
      </p:sp>
      <p:sp>
        <p:nvSpPr>
          <p:cNvPr id="3" name="Segnaposto contenuto 2"/>
          <p:cNvSpPr>
            <a:spLocks noGrp="1"/>
          </p:cNvSpPr>
          <p:nvPr>
            <p:ph idx="1"/>
          </p:nvPr>
        </p:nvSpPr>
        <p:spPr/>
        <p:txBody>
          <a:bodyPr>
            <a:normAutofit/>
          </a:bodyPr>
          <a:lstStyle/>
          <a:p>
            <a:r>
              <a:rPr lang="fr-CA" sz="2400" dirty="0"/>
              <a:t>Une grande querelle en France</a:t>
            </a:r>
          </a:p>
          <a:p>
            <a:pPr algn="just"/>
            <a:r>
              <a:rPr lang="fr-CA" sz="2400" dirty="0"/>
              <a:t>mais, pas tant dans les autres pays de langue française comme le Canada, la Suisse et la Belgique.</a:t>
            </a:r>
          </a:p>
          <a:p>
            <a:pPr algn="just"/>
            <a:endParaRPr lang="fr-CA" sz="2400" dirty="0"/>
          </a:p>
          <a:p>
            <a:endParaRPr lang="fr-CA" sz="2400" dirty="0"/>
          </a:p>
          <a:p>
            <a:endParaRPr lang="fr-CA" sz="2400" dirty="0"/>
          </a:p>
        </p:txBody>
      </p:sp>
    </p:spTree>
    <p:extLst>
      <p:ext uri="{BB962C8B-B14F-4D97-AF65-F5344CB8AC3E}">
        <p14:creationId xmlns:p14="http://schemas.microsoft.com/office/powerpoint/2010/main" val="1996087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a:t>« User </a:t>
            </a:r>
            <a:r>
              <a:rPr lang="it-IT" sz="2800" dirty="0" err="1"/>
              <a:t>du</a:t>
            </a:r>
            <a:r>
              <a:rPr lang="it-IT" sz="2800" dirty="0"/>
              <a:t> </a:t>
            </a:r>
            <a:r>
              <a:rPr lang="it-IT" sz="2800" dirty="0" err="1"/>
              <a:t>féminin</a:t>
            </a:r>
            <a:r>
              <a:rPr lang="it-IT" sz="2800" dirty="0"/>
              <a:t> » </a:t>
            </a:r>
            <a:r>
              <a:rPr lang="it-IT" sz="2800" dirty="0" err="1"/>
              <a:t>plutôt</a:t>
            </a:r>
            <a:r>
              <a:rPr lang="it-IT" sz="2800" dirty="0"/>
              <a:t> </a:t>
            </a:r>
            <a:r>
              <a:rPr lang="it-IT" sz="2800" dirty="0" err="1"/>
              <a:t>que</a:t>
            </a:r>
            <a:r>
              <a:rPr lang="it-IT" sz="2800" dirty="0"/>
              <a:t> « </a:t>
            </a:r>
            <a:r>
              <a:rPr lang="it-IT" sz="2800" dirty="0" err="1"/>
              <a:t>féminiser</a:t>
            </a:r>
            <a:r>
              <a:rPr lang="it-IT" sz="2800" dirty="0"/>
              <a:t> »</a:t>
            </a:r>
            <a:br>
              <a:rPr lang="it-IT" sz="2800" dirty="0"/>
            </a:br>
            <a:r>
              <a:rPr lang="it-IT" sz="2800" dirty="0" err="1"/>
              <a:t>ou</a:t>
            </a:r>
            <a:r>
              <a:rPr lang="it-IT" sz="2800" dirty="0"/>
              <a:t> </a:t>
            </a:r>
            <a:r>
              <a:rPr lang="it-IT" sz="2800" dirty="0" err="1"/>
              <a:t>mieux</a:t>
            </a:r>
            <a:r>
              <a:rPr lang="it-IT" sz="2800" dirty="0"/>
              <a:t> “</a:t>
            </a:r>
            <a:r>
              <a:rPr lang="it-IT" sz="2800" dirty="0" err="1"/>
              <a:t>démasculiniser</a:t>
            </a:r>
            <a:r>
              <a:rPr lang="it-IT" sz="2800" dirty="0"/>
              <a:t>”</a:t>
            </a:r>
            <a:br>
              <a:rPr lang="it-IT" sz="2800" dirty="0"/>
            </a:br>
            <a:r>
              <a:rPr lang="it-IT" sz="2800" dirty="0"/>
              <a:t> ?</a:t>
            </a:r>
            <a:endParaRPr lang="fr-CA" sz="2800" dirty="0"/>
          </a:p>
        </p:txBody>
      </p:sp>
      <p:sp>
        <p:nvSpPr>
          <p:cNvPr id="3" name="Segnaposto contenuto 2"/>
          <p:cNvSpPr>
            <a:spLocks noGrp="1"/>
          </p:cNvSpPr>
          <p:nvPr>
            <p:ph idx="1"/>
          </p:nvPr>
        </p:nvSpPr>
        <p:spPr/>
        <p:txBody>
          <a:bodyPr>
            <a:normAutofit/>
          </a:bodyPr>
          <a:lstStyle/>
          <a:p>
            <a:pPr algn="just"/>
            <a:r>
              <a:rPr lang="it-IT" sz="2400" dirty="0" err="1"/>
              <a:t>Privilégier</a:t>
            </a:r>
            <a:r>
              <a:rPr lang="it-IT" sz="2400" dirty="0"/>
              <a:t> l’</a:t>
            </a:r>
            <a:r>
              <a:rPr lang="it-IT" sz="2400" dirty="0" err="1"/>
              <a:t>expression</a:t>
            </a:r>
            <a:r>
              <a:rPr lang="it-IT" sz="2400" dirty="0"/>
              <a:t> « </a:t>
            </a:r>
            <a:r>
              <a:rPr lang="it-IT" sz="2400" dirty="0" err="1"/>
              <a:t>user</a:t>
            </a:r>
            <a:r>
              <a:rPr lang="it-IT" sz="2400" dirty="0"/>
              <a:t> </a:t>
            </a:r>
            <a:r>
              <a:rPr lang="it-IT" sz="2400" dirty="0" err="1"/>
              <a:t>du</a:t>
            </a:r>
            <a:r>
              <a:rPr lang="it-IT" sz="2400" dirty="0"/>
              <a:t> </a:t>
            </a:r>
            <a:r>
              <a:rPr lang="it-IT" sz="2400" dirty="0" err="1"/>
              <a:t>féminin</a:t>
            </a:r>
            <a:r>
              <a:rPr lang="it-IT" sz="2400" dirty="0"/>
              <a:t> » </a:t>
            </a:r>
            <a:r>
              <a:rPr lang="it-IT" sz="2400" dirty="0" err="1"/>
              <a:t>plutôt</a:t>
            </a:r>
            <a:r>
              <a:rPr lang="it-IT" sz="2400" dirty="0"/>
              <a:t> </a:t>
            </a:r>
            <a:r>
              <a:rPr lang="it-IT" sz="2400" dirty="0" err="1"/>
              <a:t>que</a:t>
            </a:r>
            <a:r>
              <a:rPr lang="it-IT" sz="2400" dirty="0"/>
              <a:t> « </a:t>
            </a:r>
            <a:r>
              <a:rPr lang="it-IT" sz="2400" dirty="0" err="1"/>
              <a:t>féminiser</a:t>
            </a:r>
            <a:r>
              <a:rPr lang="it-IT" sz="2400" dirty="0"/>
              <a:t> » la langue </a:t>
            </a:r>
            <a:r>
              <a:rPr lang="it-IT" sz="2400" dirty="0" err="1"/>
              <a:t>ou</a:t>
            </a:r>
            <a:r>
              <a:rPr lang="it-IT" sz="2400" dirty="0"/>
              <a:t> le </a:t>
            </a:r>
            <a:r>
              <a:rPr lang="it-IT" sz="2400" dirty="0" err="1"/>
              <a:t>langage</a:t>
            </a:r>
            <a:r>
              <a:rPr lang="it-IT" sz="2400" dirty="0"/>
              <a:t>, car le </a:t>
            </a:r>
            <a:r>
              <a:rPr lang="it-IT" sz="2400" dirty="0" err="1"/>
              <a:t>genre</a:t>
            </a:r>
            <a:r>
              <a:rPr lang="it-IT" sz="2400" dirty="0"/>
              <a:t> </a:t>
            </a:r>
            <a:r>
              <a:rPr lang="it-IT" sz="2400" dirty="0" err="1"/>
              <a:t>grammatical</a:t>
            </a:r>
            <a:r>
              <a:rPr lang="it-IT" sz="2400" dirty="0"/>
              <a:t> </a:t>
            </a:r>
            <a:r>
              <a:rPr lang="it-IT" sz="2400" dirty="0" err="1"/>
              <a:t>féminin</a:t>
            </a:r>
            <a:r>
              <a:rPr lang="it-IT" sz="2400" dirty="0"/>
              <a:t> </a:t>
            </a:r>
            <a:r>
              <a:rPr lang="it-IT" sz="2400" dirty="0" err="1"/>
              <a:t>existe</a:t>
            </a:r>
            <a:r>
              <a:rPr lang="it-IT" sz="2400" dirty="0"/>
              <a:t> </a:t>
            </a:r>
            <a:r>
              <a:rPr lang="it-IT" sz="2400" dirty="0" err="1"/>
              <a:t>déja</a:t>
            </a:r>
            <a:r>
              <a:rPr lang="it-IT" sz="2400" dirty="0"/>
              <a:t>̀ : il est </a:t>
            </a:r>
            <a:r>
              <a:rPr lang="it-IT" sz="2400" dirty="0" err="1"/>
              <a:t>simplement</a:t>
            </a:r>
            <a:r>
              <a:rPr lang="it-IT" sz="2400" dirty="0"/>
              <a:t> </a:t>
            </a:r>
            <a:r>
              <a:rPr lang="it-IT" sz="2400" dirty="0" err="1"/>
              <a:t>peu</a:t>
            </a:r>
            <a:r>
              <a:rPr lang="it-IT" sz="2400" dirty="0"/>
              <a:t>, </a:t>
            </a:r>
            <a:r>
              <a:rPr lang="it-IT" sz="2400" dirty="0" err="1"/>
              <a:t>ou</a:t>
            </a:r>
            <a:r>
              <a:rPr lang="it-IT" sz="2400" dirty="0"/>
              <a:t> plus </a:t>
            </a:r>
            <a:r>
              <a:rPr lang="it-IT" sz="2400" dirty="0" err="1"/>
              <a:t>usite</a:t>
            </a:r>
            <a:r>
              <a:rPr lang="it-IT" sz="2400" dirty="0"/>
              <a:t>́. Le </a:t>
            </a:r>
            <a:r>
              <a:rPr lang="it-IT" sz="2400" dirty="0" err="1"/>
              <a:t>fait</a:t>
            </a:r>
            <a:r>
              <a:rPr lang="it-IT" sz="2400" dirty="0"/>
              <a:t> d’</a:t>
            </a:r>
            <a:r>
              <a:rPr lang="it-IT" sz="2400" dirty="0" err="1"/>
              <a:t>utiliser</a:t>
            </a:r>
            <a:r>
              <a:rPr lang="it-IT" sz="2400" dirty="0"/>
              <a:t> un </a:t>
            </a:r>
            <a:r>
              <a:rPr lang="it-IT" sz="2400" dirty="0" err="1"/>
              <a:t>verbe</a:t>
            </a:r>
            <a:r>
              <a:rPr lang="it-IT" sz="2400" dirty="0"/>
              <a:t> </a:t>
            </a:r>
            <a:r>
              <a:rPr lang="it-IT" sz="2400" dirty="0" err="1"/>
              <a:t>d’action</a:t>
            </a:r>
            <a:r>
              <a:rPr lang="it-IT" sz="2400" dirty="0"/>
              <a:t> </a:t>
            </a:r>
            <a:r>
              <a:rPr lang="it-IT" sz="2400" dirty="0" err="1"/>
              <a:t>comme</a:t>
            </a:r>
            <a:r>
              <a:rPr lang="it-IT" sz="2400" dirty="0"/>
              <a:t> « </a:t>
            </a:r>
            <a:r>
              <a:rPr lang="it-IT" sz="2400" dirty="0" err="1"/>
              <a:t>féminiser</a:t>
            </a:r>
            <a:r>
              <a:rPr lang="it-IT" sz="2400" dirty="0"/>
              <a:t> » </a:t>
            </a:r>
            <a:r>
              <a:rPr lang="it-IT" sz="2400" dirty="0" err="1"/>
              <a:t>sous-entend</a:t>
            </a:r>
            <a:r>
              <a:rPr lang="it-IT" sz="2400" dirty="0"/>
              <a:t> à </a:t>
            </a:r>
            <a:r>
              <a:rPr lang="it-IT" sz="2400" dirty="0" err="1"/>
              <a:t>tort</a:t>
            </a:r>
            <a:r>
              <a:rPr lang="it-IT" sz="2400" dirty="0"/>
              <a:t> </a:t>
            </a:r>
            <a:r>
              <a:rPr lang="it-IT" sz="2400" dirty="0" err="1"/>
              <a:t>que</a:t>
            </a:r>
            <a:r>
              <a:rPr lang="it-IT" sz="2400" dirty="0"/>
              <a:t> l’on </a:t>
            </a:r>
            <a:r>
              <a:rPr lang="it-IT" sz="2400" dirty="0" err="1"/>
              <a:t>transformerait</a:t>
            </a:r>
            <a:r>
              <a:rPr lang="it-IT" sz="2400" dirty="0"/>
              <a:t> la langue. (HCE)</a:t>
            </a:r>
          </a:p>
          <a:p>
            <a:pPr algn="just"/>
            <a:endParaRPr lang="it-IT" sz="2400" dirty="0"/>
          </a:p>
          <a:p>
            <a:pPr algn="just"/>
            <a:r>
              <a:rPr lang="it-IT" sz="2400" dirty="0" err="1"/>
              <a:t>ou</a:t>
            </a:r>
            <a:r>
              <a:rPr lang="it-IT" sz="2400" dirty="0"/>
              <a:t> </a:t>
            </a:r>
            <a:r>
              <a:rPr lang="fr-FR" sz="2400" dirty="0"/>
              <a:t>mieux </a:t>
            </a:r>
            <a:r>
              <a:rPr lang="it-IT" sz="2400" dirty="0"/>
              <a:t>“</a:t>
            </a:r>
            <a:r>
              <a:rPr lang="it-IT" sz="2400" dirty="0" err="1"/>
              <a:t>démasculiniser</a:t>
            </a:r>
            <a:r>
              <a:rPr lang="it-IT" sz="2400" dirty="0"/>
              <a:t>”</a:t>
            </a:r>
          </a:p>
          <a:p>
            <a:endParaRPr lang="fr-CA" sz="2400" dirty="0"/>
          </a:p>
        </p:txBody>
      </p:sp>
    </p:spTree>
    <p:extLst>
      <p:ext uri="{BB962C8B-B14F-4D97-AF65-F5344CB8AC3E}">
        <p14:creationId xmlns:p14="http://schemas.microsoft.com/office/powerpoint/2010/main" val="23320158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i="1" dirty="0"/>
              <a:t>User du féminin</a:t>
            </a:r>
            <a:r>
              <a:rPr lang="fr-CA" sz="2800" dirty="0"/>
              <a:t> ou </a:t>
            </a:r>
            <a:r>
              <a:rPr lang="fr-CA" sz="2800" i="1" dirty="0"/>
              <a:t>démasculiniser </a:t>
            </a:r>
            <a:r>
              <a:rPr lang="fr-CA" sz="2800" dirty="0"/>
              <a:t>dans la langue française</a:t>
            </a:r>
            <a:br>
              <a:rPr lang="fr-CA" sz="2800" dirty="0"/>
            </a:br>
            <a:r>
              <a:rPr lang="fr-CA" sz="2800" dirty="0"/>
              <a:t>au XXI° siècle</a:t>
            </a:r>
          </a:p>
        </p:txBody>
      </p:sp>
      <p:sp>
        <p:nvSpPr>
          <p:cNvPr id="3" name="Segnaposto contenuto 2"/>
          <p:cNvSpPr>
            <a:spLocks noGrp="1"/>
          </p:cNvSpPr>
          <p:nvPr>
            <p:ph idx="1"/>
          </p:nvPr>
        </p:nvSpPr>
        <p:spPr/>
        <p:txBody>
          <a:bodyPr>
            <a:normAutofit/>
          </a:bodyPr>
          <a:lstStyle/>
          <a:p>
            <a:pPr marL="0" indent="0" algn="just">
              <a:buNone/>
            </a:pPr>
            <a:endParaRPr lang="fr-CA" sz="2400" dirty="0"/>
          </a:p>
          <a:p>
            <a:endParaRPr lang="fr-CA" sz="2400" dirty="0"/>
          </a:p>
          <a:p>
            <a:pPr algn="just"/>
            <a:r>
              <a:rPr lang="fr-FR" sz="2400" dirty="0"/>
              <a:t>« User du féminin » comprend deux notions et deux étapes : </a:t>
            </a:r>
          </a:p>
          <a:p>
            <a:r>
              <a:rPr lang="fr-FR" sz="2400" dirty="0"/>
              <a:t>1. la féminisation lexicale (la féminisation des mots)</a:t>
            </a:r>
          </a:p>
          <a:p>
            <a:pPr algn="just"/>
            <a:r>
              <a:rPr lang="fr-FR" sz="2400" dirty="0"/>
              <a:t>2. la féminisation des textes : en français de France, l’écriture inclusive; dans les autres pays, la </a:t>
            </a:r>
            <a:r>
              <a:rPr lang="fr-FR" sz="2400" b="1" dirty="0"/>
              <a:t>rédaction épicène. </a:t>
            </a:r>
          </a:p>
          <a:p>
            <a:pPr algn="just"/>
            <a:endParaRPr lang="it-IT" sz="2400" dirty="0"/>
          </a:p>
          <a:p>
            <a:endParaRPr lang="it-IT" sz="2400" dirty="0"/>
          </a:p>
          <a:p>
            <a:endParaRPr lang="fr-CA" sz="2400" dirty="0"/>
          </a:p>
        </p:txBody>
      </p:sp>
    </p:spTree>
    <p:extLst>
      <p:ext uri="{BB962C8B-B14F-4D97-AF65-F5344CB8AC3E}">
        <p14:creationId xmlns:p14="http://schemas.microsoft.com/office/powerpoint/2010/main" val="12234383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En France, affaire d’</a:t>
            </a:r>
            <a:r>
              <a:rPr lang="it-IT" sz="2800" i="1" dirty="0" err="1"/>
              <a:t>État</a:t>
            </a:r>
            <a:r>
              <a:rPr lang="it-IT" sz="2800" i="1" dirty="0"/>
              <a:t> </a:t>
            </a:r>
            <a:r>
              <a:rPr lang="mr-IN" sz="2800" i="1" dirty="0"/>
              <a:t>…</a:t>
            </a:r>
            <a:endParaRPr lang="fr-CA" sz="2800" dirty="0"/>
          </a:p>
        </p:txBody>
      </p:sp>
      <p:sp>
        <p:nvSpPr>
          <p:cNvPr id="3" name="Segnaposto contenuto 2"/>
          <p:cNvSpPr>
            <a:spLocks noGrp="1"/>
          </p:cNvSpPr>
          <p:nvPr>
            <p:ph idx="1"/>
          </p:nvPr>
        </p:nvSpPr>
        <p:spPr/>
        <p:txBody>
          <a:bodyPr>
            <a:normAutofit fontScale="92500"/>
          </a:bodyPr>
          <a:lstStyle/>
          <a:p>
            <a:pPr algn="just"/>
            <a:r>
              <a:rPr lang="fr-FR" sz="2400" dirty="0"/>
              <a:t>En France, </a:t>
            </a:r>
            <a:r>
              <a:rPr lang="fr-FR" sz="2400" i="1" dirty="0"/>
              <a:t>la langue est une affaire d’État </a:t>
            </a:r>
            <a:r>
              <a:rPr lang="fr-FR" sz="2400" dirty="0"/>
              <a:t>ou même</a:t>
            </a:r>
            <a:r>
              <a:rPr lang="fr-FR" sz="2400" i="1" dirty="0"/>
              <a:t> “une religion d’État” </a:t>
            </a:r>
            <a:r>
              <a:rPr lang="fr-FR" sz="2400" dirty="0"/>
              <a:t>(</a:t>
            </a:r>
            <a:r>
              <a:rPr lang="fr-FR" sz="2400" dirty="0" err="1"/>
              <a:t>Cerquiglini</a:t>
            </a:r>
            <a:r>
              <a:rPr lang="fr-FR" sz="2400" dirty="0"/>
              <a:t> 2003), mais aussi de gouvernements, par rapport à supprimer l’invisibilité des femmes :</a:t>
            </a:r>
          </a:p>
          <a:p>
            <a:r>
              <a:rPr lang="fr-FR" sz="2400" dirty="0"/>
              <a:t>En  1984, ouverture de la part du gouvernement socialiste : Laurent Fabius </a:t>
            </a:r>
          </a:p>
          <a:p>
            <a:r>
              <a:rPr lang="fr-FR" sz="2400" dirty="0"/>
              <a:t>En 1986, fermeture par le Gouvernement de droite : Jacques Chirac</a:t>
            </a:r>
          </a:p>
          <a:p>
            <a:r>
              <a:rPr lang="fr-FR" sz="2400" dirty="0"/>
              <a:t>En 1998, Gouvernement de gauche :  Lionel Jospin, présence de 4 femmes ministres qui demandaient d’</a:t>
            </a:r>
            <a:r>
              <a:rPr lang="fr-FR" sz="2400" dirty="0" err="1"/>
              <a:t>etre</a:t>
            </a:r>
            <a:r>
              <a:rPr lang="fr-FR" sz="2400" dirty="0"/>
              <a:t> appelées “Madame la Ministre” (JORF 1998). </a:t>
            </a:r>
          </a:p>
          <a:p>
            <a:r>
              <a:rPr lang="en-US" sz="2400" i="1" u="sng" dirty="0" err="1"/>
              <a:t>Circulaire</a:t>
            </a:r>
            <a:r>
              <a:rPr lang="en-US" sz="2400" i="1" u="sng" dirty="0"/>
              <a:t> du 21 </a:t>
            </a:r>
            <a:r>
              <a:rPr lang="en-US" sz="2400" i="1" u="sng" dirty="0" err="1"/>
              <a:t>novembre</a:t>
            </a:r>
            <a:r>
              <a:rPr lang="en-US" sz="2400" i="1" u="sng" dirty="0"/>
              <a:t> 2017 relative aux </a:t>
            </a:r>
            <a:r>
              <a:rPr lang="en-US" sz="2400" i="1" u="sng" dirty="0" err="1"/>
              <a:t>règles</a:t>
            </a:r>
            <a:r>
              <a:rPr lang="en-US" sz="2400" i="1" u="sng" dirty="0"/>
              <a:t> de </a:t>
            </a:r>
            <a:r>
              <a:rPr lang="en-US" sz="2400" i="1" u="sng" dirty="0" err="1"/>
              <a:t>féminisation</a:t>
            </a:r>
            <a:r>
              <a:rPr lang="en-US" sz="2400" i="1" u="sng" dirty="0"/>
              <a:t> et de </a:t>
            </a:r>
            <a:r>
              <a:rPr lang="en-US" sz="2400" i="1" u="sng" dirty="0" err="1"/>
              <a:t>rédaction</a:t>
            </a:r>
            <a:r>
              <a:rPr lang="en-US" sz="2400" i="1" u="sng" dirty="0"/>
              <a:t> des </a:t>
            </a:r>
            <a:r>
              <a:rPr lang="en-US" sz="2400" i="1" u="sng" dirty="0" err="1"/>
              <a:t>textes</a:t>
            </a:r>
            <a:r>
              <a:rPr lang="en-US" sz="2400" i="1" u="sng" dirty="0"/>
              <a:t> </a:t>
            </a:r>
            <a:r>
              <a:rPr lang="en-US" sz="2400" i="1" u="sng" dirty="0" err="1"/>
              <a:t>publiés</a:t>
            </a:r>
            <a:r>
              <a:rPr lang="en-US" sz="2400" i="1" u="sng" dirty="0"/>
              <a:t>.</a:t>
            </a:r>
            <a:r>
              <a:rPr lang="en-US" sz="2400" u="sng" dirty="0"/>
              <a:t> </a:t>
            </a:r>
          </a:p>
          <a:p>
            <a:r>
              <a:rPr lang="en-US" sz="2400" u="sng" dirty="0"/>
              <a:t>2021 </a:t>
            </a:r>
            <a:r>
              <a:rPr lang="it-IT" sz="2400" dirty="0" err="1"/>
              <a:t>Proposition</a:t>
            </a:r>
            <a:r>
              <a:rPr lang="it-IT" sz="2400" dirty="0"/>
              <a:t> de </a:t>
            </a:r>
            <a:r>
              <a:rPr lang="it-IT" sz="2400" dirty="0" err="1"/>
              <a:t>loi</a:t>
            </a:r>
            <a:r>
              <a:rPr lang="it-IT" sz="2400" dirty="0"/>
              <a:t>, </a:t>
            </a:r>
          </a:p>
          <a:p>
            <a:endParaRPr lang="fr-CA" sz="2400" dirty="0"/>
          </a:p>
          <a:p>
            <a:endParaRPr lang="fr-FR" sz="2400" dirty="0"/>
          </a:p>
        </p:txBody>
      </p:sp>
    </p:spTree>
    <p:extLst>
      <p:ext uri="{BB962C8B-B14F-4D97-AF65-F5344CB8AC3E}">
        <p14:creationId xmlns:p14="http://schemas.microsoft.com/office/powerpoint/2010/main" val="31733240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En France, affaire d’</a:t>
            </a:r>
            <a:r>
              <a:rPr lang="it-IT" sz="2800" i="1" dirty="0" err="1"/>
              <a:t>État</a:t>
            </a:r>
            <a:r>
              <a:rPr lang="it-IT" sz="2800" i="1" dirty="0"/>
              <a:t> </a:t>
            </a:r>
            <a:r>
              <a:rPr lang="mr-IN" sz="2800" i="1" dirty="0"/>
              <a:t>…</a:t>
            </a:r>
            <a:endParaRPr lang="fr-CA" sz="2800" dirty="0"/>
          </a:p>
        </p:txBody>
      </p:sp>
      <p:sp>
        <p:nvSpPr>
          <p:cNvPr id="3" name="Segnaposto contenuto 2"/>
          <p:cNvSpPr>
            <a:spLocks noGrp="1"/>
          </p:cNvSpPr>
          <p:nvPr>
            <p:ph idx="1"/>
          </p:nvPr>
        </p:nvSpPr>
        <p:spPr/>
        <p:txBody>
          <a:bodyPr>
            <a:normAutofit/>
          </a:bodyPr>
          <a:lstStyle/>
          <a:p>
            <a:r>
              <a:rPr lang="fr-CA" sz="2400" dirty="0" smtClean="0"/>
              <a:t>L’Académie </a:t>
            </a:r>
            <a:r>
              <a:rPr lang="fr-CA" sz="2400" dirty="0"/>
              <a:t>française</a:t>
            </a:r>
          </a:p>
          <a:p>
            <a:pPr marL="0" indent="0">
              <a:buNone/>
            </a:pPr>
            <a:r>
              <a:rPr lang="fr-CA" sz="2400" dirty="0" smtClean="0"/>
              <a:t> </a:t>
            </a:r>
            <a:endParaRPr lang="fr-CA" sz="2400" dirty="0"/>
          </a:p>
          <a:p>
            <a:endParaRPr lang="fr-FR" sz="2400" dirty="0"/>
          </a:p>
        </p:txBody>
      </p:sp>
    </p:spTree>
    <p:extLst>
      <p:ext uri="{BB962C8B-B14F-4D97-AF65-F5344CB8AC3E}">
        <p14:creationId xmlns:p14="http://schemas.microsoft.com/office/powerpoint/2010/main" val="40704656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L’Académie française et la masculinisation</a:t>
            </a:r>
          </a:p>
        </p:txBody>
      </p:sp>
      <p:sp>
        <p:nvSpPr>
          <p:cNvPr id="3" name="Segnaposto contenuto 2"/>
          <p:cNvSpPr>
            <a:spLocks noGrp="1"/>
          </p:cNvSpPr>
          <p:nvPr>
            <p:ph idx="1"/>
          </p:nvPr>
        </p:nvSpPr>
        <p:spPr/>
        <p:txBody>
          <a:bodyPr>
            <a:normAutofit fontScale="92500"/>
          </a:bodyPr>
          <a:lstStyle/>
          <a:p>
            <a:pPr algn="just"/>
            <a:r>
              <a:rPr lang="it-IT" sz="2400" dirty="0"/>
              <a:t>En </a:t>
            </a:r>
            <a:r>
              <a:rPr lang="it-IT" sz="2400" dirty="0" err="1"/>
              <a:t>trois</a:t>
            </a:r>
            <a:r>
              <a:rPr lang="it-IT" sz="2400" dirty="0"/>
              <a:t> </a:t>
            </a:r>
            <a:r>
              <a:rPr lang="it-IT" sz="2400" dirty="0" err="1"/>
              <a:t>siècles</a:t>
            </a:r>
            <a:r>
              <a:rPr lang="it-IT" sz="2400" dirty="0"/>
              <a:t> et demi d’</a:t>
            </a:r>
            <a:r>
              <a:rPr lang="it-IT" sz="2400" dirty="0" err="1"/>
              <a:t>existence</a:t>
            </a:r>
            <a:r>
              <a:rPr lang="it-IT" sz="2400" dirty="0"/>
              <a:t>, l’Académie a </a:t>
            </a:r>
            <a:r>
              <a:rPr lang="it-IT" sz="2400" dirty="0" err="1"/>
              <a:t>beaucoup</a:t>
            </a:r>
            <a:r>
              <a:rPr lang="it-IT" sz="2400" dirty="0"/>
              <a:t> </a:t>
            </a:r>
            <a:r>
              <a:rPr lang="it-IT" sz="2400" dirty="0" err="1"/>
              <a:t>travaillé</a:t>
            </a:r>
            <a:r>
              <a:rPr lang="it-IT" sz="2400" dirty="0"/>
              <a:t> à </a:t>
            </a:r>
            <a:r>
              <a:rPr lang="it-IT" sz="2400" b="1" dirty="0" err="1"/>
              <a:t>masculiniser</a:t>
            </a:r>
            <a:r>
              <a:rPr lang="it-IT" sz="2400" b="1" dirty="0"/>
              <a:t> </a:t>
            </a:r>
            <a:r>
              <a:rPr lang="it-IT" sz="2400" dirty="0"/>
              <a:t>le </a:t>
            </a:r>
            <a:r>
              <a:rPr lang="it-IT" sz="2400" dirty="0" err="1"/>
              <a:t>français</a:t>
            </a:r>
            <a:r>
              <a:rPr lang="it-IT" sz="2400" dirty="0"/>
              <a:t>. Porte-</a:t>
            </a:r>
            <a:r>
              <a:rPr lang="it-IT" sz="2400" dirty="0" err="1"/>
              <a:t>bannière</a:t>
            </a:r>
            <a:r>
              <a:rPr lang="it-IT" sz="2400" dirty="0"/>
              <a:t> </a:t>
            </a:r>
            <a:r>
              <a:rPr lang="it-IT" sz="2400" dirty="0" err="1"/>
              <a:t>des</a:t>
            </a:r>
            <a:r>
              <a:rPr lang="it-IT" sz="2400" dirty="0"/>
              <a:t> </a:t>
            </a:r>
            <a:r>
              <a:rPr lang="it-IT" sz="2400" dirty="0" err="1"/>
              <a:t>partisans</a:t>
            </a:r>
            <a:r>
              <a:rPr lang="it-IT" sz="2400" dirty="0"/>
              <a:t> </a:t>
            </a:r>
            <a:r>
              <a:rPr lang="it-IT" sz="2400" dirty="0" err="1"/>
              <a:t>du</a:t>
            </a:r>
            <a:r>
              <a:rPr lang="it-IT" sz="2400" dirty="0"/>
              <a:t> </a:t>
            </a:r>
            <a:r>
              <a:rPr lang="it-IT" sz="2400" b="1" dirty="0"/>
              <a:t>«</a:t>
            </a:r>
            <a:r>
              <a:rPr lang="it-IT" sz="2400" b="1" dirty="0" err="1"/>
              <a:t>genre</a:t>
            </a:r>
            <a:r>
              <a:rPr lang="it-IT" sz="2400" b="1" dirty="0"/>
              <a:t> le plus </a:t>
            </a:r>
            <a:r>
              <a:rPr lang="it-IT" sz="2400" b="1" dirty="0" err="1"/>
              <a:t>noble</a:t>
            </a:r>
            <a:r>
              <a:rPr lang="it-IT" sz="2400" dirty="0"/>
              <a:t>», ce vestige de la monarchie </a:t>
            </a:r>
            <a:r>
              <a:rPr lang="it-IT" sz="2400" dirty="0" err="1"/>
              <a:t>absolue</a:t>
            </a:r>
            <a:r>
              <a:rPr lang="it-IT" sz="2400" dirty="0"/>
              <a:t> </a:t>
            </a:r>
            <a:r>
              <a:rPr lang="it-IT" sz="2400" dirty="0" err="1"/>
              <a:t>mène</a:t>
            </a:r>
            <a:r>
              <a:rPr lang="it-IT" sz="2400" dirty="0"/>
              <a:t> </a:t>
            </a:r>
            <a:r>
              <a:rPr lang="it-IT" sz="2400" dirty="0" err="1"/>
              <a:t>depuis</a:t>
            </a:r>
            <a:r>
              <a:rPr lang="it-IT" sz="2400" dirty="0"/>
              <a:t> le milieu </a:t>
            </a:r>
            <a:r>
              <a:rPr lang="it-IT" sz="2400" dirty="0" err="1"/>
              <a:t>des</a:t>
            </a:r>
            <a:r>
              <a:rPr lang="it-IT" sz="2400" dirty="0"/>
              <a:t> </a:t>
            </a:r>
            <a:r>
              <a:rPr lang="it-IT" sz="2400" dirty="0" err="1"/>
              <a:t>années</a:t>
            </a:r>
            <a:r>
              <a:rPr lang="it-IT" sz="2400" dirty="0"/>
              <a:t> 1980 </a:t>
            </a:r>
            <a:r>
              <a:rPr lang="it-IT" sz="2400" b="1" dirty="0"/>
              <a:t>une </a:t>
            </a:r>
            <a:r>
              <a:rPr lang="it-IT" sz="2400" b="1" dirty="0" err="1"/>
              <a:t>croisade</a:t>
            </a:r>
            <a:r>
              <a:rPr lang="it-IT" sz="2400" b="1" dirty="0"/>
              <a:t> </a:t>
            </a:r>
            <a:r>
              <a:rPr lang="it-IT" sz="2400" dirty="0" err="1"/>
              <a:t>contre</a:t>
            </a:r>
            <a:r>
              <a:rPr lang="it-IT" sz="2400" dirty="0"/>
              <a:t> la «</a:t>
            </a:r>
            <a:r>
              <a:rPr lang="it-IT" sz="2400" dirty="0" err="1"/>
              <a:t>féminisation</a:t>
            </a:r>
            <a:r>
              <a:rPr lang="it-IT" sz="2400" dirty="0"/>
              <a:t>», en </a:t>
            </a:r>
            <a:r>
              <a:rPr lang="it-IT" sz="2400" dirty="0" err="1"/>
              <a:t>dépit</a:t>
            </a:r>
            <a:r>
              <a:rPr lang="it-IT" sz="2400" dirty="0"/>
              <a:t> </a:t>
            </a:r>
            <a:r>
              <a:rPr lang="it-IT" sz="2400" dirty="0" err="1"/>
              <a:t>des</a:t>
            </a:r>
            <a:r>
              <a:rPr lang="it-IT" sz="2400" dirty="0"/>
              <a:t> </a:t>
            </a:r>
            <a:r>
              <a:rPr lang="it-IT" sz="2400" dirty="0" err="1"/>
              <a:t>besoins</a:t>
            </a:r>
            <a:r>
              <a:rPr lang="it-IT" sz="2400" dirty="0"/>
              <a:t> </a:t>
            </a:r>
            <a:r>
              <a:rPr lang="it-IT" sz="2400" dirty="0" err="1"/>
              <a:t>langagiers</a:t>
            </a:r>
            <a:r>
              <a:rPr lang="it-IT" sz="2400" dirty="0"/>
              <a:t> d’une </a:t>
            </a:r>
            <a:r>
              <a:rPr lang="it-IT" sz="2400" dirty="0" err="1"/>
              <a:t>société</a:t>
            </a:r>
            <a:r>
              <a:rPr lang="it-IT" sz="2400" dirty="0"/>
              <a:t> </a:t>
            </a:r>
            <a:r>
              <a:rPr lang="it-IT" sz="2400" dirty="0" err="1"/>
              <a:t>où</a:t>
            </a:r>
            <a:r>
              <a:rPr lang="it-IT" sz="2400" dirty="0"/>
              <a:t> l’</a:t>
            </a:r>
            <a:r>
              <a:rPr lang="it-IT" sz="2400" dirty="0" err="1"/>
              <a:t>égalité</a:t>
            </a:r>
            <a:r>
              <a:rPr lang="it-IT" sz="2400" dirty="0"/>
              <a:t> </a:t>
            </a:r>
            <a:r>
              <a:rPr lang="it-IT" sz="2400" dirty="0" err="1"/>
              <a:t>des</a:t>
            </a:r>
            <a:r>
              <a:rPr lang="it-IT" sz="2400" dirty="0"/>
              <a:t> </a:t>
            </a:r>
            <a:r>
              <a:rPr lang="it-IT" sz="2400" dirty="0" err="1"/>
              <a:t>sexes</a:t>
            </a:r>
            <a:r>
              <a:rPr lang="it-IT" sz="2400" dirty="0"/>
              <a:t> </a:t>
            </a:r>
            <a:r>
              <a:rPr lang="it-IT" sz="2400" dirty="0" err="1"/>
              <a:t>progresse</a:t>
            </a:r>
            <a:r>
              <a:rPr lang="it-IT" sz="2400" dirty="0"/>
              <a:t> – en </a:t>
            </a:r>
            <a:r>
              <a:rPr lang="it-IT" sz="2400" dirty="0" err="1"/>
              <a:t>dépit</a:t>
            </a:r>
            <a:r>
              <a:rPr lang="it-IT" sz="2400" dirty="0"/>
              <a:t>, </a:t>
            </a:r>
            <a:r>
              <a:rPr lang="it-IT" sz="2400" dirty="0" err="1"/>
              <a:t>surtout</a:t>
            </a:r>
            <a:r>
              <a:rPr lang="it-IT" sz="2400" dirty="0"/>
              <a:t>, </a:t>
            </a:r>
            <a:r>
              <a:rPr lang="it-IT" sz="2400" dirty="0" err="1"/>
              <a:t>des</a:t>
            </a:r>
            <a:r>
              <a:rPr lang="it-IT" sz="2400" dirty="0"/>
              <a:t> </a:t>
            </a:r>
            <a:r>
              <a:rPr lang="it-IT" sz="2400" dirty="0" err="1"/>
              <a:t>logiques</a:t>
            </a:r>
            <a:r>
              <a:rPr lang="it-IT" sz="2400" dirty="0"/>
              <a:t> de la langue </a:t>
            </a:r>
            <a:r>
              <a:rPr lang="it-IT" sz="2400" dirty="0" err="1"/>
              <a:t>française</a:t>
            </a:r>
            <a:r>
              <a:rPr lang="it-IT" sz="2400" dirty="0"/>
              <a:t> et </a:t>
            </a:r>
            <a:r>
              <a:rPr lang="it-IT" sz="2400" dirty="0" err="1"/>
              <a:t>des</a:t>
            </a:r>
            <a:r>
              <a:rPr lang="it-IT" sz="2400" dirty="0"/>
              <a:t> </a:t>
            </a:r>
            <a:r>
              <a:rPr lang="it-IT" sz="2400" dirty="0" err="1"/>
              <a:t>évolutions</a:t>
            </a:r>
            <a:r>
              <a:rPr lang="it-IT" sz="2400" dirty="0"/>
              <a:t> à l’</a:t>
            </a:r>
            <a:r>
              <a:rPr lang="it-IT" sz="2400" dirty="0" err="1"/>
              <a:t>œuvre</a:t>
            </a:r>
            <a:r>
              <a:rPr lang="it-IT" sz="2400" dirty="0"/>
              <a:t> </a:t>
            </a:r>
            <a:r>
              <a:rPr lang="it-IT" sz="2400" dirty="0" err="1"/>
              <a:t>dans</a:t>
            </a:r>
            <a:r>
              <a:rPr lang="it-IT" sz="2400" dirty="0"/>
              <a:t> </a:t>
            </a:r>
            <a:r>
              <a:rPr lang="it-IT" sz="2400" dirty="0" err="1"/>
              <a:t>les</a:t>
            </a:r>
            <a:r>
              <a:rPr lang="it-IT" sz="2400" dirty="0"/>
              <a:t> </a:t>
            </a:r>
            <a:r>
              <a:rPr lang="it-IT" sz="2400" dirty="0" err="1"/>
              <a:t>autres</a:t>
            </a:r>
            <a:r>
              <a:rPr lang="it-IT" sz="2400" dirty="0"/>
              <a:t> </a:t>
            </a:r>
            <a:r>
              <a:rPr lang="it-IT" sz="2400" dirty="0" err="1"/>
              <a:t>pays</a:t>
            </a:r>
            <a:r>
              <a:rPr lang="it-IT" sz="2400" dirty="0"/>
              <a:t> </a:t>
            </a:r>
            <a:r>
              <a:rPr lang="it-IT" sz="2400" dirty="0" err="1"/>
              <a:t>francophones</a:t>
            </a:r>
            <a:r>
              <a:rPr lang="it-IT" sz="2400" dirty="0"/>
              <a:t>.</a:t>
            </a:r>
          </a:p>
          <a:p>
            <a:pPr algn="just"/>
            <a:endParaRPr lang="it-IT" sz="2400" dirty="0"/>
          </a:p>
          <a:p>
            <a:pPr algn="just"/>
            <a:r>
              <a:rPr lang="it-IT" sz="2400" i="1" dirty="0"/>
              <a:t>L'Académie </a:t>
            </a:r>
            <a:r>
              <a:rPr lang="it-IT" sz="2400" i="1" dirty="0" err="1"/>
              <a:t>contre</a:t>
            </a:r>
            <a:r>
              <a:rPr lang="it-IT" sz="2400" i="1" dirty="0"/>
              <a:t> la langue </a:t>
            </a:r>
            <a:r>
              <a:rPr lang="it-IT" sz="2400" i="1" dirty="0" err="1"/>
              <a:t>française</a:t>
            </a:r>
            <a:r>
              <a:rPr lang="it-IT" sz="2400" i="1" dirty="0"/>
              <a:t> : le dossier «</a:t>
            </a:r>
            <a:r>
              <a:rPr lang="it-IT" sz="2400" i="1" dirty="0" err="1"/>
              <a:t>féminisation</a:t>
            </a:r>
            <a:r>
              <a:rPr lang="it-IT" sz="2400" i="1" dirty="0"/>
              <a:t>»</a:t>
            </a:r>
            <a:br>
              <a:rPr lang="it-IT" sz="2400" i="1" dirty="0"/>
            </a:br>
            <a:r>
              <a:rPr lang="it-IT" sz="2400" dirty="0" err="1"/>
              <a:t>Avec</a:t>
            </a:r>
            <a:r>
              <a:rPr lang="it-IT" sz="2400" dirty="0"/>
              <a:t> Maria </a:t>
            </a:r>
            <a:r>
              <a:rPr lang="it-IT" sz="2400" dirty="0" err="1"/>
              <a:t>Candea</a:t>
            </a:r>
            <a:r>
              <a:rPr lang="it-IT" sz="2400" dirty="0"/>
              <a:t>, Yannick </a:t>
            </a:r>
            <a:r>
              <a:rPr lang="it-IT" sz="2400" dirty="0" err="1"/>
              <a:t>Chevalier</a:t>
            </a:r>
            <a:r>
              <a:rPr lang="it-IT" sz="2400" dirty="0"/>
              <a:t>, </a:t>
            </a:r>
            <a:r>
              <a:rPr lang="it-IT" sz="2400" dirty="0" err="1"/>
              <a:t>Sylvia</a:t>
            </a:r>
            <a:r>
              <a:rPr lang="it-IT" sz="2400" dirty="0"/>
              <a:t> </a:t>
            </a:r>
            <a:r>
              <a:rPr lang="it-IT" sz="2400" dirty="0" err="1"/>
              <a:t>Duverger</a:t>
            </a:r>
            <a:r>
              <a:rPr lang="it-IT" sz="2400" dirty="0"/>
              <a:t>, Anne-Marie </a:t>
            </a:r>
            <a:r>
              <a:rPr lang="it-IT" sz="2400" dirty="0" err="1"/>
              <a:t>Houdebine</a:t>
            </a:r>
            <a:r>
              <a:rPr lang="it-IT" sz="2400" dirty="0"/>
              <a:t> (†) et la </a:t>
            </a:r>
            <a:r>
              <a:rPr lang="it-IT" sz="2400" dirty="0" err="1"/>
              <a:t>collaboration</a:t>
            </a:r>
            <a:r>
              <a:rPr lang="it-IT" sz="2400" dirty="0"/>
              <a:t> d'Audrey </a:t>
            </a:r>
            <a:r>
              <a:rPr lang="it-IT" sz="2400" dirty="0" err="1"/>
              <a:t>Lasserre</a:t>
            </a:r>
            <a:r>
              <a:rPr lang="it-IT" sz="2400" dirty="0"/>
              <a:t/>
            </a:r>
            <a:br>
              <a:rPr lang="it-IT" sz="2400" dirty="0"/>
            </a:br>
            <a:r>
              <a:rPr lang="it-IT" sz="2400" dirty="0" err="1"/>
              <a:t>Donnemarie-Dontilly</a:t>
            </a:r>
            <a:r>
              <a:rPr lang="it-IT" sz="2400" dirty="0"/>
              <a:t>, Paris, </a:t>
            </a:r>
            <a:r>
              <a:rPr lang="it-IT" sz="2400" dirty="0" err="1"/>
              <a:t>éditions</a:t>
            </a:r>
            <a:r>
              <a:rPr lang="it-IT" sz="2400" dirty="0"/>
              <a:t> </a:t>
            </a:r>
            <a:r>
              <a:rPr lang="it-IT" sz="2400" dirty="0" err="1"/>
              <a:t>iXe</a:t>
            </a:r>
            <a:r>
              <a:rPr lang="it-IT" sz="2400" dirty="0"/>
              <a:t>, 2016. </a:t>
            </a:r>
            <a:endParaRPr lang="fr-CA" sz="2400" dirty="0"/>
          </a:p>
        </p:txBody>
      </p:sp>
    </p:spTree>
    <p:extLst>
      <p:ext uri="{BB962C8B-B14F-4D97-AF65-F5344CB8AC3E}">
        <p14:creationId xmlns:p14="http://schemas.microsoft.com/office/powerpoint/2010/main" val="28480063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r>
              <a:rPr lang="it-IT" sz="2400" dirty="0" err="1"/>
              <a:t>Trois</a:t>
            </a:r>
            <a:r>
              <a:rPr lang="it-IT" sz="2400" dirty="0"/>
              <a:t> </a:t>
            </a:r>
            <a:r>
              <a:rPr lang="it-IT" sz="2400" dirty="0" err="1"/>
              <a:t>Déclarations</a:t>
            </a:r>
            <a:r>
              <a:rPr lang="it-IT" sz="2400" dirty="0"/>
              <a:t> (1984, 2002, 2017) et une Mise </a:t>
            </a:r>
            <a:r>
              <a:rPr lang="it-IT" sz="2400" dirty="0" err="1"/>
              <a:t>au</a:t>
            </a:r>
            <a:r>
              <a:rPr lang="it-IT" sz="2400" dirty="0"/>
              <a:t> </a:t>
            </a:r>
            <a:r>
              <a:rPr lang="it-IT" sz="2400" dirty="0" err="1"/>
              <a:t>point</a:t>
            </a:r>
            <a:r>
              <a:rPr lang="it-IT" sz="2400" dirty="0"/>
              <a:t> (2014) et</a:t>
            </a:r>
          </a:p>
          <a:p>
            <a:r>
              <a:rPr lang="it-IT" sz="2400" dirty="0"/>
              <a:t>le </a:t>
            </a:r>
            <a:r>
              <a:rPr lang="it-IT" sz="2400" dirty="0" err="1"/>
              <a:t>tournant</a:t>
            </a:r>
            <a:r>
              <a:rPr lang="it-IT" sz="2400" dirty="0"/>
              <a:t> en 2019</a:t>
            </a:r>
            <a:endParaRPr lang="fr-CA" sz="2400" dirty="0"/>
          </a:p>
        </p:txBody>
      </p:sp>
    </p:spTree>
    <p:extLst>
      <p:ext uri="{BB962C8B-B14F-4D97-AF65-F5344CB8AC3E}">
        <p14:creationId xmlns:p14="http://schemas.microsoft.com/office/powerpoint/2010/main" val="2999378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Loi de la sécurité globale</a:t>
            </a:r>
            <a:br>
              <a:rPr lang="fr-CA" sz="2800" dirty="0" smtClean="0"/>
            </a:br>
            <a:r>
              <a:rPr lang="fr-CA" sz="2800" dirty="0" smtClean="0"/>
              <a:t>un </a:t>
            </a:r>
            <a:r>
              <a:rPr lang="fr-CA" sz="2800" dirty="0"/>
              <a:t>sujet hautement </a:t>
            </a:r>
            <a:r>
              <a:rPr lang="fr-CA" sz="2800" dirty="0" smtClean="0"/>
              <a:t>politique</a:t>
            </a:r>
            <a:endParaRPr lang="fr-CA" sz="2800" dirty="0"/>
          </a:p>
        </p:txBody>
      </p:sp>
      <p:sp>
        <p:nvSpPr>
          <p:cNvPr id="3" name="Segnaposto contenuto 2"/>
          <p:cNvSpPr>
            <a:spLocks noGrp="1"/>
          </p:cNvSpPr>
          <p:nvPr>
            <p:ph idx="1"/>
          </p:nvPr>
        </p:nvSpPr>
        <p:spPr/>
        <p:txBody>
          <a:bodyPr>
            <a:normAutofit/>
          </a:bodyPr>
          <a:lstStyle/>
          <a:p>
            <a:pPr algn="just"/>
            <a:r>
              <a:rPr lang="fr-CA" sz="2400" dirty="0"/>
              <a:t>la proposition de loi pour « une sécurité globale », portée par les deux députés LRM Alice </a:t>
            </a:r>
            <a:r>
              <a:rPr lang="fr-CA" sz="2400" dirty="0" err="1"/>
              <a:t>Thourot</a:t>
            </a:r>
            <a:r>
              <a:rPr lang="fr-CA" sz="2400" dirty="0"/>
              <a:t> (Drôme) et Jean-Michel </a:t>
            </a:r>
            <a:r>
              <a:rPr lang="fr-CA" sz="2400" dirty="0" err="1"/>
              <a:t>Fauvergue</a:t>
            </a:r>
            <a:r>
              <a:rPr lang="fr-CA" sz="2400" dirty="0"/>
              <a:t> (Seine-et-Marne), est devenue un sujet hautement politique, suscitant quelque 400 amendements pour son dépôt en commission</a:t>
            </a:r>
            <a:r>
              <a:rPr lang="fr-CA" sz="2400" dirty="0" smtClean="0"/>
              <a:t>.</a:t>
            </a:r>
          </a:p>
          <a:p>
            <a:pPr algn="just"/>
            <a:r>
              <a:rPr lang="fr-CA" sz="2400" i="1" dirty="0" smtClean="0"/>
              <a:t>Le Monde</a:t>
            </a:r>
            <a:r>
              <a:rPr lang="fr-CA" sz="2400" dirty="0" smtClean="0"/>
              <a:t>, 4 novembre 2020</a:t>
            </a:r>
            <a:endParaRPr lang="fr-CA" sz="2400" dirty="0"/>
          </a:p>
        </p:txBody>
      </p:sp>
    </p:spTree>
    <p:extLst>
      <p:ext uri="{BB962C8B-B14F-4D97-AF65-F5344CB8AC3E}">
        <p14:creationId xmlns:p14="http://schemas.microsoft.com/office/powerpoint/2010/main" val="14350013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Académie française 1984</a:t>
            </a:r>
            <a:br>
              <a:rPr lang="fr-CA" sz="2800" dirty="0"/>
            </a:br>
            <a:r>
              <a:rPr lang="fr-CA" sz="2800" dirty="0"/>
              <a:t>Les métiers</a:t>
            </a:r>
          </a:p>
        </p:txBody>
      </p:sp>
      <p:sp>
        <p:nvSpPr>
          <p:cNvPr id="3" name="Segnaposto contenuto 2"/>
          <p:cNvSpPr>
            <a:spLocks noGrp="1"/>
          </p:cNvSpPr>
          <p:nvPr>
            <p:ph idx="1"/>
          </p:nvPr>
        </p:nvSpPr>
        <p:spPr/>
        <p:txBody>
          <a:bodyPr>
            <a:normAutofit/>
          </a:bodyPr>
          <a:lstStyle/>
          <a:p>
            <a:pPr algn="just"/>
            <a:r>
              <a:rPr lang="it-IT" sz="2400" dirty="0"/>
              <a:t>En 1984, le</a:t>
            </a:r>
            <a:r>
              <a:rPr lang="it-IT" sz="2400" b="1" dirty="0"/>
              <a:t> </a:t>
            </a:r>
            <a:r>
              <a:rPr lang="it-IT" sz="2400" b="1" dirty="0" err="1"/>
              <a:t>gouvernement</a:t>
            </a:r>
            <a:r>
              <a:rPr lang="it-IT" sz="2400" b="1" dirty="0"/>
              <a:t> </a:t>
            </a:r>
            <a:r>
              <a:rPr lang="it-IT" sz="2400" dirty="0"/>
              <a:t>de Laurent Fabius a </a:t>
            </a:r>
            <a:r>
              <a:rPr lang="it-IT" sz="2400" dirty="0" err="1"/>
              <a:t>institué</a:t>
            </a:r>
            <a:r>
              <a:rPr lang="it-IT" sz="2400" dirty="0"/>
              <a:t> une </a:t>
            </a:r>
            <a:r>
              <a:rPr lang="it-IT" sz="2400" dirty="0" err="1"/>
              <a:t>commission</a:t>
            </a:r>
            <a:r>
              <a:rPr lang="it-IT" sz="2400" dirty="0"/>
              <a:t> « </a:t>
            </a:r>
            <a:r>
              <a:rPr lang="it-IT" sz="2400" dirty="0" err="1"/>
              <a:t>chargée</a:t>
            </a:r>
            <a:r>
              <a:rPr lang="it-IT" sz="2400" dirty="0"/>
              <a:t> d’</a:t>
            </a:r>
            <a:r>
              <a:rPr lang="it-IT" sz="2400" dirty="0" err="1"/>
              <a:t>étudier</a:t>
            </a:r>
            <a:r>
              <a:rPr lang="it-IT" sz="2400" dirty="0"/>
              <a:t> </a:t>
            </a:r>
            <a:r>
              <a:rPr lang="it-IT" sz="2400" b="1" dirty="0"/>
              <a:t>la </a:t>
            </a:r>
            <a:r>
              <a:rPr lang="it-IT" sz="2400" b="1" dirty="0" err="1"/>
              <a:t>féminisation</a:t>
            </a:r>
            <a:r>
              <a:rPr lang="it-IT" sz="2400" b="1" dirty="0"/>
              <a:t> </a:t>
            </a:r>
            <a:r>
              <a:rPr lang="it-IT" sz="2400" b="1" dirty="0" err="1"/>
              <a:t>des</a:t>
            </a:r>
            <a:r>
              <a:rPr lang="it-IT" sz="2400" b="1" dirty="0"/>
              <a:t> </a:t>
            </a:r>
            <a:r>
              <a:rPr lang="it-IT" sz="2400" b="1" dirty="0" err="1"/>
              <a:t>titres</a:t>
            </a:r>
            <a:r>
              <a:rPr lang="it-IT" sz="2400" b="1" dirty="0"/>
              <a:t> et </a:t>
            </a:r>
            <a:r>
              <a:rPr lang="it-IT" sz="2400" b="1" dirty="0" err="1"/>
              <a:t>des</a:t>
            </a:r>
            <a:r>
              <a:rPr lang="it-IT" sz="2400" b="1" dirty="0"/>
              <a:t> </a:t>
            </a:r>
            <a:r>
              <a:rPr lang="it-IT" sz="2400" b="1" dirty="0" err="1"/>
              <a:t>fonctions</a:t>
            </a:r>
            <a:r>
              <a:rPr lang="it-IT" sz="2400" b="1" dirty="0"/>
              <a:t> </a:t>
            </a:r>
            <a:r>
              <a:rPr lang="it-IT" sz="2400" dirty="0"/>
              <a:t>et, d’une </a:t>
            </a:r>
            <a:r>
              <a:rPr lang="it-IT" sz="2400" dirty="0" err="1"/>
              <a:t>manière</a:t>
            </a:r>
            <a:r>
              <a:rPr lang="it-IT" sz="2400" dirty="0"/>
              <a:t> </a:t>
            </a:r>
            <a:r>
              <a:rPr lang="it-IT" sz="2400" dirty="0" err="1"/>
              <a:t>générale</a:t>
            </a:r>
            <a:r>
              <a:rPr lang="it-IT" sz="2400" dirty="0"/>
              <a:t>, le </a:t>
            </a:r>
            <a:r>
              <a:rPr lang="it-IT" sz="2400" dirty="0" err="1"/>
              <a:t>vocabulaire</a:t>
            </a:r>
            <a:r>
              <a:rPr lang="it-IT" sz="2400" dirty="0"/>
              <a:t> </a:t>
            </a:r>
            <a:r>
              <a:rPr lang="it-IT" sz="2400" dirty="0" err="1"/>
              <a:t>concernant</a:t>
            </a:r>
            <a:r>
              <a:rPr lang="it-IT" sz="2400" dirty="0"/>
              <a:t> </a:t>
            </a:r>
            <a:r>
              <a:rPr lang="it-IT" sz="2400" dirty="0" err="1"/>
              <a:t>les</a:t>
            </a:r>
            <a:r>
              <a:rPr lang="it-IT" sz="2400" dirty="0"/>
              <a:t> </a:t>
            </a:r>
            <a:r>
              <a:rPr lang="it-IT" sz="2400" dirty="0" err="1"/>
              <a:t>activités</a:t>
            </a:r>
            <a:r>
              <a:rPr lang="it-IT" sz="2400" dirty="0"/>
              <a:t> </a:t>
            </a:r>
            <a:r>
              <a:rPr lang="it-IT" sz="2400" dirty="0" err="1"/>
              <a:t>des</a:t>
            </a:r>
            <a:r>
              <a:rPr lang="it-IT" sz="2400" dirty="0"/>
              <a:t> femmes ». </a:t>
            </a:r>
            <a:r>
              <a:rPr lang="it-IT" sz="2400" dirty="0" err="1"/>
              <a:t>Dans</a:t>
            </a:r>
            <a:r>
              <a:rPr lang="it-IT" sz="2400" dirty="0"/>
              <a:t> une </a:t>
            </a:r>
            <a:r>
              <a:rPr lang="it-IT" sz="2400" dirty="0" err="1"/>
              <a:t>circulaire</a:t>
            </a:r>
            <a:r>
              <a:rPr lang="it-IT" sz="2400" dirty="0"/>
              <a:t> </a:t>
            </a:r>
            <a:r>
              <a:rPr lang="it-IT" sz="2400" dirty="0" err="1"/>
              <a:t>datée</a:t>
            </a:r>
            <a:r>
              <a:rPr lang="it-IT" sz="2400" dirty="0"/>
              <a:t> </a:t>
            </a:r>
            <a:r>
              <a:rPr lang="it-IT" sz="2400" dirty="0" err="1"/>
              <a:t>du</a:t>
            </a:r>
            <a:r>
              <a:rPr lang="it-IT" sz="2400" dirty="0"/>
              <a:t> 11 </a:t>
            </a:r>
            <a:r>
              <a:rPr lang="it-IT" sz="2400" dirty="0" err="1"/>
              <a:t>mars</a:t>
            </a:r>
            <a:r>
              <a:rPr lang="it-IT" sz="2400" dirty="0"/>
              <a:t> 1986, le </a:t>
            </a:r>
            <a:r>
              <a:rPr lang="it-IT" sz="2400" b="1" dirty="0"/>
              <a:t>Premier ministre, M. Laurent Fabius, </a:t>
            </a:r>
            <a:r>
              <a:rPr lang="it-IT" sz="2400" b="1" dirty="0" err="1"/>
              <a:t>conseille</a:t>
            </a:r>
            <a:r>
              <a:rPr lang="it-IT" sz="2400" b="1" dirty="0"/>
              <a:t> </a:t>
            </a:r>
            <a:r>
              <a:rPr lang="it-IT" sz="2400" b="1" dirty="0" err="1"/>
              <a:t>l’application</a:t>
            </a:r>
            <a:r>
              <a:rPr lang="it-IT" sz="2400" b="1" dirty="0"/>
              <a:t> </a:t>
            </a:r>
            <a:r>
              <a:rPr lang="it-IT" sz="2400" b="1" dirty="0" err="1"/>
              <a:t>des</a:t>
            </a:r>
            <a:r>
              <a:rPr lang="it-IT" sz="2400" b="1" dirty="0"/>
              <a:t> </a:t>
            </a:r>
            <a:r>
              <a:rPr lang="it-IT" sz="2400" b="1" dirty="0" err="1"/>
              <a:t>règles</a:t>
            </a:r>
            <a:r>
              <a:rPr lang="it-IT" sz="2400" b="1" dirty="0"/>
              <a:t> de </a:t>
            </a:r>
            <a:r>
              <a:rPr lang="it-IT" sz="2400" b="1" dirty="0" err="1"/>
              <a:t>féminisation</a:t>
            </a:r>
            <a:r>
              <a:rPr lang="it-IT" sz="2400" b="1" dirty="0"/>
              <a:t> </a:t>
            </a:r>
            <a:r>
              <a:rPr lang="it-IT" sz="2400" dirty="0" err="1"/>
              <a:t>recommandées</a:t>
            </a:r>
            <a:r>
              <a:rPr lang="it-IT" sz="2400" dirty="0"/>
              <a:t> par </a:t>
            </a:r>
            <a:r>
              <a:rPr lang="it-IT" sz="2400" dirty="0" err="1"/>
              <a:t>cette</a:t>
            </a:r>
            <a:r>
              <a:rPr lang="it-IT" sz="2400" dirty="0"/>
              <a:t> </a:t>
            </a:r>
            <a:r>
              <a:rPr lang="it-IT" sz="2400" dirty="0" err="1"/>
              <a:t>commission</a:t>
            </a:r>
            <a:r>
              <a:rPr lang="it-IT" sz="2400" dirty="0"/>
              <a:t>. </a:t>
            </a:r>
          </a:p>
          <a:p>
            <a:r>
              <a:rPr lang="it-IT" sz="2400" dirty="0"/>
              <a:t>L’Académie </a:t>
            </a:r>
            <a:r>
              <a:rPr lang="it-IT" sz="2400" dirty="0" err="1"/>
              <a:t>française</a:t>
            </a:r>
            <a:r>
              <a:rPr lang="it-IT" sz="2400" dirty="0"/>
              <a:t>, qui n’a </a:t>
            </a:r>
            <a:r>
              <a:rPr lang="it-IT" sz="2400" dirty="0" err="1"/>
              <a:t>pas</a:t>
            </a:r>
            <a:r>
              <a:rPr lang="it-IT" sz="2400" dirty="0"/>
              <a:t> </a:t>
            </a:r>
            <a:r>
              <a:rPr lang="it-IT" sz="2400" dirty="0" err="1"/>
              <a:t>été</a:t>
            </a:r>
            <a:r>
              <a:rPr lang="it-IT" sz="2400" dirty="0"/>
              <a:t> </a:t>
            </a:r>
            <a:r>
              <a:rPr lang="it-IT" sz="2400" dirty="0" err="1"/>
              <a:t>associée</a:t>
            </a:r>
            <a:r>
              <a:rPr lang="it-IT" sz="2400" dirty="0"/>
              <a:t> </a:t>
            </a:r>
            <a:r>
              <a:rPr lang="it-IT" sz="2400" dirty="0" err="1"/>
              <a:t>aux</a:t>
            </a:r>
            <a:r>
              <a:rPr lang="it-IT" sz="2400" dirty="0"/>
              <a:t> </a:t>
            </a:r>
            <a:r>
              <a:rPr lang="it-IT" sz="2400" dirty="0" err="1"/>
              <a:t>travaux</a:t>
            </a:r>
            <a:r>
              <a:rPr lang="it-IT" sz="2400" dirty="0"/>
              <a:t> de </a:t>
            </a:r>
            <a:r>
              <a:rPr lang="it-IT" sz="2400" dirty="0" err="1"/>
              <a:t>cette</a:t>
            </a:r>
            <a:r>
              <a:rPr lang="it-IT" sz="2400" dirty="0"/>
              <a:t> </a:t>
            </a:r>
            <a:r>
              <a:rPr lang="it-IT" sz="2400" dirty="0" err="1"/>
              <a:t>commission</a:t>
            </a:r>
            <a:r>
              <a:rPr lang="it-IT" sz="2400" dirty="0"/>
              <a:t>, n’</a:t>
            </a:r>
            <a:r>
              <a:rPr lang="it-IT" sz="2400" dirty="0" err="1"/>
              <a:t>approuve</a:t>
            </a:r>
            <a:r>
              <a:rPr lang="it-IT" sz="2400" dirty="0"/>
              <a:t> </a:t>
            </a:r>
            <a:r>
              <a:rPr lang="it-IT" sz="2400" dirty="0" err="1"/>
              <a:t>pas</a:t>
            </a:r>
            <a:r>
              <a:rPr lang="it-IT" sz="2400" dirty="0"/>
              <a:t> </a:t>
            </a:r>
            <a:r>
              <a:rPr lang="it-IT" sz="2400" dirty="0" err="1"/>
              <a:t>les</a:t>
            </a:r>
            <a:r>
              <a:rPr lang="it-IT" sz="2400" dirty="0"/>
              <a:t> </a:t>
            </a:r>
            <a:r>
              <a:rPr lang="it-IT" sz="2400" dirty="0" err="1"/>
              <a:t>conclusions</a:t>
            </a:r>
            <a:r>
              <a:rPr lang="it-IT" sz="2400" dirty="0"/>
              <a:t> </a:t>
            </a:r>
            <a:r>
              <a:rPr lang="it-IT" sz="2400" dirty="0" err="1"/>
              <a:t>que</a:t>
            </a:r>
            <a:r>
              <a:rPr lang="it-IT" sz="2400" dirty="0"/>
              <a:t> celle-ci a </a:t>
            </a:r>
            <a:r>
              <a:rPr lang="it-IT" sz="2400" dirty="0" err="1"/>
              <a:t>rendues</a:t>
            </a:r>
            <a:r>
              <a:rPr lang="it-IT" sz="2400" dirty="0"/>
              <a:t>.</a:t>
            </a:r>
          </a:p>
          <a:p>
            <a:endParaRPr lang="fr-CA" sz="2400" dirty="0"/>
          </a:p>
        </p:txBody>
      </p:sp>
    </p:spTree>
    <p:extLst>
      <p:ext uri="{BB962C8B-B14F-4D97-AF65-F5344CB8AC3E}">
        <p14:creationId xmlns:p14="http://schemas.microsoft.com/office/powerpoint/2010/main" val="33312982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Académie française 2002</a:t>
            </a:r>
            <a:br>
              <a:rPr lang="fr-CA" sz="2800" dirty="0"/>
            </a:br>
            <a:r>
              <a:rPr lang="fr-CA" sz="2800" dirty="0"/>
              <a:t>Le genre</a:t>
            </a:r>
          </a:p>
        </p:txBody>
      </p:sp>
      <p:sp>
        <p:nvSpPr>
          <p:cNvPr id="3" name="Segnaposto contenuto 2"/>
          <p:cNvSpPr>
            <a:spLocks noGrp="1"/>
          </p:cNvSpPr>
          <p:nvPr>
            <p:ph idx="1"/>
          </p:nvPr>
        </p:nvSpPr>
        <p:spPr/>
        <p:txBody>
          <a:bodyPr>
            <a:normAutofit fontScale="92500" lnSpcReduction="20000"/>
          </a:bodyPr>
          <a:lstStyle/>
          <a:p>
            <a:pPr algn="just"/>
            <a:r>
              <a:rPr lang="it-IT" sz="2400" dirty="0"/>
              <a:t>Le 21 </a:t>
            </a:r>
            <a:r>
              <a:rPr lang="it-IT" sz="2400" dirty="0" err="1"/>
              <a:t>mars</a:t>
            </a:r>
            <a:r>
              <a:rPr lang="it-IT" sz="2400" dirty="0"/>
              <a:t> 2002, l’Académie </a:t>
            </a:r>
            <a:r>
              <a:rPr lang="it-IT" sz="2400" dirty="0" err="1"/>
              <a:t>française</a:t>
            </a:r>
            <a:r>
              <a:rPr lang="it-IT" sz="2400" dirty="0"/>
              <a:t> </a:t>
            </a:r>
            <a:r>
              <a:rPr lang="it-IT" sz="2400" dirty="0" err="1"/>
              <a:t>publie</a:t>
            </a:r>
            <a:r>
              <a:rPr lang="it-IT" sz="2400" dirty="0"/>
              <a:t> une nouvelle </a:t>
            </a:r>
            <a:r>
              <a:rPr lang="it-IT" sz="2400" dirty="0" err="1"/>
              <a:t>déclaration</a:t>
            </a:r>
            <a:r>
              <a:rPr lang="it-IT" sz="2400" dirty="0"/>
              <a:t> pour </a:t>
            </a:r>
            <a:r>
              <a:rPr lang="it-IT" sz="2400" dirty="0" err="1"/>
              <a:t>rappeler</a:t>
            </a:r>
            <a:r>
              <a:rPr lang="it-IT" sz="2400" dirty="0"/>
              <a:t> sa position à ce </a:t>
            </a:r>
            <a:r>
              <a:rPr lang="it-IT" sz="2400" dirty="0" err="1"/>
              <a:t>sujet</a:t>
            </a:r>
            <a:r>
              <a:rPr lang="it-IT" sz="2400" dirty="0"/>
              <a:t> et, en </a:t>
            </a:r>
            <a:r>
              <a:rPr lang="it-IT" sz="2400" dirty="0" err="1"/>
              <a:t>particulier</a:t>
            </a:r>
            <a:r>
              <a:rPr lang="it-IT" sz="2400" dirty="0"/>
              <a:t>, le </a:t>
            </a:r>
            <a:r>
              <a:rPr lang="it-IT" sz="2400" dirty="0" err="1"/>
              <a:t>contresens</a:t>
            </a:r>
            <a:r>
              <a:rPr lang="it-IT" sz="2400" dirty="0"/>
              <a:t> </a:t>
            </a:r>
            <a:r>
              <a:rPr lang="it-IT" sz="2400" dirty="0" err="1"/>
              <a:t>linguistique</a:t>
            </a:r>
            <a:r>
              <a:rPr lang="it-IT" sz="2400" dirty="0"/>
              <a:t> </a:t>
            </a:r>
            <a:r>
              <a:rPr lang="it-IT" sz="2400" dirty="0" err="1"/>
              <a:t>sur</a:t>
            </a:r>
            <a:r>
              <a:rPr lang="it-IT" sz="2400" dirty="0"/>
              <a:t> </a:t>
            </a:r>
            <a:r>
              <a:rPr lang="it-IT" sz="2400" dirty="0" err="1"/>
              <a:t>lequel</a:t>
            </a:r>
            <a:r>
              <a:rPr lang="it-IT" sz="2400" dirty="0"/>
              <a:t> </a:t>
            </a:r>
            <a:r>
              <a:rPr lang="it-IT" sz="2400" dirty="0" err="1"/>
              <a:t>repose</a:t>
            </a:r>
            <a:r>
              <a:rPr lang="it-IT" sz="2400" dirty="0"/>
              <a:t> l’</a:t>
            </a:r>
            <a:r>
              <a:rPr lang="it-IT" sz="2400" dirty="0" err="1"/>
              <a:t>entreprise</a:t>
            </a:r>
            <a:r>
              <a:rPr lang="it-IT" sz="2400" dirty="0"/>
              <a:t> d’une </a:t>
            </a:r>
            <a:r>
              <a:rPr lang="it-IT" sz="2400" dirty="0" err="1"/>
              <a:t>féminisation</a:t>
            </a:r>
            <a:r>
              <a:rPr lang="it-IT" sz="2400" dirty="0"/>
              <a:t> </a:t>
            </a:r>
            <a:r>
              <a:rPr lang="it-IT" sz="2400" dirty="0" err="1"/>
              <a:t>systématique</a:t>
            </a:r>
            <a:r>
              <a:rPr lang="it-IT" sz="2400" dirty="0"/>
              <a:t>. Si, en </a:t>
            </a:r>
            <a:r>
              <a:rPr lang="it-IT" sz="2400" dirty="0" err="1"/>
              <a:t>effet</a:t>
            </a:r>
            <a:r>
              <a:rPr lang="it-IT" sz="2400" dirty="0"/>
              <a:t>, le </a:t>
            </a:r>
            <a:r>
              <a:rPr lang="it-IT" sz="2400" dirty="0" err="1"/>
              <a:t>français</a:t>
            </a:r>
            <a:r>
              <a:rPr lang="it-IT" sz="2400" dirty="0"/>
              <a:t> </a:t>
            </a:r>
            <a:r>
              <a:rPr lang="it-IT" sz="2400" dirty="0" err="1"/>
              <a:t>connaît</a:t>
            </a:r>
            <a:r>
              <a:rPr lang="it-IT" sz="2400" dirty="0"/>
              <a:t> </a:t>
            </a:r>
            <a:r>
              <a:rPr lang="it-IT" sz="2400" dirty="0" err="1"/>
              <a:t>deux</a:t>
            </a:r>
            <a:r>
              <a:rPr lang="it-IT" sz="2400" dirty="0"/>
              <a:t> </a:t>
            </a:r>
            <a:r>
              <a:rPr lang="it-IT" sz="2400" dirty="0" err="1"/>
              <a:t>genres</a:t>
            </a:r>
            <a:r>
              <a:rPr lang="it-IT" sz="2400" dirty="0"/>
              <a:t>, </a:t>
            </a:r>
            <a:r>
              <a:rPr lang="it-IT" sz="2400" dirty="0" err="1"/>
              <a:t>appelés</a:t>
            </a:r>
            <a:r>
              <a:rPr lang="it-IT" sz="2400" dirty="0"/>
              <a:t> </a:t>
            </a:r>
            <a:r>
              <a:rPr lang="it-IT" sz="2400" dirty="0" err="1"/>
              <a:t>masculin</a:t>
            </a:r>
            <a:r>
              <a:rPr lang="it-IT" sz="2400" dirty="0"/>
              <a:t> et </a:t>
            </a:r>
            <a:r>
              <a:rPr lang="it-IT" sz="2400" dirty="0" err="1"/>
              <a:t>féminin</a:t>
            </a:r>
            <a:r>
              <a:rPr lang="it-IT" sz="2400" dirty="0"/>
              <a:t>, il </a:t>
            </a:r>
            <a:r>
              <a:rPr lang="it-IT" sz="2400" dirty="0" err="1"/>
              <a:t>serait</a:t>
            </a:r>
            <a:r>
              <a:rPr lang="it-IT" sz="2400" dirty="0"/>
              <a:t> plus </a:t>
            </a:r>
            <a:r>
              <a:rPr lang="it-IT" sz="2400" dirty="0" err="1"/>
              <a:t>juste</a:t>
            </a:r>
            <a:r>
              <a:rPr lang="it-IT" sz="2400" dirty="0"/>
              <a:t> de </a:t>
            </a:r>
            <a:r>
              <a:rPr lang="it-IT" sz="2400" dirty="0" err="1"/>
              <a:t>les</a:t>
            </a:r>
            <a:r>
              <a:rPr lang="it-IT" sz="2400" dirty="0"/>
              <a:t> </a:t>
            </a:r>
            <a:r>
              <a:rPr lang="it-IT" sz="2400" dirty="0" err="1"/>
              <a:t>nommer</a:t>
            </a:r>
            <a:r>
              <a:rPr lang="it-IT" sz="2400" dirty="0"/>
              <a:t> </a:t>
            </a:r>
            <a:r>
              <a:rPr lang="it-IT" sz="2400" b="1" i="1" dirty="0" err="1"/>
              <a:t>genre</a:t>
            </a:r>
            <a:r>
              <a:rPr lang="it-IT" sz="2400" b="1" i="1" dirty="0"/>
              <a:t> </a:t>
            </a:r>
            <a:r>
              <a:rPr lang="it-IT" sz="2400" b="1" i="1" dirty="0" err="1"/>
              <a:t>marqué</a:t>
            </a:r>
            <a:r>
              <a:rPr lang="it-IT" sz="2400" dirty="0"/>
              <a:t> et </a:t>
            </a:r>
            <a:r>
              <a:rPr lang="it-IT" sz="2400" b="1" i="1" dirty="0" err="1"/>
              <a:t>genre</a:t>
            </a:r>
            <a:r>
              <a:rPr lang="it-IT" sz="2400" b="1" i="1" dirty="0"/>
              <a:t> non </a:t>
            </a:r>
            <a:r>
              <a:rPr lang="it-IT" sz="2400" b="1" i="1" dirty="0" err="1"/>
              <a:t>marqué</a:t>
            </a:r>
            <a:r>
              <a:rPr lang="it-IT" sz="2400" b="1" i="1" dirty="0"/>
              <a:t>.</a:t>
            </a:r>
            <a:r>
              <a:rPr lang="it-IT" sz="2400" dirty="0"/>
              <a:t> Seul </a:t>
            </a:r>
            <a:r>
              <a:rPr lang="it-IT" sz="2400" b="1" dirty="0"/>
              <a:t>le </a:t>
            </a:r>
            <a:r>
              <a:rPr lang="it-IT" sz="2400" b="1" dirty="0" err="1"/>
              <a:t>genre</a:t>
            </a:r>
            <a:r>
              <a:rPr lang="it-IT" sz="2400" b="1" dirty="0"/>
              <a:t> </a:t>
            </a:r>
            <a:r>
              <a:rPr lang="it-IT" sz="2400" b="1" dirty="0" err="1"/>
              <a:t>masculin</a:t>
            </a:r>
            <a:r>
              <a:rPr lang="it-IT" sz="2400" b="1" dirty="0"/>
              <a:t>, non </a:t>
            </a:r>
            <a:r>
              <a:rPr lang="it-IT" sz="2400" b="1" dirty="0" err="1"/>
              <a:t>marqué</a:t>
            </a:r>
            <a:r>
              <a:rPr lang="it-IT" sz="2400" b="1" dirty="0"/>
              <a:t>, </a:t>
            </a:r>
            <a:r>
              <a:rPr lang="it-IT" sz="2400" b="1" dirty="0" err="1"/>
              <a:t>peut</a:t>
            </a:r>
            <a:r>
              <a:rPr lang="it-IT" sz="2400" b="1" dirty="0"/>
              <a:t> </a:t>
            </a:r>
            <a:r>
              <a:rPr lang="it-IT" sz="2400" b="1" dirty="0" err="1"/>
              <a:t>représenter</a:t>
            </a:r>
            <a:r>
              <a:rPr lang="it-IT" sz="2400" b="1" dirty="0"/>
              <a:t> </a:t>
            </a:r>
            <a:r>
              <a:rPr lang="it-IT" sz="2400" b="1" dirty="0" err="1"/>
              <a:t>aussi</a:t>
            </a:r>
            <a:r>
              <a:rPr lang="it-IT" sz="2400" b="1" dirty="0"/>
              <a:t> </a:t>
            </a:r>
            <a:r>
              <a:rPr lang="it-IT" sz="2400" b="1" dirty="0" err="1"/>
              <a:t>bien</a:t>
            </a:r>
            <a:r>
              <a:rPr lang="it-IT" sz="2400" b="1" dirty="0"/>
              <a:t> </a:t>
            </a:r>
            <a:r>
              <a:rPr lang="it-IT" sz="2400" b="1" dirty="0" err="1"/>
              <a:t>les</a:t>
            </a:r>
            <a:r>
              <a:rPr lang="it-IT" sz="2400" b="1" dirty="0"/>
              <a:t> </a:t>
            </a:r>
            <a:r>
              <a:rPr lang="it-IT" sz="2400" b="1" dirty="0" err="1"/>
              <a:t>éléments</a:t>
            </a:r>
            <a:r>
              <a:rPr lang="it-IT" sz="2400" b="1" dirty="0"/>
              <a:t> </a:t>
            </a:r>
            <a:r>
              <a:rPr lang="it-IT" sz="2400" b="1" dirty="0" err="1"/>
              <a:t>masculins</a:t>
            </a:r>
            <a:r>
              <a:rPr lang="it-IT" sz="2400" b="1" dirty="0"/>
              <a:t> </a:t>
            </a:r>
            <a:r>
              <a:rPr lang="it-IT" sz="2400" b="1" dirty="0" err="1"/>
              <a:t>que</a:t>
            </a:r>
            <a:r>
              <a:rPr lang="it-IT" sz="2400" b="1" dirty="0"/>
              <a:t> </a:t>
            </a:r>
            <a:r>
              <a:rPr lang="it-IT" sz="2400" b="1" dirty="0" err="1"/>
              <a:t>féminins</a:t>
            </a:r>
            <a:r>
              <a:rPr lang="it-IT" sz="2400" b="1" dirty="0"/>
              <a:t>.</a:t>
            </a:r>
            <a:r>
              <a:rPr lang="it-IT" sz="2400" dirty="0"/>
              <a:t> En </a:t>
            </a:r>
            <a:r>
              <a:rPr lang="it-IT" sz="2400" dirty="0" err="1"/>
              <a:t>effet</a:t>
            </a:r>
            <a:r>
              <a:rPr lang="it-IT" sz="2400" dirty="0"/>
              <a:t>, le </a:t>
            </a:r>
            <a:r>
              <a:rPr lang="it-IT" sz="2400" dirty="0" err="1"/>
              <a:t>genre</a:t>
            </a:r>
            <a:r>
              <a:rPr lang="it-IT" sz="2400" dirty="0"/>
              <a:t> </a:t>
            </a:r>
            <a:r>
              <a:rPr lang="it-IT" sz="2400" dirty="0" err="1"/>
              <a:t>féminin</a:t>
            </a:r>
            <a:r>
              <a:rPr lang="it-IT" sz="2400" dirty="0"/>
              <a:t> </a:t>
            </a:r>
            <a:r>
              <a:rPr lang="it-IT" sz="2400" dirty="0" err="1"/>
              <a:t>ou</a:t>
            </a:r>
            <a:r>
              <a:rPr lang="it-IT" sz="2400" dirty="0"/>
              <a:t> </a:t>
            </a:r>
            <a:r>
              <a:rPr lang="it-IT" sz="2400" dirty="0" err="1"/>
              <a:t>marqué</a:t>
            </a:r>
            <a:r>
              <a:rPr lang="it-IT" sz="2400" dirty="0"/>
              <a:t> est </a:t>
            </a:r>
            <a:r>
              <a:rPr lang="it-IT" sz="2400" dirty="0" err="1"/>
              <a:t>privatif</a:t>
            </a:r>
            <a:r>
              <a:rPr lang="it-IT" sz="2400" dirty="0"/>
              <a:t> : un « </a:t>
            </a:r>
            <a:r>
              <a:rPr lang="it-IT" sz="2400" dirty="0" err="1"/>
              <a:t>groupe</a:t>
            </a:r>
            <a:r>
              <a:rPr lang="it-IT" sz="2400" dirty="0"/>
              <a:t> d’</a:t>
            </a:r>
            <a:r>
              <a:rPr lang="it-IT" sz="2400" dirty="0" err="1"/>
              <a:t>étudiantes</a:t>
            </a:r>
            <a:r>
              <a:rPr lang="it-IT" sz="2400" dirty="0"/>
              <a:t> » ne </a:t>
            </a:r>
            <a:r>
              <a:rPr lang="it-IT" sz="2400" dirty="0" err="1"/>
              <a:t>pourra</a:t>
            </a:r>
            <a:r>
              <a:rPr lang="it-IT" sz="2400" dirty="0"/>
              <a:t> </a:t>
            </a:r>
            <a:r>
              <a:rPr lang="it-IT" sz="2400" dirty="0" err="1"/>
              <a:t>contenir</a:t>
            </a:r>
            <a:r>
              <a:rPr lang="it-IT" sz="2400" dirty="0"/>
              <a:t> d’</a:t>
            </a:r>
            <a:r>
              <a:rPr lang="it-IT" sz="2400" dirty="0" err="1"/>
              <a:t>élèves</a:t>
            </a:r>
            <a:r>
              <a:rPr lang="it-IT" sz="2400" dirty="0"/>
              <a:t> de </a:t>
            </a:r>
            <a:r>
              <a:rPr lang="it-IT" sz="2400" dirty="0" err="1"/>
              <a:t>sexe</a:t>
            </a:r>
            <a:r>
              <a:rPr lang="it-IT" sz="2400" dirty="0"/>
              <a:t> </a:t>
            </a:r>
            <a:r>
              <a:rPr lang="it-IT" sz="2400" dirty="0" err="1"/>
              <a:t>masculin</a:t>
            </a:r>
            <a:r>
              <a:rPr lang="it-IT" sz="2400" dirty="0"/>
              <a:t>, </a:t>
            </a:r>
            <a:r>
              <a:rPr lang="it-IT" sz="2400" dirty="0" err="1"/>
              <a:t>tandis</a:t>
            </a:r>
            <a:r>
              <a:rPr lang="it-IT" sz="2400" dirty="0"/>
              <a:t> </a:t>
            </a:r>
            <a:r>
              <a:rPr lang="it-IT" sz="2400" dirty="0" err="1"/>
              <a:t>qu’un</a:t>
            </a:r>
            <a:r>
              <a:rPr lang="it-IT" sz="2400" dirty="0"/>
              <a:t> « </a:t>
            </a:r>
            <a:r>
              <a:rPr lang="it-IT" sz="2400" dirty="0" err="1"/>
              <a:t>groupe</a:t>
            </a:r>
            <a:r>
              <a:rPr lang="it-IT" sz="2400" dirty="0"/>
              <a:t> d’</a:t>
            </a:r>
            <a:r>
              <a:rPr lang="it-IT" sz="2400" dirty="0" err="1"/>
              <a:t>étudiants</a:t>
            </a:r>
            <a:r>
              <a:rPr lang="it-IT" sz="2400" dirty="0"/>
              <a:t> » </a:t>
            </a:r>
            <a:r>
              <a:rPr lang="it-IT" sz="2400" dirty="0" err="1"/>
              <a:t>pourra</a:t>
            </a:r>
            <a:r>
              <a:rPr lang="it-IT" sz="2400" dirty="0"/>
              <a:t> </a:t>
            </a:r>
            <a:r>
              <a:rPr lang="it-IT" sz="2400" dirty="0" err="1"/>
              <a:t>contenir</a:t>
            </a:r>
            <a:r>
              <a:rPr lang="it-IT" sz="2400" dirty="0"/>
              <a:t> </a:t>
            </a:r>
            <a:r>
              <a:rPr lang="it-IT" sz="2400" dirty="0" err="1"/>
              <a:t>des</a:t>
            </a:r>
            <a:r>
              <a:rPr lang="it-IT" sz="2400" dirty="0"/>
              <a:t> </a:t>
            </a:r>
            <a:r>
              <a:rPr lang="it-IT" sz="2400" dirty="0" err="1"/>
              <a:t>élèves</a:t>
            </a:r>
            <a:r>
              <a:rPr lang="it-IT" sz="2400" dirty="0"/>
              <a:t> </a:t>
            </a:r>
            <a:r>
              <a:rPr lang="it-IT" sz="2400" dirty="0" err="1"/>
              <a:t>des</a:t>
            </a:r>
            <a:r>
              <a:rPr lang="it-IT" sz="2400" dirty="0"/>
              <a:t> </a:t>
            </a:r>
            <a:r>
              <a:rPr lang="it-IT" sz="2400" dirty="0" err="1"/>
              <a:t>deux</a:t>
            </a:r>
            <a:r>
              <a:rPr lang="it-IT" sz="2400" dirty="0"/>
              <a:t> </a:t>
            </a:r>
            <a:r>
              <a:rPr lang="it-IT" sz="2400" dirty="0" err="1"/>
              <a:t>sexes</a:t>
            </a:r>
            <a:r>
              <a:rPr lang="it-IT" sz="2400" dirty="0"/>
              <a:t>, </a:t>
            </a:r>
            <a:r>
              <a:rPr lang="it-IT" sz="2400" dirty="0" err="1"/>
              <a:t>indifféremment</a:t>
            </a:r>
            <a:r>
              <a:rPr lang="it-IT" sz="2400" dirty="0"/>
              <a:t>. </a:t>
            </a:r>
            <a:r>
              <a:rPr lang="it-IT" sz="2400" b="1" dirty="0"/>
              <a:t>On se </a:t>
            </a:r>
            <a:r>
              <a:rPr lang="it-IT" sz="2400" b="1" dirty="0" err="1"/>
              <a:t>gardera</a:t>
            </a:r>
            <a:r>
              <a:rPr lang="it-IT" sz="2400" b="1" dirty="0"/>
              <a:t> </a:t>
            </a:r>
            <a:r>
              <a:rPr lang="it-IT" sz="2400" b="1" dirty="0" err="1"/>
              <a:t>également</a:t>
            </a:r>
            <a:r>
              <a:rPr lang="it-IT" sz="2400" b="1" dirty="0"/>
              <a:t> de dire </a:t>
            </a:r>
            <a:r>
              <a:rPr lang="it-IT" sz="2400" b="1" dirty="0" err="1"/>
              <a:t>les</a:t>
            </a:r>
            <a:r>
              <a:rPr lang="it-IT" sz="2400" b="1" dirty="0"/>
              <a:t> </a:t>
            </a:r>
            <a:r>
              <a:rPr lang="it-IT" sz="2400" b="1" dirty="0" err="1"/>
              <a:t>électeurs</a:t>
            </a:r>
            <a:r>
              <a:rPr lang="it-IT" sz="2400" b="1" dirty="0"/>
              <a:t> et </a:t>
            </a:r>
            <a:r>
              <a:rPr lang="it-IT" sz="2400" b="1" dirty="0" err="1"/>
              <a:t>les</a:t>
            </a:r>
            <a:r>
              <a:rPr lang="it-IT" sz="2400" b="1" dirty="0"/>
              <a:t> </a:t>
            </a:r>
            <a:r>
              <a:rPr lang="it-IT" sz="2400" b="1" dirty="0" err="1"/>
              <a:t>électrices</a:t>
            </a:r>
            <a:r>
              <a:rPr lang="it-IT" sz="2400" b="1" dirty="0"/>
              <a:t>, </a:t>
            </a:r>
            <a:r>
              <a:rPr lang="it-IT" sz="2400" dirty="0" err="1"/>
              <a:t>les</a:t>
            </a:r>
            <a:r>
              <a:rPr lang="it-IT" sz="2400" dirty="0"/>
              <a:t> </a:t>
            </a:r>
            <a:r>
              <a:rPr lang="it-IT" sz="2400" dirty="0" err="1"/>
              <a:t>informaticiennes</a:t>
            </a:r>
            <a:r>
              <a:rPr lang="it-IT" sz="2400" dirty="0"/>
              <a:t> et </a:t>
            </a:r>
            <a:r>
              <a:rPr lang="it-IT" sz="2400" dirty="0" err="1"/>
              <a:t>les</a:t>
            </a:r>
            <a:r>
              <a:rPr lang="it-IT" sz="2400" dirty="0"/>
              <a:t> </a:t>
            </a:r>
            <a:r>
              <a:rPr lang="it-IT" sz="2400" dirty="0" err="1"/>
              <a:t>informaticiens</a:t>
            </a:r>
            <a:r>
              <a:rPr lang="it-IT" sz="2400" dirty="0"/>
              <a:t>, </a:t>
            </a:r>
            <a:r>
              <a:rPr lang="it-IT" sz="2400" dirty="0" err="1"/>
              <a:t>expressions</a:t>
            </a:r>
            <a:r>
              <a:rPr lang="it-IT" sz="2400" dirty="0"/>
              <a:t> qui </a:t>
            </a:r>
            <a:r>
              <a:rPr lang="it-IT" sz="2400" dirty="0" err="1"/>
              <a:t>sont</a:t>
            </a:r>
            <a:r>
              <a:rPr lang="it-IT" sz="2400" dirty="0"/>
              <a:t> non </a:t>
            </a:r>
            <a:r>
              <a:rPr lang="it-IT" sz="2400" dirty="0" err="1"/>
              <a:t>seulement</a:t>
            </a:r>
            <a:r>
              <a:rPr lang="it-IT" sz="2400" dirty="0"/>
              <a:t> </a:t>
            </a:r>
            <a:r>
              <a:rPr lang="it-IT" sz="2400" b="1" dirty="0" err="1"/>
              <a:t>lourdes</a:t>
            </a:r>
            <a:r>
              <a:rPr lang="it-IT" sz="2400" dirty="0"/>
              <a:t> mais </a:t>
            </a:r>
            <a:r>
              <a:rPr lang="it-IT" sz="2400" dirty="0" err="1"/>
              <a:t>aussi</a:t>
            </a:r>
            <a:r>
              <a:rPr lang="it-IT" sz="2400" dirty="0"/>
              <a:t> </a:t>
            </a:r>
            <a:r>
              <a:rPr lang="it-IT" sz="2400" b="1" dirty="0" err="1"/>
              <a:t>redondantes</a:t>
            </a:r>
            <a:r>
              <a:rPr lang="it-IT" sz="2400" dirty="0"/>
              <a:t>, </a:t>
            </a:r>
            <a:r>
              <a:rPr lang="it-IT" sz="2400" dirty="0" err="1"/>
              <a:t>les</a:t>
            </a:r>
            <a:r>
              <a:rPr lang="it-IT" sz="2400" dirty="0"/>
              <a:t> </a:t>
            </a:r>
            <a:r>
              <a:rPr lang="it-IT" sz="2400" dirty="0" err="1"/>
              <a:t>informaticiennes</a:t>
            </a:r>
            <a:r>
              <a:rPr lang="it-IT" sz="2400" dirty="0"/>
              <a:t> </a:t>
            </a:r>
            <a:r>
              <a:rPr lang="it-IT" sz="2400" dirty="0" err="1"/>
              <a:t>étant</a:t>
            </a:r>
            <a:r>
              <a:rPr lang="it-IT" sz="2400" dirty="0"/>
              <a:t> </a:t>
            </a:r>
            <a:r>
              <a:rPr lang="it-IT" sz="2400" dirty="0" err="1"/>
              <a:t>comprises</a:t>
            </a:r>
            <a:r>
              <a:rPr lang="it-IT" sz="2400" dirty="0"/>
              <a:t> </a:t>
            </a:r>
            <a:r>
              <a:rPr lang="it-IT" sz="2400" dirty="0" err="1"/>
              <a:t>dans</a:t>
            </a:r>
            <a:r>
              <a:rPr lang="it-IT" sz="2400" dirty="0"/>
              <a:t> </a:t>
            </a:r>
            <a:r>
              <a:rPr lang="it-IT" sz="2400" dirty="0" err="1"/>
              <a:t>les</a:t>
            </a:r>
            <a:r>
              <a:rPr lang="it-IT" sz="2400" dirty="0"/>
              <a:t> </a:t>
            </a:r>
            <a:r>
              <a:rPr lang="it-IT" sz="2400" dirty="0" err="1"/>
              <a:t>informaticiens</a:t>
            </a:r>
            <a:r>
              <a:rPr lang="it-IT" sz="2400" dirty="0"/>
              <a:t>. </a:t>
            </a:r>
            <a:endParaRPr lang="it-IT" sz="2400" dirty="0" smtClean="0"/>
          </a:p>
          <a:p>
            <a:pPr algn="just"/>
            <a:r>
              <a:rPr lang="it-IT" sz="2400" dirty="0" smtClean="0"/>
              <a:t>8 </a:t>
            </a:r>
            <a:r>
              <a:rPr lang="it-IT" sz="2400" dirty="0" err="1" smtClean="0"/>
              <a:t>mars</a:t>
            </a:r>
            <a:endParaRPr lang="fr-CA" sz="2400" dirty="0"/>
          </a:p>
        </p:txBody>
      </p:sp>
    </p:spTree>
    <p:extLst>
      <p:ext uri="{BB962C8B-B14F-4D97-AF65-F5344CB8AC3E}">
        <p14:creationId xmlns:p14="http://schemas.microsoft.com/office/powerpoint/2010/main" val="22075593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L’ACADÉMIE FRANÇAISE </a:t>
            </a:r>
            <a:br>
              <a:rPr lang="it-IT" sz="2800" dirty="0"/>
            </a:br>
            <a:r>
              <a:rPr lang="it-IT" sz="2800" dirty="0" smtClean="0"/>
              <a:t>et l’</a:t>
            </a:r>
            <a:r>
              <a:rPr lang="it-IT" sz="2800" dirty="0" err="1" smtClean="0"/>
              <a:t>écriture</a:t>
            </a:r>
            <a:r>
              <a:rPr lang="it-IT" sz="2800" dirty="0" smtClean="0"/>
              <a:t> inclusive</a:t>
            </a:r>
            <a:endParaRPr lang="fr-CA" sz="2800" dirty="0"/>
          </a:p>
        </p:txBody>
      </p:sp>
      <p:sp>
        <p:nvSpPr>
          <p:cNvPr id="3" name="Segnaposto contenuto 2"/>
          <p:cNvSpPr>
            <a:spLocks noGrp="1"/>
          </p:cNvSpPr>
          <p:nvPr>
            <p:ph idx="1"/>
          </p:nvPr>
        </p:nvSpPr>
        <p:spPr/>
        <p:txBody>
          <a:bodyPr>
            <a:normAutofit/>
          </a:bodyPr>
          <a:lstStyle/>
          <a:p>
            <a:r>
              <a:rPr lang="it-IT" sz="2400" dirty="0" err="1"/>
              <a:t>Trois</a:t>
            </a:r>
            <a:r>
              <a:rPr lang="it-IT" sz="2400" dirty="0"/>
              <a:t> </a:t>
            </a:r>
            <a:r>
              <a:rPr lang="it-IT" sz="2400" dirty="0" err="1"/>
              <a:t>Déclarations</a:t>
            </a:r>
            <a:r>
              <a:rPr lang="it-IT" sz="2400" dirty="0"/>
              <a:t> (1984, 2002, </a:t>
            </a:r>
            <a:r>
              <a:rPr lang="it-IT" sz="2400" b="1" dirty="0"/>
              <a:t>2017</a:t>
            </a:r>
            <a:r>
              <a:rPr lang="it-IT" sz="2400" dirty="0"/>
              <a:t>) et une Mise </a:t>
            </a:r>
            <a:r>
              <a:rPr lang="it-IT" sz="2400" dirty="0" err="1"/>
              <a:t>au</a:t>
            </a:r>
            <a:r>
              <a:rPr lang="it-IT" sz="2400" dirty="0"/>
              <a:t> </a:t>
            </a:r>
            <a:r>
              <a:rPr lang="it-IT" sz="2400" dirty="0" err="1"/>
              <a:t>point</a:t>
            </a:r>
            <a:r>
              <a:rPr lang="it-IT" sz="2400" dirty="0"/>
              <a:t> (2014) et</a:t>
            </a:r>
          </a:p>
          <a:p>
            <a:r>
              <a:rPr lang="it-IT" sz="2400" dirty="0"/>
              <a:t>le </a:t>
            </a:r>
            <a:r>
              <a:rPr lang="it-IT" sz="2400" dirty="0" err="1"/>
              <a:t>tournant</a:t>
            </a:r>
            <a:r>
              <a:rPr lang="it-IT" sz="2400" dirty="0"/>
              <a:t> en </a:t>
            </a:r>
            <a:r>
              <a:rPr lang="it-IT" sz="2400" b="1" dirty="0"/>
              <a:t>2019</a:t>
            </a:r>
            <a:endParaRPr lang="fr-CA" sz="2400" b="1" dirty="0"/>
          </a:p>
        </p:txBody>
      </p:sp>
    </p:spTree>
    <p:extLst>
      <p:ext uri="{BB962C8B-B14F-4D97-AF65-F5344CB8AC3E}">
        <p14:creationId xmlns:p14="http://schemas.microsoft.com/office/powerpoint/2010/main" val="13314515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err="1"/>
              <a:t>Polémiques</a:t>
            </a:r>
            <a:r>
              <a:rPr lang="it-IT" sz="2800" dirty="0"/>
              <a:t> </a:t>
            </a:r>
            <a:r>
              <a:rPr lang="it-IT" sz="2800" dirty="0" err="1"/>
              <a:t>sur</a:t>
            </a:r>
            <a:r>
              <a:rPr lang="it-IT" sz="2800" dirty="0"/>
              <a:t> l’</a:t>
            </a:r>
            <a:r>
              <a:rPr lang="it-IT" sz="2800" dirty="0" err="1"/>
              <a:t>écriture</a:t>
            </a:r>
            <a:r>
              <a:rPr lang="it-IT" sz="2800" dirty="0"/>
              <a:t> inclusive en France</a:t>
            </a:r>
            <a:br>
              <a:rPr lang="it-IT" sz="2800" dirty="0"/>
            </a:br>
            <a:r>
              <a:rPr lang="it-IT" sz="2800" dirty="0"/>
              <a:t>en 2017</a:t>
            </a:r>
            <a:endParaRPr lang="fr-FR" sz="2800" dirty="0"/>
          </a:p>
        </p:txBody>
      </p:sp>
      <p:sp>
        <p:nvSpPr>
          <p:cNvPr id="3" name="Content Placeholder 2"/>
          <p:cNvSpPr>
            <a:spLocks noGrp="1"/>
          </p:cNvSpPr>
          <p:nvPr>
            <p:ph idx="1"/>
          </p:nvPr>
        </p:nvSpPr>
        <p:spPr/>
        <p:txBody>
          <a:bodyPr>
            <a:normAutofit fontScale="92500" lnSpcReduction="10000"/>
          </a:bodyPr>
          <a:lstStyle/>
          <a:p>
            <a:pPr algn="just"/>
            <a:r>
              <a:rPr lang="fr-FR" sz="2400" b="1" dirty="0"/>
              <a:t>Le gouvernement </a:t>
            </a:r>
          </a:p>
          <a:p>
            <a:pPr algn="just"/>
            <a:r>
              <a:rPr lang="fr-FR" sz="2400" b="1" dirty="0"/>
              <a:t>Edouard Philippe décide de bannir l’écriture inclusive des textes officiels</a:t>
            </a:r>
          </a:p>
          <a:p>
            <a:pPr algn="just"/>
            <a:r>
              <a:rPr lang="fr-FR" sz="2400" dirty="0"/>
              <a:t>L’écriture inclusive, qui fait polémique en France, remet en cause la règle d’accord selon laquelle, au pluriel, </a:t>
            </a:r>
            <a:r>
              <a:rPr lang="fr-FR" sz="2400" b="1" dirty="0"/>
              <a:t>« le masculin l’emporte sur le féminin ».</a:t>
            </a:r>
          </a:p>
          <a:p>
            <a:pPr algn="just"/>
            <a:r>
              <a:rPr lang="fr-FR" sz="2400" dirty="0"/>
              <a:t>Depuis plusieurs mois, le débat sur l’écriture inclusive divise. Notamment depuis l’édition chez Hatier d’un manuel scolaire en écriture inclusive. </a:t>
            </a:r>
            <a:r>
              <a:rPr lang="fr-FR" sz="2400" b="1" dirty="0"/>
              <a:t>Le ministre de l’éducation nationale, Jean-Michel </a:t>
            </a:r>
            <a:r>
              <a:rPr lang="fr-FR" sz="2400" b="1" dirty="0" err="1"/>
              <a:t>Blanquer</a:t>
            </a:r>
            <a:r>
              <a:rPr lang="fr-FR" sz="2400" b="1" dirty="0"/>
              <a:t>, mais aussi l’Académie française </a:t>
            </a:r>
            <a:r>
              <a:rPr lang="fr-FR" sz="2400" dirty="0"/>
              <a:t>se sont prononcés contre son usage. Les membres de l’Académie française ayant lancé, à la fin d’octobre, </a:t>
            </a:r>
            <a:r>
              <a:rPr lang="fr-FR" sz="2400" i="1" dirty="0"/>
              <a:t>« un cri d’alarme » </a:t>
            </a:r>
            <a:r>
              <a:rPr lang="fr-FR" sz="2400" dirty="0"/>
              <a:t>contre l’utilisation de ce type de graphie.</a:t>
            </a:r>
            <a:br>
              <a:rPr lang="fr-FR" sz="2400" dirty="0"/>
            </a:br>
            <a:endParaRPr lang="fr-FR" sz="2400" dirty="0"/>
          </a:p>
          <a:p>
            <a:endParaRPr lang="fr-FR" sz="2400" dirty="0"/>
          </a:p>
        </p:txBody>
      </p:sp>
    </p:spTree>
    <p:extLst>
      <p:ext uri="{BB962C8B-B14F-4D97-AF65-F5344CB8AC3E}">
        <p14:creationId xmlns:p14="http://schemas.microsoft.com/office/powerpoint/2010/main" val="9747757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b="1" dirty="0"/>
              <a:t>"le masculin l'emporte sur le féminin" </a:t>
            </a:r>
            <a:endParaRPr lang="it-IT" sz="2800" dirty="0"/>
          </a:p>
        </p:txBody>
      </p:sp>
      <p:sp>
        <p:nvSpPr>
          <p:cNvPr id="3" name="Segnaposto contenuto 2"/>
          <p:cNvSpPr>
            <a:spLocks noGrp="1"/>
          </p:cNvSpPr>
          <p:nvPr>
            <p:ph idx="1"/>
          </p:nvPr>
        </p:nvSpPr>
        <p:spPr/>
        <p:txBody>
          <a:bodyPr>
            <a:normAutofit/>
          </a:bodyPr>
          <a:lstStyle/>
          <a:p>
            <a:pPr algn="just"/>
            <a:r>
              <a:rPr lang="it-IT" sz="2400" dirty="0"/>
              <a:t>3. </a:t>
            </a:r>
            <a:r>
              <a:rPr lang="fr-FR" sz="2400" b="1" dirty="0"/>
              <a:t>Accorder l'adjectif avec le sujet le plus proche, et non au masculin :</a:t>
            </a:r>
            <a:r>
              <a:rPr lang="fr-FR" sz="2400" dirty="0"/>
              <a:t> </a:t>
            </a:r>
            <a:r>
              <a:rPr lang="fr-FR" sz="2400" b="1" dirty="0"/>
              <a:t>"le masculin l'emporte sur le féminin" </a:t>
            </a:r>
            <a:r>
              <a:rPr lang="fr-FR" sz="2400" dirty="0"/>
              <a:t>est la règle au pluriel dès qu'un groupe comprend au moins un homme. Les défenseurs de l'écriture inclusive souhaitent y mettre fin par </a:t>
            </a:r>
            <a:r>
              <a:rPr lang="fr-FR" sz="2400" b="1" dirty="0"/>
              <a:t>l'accord de proximité, </a:t>
            </a:r>
            <a:r>
              <a:rPr lang="fr-FR" sz="2400" dirty="0"/>
              <a:t>qui s'attache au sujet le plus proche. On dira ainsi "les villages et les villes sont belles" ou "les pays et régions étrangères". A noter que la règle actuelle </a:t>
            </a:r>
            <a:r>
              <a:rPr lang="fr-FR" sz="2400" b="1" dirty="0"/>
              <a:t>n'a pas toujours </a:t>
            </a:r>
            <a:r>
              <a:rPr lang="fr-FR" sz="2400" b="1" dirty="0" smtClean="0"/>
              <a:t>existé. </a:t>
            </a:r>
            <a:endParaRPr lang="it-IT" sz="2400" b="1" dirty="0"/>
          </a:p>
        </p:txBody>
      </p:sp>
    </p:spTree>
    <p:extLst>
      <p:ext uri="{BB962C8B-B14F-4D97-AF65-F5344CB8AC3E}">
        <p14:creationId xmlns:p14="http://schemas.microsoft.com/office/powerpoint/2010/main" val="21972313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 </a:t>
            </a:r>
            <a:r>
              <a:rPr lang="it-IT" sz="2800" dirty="0" err="1"/>
              <a:t>question</a:t>
            </a:r>
            <a:r>
              <a:rPr lang="it-IT" sz="2800" dirty="0"/>
              <a:t> de la </a:t>
            </a:r>
            <a:r>
              <a:rPr lang="it-IT" sz="2800" dirty="0" err="1"/>
              <a:t>règle</a:t>
            </a:r>
            <a:r>
              <a:rPr lang="it-IT" sz="2800" dirty="0"/>
              <a:t> de la </a:t>
            </a:r>
            <a:r>
              <a:rPr lang="it-IT" sz="2800" dirty="0" err="1"/>
              <a:t>proximité</a:t>
            </a:r>
            <a:endParaRPr lang="it-IT" sz="2800" dirty="0"/>
          </a:p>
        </p:txBody>
      </p:sp>
      <p:sp>
        <p:nvSpPr>
          <p:cNvPr id="3" name="Segnaposto contenuto 2"/>
          <p:cNvSpPr>
            <a:spLocks noGrp="1"/>
          </p:cNvSpPr>
          <p:nvPr>
            <p:ph idx="1"/>
          </p:nvPr>
        </p:nvSpPr>
        <p:spPr/>
        <p:txBody>
          <a:bodyPr>
            <a:normAutofit lnSpcReduction="10000"/>
          </a:bodyPr>
          <a:lstStyle/>
          <a:p>
            <a:r>
              <a:rPr lang="it-IT" sz="2400" dirty="0" err="1"/>
              <a:t>Les</a:t>
            </a:r>
            <a:r>
              <a:rPr lang="it-IT" sz="2400" dirty="0"/>
              <a:t> </a:t>
            </a:r>
            <a:r>
              <a:rPr lang="fr-FR" sz="2400" dirty="0" err="1"/>
              <a:t>é</a:t>
            </a:r>
            <a:r>
              <a:rPr lang="it-IT" sz="2400" dirty="0" err="1"/>
              <a:t>tudiants</a:t>
            </a:r>
            <a:r>
              <a:rPr lang="it-IT" sz="2400" dirty="0"/>
              <a:t> </a:t>
            </a:r>
            <a:r>
              <a:rPr lang="it-IT" sz="2400" dirty="0" err="1"/>
              <a:t>sont</a:t>
            </a:r>
            <a:r>
              <a:rPr lang="it-IT" sz="2400" dirty="0"/>
              <a:t> </a:t>
            </a:r>
            <a:r>
              <a:rPr lang="it-IT" sz="2400" dirty="0" err="1"/>
              <a:t>studieux</a:t>
            </a:r>
            <a:r>
              <a:rPr lang="it-IT" sz="2400" dirty="0"/>
              <a:t> </a:t>
            </a:r>
          </a:p>
          <a:p>
            <a:r>
              <a:rPr lang="it-IT" sz="2400" dirty="0" err="1"/>
              <a:t>Les</a:t>
            </a:r>
            <a:r>
              <a:rPr lang="it-IT" sz="2400" dirty="0"/>
              <a:t> </a:t>
            </a:r>
            <a:r>
              <a:rPr lang="fr-FR" sz="2400" dirty="0" err="1"/>
              <a:t>é</a:t>
            </a:r>
            <a:r>
              <a:rPr lang="it-IT" sz="2400" dirty="0" err="1"/>
              <a:t>tudiantes</a:t>
            </a:r>
            <a:r>
              <a:rPr lang="it-IT" sz="2400" dirty="0"/>
              <a:t> et </a:t>
            </a:r>
            <a:r>
              <a:rPr lang="it-IT" sz="2400" dirty="0" err="1"/>
              <a:t>les</a:t>
            </a:r>
            <a:r>
              <a:rPr lang="it-IT" sz="2400" dirty="0"/>
              <a:t>  </a:t>
            </a:r>
            <a:r>
              <a:rPr lang="fr-FR" sz="2400" dirty="0" err="1"/>
              <a:t>é</a:t>
            </a:r>
            <a:r>
              <a:rPr lang="it-IT" sz="2400" dirty="0" err="1"/>
              <a:t>tudiants</a:t>
            </a:r>
            <a:r>
              <a:rPr lang="it-IT" sz="2400" dirty="0"/>
              <a:t> </a:t>
            </a:r>
            <a:r>
              <a:rPr lang="it-IT" sz="2400" dirty="0" err="1"/>
              <a:t>sont</a:t>
            </a:r>
            <a:r>
              <a:rPr lang="it-IT" sz="2400" dirty="0"/>
              <a:t> </a:t>
            </a:r>
            <a:r>
              <a:rPr lang="it-IT" sz="2400" dirty="0" err="1"/>
              <a:t>studieux</a:t>
            </a:r>
            <a:endParaRPr lang="it-IT" sz="2400" dirty="0"/>
          </a:p>
          <a:p>
            <a:r>
              <a:rPr lang="it-IT" sz="2400" dirty="0" err="1"/>
              <a:t>Les</a:t>
            </a:r>
            <a:r>
              <a:rPr lang="it-IT" sz="2400" dirty="0"/>
              <a:t> </a:t>
            </a:r>
            <a:r>
              <a:rPr lang="it-IT" sz="2400" dirty="0" err="1"/>
              <a:t>étudiant.e.s</a:t>
            </a:r>
            <a:r>
              <a:rPr lang="it-IT" sz="2400" dirty="0"/>
              <a:t> </a:t>
            </a:r>
            <a:r>
              <a:rPr lang="it-IT" sz="2400" dirty="0" err="1"/>
              <a:t>sont</a:t>
            </a:r>
            <a:r>
              <a:rPr lang="it-IT" sz="2400" dirty="0"/>
              <a:t> </a:t>
            </a:r>
            <a:r>
              <a:rPr lang="it-IT" sz="2400" dirty="0" err="1"/>
              <a:t>studieux</a:t>
            </a:r>
            <a:r>
              <a:rPr lang="it-IT" sz="2400" dirty="0"/>
              <a:t> et </a:t>
            </a:r>
            <a:r>
              <a:rPr lang="it-IT" sz="2400" dirty="0" err="1"/>
              <a:t>studieuses</a:t>
            </a:r>
            <a:endParaRPr lang="it-IT" sz="2400" dirty="0"/>
          </a:p>
          <a:p>
            <a:r>
              <a:rPr lang="it-IT" sz="2400" dirty="0" err="1"/>
              <a:t>Les</a:t>
            </a:r>
            <a:r>
              <a:rPr lang="it-IT" sz="2400" dirty="0"/>
              <a:t> </a:t>
            </a:r>
            <a:r>
              <a:rPr lang="it-IT" sz="2400" dirty="0" err="1"/>
              <a:t>étudiant.e.s</a:t>
            </a:r>
            <a:r>
              <a:rPr lang="it-IT" sz="2400" dirty="0"/>
              <a:t> </a:t>
            </a:r>
            <a:r>
              <a:rPr lang="it-IT" sz="2400" dirty="0" err="1"/>
              <a:t>sont</a:t>
            </a:r>
            <a:r>
              <a:rPr lang="it-IT" sz="2400" dirty="0"/>
              <a:t> </a:t>
            </a:r>
            <a:r>
              <a:rPr lang="it-IT" sz="2400" dirty="0" err="1"/>
              <a:t>studieuses</a:t>
            </a:r>
            <a:r>
              <a:rPr lang="it-IT" sz="2400" dirty="0"/>
              <a:t> et </a:t>
            </a:r>
            <a:r>
              <a:rPr lang="it-IT" sz="2400" dirty="0" err="1"/>
              <a:t>studieux</a:t>
            </a:r>
            <a:endParaRPr lang="it-IT" sz="2400" dirty="0"/>
          </a:p>
          <a:p>
            <a:endParaRPr lang="it-IT" sz="2400" dirty="0"/>
          </a:p>
          <a:p>
            <a:r>
              <a:rPr lang="it-IT" sz="2400" b="1" dirty="0" err="1"/>
              <a:t>Règle</a:t>
            </a:r>
            <a:r>
              <a:rPr lang="it-IT" sz="2400" b="1" dirty="0"/>
              <a:t> de la </a:t>
            </a:r>
            <a:r>
              <a:rPr lang="it-IT" sz="2400" b="1" dirty="0" err="1"/>
              <a:t>proximité</a:t>
            </a:r>
            <a:endParaRPr lang="it-IT" sz="2400" b="1" dirty="0"/>
          </a:p>
          <a:p>
            <a:r>
              <a:rPr lang="it-IT" sz="2400" dirty="0" err="1"/>
              <a:t>Les</a:t>
            </a:r>
            <a:r>
              <a:rPr lang="it-IT" sz="2400" dirty="0"/>
              <a:t> </a:t>
            </a:r>
            <a:r>
              <a:rPr lang="fr-FR" sz="2400" dirty="0" err="1"/>
              <a:t>é</a:t>
            </a:r>
            <a:r>
              <a:rPr lang="it-IT" sz="2400" dirty="0" err="1"/>
              <a:t>tudiants</a:t>
            </a:r>
            <a:r>
              <a:rPr lang="it-IT" sz="2400" dirty="0"/>
              <a:t> et </a:t>
            </a:r>
            <a:r>
              <a:rPr lang="it-IT" sz="2400" dirty="0" err="1"/>
              <a:t>les</a:t>
            </a:r>
            <a:r>
              <a:rPr lang="it-IT" sz="2400" dirty="0"/>
              <a:t>  </a:t>
            </a:r>
            <a:r>
              <a:rPr lang="fr-FR" sz="2400" dirty="0" err="1"/>
              <a:t>é</a:t>
            </a:r>
            <a:r>
              <a:rPr lang="it-IT" sz="2400" dirty="0" err="1"/>
              <a:t>tudiantes</a:t>
            </a:r>
            <a:r>
              <a:rPr lang="it-IT" sz="2400" dirty="0"/>
              <a:t> </a:t>
            </a:r>
            <a:r>
              <a:rPr lang="it-IT" sz="2400" dirty="0" err="1"/>
              <a:t>sont</a:t>
            </a:r>
            <a:r>
              <a:rPr lang="it-IT" sz="2400" dirty="0"/>
              <a:t> </a:t>
            </a:r>
            <a:r>
              <a:rPr lang="it-IT" sz="2400" dirty="0" err="1"/>
              <a:t>studieuses</a:t>
            </a:r>
            <a:endParaRPr lang="it-IT" sz="2400" dirty="0"/>
          </a:p>
          <a:p>
            <a:r>
              <a:rPr lang="it-IT" sz="2400" dirty="0" smtClean="0"/>
              <a:t>« </a:t>
            </a:r>
            <a:r>
              <a:rPr lang="it-IT" sz="2400" dirty="0" err="1"/>
              <a:t>les</a:t>
            </a:r>
            <a:r>
              <a:rPr lang="it-IT" sz="2400" dirty="0"/>
              <a:t> </a:t>
            </a:r>
            <a:r>
              <a:rPr lang="it-IT" sz="2400" dirty="0" err="1"/>
              <a:t>hommes</a:t>
            </a:r>
            <a:r>
              <a:rPr lang="it-IT" sz="2400" dirty="0"/>
              <a:t> et </a:t>
            </a:r>
            <a:r>
              <a:rPr lang="it-IT" sz="2400" dirty="0" err="1"/>
              <a:t>les</a:t>
            </a:r>
            <a:r>
              <a:rPr lang="it-IT" sz="2400" dirty="0"/>
              <a:t> femmes </a:t>
            </a:r>
            <a:r>
              <a:rPr lang="it-IT" sz="2400" dirty="0" err="1"/>
              <a:t>sont</a:t>
            </a:r>
            <a:r>
              <a:rPr lang="it-IT" sz="2400" dirty="0"/>
              <a:t> </a:t>
            </a:r>
            <a:r>
              <a:rPr lang="it-IT" sz="2400" dirty="0" err="1"/>
              <a:t>belles</a:t>
            </a:r>
            <a:r>
              <a:rPr lang="it-IT" sz="2400" dirty="0"/>
              <a:t> »</a:t>
            </a:r>
            <a:br>
              <a:rPr lang="it-IT" sz="2400" dirty="0"/>
            </a:br>
            <a:r>
              <a:rPr lang="it-IT" sz="2400" dirty="0" err="1"/>
              <a:t>ou</a:t>
            </a:r>
            <a:r>
              <a:rPr lang="it-IT" sz="2400" dirty="0"/>
              <a:t> « </a:t>
            </a:r>
            <a:r>
              <a:rPr lang="it-IT" sz="2400" dirty="0" err="1"/>
              <a:t>les</a:t>
            </a:r>
            <a:r>
              <a:rPr lang="it-IT" sz="2400" dirty="0"/>
              <a:t> femmes et </a:t>
            </a:r>
            <a:r>
              <a:rPr lang="it-IT" sz="2400" dirty="0" err="1"/>
              <a:t>les</a:t>
            </a:r>
            <a:r>
              <a:rPr lang="it-IT" sz="2400" dirty="0"/>
              <a:t> </a:t>
            </a:r>
            <a:r>
              <a:rPr lang="it-IT" sz="2400" dirty="0" err="1"/>
              <a:t>hommes</a:t>
            </a:r>
            <a:r>
              <a:rPr lang="it-IT" sz="2400" dirty="0"/>
              <a:t> </a:t>
            </a:r>
            <a:r>
              <a:rPr lang="it-IT" sz="2400" dirty="0" err="1"/>
              <a:t>sont</a:t>
            </a:r>
            <a:r>
              <a:rPr lang="it-IT" sz="2400" dirty="0"/>
              <a:t> </a:t>
            </a:r>
            <a:r>
              <a:rPr lang="it-IT" sz="2400" dirty="0" err="1"/>
              <a:t>beaux</a:t>
            </a:r>
            <a:r>
              <a:rPr lang="it-IT" sz="2400" dirty="0"/>
              <a:t> ». </a:t>
            </a:r>
          </a:p>
          <a:p>
            <a:r>
              <a:rPr lang="it-IT" sz="2400" dirty="0"/>
              <a:t>En 1691, le </a:t>
            </a:r>
            <a:r>
              <a:rPr lang="it-IT" sz="2400" dirty="0" err="1"/>
              <a:t>dramaturge</a:t>
            </a:r>
            <a:r>
              <a:rPr lang="it-IT" sz="2400" dirty="0"/>
              <a:t> et </a:t>
            </a:r>
            <a:r>
              <a:rPr lang="it-IT" sz="2400" dirty="0" err="1"/>
              <a:t>poète</a:t>
            </a:r>
            <a:r>
              <a:rPr lang="it-IT" sz="2400" dirty="0"/>
              <a:t> Jean </a:t>
            </a:r>
            <a:r>
              <a:rPr lang="it-IT" sz="2400" dirty="0" err="1"/>
              <a:t>Racine</a:t>
            </a:r>
            <a:r>
              <a:rPr lang="it-IT" sz="2400" dirty="0"/>
              <a:t> </a:t>
            </a:r>
            <a:r>
              <a:rPr lang="it-IT" sz="2400" dirty="0" err="1"/>
              <a:t>écrivait</a:t>
            </a:r>
            <a:r>
              <a:rPr lang="it-IT" sz="2400" dirty="0"/>
              <a:t> : « </a:t>
            </a:r>
            <a:r>
              <a:rPr lang="it-IT" sz="2400" dirty="0" err="1"/>
              <a:t>Ces</a:t>
            </a:r>
            <a:r>
              <a:rPr lang="it-IT" sz="2400" dirty="0"/>
              <a:t> </a:t>
            </a:r>
            <a:r>
              <a:rPr lang="it-IT" sz="2400" dirty="0" err="1"/>
              <a:t>trois</a:t>
            </a:r>
            <a:r>
              <a:rPr lang="it-IT" sz="2400" dirty="0"/>
              <a:t> </a:t>
            </a:r>
            <a:r>
              <a:rPr lang="it-IT" sz="2400" dirty="0" err="1"/>
              <a:t>jours</a:t>
            </a:r>
            <a:r>
              <a:rPr lang="it-IT" sz="2400" dirty="0"/>
              <a:t> et </a:t>
            </a:r>
            <a:r>
              <a:rPr lang="it-IT" sz="2400" dirty="0" err="1"/>
              <a:t>ces</a:t>
            </a:r>
            <a:r>
              <a:rPr lang="it-IT" sz="2400" dirty="0"/>
              <a:t> </a:t>
            </a:r>
            <a:r>
              <a:rPr lang="it-IT" sz="2400" dirty="0" err="1"/>
              <a:t>trois</a:t>
            </a:r>
            <a:r>
              <a:rPr lang="it-IT" sz="2400" dirty="0"/>
              <a:t> </a:t>
            </a:r>
            <a:r>
              <a:rPr lang="it-IT" sz="2400" dirty="0" err="1"/>
              <a:t>nuits</a:t>
            </a:r>
            <a:r>
              <a:rPr lang="it-IT" sz="2400" dirty="0"/>
              <a:t> </a:t>
            </a:r>
            <a:r>
              <a:rPr lang="it-IT" sz="2400" dirty="0" err="1"/>
              <a:t>entières</a:t>
            </a:r>
            <a:r>
              <a:rPr lang="it-IT" sz="2400" dirty="0"/>
              <a:t> ». </a:t>
            </a:r>
          </a:p>
          <a:p>
            <a:endParaRPr lang="fr-CA" sz="2400" dirty="0"/>
          </a:p>
          <a:p>
            <a:endParaRPr lang="it-IT" sz="2400" dirty="0"/>
          </a:p>
          <a:p>
            <a:endParaRPr lang="it-IT" sz="2400" dirty="0"/>
          </a:p>
        </p:txBody>
      </p:sp>
    </p:spTree>
    <p:extLst>
      <p:ext uri="{BB962C8B-B14F-4D97-AF65-F5344CB8AC3E}">
        <p14:creationId xmlns:p14="http://schemas.microsoft.com/office/powerpoint/2010/main" val="22493112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a:t>La règle de proximité </a:t>
            </a:r>
            <a:endParaRPr lang="it-IT" sz="2800" dirty="0"/>
          </a:p>
        </p:txBody>
      </p:sp>
      <p:sp>
        <p:nvSpPr>
          <p:cNvPr id="3" name="Segnaposto contenuto 2"/>
          <p:cNvSpPr>
            <a:spLocks noGrp="1"/>
          </p:cNvSpPr>
          <p:nvPr>
            <p:ph idx="1"/>
          </p:nvPr>
        </p:nvSpPr>
        <p:spPr/>
        <p:txBody>
          <a:bodyPr>
            <a:normAutofit/>
          </a:bodyPr>
          <a:lstStyle/>
          <a:p>
            <a:pPr algn="just"/>
            <a:r>
              <a:rPr lang="fr-FR" sz="2400" dirty="0"/>
              <a:t>La règle de proximité (ou règle de voisinage) consiste à accorder le genre et le nombre de l'adjectif avec celui du plus proche des noms qu'il qualifie, et le verbe avec le plus proche de ses sujets. En vertu de cette règle, contrairement à l'usage actuel, le féminin et le singulier peuvent donc l'emporter sur le masculin et le pluriel. Elle se rencontre en grec ancien et en latin, de même qu'en ancien français. En français elle ne sort complètement de l'usage qu'au XVIIIe siècle, où le masculin s'impose dans l'accord du genre ; elle fournit aujourd’hui la matière de propositions de réforme de l’accord de l'adjectif pour ceux qui y voient un outil de promotion de l'égalité entre hommes et femmes.</a:t>
            </a:r>
          </a:p>
          <a:p>
            <a:endParaRPr lang="fr-FR" sz="2400" dirty="0"/>
          </a:p>
        </p:txBody>
      </p:sp>
    </p:spTree>
    <p:extLst>
      <p:ext uri="{BB962C8B-B14F-4D97-AF65-F5344CB8AC3E}">
        <p14:creationId xmlns:p14="http://schemas.microsoft.com/office/powerpoint/2010/main" val="18734252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 </a:t>
            </a:r>
            <a:r>
              <a:rPr lang="it-IT" sz="2800" dirty="0" err="1"/>
              <a:t>règle</a:t>
            </a:r>
            <a:r>
              <a:rPr lang="it-IT" sz="2800" dirty="0"/>
              <a:t> </a:t>
            </a:r>
            <a:r>
              <a:rPr lang="it-IT" sz="2800" dirty="0" err="1"/>
              <a:t>du</a:t>
            </a:r>
            <a:r>
              <a:rPr lang="it-IT" sz="2800" dirty="0"/>
              <a:t> </a:t>
            </a:r>
            <a:r>
              <a:rPr lang="it-IT" sz="2800" dirty="0" err="1"/>
              <a:t>masculin</a:t>
            </a:r>
            <a:r>
              <a:rPr lang="it-IT" sz="2800" dirty="0"/>
              <a:t> qui l’</a:t>
            </a:r>
            <a:r>
              <a:rPr lang="it-IT" sz="2800" dirty="0" err="1"/>
              <a:t>emporte</a:t>
            </a:r>
            <a:endParaRPr lang="fr-CA" sz="2800" dirty="0"/>
          </a:p>
        </p:txBody>
      </p:sp>
      <p:sp>
        <p:nvSpPr>
          <p:cNvPr id="3" name="Segnaposto contenuto 2"/>
          <p:cNvSpPr>
            <a:spLocks noGrp="1"/>
          </p:cNvSpPr>
          <p:nvPr>
            <p:ph idx="1"/>
          </p:nvPr>
        </p:nvSpPr>
        <p:spPr/>
        <p:txBody>
          <a:bodyPr>
            <a:normAutofit/>
          </a:bodyPr>
          <a:lstStyle/>
          <a:p>
            <a:pPr algn="just"/>
            <a:r>
              <a:rPr lang="it-IT" sz="2400" dirty="0"/>
              <a:t>Ce </a:t>
            </a:r>
            <a:r>
              <a:rPr lang="it-IT" sz="2400" dirty="0" err="1"/>
              <a:t>sont</a:t>
            </a:r>
            <a:r>
              <a:rPr lang="it-IT" sz="2400" dirty="0"/>
              <a:t> </a:t>
            </a:r>
            <a:r>
              <a:rPr lang="it-IT" sz="2400" dirty="0" err="1"/>
              <a:t>les</a:t>
            </a:r>
            <a:r>
              <a:rPr lang="it-IT" sz="2400" dirty="0"/>
              <a:t> </a:t>
            </a:r>
            <a:r>
              <a:rPr lang="it-IT" sz="2400" dirty="0" err="1"/>
              <a:t>réformes</a:t>
            </a:r>
            <a:r>
              <a:rPr lang="it-IT" sz="2400" dirty="0"/>
              <a:t> </a:t>
            </a:r>
            <a:r>
              <a:rPr lang="it-IT" sz="2400" dirty="0" err="1"/>
              <a:t>des</a:t>
            </a:r>
            <a:r>
              <a:rPr lang="it-IT" sz="2400" dirty="0"/>
              <a:t> </a:t>
            </a:r>
            <a:r>
              <a:rPr lang="it-IT" sz="2400" dirty="0" err="1"/>
              <a:t>grammairiens</a:t>
            </a:r>
            <a:r>
              <a:rPr lang="it-IT" sz="2400" dirty="0"/>
              <a:t> et </a:t>
            </a:r>
            <a:r>
              <a:rPr lang="it-IT" sz="2400" dirty="0" err="1"/>
              <a:t>lexicographes</a:t>
            </a:r>
            <a:r>
              <a:rPr lang="it-IT" sz="2400" dirty="0"/>
              <a:t> </a:t>
            </a:r>
            <a:r>
              <a:rPr lang="it-IT" sz="2400" dirty="0" err="1"/>
              <a:t>au</a:t>
            </a:r>
            <a:r>
              <a:rPr lang="it-IT" sz="2400" dirty="0"/>
              <a:t> </a:t>
            </a:r>
            <a:r>
              <a:rPr lang="it-IT" sz="2400" dirty="0" err="1"/>
              <a:t>XVIIe</a:t>
            </a:r>
            <a:r>
              <a:rPr lang="it-IT" sz="2400" dirty="0"/>
              <a:t> </a:t>
            </a:r>
            <a:r>
              <a:rPr lang="it-IT" sz="2400" dirty="0" err="1"/>
              <a:t>siècle</a:t>
            </a:r>
            <a:r>
              <a:rPr lang="it-IT" sz="2400" dirty="0"/>
              <a:t> qui </a:t>
            </a:r>
            <a:r>
              <a:rPr lang="it-IT" sz="2400" dirty="0" err="1"/>
              <a:t>ont</a:t>
            </a:r>
            <a:r>
              <a:rPr lang="it-IT" sz="2400" dirty="0"/>
              <a:t> «imposé» la </a:t>
            </a:r>
            <a:r>
              <a:rPr lang="it-IT" sz="2400" dirty="0" err="1"/>
              <a:t>règle</a:t>
            </a:r>
            <a:r>
              <a:rPr lang="it-IT" sz="2400" dirty="0"/>
              <a:t> </a:t>
            </a:r>
            <a:r>
              <a:rPr lang="it-IT" sz="2400" dirty="0" err="1"/>
              <a:t>du</a:t>
            </a:r>
            <a:r>
              <a:rPr lang="it-IT" sz="2400" dirty="0"/>
              <a:t> </a:t>
            </a:r>
            <a:r>
              <a:rPr lang="it-IT" sz="2400" dirty="0" err="1"/>
              <a:t>masculin</a:t>
            </a:r>
            <a:r>
              <a:rPr lang="it-IT" sz="2400" dirty="0"/>
              <a:t> qui l’</a:t>
            </a:r>
            <a:r>
              <a:rPr lang="it-IT" sz="2400" dirty="0" err="1"/>
              <a:t>emporte</a:t>
            </a:r>
            <a:r>
              <a:rPr lang="it-IT" sz="2400" dirty="0"/>
              <a:t>, </a:t>
            </a:r>
            <a:r>
              <a:rPr lang="it-IT" sz="2400" dirty="0" err="1"/>
              <a:t>aboutissement</a:t>
            </a:r>
            <a:r>
              <a:rPr lang="it-IT" sz="2400" dirty="0"/>
              <a:t> d’une longue </a:t>
            </a:r>
            <a:r>
              <a:rPr lang="it-IT" sz="2400" dirty="0" err="1"/>
              <a:t>période</a:t>
            </a:r>
            <a:r>
              <a:rPr lang="it-IT" sz="2400" dirty="0"/>
              <a:t> de </a:t>
            </a:r>
            <a:r>
              <a:rPr lang="it-IT" sz="2400" dirty="0" err="1"/>
              <a:t>réflexion</a:t>
            </a:r>
            <a:r>
              <a:rPr lang="it-IT" sz="2400" dirty="0"/>
              <a:t> qui </a:t>
            </a:r>
            <a:r>
              <a:rPr lang="it-IT" sz="2400" dirty="0" err="1"/>
              <a:t>débute</a:t>
            </a:r>
            <a:r>
              <a:rPr lang="it-IT" sz="2400" dirty="0"/>
              <a:t> à la </a:t>
            </a:r>
            <a:r>
              <a:rPr lang="it-IT" sz="2400" dirty="0" err="1"/>
              <a:t>Renaissance</a:t>
            </a:r>
            <a:r>
              <a:rPr lang="it-IT" sz="2400" dirty="0"/>
              <a:t> </a:t>
            </a:r>
            <a:r>
              <a:rPr lang="it-IT" sz="2400" dirty="0" err="1"/>
              <a:t>sur</a:t>
            </a:r>
            <a:r>
              <a:rPr lang="it-IT" sz="2400" dirty="0"/>
              <a:t> la </a:t>
            </a:r>
            <a:r>
              <a:rPr lang="it-IT" sz="2400" dirty="0" err="1"/>
              <a:t>place</a:t>
            </a:r>
            <a:r>
              <a:rPr lang="it-IT" sz="2400" dirty="0"/>
              <a:t> </a:t>
            </a:r>
            <a:r>
              <a:rPr lang="it-IT" sz="2400" dirty="0" err="1"/>
              <a:t>des</a:t>
            </a:r>
            <a:r>
              <a:rPr lang="it-IT" sz="2400" dirty="0"/>
              <a:t> femmes et </a:t>
            </a:r>
            <a:r>
              <a:rPr lang="it-IT" sz="2400" dirty="0" err="1"/>
              <a:t>des</a:t>
            </a:r>
            <a:r>
              <a:rPr lang="it-IT" sz="2400" dirty="0"/>
              <a:t> </a:t>
            </a:r>
            <a:r>
              <a:rPr lang="it-IT" sz="2400" dirty="0" err="1"/>
              <a:t>hommes</a:t>
            </a:r>
            <a:r>
              <a:rPr lang="it-IT" sz="2400" dirty="0"/>
              <a:t> </a:t>
            </a:r>
            <a:r>
              <a:rPr lang="it-IT" sz="2400" dirty="0" err="1"/>
              <a:t>dans</a:t>
            </a:r>
            <a:r>
              <a:rPr lang="it-IT" sz="2400" dirty="0"/>
              <a:t> la </a:t>
            </a:r>
            <a:r>
              <a:rPr lang="it-IT" sz="2400" dirty="0" err="1"/>
              <a:t>sociéte</a:t>
            </a:r>
            <a:r>
              <a:rPr lang="it-IT" sz="2400" dirty="0"/>
              <a:t>́, et en </a:t>
            </a:r>
            <a:r>
              <a:rPr lang="it-IT" sz="2400" dirty="0" err="1"/>
              <a:t>particulier</a:t>
            </a:r>
            <a:r>
              <a:rPr lang="it-IT" sz="2400" dirty="0"/>
              <a:t> </a:t>
            </a:r>
            <a:r>
              <a:rPr lang="it-IT" sz="2400" dirty="0" err="1"/>
              <a:t>sur</a:t>
            </a:r>
            <a:r>
              <a:rPr lang="it-IT" sz="2400" dirty="0"/>
              <a:t> le </a:t>
            </a:r>
            <a:r>
              <a:rPr lang="it-IT" sz="2400" dirty="0" err="1"/>
              <a:t>terrain</a:t>
            </a:r>
            <a:r>
              <a:rPr lang="it-IT" sz="2400" dirty="0"/>
              <a:t> </a:t>
            </a:r>
            <a:r>
              <a:rPr lang="it-IT" sz="2400" dirty="0" err="1"/>
              <a:t>politique</a:t>
            </a:r>
            <a:r>
              <a:rPr lang="it-IT" sz="2400" dirty="0"/>
              <a:t>. Il est </a:t>
            </a:r>
            <a:r>
              <a:rPr lang="it-IT" sz="2400" dirty="0" err="1"/>
              <a:t>question</a:t>
            </a:r>
            <a:r>
              <a:rPr lang="it-IT" sz="2400" dirty="0"/>
              <a:t> de </a:t>
            </a:r>
            <a:r>
              <a:rPr lang="it-IT" sz="2400" dirty="0" err="1"/>
              <a:t>savoir</a:t>
            </a:r>
            <a:r>
              <a:rPr lang="it-IT" sz="2400" dirty="0"/>
              <a:t> si </a:t>
            </a:r>
            <a:r>
              <a:rPr lang="it-IT" sz="2400" dirty="0" err="1"/>
              <a:t>les</a:t>
            </a:r>
            <a:r>
              <a:rPr lang="it-IT" sz="2400" dirty="0"/>
              <a:t> femmes </a:t>
            </a:r>
            <a:r>
              <a:rPr lang="it-IT" sz="2400" dirty="0" err="1"/>
              <a:t>peuvent</a:t>
            </a:r>
            <a:r>
              <a:rPr lang="it-IT" sz="2400" dirty="0"/>
              <a:t> </a:t>
            </a:r>
            <a:r>
              <a:rPr lang="it-IT" sz="2400" dirty="0" err="1"/>
              <a:t>gouverner</a:t>
            </a:r>
            <a:r>
              <a:rPr lang="it-IT" sz="2400" dirty="0"/>
              <a:t>, </a:t>
            </a:r>
            <a:r>
              <a:rPr lang="it-IT" sz="2400" dirty="0" err="1"/>
              <a:t>peuvent</a:t>
            </a:r>
            <a:r>
              <a:rPr lang="it-IT" sz="2400" dirty="0"/>
              <a:t> ne </a:t>
            </a:r>
            <a:r>
              <a:rPr lang="it-IT" sz="2400" dirty="0" err="1"/>
              <a:t>pas</a:t>
            </a:r>
            <a:r>
              <a:rPr lang="it-IT" sz="2400" dirty="0"/>
              <a:t> </a:t>
            </a:r>
            <a:r>
              <a:rPr lang="it-IT" sz="2400" dirty="0" err="1"/>
              <a:t>obéir</a:t>
            </a:r>
            <a:r>
              <a:rPr lang="it-IT" sz="2400" dirty="0"/>
              <a:t> à </a:t>
            </a:r>
            <a:r>
              <a:rPr lang="it-IT" sz="2400" dirty="0" err="1"/>
              <a:t>leur</a:t>
            </a:r>
            <a:r>
              <a:rPr lang="it-IT" sz="2400" dirty="0"/>
              <a:t> mari </a:t>
            </a:r>
            <a:r>
              <a:rPr lang="it-IT" sz="2400" dirty="0" err="1"/>
              <a:t>ou</a:t>
            </a:r>
            <a:r>
              <a:rPr lang="it-IT" sz="2400" dirty="0"/>
              <a:t> </a:t>
            </a:r>
            <a:r>
              <a:rPr lang="it-IT" sz="2400" dirty="0" err="1"/>
              <a:t>peuvent</a:t>
            </a:r>
            <a:r>
              <a:rPr lang="it-IT" sz="2400" dirty="0"/>
              <a:t> </a:t>
            </a:r>
            <a:r>
              <a:rPr lang="it-IT" sz="2400" dirty="0" err="1"/>
              <a:t>exercer</a:t>
            </a:r>
            <a:r>
              <a:rPr lang="it-IT" sz="2400" dirty="0"/>
              <a:t> </a:t>
            </a:r>
            <a:r>
              <a:rPr lang="it-IT" sz="2400" dirty="0" err="1"/>
              <a:t>les</a:t>
            </a:r>
            <a:r>
              <a:rPr lang="it-IT" sz="2400" dirty="0"/>
              <a:t> </a:t>
            </a:r>
            <a:r>
              <a:rPr lang="it-IT" sz="2400" dirty="0" err="1"/>
              <a:t>mêmes</a:t>
            </a:r>
            <a:r>
              <a:rPr lang="it-IT" sz="2400" dirty="0"/>
              <a:t> </a:t>
            </a:r>
            <a:r>
              <a:rPr lang="it-IT" sz="2400" dirty="0" err="1"/>
              <a:t>fonctions</a:t>
            </a:r>
            <a:r>
              <a:rPr lang="it-IT" sz="2400" dirty="0"/>
              <a:t> </a:t>
            </a:r>
            <a:r>
              <a:rPr lang="it-IT" sz="2400" dirty="0" err="1"/>
              <a:t>que</a:t>
            </a:r>
            <a:r>
              <a:rPr lang="it-IT" sz="2400" dirty="0"/>
              <a:t> </a:t>
            </a:r>
            <a:r>
              <a:rPr lang="it-IT" sz="2400" dirty="0" err="1"/>
              <a:t>les</a:t>
            </a:r>
            <a:r>
              <a:rPr lang="it-IT" sz="2400" dirty="0"/>
              <a:t> </a:t>
            </a:r>
            <a:r>
              <a:rPr lang="it-IT" sz="2400" dirty="0" err="1"/>
              <a:t>hommes</a:t>
            </a:r>
            <a:r>
              <a:rPr lang="it-IT" sz="2400" dirty="0"/>
              <a:t>. </a:t>
            </a:r>
          </a:p>
          <a:p>
            <a:pPr algn="just"/>
            <a:r>
              <a:rPr lang="fr-FR" sz="2400" dirty="0"/>
              <a:t>De l’ancien français jusqu’au XVII </a:t>
            </a:r>
            <a:r>
              <a:rPr lang="fr-FR" sz="2400" dirty="0" err="1"/>
              <a:t>ème</a:t>
            </a:r>
            <a:r>
              <a:rPr lang="fr-FR" sz="2400" dirty="0"/>
              <a:t> siècle : présence des 2 règles.</a:t>
            </a:r>
          </a:p>
          <a:p>
            <a:pPr algn="just"/>
            <a:endParaRPr lang="it-IT" sz="2400" dirty="0"/>
          </a:p>
          <a:p>
            <a:pPr algn="just"/>
            <a:endParaRPr lang="it-IT" sz="2400" dirty="0"/>
          </a:p>
          <a:p>
            <a:pPr algn="just"/>
            <a:endParaRPr lang="it-IT" sz="2400" dirty="0"/>
          </a:p>
          <a:p>
            <a:endParaRPr lang="fr-CA" sz="2400" dirty="0"/>
          </a:p>
        </p:txBody>
      </p:sp>
    </p:spTree>
    <p:extLst>
      <p:ext uri="{BB962C8B-B14F-4D97-AF65-F5344CB8AC3E}">
        <p14:creationId xmlns:p14="http://schemas.microsoft.com/office/powerpoint/2010/main" val="34906987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Le </a:t>
            </a:r>
            <a:r>
              <a:rPr lang="it-IT" sz="2800" dirty="0" err="1"/>
              <a:t>masculin</a:t>
            </a:r>
            <a:r>
              <a:rPr lang="it-IT" sz="2800" dirty="0"/>
              <a:t> l’</a:t>
            </a:r>
            <a:r>
              <a:rPr lang="it-IT" sz="2800" dirty="0" err="1"/>
              <a:t>emporte</a:t>
            </a:r>
            <a:endParaRPr lang="it-IT" sz="2800" dirty="0"/>
          </a:p>
        </p:txBody>
      </p:sp>
      <p:sp>
        <p:nvSpPr>
          <p:cNvPr id="3" name="Segnaposto contenuto 2"/>
          <p:cNvSpPr>
            <a:spLocks noGrp="1"/>
          </p:cNvSpPr>
          <p:nvPr>
            <p:ph idx="1"/>
          </p:nvPr>
        </p:nvSpPr>
        <p:spPr/>
        <p:txBody>
          <a:bodyPr>
            <a:normAutofit lnSpcReduction="10000"/>
          </a:bodyPr>
          <a:lstStyle/>
          <a:p>
            <a:pPr algn="just"/>
            <a:r>
              <a:rPr lang="fr-FR" sz="2400" dirty="0"/>
              <a:t>Au XVIIIe siècle, la primauté du masculin sur le féminin et celle du pluriel sur le singulier finissent par s'imposer. Pour justifier la primauté du masculin, le motif, tel qu'énoncé par l'abbé Bouhours en 1675, en est que « lorsque les deux genres se rencontrent, il faut </a:t>
            </a:r>
            <a:r>
              <a:rPr lang="fr-FR" sz="2400" b="1" dirty="0"/>
              <a:t>que le plus noble l'emporte </a:t>
            </a:r>
            <a:r>
              <a:rPr lang="fr-FR" sz="2400" dirty="0"/>
              <a:t>» ; étant entendu que, comme l'explique le grammairien </a:t>
            </a:r>
            <a:r>
              <a:rPr lang="fr-FR" sz="2400" dirty="0" err="1"/>
              <a:t>Beauzée</a:t>
            </a:r>
            <a:r>
              <a:rPr lang="fr-FR" sz="2400" dirty="0"/>
              <a:t> en 1767, </a:t>
            </a:r>
            <a:r>
              <a:rPr lang="fr-FR" sz="2400" b="1" dirty="0"/>
              <a:t>« le genre masculin est réputé plus noble que le féminin à cause de la supériorité du mâle sur la femelle. » </a:t>
            </a:r>
          </a:p>
          <a:p>
            <a:pPr algn="just"/>
            <a:r>
              <a:rPr lang="fr-FR" sz="2400" dirty="0"/>
              <a:t>Aujourd’hui, vu ces présupposés inégalitaires, certains mouvements demandent aujourd'hui à l'Académie française de réformer l'accord de l'adjectif en faveur de l'emploi de la règle de proximité dans l'accord du genre.</a:t>
            </a:r>
            <a:endParaRPr lang="it-IT" sz="2400" dirty="0"/>
          </a:p>
        </p:txBody>
      </p:sp>
    </p:spTree>
    <p:extLst>
      <p:ext uri="{BB962C8B-B14F-4D97-AF65-F5344CB8AC3E}">
        <p14:creationId xmlns:p14="http://schemas.microsoft.com/office/powerpoint/2010/main" val="40563145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pPr algn="just"/>
            <a:r>
              <a:rPr lang="fr-CA" sz="2800" dirty="0" smtClean="0"/>
              <a:t>Exemple exemplaire de combien la </a:t>
            </a:r>
            <a:r>
              <a:rPr lang="fr-CA" sz="2800" dirty="0"/>
              <a:t>grammaire n’est </a:t>
            </a:r>
            <a:r>
              <a:rPr lang="fr-CA" sz="2800" dirty="0" smtClean="0"/>
              <a:t>pas neutre</a:t>
            </a:r>
            <a:endParaRPr lang="fr-CA" sz="2800" dirty="0"/>
          </a:p>
        </p:txBody>
      </p:sp>
    </p:spTree>
    <p:extLst>
      <p:ext uri="{BB962C8B-B14F-4D97-AF65-F5344CB8AC3E}">
        <p14:creationId xmlns:p14="http://schemas.microsoft.com/office/powerpoint/2010/main" val="82592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CA" sz="2400" dirty="0"/>
              <a:t>Proposition de loi « Sécurité globale » : l’alerte de la Défenseure des droits</a:t>
            </a:r>
            <a:br>
              <a:rPr lang="fr-CA" sz="2400" dirty="0"/>
            </a:br>
            <a:endParaRPr lang="fr-CA" sz="2400" dirty="0"/>
          </a:p>
        </p:txBody>
      </p:sp>
      <p:sp>
        <p:nvSpPr>
          <p:cNvPr id="3" name="Segnaposto contenuto 2"/>
          <p:cNvSpPr>
            <a:spLocks noGrp="1"/>
          </p:cNvSpPr>
          <p:nvPr>
            <p:ph idx="1"/>
          </p:nvPr>
        </p:nvSpPr>
        <p:spPr/>
        <p:txBody>
          <a:bodyPr>
            <a:normAutofit/>
          </a:bodyPr>
          <a:lstStyle/>
          <a:p>
            <a:pPr algn="just"/>
            <a:r>
              <a:rPr lang="it-IT" sz="2400" b="1" dirty="0" err="1"/>
              <a:t>Loi</a:t>
            </a:r>
            <a:r>
              <a:rPr lang="it-IT" sz="2400" b="1" dirty="0"/>
              <a:t> de « </a:t>
            </a:r>
            <a:r>
              <a:rPr lang="it-IT" sz="2400" b="1" dirty="0" err="1"/>
              <a:t>sécurité</a:t>
            </a:r>
            <a:r>
              <a:rPr lang="it-IT" sz="2400" b="1" dirty="0"/>
              <a:t> globale » : une </a:t>
            </a:r>
            <a:r>
              <a:rPr lang="it-IT" sz="2400" b="1" dirty="0" err="1"/>
              <a:t>proposition</a:t>
            </a:r>
            <a:r>
              <a:rPr lang="it-IT" sz="2400" b="1" dirty="0"/>
              <a:t> pour </a:t>
            </a:r>
            <a:r>
              <a:rPr lang="it-IT" sz="2400" b="1" dirty="0" err="1"/>
              <a:t>limiter</a:t>
            </a:r>
            <a:r>
              <a:rPr lang="it-IT" sz="2400" b="1" dirty="0"/>
              <a:t> la </a:t>
            </a:r>
            <a:r>
              <a:rPr lang="it-IT" sz="2400" b="1" dirty="0" err="1"/>
              <a:t>diffusion</a:t>
            </a:r>
            <a:r>
              <a:rPr lang="it-IT" sz="2400" b="1" dirty="0"/>
              <a:t> d’images </a:t>
            </a:r>
            <a:r>
              <a:rPr lang="it-IT" sz="2400" b="1" dirty="0" err="1"/>
              <a:t>des</a:t>
            </a:r>
            <a:r>
              <a:rPr lang="it-IT" sz="2400" b="1" dirty="0"/>
              <a:t> </a:t>
            </a:r>
            <a:r>
              <a:rPr lang="it-IT" sz="2400" b="1" dirty="0" err="1"/>
              <a:t>forces</a:t>
            </a:r>
            <a:r>
              <a:rPr lang="it-IT" sz="2400" b="1" dirty="0"/>
              <a:t> de l’</a:t>
            </a:r>
            <a:r>
              <a:rPr lang="it-IT" sz="2400" b="1" dirty="0" err="1"/>
              <a:t>ordre</a:t>
            </a:r>
            <a:endParaRPr lang="it-IT" sz="2400" b="1" dirty="0"/>
          </a:p>
          <a:p>
            <a:pPr algn="just"/>
            <a:r>
              <a:rPr lang="it-IT" sz="2400" dirty="0"/>
              <a:t>La </a:t>
            </a:r>
            <a:r>
              <a:rPr lang="it-IT" sz="2400" dirty="0" err="1"/>
              <a:t>Défenseure</a:t>
            </a:r>
            <a:r>
              <a:rPr lang="it-IT" sz="2400" dirty="0"/>
              <a:t> </a:t>
            </a:r>
            <a:r>
              <a:rPr lang="it-IT" sz="2400" dirty="0" err="1"/>
              <a:t>des</a:t>
            </a:r>
            <a:r>
              <a:rPr lang="it-IT" sz="2400" dirty="0"/>
              <a:t> </a:t>
            </a:r>
            <a:r>
              <a:rPr lang="it-IT" sz="2400" dirty="0" err="1"/>
              <a:t>droits</a:t>
            </a:r>
            <a:r>
              <a:rPr lang="it-IT" sz="2400" dirty="0"/>
              <a:t> s’est dite « </a:t>
            </a:r>
            <a:r>
              <a:rPr lang="it-IT" sz="2400" dirty="0" err="1"/>
              <a:t>particulièrement</a:t>
            </a:r>
            <a:r>
              <a:rPr lang="it-IT" sz="2400" dirty="0"/>
              <a:t> </a:t>
            </a:r>
            <a:r>
              <a:rPr lang="it-IT" sz="2400" dirty="0" err="1"/>
              <a:t>préoccupée</a:t>
            </a:r>
            <a:r>
              <a:rPr lang="it-IT" sz="2400" dirty="0"/>
              <a:t> » par </a:t>
            </a:r>
            <a:r>
              <a:rPr lang="it-IT" sz="2400" dirty="0" err="1"/>
              <a:t>cette</a:t>
            </a:r>
            <a:r>
              <a:rPr lang="it-IT" sz="2400" dirty="0"/>
              <a:t> </a:t>
            </a:r>
            <a:r>
              <a:rPr lang="it-IT" sz="2400" dirty="0" err="1"/>
              <a:t>disposition</a:t>
            </a:r>
            <a:r>
              <a:rPr lang="it-IT" sz="2400" dirty="0"/>
              <a:t> </a:t>
            </a:r>
            <a:r>
              <a:rPr lang="it-IT" sz="2400" dirty="0" err="1"/>
              <a:t>du</a:t>
            </a:r>
            <a:r>
              <a:rPr lang="it-IT" sz="2400" dirty="0"/>
              <a:t> </a:t>
            </a:r>
            <a:r>
              <a:rPr lang="it-IT" sz="2400" dirty="0" err="1"/>
              <a:t>désormais</a:t>
            </a:r>
            <a:r>
              <a:rPr lang="it-IT" sz="2400" dirty="0"/>
              <a:t> </a:t>
            </a:r>
            <a:r>
              <a:rPr lang="it-IT" sz="2400" dirty="0" err="1"/>
              <a:t>très</a:t>
            </a:r>
            <a:r>
              <a:rPr lang="it-IT" sz="2400" dirty="0"/>
              <a:t> </a:t>
            </a:r>
            <a:r>
              <a:rPr lang="it-IT" sz="2400" dirty="0" err="1"/>
              <a:t>politique</a:t>
            </a:r>
            <a:r>
              <a:rPr lang="it-IT" sz="2400" dirty="0"/>
              <a:t> </a:t>
            </a:r>
            <a:r>
              <a:rPr lang="it-IT" sz="2400" dirty="0" err="1"/>
              <a:t>projet</a:t>
            </a:r>
            <a:r>
              <a:rPr lang="it-IT" sz="2400" dirty="0"/>
              <a:t> de </a:t>
            </a:r>
            <a:r>
              <a:rPr lang="it-IT" sz="2400" dirty="0" err="1"/>
              <a:t>loi</a:t>
            </a:r>
            <a:r>
              <a:rPr lang="it-IT" sz="2400" dirty="0"/>
              <a:t> de « </a:t>
            </a:r>
            <a:r>
              <a:rPr lang="it-IT" sz="2400" dirty="0" err="1"/>
              <a:t>sécurité</a:t>
            </a:r>
            <a:r>
              <a:rPr lang="it-IT" sz="2400" dirty="0"/>
              <a:t> globale ». </a:t>
            </a:r>
          </a:p>
          <a:p>
            <a:r>
              <a:rPr lang="fr-CA" sz="2400" i="1" dirty="0" smtClean="0"/>
              <a:t>Le Monde </a:t>
            </a:r>
            <a:r>
              <a:rPr lang="fr-CA" sz="2400" dirty="0" smtClean="0"/>
              <a:t>4 novembre 2020</a:t>
            </a:r>
            <a:endParaRPr lang="fr-CA" sz="2400" dirty="0"/>
          </a:p>
        </p:txBody>
      </p:sp>
    </p:spTree>
    <p:extLst>
      <p:ext uri="{BB962C8B-B14F-4D97-AF65-F5344CB8AC3E}">
        <p14:creationId xmlns:p14="http://schemas.microsoft.com/office/powerpoint/2010/main" val="8378647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Les femmes et la Révolution </a:t>
            </a:r>
            <a:r>
              <a:rPr lang="fr-CA" sz="2800" dirty="0" smtClean="0"/>
              <a:t>française</a:t>
            </a:r>
            <a:br>
              <a:rPr lang="fr-CA" sz="2800" dirty="0" smtClean="0"/>
            </a:br>
            <a:endParaRPr lang="fr-CA" sz="2800" dirty="0"/>
          </a:p>
        </p:txBody>
      </p:sp>
      <p:sp>
        <p:nvSpPr>
          <p:cNvPr id="3" name="Segnaposto contenuto 2"/>
          <p:cNvSpPr>
            <a:spLocks noGrp="1"/>
          </p:cNvSpPr>
          <p:nvPr>
            <p:ph idx="1"/>
          </p:nvPr>
        </p:nvSpPr>
        <p:spPr/>
        <p:txBody>
          <a:bodyPr>
            <a:normAutofit/>
          </a:bodyPr>
          <a:lstStyle/>
          <a:p>
            <a:pPr algn="just"/>
            <a:r>
              <a:rPr lang="it-IT" sz="2400" dirty="0" err="1"/>
              <a:t>Au</a:t>
            </a:r>
            <a:r>
              <a:rPr lang="it-IT" sz="2400" dirty="0"/>
              <a:t> </a:t>
            </a:r>
            <a:r>
              <a:rPr lang="it-IT" sz="2400" dirty="0" err="1"/>
              <a:t>cours</a:t>
            </a:r>
            <a:r>
              <a:rPr lang="it-IT" sz="2400" dirty="0"/>
              <a:t> de la </a:t>
            </a:r>
            <a:r>
              <a:rPr lang="it-IT" sz="2400" dirty="0" err="1"/>
              <a:t>Révolution</a:t>
            </a:r>
            <a:r>
              <a:rPr lang="it-IT" sz="2400" dirty="0"/>
              <a:t> </a:t>
            </a:r>
            <a:r>
              <a:rPr lang="it-IT" sz="2400" dirty="0" err="1"/>
              <a:t>française</a:t>
            </a:r>
            <a:r>
              <a:rPr lang="it-IT" sz="2400" dirty="0"/>
              <a:t>, </a:t>
            </a:r>
            <a:r>
              <a:rPr lang="it-IT" sz="2400" dirty="0" err="1"/>
              <a:t>les</a:t>
            </a:r>
            <a:r>
              <a:rPr lang="it-IT" sz="2400" dirty="0"/>
              <a:t> femmes </a:t>
            </a:r>
            <a:r>
              <a:rPr lang="it-IT" sz="2400" dirty="0" err="1"/>
              <a:t>demandent</a:t>
            </a:r>
            <a:r>
              <a:rPr lang="it-IT" sz="2400" dirty="0"/>
              <a:t> </a:t>
            </a:r>
            <a:r>
              <a:rPr lang="it-IT" sz="2400" dirty="0" err="1"/>
              <a:t>que</a:t>
            </a:r>
            <a:r>
              <a:rPr lang="it-IT" sz="2400" dirty="0"/>
              <a:t> cesse la </a:t>
            </a:r>
            <a:r>
              <a:rPr lang="it-IT" sz="2400" dirty="0" err="1"/>
              <a:t>suprématie</a:t>
            </a:r>
            <a:r>
              <a:rPr lang="it-IT" sz="2400" dirty="0"/>
              <a:t> de l’</a:t>
            </a:r>
            <a:r>
              <a:rPr lang="it-IT" sz="2400" dirty="0" err="1"/>
              <a:t>usage</a:t>
            </a:r>
            <a:r>
              <a:rPr lang="it-IT" sz="2400" dirty="0"/>
              <a:t> </a:t>
            </a:r>
            <a:r>
              <a:rPr lang="it-IT" sz="2400" dirty="0" err="1"/>
              <a:t>du</a:t>
            </a:r>
            <a:r>
              <a:rPr lang="it-IT" sz="2400" dirty="0"/>
              <a:t> </a:t>
            </a:r>
            <a:r>
              <a:rPr lang="it-IT" sz="2400" dirty="0" err="1"/>
              <a:t>masculin</a:t>
            </a:r>
            <a:r>
              <a:rPr lang="it-IT" sz="2400" dirty="0"/>
              <a:t> en </a:t>
            </a:r>
            <a:r>
              <a:rPr lang="it-IT" sz="2400" dirty="0" err="1"/>
              <a:t>même</a:t>
            </a:r>
            <a:r>
              <a:rPr lang="it-IT" sz="2400" dirty="0"/>
              <a:t> </a:t>
            </a:r>
            <a:r>
              <a:rPr lang="it-IT" sz="2400" dirty="0" err="1"/>
              <a:t>temps</a:t>
            </a:r>
            <a:r>
              <a:rPr lang="it-IT" sz="2400" dirty="0"/>
              <a:t> </a:t>
            </a:r>
            <a:r>
              <a:rPr lang="it-IT" sz="2400" dirty="0" err="1"/>
              <a:t>qu’elles</a:t>
            </a:r>
            <a:r>
              <a:rPr lang="it-IT" sz="2400" dirty="0"/>
              <a:t> </a:t>
            </a:r>
            <a:r>
              <a:rPr lang="it-IT" sz="2400" dirty="0" err="1"/>
              <a:t>réclament</a:t>
            </a:r>
            <a:r>
              <a:rPr lang="it-IT" sz="2400" dirty="0"/>
              <a:t> le </a:t>
            </a:r>
            <a:r>
              <a:rPr lang="it-IT" sz="2400" dirty="0" err="1"/>
              <a:t>droit</a:t>
            </a:r>
            <a:r>
              <a:rPr lang="it-IT" sz="2400" dirty="0"/>
              <a:t> de vote. </a:t>
            </a:r>
          </a:p>
          <a:p>
            <a:pPr marL="0" indent="0" algn="just">
              <a:buNone/>
            </a:pPr>
            <a:endParaRPr lang="it-IT" sz="2400" dirty="0"/>
          </a:p>
          <a:p>
            <a:pPr algn="just"/>
            <a:r>
              <a:rPr lang="it-IT" sz="2400" dirty="0"/>
              <a:t>La </a:t>
            </a:r>
            <a:r>
              <a:rPr lang="it-IT" sz="2400" dirty="0" err="1"/>
              <a:t>requête</a:t>
            </a:r>
            <a:r>
              <a:rPr lang="it-IT" sz="2400" dirty="0"/>
              <a:t> </a:t>
            </a:r>
            <a:r>
              <a:rPr lang="it-IT" sz="2400" dirty="0" err="1"/>
              <a:t>des</a:t>
            </a:r>
            <a:r>
              <a:rPr lang="it-IT" sz="2400" dirty="0"/>
              <a:t> </a:t>
            </a:r>
            <a:r>
              <a:rPr lang="it-IT" sz="2400" dirty="0" err="1"/>
              <a:t>dames</a:t>
            </a:r>
            <a:r>
              <a:rPr lang="it-IT" sz="2400" dirty="0"/>
              <a:t> à l’</a:t>
            </a:r>
            <a:r>
              <a:rPr lang="it-IT" sz="2400" dirty="0" err="1"/>
              <a:t>Assemblée</a:t>
            </a:r>
            <a:r>
              <a:rPr lang="it-IT" sz="2400" dirty="0"/>
              <a:t> </a:t>
            </a:r>
            <a:r>
              <a:rPr lang="it-IT" sz="2400" dirty="0" err="1"/>
              <a:t>nationale</a:t>
            </a:r>
            <a:r>
              <a:rPr lang="it-IT" sz="2400" dirty="0"/>
              <a:t>, </a:t>
            </a:r>
            <a:r>
              <a:rPr lang="it-IT" sz="2400" dirty="0" err="1"/>
              <a:t>projet</a:t>
            </a:r>
            <a:r>
              <a:rPr lang="it-IT" sz="2400" dirty="0"/>
              <a:t> de </a:t>
            </a:r>
            <a:r>
              <a:rPr lang="it-IT" sz="2400" dirty="0" err="1"/>
              <a:t>décret</a:t>
            </a:r>
            <a:r>
              <a:rPr lang="it-IT" sz="2400" dirty="0"/>
              <a:t> (1792) : « Le </a:t>
            </a:r>
            <a:r>
              <a:rPr lang="it-IT" sz="2400" dirty="0" err="1"/>
              <a:t>genre</a:t>
            </a:r>
            <a:r>
              <a:rPr lang="it-IT" sz="2400" dirty="0"/>
              <a:t> </a:t>
            </a:r>
            <a:r>
              <a:rPr lang="it-IT" sz="2400" dirty="0" err="1"/>
              <a:t>masculin</a:t>
            </a:r>
            <a:r>
              <a:rPr lang="it-IT" sz="2400" dirty="0"/>
              <a:t> ne sera plus </a:t>
            </a:r>
            <a:r>
              <a:rPr lang="it-IT" sz="2400" dirty="0" err="1"/>
              <a:t>regarde</a:t>
            </a:r>
            <a:r>
              <a:rPr lang="it-IT" sz="2400" dirty="0"/>
              <a:t>́, </a:t>
            </a:r>
            <a:r>
              <a:rPr lang="it-IT" sz="2400" dirty="0" err="1"/>
              <a:t>même</a:t>
            </a:r>
            <a:r>
              <a:rPr lang="it-IT" sz="2400" dirty="0"/>
              <a:t> </a:t>
            </a:r>
            <a:r>
              <a:rPr lang="it-IT" sz="2400" dirty="0" err="1"/>
              <a:t>dans</a:t>
            </a:r>
            <a:r>
              <a:rPr lang="it-IT" sz="2400" dirty="0"/>
              <a:t> la </a:t>
            </a:r>
            <a:r>
              <a:rPr lang="it-IT" sz="2400" dirty="0" err="1"/>
              <a:t>grammaire</a:t>
            </a:r>
            <a:r>
              <a:rPr lang="it-IT" sz="2400" dirty="0"/>
              <a:t>, </a:t>
            </a:r>
            <a:r>
              <a:rPr lang="it-IT" sz="2400" dirty="0" err="1"/>
              <a:t>comme</a:t>
            </a:r>
            <a:r>
              <a:rPr lang="it-IT" sz="2400" dirty="0"/>
              <a:t> le </a:t>
            </a:r>
            <a:r>
              <a:rPr lang="it-IT" sz="2400" dirty="0" err="1"/>
              <a:t>genre</a:t>
            </a:r>
            <a:r>
              <a:rPr lang="it-IT" sz="2400" dirty="0"/>
              <a:t> le plus </a:t>
            </a:r>
            <a:r>
              <a:rPr lang="it-IT" sz="2400" dirty="0" err="1"/>
              <a:t>noble</a:t>
            </a:r>
            <a:r>
              <a:rPr lang="it-IT" sz="2400" dirty="0"/>
              <a:t>, </a:t>
            </a:r>
            <a:r>
              <a:rPr lang="it-IT" sz="2400" dirty="0" err="1"/>
              <a:t>attendu</a:t>
            </a:r>
            <a:r>
              <a:rPr lang="it-IT" sz="2400" dirty="0"/>
              <a:t> </a:t>
            </a:r>
            <a:r>
              <a:rPr lang="it-IT" sz="2400" dirty="0" err="1"/>
              <a:t>que</a:t>
            </a:r>
            <a:r>
              <a:rPr lang="it-IT" sz="2400" dirty="0"/>
              <a:t> </a:t>
            </a:r>
            <a:r>
              <a:rPr lang="it-IT" sz="2400" dirty="0" err="1"/>
              <a:t>tous</a:t>
            </a:r>
            <a:r>
              <a:rPr lang="it-IT" sz="2400" dirty="0"/>
              <a:t> </a:t>
            </a:r>
            <a:r>
              <a:rPr lang="it-IT" sz="2400" dirty="0" err="1"/>
              <a:t>les</a:t>
            </a:r>
            <a:r>
              <a:rPr lang="it-IT" sz="2400" dirty="0"/>
              <a:t> </a:t>
            </a:r>
            <a:r>
              <a:rPr lang="it-IT" sz="2400" dirty="0" err="1"/>
              <a:t>genres</a:t>
            </a:r>
            <a:r>
              <a:rPr lang="it-IT" sz="2400" dirty="0"/>
              <a:t>, </a:t>
            </a:r>
            <a:r>
              <a:rPr lang="it-IT" sz="2400" dirty="0" err="1"/>
              <a:t>tous</a:t>
            </a:r>
            <a:r>
              <a:rPr lang="it-IT" sz="2400" dirty="0"/>
              <a:t> </a:t>
            </a:r>
            <a:r>
              <a:rPr lang="it-IT" sz="2400" dirty="0" err="1"/>
              <a:t>les</a:t>
            </a:r>
            <a:r>
              <a:rPr lang="it-IT" sz="2400" dirty="0"/>
              <a:t> </a:t>
            </a:r>
            <a:r>
              <a:rPr lang="it-IT" sz="2400" dirty="0" err="1"/>
              <a:t>sexes</a:t>
            </a:r>
            <a:r>
              <a:rPr lang="it-IT" sz="2400" dirty="0"/>
              <a:t> et </a:t>
            </a:r>
            <a:r>
              <a:rPr lang="it-IT" sz="2400" dirty="0" err="1"/>
              <a:t>tous</a:t>
            </a:r>
            <a:r>
              <a:rPr lang="it-IT" sz="2400" dirty="0"/>
              <a:t> </a:t>
            </a:r>
            <a:r>
              <a:rPr lang="it-IT" sz="2400" dirty="0" err="1"/>
              <a:t>les</a:t>
            </a:r>
            <a:r>
              <a:rPr lang="it-IT" sz="2400" dirty="0"/>
              <a:t> </a:t>
            </a:r>
            <a:r>
              <a:rPr lang="it-IT" sz="2400" dirty="0" err="1"/>
              <a:t>êtres</a:t>
            </a:r>
            <a:r>
              <a:rPr lang="it-IT" sz="2400" dirty="0"/>
              <a:t> </a:t>
            </a:r>
            <a:r>
              <a:rPr lang="it-IT" sz="2400" dirty="0" err="1"/>
              <a:t>doivent</a:t>
            </a:r>
            <a:r>
              <a:rPr lang="it-IT" sz="2400" dirty="0"/>
              <a:t> </a:t>
            </a:r>
            <a:r>
              <a:rPr lang="it-IT" sz="2400" dirty="0" err="1"/>
              <a:t>être</a:t>
            </a:r>
            <a:r>
              <a:rPr lang="it-IT" sz="2400" dirty="0"/>
              <a:t> et </a:t>
            </a:r>
            <a:r>
              <a:rPr lang="it-IT" sz="2400" dirty="0" err="1"/>
              <a:t>sont</a:t>
            </a:r>
            <a:r>
              <a:rPr lang="it-IT" sz="2400" dirty="0"/>
              <a:t> </a:t>
            </a:r>
            <a:r>
              <a:rPr lang="it-IT" sz="2400" dirty="0" err="1"/>
              <a:t>également</a:t>
            </a:r>
            <a:r>
              <a:rPr lang="it-IT" sz="2400" dirty="0"/>
              <a:t> </a:t>
            </a:r>
            <a:r>
              <a:rPr lang="it-IT" sz="2400" dirty="0" err="1"/>
              <a:t>nobles</a:t>
            </a:r>
            <a:r>
              <a:rPr lang="it-IT" sz="2400" dirty="0"/>
              <a:t> ». </a:t>
            </a:r>
          </a:p>
          <a:p>
            <a:endParaRPr lang="fr-CA" sz="2400" dirty="0"/>
          </a:p>
        </p:txBody>
      </p:sp>
    </p:spTree>
    <p:extLst>
      <p:ext uri="{BB962C8B-B14F-4D97-AF65-F5344CB8AC3E}">
        <p14:creationId xmlns:p14="http://schemas.microsoft.com/office/powerpoint/2010/main" val="24139895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Polémiques</a:t>
            </a:r>
            <a:r>
              <a:rPr lang="it-IT" sz="2800" dirty="0"/>
              <a:t> </a:t>
            </a:r>
            <a:r>
              <a:rPr lang="it-IT" sz="2800" dirty="0" err="1"/>
              <a:t>sur</a:t>
            </a:r>
            <a:r>
              <a:rPr lang="it-IT" sz="2800" dirty="0"/>
              <a:t> l’</a:t>
            </a:r>
            <a:r>
              <a:rPr lang="it-IT" sz="2800" dirty="0" err="1"/>
              <a:t>écriture</a:t>
            </a:r>
            <a:r>
              <a:rPr lang="it-IT" sz="2800" dirty="0"/>
              <a:t> inclusive en France</a:t>
            </a:r>
            <a:br>
              <a:rPr lang="it-IT" sz="2800" dirty="0"/>
            </a:br>
            <a:r>
              <a:rPr lang="it-IT" sz="2800" dirty="0"/>
              <a:t>en 2017</a:t>
            </a:r>
            <a:endParaRPr lang="fr-CA" sz="2800" dirty="0"/>
          </a:p>
        </p:txBody>
      </p:sp>
      <p:sp>
        <p:nvSpPr>
          <p:cNvPr id="3" name="Segnaposto contenuto 2"/>
          <p:cNvSpPr>
            <a:spLocks noGrp="1"/>
          </p:cNvSpPr>
          <p:nvPr>
            <p:ph idx="1"/>
          </p:nvPr>
        </p:nvSpPr>
        <p:spPr/>
        <p:txBody>
          <a:bodyPr>
            <a:normAutofit fontScale="92500" lnSpcReduction="20000"/>
          </a:bodyPr>
          <a:lstStyle/>
          <a:p>
            <a:pPr algn="just"/>
            <a:r>
              <a:rPr lang="it-IT" sz="2400" dirty="0"/>
              <a:t>L’ACADÉMIE FRANÇAISE </a:t>
            </a:r>
          </a:p>
          <a:p>
            <a:pPr algn="just"/>
            <a:r>
              <a:rPr lang="it-IT" sz="2400" dirty="0"/>
              <a:t>DÉCLARATION de l’ACADÉMIE FRANÇAISE </a:t>
            </a:r>
            <a:r>
              <a:rPr lang="it-IT" sz="2400" dirty="0" err="1"/>
              <a:t>sur</a:t>
            </a:r>
            <a:r>
              <a:rPr lang="it-IT" sz="2400" dirty="0"/>
              <a:t> l'ÉCRITURE dite « INCLUSIVE »</a:t>
            </a:r>
          </a:p>
          <a:p>
            <a:r>
              <a:rPr lang="it-IT" sz="2400" b="1" dirty="0" err="1"/>
              <a:t>adoptée</a:t>
            </a:r>
            <a:r>
              <a:rPr lang="it-IT" sz="2400" b="1" dirty="0"/>
              <a:t> à l’</a:t>
            </a:r>
            <a:r>
              <a:rPr lang="it-IT" sz="2400" b="1" dirty="0" err="1"/>
              <a:t>unanimité</a:t>
            </a:r>
            <a:r>
              <a:rPr lang="it-IT" sz="2400" b="1" dirty="0"/>
              <a:t> de </a:t>
            </a:r>
            <a:r>
              <a:rPr lang="it-IT" sz="2400" b="1" dirty="0" err="1"/>
              <a:t>ses</a:t>
            </a:r>
            <a:r>
              <a:rPr lang="it-IT" sz="2400" b="1" dirty="0"/>
              <a:t> </a:t>
            </a:r>
            <a:r>
              <a:rPr lang="it-IT" sz="2400" b="1" dirty="0" err="1"/>
              <a:t>membres</a:t>
            </a:r>
            <a:r>
              <a:rPr lang="it-IT" sz="2400" b="1" dirty="0"/>
              <a:t> </a:t>
            </a:r>
            <a:r>
              <a:rPr lang="it-IT" sz="2400" b="1" dirty="0" err="1"/>
              <a:t>dans</a:t>
            </a:r>
            <a:r>
              <a:rPr lang="it-IT" sz="2400" b="1" dirty="0"/>
              <a:t> la </a:t>
            </a:r>
            <a:r>
              <a:rPr lang="it-IT" sz="2400" b="1" dirty="0" err="1"/>
              <a:t>séance</a:t>
            </a:r>
            <a:r>
              <a:rPr lang="it-IT" sz="2400" b="1" dirty="0"/>
              <a:t> </a:t>
            </a:r>
            <a:r>
              <a:rPr lang="it-IT" sz="2400" b="1" dirty="0" err="1"/>
              <a:t>du</a:t>
            </a:r>
            <a:r>
              <a:rPr lang="it-IT" sz="2400" b="1" dirty="0"/>
              <a:t> </a:t>
            </a:r>
            <a:r>
              <a:rPr lang="it-IT" sz="2400" b="1" dirty="0" err="1"/>
              <a:t>jeudi</a:t>
            </a:r>
            <a:r>
              <a:rPr lang="it-IT" sz="2400" b="1" dirty="0"/>
              <a:t> 26 </a:t>
            </a:r>
            <a:r>
              <a:rPr lang="it-IT" sz="2400" b="1" dirty="0" err="1"/>
              <a:t>octobre</a:t>
            </a:r>
            <a:r>
              <a:rPr lang="it-IT" sz="2400" b="1" dirty="0"/>
              <a:t> 2017</a:t>
            </a:r>
          </a:p>
          <a:p>
            <a:pPr algn="just"/>
            <a:r>
              <a:rPr lang="it-IT" sz="2400" dirty="0" err="1"/>
              <a:t>Prenant</a:t>
            </a:r>
            <a:r>
              <a:rPr lang="it-IT" sz="2400" dirty="0"/>
              <a:t> </a:t>
            </a:r>
            <a:r>
              <a:rPr lang="it-IT" sz="2400" dirty="0" err="1"/>
              <a:t>acte</a:t>
            </a:r>
            <a:r>
              <a:rPr lang="it-IT" sz="2400" dirty="0"/>
              <a:t> de la </a:t>
            </a:r>
            <a:r>
              <a:rPr lang="it-IT" sz="2400" dirty="0" err="1"/>
              <a:t>diffusion</a:t>
            </a:r>
            <a:r>
              <a:rPr lang="it-IT" sz="2400" dirty="0"/>
              <a:t> d’une « </a:t>
            </a:r>
            <a:r>
              <a:rPr lang="it-IT" sz="2400" dirty="0" err="1"/>
              <a:t>écriture</a:t>
            </a:r>
            <a:r>
              <a:rPr lang="it-IT" sz="2400" dirty="0"/>
              <a:t> inclusive » qui </a:t>
            </a:r>
            <a:r>
              <a:rPr lang="it-IT" sz="2400" dirty="0" err="1"/>
              <a:t>prétend</a:t>
            </a:r>
            <a:r>
              <a:rPr lang="it-IT" sz="2400" dirty="0"/>
              <a:t> s’</a:t>
            </a:r>
            <a:r>
              <a:rPr lang="it-IT" sz="2400" dirty="0" err="1"/>
              <a:t>imposer</a:t>
            </a:r>
            <a:r>
              <a:rPr lang="it-IT" sz="2400" dirty="0"/>
              <a:t> </a:t>
            </a:r>
            <a:r>
              <a:rPr lang="it-IT" sz="2400" dirty="0" err="1"/>
              <a:t>comme</a:t>
            </a:r>
            <a:r>
              <a:rPr lang="it-IT" sz="2400" dirty="0"/>
              <a:t> norme, l’Académie </a:t>
            </a:r>
            <a:r>
              <a:rPr lang="it-IT" sz="2400" dirty="0" err="1"/>
              <a:t>française</a:t>
            </a:r>
            <a:r>
              <a:rPr lang="it-IT" sz="2400" dirty="0"/>
              <a:t> </a:t>
            </a:r>
            <a:r>
              <a:rPr lang="it-IT" sz="2400" dirty="0" err="1"/>
              <a:t>élève</a:t>
            </a:r>
            <a:r>
              <a:rPr lang="it-IT" sz="2400" dirty="0"/>
              <a:t> </a:t>
            </a:r>
            <a:r>
              <a:rPr lang="it-IT" sz="2400" b="1" dirty="0"/>
              <a:t>à l’</a:t>
            </a:r>
            <a:r>
              <a:rPr lang="it-IT" sz="2400" b="1" dirty="0" err="1"/>
              <a:t>unanimité</a:t>
            </a:r>
            <a:r>
              <a:rPr lang="it-IT" sz="2400" b="1" dirty="0"/>
              <a:t> </a:t>
            </a:r>
            <a:r>
              <a:rPr lang="it-IT" sz="2400" dirty="0"/>
              <a:t>une </a:t>
            </a:r>
            <a:r>
              <a:rPr lang="it-IT" sz="2400" dirty="0" err="1"/>
              <a:t>solennelle</a:t>
            </a:r>
            <a:r>
              <a:rPr lang="it-IT" sz="2400" dirty="0"/>
              <a:t> mise en </a:t>
            </a:r>
            <a:r>
              <a:rPr lang="it-IT" sz="2400" dirty="0" err="1"/>
              <a:t>garde</a:t>
            </a:r>
            <a:r>
              <a:rPr lang="it-IT" sz="2400" dirty="0"/>
              <a:t>. La </a:t>
            </a:r>
            <a:r>
              <a:rPr lang="it-IT" sz="2400" dirty="0" err="1"/>
              <a:t>multiplication</a:t>
            </a:r>
            <a:r>
              <a:rPr lang="it-IT" sz="2400" dirty="0"/>
              <a:t> </a:t>
            </a:r>
            <a:r>
              <a:rPr lang="it-IT" sz="2400" dirty="0" err="1"/>
              <a:t>des</a:t>
            </a:r>
            <a:r>
              <a:rPr lang="it-IT" sz="2400" dirty="0"/>
              <a:t> </a:t>
            </a:r>
            <a:r>
              <a:rPr lang="it-IT" sz="2400" dirty="0" err="1"/>
              <a:t>marques</a:t>
            </a:r>
            <a:r>
              <a:rPr lang="it-IT" sz="2400" dirty="0"/>
              <a:t> </a:t>
            </a:r>
            <a:r>
              <a:rPr lang="it-IT" sz="2400" dirty="0" err="1"/>
              <a:t>orthographiques</a:t>
            </a:r>
            <a:r>
              <a:rPr lang="it-IT" sz="2400" dirty="0"/>
              <a:t> et </a:t>
            </a:r>
            <a:r>
              <a:rPr lang="it-IT" sz="2400" dirty="0" err="1"/>
              <a:t>syntaxiques</a:t>
            </a:r>
            <a:r>
              <a:rPr lang="it-IT" sz="2400" dirty="0"/>
              <a:t> </a:t>
            </a:r>
            <a:r>
              <a:rPr lang="it-IT" sz="2400" dirty="0" err="1"/>
              <a:t>qu’elle</a:t>
            </a:r>
            <a:r>
              <a:rPr lang="it-IT" sz="2400" dirty="0"/>
              <a:t> </a:t>
            </a:r>
            <a:r>
              <a:rPr lang="it-IT" sz="2400" dirty="0" err="1"/>
              <a:t>induit</a:t>
            </a:r>
            <a:r>
              <a:rPr lang="it-IT" sz="2400" dirty="0"/>
              <a:t> </a:t>
            </a:r>
            <a:r>
              <a:rPr lang="it-IT" sz="2400" dirty="0" err="1"/>
              <a:t>aboutit</a:t>
            </a:r>
            <a:r>
              <a:rPr lang="it-IT" sz="2400" dirty="0"/>
              <a:t> à une langue </a:t>
            </a:r>
            <a:r>
              <a:rPr lang="it-IT" sz="2400" b="1" dirty="0" err="1"/>
              <a:t>désunie</a:t>
            </a:r>
            <a:r>
              <a:rPr lang="it-IT" sz="2400" b="1" dirty="0"/>
              <a:t>, disparate </a:t>
            </a:r>
            <a:r>
              <a:rPr lang="it-IT" sz="2400" b="1" dirty="0" err="1"/>
              <a:t>dans</a:t>
            </a:r>
            <a:r>
              <a:rPr lang="it-IT" sz="2400" b="1" dirty="0"/>
              <a:t> son </a:t>
            </a:r>
            <a:r>
              <a:rPr lang="it-IT" sz="2400" b="1" dirty="0" err="1"/>
              <a:t>expression</a:t>
            </a:r>
            <a:r>
              <a:rPr lang="it-IT" sz="2400" b="1" dirty="0"/>
              <a:t>, </a:t>
            </a:r>
            <a:r>
              <a:rPr lang="it-IT" sz="2400" b="1" dirty="0" err="1"/>
              <a:t>créant</a:t>
            </a:r>
            <a:r>
              <a:rPr lang="it-IT" sz="2400" b="1" dirty="0"/>
              <a:t> une </a:t>
            </a:r>
            <a:r>
              <a:rPr lang="it-IT" sz="2400" b="1" dirty="0" err="1"/>
              <a:t>confusion</a:t>
            </a:r>
            <a:r>
              <a:rPr lang="it-IT" sz="2400" b="1" dirty="0"/>
              <a:t> qui confine à l’</a:t>
            </a:r>
            <a:r>
              <a:rPr lang="it-IT" sz="2400" b="1" dirty="0" err="1"/>
              <a:t>illisibilité</a:t>
            </a:r>
            <a:r>
              <a:rPr lang="it-IT" sz="2400" b="1" dirty="0"/>
              <a:t>. </a:t>
            </a:r>
            <a:r>
              <a:rPr lang="it-IT" sz="2400" dirty="0"/>
              <a:t>On </a:t>
            </a:r>
            <a:r>
              <a:rPr lang="it-IT" sz="2400" dirty="0" err="1"/>
              <a:t>voit</a:t>
            </a:r>
            <a:r>
              <a:rPr lang="it-IT" sz="2400" dirty="0"/>
              <a:t> mal quel est l’</a:t>
            </a:r>
            <a:r>
              <a:rPr lang="it-IT" sz="2400" dirty="0" err="1"/>
              <a:t>objectif</a:t>
            </a:r>
            <a:r>
              <a:rPr lang="it-IT" sz="2400" dirty="0"/>
              <a:t> </a:t>
            </a:r>
            <a:r>
              <a:rPr lang="it-IT" sz="2400" dirty="0" err="1"/>
              <a:t>poursuivi</a:t>
            </a:r>
            <a:r>
              <a:rPr lang="it-IT" sz="2400" dirty="0"/>
              <a:t> et </a:t>
            </a:r>
            <a:r>
              <a:rPr lang="it-IT" sz="2400" dirty="0" err="1"/>
              <a:t>comment</a:t>
            </a:r>
            <a:r>
              <a:rPr lang="it-IT" sz="2400" dirty="0"/>
              <a:t> il </a:t>
            </a:r>
            <a:r>
              <a:rPr lang="it-IT" sz="2400" dirty="0" err="1"/>
              <a:t>pourrait</a:t>
            </a:r>
            <a:r>
              <a:rPr lang="it-IT" sz="2400" dirty="0"/>
              <a:t> </a:t>
            </a:r>
            <a:r>
              <a:rPr lang="it-IT" sz="2400" dirty="0" err="1"/>
              <a:t>surmonter</a:t>
            </a:r>
            <a:r>
              <a:rPr lang="it-IT" sz="2400" dirty="0"/>
              <a:t> </a:t>
            </a:r>
            <a:r>
              <a:rPr lang="it-IT" sz="2400" dirty="0" err="1"/>
              <a:t>les</a:t>
            </a:r>
            <a:r>
              <a:rPr lang="it-IT" sz="2400" dirty="0"/>
              <a:t> </a:t>
            </a:r>
            <a:r>
              <a:rPr lang="it-IT" sz="2400" dirty="0" err="1"/>
              <a:t>obstacles</a:t>
            </a:r>
            <a:r>
              <a:rPr lang="it-IT" sz="2400" dirty="0"/>
              <a:t> </a:t>
            </a:r>
            <a:r>
              <a:rPr lang="it-IT" sz="2400" dirty="0" err="1"/>
              <a:t>pratiques</a:t>
            </a:r>
            <a:r>
              <a:rPr lang="it-IT" sz="2400" dirty="0"/>
              <a:t> d’</a:t>
            </a:r>
            <a:r>
              <a:rPr lang="it-IT" sz="2400" dirty="0" err="1"/>
              <a:t>écriture</a:t>
            </a:r>
            <a:r>
              <a:rPr lang="it-IT" sz="2400" dirty="0"/>
              <a:t>, de </a:t>
            </a:r>
            <a:r>
              <a:rPr lang="it-IT" sz="2400" dirty="0" err="1"/>
              <a:t>lecture</a:t>
            </a:r>
            <a:r>
              <a:rPr lang="it-IT" sz="2400" dirty="0"/>
              <a:t> – </a:t>
            </a:r>
            <a:r>
              <a:rPr lang="it-IT" sz="2400" dirty="0" err="1"/>
              <a:t>visuelle</a:t>
            </a:r>
            <a:r>
              <a:rPr lang="it-IT" sz="2400" dirty="0"/>
              <a:t> </a:t>
            </a:r>
            <a:r>
              <a:rPr lang="it-IT" sz="2400" dirty="0" err="1"/>
              <a:t>ou</a:t>
            </a:r>
            <a:r>
              <a:rPr lang="it-IT" sz="2400" dirty="0"/>
              <a:t> à </a:t>
            </a:r>
            <a:r>
              <a:rPr lang="it-IT" sz="2400" dirty="0" err="1"/>
              <a:t>voix</a:t>
            </a:r>
            <a:r>
              <a:rPr lang="it-IT" sz="2400" dirty="0"/>
              <a:t> haute – et de </a:t>
            </a:r>
            <a:r>
              <a:rPr lang="it-IT" sz="2400" dirty="0" err="1"/>
              <a:t>prononciation</a:t>
            </a:r>
            <a:r>
              <a:rPr lang="it-IT" sz="2400" dirty="0"/>
              <a:t>. Cela </a:t>
            </a:r>
            <a:r>
              <a:rPr lang="it-IT" sz="2400" dirty="0" err="1"/>
              <a:t>alourdirait</a:t>
            </a:r>
            <a:r>
              <a:rPr lang="it-IT" sz="2400" dirty="0"/>
              <a:t> la </a:t>
            </a:r>
            <a:r>
              <a:rPr lang="it-IT" sz="2400" dirty="0" err="1"/>
              <a:t>tâche</a:t>
            </a:r>
            <a:r>
              <a:rPr lang="it-IT" sz="2400" dirty="0"/>
              <a:t> </a:t>
            </a:r>
            <a:r>
              <a:rPr lang="it-IT" sz="2400" dirty="0" err="1"/>
              <a:t>des</a:t>
            </a:r>
            <a:r>
              <a:rPr lang="it-IT" sz="2400" dirty="0"/>
              <a:t> </a:t>
            </a:r>
            <a:r>
              <a:rPr lang="it-IT" sz="2400" dirty="0" err="1"/>
              <a:t>pédagogues</a:t>
            </a:r>
            <a:r>
              <a:rPr lang="it-IT" sz="2400" dirty="0"/>
              <a:t>. Cela </a:t>
            </a:r>
            <a:r>
              <a:rPr lang="it-IT" sz="2400" dirty="0" err="1"/>
              <a:t>compliquerait</a:t>
            </a:r>
            <a:r>
              <a:rPr lang="it-IT" sz="2400" dirty="0"/>
              <a:t> plus </a:t>
            </a:r>
            <a:r>
              <a:rPr lang="it-IT" sz="2400" dirty="0" err="1"/>
              <a:t>encore</a:t>
            </a:r>
            <a:r>
              <a:rPr lang="it-IT" sz="2400" dirty="0"/>
              <a:t> celle </a:t>
            </a:r>
            <a:r>
              <a:rPr lang="it-IT" sz="2400" dirty="0" err="1"/>
              <a:t>des</a:t>
            </a:r>
            <a:r>
              <a:rPr lang="it-IT" sz="2400" dirty="0"/>
              <a:t> </a:t>
            </a:r>
            <a:r>
              <a:rPr lang="it-IT" sz="2400" dirty="0" err="1"/>
              <a:t>lecteurs</a:t>
            </a:r>
            <a:r>
              <a:rPr lang="it-IT" sz="2400" dirty="0"/>
              <a:t>. </a:t>
            </a:r>
          </a:p>
          <a:p>
            <a:endParaRPr lang="fr-CA" sz="2400" dirty="0"/>
          </a:p>
        </p:txBody>
      </p:sp>
    </p:spTree>
    <p:extLst>
      <p:ext uri="{BB962C8B-B14F-4D97-AF65-F5344CB8AC3E}">
        <p14:creationId xmlns:p14="http://schemas.microsoft.com/office/powerpoint/2010/main" val="30146066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a:t>DÉCLARATION de l’ACADÉMIE FRANÇAISE </a:t>
            </a:r>
            <a:r>
              <a:rPr lang="it-IT" sz="2800" dirty="0" err="1"/>
              <a:t>sur</a:t>
            </a:r>
            <a:r>
              <a:rPr lang="it-IT" sz="2800" dirty="0"/>
              <a:t> l'ÉCRITURE dite « INCLUSIVE »</a:t>
            </a:r>
            <a:br>
              <a:rPr lang="it-IT" sz="2800" dirty="0"/>
            </a:br>
            <a:endParaRPr lang="fr-CA" sz="2800" dirty="0"/>
          </a:p>
        </p:txBody>
      </p:sp>
      <p:sp>
        <p:nvSpPr>
          <p:cNvPr id="3" name="Segnaposto contenuto 2"/>
          <p:cNvSpPr>
            <a:spLocks noGrp="1"/>
          </p:cNvSpPr>
          <p:nvPr>
            <p:ph idx="1"/>
          </p:nvPr>
        </p:nvSpPr>
        <p:spPr/>
        <p:txBody>
          <a:bodyPr>
            <a:normAutofit fontScale="92500" lnSpcReduction="10000"/>
          </a:bodyPr>
          <a:lstStyle/>
          <a:p>
            <a:pPr algn="just"/>
            <a:r>
              <a:rPr lang="it-IT" sz="2400" dirty="0"/>
              <a:t>Plus </a:t>
            </a:r>
            <a:r>
              <a:rPr lang="it-IT" sz="2400" dirty="0" err="1"/>
              <a:t>que</a:t>
            </a:r>
            <a:r>
              <a:rPr lang="it-IT" sz="2400" dirty="0"/>
              <a:t> </a:t>
            </a:r>
            <a:r>
              <a:rPr lang="it-IT" sz="2400" dirty="0" err="1"/>
              <a:t>toute</a:t>
            </a:r>
            <a:r>
              <a:rPr lang="it-IT" sz="2400" dirty="0"/>
              <a:t> </a:t>
            </a:r>
            <a:r>
              <a:rPr lang="it-IT" sz="2400" dirty="0" err="1"/>
              <a:t>autre</a:t>
            </a:r>
            <a:r>
              <a:rPr lang="it-IT" sz="2400" dirty="0"/>
              <a:t> </a:t>
            </a:r>
            <a:r>
              <a:rPr lang="it-IT" sz="2400" dirty="0" err="1"/>
              <a:t>institution</a:t>
            </a:r>
            <a:r>
              <a:rPr lang="it-IT" sz="2400" dirty="0"/>
              <a:t>, l’Académie </a:t>
            </a:r>
            <a:r>
              <a:rPr lang="it-IT" sz="2400" dirty="0" err="1"/>
              <a:t>française</a:t>
            </a:r>
            <a:r>
              <a:rPr lang="it-IT" sz="2400" dirty="0"/>
              <a:t> est </a:t>
            </a:r>
            <a:r>
              <a:rPr lang="it-IT" sz="2400" dirty="0" err="1"/>
              <a:t>sensible</a:t>
            </a:r>
            <a:r>
              <a:rPr lang="it-IT" sz="2400" dirty="0"/>
              <a:t> </a:t>
            </a:r>
            <a:r>
              <a:rPr lang="it-IT" sz="2400" dirty="0" err="1"/>
              <a:t>aux</a:t>
            </a:r>
            <a:r>
              <a:rPr lang="it-IT" sz="2400" dirty="0"/>
              <a:t> </a:t>
            </a:r>
            <a:r>
              <a:rPr lang="it-IT" sz="2400" dirty="0" err="1"/>
              <a:t>évolutions</a:t>
            </a:r>
            <a:r>
              <a:rPr lang="it-IT" sz="2400" dirty="0"/>
              <a:t> et </a:t>
            </a:r>
            <a:r>
              <a:rPr lang="it-IT" sz="2400" dirty="0" err="1"/>
              <a:t>aux</a:t>
            </a:r>
            <a:r>
              <a:rPr lang="it-IT" sz="2400" dirty="0"/>
              <a:t> </a:t>
            </a:r>
            <a:r>
              <a:rPr lang="it-IT" sz="2400" dirty="0" err="1"/>
              <a:t>innovations</a:t>
            </a:r>
            <a:r>
              <a:rPr lang="it-IT" sz="2400" dirty="0"/>
              <a:t> de la langue, </a:t>
            </a:r>
            <a:r>
              <a:rPr lang="it-IT" sz="2400" dirty="0" err="1"/>
              <a:t>puisqu’elle</a:t>
            </a:r>
            <a:r>
              <a:rPr lang="it-IT" sz="2400" dirty="0"/>
              <a:t> a pour </a:t>
            </a:r>
            <a:r>
              <a:rPr lang="it-IT" sz="2400" b="1" dirty="0" err="1"/>
              <a:t>mission</a:t>
            </a:r>
            <a:r>
              <a:rPr lang="it-IT" sz="2400" b="1" dirty="0"/>
              <a:t> de </a:t>
            </a:r>
            <a:r>
              <a:rPr lang="it-IT" sz="2400" b="1" dirty="0" err="1"/>
              <a:t>les</a:t>
            </a:r>
            <a:r>
              <a:rPr lang="it-IT" sz="2400" b="1" dirty="0"/>
              <a:t> </a:t>
            </a:r>
            <a:r>
              <a:rPr lang="it-IT" sz="2400" b="1" dirty="0" err="1"/>
              <a:t>codifier</a:t>
            </a:r>
            <a:r>
              <a:rPr lang="it-IT" sz="2400" dirty="0"/>
              <a:t>. En </a:t>
            </a:r>
            <a:r>
              <a:rPr lang="it-IT" sz="2400" dirty="0" err="1"/>
              <a:t>cette</a:t>
            </a:r>
            <a:r>
              <a:rPr lang="it-IT" sz="2400" dirty="0"/>
              <a:t> </a:t>
            </a:r>
            <a:r>
              <a:rPr lang="it-IT" sz="2400" dirty="0" err="1"/>
              <a:t>occasion</a:t>
            </a:r>
            <a:r>
              <a:rPr lang="it-IT" sz="2400" dirty="0"/>
              <a:t>, c’est </a:t>
            </a:r>
            <a:r>
              <a:rPr lang="it-IT" sz="2400" dirty="0" err="1"/>
              <a:t>moins</a:t>
            </a:r>
            <a:r>
              <a:rPr lang="it-IT" sz="2400" dirty="0"/>
              <a:t> en </a:t>
            </a:r>
            <a:r>
              <a:rPr lang="it-IT" sz="2400" dirty="0" err="1"/>
              <a:t>gardienne</a:t>
            </a:r>
            <a:r>
              <a:rPr lang="it-IT" sz="2400" dirty="0"/>
              <a:t> de la norme </a:t>
            </a:r>
            <a:r>
              <a:rPr lang="it-IT" sz="2400" dirty="0" err="1"/>
              <a:t>qu’en</a:t>
            </a:r>
            <a:r>
              <a:rPr lang="it-IT" sz="2400" dirty="0"/>
              <a:t> </a:t>
            </a:r>
            <a:r>
              <a:rPr lang="it-IT" sz="2400" b="1" dirty="0"/>
              <a:t>garante de l’</a:t>
            </a:r>
            <a:r>
              <a:rPr lang="it-IT" sz="2400" b="1" dirty="0" err="1"/>
              <a:t>avenir</a:t>
            </a:r>
            <a:r>
              <a:rPr lang="it-IT" sz="2400" b="1" dirty="0"/>
              <a:t> </a:t>
            </a:r>
            <a:r>
              <a:rPr lang="it-IT" sz="2400" b="1" dirty="0" err="1"/>
              <a:t>qu’elle</a:t>
            </a:r>
            <a:r>
              <a:rPr lang="it-IT" sz="2400" b="1" dirty="0"/>
              <a:t> lance un cri d’</a:t>
            </a:r>
            <a:r>
              <a:rPr lang="it-IT" sz="2400" b="1" dirty="0" err="1"/>
              <a:t>alarme</a:t>
            </a:r>
            <a:r>
              <a:rPr lang="it-IT" sz="2400" b="1" dirty="0"/>
              <a:t> </a:t>
            </a:r>
            <a:r>
              <a:rPr lang="it-IT" sz="2400" dirty="0"/>
              <a:t>: </a:t>
            </a:r>
            <a:r>
              <a:rPr lang="it-IT" sz="2400" dirty="0" err="1"/>
              <a:t>devant</a:t>
            </a:r>
            <a:r>
              <a:rPr lang="it-IT" sz="2400" dirty="0"/>
              <a:t> </a:t>
            </a:r>
            <a:r>
              <a:rPr lang="it-IT" sz="2400" dirty="0" err="1"/>
              <a:t>cette</a:t>
            </a:r>
            <a:r>
              <a:rPr lang="it-IT" sz="2400" dirty="0"/>
              <a:t> </a:t>
            </a:r>
            <a:r>
              <a:rPr lang="it-IT" sz="2400" dirty="0" err="1"/>
              <a:t>aberration</a:t>
            </a:r>
            <a:r>
              <a:rPr lang="it-IT" sz="2400" dirty="0"/>
              <a:t> « inclusive », la langue </a:t>
            </a:r>
            <a:r>
              <a:rPr lang="it-IT" sz="2400" dirty="0" err="1"/>
              <a:t>française</a:t>
            </a:r>
            <a:r>
              <a:rPr lang="it-IT" sz="2400" dirty="0"/>
              <a:t> se </a:t>
            </a:r>
            <a:r>
              <a:rPr lang="it-IT" sz="2400" dirty="0" err="1"/>
              <a:t>trouve</a:t>
            </a:r>
            <a:r>
              <a:rPr lang="it-IT" sz="2400" dirty="0"/>
              <a:t> </a:t>
            </a:r>
            <a:r>
              <a:rPr lang="it-IT" sz="2400" dirty="0" err="1"/>
              <a:t>désormais</a:t>
            </a:r>
            <a:r>
              <a:rPr lang="it-IT" sz="2400" dirty="0"/>
              <a:t> en </a:t>
            </a:r>
            <a:r>
              <a:rPr lang="it-IT" sz="2400" b="1" dirty="0" err="1"/>
              <a:t>péril</a:t>
            </a:r>
            <a:r>
              <a:rPr lang="it-IT" sz="2400" b="1" dirty="0"/>
              <a:t> </a:t>
            </a:r>
            <a:r>
              <a:rPr lang="it-IT" sz="2400" b="1" dirty="0" err="1"/>
              <a:t>mortel</a:t>
            </a:r>
            <a:r>
              <a:rPr lang="it-IT" sz="2400" dirty="0"/>
              <a:t>, ce dont </a:t>
            </a:r>
            <a:r>
              <a:rPr lang="it-IT" sz="2400" dirty="0" err="1"/>
              <a:t>notre</a:t>
            </a:r>
            <a:r>
              <a:rPr lang="it-IT" sz="2400" dirty="0"/>
              <a:t> </a:t>
            </a:r>
            <a:r>
              <a:rPr lang="it-IT" sz="2400" dirty="0" err="1"/>
              <a:t>nation</a:t>
            </a:r>
            <a:r>
              <a:rPr lang="it-IT" sz="2400" dirty="0"/>
              <a:t> est </a:t>
            </a:r>
            <a:r>
              <a:rPr lang="it-IT" sz="2400" dirty="0" err="1"/>
              <a:t>dès</a:t>
            </a:r>
            <a:r>
              <a:rPr lang="it-IT" sz="2400" dirty="0"/>
              <a:t> </a:t>
            </a:r>
            <a:r>
              <a:rPr lang="it-IT" sz="2400" dirty="0" err="1"/>
              <a:t>aujourd’hui</a:t>
            </a:r>
            <a:r>
              <a:rPr lang="it-IT" sz="2400" dirty="0"/>
              <a:t> </a:t>
            </a:r>
            <a:r>
              <a:rPr lang="it-IT" sz="2400" dirty="0" err="1"/>
              <a:t>comptable</a:t>
            </a:r>
            <a:r>
              <a:rPr lang="it-IT" sz="2400" dirty="0"/>
              <a:t> </a:t>
            </a:r>
            <a:r>
              <a:rPr lang="it-IT" sz="2400" dirty="0" err="1"/>
              <a:t>devant</a:t>
            </a:r>
            <a:r>
              <a:rPr lang="it-IT" sz="2400" dirty="0"/>
              <a:t> </a:t>
            </a:r>
            <a:r>
              <a:rPr lang="it-IT" sz="2400" dirty="0" err="1"/>
              <a:t>les</a:t>
            </a:r>
            <a:r>
              <a:rPr lang="it-IT" sz="2400" dirty="0"/>
              <a:t> </a:t>
            </a:r>
            <a:r>
              <a:rPr lang="it-IT" sz="2400" dirty="0" err="1"/>
              <a:t>générations</a:t>
            </a:r>
            <a:r>
              <a:rPr lang="it-IT" sz="2400" dirty="0"/>
              <a:t> </a:t>
            </a:r>
            <a:r>
              <a:rPr lang="it-IT" sz="2400" dirty="0" err="1"/>
              <a:t>futures</a:t>
            </a:r>
            <a:r>
              <a:rPr lang="it-IT" sz="2400" dirty="0"/>
              <a:t>. </a:t>
            </a:r>
          </a:p>
          <a:p>
            <a:pPr algn="just"/>
            <a:r>
              <a:rPr lang="it-IT" sz="2400" dirty="0"/>
              <a:t>Il est </a:t>
            </a:r>
            <a:r>
              <a:rPr lang="it-IT" sz="2400" dirty="0" err="1"/>
              <a:t>déjà</a:t>
            </a:r>
            <a:r>
              <a:rPr lang="it-IT" sz="2400" dirty="0"/>
              <a:t> difficile d’</a:t>
            </a:r>
            <a:r>
              <a:rPr lang="it-IT" sz="2400" dirty="0" err="1"/>
              <a:t>acquérir</a:t>
            </a:r>
            <a:r>
              <a:rPr lang="it-IT" sz="2400" dirty="0"/>
              <a:t> une langue, </a:t>
            </a:r>
            <a:r>
              <a:rPr lang="it-IT" sz="2400" dirty="0" err="1"/>
              <a:t>qu’en</a:t>
            </a:r>
            <a:r>
              <a:rPr lang="it-IT" sz="2400" dirty="0"/>
              <a:t> sera-t-il si l’</a:t>
            </a:r>
            <a:r>
              <a:rPr lang="it-IT" sz="2400" dirty="0" err="1"/>
              <a:t>usage</a:t>
            </a:r>
            <a:r>
              <a:rPr lang="it-IT" sz="2400" dirty="0"/>
              <a:t> y </a:t>
            </a:r>
            <a:r>
              <a:rPr lang="it-IT" sz="2400" dirty="0" err="1"/>
              <a:t>ajoute</a:t>
            </a:r>
            <a:r>
              <a:rPr lang="it-IT" sz="2400" dirty="0"/>
              <a:t> </a:t>
            </a:r>
            <a:r>
              <a:rPr lang="it-IT" sz="2400" dirty="0" err="1"/>
              <a:t>des</a:t>
            </a:r>
            <a:r>
              <a:rPr lang="it-IT" sz="2400" dirty="0"/>
              <a:t> </a:t>
            </a:r>
            <a:r>
              <a:rPr lang="it-IT" sz="2400" dirty="0" err="1"/>
              <a:t>formes</a:t>
            </a:r>
            <a:r>
              <a:rPr lang="it-IT" sz="2400" dirty="0"/>
              <a:t> </a:t>
            </a:r>
            <a:r>
              <a:rPr lang="it-IT" sz="2400" dirty="0" err="1"/>
              <a:t>secondes</a:t>
            </a:r>
            <a:r>
              <a:rPr lang="it-IT" sz="2400" dirty="0"/>
              <a:t> et </a:t>
            </a:r>
            <a:r>
              <a:rPr lang="it-IT" sz="2400" dirty="0" err="1"/>
              <a:t>altérées</a:t>
            </a:r>
            <a:r>
              <a:rPr lang="it-IT" sz="2400" dirty="0"/>
              <a:t> ? </a:t>
            </a:r>
            <a:r>
              <a:rPr lang="it-IT" sz="2400" dirty="0" err="1"/>
              <a:t>Comment</a:t>
            </a:r>
            <a:r>
              <a:rPr lang="it-IT" sz="2400" dirty="0"/>
              <a:t> </a:t>
            </a:r>
            <a:r>
              <a:rPr lang="it-IT" sz="2400" dirty="0" err="1"/>
              <a:t>les</a:t>
            </a:r>
            <a:r>
              <a:rPr lang="it-IT" sz="2400" dirty="0"/>
              <a:t> </a:t>
            </a:r>
            <a:r>
              <a:rPr lang="it-IT" sz="2400" dirty="0" err="1"/>
              <a:t>générations</a:t>
            </a:r>
            <a:r>
              <a:rPr lang="it-IT" sz="2400" dirty="0"/>
              <a:t> à venir </a:t>
            </a:r>
            <a:r>
              <a:rPr lang="it-IT" sz="2400" dirty="0" err="1"/>
              <a:t>pourront-elles</a:t>
            </a:r>
            <a:r>
              <a:rPr lang="it-IT" sz="2400" dirty="0"/>
              <a:t> </a:t>
            </a:r>
            <a:r>
              <a:rPr lang="it-IT" sz="2400" dirty="0" err="1"/>
              <a:t>grandir</a:t>
            </a:r>
            <a:r>
              <a:rPr lang="it-IT" sz="2400" dirty="0"/>
              <a:t> en </a:t>
            </a:r>
            <a:r>
              <a:rPr lang="it-IT" sz="2400" dirty="0" err="1"/>
              <a:t>intimité</a:t>
            </a:r>
            <a:r>
              <a:rPr lang="it-IT" sz="2400" dirty="0"/>
              <a:t> </a:t>
            </a:r>
            <a:r>
              <a:rPr lang="it-IT" sz="2400" dirty="0" err="1"/>
              <a:t>avec</a:t>
            </a:r>
            <a:r>
              <a:rPr lang="it-IT" sz="2400" dirty="0"/>
              <a:t> </a:t>
            </a:r>
            <a:r>
              <a:rPr lang="it-IT" sz="2400" dirty="0" err="1"/>
              <a:t>notre</a:t>
            </a:r>
            <a:r>
              <a:rPr lang="it-IT" sz="2400" dirty="0"/>
              <a:t> </a:t>
            </a:r>
            <a:r>
              <a:rPr lang="it-IT" sz="2400" dirty="0" err="1"/>
              <a:t>patrimoine</a:t>
            </a:r>
            <a:r>
              <a:rPr lang="it-IT" sz="2400" dirty="0"/>
              <a:t> </a:t>
            </a:r>
            <a:r>
              <a:rPr lang="it-IT" sz="2400" dirty="0" err="1"/>
              <a:t>écrit</a:t>
            </a:r>
            <a:r>
              <a:rPr lang="it-IT" sz="2400" dirty="0"/>
              <a:t> ? </a:t>
            </a:r>
            <a:r>
              <a:rPr lang="it-IT" sz="2400" b="1" dirty="0" err="1"/>
              <a:t>Quant</a:t>
            </a:r>
            <a:r>
              <a:rPr lang="it-IT" sz="2400" b="1" dirty="0"/>
              <a:t> </a:t>
            </a:r>
            <a:r>
              <a:rPr lang="it-IT" sz="2400" b="1" dirty="0" err="1"/>
              <a:t>aux</a:t>
            </a:r>
            <a:r>
              <a:rPr lang="it-IT" sz="2400" b="1" dirty="0"/>
              <a:t> </a:t>
            </a:r>
            <a:r>
              <a:rPr lang="it-IT" sz="2400" b="1" dirty="0" err="1"/>
              <a:t>promesses</a:t>
            </a:r>
            <a:r>
              <a:rPr lang="it-IT" sz="2400" b="1" dirty="0"/>
              <a:t> de la </a:t>
            </a:r>
            <a:r>
              <a:rPr lang="it-IT" sz="2400" b="1" dirty="0" err="1"/>
              <a:t>francophonie</a:t>
            </a:r>
            <a:r>
              <a:rPr lang="it-IT" sz="2400" dirty="0"/>
              <a:t>, </a:t>
            </a:r>
            <a:r>
              <a:rPr lang="it-IT" sz="2400" dirty="0" err="1"/>
              <a:t>elles</a:t>
            </a:r>
            <a:r>
              <a:rPr lang="it-IT" sz="2400" dirty="0"/>
              <a:t> </a:t>
            </a:r>
            <a:r>
              <a:rPr lang="it-IT" sz="2400" dirty="0" err="1"/>
              <a:t>seront</a:t>
            </a:r>
            <a:r>
              <a:rPr lang="it-IT" sz="2400" dirty="0"/>
              <a:t> </a:t>
            </a:r>
            <a:r>
              <a:rPr lang="it-IT" sz="2400" dirty="0" err="1"/>
              <a:t>anéanties</a:t>
            </a:r>
            <a:r>
              <a:rPr lang="it-IT" sz="2400" dirty="0"/>
              <a:t> si la langue </a:t>
            </a:r>
            <a:r>
              <a:rPr lang="it-IT" sz="2400" dirty="0" err="1"/>
              <a:t>française</a:t>
            </a:r>
            <a:r>
              <a:rPr lang="it-IT" sz="2400" dirty="0"/>
              <a:t> s’</a:t>
            </a:r>
            <a:r>
              <a:rPr lang="it-IT" sz="2400" dirty="0" err="1"/>
              <a:t>empêche</a:t>
            </a:r>
            <a:r>
              <a:rPr lang="it-IT" sz="2400" dirty="0"/>
              <a:t> elle-</a:t>
            </a:r>
            <a:r>
              <a:rPr lang="it-IT" sz="2400" dirty="0" err="1"/>
              <a:t>même</a:t>
            </a:r>
            <a:r>
              <a:rPr lang="it-IT" sz="2400" dirty="0"/>
              <a:t> par ce </a:t>
            </a:r>
            <a:r>
              <a:rPr lang="it-IT" sz="2400" dirty="0" err="1"/>
              <a:t>redoublement</a:t>
            </a:r>
            <a:r>
              <a:rPr lang="it-IT" sz="2400" dirty="0"/>
              <a:t> de </a:t>
            </a:r>
            <a:r>
              <a:rPr lang="it-IT" sz="2400" dirty="0" err="1"/>
              <a:t>complexité</a:t>
            </a:r>
            <a:r>
              <a:rPr lang="it-IT" sz="2400" dirty="0"/>
              <a:t>, </a:t>
            </a:r>
            <a:r>
              <a:rPr lang="it-IT" sz="2400" b="1" dirty="0" err="1"/>
              <a:t>au</a:t>
            </a:r>
            <a:r>
              <a:rPr lang="it-IT" sz="2400" b="1" dirty="0"/>
              <a:t> </a:t>
            </a:r>
            <a:r>
              <a:rPr lang="it-IT" sz="2400" b="1" dirty="0" err="1"/>
              <a:t>bénéfice</a:t>
            </a:r>
            <a:r>
              <a:rPr lang="it-IT" sz="2400" b="1" dirty="0"/>
              <a:t> d’</a:t>
            </a:r>
            <a:r>
              <a:rPr lang="it-IT" sz="2400" b="1" dirty="0" err="1"/>
              <a:t>autres</a:t>
            </a:r>
            <a:r>
              <a:rPr lang="it-IT" sz="2400" b="1" dirty="0"/>
              <a:t> </a:t>
            </a:r>
            <a:r>
              <a:rPr lang="it-IT" sz="2400" b="1" dirty="0" err="1"/>
              <a:t>langues</a:t>
            </a:r>
            <a:r>
              <a:rPr lang="it-IT" sz="2400" b="1" dirty="0"/>
              <a:t> qui en </a:t>
            </a:r>
            <a:r>
              <a:rPr lang="it-IT" sz="2400" b="1" dirty="0" err="1"/>
              <a:t>tireront</a:t>
            </a:r>
            <a:r>
              <a:rPr lang="it-IT" sz="2400" b="1" dirty="0"/>
              <a:t> profit pour </a:t>
            </a:r>
            <a:r>
              <a:rPr lang="it-IT" sz="2400" b="1" dirty="0" err="1"/>
              <a:t>prévaloir</a:t>
            </a:r>
            <a:r>
              <a:rPr lang="it-IT" sz="2400" b="1" dirty="0"/>
              <a:t> </a:t>
            </a:r>
            <a:r>
              <a:rPr lang="it-IT" sz="2400" b="1" dirty="0" err="1"/>
              <a:t>sur</a:t>
            </a:r>
            <a:r>
              <a:rPr lang="it-IT" sz="2400" b="1" dirty="0"/>
              <a:t> la </a:t>
            </a:r>
            <a:r>
              <a:rPr lang="it-IT" sz="2400" b="1" dirty="0" err="1"/>
              <a:t>planète</a:t>
            </a:r>
            <a:r>
              <a:rPr lang="it-IT" sz="2400" b="1" dirty="0"/>
              <a:t>. </a:t>
            </a:r>
          </a:p>
          <a:p>
            <a:endParaRPr lang="fr-CA" sz="2400" dirty="0"/>
          </a:p>
        </p:txBody>
      </p:sp>
    </p:spTree>
    <p:extLst>
      <p:ext uri="{BB962C8B-B14F-4D97-AF65-F5344CB8AC3E}">
        <p14:creationId xmlns:p14="http://schemas.microsoft.com/office/powerpoint/2010/main" val="13954629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Tournant de l’Académie française en 2019</a:t>
            </a:r>
          </a:p>
        </p:txBody>
      </p:sp>
      <p:sp>
        <p:nvSpPr>
          <p:cNvPr id="3" name="Segnaposto contenuto 2"/>
          <p:cNvSpPr>
            <a:spLocks noGrp="1"/>
          </p:cNvSpPr>
          <p:nvPr>
            <p:ph idx="1"/>
          </p:nvPr>
        </p:nvSpPr>
        <p:spPr/>
        <p:txBody>
          <a:bodyPr>
            <a:normAutofit/>
          </a:bodyPr>
          <a:lstStyle/>
          <a:p>
            <a:r>
              <a:rPr lang="it-IT" sz="2400" dirty="0" err="1"/>
              <a:t>Questions</a:t>
            </a:r>
            <a:r>
              <a:rPr lang="it-IT" sz="2400" dirty="0"/>
              <a:t> de langue :</a:t>
            </a:r>
          </a:p>
          <a:p>
            <a:r>
              <a:rPr lang="it-IT" sz="2400" dirty="0"/>
              <a:t>“</a:t>
            </a:r>
            <a:r>
              <a:rPr lang="it-IT" sz="2400" dirty="0" err="1"/>
              <a:t>Féminisation</a:t>
            </a:r>
            <a:r>
              <a:rPr lang="it-IT" sz="2400" dirty="0"/>
              <a:t>”</a:t>
            </a:r>
          </a:p>
          <a:p>
            <a:pPr algn="just"/>
            <a:r>
              <a:rPr lang="it-IT" sz="2400" dirty="0" err="1"/>
              <a:t>Dans</a:t>
            </a:r>
            <a:r>
              <a:rPr lang="it-IT" sz="2400" dirty="0"/>
              <a:t> sa </a:t>
            </a:r>
            <a:r>
              <a:rPr lang="it-IT" sz="2400" dirty="0" err="1"/>
              <a:t>séance</a:t>
            </a:r>
            <a:r>
              <a:rPr lang="it-IT" sz="2400" dirty="0"/>
              <a:t> </a:t>
            </a:r>
            <a:r>
              <a:rPr lang="it-IT" sz="2400" dirty="0" err="1"/>
              <a:t>du</a:t>
            </a:r>
            <a:r>
              <a:rPr lang="it-IT" sz="2400" dirty="0"/>
              <a:t> </a:t>
            </a:r>
            <a:r>
              <a:rPr lang="it-IT" sz="2400" dirty="0" err="1"/>
              <a:t>jeudi</a:t>
            </a:r>
            <a:r>
              <a:rPr lang="it-IT" sz="2400" dirty="0"/>
              <a:t> 28 </a:t>
            </a:r>
            <a:r>
              <a:rPr lang="it-IT" sz="2400" dirty="0" err="1"/>
              <a:t>février</a:t>
            </a:r>
            <a:r>
              <a:rPr lang="it-IT" sz="2400" dirty="0"/>
              <a:t> 2019, l’Académie </a:t>
            </a:r>
            <a:r>
              <a:rPr lang="it-IT" sz="2400" dirty="0" err="1"/>
              <a:t>française</a:t>
            </a:r>
            <a:r>
              <a:rPr lang="it-IT" sz="2400" dirty="0"/>
              <a:t> a </a:t>
            </a:r>
            <a:r>
              <a:rPr lang="it-IT" sz="2400" dirty="0" err="1"/>
              <a:t>adopté</a:t>
            </a:r>
            <a:r>
              <a:rPr lang="it-IT" sz="2400" dirty="0"/>
              <a:t> </a:t>
            </a:r>
            <a:r>
              <a:rPr lang="it-IT" sz="2400" b="1" dirty="0"/>
              <a:t>à une large </a:t>
            </a:r>
            <a:r>
              <a:rPr lang="it-IT" sz="2400" b="1" dirty="0" err="1"/>
              <a:t>majorité</a:t>
            </a:r>
            <a:r>
              <a:rPr lang="it-IT" sz="2400" b="1" dirty="0"/>
              <a:t> </a:t>
            </a:r>
            <a:r>
              <a:rPr lang="it-IT" sz="2400" dirty="0"/>
              <a:t>le </a:t>
            </a:r>
            <a:r>
              <a:rPr lang="it-IT" sz="2400" dirty="0" err="1"/>
              <a:t>rapport</a:t>
            </a:r>
            <a:r>
              <a:rPr lang="it-IT" sz="2400" dirty="0"/>
              <a:t> </a:t>
            </a:r>
            <a:r>
              <a:rPr lang="it-IT" sz="2400" dirty="0" err="1"/>
              <a:t>sur</a:t>
            </a:r>
            <a:r>
              <a:rPr lang="it-IT" sz="2400" dirty="0"/>
              <a:t> la </a:t>
            </a:r>
            <a:r>
              <a:rPr lang="it-IT" sz="2400" dirty="0" err="1"/>
              <a:t>féminisation</a:t>
            </a:r>
            <a:r>
              <a:rPr lang="it-IT" sz="2400" dirty="0"/>
              <a:t> </a:t>
            </a:r>
            <a:r>
              <a:rPr lang="it-IT" sz="2400" dirty="0" err="1"/>
              <a:t>des</a:t>
            </a:r>
            <a:r>
              <a:rPr lang="it-IT" sz="2400" dirty="0"/>
              <a:t> </a:t>
            </a:r>
            <a:r>
              <a:rPr lang="it-IT" sz="2400" dirty="0" err="1"/>
              <a:t>noms</a:t>
            </a:r>
            <a:r>
              <a:rPr lang="it-IT" sz="2400" dirty="0"/>
              <a:t> de </a:t>
            </a:r>
            <a:r>
              <a:rPr lang="it-IT" sz="2400" dirty="0" err="1"/>
              <a:t>métiers</a:t>
            </a:r>
            <a:r>
              <a:rPr lang="it-IT" sz="2400" dirty="0"/>
              <a:t> et de </a:t>
            </a:r>
            <a:r>
              <a:rPr lang="it-IT" sz="2400" dirty="0" err="1"/>
              <a:t>fonctions</a:t>
            </a:r>
            <a:endParaRPr lang="fr-CA" sz="2400" dirty="0"/>
          </a:p>
        </p:txBody>
      </p:sp>
    </p:spTree>
    <p:extLst>
      <p:ext uri="{BB962C8B-B14F-4D97-AF65-F5344CB8AC3E}">
        <p14:creationId xmlns:p14="http://schemas.microsoft.com/office/powerpoint/2010/main" val="25199244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Déclaration de l’Académie française</a:t>
            </a:r>
            <a:br>
              <a:rPr lang="fr-CA" sz="2800" dirty="0"/>
            </a:br>
            <a:r>
              <a:rPr lang="fr-CA" sz="2800" dirty="0"/>
              <a:t>2019</a:t>
            </a:r>
          </a:p>
        </p:txBody>
      </p:sp>
      <p:sp>
        <p:nvSpPr>
          <p:cNvPr id="3" name="Segnaposto contenuto 2"/>
          <p:cNvSpPr>
            <a:spLocks noGrp="1"/>
          </p:cNvSpPr>
          <p:nvPr>
            <p:ph idx="1"/>
          </p:nvPr>
        </p:nvSpPr>
        <p:spPr/>
        <p:txBody>
          <a:bodyPr>
            <a:normAutofit/>
          </a:bodyPr>
          <a:lstStyle/>
          <a:p>
            <a:pPr algn="just"/>
            <a:r>
              <a:rPr lang="it-IT" sz="2000" dirty="0"/>
              <a:t>Le </a:t>
            </a:r>
            <a:r>
              <a:rPr lang="it-IT" sz="2000" dirty="0" err="1"/>
              <a:t>contexte</a:t>
            </a:r>
            <a:r>
              <a:rPr lang="it-IT" sz="2000" dirty="0"/>
              <a:t> La </a:t>
            </a:r>
            <a:r>
              <a:rPr lang="it-IT" sz="2000" dirty="0" err="1"/>
              <a:t>féminisation</a:t>
            </a:r>
            <a:r>
              <a:rPr lang="it-IT" sz="2000" dirty="0"/>
              <a:t> </a:t>
            </a:r>
            <a:r>
              <a:rPr lang="it-IT" sz="2000" dirty="0" err="1"/>
              <a:t>des</a:t>
            </a:r>
            <a:r>
              <a:rPr lang="it-IT" sz="2000" dirty="0"/>
              <a:t> </a:t>
            </a:r>
            <a:r>
              <a:rPr lang="it-IT" sz="2000" dirty="0" err="1"/>
              <a:t>noms</a:t>
            </a:r>
            <a:r>
              <a:rPr lang="it-IT" sz="2000" dirty="0"/>
              <a:t> de </a:t>
            </a:r>
            <a:r>
              <a:rPr lang="it-IT" sz="2000" dirty="0" err="1"/>
              <a:t>métiers</a:t>
            </a:r>
            <a:r>
              <a:rPr lang="it-IT" sz="2000" dirty="0"/>
              <a:t>, de </a:t>
            </a:r>
            <a:r>
              <a:rPr lang="it-IT" sz="2000" dirty="0" err="1"/>
              <a:t>fonctions</a:t>
            </a:r>
            <a:r>
              <a:rPr lang="it-IT" sz="2000" dirty="0"/>
              <a:t> et </a:t>
            </a:r>
            <a:r>
              <a:rPr lang="it-IT" sz="2000" dirty="0" err="1"/>
              <a:t>des</a:t>
            </a:r>
            <a:r>
              <a:rPr lang="it-IT" sz="2000" dirty="0"/>
              <a:t> </a:t>
            </a:r>
            <a:r>
              <a:rPr lang="it-IT" sz="2000" dirty="0" err="1"/>
              <a:t>titres</a:t>
            </a:r>
            <a:r>
              <a:rPr lang="it-IT" sz="2000" dirty="0"/>
              <a:t> </a:t>
            </a:r>
            <a:r>
              <a:rPr lang="it-IT" sz="2000" dirty="0" err="1"/>
              <a:t>soulève</a:t>
            </a:r>
            <a:r>
              <a:rPr lang="it-IT" sz="2000" dirty="0"/>
              <a:t> </a:t>
            </a:r>
            <a:r>
              <a:rPr lang="it-IT" sz="2000" dirty="0" err="1"/>
              <a:t>diverses</a:t>
            </a:r>
            <a:r>
              <a:rPr lang="it-IT" sz="2000" dirty="0"/>
              <a:t> </a:t>
            </a:r>
            <a:r>
              <a:rPr lang="it-IT" sz="2000" dirty="0" err="1"/>
              <a:t>questions</a:t>
            </a:r>
            <a:r>
              <a:rPr lang="it-IT" sz="2000" dirty="0"/>
              <a:t> en </a:t>
            </a:r>
            <a:r>
              <a:rPr lang="it-IT" sz="2000" dirty="0" err="1"/>
              <a:t>raison</a:t>
            </a:r>
            <a:r>
              <a:rPr lang="it-IT" sz="2000" dirty="0"/>
              <a:t> </a:t>
            </a:r>
            <a:r>
              <a:rPr lang="it-IT" sz="2000" dirty="0" err="1"/>
              <a:t>du</a:t>
            </a:r>
            <a:r>
              <a:rPr lang="it-IT" sz="2000" dirty="0"/>
              <a:t> </a:t>
            </a:r>
            <a:r>
              <a:rPr lang="it-IT" sz="2000" dirty="0" err="1"/>
              <a:t>décalage</a:t>
            </a:r>
            <a:r>
              <a:rPr lang="it-IT" sz="2000" dirty="0"/>
              <a:t> </a:t>
            </a:r>
            <a:r>
              <a:rPr lang="it-IT" sz="2000" dirty="0" err="1"/>
              <a:t>que</a:t>
            </a:r>
            <a:r>
              <a:rPr lang="it-IT" sz="2000" dirty="0"/>
              <a:t> l’on </a:t>
            </a:r>
            <a:r>
              <a:rPr lang="it-IT" sz="2000" dirty="0" err="1"/>
              <a:t>observe</a:t>
            </a:r>
            <a:r>
              <a:rPr lang="it-IT" sz="2000" dirty="0"/>
              <a:t> </a:t>
            </a:r>
            <a:r>
              <a:rPr lang="it-IT" sz="2000" dirty="0" err="1"/>
              <a:t>entre</a:t>
            </a:r>
            <a:r>
              <a:rPr lang="it-IT" sz="2000" dirty="0"/>
              <a:t> </a:t>
            </a:r>
            <a:r>
              <a:rPr lang="it-IT" sz="2000" dirty="0" err="1"/>
              <a:t>les</a:t>
            </a:r>
            <a:r>
              <a:rPr lang="it-IT" sz="2000" dirty="0"/>
              <a:t> </a:t>
            </a:r>
            <a:r>
              <a:rPr lang="it-IT" sz="2000" dirty="0" err="1"/>
              <a:t>réalités</a:t>
            </a:r>
            <a:r>
              <a:rPr lang="it-IT" sz="2000" dirty="0"/>
              <a:t> </a:t>
            </a:r>
            <a:r>
              <a:rPr lang="it-IT" sz="2000" dirty="0" err="1"/>
              <a:t>sociales</a:t>
            </a:r>
            <a:r>
              <a:rPr lang="it-IT" sz="2000" dirty="0"/>
              <a:t> et </a:t>
            </a:r>
            <a:r>
              <a:rPr lang="it-IT" sz="2000" dirty="0" err="1"/>
              <a:t>leur</a:t>
            </a:r>
            <a:r>
              <a:rPr lang="it-IT" sz="2000" dirty="0"/>
              <a:t> </a:t>
            </a:r>
            <a:r>
              <a:rPr lang="it-IT" sz="2000" dirty="0" err="1"/>
              <a:t>traduction</a:t>
            </a:r>
            <a:r>
              <a:rPr lang="it-IT" sz="2000" dirty="0"/>
              <a:t> </a:t>
            </a:r>
            <a:r>
              <a:rPr lang="it-IT" sz="2000" dirty="0" err="1"/>
              <a:t>dans</a:t>
            </a:r>
            <a:r>
              <a:rPr lang="it-IT" sz="2000" dirty="0"/>
              <a:t> le </a:t>
            </a:r>
            <a:r>
              <a:rPr lang="it-IT" sz="2000" dirty="0" err="1"/>
              <a:t>langage</a:t>
            </a:r>
            <a:r>
              <a:rPr lang="it-IT" sz="2000" dirty="0"/>
              <a:t>, et </a:t>
            </a:r>
            <a:r>
              <a:rPr lang="it-IT" sz="2000" dirty="0" err="1"/>
              <a:t>les</a:t>
            </a:r>
            <a:r>
              <a:rPr lang="it-IT" sz="2000" dirty="0"/>
              <a:t> </a:t>
            </a:r>
            <a:r>
              <a:rPr lang="it-IT" sz="2000" dirty="0" err="1"/>
              <a:t>tentatives</a:t>
            </a:r>
            <a:r>
              <a:rPr lang="it-IT" sz="2000" dirty="0"/>
              <a:t> </a:t>
            </a:r>
            <a:r>
              <a:rPr lang="it-IT" sz="2000" dirty="0" err="1"/>
              <a:t>visant</a:t>
            </a:r>
            <a:r>
              <a:rPr lang="it-IT" sz="2000" dirty="0"/>
              <a:t> à la </a:t>
            </a:r>
            <a:r>
              <a:rPr lang="it-IT" sz="2000" dirty="0" err="1"/>
              <a:t>réduction</a:t>
            </a:r>
            <a:r>
              <a:rPr lang="it-IT" sz="2000" dirty="0"/>
              <a:t> de </a:t>
            </a:r>
            <a:r>
              <a:rPr lang="it-IT" sz="2000" dirty="0" err="1"/>
              <a:t>cet</a:t>
            </a:r>
            <a:r>
              <a:rPr lang="it-IT" sz="2000" dirty="0"/>
              <a:t> </a:t>
            </a:r>
            <a:r>
              <a:rPr lang="it-IT" sz="2000" dirty="0" err="1"/>
              <a:t>écart</a:t>
            </a:r>
            <a:r>
              <a:rPr lang="it-IT" sz="2000" dirty="0"/>
              <a:t>. En ce </a:t>
            </a:r>
            <a:r>
              <a:rPr lang="it-IT" sz="2000" dirty="0" err="1"/>
              <a:t>début</a:t>
            </a:r>
            <a:r>
              <a:rPr lang="it-IT" sz="2000" dirty="0"/>
              <a:t> de </a:t>
            </a:r>
            <a:r>
              <a:rPr lang="it-IT" sz="2000" dirty="0" err="1"/>
              <a:t>XXIe</a:t>
            </a:r>
            <a:r>
              <a:rPr lang="it-IT" sz="2000" dirty="0"/>
              <a:t> </a:t>
            </a:r>
            <a:r>
              <a:rPr lang="it-IT" sz="2000" dirty="0" err="1"/>
              <a:t>siècle</a:t>
            </a:r>
            <a:r>
              <a:rPr lang="it-IT" sz="2000" dirty="0"/>
              <a:t>, </a:t>
            </a:r>
            <a:r>
              <a:rPr lang="it-IT" sz="2000" dirty="0" err="1"/>
              <a:t>tous</a:t>
            </a:r>
            <a:r>
              <a:rPr lang="it-IT" sz="2000" dirty="0"/>
              <a:t> </a:t>
            </a:r>
            <a:r>
              <a:rPr lang="it-IT" sz="2000" dirty="0" err="1"/>
              <a:t>les</a:t>
            </a:r>
            <a:r>
              <a:rPr lang="it-IT" sz="2000" dirty="0"/>
              <a:t> </a:t>
            </a:r>
            <a:r>
              <a:rPr lang="it-IT" sz="2000" dirty="0" err="1"/>
              <a:t>pays</a:t>
            </a:r>
            <a:r>
              <a:rPr lang="it-IT" sz="2000" dirty="0"/>
              <a:t> </a:t>
            </a:r>
            <a:r>
              <a:rPr lang="it-IT" sz="2000" dirty="0" err="1"/>
              <a:t>du</a:t>
            </a:r>
            <a:r>
              <a:rPr lang="it-IT" sz="2000" dirty="0"/>
              <a:t> monde, et en </a:t>
            </a:r>
            <a:r>
              <a:rPr lang="it-IT" sz="2000" dirty="0" err="1"/>
              <a:t>particulier</a:t>
            </a:r>
            <a:r>
              <a:rPr lang="it-IT" sz="2000" dirty="0"/>
              <a:t> la France et </a:t>
            </a:r>
            <a:r>
              <a:rPr lang="it-IT" sz="2000" dirty="0" err="1"/>
              <a:t>les</a:t>
            </a:r>
            <a:r>
              <a:rPr lang="it-IT" sz="2000" dirty="0"/>
              <a:t> </a:t>
            </a:r>
            <a:r>
              <a:rPr lang="it-IT" sz="2000" dirty="0" err="1"/>
              <a:t>autres</a:t>
            </a:r>
            <a:r>
              <a:rPr lang="it-IT" sz="2000" dirty="0"/>
              <a:t> </a:t>
            </a:r>
            <a:r>
              <a:rPr lang="it-IT" sz="2000" dirty="0" err="1"/>
              <a:t>pays</a:t>
            </a:r>
            <a:r>
              <a:rPr lang="it-IT" sz="2000" dirty="0"/>
              <a:t> </a:t>
            </a:r>
            <a:r>
              <a:rPr lang="it-IT" sz="2000" dirty="0" err="1"/>
              <a:t>entièrement</a:t>
            </a:r>
            <a:r>
              <a:rPr lang="it-IT" sz="2000" dirty="0"/>
              <a:t> </a:t>
            </a:r>
            <a:r>
              <a:rPr lang="it-IT" sz="2000" dirty="0" err="1"/>
              <a:t>ou</a:t>
            </a:r>
            <a:r>
              <a:rPr lang="it-IT" sz="2000" dirty="0"/>
              <a:t> en </a:t>
            </a:r>
            <a:r>
              <a:rPr lang="it-IT" sz="2000" dirty="0" err="1"/>
              <a:t>partie</a:t>
            </a:r>
            <a:r>
              <a:rPr lang="it-IT" sz="2000" dirty="0"/>
              <a:t> de langue </a:t>
            </a:r>
            <a:r>
              <a:rPr lang="it-IT" sz="2000" dirty="0" err="1"/>
              <a:t>française</a:t>
            </a:r>
            <a:r>
              <a:rPr lang="it-IT" sz="2000" dirty="0"/>
              <a:t>, </a:t>
            </a:r>
            <a:r>
              <a:rPr lang="it-IT" sz="2000" b="1" dirty="0" err="1"/>
              <a:t>connaissent</a:t>
            </a:r>
            <a:r>
              <a:rPr lang="it-IT" sz="2000" b="1" dirty="0"/>
              <a:t> une </a:t>
            </a:r>
            <a:r>
              <a:rPr lang="it-IT" sz="2000" b="1" dirty="0" err="1"/>
              <a:t>évolution</a:t>
            </a:r>
            <a:r>
              <a:rPr lang="it-IT" sz="2000" b="1" dirty="0"/>
              <a:t> rapide et </a:t>
            </a:r>
            <a:r>
              <a:rPr lang="it-IT" sz="2000" b="1" dirty="0" err="1"/>
              <a:t>générale</a:t>
            </a:r>
            <a:r>
              <a:rPr lang="it-IT" sz="2000" b="1" dirty="0"/>
              <a:t> de la </a:t>
            </a:r>
            <a:r>
              <a:rPr lang="it-IT" sz="2000" b="1" dirty="0" err="1"/>
              <a:t>place</a:t>
            </a:r>
            <a:r>
              <a:rPr lang="it-IT" sz="2000" b="1" dirty="0"/>
              <a:t> </a:t>
            </a:r>
            <a:r>
              <a:rPr lang="it-IT" sz="2000" b="1" dirty="0" err="1"/>
              <a:t>qu’occupent</a:t>
            </a:r>
            <a:r>
              <a:rPr lang="it-IT" sz="2000" b="1" dirty="0"/>
              <a:t> </a:t>
            </a:r>
            <a:r>
              <a:rPr lang="it-IT" sz="2000" b="1" dirty="0" err="1"/>
              <a:t>les</a:t>
            </a:r>
            <a:r>
              <a:rPr lang="it-IT" sz="2000" b="1" dirty="0"/>
              <a:t> femmes </a:t>
            </a:r>
            <a:r>
              <a:rPr lang="it-IT" sz="2000" b="1" dirty="0" err="1"/>
              <a:t>dans</a:t>
            </a:r>
            <a:r>
              <a:rPr lang="it-IT" sz="2000" b="1" dirty="0"/>
              <a:t> la </a:t>
            </a:r>
            <a:r>
              <a:rPr lang="it-IT" sz="2000" b="1" dirty="0" err="1"/>
              <a:t>société</a:t>
            </a:r>
            <a:r>
              <a:rPr lang="it-IT" sz="2000" dirty="0"/>
              <a:t>, de la </a:t>
            </a:r>
            <a:r>
              <a:rPr lang="it-IT" sz="2000" dirty="0" err="1"/>
              <a:t>carrière</a:t>
            </a:r>
            <a:r>
              <a:rPr lang="it-IT" sz="2000" dirty="0"/>
              <a:t> </a:t>
            </a:r>
            <a:r>
              <a:rPr lang="it-IT" sz="2000" dirty="0" err="1"/>
              <a:t>professionnelle</a:t>
            </a:r>
            <a:r>
              <a:rPr lang="it-IT" sz="2000" dirty="0"/>
              <a:t> qui s’</a:t>
            </a:r>
            <a:r>
              <a:rPr lang="it-IT" sz="2000" dirty="0" err="1"/>
              <a:t>ouvre</a:t>
            </a:r>
            <a:r>
              <a:rPr lang="it-IT" sz="2000" dirty="0"/>
              <a:t> à </a:t>
            </a:r>
            <a:r>
              <a:rPr lang="it-IT" sz="2000" dirty="0" err="1"/>
              <a:t>elles</a:t>
            </a:r>
            <a:r>
              <a:rPr lang="it-IT" sz="2000" dirty="0"/>
              <a:t>, </a:t>
            </a:r>
            <a:r>
              <a:rPr lang="it-IT" sz="2000" dirty="0" err="1"/>
              <a:t>des</a:t>
            </a:r>
            <a:r>
              <a:rPr lang="it-IT" sz="2000" dirty="0"/>
              <a:t> </a:t>
            </a:r>
            <a:r>
              <a:rPr lang="it-IT" sz="2000" dirty="0" err="1"/>
              <a:t>métiers</a:t>
            </a:r>
            <a:r>
              <a:rPr lang="it-IT" sz="2000" dirty="0"/>
              <a:t> et </a:t>
            </a:r>
            <a:r>
              <a:rPr lang="it-IT" sz="2000" dirty="0" err="1"/>
              <a:t>des</a:t>
            </a:r>
            <a:r>
              <a:rPr lang="it-IT" sz="2000" dirty="0"/>
              <a:t> </a:t>
            </a:r>
            <a:r>
              <a:rPr lang="it-IT" sz="2000" dirty="0" err="1"/>
              <a:t>fonctions</a:t>
            </a:r>
            <a:r>
              <a:rPr lang="it-IT" sz="2000" dirty="0"/>
              <a:t> </a:t>
            </a:r>
            <a:r>
              <a:rPr lang="it-IT" sz="2000" dirty="0" err="1"/>
              <a:t>auxquels</a:t>
            </a:r>
            <a:r>
              <a:rPr lang="it-IT" sz="2000" dirty="0"/>
              <a:t> </a:t>
            </a:r>
            <a:r>
              <a:rPr lang="it-IT" sz="2000" dirty="0" err="1"/>
              <a:t>elles</a:t>
            </a:r>
            <a:r>
              <a:rPr lang="it-IT" sz="2000" dirty="0"/>
              <a:t> </a:t>
            </a:r>
            <a:r>
              <a:rPr lang="it-IT" sz="2000" dirty="0" err="1"/>
              <a:t>accèdent</a:t>
            </a:r>
            <a:r>
              <a:rPr lang="it-IT" sz="2000" dirty="0"/>
              <a:t> sans </a:t>
            </a:r>
            <a:r>
              <a:rPr lang="it-IT" sz="2000" dirty="0" err="1"/>
              <a:t>que</a:t>
            </a:r>
            <a:r>
              <a:rPr lang="it-IT" sz="2000" dirty="0"/>
              <a:t> l’</a:t>
            </a:r>
            <a:r>
              <a:rPr lang="it-IT" sz="2000" dirty="0" err="1"/>
              <a:t>appellation</a:t>
            </a:r>
            <a:r>
              <a:rPr lang="it-IT" sz="2000" dirty="0"/>
              <a:t> </a:t>
            </a:r>
            <a:r>
              <a:rPr lang="it-IT" sz="2000" dirty="0" err="1"/>
              <a:t>correspondant</a:t>
            </a:r>
            <a:r>
              <a:rPr lang="it-IT" sz="2000" dirty="0"/>
              <a:t> à </a:t>
            </a:r>
            <a:r>
              <a:rPr lang="it-IT" sz="2000" dirty="0" err="1"/>
              <a:t>leur</a:t>
            </a:r>
            <a:r>
              <a:rPr lang="it-IT" sz="2000" dirty="0"/>
              <a:t> </a:t>
            </a:r>
            <a:r>
              <a:rPr lang="it-IT" sz="2000" dirty="0" err="1"/>
              <a:t>activité</a:t>
            </a:r>
            <a:r>
              <a:rPr lang="it-IT" sz="2000" dirty="0"/>
              <a:t> et à </a:t>
            </a:r>
            <a:r>
              <a:rPr lang="it-IT" sz="2000" dirty="0" err="1"/>
              <a:t>leur</a:t>
            </a:r>
            <a:r>
              <a:rPr lang="it-IT" sz="2000" dirty="0"/>
              <a:t> </a:t>
            </a:r>
            <a:r>
              <a:rPr lang="it-IT" sz="2000" dirty="0" err="1"/>
              <a:t>rôle</a:t>
            </a:r>
            <a:r>
              <a:rPr lang="it-IT" sz="2000" dirty="0"/>
              <a:t> </a:t>
            </a:r>
            <a:r>
              <a:rPr lang="it-IT" sz="2000" dirty="0" err="1"/>
              <a:t>réponde</a:t>
            </a:r>
            <a:r>
              <a:rPr lang="it-IT" sz="2000" dirty="0"/>
              <a:t> </a:t>
            </a:r>
            <a:r>
              <a:rPr lang="it-IT" sz="2000" dirty="0" err="1"/>
              <a:t>pleinement</a:t>
            </a:r>
            <a:r>
              <a:rPr lang="it-IT" sz="2000" dirty="0"/>
              <a:t> à </a:t>
            </a:r>
            <a:r>
              <a:rPr lang="it-IT" sz="2000" dirty="0" err="1"/>
              <a:t>cette</a:t>
            </a:r>
            <a:r>
              <a:rPr lang="it-IT" sz="2000" dirty="0"/>
              <a:t> situation nouvelle. Il en </a:t>
            </a:r>
            <a:r>
              <a:rPr lang="it-IT" sz="2000" dirty="0" err="1"/>
              <a:t>résulte</a:t>
            </a:r>
            <a:r>
              <a:rPr lang="it-IT" sz="2000" dirty="0"/>
              <a:t> une attente de la part d’un </a:t>
            </a:r>
            <a:r>
              <a:rPr lang="it-IT" sz="2000" dirty="0" err="1"/>
              <a:t>nombre</a:t>
            </a:r>
            <a:r>
              <a:rPr lang="it-IT" sz="2000" dirty="0"/>
              <a:t> croissant de femmes, qui </a:t>
            </a:r>
            <a:r>
              <a:rPr lang="it-IT" sz="2000" dirty="0" err="1"/>
              <a:t>souhaitent</a:t>
            </a:r>
            <a:r>
              <a:rPr lang="it-IT" sz="2000" dirty="0"/>
              <a:t> </a:t>
            </a:r>
            <a:r>
              <a:rPr lang="it-IT" sz="2000" dirty="0" err="1"/>
              <a:t>voir</a:t>
            </a:r>
            <a:r>
              <a:rPr lang="it-IT" sz="2000" dirty="0"/>
              <a:t> </a:t>
            </a:r>
            <a:r>
              <a:rPr lang="it-IT" sz="2000" dirty="0" err="1"/>
              <a:t>nommer</a:t>
            </a:r>
            <a:r>
              <a:rPr lang="it-IT" sz="2000" dirty="0"/>
              <a:t> </a:t>
            </a:r>
            <a:r>
              <a:rPr lang="it-IT" sz="2000" dirty="0" err="1"/>
              <a:t>au</a:t>
            </a:r>
            <a:r>
              <a:rPr lang="it-IT" sz="2000" dirty="0"/>
              <a:t> </a:t>
            </a:r>
            <a:r>
              <a:rPr lang="it-IT" sz="2000" dirty="0" err="1"/>
              <a:t>féminin</a:t>
            </a:r>
            <a:r>
              <a:rPr lang="it-IT" sz="2000" dirty="0"/>
              <a:t> la </a:t>
            </a:r>
            <a:r>
              <a:rPr lang="it-IT" sz="2000" dirty="0" err="1"/>
              <a:t>profession</a:t>
            </a:r>
            <a:r>
              <a:rPr lang="it-IT" sz="2000" dirty="0"/>
              <a:t> </a:t>
            </a:r>
            <a:r>
              <a:rPr lang="it-IT" sz="2000" dirty="0" err="1"/>
              <a:t>ou</a:t>
            </a:r>
            <a:r>
              <a:rPr lang="it-IT" sz="2000" dirty="0"/>
              <a:t> la </a:t>
            </a:r>
            <a:r>
              <a:rPr lang="it-IT" sz="2000" dirty="0" err="1"/>
              <a:t>charge</a:t>
            </a:r>
            <a:r>
              <a:rPr lang="it-IT" sz="2000" dirty="0"/>
              <a:t> </a:t>
            </a:r>
            <a:r>
              <a:rPr lang="it-IT" sz="2000" dirty="0" err="1"/>
              <a:t>qu’elles</a:t>
            </a:r>
            <a:r>
              <a:rPr lang="it-IT" sz="2000" dirty="0"/>
              <a:t> </a:t>
            </a:r>
            <a:r>
              <a:rPr lang="it-IT" sz="2000" dirty="0" err="1"/>
              <a:t>exercent</a:t>
            </a:r>
            <a:r>
              <a:rPr lang="it-IT" sz="2000" dirty="0"/>
              <a:t>, et qui </a:t>
            </a:r>
            <a:r>
              <a:rPr lang="it-IT" sz="2000" dirty="0" err="1"/>
              <a:t>aspirent</a:t>
            </a:r>
            <a:r>
              <a:rPr lang="it-IT" sz="2000" dirty="0"/>
              <a:t> à </a:t>
            </a:r>
            <a:r>
              <a:rPr lang="it-IT" sz="2000" dirty="0" err="1"/>
              <a:t>voir</a:t>
            </a:r>
            <a:r>
              <a:rPr lang="it-IT" sz="2000" dirty="0"/>
              <a:t> </a:t>
            </a:r>
            <a:r>
              <a:rPr lang="it-IT" sz="2000" dirty="0" err="1"/>
              <a:t>combler</a:t>
            </a:r>
            <a:r>
              <a:rPr lang="it-IT" sz="2000" dirty="0"/>
              <a:t> ce </a:t>
            </a:r>
            <a:r>
              <a:rPr lang="it-IT" sz="2000" dirty="0" err="1"/>
              <a:t>qu’elles</a:t>
            </a:r>
            <a:r>
              <a:rPr lang="it-IT" sz="2000" dirty="0"/>
              <a:t> </a:t>
            </a:r>
            <a:r>
              <a:rPr lang="it-IT" sz="2000" dirty="0" err="1"/>
              <a:t>ressentent</a:t>
            </a:r>
            <a:r>
              <a:rPr lang="it-IT" sz="2000" dirty="0"/>
              <a:t> </a:t>
            </a:r>
            <a:r>
              <a:rPr lang="it-IT" sz="2000" dirty="0" err="1"/>
              <a:t>comme</a:t>
            </a:r>
            <a:r>
              <a:rPr lang="it-IT" sz="2000" dirty="0"/>
              <a:t> une </a:t>
            </a:r>
            <a:r>
              <a:rPr lang="it-IT" sz="2000" b="1" dirty="0"/>
              <a:t>lacune de la langue.</a:t>
            </a:r>
            <a:endParaRPr lang="fr-CA" sz="2000" b="1" dirty="0"/>
          </a:p>
        </p:txBody>
      </p:sp>
    </p:spTree>
    <p:extLst>
      <p:ext uri="{BB962C8B-B14F-4D97-AF65-F5344CB8AC3E}">
        <p14:creationId xmlns:p14="http://schemas.microsoft.com/office/powerpoint/2010/main" val="20436036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Déclaration de l’Académie française</a:t>
            </a:r>
            <a:br>
              <a:rPr lang="fr-CA" sz="2800" dirty="0"/>
            </a:br>
            <a:r>
              <a:rPr lang="fr-CA" sz="2800" dirty="0"/>
              <a:t>2019</a:t>
            </a:r>
          </a:p>
        </p:txBody>
      </p:sp>
      <p:sp>
        <p:nvSpPr>
          <p:cNvPr id="3" name="Segnaposto contenuto 2"/>
          <p:cNvSpPr>
            <a:spLocks noGrp="1"/>
          </p:cNvSpPr>
          <p:nvPr>
            <p:ph idx="1"/>
          </p:nvPr>
        </p:nvSpPr>
        <p:spPr/>
        <p:txBody>
          <a:bodyPr>
            <a:normAutofit/>
          </a:bodyPr>
          <a:lstStyle/>
          <a:p>
            <a:pPr algn="just"/>
            <a:r>
              <a:rPr lang="it-IT" sz="2400" dirty="0"/>
              <a:t>la </a:t>
            </a:r>
            <a:r>
              <a:rPr lang="it-IT" sz="2400" dirty="0" err="1"/>
              <a:t>commission</a:t>
            </a:r>
            <a:r>
              <a:rPr lang="it-IT" sz="2400" dirty="0"/>
              <a:t> s’est </a:t>
            </a:r>
            <a:r>
              <a:rPr lang="it-IT" sz="2400" dirty="0" err="1"/>
              <a:t>conformée</a:t>
            </a:r>
            <a:r>
              <a:rPr lang="it-IT" sz="2400" dirty="0"/>
              <a:t> </a:t>
            </a:r>
            <a:r>
              <a:rPr lang="it-IT" sz="2400" dirty="0" err="1"/>
              <a:t>aux</a:t>
            </a:r>
            <a:r>
              <a:rPr lang="it-IT" sz="2400" dirty="0"/>
              <a:t> </a:t>
            </a:r>
            <a:r>
              <a:rPr lang="it-IT" sz="2400" dirty="0" err="1"/>
              <a:t>méthodes</a:t>
            </a:r>
            <a:r>
              <a:rPr lang="it-IT" sz="2400" dirty="0"/>
              <a:t> </a:t>
            </a:r>
            <a:r>
              <a:rPr lang="it-IT" sz="2400" dirty="0" err="1"/>
              <a:t>éprouvées</a:t>
            </a:r>
            <a:r>
              <a:rPr lang="it-IT" sz="2400" dirty="0"/>
              <a:t> à l’Académie, qui a </a:t>
            </a:r>
            <a:r>
              <a:rPr lang="it-IT" sz="2400" dirty="0" err="1"/>
              <a:t>toujours</a:t>
            </a:r>
            <a:r>
              <a:rPr lang="it-IT" sz="2400" dirty="0"/>
              <a:t> </a:t>
            </a:r>
            <a:r>
              <a:rPr lang="it-IT" sz="2400" dirty="0" err="1"/>
              <a:t>fondé</a:t>
            </a:r>
            <a:r>
              <a:rPr lang="it-IT" sz="2400" dirty="0"/>
              <a:t> </a:t>
            </a:r>
            <a:r>
              <a:rPr lang="it-IT" sz="2400" dirty="0" err="1"/>
              <a:t>ses</a:t>
            </a:r>
            <a:r>
              <a:rPr lang="it-IT" sz="2400" dirty="0"/>
              <a:t> </a:t>
            </a:r>
            <a:r>
              <a:rPr lang="it-IT" sz="2400" dirty="0" err="1"/>
              <a:t>recommandations</a:t>
            </a:r>
            <a:r>
              <a:rPr lang="it-IT" sz="2400" dirty="0"/>
              <a:t> </a:t>
            </a:r>
            <a:r>
              <a:rPr lang="it-IT" sz="2400" dirty="0" err="1"/>
              <a:t>sur</a:t>
            </a:r>
            <a:r>
              <a:rPr lang="it-IT" sz="2400" dirty="0"/>
              <a:t> le </a:t>
            </a:r>
            <a:r>
              <a:rPr lang="it-IT" sz="2400" b="1" dirty="0"/>
              <a:t>«bon </a:t>
            </a:r>
            <a:r>
              <a:rPr lang="it-IT" sz="2400" b="1" dirty="0" err="1"/>
              <a:t>usage</a:t>
            </a:r>
            <a:r>
              <a:rPr lang="it-IT" sz="2400" b="1" dirty="0"/>
              <a:t>» </a:t>
            </a:r>
            <a:r>
              <a:rPr lang="it-IT" sz="2400" dirty="0"/>
              <a:t>dont elle est la </a:t>
            </a:r>
            <a:r>
              <a:rPr lang="it-IT" sz="2400" dirty="0" err="1"/>
              <a:t>gardienne</a:t>
            </a:r>
            <a:r>
              <a:rPr lang="it-IT" sz="2400" dirty="0"/>
              <a:t>, ce qui </a:t>
            </a:r>
            <a:r>
              <a:rPr lang="it-IT" sz="2400" dirty="0" err="1"/>
              <a:t>implique</a:t>
            </a:r>
            <a:r>
              <a:rPr lang="it-IT" sz="2400" dirty="0"/>
              <a:t>, non </a:t>
            </a:r>
            <a:r>
              <a:rPr lang="it-IT" sz="2400" dirty="0" err="1"/>
              <a:t>pas</a:t>
            </a:r>
            <a:r>
              <a:rPr lang="it-IT" sz="2400" dirty="0"/>
              <a:t> d’</a:t>
            </a:r>
            <a:r>
              <a:rPr lang="it-IT" sz="2400" dirty="0" err="1"/>
              <a:t>avaliser</a:t>
            </a:r>
            <a:r>
              <a:rPr lang="it-IT" sz="2400" dirty="0"/>
              <a:t> </a:t>
            </a:r>
            <a:r>
              <a:rPr lang="it-IT" sz="2400" dirty="0" err="1"/>
              <a:t>tous</a:t>
            </a:r>
            <a:r>
              <a:rPr lang="it-IT" sz="2400" dirty="0"/>
              <a:t> </a:t>
            </a:r>
            <a:r>
              <a:rPr lang="it-IT" sz="2400" dirty="0" err="1"/>
              <a:t>les</a:t>
            </a:r>
            <a:r>
              <a:rPr lang="it-IT" sz="2400" dirty="0"/>
              <a:t> </a:t>
            </a:r>
            <a:r>
              <a:rPr lang="it-IT" sz="2400" dirty="0" err="1"/>
              <a:t>usages</a:t>
            </a:r>
            <a:r>
              <a:rPr lang="it-IT" sz="2400" dirty="0"/>
              <a:t>, ni de </a:t>
            </a:r>
            <a:r>
              <a:rPr lang="it-IT" sz="2400" dirty="0" err="1"/>
              <a:t>les</a:t>
            </a:r>
            <a:r>
              <a:rPr lang="it-IT" sz="2400" dirty="0"/>
              <a:t> </a:t>
            </a:r>
            <a:r>
              <a:rPr lang="it-IT" sz="2400" dirty="0" err="1"/>
              <a:t>retarder</a:t>
            </a:r>
            <a:r>
              <a:rPr lang="it-IT" sz="2400" dirty="0"/>
              <a:t> </a:t>
            </a:r>
            <a:r>
              <a:rPr lang="it-IT" sz="2400" dirty="0" err="1"/>
              <a:t>ou</a:t>
            </a:r>
            <a:r>
              <a:rPr lang="it-IT" sz="2400" dirty="0"/>
              <a:t> de </a:t>
            </a:r>
            <a:r>
              <a:rPr lang="it-IT" sz="2400" dirty="0" err="1"/>
              <a:t>les</a:t>
            </a:r>
            <a:r>
              <a:rPr lang="it-IT" sz="2400" dirty="0"/>
              <a:t> </a:t>
            </a:r>
            <a:r>
              <a:rPr lang="it-IT" sz="2400" dirty="0" err="1"/>
              <a:t>devancer</a:t>
            </a:r>
            <a:r>
              <a:rPr lang="it-IT" sz="2400" dirty="0"/>
              <a:t>, ni de </a:t>
            </a:r>
            <a:r>
              <a:rPr lang="it-IT" sz="2400" dirty="0" err="1"/>
              <a:t>chercher</a:t>
            </a:r>
            <a:r>
              <a:rPr lang="it-IT" sz="2400" dirty="0"/>
              <a:t> à </a:t>
            </a:r>
            <a:r>
              <a:rPr lang="it-IT" sz="2400" dirty="0" err="1"/>
              <a:t>les</a:t>
            </a:r>
            <a:r>
              <a:rPr lang="it-IT" sz="2400" dirty="0"/>
              <a:t> </a:t>
            </a:r>
            <a:r>
              <a:rPr lang="it-IT" sz="2400" dirty="0" err="1"/>
              <a:t>imposer</a:t>
            </a:r>
            <a:r>
              <a:rPr lang="it-IT" sz="2400" dirty="0"/>
              <a:t>, mais de </a:t>
            </a:r>
            <a:r>
              <a:rPr lang="it-IT" sz="2400" dirty="0" err="1"/>
              <a:t>dégager</a:t>
            </a:r>
            <a:r>
              <a:rPr lang="it-IT" sz="2400" dirty="0"/>
              <a:t> </a:t>
            </a:r>
            <a:r>
              <a:rPr lang="it-IT" sz="2400" dirty="0" err="1"/>
              <a:t>ceux</a:t>
            </a:r>
            <a:r>
              <a:rPr lang="it-IT" sz="2400" dirty="0"/>
              <a:t> qui </a:t>
            </a:r>
            <a:r>
              <a:rPr lang="it-IT" sz="2400" dirty="0" err="1"/>
              <a:t>attestent</a:t>
            </a:r>
            <a:r>
              <a:rPr lang="it-IT" sz="2400" dirty="0"/>
              <a:t> </a:t>
            </a:r>
            <a:r>
              <a:rPr lang="it-IT" sz="2400" b="1" dirty="0"/>
              <a:t>une </a:t>
            </a:r>
            <a:r>
              <a:rPr lang="it-IT" sz="2400" b="1" dirty="0" err="1"/>
              <a:t>formation</a:t>
            </a:r>
            <a:r>
              <a:rPr lang="it-IT" sz="2400" b="1" dirty="0"/>
              <a:t> </a:t>
            </a:r>
            <a:r>
              <a:rPr lang="it-IT" sz="2400" b="1" dirty="0" err="1"/>
              <a:t>correcte</a:t>
            </a:r>
            <a:r>
              <a:rPr lang="it-IT" sz="2400" b="1" dirty="0"/>
              <a:t> </a:t>
            </a:r>
            <a:r>
              <a:rPr lang="it-IT" sz="2400" dirty="0"/>
              <a:t>et </a:t>
            </a:r>
            <a:r>
              <a:rPr lang="it-IT" sz="2400" dirty="0" err="1"/>
              <a:t>sont</a:t>
            </a:r>
            <a:r>
              <a:rPr lang="it-IT" sz="2400" dirty="0"/>
              <a:t> </a:t>
            </a:r>
            <a:r>
              <a:rPr lang="it-IT" sz="2400" dirty="0" err="1"/>
              <a:t>durablement</a:t>
            </a:r>
            <a:r>
              <a:rPr lang="it-IT" sz="2400" dirty="0"/>
              <a:t> </a:t>
            </a:r>
            <a:r>
              <a:rPr lang="it-IT" sz="2400" dirty="0" err="1"/>
              <a:t>établis</a:t>
            </a:r>
            <a:r>
              <a:rPr lang="it-IT" sz="2400" dirty="0"/>
              <a:t>.</a:t>
            </a:r>
            <a:endParaRPr lang="fr-CA" sz="2400" dirty="0"/>
          </a:p>
        </p:txBody>
      </p:sp>
    </p:spTree>
    <p:extLst>
      <p:ext uri="{BB962C8B-B14F-4D97-AF65-F5344CB8AC3E}">
        <p14:creationId xmlns:p14="http://schemas.microsoft.com/office/powerpoint/2010/main" val="4170367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Déclaration de l’Académie française</a:t>
            </a:r>
            <a:br>
              <a:rPr lang="fr-CA" sz="2800" dirty="0"/>
            </a:br>
            <a:r>
              <a:rPr lang="fr-CA" sz="2800" dirty="0"/>
              <a:t>2019</a:t>
            </a:r>
          </a:p>
        </p:txBody>
      </p:sp>
      <p:sp>
        <p:nvSpPr>
          <p:cNvPr id="3" name="Segnaposto contenuto 2"/>
          <p:cNvSpPr>
            <a:spLocks noGrp="1"/>
          </p:cNvSpPr>
          <p:nvPr>
            <p:ph idx="1"/>
          </p:nvPr>
        </p:nvSpPr>
        <p:spPr/>
        <p:txBody>
          <a:bodyPr>
            <a:normAutofit fontScale="92500"/>
          </a:bodyPr>
          <a:lstStyle/>
          <a:p>
            <a:pPr algn="just"/>
            <a:r>
              <a:rPr lang="it-IT" sz="2400" dirty="0"/>
              <a:t>S’</a:t>
            </a:r>
            <a:r>
              <a:rPr lang="it-IT" sz="2400" dirty="0" err="1"/>
              <a:t>agissant</a:t>
            </a:r>
            <a:r>
              <a:rPr lang="it-IT" sz="2400" dirty="0"/>
              <a:t> </a:t>
            </a:r>
            <a:r>
              <a:rPr lang="it-IT" sz="2400" dirty="0" err="1"/>
              <a:t>des</a:t>
            </a:r>
            <a:r>
              <a:rPr lang="it-IT" sz="2400" dirty="0"/>
              <a:t> </a:t>
            </a:r>
            <a:r>
              <a:rPr lang="it-IT" sz="2400" dirty="0" err="1"/>
              <a:t>noms</a:t>
            </a:r>
            <a:r>
              <a:rPr lang="it-IT" sz="2400" dirty="0"/>
              <a:t> de </a:t>
            </a:r>
            <a:r>
              <a:rPr lang="it-IT" sz="2400" dirty="0" err="1"/>
              <a:t>métiers</a:t>
            </a:r>
            <a:r>
              <a:rPr lang="it-IT" sz="2400" dirty="0"/>
              <a:t>, l’Académie </a:t>
            </a:r>
            <a:r>
              <a:rPr lang="it-IT" sz="2400" dirty="0" err="1"/>
              <a:t>considère</a:t>
            </a:r>
            <a:r>
              <a:rPr lang="it-IT" sz="2400" dirty="0"/>
              <a:t> </a:t>
            </a:r>
            <a:r>
              <a:rPr lang="it-IT" sz="2400" dirty="0" err="1"/>
              <a:t>que</a:t>
            </a:r>
            <a:r>
              <a:rPr lang="it-IT" sz="2400" dirty="0"/>
              <a:t> </a:t>
            </a:r>
            <a:r>
              <a:rPr lang="it-IT" sz="2400" dirty="0" err="1"/>
              <a:t>toutes</a:t>
            </a:r>
            <a:r>
              <a:rPr lang="it-IT" sz="2400" dirty="0"/>
              <a:t> </a:t>
            </a:r>
            <a:r>
              <a:rPr lang="it-IT" sz="2400" dirty="0" err="1"/>
              <a:t>les</a:t>
            </a:r>
            <a:r>
              <a:rPr lang="it-IT" sz="2400" dirty="0"/>
              <a:t> </a:t>
            </a:r>
            <a:r>
              <a:rPr lang="it-IT" sz="2400" dirty="0" err="1"/>
              <a:t>évolutions</a:t>
            </a:r>
            <a:r>
              <a:rPr lang="it-IT" sz="2400" dirty="0"/>
              <a:t> </a:t>
            </a:r>
            <a:r>
              <a:rPr lang="it-IT" sz="2400" dirty="0" err="1"/>
              <a:t>visant</a:t>
            </a:r>
            <a:r>
              <a:rPr lang="it-IT" sz="2400" dirty="0"/>
              <a:t> à </a:t>
            </a:r>
            <a:r>
              <a:rPr lang="it-IT" sz="2400" dirty="0" err="1"/>
              <a:t>faire</a:t>
            </a:r>
            <a:r>
              <a:rPr lang="it-IT" sz="2400" dirty="0"/>
              <a:t> </a:t>
            </a:r>
            <a:r>
              <a:rPr lang="it-IT" sz="2400" dirty="0" err="1"/>
              <a:t>reconnaître</a:t>
            </a:r>
            <a:r>
              <a:rPr lang="it-IT" sz="2400" dirty="0"/>
              <a:t> </a:t>
            </a:r>
            <a:r>
              <a:rPr lang="it-IT" sz="2400" dirty="0" err="1"/>
              <a:t>dans</a:t>
            </a:r>
            <a:r>
              <a:rPr lang="it-IT" sz="2400" dirty="0"/>
              <a:t> la langue la </a:t>
            </a:r>
            <a:r>
              <a:rPr lang="it-IT" sz="2400" dirty="0" err="1"/>
              <a:t>place</a:t>
            </a:r>
            <a:r>
              <a:rPr lang="it-IT" sz="2400" dirty="0"/>
              <a:t> </a:t>
            </a:r>
            <a:r>
              <a:rPr lang="it-IT" sz="2400" dirty="0" err="1"/>
              <a:t>aujourd’hui</a:t>
            </a:r>
            <a:r>
              <a:rPr lang="it-IT" sz="2400" dirty="0"/>
              <a:t> </a:t>
            </a:r>
            <a:r>
              <a:rPr lang="it-IT" sz="2400" dirty="0" err="1"/>
              <a:t>reconnue</a:t>
            </a:r>
            <a:r>
              <a:rPr lang="it-IT" sz="2400" dirty="0"/>
              <a:t> </a:t>
            </a:r>
            <a:r>
              <a:rPr lang="it-IT" sz="2400" dirty="0" err="1"/>
              <a:t>aux</a:t>
            </a:r>
            <a:r>
              <a:rPr lang="it-IT" sz="2400" dirty="0"/>
              <a:t> femmes </a:t>
            </a:r>
            <a:r>
              <a:rPr lang="it-IT" sz="2400" dirty="0" err="1"/>
              <a:t>dans</a:t>
            </a:r>
            <a:r>
              <a:rPr lang="it-IT" sz="2400" dirty="0"/>
              <a:t> la </a:t>
            </a:r>
            <a:r>
              <a:rPr lang="it-IT" sz="2400" dirty="0" err="1"/>
              <a:t>société</a:t>
            </a:r>
            <a:r>
              <a:rPr lang="it-IT" sz="2400" dirty="0"/>
              <a:t> </a:t>
            </a:r>
            <a:r>
              <a:rPr lang="it-IT" sz="2400" dirty="0" err="1"/>
              <a:t>peuvent</a:t>
            </a:r>
            <a:r>
              <a:rPr lang="it-IT" sz="2400" dirty="0"/>
              <a:t> </a:t>
            </a:r>
            <a:r>
              <a:rPr lang="it-IT" sz="2400" dirty="0" err="1"/>
              <a:t>être</a:t>
            </a:r>
            <a:r>
              <a:rPr lang="it-IT" sz="2400" dirty="0"/>
              <a:t> </a:t>
            </a:r>
            <a:r>
              <a:rPr lang="it-IT" sz="2400" dirty="0" err="1"/>
              <a:t>envisagées</a:t>
            </a:r>
            <a:r>
              <a:rPr lang="it-IT" sz="2400" dirty="0"/>
              <a:t>, pour </a:t>
            </a:r>
            <a:r>
              <a:rPr lang="it-IT" sz="2400" dirty="0" err="1"/>
              <a:t>peu</a:t>
            </a:r>
            <a:r>
              <a:rPr lang="it-IT" sz="2400" dirty="0"/>
              <a:t> </a:t>
            </a:r>
            <a:r>
              <a:rPr lang="it-IT" sz="2400" dirty="0" err="1"/>
              <a:t>qu’elles</a:t>
            </a:r>
            <a:r>
              <a:rPr lang="it-IT" sz="2400" dirty="0"/>
              <a:t> ne </a:t>
            </a:r>
            <a:r>
              <a:rPr lang="it-IT" sz="2400" b="1" dirty="0" err="1"/>
              <a:t>contreviennent</a:t>
            </a:r>
            <a:r>
              <a:rPr lang="it-IT" sz="2400" b="1" dirty="0"/>
              <a:t> </a:t>
            </a:r>
            <a:r>
              <a:rPr lang="it-IT" sz="2400" b="1" dirty="0" err="1"/>
              <a:t>pas</a:t>
            </a:r>
            <a:r>
              <a:rPr lang="it-IT" sz="2400" b="1" dirty="0"/>
              <a:t> </a:t>
            </a:r>
            <a:r>
              <a:rPr lang="it-IT" sz="2400" b="1" dirty="0" err="1"/>
              <a:t>aux</a:t>
            </a:r>
            <a:r>
              <a:rPr lang="it-IT" sz="2400" b="1" dirty="0"/>
              <a:t> </a:t>
            </a:r>
            <a:r>
              <a:rPr lang="it-IT" sz="2400" b="1" dirty="0" err="1"/>
              <a:t>règles</a:t>
            </a:r>
            <a:r>
              <a:rPr lang="it-IT" sz="2400" b="1" dirty="0"/>
              <a:t> </a:t>
            </a:r>
            <a:r>
              <a:rPr lang="it-IT" sz="2400" b="1" dirty="0" err="1"/>
              <a:t>élémentaires</a:t>
            </a:r>
            <a:r>
              <a:rPr lang="it-IT" sz="2400" b="1" dirty="0"/>
              <a:t> et </a:t>
            </a:r>
            <a:r>
              <a:rPr lang="it-IT" sz="2400" b="1" dirty="0" err="1"/>
              <a:t>fondamentales</a:t>
            </a:r>
            <a:r>
              <a:rPr lang="it-IT" sz="2400" b="1" dirty="0"/>
              <a:t> de la langue</a:t>
            </a:r>
            <a:r>
              <a:rPr lang="it-IT" sz="2400" dirty="0"/>
              <a:t>, en </a:t>
            </a:r>
            <a:r>
              <a:rPr lang="it-IT" sz="2400" dirty="0" err="1"/>
              <a:t>particulier</a:t>
            </a:r>
            <a:r>
              <a:rPr lang="it-IT" sz="2400" dirty="0"/>
              <a:t> </a:t>
            </a:r>
            <a:r>
              <a:rPr lang="it-IT" sz="2400" dirty="0" err="1"/>
              <a:t>aux</a:t>
            </a:r>
            <a:r>
              <a:rPr lang="it-IT" sz="2400" dirty="0"/>
              <a:t> </a:t>
            </a:r>
            <a:r>
              <a:rPr lang="it-IT" sz="2400" dirty="0" err="1"/>
              <a:t>règles</a:t>
            </a:r>
            <a:r>
              <a:rPr lang="it-IT" sz="2400" dirty="0"/>
              <a:t> </a:t>
            </a:r>
            <a:r>
              <a:rPr lang="it-IT" sz="2400" dirty="0" err="1"/>
              <a:t>morphologiques</a:t>
            </a:r>
            <a:r>
              <a:rPr lang="it-IT" sz="2400" dirty="0"/>
              <a:t> qui </a:t>
            </a:r>
            <a:r>
              <a:rPr lang="it-IT" sz="2400" dirty="0" err="1"/>
              <a:t>président</a:t>
            </a:r>
            <a:r>
              <a:rPr lang="it-IT" sz="2400" dirty="0"/>
              <a:t> à la </a:t>
            </a:r>
            <a:r>
              <a:rPr lang="it-IT" sz="2400" dirty="0" err="1"/>
              <a:t>création</a:t>
            </a:r>
            <a:r>
              <a:rPr lang="it-IT" sz="2400" dirty="0"/>
              <a:t> </a:t>
            </a:r>
            <a:r>
              <a:rPr lang="it-IT" sz="2400" dirty="0" err="1"/>
              <a:t>des</a:t>
            </a:r>
            <a:r>
              <a:rPr lang="it-IT" sz="2400" dirty="0"/>
              <a:t> </a:t>
            </a:r>
            <a:r>
              <a:rPr lang="it-IT" sz="2400" dirty="0" err="1"/>
              <a:t>formes</a:t>
            </a:r>
            <a:r>
              <a:rPr lang="it-IT" sz="2400" dirty="0"/>
              <a:t> </a:t>
            </a:r>
            <a:r>
              <a:rPr lang="it-IT" sz="2400" dirty="0" err="1"/>
              <a:t>féminines</a:t>
            </a:r>
            <a:r>
              <a:rPr lang="it-IT" sz="2400" dirty="0"/>
              <a:t> </a:t>
            </a:r>
            <a:r>
              <a:rPr lang="it-IT" sz="2400" dirty="0" err="1"/>
              <a:t>dérivées</a:t>
            </a:r>
            <a:r>
              <a:rPr lang="it-IT" sz="2400" dirty="0"/>
              <a:t> </a:t>
            </a:r>
            <a:r>
              <a:rPr lang="it-IT" sz="2400" dirty="0" err="1"/>
              <a:t>des</a:t>
            </a:r>
            <a:r>
              <a:rPr lang="it-IT" sz="2400" dirty="0"/>
              <a:t> </a:t>
            </a:r>
            <a:r>
              <a:rPr lang="it-IT" sz="2400" dirty="0" err="1"/>
              <a:t>substantifs</a:t>
            </a:r>
            <a:r>
              <a:rPr lang="it-IT" sz="2400" dirty="0"/>
              <a:t> </a:t>
            </a:r>
            <a:r>
              <a:rPr lang="it-IT" sz="2400" dirty="0" err="1"/>
              <a:t>masculins</a:t>
            </a:r>
            <a:r>
              <a:rPr lang="it-IT" sz="2400" dirty="0"/>
              <a:t>. </a:t>
            </a:r>
            <a:r>
              <a:rPr lang="it-IT" sz="2400" dirty="0" err="1"/>
              <a:t>Ces</a:t>
            </a:r>
            <a:r>
              <a:rPr lang="it-IT" sz="2400" dirty="0"/>
              <a:t> </a:t>
            </a:r>
            <a:r>
              <a:rPr lang="it-IT" sz="2400" dirty="0" err="1"/>
              <a:t>contraintes</a:t>
            </a:r>
            <a:r>
              <a:rPr lang="it-IT" sz="2400" dirty="0"/>
              <a:t> </a:t>
            </a:r>
            <a:r>
              <a:rPr lang="it-IT" sz="2400" dirty="0" err="1"/>
              <a:t>sont</a:t>
            </a:r>
            <a:r>
              <a:rPr lang="it-IT" sz="2400" dirty="0"/>
              <a:t> </a:t>
            </a:r>
            <a:r>
              <a:rPr lang="it-IT" sz="2400" dirty="0" err="1"/>
              <a:t>objectives</a:t>
            </a:r>
            <a:r>
              <a:rPr lang="it-IT" sz="2400" dirty="0"/>
              <a:t>, et il </a:t>
            </a:r>
            <a:r>
              <a:rPr lang="it-IT" sz="2400" dirty="0" err="1"/>
              <a:t>convient</a:t>
            </a:r>
            <a:r>
              <a:rPr lang="it-IT" sz="2400" dirty="0"/>
              <a:t> de </a:t>
            </a:r>
            <a:r>
              <a:rPr lang="it-IT" sz="2400" dirty="0" err="1"/>
              <a:t>rappeler</a:t>
            </a:r>
            <a:r>
              <a:rPr lang="it-IT" sz="2400" dirty="0"/>
              <a:t> </a:t>
            </a:r>
            <a:r>
              <a:rPr lang="it-IT" sz="2400" dirty="0" err="1"/>
              <a:t>que</a:t>
            </a:r>
            <a:r>
              <a:rPr lang="it-IT" sz="2400" dirty="0"/>
              <a:t> </a:t>
            </a:r>
            <a:r>
              <a:rPr lang="it-IT" sz="2400" dirty="0" err="1"/>
              <a:t>les</a:t>
            </a:r>
            <a:r>
              <a:rPr lang="it-IT" sz="2400" dirty="0"/>
              <a:t> </a:t>
            </a:r>
            <a:r>
              <a:rPr lang="it-IT" sz="2400" dirty="0" err="1"/>
              <a:t>formes</a:t>
            </a:r>
            <a:r>
              <a:rPr lang="it-IT" sz="2400" dirty="0"/>
              <a:t> </a:t>
            </a:r>
            <a:r>
              <a:rPr lang="it-IT" sz="2400" dirty="0" err="1"/>
              <a:t>féminines</a:t>
            </a:r>
            <a:r>
              <a:rPr lang="it-IT" sz="2400" dirty="0"/>
              <a:t> </a:t>
            </a:r>
            <a:r>
              <a:rPr lang="it-IT" sz="2400" dirty="0" err="1"/>
              <a:t>auxquelles</a:t>
            </a:r>
            <a:r>
              <a:rPr lang="it-IT" sz="2400" dirty="0"/>
              <a:t> on </a:t>
            </a:r>
            <a:r>
              <a:rPr lang="it-IT" sz="2400" dirty="0" err="1"/>
              <a:t>peut</a:t>
            </a:r>
            <a:r>
              <a:rPr lang="it-IT" sz="2400" dirty="0"/>
              <a:t> </a:t>
            </a:r>
            <a:r>
              <a:rPr lang="it-IT" sz="2400" dirty="0" err="1"/>
              <a:t>légitimement</a:t>
            </a:r>
            <a:r>
              <a:rPr lang="it-IT" sz="2400" dirty="0"/>
              <a:t> </a:t>
            </a:r>
            <a:r>
              <a:rPr lang="it-IT" sz="2400" dirty="0" err="1"/>
              <a:t>recourir</a:t>
            </a:r>
            <a:r>
              <a:rPr lang="it-IT" sz="2400" dirty="0"/>
              <a:t> </a:t>
            </a:r>
            <a:r>
              <a:rPr lang="it-IT" sz="2400" dirty="0" err="1"/>
              <a:t>doivent</a:t>
            </a:r>
            <a:r>
              <a:rPr lang="it-IT" sz="2400" dirty="0"/>
              <a:t> </a:t>
            </a:r>
            <a:r>
              <a:rPr lang="it-IT" sz="2400" dirty="0" err="1"/>
              <a:t>être</a:t>
            </a:r>
            <a:r>
              <a:rPr lang="it-IT" sz="2400" dirty="0"/>
              <a:t> </a:t>
            </a:r>
            <a:r>
              <a:rPr lang="it-IT" sz="2400" dirty="0" err="1"/>
              <a:t>conformes</a:t>
            </a:r>
            <a:r>
              <a:rPr lang="it-IT" sz="2400" dirty="0"/>
              <a:t> </a:t>
            </a:r>
            <a:r>
              <a:rPr lang="it-IT" sz="2400" dirty="0" err="1"/>
              <a:t>aux</a:t>
            </a:r>
            <a:r>
              <a:rPr lang="it-IT" sz="2400" dirty="0"/>
              <a:t> </a:t>
            </a:r>
            <a:r>
              <a:rPr lang="it-IT" sz="2400" dirty="0" err="1"/>
              <a:t>modes</a:t>
            </a:r>
            <a:r>
              <a:rPr lang="it-IT" sz="2400" dirty="0"/>
              <a:t> </a:t>
            </a:r>
            <a:r>
              <a:rPr lang="it-IT" sz="2400" dirty="0" err="1"/>
              <a:t>ordinaires</a:t>
            </a:r>
            <a:r>
              <a:rPr lang="it-IT" sz="2400" dirty="0"/>
              <a:t> d’</a:t>
            </a:r>
            <a:r>
              <a:rPr lang="it-IT" sz="2400" dirty="0" err="1"/>
              <a:t>expression</a:t>
            </a:r>
            <a:r>
              <a:rPr lang="it-IT" sz="2400" dirty="0"/>
              <a:t> et de </a:t>
            </a:r>
            <a:r>
              <a:rPr lang="it-IT" sz="2400" dirty="0" err="1"/>
              <a:t>formation</a:t>
            </a:r>
            <a:r>
              <a:rPr lang="it-IT" sz="2400" dirty="0"/>
              <a:t> </a:t>
            </a:r>
            <a:r>
              <a:rPr lang="it-IT" sz="2400" dirty="0" err="1"/>
              <a:t>propres</a:t>
            </a:r>
            <a:r>
              <a:rPr lang="it-IT" sz="2400" dirty="0"/>
              <a:t> </a:t>
            </a:r>
            <a:r>
              <a:rPr lang="it-IT" sz="2400" dirty="0" err="1"/>
              <a:t>au</a:t>
            </a:r>
            <a:r>
              <a:rPr lang="it-IT" sz="2400" dirty="0"/>
              <a:t> </a:t>
            </a:r>
            <a:r>
              <a:rPr lang="it-IT" sz="2400" dirty="0" err="1"/>
              <a:t>français</a:t>
            </a:r>
            <a:r>
              <a:rPr lang="it-IT" sz="2400" dirty="0"/>
              <a:t>, </a:t>
            </a:r>
            <a:r>
              <a:rPr lang="it-IT" sz="2400" dirty="0" err="1"/>
              <a:t>dans</a:t>
            </a:r>
            <a:r>
              <a:rPr lang="it-IT" sz="2400" dirty="0"/>
              <a:t> la </a:t>
            </a:r>
            <a:r>
              <a:rPr lang="it-IT" sz="2400" dirty="0" err="1"/>
              <a:t>mesure</a:t>
            </a:r>
            <a:r>
              <a:rPr lang="it-IT" sz="2400" dirty="0"/>
              <a:t> </a:t>
            </a:r>
            <a:r>
              <a:rPr lang="it-IT" sz="2400" dirty="0" err="1"/>
              <a:t>où</a:t>
            </a:r>
            <a:r>
              <a:rPr lang="it-IT" sz="2400" dirty="0"/>
              <a:t> </a:t>
            </a:r>
            <a:r>
              <a:rPr lang="it-IT" sz="2400" dirty="0" err="1"/>
              <a:t>ces</a:t>
            </a:r>
            <a:r>
              <a:rPr lang="it-IT" sz="2400" dirty="0"/>
              <a:t> </a:t>
            </a:r>
            <a:r>
              <a:rPr lang="it-IT" sz="2400" dirty="0" err="1"/>
              <a:t>règles</a:t>
            </a:r>
            <a:r>
              <a:rPr lang="it-IT" sz="2400" dirty="0"/>
              <a:t> </a:t>
            </a:r>
            <a:r>
              <a:rPr lang="it-IT" sz="2400" dirty="0" err="1"/>
              <a:t>fondamentales</a:t>
            </a:r>
            <a:r>
              <a:rPr lang="it-IT" sz="2400" dirty="0"/>
              <a:t> </a:t>
            </a:r>
            <a:r>
              <a:rPr lang="it-IT" sz="2400" dirty="0" err="1"/>
              <a:t>ordonnent</a:t>
            </a:r>
            <a:r>
              <a:rPr lang="it-IT" sz="2400" dirty="0"/>
              <a:t> et </a:t>
            </a:r>
            <a:r>
              <a:rPr lang="it-IT" sz="2400" dirty="0" err="1"/>
              <a:t>guident</a:t>
            </a:r>
            <a:r>
              <a:rPr lang="it-IT" sz="2400" dirty="0"/>
              <a:t> </a:t>
            </a:r>
            <a:r>
              <a:rPr lang="it-IT" sz="2400" dirty="0" err="1"/>
              <a:t>toutes</a:t>
            </a:r>
            <a:r>
              <a:rPr lang="it-IT" sz="2400" dirty="0"/>
              <a:t> </a:t>
            </a:r>
            <a:r>
              <a:rPr lang="it-IT" sz="2400" dirty="0" err="1"/>
              <a:t>ses</a:t>
            </a:r>
            <a:r>
              <a:rPr lang="it-IT" sz="2400" dirty="0"/>
              <a:t> </a:t>
            </a:r>
            <a:r>
              <a:rPr lang="it-IT" sz="2400" dirty="0" err="1"/>
              <a:t>évolutions</a:t>
            </a:r>
            <a:r>
              <a:rPr lang="it-IT" sz="2400" dirty="0"/>
              <a:t>. Il n’est </a:t>
            </a:r>
            <a:r>
              <a:rPr lang="it-IT" sz="2400" dirty="0" err="1"/>
              <a:t>pas</a:t>
            </a:r>
            <a:r>
              <a:rPr lang="it-IT" sz="2400" dirty="0"/>
              <a:t> </a:t>
            </a:r>
            <a:r>
              <a:rPr lang="it-IT" sz="2400" dirty="0" err="1"/>
              <a:t>loisible</a:t>
            </a:r>
            <a:r>
              <a:rPr lang="it-IT" sz="2400" dirty="0"/>
              <a:t> de s’en </a:t>
            </a:r>
            <a:r>
              <a:rPr lang="it-IT" sz="2400" dirty="0" err="1"/>
              <a:t>affranchir</a:t>
            </a:r>
            <a:r>
              <a:rPr lang="it-IT" sz="2400" dirty="0"/>
              <a:t>, </a:t>
            </a:r>
            <a:r>
              <a:rPr lang="it-IT" sz="2400" dirty="0" err="1"/>
              <a:t>au</a:t>
            </a:r>
            <a:r>
              <a:rPr lang="it-IT" sz="2400" dirty="0"/>
              <a:t> </a:t>
            </a:r>
            <a:r>
              <a:rPr lang="it-IT" sz="2400" b="1" dirty="0" err="1"/>
              <a:t>risque</a:t>
            </a:r>
            <a:r>
              <a:rPr lang="it-IT" sz="2400" b="1" dirty="0"/>
              <a:t> de </a:t>
            </a:r>
            <a:r>
              <a:rPr lang="it-IT" sz="2400" b="1" dirty="0" err="1"/>
              <a:t>bouleverser</a:t>
            </a:r>
            <a:r>
              <a:rPr lang="it-IT" sz="2400" b="1" dirty="0"/>
              <a:t> le </a:t>
            </a:r>
            <a:r>
              <a:rPr lang="it-IT" sz="2400" b="1" dirty="0" err="1"/>
              <a:t>système</a:t>
            </a:r>
            <a:r>
              <a:rPr lang="it-IT" sz="2400" b="1" dirty="0"/>
              <a:t> de la langue. </a:t>
            </a:r>
            <a:endParaRPr lang="fr-CA" sz="2400" b="1" dirty="0"/>
          </a:p>
        </p:txBody>
      </p:sp>
    </p:spTree>
    <p:extLst>
      <p:ext uri="{BB962C8B-B14F-4D97-AF65-F5344CB8AC3E}">
        <p14:creationId xmlns:p14="http://schemas.microsoft.com/office/powerpoint/2010/main" val="42934950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Le Haut Conseil à </a:t>
            </a:r>
            <a:r>
              <a:rPr lang="fr-CA" sz="2800" dirty="0" smtClean="0"/>
              <a:t>l'égalité</a:t>
            </a:r>
            <a:br>
              <a:rPr lang="fr-CA" sz="2800" dirty="0" smtClean="0"/>
            </a:br>
            <a:endParaRPr lang="fr-CA" sz="2800" dirty="0"/>
          </a:p>
        </p:txBody>
      </p:sp>
      <p:sp>
        <p:nvSpPr>
          <p:cNvPr id="3" name="Segnaposto contenuto 2"/>
          <p:cNvSpPr>
            <a:spLocks noGrp="1"/>
          </p:cNvSpPr>
          <p:nvPr>
            <p:ph idx="1"/>
          </p:nvPr>
        </p:nvSpPr>
        <p:spPr/>
        <p:txBody>
          <a:bodyPr>
            <a:normAutofit/>
          </a:bodyPr>
          <a:lstStyle/>
          <a:p>
            <a:pPr algn="just"/>
            <a:r>
              <a:rPr lang="fr-CA" sz="2400" dirty="0"/>
              <a:t>Le Haut Conseil à l'égalité entre les femmes et les hommes (HCE) est une instance consultative indépendante française.</a:t>
            </a:r>
          </a:p>
          <a:p>
            <a:pPr algn="just"/>
            <a:r>
              <a:rPr lang="fr-CA" sz="2400" dirty="0"/>
              <a:t>Il est créé par décret du président de la République François Hollande le 3 janvier 2013. </a:t>
            </a:r>
          </a:p>
          <a:p>
            <a:pPr algn="just"/>
            <a:r>
              <a:rPr lang="fr-CA" sz="2400" dirty="0"/>
              <a:t>Le HCE a été inscrit dans la loi relative à l'égalité et la citoyenneté du 27 janvier 2017 qui a renforcé ses missions (article 181). </a:t>
            </a:r>
          </a:p>
          <a:p>
            <a:pPr algn="just"/>
            <a:r>
              <a:rPr lang="fr-CA" sz="2400" dirty="0"/>
              <a:t>Le Haut Conseil à l’</a:t>
            </a:r>
            <a:r>
              <a:rPr lang="fr-CA" sz="2400" dirty="0" err="1"/>
              <a:t>Egalité</a:t>
            </a:r>
            <a:r>
              <a:rPr lang="fr-CA" sz="2400" dirty="0"/>
              <a:t> entre les femmes et les hommes est composé de personnalités nommées par arrêté </a:t>
            </a:r>
            <a:r>
              <a:rPr lang="fr-CA" sz="2400" dirty="0" err="1"/>
              <a:t>du.de</a:t>
            </a:r>
            <a:r>
              <a:rPr lang="fr-CA" sz="2400" dirty="0"/>
              <a:t> la </a:t>
            </a:r>
            <a:r>
              <a:rPr lang="fr-CA" sz="2400" dirty="0" err="1"/>
              <a:t>Premièr.e</a:t>
            </a:r>
            <a:r>
              <a:rPr lang="fr-CA" sz="2400" dirty="0"/>
              <a:t> ministre, sur proposition </a:t>
            </a:r>
            <a:r>
              <a:rPr lang="fr-CA" sz="2400" dirty="0" err="1"/>
              <a:t>du.de</a:t>
            </a:r>
            <a:r>
              <a:rPr lang="fr-CA" sz="2400" dirty="0"/>
              <a:t> la ministre des Droits des femmes.</a:t>
            </a:r>
          </a:p>
        </p:txBody>
      </p:sp>
    </p:spTree>
    <p:extLst>
      <p:ext uri="{BB962C8B-B14F-4D97-AF65-F5344CB8AC3E}">
        <p14:creationId xmlns:p14="http://schemas.microsoft.com/office/powerpoint/2010/main" val="32073991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le Guide </a:t>
            </a:r>
            <a:r>
              <a:rPr lang="it-IT" sz="2800" b="1" dirty="0" err="1"/>
              <a:t>pratique</a:t>
            </a:r>
            <a:r>
              <a:rPr lang="it-IT" sz="2800" b="1" dirty="0"/>
              <a:t> </a:t>
            </a:r>
            <a:r>
              <a:rPr lang="it-IT" sz="2800" b="1" dirty="0" err="1"/>
              <a:t>du</a:t>
            </a:r>
            <a:r>
              <a:rPr lang="it-IT" sz="2800" b="1" dirty="0"/>
              <a:t> </a:t>
            </a:r>
            <a:r>
              <a:rPr lang="it-IT" sz="2800" b="1" dirty="0" err="1"/>
              <a:t>Haut</a:t>
            </a:r>
            <a:r>
              <a:rPr lang="it-IT" sz="2800" b="1" dirty="0"/>
              <a:t> </a:t>
            </a:r>
            <a:r>
              <a:rPr lang="it-IT" sz="2800" b="1" dirty="0" err="1"/>
              <a:t>Conseil</a:t>
            </a:r>
            <a:r>
              <a:rPr lang="it-IT" sz="2800" b="1" dirty="0"/>
              <a:t> à l’</a:t>
            </a:r>
            <a:r>
              <a:rPr lang="it-IT" sz="2800" b="1" dirty="0" err="1"/>
              <a:t>Egalité</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a:bodyPr>
          <a:lstStyle/>
          <a:p>
            <a:pPr algn="just"/>
            <a:r>
              <a:rPr lang="it-IT" sz="2400" dirty="0"/>
              <a:t>La Convention d’engagement pour une </a:t>
            </a:r>
            <a:r>
              <a:rPr lang="it-IT" sz="2400" dirty="0" err="1"/>
              <a:t>communication</a:t>
            </a:r>
            <a:r>
              <a:rPr lang="it-IT" sz="2400" dirty="0"/>
              <a:t> </a:t>
            </a:r>
            <a:r>
              <a:rPr lang="it-IT" sz="2400" dirty="0" err="1"/>
              <a:t>publique</a:t>
            </a:r>
            <a:r>
              <a:rPr lang="it-IT" sz="2400" dirty="0"/>
              <a:t> sans </a:t>
            </a:r>
            <a:r>
              <a:rPr lang="it-IT" sz="2400" dirty="0" err="1"/>
              <a:t>stéréotype</a:t>
            </a:r>
            <a:r>
              <a:rPr lang="it-IT" sz="2400" dirty="0"/>
              <a:t> de </a:t>
            </a:r>
            <a:r>
              <a:rPr lang="it-IT" sz="2400" dirty="0" err="1"/>
              <a:t>sexe</a:t>
            </a:r>
            <a:r>
              <a:rPr lang="it-IT" sz="2400" dirty="0"/>
              <a:t> a </a:t>
            </a:r>
            <a:r>
              <a:rPr lang="it-IT" sz="2400" dirty="0" err="1"/>
              <a:t>depuis</a:t>
            </a:r>
            <a:r>
              <a:rPr lang="it-IT" sz="2400" dirty="0"/>
              <a:t> </a:t>
            </a:r>
            <a:r>
              <a:rPr lang="it-IT" sz="2400" dirty="0" err="1"/>
              <a:t>éte</a:t>
            </a:r>
            <a:r>
              <a:rPr lang="it-IT" sz="2400" dirty="0"/>
              <a:t>́ </a:t>
            </a:r>
            <a:r>
              <a:rPr lang="it-IT" sz="2400" dirty="0" err="1"/>
              <a:t>adoptée</a:t>
            </a:r>
            <a:r>
              <a:rPr lang="it-IT" sz="2400" dirty="0"/>
              <a:t> par le </a:t>
            </a:r>
            <a:r>
              <a:rPr lang="it-IT" sz="2400" dirty="0" err="1"/>
              <a:t>Conseil</a:t>
            </a:r>
            <a:r>
              <a:rPr lang="it-IT" sz="2400" dirty="0"/>
              <a:t> </a:t>
            </a:r>
            <a:r>
              <a:rPr lang="it-IT" sz="2400" dirty="0" err="1"/>
              <a:t>économique</a:t>
            </a:r>
            <a:r>
              <a:rPr lang="it-IT" sz="2400" dirty="0"/>
              <a:t>, social et </a:t>
            </a:r>
            <a:r>
              <a:rPr lang="it-IT" sz="2400" dirty="0" err="1"/>
              <a:t>environnemental</a:t>
            </a:r>
            <a:r>
              <a:rPr lang="it-IT" sz="2400" dirty="0"/>
              <a:t>, l’ÉNA, le </a:t>
            </a:r>
            <a:r>
              <a:rPr lang="it-IT" sz="2400" dirty="0" err="1"/>
              <a:t>ministère</a:t>
            </a:r>
            <a:r>
              <a:rPr lang="it-IT" sz="2400" dirty="0"/>
              <a:t> de la </a:t>
            </a:r>
            <a:r>
              <a:rPr lang="it-IT" sz="2400" dirty="0" err="1"/>
              <a:t>Justice</a:t>
            </a:r>
            <a:r>
              <a:rPr lang="it-IT" sz="2400" dirty="0"/>
              <a:t>, le Centre </a:t>
            </a:r>
            <a:r>
              <a:rPr lang="it-IT" sz="2400" dirty="0" err="1"/>
              <a:t>national</a:t>
            </a:r>
            <a:r>
              <a:rPr lang="it-IT" sz="2400" dirty="0"/>
              <a:t> de la </a:t>
            </a:r>
            <a:r>
              <a:rPr lang="it-IT" sz="2400" dirty="0" err="1"/>
              <a:t>fonction</a:t>
            </a:r>
            <a:r>
              <a:rPr lang="it-IT" sz="2400" dirty="0"/>
              <a:t> </a:t>
            </a:r>
            <a:r>
              <a:rPr lang="it-IT" sz="2400" dirty="0" err="1"/>
              <a:t>publique</a:t>
            </a:r>
            <a:r>
              <a:rPr lang="it-IT" sz="2400" dirty="0"/>
              <a:t> territoriale, </a:t>
            </a:r>
            <a:r>
              <a:rPr lang="it-IT" sz="2400" dirty="0" err="1"/>
              <a:t>des</a:t>
            </a:r>
            <a:r>
              <a:rPr lang="it-IT" sz="2400" dirty="0"/>
              <a:t> </a:t>
            </a:r>
            <a:r>
              <a:rPr lang="it-IT" sz="2400" dirty="0" err="1"/>
              <a:t>collectivités</a:t>
            </a:r>
            <a:r>
              <a:rPr lang="it-IT" sz="2400" dirty="0"/>
              <a:t> </a:t>
            </a:r>
            <a:r>
              <a:rPr lang="it-IT" sz="2400" dirty="0" err="1"/>
              <a:t>territoriales</a:t>
            </a:r>
            <a:r>
              <a:rPr lang="it-IT" sz="2400" dirty="0"/>
              <a:t> de </a:t>
            </a:r>
            <a:r>
              <a:rPr lang="it-IT" sz="2400" dirty="0" err="1"/>
              <a:t>tous</a:t>
            </a:r>
            <a:r>
              <a:rPr lang="it-IT" sz="2400" dirty="0"/>
              <a:t> </a:t>
            </a:r>
            <a:r>
              <a:rPr lang="it-IT" sz="2400" dirty="0" err="1"/>
              <a:t>niveaux</a:t>
            </a:r>
            <a:r>
              <a:rPr lang="it-IT" sz="2400" dirty="0"/>
              <a:t> et </a:t>
            </a:r>
            <a:r>
              <a:rPr lang="it-IT" sz="2400" dirty="0" err="1"/>
              <a:t>des</a:t>
            </a:r>
            <a:r>
              <a:rPr lang="it-IT" sz="2400" dirty="0"/>
              <a:t> </a:t>
            </a:r>
            <a:r>
              <a:rPr lang="it-IT" sz="2400" dirty="0" err="1"/>
              <a:t>universités</a:t>
            </a:r>
            <a:r>
              <a:rPr lang="it-IT" sz="2400" dirty="0"/>
              <a:t>... </a:t>
            </a:r>
          </a:p>
          <a:p>
            <a:pPr algn="just"/>
            <a:endParaRPr lang="fr-CA" sz="2400" dirty="0"/>
          </a:p>
        </p:txBody>
      </p:sp>
    </p:spTree>
    <p:extLst>
      <p:ext uri="{BB962C8B-B14F-4D97-AF65-F5344CB8AC3E}">
        <p14:creationId xmlns:p14="http://schemas.microsoft.com/office/powerpoint/2010/main" val="31117783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A" sz="2800" dirty="0"/>
              <a:t>http://</a:t>
            </a:r>
            <a:r>
              <a:rPr lang="fr-CA" sz="2800" dirty="0" err="1"/>
              <a:t>www.haut</a:t>
            </a:r>
            <a:r>
              <a:rPr lang="fr-CA" sz="2800" dirty="0"/>
              <a:t>-conseil-</a:t>
            </a:r>
            <a:r>
              <a:rPr lang="fr-CA" sz="2800" dirty="0" err="1"/>
              <a:t>egalite.gouv.fr</a:t>
            </a:r>
            <a:r>
              <a:rPr lang="fr-CA" sz="2800" dirty="0" smtClean="0"/>
              <a:t>/</a:t>
            </a:r>
            <a:br>
              <a:rPr lang="fr-CA" sz="2800" dirty="0" smtClean="0"/>
            </a:br>
            <a:r>
              <a:rPr lang="it-IT" sz="2800" b="1" dirty="0" err="1"/>
              <a:t>Constitution</a:t>
            </a:r>
            <a:endParaRPr lang="fr-CA" sz="2800" dirty="0"/>
          </a:p>
        </p:txBody>
      </p:sp>
      <p:sp>
        <p:nvSpPr>
          <p:cNvPr id="3" name="Segnaposto contenuto 2"/>
          <p:cNvSpPr>
            <a:spLocks noGrp="1"/>
          </p:cNvSpPr>
          <p:nvPr>
            <p:ph idx="1"/>
          </p:nvPr>
        </p:nvSpPr>
        <p:spPr/>
        <p:txBody>
          <a:bodyPr/>
          <a:lstStyle/>
          <a:p>
            <a:pPr algn="just"/>
            <a:r>
              <a:rPr lang="it-IT" sz="2400" dirty="0"/>
              <a:t>1. </a:t>
            </a:r>
            <a:r>
              <a:rPr lang="it-IT" sz="2400" dirty="0" err="1"/>
              <a:t>Rendre</a:t>
            </a:r>
            <a:r>
              <a:rPr lang="it-IT" sz="2400" dirty="0"/>
              <a:t> </a:t>
            </a:r>
            <a:r>
              <a:rPr lang="it-IT" sz="2400" dirty="0" err="1"/>
              <a:t>visible</a:t>
            </a:r>
            <a:r>
              <a:rPr lang="it-IT" sz="2400" dirty="0"/>
              <a:t> et </a:t>
            </a:r>
            <a:r>
              <a:rPr lang="it-IT" sz="2400" dirty="0" err="1"/>
              <a:t>explicite</a:t>
            </a:r>
            <a:r>
              <a:rPr lang="it-IT" sz="2400" dirty="0"/>
              <a:t> l’</a:t>
            </a:r>
            <a:r>
              <a:rPr lang="it-IT" sz="2400" dirty="0" err="1"/>
              <a:t>égalité</a:t>
            </a:r>
            <a:r>
              <a:rPr lang="it-IT" sz="2400" dirty="0"/>
              <a:t> femmes-</a:t>
            </a:r>
            <a:r>
              <a:rPr lang="it-IT" sz="2400" dirty="0" err="1"/>
              <a:t>hommes</a:t>
            </a:r>
            <a:r>
              <a:rPr lang="it-IT" sz="2400" b="1" dirty="0"/>
              <a:t> </a:t>
            </a:r>
            <a:r>
              <a:rPr lang="it-IT" sz="2400" b="1" dirty="0" err="1"/>
              <a:t>au</a:t>
            </a:r>
            <a:r>
              <a:rPr lang="it-IT" sz="2400" b="1" dirty="0"/>
              <a:t> </a:t>
            </a:r>
            <a:r>
              <a:rPr lang="it-IT" sz="2400" b="1" dirty="0" err="1"/>
              <a:t>cœur</a:t>
            </a:r>
            <a:r>
              <a:rPr lang="it-IT" sz="2400" b="1" dirty="0"/>
              <a:t> de la </a:t>
            </a:r>
            <a:r>
              <a:rPr lang="it-IT" sz="2400" b="1" dirty="0" err="1"/>
              <a:t>Constitution</a:t>
            </a:r>
            <a:r>
              <a:rPr lang="it-IT" sz="2400" dirty="0"/>
              <a:t> : en </a:t>
            </a:r>
            <a:r>
              <a:rPr lang="it-IT" sz="2400" dirty="0" err="1"/>
              <a:t>consacrant</a:t>
            </a:r>
            <a:r>
              <a:rPr lang="it-IT" sz="2400" dirty="0"/>
              <a:t> </a:t>
            </a:r>
            <a:r>
              <a:rPr lang="it-IT" sz="2400" b="1" dirty="0"/>
              <a:t>l’</a:t>
            </a:r>
            <a:r>
              <a:rPr lang="it-IT" sz="2400" b="1" dirty="0" err="1"/>
              <a:t>égalité</a:t>
            </a:r>
            <a:r>
              <a:rPr lang="it-IT" sz="2400" b="1" dirty="0"/>
              <a:t> de </a:t>
            </a:r>
            <a:r>
              <a:rPr lang="it-IT" sz="2400" b="1" dirty="0" err="1"/>
              <a:t>tou.te.s</a:t>
            </a:r>
            <a:r>
              <a:rPr lang="it-IT" sz="2400" b="1" dirty="0"/>
              <a:t> </a:t>
            </a:r>
            <a:r>
              <a:rPr lang="it-IT" sz="2400" b="1" dirty="0" err="1"/>
              <a:t>les</a:t>
            </a:r>
            <a:r>
              <a:rPr lang="it-IT" sz="2400" b="1" dirty="0"/>
              <a:t> </a:t>
            </a:r>
            <a:r>
              <a:rPr lang="it-IT" sz="2400" b="1" dirty="0" err="1"/>
              <a:t>citoyens</a:t>
            </a:r>
            <a:r>
              <a:rPr lang="it-IT" sz="2400" b="1" dirty="0"/>
              <a:t> et </a:t>
            </a:r>
            <a:r>
              <a:rPr lang="it-IT" sz="2400" b="1" dirty="0" err="1"/>
              <a:t>les</a:t>
            </a:r>
            <a:r>
              <a:rPr lang="it-IT" sz="2400" b="1" dirty="0"/>
              <a:t> </a:t>
            </a:r>
            <a:r>
              <a:rPr lang="it-IT" sz="2400" b="1" dirty="0" err="1"/>
              <a:t>citoyennes</a:t>
            </a:r>
            <a:r>
              <a:rPr lang="it-IT" sz="2400" b="1" dirty="0"/>
              <a:t> </a:t>
            </a:r>
            <a:r>
              <a:rPr lang="it-IT" sz="2400" b="1" dirty="0" err="1"/>
              <a:t>devant</a:t>
            </a:r>
            <a:r>
              <a:rPr lang="it-IT" sz="2400" b="1" dirty="0"/>
              <a:t> la </a:t>
            </a:r>
            <a:r>
              <a:rPr lang="it-IT" sz="2400" b="1" dirty="0" err="1"/>
              <a:t>loi</a:t>
            </a:r>
            <a:r>
              <a:rPr lang="it-IT" sz="2400" b="1" dirty="0"/>
              <a:t> « sans </a:t>
            </a:r>
            <a:r>
              <a:rPr lang="it-IT" sz="2400" b="1" dirty="0" err="1"/>
              <a:t>distinction</a:t>
            </a:r>
            <a:r>
              <a:rPr lang="it-IT" sz="2400" b="1" dirty="0"/>
              <a:t> </a:t>
            </a:r>
            <a:r>
              <a:rPr lang="it-IT" sz="2400" dirty="0"/>
              <a:t>de </a:t>
            </a:r>
            <a:r>
              <a:rPr lang="it-IT" sz="2400" dirty="0" err="1"/>
              <a:t>sexe</a:t>
            </a:r>
            <a:r>
              <a:rPr lang="it-IT" sz="2400" dirty="0"/>
              <a:t> », </a:t>
            </a:r>
            <a:r>
              <a:rPr lang="it-IT" sz="2400" dirty="0" err="1"/>
              <a:t>comme</a:t>
            </a:r>
            <a:r>
              <a:rPr lang="it-IT" sz="2400" dirty="0"/>
              <a:t> c’est le </a:t>
            </a:r>
            <a:r>
              <a:rPr lang="it-IT" sz="2400" dirty="0" err="1"/>
              <a:t>cas</a:t>
            </a:r>
            <a:r>
              <a:rPr lang="it-IT" sz="2400" dirty="0"/>
              <a:t> pour l’origine </a:t>
            </a:r>
            <a:r>
              <a:rPr lang="it-IT" sz="2400" dirty="0" err="1"/>
              <a:t>ou</a:t>
            </a:r>
            <a:r>
              <a:rPr lang="it-IT" sz="2400" dirty="0"/>
              <a:t> la </a:t>
            </a:r>
            <a:r>
              <a:rPr lang="it-IT" sz="2400" dirty="0" err="1"/>
              <a:t>religion</a:t>
            </a:r>
            <a:r>
              <a:rPr lang="it-IT" sz="2400" dirty="0"/>
              <a:t> ; en </a:t>
            </a:r>
            <a:r>
              <a:rPr lang="it-IT" sz="2400" dirty="0" err="1"/>
              <a:t>usant</a:t>
            </a:r>
            <a:r>
              <a:rPr lang="it-IT" sz="2400" dirty="0"/>
              <a:t> </a:t>
            </a:r>
            <a:r>
              <a:rPr lang="it-IT" sz="2400" dirty="0" err="1"/>
              <a:t>du</a:t>
            </a:r>
            <a:r>
              <a:rPr lang="it-IT" sz="2400" dirty="0"/>
              <a:t> </a:t>
            </a:r>
            <a:r>
              <a:rPr lang="it-IT" sz="2400" dirty="0" err="1"/>
              <a:t>féminin</a:t>
            </a:r>
            <a:r>
              <a:rPr lang="it-IT" sz="2400" dirty="0"/>
              <a:t> à </a:t>
            </a:r>
            <a:r>
              <a:rPr lang="it-IT" sz="2400" dirty="0" err="1"/>
              <a:t>égalité</a:t>
            </a:r>
            <a:r>
              <a:rPr lang="it-IT" sz="2400" dirty="0"/>
              <a:t> </a:t>
            </a:r>
            <a:r>
              <a:rPr lang="it-IT" sz="2400" dirty="0" err="1"/>
              <a:t>avec</a:t>
            </a:r>
            <a:r>
              <a:rPr lang="it-IT" sz="2400" dirty="0"/>
              <a:t> le </a:t>
            </a:r>
            <a:r>
              <a:rPr lang="it-IT" sz="2400" dirty="0" err="1"/>
              <a:t>masculin</a:t>
            </a:r>
            <a:r>
              <a:rPr lang="it-IT" sz="2400" dirty="0"/>
              <a:t> et </a:t>
            </a:r>
            <a:r>
              <a:rPr lang="it-IT" sz="2400" dirty="0" err="1"/>
              <a:t>notamment</a:t>
            </a:r>
            <a:r>
              <a:rPr lang="it-IT" sz="2400" dirty="0"/>
              <a:t> en </a:t>
            </a:r>
            <a:r>
              <a:rPr lang="it-IT" sz="2400" dirty="0" err="1"/>
              <a:t>remplaçant</a:t>
            </a:r>
            <a:r>
              <a:rPr lang="it-IT" sz="2400" dirty="0"/>
              <a:t> l’</a:t>
            </a:r>
            <a:r>
              <a:rPr lang="it-IT" sz="2400" dirty="0" err="1"/>
              <a:t>expression</a:t>
            </a:r>
            <a:r>
              <a:rPr lang="it-IT" sz="2400" dirty="0"/>
              <a:t> </a:t>
            </a:r>
            <a:r>
              <a:rPr lang="it-IT" sz="2400" b="1" dirty="0"/>
              <a:t>« </a:t>
            </a:r>
            <a:r>
              <a:rPr lang="it-IT" sz="2400" b="1" dirty="0" err="1"/>
              <a:t>Droits</a:t>
            </a:r>
            <a:r>
              <a:rPr lang="it-IT" sz="2400" b="1" dirty="0"/>
              <a:t> de l’</a:t>
            </a:r>
            <a:r>
              <a:rPr lang="it-IT" sz="2400" b="1" dirty="0" err="1"/>
              <a:t>homme</a:t>
            </a:r>
            <a:r>
              <a:rPr lang="it-IT" sz="2400" b="1" dirty="0"/>
              <a:t> » par « </a:t>
            </a:r>
            <a:r>
              <a:rPr lang="it-IT" sz="2400" b="1" dirty="0" err="1"/>
              <a:t>droits</a:t>
            </a:r>
            <a:r>
              <a:rPr lang="it-IT" sz="2400" b="1" dirty="0"/>
              <a:t> </a:t>
            </a:r>
            <a:r>
              <a:rPr lang="it-IT" sz="2400" b="1" dirty="0" err="1"/>
              <a:t>humains</a:t>
            </a:r>
            <a:r>
              <a:rPr lang="it-IT" sz="2400" b="1" dirty="0"/>
              <a:t> ».</a:t>
            </a:r>
          </a:p>
          <a:p>
            <a:pPr algn="just"/>
            <a:endParaRPr lang="it-IT" sz="2400" b="1" dirty="0"/>
          </a:p>
          <a:p>
            <a:endParaRPr lang="fr-CA" sz="2400" dirty="0"/>
          </a:p>
        </p:txBody>
      </p:sp>
    </p:spTree>
    <p:extLst>
      <p:ext uri="{BB962C8B-B14F-4D97-AF65-F5344CB8AC3E}">
        <p14:creationId xmlns:p14="http://schemas.microsoft.com/office/powerpoint/2010/main" val="302533542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TotalTime>
  <Words>10758</Words>
  <Application>Microsoft Macintosh PowerPoint</Application>
  <PresentationFormat>Presentazione su schermo (4:3)</PresentationFormat>
  <Paragraphs>644</Paragraphs>
  <Slides>176</Slides>
  <Notes>0</Notes>
  <HiddenSlides>0</HiddenSlides>
  <MMClips>0</MMClips>
  <ScaleCrop>false</ScaleCrop>
  <HeadingPairs>
    <vt:vector size="4" baseType="variant">
      <vt:variant>
        <vt:lpstr>Tema</vt:lpstr>
      </vt:variant>
      <vt:variant>
        <vt:i4>1</vt:i4>
      </vt:variant>
      <vt:variant>
        <vt:lpstr>Titoli diapositive</vt:lpstr>
      </vt:variant>
      <vt:variant>
        <vt:i4>176</vt:i4>
      </vt:variant>
    </vt:vector>
  </HeadingPairs>
  <TitlesOfParts>
    <vt:vector size="177" baseType="lpstr">
      <vt:lpstr>Tema di Office</vt:lpstr>
      <vt:lpstr>Observations hebdomadaires Les principales questions sociétales et politiques aujourd’hui en France </vt:lpstr>
      <vt:lpstr>Observations hebdomadaires Les principales questions sociétales et politiques aujourd’hui en France </vt:lpstr>
      <vt:lpstr>Observations hebdomadaires Les principales questions sociétales et politiques aujourd’hui en France </vt:lpstr>
      <vt:lpstr>Observations hebdomadaires Les principales questions sociétales et politiques aujourd’hui en France </vt:lpstr>
      <vt:lpstr> Observations hebdomadaires Art. 24 de la « sécurité globale » </vt:lpstr>
      <vt:lpstr>Loi de la sécurité globale ? </vt:lpstr>
      <vt:lpstr>L'article 24 </vt:lpstr>
      <vt:lpstr>Loi de la sécurité globale un sujet hautement politique</vt:lpstr>
      <vt:lpstr>Proposition de loi « Sécurité globale » : l’alerte de la Défenseure des droits </vt:lpstr>
      <vt:lpstr>Proposition de loi « Sécurité globale » : l’alerte de la Défenseure des droits </vt:lpstr>
      <vt:lpstr>Le conseil des droits de l’homme de l’ONU s’inquiète du contenu de la proposition de loi « pour une sécurité globale » </vt:lpstr>
      <vt:lpstr>Mobilisations de novembre 2020 à janvier 2021</vt:lpstr>
      <vt:lpstr>bfmtv. 28 novembre 2020</vt:lpstr>
      <vt:lpstr>Orange avec Media Services, 17 novembre 2020</vt:lpstr>
      <vt:lpstr>Points d’appui</vt:lpstr>
      <vt:lpstr> Les fondements de la liberté de la presse https://www.vie-publique.fr/eclairage/19351-liberte-de-la-presse-en-france-quel-cadre-legal  </vt:lpstr>
      <vt:lpstr>La loi du 29 juillet 1881 sur la liberté de la presse </vt:lpstr>
      <vt:lpstr>Observation hebdomadaire Un mot qui a fait débat cette semaine 22 février 2021</vt:lpstr>
      <vt:lpstr>Observations hebdomadaires Libération 18 février 2021</vt:lpstr>
      <vt:lpstr>Observations hebdomadaires 21 janvier 2021</vt:lpstr>
      <vt:lpstr>Observation hebdomadaire Un mot qui fait débat</vt:lpstr>
      <vt:lpstr>Observation hebdomadaire Un mot qui fait débat</vt:lpstr>
      <vt:lpstr>Observation hebdomadaire</vt:lpstr>
      <vt:lpstr> Une pétition contre la Ministre dans Le Monde, le 20 février 2012  </vt:lpstr>
      <vt:lpstr>islamo-gauchisme</vt:lpstr>
      <vt:lpstr>islamo-gauchisme</vt:lpstr>
      <vt:lpstr>islamo-gauchisme</vt:lpstr>
      <vt:lpstr> Observations hebdomadaires Projet de loi confortant le respect des principes de la République (loi du séparatisme) 1 mars 2021 </vt:lpstr>
      <vt:lpstr> Observations hebdomadaires Projet de loi confortant le respect des principes de la République </vt:lpstr>
      <vt:lpstr> Interview à M. Patrick Weil</vt:lpstr>
      <vt:lpstr>Interview à M. Patrick Weil</vt:lpstr>
      <vt:lpstr>Interview à M. Patrick Weil</vt:lpstr>
      <vt:lpstr>Interview à M. Patrick Weil</vt:lpstr>
      <vt:lpstr>Interview à M. Patrick Weil</vt:lpstr>
      <vt:lpstr>Interview à M. Patrick Weil</vt:lpstr>
      <vt:lpstr>Interview à M. Patrick Weil</vt:lpstr>
      <vt:lpstr>Interview à M. Patrick Weil</vt:lpstr>
      <vt:lpstr>Points d’appui Loi de 1905</vt:lpstr>
      <vt:lpstr>Points d’appui</vt:lpstr>
      <vt:lpstr>Constitution du 27 octobre 1946 (IVe République) </vt:lpstr>
      <vt:lpstr>Loi du 9 décembre 1905 </vt:lpstr>
      <vt:lpstr>Loi du 9 décembre 1905 </vt:lpstr>
      <vt:lpstr>La loi de Jules Ferry</vt:lpstr>
      <vt:lpstr>Journée nationale de la laïcité.</vt:lpstr>
      <vt:lpstr>Observations hebdomadaires 8 mars 2021</vt:lpstr>
      <vt:lpstr>Presentazione di PowerPoint</vt:lpstr>
      <vt:lpstr>  L'Actu en dessin : Hossien Rezaye, Le Cartooning for Peace de la semaine revient sur la Journée internationale des droits des femmes 2021, sous le signe de la pandémie.    </vt:lpstr>
      <vt:lpstr>Cartooning for Peace </vt:lpstr>
      <vt:lpstr>Cartooning for Peace </vt:lpstr>
      <vt:lpstr>Cartooning for Peace </vt:lpstr>
      <vt:lpstr>Dénomination institutionnelle</vt:lpstr>
      <vt:lpstr>Observons les dénominations de la journée du 8 mars</vt:lpstr>
      <vt:lpstr>Journée internationale des femmes   </vt:lpstr>
      <vt:lpstr>journée internationale de lutte pour les droits des femmes </vt:lpstr>
      <vt:lpstr>Journée des femmes</vt:lpstr>
      <vt:lpstr> International Women’s Day </vt:lpstr>
      <vt:lpstr> « journée des droits des femmes » ou « journée de lutte pour les droits des femmes » </vt:lpstr>
      <vt:lpstr>Le Haut Conseil à l'égalité </vt:lpstr>
      <vt:lpstr>10 RECOMMANDATIONS  pour une communication publique sans stéréotype de sexe   </vt:lpstr>
      <vt:lpstr>1° Recommandation</vt:lpstr>
      <vt:lpstr>N’offrez pas de fleurs </vt:lpstr>
      <vt:lpstr>Mot (italien) à charge culturelle partagée : le mimosa (fleur du 8 mars)</vt:lpstr>
      <vt:lpstr>Mots à CCP </vt:lpstr>
      <vt:lpstr>L’écriture inclusive</vt:lpstr>
      <vt:lpstr>l’écriture inclusive</vt:lpstr>
      <vt:lpstr>l’écriture inclusive</vt:lpstr>
      <vt:lpstr>Observations hebdomadaires écriture inclusive</vt:lpstr>
      <vt:lpstr>Observations hebdomadaires écriture inclusive</vt:lpstr>
      <vt:lpstr>Observations hebdomadaires écriture inclusive</vt:lpstr>
      <vt:lpstr>L'écriture inclusive </vt:lpstr>
      <vt:lpstr>mais l'écriture inclusive dérange…</vt:lpstr>
      <vt:lpstr>l’écriture inclusive</vt:lpstr>
      <vt:lpstr>User du féminin dans la langue française au XXI° siècle</vt:lpstr>
      <vt:lpstr>« User du féminin » plutôt que « féminiser » ou mieux “démasculiniser”  ?</vt:lpstr>
      <vt:lpstr>User du féminin ou démasculiniser dans la langue française au XXI° siècle</vt:lpstr>
      <vt:lpstr>En France, affaire d’État …</vt:lpstr>
      <vt:lpstr>En France, affaire d’État …</vt:lpstr>
      <vt:lpstr>L’Académie française et la masculinisation</vt:lpstr>
      <vt:lpstr>Presentazione di PowerPoint</vt:lpstr>
      <vt:lpstr>Académie française 1984 Les métiers</vt:lpstr>
      <vt:lpstr>Académie française 2002 Le genre</vt:lpstr>
      <vt:lpstr>L’ACADÉMIE FRANÇAISE  et l’écriture inclusive</vt:lpstr>
      <vt:lpstr>Polémiques sur l’écriture inclusive en France en 2017</vt:lpstr>
      <vt:lpstr>"le masculin l'emporte sur le féminin" </vt:lpstr>
      <vt:lpstr>La question de la règle de la proximité</vt:lpstr>
      <vt:lpstr>La règle de proximité </vt:lpstr>
      <vt:lpstr>La règle du masculin qui l’emporte</vt:lpstr>
      <vt:lpstr>Le masculin l’emporte</vt:lpstr>
      <vt:lpstr>Presentazione di PowerPoint</vt:lpstr>
      <vt:lpstr>Les femmes et la Révolution française </vt:lpstr>
      <vt:lpstr>Polémiques sur l’écriture inclusive en France en 2017</vt:lpstr>
      <vt:lpstr>DÉCLARATION de l’ACADÉMIE FRANÇAISE sur l'ÉCRITURE dite « INCLUSIVE » </vt:lpstr>
      <vt:lpstr>Tournant de l’Académie française en 2019</vt:lpstr>
      <vt:lpstr>Déclaration de l’Académie française 2019</vt:lpstr>
      <vt:lpstr>Déclaration de l’Académie française 2019</vt:lpstr>
      <vt:lpstr>Déclaration de l’Académie française 2019</vt:lpstr>
      <vt:lpstr>Le Haut Conseil à l'égalité </vt:lpstr>
      <vt:lpstr>le Guide pratique du Haut Conseil à l’Egalité </vt:lpstr>
      <vt:lpstr>http://www.haut-conseil-egalite.gouv.fr/ Constitution</vt:lpstr>
      <vt:lpstr>Presentazione di PowerPoint</vt:lpstr>
      <vt:lpstr>D’autres expressions à modifier dans la Constitution française de 1958 ?</vt:lpstr>
      <vt:lpstr>Art. 2 de la Constitution française ajout sur la langue en 1992 (loi constitutionnelle)</vt:lpstr>
      <vt:lpstr>Et aussi : proposition de changement de la devise française Liberté, Égalité, Fraternité</vt:lpstr>
      <vt:lpstr>Depuis quand la devise française et laquelle?</vt:lpstr>
      <vt:lpstr>"Liberté, Egalité, Fraternité" </vt:lpstr>
      <vt:lpstr>Observations hebdomadaires 15 mars 2021 Art. Premier de la Constitution</vt:lpstr>
      <vt:lpstr>Constitution 1958</vt:lpstr>
      <vt:lpstr>Observations hebdomadaires</vt:lpstr>
      <vt:lpstr>Observations hebdomadaires</vt:lpstr>
      <vt:lpstr>Observations quotidiennes 15 mars 2021</vt:lpstr>
      <vt:lpstr>Observations quotidiennes 15 mars 2021</vt:lpstr>
      <vt:lpstr>Convention Citoyenne pour le Climat</vt:lpstr>
      <vt:lpstr> Convention Citoyenne pour le Climat Un échantillon représentatif de la population française </vt:lpstr>
      <vt:lpstr>Convention citoyenne pour le climat</vt:lpstr>
      <vt:lpstr>Convention citoyenne pour le climat</vt:lpstr>
      <vt:lpstr>le projet de loi "Climat et Résilience"</vt:lpstr>
      <vt:lpstr>Référendum (nous le verrons)</vt:lpstr>
      <vt:lpstr>Observations hebdomadaires 22 mars 2021</vt:lpstr>
      <vt:lpstr>Observations hebdomadaires (22 mars 2021) 26e édition de la Semaine de la langue française et de la Francophonie.</vt:lpstr>
      <vt:lpstr>la Journée internationale de la Francophonie </vt:lpstr>
      <vt:lpstr>la Journée internationale de la Francophonie site institutionnel </vt:lpstr>
      <vt:lpstr>la Journée internationale de la Francophonie </vt:lpstr>
      <vt:lpstr>Presentazione di PowerPoint</vt:lpstr>
      <vt:lpstr>150e anniversaire de la Commune de Paris  18 mars 1871-18 mars 2021</vt:lpstr>
      <vt:lpstr>150e anniversaire de la Commune de Paris  18 mars 1871-18 mars 2021</vt:lpstr>
      <vt:lpstr>150e anniversaire de la Commune de Paris  18 mars 1871-18 mars 2021</vt:lpstr>
      <vt:lpstr>150e anniversaire de la Commune de Paris  18 mars 1871-18 mars 2021</vt:lpstr>
      <vt:lpstr>150e anniversaire de la Commune de Paris  18 mars 1871-18 mars 2021</vt:lpstr>
      <vt:lpstr>Faut-il célébrer les 150 ans de la Commune de Paris ?  </vt:lpstr>
      <vt:lpstr>La Mairie de Paris d’aujourd’hui et la Commune de Paris  site institutionnel</vt:lpstr>
      <vt:lpstr>La Mairie de Paris d’aujourd’hui et la Commune de Paris  site institutionnel</vt:lpstr>
      <vt:lpstr>Observations hebdomadaires 29 mars 2021</vt:lpstr>
      <vt:lpstr>Points historiques</vt:lpstr>
      <vt:lpstr>Points historiques</vt:lpstr>
      <vt:lpstr>Points historiques</vt:lpstr>
      <vt:lpstr>Points historiques</vt:lpstr>
      <vt:lpstr>Points historiques</vt:lpstr>
      <vt:lpstr>Points historiques</vt:lpstr>
      <vt:lpstr>Faut-il célébrer le bicentenaire de la mort de Napoléon ? </vt:lpstr>
      <vt:lpstr>Le choix d’une commémoration est un choix politique  </vt:lpstr>
      <vt:lpstr>Le choix d’une commémoration est un choix politique  </vt:lpstr>
      <vt:lpstr>Le choix d’une commémoration est un choix politique  </vt:lpstr>
      <vt:lpstr>Le choix d’une commémoration est un choix politique  </vt:lpstr>
      <vt:lpstr>La commémoration du bicentenaire de la mort de Napoléon doit échapper à l’hystérisation </vt:lpstr>
      <vt:lpstr>La commémoration du bicentenaire de la mort de Napoléon doit échapper à l’hystérisation </vt:lpstr>
      <vt:lpstr>Décision du Président de la République</vt:lpstr>
      <vt:lpstr>Le code civil et les droits des femmes </vt:lpstr>
      <vt:lpstr>Le code civil et les droits des femmes </vt:lpstr>
      <vt:lpstr>Observations hebdomadaires autour des langues autres que le français sur le territoire français 12 avril 2021</vt:lpstr>
      <vt:lpstr>Langues de France</vt:lpstr>
      <vt:lpstr>Presentazione di PowerPoint</vt:lpstr>
      <vt:lpstr> Observations hebdomadaires 1. Attestation en langue normande</vt:lpstr>
      <vt:lpstr>Attestation en langue normande</vt:lpstr>
      <vt:lpstr>Attestation en langue normande</vt:lpstr>
      <vt:lpstr>Acertainement dérogatouère pouor/pouo se déhalaer (à muche-candelles)  </vt:lpstr>
      <vt:lpstr>Acertainement dérogatouère pouor/pouo se déhalaer</vt:lpstr>
      <vt:lpstr>Observations hebdomadaires 2. Protection et promotion des langues régionales Loi adoptée</vt:lpstr>
      <vt:lpstr>Protection et promotion des langues régionales </vt:lpstr>
      <vt:lpstr>Enseignement immersif </vt:lpstr>
      <vt:lpstr>Enseignement immersif </vt:lpstr>
      <vt:lpstr>Un forfait scolaire </vt:lpstr>
      <vt:lpstr>Et la Charte européenne des langues régionales ou minoritaires ?</vt:lpstr>
      <vt:lpstr>Tentative de ratification en 2015</vt:lpstr>
      <vt:lpstr>Le Conseil d’État </vt:lpstr>
      <vt:lpstr>Avis du Conseil constitutionnel </vt:lpstr>
      <vt:lpstr>Observations hebdomadaires 3. Proposition de loi nº 2473 visant à promouvoir la France des accents.  </vt:lpstr>
      <vt:lpstr>Proposition de loi nº 2473 visant à promouvoir la France des accents.  </vt:lpstr>
      <vt:lpstr>Proposition de loi nº 2473 visant à promouvoir la France des accents.  </vt:lpstr>
      <vt:lpstr>Presentazione di PowerPoint</vt:lpstr>
      <vt:lpstr>Article 1° L’article 225-1 du code pénal </vt:lpstr>
      <vt:lpstr>Article L. 1132-1 du code du travail </vt:lpstr>
      <vt:lpstr>Au deuxième alinéa de l’article 6 de la loi n° 83-634 du 13 juillet 1983 </vt:lpstr>
      <vt:lpstr>Article 1 la loi n° 2008-496 du 27 mai 2008 (lutte contre les discriminations) </vt:lpstr>
      <vt:lpstr>glottophobie</vt:lpstr>
      <vt:lpstr>Définition</vt:lpstr>
      <vt:lpstr>Les données</vt:lpstr>
    </vt:vector>
  </TitlesOfParts>
  <Company>università degli studi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nadine celotti</dc:creator>
  <cp:lastModifiedBy>nadine celotti</cp:lastModifiedBy>
  <cp:revision>22</cp:revision>
  <dcterms:created xsi:type="dcterms:W3CDTF">2021-04-18T19:39:41Z</dcterms:created>
  <dcterms:modified xsi:type="dcterms:W3CDTF">2021-04-18T22:02:07Z</dcterms:modified>
</cp:coreProperties>
</file>