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3" r:id="rId2"/>
    <p:sldId id="304" r:id="rId3"/>
    <p:sldId id="305" r:id="rId4"/>
    <p:sldId id="306" r:id="rId5"/>
    <p:sldId id="307" r:id="rId6"/>
    <p:sldId id="329" r:id="rId7"/>
    <p:sldId id="309" r:id="rId8"/>
    <p:sldId id="310" r:id="rId9"/>
    <p:sldId id="311" r:id="rId10"/>
    <p:sldId id="330" r:id="rId11"/>
    <p:sldId id="331" r:id="rId12"/>
    <p:sldId id="301" r:id="rId13"/>
    <p:sldId id="332" r:id="rId14"/>
    <p:sldId id="333" r:id="rId15"/>
    <p:sldId id="334" r:id="rId16"/>
    <p:sldId id="257" r:id="rId17"/>
    <p:sldId id="336" r:id="rId18"/>
    <p:sldId id="337" r:id="rId19"/>
    <p:sldId id="342" r:id="rId20"/>
    <p:sldId id="338" r:id="rId21"/>
    <p:sldId id="343" r:id="rId22"/>
    <p:sldId id="341" r:id="rId23"/>
    <p:sldId id="340" r:id="rId24"/>
    <p:sldId id="345" r:id="rId25"/>
    <p:sldId id="346" r:id="rId26"/>
    <p:sldId id="347" r:id="rId27"/>
    <p:sldId id="344" r:id="rId28"/>
    <p:sldId id="349" r:id="rId29"/>
    <p:sldId id="351" r:id="rId30"/>
    <p:sldId id="348" r:id="rId31"/>
    <p:sldId id="350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79" autoAdjust="0"/>
  </p:normalViewPr>
  <p:slideViewPr>
    <p:cSldViewPr>
      <p:cViewPr>
        <p:scale>
          <a:sx n="100" d="100"/>
          <a:sy n="100" d="100"/>
        </p:scale>
        <p:origin x="300" y="-1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4" Type="http://schemas.openxmlformats.org/officeDocument/2006/relationships/image" Target="../media/image6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D8AD5-A5C2-4025-943E-428E98A7044E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F78F9-44A2-47F6-8DCA-0BC60337C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Nei polisaccaridi, le due unità di monosaccaride  sono unite da un legame chiamato GLICOSIDICO, in cui c’è un ossigeno a ponte che collega le due unità</a:t>
            </a:r>
            <a:r>
              <a:rPr lang="it-IT" baseline="0" dirty="0" smtClean="0"/>
              <a:t> mediante legami singoli C-O.</a:t>
            </a:r>
            <a:endParaRPr lang="it-IT" dirty="0" smtClean="0"/>
          </a:p>
          <a:p>
            <a:r>
              <a:rPr lang="it-IT" dirty="0" smtClean="0"/>
              <a:t>Nella cellulosa</a:t>
            </a:r>
            <a:r>
              <a:rPr lang="it-IT" baseline="0" dirty="0" smtClean="0"/>
              <a:t> i due legami C-O sono equatoriali, nell’amido uno è assiale e uno è equatoriale. Inoltre nell’amido ci sono delle ramificazioni. 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F78F9-44A2-47F6-8DCA-0BC60337C88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647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Regole </a:t>
            </a:r>
          </a:p>
          <a:p>
            <a:pPr marL="342900" indent="-342900">
              <a:buAutoNum type="arabicPeriod"/>
            </a:pPr>
            <a:r>
              <a:rPr lang="it-IT" dirty="0" smtClean="0"/>
              <a:t>Si orienta la molecola in modo che SOLO il C </a:t>
            </a:r>
            <a:r>
              <a:rPr lang="it-IT" dirty="0" err="1" smtClean="0"/>
              <a:t>stereogenico</a:t>
            </a:r>
            <a:r>
              <a:rPr lang="it-IT" dirty="0" smtClean="0"/>
              <a:t> appartenga al piano.</a:t>
            </a:r>
          </a:p>
          <a:p>
            <a:pPr marL="342900" indent="-342900">
              <a:buAutoNum type="arabicPeriod"/>
            </a:pPr>
            <a:r>
              <a:rPr lang="it-IT" dirty="0" smtClean="0"/>
              <a:t>I legami del C </a:t>
            </a:r>
            <a:r>
              <a:rPr lang="it-IT" dirty="0" err="1" smtClean="0"/>
              <a:t>stereogenico</a:t>
            </a:r>
            <a:r>
              <a:rPr lang="it-IT" dirty="0" smtClean="0"/>
              <a:t> si proiettano a croce sul piano con la convenzione che i segmenti orizzontali  indicano legami</a:t>
            </a:r>
            <a:r>
              <a:rPr lang="it-IT" baseline="0" dirty="0" smtClean="0"/>
              <a:t> verso l’osservatore e quelli verticali indicano legami al di là del piano.</a:t>
            </a:r>
          </a:p>
          <a:p>
            <a:pPr marL="342900" indent="-342900">
              <a:buAutoNum type="arabicPeriod"/>
            </a:pPr>
            <a:r>
              <a:rPr lang="it-IT" baseline="0" dirty="0" smtClean="0"/>
              <a:t>La catena più lunga di atomi di C è disposta </a:t>
            </a:r>
            <a:r>
              <a:rPr lang="it-IT" baseline="0" dirty="0" err="1" smtClean="0"/>
              <a:t>veticalmente</a:t>
            </a:r>
            <a:r>
              <a:rPr lang="it-IT" baseline="0" dirty="0" smtClean="0"/>
              <a:t> con il C più ossidato in alto</a:t>
            </a:r>
            <a:endParaRPr lang="it-IT" dirty="0" smtClean="0"/>
          </a:p>
          <a:p>
            <a:r>
              <a:rPr lang="it-IT" dirty="0" smtClean="0"/>
              <a:t>Nella </a:t>
            </a:r>
            <a:r>
              <a:rPr lang="it-IT" dirty="0" err="1" smtClean="0"/>
              <a:t>gliceraldeide</a:t>
            </a:r>
            <a:r>
              <a:rPr lang="it-IT" dirty="0" smtClean="0"/>
              <a:t>:</a:t>
            </a:r>
          </a:p>
          <a:p>
            <a:r>
              <a:rPr lang="it-IT" dirty="0" smtClean="0"/>
              <a:t>Dopo aver scritto la</a:t>
            </a:r>
            <a:r>
              <a:rPr lang="it-IT" baseline="0" dirty="0" smtClean="0"/>
              <a:t> proiezione con le regole 1,2,3 si vede dove è posto il gruppo OH nella proiezione: se è a destra si ha la D-</a:t>
            </a:r>
            <a:r>
              <a:rPr lang="it-IT" baseline="0" dirty="0" err="1" smtClean="0"/>
              <a:t>gliceraldeide</a:t>
            </a:r>
            <a:r>
              <a:rPr lang="it-IT" baseline="0" dirty="0" smtClean="0"/>
              <a:t>, altrimenti la L-</a:t>
            </a:r>
            <a:r>
              <a:rPr lang="it-IT" baseline="0" dirty="0" err="1" smtClean="0"/>
              <a:t>gliceraldeide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F78F9-44A2-47F6-8DCA-0BC60337C88E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990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glucosio naturale è della serie D. Si deve guardare la configurazione del C-5, perché il glucosio deriva dalla D-</a:t>
            </a:r>
            <a:r>
              <a:rPr lang="it-IT" baseline="0" dirty="0" err="1" smtClean="0"/>
              <a:t>gliceraldeide</a:t>
            </a:r>
            <a:r>
              <a:rPr lang="it-IT" baseline="0" dirty="0" smtClean="0"/>
              <a:t> per sintesi ascendente, mediante reazioni che </a:t>
            </a:r>
            <a:r>
              <a:rPr lang="it-IT" baseline="0" dirty="0" err="1" smtClean="0"/>
              <a:t>coimvolgono</a:t>
            </a:r>
            <a:r>
              <a:rPr lang="it-IT" baseline="0" dirty="0" smtClean="0"/>
              <a:t> il gruppo aldeidico e che lasciano inalterato il C-2 della </a:t>
            </a:r>
            <a:r>
              <a:rPr lang="it-IT" baseline="0" dirty="0" err="1" smtClean="0"/>
              <a:t>gliceraldeide</a:t>
            </a:r>
            <a:r>
              <a:rPr lang="it-IT" baseline="0" dirty="0" smtClean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F78F9-44A2-47F6-8DCA-0BC60337C88E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061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F78F9-44A2-47F6-8DCA-0BC60337C88E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02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Solo l’isomero Z (doppio legame),</a:t>
            </a:r>
            <a:r>
              <a:rPr lang="it-IT" baseline="0" dirty="0" smtClean="0"/>
              <a:t> R (centro </a:t>
            </a:r>
            <a:r>
              <a:rPr lang="it-IT" baseline="0" dirty="0" err="1" smtClean="0"/>
              <a:t>stereogenico</a:t>
            </a:r>
            <a:r>
              <a:rPr lang="it-IT" baseline="0" dirty="0" smtClean="0"/>
              <a:t>) è attivo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F78F9-44A2-47F6-8DCA-0BC60337C88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991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F78F9-44A2-47F6-8DCA-0BC60337C88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23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F78F9-44A2-47F6-8DCA-0BC60337C88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2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F78F9-44A2-47F6-8DCA-0BC60337C88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59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B2C28-09CE-4E6A-97F7-E398CC1C551C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661717-018D-44C7-B124-2CFB869AE307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</a:t>
            </a:r>
            <a:r>
              <a:rPr lang="it-IT" baseline="0" dirty="0" smtClean="0"/>
              <a:t> può utilizzare un metodo «meccanico» di assegnazione della configurazione, nel caso in cui il sostituente 4 (a priorità più bassa) non sia collocato dalla parte opposta rispetto all’osservatore.</a:t>
            </a:r>
          </a:p>
          <a:p>
            <a:r>
              <a:rPr lang="it-IT" baseline="0" dirty="0" smtClean="0"/>
              <a:t>Questo metodo si basa sul fatto che uno scambio (o un numero dispari di scambi) di sostituenti fa passare da un </a:t>
            </a:r>
            <a:r>
              <a:rPr lang="it-IT" baseline="0" dirty="0" err="1" smtClean="0"/>
              <a:t>enantiomero</a:t>
            </a:r>
            <a:r>
              <a:rPr lang="it-IT" baseline="0" dirty="0" smtClean="0"/>
              <a:t> all’altro; Mentre due scambi (o un numero pari di scambi) mantiene inalterata la configurazione originale.</a:t>
            </a:r>
          </a:p>
          <a:p>
            <a:r>
              <a:rPr lang="it-IT" baseline="0" dirty="0" smtClean="0"/>
              <a:t>Per cui è conveniente fare uno scambio per portare il sostituente 4 nella posizione più conveniente (dalla parte opposta rispetto all’osservatore) e scambiare anche gli altri due </a:t>
            </a:r>
            <a:r>
              <a:rPr lang="it-IT" baseline="0" dirty="0" err="1" smtClean="0"/>
              <a:t>sostitutenti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In questo modo si sono fatti due scambi, per cui si è sicuri che la configurazione è rimasta quella originale ma la </a:t>
            </a:r>
            <a:r>
              <a:rPr lang="it-IT" baseline="0" dirty="0" err="1" smtClean="0"/>
              <a:t>stereoformula</a:t>
            </a:r>
            <a:r>
              <a:rPr lang="it-IT" baseline="0" dirty="0" smtClean="0"/>
              <a:t> a questo punto porta il gruppo 4 nella posizione più corretta.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F78F9-44A2-47F6-8DCA-0BC60337C88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839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E’ una notazione superata, perché,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contratriamente</a:t>
            </a:r>
            <a:r>
              <a:rPr lang="it-IT" baseline="0" dirty="0" smtClean="0"/>
              <a:t> alla nomenclatura R,S, non è universale cioè non è applicabile a tutte le molecole. </a:t>
            </a:r>
            <a:endParaRPr lang="it-IT" dirty="0" smtClean="0"/>
          </a:p>
          <a:p>
            <a:endParaRPr lang="it-IT" baseline="0" dirty="0" smtClean="0"/>
          </a:p>
          <a:p>
            <a:r>
              <a:rPr lang="it-IT" baseline="0" dirty="0" smtClean="0"/>
              <a:t>Es: amino acidi e monosaccaridi (soprattutto in libri di biochimica e biologia)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F78F9-44A2-47F6-8DCA-0BC60337C88E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55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14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04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91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14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6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14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2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18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95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7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04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703AB-C179-41A4-8630-94CD7A86E4D0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33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felluga@units.i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50.em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png"/><Relationship Id="rId5" Type="http://schemas.openxmlformats.org/officeDocument/2006/relationships/image" Target="../media/image48.emf"/><Relationship Id="rId10" Type="http://schemas.openxmlformats.org/officeDocument/2006/relationships/image" Target="../media/image52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5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62.emf"/><Relationship Id="rId4" Type="http://schemas.openxmlformats.org/officeDocument/2006/relationships/image" Target="../media/image59.emf"/><Relationship Id="rId9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23863" y="1700213"/>
            <a:ext cx="8262937" cy="2305050"/>
          </a:xfrm>
          <a:prstGeom prst="rect">
            <a:avLst/>
          </a:prstGeom>
          <a:solidFill>
            <a:srgbClr val="00FF00">
              <a:alpha val="0"/>
            </a:srgbClr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684213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it-IT" b="1" kern="0" dirty="0" smtClean="0"/>
              <a:t>STEREOCHIMICA ORGANICA</a:t>
            </a:r>
            <a:endParaRPr lang="it-IT" altLang="it-IT" kern="0" dirty="0" smtClean="0"/>
          </a:p>
        </p:txBody>
      </p:sp>
    </p:spTree>
    <p:extLst>
      <p:ext uri="{BB962C8B-B14F-4D97-AF65-F5344CB8AC3E}">
        <p14:creationId xmlns:p14="http://schemas.microsoft.com/office/powerpoint/2010/main" val="17605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/>
        </p:blipFill>
        <p:spPr bwMode="auto">
          <a:xfrm>
            <a:off x="878496" y="1772816"/>
            <a:ext cx="7536837" cy="461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082519" y="205190"/>
            <a:ext cx="7128792" cy="4924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46515" y="235964"/>
            <a:ext cx="7200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METODI DI OTTENIMENTO DI SINGOLI STEREOISOMERI: </a:t>
            </a:r>
            <a:endParaRPr lang="it-IT" sz="2400" b="1" dirty="0"/>
          </a:p>
        </p:txBody>
      </p:sp>
      <p:sp>
        <p:nvSpPr>
          <p:cNvPr id="4" name="Freccia a destra 3"/>
          <p:cNvSpPr/>
          <p:nvPr/>
        </p:nvSpPr>
        <p:spPr>
          <a:xfrm>
            <a:off x="230424" y="119675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230424" y="249289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082519" y="1007097"/>
            <a:ext cx="7017873" cy="6673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REAZIONI CHE PORTANO ALLA FORMAZIONE  DI DIASTEREOISOMERI SINGOLI 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96982" y="2780928"/>
            <a:ext cx="2169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RIPASSO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38670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9" y="476672"/>
            <a:ext cx="8391532" cy="570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3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3" t="1424" r="-4132" b="-1424"/>
          <a:stretch/>
        </p:blipFill>
        <p:spPr bwMode="auto">
          <a:xfrm>
            <a:off x="251520" y="1412776"/>
            <a:ext cx="826617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131840" y="420708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Tipi di isomeria</a:t>
            </a:r>
            <a:endParaRPr lang="it-IT" sz="2800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6804248" y="4653136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5940152" y="486916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5940152" y="486916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7668344" y="486916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4384604" y="5085184"/>
            <a:ext cx="2128261" cy="7589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Isomeri geometrici </a:t>
            </a:r>
            <a:r>
              <a:rPr lang="it-IT" sz="1600" dirty="0" smtClean="0">
                <a:solidFill>
                  <a:schemeClr val="tx1"/>
                </a:solidFill>
              </a:rPr>
              <a:t>(alcheni cis e trans, E,Z)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604188" y="5140635"/>
            <a:ext cx="2016224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Molecole con più centri </a:t>
            </a:r>
            <a:r>
              <a:rPr lang="it-IT" sz="1600" b="1" dirty="0" err="1" smtClean="0">
                <a:solidFill>
                  <a:schemeClr val="tx1"/>
                </a:solidFill>
              </a:rPr>
              <a:t>stereogenici</a:t>
            </a:r>
            <a:endParaRPr lang="it-IT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-4499" r="37257" b="11056"/>
          <a:stretch/>
        </p:blipFill>
        <p:spPr bwMode="auto">
          <a:xfrm>
            <a:off x="367648" y="697786"/>
            <a:ext cx="4037501" cy="252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658636"/>
              </p:ext>
            </p:extLst>
          </p:nvPr>
        </p:nvGraphicFramePr>
        <p:xfrm>
          <a:off x="4932040" y="1372420"/>
          <a:ext cx="400716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CS ChemDraw Drawing" r:id="rId4" imgW="3215392" imgH="1040580" progId="ChemDraw.Document.6.0">
                  <p:embed/>
                </p:oleObj>
              </mc:Choice>
              <mc:Fallback>
                <p:oleObj name="CS ChemDraw Drawing" r:id="rId4" imgW="3215392" imgH="10405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1372420"/>
                        <a:ext cx="4007160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045193" y="300048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ISOMERI COSTITUZIONALI </a:t>
            </a:r>
            <a:endParaRPr lang="it-IT" b="1" dirty="0"/>
          </a:p>
        </p:txBody>
      </p:sp>
      <p:sp>
        <p:nvSpPr>
          <p:cNvPr id="8" name="Rettangolo 7"/>
          <p:cNvSpPr/>
          <p:nvPr/>
        </p:nvSpPr>
        <p:spPr>
          <a:xfrm>
            <a:off x="2119149" y="33569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spcBef>
                <a:spcPct val="15000"/>
              </a:spcBef>
            </a:pPr>
            <a:r>
              <a:rPr lang="en-US" sz="1600" dirty="0" err="1">
                <a:solidFill>
                  <a:schemeClr val="accent2"/>
                </a:solidFill>
              </a:rPr>
              <a:t>Gli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isomeri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accent2"/>
                </a:solidFill>
              </a:rPr>
              <a:t>costituzionali</a:t>
            </a:r>
            <a:r>
              <a:rPr lang="en-US" sz="1600" dirty="0">
                <a:solidFill>
                  <a:schemeClr val="accent2"/>
                </a:solidFill>
              </a:rPr>
              <a:t> (o </a:t>
            </a:r>
            <a:r>
              <a:rPr lang="en-US" sz="1600" dirty="0" err="1">
                <a:solidFill>
                  <a:schemeClr val="accent2"/>
                </a:solidFill>
              </a:rPr>
              <a:t>strutturali</a:t>
            </a:r>
            <a:r>
              <a:rPr lang="en-US" sz="1600" dirty="0">
                <a:solidFill>
                  <a:schemeClr val="accent2"/>
                </a:solidFill>
              </a:rPr>
              <a:t>) </a:t>
            </a:r>
            <a:r>
              <a:rPr lang="en-US" sz="1600" dirty="0" err="1"/>
              <a:t>hanno</a:t>
            </a:r>
            <a:r>
              <a:rPr lang="en-US" sz="1600" dirty="0"/>
              <a:t> </a:t>
            </a:r>
            <a:r>
              <a:rPr lang="en-US" sz="1600" dirty="0" err="1"/>
              <a:t>nomi</a:t>
            </a:r>
            <a:r>
              <a:rPr lang="en-US" sz="1600" dirty="0"/>
              <a:t> IUPAC </a:t>
            </a:r>
            <a:r>
              <a:rPr lang="en-US" sz="1600" dirty="0" err="1"/>
              <a:t>differenti</a:t>
            </a:r>
            <a:r>
              <a:rPr lang="en-US" sz="1600" dirty="0"/>
              <a:t>, </a:t>
            </a:r>
            <a:r>
              <a:rPr lang="en-US" sz="1600" dirty="0" err="1"/>
              <a:t>gruppi</a:t>
            </a:r>
            <a:r>
              <a:rPr lang="en-US" sz="1600" dirty="0"/>
              <a:t> </a:t>
            </a:r>
            <a:r>
              <a:rPr lang="en-US" sz="1600" dirty="0" err="1"/>
              <a:t>funzionali</a:t>
            </a:r>
            <a:r>
              <a:rPr lang="en-US" sz="1600" dirty="0"/>
              <a:t> </a:t>
            </a:r>
            <a:r>
              <a:rPr lang="en-US" sz="1600" dirty="0" err="1"/>
              <a:t>uguali</a:t>
            </a:r>
            <a:r>
              <a:rPr lang="en-US" sz="1600" dirty="0"/>
              <a:t> o </a:t>
            </a:r>
            <a:r>
              <a:rPr lang="en-US" sz="1600" dirty="0" err="1"/>
              <a:t>diversi</a:t>
            </a:r>
            <a:r>
              <a:rPr lang="en-US" sz="1600" dirty="0"/>
              <a:t>,  diverse </a:t>
            </a:r>
            <a:r>
              <a:rPr lang="en-US" sz="1600" dirty="0" err="1"/>
              <a:t>proprietà</a:t>
            </a:r>
            <a:r>
              <a:rPr lang="en-US" sz="1600" dirty="0"/>
              <a:t> </a:t>
            </a:r>
            <a:r>
              <a:rPr lang="en-US" sz="1600" dirty="0" err="1"/>
              <a:t>fisiche</a:t>
            </a:r>
            <a:r>
              <a:rPr lang="en-US" sz="1600" dirty="0"/>
              <a:t> e diverse </a:t>
            </a:r>
            <a:r>
              <a:rPr lang="en-US" sz="1600" dirty="0" err="1"/>
              <a:t>proprietà</a:t>
            </a:r>
            <a:r>
              <a:rPr lang="en-US" sz="1600" dirty="0"/>
              <a:t> </a:t>
            </a:r>
            <a:r>
              <a:rPr lang="en-US" sz="1600" dirty="0" err="1"/>
              <a:t>chimiche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4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69435" y="39330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Gli stereoisomeri 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smtClean="0"/>
              <a:t>hanno la stessa COSTITUZIONE; differiscono </a:t>
            </a:r>
            <a:r>
              <a:rPr lang="it-IT" dirty="0"/>
              <a:t>solo per il modo in cui gli atomi sono disposti nello spazio. Hanno identici nomi IUPAC (eccetto per </a:t>
            </a:r>
            <a:r>
              <a:rPr lang="it-IT" dirty="0" smtClean="0"/>
              <a:t>i prefissi stereochimici (cis, trans; R,S </a:t>
            </a:r>
            <a:r>
              <a:rPr lang="it-IT" dirty="0" err="1" smtClean="0"/>
              <a:t>etc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1" t="-1600" r="-4398" b="1600"/>
          <a:stretch/>
        </p:blipFill>
        <p:spPr bwMode="auto">
          <a:xfrm>
            <a:off x="2069435" y="1052736"/>
            <a:ext cx="424771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012"/>
            <a:ext cx="32385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51520" y="574057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 stereoisomeri di questo esempio in particolare sono </a:t>
            </a:r>
            <a:r>
              <a:rPr lang="it-IT" dirty="0" smtClean="0">
                <a:solidFill>
                  <a:srgbClr val="C00000"/>
                </a:solidFill>
              </a:rPr>
              <a:t>DIASTEREOISOMERI </a:t>
            </a:r>
            <a:r>
              <a:rPr lang="it-IT" dirty="0" smtClean="0"/>
              <a:t>perché non sono immagini speculari.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03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pps.units.it/SiteDirectory/FinanzRicercaAteneo/MostraImg.ashx?id=ART3Figur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075"/>
            <a:ext cx="9143828" cy="336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14" y="404664"/>
            <a:ext cx="32385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0375" y="4401978"/>
            <a:ext cx="5840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Anche il cis e il trans-2-butene SONO </a:t>
            </a:r>
            <a:r>
              <a:rPr lang="it-IT" dirty="0" smtClean="0">
                <a:solidFill>
                  <a:srgbClr val="C00000"/>
                </a:solidFill>
              </a:rPr>
              <a:t>DIASTEREOISOMERI</a:t>
            </a:r>
            <a:endParaRPr lang="it-IT" dirty="0" smtClean="0"/>
          </a:p>
          <a:p>
            <a:r>
              <a:rPr lang="it-IT" dirty="0" smtClean="0"/>
              <a:t>Cioè STEREOISOMERI CHE NON SONO IMMAGINI SPECULARI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1560" y="5661248"/>
            <a:ext cx="7133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Questo tipo di </a:t>
            </a:r>
            <a:r>
              <a:rPr lang="it-IT" dirty="0" err="1" smtClean="0"/>
              <a:t>diastereoisomeria</a:t>
            </a:r>
            <a:r>
              <a:rPr lang="it-IT" dirty="0" smtClean="0"/>
              <a:t>, che riguarda gli alcheni, si chiama anche</a:t>
            </a:r>
          </a:p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ISOMERIA GEOMETRICA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545428" y="4540477"/>
            <a:ext cx="2399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Nomenclatura cis, trans</a:t>
            </a:r>
          </a:p>
          <a:p>
            <a:r>
              <a:rPr lang="it-IT" dirty="0" smtClean="0"/>
              <a:t>Per alcheni </a:t>
            </a:r>
            <a:r>
              <a:rPr lang="it-IT" dirty="0" err="1" smtClean="0"/>
              <a:t>disostitituiti</a:t>
            </a:r>
            <a:endParaRPr lang="it-IT" dirty="0" smtClean="0"/>
          </a:p>
          <a:p>
            <a:r>
              <a:rPr lang="it-IT" dirty="0" smtClean="0"/>
              <a:t>E,Z: più generale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09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2209800" y="3511550"/>
            <a:ext cx="1828800" cy="2438400"/>
          </a:xfrm>
          <a:prstGeom prst="ellipse">
            <a:avLst/>
          </a:prstGeom>
          <a:solidFill>
            <a:srgbClr val="CCECFF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59EF0-9F26-4652-AB35-A09CD390C64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3048000" y="762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E</a:t>
            </a:r>
            <a:r>
              <a:rPr lang="en-US" sz="2800" dirty="0" smtClean="0"/>
              <a:t>NANTIOMERIA</a:t>
            </a:r>
            <a:endParaRPr lang="en-US" sz="2800" dirty="0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sz="1800" dirty="0"/>
              <a:t>La </a:t>
            </a:r>
            <a:r>
              <a:rPr lang="en-US" sz="1800" dirty="0" err="1"/>
              <a:t>mano</a:t>
            </a:r>
            <a:r>
              <a:rPr lang="en-US" sz="1800" dirty="0"/>
              <a:t> </a:t>
            </a:r>
            <a:r>
              <a:rPr lang="en-US" sz="1800" dirty="0" err="1"/>
              <a:t>destra</a:t>
            </a:r>
            <a:r>
              <a:rPr lang="en-US" sz="1800" dirty="0"/>
              <a:t> e la </a:t>
            </a:r>
            <a:r>
              <a:rPr lang="en-US" sz="1800" dirty="0" err="1"/>
              <a:t>mano</a:t>
            </a:r>
            <a:r>
              <a:rPr lang="en-US" sz="1800" dirty="0"/>
              <a:t> </a:t>
            </a:r>
            <a:r>
              <a:rPr lang="en-US" sz="1800" dirty="0" err="1"/>
              <a:t>sinistra</a:t>
            </a:r>
            <a:r>
              <a:rPr lang="en-US" sz="1800" dirty="0"/>
              <a:t> </a:t>
            </a:r>
            <a:r>
              <a:rPr lang="en-US" sz="1800" dirty="0" err="1"/>
              <a:t>sono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l’immagine</a:t>
            </a:r>
            <a:r>
              <a:rPr lang="en-US" sz="1800" dirty="0"/>
              <a:t> </a:t>
            </a:r>
            <a:r>
              <a:rPr lang="en-US" sz="1800" dirty="0" err="1"/>
              <a:t>speculare</a:t>
            </a:r>
            <a:r>
              <a:rPr lang="en-US" sz="1800" dirty="0"/>
              <a:t> </a:t>
            </a:r>
            <a:r>
              <a:rPr lang="en-US" sz="1800" dirty="0" err="1"/>
              <a:t>dell’altra</a:t>
            </a:r>
            <a:r>
              <a:rPr lang="en-US" sz="1800" dirty="0"/>
              <a:t>, ma non </a:t>
            </a:r>
            <a:r>
              <a:rPr lang="en-US" sz="1800" dirty="0" err="1"/>
              <a:t>sono</a:t>
            </a:r>
            <a:r>
              <a:rPr lang="en-US" sz="1800" dirty="0"/>
              <a:t> </a:t>
            </a:r>
            <a:r>
              <a:rPr lang="en-US" sz="1800" dirty="0" err="1">
                <a:solidFill>
                  <a:schemeClr val="accent2"/>
                </a:solidFill>
              </a:rPr>
              <a:t>sovrapponibili</a:t>
            </a:r>
            <a:r>
              <a:rPr lang="en-US" sz="1800" dirty="0"/>
              <a:t>. 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52400" y="338137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Oggetti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Chirali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00808"/>
            <a:ext cx="40640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CasellaDiTesto 1"/>
          <p:cNvSpPr txBox="1">
            <a:spLocks noChangeArrowheads="1"/>
          </p:cNvSpPr>
          <p:nvPr/>
        </p:nvSpPr>
        <p:spPr bwMode="auto">
          <a:xfrm>
            <a:off x="5410200" y="1700808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Un  </a:t>
            </a:r>
            <a:r>
              <a:rPr lang="en-US" sz="1800" dirty="0" err="1"/>
              <a:t>oggetto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non è </a:t>
            </a:r>
            <a:r>
              <a:rPr lang="en-US" sz="1800" dirty="0" err="1"/>
              <a:t>sovrapponibile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 </a:t>
            </a:r>
            <a:r>
              <a:rPr lang="en-US" sz="1800" dirty="0" err="1"/>
              <a:t>sua</a:t>
            </a:r>
            <a:r>
              <a:rPr lang="en-US" sz="1800" dirty="0"/>
              <a:t> </a:t>
            </a:r>
            <a:r>
              <a:rPr lang="en-US" sz="1800" dirty="0" err="1"/>
              <a:t>immagine</a:t>
            </a:r>
            <a:r>
              <a:rPr lang="en-US" sz="1800" dirty="0"/>
              <a:t> </a:t>
            </a:r>
            <a:r>
              <a:rPr lang="en-US" sz="1800" dirty="0" err="1"/>
              <a:t>speculare</a:t>
            </a:r>
            <a:r>
              <a:rPr lang="en-US" sz="1800" dirty="0"/>
              <a:t> è </a:t>
            </a:r>
            <a:r>
              <a:rPr lang="en-US" sz="1800" dirty="0" err="1"/>
              <a:t>detto</a:t>
            </a:r>
            <a:r>
              <a:rPr lang="en-US" sz="1800" dirty="0"/>
              <a:t> </a:t>
            </a:r>
            <a:r>
              <a:rPr lang="en-US" sz="1800" dirty="0" err="1">
                <a:solidFill>
                  <a:schemeClr val="accent2"/>
                </a:solidFill>
              </a:rPr>
              <a:t>chirale</a:t>
            </a:r>
            <a:r>
              <a:rPr lang="en-US" sz="1800" dirty="0">
                <a:solidFill>
                  <a:schemeClr val="accent2"/>
                </a:solidFill>
              </a:rPr>
              <a:t>. </a:t>
            </a:r>
            <a:endParaRPr lang="it-IT" sz="1800" dirty="0"/>
          </a:p>
        </p:txBody>
      </p:sp>
      <p:graphicFrame>
        <p:nvGraphicFramePr>
          <p:cNvPr id="5129" name="Object 3"/>
          <p:cNvGraphicFramePr>
            <a:graphicFrameLocks/>
          </p:cNvGraphicFramePr>
          <p:nvPr/>
        </p:nvGraphicFramePr>
        <p:xfrm>
          <a:off x="685800" y="4273550"/>
          <a:ext cx="32178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Clip" r:id="rId5" imgW="3622675" imgH="1546225" progId="MS_ClipArt_Gallery.2">
                  <p:embed/>
                </p:oleObj>
              </mc:Choice>
              <mc:Fallback>
                <p:oleObj name="Clip" r:id="rId5" imgW="3622675" imgH="154622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73550"/>
                        <a:ext cx="3217863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876800" y="3667125"/>
            <a:ext cx="35655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it-IT" sz="2000" dirty="0">
                <a:solidFill>
                  <a:schemeClr val="accent2"/>
                </a:solidFill>
              </a:rPr>
              <a:t>L’ immagine speculare </a:t>
            </a:r>
          </a:p>
          <a:p>
            <a:r>
              <a:rPr lang="it-IT" sz="2000" dirty="0">
                <a:solidFill>
                  <a:schemeClr val="accent2"/>
                </a:solidFill>
              </a:rPr>
              <a:t>di un oggetto chirale è </a:t>
            </a:r>
          </a:p>
          <a:p>
            <a:r>
              <a:rPr lang="it-IT" sz="2000" dirty="0">
                <a:solidFill>
                  <a:schemeClr val="accent2"/>
                </a:solidFill>
              </a:rPr>
              <a:t>diversa  e non sovrapponibile</a:t>
            </a:r>
          </a:p>
          <a:p>
            <a:r>
              <a:rPr lang="it-IT" sz="2000" dirty="0">
                <a:solidFill>
                  <a:schemeClr val="accent2"/>
                </a:solidFill>
              </a:rPr>
              <a:t>all’ oggetto originale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343400" y="5410200"/>
            <a:ext cx="4146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it-IT" sz="2000" dirty="0"/>
              <a:t>OGGETTI CHIRALI ESISTONO </a:t>
            </a:r>
          </a:p>
          <a:p>
            <a:r>
              <a:rPr lang="it-IT" sz="2000" dirty="0"/>
              <a:t>IN DUE FORME</a:t>
            </a:r>
          </a:p>
        </p:txBody>
      </p:sp>
    </p:spTree>
    <p:extLst>
      <p:ext uri="{BB962C8B-B14F-4D97-AF65-F5344CB8AC3E}">
        <p14:creationId xmlns:p14="http://schemas.microsoft.com/office/powerpoint/2010/main" val="29401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C0257-61CC-43ED-B6A8-E8B958AA72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62200" y="752475"/>
            <a:ext cx="5715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sz="1600"/>
              <a:t>Altre molecole sono come le calze. Due calze formano una coppia di immagini speculari che sono sovrapponibili. Una calza e la sua immagine speculare sono dunque identiche.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sz="1600"/>
              <a:t>Una molecola o un oggetto che è sovrapponibile alla sua immagine speculare è detta </a:t>
            </a:r>
            <a:r>
              <a:rPr lang="en-US" sz="1600">
                <a:solidFill>
                  <a:schemeClr val="accent2"/>
                </a:solidFill>
              </a:rPr>
              <a:t>achirale</a:t>
            </a:r>
            <a:r>
              <a:rPr lang="en-US" sz="1600"/>
              <a:t>.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2286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Oggetti Achirali</a:t>
            </a:r>
            <a:endParaRPr lang="en-US"/>
          </a:p>
        </p:txBody>
      </p:sp>
      <p:pic>
        <p:nvPicPr>
          <p:cNvPr id="6149" name="Picture 6" descr="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1676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ttangolo 6"/>
          <p:cNvSpPr>
            <a:spLocks noChangeArrowheads="1"/>
          </p:cNvSpPr>
          <p:nvPr/>
        </p:nvSpPr>
        <p:spPr bwMode="auto">
          <a:xfrm>
            <a:off x="838200" y="2971800"/>
            <a:ext cx="6858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15000"/>
              </a:spcBef>
              <a:buFontTx/>
              <a:buChar char="•"/>
            </a:pPr>
            <a:r>
              <a:rPr lang="en-US" sz="2000"/>
              <a:t>Gli oggetti achirali contengono un piano </a:t>
            </a:r>
            <a:r>
              <a:rPr lang="en-US" sz="2000">
                <a:solidFill>
                  <a:schemeClr val="accent2"/>
                </a:solidFill>
              </a:rPr>
              <a:t>di simmetria</a:t>
            </a:r>
            <a:r>
              <a:rPr lang="en-US" sz="2000"/>
              <a:t>, mentre quelle chirali no. </a:t>
            </a:r>
          </a:p>
          <a:p>
            <a:pPr algn="just">
              <a:spcBef>
                <a:spcPct val="15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Un piano di simmetria è un piano </a:t>
            </a:r>
            <a:r>
              <a:rPr lang="en-US" sz="2000"/>
              <a:t>che taglia l’oggetto a metà, in modo tale che una metà è il riflesso dell’altra.</a:t>
            </a:r>
          </a:p>
        </p:txBody>
      </p:sp>
      <p:grpSp>
        <p:nvGrpSpPr>
          <p:cNvPr id="6151" name="Gruppo 12"/>
          <p:cNvGrpSpPr>
            <a:grpSpLocks/>
          </p:cNvGrpSpPr>
          <p:nvPr/>
        </p:nvGrpSpPr>
        <p:grpSpPr bwMode="auto">
          <a:xfrm>
            <a:off x="2293938" y="4332288"/>
            <a:ext cx="3352800" cy="1752600"/>
            <a:chOff x="1752600" y="2133600"/>
            <a:chExt cx="5099050" cy="2667000"/>
          </a:xfrm>
        </p:grpSpPr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>
              <a:off x="4232275" y="2216150"/>
              <a:ext cx="2619375" cy="257810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6155" name="Picture 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650" y="2687638"/>
              <a:ext cx="2393950" cy="170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6" name="Picture 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687638"/>
              <a:ext cx="2393950" cy="170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7" name="Line 8"/>
            <p:cNvSpPr>
              <a:spLocks noChangeShapeType="1"/>
            </p:cNvSpPr>
            <p:nvPr/>
          </p:nvSpPr>
          <p:spPr bwMode="auto">
            <a:xfrm>
              <a:off x="2801938" y="2133600"/>
              <a:ext cx="0" cy="26670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52" name="CasellaDiTesto 8"/>
          <p:cNvSpPr txBox="1">
            <a:spLocks noChangeArrowheads="1"/>
          </p:cNvSpPr>
          <p:nvPr/>
        </p:nvSpPr>
        <p:spPr bwMode="auto">
          <a:xfrm>
            <a:off x="1336675" y="6248400"/>
            <a:ext cx="3362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PIANO DI SIMMETRIA</a:t>
            </a:r>
          </a:p>
        </p:txBody>
      </p:sp>
      <p:sp>
        <p:nvSpPr>
          <p:cNvPr id="6153" name="Rettangolo 7"/>
          <p:cNvSpPr>
            <a:spLocks noChangeArrowheads="1"/>
          </p:cNvSpPr>
          <p:nvPr/>
        </p:nvSpPr>
        <p:spPr bwMode="auto">
          <a:xfrm>
            <a:off x="6067425" y="4384675"/>
            <a:ext cx="26146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>
                <a:solidFill>
                  <a:srgbClr val="FF0000"/>
                </a:solidFill>
              </a:rPr>
              <a:t>L’ immagine speculare di un oggetto</a:t>
            </a:r>
          </a:p>
          <a:p>
            <a:r>
              <a:rPr lang="it-IT" sz="2000">
                <a:solidFill>
                  <a:srgbClr val="FF0000"/>
                </a:solidFill>
              </a:rPr>
              <a:t>achirale è identica e sovrapponibile</a:t>
            </a:r>
          </a:p>
          <a:p>
            <a:r>
              <a:rPr lang="it-IT" sz="2000">
                <a:solidFill>
                  <a:srgbClr val="FF0000"/>
                </a:solidFill>
              </a:rPr>
              <a:t>all’ oggetto originale</a:t>
            </a:r>
          </a:p>
        </p:txBody>
      </p:sp>
    </p:spTree>
    <p:extLst>
      <p:ext uri="{BB962C8B-B14F-4D97-AF65-F5344CB8AC3E}">
        <p14:creationId xmlns:p14="http://schemas.microsoft.com/office/powerpoint/2010/main" val="34601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4" y="908720"/>
            <a:ext cx="22955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23907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1962" y="436022"/>
            <a:ext cx="522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Oggetti achirali  hanno almeno  un piano di simmetria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19672" y="3861048"/>
            <a:ext cx="488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Oggetti chirali  non hanno elementi di simmetria </a:t>
            </a:r>
            <a:endParaRPr lang="it-IT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76" y="4509119"/>
            <a:ext cx="3039417" cy="191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19"/>
            <a:ext cx="1880230" cy="171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it-IT" b="1" smtClean="0"/>
              <a:t>STEREOCHIMICA ORGANICA</a:t>
            </a:r>
            <a:endParaRPr lang="it-IT" altLang="it-IT" smtClean="0"/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r>
              <a:rPr lang="it-IT" altLang="it-IT" sz="2800" dirty="0" smtClean="0">
                <a:hlinkClick r:id="rId2"/>
              </a:rPr>
              <a:t>ffelluga@units.it</a:t>
            </a:r>
            <a:r>
              <a:rPr lang="it-IT" altLang="it-IT" sz="2800" dirty="0" smtClean="0"/>
              <a:t>,  tel. 040 5583924</a:t>
            </a:r>
          </a:p>
          <a:p>
            <a:pPr eaLnBrk="1" hangingPunct="1"/>
            <a:r>
              <a:rPr lang="it-IT" altLang="it-IT" sz="2800" dirty="0" smtClean="0"/>
              <a:t>4 CFU, 32 ore</a:t>
            </a:r>
          </a:p>
          <a:p>
            <a:pPr eaLnBrk="1" hangingPunct="1"/>
            <a:r>
              <a:rPr lang="it-IT" altLang="it-IT" sz="2800" dirty="0" smtClean="0"/>
              <a:t>POWER POINT</a:t>
            </a:r>
          </a:p>
          <a:p>
            <a:pPr eaLnBrk="1" hangingPunct="1"/>
            <a:r>
              <a:rPr lang="it-IT" altLang="it-IT" sz="2800" dirty="0" smtClean="0"/>
              <a:t>ESAME: </a:t>
            </a:r>
            <a:r>
              <a:rPr lang="it-IT" altLang="it-IT" sz="2800" dirty="0" smtClean="0">
                <a:solidFill>
                  <a:srgbClr val="FF0000"/>
                </a:solidFill>
              </a:rPr>
              <a:t>ORALE </a:t>
            </a:r>
          </a:p>
          <a:p>
            <a:pPr eaLnBrk="1" hangingPunct="1"/>
            <a:r>
              <a:rPr lang="it-IT" altLang="it-IT" sz="2800" dirty="0" smtClean="0"/>
              <a:t>RICEVIMENTO: IN GENERALE SU APPUNTAMENTO PRESSO STUDIO N. 349; ADESSO PER EMAIL </a:t>
            </a:r>
          </a:p>
          <a:p>
            <a:pPr eaLnBrk="1" hangingPunct="1"/>
            <a:r>
              <a:rPr lang="it-IT" altLang="it-IT" sz="2800" dirty="0" smtClean="0"/>
              <a:t>Orario 2019/20: mercoledì 16 - 18; venerdì 11-13</a:t>
            </a: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0380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16AF2-B49D-4E10-BC51-D200E0AFF47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26102" y="748373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sz="1600" dirty="0" err="1"/>
              <a:t>Consideriamo</a:t>
            </a:r>
            <a:r>
              <a:rPr lang="en-US" sz="1600" dirty="0"/>
              <a:t> </a:t>
            </a:r>
            <a:r>
              <a:rPr lang="en-US" sz="1600" dirty="0" err="1"/>
              <a:t>alcune</a:t>
            </a:r>
            <a:r>
              <a:rPr lang="en-US" sz="1600" dirty="0"/>
              <a:t> </a:t>
            </a:r>
            <a:r>
              <a:rPr lang="en-US" sz="1600" dirty="0" err="1"/>
              <a:t>molecole</a:t>
            </a:r>
            <a:r>
              <a:rPr lang="en-US" sz="1600" dirty="0"/>
              <a:t> </a:t>
            </a:r>
            <a:r>
              <a:rPr lang="en-US" sz="1600" dirty="0" smtClean="0"/>
              <a:t>con 1 </a:t>
            </a:r>
            <a:r>
              <a:rPr lang="en-US" sz="1600" dirty="0" err="1" smtClean="0"/>
              <a:t>atomo</a:t>
            </a:r>
            <a:r>
              <a:rPr lang="en-US" sz="1600" dirty="0" smtClean="0"/>
              <a:t> </a:t>
            </a:r>
            <a:r>
              <a:rPr lang="en-US" sz="1600" dirty="0" err="1" smtClean="0"/>
              <a:t>centrale</a:t>
            </a:r>
            <a:r>
              <a:rPr lang="en-US" sz="1600" dirty="0" smtClean="0"/>
              <a:t> sp3 per </a:t>
            </a:r>
            <a:r>
              <a:rPr lang="en-US" sz="1600" dirty="0" err="1"/>
              <a:t>determinare</a:t>
            </a:r>
            <a:r>
              <a:rPr lang="en-US" sz="1600" dirty="0"/>
              <a:t> se </a:t>
            </a:r>
            <a:r>
              <a:rPr lang="en-US" sz="1600" dirty="0" err="1"/>
              <a:t>sono</a:t>
            </a:r>
            <a:r>
              <a:rPr lang="en-US" sz="1600" dirty="0"/>
              <a:t> o non </a:t>
            </a:r>
            <a:r>
              <a:rPr lang="en-US" sz="1600" dirty="0" err="1"/>
              <a:t>sono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accent2"/>
                </a:solidFill>
              </a:rPr>
              <a:t>chirali</a:t>
            </a:r>
            <a:r>
              <a:rPr lang="en-US" sz="1600" dirty="0"/>
              <a:t>. 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76200" y="267017"/>
            <a:ext cx="876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</a:rPr>
              <a:t>Molecole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Chirali</a:t>
            </a:r>
            <a:r>
              <a:rPr lang="en-US" sz="2000" dirty="0">
                <a:solidFill>
                  <a:srgbClr val="FF0000"/>
                </a:solidFill>
              </a:rPr>
              <a:t> e </a:t>
            </a:r>
            <a:r>
              <a:rPr lang="en-US" sz="2000" dirty="0" err="1">
                <a:solidFill>
                  <a:srgbClr val="FF0000"/>
                </a:solidFill>
              </a:rPr>
              <a:t>Achirali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174" name="Picture 6" descr="000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7" y="1772816"/>
            <a:ext cx="5720743" cy="405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CasellaDiTesto 1"/>
          <p:cNvSpPr txBox="1">
            <a:spLocks noChangeArrowheads="1"/>
          </p:cNvSpPr>
          <p:nvPr/>
        </p:nvSpPr>
        <p:spPr bwMode="auto">
          <a:xfrm>
            <a:off x="6820783" y="2636912"/>
            <a:ext cx="1839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600" dirty="0"/>
              <a:t>Molecole achirali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723010" y="5461094"/>
            <a:ext cx="193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Piano di simmetria</a:t>
            </a:r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20" y="3801621"/>
            <a:ext cx="20097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5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47" y="728141"/>
            <a:ext cx="5685194" cy="242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529540" y="30736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ENANTIOMERIA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04248" y="1619861"/>
            <a:ext cx="2018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 sp3 </a:t>
            </a:r>
          </a:p>
          <a:p>
            <a:r>
              <a:rPr lang="it-IT" dirty="0" smtClean="0"/>
              <a:t>con 4 gruppi diversi</a:t>
            </a: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1691680" y="3812938"/>
            <a:ext cx="5904656" cy="2856422"/>
            <a:chOff x="1691680" y="3573016"/>
            <a:chExt cx="5904656" cy="2856422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877"/>
            <a:stretch/>
          </p:blipFill>
          <p:spPr bwMode="auto">
            <a:xfrm>
              <a:off x="1691680" y="3573016"/>
              <a:ext cx="5724000" cy="2856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ttangolo 3"/>
            <p:cNvSpPr/>
            <p:nvPr/>
          </p:nvSpPr>
          <p:spPr>
            <a:xfrm>
              <a:off x="4644008" y="5157192"/>
              <a:ext cx="2952328" cy="12722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308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" y="1325665"/>
            <a:ext cx="536537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8"/>
          <p:cNvSpPr txBox="1">
            <a:spLocks noChangeArrowheads="1"/>
          </p:cNvSpPr>
          <p:nvPr/>
        </p:nvSpPr>
        <p:spPr bwMode="auto">
          <a:xfrm>
            <a:off x="6156176" y="1507236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dirty="0"/>
              <a:t>Molecole chirali</a:t>
            </a:r>
          </a:p>
        </p:txBody>
      </p:sp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5640486" y="2096628"/>
            <a:ext cx="3519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dirty="0"/>
              <a:t>C </a:t>
            </a:r>
            <a:r>
              <a:rPr lang="it-IT" sz="1800" dirty="0" err="1"/>
              <a:t>stereogenico</a:t>
            </a:r>
            <a:r>
              <a:rPr lang="it-IT" sz="1800" dirty="0"/>
              <a:t>  = </a:t>
            </a:r>
          </a:p>
          <a:p>
            <a:pPr eaLnBrk="1" hangingPunct="1"/>
            <a:r>
              <a:rPr lang="it-IT" sz="1800" dirty="0"/>
              <a:t>C sp3 con 4 sostituenti diversi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3"/>
            <a:ext cx="9242426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854200" y="33265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ENANTIOMERIA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53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asellaDiTesto 1"/>
          <p:cNvSpPr txBox="1">
            <a:spLocks noChangeArrowheads="1"/>
          </p:cNvSpPr>
          <p:nvPr/>
        </p:nvSpPr>
        <p:spPr bwMode="auto">
          <a:xfrm>
            <a:off x="659522" y="332656"/>
            <a:ext cx="7537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dirty="0"/>
              <a:t>ASSEGNAZIONE DELLA CONFIGURAZIONE di un </a:t>
            </a:r>
          </a:p>
          <a:p>
            <a:pPr eaLnBrk="1" hangingPunct="1"/>
            <a:r>
              <a:rPr lang="it-IT" dirty="0"/>
              <a:t>C STEREOGENICO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40632" y="1483668"/>
            <a:ext cx="875184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it-IT" dirty="0" smtClean="0"/>
              <a:t>Assegnare  </a:t>
            </a:r>
            <a:r>
              <a:rPr lang="it-IT" dirty="0"/>
              <a:t>una priorità ai 4 sostituenti secondo </a:t>
            </a:r>
            <a:r>
              <a:rPr lang="it-IT" dirty="0" smtClean="0"/>
              <a:t> le </a:t>
            </a:r>
            <a:r>
              <a:rPr lang="it-IT" dirty="0"/>
              <a:t>regole </a:t>
            </a:r>
            <a:r>
              <a:rPr lang="it-IT" dirty="0">
                <a:solidFill>
                  <a:srgbClr val="FF0000"/>
                </a:solidFill>
              </a:rPr>
              <a:t>CIP </a:t>
            </a:r>
            <a:r>
              <a:rPr lang="it-IT" dirty="0"/>
              <a:t>(</a:t>
            </a:r>
            <a:r>
              <a:rPr lang="it-IT" dirty="0" err="1"/>
              <a:t>Cahn</a:t>
            </a:r>
            <a:r>
              <a:rPr lang="it-IT" dirty="0"/>
              <a:t> </a:t>
            </a:r>
            <a:r>
              <a:rPr lang="it-IT" dirty="0" err="1"/>
              <a:t>Ingold</a:t>
            </a:r>
            <a:r>
              <a:rPr lang="it-IT" dirty="0"/>
              <a:t> </a:t>
            </a:r>
            <a:r>
              <a:rPr lang="it-IT" dirty="0" err="1"/>
              <a:t>Prelog</a:t>
            </a:r>
            <a:r>
              <a:rPr lang="it-IT" dirty="0"/>
              <a:t>) </a:t>
            </a:r>
            <a:endParaRPr lang="it-IT" dirty="0" smtClean="0"/>
          </a:p>
          <a:p>
            <a:pPr>
              <a:defRPr/>
            </a:pPr>
            <a:endParaRPr lang="it-IT" dirty="0"/>
          </a:p>
          <a:p>
            <a:pPr marL="285750" indent="-285750">
              <a:buFontTx/>
              <a:buChar char="-"/>
              <a:defRPr/>
            </a:pPr>
            <a:r>
              <a:rPr lang="it-IT" b="1" dirty="0" smtClean="0"/>
              <a:t>Numero Atomico</a:t>
            </a:r>
            <a:r>
              <a:rPr lang="it-IT" sz="2800" dirty="0" smtClean="0"/>
              <a:t>:  </a:t>
            </a:r>
            <a:r>
              <a:rPr lang="it-IT" sz="2800" dirty="0" smtClean="0">
                <a:solidFill>
                  <a:srgbClr val="9933FF"/>
                </a:solidFill>
              </a:rPr>
              <a:t>I</a:t>
            </a:r>
            <a:r>
              <a:rPr lang="it-IT" sz="2800" dirty="0" smtClean="0"/>
              <a:t>&gt;</a:t>
            </a:r>
            <a:r>
              <a:rPr lang="it-IT" sz="2800" dirty="0" smtClean="0">
                <a:solidFill>
                  <a:srgbClr val="00B050"/>
                </a:solidFill>
              </a:rPr>
              <a:t>Br</a:t>
            </a:r>
            <a:r>
              <a:rPr lang="it-IT" sz="2800" dirty="0" smtClean="0"/>
              <a:t>&gt;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</a:t>
            </a:r>
            <a:r>
              <a:rPr lang="it-IT" sz="2800" dirty="0" smtClean="0"/>
              <a:t>&gt;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it-IT" sz="2800" dirty="0" smtClean="0"/>
              <a:t>&gt;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it-IT" sz="2800" dirty="0" smtClean="0"/>
              <a:t>&gt;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it-IT" sz="2800" dirty="0" smtClean="0"/>
              <a:t>i&gt;</a:t>
            </a:r>
            <a:r>
              <a:rPr lang="it-IT" sz="2800" dirty="0" smtClean="0">
                <a:solidFill>
                  <a:srgbClr val="FF0000"/>
                </a:solidFill>
              </a:rPr>
              <a:t>F&gt;O&gt;N&gt;C</a:t>
            </a:r>
            <a:r>
              <a:rPr lang="it-IT" sz="2800" dirty="0" smtClean="0"/>
              <a:t>&gt;H   </a:t>
            </a:r>
          </a:p>
          <a:p>
            <a:pPr>
              <a:defRPr/>
            </a:pPr>
            <a:r>
              <a:rPr lang="it-IT" dirty="0" smtClean="0"/>
              <a:t>    se non si distingue sul primo atomo legato si procede al secondo </a:t>
            </a:r>
            <a:r>
              <a:rPr lang="it-IT" dirty="0" err="1" smtClean="0"/>
              <a:t>etc</a:t>
            </a:r>
            <a:r>
              <a:rPr lang="it-IT" dirty="0" smtClean="0"/>
              <a:t> fino a trovare una          differenza</a:t>
            </a:r>
          </a:p>
          <a:p>
            <a:pPr>
              <a:defRPr/>
            </a:pPr>
            <a:endParaRPr lang="it-IT" dirty="0"/>
          </a:p>
          <a:p>
            <a:pPr marL="285750" indent="-285750">
              <a:buFontTx/>
              <a:buChar char="-"/>
              <a:defRPr/>
            </a:pPr>
            <a:r>
              <a:rPr lang="it-IT" dirty="0" smtClean="0"/>
              <a:t>Legami multipli: 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697696" y="3659291"/>
            <a:ext cx="210935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147844" y="3067814"/>
            <a:ext cx="13041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Equivale a</a:t>
            </a:r>
            <a:endParaRPr lang="it-IT" dirty="0"/>
          </a:p>
        </p:txBody>
      </p:sp>
      <p:grpSp>
        <p:nvGrpSpPr>
          <p:cNvPr id="17" name="Gruppo 16"/>
          <p:cNvGrpSpPr/>
          <p:nvPr/>
        </p:nvGrpSpPr>
        <p:grpSpPr>
          <a:xfrm>
            <a:off x="2339752" y="3212333"/>
            <a:ext cx="4658943" cy="1307834"/>
            <a:chOff x="2605201" y="3066100"/>
            <a:chExt cx="4658943" cy="1307834"/>
          </a:xfrm>
        </p:grpSpPr>
        <p:grpSp>
          <p:nvGrpSpPr>
            <p:cNvPr id="10" name="Gruppo 9"/>
            <p:cNvGrpSpPr/>
            <p:nvPr/>
          </p:nvGrpSpPr>
          <p:grpSpPr>
            <a:xfrm>
              <a:off x="2605201" y="3066100"/>
              <a:ext cx="4034977" cy="1218552"/>
              <a:chOff x="801825" y="2820288"/>
              <a:chExt cx="4831376" cy="1701035"/>
            </a:xfrm>
          </p:grpSpPr>
          <p:grpSp>
            <p:nvGrpSpPr>
              <p:cNvPr id="9" name="Gruppo 8"/>
              <p:cNvGrpSpPr/>
              <p:nvPr/>
            </p:nvGrpSpPr>
            <p:grpSpPr>
              <a:xfrm>
                <a:off x="801825" y="2820288"/>
                <a:ext cx="4831376" cy="1701035"/>
                <a:chOff x="4901263" y="2408263"/>
                <a:chExt cx="4831376" cy="1701035"/>
              </a:xfrm>
            </p:grpSpPr>
            <p:pic>
              <p:nvPicPr>
                <p:cNvPr id="5" name="Picture 6" descr="0019d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040" y="2582123"/>
                  <a:ext cx="4800599" cy="152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Rettangolo 6"/>
                <p:cNvSpPr/>
                <p:nvPr/>
              </p:nvSpPr>
              <p:spPr>
                <a:xfrm>
                  <a:off x="4901263" y="2408263"/>
                  <a:ext cx="3888432" cy="447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6" name="CasellaDiTesto 5"/>
              <p:cNvSpPr txBox="1"/>
              <p:nvPr/>
            </p:nvSpPr>
            <p:spPr>
              <a:xfrm>
                <a:off x="3243039" y="3324482"/>
                <a:ext cx="1380493" cy="5155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equivale a</a:t>
                </a:r>
                <a:endParaRPr lang="it-IT" dirty="0"/>
              </a:p>
            </p:txBody>
          </p:sp>
        </p:grpSp>
        <p:sp>
          <p:nvSpPr>
            <p:cNvPr id="8" name="CasellaDiTesto 7"/>
            <p:cNvSpPr txBox="1"/>
            <p:nvPr/>
          </p:nvSpPr>
          <p:spPr>
            <a:xfrm>
              <a:off x="2718284" y="4004602"/>
              <a:ext cx="45458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Questo C è come fosse legato a due atomi di O</a:t>
              </a:r>
              <a:endParaRPr lang="it-IT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818212" y="4941168"/>
            <a:ext cx="7815105" cy="1640300"/>
            <a:chOff x="140632" y="4740151"/>
            <a:chExt cx="8763000" cy="1922462"/>
          </a:xfrm>
        </p:grpSpPr>
        <p:pic>
          <p:nvPicPr>
            <p:cNvPr id="11" name="Picture 8" descr="0019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32" y="4740151"/>
              <a:ext cx="8763000" cy="192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sellaDiTesto 14"/>
            <p:cNvSpPr txBox="1"/>
            <p:nvPr/>
          </p:nvSpPr>
          <p:spPr>
            <a:xfrm>
              <a:off x="1403648" y="4797152"/>
              <a:ext cx="12241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equivale a</a:t>
              </a:r>
              <a:endParaRPr lang="it-IT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437171" y="4772334"/>
              <a:ext cx="12241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equivale a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9087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59522" y="1558533"/>
            <a:ext cx="736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2. Orientare la molecola in modo da porre il gruppo a priorità 4 dalla parte </a:t>
            </a:r>
          </a:p>
          <a:p>
            <a:r>
              <a:rPr lang="it-IT" dirty="0"/>
              <a:t> </a:t>
            </a:r>
            <a:r>
              <a:rPr lang="it-IT" dirty="0" smtClean="0"/>
              <a:t>   opposta rispetto all’osservatore</a:t>
            </a:r>
            <a:endParaRPr lang="it-IT" dirty="0"/>
          </a:p>
        </p:txBody>
      </p:sp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659522" y="332656"/>
            <a:ext cx="7537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dirty="0"/>
              <a:t>ASSEGNAZIONE DELLA CONFIGURAZIONE di un </a:t>
            </a:r>
          </a:p>
          <a:p>
            <a:pPr eaLnBrk="1" hangingPunct="1"/>
            <a:r>
              <a:rPr lang="it-IT" dirty="0"/>
              <a:t>C STEREOGENICO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2644" r="2770" b="2769"/>
          <a:stretch/>
        </p:blipFill>
        <p:spPr bwMode="auto">
          <a:xfrm>
            <a:off x="676197" y="2493248"/>
            <a:ext cx="7640219" cy="331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15200" r="7813" b="2784"/>
          <a:stretch/>
        </p:blipFill>
        <p:spPr bwMode="auto">
          <a:xfrm>
            <a:off x="862714" y="1556792"/>
            <a:ext cx="7308000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659522" y="332656"/>
            <a:ext cx="7537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dirty="0"/>
              <a:t>ASSEGNAZIONE DELLA CONFIGURAZIONE di un </a:t>
            </a:r>
          </a:p>
          <a:p>
            <a:pPr eaLnBrk="1" hangingPunct="1"/>
            <a:r>
              <a:rPr lang="it-IT" dirty="0"/>
              <a:t>C STEREOGENICO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1162919"/>
            <a:ext cx="7647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3. Osservare il verso orario o antiorario </a:t>
            </a:r>
            <a:r>
              <a:rPr lang="it-IT" dirty="0" err="1" smtClean="0"/>
              <a:t>detereminato</a:t>
            </a:r>
            <a:r>
              <a:rPr lang="it-IT" dirty="0" smtClean="0"/>
              <a:t> dal passaggio da 1 a 2 a 3 </a:t>
            </a:r>
          </a:p>
          <a:p>
            <a:endParaRPr lang="it-IT" dirty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02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659522" y="332656"/>
            <a:ext cx="7537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dirty="0"/>
              <a:t>ASSEGNAZIONE DELLA CONFIGURAZIONE di un </a:t>
            </a:r>
          </a:p>
          <a:p>
            <a:pPr eaLnBrk="1" hangingPunct="1"/>
            <a:r>
              <a:rPr lang="it-IT" dirty="0"/>
              <a:t>C STEREOGENICO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9" y="1477963"/>
            <a:ext cx="780891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5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539552" y="188640"/>
            <a:ext cx="7537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dirty="0"/>
              <a:t>ASSEGNAZIONE DELLA CONFIGURAZIONE di un </a:t>
            </a:r>
          </a:p>
          <a:p>
            <a:pPr eaLnBrk="1" hangingPunct="1"/>
            <a:r>
              <a:rPr lang="it-IT" dirty="0"/>
              <a:t>C STEREOGENICO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3212975"/>
            <a:ext cx="282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 1 scambio di sostituenti</a:t>
            </a:r>
          </a:p>
          <a:p>
            <a:r>
              <a:rPr lang="it-IT" dirty="0" smtClean="0"/>
              <a:t>la configurazione si inverte!</a:t>
            </a:r>
            <a:endParaRPr lang="it-IT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293952"/>
              </p:ext>
            </p:extLst>
          </p:nvPr>
        </p:nvGraphicFramePr>
        <p:xfrm>
          <a:off x="683568" y="1196752"/>
          <a:ext cx="2836863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CS ChemDraw Drawing" r:id="rId4" imgW="2837206" imgH="1520640" progId="ChemDraw.Document.6.0">
                  <p:embed/>
                </p:oleObj>
              </mc:Choice>
              <mc:Fallback>
                <p:oleObj name="CS ChemDraw Drawing" r:id="rId4" imgW="2837206" imgH="1520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196752"/>
                        <a:ext cx="2836863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267744" y="2348880"/>
            <a:ext cx="175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Configurazione </a:t>
            </a:r>
            <a:r>
              <a:rPr lang="it-IT" dirty="0" smtClean="0">
                <a:solidFill>
                  <a:srgbClr val="FF0000"/>
                </a:solidFill>
              </a:rPr>
              <a:t>S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489737"/>
              </p:ext>
            </p:extLst>
          </p:nvPr>
        </p:nvGraphicFramePr>
        <p:xfrm>
          <a:off x="539552" y="2996952"/>
          <a:ext cx="4815996" cy="964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CS ChemDraw Drawing" r:id="rId6" imgW="4248651" imgH="851580" progId="ChemDraw.Document.6.0">
                  <p:embed/>
                </p:oleObj>
              </mc:Choice>
              <mc:Fallback>
                <p:oleObj name="CS ChemDraw Drawing" r:id="rId6" imgW="4248651" imgH="8515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2996952"/>
                        <a:ext cx="4815996" cy="964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4012963" y="4077072"/>
            <a:ext cx="177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Configurazione </a:t>
            </a:r>
            <a:r>
              <a:rPr lang="it-IT" dirty="0" smtClean="0">
                <a:solidFill>
                  <a:srgbClr val="FF0000"/>
                </a:solidFill>
              </a:rPr>
              <a:t>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4077072"/>
            <a:ext cx="279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Uno scambio di sostituenti: </a:t>
            </a:r>
            <a:endParaRPr lang="it-IT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52085"/>
              </p:ext>
            </p:extLst>
          </p:nvPr>
        </p:nvGraphicFramePr>
        <p:xfrm>
          <a:off x="509247" y="4727017"/>
          <a:ext cx="2998788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CS ChemDraw Drawing" r:id="rId8" imgW="2543302" imgH="1134810" progId="ChemDraw.Document.6.0">
                  <p:embed/>
                </p:oleObj>
              </mc:Choice>
              <mc:Fallback>
                <p:oleObj name="CS ChemDraw Drawing" r:id="rId8" imgW="2543302" imgH="1134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9247" y="4727017"/>
                        <a:ext cx="2998788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709734" y="6158408"/>
            <a:ext cx="271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Due  scambi di sostituenti: 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020468" y="6093296"/>
            <a:ext cx="177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Configurazione </a:t>
            </a:r>
            <a:r>
              <a:rPr lang="it-IT" dirty="0" smtClean="0">
                <a:solidFill>
                  <a:srgbClr val="FF0000"/>
                </a:solidFill>
              </a:rPr>
              <a:t>S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052955"/>
              </p:ext>
            </p:extLst>
          </p:nvPr>
        </p:nvGraphicFramePr>
        <p:xfrm>
          <a:off x="4195693" y="4941168"/>
          <a:ext cx="112533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CS ChemDraw Drawing" r:id="rId10" imgW="978151" imgH="751140" progId="ChemDraw.Document.6.0">
                  <p:embed/>
                </p:oleObj>
              </mc:Choice>
              <mc:Fallback>
                <p:oleObj name="CS ChemDraw Drawing" r:id="rId10" imgW="978151" imgH="7511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95693" y="4941168"/>
                        <a:ext cx="1125336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6017029" y="5013176"/>
            <a:ext cx="301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 2 scambi di sostituenti</a:t>
            </a:r>
          </a:p>
          <a:p>
            <a:r>
              <a:rPr lang="it-IT" dirty="0" smtClean="0"/>
              <a:t>la configurazione resta quella originale!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78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512" y="980728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en-US" sz="1800" b="0" dirty="0"/>
              <a:t>Per </a:t>
            </a:r>
            <a:r>
              <a:rPr lang="en-US" sz="1800" b="0" dirty="0" err="1"/>
              <a:t>una</a:t>
            </a:r>
            <a:r>
              <a:rPr lang="en-US" sz="1800" b="0" dirty="0"/>
              <a:t> </a:t>
            </a:r>
            <a:r>
              <a:rPr lang="en-US" sz="1800" b="0" dirty="0" err="1"/>
              <a:t>molecola</a:t>
            </a:r>
            <a:r>
              <a:rPr lang="en-US" sz="1800" b="0" dirty="0"/>
              <a:t> con </a:t>
            </a:r>
            <a:r>
              <a:rPr lang="en-US" sz="1800" b="0" i="1" dirty="0">
                <a:solidFill>
                  <a:srgbClr val="FF0000"/>
                </a:solidFill>
              </a:rPr>
              <a:t>n</a:t>
            </a:r>
            <a:r>
              <a:rPr lang="en-US" sz="1800" b="0" dirty="0"/>
              <a:t> </a:t>
            </a:r>
            <a:r>
              <a:rPr lang="en-US" sz="1800" b="0" dirty="0" err="1"/>
              <a:t>centri</a:t>
            </a:r>
            <a:r>
              <a:rPr lang="en-US" sz="1800" b="0" dirty="0"/>
              <a:t> </a:t>
            </a:r>
            <a:r>
              <a:rPr lang="en-US" sz="1800" b="0" dirty="0" err="1"/>
              <a:t>stereogenici</a:t>
            </a:r>
            <a:r>
              <a:rPr lang="en-US" sz="1800" b="0" dirty="0"/>
              <a:t>, </a:t>
            </a:r>
            <a:r>
              <a:rPr lang="en-US" sz="1800" b="0" dirty="0" err="1"/>
              <a:t>il</a:t>
            </a:r>
            <a:r>
              <a:rPr lang="en-US" sz="1800" b="0" dirty="0"/>
              <a:t> </a:t>
            </a:r>
            <a:r>
              <a:rPr lang="en-US" sz="1800" b="0" dirty="0" err="1"/>
              <a:t>numero</a:t>
            </a:r>
            <a:r>
              <a:rPr lang="en-US" sz="1800" b="0" dirty="0"/>
              <a:t> </a:t>
            </a:r>
            <a:r>
              <a:rPr lang="en-US" sz="1800" b="0" dirty="0" err="1"/>
              <a:t>massimo</a:t>
            </a:r>
            <a:r>
              <a:rPr lang="en-US" sz="1800" b="0" dirty="0"/>
              <a:t> di </a:t>
            </a:r>
            <a:r>
              <a:rPr lang="en-US" sz="1800" b="0" dirty="0" err="1"/>
              <a:t>stereoisomeri</a:t>
            </a:r>
            <a:r>
              <a:rPr lang="en-US" sz="1800" b="0" dirty="0"/>
              <a:t> è 2</a:t>
            </a:r>
            <a:r>
              <a:rPr lang="en-US" sz="1800" b="0" i="1" baseline="30000" dirty="0">
                <a:solidFill>
                  <a:srgbClr val="FF0000"/>
                </a:solidFill>
              </a:rPr>
              <a:t>n</a:t>
            </a:r>
            <a:r>
              <a:rPr lang="en-US" sz="1800" b="0" dirty="0" smtClean="0"/>
              <a:t>.</a:t>
            </a:r>
            <a:endParaRPr lang="en-US" sz="1800" b="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835696" y="404664"/>
            <a:ext cx="435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MOLECOLE CON DUE CENTRI STEREOGENICI</a:t>
            </a:r>
            <a:endParaRPr lang="it-IT" b="1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67415" cy="300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259632" y="2492896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S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13492" y="2495527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S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78032" y="249289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R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69106" y="249289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R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510480" y="249289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R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760362" y="2492896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220072" y="249289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R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2427" y="328498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2S,3R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769106" y="328498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2R,3S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798198" y="328498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2R,3R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700415" y="328498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2S,3S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530120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Esempio</a:t>
            </a:r>
            <a:r>
              <a:rPr lang="en-US" dirty="0" smtClean="0"/>
              <a:t>: 2,3-dibromopentano, n = 2.  </a:t>
            </a:r>
          </a:p>
          <a:p>
            <a:r>
              <a:rPr lang="en-US" dirty="0" smtClean="0"/>
              <a:t>I due </a:t>
            </a:r>
            <a:r>
              <a:rPr lang="en-US" dirty="0" err="1" smtClean="0"/>
              <a:t>centri</a:t>
            </a:r>
            <a:r>
              <a:rPr lang="en-US" dirty="0" smtClean="0"/>
              <a:t> </a:t>
            </a:r>
            <a:r>
              <a:rPr lang="en-US" dirty="0" err="1" smtClean="0"/>
              <a:t>stereogenici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non</a:t>
            </a:r>
            <a:r>
              <a:rPr lang="en-US" dirty="0" smtClean="0"/>
              <a:t> </a:t>
            </a:r>
            <a:r>
              <a:rPr lang="en-US" dirty="0" err="1" smtClean="0"/>
              <a:t>equivalenti</a:t>
            </a:r>
            <a:r>
              <a:rPr lang="en-US" dirty="0" smtClean="0"/>
              <a:t>, </a:t>
            </a:r>
            <a:r>
              <a:rPr lang="en-US" dirty="0" err="1" smtClean="0"/>
              <a:t>cioè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sostituenti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489964" y="2492896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76300" y="2204864"/>
            <a:ext cx="21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1</a:t>
            </a:r>
            <a:endParaRPr lang="it-IT" sz="12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101146" y="2594659"/>
            <a:ext cx="21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2</a:t>
            </a:r>
            <a:endParaRPr lang="it-IT" sz="12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659076" y="2574708"/>
            <a:ext cx="21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3</a:t>
            </a:r>
            <a:endParaRPr lang="it-IT" sz="1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663488" y="2196666"/>
            <a:ext cx="21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4</a:t>
            </a:r>
            <a:endParaRPr lang="it-IT" sz="1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056144" y="2204864"/>
            <a:ext cx="21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152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5648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71600" y="418302"/>
            <a:ext cx="661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MOLECOLE CON </a:t>
            </a:r>
            <a:r>
              <a:rPr lang="it-IT" sz="2400" b="1" dirty="0" err="1" smtClean="0"/>
              <a:t>piu’</a:t>
            </a:r>
            <a:r>
              <a:rPr lang="it-IT" sz="2400" b="1" dirty="0" smtClean="0"/>
              <a:t> di DUE CENTRI STEREOGENICI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31640" y="3861048"/>
            <a:ext cx="5697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 centri </a:t>
            </a:r>
            <a:r>
              <a:rPr lang="it-IT" dirty="0" err="1" smtClean="0"/>
              <a:t>stereogenici</a:t>
            </a:r>
            <a:r>
              <a:rPr lang="it-IT" dirty="0" smtClean="0"/>
              <a:t> non equivalenti: 256 stereoisomeri </a:t>
            </a:r>
          </a:p>
          <a:p>
            <a:r>
              <a:rPr lang="it-IT" dirty="0" smtClean="0"/>
              <a:t>(128 </a:t>
            </a:r>
            <a:r>
              <a:rPr lang="it-IT" dirty="0" err="1" smtClean="0"/>
              <a:t>diasteroisomeri</a:t>
            </a:r>
            <a:r>
              <a:rPr lang="it-IT" dirty="0" smtClean="0"/>
              <a:t>, ognuno come coppia di </a:t>
            </a:r>
            <a:r>
              <a:rPr lang="it-IT" dirty="0" err="1" smtClean="0"/>
              <a:t>enantiomeri</a:t>
            </a:r>
            <a:r>
              <a:rPr lang="it-IT" dirty="0" smtClean="0"/>
              <a:t>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90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405807" y="-1644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it-IT" b="1" dirty="0" smtClean="0"/>
              <a:t>CORSO DI STEREOCHIMICA</a:t>
            </a:r>
            <a:endParaRPr lang="it-IT" altLang="it-IT" dirty="0" smtClean="0"/>
          </a:p>
        </p:txBody>
      </p:sp>
      <p:sp>
        <p:nvSpPr>
          <p:cNvPr id="6" name="Rettangolo 5"/>
          <p:cNvSpPr/>
          <p:nvPr/>
        </p:nvSpPr>
        <p:spPr>
          <a:xfrm>
            <a:off x="336573" y="836712"/>
            <a:ext cx="82804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/>
              <a:t> </a:t>
            </a:r>
            <a:r>
              <a:rPr lang="it-IT" dirty="0" smtClean="0"/>
              <a:t>     Programma </a:t>
            </a:r>
            <a:r>
              <a:rPr lang="it-IT" dirty="0"/>
              <a:t>del corso di Stereochimica Organica – </a:t>
            </a:r>
            <a:r>
              <a:rPr lang="it-IT" dirty="0" smtClean="0"/>
              <a:t>4 CFU </a:t>
            </a:r>
            <a:r>
              <a:rPr lang="it-IT" dirty="0"/>
              <a:t>– Prof. Fulvia </a:t>
            </a:r>
            <a:r>
              <a:rPr lang="it-IT" dirty="0" err="1"/>
              <a:t>Felluga</a:t>
            </a:r>
            <a:endParaRPr lang="it-IT" dirty="0"/>
          </a:p>
          <a:p>
            <a:pPr>
              <a:defRPr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Ripasso (stereoisomeria, </a:t>
            </a:r>
            <a:r>
              <a:rPr lang="it-IT" dirty="0" err="1" smtClean="0"/>
              <a:t>enantiomeria</a:t>
            </a:r>
            <a:r>
              <a:rPr lang="it-IT" dirty="0" smtClean="0"/>
              <a:t>, </a:t>
            </a:r>
            <a:r>
              <a:rPr lang="it-IT" dirty="0" err="1" smtClean="0"/>
              <a:t>diastereoisomeria</a:t>
            </a:r>
            <a:r>
              <a:rPr lang="it-IT" dirty="0" smtClean="0"/>
              <a:t>, conformazioni)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Elementi </a:t>
            </a:r>
            <a:r>
              <a:rPr lang="it-IT" dirty="0"/>
              <a:t>e operazioni di simmetria. Gruppi puntuali chirali. </a:t>
            </a:r>
          </a:p>
          <a:p>
            <a:pPr>
              <a:defRPr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Polarimetria </a:t>
            </a:r>
            <a:r>
              <a:rPr lang="it-IT" dirty="0"/>
              <a:t>e </a:t>
            </a:r>
            <a:r>
              <a:rPr lang="it-IT" dirty="0" smtClean="0"/>
              <a:t>CD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/>
              <a:t>Unità </a:t>
            </a:r>
            <a:r>
              <a:rPr lang="it-IT" dirty="0" err="1"/>
              <a:t>stereogeniche</a:t>
            </a:r>
            <a:r>
              <a:rPr lang="it-IT" dirty="0"/>
              <a:t> e descrittori stereochimici: </a:t>
            </a:r>
            <a:r>
              <a:rPr lang="it-IT" dirty="0" err="1"/>
              <a:t>Chiralità</a:t>
            </a:r>
            <a:r>
              <a:rPr lang="it-IT" dirty="0"/>
              <a:t> centrale. </a:t>
            </a:r>
            <a:r>
              <a:rPr lang="it-IT" dirty="0" err="1"/>
              <a:t>Chiralità</a:t>
            </a:r>
            <a:r>
              <a:rPr lang="it-IT" dirty="0"/>
              <a:t> assiale. Descrittori, </a:t>
            </a:r>
            <a:r>
              <a:rPr lang="it-IT" dirty="0" err="1"/>
              <a:t>aR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, M e P. </a:t>
            </a:r>
            <a:r>
              <a:rPr lang="it-IT" dirty="0" err="1"/>
              <a:t>Chiralità</a:t>
            </a:r>
            <a:r>
              <a:rPr lang="it-IT" dirty="0"/>
              <a:t> planare. Descrittori </a:t>
            </a:r>
            <a:r>
              <a:rPr lang="it-IT" dirty="0" err="1"/>
              <a:t>pR</a:t>
            </a:r>
            <a:r>
              <a:rPr lang="it-IT" dirty="0"/>
              <a:t>, </a:t>
            </a:r>
            <a:r>
              <a:rPr lang="it-IT" dirty="0" err="1"/>
              <a:t>pS</a:t>
            </a:r>
            <a:r>
              <a:rPr lang="it-IT" dirty="0"/>
              <a:t>. Molecole con </a:t>
            </a:r>
            <a:r>
              <a:rPr lang="it-IT" dirty="0" err="1"/>
              <a:t>chiralità</a:t>
            </a:r>
            <a:r>
              <a:rPr lang="it-IT" dirty="0"/>
              <a:t> inerente. Descrittori Re, Si, pro-R, pro-S. Descrittori R*,S*. Scrittura tridimensionale corretta delle molecole</a:t>
            </a:r>
            <a:r>
              <a:rPr lang="it-IT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Metodi di risoluzione di miscele </a:t>
            </a:r>
            <a:r>
              <a:rPr lang="it-IT" dirty="0" err="1" smtClean="0"/>
              <a:t>raceme</a:t>
            </a:r>
            <a:r>
              <a:rPr lang="it-IT" dirty="0" smtClean="0"/>
              <a:t>: risoluzione classica e cinetica. Risoluzione fisica e determinazione dell’eccesso </a:t>
            </a:r>
            <a:r>
              <a:rPr lang="it-IT" dirty="0" err="1" smtClean="0"/>
              <a:t>enantiomerico</a:t>
            </a:r>
            <a:r>
              <a:rPr lang="it-IT" dirty="0" smtClean="0"/>
              <a:t>. Risoluzione cinetica dinamica.</a:t>
            </a:r>
            <a:endParaRPr lang="it-IT" dirty="0"/>
          </a:p>
          <a:p>
            <a:pPr>
              <a:defRPr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/>
              <a:t>La selettività. Selettività rispetto al substrato e al prodotto. </a:t>
            </a:r>
            <a:r>
              <a:rPr lang="it-IT" dirty="0" err="1"/>
              <a:t>Stereospecificità</a:t>
            </a:r>
            <a:r>
              <a:rPr lang="it-IT" dirty="0"/>
              <a:t> e </a:t>
            </a:r>
            <a:r>
              <a:rPr lang="it-IT" dirty="0" err="1" smtClean="0"/>
              <a:t>stereoselettività</a:t>
            </a:r>
            <a:r>
              <a:rPr lang="it-IT" dirty="0"/>
              <a:t>. </a:t>
            </a:r>
            <a:r>
              <a:rPr lang="it-IT" dirty="0" err="1"/>
              <a:t>Topicità</a:t>
            </a:r>
            <a:r>
              <a:rPr lang="it-IT" dirty="0"/>
              <a:t>. Gruppi e facce omotopici, </a:t>
            </a:r>
            <a:r>
              <a:rPr lang="it-IT" dirty="0" err="1"/>
              <a:t>diastereotopici</a:t>
            </a:r>
            <a:r>
              <a:rPr lang="it-IT" dirty="0"/>
              <a:t>, </a:t>
            </a:r>
            <a:r>
              <a:rPr lang="it-IT" dirty="0" err="1"/>
              <a:t>enantiotopici</a:t>
            </a:r>
            <a:r>
              <a:rPr lang="it-IT" dirty="0"/>
              <a:t>. </a:t>
            </a:r>
            <a:r>
              <a:rPr lang="it-IT" dirty="0" smtClean="0"/>
              <a:t>Molecole </a:t>
            </a:r>
            <a:r>
              <a:rPr lang="it-IT" dirty="0" err="1"/>
              <a:t>prochirali</a:t>
            </a:r>
            <a:r>
              <a:rPr lang="it-IT" dirty="0"/>
              <a:t>. </a:t>
            </a:r>
            <a:r>
              <a:rPr lang="it-IT" dirty="0" err="1"/>
              <a:t>Enantioselettività</a:t>
            </a:r>
            <a:r>
              <a:rPr lang="it-IT" dirty="0"/>
              <a:t> e </a:t>
            </a:r>
            <a:r>
              <a:rPr lang="it-IT" dirty="0" err="1"/>
              <a:t>diastereoselettività</a:t>
            </a:r>
            <a:r>
              <a:rPr lang="it-IT" dirty="0"/>
              <a:t>, profili cinetici. </a:t>
            </a:r>
            <a:r>
              <a:rPr lang="it-IT" dirty="0" smtClean="0"/>
              <a:t>     </a:t>
            </a:r>
            <a:r>
              <a:rPr lang="it-IT" dirty="0"/>
              <a:t>Controllo della stereochimica relativa. </a:t>
            </a:r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02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98575" y="214790"/>
            <a:ext cx="435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MOLECOLE CON DUE CENTRI STEREOGENICI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004048" y="2348880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84649" y="321297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2S,3S</a:t>
            </a:r>
            <a:endParaRPr lang="it-IT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4" y="1628800"/>
            <a:ext cx="8244593" cy="161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659926" y="623417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Esempio</a:t>
            </a:r>
            <a:r>
              <a:rPr lang="en-US" dirty="0" smtClean="0"/>
              <a:t>: 2,3-dibromobutano, n = 2.  </a:t>
            </a:r>
          </a:p>
          <a:p>
            <a:r>
              <a:rPr lang="en-US" dirty="0" smtClean="0"/>
              <a:t>I due </a:t>
            </a:r>
            <a:r>
              <a:rPr lang="en-US" dirty="0" err="1" smtClean="0"/>
              <a:t>centri</a:t>
            </a:r>
            <a:r>
              <a:rPr lang="en-US" dirty="0" smtClean="0"/>
              <a:t> </a:t>
            </a:r>
            <a:r>
              <a:rPr lang="en-US" dirty="0" err="1" smtClean="0"/>
              <a:t>stereogenici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equivalenti</a:t>
            </a:r>
            <a:r>
              <a:rPr lang="en-US" dirty="0" smtClean="0"/>
              <a:t>, </a:t>
            </a:r>
            <a:r>
              <a:rPr lang="en-US" dirty="0" err="1" smtClean="0"/>
              <a:t>cioè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stessi</a:t>
            </a:r>
            <a:r>
              <a:rPr lang="en-US" dirty="0" smtClean="0"/>
              <a:t> </a:t>
            </a:r>
            <a:r>
              <a:rPr lang="en-US" dirty="0" err="1" smtClean="0"/>
              <a:t>sostituenti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289704" y="2243193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R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076056" y="2233901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R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583898" y="2214156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S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370250" y="2204864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S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998471" y="322411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2R,3R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02316" y="3491716"/>
            <a:ext cx="13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Enantiomeri</a:t>
            </a:r>
            <a:endParaRPr lang="it-IT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69" y="4005064"/>
            <a:ext cx="4069257" cy="152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3180487" y="5949280"/>
            <a:ext cx="283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Stessa molecola, simmetrica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156720" y="6237312"/>
            <a:ext cx="74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MESO</a:t>
            </a:r>
            <a:endParaRPr lang="it-IT" dirty="0"/>
          </a:p>
        </p:txBody>
      </p:sp>
      <p:cxnSp>
        <p:nvCxnSpPr>
          <p:cNvPr id="26" name="Connettore 1 25"/>
          <p:cNvCxnSpPr/>
          <p:nvPr/>
        </p:nvCxnSpPr>
        <p:spPr>
          <a:xfrm>
            <a:off x="354054" y="3140968"/>
            <a:ext cx="305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354054" y="3140968"/>
            <a:ext cx="0" cy="2308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354054" y="5449618"/>
            <a:ext cx="305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8154560" y="3135384"/>
            <a:ext cx="305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8460432" y="3136978"/>
            <a:ext cx="0" cy="2312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H="1">
            <a:off x="8139838" y="5472066"/>
            <a:ext cx="305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6701681" y="4298599"/>
            <a:ext cx="17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diastereoisomeri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375216" y="4298599"/>
            <a:ext cx="17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diastereoisomeri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2771800" y="4515253"/>
            <a:ext cx="3203706" cy="1405890"/>
            <a:chOff x="2771800" y="4515253"/>
            <a:chExt cx="3203706" cy="1405890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3059832" y="5551811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2R,3S</a:t>
              </a:r>
              <a:endParaRPr lang="it-IT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268261" y="5517232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2R,3S</a:t>
              </a:r>
              <a:endParaRPr lang="it-IT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409705" y="452980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dirty="0" smtClean="0">
                  <a:solidFill>
                    <a:srgbClr val="FF0000"/>
                  </a:solidFill>
                </a:rPr>
                <a:t>S</a:t>
              </a:r>
              <a:endParaRPr lang="it-IT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310642" y="451809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dirty="0" smtClean="0">
                  <a:solidFill>
                    <a:srgbClr val="FF0000"/>
                  </a:solidFill>
                </a:rPr>
                <a:t>S</a:t>
              </a:r>
              <a:endParaRPr lang="it-IT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091667" y="4515253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dirty="0">
                  <a:solidFill>
                    <a:srgbClr val="FF0000"/>
                  </a:solidFill>
                </a:rPr>
                <a:t>R</a:t>
              </a:r>
              <a:endParaRPr lang="it-IT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604006" y="4515253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dirty="0">
                  <a:solidFill>
                    <a:srgbClr val="FF0000"/>
                  </a:solidFill>
                </a:rPr>
                <a:t>R</a:t>
              </a:r>
              <a:endParaRPr lang="it-IT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3" name="Rettangolo 2"/>
            <p:cNvSpPr/>
            <p:nvPr/>
          </p:nvSpPr>
          <p:spPr>
            <a:xfrm>
              <a:off x="2771800" y="5157192"/>
              <a:ext cx="14401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3638272" y="5373216"/>
              <a:ext cx="4296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5076056" y="5373216"/>
              <a:ext cx="285655" cy="178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7472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87824" y="251356"/>
            <a:ext cx="229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NOTAZIONE DI FISHER</a:t>
            </a:r>
            <a:endParaRPr lang="it-IT" b="1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009275"/>
              </p:ext>
            </p:extLst>
          </p:nvPr>
        </p:nvGraphicFramePr>
        <p:xfrm>
          <a:off x="2567670" y="908721"/>
          <a:ext cx="3012442" cy="143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CS ChemDraw Drawing" r:id="rId4" imgW="3130030" imgH="1493100" progId="ChemDraw.Document.6.0">
                  <p:embed/>
                </p:oleObj>
              </mc:Choice>
              <mc:Fallback>
                <p:oleObj name="CS ChemDraw Drawing" r:id="rId4" imgW="3130030" imgH="14931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7670" y="908721"/>
                        <a:ext cx="3012442" cy="1437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826651" y="126876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a</a:t>
            </a:r>
            <a:r>
              <a:rPr lang="it-IT" dirty="0" smtClean="0"/>
              <a:t>-amminoacidi</a:t>
            </a:r>
            <a:endParaRPr lang="it-IT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7036"/>
          <a:stretch/>
        </p:blipFill>
        <p:spPr bwMode="auto">
          <a:xfrm>
            <a:off x="4381111" y="2780928"/>
            <a:ext cx="1819275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908205" y="4868928"/>
            <a:ext cx="116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D-glucosio</a:t>
            </a:r>
            <a:endParaRPr lang="it-IT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38" y="3645024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051720" y="4868928"/>
            <a:ext cx="15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D-</a:t>
            </a:r>
            <a:r>
              <a:rPr lang="it-IT" dirty="0" err="1" smtClean="0"/>
              <a:t>gliceraldeide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591408" y="4149080"/>
            <a:ext cx="1608978" cy="719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051720" y="4056923"/>
            <a:ext cx="1603584" cy="668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973066" y="4206367"/>
            <a:ext cx="161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Monosaccaridi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85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73" y="1047800"/>
            <a:ext cx="1160463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924133" y="1323534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è la proiezione di 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223366"/>
              </p:ext>
            </p:extLst>
          </p:nvPr>
        </p:nvGraphicFramePr>
        <p:xfrm>
          <a:off x="5084373" y="1109057"/>
          <a:ext cx="11604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CS ChemDraw Drawing" r:id="rId4" imgW="1161031" imgH="964440" progId="ChemDraw.Document.6.0">
                  <p:embed/>
                </p:oleObj>
              </mc:Choice>
              <mc:Fallback>
                <p:oleObj name="CS ChemDraw Drawing" r:id="rId4" imgW="1161031" imgH="964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4373" y="1109057"/>
                        <a:ext cx="1160463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1" y="2842411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214841" y="3161801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è la proiezione di </a:t>
            </a:r>
            <a:endParaRPr lang="it-IT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14592"/>
              </p:ext>
            </p:extLst>
          </p:nvPr>
        </p:nvGraphicFramePr>
        <p:xfrm>
          <a:off x="5424691" y="2755917"/>
          <a:ext cx="1066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CS ChemDraw Drawing" r:id="rId7" imgW="1066485" imgH="1180710" progId="ChemDraw.Document.6.0">
                  <p:embed/>
                </p:oleObj>
              </mc:Choice>
              <mc:Fallback>
                <p:oleObj name="CS ChemDraw Drawing" r:id="rId7" imgW="1066485" imgH="11807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4691" y="2755917"/>
                        <a:ext cx="10668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987824" y="251356"/>
            <a:ext cx="229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NOTAZIONE DI FISHER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6635" y="1205957"/>
            <a:ext cx="1042875" cy="771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10"/>
          <a:srcRect l="69400" r="-1485"/>
          <a:stretch/>
        </p:blipFill>
        <p:spPr>
          <a:xfrm>
            <a:off x="7146933" y="2842411"/>
            <a:ext cx="1396827" cy="10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67744" y="221891"/>
            <a:ext cx="373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REGOLE PER LA NOTAZIONE DI FISHER</a:t>
            </a:r>
            <a:endParaRPr lang="it-IT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4" y="2924944"/>
            <a:ext cx="72009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43608" y="4450452"/>
            <a:ext cx="197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D-(+)-</a:t>
            </a:r>
            <a:r>
              <a:rPr lang="it-IT" dirty="0" err="1" smtClean="0"/>
              <a:t>gliceraldeide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012535" y="4378578"/>
            <a:ext cx="188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L-(-)-</a:t>
            </a:r>
            <a:r>
              <a:rPr lang="it-IT" dirty="0" err="1" smtClean="0"/>
              <a:t>gliceraldeide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3784" y="4941168"/>
            <a:ext cx="7337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gruppo diverso dall’H sull’orizzontale è a destra: </a:t>
            </a:r>
            <a:r>
              <a:rPr lang="it-IT" dirty="0" err="1" smtClean="0"/>
              <a:t>enantiomero</a:t>
            </a:r>
            <a:r>
              <a:rPr lang="it-IT" dirty="0" smtClean="0"/>
              <a:t> della serie D</a:t>
            </a:r>
          </a:p>
          <a:p>
            <a:r>
              <a:rPr lang="it-IT" dirty="0"/>
              <a:t>Il gruppo diverso dall’H sull’orizzontale è a </a:t>
            </a:r>
            <a:r>
              <a:rPr lang="it-IT" dirty="0" smtClean="0"/>
              <a:t>sinistra: </a:t>
            </a:r>
            <a:r>
              <a:rPr lang="it-IT" dirty="0" err="1"/>
              <a:t>enantiomero</a:t>
            </a:r>
            <a:r>
              <a:rPr lang="it-IT" dirty="0"/>
              <a:t> della serie </a:t>
            </a:r>
            <a:r>
              <a:rPr lang="it-IT" dirty="0" smtClean="0"/>
              <a:t>L</a:t>
            </a:r>
            <a:endParaRPr lang="it-IT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3" y="5864498"/>
            <a:ext cx="7572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53" y="923933"/>
            <a:ext cx="5667375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7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604"/>
            <a:ext cx="7848872" cy="356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02901"/>
            <a:ext cx="3506375" cy="31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46103" y="4653136"/>
            <a:ext cx="332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glucosio naturale è della serie 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01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Risultato immagini per monosaccarid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1" b="4997"/>
          <a:stretch/>
        </p:blipFill>
        <p:spPr bwMode="auto">
          <a:xfrm>
            <a:off x="107503" y="468000"/>
            <a:ext cx="9068285" cy="60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2 2"/>
          <p:cNvCxnSpPr/>
          <p:nvPr/>
        </p:nvCxnSpPr>
        <p:spPr>
          <a:xfrm flipH="1">
            <a:off x="3497018" y="141544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5483221" y="141277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1691680" y="273917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943808" y="273917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6312430" y="278092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7428046" y="278092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672952" y="4365104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1696074" y="4421155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2799792" y="4409492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929066" y="443281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5339205" y="4409492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6170307" y="447311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7419730" y="443288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8388424" y="4452967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987487" y="2060848"/>
            <a:ext cx="100297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6560772" y="2060848"/>
            <a:ext cx="100297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856792" y="3789040"/>
            <a:ext cx="100297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19537" y="5805264"/>
            <a:ext cx="100297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1358279" y="5808442"/>
            <a:ext cx="100297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3070108" y="3821765"/>
            <a:ext cx="100297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444705" y="98146"/>
            <a:ext cx="494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 MONOSACCARIDI NATURALI SONO DELLA SERIE 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71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417838"/>
              </p:ext>
            </p:extLst>
          </p:nvPr>
        </p:nvGraphicFramePr>
        <p:xfrm>
          <a:off x="2217738" y="1141413"/>
          <a:ext cx="1160462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name="CS ChemDraw Drawing" r:id="rId3" imgW="1161031" imgH="1282770" progId="ChemDraw.Document.6.0">
                  <p:embed/>
                </p:oleObj>
              </mc:Choice>
              <mc:Fallback>
                <p:oleObj name="CS ChemDraw Drawing" r:id="rId3" imgW="1161031" imgH="12827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7738" y="1141413"/>
                        <a:ext cx="1160462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994353"/>
              </p:ext>
            </p:extLst>
          </p:nvPr>
        </p:nvGraphicFramePr>
        <p:xfrm>
          <a:off x="600075" y="1136650"/>
          <a:ext cx="1160463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7" name="CS ChemDraw Drawing" r:id="rId5" imgW="1161031" imgH="1253880" progId="ChemDraw.Document.6.0">
                  <p:embed/>
                </p:oleObj>
              </mc:Choice>
              <mc:Fallback>
                <p:oleObj name="CS ChemDraw Drawing" r:id="rId5" imgW="1161031" imgH="1253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075" y="1136650"/>
                        <a:ext cx="1160463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5536" y="242088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Orientando la catena carboniosa  </a:t>
            </a:r>
          </a:p>
          <a:p>
            <a:r>
              <a:rPr lang="it-IT" sz="1600" dirty="0" smtClean="0"/>
              <a:t>verticalmente con il gruppo più ossidato in alto,</a:t>
            </a:r>
          </a:p>
          <a:p>
            <a:r>
              <a:rPr lang="it-IT" sz="1600" dirty="0" smtClean="0"/>
              <a:t>Il gruppo NH2 sta a sinistra </a:t>
            </a:r>
            <a:endParaRPr lang="it-IT" sz="16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211477"/>
              </p:ext>
            </p:extLst>
          </p:nvPr>
        </p:nvGraphicFramePr>
        <p:xfrm>
          <a:off x="4283968" y="1196752"/>
          <a:ext cx="114776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CS ChemDraw Drawing" r:id="rId7" imgW="1147255" imgH="843750" progId="ChemDraw.Document.6.0">
                  <p:embed/>
                </p:oleObj>
              </mc:Choice>
              <mc:Fallback>
                <p:oleObj name="CS ChemDraw Drawing" r:id="rId7" imgW="1147255" imgH="8437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3968" y="1196752"/>
                        <a:ext cx="1147763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485212"/>
              </p:ext>
            </p:extLst>
          </p:nvPr>
        </p:nvGraphicFramePr>
        <p:xfrm>
          <a:off x="522726" y="3843031"/>
          <a:ext cx="50434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" name="CS ChemDraw Drawing" r:id="rId9" imgW="5044192" imgH="1183680" progId="ChemDraw.Document.6.0">
                  <p:embed/>
                </p:oleObj>
              </mc:Choice>
              <mc:Fallback>
                <p:oleObj name="CS ChemDraw Drawing" r:id="rId9" imgW="5044192" imgH="1183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726" y="3843031"/>
                        <a:ext cx="5043488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704461" y="52292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504661" y="526294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347864" y="164838"/>
            <a:ext cx="2227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NOTAZIONE D,L 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208779" y="1375250"/>
            <a:ext cx="158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AMMINOACIDI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261033" y="4397694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GLICERALDEIDEI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45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62028"/>
              </p:ext>
            </p:extLst>
          </p:nvPr>
        </p:nvGraphicFramePr>
        <p:xfrm>
          <a:off x="1979712" y="868070"/>
          <a:ext cx="5494854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CS ChemDraw Drawing" r:id="rId4" imgW="5882415" imgH="5857650" progId="ChemDraw.Document.6.0">
                  <p:embed/>
                </p:oleObj>
              </mc:Choice>
              <mc:Fallback>
                <p:oleObj name="CS ChemDraw Drawing" r:id="rId4" imgW="5882415" imgH="58576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712" y="868070"/>
                        <a:ext cx="5494854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652120" y="6340678"/>
            <a:ext cx="137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D-GLUCOSIO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31977" y="147990"/>
            <a:ext cx="476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PROIEZIONI DI FISHER CON CATENE PIU’ LUNGHE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24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204609"/>
            <a:ext cx="6322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QUANDO NON SI POSSONO UTILIZZARE LE NOTAZIONI D,L</a:t>
            </a:r>
            <a:endParaRPr lang="it-IT" sz="20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71538"/>
            <a:ext cx="84582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878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4" y="841648"/>
            <a:ext cx="828675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475656" y="204609"/>
            <a:ext cx="6322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QUANDO NON SI POSSONO UTILIZZARE LE NOTAZIONI D,L</a:t>
            </a:r>
            <a:endParaRPr lang="it-IT" sz="20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82844" y="5491134"/>
            <a:ext cx="7636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66FF"/>
                </a:solidFill>
              </a:rPr>
              <a:t>3. Con molecole molto complesse, cicliche, </a:t>
            </a:r>
            <a:r>
              <a:rPr lang="it-IT" sz="2400" b="1" dirty="0" err="1" smtClean="0">
                <a:solidFill>
                  <a:srgbClr val="0066FF"/>
                </a:solidFill>
              </a:rPr>
              <a:t>policicliche,etc</a:t>
            </a:r>
            <a:r>
              <a:rPr lang="it-IT" sz="2400" b="1" dirty="0" smtClean="0">
                <a:solidFill>
                  <a:srgbClr val="0066FF"/>
                </a:solidFill>
              </a:rPr>
              <a:t> </a:t>
            </a:r>
          </a:p>
          <a:p>
            <a:r>
              <a:rPr lang="it-IT" sz="2400" b="1" dirty="0">
                <a:solidFill>
                  <a:srgbClr val="0066FF"/>
                </a:solidFill>
              </a:rPr>
              <a:t> </a:t>
            </a:r>
            <a:r>
              <a:rPr lang="it-IT" sz="2400" b="1" dirty="0" smtClean="0">
                <a:solidFill>
                  <a:srgbClr val="0066FF"/>
                </a:solidFill>
              </a:rPr>
              <a:t>   (es colesterolo…)</a:t>
            </a:r>
            <a:endParaRPr lang="it-IT" sz="24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7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it-IT" altLang="it-IT" sz="1800" dirty="0" smtClean="0"/>
              <a:t>Controllo della stereochimica relativa in reazioni </a:t>
            </a:r>
            <a:r>
              <a:rPr lang="it-IT" altLang="it-IT" sz="1800" dirty="0" err="1" smtClean="0"/>
              <a:t>diastereoselettive</a:t>
            </a:r>
            <a:r>
              <a:rPr lang="it-IT" altLang="it-IT" sz="1800" dirty="0" smtClean="0"/>
              <a:t>:  Addizioni di nucleofili al carbonile di  </a:t>
            </a:r>
            <a:r>
              <a:rPr lang="it-IT" altLang="it-IT" sz="1800" dirty="0" err="1" smtClean="0"/>
              <a:t>cicloalcanoni</a:t>
            </a:r>
            <a:r>
              <a:rPr lang="it-IT" altLang="it-IT" sz="1800" dirty="0" smtClean="0"/>
              <a:t>  (controllo conformazionale) e di composti carbonilici lineari  (controllo da un centro chirale adiacente). Modello di </a:t>
            </a:r>
            <a:r>
              <a:rPr lang="it-IT" altLang="it-IT" sz="1800" dirty="0" err="1" smtClean="0"/>
              <a:t>Felkin</a:t>
            </a:r>
            <a:r>
              <a:rPr lang="it-IT" altLang="it-IT" sz="1800" dirty="0" smtClean="0"/>
              <a:t> </a:t>
            </a:r>
            <a:r>
              <a:rPr lang="it-IT" altLang="it-IT" sz="1800" dirty="0" err="1" smtClean="0"/>
              <a:t>Ahn</a:t>
            </a:r>
            <a:r>
              <a:rPr lang="it-IT" altLang="it-IT" sz="1800" dirty="0" smtClean="0"/>
              <a:t>, anche per atomi elettronegativi adiacenti al C=O. Controllo per chelazione. Reazioni aldoliche. Addizioni coniugate.</a:t>
            </a:r>
          </a:p>
          <a:p>
            <a:r>
              <a:rPr lang="it-IT" altLang="it-IT" sz="1800" dirty="0" smtClean="0"/>
              <a:t>Controllo della stereochimica assoluta. Metodi di sintesi asimmetrica. Strategia dell’ausiliario chirale. </a:t>
            </a:r>
            <a:r>
              <a:rPr lang="it-IT" altLang="it-IT" sz="1800" dirty="0" err="1" smtClean="0"/>
              <a:t>Ossazolidinoni</a:t>
            </a:r>
            <a:r>
              <a:rPr lang="it-IT" altLang="it-IT" sz="1800" dirty="0" smtClean="0"/>
              <a:t> di Evans nelle alchilazioni di enolati e nelle reazioni aldoliche. Induzione asimmetrica da reagenti chirali e catalizzatori chirali. Riduzioni asimmetriche di chetoni </a:t>
            </a:r>
            <a:r>
              <a:rPr lang="it-IT" altLang="it-IT" sz="1800" dirty="0" err="1" smtClean="0"/>
              <a:t>prochirali</a:t>
            </a:r>
            <a:r>
              <a:rPr lang="it-IT" altLang="it-IT" sz="1800" dirty="0" smtClean="0"/>
              <a:t>. </a:t>
            </a:r>
            <a:r>
              <a:rPr lang="it-IT" altLang="it-IT" sz="1800" dirty="0" err="1" smtClean="0"/>
              <a:t>Idroborazioni</a:t>
            </a:r>
            <a:r>
              <a:rPr lang="it-IT" altLang="it-IT" sz="1800" dirty="0" smtClean="0"/>
              <a:t>-ossidazioni di alcheni. Ossidazioni di </a:t>
            </a:r>
            <a:r>
              <a:rPr lang="it-IT" altLang="it-IT" sz="1800" dirty="0" err="1" smtClean="0"/>
              <a:t>Sharpless</a:t>
            </a:r>
            <a:r>
              <a:rPr lang="it-IT" altLang="it-IT" sz="1800" dirty="0" smtClean="0"/>
              <a:t>. </a:t>
            </a:r>
          </a:p>
          <a:p>
            <a:r>
              <a:rPr lang="it-IT" altLang="it-IT" sz="1800" dirty="0" smtClean="0"/>
              <a:t>Strategia del Pool chirale</a:t>
            </a:r>
          </a:p>
          <a:p>
            <a:endParaRPr lang="it-IT" altLang="it-IT" sz="1800" dirty="0" smtClean="0"/>
          </a:p>
        </p:txBody>
      </p:sp>
      <p:sp>
        <p:nvSpPr>
          <p:cNvPr id="512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it-IT" b="1" smtClean="0"/>
              <a:t>STEREOCHIMICA</a:t>
            </a: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1732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03848" y="323364"/>
            <a:ext cx="323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Stereoisomeria in natura</a:t>
            </a:r>
            <a:endParaRPr lang="it-IT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2" t="41209" r="3643" b="8786"/>
          <a:stretch/>
        </p:blipFill>
        <p:spPr bwMode="auto">
          <a:xfrm>
            <a:off x="5076496" y="4570998"/>
            <a:ext cx="3960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r="54351"/>
          <a:stretch/>
        </p:blipFill>
        <p:spPr bwMode="auto">
          <a:xfrm>
            <a:off x="5580552" y="689733"/>
            <a:ext cx="2808312" cy="376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9" y="721169"/>
            <a:ext cx="41402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2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8771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470536" y="404664"/>
            <a:ext cx="3871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/>
              <a:t>Stereoisomeria in natura</a:t>
            </a:r>
            <a:endParaRPr lang="it-IT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8" y="2924944"/>
            <a:ext cx="67056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4" y="4077072"/>
            <a:ext cx="67913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5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816"/>
            <a:ext cx="8689478" cy="576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5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1824"/>
            <a:ext cx="8069455" cy="56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577940" cy="454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3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1552</Words>
  <Application>Microsoft Office PowerPoint</Application>
  <PresentationFormat>Presentazione su schermo (4:3)</PresentationFormat>
  <Paragraphs>220</Paragraphs>
  <Slides>39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Arial</vt:lpstr>
      <vt:lpstr>Calibri</vt:lpstr>
      <vt:lpstr>Symbol</vt:lpstr>
      <vt:lpstr>Tema di Office</vt:lpstr>
      <vt:lpstr>CS ChemDraw Drawing</vt:lpstr>
      <vt:lpstr>Clip</vt:lpstr>
      <vt:lpstr>Presentazione standard di PowerPoint</vt:lpstr>
      <vt:lpstr>STEREOCHIMICA ORGANICA</vt:lpstr>
      <vt:lpstr>CORSO DI STEREOCHIMICA</vt:lpstr>
      <vt:lpstr>STEREOCHIMICA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felluga</dc:creator>
  <cp:lastModifiedBy>Fulvia</cp:lastModifiedBy>
  <cp:revision>75</cp:revision>
  <dcterms:created xsi:type="dcterms:W3CDTF">2016-10-10T13:26:39Z</dcterms:created>
  <dcterms:modified xsi:type="dcterms:W3CDTF">2020-03-17T20:54:48Z</dcterms:modified>
</cp:coreProperties>
</file>