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4"/>
  </p:notesMasterIdLst>
  <p:sldIdLst>
    <p:sldId id="256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370" r:id="rId29"/>
    <p:sldId id="372" r:id="rId30"/>
    <p:sldId id="367" r:id="rId31"/>
    <p:sldId id="377" r:id="rId32"/>
    <p:sldId id="368" r:id="rId33"/>
    <p:sldId id="376" r:id="rId34"/>
    <p:sldId id="375" r:id="rId35"/>
    <p:sldId id="374" r:id="rId36"/>
    <p:sldId id="373" r:id="rId37"/>
    <p:sldId id="378" r:id="rId38"/>
    <p:sldId id="379" r:id="rId39"/>
    <p:sldId id="369" r:id="rId40"/>
    <p:sldId id="371" r:id="rId41"/>
    <p:sldId id="386" r:id="rId42"/>
    <p:sldId id="387" r:id="rId43"/>
    <p:sldId id="38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94" r:id="rId57"/>
    <p:sldId id="295" r:id="rId58"/>
    <p:sldId id="296" r:id="rId59"/>
    <p:sldId id="297" r:id="rId60"/>
    <p:sldId id="281" r:id="rId61"/>
    <p:sldId id="298" r:id="rId62"/>
    <p:sldId id="299" r:id="rId63"/>
    <p:sldId id="300" r:id="rId64"/>
    <p:sldId id="301" r:id="rId65"/>
    <p:sldId id="302" r:id="rId66"/>
    <p:sldId id="282" r:id="rId67"/>
    <p:sldId id="283" r:id="rId68"/>
    <p:sldId id="284" r:id="rId69"/>
    <p:sldId id="285" r:id="rId70"/>
    <p:sldId id="286" r:id="rId71"/>
    <p:sldId id="317" r:id="rId72"/>
    <p:sldId id="315" r:id="rId73"/>
    <p:sldId id="287" r:id="rId74"/>
    <p:sldId id="288" r:id="rId75"/>
    <p:sldId id="289" r:id="rId76"/>
    <p:sldId id="290" r:id="rId77"/>
    <p:sldId id="291" r:id="rId78"/>
    <p:sldId id="292" r:id="rId79"/>
    <p:sldId id="293" r:id="rId80"/>
    <p:sldId id="303" r:id="rId81"/>
    <p:sldId id="304" r:id="rId82"/>
    <p:sldId id="305" r:id="rId83"/>
    <p:sldId id="306" r:id="rId84"/>
    <p:sldId id="318" r:id="rId85"/>
    <p:sldId id="380" r:id="rId86"/>
    <p:sldId id="319" r:id="rId87"/>
    <p:sldId id="320" r:id="rId88"/>
    <p:sldId id="321" r:id="rId89"/>
    <p:sldId id="322" r:id="rId90"/>
    <p:sldId id="385" r:id="rId91"/>
    <p:sldId id="381" r:id="rId92"/>
    <p:sldId id="382" r:id="rId93"/>
    <p:sldId id="383" r:id="rId94"/>
    <p:sldId id="389" r:id="rId95"/>
    <p:sldId id="384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1" r:id="rId104"/>
    <p:sldId id="332" r:id="rId105"/>
    <p:sldId id="333" r:id="rId106"/>
    <p:sldId id="334" r:id="rId107"/>
    <p:sldId id="335" r:id="rId108"/>
    <p:sldId id="336" r:id="rId109"/>
    <p:sldId id="337" r:id="rId110"/>
    <p:sldId id="338" r:id="rId111"/>
    <p:sldId id="339" r:id="rId112"/>
    <p:sldId id="340" r:id="rId113"/>
    <p:sldId id="341" r:id="rId114"/>
    <p:sldId id="342" r:id="rId115"/>
    <p:sldId id="343" r:id="rId116"/>
    <p:sldId id="344" r:id="rId117"/>
    <p:sldId id="345" r:id="rId118"/>
    <p:sldId id="346" r:id="rId119"/>
    <p:sldId id="347" r:id="rId120"/>
    <p:sldId id="348" r:id="rId121"/>
    <p:sldId id="349" r:id="rId122"/>
    <p:sldId id="350" r:id="rId1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010"/>
    <a:srgbClr val="712815"/>
    <a:srgbClr val="198320"/>
    <a:srgbClr val="2C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printerSettings" Target="printerSettings/printerSettings1.bin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6183A-089A-9A4B-BFE0-06B5958D329A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9A4B-A6FA-F24F-8708-D4123387642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08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Aptamero</a:t>
            </a:r>
            <a:r>
              <a:rPr lang="it-IT" dirty="0" smtClean="0"/>
              <a:t>: DNA artificiali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Mouse</a:t>
            </a:r>
            <a:r>
              <a:rPr lang="it-IT" baseline="0" dirty="0" smtClean="0"/>
              <a:t> spot test: su </a:t>
            </a:r>
            <a:r>
              <a:rPr lang="it-IT" baseline="0" smtClean="0"/>
              <a:t>cellule fetali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112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FA70B4-51E6-824F-9E5A-BC1EEC427DAB}" type="datetimeFigureOut">
              <a:rPr lang="it-IT" smtClean="0"/>
              <a:pPr/>
              <a:t>06/04/20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jpeg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7558" y="2548170"/>
            <a:ext cx="5070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PROGETTAZIONE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di giustizia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 pazienti che hanno una malattia rara hanno diritto come tutti gli altri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diagnosi accurate e tempestive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ad assistenza medica continuativa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supporto socio-assistenziale...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…e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che si faccia ricerca anche per loro</a:t>
            </a:r>
            <a:endParaRPr kumimoji="1" lang="it-IT" sz="26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 charset="0"/>
              <a:ea typeface="+mn-e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6" descr="figure3porrdu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79600"/>
            <a:ext cx="5105400" cy="4749800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Valutazione e validazione biochimica e farmacologica</a:t>
            </a:r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 </a:t>
            </a:r>
          </a:p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(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hit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to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6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1981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Validare un hit significa:</a:t>
            </a: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sviluppabilità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farmaceutica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clearance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metabolica in vitro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manipolabilità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chimica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Adatto al “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rapid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analoguing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 5-7 passaggi sintetici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Dimostrare l’esistenza di SAR all’interno di congeneri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Ottimizzazione strutturale del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/>
            </a:r>
            <a:br>
              <a:rPr lang="it-IT" sz="3200" dirty="0">
                <a:solidFill>
                  <a:srgbClr val="D9701A"/>
                </a:solidFill>
                <a:latin typeface="Arial Black"/>
              </a:rPr>
            </a:br>
            <a:r>
              <a:rPr lang="it-IT" sz="3200" dirty="0">
                <a:solidFill>
                  <a:srgbClr val="D9701A"/>
                </a:solidFill>
                <a:latin typeface="Arial Black"/>
              </a:rPr>
              <a:t>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optimisation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Progettazione guidata dalla SAR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Basso numero di componenti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Hit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10 - 1.000</a:t>
            </a:r>
          </a:p>
          <a:p>
            <a:pPr lvl="2">
              <a:lnSpc>
                <a:spcPct val="95000"/>
              </a:lnSpc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Optimisation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10 - 100/500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rigorosamente singoli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in soluzione preponderante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Alta purezza chimica (&gt; 90-95%)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per l’attività e selettività @1-500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nM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in farmacocinetica (e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pre-tox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609600" y="-9732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preclinica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04800" y="1223154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L'introduzione di un farmaco in terapia deve soddisfare un principio inderogabile: "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primum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nocere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L'obiettivo è verificare in laboratorio il maggior numero possibile di caratteristiche positive e negative di un farmaco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in vivo; farmacologia in vitro e in vivo (animale); tossicità acuta e cronica; effetti tossici particolari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 La fase di Sviluppo preclinico richiede da 2 a 3 anni e costituisce il 30% dell'investimento totale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Sperimentazione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Fase I e di Fase </a:t>
            </a:r>
            <a:r>
              <a:rPr lang="it-IT" sz="2800" dirty="0">
                <a:solidFill>
                  <a:srgbClr val="F2E810"/>
                </a:solidFill>
              </a:rPr>
              <a:t>II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39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667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 di tossicità acuta</a:t>
            </a:r>
            <a:endParaRPr lang="it-IT" sz="2800" b="1" dirty="0">
              <a:solidFill>
                <a:srgbClr val="F2E810"/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Vengono eseguiti mediante somministrazione unica (acuta) del principio attivo su due o pi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</a:rPr>
              <a:t>ù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specie di mammiferi (ratto, topo, cane, scimmia, coniglio)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utilizzano almeno due diverse vie di somministrazione (nel caso dei roditori), una delle quali identica o simile a quella proposta nell’uomo, mentre l’altra deve garantire l’assorbimento sistemico del farmaco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51888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85800" y="197916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Studio di tossicità acuta</a:t>
            </a:r>
            <a:r>
              <a:rPr lang="it-IT" sz="2800" b="1" dirty="0">
                <a:solidFill>
                  <a:srgbClr val="FFFB31"/>
                </a:solidFill>
              </a:rPr>
              <a:t>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sua durata è abitualmente di 14 giorni, e comunque mai inferiore 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giorni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Occorre raccogliere sufficienti dati sulla relazione dose/effetto e dose/mortalità per procedere alla valutazione quantitativa della dose letale </a:t>
            </a:r>
            <a:r>
              <a:rPr lang="it-IT" sz="2800" b="1" dirty="0">
                <a:solidFill>
                  <a:srgbClr val="E71A11"/>
                </a:solidFill>
              </a:rPr>
              <a:t>(DL</a:t>
            </a:r>
            <a:r>
              <a:rPr lang="it-IT" sz="2800" b="1" baseline="-25000" dirty="0">
                <a:solidFill>
                  <a:srgbClr val="E71A11"/>
                </a:solidFill>
              </a:rPr>
              <a:t>50</a:t>
            </a:r>
            <a:r>
              <a:rPr lang="it-IT" sz="2800" b="1" dirty="0">
                <a:solidFill>
                  <a:srgbClr val="E71A11"/>
                </a:solidFill>
              </a:rPr>
              <a:t>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</a:t>
            </a:r>
            <a:r>
              <a:rPr lang="it-IT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anatomo-istopatologico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vari organi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715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90500" y="15240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(Assorbimento, distribuzione, metabolismo, escrezione)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Tossicità subacuta e cronica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della funzione riproduttiva (fertilità,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teratogenicità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tossicità peri e postnatale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 di mutagenesi e di cancerogenicità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della sostanza attiva su scala pilota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Sviluppo della forma farmaceutica finale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stabilità della forma farmaceutica finale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 </a:t>
            </a:r>
            <a:r>
              <a:rPr lang="it-IT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Valutazione farmacocinetica (ADME)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screening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Interazioni farmaco-farmaco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Stabilità metabolica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Biodisponibilità orale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Penetrazione della barriera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ematoencefalica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rgbClr val="F2E81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sz="2800" b="1" dirty="0">
                <a:solidFill>
                  <a:srgbClr val="F20F1F"/>
                </a:solidFill>
              </a:rPr>
              <a:t>Circa il 60% dei fallimenti in </a:t>
            </a:r>
            <a:r>
              <a:rPr lang="it-IT" sz="2800" b="1" dirty="0" err="1">
                <a:solidFill>
                  <a:srgbClr val="F20F1F"/>
                </a:solidFill>
              </a:rPr>
              <a:t>R&amp;D</a:t>
            </a:r>
            <a:r>
              <a:rPr lang="it-IT" sz="2800" b="1" dirty="0">
                <a:solidFill>
                  <a:srgbClr val="F20F1F"/>
                </a:solidFill>
              </a:rPr>
              <a:t> dipendono da fattori farmacocinetici e tossicologici (ADMET)</a:t>
            </a: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1163" y="1906588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i="0"/>
          </a:p>
        </p:txBody>
      </p:sp>
      <p:sp>
        <p:nvSpPr>
          <p:cNvPr id="3" name="Rectangle 8"/>
          <p:cNvSpPr>
            <a:spLocks noGrp="1" noChangeArrowheads="1"/>
          </p:cNvSpPr>
          <p:nvPr/>
        </p:nvSpPr>
        <p:spPr bwMode="auto">
          <a:xfrm>
            <a:off x="655638" y="647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4" name="Rectangle 9"/>
          <p:cNvSpPr>
            <a:spLocks noGrp="1" noChangeArrowheads="1"/>
          </p:cNvSpPr>
          <p:nvPr/>
        </p:nvSpPr>
        <p:spPr bwMode="auto">
          <a:xfrm>
            <a:off x="411163" y="17907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tossicità per somministrazioni ripetute (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 breve termine e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a lungo termine) devono mettere in evidenza le soglie di tossicità, e in particolare, le alterazioni funzionali e/o anatomo-patologiche conseguenti alla somministrazione ripetuta del farmaco e stabilire le condizioni di comparsa di tali alterazioni in funzione della posologia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compresa fra 30 e 90 giorni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studi di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dipendente dalle condizioni di applicazione clinica (generalmente da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12 mesi)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La malaria come “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neglected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disease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”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125" y="2894523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2,3 miliardi di persone (≈ 41% della      popolazione mondiale) vivono in aree a rischio malarico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300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500 milioni di nuovi casi ogni anno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1,5 – 3 milioni di decessi ogni anno (≈ 1 decesso ogni 12 secondi)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Prevalentemente bambini di età &lt;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57679" y="1905000"/>
            <a:ext cx="62404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Dati dell’OMS relativi alla malaria</a:t>
            </a:r>
            <a:r>
              <a:rPr kumimoji="1" lang="it-IT" sz="2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04800" y="1962668"/>
            <a:ext cx="8534400" cy="43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 mettere in rilievo, su due specie animali (ratto e coniglio):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fertilità o procreazione anormale dovuta a danni dei gameti maschili e/o femminili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Interferenza con le fasi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preimpianto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impianto del feto e sul suo sviluppo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sull’embrione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 feto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9431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fisiologia materna con conseguenti effetti tossici secondari sull’embrione o sul feto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sulla crescita o sullo sviluppo dell’utero o della placenta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Interferenze con il parto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sullo sviluppo postnatale, sull’allattamento e sulla capacità di assumere il latte da parte dei neonati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tardivi sulla discendenza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Test di mutagenesi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696848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raccomandazione CEE (GU NC 293/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novembre 1984) ha stabilito che i test di mutagenesi per composti nuovi prima dell’immissione sul mercato devono comprendere: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sui batteri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in un sistema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eucariotico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presenza o meno di induttori del metabolismo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aberrazioni cromosomiche in colture di cellule di mammifero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in vivo di danno genetico (es.: Mouse Spot Test)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Studi di cancerogenicità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22098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 studi di cancerogenicità devono registrare l’incidenza dei tumori, soprattutto di quelli che colpiscono determinati tessuti e/o di quelli maligni, e il periodo di latenza prima della loro manifestazione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Devono proseguire per un periodo che va dai 18 mesi (nel topo e nel criceto) ai 24 mesi (nel ratto)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  <a:endParaRPr lang="it-IT" sz="2800" dirty="0">
              <a:solidFill>
                <a:schemeClr val="bg2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9431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7850" indent="-577850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SNC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(interferenze sulla t</a:t>
            </a:r>
            <a:r>
              <a:rPr lang="it-IT" sz="2400" b="1" baseline="64000" dirty="0">
                <a:solidFill>
                  <a:srgbClr val="FF0000"/>
                </a:solidFill>
              </a:rPr>
              <a:t>｡</a:t>
            </a:r>
            <a:r>
              <a:rPr lang="it-IT" sz="2400" b="1" dirty="0">
                <a:solidFill>
                  <a:srgbClr val="FF0000"/>
                </a:solidFill>
              </a:rPr>
              <a:t> corporea, sulla narcosi</a:t>
            </a:r>
            <a:r>
              <a:rPr lang="it-IT" sz="2400" b="1" dirty="0" smtClean="0">
                <a:solidFill>
                  <a:srgbClr val="FF0000"/>
                </a:solidFill>
              </a:rPr>
              <a:t> e </a:t>
            </a:r>
            <a:r>
              <a:rPr lang="it-IT" sz="2400" b="1" dirty="0">
                <a:solidFill>
                  <a:srgbClr val="FF0000"/>
                </a:solidFill>
              </a:rPr>
              <a:t>sulla </a:t>
            </a:r>
            <a:r>
              <a:rPr lang="it-IT" sz="2400" b="1" dirty="0" err="1" smtClean="0">
                <a:solidFill>
                  <a:srgbClr val="FF0000"/>
                </a:solidFill>
              </a:rPr>
              <a:t>convulsività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attività motoria di relazione </a:t>
            </a:r>
            <a:r>
              <a:rPr lang="it-IT" sz="2400" b="1" dirty="0">
                <a:solidFill>
                  <a:srgbClr val="FF0000"/>
                </a:solidFill>
              </a:rPr>
              <a:t>(attività locomotoria e coordinazione motoria)</a:t>
            </a: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periferico e muscoli scheletrici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(giunzione neuromuscolare, muscolo gastrocnemio, anestesia locale di superficie e per infiltrazione)</a:t>
            </a:r>
          </a:p>
          <a:p>
            <a:pPr marL="577850" indent="-57785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autonomo e muscolature lisce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(ileo isolato, vasi deferenti isolati, trachea isolata, secrezione salivare)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263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3385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tratto gastro-intestinale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(motilità intestinale, secrezione gastrica, potere ulcerogeno, stomaco isolato, motilità gastrica ed intestinale in situ, secrezione biliare, indagini biochimiche sulla funzionalità epatica)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sangue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(emolisi in vitro, coagulazione)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funzionalità renale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(analisi delle urine)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cardiovascolare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(pressione arteriosa, frequenza respiratoria,aorta isolata, cuore isolato, atri isolati)</a:t>
            </a:r>
          </a:p>
          <a:p>
            <a:pPr marL="660400" indent="-660400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riproduttivo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(utero isolato, motilità uterina in situ)</a:t>
            </a:r>
          </a:p>
          <a:p>
            <a:pPr marL="660400" indent="-6604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15668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632808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tollerabilità locale della via di somministrazione</a:t>
            </a:r>
          </a:p>
          <a:p>
            <a:pPr marL="609600" indent="-60960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Descrizione conclusiva della sperimentazione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buFontTx/>
              <a:buNone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finale dovrà contenere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Informazioni generali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sperimentale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Risultati e conclusioni</a:t>
            </a:r>
          </a:p>
          <a:p>
            <a:pPr marL="1371600" lvl="2" indent="-457200">
              <a:buClr>
                <a:srgbClr val="F2E810"/>
              </a:buClr>
              <a:buFont typeface="Arial" charset="0"/>
              <a:buAutoNum type="alphaLcParenR"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90600" lvl="1" indent="-533400">
              <a:buClr>
                <a:srgbClr val="F2E810"/>
              </a:buClr>
              <a:buFont typeface="Arial" charset="0"/>
              <a:buNone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Tutta la documentazione va conservata per 10 anni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786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CONCLUSIONE</a:t>
            </a:r>
            <a:endParaRPr lang="it-IT" dirty="0">
              <a:latin typeface="Arial Black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447800" y="2431256"/>
            <a:ext cx="60960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4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962400" y="3726656"/>
            <a:ext cx="9906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400" y="4988719"/>
            <a:ext cx="557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3600" b="1" i="0">
                <a:solidFill>
                  <a:srgbClr val="16D557"/>
                </a:solidFill>
              </a:rPr>
              <a:t>Richiesta Autorizzazione</a:t>
            </a:r>
          </a:p>
          <a:p>
            <a:pPr algn="ctr"/>
            <a:r>
              <a:rPr lang="it-IT" sz="3600" b="1" i="0">
                <a:solidFill>
                  <a:srgbClr val="16D557"/>
                </a:solidFill>
              </a:rPr>
              <a:t>Sperimentazione Clinica</a:t>
            </a:r>
            <a:endParaRPr lang="it-IT" i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1828800" cy="27432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648200"/>
            <a:ext cx="1746250" cy="186055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81200"/>
            <a:ext cx="2286000" cy="1516063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464050"/>
            <a:ext cx="1962150" cy="231775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3425" y="4684713"/>
            <a:ext cx="2492375" cy="1868487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47800"/>
            <a:ext cx="2044700" cy="2514600"/>
          </a:xfrm>
          <a:prstGeom prst="rect">
            <a:avLst/>
          </a:prstGeom>
          <a:noFill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2137" y="271463"/>
            <a:ext cx="86859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200" i="0" dirty="0">
                <a:solidFill>
                  <a:srgbClr val="D9701A"/>
                </a:solidFill>
                <a:latin typeface="Arial Black"/>
              </a:rPr>
              <a:t>La nostra storia potrebbe finire </a:t>
            </a:r>
            <a:r>
              <a:rPr lang="it-IT" sz="3200" i="0" dirty="0" err="1">
                <a:solidFill>
                  <a:srgbClr val="D9701A"/>
                </a:solidFill>
                <a:latin typeface="Arial Black"/>
              </a:rPr>
              <a:t>così…</a:t>
            </a:r>
            <a:endParaRPr lang="it-IT" sz="3200" i="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988" y="1857375"/>
            <a:ext cx="1741487" cy="16637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6111" y="212725"/>
            <a:ext cx="7776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600" i="0" dirty="0" err="1">
                <a:solidFill>
                  <a:srgbClr val="D9701A"/>
                </a:solidFill>
                <a:latin typeface="Arial Black"/>
              </a:rPr>
              <a:t>…ma</a:t>
            </a:r>
            <a:r>
              <a:rPr lang="it-IT" sz="3600" i="0" dirty="0">
                <a:solidFill>
                  <a:srgbClr val="D9701A"/>
                </a:solidFill>
                <a:latin typeface="Arial Black"/>
              </a:rPr>
              <a:t> più spesso finisce così!!!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938" y="1311275"/>
            <a:ext cx="1617662" cy="2438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62075"/>
            <a:ext cx="2276475" cy="23114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94200"/>
            <a:ext cx="2760663" cy="202247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3950" y="4225925"/>
            <a:ext cx="2017713" cy="241935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43663" y="4968875"/>
            <a:ext cx="23193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in ogni </a:t>
            </a:r>
            <a:r>
              <a:rPr lang="it-IT" sz="3200" i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caso…</a:t>
            </a:r>
            <a:endParaRPr lang="it-IT" i="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Malaria e farmaci orfani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Chinina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76600" y="219075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53000" y="2160588"/>
            <a:ext cx="3469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Scarsa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8025" y="3113088"/>
            <a:ext cx="25500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Clorochina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Pirimetamina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Sulfamidici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53000" y="3494088"/>
            <a:ext cx="3280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Chemioresistenza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276600" y="3581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7075" y="4865688"/>
            <a:ext cx="21010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Meflochina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Alofantrina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53000" y="4883150"/>
            <a:ext cx="42121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E12A61"/>
                </a:solidFill>
              </a:rPr>
              <a:t>Troppo costosi per le</a:t>
            </a:r>
          </a:p>
          <a:p>
            <a:r>
              <a:rPr lang="it-IT" sz="2800" b="1" dirty="0">
                <a:solidFill>
                  <a:srgbClr val="E12A61"/>
                </a:solidFill>
              </a:rPr>
              <a:t>popolazioni africane !!!</a:t>
            </a:r>
            <a:endParaRPr lang="it-IT" b="1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276600" y="5105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…il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bisogno di farmaci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rimane…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b="1" dirty="0">
                <a:solidFill>
                  <a:srgbClr val="F20F1F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molte patologie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(tumori, ictus cerebrale, danni da traumi cerebro-spinali, malattie immunologiche, infarto, infezioni fungine e virali, tubercolosi, malattia di Alzheimer, malattia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Parkinson…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algn="ctr"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sono ancora inguaribili o trattate con terapie poco efficaci</a:t>
            </a:r>
            <a:endParaRPr lang="it-IT" sz="2800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9751"/>
            <a:ext cx="7772400" cy="1143000"/>
          </a:xfrm>
        </p:spPr>
        <p:txBody>
          <a:bodyPr/>
          <a:lstStyle/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…anzi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, aumenta</a:t>
            </a:r>
            <a:endParaRPr lang="it-IT" dirty="0">
              <a:latin typeface="Arial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35355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progressivo aumento della durata della vita e le esigenze per migliorarne continuamente la qualità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condizioni di vita sempre più stressanti e ansiogene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cambiamento delle abitudini alimentari con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conseguenti danni cardiovascolari e metabolici</a:t>
            </a:r>
            <a:r>
              <a:rPr kumimoji="0" lang="it-IT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modificazioni dell'ambiente con le patologie da inquinamento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6588" y="5486400"/>
            <a:ext cx="757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richiedono nuovi farmaci per soddisfare nuove esigenze dei pazienti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914400" y="114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Prospettive per il futuro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4400" y="14859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studio computazionale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Bohacek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al. suggerisce che il pool di composti “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drug-like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è di almeno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Attualmente sono solo ≈10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composti noti che soddisfano questi criteri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Ammettendo di poter sintetizzare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nuovi composti all’anno, occorreranno ancora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anni per esaurire questo compito, perciò</a:t>
            </a:r>
          </a:p>
          <a:p>
            <a:pPr algn="ctr">
              <a:lnSpc>
                <a:spcPct val="90000"/>
              </a:lnSpc>
              <a:spcBef>
                <a:spcPct val="55000"/>
              </a:spcBef>
              <a:buFontTx/>
              <a:buNone/>
            </a:pPr>
            <a:endParaRPr lang="it-IT" dirty="0">
              <a:solidFill>
                <a:srgbClr val="F20F1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2865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i="0">
                <a:solidFill>
                  <a:schemeClr val="accent1"/>
                </a:solidFill>
              </a:rPr>
              <a:t>Bohacek, R.S. </a:t>
            </a:r>
            <a:r>
              <a:rPr lang="it-IT" sz="1800">
                <a:solidFill>
                  <a:schemeClr val="accent1"/>
                </a:solidFill>
              </a:rPr>
              <a:t>et al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>
                <a:solidFill>
                  <a:schemeClr val="accent1"/>
                </a:solidFill>
              </a:rPr>
              <a:t>Med. Res. Rev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 b="1" i="0">
                <a:solidFill>
                  <a:schemeClr val="accent1"/>
                </a:solidFill>
              </a:rPr>
              <a:t>1996</a:t>
            </a:r>
            <a:r>
              <a:rPr lang="it-IT" sz="1800" i="0">
                <a:solidFill>
                  <a:schemeClr val="accent1"/>
                </a:solidFill>
              </a:rPr>
              <a:t>, </a:t>
            </a:r>
            <a:r>
              <a:rPr lang="it-IT" sz="1800">
                <a:solidFill>
                  <a:schemeClr val="accent1"/>
                </a:solidFill>
              </a:rPr>
              <a:t>16</a:t>
            </a:r>
            <a:r>
              <a:rPr lang="it-IT" sz="1800" i="0">
                <a:solidFill>
                  <a:schemeClr val="accent1"/>
                </a:solidFill>
              </a:rPr>
              <a:t>, 3-50</a:t>
            </a:r>
            <a:r>
              <a:rPr lang="it-IT" i="0">
                <a:solidFill>
                  <a:schemeClr val="accent1"/>
                </a:solidFill>
              </a:rPr>
              <a:t>.</a:t>
            </a:r>
            <a:endParaRPr lang="it-IT" i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4938" y="5295900"/>
            <a:ext cx="45536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b="1" i="0" dirty="0">
                <a:solidFill>
                  <a:srgbClr val="F20F1F"/>
                </a:solidFill>
              </a:rPr>
              <a:t>Buon Lavoro a Tutti 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76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Una storia straordinaria</a:t>
            </a:r>
            <a:endParaRPr lang="it-IT" sz="39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429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Durante gli anni Settanta, W. Campbell, ricercatore Merck, era alla ricerca di composti che potessero annientare le infestazioni di vermi nei mammiferi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Campbell scoprì che l’estratto di una particolare coltura batterica funzionava straordinariamente bene nelle cavie ed anche nelle pecore, nei maiali, nei cani, nei cavalli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Il farmaco, chiamato </a:t>
            </a:r>
            <a:r>
              <a:rPr kumimoji="1"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divenne un prodotto miliardario nel mercato veterinario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2741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Dall’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Ivermectina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...al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Mectizan…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5240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</a:rPr>
              <a:t>	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seguito, 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 dimostrò efficace contro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Onchocerca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volvulus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un nematode che viene trasmesso all’uomo attraverso la puntura di  mosche del genere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Simulium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che provoca la malattia nota come Cecità Fluviale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Nel 1980 ebbe inizio un programma di collaborazione tra Merck e OMS per stabilire l’efficacia e la sicurezza dell’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sull’uomo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1987: venne approvata la formulazione per uso umano, chiamata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Mectizan</a:t>
            </a: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…al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Mectizan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Donation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Program</a:t>
            </a:r>
            <a:endParaRPr kumimoji="0" lang="it-IT" sz="39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76200" y="1371600"/>
            <a:ext cx="922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1987: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Donation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Merck decise di donare il farmaco a tutti i Paesi che ne avevano bisogno e per tutto il tempo necessario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1998: 20 milioni di persone trattate ogni anno grazie al MDP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2001: è stata somministrata la duecento milionesima compressa di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Oggi la Cecità Fluviale si può considerare eliminata in 11 Paesi dell’ Africa Occidentale (33 milioni di persone)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37344" y="1138018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La ricerca di farmaci, vecchia quanto l’uomo, si è evoluta nel tempo in maniera straordinaria, sia per l’ampliamento delle conoscenze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medico-scientifiche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sia per la crescente domanda di salute, sia per l’impiego di strumenti di indagine sempre più sofisticati 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potenti…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…ma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soprattutto come conseguenza degli enormi investimenti in ricerca fatti dall'industria farmaceutica: questa affermazione è ovvia per chi opera all'interno del mondo del farmaco, ma non lo è altrettanto per i “profani”.</a:t>
            </a:r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1331" y="558245"/>
            <a:ext cx="8490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Le ragioni dell’evoluzione della ricerca di farmaci</a:t>
            </a:r>
            <a:endParaRPr lang="it-IT" dirty="0"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7916"/>
            <a:ext cx="7772400" cy="838200"/>
          </a:xfrm>
        </p:spPr>
        <p:txBody>
          <a:bodyPr/>
          <a:lstStyle/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Costo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nuovo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sz="3200" dirty="0">
              <a:latin typeface="Arial Black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143000" y="13462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Grafico" r:id="rId3" imgW="27428571" imgH="16253968" progId="MSGraph.Chart.8">
                  <p:embed followColorScheme="full"/>
                </p:oleObj>
              </mc:Choice>
              <mc:Fallback>
                <p:oleObj name="Grafico" r:id="rId3" imgW="27428571" imgH="16253968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462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 rot="16200000">
            <a:off x="-419101" y="2756875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FF4B16"/>
                </a:solidFill>
              </a:rPr>
              <a:t>MILIONI </a:t>
            </a:r>
            <a:r>
              <a:rPr lang="it-IT" b="1" dirty="0" err="1">
                <a:solidFill>
                  <a:srgbClr val="FF4B16"/>
                </a:solidFill>
              </a:rPr>
              <a:t>DI</a:t>
            </a:r>
            <a:r>
              <a:rPr lang="it-IT" b="1" dirty="0">
                <a:solidFill>
                  <a:srgbClr val="FF4B16"/>
                </a:solidFill>
              </a:rPr>
              <a:t> USD</a:t>
            </a:r>
            <a:endParaRPr lang="it-IT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54102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D9701A"/>
                </a:solidFill>
                <a:latin typeface="Arial Black"/>
              </a:rPr>
              <a:t>Il costo per lo sviluppo di un farmaco è cresciuto di 11 volte </a:t>
            </a:r>
          </a:p>
          <a:p>
            <a:r>
              <a:rPr lang="it-IT" dirty="0">
                <a:solidFill>
                  <a:srgbClr val="D9701A"/>
                </a:solidFill>
                <a:latin typeface="Arial Black"/>
              </a:rPr>
              <a:t>In circa 17 anni (1986-2003)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3725" y="6400800"/>
            <a:ext cx="7315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301626" y="137319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Cicli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temporali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9570" y="5128419"/>
            <a:ext cx="100584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Gli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studi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clinici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Fase</a:t>
            </a:r>
            <a:r>
              <a:rPr lang="en-GB" b="1" dirty="0">
                <a:solidFill>
                  <a:srgbClr val="D9701A"/>
                </a:solidFill>
              </a:rPr>
              <a:t> I, II </a:t>
            </a:r>
            <a:r>
              <a:rPr lang="en-GB" b="1" dirty="0" err="1">
                <a:solidFill>
                  <a:srgbClr val="D9701A"/>
                </a:solidFill>
              </a:rPr>
              <a:t>e</a:t>
            </a:r>
            <a:r>
              <a:rPr lang="en-GB" b="1" dirty="0">
                <a:solidFill>
                  <a:srgbClr val="D9701A"/>
                </a:solidFill>
              </a:rPr>
              <a:t> III </a:t>
            </a:r>
            <a:r>
              <a:rPr lang="en-GB" b="1" dirty="0" err="1">
                <a:solidFill>
                  <a:srgbClr val="D9701A"/>
                </a:solidFill>
              </a:rPr>
              <a:t>possono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richiedere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anche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7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; </a:t>
            </a:r>
            <a:r>
              <a:rPr lang="en-GB" b="1" dirty="0" err="1">
                <a:solidFill>
                  <a:srgbClr val="D9701A"/>
                </a:solidFill>
              </a:rPr>
              <a:t>quindi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mediamente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15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ricerca</a:t>
            </a:r>
            <a:r>
              <a:rPr lang="en-GB" b="1" dirty="0">
                <a:solidFill>
                  <a:srgbClr val="D9701A"/>
                </a:solidFill>
              </a:rPr>
              <a:t> per un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nuovo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endParaRPr lang="en-GB" b="1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71514" y="885032"/>
            <a:ext cx="7097713" cy="4129087"/>
            <a:chOff x="665" y="432"/>
            <a:chExt cx="4471" cy="260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65" y="432"/>
              <a:ext cx="4430" cy="2601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08" y="573"/>
              <a:ext cx="2880" cy="2126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60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704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44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392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728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068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412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94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273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18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953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29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8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612" y="2670"/>
              <a:ext cx="2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959" y="2670"/>
              <a:ext cx="25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315" y="2670"/>
              <a:ext cx="33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618" y="2670"/>
              <a:ext cx="31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177" y="2816"/>
              <a:ext cx="51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Years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34" y="510"/>
              <a:ext cx="130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Compounds success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rates by stage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5000-10,000</a:t>
              </a:r>
              <a:endParaRPr lang="en-GB" sz="600" b="1">
                <a:solidFill>
                  <a:srgbClr val="FFFF00"/>
                </a:solidFill>
              </a:endParaRP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screened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345" y="1327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250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321" y="1661"/>
              <a:ext cx="3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320" y="2611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1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472" y="1139"/>
              <a:ext cx="0" cy="1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472" y="1516"/>
              <a:ext cx="0" cy="1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472" y="1845"/>
              <a:ext cx="0" cy="75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013" y="636"/>
              <a:ext cx="695" cy="29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392" y="974"/>
              <a:ext cx="608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999" y="1335"/>
              <a:ext cx="209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256" y="1688"/>
              <a:ext cx="384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618" y="2064"/>
              <a:ext cx="550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216" y="2389"/>
              <a:ext cx="456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684" y="706"/>
              <a:ext cx="12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Discovery (2-8 years)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032" y="960"/>
              <a:ext cx="1381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Preclinical testing</a:t>
              </a:r>
            </a:p>
            <a:p>
              <a:r>
                <a:rPr lang="en-GB" sz="1200"/>
                <a:t>Laboratory and animal testing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160" y="1325"/>
              <a:ext cx="1832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 20-80 </a:t>
              </a:r>
              <a:r>
                <a:rPr lang="en-GB" sz="1200"/>
                <a:t>healthy volunteers used to determine safety and dosage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2610" y="1632"/>
              <a:ext cx="1422" cy="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sz="1400" b="1"/>
                <a:t>Phase II 100-300 </a:t>
              </a:r>
              <a:r>
                <a:rPr lang="en-GB" sz="1200"/>
                <a:t>patient volunteers used to look for efficacy and side-effects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1056" y="2026"/>
              <a:ext cx="1607" cy="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III 1000-3000 </a:t>
              </a:r>
              <a:r>
                <a:rPr lang="en-GB" sz="1200"/>
                <a:t>patient volunteers used to monitor efficacy </a:t>
              </a:r>
            </a:p>
            <a:p>
              <a:r>
                <a:rPr lang="en-GB" sz="1200"/>
                <a:t>and adverse reactions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2016" y="2454"/>
              <a:ext cx="139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FDA review/approval</a:t>
              </a:r>
              <a:endParaRPr lang="en-GB" sz="1200"/>
            </a:p>
          </p:txBody>
        </p:sp>
      </p:grp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61951" y="6233319"/>
            <a:ext cx="801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</a:p>
          <a:p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32140" y="18967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Tempo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totale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speso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88987" y="6415881"/>
            <a:ext cx="811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152525" y="1386681"/>
            <a:ext cx="7034212" cy="4038600"/>
            <a:chOff x="720" y="576"/>
            <a:chExt cx="4800" cy="2544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20" y="576"/>
              <a:ext cx="4800" cy="25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720" y="744"/>
              <a:ext cx="4626" cy="2236"/>
              <a:chOff x="720" y="744"/>
              <a:chExt cx="4626" cy="2236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00" y="768"/>
                <a:ext cx="4146" cy="1770"/>
              </a:xfrm>
              <a:prstGeom prst="rect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200" y="2430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206" y="221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200" y="200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206" y="179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200" y="156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200" y="1122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1206" y="90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584" y="1409"/>
                <a:ext cx="331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8.1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592" y="1073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11.6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3598" y="768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14.2</a:t>
                </a: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4620" y="744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14.9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230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2706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45490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4002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1500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2988" y="2778"/>
                <a:ext cx="999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500" b="1">
                    <a:solidFill>
                      <a:srgbClr val="FFFF00"/>
                    </a:solidFill>
                  </a:rPr>
                  <a:t>Clinical phase</a:t>
                </a: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4286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1488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1960s</a:t>
                </a: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2550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1970s</a:t>
                </a: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3533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1980s</a:t>
                </a: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4440" y="2553"/>
                <a:ext cx="822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1990/1996</a:t>
                </a: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 rot="-5371294">
                <a:off x="596" y="1612"/>
                <a:ext cx="487" cy="2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Years</a:t>
                </a: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1032" y="2298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1026" y="209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1026" y="188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5</a:t>
                </a: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1020" y="167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7</a:t>
                </a: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1026" y="1452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9</a:t>
                </a: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11</a:t>
                </a: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954" y="1008"/>
                <a:ext cx="289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13</a:t>
                </a:r>
              </a:p>
            </p:txBody>
          </p: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947" y="804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15</a:t>
                </a: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1410" y="2208"/>
                <a:ext cx="660" cy="33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3.2</a:t>
                </a: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1410" y="1944"/>
                <a:ext cx="660" cy="26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2.5</a:t>
                </a: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1410" y="1662"/>
                <a:ext cx="660" cy="28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2.4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2454" y="2010"/>
                <a:ext cx="660" cy="52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5.1</a:t>
                </a: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2454" y="1536"/>
                <a:ext cx="660" cy="47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4.4</a:t>
                </a:r>
              </a:p>
            </p:txBody>
          </p:sp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2454" y="1320"/>
                <a:ext cx="660" cy="21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2.1</a:t>
                </a:r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3474" y="1014"/>
                <a:ext cx="660" cy="27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2.8</a:t>
                </a:r>
              </a:p>
            </p:txBody>
          </p:sp>
          <p:sp>
            <p:nvSpPr>
              <p:cNvPr id="50" name="Rectangle 47"/>
              <p:cNvSpPr>
                <a:spLocks noChangeArrowheads="1"/>
              </p:cNvSpPr>
              <p:nvPr/>
            </p:nvSpPr>
            <p:spPr bwMode="auto">
              <a:xfrm>
                <a:off x="3474" y="1290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5.5</a:t>
                </a:r>
              </a:p>
            </p:txBody>
          </p:sp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>
                <a:off x="3474" y="1926"/>
                <a:ext cx="660" cy="61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5.9</a:t>
                </a:r>
              </a:p>
            </p:txBody>
          </p:sp>
          <p:sp>
            <p:nvSpPr>
              <p:cNvPr id="52" name="Rectangle 49"/>
              <p:cNvSpPr>
                <a:spLocks noChangeArrowheads="1"/>
              </p:cNvSpPr>
              <p:nvPr/>
            </p:nvSpPr>
            <p:spPr bwMode="auto">
              <a:xfrm>
                <a:off x="4488" y="1902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6.0</a:t>
                </a:r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/>
            </p:nvSpPr>
            <p:spPr bwMode="auto">
              <a:xfrm>
                <a:off x="4488" y="1182"/>
                <a:ext cx="660" cy="720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6.7</a:t>
                </a:r>
              </a:p>
            </p:txBody>
          </p:sp>
          <p:sp>
            <p:nvSpPr>
              <p:cNvPr id="54" name="Rectangle 51"/>
              <p:cNvSpPr>
                <a:spLocks noChangeArrowheads="1"/>
              </p:cNvSpPr>
              <p:nvPr/>
            </p:nvSpPr>
            <p:spPr bwMode="auto">
              <a:xfrm>
                <a:off x="4488" y="954"/>
                <a:ext cx="660" cy="228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2.2</a:t>
                </a:r>
              </a:p>
            </p:txBody>
          </p:sp>
        </p:grpSp>
      </p:grp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312987" y="4876006"/>
            <a:ext cx="1612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Approval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6411912" y="4876006"/>
            <a:ext cx="1741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Preclinical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1322387" y="5606256"/>
            <a:ext cx="71628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en-GB" b="1" dirty="0">
                <a:solidFill>
                  <a:srgbClr val="D9701A"/>
                </a:solidFill>
              </a:rPr>
              <a:t>Il tempo </a:t>
            </a:r>
            <a:r>
              <a:rPr lang="en-GB" b="1" dirty="0" err="1">
                <a:solidFill>
                  <a:srgbClr val="D9701A"/>
                </a:solidFill>
              </a:rPr>
              <a:t>medio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totale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sviluppo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un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è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duplicato</a:t>
            </a:r>
            <a:r>
              <a:rPr lang="en-GB" b="1" dirty="0">
                <a:solidFill>
                  <a:srgbClr val="D9701A"/>
                </a:solidFill>
              </a:rPr>
              <a:t> in 35-40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endParaRPr lang="en-GB" sz="2800" b="1" dirty="0">
              <a:solidFill>
                <a:srgbClr val="D9701A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it-IT" sz="3800" b="1" dirty="0" err="1">
                <a:solidFill>
                  <a:srgbClr val="D9701A"/>
                </a:solidFill>
              </a:rPr>
              <a:t>Overview</a:t>
            </a:r>
            <a:endParaRPr lang="it-IT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Aspetti economici, scientifici, etici e sociali della ricerca di nuovi farmaci</a:t>
            </a:r>
          </a:p>
          <a:p>
            <a:pPr marL="533400" marR="0" lvl="0" indent="-5334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hit a candidato farmaco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Scoperta di nuovi composti bioattivi (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hits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Valutazione e validazione biochimica e farmacologica (hit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Ottimizzazione strutturale del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Sperimentazione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preclinica</a:t>
            </a:r>
            <a:endParaRPr kumimoji="0" lang="it-IT" sz="20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52800" y="5334000"/>
            <a:ext cx="25908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96000" y="48768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1509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Ciclo di vita di un farmaco</a:t>
            </a:r>
            <a:endParaRPr lang="it-IT" dirty="0">
              <a:latin typeface="Arial Black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7" y="1753393"/>
            <a:ext cx="7162800" cy="588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80717" y="2628106"/>
            <a:ext cx="1184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Scoperta/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Brevetto	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25962" y="2628106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FF0000"/>
                </a:solidFill>
              </a:rPr>
              <a:t>Lancio sul</a:t>
            </a:r>
          </a:p>
          <a:p>
            <a:r>
              <a:rPr lang="it-IT" sz="1800" dirty="0">
                <a:solidFill>
                  <a:srgbClr val="FF0000"/>
                </a:solidFill>
              </a:rPr>
              <a:t> mercato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056437" y="2628106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00FF"/>
                </a:solidFill>
              </a:rPr>
              <a:t>Termine</a:t>
            </a:r>
          </a:p>
          <a:p>
            <a:pPr algn="ctr"/>
            <a:r>
              <a:rPr lang="it-IT" sz="1800" dirty="0">
                <a:solidFill>
                  <a:srgbClr val="0000FF"/>
                </a:solidFill>
              </a:rPr>
              <a:t>brevetto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65237" y="3582193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008000"/>
                </a:solidFill>
              </a:rPr>
              <a:t>Scoperta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789237" y="342979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clinico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313237" y="3429793"/>
            <a:ext cx="165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Procedura di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autorizzazione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722437" y="423624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della sicurezza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989137" y="503634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chimico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830387" y="5760243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farmaceutico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59362" y="472519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post-marketing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002212" y="5904706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socio-economica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11890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26368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4313237" y="3429793"/>
            <a:ext cx="1600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1722437" y="41917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5075237" y="46870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auto">
          <a:xfrm>
            <a:off x="4999037" y="5830093"/>
            <a:ext cx="1905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1951037" y="5010943"/>
            <a:ext cx="1143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auto">
          <a:xfrm>
            <a:off x="1703387" y="5791993"/>
            <a:ext cx="16764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e sviluppo di un nuovo farmaco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22098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Complessa attività di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molto onerosa sotto il profilo economico-finanziario e caratterizzata da elevata incertezza.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Concentrata nei laboratori delle imprese di grandi dimensioni, capaci di investimenti consistenti</a:t>
            </a:r>
            <a:r>
              <a:rPr lang="it-IT" sz="2800" b="1" kern="0" dirty="0" smtClean="0">
                <a:solidFill>
                  <a:srgbClr val="3366FF"/>
                </a:solidFill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(≈12-20% del fatturato) e costanti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107" y="1640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Processo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Drug Discovery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Seriale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br>
              <a:rPr lang="en-GB" sz="3200" dirty="0">
                <a:solidFill>
                  <a:srgbClr val="D9701A"/>
                </a:solidFill>
                <a:latin typeface="Arial Black"/>
              </a:rPr>
            </a:br>
            <a:r>
              <a:rPr lang="en-GB" sz="2400" dirty="0">
                <a:solidFill>
                  <a:srgbClr val="D9701A"/>
                </a:solidFill>
                <a:latin typeface="Arial Black"/>
              </a:rPr>
              <a:t>(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fino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a circa 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il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1995)</a:t>
            </a:r>
            <a:endParaRPr lang="it-IT" sz="4000" b="1" dirty="0">
              <a:latin typeface="Arial Black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99294" y="2193131"/>
            <a:ext cx="124857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potenza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7321" y="2769394"/>
            <a:ext cx="2126510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verso </a:t>
            </a:r>
            <a:r>
              <a:rPr lang="en-GB" sz="2200" b="1" dirty="0" err="1">
                <a:solidFill>
                  <a:srgbClr val="0000FF"/>
                </a:solidFill>
              </a:rPr>
              <a:t>sottotipi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5544" y="3336131"/>
            <a:ext cx="1311946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efficacia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32154" y="3836194"/>
            <a:ext cx="1484282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 </a:t>
            </a:r>
            <a:r>
              <a:rPr lang="en-GB" sz="2200" b="1" dirty="0" err="1">
                <a:solidFill>
                  <a:srgbClr val="0000FF"/>
                </a:solidFill>
              </a:rPr>
              <a:t>allargata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6140000">
            <a:off x="-1366837" y="2765362"/>
            <a:ext cx="3349625" cy="439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100-500 NCE/anno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68216" y="4521994"/>
            <a:ext cx="1985445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DMPK in vivo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(ADME)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547394" y="6279356"/>
            <a:ext cx="1955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232694" y="1854994"/>
            <a:ext cx="7543800" cy="434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62264" y="5115719"/>
            <a:ext cx="1813523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interazione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con </a:t>
            </a:r>
            <a:r>
              <a:rPr lang="it-IT" sz="2200" b="1" dirty="0">
                <a:solidFill>
                  <a:srgbClr val="0000FF"/>
                </a:solidFill>
              </a:rPr>
              <a:t>CY</a:t>
            </a:r>
            <a:r>
              <a:rPr lang="en-GB" sz="2200" b="1" dirty="0">
                <a:solidFill>
                  <a:srgbClr val="0000FF"/>
                </a:solidFill>
              </a:rPr>
              <a:t>P450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795294" y="6045994"/>
            <a:ext cx="193833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formulazione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735552">
            <a:off x="1166019" y="2056606"/>
            <a:ext cx="23891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 dirty="0">
                <a:solidFill>
                  <a:srgbClr val="16D557"/>
                </a:solidFill>
              </a:rPr>
              <a:t>Lead Generation</a:t>
            </a:r>
            <a:endParaRPr lang="en-GB" sz="2200" b="1" dirty="0">
              <a:solidFill>
                <a:srgbClr val="008000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1825535">
            <a:off x="6566694" y="5210969"/>
            <a:ext cx="2482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>
                <a:solidFill>
                  <a:srgbClr val="16D557"/>
                </a:solidFill>
              </a:rPr>
              <a:t>Pre-Development</a:t>
            </a:r>
            <a:endParaRPr lang="en-GB" sz="2200" b="1">
              <a:solidFill>
                <a:srgbClr val="008000"/>
              </a:solidFill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382170" y="2845596"/>
            <a:ext cx="3276601" cy="1905002"/>
            <a:chOff x="2400" y="1680"/>
            <a:chExt cx="2064" cy="1200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76695">
              <a:off x="2591" y="2123"/>
              <a:ext cx="1651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it-IT" sz="2200" b="1" dirty="0">
                  <a:solidFill>
                    <a:srgbClr val="16D557"/>
                  </a:solidFill>
                </a:rPr>
                <a:t>Lead </a:t>
              </a:r>
              <a:r>
                <a:rPr lang="it-IT" sz="2200" b="1" dirty="0" err="1">
                  <a:solidFill>
                    <a:srgbClr val="16D557"/>
                  </a:solidFill>
                </a:rPr>
                <a:t>Optimisation</a:t>
              </a:r>
              <a:endParaRPr lang="en-GB" sz="2200" b="1" dirty="0">
                <a:solidFill>
                  <a:srgbClr val="16D557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 flipV="1">
              <a:off x="2400" y="1680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4128" y="2688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39719" y="5622131"/>
            <a:ext cx="119636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 dirty="0" err="1">
                <a:solidFill>
                  <a:srgbClr val="0000FF"/>
                </a:solidFill>
              </a:rPr>
              <a:t>pre-Tox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965994" y="5974556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Candidato allo sviluppo</a:t>
            </a:r>
          </a:p>
        </p:txBody>
      </p:sp>
      <p:sp useBgFill="1">
        <p:nvSpPr>
          <p:cNvPr id="18" name="Rettangolo 17"/>
          <p:cNvSpPr/>
          <p:nvPr/>
        </p:nvSpPr>
        <p:spPr>
          <a:xfrm rot="1804264">
            <a:off x="3310273" y="2913034"/>
            <a:ext cx="631235" cy="21556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destra 21"/>
          <p:cNvSpPr/>
          <p:nvPr/>
        </p:nvSpPr>
        <p:spPr>
          <a:xfrm rot="1680244">
            <a:off x="3323146" y="2982397"/>
            <a:ext cx="594110" cy="45719"/>
          </a:xfrm>
          <a:prstGeom prst="rightArrow">
            <a:avLst/>
          </a:prstGeom>
          <a:solidFill>
            <a:srgbClr val="712815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451"/>
            <a:ext cx="7772400" cy="8255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I punti critici più evidenti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Optimisation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DMPK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Interazione con isoenzimi del citocromo CYP450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Clearance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Biodisponibilità orale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Tempo di emivita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Legame alle proteine del sangue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Passaggio attraverso le membrane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Assorbimento intestinale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Penetrazione CNS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Tossicologia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51514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Obbiettivo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68228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Accelerare il processo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drug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discovery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e determinare fin dalle prime fasi il potenziale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sviluppabilità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di un nuovo farmaco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Massimizzare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valore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prodotto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quindi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dell’investimento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riducendo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tempo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necessario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per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condurre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tutte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Anticipare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alcune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condotte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endParaRPr lang="it-I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685800" y="24739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Riduzione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dei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tempi in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ricerca</a:t>
            </a:r>
            <a:endParaRPr lang="it-IT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0" y="1543843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lnSpc>
                <a:spcPct val="95000"/>
              </a:lnSpc>
              <a:spcBef>
                <a:spcPct val="15000"/>
              </a:spcBef>
              <a:buFont typeface="Arial" charset="0"/>
              <a:buAutoNum type="alphaUcPeriod"/>
            </a:pPr>
            <a:r>
              <a:rPr lang="it-IT" sz="2800" b="1" dirty="0">
                <a:solidFill>
                  <a:srgbClr val="0000FF"/>
                </a:solidFill>
              </a:rPr>
              <a:t>Introduzione di Nuove Tecnologie in Chimica e Biologia</a:t>
            </a:r>
            <a:endParaRPr lang="it-IT" sz="23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Chimica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Combinatoria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Saggi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biologici</a:t>
            </a:r>
            <a:r>
              <a:rPr lang="en-GB" sz="2400" b="1" dirty="0">
                <a:solidFill>
                  <a:srgbClr val="0000FF"/>
                </a:solidFill>
              </a:rPr>
              <a:t> in vitro </a:t>
            </a:r>
            <a:r>
              <a:rPr lang="en-GB" sz="2400" b="1" dirty="0" err="1">
                <a:solidFill>
                  <a:srgbClr val="0000FF"/>
                </a:solidFill>
              </a:rPr>
              <a:t>automatizzati</a:t>
            </a:r>
            <a:r>
              <a:rPr lang="en-GB" sz="2400" b="1" dirty="0">
                <a:solidFill>
                  <a:srgbClr val="0000FF"/>
                </a:solidFill>
              </a:rPr>
              <a:t> (primary activity &amp; selectivity screen)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Somministrazioni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combinate</a:t>
            </a:r>
            <a:r>
              <a:rPr lang="en-GB" sz="2400" b="1" dirty="0">
                <a:solidFill>
                  <a:srgbClr val="0000FF"/>
                </a:solidFill>
              </a:rPr>
              <a:t> in DMPK (cassette)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Automazione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nello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Sviluppo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Chimico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particelle</a:t>
            </a:r>
            <a:r>
              <a:rPr lang="en-GB" sz="2400" b="1" dirty="0">
                <a:solidFill>
                  <a:srgbClr val="0000FF"/>
                </a:solidFill>
              </a:rPr>
              <a:t> in </a:t>
            </a:r>
            <a:r>
              <a:rPr lang="en-GB" sz="2400" b="1" dirty="0" err="1">
                <a:solidFill>
                  <a:srgbClr val="0000FF"/>
                </a:solidFill>
              </a:rPr>
              <a:t>Tecnologia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Farmaceutica</a:t>
            </a:r>
            <a:r>
              <a:rPr lang="en-GB" sz="2400" b="1" dirty="0">
                <a:solidFill>
                  <a:srgbClr val="0000FF"/>
                </a:solidFill>
              </a:rPr>
              <a:t> (</a:t>
            </a:r>
            <a:r>
              <a:rPr lang="en-GB" sz="2400" b="1" dirty="0" err="1">
                <a:solidFill>
                  <a:srgbClr val="0000FF"/>
                </a:solidFill>
              </a:rPr>
              <a:t>nanoparticle</a:t>
            </a:r>
            <a:r>
              <a:rPr lang="en-GB" sz="2400" b="1" dirty="0">
                <a:solidFill>
                  <a:srgbClr val="0000FF"/>
                </a:solidFill>
              </a:rPr>
              <a:t> formulations)</a:t>
            </a:r>
            <a:endParaRPr lang="it-IT" sz="24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B.	Miglioramento </a:t>
            </a:r>
            <a:r>
              <a:rPr lang="it-IT" sz="2800" b="1" dirty="0">
                <a:solidFill>
                  <a:srgbClr val="0000FF"/>
                </a:solidFill>
              </a:rPr>
              <a:t>dei Processi</a:t>
            </a:r>
            <a:endParaRPr lang="it-IT" sz="28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C.	Utilizzo </a:t>
            </a:r>
            <a:r>
              <a:rPr lang="it-IT" sz="2800" b="1" dirty="0">
                <a:solidFill>
                  <a:srgbClr val="0000FF"/>
                </a:solidFill>
              </a:rPr>
              <a:t>di composti con elevate proprietà di </a:t>
            </a:r>
            <a:r>
              <a:rPr lang="it-IT" sz="2800" b="1" dirty="0" err="1">
                <a:solidFill>
                  <a:srgbClr val="0000FF"/>
                </a:solidFill>
              </a:rPr>
              <a:t>sviluppabilità</a:t>
            </a:r>
            <a:endParaRPr lang="en-US" sz="2400" b="1" dirty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9290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A. </a:t>
            </a:r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Nuove tecnologie in chimica e biologia</a:t>
            </a:r>
            <a:endParaRPr lang="it-IT" b="1" i="1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0" y="1352427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Alla base della chimica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c’è l’idea di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costruire, tutte in una volta e con i principi del calcolo statistico (combinatorio), vaste collezioni di prodotti (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libraries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, librerie) contenenti un alto numero di varianti di una struttura fondamentale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valutazione della loro attività biologica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isolare ed identificare i prodotti attivi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loro ottimizzazione mediante chimica tradizionale o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2484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A. 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Nuove tecnologie in chimica e biologia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9379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ntroduzione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saggi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biologici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automatizzati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ad alto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rendimento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(high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throughput screening - HTS)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Condotti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su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singoli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non in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miscela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rapidi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ca.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500.000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composti/mese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Maggiormente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affidabili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Capaci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identificare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hit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potenti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29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</a:rPr>
              <a:t>What Is HTS ?</a:t>
            </a:r>
          </a:p>
        </p:txBody>
      </p:sp>
      <p:pic>
        <p:nvPicPr>
          <p:cNvPr id="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990600"/>
            <a:ext cx="4837113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05700" y="1219200"/>
            <a:ext cx="1676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4300" y="14478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Biochemical target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Test many compounds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Compounds with desired effect on target = </a:t>
            </a:r>
            <a:r>
              <a:rPr lang="en-US" b="1">
                <a:solidFill>
                  <a:schemeClr val="tx1"/>
                </a:solidFill>
                <a:sym typeface="Wingdings" charset="2"/>
              </a:rPr>
              <a:t>Hit</a:t>
            </a:r>
          </a:p>
          <a:p>
            <a:pPr algn="ctr"/>
            <a:endParaRPr lang="en-US" b="1">
              <a:solidFill>
                <a:schemeClr val="tx1"/>
              </a:solidFill>
              <a:sym typeface="Wingdings" charset="2"/>
            </a:endParaRP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OR           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                 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" y="41148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66FF"/>
                </a:solidFill>
                <a:sym typeface="Wingdings" charset="2"/>
              </a:rPr>
              <a:t>Hit directly used as chemical probe to study target</a:t>
            </a:r>
          </a:p>
          <a:p>
            <a:endParaRPr lang="en-US">
              <a:solidFill>
                <a:srgbClr val="0066FF"/>
              </a:solidFill>
              <a:sym typeface="Wingdings" charset="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76500" y="41148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CC00"/>
                </a:solidFill>
                <a:sym typeface="Wingdings" charset="2"/>
              </a:rPr>
              <a:t>Hit provides structure for  chemists to begin developing a drug</a:t>
            </a:r>
          </a:p>
          <a:p>
            <a:r>
              <a:rPr lang="en-US">
                <a:solidFill>
                  <a:srgbClr val="00CC00"/>
                </a:solidFill>
                <a:sym typeface="Wingdings" charset="2"/>
              </a:rPr>
              <a:t>or other product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3" y="1472468"/>
            <a:ext cx="7917745" cy="4316222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529173"/>
            <a:ext cx="7183528" cy="780986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283" y="5889897"/>
            <a:ext cx="6419986" cy="894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69545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“Il Signore ha creato i medicamenti dalla terra, l'uomo assennato non li disprezza [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…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] Dio ha dato agli uomini la scienza perché potessero gloriarsi delle sue meraviglie, con esse il medico cura ed elimina il dolore e il farmacista prepara le miscele”.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						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Siracide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(38, 4-7)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circa seicento anni prima di Cristo già si metteva bene in luce l’importanza dei medicamenti per l’uomo nonché il complesso rapporto tra paziente, medico e farmacista !!!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5125" y="792163"/>
            <a:ext cx="847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La lunga guerra dell’Uomo contro il dolore</a:t>
            </a:r>
            <a:endParaRPr lang="it-IT" sz="2800" dirty="0">
              <a:latin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3" y="1285389"/>
            <a:ext cx="8124842" cy="503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2" y="1097990"/>
            <a:ext cx="7296849" cy="5236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3" y="1510788"/>
            <a:ext cx="7927583" cy="4675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" y="1233733"/>
            <a:ext cx="8252735" cy="5154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51" y="171074"/>
            <a:ext cx="6030423" cy="10626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13" y="366417"/>
            <a:ext cx="6388193" cy="798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8" y="1312497"/>
            <a:ext cx="8017191" cy="50641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58" y="347319"/>
            <a:ext cx="6443360" cy="1020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78" y="1507271"/>
            <a:ext cx="7749076" cy="48969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07" y="300036"/>
            <a:ext cx="7019912" cy="9018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3" y="1346542"/>
            <a:ext cx="7791246" cy="49553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30" y="265893"/>
            <a:ext cx="6825131" cy="1380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6" y="2438523"/>
            <a:ext cx="8297676" cy="28462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81" y="153619"/>
            <a:ext cx="7066659" cy="1561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15" y="1827873"/>
            <a:ext cx="7502969" cy="46291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00" y="139094"/>
            <a:ext cx="4948788" cy="991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14" y="1130985"/>
            <a:ext cx="6000752" cy="399563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4810" y="5126620"/>
            <a:ext cx="834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err="1"/>
              <a:t>Simplified</a:t>
            </a:r>
            <a:r>
              <a:rPr lang="it-IT" sz="1200" b="1" dirty="0"/>
              <a:t> </a:t>
            </a:r>
            <a:r>
              <a:rPr lang="it-IT" sz="1200" b="1" dirty="0" err="1"/>
              <a:t>schematic</a:t>
            </a:r>
            <a:r>
              <a:rPr lang="it-IT" sz="1200" b="1" dirty="0"/>
              <a:t> of a </a:t>
            </a:r>
            <a:r>
              <a:rPr lang="it-IT" sz="1200" b="1" dirty="0" err="1"/>
              <a:t>metabolizing</a:t>
            </a:r>
            <a:r>
              <a:rPr lang="it-IT" sz="1200" b="1" dirty="0"/>
              <a:t> </a:t>
            </a:r>
            <a:r>
              <a:rPr lang="it-IT" sz="1200" b="1" dirty="0" err="1"/>
              <a:t>enzyme</a:t>
            </a:r>
            <a:r>
              <a:rPr lang="it-IT" sz="1200" b="1" dirty="0"/>
              <a:t> </a:t>
            </a:r>
            <a:r>
              <a:rPr lang="it-IT" sz="1200" b="1" dirty="0" err="1"/>
              <a:t>toxicology</a:t>
            </a:r>
            <a:r>
              <a:rPr lang="it-IT" sz="1200" b="1" dirty="0"/>
              <a:t> </a:t>
            </a:r>
            <a:r>
              <a:rPr lang="it-IT" sz="1200" b="1" dirty="0" err="1"/>
              <a:t>assay</a:t>
            </a:r>
            <a:r>
              <a:rPr lang="it-IT" sz="1200" b="1" dirty="0"/>
              <a:t> chip (</a:t>
            </a:r>
            <a:r>
              <a:rPr lang="it-IT" sz="1200" b="1" dirty="0" err="1"/>
              <a:t>MetaChip</a:t>
            </a:r>
            <a:r>
              <a:rPr lang="it-IT" sz="1200" b="1" dirty="0"/>
              <a:t>) for </a:t>
            </a:r>
            <a:r>
              <a:rPr lang="it-IT" sz="1200" b="1" dirty="0" err="1"/>
              <a:t>metabolism-induced</a:t>
            </a:r>
            <a:r>
              <a:rPr lang="it-IT" sz="1200" b="1" dirty="0"/>
              <a:t> </a:t>
            </a:r>
            <a:r>
              <a:rPr lang="it-IT" sz="1200" b="1" dirty="0" err="1"/>
              <a:t>toxicity</a:t>
            </a:r>
            <a:r>
              <a:rPr lang="it-IT" sz="1200" b="1" dirty="0"/>
              <a:t> </a:t>
            </a:r>
            <a:r>
              <a:rPr lang="it-IT" sz="1200" b="1" dirty="0" err="1" smtClean="0"/>
              <a:t>analysis</a:t>
            </a:r>
            <a:r>
              <a:rPr lang="it-IT" sz="1200" b="1" dirty="0" smtClean="0"/>
              <a:t>. </a:t>
            </a:r>
            <a:r>
              <a:rPr lang="it-IT" sz="1200" b="1" dirty="0"/>
              <a:t>Sol-gel </a:t>
            </a:r>
            <a:r>
              <a:rPr lang="it-IT" sz="1200" b="1" dirty="0" err="1" smtClean="0"/>
              <a:t>spots</a:t>
            </a:r>
            <a:r>
              <a:rPr lang="it-IT" sz="1200" b="1" dirty="0"/>
              <a:t> </a:t>
            </a:r>
            <a:r>
              <a:rPr lang="it-IT" sz="1200" b="1" dirty="0" err="1" smtClean="0"/>
              <a:t>containing</a:t>
            </a:r>
            <a:r>
              <a:rPr lang="it-IT" sz="1200" b="1" dirty="0" smtClean="0"/>
              <a:t> </a:t>
            </a:r>
            <a:r>
              <a:rPr lang="it-IT" sz="1200" b="1" dirty="0"/>
              <a:t>human P450 </a:t>
            </a:r>
            <a:r>
              <a:rPr lang="it-IT" sz="1200" b="1" dirty="0" err="1"/>
              <a:t>isoforms</a:t>
            </a:r>
            <a:r>
              <a:rPr lang="it-IT" sz="1200" b="1" dirty="0"/>
              <a:t> are </a:t>
            </a:r>
            <a:r>
              <a:rPr lang="it-IT" sz="1200" b="1" dirty="0" err="1"/>
              <a:t>immobilized</a:t>
            </a:r>
            <a:r>
              <a:rPr lang="it-IT" sz="1200" b="1" dirty="0"/>
              <a:t> on the slide </a:t>
            </a:r>
            <a:r>
              <a:rPr lang="it-IT" sz="1200" b="1" dirty="0" err="1"/>
              <a:t>surface</a:t>
            </a:r>
            <a:r>
              <a:rPr lang="it-IT" sz="1200" b="1" dirty="0"/>
              <a:t>, </a:t>
            </a:r>
            <a:r>
              <a:rPr lang="it-IT" sz="1200" b="1" dirty="0" err="1"/>
              <a:t>drug</a:t>
            </a:r>
            <a:r>
              <a:rPr lang="it-IT" sz="1200" b="1" dirty="0"/>
              <a:t> </a:t>
            </a:r>
            <a:r>
              <a:rPr lang="it-IT" sz="1200" b="1" dirty="0" err="1"/>
              <a:t>candidates</a:t>
            </a:r>
            <a:r>
              <a:rPr lang="it-IT" sz="1200" b="1" dirty="0"/>
              <a:t> </a:t>
            </a:r>
            <a:r>
              <a:rPr lang="it-IT" sz="1200" b="1" dirty="0" err="1"/>
              <a:t>spotted</a:t>
            </a:r>
            <a:r>
              <a:rPr lang="it-IT" sz="1200" b="1" dirty="0"/>
              <a:t> </a:t>
            </a:r>
            <a:r>
              <a:rPr lang="it-IT" sz="1200" b="1" dirty="0" smtClean="0"/>
              <a:t>a top </a:t>
            </a:r>
            <a:r>
              <a:rPr lang="it-IT" sz="1200" b="1" dirty="0"/>
              <a:t>the P450 </a:t>
            </a:r>
            <a:r>
              <a:rPr lang="it-IT" sz="1200" b="1" dirty="0" err="1"/>
              <a:t>spots</a:t>
            </a:r>
            <a:r>
              <a:rPr lang="it-IT" sz="1200" b="1" dirty="0"/>
              <a:t>, and the </a:t>
            </a:r>
            <a:r>
              <a:rPr lang="it-IT" sz="1200" b="1" dirty="0" err="1"/>
              <a:t>chamber</a:t>
            </a:r>
            <a:r>
              <a:rPr lang="it-IT" sz="1200" b="1" dirty="0"/>
              <a:t> </a:t>
            </a:r>
            <a:r>
              <a:rPr lang="it-IT" sz="1200" b="1" dirty="0" smtClean="0"/>
              <a:t>slide with </a:t>
            </a:r>
            <a:r>
              <a:rPr lang="it-IT" sz="1200" b="1" dirty="0"/>
              <a:t>a human </a:t>
            </a:r>
            <a:r>
              <a:rPr lang="it-IT" sz="1200" b="1" dirty="0" err="1"/>
              <a:t>cell</a:t>
            </a:r>
            <a:r>
              <a:rPr lang="it-IT" sz="1200" b="1" dirty="0"/>
              <a:t> </a:t>
            </a:r>
            <a:r>
              <a:rPr lang="it-IT" sz="1200" b="1" dirty="0" err="1"/>
              <a:t>monolayer</a:t>
            </a:r>
            <a:r>
              <a:rPr lang="it-IT" sz="1200" b="1" dirty="0"/>
              <a:t>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immediately</a:t>
            </a:r>
            <a:r>
              <a:rPr lang="it-IT" sz="1200" b="1" dirty="0"/>
              <a:t> </a:t>
            </a:r>
            <a:r>
              <a:rPr lang="it-IT" sz="1200" b="1" dirty="0" err="1"/>
              <a:t>stamped</a:t>
            </a:r>
            <a:r>
              <a:rPr lang="it-IT" sz="1200" b="1" dirty="0"/>
              <a:t> </a:t>
            </a:r>
            <a:r>
              <a:rPr lang="it-IT" sz="1200" b="1" dirty="0" err="1"/>
              <a:t>onto</a:t>
            </a:r>
            <a:r>
              <a:rPr lang="it-IT" sz="1200" b="1" dirty="0"/>
              <a:t> the slide </a:t>
            </a:r>
            <a:r>
              <a:rPr lang="it-IT" sz="1200" b="1" dirty="0" err="1"/>
              <a:t>containing</a:t>
            </a:r>
            <a:r>
              <a:rPr lang="it-IT" sz="1200" b="1" dirty="0"/>
              <a:t> the P450 sol-</a:t>
            </a:r>
            <a:r>
              <a:rPr lang="it-IT" sz="1200" b="1" dirty="0" err="1"/>
              <a:t>gels</a:t>
            </a:r>
            <a:r>
              <a:rPr lang="it-IT" sz="1200" b="1" dirty="0"/>
              <a:t> and </a:t>
            </a:r>
            <a:r>
              <a:rPr lang="it-IT" sz="1200" b="1" dirty="0" err="1"/>
              <a:t>drug</a:t>
            </a:r>
            <a:r>
              <a:rPr lang="it-IT" sz="1200" b="1" dirty="0"/>
              <a:t> </a:t>
            </a:r>
            <a:r>
              <a:rPr lang="it-IT" sz="1200" b="1" dirty="0" err="1"/>
              <a:t>solutions</a:t>
            </a:r>
            <a:r>
              <a:rPr lang="it-IT" sz="1200" b="1" dirty="0"/>
              <a:t>. </a:t>
            </a:r>
            <a:r>
              <a:rPr lang="it-IT" sz="1200" b="1" dirty="0" err="1"/>
              <a:t>After</a:t>
            </a:r>
            <a:r>
              <a:rPr lang="it-IT" sz="1200" b="1" dirty="0"/>
              <a:t> </a:t>
            </a:r>
            <a:r>
              <a:rPr lang="it-IT" sz="1200" b="1" dirty="0" err="1"/>
              <a:t>incubation</a:t>
            </a:r>
            <a:r>
              <a:rPr lang="it-IT" sz="1200" b="1" dirty="0"/>
              <a:t> for </a:t>
            </a:r>
            <a:r>
              <a:rPr lang="it-IT" sz="1200" b="1" dirty="0" err="1" smtClean="0"/>
              <a:t>sufficient</a:t>
            </a:r>
            <a:r>
              <a:rPr lang="it-IT" sz="1200" b="1" dirty="0"/>
              <a:t> </a:t>
            </a:r>
            <a:r>
              <a:rPr lang="it-IT" sz="1200" b="1" dirty="0" smtClean="0"/>
              <a:t>time </a:t>
            </a:r>
            <a:r>
              <a:rPr lang="it-IT" sz="1200" b="1" dirty="0"/>
              <a:t>to </a:t>
            </a:r>
            <a:r>
              <a:rPr lang="it-IT" sz="1200" b="1" dirty="0" err="1"/>
              <a:t>allow</a:t>
            </a:r>
            <a:r>
              <a:rPr lang="it-IT" sz="1200" b="1" dirty="0"/>
              <a:t> the </a:t>
            </a:r>
            <a:r>
              <a:rPr lang="it-IT" sz="1200" b="1" dirty="0" err="1"/>
              <a:t>synthesis</a:t>
            </a:r>
            <a:r>
              <a:rPr lang="it-IT" sz="1200" b="1" dirty="0"/>
              <a:t> of P450-generated </a:t>
            </a:r>
            <a:r>
              <a:rPr lang="it-IT" sz="1200" b="1" dirty="0" err="1"/>
              <a:t>metabolites</a:t>
            </a:r>
            <a:r>
              <a:rPr lang="it-IT" sz="1200" b="1" dirty="0"/>
              <a:t>, the </a:t>
            </a:r>
            <a:r>
              <a:rPr lang="it-IT" sz="1200" b="1" dirty="0" err="1"/>
              <a:t>cell</a:t>
            </a:r>
            <a:r>
              <a:rPr lang="it-IT" sz="1200" b="1" dirty="0"/>
              <a:t> </a:t>
            </a:r>
            <a:r>
              <a:rPr lang="it-IT" sz="1200" b="1" dirty="0" err="1"/>
              <a:t>monolayer</a:t>
            </a:r>
            <a:r>
              <a:rPr lang="it-IT" sz="1200" b="1" dirty="0"/>
              <a:t> slide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lifted</a:t>
            </a:r>
            <a:r>
              <a:rPr lang="it-IT" sz="1200" b="1" dirty="0"/>
              <a:t> off and the </a:t>
            </a:r>
            <a:r>
              <a:rPr lang="it-IT" sz="1200" b="1" dirty="0" err="1"/>
              <a:t>cells</a:t>
            </a:r>
            <a:r>
              <a:rPr lang="it-IT" sz="1200" b="1" dirty="0"/>
              <a:t> </a:t>
            </a:r>
            <a:r>
              <a:rPr lang="it-IT" sz="1200" b="1" dirty="0" err="1"/>
              <a:t>stained</a:t>
            </a:r>
            <a:r>
              <a:rPr lang="it-IT" sz="1200" b="1" dirty="0"/>
              <a:t> to </a:t>
            </a:r>
            <a:r>
              <a:rPr lang="it-IT" sz="1200" b="1" dirty="0" err="1"/>
              <a:t>determine</a:t>
            </a:r>
            <a:r>
              <a:rPr lang="it-IT" sz="1200" b="1" dirty="0"/>
              <a:t> the </a:t>
            </a:r>
            <a:r>
              <a:rPr lang="it-IT" sz="1200" b="1" dirty="0" err="1" smtClean="0"/>
              <a:t>percentage</a:t>
            </a:r>
            <a:r>
              <a:rPr lang="it-IT" sz="1200" b="1" dirty="0"/>
              <a:t> </a:t>
            </a:r>
            <a:r>
              <a:rPr lang="it-IT" sz="1200" b="1" dirty="0" smtClean="0"/>
              <a:t>of </a:t>
            </a:r>
            <a:r>
              <a:rPr lang="it-IT" sz="1200" b="1" dirty="0"/>
              <a:t>dead </a:t>
            </a:r>
            <a:r>
              <a:rPr lang="it-IT" sz="1200" b="1" dirty="0" err="1"/>
              <a:t>cells</a:t>
            </a:r>
            <a:r>
              <a:rPr lang="it-IT" sz="1200" b="1" dirty="0"/>
              <a:t>. The </a:t>
            </a:r>
            <a:r>
              <a:rPr lang="it-IT" sz="1200" b="1" dirty="0" err="1"/>
              <a:t>MetaChip</a:t>
            </a:r>
            <a:r>
              <a:rPr lang="it-IT" sz="1200" b="1" dirty="0"/>
              <a:t> </a:t>
            </a:r>
            <a:r>
              <a:rPr lang="it-IT" sz="1200" b="1" dirty="0" err="1"/>
              <a:t>provides</a:t>
            </a:r>
            <a:r>
              <a:rPr lang="it-IT" sz="1200" b="1" dirty="0"/>
              <a:t> a high-</a:t>
            </a:r>
            <a:r>
              <a:rPr lang="it-IT" sz="1200" b="1" dirty="0" err="1"/>
              <a:t>throughput</a:t>
            </a:r>
            <a:r>
              <a:rPr lang="it-IT" sz="1200" b="1" dirty="0"/>
              <a:t> </a:t>
            </a:r>
            <a:r>
              <a:rPr lang="it-IT" sz="1200" b="1" dirty="0" err="1"/>
              <a:t>microscale</a:t>
            </a:r>
            <a:r>
              <a:rPr lang="it-IT" sz="1200" b="1" dirty="0"/>
              <a:t> alternative to </a:t>
            </a:r>
            <a:r>
              <a:rPr lang="it-IT" sz="1200" b="1" dirty="0" err="1"/>
              <a:t>currently</a:t>
            </a:r>
            <a:r>
              <a:rPr lang="it-IT" sz="1200" b="1" dirty="0"/>
              <a:t> </a:t>
            </a:r>
            <a:r>
              <a:rPr lang="it-IT" sz="1200" b="1" dirty="0" err="1"/>
              <a:t>used</a:t>
            </a:r>
            <a:r>
              <a:rPr lang="it-IT" sz="1200" b="1" dirty="0"/>
              <a:t> in vitro </a:t>
            </a:r>
            <a:r>
              <a:rPr lang="it-IT" sz="1200" b="1" dirty="0" err="1"/>
              <a:t>methods</a:t>
            </a:r>
            <a:r>
              <a:rPr lang="it-IT" sz="1200" b="1" dirty="0"/>
              <a:t> for human </a:t>
            </a:r>
            <a:r>
              <a:rPr lang="it-IT" sz="1200" b="1" dirty="0" err="1"/>
              <a:t>metabolism</a:t>
            </a:r>
            <a:r>
              <a:rPr lang="it-IT" sz="1200" b="1" dirty="0"/>
              <a:t> </a:t>
            </a:r>
            <a:r>
              <a:rPr lang="it-IT" sz="1200" b="1" dirty="0" smtClean="0"/>
              <a:t>and </a:t>
            </a:r>
            <a:r>
              <a:rPr lang="it-IT" sz="1200" b="1" dirty="0" err="1" smtClean="0"/>
              <a:t>toxicology</a:t>
            </a:r>
            <a:r>
              <a:rPr lang="it-IT" sz="1200" b="1" dirty="0" smtClean="0"/>
              <a:t> </a:t>
            </a:r>
            <a:r>
              <a:rPr lang="it-IT" sz="1200" b="1" dirty="0"/>
              <a:t>screening.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9813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L’obiettivo della ricerca farmaceutica  è quello di trovare rimedi terapeutici in grado di curare le malattie o di lenirne le sofferenze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farmaci sono ormai parte della nostra realtà quotidiana, ma non è stato sempre così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secolo di scoperte di nuovi farmaci ha completamente modificato la qualità della vita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per il benessere, non solo per la salute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40" y="186810"/>
            <a:ext cx="6622558" cy="141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5" y="1722757"/>
            <a:ext cx="7324226" cy="50008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41" y="389791"/>
            <a:ext cx="7323770" cy="866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63" y="1516772"/>
            <a:ext cx="7774002" cy="50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3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39" y="362999"/>
            <a:ext cx="7199110" cy="61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9" y="1929474"/>
            <a:ext cx="7269232" cy="43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47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81" y="351690"/>
            <a:ext cx="6653723" cy="83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6" y="1759244"/>
            <a:ext cx="7409474" cy="43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9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84237" y="2103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D9701A"/>
                </a:solidFill>
                <a:latin typeface="Arial Black"/>
              </a:rPr>
              <a:t>B. Miglioramento dei processi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84237" y="1657548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programmi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chemioinformatica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registrare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tutte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fasi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processo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(spesso sviluppati con tecnologie proprietarie)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Disegno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virtuale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(TRIM, PICCOLO, CACHET)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(RADICAL)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Caratterizzazione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strutturale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analitica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Produzione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valutazione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dato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biologico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(DIVA, SPOTFIRE)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979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Utilizzo di composti con elevate proprietà di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endParaRPr lang="it-IT" sz="40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785271" y="1476126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Strutture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semplici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sintesi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brevi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Proprietà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chimico-fisiche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appropriate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solubili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veloci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formulare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selettività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target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molecolare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Nessuna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modesta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interazione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famiglia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P450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Eccellenti caratteristiche di DMPK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Buon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assorbimento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stabilità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metabolica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biodisponibilità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ebole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legame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le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proteine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sangue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Complicazioni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tossicologiche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ridotte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3238" y="67468"/>
            <a:ext cx="77724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Regole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Lipinski del 5</a:t>
            </a:r>
            <a:endParaRPr lang="en-GB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4638" y="740439"/>
            <a:ext cx="8763000" cy="6061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  <a:buFont typeface="Times" charset="0"/>
              <a:buChar char="•"/>
            </a:pP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filtri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applicano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ad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alcune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caratteristiche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chimico-fisiche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composto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calcolabili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 priori)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per aumentare le possibilità di </a:t>
            </a:r>
            <a:r>
              <a:rPr lang="it-IT" sz="2600" b="1" dirty="0" err="1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 farmaceutica 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assorbimento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passaggio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attraverso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le membrane,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biodisponibilità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Peso 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molecolare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500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ClogP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accettori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10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donatori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Legami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ruotabili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&lt; 10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stragrande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maggioranza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rientra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questi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criteri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violazione di almeno due regole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	determina un alto rischio di non </a:t>
            </a:r>
            <a:r>
              <a:rPr lang="it-IT" sz="2600" b="1" dirty="0" err="1" smtClean="0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endParaRPr lang="it-IT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Char char="u"/>
            </a:pP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23371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22337" y="15833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Necessità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sistemi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in vitro ad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alta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efficienza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composto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candidato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allo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gli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enzimi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famiglia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CY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P450,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così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farmaco-farmaco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potenziali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la clearance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metabolica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determinare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siti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attacco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, in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modo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tale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profilo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farmacocinetico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migliori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punti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intervento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chimico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115451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Citocromo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CYP450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997827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è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una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superfamiglia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(CYP450)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preposta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metabolizzare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xenobiotici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5000"/>
              </a:lnSpc>
            </a:pP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L’attività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catalitica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ogni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forma CYP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mostra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grandi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differenze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diverse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popolazioni/individui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frutto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dell’ambiente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genoma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individuale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farmaco-farmaco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diversi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cosomministrati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: un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B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può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interferire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taluni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CYP450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ed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alterare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cinetica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trasformazione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eliminazione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00100" y="12369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CY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P450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Screening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4300" y="907116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E’ uno screening in vitro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condotto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</a:t>
            </a:r>
            <a:r>
              <a:rPr lang="en-GB" sz="2800" dirty="0">
                <a:solidFill>
                  <a:srgbClr val="0000FF"/>
                </a:solidFill>
              </a:rPr>
              <a:t> 5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dell’enzima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umano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b="1" i="1" dirty="0">
                <a:solidFill>
                  <a:srgbClr val="0000FF"/>
                </a:solidFill>
              </a:rPr>
              <a:t>CYP1A2, CYP2C9, CYP2C19, CYP2D6 </a:t>
            </a:r>
            <a:r>
              <a:rPr lang="en-GB" sz="2400" b="1" i="1" dirty="0" err="1">
                <a:solidFill>
                  <a:srgbClr val="0000FF"/>
                </a:solidFill>
              </a:rPr>
              <a:t>e</a:t>
            </a:r>
            <a:r>
              <a:rPr lang="en-GB" sz="2400" b="1" i="1" dirty="0">
                <a:solidFill>
                  <a:srgbClr val="0000FF"/>
                </a:solidFill>
              </a:rPr>
              <a:t> CYP3A4</a:t>
            </a:r>
            <a:endParaRPr lang="en-GB" sz="2400" i="1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 err="1">
                <a:solidFill>
                  <a:srgbClr val="0000FF"/>
                </a:solidFill>
              </a:rPr>
              <a:t>Generalmente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tipo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di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interazione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inibitorio</a:t>
            </a:r>
            <a:endParaRPr lang="en-GB" sz="2800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In genere, i</a:t>
            </a:r>
            <a:r>
              <a:rPr lang="en-GB" sz="2800" dirty="0" err="1">
                <a:solidFill>
                  <a:srgbClr val="0000FF"/>
                </a:solidFill>
              </a:rPr>
              <a:t>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filtro</a:t>
            </a:r>
            <a:r>
              <a:rPr lang="en-GB" sz="2800" dirty="0">
                <a:solidFill>
                  <a:srgbClr val="0000FF"/>
                </a:solidFill>
              </a:rPr>
              <a:t> per la </a:t>
            </a:r>
            <a:r>
              <a:rPr lang="en-GB" sz="2800" dirty="0" err="1">
                <a:solidFill>
                  <a:srgbClr val="0000FF"/>
                </a:solidFill>
              </a:rPr>
              <a:t>progressione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una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varie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superiore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almeno</a:t>
            </a:r>
            <a:r>
              <a:rPr lang="en-GB" sz="2800" dirty="0">
                <a:solidFill>
                  <a:srgbClr val="0000FF"/>
                </a:solidFill>
              </a:rPr>
              <a:t> a 10 µM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>
                <a:solidFill>
                  <a:srgbClr val="0000FF"/>
                </a:solidFill>
              </a:rPr>
              <a:t>La </a:t>
            </a:r>
            <a:r>
              <a:rPr lang="en-GB" sz="2800" dirty="0" err="1">
                <a:solidFill>
                  <a:srgbClr val="0000FF"/>
                </a:solidFill>
              </a:rPr>
              <a:t>più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temibile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l’isoforma</a:t>
            </a:r>
            <a:r>
              <a:rPr lang="en-GB" sz="2800" dirty="0">
                <a:solidFill>
                  <a:srgbClr val="0000FF"/>
                </a:solidFill>
              </a:rPr>
              <a:t> P3A4, </a:t>
            </a:r>
            <a:r>
              <a:rPr lang="en-GB" sz="2800" dirty="0" err="1">
                <a:solidFill>
                  <a:srgbClr val="0000FF"/>
                </a:solidFill>
              </a:rPr>
              <a:t>praticamente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ubiquitaria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err="1">
                <a:solidFill>
                  <a:srgbClr val="0000FF"/>
                </a:solidFill>
              </a:rPr>
              <a:t>seguita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dalla</a:t>
            </a:r>
            <a:r>
              <a:rPr lang="en-GB" sz="2800" dirty="0">
                <a:solidFill>
                  <a:srgbClr val="0000FF"/>
                </a:solidFill>
              </a:rPr>
              <a:t> P2D6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dirty="0">
                <a:solidFill>
                  <a:srgbClr val="0000FF"/>
                </a:solidFill>
              </a:rPr>
              <a:t>P3A4 </a:t>
            </a:r>
            <a:r>
              <a:rPr lang="en-GB" sz="2400" dirty="0" err="1">
                <a:solidFill>
                  <a:srgbClr val="0000FF"/>
                </a:solidFill>
              </a:rPr>
              <a:t>è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responsabile</a:t>
            </a:r>
            <a:r>
              <a:rPr lang="en-GB" sz="2400" dirty="0">
                <a:solidFill>
                  <a:srgbClr val="0000FF"/>
                </a:solidFill>
              </a:rPr>
              <a:t> del </a:t>
            </a:r>
            <a:r>
              <a:rPr lang="en-GB" sz="2400" dirty="0" err="1">
                <a:solidFill>
                  <a:srgbClr val="0000FF"/>
                </a:solidFill>
              </a:rPr>
              <a:t>metabolismo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maggioranza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farmaci</a:t>
            </a:r>
            <a:endParaRPr lang="en-GB" sz="2400" dirty="0">
              <a:solidFill>
                <a:srgbClr val="0000FF"/>
              </a:solidFill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it-IT" sz="2400" dirty="0" err="1">
                <a:solidFill>
                  <a:srgbClr val="0000FF"/>
                </a:solidFill>
              </a:rPr>
              <a:t>M</a:t>
            </a:r>
            <a:r>
              <a:rPr lang="en-GB" sz="2400" dirty="0" err="1">
                <a:solidFill>
                  <a:srgbClr val="0000FF"/>
                </a:solidFill>
              </a:rPr>
              <a:t>olto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spesso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composti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contenenti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un’ammina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lipofili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mostrano</a:t>
            </a:r>
            <a:r>
              <a:rPr lang="en-GB" sz="2400" dirty="0">
                <a:solidFill>
                  <a:srgbClr val="0000FF"/>
                </a:solidFill>
              </a:rPr>
              <a:t> forte </a:t>
            </a:r>
            <a:r>
              <a:rPr lang="en-GB" sz="2400" dirty="0" err="1">
                <a:solidFill>
                  <a:srgbClr val="0000FF"/>
                </a:solidFill>
              </a:rPr>
              <a:t>inibizione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dell’isoforma</a:t>
            </a:r>
            <a:r>
              <a:rPr lang="en-GB" sz="2400" dirty="0">
                <a:solidFill>
                  <a:srgbClr val="0000FF"/>
                </a:solidFill>
              </a:rPr>
              <a:t> P3A4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Occorre essere consapevoli che il fine ultimo di questa straordinaria attività siamo noi stessi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ricerca applicata al vivente ha un’inevitabile implicazione etica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futuro, molti farmaci saranno diretti a pochissimi pazienti, basati su profili genetici semi-individualizzati. Ciò presumibilmente porrà delicati problemi non solo sanitari ma anche di natura etica, politica, sociale e giuridica assolutamente inediti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061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800" dirty="0" err="1">
                <a:solidFill>
                  <a:srgbClr val="D9701A">
                    <a:alpha val="34999"/>
                  </a:srgbClr>
                </a:solidFill>
                <a:latin typeface="Arial Black"/>
              </a:rPr>
              <a:t>Overview</a:t>
            </a:r>
            <a:endParaRPr lang="it-IT" sz="4400" dirty="0">
              <a:solidFill>
                <a:schemeClr val="tx2">
                  <a:alpha val="34999"/>
                </a:schemeClr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spcBef>
                <a:spcPct val="60000"/>
              </a:spcBef>
              <a:buFontTx/>
              <a:buChar char="o"/>
            </a:pPr>
            <a:r>
              <a:rPr lang="it-I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Aspetti economici, scientifici, etici e sociali della ricerca di nuovi farmaci</a:t>
            </a:r>
          </a:p>
          <a:p>
            <a:pPr marL="609600" indent="-609600" eaLnBrk="1" hangingPunct="1">
              <a:lnSpc>
                <a:spcPct val="180000"/>
              </a:lnSpc>
              <a:spcBef>
                <a:spcPct val="20000"/>
              </a:spcBef>
              <a:buFontTx/>
              <a:buChar char="o"/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Da hit a candidato farmaco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Scoperta di nuovi composti bioattivi (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hits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it-IT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Valutazione e validazione biochimica e farmacologica (hit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Ottimizzazione strutturale del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Sperimentazione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preclinica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endParaRPr lang="it-IT" sz="2000" dirty="0">
              <a:solidFill>
                <a:srgbClr val="F2E81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it-IT" sz="2000" dirty="0">
                <a:solidFill>
                  <a:srgbClr val="F2E810"/>
                </a:solidFill>
              </a:rPr>
              <a:t>	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endParaRPr lang="it-IT" sz="2800" dirty="0"/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2800" dirty="0">
              <a:latin typeface="Times New Roman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6172200" y="50292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76600" y="54864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4971" y="2729593"/>
            <a:ext cx="4800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DA HIT A LEAD</a:t>
            </a:r>
            <a:endParaRPr lang="it-IT" sz="4400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0" y="103507"/>
            <a:ext cx="8656235" cy="649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263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Dalla malattia al bersaglio biologico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42900" y="1228729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progettazione di un nuovo farmaco deve derivare da una necessità terapeutica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disease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selection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malattia, individuare il gene responsabile della disfunzione (gene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funzione fisiologica compromessa, risalire alla proteina coinvolta, che sarà il bersaglio del nuovo farmaco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target)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Nota la macromolecola, bisogna procedere ad individuare nuovi composti capaci di interagire con questo target (target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hit)</a:t>
            </a:r>
            <a:endParaRPr lang="it-IT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2E810"/>
              </a:buClr>
            </a:pPr>
            <a:endParaRPr lang="it-I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2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447800" y="186371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Screening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mirato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Composti di Origine animale e vegetale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Osservazioni cliniche</a:t>
            </a:r>
          </a:p>
          <a:p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Me-too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compounds</a:t>
            </a: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Scoperta casuale (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serendipity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Metodi 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razionali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La tecnica del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screening consiste semplicemente nel controllare con test opportuni l'attività biologica di tutti i prodotti che capitano tra le mani, indipendentemente da ogni considerazione razionale. </a:t>
            </a:r>
          </a:p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 prodotti naturali, ad esempio, si sono sempre rivelati una fonte importantissima di molecole dotate di attività biologica.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0102" y="2178411"/>
            <a:ext cx="8487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E’ un approccio essenzialmente empirico che ha avuto un grande uso nel passato. Era stato abbandonato perché antieconomico, ma al momento attuale è di nuovo largamente utilizzato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poichè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il perfezionamento delle metodologie di screening (HTS) ha permesso di abbattere i costi. Il metodo ha l’enorme vantaggio di permettere l’individuazione di entità molecolari con strutture molto diverse da quelle dei farmaci in uso.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8665" y="4558683"/>
            <a:ext cx="884852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Può essere utilizzato con due modalità opposte: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rgbClr val="FF0000"/>
                </a:solidFill>
                <a:latin typeface="Arial Black"/>
              </a:rPr>
              <a:t>provando un prodotto su un elevato numero di saggi biologici;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provando molti prodotti su un unico saggio biologico.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695" y="2027016"/>
            <a:ext cx="85749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primo di questi approcci è stato usato e perfezionato da Paul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Jansen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 ha utilizzato una batteria di recettori per eseguire prove di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 molecole di sintesi ottenute per combinazione di diversi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farmacofori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Da questa ricerca sono derivate molte molecole, ottimizzate  successivamente in farmaci di successo quali l’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aloperidolo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(neurolettico) e il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fentanile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(analgesico).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71" y="3907506"/>
            <a:ext cx="4711156" cy="266316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6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864" y="1539186"/>
            <a:ext cx="8409625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secondo approccio è quello attualmente più utilizzato, soprattutto nella ricerca sui farmaci  dei recettori. Quando un test biologico è stato messo a punto, ad esempio un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se si tratta di recettori, è possibile provare centinaia e migliaia di composti in tempi relativamente brevi. </a:t>
            </a:r>
          </a:p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Un esempio di questo approccio è lo sviluppo di un farmaco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anti-Alzheimer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E-2020 (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Donepezil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), un prodotto con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anticolinesterasica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Lo screening a tappeto dei prodotti della collezione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Eisai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sull’enzima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acetilcolinesterasi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ha permesso di individuare un derivato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piperazinico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con IC</a:t>
            </a:r>
            <a:r>
              <a:rPr lang="it-IT" sz="1600" baseline="-25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50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nel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range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micromolare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è stato successivamente ottimizzato al prodotto finale che ha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nanomolare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36" y="4248724"/>
            <a:ext cx="3726964" cy="249993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369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0267" y="1463489"/>
            <a:ext cx="8664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Lo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screenig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può riguardare anche miscele di prodotti. Si può trattare di miscele ottenute attraverso metodologie di sintesi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combinatoriale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(librerie sintetiche), ma anche di miscele di origine naturale (librerie naturali) come ad esempio i liquidi di fermentazione di microorganismi. 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, ad esempio è un prodotto di fermentazione dell’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Aspergillus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alliaceus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che ha dato origine alla prima molecola non peptidica in grado di bloccare i recettori della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colecistochinina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A (CCK-A) e che è stato identificato in questo modo.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66" y="3796425"/>
            <a:ext cx="2685619" cy="2872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Terapia genica</a:t>
            </a:r>
          </a:p>
          <a:p>
            <a:pPr>
              <a:buFont typeface="Times" charset="0"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la terapia genica si vogliono 			somministrare geni sani in organi o 			tessuti dove sono presenti geni mutati, 		responsabili di una determinata malattia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orfani e malattie rare</a:t>
            </a: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Drugs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neglected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diseases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505200" y="19050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tasso e' una pianta molto diffusa anche nei nostri giardini: non perde le foglie, produce delle belle bacche rosse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1962 l'estratto da un campione di corteccia di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Taxus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brevifolia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rivelò proprietà citotossiche. Fu identificato il principio attivo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Attualmente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paclitaxel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originale) 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docetaxel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 derivato semisintetico) sono tra 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piu'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importanti agenti antitumorali in commercio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Tass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2133600" cy="2133600"/>
          </a:xfrm>
          <a:noFill/>
          <a:ln/>
        </p:spPr>
      </p:pic>
      <p:pic>
        <p:nvPicPr>
          <p:cNvPr id="5" name="Picture 10" descr="tax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958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800" y="2060659"/>
            <a:ext cx="7522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Arial Black"/>
              </a:rPr>
              <a:t>Il problema principale delle librerie naturali rispetto a quello sintetiche è l’isolamento e la determinazione della struttura del prodotto attivo che, malgrado l’enorme progresso fatto dalle relative metodologie negli ultimi anni, è ancora un processo lento, difficile e costoso. Il vantaggio è quello di offrire una enorme varietà di strutture, difficilmente immaginabili e realizzabili dal chimico sintetico.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La popolarità del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screening e' andata via via diminuendo. Durante gli anni `80 questa tecnica e' stata progressivamente sostituita da una ricerca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piu'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mirata 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classi di composti vengono prese in considerazione per i test farmacologici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attività biologiche vengono prese in considerazione per lo screening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6700" y="1752600"/>
            <a:ext cx="8610600" cy="523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partire dagli anni ‘90</a:t>
            </a:r>
          </a:p>
          <a:p>
            <a:pPr>
              <a:spcBef>
                <a:spcPct val="20000"/>
              </a:spcBef>
              <a:buClr>
                <a:srgbClr val="F2E810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HTS - Screening di collezioni molto vaste (Company </a:t>
            </a:r>
            <a:r>
              <a:rPr lang="it-IT" sz="28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collection</a:t>
            </a: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300.000 -1.200.000 composti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sintetizzati per progetti precedenti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acquisiti da Istituti scientifici/Università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Prodotti naturali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generati attraverso tecniche di chimica combinatoria</a:t>
            </a: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random</a:t>
            </a:r>
            <a:endParaRPr lang="it-IT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targeted</a:t>
            </a: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it-IT" sz="20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endParaRPr lang="en-US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i="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Mancanza di 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Grande diversità rispetto alla collezione dei composti pre-esistenti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Targeted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Contengono motivi strutturali ritenuti cruciali per l’interazione con il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Dovrebbero produrre un maggiore hit rate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Alcuni composti saggiati anche per la selettività</a:t>
            </a:r>
            <a:endParaRPr kumimoji="0" lang="it-IT" sz="2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9353" y="2144768"/>
            <a:ext cx="8297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I prodotti di origine naturale, in particolare quelli derivati dal regno vegetale, sono la fonte più antica di sostanze biologicamente attive e di farmaci. Sono innumerevoli i metaboliti secondari dotati di attività biologica che possono essere utilizzati dall’uomo, direttamente o dopo opportune manipolazioni. </a:t>
            </a:r>
          </a:p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 scoperta e l’isolamento di prodotti quali 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atropina, reserpina, chinina, morfina, efedrina, </a:t>
            </a:r>
            <a:r>
              <a:rPr lang="it-IT" sz="20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d-tubocurarina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digitossina,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ha rappresentato una tappa fondamentale nella medicina e ha prodotto moltissimi derivati di importanza fondamentale nella pratica terapeutica e nello studio dei meccanismi fisiologici degli animali viventi.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95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7617" y="1571954"/>
            <a:ext cx="822443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Tra le scoperte più recenti nel campo delle sostanze di origine vegetale ci sono l’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artemisina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(antimalarico) il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tassolo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(antitumorale); tra i prodotti isolati da brodi di coltura di microrganismi ci sono la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(antagonista al recettore CCK-A) e la lovastatina (inibitore della sintesi edl colesterolo); tra i veleni di origine animale la tetrodotossina (bloccante dei canali del sodio), la 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sym typeface="Symbol"/>
              </a:rPr>
              <a:t>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-bungarotossina (antagonista dei recettori nicotinici) e la epibatina (agonista nicotinico). Questi prodotti sono utilizzati come farmaci o come mezzi di indagine farmacologica o come modelli per lo sviluppo di nuovi farmaci. 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23" y="4434277"/>
            <a:ext cx="5043471" cy="233192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8588" y="213584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Praticamente tutti i farmaci, oltre all’azione biologica per la quale sono stati progettati, provocano un certo numero di effetti collaterali, in genere indesiderati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volte l'effetto collaterale inatteso e' di interesse clinico, e può suggerire nuovi composti o nuove applicazioni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0800" y="19812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minoxidil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è stato registrato nel 1979 come antiipertensivo. I suoi effetti collaterali (tra i quali l'ipertricosi) e la sua potenza ne limitano ora l'uso a pochi casi di ipertensione grave resistente ad altri farmaci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1988 il farmaco ha scoperto una nuova vita: è stato registrato come rimedio contro la caduta dei capelli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0" descr="minoxid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590800"/>
            <a:ext cx="2444750" cy="304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334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Definizione attuale di farmaco orfano</a:t>
            </a:r>
            <a:endParaRPr lang="it-IT" sz="28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467878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farmaco non diffuso dall'industria farmaceutica ma che risponde a un bisogno di salute pubblica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it-IT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Concretamente possono presentarsi tre casi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destinati al trattamento delle malattie rare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ritirati dal mercato per ragioni economiche e terapeutiche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non diffusi (sviluppati):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derivano da un processo di ricerca non brevettabile;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riguardano mercati importanti ma non solvibili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190999" y="2133600"/>
            <a:ext cx="47901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sildenafil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(Viagra) è stato sviluppato come farmaco per il trattamento dell'angina pectoris: solo in seguito ci si è accorti che funziona molto meglio per il trattamento dell'impotenza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sildenaf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66975"/>
            <a:ext cx="3810000" cy="314325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536" y="1752600"/>
            <a:ext cx="86541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 sulfamidici hanno rappresentato una vera e propria miniera per lo sviluppo di nuovi farmaci. Gli ipoglicemizzanti orali del tipo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solfoniluree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e i diuretici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tiadiazinici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rappresentano classi di farmaci di importanza fondamentale ottenute dalla manipolazione chimica di sulfamidici in seguito all’osservazione clinica dei loro effetti secondari ipoglicemizzanti e diuretici.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19" y="3722582"/>
            <a:ext cx="6932671" cy="264483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6147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6879" y="1618024"/>
            <a:ext cx="87168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Nel campo dei farmaci che interagiscono con i recettori, un esempio classico è quello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il primo farmaco neurolettico sviluppato per il trattamento della schizofrenia. Questa molecola è il frutto dell’osservazione dell’effetto tranquillizzante degli antistaminici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fenotiazinici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in particolare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Il dott.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Laborit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chirurgo della marina militare francese, utilizzava infatti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nella speranza di prevenire lo shock chirurgico inibendo l'azione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vasodilatatoria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dell'istamina.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non portava all'effetto sperato, ma i pazienti che la ricevevano sembravano perdere ogni preoccupazione circa l'esito dell'intervento ed entravano in camera operatoria allegri e rilassati. Questo "effetto collaterale inatteso" si dimostrò in seguito molto evidente con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analogo clorurato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49" y="4665012"/>
            <a:ext cx="6342003" cy="19939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9634" y="1981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L'utilizzazione di farmaci già noti come modelli da modificare per ottenere altre molecole attive è una pratica ancora largamente utilizzata, soprattutto a livello industriale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prodotti così ottenuti cadono spesso nella categoria dei cosiddetti “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me-too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che permettono a più ditte farmaceutiche di accedere, con limitati investimenti, a settori di mercato particolarmente remunerativi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13189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Sebbene talvolta criticato, questo approccio conduce in molti casi a prodotti con caratteristiche farmacologiche, farmacocinetiche e tossicologiche migliori di quelle del prodotto di partenza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Inoltre il lavoro fatto permette di stabilire tutta una serie di relazioni tra la struttura e l'attività che sono spesso essenziali per la definizione del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farmacoforo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del meccanismo di azione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355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28600" y="1596558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esempio di questo approccio sono i numerosi farmaci anti-H</a:t>
            </a:r>
            <a:r>
              <a:rPr kumimoji="0" lang="it-IT" sz="2800" b="1" u="none" strike="noStrike" kern="0" cap="none" spc="0" normalizeH="0" baseline="-1500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derivati dalla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cimetidina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tra i quali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ranitidina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nizatidina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famotidina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antiistaminic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562350"/>
            <a:ext cx="7239000" cy="3052763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876800" y="2054482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Può accadere che durante la ricerca di analoghi di un farmaco già noto, le modificazioni introdotte producano caratteristiche farmacologiche del tutto diverse</a:t>
            </a:r>
          </a:p>
        </p:txBody>
      </p:sp>
      <p:pic>
        <p:nvPicPr>
          <p:cNvPr id="4" name="Picture 8" descr="clorpromaz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0794"/>
            <a:ext cx="4876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7592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2061693"/>
            <a:ext cx="6248400" cy="40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caso particolare di questo approccio può essere considerato l'identificazione e lo studio di metaboliti che è del resto una delle tappe fondamentali nello sviluppo di un farmaco.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in genere i metaboliti sono meno tossici, la loro eventuale alta attività farmacologica può portare all'individuazione di una nuova entità molecolare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profarma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2265363" cy="5202238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09800" y="22098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Serendipity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phenomenon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things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sought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Webster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Molte scoperte sono state fatte "per caso", ma il caso non basta. Si deve essere in grado di riconoscere il diamante trovato quando non lo si cerca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diam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4000"/>
            <a:ext cx="2590800" cy="237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</a:t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una priorità per la salute pubblica</a:t>
            </a:r>
            <a:endParaRPr kumimoji="0" lang="it-IT" sz="39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 salute pubblica si pone l’obiettivo di assicurare la salute ed il benessere dell’intera popolazione.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Tutti i mezzi messi in atto per raggiungere questo obiettivo devono perciò soddisfare più persone possibili...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48200" y="2438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Certamente la scoperta del primo antibiotico scaturì da una serie di coincidenze fortunate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stafilococ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981200"/>
            <a:ext cx="2328863" cy="2233613"/>
          </a:xfrm>
        </p:spPr>
      </p:pic>
      <p:pic>
        <p:nvPicPr>
          <p:cNvPr id="5" name="Picture 10" descr="P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4495800"/>
            <a:ext cx="3300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937929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1928 mancavano le tecniche necessarie per sviluppare in breve tempo un farmaco utilizzabile clinicamente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partendo dall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'osservazione di Fleming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Probabilmente anche l'aspetto economico della scoperta fu considerato di scarso interesse: sulfamidici (1930)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Solo nel 1939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Florey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Abraham a Oxford furono in grado di produrre penicillina in una forma utilizzabile per la sperimentazione clinica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la seconda guerra mondiale il prodotto diventò di importanza strategica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49565" y="186721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Anche la storia delle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benzodiazepine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 avuto un’origine “casuale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benzodiazep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048000"/>
            <a:ext cx="66294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8100" y="1905000"/>
            <a:ext cx="9067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Tentativi di arrivare ad un farmaco o ad un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lead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attendibile a partire da conoscenze fisiologiche, fisiopatologiche, biochimiche, farmacologiche, chimiche, strutturali ben precise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Il termine “razionale” è probabilmente esagerato, visti gli insuccessi frequenti anche in questi casi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Sono tentativi che poggiano su basi più solide rispetto ai metodi precedenti, pur non riuscendo a garantire maggiori probabilità di successo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2247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Genomica</a:t>
            </a:r>
          </a:p>
          <a:p>
            <a:pPr>
              <a:lnSpc>
                <a:spcPct val="90000"/>
              </a:lnSpc>
            </a:pP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Proteomica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Bioinformatica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Modellistica molecolare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17" y="670719"/>
            <a:ext cx="7721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1728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09098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800" b="1" dirty="0">
                <a:solidFill>
                  <a:srgbClr val="F20F1F"/>
                </a:solidFill>
              </a:rPr>
              <a:t>genomica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 una branca della biologia molecolare che si occupa dello studio del </a:t>
            </a:r>
            <a:r>
              <a:rPr lang="it-IT" sz="2800" b="1" dirty="0">
                <a:solidFill>
                  <a:srgbClr val="F20F1F"/>
                </a:solidFill>
              </a:rPr>
              <a:t>genoma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degli organismi viventi. In particolare si occupa della struttura, contenuto, funzione ed evoluzione del genoma</a:t>
            </a:r>
          </a:p>
          <a:p>
            <a:pPr>
              <a:lnSpc>
                <a:spcPct val="90000"/>
              </a:lnSpc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genoma umano è composto da un numero, ancora non del tutto confermato, di circa 30.000 </a:t>
            </a:r>
            <a:r>
              <a:rPr lang="it-IT" sz="2800" b="1" dirty="0">
                <a:solidFill>
                  <a:srgbClr val="F20F1F"/>
                </a:solidFill>
              </a:rPr>
              <a:t>geni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presenti su 23 coppie di cromosomi presenti nel nucleo di ciascuna cellula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Ogni gene è formato da un tratto di </a:t>
            </a:r>
            <a:r>
              <a:rPr lang="it-IT" sz="2800" b="1" dirty="0">
                <a:solidFill>
                  <a:srgbClr val="F20F1F"/>
                </a:solidFill>
              </a:rPr>
              <a:t>DNA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contiene una sequenza di coppie di </a:t>
            </a:r>
            <a:r>
              <a:rPr lang="it-IT" sz="2800" b="1" dirty="0">
                <a:solidFill>
                  <a:srgbClr val="F20F1F"/>
                </a:solidFill>
              </a:rPr>
              <a:t>basi azotate</a:t>
            </a:r>
            <a:endParaRPr lang="it-IT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3837041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it-IT" sz="2800">
              <a:latin typeface="Helvetica" charset="0"/>
            </a:endParaRPr>
          </a:p>
          <a:p>
            <a:endParaRPr lang="it-IT" sz="2800"/>
          </a:p>
        </p:txBody>
      </p:sp>
      <p:pic>
        <p:nvPicPr>
          <p:cNvPr id="5" name="Picture 7" descr="Human_genome_to_genes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1551041"/>
            <a:ext cx="63960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i="0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Dal gene al genoma: i successivi livelli di organizzazione dell'informazione genetica nel DNA di un organismo</a:t>
            </a:r>
          </a:p>
          <a:p>
            <a:endParaRPr lang="it-IT" i="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2058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304800" y="1830724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600" b="1" dirty="0" err="1">
                <a:solidFill>
                  <a:srgbClr val="F20F1F"/>
                </a:solidFill>
              </a:rPr>
              <a:t>proteomica</a:t>
            </a:r>
            <a:r>
              <a:rPr lang="it-IT" sz="2600" b="1" dirty="0">
                <a:solidFill>
                  <a:srgbClr val="F2E810"/>
                </a:solidFill>
              </a:rPr>
              <a:t> 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studia l’insieme di tutte le proteine di un organismo, con l'obbiettivo di determinarne la sequenza, la funzione, la struttura 3D e le interazioni</a:t>
            </a:r>
          </a:p>
          <a:p>
            <a:pPr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Molti dei farmaci di uso corrente  si prefiggono di curare le malattie sopprimendo, aumentando o regolando le funzioni di specifiche proteine.</a:t>
            </a:r>
          </a:p>
          <a:p>
            <a:pPr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conoscenza di un numero sempre maggiore di strutture di proteine faciliterà la predizione delle strutture delle proteine bersaglio di farmaci, un’informazione basilare per il </a:t>
            </a:r>
            <a:r>
              <a:rPr lang="it-IT" sz="2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</a:t>
            </a:r>
          </a:p>
          <a:p>
            <a:pPr>
              <a:lnSpc>
                <a:spcPct val="90000"/>
              </a:lnSpc>
            </a:pPr>
            <a:endParaRPr lang="it-IT" sz="280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8600" y="1892050"/>
            <a:ext cx="3368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Progetti di </a:t>
            </a:r>
            <a:r>
              <a:rPr lang="it-IT" sz="200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sequenziamento</a:t>
            </a:r>
            <a:endParaRPr lang="it-IT" sz="20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genoma</a:t>
            </a:r>
          </a:p>
          <a:p>
            <a:endParaRPr lang="it-IT" i="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5400" y="1804737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Sforzi sperimentali per determinare la struttura e le funzioni di molecole biologiche</a:t>
            </a:r>
          </a:p>
          <a:p>
            <a:pPr algn="ctr"/>
            <a:endParaRPr lang="it-IT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19400" y="3263650"/>
            <a:ext cx="368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Massa di dati senza precedenti</a:t>
            </a:r>
          </a:p>
        </p:txBody>
      </p:sp>
      <p:cxnSp>
        <p:nvCxnSpPr>
          <p:cNvPr id="22" name="AutoShape 7"/>
          <p:cNvCxnSpPr>
            <a:cxnSpLocks noChangeShapeType="1"/>
          </p:cNvCxnSpPr>
          <p:nvPr/>
        </p:nvCxnSpPr>
        <p:spPr bwMode="auto">
          <a:xfrm rot="16200000" flipH="1">
            <a:off x="1766888" y="2809625"/>
            <a:ext cx="715962" cy="627062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3" name="AutoShape 8"/>
          <p:cNvCxnSpPr>
            <a:cxnSpLocks noChangeShapeType="1"/>
          </p:cNvCxnSpPr>
          <p:nvPr/>
        </p:nvCxnSpPr>
        <p:spPr bwMode="auto">
          <a:xfrm rot="5400000">
            <a:off x="6969919" y="2831056"/>
            <a:ext cx="487362" cy="812800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4546600" y="3755775"/>
            <a:ext cx="1511300" cy="7159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flipH="1">
            <a:off x="2882900" y="3744662"/>
            <a:ext cx="1689100" cy="803275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93725" y="4014537"/>
            <a:ext cx="214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 di biologia molecolare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(geni e proteine)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156325" y="4330450"/>
            <a:ext cx="222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interpretazione</a:t>
            </a:r>
          </a:p>
          <a:p>
            <a:endParaRPr lang="it-IT" i="0" dirty="0"/>
          </a:p>
        </p:txBody>
      </p:sp>
      <p:cxnSp>
        <p:nvCxnSpPr>
          <p:cNvPr id="28" name="AutoShape 14"/>
          <p:cNvCxnSpPr>
            <a:cxnSpLocks noChangeShapeType="1"/>
          </p:cNvCxnSpPr>
          <p:nvPr/>
        </p:nvCxnSpPr>
        <p:spPr bwMode="auto">
          <a:xfrm rot="5400000">
            <a:off x="6591301" y="5195637"/>
            <a:ext cx="944562" cy="198437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286000" y="5522662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Tecniche, strumenti, algoritmi per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analizzare, confrontare, classificare</a:t>
            </a:r>
          </a:p>
        </p:txBody>
      </p:sp>
      <p:cxnSp>
        <p:nvCxnSpPr>
          <p:cNvPr id="30" name="AutoShape 18"/>
          <p:cNvCxnSpPr>
            <a:cxnSpLocks noChangeShapeType="1"/>
          </p:cNvCxnSpPr>
          <p:nvPr/>
        </p:nvCxnSpPr>
        <p:spPr bwMode="auto">
          <a:xfrm rot="10800000">
            <a:off x="1631950" y="5214687"/>
            <a:ext cx="806450" cy="552450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124200" y="4905125"/>
            <a:ext cx="2714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>
                <a:solidFill>
                  <a:srgbClr val="F20F1F"/>
                </a:solidFill>
              </a:rPr>
              <a:t>bioinformatica</a:t>
            </a:r>
            <a:endParaRPr lang="it-IT" i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sociale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…invece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bisogni dei pazienti con malattie rare non sono soddisfatti.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Essi sono due volte sfortunati: sono malati ed hanno una malattia che non si conosce, orfana di cure: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5246688"/>
            <a:ext cx="5326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Sono gli “orfani” della Sanità</a:t>
            </a:r>
            <a:endParaRPr kumimoji="1" lang="it-IT" sz="26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272" b="68694"/>
          <a:stretch>
            <a:fillRect/>
          </a:stretch>
        </p:blipFill>
        <p:spPr bwMode="auto">
          <a:xfrm>
            <a:off x="0" y="321469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71" y="3960618"/>
            <a:ext cx="8299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A genomics approach attempts to identify novel disease targets at the level of gene expression through the comparison of normal and diseased tissues. For these studies, gene microarray chips containing a collection of oligonucleotides are used for the rapid and parallel determination of messenger RNA expression in an RNA sample. </a:t>
            </a:r>
            <a:endParaRPr lang="it-IT" sz="24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ARGET2"/>
          <p:cNvPicPr>
            <a:picLocks noChangeAspect="1" noChangeArrowheads="1"/>
          </p:cNvPicPr>
          <p:nvPr/>
        </p:nvPicPr>
        <p:blipFill>
          <a:blip r:embed="rId2"/>
          <a:srcRect t="29160" b="35182"/>
          <a:stretch>
            <a:fillRect/>
          </a:stretch>
        </p:blipFill>
        <p:spPr bwMode="auto">
          <a:xfrm>
            <a:off x="0" y="0"/>
            <a:ext cx="9144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4760" y="2829332"/>
            <a:ext cx="7895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In its broadest interpretation, proteomics attempts to understand cellular function through the measurement of protein expression, activity and interaction with other biological macromolecules. This has been traditionally undertaken using two-dimensional gel electrophoresis to separate the proteins, which are subsequently cut from the gel, enzymatically cleaved into fragments and possibly fractionated by liquid chromatography before identification using mass spectroscopy. </a:t>
            </a:r>
            <a:endParaRPr lang="it-IT" sz="24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62970" b="9004"/>
          <a:stretch>
            <a:fillRect/>
          </a:stretch>
        </p:blipFill>
        <p:spPr bwMode="auto">
          <a:xfrm>
            <a:off x="0" y="124214"/>
            <a:ext cx="9144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75" y="2318642"/>
            <a:ext cx="6475271" cy="3513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837" y="5839277"/>
            <a:ext cx="8097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In an attempt to identify an association between the </a:t>
            </a:r>
            <a:r>
              <a:rPr lang="en-US" sz="1400" b="1" dirty="0" smtClean="0">
                <a:latin typeface="Times New Roman"/>
                <a:cs typeface="Times New Roman"/>
              </a:rPr>
              <a:t>SNP (</a:t>
            </a:r>
            <a:r>
              <a:rPr lang="en-US" sz="1400" b="1" dirty="0">
                <a:latin typeface="Times New Roman"/>
                <a:cs typeface="Times New Roman"/>
              </a:rPr>
              <a:t>single nucleotide polymorphism </a:t>
            </a:r>
            <a:r>
              <a:rPr lang="en-US" sz="1400" b="1" dirty="0" smtClean="0">
                <a:latin typeface="Times New Roman"/>
                <a:cs typeface="Times New Roman"/>
              </a:rPr>
              <a:t>) </a:t>
            </a:r>
            <a:r>
              <a:rPr lang="en-US" sz="1400" b="1" dirty="0">
                <a:latin typeface="Times New Roman"/>
                <a:cs typeface="Times New Roman"/>
              </a:rPr>
              <a:t>and disease, comparisons are </a:t>
            </a:r>
            <a:r>
              <a:rPr lang="en-US" sz="1400" b="1" dirty="0" smtClean="0">
                <a:latin typeface="Times New Roman"/>
                <a:cs typeface="Times New Roman"/>
              </a:rPr>
              <a:t>made </a:t>
            </a:r>
            <a:r>
              <a:rPr lang="en-US" sz="1400" b="1" dirty="0">
                <a:latin typeface="Times New Roman"/>
                <a:cs typeface="Times New Roman"/>
              </a:rPr>
              <a:t>of the distribution between the genotyped </a:t>
            </a:r>
            <a:r>
              <a:rPr lang="en-US" sz="1400" b="1" dirty="0" smtClean="0">
                <a:latin typeface="Times New Roman"/>
                <a:cs typeface="Times New Roman"/>
              </a:rPr>
              <a:t>control </a:t>
            </a:r>
            <a:r>
              <a:rPr lang="en-US" sz="1400" b="1" dirty="0">
                <a:latin typeface="Times New Roman"/>
                <a:cs typeface="Times New Roman"/>
              </a:rPr>
              <a:t>and diseased populations, either through examination of groups of case-controls, </a:t>
            </a:r>
            <a:r>
              <a:rPr lang="en-US" sz="1400" b="1" dirty="0" smtClean="0">
                <a:latin typeface="Times New Roman"/>
                <a:cs typeface="Times New Roman"/>
              </a:rPr>
              <a:t>retrospective </a:t>
            </a:r>
            <a:r>
              <a:rPr lang="en-US" sz="1400" b="1" dirty="0">
                <a:latin typeface="Times New Roman"/>
                <a:cs typeface="Times New Roman"/>
              </a:rPr>
              <a:t>investigation of cohort studies or family-based association.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b="41591"/>
          <a:stretch>
            <a:fillRect/>
          </a:stretch>
        </p:blipFill>
        <p:spPr bwMode="auto">
          <a:xfrm>
            <a:off x="727075" y="393979"/>
            <a:ext cx="7214907" cy="61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477" y="460604"/>
            <a:ext cx="801791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/>
                <a:cs typeface="Times New Roman"/>
              </a:rPr>
              <a:t>Forward genetics (that is, going from phenotype to gene) can be performed using both cell and animal models, and is dependent on the provision of a method to disrupt the phenotype, a reliable and normally high-throughput biological assay and a strategy for the identification of hits or novel targets. </a:t>
            </a:r>
            <a:endParaRPr lang="it-IT" b="1" dirty="0">
              <a:latin typeface="Times New Roman"/>
              <a:cs typeface="Times New Roman"/>
            </a:endParaRPr>
          </a:p>
          <a:p>
            <a:pPr algn="just"/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Using </a:t>
            </a:r>
            <a:r>
              <a:rPr lang="en-US" b="1" dirty="0">
                <a:latin typeface="Times New Roman"/>
                <a:cs typeface="Times New Roman"/>
              </a:rPr>
              <a:t>cellular models, a library of ‘chemical’ or ‘biological’ agents is used to randomly modulate the phenotypic response.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Forward </a:t>
            </a:r>
            <a:r>
              <a:rPr lang="en-US" b="1" dirty="0">
                <a:latin typeface="Times New Roman"/>
                <a:cs typeface="Times New Roman"/>
              </a:rPr>
              <a:t>‘chemical’ genetics uses chemical libraries derived from a variety of sources, including commercial collections, natural products and diversity-orientated synthesis. Although the process of hit identification is laborious, being traditionally performed with </a:t>
            </a:r>
            <a:r>
              <a:rPr lang="en-US" b="1" dirty="0" err="1">
                <a:latin typeface="Times New Roman"/>
                <a:cs typeface="Times New Roman"/>
              </a:rPr>
              <a:t>labelled</a:t>
            </a:r>
            <a:r>
              <a:rPr lang="en-US" b="1" dirty="0">
                <a:latin typeface="Times New Roman"/>
                <a:cs typeface="Times New Roman"/>
              </a:rPr>
              <a:t> compounds, this approach has the advantage of giving a lead compound for drug development</a:t>
            </a:r>
            <a:r>
              <a:rPr lang="en-US" b="1" dirty="0" smtClean="0">
                <a:latin typeface="Times New Roman"/>
                <a:cs typeface="Times New Roman"/>
              </a:rPr>
              <a:t>. </a:t>
            </a: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Biological </a:t>
            </a:r>
            <a:r>
              <a:rPr lang="en-US" b="1" dirty="0">
                <a:latin typeface="Times New Roman"/>
                <a:cs typeface="Times New Roman"/>
              </a:rPr>
              <a:t>screening has been most commonly performed using </a:t>
            </a:r>
            <a:r>
              <a:rPr lang="en-US" b="1" dirty="0" err="1">
                <a:latin typeface="Times New Roman"/>
                <a:cs typeface="Times New Roman"/>
              </a:rPr>
              <a:t>cDNA</a:t>
            </a:r>
            <a:r>
              <a:rPr lang="en-US" b="1" dirty="0">
                <a:latin typeface="Times New Roman"/>
                <a:cs typeface="Times New Roman"/>
              </a:rPr>
              <a:t> libraries constructed from a variety of sources, </a:t>
            </a:r>
            <a:r>
              <a:rPr lang="en-US" b="1" dirty="0" smtClean="0">
                <a:latin typeface="Times New Roman"/>
                <a:cs typeface="Times New Roman"/>
              </a:rPr>
              <a:t>including </a:t>
            </a:r>
            <a:r>
              <a:rPr lang="en-US" b="1" dirty="0">
                <a:latin typeface="Times New Roman"/>
                <a:cs typeface="Times New Roman"/>
              </a:rPr>
              <a:t>diseased tissues, and delivered and expressed from a viral vector. Because this causes protein overexpression (gain-of- function), such vectors are normally used for the discovery of negative modulators of a phenotypic response and the identification of secreted proteins/modulators.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In </a:t>
            </a:r>
            <a:r>
              <a:rPr lang="en-US" b="1" dirty="0">
                <a:latin typeface="Times New Roman"/>
                <a:cs typeface="Times New Roman"/>
              </a:rPr>
              <a:t>animal models, forward genetics has been most extensively performed using the chemical mutagen </a:t>
            </a:r>
            <a:r>
              <a:rPr lang="en-US" b="1" dirty="0" err="1">
                <a:latin typeface="Times New Roman"/>
                <a:cs typeface="Times New Roman"/>
              </a:rPr>
              <a:t>ethylnitrosourea</a:t>
            </a:r>
            <a:r>
              <a:rPr lang="en-US" b="1" dirty="0">
                <a:latin typeface="Times New Roman"/>
                <a:cs typeface="Times New Roman"/>
              </a:rPr>
              <a:t> (ENU) to produce mouse mutations. </a:t>
            </a:r>
            <a:r>
              <a:rPr lang="en-US" dirty="0"/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08616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t="57855"/>
          <a:stretch>
            <a:fillRect/>
          </a:stretch>
        </p:blipFill>
        <p:spPr bwMode="auto">
          <a:xfrm>
            <a:off x="291449" y="416754"/>
            <a:ext cx="8563841" cy="52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4165" y="5758407"/>
            <a:ext cx="7173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Of particular interest has been the attempt by companies such as Lexicon Inc. to construct and characterize 5,000 knockout animals.</a:t>
            </a:r>
            <a:endParaRPr lang="it-IT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38324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modellistica molecolare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crea i modelli attraverso i quali spiegare in termini molecolari la complicata realtà dell’interazione farmaco-recettore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Ligand-based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707027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Progettazione di un farmaco sulla base della conoscenza della struttura 3D del sito di interazione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possibile collocare virtualmente una molecola nel sito attivo di una proteina e calcolare l’energia di interazione tra esse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 valore delle energie di interazione si stabilisce quale complesso è più stabile e quindi quale molecola ha maggiore affinità per la proteina target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Esempio: inibitori della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proteasi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HIV-1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5" descr="Structure_Based_Drug_Desig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09081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152400" y="186371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it-IT" sz="2800" b="1" dirty="0" err="1">
                <a:solidFill>
                  <a:srgbClr val="F20F1F"/>
                </a:solidFill>
              </a:rPr>
              <a:t>Ligand-based</a:t>
            </a:r>
            <a:r>
              <a:rPr lang="it-IT" sz="2800" b="1" dirty="0">
                <a:solidFill>
                  <a:srgbClr val="F20F1F"/>
                </a:solidFill>
              </a:rPr>
              <a:t> </a:t>
            </a:r>
            <a:r>
              <a:rPr lang="it-IT" sz="2800" b="1" dirty="0" err="1">
                <a:solidFill>
                  <a:srgbClr val="F20F1F"/>
                </a:solidFill>
              </a:rPr>
              <a:t>drug</a:t>
            </a:r>
            <a:r>
              <a:rPr lang="it-IT" sz="2800" b="1" dirty="0">
                <a:solidFill>
                  <a:srgbClr val="F20F1F"/>
                </a:solidFill>
              </a:rPr>
              <a:t> design</a:t>
            </a:r>
            <a:endParaRPr lang="it-IT" sz="2400" b="1" dirty="0">
              <a:solidFill>
                <a:srgbClr val="F20F1F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non è nota la struttura 3D del target, la conoscenza delle caratteristiche tridimensionali comuni ad una serie di molecole attive permette di definire 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è l’insieme delle caratteristiche steriche ed elettroniche necessarie per assicurare l’interazione ottimale di un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ligando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una specifica struttura bersaglio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E’ un concetto puramente astratto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i="1" dirty="0">
              <a:solidFill>
                <a:srgbClr val="F20F1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590</TotalTime>
  <Words>5796</Words>
  <Application>Microsoft Macintosh PowerPoint</Application>
  <PresentationFormat>Presentazione su schermo (4:3)</PresentationFormat>
  <Paragraphs>634</Paragraphs>
  <Slides>122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122</vt:i4>
      </vt:variant>
    </vt:vector>
  </HeadingPairs>
  <TitlesOfParts>
    <vt:vector size="124" baseType="lpstr">
      <vt:lpstr>Brezza</vt:lpstr>
      <vt:lpstr>Grafico</vt:lpstr>
      <vt:lpstr>Presentazione di PowerPoint</vt:lpstr>
      <vt:lpstr>Overview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Costo di un nuovo farmaco</vt:lpstr>
      <vt:lpstr>Presentazione di PowerPoint</vt:lpstr>
      <vt:lpstr>Presentazione di PowerPoint</vt:lpstr>
      <vt:lpstr>Presentazione di PowerPoint</vt:lpstr>
      <vt:lpstr>Scoperta e sviluppo di un nuovo farmaco</vt:lpstr>
      <vt:lpstr>Presentazione di PowerPoint</vt:lpstr>
      <vt:lpstr>I punti critici più evidenti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Composti di Origine Naturale</vt:lpstr>
      <vt:lpstr>Scoperta di nuovi composti bioattivi (hits)  Composti di Origine Naturale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Sperimentazione preclinica – Fase II Studi di cancerogenicità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…anzi, aumenta</vt:lpstr>
      <vt:lpstr>Presentazione di PowerPoint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Giampiero</dc:creator>
  <cp:lastModifiedBy>Giampiero</cp:lastModifiedBy>
  <cp:revision>109</cp:revision>
  <dcterms:created xsi:type="dcterms:W3CDTF">2014-03-23T16:53:15Z</dcterms:created>
  <dcterms:modified xsi:type="dcterms:W3CDTF">2020-04-06T13:51:53Z</dcterms:modified>
</cp:coreProperties>
</file>