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5.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59.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60.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notesSlides/notesSlide61.xml" ContentType="application/vnd.openxmlformats-officedocument.presentationml.notesSlide+xml"/>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411" r:id="rId14"/>
    <p:sldId id="268" r:id="rId15"/>
    <p:sldId id="269" r:id="rId16"/>
    <p:sldId id="270" r:id="rId17"/>
    <p:sldId id="271" r:id="rId18"/>
    <p:sldId id="272" r:id="rId19"/>
    <p:sldId id="273" r:id="rId20"/>
    <p:sldId id="274" r:id="rId21"/>
    <p:sldId id="275" r:id="rId22"/>
    <p:sldId id="276" r:id="rId23"/>
    <p:sldId id="277" r:id="rId24"/>
    <p:sldId id="379" r:id="rId25"/>
    <p:sldId id="381" r:id="rId26"/>
    <p:sldId id="382" r:id="rId27"/>
    <p:sldId id="383" r:id="rId28"/>
    <p:sldId id="384" r:id="rId29"/>
    <p:sldId id="385" r:id="rId30"/>
    <p:sldId id="386" r:id="rId31"/>
    <p:sldId id="387" r:id="rId32"/>
    <p:sldId id="278" r:id="rId33"/>
    <p:sldId id="279" r:id="rId34"/>
    <p:sldId id="280" r:id="rId35"/>
    <p:sldId id="281" r:id="rId36"/>
    <p:sldId id="282" r:id="rId37"/>
    <p:sldId id="284" r:id="rId38"/>
    <p:sldId id="285" r:id="rId39"/>
    <p:sldId id="286" r:id="rId40"/>
    <p:sldId id="388" r:id="rId41"/>
    <p:sldId id="283" r:id="rId42"/>
    <p:sldId id="287" r:id="rId43"/>
    <p:sldId id="288" r:id="rId44"/>
    <p:sldId id="289" r:id="rId45"/>
    <p:sldId id="290" r:id="rId46"/>
    <p:sldId id="291" r:id="rId47"/>
    <p:sldId id="292" r:id="rId48"/>
    <p:sldId id="293" r:id="rId49"/>
    <p:sldId id="294" r:id="rId50"/>
    <p:sldId id="412" r:id="rId51"/>
    <p:sldId id="295" r:id="rId52"/>
    <p:sldId id="296" r:id="rId53"/>
    <p:sldId id="337" r:id="rId54"/>
    <p:sldId id="338" r:id="rId55"/>
    <p:sldId id="389" r:id="rId56"/>
    <p:sldId id="297" r:id="rId57"/>
    <p:sldId id="298" r:id="rId58"/>
    <p:sldId id="299" r:id="rId59"/>
    <p:sldId id="312" r:id="rId60"/>
    <p:sldId id="313" r:id="rId61"/>
    <p:sldId id="314" r:id="rId62"/>
    <p:sldId id="315" r:id="rId63"/>
    <p:sldId id="316" r:id="rId64"/>
    <p:sldId id="317" r:id="rId65"/>
    <p:sldId id="318" r:id="rId66"/>
    <p:sldId id="319" r:id="rId67"/>
    <p:sldId id="320" r:id="rId68"/>
    <p:sldId id="321" r:id="rId69"/>
    <p:sldId id="322" r:id="rId70"/>
    <p:sldId id="325" r:id="rId71"/>
    <p:sldId id="340" r:id="rId72"/>
    <p:sldId id="370" r:id="rId73"/>
    <p:sldId id="372" r:id="rId74"/>
    <p:sldId id="344" r:id="rId75"/>
    <p:sldId id="345" r:id="rId76"/>
    <p:sldId id="346" r:id="rId77"/>
    <p:sldId id="347" r:id="rId78"/>
    <p:sldId id="348" r:id="rId79"/>
    <p:sldId id="373" r:id="rId80"/>
    <p:sldId id="375" r:id="rId81"/>
    <p:sldId id="349" r:id="rId82"/>
    <p:sldId id="350" r:id="rId83"/>
    <p:sldId id="351" r:id="rId84"/>
    <p:sldId id="352" r:id="rId85"/>
    <p:sldId id="353" r:id="rId86"/>
    <p:sldId id="354" r:id="rId87"/>
    <p:sldId id="355" r:id="rId88"/>
    <p:sldId id="356" r:id="rId89"/>
    <p:sldId id="376" r:id="rId90"/>
    <p:sldId id="357" r:id="rId91"/>
    <p:sldId id="358" r:id="rId92"/>
    <p:sldId id="359" r:id="rId93"/>
    <p:sldId id="360" r:id="rId94"/>
    <p:sldId id="399" r:id="rId95"/>
    <p:sldId id="400" r:id="rId96"/>
    <p:sldId id="401" r:id="rId97"/>
    <p:sldId id="402" r:id="rId98"/>
    <p:sldId id="403" r:id="rId99"/>
    <p:sldId id="405" r:id="rId100"/>
    <p:sldId id="406" r:id="rId101"/>
    <p:sldId id="407" r:id="rId102"/>
    <p:sldId id="408" r:id="rId103"/>
    <p:sldId id="409" r:id="rId104"/>
    <p:sldId id="410" r:id="rId105"/>
    <p:sldId id="390" r:id="rId106"/>
    <p:sldId id="391" r:id="rId107"/>
    <p:sldId id="392" r:id="rId108"/>
    <p:sldId id="393" r:id="rId109"/>
    <p:sldId id="398" r:id="rId110"/>
    <p:sldId id="394" r:id="rId111"/>
    <p:sldId id="395" r:id="rId112"/>
    <p:sldId id="396" r:id="rId113"/>
    <p:sldId id="367" r:id="rId114"/>
    <p:sldId id="368" r:id="rId1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71" autoAdjust="0"/>
  </p:normalViewPr>
  <p:slideViewPr>
    <p:cSldViewPr snapToGrid="0" snapToObjects="1">
      <p:cViewPr>
        <p:scale>
          <a:sx n="200" d="100"/>
          <a:sy n="200" d="100"/>
        </p:scale>
        <p:origin x="-1184"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notesMaster" Target="notesMasters/notes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70082-21D8-4587-8D53-91CBEC6BE15D}" type="doc">
      <dgm:prSet loTypeId="urn:microsoft.com/office/officeart/2008/layout/CircularPictureCallout" loCatId="picture" qsTypeId="urn:microsoft.com/office/officeart/2005/8/quickstyle/simple5" qsCatId="simple" csTypeId="urn:microsoft.com/office/officeart/2005/8/colors/accent4_4" csCatId="accent4" phldr="1"/>
      <dgm:spPr/>
      <dgm:t>
        <a:bodyPr/>
        <a:lstStyle/>
        <a:p>
          <a:endParaRPr lang="it-IT"/>
        </a:p>
      </dgm:t>
    </dgm:pt>
    <dgm:pt modelId="{14023B52-9AF7-4A65-8156-1ACB7D4EDE02}">
      <dgm:prSet/>
      <dgm:spPr/>
      <dgm:t>
        <a:bodyPr/>
        <a:lstStyle/>
        <a:p>
          <a:endParaRPr lang="it-IT"/>
        </a:p>
      </dgm:t>
    </dgm:pt>
    <dgm:pt modelId="{D4568B77-C408-4369-AAAD-713B1D7412E3}" type="parTrans" cxnId="{D19DA34F-8C57-4F5B-8B64-E1E47857E098}">
      <dgm:prSet/>
      <dgm:spPr/>
      <dgm:t>
        <a:bodyPr/>
        <a:lstStyle/>
        <a:p>
          <a:endParaRPr lang="it-IT"/>
        </a:p>
      </dgm:t>
    </dgm:pt>
    <dgm:pt modelId="{15CEBB8F-2ED2-422A-8A1C-D6D8A67DD942}" type="sibTrans" cxnId="{D19DA34F-8C57-4F5B-8B64-E1E47857E098}">
      <dgm:prSet/>
      <dgm:spPr/>
      <dgm:t>
        <a:bodyPr/>
        <a:lstStyle/>
        <a:p>
          <a:endParaRPr lang="it-IT"/>
        </a:p>
      </dgm:t>
    </dgm:pt>
    <dgm:pt modelId="{7D5E5D01-0DC1-455E-A0DD-A77E1BD9776C}">
      <dgm:prSet phldrT="[Testo]" phldr="1"/>
      <dgm:spPr/>
      <dgm:t>
        <a:bodyPr/>
        <a:lstStyle/>
        <a:p>
          <a:endParaRPr lang="it-IT"/>
        </a:p>
      </dgm:t>
    </dgm:pt>
    <dgm:pt modelId="{67851D4B-9919-4545-B517-7DA2AA0734CB}" type="sibTrans" cxnId="{8EDFF8E1-DF8D-40B0-8645-961153DC5B00}">
      <dgm:prSet/>
      <dgm:spPr/>
      <dgm:t>
        <a:bodyPr/>
        <a:lstStyle/>
        <a:p>
          <a:endParaRPr lang="it-IT"/>
        </a:p>
      </dgm:t>
    </dgm:pt>
    <dgm:pt modelId="{F0C69339-0758-4693-B32D-60C6DDAC5CBF}" type="parTrans" cxnId="{8EDFF8E1-DF8D-40B0-8645-961153DC5B00}">
      <dgm:prSet/>
      <dgm:spPr/>
      <dgm:t>
        <a:bodyPr/>
        <a:lstStyle/>
        <a:p>
          <a:endParaRPr lang="it-IT"/>
        </a:p>
      </dgm:t>
    </dgm:pt>
    <dgm:pt modelId="{252B512F-B24B-4BA6-BE0C-80EF852ABCA7}">
      <dgm:prSet phldrT="[Testo]" phldr="1"/>
      <dgm:spPr/>
      <dgm:t>
        <a:bodyPr/>
        <a:lstStyle/>
        <a:p>
          <a:endParaRPr lang="it-IT"/>
        </a:p>
      </dgm:t>
    </dgm:pt>
    <dgm:pt modelId="{6F4A2494-2C9A-47BF-9FAD-410865295039}" type="sibTrans" cxnId="{DE120DA8-1833-40D7-A02E-D9302EDF5724}">
      <dgm:prSet/>
      <dgm:spPr/>
      <dgm:t>
        <a:bodyPr/>
        <a:lstStyle/>
        <a:p>
          <a:endParaRPr lang="it-IT"/>
        </a:p>
      </dgm:t>
    </dgm:pt>
    <dgm:pt modelId="{4E0896E8-3535-4494-9B44-2893BA67A17E}" type="parTrans" cxnId="{DE120DA8-1833-40D7-A02E-D9302EDF5724}">
      <dgm:prSet/>
      <dgm:spPr/>
      <dgm:t>
        <a:bodyPr/>
        <a:lstStyle/>
        <a:p>
          <a:endParaRPr lang="it-IT"/>
        </a:p>
      </dgm:t>
    </dgm:pt>
    <dgm:pt modelId="{433C74BE-87F6-418C-85B5-2C12C039ADD7}">
      <dgm:prSet phldrT="[Testo]" phldr="1"/>
      <dgm:spPr/>
      <dgm:t>
        <a:bodyPr/>
        <a:lstStyle/>
        <a:p>
          <a:endParaRPr lang="it-IT" dirty="0"/>
        </a:p>
      </dgm:t>
    </dgm:pt>
    <dgm:pt modelId="{FD3BDA5F-7F1F-444C-A9BB-9E72419294B5}" type="sibTrans" cxnId="{087C757D-30C7-4CA1-AD24-00B9A0B71391}">
      <dgm:prSet/>
      <dgm:spPr/>
      <dgm:t>
        <a:bodyPr/>
        <a:lstStyle/>
        <a:p>
          <a:endParaRPr lang="it-IT"/>
        </a:p>
      </dgm:t>
    </dgm:pt>
    <dgm:pt modelId="{D838685B-5669-4E62-9CCA-855F7E7DFA4C}" type="parTrans" cxnId="{087C757D-30C7-4CA1-AD24-00B9A0B71391}">
      <dgm:prSet/>
      <dgm:spPr/>
      <dgm:t>
        <a:bodyPr/>
        <a:lstStyle/>
        <a:p>
          <a:endParaRPr lang="it-IT"/>
        </a:p>
      </dgm:t>
    </dgm:pt>
    <dgm:pt modelId="{EA1E89A8-88D8-4398-91A2-6824D0794FBC}" type="pres">
      <dgm:prSet presAssocID="{4A870082-21D8-4587-8D53-91CBEC6BE15D}" presName="Name0" presStyleCnt="0">
        <dgm:presLayoutVars>
          <dgm:chMax val="7"/>
          <dgm:chPref val="7"/>
          <dgm:dir/>
        </dgm:presLayoutVars>
      </dgm:prSet>
      <dgm:spPr/>
      <dgm:t>
        <a:bodyPr/>
        <a:lstStyle/>
        <a:p>
          <a:endParaRPr lang="it-IT"/>
        </a:p>
      </dgm:t>
    </dgm:pt>
    <dgm:pt modelId="{639411DC-FC15-4A0C-BB94-076B0EA4F2BD}" type="pres">
      <dgm:prSet presAssocID="{4A870082-21D8-4587-8D53-91CBEC6BE15D}" presName="Name1" presStyleCnt="0"/>
      <dgm:spPr/>
      <dgm:t>
        <a:bodyPr/>
        <a:lstStyle/>
        <a:p>
          <a:endParaRPr lang="it-IT"/>
        </a:p>
      </dgm:t>
    </dgm:pt>
    <dgm:pt modelId="{9E867E24-76C9-4971-AB62-DE4F70F76446}" type="pres">
      <dgm:prSet presAssocID="{15CEBB8F-2ED2-422A-8A1C-D6D8A67DD942}" presName="picture_1" presStyleCnt="0"/>
      <dgm:spPr/>
      <dgm:t>
        <a:bodyPr/>
        <a:lstStyle/>
        <a:p>
          <a:endParaRPr lang="it-IT"/>
        </a:p>
      </dgm:t>
    </dgm:pt>
    <dgm:pt modelId="{C0A2DD8E-8671-4A66-9716-04766E50DB11}" type="pres">
      <dgm:prSet presAssocID="{15CEBB8F-2ED2-422A-8A1C-D6D8A67DD942}" presName="pictureRepeatNode" presStyleLbl="alignImgPlace1" presStyleIdx="0" presStyleCnt="4" custScaleX="68860" custScaleY="66149"/>
      <dgm:spPr/>
      <dgm:t>
        <a:bodyPr/>
        <a:lstStyle/>
        <a:p>
          <a:endParaRPr lang="it-IT"/>
        </a:p>
      </dgm:t>
    </dgm:pt>
    <dgm:pt modelId="{08BB0FF2-360D-42D8-B8A6-03D8A0344087}" type="pres">
      <dgm:prSet presAssocID="{14023B52-9AF7-4A65-8156-1ACB7D4EDE02}" presName="text_1" presStyleLbl="node1" presStyleIdx="0" presStyleCnt="0">
        <dgm:presLayoutVars>
          <dgm:bulletEnabled val="1"/>
        </dgm:presLayoutVars>
      </dgm:prSet>
      <dgm:spPr/>
      <dgm:t>
        <a:bodyPr/>
        <a:lstStyle/>
        <a:p>
          <a:endParaRPr lang="it-IT"/>
        </a:p>
      </dgm:t>
    </dgm:pt>
    <dgm:pt modelId="{D3AD268E-4A6C-4E1C-89CE-F101F9FDCCD2}" type="pres">
      <dgm:prSet presAssocID="{6F4A2494-2C9A-47BF-9FAD-410865295039}" presName="picture_2" presStyleCnt="0"/>
      <dgm:spPr/>
      <dgm:t>
        <a:bodyPr/>
        <a:lstStyle/>
        <a:p>
          <a:endParaRPr lang="it-IT"/>
        </a:p>
      </dgm:t>
    </dgm:pt>
    <dgm:pt modelId="{90E5B918-35D7-42FE-A239-D5792DC9C846}" type="pres">
      <dgm:prSet presAssocID="{6F4A2494-2C9A-47BF-9FAD-410865295039}" presName="pictureRepeatNode" presStyleLbl="alignImgPlace1" presStyleIdx="1" presStyleCnt="4" custScaleX="133452" custScaleY="124734" custLinFactNeighborX="-71657" custLinFactNeighborY="-10678"/>
      <dgm:spPr/>
      <dgm:t>
        <a:bodyPr/>
        <a:lstStyle/>
        <a:p>
          <a:endParaRPr lang="it-IT"/>
        </a:p>
      </dgm:t>
    </dgm:pt>
    <dgm:pt modelId="{526C35F1-6489-4ADB-85C2-DC24B8D19B9B}" type="pres">
      <dgm:prSet presAssocID="{252B512F-B24B-4BA6-BE0C-80EF852ABCA7}" presName="line_2" presStyleLbl="parChTrans1D1" presStyleIdx="0" presStyleCnt="3" custFlipVert="1" custSzY="276652" custScaleX="90145" custLinFactY="-36378" custLinFactNeighborX="1750" custLinFactNeighborY="-100000"/>
      <dgm:spPr/>
      <dgm:t>
        <a:bodyPr/>
        <a:lstStyle/>
        <a:p>
          <a:endParaRPr lang="it-IT"/>
        </a:p>
      </dgm:t>
    </dgm:pt>
    <dgm:pt modelId="{AAB84342-BA70-4130-A358-6B2719E3EA1F}" type="pres">
      <dgm:prSet presAssocID="{252B512F-B24B-4BA6-BE0C-80EF852ABCA7}" presName="textparent_2" presStyleLbl="node1" presStyleIdx="0" presStyleCnt="0"/>
      <dgm:spPr/>
      <dgm:t>
        <a:bodyPr/>
        <a:lstStyle/>
        <a:p>
          <a:endParaRPr lang="it-IT"/>
        </a:p>
      </dgm:t>
    </dgm:pt>
    <dgm:pt modelId="{29B15B1F-FE80-44A5-9AAE-69FE800DA0B2}" type="pres">
      <dgm:prSet presAssocID="{252B512F-B24B-4BA6-BE0C-80EF852ABCA7}" presName="text_2" presStyleLbl="revTx" presStyleIdx="0" presStyleCnt="3">
        <dgm:presLayoutVars>
          <dgm:bulletEnabled val="1"/>
        </dgm:presLayoutVars>
      </dgm:prSet>
      <dgm:spPr/>
      <dgm:t>
        <a:bodyPr/>
        <a:lstStyle/>
        <a:p>
          <a:endParaRPr lang="it-IT"/>
        </a:p>
      </dgm:t>
    </dgm:pt>
    <dgm:pt modelId="{1BD9470E-CB92-4897-A480-B5AF6556F883}" type="pres">
      <dgm:prSet presAssocID="{67851D4B-9919-4545-B517-7DA2AA0734CB}" presName="picture_3" presStyleCnt="0"/>
      <dgm:spPr/>
      <dgm:t>
        <a:bodyPr/>
        <a:lstStyle/>
        <a:p>
          <a:endParaRPr lang="it-IT"/>
        </a:p>
      </dgm:t>
    </dgm:pt>
    <dgm:pt modelId="{9DFA789D-A244-4F3D-9D7C-15BCA03F407C}" type="pres">
      <dgm:prSet presAssocID="{67851D4B-9919-4545-B517-7DA2AA0734CB}" presName="pictureRepeatNode" presStyleLbl="alignImgPlace1" presStyleIdx="2" presStyleCnt="4" custScaleX="157701" custScaleY="152364" custLinFactNeighborX="54692" custLinFactNeighborY="1698"/>
      <dgm:spPr/>
      <dgm:t>
        <a:bodyPr/>
        <a:lstStyle/>
        <a:p>
          <a:endParaRPr lang="it-IT"/>
        </a:p>
      </dgm:t>
    </dgm:pt>
    <dgm:pt modelId="{2552DB6F-DB3B-4CB7-9A3C-B451825E0CBC}" type="pres">
      <dgm:prSet presAssocID="{7D5E5D01-0DC1-455E-A0DD-A77E1BD9776C}" presName="line_3" presStyleLbl="parChTrans1D1" presStyleIdx="1" presStyleCnt="3" custSzY="86190" custScaleX="162204" custLinFactNeighborX="7373"/>
      <dgm:spPr/>
      <dgm:t>
        <a:bodyPr/>
        <a:lstStyle/>
        <a:p>
          <a:endParaRPr lang="it-IT"/>
        </a:p>
      </dgm:t>
    </dgm:pt>
    <dgm:pt modelId="{56648BA4-A03B-40DE-8019-1A9397D5589E}" type="pres">
      <dgm:prSet presAssocID="{7D5E5D01-0DC1-455E-A0DD-A77E1BD9776C}" presName="textparent_3" presStyleLbl="node1" presStyleIdx="0" presStyleCnt="0"/>
      <dgm:spPr/>
      <dgm:t>
        <a:bodyPr/>
        <a:lstStyle/>
        <a:p>
          <a:endParaRPr lang="it-IT"/>
        </a:p>
      </dgm:t>
    </dgm:pt>
    <dgm:pt modelId="{08BE7672-EB58-4729-8946-02FAB927D3DF}" type="pres">
      <dgm:prSet presAssocID="{7D5E5D01-0DC1-455E-A0DD-A77E1BD9776C}" presName="text_3" presStyleLbl="revTx" presStyleIdx="1" presStyleCnt="3">
        <dgm:presLayoutVars>
          <dgm:bulletEnabled val="1"/>
        </dgm:presLayoutVars>
      </dgm:prSet>
      <dgm:spPr/>
      <dgm:t>
        <a:bodyPr/>
        <a:lstStyle/>
        <a:p>
          <a:endParaRPr lang="it-IT"/>
        </a:p>
      </dgm:t>
    </dgm:pt>
    <dgm:pt modelId="{6D9E692C-7775-4DAB-A3A2-3082847353CD}" type="pres">
      <dgm:prSet presAssocID="{FD3BDA5F-7F1F-444C-A9BB-9E72419294B5}" presName="picture_4" presStyleCnt="0"/>
      <dgm:spPr/>
      <dgm:t>
        <a:bodyPr/>
        <a:lstStyle/>
        <a:p>
          <a:endParaRPr lang="it-IT"/>
        </a:p>
      </dgm:t>
    </dgm:pt>
    <dgm:pt modelId="{C540F330-8AA7-4219-B385-D72C6B8B9C32}" type="pres">
      <dgm:prSet presAssocID="{FD3BDA5F-7F1F-444C-A9BB-9E72419294B5}" presName="pictureRepeatNode" presStyleLbl="alignImgPlace1" presStyleIdx="3" presStyleCnt="4" custScaleX="195668" custScaleY="178549" custLinFactNeighborX="-91973" custLinFactNeighborY="39283"/>
      <dgm:spPr/>
      <dgm:t>
        <a:bodyPr/>
        <a:lstStyle/>
        <a:p>
          <a:endParaRPr lang="it-IT"/>
        </a:p>
      </dgm:t>
    </dgm:pt>
    <dgm:pt modelId="{878F4638-DDEC-4C45-B4D8-3F27F933D239}" type="pres">
      <dgm:prSet presAssocID="{433C74BE-87F6-418C-85B5-2C12C039ADD7}" presName="line_4" presStyleLbl="parChTrans1D1" presStyleIdx="2" presStyleCnt="3" custSzY="1340696" custScaleX="99709" custLinFactY="53447" custLinFactNeighborX="-2006" custLinFactNeighborY="100000"/>
      <dgm:spPr/>
      <dgm:t>
        <a:bodyPr/>
        <a:lstStyle/>
        <a:p>
          <a:endParaRPr lang="it-IT"/>
        </a:p>
      </dgm:t>
    </dgm:pt>
    <dgm:pt modelId="{923F6A7B-FD17-4AE5-9A20-AE88E14EFB6C}" type="pres">
      <dgm:prSet presAssocID="{433C74BE-87F6-418C-85B5-2C12C039ADD7}" presName="textparent_4" presStyleLbl="node1" presStyleIdx="0" presStyleCnt="0"/>
      <dgm:spPr/>
      <dgm:t>
        <a:bodyPr/>
        <a:lstStyle/>
        <a:p>
          <a:endParaRPr lang="it-IT"/>
        </a:p>
      </dgm:t>
    </dgm:pt>
    <dgm:pt modelId="{EB4FA4A5-31D4-493B-8746-62C3E9A482DB}" type="pres">
      <dgm:prSet presAssocID="{433C74BE-87F6-418C-85B5-2C12C039ADD7}" presName="text_4" presStyleLbl="revTx" presStyleIdx="2" presStyleCnt="3">
        <dgm:presLayoutVars>
          <dgm:bulletEnabled val="1"/>
        </dgm:presLayoutVars>
      </dgm:prSet>
      <dgm:spPr/>
      <dgm:t>
        <a:bodyPr/>
        <a:lstStyle/>
        <a:p>
          <a:endParaRPr lang="it-IT"/>
        </a:p>
      </dgm:t>
    </dgm:pt>
  </dgm:ptLst>
  <dgm:cxnLst>
    <dgm:cxn modelId="{8EDFF8E1-DF8D-40B0-8645-961153DC5B00}" srcId="{4A870082-21D8-4587-8D53-91CBEC6BE15D}" destId="{7D5E5D01-0DC1-455E-A0DD-A77E1BD9776C}" srcOrd="2" destOrd="0" parTransId="{F0C69339-0758-4693-B32D-60C6DDAC5CBF}" sibTransId="{67851D4B-9919-4545-B517-7DA2AA0734CB}"/>
    <dgm:cxn modelId="{B26A066F-4870-47A2-B7BD-5FDDFAF72ADE}" type="presOf" srcId="{6F4A2494-2C9A-47BF-9FAD-410865295039}" destId="{90E5B918-35D7-42FE-A239-D5792DC9C846}" srcOrd="0" destOrd="0" presId="urn:microsoft.com/office/officeart/2008/layout/CircularPictureCallout"/>
    <dgm:cxn modelId="{BAD070CB-EE52-4FEA-AB8A-B2CA442A5F72}" type="presOf" srcId="{433C74BE-87F6-418C-85B5-2C12C039ADD7}" destId="{EB4FA4A5-31D4-493B-8746-62C3E9A482DB}" srcOrd="0" destOrd="0" presId="urn:microsoft.com/office/officeart/2008/layout/CircularPictureCallout"/>
    <dgm:cxn modelId="{97D49546-0C50-4434-B524-6D0EB4FDAAE1}" type="presOf" srcId="{252B512F-B24B-4BA6-BE0C-80EF852ABCA7}" destId="{29B15B1F-FE80-44A5-9AAE-69FE800DA0B2}" srcOrd="0" destOrd="0" presId="urn:microsoft.com/office/officeart/2008/layout/CircularPictureCallout"/>
    <dgm:cxn modelId="{21536ED5-611F-4888-A0E3-8AD1FF0134EA}" type="presOf" srcId="{15CEBB8F-2ED2-422A-8A1C-D6D8A67DD942}" destId="{C0A2DD8E-8671-4A66-9716-04766E50DB11}" srcOrd="0" destOrd="0" presId="urn:microsoft.com/office/officeart/2008/layout/CircularPictureCallout"/>
    <dgm:cxn modelId="{087C757D-30C7-4CA1-AD24-00B9A0B71391}" srcId="{4A870082-21D8-4587-8D53-91CBEC6BE15D}" destId="{433C74BE-87F6-418C-85B5-2C12C039ADD7}" srcOrd="3" destOrd="0" parTransId="{D838685B-5669-4E62-9CCA-855F7E7DFA4C}" sibTransId="{FD3BDA5F-7F1F-444C-A9BB-9E72419294B5}"/>
    <dgm:cxn modelId="{4B214AD0-FD53-4FB2-9D0A-CD7055C37B40}" type="presOf" srcId="{14023B52-9AF7-4A65-8156-1ACB7D4EDE02}" destId="{08BB0FF2-360D-42D8-B8A6-03D8A0344087}" srcOrd="0" destOrd="0" presId="urn:microsoft.com/office/officeart/2008/layout/CircularPictureCallout"/>
    <dgm:cxn modelId="{DE120DA8-1833-40D7-A02E-D9302EDF5724}" srcId="{4A870082-21D8-4587-8D53-91CBEC6BE15D}" destId="{252B512F-B24B-4BA6-BE0C-80EF852ABCA7}" srcOrd="1" destOrd="0" parTransId="{4E0896E8-3535-4494-9B44-2893BA67A17E}" sibTransId="{6F4A2494-2C9A-47BF-9FAD-410865295039}"/>
    <dgm:cxn modelId="{F7918D49-90FD-491E-A63E-7632FC95A3AC}" type="presOf" srcId="{4A870082-21D8-4587-8D53-91CBEC6BE15D}" destId="{EA1E89A8-88D8-4398-91A2-6824D0794FBC}" srcOrd="0" destOrd="0" presId="urn:microsoft.com/office/officeart/2008/layout/CircularPictureCallout"/>
    <dgm:cxn modelId="{E3D1DCA4-76B4-4F98-938E-10FC47721D5D}" type="presOf" srcId="{FD3BDA5F-7F1F-444C-A9BB-9E72419294B5}" destId="{C540F330-8AA7-4219-B385-D72C6B8B9C32}" srcOrd="0" destOrd="0" presId="urn:microsoft.com/office/officeart/2008/layout/CircularPictureCallout"/>
    <dgm:cxn modelId="{7E819762-F362-480B-91F5-9C91D88C4D6D}" type="presOf" srcId="{67851D4B-9919-4545-B517-7DA2AA0734CB}" destId="{9DFA789D-A244-4F3D-9D7C-15BCA03F407C}" srcOrd="0" destOrd="0" presId="urn:microsoft.com/office/officeart/2008/layout/CircularPictureCallout"/>
    <dgm:cxn modelId="{8A10308E-996E-41C4-AF8A-23A8EF5DA54F}" type="presOf" srcId="{7D5E5D01-0DC1-455E-A0DD-A77E1BD9776C}" destId="{08BE7672-EB58-4729-8946-02FAB927D3DF}" srcOrd="0" destOrd="0" presId="urn:microsoft.com/office/officeart/2008/layout/CircularPictureCallout"/>
    <dgm:cxn modelId="{D19DA34F-8C57-4F5B-8B64-E1E47857E098}" srcId="{4A870082-21D8-4587-8D53-91CBEC6BE15D}" destId="{14023B52-9AF7-4A65-8156-1ACB7D4EDE02}" srcOrd="0" destOrd="0" parTransId="{D4568B77-C408-4369-AAAD-713B1D7412E3}" sibTransId="{15CEBB8F-2ED2-422A-8A1C-D6D8A67DD942}"/>
    <dgm:cxn modelId="{6033FB79-2371-473A-B0D8-E987E433989B}" type="presParOf" srcId="{EA1E89A8-88D8-4398-91A2-6824D0794FBC}" destId="{639411DC-FC15-4A0C-BB94-076B0EA4F2BD}" srcOrd="0" destOrd="0" presId="urn:microsoft.com/office/officeart/2008/layout/CircularPictureCallout"/>
    <dgm:cxn modelId="{C69316D1-F42D-4585-AAB3-BF53703554D2}" type="presParOf" srcId="{639411DC-FC15-4A0C-BB94-076B0EA4F2BD}" destId="{9E867E24-76C9-4971-AB62-DE4F70F76446}" srcOrd="0" destOrd="0" presId="urn:microsoft.com/office/officeart/2008/layout/CircularPictureCallout"/>
    <dgm:cxn modelId="{8986CC5F-113B-48BE-B485-FB11CE210DF6}" type="presParOf" srcId="{9E867E24-76C9-4971-AB62-DE4F70F76446}" destId="{C0A2DD8E-8671-4A66-9716-04766E50DB11}" srcOrd="0" destOrd="0" presId="urn:microsoft.com/office/officeart/2008/layout/CircularPictureCallout"/>
    <dgm:cxn modelId="{93CC06EC-ACD6-417B-B36C-9D106D102861}" type="presParOf" srcId="{639411DC-FC15-4A0C-BB94-076B0EA4F2BD}" destId="{08BB0FF2-360D-42D8-B8A6-03D8A0344087}" srcOrd="1" destOrd="0" presId="urn:microsoft.com/office/officeart/2008/layout/CircularPictureCallout"/>
    <dgm:cxn modelId="{D3C8B396-B383-447A-B9F6-C94D48586AB9}" type="presParOf" srcId="{639411DC-FC15-4A0C-BB94-076B0EA4F2BD}" destId="{D3AD268E-4A6C-4E1C-89CE-F101F9FDCCD2}" srcOrd="2" destOrd="0" presId="urn:microsoft.com/office/officeart/2008/layout/CircularPictureCallout"/>
    <dgm:cxn modelId="{D99C2A45-5746-4CBA-B410-441D3BD4B5AA}" type="presParOf" srcId="{D3AD268E-4A6C-4E1C-89CE-F101F9FDCCD2}" destId="{90E5B918-35D7-42FE-A239-D5792DC9C846}" srcOrd="0" destOrd="0" presId="urn:microsoft.com/office/officeart/2008/layout/CircularPictureCallout"/>
    <dgm:cxn modelId="{442C0F5B-F583-4A03-A139-D76E44F1805C}" type="presParOf" srcId="{639411DC-FC15-4A0C-BB94-076B0EA4F2BD}" destId="{526C35F1-6489-4ADB-85C2-DC24B8D19B9B}" srcOrd="3" destOrd="0" presId="urn:microsoft.com/office/officeart/2008/layout/CircularPictureCallout"/>
    <dgm:cxn modelId="{FC4554FF-27EB-4312-B889-972CD11F0C0F}" type="presParOf" srcId="{639411DC-FC15-4A0C-BB94-076B0EA4F2BD}" destId="{AAB84342-BA70-4130-A358-6B2719E3EA1F}" srcOrd="4" destOrd="0" presId="urn:microsoft.com/office/officeart/2008/layout/CircularPictureCallout"/>
    <dgm:cxn modelId="{8A0249EF-F167-457C-B9EE-67A28966054F}" type="presParOf" srcId="{AAB84342-BA70-4130-A358-6B2719E3EA1F}" destId="{29B15B1F-FE80-44A5-9AAE-69FE800DA0B2}" srcOrd="0" destOrd="0" presId="urn:microsoft.com/office/officeart/2008/layout/CircularPictureCallout"/>
    <dgm:cxn modelId="{9E9CF816-F85F-40A2-A6C2-C6483CAA374B}" type="presParOf" srcId="{639411DC-FC15-4A0C-BB94-076B0EA4F2BD}" destId="{1BD9470E-CB92-4897-A480-B5AF6556F883}" srcOrd="5" destOrd="0" presId="urn:microsoft.com/office/officeart/2008/layout/CircularPictureCallout"/>
    <dgm:cxn modelId="{DC5C5F68-1599-41CF-991B-5B6014271141}" type="presParOf" srcId="{1BD9470E-CB92-4897-A480-B5AF6556F883}" destId="{9DFA789D-A244-4F3D-9D7C-15BCA03F407C}" srcOrd="0" destOrd="0" presId="urn:microsoft.com/office/officeart/2008/layout/CircularPictureCallout"/>
    <dgm:cxn modelId="{9604E2B5-072C-4F00-A038-5306F2F242B9}" type="presParOf" srcId="{639411DC-FC15-4A0C-BB94-076B0EA4F2BD}" destId="{2552DB6F-DB3B-4CB7-9A3C-B451825E0CBC}" srcOrd="6" destOrd="0" presId="urn:microsoft.com/office/officeart/2008/layout/CircularPictureCallout"/>
    <dgm:cxn modelId="{23D98268-4F06-4666-9EBF-30159D047DB2}" type="presParOf" srcId="{639411DC-FC15-4A0C-BB94-076B0EA4F2BD}" destId="{56648BA4-A03B-40DE-8019-1A9397D5589E}" srcOrd="7" destOrd="0" presId="urn:microsoft.com/office/officeart/2008/layout/CircularPictureCallout"/>
    <dgm:cxn modelId="{F2E988A0-78C3-4EE3-8A1F-8D6E3F3A0DA4}" type="presParOf" srcId="{56648BA4-A03B-40DE-8019-1A9397D5589E}" destId="{08BE7672-EB58-4729-8946-02FAB927D3DF}" srcOrd="0" destOrd="0" presId="urn:microsoft.com/office/officeart/2008/layout/CircularPictureCallout"/>
    <dgm:cxn modelId="{05996EEC-7FF7-4CE8-B2AF-EE0212848117}" type="presParOf" srcId="{639411DC-FC15-4A0C-BB94-076B0EA4F2BD}" destId="{6D9E692C-7775-4DAB-A3A2-3082847353CD}" srcOrd="8" destOrd="0" presId="urn:microsoft.com/office/officeart/2008/layout/CircularPictureCallout"/>
    <dgm:cxn modelId="{2C2FB546-4A2F-408A-B199-3FF729740467}" type="presParOf" srcId="{6D9E692C-7775-4DAB-A3A2-3082847353CD}" destId="{C540F330-8AA7-4219-B385-D72C6B8B9C32}" srcOrd="0" destOrd="0" presId="urn:microsoft.com/office/officeart/2008/layout/CircularPictureCallout"/>
    <dgm:cxn modelId="{923CDFED-9BB1-45C0-A58D-D85B2FE5CF8D}" type="presParOf" srcId="{639411DC-FC15-4A0C-BB94-076B0EA4F2BD}" destId="{878F4638-DDEC-4C45-B4D8-3F27F933D239}" srcOrd="9" destOrd="0" presId="urn:microsoft.com/office/officeart/2008/layout/CircularPictureCallout"/>
    <dgm:cxn modelId="{A60EA464-E85E-4EE0-BF1D-8314BD958202}" type="presParOf" srcId="{639411DC-FC15-4A0C-BB94-076B0EA4F2BD}" destId="{923F6A7B-FD17-4AE5-9A20-AE88E14EFB6C}" srcOrd="10" destOrd="0" presId="urn:microsoft.com/office/officeart/2008/layout/CircularPictureCallout"/>
    <dgm:cxn modelId="{47F71084-4063-4FB2-8C47-4CD5608BF60D}" type="presParOf" srcId="{923F6A7B-FD17-4AE5-9A20-AE88E14EFB6C}" destId="{EB4FA4A5-31D4-493B-8746-62C3E9A482DB}"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F4638-DDEC-4C45-B4D8-3F27F933D239}">
      <dsp:nvSpPr>
        <dsp:cNvPr id="0" name=""/>
        <dsp:cNvSpPr/>
      </dsp:nvSpPr>
      <dsp:spPr>
        <a:xfrm>
          <a:off x="2162458" y="3771872"/>
          <a:ext cx="4289096" cy="1340696"/>
        </a:xfrm>
        <a:prstGeom prst="line">
          <a:avLst/>
        </a:prstGeom>
        <a:noFill/>
        <a:ln w="25400" cap="flat" cmpd="dbl"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52DB6F-DB3B-4CB7-9A3C-B451825E0CBC}">
      <dsp:nvSpPr>
        <dsp:cNvPr id="0" name=""/>
        <dsp:cNvSpPr/>
      </dsp:nvSpPr>
      <dsp:spPr>
        <a:xfrm>
          <a:off x="1368160" y="2844318"/>
          <a:ext cx="5976648" cy="86190"/>
        </a:xfrm>
        <a:prstGeom prst="line">
          <a:avLst/>
        </a:prstGeom>
        <a:noFill/>
        <a:ln w="25400" cap="flat" cmpd="dbl"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6C35F1-6489-4ADB-85C2-DC24B8D19B9B}">
      <dsp:nvSpPr>
        <dsp:cNvPr id="0" name=""/>
        <dsp:cNvSpPr/>
      </dsp:nvSpPr>
      <dsp:spPr>
        <a:xfrm flipV="1">
          <a:off x="2529730" y="1200424"/>
          <a:ext cx="3877689" cy="276652"/>
        </a:xfrm>
        <a:prstGeom prst="line">
          <a:avLst/>
        </a:prstGeom>
        <a:noFill/>
        <a:ln w="25400" cap="flat" cmpd="dbl"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A2DD8E-8671-4A66-9716-04766E50DB11}">
      <dsp:nvSpPr>
        <dsp:cNvPr id="0" name=""/>
        <dsp:cNvSpPr/>
      </dsp:nvSpPr>
      <dsp:spPr>
        <a:xfrm>
          <a:off x="767345" y="1470344"/>
          <a:ext cx="2950290" cy="2834138"/>
        </a:xfrm>
        <a:prstGeom prst="ellipse">
          <a:avLst/>
        </a:prstGeom>
        <a:solidFill>
          <a:schemeClr val="accent4">
            <a:tint val="50000"/>
            <a:hueOff val="0"/>
            <a:satOff val="0"/>
            <a:lumOff val="0"/>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08BB0FF2-360D-42D8-B8A6-03D8A0344087}">
      <dsp:nvSpPr>
        <dsp:cNvPr id="0" name=""/>
        <dsp:cNvSpPr/>
      </dsp:nvSpPr>
      <dsp:spPr>
        <a:xfrm>
          <a:off x="871458" y="3020231"/>
          <a:ext cx="2742064" cy="1413877"/>
        </a:xfrm>
        <a:prstGeom prst="rect">
          <a:avLst/>
        </a:prstGeom>
        <a:no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it-IT" sz="6500" kern="1200"/>
        </a:p>
      </dsp:txBody>
      <dsp:txXfrm>
        <a:off x="871458" y="3020231"/>
        <a:ext cx="2742064" cy="1413877"/>
      </dsp:txXfrm>
    </dsp:sp>
    <dsp:sp modelId="{90E5B918-35D7-42FE-A239-D5792DC9C846}">
      <dsp:nvSpPr>
        <dsp:cNvPr id="0" name=""/>
        <dsp:cNvSpPr/>
      </dsp:nvSpPr>
      <dsp:spPr>
        <a:xfrm>
          <a:off x="4765408" y="448967"/>
          <a:ext cx="1715315" cy="1603259"/>
        </a:xfrm>
        <a:prstGeom prst="ellipse">
          <a:avLst/>
        </a:prstGeom>
        <a:solidFill>
          <a:schemeClr val="accent4">
            <a:tint val="50000"/>
            <a:hueOff val="8933"/>
            <a:satOff val="0"/>
            <a:lumOff val="-566"/>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29B15B1F-FE80-44A5-9AAE-69FE800DA0B2}">
      <dsp:nvSpPr>
        <dsp:cNvPr id="0" name=""/>
        <dsp:cNvSpPr/>
      </dsp:nvSpPr>
      <dsp:spPr>
        <a:xfrm>
          <a:off x="7186775" y="745175"/>
          <a:ext cx="148242" cy="128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it-IT" sz="500" kern="1200"/>
        </a:p>
      </dsp:txBody>
      <dsp:txXfrm>
        <a:off x="7186775" y="745175"/>
        <a:ext cx="148242" cy="1285342"/>
      </dsp:txXfrm>
    </dsp:sp>
    <dsp:sp modelId="{9DFA789D-A244-4F3D-9D7C-15BCA03F407C}">
      <dsp:nvSpPr>
        <dsp:cNvPr id="0" name=""/>
        <dsp:cNvSpPr/>
      </dsp:nvSpPr>
      <dsp:spPr>
        <a:xfrm>
          <a:off x="5616620" y="1930038"/>
          <a:ext cx="2026998" cy="1958399"/>
        </a:xfrm>
        <a:prstGeom prst="ellipse">
          <a:avLst/>
        </a:prstGeom>
        <a:solidFill>
          <a:schemeClr val="accent4">
            <a:tint val="50000"/>
            <a:hueOff val="17865"/>
            <a:satOff val="0"/>
            <a:lumOff val="-1131"/>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08BE7672-EB58-4729-8946-02FAB927D3DF}">
      <dsp:nvSpPr>
        <dsp:cNvPr id="0" name=""/>
        <dsp:cNvSpPr/>
      </dsp:nvSpPr>
      <dsp:spPr>
        <a:xfrm>
          <a:off x="6569811" y="2244741"/>
          <a:ext cx="209939" cy="128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it-IT" sz="500" kern="1200"/>
        </a:p>
      </dsp:txBody>
      <dsp:txXfrm>
        <a:off x="6569811" y="2244741"/>
        <a:ext cx="209939" cy="1285342"/>
      </dsp:txXfrm>
    </dsp:sp>
    <dsp:sp modelId="{C540F330-8AA7-4219-B385-D72C6B8B9C32}">
      <dsp:nvSpPr>
        <dsp:cNvPr id="0" name=""/>
        <dsp:cNvSpPr/>
      </dsp:nvSpPr>
      <dsp:spPr>
        <a:xfrm>
          <a:off x="4104433" y="3744417"/>
          <a:ext cx="2515004" cy="2294966"/>
        </a:xfrm>
        <a:prstGeom prst="ellipse">
          <a:avLst/>
        </a:prstGeom>
        <a:solidFill>
          <a:schemeClr val="accent4">
            <a:tint val="50000"/>
            <a:hueOff val="26798"/>
            <a:satOff val="0"/>
            <a:lumOff val="-1697"/>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EB4FA4A5-31D4-493B-8746-62C3E9A482DB}">
      <dsp:nvSpPr>
        <dsp:cNvPr id="0" name=""/>
        <dsp:cNvSpPr/>
      </dsp:nvSpPr>
      <dsp:spPr>
        <a:xfrm>
          <a:off x="7186775" y="3744308"/>
          <a:ext cx="148242" cy="128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it-IT" sz="500" kern="1200" dirty="0"/>
        </a:p>
      </dsp:txBody>
      <dsp:txXfrm>
        <a:off x="7186775" y="3744308"/>
        <a:ext cx="148242" cy="128534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4.emf"/><Relationship Id="rId2" Type="http://schemas.openxmlformats.org/officeDocument/2006/relationships/image" Target="../media/image14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5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5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58.emf"/><Relationship Id="rId4" Type="http://schemas.openxmlformats.org/officeDocument/2006/relationships/image" Target="../media/image159.emf"/><Relationship Id="rId1" Type="http://schemas.openxmlformats.org/officeDocument/2006/relationships/image" Target="../media/image156.wmf"/><Relationship Id="rId2" Type="http://schemas.openxmlformats.org/officeDocument/2006/relationships/image" Target="../media/image15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56.wmf"/><Relationship Id="rId2" Type="http://schemas.openxmlformats.org/officeDocument/2006/relationships/image" Target="../media/image159.emf"/><Relationship Id="rId3" Type="http://schemas.openxmlformats.org/officeDocument/2006/relationships/image" Target="../media/image15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6.emf"/><Relationship Id="rId2" Type="http://schemas.openxmlformats.org/officeDocument/2006/relationships/image" Target="../media/image1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71.emf"/><Relationship Id="rId2" Type="http://schemas.openxmlformats.org/officeDocument/2006/relationships/image" Target="../media/image172.emf"/><Relationship Id="rId3" Type="http://schemas.openxmlformats.org/officeDocument/2006/relationships/image" Target="../media/image173.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74.emf"/><Relationship Id="rId4" Type="http://schemas.openxmlformats.org/officeDocument/2006/relationships/image" Target="../media/image175.emf"/><Relationship Id="rId5" Type="http://schemas.openxmlformats.org/officeDocument/2006/relationships/image" Target="../media/image176.emf"/><Relationship Id="rId6" Type="http://schemas.openxmlformats.org/officeDocument/2006/relationships/image" Target="../media/image177.emf"/><Relationship Id="rId1" Type="http://schemas.openxmlformats.org/officeDocument/2006/relationships/image" Target="../media/image171.emf"/><Relationship Id="rId2" Type="http://schemas.openxmlformats.org/officeDocument/2006/relationships/image" Target="../media/image17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71.emf"/><Relationship Id="rId2" Type="http://schemas.openxmlformats.org/officeDocument/2006/relationships/image" Target="../media/image17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74.emf"/><Relationship Id="rId2" Type="http://schemas.openxmlformats.org/officeDocument/2006/relationships/image" Target="../media/image177.emf"/><Relationship Id="rId3" Type="http://schemas.openxmlformats.org/officeDocument/2006/relationships/image" Target="../media/image18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83.emf"/><Relationship Id="rId2" Type="http://schemas.openxmlformats.org/officeDocument/2006/relationships/image" Target="../media/image184.emf"/><Relationship Id="rId3" Type="http://schemas.openxmlformats.org/officeDocument/2006/relationships/image" Target="../media/image18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87.emf"/><Relationship Id="rId2" Type="http://schemas.openxmlformats.org/officeDocument/2006/relationships/image" Target="../media/image18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89.emf"/><Relationship Id="rId2" Type="http://schemas.openxmlformats.org/officeDocument/2006/relationships/image" Target="../media/image190.emf"/><Relationship Id="rId3" Type="http://schemas.openxmlformats.org/officeDocument/2006/relationships/image" Target="../media/image19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92.emf"/><Relationship Id="rId2" Type="http://schemas.openxmlformats.org/officeDocument/2006/relationships/image" Target="../media/image193.emf"/><Relationship Id="rId3" Type="http://schemas.openxmlformats.org/officeDocument/2006/relationships/image" Target="../media/image19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98.emf"/><Relationship Id="rId4" Type="http://schemas.openxmlformats.org/officeDocument/2006/relationships/image" Target="../media/image199.emf"/><Relationship Id="rId5" Type="http://schemas.openxmlformats.org/officeDocument/2006/relationships/image" Target="../media/image200.emf"/><Relationship Id="rId6" Type="http://schemas.openxmlformats.org/officeDocument/2006/relationships/image" Target="../media/image201.emf"/><Relationship Id="rId1" Type="http://schemas.openxmlformats.org/officeDocument/2006/relationships/image" Target="../media/image196.emf"/><Relationship Id="rId2" Type="http://schemas.openxmlformats.org/officeDocument/2006/relationships/image" Target="../media/image19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02.emf"/><Relationship Id="rId2" Type="http://schemas.openxmlformats.org/officeDocument/2006/relationships/image" Target="../media/image20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04.emf"/><Relationship Id="rId2" Type="http://schemas.openxmlformats.org/officeDocument/2006/relationships/image" Target="../media/image205.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08.emf"/><Relationship Id="rId4" Type="http://schemas.openxmlformats.org/officeDocument/2006/relationships/image" Target="../media/image209.emf"/><Relationship Id="rId5" Type="http://schemas.openxmlformats.org/officeDocument/2006/relationships/image" Target="../media/image210.emf"/><Relationship Id="rId6" Type="http://schemas.openxmlformats.org/officeDocument/2006/relationships/image" Target="../media/image211.emf"/><Relationship Id="rId7" Type="http://schemas.openxmlformats.org/officeDocument/2006/relationships/image" Target="../media/image212.emf"/><Relationship Id="rId8" Type="http://schemas.openxmlformats.org/officeDocument/2006/relationships/image" Target="../media/image213.emf"/><Relationship Id="rId1" Type="http://schemas.openxmlformats.org/officeDocument/2006/relationships/image" Target="../media/image206.emf"/><Relationship Id="rId2" Type="http://schemas.openxmlformats.org/officeDocument/2006/relationships/image" Target="../media/image20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14.emf"/><Relationship Id="rId2" Type="http://schemas.openxmlformats.org/officeDocument/2006/relationships/image" Target="../media/image215.emf"/><Relationship Id="rId3" Type="http://schemas.openxmlformats.org/officeDocument/2006/relationships/image" Target="../media/image21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10.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21.emf"/><Relationship Id="rId4" Type="http://schemas.openxmlformats.org/officeDocument/2006/relationships/image" Target="../media/image222.emf"/><Relationship Id="rId5" Type="http://schemas.openxmlformats.org/officeDocument/2006/relationships/image" Target="../media/image223.emf"/><Relationship Id="rId6" Type="http://schemas.openxmlformats.org/officeDocument/2006/relationships/image" Target="../media/image224.emf"/><Relationship Id="rId7" Type="http://schemas.openxmlformats.org/officeDocument/2006/relationships/image" Target="../media/image225.emf"/><Relationship Id="rId1" Type="http://schemas.openxmlformats.org/officeDocument/2006/relationships/image" Target="../media/image219.emf"/><Relationship Id="rId2" Type="http://schemas.openxmlformats.org/officeDocument/2006/relationships/image" Target="../media/image22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20.emf"/><Relationship Id="rId2" Type="http://schemas.openxmlformats.org/officeDocument/2006/relationships/image" Target="../media/image22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34.emf"/><Relationship Id="rId4" Type="http://schemas.openxmlformats.org/officeDocument/2006/relationships/image" Target="../media/image235.emf"/><Relationship Id="rId5" Type="http://schemas.openxmlformats.org/officeDocument/2006/relationships/image" Target="../media/image236.emf"/><Relationship Id="rId6" Type="http://schemas.openxmlformats.org/officeDocument/2006/relationships/image" Target="../media/image237.emf"/><Relationship Id="rId7" Type="http://schemas.openxmlformats.org/officeDocument/2006/relationships/image" Target="../media/image238.emf"/><Relationship Id="rId8" Type="http://schemas.openxmlformats.org/officeDocument/2006/relationships/image" Target="../media/image239.emf"/><Relationship Id="rId9" Type="http://schemas.openxmlformats.org/officeDocument/2006/relationships/image" Target="../media/image240.emf"/><Relationship Id="rId1" Type="http://schemas.openxmlformats.org/officeDocument/2006/relationships/image" Target="../media/image232.emf"/><Relationship Id="rId2" Type="http://schemas.openxmlformats.org/officeDocument/2006/relationships/image" Target="../media/image23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41.e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44.emf"/><Relationship Id="rId4" Type="http://schemas.openxmlformats.org/officeDocument/2006/relationships/image" Target="../media/image245.emf"/><Relationship Id="rId1" Type="http://schemas.openxmlformats.org/officeDocument/2006/relationships/image" Target="../media/image242.emf"/><Relationship Id="rId2" Type="http://schemas.openxmlformats.org/officeDocument/2006/relationships/image" Target="../media/image24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10.emf"/><Relationship Id="rId2" Type="http://schemas.openxmlformats.org/officeDocument/2006/relationships/image" Target="../media/image242.emf"/><Relationship Id="rId3" Type="http://schemas.openxmlformats.org/officeDocument/2006/relationships/image" Target="../media/image238.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5.emf"/><Relationship Id="rId3" Type="http://schemas.openxmlformats.org/officeDocument/2006/relationships/image" Target="../media/image8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9.emf"/><Relationship Id="rId2" Type="http://schemas.openxmlformats.org/officeDocument/2006/relationships/image" Target="../media/image1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7.emf"/><Relationship Id="rId5" Type="http://schemas.openxmlformats.org/officeDocument/2006/relationships/image" Target="../media/image148.emf"/><Relationship Id="rId1" Type="http://schemas.openxmlformats.org/officeDocument/2006/relationships/image" Target="../media/image144.emf"/><Relationship Id="rId2" Type="http://schemas.openxmlformats.org/officeDocument/2006/relationships/image" Target="../media/image1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23A1F-D225-4BB9-BBBE-2FBE96BF2014}" type="datetimeFigureOut">
              <a:rPr lang="it-IT" smtClean="0"/>
              <a:pPr/>
              <a:t>12/05/20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EA6D81-D476-4951-986F-6F1C11718F48}" type="slidenum">
              <a:rPr lang="it-IT" smtClean="0"/>
              <a:pPr/>
              <a:t>‹n.›</a:t>
            </a:fld>
            <a:endParaRPr lang="it-IT"/>
          </a:p>
        </p:txBody>
      </p:sp>
    </p:spTree>
    <p:extLst>
      <p:ext uri="{BB962C8B-B14F-4D97-AF65-F5344CB8AC3E}">
        <p14:creationId xmlns:p14="http://schemas.microsoft.com/office/powerpoint/2010/main" val="126034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C6CCB69D-D801-4734-8C8F-8A474808E8CF}" type="slidenum">
              <a:rPr lang="en-GB" altLang="it-IT"/>
              <a:pPr/>
              <a:t>2</a:t>
            </a:fld>
            <a:endParaRPr lang="en-GB" altLang="it-IT"/>
          </a:p>
        </p:txBody>
      </p:sp>
      <p:sp>
        <p:nvSpPr>
          <p:cNvPr id="87041"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8704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02A11B8-0C08-44D4-A778-E798FBE21DAD}" type="slidenum">
              <a:rPr lang="en-GB" altLang="it-IT"/>
              <a:pPr/>
              <a:t>11</a:t>
            </a:fld>
            <a:endParaRPr lang="en-GB" altLang="it-IT"/>
          </a:p>
        </p:txBody>
      </p:sp>
      <p:sp>
        <p:nvSpPr>
          <p:cNvPr id="96257"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625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AD9F51B0-681B-4C62-8B69-B02EB8E007D7}" type="slidenum">
              <a:rPr lang="en-GB" altLang="it-IT"/>
              <a:pPr/>
              <a:t>12</a:t>
            </a:fld>
            <a:endParaRPr lang="en-GB" altLang="it-IT"/>
          </a:p>
        </p:txBody>
      </p:sp>
      <p:sp>
        <p:nvSpPr>
          <p:cNvPr id="97281"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728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CF87C74-DB2E-44BF-8025-041C813BFC7A}" type="slidenum">
              <a:rPr lang="en-GB" altLang="it-IT"/>
              <a:pPr/>
              <a:t>14</a:t>
            </a:fld>
            <a:endParaRPr lang="en-GB" altLang="it-IT"/>
          </a:p>
        </p:txBody>
      </p:sp>
      <p:sp>
        <p:nvSpPr>
          <p:cNvPr id="98305"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830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2F7F42C-DA61-41B6-BDBE-5A1B3A96D96E}" type="slidenum">
              <a:rPr lang="en-GB" altLang="it-IT"/>
              <a:pPr/>
              <a:t>15</a:t>
            </a:fld>
            <a:endParaRPr lang="en-GB" altLang="it-IT"/>
          </a:p>
        </p:txBody>
      </p:sp>
      <p:sp>
        <p:nvSpPr>
          <p:cNvPr id="99329"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933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13AD45C-FB98-4E75-AB83-F7354DE4438C}" type="slidenum">
              <a:rPr lang="en-GB" altLang="it-IT"/>
              <a:pPr/>
              <a:t>16</a:t>
            </a:fld>
            <a:endParaRPr lang="en-GB" altLang="it-IT"/>
          </a:p>
        </p:txBody>
      </p:sp>
      <p:sp>
        <p:nvSpPr>
          <p:cNvPr id="100353"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035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B5D4F1A-7456-4205-AE37-7839F2C9DC4C}" type="slidenum">
              <a:rPr lang="en-GB" altLang="it-IT"/>
              <a:pPr/>
              <a:t>17</a:t>
            </a:fld>
            <a:endParaRPr lang="en-GB" altLang="it-IT"/>
          </a:p>
        </p:txBody>
      </p:sp>
      <p:sp>
        <p:nvSpPr>
          <p:cNvPr id="101377"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13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AFEF5F5-403B-46B2-B5A1-3C41B75FC9B2}" type="slidenum">
              <a:rPr lang="en-GB" altLang="it-IT"/>
              <a:pPr/>
              <a:t>18</a:t>
            </a:fld>
            <a:endParaRPr lang="en-GB" altLang="it-IT"/>
          </a:p>
        </p:txBody>
      </p:sp>
      <p:sp>
        <p:nvSpPr>
          <p:cNvPr id="102401"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240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3A31235-27BF-412F-A93F-38BDD3B7B6C9}" type="slidenum">
              <a:rPr lang="en-GB" altLang="it-IT"/>
              <a:pPr/>
              <a:t>19</a:t>
            </a:fld>
            <a:endParaRPr lang="en-GB" altLang="it-IT"/>
          </a:p>
        </p:txBody>
      </p:sp>
      <p:sp>
        <p:nvSpPr>
          <p:cNvPr id="103425"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342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8D5BFBB-E2CE-4FFC-9BD1-7E9D8E45C921}" type="slidenum">
              <a:rPr lang="en-GB" altLang="it-IT"/>
              <a:pPr/>
              <a:t>20</a:t>
            </a:fld>
            <a:endParaRPr lang="en-GB" altLang="it-IT"/>
          </a:p>
        </p:txBody>
      </p:sp>
      <p:sp>
        <p:nvSpPr>
          <p:cNvPr id="104449"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445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B8251B1-490B-47CB-93C4-7E1888D066A3}" type="slidenum">
              <a:rPr lang="en-GB" altLang="it-IT"/>
              <a:pPr/>
              <a:t>21</a:t>
            </a:fld>
            <a:endParaRPr lang="en-GB" altLang="it-IT"/>
          </a:p>
        </p:txBody>
      </p:sp>
      <p:sp>
        <p:nvSpPr>
          <p:cNvPr id="105473"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547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241C17C-5418-4968-8C3E-17D88DD621D1}" type="slidenum">
              <a:rPr lang="en-GB" altLang="it-IT"/>
              <a:pPr/>
              <a:t>3</a:t>
            </a:fld>
            <a:endParaRPr lang="en-GB" altLang="it-IT"/>
          </a:p>
        </p:txBody>
      </p:sp>
      <p:sp>
        <p:nvSpPr>
          <p:cNvPr id="88065"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8806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A0FA817E-341D-4545-9173-60C03C746430}" type="slidenum">
              <a:rPr lang="en-GB" altLang="it-IT"/>
              <a:pPr/>
              <a:t>22</a:t>
            </a:fld>
            <a:endParaRPr lang="en-GB" altLang="it-IT"/>
          </a:p>
        </p:txBody>
      </p:sp>
      <p:sp>
        <p:nvSpPr>
          <p:cNvPr id="106497"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649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2A418D6-3BBB-4C80-9604-FFFB1A554D59}" type="slidenum">
              <a:rPr lang="en-GB" altLang="it-IT"/>
              <a:pPr/>
              <a:t>23</a:t>
            </a:fld>
            <a:endParaRPr lang="en-GB" altLang="it-IT"/>
          </a:p>
        </p:txBody>
      </p:sp>
      <p:sp>
        <p:nvSpPr>
          <p:cNvPr id="107521" name="Text Box 1"/>
          <p:cNvSpPr txBox="1">
            <a:spLocks noChangeArrowheads="1"/>
          </p:cNvSpPr>
          <p:nvPr/>
        </p:nvSpPr>
        <p:spPr bwMode="auto">
          <a:xfrm>
            <a:off x="1003786" y="695134"/>
            <a:ext cx="483026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752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74C720D4-AAA1-4B35-85EE-1F3AA8EAF089}" type="slidenum">
              <a:rPr lang="en-GB" altLang="it-IT"/>
              <a:pPr/>
              <a:t>32</a:t>
            </a:fld>
            <a:endParaRPr lang="en-GB" altLang="it-IT"/>
          </a:p>
        </p:txBody>
      </p:sp>
      <p:sp>
        <p:nvSpPr>
          <p:cNvPr id="108545" name="Text Box 1"/>
          <p:cNvSpPr txBox="1">
            <a:spLocks noChangeArrowheads="1"/>
          </p:cNvSpPr>
          <p:nvPr/>
        </p:nvSpPr>
        <p:spPr bwMode="auto">
          <a:xfrm>
            <a:off x="1003786" y="695134"/>
            <a:ext cx="48389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854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2AA1AD7-722F-4053-BE31-EB14CF458806}" type="slidenum">
              <a:rPr lang="en-GB" altLang="it-IT"/>
              <a:pPr/>
              <a:t>33</a:t>
            </a:fld>
            <a:endParaRPr lang="en-GB" altLang="it-IT"/>
          </a:p>
        </p:txBody>
      </p:sp>
      <p:sp>
        <p:nvSpPr>
          <p:cNvPr id="109569"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957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A519F393-5398-4764-A19C-61CAE1907705}" type="slidenum">
              <a:rPr lang="en-GB" altLang="it-IT"/>
              <a:pPr/>
              <a:t>34</a:t>
            </a:fld>
            <a:endParaRPr lang="en-GB" altLang="it-IT"/>
          </a:p>
        </p:txBody>
      </p:sp>
      <p:sp>
        <p:nvSpPr>
          <p:cNvPr id="110593"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059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4A3982AA-8864-4FDB-8FCF-1836B9413C00}" type="slidenum">
              <a:rPr lang="en-GB" altLang="it-IT"/>
              <a:pPr/>
              <a:t>35</a:t>
            </a:fld>
            <a:endParaRPr lang="en-GB" altLang="it-IT"/>
          </a:p>
        </p:txBody>
      </p:sp>
      <p:sp>
        <p:nvSpPr>
          <p:cNvPr id="111617"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161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4D7C36E-C4CA-4D64-A39E-D1D3A9C5C27E}" type="slidenum">
              <a:rPr lang="en-GB" altLang="it-IT"/>
              <a:pPr/>
              <a:t>36</a:t>
            </a:fld>
            <a:endParaRPr lang="en-GB" altLang="it-IT"/>
          </a:p>
        </p:txBody>
      </p:sp>
      <p:sp>
        <p:nvSpPr>
          <p:cNvPr id="112641"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264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587D4577-BD47-4994-81BC-C545A1CBBC75}" type="slidenum">
              <a:rPr lang="en-GB" altLang="it-IT"/>
              <a:pPr/>
              <a:t>37</a:t>
            </a:fld>
            <a:endParaRPr lang="en-GB" altLang="it-IT"/>
          </a:p>
        </p:txBody>
      </p:sp>
      <p:sp>
        <p:nvSpPr>
          <p:cNvPr id="114689"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469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32A6C9B-660F-42D2-B9D4-ECBBA0F31AB6}" type="slidenum">
              <a:rPr lang="en-GB" altLang="it-IT"/>
              <a:pPr/>
              <a:t>38</a:t>
            </a:fld>
            <a:endParaRPr lang="en-GB" altLang="it-IT"/>
          </a:p>
        </p:txBody>
      </p:sp>
      <p:sp>
        <p:nvSpPr>
          <p:cNvPr id="115713"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571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9976244-7BCC-4BD1-A3B4-D0861D4FB6FA}" type="slidenum">
              <a:rPr lang="en-GB" altLang="it-IT"/>
              <a:pPr/>
              <a:t>39</a:t>
            </a:fld>
            <a:endParaRPr lang="en-GB" altLang="it-IT"/>
          </a:p>
        </p:txBody>
      </p:sp>
      <p:sp>
        <p:nvSpPr>
          <p:cNvPr id="116737"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673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41A59F1A-81CF-47FD-97AF-F432177EA252}" type="slidenum">
              <a:rPr lang="en-GB" altLang="it-IT"/>
              <a:pPr/>
              <a:t>4</a:t>
            </a:fld>
            <a:endParaRPr lang="en-GB" altLang="it-IT"/>
          </a:p>
        </p:txBody>
      </p:sp>
      <p:sp>
        <p:nvSpPr>
          <p:cNvPr id="89089"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8909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2B9744-9E28-4F26-893F-ECD58965B7F1}" type="slidenum">
              <a:rPr lang="en-GB" altLang="it-IT"/>
              <a:pPr/>
              <a:t>41</a:t>
            </a:fld>
            <a:endParaRPr lang="en-GB" altLang="it-IT"/>
          </a:p>
        </p:txBody>
      </p:sp>
      <p:sp>
        <p:nvSpPr>
          <p:cNvPr id="113665"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366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1AF2F97-8E9A-43F1-9C58-355908570EC5}" type="slidenum">
              <a:rPr lang="en-GB" altLang="it-IT"/>
              <a:pPr/>
              <a:t>42</a:t>
            </a:fld>
            <a:endParaRPr lang="en-GB" altLang="it-IT"/>
          </a:p>
        </p:txBody>
      </p:sp>
      <p:sp>
        <p:nvSpPr>
          <p:cNvPr id="117761"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776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DCF2C71-2A04-4922-B824-5E1578D43F7E}" type="slidenum">
              <a:rPr lang="en-GB" altLang="it-IT"/>
              <a:pPr/>
              <a:t>43</a:t>
            </a:fld>
            <a:endParaRPr lang="en-GB" altLang="it-IT"/>
          </a:p>
        </p:txBody>
      </p:sp>
      <p:sp>
        <p:nvSpPr>
          <p:cNvPr id="118785"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878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69D8A43-0C55-4442-B2B3-C063472A0A27}" type="slidenum">
              <a:rPr lang="en-GB" altLang="it-IT"/>
              <a:pPr/>
              <a:t>44</a:t>
            </a:fld>
            <a:endParaRPr lang="en-GB" altLang="it-IT"/>
          </a:p>
        </p:txBody>
      </p:sp>
      <p:sp>
        <p:nvSpPr>
          <p:cNvPr id="119809"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981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7C303EA-60A4-49E3-AD6F-333397DCE2E7}" type="slidenum">
              <a:rPr lang="en-GB" altLang="it-IT"/>
              <a:pPr/>
              <a:t>45</a:t>
            </a:fld>
            <a:endParaRPr lang="en-GB" altLang="it-IT"/>
          </a:p>
        </p:txBody>
      </p:sp>
      <p:sp>
        <p:nvSpPr>
          <p:cNvPr id="120833"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083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AC12EC3-CC9A-40F1-BEAB-9B8285FC1507}" type="slidenum">
              <a:rPr lang="en-GB" altLang="it-IT"/>
              <a:pPr/>
              <a:t>46</a:t>
            </a:fld>
            <a:endParaRPr lang="en-GB" altLang="it-IT"/>
          </a:p>
        </p:txBody>
      </p:sp>
      <p:sp>
        <p:nvSpPr>
          <p:cNvPr id="121857" name="Text Box 1"/>
          <p:cNvSpPr txBox="1">
            <a:spLocks noChangeArrowheads="1"/>
          </p:cNvSpPr>
          <p:nvPr/>
        </p:nvSpPr>
        <p:spPr bwMode="auto">
          <a:xfrm>
            <a:off x="1003786" y="695134"/>
            <a:ext cx="48389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185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B9D6DCA-8DA4-4297-9C0F-9591447CCBE8}" type="slidenum">
              <a:rPr lang="en-GB" altLang="it-IT"/>
              <a:pPr/>
              <a:t>47</a:t>
            </a:fld>
            <a:endParaRPr lang="en-GB" altLang="it-IT"/>
          </a:p>
        </p:txBody>
      </p:sp>
      <p:sp>
        <p:nvSpPr>
          <p:cNvPr id="122881" name="Text Box 1"/>
          <p:cNvSpPr txBox="1">
            <a:spLocks noChangeArrowheads="1"/>
          </p:cNvSpPr>
          <p:nvPr/>
        </p:nvSpPr>
        <p:spPr bwMode="auto">
          <a:xfrm>
            <a:off x="1003786" y="695134"/>
            <a:ext cx="482738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288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6B5B1231-A704-4746-B968-BEE397CAE9F6}" type="slidenum">
              <a:rPr lang="en-GB" altLang="it-IT"/>
              <a:pPr/>
              <a:t>48</a:t>
            </a:fld>
            <a:endParaRPr lang="en-GB" altLang="it-IT"/>
          </a:p>
        </p:txBody>
      </p:sp>
      <p:sp>
        <p:nvSpPr>
          <p:cNvPr id="123905" name="Text Box 1"/>
          <p:cNvSpPr txBox="1">
            <a:spLocks noChangeArrowheads="1"/>
          </p:cNvSpPr>
          <p:nvPr/>
        </p:nvSpPr>
        <p:spPr bwMode="auto">
          <a:xfrm>
            <a:off x="1003786" y="695134"/>
            <a:ext cx="482738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390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474D125-8729-433E-8B15-C259B8B4BC8C}" type="slidenum">
              <a:rPr lang="en-GB" altLang="it-IT"/>
              <a:pPr/>
              <a:t>49</a:t>
            </a:fld>
            <a:endParaRPr lang="en-GB" altLang="it-IT"/>
          </a:p>
        </p:txBody>
      </p:sp>
      <p:sp>
        <p:nvSpPr>
          <p:cNvPr id="124929"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493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9FB3B79D-3A95-4F01-84BB-3BEE1C63719D}" type="slidenum">
              <a:rPr lang="en-GB" altLang="it-IT"/>
              <a:pPr/>
              <a:t>51</a:t>
            </a:fld>
            <a:endParaRPr lang="en-GB" altLang="it-IT"/>
          </a:p>
        </p:txBody>
      </p:sp>
      <p:sp>
        <p:nvSpPr>
          <p:cNvPr id="125953"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595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6D7B94C-BB07-4F3B-B323-0730F27DABB7}" type="slidenum">
              <a:rPr lang="en-GB" altLang="it-IT"/>
              <a:pPr/>
              <a:t>5</a:t>
            </a:fld>
            <a:endParaRPr lang="en-GB" altLang="it-IT"/>
          </a:p>
        </p:txBody>
      </p:sp>
      <p:sp>
        <p:nvSpPr>
          <p:cNvPr id="90113" name="Text Box 1"/>
          <p:cNvSpPr txBox="1">
            <a:spLocks noChangeArrowheads="1"/>
          </p:cNvSpPr>
          <p:nvPr/>
        </p:nvSpPr>
        <p:spPr bwMode="auto">
          <a:xfrm>
            <a:off x="1003786" y="695134"/>
            <a:ext cx="4847549" cy="342815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011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1EF2A6-E986-437D-9197-CA2A1DFC1AFC}" type="slidenum">
              <a:rPr lang="en-GB" altLang="it-IT"/>
              <a:pPr/>
              <a:t>52</a:t>
            </a:fld>
            <a:endParaRPr lang="en-GB" altLang="it-IT"/>
          </a:p>
        </p:txBody>
      </p:sp>
      <p:sp>
        <p:nvSpPr>
          <p:cNvPr id="12697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69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1EF2A6-E986-437D-9197-CA2A1DFC1AFC}" type="slidenum">
              <a:rPr lang="en-GB" altLang="it-IT"/>
              <a:pPr/>
              <a:t>53</a:t>
            </a:fld>
            <a:endParaRPr lang="en-GB" altLang="it-IT"/>
          </a:p>
        </p:txBody>
      </p:sp>
      <p:sp>
        <p:nvSpPr>
          <p:cNvPr id="12697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69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1EF2A6-E986-437D-9197-CA2A1DFC1AFC}" type="slidenum">
              <a:rPr lang="en-GB" altLang="it-IT"/>
              <a:pPr/>
              <a:t>54</a:t>
            </a:fld>
            <a:endParaRPr lang="en-GB" altLang="it-IT"/>
          </a:p>
        </p:txBody>
      </p:sp>
      <p:sp>
        <p:nvSpPr>
          <p:cNvPr id="12697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69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EBBF48B-5510-4F93-9073-6218E6ABA6F7}" type="slidenum">
              <a:rPr lang="en-GB" altLang="it-IT"/>
              <a:pPr/>
              <a:t>56</a:t>
            </a:fld>
            <a:endParaRPr lang="en-GB" altLang="it-IT"/>
          </a:p>
        </p:txBody>
      </p:sp>
      <p:sp>
        <p:nvSpPr>
          <p:cNvPr id="12800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800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97A9FD2-183A-495D-A402-7323349004A5}" type="slidenum">
              <a:rPr lang="en-GB" altLang="it-IT"/>
              <a:pPr/>
              <a:t>57</a:t>
            </a:fld>
            <a:endParaRPr lang="en-GB" altLang="it-IT"/>
          </a:p>
        </p:txBody>
      </p:sp>
      <p:sp>
        <p:nvSpPr>
          <p:cNvPr id="129025"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902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CAAD339-9757-4C58-894D-3C540AFA57CA}" type="slidenum">
              <a:rPr lang="en-GB" altLang="it-IT"/>
              <a:pPr/>
              <a:t>58</a:t>
            </a:fld>
            <a:endParaRPr lang="en-GB" altLang="it-IT"/>
          </a:p>
        </p:txBody>
      </p:sp>
      <p:sp>
        <p:nvSpPr>
          <p:cNvPr id="130049"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3005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6492E2E7-E260-44FE-BD58-0F939237A3FE}" type="slidenum">
              <a:rPr lang="en-GB" altLang="it-IT"/>
              <a:pPr/>
              <a:t>59</a:t>
            </a:fld>
            <a:endParaRPr lang="en-GB" altLang="it-IT"/>
          </a:p>
        </p:txBody>
      </p:sp>
      <p:sp>
        <p:nvSpPr>
          <p:cNvPr id="14336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336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63EA5335-AC80-4B0B-97D5-B0249B951875}" type="slidenum">
              <a:rPr lang="en-GB" altLang="it-IT"/>
              <a:pPr/>
              <a:t>60</a:t>
            </a:fld>
            <a:endParaRPr lang="en-GB" altLang="it-IT"/>
          </a:p>
        </p:txBody>
      </p:sp>
      <p:sp>
        <p:nvSpPr>
          <p:cNvPr id="144385"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438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16FDAD8-C9A2-4740-BFF1-6485A847BF3F}" type="slidenum">
              <a:rPr lang="en-GB" altLang="it-IT"/>
              <a:pPr/>
              <a:t>61</a:t>
            </a:fld>
            <a:endParaRPr lang="en-GB" altLang="it-IT"/>
          </a:p>
        </p:txBody>
      </p:sp>
      <p:sp>
        <p:nvSpPr>
          <p:cNvPr id="145409"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541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A568A3F-F1C9-495A-A767-8C29B79AC421}" type="slidenum">
              <a:rPr lang="en-GB" altLang="it-IT"/>
              <a:pPr/>
              <a:t>62</a:t>
            </a:fld>
            <a:endParaRPr lang="en-GB" altLang="it-IT"/>
          </a:p>
        </p:txBody>
      </p:sp>
      <p:sp>
        <p:nvSpPr>
          <p:cNvPr id="146433"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643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4BEBFB91-3995-47AE-9EF1-DB12C821D785}" type="slidenum">
              <a:rPr lang="en-GB" altLang="it-IT"/>
              <a:pPr/>
              <a:t>6</a:t>
            </a:fld>
            <a:endParaRPr lang="en-GB" altLang="it-IT"/>
          </a:p>
        </p:txBody>
      </p:sp>
      <p:sp>
        <p:nvSpPr>
          <p:cNvPr id="91137" name="Text Box 1"/>
          <p:cNvSpPr txBox="1">
            <a:spLocks noChangeArrowheads="1"/>
          </p:cNvSpPr>
          <p:nvPr/>
        </p:nvSpPr>
        <p:spPr bwMode="auto">
          <a:xfrm>
            <a:off x="1003786" y="695134"/>
            <a:ext cx="48461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113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FBAB5C9-D978-46A9-A627-9DF2694671E1}" type="slidenum">
              <a:rPr lang="en-GB" altLang="it-IT"/>
              <a:pPr/>
              <a:t>63</a:t>
            </a:fld>
            <a:endParaRPr lang="en-GB" altLang="it-IT"/>
          </a:p>
        </p:txBody>
      </p:sp>
      <p:sp>
        <p:nvSpPr>
          <p:cNvPr id="14745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745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B89DDB8-ACCA-436C-B80F-88E79918AB31}" type="slidenum">
              <a:rPr lang="en-GB" altLang="it-IT"/>
              <a:pPr/>
              <a:t>64</a:t>
            </a:fld>
            <a:endParaRPr lang="en-GB" altLang="it-IT"/>
          </a:p>
        </p:txBody>
      </p:sp>
      <p:sp>
        <p:nvSpPr>
          <p:cNvPr id="14848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848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3D65212-0D05-4C8A-95CD-D2EA7C7F67DD}" type="slidenum">
              <a:rPr lang="en-GB" altLang="it-IT"/>
              <a:pPr/>
              <a:t>65</a:t>
            </a:fld>
            <a:endParaRPr lang="en-GB" altLang="it-IT"/>
          </a:p>
        </p:txBody>
      </p:sp>
      <p:sp>
        <p:nvSpPr>
          <p:cNvPr id="149505"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950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ADF8A14-F39A-4EBC-988B-C199126A5740}" type="slidenum">
              <a:rPr lang="en-GB" altLang="it-IT"/>
              <a:pPr/>
              <a:t>66</a:t>
            </a:fld>
            <a:endParaRPr lang="en-GB" altLang="it-IT"/>
          </a:p>
        </p:txBody>
      </p:sp>
      <p:sp>
        <p:nvSpPr>
          <p:cNvPr id="150529" name="Text Box 1"/>
          <p:cNvSpPr txBox="1">
            <a:spLocks noChangeArrowheads="1"/>
          </p:cNvSpPr>
          <p:nvPr/>
        </p:nvSpPr>
        <p:spPr bwMode="auto">
          <a:xfrm>
            <a:off x="1003786" y="695134"/>
            <a:ext cx="483170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053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B2692C5-4792-4307-8059-38FE6A1502A7}" type="slidenum">
              <a:rPr lang="en-GB" altLang="it-IT"/>
              <a:pPr/>
              <a:t>67</a:t>
            </a:fld>
            <a:endParaRPr lang="en-GB" altLang="it-IT"/>
          </a:p>
        </p:txBody>
      </p:sp>
      <p:sp>
        <p:nvSpPr>
          <p:cNvPr id="151553" name="Text Box 1"/>
          <p:cNvSpPr txBox="1">
            <a:spLocks noChangeArrowheads="1"/>
          </p:cNvSpPr>
          <p:nvPr/>
        </p:nvSpPr>
        <p:spPr bwMode="auto">
          <a:xfrm>
            <a:off x="1003786" y="695134"/>
            <a:ext cx="483170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155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EF8934A-AEE0-49C5-988B-4A4CE33F3D7B}" type="slidenum">
              <a:rPr lang="en-GB" altLang="it-IT"/>
              <a:pPr/>
              <a:t>68</a:t>
            </a:fld>
            <a:endParaRPr lang="en-GB" altLang="it-IT"/>
          </a:p>
        </p:txBody>
      </p:sp>
      <p:sp>
        <p:nvSpPr>
          <p:cNvPr id="152577" name="Text Box 1"/>
          <p:cNvSpPr txBox="1">
            <a:spLocks noChangeArrowheads="1"/>
          </p:cNvSpPr>
          <p:nvPr/>
        </p:nvSpPr>
        <p:spPr bwMode="auto">
          <a:xfrm>
            <a:off x="1003786" y="695134"/>
            <a:ext cx="483170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25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93217129-3BBF-426C-9634-41BF0F42EB55}" type="slidenum">
              <a:rPr lang="en-GB" altLang="it-IT"/>
              <a:pPr/>
              <a:t>69</a:t>
            </a:fld>
            <a:endParaRPr lang="en-GB" altLang="it-IT"/>
          </a:p>
        </p:txBody>
      </p:sp>
      <p:sp>
        <p:nvSpPr>
          <p:cNvPr id="15360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360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FDCCF13-17D3-4DB8-ACA6-E6190EC6C454}" type="slidenum">
              <a:rPr lang="en-GB" altLang="it-IT"/>
              <a:pPr/>
              <a:t>70</a:t>
            </a:fld>
            <a:endParaRPr lang="en-GB" altLang="it-IT"/>
          </a:p>
        </p:txBody>
      </p:sp>
      <p:sp>
        <p:nvSpPr>
          <p:cNvPr id="156673"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667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smtClean="0"/>
          </a:p>
        </p:txBody>
      </p:sp>
      <p:sp>
        <p:nvSpPr>
          <p:cNvPr id="348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E2F6CEBA-A5AE-4F8D-B6ED-06E0767DEE94}" type="slidenum">
              <a:rPr lang="it-IT" smtClean="0"/>
              <a:pPr eaLnBrk="1" hangingPunct="1"/>
              <a:t>72</a:t>
            </a:fld>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smtClean="0"/>
          </a:p>
        </p:txBody>
      </p:sp>
      <p:sp>
        <p:nvSpPr>
          <p:cNvPr id="348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E2F6CEBA-A5AE-4F8D-B6ED-06E0767DEE94}" type="slidenum">
              <a:rPr lang="it-IT" smtClean="0"/>
              <a:pPr eaLnBrk="1" hangingPunct="1"/>
              <a:t>73</a:t>
            </a:fld>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7F51D33D-10CB-48FC-B3C0-E3B1A50E2A47}" type="slidenum">
              <a:rPr lang="en-GB" altLang="it-IT"/>
              <a:pPr/>
              <a:t>7</a:t>
            </a:fld>
            <a:endParaRPr lang="en-GB" altLang="it-IT"/>
          </a:p>
        </p:txBody>
      </p:sp>
      <p:sp>
        <p:nvSpPr>
          <p:cNvPr id="92161" name="Text Box 1"/>
          <p:cNvSpPr txBox="1">
            <a:spLocks noChangeArrowheads="1"/>
          </p:cNvSpPr>
          <p:nvPr/>
        </p:nvSpPr>
        <p:spPr bwMode="auto">
          <a:xfrm>
            <a:off x="1003786" y="695134"/>
            <a:ext cx="48461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216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2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9AF7F84C-2C80-4149-98DD-5EF34D6F5271}" type="slidenum">
              <a:rPr lang="it-IT" smtClean="0">
                <a:solidFill>
                  <a:srgbClr val="FFFFFF"/>
                </a:solidFill>
              </a:rPr>
              <a:pPr eaLnBrk="1" hangingPunct="1"/>
              <a:t>77</a:t>
            </a:fld>
            <a:endParaRPr lang="it-IT" smtClean="0">
              <a:solidFill>
                <a:srgbClr val="FFFFFF"/>
              </a:solidFill>
            </a:endParaRPr>
          </a:p>
        </p:txBody>
      </p:sp>
      <p:sp>
        <p:nvSpPr>
          <p:cNvPr id="35843" name="Rectangle 1"/>
          <p:cNvSpPr>
            <a:spLocks noGrp="1" noRot="1" noChangeAspect="1" noChangeArrowheads="1" noTextEdit="1"/>
          </p:cNvSpPr>
          <p:nvPr>
            <p:ph type="sldImg"/>
          </p:nvPr>
        </p:nvSpPr>
        <p:spPr bwMode="auto">
          <a:xfrm>
            <a:off x="1143000" y="695325"/>
            <a:ext cx="4564063" cy="34226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2"/>
          <p:cNvSpPr>
            <a:spLocks noGrp="1" noChangeArrowheads="1"/>
          </p:cNvSpPr>
          <p:nvPr>
            <p:ph type="body" idx="1"/>
          </p:nvPr>
        </p:nvSpPr>
        <p:spPr bwMode="auto">
          <a:xfrm>
            <a:off x="685800" y="4343400"/>
            <a:ext cx="5456238"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4529FFAD-824D-419F-93D9-0C4522D3F335}" type="slidenum">
              <a:rPr lang="it-IT" smtClean="0"/>
              <a:pPr eaLnBrk="1" hangingPunct="1"/>
              <a:t>93</a:t>
            </a:fld>
            <a:endParaRPr lang="it-IT" smtClean="0"/>
          </a:p>
        </p:txBody>
      </p:sp>
      <p:sp>
        <p:nvSpPr>
          <p:cNvPr id="36867" name="Rectangle 1"/>
          <p:cNvSpPr>
            <a:spLocks noGrp="1" noRot="1" noChangeAspect="1" noChangeArrowheads="1" noTextEdit="1"/>
          </p:cNvSpPr>
          <p:nvPr>
            <p:ph type="sldImg"/>
          </p:nvPr>
        </p:nvSpPr>
        <p:spPr bwMode="auto">
          <a:xfrm>
            <a:off x="1143000" y="695325"/>
            <a:ext cx="4560888" cy="34194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a:spLocks noGrp="1" noChangeArrowheads="1"/>
          </p:cNvSpPr>
          <p:nvPr>
            <p:ph type="body" idx="1"/>
          </p:nvPr>
        </p:nvSpPr>
        <p:spPr bwMode="auto">
          <a:xfrm>
            <a:off x="685800" y="4343400"/>
            <a:ext cx="5453063" cy="408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2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482C929B-9035-45B5-AEA2-E34C839402EC}" type="slidenum">
              <a:rPr lang="it-IT" smtClean="0"/>
              <a:pPr eaLnBrk="1" hangingPunct="1"/>
              <a:t>114</a:t>
            </a:fld>
            <a:endParaRPr lang="it-IT" smtClean="0"/>
          </a:p>
        </p:txBody>
      </p:sp>
      <p:sp>
        <p:nvSpPr>
          <p:cNvPr id="40963" name="Rectangle 1"/>
          <p:cNvSpPr>
            <a:spLocks noGrp="1" noRot="1" noChangeAspect="1" noChangeArrowheads="1" noTextEdit="1"/>
          </p:cNvSpPr>
          <p:nvPr>
            <p:ph type="sldImg"/>
          </p:nvPr>
        </p:nvSpPr>
        <p:spPr bwMode="auto">
          <a:xfrm>
            <a:off x="1144588" y="695325"/>
            <a:ext cx="4556125" cy="34178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a:spLocks noGrp="1" noChangeArrowheads="1"/>
          </p:cNvSpPr>
          <p:nvPr>
            <p:ph type="body" idx="1"/>
          </p:nvPr>
        </p:nvSpPr>
        <p:spPr bwMode="auto">
          <a:xfrm>
            <a:off x="685800" y="4343400"/>
            <a:ext cx="5453063" cy="408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7FF56A9-233E-470D-9E49-A6AAA0B56F37}" type="slidenum">
              <a:rPr lang="en-GB" altLang="it-IT"/>
              <a:pPr/>
              <a:t>8</a:t>
            </a:fld>
            <a:endParaRPr lang="en-GB" altLang="it-IT"/>
          </a:p>
        </p:txBody>
      </p:sp>
      <p:sp>
        <p:nvSpPr>
          <p:cNvPr id="93185" name="Text Box 1"/>
          <p:cNvSpPr txBox="1">
            <a:spLocks noChangeArrowheads="1"/>
          </p:cNvSpPr>
          <p:nvPr/>
        </p:nvSpPr>
        <p:spPr bwMode="auto">
          <a:xfrm>
            <a:off x="1003786" y="695134"/>
            <a:ext cx="48461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318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1D8ECAB-8838-4919-AC4F-7AA916ECEF67}" type="slidenum">
              <a:rPr lang="en-GB" altLang="it-IT"/>
              <a:pPr/>
              <a:t>9</a:t>
            </a:fld>
            <a:endParaRPr lang="en-GB" altLang="it-IT"/>
          </a:p>
        </p:txBody>
      </p:sp>
      <p:sp>
        <p:nvSpPr>
          <p:cNvPr id="94209" name="Text Box 1"/>
          <p:cNvSpPr txBox="1">
            <a:spLocks noChangeArrowheads="1"/>
          </p:cNvSpPr>
          <p:nvPr/>
        </p:nvSpPr>
        <p:spPr bwMode="auto">
          <a:xfrm>
            <a:off x="1003786" y="695134"/>
            <a:ext cx="482882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421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EFAB3DB5-756B-44D3-87E3-07F0B63D1657}" type="slidenum">
              <a:rPr lang="en-GB" altLang="it-IT"/>
              <a:pPr/>
              <a:t>10</a:t>
            </a:fld>
            <a:endParaRPr lang="en-GB" altLang="it-IT"/>
          </a:p>
        </p:txBody>
      </p:sp>
      <p:sp>
        <p:nvSpPr>
          <p:cNvPr id="95233"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523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it-IT"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12/05/20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it-IT"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ECDDB953-FC55-F344-A8AC-9B69F37A8CA7}" type="datetimeFigureOut">
              <a:rPr lang="en-US" smtClean="0"/>
              <a:pPr/>
              <a:t>12/05/20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655B5-03BD-2648-95FA-69F4D4734E5A}" type="slidenum">
              <a:rPr lang="en-US" smtClean="0"/>
              <a:pPr/>
              <a:t>‹n.›</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12/05/20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it-IT"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12/05/20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6480" y="273629"/>
            <a:ext cx="8202240" cy="1137719"/>
          </a:xfrm>
        </p:spPr>
        <p:txBody>
          <a:bodyPr/>
          <a:lstStyle/>
          <a:p>
            <a:r>
              <a:rPr lang="it-IT" smtClean="0"/>
              <a:t>Fare clic per modificare lo stile del titolo</a:t>
            </a:r>
            <a:endParaRPr lang="it-IT"/>
          </a:p>
        </p:txBody>
      </p:sp>
      <p:sp>
        <p:nvSpPr>
          <p:cNvPr id="3" name="Segnaposto data 2"/>
          <p:cNvSpPr>
            <a:spLocks noGrp="1"/>
          </p:cNvSpPr>
          <p:nvPr>
            <p:ph type="dt" idx="10"/>
          </p:nvPr>
        </p:nvSpPr>
        <p:spPr>
          <a:xfrm>
            <a:off x="456480" y="6247376"/>
            <a:ext cx="2102400" cy="472370"/>
          </a:xfrm>
        </p:spPr>
        <p:txBody>
          <a:bodyPr/>
          <a:lstStyle>
            <a:lvl1pPr>
              <a:defRPr/>
            </a:lvl1pPr>
          </a:lstStyle>
          <a:p>
            <a:endParaRPr lang="en-GB" altLang="it-IT"/>
          </a:p>
        </p:txBody>
      </p:sp>
      <p:sp>
        <p:nvSpPr>
          <p:cNvPr id="4" name="Segnaposto piè di pagina 3"/>
          <p:cNvSpPr>
            <a:spLocks noGrp="1"/>
          </p:cNvSpPr>
          <p:nvPr>
            <p:ph type="ftr" idx="11"/>
          </p:nvPr>
        </p:nvSpPr>
        <p:spPr>
          <a:xfrm>
            <a:off x="3127680" y="6247376"/>
            <a:ext cx="2871360" cy="472370"/>
          </a:xfrm>
        </p:spPr>
        <p:txBody>
          <a:bodyPr/>
          <a:lstStyle>
            <a:lvl1pPr>
              <a:defRPr/>
            </a:lvl1pPr>
          </a:lstStyle>
          <a:p>
            <a:endParaRPr lang="en-GB" altLang="it-IT"/>
          </a:p>
        </p:txBody>
      </p:sp>
      <p:sp>
        <p:nvSpPr>
          <p:cNvPr id="5" name="Segnaposto numero diapositiva 4"/>
          <p:cNvSpPr>
            <a:spLocks noGrp="1"/>
          </p:cNvSpPr>
          <p:nvPr>
            <p:ph type="sldNum" idx="12"/>
          </p:nvPr>
        </p:nvSpPr>
        <p:spPr>
          <a:xfrm>
            <a:off x="6556320" y="6247376"/>
            <a:ext cx="2102400" cy="472370"/>
          </a:xfrm>
        </p:spPr>
        <p:txBody>
          <a:bodyPr/>
          <a:lstStyle>
            <a:lvl1pPr>
              <a:defRPr/>
            </a:lvl1pPr>
          </a:lstStyle>
          <a:p>
            <a:fld id="{1FA24534-E063-464A-821B-80082B73416C}" type="slidenum">
              <a:rPr lang="en-GB" altLang="it-IT"/>
              <a:pPr/>
              <a:t>‹n.›</a:t>
            </a:fld>
            <a:endParaRPr lang="en-GB" altLang="it-IT"/>
          </a:p>
        </p:txBody>
      </p:sp>
    </p:spTree>
    <p:extLst>
      <p:ext uri="{BB962C8B-B14F-4D97-AF65-F5344CB8AC3E}">
        <p14:creationId xmlns:p14="http://schemas.microsoft.com/office/powerpoint/2010/main" val="79045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12/05/20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it-IT"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12/05/20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it-IT"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ECDDB953-FC55-F344-A8AC-9B69F37A8CA7}" type="datetimeFigureOut">
              <a:rPr lang="en-US" smtClean="0"/>
              <a:pPr/>
              <a:t>12/05/20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it-IT"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Date Placeholder 4"/>
          <p:cNvSpPr>
            <a:spLocks noGrp="1"/>
          </p:cNvSpPr>
          <p:nvPr>
            <p:ph type="dt" sz="half" idx="10"/>
          </p:nvPr>
        </p:nvSpPr>
        <p:spPr/>
        <p:txBody>
          <a:bodyPr/>
          <a:lstStyle/>
          <a:p>
            <a:fld id="{ECDDB953-FC55-F344-A8AC-9B69F37A8CA7}" type="datetimeFigureOut">
              <a:rPr lang="en-US" smtClean="0"/>
              <a:pPr/>
              <a:t>12/05/20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it-IT"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7" name="Date Placeholder 6"/>
          <p:cNvSpPr>
            <a:spLocks noGrp="1"/>
          </p:cNvSpPr>
          <p:nvPr>
            <p:ph type="dt" sz="half" idx="10"/>
          </p:nvPr>
        </p:nvSpPr>
        <p:spPr/>
        <p:txBody>
          <a:bodyPr/>
          <a:lstStyle/>
          <a:p>
            <a:fld id="{ECDDB953-FC55-F344-A8AC-9B69F37A8CA7}" type="datetimeFigureOut">
              <a:rPr lang="en-US" smtClean="0"/>
              <a:pPr/>
              <a:t>12/05/20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Date Placeholder 2"/>
          <p:cNvSpPr>
            <a:spLocks noGrp="1"/>
          </p:cNvSpPr>
          <p:nvPr>
            <p:ph type="dt" sz="half" idx="10"/>
          </p:nvPr>
        </p:nvSpPr>
        <p:spPr/>
        <p:txBody>
          <a:bodyPr/>
          <a:lstStyle/>
          <a:p>
            <a:fld id="{ECDDB953-FC55-F344-A8AC-9B69F37A8CA7}" type="datetimeFigureOut">
              <a:rPr lang="en-US" smtClean="0"/>
              <a:pPr/>
              <a:t>12/05/20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DDB953-FC55-F344-A8AC-9B69F37A8CA7}" type="datetimeFigureOut">
              <a:rPr lang="en-US" smtClean="0"/>
              <a:pPr/>
              <a:t>12/05/20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it-IT"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ECDDB953-FC55-F344-A8AC-9B69F37A8CA7}" type="datetimeFigureOut">
              <a:rPr lang="en-US" smtClean="0"/>
              <a:pPr/>
              <a:t>12/05/20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it-IT"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ECDDB953-FC55-F344-A8AC-9B69F37A8CA7}" type="datetimeFigureOut">
              <a:rPr lang="en-US" smtClean="0"/>
              <a:pPr/>
              <a:t>12/05/20</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82F655B5-03BD-2648-95FA-69F4D4734E5A}"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9.emf"/></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72.bin"/><Relationship Id="rId4" Type="http://schemas.openxmlformats.org/officeDocument/2006/relationships/image" Target="../media/image204.emf"/><Relationship Id="rId5" Type="http://schemas.openxmlformats.org/officeDocument/2006/relationships/oleObject" Target="../embeddings/oleObject73.bin"/><Relationship Id="rId6" Type="http://schemas.openxmlformats.org/officeDocument/2006/relationships/image" Target="../media/image205.emf"/><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1" Type="http://schemas.openxmlformats.org/officeDocument/2006/relationships/oleObject" Target="../embeddings/oleObject78.bin"/><Relationship Id="rId12" Type="http://schemas.openxmlformats.org/officeDocument/2006/relationships/image" Target="../media/image210.emf"/><Relationship Id="rId13" Type="http://schemas.openxmlformats.org/officeDocument/2006/relationships/oleObject" Target="../embeddings/oleObject79.bin"/><Relationship Id="rId14" Type="http://schemas.openxmlformats.org/officeDocument/2006/relationships/image" Target="../media/image211.emf"/><Relationship Id="rId15" Type="http://schemas.openxmlformats.org/officeDocument/2006/relationships/oleObject" Target="../embeddings/oleObject80.bin"/><Relationship Id="rId16" Type="http://schemas.openxmlformats.org/officeDocument/2006/relationships/image" Target="../media/image212.emf"/><Relationship Id="rId17" Type="http://schemas.openxmlformats.org/officeDocument/2006/relationships/oleObject" Target="../embeddings/oleObject81.bin"/><Relationship Id="rId18" Type="http://schemas.openxmlformats.org/officeDocument/2006/relationships/image" Target="../media/image213.emf"/><Relationship Id="rId1" Type="http://schemas.openxmlformats.org/officeDocument/2006/relationships/vmlDrawing" Target="../drawings/vmlDrawing33.vml"/><Relationship Id="rId2" Type="http://schemas.openxmlformats.org/officeDocument/2006/relationships/slideLayout" Target="../slideLayouts/slideLayout2.xml"/><Relationship Id="rId3" Type="http://schemas.openxmlformats.org/officeDocument/2006/relationships/oleObject" Target="../embeddings/oleObject74.bin"/><Relationship Id="rId4" Type="http://schemas.openxmlformats.org/officeDocument/2006/relationships/image" Target="../media/image206.emf"/><Relationship Id="rId5" Type="http://schemas.openxmlformats.org/officeDocument/2006/relationships/oleObject" Target="../embeddings/oleObject75.bin"/><Relationship Id="rId6" Type="http://schemas.openxmlformats.org/officeDocument/2006/relationships/image" Target="../media/image207.emf"/><Relationship Id="rId7" Type="http://schemas.openxmlformats.org/officeDocument/2006/relationships/oleObject" Target="../embeddings/oleObject76.bin"/><Relationship Id="rId8" Type="http://schemas.openxmlformats.org/officeDocument/2006/relationships/image" Target="../media/image208.emf"/><Relationship Id="rId9" Type="http://schemas.openxmlformats.org/officeDocument/2006/relationships/oleObject" Target="../embeddings/oleObject77.bin"/><Relationship Id="rId10" Type="http://schemas.openxmlformats.org/officeDocument/2006/relationships/image" Target="../media/image209.emf"/></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82.bin"/><Relationship Id="rId4" Type="http://schemas.openxmlformats.org/officeDocument/2006/relationships/image" Target="../media/image214.emf"/><Relationship Id="rId5" Type="http://schemas.openxmlformats.org/officeDocument/2006/relationships/oleObject" Target="../embeddings/oleObject83.bin"/><Relationship Id="rId6" Type="http://schemas.openxmlformats.org/officeDocument/2006/relationships/image" Target="../media/image215.emf"/><Relationship Id="rId7" Type="http://schemas.openxmlformats.org/officeDocument/2006/relationships/oleObject" Target="../embeddings/oleObject84.bin"/><Relationship Id="rId8" Type="http://schemas.openxmlformats.org/officeDocument/2006/relationships/image" Target="../media/image216.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85.bin"/><Relationship Id="rId4" Type="http://schemas.openxmlformats.org/officeDocument/2006/relationships/image" Target="../media/image210.emf"/><Relationship Id="rId5" Type="http://schemas.openxmlformats.org/officeDocument/2006/relationships/image" Target="../media/image217.png"/><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86.bin"/><Relationship Id="rId4" Type="http://schemas.openxmlformats.org/officeDocument/2006/relationships/image" Target="../media/image218.emf"/><Relationship Id="rId1" Type="http://schemas.openxmlformats.org/officeDocument/2006/relationships/vmlDrawing" Target="../drawings/vmlDrawing36.v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1" Type="http://schemas.openxmlformats.org/officeDocument/2006/relationships/oleObject" Target="../embeddings/oleObject91.bin"/><Relationship Id="rId12" Type="http://schemas.openxmlformats.org/officeDocument/2006/relationships/image" Target="../media/image223.emf"/><Relationship Id="rId13" Type="http://schemas.openxmlformats.org/officeDocument/2006/relationships/oleObject" Target="../embeddings/oleObject92.bin"/><Relationship Id="rId14" Type="http://schemas.openxmlformats.org/officeDocument/2006/relationships/image" Target="../media/image224.emf"/><Relationship Id="rId15" Type="http://schemas.openxmlformats.org/officeDocument/2006/relationships/oleObject" Target="../embeddings/oleObject93.bin"/><Relationship Id="rId16" Type="http://schemas.openxmlformats.org/officeDocument/2006/relationships/image" Target="../media/image225.emf"/><Relationship Id="rId1" Type="http://schemas.openxmlformats.org/officeDocument/2006/relationships/vmlDrawing" Target="../drawings/vmlDrawing37.vml"/><Relationship Id="rId2" Type="http://schemas.openxmlformats.org/officeDocument/2006/relationships/slideLayout" Target="../slideLayouts/slideLayout2.xml"/><Relationship Id="rId3" Type="http://schemas.openxmlformats.org/officeDocument/2006/relationships/oleObject" Target="../embeddings/oleObject87.bin"/><Relationship Id="rId4" Type="http://schemas.openxmlformats.org/officeDocument/2006/relationships/image" Target="../media/image219.emf"/><Relationship Id="rId5" Type="http://schemas.openxmlformats.org/officeDocument/2006/relationships/oleObject" Target="../embeddings/oleObject88.bin"/><Relationship Id="rId6" Type="http://schemas.openxmlformats.org/officeDocument/2006/relationships/image" Target="../media/image220.emf"/><Relationship Id="rId7" Type="http://schemas.openxmlformats.org/officeDocument/2006/relationships/oleObject" Target="../embeddings/oleObject89.bin"/><Relationship Id="rId8" Type="http://schemas.openxmlformats.org/officeDocument/2006/relationships/image" Target="../media/image221.emf"/><Relationship Id="rId9" Type="http://schemas.openxmlformats.org/officeDocument/2006/relationships/oleObject" Target="../embeddings/oleObject90.bin"/><Relationship Id="rId10" Type="http://schemas.openxmlformats.org/officeDocument/2006/relationships/image" Target="../media/image222.emf"/></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94.bin"/><Relationship Id="rId4" Type="http://schemas.openxmlformats.org/officeDocument/2006/relationships/image" Target="../media/image220.emf"/><Relationship Id="rId5" Type="http://schemas.openxmlformats.org/officeDocument/2006/relationships/oleObject" Target="../embeddings/oleObject95.bin"/><Relationship Id="rId6" Type="http://schemas.openxmlformats.org/officeDocument/2006/relationships/image" Target="../media/image226.emf"/><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emf"/><Relationship Id="rId10" Type="http://schemas.openxmlformats.org/officeDocument/2006/relationships/image" Target="../media/image230.emf"/><Relationship Id="rId1" Type="http://schemas.openxmlformats.org/officeDocument/2006/relationships/vmlDrawing" Target="../drawings/vmlDrawing38.v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96.bin"/><Relationship Id="rId4" Type="http://schemas.openxmlformats.org/officeDocument/2006/relationships/image" Target="../media/image231.emf"/><Relationship Id="rId1" Type="http://schemas.openxmlformats.org/officeDocument/2006/relationships/vmlDrawing" Target="../drawings/vmlDrawing39.v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9" Type="http://schemas.openxmlformats.org/officeDocument/2006/relationships/oleObject" Target="../embeddings/oleObject100.bin"/><Relationship Id="rId20" Type="http://schemas.openxmlformats.org/officeDocument/2006/relationships/image" Target="../media/image240.emf"/><Relationship Id="rId10" Type="http://schemas.openxmlformats.org/officeDocument/2006/relationships/image" Target="../media/image235.emf"/><Relationship Id="rId11" Type="http://schemas.openxmlformats.org/officeDocument/2006/relationships/oleObject" Target="../embeddings/oleObject101.bin"/><Relationship Id="rId12" Type="http://schemas.openxmlformats.org/officeDocument/2006/relationships/image" Target="../media/image236.emf"/><Relationship Id="rId13" Type="http://schemas.openxmlformats.org/officeDocument/2006/relationships/oleObject" Target="../embeddings/oleObject102.bin"/><Relationship Id="rId14" Type="http://schemas.openxmlformats.org/officeDocument/2006/relationships/image" Target="../media/image237.emf"/><Relationship Id="rId15" Type="http://schemas.openxmlformats.org/officeDocument/2006/relationships/oleObject" Target="../embeddings/oleObject103.bin"/><Relationship Id="rId16" Type="http://schemas.openxmlformats.org/officeDocument/2006/relationships/image" Target="../media/image238.emf"/><Relationship Id="rId17" Type="http://schemas.openxmlformats.org/officeDocument/2006/relationships/oleObject" Target="../embeddings/oleObject104.bin"/><Relationship Id="rId18" Type="http://schemas.openxmlformats.org/officeDocument/2006/relationships/image" Target="../media/image239.emf"/><Relationship Id="rId19" Type="http://schemas.openxmlformats.org/officeDocument/2006/relationships/oleObject" Target="../embeddings/oleObject105.bin"/><Relationship Id="rId1" Type="http://schemas.openxmlformats.org/officeDocument/2006/relationships/vmlDrawing" Target="../drawings/vmlDrawing40.vml"/><Relationship Id="rId2" Type="http://schemas.openxmlformats.org/officeDocument/2006/relationships/slideLayout" Target="../slideLayouts/slideLayout2.xml"/><Relationship Id="rId3" Type="http://schemas.openxmlformats.org/officeDocument/2006/relationships/oleObject" Target="../embeddings/oleObject97.bin"/><Relationship Id="rId4" Type="http://schemas.openxmlformats.org/officeDocument/2006/relationships/image" Target="../media/image232.emf"/><Relationship Id="rId5" Type="http://schemas.openxmlformats.org/officeDocument/2006/relationships/oleObject" Target="../embeddings/oleObject98.bin"/><Relationship Id="rId6" Type="http://schemas.openxmlformats.org/officeDocument/2006/relationships/image" Target="../media/image233.emf"/><Relationship Id="rId7" Type="http://schemas.openxmlformats.org/officeDocument/2006/relationships/oleObject" Target="../embeddings/oleObject99.bin"/><Relationship Id="rId8" Type="http://schemas.openxmlformats.org/officeDocument/2006/relationships/image" Target="../media/image234.e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06.bin"/><Relationship Id="rId4" Type="http://schemas.openxmlformats.org/officeDocument/2006/relationships/image" Target="../media/image241.emf"/><Relationship Id="rId1" Type="http://schemas.openxmlformats.org/officeDocument/2006/relationships/vmlDrawing" Target="../drawings/vmlDrawing4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07.bin"/><Relationship Id="rId4" Type="http://schemas.openxmlformats.org/officeDocument/2006/relationships/image" Target="../media/image242.emf"/><Relationship Id="rId5" Type="http://schemas.openxmlformats.org/officeDocument/2006/relationships/oleObject" Target="../embeddings/oleObject108.bin"/><Relationship Id="rId6" Type="http://schemas.openxmlformats.org/officeDocument/2006/relationships/image" Target="../media/image243.emf"/><Relationship Id="rId7" Type="http://schemas.openxmlformats.org/officeDocument/2006/relationships/oleObject" Target="../embeddings/oleObject109.bin"/><Relationship Id="rId8" Type="http://schemas.openxmlformats.org/officeDocument/2006/relationships/image" Target="../media/image244.emf"/><Relationship Id="rId9" Type="http://schemas.openxmlformats.org/officeDocument/2006/relationships/oleObject" Target="../embeddings/oleObject110.bin"/><Relationship Id="rId10" Type="http://schemas.openxmlformats.org/officeDocument/2006/relationships/image" Target="../media/image245.emf"/><Relationship Id="rId1" Type="http://schemas.openxmlformats.org/officeDocument/2006/relationships/vmlDrawing" Target="../drawings/vmlDrawing42.vml"/><Relationship Id="rId2"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1" Type="http://schemas.openxmlformats.org/officeDocument/2006/relationships/oleObject" Target="../embeddings/oleObject112.bin"/><Relationship Id="rId12" Type="http://schemas.openxmlformats.org/officeDocument/2006/relationships/image" Target="../media/image242.emf"/><Relationship Id="rId13" Type="http://schemas.openxmlformats.org/officeDocument/2006/relationships/oleObject" Target="../embeddings/oleObject113.bin"/><Relationship Id="rId14" Type="http://schemas.openxmlformats.org/officeDocument/2006/relationships/image" Target="../media/image238.emf"/><Relationship Id="rId1" Type="http://schemas.openxmlformats.org/officeDocument/2006/relationships/vmlDrawing" Target="../drawings/vmlDrawing43.vml"/><Relationship Id="rId2" Type="http://schemas.openxmlformats.org/officeDocument/2006/relationships/slideLayout" Target="../slideLayouts/slideLayout2.xml"/><Relationship Id="rId3" Type="http://schemas.openxmlformats.org/officeDocument/2006/relationships/image" Target="../media/image217.png"/><Relationship Id="rId4" Type="http://schemas.openxmlformats.org/officeDocument/2006/relationships/image" Target="../media/image246.emf"/><Relationship Id="rId5" Type="http://schemas.openxmlformats.org/officeDocument/2006/relationships/oleObject" Target="../embeddings/oleObject111.bin"/><Relationship Id="rId6" Type="http://schemas.openxmlformats.org/officeDocument/2006/relationships/image" Target="../media/image210.emf"/><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emf"/><Relationship Id="rId10" Type="http://schemas.openxmlformats.org/officeDocument/2006/relationships/image" Target="../media/image250.emf"/></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14.bin"/><Relationship Id="rId4" Type="http://schemas.openxmlformats.org/officeDocument/2006/relationships/image" Target="../media/image251.emf"/><Relationship Id="rId1" Type="http://schemas.openxmlformats.org/officeDocument/2006/relationships/vmlDrawing" Target="../drawings/vmlDrawing44.vml"/><Relationship Id="rId2"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53.emf"/><Relationship Id="rId4" Type="http://schemas.openxmlformats.org/officeDocument/2006/relationships/image" Target="../media/image254.emf"/><Relationship Id="rId5" Type="http://schemas.openxmlformats.org/officeDocument/2006/relationships/image" Target="../media/image255.emf"/><Relationship Id="rId1" Type="http://schemas.openxmlformats.org/officeDocument/2006/relationships/slideLayout" Target="../slideLayouts/slideLayout8.xml"/><Relationship Id="rId2" Type="http://schemas.openxmlformats.org/officeDocument/2006/relationships/image" Target="../media/image252.emf"/></Relationships>
</file>

<file path=ppt/slides/_rels/slide114.xml.rels><?xml version="1.0" encoding="UTF-8" standalone="yes"?>
<Relationships xmlns="http://schemas.openxmlformats.org/package/2006/relationships"><Relationship Id="rId3" Type="http://schemas.openxmlformats.org/officeDocument/2006/relationships/image" Target="../media/image256.png"/><Relationship Id="rId4" Type="http://schemas.openxmlformats.org/officeDocument/2006/relationships/image" Target="../media/image254.emf"/><Relationship Id="rId1" Type="http://schemas.openxmlformats.org/officeDocument/2006/relationships/slideLayout" Target="../slideLayouts/slideLayout8.xml"/><Relationship Id="rId2" Type="http://schemas.openxmlformats.org/officeDocument/2006/relationships/notesSlide" Target="../notesSlides/notesSlide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bin"/><Relationship Id="rId5" Type="http://schemas.openxmlformats.org/officeDocument/2006/relationships/image" Target="../media/image16.emf"/><Relationship Id="rId6"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emf"/><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emf"/><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oleObject" Target="../embeddings/oleObject3.bin"/><Relationship Id="rId7" Type="http://schemas.openxmlformats.org/officeDocument/2006/relationships/image" Target="../media/image27.emf"/><Relationship Id="rId8" Type="http://schemas.openxmlformats.org/officeDocument/2006/relationships/oleObject" Target="../embeddings/oleObject4.bin"/><Relationship Id="rId9" Type="http://schemas.openxmlformats.org/officeDocument/2006/relationships/image" Target="../media/image28.emf"/><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 Id="rId3"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emf"/><Relationship Id="rId6" Type="http://schemas.openxmlformats.org/officeDocument/2006/relationships/image" Target="../media/image66.emf"/><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71.emf"/><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emf"/><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77.emf"/><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8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83.png"/></Relationships>
</file>

<file path=ppt/slides/_rels/slide46.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85.emf"/><Relationship Id="rId13" Type="http://schemas.openxmlformats.org/officeDocument/2006/relationships/oleObject" Target="../embeddings/oleObject8.bin"/><Relationship Id="rId14" Type="http://schemas.openxmlformats.org/officeDocument/2006/relationships/image" Target="../media/image86.emf"/><Relationship Id="rId1" Type="http://schemas.openxmlformats.org/officeDocument/2006/relationships/vmlDrawing" Target="../drawings/vmlDrawing5.vml"/><Relationship Id="rId2" Type="http://schemas.openxmlformats.org/officeDocument/2006/relationships/slideLayout" Target="../slideLayouts/slideLayout13.xml"/><Relationship Id="rId3" Type="http://schemas.openxmlformats.org/officeDocument/2006/relationships/notesSlide" Target="../notesSlides/notesSlide35.xml"/><Relationship Id="rId4" Type="http://schemas.openxmlformats.org/officeDocument/2006/relationships/image" Target="../media/image87.emf"/><Relationship Id="rId5" Type="http://schemas.openxmlformats.org/officeDocument/2006/relationships/image" Target="../media/image88.emf"/><Relationship Id="rId6" Type="http://schemas.openxmlformats.org/officeDocument/2006/relationships/image" Target="../media/image89.emf"/><Relationship Id="rId7" Type="http://schemas.openxmlformats.org/officeDocument/2006/relationships/image" Target="../media/image90.emf"/><Relationship Id="rId8" Type="http://schemas.openxmlformats.org/officeDocument/2006/relationships/image" Target="../media/image91.emf"/><Relationship Id="rId9" Type="http://schemas.openxmlformats.org/officeDocument/2006/relationships/oleObject" Target="../embeddings/oleObject6.bin"/><Relationship Id="rId10" Type="http://schemas.openxmlformats.org/officeDocument/2006/relationships/image" Target="../media/image8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92.emf"/></Relationships>
</file>

<file path=ppt/slides/_rels/slide48.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9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 Id="rId3" Type="http://schemas.openxmlformats.org/officeDocument/2006/relationships/image" Target="../media/image9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9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9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99.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image" Target="../media/image10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emf"/><Relationship Id="rId5" Type="http://schemas.openxmlformats.org/officeDocument/2006/relationships/image" Target="../media/image115.png"/><Relationship Id="rId6" Type="http://schemas.openxmlformats.org/officeDocument/2006/relationships/image" Target="../media/image116.emf"/><Relationship Id="rId7" Type="http://schemas.openxmlformats.org/officeDocument/2006/relationships/image" Target="../media/image117.emf"/><Relationship Id="rId8" Type="http://schemas.openxmlformats.org/officeDocument/2006/relationships/image" Target="../media/image118.png"/><Relationship Id="rId9" Type="http://schemas.openxmlformats.org/officeDocument/2006/relationships/image" Target="../media/image119.emf"/><Relationship Id="rId10" Type="http://schemas.openxmlformats.org/officeDocument/2006/relationships/image" Target="../media/image120.emf"/><Relationship Id="rId11" Type="http://schemas.openxmlformats.org/officeDocument/2006/relationships/image" Target="../media/image121.emf"/><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emf"/><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7.pn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5" Type="http://schemas.openxmlformats.org/officeDocument/2006/relationships/image" Target="../media/image130.emf"/><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11.emf"/><Relationship Id="rId5" Type="http://schemas.openxmlformats.org/officeDocument/2006/relationships/image" Target="../media/image132.pn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33.emf"/></Relationships>
</file>

<file path=ppt/slides/_rels/slide68.xml.rels><?xml version="1.0" encoding="UTF-8" standalone="yes"?>
<Relationships xmlns="http://schemas.openxmlformats.org/package/2006/relationships"><Relationship Id="rId3" Type="http://schemas.openxmlformats.org/officeDocument/2006/relationships/image" Target="../media/image134.emf"/><Relationship Id="rId4" Type="http://schemas.openxmlformats.org/officeDocument/2006/relationships/image" Target="../media/image135.emf"/><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3" Type="http://schemas.openxmlformats.org/officeDocument/2006/relationships/image" Target="../media/image136.emf"/><Relationship Id="rId4" Type="http://schemas.openxmlformats.org/officeDocument/2006/relationships/image" Target="../media/image137.emf"/><Relationship Id="rId5" Type="http://schemas.openxmlformats.org/officeDocument/2006/relationships/image" Target="../media/image138.emf"/><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9.bin"/><Relationship Id="rId5" Type="http://schemas.openxmlformats.org/officeDocument/2006/relationships/image" Target="../media/image139.emf"/><Relationship Id="rId6" Type="http://schemas.openxmlformats.org/officeDocument/2006/relationships/oleObject" Target="../embeddings/oleObject10.bin"/><Relationship Id="rId7" Type="http://schemas.openxmlformats.org/officeDocument/2006/relationships/image" Target="../media/image140.emf"/><Relationship Id="rId8" Type="http://schemas.openxmlformats.org/officeDocument/2006/relationships/image" Target="../media/image14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11.bin"/><Relationship Id="rId5" Type="http://schemas.openxmlformats.org/officeDocument/2006/relationships/image" Target="../media/image142.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43.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1" Type="http://schemas.openxmlformats.org/officeDocument/2006/relationships/oleObject" Target="../embeddings/oleObject17.bin"/><Relationship Id="rId12" Type="http://schemas.openxmlformats.org/officeDocument/2006/relationships/image" Target="../media/image148.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oleObject" Target="../embeddings/oleObject13.bin"/><Relationship Id="rId4" Type="http://schemas.openxmlformats.org/officeDocument/2006/relationships/image" Target="../media/image144.emf"/><Relationship Id="rId5" Type="http://schemas.openxmlformats.org/officeDocument/2006/relationships/oleObject" Target="../embeddings/oleObject14.bin"/><Relationship Id="rId6" Type="http://schemas.openxmlformats.org/officeDocument/2006/relationships/image" Target="../media/image145.emf"/><Relationship Id="rId7" Type="http://schemas.openxmlformats.org/officeDocument/2006/relationships/oleObject" Target="../embeddings/oleObject15.bin"/><Relationship Id="rId8" Type="http://schemas.openxmlformats.org/officeDocument/2006/relationships/image" Target="../media/image146.emf"/><Relationship Id="rId9" Type="http://schemas.openxmlformats.org/officeDocument/2006/relationships/oleObject" Target="../embeddings/oleObject16.bin"/><Relationship Id="rId10" Type="http://schemas.openxmlformats.org/officeDocument/2006/relationships/image" Target="../media/image147.emf"/></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oleObject" Target="../embeddings/oleObject18.bin"/><Relationship Id="rId5" Type="http://schemas.openxmlformats.org/officeDocument/2006/relationships/image" Target="../media/image144.emf"/><Relationship Id="rId6" Type="http://schemas.openxmlformats.org/officeDocument/2006/relationships/oleObject" Target="../embeddings/oleObject19.bin"/><Relationship Id="rId7" Type="http://schemas.openxmlformats.org/officeDocument/2006/relationships/image" Target="../media/image149.emf"/><Relationship Id="rId1" Type="http://schemas.openxmlformats.org/officeDocument/2006/relationships/vmlDrawing" Target="../drawings/vmlDrawing10.vml"/><Relationship Id="rId2"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152.png"/><Relationship Id="rId5" Type="http://schemas.openxmlformats.org/officeDocument/2006/relationships/oleObject" Target="../embeddings/oleObject20.bin"/><Relationship Id="rId6" Type="http://schemas.openxmlformats.org/officeDocument/2006/relationships/image" Target="../media/image145.emf"/><Relationship Id="rId7" Type="http://schemas.openxmlformats.org/officeDocument/2006/relationships/oleObject" Target="../embeddings/oleObject21.bin"/><Relationship Id="rId8" Type="http://schemas.openxmlformats.org/officeDocument/2006/relationships/image" Target="../media/image151.emf"/><Relationship Id="rId1" Type="http://schemas.openxmlformats.org/officeDocument/2006/relationships/vmlDrawing" Target="../drawings/vmlDrawing11.vml"/><Relationship Id="rId2"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oleObject" Target="../embeddings/oleObject22.bin"/><Relationship Id="rId5" Type="http://schemas.openxmlformats.org/officeDocument/2006/relationships/image" Target="../media/image145.emf"/><Relationship Id="rId6" Type="http://schemas.openxmlformats.org/officeDocument/2006/relationships/oleObject" Target="../embeddings/oleObject23.bin"/><Relationship Id="rId7" Type="http://schemas.openxmlformats.org/officeDocument/2006/relationships/image" Target="../media/image151.emf"/><Relationship Id="rId1" Type="http://schemas.openxmlformats.org/officeDocument/2006/relationships/vmlDrawing" Target="../drawings/vmlDrawing12.vml"/><Relationship Id="rId2"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153.emf"/><Relationship Id="rId1" Type="http://schemas.openxmlformats.org/officeDocument/2006/relationships/vmlDrawing" Target="../drawings/vmlDrawing13.vml"/><Relationship Id="rId2"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154.emf"/><Relationship Id="rId1" Type="http://schemas.openxmlformats.org/officeDocument/2006/relationships/vmlDrawing" Target="../drawings/vmlDrawing14.vml"/><Relationship Id="rId2"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155.emf"/><Relationship Id="rId1" Type="http://schemas.openxmlformats.org/officeDocument/2006/relationships/vmlDrawing" Target="../drawings/vmlDrawing15.vml"/><Relationship Id="rId2"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1" Type="http://schemas.openxmlformats.org/officeDocument/2006/relationships/image" Target="../media/image157.emf"/><Relationship Id="rId12" Type="http://schemas.openxmlformats.org/officeDocument/2006/relationships/oleObject" Target="../embeddings/oleObject29.bin"/><Relationship Id="rId13" Type="http://schemas.openxmlformats.org/officeDocument/2006/relationships/image" Target="../media/image158.emf"/><Relationship Id="rId14" Type="http://schemas.openxmlformats.org/officeDocument/2006/relationships/oleObject" Target="../embeddings/oleObject30.bin"/><Relationship Id="rId15" Type="http://schemas.openxmlformats.org/officeDocument/2006/relationships/image" Target="../media/image159.emf"/><Relationship Id="rId1" Type="http://schemas.openxmlformats.org/officeDocument/2006/relationships/vmlDrawing" Target="../drawings/vmlDrawing16.vml"/><Relationship Id="rId2" Type="http://schemas.openxmlformats.org/officeDocument/2006/relationships/slideLayout" Target="../slideLayouts/slideLayout8.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oleObject" Target="../embeddings/oleObject27.bin"/><Relationship Id="rId9" Type="http://schemas.openxmlformats.org/officeDocument/2006/relationships/image" Target="../media/image156.wmf"/><Relationship Id="rId10" Type="http://schemas.openxmlformats.org/officeDocument/2006/relationships/oleObject" Target="../embeddings/oleObject28.bin"/></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0.jpeg"/></Relationships>
</file>

<file path=ppt/slides/_rels/slide84.xml.rels><?xml version="1.0" encoding="UTF-8" standalone="yes"?>
<Relationships xmlns="http://schemas.openxmlformats.org/package/2006/relationships"><Relationship Id="rId3" Type="http://schemas.openxmlformats.org/officeDocument/2006/relationships/image" Target="../media/image161.jpeg"/><Relationship Id="rId4" Type="http://schemas.openxmlformats.org/officeDocument/2006/relationships/image" Target="../media/image162.jpeg"/><Relationship Id="rId5" Type="http://schemas.openxmlformats.org/officeDocument/2006/relationships/image" Target="../media/image163.jpeg"/><Relationship Id="rId6" Type="http://schemas.openxmlformats.org/officeDocument/2006/relationships/oleObject" Target="../embeddings/oleObject31.bin"/><Relationship Id="rId7" Type="http://schemas.openxmlformats.org/officeDocument/2006/relationships/image" Target="../media/image156.wmf"/><Relationship Id="rId8" Type="http://schemas.openxmlformats.org/officeDocument/2006/relationships/oleObject" Target="../embeddings/oleObject32.bin"/><Relationship Id="rId9" Type="http://schemas.openxmlformats.org/officeDocument/2006/relationships/image" Target="../media/image159.emf"/><Relationship Id="rId10" Type="http://schemas.openxmlformats.org/officeDocument/2006/relationships/oleObject" Target="../embeddings/oleObject33.bin"/><Relationship Id="rId11" Type="http://schemas.openxmlformats.org/officeDocument/2006/relationships/image" Target="../media/image157.emf"/><Relationship Id="rId1" Type="http://schemas.openxmlformats.org/officeDocument/2006/relationships/vmlDrawing" Target="../drawings/vmlDrawing17.vml"/><Relationship Id="rId2"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jpeg"/><Relationship Id="rId5" Type="http://schemas.openxmlformats.org/officeDocument/2006/relationships/oleObject" Target="../embeddings/oleObject34.bin"/><Relationship Id="rId6" Type="http://schemas.openxmlformats.org/officeDocument/2006/relationships/image" Target="../media/image159.emf"/><Relationship Id="rId1" Type="http://schemas.openxmlformats.org/officeDocument/2006/relationships/vmlDrawing" Target="../drawings/vmlDrawing18.vml"/><Relationship Id="rId2"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166.emf"/><Relationship Id="rId5" Type="http://schemas.openxmlformats.org/officeDocument/2006/relationships/oleObject" Target="../embeddings/oleObject36.bin"/><Relationship Id="rId6" Type="http://schemas.openxmlformats.org/officeDocument/2006/relationships/image" Target="../media/image167.emf"/><Relationship Id="rId7" Type="http://schemas.openxmlformats.org/officeDocument/2006/relationships/image" Target="../media/image168.jpeg"/><Relationship Id="rId8" Type="http://schemas.openxmlformats.org/officeDocument/2006/relationships/image" Target="../media/image169.jpeg"/><Relationship Id="rId1" Type="http://schemas.openxmlformats.org/officeDocument/2006/relationships/vmlDrawing" Target="../drawings/vmlDrawing19.vml"/><Relationship Id="rId2"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170.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171.emf"/><Relationship Id="rId5" Type="http://schemas.openxmlformats.org/officeDocument/2006/relationships/oleObject" Target="../embeddings/oleObject39.bin"/><Relationship Id="rId6" Type="http://schemas.openxmlformats.org/officeDocument/2006/relationships/image" Target="../media/image172.emf"/><Relationship Id="rId7" Type="http://schemas.openxmlformats.org/officeDocument/2006/relationships/oleObject" Target="../embeddings/oleObject40.bin"/><Relationship Id="rId8" Type="http://schemas.openxmlformats.org/officeDocument/2006/relationships/image" Target="../media/image173.emf"/><Relationship Id="rId1" Type="http://schemas.openxmlformats.org/officeDocument/2006/relationships/vmlDrawing" Target="../drawings/vmlDrawing21.vml"/><Relationship Id="rId2"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1" Type="http://schemas.openxmlformats.org/officeDocument/2006/relationships/oleObject" Target="../embeddings/oleObject45.bin"/><Relationship Id="rId12" Type="http://schemas.openxmlformats.org/officeDocument/2006/relationships/image" Target="../media/image176.emf"/><Relationship Id="rId13" Type="http://schemas.openxmlformats.org/officeDocument/2006/relationships/oleObject" Target="../embeddings/oleObject46.bin"/><Relationship Id="rId14" Type="http://schemas.openxmlformats.org/officeDocument/2006/relationships/image" Target="../media/image177.emf"/><Relationship Id="rId1" Type="http://schemas.openxmlformats.org/officeDocument/2006/relationships/vmlDrawing" Target="../drawings/vmlDrawing22.vml"/><Relationship Id="rId2" Type="http://schemas.openxmlformats.org/officeDocument/2006/relationships/slideLayout" Target="../slideLayouts/slideLayout7.xml"/><Relationship Id="rId3" Type="http://schemas.openxmlformats.org/officeDocument/2006/relationships/oleObject" Target="../embeddings/oleObject41.bin"/><Relationship Id="rId4" Type="http://schemas.openxmlformats.org/officeDocument/2006/relationships/image" Target="../media/image171.emf"/><Relationship Id="rId5" Type="http://schemas.openxmlformats.org/officeDocument/2006/relationships/oleObject" Target="../embeddings/oleObject42.bin"/><Relationship Id="rId6" Type="http://schemas.openxmlformats.org/officeDocument/2006/relationships/image" Target="../media/image172.emf"/><Relationship Id="rId7" Type="http://schemas.openxmlformats.org/officeDocument/2006/relationships/oleObject" Target="../embeddings/oleObject43.bin"/><Relationship Id="rId8" Type="http://schemas.openxmlformats.org/officeDocument/2006/relationships/image" Target="../media/image174.emf"/><Relationship Id="rId9" Type="http://schemas.openxmlformats.org/officeDocument/2006/relationships/oleObject" Target="../embeddings/oleObject44.bin"/><Relationship Id="rId10" Type="http://schemas.openxmlformats.org/officeDocument/2006/relationships/image" Target="../media/image17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5" Type="http://schemas.openxmlformats.org/officeDocument/2006/relationships/oleObject" Target="../embeddings/oleObject47.bin"/><Relationship Id="rId6" Type="http://schemas.openxmlformats.org/officeDocument/2006/relationships/image" Target="../media/image171.emf"/><Relationship Id="rId7" Type="http://schemas.openxmlformats.org/officeDocument/2006/relationships/oleObject" Target="../embeddings/oleObject48.bin"/><Relationship Id="rId8" Type="http://schemas.openxmlformats.org/officeDocument/2006/relationships/image" Target="../media/image172.emf"/><Relationship Id="rId1" Type="http://schemas.openxmlformats.org/officeDocument/2006/relationships/vmlDrawing" Target="../drawings/vmlDrawing23.vml"/><Relationship Id="rId2"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81.emf"/><Relationship Id="rId4" Type="http://schemas.openxmlformats.org/officeDocument/2006/relationships/image" Target="../media/image182.emf"/><Relationship Id="rId5" Type="http://schemas.openxmlformats.org/officeDocument/2006/relationships/oleObject" Target="../embeddings/oleObject49.bin"/><Relationship Id="rId6" Type="http://schemas.openxmlformats.org/officeDocument/2006/relationships/image" Target="../media/image174.emf"/><Relationship Id="rId7" Type="http://schemas.openxmlformats.org/officeDocument/2006/relationships/oleObject" Target="../embeddings/oleObject50.bin"/><Relationship Id="rId8" Type="http://schemas.openxmlformats.org/officeDocument/2006/relationships/image" Target="../media/image177.emf"/><Relationship Id="rId9" Type="http://schemas.openxmlformats.org/officeDocument/2006/relationships/oleObject" Target="../embeddings/oleObject51.bin"/><Relationship Id="rId10" Type="http://schemas.openxmlformats.org/officeDocument/2006/relationships/image" Target="../media/image180.emf"/><Relationship Id="rId1" Type="http://schemas.openxmlformats.org/officeDocument/2006/relationships/vmlDrawing" Target="../drawings/vmlDrawing24.vml"/><Relationship Id="rId2"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183.emf"/><Relationship Id="rId5" Type="http://schemas.openxmlformats.org/officeDocument/2006/relationships/oleObject" Target="../embeddings/oleObject53.bin"/><Relationship Id="rId6" Type="http://schemas.openxmlformats.org/officeDocument/2006/relationships/image" Target="../media/image184.emf"/><Relationship Id="rId7" Type="http://schemas.openxmlformats.org/officeDocument/2006/relationships/oleObject" Target="../embeddings/oleObject54.bin"/><Relationship Id="rId8" Type="http://schemas.openxmlformats.org/officeDocument/2006/relationships/image" Target="../media/image185.emf"/><Relationship Id="rId1" Type="http://schemas.openxmlformats.org/officeDocument/2006/relationships/vmlDrawing" Target="../drawings/vmlDrawing25.vml"/><Relationship Id="rId2"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186.png"/></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187.emf"/><Relationship Id="rId5" Type="http://schemas.openxmlformats.org/officeDocument/2006/relationships/oleObject" Target="../embeddings/oleObject56.bin"/><Relationship Id="rId6" Type="http://schemas.openxmlformats.org/officeDocument/2006/relationships/image" Target="../media/image188.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57.bin"/><Relationship Id="rId4" Type="http://schemas.openxmlformats.org/officeDocument/2006/relationships/image" Target="../media/image189.emf"/><Relationship Id="rId5" Type="http://schemas.openxmlformats.org/officeDocument/2006/relationships/oleObject" Target="../embeddings/oleObject58.bin"/><Relationship Id="rId6" Type="http://schemas.openxmlformats.org/officeDocument/2006/relationships/image" Target="../media/image190.emf"/><Relationship Id="rId7" Type="http://schemas.openxmlformats.org/officeDocument/2006/relationships/oleObject" Target="../embeddings/oleObject59.bin"/><Relationship Id="rId8" Type="http://schemas.openxmlformats.org/officeDocument/2006/relationships/image" Target="../media/image191.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60.bin"/><Relationship Id="rId4" Type="http://schemas.openxmlformats.org/officeDocument/2006/relationships/image" Target="../media/image192.emf"/><Relationship Id="rId5" Type="http://schemas.openxmlformats.org/officeDocument/2006/relationships/oleObject" Target="../embeddings/oleObject61.bin"/><Relationship Id="rId6" Type="http://schemas.openxmlformats.org/officeDocument/2006/relationships/image" Target="../media/image193.emf"/><Relationship Id="rId7" Type="http://schemas.openxmlformats.org/officeDocument/2006/relationships/oleObject" Target="../embeddings/oleObject62.bin"/><Relationship Id="rId8" Type="http://schemas.openxmlformats.org/officeDocument/2006/relationships/image" Target="../media/image194.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63.bin"/><Relationship Id="rId4" Type="http://schemas.openxmlformats.org/officeDocument/2006/relationships/image" Target="../media/image195.e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1" Type="http://schemas.openxmlformats.org/officeDocument/2006/relationships/oleObject" Target="../embeddings/oleObject68.bin"/><Relationship Id="rId12" Type="http://schemas.openxmlformats.org/officeDocument/2006/relationships/image" Target="../media/image200.emf"/><Relationship Id="rId13" Type="http://schemas.openxmlformats.org/officeDocument/2006/relationships/oleObject" Target="../embeddings/oleObject69.bin"/><Relationship Id="rId14" Type="http://schemas.openxmlformats.org/officeDocument/2006/relationships/image" Target="../media/image201.emf"/><Relationship Id="rId1" Type="http://schemas.openxmlformats.org/officeDocument/2006/relationships/vmlDrawing" Target="../drawings/vmlDrawing30.vml"/><Relationship Id="rId2" Type="http://schemas.openxmlformats.org/officeDocument/2006/relationships/slideLayout" Target="../slideLayouts/slideLayout2.xml"/><Relationship Id="rId3" Type="http://schemas.openxmlformats.org/officeDocument/2006/relationships/oleObject" Target="../embeddings/oleObject64.bin"/><Relationship Id="rId4" Type="http://schemas.openxmlformats.org/officeDocument/2006/relationships/image" Target="../media/image196.emf"/><Relationship Id="rId5" Type="http://schemas.openxmlformats.org/officeDocument/2006/relationships/oleObject" Target="../embeddings/oleObject65.bin"/><Relationship Id="rId6" Type="http://schemas.openxmlformats.org/officeDocument/2006/relationships/image" Target="../media/image197.emf"/><Relationship Id="rId7" Type="http://schemas.openxmlformats.org/officeDocument/2006/relationships/oleObject" Target="../embeddings/oleObject66.bin"/><Relationship Id="rId8" Type="http://schemas.openxmlformats.org/officeDocument/2006/relationships/image" Target="../media/image198.emf"/><Relationship Id="rId9" Type="http://schemas.openxmlformats.org/officeDocument/2006/relationships/oleObject" Target="../embeddings/oleObject67.bin"/><Relationship Id="rId10" Type="http://schemas.openxmlformats.org/officeDocument/2006/relationships/image" Target="../media/image199.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70.bin"/><Relationship Id="rId4" Type="http://schemas.openxmlformats.org/officeDocument/2006/relationships/image" Target="../media/image202.emf"/><Relationship Id="rId5" Type="http://schemas.openxmlformats.org/officeDocument/2006/relationships/oleObject" Target="../embeddings/oleObject71.bin"/><Relationship Id="rId6" Type="http://schemas.openxmlformats.org/officeDocument/2006/relationships/image" Target="../media/image203.emf"/><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b="1" dirty="0" smtClean="0"/>
              <a:t>Antagonisti dei recettori </a:t>
            </a:r>
            <a:r>
              <a:rPr lang="it-IT" b="1" dirty="0" err="1" smtClean="0"/>
              <a:t>adenosinici</a:t>
            </a:r>
            <a:endParaRPr lang="it-IT" b="1" dirty="0"/>
          </a:p>
        </p:txBody>
      </p:sp>
      <p:sp>
        <p:nvSpPr>
          <p:cNvPr id="3" name="Sottotitolo 2"/>
          <p:cNvSpPr>
            <a:spLocks noGrp="1"/>
          </p:cNvSpPr>
          <p:nvPr>
            <p:ph type="subTitle" idx="1"/>
          </p:nvPr>
        </p:nvSpPr>
        <p:spPr/>
        <p:txBody>
          <a:bodyPr>
            <a:normAutofit/>
          </a:bodyPr>
          <a:lstStyle/>
          <a:p>
            <a:r>
              <a:rPr lang="it-IT" sz="3200" b="1" dirty="0" smtClean="0"/>
              <a:t>A case </a:t>
            </a:r>
            <a:r>
              <a:rPr lang="it-IT" sz="3200" b="1" dirty="0" err="1" smtClean="0"/>
              <a:t>study</a:t>
            </a:r>
            <a:endParaRPr lang="it-IT" sz="3200" b="1" dirty="0"/>
          </a:p>
        </p:txBody>
      </p:sp>
    </p:spTree>
    <p:extLst>
      <p:ext uri="{BB962C8B-B14F-4D97-AF65-F5344CB8AC3E}">
        <p14:creationId xmlns:p14="http://schemas.microsoft.com/office/powerpoint/2010/main" val="4355701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subTitle"/>
          </p:nvPr>
        </p:nvSpPr>
        <p:spPr>
          <a:xfrm>
            <a:off x="227521" y="997545"/>
            <a:ext cx="8687520" cy="1017577"/>
          </a:xfrm>
          <a:ln/>
        </p:spPr>
        <p:txBody>
          <a:bodyPr/>
          <a:lstStyle/>
          <a:p>
            <a:pPr marL="190083" lvl="1" algn="just">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err="1">
                <a:solidFill>
                  <a:schemeClr val="bg2">
                    <a:lumMod val="25000"/>
                  </a:schemeClr>
                </a:solidFill>
                <a:latin typeface="+mn-lt"/>
              </a:rPr>
              <a:t>Xantine</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naturali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quali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caffeina</a:t>
            </a:r>
            <a:r>
              <a:rPr lang="en-GB" altLang="it-IT" sz="2000" dirty="0">
                <a:solidFill>
                  <a:schemeClr val="bg2">
                    <a:lumMod val="25000"/>
                  </a:schemeClr>
                </a:solidFill>
                <a:latin typeface="+mn-lt"/>
              </a:rPr>
              <a:t> e </a:t>
            </a:r>
            <a:r>
              <a:rPr lang="en-GB" altLang="it-IT" sz="2000" dirty="0" err="1">
                <a:solidFill>
                  <a:schemeClr val="bg2">
                    <a:lumMod val="25000"/>
                  </a:schemeClr>
                </a:solidFill>
                <a:latin typeface="+mn-lt"/>
              </a:rPr>
              <a:t>teofillina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legano</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tutti</a:t>
            </a:r>
            <a:r>
              <a:rPr lang="en-GB" altLang="it-IT" sz="2000" dirty="0">
                <a:solidFill>
                  <a:schemeClr val="bg2">
                    <a:lumMod val="25000"/>
                  </a:schemeClr>
                </a:solidFill>
                <a:latin typeface="+mn-lt"/>
              </a:rPr>
              <a:t> i </a:t>
            </a:r>
            <a:r>
              <a:rPr lang="en-GB" altLang="it-IT" sz="2000" dirty="0" err="1">
                <a:solidFill>
                  <a:schemeClr val="bg2">
                    <a:lumMod val="25000"/>
                  </a:schemeClr>
                </a:solidFill>
                <a:latin typeface="+mn-lt"/>
              </a:rPr>
              <a:t>sottotipi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recettoriali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nel</a:t>
            </a:r>
            <a:r>
              <a:rPr lang="en-GB" altLang="it-IT" sz="2000" dirty="0">
                <a:solidFill>
                  <a:schemeClr val="bg2">
                    <a:lumMod val="25000"/>
                  </a:schemeClr>
                </a:solidFill>
                <a:latin typeface="+mn-lt"/>
              </a:rPr>
              <a:t> range 15-80 </a:t>
            </a:r>
            <a:r>
              <a:rPr lang="en-GB" altLang="it-IT" sz="2000" dirty="0">
                <a:solidFill>
                  <a:schemeClr val="bg2">
                    <a:lumMod val="25000"/>
                  </a:schemeClr>
                </a:solidFill>
                <a:latin typeface="+mn-lt"/>
                <a:cs typeface="Arial" charset="0"/>
              </a:rPr>
              <a:t>µM (</a:t>
            </a:r>
            <a:r>
              <a:rPr lang="en-GB" altLang="it-IT" sz="2000" dirty="0" err="1">
                <a:solidFill>
                  <a:schemeClr val="bg2">
                    <a:lumMod val="25000"/>
                  </a:schemeClr>
                </a:solidFill>
                <a:latin typeface="+mn-lt"/>
                <a:cs typeface="Arial" charset="0"/>
              </a:rPr>
              <a:t>tranne</a:t>
            </a:r>
            <a:r>
              <a:rPr lang="en-GB" altLang="it-IT" sz="2000" dirty="0">
                <a:solidFill>
                  <a:schemeClr val="bg2">
                    <a:lumMod val="25000"/>
                  </a:schemeClr>
                </a:solidFill>
                <a:latin typeface="+mn-lt"/>
                <a:cs typeface="Arial" charset="0"/>
              </a:rPr>
              <a:t> A</a:t>
            </a:r>
            <a:r>
              <a:rPr lang="en-GB" altLang="it-IT" sz="2000" baseline="-33000" dirty="0">
                <a:solidFill>
                  <a:schemeClr val="bg2">
                    <a:lumMod val="25000"/>
                  </a:schemeClr>
                </a:solidFill>
                <a:latin typeface="+mn-lt"/>
                <a:cs typeface="Arial" charset="0"/>
              </a:rPr>
              <a:t>3</a:t>
            </a:r>
            <a:r>
              <a:rPr lang="en-GB" altLang="it-IT" sz="2000" dirty="0">
                <a:solidFill>
                  <a:schemeClr val="bg2">
                    <a:lumMod val="25000"/>
                  </a:schemeClr>
                </a:solidFill>
                <a:latin typeface="+mn-lt"/>
                <a:cs typeface="Arial" charset="0"/>
              </a:rPr>
              <a:t>AR) </a:t>
            </a:r>
            <a:r>
              <a:rPr lang="en-GB" altLang="it-IT" sz="2000" dirty="0" err="1">
                <a:solidFill>
                  <a:schemeClr val="bg2">
                    <a:lumMod val="25000"/>
                  </a:schemeClr>
                </a:solidFill>
                <a:latin typeface="+mn-lt"/>
                <a:cs typeface="Arial" charset="0"/>
              </a:rPr>
              <a:t>senza</a:t>
            </a:r>
            <a:r>
              <a:rPr lang="en-GB" altLang="it-IT" sz="2000" dirty="0">
                <a:solidFill>
                  <a:schemeClr val="bg2">
                    <a:lumMod val="25000"/>
                  </a:schemeClr>
                </a:solidFill>
                <a:latin typeface="+mn-lt"/>
                <a:cs typeface="Arial" charset="0"/>
              </a:rPr>
              <a:t> </a:t>
            </a:r>
            <a:r>
              <a:rPr lang="en-GB" altLang="it-IT" sz="2000" dirty="0" err="1">
                <a:solidFill>
                  <a:schemeClr val="bg2">
                    <a:lumMod val="25000"/>
                  </a:schemeClr>
                </a:solidFill>
                <a:latin typeface="+mn-lt"/>
                <a:cs typeface="Arial" charset="0"/>
              </a:rPr>
              <a:t>una</a:t>
            </a:r>
            <a:r>
              <a:rPr lang="en-GB" altLang="it-IT" sz="2000" dirty="0">
                <a:solidFill>
                  <a:schemeClr val="bg2">
                    <a:lumMod val="25000"/>
                  </a:schemeClr>
                </a:solidFill>
                <a:latin typeface="+mn-lt"/>
                <a:cs typeface="Arial" charset="0"/>
              </a:rPr>
              <a:t> </a:t>
            </a:r>
            <a:r>
              <a:rPr lang="en-GB" altLang="it-IT" sz="2000" dirty="0" err="1">
                <a:solidFill>
                  <a:schemeClr val="bg2">
                    <a:lumMod val="25000"/>
                  </a:schemeClr>
                </a:solidFill>
                <a:latin typeface="+mn-lt"/>
                <a:cs typeface="Arial" charset="0"/>
              </a:rPr>
              <a:t>particolare</a:t>
            </a:r>
            <a:r>
              <a:rPr lang="en-GB" altLang="it-IT" sz="2000" dirty="0">
                <a:solidFill>
                  <a:schemeClr val="bg2">
                    <a:lumMod val="25000"/>
                  </a:schemeClr>
                </a:solidFill>
                <a:latin typeface="+mn-lt"/>
                <a:cs typeface="Arial" charset="0"/>
              </a:rPr>
              <a:t> </a:t>
            </a:r>
            <a:r>
              <a:rPr lang="en-GB" altLang="it-IT" sz="2000" dirty="0" err="1">
                <a:solidFill>
                  <a:schemeClr val="bg2">
                    <a:lumMod val="25000"/>
                  </a:schemeClr>
                </a:solidFill>
                <a:latin typeface="+mn-lt"/>
                <a:cs typeface="Arial" charset="0"/>
              </a:rPr>
              <a:t>selettività</a:t>
            </a:r>
            <a:endParaRPr lang="en-GB" altLang="it-IT" sz="2000" dirty="0">
              <a:solidFill>
                <a:schemeClr val="bg2">
                  <a:lumMod val="25000"/>
                </a:schemeClr>
              </a:solidFill>
              <a:latin typeface="+mn-lt"/>
              <a:cs typeface="Arial" charset="0"/>
            </a:endParaRPr>
          </a:p>
        </p:txBody>
      </p:sp>
      <p:sp>
        <p:nvSpPr>
          <p:cNvPr id="12290" name="Text Box 2"/>
          <p:cNvSpPr txBox="1">
            <a:spLocks noChangeArrowheads="1"/>
          </p:cNvSpPr>
          <p:nvPr/>
        </p:nvSpPr>
        <p:spPr bwMode="auto">
          <a:xfrm>
            <a:off x="426240" y="309633"/>
            <a:ext cx="8226720" cy="1061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4000">
                <a:solidFill>
                  <a:schemeClr val="accent1"/>
                </a:solidFill>
                <a:latin typeface="+mn-lt"/>
              </a:rPr>
              <a:t>Antagonisti A</a:t>
            </a:r>
            <a:r>
              <a:rPr lang="en-GB" altLang="it-IT" sz="4000" baseline="-33000">
                <a:solidFill>
                  <a:schemeClr val="accent1"/>
                </a:solidFill>
                <a:latin typeface="+mn-lt"/>
              </a:rPr>
              <a:t>2A</a:t>
            </a:r>
            <a:r>
              <a:rPr lang="en-GB" altLang="it-IT" sz="4000">
                <a:solidFill>
                  <a:schemeClr val="accent1"/>
                </a:solidFill>
                <a:latin typeface="+mn-lt"/>
              </a:rPr>
              <a:t>AR</a:t>
            </a:r>
          </a:p>
        </p:txBody>
      </p:sp>
      <p:sp>
        <p:nvSpPr>
          <p:cNvPr id="12291" name="AutoShape 3"/>
          <p:cNvSpPr>
            <a:spLocks noChangeArrowheads="1"/>
          </p:cNvSpPr>
          <p:nvPr/>
        </p:nvSpPr>
        <p:spPr bwMode="auto">
          <a:xfrm>
            <a:off x="4245121" y="2318644"/>
            <a:ext cx="326880" cy="816566"/>
          </a:xfrm>
          <a:prstGeom prst="downArrow">
            <a:avLst>
              <a:gd name="adj1" fmla="val 50000"/>
              <a:gd name="adj2" fmla="val 62445"/>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2292" name="Text Box 4"/>
          <p:cNvSpPr txBox="1">
            <a:spLocks noChangeArrowheads="1"/>
          </p:cNvSpPr>
          <p:nvPr/>
        </p:nvSpPr>
        <p:spPr bwMode="auto">
          <a:xfrm>
            <a:off x="391681" y="2886063"/>
            <a:ext cx="8523360" cy="1228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Nucleo xantinico come punto di partenza per nuovi potenti antagonisti A</a:t>
            </a:r>
            <a:r>
              <a:rPr lang="en-GB" altLang="it-IT" sz="2000" baseline="-33000">
                <a:solidFill>
                  <a:schemeClr val="bg2">
                    <a:lumMod val="25000"/>
                  </a:schemeClr>
                </a:solidFill>
                <a:latin typeface="+mn-lt"/>
              </a:rPr>
              <a:t>2A</a:t>
            </a:r>
          </a:p>
        </p:txBody>
      </p:sp>
      <p:sp>
        <p:nvSpPr>
          <p:cNvPr id="12293" name="AutoShape 5"/>
          <p:cNvSpPr>
            <a:spLocks noChangeArrowheads="1"/>
          </p:cNvSpPr>
          <p:nvPr/>
        </p:nvSpPr>
        <p:spPr bwMode="auto">
          <a:xfrm>
            <a:off x="3363840" y="3951775"/>
            <a:ext cx="2122560" cy="1795869"/>
          </a:xfrm>
          <a:prstGeom prst="roundRect">
            <a:avLst>
              <a:gd name="adj" fmla="val 16667"/>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680" y="4043944"/>
            <a:ext cx="1693440" cy="13883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5" name="Text Box 7"/>
          <p:cNvSpPr txBox="1">
            <a:spLocks noChangeArrowheads="1"/>
          </p:cNvSpPr>
          <p:nvPr/>
        </p:nvSpPr>
        <p:spPr bwMode="auto">
          <a:xfrm>
            <a:off x="227521" y="5564744"/>
            <a:ext cx="8523360" cy="1228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Modificazioni sulle posizioni 1,3,7,8</a:t>
            </a:r>
          </a:p>
        </p:txBody>
      </p:sp>
    </p:spTree>
    <p:extLst>
      <p:ext uri="{BB962C8B-B14F-4D97-AF65-F5344CB8AC3E}">
        <p14:creationId xmlns:p14="http://schemas.microsoft.com/office/powerpoint/2010/main" val="14990476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1958797022"/>
              </p:ext>
            </p:extLst>
          </p:nvPr>
        </p:nvGraphicFramePr>
        <p:xfrm>
          <a:off x="5724128" y="1700808"/>
          <a:ext cx="1595438" cy="952500"/>
        </p:xfrm>
        <a:graphic>
          <a:graphicData uri="http://schemas.openxmlformats.org/presentationml/2006/ole">
            <mc:AlternateContent xmlns:mc="http://schemas.openxmlformats.org/markup-compatibility/2006">
              <mc:Choice xmlns:v="urn:schemas-microsoft-com:vml" Requires="v">
                <p:oleObj spid="_x0000_s63559" name="CS ChemDraw Drawing" r:id="rId3" imgW="1816100" imgH="1092200" progId="">
                  <p:embed/>
                </p:oleObj>
              </mc:Choice>
              <mc:Fallback>
                <p:oleObj name="CS ChemDraw Drawing" r:id="rId3" imgW="1816100" imgH="10922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700808"/>
                        <a:ext cx="15954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5730146" y="3140968"/>
            <a:ext cx="218830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=5,090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=3,660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=2,230 </a:t>
            </a:r>
            <a:r>
              <a:rPr lang="it-IT" sz="1400" dirty="0" err="1"/>
              <a:t>nM</a:t>
            </a:r>
            <a:endParaRPr lang="it-IT" sz="1400" dirty="0"/>
          </a:p>
        </p:txBody>
      </p:sp>
      <p:graphicFrame>
        <p:nvGraphicFramePr>
          <p:cNvPr id="2" name="Oggetto 1"/>
          <p:cNvGraphicFramePr>
            <a:graphicFrameLocks noChangeAspect="1"/>
          </p:cNvGraphicFramePr>
          <p:nvPr>
            <p:extLst>
              <p:ext uri="{D42A27DB-BD31-4B8C-83A1-F6EECF244321}">
                <p14:modId xmlns:p14="http://schemas.microsoft.com/office/powerpoint/2010/main" val="601449621"/>
              </p:ext>
            </p:extLst>
          </p:nvPr>
        </p:nvGraphicFramePr>
        <p:xfrm>
          <a:off x="2771775" y="1700213"/>
          <a:ext cx="1166813" cy="950912"/>
        </p:xfrm>
        <a:graphic>
          <a:graphicData uri="http://schemas.openxmlformats.org/presentationml/2006/ole">
            <mc:AlternateContent xmlns:mc="http://schemas.openxmlformats.org/markup-compatibility/2006">
              <mc:Choice xmlns:v="urn:schemas-microsoft-com:vml" Requires="v">
                <p:oleObj spid="_x0000_s63560" name="CS ChemDraw Drawing" r:id="rId5" imgW="1574800" imgH="1282700" progId="">
                  <p:embed/>
                </p:oleObj>
              </mc:Choice>
              <mc:Fallback>
                <p:oleObj name="CS ChemDraw Drawing" r:id="rId5" imgW="1574800" imgH="1282700" progId="">
                  <p:embed/>
                  <p:pic>
                    <p:nvPicPr>
                      <p:cNvPr id="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1700213"/>
                        <a:ext cx="1166813"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ttangolo 21"/>
          <p:cNvSpPr/>
          <p:nvPr/>
        </p:nvSpPr>
        <p:spPr>
          <a:xfrm>
            <a:off x="2561793" y="3140968"/>
            <a:ext cx="1962909"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&gt;100,000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&gt;100,000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=15,900 </a:t>
            </a:r>
            <a:r>
              <a:rPr lang="it-IT" sz="1400" dirty="0" err="1"/>
              <a:t>nM</a:t>
            </a:r>
            <a:endParaRPr lang="it-IT" sz="1400" dirty="0"/>
          </a:p>
        </p:txBody>
      </p:sp>
      <p:sp>
        <p:nvSpPr>
          <p:cNvPr id="23" name="Titolo 1"/>
          <p:cNvSpPr txBox="1">
            <a:spLocks/>
          </p:cNvSpPr>
          <p:nvPr/>
        </p:nvSpPr>
        <p:spPr>
          <a:xfrm>
            <a:off x="1619672" y="4581128"/>
            <a:ext cx="615617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2100" dirty="0" smtClean="0"/>
              <a:t>Derivatives bearing a carboxylic acid at the 8 position are inactive at the ARs</a:t>
            </a:r>
            <a:endParaRPr lang="it-IT" sz="2100" dirty="0"/>
          </a:p>
        </p:txBody>
      </p:sp>
    </p:spTree>
    <p:extLst>
      <p:ext uri="{BB962C8B-B14F-4D97-AF65-F5344CB8AC3E}">
        <p14:creationId xmlns:p14="http://schemas.microsoft.com/office/powerpoint/2010/main" val="272601945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4215766393"/>
              </p:ext>
            </p:extLst>
          </p:nvPr>
        </p:nvGraphicFramePr>
        <p:xfrm>
          <a:off x="1433905" y="3659485"/>
          <a:ext cx="1304925" cy="1112838"/>
        </p:xfrm>
        <a:graphic>
          <a:graphicData uri="http://schemas.openxmlformats.org/presentationml/2006/ole">
            <mc:AlternateContent xmlns:mc="http://schemas.openxmlformats.org/markup-compatibility/2006">
              <mc:Choice xmlns:v="urn:schemas-microsoft-com:vml" Requires="v">
                <p:oleObj spid="_x0000_s64763" name="CS ChemDraw Drawing" r:id="rId3" imgW="1485900" imgH="1270000" progId="">
                  <p:embed/>
                </p:oleObj>
              </mc:Choice>
              <mc:Fallback>
                <p:oleObj name="CS ChemDraw Drawing" r:id="rId3" imgW="1485900" imgH="1270000" progId="">
                  <p:embed/>
                  <p:pic>
                    <p:nvPicPr>
                      <p:cNvPr id="0" name="Picture 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905" y="3659485"/>
                        <a:ext cx="1304925" cy="1112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3608426037"/>
              </p:ext>
            </p:extLst>
          </p:nvPr>
        </p:nvGraphicFramePr>
        <p:xfrm>
          <a:off x="3142253" y="3681710"/>
          <a:ext cx="1344612" cy="1127125"/>
        </p:xfrm>
        <a:graphic>
          <a:graphicData uri="http://schemas.openxmlformats.org/presentationml/2006/ole">
            <mc:AlternateContent xmlns:mc="http://schemas.openxmlformats.org/markup-compatibility/2006">
              <mc:Choice xmlns:v="urn:schemas-microsoft-com:vml" Requires="v">
                <p:oleObj spid="_x0000_s64764" name="CS ChemDraw Drawing" r:id="rId5" imgW="1524000" imgH="1295400" progId="">
                  <p:embed/>
                </p:oleObj>
              </mc:Choice>
              <mc:Fallback>
                <p:oleObj name="CS ChemDraw Drawing" r:id="rId5" imgW="1524000" imgH="1295400" progId="">
                  <p:embed/>
                  <p:pic>
                    <p:nvPicPr>
                      <p:cNvPr id="0" name="Picture 2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2253" y="3681710"/>
                        <a:ext cx="1344612"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ggetto 8"/>
          <p:cNvGraphicFramePr>
            <a:graphicFrameLocks noChangeAspect="1"/>
          </p:cNvGraphicFramePr>
          <p:nvPr>
            <p:extLst>
              <p:ext uri="{D42A27DB-BD31-4B8C-83A1-F6EECF244321}">
                <p14:modId xmlns:p14="http://schemas.microsoft.com/office/powerpoint/2010/main" val="2745764814"/>
              </p:ext>
            </p:extLst>
          </p:nvPr>
        </p:nvGraphicFramePr>
        <p:xfrm>
          <a:off x="5116738" y="3640435"/>
          <a:ext cx="1411287" cy="1171575"/>
        </p:xfrm>
        <a:graphic>
          <a:graphicData uri="http://schemas.openxmlformats.org/presentationml/2006/ole">
            <mc:AlternateContent xmlns:mc="http://schemas.openxmlformats.org/markup-compatibility/2006">
              <mc:Choice xmlns:v="urn:schemas-microsoft-com:vml" Requires="v">
                <p:oleObj spid="_x0000_s64765" name="CS ChemDraw Drawing" r:id="rId7" imgW="1600200" imgH="1333500" progId="">
                  <p:embed/>
                </p:oleObj>
              </mc:Choice>
              <mc:Fallback>
                <p:oleObj name="CS ChemDraw Drawing" r:id="rId7" imgW="1600200" imgH="1333500" progId="">
                  <p:embed/>
                  <p:pic>
                    <p:nvPicPr>
                      <p:cNvPr id="0" name="Picture 2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6738" y="3640435"/>
                        <a:ext cx="1411287" cy="1171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1913832642"/>
              </p:ext>
            </p:extLst>
          </p:nvPr>
        </p:nvGraphicFramePr>
        <p:xfrm>
          <a:off x="7081832" y="3638848"/>
          <a:ext cx="1530350" cy="1230312"/>
        </p:xfrm>
        <a:graphic>
          <a:graphicData uri="http://schemas.openxmlformats.org/presentationml/2006/ole">
            <mc:AlternateContent xmlns:mc="http://schemas.openxmlformats.org/markup-compatibility/2006">
              <mc:Choice xmlns:v="urn:schemas-microsoft-com:vml" Requires="v">
                <p:oleObj spid="_x0000_s64766" name="CS ChemDraw Drawing" r:id="rId9" imgW="1739900" imgH="1397000" progId="">
                  <p:embed/>
                </p:oleObj>
              </mc:Choice>
              <mc:Fallback>
                <p:oleObj name="CS ChemDraw Drawing" r:id="rId9" imgW="1739900" imgH="1397000" progId="">
                  <p:embed/>
                  <p:pic>
                    <p:nvPicPr>
                      <p:cNvPr id="0" name="Picture 2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1832" y="3638848"/>
                        <a:ext cx="1530350" cy="123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Pentagono 16"/>
          <p:cNvSpPr/>
          <p:nvPr/>
        </p:nvSpPr>
        <p:spPr>
          <a:xfrm>
            <a:off x="1225280" y="3172326"/>
            <a:ext cx="7344000" cy="324000"/>
          </a:xfrm>
          <a:prstGeom prst="homePlate">
            <a:avLst/>
          </a:prstGeom>
          <a:gradFill flip="none" rotWithShape="1">
            <a:gsLst>
              <a:gs pos="0">
                <a:schemeClr val="bg1">
                  <a:lumMod val="65000"/>
                </a:schemeClr>
              </a:gs>
              <a:gs pos="50000">
                <a:schemeClr val="bg1">
                  <a:lumMod val="85000"/>
                </a:schemeClr>
              </a:gs>
              <a:gs pos="100000">
                <a:schemeClr val="bg1"/>
              </a:gs>
            </a:gsLst>
            <a:lin ang="81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2898954" y="3131676"/>
            <a:ext cx="4312118" cy="369332"/>
          </a:xfrm>
          <a:prstGeom prst="rect">
            <a:avLst/>
          </a:prstGeom>
          <a:noFill/>
        </p:spPr>
        <p:txBody>
          <a:bodyPr wrap="square" rtlCol="0">
            <a:spAutoFit/>
          </a:bodyPr>
          <a:lstStyle/>
          <a:p>
            <a:pPr algn="ctr"/>
            <a:r>
              <a:rPr lang="it-IT" cap="small" dirty="0" err="1" smtClean="0"/>
              <a:t>Substituent</a:t>
            </a:r>
            <a:r>
              <a:rPr lang="it-IT" cap="small" dirty="0" smtClean="0"/>
              <a:t>  </a:t>
            </a:r>
            <a:r>
              <a:rPr lang="it-IT" cap="small" dirty="0" err="1" smtClean="0"/>
              <a:t>Size</a:t>
            </a:r>
            <a:endParaRPr lang="it-IT" cap="small" dirty="0"/>
          </a:p>
        </p:txBody>
      </p:sp>
      <p:sp>
        <p:nvSpPr>
          <p:cNvPr id="19" name="Pentagono 18"/>
          <p:cNvSpPr/>
          <p:nvPr/>
        </p:nvSpPr>
        <p:spPr>
          <a:xfrm flipH="1">
            <a:off x="1225280" y="4941168"/>
            <a:ext cx="7342956" cy="612938"/>
          </a:xfrm>
          <a:prstGeom prst="homePlate">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2881464" y="4931876"/>
            <a:ext cx="4312118" cy="369332"/>
          </a:xfrm>
          <a:prstGeom prst="rect">
            <a:avLst/>
          </a:prstGeom>
          <a:noFill/>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Affinity</a:t>
            </a:r>
            <a:endParaRPr lang="it-IT" cap="small" dirty="0"/>
          </a:p>
        </p:txBody>
      </p:sp>
      <p:sp>
        <p:nvSpPr>
          <p:cNvPr id="21" name="Pentagono 20"/>
          <p:cNvSpPr/>
          <p:nvPr/>
        </p:nvSpPr>
        <p:spPr>
          <a:xfrm flipH="1">
            <a:off x="1225280" y="5742548"/>
            <a:ext cx="7344000" cy="782796"/>
          </a:xfrm>
          <a:prstGeom prst="homePlate">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2856706" y="5733256"/>
            <a:ext cx="4312118"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Selectivity</a:t>
            </a:r>
            <a:endParaRPr lang="it-IT" cap="small" dirty="0"/>
          </a:p>
        </p:txBody>
      </p:sp>
      <p:graphicFrame>
        <p:nvGraphicFramePr>
          <p:cNvPr id="2" name="Oggetto 1"/>
          <p:cNvGraphicFramePr>
            <a:graphicFrameLocks noChangeAspect="1"/>
          </p:cNvGraphicFramePr>
          <p:nvPr>
            <p:extLst>
              <p:ext uri="{D42A27DB-BD31-4B8C-83A1-F6EECF244321}">
                <p14:modId xmlns:p14="http://schemas.microsoft.com/office/powerpoint/2010/main" val="4077364256"/>
              </p:ext>
            </p:extLst>
          </p:nvPr>
        </p:nvGraphicFramePr>
        <p:xfrm>
          <a:off x="1502167" y="1991048"/>
          <a:ext cx="1168400" cy="950912"/>
        </p:xfrm>
        <a:graphic>
          <a:graphicData uri="http://schemas.openxmlformats.org/presentationml/2006/ole">
            <mc:AlternateContent xmlns:mc="http://schemas.openxmlformats.org/markup-compatibility/2006">
              <mc:Choice xmlns:v="urn:schemas-microsoft-com:vml" Requires="v">
                <p:oleObj spid="_x0000_s64767" name="CS ChemDraw Drawing" r:id="rId11" imgW="1333500" imgH="1092200" progId="">
                  <p:embed/>
                </p:oleObj>
              </mc:Choice>
              <mc:Fallback>
                <p:oleObj name="CS ChemDraw Drawing" r:id="rId11" imgW="1333500" imgH="1092200" progId="">
                  <p:embed/>
                  <p:pic>
                    <p:nvPicPr>
                      <p:cNvPr id="0" name="Picture 2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2167" y="1991048"/>
                        <a:ext cx="1168400"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913421420"/>
              </p:ext>
            </p:extLst>
          </p:nvPr>
        </p:nvGraphicFramePr>
        <p:xfrm>
          <a:off x="3176384" y="2019623"/>
          <a:ext cx="1276350" cy="950912"/>
        </p:xfrm>
        <a:graphic>
          <a:graphicData uri="http://schemas.openxmlformats.org/presentationml/2006/ole">
            <mc:AlternateContent xmlns:mc="http://schemas.openxmlformats.org/markup-compatibility/2006">
              <mc:Choice xmlns:v="urn:schemas-microsoft-com:vml" Requires="v">
                <p:oleObj spid="_x0000_s64768" name="CS ChemDraw Drawing" r:id="rId13" imgW="1447800" imgH="1092200" progId="">
                  <p:embed/>
                </p:oleObj>
              </mc:Choice>
              <mc:Fallback>
                <p:oleObj name="CS ChemDraw Drawing" r:id="rId13" imgW="1447800" imgH="1092200" progId="">
                  <p:embed/>
                  <p:pic>
                    <p:nvPicPr>
                      <p:cNvPr id="0" name="Picture 2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6384" y="2019623"/>
                        <a:ext cx="1276350"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ggetto 23"/>
          <p:cNvGraphicFramePr>
            <a:graphicFrameLocks noChangeAspect="1"/>
          </p:cNvGraphicFramePr>
          <p:nvPr>
            <p:extLst>
              <p:ext uri="{D42A27DB-BD31-4B8C-83A1-F6EECF244321}">
                <p14:modId xmlns:p14="http://schemas.microsoft.com/office/powerpoint/2010/main" val="1580396984"/>
              </p:ext>
            </p:extLst>
          </p:nvPr>
        </p:nvGraphicFramePr>
        <p:xfrm>
          <a:off x="4946875" y="2000573"/>
          <a:ext cx="1751013" cy="950912"/>
        </p:xfrm>
        <a:graphic>
          <a:graphicData uri="http://schemas.openxmlformats.org/presentationml/2006/ole">
            <mc:AlternateContent xmlns:mc="http://schemas.openxmlformats.org/markup-compatibility/2006">
              <mc:Choice xmlns:v="urn:schemas-microsoft-com:vml" Requires="v">
                <p:oleObj spid="_x0000_s64769" name="CS ChemDraw Drawing" r:id="rId15" imgW="1993900" imgH="1092200" progId="">
                  <p:embed/>
                </p:oleObj>
              </mc:Choice>
              <mc:Fallback>
                <p:oleObj name="CS ChemDraw Drawing" r:id="rId15" imgW="1993900" imgH="1092200" progId="">
                  <p:embed/>
                  <p:pic>
                    <p:nvPicPr>
                      <p:cNvPr id="0" name="Picture 23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46875" y="2000573"/>
                        <a:ext cx="1751013"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ggetto 24"/>
          <p:cNvGraphicFramePr>
            <a:graphicFrameLocks noChangeAspect="1"/>
          </p:cNvGraphicFramePr>
          <p:nvPr>
            <p:extLst>
              <p:ext uri="{D42A27DB-BD31-4B8C-83A1-F6EECF244321}">
                <p14:modId xmlns:p14="http://schemas.microsoft.com/office/powerpoint/2010/main" val="3418057614"/>
              </p:ext>
            </p:extLst>
          </p:nvPr>
        </p:nvGraphicFramePr>
        <p:xfrm>
          <a:off x="7050876" y="1940248"/>
          <a:ext cx="1592263" cy="1128712"/>
        </p:xfrm>
        <a:graphic>
          <a:graphicData uri="http://schemas.openxmlformats.org/presentationml/2006/ole">
            <mc:AlternateContent xmlns:mc="http://schemas.openxmlformats.org/markup-compatibility/2006">
              <mc:Choice xmlns:v="urn:schemas-microsoft-com:vml" Requires="v">
                <p:oleObj spid="_x0000_s64770" name="CS ChemDraw Drawing" r:id="rId17" imgW="1803400" imgH="1295400" progId="">
                  <p:embed/>
                </p:oleObj>
              </mc:Choice>
              <mc:Fallback>
                <p:oleObj name="CS ChemDraw Drawing" r:id="rId17" imgW="1803400" imgH="1295400" progId="">
                  <p:embed/>
                  <p:pic>
                    <p:nvPicPr>
                      <p:cNvPr id="0" name="Picture 23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50876" y="1940248"/>
                        <a:ext cx="1592263" cy="1128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Pentagono 25"/>
          <p:cNvSpPr/>
          <p:nvPr/>
        </p:nvSpPr>
        <p:spPr>
          <a:xfrm flipH="1">
            <a:off x="1225280" y="1263242"/>
            <a:ext cx="7344000" cy="612000"/>
          </a:xfrm>
          <a:prstGeom prst="homePlate">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2881464" y="1268760"/>
            <a:ext cx="4312118" cy="369332"/>
          </a:xfrm>
          <a:prstGeom prst="rect">
            <a:avLst/>
          </a:prstGeom>
          <a:noFill/>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Affinity</a:t>
            </a:r>
            <a:endParaRPr lang="it-IT" cap="small" dirty="0"/>
          </a:p>
        </p:txBody>
      </p:sp>
      <p:sp>
        <p:nvSpPr>
          <p:cNvPr id="28" name="Pentagono 27"/>
          <p:cNvSpPr/>
          <p:nvPr/>
        </p:nvSpPr>
        <p:spPr>
          <a:xfrm flipH="1">
            <a:off x="1225280" y="260648"/>
            <a:ext cx="7344000" cy="781200"/>
          </a:xfrm>
          <a:prstGeom prst="homePlate">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p:cNvSpPr txBox="1"/>
          <p:nvPr/>
        </p:nvSpPr>
        <p:spPr>
          <a:xfrm>
            <a:off x="2856706" y="260648"/>
            <a:ext cx="4312118"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Selectivity</a:t>
            </a:r>
            <a:endParaRPr lang="it-IT" cap="small" dirty="0"/>
          </a:p>
        </p:txBody>
      </p:sp>
      <p:sp>
        <p:nvSpPr>
          <p:cNvPr id="30" name="Rettangolo 29"/>
          <p:cNvSpPr/>
          <p:nvPr/>
        </p:nvSpPr>
        <p:spPr>
          <a:xfrm>
            <a:off x="1225280"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=4.14 </a:t>
            </a:r>
            <a:r>
              <a:rPr lang="it-IT" sz="1200" dirty="0" err="1" smtClean="0"/>
              <a:t>nM</a:t>
            </a:r>
            <a:endParaRPr lang="it-IT" sz="1200" dirty="0" smtClean="0"/>
          </a:p>
        </p:txBody>
      </p:sp>
      <p:sp>
        <p:nvSpPr>
          <p:cNvPr id="31" name="Rettangolo 30"/>
          <p:cNvSpPr/>
          <p:nvPr/>
        </p:nvSpPr>
        <p:spPr>
          <a:xfrm>
            <a:off x="2953472"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=3.30 </a:t>
            </a:r>
            <a:r>
              <a:rPr lang="it-IT" sz="1200" dirty="0" err="1" smtClean="0"/>
              <a:t>nM</a:t>
            </a:r>
            <a:endParaRPr lang="it-IT" sz="1200" dirty="0" smtClean="0"/>
          </a:p>
        </p:txBody>
      </p:sp>
      <p:sp>
        <p:nvSpPr>
          <p:cNvPr id="32" name="Rettangolo 31"/>
          <p:cNvSpPr/>
          <p:nvPr/>
        </p:nvSpPr>
        <p:spPr>
          <a:xfrm>
            <a:off x="4961294"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=11.3 </a:t>
            </a:r>
            <a:r>
              <a:rPr lang="it-IT" sz="1200" dirty="0" err="1" smtClean="0"/>
              <a:t>nM</a:t>
            </a:r>
            <a:endParaRPr lang="it-IT" sz="1200" dirty="0" smtClean="0"/>
          </a:p>
        </p:txBody>
      </p:sp>
      <p:sp>
        <p:nvSpPr>
          <p:cNvPr id="33" name="Rettangolo 32"/>
          <p:cNvSpPr/>
          <p:nvPr/>
        </p:nvSpPr>
        <p:spPr>
          <a:xfrm>
            <a:off x="6985920"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=24.4 </a:t>
            </a:r>
            <a:r>
              <a:rPr lang="it-IT" sz="1200" dirty="0" err="1" smtClean="0"/>
              <a:t>nM</a:t>
            </a:r>
            <a:endParaRPr lang="it-IT" sz="1200" dirty="0" smtClean="0"/>
          </a:p>
        </p:txBody>
      </p:sp>
      <p:sp>
        <p:nvSpPr>
          <p:cNvPr id="34" name="Rettangolo 33"/>
          <p:cNvSpPr/>
          <p:nvPr/>
        </p:nvSpPr>
        <p:spPr>
          <a:xfrm>
            <a:off x="1513312" y="548680"/>
            <a:ext cx="1349896"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=236</a:t>
            </a:r>
          </a:p>
          <a:p>
            <a:pPr algn="just"/>
            <a:r>
              <a:rPr lang="it-IT" sz="1200" dirty="0"/>
              <a:t>hA</a:t>
            </a:r>
            <a:r>
              <a:rPr lang="it-IT" sz="1200" baseline="-25000" dirty="0"/>
              <a:t>2A</a:t>
            </a:r>
            <a:r>
              <a:rPr lang="it-IT" sz="1200" dirty="0"/>
              <a:t>/hA</a:t>
            </a:r>
            <a:r>
              <a:rPr lang="it-IT" sz="1200" baseline="-25000" dirty="0"/>
              <a:t>3</a:t>
            </a:r>
            <a:r>
              <a:rPr lang="it-IT" sz="1200" dirty="0"/>
              <a:t>=25.1</a:t>
            </a:r>
          </a:p>
        </p:txBody>
      </p:sp>
      <p:sp>
        <p:nvSpPr>
          <p:cNvPr id="35" name="Rettangolo 34"/>
          <p:cNvSpPr/>
          <p:nvPr/>
        </p:nvSpPr>
        <p:spPr>
          <a:xfrm>
            <a:off x="3247522" y="548680"/>
            <a:ext cx="1568929"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=49.1</a:t>
            </a:r>
          </a:p>
          <a:p>
            <a:pPr algn="just"/>
            <a:r>
              <a:rPr lang="it-IT" sz="1200" dirty="0"/>
              <a:t>hA</a:t>
            </a:r>
            <a:r>
              <a:rPr lang="it-IT" sz="1200" baseline="-25000" dirty="0"/>
              <a:t>2A</a:t>
            </a:r>
            <a:r>
              <a:rPr lang="it-IT" sz="1200" dirty="0"/>
              <a:t>/hA</a:t>
            </a:r>
            <a:r>
              <a:rPr lang="it-IT" sz="1200" baseline="-25000" dirty="0"/>
              <a:t>3</a:t>
            </a:r>
            <a:r>
              <a:rPr lang="it-IT" sz="1200" dirty="0"/>
              <a:t>=15.2</a:t>
            </a:r>
          </a:p>
        </p:txBody>
      </p:sp>
      <p:sp>
        <p:nvSpPr>
          <p:cNvPr id="36" name="Rettangolo 35"/>
          <p:cNvSpPr/>
          <p:nvPr/>
        </p:nvSpPr>
        <p:spPr>
          <a:xfrm>
            <a:off x="5263746" y="548680"/>
            <a:ext cx="1568929"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=54.2</a:t>
            </a:r>
          </a:p>
          <a:p>
            <a:pPr algn="just"/>
            <a:r>
              <a:rPr lang="it-IT" sz="1200" dirty="0"/>
              <a:t>hA</a:t>
            </a:r>
            <a:r>
              <a:rPr lang="it-IT" sz="1200" baseline="-25000" dirty="0"/>
              <a:t>2A</a:t>
            </a:r>
            <a:r>
              <a:rPr lang="it-IT" sz="1200" dirty="0"/>
              <a:t>/hA</a:t>
            </a:r>
            <a:r>
              <a:rPr lang="it-IT" sz="1200" baseline="-25000" dirty="0"/>
              <a:t>3</a:t>
            </a:r>
            <a:r>
              <a:rPr lang="it-IT" sz="1200" dirty="0"/>
              <a:t>=4.43</a:t>
            </a:r>
          </a:p>
        </p:txBody>
      </p:sp>
      <p:sp>
        <p:nvSpPr>
          <p:cNvPr id="37" name="Rettangolo 36"/>
          <p:cNvSpPr/>
          <p:nvPr/>
        </p:nvSpPr>
        <p:spPr>
          <a:xfrm>
            <a:off x="7273952" y="548680"/>
            <a:ext cx="1492306"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=1.87</a:t>
            </a:r>
          </a:p>
          <a:p>
            <a:pPr algn="just"/>
            <a:r>
              <a:rPr lang="it-IT" sz="1200" dirty="0"/>
              <a:t>hA</a:t>
            </a:r>
            <a:r>
              <a:rPr lang="it-IT" sz="1200" baseline="-25000" dirty="0"/>
              <a:t>2A</a:t>
            </a:r>
            <a:r>
              <a:rPr lang="it-IT" sz="1200" dirty="0"/>
              <a:t>/hA</a:t>
            </a:r>
            <a:r>
              <a:rPr lang="it-IT" sz="1200" baseline="-25000" dirty="0"/>
              <a:t>3</a:t>
            </a:r>
            <a:r>
              <a:rPr lang="it-IT" sz="1200" dirty="0"/>
              <a:t>=1.82</a:t>
            </a:r>
          </a:p>
        </p:txBody>
      </p:sp>
      <p:sp>
        <p:nvSpPr>
          <p:cNvPr id="6" name="Rettangolo 5"/>
          <p:cNvSpPr/>
          <p:nvPr/>
        </p:nvSpPr>
        <p:spPr>
          <a:xfrm>
            <a:off x="1225280" y="5271591"/>
            <a:ext cx="1722174" cy="461665"/>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=9.52 </a:t>
            </a:r>
            <a:r>
              <a:rPr lang="it-IT" sz="1200" dirty="0" err="1" smtClean="0"/>
              <a:t>nM</a:t>
            </a:r>
            <a:endParaRPr lang="it-IT" sz="1200" dirty="0" smtClean="0"/>
          </a:p>
          <a:p>
            <a:pPr algn="ctr"/>
            <a:endParaRPr lang="it-IT" sz="1200" dirty="0"/>
          </a:p>
        </p:txBody>
      </p:sp>
      <p:sp>
        <p:nvSpPr>
          <p:cNvPr id="8" name="Rettangolo 7"/>
          <p:cNvSpPr/>
          <p:nvPr/>
        </p:nvSpPr>
        <p:spPr>
          <a:xfrm>
            <a:off x="2953472" y="5271591"/>
            <a:ext cx="1722174" cy="461665"/>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=11.7 </a:t>
            </a:r>
            <a:r>
              <a:rPr lang="it-IT" sz="1200" dirty="0" err="1" smtClean="0"/>
              <a:t>nM</a:t>
            </a:r>
            <a:endParaRPr lang="it-IT" sz="1200" dirty="0" smtClean="0"/>
          </a:p>
          <a:p>
            <a:pPr algn="ctr"/>
            <a:endParaRPr lang="it-IT" sz="1200" dirty="0"/>
          </a:p>
        </p:txBody>
      </p:sp>
      <p:sp>
        <p:nvSpPr>
          <p:cNvPr id="10" name="Rettangolo 9"/>
          <p:cNvSpPr/>
          <p:nvPr/>
        </p:nvSpPr>
        <p:spPr>
          <a:xfrm>
            <a:off x="4961294" y="5271591"/>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=35 </a:t>
            </a:r>
            <a:r>
              <a:rPr lang="it-IT" sz="1200" dirty="0" err="1" smtClean="0"/>
              <a:t>nM</a:t>
            </a:r>
            <a:endParaRPr lang="it-IT" sz="1200" dirty="0" smtClean="0"/>
          </a:p>
        </p:txBody>
      </p:sp>
      <p:sp>
        <p:nvSpPr>
          <p:cNvPr id="12" name="Rettangolo 11"/>
          <p:cNvSpPr/>
          <p:nvPr/>
        </p:nvSpPr>
        <p:spPr>
          <a:xfrm>
            <a:off x="6985920" y="5271591"/>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=321 </a:t>
            </a:r>
            <a:r>
              <a:rPr lang="it-IT" sz="1200" dirty="0" err="1" smtClean="0"/>
              <a:t>nM</a:t>
            </a:r>
            <a:endParaRPr lang="it-IT" sz="1200" dirty="0" smtClean="0"/>
          </a:p>
        </p:txBody>
      </p:sp>
      <p:sp>
        <p:nvSpPr>
          <p:cNvPr id="13" name="Rettangolo 12"/>
          <p:cNvSpPr/>
          <p:nvPr/>
        </p:nvSpPr>
        <p:spPr>
          <a:xfrm>
            <a:off x="1539930" y="6021288"/>
            <a:ext cx="1349896"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=6.38</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=3.93</a:t>
            </a:r>
            <a:endParaRPr lang="it-IT" sz="1200" dirty="0"/>
          </a:p>
        </p:txBody>
      </p:sp>
      <p:sp>
        <p:nvSpPr>
          <p:cNvPr id="14" name="Rettangolo 13"/>
          <p:cNvSpPr/>
          <p:nvPr/>
        </p:nvSpPr>
        <p:spPr>
          <a:xfrm>
            <a:off x="3241504" y="6021288"/>
            <a:ext cx="1568929"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=6.43</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=2.47</a:t>
            </a:r>
            <a:endParaRPr lang="it-IT" sz="1200" dirty="0"/>
          </a:p>
        </p:txBody>
      </p:sp>
      <p:sp>
        <p:nvSpPr>
          <p:cNvPr id="15" name="Rettangolo 14"/>
          <p:cNvSpPr/>
          <p:nvPr/>
        </p:nvSpPr>
        <p:spPr>
          <a:xfrm>
            <a:off x="5290364" y="6021288"/>
            <a:ext cx="1568929"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=0.98</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=1.24</a:t>
            </a:r>
            <a:endParaRPr lang="it-IT" sz="1200" dirty="0"/>
          </a:p>
        </p:txBody>
      </p:sp>
      <p:sp>
        <p:nvSpPr>
          <p:cNvPr id="16" name="Rettangolo 15"/>
          <p:cNvSpPr/>
          <p:nvPr/>
        </p:nvSpPr>
        <p:spPr>
          <a:xfrm>
            <a:off x="7306182" y="6021288"/>
            <a:ext cx="1492306"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=0.72</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=0.73</a:t>
            </a:r>
            <a:endParaRPr lang="it-IT" sz="1200" dirty="0"/>
          </a:p>
        </p:txBody>
      </p:sp>
    </p:spTree>
    <p:extLst>
      <p:ext uri="{BB962C8B-B14F-4D97-AF65-F5344CB8AC3E}">
        <p14:creationId xmlns:p14="http://schemas.microsoft.com/office/powerpoint/2010/main" val="42957051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1005587981"/>
              </p:ext>
            </p:extLst>
          </p:nvPr>
        </p:nvGraphicFramePr>
        <p:xfrm>
          <a:off x="3209925" y="908050"/>
          <a:ext cx="1595438" cy="952500"/>
        </p:xfrm>
        <a:graphic>
          <a:graphicData uri="http://schemas.openxmlformats.org/presentationml/2006/ole">
            <mc:AlternateContent xmlns:mc="http://schemas.openxmlformats.org/markup-compatibility/2006">
              <mc:Choice xmlns:v="urn:schemas-microsoft-com:vml" Requires="v">
                <p:oleObj spid="_x0000_s65637" name="CS ChemDraw Drawing" r:id="rId3" imgW="1816100" imgH="1092200" progId="">
                  <p:embed/>
                </p:oleObj>
              </mc:Choice>
              <mc:Fallback>
                <p:oleObj name="CS ChemDraw Drawing" r:id="rId3" imgW="1816100" imgH="1092200" progId="">
                  <p:embed/>
                  <p:pic>
                    <p:nvPicPr>
                      <p:cNvPr id="0" name="Picture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5" y="908050"/>
                        <a:ext cx="15954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5082074" y="962725"/>
            <a:ext cx="172217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=940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=32.0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=2,510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=10.0 </a:t>
            </a:r>
            <a:r>
              <a:rPr lang="it-IT" sz="1400" dirty="0" err="1"/>
              <a:t>nM</a:t>
            </a:r>
            <a:endParaRPr lang="it-IT" sz="1400" dirty="0"/>
          </a:p>
        </p:txBody>
      </p:sp>
      <p:sp>
        <p:nvSpPr>
          <p:cNvPr id="7" name="Rettangolo 6"/>
          <p:cNvSpPr/>
          <p:nvPr/>
        </p:nvSpPr>
        <p:spPr>
          <a:xfrm>
            <a:off x="5047520" y="5660667"/>
            <a:ext cx="2115279"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=15.2</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=1.29</a:t>
            </a:r>
            <a:endParaRPr lang="it-IT" sz="1400" dirty="0"/>
          </a:p>
        </p:txBody>
      </p:sp>
      <p:graphicFrame>
        <p:nvGraphicFramePr>
          <p:cNvPr id="8" name="Oggetto 7"/>
          <p:cNvGraphicFramePr>
            <a:graphicFrameLocks noChangeAspect="1"/>
          </p:cNvGraphicFramePr>
          <p:nvPr>
            <p:extLst>
              <p:ext uri="{D42A27DB-BD31-4B8C-83A1-F6EECF244321}">
                <p14:modId xmlns:p14="http://schemas.microsoft.com/office/powerpoint/2010/main" val="3382631797"/>
              </p:ext>
            </p:extLst>
          </p:nvPr>
        </p:nvGraphicFramePr>
        <p:xfrm>
          <a:off x="2669091" y="2823220"/>
          <a:ext cx="1803400" cy="952500"/>
        </p:xfrm>
        <a:graphic>
          <a:graphicData uri="http://schemas.openxmlformats.org/presentationml/2006/ole">
            <mc:AlternateContent xmlns:mc="http://schemas.openxmlformats.org/markup-compatibility/2006">
              <mc:Choice xmlns:v="urn:schemas-microsoft-com:vml" Requires="v">
                <p:oleObj spid="_x0000_s65638" name="CS ChemDraw Drawing" r:id="rId5" imgW="2057400" imgH="1092200" progId="">
                  <p:embed/>
                </p:oleObj>
              </mc:Choice>
              <mc:Fallback>
                <p:oleObj name="CS ChemDraw Drawing" r:id="rId5" imgW="2057400" imgH="1092200" progId="">
                  <p:embed/>
                  <p:pic>
                    <p:nvPicPr>
                      <p:cNvPr id="0" name="Picture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9091" y="2823220"/>
                        <a:ext cx="18034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reccia in giù 9"/>
          <p:cNvSpPr/>
          <p:nvPr/>
        </p:nvSpPr>
        <p:spPr>
          <a:xfrm flipH="1">
            <a:off x="4752642" y="2640360"/>
            <a:ext cx="468052" cy="576064"/>
          </a:xfrm>
          <a:prstGeom prst="downArrow">
            <a:avLst>
              <a:gd name="adj1" fmla="val 50697"/>
              <a:gd name="adj2" fmla="val 55641"/>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5204911" y="2640360"/>
            <a:ext cx="1712032" cy="738664"/>
          </a:xfrm>
          <a:prstGeom prst="rect">
            <a:avLst/>
          </a:prstGeom>
        </p:spPr>
        <p:txBody>
          <a:bodyPr wrap="square">
            <a:spAutoFit/>
          </a:bodyPr>
          <a:lstStyle/>
          <a:p>
            <a:pPr algn="just"/>
            <a:r>
              <a:rPr lang="it-IT" sz="1400" cap="small" dirty="0" err="1" smtClean="0"/>
              <a:t>Affinity</a:t>
            </a:r>
            <a:r>
              <a:rPr lang="it-IT" sz="1400" cap="small" dirty="0" smtClean="0"/>
              <a:t> </a:t>
            </a:r>
          </a:p>
          <a:p>
            <a:pPr algn="just"/>
            <a:r>
              <a:rPr lang="it-IT" sz="1400" dirty="0"/>
              <a:t> </a:t>
            </a:r>
            <a:r>
              <a:rPr lang="it-IT" sz="1400" dirty="0" smtClean="0"/>
              <a:t>           &amp;</a:t>
            </a:r>
          </a:p>
          <a:p>
            <a:pPr algn="just"/>
            <a:r>
              <a:rPr lang="it-IT" sz="1400" dirty="0"/>
              <a:t> </a:t>
            </a:r>
            <a:r>
              <a:rPr lang="it-IT" sz="1400" dirty="0" smtClean="0"/>
              <a:t>             </a:t>
            </a:r>
            <a:r>
              <a:rPr lang="it-IT" sz="1400" cap="small" dirty="0" err="1" smtClean="0"/>
              <a:t>Selectivity</a:t>
            </a:r>
            <a:endParaRPr lang="it-IT" sz="1400" cap="small" dirty="0" smtClean="0"/>
          </a:p>
        </p:txBody>
      </p:sp>
      <p:sp>
        <p:nvSpPr>
          <p:cNvPr id="13" name="Freccia in giù 12"/>
          <p:cNvSpPr/>
          <p:nvPr/>
        </p:nvSpPr>
        <p:spPr>
          <a:xfrm flipH="1">
            <a:off x="6812803" y="3055704"/>
            <a:ext cx="468000" cy="576000"/>
          </a:xfrm>
          <a:prstGeom prst="downArrow">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4" name="Oggetto 13"/>
          <p:cNvGraphicFramePr>
            <a:graphicFrameLocks noChangeAspect="1"/>
          </p:cNvGraphicFramePr>
          <p:nvPr>
            <p:extLst>
              <p:ext uri="{D42A27DB-BD31-4B8C-83A1-F6EECF244321}">
                <p14:modId xmlns:p14="http://schemas.microsoft.com/office/powerpoint/2010/main" val="162593206"/>
              </p:ext>
            </p:extLst>
          </p:nvPr>
        </p:nvGraphicFramePr>
        <p:xfrm>
          <a:off x="4103688" y="4437063"/>
          <a:ext cx="1870075" cy="952500"/>
        </p:xfrm>
        <a:graphic>
          <a:graphicData uri="http://schemas.openxmlformats.org/presentationml/2006/ole">
            <mc:AlternateContent xmlns:mc="http://schemas.openxmlformats.org/markup-compatibility/2006">
              <mc:Choice xmlns:v="urn:schemas-microsoft-com:vml" Requires="v">
                <p:oleObj spid="_x0000_s65639" name="CS ChemDraw Drawing" r:id="rId7" imgW="2120900" imgH="1092200" progId="">
                  <p:embed/>
                </p:oleObj>
              </mc:Choice>
              <mc:Fallback>
                <p:oleObj name="CS ChemDraw Drawing" r:id="rId7" imgW="2120900" imgH="1092200" progId="">
                  <p:embed/>
                  <p:pic>
                    <p:nvPicPr>
                      <p:cNvPr id="0"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3688" y="4437063"/>
                        <a:ext cx="1870075"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ttangolo 15"/>
          <p:cNvSpPr/>
          <p:nvPr/>
        </p:nvSpPr>
        <p:spPr>
          <a:xfrm>
            <a:off x="3419872" y="5445224"/>
            <a:ext cx="172217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=866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=73.2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=1,630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=56.8 </a:t>
            </a:r>
            <a:r>
              <a:rPr lang="it-IT" sz="1400" dirty="0" err="1"/>
              <a:t>nM</a:t>
            </a:r>
            <a:endParaRPr lang="it-IT" sz="1400" dirty="0"/>
          </a:p>
        </p:txBody>
      </p:sp>
    </p:spTree>
    <p:extLst>
      <p:ext uri="{BB962C8B-B14F-4D97-AF65-F5344CB8AC3E}">
        <p14:creationId xmlns:p14="http://schemas.microsoft.com/office/powerpoint/2010/main" val="237197717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2211998643"/>
              </p:ext>
            </p:extLst>
          </p:nvPr>
        </p:nvGraphicFramePr>
        <p:xfrm>
          <a:off x="966394" y="2320428"/>
          <a:ext cx="1168400" cy="950912"/>
        </p:xfrm>
        <a:graphic>
          <a:graphicData uri="http://schemas.openxmlformats.org/presentationml/2006/ole">
            <mc:AlternateContent xmlns:mc="http://schemas.openxmlformats.org/markup-compatibility/2006">
              <mc:Choice xmlns:v="urn:schemas-microsoft-com:vml" Requires="v">
                <p:oleObj spid="_x0000_s66603" name="CS ChemDraw Drawing" r:id="rId3" imgW="1333500" imgH="1092200" progId="">
                  <p:embed/>
                </p:oleObj>
              </mc:Choice>
              <mc:Fallback>
                <p:oleObj name="CS ChemDraw Drawing" r:id="rId3" imgW="1333500" imgH="1092200" progId="">
                  <p:embed/>
                  <p:pic>
                    <p:nvPicPr>
                      <p:cNvPr id="0"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394" y="2320428"/>
                        <a:ext cx="1168400"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910658" y="3374109"/>
            <a:ext cx="1722174" cy="523220"/>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=4.14 </a:t>
            </a:r>
            <a:r>
              <a:rPr lang="it-IT" sz="1400" dirty="0" err="1" smtClean="0"/>
              <a:t>nM</a:t>
            </a:r>
            <a:endParaRPr lang="it-IT" sz="1400" dirty="0" smtClean="0"/>
          </a:p>
          <a:p>
            <a:pPr algn="just"/>
            <a:endParaRPr lang="it-IT" sz="1400" dirty="0"/>
          </a:p>
        </p:txBody>
      </p:sp>
      <p:sp>
        <p:nvSpPr>
          <p:cNvPr id="7" name="Rettangolo 6"/>
          <p:cNvSpPr/>
          <p:nvPr/>
        </p:nvSpPr>
        <p:spPr>
          <a:xfrm>
            <a:off x="910658" y="3705432"/>
            <a:ext cx="1868095" cy="523220"/>
          </a:xfrm>
          <a:prstGeom prst="rect">
            <a:avLst/>
          </a:prstGeom>
        </p:spPr>
        <p:txBody>
          <a:bodyPr wrap="square">
            <a:spAutoFit/>
          </a:bodyPr>
          <a:lstStyle/>
          <a:p>
            <a:pPr algn="just"/>
            <a:r>
              <a:rPr lang="it-IT" sz="1400" dirty="0"/>
              <a:t>hA</a:t>
            </a:r>
            <a:r>
              <a:rPr lang="it-IT" sz="1400" baseline="-25000" dirty="0"/>
              <a:t>1</a:t>
            </a:r>
            <a:r>
              <a:rPr lang="it-IT" sz="1400" dirty="0"/>
              <a:t>/hA</a:t>
            </a:r>
            <a:r>
              <a:rPr lang="it-IT" sz="1400" baseline="-25000" dirty="0"/>
              <a:t>3</a:t>
            </a:r>
            <a:r>
              <a:rPr lang="it-IT" sz="1400" dirty="0"/>
              <a:t>=236</a:t>
            </a:r>
          </a:p>
          <a:p>
            <a:pPr algn="just"/>
            <a:r>
              <a:rPr lang="it-IT" sz="1400" dirty="0"/>
              <a:t>hA</a:t>
            </a:r>
            <a:r>
              <a:rPr lang="it-IT" sz="1400" baseline="-25000" dirty="0"/>
              <a:t>2A</a:t>
            </a:r>
            <a:r>
              <a:rPr lang="it-IT" sz="1400" dirty="0"/>
              <a:t>/hA</a:t>
            </a:r>
            <a:r>
              <a:rPr lang="it-IT" sz="1400" baseline="-25000" dirty="0"/>
              <a:t>3</a:t>
            </a:r>
            <a:r>
              <a:rPr lang="it-IT" sz="1400" dirty="0"/>
              <a:t>=25.1</a:t>
            </a:r>
          </a:p>
        </p:txBody>
      </p:sp>
      <p:pic>
        <p:nvPicPr>
          <p:cNvPr id="13" name="Picture 2"/>
          <p:cNvPicPr>
            <a:picLocks noChangeAspect="1" noChangeArrowheads="1"/>
          </p:cNvPicPr>
          <p:nvPr/>
        </p:nvPicPr>
        <p:blipFill>
          <a:blip r:embed="rId5" cstate="print"/>
          <a:srcRect l="10648" r="9494"/>
          <a:stretch>
            <a:fillRect/>
          </a:stretch>
        </p:blipFill>
        <p:spPr bwMode="auto">
          <a:xfrm>
            <a:off x="2278810" y="1399132"/>
            <a:ext cx="6192688" cy="4047640"/>
          </a:xfrm>
          <a:prstGeom prst="rect">
            <a:avLst/>
          </a:prstGeom>
          <a:noFill/>
          <a:ln w="9525">
            <a:noFill/>
            <a:miter lim="800000"/>
            <a:headEnd/>
            <a:tailEnd/>
          </a:ln>
        </p:spPr>
      </p:pic>
      <p:sp>
        <p:nvSpPr>
          <p:cNvPr id="14" name="Ovale 13"/>
          <p:cNvSpPr/>
          <p:nvPr/>
        </p:nvSpPr>
        <p:spPr>
          <a:xfrm>
            <a:off x="5378163" y="2624445"/>
            <a:ext cx="1077111" cy="17990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11" name="Titolo 1"/>
          <p:cNvSpPr txBox="1">
            <a:spLocks/>
          </p:cNvSpPr>
          <p:nvPr/>
        </p:nvSpPr>
        <p:spPr>
          <a:xfrm>
            <a:off x="766642" y="5440708"/>
            <a:ext cx="7704856"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just"/>
            <a:r>
              <a:rPr lang="en-US" sz="1800" dirty="0" smtClean="0"/>
              <a:t>The hydrophobi</a:t>
            </a:r>
            <a:r>
              <a:rPr lang="en-US" sz="1800" dirty="0" smtClean="0">
                <a:solidFill>
                  <a:schemeClr val="accent5">
                    <a:lumMod val="50000"/>
                  </a:schemeClr>
                </a:solidFill>
              </a:rPr>
              <a:t>c pocket between TM2 and 3 could accommodate bigger </a:t>
            </a:r>
            <a:r>
              <a:rPr lang="en-US" sz="1800" dirty="0" smtClean="0"/>
              <a:t>moieties than an ethyl ester group.</a:t>
            </a:r>
          </a:p>
        </p:txBody>
      </p:sp>
      <p:sp>
        <p:nvSpPr>
          <p:cNvPr id="15" name="Titolo 1"/>
          <p:cNvSpPr txBox="1">
            <a:spLocks/>
          </p:cNvSpPr>
          <p:nvPr/>
        </p:nvSpPr>
        <p:spPr>
          <a:xfrm>
            <a:off x="766642" y="395584"/>
            <a:ext cx="7704856"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just"/>
            <a:r>
              <a:rPr lang="en-US" sz="1800" dirty="0" smtClean="0"/>
              <a:t>Compound is docked inside the hA</a:t>
            </a:r>
            <a:r>
              <a:rPr lang="en-US" sz="1800" baseline="-25000" dirty="0" smtClean="0"/>
              <a:t>3</a:t>
            </a:r>
            <a:r>
              <a:rPr lang="en-US" sz="1800" dirty="0" smtClean="0"/>
              <a:t>AR model based on the crystallographic structure of the hA</a:t>
            </a:r>
            <a:r>
              <a:rPr lang="en-US" sz="1800" baseline="-25000" dirty="0" smtClean="0"/>
              <a:t>2A</a:t>
            </a:r>
            <a:r>
              <a:rPr lang="en-US" sz="1800" dirty="0" smtClean="0"/>
              <a:t>AR.</a:t>
            </a:r>
          </a:p>
        </p:txBody>
      </p:sp>
      <p:sp>
        <p:nvSpPr>
          <p:cNvPr id="16" name="Rettangolo 15"/>
          <p:cNvSpPr/>
          <p:nvPr/>
        </p:nvSpPr>
        <p:spPr>
          <a:xfrm>
            <a:off x="6095234" y="2479252"/>
            <a:ext cx="576064" cy="523220"/>
          </a:xfrm>
          <a:prstGeom prst="rect">
            <a:avLst/>
          </a:prstGeom>
        </p:spPr>
        <p:txBody>
          <a:bodyPr wrap="square">
            <a:spAutoFit/>
          </a:bodyPr>
          <a:lstStyle/>
          <a:p>
            <a:pPr algn="just"/>
            <a:r>
              <a:rPr lang="it-IT" sz="1400" dirty="0" smtClean="0"/>
              <a:t>TM2</a:t>
            </a:r>
          </a:p>
          <a:p>
            <a:pPr algn="just"/>
            <a:endParaRPr lang="it-IT" sz="1400" dirty="0"/>
          </a:p>
        </p:txBody>
      </p:sp>
      <p:sp>
        <p:nvSpPr>
          <p:cNvPr id="17" name="Rettangolo 16"/>
          <p:cNvSpPr/>
          <p:nvPr/>
        </p:nvSpPr>
        <p:spPr>
          <a:xfrm>
            <a:off x="5591178" y="2460088"/>
            <a:ext cx="576064" cy="523220"/>
          </a:xfrm>
          <a:prstGeom prst="rect">
            <a:avLst/>
          </a:prstGeom>
        </p:spPr>
        <p:txBody>
          <a:bodyPr wrap="square">
            <a:spAutoFit/>
          </a:bodyPr>
          <a:lstStyle/>
          <a:p>
            <a:pPr algn="just"/>
            <a:r>
              <a:rPr lang="it-IT" sz="1400" dirty="0" smtClean="0"/>
              <a:t>TM3</a:t>
            </a:r>
          </a:p>
          <a:p>
            <a:pPr algn="just"/>
            <a:endParaRPr lang="it-IT" sz="1400" dirty="0"/>
          </a:p>
        </p:txBody>
      </p:sp>
      <p:sp>
        <p:nvSpPr>
          <p:cNvPr id="18" name="Rettangolo 17"/>
          <p:cNvSpPr/>
          <p:nvPr/>
        </p:nvSpPr>
        <p:spPr>
          <a:xfrm>
            <a:off x="4007002" y="4980368"/>
            <a:ext cx="576064" cy="523220"/>
          </a:xfrm>
          <a:prstGeom prst="rect">
            <a:avLst/>
          </a:prstGeom>
        </p:spPr>
        <p:txBody>
          <a:bodyPr wrap="square">
            <a:spAutoFit/>
          </a:bodyPr>
          <a:lstStyle/>
          <a:p>
            <a:pPr algn="just"/>
            <a:r>
              <a:rPr lang="it-IT" sz="1400" dirty="0" smtClean="0"/>
              <a:t>TM6</a:t>
            </a:r>
          </a:p>
          <a:p>
            <a:pPr algn="just"/>
            <a:endParaRPr lang="it-IT" sz="1400" dirty="0"/>
          </a:p>
        </p:txBody>
      </p:sp>
      <p:sp>
        <p:nvSpPr>
          <p:cNvPr id="19" name="Rettangolo 18"/>
          <p:cNvSpPr/>
          <p:nvPr/>
        </p:nvSpPr>
        <p:spPr>
          <a:xfrm>
            <a:off x="3430938" y="3415356"/>
            <a:ext cx="864096" cy="492443"/>
          </a:xfrm>
          <a:prstGeom prst="rect">
            <a:avLst/>
          </a:prstGeom>
        </p:spPr>
        <p:txBody>
          <a:bodyPr wrap="square">
            <a:spAutoFit/>
          </a:bodyPr>
          <a:lstStyle/>
          <a:p>
            <a:pPr algn="just"/>
            <a:r>
              <a:rPr lang="it-IT" sz="1200" dirty="0" smtClean="0"/>
              <a:t>Asn250</a:t>
            </a:r>
          </a:p>
          <a:p>
            <a:pPr algn="just"/>
            <a:endParaRPr lang="it-IT" sz="1400" dirty="0"/>
          </a:p>
        </p:txBody>
      </p:sp>
      <p:sp>
        <p:nvSpPr>
          <p:cNvPr id="20" name="Rettangolo 19"/>
          <p:cNvSpPr/>
          <p:nvPr/>
        </p:nvSpPr>
        <p:spPr>
          <a:xfrm>
            <a:off x="4655074" y="2562873"/>
            <a:ext cx="864096" cy="492443"/>
          </a:xfrm>
          <a:prstGeom prst="rect">
            <a:avLst/>
          </a:prstGeom>
        </p:spPr>
        <p:txBody>
          <a:bodyPr wrap="square">
            <a:spAutoFit/>
          </a:bodyPr>
          <a:lstStyle/>
          <a:p>
            <a:pPr algn="just"/>
            <a:r>
              <a:rPr lang="it-IT" sz="1200" dirty="0" smtClean="0"/>
              <a:t>Phe168</a:t>
            </a:r>
          </a:p>
          <a:p>
            <a:pPr algn="just"/>
            <a:endParaRPr lang="it-IT" sz="1400" dirty="0"/>
          </a:p>
        </p:txBody>
      </p:sp>
    </p:spTree>
    <p:extLst>
      <p:ext uri="{BB962C8B-B14F-4D97-AF65-F5344CB8AC3E}">
        <p14:creationId xmlns:p14="http://schemas.microsoft.com/office/powerpoint/2010/main" val="260929400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3606924" y="2132856"/>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7" name="Oggetto 6"/>
          <p:cNvGraphicFramePr>
            <a:graphicFrameLocks noChangeAspect="1"/>
          </p:cNvGraphicFramePr>
          <p:nvPr>
            <p:extLst>
              <p:ext uri="{D42A27DB-BD31-4B8C-83A1-F6EECF244321}">
                <p14:modId xmlns:p14="http://schemas.microsoft.com/office/powerpoint/2010/main" val="4121844432"/>
              </p:ext>
            </p:extLst>
          </p:nvPr>
        </p:nvGraphicFramePr>
        <p:xfrm>
          <a:off x="3914378" y="2319660"/>
          <a:ext cx="1997075" cy="1662113"/>
        </p:xfrm>
        <a:graphic>
          <a:graphicData uri="http://schemas.openxmlformats.org/presentationml/2006/ole">
            <mc:AlternateContent xmlns:mc="http://schemas.openxmlformats.org/markup-compatibility/2006">
              <mc:Choice xmlns:v="urn:schemas-microsoft-com:vml" Requires="v">
                <p:oleObj spid="_x0000_s67625" name="CS ChemDraw Drawing" r:id="rId3" imgW="1333500" imgH="1092200" progId="">
                  <p:embed/>
                </p:oleObj>
              </mc:Choice>
              <mc:Fallback>
                <p:oleObj name="CS ChemDraw Drawing" r:id="rId3" imgW="1333500" imgH="1092200" progId="">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378" y="2319660"/>
                        <a:ext cx="1997075" cy="166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allout con freccia in giù 7"/>
          <p:cNvSpPr/>
          <p:nvPr/>
        </p:nvSpPr>
        <p:spPr>
          <a:xfrm flipV="1">
            <a:off x="2272100" y="4005064"/>
            <a:ext cx="4763699" cy="864096"/>
          </a:xfrm>
          <a:prstGeom prst="downArrowCallout">
            <a:avLst>
              <a:gd name="adj1" fmla="val 38228"/>
              <a:gd name="adj2" fmla="val 31614"/>
              <a:gd name="adj3" fmla="val 25000"/>
              <a:gd name="adj4" fmla="val 49545"/>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2505051" y="4437112"/>
            <a:ext cx="4824536" cy="369332"/>
          </a:xfrm>
          <a:prstGeom prst="rect">
            <a:avLst/>
          </a:prstGeom>
          <a:noFill/>
        </p:spPr>
        <p:txBody>
          <a:bodyPr wrap="square" rtlCol="0">
            <a:spAutoFit/>
          </a:bodyPr>
          <a:lstStyle/>
          <a:p>
            <a:r>
              <a:rPr lang="it-IT" dirty="0" err="1" smtClean="0"/>
              <a:t>Alkyl</a:t>
            </a:r>
            <a:r>
              <a:rPr lang="it-IT" dirty="0" smtClean="0"/>
              <a:t> </a:t>
            </a:r>
            <a:r>
              <a:rPr lang="it-IT" dirty="0" err="1" smtClean="0"/>
              <a:t>esters</a:t>
            </a:r>
            <a:r>
              <a:rPr lang="it-IT" dirty="0" smtClean="0"/>
              <a:t>,  </a:t>
            </a:r>
            <a:r>
              <a:rPr lang="it-IT" dirty="0" err="1" smtClean="0"/>
              <a:t>benzyl</a:t>
            </a:r>
            <a:r>
              <a:rPr lang="it-IT" dirty="0" smtClean="0"/>
              <a:t> </a:t>
            </a:r>
            <a:r>
              <a:rPr lang="it-IT" dirty="0" err="1" smtClean="0"/>
              <a:t>esters</a:t>
            </a:r>
            <a:r>
              <a:rPr lang="it-IT" dirty="0" smtClean="0"/>
              <a:t> and </a:t>
            </a:r>
            <a:r>
              <a:rPr lang="it-IT" dirty="0" err="1" smtClean="0"/>
              <a:t>amides</a:t>
            </a:r>
            <a:endParaRPr lang="it-IT" dirty="0"/>
          </a:p>
        </p:txBody>
      </p:sp>
    </p:spTree>
    <p:extLst>
      <p:ext uri="{BB962C8B-B14F-4D97-AF65-F5344CB8AC3E}">
        <p14:creationId xmlns:p14="http://schemas.microsoft.com/office/powerpoint/2010/main" val="414352878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4857334" y="2354965"/>
            <a:ext cx="3573688"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2604392" y="2379423"/>
            <a:ext cx="2226230"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a:off x="4763668" y="5113040"/>
            <a:ext cx="4850970"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a:off x="7100526" y="1982018"/>
            <a:ext cx="1474512" cy="234027"/>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90785354"/>
              </p:ext>
            </p:extLst>
          </p:nvPr>
        </p:nvGraphicFramePr>
        <p:xfrm>
          <a:off x="4930632" y="325834"/>
          <a:ext cx="1171575" cy="1468438"/>
        </p:xfrm>
        <a:graphic>
          <a:graphicData uri="http://schemas.openxmlformats.org/presentationml/2006/ole">
            <mc:AlternateContent xmlns:mc="http://schemas.openxmlformats.org/markup-compatibility/2006">
              <mc:Choice xmlns:v="urn:schemas-microsoft-com:vml" Requires="v">
                <p:oleObj spid="_x0000_s48356" name="CS ChemDraw Drawing" r:id="rId3" imgW="1333500" imgH="1663700" progId="">
                  <p:embed/>
                </p:oleObj>
              </mc:Choice>
              <mc:Fallback>
                <p:oleObj name="CS ChemDraw Drawing" r:id="rId3" imgW="1333500" imgH="1663700" progId="">
                  <p:embed/>
                  <p:pic>
                    <p:nvPicPr>
                      <p:cNvPr id="0" name="Picture 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632" y="325834"/>
                        <a:ext cx="1171575" cy="146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7140896" y="1910010"/>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=1.99 </a:t>
            </a:r>
            <a:r>
              <a:rPr lang="it-IT" sz="1400" dirty="0" err="1"/>
              <a:t>nM</a:t>
            </a:r>
            <a:endParaRPr lang="it-IT" sz="1400" dirty="0"/>
          </a:p>
        </p:txBody>
      </p:sp>
      <p:graphicFrame>
        <p:nvGraphicFramePr>
          <p:cNvPr id="7" name="Oggetto 6"/>
          <p:cNvGraphicFramePr>
            <a:graphicFrameLocks noChangeAspect="1"/>
          </p:cNvGraphicFramePr>
          <p:nvPr>
            <p:extLst>
              <p:ext uri="{D42A27DB-BD31-4B8C-83A1-F6EECF244321}">
                <p14:modId xmlns:p14="http://schemas.microsoft.com/office/powerpoint/2010/main" val="2802765956"/>
              </p:ext>
            </p:extLst>
          </p:nvPr>
        </p:nvGraphicFramePr>
        <p:xfrm>
          <a:off x="7117145" y="325834"/>
          <a:ext cx="1279525" cy="1468438"/>
        </p:xfrm>
        <a:graphic>
          <a:graphicData uri="http://schemas.openxmlformats.org/presentationml/2006/ole">
            <mc:AlternateContent xmlns:mc="http://schemas.openxmlformats.org/markup-compatibility/2006">
              <mc:Choice xmlns:v="urn:schemas-microsoft-com:vml" Requires="v">
                <p:oleObj spid="_x0000_s48357" name="CS ChemDraw Drawing" r:id="rId5" imgW="1460500" imgH="1663700" progId="">
                  <p:embed/>
                </p:oleObj>
              </mc:Choice>
              <mc:Fallback>
                <p:oleObj name="CS ChemDraw Drawing" r:id="rId5" imgW="1460500" imgH="1663700" progId="">
                  <p:embed/>
                  <p:pic>
                    <p:nvPicPr>
                      <p:cNvPr id="0" name="Picture 2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7145" y="325834"/>
                        <a:ext cx="1279525" cy="146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1031086800"/>
              </p:ext>
            </p:extLst>
          </p:nvPr>
        </p:nvGraphicFramePr>
        <p:xfrm>
          <a:off x="2670382" y="325834"/>
          <a:ext cx="1171575" cy="1192213"/>
        </p:xfrm>
        <a:graphic>
          <a:graphicData uri="http://schemas.openxmlformats.org/presentationml/2006/ole">
            <mc:AlternateContent xmlns:mc="http://schemas.openxmlformats.org/markup-compatibility/2006">
              <mc:Choice xmlns:v="urn:schemas-microsoft-com:vml" Requires="v">
                <p:oleObj spid="_x0000_s48358" name="CS ChemDraw Drawing" r:id="rId7" imgW="1333500" imgH="1358900" progId="">
                  <p:embed/>
                </p:oleObj>
              </mc:Choice>
              <mc:Fallback>
                <p:oleObj name="CS ChemDraw Drawing" r:id="rId7" imgW="1333500" imgH="1358900" progId="">
                  <p:embed/>
                  <p:pic>
                    <p:nvPicPr>
                      <p:cNvPr id="0" name="Picture 2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0382" y="325834"/>
                        <a:ext cx="1171575" cy="1192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ggetto 8"/>
          <p:cNvGraphicFramePr>
            <a:graphicFrameLocks noChangeAspect="1"/>
          </p:cNvGraphicFramePr>
          <p:nvPr>
            <p:extLst>
              <p:ext uri="{D42A27DB-BD31-4B8C-83A1-F6EECF244321}">
                <p14:modId xmlns:p14="http://schemas.microsoft.com/office/powerpoint/2010/main" val="70018597"/>
              </p:ext>
            </p:extLst>
          </p:nvPr>
        </p:nvGraphicFramePr>
        <p:xfrm>
          <a:off x="4958326" y="3116957"/>
          <a:ext cx="1171575" cy="1468437"/>
        </p:xfrm>
        <a:graphic>
          <a:graphicData uri="http://schemas.openxmlformats.org/presentationml/2006/ole">
            <mc:AlternateContent xmlns:mc="http://schemas.openxmlformats.org/markup-compatibility/2006">
              <mc:Choice xmlns:v="urn:schemas-microsoft-com:vml" Requires="v">
                <p:oleObj spid="_x0000_s48359" name="CS ChemDraw Drawing" r:id="rId9" imgW="1333500" imgH="1663700" progId="">
                  <p:embed/>
                </p:oleObj>
              </mc:Choice>
              <mc:Fallback>
                <p:oleObj name="CS ChemDraw Drawing" r:id="rId9" imgW="1333500" imgH="1663700" progId="">
                  <p:embed/>
                  <p:pic>
                    <p:nvPicPr>
                      <p:cNvPr id="0" name="Picture 2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8326" y="3116957"/>
                        <a:ext cx="1171575" cy="1468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ggetto 9"/>
          <p:cNvGraphicFramePr>
            <a:graphicFrameLocks noChangeAspect="1"/>
          </p:cNvGraphicFramePr>
          <p:nvPr>
            <p:extLst>
              <p:ext uri="{D42A27DB-BD31-4B8C-83A1-F6EECF244321}">
                <p14:modId xmlns:p14="http://schemas.microsoft.com/office/powerpoint/2010/main" val="117481410"/>
              </p:ext>
            </p:extLst>
          </p:nvPr>
        </p:nvGraphicFramePr>
        <p:xfrm>
          <a:off x="7189153" y="3116957"/>
          <a:ext cx="1279525" cy="1468437"/>
        </p:xfrm>
        <a:graphic>
          <a:graphicData uri="http://schemas.openxmlformats.org/presentationml/2006/ole">
            <mc:AlternateContent xmlns:mc="http://schemas.openxmlformats.org/markup-compatibility/2006">
              <mc:Choice xmlns:v="urn:schemas-microsoft-com:vml" Requires="v">
                <p:oleObj spid="_x0000_s48360" name="CS ChemDraw Drawing" r:id="rId11" imgW="1460500" imgH="1663700" progId="">
                  <p:embed/>
                </p:oleObj>
              </mc:Choice>
              <mc:Fallback>
                <p:oleObj name="CS ChemDraw Drawing" r:id="rId11" imgW="1460500" imgH="1663700" progId="">
                  <p:embed/>
                  <p:pic>
                    <p:nvPicPr>
                      <p:cNvPr id="0" name="Picture 20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9153" y="3116957"/>
                        <a:ext cx="1279525" cy="1468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ttangolo 10"/>
          <p:cNvSpPr/>
          <p:nvPr/>
        </p:nvSpPr>
        <p:spPr>
          <a:xfrm>
            <a:off x="2583048" y="1890265"/>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=2.75 </a:t>
            </a:r>
            <a:r>
              <a:rPr lang="it-IT" sz="1400" dirty="0" err="1"/>
              <a:t>nM</a:t>
            </a:r>
            <a:endParaRPr lang="it-IT" sz="1400" dirty="0"/>
          </a:p>
        </p:txBody>
      </p:sp>
      <p:sp>
        <p:nvSpPr>
          <p:cNvPr id="12" name="Rettangolo 11"/>
          <p:cNvSpPr/>
          <p:nvPr/>
        </p:nvSpPr>
        <p:spPr>
          <a:xfrm>
            <a:off x="4908648" y="1910010"/>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=7.21 </a:t>
            </a:r>
            <a:r>
              <a:rPr lang="it-IT" sz="1400" dirty="0" err="1"/>
              <a:t>nM</a:t>
            </a:r>
            <a:endParaRPr lang="it-IT" sz="1400" dirty="0"/>
          </a:p>
        </p:txBody>
      </p:sp>
      <p:sp>
        <p:nvSpPr>
          <p:cNvPr id="13" name="Rettangolo 12"/>
          <p:cNvSpPr/>
          <p:nvPr/>
        </p:nvSpPr>
        <p:spPr>
          <a:xfrm>
            <a:off x="4886318" y="4780930"/>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=3.73 </a:t>
            </a:r>
            <a:r>
              <a:rPr lang="it-IT" sz="1400" dirty="0" err="1"/>
              <a:t>nM</a:t>
            </a:r>
            <a:endParaRPr lang="it-IT" sz="1400" dirty="0"/>
          </a:p>
        </p:txBody>
      </p:sp>
      <p:sp>
        <p:nvSpPr>
          <p:cNvPr id="14" name="Rettangolo 13"/>
          <p:cNvSpPr/>
          <p:nvPr/>
        </p:nvSpPr>
        <p:spPr>
          <a:xfrm>
            <a:off x="7106544" y="4780929"/>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=5.08 </a:t>
            </a:r>
            <a:r>
              <a:rPr lang="it-IT" sz="1400" dirty="0" err="1"/>
              <a:t>nM</a:t>
            </a:r>
            <a:endParaRPr lang="it-IT" sz="1400" dirty="0"/>
          </a:p>
        </p:txBody>
      </p:sp>
      <p:graphicFrame>
        <p:nvGraphicFramePr>
          <p:cNvPr id="2" name="Oggetto 1"/>
          <p:cNvGraphicFramePr>
            <a:graphicFrameLocks noChangeAspect="1"/>
          </p:cNvGraphicFramePr>
          <p:nvPr>
            <p:extLst>
              <p:ext uri="{D42A27DB-BD31-4B8C-83A1-F6EECF244321}">
                <p14:modId xmlns:p14="http://schemas.microsoft.com/office/powerpoint/2010/main" val="4071280924"/>
              </p:ext>
            </p:extLst>
          </p:nvPr>
        </p:nvGraphicFramePr>
        <p:xfrm>
          <a:off x="2650935" y="3116957"/>
          <a:ext cx="1171575" cy="1468438"/>
        </p:xfrm>
        <a:graphic>
          <a:graphicData uri="http://schemas.openxmlformats.org/presentationml/2006/ole">
            <mc:AlternateContent xmlns:mc="http://schemas.openxmlformats.org/markup-compatibility/2006">
              <mc:Choice xmlns:v="urn:schemas-microsoft-com:vml" Requires="v">
                <p:oleObj spid="_x0000_s48361" name="CS ChemDraw Drawing" r:id="rId13" imgW="1333500" imgH="1663700" progId="">
                  <p:embed/>
                </p:oleObj>
              </mc:Choice>
              <mc:Fallback>
                <p:oleObj name="CS ChemDraw Drawing" r:id="rId13" imgW="1333500" imgH="1663700" progId="">
                  <p:embed/>
                  <p:pic>
                    <p:nvPicPr>
                      <p:cNvPr id="0" name="Picture 2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50935" y="3116957"/>
                        <a:ext cx="1171575" cy="146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ttangolo 14"/>
          <p:cNvSpPr/>
          <p:nvPr/>
        </p:nvSpPr>
        <p:spPr>
          <a:xfrm>
            <a:off x="1950302" y="4780930"/>
            <a:ext cx="2592288" cy="738664"/>
          </a:xfrm>
          <a:prstGeom prst="rect">
            <a:avLst/>
          </a:prstGeom>
        </p:spPr>
        <p:txBody>
          <a:bodyPr wrap="square">
            <a:spAutoFit/>
          </a:bodyPr>
          <a:lstStyle/>
          <a:p>
            <a:pPr algn="ctr"/>
            <a:r>
              <a:rPr lang="it-IT" sz="1400" dirty="0" smtClean="0"/>
              <a:t>K</a:t>
            </a:r>
            <a:r>
              <a:rPr lang="it-IT" sz="1400" baseline="-25000" dirty="0" smtClean="0"/>
              <a:t>i</a:t>
            </a:r>
            <a:r>
              <a:rPr lang="it-IT" sz="1400" dirty="0" smtClean="0"/>
              <a:t>hA</a:t>
            </a:r>
            <a:r>
              <a:rPr lang="it-IT" sz="1400" baseline="-25000" dirty="0" smtClean="0"/>
              <a:t>3</a:t>
            </a:r>
            <a:r>
              <a:rPr lang="it-IT" sz="1400" dirty="0" smtClean="0"/>
              <a:t>&lt;15 </a:t>
            </a:r>
            <a:r>
              <a:rPr lang="it-IT" sz="1400" dirty="0" err="1" smtClean="0"/>
              <a:t>nM</a:t>
            </a:r>
            <a:endParaRPr lang="it-IT" sz="1400" dirty="0" smtClean="0"/>
          </a:p>
          <a:p>
            <a:pPr algn="just"/>
            <a:r>
              <a:rPr lang="it-IT" sz="1400" dirty="0" err="1" smtClean="0"/>
              <a:t>Comparable</a:t>
            </a:r>
            <a:r>
              <a:rPr lang="it-IT" sz="1400" dirty="0" smtClean="0"/>
              <a:t> or </a:t>
            </a:r>
            <a:r>
              <a:rPr lang="it-IT" sz="1400" dirty="0" err="1" smtClean="0"/>
              <a:t>lower</a:t>
            </a:r>
            <a:r>
              <a:rPr lang="it-IT" sz="1400" dirty="0" smtClean="0"/>
              <a:t> </a:t>
            </a:r>
            <a:r>
              <a:rPr lang="it-IT" sz="1400" dirty="0" err="1" smtClean="0"/>
              <a:t>selectivity</a:t>
            </a:r>
            <a:r>
              <a:rPr lang="it-IT" sz="1400" dirty="0" smtClean="0"/>
              <a:t> </a:t>
            </a:r>
            <a:r>
              <a:rPr lang="it-IT" sz="1400" dirty="0" err="1" smtClean="0"/>
              <a:t>than</a:t>
            </a:r>
            <a:r>
              <a:rPr lang="it-IT" sz="1400" dirty="0" smtClean="0"/>
              <a:t> </a:t>
            </a:r>
            <a:r>
              <a:rPr lang="it-IT" sz="1400" dirty="0" err="1" smtClean="0"/>
              <a:t>unsubstituted</a:t>
            </a:r>
            <a:r>
              <a:rPr lang="it-IT" sz="1400" dirty="0" smtClean="0"/>
              <a:t> </a:t>
            </a:r>
            <a:r>
              <a:rPr lang="it-IT" sz="1400" dirty="0" err="1" smtClean="0"/>
              <a:t>benzyl</a:t>
            </a:r>
            <a:r>
              <a:rPr lang="it-IT" sz="1400" dirty="0" smtClean="0"/>
              <a:t> </a:t>
            </a:r>
            <a:r>
              <a:rPr lang="it-IT" sz="1400" dirty="0" err="1" smtClean="0"/>
              <a:t>ester</a:t>
            </a:r>
            <a:endParaRPr lang="it-IT" sz="1400" dirty="0"/>
          </a:p>
        </p:txBody>
      </p:sp>
      <p:sp>
        <p:nvSpPr>
          <p:cNvPr id="16" name="Rettangolo 15"/>
          <p:cNvSpPr/>
          <p:nvPr/>
        </p:nvSpPr>
        <p:spPr>
          <a:xfrm>
            <a:off x="3822510" y="2433230"/>
            <a:ext cx="1168710" cy="253916"/>
          </a:xfrm>
          <a:prstGeom prst="rect">
            <a:avLst/>
          </a:prstGeom>
        </p:spPr>
        <p:txBody>
          <a:bodyPr wrap="square">
            <a:spAutoFit/>
          </a:bodyPr>
          <a:lstStyle/>
          <a:p>
            <a:pPr algn="just"/>
            <a:r>
              <a:rPr lang="it-IT" sz="1050" dirty="0" smtClean="0"/>
              <a:t>≈ OCH</a:t>
            </a:r>
            <a:r>
              <a:rPr lang="it-IT" sz="1050" baseline="-25000" dirty="0" smtClean="0"/>
              <a:t>2</a:t>
            </a:r>
            <a:r>
              <a:rPr lang="it-IT" sz="1050" dirty="0" smtClean="0"/>
              <a:t>CH</a:t>
            </a:r>
            <a:r>
              <a:rPr lang="it-IT" sz="1050" baseline="-25000" dirty="0" smtClean="0"/>
              <a:t>3</a:t>
            </a:r>
            <a:endParaRPr lang="it-IT" sz="1050" baseline="-25000" dirty="0"/>
          </a:p>
        </p:txBody>
      </p:sp>
      <p:sp>
        <p:nvSpPr>
          <p:cNvPr id="17" name="Rettangolo 16"/>
          <p:cNvSpPr/>
          <p:nvPr/>
        </p:nvSpPr>
        <p:spPr>
          <a:xfrm>
            <a:off x="2497856" y="2342058"/>
            <a:ext cx="1743866"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=270.5</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=31.4</a:t>
            </a:r>
            <a:endParaRPr lang="it-IT" sz="1400" dirty="0"/>
          </a:p>
        </p:txBody>
      </p:sp>
      <p:sp>
        <p:nvSpPr>
          <p:cNvPr id="18" name="Rettangolo 17"/>
          <p:cNvSpPr/>
          <p:nvPr/>
        </p:nvSpPr>
        <p:spPr>
          <a:xfrm>
            <a:off x="4886318" y="2342058"/>
            <a:ext cx="195263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=38.4</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=15.8</a:t>
            </a:r>
            <a:endParaRPr lang="it-IT" sz="1400" dirty="0"/>
          </a:p>
        </p:txBody>
      </p:sp>
      <p:sp>
        <p:nvSpPr>
          <p:cNvPr id="19" name="Rettangolo 18"/>
          <p:cNvSpPr/>
          <p:nvPr/>
        </p:nvSpPr>
        <p:spPr>
          <a:xfrm>
            <a:off x="7132440" y="2342058"/>
            <a:ext cx="1802010"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=24.9</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=99.0</a:t>
            </a:r>
            <a:endParaRPr lang="it-IT" sz="1400" dirty="0"/>
          </a:p>
        </p:txBody>
      </p:sp>
      <p:sp>
        <p:nvSpPr>
          <p:cNvPr id="20" name="Rettangolo 19"/>
          <p:cNvSpPr/>
          <p:nvPr/>
        </p:nvSpPr>
        <p:spPr>
          <a:xfrm>
            <a:off x="4886318" y="5140970"/>
            <a:ext cx="167323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=6.27</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=4.99</a:t>
            </a:r>
            <a:endParaRPr lang="it-IT" sz="1400" dirty="0"/>
          </a:p>
        </p:txBody>
      </p:sp>
      <p:sp>
        <p:nvSpPr>
          <p:cNvPr id="21" name="Rettangolo 20"/>
          <p:cNvSpPr/>
          <p:nvPr/>
        </p:nvSpPr>
        <p:spPr>
          <a:xfrm>
            <a:off x="7132440" y="5140970"/>
            <a:ext cx="1696278"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=5.57</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=12.1</a:t>
            </a:r>
            <a:endParaRPr lang="it-IT" sz="1400" dirty="0"/>
          </a:p>
        </p:txBody>
      </p:sp>
      <p:graphicFrame>
        <p:nvGraphicFramePr>
          <p:cNvPr id="25" name="Oggetto 24"/>
          <p:cNvGraphicFramePr>
            <a:graphicFrameLocks noChangeAspect="1"/>
          </p:cNvGraphicFramePr>
          <p:nvPr>
            <p:extLst>
              <p:ext uri="{D42A27DB-BD31-4B8C-83A1-F6EECF244321}">
                <p14:modId xmlns:p14="http://schemas.microsoft.com/office/powerpoint/2010/main" val="3245967530"/>
              </p:ext>
            </p:extLst>
          </p:nvPr>
        </p:nvGraphicFramePr>
        <p:xfrm>
          <a:off x="325346" y="1456173"/>
          <a:ext cx="1171575" cy="1192213"/>
        </p:xfrm>
        <a:graphic>
          <a:graphicData uri="http://schemas.openxmlformats.org/presentationml/2006/ole">
            <mc:AlternateContent xmlns:mc="http://schemas.openxmlformats.org/markup-compatibility/2006">
              <mc:Choice xmlns:v="urn:schemas-microsoft-com:vml" Requires="v">
                <p:oleObj spid="_x0000_s48362" name="CS ChemDraw Drawing" r:id="rId15" imgW="1333500" imgH="1358900" progId="">
                  <p:embed/>
                </p:oleObj>
              </mc:Choice>
              <mc:Fallback>
                <p:oleObj name="CS ChemDraw Drawing" r:id="rId15" imgW="1333500" imgH="1358900" progId="">
                  <p:embed/>
                  <p:pic>
                    <p:nvPicPr>
                      <p:cNvPr id="0" name="Picture 2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5346" y="1456173"/>
                        <a:ext cx="1171575" cy="1192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ttangolo 25"/>
          <p:cNvSpPr/>
          <p:nvPr/>
        </p:nvSpPr>
        <p:spPr>
          <a:xfrm>
            <a:off x="235146" y="2735474"/>
            <a:ext cx="2006403" cy="1169551"/>
          </a:xfrm>
          <a:prstGeom prst="rect">
            <a:avLst/>
          </a:prstGeom>
        </p:spPr>
        <p:txBody>
          <a:bodyPr wrap="square">
            <a:spAutoFit/>
          </a:bodyPr>
          <a:lstStyle/>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1</a:t>
            </a:r>
            <a:r>
              <a:rPr lang="it-IT" sz="1400" dirty="0" smtClean="0">
                <a:solidFill>
                  <a:schemeClr val="bg1">
                    <a:lumMod val="50000"/>
                  </a:schemeClr>
                </a:solidFill>
              </a:rPr>
              <a:t>=978 </a:t>
            </a:r>
            <a:r>
              <a:rPr lang="it-IT" sz="1400" dirty="0" err="1">
                <a:solidFill>
                  <a:schemeClr val="bg1">
                    <a:lumMod val="50000"/>
                  </a:schemeClr>
                </a:solidFill>
              </a:rPr>
              <a:t>nM</a:t>
            </a:r>
            <a:r>
              <a:rPr lang="it-IT" sz="1400" dirty="0">
                <a:solidFill>
                  <a:schemeClr val="bg1">
                    <a:lumMod val="50000"/>
                  </a:schemeClr>
                </a:solidFill>
              </a:rPr>
              <a:t> </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2A</a:t>
            </a:r>
            <a:r>
              <a:rPr lang="it-IT" sz="1400" dirty="0" smtClean="0">
                <a:solidFill>
                  <a:schemeClr val="bg1">
                    <a:lumMod val="50000"/>
                  </a:schemeClr>
                </a:solidFill>
              </a:rPr>
              <a:t>=104 </a:t>
            </a:r>
            <a:r>
              <a:rPr lang="it-IT" sz="1400" dirty="0" err="1">
                <a:solidFill>
                  <a:schemeClr val="bg1">
                    <a:lumMod val="50000"/>
                  </a:schemeClr>
                </a:solidFill>
              </a:rPr>
              <a:t>nM</a:t>
            </a:r>
            <a:endParaRPr lang="it-IT" sz="1400" dirty="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2B</a:t>
            </a:r>
            <a:r>
              <a:rPr lang="it-IT" sz="1400" dirty="0" smtClean="0">
                <a:solidFill>
                  <a:schemeClr val="bg1">
                    <a:lumMod val="50000"/>
                  </a:schemeClr>
                </a:solidFill>
              </a:rPr>
              <a:t>=2,450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3</a:t>
            </a:r>
            <a:r>
              <a:rPr lang="it-IT" sz="1400" dirty="0" smtClean="0">
                <a:solidFill>
                  <a:schemeClr val="bg1">
                    <a:lumMod val="50000"/>
                  </a:schemeClr>
                </a:solidFill>
              </a:rPr>
              <a:t>=4.14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endParaRPr lang="it-IT" sz="1400" dirty="0">
              <a:solidFill>
                <a:schemeClr val="bg1">
                  <a:lumMod val="50000"/>
                </a:schemeClr>
              </a:solidFill>
            </a:endParaRPr>
          </a:p>
        </p:txBody>
      </p:sp>
      <p:sp>
        <p:nvSpPr>
          <p:cNvPr id="27" name="Rettangolo 26"/>
          <p:cNvSpPr/>
          <p:nvPr/>
        </p:nvSpPr>
        <p:spPr>
          <a:xfrm>
            <a:off x="254528" y="3919270"/>
            <a:ext cx="1695773" cy="523220"/>
          </a:xfrm>
          <a:prstGeom prst="rect">
            <a:avLst/>
          </a:prstGeom>
        </p:spPr>
        <p:txBody>
          <a:bodyPr wrap="square">
            <a:spAutoFit/>
          </a:bodyPr>
          <a:lstStyle/>
          <a:p>
            <a:pPr algn="just"/>
            <a:r>
              <a:rPr lang="it-IT" sz="1400" dirty="0">
                <a:solidFill>
                  <a:schemeClr val="bg1">
                    <a:lumMod val="50000"/>
                  </a:schemeClr>
                </a:solidFill>
              </a:rPr>
              <a:t>hA</a:t>
            </a:r>
            <a:r>
              <a:rPr lang="it-IT" sz="1400" baseline="-25000" dirty="0">
                <a:solidFill>
                  <a:schemeClr val="bg1">
                    <a:lumMod val="50000"/>
                  </a:schemeClr>
                </a:solidFill>
              </a:rPr>
              <a:t>1</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=236</a:t>
            </a:r>
          </a:p>
          <a:p>
            <a:pPr algn="just"/>
            <a:r>
              <a:rPr lang="it-IT" sz="1400" dirty="0">
                <a:solidFill>
                  <a:schemeClr val="bg1">
                    <a:lumMod val="50000"/>
                  </a:schemeClr>
                </a:solidFill>
              </a:rPr>
              <a:t>hA</a:t>
            </a:r>
            <a:r>
              <a:rPr lang="it-IT" sz="1400" baseline="-25000" dirty="0">
                <a:solidFill>
                  <a:schemeClr val="bg1">
                    <a:lumMod val="50000"/>
                  </a:schemeClr>
                </a:solidFill>
              </a:rPr>
              <a:t>2A</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=25.1</a:t>
            </a:r>
          </a:p>
        </p:txBody>
      </p:sp>
      <p:sp>
        <p:nvSpPr>
          <p:cNvPr id="28" name="Rettangolo arrotondato 27"/>
          <p:cNvSpPr/>
          <p:nvPr/>
        </p:nvSpPr>
        <p:spPr>
          <a:xfrm>
            <a:off x="278803" y="1287923"/>
            <a:ext cx="1609264" cy="336128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p:cNvSpPr txBox="1"/>
          <p:nvPr/>
        </p:nvSpPr>
        <p:spPr>
          <a:xfrm>
            <a:off x="555438" y="5890884"/>
            <a:ext cx="792088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cap="small" dirty="0" smtClean="0">
                <a:solidFill>
                  <a:schemeClr val="accent5">
                    <a:lumMod val="75000"/>
                  </a:schemeClr>
                </a:solidFill>
                <a:effectLst>
                  <a:outerShdw blurRad="38100" dist="38100" dir="2700000" algn="tl">
                    <a:srgbClr val="000000">
                      <a:alpha val="43137"/>
                    </a:srgbClr>
                  </a:outerShdw>
                </a:effectLst>
              </a:rPr>
              <a:t>No Selectivity Enhancement</a:t>
            </a:r>
            <a:endParaRPr lang="en-US" sz="3200" cap="small" dirty="0">
              <a:solidFill>
                <a:schemeClr val="accent5">
                  <a:lumMod val="75000"/>
                </a:schemeClr>
              </a:solidFill>
              <a:effectLst>
                <a:outerShdw blurRad="38100" dist="38100" dir="2700000" algn="tl">
                  <a:srgbClr val="000000">
                    <a:alpha val="43137"/>
                  </a:srgbClr>
                </a:outerShdw>
              </a:effectLst>
            </a:endParaRPr>
          </a:p>
        </p:txBody>
      </p:sp>
      <p:sp>
        <p:nvSpPr>
          <p:cNvPr id="36" name="Rettangolo 35"/>
          <p:cNvSpPr/>
          <p:nvPr/>
        </p:nvSpPr>
        <p:spPr>
          <a:xfrm>
            <a:off x="2454358" y="5225885"/>
            <a:ext cx="1512168"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3047346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6731412" y="569126"/>
            <a:ext cx="1941810"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=48.3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=197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=1.99 </a:t>
            </a:r>
            <a:r>
              <a:rPr lang="it-IT" sz="1400" dirty="0" err="1"/>
              <a:t>nM</a:t>
            </a:r>
            <a:endParaRPr lang="it-IT" sz="1400" dirty="0"/>
          </a:p>
        </p:txBody>
      </p:sp>
      <p:graphicFrame>
        <p:nvGraphicFramePr>
          <p:cNvPr id="6" name="Oggetto 5"/>
          <p:cNvGraphicFramePr>
            <a:graphicFrameLocks noChangeAspect="1"/>
          </p:cNvGraphicFramePr>
          <p:nvPr>
            <p:extLst>
              <p:ext uri="{D42A27DB-BD31-4B8C-83A1-F6EECF244321}">
                <p14:modId xmlns:p14="http://schemas.microsoft.com/office/powerpoint/2010/main" val="1129653146"/>
              </p:ext>
            </p:extLst>
          </p:nvPr>
        </p:nvGraphicFramePr>
        <p:xfrm>
          <a:off x="5674140" y="497118"/>
          <a:ext cx="986092" cy="1131682"/>
        </p:xfrm>
        <a:graphic>
          <a:graphicData uri="http://schemas.openxmlformats.org/presentationml/2006/ole">
            <mc:AlternateContent xmlns:mc="http://schemas.openxmlformats.org/markup-compatibility/2006">
              <mc:Choice xmlns:v="urn:schemas-microsoft-com:vml" Requires="v">
                <p:oleObj spid="_x0000_s49225" name="CS ChemDraw Drawing" r:id="rId3" imgW="1460500" imgH="1663700" progId="">
                  <p:embed/>
                </p:oleObj>
              </mc:Choice>
              <mc:Fallback>
                <p:oleObj name="CS ChemDraw Drawing" r:id="rId3" imgW="1460500" imgH="1663700" progId="">
                  <p:embed/>
                  <p:pic>
                    <p:nvPicPr>
                      <p:cNvPr id="0" name="Picture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140" y="497118"/>
                        <a:ext cx="986092" cy="11316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759059207"/>
              </p:ext>
            </p:extLst>
          </p:nvPr>
        </p:nvGraphicFramePr>
        <p:xfrm>
          <a:off x="5834170" y="3842911"/>
          <a:ext cx="1042086" cy="1314281"/>
        </p:xfrm>
        <a:graphic>
          <a:graphicData uri="http://schemas.openxmlformats.org/presentationml/2006/ole">
            <mc:AlternateContent xmlns:mc="http://schemas.openxmlformats.org/markup-compatibility/2006">
              <mc:Choice xmlns:v="urn:schemas-microsoft-com:vml" Requires="v">
                <p:oleObj spid="_x0000_s49226" name="CS ChemDraw Drawing" r:id="rId5" imgW="1422400" imgH="1778000" progId="">
                  <p:embed/>
                </p:oleObj>
              </mc:Choice>
              <mc:Fallback>
                <p:oleObj name="CS ChemDraw Drawing" r:id="rId5" imgW="1422400" imgH="1778000" progId="">
                  <p:embed/>
                  <p:pic>
                    <p:nvPicPr>
                      <p:cNvPr id="0" name="Picture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4170" y="3842911"/>
                        <a:ext cx="1042086" cy="1314281"/>
                      </a:xfrm>
                      <a:prstGeom prst="rect">
                        <a:avLst/>
                      </a:prstGeom>
                      <a:solidFill>
                        <a:schemeClr val="bg1"/>
                      </a:solidFill>
                    </p:spPr>
                  </p:pic>
                </p:oleObj>
              </mc:Fallback>
            </mc:AlternateContent>
          </a:graphicData>
        </a:graphic>
      </p:graphicFrame>
      <p:sp>
        <p:nvSpPr>
          <p:cNvPr id="8" name="Rettangolo 7"/>
          <p:cNvSpPr/>
          <p:nvPr/>
        </p:nvSpPr>
        <p:spPr>
          <a:xfrm>
            <a:off x="6804248" y="4021442"/>
            <a:ext cx="1990502" cy="954107"/>
          </a:xfrm>
          <a:prstGeom prst="rect">
            <a:avLst/>
          </a:prstGeom>
          <a:solidFill>
            <a:schemeClr val="bg1"/>
          </a:solidFill>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=3,850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=2,950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=15.3 </a:t>
            </a:r>
            <a:r>
              <a:rPr lang="it-IT" sz="1400" dirty="0" err="1"/>
              <a:t>nM</a:t>
            </a:r>
            <a:endParaRPr lang="it-IT" sz="1400" dirty="0"/>
          </a:p>
        </p:txBody>
      </p:sp>
      <p:pic>
        <p:nvPicPr>
          <p:cNvPr id="11" name="Picture 2"/>
          <p:cNvPicPr>
            <a:picLocks noChangeAspect="1" noChangeArrowheads="1"/>
          </p:cNvPicPr>
          <p:nvPr/>
        </p:nvPicPr>
        <p:blipFill>
          <a:blip r:embed="rId7" cstate="print"/>
          <a:srcRect l="10939" r="9794"/>
          <a:stretch>
            <a:fillRect/>
          </a:stretch>
        </p:blipFill>
        <p:spPr bwMode="auto">
          <a:xfrm>
            <a:off x="1152129" y="557229"/>
            <a:ext cx="3866430" cy="2534299"/>
          </a:xfrm>
          <a:prstGeom prst="rect">
            <a:avLst/>
          </a:prstGeom>
          <a:noFill/>
          <a:ln w="9525">
            <a:noFill/>
            <a:miter lim="800000"/>
            <a:headEnd/>
            <a:tailEnd/>
          </a:ln>
        </p:spPr>
      </p:pic>
      <p:pic>
        <p:nvPicPr>
          <p:cNvPr id="12" name="Picture 3"/>
          <p:cNvPicPr>
            <a:picLocks noChangeAspect="1" noChangeArrowheads="1"/>
          </p:cNvPicPr>
          <p:nvPr/>
        </p:nvPicPr>
        <p:blipFill>
          <a:blip r:embed="rId8" cstate="print"/>
          <a:srcRect l="10958" r="9775"/>
          <a:stretch>
            <a:fillRect/>
          </a:stretch>
        </p:blipFill>
        <p:spPr bwMode="auto">
          <a:xfrm>
            <a:off x="1259632" y="3854998"/>
            <a:ext cx="3744416" cy="2454322"/>
          </a:xfrm>
          <a:prstGeom prst="rect">
            <a:avLst/>
          </a:prstGeom>
          <a:noFill/>
          <a:ln w="9525">
            <a:noFill/>
            <a:miter lim="800000"/>
            <a:headEnd/>
            <a:tailEnd/>
          </a:ln>
        </p:spPr>
      </p:pic>
      <p:pic>
        <p:nvPicPr>
          <p:cNvPr id="13" name="Picture 7"/>
          <p:cNvPicPr>
            <a:picLocks noChangeAspect="1" noChangeArrowheads="1"/>
          </p:cNvPicPr>
          <p:nvPr/>
        </p:nvPicPr>
        <p:blipFill>
          <a:blip r:embed="rId9" cstate="print"/>
          <a:srcRect/>
          <a:stretch>
            <a:fillRect/>
          </a:stretch>
        </p:blipFill>
        <p:spPr bwMode="auto">
          <a:xfrm>
            <a:off x="5724128" y="5115115"/>
            <a:ext cx="2728564" cy="1338221"/>
          </a:xfrm>
          <a:prstGeom prst="rect">
            <a:avLst/>
          </a:prstGeom>
          <a:noFill/>
          <a:ln w="9525">
            <a:noFill/>
            <a:miter lim="800000"/>
            <a:headEnd/>
            <a:tailEnd/>
          </a:ln>
          <a:effectLst/>
        </p:spPr>
      </p:pic>
      <p:pic>
        <p:nvPicPr>
          <p:cNvPr id="14" name="Picture 9"/>
          <p:cNvPicPr>
            <a:picLocks noChangeAspect="1" noChangeArrowheads="1"/>
          </p:cNvPicPr>
          <p:nvPr/>
        </p:nvPicPr>
        <p:blipFill>
          <a:blip r:embed="rId10" cstate="print"/>
          <a:srcRect/>
          <a:stretch>
            <a:fillRect/>
          </a:stretch>
        </p:blipFill>
        <p:spPr bwMode="auto">
          <a:xfrm>
            <a:off x="5580112" y="1624794"/>
            <a:ext cx="2865809" cy="1444166"/>
          </a:xfrm>
          <a:prstGeom prst="rect">
            <a:avLst/>
          </a:prstGeom>
          <a:noFill/>
          <a:ln w="9525">
            <a:noFill/>
            <a:miter lim="800000"/>
            <a:headEnd/>
            <a:tailEnd/>
          </a:ln>
          <a:effectLst/>
        </p:spPr>
      </p:pic>
      <p:sp>
        <p:nvSpPr>
          <p:cNvPr id="2" name="Rettangolo 1"/>
          <p:cNvSpPr/>
          <p:nvPr/>
        </p:nvSpPr>
        <p:spPr>
          <a:xfrm>
            <a:off x="1310655" y="3153300"/>
            <a:ext cx="3477369" cy="584775"/>
          </a:xfrm>
          <a:prstGeom prst="rect">
            <a:avLst/>
          </a:prstGeom>
        </p:spPr>
        <p:txBody>
          <a:bodyPr wrap="square">
            <a:spAutoFit/>
          </a:bodyPr>
          <a:lstStyle/>
          <a:p>
            <a:pPr algn="ctr"/>
            <a:r>
              <a:rPr lang="en-US" sz="1600" dirty="0" smtClean="0"/>
              <a:t>The moiety at the 8-position is located between TM2 and 3.</a:t>
            </a:r>
            <a:endParaRPr lang="en-US" sz="1600" dirty="0"/>
          </a:p>
        </p:txBody>
      </p:sp>
      <p:sp>
        <p:nvSpPr>
          <p:cNvPr id="15" name="Rettangolo 14"/>
          <p:cNvSpPr/>
          <p:nvPr/>
        </p:nvSpPr>
        <p:spPr>
          <a:xfrm>
            <a:off x="5747752" y="3296017"/>
            <a:ext cx="288032" cy="144016"/>
          </a:xfrm>
          <a:prstGeom prst="rect">
            <a:avLst/>
          </a:prstGeom>
          <a:solidFill>
            <a:srgbClr val="0066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747752" y="3512041"/>
            <a:ext cx="288032" cy="144016"/>
          </a:xfrm>
          <a:prstGeom prst="rect">
            <a:avLst/>
          </a:prstGeom>
          <a:solidFill>
            <a:srgbClr val="00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6040016" y="3214136"/>
            <a:ext cx="2102274" cy="307777"/>
          </a:xfrm>
          <a:prstGeom prst="rect">
            <a:avLst/>
          </a:prstGeom>
        </p:spPr>
        <p:txBody>
          <a:bodyPr wrap="square">
            <a:spAutoFit/>
          </a:bodyPr>
          <a:lstStyle/>
          <a:p>
            <a:pPr algn="just"/>
            <a:r>
              <a:rPr lang="it-IT" sz="1200" dirty="0" err="1" smtClean="0"/>
              <a:t>Hydrophic</a:t>
            </a:r>
            <a:r>
              <a:rPr lang="it-IT" sz="1200" dirty="0" smtClean="0"/>
              <a:t>  score (</a:t>
            </a:r>
            <a:r>
              <a:rPr lang="it-IT" sz="1200" dirty="0" err="1" smtClean="0"/>
              <a:t>a.u</a:t>
            </a:r>
            <a:r>
              <a:rPr lang="it-IT" sz="1200" dirty="0" smtClean="0"/>
              <a:t>.</a:t>
            </a:r>
            <a:r>
              <a:rPr lang="it-IT" sz="1400" dirty="0" smtClean="0"/>
              <a:t>)</a:t>
            </a:r>
            <a:endParaRPr lang="it-IT" sz="1400" dirty="0"/>
          </a:p>
        </p:txBody>
      </p:sp>
      <p:sp>
        <p:nvSpPr>
          <p:cNvPr id="18" name="Rettangolo 17"/>
          <p:cNvSpPr/>
          <p:nvPr/>
        </p:nvSpPr>
        <p:spPr>
          <a:xfrm>
            <a:off x="6035784" y="3440033"/>
            <a:ext cx="2637438" cy="276999"/>
          </a:xfrm>
          <a:prstGeom prst="rect">
            <a:avLst/>
          </a:prstGeom>
        </p:spPr>
        <p:txBody>
          <a:bodyPr wrap="square">
            <a:spAutoFit/>
          </a:bodyPr>
          <a:lstStyle/>
          <a:p>
            <a:pPr algn="just"/>
            <a:r>
              <a:rPr lang="it-IT" sz="1200" dirty="0" err="1" smtClean="0"/>
              <a:t>Electrostatic</a:t>
            </a:r>
            <a:r>
              <a:rPr lang="it-IT" sz="1200" dirty="0" smtClean="0"/>
              <a:t> </a:t>
            </a:r>
            <a:r>
              <a:rPr lang="it-IT" sz="1200" dirty="0" err="1" smtClean="0"/>
              <a:t>interactions</a:t>
            </a:r>
            <a:r>
              <a:rPr lang="it-IT" sz="1200" dirty="0" smtClean="0"/>
              <a:t> (kcal/</a:t>
            </a:r>
            <a:r>
              <a:rPr lang="it-IT" sz="1200" dirty="0" err="1" smtClean="0"/>
              <a:t>mol</a:t>
            </a:r>
            <a:r>
              <a:rPr lang="it-IT" sz="1200" dirty="0" smtClean="0"/>
              <a:t>)</a:t>
            </a:r>
            <a:endParaRPr lang="it-IT" sz="1400" dirty="0"/>
          </a:p>
        </p:txBody>
      </p:sp>
    </p:spTree>
    <p:extLst>
      <p:ext uri="{BB962C8B-B14F-4D97-AF65-F5344CB8AC3E}">
        <p14:creationId xmlns:p14="http://schemas.microsoft.com/office/powerpoint/2010/main" val="104761264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2872621" y="2318550"/>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6" name="Oggetto 5"/>
          <p:cNvGraphicFramePr>
            <a:graphicFrameLocks noChangeAspect="1"/>
          </p:cNvGraphicFramePr>
          <p:nvPr>
            <p:extLst>
              <p:ext uri="{D42A27DB-BD31-4B8C-83A1-F6EECF244321}">
                <p14:modId xmlns:p14="http://schemas.microsoft.com/office/powerpoint/2010/main" val="830534831"/>
              </p:ext>
            </p:extLst>
          </p:nvPr>
        </p:nvGraphicFramePr>
        <p:xfrm>
          <a:off x="3386847" y="2505329"/>
          <a:ext cx="1584325" cy="1662113"/>
        </p:xfrm>
        <a:graphic>
          <a:graphicData uri="http://schemas.openxmlformats.org/presentationml/2006/ole">
            <mc:AlternateContent xmlns:mc="http://schemas.openxmlformats.org/markup-compatibility/2006">
              <mc:Choice xmlns:v="urn:schemas-microsoft-com:vml" Requires="v">
                <p:oleObj spid="_x0000_s50218" name="CS ChemDraw Drawing" r:id="rId3" imgW="1054100" imgH="1092200" progId="">
                  <p:embed/>
                </p:oleObj>
              </mc:Choice>
              <mc:Fallback>
                <p:oleObj name="CS ChemDraw Drawing" r:id="rId3" imgW="1054100" imgH="10922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847" y="2505329"/>
                        <a:ext cx="1584325" cy="166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allout con freccia in giù 6"/>
          <p:cNvSpPr/>
          <p:nvPr/>
        </p:nvSpPr>
        <p:spPr>
          <a:xfrm flipV="1">
            <a:off x="3333640" y="3570648"/>
            <a:ext cx="3651457" cy="1418896"/>
          </a:xfrm>
          <a:prstGeom prst="downArrowCallout">
            <a:avLst>
              <a:gd name="adj1" fmla="val 21948"/>
              <a:gd name="adj2" fmla="val 20760"/>
              <a:gd name="adj3" fmla="val 25000"/>
              <a:gd name="adj4" fmla="val 37335"/>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548825" y="4528739"/>
            <a:ext cx="3608420" cy="369332"/>
          </a:xfrm>
          <a:prstGeom prst="rect">
            <a:avLst/>
          </a:prstGeom>
          <a:noFill/>
        </p:spPr>
        <p:txBody>
          <a:bodyPr wrap="square" rtlCol="0">
            <a:spAutoFit/>
          </a:bodyPr>
          <a:lstStyle/>
          <a:p>
            <a:r>
              <a:rPr lang="it-IT" dirty="0" err="1" smtClean="0"/>
              <a:t>Alkyl</a:t>
            </a:r>
            <a:r>
              <a:rPr lang="it-IT" dirty="0" smtClean="0"/>
              <a:t>, </a:t>
            </a:r>
            <a:r>
              <a:rPr lang="it-IT" dirty="0" err="1" smtClean="0"/>
              <a:t>cycloalkyl</a:t>
            </a:r>
            <a:r>
              <a:rPr lang="it-IT" dirty="0" smtClean="0"/>
              <a:t> or </a:t>
            </a:r>
            <a:r>
              <a:rPr lang="it-IT" dirty="0" err="1" smtClean="0"/>
              <a:t>aryl</a:t>
            </a:r>
            <a:r>
              <a:rPr lang="it-IT" dirty="0" smtClean="0"/>
              <a:t> </a:t>
            </a:r>
            <a:r>
              <a:rPr lang="it-IT" dirty="0" err="1" smtClean="0"/>
              <a:t>groups</a:t>
            </a:r>
            <a:endParaRPr lang="it-IT" dirty="0"/>
          </a:p>
        </p:txBody>
      </p:sp>
      <p:sp>
        <p:nvSpPr>
          <p:cNvPr id="9" name="Callout con freccia in giù 8"/>
          <p:cNvSpPr/>
          <p:nvPr/>
        </p:nvSpPr>
        <p:spPr>
          <a:xfrm>
            <a:off x="3454229" y="1759998"/>
            <a:ext cx="1247564" cy="648072"/>
          </a:xfrm>
          <a:prstGeom prst="downArrowCallout">
            <a:avLst>
              <a:gd name="adj1" fmla="val 32363"/>
              <a:gd name="adj2" fmla="val 39697"/>
              <a:gd name="adj3" fmla="val 25000"/>
              <a:gd name="adj4" fmla="val 50280"/>
            </a:avLst>
          </a:prstGeom>
          <a:solidFill>
            <a:schemeClr val="bg1"/>
          </a:solidFill>
          <a:ln>
            <a:solidFill>
              <a:srgbClr val="F8863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3641281" y="1759998"/>
            <a:ext cx="988504" cy="369332"/>
          </a:xfrm>
          <a:prstGeom prst="rect">
            <a:avLst/>
          </a:prstGeom>
          <a:noFill/>
        </p:spPr>
        <p:txBody>
          <a:bodyPr wrap="square" rtlCol="0">
            <a:spAutoFit/>
          </a:bodyPr>
          <a:lstStyle/>
          <a:p>
            <a:r>
              <a:rPr lang="it-IT" dirty="0" smtClean="0"/>
              <a:t>Me, Et</a:t>
            </a:r>
            <a:endParaRPr lang="it-IT" dirty="0"/>
          </a:p>
        </p:txBody>
      </p:sp>
    </p:spTree>
    <p:extLst>
      <p:ext uri="{BB962C8B-B14F-4D97-AF65-F5344CB8AC3E}">
        <p14:creationId xmlns:p14="http://schemas.microsoft.com/office/powerpoint/2010/main" val="37814580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arrotondato 28"/>
          <p:cNvSpPr/>
          <p:nvPr/>
        </p:nvSpPr>
        <p:spPr>
          <a:xfrm>
            <a:off x="5057083" y="3429000"/>
            <a:ext cx="2257240" cy="3240360"/>
          </a:xfrm>
          <a:prstGeom prst="round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1208412" y="5517232"/>
            <a:ext cx="7612060" cy="252030"/>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arrotondato 1"/>
          <p:cNvSpPr/>
          <p:nvPr/>
        </p:nvSpPr>
        <p:spPr>
          <a:xfrm>
            <a:off x="2753196" y="2579834"/>
            <a:ext cx="4454053" cy="1129450"/>
          </a:xfrm>
          <a:prstGeom prst="roundRect">
            <a:avLst/>
          </a:prstGeom>
          <a:solidFill>
            <a:schemeClr val="bg1">
              <a:lumMod val="9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1390043201"/>
              </p:ext>
            </p:extLst>
          </p:nvPr>
        </p:nvGraphicFramePr>
        <p:xfrm>
          <a:off x="1403648" y="476672"/>
          <a:ext cx="922338" cy="987425"/>
        </p:xfrm>
        <a:graphic>
          <a:graphicData uri="http://schemas.openxmlformats.org/presentationml/2006/ole">
            <mc:AlternateContent xmlns:mc="http://schemas.openxmlformats.org/markup-compatibility/2006">
              <mc:Choice xmlns:v="urn:schemas-microsoft-com:vml" Requires="v">
                <p:oleObj spid="_x0000_s51490" name="CS ChemDraw Drawing" r:id="rId3" imgW="1054100" imgH="1117600" progId="">
                  <p:embed/>
                </p:oleObj>
              </mc:Choice>
              <mc:Fallback>
                <p:oleObj name="CS ChemDraw Drawing" r:id="rId3" imgW="1054100" imgH="1117600" progId="">
                  <p:embed/>
                  <p:pic>
                    <p:nvPicPr>
                      <p:cNvPr id="0" name="Picture 2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76672"/>
                        <a:ext cx="92233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1265765549"/>
              </p:ext>
            </p:extLst>
          </p:nvPr>
        </p:nvGraphicFramePr>
        <p:xfrm>
          <a:off x="3406172" y="476672"/>
          <a:ext cx="973138" cy="969963"/>
        </p:xfrm>
        <a:graphic>
          <a:graphicData uri="http://schemas.openxmlformats.org/presentationml/2006/ole">
            <mc:AlternateContent xmlns:mc="http://schemas.openxmlformats.org/markup-compatibility/2006">
              <mc:Choice xmlns:v="urn:schemas-microsoft-com:vml" Requires="v">
                <p:oleObj spid="_x0000_s51491" name="CS ChemDraw Drawing" r:id="rId5" imgW="1104900" imgH="1092200" progId="">
                  <p:embed/>
                </p:oleObj>
              </mc:Choice>
              <mc:Fallback>
                <p:oleObj name="CS ChemDraw Drawing" r:id="rId5" imgW="1104900" imgH="1092200" progId="">
                  <p:embed/>
                  <p:pic>
                    <p:nvPicPr>
                      <p:cNvPr id="0" name="Picture 2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6172" y="476672"/>
                        <a:ext cx="973138"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32606352"/>
              </p:ext>
            </p:extLst>
          </p:nvPr>
        </p:nvGraphicFramePr>
        <p:xfrm>
          <a:off x="5459496" y="476672"/>
          <a:ext cx="973137" cy="969962"/>
        </p:xfrm>
        <a:graphic>
          <a:graphicData uri="http://schemas.openxmlformats.org/presentationml/2006/ole">
            <mc:AlternateContent xmlns:mc="http://schemas.openxmlformats.org/markup-compatibility/2006">
              <mc:Choice xmlns:v="urn:schemas-microsoft-com:vml" Requires="v">
                <p:oleObj spid="_x0000_s51492" name="CS ChemDraw Drawing" r:id="rId7" imgW="1104900" imgH="1092200" progId="">
                  <p:embed/>
                </p:oleObj>
              </mc:Choice>
              <mc:Fallback>
                <p:oleObj name="CS ChemDraw Drawing" r:id="rId7" imgW="1104900" imgH="1092200" progId="">
                  <p:embed/>
                  <p:pic>
                    <p:nvPicPr>
                      <p:cNvPr id="0" name="Picture 2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9496" y="476672"/>
                        <a:ext cx="973137"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75291897"/>
              </p:ext>
            </p:extLst>
          </p:nvPr>
        </p:nvGraphicFramePr>
        <p:xfrm>
          <a:off x="7512818" y="476672"/>
          <a:ext cx="1163638" cy="969962"/>
        </p:xfrm>
        <a:graphic>
          <a:graphicData uri="http://schemas.openxmlformats.org/presentationml/2006/ole">
            <mc:AlternateContent xmlns:mc="http://schemas.openxmlformats.org/markup-compatibility/2006">
              <mc:Choice xmlns:v="urn:schemas-microsoft-com:vml" Requires="v">
                <p:oleObj spid="_x0000_s51493" name="CS ChemDraw Drawing" r:id="rId9" imgW="1320800" imgH="1092200" progId="">
                  <p:embed/>
                </p:oleObj>
              </mc:Choice>
              <mc:Fallback>
                <p:oleObj name="CS ChemDraw Drawing" r:id="rId9" imgW="1320800" imgH="1092200" progId="">
                  <p:embed/>
                  <p:pic>
                    <p:nvPicPr>
                      <p:cNvPr id="0" name="Picture 2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2818" y="476672"/>
                        <a:ext cx="1163638"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ttangolo 8"/>
          <p:cNvSpPr/>
          <p:nvPr/>
        </p:nvSpPr>
        <p:spPr>
          <a:xfrm>
            <a:off x="1187624" y="1603871"/>
            <a:ext cx="2088976"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&gt;30,000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=898 </a:t>
            </a:r>
            <a:r>
              <a:rPr lang="it-IT" sz="1400" dirty="0" err="1"/>
              <a:t>nM</a:t>
            </a:r>
            <a:endParaRPr lang="it-IT" sz="1400" dirty="0"/>
          </a:p>
        </p:txBody>
      </p:sp>
      <p:sp>
        <p:nvSpPr>
          <p:cNvPr id="10" name="Rettangolo 9"/>
          <p:cNvSpPr/>
          <p:nvPr/>
        </p:nvSpPr>
        <p:spPr>
          <a:xfrm>
            <a:off x="3209866" y="1603871"/>
            <a:ext cx="197173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=30,600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=218 </a:t>
            </a:r>
            <a:r>
              <a:rPr lang="it-IT" sz="1400" dirty="0" err="1"/>
              <a:t>nM</a:t>
            </a:r>
            <a:endParaRPr lang="it-IT" sz="1400" dirty="0"/>
          </a:p>
        </p:txBody>
      </p:sp>
      <p:sp>
        <p:nvSpPr>
          <p:cNvPr id="11" name="Rettangolo 10"/>
          <p:cNvSpPr/>
          <p:nvPr/>
        </p:nvSpPr>
        <p:spPr>
          <a:xfrm>
            <a:off x="5298098" y="1603871"/>
            <a:ext cx="190915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=25,500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=940 </a:t>
            </a:r>
            <a:r>
              <a:rPr lang="it-IT" sz="1400" dirty="0" err="1"/>
              <a:t>nM</a:t>
            </a:r>
            <a:endParaRPr lang="it-IT" sz="1400" dirty="0"/>
          </a:p>
        </p:txBody>
      </p:sp>
      <p:sp>
        <p:nvSpPr>
          <p:cNvPr id="12" name="Rettangolo 11"/>
          <p:cNvSpPr/>
          <p:nvPr/>
        </p:nvSpPr>
        <p:spPr>
          <a:xfrm>
            <a:off x="7314322" y="1603871"/>
            <a:ext cx="2032878"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=20,900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=156 </a:t>
            </a:r>
            <a:r>
              <a:rPr lang="it-IT" sz="1400" dirty="0" err="1"/>
              <a:t>nM</a:t>
            </a:r>
            <a:endParaRPr lang="it-IT" sz="1400" dirty="0"/>
          </a:p>
        </p:txBody>
      </p:sp>
      <p:graphicFrame>
        <p:nvGraphicFramePr>
          <p:cNvPr id="13" name="Oggetto 12"/>
          <p:cNvGraphicFramePr>
            <a:graphicFrameLocks noChangeAspect="1"/>
          </p:cNvGraphicFramePr>
          <p:nvPr>
            <p:extLst>
              <p:ext uri="{D42A27DB-BD31-4B8C-83A1-F6EECF244321}">
                <p14:modId xmlns:p14="http://schemas.microsoft.com/office/powerpoint/2010/main" val="2126805245"/>
              </p:ext>
            </p:extLst>
          </p:nvPr>
        </p:nvGraphicFramePr>
        <p:xfrm>
          <a:off x="1239838" y="3814381"/>
          <a:ext cx="1249362" cy="987425"/>
        </p:xfrm>
        <a:graphic>
          <a:graphicData uri="http://schemas.openxmlformats.org/presentationml/2006/ole">
            <mc:AlternateContent xmlns:mc="http://schemas.openxmlformats.org/markup-compatibility/2006">
              <mc:Choice xmlns:v="urn:schemas-microsoft-com:vml" Requires="v">
                <p:oleObj spid="_x0000_s51494" name="CS ChemDraw Drawing" r:id="rId11" imgW="1435100" imgH="1117600" progId="">
                  <p:embed/>
                </p:oleObj>
              </mc:Choice>
              <mc:Fallback>
                <p:oleObj name="CS ChemDraw Drawing" r:id="rId11" imgW="1435100" imgH="1117600" progId="">
                  <p:embed/>
                  <p:pic>
                    <p:nvPicPr>
                      <p:cNvPr id="0" name="Picture 2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9838" y="3814381"/>
                        <a:ext cx="1249362"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ggetto 13"/>
          <p:cNvGraphicFramePr>
            <a:graphicFrameLocks noChangeAspect="1"/>
          </p:cNvGraphicFramePr>
          <p:nvPr>
            <p:extLst>
              <p:ext uri="{D42A27DB-BD31-4B8C-83A1-F6EECF244321}">
                <p14:modId xmlns:p14="http://schemas.microsoft.com/office/powerpoint/2010/main" val="151757839"/>
              </p:ext>
            </p:extLst>
          </p:nvPr>
        </p:nvGraphicFramePr>
        <p:xfrm>
          <a:off x="3394075" y="3794125"/>
          <a:ext cx="1249363" cy="987425"/>
        </p:xfrm>
        <a:graphic>
          <a:graphicData uri="http://schemas.openxmlformats.org/presentationml/2006/ole">
            <mc:AlternateContent xmlns:mc="http://schemas.openxmlformats.org/markup-compatibility/2006">
              <mc:Choice xmlns:v="urn:schemas-microsoft-com:vml" Requires="v">
                <p:oleObj spid="_x0000_s51495" name="CS ChemDraw Drawing" r:id="rId13" imgW="1435100" imgH="1117600" progId="">
                  <p:embed/>
                </p:oleObj>
              </mc:Choice>
              <mc:Fallback>
                <p:oleObj name="CS ChemDraw Drawing" r:id="rId13" imgW="1435100" imgH="1117600" progId="">
                  <p:embed/>
                  <p:pic>
                    <p:nvPicPr>
                      <p:cNvPr id="0" name="Picture 266"/>
                      <p:cNvPicPr>
                        <a:picLocks noChangeAspect="1" noChangeArrowheads="1"/>
                      </p:cNvPicPr>
                      <p:nvPr/>
                    </p:nvPicPr>
                    <p:blipFill>
                      <a:blip r:embed="rId14">
                        <a:alphaModFix amt="51000"/>
                        <a:extLst>
                          <a:ext uri="{28A0092B-C50C-407E-A947-70E740481C1C}">
                            <a14:useLocalDpi xmlns:a14="http://schemas.microsoft.com/office/drawing/2010/main" val="0"/>
                          </a:ext>
                        </a:extLst>
                      </a:blip>
                      <a:srcRect/>
                      <a:stretch>
                        <a:fillRect/>
                      </a:stretch>
                    </p:blipFill>
                    <p:spPr bwMode="auto">
                      <a:xfrm>
                        <a:off x="3394075" y="3794125"/>
                        <a:ext cx="1249363" cy="987425"/>
                      </a:xfrm>
                      <a:prstGeom prst="rect">
                        <a:avLst/>
                      </a:prstGeom>
                      <a:solidFill>
                        <a:srgbClr val="FFFFFF">
                          <a:alpha val="50980"/>
                        </a:srgbClr>
                      </a:solidFill>
                    </p:spPr>
                  </p:pic>
                </p:oleObj>
              </mc:Fallback>
            </mc:AlternateContent>
          </a:graphicData>
        </a:graphic>
      </p:graphicFrame>
      <p:sp>
        <p:nvSpPr>
          <p:cNvPr id="15" name="Rettangolo 14"/>
          <p:cNvSpPr/>
          <p:nvPr/>
        </p:nvSpPr>
        <p:spPr>
          <a:xfrm>
            <a:off x="1121634" y="4855538"/>
            <a:ext cx="1958116"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=181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=241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=2.19 </a:t>
            </a:r>
            <a:r>
              <a:rPr lang="it-IT" sz="1400" dirty="0" err="1"/>
              <a:t>nM</a:t>
            </a:r>
            <a:endParaRPr lang="it-IT" sz="1400" dirty="0"/>
          </a:p>
        </p:txBody>
      </p:sp>
      <p:sp>
        <p:nvSpPr>
          <p:cNvPr id="16" name="Rettangolo 15"/>
          <p:cNvSpPr/>
          <p:nvPr/>
        </p:nvSpPr>
        <p:spPr>
          <a:xfrm>
            <a:off x="3203848" y="4855538"/>
            <a:ext cx="204125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=1,080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=586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=2.04 </a:t>
            </a:r>
            <a:r>
              <a:rPr lang="it-IT" sz="1400" dirty="0" err="1"/>
              <a:t>nM</a:t>
            </a:r>
            <a:endParaRPr lang="it-IT" sz="1400" dirty="0"/>
          </a:p>
        </p:txBody>
      </p:sp>
      <p:graphicFrame>
        <p:nvGraphicFramePr>
          <p:cNvPr id="17" name="Oggetto 16"/>
          <p:cNvGraphicFramePr>
            <a:graphicFrameLocks noChangeAspect="1"/>
          </p:cNvGraphicFramePr>
          <p:nvPr>
            <p:extLst>
              <p:ext uri="{D42A27DB-BD31-4B8C-83A1-F6EECF244321}">
                <p14:modId xmlns:p14="http://schemas.microsoft.com/office/powerpoint/2010/main" val="2498722580"/>
              </p:ext>
            </p:extLst>
          </p:nvPr>
        </p:nvGraphicFramePr>
        <p:xfrm>
          <a:off x="5245100" y="3822319"/>
          <a:ext cx="1738313" cy="969962"/>
        </p:xfrm>
        <a:graphic>
          <a:graphicData uri="http://schemas.openxmlformats.org/presentationml/2006/ole">
            <mc:AlternateContent xmlns:mc="http://schemas.openxmlformats.org/markup-compatibility/2006">
              <mc:Choice xmlns:v="urn:schemas-microsoft-com:vml" Requires="v">
                <p:oleObj spid="_x0000_s51496" name="CS ChemDraw Drawing" r:id="rId15" imgW="1968500" imgH="1092200" progId="">
                  <p:embed/>
                </p:oleObj>
              </mc:Choice>
              <mc:Fallback>
                <p:oleObj name="CS ChemDraw Drawing" r:id="rId15" imgW="1968500" imgH="1092200" progId="">
                  <p:embed/>
                  <p:pic>
                    <p:nvPicPr>
                      <p:cNvPr id="0" name="Picture 267"/>
                      <p:cNvPicPr>
                        <a:picLocks noChangeAspect="1" noChangeArrowheads="1"/>
                      </p:cNvPicPr>
                      <p:nvPr/>
                    </p:nvPicPr>
                    <p:blipFill>
                      <a:blip r:embed="rId16">
                        <a:alphaModFix amt="51000"/>
                        <a:extLst>
                          <a:ext uri="{28A0092B-C50C-407E-A947-70E740481C1C}">
                            <a14:useLocalDpi xmlns:a14="http://schemas.microsoft.com/office/drawing/2010/main" val="0"/>
                          </a:ext>
                        </a:extLst>
                      </a:blip>
                      <a:srcRect/>
                      <a:stretch>
                        <a:fillRect/>
                      </a:stretch>
                    </p:blipFill>
                    <p:spPr bwMode="auto">
                      <a:xfrm>
                        <a:off x="5245100" y="3822319"/>
                        <a:ext cx="1738313" cy="969962"/>
                      </a:xfrm>
                      <a:prstGeom prst="rect">
                        <a:avLst/>
                      </a:prstGeom>
                      <a:solidFill>
                        <a:srgbClr val="FFFFFF">
                          <a:alpha val="50980"/>
                        </a:srgbClr>
                      </a:solidFill>
                    </p:spPr>
                  </p:pic>
                </p:oleObj>
              </mc:Fallback>
            </mc:AlternateContent>
          </a:graphicData>
        </a:graphic>
      </p:graphicFrame>
      <p:graphicFrame>
        <p:nvGraphicFramePr>
          <p:cNvPr id="18" name="Oggetto 17"/>
          <p:cNvGraphicFramePr>
            <a:graphicFrameLocks noChangeAspect="1"/>
          </p:cNvGraphicFramePr>
          <p:nvPr>
            <p:extLst>
              <p:ext uri="{D42A27DB-BD31-4B8C-83A1-F6EECF244321}">
                <p14:modId xmlns:p14="http://schemas.microsoft.com/office/powerpoint/2010/main" val="340179533"/>
              </p:ext>
            </p:extLst>
          </p:nvPr>
        </p:nvGraphicFramePr>
        <p:xfrm>
          <a:off x="7626350" y="3793744"/>
          <a:ext cx="1284288" cy="987425"/>
        </p:xfrm>
        <a:graphic>
          <a:graphicData uri="http://schemas.openxmlformats.org/presentationml/2006/ole">
            <mc:AlternateContent xmlns:mc="http://schemas.openxmlformats.org/markup-compatibility/2006">
              <mc:Choice xmlns:v="urn:schemas-microsoft-com:vml" Requires="v">
                <p:oleObj spid="_x0000_s51497" name="CS ChemDraw Drawing" r:id="rId17" imgW="1460500" imgH="1117600" progId="">
                  <p:embed/>
                </p:oleObj>
              </mc:Choice>
              <mc:Fallback>
                <p:oleObj name="CS ChemDraw Drawing" r:id="rId17" imgW="1460500" imgH="1117600" progId="">
                  <p:embed/>
                  <p:pic>
                    <p:nvPicPr>
                      <p:cNvPr id="0" name="Picture 26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26350" y="3793744"/>
                        <a:ext cx="128428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ttangolo 18"/>
          <p:cNvSpPr/>
          <p:nvPr/>
        </p:nvSpPr>
        <p:spPr>
          <a:xfrm>
            <a:off x="5376123" y="4855538"/>
            <a:ext cx="1983526"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=1,980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=3,940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=0.47 </a:t>
            </a:r>
            <a:r>
              <a:rPr lang="it-IT" sz="1400" dirty="0" err="1"/>
              <a:t>nM</a:t>
            </a:r>
            <a:endParaRPr lang="it-IT" sz="1400" dirty="0"/>
          </a:p>
        </p:txBody>
      </p:sp>
      <p:sp>
        <p:nvSpPr>
          <p:cNvPr id="20" name="Rettangolo 19"/>
          <p:cNvSpPr/>
          <p:nvPr/>
        </p:nvSpPr>
        <p:spPr>
          <a:xfrm>
            <a:off x="7458338" y="4855538"/>
            <a:ext cx="194601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=501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=511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=1.22 </a:t>
            </a:r>
            <a:r>
              <a:rPr lang="it-IT" sz="1400" dirty="0" err="1"/>
              <a:t>nM</a:t>
            </a:r>
            <a:endParaRPr lang="it-IT" sz="1400" dirty="0"/>
          </a:p>
        </p:txBody>
      </p:sp>
      <p:sp>
        <p:nvSpPr>
          <p:cNvPr id="21" name="Rettangolo 20"/>
          <p:cNvSpPr/>
          <p:nvPr/>
        </p:nvSpPr>
        <p:spPr>
          <a:xfrm>
            <a:off x="1121634" y="5934432"/>
            <a:ext cx="1682154"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=82.6</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=110</a:t>
            </a:r>
            <a:endParaRPr lang="it-IT" sz="1400" dirty="0"/>
          </a:p>
        </p:txBody>
      </p:sp>
      <p:sp>
        <p:nvSpPr>
          <p:cNvPr id="22" name="Rettangolo 21"/>
          <p:cNvSpPr/>
          <p:nvPr/>
        </p:nvSpPr>
        <p:spPr>
          <a:xfrm>
            <a:off x="3203848" y="5934432"/>
            <a:ext cx="169835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=529</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=287</a:t>
            </a:r>
            <a:endParaRPr lang="it-IT" sz="1400" dirty="0"/>
          </a:p>
        </p:txBody>
      </p:sp>
      <p:sp>
        <p:nvSpPr>
          <p:cNvPr id="23" name="Rettangolo 22"/>
          <p:cNvSpPr/>
          <p:nvPr/>
        </p:nvSpPr>
        <p:spPr>
          <a:xfrm>
            <a:off x="5376123" y="5934432"/>
            <a:ext cx="1607289"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=4,213</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=8,383</a:t>
            </a:r>
            <a:endParaRPr lang="it-IT" sz="1400" dirty="0"/>
          </a:p>
        </p:txBody>
      </p:sp>
      <p:sp>
        <p:nvSpPr>
          <p:cNvPr id="24" name="Rettangolo 23"/>
          <p:cNvSpPr/>
          <p:nvPr/>
        </p:nvSpPr>
        <p:spPr>
          <a:xfrm>
            <a:off x="7512818" y="6010632"/>
            <a:ext cx="1603574"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=447</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=456</a:t>
            </a:r>
            <a:endParaRPr lang="it-IT" sz="1400" dirty="0"/>
          </a:p>
        </p:txBody>
      </p:sp>
      <p:graphicFrame>
        <p:nvGraphicFramePr>
          <p:cNvPr id="25" name="Oggetto 24"/>
          <p:cNvGraphicFramePr>
            <a:graphicFrameLocks noChangeAspect="1"/>
          </p:cNvGraphicFramePr>
          <p:nvPr>
            <p:extLst>
              <p:ext uri="{D42A27DB-BD31-4B8C-83A1-F6EECF244321}">
                <p14:modId xmlns:p14="http://schemas.microsoft.com/office/powerpoint/2010/main" val="2510176055"/>
              </p:ext>
            </p:extLst>
          </p:nvPr>
        </p:nvGraphicFramePr>
        <p:xfrm>
          <a:off x="2915816" y="2739322"/>
          <a:ext cx="1171575" cy="969962"/>
        </p:xfrm>
        <a:graphic>
          <a:graphicData uri="http://schemas.openxmlformats.org/presentationml/2006/ole">
            <mc:AlternateContent xmlns:mc="http://schemas.openxmlformats.org/markup-compatibility/2006">
              <mc:Choice xmlns:v="urn:schemas-microsoft-com:vml" Requires="v">
                <p:oleObj spid="_x0000_s51498" name="CS ChemDraw Drawing" r:id="rId19" imgW="1333500" imgH="1092200" progId="">
                  <p:embed/>
                </p:oleObj>
              </mc:Choice>
              <mc:Fallback>
                <p:oleObj name="CS ChemDraw Drawing" r:id="rId19" imgW="1333500" imgH="1092200" progId="">
                  <p:embed/>
                  <p:pic>
                    <p:nvPicPr>
                      <p:cNvPr id="0" name="Picture 26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15816" y="2739322"/>
                        <a:ext cx="1171575"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ttangolo 25"/>
          <p:cNvSpPr/>
          <p:nvPr/>
        </p:nvSpPr>
        <p:spPr>
          <a:xfrm>
            <a:off x="4195996" y="2715846"/>
            <a:ext cx="1722174" cy="1169551"/>
          </a:xfrm>
          <a:prstGeom prst="rect">
            <a:avLst/>
          </a:prstGeom>
        </p:spPr>
        <p:txBody>
          <a:bodyPr wrap="square">
            <a:spAutoFit/>
          </a:bodyPr>
          <a:lstStyle/>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1</a:t>
            </a:r>
            <a:r>
              <a:rPr lang="it-IT" sz="1400" dirty="0" smtClean="0">
                <a:solidFill>
                  <a:schemeClr val="bg1">
                    <a:lumMod val="50000"/>
                  </a:schemeClr>
                </a:solidFill>
              </a:rPr>
              <a:t>=978 </a:t>
            </a:r>
            <a:r>
              <a:rPr lang="it-IT" sz="1400" dirty="0" err="1">
                <a:solidFill>
                  <a:schemeClr val="bg1">
                    <a:lumMod val="50000"/>
                  </a:schemeClr>
                </a:solidFill>
              </a:rPr>
              <a:t>nM</a:t>
            </a:r>
            <a:r>
              <a:rPr lang="it-IT" sz="1400" dirty="0">
                <a:solidFill>
                  <a:schemeClr val="bg1">
                    <a:lumMod val="50000"/>
                  </a:schemeClr>
                </a:solidFill>
              </a:rPr>
              <a:t> </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2A</a:t>
            </a:r>
            <a:r>
              <a:rPr lang="it-IT" sz="1400" dirty="0" smtClean="0">
                <a:solidFill>
                  <a:schemeClr val="bg1">
                    <a:lumMod val="50000"/>
                  </a:schemeClr>
                </a:solidFill>
              </a:rPr>
              <a:t>=104 </a:t>
            </a:r>
            <a:r>
              <a:rPr lang="it-IT" sz="1400" dirty="0" err="1">
                <a:solidFill>
                  <a:schemeClr val="bg1">
                    <a:lumMod val="50000"/>
                  </a:schemeClr>
                </a:solidFill>
              </a:rPr>
              <a:t>nM</a:t>
            </a:r>
            <a:endParaRPr lang="it-IT" sz="1400" dirty="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2B</a:t>
            </a:r>
            <a:r>
              <a:rPr lang="it-IT" sz="1400" dirty="0" smtClean="0">
                <a:solidFill>
                  <a:schemeClr val="bg1">
                    <a:lumMod val="50000"/>
                  </a:schemeClr>
                </a:solidFill>
              </a:rPr>
              <a:t>=2,450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3</a:t>
            </a:r>
            <a:r>
              <a:rPr lang="it-IT" sz="1400" dirty="0" smtClean="0">
                <a:solidFill>
                  <a:schemeClr val="bg1">
                    <a:lumMod val="50000"/>
                  </a:schemeClr>
                </a:solidFill>
              </a:rPr>
              <a:t>=4.14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endParaRPr lang="it-IT" sz="1400" dirty="0">
              <a:solidFill>
                <a:schemeClr val="bg1">
                  <a:lumMod val="50000"/>
                </a:schemeClr>
              </a:solidFill>
            </a:endParaRPr>
          </a:p>
        </p:txBody>
      </p:sp>
      <p:sp>
        <p:nvSpPr>
          <p:cNvPr id="27" name="Rettangolo 26"/>
          <p:cNvSpPr/>
          <p:nvPr/>
        </p:nvSpPr>
        <p:spPr>
          <a:xfrm>
            <a:off x="5646142" y="2833178"/>
            <a:ext cx="1510308" cy="523220"/>
          </a:xfrm>
          <a:prstGeom prst="rect">
            <a:avLst/>
          </a:prstGeom>
        </p:spPr>
        <p:txBody>
          <a:bodyPr wrap="square">
            <a:spAutoFit/>
          </a:bodyPr>
          <a:lstStyle/>
          <a:p>
            <a:pPr algn="just"/>
            <a:r>
              <a:rPr lang="it-IT" sz="1400" dirty="0">
                <a:solidFill>
                  <a:schemeClr val="bg1">
                    <a:lumMod val="50000"/>
                  </a:schemeClr>
                </a:solidFill>
              </a:rPr>
              <a:t>hA</a:t>
            </a:r>
            <a:r>
              <a:rPr lang="it-IT" sz="1400" baseline="-25000" dirty="0">
                <a:solidFill>
                  <a:schemeClr val="bg1">
                    <a:lumMod val="50000"/>
                  </a:schemeClr>
                </a:solidFill>
              </a:rPr>
              <a:t>1</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=236</a:t>
            </a:r>
          </a:p>
          <a:p>
            <a:pPr algn="just"/>
            <a:r>
              <a:rPr lang="it-IT" sz="1400" dirty="0">
                <a:solidFill>
                  <a:schemeClr val="bg1">
                    <a:lumMod val="50000"/>
                  </a:schemeClr>
                </a:solidFill>
              </a:rPr>
              <a:t>hA</a:t>
            </a:r>
            <a:r>
              <a:rPr lang="it-IT" sz="1400" baseline="-25000" dirty="0">
                <a:solidFill>
                  <a:schemeClr val="bg1">
                    <a:lumMod val="50000"/>
                  </a:schemeClr>
                </a:solidFill>
              </a:rPr>
              <a:t>2A</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=25.1</a:t>
            </a:r>
          </a:p>
        </p:txBody>
      </p:sp>
    </p:spTree>
    <p:extLst>
      <p:ext uri="{BB962C8B-B14F-4D97-AF65-F5344CB8AC3E}">
        <p14:creationId xmlns:p14="http://schemas.microsoft.com/office/powerpoint/2010/main" val="105830640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642506" y="1776092"/>
            <a:ext cx="7887676" cy="3356398"/>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2400529543"/>
              </p:ext>
            </p:extLst>
          </p:nvPr>
        </p:nvGraphicFramePr>
        <p:xfrm>
          <a:off x="1025407" y="2285168"/>
          <a:ext cx="2583426" cy="1879134"/>
        </p:xfrm>
        <a:graphic>
          <a:graphicData uri="http://schemas.openxmlformats.org/presentationml/2006/ole">
            <mc:AlternateContent xmlns:mc="http://schemas.openxmlformats.org/markup-compatibility/2006">
              <mc:Choice xmlns:v="urn:schemas-microsoft-com:vml" Requires="v">
                <p:oleObj spid="_x0000_s52266" name="CS ChemDraw Drawing" r:id="rId3" imgW="1511300" imgH="1092200" progId="">
                  <p:embed/>
                </p:oleObj>
              </mc:Choice>
              <mc:Fallback>
                <p:oleObj name="CS ChemDraw Drawing" r:id="rId3" imgW="1511300" imgH="1092200" progId="">
                  <p:embed/>
                  <p:pic>
                    <p:nvPicPr>
                      <p:cNvPr id="0" name="Picture 37"/>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1025407" y="2285168"/>
                        <a:ext cx="2583426" cy="1879134"/>
                      </a:xfrm>
                      <a:prstGeom prst="rect">
                        <a:avLst/>
                      </a:prstGeom>
                      <a:solidFill>
                        <a:srgbClr val="FFFFFF">
                          <a:alpha val="50980"/>
                        </a:srgbClr>
                      </a:solidFill>
                    </p:spPr>
                  </p:pic>
                </p:oleObj>
              </mc:Fallback>
            </mc:AlternateContent>
          </a:graphicData>
        </a:graphic>
      </p:graphicFrame>
      <p:sp>
        <p:nvSpPr>
          <p:cNvPr id="32" name="Freccia in giù 31"/>
          <p:cNvSpPr/>
          <p:nvPr/>
        </p:nvSpPr>
        <p:spPr>
          <a:xfrm flipH="1" flipV="1">
            <a:off x="3622222" y="2220640"/>
            <a:ext cx="727113" cy="864096"/>
          </a:xfrm>
          <a:prstGeom prst="downArrow">
            <a:avLst>
              <a:gd name="adj1" fmla="val 50697"/>
              <a:gd name="adj2" fmla="val 55641"/>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4280736" y="2848246"/>
            <a:ext cx="3885812" cy="1384995"/>
          </a:xfrm>
          <a:prstGeom prst="rect">
            <a:avLst/>
          </a:prstGeom>
        </p:spPr>
        <p:txBody>
          <a:bodyPr wrap="square">
            <a:spAutoFit/>
          </a:bodyPr>
          <a:lstStyle/>
          <a:p>
            <a:pPr algn="just"/>
            <a:r>
              <a:rPr lang="it-IT" sz="2800" cap="small" dirty="0" err="1" smtClean="0">
                <a:solidFill>
                  <a:schemeClr val="accent5">
                    <a:lumMod val="75000"/>
                  </a:schemeClr>
                </a:solidFill>
                <a:effectLst>
                  <a:outerShdw blurRad="38100" dist="38100" dir="2700000" algn="tl">
                    <a:srgbClr val="000000">
                      <a:alpha val="43137"/>
                    </a:srgbClr>
                  </a:outerShdw>
                </a:effectLst>
              </a:rPr>
              <a:t>Affinity</a:t>
            </a:r>
            <a:r>
              <a:rPr lang="it-IT" sz="2800" cap="small" dirty="0" smtClean="0">
                <a:solidFill>
                  <a:schemeClr val="accent5">
                    <a:lumMod val="75000"/>
                  </a:schemeClr>
                </a:solidFill>
                <a:effectLst>
                  <a:outerShdw blurRad="38100" dist="38100" dir="2700000" algn="tl">
                    <a:srgbClr val="000000">
                      <a:alpha val="43137"/>
                    </a:srgbClr>
                  </a:outerShdw>
                </a:effectLst>
              </a:rPr>
              <a:t> </a:t>
            </a:r>
          </a:p>
          <a:p>
            <a:pPr algn="just"/>
            <a:r>
              <a:rPr lang="it-IT" sz="2800" dirty="0">
                <a:solidFill>
                  <a:schemeClr val="accent5">
                    <a:lumMod val="75000"/>
                  </a:schemeClr>
                </a:solidFill>
                <a:effectLst>
                  <a:outerShdw blurRad="38100" dist="38100" dir="2700000" algn="tl">
                    <a:srgbClr val="000000">
                      <a:alpha val="43137"/>
                    </a:srgbClr>
                  </a:outerShdw>
                </a:effectLst>
              </a:rPr>
              <a:t> </a:t>
            </a:r>
            <a:r>
              <a:rPr lang="it-IT" sz="2800" dirty="0" smtClean="0">
                <a:solidFill>
                  <a:schemeClr val="accent5">
                    <a:lumMod val="75000"/>
                  </a:schemeClr>
                </a:solidFill>
                <a:effectLst>
                  <a:outerShdw blurRad="38100" dist="38100" dir="2700000" algn="tl">
                    <a:srgbClr val="000000">
                      <a:alpha val="43137"/>
                    </a:srgbClr>
                  </a:outerShdw>
                </a:effectLst>
              </a:rPr>
              <a:t>           &amp;</a:t>
            </a:r>
          </a:p>
          <a:p>
            <a:pPr algn="just"/>
            <a:r>
              <a:rPr lang="it-IT" sz="2800" dirty="0">
                <a:solidFill>
                  <a:schemeClr val="accent5">
                    <a:lumMod val="75000"/>
                  </a:schemeClr>
                </a:solidFill>
                <a:effectLst>
                  <a:outerShdw blurRad="38100" dist="38100" dir="2700000" algn="tl">
                    <a:srgbClr val="000000">
                      <a:alpha val="43137"/>
                    </a:srgbClr>
                  </a:outerShdw>
                </a:effectLst>
              </a:rPr>
              <a:t> </a:t>
            </a:r>
            <a:r>
              <a:rPr lang="it-IT" sz="2800" dirty="0" smtClean="0">
                <a:solidFill>
                  <a:schemeClr val="accent5">
                    <a:lumMod val="75000"/>
                  </a:schemeClr>
                </a:solidFill>
                <a:effectLst>
                  <a:outerShdw blurRad="38100" dist="38100" dir="2700000" algn="tl">
                    <a:srgbClr val="000000">
                      <a:alpha val="43137"/>
                    </a:srgbClr>
                  </a:outerShdw>
                </a:effectLst>
              </a:rPr>
              <a:t>             </a:t>
            </a:r>
            <a:r>
              <a:rPr lang="it-IT" sz="2800" cap="small" dirty="0" err="1" smtClean="0">
                <a:solidFill>
                  <a:schemeClr val="accent5">
                    <a:lumMod val="75000"/>
                  </a:schemeClr>
                </a:solidFill>
                <a:effectLst>
                  <a:outerShdw blurRad="38100" dist="38100" dir="2700000" algn="tl">
                    <a:srgbClr val="000000">
                      <a:alpha val="43137"/>
                    </a:srgbClr>
                  </a:outerShdw>
                </a:effectLst>
              </a:rPr>
              <a:t>Selectivity</a:t>
            </a:r>
            <a:endParaRPr lang="it-IT" sz="2800" cap="small" dirty="0" smtClean="0">
              <a:solidFill>
                <a:schemeClr val="accent5">
                  <a:lumMod val="75000"/>
                </a:schemeClr>
              </a:solidFill>
              <a:effectLst>
                <a:outerShdw blurRad="38100" dist="38100" dir="2700000" algn="tl">
                  <a:srgbClr val="000000">
                    <a:alpha val="43137"/>
                  </a:srgbClr>
                </a:outerShdw>
              </a:effectLst>
            </a:endParaRPr>
          </a:p>
        </p:txBody>
      </p:sp>
      <p:sp>
        <p:nvSpPr>
          <p:cNvPr id="34" name="Freccia in giù 33"/>
          <p:cNvSpPr/>
          <p:nvPr/>
        </p:nvSpPr>
        <p:spPr>
          <a:xfrm flipH="1" flipV="1">
            <a:off x="7643565" y="3429719"/>
            <a:ext cx="727032" cy="864000"/>
          </a:xfrm>
          <a:prstGeom prst="downArrow">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66279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subTitle" idx="4294967295"/>
          </p:nvPr>
        </p:nvSpPr>
        <p:spPr bwMode="auto">
          <a:xfrm>
            <a:off x="260640" y="1023948"/>
            <a:ext cx="2319840" cy="8050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a:solidFill>
                  <a:schemeClr val="accent1"/>
                </a:solidFill>
              </a:rPr>
              <a:t>STIRILXANTINE</a:t>
            </a:r>
          </a:p>
        </p:txBody>
      </p:sp>
      <p:sp>
        <p:nvSpPr>
          <p:cNvPr id="13315" name="AutoShape 3"/>
          <p:cNvSpPr>
            <a:spLocks noChangeArrowheads="1"/>
          </p:cNvSpPr>
          <p:nvPr/>
        </p:nvSpPr>
        <p:spPr bwMode="auto">
          <a:xfrm>
            <a:off x="195840" y="1862116"/>
            <a:ext cx="4898880" cy="2449697"/>
          </a:xfrm>
          <a:prstGeom prst="roundRect">
            <a:avLst>
              <a:gd name="adj" fmla="val 16667"/>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01" y="2043575"/>
            <a:ext cx="4281120" cy="21760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AutoShape 5"/>
          <p:cNvSpPr>
            <a:spLocks noChangeArrowheads="1"/>
          </p:cNvSpPr>
          <p:nvPr/>
        </p:nvSpPr>
        <p:spPr bwMode="auto">
          <a:xfrm>
            <a:off x="2220480" y="4585340"/>
            <a:ext cx="3918240" cy="1795869"/>
          </a:xfrm>
          <a:prstGeom prst="roundRect">
            <a:avLst>
              <a:gd name="adj" fmla="val 16667"/>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160" y="4727915"/>
            <a:ext cx="3409920" cy="14905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Text Box 7"/>
          <p:cNvSpPr txBox="1">
            <a:spLocks noChangeArrowheads="1"/>
          </p:cNvSpPr>
          <p:nvPr/>
        </p:nvSpPr>
        <p:spPr bwMode="auto">
          <a:xfrm>
            <a:off x="5497950" y="2004312"/>
            <a:ext cx="3070339"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600" dirty="0">
                <a:solidFill>
                  <a:schemeClr val="accent1"/>
                </a:solidFill>
                <a:latin typeface="+mn-lt"/>
              </a:rPr>
              <a:t>   (E)-KF17837</a:t>
            </a:r>
          </a:p>
          <a:p>
            <a:pPr algn="ctr">
              <a:lnSpc>
                <a:spcPct val="87000"/>
              </a:lnSpc>
            </a:pPr>
            <a:r>
              <a:rPr lang="en-GB" altLang="it-IT" sz="1600" dirty="0">
                <a:solidFill>
                  <a:schemeClr val="accent1"/>
                </a:solidFill>
                <a:latin typeface="+mn-lt"/>
              </a:rPr>
              <a:t>hA</a:t>
            </a:r>
            <a:r>
              <a:rPr lang="en-GB" altLang="it-IT" sz="1600" baseline="-33000" dirty="0">
                <a:solidFill>
                  <a:schemeClr val="accent1"/>
                </a:solidFill>
                <a:latin typeface="+mn-lt"/>
              </a:rPr>
              <a:t>2A</a:t>
            </a:r>
            <a:r>
              <a:rPr lang="en-GB" altLang="it-IT" sz="1600" dirty="0">
                <a:solidFill>
                  <a:schemeClr val="accent1"/>
                </a:solidFill>
                <a:latin typeface="+mn-lt"/>
              </a:rPr>
              <a:t>= 2 </a:t>
            </a:r>
            <a:r>
              <a:rPr lang="en-GB" altLang="it-IT" sz="1600" dirty="0" err="1">
                <a:solidFill>
                  <a:schemeClr val="accent1"/>
                </a:solidFill>
                <a:latin typeface="+mn-lt"/>
              </a:rPr>
              <a:t>nM</a:t>
            </a:r>
            <a:endParaRPr lang="en-GB" altLang="it-IT" sz="1600" dirty="0">
              <a:solidFill>
                <a:schemeClr val="accent1"/>
              </a:solidFill>
              <a:latin typeface="+mn-lt"/>
            </a:endParaRPr>
          </a:p>
          <a:p>
            <a:pPr algn="ctr">
              <a:lnSpc>
                <a:spcPct val="87000"/>
              </a:lnSpc>
            </a:pPr>
            <a:r>
              <a:rPr lang="en-GB" altLang="it-IT" sz="1600" dirty="0">
                <a:solidFill>
                  <a:schemeClr val="accent1"/>
                </a:solidFill>
                <a:latin typeface="+mn-lt"/>
              </a:rPr>
              <a:t>     62 volte </a:t>
            </a:r>
            <a:r>
              <a:rPr lang="en-GB" altLang="it-IT" sz="1600" dirty="0" err="1">
                <a:solidFill>
                  <a:schemeClr val="accent1"/>
                </a:solidFill>
                <a:latin typeface="+mn-lt"/>
              </a:rPr>
              <a:t>selettivo</a:t>
            </a:r>
            <a:r>
              <a:rPr lang="en-GB" altLang="it-IT" sz="1600" dirty="0">
                <a:solidFill>
                  <a:schemeClr val="accent1"/>
                </a:solidFill>
                <a:latin typeface="+mn-lt"/>
              </a:rPr>
              <a:t> verso A</a:t>
            </a:r>
            <a:r>
              <a:rPr lang="en-GB" altLang="it-IT" sz="1600" baseline="-33000" dirty="0">
                <a:solidFill>
                  <a:schemeClr val="accent1"/>
                </a:solidFill>
                <a:latin typeface="+mn-lt"/>
              </a:rPr>
              <a:t>1 </a:t>
            </a:r>
          </a:p>
        </p:txBody>
      </p:sp>
      <p:sp>
        <p:nvSpPr>
          <p:cNvPr id="13320" name="AutoShape 8"/>
          <p:cNvSpPr>
            <a:spLocks noChangeArrowheads="1"/>
          </p:cNvSpPr>
          <p:nvPr/>
        </p:nvSpPr>
        <p:spPr bwMode="auto">
          <a:xfrm>
            <a:off x="6910946" y="3070403"/>
            <a:ext cx="164160" cy="489651"/>
          </a:xfrm>
          <a:prstGeom prst="downArrow">
            <a:avLst>
              <a:gd name="adj1" fmla="val 50000"/>
              <a:gd name="adj2" fmla="val 74561"/>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sp>
        <p:nvSpPr>
          <p:cNvPr id="13321" name="Text Box 9"/>
          <p:cNvSpPr txBox="1">
            <a:spLocks noChangeArrowheads="1"/>
          </p:cNvSpPr>
          <p:nvPr/>
        </p:nvSpPr>
        <p:spPr bwMode="auto">
          <a:xfrm>
            <a:off x="5490126" y="3440395"/>
            <a:ext cx="3036960" cy="805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b="1" dirty="0">
                <a:solidFill>
                  <a:schemeClr val="accent1"/>
                </a:solidFill>
                <a:effectLst>
                  <a:outerShdw blurRad="38100" dist="38100" dir="2700000" algn="tl">
                    <a:srgbClr val="000000"/>
                  </a:outerShdw>
                </a:effectLst>
                <a:latin typeface="+mn-lt"/>
              </a:rPr>
              <a:t>POTENTE E SELETTIVO</a:t>
            </a:r>
          </a:p>
        </p:txBody>
      </p:sp>
      <p:sp>
        <p:nvSpPr>
          <p:cNvPr id="13322" name="Text Box 10"/>
          <p:cNvSpPr txBox="1">
            <a:spLocks noChangeArrowheads="1"/>
          </p:cNvSpPr>
          <p:nvPr/>
        </p:nvSpPr>
        <p:spPr bwMode="auto">
          <a:xfrm>
            <a:off x="325440" y="5119636"/>
            <a:ext cx="1992960" cy="673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b="1" dirty="0">
                <a:solidFill>
                  <a:schemeClr val="accent1"/>
                </a:solidFill>
                <a:effectLst>
                  <a:outerShdw blurRad="38100" dist="38100" dir="2700000" algn="tl">
                    <a:srgbClr val="000000"/>
                  </a:outerShdw>
                </a:effectLst>
                <a:latin typeface="+mn-lt"/>
              </a:rPr>
              <a:t>Jacobson &amp; co.</a:t>
            </a:r>
          </a:p>
        </p:txBody>
      </p:sp>
      <p:sp>
        <p:nvSpPr>
          <p:cNvPr id="13323" name="Text Box 11"/>
          <p:cNvSpPr txBox="1">
            <a:spLocks noChangeArrowheads="1"/>
          </p:cNvSpPr>
          <p:nvPr/>
        </p:nvSpPr>
        <p:spPr bwMode="auto">
          <a:xfrm>
            <a:off x="6020182" y="4450496"/>
            <a:ext cx="3225413"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600" dirty="0">
                <a:solidFill>
                  <a:schemeClr val="accent1"/>
                </a:solidFill>
                <a:latin typeface="+mn-lt"/>
              </a:rPr>
              <a:t> CSC</a:t>
            </a:r>
          </a:p>
          <a:p>
            <a:pPr algn="ctr">
              <a:lnSpc>
                <a:spcPct val="87000"/>
              </a:lnSpc>
            </a:pPr>
            <a:r>
              <a:rPr lang="en-GB" altLang="it-IT" sz="1600" dirty="0">
                <a:solidFill>
                  <a:schemeClr val="accent1"/>
                </a:solidFill>
                <a:latin typeface="+mn-lt"/>
              </a:rPr>
              <a:t>hA</a:t>
            </a:r>
            <a:r>
              <a:rPr lang="en-GB" altLang="it-IT" sz="1600" baseline="-33000" dirty="0">
                <a:solidFill>
                  <a:schemeClr val="accent1"/>
                </a:solidFill>
                <a:latin typeface="+mn-lt"/>
              </a:rPr>
              <a:t>2A</a:t>
            </a:r>
            <a:r>
              <a:rPr lang="en-GB" altLang="it-IT" sz="1600" dirty="0">
                <a:solidFill>
                  <a:schemeClr val="accent1"/>
                </a:solidFill>
                <a:latin typeface="+mn-lt"/>
              </a:rPr>
              <a:t>= 54 </a:t>
            </a:r>
            <a:r>
              <a:rPr lang="en-GB" altLang="it-IT" sz="1600" dirty="0" err="1">
                <a:solidFill>
                  <a:schemeClr val="accent1"/>
                </a:solidFill>
                <a:latin typeface="+mn-lt"/>
              </a:rPr>
              <a:t>nM</a:t>
            </a:r>
            <a:endParaRPr lang="en-GB" altLang="it-IT" sz="1600" dirty="0">
              <a:solidFill>
                <a:schemeClr val="accent1"/>
              </a:solidFill>
              <a:latin typeface="+mn-lt"/>
            </a:endParaRPr>
          </a:p>
          <a:p>
            <a:pPr algn="ctr">
              <a:lnSpc>
                <a:spcPct val="87000"/>
              </a:lnSpc>
            </a:pPr>
            <a:r>
              <a:rPr lang="en-GB" altLang="it-IT" sz="1600" dirty="0">
                <a:solidFill>
                  <a:schemeClr val="accent1"/>
                </a:solidFill>
                <a:latin typeface="+mn-lt"/>
              </a:rPr>
              <a:t>     560 volte </a:t>
            </a:r>
            <a:r>
              <a:rPr lang="en-GB" altLang="it-IT" sz="1600" dirty="0" err="1">
                <a:solidFill>
                  <a:schemeClr val="accent1"/>
                </a:solidFill>
                <a:latin typeface="+mn-lt"/>
              </a:rPr>
              <a:t>selettivo</a:t>
            </a:r>
            <a:r>
              <a:rPr lang="en-GB" altLang="it-IT" sz="1600" dirty="0">
                <a:solidFill>
                  <a:schemeClr val="accent1"/>
                </a:solidFill>
                <a:latin typeface="+mn-lt"/>
              </a:rPr>
              <a:t> verso A</a:t>
            </a:r>
            <a:r>
              <a:rPr lang="en-GB" altLang="it-IT" sz="1600" baseline="-33000" dirty="0">
                <a:solidFill>
                  <a:schemeClr val="accent1"/>
                </a:solidFill>
                <a:latin typeface="+mn-lt"/>
              </a:rPr>
              <a:t>1 </a:t>
            </a:r>
          </a:p>
        </p:txBody>
      </p:sp>
      <p:sp>
        <p:nvSpPr>
          <p:cNvPr id="13324" name="AutoShape 12"/>
          <p:cNvSpPr>
            <a:spLocks noChangeArrowheads="1"/>
          </p:cNvSpPr>
          <p:nvPr/>
        </p:nvSpPr>
        <p:spPr bwMode="auto">
          <a:xfrm>
            <a:off x="7461425" y="5500215"/>
            <a:ext cx="164160" cy="489651"/>
          </a:xfrm>
          <a:prstGeom prst="downArrow">
            <a:avLst>
              <a:gd name="adj1" fmla="val 50000"/>
              <a:gd name="adj2" fmla="val 74561"/>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sp>
        <p:nvSpPr>
          <p:cNvPr id="13325" name="Text Box 13"/>
          <p:cNvSpPr txBox="1">
            <a:spLocks noChangeArrowheads="1"/>
          </p:cNvSpPr>
          <p:nvPr/>
        </p:nvSpPr>
        <p:spPr bwMode="auto">
          <a:xfrm>
            <a:off x="6155345" y="5988023"/>
            <a:ext cx="2809440" cy="805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b="1" dirty="0">
                <a:solidFill>
                  <a:schemeClr val="accent1"/>
                </a:solidFill>
                <a:effectLst>
                  <a:outerShdw blurRad="38100" dist="38100" dir="2700000" algn="tl">
                    <a:srgbClr val="000000"/>
                  </a:outerShdw>
                </a:effectLst>
                <a:latin typeface="+mn-lt"/>
              </a:rPr>
              <a:t>MENO POTENTE MA MOLTO PI</a:t>
            </a:r>
            <a:r>
              <a:rPr lang="en-GB" altLang="it-IT" b="1" dirty="0">
                <a:solidFill>
                  <a:schemeClr val="accent1"/>
                </a:solidFill>
                <a:effectLst>
                  <a:outerShdw blurRad="38100" dist="38100" dir="2700000" algn="tl">
                    <a:srgbClr val="000000"/>
                  </a:outerShdw>
                </a:effectLst>
                <a:latin typeface="+mn-lt"/>
                <a:cs typeface="Arial" charset="0"/>
              </a:rPr>
              <a:t>Ù</a:t>
            </a:r>
            <a:r>
              <a:rPr lang="en-GB" altLang="it-IT" b="1" dirty="0">
                <a:solidFill>
                  <a:schemeClr val="accent1"/>
                </a:solidFill>
                <a:effectLst>
                  <a:outerShdw blurRad="38100" dist="38100" dir="2700000" algn="tl">
                    <a:srgbClr val="000000"/>
                  </a:outerShdw>
                </a:effectLst>
                <a:latin typeface="+mn-lt"/>
              </a:rPr>
              <a:t> SELETTIVO</a:t>
            </a:r>
          </a:p>
        </p:txBody>
      </p:sp>
      <p:sp>
        <p:nvSpPr>
          <p:cNvPr id="16" name="Text Box 2"/>
          <p:cNvSpPr txBox="1">
            <a:spLocks noChangeArrowheads="1"/>
          </p:cNvSpPr>
          <p:nvPr/>
        </p:nvSpPr>
        <p:spPr bwMode="auto">
          <a:xfrm>
            <a:off x="426240" y="309633"/>
            <a:ext cx="8226720" cy="1061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4000">
                <a:solidFill>
                  <a:schemeClr val="accent1"/>
                </a:solidFill>
                <a:latin typeface="+mn-lt"/>
              </a:rPr>
              <a:t>Antagonisti A</a:t>
            </a:r>
            <a:r>
              <a:rPr lang="en-GB" altLang="it-IT" sz="4000" baseline="-33000">
                <a:solidFill>
                  <a:schemeClr val="accent1"/>
                </a:solidFill>
                <a:latin typeface="+mn-lt"/>
              </a:rPr>
              <a:t>2A</a:t>
            </a:r>
            <a:r>
              <a:rPr lang="en-GB" altLang="it-IT" sz="4000">
                <a:solidFill>
                  <a:schemeClr val="accent1"/>
                </a:solidFill>
                <a:latin typeface="+mn-lt"/>
              </a:rPr>
              <a:t>AR</a:t>
            </a:r>
          </a:p>
        </p:txBody>
      </p:sp>
    </p:spTree>
    <p:extLst>
      <p:ext uri="{BB962C8B-B14F-4D97-AF65-F5344CB8AC3E}">
        <p14:creationId xmlns:p14="http://schemas.microsoft.com/office/powerpoint/2010/main" val="26778179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a:xfrm>
            <a:off x="1691680" y="3861048"/>
            <a:ext cx="3528392" cy="52321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arrotondato 17"/>
          <p:cNvSpPr/>
          <p:nvPr/>
        </p:nvSpPr>
        <p:spPr>
          <a:xfrm>
            <a:off x="2889250" y="4628787"/>
            <a:ext cx="4230216" cy="1392501"/>
          </a:xfrm>
          <a:prstGeom prst="roundRect">
            <a:avLst/>
          </a:prstGeom>
          <a:solidFill>
            <a:schemeClr val="bg1">
              <a:lumMod val="9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3760628702"/>
              </p:ext>
            </p:extLst>
          </p:nvPr>
        </p:nvGraphicFramePr>
        <p:xfrm>
          <a:off x="1930400" y="1484313"/>
          <a:ext cx="1163638" cy="987425"/>
        </p:xfrm>
        <a:graphic>
          <a:graphicData uri="http://schemas.openxmlformats.org/presentationml/2006/ole">
            <mc:AlternateContent xmlns:mc="http://schemas.openxmlformats.org/markup-compatibility/2006">
              <mc:Choice xmlns:v="urn:schemas-microsoft-com:vml" Requires="v">
                <p:oleObj spid="_x0000_s53383" name="CS ChemDraw Drawing" r:id="rId3" imgW="1333500" imgH="1117600" progId="">
                  <p:embed/>
                </p:oleObj>
              </mc:Choice>
              <mc:Fallback>
                <p:oleObj name="CS ChemDraw Drawing" r:id="rId3" imgW="1333500" imgH="1117600" progId="">
                  <p:embed/>
                  <p:pic>
                    <p:nvPicPr>
                      <p:cNvPr id="0" name="Picture 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400" y="1484313"/>
                        <a:ext cx="116363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2073889173"/>
              </p:ext>
            </p:extLst>
          </p:nvPr>
        </p:nvGraphicFramePr>
        <p:xfrm>
          <a:off x="4080073" y="1484313"/>
          <a:ext cx="1481138" cy="969963"/>
        </p:xfrm>
        <a:graphic>
          <a:graphicData uri="http://schemas.openxmlformats.org/presentationml/2006/ole">
            <mc:AlternateContent xmlns:mc="http://schemas.openxmlformats.org/markup-compatibility/2006">
              <mc:Choice xmlns:v="urn:schemas-microsoft-com:vml" Requires="v">
                <p:oleObj spid="_x0000_s53384" name="CS ChemDraw Drawing" r:id="rId5" imgW="1676400" imgH="1092200" progId="">
                  <p:embed/>
                </p:oleObj>
              </mc:Choice>
              <mc:Fallback>
                <p:oleObj name="CS ChemDraw Drawing" r:id="rId5" imgW="1676400" imgH="1092200" progId="">
                  <p:embed/>
                  <p:pic>
                    <p:nvPicPr>
                      <p:cNvPr id="0" name="Picture 1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0073" y="1484313"/>
                        <a:ext cx="1481138"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1703607026"/>
              </p:ext>
            </p:extLst>
          </p:nvPr>
        </p:nvGraphicFramePr>
        <p:xfrm>
          <a:off x="6547246" y="1484313"/>
          <a:ext cx="1481138" cy="969963"/>
        </p:xfrm>
        <a:graphic>
          <a:graphicData uri="http://schemas.openxmlformats.org/presentationml/2006/ole">
            <mc:AlternateContent xmlns:mc="http://schemas.openxmlformats.org/markup-compatibility/2006">
              <mc:Choice xmlns:v="urn:schemas-microsoft-com:vml" Requires="v">
                <p:oleObj spid="_x0000_s53385" name="CS ChemDraw Drawing" r:id="rId7" imgW="1676400" imgH="1092200" progId="">
                  <p:embed/>
                </p:oleObj>
              </mc:Choice>
              <mc:Fallback>
                <p:oleObj name="CS ChemDraw Drawing" r:id="rId7" imgW="1676400" imgH="1092200" progId="">
                  <p:embed/>
                  <p:pic>
                    <p:nvPicPr>
                      <p:cNvPr id="0" name="Picture 1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7246" y="1484313"/>
                        <a:ext cx="1481138"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ttangolo 7"/>
          <p:cNvSpPr/>
          <p:nvPr/>
        </p:nvSpPr>
        <p:spPr>
          <a:xfrm>
            <a:off x="1763688" y="2852936"/>
            <a:ext cx="194471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=1,500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=1,350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=2.52 </a:t>
            </a:r>
            <a:r>
              <a:rPr lang="it-IT" sz="1400" dirty="0" err="1"/>
              <a:t>nM</a:t>
            </a:r>
            <a:endParaRPr lang="it-IT" sz="1400" dirty="0"/>
          </a:p>
        </p:txBody>
      </p:sp>
      <p:sp>
        <p:nvSpPr>
          <p:cNvPr id="9" name="Rettangolo 8"/>
          <p:cNvSpPr/>
          <p:nvPr/>
        </p:nvSpPr>
        <p:spPr>
          <a:xfrm>
            <a:off x="4001954" y="2852935"/>
            <a:ext cx="1889650"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=80.6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=201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=0.53 </a:t>
            </a:r>
            <a:r>
              <a:rPr lang="it-IT" sz="1400" dirty="0" err="1"/>
              <a:t>nM</a:t>
            </a:r>
            <a:endParaRPr lang="it-IT" sz="1400" dirty="0"/>
          </a:p>
        </p:txBody>
      </p:sp>
      <p:sp>
        <p:nvSpPr>
          <p:cNvPr id="10" name="Rettangolo 9"/>
          <p:cNvSpPr/>
          <p:nvPr/>
        </p:nvSpPr>
        <p:spPr>
          <a:xfrm>
            <a:off x="6516216" y="2852936"/>
            <a:ext cx="213248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=1,780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=1,100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=32.4 </a:t>
            </a:r>
            <a:r>
              <a:rPr lang="it-IT" sz="1400" dirty="0" err="1"/>
              <a:t>nM</a:t>
            </a:r>
            <a:endParaRPr lang="it-IT" sz="1400" dirty="0"/>
          </a:p>
        </p:txBody>
      </p:sp>
      <p:graphicFrame>
        <p:nvGraphicFramePr>
          <p:cNvPr id="11" name="Oggetto 10"/>
          <p:cNvGraphicFramePr>
            <a:graphicFrameLocks noChangeAspect="1"/>
          </p:cNvGraphicFramePr>
          <p:nvPr>
            <p:extLst>
              <p:ext uri="{D42A27DB-BD31-4B8C-83A1-F6EECF244321}">
                <p14:modId xmlns:p14="http://schemas.microsoft.com/office/powerpoint/2010/main" val="159588911"/>
              </p:ext>
            </p:extLst>
          </p:nvPr>
        </p:nvGraphicFramePr>
        <p:xfrm>
          <a:off x="2889250" y="4875213"/>
          <a:ext cx="1171575" cy="969962"/>
        </p:xfrm>
        <a:graphic>
          <a:graphicData uri="http://schemas.openxmlformats.org/presentationml/2006/ole">
            <mc:AlternateContent xmlns:mc="http://schemas.openxmlformats.org/markup-compatibility/2006">
              <mc:Choice xmlns:v="urn:schemas-microsoft-com:vml" Requires="v">
                <p:oleObj spid="_x0000_s53386" name="CS ChemDraw Drawing" r:id="rId9" imgW="1333500" imgH="1092200" progId="">
                  <p:embed/>
                </p:oleObj>
              </mc:Choice>
              <mc:Fallback>
                <p:oleObj name="CS ChemDraw Drawing" r:id="rId9" imgW="1333500" imgH="1092200" progId="">
                  <p:embed/>
                  <p:pic>
                    <p:nvPicPr>
                      <p:cNvPr id="0" name="Picture 1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9250" y="4875213"/>
                        <a:ext cx="1171575"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ttangolo 11"/>
          <p:cNvSpPr/>
          <p:nvPr/>
        </p:nvSpPr>
        <p:spPr>
          <a:xfrm>
            <a:off x="4169430" y="4851737"/>
            <a:ext cx="1722174" cy="1169551"/>
          </a:xfrm>
          <a:prstGeom prst="rect">
            <a:avLst/>
          </a:prstGeom>
        </p:spPr>
        <p:txBody>
          <a:bodyPr wrap="square">
            <a:spAutoFit/>
          </a:bodyPr>
          <a:lstStyle/>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1</a:t>
            </a:r>
            <a:r>
              <a:rPr lang="it-IT" sz="1400" dirty="0" smtClean="0">
                <a:solidFill>
                  <a:schemeClr val="bg1">
                    <a:lumMod val="50000"/>
                  </a:schemeClr>
                </a:solidFill>
              </a:rPr>
              <a:t>=978 </a:t>
            </a:r>
            <a:r>
              <a:rPr lang="it-IT" sz="1400" dirty="0" err="1">
                <a:solidFill>
                  <a:schemeClr val="bg1">
                    <a:lumMod val="50000"/>
                  </a:schemeClr>
                </a:solidFill>
              </a:rPr>
              <a:t>nM</a:t>
            </a:r>
            <a:r>
              <a:rPr lang="it-IT" sz="1400" dirty="0">
                <a:solidFill>
                  <a:schemeClr val="bg1">
                    <a:lumMod val="50000"/>
                  </a:schemeClr>
                </a:solidFill>
              </a:rPr>
              <a:t> </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2A</a:t>
            </a:r>
            <a:r>
              <a:rPr lang="it-IT" sz="1400" dirty="0" smtClean="0">
                <a:solidFill>
                  <a:schemeClr val="bg1">
                    <a:lumMod val="50000"/>
                  </a:schemeClr>
                </a:solidFill>
              </a:rPr>
              <a:t>=104 </a:t>
            </a:r>
            <a:r>
              <a:rPr lang="it-IT" sz="1400" dirty="0" err="1">
                <a:solidFill>
                  <a:schemeClr val="bg1">
                    <a:lumMod val="50000"/>
                  </a:schemeClr>
                </a:solidFill>
              </a:rPr>
              <a:t>nM</a:t>
            </a:r>
            <a:endParaRPr lang="it-IT" sz="1400" dirty="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2B</a:t>
            </a:r>
            <a:r>
              <a:rPr lang="it-IT" sz="1400" dirty="0" smtClean="0">
                <a:solidFill>
                  <a:schemeClr val="bg1">
                    <a:lumMod val="50000"/>
                  </a:schemeClr>
                </a:solidFill>
              </a:rPr>
              <a:t>=2,450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3</a:t>
            </a:r>
            <a:r>
              <a:rPr lang="it-IT" sz="1400" dirty="0" smtClean="0">
                <a:solidFill>
                  <a:schemeClr val="bg1">
                    <a:lumMod val="50000"/>
                  </a:schemeClr>
                </a:solidFill>
              </a:rPr>
              <a:t>=4.14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endParaRPr lang="it-IT" sz="1400" dirty="0">
              <a:solidFill>
                <a:schemeClr val="bg1">
                  <a:lumMod val="50000"/>
                </a:schemeClr>
              </a:solidFill>
            </a:endParaRPr>
          </a:p>
        </p:txBody>
      </p:sp>
      <p:sp>
        <p:nvSpPr>
          <p:cNvPr id="13" name="Rettangolo 12"/>
          <p:cNvSpPr/>
          <p:nvPr/>
        </p:nvSpPr>
        <p:spPr>
          <a:xfrm>
            <a:off x="5670376" y="4969069"/>
            <a:ext cx="1613074" cy="523220"/>
          </a:xfrm>
          <a:prstGeom prst="rect">
            <a:avLst/>
          </a:prstGeom>
        </p:spPr>
        <p:txBody>
          <a:bodyPr wrap="square">
            <a:spAutoFit/>
          </a:bodyPr>
          <a:lstStyle/>
          <a:p>
            <a:pPr algn="just"/>
            <a:r>
              <a:rPr lang="it-IT" sz="1400" dirty="0">
                <a:solidFill>
                  <a:schemeClr val="bg1">
                    <a:lumMod val="50000"/>
                  </a:schemeClr>
                </a:solidFill>
              </a:rPr>
              <a:t>hA</a:t>
            </a:r>
            <a:r>
              <a:rPr lang="it-IT" sz="1400" baseline="-25000" dirty="0">
                <a:solidFill>
                  <a:schemeClr val="bg1">
                    <a:lumMod val="50000"/>
                  </a:schemeClr>
                </a:solidFill>
              </a:rPr>
              <a:t>1</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=236</a:t>
            </a:r>
          </a:p>
          <a:p>
            <a:pPr algn="just"/>
            <a:r>
              <a:rPr lang="it-IT" sz="1400" dirty="0">
                <a:solidFill>
                  <a:schemeClr val="bg1">
                    <a:lumMod val="50000"/>
                  </a:schemeClr>
                </a:solidFill>
              </a:rPr>
              <a:t>hA</a:t>
            </a:r>
            <a:r>
              <a:rPr lang="it-IT" sz="1400" baseline="-25000" dirty="0">
                <a:solidFill>
                  <a:schemeClr val="bg1">
                    <a:lumMod val="50000"/>
                  </a:schemeClr>
                </a:solidFill>
              </a:rPr>
              <a:t>2A</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=25.1</a:t>
            </a:r>
          </a:p>
        </p:txBody>
      </p:sp>
      <p:sp>
        <p:nvSpPr>
          <p:cNvPr id="14" name="Rettangolo 13"/>
          <p:cNvSpPr/>
          <p:nvPr/>
        </p:nvSpPr>
        <p:spPr>
          <a:xfrm>
            <a:off x="1763688" y="3851466"/>
            <a:ext cx="155736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=595</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=536</a:t>
            </a:r>
            <a:endParaRPr lang="it-IT" sz="1400" dirty="0"/>
          </a:p>
        </p:txBody>
      </p:sp>
      <p:sp>
        <p:nvSpPr>
          <p:cNvPr id="15" name="Rettangolo 14"/>
          <p:cNvSpPr/>
          <p:nvPr/>
        </p:nvSpPr>
        <p:spPr>
          <a:xfrm>
            <a:off x="4001953" y="3851466"/>
            <a:ext cx="1559257"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=152</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=379</a:t>
            </a:r>
            <a:endParaRPr lang="it-IT" sz="1400" dirty="0"/>
          </a:p>
        </p:txBody>
      </p:sp>
      <p:sp>
        <p:nvSpPr>
          <p:cNvPr id="16" name="Rettangolo 15"/>
          <p:cNvSpPr/>
          <p:nvPr/>
        </p:nvSpPr>
        <p:spPr>
          <a:xfrm>
            <a:off x="6516216" y="3851466"/>
            <a:ext cx="1707034"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=54.9</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=33.9</a:t>
            </a:r>
            <a:endParaRPr lang="it-IT" sz="1400" dirty="0"/>
          </a:p>
        </p:txBody>
      </p:sp>
    </p:spTree>
    <p:extLst>
      <p:ext uri="{BB962C8B-B14F-4D97-AF65-F5344CB8AC3E}">
        <p14:creationId xmlns:p14="http://schemas.microsoft.com/office/powerpoint/2010/main" val="2516792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srcRect l="10648" r="9494"/>
          <a:stretch>
            <a:fillRect/>
          </a:stretch>
        </p:blipFill>
        <p:spPr bwMode="auto">
          <a:xfrm>
            <a:off x="2452802" y="188640"/>
            <a:ext cx="2623254" cy="1909780"/>
          </a:xfrm>
          <a:prstGeom prst="rect">
            <a:avLst/>
          </a:prstGeom>
          <a:noFill/>
          <a:ln w="9525">
            <a:noFill/>
            <a:miter lim="800000"/>
            <a:headEnd/>
            <a:tailEnd/>
          </a:ln>
        </p:spPr>
      </p:pic>
      <p:pic>
        <p:nvPicPr>
          <p:cNvPr id="19" name="Picture 4"/>
          <p:cNvPicPr>
            <a:picLocks noChangeAspect="1" noChangeArrowheads="1"/>
          </p:cNvPicPr>
          <p:nvPr/>
        </p:nvPicPr>
        <p:blipFill>
          <a:blip r:embed="rId4" cstate="print"/>
          <a:srcRect/>
          <a:stretch>
            <a:fillRect/>
          </a:stretch>
        </p:blipFill>
        <p:spPr bwMode="auto">
          <a:xfrm>
            <a:off x="5220072" y="732754"/>
            <a:ext cx="2808312" cy="1400102"/>
          </a:xfrm>
          <a:prstGeom prst="rect">
            <a:avLst/>
          </a:prstGeom>
          <a:noFill/>
          <a:ln w="9525">
            <a:noFill/>
            <a:miter lim="800000"/>
            <a:headEnd/>
            <a:tailEnd/>
          </a:ln>
          <a:effectLst/>
        </p:spPr>
      </p:pic>
      <p:graphicFrame>
        <p:nvGraphicFramePr>
          <p:cNvPr id="21" name="Oggetto 20"/>
          <p:cNvGraphicFramePr>
            <a:graphicFrameLocks noChangeAspect="1"/>
          </p:cNvGraphicFramePr>
          <p:nvPr>
            <p:extLst>
              <p:ext uri="{D42A27DB-BD31-4B8C-83A1-F6EECF244321}">
                <p14:modId xmlns:p14="http://schemas.microsoft.com/office/powerpoint/2010/main" val="1579555137"/>
              </p:ext>
            </p:extLst>
          </p:nvPr>
        </p:nvGraphicFramePr>
        <p:xfrm>
          <a:off x="1284402" y="456674"/>
          <a:ext cx="1096392" cy="892308"/>
        </p:xfrm>
        <a:graphic>
          <a:graphicData uri="http://schemas.openxmlformats.org/presentationml/2006/ole">
            <mc:AlternateContent xmlns:mc="http://schemas.openxmlformats.org/markup-compatibility/2006">
              <mc:Choice xmlns:v="urn:schemas-microsoft-com:vml" Requires="v">
                <p:oleObj spid="_x0000_s54376" name="CS ChemDraw Drawing" r:id="rId5" imgW="1333500" imgH="1092200" progId="">
                  <p:embed/>
                </p:oleObj>
              </mc:Choice>
              <mc:Fallback>
                <p:oleObj name="CS ChemDraw Drawing" r:id="rId5" imgW="1333500" imgH="1092200" progId="">
                  <p:embed/>
                  <p:pic>
                    <p:nvPicPr>
                      <p:cNvPr id="0" name="Picture 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402" y="456674"/>
                        <a:ext cx="1096392" cy="8923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ttangolo 21"/>
          <p:cNvSpPr/>
          <p:nvPr/>
        </p:nvSpPr>
        <p:spPr>
          <a:xfrm>
            <a:off x="1154684" y="1449897"/>
            <a:ext cx="1722174" cy="307777"/>
          </a:xfrm>
          <a:prstGeom prst="rect">
            <a:avLst/>
          </a:prstGeom>
        </p:spPr>
        <p:txBody>
          <a:bodyPr wrap="square">
            <a:spAutoFit/>
          </a:bodyPr>
          <a:lstStyle/>
          <a:p>
            <a:pPr algn="just"/>
            <a:r>
              <a:rPr lang="it-IT" sz="1400" dirty="0"/>
              <a:t>K</a:t>
            </a:r>
            <a:r>
              <a:rPr lang="it-IT" sz="1400" baseline="-25000" dirty="0"/>
              <a:t>i</a:t>
            </a:r>
            <a:r>
              <a:rPr lang="it-IT" sz="1400" dirty="0"/>
              <a:t>hA</a:t>
            </a:r>
            <a:r>
              <a:rPr lang="it-IT" sz="1400" baseline="-25000" dirty="0"/>
              <a:t>3</a:t>
            </a:r>
            <a:r>
              <a:rPr lang="it-IT" sz="1400" dirty="0"/>
              <a:t>=4.14 </a:t>
            </a:r>
            <a:r>
              <a:rPr lang="it-IT" sz="1400" dirty="0" err="1" smtClean="0"/>
              <a:t>nM</a:t>
            </a:r>
            <a:endParaRPr lang="it-IT" sz="1400" dirty="0"/>
          </a:p>
        </p:txBody>
      </p:sp>
      <p:pic>
        <p:nvPicPr>
          <p:cNvPr id="10" name="Picture 2"/>
          <p:cNvPicPr>
            <a:picLocks noChangeAspect="1" noChangeArrowheads="1"/>
          </p:cNvPicPr>
          <p:nvPr/>
        </p:nvPicPr>
        <p:blipFill>
          <a:blip r:embed="rId7" cstate="print"/>
          <a:srcRect l="10939" r="9794"/>
          <a:stretch>
            <a:fillRect/>
          </a:stretch>
        </p:blipFill>
        <p:spPr bwMode="auto">
          <a:xfrm>
            <a:off x="1415429" y="3068960"/>
            <a:ext cx="3300588" cy="2163410"/>
          </a:xfrm>
          <a:prstGeom prst="rect">
            <a:avLst/>
          </a:prstGeom>
          <a:noFill/>
          <a:ln w="9525">
            <a:noFill/>
            <a:miter lim="800000"/>
            <a:headEnd/>
            <a:tailEnd/>
          </a:ln>
        </p:spPr>
      </p:pic>
      <p:pic>
        <p:nvPicPr>
          <p:cNvPr id="11" name="Picture 3"/>
          <p:cNvPicPr>
            <a:picLocks noChangeAspect="1" noChangeArrowheads="1"/>
          </p:cNvPicPr>
          <p:nvPr/>
        </p:nvPicPr>
        <p:blipFill>
          <a:blip r:embed="rId8" cstate="print"/>
          <a:srcRect l="10367" r="9775"/>
          <a:stretch>
            <a:fillRect/>
          </a:stretch>
        </p:blipFill>
        <p:spPr bwMode="auto">
          <a:xfrm>
            <a:off x="5420867" y="3140778"/>
            <a:ext cx="3255589" cy="2163600"/>
          </a:xfrm>
          <a:prstGeom prst="rect">
            <a:avLst/>
          </a:prstGeom>
          <a:noFill/>
          <a:ln w="9525">
            <a:noFill/>
            <a:miter lim="800000"/>
            <a:headEnd/>
            <a:tailEnd/>
          </a:ln>
        </p:spPr>
      </p:pic>
      <p:pic>
        <p:nvPicPr>
          <p:cNvPr id="12" name="Picture 4"/>
          <p:cNvPicPr>
            <a:picLocks noChangeAspect="1" noChangeArrowheads="1"/>
          </p:cNvPicPr>
          <p:nvPr/>
        </p:nvPicPr>
        <p:blipFill>
          <a:blip r:embed="rId9" cstate="print"/>
          <a:srcRect/>
          <a:stretch>
            <a:fillRect/>
          </a:stretch>
        </p:blipFill>
        <p:spPr bwMode="auto">
          <a:xfrm>
            <a:off x="1691680" y="5237914"/>
            <a:ext cx="2658388" cy="1080769"/>
          </a:xfrm>
          <a:prstGeom prst="rect">
            <a:avLst/>
          </a:prstGeom>
          <a:noFill/>
          <a:ln w="9525">
            <a:noFill/>
            <a:miter lim="800000"/>
            <a:headEnd/>
            <a:tailEnd/>
          </a:ln>
          <a:effectLst/>
        </p:spPr>
      </p:pic>
      <p:pic>
        <p:nvPicPr>
          <p:cNvPr id="13" name="Picture 5"/>
          <p:cNvPicPr>
            <a:picLocks noChangeAspect="1" noChangeArrowheads="1"/>
          </p:cNvPicPr>
          <p:nvPr/>
        </p:nvPicPr>
        <p:blipFill>
          <a:blip r:embed="rId10" cstate="print"/>
          <a:srcRect/>
          <a:stretch>
            <a:fillRect/>
          </a:stretch>
        </p:blipFill>
        <p:spPr bwMode="auto">
          <a:xfrm>
            <a:off x="5652120" y="5240353"/>
            <a:ext cx="2664296" cy="1350629"/>
          </a:xfrm>
          <a:prstGeom prst="rect">
            <a:avLst/>
          </a:prstGeom>
          <a:noFill/>
          <a:ln w="9525">
            <a:noFill/>
            <a:miter lim="800000"/>
            <a:headEnd/>
            <a:tailEnd/>
          </a:ln>
          <a:effectLst/>
        </p:spPr>
      </p:pic>
      <p:graphicFrame>
        <p:nvGraphicFramePr>
          <p:cNvPr id="14" name="Oggetto 13"/>
          <p:cNvGraphicFramePr>
            <a:graphicFrameLocks noChangeAspect="1"/>
          </p:cNvGraphicFramePr>
          <p:nvPr>
            <p:extLst>
              <p:ext uri="{D42A27DB-BD31-4B8C-83A1-F6EECF244321}">
                <p14:modId xmlns:p14="http://schemas.microsoft.com/office/powerpoint/2010/main" val="881560365"/>
              </p:ext>
            </p:extLst>
          </p:nvPr>
        </p:nvGraphicFramePr>
        <p:xfrm>
          <a:off x="6022480" y="2348880"/>
          <a:ext cx="1031998" cy="875720"/>
        </p:xfrm>
        <a:graphic>
          <a:graphicData uri="http://schemas.openxmlformats.org/presentationml/2006/ole">
            <mc:AlternateContent xmlns:mc="http://schemas.openxmlformats.org/markup-compatibility/2006">
              <mc:Choice xmlns:v="urn:schemas-microsoft-com:vml" Requires="v">
                <p:oleObj spid="_x0000_s54377" name="CS ChemDraw Drawing" r:id="rId11" imgW="1333500" imgH="1117600" progId="">
                  <p:embed/>
                </p:oleObj>
              </mc:Choice>
              <mc:Fallback>
                <p:oleObj name="CS ChemDraw Drawing" r:id="rId11" imgW="1333500" imgH="1117600" progId="">
                  <p:embed/>
                  <p:pic>
                    <p:nvPicPr>
                      <p:cNvPr id="0" name="Picture 9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2480" y="2348880"/>
                        <a:ext cx="1031998" cy="875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ttangolo 14"/>
          <p:cNvSpPr/>
          <p:nvPr/>
        </p:nvSpPr>
        <p:spPr>
          <a:xfrm>
            <a:off x="7170306" y="2564904"/>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=2.52 </a:t>
            </a:r>
            <a:r>
              <a:rPr lang="it-IT" sz="1400" dirty="0" err="1"/>
              <a:t>nM</a:t>
            </a:r>
            <a:endParaRPr lang="it-IT" sz="1400" dirty="0"/>
          </a:p>
        </p:txBody>
      </p:sp>
      <p:graphicFrame>
        <p:nvGraphicFramePr>
          <p:cNvPr id="24" name="Oggetto 23"/>
          <p:cNvGraphicFramePr>
            <a:graphicFrameLocks noChangeAspect="1"/>
          </p:cNvGraphicFramePr>
          <p:nvPr>
            <p:extLst>
              <p:ext uri="{D42A27DB-BD31-4B8C-83A1-F6EECF244321}">
                <p14:modId xmlns:p14="http://schemas.microsoft.com/office/powerpoint/2010/main" val="3552125272"/>
              </p:ext>
            </p:extLst>
          </p:nvPr>
        </p:nvGraphicFramePr>
        <p:xfrm>
          <a:off x="1835696" y="2377464"/>
          <a:ext cx="1512168" cy="843775"/>
        </p:xfrm>
        <a:graphic>
          <a:graphicData uri="http://schemas.openxmlformats.org/presentationml/2006/ole">
            <mc:AlternateContent xmlns:mc="http://schemas.openxmlformats.org/markup-compatibility/2006">
              <mc:Choice xmlns:v="urn:schemas-microsoft-com:vml" Requires="v">
                <p:oleObj spid="_x0000_s54378" name="CS ChemDraw Drawing" r:id="rId13" imgW="1968500" imgH="1092200" progId="">
                  <p:embed/>
                </p:oleObj>
              </mc:Choice>
              <mc:Fallback>
                <p:oleObj name="CS ChemDraw Drawing" r:id="rId13" imgW="1968500" imgH="1092200" progId="">
                  <p:embed/>
                  <p:pic>
                    <p:nvPicPr>
                      <p:cNvPr id="0" name="Picture 95"/>
                      <p:cNvPicPr>
                        <a:picLocks noChangeAspect="1" noChangeArrowheads="1"/>
                      </p:cNvPicPr>
                      <p:nvPr/>
                    </p:nvPicPr>
                    <p:blipFill>
                      <a:blip r:embed="rId14">
                        <a:alphaModFix amt="51000"/>
                        <a:extLst>
                          <a:ext uri="{28A0092B-C50C-407E-A947-70E740481C1C}">
                            <a14:useLocalDpi xmlns:a14="http://schemas.microsoft.com/office/drawing/2010/main" val="0"/>
                          </a:ext>
                        </a:extLst>
                      </a:blip>
                      <a:srcRect/>
                      <a:stretch>
                        <a:fillRect/>
                      </a:stretch>
                    </p:blipFill>
                    <p:spPr bwMode="auto">
                      <a:xfrm>
                        <a:off x="1835696" y="2377464"/>
                        <a:ext cx="1512168" cy="843775"/>
                      </a:xfrm>
                      <a:prstGeom prst="rect">
                        <a:avLst/>
                      </a:prstGeom>
                      <a:solidFill>
                        <a:srgbClr val="FFFFFF">
                          <a:alpha val="50980"/>
                        </a:srgbClr>
                      </a:solidFill>
                    </p:spPr>
                  </p:pic>
                </p:oleObj>
              </mc:Fallback>
            </mc:AlternateContent>
          </a:graphicData>
        </a:graphic>
      </p:graphicFrame>
      <p:sp>
        <p:nvSpPr>
          <p:cNvPr id="25" name="Rettangolo 24"/>
          <p:cNvSpPr/>
          <p:nvPr/>
        </p:nvSpPr>
        <p:spPr>
          <a:xfrm>
            <a:off x="3425890" y="2564904"/>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=0.47 </a:t>
            </a:r>
            <a:r>
              <a:rPr lang="it-IT" sz="1400" dirty="0" err="1"/>
              <a:t>nM</a:t>
            </a:r>
            <a:endParaRPr lang="it-IT" sz="1400" dirty="0"/>
          </a:p>
        </p:txBody>
      </p:sp>
      <p:sp>
        <p:nvSpPr>
          <p:cNvPr id="17" name="Rettangolo 16"/>
          <p:cNvSpPr/>
          <p:nvPr/>
        </p:nvSpPr>
        <p:spPr>
          <a:xfrm>
            <a:off x="6156176" y="270521"/>
            <a:ext cx="288032" cy="144016"/>
          </a:xfrm>
          <a:prstGeom prst="rect">
            <a:avLst/>
          </a:prstGeom>
          <a:solidFill>
            <a:srgbClr val="0066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6156176" y="486545"/>
            <a:ext cx="288032" cy="144016"/>
          </a:xfrm>
          <a:prstGeom prst="rect">
            <a:avLst/>
          </a:prstGeom>
          <a:solidFill>
            <a:srgbClr val="00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6448440" y="188640"/>
            <a:ext cx="2102274" cy="307777"/>
          </a:xfrm>
          <a:prstGeom prst="rect">
            <a:avLst/>
          </a:prstGeom>
        </p:spPr>
        <p:txBody>
          <a:bodyPr wrap="square">
            <a:spAutoFit/>
          </a:bodyPr>
          <a:lstStyle/>
          <a:p>
            <a:pPr algn="just"/>
            <a:r>
              <a:rPr lang="it-IT" sz="1200" dirty="0" err="1" smtClean="0"/>
              <a:t>Hydrophic</a:t>
            </a:r>
            <a:r>
              <a:rPr lang="it-IT" sz="1200" dirty="0" smtClean="0"/>
              <a:t>  score (</a:t>
            </a:r>
            <a:r>
              <a:rPr lang="it-IT" sz="1200" dirty="0" err="1" smtClean="0"/>
              <a:t>a.u</a:t>
            </a:r>
            <a:r>
              <a:rPr lang="it-IT" sz="1200" dirty="0" smtClean="0"/>
              <a:t>.</a:t>
            </a:r>
            <a:r>
              <a:rPr lang="it-IT" sz="1400" dirty="0" smtClean="0"/>
              <a:t>)</a:t>
            </a:r>
            <a:endParaRPr lang="it-IT" sz="1400" dirty="0"/>
          </a:p>
        </p:txBody>
      </p:sp>
      <p:sp>
        <p:nvSpPr>
          <p:cNvPr id="26" name="Rettangolo 25"/>
          <p:cNvSpPr/>
          <p:nvPr/>
        </p:nvSpPr>
        <p:spPr>
          <a:xfrm>
            <a:off x="6444208" y="414537"/>
            <a:ext cx="2637438" cy="276999"/>
          </a:xfrm>
          <a:prstGeom prst="rect">
            <a:avLst/>
          </a:prstGeom>
        </p:spPr>
        <p:txBody>
          <a:bodyPr wrap="square">
            <a:spAutoFit/>
          </a:bodyPr>
          <a:lstStyle/>
          <a:p>
            <a:pPr algn="just"/>
            <a:r>
              <a:rPr lang="it-IT" sz="1200" dirty="0" err="1" smtClean="0"/>
              <a:t>Electrostatic</a:t>
            </a:r>
            <a:r>
              <a:rPr lang="it-IT" sz="1200" dirty="0" smtClean="0"/>
              <a:t> </a:t>
            </a:r>
            <a:r>
              <a:rPr lang="it-IT" sz="1200" dirty="0" err="1" smtClean="0"/>
              <a:t>interactions</a:t>
            </a:r>
            <a:r>
              <a:rPr lang="it-IT" sz="1200" dirty="0" smtClean="0"/>
              <a:t> (kcal/</a:t>
            </a:r>
            <a:r>
              <a:rPr lang="it-IT" sz="1200" dirty="0" err="1" smtClean="0"/>
              <a:t>mol</a:t>
            </a:r>
            <a:r>
              <a:rPr lang="it-IT" sz="1200" dirty="0" smtClean="0"/>
              <a:t>)</a:t>
            </a:r>
            <a:endParaRPr lang="it-IT" sz="1400" dirty="0"/>
          </a:p>
        </p:txBody>
      </p:sp>
    </p:spTree>
    <p:extLst>
      <p:ext uri="{BB962C8B-B14F-4D97-AF65-F5344CB8AC3E}">
        <p14:creationId xmlns:p14="http://schemas.microsoft.com/office/powerpoint/2010/main" val="2073291055"/>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e 6"/>
          <p:cNvSpPr/>
          <p:nvPr/>
        </p:nvSpPr>
        <p:spPr>
          <a:xfrm>
            <a:off x="2535310" y="2509152"/>
            <a:ext cx="576064" cy="576064"/>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olo 1"/>
          <p:cNvSpPr txBox="1">
            <a:spLocks noGrp="1"/>
          </p:cNvSpPr>
          <p:nvPr>
            <p:ph type="title"/>
          </p:nvPr>
        </p:nvSpPr>
        <p:spPr>
          <a:xfrm>
            <a:off x="827584" y="116632"/>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Conclusions</a:t>
            </a:r>
            <a:endParaRPr lang="it-IT" sz="3200" cap="small" dirty="0"/>
          </a:p>
        </p:txBody>
      </p:sp>
      <p:sp>
        <p:nvSpPr>
          <p:cNvPr id="8" name="Ovale 7"/>
          <p:cNvSpPr/>
          <p:nvPr/>
        </p:nvSpPr>
        <p:spPr>
          <a:xfrm>
            <a:off x="4047478" y="3335288"/>
            <a:ext cx="576064" cy="576064"/>
          </a:xfrm>
          <a:prstGeom prst="ellipse">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3327398" y="4199384"/>
            <a:ext cx="576064" cy="576064"/>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1831933330"/>
              </p:ext>
            </p:extLst>
          </p:nvPr>
        </p:nvGraphicFramePr>
        <p:xfrm>
          <a:off x="2656580" y="2661990"/>
          <a:ext cx="1917700" cy="1992312"/>
        </p:xfrm>
        <a:graphic>
          <a:graphicData uri="http://schemas.openxmlformats.org/presentationml/2006/ole">
            <mc:AlternateContent xmlns:mc="http://schemas.openxmlformats.org/markup-compatibility/2006">
              <mc:Choice xmlns:v="urn:schemas-microsoft-com:vml" Requires="v">
                <p:oleObj spid="_x0000_s55338" name="CS ChemDraw Drawing" r:id="rId3" imgW="1308100" imgH="1358900" progId="">
                  <p:embed/>
                </p:oleObj>
              </mc:Choice>
              <mc:Fallback>
                <p:oleObj name="CS ChemDraw Drawing" r:id="rId3" imgW="1308100" imgH="13589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580" y="2661990"/>
                        <a:ext cx="1917700" cy="1992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ttangolo arrotondato 9"/>
          <p:cNvSpPr/>
          <p:nvPr/>
        </p:nvSpPr>
        <p:spPr>
          <a:xfrm>
            <a:off x="1675756" y="1124744"/>
            <a:ext cx="4583158" cy="1159562"/>
          </a:xfrm>
          <a:prstGeom prst="roundRect">
            <a:avLst>
              <a:gd name="adj" fmla="val 3099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1882973" y="1285230"/>
            <a:ext cx="4565123" cy="830997"/>
          </a:xfrm>
          <a:prstGeom prst="rect">
            <a:avLst/>
          </a:prstGeom>
          <a:noFill/>
        </p:spPr>
        <p:txBody>
          <a:bodyPr wrap="square" rtlCol="0">
            <a:spAutoFit/>
          </a:bodyPr>
          <a:lstStyle/>
          <a:p>
            <a:r>
              <a:rPr lang="en-US" sz="1600" dirty="0" smtClean="0"/>
              <a:t>Urea moieties give affinity at the A</a:t>
            </a:r>
            <a:r>
              <a:rPr lang="en-US" sz="1600" baseline="-25000" dirty="0" smtClean="0"/>
              <a:t>2A</a:t>
            </a:r>
            <a:r>
              <a:rPr lang="en-US" sz="1600" dirty="0" smtClean="0"/>
              <a:t>AR</a:t>
            </a:r>
          </a:p>
          <a:p>
            <a:r>
              <a:rPr lang="en-US" sz="1600" dirty="0" smtClean="0"/>
              <a:t>Methyl and ethyl amino groups give best affinity results towards A</a:t>
            </a:r>
            <a:r>
              <a:rPr lang="en-US" sz="1600" baseline="-25000" dirty="0" smtClean="0"/>
              <a:t>3</a:t>
            </a:r>
            <a:r>
              <a:rPr lang="en-US" sz="1600" dirty="0" smtClean="0"/>
              <a:t>AR.</a:t>
            </a:r>
            <a:endParaRPr lang="en-US" sz="1600" dirty="0"/>
          </a:p>
        </p:txBody>
      </p:sp>
      <p:sp>
        <p:nvSpPr>
          <p:cNvPr id="12" name="Rettangolo arrotondato 11"/>
          <p:cNvSpPr/>
          <p:nvPr/>
        </p:nvSpPr>
        <p:spPr>
          <a:xfrm>
            <a:off x="4961093" y="3085216"/>
            <a:ext cx="3859379" cy="1114168"/>
          </a:xfrm>
          <a:prstGeom prst="roundRect">
            <a:avLst>
              <a:gd name="adj" fmla="val 33326"/>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arrotondato 12"/>
          <p:cNvSpPr/>
          <p:nvPr/>
        </p:nvSpPr>
        <p:spPr>
          <a:xfrm>
            <a:off x="1308538" y="4983467"/>
            <a:ext cx="7305110" cy="1606519"/>
          </a:xfrm>
          <a:prstGeom prst="roundRect">
            <a:avLst>
              <a:gd name="adj" fmla="val 25073"/>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1466193" y="5132482"/>
            <a:ext cx="7147455" cy="1077218"/>
          </a:xfrm>
          <a:prstGeom prst="rect">
            <a:avLst/>
          </a:prstGeom>
          <a:noFill/>
        </p:spPr>
        <p:txBody>
          <a:bodyPr wrap="square" rtlCol="0">
            <a:spAutoFit/>
          </a:bodyPr>
          <a:lstStyle/>
          <a:p>
            <a:r>
              <a:rPr lang="en-US" sz="1600" dirty="0" smtClean="0"/>
              <a:t>In some cases </a:t>
            </a:r>
            <a:r>
              <a:rPr lang="en-US" sz="1600" dirty="0" err="1" smtClean="0"/>
              <a:t>benzylesters</a:t>
            </a:r>
            <a:r>
              <a:rPr lang="en-US" sz="1600" dirty="0" smtClean="0"/>
              <a:t> lead to better affinity results at the A</a:t>
            </a:r>
            <a:r>
              <a:rPr lang="en-US" sz="1600" baseline="-25000" dirty="0" smtClean="0"/>
              <a:t>3</a:t>
            </a:r>
            <a:r>
              <a:rPr lang="en-US" sz="1600" dirty="0" smtClean="0"/>
              <a:t>AR than </a:t>
            </a:r>
            <a:r>
              <a:rPr lang="en-US" sz="1600" dirty="0" err="1" smtClean="0"/>
              <a:t>ethylester</a:t>
            </a:r>
            <a:r>
              <a:rPr lang="en-US" sz="1600" dirty="0" smtClean="0"/>
              <a:t>.</a:t>
            </a:r>
          </a:p>
          <a:p>
            <a:pPr algn="just"/>
            <a:r>
              <a:rPr lang="en-US" sz="1600" dirty="0" err="1" smtClean="0"/>
              <a:t>Benzylamides</a:t>
            </a:r>
            <a:r>
              <a:rPr lang="en-US" sz="1600" dirty="0" smtClean="0"/>
              <a:t> are less potent than ester analogs, but both substitutions do not give an enhancement of selectivity at the A</a:t>
            </a:r>
            <a:r>
              <a:rPr lang="en-US" sz="1600" baseline="-25000" dirty="0" smtClean="0"/>
              <a:t>3</a:t>
            </a:r>
            <a:r>
              <a:rPr lang="en-US" sz="1600" dirty="0" smtClean="0"/>
              <a:t>AR.</a:t>
            </a:r>
            <a:endParaRPr lang="en-US" sz="1600" dirty="0"/>
          </a:p>
        </p:txBody>
      </p:sp>
      <p:sp>
        <p:nvSpPr>
          <p:cNvPr id="15" name="CasellaDiTesto 14"/>
          <p:cNvSpPr txBox="1"/>
          <p:nvPr/>
        </p:nvSpPr>
        <p:spPr>
          <a:xfrm>
            <a:off x="5139558" y="3201851"/>
            <a:ext cx="3593140" cy="830997"/>
          </a:xfrm>
          <a:prstGeom prst="rect">
            <a:avLst/>
          </a:prstGeom>
          <a:noFill/>
        </p:spPr>
        <p:txBody>
          <a:bodyPr wrap="square" rtlCol="0">
            <a:spAutoFit/>
          </a:bodyPr>
          <a:lstStyle/>
          <a:p>
            <a:pPr algn="just"/>
            <a:r>
              <a:rPr lang="en-US" sz="1600" dirty="0" smtClean="0"/>
              <a:t>Substitution of the furan ring with other aryl moieties increases the selectivity at the hA</a:t>
            </a:r>
            <a:r>
              <a:rPr lang="en-US" sz="1600" baseline="-25000" dirty="0" smtClean="0"/>
              <a:t>3</a:t>
            </a:r>
            <a:r>
              <a:rPr lang="en-US" sz="1600" dirty="0" smtClean="0"/>
              <a:t>AR.</a:t>
            </a:r>
            <a:endParaRPr lang="en-US" sz="1600" dirty="0"/>
          </a:p>
        </p:txBody>
      </p:sp>
    </p:spTree>
    <p:extLst>
      <p:ext uri="{BB962C8B-B14F-4D97-AF65-F5344CB8AC3E}">
        <p14:creationId xmlns:p14="http://schemas.microsoft.com/office/powerpoint/2010/main" val="344843416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08163"/>
            <a:ext cx="1603375" cy="1116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7"/>
          <p:cNvSpPr>
            <a:spLocks noChangeArrowheads="1"/>
          </p:cNvSpPr>
          <p:nvPr/>
        </p:nvSpPr>
        <p:spPr bwMode="auto">
          <a:xfrm>
            <a:off x="6372548" y="1421606"/>
            <a:ext cx="1835943" cy="1800225"/>
          </a:xfrm>
          <a:prstGeom prst="roundRect">
            <a:avLst/>
          </a:prstGeom>
          <a:solidFill>
            <a:srgbClr val="66FF66"/>
          </a:solidFill>
          <a:ln/>
          <a:extLst/>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it-IT"/>
          </a:p>
        </p:txBody>
      </p:sp>
      <p:pic>
        <p:nvPicPr>
          <p:cNvPr id="297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475" y="1816100"/>
            <a:ext cx="1398588" cy="1046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3" name="AutoShape 8"/>
          <p:cNvSpPr>
            <a:spLocks noChangeArrowheads="1"/>
          </p:cNvSpPr>
          <p:nvPr/>
        </p:nvSpPr>
        <p:spPr bwMode="auto">
          <a:xfrm rot="10800000">
            <a:off x="4598988" y="2620963"/>
            <a:ext cx="2008187" cy="539750"/>
          </a:xfrm>
          <a:prstGeom prst="leftArrowCallout">
            <a:avLst>
              <a:gd name="adj1" fmla="val 32185"/>
              <a:gd name="adj2" fmla="val 35477"/>
              <a:gd name="adj3" fmla="val 52071"/>
              <a:gd name="adj4" fmla="val 55986"/>
            </a:avLst>
          </a:prstGeom>
          <a:solidFill>
            <a:srgbClr val="FFFFFF"/>
          </a:solidFill>
          <a:ln w="36000">
            <a:solidFill>
              <a:srgbClr val="008E4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9704" name="Text Box 9"/>
          <p:cNvSpPr txBox="1">
            <a:spLocks noChangeArrowheads="1"/>
          </p:cNvSpPr>
          <p:nvPr/>
        </p:nvSpPr>
        <p:spPr bwMode="auto">
          <a:xfrm>
            <a:off x="4751388" y="2573338"/>
            <a:ext cx="7207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ctr" eaLnBrk="1" hangingPunct="1">
              <a:lnSpc>
                <a:spcPct val="104000"/>
              </a:lnSpc>
            </a:pPr>
            <a:r>
              <a:rPr lang="it-IT" sz="1500">
                <a:solidFill>
                  <a:srgbClr val="000000"/>
                </a:solidFill>
              </a:rPr>
              <a:t>CH</a:t>
            </a:r>
            <a:r>
              <a:rPr lang="it-IT" sz="1500" baseline="-1000">
                <a:solidFill>
                  <a:srgbClr val="000000"/>
                </a:solidFill>
              </a:rPr>
              <a:t>3</a:t>
            </a:r>
          </a:p>
        </p:txBody>
      </p:sp>
      <p:sp>
        <p:nvSpPr>
          <p:cNvPr id="29705" name="AutoShape 10"/>
          <p:cNvSpPr>
            <a:spLocks noChangeArrowheads="1"/>
          </p:cNvSpPr>
          <p:nvPr/>
        </p:nvSpPr>
        <p:spPr bwMode="auto">
          <a:xfrm rot="10800000">
            <a:off x="4211638" y="1649413"/>
            <a:ext cx="2368550" cy="539750"/>
          </a:xfrm>
          <a:prstGeom prst="leftArrowCallout">
            <a:avLst>
              <a:gd name="adj1" fmla="val 32185"/>
              <a:gd name="adj2" fmla="val 35477"/>
              <a:gd name="adj3" fmla="val 61415"/>
              <a:gd name="adj4" fmla="val 55986"/>
            </a:avLst>
          </a:prstGeom>
          <a:solidFill>
            <a:srgbClr val="FFFFFF"/>
          </a:solidFill>
          <a:ln w="36000">
            <a:solidFill>
              <a:srgbClr val="008E4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9706" name="Text Box 11"/>
          <p:cNvSpPr txBox="1">
            <a:spLocks noChangeArrowheads="1"/>
          </p:cNvSpPr>
          <p:nvPr/>
        </p:nvSpPr>
        <p:spPr bwMode="auto">
          <a:xfrm>
            <a:off x="4283075" y="1601788"/>
            <a:ext cx="126047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ctr" eaLnBrk="1" hangingPunct="1">
              <a:lnSpc>
                <a:spcPct val="104000"/>
              </a:lnSpc>
            </a:pPr>
            <a:r>
              <a:rPr lang="it-IT" sz="1500">
                <a:solidFill>
                  <a:srgbClr val="000000"/>
                </a:solidFill>
              </a:rPr>
              <a:t>H, CH</a:t>
            </a:r>
            <a:r>
              <a:rPr lang="it-IT" sz="1500" baseline="-1000">
                <a:solidFill>
                  <a:srgbClr val="000000"/>
                </a:solidFill>
              </a:rPr>
              <a:t>3</a:t>
            </a:r>
            <a:r>
              <a:rPr lang="it-IT" sz="1500">
                <a:solidFill>
                  <a:srgbClr val="000000"/>
                </a:solidFill>
              </a:rPr>
              <a:t>,CH</a:t>
            </a:r>
            <a:r>
              <a:rPr lang="it-IT" sz="1500" baseline="-1000">
                <a:solidFill>
                  <a:srgbClr val="000000"/>
                </a:solidFill>
              </a:rPr>
              <a:t>2</a:t>
            </a:r>
            <a:r>
              <a:rPr lang="it-IT" sz="1500">
                <a:solidFill>
                  <a:srgbClr val="000000"/>
                </a:solidFill>
              </a:rPr>
              <a:t>CH</a:t>
            </a:r>
            <a:r>
              <a:rPr lang="it-IT" sz="1500" baseline="-1000">
                <a:solidFill>
                  <a:srgbClr val="000000"/>
                </a:solidFill>
              </a:rPr>
              <a:t>3</a:t>
            </a:r>
            <a:r>
              <a:rPr lang="it-IT" sz="1500">
                <a:solidFill>
                  <a:srgbClr val="000000"/>
                </a:solidFill>
              </a:rPr>
              <a:t> </a:t>
            </a:r>
          </a:p>
        </p:txBody>
      </p:sp>
      <p:sp>
        <p:nvSpPr>
          <p:cNvPr id="29708" name="CasellaDiTesto 12"/>
          <p:cNvSpPr txBox="1">
            <a:spLocks noChangeArrowheads="1"/>
          </p:cNvSpPr>
          <p:nvPr/>
        </p:nvSpPr>
        <p:spPr bwMode="auto">
          <a:xfrm>
            <a:off x="1779588" y="829738"/>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err="1">
                <a:solidFill>
                  <a:srgbClr val="4EC673"/>
                </a:solidFill>
                <a:latin typeface="+mn-lt"/>
              </a:rPr>
              <a:t>Stirylfurans</a:t>
            </a:r>
            <a:endParaRPr lang="it-IT" sz="2400" b="1" i="1" dirty="0">
              <a:solidFill>
                <a:srgbClr val="4EC673"/>
              </a:solidFill>
              <a:latin typeface="+mn-lt"/>
            </a:endParaRPr>
          </a:p>
        </p:txBody>
      </p:sp>
      <p:sp>
        <p:nvSpPr>
          <p:cNvPr id="14" name="AutoShape 3"/>
          <p:cNvSpPr>
            <a:spLocks noChangeArrowheads="1"/>
          </p:cNvSpPr>
          <p:nvPr/>
        </p:nvSpPr>
        <p:spPr bwMode="auto">
          <a:xfrm>
            <a:off x="3131840" y="2204542"/>
            <a:ext cx="720725" cy="360362"/>
          </a:xfrm>
          <a:prstGeom prst="rightArrow">
            <a:avLst>
              <a:gd name="adj1" fmla="val 50000"/>
              <a:gd name="adj2" fmla="val 50000"/>
            </a:avLst>
          </a:prstGeom>
          <a:solidFill>
            <a:srgbClr val="FFFFFF"/>
          </a:solidFill>
          <a:ln w="36000">
            <a:solidFill>
              <a:srgbClr val="319751"/>
            </a:solidFill>
            <a:round/>
            <a:headEnd/>
            <a:tailEnd/>
          </a:ln>
          <a:effectLst>
            <a:innerShdw blurRad="63500" dist="50800" dir="13500000">
              <a:prstClr val="black">
                <a:alpha val="50000"/>
              </a:prstClr>
            </a:innerShdw>
          </a:effectLst>
        </p:spPr>
        <p:txBody>
          <a:bodyPr wrap="none" anchor="ctr"/>
          <a:lstStyle/>
          <a:p>
            <a:pPr>
              <a:defRPr/>
            </a:pPr>
            <a:endParaRPr lang="it-IT"/>
          </a:p>
        </p:txBody>
      </p:sp>
      <p:pic>
        <p:nvPicPr>
          <p:cNvPr id="2971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2363" y="3789363"/>
            <a:ext cx="1428750" cy="1046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363" y="3759200"/>
            <a:ext cx="1428750" cy="110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 Box 7"/>
          <p:cNvSpPr txBox="1">
            <a:spLocks noChangeArrowheads="1"/>
          </p:cNvSpPr>
          <p:nvPr/>
        </p:nvSpPr>
        <p:spPr bwMode="auto">
          <a:xfrm>
            <a:off x="2463800" y="5103813"/>
            <a:ext cx="1477963" cy="122396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just">
              <a:defRPr/>
            </a:pPr>
            <a:r>
              <a:rPr lang="it-IT" sz="1500" dirty="0">
                <a:latin typeface="Calibri" pitchFamily="32" charset="0"/>
              </a:rPr>
              <a:t>hA</a:t>
            </a:r>
            <a:r>
              <a:rPr lang="it-IT" sz="1500" baseline="-1000" dirty="0">
                <a:latin typeface="Calibri" pitchFamily="32" charset="0"/>
              </a:rPr>
              <a:t>1</a:t>
            </a:r>
            <a:r>
              <a:rPr lang="it-IT" sz="1500" dirty="0">
                <a:latin typeface="Calibri" pitchFamily="32" charset="0"/>
              </a:rPr>
              <a:t>= 3,530   </a:t>
            </a:r>
            <a:r>
              <a:rPr lang="it-IT" sz="1500" dirty="0" err="1">
                <a:latin typeface="Calibri" pitchFamily="32" charset="0"/>
              </a:rPr>
              <a:t>nM</a:t>
            </a:r>
            <a:r>
              <a:rPr lang="it-IT" sz="1500" dirty="0">
                <a:latin typeface="Calibri" pitchFamily="32" charset="0"/>
              </a:rPr>
              <a:t> hA</a:t>
            </a:r>
            <a:r>
              <a:rPr lang="it-IT" sz="1500" baseline="-1000" dirty="0">
                <a:latin typeface="Calibri" pitchFamily="32" charset="0"/>
              </a:rPr>
              <a:t>2A</a:t>
            </a:r>
            <a:r>
              <a:rPr lang="it-IT" sz="1500" dirty="0">
                <a:latin typeface="Calibri" pitchFamily="32" charset="0"/>
              </a:rPr>
              <a:t>= 587  </a:t>
            </a:r>
            <a:r>
              <a:rPr lang="it-IT" sz="1500" dirty="0" err="1">
                <a:latin typeface="Calibri" pitchFamily="32" charset="0"/>
              </a:rPr>
              <a:t>nM</a:t>
            </a:r>
            <a:r>
              <a:rPr lang="it-IT" sz="1500" dirty="0">
                <a:solidFill>
                  <a:srgbClr val="333366"/>
                </a:solidFill>
                <a:effectLst>
                  <a:outerShdw blurRad="38100" dist="38100" dir="2700000" algn="tl">
                    <a:srgbClr val="C0C0C0"/>
                  </a:outerShdw>
                </a:effectLst>
                <a:latin typeface="Calibri" pitchFamily="32" charset="0"/>
              </a:rPr>
              <a:t> </a:t>
            </a:r>
            <a:r>
              <a:rPr lang="it-IT" sz="1500" dirty="0">
                <a:latin typeface="Calibri" pitchFamily="32" charset="0"/>
              </a:rPr>
              <a:t>hA</a:t>
            </a:r>
            <a:r>
              <a:rPr lang="it-IT" sz="1500" baseline="-1000" dirty="0">
                <a:latin typeface="Calibri" pitchFamily="32" charset="0"/>
              </a:rPr>
              <a:t>2B</a:t>
            </a:r>
            <a:r>
              <a:rPr lang="it-IT" sz="1500" dirty="0">
                <a:latin typeface="Calibri" pitchFamily="32" charset="0"/>
                <a:cs typeface="Calibri" pitchFamily="32" charset="0"/>
              </a:rPr>
              <a:t>&gt;3</a:t>
            </a:r>
            <a:r>
              <a:rPr lang="it-IT" sz="1500" dirty="0">
                <a:latin typeface="Calibri" pitchFamily="32" charset="0"/>
              </a:rPr>
              <a:t>0,000 </a:t>
            </a:r>
            <a:r>
              <a:rPr lang="it-IT" sz="1500" dirty="0" err="1">
                <a:latin typeface="Calibri" pitchFamily="32" charset="0"/>
              </a:rPr>
              <a:t>nM</a:t>
            </a:r>
            <a:r>
              <a:rPr lang="it-IT" sz="1500" dirty="0">
                <a:latin typeface="Calibri" pitchFamily="32" charset="0"/>
              </a:rPr>
              <a:t> </a:t>
            </a:r>
            <a:r>
              <a:rPr lang="it-IT" sz="1500" dirty="0" smtClean="0">
                <a:latin typeface="Calibri" pitchFamily="32" charset="0"/>
              </a:rPr>
              <a:t>hA</a:t>
            </a:r>
            <a:r>
              <a:rPr lang="it-IT" sz="1500" baseline="-1000" dirty="0" smtClean="0">
                <a:latin typeface="Calibri" pitchFamily="32" charset="0"/>
              </a:rPr>
              <a:t>3</a:t>
            </a:r>
            <a:r>
              <a:rPr lang="it-IT" sz="1500" dirty="0" smtClean="0">
                <a:latin typeface="Calibri" pitchFamily="32" charset="0"/>
              </a:rPr>
              <a:t>= 10,700      </a:t>
            </a:r>
            <a:r>
              <a:rPr lang="it-IT" sz="1500" dirty="0" err="1">
                <a:latin typeface="Calibri" pitchFamily="32" charset="0"/>
              </a:rPr>
              <a:t>nM</a:t>
            </a:r>
            <a:endParaRPr lang="it-IT" sz="1500" dirty="0">
              <a:latin typeface="Calibri" pitchFamily="32" charset="0"/>
            </a:endParaRPr>
          </a:p>
        </p:txBody>
      </p:sp>
      <p:sp>
        <p:nvSpPr>
          <p:cNvPr id="19" name="Text Box 10"/>
          <p:cNvSpPr txBox="1">
            <a:spLocks noChangeArrowheads="1"/>
          </p:cNvSpPr>
          <p:nvPr/>
        </p:nvSpPr>
        <p:spPr bwMode="auto">
          <a:xfrm>
            <a:off x="5414963" y="5103813"/>
            <a:ext cx="1368425" cy="122396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just">
              <a:defRPr/>
            </a:pPr>
            <a:r>
              <a:rPr lang="it-IT" sz="1500">
                <a:latin typeface="Calibri" pitchFamily="32" charset="0"/>
              </a:rPr>
              <a:t>hA</a:t>
            </a:r>
            <a:r>
              <a:rPr lang="it-IT" sz="1500" baseline="-1000">
                <a:latin typeface="Calibri" pitchFamily="32" charset="0"/>
              </a:rPr>
              <a:t>1</a:t>
            </a:r>
            <a:r>
              <a:rPr lang="it-IT" sz="1500">
                <a:latin typeface="Calibri" pitchFamily="32" charset="0"/>
              </a:rPr>
              <a:t>= 10,400   nM hA</a:t>
            </a:r>
            <a:r>
              <a:rPr lang="it-IT" sz="1500" baseline="-1000">
                <a:latin typeface="Calibri" pitchFamily="32" charset="0"/>
              </a:rPr>
              <a:t>2A</a:t>
            </a:r>
            <a:r>
              <a:rPr lang="it-IT" sz="1500">
                <a:latin typeface="Calibri" pitchFamily="32" charset="0"/>
              </a:rPr>
              <a:t>= 3,430  nM</a:t>
            </a:r>
            <a:r>
              <a:rPr lang="it-IT" sz="1500">
                <a:solidFill>
                  <a:srgbClr val="333366"/>
                </a:solidFill>
                <a:effectLst>
                  <a:outerShdw blurRad="38100" dist="38100" dir="2700000" algn="tl">
                    <a:srgbClr val="C0C0C0"/>
                  </a:outerShdw>
                </a:effectLst>
                <a:latin typeface="Calibri" pitchFamily="32" charset="0"/>
              </a:rPr>
              <a:t> </a:t>
            </a:r>
            <a:r>
              <a:rPr lang="it-IT" sz="1500">
                <a:latin typeface="Calibri" pitchFamily="32" charset="0"/>
              </a:rPr>
              <a:t>hA</a:t>
            </a:r>
            <a:r>
              <a:rPr lang="it-IT" sz="1500" baseline="-1000">
                <a:latin typeface="Calibri" pitchFamily="32" charset="0"/>
              </a:rPr>
              <a:t>2B</a:t>
            </a:r>
            <a:r>
              <a:rPr lang="it-IT" sz="1500">
                <a:latin typeface="Calibri" pitchFamily="32" charset="0"/>
                <a:cs typeface="Calibri" pitchFamily="32" charset="0"/>
              </a:rPr>
              <a:t>&gt;3</a:t>
            </a:r>
            <a:r>
              <a:rPr lang="it-IT" sz="1500">
                <a:latin typeface="Calibri" pitchFamily="32" charset="0"/>
              </a:rPr>
              <a:t>0,000 nM hA</a:t>
            </a:r>
            <a:r>
              <a:rPr lang="it-IT" sz="1500" baseline="-1000">
                <a:latin typeface="Calibri" pitchFamily="32" charset="0"/>
              </a:rPr>
              <a:t>3</a:t>
            </a:r>
            <a:r>
              <a:rPr lang="it-IT" sz="1500">
                <a:latin typeface="Calibri" pitchFamily="32" charset="0"/>
              </a:rPr>
              <a:t>=</a:t>
            </a:r>
            <a:r>
              <a:rPr lang="it-IT" sz="1500" baseline="-1000">
                <a:latin typeface="Calibri" pitchFamily="32" charset="0"/>
              </a:rPr>
              <a:t>  </a:t>
            </a:r>
            <a:r>
              <a:rPr lang="it-IT" sz="1500">
                <a:latin typeface="Calibri" pitchFamily="32" charset="0"/>
              </a:rPr>
              <a:t>973         nM</a:t>
            </a:r>
          </a:p>
        </p:txBody>
      </p:sp>
      <p:sp>
        <p:nvSpPr>
          <p:cNvPr id="16" name="Titolo 6"/>
          <p:cNvSpPr txBox="1">
            <a:spLocks/>
          </p:cNvSpPr>
          <p:nvPr/>
        </p:nvSpPr>
        <p:spPr>
          <a:xfrm>
            <a:off x="549275" y="743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dirty="0" err="1" smtClean="0"/>
              <a:t>Molecular</a:t>
            </a:r>
            <a:r>
              <a:rPr lang="it-IT" dirty="0" smtClean="0"/>
              <a:t> </a:t>
            </a:r>
            <a:r>
              <a:rPr lang="it-IT" dirty="0" err="1" smtClean="0"/>
              <a:t>semplification</a:t>
            </a:r>
            <a:endParaRPr lang="it-IT" dirty="0"/>
          </a:p>
        </p:txBody>
      </p:sp>
    </p:spTree>
    <p:extLst>
      <p:ext uri="{BB962C8B-B14F-4D97-AF65-F5344CB8AC3E}">
        <p14:creationId xmlns:p14="http://schemas.microsoft.com/office/powerpoint/2010/main" val="283303492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820863"/>
            <a:ext cx="4445000" cy="347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823913"/>
            <a:ext cx="1296988" cy="94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p:cNvSpPr txBox="1">
            <a:spLocks noChangeArrowheads="1"/>
          </p:cNvSpPr>
          <p:nvPr/>
        </p:nvSpPr>
        <p:spPr bwMode="auto">
          <a:xfrm>
            <a:off x="4633912" y="735013"/>
            <a:ext cx="2706687" cy="1109662"/>
          </a:xfrm>
          <a:prstGeom prst="rect">
            <a:avLst/>
          </a:prstGeom>
          <a:noFill/>
          <a:ln>
            <a:noFill/>
          </a:ln>
          <a:effectLs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just">
              <a:defRPr/>
            </a:pPr>
            <a:r>
              <a:rPr lang="it-IT" sz="1200" dirty="0">
                <a:latin typeface="Calibri" pitchFamily="32" charset="0"/>
              </a:rPr>
              <a:t>hA</a:t>
            </a:r>
            <a:r>
              <a:rPr lang="it-IT" sz="1200" baseline="-1000" dirty="0">
                <a:latin typeface="Calibri" pitchFamily="32" charset="0"/>
              </a:rPr>
              <a:t>1</a:t>
            </a:r>
            <a:r>
              <a:rPr lang="it-IT" sz="1200" dirty="0">
                <a:latin typeface="Calibri" pitchFamily="32" charset="0"/>
              </a:rPr>
              <a:t>= 3,530 </a:t>
            </a:r>
            <a:r>
              <a:rPr lang="it-IT" sz="1200" dirty="0" err="1" smtClean="0">
                <a:latin typeface="Calibri" pitchFamily="32" charset="0"/>
              </a:rPr>
              <a:t>nM</a:t>
            </a:r>
            <a:r>
              <a:rPr lang="it-IT" sz="1200" dirty="0" smtClean="0">
                <a:latin typeface="Calibri" pitchFamily="32" charset="0"/>
              </a:rPr>
              <a:t> </a:t>
            </a:r>
            <a:r>
              <a:rPr lang="it-IT" sz="1200" dirty="0">
                <a:latin typeface="Calibri" pitchFamily="32" charset="0"/>
              </a:rPr>
              <a:t>hA</a:t>
            </a:r>
            <a:r>
              <a:rPr lang="it-IT" sz="1200" baseline="-1000" dirty="0">
                <a:latin typeface="Calibri" pitchFamily="32" charset="0"/>
              </a:rPr>
              <a:t>2A</a:t>
            </a:r>
            <a:r>
              <a:rPr lang="it-IT" sz="1200" dirty="0" smtClean="0">
                <a:latin typeface="Calibri" pitchFamily="32" charset="0"/>
              </a:rPr>
              <a:t>= 587 </a:t>
            </a:r>
            <a:r>
              <a:rPr lang="it-IT" sz="1200" dirty="0" err="1" smtClean="0">
                <a:latin typeface="Calibri" pitchFamily="32" charset="0"/>
              </a:rPr>
              <a:t>nM</a:t>
            </a:r>
            <a:r>
              <a:rPr lang="it-IT" sz="1200" dirty="0" smtClean="0">
                <a:solidFill>
                  <a:srgbClr val="333366"/>
                </a:solidFill>
                <a:effectLst>
                  <a:outerShdw blurRad="38100" dist="38100" dir="2700000" algn="tl">
                    <a:srgbClr val="C0C0C0"/>
                  </a:outerShdw>
                </a:effectLst>
                <a:latin typeface="Calibri" pitchFamily="32" charset="0"/>
              </a:rPr>
              <a:t>  </a:t>
            </a:r>
          </a:p>
          <a:p>
            <a:pPr algn="just">
              <a:defRPr/>
            </a:pPr>
            <a:r>
              <a:rPr lang="it-IT" sz="1200" dirty="0" smtClean="0">
                <a:latin typeface="Calibri" pitchFamily="32" charset="0"/>
              </a:rPr>
              <a:t>hA</a:t>
            </a:r>
            <a:r>
              <a:rPr lang="it-IT" sz="1200" baseline="-1000" dirty="0" smtClean="0">
                <a:latin typeface="Calibri" pitchFamily="32" charset="0"/>
              </a:rPr>
              <a:t>2B </a:t>
            </a:r>
            <a:r>
              <a:rPr lang="it-IT" sz="1200" dirty="0" smtClean="0">
                <a:latin typeface="Calibri" pitchFamily="32" charset="0"/>
                <a:cs typeface="Calibri" pitchFamily="32" charset="0"/>
              </a:rPr>
              <a:t>&gt; 3</a:t>
            </a:r>
            <a:r>
              <a:rPr lang="it-IT" sz="1200" dirty="0" smtClean="0">
                <a:latin typeface="Calibri" pitchFamily="32" charset="0"/>
              </a:rPr>
              <a:t>0,000 </a:t>
            </a:r>
            <a:r>
              <a:rPr lang="it-IT" sz="1200" dirty="0" err="1" smtClean="0">
                <a:latin typeface="Calibri" pitchFamily="32" charset="0"/>
              </a:rPr>
              <a:t>nM</a:t>
            </a:r>
            <a:r>
              <a:rPr lang="it-IT" sz="1200" dirty="0" smtClean="0">
                <a:latin typeface="Calibri" pitchFamily="32" charset="0"/>
              </a:rPr>
              <a:t> hA</a:t>
            </a:r>
            <a:r>
              <a:rPr lang="it-IT" sz="1200" baseline="-1000" dirty="0" smtClean="0">
                <a:latin typeface="Calibri" pitchFamily="32" charset="0"/>
              </a:rPr>
              <a:t>3 </a:t>
            </a:r>
            <a:r>
              <a:rPr lang="it-IT" sz="1200" dirty="0" smtClean="0">
                <a:latin typeface="Calibri" pitchFamily="32" charset="0"/>
              </a:rPr>
              <a:t>=  10,700   </a:t>
            </a:r>
            <a:r>
              <a:rPr lang="it-IT" sz="1200" dirty="0" err="1" smtClean="0">
                <a:latin typeface="Calibri" pitchFamily="32" charset="0"/>
              </a:rPr>
              <a:t>nM</a:t>
            </a:r>
            <a:endParaRPr lang="it-IT" sz="1200" dirty="0">
              <a:latin typeface="Calibri" pitchFamily="32" charset="0"/>
            </a:endParaRPr>
          </a:p>
        </p:txBody>
      </p:sp>
      <p:sp>
        <p:nvSpPr>
          <p:cNvPr id="30725" name="CasellaDiTesto 1"/>
          <p:cNvSpPr txBox="1">
            <a:spLocks noChangeArrowheads="1"/>
          </p:cNvSpPr>
          <p:nvPr/>
        </p:nvSpPr>
        <p:spPr bwMode="auto">
          <a:xfrm>
            <a:off x="2266950" y="5373688"/>
            <a:ext cx="46085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600"/>
              <a:t>Two H-bonding interactions with Asn250 </a:t>
            </a:r>
          </a:p>
          <a:p>
            <a:pPr algn="ctr" eaLnBrk="1" hangingPunct="1"/>
            <a:endParaRPr lang="it-IT" sz="1600"/>
          </a:p>
          <a:p>
            <a:pPr algn="ctr" eaLnBrk="1" hangingPunct="1"/>
            <a:r>
              <a:rPr lang="el-GR" sz="1600"/>
              <a:t>π</a:t>
            </a:r>
            <a:r>
              <a:rPr lang="it-IT" sz="1600"/>
              <a:t>-π interactions with Phe168</a:t>
            </a:r>
          </a:p>
          <a:p>
            <a:pPr algn="ctr" eaLnBrk="1" hangingPunct="1"/>
            <a:endParaRPr lang="it-IT" sz="1600"/>
          </a:p>
          <a:p>
            <a:pPr algn="ctr" eaLnBrk="1" hangingPunct="1"/>
            <a:r>
              <a:rPr lang="it-IT" sz="1600"/>
              <a:t>Low hydrophobic interactions</a:t>
            </a:r>
          </a:p>
        </p:txBody>
      </p:sp>
      <p:sp>
        <p:nvSpPr>
          <p:cNvPr id="2" name="Rettangolo 1"/>
          <p:cNvSpPr/>
          <p:nvPr/>
        </p:nvSpPr>
        <p:spPr>
          <a:xfrm>
            <a:off x="1280160" y="333375"/>
            <a:ext cx="6400800" cy="368300"/>
          </a:xfrm>
          <a:prstGeom prst="rect">
            <a:avLst/>
          </a:prstGeom>
        </p:spPr>
        <p:txBody>
          <a:bodyPr wrap="square">
            <a:spAutoFit/>
          </a:bodyPr>
          <a:lstStyle/>
          <a:p>
            <a:pPr algn="ctr">
              <a:defRPr/>
            </a:pPr>
            <a:r>
              <a:rPr lang="it-IT" b="1" dirty="0"/>
              <a:t>Docking </a:t>
            </a:r>
            <a:r>
              <a:rPr lang="it-IT" b="1" dirty="0" err="1"/>
              <a:t>poses</a:t>
            </a:r>
            <a:r>
              <a:rPr lang="it-IT" b="1" dirty="0"/>
              <a:t> inside the hA</a:t>
            </a:r>
            <a:r>
              <a:rPr lang="it-IT" b="1" baseline="-25000" dirty="0"/>
              <a:t>2A</a:t>
            </a:r>
            <a:r>
              <a:rPr lang="it-IT" b="1" dirty="0"/>
              <a:t>AR </a:t>
            </a:r>
            <a:r>
              <a:rPr lang="it-IT" b="1" dirty="0" err="1"/>
              <a:t>receptor</a:t>
            </a:r>
            <a:r>
              <a:rPr lang="it-IT" b="1" dirty="0"/>
              <a:t> model</a:t>
            </a:r>
          </a:p>
        </p:txBody>
      </p:sp>
    </p:spTree>
    <p:extLst>
      <p:ext uri="{BB962C8B-B14F-4D97-AF65-F5344CB8AC3E}">
        <p14:creationId xmlns:p14="http://schemas.microsoft.com/office/powerpoint/2010/main" val="897726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3493441" y="1500638"/>
            <a:ext cx="3592800" cy="678312"/>
          </a:xfrm>
          <a:ln/>
        </p:spPr>
        <p:txBody>
          <a:bodyPr/>
          <a:lstStyle/>
          <a:p>
            <a:pPr>
              <a:lnSpc>
                <a:spcPct val="71000"/>
              </a:lnSpc>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a:solidFill>
                  <a:schemeClr val="bg2">
                    <a:lumMod val="25000"/>
                  </a:schemeClr>
                </a:solidFill>
              </a:rPr>
              <a:t>   </a:t>
            </a:r>
            <a:r>
              <a:rPr lang="en-GB" altLang="it-IT" sz="1800" dirty="0" err="1">
                <a:solidFill>
                  <a:schemeClr val="bg2">
                    <a:lumMod val="25000"/>
                  </a:schemeClr>
                </a:solidFill>
              </a:rPr>
              <a:t>poco</a:t>
            </a:r>
            <a:r>
              <a:rPr lang="en-GB" altLang="it-IT" sz="1800" dirty="0">
                <a:solidFill>
                  <a:schemeClr val="bg2">
                    <a:lumMod val="25000"/>
                  </a:schemeClr>
                </a:solidFill>
              </a:rPr>
              <a:t> </a:t>
            </a:r>
            <a:r>
              <a:rPr lang="en-GB" altLang="it-IT" sz="1800" dirty="0" err="1">
                <a:solidFill>
                  <a:schemeClr val="bg2">
                    <a:lumMod val="25000"/>
                  </a:schemeClr>
                </a:solidFill>
              </a:rPr>
              <a:t>solubili</a:t>
            </a:r>
            <a:r>
              <a:rPr lang="en-GB" altLang="it-IT" sz="1800" dirty="0">
                <a:solidFill>
                  <a:schemeClr val="bg2">
                    <a:lumMod val="25000"/>
                  </a:schemeClr>
                </a:solidFill>
              </a:rPr>
              <a:t/>
            </a:r>
            <a:br>
              <a:rPr lang="en-GB" altLang="it-IT" sz="1800" dirty="0">
                <a:solidFill>
                  <a:schemeClr val="bg2">
                    <a:lumMod val="25000"/>
                  </a:schemeClr>
                </a:solidFill>
              </a:rPr>
            </a:br>
            <a:r>
              <a:rPr lang="en-GB" altLang="it-IT" sz="1800" dirty="0">
                <a:solidFill>
                  <a:schemeClr val="bg2">
                    <a:lumMod val="25000"/>
                  </a:schemeClr>
                </a:solidFill>
              </a:rPr>
              <a:t/>
            </a:r>
            <a:br>
              <a:rPr lang="en-GB" altLang="it-IT" sz="1800" dirty="0">
                <a:solidFill>
                  <a:schemeClr val="bg2">
                    <a:lumMod val="25000"/>
                  </a:schemeClr>
                </a:solidFill>
              </a:rPr>
            </a:br>
            <a:r>
              <a:rPr lang="en-GB" altLang="it-IT" sz="1800" dirty="0">
                <a:solidFill>
                  <a:schemeClr val="bg2">
                    <a:lumMod val="25000"/>
                  </a:schemeClr>
                </a:solidFill>
              </a:rPr>
              <a:t>  </a:t>
            </a:r>
          </a:p>
        </p:txBody>
      </p:sp>
      <p:sp>
        <p:nvSpPr>
          <p:cNvPr id="14338" name="Rectangle 2"/>
          <p:cNvSpPr>
            <a:spLocks noGrp="1" noChangeArrowheads="1"/>
          </p:cNvSpPr>
          <p:nvPr>
            <p:ph type="subTitle" idx="4294967295"/>
          </p:nvPr>
        </p:nvSpPr>
        <p:spPr bwMode="auto">
          <a:xfrm>
            <a:off x="228960" y="1208287"/>
            <a:ext cx="4734720" cy="8165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a:solidFill>
                  <a:schemeClr val="bg2">
                    <a:lumMod val="25000"/>
                  </a:schemeClr>
                </a:solidFill>
              </a:rPr>
              <a:t>PROBLEMI DELLE XANTINE</a:t>
            </a:r>
          </a:p>
        </p:txBody>
      </p:sp>
      <p:sp>
        <p:nvSpPr>
          <p:cNvPr id="14339" name="Text Box 3"/>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2A</a:t>
            </a:r>
            <a:r>
              <a:rPr lang="en-GB" altLang="it-IT" sz="4000" dirty="0">
                <a:solidFill>
                  <a:schemeClr val="accent1"/>
                </a:solidFill>
              </a:rPr>
              <a:t>AR</a:t>
            </a:r>
          </a:p>
        </p:txBody>
      </p:sp>
      <p:sp>
        <p:nvSpPr>
          <p:cNvPr id="14340" name="Text Box 4"/>
          <p:cNvSpPr txBox="1">
            <a:spLocks noChangeArrowheads="1"/>
          </p:cNvSpPr>
          <p:nvPr/>
        </p:nvSpPr>
        <p:spPr bwMode="auto">
          <a:xfrm>
            <a:off x="4245121" y="2023413"/>
            <a:ext cx="3592800" cy="678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gn="ctr">
              <a:lnSpc>
                <a:spcPct val="71000"/>
              </a:lnSpc>
              <a:buClr>
                <a:schemeClr val="bg2">
                  <a:lumMod val="25000"/>
                </a:schemeClr>
              </a:buClr>
              <a:buFont typeface="Wingdings" pitchFamily="2" charset="2"/>
              <a:buChar char="ü"/>
            </a:pPr>
            <a:r>
              <a:rPr lang="en-GB" altLang="it-IT" dirty="0">
                <a:solidFill>
                  <a:schemeClr val="bg2">
                    <a:lumMod val="25000"/>
                  </a:schemeClr>
                </a:solidFill>
              </a:rPr>
              <a:t> </a:t>
            </a:r>
            <a:r>
              <a:rPr lang="en-GB" altLang="it-IT" dirty="0" err="1" smtClean="0">
                <a:solidFill>
                  <a:schemeClr val="bg2">
                    <a:lumMod val="25000"/>
                  </a:schemeClr>
                </a:solidFill>
              </a:rPr>
              <a:t>rapida</a:t>
            </a:r>
            <a:r>
              <a:rPr lang="en-GB" altLang="it-IT" dirty="0" smtClean="0">
                <a:solidFill>
                  <a:schemeClr val="bg2">
                    <a:lumMod val="25000"/>
                  </a:schemeClr>
                </a:solidFill>
              </a:rPr>
              <a:t> </a:t>
            </a:r>
            <a:r>
              <a:rPr lang="en-GB" altLang="it-IT" dirty="0" err="1">
                <a:solidFill>
                  <a:schemeClr val="bg2">
                    <a:lumMod val="25000"/>
                  </a:schemeClr>
                </a:solidFill>
              </a:rPr>
              <a:t>fotoisomerizzazione</a:t>
            </a: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4341" name="Text Box 5"/>
          <p:cNvSpPr txBox="1">
            <a:spLocks noChangeArrowheads="1"/>
          </p:cNvSpPr>
          <p:nvPr/>
        </p:nvSpPr>
        <p:spPr bwMode="auto">
          <a:xfrm>
            <a:off x="395210" y="2209427"/>
            <a:ext cx="473472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2000" dirty="0">
                <a:solidFill>
                  <a:schemeClr val="bg2">
                    <a:lumMod val="25000"/>
                  </a:schemeClr>
                </a:solidFill>
              </a:rPr>
              <a:t>FOTOISOMERIZZAZIONE</a:t>
            </a:r>
          </a:p>
        </p:txBody>
      </p:sp>
      <p:sp>
        <p:nvSpPr>
          <p:cNvPr id="14342" name="Text Box 6"/>
          <p:cNvSpPr txBox="1">
            <a:spLocks noChangeArrowheads="1"/>
          </p:cNvSpPr>
          <p:nvPr/>
        </p:nvSpPr>
        <p:spPr bwMode="auto">
          <a:xfrm>
            <a:off x="1014153" y="2823082"/>
            <a:ext cx="7863840" cy="887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dirty="0">
                <a:solidFill>
                  <a:schemeClr val="bg2">
                    <a:lumMod val="25000"/>
                  </a:schemeClr>
                </a:solidFill>
              </a:rPr>
              <a:t>   </a:t>
            </a:r>
            <a:r>
              <a:rPr lang="en-GB" altLang="it-IT" dirty="0" err="1">
                <a:solidFill>
                  <a:schemeClr val="bg2">
                    <a:lumMod val="25000"/>
                  </a:schemeClr>
                </a:solidFill>
              </a:rPr>
              <a:t>Fenomeno</a:t>
            </a:r>
            <a:r>
              <a:rPr lang="en-GB" altLang="it-IT" dirty="0">
                <a:solidFill>
                  <a:schemeClr val="bg2">
                    <a:lumMod val="25000"/>
                  </a:schemeClr>
                </a:solidFill>
              </a:rPr>
              <a:t>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avviene</a:t>
            </a:r>
            <a:r>
              <a:rPr lang="en-GB" altLang="it-IT" dirty="0" smtClean="0">
                <a:solidFill>
                  <a:schemeClr val="bg2">
                    <a:lumMod val="25000"/>
                  </a:schemeClr>
                </a:solidFill>
              </a:rPr>
              <a:t> in </a:t>
            </a:r>
            <a:r>
              <a:rPr lang="en-GB" altLang="it-IT" dirty="0" err="1" smtClean="0">
                <a:solidFill>
                  <a:schemeClr val="bg2">
                    <a:lumMod val="25000"/>
                  </a:schemeClr>
                </a:solidFill>
              </a:rPr>
              <a:t>soluzione</a:t>
            </a:r>
            <a:r>
              <a:rPr lang="en-GB" altLang="it-IT" dirty="0" smtClean="0">
                <a:solidFill>
                  <a:schemeClr val="bg2">
                    <a:lumMod val="25000"/>
                  </a:schemeClr>
                </a:solidFill>
              </a:rPr>
              <a:t> </a:t>
            </a:r>
            <a:br>
              <a:rPr lang="en-GB" altLang="it-IT" dirty="0" smtClean="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4344" name="Text Box 8"/>
          <p:cNvSpPr txBox="1">
            <a:spLocks noChangeArrowheads="1"/>
          </p:cNvSpPr>
          <p:nvPr/>
        </p:nvSpPr>
        <p:spPr bwMode="auto">
          <a:xfrm>
            <a:off x="522721" y="6235982"/>
            <a:ext cx="8654400" cy="887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dirty="0">
                <a:solidFill>
                  <a:schemeClr val="bg2">
                    <a:lumMod val="25000"/>
                  </a:schemeClr>
                </a:solidFill>
              </a:rPr>
              <a:t>Si è </a:t>
            </a:r>
            <a:r>
              <a:rPr lang="en-GB" altLang="it-IT" dirty="0" err="1">
                <a:solidFill>
                  <a:schemeClr val="bg2">
                    <a:lumMod val="25000"/>
                  </a:schemeClr>
                </a:solidFill>
              </a:rPr>
              <a:t>provato</a:t>
            </a:r>
            <a:r>
              <a:rPr lang="en-GB" altLang="it-IT" dirty="0">
                <a:solidFill>
                  <a:schemeClr val="bg2">
                    <a:lumMod val="25000"/>
                  </a:schemeClr>
                </a:solidFill>
              </a:rPr>
              <a:t> a </a:t>
            </a:r>
            <a:r>
              <a:rPr lang="en-GB" altLang="it-IT" dirty="0" err="1">
                <a:solidFill>
                  <a:schemeClr val="bg2">
                    <a:lumMod val="25000"/>
                  </a:schemeClr>
                </a:solidFill>
              </a:rPr>
              <a:t>rimpiazzare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doppio</a:t>
            </a:r>
            <a:r>
              <a:rPr lang="en-GB" altLang="it-IT" dirty="0">
                <a:solidFill>
                  <a:schemeClr val="bg2">
                    <a:lumMod val="25000"/>
                  </a:schemeClr>
                </a:solidFill>
              </a:rPr>
              <a:t> </a:t>
            </a:r>
            <a:r>
              <a:rPr lang="en-GB" altLang="it-IT" dirty="0" err="1">
                <a:solidFill>
                  <a:schemeClr val="bg2">
                    <a:lumMod val="25000"/>
                  </a:schemeClr>
                </a:solidFill>
              </a:rPr>
              <a:t>legame</a:t>
            </a:r>
            <a:r>
              <a:rPr lang="en-GB" altLang="it-IT" dirty="0">
                <a:solidFill>
                  <a:schemeClr val="bg2">
                    <a:lumMod val="25000"/>
                  </a:schemeClr>
                </a:solidFill>
              </a:rPr>
              <a:t> con </a:t>
            </a:r>
            <a:r>
              <a:rPr lang="en-GB" altLang="it-IT" dirty="0" err="1">
                <a:solidFill>
                  <a:schemeClr val="bg2">
                    <a:lumMod val="25000"/>
                  </a:schemeClr>
                </a:solidFill>
              </a:rPr>
              <a:t>strutture</a:t>
            </a:r>
            <a:r>
              <a:rPr lang="en-GB" altLang="it-IT" dirty="0">
                <a:solidFill>
                  <a:schemeClr val="bg2">
                    <a:lumMod val="25000"/>
                  </a:schemeClr>
                </a:solidFill>
              </a:rPr>
              <a:t> </a:t>
            </a:r>
            <a:r>
              <a:rPr lang="en-GB" altLang="it-IT" dirty="0" err="1">
                <a:solidFill>
                  <a:schemeClr val="bg2">
                    <a:lumMod val="25000"/>
                  </a:schemeClr>
                </a:solidFill>
              </a:rPr>
              <a:t>costrette</a:t>
            </a:r>
            <a:r>
              <a:rPr lang="en-GB" altLang="it-IT" dirty="0">
                <a:solidFill>
                  <a:schemeClr val="bg2">
                    <a:lumMod val="25000"/>
                  </a:schemeClr>
                </a:solidFill>
              </a:rPr>
              <a:t> ma </a:t>
            </a:r>
            <a:r>
              <a:rPr lang="en-GB" altLang="it-IT" dirty="0" err="1">
                <a:solidFill>
                  <a:schemeClr val="bg2">
                    <a:lumMod val="25000"/>
                  </a:schemeClr>
                </a:solidFill>
              </a:rPr>
              <a:t>perdendo</a:t>
            </a:r>
            <a:r>
              <a:rPr lang="en-GB" altLang="it-IT" dirty="0">
                <a:solidFill>
                  <a:schemeClr val="bg2">
                    <a:lumMod val="25000"/>
                  </a:schemeClr>
                </a:solidFill>
              </a:rPr>
              <a:t>                                                  in </a:t>
            </a:r>
            <a:r>
              <a:rPr lang="en-GB" altLang="it-IT" dirty="0" err="1">
                <a:solidFill>
                  <a:schemeClr val="bg2">
                    <a:lumMod val="25000"/>
                  </a:schemeClr>
                </a:solidFill>
              </a:rPr>
              <a:t>affinità</a:t>
            </a:r>
            <a:r>
              <a:rPr lang="en-GB" altLang="it-IT" dirty="0">
                <a:solidFill>
                  <a:schemeClr val="bg2">
                    <a:lumMod val="25000"/>
                  </a:schemeClr>
                </a:solidFill>
              </a:rPr>
              <a:t> e </a:t>
            </a:r>
            <a:r>
              <a:rPr lang="en-GB" altLang="it-IT" dirty="0" err="1">
                <a:solidFill>
                  <a:schemeClr val="bg2">
                    <a:lumMod val="25000"/>
                  </a:schemeClr>
                </a:solidFill>
              </a:rPr>
              <a:t>selettività</a:t>
            </a: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4345" name="Text Box 9"/>
          <p:cNvSpPr txBox="1">
            <a:spLocks noChangeArrowheads="1"/>
          </p:cNvSpPr>
          <p:nvPr/>
        </p:nvSpPr>
        <p:spPr bwMode="auto">
          <a:xfrm>
            <a:off x="424801" y="5868466"/>
            <a:ext cx="8654400" cy="678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a:solidFill>
                  <a:schemeClr val="bg2">
                    <a:lumMod val="25000"/>
                  </a:schemeClr>
                </a:solidFill>
              </a:rPr>
              <a:t>Allo stato solido dopo irradiazione si forma un dimero inattivo</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pic>
        <p:nvPicPr>
          <p:cNvPr id="143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880" y="3467836"/>
            <a:ext cx="5581440" cy="2186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396484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068916" y="133350"/>
            <a:ext cx="6999817" cy="2069214"/>
          </a:xfrm>
          <a:prstGeom prst="rect">
            <a:avLst/>
          </a:prstGeom>
        </p:spPr>
      </p:pic>
      <p:pic>
        <p:nvPicPr>
          <p:cNvPr id="4" name="Immagine 3"/>
          <p:cNvPicPr>
            <a:picLocks noChangeAspect="1"/>
          </p:cNvPicPr>
          <p:nvPr/>
        </p:nvPicPr>
        <p:blipFill>
          <a:blip r:embed="rId3"/>
          <a:stretch>
            <a:fillRect/>
          </a:stretch>
        </p:blipFill>
        <p:spPr>
          <a:xfrm>
            <a:off x="876300" y="2916767"/>
            <a:ext cx="7391400" cy="3327400"/>
          </a:xfrm>
          <a:prstGeom prst="rect">
            <a:avLst/>
          </a:prstGeom>
        </p:spPr>
      </p:pic>
      <p:sp>
        <p:nvSpPr>
          <p:cNvPr id="5" name="CasellaDiTesto 4"/>
          <p:cNvSpPr txBox="1"/>
          <p:nvPr/>
        </p:nvSpPr>
        <p:spPr>
          <a:xfrm>
            <a:off x="2328334" y="2202564"/>
            <a:ext cx="4854063" cy="369332"/>
          </a:xfrm>
          <a:prstGeom prst="rect">
            <a:avLst/>
          </a:prstGeom>
          <a:noFill/>
        </p:spPr>
        <p:txBody>
          <a:bodyPr wrap="none" rtlCol="0">
            <a:spAutoFit/>
          </a:bodyPr>
          <a:lstStyle/>
          <a:p>
            <a:r>
              <a:rPr lang="it-IT" b="1" dirty="0" err="1" smtClean="0">
                <a:solidFill>
                  <a:schemeClr val="tx2">
                    <a:lumMod val="75000"/>
                    <a:lumOff val="25000"/>
                  </a:schemeClr>
                </a:solidFill>
                <a:latin typeface="Arial Black"/>
                <a:cs typeface="Arial Black"/>
              </a:rPr>
              <a:t>Fotoisomerizzazione</a:t>
            </a:r>
            <a:r>
              <a:rPr lang="it-IT" b="1" dirty="0" smtClean="0">
                <a:solidFill>
                  <a:schemeClr val="tx2">
                    <a:lumMod val="75000"/>
                    <a:lumOff val="25000"/>
                  </a:schemeClr>
                </a:solidFill>
                <a:latin typeface="Arial Black"/>
                <a:cs typeface="Arial Black"/>
              </a:rPr>
              <a:t> allo stato solido</a:t>
            </a:r>
            <a:endParaRPr lang="it-IT" b="1" dirty="0">
              <a:solidFill>
                <a:schemeClr val="tx2">
                  <a:lumMod val="75000"/>
                  <a:lumOff val="25000"/>
                </a:schemeClr>
              </a:solidFill>
              <a:latin typeface="Arial Black"/>
              <a:cs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260640" y="1013867"/>
            <a:ext cx="6564960" cy="502613"/>
          </a:xfrm>
          <a:ln/>
        </p:spPr>
        <p:txBody>
          <a:bodyPr/>
          <a:lstStyle/>
          <a:p>
            <a:pPr algn="l">
              <a:lnSpc>
                <a:spcPct val="7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rPr>
              <a:t>SOLUBILIT</a:t>
            </a:r>
            <a:r>
              <a:rPr lang="en-GB" altLang="it-IT" sz="2000">
                <a:solidFill>
                  <a:schemeClr val="bg2">
                    <a:lumMod val="25000"/>
                  </a:schemeClr>
                </a:solidFill>
                <a:cs typeface="Arial" charset="0"/>
              </a:rPr>
              <a:t>À</a:t>
            </a:r>
          </a:p>
        </p:txBody>
      </p:sp>
      <p:sp>
        <p:nvSpPr>
          <p:cNvPr id="15362" name="Text Box 2"/>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2A</a:t>
            </a:r>
            <a:r>
              <a:rPr lang="en-GB" altLang="it-IT" sz="4000" dirty="0">
                <a:solidFill>
                  <a:schemeClr val="accent1"/>
                </a:solidFill>
              </a:rPr>
              <a:t>AR</a:t>
            </a:r>
          </a:p>
        </p:txBody>
      </p:sp>
      <p:sp>
        <p:nvSpPr>
          <p:cNvPr id="15363" name="Text Box 3"/>
          <p:cNvSpPr txBox="1">
            <a:spLocks noChangeArrowheads="1"/>
          </p:cNvSpPr>
          <p:nvPr/>
        </p:nvSpPr>
        <p:spPr bwMode="auto">
          <a:xfrm>
            <a:off x="2318400" y="1451191"/>
            <a:ext cx="4898880" cy="678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dirty="0">
                <a:solidFill>
                  <a:schemeClr val="bg2">
                    <a:lumMod val="25000"/>
                  </a:schemeClr>
                </a:solidFill>
              </a:rPr>
              <a:t>   Data la </a:t>
            </a:r>
            <a:r>
              <a:rPr lang="en-GB" altLang="it-IT" dirty="0" err="1">
                <a:solidFill>
                  <a:schemeClr val="bg2">
                    <a:lumMod val="25000"/>
                  </a:schemeClr>
                </a:solidFill>
              </a:rPr>
              <a:t>bassa</a:t>
            </a:r>
            <a:r>
              <a:rPr lang="en-GB" altLang="it-IT" dirty="0">
                <a:solidFill>
                  <a:schemeClr val="bg2">
                    <a:lumMod val="25000"/>
                  </a:schemeClr>
                </a:solidFill>
              </a:rPr>
              <a:t> </a:t>
            </a:r>
            <a:r>
              <a:rPr lang="en-GB" altLang="it-IT" dirty="0" err="1">
                <a:solidFill>
                  <a:schemeClr val="bg2">
                    <a:lumMod val="25000"/>
                  </a:schemeClr>
                </a:solidFill>
              </a:rPr>
              <a:t>solubilità</a:t>
            </a:r>
            <a:r>
              <a:rPr lang="en-GB" altLang="it-IT" dirty="0">
                <a:solidFill>
                  <a:schemeClr val="bg2">
                    <a:lumMod val="25000"/>
                  </a:schemeClr>
                </a:solidFill>
              </a:rPr>
              <a:t> </a:t>
            </a:r>
            <a:r>
              <a:rPr lang="en-GB" altLang="it-IT" dirty="0" err="1">
                <a:solidFill>
                  <a:schemeClr val="bg2">
                    <a:lumMod val="25000"/>
                  </a:schemeClr>
                </a:solidFill>
              </a:rPr>
              <a:t>si</a:t>
            </a:r>
            <a:r>
              <a:rPr lang="en-GB" altLang="it-IT" dirty="0">
                <a:solidFill>
                  <a:schemeClr val="bg2">
                    <a:lumMod val="25000"/>
                  </a:schemeClr>
                </a:solidFill>
              </a:rPr>
              <a:t> è </a:t>
            </a:r>
            <a:r>
              <a:rPr lang="en-GB" altLang="it-IT" dirty="0" err="1">
                <a:solidFill>
                  <a:schemeClr val="bg2">
                    <a:lumMod val="25000"/>
                  </a:schemeClr>
                </a:solidFill>
              </a:rPr>
              <a:t>provato</a:t>
            </a:r>
            <a:r>
              <a:rPr lang="en-GB" altLang="it-IT" dirty="0">
                <a:solidFill>
                  <a:schemeClr val="bg2">
                    <a:lumMod val="25000"/>
                  </a:schemeClr>
                </a:solidFill>
              </a:rPr>
              <a:t> </a:t>
            </a:r>
            <a:r>
              <a:rPr lang="en-GB" altLang="it-IT" dirty="0" smtClean="0">
                <a:solidFill>
                  <a:schemeClr val="bg2">
                    <a:lumMod val="25000"/>
                  </a:schemeClr>
                </a:solidFill>
              </a:rPr>
              <a:t>a: </a:t>
            </a: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5364" name="AutoShape 4"/>
          <p:cNvSpPr>
            <a:spLocks noChangeArrowheads="1"/>
          </p:cNvSpPr>
          <p:nvPr/>
        </p:nvSpPr>
        <p:spPr bwMode="auto">
          <a:xfrm>
            <a:off x="391680" y="2290847"/>
            <a:ext cx="3918240" cy="653829"/>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65" name="Text Box 5"/>
          <p:cNvSpPr txBox="1">
            <a:spLocks noChangeArrowheads="1"/>
          </p:cNvSpPr>
          <p:nvPr/>
        </p:nvSpPr>
        <p:spPr bwMode="auto">
          <a:xfrm>
            <a:off x="489600" y="2391658"/>
            <a:ext cx="489888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rPr>
              <a:t>   Introdurre gruppi polari sul fenile</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sp>
        <p:nvSpPr>
          <p:cNvPr id="15366" name="AutoShape 6"/>
          <p:cNvSpPr>
            <a:spLocks noChangeArrowheads="1"/>
          </p:cNvSpPr>
          <p:nvPr/>
        </p:nvSpPr>
        <p:spPr bwMode="auto">
          <a:xfrm>
            <a:off x="4505761" y="2290847"/>
            <a:ext cx="3918240" cy="653829"/>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67" name="Text Box 7"/>
          <p:cNvSpPr txBox="1">
            <a:spLocks noChangeArrowheads="1"/>
          </p:cNvSpPr>
          <p:nvPr/>
        </p:nvSpPr>
        <p:spPr bwMode="auto">
          <a:xfrm>
            <a:off x="4440960" y="2391658"/>
            <a:ext cx="489888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rPr>
              <a:t>   Sintetizzare fosfati come profarmaci</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sp>
        <p:nvSpPr>
          <p:cNvPr id="15368" name="Freeform 8"/>
          <p:cNvSpPr>
            <a:spLocks/>
          </p:cNvSpPr>
          <p:nvPr/>
        </p:nvSpPr>
        <p:spPr bwMode="auto">
          <a:xfrm>
            <a:off x="3261601" y="1804835"/>
            <a:ext cx="498240" cy="326915"/>
          </a:xfrm>
          <a:custGeom>
            <a:avLst/>
            <a:gdLst>
              <a:gd name="T0" fmla="*/ 1526 w 1527"/>
              <a:gd name="T1" fmla="*/ 0 h 1002"/>
              <a:gd name="T2" fmla="*/ 0 w 1527"/>
              <a:gd name="T3" fmla="*/ 1001 h 1002"/>
            </a:gdLst>
            <a:ahLst/>
            <a:cxnLst>
              <a:cxn ang="0">
                <a:pos x="T0" y="T1"/>
              </a:cxn>
              <a:cxn ang="0">
                <a:pos x="T2" y="T3"/>
              </a:cxn>
            </a:cxnLst>
            <a:rect l="0" t="0" r="r" b="b"/>
            <a:pathLst>
              <a:path w="1527" h="1002">
                <a:moveTo>
                  <a:pt x="1526" y="0"/>
                </a:moveTo>
                <a:lnTo>
                  <a:pt x="0" y="1001"/>
                </a:lnTo>
              </a:path>
            </a:pathLst>
          </a:custGeom>
          <a:noFill/>
          <a:ln w="9360">
            <a:solidFill>
              <a:schemeClr val="accent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69" name="Freeform 9"/>
          <p:cNvSpPr>
            <a:spLocks/>
          </p:cNvSpPr>
          <p:nvPr/>
        </p:nvSpPr>
        <p:spPr bwMode="auto">
          <a:xfrm>
            <a:off x="5094720" y="1804835"/>
            <a:ext cx="456480" cy="326915"/>
          </a:xfrm>
          <a:custGeom>
            <a:avLst/>
            <a:gdLst>
              <a:gd name="T0" fmla="*/ 0 w 1398"/>
              <a:gd name="T1" fmla="*/ 0 h 1002"/>
              <a:gd name="T2" fmla="*/ 1397 w 1398"/>
              <a:gd name="T3" fmla="*/ 1001 h 1002"/>
            </a:gdLst>
            <a:ahLst/>
            <a:cxnLst>
              <a:cxn ang="0">
                <a:pos x="T0" y="T1"/>
              </a:cxn>
              <a:cxn ang="0">
                <a:pos x="T2" y="T3"/>
              </a:cxn>
            </a:cxnLst>
            <a:rect l="0" t="0" r="r" b="b"/>
            <a:pathLst>
              <a:path w="1398" h="1002">
                <a:moveTo>
                  <a:pt x="0" y="0"/>
                </a:moveTo>
                <a:lnTo>
                  <a:pt x="1397" y="1001"/>
                </a:lnTo>
              </a:path>
            </a:pathLst>
          </a:custGeom>
          <a:noFill/>
          <a:ln w="9360">
            <a:solidFill>
              <a:schemeClr val="accent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70" name="AutoShape 10"/>
          <p:cNvSpPr>
            <a:spLocks noChangeArrowheads="1"/>
          </p:cNvSpPr>
          <p:nvPr/>
        </p:nvSpPr>
        <p:spPr bwMode="auto">
          <a:xfrm>
            <a:off x="6236640" y="3074291"/>
            <a:ext cx="326880" cy="466940"/>
          </a:xfrm>
          <a:prstGeom prst="downArrow">
            <a:avLst>
              <a:gd name="adj1" fmla="val 50000"/>
              <a:gd name="adj2" fmla="val 50000"/>
            </a:avLst>
          </a:prstGeom>
          <a:solidFill>
            <a:srgbClr val="CC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71" name="Text Box 11"/>
          <p:cNvSpPr txBox="1">
            <a:spLocks noChangeArrowheads="1"/>
          </p:cNvSpPr>
          <p:nvPr/>
        </p:nvSpPr>
        <p:spPr bwMode="auto">
          <a:xfrm>
            <a:off x="3883031" y="3641734"/>
            <a:ext cx="5061600" cy="9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r>
              <a:rPr lang="en-GB" altLang="it-IT" dirty="0">
                <a:solidFill>
                  <a:schemeClr val="bg2">
                    <a:lumMod val="25000"/>
                  </a:schemeClr>
                </a:solidFill>
              </a:rPr>
              <a:t>   </a:t>
            </a:r>
            <a:r>
              <a:rPr lang="en-GB" altLang="it-IT" dirty="0" err="1">
                <a:solidFill>
                  <a:schemeClr val="bg2">
                    <a:lumMod val="25000"/>
                  </a:schemeClr>
                </a:solidFill>
              </a:rPr>
              <a:t>Molto</a:t>
            </a:r>
            <a:r>
              <a:rPr lang="en-GB" altLang="it-IT" dirty="0">
                <a:solidFill>
                  <a:schemeClr val="bg2">
                    <a:lumMod val="25000"/>
                  </a:schemeClr>
                </a:solidFill>
              </a:rPr>
              <a:t> </a:t>
            </a:r>
            <a:r>
              <a:rPr lang="en-GB" altLang="it-IT" dirty="0" err="1">
                <a:solidFill>
                  <a:schemeClr val="bg2">
                    <a:lumMod val="25000"/>
                  </a:schemeClr>
                </a:solidFill>
              </a:rPr>
              <a:t>solubili</a:t>
            </a:r>
            <a:r>
              <a:rPr lang="en-GB" altLang="it-IT" dirty="0">
                <a:solidFill>
                  <a:schemeClr val="bg2">
                    <a:lumMod val="25000"/>
                  </a:schemeClr>
                </a:solidFill>
              </a:rPr>
              <a:t> e </a:t>
            </a:r>
            <a:r>
              <a:rPr lang="en-GB" altLang="it-IT" dirty="0" err="1">
                <a:solidFill>
                  <a:schemeClr val="bg2">
                    <a:lumMod val="25000"/>
                  </a:schemeClr>
                </a:solidFill>
              </a:rPr>
              <a:t>dopo</a:t>
            </a:r>
            <a:r>
              <a:rPr lang="en-GB" altLang="it-IT" dirty="0">
                <a:solidFill>
                  <a:schemeClr val="bg2">
                    <a:lumMod val="25000"/>
                  </a:schemeClr>
                </a:solidFill>
              </a:rPr>
              <a:t> </a:t>
            </a:r>
            <a:r>
              <a:rPr lang="en-GB" altLang="it-IT" dirty="0" err="1">
                <a:solidFill>
                  <a:schemeClr val="bg2">
                    <a:lumMod val="25000"/>
                  </a:schemeClr>
                </a:solidFill>
              </a:rPr>
              <a:t>l'azione</a:t>
            </a:r>
            <a:r>
              <a:rPr lang="en-GB" altLang="it-IT" dirty="0">
                <a:solidFill>
                  <a:schemeClr val="bg2">
                    <a:lumMod val="25000"/>
                  </a:schemeClr>
                </a:solidFill>
              </a:rPr>
              <a:t> </a:t>
            </a:r>
            <a:r>
              <a:rPr lang="en-GB" altLang="it-IT" dirty="0" err="1">
                <a:solidFill>
                  <a:schemeClr val="bg2">
                    <a:lumMod val="25000"/>
                  </a:schemeClr>
                </a:solidFill>
              </a:rPr>
              <a:t>delle</a:t>
            </a:r>
            <a:r>
              <a:rPr lang="en-GB" altLang="it-IT" dirty="0">
                <a:solidFill>
                  <a:schemeClr val="bg2">
                    <a:lumMod val="25000"/>
                  </a:schemeClr>
                </a:solidFill>
              </a:rPr>
              <a:t> </a:t>
            </a:r>
            <a:r>
              <a:rPr lang="en-GB" altLang="it-IT" dirty="0" err="1">
                <a:solidFill>
                  <a:schemeClr val="bg2">
                    <a:lumMod val="25000"/>
                  </a:schemeClr>
                </a:solidFill>
              </a:rPr>
              <a:t>fosfatasi</a:t>
            </a:r>
            <a:r>
              <a:rPr lang="en-GB" altLang="it-IT" dirty="0">
                <a:solidFill>
                  <a:schemeClr val="bg2">
                    <a:lumMod val="25000"/>
                  </a:schemeClr>
                </a:solidFill>
              </a:rPr>
              <a:t> </a:t>
            </a:r>
            <a:r>
              <a:rPr lang="en-GB" altLang="it-IT" dirty="0" err="1">
                <a:solidFill>
                  <a:schemeClr val="bg2">
                    <a:lumMod val="25000"/>
                  </a:schemeClr>
                </a:solidFill>
              </a:rPr>
              <a:t>hanno</a:t>
            </a:r>
            <a:r>
              <a:rPr lang="en-GB" altLang="it-IT" dirty="0">
                <a:solidFill>
                  <a:schemeClr val="bg2">
                    <a:lumMod val="25000"/>
                  </a:schemeClr>
                </a:solidFill>
              </a:rPr>
              <a:t> </a:t>
            </a:r>
            <a:r>
              <a:rPr lang="en-GB" altLang="it-IT" dirty="0" err="1">
                <a:solidFill>
                  <a:schemeClr val="bg2">
                    <a:lumMod val="25000"/>
                  </a:schemeClr>
                </a:solidFill>
              </a:rPr>
              <a:t>una</a:t>
            </a:r>
            <a:r>
              <a:rPr lang="en-GB" altLang="it-IT" dirty="0">
                <a:solidFill>
                  <a:schemeClr val="bg2">
                    <a:lumMod val="25000"/>
                  </a:schemeClr>
                </a:solidFill>
              </a:rPr>
              <a:t> </a:t>
            </a:r>
            <a:r>
              <a:rPr lang="en-GB" altLang="it-IT" dirty="0" err="1">
                <a:solidFill>
                  <a:schemeClr val="bg2">
                    <a:lumMod val="25000"/>
                  </a:schemeClr>
                </a:solidFill>
              </a:rPr>
              <a:t>maggior</a:t>
            </a:r>
            <a:r>
              <a:rPr lang="en-GB" altLang="it-IT" dirty="0">
                <a:solidFill>
                  <a:schemeClr val="bg2">
                    <a:lumMod val="25000"/>
                  </a:schemeClr>
                </a:solidFill>
              </a:rPr>
              <a:t> </a:t>
            </a:r>
            <a:r>
              <a:rPr lang="en-GB" altLang="it-IT" dirty="0" err="1">
                <a:solidFill>
                  <a:schemeClr val="bg2">
                    <a:lumMod val="25000"/>
                  </a:schemeClr>
                </a:solidFill>
              </a:rPr>
              <a:t>affinità</a:t>
            </a:r>
            <a:r>
              <a:rPr lang="en-GB" altLang="it-IT" dirty="0">
                <a:solidFill>
                  <a:schemeClr val="bg2">
                    <a:lumMod val="25000"/>
                  </a:schemeClr>
                </a:solidFill>
              </a:rPr>
              <a:t> e </a:t>
            </a:r>
            <a:r>
              <a:rPr lang="en-GB" altLang="it-IT" dirty="0" err="1">
                <a:solidFill>
                  <a:schemeClr val="bg2">
                    <a:lumMod val="25000"/>
                  </a:schemeClr>
                </a:solidFill>
              </a:rPr>
              <a:t>selettività</a:t>
            </a:r>
            <a:r>
              <a:rPr lang="en-GB" altLang="it-IT" dirty="0">
                <a:solidFill>
                  <a:schemeClr val="bg2">
                    <a:lumMod val="25000"/>
                  </a:schemeClr>
                </a:solidFill>
              </a:rPr>
              <a:t> verso A</a:t>
            </a:r>
            <a:r>
              <a:rPr lang="en-GB" altLang="it-IT" baseline="-33000" dirty="0">
                <a:solidFill>
                  <a:schemeClr val="bg2">
                    <a:lumMod val="25000"/>
                  </a:schemeClr>
                </a:solidFill>
              </a:rPr>
              <a:t>2A</a:t>
            </a:r>
            <a:br>
              <a:rPr lang="en-GB" altLang="it-IT" baseline="-33000" dirty="0">
                <a:solidFill>
                  <a:schemeClr val="bg2">
                    <a:lumMod val="25000"/>
                  </a:schemeClr>
                </a:solidFill>
              </a:rPr>
            </a:br>
            <a:r>
              <a:rPr lang="en-GB" altLang="it-IT" baseline="-33000" dirty="0">
                <a:solidFill>
                  <a:schemeClr val="bg2">
                    <a:lumMod val="25000"/>
                  </a:schemeClr>
                </a:solidFill>
              </a:rPr>
              <a:t/>
            </a:r>
            <a:br>
              <a:rPr lang="en-GB" altLang="it-IT" baseline="-33000" dirty="0">
                <a:solidFill>
                  <a:schemeClr val="bg2">
                    <a:lumMod val="25000"/>
                  </a:schemeClr>
                </a:solidFill>
              </a:rPr>
            </a:br>
            <a:r>
              <a:rPr lang="en-GB" altLang="it-IT" dirty="0">
                <a:solidFill>
                  <a:schemeClr val="bg2">
                    <a:lumMod val="25000"/>
                  </a:schemeClr>
                </a:solidFill>
              </a:rPr>
              <a:t>  </a:t>
            </a:r>
          </a:p>
        </p:txBody>
      </p:sp>
      <p:sp>
        <p:nvSpPr>
          <p:cNvPr id="15372" name="AutoShape 12"/>
          <p:cNvSpPr>
            <a:spLocks noChangeArrowheads="1"/>
          </p:cNvSpPr>
          <p:nvPr/>
        </p:nvSpPr>
        <p:spPr bwMode="auto">
          <a:xfrm>
            <a:off x="2187360" y="3074290"/>
            <a:ext cx="326880" cy="653829"/>
          </a:xfrm>
          <a:prstGeom prst="downArrow">
            <a:avLst>
              <a:gd name="adj1" fmla="val 50000"/>
              <a:gd name="adj2" fmla="val 50000"/>
            </a:avLst>
          </a:prstGeom>
          <a:solidFill>
            <a:srgbClr val="CC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73" name="Text Box 13"/>
          <p:cNvSpPr txBox="1">
            <a:spLocks noChangeArrowheads="1"/>
          </p:cNvSpPr>
          <p:nvPr/>
        </p:nvSpPr>
        <p:spPr bwMode="auto">
          <a:xfrm>
            <a:off x="1045440" y="3926859"/>
            <a:ext cx="489888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rPr>
              <a:t>   Diminuisce la potenza</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sp>
        <p:nvSpPr>
          <p:cNvPr id="15377" name="AutoShape 17"/>
          <p:cNvSpPr>
            <a:spLocks noChangeArrowheads="1"/>
          </p:cNvSpPr>
          <p:nvPr/>
        </p:nvSpPr>
        <p:spPr bwMode="auto">
          <a:xfrm>
            <a:off x="6236640" y="4297382"/>
            <a:ext cx="326880" cy="489651"/>
          </a:xfrm>
          <a:prstGeom prst="downArrow">
            <a:avLst>
              <a:gd name="adj1" fmla="val 50000"/>
              <a:gd name="adj2" fmla="val 37445"/>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5" name="CasellaDiTesto 4"/>
          <p:cNvSpPr txBox="1"/>
          <p:nvPr/>
        </p:nvSpPr>
        <p:spPr>
          <a:xfrm>
            <a:off x="6463770" y="5799215"/>
            <a:ext cx="2739497" cy="954107"/>
          </a:xfrm>
          <a:prstGeom prst="rect">
            <a:avLst/>
          </a:prstGeom>
          <a:noFill/>
        </p:spPr>
        <p:txBody>
          <a:bodyPr wrap="square" rtlCol="0">
            <a:spAutoFit/>
          </a:bodyPr>
          <a:lstStyle/>
          <a:p>
            <a:pPr algn="ctr"/>
            <a:r>
              <a:rPr lang="it-IT" sz="1400" dirty="0" smtClean="0"/>
              <a:t>MSX2</a:t>
            </a:r>
          </a:p>
          <a:p>
            <a:pPr algn="ctr"/>
            <a:r>
              <a:rPr lang="it-IT" sz="1400" dirty="0" smtClean="0"/>
              <a:t>rA</a:t>
            </a:r>
            <a:r>
              <a:rPr lang="it-IT" sz="1400" baseline="-25000" dirty="0" smtClean="0"/>
              <a:t>1</a:t>
            </a:r>
            <a:r>
              <a:rPr lang="it-IT" sz="1400" dirty="0" smtClean="0"/>
              <a:t>= 900 </a:t>
            </a:r>
            <a:r>
              <a:rPr lang="it-IT" sz="1400" dirty="0" err="1" smtClean="0"/>
              <a:t>nM</a:t>
            </a:r>
            <a:r>
              <a:rPr lang="it-IT" sz="1400" dirty="0"/>
              <a:t> </a:t>
            </a:r>
            <a:r>
              <a:rPr lang="it-IT" sz="1400" dirty="0" smtClean="0"/>
              <a:t>hA</a:t>
            </a:r>
            <a:r>
              <a:rPr lang="it-IT" sz="1400" baseline="-25000" dirty="0" smtClean="0"/>
              <a:t>1</a:t>
            </a:r>
            <a:r>
              <a:rPr lang="it-IT" sz="1400" dirty="0" smtClean="0"/>
              <a:t>= 2,500 </a:t>
            </a:r>
            <a:r>
              <a:rPr lang="it-IT" sz="1400" dirty="0" err="1" smtClean="0"/>
              <a:t>nM</a:t>
            </a:r>
            <a:endParaRPr lang="it-IT" sz="1400" dirty="0" smtClean="0"/>
          </a:p>
          <a:p>
            <a:pPr algn="ctr"/>
            <a:r>
              <a:rPr lang="it-IT" sz="1400" dirty="0" smtClean="0"/>
              <a:t>rA</a:t>
            </a:r>
            <a:r>
              <a:rPr lang="it-IT" sz="1400" baseline="-25000" dirty="0" smtClean="0"/>
              <a:t>2A</a:t>
            </a:r>
            <a:r>
              <a:rPr lang="it-IT" sz="1400" dirty="0" smtClean="0"/>
              <a:t>= 8 </a:t>
            </a:r>
            <a:r>
              <a:rPr lang="it-IT" sz="1400" dirty="0" err="1" smtClean="0"/>
              <a:t>nM</a:t>
            </a:r>
            <a:r>
              <a:rPr lang="it-IT" sz="1400" b="1" dirty="0" smtClean="0"/>
              <a:t>	hA</a:t>
            </a:r>
            <a:r>
              <a:rPr lang="it-IT" sz="1400" b="1" baseline="-25000" dirty="0" smtClean="0"/>
              <a:t>2A</a:t>
            </a:r>
            <a:r>
              <a:rPr lang="it-IT" sz="1400" b="1" dirty="0" smtClean="0"/>
              <a:t>= 5nM</a:t>
            </a:r>
          </a:p>
          <a:p>
            <a:pPr algn="ctr"/>
            <a:r>
              <a:rPr lang="it-IT" sz="1400" dirty="0" smtClean="0"/>
              <a:t>hA</a:t>
            </a:r>
            <a:r>
              <a:rPr lang="it-IT" sz="1400" baseline="-25000" dirty="0" smtClean="0"/>
              <a:t>3</a:t>
            </a:r>
            <a:r>
              <a:rPr lang="it-IT" sz="1400" dirty="0" smtClean="0"/>
              <a:t>&gt; 10,000 </a:t>
            </a:r>
            <a:r>
              <a:rPr lang="it-IT" sz="1400" dirty="0" err="1" smtClean="0"/>
              <a:t>nM</a:t>
            </a:r>
            <a:r>
              <a:rPr lang="it-IT" sz="1400" dirty="0" smtClean="0"/>
              <a:t> </a:t>
            </a:r>
            <a:endParaRPr lang="en-US" sz="1400" dirty="0"/>
          </a:p>
        </p:txBody>
      </p:sp>
      <p:graphicFrame>
        <p:nvGraphicFramePr>
          <p:cNvPr id="18" name="Oggetto 3"/>
          <p:cNvGraphicFramePr>
            <a:graphicFrameLocks noChangeAspect="1"/>
          </p:cNvGraphicFramePr>
          <p:nvPr>
            <p:extLst>
              <p:ext uri="{D42A27DB-BD31-4B8C-83A1-F6EECF244321}">
                <p14:modId xmlns:p14="http://schemas.microsoft.com/office/powerpoint/2010/main" val="2238973330"/>
              </p:ext>
            </p:extLst>
          </p:nvPr>
        </p:nvGraphicFramePr>
        <p:xfrm>
          <a:off x="306653" y="4381500"/>
          <a:ext cx="7451725" cy="2378075"/>
        </p:xfrm>
        <a:graphic>
          <a:graphicData uri="http://schemas.openxmlformats.org/presentationml/2006/ole">
            <mc:AlternateContent xmlns:mc="http://schemas.openxmlformats.org/markup-compatibility/2006">
              <mc:Choice xmlns:v="urn:schemas-microsoft-com:vml" Requires="v">
                <p:oleObj spid="_x0000_s6211" name="CS ChemDraw Drawing" r:id="rId4" imgW="7721600" imgH="2476500" progId="">
                  <p:embed/>
                </p:oleObj>
              </mc:Choice>
              <mc:Fallback>
                <p:oleObj name="CS ChemDraw Drawing" r:id="rId4" imgW="7721600" imgH="2476500" progId="">
                  <p:embed/>
                  <p:pic>
                    <p:nvPicPr>
                      <p:cNvPr id="0"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53" y="4381500"/>
                        <a:ext cx="7451725" cy="2378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25924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326881" y="1273094"/>
            <a:ext cx="2122560" cy="502613"/>
          </a:xfrm>
          <a:ln/>
        </p:spPr>
        <p:txBody>
          <a:bodyPr/>
          <a:lstStyle/>
          <a:p>
            <a:pPr algn="l">
              <a:lnSpc>
                <a:spcPct val="7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rPr>
              <a:t>SAR XANTINE</a:t>
            </a:r>
          </a:p>
        </p:txBody>
      </p:sp>
      <p:sp>
        <p:nvSpPr>
          <p:cNvPr id="16386" name="Rectangle 2"/>
          <p:cNvSpPr>
            <a:spLocks noGrp="1" noChangeArrowheads="1"/>
          </p:cNvSpPr>
          <p:nvPr>
            <p:ph type="subTitle" idx="4294967295"/>
          </p:nvPr>
        </p:nvSpPr>
        <p:spPr bwMode="auto">
          <a:xfrm>
            <a:off x="907055" y="1926922"/>
            <a:ext cx="7706880" cy="53717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fontScale="92500" lnSpcReduction="10000"/>
          </a:bodyPr>
          <a:lstStyle/>
          <a:p>
            <a:pPr marL="0" lvl="1" indent="215900" algn="just">
              <a:spcAft>
                <a:spcPct val="0"/>
              </a:spcAft>
              <a:buClr>
                <a:schemeClr val="bg2">
                  <a:lumMod val="25000"/>
                </a:schemeClr>
              </a:buClr>
              <a:buSzPct val="100000"/>
              <a:buFont typeface="Wingdings" charset="2"/>
              <a:buChar char=""/>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smtClean="0">
                <a:solidFill>
                  <a:schemeClr val="bg2">
                    <a:lumMod val="25000"/>
                  </a:schemeClr>
                </a:solidFill>
              </a:rPr>
              <a:t>In </a:t>
            </a:r>
            <a:r>
              <a:rPr lang="en-GB" altLang="it-IT" sz="2000" dirty="0" err="1">
                <a:solidFill>
                  <a:schemeClr val="bg2">
                    <a:lumMod val="25000"/>
                  </a:schemeClr>
                </a:solidFill>
              </a:rPr>
              <a:t>posizione</a:t>
            </a:r>
            <a:r>
              <a:rPr lang="en-GB" altLang="it-IT" sz="2000" dirty="0">
                <a:solidFill>
                  <a:schemeClr val="bg2">
                    <a:lumMod val="25000"/>
                  </a:schemeClr>
                </a:solidFill>
              </a:rPr>
              <a:t> 8 è </a:t>
            </a:r>
            <a:r>
              <a:rPr lang="en-GB" altLang="it-IT" sz="2000" dirty="0" err="1">
                <a:solidFill>
                  <a:schemeClr val="bg2">
                    <a:lumMod val="25000"/>
                  </a:schemeClr>
                </a:solidFill>
              </a:rPr>
              <a:t>preferibile</a:t>
            </a:r>
            <a:r>
              <a:rPr lang="en-GB" altLang="it-IT" sz="2000" dirty="0">
                <a:solidFill>
                  <a:schemeClr val="bg2">
                    <a:lumMod val="25000"/>
                  </a:schemeClr>
                </a:solidFill>
              </a:rPr>
              <a:t> un N </a:t>
            </a:r>
            <a:r>
              <a:rPr lang="en-GB" altLang="it-IT" sz="2000" dirty="0" err="1">
                <a:solidFill>
                  <a:schemeClr val="bg2">
                    <a:lumMod val="25000"/>
                  </a:schemeClr>
                </a:solidFill>
              </a:rPr>
              <a:t>piuttosto</a:t>
            </a:r>
            <a:r>
              <a:rPr lang="en-GB" altLang="it-IT" sz="2000" dirty="0">
                <a:solidFill>
                  <a:schemeClr val="bg2">
                    <a:lumMod val="25000"/>
                  </a:schemeClr>
                </a:solidFill>
              </a:rPr>
              <a:t> </a:t>
            </a:r>
            <a:r>
              <a:rPr lang="en-GB" altLang="it-IT" sz="2000" dirty="0" err="1">
                <a:solidFill>
                  <a:schemeClr val="bg2">
                    <a:lumMod val="25000"/>
                  </a:schemeClr>
                </a:solidFill>
              </a:rPr>
              <a:t>che</a:t>
            </a:r>
            <a:r>
              <a:rPr lang="en-GB" altLang="it-IT" sz="2000" dirty="0">
                <a:solidFill>
                  <a:schemeClr val="bg2">
                    <a:lumMod val="25000"/>
                  </a:schemeClr>
                </a:solidFill>
              </a:rPr>
              <a:t> un CH, ma è </a:t>
            </a:r>
            <a:r>
              <a:rPr lang="en-GB" altLang="it-IT" sz="2000" dirty="0" smtClean="0">
                <a:solidFill>
                  <a:schemeClr val="bg2">
                    <a:lumMod val="25000"/>
                  </a:schemeClr>
                </a:solidFill>
              </a:rPr>
              <a:t>       </a:t>
            </a:r>
            <a:r>
              <a:rPr lang="en-GB" altLang="it-IT" sz="2000" dirty="0">
                <a:solidFill>
                  <a:schemeClr val="bg2">
                    <a:lumMod val="25000"/>
                  </a:schemeClr>
                </a:solidFill>
              </a:rPr>
              <a:t> </a:t>
            </a:r>
            <a:r>
              <a:rPr lang="en-GB" altLang="it-IT" sz="2000" dirty="0" smtClean="0">
                <a:solidFill>
                  <a:schemeClr val="bg2">
                    <a:lumMod val="25000"/>
                  </a:schemeClr>
                </a:solidFill>
              </a:rPr>
              <a:t> </a:t>
            </a:r>
            <a:r>
              <a:rPr lang="en-GB" altLang="it-IT" sz="2000" dirty="0" err="1" smtClean="0">
                <a:solidFill>
                  <a:schemeClr val="bg2">
                    <a:lumMod val="25000"/>
                  </a:schemeClr>
                </a:solidFill>
              </a:rPr>
              <a:t>instabile</a:t>
            </a:r>
            <a:r>
              <a:rPr lang="en-GB" altLang="it-IT" sz="2000" dirty="0" smtClean="0">
                <a:solidFill>
                  <a:schemeClr val="bg2">
                    <a:lumMod val="25000"/>
                  </a:schemeClr>
                </a:solidFill>
              </a:rPr>
              <a:t> </a:t>
            </a:r>
            <a:r>
              <a:rPr lang="en-GB" altLang="it-IT" sz="2000" dirty="0">
                <a:solidFill>
                  <a:schemeClr val="bg2">
                    <a:lumMod val="25000"/>
                  </a:schemeClr>
                </a:solidFill>
              </a:rPr>
              <a:t>in </a:t>
            </a:r>
            <a:r>
              <a:rPr lang="en-GB" altLang="it-IT" sz="2000" dirty="0" err="1">
                <a:solidFill>
                  <a:schemeClr val="bg2">
                    <a:lumMod val="25000"/>
                  </a:schemeClr>
                </a:solidFill>
              </a:rPr>
              <a:t>soluzione</a:t>
            </a:r>
            <a:r>
              <a:rPr lang="en-GB" altLang="it-IT" sz="2000" dirty="0">
                <a:solidFill>
                  <a:schemeClr val="bg2">
                    <a:lumMod val="25000"/>
                  </a:schemeClr>
                </a:solidFill>
              </a:rPr>
              <a:t> </a:t>
            </a:r>
            <a:r>
              <a:rPr lang="en-GB" altLang="it-IT" sz="2000" dirty="0" err="1">
                <a:solidFill>
                  <a:schemeClr val="bg2">
                    <a:lumMod val="25000"/>
                  </a:schemeClr>
                </a:solidFill>
              </a:rPr>
              <a:t>perchè</a:t>
            </a:r>
            <a:r>
              <a:rPr lang="en-GB" altLang="it-IT" sz="2000" dirty="0">
                <a:solidFill>
                  <a:schemeClr val="bg2">
                    <a:lumMod val="25000"/>
                  </a:schemeClr>
                </a:solidFill>
              </a:rPr>
              <a:t> </a:t>
            </a:r>
            <a:r>
              <a:rPr lang="en-GB" altLang="it-IT" sz="2000" dirty="0" err="1">
                <a:solidFill>
                  <a:schemeClr val="bg2">
                    <a:lumMod val="25000"/>
                  </a:schemeClr>
                </a:solidFill>
              </a:rPr>
              <a:t>una</a:t>
            </a:r>
            <a:r>
              <a:rPr lang="en-GB" altLang="it-IT" sz="2000" dirty="0">
                <a:solidFill>
                  <a:schemeClr val="bg2">
                    <a:lumMod val="25000"/>
                  </a:schemeClr>
                </a:solidFill>
              </a:rPr>
              <a:t> base di Schiff</a:t>
            </a:r>
          </a:p>
        </p:txBody>
      </p:sp>
      <p:sp>
        <p:nvSpPr>
          <p:cNvPr id="16387" name="Text Box 3"/>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16388" name="Text Box 4"/>
          <p:cNvSpPr txBox="1">
            <a:spLocks noChangeArrowheads="1"/>
          </p:cNvSpPr>
          <p:nvPr/>
        </p:nvSpPr>
        <p:spPr bwMode="auto">
          <a:xfrm>
            <a:off x="907055" y="2484262"/>
            <a:ext cx="770688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indent="216000">
              <a:buClr>
                <a:schemeClr val="bg2">
                  <a:lumMod val="25000"/>
                </a:schemeClr>
              </a:buClr>
              <a:buFont typeface="Wingdings" charset="2"/>
              <a:buChar char=""/>
            </a:pPr>
            <a:r>
              <a:rPr lang="en-GB" altLang="it-IT" sz="2000" dirty="0" smtClean="0">
                <a:solidFill>
                  <a:schemeClr val="bg2">
                    <a:lumMod val="25000"/>
                  </a:schemeClr>
                </a:solidFill>
              </a:rPr>
              <a:t>In </a:t>
            </a:r>
            <a:r>
              <a:rPr lang="en-GB" altLang="it-IT" sz="2000" dirty="0" err="1">
                <a:solidFill>
                  <a:schemeClr val="bg2">
                    <a:lumMod val="25000"/>
                  </a:schemeClr>
                </a:solidFill>
              </a:rPr>
              <a:t>posizione</a:t>
            </a:r>
            <a:r>
              <a:rPr lang="en-GB" altLang="it-IT" sz="2000" dirty="0">
                <a:solidFill>
                  <a:schemeClr val="bg2">
                    <a:lumMod val="25000"/>
                  </a:schemeClr>
                </a:solidFill>
              </a:rPr>
              <a:t> 1 è </a:t>
            </a:r>
            <a:r>
              <a:rPr lang="en-GB" altLang="it-IT" sz="2000" dirty="0" err="1">
                <a:solidFill>
                  <a:schemeClr val="bg2">
                    <a:lumMod val="25000"/>
                  </a:schemeClr>
                </a:solidFill>
              </a:rPr>
              <a:t>preferibile</a:t>
            </a:r>
            <a:r>
              <a:rPr lang="en-GB" altLang="it-IT" sz="2000" dirty="0">
                <a:solidFill>
                  <a:schemeClr val="bg2">
                    <a:lumMod val="25000"/>
                  </a:schemeClr>
                </a:solidFill>
              </a:rPr>
              <a:t> un </a:t>
            </a:r>
            <a:r>
              <a:rPr lang="en-GB" altLang="it-IT" sz="2000" dirty="0" err="1">
                <a:solidFill>
                  <a:schemeClr val="bg2">
                    <a:lumMod val="25000"/>
                  </a:schemeClr>
                </a:solidFill>
              </a:rPr>
              <a:t>gruppo</a:t>
            </a:r>
            <a:r>
              <a:rPr lang="en-GB" altLang="it-IT" sz="2000" dirty="0">
                <a:solidFill>
                  <a:schemeClr val="bg2">
                    <a:lumMod val="25000"/>
                  </a:schemeClr>
                </a:solidFill>
              </a:rPr>
              <a:t> </a:t>
            </a:r>
            <a:r>
              <a:rPr lang="en-GB" altLang="it-IT" sz="2000" dirty="0" err="1">
                <a:solidFill>
                  <a:schemeClr val="bg2">
                    <a:lumMod val="25000"/>
                  </a:schemeClr>
                </a:solidFill>
              </a:rPr>
              <a:t>propargil</a:t>
            </a:r>
            <a:r>
              <a:rPr lang="en-GB" altLang="it-IT" sz="2000" dirty="0">
                <a:solidFill>
                  <a:schemeClr val="bg2">
                    <a:lumMod val="25000"/>
                  </a:schemeClr>
                </a:solidFill>
              </a:rPr>
              <a:t> o n-</a:t>
            </a:r>
            <a:r>
              <a:rPr lang="en-GB" altLang="it-IT" sz="2000" dirty="0" err="1">
                <a:solidFill>
                  <a:schemeClr val="bg2">
                    <a:lumMod val="25000"/>
                  </a:schemeClr>
                </a:solidFill>
              </a:rPr>
              <a:t>propil</a:t>
            </a:r>
            <a:endParaRPr lang="en-GB" altLang="it-IT" sz="2000" dirty="0">
              <a:solidFill>
                <a:schemeClr val="bg2">
                  <a:lumMod val="25000"/>
                </a:schemeClr>
              </a:solidFill>
            </a:endParaRPr>
          </a:p>
        </p:txBody>
      </p:sp>
      <p:sp>
        <p:nvSpPr>
          <p:cNvPr id="16389" name="Text Box 5"/>
          <p:cNvSpPr txBox="1">
            <a:spLocks noChangeArrowheads="1"/>
          </p:cNvSpPr>
          <p:nvPr/>
        </p:nvSpPr>
        <p:spPr bwMode="auto">
          <a:xfrm>
            <a:off x="907055" y="3007036"/>
            <a:ext cx="770688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indent="216000">
              <a:buClr>
                <a:schemeClr val="bg2">
                  <a:lumMod val="25000"/>
                </a:schemeClr>
              </a:buClr>
              <a:buFont typeface="Wingdings" charset="2"/>
              <a:buChar char=""/>
            </a:pPr>
            <a:r>
              <a:rPr lang="en-GB" altLang="it-IT" sz="2000" dirty="0" err="1" smtClean="0">
                <a:solidFill>
                  <a:schemeClr val="bg2">
                    <a:lumMod val="25000"/>
                  </a:schemeClr>
                </a:solidFill>
              </a:rPr>
              <a:t>Nelle</a:t>
            </a:r>
            <a:r>
              <a:rPr lang="en-GB" altLang="it-IT" sz="2000" dirty="0" smtClean="0">
                <a:solidFill>
                  <a:schemeClr val="bg2">
                    <a:lumMod val="25000"/>
                  </a:schemeClr>
                </a:solidFill>
              </a:rPr>
              <a:t> </a:t>
            </a:r>
            <a:r>
              <a:rPr lang="en-GB" altLang="it-IT" sz="2000" dirty="0" err="1">
                <a:solidFill>
                  <a:schemeClr val="bg2">
                    <a:lumMod val="25000"/>
                  </a:schemeClr>
                </a:solidFill>
              </a:rPr>
              <a:t>posizioni</a:t>
            </a:r>
            <a:r>
              <a:rPr lang="en-GB" altLang="it-IT" sz="2000" dirty="0">
                <a:solidFill>
                  <a:schemeClr val="bg2">
                    <a:lumMod val="25000"/>
                  </a:schemeClr>
                </a:solidFill>
              </a:rPr>
              <a:t> 3 e 7 </a:t>
            </a:r>
            <a:r>
              <a:rPr lang="en-GB" altLang="it-IT" sz="2000" dirty="0" err="1" smtClean="0">
                <a:solidFill>
                  <a:schemeClr val="bg2">
                    <a:lumMod val="25000"/>
                  </a:schemeClr>
                </a:solidFill>
              </a:rPr>
              <a:t>acettabili</a:t>
            </a:r>
            <a:r>
              <a:rPr lang="en-GB" altLang="it-IT" sz="2000" dirty="0" smtClean="0">
                <a:solidFill>
                  <a:schemeClr val="bg2">
                    <a:lumMod val="25000"/>
                  </a:schemeClr>
                </a:solidFill>
              </a:rPr>
              <a:t> </a:t>
            </a:r>
            <a:r>
              <a:rPr lang="en-GB" altLang="it-IT" sz="2000" dirty="0" err="1" smtClean="0">
                <a:solidFill>
                  <a:schemeClr val="bg2">
                    <a:lumMod val="25000"/>
                  </a:schemeClr>
                </a:solidFill>
              </a:rPr>
              <a:t>metili</a:t>
            </a:r>
            <a:r>
              <a:rPr lang="en-GB" altLang="it-IT" sz="2000" dirty="0" smtClean="0">
                <a:solidFill>
                  <a:schemeClr val="bg2">
                    <a:lumMod val="25000"/>
                  </a:schemeClr>
                </a:solidFill>
              </a:rPr>
              <a:t>, </a:t>
            </a:r>
            <a:r>
              <a:rPr lang="en-GB" altLang="it-IT" sz="2000" dirty="0" err="1" smtClean="0">
                <a:solidFill>
                  <a:schemeClr val="bg2">
                    <a:lumMod val="25000"/>
                  </a:schemeClr>
                </a:solidFill>
              </a:rPr>
              <a:t>etili</a:t>
            </a:r>
            <a:r>
              <a:rPr lang="en-GB" altLang="it-IT" sz="2000" dirty="0" smtClean="0">
                <a:solidFill>
                  <a:schemeClr val="bg2">
                    <a:lumMod val="25000"/>
                  </a:schemeClr>
                </a:solidFill>
              </a:rPr>
              <a:t> e </a:t>
            </a:r>
            <a:r>
              <a:rPr lang="en-GB" altLang="it-IT" sz="2000" dirty="0" err="1" smtClean="0">
                <a:solidFill>
                  <a:schemeClr val="bg2">
                    <a:lumMod val="25000"/>
                  </a:schemeClr>
                </a:solidFill>
              </a:rPr>
              <a:t>propili</a:t>
            </a:r>
            <a:endParaRPr lang="en-GB" altLang="it-IT" sz="2000" dirty="0">
              <a:solidFill>
                <a:schemeClr val="bg2">
                  <a:lumMod val="25000"/>
                </a:schemeClr>
              </a:solidFill>
            </a:endParaRPr>
          </a:p>
        </p:txBody>
      </p:sp>
      <p:sp>
        <p:nvSpPr>
          <p:cNvPr id="16390" name="Text Box 6"/>
          <p:cNvSpPr txBox="1">
            <a:spLocks noChangeArrowheads="1"/>
          </p:cNvSpPr>
          <p:nvPr/>
        </p:nvSpPr>
        <p:spPr bwMode="auto">
          <a:xfrm>
            <a:off x="907055" y="3529811"/>
            <a:ext cx="770688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indent="216000">
              <a:buClr>
                <a:schemeClr val="bg2">
                  <a:lumMod val="25000"/>
                </a:schemeClr>
              </a:buClr>
              <a:buFont typeface="Wingdings" charset="2"/>
              <a:buChar char=""/>
            </a:pPr>
            <a:r>
              <a:rPr lang="en-GB" altLang="it-IT" sz="2000" dirty="0" smtClean="0">
                <a:solidFill>
                  <a:schemeClr val="bg2">
                    <a:lumMod val="25000"/>
                  </a:schemeClr>
                </a:solidFill>
              </a:rPr>
              <a:t>In </a:t>
            </a:r>
            <a:r>
              <a:rPr lang="en-GB" altLang="it-IT" sz="2000" dirty="0">
                <a:solidFill>
                  <a:schemeClr val="bg2">
                    <a:lumMod val="25000"/>
                  </a:schemeClr>
                </a:solidFill>
              </a:rPr>
              <a:t>8 è </a:t>
            </a:r>
            <a:r>
              <a:rPr lang="en-GB" altLang="it-IT" sz="2000" dirty="0" err="1">
                <a:solidFill>
                  <a:schemeClr val="bg2">
                    <a:lumMod val="25000"/>
                  </a:schemeClr>
                </a:solidFill>
              </a:rPr>
              <a:t>necessario</a:t>
            </a:r>
            <a:r>
              <a:rPr lang="en-GB" altLang="it-IT" sz="2000" dirty="0">
                <a:solidFill>
                  <a:schemeClr val="bg2">
                    <a:lumMod val="25000"/>
                  </a:schemeClr>
                </a:solidFill>
              </a:rPr>
              <a:t> </a:t>
            </a:r>
            <a:r>
              <a:rPr lang="en-GB" altLang="it-IT" sz="2000" dirty="0" err="1">
                <a:solidFill>
                  <a:schemeClr val="bg2">
                    <a:lumMod val="25000"/>
                  </a:schemeClr>
                </a:solidFill>
              </a:rPr>
              <a:t>avere</a:t>
            </a:r>
            <a:r>
              <a:rPr lang="en-GB" altLang="it-IT" sz="2000" dirty="0">
                <a:solidFill>
                  <a:schemeClr val="bg2">
                    <a:lumMod val="25000"/>
                  </a:schemeClr>
                </a:solidFill>
              </a:rPr>
              <a:t> un </a:t>
            </a:r>
            <a:r>
              <a:rPr lang="en-GB" altLang="it-IT" sz="2000" dirty="0" err="1">
                <a:solidFill>
                  <a:schemeClr val="bg2">
                    <a:lumMod val="25000"/>
                  </a:schemeClr>
                </a:solidFill>
              </a:rPr>
              <a:t>gruppo</a:t>
            </a:r>
            <a:r>
              <a:rPr lang="en-GB" altLang="it-IT" sz="2000" dirty="0">
                <a:solidFill>
                  <a:schemeClr val="bg2">
                    <a:lumMod val="25000"/>
                  </a:schemeClr>
                </a:solidFill>
              </a:rPr>
              <a:t> </a:t>
            </a:r>
            <a:r>
              <a:rPr lang="en-GB" altLang="it-IT" sz="2000" dirty="0" err="1">
                <a:solidFill>
                  <a:schemeClr val="bg2">
                    <a:lumMod val="25000"/>
                  </a:schemeClr>
                </a:solidFill>
              </a:rPr>
              <a:t>aromatico</a:t>
            </a:r>
            <a:r>
              <a:rPr lang="en-GB" altLang="it-IT" sz="2000" dirty="0">
                <a:solidFill>
                  <a:schemeClr val="bg2">
                    <a:lumMod val="25000"/>
                  </a:schemeClr>
                </a:solidFill>
              </a:rPr>
              <a:t> legato ad un </a:t>
            </a:r>
            <a:r>
              <a:rPr lang="en-GB" altLang="it-IT" sz="2000" dirty="0" err="1">
                <a:solidFill>
                  <a:schemeClr val="bg2">
                    <a:lumMod val="25000"/>
                  </a:schemeClr>
                </a:solidFill>
              </a:rPr>
              <a:t>etenil</a:t>
            </a:r>
            <a:endParaRPr lang="en-GB" altLang="it-IT" sz="2000" dirty="0">
              <a:solidFill>
                <a:schemeClr val="bg2">
                  <a:lumMod val="25000"/>
                </a:schemeClr>
              </a:solidFill>
            </a:endParaRPr>
          </a:p>
        </p:txBody>
      </p:sp>
      <p:graphicFrame>
        <p:nvGraphicFramePr>
          <p:cNvPr id="16391" name="Object 7"/>
          <p:cNvGraphicFramePr>
            <a:graphicFrameLocks noChangeAspect="1"/>
          </p:cNvGraphicFramePr>
          <p:nvPr>
            <p:extLst>
              <p:ext uri="{D42A27DB-BD31-4B8C-83A1-F6EECF244321}">
                <p14:modId xmlns:p14="http://schemas.microsoft.com/office/powerpoint/2010/main" val="707764542"/>
              </p:ext>
            </p:extLst>
          </p:nvPr>
        </p:nvGraphicFramePr>
        <p:xfrm>
          <a:off x="1081088" y="4393926"/>
          <a:ext cx="3817793" cy="1657624"/>
        </p:xfrm>
        <a:graphic>
          <a:graphicData uri="http://schemas.openxmlformats.org/presentationml/2006/ole">
            <mc:AlternateContent xmlns:mc="http://schemas.openxmlformats.org/markup-compatibility/2006">
              <mc:Choice xmlns:v="urn:schemas-microsoft-com:vml" Requires="v">
                <p:oleObj spid="_x0000_s1094" name="CS ChemDraw Drawing" r:id="rId4" imgW="5410200" imgH="2413000" progId="">
                  <p:embed/>
                </p:oleObj>
              </mc:Choice>
              <mc:Fallback>
                <p:oleObj name="CS ChemDraw Drawing" r:id="rId4" imgW="5410200" imgH="2413000" progId="">
                  <p:embed/>
                  <p:pic>
                    <p:nvPicPr>
                      <p:cNvPr id="0" name="Picture 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88" y="4393926"/>
                        <a:ext cx="3817793" cy="16576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2" name="Text Box 8"/>
          <p:cNvSpPr txBox="1">
            <a:spLocks noChangeArrowheads="1"/>
          </p:cNvSpPr>
          <p:nvPr/>
        </p:nvSpPr>
        <p:spPr bwMode="auto">
          <a:xfrm>
            <a:off x="5224321" y="4703534"/>
            <a:ext cx="3299040" cy="769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00000"/>
              </a:lnSpc>
              <a:buClr>
                <a:srgbClr val="FFFFFF"/>
              </a:buClr>
            </a:pPr>
            <a:r>
              <a:rPr lang="en-GB" altLang="it-IT" sz="1300" b="1">
                <a:solidFill>
                  <a:schemeClr val="bg2">
                    <a:lumMod val="25000"/>
                  </a:schemeClr>
                </a:solidFill>
              </a:rPr>
              <a:t>KW-6002 </a:t>
            </a:r>
          </a:p>
          <a:p>
            <a:pPr algn="ctr">
              <a:lnSpc>
                <a:spcPct val="100000"/>
              </a:lnSpc>
              <a:buClr>
                <a:srgbClr val="FFFFFF"/>
              </a:buClr>
            </a:pPr>
            <a:r>
              <a:rPr lang="en-GB" altLang="it-IT" sz="1300" b="1">
                <a:solidFill>
                  <a:schemeClr val="bg2">
                    <a:lumMod val="25000"/>
                  </a:schemeClr>
                </a:solidFill>
              </a:rPr>
              <a:t>rA</a:t>
            </a:r>
            <a:r>
              <a:rPr lang="en-GB" altLang="it-IT" sz="1300" b="1" baseline="-46000">
                <a:solidFill>
                  <a:schemeClr val="bg2">
                    <a:lumMod val="25000"/>
                  </a:schemeClr>
                </a:solidFill>
              </a:rPr>
              <a:t>1</a:t>
            </a:r>
            <a:r>
              <a:rPr lang="en-GB" altLang="it-IT" sz="1300" b="1">
                <a:solidFill>
                  <a:schemeClr val="bg2">
                    <a:lumMod val="25000"/>
                  </a:schemeClr>
                </a:solidFill>
              </a:rPr>
              <a:t>= 580 nM  rA</a:t>
            </a:r>
            <a:r>
              <a:rPr lang="en-GB" altLang="it-IT" sz="1300" b="1" baseline="-46000">
                <a:solidFill>
                  <a:schemeClr val="bg2">
                    <a:lumMod val="25000"/>
                  </a:schemeClr>
                </a:solidFill>
              </a:rPr>
              <a:t>2A</a:t>
            </a:r>
            <a:r>
              <a:rPr lang="en-GB" altLang="it-IT" sz="1300" b="1">
                <a:solidFill>
                  <a:schemeClr val="bg2">
                    <a:lumMod val="25000"/>
                  </a:schemeClr>
                </a:solidFill>
              </a:rPr>
              <a:t> = 13 nM </a:t>
            </a:r>
          </a:p>
          <a:p>
            <a:pPr algn="ctr">
              <a:lnSpc>
                <a:spcPct val="100000"/>
              </a:lnSpc>
              <a:buClr>
                <a:srgbClr val="FFFFFF"/>
              </a:buClr>
            </a:pPr>
            <a:r>
              <a:rPr lang="en-GB" altLang="it-IT" sz="1300" b="1">
                <a:solidFill>
                  <a:schemeClr val="bg2">
                    <a:lumMod val="25000"/>
                  </a:schemeClr>
                </a:solidFill>
              </a:rPr>
              <a:t>catalessi ED</a:t>
            </a:r>
            <a:r>
              <a:rPr lang="en-GB" altLang="it-IT" sz="1300" b="1" baseline="-46000">
                <a:solidFill>
                  <a:schemeClr val="bg2">
                    <a:lumMod val="25000"/>
                  </a:schemeClr>
                </a:solidFill>
              </a:rPr>
              <a:t>50</a:t>
            </a:r>
            <a:r>
              <a:rPr lang="en-GB" altLang="it-IT" sz="1300" b="1">
                <a:solidFill>
                  <a:schemeClr val="bg2">
                    <a:lumMod val="25000"/>
                  </a:schemeClr>
                </a:solidFill>
              </a:rPr>
              <a:t>= 0,03 mg/ Kg po</a:t>
            </a:r>
          </a:p>
        </p:txBody>
      </p:sp>
      <p:pic>
        <p:nvPicPr>
          <p:cNvPr id="163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5715961"/>
            <a:ext cx="653760" cy="424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4" name="Text Box 10"/>
          <p:cNvSpPr txBox="1">
            <a:spLocks noChangeArrowheads="1"/>
          </p:cNvSpPr>
          <p:nvPr/>
        </p:nvSpPr>
        <p:spPr bwMode="auto">
          <a:xfrm>
            <a:off x="3712300" y="6208493"/>
            <a:ext cx="2828199"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buClr>
                <a:srgbClr val="FFFFFF"/>
              </a:buClr>
            </a:pPr>
            <a:r>
              <a:rPr lang="en-GB" altLang="it-IT" sz="2000" dirty="0">
                <a:solidFill>
                  <a:schemeClr val="bg2">
                    <a:lumMod val="25000"/>
                  </a:schemeClr>
                </a:solidFill>
              </a:rPr>
              <a:t> </a:t>
            </a:r>
            <a:r>
              <a:rPr lang="en-GB" altLang="it-IT" sz="2000" dirty="0" smtClean="0">
                <a:solidFill>
                  <a:schemeClr val="bg2">
                    <a:lumMod val="25000"/>
                  </a:schemeClr>
                </a:solidFill>
              </a:rPr>
              <a:t>APPROVATO da FDA</a:t>
            </a:r>
            <a:endParaRPr lang="en-GB" altLang="it-IT" sz="2000" dirty="0">
              <a:solidFill>
                <a:schemeClr val="bg2">
                  <a:lumMod val="25000"/>
                </a:schemeClr>
              </a:solidFill>
            </a:endParaRPr>
          </a:p>
        </p:txBody>
      </p:sp>
    </p:spTree>
    <p:extLst>
      <p:ext uri="{BB962C8B-B14F-4D97-AF65-F5344CB8AC3E}">
        <p14:creationId xmlns:p14="http://schemas.microsoft.com/office/powerpoint/2010/main" val="14833851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Oval 1"/>
          <p:cNvSpPr>
            <a:spLocks noChangeArrowheads="1"/>
          </p:cNvSpPr>
          <p:nvPr/>
        </p:nvSpPr>
        <p:spPr bwMode="auto">
          <a:xfrm>
            <a:off x="620641" y="1926796"/>
            <a:ext cx="2122560" cy="489651"/>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0" name="Rectangle 2"/>
          <p:cNvSpPr>
            <a:spLocks noGrp="1" noChangeArrowheads="1"/>
          </p:cNvSpPr>
          <p:nvPr>
            <p:ph type="title"/>
          </p:nvPr>
        </p:nvSpPr>
        <p:spPr>
          <a:xfrm>
            <a:off x="3772015" y="2029023"/>
            <a:ext cx="1697760" cy="374439"/>
          </a:xfrm>
          <a:ln/>
        </p:spPr>
        <p:txBody>
          <a:bodyPr/>
          <a:lstStyle/>
          <a:p>
            <a:pPr algn="l">
              <a:lnSpc>
                <a:spcPct val="7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a:solidFill>
                  <a:schemeClr val="bg2">
                    <a:lumMod val="25000"/>
                  </a:schemeClr>
                </a:solidFill>
              </a:rPr>
              <a:t>LIMITAZIONI</a:t>
            </a:r>
          </a:p>
        </p:txBody>
      </p:sp>
      <p:sp>
        <p:nvSpPr>
          <p:cNvPr id="17411" name="Rectangle 3"/>
          <p:cNvSpPr>
            <a:spLocks noGrp="1" noChangeArrowheads="1"/>
          </p:cNvSpPr>
          <p:nvPr>
            <p:ph type="subTitle" idx="4294967295"/>
          </p:nvPr>
        </p:nvSpPr>
        <p:spPr bwMode="auto">
          <a:xfrm>
            <a:off x="456480" y="1840513"/>
            <a:ext cx="2319840" cy="6408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a:solidFill>
                  <a:schemeClr val="bg2">
                    <a:lumMod val="25000"/>
                  </a:schemeClr>
                </a:solidFill>
              </a:rPr>
              <a:t>xantine</a:t>
            </a:r>
          </a:p>
        </p:txBody>
      </p:sp>
      <p:sp>
        <p:nvSpPr>
          <p:cNvPr id="17412" name="Text Box 4"/>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17413" name="Freeform 5"/>
          <p:cNvSpPr>
            <a:spLocks/>
          </p:cNvSpPr>
          <p:nvPr/>
        </p:nvSpPr>
        <p:spPr bwMode="auto">
          <a:xfrm>
            <a:off x="2939041" y="2220713"/>
            <a:ext cx="653760" cy="1441"/>
          </a:xfrm>
          <a:custGeom>
            <a:avLst/>
            <a:gdLst>
              <a:gd name="T0" fmla="*/ 0 w 2003"/>
              <a:gd name="T1" fmla="*/ 0 h 5"/>
              <a:gd name="T2" fmla="*/ 2002 w 2003"/>
              <a:gd name="T3" fmla="*/ 4 h 5"/>
            </a:gdLst>
            <a:ahLst/>
            <a:cxnLst>
              <a:cxn ang="0">
                <a:pos x="T0" y="T1"/>
              </a:cxn>
              <a:cxn ang="0">
                <a:pos x="T2" y="T3"/>
              </a:cxn>
            </a:cxnLst>
            <a:rect l="0" t="0" r="r" b="b"/>
            <a:pathLst>
              <a:path w="2003" h="5">
                <a:moveTo>
                  <a:pt x="0" y="0"/>
                </a:moveTo>
                <a:lnTo>
                  <a:pt x="2002" y="4"/>
                </a:lnTo>
              </a:path>
            </a:pathLst>
          </a:custGeom>
          <a:noFill/>
          <a:ln w="9360">
            <a:solidFill>
              <a:srgbClr val="FFFF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4" name="Freeform 6"/>
          <p:cNvSpPr>
            <a:spLocks/>
          </p:cNvSpPr>
          <p:nvPr/>
        </p:nvSpPr>
        <p:spPr bwMode="auto">
          <a:xfrm>
            <a:off x="5355361" y="2220713"/>
            <a:ext cx="653760" cy="1441"/>
          </a:xfrm>
          <a:custGeom>
            <a:avLst/>
            <a:gdLst>
              <a:gd name="T0" fmla="*/ 0 w 2003"/>
              <a:gd name="T1" fmla="*/ 0 h 5"/>
              <a:gd name="T2" fmla="*/ 2002 w 2003"/>
              <a:gd name="T3" fmla="*/ 4 h 5"/>
            </a:gdLst>
            <a:ahLst/>
            <a:cxnLst>
              <a:cxn ang="0">
                <a:pos x="T0" y="T1"/>
              </a:cxn>
              <a:cxn ang="0">
                <a:pos x="T2" y="T3"/>
              </a:cxn>
            </a:cxnLst>
            <a:rect l="0" t="0" r="r" b="b"/>
            <a:pathLst>
              <a:path w="2003" h="5">
                <a:moveTo>
                  <a:pt x="0" y="0"/>
                </a:moveTo>
                <a:lnTo>
                  <a:pt x="2002" y="4"/>
                </a:lnTo>
              </a:path>
            </a:pathLst>
          </a:custGeom>
          <a:noFill/>
          <a:ln w="9360">
            <a:solidFill>
              <a:schemeClr val="accent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5" name="AutoShape 7"/>
          <p:cNvSpPr>
            <a:spLocks noChangeArrowheads="1"/>
          </p:cNvSpPr>
          <p:nvPr/>
        </p:nvSpPr>
        <p:spPr bwMode="auto">
          <a:xfrm>
            <a:off x="6236641" y="1926923"/>
            <a:ext cx="2449440" cy="653829"/>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6" name="Text Box 8"/>
          <p:cNvSpPr txBox="1">
            <a:spLocks noChangeArrowheads="1"/>
          </p:cNvSpPr>
          <p:nvPr/>
        </p:nvSpPr>
        <p:spPr bwMode="auto">
          <a:xfrm>
            <a:off x="6301441" y="1906760"/>
            <a:ext cx="2319840" cy="640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2000">
                <a:solidFill>
                  <a:schemeClr val="bg2">
                    <a:lumMod val="25000"/>
                  </a:schemeClr>
                </a:solidFill>
              </a:rPr>
              <a:t>nuovi polieterocicli</a:t>
            </a:r>
          </a:p>
        </p:txBody>
      </p:sp>
      <p:sp>
        <p:nvSpPr>
          <p:cNvPr id="17417" name="AutoShape 9"/>
          <p:cNvSpPr>
            <a:spLocks noChangeArrowheads="1"/>
          </p:cNvSpPr>
          <p:nvPr/>
        </p:nvSpPr>
        <p:spPr bwMode="auto">
          <a:xfrm>
            <a:off x="293760" y="3212876"/>
            <a:ext cx="3265920" cy="2612434"/>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8" name="Text Box 10"/>
          <p:cNvSpPr txBox="1">
            <a:spLocks noChangeArrowheads="1"/>
          </p:cNvSpPr>
          <p:nvPr/>
        </p:nvSpPr>
        <p:spPr bwMode="auto">
          <a:xfrm>
            <a:off x="3872160" y="3646789"/>
            <a:ext cx="128304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300">
                <a:solidFill>
                  <a:schemeClr val="bg2">
                    <a:lumMod val="25000"/>
                  </a:schemeClr>
                </a:solidFill>
              </a:rPr>
              <a:t>  CGS 15943</a:t>
            </a:r>
          </a:p>
          <a:p>
            <a:pPr>
              <a:lnSpc>
                <a:spcPct val="71000"/>
              </a:lnSpc>
            </a:pPr>
            <a:endParaRPr lang="en-GB" altLang="it-IT" sz="1300">
              <a:solidFill>
                <a:schemeClr val="bg2">
                  <a:lumMod val="25000"/>
                </a:schemeClr>
              </a:solidFill>
            </a:endParaRP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4,4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0,43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 25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85    nM</a:t>
            </a:r>
          </a:p>
        </p:txBody>
      </p:sp>
      <p:sp>
        <p:nvSpPr>
          <p:cNvPr id="17419" name="AutoShape 11"/>
          <p:cNvSpPr>
            <a:spLocks noChangeArrowheads="1"/>
          </p:cNvSpPr>
          <p:nvPr/>
        </p:nvSpPr>
        <p:spPr bwMode="auto">
          <a:xfrm>
            <a:off x="5224321" y="4024108"/>
            <a:ext cx="816480" cy="326914"/>
          </a:xfrm>
          <a:prstGeom prst="rightArrow">
            <a:avLst>
              <a:gd name="adj1" fmla="val 50000"/>
              <a:gd name="adj2" fmla="val 62445"/>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17420" name="Text Box 12"/>
          <p:cNvSpPr txBox="1">
            <a:spLocks noChangeArrowheads="1"/>
          </p:cNvSpPr>
          <p:nvPr/>
        </p:nvSpPr>
        <p:spPr bwMode="auto">
          <a:xfrm>
            <a:off x="6188335" y="3872893"/>
            <a:ext cx="277632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r>
              <a:rPr lang="en-GB" altLang="it-IT" dirty="0">
                <a:solidFill>
                  <a:schemeClr val="bg2">
                    <a:lumMod val="25000"/>
                  </a:schemeClr>
                </a:solidFill>
              </a:rPr>
              <a:t>non </a:t>
            </a:r>
            <a:r>
              <a:rPr lang="en-GB" altLang="it-IT" dirty="0" err="1">
                <a:solidFill>
                  <a:schemeClr val="bg2">
                    <a:lumMod val="25000"/>
                  </a:schemeClr>
                </a:solidFill>
              </a:rPr>
              <a:t>selettivo</a:t>
            </a:r>
            <a:r>
              <a:rPr lang="en-GB" altLang="it-IT" dirty="0">
                <a:solidFill>
                  <a:schemeClr val="bg2">
                    <a:lumMod val="25000"/>
                  </a:schemeClr>
                </a:solidFill>
              </a:rPr>
              <a:t> ma </a:t>
            </a:r>
            <a:r>
              <a:rPr lang="en-GB" altLang="it-IT" dirty="0" err="1">
                <a:solidFill>
                  <a:schemeClr val="bg2">
                    <a:lumMod val="25000"/>
                  </a:schemeClr>
                </a:solidFill>
              </a:rPr>
              <a:t>punto</a:t>
            </a:r>
            <a:r>
              <a:rPr lang="en-GB" altLang="it-IT" dirty="0">
                <a:solidFill>
                  <a:schemeClr val="bg2">
                    <a:lumMod val="25000"/>
                  </a:schemeClr>
                </a:solidFill>
              </a:rPr>
              <a:t> di </a:t>
            </a:r>
            <a:r>
              <a:rPr lang="en-GB" altLang="it-IT" dirty="0" err="1">
                <a:solidFill>
                  <a:schemeClr val="bg2">
                    <a:lumMod val="25000"/>
                  </a:schemeClr>
                </a:solidFill>
              </a:rPr>
              <a:t>partenza</a:t>
            </a:r>
            <a:r>
              <a:rPr lang="en-GB" altLang="it-IT" dirty="0">
                <a:solidFill>
                  <a:schemeClr val="bg2">
                    <a:lumMod val="25000"/>
                  </a:schemeClr>
                </a:solidFill>
              </a:rPr>
              <a:t> per </a:t>
            </a:r>
            <a:r>
              <a:rPr lang="en-GB" altLang="it-IT" dirty="0" err="1">
                <a:solidFill>
                  <a:schemeClr val="bg2">
                    <a:lumMod val="25000"/>
                  </a:schemeClr>
                </a:solidFill>
              </a:rPr>
              <a:t>antagonisti</a:t>
            </a:r>
            <a:r>
              <a:rPr lang="en-GB" altLang="it-IT" dirty="0">
                <a:solidFill>
                  <a:schemeClr val="bg2">
                    <a:lumMod val="25000"/>
                  </a:schemeClr>
                </a:solidFill>
              </a:rPr>
              <a:t> non </a:t>
            </a:r>
            <a:r>
              <a:rPr lang="en-GB" altLang="it-IT" dirty="0" err="1">
                <a:solidFill>
                  <a:schemeClr val="bg2">
                    <a:lumMod val="25000"/>
                  </a:schemeClr>
                </a:solidFill>
              </a:rPr>
              <a:t>xantinici</a:t>
            </a:r>
            <a:endParaRPr lang="en-GB" altLang="it-IT" dirty="0">
              <a:solidFill>
                <a:schemeClr val="bg2">
                  <a:lumMod val="25000"/>
                </a:schemeClr>
              </a:solidFill>
            </a:endParaRPr>
          </a:p>
        </p:txBody>
      </p:sp>
      <p:sp>
        <p:nvSpPr>
          <p:cNvPr id="17421" name="Text Box 13"/>
          <p:cNvSpPr txBox="1">
            <a:spLocks noChangeArrowheads="1"/>
          </p:cNvSpPr>
          <p:nvPr/>
        </p:nvSpPr>
        <p:spPr bwMode="auto">
          <a:xfrm>
            <a:off x="3755520" y="5495034"/>
            <a:ext cx="5225760" cy="6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71000"/>
              </a:lnSpc>
            </a:pPr>
            <a:r>
              <a:rPr lang="en-GB" altLang="it-IT" sz="1100">
                <a:solidFill>
                  <a:schemeClr val="bg2">
                    <a:lumMod val="25000"/>
                  </a:schemeClr>
                </a:solidFill>
              </a:rPr>
              <a:t>Francis, J.F.  &amp; co., Structure-activity profile of a series of novel triazolo-quinazoline adenosine antagonists. J. Med. Chem., 1988, 31, 1014-1020.</a:t>
            </a:r>
          </a:p>
        </p:txBody>
      </p:sp>
      <p:pic>
        <p:nvPicPr>
          <p:cNvPr id="1742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20" y="3342362"/>
            <a:ext cx="2656800" cy="2286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95484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Antagonisti A</a:t>
            </a:r>
            <a:r>
              <a:rPr lang="en-GB" altLang="it-IT" sz="4000" baseline="-33000">
                <a:solidFill>
                  <a:schemeClr val="accent1"/>
                </a:solidFill>
                <a:latin typeface="+mn-lt"/>
              </a:rPr>
              <a:t>2A</a:t>
            </a:r>
            <a:r>
              <a:rPr lang="en-GB" altLang="it-IT" sz="4000">
                <a:solidFill>
                  <a:schemeClr val="accent1"/>
                </a:solidFill>
                <a:latin typeface="+mn-lt"/>
              </a:rPr>
              <a:t>AR</a:t>
            </a:r>
          </a:p>
        </p:txBody>
      </p:sp>
      <p:sp>
        <p:nvSpPr>
          <p:cNvPr id="18434" name="Text Box 2"/>
          <p:cNvSpPr txBox="1">
            <a:spLocks noChangeArrowheads="1"/>
          </p:cNvSpPr>
          <p:nvPr/>
        </p:nvSpPr>
        <p:spPr bwMode="auto">
          <a:xfrm>
            <a:off x="718560" y="1404148"/>
            <a:ext cx="849024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latin typeface="+mn-lt"/>
              </a:rPr>
              <a:t>  PIRAZOLO-TRIAZOLO-PIRIMIDINE QUALI ANTAGONISTI PER A</a:t>
            </a:r>
            <a:r>
              <a:rPr lang="en-GB" altLang="it-IT" baseline="-33000">
                <a:solidFill>
                  <a:schemeClr val="bg2">
                    <a:lumMod val="25000"/>
                  </a:schemeClr>
                </a:solidFill>
                <a:latin typeface="+mn-lt"/>
              </a:rPr>
              <a:t>2A</a:t>
            </a:r>
            <a:r>
              <a:rPr lang="en-GB" altLang="it-IT">
                <a:solidFill>
                  <a:schemeClr val="bg2">
                    <a:lumMod val="25000"/>
                  </a:schemeClr>
                </a:solidFill>
                <a:latin typeface="+mn-lt"/>
              </a:rPr>
              <a:t>AR</a:t>
            </a:r>
            <a:br>
              <a:rPr lang="en-GB" altLang="it-IT">
                <a:solidFill>
                  <a:schemeClr val="bg2">
                    <a:lumMod val="25000"/>
                  </a:schemeClr>
                </a:solidFill>
                <a:latin typeface="+mn-lt"/>
              </a:rPr>
            </a:br>
            <a:r>
              <a:rPr lang="en-GB" altLang="it-IT">
                <a:solidFill>
                  <a:schemeClr val="bg2">
                    <a:lumMod val="25000"/>
                  </a:schemeClr>
                </a:solidFill>
                <a:latin typeface="+mn-lt"/>
              </a:rPr>
              <a:t/>
            </a:r>
            <a:br>
              <a:rPr lang="en-GB" altLang="it-IT">
                <a:solidFill>
                  <a:schemeClr val="bg2">
                    <a:lumMod val="25000"/>
                  </a:schemeClr>
                </a:solidFill>
                <a:latin typeface="+mn-lt"/>
              </a:rPr>
            </a:br>
            <a:r>
              <a:rPr lang="en-GB" altLang="it-IT">
                <a:solidFill>
                  <a:schemeClr val="bg2">
                    <a:lumMod val="25000"/>
                  </a:schemeClr>
                </a:solidFill>
                <a:latin typeface="+mn-lt"/>
              </a:rPr>
              <a:t>  </a:t>
            </a:r>
          </a:p>
        </p:txBody>
      </p:sp>
      <p:sp>
        <p:nvSpPr>
          <p:cNvPr id="18435" name="AutoShape 3"/>
          <p:cNvSpPr>
            <a:spLocks noChangeArrowheads="1"/>
          </p:cNvSpPr>
          <p:nvPr/>
        </p:nvSpPr>
        <p:spPr bwMode="auto">
          <a:xfrm>
            <a:off x="1730881" y="1926923"/>
            <a:ext cx="4669920" cy="2612434"/>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36" name="Text Box 4"/>
          <p:cNvSpPr txBox="1">
            <a:spLocks noChangeArrowheads="1"/>
          </p:cNvSpPr>
          <p:nvPr/>
        </p:nvSpPr>
        <p:spPr bwMode="auto">
          <a:xfrm>
            <a:off x="6661440" y="2691644"/>
            <a:ext cx="212256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latin typeface="+mn-lt"/>
              </a:rPr>
              <a:t>  8-FB-PTP</a:t>
            </a:r>
          </a:p>
          <a:p>
            <a:pPr>
              <a:lnSpc>
                <a:spcPct val="87000"/>
              </a:lnSpc>
            </a:pPr>
            <a:r>
              <a:rPr lang="en-GB" altLang="it-IT" sz="1300">
                <a:solidFill>
                  <a:schemeClr val="bg2">
                    <a:lumMod val="25000"/>
                  </a:schemeClr>
                </a:solidFill>
                <a:latin typeface="+mn-lt"/>
              </a:rPr>
              <a:t>rA</a:t>
            </a:r>
            <a:r>
              <a:rPr lang="en-GB" altLang="it-IT" sz="1300" baseline="-33000">
                <a:solidFill>
                  <a:schemeClr val="bg2">
                    <a:lumMod val="25000"/>
                  </a:schemeClr>
                </a:solidFill>
                <a:latin typeface="+mn-lt"/>
              </a:rPr>
              <a:t>1  </a:t>
            </a:r>
            <a:r>
              <a:rPr lang="en-GB" altLang="it-IT" sz="1300">
                <a:solidFill>
                  <a:schemeClr val="bg2">
                    <a:lumMod val="25000"/>
                  </a:schemeClr>
                </a:solidFill>
                <a:latin typeface="+mn-lt"/>
              </a:rPr>
              <a:t>= 3,3 nM</a:t>
            </a:r>
          </a:p>
          <a:p>
            <a:pPr>
              <a:lnSpc>
                <a:spcPct val="87000"/>
              </a:lnSpc>
            </a:pPr>
            <a:r>
              <a:rPr lang="en-GB" altLang="it-IT" sz="1300">
                <a:solidFill>
                  <a:schemeClr val="bg2">
                    <a:lumMod val="25000"/>
                  </a:schemeClr>
                </a:solidFill>
                <a:latin typeface="+mn-lt"/>
              </a:rPr>
              <a:t>rA</a:t>
            </a:r>
            <a:r>
              <a:rPr lang="en-GB" altLang="it-IT" sz="1300" baseline="-33000">
                <a:solidFill>
                  <a:schemeClr val="bg2">
                    <a:lumMod val="25000"/>
                  </a:schemeClr>
                </a:solidFill>
                <a:latin typeface="+mn-lt"/>
              </a:rPr>
              <a:t>2A</a:t>
            </a:r>
            <a:r>
              <a:rPr lang="en-GB" altLang="it-IT" sz="1300">
                <a:solidFill>
                  <a:schemeClr val="bg2">
                    <a:lumMod val="25000"/>
                  </a:schemeClr>
                </a:solidFill>
                <a:latin typeface="+mn-lt"/>
              </a:rPr>
              <a:t>= 1,2 nM</a:t>
            </a:r>
          </a:p>
          <a:p>
            <a:pPr>
              <a:lnSpc>
                <a:spcPct val="87000"/>
              </a:lnSpc>
            </a:pPr>
            <a:endParaRPr lang="en-GB" altLang="it-IT" sz="1300">
              <a:solidFill>
                <a:schemeClr val="bg2">
                  <a:lumMod val="25000"/>
                </a:schemeClr>
              </a:solidFill>
              <a:latin typeface="+mn-lt"/>
            </a:endParaRPr>
          </a:p>
        </p:txBody>
      </p:sp>
      <p:sp>
        <p:nvSpPr>
          <p:cNvPr id="18437" name="Oval 5"/>
          <p:cNvSpPr>
            <a:spLocks noChangeArrowheads="1"/>
          </p:cNvSpPr>
          <p:nvPr/>
        </p:nvSpPr>
        <p:spPr bwMode="auto">
          <a:xfrm>
            <a:off x="4016160" y="2024853"/>
            <a:ext cx="326880" cy="326915"/>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38" name="Oval 6"/>
          <p:cNvSpPr>
            <a:spLocks noChangeArrowheads="1"/>
          </p:cNvSpPr>
          <p:nvPr/>
        </p:nvSpPr>
        <p:spPr bwMode="auto">
          <a:xfrm>
            <a:off x="3395521" y="3168333"/>
            <a:ext cx="326880" cy="326915"/>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39" name="Oval 7"/>
          <p:cNvSpPr>
            <a:spLocks noChangeArrowheads="1"/>
          </p:cNvSpPr>
          <p:nvPr/>
        </p:nvSpPr>
        <p:spPr bwMode="auto">
          <a:xfrm>
            <a:off x="3526560" y="3462124"/>
            <a:ext cx="326880" cy="326915"/>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184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721" y="2132865"/>
            <a:ext cx="3978720" cy="2145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41" name="AutoShape 9"/>
          <p:cNvSpPr>
            <a:spLocks noChangeArrowheads="1"/>
          </p:cNvSpPr>
          <p:nvPr/>
        </p:nvSpPr>
        <p:spPr bwMode="auto">
          <a:xfrm>
            <a:off x="4114080" y="4735217"/>
            <a:ext cx="326880" cy="326915"/>
          </a:xfrm>
          <a:prstGeom prst="downArrow">
            <a:avLst>
              <a:gd name="adj1" fmla="val 50000"/>
              <a:gd name="adj2" fmla="val 25000"/>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42" name="Text Box 10"/>
          <p:cNvSpPr txBox="1">
            <a:spLocks noChangeArrowheads="1"/>
          </p:cNvSpPr>
          <p:nvPr/>
        </p:nvSpPr>
        <p:spPr bwMode="auto">
          <a:xfrm>
            <a:off x="717120" y="5096696"/>
            <a:ext cx="770688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2000" dirty="0">
                <a:solidFill>
                  <a:schemeClr val="bg2">
                    <a:lumMod val="25000"/>
                  </a:schemeClr>
                </a:solidFill>
                <a:latin typeface="+mn-lt"/>
              </a:rPr>
              <a:t>  </a:t>
            </a:r>
            <a:r>
              <a:rPr lang="en-GB" altLang="it-IT" sz="2000" dirty="0" err="1" smtClean="0">
                <a:solidFill>
                  <a:schemeClr val="bg2">
                    <a:lumMod val="25000"/>
                  </a:schemeClr>
                </a:solidFill>
                <a:latin typeface="+mn-lt"/>
              </a:rPr>
              <a:t>Bioisostere</a:t>
            </a:r>
            <a:r>
              <a:rPr lang="en-GB" altLang="it-IT" sz="2000" dirty="0" smtClean="0">
                <a:solidFill>
                  <a:schemeClr val="bg2">
                    <a:lumMod val="25000"/>
                  </a:schemeClr>
                </a:solidFill>
                <a:latin typeface="+mn-lt"/>
              </a:rPr>
              <a:t> </a:t>
            </a:r>
            <a:r>
              <a:rPr lang="en-GB" altLang="it-IT" sz="2000" dirty="0">
                <a:solidFill>
                  <a:schemeClr val="bg2">
                    <a:lumMod val="25000"/>
                  </a:schemeClr>
                </a:solidFill>
                <a:latin typeface="+mn-lt"/>
              </a:rPr>
              <a:t>di CGS15943 (</a:t>
            </a:r>
            <a:r>
              <a:rPr lang="en-GB" altLang="it-IT" sz="2000" dirty="0" err="1">
                <a:solidFill>
                  <a:schemeClr val="bg2">
                    <a:lumMod val="25000"/>
                  </a:schemeClr>
                </a:solidFill>
                <a:latin typeface="+mn-lt"/>
              </a:rPr>
              <a:t>fenile-pirazolo</a:t>
            </a:r>
            <a:r>
              <a:rPr lang="en-GB" altLang="it-IT" sz="2000" dirty="0" smtClean="0">
                <a:solidFill>
                  <a:schemeClr val="bg2">
                    <a:lumMod val="25000"/>
                  </a:schemeClr>
                </a:solidFill>
                <a:latin typeface="+mn-lt"/>
              </a:rPr>
              <a:t>), </a:t>
            </a:r>
            <a:r>
              <a:rPr lang="en-GB" altLang="it-IT" sz="2000" dirty="0">
                <a:solidFill>
                  <a:schemeClr val="bg2">
                    <a:lumMod val="25000"/>
                  </a:schemeClr>
                </a:solidFill>
                <a:latin typeface="+mn-lt"/>
              </a:rPr>
              <a:t>affine ma non </a:t>
            </a:r>
            <a:r>
              <a:rPr lang="en-GB" altLang="it-IT" sz="2000" dirty="0" err="1" smtClean="0">
                <a:solidFill>
                  <a:schemeClr val="bg2">
                    <a:lumMod val="25000"/>
                  </a:schemeClr>
                </a:solidFill>
                <a:latin typeface="+mn-lt"/>
              </a:rPr>
              <a:t>selettivo</a:t>
            </a:r>
            <a:endParaRPr lang="en-GB" altLang="it-IT" sz="2000" dirty="0">
              <a:solidFill>
                <a:schemeClr val="bg2">
                  <a:lumMod val="25000"/>
                </a:schemeClr>
              </a:solidFill>
              <a:latin typeface="+mn-lt"/>
            </a:endParaRPr>
          </a:p>
        </p:txBody>
      </p:sp>
      <p:sp>
        <p:nvSpPr>
          <p:cNvPr id="18443" name="Text Box 11"/>
          <p:cNvSpPr txBox="1">
            <a:spLocks noChangeArrowheads="1"/>
          </p:cNvSpPr>
          <p:nvPr/>
        </p:nvSpPr>
        <p:spPr bwMode="auto">
          <a:xfrm>
            <a:off x="5159520" y="4117393"/>
            <a:ext cx="2580480" cy="4219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500">
                <a:solidFill>
                  <a:schemeClr val="bg2">
                    <a:lumMod val="25000"/>
                  </a:schemeClr>
                </a:solidFill>
                <a:latin typeface="+mn-lt"/>
              </a:rPr>
              <a:t>Gatta &amp; co.</a:t>
            </a:r>
          </a:p>
        </p:txBody>
      </p:sp>
      <p:sp>
        <p:nvSpPr>
          <p:cNvPr id="18444" name="AutoShape 12"/>
          <p:cNvSpPr>
            <a:spLocks noChangeArrowheads="1"/>
          </p:cNvSpPr>
          <p:nvPr/>
        </p:nvSpPr>
        <p:spPr bwMode="auto">
          <a:xfrm>
            <a:off x="4114080" y="5682837"/>
            <a:ext cx="326880" cy="326915"/>
          </a:xfrm>
          <a:prstGeom prst="downArrow">
            <a:avLst>
              <a:gd name="adj1" fmla="val 50000"/>
              <a:gd name="adj2" fmla="val 25000"/>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45" name="Text Box 13"/>
          <p:cNvSpPr txBox="1">
            <a:spLocks noChangeArrowheads="1"/>
          </p:cNvSpPr>
          <p:nvPr/>
        </p:nvSpPr>
        <p:spPr bwMode="auto">
          <a:xfrm>
            <a:off x="3297600" y="6110562"/>
            <a:ext cx="238464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2000">
                <a:solidFill>
                  <a:schemeClr val="bg2">
                    <a:lumMod val="25000"/>
                  </a:schemeClr>
                </a:solidFill>
                <a:latin typeface="+mn-lt"/>
              </a:rPr>
              <a:t>OTTIMIZZAZIONE</a:t>
            </a:r>
          </a:p>
        </p:txBody>
      </p:sp>
    </p:spTree>
    <p:extLst>
      <p:ext uri="{BB962C8B-B14F-4D97-AF65-F5344CB8AC3E}">
        <p14:creationId xmlns:p14="http://schemas.microsoft.com/office/powerpoint/2010/main" val="19488245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64800" y="87850"/>
            <a:ext cx="897984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Sintesi del nucleo PTP N</a:t>
            </a:r>
            <a:r>
              <a:rPr lang="en-GB" altLang="it-IT" sz="4000" baseline="33000">
                <a:solidFill>
                  <a:schemeClr val="accent1"/>
                </a:solidFill>
              </a:rPr>
              <a:t>7</a:t>
            </a:r>
            <a:r>
              <a:rPr lang="en-GB" altLang="it-IT" sz="4000">
                <a:solidFill>
                  <a:schemeClr val="accent1"/>
                </a:solidFill>
              </a:rPr>
              <a:t>/N</a:t>
            </a:r>
            <a:r>
              <a:rPr lang="en-GB" altLang="it-IT" sz="4000" baseline="33000">
                <a:solidFill>
                  <a:schemeClr val="accent1"/>
                </a:solidFill>
              </a:rPr>
              <a:t>8 </a:t>
            </a:r>
            <a:r>
              <a:rPr lang="en-GB" altLang="it-IT" sz="4000">
                <a:solidFill>
                  <a:schemeClr val="accent1"/>
                </a:solidFill>
              </a:rPr>
              <a:t>sostituito</a:t>
            </a:r>
          </a:p>
        </p:txBody>
      </p:sp>
      <p:sp>
        <p:nvSpPr>
          <p:cNvPr id="19458" name="AutoShape 2"/>
          <p:cNvSpPr>
            <a:spLocks noChangeArrowheads="1"/>
          </p:cNvSpPr>
          <p:nvPr/>
        </p:nvSpPr>
        <p:spPr bwMode="auto">
          <a:xfrm>
            <a:off x="1143360" y="1110357"/>
            <a:ext cx="6857280" cy="5551782"/>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760" y="1203966"/>
            <a:ext cx="5885280" cy="53933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7053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6481" y="880741"/>
            <a:ext cx="882720" cy="652388"/>
          </a:xfrm>
          <a:ln/>
        </p:spPr>
        <p:txBody>
          <a:bodyPr/>
          <a:lstStyle/>
          <a:p>
            <a:pPr algn="l">
              <a:lnSpc>
                <a:spcPct val="6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200" dirty="0">
                <a:solidFill>
                  <a:schemeClr val="bg2">
                    <a:lumMod val="25000"/>
                  </a:schemeClr>
                </a:solidFill>
                <a:latin typeface="+mn-lt"/>
              </a:rPr>
              <a:t>PTP</a:t>
            </a:r>
          </a:p>
        </p:txBody>
      </p:sp>
      <p:sp>
        <p:nvSpPr>
          <p:cNvPr id="20482" name="Rectangle 2"/>
          <p:cNvSpPr>
            <a:spLocks noGrp="1" noChangeArrowheads="1"/>
          </p:cNvSpPr>
          <p:nvPr>
            <p:ph type="subTitle" idx="4294967295"/>
          </p:nvPr>
        </p:nvSpPr>
        <p:spPr bwMode="auto">
          <a:xfrm>
            <a:off x="260641" y="1481916"/>
            <a:ext cx="8556480" cy="9677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87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err="1">
                <a:solidFill>
                  <a:schemeClr val="bg2">
                    <a:lumMod val="25000"/>
                  </a:schemeClr>
                </a:solidFill>
              </a:rPr>
              <a:t>Ottimizzazione</a:t>
            </a:r>
            <a:r>
              <a:rPr lang="en-GB" altLang="it-IT" sz="2000" b="1" i="1" dirty="0">
                <a:solidFill>
                  <a:schemeClr val="bg2">
                    <a:lumMod val="25000"/>
                  </a:schemeClr>
                </a:solidFill>
              </a:rPr>
              <a:t> </a:t>
            </a:r>
            <a:r>
              <a:rPr lang="en-GB" altLang="it-IT" sz="2000" b="1" i="1" dirty="0" err="1">
                <a:solidFill>
                  <a:schemeClr val="bg2">
                    <a:lumMod val="25000"/>
                  </a:schemeClr>
                </a:solidFill>
              </a:rPr>
              <a:t>delle</a:t>
            </a:r>
            <a:r>
              <a:rPr lang="en-GB" altLang="it-IT" sz="2000" b="1" i="1" dirty="0">
                <a:solidFill>
                  <a:schemeClr val="bg2">
                    <a:lumMod val="25000"/>
                  </a:schemeClr>
                </a:solidFill>
              </a:rPr>
              <a:t> </a:t>
            </a:r>
            <a:r>
              <a:rPr lang="en-GB" altLang="it-IT" sz="2000" b="1" i="1" dirty="0" err="1">
                <a:solidFill>
                  <a:schemeClr val="bg2">
                    <a:lumMod val="25000"/>
                  </a:schemeClr>
                </a:solidFill>
              </a:rPr>
              <a:t>sostituzioni</a:t>
            </a:r>
            <a:r>
              <a:rPr lang="en-GB" altLang="it-IT" sz="2000" b="1" i="1" dirty="0">
                <a:solidFill>
                  <a:schemeClr val="bg2">
                    <a:lumMod val="25000"/>
                  </a:schemeClr>
                </a:solidFill>
              </a:rPr>
              <a:t> in N</a:t>
            </a:r>
            <a:r>
              <a:rPr lang="en-GB" altLang="it-IT" sz="2000" b="1" i="1" baseline="33000" dirty="0">
                <a:solidFill>
                  <a:schemeClr val="bg2">
                    <a:lumMod val="25000"/>
                  </a:schemeClr>
                </a:solidFill>
              </a:rPr>
              <a:t>7</a:t>
            </a:r>
            <a:r>
              <a:rPr lang="en-GB" altLang="it-IT" sz="2000" b="1" i="1" dirty="0">
                <a:solidFill>
                  <a:schemeClr val="bg2">
                    <a:lumMod val="25000"/>
                  </a:schemeClr>
                </a:solidFill>
              </a:rPr>
              <a:t>/ N</a:t>
            </a:r>
            <a:r>
              <a:rPr lang="en-GB" altLang="it-IT" sz="2000" b="1" i="1" baseline="33000" dirty="0">
                <a:solidFill>
                  <a:schemeClr val="bg2">
                    <a:lumMod val="25000"/>
                  </a:schemeClr>
                </a:solidFill>
              </a:rPr>
              <a:t>8</a:t>
            </a:r>
            <a:r>
              <a:rPr lang="en-GB" altLang="it-IT" sz="2000" b="1" i="1" dirty="0">
                <a:solidFill>
                  <a:schemeClr val="bg2">
                    <a:lumMod val="25000"/>
                  </a:schemeClr>
                </a:solidFill>
              </a:rPr>
              <a:t>   </a:t>
            </a:r>
            <a:r>
              <a:rPr lang="en-GB" altLang="it-IT" sz="2000" b="1" i="1" dirty="0" err="1">
                <a:solidFill>
                  <a:schemeClr val="bg2">
                    <a:lumMod val="25000"/>
                  </a:schemeClr>
                </a:solidFill>
              </a:rPr>
              <a:t>studiando</a:t>
            </a:r>
            <a:r>
              <a:rPr lang="en-GB" altLang="it-IT" sz="2000" b="1" i="1" dirty="0">
                <a:solidFill>
                  <a:schemeClr val="bg2">
                    <a:lumMod val="25000"/>
                  </a:schemeClr>
                </a:solidFill>
              </a:rPr>
              <a:t> </a:t>
            </a:r>
            <a:r>
              <a:rPr lang="en-GB" altLang="it-IT" sz="2000" b="1" i="1" dirty="0" err="1">
                <a:solidFill>
                  <a:schemeClr val="bg2">
                    <a:lumMod val="25000"/>
                  </a:schemeClr>
                </a:solidFill>
              </a:rPr>
              <a:t>l'importanza</a:t>
            </a:r>
            <a:r>
              <a:rPr lang="en-GB" altLang="it-IT" sz="2000" b="1" i="1" dirty="0">
                <a:solidFill>
                  <a:schemeClr val="bg2">
                    <a:lumMod val="25000"/>
                  </a:schemeClr>
                </a:solidFill>
              </a:rPr>
              <a:t> di </a:t>
            </a:r>
            <a:r>
              <a:rPr lang="en-GB" altLang="it-IT" sz="2000" b="1" i="1" dirty="0" err="1">
                <a:solidFill>
                  <a:schemeClr val="bg2">
                    <a:lumMod val="25000"/>
                  </a:schemeClr>
                </a:solidFill>
              </a:rPr>
              <a:t>effetti</a:t>
            </a:r>
            <a:r>
              <a:rPr lang="en-GB" altLang="it-IT" sz="2000" b="1" i="1" dirty="0">
                <a:solidFill>
                  <a:schemeClr val="bg2">
                    <a:lumMod val="25000"/>
                  </a:schemeClr>
                </a:solidFill>
              </a:rPr>
              <a:t> :</a:t>
            </a:r>
          </a:p>
        </p:txBody>
      </p:sp>
      <p:sp>
        <p:nvSpPr>
          <p:cNvPr id="20483" name="Text Box 3"/>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latin typeface="+mn-lt"/>
              </a:rPr>
              <a:t>Antagonisti</a:t>
            </a:r>
            <a:r>
              <a:rPr lang="en-GB" altLang="it-IT" sz="4000" dirty="0">
                <a:solidFill>
                  <a:schemeClr val="accent1"/>
                </a:solidFill>
                <a:latin typeface="+mn-lt"/>
              </a:rPr>
              <a:t> A</a:t>
            </a:r>
            <a:r>
              <a:rPr lang="en-GB" altLang="it-IT" sz="4000" baseline="-33000" dirty="0">
                <a:solidFill>
                  <a:schemeClr val="accent1"/>
                </a:solidFill>
                <a:latin typeface="+mn-lt"/>
              </a:rPr>
              <a:t>2A</a:t>
            </a:r>
            <a:r>
              <a:rPr lang="en-GB" altLang="it-IT" sz="4000" dirty="0">
                <a:solidFill>
                  <a:schemeClr val="accent1"/>
                </a:solidFill>
                <a:latin typeface="+mn-lt"/>
              </a:rPr>
              <a:t>AR</a:t>
            </a:r>
          </a:p>
        </p:txBody>
      </p:sp>
      <p:sp>
        <p:nvSpPr>
          <p:cNvPr id="20484" name="AutoShape 4"/>
          <p:cNvSpPr>
            <a:spLocks noChangeArrowheads="1"/>
          </p:cNvSpPr>
          <p:nvPr/>
        </p:nvSpPr>
        <p:spPr bwMode="auto">
          <a:xfrm>
            <a:off x="881280" y="4031135"/>
            <a:ext cx="4311360" cy="2057976"/>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485" name="Text Box 5"/>
          <p:cNvSpPr txBox="1">
            <a:spLocks noChangeArrowheads="1"/>
          </p:cNvSpPr>
          <p:nvPr/>
        </p:nvSpPr>
        <p:spPr bwMode="auto">
          <a:xfrm>
            <a:off x="5616001" y="4142026"/>
            <a:ext cx="2613600"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latin typeface="+mn-lt"/>
              </a:rPr>
              <a:t>                   SCH 58261</a:t>
            </a:r>
          </a:p>
          <a:p>
            <a:pPr>
              <a:lnSpc>
                <a:spcPct val="87000"/>
              </a:lnSpc>
            </a:pPr>
            <a:r>
              <a:rPr lang="en-GB" altLang="it-IT" sz="1300">
                <a:solidFill>
                  <a:schemeClr val="bg2">
                    <a:lumMod val="25000"/>
                  </a:schemeClr>
                </a:solidFill>
                <a:latin typeface="+mn-lt"/>
              </a:rPr>
              <a:t>hA</a:t>
            </a:r>
            <a:r>
              <a:rPr lang="en-GB" altLang="it-IT" sz="1300" baseline="-33000">
                <a:solidFill>
                  <a:schemeClr val="bg2">
                    <a:lumMod val="25000"/>
                  </a:schemeClr>
                </a:solidFill>
                <a:latin typeface="+mn-lt"/>
              </a:rPr>
              <a:t>1  </a:t>
            </a:r>
            <a:r>
              <a:rPr lang="en-GB" altLang="it-IT" sz="1300">
                <a:solidFill>
                  <a:schemeClr val="bg2">
                    <a:lumMod val="25000"/>
                  </a:schemeClr>
                </a:solidFill>
                <a:latin typeface="+mn-lt"/>
              </a:rPr>
              <a:t>= 549      nM    rA</a:t>
            </a:r>
            <a:r>
              <a:rPr lang="en-GB" altLang="it-IT" sz="1300" baseline="-33000">
                <a:solidFill>
                  <a:schemeClr val="bg2">
                    <a:lumMod val="25000"/>
                  </a:schemeClr>
                </a:solidFill>
                <a:latin typeface="+mn-lt"/>
              </a:rPr>
              <a:t>1  </a:t>
            </a:r>
            <a:r>
              <a:rPr lang="en-GB" altLang="it-IT" sz="1300">
                <a:solidFill>
                  <a:schemeClr val="bg2">
                    <a:lumMod val="25000"/>
                  </a:schemeClr>
                </a:solidFill>
                <a:latin typeface="+mn-lt"/>
              </a:rPr>
              <a:t>= 121 nM </a:t>
            </a:r>
          </a:p>
          <a:p>
            <a:pPr>
              <a:lnSpc>
                <a:spcPct val="87000"/>
              </a:lnSpc>
            </a:pPr>
            <a:r>
              <a:rPr lang="en-GB" altLang="it-IT" sz="1300">
                <a:solidFill>
                  <a:schemeClr val="bg2">
                    <a:lumMod val="25000"/>
                  </a:schemeClr>
                </a:solidFill>
                <a:latin typeface="+mn-lt"/>
              </a:rPr>
              <a:t>hA</a:t>
            </a:r>
            <a:r>
              <a:rPr lang="en-GB" altLang="it-IT" sz="1300" baseline="-33000">
                <a:solidFill>
                  <a:schemeClr val="bg2">
                    <a:lumMod val="25000"/>
                  </a:schemeClr>
                </a:solidFill>
                <a:latin typeface="+mn-lt"/>
              </a:rPr>
              <a:t>2A</a:t>
            </a:r>
            <a:r>
              <a:rPr lang="en-GB" altLang="it-IT" sz="1300">
                <a:solidFill>
                  <a:schemeClr val="bg2">
                    <a:lumMod val="25000"/>
                  </a:schemeClr>
                </a:solidFill>
                <a:latin typeface="+mn-lt"/>
              </a:rPr>
              <a:t>= 1,1       nM    rA</a:t>
            </a:r>
            <a:r>
              <a:rPr lang="en-GB" altLang="it-IT" sz="1300" baseline="-33000">
                <a:solidFill>
                  <a:schemeClr val="bg2">
                    <a:lumMod val="25000"/>
                  </a:schemeClr>
                </a:solidFill>
                <a:latin typeface="+mn-lt"/>
              </a:rPr>
              <a:t>2A</a:t>
            </a:r>
            <a:r>
              <a:rPr lang="en-GB" altLang="it-IT" sz="1300">
                <a:solidFill>
                  <a:schemeClr val="bg2">
                    <a:lumMod val="25000"/>
                  </a:schemeClr>
                </a:solidFill>
                <a:latin typeface="+mn-lt"/>
              </a:rPr>
              <a:t>= 2,3 nM    </a:t>
            </a:r>
          </a:p>
          <a:p>
            <a:pPr>
              <a:lnSpc>
                <a:spcPct val="87000"/>
              </a:lnSpc>
            </a:pPr>
            <a:r>
              <a:rPr lang="en-GB" altLang="it-IT" sz="1300">
                <a:solidFill>
                  <a:schemeClr val="bg2">
                    <a:lumMod val="25000"/>
                  </a:schemeClr>
                </a:solidFill>
                <a:latin typeface="+mn-lt"/>
              </a:rPr>
              <a:t>hA</a:t>
            </a:r>
            <a:r>
              <a:rPr lang="en-GB" altLang="it-IT" sz="1300" baseline="-33000">
                <a:solidFill>
                  <a:schemeClr val="bg2">
                    <a:lumMod val="25000"/>
                  </a:schemeClr>
                </a:solidFill>
                <a:latin typeface="+mn-lt"/>
              </a:rPr>
              <a:t>2B</a:t>
            </a:r>
            <a:r>
              <a:rPr lang="en-GB" altLang="it-IT" sz="1300">
                <a:solidFill>
                  <a:schemeClr val="bg2">
                    <a:lumMod val="25000"/>
                  </a:schemeClr>
                </a:solidFill>
                <a:latin typeface="+mn-lt"/>
              </a:rPr>
              <a:t>&gt; 10.000 nM</a:t>
            </a:r>
          </a:p>
          <a:p>
            <a:pPr>
              <a:lnSpc>
                <a:spcPct val="87000"/>
              </a:lnSpc>
            </a:pPr>
            <a:r>
              <a:rPr lang="en-GB" altLang="it-IT" sz="1300">
                <a:solidFill>
                  <a:schemeClr val="bg2">
                    <a:lumMod val="25000"/>
                  </a:schemeClr>
                </a:solidFill>
                <a:latin typeface="+mn-lt"/>
              </a:rPr>
              <a:t>hA</a:t>
            </a:r>
            <a:r>
              <a:rPr lang="en-GB" altLang="it-IT" sz="1300" baseline="-33000">
                <a:solidFill>
                  <a:schemeClr val="bg2">
                    <a:lumMod val="25000"/>
                  </a:schemeClr>
                </a:solidFill>
                <a:latin typeface="+mn-lt"/>
              </a:rPr>
              <a:t>3  </a:t>
            </a:r>
            <a:r>
              <a:rPr lang="en-GB" altLang="it-IT" sz="1300">
                <a:solidFill>
                  <a:schemeClr val="bg2">
                    <a:lumMod val="25000"/>
                  </a:schemeClr>
                </a:solidFill>
                <a:latin typeface="+mn-lt"/>
              </a:rPr>
              <a:t>&gt; 10.000 nM</a:t>
            </a:r>
          </a:p>
          <a:p>
            <a:pPr>
              <a:lnSpc>
                <a:spcPct val="87000"/>
              </a:lnSpc>
            </a:pPr>
            <a:endParaRPr lang="en-GB" altLang="it-IT" sz="1300">
              <a:solidFill>
                <a:schemeClr val="bg2">
                  <a:lumMod val="25000"/>
                </a:schemeClr>
              </a:solidFill>
              <a:latin typeface="+mn-lt"/>
            </a:endParaRPr>
          </a:p>
        </p:txBody>
      </p:sp>
      <p:sp>
        <p:nvSpPr>
          <p:cNvPr id="20486" name="Text Box 6"/>
          <p:cNvSpPr txBox="1">
            <a:spLocks noChangeArrowheads="1"/>
          </p:cNvSpPr>
          <p:nvPr/>
        </p:nvSpPr>
        <p:spPr bwMode="auto">
          <a:xfrm>
            <a:off x="1535040" y="2165734"/>
            <a:ext cx="1699200" cy="967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rgbClr val="FFFFFF"/>
              </a:buClr>
              <a:buFont typeface="Wingdings" charset="2"/>
              <a:buChar char=""/>
            </a:pP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Idrofobici</a:t>
            </a:r>
            <a:endParaRPr lang="en-GB" altLang="it-IT" sz="2000" dirty="0">
              <a:solidFill>
                <a:schemeClr val="bg2">
                  <a:lumMod val="25000"/>
                </a:schemeClr>
              </a:solidFill>
              <a:latin typeface="+mn-lt"/>
            </a:endParaRPr>
          </a:p>
          <a:p>
            <a:pPr>
              <a:lnSpc>
                <a:spcPct val="87000"/>
              </a:lnSpc>
              <a:buClr>
                <a:srgbClr val="FFFFFF"/>
              </a:buClr>
              <a:buFont typeface="Wingdings" charset="2"/>
              <a:buChar char=""/>
            </a:pP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Elettronici</a:t>
            </a:r>
            <a:endParaRPr lang="en-GB" altLang="it-IT" sz="2000" dirty="0">
              <a:solidFill>
                <a:schemeClr val="bg2">
                  <a:lumMod val="25000"/>
                </a:schemeClr>
              </a:solidFill>
              <a:latin typeface="+mn-lt"/>
            </a:endParaRPr>
          </a:p>
          <a:p>
            <a:pPr>
              <a:lnSpc>
                <a:spcPct val="87000"/>
              </a:lnSpc>
              <a:buClr>
                <a:srgbClr val="FFFFFF"/>
              </a:buClr>
              <a:buFont typeface="Wingdings" charset="2"/>
              <a:buChar char=""/>
            </a:pP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Sterici</a:t>
            </a:r>
            <a:endParaRPr lang="en-GB" altLang="it-IT" sz="2000" dirty="0">
              <a:solidFill>
                <a:schemeClr val="bg2">
                  <a:lumMod val="25000"/>
                </a:schemeClr>
              </a:solidFill>
              <a:latin typeface="+mn-lt"/>
            </a:endParaRPr>
          </a:p>
        </p:txBody>
      </p:sp>
      <p:sp>
        <p:nvSpPr>
          <p:cNvPr id="20487" name="Text Box 7"/>
          <p:cNvSpPr txBox="1">
            <a:spLocks noChangeArrowheads="1"/>
          </p:cNvSpPr>
          <p:nvPr/>
        </p:nvSpPr>
        <p:spPr bwMode="auto">
          <a:xfrm>
            <a:off x="4468981" y="1954286"/>
            <a:ext cx="4572000" cy="1278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it-IT" altLang="it-IT" sz="2000" smtClean="0">
                <a:solidFill>
                  <a:schemeClr val="bg2">
                    <a:lumMod val="25000"/>
                  </a:schemeClr>
                </a:solidFill>
                <a:latin typeface="+mn-lt"/>
              </a:rPr>
              <a:t>La sostituzione in N</a:t>
            </a:r>
            <a:r>
              <a:rPr lang="it-IT" altLang="it-IT" sz="2000" baseline="33000" smtClean="0">
                <a:solidFill>
                  <a:schemeClr val="bg2">
                    <a:lumMod val="25000"/>
                  </a:schemeClr>
                </a:solidFill>
                <a:latin typeface="+mn-lt"/>
              </a:rPr>
              <a:t>7 </a:t>
            </a:r>
            <a:r>
              <a:rPr lang="it-IT" altLang="it-IT" sz="2000" smtClean="0">
                <a:solidFill>
                  <a:schemeClr val="bg2">
                    <a:lumMod val="25000"/>
                  </a:schemeClr>
                </a:solidFill>
                <a:latin typeface="+mn-lt"/>
              </a:rPr>
              <a:t>dà maggior selettività perchè non lega A</a:t>
            </a:r>
            <a:r>
              <a:rPr lang="it-IT" altLang="it-IT" sz="2000" baseline="-33000" smtClean="0">
                <a:solidFill>
                  <a:schemeClr val="bg2">
                    <a:lumMod val="25000"/>
                  </a:schemeClr>
                </a:solidFill>
                <a:latin typeface="+mn-lt"/>
              </a:rPr>
              <a:t>2B</a:t>
            </a:r>
            <a:r>
              <a:rPr lang="it-IT" altLang="it-IT" sz="2000" smtClean="0">
                <a:solidFill>
                  <a:schemeClr val="bg2">
                    <a:lumMod val="25000"/>
                  </a:schemeClr>
                </a:solidFill>
                <a:latin typeface="+mn-lt"/>
              </a:rPr>
              <a:t> e A</a:t>
            </a:r>
            <a:r>
              <a:rPr lang="it-IT" altLang="it-IT" sz="2000" baseline="-33000" smtClean="0">
                <a:solidFill>
                  <a:schemeClr val="bg2">
                    <a:lumMod val="25000"/>
                  </a:schemeClr>
                </a:solidFill>
                <a:latin typeface="+mn-lt"/>
              </a:rPr>
              <a:t>3</a:t>
            </a:r>
            <a:r>
              <a:rPr lang="it-IT" altLang="it-IT" sz="2000" smtClean="0">
                <a:solidFill>
                  <a:schemeClr val="bg2">
                    <a:lumMod val="25000"/>
                  </a:schemeClr>
                </a:solidFill>
                <a:latin typeface="+mn-lt"/>
              </a:rPr>
              <a:t> contrariamente alla sostituzione in N</a:t>
            </a:r>
            <a:r>
              <a:rPr lang="it-IT" altLang="it-IT" sz="2000" baseline="33000" smtClean="0">
                <a:solidFill>
                  <a:schemeClr val="bg2">
                    <a:lumMod val="25000"/>
                  </a:schemeClr>
                </a:solidFill>
                <a:latin typeface="+mn-lt"/>
              </a:rPr>
              <a:t>8</a:t>
            </a:r>
            <a:endParaRPr lang="it-IT" altLang="it-IT" sz="2000" baseline="33000">
              <a:solidFill>
                <a:schemeClr val="bg2">
                  <a:lumMod val="25000"/>
                </a:schemeClr>
              </a:solidFill>
              <a:latin typeface="+mn-lt"/>
            </a:endParaRPr>
          </a:p>
        </p:txBody>
      </p:sp>
      <p:sp>
        <p:nvSpPr>
          <p:cNvPr id="20488" name="Text Box 8"/>
          <p:cNvSpPr txBox="1">
            <a:spLocks noChangeArrowheads="1"/>
          </p:cNvSpPr>
          <p:nvPr/>
        </p:nvSpPr>
        <p:spPr bwMode="auto">
          <a:xfrm>
            <a:off x="750241" y="3212978"/>
            <a:ext cx="8066880" cy="967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È preferibile mantenere il gruppo amminico in 5 libero</a:t>
            </a:r>
          </a:p>
        </p:txBody>
      </p:sp>
      <p:pic>
        <p:nvPicPr>
          <p:cNvPr id="2048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340" y="2351768"/>
            <a:ext cx="1470240" cy="653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0" name="AutoShape 10"/>
          <p:cNvSpPr>
            <a:spLocks noChangeArrowheads="1"/>
          </p:cNvSpPr>
          <p:nvPr/>
        </p:nvSpPr>
        <p:spPr bwMode="auto">
          <a:xfrm>
            <a:off x="6775986" y="5176560"/>
            <a:ext cx="326880" cy="489651"/>
          </a:xfrm>
          <a:prstGeom prst="downArrow">
            <a:avLst>
              <a:gd name="adj1" fmla="val 50000"/>
              <a:gd name="adj2" fmla="val 37445"/>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491" name="Oval 11"/>
          <p:cNvSpPr>
            <a:spLocks noChangeArrowheads="1"/>
          </p:cNvSpPr>
          <p:nvPr/>
        </p:nvSpPr>
        <p:spPr bwMode="auto">
          <a:xfrm>
            <a:off x="5746320" y="5752115"/>
            <a:ext cx="2449440" cy="555898"/>
          </a:xfrm>
          <a:prstGeom prst="roundRect">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0492" name="Text Box 12"/>
          <p:cNvSpPr txBox="1">
            <a:spLocks noChangeArrowheads="1"/>
          </p:cNvSpPr>
          <p:nvPr/>
        </p:nvSpPr>
        <p:spPr bwMode="auto">
          <a:xfrm>
            <a:off x="4864320" y="5546173"/>
            <a:ext cx="4213440" cy="967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dirty="0" err="1">
                <a:solidFill>
                  <a:schemeClr val="bg2">
                    <a:lumMod val="25000"/>
                  </a:schemeClr>
                </a:solidFill>
                <a:latin typeface="+mn-lt"/>
              </a:rPr>
              <a:t>potente</a:t>
            </a:r>
            <a:r>
              <a:rPr lang="en-GB" altLang="it-IT" sz="2000" dirty="0">
                <a:solidFill>
                  <a:schemeClr val="bg2">
                    <a:lumMod val="25000"/>
                  </a:schemeClr>
                </a:solidFill>
                <a:latin typeface="+mn-lt"/>
              </a:rPr>
              <a:t> e </a:t>
            </a:r>
            <a:r>
              <a:rPr lang="en-GB" altLang="it-IT" sz="2000" dirty="0" err="1">
                <a:solidFill>
                  <a:schemeClr val="bg2">
                    <a:lumMod val="25000"/>
                  </a:schemeClr>
                </a:solidFill>
                <a:latin typeface="+mn-lt"/>
              </a:rPr>
              <a:t>selettivo</a:t>
            </a:r>
            <a:endParaRPr lang="en-GB" altLang="it-IT" sz="2000" dirty="0">
              <a:solidFill>
                <a:schemeClr val="bg2">
                  <a:lumMod val="25000"/>
                </a:schemeClr>
              </a:solidFill>
              <a:latin typeface="+mn-lt"/>
            </a:endParaRPr>
          </a:p>
        </p:txBody>
      </p:sp>
      <p:pic>
        <p:nvPicPr>
          <p:cNvPr id="2049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520" y="4258679"/>
            <a:ext cx="4078080" cy="14703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4" name="Text Box 14"/>
          <p:cNvSpPr txBox="1">
            <a:spLocks noChangeArrowheads="1"/>
          </p:cNvSpPr>
          <p:nvPr/>
        </p:nvSpPr>
        <p:spPr bwMode="auto">
          <a:xfrm>
            <a:off x="582736" y="6349778"/>
            <a:ext cx="8098562" cy="506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300" dirty="0">
                <a:solidFill>
                  <a:schemeClr val="bg2">
                    <a:lumMod val="25000"/>
                  </a:schemeClr>
                </a:solidFill>
                <a:latin typeface="+mn-lt"/>
              </a:rPr>
              <a:t>  </a:t>
            </a: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a:t>
            </a:r>
            <a:r>
              <a:rPr lang="en-GB" altLang="it-IT" sz="1100" dirty="0" err="1">
                <a:solidFill>
                  <a:schemeClr val="bg2">
                    <a:lumMod val="25000"/>
                  </a:schemeClr>
                </a:solidFill>
                <a:latin typeface="+mn-lt"/>
              </a:rPr>
              <a:t>Cacciari</a:t>
            </a:r>
            <a:r>
              <a:rPr lang="en-GB" altLang="it-IT" sz="1100" dirty="0">
                <a:solidFill>
                  <a:schemeClr val="bg2">
                    <a:lumMod val="25000"/>
                  </a:schemeClr>
                </a:solidFill>
                <a:latin typeface="+mn-lt"/>
              </a:rPr>
              <a:t>, B.;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Pineda de </a:t>
            </a:r>
            <a:r>
              <a:rPr lang="en-GB" altLang="it-IT" sz="1100" dirty="0" err="1">
                <a:solidFill>
                  <a:schemeClr val="bg2">
                    <a:lumMod val="25000"/>
                  </a:schemeClr>
                </a:solidFill>
                <a:latin typeface="+mn-lt"/>
              </a:rPr>
              <a:t>las</a:t>
            </a:r>
            <a:r>
              <a:rPr lang="en-GB" altLang="it-IT" sz="1100" dirty="0">
                <a:solidFill>
                  <a:schemeClr val="bg2">
                    <a:lumMod val="25000"/>
                  </a:schemeClr>
                </a:solidFill>
                <a:latin typeface="+mn-lt"/>
              </a:rPr>
              <a:t> </a:t>
            </a:r>
            <a:r>
              <a:rPr lang="en-GB" altLang="it-IT" sz="1100" dirty="0" err="1">
                <a:solidFill>
                  <a:schemeClr val="bg2">
                    <a:lumMod val="25000"/>
                  </a:schemeClr>
                </a:solidFill>
                <a:latin typeface="+mn-lt"/>
              </a:rPr>
              <a:t>Infantas</a:t>
            </a:r>
            <a:r>
              <a:rPr lang="en-GB" altLang="it-IT" sz="1100" dirty="0">
                <a:solidFill>
                  <a:schemeClr val="bg2">
                    <a:lumMod val="25000"/>
                  </a:schemeClr>
                </a:solidFill>
                <a:latin typeface="+mn-lt"/>
              </a:rPr>
              <a:t> y </a:t>
            </a:r>
            <a:r>
              <a:rPr lang="en-GB" altLang="it-IT" sz="1100" dirty="0" err="1">
                <a:solidFill>
                  <a:schemeClr val="bg2">
                    <a:lumMod val="25000"/>
                  </a:schemeClr>
                </a:solidFill>
                <a:latin typeface="+mn-lt"/>
              </a:rPr>
              <a:t>Villatoro</a:t>
            </a:r>
            <a:r>
              <a:rPr lang="en-GB" altLang="it-IT" sz="1100" dirty="0">
                <a:solidFill>
                  <a:schemeClr val="bg2">
                    <a:lumMod val="25000"/>
                  </a:schemeClr>
                </a:solidFill>
                <a:latin typeface="+mn-lt"/>
              </a:rPr>
              <a:t>, M.J.; </a:t>
            </a:r>
            <a:r>
              <a:rPr lang="en-GB" altLang="it-IT" sz="1100" dirty="0" err="1">
                <a:solidFill>
                  <a:schemeClr val="bg2">
                    <a:lumMod val="25000"/>
                  </a:schemeClr>
                </a:solidFill>
                <a:latin typeface="+mn-lt"/>
              </a:rPr>
              <a:t>Zocchi</a:t>
            </a:r>
            <a:r>
              <a:rPr lang="en-GB" altLang="it-IT" sz="1100" dirty="0">
                <a:solidFill>
                  <a:schemeClr val="bg2">
                    <a:lumMod val="25000"/>
                  </a:schemeClr>
                </a:solidFill>
                <a:latin typeface="+mn-lt"/>
              </a:rPr>
              <a:t>, C.; </a:t>
            </a:r>
            <a:r>
              <a:rPr lang="en-GB" altLang="it-IT" sz="1100" dirty="0" err="1">
                <a:solidFill>
                  <a:schemeClr val="bg2">
                    <a:lumMod val="25000"/>
                  </a:schemeClr>
                </a:solidFill>
                <a:latin typeface="+mn-lt"/>
              </a:rPr>
              <a:t>Dionisotti</a:t>
            </a:r>
            <a:r>
              <a:rPr lang="en-GB" altLang="it-IT" sz="1100" dirty="0">
                <a:solidFill>
                  <a:schemeClr val="bg2">
                    <a:lumMod val="25000"/>
                  </a:schemeClr>
                </a:solidFill>
                <a:latin typeface="+mn-lt"/>
              </a:rPr>
              <a:t>, S. and </a:t>
            </a:r>
            <a:r>
              <a:rPr lang="en-GB" altLang="it-IT" sz="1100" dirty="0" err="1">
                <a:solidFill>
                  <a:schemeClr val="bg2">
                    <a:lumMod val="25000"/>
                  </a:schemeClr>
                </a:solidFill>
                <a:latin typeface="+mn-lt"/>
              </a:rPr>
              <a:t>Ongini</a:t>
            </a:r>
            <a:r>
              <a:rPr lang="en-GB" altLang="it-IT" sz="1100" dirty="0">
                <a:solidFill>
                  <a:schemeClr val="bg2">
                    <a:lumMod val="25000"/>
                  </a:schemeClr>
                </a:solidFill>
                <a:latin typeface="+mn-lt"/>
              </a:rPr>
              <a:t>, </a:t>
            </a:r>
            <a:r>
              <a:rPr lang="en-GB" altLang="it-IT" sz="1100" dirty="0" smtClean="0">
                <a:solidFill>
                  <a:schemeClr val="bg2">
                    <a:lumMod val="25000"/>
                  </a:schemeClr>
                </a:solidFill>
                <a:latin typeface="+mn-lt"/>
              </a:rPr>
              <a:t>E.; </a:t>
            </a:r>
            <a:r>
              <a:rPr lang="en-GB" altLang="it-IT" sz="1100" dirty="0" err="1" smtClean="0">
                <a:solidFill>
                  <a:schemeClr val="bg2">
                    <a:lumMod val="25000"/>
                  </a:schemeClr>
                </a:solidFill>
                <a:latin typeface="+mn-lt"/>
              </a:rPr>
              <a:t>J.Med.Chem</a:t>
            </a:r>
            <a:r>
              <a:rPr lang="en-GB" altLang="it-IT" sz="1100" dirty="0">
                <a:solidFill>
                  <a:schemeClr val="bg2">
                    <a:lumMod val="25000"/>
                  </a:schemeClr>
                </a:solidFill>
                <a:latin typeface="+mn-lt"/>
              </a:rPr>
              <a:t>., 1996, 39, 1164-1171.</a:t>
            </a:r>
          </a:p>
          <a:p>
            <a:pPr>
              <a:lnSpc>
                <a:spcPct val="87000"/>
              </a:lnSpc>
            </a:pPr>
            <a:endParaRPr lang="en-GB" altLang="it-IT" sz="1100" dirty="0">
              <a:solidFill>
                <a:schemeClr val="bg2">
                  <a:lumMod val="25000"/>
                </a:schemeClr>
              </a:solidFill>
              <a:latin typeface="+mn-lt"/>
            </a:endParaRPr>
          </a:p>
        </p:txBody>
      </p:sp>
    </p:spTree>
    <p:extLst>
      <p:ext uri="{BB962C8B-B14F-4D97-AF65-F5344CB8AC3E}">
        <p14:creationId xmlns:p14="http://schemas.microsoft.com/office/powerpoint/2010/main" val="14494571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Oval 1"/>
          <p:cNvSpPr>
            <a:spLocks noChangeArrowheads="1"/>
          </p:cNvSpPr>
          <p:nvPr/>
        </p:nvSpPr>
        <p:spPr bwMode="auto">
          <a:xfrm>
            <a:off x="979200" y="1960046"/>
            <a:ext cx="3265920" cy="4082828"/>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sp>
        <p:nvSpPr>
          <p:cNvPr id="4098" name="Rectangle 2"/>
          <p:cNvSpPr>
            <a:spLocks noGrp="1" noChangeArrowheads="1"/>
          </p:cNvSpPr>
          <p:nvPr>
            <p:ph type="title"/>
          </p:nvPr>
        </p:nvSpPr>
        <p:spPr>
          <a:xfrm>
            <a:off x="456480" y="326654"/>
            <a:ext cx="8229600" cy="1068592"/>
          </a:xfrm>
          <a:ln/>
        </p:spPr>
        <p:txBody>
          <a:bodyPr/>
          <a:lstStyle/>
          <a:p>
            <a:pP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effectLst>
                  <a:outerShdw blurRad="38100" dist="38100" dir="2700000" algn="tl">
                    <a:srgbClr val="000000"/>
                  </a:outerShdw>
                </a:effectLst>
              </a:rPr>
              <a:t>ADENOSINA</a:t>
            </a:r>
          </a:p>
        </p:txBody>
      </p:sp>
      <p:sp>
        <p:nvSpPr>
          <p:cNvPr id="4099" name="Rectangle 3"/>
          <p:cNvSpPr>
            <a:spLocks noGrp="1" noChangeArrowheads="1"/>
          </p:cNvSpPr>
          <p:nvPr>
            <p:ph type="subTitle" idx="4294967295"/>
          </p:nvPr>
        </p:nvSpPr>
        <p:spPr bwMode="auto">
          <a:xfrm>
            <a:off x="4703040" y="2623956"/>
            <a:ext cx="3951360" cy="8050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87000"/>
              </a:lnSpc>
              <a:spcAft>
                <a:spcPct val="0"/>
              </a:spcAft>
              <a:buSzPct val="45000"/>
              <a:buFont typeface="Wingdings" charset="2"/>
              <a:buChar char=""/>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a:solidFill>
                  <a:schemeClr val="accent2"/>
                </a:solidFill>
              </a:rPr>
              <a:t> </a:t>
            </a:r>
            <a:r>
              <a:rPr lang="en-GB" altLang="it-IT" b="1" dirty="0">
                <a:solidFill>
                  <a:schemeClr val="accent2"/>
                </a:solidFill>
              </a:rPr>
              <a:t>Nucleoside </a:t>
            </a:r>
            <a:r>
              <a:rPr lang="en-GB" altLang="it-IT" b="1" dirty="0" err="1">
                <a:solidFill>
                  <a:schemeClr val="accent2"/>
                </a:solidFill>
              </a:rPr>
              <a:t>endogeno</a:t>
            </a:r>
            <a:endParaRPr lang="en-GB" altLang="it-IT" b="1" dirty="0">
              <a:solidFill>
                <a:schemeClr val="accent2"/>
              </a:solidFill>
            </a:endParaRPr>
          </a:p>
        </p:txBody>
      </p:sp>
      <p:sp>
        <p:nvSpPr>
          <p:cNvPr id="4100" name="Text Box 4"/>
          <p:cNvSpPr txBox="1">
            <a:spLocks noChangeArrowheads="1"/>
          </p:cNvSpPr>
          <p:nvPr/>
        </p:nvSpPr>
        <p:spPr bwMode="auto">
          <a:xfrm>
            <a:off x="4898880" y="3279225"/>
            <a:ext cx="395136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chemeClr val="accent2"/>
              </a:buClr>
              <a:buSzPct val="45000"/>
              <a:buFont typeface="Wingdings" charset="2"/>
              <a:buChar char=""/>
            </a:pPr>
            <a:r>
              <a:rPr lang="en-GB" altLang="it-IT" sz="2200" dirty="0">
                <a:solidFill>
                  <a:schemeClr val="accent2"/>
                </a:solidFill>
                <a:latin typeface="+mn-lt"/>
              </a:rPr>
              <a:t> </a:t>
            </a:r>
            <a:r>
              <a:rPr lang="en-GB" altLang="it-IT" sz="2200" b="1" dirty="0" err="1">
                <a:solidFill>
                  <a:schemeClr val="accent2"/>
                </a:solidFill>
                <a:latin typeface="+mn-lt"/>
              </a:rPr>
              <a:t>Ubiquitaria</a:t>
            </a:r>
            <a:r>
              <a:rPr lang="en-GB" altLang="it-IT" sz="2200" b="1" dirty="0">
                <a:solidFill>
                  <a:schemeClr val="accent2"/>
                </a:solidFill>
                <a:latin typeface="+mn-lt"/>
              </a:rPr>
              <a:t> </a:t>
            </a:r>
            <a:r>
              <a:rPr lang="en-GB" altLang="it-IT" sz="2200" b="1" dirty="0" err="1">
                <a:solidFill>
                  <a:schemeClr val="accent2"/>
                </a:solidFill>
                <a:latin typeface="+mn-lt"/>
              </a:rPr>
              <a:t>nei</a:t>
            </a:r>
            <a:r>
              <a:rPr lang="en-GB" altLang="it-IT" sz="2200" b="1" dirty="0">
                <a:solidFill>
                  <a:schemeClr val="accent2"/>
                </a:solidFill>
                <a:latin typeface="+mn-lt"/>
              </a:rPr>
              <a:t> </a:t>
            </a:r>
            <a:r>
              <a:rPr lang="en-GB" altLang="it-IT" sz="2200" b="1" dirty="0" err="1">
                <a:solidFill>
                  <a:schemeClr val="accent2"/>
                </a:solidFill>
                <a:latin typeface="+mn-lt"/>
              </a:rPr>
              <a:t>mammiferi</a:t>
            </a:r>
            <a:endParaRPr lang="en-GB" altLang="it-IT" sz="2200" b="1" dirty="0">
              <a:solidFill>
                <a:schemeClr val="accent2"/>
              </a:solidFill>
              <a:latin typeface="+mn-lt"/>
            </a:endParaRPr>
          </a:p>
        </p:txBody>
      </p:sp>
      <p:sp>
        <p:nvSpPr>
          <p:cNvPr id="4101" name="Text Box 5"/>
          <p:cNvSpPr txBox="1">
            <a:spLocks noChangeArrowheads="1"/>
          </p:cNvSpPr>
          <p:nvPr/>
        </p:nvSpPr>
        <p:spPr bwMode="auto">
          <a:xfrm>
            <a:off x="4898880" y="4019463"/>
            <a:ext cx="395136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chemeClr val="accent2"/>
              </a:buClr>
              <a:buSzPct val="45000"/>
              <a:buFont typeface="Wingdings" charset="2"/>
              <a:buChar char=""/>
            </a:pPr>
            <a:r>
              <a:rPr lang="en-GB" altLang="it-IT" sz="2200" dirty="0">
                <a:solidFill>
                  <a:schemeClr val="accent2"/>
                </a:solidFill>
                <a:latin typeface="+mn-lt"/>
              </a:rPr>
              <a:t> </a:t>
            </a:r>
            <a:r>
              <a:rPr lang="en-GB" altLang="it-IT" sz="2200" b="1" dirty="0" err="1">
                <a:solidFill>
                  <a:schemeClr val="accent2"/>
                </a:solidFill>
                <a:latin typeface="+mn-lt"/>
              </a:rPr>
              <a:t>Neuromodulatore</a:t>
            </a:r>
            <a:endParaRPr lang="en-GB" altLang="it-IT" sz="2200" b="1" dirty="0">
              <a:solidFill>
                <a:schemeClr val="accent2"/>
              </a:solidFill>
              <a:latin typeface="+mn-lt"/>
            </a:endParaRP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720" y="3414599"/>
            <a:ext cx="10080" cy="10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720" y="3414599"/>
            <a:ext cx="10080" cy="10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081" y="2752130"/>
            <a:ext cx="2646720" cy="24727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837422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326881" y="1424311"/>
            <a:ext cx="8164800" cy="502612"/>
          </a:xfrm>
          <a:ln/>
        </p:spPr>
        <p:txBody>
          <a:bodyPr/>
          <a:lstStyle/>
          <a:p>
            <a:pPr algn="l">
              <a:lnSpc>
                <a:spcPct val="66000"/>
              </a:lnSpc>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dirty="0">
                <a:solidFill>
                  <a:schemeClr val="bg2">
                    <a:lumMod val="25000"/>
                  </a:schemeClr>
                </a:solidFill>
                <a:latin typeface="+mn-lt"/>
              </a:rPr>
              <a:t> </a:t>
            </a:r>
            <a:r>
              <a:rPr lang="en-GB" altLang="it-IT" sz="2000" dirty="0" smtClean="0">
                <a:solidFill>
                  <a:schemeClr val="bg2">
                    <a:lumMod val="25000"/>
                  </a:schemeClr>
                </a:solidFill>
                <a:latin typeface="+mn-lt"/>
              </a:rPr>
              <a:t> </a:t>
            </a:r>
            <a:r>
              <a:rPr lang="en-GB" altLang="it-IT" sz="2000" dirty="0" err="1" smtClean="0">
                <a:solidFill>
                  <a:schemeClr val="bg2">
                    <a:lumMod val="25000"/>
                  </a:schemeClr>
                </a:solidFill>
                <a:latin typeface="+mn-lt"/>
              </a:rPr>
              <a:t>Introduzione</a:t>
            </a:r>
            <a:r>
              <a:rPr lang="en-GB" altLang="it-IT" sz="2000" dirty="0" smtClean="0">
                <a:solidFill>
                  <a:schemeClr val="bg2">
                    <a:lumMod val="25000"/>
                  </a:schemeClr>
                </a:solidFill>
                <a:latin typeface="+mn-lt"/>
              </a:rPr>
              <a:t> </a:t>
            </a:r>
            <a:r>
              <a:rPr lang="en-GB" altLang="it-IT" sz="2000" dirty="0">
                <a:solidFill>
                  <a:schemeClr val="bg2">
                    <a:lumMod val="25000"/>
                  </a:schemeClr>
                </a:solidFill>
                <a:latin typeface="+mn-lt"/>
              </a:rPr>
              <a:t>di </a:t>
            </a:r>
            <a:r>
              <a:rPr lang="en-GB" altLang="it-IT" sz="2000" dirty="0" err="1">
                <a:solidFill>
                  <a:schemeClr val="bg2">
                    <a:lumMod val="25000"/>
                  </a:schemeClr>
                </a:solidFill>
                <a:latin typeface="+mn-lt"/>
              </a:rPr>
              <a:t>spaziatori</a:t>
            </a:r>
            <a:r>
              <a:rPr lang="en-GB" altLang="it-IT" sz="2000" dirty="0">
                <a:solidFill>
                  <a:schemeClr val="bg2">
                    <a:lumMod val="25000"/>
                  </a:schemeClr>
                </a:solidFill>
                <a:latin typeface="+mn-lt"/>
              </a:rPr>
              <a:t> di </a:t>
            </a:r>
            <a:r>
              <a:rPr lang="en-GB" altLang="it-IT" sz="2000" dirty="0" err="1">
                <a:solidFill>
                  <a:schemeClr val="bg2">
                    <a:lumMod val="25000"/>
                  </a:schemeClr>
                </a:solidFill>
                <a:latin typeface="+mn-lt"/>
              </a:rPr>
              <a:t>diversa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lunghezza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tra</a:t>
            </a:r>
            <a:r>
              <a:rPr lang="en-GB" altLang="it-IT" sz="2000" dirty="0">
                <a:solidFill>
                  <a:schemeClr val="bg2">
                    <a:lumMod val="25000"/>
                  </a:schemeClr>
                </a:solidFill>
                <a:latin typeface="+mn-lt"/>
              </a:rPr>
              <a:t> N</a:t>
            </a:r>
            <a:r>
              <a:rPr lang="en-GB" altLang="it-IT" sz="2000" baseline="33000" dirty="0">
                <a:solidFill>
                  <a:schemeClr val="bg2">
                    <a:lumMod val="25000"/>
                  </a:schemeClr>
                </a:solidFill>
                <a:latin typeface="+mn-lt"/>
              </a:rPr>
              <a:t>7</a:t>
            </a:r>
            <a:r>
              <a:rPr lang="en-GB" altLang="it-IT" sz="2000" dirty="0">
                <a:solidFill>
                  <a:schemeClr val="bg2">
                    <a:lumMod val="25000"/>
                  </a:schemeClr>
                </a:solidFill>
                <a:latin typeface="+mn-lt"/>
              </a:rPr>
              <a:t> e </a:t>
            </a:r>
            <a:r>
              <a:rPr lang="en-GB" altLang="it-IT" sz="2000" dirty="0" err="1">
                <a:solidFill>
                  <a:schemeClr val="bg2">
                    <a:lumMod val="25000"/>
                  </a:schemeClr>
                </a:solidFill>
                <a:latin typeface="+mn-lt"/>
              </a:rPr>
              <a:t>il</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fenile</a:t>
            </a:r>
            <a:endParaRPr lang="en-GB" altLang="it-IT" sz="2000" dirty="0">
              <a:solidFill>
                <a:schemeClr val="bg2">
                  <a:lumMod val="25000"/>
                </a:schemeClr>
              </a:solidFill>
              <a:latin typeface="+mn-lt"/>
            </a:endParaRPr>
          </a:p>
        </p:txBody>
      </p:sp>
      <p:sp>
        <p:nvSpPr>
          <p:cNvPr id="21506" name="Rectangle 2"/>
          <p:cNvSpPr>
            <a:spLocks noGrp="1" noChangeArrowheads="1"/>
          </p:cNvSpPr>
          <p:nvPr>
            <p:ph type="subTitle" idx="4294967295"/>
          </p:nvPr>
        </p:nvSpPr>
        <p:spPr bwMode="auto">
          <a:xfrm>
            <a:off x="260640" y="781725"/>
            <a:ext cx="5715359" cy="8050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66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smtClean="0">
                <a:solidFill>
                  <a:schemeClr val="bg2">
                    <a:lumMod val="25000"/>
                  </a:schemeClr>
                </a:solidFill>
              </a:rPr>
              <a:t>OTTIMIZZAZIONE DELLA </a:t>
            </a:r>
            <a:r>
              <a:rPr lang="en-GB" altLang="it-IT" sz="2000" b="1" i="1" dirty="0">
                <a:solidFill>
                  <a:schemeClr val="bg2">
                    <a:lumMod val="25000"/>
                  </a:schemeClr>
                </a:solidFill>
              </a:rPr>
              <a:t>CATENA IN N</a:t>
            </a:r>
            <a:r>
              <a:rPr lang="en-GB" altLang="it-IT" sz="2000" b="1" i="1" baseline="33000" dirty="0">
                <a:solidFill>
                  <a:schemeClr val="bg2">
                    <a:lumMod val="25000"/>
                  </a:schemeClr>
                </a:solidFill>
              </a:rPr>
              <a:t>7</a:t>
            </a:r>
          </a:p>
        </p:txBody>
      </p:sp>
      <p:sp>
        <p:nvSpPr>
          <p:cNvPr id="21507" name="Text Box 3"/>
          <p:cNvSpPr txBox="1">
            <a:spLocks noChangeArrowheads="1"/>
          </p:cNvSpPr>
          <p:nvPr/>
        </p:nvSpPr>
        <p:spPr bwMode="auto">
          <a:xfrm>
            <a:off x="456480" y="216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21508" name="Text Box 4"/>
          <p:cNvSpPr txBox="1">
            <a:spLocks noChangeArrowheads="1"/>
          </p:cNvSpPr>
          <p:nvPr/>
        </p:nvSpPr>
        <p:spPr bwMode="auto">
          <a:xfrm>
            <a:off x="326881" y="1712341"/>
            <a:ext cx="8164800" cy="648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rgbClr val="FFFFFF"/>
              </a:buClr>
              <a:buFont typeface="Wingdings" charset="2"/>
              <a:buChar char=""/>
            </a:pPr>
            <a:endParaRPr lang="it-IT" altLang="it-IT" sz="2000" baseline="-33000">
              <a:solidFill>
                <a:schemeClr val="bg2">
                  <a:lumMod val="25000"/>
                </a:schemeClr>
              </a:solidFill>
              <a:latin typeface="+mn-lt"/>
            </a:endParaRPr>
          </a:p>
        </p:txBody>
      </p:sp>
      <p:sp>
        <p:nvSpPr>
          <p:cNvPr id="21509" name="Text Box 5"/>
          <p:cNvSpPr txBox="1">
            <a:spLocks noChangeArrowheads="1"/>
          </p:cNvSpPr>
          <p:nvPr/>
        </p:nvSpPr>
        <p:spPr bwMode="auto">
          <a:xfrm>
            <a:off x="410006" y="1991730"/>
            <a:ext cx="8164800" cy="50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buClr>
                <a:schemeClr val="bg2">
                  <a:lumMod val="25000"/>
                </a:schemeClr>
              </a:buClr>
              <a:buFont typeface="Wingdings" charset="2"/>
              <a:buChar char=""/>
            </a:pPr>
            <a:r>
              <a:rPr lang="en-GB" altLang="it-IT" sz="2000" dirty="0">
                <a:solidFill>
                  <a:schemeClr val="bg2">
                    <a:lumMod val="25000"/>
                  </a:schemeClr>
                </a:solidFill>
                <a:latin typeface="+mn-lt"/>
              </a:rPr>
              <a:t>  </a:t>
            </a:r>
            <a:r>
              <a:rPr lang="en-GB" altLang="it-IT" sz="2000" dirty="0" err="1" smtClean="0">
                <a:solidFill>
                  <a:schemeClr val="bg2">
                    <a:lumMod val="25000"/>
                  </a:schemeClr>
                </a:solidFill>
                <a:latin typeface="+mn-lt"/>
              </a:rPr>
              <a:t>Aumento</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della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solubilità</a:t>
            </a:r>
            <a:r>
              <a:rPr lang="en-GB" altLang="it-IT" sz="2000" dirty="0">
                <a:solidFill>
                  <a:schemeClr val="bg2">
                    <a:lumMod val="25000"/>
                  </a:schemeClr>
                </a:solidFill>
                <a:latin typeface="+mn-lt"/>
              </a:rPr>
              <a:t> in </a:t>
            </a:r>
            <a:r>
              <a:rPr lang="en-GB" altLang="it-IT" sz="2000" dirty="0" err="1">
                <a:solidFill>
                  <a:schemeClr val="bg2">
                    <a:lumMod val="25000"/>
                  </a:schemeClr>
                </a:solidFill>
                <a:latin typeface="+mn-lt"/>
              </a:rPr>
              <a:t>acqua</a:t>
            </a:r>
            <a:endParaRPr lang="en-GB" altLang="it-IT" sz="2000" dirty="0">
              <a:solidFill>
                <a:schemeClr val="bg2">
                  <a:lumMod val="25000"/>
                </a:schemeClr>
              </a:solidFill>
              <a:latin typeface="+mn-lt"/>
            </a:endParaRPr>
          </a:p>
        </p:txBody>
      </p:sp>
      <p:sp>
        <p:nvSpPr>
          <p:cNvPr id="21510" name="AutoShape 6"/>
          <p:cNvSpPr>
            <a:spLocks noChangeArrowheads="1"/>
          </p:cNvSpPr>
          <p:nvPr/>
        </p:nvSpPr>
        <p:spPr bwMode="auto">
          <a:xfrm>
            <a:off x="97921" y="2643738"/>
            <a:ext cx="5061600" cy="3593177"/>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20" y="4178940"/>
            <a:ext cx="4409280" cy="18952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80" y="2747430"/>
            <a:ext cx="4860000" cy="13940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3" name="Text Box 9"/>
          <p:cNvSpPr txBox="1">
            <a:spLocks noChangeArrowheads="1"/>
          </p:cNvSpPr>
          <p:nvPr/>
        </p:nvSpPr>
        <p:spPr bwMode="auto">
          <a:xfrm>
            <a:off x="535680" y="5760226"/>
            <a:ext cx="1815840" cy="433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pPr>
            <a:r>
              <a:rPr lang="en-GB" altLang="it-IT" sz="1100">
                <a:solidFill>
                  <a:schemeClr val="bg2">
                    <a:lumMod val="25000"/>
                  </a:schemeClr>
                </a:solidFill>
                <a:latin typeface="+mn-lt"/>
              </a:rPr>
              <a:t>R = OH, OCH</a:t>
            </a:r>
            <a:r>
              <a:rPr lang="en-GB" altLang="it-IT" sz="1100" baseline="-33000">
                <a:solidFill>
                  <a:schemeClr val="bg2">
                    <a:lumMod val="25000"/>
                  </a:schemeClr>
                </a:solidFill>
                <a:latin typeface="+mn-lt"/>
              </a:rPr>
              <a:t>3</a:t>
            </a:r>
            <a:r>
              <a:rPr lang="en-GB" altLang="it-IT" sz="1100">
                <a:solidFill>
                  <a:schemeClr val="bg2">
                    <a:lumMod val="25000"/>
                  </a:schemeClr>
                </a:solidFill>
                <a:latin typeface="+mn-lt"/>
              </a:rPr>
              <a:t>, COOH,             SO</a:t>
            </a:r>
            <a:r>
              <a:rPr lang="en-GB" altLang="it-IT" sz="1100" baseline="-33000">
                <a:solidFill>
                  <a:schemeClr val="bg2">
                    <a:lumMod val="25000"/>
                  </a:schemeClr>
                </a:solidFill>
                <a:latin typeface="+mn-lt"/>
              </a:rPr>
              <a:t>3</a:t>
            </a:r>
            <a:r>
              <a:rPr lang="en-GB" altLang="it-IT" sz="1100">
                <a:solidFill>
                  <a:schemeClr val="bg2">
                    <a:lumMod val="25000"/>
                  </a:schemeClr>
                </a:solidFill>
                <a:latin typeface="+mn-lt"/>
              </a:rPr>
              <a:t>H, NH</a:t>
            </a:r>
            <a:r>
              <a:rPr lang="en-GB" altLang="it-IT" sz="1100" baseline="-33000">
                <a:solidFill>
                  <a:schemeClr val="bg2">
                    <a:lumMod val="25000"/>
                  </a:schemeClr>
                </a:solidFill>
                <a:latin typeface="+mn-lt"/>
              </a:rPr>
              <a:t>2</a:t>
            </a:r>
          </a:p>
        </p:txBody>
      </p:sp>
      <p:sp>
        <p:nvSpPr>
          <p:cNvPr id="21514" name="AutoShape 10"/>
          <p:cNvSpPr>
            <a:spLocks noChangeArrowheads="1"/>
          </p:cNvSpPr>
          <p:nvPr/>
        </p:nvSpPr>
        <p:spPr bwMode="auto">
          <a:xfrm>
            <a:off x="5388480" y="3460304"/>
            <a:ext cx="489600" cy="326915"/>
          </a:xfrm>
          <a:prstGeom prst="rightArrow">
            <a:avLst>
              <a:gd name="adj1" fmla="val 50000"/>
              <a:gd name="adj2" fmla="val 37445"/>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1515" name="Text Box 11"/>
          <p:cNvSpPr txBox="1">
            <a:spLocks noChangeArrowheads="1"/>
          </p:cNvSpPr>
          <p:nvPr/>
        </p:nvSpPr>
        <p:spPr bwMode="auto">
          <a:xfrm>
            <a:off x="6009121" y="3231321"/>
            <a:ext cx="2939040" cy="88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en-GB" altLang="it-IT">
                <a:solidFill>
                  <a:schemeClr val="bg2">
                    <a:lumMod val="25000"/>
                  </a:schemeClr>
                </a:solidFill>
                <a:latin typeface="+mn-lt"/>
              </a:rPr>
              <a:t>Aumenta la solubilità e anche affinità e selettività</a:t>
            </a:r>
          </a:p>
        </p:txBody>
      </p:sp>
      <p:sp>
        <p:nvSpPr>
          <p:cNvPr id="21516" name="AutoShape 12"/>
          <p:cNvSpPr>
            <a:spLocks noChangeArrowheads="1"/>
          </p:cNvSpPr>
          <p:nvPr/>
        </p:nvSpPr>
        <p:spPr bwMode="auto">
          <a:xfrm>
            <a:off x="5388480" y="5191366"/>
            <a:ext cx="489600" cy="326915"/>
          </a:xfrm>
          <a:prstGeom prst="rightArrow">
            <a:avLst>
              <a:gd name="adj1" fmla="val 50000"/>
              <a:gd name="adj2" fmla="val 37445"/>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1517" name="Text Box 13"/>
          <p:cNvSpPr txBox="1">
            <a:spLocks noChangeArrowheads="1"/>
          </p:cNvSpPr>
          <p:nvPr/>
        </p:nvSpPr>
        <p:spPr bwMode="auto">
          <a:xfrm>
            <a:off x="5976000" y="4701714"/>
            <a:ext cx="2939040" cy="88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en-GB" altLang="it-IT">
                <a:solidFill>
                  <a:schemeClr val="bg2">
                    <a:lumMod val="25000"/>
                  </a:schemeClr>
                </a:solidFill>
                <a:latin typeface="+mn-lt"/>
              </a:rPr>
              <a:t>I due gruppi acidi diminuiscono l'affinità,    OCH</a:t>
            </a:r>
            <a:r>
              <a:rPr lang="en-GB" altLang="it-IT" baseline="-33000">
                <a:solidFill>
                  <a:schemeClr val="bg2">
                    <a:lumMod val="25000"/>
                  </a:schemeClr>
                </a:solidFill>
                <a:latin typeface="+mn-lt"/>
              </a:rPr>
              <a:t>3 </a:t>
            </a:r>
            <a:r>
              <a:rPr lang="en-GB" altLang="it-IT">
                <a:solidFill>
                  <a:schemeClr val="bg2">
                    <a:lumMod val="25000"/>
                  </a:schemeClr>
                </a:solidFill>
                <a:latin typeface="+mn-lt"/>
              </a:rPr>
              <a:t>non è molto solubile </a:t>
            </a:r>
          </a:p>
        </p:txBody>
      </p:sp>
      <p:sp>
        <p:nvSpPr>
          <p:cNvPr id="21518" name="Text Box 14"/>
          <p:cNvSpPr txBox="1">
            <a:spLocks noChangeArrowheads="1"/>
          </p:cNvSpPr>
          <p:nvPr/>
        </p:nvSpPr>
        <p:spPr bwMode="auto">
          <a:xfrm>
            <a:off x="5976001" y="5572602"/>
            <a:ext cx="31032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it-IT" altLang="it-IT" smtClean="0">
                <a:solidFill>
                  <a:schemeClr val="bg2">
                    <a:lumMod val="25000"/>
                  </a:schemeClr>
                </a:solidFill>
                <a:latin typeface="+mn-lt"/>
              </a:rPr>
              <a:t>ma molto potente, scelto come tool per studi PET</a:t>
            </a:r>
            <a:endParaRPr lang="it-IT" altLang="it-IT">
              <a:solidFill>
                <a:schemeClr val="bg2">
                  <a:lumMod val="25000"/>
                </a:schemeClr>
              </a:solidFill>
              <a:latin typeface="+mn-lt"/>
            </a:endParaRPr>
          </a:p>
        </p:txBody>
      </p:sp>
      <p:sp>
        <p:nvSpPr>
          <p:cNvPr id="21519" name="Text Box 15"/>
          <p:cNvSpPr txBox="1">
            <a:spLocks noChangeArrowheads="1"/>
          </p:cNvSpPr>
          <p:nvPr/>
        </p:nvSpPr>
        <p:spPr bwMode="auto">
          <a:xfrm>
            <a:off x="5388480" y="2612434"/>
            <a:ext cx="4311360" cy="50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pPr>
            <a:r>
              <a:rPr lang="en-GB" altLang="it-IT" sz="2000">
                <a:solidFill>
                  <a:schemeClr val="bg2">
                    <a:lumMod val="25000"/>
                  </a:schemeClr>
                </a:solidFill>
                <a:latin typeface="+mn-lt"/>
              </a:rPr>
              <a:t>spacer ottimale: da 2 a 4 C</a:t>
            </a:r>
          </a:p>
        </p:txBody>
      </p:sp>
      <p:sp>
        <p:nvSpPr>
          <p:cNvPr id="21520" name="AutoShape 16"/>
          <p:cNvSpPr>
            <a:spLocks noChangeArrowheads="1"/>
          </p:cNvSpPr>
          <p:nvPr/>
        </p:nvSpPr>
        <p:spPr bwMode="auto">
          <a:xfrm>
            <a:off x="6530400" y="1991730"/>
            <a:ext cx="326880" cy="653829"/>
          </a:xfrm>
          <a:prstGeom prst="downArrow">
            <a:avLst>
              <a:gd name="adj1" fmla="val 50000"/>
              <a:gd name="adj2" fmla="val 50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1521" name="Text Box 17"/>
          <p:cNvSpPr txBox="1">
            <a:spLocks noChangeArrowheads="1"/>
          </p:cNvSpPr>
          <p:nvPr/>
        </p:nvSpPr>
        <p:spPr bwMode="auto">
          <a:xfrm>
            <a:off x="260641" y="6299903"/>
            <a:ext cx="8687520" cy="506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Cacciari, B.;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a:t>
            </a:r>
            <a:r>
              <a:rPr lang="en-GB" altLang="it-IT" sz="1100" dirty="0" err="1">
                <a:solidFill>
                  <a:schemeClr val="bg2">
                    <a:lumMod val="25000"/>
                  </a:schemeClr>
                </a:solidFill>
                <a:latin typeface="+mn-lt"/>
              </a:rPr>
              <a:t>Bergonzoni</a:t>
            </a:r>
            <a:r>
              <a:rPr lang="en-GB" altLang="it-IT" sz="1100" dirty="0">
                <a:solidFill>
                  <a:schemeClr val="bg2">
                    <a:lumMod val="25000"/>
                  </a:schemeClr>
                </a:solidFill>
                <a:latin typeface="+mn-lt"/>
              </a:rPr>
              <a:t>, M.; </a:t>
            </a:r>
            <a:r>
              <a:rPr lang="en-GB" altLang="it-IT" sz="1100" dirty="0" err="1">
                <a:solidFill>
                  <a:schemeClr val="bg2">
                    <a:lumMod val="25000"/>
                  </a:schemeClr>
                </a:solidFill>
                <a:latin typeface="+mn-lt"/>
              </a:rPr>
              <a:t>Dionisotti</a:t>
            </a:r>
            <a:r>
              <a:rPr lang="en-GB" altLang="it-IT" sz="1100" dirty="0">
                <a:solidFill>
                  <a:schemeClr val="bg2">
                    <a:lumMod val="25000"/>
                  </a:schemeClr>
                </a:solidFill>
                <a:latin typeface="+mn-lt"/>
              </a:rPr>
              <a:t>, S.; </a:t>
            </a:r>
            <a:r>
              <a:rPr lang="en-GB" altLang="it-IT" sz="1100" dirty="0" err="1">
                <a:solidFill>
                  <a:schemeClr val="bg2">
                    <a:lumMod val="25000"/>
                  </a:schemeClr>
                </a:solidFill>
                <a:latin typeface="+mn-lt"/>
              </a:rPr>
              <a:t>Ongini</a:t>
            </a:r>
            <a:r>
              <a:rPr lang="en-GB" altLang="it-IT" sz="1100" dirty="0">
                <a:solidFill>
                  <a:schemeClr val="bg2">
                    <a:lumMod val="25000"/>
                  </a:schemeClr>
                </a:solidFill>
                <a:latin typeface="+mn-lt"/>
              </a:rPr>
              <a:t>, E.;</a:t>
            </a:r>
            <a:r>
              <a:rPr lang="en-GB" altLang="it-IT" sz="1100" dirty="0" err="1">
                <a:solidFill>
                  <a:schemeClr val="bg2">
                    <a:lumMod val="25000"/>
                  </a:schemeClr>
                </a:solidFill>
                <a:latin typeface="+mn-lt"/>
              </a:rPr>
              <a:t>Varani</a:t>
            </a:r>
            <a:r>
              <a:rPr lang="en-GB" altLang="it-IT" sz="1100" dirty="0">
                <a:solidFill>
                  <a:schemeClr val="bg2">
                    <a:lumMod val="25000"/>
                  </a:schemeClr>
                </a:solidFill>
                <a:latin typeface="+mn-lt"/>
              </a:rPr>
              <a:t>, K.; </a:t>
            </a:r>
            <a:r>
              <a:rPr lang="en-GB" altLang="it-IT" sz="1100" dirty="0" err="1">
                <a:solidFill>
                  <a:schemeClr val="bg2">
                    <a:lumMod val="25000"/>
                  </a:schemeClr>
                </a:solidFill>
                <a:latin typeface="+mn-lt"/>
              </a:rPr>
              <a:t>Borea</a:t>
            </a:r>
            <a:r>
              <a:rPr lang="en-GB" altLang="it-IT" sz="1100" dirty="0">
                <a:solidFill>
                  <a:schemeClr val="bg2">
                    <a:lumMod val="25000"/>
                  </a:schemeClr>
                </a:solidFill>
                <a:latin typeface="+mn-lt"/>
              </a:rPr>
              <a:t>, P.A.;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1998, 41, 2126-2133. IBID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2002, 45, 115-126.</a:t>
            </a:r>
          </a:p>
          <a:p>
            <a:pPr>
              <a:lnSpc>
                <a:spcPct val="87000"/>
              </a:lnSpc>
            </a:pPr>
            <a:endParaRPr lang="en-GB" altLang="it-IT" sz="1100" dirty="0">
              <a:solidFill>
                <a:schemeClr val="bg2">
                  <a:lumMod val="25000"/>
                </a:schemeClr>
              </a:solidFill>
              <a:latin typeface="+mn-lt"/>
            </a:endParaRPr>
          </a:p>
        </p:txBody>
      </p:sp>
    </p:spTree>
    <p:extLst>
      <p:ext uri="{BB962C8B-B14F-4D97-AF65-F5344CB8AC3E}">
        <p14:creationId xmlns:p14="http://schemas.microsoft.com/office/powerpoint/2010/main" val="35716321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subTitle"/>
          </p:nvPr>
        </p:nvSpPr>
        <p:spPr>
          <a:xfrm>
            <a:off x="223860" y="3931511"/>
            <a:ext cx="2744640" cy="653829"/>
          </a:xfrm>
          <a:ln/>
        </p:spPr>
        <p:txBody>
          <a:bodyPr/>
          <a:lstStyle/>
          <a:p>
            <a:pPr marL="190083" lvl="1">
              <a:lnSpc>
                <a:spcPct val="66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a:solidFill>
                  <a:schemeClr val="bg2">
                    <a:lumMod val="25000"/>
                  </a:schemeClr>
                </a:solidFill>
              </a:rPr>
              <a:t> </a:t>
            </a:r>
            <a:r>
              <a:rPr lang="en-GB" altLang="it-IT" b="1" i="1" dirty="0">
                <a:solidFill>
                  <a:schemeClr val="bg2">
                    <a:lumMod val="25000"/>
                  </a:schemeClr>
                </a:solidFill>
              </a:rPr>
              <a:t>studio PET </a:t>
            </a:r>
            <a:r>
              <a:rPr lang="en-GB" altLang="it-IT" b="1" i="1" dirty="0" err="1">
                <a:solidFill>
                  <a:schemeClr val="bg2">
                    <a:lumMod val="25000"/>
                  </a:schemeClr>
                </a:solidFill>
              </a:rPr>
              <a:t>sul</a:t>
            </a:r>
            <a:r>
              <a:rPr lang="en-GB" altLang="it-IT" b="1" i="1" dirty="0">
                <a:solidFill>
                  <a:schemeClr val="bg2">
                    <a:lumMod val="25000"/>
                  </a:schemeClr>
                </a:solidFill>
              </a:rPr>
              <a:t> </a:t>
            </a:r>
            <a:r>
              <a:rPr lang="en-GB" altLang="it-IT" b="1" i="1" dirty="0" err="1">
                <a:solidFill>
                  <a:schemeClr val="bg2">
                    <a:lumMod val="25000"/>
                  </a:schemeClr>
                </a:solidFill>
              </a:rPr>
              <a:t>ratto</a:t>
            </a:r>
            <a:r>
              <a:rPr lang="en-GB" altLang="it-IT" b="1" i="1" dirty="0">
                <a:solidFill>
                  <a:schemeClr val="bg2">
                    <a:lumMod val="25000"/>
                  </a:schemeClr>
                </a:solidFill>
              </a:rPr>
              <a:t> :</a:t>
            </a:r>
          </a:p>
        </p:txBody>
      </p:sp>
      <p:sp>
        <p:nvSpPr>
          <p:cNvPr id="22530" name="Rectangle 2"/>
          <p:cNvSpPr>
            <a:spLocks noGrp="1" noChangeArrowheads="1"/>
          </p:cNvSpPr>
          <p:nvPr>
            <p:ph type="title" idx="4294967295"/>
          </p:nvPr>
        </p:nvSpPr>
        <p:spPr bwMode="auto">
          <a:xfrm>
            <a:off x="947520" y="3246101"/>
            <a:ext cx="7315200" cy="612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Il derivato [</a:t>
            </a:r>
            <a:r>
              <a:rPr lang="en-GB" altLang="it-IT" sz="1800" baseline="33000">
                <a:solidFill>
                  <a:schemeClr val="bg2">
                    <a:lumMod val="25000"/>
                  </a:schemeClr>
                </a:solidFill>
              </a:rPr>
              <a:t>11</a:t>
            </a:r>
            <a:r>
              <a:rPr lang="en-GB" altLang="it-IT" sz="1800">
                <a:solidFill>
                  <a:schemeClr val="bg2">
                    <a:lumMod val="25000"/>
                  </a:schemeClr>
                </a:solidFill>
              </a:rPr>
              <a:t>C]SCH442416  si ottiene facilmente O-alchilando il derivato fenolico con [</a:t>
            </a:r>
            <a:r>
              <a:rPr lang="en-GB" altLang="it-IT" sz="1800" baseline="33000">
                <a:solidFill>
                  <a:schemeClr val="bg2">
                    <a:lumMod val="25000"/>
                  </a:schemeClr>
                </a:solidFill>
              </a:rPr>
              <a:t>11</a:t>
            </a:r>
            <a:r>
              <a:rPr lang="en-GB" altLang="it-IT" sz="1800">
                <a:solidFill>
                  <a:schemeClr val="bg2">
                    <a:lumMod val="25000"/>
                  </a:schemeClr>
                </a:solidFill>
              </a:rPr>
              <a:t>C] CH</a:t>
            </a:r>
            <a:r>
              <a:rPr lang="en-GB" altLang="it-IT" sz="1800" baseline="-33000">
                <a:solidFill>
                  <a:schemeClr val="bg2">
                    <a:lumMod val="25000"/>
                  </a:schemeClr>
                </a:solidFill>
              </a:rPr>
              <a:t>3</a:t>
            </a:r>
            <a:r>
              <a:rPr lang="en-GB" altLang="it-IT" sz="1800">
                <a:solidFill>
                  <a:schemeClr val="bg2">
                    <a:lumMod val="25000"/>
                  </a:schemeClr>
                </a:solidFill>
              </a:rPr>
              <a:t>I in condizioni alcaline</a:t>
            </a:r>
          </a:p>
        </p:txBody>
      </p:sp>
      <p:sp>
        <p:nvSpPr>
          <p:cNvPr id="22531" name="AutoShape 3"/>
          <p:cNvSpPr>
            <a:spLocks noChangeArrowheads="1"/>
          </p:cNvSpPr>
          <p:nvPr/>
        </p:nvSpPr>
        <p:spPr bwMode="auto">
          <a:xfrm>
            <a:off x="849601" y="1012427"/>
            <a:ext cx="4767840" cy="2155906"/>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921" y="1178044"/>
            <a:ext cx="4242240" cy="17800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p:cNvSpPr txBox="1">
            <a:spLocks noChangeArrowheads="1"/>
          </p:cNvSpPr>
          <p:nvPr/>
        </p:nvSpPr>
        <p:spPr bwMode="auto">
          <a:xfrm>
            <a:off x="456480" y="3168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22534" name="Text Box 6"/>
          <p:cNvSpPr txBox="1">
            <a:spLocks noChangeArrowheads="1"/>
          </p:cNvSpPr>
          <p:nvPr/>
        </p:nvSpPr>
        <p:spPr bwMode="auto">
          <a:xfrm>
            <a:off x="6040800" y="1450233"/>
            <a:ext cx="261360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SCH 442416</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1111   nM   rA</a:t>
            </a:r>
            <a:r>
              <a:rPr lang="en-GB" altLang="it-IT" sz="1300" baseline="-33000">
                <a:solidFill>
                  <a:schemeClr val="bg2">
                    <a:lumMod val="25000"/>
                  </a:schemeClr>
                </a:solidFill>
              </a:rPr>
              <a:t>1  </a:t>
            </a:r>
            <a:r>
              <a:rPr lang="en-GB" altLang="it-IT" sz="1300">
                <a:solidFill>
                  <a:schemeClr val="bg2">
                    <a:lumMod val="25000"/>
                  </a:schemeClr>
                </a:solidFill>
              </a:rPr>
              <a:t>= 1815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0,5      nM   rA</a:t>
            </a:r>
            <a:r>
              <a:rPr lang="en-GB" altLang="it-IT" sz="1300" baseline="-33000">
                <a:solidFill>
                  <a:schemeClr val="bg2">
                    <a:lumMod val="25000"/>
                  </a:schemeClr>
                </a:solidFill>
              </a:rPr>
              <a:t>2A</a:t>
            </a:r>
            <a:r>
              <a:rPr lang="en-GB" altLang="it-IT" sz="1300">
                <a:solidFill>
                  <a:schemeClr val="bg2">
                    <a:lumMod val="25000"/>
                  </a:schemeClr>
                </a:solidFill>
              </a:rPr>
              <a:t>= 0,048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&gt; 10.000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&gt; 10.000 nM</a:t>
            </a:r>
          </a:p>
          <a:p>
            <a:pPr>
              <a:lnSpc>
                <a:spcPct val="87000"/>
              </a:lnSpc>
            </a:pPr>
            <a:endParaRPr lang="en-GB" altLang="it-IT" sz="1300">
              <a:solidFill>
                <a:schemeClr val="bg2">
                  <a:lumMod val="25000"/>
                </a:schemeClr>
              </a:solidFill>
            </a:endParaRPr>
          </a:p>
        </p:txBody>
      </p:sp>
      <p:sp>
        <p:nvSpPr>
          <p:cNvPr id="22536" name="Text Box 8"/>
          <p:cNvSpPr txBox="1">
            <a:spLocks noChangeArrowheads="1"/>
          </p:cNvSpPr>
          <p:nvPr/>
        </p:nvSpPr>
        <p:spPr bwMode="auto">
          <a:xfrm>
            <a:off x="2800680" y="4147636"/>
            <a:ext cx="2024640"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buClr>
                <a:srgbClr val="FFFFFF"/>
              </a:buClr>
              <a:buFont typeface="Wingdings" charset="2"/>
              <a:buChar char=""/>
            </a:pPr>
            <a:r>
              <a:rPr lang="en-GB" altLang="it-IT" sz="2000" dirty="0">
                <a:solidFill>
                  <a:schemeClr val="bg2">
                    <a:lumMod val="25000"/>
                  </a:schemeClr>
                </a:solidFill>
              </a:rPr>
              <a:t> </a:t>
            </a:r>
            <a:r>
              <a:rPr lang="en-GB" altLang="it-IT" sz="2000" dirty="0" err="1">
                <a:solidFill>
                  <a:schemeClr val="bg2">
                    <a:lumMod val="25000"/>
                  </a:schemeClr>
                </a:solidFill>
              </a:rPr>
              <a:t>B</a:t>
            </a:r>
            <a:r>
              <a:rPr lang="en-GB" altLang="it-IT" dirty="0" err="1">
                <a:solidFill>
                  <a:schemeClr val="bg2">
                    <a:lumMod val="25000"/>
                  </a:schemeClr>
                </a:solidFill>
              </a:rPr>
              <a:t>iodistribuzione</a:t>
            </a:r>
            <a:endParaRPr lang="en-GB" altLang="it-IT" dirty="0">
              <a:solidFill>
                <a:schemeClr val="bg2">
                  <a:lumMod val="25000"/>
                </a:schemeClr>
              </a:solidFill>
            </a:endParaRPr>
          </a:p>
        </p:txBody>
      </p:sp>
      <p:sp>
        <p:nvSpPr>
          <p:cNvPr id="22537" name="Text Box 9"/>
          <p:cNvSpPr txBox="1">
            <a:spLocks noChangeArrowheads="1"/>
          </p:cNvSpPr>
          <p:nvPr/>
        </p:nvSpPr>
        <p:spPr bwMode="auto">
          <a:xfrm>
            <a:off x="4971026" y="4261938"/>
            <a:ext cx="3990094"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150000"/>
              </a:lnSpc>
              <a:buFont typeface="Wingdings" pitchFamily="2" charset="2"/>
              <a:buChar char="ü"/>
            </a:pPr>
            <a:r>
              <a:rPr lang="en-GB" altLang="it-IT" sz="1500" dirty="0" err="1" smtClean="0">
                <a:solidFill>
                  <a:schemeClr val="bg2">
                    <a:lumMod val="25000"/>
                  </a:schemeClr>
                </a:solidFill>
              </a:rPr>
              <a:t>ghiandole</a:t>
            </a:r>
            <a:r>
              <a:rPr lang="en-GB" altLang="it-IT" sz="1500" dirty="0" smtClean="0">
                <a:solidFill>
                  <a:schemeClr val="bg2">
                    <a:lumMod val="25000"/>
                  </a:schemeClr>
                </a:solidFill>
              </a:rPr>
              <a:t> </a:t>
            </a:r>
            <a:r>
              <a:rPr lang="en-GB" altLang="it-IT" sz="1500" dirty="0" err="1">
                <a:solidFill>
                  <a:schemeClr val="bg2">
                    <a:lumMod val="25000"/>
                  </a:schemeClr>
                </a:solidFill>
              </a:rPr>
              <a:t>surrenali</a:t>
            </a:r>
            <a:r>
              <a:rPr lang="en-GB" altLang="it-IT" sz="1500" dirty="0">
                <a:solidFill>
                  <a:schemeClr val="bg2">
                    <a:lumMod val="25000"/>
                  </a:schemeClr>
                </a:solidFill>
              </a:rPr>
              <a:t>, </a:t>
            </a:r>
            <a:r>
              <a:rPr lang="en-GB" altLang="it-IT" sz="1500" dirty="0" err="1">
                <a:solidFill>
                  <a:schemeClr val="bg2">
                    <a:lumMod val="25000"/>
                  </a:schemeClr>
                </a:solidFill>
              </a:rPr>
              <a:t>reni</a:t>
            </a:r>
            <a:r>
              <a:rPr lang="en-GB" altLang="it-IT" sz="1500" dirty="0">
                <a:solidFill>
                  <a:schemeClr val="bg2">
                    <a:lumMod val="25000"/>
                  </a:schemeClr>
                </a:solidFill>
              </a:rPr>
              <a:t>, </a:t>
            </a:r>
            <a:r>
              <a:rPr lang="en-GB" altLang="it-IT" sz="1500" dirty="0" err="1">
                <a:solidFill>
                  <a:schemeClr val="bg2">
                    <a:lumMod val="25000"/>
                  </a:schemeClr>
                </a:solidFill>
              </a:rPr>
              <a:t>polmoni</a:t>
            </a:r>
            <a:r>
              <a:rPr lang="en-GB" altLang="it-IT" sz="1500" dirty="0">
                <a:solidFill>
                  <a:schemeClr val="bg2">
                    <a:lumMod val="25000"/>
                  </a:schemeClr>
                </a:solidFill>
              </a:rPr>
              <a:t>, </a:t>
            </a:r>
            <a:r>
              <a:rPr lang="en-GB" altLang="it-IT" sz="1500" dirty="0" err="1" smtClean="0">
                <a:solidFill>
                  <a:schemeClr val="bg2">
                    <a:lumMod val="25000"/>
                  </a:schemeClr>
                </a:solidFill>
              </a:rPr>
              <a:t>fegato</a:t>
            </a:r>
            <a:endParaRPr lang="en-GB" altLang="it-IT" sz="1500" dirty="0">
              <a:solidFill>
                <a:schemeClr val="bg2">
                  <a:lumMod val="25000"/>
                </a:schemeClr>
              </a:solidFill>
            </a:endParaRPr>
          </a:p>
          <a:p>
            <a:pPr marL="285750" indent="-285750">
              <a:lnSpc>
                <a:spcPct val="150000"/>
              </a:lnSpc>
              <a:buFont typeface="Wingdings" pitchFamily="2" charset="2"/>
              <a:buChar char="ü"/>
            </a:pPr>
            <a:r>
              <a:rPr lang="en-GB" altLang="it-IT" sz="1500" dirty="0" err="1" smtClean="0">
                <a:solidFill>
                  <a:schemeClr val="bg2">
                    <a:lumMod val="25000"/>
                  </a:schemeClr>
                </a:solidFill>
              </a:rPr>
              <a:t>permea</a:t>
            </a:r>
            <a:r>
              <a:rPr lang="en-GB" altLang="it-IT" sz="1500" dirty="0" smtClean="0">
                <a:solidFill>
                  <a:schemeClr val="bg2">
                    <a:lumMod val="25000"/>
                  </a:schemeClr>
                </a:solidFill>
              </a:rPr>
              <a:t> </a:t>
            </a:r>
            <a:r>
              <a:rPr lang="en-GB" altLang="it-IT" sz="1500" dirty="0">
                <a:solidFill>
                  <a:schemeClr val="bg2">
                    <a:lumMod val="25000"/>
                  </a:schemeClr>
                </a:solidFill>
              </a:rPr>
              <a:t>la BEE e </a:t>
            </a:r>
            <a:r>
              <a:rPr lang="en-GB" altLang="it-IT" sz="1500" dirty="0" err="1">
                <a:solidFill>
                  <a:schemeClr val="bg2">
                    <a:lumMod val="25000"/>
                  </a:schemeClr>
                </a:solidFill>
              </a:rPr>
              <a:t>si</a:t>
            </a:r>
            <a:r>
              <a:rPr lang="en-GB" altLang="it-IT" sz="1500" dirty="0">
                <a:solidFill>
                  <a:schemeClr val="bg2">
                    <a:lumMod val="25000"/>
                  </a:schemeClr>
                </a:solidFill>
              </a:rPr>
              <a:t> </a:t>
            </a:r>
            <a:r>
              <a:rPr lang="en-GB" altLang="it-IT" sz="1500" dirty="0" err="1">
                <a:solidFill>
                  <a:schemeClr val="bg2">
                    <a:lumMod val="25000"/>
                  </a:schemeClr>
                </a:solidFill>
              </a:rPr>
              <a:t>accumula</a:t>
            </a:r>
            <a:r>
              <a:rPr lang="en-GB" altLang="it-IT" sz="1500" dirty="0">
                <a:solidFill>
                  <a:schemeClr val="bg2">
                    <a:lumMod val="25000"/>
                  </a:schemeClr>
                </a:solidFill>
              </a:rPr>
              <a:t> </a:t>
            </a:r>
            <a:r>
              <a:rPr lang="en-GB" altLang="it-IT" sz="1500" dirty="0" err="1">
                <a:solidFill>
                  <a:schemeClr val="bg2">
                    <a:lumMod val="25000"/>
                  </a:schemeClr>
                </a:solidFill>
              </a:rPr>
              <a:t>nello</a:t>
            </a:r>
            <a:r>
              <a:rPr lang="en-GB" altLang="it-IT" sz="1500" dirty="0">
                <a:solidFill>
                  <a:schemeClr val="bg2">
                    <a:lumMod val="25000"/>
                  </a:schemeClr>
                </a:solidFill>
              </a:rPr>
              <a:t> </a:t>
            </a:r>
            <a:r>
              <a:rPr lang="en-GB" altLang="it-IT" sz="1500" dirty="0" err="1">
                <a:solidFill>
                  <a:schemeClr val="bg2">
                    <a:lumMod val="25000"/>
                  </a:schemeClr>
                </a:solidFill>
              </a:rPr>
              <a:t>striato</a:t>
            </a:r>
            <a:endParaRPr lang="en-GB" altLang="it-IT" sz="1500" dirty="0">
              <a:solidFill>
                <a:schemeClr val="bg2">
                  <a:lumMod val="25000"/>
                </a:schemeClr>
              </a:solidFill>
            </a:endParaRPr>
          </a:p>
        </p:txBody>
      </p:sp>
      <p:sp>
        <p:nvSpPr>
          <p:cNvPr id="22540" name="Text Box 12"/>
          <p:cNvSpPr txBox="1">
            <a:spLocks noChangeArrowheads="1"/>
          </p:cNvSpPr>
          <p:nvPr/>
        </p:nvSpPr>
        <p:spPr bwMode="auto">
          <a:xfrm>
            <a:off x="2800680" y="4901214"/>
            <a:ext cx="2024640"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buClr>
                <a:srgbClr val="FFFFFF"/>
              </a:buClr>
              <a:buFont typeface="Wingdings" charset="2"/>
              <a:buChar char=""/>
            </a:pPr>
            <a:r>
              <a:rPr lang="en-GB" altLang="it-IT" sz="2000">
                <a:solidFill>
                  <a:schemeClr val="bg2">
                    <a:lumMod val="25000"/>
                  </a:schemeClr>
                </a:solidFill>
              </a:rPr>
              <a:t> </a:t>
            </a:r>
            <a:r>
              <a:rPr lang="en-GB" altLang="it-IT">
                <a:solidFill>
                  <a:schemeClr val="bg2">
                    <a:lumMod val="25000"/>
                  </a:schemeClr>
                </a:solidFill>
              </a:rPr>
              <a:t>Metaboliti</a:t>
            </a:r>
          </a:p>
        </p:txBody>
      </p:sp>
      <p:sp>
        <p:nvSpPr>
          <p:cNvPr id="22542" name="Text Box 14"/>
          <p:cNvSpPr txBox="1">
            <a:spLocks noChangeArrowheads="1"/>
          </p:cNvSpPr>
          <p:nvPr/>
        </p:nvSpPr>
        <p:spPr bwMode="auto">
          <a:xfrm>
            <a:off x="4261875" y="5145636"/>
            <a:ext cx="4558774" cy="751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r>
              <a:rPr lang="en-GB" altLang="it-IT" sz="1500" dirty="0" err="1" smtClean="0">
                <a:solidFill>
                  <a:schemeClr val="bg2">
                    <a:lumMod val="25000"/>
                  </a:schemeClr>
                </a:solidFill>
              </a:rPr>
              <a:t>dall'HPLC</a:t>
            </a:r>
            <a:r>
              <a:rPr lang="en-GB" altLang="it-IT" sz="1500" dirty="0" smtClean="0">
                <a:solidFill>
                  <a:schemeClr val="bg2">
                    <a:lumMod val="25000"/>
                  </a:schemeClr>
                </a:solidFill>
              </a:rPr>
              <a:t> </a:t>
            </a:r>
            <a:r>
              <a:rPr lang="en-GB" altLang="it-IT" sz="1500" dirty="0" err="1">
                <a:solidFill>
                  <a:schemeClr val="bg2">
                    <a:lumMod val="25000"/>
                  </a:schemeClr>
                </a:solidFill>
              </a:rPr>
              <a:t>si</a:t>
            </a:r>
            <a:r>
              <a:rPr lang="en-GB" altLang="it-IT" sz="1500" dirty="0">
                <a:solidFill>
                  <a:schemeClr val="bg2">
                    <a:lumMod val="25000"/>
                  </a:schemeClr>
                </a:solidFill>
              </a:rPr>
              <a:t> </a:t>
            </a:r>
            <a:r>
              <a:rPr lang="en-GB" altLang="it-IT" sz="1500" dirty="0" err="1">
                <a:solidFill>
                  <a:schemeClr val="bg2">
                    <a:lumMod val="25000"/>
                  </a:schemeClr>
                </a:solidFill>
              </a:rPr>
              <a:t>osservano</a:t>
            </a:r>
            <a:r>
              <a:rPr lang="en-GB" altLang="it-IT" sz="1500" dirty="0">
                <a:solidFill>
                  <a:schemeClr val="bg2">
                    <a:lumMod val="25000"/>
                  </a:schemeClr>
                </a:solidFill>
              </a:rPr>
              <a:t> 3 </a:t>
            </a:r>
            <a:r>
              <a:rPr lang="en-GB" altLang="it-IT" sz="1500" dirty="0" err="1">
                <a:solidFill>
                  <a:schemeClr val="bg2">
                    <a:lumMod val="25000"/>
                  </a:schemeClr>
                </a:solidFill>
              </a:rPr>
              <a:t>composti</a:t>
            </a:r>
            <a:r>
              <a:rPr lang="en-GB" altLang="it-IT" sz="1500" dirty="0">
                <a:solidFill>
                  <a:schemeClr val="bg2">
                    <a:lumMod val="25000"/>
                  </a:schemeClr>
                </a:solidFill>
              </a:rPr>
              <a:t>, </a:t>
            </a:r>
            <a:r>
              <a:rPr lang="en-GB" altLang="it-IT" sz="1500" dirty="0" err="1">
                <a:solidFill>
                  <a:schemeClr val="bg2">
                    <a:lumMod val="25000"/>
                  </a:schemeClr>
                </a:solidFill>
              </a:rPr>
              <a:t>uno</a:t>
            </a:r>
            <a:r>
              <a:rPr lang="en-GB" altLang="it-IT" sz="1500" dirty="0">
                <a:solidFill>
                  <a:schemeClr val="bg2">
                    <a:lumMod val="25000"/>
                  </a:schemeClr>
                </a:solidFill>
              </a:rPr>
              <a:t> è </a:t>
            </a:r>
            <a:r>
              <a:rPr lang="en-GB" altLang="it-IT" sz="1500" dirty="0" err="1">
                <a:solidFill>
                  <a:schemeClr val="bg2">
                    <a:lumMod val="25000"/>
                  </a:schemeClr>
                </a:solidFill>
              </a:rPr>
              <a:t>il</a:t>
            </a:r>
            <a:r>
              <a:rPr lang="en-GB" altLang="it-IT" sz="1500" dirty="0">
                <a:solidFill>
                  <a:schemeClr val="bg2">
                    <a:lumMod val="25000"/>
                  </a:schemeClr>
                </a:solidFill>
              </a:rPr>
              <a:t>      </a:t>
            </a:r>
            <a:r>
              <a:rPr lang="en-GB" altLang="it-IT" sz="1500" dirty="0" err="1">
                <a:solidFill>
                  <a:schemeClr val="bg2">
                    <a:lumMod val="25000"/>
                  </a:schemeClr>
                </a:solidFill>
              </a:rPr>
              <a:t>composto</a:t>
            </a:r>
            <a:r>
              <a:rPr lang="en-GB" altLang="it-IT" sz="1500" dirty="0">
                <a:solidFill>
                  <a:schemeClr val="bg2">
                    <a:lumMod val="25000"/>
                  </a:schemeClr>
                </a:solidFill>
              </a:rPr>
              <a:t> non </a:t>
            </a:r>
            <a:r>
              <a:rPr lang="en-GB" altLang="it-IT" sz="1500" dirty="0" err="1">
                <a:solidFill>
                  <a:schemeClr val="bg2">
                    <a:lumMod val="25000"/>
                  </a:schemeClr>
                </a:solidFill>
              </a:rPr>
              <a:t>metabolizzato</a:t>
            </a:r>
            <a:r>
              <a:rPr lang="en-GB" altLang="it-IT" sz="1500" dirty="0">
                <a:solidFill>
                  <a:schemeClr val="bg2">
                    <a:lumMod val="25000"/>
                  </a:schemeClr>
                </a:solidFill>
              </a:rPr>
              <a:t> e </a:t>
            </a:r>
            <a:r>
              <a:rPr lang="en-GB" altLang="it-IT" sz="1500" dirty="0" err="1">
                <a:solidFill>
                  <a:schemeClr val="bg2">
                    <a:lumMod val="25000"/>
                  </a:schemeClr>
                </a:solidFill>
              </a:rPr>
              <a:t>gli</a:t>
            </a:r>
            <a:r>
              <a:rPr lang="en-GB" altLang="it-IT" sz="1500" dirty="0">
                <a:solidFill>
                  <a:schemeClr val="bg2">
                    <a:lumMod val="25000"/>
                  </a:schemeClr>
                </a:solidFill>
              </a:rPr>
              <a:t> </a:t>
            </a:r>
            <a:r>
              <a:rPr lang="en-GB" altLang="it-IT" sz="1500" dirty="0" err="1">
                <a:solidFill>
                  <a:schemeClr val="bg2">
                    <a:lumMod val="25000"/>
                  </a:schemeClr>
                </a:solidFill>
              </a:rPr>
              <a:t>altri</a:t>
            </a:r>
            <a:r>
              <a:rPr lang="en-GB" altLang="it-IT" sz="1500" dirty="0">
                <a:solidFill>
                  <a:schemeClr val="bg2">
                    <a:lumMod val="25000"/>
                  </a:schemeClr>
                </a:solidFill>
              </a:rPr>
              <a:t> due       </a:t>
            </a:r>
            <a:r>
              <a:rPr lang="en-GB" altLang="it-IT" sz="1500" dirty="0" err="1">
                <a:solidFill>
                  <a:schemeClr val="bg2">
                    <a:lumMod val="25000"/>
                  </a:schemeClr>
                </a:solidFill>
              </a:rPr>
              <a:t>sono</a:t>
            </a:r>
            <a:r>
              <a:rPr lang="en-GB" altLang="it-IT" sz="1500" dirty="0">
                <a:solidFill>
                  <a:schemeClr val="bg2">
                    <a:lumMod val="25000"/>
                  </a:schemeClr>
                </a:solidFill>
              </a:rPr>
              <a:t> </a:t>
            </a:r>
            <a:r>
              <a:rPr lang="en-GB" altLang="it-IT" sz="1500" dirty="0" err="1">
                <a:solidFill>
                  <a:schemeClr val="bg2">
                    <a:lumMod val="25000"/>
                  </a:schemeClr>
                </a:solidFill>
              </a:rPr>
              <a:t>metaboliti</a:t>
            </a:r>
            <a:endParaRPr lang="en-GB" altLang="it-IT" sz="1500" dirty="0">
              <a:solidFill>
                <a:schemeClr val="bg2">
                  <a:lumMod val="25000"/>
                </a:schemeClr>
              </a:solidFill>
            </a:endParaRPr>
          </a:p>
          <a:p>
            <a:pPr algn="just"/>
            <a:endParaRPr lang="en-GB" altLang="it-IT" sz="1500" dirty="0">
              <a:solidFill>
                <a:schemeClr val="bg2">
                  <a:lumMod val="25000"/>
                </a:schemeClr>
              </a:solidFill>
            </a:endParaRPr>
          </a:p>
        </p:txBody>
      </p:sp>
      <p:pic>
        <p:nvPicPr>
          <p:cNvPr id="2254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60" y="4964202"/>
            <a:ext cx="2776320" cy="16331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44" name="Text Box 16"/>
          <p:cNvSpPr txBox="1">
            <a:spLocks noChangeArrowheads="1"/>
          </p:cNvSpPr>
          <p:nvPr/>
        </p:nvSpPr>
        <p:spPr bwMode="auto">
          <a:xfrm>
            <a:off x="3234760" y="6017759"/>
            <a:ext cx="6009120" cy="64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a:t>
            </a:r>
            <a:r>
              <a:rPr lang="en-GB" altLang="it-IT" sz="1100" dirty="0" err="1">
                <a:solidFill>
                  <a:schemeClr val="bg2">
                    <a:lumMod val="25000"/>
                  </a:schemeClr>
                </a:solidFill>
              </a:rPr>
              <a:t>Todde</a:t>
            </a:r>
            <a:r>
              <a:rPr lang="en-GB" altLang="it-IT" sz="1100" dirty="0">
                <a:solidFill>
                  <a:schemeClr val="bg2">
                    <a:lumMod val="25000"/>
                  </a:schemeClr>
                </a:solidFill>
              </a:rPr>
              <a:t> S., </a:t>
            </a:r>
            <a:r>
              <a:rPr lang="en-GB" altLang="it-IT" sz="1100" dirty="0" err="1">
                <a:solidFill>
                  <a:schemeClr val="bg2">
                    <a:lumMod val="25000"/>
                  </a:schemeClr>
                </a:solidFill>
              </a:rPr>
              <a:t>Moresco</a:t>
            </a:r>
            <a:r>
              <a:rPr lang="en-GB" altLang="it-IT" sz="1100" dirty="0">
                <a:solidFill>
                  <a:schemeClr val="bg2">
                    <a:lumMod val="25000"/>
                  </a:schemeClr>
                </a:solidFill>
              </a:rPr>
              <a:t> R.M., </a:t>
            </a:r>
            <a:r>
              <a:rPr lang="en-GB" altLang="it-IT" sz="1100" dirty="0" err="1">
                <a:solidFill>
                  <a:schemeClr val="bg2">
                    <a:lumMod val="25000"/>
                  </a:schemeClr>
                </a:solidFill>
              </a:rPr>
              <a:t>Simonelli</a:t>
            </a:r>
            <a:r>
              <a:rPr lang="en-GB" altLang="it-IT" sz="1100" dirty="0">
                <a:solidFill>
                  <a:schemeClr val="bg2">
                    <a:lumMod val="25000"/>
                  </a:schemeClr>
                </a:solidFill>
              </a:rPr>
              <a:t> P., </a:t>
            </a:r>
            <a:r>
              <a:rPr lang="en-GB" altLang="it-IT" sz="1100" dirty="0" err="1">
                <a:solidFill>
                  <a:schemeClr val="bg2">
                    <a:lumMod val="25000"/>
                  </a:schemeClr>
                </a:solidFill>
              </a:rPr>
              <a:t>Baraldi</a:t>
            </a:r>
            <a:r>
              <a:rPr lang="en-GB" altLang="it-IT" sz="1100" dirty="0">
                <a:solidFill>
                  <a:schemeClr val="bg2">
                    <a:lumMod val="25000"/>
                  </a:schemeClr>
                </a:solidFill>
              </a:rPr>
              <a:t> P.G., Cacciari B., </a:t>
            </a:r>
            <a:r>
              <a:rPr lang="en-GB" altLang="it-IT" sz="1100" dirty="0" err="1">
                <a:solidFill>
                  <a:schemeClr val="bg2">
                    <a:lumMod val="25000"/>
                  </a:schemeClr>
                </a:solidFill>
              </a:rPr>
              <a:t>Spalluto</a:t>
            </a:r>
            <a:r>
              <a:rPr lang="en-GB" altLang="it-IT" sz="1100" dirty="0">
                <a:solidFill>
                  <a:schemeClr val="bg2">
                    <a:lumMod val="25000"/>
                  </a:schemeClr>
                </a:solidFill>
              </a:rPr>
              <a:t> G., </a:t>
            </a:r>
            <a:r>
              <a:rPr lang="en-GB" altLang="it-IT" sz="1100" dirty="0" err="1">
                <a:solidFill>
                  <a:schemeClr val="bg2">
                    <a:lumMod val="25000"/>
                  </a:schemeClr>
                </a:solidFill>
              </a:rPr>
              <a:t>Varani</a:t>
            </a:r>
            <a:r>
              <a:rPr lang="en-GB" altLang="it-IT" sz="1100" dirty="0">
                <a:solidFill>
                  <a:schemeClr val="bg2">
                    <a:lumMod val="25000"/>
                  </a:schemeClr>
                </a:solidFill>
              </a:rPr>
              <a:t> K.,                 </a:t>
            </a:r>
            <a:r>
              <a:rPr lang="en-GB" altLang="it-IT" sz="1100" dirty="0" err="1">
                <a:solidFill>
                  <a:schemeClr val="bg2">
                    <a:lumMod val="25000"/>
                  </a:schemeClr>
                </a:solidFill>
              </a:rPr>
              <a:t>Monopoli</a:t>
            </a:r>
            <a:r>
              <a:rPr lang="en-GB" altLang="it-IT" sz="1100" dirty="0">
                <a:solidFill>
                  <a:schemeClr val="bg2">
                    <a:lumMod val="25000"/>
                  </a:schemeClr>
                </a:solidFill>
              </a:rPr>
              <a:t> A., </a:t>
            </a:r>
            <a:r>
              <a:rPr lang="en-GB" altLang="it-IT" sz="1100" dirty="0" err="1">
                <a:solidFill>
                  <a:schemeClr val="bg2">
                    <a:lumMod val="25000"/>
                  </a:schemeClr>
                </a:solidFill>
              </a:rPr>
              <a:t>Matarrese</a:t>
            </a:r>
            <a:r>
              <a:rPr lang="en-GB" altLang="it-IT" sz="1100" dirty="0">
                <a:solidFill>
                  <a:schemeClr val="bg2">
                    <a:lumMod val="25000"/>
                  </a:schemeClr>
                </a:solidFill>
              </a:rPr>
              <a:t> M., </a:t>
            </a:r>
            <a:r>
              <a:rPr lang="en-GB" altLang="it-IT" sz="1100" dirty="0" err="1">
                <a:solidFill>
                  <a:schemeClr val="bg2">
                    <a:lumMod val="25000"/>
                  </a:schemeClr>
                </a:solidFill>
              </a:rPr>
              <a:t>Carpinelli</a:t>
            </a:r>
            <a:r>
              <a:rPr lang="en-GB" altLang="it-IT" sz="1100" dirty="0">
                <a:solidFill>
                  <a:schemeClr val="bg2">
                    <a:lumMod val="25000"/>
                  </a:schemeClr>
                </a:solidFill>
              </a:rPr>
              <a:t> A., </a:t>
            </a:r>
            <a:r>
              <a:rPr lang="en-GB" altLang="it-IT" sz="1100" dirty="0" err="1">
                <a:solidFill>
                  <a:schemeClr val="bg2">
                    <a:lumMod val="25000"/>
                  </a:schemeClr>
                </a:solidFill>
              </a:rPr>
              <a:t>Magni</a:t>
            </a:r>
            <a:r>
              <a:rPr lang="en-GB" altLang="it-IT" sz="1100" dirty="0">
                <a:solidFill>
                  <a:schemeClr val="bg2">
                    <a:lumMod val="25000"/>
                  </a:schemeClr>
                </a:solidFill>
              </a:rPr>
              <a:t> F., </a:t>
            </a:r>
            <a:r>
              <a:rPr lang="en-GB" altLang="it-IT" sz="1100" dirty="0" err="1">
                <a:solidFill>
                  <a:schemeClr val="bg2">
                    <a:lumMod val="25000"/>
                  </a:schemeClr>
                </a:solidFill>
              </a:rPr>
              <a:t>Galli</a:t>
            </a:r>
            <a:r>
              <a:rPr lang="en-GB" altLang="it-IT" sz="1100" dirty="0">
                <a:solidFill>
                  <a:schemeClr val="bg2">
                    <a:lumMod val="25000"/>
                  </a:schemeClr>
                </a:solidFill>
              </a:rPr>
              <a:t> </a:t>
            </a:r>
            <a:r>
              <a:rPr lang="en-GB" altLang="it-IT" sz="1100" dirty="0" err="1">
                <a:solidFill>
                  <a:schemeClr val="bg2">
                    <a:lumMod val="25000"/>
                  </a:schemeClr>
                </a:solidFill>
              </a:rPr>
              <a:t>Kienle</a:t>
            </a:r>
            <a:r>
              <a:rPr lang="en-GB" altLang="it-IT" sz="1100" dirty="0">
                <a:solidFill>
                  <a:schemeClr val="bg2">
                    <a:lumMod val="25000"/>
                  </a:schemeClr>
                </a:solidFill>
              </a:rPr>
              <a:t> M., Fazio F. </a:t>
            </a:r>
            <a:r>
              <a:rPr lang="en-GB" altLang="it-IT" sz="1100" dirty="0" err="1">
                <a:solidFill>
                  <a:schemeClr val="bg2">
                    <a:lumMod val="25000"/>
                  </a:schemeClr>
                </a:solidFill>
              </a:rPr>
              <a:t>J.Med.Chem</a:t>
            </a:r>
            <a:r>
              <a:rPr lang="en-GB" altLang="it-IT" sz="1100" dirty="0">
                <a:solidFill>
                  <a:schemeClr val="bg2">
                    <a:lumMod val="25000"/>
                  </a:schemeClr>
                </a:solidFill>
              </a:rPr>
              <a:t>.,             2000, 43, 4359-4362 .</a:t>
            </a:r>
          </a:p>
          <a:p>
            <a:pPr>
              <a:lnSpc>
                <a:spcPct val="87000"/>
              </a:lnSpc>
            </a:pPr>
            <a:endParaRPr lang="en-GB" altLang="it-IT" sz="1100" dirty="0">
              <a:solidFill>
                <a:schemeClr val="bg2">
                  <a:lumMod val="25000"/>
                </a:schemeClr>
              </a:solidFill>
            </a:endParaRPr>
          </a:p>
        </p:txBody>
      </p:sp>
      <p:sp>
        <p:nvSpPr>
          <p:cNvPr id="2" name="Freccia in giù 1"/>
          <p:cNvSpPr/>
          <p:nvPr/>
        </p:nvSpPr>
        <p:spPr>
          <a:xfrm>
            <a:off x="4261875" y="3891416"/>
            <a:ext cx="490321" cy="2894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6221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1"/>
          <p:cNvSpPr>
            <a:spLocks noChangeArrowheads="1"/>
          </p:cNvSpPr>
          <p:nvPr/>
        </p:nvSpPr>
        <p:spPr bwMode="auto">
          <a:xfrm>
            <a:off x="1077120" y="1175164"/>
            <a:ext cx="3988800" cy="1633131"/>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361" y="1293256"/>
            <a:ext cx="3470400" cy="13335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p:cNvSpPr txBox="1">
            <a:spLocks noChangeArrowheads="1"/>
          </p:cNvSpPr>
          <p:nvPr/>
        </p:nvSpPr>
        <p:spPr bwMode="auto">
          <a:xfrm>
            <a:off x="5251810" y="1441086"/>
            <a:ext cx="2455200" cy="1085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SCH 58261</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1  </a:t>
            </a:r>
            <a:r>
              <a:rPr lang="en-GB" altLang="it-IT" sz="1300" dirty="0">
                <a:solidFill>
                  <a:schemeClr val="bg2">
                    <a:lumMod val="25000"/>
                  </a:schemeClr>
                </a:solidFill>
              </a:rPr>
              <a:t>= 549      </a:t>
            </a:r>
            <a:r>
              <a:rPr lang="en-GB" altLang="it-IT" sz="1300" dirty="0" err="1">
                <a:solidFill>
                  <a:schemeClr val="bg2">
                    <a:lumMod val="25000"/>
                  </a:schemeClr>
                </a:solidFill>
              </a:rPr>
              <a:t>nM</a:t>
            </a:r>
            <a:r>
              <a:rPr lang="en-GB" altLang="it-IT" sz="1300" dirty="0">
                <a:solidFill>
                  <a:schemeClr val="bg2">
                    <a:lumMod val="25000"/>
                  </a:schemeClr>
                </a:solidFill>
              </a:rPr>
              <a:t>    rA</a:t>
            </a:r>
            <a:r>
              <a:rPr lang="en-GB" altLang="it-IT" sz="1300" baseline="-33000" dirty="0">
                <a:solidFill>
                  <a:schemeClr val="bg2">
                    <a:lumMod val="25000"/>
                  </a:schemeClr>
                </a:solidFill>
              </a:rPr>
              <a:t>1  </a:t>
            </a:r>
            <a:r>
              <a:rPr lang="en-GB" altLang="it-IT" sz="1300" dirty="0">
                <a:solidFill>
                  <a:schemeClr val="bg2">
                    <a:lumMod val="25000"/>
                  </a:schemeClr>
                </a:solidFill>
              </a:rPr>
              <a:t>= 121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2A</a:t>
            </a:r>
            <a:r>
              <a:rPr lang="en-GB" altLang="it-IT" sz="1300" dirty="0">
                <a:solidFill>
                  <a:schemeClr val="bg2">
                    <a:lumMod val="25000"/>
                  </a:schemeClr>
                </a:solidFill>
              </a:rPr>
              <a:t>= 1,1       </a:t>
            </a:r>
            <a:r>
              <a:rPr lang="en-GB" altLang="it-IT" sz="1300" dirty="0" err="1">
                <a:solidFill>
                  <a:schemeClr val="bg2">
                    <a:lumMod val="25000"/>
                  </a:schemeClr>
                </a:solidFill>
              </a:rPr>
              <a:t>nM</a:t>
            </a:r>
            <a:r>
              <a:rPr lang="en-GB" altLang="it-IT" sz="1300" dirty="0">
                <a:solidFill>
                  <a:schemeClr val="bg2">
                    <a:lumMod val="25000"/>
                  </a:schemeClr>
                </a:solidFill>
              </a:rPr>
              <a:t>    rA</a:t>
            </a:r>
            <a:r>
              <a:rPr lang="en-GB" altLang="it-IT" sz="1300" baseline="-33000" dirty="0">
                <a:solidFill>
                  <a:schemeClr val="bg2">
                    <a:lumMod val="25000"/>
                  </a:schemeClr>
                </a:solidFill>
              </a:rPr>
              <a:t>2A</a:t>
            </a:r>
            <a:r>
              <a:rPr lang="en-GB" altLang="it-IT" sz="1300" dirty="0">
                <a:solidFill>
                  <a:schemeClr val="bg2">
                    <a:lumMod val="25000"/>
                  </a:schemeClr>
                </a:solidFill>
              </a:rPr>
              <a:t>= 2,3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2B</a:t>
            </a:r>
            <a:r>
              <a:rPr lang="en-GB" altLang="it-IT" sz="1300" dirty="0">
                <a:solidFill>
                  <a:schemeClr val="bg2">
                    <a:lumMod val="25000"/>
                  </a:schemeClr>
                </a:solidFill>
              </a:rPr>
              <a:t>&gt; 10.000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&gt; 10.000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endParaRPr lang="en-GB" altLang="it-IT" sz="1300" dirty="0">
              <a:solidFill>
                <a:schemeClr val="bg2">
                  <a:lumMod val="25000"/>
                </a:schemeClr>
              </a:solidFill>
            </a:endParaRPr>
          </a:p>
        </p:txBody>
      </p:sp>
      <p:sp>
        <p:nvSpPr>
          <p:cNvPr id="23556" name="Text Box 4"/>
          <p:cNvSpPr txBox="1">
            <a:spLocks noChangeArrowheads="1"/>
          </p:cNvSpPr>
          <p:nvPr/>
        </p:nvSpPr>
        <p:spPr bwMode="auto">
          <a:xfrm>
            <a:off x="456480" y="-10081"/>
            <a:ext cx="8225280" cy="1059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23557" name="Text Box 5"/>
          <p:cNvSpPr txBox="1">
            <a:spLocks noChangeArrowheads="1"/>
          </p:cNvSpPr>
          <p:nvPr/>
        </p:nvSpPr>
        <p:spPr bwMode="auto">
          <a:xfrm>
            <a:off x="162721" y="534297"/>
            <a:ext cx="4115520" cy="805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nSpc>
                <a:spcPct val="66000"/>
              </a:lnSpc>
              <a:buClr>
                <a:srgbClr val="FFFFFF"/>
              </a:buClr>
            </a:pPr>
            <a:r>
              <a:rPr lang="en-GB" altLang="it-IT" sz="2000">
                <a:solidFill>
                  <a:schemeClr val="bg2">
                    <a:lumMod val="25000"/>
                  </a:schemeClr>
                </a:solidFill>
              </a:rPr>
              <a:t>DERIVATI DI SCH58261</a:t>
            </a:r>
          </a:p>
        </p:txBody>
      </p:sp>
      <p:sp>
        <p:nvSpPr>
          <p:cNvPr id="23558" name="AutoShape 6"/>
          <p:cNvSpPr>
            <a:spLocks noChangeArrowheads="1"/>
          </p:cNvSpPr>
          <p:nvPr/>
        </p:nvSpPr>
        <p:spPr bwMode="auto">
          <a:xfrm>
            <a:off x="6532115" y="2922725"/>
            <a:ext cx="766329" cy="468742"/>
          </a:xfrm>
          <a:prstGeom prst="downArrow">
            <a:avLst>
              <a:gd name="adj1" fmla="val 50000"/>
              <a:gd name="adj2" fmla="val 25000"/>
            </a:avLst>
          </a:prstGeom>
          <a:ln>
            <a:headEnd/>
            <a:tailEnd/>
          </a:ln>
          <a:extLst/>
        </p:spPr>
        <p:style>
          <a:lnRef idx="2">
            <a:schemeClr val="accent6"/>
          </a:lnRef>
          <a:fillRef idx="1">
            <a:schemeClr val="lt1"/>
          </a:fillRef>
          <a:effectRef idx="0">
            <a:schemeClr val="accent6"/>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3559" name="Text Box 7"/>
          <p:cNvSpPr txBox="1">
            <a:spLocks noChangeArrowheads="1"/>
          </p:cNvSpPr>
          <p:nvPr/>
        </p:nvSpPr>
        <p:spPr bwMode="auto">
          <a:xfrm>
            <a:off x="4669921" y="3425235"/>
            <a:ext cx="440928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nSpc>
                <a:spcPct val="66000"/>
              </a:lnSpc>
              <a:buClr>
                <a:srgbClr val="FFFFFF"/>
              </a:buClr>
            </a:pPr>
            <a:r>
              <a:rPr lang="en-GB" altLang="it-IT" dirty="0">
                <a:solidFill>
                  <a:schemeClr val="bg2">
                    <a:lumMod val="25000"/>
                  </a:schemeClr>
                </a:solidFill>
              </a:rPr>
              <a:t>DERIVATO TRIZIATO[</a:t>
            </a:r>
            <a:r>
              <a:rPr lang="en-GB" altLang="it-IT" baseline="33000" dirty="0">
                <a:solidFill>
                  <a:schemeClr val="bg2">
                    <a:lumMod val="25000"/>
                  </a:schemeClr>
                </a:solidFill>
              </a:rPr>
              <a:t>3</a:t>
            </a:r>
            <a:r>
              <a:rPr lang="en-GB" altLang="it-IT" dirty="0">
                <a:solidFill>
                  <a:schemeClr val="bg2">
                    <a:lumMod val="25000"/>
                  </a:schemeClr>
                </a:solidFill>
              </a:rPr>
              <a:t>H]SCH58261</a:t>
            </a:r>
          </a:p>
        </p:txBody>
      </p:sp>
      <p:sp>
        <p:nvSpPr>
          <p:cNvPr id="23560" name="Text Box 8"/>
          <p:cNvSpPr txBox="1">
            <a:spLocks noChangeArrowheads="1"/>
          </p:cNvSpPr>
          <p:nvPr/>
        </p:nvSpPr>
        <p:spPr bwMode="auto">
          <a:xfrm>
            <a:off x="4650295" y="5468255"/>
            <a:ext cx="4240800" cy="998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gn="ctr">
              <a:lnSpc>
                <a:spcPct val="100000"/>
              </a:lnSpc>
              <a:buClr>
                <a:srgbClr val="FFFFFF"/>
              </a:buClr>
            </a:pPr>
            <a:r>
              <a:rPr lang="en-GB" altLang="it-IT" dirty="0">
                <a:solidFill>
                  <a:schemeClr val="bg2">
                    <a:lumMod val="25000"/>
                  </a:schemeClr>
                </a:solidFill>
              </a:rPr>
              <a:t>  </a:t>
            </a:r>
            <a:r>
              <a:rPr lang="en-GB" altLang="it-IT" dirty="0" err="1">
                <a:solidFill>
                  <a:schemeClr val="bg2">
                    <a:lumMod val="25000"/>
                  </a:schemeClr>
                </a:solidFill>
              </a:rPr>
              <a:t>Utilizzato</a:t>
            </a:r>
            <a:r>
              <a:rPr lang="en-GB" altLang="it-IT" dirty="0">
                <a:solidFill>
                  <a:schemeClr val="bg2">
                    <a:lumMod val="25000"/>
                  </a:schemeClr>
                </a:solidFill>
              </a:rPr>
              <a:t> in </a:t>
            </a:r>
            <a:r>
              <a:rPr lang="en-GB" altLang="it-IT" dirty="0" err="1">
                <a:solidFill>
                  <a:schemeClr val="bg2">
                    <a:lumMod val="25000"/>
                  </a:schemeClr>
                </a:solidFill>
              </a:rPr>
              <a:t>vari</a:t>
            </a:r>
            <a:r>
              <a:rPr lang="en-GB" altLang="it-IT" dirty="0">
                <a:solidFill>
                  <a:schemeClr val="bg2">
                    <a:lumMod val="25000"/>
                  </a:schemeClr>
                </a:solidFill>
              </a:rPr>
              <a:t> </a:t>
            </a:r>
            <a:r>
              <a:rPr lang="en-GB" altLang="it-IT" dirty="0" err="1">
                <a:solidFill>
                  <a:schemeClr val="bg2">
                    <a:lumMod val="25000"/>
                  </a:schemeClr>
                </a:solidFill>
              </a:rPr>
              <a:t>esperimenti</a:t>
            </a:r>
            <a:r>
              <a:rPr lang="en-GB" altLang="it-IT" dirty="0">
                <a:solidFill>
                  <a:schemeClr val="bg2">
                    <a:lumMod val="25000"/>
                  </a:schemeClr>
                </a:solidFill>
              </a:rPr>
              <a:t> per </a:t>
            </a:r>
            <a:r>
              <a:rPr lang="en-GB" altLang="it-IT" dirty="0" err="1">
                <a:solidFill>
                  <a:schemeClr val="bg2">
                    <a:lumMod val="25000"/>
                  </a:schemeClr>
                </a:solidFill>
              </a:rPr>
              <a:t>valutare</a:t>
            </a:r>
            <a:r>
              <a:rPr lang="en-GB" altLang="it-IT" dirty="0">
                <a:solidFill>
                  <a:schemeClr val="bg2">
                    <a:lumMod val="25000"/>
                  </a:schemeClr>
                </a:solidFill>
              </a:rPr>
              <a:t> </a:t>
            </a:r>
            <a:r>
              <a:rPr lang="en-GB" altLang="it-IT" dirty="0" err="1">
                <a:solidFill>
                  <a:schemeClr val="bg2">
                    <a:lumMod val="25000"/>
                  </a:schemeClr>
                </a:solidFill>
              </a:rPr>
              <a:t>l'alta</a:t>
            </a:r>
            <a:r>
              <a:rPr lang="en-GB" altLang="it-IT" dirty="0">
                <a:solidFill>
                  <a:schemeClr val="bg2">
                    <a:lumMod val="25000"/>
                  </a:schemeClr>
                </a:solidFill>
              </a:rPr>
              <a:t> </a:t>
            </a:r>
            <a:r>
              <a:rPr lang="en-GB" altLang="it-IT" dirty="0" err="1">
                <a:solidFill>
                  <a:schemeClr val="bg2">
                    <a:lumMod val="25000"/>
                  </a:schemeClr>
                </a:solidFill>
              </a:rPr>
              <a:t>densità</a:t>
            </a:r>
            <a:r>
              <a:rPr lang="en-GB" altLang="it-IT" dirty="0">
                <a:solidFill>
                  <a:schemeClr val="bg2">
                    <a:lumMod val="25000"/>
                  </a:schemeClr>
                </a:solidFill>
              </a:rPr>
              <a:t> di </a:t>
            </a:r>
            <a:r>
              <a:rPr lang="en-GB" altLang="it-IT" dirty="0" err="1">
                <a:solidFill>
                  <a:schemeClr val="bg2">
                    <a:lumMod val="25000"/>
                  </a:schemeClr>
                </a:solidFill>
              </a:rPr>
              <a:t>recettori</a:t>
            </a:r>
            <a:r>
              <a:rPr lang="en-GB" altLang="it-IT" dirty="0">
                <a:solidFill>
                  <a:schemeClr val="bg2">
                    <a:lumMod val="25000"/>
                  </a:schemeClr>
                </a:solidFill>
              </a:rPr>
              <a:t> A</a:t>
            </a:r>
            <a:r>
              <a:rPr lang="en-GB" altLang="it-IT" baseline="-33000" dirty="0">
                <a:solidFill>
                  <a:schemeClr val="bg2">
                    <a:lumMod val="25000"/>
                  </a:schemeClr>
                </a:solidFill>
              </a:rPr>
              <a:t>2A</a:t>
            </a:r>
            <a:r>
              <a:rPr lang="en-GB" altLang="it-IT" dirty="0">
                <a:solidFill>
                  <a:schemeClr val="bg2">
                    <a:lumMod val="25000"/>
                  </a:schemeClr>
                </a:solidFill>
              </a:rPr>
              <a:t> </a:t>
            </a:r>
            <a:r>
              <a:rPr lang="en-GB" altLang="it-IT" dirty="0" err="1">
                <a:solidFill>
                  <a:schemeClr val="bg2">
                    <a:lumMod val="25000"/>
                  </a:schemeClr>
                </a:solidFill>
              </a:rPr>
              <a:t>nelle</a:t>
            </a:r>
            <a:r>
              <a:rPr lang="en-GB" altLang="it-IT" dirty="0">
                <a:solidFill>
                  <a:schemeClr val="bg2">
                    <a:lumMod val="25000"/>
                  </a:schemeClr>
                </a:solidFill>
              </a:rPr>
              <a:t> </a:t>
            </a:r>
            <a:r>
              <a:rPr lang="en-GB" altLang="it-IT" dirty="0" err="1">
                <a:solidFill>
                  <a:schemeClr val="bg2">
                    <a:lumMod val="25000"/>
                  </a:schemeClr>
                </a:solidFill>
              </a:rPr>
              <a:t>arterie</a:t>
            </a:r>
            <a:r>
              <a:rPr lang="en-GB" altLang="it-IT" dirty="0">
                <a:solidFill>
                  <a:schemeClr val="bg2">
                    <a:lumMod val="25000"/>
                  </a:schemeClr>
                </a:solidFill>
              </a:rPr>
              <a:t> </a:t>
            </a:r>
            <a:r>
              <a:rPr lang="en-GB" altLang="it-IT" dirty="0" err="1">
                <a:solidFill>
                  <a:schemeClr val="bg2">
                    <a:lumMod val="25000"/>
                  </a:schemeClr>
                </a:solidFill>
              </a:rPr>
              <a:t>coronariche</a:t>
            </a:r>
            <a:endParaRPr lang="en-GB" altLang="it-IT" dirty="0">
              <a:solidFill>
                <a:schemeClr val="bg2">
                  <a:lumMod val="25000"/>
                </a:schemeClr>
              </a:solidFill>
            </a:endParaRPr>
          </a:p>
        </p:txBody>
      </p:sp>
      <p:sp>
        <p:nvSpPr>
          <p:cNvPr id="23561" name="AutoShape 9"/>
          <p:cNvSpPr>
            <a:spLocks noChangeArrowheads="1"/>
          </p:cNvSpPr>
          <p:nvPr/>
        </p:nvSpPr>
        <p:spPr bwMode="auto">
          <a:xfrm>
            <a:off x="2427315" y="2906226"/>
            <a:ext cx="766329" cy="468742"/>
          </a:xfrm>
          <a:prstGeom prst="downArrow">
            <a:avLst>
              <a:gd name="adj1" fmla="val 50000"/>
              <a:gd name="adj2" fmla="val 25000"/>
            </a:avLst>
          </a:prstGeom>
          <a:ln>
            <a:headEnd/>
            <a:tailEnd/>
          </a:ln>
          <a:extLst/>
        </p:spPr>
        <p:style>
          <a:lnRef idx="2">
            <a:schemeClr val="accent6"/>
          </a:lnRef>
          <a:fillRef idx="1">
            <a:schemeClr val="lt1"/>
          </a:fillRef>
          <a:effectRef idx="0">
            <a:schemeClr val="accent6"/>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3562" name="Text Box 10"/>
          <p:cNvSpPr txBox="1">
            <a:spLocks noChangeArrowheads="1"/>
          </p:cNvSpPr>
          <p:nvPr/>
        </p:nvSpPr>
        <p:spPr bwMode="auto">
          <a:xfrm>
            <a:off x="195840" y="3425235"/>
            <a:ext cx="487008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nSpc>
                <a:spcPct val="66000"/>
              </a:lnSpc>
              <a:buClr>
                <a:srgbClr val="FFFFFF"/>
              </a:buClr>
            </a:pPr>
            <a:r>
              <a:rPr lang="en-GB" altLang="it-IT" dirty="0">
                <a:solidFill>
                  <a:schemeClr val="bg2">
                    <a:lumMod val="25000"/>
                  </a:schemeClr>
                </a:solidFill>
              </a:rPr>
              <a:t>DERIVATO IRREVERSIBILE FSPTP</a:t>
            </a:r>
          </a:p>
        </p:txBody>
      </p:sp>
      <p:sp>
        <p:nvSpPr>
          <p:cNvPr id="23564" name="Text Box 12"/>
          <p:cNvSpPr txBox="1">
            <a:spLocks noChangeArrowheads="1"/>
          </p:cNvSpPr>
          <p:nvPr/>
        </p:nvSpPr>
        <p:spPr bwMode="auto">
          <a:xfrm>
            <a:off x="-326880" y="5482657"/>
            <a:ext cx="5159520" cy="907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gn="ctr">
              <a:lnSpc>
                <a:spcPct val="100000"/>
              </a:lnSpc>
              <a:buClr>
                <a:srgbClr val="FFFFFF"/>
              </a:buClr>
            </a:pPr>
            <a:r>
              <a:rPr lang="en-GB" altLang="it-IT" dirty="0" err="1">
                <a:solidFill>
                  <a:schemeClr val="bg2">
                    <a:lumMod val="25000"/>
                  </a:schemeClr>
                </a:solidFill>
              </a:rPr>
              <a:t>Utilizzato</a:t>
            </a:r>
            <a:r>
              <a:rPr lang="en-GB" altLang="it-IT" dirty="0">
                <a:solidFill>
                  <a:schemeClr val="bg2">
                    <a:lumMod val="25000"/>
                  </a:schemeClr>
                </a:solidFill>
              </a:rPr>
              <a:t> per </a:t>
            </a:r>
            <a:r>
              <a:rPr lang="en-GB" altLang="it-IT" dirty="0" err="1">
                <a:solidFill>
                  <a:schemeClr val="bg2">
                    <a:lumMod val="25000"/>
                  </a:schemeClr>
                </a:solidFill>
              </a:rPr>
              <a:t>confermare</a:t>
            </a:r>
            <a:r>
              <a:rPr lang="en-GB" altLang="it-IT" dirty="0">
                <a:solidFill>
                  <a:schemeClr val="bg2">
                    <a:lumMod val="25000"/>
                  </a:schemeClr>
                </a:solidFill>
              </a:rPr>
              <a:t> la </a:t>
            </a:r>
            <a:r>
              <a:rPr lang="en-GB" altLang="it-IT" dirty="0" err="1">
                <a:solidFill>
                  <a:schemeClr val="bg2">
                    <a:lumMod val="25000"/>
                  </a:schemeClr>
                </a:solidFill>
              </a:rPr>
              <a:t>riserva</a:t>
            </a:r>
            <a:r>
              <a:rPr lang="en-GB" altLang="it-IT" dirty="0">
                <a:solidFill>
                  <a:schemeClr val="bg2">
                    <a:lumMod val="25000"/>
                  </a:schemeClr>
                </a:solidFill>
              </a:rPr>
              <a:t> di A</a:t>
            </a:r>
            <a:r>
              <a:rPr lang="en-GB" altLang="it-IT" baseline="-33000" dirty="0">
                <a:solidFill>
                  <a:schemeClr val="bg2">
                    <a:lumMod val="25000"/>
                  </a:schemeClr>
                </a:solidFill>
              </a:rPr>
              <a:t>2A</a:t>
            </a:r>
            <a:r>
              <a:rPr lang="en-GB" altLang="it-IT" dirty="0">
                <a:solidFill>
                  <a:schemeClr val="bg2">
                    <a:lumMod val="25000"/>
                  </a:schemeClr>
                </a:solidFill>
              </a:rPr>
              <a:t>AR </a:t>
            </a:r>
            <a:r>
              <a:rPr lang="en-GB" altLang="it-IT" dirty="0" err="1">
                <a:solidFill>
                  <a:schemeClr val="bg2">
                    <a:lumMod val="25000"/>
                  </a:schemeClr>
                </a:solidFill>
              </a:rPr>
              <a:t>nelle</a:t>
            </a:r>
            <a:r>
              <a:rPr lang="en-GB" altLang="it-IT" dirty="0">
                <a:solidFill>
                  <a:schemeClr val="bg2">
                    <a:lumMod val="25000"/>
                  </a:schemeClr>
                </a:solidFill>
              </a:rPr>
              <a:t> </a:t>
            </a:r>
            <a:r>
              <a:rPr lang="en-GB" altLang="it-IT" dirty="0" err="1">
                <a:solidFill>
                  <a:schemeClr val="bg2">
                    <a:lumMod val="25000"/>
                  </a:schemeClr>
                </a:solidFill>
              </a:rPr>
              <a:t>arterie</a:t>
            </a:r>
            <a:r>
              <a:rPr lang="en-GB" altLang="it-IT" dirty="0">
                <a:solidFill>
                  <a:schemeClr val="bg2">
                    <a:lumMod val="25000"/>
                  </a:schemeClr>
                </a:solidFill>
              </a:rPr>
              <a:t> </a:t>
            </a:r>
            <a:r>
              <a:rPr lang="en-GB" altLang="it-IT" dirty="0" err="1">
                <a:solidFill>
                  <a:schemeClr val="bg2">
                    <a:lumMod val="25000"/>
                  </a:schemeClr>
                </a:solidFill>
              </a:rPr>
              <a:t>coronariche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dimostra</a:t>
            </a:r>
            <a:r>
              <a:rPr lang="en-GB" altLang="it-IT" dirty="0">
                <a:solidFill>
                  <a:schemeClr val="bg2">
                    <a:lumMod val="25000"/>
                  </a:schemeClr>
                </a:solidFill>
              </a:rPr>
              <a:t> la forte </a:t>
            </a:r>
            <a:r>
              <a:rPr lang="en-GB" altLang="it-IT" dirty="0" err="1">
                <a:solidFill>
                  <a:schemeClr val="bg2">
                    <a:lumMod val="25000"/>
                  </a:schemeClr>
                </a:solidFill>
              </a:rPr>
              <a:t>sensibilità</a:t>
            </a:r>
            <a:r>
              <a:rPr lang="en-GB" altLang="it-IT" dirty="0">
                <a:solidFill>
                  <a:schemeClr val="bg2">
                    <a:lumMod val="25000"/>
                  </a:schemeClr>
                </a:solidFill>
              </a:rPr>
              <a:t> </a:t>
            </a:r>
            <a:r>
              <a:rPr lang="en-GB" altLang="it-IT" dirty="0" err="1">
                <a:solidFill>
                  <a:schemeClr val="bg2">
                    <a:lumMod val="25000"/>
                  </a:schemeClr>
                </a:solidFill>
              </a:rPr>
              <a:t>all'adenosina</a:t>
            </a:r>
            <a:r>
              <a:rPr lang="en-GB" altLang="it-IT" dirty="0">
                <a:solidFill>
                  <a:schemeClr val="bg2">
                    <a:lumMod val="25000"/>
                  </a:schemeClr>
                </a:solidFill>
              </a:rPr>
              <a:t> di tale </a:t>
            </a:r>
            <a:r>
              <a:rPr lang="en-GB" altLang="it-IT" dirty="0" err="1">
                <a:solidFill>
                  <a:schemeClr val="bg2">
                    <a:lumMod val="25000"/>
                  </a:schemeClr>
                </a:solidFill>
              </a:rPr>
              <a:t>tessuto</a:t>
            </a:r>
            <a:r>
              <a:rPr lang="en-GB" altLang="it-IT" dirty="0">
                <a:solidFill>
                  <a:schemeClr val="bg2">
                    <a:lumMod val="25000"/>
                  </a:schemeClr>
                </a:solidFill>
              </a:rPr>
              <a:t>.</a:t>
            </a:r>
          </a:p>
        </p:txBody>
      </p:sp>
      <p:sp>
        <p:nvSpPr>
          <p:cNvPr id="23565" name="AutoShape 13"/>
          <p:cNvSpPr>
            <a:spLocks noChangeArrowheads="1"/>
          </p:cNvSpPr>
          <p:nvPr/>
        </p:nvSpPr>
        <p:spPr bwMode="auto">
          <a:xfrm>
            <a:off x="5159520" y="1796588"/>
            <a:ext cx="1474036" cy="195141"/>
          </a:xfrm>
          <a:prstGeom prst="roundRect">
            <a:avLst>
              <a:gd name="adj" fmla="val 16667"/>
            </a:avLst>
          </a:prstGeom>
          <a:noFill/>
          <a:ln>
            <a:headEnd/>
            <a:tailEnd/>
          </a:ln>
          <a:extLst/>
        </p:spPr>
        <p:style>
          <a:lnRef idx="2">
            <a:schemeClr val="accent6"/>
          </a:lnRef>
          <a:fillRef idx="1">
            <a:schemeClr val="lt1"/>
          </a:fillRef>
          <a:effectRef idx="0">
            <a:schemeClr val="accent6"/>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3566" name="Text Box 14"/>
          <p:cNvSpPr txBox="1">
            <a:spLocks noChangeArrowheads="1"/>
          </p:cNvSpPr>
          <p:nvPr/>
        </p:nvSpPr>
        <p:spPr bwMode="auto">
          <a:xfrm>
            <a:off x="162721" y="6444677"/>
            <a:ext cx="894816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r>
              <a:rPr lang="en-GB" altLang="it-IT" sz="1100">
                <a:solidFill>
                  <a:schemeClr val="bg2">
                    <a:lumMod val="25000"/>
                  </a:schemeClr>
                </a:solidFill>
              </a:rPr>
              <a:t>Shryock J.C., Snowdy S., Baraldi P.G., Cacciari B., Spalluto G.,  Monopoli A., Ongini E.,Baker S.P., Belardinelli L.  Circ., 1998, 18, 711-718.</a:t>
            </a:r>
          </a:p>
          <a:p>
            <a:pPr>
              <a:lnSpc>
                <a:spcPct val="87000"/>
              </a:lnSpc>
            </a:pPr>
            <a:endParaRPr lang="en-GB" altLang="it-IT" sz="1100">
              <a:solidFill>
                <a:schemeClr val="bg2">
                  <a:lumMod val="25000"/>
                </a:schemeClr>
              </a:solidFill>
            </a:endParaRPr>
          </a:p>
        </p:txBody>
      </p:sp>
      <p:pic>
        <p:nvPicPr>
          <p:cNvPr id="2356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320" y="4068428"/>
            <a:ext cx="3566880" cy="13206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Oggetto 1"/>
          <p:cNvGraphicFramePr>
            <a:graphicFrameLocks noChangeAspect="1"/>
          </p:cNvGraphicFramePr>
          <p:nvPr>
            <p:extLst>
              <p:ext uri="{D42A27DB-BD31-4B8C-83A1-F6EECF244321}">
                <p14:modId xmlns:p14="http://schemas.microsoft.com/office/powerpoint/2010/main" val="882079175"/>
              </p:ext>
            </p:extLst>
          </p:nvPr>
        </p:nvGraphicFramePr>
        <p:xfrm>
          <a:off x="252484" y="3857107"/>
          <a:ext cx="4280906" cy="1482064"/>
        </p:xfrm>
        <a:graphic>
          <a:graphicData uri="http://schemas.openxmlformats.org/presentationml/2006/ole">
            <mc:AlternateContent xmlns:mc="http://schemas.openxmlformats.org/markup-compatibility/2006">
              <mc:Choice xmlns:v="urn:schemas-microsoft-com:vml" Requires="v">
                <p:oleObj spid="_x0000_s7285" name="CS ChemDraw Drawing" r:id="rId6" imgW="6591300" imgH="2298700" progId="">
                  <p:embed/>
                </p:oleObj>
              </mc:Choice>
              <mc:Fallback>
                <p:oleObj name="CS ChemDraw Drawing" r:id="rId6" imgW="6591300" imgH="2298700" progId="">
                  <p:embed/>
                  <p:pic>
                    <p:nvPicPr>
                      <p:cNvPr id="0" name="Picture 1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84" y="3857107"/>
                        <a:ext cx="4280906" cy="1482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1596059444"/>
              </p:ext>
            </p:extLst>
          </p:nvPr>
        </p:nvGraphicFramePr>
        <p:xfrm>
          <a:off x="4887843" y="3898009"/>
          <a:ext cx="3933111" cy="1611264"/>
        </p:xfrm>
        <a:graphic>
          <a:graphicData uri="http://schemas.openxmlformats.org/presentationml/2006/ole">
            <mc:AlternateContent xmlns:mc="http://schemas.openxmlformats.org/markup-compatibility/2006">
              <mc:Choice xmlns:v="urn:schemas-microsoft-com:vml" Requires="v">
                <p:oleObj spid="_x0000_s7286" name="CS ChemDraw Drawing" r:id="rId8" imgW="6362700" imgH="2616200" progId="">
                  <p:embed/>
                </p:oleObj>
              </mc:Choice>
              <mc:Fallback>
                <p:oleObj name="CS ChemDraw Drawing" r:id="rId8" imgW="6362700" imgH="2616200" progId="">
                  <p:embed/>
                  <p:pic>
                    <p:nvPicPr>
                      <p:cNvPr id="0" name="Picture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7843" y="3898009"/>
                        <a:ext cx="3933111" cy="16112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675187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1"/>
          <p:cNvSpPr>
            <a:spLocks noChangeArrowheads="1"/>
          </p:cNvSpPr>
          <p:nvPr/>
        </p:nvSpPr>
        <p:spPr bwMode="auto">
          <a:xfrm>
            <a:off x="162720" y="1502078"/>
            <a:ext cx="8817120" cy="473521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61" y="1828992"/>
            <a:ext cx="4841280" cy="1291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880" y="1852034"/>
            <a:ext cx="3342240" cy="1284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80" y="4159157"/>
            <a:ext cx="3011040" cy="12270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921" y="4046825"/>
            <a:ext cx="5371200" cy="1636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2" name="Text Box 6"/>
          <p:cNvSpPr txBox="1">
            <a:spLocks noChangeArrowheads="1"/>
          </p:cNvSpPr>
          <p:nvPr/>
        </p:nvSpPr>
        <p:spPr bwMode="auto">
          <a:xfrm>
            <a:off x="162721" y="6315064"/>
            <a:ext cx="894816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1"/>
                </a:solidFill>
              </a:rPr>
              <a:t>  </a:t>
            </a:r>
            <a:r>
              <a:rPr lang="en-GB" altLang="it-IT" sz="1100" dirty="0" err="1">
                <a:solidFill>
                  <a:schemeClr val="bg1"/>
                </a:solidFill>
              </a:rPr>
              <a:t>Neustadt</a:t>
            </a:r>
            <a:r>
              <a:rPr lang="en-GB" altLang="it-IT" sz="1100" dirty="0">
                <a:solidFill>
                  <a:schemeClr val="bg1"/>
                </a:solidFill>
              </a:rPr>
              <a:t>, B.R.; </a:t>
            </a:r>
            <a:r>
              <a:rPr lang="en-GB" altLang="it-IT" sz="1100" dirty="0" err="1">
                <a:solidFill>
                  <a:schemeClr val="bg1"/>
                </a:solidFill>
              </a:rPr>
              <a:t>Hao</a:t>
            </a:r>
            <a:r>
              <a:rPr lang="en-GB" altLang="it-IT" sz="1100" dirty="0">
                <a:solidFill>
                  <a:schemeClr val="bg1"/>
                </a:solidFill>
              </a:rPr>
              <a:t>, J.; </a:t>
            </a:r>
            <a:r>
              <a:rPr lang="en-GB" altLang="it-IT" sz="1100" dirty="0" err="1">
                <a:solidFill>
                  <a:schemeClr val="bg1"/>
                </a:solidFill>
              </a:rPr>
              <a:t>Lindo</a:t>
            </a:r>
            <a:r>
              <a:rPr lang="en-GB" altLang="it-IT" sz="1100" dirty="0">
                <a:solidFill>
                  <a:schemeClr val="bg1"/>
                </a:solidFill>
              </a:rPr>
              <a:t>, N.; </a:t>
            </a:r>
            <a:r>
              <a:rPr lang="en-GB" altLang="it-IT" sz="1100" dirty="0" err="1">
                <a:solidFill>
                  <a:schemeClr val="bg1"/>
                </a:solidFill>
              </a:rPr>
              <a:t>Greenle</a:t>
            </a:r>
            <a:r>
              <a:rPr lang="en-GB" altLang="it-IT" sz="1100" dirty="0">
                <a:solidFill>
                  <a:schemeClr val="bg1"/>
                </a:solidFill>
              </a:rPr>
              <a:t>, W.J.; Stamford, A.W.; </a:t>
            </a:r>
            <a:r>
              <a:rPr lang="en-GB" altLang="it-IT" sz="1100" dirty="0" err="1">
                <a:solidFill>
                  <a:schemeClr val="bg1"/>
                </a:solidFill>
              </a:rPr>
              <a:t>Tulshian</a:t>
            </a:r>
            <a:r>
              <a:rPr lang="en-GB" altLang="it-IT" sz="1100" dirty="0">
                <a:solidFill>
                  <a:schemeClr val="bg1"/>
                </a:solidFill>
              </a:rPr>
              <a:t>, D.; </a:t>
            </a:r>
            <a:r>
              <a:rPr lang="en-GB" altLang="it-IT" sz="1100" dirty="0" err="1">
                <a:solidFill>
                  <a:schemeClr val="bg1"/>
                </a:solidFill>
              </a:rPr>
              <a:t>Ongini</a:t>
            </a:r>
            <a:r>
              <a:rPr lang="en-GB" altLang="it-IT" sz="1100" dirty="0">
                <a:solidFill>
                  <a:schemeClr val="bg1"/>
                </a:solidFill>
              </a:rPr>
              <a:t>, E.; Hunter, J.; </a:t>
            </a:r>
            <a:r>
              <a:rPr lang="en-GB" altLang="it-IT" sz="1100" dirty="0" err="1">
                <a:solidFill>
                  <a:schemeClr val="bg1"/>
                </a:solidFill>
              </a:rPr>
              <a:t>Monopoli</a:t>
            </a:r>
            <a:r>
              <a:rPr lang="en-GB" altLang="it-IT" sz="1100" dirty="0">
                <a:solidFill>
                  <a:schemeClr val="bg1"/>
                </a:solidFill>
              </a:rPr>
              <a:t>, A.; </a:t>
            </a:r>
            <a:r>
              <a:rPr lang="en-GB" altLang="it-IT" sz="1100" dirty="0" err="1">
                <a:solidFill>
                  <a:schemeClr val="bg1"/>
                </a:solidFill>
              </a:rPr>
              <a:t>Bertorelli</a:t>
            </a:r>
            <a:r>
              <a:rPr lang="en-GB" altLang="it-IT" sz="1100" dirty="0">
                <a:solidFill>
                  <a:schemeClr val="bg1"/>
                </a:solidFill>
              </a:rPr>
              <a:t>, R.; Foster, C.; </a:t>
            </a:r>
            <a:r>
              <a:rPr lang="en-GB" altLang="it-IT" sz="1100" dirty="0" err="1">
                <a:solidFill>
                  <a:schemeClr val="bg1"/>
                </a:solidFill>
              </a:rPr>
              <a:t>Arik</a:t>
            </a:r>
            <a:r>
              <a:rPr lang="en-GB" altLang="it-IT" sz="1100" dirty="0">
                <a:solidFill>
                  <a:schemeClr val="bg1"/>
                </a:solidFill>
              </a:rPr>
              <a:t>, L.; </a:t>
            </a:r>
            <a:r>
              <a:rPr lang="en-GB" altLang="it-IT" sz="1100" dirty="0" err="1">
                <a:solidFill>
                  <a:schemeClr val="bg1"/>
                </a:solidFill>
              </a:rPr>
              <a:t>Lachowicz</a:t>
            </a:r>
            <a:r>
              <a:rPr lang="en-GB" altLang="it-IT" sz="1100" dirty="0">
                <a:solidFill>
                  <a:schemeClr val="bg1"/>
                </a:solidFill>
              </a:rPr>
              <a:t>, J.; Ng, K.; </a:t>
            </a:r>
            <a:r>
              <a:rPr lang="en-GB" altLang="it-IT" sz="1100" dirty="0" err="1">
                <a:solidFill>
                  <a:schemeClr val="bg1"/>
                </a:solidFill>
              </a:rPr>
              <a:t>Feng</a:t>
            </a:r>
            <a:r>
              <a:rPr lang="en-GB" altLang="it-IT" sz="1100" dirty="0">
                <a:solidFill>
                  <a:schemeClr val="bg1"/>
                </a:solidFill>
              </a:rPr>
              <a:t>, K-I.; </a:t>
            </a:r>
            <a:r>
              <a:rPr lang="en-GB" altLang="it-IT" sz="1100" dirty="0" err="1">
                <a:solidFill>
                  <a:schemeClr val="bg1"/>
                </a:solidFill>
              </a:rPr>
              <a:t>Bioorg.Med.Chem.Lett</a:t>
            </a:r>
            <a:r>
              <a:rPr lang="en-GB" altLang="it-IT" sz="1100" dirty="0">
                <a:solidFill>
                  <a:schemeClr val="bg1"/>
                </a:solidFill>
              </a:rPr>
              <a:t>., 17, 2007, 1376-1380.</a:t>
            </a:r>
          </a:p>
        </p:txBody>
      </p:sp>
      <p:sp>
        <p:nvSpPr>
          <p:cNvPr id="24583" name="Text Box 7"/>
          <p:cNvSpPr txBox="1">
            <a:spLocks noChangeArrowheads="1"/>
          </p:cNvSpPr>
          <p:nvPr/>
        </p:nvSpPr>
        <p:spPr bwMode="auto">
          <a:xfrm>
            <a:off x="881281" y="5661235"/>
            <a:ext cx="261360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a:t>
            </a:r>
            <a:r>
              <a:rPr lang="en-GB" altLang="it-IT" sz="1100" dirty="0">
                <a:solidFill>
                  <a:schemeClr val="bg2">
                    <a:lumMod val="25000"/>
                  </a:schemeClr>
                </a:solidFill>
              </a:rPr>
              <a:t>BSA = N,O-</a:t>
            </a:r>
            <a:r>
              <a:rPr lang="en-GB" altLang="it-IT" sz="1100" dirty="0" err="1">
                <a:solidFill>
                  <a:schemeClr val="bg2">
                    <a:lumMod val="25000"/>
                  </a:schemeClr>
                </a:solidFill>
              </a:rPr>
              <a:t>bis</a:t>
            </a:r>
            <a:r>
              <a:rPr lang="en-GB" altLang="it-IT" sz="1100" dirty="0">
                <a:solidFill>
                  <a:schemeClr val="bg2">
                    <a:lumMod val="25000"/>
                  </a:schemeClr>
                </a:solidFill>
              </a:rPr>
              <a:t>(</a:t>
            </a:r>
            <a:r>
              <a:rPr lang="en-GB" altLang="it-IT" sz="1100" dirty="0" err="1">
                <a:solidFill>
                  <a:schemeClr val="bg2">
                    <a:lumMod val="25000"/>
                  </a:schemeClr>
                </a:solidFill>
              </a:rPr>
              <a:t>trimethylsilyl</a:t>
            </a:r>
            <a:r>
              <a:rPr lang="en-GB" altLang="it-IT" sz="1100" dirty="0">
                <a:solidFill>
                  <a:schemeClr val="bg2">
                    <a:lumMod val="25000"/>
                  </a:schemeClr>
                </a:solidFill>
              </a:rPr>
              <a:t>)</a:t>
            </a:r>
            <a:r>
              <a:rPr lang="en-GB" altLang="it-IT" sz="1100" dirty="0" err="1">
                <a:solidFill>
                  <a:schemeClr val="bg2">
                    <a:lumMod val="25000"/>
                  </a:schemeClr>
                </a:solidFill>
              </a:rPr>
              <a:t>acetamide</a:t>
            </a:r>
            <a:endParaRPr lang="en-GB" altLang="it-IT" sz="1100" dirty="0">
              <a:solidFill>
                <a:schemeClr val="bg2">
                  <a:lumMod val="25000"/>
                </a:schemeClr>
              </a:solidFill>
            </a:endParaRPr>
          </a:p>
          <a:p>
            <a:pPr>
              <a:lnSpc>
                <a:spcPct val="87000"/>
              </a:lnSpc>
            </a:pPr>
            <a:endParaRPr lang="en-GB" altLang="it-IT" sz="1100" dirty="0">
              <a:solidFill>
                <a:schemeClr val="bg2">
                  <a:lumMod val="25000"/>
                </a:schemeClr>
              </a:solidFill>
            </a:endParaRPr>
          </a:p>
        </p:txBody>
      </p:sp>
      <p:sp>
        <p:nvSpPr>
          <p:cNvPr id="24584" name="Text Box 8"/>
          <p:cNvSpPr txBox="1">
            <a:spLocks noChangeArrowheads="1"/>
          </p:cNvSpPr>
          <p:nvPr/>
        </p:nvSpPr>
        <p:spPr bwMode="auto">
          <a:xfrm>
            <a:off x="456480" y="18578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Sintesi</a:t>
            </a:r>
            <a:r>
              <a:rPr lang="en-GB" altLang="it-IT" sz="4000" dirty="0">
                <a:solidFill>
                  <a:schemeClr val="accent1"/>
                </a:solidFill>
              </a:rPr>
              <a:t> </a:t>
            </a:r>
            <a:r>
              <a:rPr lang="en-GB" altLang="it-IT" sz="4000" dirty="0" err="1">
                <a:solidFill>
                  <a:schemeClr val="accent1"/>
                </a:solidFill>
              </a:rPr>
              <a:t>alternativa</a:t>
            </a:r>
            <a:r>
              <a:rPr lang="en-GB" altLang="it-IT" sz="4000" dirty="0">
                <a:solidFill>
                  <a:schemeClr val="accent1"/>
                </a:solidFill>
              </a:rPr>
              <a:t> del </a:t>
            </a:r>
            <a:r>
              <a:rPr lang="en-GB" altLang="it-IT" sz="4000" dirty="0" err="1">
                <a:solidFill>
                  <a:schemeClr val="accent1"/>
                </a:solidFill>
              </a:rPr>
              <a:t>nucleo</a:t>
            </a:r>
            <a:r>
              <a:rPr lang="en-GB" altLang="it-IT" sz="4000" dirty="0">
                <a:solidFill>
                  <a:schemeClr val="accent1"/>
                </a:solidFill>
              </a:rPr>
              <a:t> PTP </a:t>
            </a:r>
          </a:p>
        </p:txBody>
      </p:sp>
    </p:spTree>
    <p:extLst>
      <p:ext uri="{BB962C8B-B14F-4D97-AF65-F5344CB8AC3E}">
        <p14:creationId xmlns:p14="http://schemas.microsoft.com/office/powerpoint/2010/main" val="32190937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idx="1"/>
          </p:nvPr>
        </p:nvSpPr>
        <p:spPr>
          <a:xfrm>
            <a:off x="650875" y="1094405"/>
            <a:ext cx="8056563" cy="1500187"/>
          </a:xfrm>
        </p:spPr>
        <p:txBody>
          <a:bodyPr>
            <a:normAutofit/>
          </a:bodyPr>
          <a:lstStyle/>
          <a:p>
            <a:r>
              <a:rPr lang="it-IT" sz="4000" dirty="0" err="1" smtClean="0">
                <a:solidFill>
                  <a:schemeClr val="accent1"/>
                </a:solidFill>
              </a:rPr>
              <a:t>Preladenant</a:t>
            </a:r>
            <a:r>
              <a:rPr lang="it-IT" sz="4000" dirty="0" smtClean="0">
                <a:solidFill>
                  <a:schemeClr val="accent1"/>
                </a:solidFill>
              </a:rPr>
              <a:t> (</a:t>
            </a:r>
            <a:r>
              <a:rPr lang="it-IT" sz="4000" dirty="0">
                <a:solidFill>
                  <a:schemeClr val="accent1"/>
                </a:solidFill>
              </a:rPr>
              <a:t>SCH 420814</a:t>
            </a:r>
            <a:r>
              <a:rPr lang="it-IT" sz="4000" dirty="0" smtClean="0">
                <a:solidFill>
                  <a:schemeClr val="accent1"/>
                </a:solidFill>
              </a:rPr>
              <a:t>)</a:t>
            </a:r>
            <a:endParaRPr lang="it-IT" sz="4000" dirty="0">
              <a:solidFill>
                <a:schemeClr val="accent1"/>
              </a:solidFill>
            </a:endParaRPr>
          </a:p>
        </p:txBody>
      </p:sp>
      <p:sp>
        <p:nvSpPr>
          <p:cNvPr id="2" name="CasellaDiTesto 1"/>
          <p:cNvSpPr txBox="1"/>
          <p:nvPr/>
        </p:nvSpPr>
        <p:spPr>
          <a:xfrm>
            <a:off x="3111500" y="2146300"/>
            <a:ext cx="4305300" cy="369332"/>
          </a:xfrm>
          <a:prstGeom prst="rect">
            <a:avLst/>
          </a:prstGeom>
          <a:noFill/>
        </p:spPr>
        <p:txBody>
          <a:bodyPr wrap="square" rtlCol="0">
            <a:spAutoFit/>
          </a:bodyPr>
          <a:lstStyle/>
          <a:p>
            <a:r>
              <a:rPr lang="it-IT" dirty="0" smtClean="0"/>
              <a:t>Schering-Plough (ora Merck)</a:t>
            </a:r>
            <a:endParaRPr lang="it-IT" dirty="0"/>
          </a:p>
        </p:txBody>
      </p:sp>
      <p:pic>
        <p:nvPicPr>
          <p:cNvPr id="6" name="Picture 2" descr="https://encrypted-tbn1.gstatic.com/images?q=tbn:ANd9GcQb6T47TCysnE6N_2Ts1f7LZpsK33myg_alim37bpDtWSq8Gi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4" y="2777658"/>
            <a:ext cx="7729993" cy="202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3490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418" y="1517603"/>
            <a:ext cx="3971376" cy="1471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659" y="1481781"/>
            <a:ext cx="2928511" cy="139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uppo 2"/>
          <p:cNvGrpSpPr/>
          <p:nvPr/>
        </p:nvGrpSpPr>
        <p:grpSpPr>
          <a:xfrm>
            <a:off x="4132553" y="2791078"/>
            <a:ext cx="2193140" cy="1110838"/>
            <a:chOff x="2726813" y="3296062"/>
            <a:chExt cx="2193140" cy="1110838"/>
          </a:xfrm>
        </p:grpSpPr>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7605" t="68648" r="44249" b="20422"/>
            <a:stretch/>
          </p:blipFill>
          <p:spPr bwMode="auto">
            <a:xfrm>
              <a:off x="2726813" y="3296062"/>
              <a:ext cx="1888340" cy="111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513553" y="3889581"/>
              <a:ext cx="406400" cy="215444"/>
            </a:xfrm>
            <a:prstGeom prst="rect">
              <a:avLst/>
            </a:prstGeom>
            <a:noFill/>
          </p:spPr>
          <p:txBody>
            <a:bodyPr wrap="square" rtlCol="0">
              <a:spAutoFit/>
            </a:bodyPr>
            <a:lstStyle/>
            <a:p>
              <a:r>
                <a:rPr lang="it-IT" sz="800" dirty="0" smtClean="0">
                  <a:latin typeface="Times New Roman" panose="02020603050405020304" pitchFamily="18" charset="0"/>
                  <a:cs typeface="Times New Roman" panose="02020603050405020304" pitchFamily="18" charset="0"/>
                </a:rPr>
                <a:t>H</a:t>
              </a:r>
              <a:endParaRPr lang="it-IT" sz="800" dirty="0">
                <a:latin typeface="Times New Roman" panose="02020603050405020304" pitchFamily="18" charset="0"/>
                <a:cs typeface="Times New Roman" panose="02020603050405020304" pitchFamily="18" charset="0"/>
              </a:endParaRPr>
            </a:p>
          </p:txBody>
        </p:sp>
      </p:grpSp>
      <p:cxnSp>
        <p:nvCxnSpPr>
          <p:cNvPr id="8" name="Connettore 2 7"/>
          <p:cNvCxnSpPr/>
          <p:nvPr/>
        </p:nvCxnSpPr>
        <p:spPr>
          <a:xfrm flipH="1">
            <a:off x="6265914" y="3001916"/>
            <a:ext cx="1" cy="900000"/>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6477000" y="3221083"/>
            <a:ext cx="571500" cy="461665"/>
          </a:xfrm>
          <a:prstGeom prst="rect">
            <a:avLst/>
          </a:prstGeom>
          <a:noFill/>
        </p:spPr>
        <p:txBody>
          <a:bodyPr wrap="square" rtlCol="0">
            <a:spAutoFit/>
          </a:bodyPr>
          <a:lstStyle/>
          <a:p>
            <a:pPr algn="ctr"/>
            <a:r>
              <a:rPr lang="it-IT" sz="1200" dirty="0" smtClean="0">
                <a:latin typeface="Times New Roman" panose="02020603050405020304" pitchFamily="18" charset="0"/>
                <a:cs typeface="Times New Roman" panose="02020603050405020304" pitchFamily="18" charset="0"/>
              </a:rPr>
              <a:t>DMF 80°C</a:t>
            </a:r>
            <a:endParaRPr lang="it-IT" sz="1200" dirty="0">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3708400" y="2235705"/>
            <a:ext cx="571500" cy="430887"/>
          </a:xfrm>
          <a:prstGeom prst="rect">
            <a:avLst/>
          </a:prstGeom>
          <a:noFill/>
        </p:spPr>
        <p:txBody>
          <a:bodyPr wrap="square" rtlCol="0">
            <a:spAutoFit/>
          </a:bodyPr>
          <a:lstStyle/>
          <a:p>
            <a:pPr algn="ctr"/>
            <a:r>
              <a:rPr lang="it-IT" sz="1100" dirty="0" err="1" smtClean="0">
                <a:latin typeface="Times New Roman" panose="02020603050405020304" pitchFamily="18" charset="0"/>
                <a:cs typeface="Times New Roman" panose="02020603050405020304" pitchFamily="18" charset="0"/>
              </a:rPr>
              <a:t>NaH</a:t>
            </a:r>
            <a:endParaRPr lang="it-IT" sz="1100" dirty="0" smtClean="0">
              <a:latin typeface="Times New Roman" panose="02020603050405020304" pitchFamily="18" charset="0"/>
              <a:cs typeface="Times New Roman" panose="02020603050405020304" pitchFamily="18" charset="0"/>
            </a:endParaRPr>
          </a:p>
          <a:p>
            <a:pPr algn="ctr"/>
            <a:r>
              <a:rPr lang="it-IT" sz="1100" dirty="0" smtClean="0">
                <a:latin typeface="Times New Roman" panose="02020603050405020304" pitchFamily="18" charset="0"/>
                <a:cs typeface="Times New Roman" panose="02020603050405020304" pitchFamily="18" charset="0"/>
              </a:rPr>
              <a:t>DMF</a:t>
            </a:r>
            <a:endParaRPr lang="it-IT" sz="1100" dirty="0">
              <a:latin typeface="Times New Roman" panose="02020603050405020304" pitchFamily="18" charset="0"/>
              <a:cs typeface="Times New Roman" panose="02020603050405020304" pitchFamily="18" charset="0"/>
            </a:endParaRPr>
          </a:p>
        </p:txBody>
      </p:sp>
      <p:pic>
        <p:nvPicPr>
          <p:cNvPr id="11" name="Picture 2" descr="https://encrypted-tbn1.gstatic.com/images?q=tbn:ANd9GcQb6T47TCysnE6N_2Ts1f7LZpsK33myg_alim37bpDtWSq8Gi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141" y="4257751"/>
            <a:ext cx="5462059" cy="1427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28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25" y="1046603"/>
            <a:ext cx="2523704"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757" y="1024570"/>
            <a:ext cx="245379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114" y="1024570"/>
            <a:ext cx="2489318"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1355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53" y="825916"/>
            <a:ext cx="2440759"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96" y="825916"/>
            <a:ext cx="2388658"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266" y="825916"/>
            <a:ext cx="2402281"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77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42" y="503407"/>
            <a:ext cx="263017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718042" y="4249142"/>
            <a:ext cx="2630172" cy="52881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817" y="503407"/>
            <a:ext cx="23625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957" y="503407"/>
            <a:ext cx="243925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3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25557"/>
            <a:ext cx="2346954"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362" y="725557"/>
            <a:ext cx="2364149"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733" y="725557"/>
            <a:ext cx="2374424"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730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0" y="354277"/>
            <a:ext cx="8229600" cy="1065712"/>
          </a:xfrm>
          <a:ln/>
        </p:spPr>
        <p:txBody>
          <a:bodyPr/>
          <a:lstStyle/>
          <a:p>
            <a:pPr>
              <a:lnSpc>
                <a:spcPct val="8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t>RUOLO FISIOLOGICO </a:t>
            </a:r>
          </a:p>
        </p:txBody>
      </p:sp>
      <p:sp>
        <p:nvSpPr>
          <p:cNvPr id="5122" name="Rectangle 2"/>
          <p:cNvSpPr>
            <a:spLocks noGrp="1" noChangeArrowheads="1"/>
          </p:cNvSpPr>
          <p:nvPr>
            <p:ph type="subTitle" idx="4294967295"/>
          </p:nvPr>
        </p:nvSpPr>
        <p:spPr bwMode="auto">
          <a:xfrm>
            <a:off x="326880" y="1000906"/>
            <a:ext cx="8524800" cy="19067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532983" lvl="1" indent="-342900">
              <a:lnSpc>
                <a:spcPct val="81000"/>
              </a:lnSpc>
              <a:spcAft>
                <a:spcPct val="0"/>
              </a:spcAft>
              <a:buClr>
                <a:schemeClr val="accent1"/>
              </a:buClr>
              <a:buSzPct val="45000"/>
              <a:buFont typeface="Wingdings" panose="05000000000000000000" pitchFamily="2" charset="2"/>
              <a:buChar char="ü"/>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u="sng" dirty="0" err="1" smtClean="0">
                <a:solidFill>
                  <a:schemeClr val="accent2"/>
                </a:solidFill>
              </a:rPr>
              <a:t>Effetto</a:t>
            </a:r>
            <a:r>
              <a:rPr lang="en-GB" altLang="it-IT" sz="2000" b="1" u="sng" dirty="0" smtClean="0">
                <a:solidFill>
                  <a:schemeClr val="accent2"/>
                </a:solidFill>
              </a:rPr>
              <a:t> </a:t>
            </a:r>
            <a:r>
              <a:rPr lang="en-GB" altLang="it-IT" sz="2000" b="1" u="sng" dirty="0" err="1">
                <a:solidFill>
                  <a:schemeClr val="accent2"/>
                </a:solidFill>
              </a:rPr>
              <a:t>cardio</a:t>
            </a:r>
            <a:r>
              <a:rPr lang="en-GB" altLang="it-IT" sz="2000" b="1" dirty="0" err="1">
                <a:solidFill>
                  <a:schemeClr val="accent2"/>
                </a:solidFill>
              </a:rPr>
              <a:t>vasco</a:t>
            </a:r>
            <a:r>
              <a:rPr lang="en-GB" altLang="it-IT" sz="2000" b="1" u="sng" dirty="0" err="1">
                <a:solidFill>
                  <a:schemeClr val="accent2"/>
                </a:solidFill>
              </a:rPr>
              <a:t>lare</a:t>
            </a:r>
            <a:r>
              <a:rPr lang="en-GB" altLang="it-IT" sz="2000" b="1" dirty="0">
                <a:solidFill>
                  <a:schemeClr val="accent2"/>
                </a:solidFill>
              </a:rPr>
              <a:t> : </a:t>
            </a:r>
            <a:r>
              <a:rPr lang="en-GB" altLang="it-IT" sz="2000" b="1" dirty="0" err="1">
                <a:solidFill>
                  <a:schemeClr val="accent2"/>
                </a:solidFill>
              </a:rPr>
              <a:t>bradicardico</a:t>
            </a:r>
            <a:r>
              <a:rPr lang="en-GB" altLang="it-IT" sz="2000" b="1" dirty="0">
                <a:solidFill>
                  <a:schemeClr val="accent2"/>
                </a:solidFill>
              </a:rPr>
              <a:t>, </a:t>
            </a:r>
            <a:r>
              <a:rPr lang="en-GB" altLang="it-IT" sz="2000" b="1" dirty="0" err="1">
                <a:solidFill>
                  <a:schemeClr val="accent2"/>
                </a:solidFill>
              </a:rPr>
              <a:t>vasodilatazione</a:t>
            </a:r>
            <a:r>
              <a:rPr lang="en-GB" altLang="it-IT" sz="2000" b="1" dirty="0">
                <a:solidFill>
                  <a:schemeClr val="accent2"/>
                </a:solidFill>
              </a:rPr>
              <a:t>/</a:t>
            </a:r>
            <a:r>
              <a:rPr lang="en-GB" altLang="it-IT" sz="2000" b="1" dirty="0" err="1">
                <a:solidFill>
                  <a:schemeClr val="accent2"/>
                </a:solidFill>
              </a:rPr>
              <a:t>vasocostrizione</a:t>
            </a:r>
            <a:endParaRPr lang="en-GB" altLang="it-IT" sz="2000" b="1" dirty="0">
              <a:solidFill>
                <a:schemeClr val="accent2"/>
              </a:solidFill>
            </a:endParaRPr>
          </a:p>
        </p:txBody>
      </p:sp>
      <p:sp>
        <p:nvSpPr>
          <p:cNvPr id="5123" name="Text Box 3"/>
          <p:cNvSpPr txBox="1">
            <a:spLocks noChangeArrowheads="1"/>
          </p:cNvSpPr>
          <p:nvPr/>
        </p:nvSpPr>
        <p:spPr bwMode="auto">
          <a:xfrm>
            <a:off x="488161" y="2220713"/>
            <a:ext cx="8002080" cy="1906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1000"/>
              </a:lnSpc>
              <a:buClr>
                <a:schemeClr val="accent1"/>
              </a:buClr>
              <a:buSzPct val="45000"/>
              <a:buFont typeface="Wingdings" panose="05000000000000000000" pitchFamily="2" charset="2"/>
              <a:buChar char="ü"/>
            </a:pPr>
            <a:r>
              <a:rPr lang="en-GB" altLang="it-IT" sz="2000" b="1" i="1" u="sng" dirty="0" err="1" smtClean="0">
                <a:solidFill>
                  <a:schemeClr val="accent2"/>
                </a:solidFill>
              </a:rPr>
              <a:t>Effetto</a:t>
            </a:r>
            <a:r>
              <a:rPr lang="en-GB" altLang="it-IT" sz="2000" b="1" i="1" u="sng" dirty="0" smtClean="0">
                <a:solidFill>
                  <a:schemeClr val="accent2"/>
                </a:solidFill>
              </a:rPr>
              <a:t> </a:t>
            </a:r>
            <a:r>
              <a:rPr lang="en-GB" altLang="it-IT" sz="2000" b="1" i="1" u="sng" dirty="0" err="1">
                <a:solidFill>
                  <a:schemeClr val="accent2"/>
                </a:solidFill>
              </a:rPr>
              <a:t>polmonare</a:t>
            </a:r>
            <a:r>
              <a:rPr lang="en-GB" altLang="it-IT" sz="2000" b="1" dirty="0">
                <a:solidFill>
                  <a:schemeClr val="accent2"/>
                </a:solidFill>
              </a:rPr>
              <a:t> : </a:t>
            </a:r>
            <a:r>
              <a:rPr lang="en-GB" altLang="it-IT" sz="2000" b="1" dirty="0" err="1">
                <a:solidFill>
                  <a:schemeClr val="accent2"/>
                </a:solidFill>
              </a:rPr>
              <a:t>broncocostrittore</a:t>
            </a:r>
            <a:r>
              <a:rPr lang="en-GB" altLang="it-IT" sz="2000" b="1" dirty="0">
                <a:solidFill>
                  <a:schemeClr val="accent2"/>
                </a:solidFill>
              </a:rPr>
              <a:t> </a:t>
            </a:r>
            <a:r>
              <a:rPr lang="en-GB" altLang="it-IT" sz="2000" b="1" dirty="0" err="1">
                <a:solidFill>
                  <a:schemeClr val="accent2"/>
                </a:solidFill>
              </a:rPr>
              <a:t>nell'asmatico</a:t>
            </a:r>
            <a:r>
              <a:rPr lang="en-GB" altLang="it-IT" sz="2000" b="1" dirty="0">
                <a:solidFill>
                  <a:schemeClr val="accent2"/>
                </a:solidFill>
              </a:rPr>
              <a:t> ma non </a:t>
            </a:r>
            <a:r>
              <a:rPr lang="en-GB" altLang="it-IT" sz="2000" b="1" dirty="0" err="1">
                <a:solidFill>
                  <a:schemeClr val="accent2"/>
                </a:solidFill>
              </a:rPr>
              <a:t>nel</a:t>
            </a:r>
            <a:r>
              <a:rPr lang="en-GB" altLang="it-IT" sz="2000" b="1" dirty="0">
                <a:solidFill>
                  <a:schemeClr val="accent2"/>
                </a:solidFill>
              </a:rPr>
              <a:t>                                               </a:t>
            </a:r>
            <a:r>
              <a:rPr lang="en-GB" altLang="it-IT" sz="2000" b="1" dirty="0" err="1">
                <a:solidFill>
                  <a:schemeClr val="accent2"/>
                </a:solidFill>
              </a:rPr>
              <a:t>soggetto</a:t>
            </a:r>
            <a:r>
              <a:rPr lang="en-GB" altLang="it-IT" sz="2000" b="1" dirty="0">
                <a:solidFill>
                  <a:schemeClr val="accent2"/>
                </a:solidFill>
              </a:rPr>
              <a:t> </a:t>
            </a:r>
            <a:r>
              <a:rPr lang="en-GB" altLang="it-IT" sz="2000" b="1" dirty="0" err="1">
                <a:solidFill>
                  <a:schemeClr val="accent2"/>
                </a:solidFill>
              </a:rPr>
              <a:t>sano</a:t>
            </a:r>
            <a:endParaRPr lang="en-GB" altLang="it-IT" sz="2000" b="1" dirty="0">
              <a:solidFill>
                <a:schemeClr val="accent2"/>
              </a:solidFill>
            </a:endParaRPr>
          </a:p>
        </p:txBody>
      </p:sp>
      <p:sp>
        <p:nvSpPr>
          <p:cNvPr id="5124" name="Text Box 4"/>
          <p:cNvSpPr txBox="1">
            <a:spLocks noChangeArrowheads="1"/>
          </p:cNvSpPr>
          <p:nvPr/>
        </p:nvSpPr>
        <p:spPr bwMode="auto">
          <a:xfrm>
            <a:off x="489601" y="3591737"/>
            <a:ext cx="8033760" cy="1470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1000"/>
              </a:lnSpc>
              <a:buClr>
                <a:schemeClr val="accent1"/>
              </a:buClr>
              <a:buSzPct val="45000"/>
              <a:buFont typeface="Wingdings" panose="05000000000000000000" pitchFamily="2" charset="2"/>
              <a:buChar char="ü"/>
            </a:pPr>
            <a:r>
              <a:rPr lang="en-GB" altLang="it-IT" sz="2000" b="1" i="1" u="sng" dirty="0" err="1" smtClean="0">
                <a:solidFill>
                  <a:schemeClr val="accent2"/>
                </a:solidFill>
              </a:rPr>
              <a:t>Effetto</a:t>
            </a:r>
            <a:r>
              <a:rPr lang="en-GB" altLang="it-IT" sz="2000" b="1" i="1" u="sng" dirty="0" smtClean="0">
                <a:solidFill>
                  <a:schemeClr val="accent2"/>
                </a:solidFill>
              </a:rPr>
              <a:t> </a:t>
            </a:r>
            <a:r>
              <a:rPr lang="en-GB" altLang="it-IT" sz="2000" b="1" i="1" u="sng" dirty="0" err="1">
                <a:solidFill>
                  <a:schemeClr val="accent2"/>
                </a:solidFill>
              </a:rPr>
              <a:t>sul</a:t>
            </a:r>
            <a:r>
              <a:rPr lang="en-GB" altLang="it-IT" sz="2000" b="1" i="1" u="sng" dirty="0">
                <a:solidFill>
                  <a:schemeClr val="accent2"/>
                </a:solidFill>
              </a:rPr>
              <a:t> SNC</a:t>
            </a:r>
            <a:r>
              <a:rPr lang="en-GB" altLang="it-IT" sz="2000" b="1" dirty="0">
                <a:solidFill>
                  <a:schemeClr val="accent2"/>
                </a:solidFill>
              </a:rPr>
              <a:t> : </a:t>
            </a:r>
            <a:r>
              <a:rPr lang="en-GB" altLang="it-IT" sz="2000" b="1" dirty="0" err="1">
                <a:solidFill>
                  <a:schemeClr val="accent2"/>
                </a:solidFill>
              </a:rPr>
              <a:t>sedativo</a:t>
            </a:r>
            <a:r>
              <a:rPr lang="en-GB" altLang="it-IT" sz="2000" b="1" dirty="0">
                <a:solidFill>
                  <a:schemeClr val="accent2"/>
                </a:solidFill>
              </a:rPr>
              <a:t>, </a:t>
            </a:r>
            <a:r>
              <a:rPr lang="en-GB" altLang="it-IT" sz="2000" b="1" dirty="0" err="1">
                <a:solidFill>
                  <a:schemeClr val="accent2"/>
                </a:solidFill>
              </a:rPr>
              <a:t>anticonvulsivante</a:t>
            </a:r>
            <a:r>
              <a:rPr lang="en-GB" altLang="it-IT" sz="2000" b="1" dirty="0">
                <a:solidFill>
                  <a:schemeClr val="accent2"/>
                </a:solidFill>
              </a:rPr>
              <a:t>, </a:t>
            </a:r>
            <a:r>
              <a:rPr lang="en-GB" altLang="it-IT" sz="2000" b="1" dirty="0" err="1">
                <a:solidFill>
                  <a:schemeClr val="accent2"/>
                </a:solidFill>
              </a:rPr>
              <a:t>modulatore</a:t>
            </a:r>
            <a:r>
              <a:rPr lang="en-GB" altLang="it-IT" sz="2000" b="1" dirty="0">
                <a:solidFill>
                  <a:schemeClr val="accent2"/>
                </a:solidFill>
              </a:rPr>
              <a:t> del </a:t>
            </a:r>
            <a:r>
              <a:rPr lang="en-GB" altLang="it-IT" sz="2000" b="1" dirty="0" err="1">
                <a:solidFill>
                  <a:schemeClr val="accent2"/>
                </a:solidFill>
              </a:rPr>
              <a:t>rilascio</a:t>
            </a:r>
            <a:r>
              <a:rPr lang="en-GB" altLang="it-IT" sz="2000" b="1" dirty="0">
                <a:solidFill>
                  <a:schemeClr val="accent2"/>
                </a:solidFill>
              </a:rPr>
              <a:t> </a:t>
            </a:r>
            <a:r>
              <a:rPr lang="en-GB" altLang="it-IT" sz="2000" b="1" dirty="0" smtClean="0">
                <a:solidFill>
                  <a:schemeClr val="accent2"/>
                </a:solidFill>
              </a:rPr>
              <a:t>di </a:t>
            </a:r>
            <a:r>
              <a:rPr lang="en-GB" altLang="it-IT" sz="2000" b="1" dirty="0" err="1">
                <a:solidFill>
                  <a:schemeClr val="accent2"/>
                </a:solidFill>
              </a:rPr>
              <a:t>neurotrasmettitori</a:t>
            </a:r>
            <a:r>
              <a:rPr lang="en-GB" altLang="it-IT" sz="2000" b="1" dirty="0">
                <a:solidFill>
                  <a:schemeClr val="accent2"/>
                </a:solidFill>
              </a:rPr>
              <a:t> (</a:t>
            </a:r>
            <a:r>
              <a:rPr lang="en-GB" altLang="it-IT" sz="2000" b="1" dirty="0" smtClean="0">
                <a:solidFill>
                  <a:schemeClr val="accent2"/>
                </a:solidFill>
              </a:rPr>
              <a:t>NE, </a:t>
            </a:r>
            <a:r>
              <a:rPr lang="en-GB" altLang="it-IT" sz="2000" b="1" dirty="0" err="1">
                <a:solidFill>
                  <a:schemeClr val="accent2"/>
                </a:solidFill>
              </a:rPr>
              <a:t>Glu</a:t>
            </a:r>
            <a:r>
              <a:rPr lang="en-GB" altLang="it-IT" sz="2000" b="1" dirty="0">
                <a:solidFill>
                  <a:schemeClr val="accent2"/>
                </a:solidFill>
              </a:rPr>
              <a:t>)</a:t>
            </a:r>
            <a:r>
              <a:rPr lang="x-none" altLang="it-IT" sz="2000" b="1" dirty="0">
                <a:solidFill>
                  <a:schemeClr val="accent2"/>
                </a:solidFill>
                <a:cs typeface="Arial" charset="0"/>
              </a:rPr>
              <a:t>‏</a:t>
            </a:r>
            <a:endParaRPr lang="en-GB" altLang="it-IT" sz="2000" b="1" dirty="0">
              <a:solidFill>
                <a:schemeClr val="accent2"/>
              </a:solidFill>
            </a:endParaRPr>
          </a:p>
        </p:txBody>
      </p:sp>
      <p:sp>
        <p:nvSpPr>
          <p:cNvPr id="5125" name="Text Box 5"/>
          <p:cNvSpPr txBox="1">
            <a:spLocks noChangeArrowheads="1"/>
          </p:cNvSpPr>
          <p:nvPr/>
        </p:nvSpPr>
        <p:spPr bwMode="auto">
          <a:xfrm>
            <a:off x="456481" y="4866272"/>
            <a:ext cx="8197920" cy="1470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1000"/>
              </a:lnSpc>
              <a:buClr>
                <a:schemeClr val="accent1"/>
              </a:buClr>
              <a:buSzPct val="45000"/>
              <a:buFont typeface="Wingdings" panose="05000000000000000000" pitchFamily="2" charset="2"/>
              <a:buChar char="ü"/>
            </a:pPr>
            <a:r>
              <a:rPr lang="en-GB" altLang="it-IT" sz="2000" b="1" i="1" u="sng" dirty="0" err="1" smtClean="0">
                <a:solidFill>
                  <a:schemeClr val="accent2"/>
                </a:solidFill>
              </a:rPr>
              <a:t>Altri</a:t>
            </a:r>
            <a:r>
              <a:rPr lang="en-GB" altLang="it-IT" sz="2000" b="1" i="1" u="sng" dirty="0" smtClean="0">
                <a:solidFill>
                  <a:schemeClr val="accent2"/>
                </a:solidFill>
              </a:rPr>
              <a:t> </a:t>
            </a:r>
            <a:r>
              <a:rPr lang="en-GB" altLang="it-IT" sz="2000" b="1" i="1" u="sng" dirty="0" err="1">
                <a:solidFill>
                  <a:schemeClr val="accent2"/>
                </a:solidFill>
              </a:rPr>
              <a:t>effetti</a:t>
            </a:r>
            <a:r>
              <a:rPr lang="en-GB" altLang="it-IT" sz="2000" b="1" dirty="0">
                <a:solidFill>
                  <a:schemeClr val="accent2"/>
                </a:solidFill>
              </a:rPr>
              <a:t> : </a:t>
            </a:r>
            <a:r>
              <a:rPr lang="en-GB" altLang="it-IT" sz="2000" b="1" dirty="0" err="1">
                <a:solidFill>
                  <a:schemeClr val="accent2"/>
                </a:solidFill>
              </a:rPr>
              <a:t>antinfiammatorio</a:t>
            </a:r>
            <a:r>
              <a:rPr lang="en-GB" altLang="it-IT" sz="2000" b="1" dirty="0">
                <a:solidFill>
                  <a:schemeClr val="accent2"/>
                </a:solidFill>
              </a:rPr>
              <a:t>, </a:t>
            </a:r>
            <a:r>
              <a:rPr lang="en-GB" altLang="it-IT" sz="2000" b="1" dirty="0" err="1">
                <a:solidFill>
                  <a:schemeClr val="accent2"/>
                </a:solidFill>
              </a:rPr>
              <a:t>stimolante</a:t>
            </a:r>
            <a:r>
              <a:rPr lang="en-GB" altLang="it-IT" sz="2000" b="1" dirty="0">
                <a:solidFill>
                  <a:schemeClr val="accent2"/>
                </a:solidFill>
              </a:rPr>
              <a:t> la </a:t>
            </a:r>
            <a:r>
              <a:rPr lang="en-GB" altLang="it-IT" sz="2000" b="1" dirty="0" err="1">
                <a:solidFill>
                  <a:schemeClr val="accent2"/>
                </a:solidFill>
              </a:rPr>
              <a:t>gluconeogenesi</a:t>
            </a:r>
            <a:r>
              <a:rPr lang="en-GB" altLang="it-IT" sz="2000" b="1" dirty="0">
                <a:solidFill>
                  <a:schemeClr val="accent2"/>
                </a:solidFill>
              </a:rPr>
              <a:t>, </a:t>
            </a:r>
            <a:r>
              <a:rPr lang="en-GB" altLang="it-IT" sz="2000" b="1" dirty="0" err="1">
                <a:solidFill>
                  <a:schemeClr val="accent2"/>
                </a:solidFill>
              </a:rPr>
              <a:t>inibente</a:t>
            </a:r>
            <a:r>
              <a:rPr lang="en-GB" altLang="it-IT" sz="2000" b="1" dirty="0">
                <a:solidFill>
                  <a:schemeClr val="accent2"/>
                </a:solidFill>
              </a:rPr>
              <a:t> </a:t>
            </a:r>
            <a:r>
              <a:rPr lang="en-GB" altLang="it-IT" sz="2000" b="1" dirty="0" smtClean="0">
                <a:solidFill>
                  <a:schemeClr val="accent2"/>
                </a:solidFill>
              </a:rPr>
              <a:t>la </a:t>
            </a:r>
            <a:r>
              <a:rPr lang="en-GB" altLang="it-IT" sz="2000" b="1" dirty="0" err="1">
                <a:solidFill>
                  <a:schemeClr val="accent2"/>
                </a:solidFill>
              </a:rPr>
              <a:t>proliferazione</a:t>
            </a:r>
            <a:r>
              <a:rPr lang="en-GB" altLang="it-IT" sz="2000" b="1" dirty="0">
                <a:solidFill>
                  <a:schemeClr val="accent2"/>
                </a:solidFill>
              </a:rPr>
              <a:t> </a:t>
            </a:r>
            <a:r>
              <a:rPr lang="en-GB" altLang="it-IT" sz="2000" b="1" dirty="0" err="1">
                <a:solidFill>
                  <a:schemeClr val="accent2"/>
                </a:solidFill>
              </a:rPr>
              <a:t>dei</a:t>
            </a:r>
            <a:r>
              <a:rPr lang="en-GB" altLang="it-IT" sz="2000" b="1" dirty="0">
                <a:solidFill>
                  <a:schemeClr val="accent2"/>
                </a:solidFill>
              </a:rPr>
              <a:t> </a:t>
            </a:r>
            <a:r>
              <a:rPr lang="en-GB" altLang="it-IT" sz="2000" b="1" dirty="0" err="1">
                <a:solidFill>
                  <a:schemeClr val="accent2"/>
                </a:solidFill>
              </a:rPr>
              <a:t>linfociti</a:t>
            </a:r>
            <a:r>
              <a:rPr lang="en-GB" altLang="it-IT" sz="2000" b="1" dirty="0">
                <a:solidFill>
                  <a:schemeClr val="accent2"/>
                </a:solidFill>
              </a:rPr>
              <a:t> T. </a:t>
            </a:r>
            <a:r>
              <a:rPr lang="en-GB" altLang="it-IT" sz="2000" b="1" dirty="0" err="1">
                <a:solidFill>
                  <a:schemeClr val="accent2"/>
                </a:solidFill>
              </a:rPr>
              <a:t>Stimolazione</a:t>
            </a:r>
            <a:r>
              <a:rPr lang="en-GB" altLang="it-IT" sz="2000" b="1" dirty="0">
                <a:solidFill>
                  <a:schemeClr val="accent2"/>
                </a:solidFill>
              </a:rPr>
              <a:t>/</a:t>
            </a:r>
            <a:r>
              <a:rPr lang="en-GB" altLang="it-IT" sz="2000" b="1" dirty="0" err="1">
                <a:solidFill>
                  <a:schemeClr val="accent2"/>
                </a:solidFill>
              </a:rPr>
              <a:t>inibizione</a:t>
            </a:r>
            <a:r>
              <a:rPr lang="en-GB" altLang="it-IT" sz="2000" b="1" dirty="0">
                <a:solidFill>
                  <a:schemeClr val="accent2"/>
                </a:solidFill>
              </a:rPr>
              <a:t> </a:t>
            </a:r>
            <a:r>
              <a:rPr lang="en-GB" altLang="it-IT" sz="2000" b="1" dirty="0" err="1">
                <a:solidFill>
                  <a:schemeClr val="accent2"/>
                </a:solidFill>
              </a:rPr>
              <a:t>della</a:t>
            </a:r>
            <a:r>
              <a:rPr lang="en-GB" altLang="it-IT" sz="2000" b="1" dirty="0">
                <a:solidFill>
                  <a:schemeClr val="accent2"/>
                </a:solidFill>
              </a:rPr>
              <a:t> </a:t>
            </a:r>
            <a:r>
              <a:rPr lang="en-GB" altLang="it-IT" sz="2000" b="1" dirty="0" err="1" smtClean="0">
                <a:solidFill>
                  <a:schemeClr val="accent2"/>
                </a:solidFill>
              </a:rPr>
              <a:t>sintesi</a:t>
            </a:r>
            <a:r>
              <a:rPr lang="en-GB" altLang="it-IT" sz="2000" b="1" dirty="0" smtClean="0">
                <a:solidFill>
                  <a:schemeClr val="accent2"/>
                </a:solidFill>
              </a:rPr>
              <a:t> </a:t>
            </a:r>
            <a:r>
              <a:rPr lang="en-GB" altLang="it-IT" sz="2000" b="1" dirty="0">
                <a:solidFill>
                  <a:schemeClr val="accent2"/>
                </a:solidFill>
              </a:rPr>
              <a:t>di </a:t>
            </a:r>
            <a:r>
              <a:rPr lang="en-GB" altLang="it-IT" sz="2000" b="1" dirty="0" err="1">
                <a:solidFill>
                  <a:schemeClr val="accent2"/>
                </a:solidFill>
              </a:rPr>
              <a:t>eritropoietina</a:t>
            </a:r>
            <a:r>
              <a:rPr lang="en-GB" altLang="it-IT" sz="2000" b="1" dirty="0">
                <a:solidFill>
                  <a:schemeClr val="accent2"/>
                </a:solidFill>
              </a:rPr>
              <a:t> a </a:t>
            </a:r>
            <a:r>
              <a:rPr lang="en-GB" altLang="it-IT" sz="2000" b="1" dirty="0" err="1">
                <a:solidFill>
                  <a:schemeClr val="accent2"/>
                </a:solidFill>
              </a:rPr>
              <a:t>seconda</a:t>
            </a:r>
            <a:r>
              <a:rPr lang="en-GB" altLang="it-IT" sz="2000" b="1" dirty="0">
                <a:solidFill>
                  <a:schemeClr val="accent2"/>
                </a:solidFill>
              </a:rPr>
              <a:t> del </a:t>
            </a:r>
            <a:r>
              <a:rPr lang="en-GB" altLang="it-IT" sz="2000" b="1" dirty="0" err="1">
                <a:solidFill>
                  <a:schemeClr val="accent2"/>
                </a:solidFill>
              </a:rPr>
              <a:t>recettore</a:t>
            </a:r>
            <a:r>
              <a:rPr lang="en-GB" altLang="it-IT" sz="2000" b="1" dirty="0">
                <a:solidFill>
                  <a:schemeClr val="accent2"/>
                </a:solidFill>
              </a:rPr>
              <a:t> </a:t>
            </a:r>
            <a:r>
              <a:rPr lang="en-GB" altLang="it-IT" sz="2000" b="1" dirty="0" err="1">
                <a:solidFill>
                  <a:schemeClr val="accent2"/>
                </a:solidFill>
              </a:rPr>
              <a:t>coinvolto</a:t>
            </a:r>
            <a:endParaRPr lang="en-GB" altLang="it-IT" sz="2000" b="1" dirty="0">
              <a:solidFill>
                <a:schemeClr val="accent2"/>
              </a:solidFill>
            </a:endParaRPr>
          </a:p>
        </p:txBody>
      </p:sp>
    </p:spTree>
    <p:extLst>
      <p:ext uri="{BB962C8B-B14F-4D97-AF65-F5344CB8AC3E}">
        <p14:creationId xmlns:p14="http://schemas.microsoft.com/office/powerpoint/2010/main" val="32573938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0" y="590550"/>
            <a:ext cx="239318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6479" y="590550"/>
            <a:ext cx="2443401"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742" y="590550"/>
            <a:ext cx="2405455"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548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738" y="952500"/>
            <a:ext cx="2360279"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378" y="952500"/>
            <a:ext cx="2382955"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662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97600" y="5617675"/>
            <a:ext cx="8219520" cy="1057071"/>
          </a:xfrm>
          <a:ln/>
        </p:spPr>
        <p:txBody>
          <a:bodyPr/>
          <a:lstStyle/>
          <a:p>
            <a:pPr>
              <a:lnSpc>
                <a:spcPct val="58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err="1" smtClean="0">
                <a:solidFill>
                  <a:schemeClr val="bg2">
                    <a:lumMod val="25000"/>
                  </a:schemeClr>
                </a:solidFill>
              </a:rPr>
              <a:t>Preladenant</a:t>
            </a:r>
            <a:r>
              <a:rPr lang="en-GB" altLang="it-IT" sz="1800" dirty="0" smtClean="0">
                <a:solidFill>
                  <a:schemeClr val="bg2">
                    <a:lumMod val="25000"/>
                  </a:schemeClr>
                </a:solidFill>
              </a:rPr>
              <a:t> ha </a:t>
            </a:r>
            <a:r>
              <a:rPr lang="en-GB" altLang="it-IT" sz="1800" dirty="0" err="1" smtClean="0">
                <a:solidFill>
                  <a:schemeClr val="bg2">
                    <a:lumMod val="25000"/>
                  </a:schemeClr>
                </a:solidFill>
              </a:rPr>
              <a:t>fallito</a:t>
            </a:r>
            <a:r>
              <a:rPr lang="en-GB" altLang="it-IT" sz="1800" dirty="0" smtClean="0">
                <a:solidFill>
                  <a:schemeClr val="bg2">
                    <a:lumMod val="25000"/>
                  </a:schemeClr>
                </a:solidFill>
              </a:rPr>
              <a:t> in FASE </a:t>
            </a:r>
            <a:r>
              <a:rPr lang="en-GB" altLang="it-IT" sz="1800" dirty="0">
                <a:solidFill>
                  <a:schemeClr val="bg2">
                    <a:lumMod val="25000"/>
                  </a:schemeClr>
                </a:solidFill>
              </a:rPr>
              <a:t>CLINICA </a:t>
            </a:r>
            <a:r>
              <a:rPr lang="en-GB" altLang="it-IT" sz="1800" dirty="0" smtClean="0">
                <a:solidFill>
                  <a:schemeClr val="bg2">
                    <a:lumMod val="25000"/>
                  </a:schemeClr>
                </a:solidFill>
              </a:rPr>
              <a:t>III</a:t>
            </a:r>
            <a:endParaRPr lang="en-GB" altLang="it-IT" sz="1800" dirty="0">
              <a:solidFill>
                <a:schemeClr val="bg2">
                  <a:lumMod val="25000"/>
                </a:schemeClr>
              </a:solidFill>
            </a:endParaRPr>
          </a:p>
        </p:txBody>
      </p:sp>
      <p:sp>
        <p:nvSpPr>
          <p:cNvPr id="25604" name="AutoShape 4"/>
          <p:cNvSpPr>
            <a:spLocks noChangeArrowheads="1"/>
          </p:cNvSpPr>
          <p:nvPr/>
        </p:nvSpPr>
        <p:spPr bwMode="auto">
          <a:xfrm>
            <a:off x="4220803" y="5956228"/>
            <a:ext cx="653760" cy="207820"/>
          </a:xfrm>
          <a:prstGeom prst="downArrow">
            <a:avLst>
              <a:gd name="adj1" fmla="val 50000"/>
              <a:gd name="adj2" fmla="val 25000"/>
            </a:avLst>
          </a:prstGeom>
          <a:ln>
            <a:headEnd/>
            <a:tailEnd/>
          </a:ln>
          <a:extLst/>
        </p:spPr>
        <p:style>
          <a:lnRef idx="2">
            <a:schemeClr val="dk1"/>
          </a:lnRef>
          <a:fillRef idx="1">
            <a:schemeClr val="lt1"/>
          </a:fillRef>
          <a:effectRef idx="0">
            <a:schemeClr val="dk1"/>
          </a:effectRef>
          <a:fontRef idx="minor">
            <a:schemeClr val="dk1"/>
          </a:fontRef>
        </p:style>
        <p:txBody>
          <a:bodyPr wrap="none" lIns="82945" tIns="41473" rIns="82945" bIns="41473" anchor="ctr"/>
          <a:lstStyle/>
          <a:p>
            <a:endParaRPr lang="it-IT">
              <a:solidFill>
                <a:schemeClr val="bg2">
                  <a:lumMod val="25000"/>
                </a:schemeClr>
              </a:solidFill>
            </a:endParaRPr>
          </a:p>
        </p:txBody>
      </p:sp>
      <p:pic>
        <p:nvPicPr>
          <p:cNvPr id="460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82" t="10511" r="21096" b="6250"/>
          <a:stretch/>
        </p:blipFill>
        <p:spPr bwMode="auto">
          <a:xfrm>
            <a:off x="1172119" y="499459"/>
            <a:ext cx="6471441" cy="5311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52330" y="189544"/>
            <a:ext cx="9164782" cy="261610"/>
          </a:xfrm>
          <a:prstGeom prst="rect">
            <a:avLst/>
          </a:prstGeom>
        </p:spPr>
        <p:txBody>
          <a:bodyPr wrap="square">
            <a:spAutoFit/>
          </a:bodyPr>
          <a:lstStyle/>
          <a:p>
            <a:r>
              <a:rPr lang="it-IT" sz="1100" dirty="0"/>
              <a:t>http://www.mercknewsroom.com/press-release/research-and-development-news/merck-provides-update-phase-iii-clinical-program-prelade</a:t>
            </a:r>
          </a:p>
        </p:txBody>
      </p:sp>
    </p:spTree>
    <p:extLst>
      <p:ext uri="{BB962C8B-B14F-4D97-AF65-F5344CB8AC3E}">
        <p14:creationId xmlns:p14="http://schemas.microsoft.com/office/powerpoint/2010/main" val="14875651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a:t>
            </a:r>
          </a:p>
        </p:txBody>
      </p:sp>
      <p:sp>
        <p:nvSpPr>
          <p:cNvPr id="26626" name="AutoShape 2"/>
          <p:cNvSpPr>
            <a:spLocks noChangeArrowheads="1"/>
          </p:cNvSpPr>
          <p:nvPr/>
        </p:nvSpPr>
        <p:spPr bwMode="auto">
          <a:xfrm>
            <a:off x="432000" y="849689"/>
            <a:ext cx="3159360" cy="2253837"/>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21" y="927458"/>
            <a:ext cx="2869920" cy="1522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AutoShape 4"/>
          <p:cNvSpPr>
            <a:spLocks noChangeArrowheads="1"/>
          </p:cNvSpPr>
          <p:nvPr/>
        </p:nvSpPr>
        <p:spPr bwMode="auto">
          <a:xfrm>
            <a:off x="4898881" y="884253"/>
            <a:ext cx="3869280" cy="2937908"/>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320" y="962021"/>
            <a:ext cx="3646080" cy="27492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0" name="AutoShape 6"/>
          <p:cNvSpPr>
            <a:spLocks noChangeArrowheads="1"/>
          </p:cNvSpPr>
          <p:nvPr/>
        </p:nvSpPr>
        <p:spPr bwMode="auto">
          <a:xfrm>
            <a:off x="4865761" y="4278689"/>
            <a:ext cx="4115520" cy="2181829"/>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66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960" y="4376620"/>
            <a:ext cx="2413440" cy="1944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2" name="Text Box 8"/>
          <p:cNvSpPr txBox="1">
            <a:spLocks noChangeArrowheads="1"/>
          </p:cNvSpPr>
          <p:nvPr/>
        </p:nvSpPr>
        <p:spPr bwMode="auto">
          <a:xfrm>
            <a:off x="637134" y="2251993"/>
            <a:ext cx="1989687" cy="966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MRS 1067</a:t>
            </a:r>
          </a:p>
          <a:p>
            <a:pPr>
              <a:lnSpc>
                <a:spcPct val="87000"/>
              </a:lnSpc>
            </a:pPr>
            <a:r>
              <a:rPr lang="en-GB" altLang="it-IT" sz="1300" dirty="0">
                <a:solidFill>
                  <a:schemeClr val="bg2">
                    <a:lumMod val="25000"/>
                  </a:schemeClr>
                </a:solidFill>
              </a:rPr>
              <a:t>rA</a:t>
            </a:r>
            <a:r>
              <a:rPr lang="en-GB" altLang="it-IT" sz="1300" baseline="-33000" dirty="0">
                <a:solidFill>
                  <a:schemeClr val="bg2">
                    <a:lumMod val="25000"/>
                  </a:schemeClr>
                </a:solidFill>
              </a:rPr>
              <a:t>1  </a:t>
            </a:r>
            <a:r>
              <a:rPr lang="en-GB" altLang="it-IT" sz="1300" dirty="0">
                <a:solidFill>
                  <a:schemeClr val="bg2">
                    <a:lumMod val="25000"/>
                  </a:schemeClr>
                </a:solidFill>
              </a:rPr>
              <a:t>= 36% (</a:t>
            </a:r>
            <a:r>
              <a:rPr lang="en-GB" altLang="it-IT" sz="1300" dirty="0" err="1">
                <a:solidFill>
                  <a:schemeClr val="bg2">
                    <a:lumMod val="25000"/>
                  </a:schemeClr>
                </a:solidFill>
              </a:rPr>
              <a:t>displ</a:t>
            </a:r>
            <a:r>
              <a:rPr lang="en-GB" altLang="it-IT" sz="1300" dirty="0">
                <a:solidFill>
                  <a:schemeClr val="bg2">
                    <a:lumMod val="25000"/>
                  </a:schemeClr>
                </a:solidFill>
              </a:rPr>
              <a:t>. al 10%) </a:t>
            </a:r>
          </a:p>
          <a:p>
            <a:pPr>
              <a:lnSpc>
                <a:spcPct val="87000"/>
              </a:lnSpc>
            </a:pPr>
            <a:r>
              <a:rPr lang="en-GB" altLang="it-IT" sz="1300" dirty="0">
                <a:solidFill>
                  <a:schemeClr val="bg2">
                    <a:lumMod val="25000"/>
                  </a:schemeClr>
                </a:solidFill>
              </a:rPr>
              <a:t>rA</a:t>
            </a:r>
            <a:r>
              <a:rPr lang="en-GB" altLang="it-IT" sz="1300" baseline="-33000" dirty="0">
                <a:solidFill>
                  <a:schemeClr val="bg2">
                    <a:lumMod val="25000"/>
                  </a:schemeClr>
                </a:solidFill>
              </a:rPr>
              <a:t>2A</a:t>
            </a:r>
            <a:r>
              <a:rPr lang="en-GB" altLang="it-IT" sz="1300" dirty="0">
                <a:solidFill>
                  <a:schemeClr val="bg2">
                    <a:lumMod val="25000"/>
                  </a:schemeClr>
                </a:solidFill>
              </a:rPr>
              <a:t>= 19% (</a:t>
            </a:r>
            <a:r>
              <a:rPr lang="en-GB" altLang="it-IT" sz="1300" dirty="0" err="1">
                <a:solidFill>
                  <a:schemeClr val="bg2">
                    <a:lumMod val="25000"/>
                  </a:schemeClr>
                </a:solidFill>
              </a:rPr>
              <a:t>displ</a:t>
            </a:r>
            <a:r>
              <a:rPr lang="en-GB" altLang="it-IT" sz="1300" dirty="0">
                <a:solidFill>
                  <a:schemeClr val="bg2">
                    <a:lumMod val="25000"/>
                  </a:schemeClr>
                </a:solidFill>
              </a:rPr>
              <a:t>. al 10%)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 561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endParaRPr lang="en-GB" altLang="it-IT" sz="1300" dirty="0">
              <a:solidFill>
                <a:schemeClr val="bg2">
                  <a:lumMod val="25000"/>
                </a:schemeClr>
              </a:solidFill>
            </a:endParaRPr>
          </a:p>
        </p:txBody>
      </p:sp>
      <p:sp>
        <p:nvSpPr>
          <p:cNvPr id="26633" name="Text Box 9"/>
          <p:cNvSpPr txBox="1">
            <a:spLocks noChangeArrowheads="1"/>
          </p:cNvSpPr>
          <p:nvPr/>
        </p:nvSpPr>
        <p:spPr bwMode="auto">
          <a:xfrm>
            <a:off x="7217280" y="1254372"/>
            <a:ext cx="1666080" cy="966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 1334</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1  </a:t>
            </a:r>
            <a:r>
              <a:rPr lang="en-GB" altLang="it-IT" sz="1300">
                <a:solidFill>
                  <a:schemeClr val="bg2">
                    <a:lumMod val="25000"/>
                  </a:schemeClr>
                </a:solidFill>
              </a:rPr>
              <a:t>&gt; 100   </a:t>
            </a:r>
            <a:r>
              <a:rPr lang="en-GB" altLang="it-IT" sz="1300">
                <a:solidFill>
                  <a:schemeClr val="bg2">
                    <a:lumMod val="25000"/>
                  </a:schemeClr>
                </a:solidFill>
                <a:cs typeface="Arial" charset="0"/>
              </a:rPr>
              <a:t>µ</a:t>
            </a:r>
            <a:r>
              <a:rPr lang="en-GB" altLang="it-IT" sz="1300">
                <a:solidFill>
                  <a:schemeClr val="bg2">
                    <a:lumMod val="25000"/>
                  </a:schemeClr>
                </a:solidFill>
              </a:rPr>
              <a:t>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2A</a:t>
            </a:r>
            <a:r>
              <a:rPr lang="en-GB" altLang="it-IT" sz="1300">
                <a:solidFill>
                  <a:schemeClr val="bg2">
                    <a:lumMod val="25000"/>
                  </a:schemeClr>
                </a:solidFill>
              </a:rPr>
              <a:t>&gt; 100   </a:t>
            </a:r>
            <a:r>
              <a:rPr lang="en-GB" altLang="it-IT" sz="1300">
                <a:solidFill>
                  <a:schemeClr val="bg2">
                    <a:lumMod val="25000"/>
                  </a:schemeClr>
                </a:solidFill>
                <a:cs typeface="Arial" charset="0"/>
              </a:rPr>
              <a:t>µ</a:t>
            </a:r>
            <a:r>
              <a:rPr lang="en-GB" altLang="it-IT" sz="1300">
                <a:solidFill>
                  <a:schemeClr val="bg2">
                    <a:lumMod val="25000"/>
                  </a:schemeClr>
                </a:solidFill>
              </a:rPr>
              <a:t>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2,69 nM</a:t>
            </a:r>
          </a:p>
          <a:p>
            <a:pPr>
              <a:lnSpc>
                <a:spcPct val="87000"/>
              </a:lnSpc>
            </a:pPr>
            <a:endParaRPr lang="en-GB" altLang="it-IT" sz="1300">
              <a:solidFill>
                <a:schemeClr val="bg2">
                  <a:lumMod val="25000"/>
                </a:schemeClr>
              </a:solidFill>
            </a:endParaRPr>
          </a:p>
        </p:txBody>
      </p:sp>
      <p:sp>
        <p:nvSpPr>
          <p:cNvPr id="26634" name="Text Box 10"/>
          <p:cNvSpPr txBox="1">
            <a:spLocks noChangeArrowheads="1"/>
          </p:cNvSpPr>
          <p:nvPr/>
        </p:nvSpPr>
        <p:spPr bwMode="auto">
          <a:xfrm>
            <a:off x="7577281" y="5010286"/>
            <a:ext cx="1404000" cy="966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 1523</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1  </a:t>
            </a:r>
            <a:r>
              <a:rPr lang="en-GB" altLang="it-IT" sz="1300">
                <a:solidFill>
                  <a:schemeClr val="bg2">
                    <a:lumMod val="25000"/>
                  </a:schemeClr>
                </a:solidFill>
              </a:rPr>
              <a:t>= 15600 nM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2A</a:t>
            </a:r>
            <a:r>
              <a:rPr lang="en-GB" altLang="it-IT" sz="1300">
                <a:solidFill>
                  <a:schemeClr val="bg2">
                    <a:lumMod val="25000"/>
                  </a:schemeClr>
                </a:solidFill>
              </a:rPr>
              <a:t>= 2050   nM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3  </a:t>
            </a:r>
            <a:r>
              <a:rPr lang="en-GB" altLang="it-IT" sz="1300">
                <a:solidFill>
                  <a:schemeClr val="bg2">
                    <a:lumMod val="25000"/>
                  </a:schemeClr>
                </a:solidFill>
              </a:rPr>
              <a:t>= 113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18,9  nM</a:t>
            </a:r>
          </a:p>
          <a:p>
            <a:pPr>
              <a:lnSpc>
                <a:spcPct val="87000"/>
              </a:lnSpc>
            </a:pPr>
            <a:endParaRPr lang="en-GB" altLang="it-IT" sz="1300">
              <a:solidFill>
                <a:schemeClr val="bg2">
                  <a:lumMod val="25000"/>
                </a:schemeClr>
              </a:solidFill>
            </a:endParaRPr>
          </a:p>
        </p:txBody>
      </p:sp>
      <p:sp>
        <p:nvSpPr>
          <p:cNvPr id="26635" name="AutoShape 11"/>
          <p:cNvSpPr>
            <a:spLocks noChangeArrowheads="1"/>
          </p:cNvSpPr>
          <p:nvPr/>
        </p:nvSpPr>
        <p:spPr bwMode="auto">
          <a:xfrm>
            <a:off x="391680" y="3722792"/>
            <a:ext cx="3951360" cy="2612434"/>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6636" name="Text Box 12"/>
          <p:cNvSpPr txBox="1">
            <a:spLocks noChangeArrowheads="1"/>
          </p:cNvSpPr>
          <p:nvPr/>
        </p:nvSpPr>
        <p:spPr bwMode="auto">
          <a:xfrm>
            <a:off x="3103200" y="4651689"/>
            <a:ext cx="1404000" cy="966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 1220</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1  </a:t>
            </a:r>
            <a:r>
              <a:rPr lang="en-GB" altLang="it-IT" sz="1300">
                <a:solidFill>
                  <a:schemeClr val="bg2">
                    <a:lumMod val="25000"/>
                  </a:schemeClr>
                </a:solidFill>
              </a:rPr>
              <a:t>= 52,7  nM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2A</a:t>
            </a:r>
            <a:r>
              <a:rPr lang="en-GB" altLang="it-IT" sz="1300">
                <a:solidFill>
                  <a:schemeClr val="bg2">
                    <a:lumMod val="25000"/>
                  </a:schemeClr>
                </a:solidFill>
              </a:rPr>
              <a:t>= 10,3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0,65 nM</a:t>
            </a:r>
          </a:p>
          <a:p>
            <a:pPr>
              <a:lnSpc>
                <a:spcPct val="87000"/>
              </a:lnSpc>
            </a:pPr>
            <a:endParaRPr lang="en-GB" altLang="it-IT" sz="1300">
              <a:solidFill>
                <a:schemeClr val="bg2">
                  <a:lumMod val="25000"/>
                </a:schemeClr>
              </a:solidFill>
            </a:endParaRPr>
          </a:p>
        </p:txBody>
      </p:sp>
      <p:pic>
        <p:nvPicPr>
          <p:cNvPr id="266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401" y="3789039"/>
            <a:ext cx="2354400" cy="2449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741676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Oval 1"/>
          <p:cNvSpPr>
            <a:spLocks noChangeArrowheads="1"/>
          </p:cNvSpPr>
          <p:nvPr/>
        </p:nvSpPr>
        <p:spPr bwMode="auto">
          <a:xfrm rot="3000000">
            <a:off x="2739475" y="2544245"/>
            <a:ext cx="2393531" cy="414288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7650" name="Oval 2"/>
          <p:cNvSpPr>
            <a:spLocks noChangeArrowheads="1"/>
          </p:cNvSpPr>
          <p:nvPr/>
        </p:nvSpPr>
        <p:spPr bwMode="auto">
          <a:xfrm rot="3000000">
            <a:off x="6038515" y="2544245"/>
            <a:ext cx="2393531" cy="414288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7651" name="Rectangle 3"/>
          <p:cNvSpPr>
            <a:spLocks noGrp="1" noChangeArrowheads="1"/>
          </p:cNvSpPr>
          <p:nvPr>
            <p:ph type="subTitle"/>
          </p:nvPr>
        </p:nvSpPr>
        <p:spPr>
          <a:xfrm>
            <a:off x="5109774" y="1466858"/>
            <a:ext cx="3851345" cy="940418"/>
          </a:xfrm>
          <a:ln/>
        </p:spPr>
        <p:txBody>
          <a:bodyPr/>
          <a:lstStyle/>
          <a:p>
            <a:pPr marL="190083" lvl="1">
              <a:lnSpc>
                <a:spcPct val="87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a:solidFill>
                  <a:schemeClr val="bg2">
                    <a:lumMod val="25000"/>
                  </a:schemeClr>
                </a:solidFill>
              </a:rPr>
              <a:t>La </a:t>
            </a:r>
            <a:r>
              <a:rPr lang="en-GB" altLang="it-IT" sz="2000" dirty="0" err="1">
                <a:solidFill>
                  <a:schemeClr val="bg2">
                    <a:lumMod val="25000"/>
                  </a:schemeClr>
                </a:solidFill>
              </a:rPr>
              <a:t>sostituzione</a:t>
            </a:r>
            <a:r>
              <a:rPr lang="en-GB" altLang="it-IT" sz="2000" dirty="0">
                <a:solidFill>
                  <a:schemeClr val="bg2">
                    <a:lumMod val="25000"/>
                  </a:schemeClr>
                </a:solidFill>
              </a:rPr>
              <a:t> N</a:t>
            </a:r>
            <a:r>
              <a:rPr lang="en-GB" altLang="it-IT" sz="2000" baseline="33000" dirty="0">
                <a:solidFill>
                  <a:schemeClr val="bg2">
                    <a:lumMod val="25000"/>
                  </a:schemeClr>
                </a:solidFill>
              </a:rPr>
              <a:t>6</a:t>
            </a:r>
            <a:r>
              <a:rPr lang="en-GB" altLang="it-IT" sz="2000" dirty="0">
                <a:solidFill>
                  <a:schemeClr val="bg2">
                    <a:lumMod val="25000"/>
                  </a:schemeClr>
                </a:solidFill>
              </a:rPr>
              <a:t>-benzilica </a:t>
            </a:r>
            <a:r>
              <a:rPr lang="en-GB" altLang="it-IT" sz="2000" dirty="0" err="1">
                <a:solidFill>
                  <a:schemeClr val="bg2">
                    <a:lumMod val="25000"/>
                  </a:schemeClr>
                </a:solidFill>
              </a:rPr>
              <a:t>dà</a:t>
            </a:r>
            <a:r>
              <a:rPr lang="en-GB" altLang="it-IT" sz="2000" dirty="0">
                <a:solidFill>
                  <a:schemeClr val="bg2">
                    <a:lumMod val="25000"/>
                  </a:schemeClr>
                </a:solidFill>
              </a:rPr>
              <a:t> </a:t>
            </a:r>
            <a:r>
              <a:rPr lang="en-GB" altLang="it-IT" sz="2000" dirty="0" err="1">
                <a:solidFill>
                  <a:schemeClr val="bg2">
                    <a:lumMod val="25000"/>
                  </a:schemeClr>
                </a:solidFill>
              </a:rPr>
              <a:t>una</a:t>
            </a:r>
            <a:r>
              <a:rPr lang="en-GB" altLang="it-IT" sz="2000" dirty="0">
                <a:solidFill>
                  <a:schemeClr val="bg2">
                    <a:lumMod val="25000"/>
                  </a:schemeClr>
                </a:solidFill>
              </a:rPr>
              <a:t> </a:t>
            </a:r>
            <a:r>
              <a:rPr lang="en-GB" altLang="it-IT" sz="2000" dirty="0" err="1">
                <a:solidFill>
                  <a:schemeClr val="bg2">
                    <a:lumMod val="25000"/>
                  </a:schemeClr>
                </a:solidFill>
              </a:rPr>
              <a:t>buona</a:t>
            </a:r>
            <a:r>
              <a:rPr lang="en-GB" altLang="it-IT" sz="2000" dirty="0">
                <a:solidFill>
                  <a:schemeClr val="bg2">
                    <a:lumMod val="25000"/>
                  </a:schemeClr>
                </a:solidFill>
              </a:rPr>
              <a:t> </a:t>
            </a:r>
            <a:r>
              <a:rPr lang="en-GB" altLang="it-IT" sz="2000" dirty="0" err="1">
                <a:solidFill>
                  <a:schemeClr val="bg2">
                    <a:lumMod val="25000"/>
                  </a:schemeClr>
                </a:solidFill>
              </a:rPr>
              <a:t>affinità</a:t>
            </a:r>
            <a:r>
              <a:rPr lang="en-GB" altLang="it-IT" sz="2000" dirty="0">
                <a:solidFill>
                  <a:schemeClr val="bg2">
                    <a:lumMod val="25000"/>
                  </a:schemeClr>
                </a:solidFill>
              </a:rPr>
              <a:t> e </a:t>
            </a:r>
            <a:r>
              <a:rPr lang="en-GB" altLang="it-IT" sz="2000" dirty="0" err="1">
                <a:solidFill>
                  <a:schemeClr val="bg2">
                    <a:lumMod val="25000"/>
                  </a:schemeClr>
                </a:solidFill>
              </a:rPr>
              <a:t>selettività</a:t>
            </a:r>
            <a:r>
              <a:rPr lang="en-GB" altLang="it-IT" sz="2000" dirty="0">
                <a:solidFill>
                  <a:schemeClr val="bg2">
                    <a:lumMod val="25000"/>
                  </a:schemeClr>
                </a:solidFill>
              </a:rPr>
              <a:t> verso A</a:t>
            </a:r>
            <a:r>
              <a:rPr lang="en-GB" altLang="it-IT" sz="2000" baseline="-33000" dirty="0">
                <a:solidFill>
                  <a:schemeClr val="bg2">
                    <a:lumMod val="25000"/>
                  </a:schemeClr>
                </a:solidFill>
              </a:rPr>
              <a:t>3</a:t>
            </a:r>
          </a:p>
        </p:txBody>
      </p:sp>
      <p:sp>
        <p:nvSpPr>
          <p:cNvPr id="27652" name="Text Box 4"/>
          <p:cNvSpPr txBox="1">
            <a:spLocks noChangeArrowheads="1"/>
          </p:cNvSpPr>
          <p:nvPr/>
        </p:nvSpPr>
        <p:spPr bwMode="auto">
          <a:xfrm>
            <a:off x="429120" y="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a:t>
            </a:r>
          </a:p>
        </p:txBody>
      </p:sp>
      <p:sp>
        <p:nvSpPr>
          <p:cNvPr id="27653" name="AutoShape 5"/>
          <p:cNvSpPr>
            <a:spLocks noChangeArrowheads="1"/>
          </p:cNvSpPr>
          <p:nvPr/>
        </p:nvSpPr>
        <p:spPr bwMode="auto">
          <a:xfrm>
            <a:off x="391681" y="914497"/>
            <a:ext cx="2221920" cy="2645557"/>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7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60" y="1051310"/>
            <a:ext cx="1776960" cy="23460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5" name="Text Box 7"/>
          <p:cNvSpPr txBox="1">
            <a:spLocks noChangeArrowheads="1"/>
          </p:cNvSpPr>
          <p:nvPr/>
        </p:nvSpPr>
        <p:spPr bwMode="auto">
          <a:xfrm>
            <a:off x="2905921" y="1483356"/>
            <a:ext cx="1404000" cy="966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IB-MECA</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51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2900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1,8     nM</a:t>
            </a:r>
          </a:p>
          <a:p>
            <a:pPr>
              <a:lnSpc>
                <a:spcPct val="87000"/>
              </a:lnSpc>
            </a:pPr>
            <a:endParaRPr lang="en-GB" altLang="it-IT" sz="1300">
              <a:solidFill>
                <a:schemeClr val="bg2">
                  <a:lumMod val="25000"/>
                </a:schemeClr>
              </a:solidFill>
            </a:endParaRPr>
          </a:p>
        </p:txBody>
      </p:sp>
      <p:sp>
        <p:nvSpPr>
          <p:cNvPr id="27656" name="AutoShape 8"/>
          <p:cNvSpPr>
            <a:spLocks noChangeArrowheads="1"/>
          </p:cNvSpPr>
          <p:nvPr/>
        </p:nvSpPr>
        <p:spPr bwMode="auto">
          <a:xfrm>
            <a:off x="4376161" y="1710900"/>
            <a:ext cx="653760" cy="489651"/>
          </a:xfrm>
          <a:prstGeom prst="rightArrow">
            <a:avLst>
              <a:gd name="adj1" fmla="val 50000"/>
              <a:gd name="adj2" fmla="val 33382"/>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76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281" y="3395876"/>
            <a:ext cx="3134880" cy="25476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000" y="3102086"/>
            <a:ext cx="2547360" cy="28745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9" name="Text Box 11"/>
          <p:cNvSpPr txBox="1">
            <a:spLocks noChangeArrowheads="1"/>
          </p:cNvSpPr>
          <p:nvPr/>
        </p:nvSpPr>
        <p:spPr bwMode="auto">
          <a:xfrm>
            <a:off x="4309920" y="4049706"/>
            <a:ext cx="127296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endParaRPr lang="en-GB" altLang="it-IT" sz="1300">
              <a:solidFill>
                <a:schemeClr val="bg2">
                  <a:lumMod val="25000"/>
                </a:schemeClr>
              </a:solidFill>
            </a:endParaRP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33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3363 nM   </a:t>
            </a:r>
          </a:p>
          <a:p>
            <a:pPr>
              <a:lnSpc>
                <a:spcPct val="87000"/>
              </a:lnSpc>
            </a:pPr>
            <a:r>
              <a:rPr lang="en-GB" altLang="it-IT" sz="1300" b="1">
                <a:solidFill>
                  <a:schemeClr val="bg2">
                    <a:lumMod val="25000"/>
                  </a:schemeClr>
                </a:solidFill>
              </a:rPr>
              <a:t>hA</a:t>
            </a:r>
            <a:r>
              <a:rPr lang="en-GB" altLang="it-IT" sz="1300" b="1" baseline="-33000">
                <a:solidFill>
                  <a:schemeClr val="bg2">
                    <a:lumMod val="25000"/>
                  </a:schemeClr>
                </a:solidFill>
              </a:rPr>
              <a:t>3  </a:t>
            </a:r>
            <a:r>
              <a:rPr lang="en-GB" altLang="it-IT" sz="1300" b="1">
                <a:solidFill>
                  <a:schemeClr val="bg2">
                    <a:lumMod val="25000"/>
                  </a:schemeClr>
                </a:solidFill>
              </a:rPr>
              <a:t>= 6,6    nM</a:t>
            </a:r>
          </a:p>
          <a:p>
            <a:pPr>
              <a:lnSpc>
                <a:spcPct val="87000"/>
              </a:lnSpc>
            </a:pPr>
            <a:endParaRPr lang="en-GB" altLang="it-IT" sz="1300" b="1">
              <a:solidFill>
                <a:schemeClr val="bg2">
                  <a:lumMod val="25000"/>
                </a:schemeClr>
              </a:solidFill>
            </a:endParaRPr>
          </a:p>
        </p:txBody>
      </p:sp>
      <p:sp>
        <p:nvSpPr>
          <p:cNvPr id="27660" name="Text Box 12"/>
          <p:cNvSpPr txBox="1">
            <a:spLocks noChangeArrowheads="1"/>
          </p:cNvSpPr>
          <p:nvPr/>
        </p:nvSpPr>
        <p:spPr bwMode="auto">
          <a:xfrm>
            <a:off x="7575840" y="4062668"/>
            <a:ext cx="111024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endParaRPr lang="en-GB" altLang="it-IT" sz="1300">
              <a:solidFill>
                <a:schemeClr val="bg2">
                  <a:lumMod val="25000"/>
                </a:schemeClr>
              </a:solidFill>
            </a:endParaRP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45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420 nM   </a:t>
            </a:r>
          </a:p>
          <a:p>
            <a:pPr>
              <a:lnSpc>
                <a:spcPct val="87000"/>
              </a:lnSpc>
            </a:pPr>
            <a:r>
              <a:rPr lang="en-GB" altLang="it-IT" sz="1300" b="1">
                <a:solidFill>
                  <a:schemeClr val="bg2">
                    <a:lumMod val="25000"/>
                  </a:schemeClr>
                </a:solidFill>
              </a:rPr>
              <a:t>hA</a:t>
            </a:r>
            <a:r>
              <a:rPr lang="en-GB" altLang="it-IT" sz="1300" b="1" baseline="-33000">
                <a:solidFill>
                  <a:schemeClr val="bg2">
                    <a:lumMod val="25000"/>
                  </a:schemeClr>
                </a:solidFill>
              </a:rPr>
              <a:t>3  </a:t>
            </a:r>
            <a:r>
              <a:rPr lang="en-GB" altLang="it-IT" sz="1300" b="1">
                <a:solidFill>
                  <a:schemeClr val="bg2">
                    <a:lumMod val="25000"/>
                  </a:schemeClr>
                </a:solidFill>
              </a:rPr>
              <a:t>= 4,4  nM</a:t>
            </a:r>
          </a:p>
          <a:p>
            <a:pPr>
              <a:lnSpc>
                <a:spcPct val="87000"/>
              </a:lnSpc>
            </a:pPr>
            <a:endParaRPr lang="en-GB" altLang="it-IT" sz="1300" b="1">
              <a:solidFill>
                <a:schemeClr val="bg2">
                  <a:lumMod val="25000"/>
                </a:schemeClr>
              </a:solidFill>
            </a:endParaRPr>
          </a:p>
        </p:txBody>
      </p:sp>
    </p:spTree>
    <p:extLst>
      <p:ext uri="{BB962C8B-B14F-4D97-AF65-F5344CB8AC3E}">
        <p14:creationId xmlns:p14="http://schemas.microsoft.com/office/powerpoint/2010/main" val="5301860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AutoShape 1"/>
          <p:cNvSpPr>
            <a:spLocks noChangeArrowheads="1"/>
          </p:cNvSpPr>
          <p:nvPr/>
        </p:nvSpPr>
        <p:spPr bwMode="auto">
          <a:xfrm>
            <a:off x="5553031" y="909038"/>
            <a:ext cx="3330720" cy="3624860"/>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8674" name="AutoShape 2"/>
          <p:cNvSpPr>
            <a:spLocks noChangeArrowheads="1"/>
          </p:cNvSpPr>
          <p:nvPr/>
        </p:nvSpPr>
        <p:spPr bwMode="auto">
          <a:xfrm>
            <a:off x="249400" y="1212047"/>
            <a:ext cx="3265920" cy="2286960"/>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8675"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latin typeface="+mn-lt"/>
              </a:rPr>
              <a:t>Antagonisti</a:t>
            </a:r>
            <a:r>
              <a:rPr lang="en-GB" altLang="it-IT" sz="4000" dirty="0">
                <a:solidFill>
                  <a:schemeClr val="accent1"/>
                </a:solidFill>
                <a:latin typeface="+mn-lt"/>
              </a:rPr>
              <a:t> A</a:t>
            </a:r>
            <a:r>
              <a:rPr lang="en-GB" altLang="it-IT" sz="4000" baseline="-33000" dirty="0">
                <a:solidFill>
                  <a:schemeClr val="accent1"/>
                </a:solidFill>
                <a:latin typeface="+mn-lt"/>
              </a:rPr>
              <a:t>3</a:t>
            </a:r>
            <a:r>
              <a:rPr lang="en-GB" altLang="it-IT" sz="4000" dirty="0">
                <a:solidFill>
                  <a:schemeClr val="accent1"/>
                </a:solidFill>
                <a:latin typeface="+mn-lt"/>
              </a:rPr>
              <a:t>AR</a:t>
            </a:r>
          </a:p>
        </p:txBody>
      </p:sp>
      <p:sp>
        <p:nvSpPr>
          <p:cNvPr id="28676" name="Text Box 4"/>
          <p:cNvSpPr txBox="1">
            <a:spLocks noChangeArrowheads="1"/>
          </p:cNvSpPr>
          <p:nvPr/>
        </p:nvSpPr>
        <p:spPr bwMode="auto">
          <a:xfrm>
            <a:off x="-559759" y="735134"/>
            <a:ext cx="7054560" cy="540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dirty="0">
                <a:solidFill>
                  <a:schemeClr val="bg2">
                    <a:lumMod val="25000"/>
                  </a:schemeClr>
                </a:solidFill>
                <a:latin typeface="+mn-lt"/>
              </a:rPr>
              <a:t>PROGETTAZIONE RAZIONALE DI A</a:t>
            </a:r>
            <a:r>
              <a:rPr lang="en-GB" altLang="it-IT" baseline="-33000" dirty="0">
                <a:solidFill>
                  <a:schemeClr val="bg2">
                    <a:lumMod val="25000"/>
                  </a:schemeClr>
                </a:solidFill>
                <a:latin typeface="+mn-lt"/>
              </a:rPr>
              <a:t>3</a:t>
            </a:r>
            <a:r>
              <a:rPr lang="en-GB" altLang="it-IT" dirty="0">
                <a:solidFill>
                  <a:schemeClr val="bg2">
                    <a:lumMod val="25000"/>
                  </a:schemeClr>
                </a:solidFill>
                <a:latin typeface="+mn-lt"/>
              </a:rPr>
              <a:t> ANTAGONISTI</a:t>
            </a:r>
          </a:p>
        </p:txBody>
      </p:sp>
      <p:sp>
        <p:nvSpPr>
          <p:cNvPr id="28677" name="Text Box 5"/>
          <p:cNvSpPr txBox="1">
            <a:spLocks noChangeArrowheads="1"/>
          </p:cNvSpPr>
          <p:nvPr/>
        </p:nvSpPr>
        <p:spPr bwMode="auto">
          <a:xfrm>
            <a:off x="1522360" y="2861021"/>
            <a:ext cx="1830240" cy="5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500" b="1">
                <a:solidFill>
                  <a:schemeClr val="bg2">
                    <a:lumMod val="25000"/>
                  </a:schemeClr>
                </a:solidFill>
                <a:latin typeface="+mn-lt"/>
              </a:rPr>
              <a:t>A</a:t>
            </a:r>
            <a:r>
              <a:rPr lang="en-GB" altLang="it-IT" sz="1500" b="1" baseline="-33000">
                <a:solidFill>
                  <a:schemeClr val="bg2">
                    <a:lumMod val="25000"/>
                  </a:schemeClr>
                </a:solidFill>
                <a:latin typeface="+mn-lt"/>
              </a:rPr>
              <a:t>2A</a:t>
            </a:r>
            <a:r>
              <a:rPr lang="en-GB" altLang="it-IT" sz="1500" b="1">
                <a:solidFill>
                  <a:schemeClr val="bg2">
                    <a:lumMod val="25000"/>
                  </a:schemeClr>
                </a:solidFill>
                <a:latin typeface="+mn-lt"/>
              </a:rPr>
              <a:t> ANTAGONISTA</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40" y="1471275"/>
            <a:ext cx="2740320" cy="1700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9" name="AutoShape 7"/>
          <p:cNvSpPr>
            <a:spLocks noChangeArrowheads="1"/>
          </p:cNvSpPr>
          <p:nvPr/>
        </p:nvSpPr>
        <p:spPr bwMode="auto">
          <a:xfrm>
            <a:off x="2817046" y="3429001"/>
            <a:ext cx="3103200" cy="2939348"/>
          </a:xfrm>
          <a:prstGeom prst="roundRect">
            <a:avLst>
              <a:gd name="adj" fmla="val 16667"/>
            </a:avLst>
          </a:prstGeom>
          <a:ln>
            <a:solidFill>
              <a:srgbClr val="FFFF00"/>
            </a:solidFill>
            <a:headEnd/>
            <a:tailEnd/>
          </a:ln>
          <a:extLst/>
        </p:spPr>
        <p:style>
          <a:lnRef idx="2">
            <a:schemeClr val="accent5"/>
          </a:lnRef>
          <a:fillRef idx="1">
            <a:schemeClr val="lt1"/>
          </a:fillRef>
          <a:effectRef idx="0">
            <a:schemeClr val="accent5"/>
          </a:effectRef>
          <a:fontRef idx="minor">
            <a:schemeClr val="dk1"/>
          </a:fontRef>
        </p:style>
        <p:txBody>
          <a:bodyPr wrap="none" lIns="82945" tIns="41473" rIns="82945" bIns="41473" anchor="ctr"/>
          <a:lstStyle/>
          <a:p>
            <a:endParaRPr lang="it-IT">
              <a:solidFill>
                <a:schemeClr val="bg2">
                  <a:lumMod val="25000"/>
                </a:schemeClr>
              </a:solidFill>
            </a:endParaRPr>
          </a:p>
        </p:txBody>
      </p:sp>
      <p:pic>
        <p:nvPicPr>
          <p:cNvPr id="286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551" y="1015609"/>
            <a:ext cx="2687040" cy="33555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1" name="Text Box 9"/>
          <p:cNvSpPr txBox="1">
            <a:spLocks noChangeArrowheads="1"/>
          </p:cNvSpPr>
          <p:nvPr/>
        </p:nvSpPr>
        <p:spPr bwMode="auto">
          <a:xfrm>
            <a:off x="7185990" y="3178716"/>
            <a:ext cx="1830240" cy="5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500" b="1">
                <a:solidFill>
                  <a:schemeClr val="bg2">
                    <a:lumMod val="25000"/>
                  </a:schemeClr>
                </a:solidFill>
                <a:latin typeface="+mn-lt"/>
              </a:rPr>
              <a:t>A</a:t>
            </a:r>
            <a:r>
              <a:rPr lang="en-GB" altLang="it-IT" sz="1500" b="1" baseline="-33000">
                <a:solidFill>
                  <a:schemeClr val="bg2">
                    <a:lumMod val="25000"/>
                  </a:schemeClr>
                </a:solidFill>
                <a:latin typeface="+mn-lt"/>
              </a:rPr>
              <a:t>3</a:t>
            </a:r>
            <a:r>
              <a:rPr lang="en-GB" altLang="it-IT" sz="1500" b="1">
                <a:solidFill>
                  <a:schemeClr val="bg2">
                    <a:lumMod val="25000"/>
                  </a:schemeClr>
                </a:solidFill>
                <a:latin typeface="+mn-lt"/>
              </a:rPr>
              <a:t> AGONISTA</a:t>
            </a:r>
          </a:p>
        </p:txBody>
      </p:sp>
      <p:sp>
        <p:nvSpPr>
          <p:cNvPr id="28682" name="Rectangle 10"/>
          <p:cNvSpPr>
            <a:spLocks noChangeArrowheads="1"/>
          </p:cNvSpPr>
          <p:nvPr/>
        </p:nvSpPr>
        <p:spPr bwMode="auto">
          <a:xfrm>
            <a:off x="445241" y="1864437"/>
            <a:ext cx="2939040" cy="1470394"/>
          </a:xfrm>
          <a:prstGeom prst="rect">
            <a:avLst/>
          </a:prstGeom>
          <a:noFill/>
          <a:ln w="36000">
            <a:solidFill>
              <a:srgbClr val="E6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8683" name="Rectangle 11"/>
          <p:cNvSpPr>
            <a:spLocks noChangeArrowheads="1"/>
          </p:cNvSpPr>
          <p:nvPr/>
        </p:nvSpPr>
        <p:spPr bwMode="auto">
          <a:xfrm>
            <a:off x="6402631" y="957092"/>
            <a:ext cx="2155680" cy="1306217"/>
          </a:xfrm>
          <a:prstGeom prst="rect">
            <a:avLst/>
          </a:prstGeom>
          <a:noFill/>
          <a:ln w="36000">
            <a:solidFill>
              <a:srgbClr val="E6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86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2161" y="3535698"/>
            <a:ext cx="1859040" cy="133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3551" y="4819769"/>
            <a:ext cx="2740320" cy="1278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6" name="Text Box 14"/>
          <p:cNvSpPr txBox="1">
            <a:spLocks noChangeArrowheads="1"/>
          </p:cNvSpPr>
          <p:nvPr/>
        </p:nvSpPr>
        <p:spPr bwMode="auto">
          <a:xfrm>
            <a:off x="873701" y="6401473"/>
            <a:ext cx="7054560" cy="5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dirty="0">
                <a:solidFill>
                  <a:schemeClr val="bg2">
                    <a:lumMod val="25000"/>
                  </a:schemeClr>
                </a:solidFill>
                <a:latin typeface="+mn-lt"/>
              </a:rPr>
              <a:t>IBRIDI TRA A</a:t>
            </a:r>
            <a:r>
              <a:rPr lang="en-GB" altLang="it-IT" sz="2000" baseline="-33000" dirty="0">
                <a:solidFill>
                  <a:schemeClr val="bg2">
                    <a:lumMod val="25000"/>
                  </a:schemeClr>
                </a:solidFill>
                <a:latin typeface="+mn-lt"/>
              </a:rPr>
              <a:t>2A</a:t>
            </a:r>
            <a:r>
              <a:rPr lang="en-GB" altLang="it-IT" sz="2000" dirty="0">
                <a:solidFill>
                  <a:schemeClr val="bg2">
                    <a:lumMod val="25000"/>
                  </a:schemeClr>
                </a:solidFill>
                <a:latin typeface="+mn-lt"/>
              </a:rPr>
              <a:t> ANTAGONISTI E A</a:t>
            </a:r>
            <a:r>
              <a:rPr lang="en-GB" altLang="it-IT" sz="2000" baseline="-33000" dirty="0">
                <a:solidFill>
                  <a:schemeClr val="bg2">
                    <a:lumMod val="25000"/>
                  </a:schemeClr>
                </a:solidFill>
                <a:latin typeface="+mn-lt"/>
              </a:rPr>
              <a:t>3</a:t>
            </a:r>
            <a:r>
              <a:rPr lang="en-GB" altLang="it-IT" sz="2000" dirty="0">
                <a:solidFill>
                  <a:schemeClr val="bg2">
                    <a:lumMod val="25000"/>
                  </a:schemeClr>
                </a:solidFill>
                <a:latin typeface="+mn-lt"/>
              </a:rPr>
              <a:t> AGONISTI</a:t>
            </a:r>
          </a:p>
        </p:txBody>
      </p:sp>
    </p:spTree>
    <p:extLst>
      <p:ext uri="{BB962C8B-B14F-4D97-AF65-F5344CB8AC3E}">
        <p14:creationId xmlns:p14="http://schemas.microsoft.com/office/powerpoint/2010/main" val="18390562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950" y="3266263"/>
            <a:ext cx="3265920" cy="3361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20" y="272189"/>
            <a:ext cx="6600960" cy="2177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3"/>
          <p:cNvSpPr txBox="1">
            <a:spLocks noChangeArrowheads="1"/>
          </p:cNvSpPr>
          <p:nvPr/>
        </p:nvSpPr>
        <p:spPr bwMode="auto">
          <a:xfrm>
            <a:off x="326881" y="2896145"/>
            <a:ext cx="5094720" cy="50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CONCLUSIONI</a:t>
            </a:r>
          </a:p>
        </p:txBody>
      </p:sp>
      <p:sp>
        <p:nvSpPr>
          <p:cNvPr id="29700" name="Text Box 4"/>
          <p:cNvSpPr txBox="1">
            <a:spLocks noChangeArrowheads="1"/>
          </p:cNvSpPr>
          <p:nvPr/>
        </p:nvSpPr>
        <p:spPr bwMode="auto">
          <a:xfrm>
            <a:off x="194269" y="3392996"/>
            <a:ext cx="5458386"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7000"/>
              </a:lnSpc>
              <a:buClr>
                <a:schemeClr val="bg2">
                  <a:lumMod val="25000"/>
                </a:schemeClr>
              </a:buClr>
              <a:buFont typeface="Arial" pitchFamily="34" charset="0"/>
              <a:buChar char="•"/>
            </a:pPr>
            <a:r>
              <a:rPr lang="en-GB" altLang="it-IT" sz="2000" dirty="0" err="1" smtClean="0">
                <a:solidFill>
                  <a:schemeClr val="bg2">
                    <a:lumMod val="25000"/>
                  </a:schemeClr>
                </a:solidFill>
                <a:latin typeface="+mn-lt"/>
              </a:rPr>
              <a:t>Piccole</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catene</a:t>
            </a:r>
            <a:r>
              <a:rPr lang="en-GB" altLang="it-IT" sz="2000" dirty="0">
                <a:solidFill>
                  <a:schemeClr val="bg2">
                    <a:lumMod val="25000"/>
                  </a:schemeClr>
                </a:solidFill>
                <a:latin typeface="+mn-lt"/>
              </a:rPr>
              <a:t> in N</a:t>
            </a:r>
            <a:r>
              <a:rPr lang="en-GB" altLang="it-IT" sz="2000" baseline="33000" dirty="0">
                <a:solidFill>
                  <a:schemeClr val="bg2">
                    <a:lumMod val="25000"/>
                  </a:schemeClr>
                </a:solidFill>
                <a:latin typeface="+mn-lt"/>
              </a:rPr>
              <a:t>8 </a:t>
            </a:r>
            <a:r>
              <a:rPr lang="en-GB" altLang="it-IT" sz="2000" dirty="0">
                <a:solidFill>
                  <a:schemeClr val="bg2">
                    <a:lumMod val="25000"/>
                  </a:schemeClr>
                </a:solidFill>
                <a:latin typeface="+mn-lt"/>
              </a:rPr>
              <a:t>come </a:t>
            </a:r>
            <a:r>
              <a:rPr lang="en-GB" altLang="it-IT" sz="2000" dirty="0" err="1">
                <a:solidFill>
                  <a:schemeClr val="bg2">
                    <a:lumMod val="25000"/>
                  </a:schemeClr>
                </a:solidFill>
                <a:latin typeface="+mn-lt"/>
              </a:rPr>
              <a:t>etil</a:t>
            </a:r>
            <a:r>
              <a:rPr lang="en-GB" altLang="it-IT" sz="2000" dirty="0">
                <a:solidFill>
                  <a:schemeClr val="bg2">
                    <a:lumMod val="25000"/>
                  </a:schemeClr>
                </a:solidFill>
                <a:latin typeface="+mn-lt"/>
              </a:rPr>
              <a:t> e </a:t>
            </a:r>
            <a:r>
              <a:rPr lang="en-GB" altLang="it-IT" sz="2000" dirty="0" err="1" smtClean="0">
                <a:solidFill>
                  <a:schemeClr val="bg2">
                    <a:lumMod val="25000"/>
                  </a:schemeClr>
                </a:solidFill>
                <a:latin typeface="+mn-lt"/>
              </a:rPr>
              <a:t>propil</a:t>
            </a:r>
            <a:r>
              <a:rPr lang="en-GB" altLang="it-IT" sz="2000" dirty="0" smtClean="0">
                <a:solidFill>
                  <a:schemeClr val="bg2">
                    <a:lumMod val="25000"/>
                  </a:schemeClr>
                </a:solidFill>
                <a:latin typeface="+mn-lt"/>
              </a:rPr>
              <a:t> </a:t>
            </a:r>
            <a:r>
              <a:rPr lang="en-GB" altLang="it-IT" sz="2000" dirty="0" err="1" smtClean="0">
                <a:solidFill>
                  <a:schemeClr val="bg2">
                    <a:lumMod val="25000"/>
                  </a:schemeClr>
                </a:solidFill>
                <a:latin typeface="+mn-lt"/>
              </a:rPr>
              <a:t>danno</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l'affinità</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maggiore</a:t>
            </a:r>
            <a:endParaRPr lang="en-GB" altLang="it-IT" sz="2000" dirty="0">
              <a:solidFill>
                <a:schemeClr val="bg2">
                  <a:lumMod val="25000"/>
                </a:schemeClr>
              </a:solidFill>
              <a:latin typeface="+mn-lt"/>
            </a:endParaRPr>
          </a:p>
        </p:txBody>
      </p:sp>
      <p:sp>
        <p:nvSpPr>
          <p:cNvPr id="29701" name="Text Box 5"/>
          <p:cNvSpPr txBox="1">
            <a:spLocks noChangeArrowheads="1"/>
          </p:cNvSpPr>
          <p:nvPr/>
        </p:nvSpPr>
        <p:spPr bwMode="auto">
          <a:xfrm>
            <a:off x="195710" y="4007942"/>
            <a:ext cx="5421989" cy="1222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gn="just">
              <a:lnSpc>
                <a:spcPct val="87000"/>
              </a:lnSpc>
              <a:buClr>
                <a:schemeClr val="bg2">
                  <a:lumMod val="25000"/>
                </a:schemeClr>
              </a:buClr>
              <a:buFont typeface="Arial" pitchFamily="34" charset="0"/>
              <a:buChar char="•"/>
            </a:pPr>
            <a:r>
              <a:rPr lang="en-GB" altLang="it-IT" sz="2000" dirty="0" smtClean="0">
                <a:solidFill>
                  <a:schemeClr val="bg2">
                    <a:lumMod val="25000"/>
                  </a:schemeClr>
                </a:solidFill>
                <a:latin typeface="+mn-lt"/>
              </a:rPr>
              <a:t>In </a:t>
            </a:r>
            <a:r>
              <a:rPr lang="en-GB" altLang="it-IT" sz="2000" dirty="0">
                <a:solidFill>
                  <a:schemeClr val="bg2">
                    <a:lumMod val="25000"/>
                  </a:schemeClr>
                </a:solidFill>
                <a:latin typeface="+mn-lt"/>
              </a:rPr>
              <a:t>N</a:t>
            </a:r>
            <a:r>
              <a:rPr lang="en-GB" altLang="it-IT" sz="2000" baseline="33000" dirty="0">
                <a:solidFill>
                  <a:schemeClr val="bg2">
                    <a:lumMod val="25000"/>
                  </a:schemeClr>
                </a:solidFill>
                <a:latin typeface="+mn-lt"/>
              </a:rPr>
              <a:t>5 </a:t>
            </a:r>
            <a:r>
              <a:rPr lang="en-GB" altLang="it-IT" sz="2000" dirty="0">
                <a:solidFill>
                  <a:schemeClr val="bg2">
                    <a:lumMod val="25000"/>
                  </a:schemeClr>
                </a:solidFill>
                <a:latin typeface="+mn-lt"/>
              </a:rPr>
              <a:t>la catena 4-metossicarbamoilica </a:t>
            </a:r>
            <a:r>
              <a:rPr lang="en-GB" altLang="it-IT" sz="2000" dirty="0" err="1">
                <a:solidFill>
                  <a:schemeClr val="bg2">
                    <a:lumMod val="25000"/>
                  </a:schemeClr>
                </a:solidFill>
                <a:latin typeface="+mn-lt"/>
              </a:rPr>
              <a:t>dà</a:t>
            </a:r>
            <a:r>
              <a:rPr lang="en-GB" altLang="it-IT" sz="2000" dirty="0">
                <a:solidFill>
                  <a:schemeClr val="bg2">
                    <a:lumMod val="25000"/>
                  </a:schemeClr>
                </a:solidFill>
                <a:latin typeface="+mn-lt"/>
              </a:rPr>
              <a:t> la    </a:t>
            </a:r>
            <a:r>
              <a:rPr lang="en-GB" altLang="it-IT" sz="2000" dirty="0" err="1">
                <a:solidFill>
                  <a:schemeClr val="bg2">
                    <a:lumMod val="25000"/>
                  </a:schemeClr>
                </a:solidFill>
                <a:latin typeface="+mn-lt"/>
              </a:rPr>
              <a:t>maggior</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affinità</a:t>
            </a:r>
            <a:r>
              <a:rPr lang="en-GB" altLang="it-IT" sz="2000" dirty="0">
                <a:solidFill>
                  <a:schemeClr val="bg2">
                    <a:lumMod val="25000"/>
                  </a:schemeClr>
                </a:solidFill>
                <a:latin typeface="+mn-lt"/>
              </a:rPr>
              <a:t> e </a:t>
            </a:r>
            <a:r>
              <a:rPr lang="en-GB" altLang="it-IT" sz="2000" dirty="0" err="1" smtClean="0">
                <a:solidFill>
                  <a:schemeClr val="bg2">
                    <a:lumMod val="25000"/>
                  </a:schemeClr>
                </a:solidFill>
                <a:latin typeface="+mn-lt"/>
              </a:rPr>
              <a:t>selettività</a:t>
            </a:r>
            <a:r>
              <a:rPr lang="en-GB" altLang="it-IT" sz="2000" dirty="0" smtClean="0">
                <a:solidFill>
                  <a:schemeClr val="bg2">
                    <a:lumMod val="25000"/>
                  </a:schemeClr>
                </a:solidFill>
                <a:latin typeface="+mn-lt"/>
              </a:rPr>
              <a:t>, </a:t>
            </a:r>
            <a:r>
              <a:rPr lang="en-GB" altLang="it-IT" sz="2000" dirty="0" err="1" smtClean="0">
                <a:solidFill>
                  <a:schemeClr val="bg2">
                    <a:lumMod val="25000"/>
                  </a:schemeClr>
                </a:solidFill>
                <a:latin typeface="+mn-lt"/>
              </a:rPr>
              <a:t>confermando</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che</a:t>
            </a:r>
            <a:r>
              <a:rPr lang="en-GB" altLang="it-IT" sz="2000" dirty="0">
                <a:solidFill>
                  <a:schemeClr val="bg2">
                    <a:lumMod val="25000"/>
                  </a:schemeClr>
                </a:solidFill>
                <a:latin typeface="+mn-lt"/>
              </a:rPr>
              <a:t> per A</a:t>
            </a:r>
            <a:r>
              <a:rPr lang="en-GB" altLang="it-IT" sz="2000" baseline="-33000" dirty="0">
                <a:solidFill>
                  <a:schemeClr val="bg2">
                    <a:lumMod val="25000"/>
                  </a:schemeClr>
                </a:solidFill>
                <a:latin typeface="+mn-lt"/>
              </a:rPr>
              <a:t>3</a:t>
            </a:r>
            <a:r>
              <a:rPr lang="en-GB" altLang="it-IT" sz="2000" dirty="0">
                <a:solidFill>
                  <a:schemeClr val="bg2">
                    <a:lumMod val="25000"/>
                  </a:schemeClr>
                </a:solidFill>
                <a:latin typeface="+mn-lt"/>
              </a:rPr>
              <a:t> è </a:t>
            </a:r>
            <a:r>
              <a:rPr lang="en-GB" altLang="it-IT" sz="2000" dirty="0" err="1">
                <a:solidFill>
                  <a:schemeClr val="bg2">
                    <a:lumMod val="25000"/>
                  </a:schemeClr>
                </a:solidFill>
                <a:latin typeface="+mn-lt"/>
              </a:rPr>
              <a:t>preferibile</a:t>
            </a:r>
            <a:r>
              <a:rPr lang="en-GB" altLang="it-IT" sz="2000" dirty="0">
                <a:solidFill>
                  <a:schemeClr val="bg2">
                    <a:lumMod val="25000"/>
                  </a:schemeClr>
                </a:solidFill>
                <a:latin typeface="+mn-lt"/>
              </a:rPr>
              <a:t> non </a:t>
            </a:r>
            <a:r>
              <a:rPr lang="en-GB" altLang="it-IT" sz="2000" dirty="0" err="1">
                <a:solidFill>
                  <a:schemeClr val="bg2">
                    <a:lumMod val="25000"/>
                  </a:schemeClr>
                </a:solidFill>
                <a:latin typeface="+mn-lt"/>
              </a:rPr>
              <a:t>avere</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l'ammina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libera</a:t>
            </a:r>
            <a:endParaRPr lang="en-GB" altLang="it-IT" sz="2000" dirty="0">
              <a:solidFill>
                <a:schemeClr val="bg2">
                  <a:lumMod val="25000"/>
                </a:schemeClr>
              </a:solidFill>
              <a:latin typeface="+mn-lt"/>
            </a:endParaRPr>
          </a:p>
        </p:txBody>
      </p:sp>
      <p:sp>
        <p:nvSpPr>
          <p:cNvPr id="29702" name="AutoShape 6"/>
          <p:cNvSpPr>
            <a:spLocks noChangeArrowheads="1"/>
          </p:cNvSpPr>
          <p:nvPr/>
        </p:nvSpPr>
        <p:spPr bwMode="auto">
          <a:xfrm>
            <a:off x="2612161" y="5224869"/>
            <a:ext cx="326880" cy="489651"/>
          </a:xfrm>
          <a:prstGeom prst="downArrow">
            <a:avLst>
              <a:gd name="adj1" fmla="val 50000"/>
              <a:gd name="adj2" fmla="val 37445"/>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9703" name="Text Box 7"/>
          <p:cNvSpPr txBox="1">
            <a:spLocks noChangeArrowheads="1"/>
          </p:cNvSpPr>
          <p:nvPr/>
        </p:nvSpPr>
        <p:spPr bwMode="auto">
          <a:xfrm>
            <a:off x="260641" y="5868617"/>
            <a:ext cx="5094720" cy="50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SINTESI DEL DERIVATO TRIZIATO</a:t>
            </a:r>
          </a:p>
        </p:txBody>
      </p:sp>
      <p:sp>
        <p:nvSpPr>
          <p:cNvPr id="29704" name="Text Box 8"/>
          <p:cNvSpPr txBox="1">
            <a:spLocks noChangeArrowheads="1"/>
          </p:cNvSpPr>
          <p:nvPr/>
        </p:nvSpPr>
        <p:spPr bwMode="auto">
          <a:xfrm>
            <a:off x="162720" y="6315064"/>
            <a:ext cx="261360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latin typeface="+mn-lt"/>
              </a:rPr>
              <a:t> </a:t>
            </a:r>
            <a:r>
              <a:rPr lang="en-GB" altLang="it-IT" sz="1100">
                <a:solidFill>
                  <a:schemeClr val="bg2">
                    <a:lumMod val="25000"/>
                  </a:schemeClr>
                </a:solidFill>
                <a:latin typeface="+mn-lt"/>
              </a:rPr>
              <a:t>J.Med.Chem., 42(22), 1999, 4473-4478.</a:t>
            </a:r>
          </a:p>
        </p:txBody>
      </p:sp>
    </p:spTree>
    <p:extLst>
      <p:ext uri="{BB962C8B-B14F-4D97-AF65-F5344CB8AC3E}">
        <p14:creationId xmlns:p14="http://schemas.microsoft.com/office/powerpoint/2010/main" val="7752631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AutoShape 1"/>
          <p:cNvSpPr>
            <a:spLocks noChangeArrowheads="1"/>
          </p:cNvSpPr>
          <p:nvPr/>
        </p:nvSpPr>
        <p:spPr bwMode="auto">
          <a:xfrm>
            <a:off x="489600" y="1828993"/>
            <a:ext cx="2776320" cy="2612434"/>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1746" name="Rectangle 2"/>
          <p:cNvSpPr>
            <a:spLocks noGrp="1" noChangeArrowheads="1"/>
          </p:cNvSpPr>
          <p:nvPr>
            <p:ph type="title"/>
          </p:nvPr>
        </p:nvSpPr>
        <p:spPr>
          <a:xfrm>
            <a:off x="326880" y="5126939"/>
            <a:ext cx="4082400" cy="819446"/>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latin typeface="+mn-lt"/>
              </a:rPr>
              <a:t>All'aumentare del volume del sostituente in N</a:t>
            </a:r>
            <a:r>
              <a:rPr lang="en-GB" altLang="it-IT" sz="1800" baseline="33000">
                <a:solidFill>
                  <a:schemeClr val="bg2">
                    <a:lumMod val="25000"/>
                  </a:schemeClr>
                </a:solidFill>
                <a:latin typeface="+mn-lt"/>
              </a:rPr>
              <a:t>8</a:t>
            </a:r>
            <a:r>
              <a:rPr lang="en-GB" altLang="it-IT" sz="1800">
                <a:solidFill>
                  <a:schemeClr val="bg2">
                    <a:lumMod val="25000"/>
                  </a:schemeClr>
                </a:solidFill>
                <a:latin typeface="+mn-lt"/>
              </a:rPr>
              <a:t> l'affinità diminuisce</a:t>
            </a:r>
          </a:p>
        </p:txBody>
      </p:sp>
      <p:sp>
        <p:nvSpPr>
          <p:cNvPr id="31747" name="Rectangle 3"/>
          <p:cNvSpPr>
            <a:spLocks noGrp="1" noChangeArrowheads="1"/>
          </p:cNvSpPr>
          <p:nvPr>
            <p:ph type="subTitle" idx="4294967295"/>
          </p:nvPr>
        </p:nvSpPr>
        <p:spPr bwMode="auto">
          <a:xfrm>
            <a:off x="64801" y="671110"/>
            <a:ext cx="4409280" cy="8640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62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a:solidFill>
                  <a:schemeClr val="bg2">
                    <a:lumMod val="25000"/>
                  </a:schemeClr>
                </a:solidFill>
              </a:rPr>
              <a:t>OTTIMIZZAZIONE CATENA IN N</a:t>
            </a:r>
            <a:r>
              <a:rPr lang="en-GB" altLang="it-IT" sz="2000" b="1" i="1" baseline="33000">
                <a:solidFill>
                  <a:schemeClr val="bg2">
                    <a:lumMod val="25000"/>
                  </a:schemeClr>
                </a:solidFill>
              </a:rPr>
              <a:t>8</a:t>
            </a:r>
          </a:p>
        </p:txBody>
      </p:sp>
      <p:sp>
        <p:nvSpPr>
          <p:cNvPr id="31748" name="Text Box 4"/>
          <p:cNvSpPr txBox="1">
            <a:spLocks noChangeArrowheads="1"/>
          </p:cNvSpPr>
          <p:nvPr/>
        </p:nvSpPr>
        <p:spPr bwMode="auto">
          <a:xfrm>
            <a:off x="456480" y="104095"/>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latin typeface="+mn-lt"/>
              </a:rPr>
              <a:t>Antagonisti</a:t>
            </a:r>
            <a:r>
              <a:rPr lang="en-GB" altLang="it-IT" sz="4000" dirty="0">
                <a:solidFill>
                  <a:schemeClr val="accent1"/>
                </a:solidFill>
                <a:latin typeface="+mn-lt"/>
              </a:rPr>
              <a:t> A</a:t>
            </a:r>
            <a:r>
              <a:rPr lang="en-GB" altLang="it-IT" sz="4000" baseline="-33000" dirty="0">
                <a:solidFill>
                  <a:schemeClr val="accent1"/>
                </a:solidFill>
                <a:latin typeface="+mn-lt"/>
              </a:rPr>
              <a:t>3</a:t>
            </a:r>
            <a:r>
              <a:rPr lang="en-GB" altLang="it-IT" sz="4000" dirty="0">
                <a:solidFill>
                  <a:schemeClr val="accent1"/>
                </a:solidFill>
                <a:latin typeface="+mn-lt"/>
              </a:rPr>
              <a:t>AR</a:t>
            </a:r>
          </a:p>
        </p:txBody>
      </p:sp>
      <p:sp>
        <p:nvSpPr>
          <p:cNvPr id="31749" name="Oval 5"/>
          <p:cNvSpPr>
            <a:spLocks noChangeArrowheads="1"/>
          </p:cNvSpPr>
          <p:nvPr/>
        </p:nvSpPr>
        <p:spPr bwMode="auto">
          <a:xfrm>
            <a:off x="1535041" y="2122783"/>
            <a:ext cx="326880" cy="326915"/>
          </a:xfrm>
          <a:prstGeom prst="ellipse">
            <a:avLst/>
          </a:prstGeom>
          <a:solidFill>
            <a:srgbClr val="33CC66"/>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1750" name="Oval 6"/>
          <p:cNvSpPr>
            <a:spLocks noChangeArrowheads="1"/>
          </p:cNvSpPr>
          <p:nvPr/>
        </p:nvSpPr>
        <p:spPr bwMode="auto">
          <a:xfrm>
            <a:off x="718560" y="3918652"/>
            <a:ext cx="326880" cy="326914"/>
          </a:xfrm>
          <a:prstGeom prst="ellipse">
            <a:avLst/>
          </a:prstGeom>
          <a:solidFill>
            <a:srgbClr val="FF3366"/>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20" y="2209193"/>
            <a:ext cx="2252160" cy="1905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2" name="AutoShape 8"/>
          <p:cNvSpPr>
            <a:spLocks noChangeArrowheads="1"/>
          </p:cNvSpPr>
          <p:nvPr/>
        </p:nvSpPr>
        <p:spPr bwMode="auto">
          <a:xfrm>
            <a:off x="4082401" y="1535202"/>
            <a:ext cx="4800960" cy="1633131"/>
          </a:xfrm>
          <a:prstGeom prst="roundRect">
            <a:avLst>
              <a:gd name="adj" fmla="val 16667"/>
            </a:avLst>
          </a:prstGeom>
          <a:solidFill>
            <a:srgbClr val="33CC66"/>
          </a:solidFill>
          <a:ln w="9360">
            <a:solidFill>
              <a:srgbClr val="00AE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17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0320" y="1697939"/>
            <a:ext cx="4573440" cy="11694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4" name="AutoShape 10"/>
          <p:cNvSpPr>
            <a:spLocks noChangeArrowheads="1"/>
          </p:cNvSpPr>
          <p:nvPr/>
        </p:nvSpPr>
        <p:spPr bwMode="auto">
          <a:xfrm>
            <a:off x="4082401" y="3789038"/>
            <a:ext cx="4898880" cy="914496"/>
          </a:xfrm>
          <a:prstGeom prst="roundRect">
            <a:avLst>
              <a:gd name="adj" fmla="val 16667"/>
            </a:avLst>
          </a:prstGeom>
          <a:solidFill>
            <a:srgbClr val="FF3366"/>
          </a:solidFill>
          <a:ln w="9360">
            <a:solidFill>
              <a:srgbClr val="FF33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175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9441" y="4051146"/>
            <a:ext cx="4564800" cy="4507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1" y="1250052"/>
            <a:ext cx="4224960" cy="3551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7840" y="1176604"/>
            <a:ext cx="4572000" cy="36248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8" name="AutoShape 14"/>
          <p:cNvSpPr>
            <a:spLocks noChangeArrowheads="1"/>
          </p:cNvSpPr>
          <p:nvPr/>
        </p:nvSpPr>
        <p:spPr bwMode="auto">
          <a:xfrm>
            <a:off x="1926720" y="4778672"/>
            <a:ext cx="489600" cy="326915"/>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1759" name="AutoShape 15"/>
          <p:cNvSpPr>
            <a:spLocks noChangeArrowheads="1"/>
          </p:cNvSpPr>
          <p:nvPr/>
        </p:nvSpPr>
        <p:spPr bwMode="auto">
          <a:xfrm>
            <a:off x="6367680" y="4997325"/>
            <a:ext cx="489600" cy="262108"/>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1760" name="Text Box 16"/>
          <p:cNvSpPr txBox="1">
            <a:spLocks noChangeArrowheads="1"/>
          </p:cNvSpPr>
          <p:nvPr/>
        </p:nvSpPr>
        <p:spPr bwMode="auto">
          <a:xfrm>
            <a:off x="1045440" y="5943505"/>
            <a:ext cx="519264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00000"/>
              </a:lnSpc>
            </a:pPr>
            <a:r>
              <a:rPr lang="en-GB" altLang="it-IT">
                <a:solidFill>
                  <a:schemeClr val="bg2">
                    <a:lumMod val="25000"/>
                  </a:schemeClr>
                </a:solidFill>
                <a:latin typeface="+mn-lt"/>
              </a:rPr>
              <a:t>Infatti c'è una piccola tasca idrofobica tra TM3 e TM5 dove si colloca il sostituente in N</a:t>
            </a:r>
            <a:r>
              <a:rPr lang="en-GB" altLang="it-IT" baseline="33000">
                <a:solidFill>
                  <a:schemeClr val="bg2">
                    <a:lumMod val="25000"/>
                  </a:schemeClr>
                </a:solidFill>
                <a:latin typeface="+mn-lt"/>
              </a:rPr>
              <a:t>8</a:t>
            </a:r>
          </a:p>
        </p:txBody>
      </p:sp>
      <p:sp>
        <p:nvSpPr>
          <p:cNvPr id="31761" name="Freeform 17"/>
          <p:cNvSpPr>
            <a:spLocks noChangeArrowheads="1"/>
          </p:cNvSpPr>
          <p:nvPr/>
        </p:nvSpPr>
        <p:spPr bwMode="auto">
          <a:xfrm>
            <a:off x="587520" y="5911821"/>
            <a:ext cx="489600" cy="326914"/>
          </a:xfrm>
          <a:custGeom>
            <a:avLst/>
            <a:gdLst>
              <a:gd name="T0" fmla="*/ 517 w 841"/>
              <a:gd name="T1" fmla="*/ 247 h 854"/>
              <a:gd name="T2" fmla="*/ 517 w 841"/>
              <a:gd name="T3" fmla="*/ 415 h 854"/>
              <a:gd name="T4" fmla="*/ 264 w 841"/>
              <a:gd name="T5" fmla="*/ 415 h 854"/>
              <a:gd name="T6" fmla="*/ 264 w 841"/>
              <a:gd name="T7" fmla="*/ 0 h 854"/>
              <a:gd name="T8" fmla="*/ 0 w 841"/>
              <a:gd name="T9" fmla="*/ 0 h 854"/>
              <a:gd name="T10" fmla="*/ 0 w 841"/>
              <a:gd name="T11" fmla="*/ 680 h 854"/>
              <a:gd name="T12" fmla="*/ 517 w 841"/>
              <a:gd name="T13" fmla="*/ 680 h 854"/>
              <a:gd name="T14" fmla="*/ 517 w 841"/>
              <a:gd name="T15" fmla="*/ 854 h 854"/>
              <a:gd name="T16" fmla="*/ 841 w 841"/>
              <a:gd name="T17" fmla="*/ 547 h 854"/>
              <a:gd name="T18" fmla="*/ 517 w 841"/>
              <a:gd name="T19" fmla="*/ 247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1" h="854">
                <a:moveTo>
                  <a:pt x="517" y="247"/>
                </a:moveTo>
                <a:lnTo>
                  <a:pt x="517" y="415"/>
                </a:lnTo>
                <a:lnTo>
                  <a:pt x="264" y="415"/>
                </a:lnTo>
                <a:lnTo>
                  <a:pt x="264" y="0"/>
                </a:lnTo>
                <a:lnTo>
                  <a:pt x="0" y="0"/>
                </a:lnTo>
                <a:lnTo>
                  <a:pt x="0" y="680"/>
                </a:lnTo>
                <a:lnTo>
                  <a:pt x="517" y="680"/>
                </a:lnTo>
                <a:lnTo>
                  <a:pt x="517" y="854"/>
                </a:lnTo>
                <a:lnTo>
                  <a:pt x="841" y="547"/>
                </a:lnTo>
                <a:lnTo>
                  <a:pt x="517" y="247"/>
                </a:lnTo>
                <a:close/>
              </a:path>
            </a:pathLst>
          </a:cu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1762" name="Text Box 18"/>
          <p:cNvSpPr txBox="1">
            <a:spLocks noChangeArrowheads="1"/>
          </p:cNvSpPr>
          <p:nvPr/>
        </p:nvSpPr>
        <p:spPr bwMode="auto">
          <a:xfrm>
            <a:off x="4572000" y="5160062"/>
            <a:ext cx="427824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00000"/>
              </a:lnSpc>
            </a:pPr>
            <a:r>
              <a:rPr lang="en-GB" altLang="it-IT">
                <a:solidFill>
                  <a:schemeClr val="bg2">
                    <a:lumMod val="25000"/>
                  </a:schemeClr>
                </a:solidFill>
                <a:latin typeface="+mn-lt"/>
              </a:rPr>
              <a:t>La mappa farmacoforica fitta bene con il modello del sito di binding esistente</a:t>
            </a:r>
          </a:p>
        </p:txBody>
      </p:sp>
      <p:sp>
        <p:nvSpPr>
          <p:cNvPr id="31763" name="Text Box 19"/>
          <p:cNvSpPr txBox="1">
            <a:spLocks noChangeArrowheads="1"/>
          </p:cNvSpPr>
          <p:nvPr/>
        </p:nvSpPr>
        <p:spPr bwMode="auto">
          <a:xfrm>
            <a:off x="33121"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latin typeface="+mn-lt"/>
              </a:rPr>
              <a:t> Baraldi P.G., Cacciari B.,Romagnoli R.,Spalluto G., Moro S., Klotz K.N., Leung E.,Varani K.,  Merighi S., Gessi S., Borea P.A., J. Med. Chem.,      2000, 43,4768-4780 .</a:t>
            </a:r>
          </a:p>
          <a:p>
            <a:pPr>
              <a:lnSpc>
                <a:spcPct val="87000"/>
              </a:lnSpc>
            </a:pPr>
            <a:endParaRPr lang="en-GB" altLang="it-IT" sz="1100">
              <a:solidFill>
                <a:schemeClr val="bg2">
                  <a:lumMod val="25000"/>
                </a:schemeClr>
              </a:solidFill>
              <a:latin typeface="+mn-lt"/>
            </a:endParaRPr>
          </a:p>
        </p:txBody>
      </p:sp>
    </p:spTree>
    <p:extLst>
      <p:ext uri="{BB962C8B-B14F-4D97-AF65-F5344CB8AC3E}">
        <p14:creationId xmlns:p14="http://schemas.microsoft.com/office/powerpoint/2010/main" val="24471354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265920" y="1666256"/>
            <a:ext cx="6367680" cy="489651"/>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latin typeface="+mn-lt"/>
              </a:rPr>
              <a:t>Tutte le affinità sono nel range subnanomolare</a:t>
            </a:r>
          </a:p>
        </p:txBody>
      </p:sp>
      <p:sp>
        <p:nvSpPr>
          <p:cNvPr id="32770" name="Rectangle 2"/>
          <p:cNvSpPr>
            <a:spLocks noGrp="1" noChangeArrowheads="1"/>
          </p:cNvSpPr>
          <p:nvPr>
            <p:ph type="subTitle" idx="4294967295"/>
          </p:nvPr>
        </p:nvSpPr>
        <p:spPr bwMode="auto">
          <a:xfrm>
            <a:off x="3592801" y="2449698"/>
            <a:ext cx="5388480" cy="482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fontScale="92500" lnSpcReduction="20000"/>
          </a:bodyPr>
          <a:lstStyle/>
          <a:p>
            <a:pPr marL="190083" lvl="1" indent="0" algn="ctr">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a:solidFill>
                  <a:schemeClr val="bg2">
                    <a:lumMod val="25000"/>
                  </a:schemeClr>
                </a:solidFill>
              </a:rPr>
              <a:t>  Le </a:t>
            </a:r>
            <a:r>
              <a:rPr lang="en-GB" altLang="it-IT" sz="2000" dirty="0" err="1">
                <a:solidFill>
                  <a:schemeClr val="bg2">
                    <a:lumMod val="25000"/>
                  </a:schemeClr>
                </a:solidFill>
              </a:rPr>
              <a:t>affinità</a:t>
            </a:r>
            <a:r>
              <a:rPr lang="en-GB" altLang="it-IT" sz="2000" dirty="0">
                <a:solidFill>
                  <a:schemeClr val="bg2">
                    <a:lumMod val="25000"/>
                  </a:schemeClr>
                </a:solidFill>
              </a:rPr>
              <a:t> </a:t>
            </a:r>
            <a:r>
              <a:rPr lang="en-GB" altLang="it-IT" sz="2000" dirty="0" err="1">
                <a:solidFill>
                  <a:schemeClr val="bg2">
                    <a:lumMod val="25000"/>
                  </a:schemeClr>
                </a:solidFill>
              </a:rPr>
              <a:t>sembrano</a:t>
            </a:r>
            <a:r>
              <a:rPr lang="en-GB" altLang="it-IT" sz="2000" dirty="0">
                <a:solidFill>
                  <a:schemeClr val="bg2">
                    <a:lumMod val="25000"/>
                  </a:schemeClr>
                </a:solidFill>
              </a:rPr>
              <a:t> </a:t>
            </a:r>
            <a:r>
              <a:rPr lang="en-GB" altLang="it-IT" sz="2000" dirty="0" err="1">
                <a:solidFill>
                  <a:schemeClr val="bg2">
                    <a:lumMod val="25000"/>
                  </a:schemeClr>
                </a:solidFill>
              </a:rPr>
              <a:t>più</a:t>
            </a:r>
            <a:r>
              <a:rPr lang="en-GB" altLang="it-IT" sz="2000" dirty="0">
                <a:solidFill>
                  <a:schemeClr val="bg2">
                    <a:lumMod val="25000"/>
                  </a:schemeClr>
                </a:solidFill>
              </a:rPr>
              <a:t> </a:t>
            </a:r>
            <a:r>
              <a:rPr lang="en-GB" altLang="it-IT" sz="2000" dirty="0" err="1">
                <a:solidFill>
                  <a:schemeClr val="bg2">
                    <a:lumMod val="25000"/>
                  </a:schemeClr>
                </a:solidFill>
              </a:rPr>
              <a:t>collegate</a:t>
            </a:r>
            <a:r>
              <a:rPr lang="en-GB" altLang="it-IT" sz="2000" dirty="0">
                <a:solidFill>
                  <a:schemeClr val="bg2">
                    <a:lumMod val="25000"/>
                  </a:schemeClr>
                </a:solidFill>
              </a:rPr>
              <a:t> </a:t>
            </a:r>
            <a:r>
              <a:rPr lang="en-GB" altLang="it-IT" sz="2000" dirty="0" err="1">
                <a:solidFill>
                  <a:schemeClr val="bg2">
                    <a:lumMod val="25000"/>
                  </a:schemeClr>
                </a:solidFill>
              </a:rPr>
              <a:t>alla</a:t>
            </a:r>
            <a:r>
              <a:rPr lang="en-GB" altLang="it-IT" sz="2000" dirty="0">
                <a:solidFill>
                  <a:schemeClr val="bg2">
                    <a:lumMod val="25000"/>
                  </a:schemeClr>
                </a:solidFill>
              </a:rPr>
              <a:t> </a:t>
            </a:r>
            <a:r>
              <a:rPr lang="en-GB" altLang="it-IT" sz="2000" dirty="0" err="1">
                <a:solidFill>
                  <a:schemeClr val="bg2">
                    <a:lumMod val="25000"/>
                  </a:schemeClr>
                </a:solidFill>
              </a:rPr>
              <a:t>posizione</a:t>
            </a:r>
            <a:r>
              <a:rPr lang="en-GB" altLang="it-IT" sz="2000" dirty="0">
                <a:solidFill>
                  <a:schemeClr val="bg2">
                    <a:lumMod val="25000"/>
                  </a:schemeClr>
                </a:solidFill>
              </a:rPr>
              <a:t> </a:t>
            </a:r>
            <a:r>
              <a:rPr lang="en-GB" altLang="it-IT" sz="2000" dirty="0" err="1">
                <a:solidFill>
                  <a:schemeClr val="bg2">
                    <a:lumMod val="25000"/>
                  </a:schemeClr>
                </a:solidFill>
              </a:rPr>
              <a:t>che</a:t>
            </a:r>
            <a:r>
              <a:rPr lang="en-GB" altLang="it-IT" sz="2000" dirty="0">
                <a:solidFill>
                  <a:schemeClr val="bg2">
                    <a:lumMod val="25000"/>
                  </a:schemeClr>
                </a:solidFill>
              </a:rPr>
              <a:t> </a:t>
            </a:r>
            <a:r>
              <a:rPr lang="en-GB" altLang="it-IT" sz="2000" dirty="0" err="1">
                <a:solidFill>
                  <a:schemeClr val="bg2">
                    <a:lumMod val="25000"/>
                  </a:schemeClr>
                </a:solidFill>
              </a:rPr>
              <a:t>alla</a:t>
            </a:r>
            <a:r>
              <a:rPr lang="en-GB" altLang="it-IT" sz="2000" dirty="0">
                <a:solidFill>
                  <a:schemeClr val="bg2">
                    <a:lumMod val="25000"/>
                  </a:schemeClr>
                </a:solidFill>
              </a:rPr>
              <a:t> </a:t>
            </a:r>
            <a:r>
              <a:rPr lang="en-GB" altLang="it-IT" sz="2000" dirty="0" err="1">
                <a:solidFill>
                  <a:schemeClr val="bg2">
                    <a:lumMod val="25000"/>
                  </a:schemeClr>
                </a:solidFill>
              </a:rPr>
              <a:t>natura</a:t>
            </a:r>
            <a:r>
              <a:rPr lang="en-GB" altLang="it-IT" sz="2000" dirty="0">
                <a:solidFill>
                  <a:schemeClr val="bg2">
                    <a:lumMod val="25000"/>
                  </a:schemeClr>
                </a:solidFill>
              </a:rPr>
              <a:t> del </a:t>
            </a:r>
            <a:r>
              <a:rPr lang="en-GB" altLang="it-IT" sz="2000" dirty="0" err="1">
                <a:solidFill>
                  <a:schemeClr val="bg2">
                    <a:lumMod val="25000"/>
                  </a:schemeClr>
                </a:solidFill>
              </a:rPr>
              <a:t>sostituente</a:t>
            </a:r>
            <a:endParaRPr lang="en-GB" altLang="it-IT" sz="2000" dirty="0">
              <a:solidFill>
                <a:schemeClr val="bg2">
                  <a:lumMod val="25000"/>
                </a:schemeClr>
              </a:solidFill>
            </a:endParaRPr>
          </a:p>
        </p:txBody>
      </p:sp>
      <p:sp>
        <p:nvSpPr>
          <p:cNvPr id="32771" name="Text Box 3"/>
          <p:cNvSpPr txBox="1">
            <a:spLocks noChangeArrowheads="1"/>
          </p:cNvSpPr>
          <p:nvPr/>
        </p:nvSpPr>
        <p:spPr bwMode="auto">
          <a:xfrm>
            <a:off x="456480" y="18722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Antagonisti A</a:t>
            </a:r>
            <a:r>
              <a:rPr lang="en-GB" altLang="it-IT" sz="4000" baseline="-33000">
                <a:solidFill>
                  <a:schemeClr val="accent1"/>
                </a:solidFill>
                <a:latin typeface="+mn-lt"/>
              </a:rPr>
              <a:t>3</a:t>
            </a:r>
            <a:r>
              <a:rPr lang="en-GB" altLang="it-IT" sz="4000">
                <a:solidFill>
                  <a:schemeClr val="accent1"/>
                </a:solidFill>
                <a:latin typeface="+mn-lt"/>
              </a:rPr>
              <a:t>AR</a:t>
            </a:r>
          </a:p>
        </p:txBody>
      </p:sp>
      <p:sp>
        <p:nvSpPr>
          <p:cNvPr id="32772" name="Text Box 4"/>
          <p:cNvSpPr txBox="1">
            <a:spLocks noChangeArrowheads="1"/>
          </p:cNvSpPr>
          <p:nvPr/>
        </p:nvSpPr>
        <p:spPr bwMode="auto">
          <a:xfrm>
            <a:off x="64800" y="737357"/>
            <a:ext cx="744624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000">
                <a:solidFill>
                  <a:schemeClr val="bg2">
                    <a:lumMod val="25000"/>
                  </a:schemeClr>
                </a:solidFill>
                <a:latin typeface="+mn-lt"/>
              </a:rPr>
              <a:t>OTTIMIZZAZIONE DELLE SOSTITUZIONI SUL FENILE IN N</a:t>
            </a:r>
            <a:r>
              <a:rPr lang="en-GB" altLang="it-IT" sz="2000" baseline="33000">
                <a:solidFill>
                  <a:schemeClr val="bg2">
                    <a:lumMod val="25000"/>
                  </a:schemeClr>
                </a:solidFill>
                <a:latin typeface="+mn-lt"/>
              </a:rPr>
              <a:t>5</a:t>
            </a:r>
          </a:p>
        </p:txBody>
      </p:sp>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81" y="1468954"/>
            <a:ext cx="3360960" cy="2402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3918240" y="3135210"/>
            <a:ext cx="506160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en-GB" altLang="it-IT" sz="2000">
                <a:solidFill>
                  <a:schemeClr val="bg2">
                    <a:lumMod val="25000"/>
                  </a:schemeClr>
                </a:solidFill>
                <a:latin typeface="+mn-lt"/>
              </a:rPr>
              <a:t>Il più potente risulta essere il derivato non sostituito sul fenile</a:t>
            </a:r>
          </a:p>
        </p:txBody>
      </p:sp>
      <p:sp>
        <p:nvSpPr>
          <p:cNvPr id="32775" name="AutoShape 7"/>
          <p:cNvSpPr>
            <a:spLocks noChangeArrowheads="1"/>
          </p:cNvSpPr>
          <p:nvPr/>
        </p:nvSpPr>
        <p:spPr bwMode="auto">
          <a:xfrm>
            <a:off x="6236640" y="3755915"/>
            <a:ext cx="489600" cy="326915"/>
          </a:xfrm>
          <a:prstGeom prst="down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2776" name="AutoShape 8"/>
          <p:cNvSpPr>
            <a:spLocks noChangeArrowheads="1"/>
          </p:cNvSpPr>
          <p:nvPr/>
        </p:nvSpPr>
        <p:spPr bwMode="auto">
          <a:xfrm>
            <a:off x="3984481" y="4245566"/>
            <a:ext cx="2449440" cy="2122783"/>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27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600" y="4278690"/>
            <a:ext cx="2073600" cy="192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8" name="Text Box 10"/>
          <p:cNvSpPr txBox="1">
            <a:spLocks noChangeArrowheads="1"/>
          </p:cNvSpPr>
          <p:nvPr/>
        </p:nvSpPr>
        <p:spPr bwMode="auto">
          <a:xfrm>
            <a:off x="6457913" y="4697773"/>
            <a:ext cx="3099484"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latin typeface="+mn-lt"/>
              </a:rPr>
              <a:t>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1  </a:t>
            </a:r>
            <a:r>
              <a:rPr lang="en-GB" altLang="it-IT" sz="1300" dirty="0">
                <a:solidFill>
                  <a:schemeClr val="bg2">
                    <a:lumMod val="25000"/>
                  </a:schemeClr>
                </a:solidFill>
                <a:latin typeface="+mn-lt"/>
              </a:rPr>
              <a:t>= 594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hA</a:t>
            </a:r>
            <a:r>
              <a:rPr lang="en-GB" altLang="it-IT" sz="1300" baseline="-33000" dirty="0">
                <a:solidFill>
                  <a:schemeClr val="bg2">
                    <a:lumMod val="25000"/>
                  </a:schemeClr>
                </a:solidFill>
                <a:latin typeface="+mn-lt"/>
              </a:rPr>
              <a:t>1</a:t>
            </a:r>
            <a:r>
              <a:rPr lang="en-GB" altLang="it-IT" sz="1300" dirty="0">
                <a:solidFill>
                  <a:schemeClr val="bg2">
                    <a:lumMod val="25000"/>
                  </a:schemeClr>
                </a:solidFill>
                <a:latin typeface="+mn-lt"/>
              </a:rPr>
              <a:t>/</a:t>
            </a:r>
            <a:r>
              <a:rPr lang="en-GB" altLang="it-IT" sz="1300" dirty="0" err="1">
                <a:solidFill>
                  <a:schemeClr val="bg2">
                    <a:lumMod val="25000"/>
                  </a:schemeClr>
                </a:solidFill>
                <a:latin typeface="+mn-lt"/>
              </a:rPr>
              <a:t>hA</a:t>
            </a:r>
            <a:r>
              <a:rPr lang="en-GB" altLang="it-IT" sz="1300" dirty="0">
                <a:solidFill>
                  <a:schemeClr val="bg2">
                    <a:lumMod val="25000"/>
                  </a:schemeClr>
                </a:solidFill>
                <a:latin typeface="+mn-lt"/>
              </a:rPr>
              <a:t>  </a:t>
            </a:r>
            <a:r>
              <a:rPr lang="en-GB" altLang="it-IT" sz="1300" baseline="-33000" dirty="0">
                <a:solidFill>
                  <a:schemeClr val="bg2">
                    <a:lumMod val="25000"/>
                  </a:schemeClr>
                </a:solidFill>
                <a:latin typeface="+mn-lt"/>
              </a:rPr>
              <a:t>3</a:t>
            </a:r>
            <a:r>
              <a:rPr lang="en-GB" altLang="it-IT" sz="1300" dirty="0">
                <a:solidFill>
                  <a:schemeClr val="bg2">
                    <a:lumMod val="25000"/>
                  </a:schemeClr>
                </a:solidFill>
                <a:latin typeface="+mn-lt"/>
              </a:rPr>
              <a:t>= 3713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2A</a:t>
            </a:r>
            <a:r>
              <a:rPr lang="en-GB" altLang="it-IT" sz="1300" dirty="0">
                <a:solidFill>
                  <a:schemeClr val="bg2">
                    <a:lumMod val="25000"/>
                  </a:schemeClr>
                </a:solidFill>
                <a:latin typeface="+mn-lt"/>
              </a:rPr>
              <a:t>= 381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a:t>
            </a:r>
            <a:r>
              <a:rPr lang="en-GB" altLang="it-IT" sz="1300" dirty="0">
                <a:solidFill>
                  <a:srgbClr val="FF0000"/>
                </a:solidFill>
                <a:latin typeface="+mn-lt"/>
              </a:rPr>
              <a:t>hA</a:t>
            </a:r>
            <a:r>
              <a:rPr lang="en-GB" altLang="it-IT" sz="1300" baseline="-33000" dirty="0">
                <a:solidFill>
                  <a:srgbClr val="FF0000"/>
                </a:solidFill>
                <a:latin typeface="+mn-lt"/>
              </a:rPr>
              <a:t>2A</a:t>
            </a:r>
            <a:r>
              <a:rPr lang="en-GB" altLang="it-IT" sz="1300" dirty="0">
                <a:solidFill>
                  <a:srgbClr val="FF0000"/>
                </a:solidFill>
                <a:latin typeface="+mn-lt"/>
              </a:rPr>
              <a:t>/hA</a:t>
            </a:r>
            <a:r>
              <a:rPr lang="en-GB" altLang="it-IT" sz="1300" baseline="-33000" dirty="0">
                <a:solidFill>
                  <a:srgbClr val="FF0000"/>
                </a:solidFill>
                <a:latin typeface="+mn-lt"/>
              </a:rPr>
              <a:t>3</a:t>
            </a:r>
            <a:r>
              <a:rPr lang="en-GB" altLang="it-IT" sz="1300" dirty="0">
                <a:solidFill>
                  <a:srgbClr val="FF0000"/>
                </a:solidFill>
                <a:latin typeface="+mn-lt"/>
              </a:rPr>
              <a:t>= 2381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2B</a:t>
            </a:r>
            <a:r>
              <a:rPr lang="en-GB" altLang="it-IT" sz="1300" dirty="0">
                <a:solidFill>
                  <a:schemeClr val="bg2">
                    <a:lumMod val="25000"/>
                  </a:schemeClr>
                </a:solidFill>
                <a:latin typeface="+mn-lt"/>
              </a:rPr>
              <a:t>= 222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hA</a:t>
            </a:r>
            <a:r>
              <a:rPr lang="en-GB" altLang="it-IT" sz="1300" baseline="-33000" dirty="0">
                <a:solidFill>
                  <a:schemeClr val="bg2">
                    <a:lumMod val="25000"/>
                  </a:schemeClr>
                </a:solidFill>
                <a:latin typeface="+mn-lt"/>
              </a:rPr>
              <a:t>2B</a:t>
            </a: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3</a:t>
            </a:r>
            <a:r>
              <a:rPr lang="en-GB" altLang="it-IT" sz="1300" dirty="0">
                <a:solidFill>
                  <a:schemeClr val="bg2">
                    <a:lumMod val="25000"/>
                  </a:schemeClr>
                </a:solidFill>
                <a:latin typeface="+mn-lt"/>
              </a:rPr>
              <a:t>= 1388</a:t>
            </a:r>
          </a:p>
          <a:p>
            <a:pPr>
              <a:lnSpc>
                <a:spcPct val="87000"/>
              </a:lnSpc>
            </a:pPr>
            <a:r>
              <a:rPr lang="en-GB" altLang="it-IT" sz="1300" dirty="0">
                <a:solidFill>
                  <a:srgbClr val="FF0000"/>
                </a:solidFill>
                <a:latin typeface="+mn-lt"/>
              </a:rPr>
              <a:t>hA</a:t>
            </a:r>
            <a:r>
              <a:rPr lang="en-GB" altLang="it-IT" sz="1300" baseline="-33000" dirty="0">
                <a:solidFill>
                  <a:srgbClr val="FF0000"/>
                </a:solidFill>
                <a:latin typeface="+mn-lt"/>
              </a:rPr>
              <a:t>3  </a:t>
            </a:r>
            <a:r>
              <a:rPr lang="en-GB" altLang="it-IT" sz="1300" dirty="0">
                <a:solidFill>
                  <a:srgbClr val="FF0000"/>
                </a:solidFill>
                <a:latin typeface="+mn-lt"/>
              </a:rPr>
              <a:t>= 0,16 </a:t>
            </a:r>
            <a:r>
              <a:rPr lang="en-GB" altLang="it-IT" sz="1300" dirty="0" err="1">
                <a:solidFill>
                  <a:srgbClr val="FF0000"/>
                </a:solidFill>
                <a:latin typeface="+mn-lt"/>
              </a:rPr>
              <a:t>nM</a:t>
            </a:r>
            <a:endParaRPr lang="en-GB" altLang="it-IT" sz="1300" dirty="0">
              <a:solidFill>
                <a:srgbClr val="FF0000"/>
              </a:solidFill>
              <a:latin typeface="+mn-lt"/>
            </a:endParaRPr>
          </a:p>
          <a:p>
            <a:pPr>
              <a:lnSpc>
                <a:spcPct val="87000"/>
              </a:lnSpc>
            </a:pPr>
            <a:endParaRPr lang="en-GB" altLang="it-IT" sz="1300" dirty="0">
              <a:solidFill>
                <a:schemeClr val="bg2">
                  <a:lumMod val="25000"/>
                </a:schemeClr>
              </a:solidFill>
              <a:latin typeface="+mn-lt"/>
            </a:endParaRPr>
          </a:p>
        </p:txBody>
      </p:sp>
      <p:sp>
        <p:nvSpPr>
          <p:cNvPr id="32779" name="Text Box 11"/>
          <p:cNvSpPr txBox="1">
            <a:spLocks noChangeArrowheads="1"/>
          </p:cNvSpPr>
          <p:nvPr/>
        </p:nvSpPr>
        <p:spPr bwMode="auto">
          <a:xfrm>
            <a:off x="162720" y="4019462"/>
            <a:ext cx="3559680" cy="846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Nessuna correlazione tra effetti elettronici, sterici e lipofilici dei sostituenti e l'affinità</a:t>
            </a:r>
          </a:p>
        </p:txBody>
      </p:sp>
      <p:sp>
        <p:nvSpPr>
          <p:cNvPr id="32780" name="AutoShape 12"/>
          <p:cNvSpPr>
            <a:spLocks noChangeArrowheads="1"/>
          </p:cNvSpPr>
          <p:nvPr/>
        </p:nvSpPr>
        <p:spPr bwMode="auto">
          <a:xfrm>
            <a:off x="3101760" y="5355923"/>
            <a:ext cx="653760" cy="489651"/>
          </a:xfrm>
          <a:prstGeom prst="leftArrow">
            <a:avLst>
              <a:gd name="adj1" fmla="val 50000"/>
              <a:gd name="adj2" fmla="val 33382"/>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2781" name="Text Box 13"/>
          <p:cNvSpPr txBox="1">
            <a:spLocks noChangeArrowheads="1"/>
          </p:cNvSpPr>
          <p:nvPr/>
        </p:nvSpPr>
        <p:spPr bwMode="auto">
          <a:xfrm>
            <a:off x="293760" y="5373205"/>
            <a:ext cx="355968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DOCKING</a:t>
            </a:r>
          </a:p>
        </p:txBody>
      </p:sp>
      <p:sp>
        <p:nvSpPr>
          <p:cNvPr id="32782" name="Text Box 14"/>
          <p:cNvSpPr txBox="1">
            <a:spLocks noChangeArrowheads="1"/>
          </p:cNvSpPr>
          <p:nvPr/>
        </p:nvSpPr>
        <p:spPr bwMode="auto">
          <a:xfrm>
            <a:off x="33121"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dirty="0">
                <a:solidFill>
                  <a:schemeClr val="bg2">
                    <a:lumMod val="25000"/>
                  </a:schemeClr>
                </a:solidFill>
                <a:latin typeface="+mn-lt"/>
              </a:rPr>
              <a:t> </a:t>
            </a: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a:t>
            </a:r>
            <a:r>
              <a:rPr lang="en-GB" altLang="it-IT" sz="1100" dirty="0" err="1">
                <a:solidFill>
                  <a:schemeClr val="bg2">
                    <a:lumMod val="25000"/>
                  </a:schemeClr>
                </a:solidFill>
                <a:latin typeface="+mn-lt"/>
              </a:rPr>
              <a:t>Cacciari</a:t>
            </a:r>
            <a:r>
              <a:rPr lang="en-GB" altLang="it-IT" sz="1100" dirty="0">
                <a:solidFill>
                  <a:schemeClr val="bg2">
                    <a:lumMod val="25000"/>
                  </a:schemeClr>
                </a:solidFill>
                <a:latin typeface="+mn-lt"/>
              </a:rPr>
              <a:t> B., Moro S.,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Pastorin G., Da </a:t>
            </a:r>
            <a:r>
              <a:rPr lang="en-GB" altLang="it-IT" sz="1100" dirty="0" err="1">
                <a:solidFill>
                  <a:schemeClr val="bg2">
                    <a:lumMod val="25000"/>
                  </a:schemeClr>
                </a:solidFill>
                <a:latin typeface="+mn-lt"/>
              </a:rPr>
              <a:t>Ros</a:t>
            </a:r>
            <a:r>
              <a:rPr lang="en-GB" altLang="it-IT" sz="1100" dirty="0">
                <a:solidFill>
                  <a:schemeClr val="bg2">
                    <a:lumMod val="25000"/>
                  </a:schemeClr>
                </a:solidFill>
                <a:latin typeface="+mn-lt"/>
              </a:rPr>
              <a:t> T., Klotz K.N., </a:t>
            </a:r>
            <a:r>
              <a:rPr lang="en-GB" altLang="it-IT" sz="1100" dirty="0" err="1">
                <a:solidFill>
                  <a:schemeClr val="bg2">
                    <a:lumMod val="25000"/>
                  </a:schemeClr>
                </a:solidFill>
                <a:latin typeface="+mn-lt"/>
              </a:rPr>
              <a:t>Varani</a:t>
            </a:r>
            <a:r>
              <a:rPr lang="en-GB" altLang="it-IT" sz="1100" dirty="0">
                <a:solidFill>
                  <a:schemeClr val="bg2">
                    <a:lumMod val="25000"/>
                  </a:schemeClr>
                </a:solidFill>
                <a:latin typeface="+mn-lt"/>
              </a:rPr>
              <a:t> K., </a:t>
            </a:r>
            <a:r>
              <a:rPr lang="en-GB" altLang="it-IT" sz="1100" dirty="0" err="1">
                <a:solidFill>
                  <a:schemeClr val="bg2">
                    <a:lumMod val="25000"/>
                  </a:schemeClr>
                </a:solidFill>
                <a:latin typeface="+mn-lt"/>
              </a:rPr>
              <a:t>Gessi</a:t>
            </a:r>
            <a:r>
              <a:rPr lang="en-GB" altLang="it-IT" sz="1100" dirty="0">
                <a:solidFill>
                  <a:schemeClr val="bg2">
                    <a:lumMod val="25000"/>
                  </a:schemeClr>
                </a:solidFill>
                <a:latin typeface="+mn-lt"/>
              </a:rPr>
              <a:t> S., </a:t>
            </a:r>
            <a:r>
              <a:rPr lang="en-GB" altLang="it-IT" sz="1100" dirty="0" err="1">
                <a:solidFill>
                  <a:schemeClr val="bg2">
                    <a:lumMod val="25000"/>
                  </a:schemeClr>
                </a:solidFill>
                <a:latin typeface="+mn-lt"/>
              </a:rPr>
              <a:t>Borea</a:t>
            </a:r>
            <a:r>
              <a:rPr lang="en-GB" altLang="it-IT" sz="1100" dirty="0">
                <a:solidFill>
                  <a:schemeClr val="bg2">
                    <a:lumMod val="25000"/>
                  </a:schemeClr>
                </a:solidFill>
                <a:latin typeface="+mn-lt"/>
              </a:rPr>
              <a:t> P.A.,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2002, 45, 770-780 .</a:t>
            </a:r>
          </a:p>
          <a:p>
            <a:pPr>
              <a:lnSpc>
                <a:spcPct val="87000"/>
              </a:lnSpc>
            </a:pPr>
            <a:endParaRPr lang="en-GB" altLang="it-IT" sz="1100" dirty="0">
              <a:solidFill>
                <a:schemeClr val="bg2">
                  <a:lumMod val="25000"/>
                </a:schemeClr>
              </a:solidFill>
              <a:latin typeface="+mn-lt"/>
            </a:endParaRPr>
          </a:p>
        </p:txBody>
      </p:sp>
    </p:spTree>
    <p:extLst>
      <p:ext uri="{BB962C8B-B14F-4D97-AF65-F5344CB8AC3E}">
        <p14:creationId xmlns:p14="http://schemas.microsoft.com/office/powerpoint/2010/main" val="16816226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424801" y="522776"/>
            <a:ext cx="8222401" cy="1057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a:solidFill>
                  <a:schemeClr val="bg2">
                    <a:lumMod val="25000"/>
                  </a:schemeClr>
                </a:solidFill>
                <a:latin typeface="+mn-lt"/>
              </a:rPr>
              <a:t>DOCKING DEL DERIVATO CON IL FENILE NON SOSTITUITO</a:t>
            </a:r>
          </a:p>
        </p:txBody>
      </p:sp>
      <p:sp>
        <p:nvSpPr>
          <p:cNvPr id="33794" name="Text Box 2"/>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Antagonisti A</a:t>
            </a:r>
            <a:r>
              <a:rPr lang="en-GB" altLang="it-IT" sz="4000" baseline="-33000">
                <a:solidFill>
                  <a:schemeClr val="accent1"/>
                </a:solidFill>
                <a:latin typeface="+mn-lt"/>
              </a:rPr>
              <a:t>3</a:t>
            </a:r>
            <a:r>
              <a:rPr lang="en-GB" altLang="it-IT" sz="4000">
                <a:solidFill>
                  <a:schemeClr val="accent1"/>
                </a:solidFill>
                <a:latin typeface="+mn-lt"/>
              </a:rPr>
              <a:t>AR</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20" y="1499198"/>
            <a:ext cx="5980320" cy="46416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Text Box 4"/>
          <p:cNvSpPr txBox="1">
            <a:spLocks noChangeArrowheads="1"/>
          </p:cNvSpPr>
          <p:nvPr/>
        </p:nvSpPr>
        <p:spPr bwMode="auto">
          <a:xfrm>
            <a:off x="5942880" y="1012427"/>
            <a:ext cx="3201120" cy="1795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La regione attorno alla posizione para è molto idrofobica: Val235(TM6), Leu236(TM6) e Asn278</a:t>
            </a:r>
          </a:p>
          <a:p>
            <a:pPr algn="ctr">
              <a:lnSpc>
                <a:spcPct val="87000"/>
              </a:lnSpc>
            </a:pPr>
            <a:r>
              <a:rPr lang="en-GB" altLang="it-IT">
                <a:solidFill>
                  <a:schemeClr val="bg2">
                    <a:lumMod val="25000"/>
                  </a:schemeClr>
                </a:solidFill>
                <a:latin typeface="+mn-lt"/>
              </a:rPr>
              <a:t>(TM7). Infatti con SO</a:t>
            </a:r>
            <a:r>
              <a:rPr lang="en-GB" altLang="it-IT" baseline="-33000">
                <a:solidFill>
                  <a:schemeClr val="bg2">
                    <a:lumMod val="25000"/>
                  </a:schemeClr>
                </a:solidFill>
                <a:latin typeface="+mn-lt"/>
              </a:rPr>
              <a:t>3</a:t>
            </a:r>
            <a:r>
              <a:rPr lang="en-GB" altLang="it-IT">
                <a:solidFill>
                  <a:schemeClr val="bg2">
                    <a:lumMod val="25000"/>
                  </a:schemeClr>
                </a:solidFill>
                <a:latin typeface="+mn-lt"/>
              </a:rPr>
              <a:t>H </a:t>
            </a:r>
          </a:p>
        </p:txBody>
      </p:sp>
      <p:sp>
        <p:nvSpPr>
          <p:cNvPr id="33797" name="Text Box 5"/>
          <p:cNvSpPr txBox="1">
            <a:spLocks noChangeArrowheads="1"/>
          </p:cNvSpPr>
          <p:nvPr/>
        </p:nvSpPr>
        <p:spPr bwMode="auto">
          <a:xfrm>
            <a:off x="5942880" y="2514504"/>
            <a:ext cx="326592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diminuisce drasticamente l'affinità: 25-47 nM.</a:t>
            </a:r>
          </a:p>
        </p:txBody>
      </p:sp>
      <p:sp>
        <p:nvSpPr>
          <p:cNvPr id="33798" name="Text Box 6"/>
          <p:cNvSpPr txBox="1">
            <a:spLocks noChangeArrowheads="1"/>
          </p:cNvSpPr>
          <p:nvPr/>
        </p:nvSpPr>
        <p:spPr bwMode="auto">
          <a:xfrm>
            <a:off x="6269760" y="3156812"/>
            <a:ext cx="2710080" cy="1795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Tra TM6 e TM7 lo spazio è limitato, c'è uno stretto controllo sterico attorno alla posizione para e non sono tollerati gruppi più grandi di Cl-F-CH</a:t>
            </a:r>
            <a:r>
              <a:rPr lang="en-GB" altLang="it-IT" baseline="-33000">
                <a:solidFill>
                  <a:schemeClr val="bg2">
                    <a:lumMod val="25000"/>
                  </a:schemeClr>
                </a:solidFill>
                <a:latin typeface="+mn-lt"/>
              </a:rPr>
              <a:t>3</a:t>
            </a:r>
            <a:r>
              <a:rPr lang="en-GB" altLang="it-IT">
                <a:solidFill>
                  <a:schemeClr val="bg2">
                    <a:lumMod val="25000"/>
                  </a:schemeClr>
                </a:solidFill>
                <a:latin typeface="+mn-lt"/>
              </a:rPr>
              <a:t>-OCH</a:t>
            </a:r>
            <a:r>
              <a:rPr lang="en-GB" altLang="it-IT" baseline="-33000">
                <a:solidFill>
                  <a:schemeClr val="bg2">
                    <a:lumMod val="25000"/>
                  </a:schemeClr>
                </a:solidFill>
                <a:latin typeface="+mn-lt"/>
              </a:rPr>
              <a:t>3</a:t>
            </a:r>
          </a:p>
        </p:txBody>
      </p:sp>
      <p:sp>
        <p:nvSpPr>
          <p:cNvPr id="33799" name="Text Box 7"/>
          <p:cNvSpPr txBox="1">
            <a:spLocks noChangeArrowheads="1"/>
          </p:cNvSpPr>
          <p:nvPr/>
        </p:nvSpPr>
        <p:spPr bwMode="auto">
          <a:xfrm>
            <a:off x="6269760" y="4931078"/>
            <a:ext cx="2710080" cy="1293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dirty="0">
                <a:solidFill>
                  <a:schemeClr val="bg2">
                    <a:lumMod val="25000"/>
                  </a:schemeClr>
                </a:solidFill>
                <a:latin typeface="+mn-lt"/>
              </a:rPr>
              <a:t>In meta è </a:t>
            </a:r>
            <a:r>
              <a:rPr lang="en-GB" altLang="it-IT" dirty="0" err="1">
                <a:solidFill>
                  <a:schemeClr val="bg2">
                    <a:lumMod val="25000"/>
                  </a:schemeClr>
                </a:solidFill>
                <a:latin typeface="+mn-lt"/>
              </a:rPr>
              <a:t>tollerato</a:t>
            </a:r>
            <a:r>
              <a:rPr lang="en-GB" altLang="it-IT" dirty="0">
                <a:solidFill>
                  <a:schemeClr val="bg2">
                    <a:lumMod val="25000"/>
                  </a:schemeClr>
                </a:solidFill>
                <a:latin typeface="+mn-lt"/>
              </a:rPr>
              <a:t> solo </a:t>
            </a:r>
            <a:r>
              <a:rPr lang="en-GB" altLang="it-IT" dirty="0" err="1">
                <a:solidFill>
                  <a:schemeClr val="bg2">
                    <a:lumMod val="25000"/>
                  </a:schemeClr>
                </a:solidFill>
                <a:latin typeface="+mn-lt"/>
              </a:rPr>
              <a:t>l'idrogeno</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mentre</a:t>
            </a:r>
            <a:r>
              <a:rPr lang="en-GB" altLang="it-IT" dirty="0">
                <a:solidFill>
                  <a:schemeClr val="bg2">
                    <a:lumMod val="25000"/>
                  </a:schemeClr>
                </a:solidFill>
                <a:latin typeface="+mn-lt"/>
              </a:rPr>
              <a:t> in </a:t>
            </a:r>
            <a:r>
              <a:rPr lang="en-GB" altLang="it-IT" dirty="0" err="1">
                <a:solidFill>
                  <a:schemeClr val="bg2">
                    <a:lumMod val="25000"/>
                  </a:schemeClr>
                </a:solidFill>
                <a:latin typeface="+mn-lt"/>
              </a:rPr>
              <a:t>orto</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c'è</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una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regione</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vuota</a:t>
            </a:r>
            <a:r>
              <a:rPr lang="en-GB" altLang="it-IT" dirty="0">
                <a:solidFill>
                  <a:schemeClr val="bg2">
                    <a:lumMod val="25000"/>
                  </a:schemeClr>
                </a:solidFill>
                <a:latin typeface="+mn-lt"/>
              </a:rPr>
              <a:t> ma la </a:t>
            </a:r>
            <a:r>
              <a:rPr lang="en-GB" altLang="it-IT" dirty="0" err="1">
                <a:solidFill>
                  <a:schemeClr val="bg2">
                    <a:lumMod val="25000"/>
                  </a:schemeClr>
                </a:solidFill>
                <a:latin typeface="+mn-lt"/>
              </a:rPr>
              <a:t>posizione</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para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dà</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maggior</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affinità</a:t>
            </a:r>
            <a:r>
              <a:rPr lang="en-GB" altLang="it-IT" dirty="0">
                <a:solidFill>
                  <a:schemeClr val="bg2">
                    <a:lumMod val="25000"/>
                  </a:schemeClr>
                </a:solidFill>
                <a:latin typeface="+mn-lt"/>
              </a:rPr>
              <a:t>.</a:t>
            </a:r>
          </a:p>
        </p:txBody>
      </p:sp>
      <p:sp>
        <p:nvSpPr>
          <p:cNvPr id="33800" name="Text Box 8"/>
          <p:cNvSpPr txBox="1">
            <a:spLocks noChangeArrowheads="1"/>
          </p:cNvSpPr>
          <p:nvPr/>
        </p:nvSpPr>
        <p:spPr bwMode="auto">
          <a:xfrm>
            <a:off x="228960" y="6234415"/>
            <a:ext cx="78048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a:solidFill>
                  <a:schemeClr val="bg2">
                    <a:lumMod val="25000"/>
                  </a:schemeClr>
                </a:solidFill>
                <a:latin typeface="+mn-lt"/>
              </a:rPr>
              <a:t>Esistono poi interazioni </a:t>
            </a:r>
            <a:r>
              <a:rPr lang="en-GB" altLang="it-IT">
                <a:solidFill>
                  <a:schemeClr val="bg2">
                    <a:lumMod val="25000"/>
                  </a:schemeClr>
                </a:solidFill>
                <a:latin typeface="+mn-lt"/>
                <a:cs typeface="Arial" charset="0"/>
              </a:rPr>
              <a:t>π-π tra l'ammide della Asn250(TM6) e il furano.          Tale aa è conservato in tutti gli AR ed è fondamentale per il binding.</a:t>
            </a:r>
          </a:p>
        </p:txBody>
      </p:sp>
    </p:spTree>
    <p:extLst>
      <p:ext uri="{BB962C8B-B14F-4D97-AF65-F5344CB8AC3E}">
        <p14:creationId xmlns:p14="http://schemas.microsoft.com/office/powerpoint/2010/main" val="3951961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6480" y="125294"/>
            <a:ext cx="8229600" cy="1065712"/>
          </a:xfrm>
          <a:ln/>
        </p:spPr>
        <p:txBody>
          <a:bodyPr/>
          <a:lstStyle/>
          <a:p>
            <a:pPr>
              <a:lnSpc>
                <a:spcPct val="8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effectLst>
                  <a:outerShdw blurRad="38100" dist="38100" dir="2700000" algn="tl">
                    <a:srgbClr val="000000"/>
                  </a:outerShdw>
                </a:effectLst>
              </a:rPr>
              <a:t>RECETTORI ADENOSINICI</a:t>
            </a:r>
          </a:p>
        </p:txBody>
      </p:sp>
      <p:sp>
        <p:nvSpPr>
          <p:cNvPr id="6146" name="Rectangle 2"/>
          <p:cNvSpPr>
            <a:spLocks noGrp="1" noChangeArrowheads="1"/>
          </p:cNvSpPr>
          <p:nvPr>
            <p:ph type="subTitle" idx="4294967295"/>
          </p:nvPr>
        </p:nvSpPr>
        <p:spPr bwMode="auto">
          <a:xfrm>
            <a:off x="456480" y="5273972"/>
            <a:ext cx="8327520" cy="98074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8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dirty="0" smtClean="0">
                <a:solidFill>
                  <a:schemeClr val="accent2"/>
                </a:solidFill>
              </a:rPr>
              <a:t>A</a:t>
            </a:r>
            <a:r>
              <a:rPr lang="en-GB" altLang="it-IT" sz="1100" b="1" dirty="0" smtClean="0">
                <a:solidFill>
                  <a:schemeClr val="accent2"/>
                </a:solidFill>
              </a:rPr>
              <a:t>2A </a:t>
            </a:r>
            <a:r>
              <a:rPr lang="en-GB" altLang="it-IT" sz="2000" b="1" dirty="0">
                <a:solidFill>
                  <a:schemeClr val="accent2"/>
                </a:solidFill>
              </a:rPr>
              <a:t>e</a:t>
            </a:r>
            <a:r>
              <a:rPr lang="en-GB" altLang="it-IT" sz="2400" b="1" dirty="0">
                <a:solidFill>
                  <a:schemeClr val="accent2"/>
                </a:solidFill>
              </a:rPr>
              <a:t> </a:t>
            </a:r>
            <a:r>
              <a:rPr lang="en-GB" altLang="it-IT" sz="2000" b="1" dirty="0">
                <a:solidFill>
                  <a:schemeClr val="accent2"/>
                </a:solidFill>
              </a:rPr>
              <a:t>A</a:t>
            </a:r>
            <a:r>
              <a:rPr lang="en-GB" altLang="it-IT" sz="1100" b="1" dirty="0">
                <a:solidFill>
                  <a:schemeClr val="accent2"/>
                </a:solidFill>
              </a:rPr>
              <a:t>2B </a:t>
            </a:r>
            <a:r>
              <a:rPr lang="en-GB" altLang="it-IT" sz="2000" b="1" dirty="0" err="1">
                <a:solidFill>
                  <a:schemeClr val="accent2"/>
                </a:solidFill>
              </a:rPr>
              <a:t>stimolano</a:t>
            </a:r>
            <a:r>
              <a:rPr lang="en-GB" altLang="it-IT" sz="2000" b="1" dirty="0">
                <a:solidFill>
                  <a:schemeClr val="accent2"/>
                </a:solidFill>
              </a:rPr>
              <a:t> </a:t>
            </a:r>
            <a:r>
              <a:rPr lang="en-GB" altLang="it-IT" sz="2000" b="1" dirty="0" err="1">
                <a:solidFill>
                  <a:schemeClr val="accent2"/>
                </a:solidFill>
              </a:rPr>
              <a:t>l'adenilato</a:t>
            </a:r>
            <a:r>
              <a:rPr lang="en-GB" altLang="it-IT" sz="2000" b="1" dirty="0">
                <a:solidFill>
                  <a:schemeClr val="accent2"/>
                </a:solidFill>
              </a:rPr>
              <a:t> </a:t>
            </a:r>
            <a:r>
              <a:rPr lang="en-GB" altLang="it-IT" sz="2000" b="1" dirty="0" err="1" smtClean="0">
                <a:solidFill>
                  <a:schemeClr val="accent2"/>
                </a:solidFill>
              </a:rPr>
              <a:t>ciclasi</a:t>
            </a:r>
            <a:r>
              <a:rPr lang="en-GB" altLang="it-IT" sz="2000" b="1" dirty="0" smtClean="0">
                <a:solidFill>
                  <a:schemeClr val="accent2"/>
                </a:solidFill>
              </a:rPr>
              <a:t> </a:t>
            </a:r>
            <a:r>
              <a:rPr lang="en-GB" altLang="it-IT" sz="2000" b="1" dirty="0" err="1" smtClean="0">
                <a:solidFill>
                  <a:schemeClr val="accent2"/>
                </a:solidFill>
              </a:rPr>
              <a:t>mentre</a:t>
            </a:r>
            <a:r>
              <a:rPr lang="en-GB" altLang="it-IT" sz="2000" b="1" dirty="0" smtClean="0">
                <a:solidFill>
                  <a:schemeClr val="accent2"/>
                </a:solidFill>
              </a:rPr>
              <a:t> </a:t>
            </a:r>
            <a:r>
              <a:rPr lang="en-GB" altLang="it-IT" sz="2000" b="1" dirty="0">
                <a:solidFill>
                  <a:schemeClr val="accent2"/>
                </a:solidFill>
              </a:rPr>
              <a:t>A</a:t>
            </a:r>
            <a:r>
              <a:rPr lang="en-GB" altLang="it-IT" sz="1100" b="1" dirty="0">
                <a:solidFill>
                  <a:schemeClr val="accent2"/>
                </a:solidFill>
              </a:rPr>
              <a:t>1 </a:t>
            </a:r>
            <a:r>
              <a:rPr lang="en-GB" altLang="it-IT" sz="2000" b="1" dirty="0">
                <a:solidFill>
                  <a:schemeClr val="accent2"/>
                </a:solidFill>
              </a:rPr>
              <a:t>e A</a:t>
            </a:r>
            <a:r>
              <a:rPr lang="en-GB" altLang="it-IT" sz="1100" b="1" dirty="0">
                <a:solidFill>
                  <a:schemeClr val="accent2"/>
                </a:solidFill>
              </a:rPr>
              <a:t>3  </a:t>
            </a:r>
            <a:r>
              <a:rPr lang="en-GB" altLang="it-IT" sz="2000" b="1" dirty="0">
                <a:solidFill>
                  <a:schemeClr val="accent2"/>
                </a:solidFill>
              </a:rPr>
              <a:t>la </a:t>
            </a:r>
            <a:r>
              <a:rPr lang="en-GB" altLang="it-IT" sz="2000" b="1" dirty="0" err="1">
                <a:solidFill>
                  <a:schemeClr val="accent2"/>
                </a:solidFill>
              </a:rPr>
              <a:t>inibiscono</a:t>
            </a:r>
            <a:r>
              <a:rPr lang="en-GB" altLang="it-IT" sz="2000" b="1" i="1" dirty="0">
                <a:solidFill>
                  <a:schemeClr val="accent2"/>
                </a:solidFill>
              </a:rPr>
              <a:t>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0" y="1435505"/>
            <a:ext cx="8294400" cy="382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2317680" y="5992608"/>
            <a:ext cx="4605120" cy="718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1000"/>
              </a:lnSpc>
              <a:buClr>
                <a:srgbClr val="FFFFFF"/>
              </a:buClr>
            </a:pPr>
            <a:r>
              <a:rPr lang="en-GB" altLang="it-IT" sz="2000" b="1" dirty="0" smtClean="0">
                <a:solidFill>
                  <a:schemeClr val="accent2"/>
                </a:solidFill>
              </a:rPr>
              <a:t>A</a:t>
            </a:r>
            <a:r>
              <a:rPr lang="en-GB" altLang="it-IT" sz="1100" b="1" dirty="0" smtClean="0">
                <a:solidFill>
                  <a:schemeClr val="accent2"/>
                </a:solidFill>
              </a:rPr>
              <a:t>1 </a:t>
            </a:r>
            <a:r>
              <a:rPr lang="en-GB" altLang="it-IT" sz="2000" b="1" dirty="0">
                <a:solidFill>
                  <a:schemeClr val="accent2"/>
                </a:solidFill>
              </a:rPr>
              <a:t>,</a:t>
            </a:r>
            <a:r>
              <a:rPr lang="en-GB" altLang="it-IT" sz="2400" b="1" dirty="0">
                <a:solidFill>
                  <a:schemeClr val="accent2"/>
                </a:solidFill>
              </a:rPr>
              <a:t> </a:t>
            </a:r>
            <a:r>
              <a:rPr lang="en-GB" altLang="it-IT" sz="2000" b="1" dirty="0">
                <a:solidFill>
                  <a:schemeClr val="accent2"/>
                </a:solidFill>
              </a:rPr>
              <a:t>A</a:t>
            </a:r>
            <a:r>
              <a:rPr lang="en-GB" altLang="it-IT" sz="1100" b="1" dirty="0">
                <a:solidFill>
                  <a:schemeClr val="accent2"/>
                </a:solidFill>
              </a:rPr>
              <a:t>2B  </a:t>
            </a:r>
            <a:r>
              <a:rPr lang="en-GB" altLang="it-IT" sz="2000" b="1" dirty="0">
                <a:solidFill>
                  <a:schemeClr val="accent2"/>
                </a:solidFill>
              </a:rPr>
              <a:t>e A</a:t>
            </a:r>
            <a:r>
              <a:rPr lang="en-GB" altLang="it-IT" sz="1100" b="1" dirty="0">
                <a:solidFill>
                  <a:schemeClr val="accent2"/>
                </a:solidFill>
              </a:rPr>
              <a:t>3 </a:t>
            </a:r>
            <a:r>
              <a:rPr lang="en-GB" altLang="it-IT" sz="2000" b="1" dirty="0" err="1">
                <a:solidFill>
                  <a:schemeClr val="accent2"/>
                </a:solidFill>
              </a:rPr>
              <a:t>stimolano</a:t>
            </a:r>
            <a:r>
              <a:rPr lang="en-GB" altLang="it-IT" sz="2000" b="1" dirty="0">
                <a:solidFill>
                  <a:schemeClr val="accent2"/>
                </a:solidFill>
              </a:rPr>
              <a:t> </a:t>
            </a:r>
            <a:r>
              <a:rPr lang="en-GB" altLang="it-IT" sz="2000" b="1" dirty="0" err="1">
                <a:solidFill>
                  <a:schemeClr val="accent2"/>
                </a:solidFill>
              </a:rPr>
              <a:t>anche</a:t>
            </a:r>
            <a:r>
              <a:rPr lang="en-GB" altLang="it-IT" sz="2000" b="1" dirty="0">
                <a:solidFill>
                  <a:schemeClr val="accent2"/>
                </a:solidFill>
              </a:rPr>
              <a:t> la PLC</a:t>
            </a:r>
          </a:p>
        </p:txBody>
      </p:sp>
      <p:sp>
        <p:nvSpPr>
          <p:cNvPr id="6149" name="Text Box 5"/>
          <p:cNvSpPr txBox="1">
            <a:spLocks noChangeArrowheads="1"/>
          </p:cNvSpPr>
          <p:nvPr/>
        </p:nvSpPr>
        <p:spPr bwMode="auto">
          <a:xfrm>
            <a:off x="654756" y="1215722"/>
            <a:ext cx="7823200" cy="691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1000"/>
              </a:lnSpc>
            </a:pP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Sono</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recettori</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a 7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domini</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TM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accoppiati</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a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proteine</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G</a:t>
            </a:r>
          </a:p>
        </p:txBody>
      </p:sp>
    </p:spTree>
    <p:extLst>
      <p:ext uri="{BB962C8B-B14F-4D97-AF65-F5344CB8AC3E}">
        <p14:creationId xmlns:p14="http://schemas.microsoft.com/office/powerpoint/2010/main" val="23440440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33121"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dirty="0">
                <a:solidFill>
                  <a:schemeClr val="bg2">
                    <a:lumMod val="25000"/>
                  </a:schemeClr>
                </a:solidFill>
                <a:latin typeface="+mn-lt"/>
              </a:rPr>
              <a:t> </a:t>
            </a: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a:t>
            </a:r>
            <a:r>
              <a:rPr lang="en-GB" altLang="it-IT" sz="1100" dirty="0" err="1">
                <a:solidFill>
                  <a:schemeClr val="bg2">
                    <a:lumMod val="25000"/>
                  </a:schemeClr>
                </a:solidFill>
                <a:latin typeface="+mn-lt"/>
              </a:rPr>
              <a:t>Cacciari</a:t>
            </a:r>
            <a:r>
              <a:rPr lang="en-GB" altLang="it-IT" sz="1100" dirty="0">
                <a:solidFill>
                  <a:schemeClr val="bg2">
                    <a:lumMod val="25000"/>
                  </a:schemeClr>
                </a:solidFill>
                <a:latin typeface="+mn-lt"/>
              </a:rPr>
              <a:t> B., Moro S.,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Pastorin G., Da </a:t>
            </a:r>
            <a:r>
              <a:rPr lang="en-GB" altLang="it-IT" sz="1100" dirty="0" err="1">
                <a:solidFill>
                  <a:schemeClr val="bg2">
                    <a:lumMod val="25000"/>
                  </a:schemeClr>
                </a:solidFill>
                <a:latin typeface="+mn-lt"/>
              </a:rPr>
              <a:t>Ros</a:t>
            </a:r>
            <a:r>
              <a:rPr lang="en-GB" altLang="it-IT" sz="1100" dirty="0">
                <a:solidFill>
                  <a:schemeClr val="bg2">
                    <a:lumMod val="25000"/>
                  </a:schemeClr>
                </a:solidFill>
                <a:latin typeface="+mn-lt"/>
              </a:rPr>
              <a:t> T., Klotz K.N., </a:t>
            </a:r>
            <a:r>
              <a:rPr lang="en-GB" altLang="it-IT" sz="1100" dirty="0" err="1">
                <a:solidFill>
                  <a:schemeClr val="bg2">
                    <a:lumMod val="25000"/>
                  </a:schemeClr>
                </a:solidFill>
                <a:latin typeface="+mn-lt"/>
              </a:rPr>
              <a:t>Varani</a:t>
            </a:r>
            <a:r>
              <a:rPr lang="en-GB" altLang="it-IT" sz="1100" dirty="0">
                <a:solidFill>
                  <a:schemeClr val="bg2">
                    <a:lumMod val="25000"/>
                  </a:schemeClr>
                </a:solidFill>
                <a:latin typeface="+mn-lt"/>
              </a:rPr>
              <a:t> K., </a:t>
            </a:r>
            <a:r>
              <a:rPr lang="en-GB" altLang="it-IT" sz="1100" dirty="0" err="1">
                <a:solidFill>
                  <a:schemeClr val="bg2">
                    <a:lumMod val="25000"/>
                  </a:schemeClr>
                </a:solidFill>
                <a:latin typeface="+mn-lt"/>
              </a:rPr>
              <a:t>Gessi</a:t>
            </a:r>
            <a:r>
              <a:rPr lang="en-GB" altLang="it-IT" sz="1100" dirty="0">
                <a:solidFill>
                  <a:schemeClr val="bg2">
                    <a:lumMod val="25000"/>
                  </a:schemeClr>
                </a:solidFill>
                <a:latin typeface="+mn-lt"/>
              </a:rPr>
              <a:t> S., </a:t>
            </a:r>
            <a:r>
              <a:rPr lang="en-GB" altLang="it-IT" sz="1100" dirty="0" err="1">
                <a:solidFill>
                  <a:schemeClr val="bg2">
                    <a:lumMod val="25000"/>
                  </a:schemeClr>
                </a:solidFill>
                <a:latin typeface="+mn-lt"/>
              </a:rPr>
              <a:t>Borea</a:t>
            </a:r>
            <a:r>
              <a:rPr lang="en-GB" altLang="it-IT" sz="1100" dirty="0">
                <a:solidFill>
                  <a:schemeClr val="bg2">
                    <a:lumMod val="25000"/>
                  </a:schemeClr>
                </a:solidFill>
                <a:latin typeface="+mn-lt"/>
              </a:rPr>
              <a:t> P.A.,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2002, 45, 770-780 .</a:t>
            </a:r>
          </a:p>
          <a:p>
            <a:pPr>
              <a:lnSpc>
                <a:spcPct val="87000"/>
              </a:lnSpc>
            </a:pPr>
            <a:endParaRPr lang="en-GB" altLang="it-IT" sz="1100" dirty="0">
              <a:solidFill>
                <a:schemeClr val="bg2">
                  <a:lumMod val="25000"/>
                </a:schemeClr>
              </a:solidFill>
              <a:latin typeface="+mn-lt"/>
            </a:endParaRPr>
          </a:p>
        </p:txBody>
      </p:sp>
      <p:sp>
        <p:nvSpPr>
          <p:cNvPr id="5" name="Text Box 10"/>
          <p:cNvSpPr txBox="1">
            <a:spLocks noChangeArrowheads="1"/>
          </p:cNvSpPr>
          <p:nvPr/>
        </p:nvSpPr>
        <p:spPr bwMode="auto">
          <a:xfrm>
            <a:off x="3079572" y="3804167"/>
            <a:ext cx="3380488"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latin typeface="+mn-lt"/>
              </a:rPr>
              <a:t>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1 </a:t>
            </a:r>
            <a:r>
              <a:rPr lang="en-GB" altLang="it-IT" sz="1300" dirty="0" smtClean="0">
                <a:solidFill>
                  <a:schemeClr val="bg2">
                    <a:lumMod val="25000"/>
                  </a:schemeClr>
                </a:solidFill>
                <a:latin typeface="+mn-lt"/>
              </a:rPr>
              <a:t>&gt; 10000  </a:t>
            </a:r>
            <a:r>
              <a:rPr lang="en-GB" altLang="it-IT" sz="1300" dirty="0" err="1" smtClean="0">
                <a:solidFill>
                  <a:schemeClr val="bg2">
                    <a:lumMod val="25000"/>
                  </a:schemeClr>
                </a:solidFill>
                <a:latin typeface="+mn-lt"/>
              </a:rPr>
              <a:t>nM</a:t>
            </a:r>
            <a:r>
              <a:rPr lang="en-GB" altLang="it-IT" sz="1300" dirty="0">
                <a:solidFill>
                  <a:schemeClr val="bg2">
                    <a:lumMod val="25000"/>
                  </a:schemeClr>
                </a:solidFill>
                <a:latin typeface="+mn-lt"/>
              </a:rPr>
              <a:t>	</a:t>
            </a: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1</a:t>
            </a: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3</a:t>
            </a:r>
            <a:r>
              <a:rPr lang="en-GB" altLang="it-IT" sz="1300" dirty="0" smtClean="0">
                <a:solidFill>
                  <a:schemeClr val="bg2">
                    <a:lumMod val="25000"/>
                  </a:schemeClr>
                </a:solidFill>
                <a:latin typeface="+mn-lt"/>
              </a:rPr>
              <a:t>&gt; 400 </a:t>
            </a:r>
            <a:endParaRPr lang="en-GB" altLang="it-IT" sz="1300" dirty="0">
              <a:solidFill>
                <a:schemeClr val="bg2">
                  <a:lumMod val="25000"/>
                </a:schemeClr>
              </a:solidFill>
              <a:latin typeface="+mn-lt"/>
            </a:endParaRP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2A</a:t>
            </a:r>
            <a:r>
              <a:rPr lang="en-GB" altLang="it-IT" sz="1300" dirty="0">
                <a:solidFill>
                  <a:schemeClr val="bg2">
                    <a:lumMod val="25000"/>
                  </a:schemeClr>
                </a:solidFill>
                <a:latin typeface="+mn-lt"/>
              </a:rPr>
              <a:t>= </a:t>
            </a:r>
            <a:r>
              <a:rPr lang="en-GB" altLang="it-IT" sz="1300" dirty="0" smtClean="0">
                <a:solidFill>
                  <a:schemeClr val="bg2">
                    <a:lumMod val="25000"/>
                  </a:schemeClr>
                </a:solidFill>
                <a:latin typeface="+mn-lt"/>
              </a:rPr>
              <a:t>594  </a:t>
            </a:r>
            <a:r>
              <a:rPr lang="en-GB" altLang="it-IT" sz="1300" dirty="0" err="1" smtClean="0">
                <a:solidFill>
                  <a:schemeClr val="bg2">
                    <a:lumMod val="25000"/>
                  </a:schemeClr>
                </a:solidFill>
                <a:latin typeface="+mn-lt"/>
              </a:rPr>
              <a:t>nM</a:t>
            </a:r>
            <a:r>
              <a:rPr lang="en-GB" altLang="it-IT" sz="1300" dirty="0">
                <a:solidFill>
                  <a:schemeClr val="bg2">
                    <a:lumMod val="25000"/>
                  </a:schemeClr>
                </a:solidFill>
                <a:latin typeface="+mn-lt"/>
              </a:rPr>
              <a:t>	</a:t>
            </a:r>
            <a:r>
              <a:rPr lang="en-GB" altLang="it-IT" sz="1300" dirty="0" smtClean="0">
                <a:solidFill>
                  <a:srgbClr val="FF0000"/>
                </a:solidFill>
                <a:latin typeface="+mn-lt"/>
              </a:rPr>
              <a:t>hA</a:t>
            </a:r>
            <a:r>
              <a:rPr lang="en-GB" altLang="it-IT" sz="1300" baseline="-33000" dirty="0" smtClean="0">
                <a:solidFill>
                  <a:srgbClr val="FF0000"/>
                </a:solidFill>
                <a:latin typeface="+mn-lt"/>
              </a:rPr>
              <a:t>2A</a:t>
            </a:r>
            <a:r>
              <a:rPr lang="en-GB" altLang="it-IT" sz="1300" dirty="0" smtClean="0">
                <a:solidFill>
                  <a:srgbClr val="FF0000"/>
                </a:solidFill>
                <a:latin typeface="+mn-lt"/>
              </a:rPr>
              <a:t>/hA</a:t>
            </a:r>
            <a:r>
              <a:rPr lang="en-GB" altLang="it-IT" sz="1300" baseline="-33000" dirty="0" smtClean="0">
                <a:solidFill>
                  <a:srgbClr val="FF0000"/>
                </a:solidFill>
                <a:latin typeface="+mn-lt"/>
              </a:rPr>
              <a:t>3</a:t>
            </a:r>
            <a:r>
              <a:rPr lang="en-GB" altLang="it-IT" sz="1300" dirty="0" smtClean="0">
                <a:solidFill>
                  <a:srgbClr val="FF0000"/>
                </a:solidFill>
                <a:latin typeface="+mn-lt"/>
              </a:rPr>
              <a:t>= 24</a:t>
            </a:r>
            <a:endParaRPr lang="en-GB" altLang="it-IT" sz="1300" dirty="0">
              <a:solidFill>
                <a:srgbClr val="FF0000"/>
              </a:solidFill>
              <a:latin typeface="+mn-lt"/>
            </a:endParaRPr>
          </a:p>
          <a:p>
            <a:pPr>
              <a:lnSpc>
                <a:spcPct val="87000"/>
              </a:lnSpc>
            </a:pP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2B</a:t>
            </a:r>
            <a:r>
              <a:rPr lang="en-GB" altLang="it-IT" sz="1300" dirty="0" smtClean="0">
                <a:solidFill>
                  <a:schemeClr val="bg2">
                    <a:lumMod val="25000"/>
                  </a:schemeClr>
                </a:solidFill>
                <a:latin typeface="+mn-lt"/>
              </a:rPr>
              <a:t>&gt; 10000  </a:t>
            </a:r>
            <a:r>
              <a:rPr lang="en-GB" altLang="it-IT" sz="1300" dirty="0" err="1" smtClean="0">
                <a:solidFill>
                  <a:schemeClr val="bg2">
                    <a:lumMod val="25000"/>
                  </a:schemeClr>
                </a:solidFill>
                <a:latin typeface="+mn-lt"/>
              </a:rPr>
              <a:t>nM</a:t>
            </a:r>
            <a:r>
              <a:rPr lang="en-GB" altLang="it-IT" sz="1300" dirty="0" smtClean="0">
                <a:solidFill>
                  <a:schemeClr val="bg2">
                    <a:lumMod val="25000"/>
                  </a:schemeClr>
                </a:solidFill>
                <a:latin typeface="+mn-lt"/>
              </a:rPr>
              <a:t>, hA</a:t>
            </a:r>
            <a:r>
              <a:rPr lang="en-GB" altLang="it-IT" sz="1300" baseline="-33000" dirty="0" smtClean="0">
                <a:solidFill>
                  <a:schemeClr val="bg2">
                    <a:lumMod val="25000"/>
                  </a:schemeClr>
                </a:solidFill>
                <a:latin typeface="+mn-lt"/>
              </a:rPr>
              <a:t>2B</a:t>
            </a: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3</a:t>
            </a:r>
            <a:r>
              <a:rPr lang="en-GB" altLang="it-IT" sz="1300" dirty="0" smtClean="0">
                <a:solidFill>
                  <a:schemeClr val="bg2">
                    <a:lumMod val="25000"/>
                  </a:schemeClr>
                </a:solidFill>
                <a:latin typeface="+mn-lt"/>
              </a:rPr>
              <a:t>&gt; 400</a:t>
            </a:r>
            <a:endParaRPr lang="en-GB" altLang="it-IT" sz="1300" dirty="0">
              <a:solidFill>
                <a:schemeClr val="bg2">
                  <a:lumMod val="25000"/>
                </a:schemeClr>
              </a:solidFill>
              <a:latin typeface="+mn-lt"/>
            </a:endParaRPr>
          </a:p>
          <a:p>
            <a:pPr>
              <a:lnSpc>
                <a:spcPct val="87000"/>
              </a:lnSpc>
            </a:pPr>
            <a:r>
              <a:rPr lang="en-GB" altLang="it-IT" sz="1300" dirty="0">
                <a:solidFill>
                  <a:srgbClr val="FF0000"/>
                </a:solidFill>
                <a:latin typeface="+mn-lt"/>
              </a:rPr>
              <a:t>hA</a:t>
            </a:r>
            <a:r>
              <a:rPr lang="en-GB" altLang="it-IT" sz="1300" baseline="-33000" dirty="0">
                <a:solidFill>
                  <a:srgbClr val="FF0000"/>
                </a:solidFill>
                <a:latin typeface="+mn-lt"/>
              </a:rPr>
              <a:t>3 </a:t>
            </a:r>
            <a:r>
              <a:rPr lang="en-GB" altLang="it-IT" sz="1300" dirty="0" smtClean="0">
                <a:solidFill>
                  <a:srgbClr val="FF0000"/>
                </a:solidFill>
                <a:latin typeface="+mn-lt"/>
              </a:rPr>
              <a:t>= 25 </a:t>
            </a:r>
            <a:r>
              <a:rPr lang="en-GB" altLang="it-IT" sz="1300" dirty="0" err="1">
                <a:solidFill>
                  <a:srgbClr val="FF0000"/>
                </a:solidFill>
                <a:latin typeface="+mn-lt"/>
              </a:rPr>
              <a:t>nM</a:t>
            </a:r>
            <a:endParaRPr lang="en-GB" altLang="it-IT" sz="1300" dirty="0">
              <a:solidFill>
                <a:srgbClr val="FF0000"/>
              </a:solidFill>
              <a:latin typeface="+mn-lt"/>
            </a:endParaRPr>
          </a:p>
          <a:p>
            <a:pPr>
              <a:lnSpc>
                <a:spcPct val="87000"/>
              </a:lnSpc>
            </a:pPr>
            <a:endParaRPr lang="en-GB" altLang="it-IT" sz="1300" dirty="0">
              <a:solidFill>
                <a:schemeClr val="bg2">
                  <a:lumMod val="25000"/>
                </a:schemeClr>
              </a:solidFill>
              <a:latin typeface="+mn-lt"/>
            </a:endParaRPr>
          </a:p>
        </p:txBody>
      </p:sp>
      <p:sp>
        <p:nvSpPr>
          <p:cNvPr id="6" name="CasellaDiTesto 5"/>
          <p:cNvSpPr txBox="1"/>
          <p:nvPr/>
        </p:nvSpPr>
        <p:spPr>
          <a:xfrm>
            <a:off x="1288971" y="338359"/>
            <a:ext cx="6447099" cy="461665"/>
          </a:xfrm>
          <a:prstGeom prst="rect">
            <a:avLst/>
          </a:prstGeom>
          <a:noFill/>
        </p:spPr>
        <p:txBody>
          <a:bodyPr wrap="square" rtlCol="0">
            <a:spAutoFit/>
          </a:bodyPr>
          <a:lstStyle/>
          <a:p>
            <a:pPr algn="ctr"/>
            <a:r>
              <a:rPr lang="it-IT" sz="2400" dirty="0" err="1" smtClean="0">
                <a:solidFill>
                  <a:schemeClr val="accent1"/>
                </a:solidFill>
              </a:rPr>
              <a:t>Soluble</a:t>
            </a:r>
            <a:r>
              <a:rPr lang="it-IT" sz="2400" dirty="0" smtClean="0">
                <a:solidFill>
                  <a:schemeClr val="accent1"/>
                </a:solidFill>
              </a:rPr>
              <a:t> PTP derivative: first </a:t>
            </a:r>
            <a:r>
              <a:rPr lang="it-IT" sz="2400" dirty="0" err="1" smtClean="0">
                <a:solidFill>
                  <a:schemeClr val="accent1"/>
                </a:solidFill>
              </a:rPr>
              <a:t>attempt</a:t>
            </a:r>
            <a:endParaRPr lang="it-IT" sz="2400" dirty="0">
              <a:solidFill>
                <a:schemeClr val="accent1"/>
              </a:solidFill>
            </a:endParaRPr>
          </a:p>
        </p:txBody>
      </p:sp>
      <p:sp>
        <p:nvSpPr>
          <p:cNvPr id="7" name="Freccia in giù 6"/>
          <p:cNvSpPr/>
          <p:nvPr/>
        </p:nvSpPr>
        <p:spPr>
          <a:xfrm>
            <a:off x="4328320" y="5029200"/>
            <a:ext cx="437852" cy="3468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p:cNvSpPr txBox="1"/>
          <p:nvPr/>
        </p:nvSpPr>
        <p:spPr>
          <a:xfrm>
            <a:off x="1381571" y="5630318"/>
            <a:ext cx="6447099" cy="461665"/>
          </a:xfrm>
          <a:prstGeom prst="rect">
            <a:avLst/>
          </a:prstGeom>
          <a:noFill/>
        </p:spPr>
        <p:txBody>
          <a:bodyPr wrap="square" rtlCol="0">
            <a:spAutoFit/>
          </a:bodyPr>
          <a:lstStyle/>
          <a:p>
            <a:pPr algn="ctr"/>
            <a:r>
              <a:rPr lang="it-IT" sz="2400" dirty="0" err="1" smtClean="0">
                <a:solidFill>
                  <a:schemeClr val="accent1"/>
                </a:solidFill>
              </a:rPr>
              <a:t>Poor</a:t>
            </a:r>
            <a:r>
              <a:rPr lang="it-IT" sz="2400" dirty="0" smtClean="0">
                <a:solidFill>
                  <a:schemeClr val="accent1"/>
                </a:solidFill>
              </a:rPr>
              <a:t> </a:t>
            </a:r>
            <a:r>
              <a:rPr lang="it-IT" sz="2400" dirty="0" err="1" smtClean="0">
                <a:solidFill>
                  <a:schemeClr val="accent1"/>
                </a:solidFill>
              </a:rPr>
              <a:t>affinity</a:t>
            </a:r>
            <a:r>
              <a:rPr lang="it-IT" sz="2400" dirty="0" smtClean="0">
                <a:solidFill>
                  <a:schemeClr val="accent1"/>
                </a:solidFill>
              </a:rPr>
              <a:t> and </a:t>
            </a:r>
            <a:r>
              <a:rPr lang="it-IT" sz="2400" dirty="0" err="1" smtClean="0">
                <a:solidFill>
                  <a:schemeClr val="accent1"/>
                </a:solidFill>
              </a:rPr>
              <a:t>poor</a:t>
            </a:r>
            <a:r>
              <a:rPr lang="it-IT" sz="2400" dirty="0" smtClean="0">
                <a:solidFill>
                  <a:schemeClr val="accent1"/>
                </a:solidFill>
              </a:rPr>
              <a:t> </a:t>
            </a:r>
            <a:r>
              <a:rPr lang="it-IT" sz="2400" dirty="0" err="1" smtClean="0">
                <a:solidFill>
                  <a:schemeClr val="accent1"/>
                </a:solidFill>
              </a:rPr>
              <a:t>selectivity</a:t>
            </a:r>
            <a:endParaRPr lang="it-IT" sz="2400" dirty="0">
              <a:solidFill>
                <a:schemeClr val="accent1"/>
              </a:solidFill>
            </a:endParaRPr>
          </a:p>
        </p:txBody>
      </p:sp>
      <p:graphicFrame>
        <p:nvGraphicFramePr>
          <p:cNvPr id="9" name="Oggetto 2"/>
          <p:cNvGraphicFramePr>
            <a:graphicFrameLocks noChangeAspect="1"/>
          </p:cNvGraphicFramePr>
          <p:nvPr>
            <p:extLst>
              <p:ext uri="{D42A27DB-BD31-4B8C-83A1-F6EECF244321}">
                <p14:modId xmlns:p14="http://schemas.microsoft.com/office/powerpoint/2010/main" val="1241527233"/>
              </p:ext>
            </p:extLst>
          </p:nvPr>
        </p:nvGraphicFramePr>
        <p:xfrm>
          <a:off x="3089275" y="1058863"/>
          <a:ext cx="2965450" cy="2752725"/>
        </p:xfrm>
        <a:graphic>
          <a:graphicData uri="http://schemas.openxmlformats.org/presentationml/2006/ole">
            <mc:AlternateContent xmlns:mc="http://schemas.openxmlformats.org/markup-compatibility/2006">
              <mc:Choice xmlns:v="urn:schemas-microsoft-com:vml" Requires="v">
                <p:oleObj spid="_x0000_s47150" name="CS ChemDraw Drawing" r:id="rId3" imgW="3962400" imgH="3683000" progId="">
                  <p:embed/>
                </p:oleObj>
              </mc:Choice>
              <mc:Fallback>
                <p:oleObj name="CS ChemDraw Drawing" r:id="rId3" imgW="3962400" imgH="3683000" progId="">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275" y="1058863"/>
                        <a:ext cx="2965450" cy="2752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28839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816480" y="64807"/>
            <a:ext cx="7706880" cy="702794"/>
          </a:xfrm>
          <a:ln/>
        </p:spPr>
        <p:txBody>
          <a:bodyPr/>
          <a:lstStyle/>
          <a:p>
            <a:pPr>
              <a:lnSpc>
                <a:spcPct val="6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900" dirty="0"/>
              <a:t>A</a:t>
            </a:r>
            <a:r>
              <a:rPr lang="en-GB" altLang="it-IT" sz="2900" baseline="-33000" dirty="0"/>
              <a:t>3</a:t>
            </a:r>
            <a:r>
              <a:rPr lang="en-GB" altLang="it-IT" sz="2900" dirty="0"/>
              <a:t>AR </a:t>
            </a:r>
            <a:r>
              <a:rPr lang="en-GB" altLang="it-IT" sz="2900" dirty="0" err="1"/>
              <a:t>antagonista</a:t>
            </a:r>
            <a:r>
              <a:rPr lang="en-GB" altLang="it-IT" sz="2900" dirty="0"/>
              <a:t> </a:t>
            </a:r>
            <a:r>
              <a:rPr lang="en-GB" altLang="it-IT" sz="2900" dirty="0" err="1"/>
              <a:t>triziato</a:t>
            </a:r>
            <a:endParaRPr lang="en-GB" altLang="it-IT" sz="2900" dirty="0"/>
          </a:p>
        </p:txBody>
      </p:sp>
      <p:sp>
        <p:nvSpPr>
          <p:cNvPr id="30722" name="AutoShape 2"/>
          <p:cNvSpPr>
            <a:spLocks noChangeArrowheads="1"/>
          </p:cNvSpPr>
          <p:nvPr/>
        </p:nvSpPr>
        <p:spPr bwMode="auto">
          <a:xfrm>
            <a:off x="1959841" y="787082"/>
            <a:ext cx="5618880" cy="2482821"/>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0723" name="AutoShape 3"/>
          <p:cNvSpPr>
            <a:spLocks noChangeArrowheads="1"/>
          </p:cNvSpPr>
          <p:nvPr/>
        </p:nvSpPr>
        <p:spPr bwMode="auto">
          <a:xfrm>
            <a:off x="5474880" y="2842961"/>
            <a:ext cx="1969920" cy="377320"/>
          </a:xfrm>
          <a:prstGeom prst="roundRect">
            <a:avLst>
              <a:gd name="adj" fmla="val 16667"/>
            </a:avLst>
          </a:prstGeom>
          <a:ln>
            <a:headEnd/>
            <a:tailEnd/>
          </a:ln>
          <a:extLst/>
        </p:spPr>
        <p:style>
          <a:lnRef idx="2">
            <a:schemeClr val="accent5"/>
          </a:lnRef>
          <a:fillRef idx="1">
            <a:schemeClr val="lt1"/>
          </a:fillRef>
          <a:effectRef idx="0">
            <a:schemeClr val="accent5"/>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0724" name="AutoShape 4"/>
          <p:cNvSpPr>
            <a:spLocks noChangeArrowheads="1"/>
          </p:cNvSpPr>
          <p:nvPr/>
        </p:nvSpPr>
        <p:spPr bwMode="auto">
          <a:xfrm>
            <a:off x="2024640" y="2548387"/>
            <a:ext cx="570240" cy="524215"/>
          </a:xfrm>
          <a:prstGeom prst="roundRect">
            <a:avLst>
              <a:gd name="adj" fmla="val 16667"/>
            </a:avLst>
          </a:prstGeom>
          <a:ln>
            <a:headEnd/>
            <a:tailEnd/>
          </a:ln>
          <a:extLst/>
        </p:spPr>
        <p:style>
          <a:lnRef idx="2">
            <a:schemeClr val="accent5"/>
          </a:lnRef>
          <a:fillRef idx="1">
            <a:schemeClr val="lt1"/>
          </a:fillRef>
          <a:effectRef idx="0">
            <a:schemeClr val="accent5"/>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0725" name="Rectangle 5"/>
          <p:cNvSpPr>
            <a:spLocks noGrp="1" noChangeArrowheads="1"/>
          </p:cNvSpPr>
          <p:nvPr>
            <p:ph type="subTitle" idx="4294967295"/>
          </p:nvPr>
        </p:nvSpPr>
        <p:spPr bwMode="auto">
          <a:xfrm>
            <a:off x="2594880" y="2558468"/>
            <a:ext cx="999360" cy="5141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66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500" b="1" i="1">
                <a:solidFill>
                  <a:schemeClr val="bg2">
                    <a:lumMod val="25000"/>
                  </a:schemeClr>
                </a:solidFill>
              </a:rPr>
              <a:t>gruppo allilico</a:t>
            </a:r>
          </a:p>
        </p:txBody>
      </p:sp>
      <p:pic>
        <p:nvPicPr>
          <p:cNvPr id="30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400" y="913941"/>
            <a:ext cx="5270400" cy="2295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7" name="Text Box 7"/>
          <p:cNvSpPr txBox="1">
            <a:spLocks noChangeArrowheads="1"/>
          </p:cNvSpPr>
          <p:nvPr/>
        </p:nvSpPr>
        <p:spPr bwMode="auto">
          <a:xfrm>
            <a:off x="5474880" y="2793086"/>
            <a:ext cx="1969920" cy="246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b="1" dirty="0">
                <a:solidFill>
                  <a:schemeClr val="bg2">
                    <a:lumMod val="25000"/>
                  </a:schemeClr>
                </a:solidFill>
              </a:rPr>
              <a:t>     [</a:t>
            </a:r>
            <a:r>
              <a:rPr lang="en-GB" altLang="it-IT" b="1" baseline="33000" dirty="0">
                <a:solidFill>
                  <a:schemeClr val="bg2">
                    <a:lumMod val="25000"/>
                  </a:schemeClr>
                </a:solidFill>
              </a:rPr>
              <a:t>3</a:t>
            </a:r>
            <a:r>
              <a:rPr lang="en-GB" altLang="it-IT" b="1" dirty="0">
                <a:solidFill>
                  <a:schemeClr val="bg2">
                    <a:lumMod val="25000"/>
                  </a:schemeClr>
                </a:solidFill>
              </a:rPr>
              <a:t>H]MRE3008F20</a:t>
            </a:r>
          </a:p>
        </p:txBody>
      </p:sp>
      <p:sp>
        <p:nvSpPr>
          <p:cNvPr id="30728" name="Text Box 8"/>
          <p:cNvSpPr txBox="1">
            <a:spLocks noChangeArrowheads="1"/>
          </p:cNvSpPr>
          <p:nvPr/>
        </p:nvSpPr>
        <p:spPr bwMode="auto">
          <a:xfrm>
            <a:off x="-64800" y="5976627"/>
            <a:ext cx="930672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9pPr>
          </a:lstStyle>
          <a:p>
            <a:pPr algn="ctr">
              <a:lnSpc>
                <a:spcPct val="66000"/>
              </a:lnSpc>
            </a:pPr>
            <a:r>
              <a:rPr lang="en-GB" altLang="it-IT" sz="2000">
                <a:solidFill>
                  <a:schemeClr val="bg2">
                    <a:lumMod val="25000"/>
                  </a:schemeClr>
                </a:solidFill>
              </a:rPr>
              <a:t>[</a:t>
            </a:r>
            <a:r>
              <a:rPr lang="en-GB" altLang="it-IT" sz="2000" baseline="33000">
                <a:solidFill>
                  <a:schemeClr val="bg2">
                    <a:lumMod val="25000"/>
                  </a:schemeClr>
                </a:solidFill>
              </a:rPr>
              <a:t>3</a:t>
            </a:r>
            <a:r>
              <a:rPr lang="en-GB" altLang="it-IT" sz="2000">
                <a:solidFill>
                  <a:schemeClr val="bg2">
                    <a:lumMod val="25000"/>
                  </a:schemeClr>
                </a:solidFill>
              </a:rPr>
              <a:t>H]-MRE-3008-F20 è il primo radioligando antagonista ad alta affinità per A</a:t>
            </a:r>
            <a:r>
              <a:rPr lang="en-GB" altLang="it-IT" sz="2000" baseline="-33000">
                <a:solidFill>
                  <a:schemeClr val="bg2">
                    <a:lumMod val="25000"/>
                  </a:schemeClr>
                </a:solidFill>
              </a:rPr>
              <a:t>3</a:t>
            </a:r>
            <a:r>
              <a:rPr lang="en-GB" altLang="it-IT" sz="2000">
                <a:solidFill>
                  <a:schemeClr val="bg2">
                    <a:lumMod val="25000"/>
                  </a:schemeClr>
                </a:solidFill>
              </a:rPr>
              <a:t>AR</a:t>
            </a:r>
          </a:p>
        </p:txBody>
      </p:sp>
      <p:sp>
        <p:nvSpPr>
          <p:cNvPr id="30729" name="Text Box 9"/>
          <p:cNvSpPr txBox="1">
            <a:spLocks noChangeArrowheads="1"/>
          </p:cNvSpPr>
          <p:nvPr/>
        </p:nvSpPr>
        <p:spPr bwMode="auto">
          <a:xfrm>
            <a:off x="262080"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900">
                <a:solidFill>
                  <a:schemeClr val="bg2">
                    <a:lumMod val="25000"/>
                  </a:schemeClr>
                </a:solidFill>
              </a:rPr>
              <a:t> Baraldi P.G., Cacciari B.,Romagnoli R., Varani K.,  Merighi S., Gessi S., Borea P.A., Leung E., Hickey S.L., Spalluto G., Bioorg. Med. Chem. Lett.,      2000, 10, 209-211 .</a:t>
            </a:r>
          </a:p>
          <a:p>
            <a:pPr>
              <a:lnSpc>
                <a:spcPct val="87000"/>
              </a:lnSpc>
            </a:pPr>
            <a:endParaRPr lang="en-GB" altLang="it-IT" sz="900">
              <a:solidFill>
                <a:schemeClr val="bg2">
                  <a:lumMod val="25000"/>
                </a:schemeClr>
              </a:solidFill>
            </a:endParaRPr>
          </a:p>
        </p:txBody>
      </p:sp>
      <p:pic>
        <p:nvPicPr>
          <p:cNvPr id="307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21" y="3268082"/>
            <a:ext cx="5519520" cy="2776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984798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61280" y="4801465"/>
            <a:ext cx="7512480" cy="263548"/>
          </a:xfrm>
          <a:ln/>
        </p:spPr>
        <p:txBody>
          <a:bodyPr/>
          <a:lstStyle/>
          <a:p>
            <a:pPr marL="285750" indent="-285750">
              <a:lnSpc>
                <a:spcPct val="62000"/>
              </a:lnSpc>
              <a:buClr>
                <a:schemeClr val="bg2">
                  <a:lumMod val="25000"/>
                </a:schemeClr>
              </a:buClr>
              <a:buSzPct val="65000"/>
              <a:buFont typeface="Wingdings" pitchFamily="2" charset="2"/>
              <a:buChar char="ü"/>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err="1" smtClean="0">
                <a:solidFill>
                  <a:schemeClr val="bg2">
                    <a:lumMod val="25000"/>
                  </a:schemeClr>
                </a:solidFill>
                <a:latin typeface="+mn-lt"/>
                <a:cs typeface="Arial" charset="0"/>
              </a:rPr>
              <a:t>A</a:t>
            </a:r>
            <a:r>
              <a:rPr lang="en-GB" altLang="it-IT" sz="1800" dirty="0" err="1" smtClean="0">
                <a:solidFill>
                  <a:schemeClr val="bg2">
                    <a:lumMod val="25000"/>
                  </a:schemeClr>
                </a:solidFill>
                <a:latin typeface="+mn-lt"/>
              </a:rPr>
              <a:t>pproccio</a:t>
            </a:r>
            <a:r>
              <a:rPr lang="en-GB" altLang="it-IT" sz="1800" dirty="0" smtClean="0">
                <a:solidFill>
                  <a:schemeClr val="bg2">
                    <a:lumMod val="25000"/>
                  </a:schemeClr>
                </a:solidFill>
                <a:latin typeface="+mn-lt"/>
              </a:rPr>
              <a:t> </a:t>
            </a:r>
            <a:r>
              <a:rPr lang="en-GB" altLang="it-IT" sz="1800" dirty="0">
                <a:solidFill>
                  <a:schemeClr val="bg2">
                    <a:lumMod val="25000"/>
                  </a:schemeClr>
                </a:solidFill>
                <a:latin typeface="+mn-lt"/>
              </a:rPr>
              <a:t>per </a:t>
            </a:r>
            <a:r>
              <a:rPr lang="en-GB" altLang="it-IT" sz="1800" dirty="0" err="1">
                <a:solidFill>
                  <a:schemeClr val="bg2">
                    <a:lumMod val="25000"/>
                  </a:schemeClr>
                </a:solidFill>
                <a:latin typeface="+mn-lt"/>
              </a:rPr>
              <a:t>studiare</a:t>
            </a:r>
            <a:r>
              <a:rPr lang="en-GB" altLang="it-IT" sz="1800" dirty="0">
                <a:solidFill>
                  <a:schemeClr val="bg2">
                    <a:lumMod val="25000"/>
                  </a:schemeClr>
                </a:solidFill>
                <a:latin typeface="+mn-lt"/>
              </a:rPr>
              <a:t> la </a:t>
            </a:r>
            <a:r>
              <a:rPr lang="en-GB" altLang="it-IT" sz="1800" dirty="0" err="1">
                <a:solidFill>
                  <a:schemeClr val="bg2">
                    <a:lumMod val="25000"/>
                  </a:schemeClr>
                </a:solidFill>
                <a:latin typeface="+mn-lt"/>
              </a:rPr>
              <a:t>struttura</a:t>
            </a:r>
            <a:r>
              <a:rPr lang="en-GB" altLang="it-IT" sz="1800" dirty="0">
                <a:solidFill>
                  <a:schemeClr val="bg2">
                    <a:lumMod val="25000"/>
                  </a:schemeClr>
                </a:solidFill>
                <a:latin typeface="+mn-lt"/>
              </a:rPr>
              <a:t> e le </a:t>
            </a:r>
            <a:r>
              <a:rPr lang="en-GB" altLang="it-IT" sz="1800" dirty="0" err="1">
                <a:solidFill>
                  <a:schemeClr val="bg2">
                    <a:lumMod val="25000"/>
                  </a:schemeClr>
                </a:solidFill>
                <a:latin typeface="+mn-lt"/>
              </a:rPr>
              <a:t>funzioni</a:t>
            </a:r>
            <a:r>
              <a:rPr lang="en-GB" altLang="it-IT" sz="1800" dirty="0">
                <a:solidFill>
                  <a:schemeClr val="bg2">
                    <a:lumMod val="25000"/>
                  </a:schemeClr>
                </a:solidFill>
                <a:latin typeface="+mn-lt"/>
              </a:rPr>
              <a:t> di un </a:t>
            </a:r>
            <a:r>
              <a:rPr lang="en-GB" altLang="it-IT" sz="1800" dirty="0" err="1">
                <a:solidFill>
                  <a:schemeClr val="bg2">
                    <a:lumMod val="25000"/>
                  </a:schemeClr>
                </a:solidFill>
                <a:latin typeface="+mn-lt"/>
              </a:rPr>
              <a:t>recettore</a:t>
            </a:r>
            <a:endParaRPr lang="en-GB" altLang="it-IT" sz="1800" dirty="0">
              <a:solidFill>
                <a:schemeClr val="bg2">
                  <a:lumMod val="25000"/>
                </a:schemeClr>
              </a:solidFill>
              <a:latin typeface="+mn-lt"/>
            </a:endParaRPr>
          </a:p>
        </p:txBody>
      </p:sp>
      <p:sp>
        <p:nvSpPr>
          <p:cNvPr id="34818" name="Rectangle 2"/>
          <p:cNvSpPr>
            <a:spLocks noGrp="1" noChangeArrowheads="1"/>
          </p:cNvSpPr>
          <p:nvPr>
            <p:ph type="subTitle" idx="4294967295"/>
          </p:nvPr>
        </p:nvSpPr>
        <p:spPr bwMode="auto">
          <a:xfrm>
            <a:off x="391680" y="4146196"/>
            <a:ext cx="8556480" cy="8050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475833" lvl="1" indent="-285750">
              <a:lnSpc>
                <a:spcPct val="62000"/>
              </a:lnSpc>
              <a:spcAft>
                <a:spcPct val="0"/>
              </a:spcAft>
              <a:buClr>
                <a:schemeClr val="bg2">
                  <a:lumMod val="25000"/>
                </a:schemeClr>
              </a:buClr>
              <a:buSzPct val="65000"/>
              <a:buFont typeface="Wingdings" pitchFamily="2" charset="2"/>
              <a:buChar char="ü"/>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 pos="8536446" algn="l"/>
              </a:tabLst>
            </a:pPr>
            <a:r>
              <a:rPr lang="en-GB" altLang="it-IT" sz="1800" dirty="0" smtClean="0">
                <a:solidFill>
                  <a:schemeClr val="bg2">
                    <a:lumMod val="25000"/>
                  </a:schemeClr>
                </a:solidFill>
              </a:rPr>
              <a:t>Si </a:t>
            </a:r>
            <a:r>
              <a:rPr lang="en-GB" altLang="it-IT" sz="1800" dirty="0" err="1">
                <a:solidFill>
                  <a:schemeClr val="bg2">
                    <a:lumMod val="25000"/>
                  </a:schemeClr>
                </a:solidFill>
              </a:rPr>
              <a:t>introducono</a:t>
            </a:r>
            <a:r>
              <a:rPr lang="en-GB" altLang="it-IT" sz="1800" dirty="0">
                <a:solidFill>
                  <a:schemeClr val="bg2">
                    <a:lumMod val="25000"/>
                  </a:schemeClr>
                </a:solidFill>
              </a:rPr>
              <a:t> </a:t>
            </a:r>
            <a:r>
              <a:rPr lang="en-GB" altLang="it-IT" sz="1800" dirty="0" err="1">
                <a:solidFill>
                  <a:schemeClr val="bg2">
                    <a:lumMod val="25000"/>
                  </a:schemeClr>
                </a:solidFill>
              </a:rPr>
              <a:t>dei</a:t>
            </a:r>
            <a:r>
              <a:rPr lang="en-GB" altLang="it-IT" sz="1800" dirty="0">
                <a:solidFill>
                  <a:schemeClr val="bg2">
                    <a:lumMod val="25000"/>
                  </a:schemeClr>
                </a:solidFill>
              </a:rPr>
              <a:t> </a:t>
            </a:r>
            <a:r>
              <a:rPr lang="en-GB" altLang="it-IT" sz="1800" dirty="0" err="1">
                <a:solidFill>
                  <a:schemeClr val="bg2">
                    <a:lumMod val="25000"/>
                  </a:schemeClr>
                </a:solidFill>
              </a:rPr>
              <a:t>gruppi</a:t>
            </a:r>
            <a:r>
              <a:rPr lang="en-GB" altLang="it-IT" sz="1800" dirty="0">
                <a:solidFill>
                  <a:schemeClr val="bg2">
                    <a:lumMod val="25000"/>
                  </a:schemeClr>
                </a:solidFill>
              </a:rPr>
              <a:t> </a:t>
            </a:r>
            <a:r>
              <a:rPr lang="en-GB" altLang="it-IT" sz="1800" dirty="0" err="1">
                <a:solidFill>
                  <a:schemeClr val="bg2">
                    <a:lumMod val="25000"/>
                  </a:schemeClr>
                </a:solidFill>
              </a:rPr>
              <a:t>alchilanti</a:t>
            </a:r>
            <a:r>
              <a:rPr lang="en-GB" altLang="it-IT" sz="1800" dirty="0">
                <a:solidFill>
                  <a:schemeClr val="bg2">
                    <a:lumMod val="25000"/>
                  </a:schemeClr>
                </a:solidFill>
              </a:rPr>
              <a:t> in </a:t>
            </a:r>
            <a:r>
              <a:rPr lang="en-GB" altLang="it-IT" sz="1800" dirty="0" err="1">
                <a:solidFill>
                  <a:schemeClr val="bg2">
                    <a:lumMod val="25000"/>
                  </a:schemeClr>
                </a:solidFill>
              </a:rPr>
              <a:t>modo</a:t>
            </a:r>
            <a:r>
              <a:rPr lang="en-GB" altLang="it-IT" sz="1800" dirty="0">
                <a:solidFill>
                  <a:schemeClr val="bg2">
                    <a:lumMod val="25000"/>
                  </a:schemeClr>
                </a:solidFill>
              </a:rPr>
              <a:t> da </a:t>
            </a:r>
            <a:r>
              <a:rPr lang="en-GB" altLang="it-IT" sz="1800" dirty="0" err="1">
                <a:solidFill>
                  <a:schemeClr val="bg2">
                    <a:lumMod val="25000"/>
                  </a:schemeClr>
                </a:solidFill>
              </a:rPr>
              <a:t>rendere</a:t>
            </a:r>
            <a:r>
              <a:rPr lang="en-GB" altLang="it-IT" sz="1800" dirty="0">
                <a:solidFill>
                  <a:schemeClr val="bg2">
                    <a:lumMod val="25000"/>
                  </a:schemeClr>
                </a:solidFill>
              </a:rPr>
              <a:t> </a:t>
            </a:r>
            <a:r>
              <a:rPr lang="en-GB" altLang="it-IT" sz="1800" dirty="0" err="1">
                <a:solidFill>
                  <a:schemeClr val="bg2">
                    <a:lumMod val="25000"/>
                  </a:schemeClr>
                </a:solidFill>
              </a:rPr>
              <a:t>il</a:t>
            </a:r>
            <a:r>
              <a:rPr lang="en-GB" altLang="it-IT" sz="1800" dirty="0">
                <a:solidFill>
                  <a:schemeClr val="bg2">
                    <a:lumMod val="25000"/>
                  </a:schemeClr>
                </a:solidFill>
              </a:rPr>
              <a:t> </a:t>
            </a:r>
            <a:r>
              <a:rPr lang="en-GB" altLang="it-IT" sz="1800" dirty="0" err="1">
                <a:solidFill>
                  <a:schemeClr val="bg2">
                    <a:lumMod val="25000"/>
                  </a:schemeClr>
                </a:solidFill>
              </a:rPr>
              <a:t>legame</a:t>
            </a:r>
            <a:r>
              <a:rPr lang="en-GB" altLang="it-IT" sz="1800" dirty="0">
                <a:solidFill>
                  <a:schemeClr val="bg2">
                    <a:lumMod val="25000"/>
                  </a:schemeClr>
                </a:solidFill>
              </a:rPr>
              <a:t> </a:t>
            </a:r>
            <a:r>
              <a:rPr lang="en-GB" altLang="it-IT" sz="1800" dirty="0" err="1">
                <a:solidFill>
                  <a:schemeClr val="bg2">
                    <a:lumMod val="25000"/>
                  </a:schemeClr>
                </a:solidFill>
              </a:rPr>
              <a:t>irreversibile</a:t>
            </a:r>
            <a:endParaRPr lang="en-GB" altLang="it-IT" sz="1800" dirty="0">
              <a:solidFill>
                <a:schemeClr val="bg2">
                  <a:lumMod val="25000"/>
                </a:schemeClr>
              </a:solidFill>
            </a:endParaRPr>
          </a:p>
        </p:txBody>
      </p:sp>
      <p:sp>
        <p:nvSpPr>
          <p:cNvPr id="34819"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Antagonista irreversibile A</a:t>
            </a:r>
            <a:r>
              <a:rPr lang="en-GB" altLang="it-IT" sz="4000" baseline="-33000">
                <a:solidFill>
                  <a:schemeClr val="accent1"/>
                </a:solidFill>
                <a:latin typeface="+mn-lt"/>
              </a:rPr>
              <a:t>3</a:t>
            </a:r>
            <a:r>
              <a:rPr lang="en-GB" altLang="it-IT" sz="4000">
                <a:solidFill>
                  <a:schemeClr val="accent1"/>
                </a:solidFill>
                <a:latin typeface="+mn-lt"/>
              </a:rPr>
              <a:t>AR</a:t>
            </a: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480" y="881372"/>
            <a:ext cx="4888800" cy="33123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1" name="Text Box 5"/>
          <p:cNvSpPr txBox="1">
            <a:spLocks noChangeArrowheads="1"/>
          </p:cNvSpPr>
          <p:nvPr/>
        </p:nvSpPr>
        <p:spPr bwMode="auto">
          <a:xfrm>
            <a:off x="587521" y="4997325"/>
            <a:ext cx="8327520" cy="805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100000"/>
              </a:lnSpc>
              <a:buClr>
                <a:schemeClr val="bg2">
                  <a:lumMod val="25000"/>
                </a:schemeClr>
              </a:buClr>
              <a:buSzPct val="65000"/>
              <a:buFont typeface="Wingdings" pitchFamily="2" charset="2"/>
              <a:buChar char="ü"/>
            </a:pPr>
            <a:r>
              <a:rPr lang="en-GB" altLang="it-IT" dirty="0" err="1" smtClean="0">
                <a:solidFill>
                  <a:schemeClr val="bg2">
                    <a:lumMod val="25000"/>
                  </a:schemeClr>
                </a:solidFill>
                <a:latin typeface="+mn-lt"/>
              </a:rPr>
              <a:t>Utilizzando</a:t>
            </a:r>
            <a:r>
              <a:rPr lang="en-GB" altLang="it-IT" dirty="0" smtClean="0">
                <a:solidFill>
                  <a:schemeClr val="bg2">
                    <a:lumMod val="25000"/>
                  </a:schemeClr>
                </a:solidFill>
                <a:latin typeface="+mn-lt"/>
              </a:rPr>
              <a:t> </a:t>
            </a:r>
            <a:r>
              <a:rPr lang="en-GB" altLang="it-IT" dirty="0">
                <a:solidFill>
                  <a:schemeClr val="bg2">
                    <a:lumMod val="25000"/>
                  </a:schemeClr>
                </a:solidFill>
                <a:latin typeface="+mn-lt"/>
              </a:rPr>
              <a:t>due </a:t>
            </a:r>
            <a:r>
              <a:rPr lang="en-GB" altLang="it-IT" dirty="0" err="1">
                <a:solidFill>
                  <a:schemeClr val="bg2">
                    <a:lumMod val="25000"/>
                  </a:schemeClr>
                </a:solidFill>
                <a:latin typeface="+mn-lt"/>
              </a:rPr>
              <a:t>alchilanti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diversi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si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può</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identificare</a:t>
            </a:r>
            <a:r>
              <a:rPr lang="en-GB" altLang="it-IT" dirty="0">
                <a:solidFill>
                  <a:schemeClr val="bg2">
                    <a:lumMod val="25000"/>
                  </a:schemeClr>
                </a:solidFill>
                <a:latin typeface="+mn-lt"/>
              </a:rPr>
              <a:t> la </a:t>
            </a:r>
            <a:r>
              <a:rPr lang="en-GB" altLang="it-IT" dirty="0" err="1">
                <a:solidFill>
                  <a:schemeClr val="bg2">
                    <a:lumMod val="25000"/>
                  </a:schemeClr>
                </a:solidFill>
                <a:latin typeface="+mn-lt"/>
              </a:rPr>
              <a:t>natura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dei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nucleofili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aa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che</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interagiscono</a:t>
            </a:r>
            <a:r>
              <a:rPr lang="en-GB" altLang="it-IT" dirty="0">
                <a:solidFill>
                  <a:schemeClr val="bg2">
                    <a:lumMod val="25000"/>
                  </a:schemeClr>
                </a:solidFill>
                <a:latin typeface="+mn-lt"/>
              </a:rPr>
              <a:t> col </a:t>
            </a:r>
            <a:r>
              <a:rPr lang="en-GB" altLang="it-IT" dirty="0" err="1">
                <a:solidFill>
                  <a:schemeClr val="bg2">
                    <a:lumMod val="25000"/>
                  </a:schemeClr>
                </a:solidFill>
                <a:latin typeface="+mn-lt"/>
              </a:rPr>
              <a:t>derivato</a:t>
            </a:r>
            <a:r>
              <a:rPr lang="en-GB" altLang="it-IT" dirty="0">
                <a:solidFill>
                  <a:schemeClr val="bg2">
                    <a:lumMod val="25000"/>
                  </a:schemeClr>
                </a:solidFill>
                <a:latin typeface="+mn-lt"/>
              </a:rPr>
              <a:t> in tale </a:t>
            </a:r>
            <a:r>
              <a:rPr lang="en-GB" altLang="it-IT" dirty="0" err="1">
                <a:solidFill>
                  <a:schemeClr val="bg2">
                    <a:lumMod val="25000"/>
                  </a:schemeClr>
                </a:solidFill>
                <a:latin typeface="+mn-lt"/>
              </a:rPr>
              <a:t>zona</a:t>
            </a:r>
            <a:r>
              <a:rPr lang="en-GB" altLang="it-IT" dirty="0">
                <a:solidFill>
                  <a:schemeClr val="bg2">
                    <a:lumMod val="25000"/>
                  </a:schemeClr>
                </a:solidFill>
                <a:latin typeface="+mn-lt"/>
              </a:rPr>
              <a:t>:</a:t>
            </a:r>
          </a:p>
        </p:txBody>
      </p:sp>
      <p:sp>
        <p:nvSpPr>
          <p:cNvPr id="34822" name="Text Box 6"/>
          <p:cNvSpPr txBox="1">
            <a:spLocks noChangeArrowheads="1"/>
          </p:cNvSpPr>
          <p:nvPr/>
        </p:nvSpPr>
        <p:spPr bwMode="auto">
          <a:xfrm>
            <a:off x="2437921" y="5715961"/>
            <a:ext cx="6379200" cy="259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62000"/>
              </a:lnSpc>
              <a:buClr>
                <a:schemeClr val="bg2">
                  <a:lumMod val="25000"/>
                </a:schemeClr>
              </a:buClr>
              <a:buSzPct val="100000"/>
              <a:buFont typeface="Arial" pitchFamily="34" charset="0"/>
              <a:buChar char="•"/>
            </a:pPr>
            <a:r>
              <a:rPr lang="en-GB" altLang="it-IT" sz="1600" dirty="0" err="1" smtClean="0">
                <a:solidFill>
                  <a:schemeClr val="bg2">
                    <a:lumMod val="25000"/>
                  </a:schemeClr>
                </a:solidFill>
                <a:latin typeface="+mn-lt"/>
              </a:rPr>
              <a:t>il</a:t>
            </a:r>
            <a:r>
              <a:rPr lang="en-GB" altLang="it-IT" sz="1600" dirty="0" smtClean="0">
                <a:solidFill>
                  <a:schemeClr val="bg2">
                    <a:lumMod val="25000"/>
                  </a:schemeClr>
                </a:solidFill>
                <a:latin typeface="+mn-lt"/>
              </a:rPr>
              <a:t> </a:t>
            </a:r>
            <a:r>
              <a:rPr lang="en-GB" altLang="it-IT" sz="1600" dirty="0" err="1">
                <a:solidFill>
                  <a:schemeClr val="bg2">
                    <a:lumMod val="25000"/>
                  </a:schemeClr>
                </a:solidFill>
                <a:latin typeface="+mn-lt"/>
              </a:rPr>
              <a:t>gruppo</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fluorosulfonil</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interagisce</a:t>
            </a:r>
            <a:r>
              <a:rPr lang="en-GB" altLang="it-IT" sz="1600" dirty="0">
                <a:solidFill>
                  <a:schemeClr val="bg2">
                    <a:lumMod val="25000"/>
                  </a:schemeClr>
                </a:solidFill>
                <a:latin typeface="+mn-lt"/>
              </a:rPr>
              <a:t> con  ammine, </a:t>
            </a:r>
            <a:r>
              <a:rPr lang="en-GB" altLang="it-IT" sz="1600" dirty="0" err="1">
                <a:solidFill>
                  <a:schemeClr val="bg2">
                    <a:lumMod val="25000"/>
                  </a:schemeClr>
                </a:solidFill>
                <a:latin typeface="+mn-lt"/>
              </a:rPr>
              <a:t>alcoli</a:t>
            </a:r>
            <a:r>
              <a:rPr lang="en-GB" altLang="it-IT" sz="1600" dirty="0">
                <a:solidFill>
                  <a:schemeClr val="bg2">
                    <a:lumMod val="25000"/>
                  </a:schemeClr>
                </a:solidFill>
                <a:latin typeface="+mn-lt"/>
              </a:rPr>
              <a:t> e </a:t>
            </a:r>
            <a:r>
              <a:rPr lang="en-GB" altLang="it-IT" sz="1600" dirty="0" err="1">
                <a:solidFill>
                  <a:schemeClr val="bg2">
                    <a:lumMod val="25000"/>
                  </a:schemeClr>
                </a:solidFill>
                <a:latin typeface="+mn-lt"/>
              </a:rPr>
              <a:t>tioli</a:t>
            </a:r>
            <a:r>
              <a:rPr lang="en-GB" altLang="it-IT" sz="1600" dirty="0">
                <a:solidFill>
                  <a:schemeClr val="bg2">
                    <a:lumMod val="25000"/>
                  </a:schemeClr>
                </a:solidFill>
                <a:latin typeface="+mn-lt"/>
              </a:rPr>
              <a:t>;</a:t>
            </a:r>
          </a:p>
        </p:txBody>
      </p:sp>
      <p:sp>
        <p:nvSpPr>
          <p:cNvPr id="34823" name="Text Box 7"/>
          <p:cNvSpPr txBox="1">
            <a:spLocks noChangeArrowheads="1"/>
          </p:cNvSpPr>
          <p:nvPr/>
        </p:nvSpPr>
        <p:spPr bwMode="auto">
          <a:xfrm>
            <a:off x="2449440" y="6041435"/>
            <a:ext cx="6531840" cy="443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100000"/>
              </a:lnSpc>
              <a:buClr>
                <a:schemeClr val="bg2">
                  <a:lumMod val="25000"/>
                </a:schemeClr>
              </a:buClr>
              <a:buFont typeface="Arial" pitchFamily="34" charset="0"/>
              <a:buChar char="•"/>
            </a:pPr>
            <a:r>
              <a:rPr lang="en-GB" altLang="it-IT" sz="1600" dirty="0" smtClean="0">
                <a:solidFill>
                  <a:schemeClr val="bg2">
                    <a:lumMod val="25000"/>
                  </a:schemeClr>
                </a:solidFill>
                <a:latin typeface="+mn-lt"/>
              </a:rPr>
              <a:t>la </a:t>
            </a:r>
            <a:r>
              <a:rPr lang="en-GB" altLang="it-IT" sz="1600" dirty="0" err="1">
                <a:solidFill>
                  <a:schemeClr val="bg2">
                    <a:lumMod val="25000"/>
                  </a:schemeClr>
                </a:solidFill>
                <a:latin typeface="+mn-lt"/>
              </a:rPr>
              <a:t>mostarda</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azotata</a:t>
            </a:r>
            <a:r>
              <a:rPr lang="en-GB" altLang="it-IT" sz="1600" dirty="0">
                <a:solidFill>
                  <a:schemeClr val="bg2">
                    <a:lumMod val="25000"/>
                  </a:schemeClr>
                </a:solidFill>
                <a:latin typeface="+mn-lt"/>
              </a:rPr>
              <a:t> è </a:t>
            </a:r>
            <a:r>
              <a:rPr lang="en-GB" altLang="it-IT" sz="1600" dirty="0" err="1">
                <a:solidFill>
                  <a:schemeClr val="bg2">
                    <a:lumMod val="25000"/>
                  </a:schemeClr>
                </a:solidFill>
                <a:latin typeface="+mn-lt"/>
              </a:rPr>
              <a:t>meno</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reattiva</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quindi</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reagisce</a:t>
            </a:r>
            <a:r>
              <a:rPr lang="en-GB" altLang="it-IT" sz="1600" dirty="0">
                <a:solidFill>
                  <a:schemeClr val="bg2">
                    <a:lumMod val="25000"/>
                  </a:schemeClr>
                </a:solidFill>
                <a:latin typeface="+mn-lt"/>
              </a:rPr>
              <a:t> con </a:t>
            </a:r>
            <a:r>
              <a:rPr lang="en-GB" altLang="it-IT" sz="1600" dirty="0" err="1">
                <a:solidFill>
                  <a:schemeClr val="bg2">
                    <a:lumMod val="25000"/>
                  </a:schemeClr>
                </a:solidFill>
                <a:latin typeface="+mn-lt"/>
              </a:rPr>
              <a:t>azoti</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nucleofili</a:t>
            </a:r>
            <a:r>
              <a:rPr lang="en-GB" altLang="it-IT" sz="1600" dirty="0">
                <a:solidFill>
                  <a:schemeClr val="bg2">
                    <a:lumMod val="25000"/>
                  </a:schemeClr>
                </a:solidFill>
                <a:latin typeface="+mn-lt"/>
              </a:rPr>
              <a:t> come </a:t>
            </a:r>
            <a:r>
              <a:rPr lang="en-GB" altLang="it-IT" sz="1600" dirty="0" err="1">
                <a:solidFill>
                  <a:schemeClr val="bg2">
                    <a:lumMod val="25000"/>
                  </a:schemeClr>
                </a:solidFill>
                <a:latin typeface="+mn-lt"/>
              </a:rPr>
              <a:t>l'ammina</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primaria</a:t>
            </a:r>
            <a:r>
              <a:rPr lang="en-GB" altLang="it-IT" sz="1600" dirty="0">
                <a:solidFill>
                  <a:schemeClr val="bg2">
                    <a:lumMod val="25000"/>
                  </a:schemeClr>
                </a:solidFill>
                <a:latin typeface="+mn-lt"/>
              </a:rPr>
              <a:t> e </a:t>
            </a:r>
            <a:r>
              <a:rPr lang="en-GB" altLang="it-IT" sz="1600" dirty="0" err="1">
                <a:solidFill>
                  <a:schemeClr val="bg2">
                    <a:lumMod val="25000"/>
                  </a:schemeClr>
                </a:solidFill>
                <a:latin typeface="+mn-lt"/>
              </a:rPr>
              <a:t>il</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gruppo</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guanidinico</a:t>
            </a:r>
            <a:r>
              <a:rPr lang="en-GB" altLang="it-IT" sz="1600" dirty="0">
                <a:solidFill>
                  <a:schemeClr val="bg2">
                    <a:lumMod val="25000"/>
                  </a:schemeClr>
                </a:solidFill>
                <a:latin typeface="+mn-lt"/>
              </a:rPr>
              <a:t>.</a:t>
            </a:r>
          </a:p>
        </p:txBody>
      </p:sp>
      <p:sp>
        <p:nvSpPr>
          <p:cNvPr id="34824" name="Text Box 8"/>
          <p:cNvSpPr txBox="1">
            <a:spLocks noChangeArrowheads="1"/>
          </p:cNvSpPr>
          <p:nvPr/>
        </p:nvSpPr>
        <p:spPr bwMode="auto">
          <a:xfrm>
            <a:off x="33121" y="6444678"/>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latin typeface="+mn-lt"/>
              </a:rPr>
              <a:t> Baraldi P.G., Cacciari B., Moro S., Romagnoli R., Ji X.D., Jacobson K.A., Gessi S., Borea P.A., Spalluto G., J.Med.Chem., 2001, 44, 2735-2742 .</a:t>
            </a:r>
          </a:p>
          <a:p>
            <a:pPr>
              <a:lnSpc>
                <a:spcPct val="87000"/>
              </a:lnSpc>
            </a:pPr>
            <a:endParaRPr lang="en-GB" altLang="it-IT" sz="1100">
              <a:solidFill>
                <a:schemeClr val="bg2">
                  <a:lumMod val="25000"/>
                </a:schemeClr>
              </a:solidFill>
              <a:latin typeface="+mn-lt"/>
            </a:endParaRPr>
          </a:p>
        </p:txBody>
      </p:sp>
    </p:spTree>
    <p:extLst>
      <p:ext uri="{BB962C8B-B14F-4D97-AF65-F5344CB8AC3E}">
        <p14:creationId xmlns:p14="http://schemas.microsoft.com/office/powerpoint/2010/main" val="41426167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01" y="1306218"/>
            <a:ext cx="4888800" cy="4833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5224320" y="1327820"/>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Si nota come la mostarda azotata non dia un legame irreversibile</a:t>
            </a:r>
          </a:p>
        </p:txBody>
      </p:sp>
      <p:sp>
        <p:nvSpPr>
          <p:cNvPr id="35843" name="Text Box 3"/>
          <p:cNvSpPr txBox="1">
            <a:spLocks noChangeArrowheads="1"/>
          </p:cNvSpPr>
          <p:nvPr/>
        </p:nvSpPr>
        <p:spPr bwMode="auto">
          <a:xfrm>
            <a:off x="5257440" y="2111262"/>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La massima inibizione irreversibile  si osserva con il propile in N</a:t>
            </a:r>
            <a:r>
              <a:rPr lang="en-GB" altLang="it-IT" baseline="33000">
                <a:solidFill>
                  <a:schemeClr val="bg2">
                    <a:lumMod val="25000"/>
                  </a:schemeClr>
                </a:solidFill>
              </a:rPr>
              <a:t>8 </a:t>
            </a:r>
            <a:r>
              <a:rPr lang="en-GB" altLang="it-IT">
                <a:solidFill>
                  <a:schemeClr val="bg2">
                    <a:lumMod val="25000"/>
                  </a:schemeClr>
                </a:solidFill>
              </a:rPr>
              <a:t>e il fluorosulfonil in para al fenile .      </a:t>
            </a:r>
          </a:p>
        </p:txBody>
      </p:sp>
      <p:sp>
        <p:nvSpPr>
          <p:cNvPr id="35844" name="Freeform 4"/>
          <p:cNvSpPr>
            <a:spLocks/>
          </p:cNvSpPr>
          <p:nvPr/>
        </p:nvSpPr>
        <p:spPr bwMode="auto">
          <a:xfrm rot="20462257">
            <a:off x="4513157" y="3251929"/>
            <a:ext cx="1621825" cy="1800520"/>
          </a:xfrm>
          <a:custGeom>
            <a:avLst/>
            <a:gdLst>
              <a:gd name="T0" fmla="*/ 6011 w 6012"/>
              <a:gd name="T1" fmla="*/ 0 h 6501"/>
              <a:gd name="T2" fmla="*/ 0 w 6012"/>
              <a:gd name="T3" fmla="*/ 6500 h 6501"/>
            </a:gdLst>
            <a:ahLst/>
            <a:cxnLst>
              <a:cxn ang="0">
                <a:pos x="T0" y="T1"/>
              </a:cxn>
              <a:cxn ang="0">
                <a:pos x="T2" y="T3"/>
              </a:cxn>
            </a:cxnLst>
            <a:rect l="0" t="0" r="r" b="b"/>
            <a:pathLst>
              <a:path w="6012" h="6501">
                <a:moveTo>
                  <a:pt x="6011" y="0"/>
                </a:moveTo>
                <a:lnTo>
                  <a:pt x="0" y="6500"/>
                </a:lnTo>
              </a:path>
            </a:pathLst>
          </a:custGeom>
          <a:noFill/>
          <a:ln w="28800">
            <a:solidFill>
              <a:srgbClr val="FF3333"/>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5845" name="Text Box 5"/>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Antagonista irreversibile A</a:t>
            </a:r>
            <a:r>
              <a:rPr lang="en-GB" altLang="it-IT" sz="4000" baseline="-33000">
                <a:solidFill>
                  <a:schemeClr val="accent1"/>
                </a:solidFill>
              </a:rPr>
              <a:t>3</a:t>
            </a:r>
            <a:r>
              <a:rPr lang="en-GB" altLang="it-IT" sz="4000">
                <a:solidFill>
                  <a:schemeClr val="accent1"/>
                </a:solidFill>
              </a:rPr>
              <a:t>AR</a:t>
            </a:r>
          </a:p>
        </p:txBody>
      </p:sp>
      <p:sp>
        <p:nvSpPr>
          <p:cNvPr id="35846" name="Text Box 6"/>
          <p:cNvSpPr txBox="1">
            <a:spLocks noChangeArrowheads="1"/>
          </p:cNvSpPr>
          <p:nvPr/>
        </p:nvSpPr>
        <p:spPr bwMode="auto">
          <a:xfrm>
            <a:off x="5224320" y="3352672"/>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Il fatto che la mostarda azotata non dia irreversibilità può essere perchè:</a:t>
            </a:r>
          </a:p>
        </p:txBody>
      </p:sp>
      <p:sp>
        <p:nvSpPr>
          <p:cNvPr id="35847" name="Text Box 7"/>
          <p:cNvSpPr txBox="1">
            <a:spLocks noChangeArrowheads="1"/>
          </p:cNvSpPr>
          <p:nvPr/>
        </p:nvSpPr>
        <p:spPr bwMode="auto">
          <a:xfrm>
            <a:off x="5274195" y="3973377"/>
            <a:ext cx="3755520" cy="9260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buClr>
                <a:schemeClr val="bg2">
                  <a:lumMod val="25000"/>
                </a:schemeClr>
              </a:buClr>
              <a:buFont typeface="Wingdings" charset="2"/>
              <a:buChar char=""/>
            </a:pPr>
            <a:r>
              <a:rPr lang="en-GB" altLang="it-IT" dirty="0">
                <a:solidFill>
                  <a:schemeClr val="bg2">
                    <a:lumMod val="25000"/>
                  </a:schemeClr>
                </a:solidFill>
              </a:rPr>
              <a:t>  Non ci </a:t>
            </a:r>
            <a:r>
              <a:rPr lang="en-GB" altLang="it-IT" dirty="0" err="1">
                <a:solidFill>
                  <a:schemeClr val="bg2">
                    <a:lumMod val="25000"/>
                  </a:schemeClr>
                </a:solidFill>
              </a:rPr>
              <a:t>sono</a:t>
            </a:r>
            <a:r>
              <a:rPr lang="en-GB" altLang="it-IT" dirty="0">
                <a:solidFill>
                  <a:schemeClr val="bg2">
                    <a:lumMod val="25000"/>
                  </a:schemeClr>
                </a:solidFill>
              </a:rPr>
              <a:t> </a:t>
            </a:r>
            <a:r>
              <a:rPr lang="en-GB" altLang="it-IT" dirty="0" err="1">
                <a:solidFill>
                  <a:schemeClr val="bg2">
                    <a:lumMod val="25000"/>
                  </a:schemeClr>
                </a:solidFill>
              </a:rPr>
              <a:t>gruppi</a:t>
            </a:r>
            <a:r>
              <a:rPr lang="en-GB" altLang="it-IT" dirty="0">
                <a:solidFill>
                  <a:schemeClr val="bg2">
                    <a:lumMod val="25000"/>
                  </a:schemeClr>
                </a:solidFill>
              </a:rPr>
              <a:t> </a:t>
            </a:r>
            <a:r>
              <a:rPr lang="en-GB" altLang="it-IT" dirty="0" err="1">
                <a:solidFill>
                  <a:schemeClr val="bg2">
                    <a:lumMod val="25000"/>
                  </a:schemeClr>
                </a:solidFill>
              </a:rPr>
              <a:t>amminici</a:t>
            </a:r>
            <a:endParaRPr lang="en-GB" altLang="it-IT" dirty="0">
              <a:solidFill>
                <a:schemeClr val="bg2">
                  <a:lumMod val="25000"/>
                </a:schemeClr>
              </a:solidFill>
            </a:endParaRPr>
          </a:p>
        </p:txBody>
      </p:sp>
      <p:sp>
        <p:nvSpPr>
          <p:cNvPr id="35848" name="Text Box 8"/>
          <p:cNvSpPr txBox="1">
            <a:spLocks noChangeArrowheads="1"/>
          </p:cNvSpPr>
          <p:nvPr/>
        </p:nvSpPr>
        <p:spPr bwMode="auto">
          <a:xfrm>
            <a:off x="5551200" y="4594083"/>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chemeClr val="bg2">
                  <a:lumMod val="25000"/>
                </a:schemeClr>
              </a:buClr>
              <a:buFont typeface="Wingdings" charset="2"/>
              <a:buChar char=""/>
            </a:pPr>
            <a:r>
              <a:rPr lang="en-GB" altLang="it-IT" dirty="0">
                <a:solidFill>
                  <a:schemeClr val="bg2">
                    <a:lumMod val="25000"/>
                  </a:schemeClr>
                </a:solidFill>
              </a:rPr>
              <a:t>  </a:t>
            </a:r>
            <a:r>
              <a:rPr lang="en-GB" altLang="it-IT" dirty="0" err="1">
                <a:solidFill>
                  <a:schemeClr val="bg2">
                    <a:lumMod val="25000"/>
                  </a:schemeClr>
                </a:solidFill>
              </a:rPr>
              <a:t>L'orientamento</a:t>
            </a:r>
            <a:r>
              <a:rPr lang="en-GB" altLang="it-IT" dirty="0">
                <a:solidFill>
                  <a:schemeClr val="bg2">
                    <a:lumMod val="25000"/>
                  </a:schemeClr>
                </a:solidFill>
              </a:rPr>
              <a:t>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gruppo</a:t>
            </a:r>
            <a:r>
              <a:rPr lang="en-GB" altLang="it-IT" dirty="0">
                <a:solidFill>
                  <a:schemeClr val="bg2">
                    <a:lumMod val="25000"/>
                  </a:schemeClr>
                </a:solidFill>
              </a:rPr>
              <a:t>              assume </a:t>
            </a:r>
            <a:r>
              <a:rPr lang="en-GB" altLang="it-IT" dirty="0" err="1">
                <a:solidFill>
                  <a:schemeClr val="bg2">
                    <a:lumMod val="25000"/>
                  </a:schemeClr>
                </a:solidFill>
              </a:rPr>
              <a:t>nella</a:t>
            </a:r>
            <a:r>
              <a:rPr lang="en-GB" altLang="it-IT" dirty="0">
                <a:solidFill>
                  <a:schemeClr val="bg2">
                    <a:lumMod val="25000"/>
                  </a:schemeClr>
                </a:solidFill>
              </a:rPr>
              <a:t> </a:t>
            </a:r>
            <a:r>
              <a:rPr lang="en-GB" altLang="it-IT" dirty="0" err="1">
                <a:solidFill>
                  <a:schemeClr val="bg2">
                    <a:lumMod val="25000"/>
                  </a:schemeClr>
                </a:solidFill>
              </a:rPr>
              <a:t>tasca</a:t>
            </a:r>
            <a:r>
              <a:rPr lang="en-GB" altLang="it-IT" dirty="0">
                <a:solidFill>
                  <a:schemeClr val="bg2">
                    <a:lumMod val="25000"/>
                  </a:schemeClr>
                </a:solidFill>
              </a:rPr>
              <a:t> </a:t>
            </a:r>
            <a:r>
              <a:rPr lang="en-GB" altLang="it-IT" dirty="0" err="1">
                <a:solidFill>
                  <a:schemeClr val="bg2">
                    <a:lumMod val="25000"/>
                  </a:schemeClr>
                </a:solidFill>
              </a:rPr>
              <a:t>recettoriale</a:t>
            </a:r>
            <a:r>
              <a:rPr lang="en-GB" altLang="it-IT" dirty="0">
                <a:solidFill>
                  <a:schemeClr val="bg2">
                    <a:lumMod val="25000"/>
                  </a:schemeClr>
                </a:solidFill>
              </a:rPr>
              <a:t>         </a:t>
            </a:r>
            <a:r>
              <a:rPr lang="en-GB" altLang="it-IT" dirty="0" err="1">
                <a:solidFill>
                  <a:schemeClr val="bg2">
                    <a:lumMod val="25000"/>
                  </a:schemeClr>
                </a:solidFill>
              </a:rPr>
              <a:t>impedisce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legame</a:t>
            </a:r>
            <a:endParaRPr lang="en-GB" altLang="it-IT" dirty="0">
              <a:solidFill>
                <a:schemeClr val="bg2">
                  <a:lumMod val="25000"/>
                </a:schemeClr>
              </a:solidFill>
            </a:endParaRPr>
          </a:p>
        </p:txBody>
      </p:sp>
      <p:sp>
        <p:nvSpPr>
          <p:cNvPr id="35849" name="AutoShape 9"/>
          <p:cNvSpPr>
            <a:spLocks noChangeArrowheads="1"/>
          </p:cNvSpPr>
          <p:nvPr/>
        </p:nvSpPr>
        <p:spPr bwMode="auto">
          <a:xfrm>
            <a:off x="7021440" y="5486976"/>
            <a:ext cx="489600" cy="489651"/>
          </a:xfrm>
          <a:prstGeom prst="down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5850" name="Text Box 10"/>
          <p:cNvSpPr txBox="1">
            <a:spLocks noChangeArrowheads="1"/>
          </p:cNvSpPr>
          <p:nvPr/>
        </p:nvSpPr>
        <p:spPr bwMode="auto">
          <a:xfrm>
            <a:off x="6040801" y="6041435"/>
            <a:ext cx="2612160" cy="56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a:solidFill>
                  <a:schemeClr val="bg2">
                    <a:lumMod val="25000"/>
                  </a:schemeClr>
                </a:solidFill>
              </a:rPr>
              <a:t>STUDI DI DOCKING</a:t>
            </a:r>
          </a:p>
        </p:txBody>
      </p:sp>
    </p:spTree>
    <p:extLst>
      <p:ext uri="{BB962C8B-B14F-4D97-AF65-F5344CB8AC3E}">
        <p14:creationId xmlns:p14="http://schemas.microsoft.com/office/powerpoint/2010/main" val="38507110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subTitle"/>
          </p:nvPr>
        </p:nvSpPr>
        <p:spPr>
          <a:xfrm>
            <a:off x="292321" y="764997"/>
            <a:ext cx="2941920" cy="537177"/>
          </a:xfrm>
          <a:ln/>
        </p:spPr>
        <p:txBody>
          <a:bodyPr/>
          <a:lstStyle/>
          <a:p>
            <a:pPr marL="190083" lvl="1" algn="l">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a:solidFill>
                  <a:schemeClr val="bg2">
                    <a:lumMod val="25000"/>
                  </a:schemeClr>
                </a:solidFill>
              </a:rPr>
              <a:t>STUDI DI DOCKING</a:t>
            </a: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80" y="1468954"/>
            <a:ext cx="7738560" cy="30603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Text Box 3"/>
          <p:cNvSpPr txBox="1">
            <a:spLocks noChangeArrowheads="1"/>
          </p:cNvSpPr>
          <p:nvPr/>
        </p:nvSpPr>
        <p:spPr bwMode="auto">
          <a:xfrm>
            <a:off x="4564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Antagonista irreversibile A</a:t>
            </a:r>
            <a:r>
              <a:rPr lang="en-GB" altLang="it-IT" sz="4000" baseline="-33000">
                <a:solidFill>
                  <a:schemeClr val="accent1"/>
                </a:solidFill>
              </a:rPr>
              <a:t>3</a:t>
            </a:r>
            <a:r>
              <a:rPr lang="en-GB" altLang="it-IT" sz="4000">
                <a:solidFill>
                  <a:schemeClr val="accent1"/>
                </a:solidFill>
              </a:rPr>
              <a:t>AR</a:t>
            </a:r>
          </a:p>
        </p:txBody>
      </p:sp>
      <p:sp>
        <p:nvSpPr>
          <p:cNvPr id="36868" name="Text Box 4"/>
          <p:cNvSpPr txBox="1">
            <a:spLocks noChangeArrowheads="1"/>
          </p:cNvSpPr>
          <p:nvPr/>
        </p:nvSpPr>
        <p:spPr bwMode="auto">
          <a:xfrm>
            <a:off x="-260640" y="6447961"/>
            <a:ext cx="9796320" cy="36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1300" dirty="0" err="1">
                <a:solidFill>
                  <a:schemeClr val="bg2">
                    <a:lumMod val="25000"/>
                  </a:schemeClr>
                </a:solidFill>
              </a:rPr>
              <a:t>Modello</a:t>
            </a:r>
            <a:r>
              <a:rPr lang="en-GB" altLang="it-IT" sz="1300" dirty="0">
                <a:solidFill>
                  <a:schemeClr val="bg2">
                    <a:lumMod val="25000"/>
                  </a:schemeClr>
                </a:solidFill>
              </a:rPr>
              <a:t> </a:t>
            </a:r>
            <a:r>
              <a:rPr lang="en-GB" altLang="it-IT" sz="1300" dirty="0" err="1">
                <a:solidFill>
                  <a:schemeClr val="bg2">
                    <a:lumMod val="25000"/>
                  </a:schemeClr>
                </a:solidFill>
              </a:rPr>
              <a:t>recettoriale</a:t>
            </a:r>
            <a:r>
              <a:rPr lang="en-GB" altLang="it-IT" sz="1300" dirty="0">
                <a:solidFill>
                  <a:schemeClr val="bg2">
                    <a:lumMod val="25000"/>
                  </a:schemeClr>
                </a:solidFill>
              </a:rPr>
              <a:t> </a:t>
            </a:r>
            <a:r>
              <a:rPr lang="en-GB" altLang="it-IT" sz="1300" dirty="0" err="1">
                <a:solidFill>
                  <a:schemeClr val="bg2">
                    <a:lumMod val="25000"/>
                  </a:schemeClr>
                </a:solidFill>
              </a:rPr>
              <a:t>creato</a:t>
            </a:r>
            <a:r>
              <a:rPr lang="en-GB" altLang="it-IT" sz="1300" dirty="0">
                <a:solidFill>
                  <a:schemeClr val="bg2">
                    <a:lumMod val="25000"/>
                  </a:schemeClr>
                </a:solidFill>
              </a:rPr>
              <a:t> </a:t>
            </a:r>
            <a:r>
              <a:rPr lang="en-GB" altLang="it-IT" sz="1300" dirty="0" err="1">
                <a:solidFill>
                  <a:schemeClr val="bg2">
                    <a:lumMod val="25000"/>
                  </a:schemeClr>
                </a:solidFill>
              </a:rPr>
              <a:t>tramite</a:t>
            </a:r>
            <a:r>
              <a:rPr lang="en-GB" altLang="it-IT" sz="1300" dirty="0">
                <a:solidFill>
                  <a:schemeClr val="bg2">
                    <a:lumMod val="25000"/>
                  </a:schemeClr>
                </a:solidFill>
              </a:rPr>
              <a:t> molecular </a:t>
            </a:r>
            <a:r>
              <a:rPr lang="en-GB" altLang="it-IT" sz="1300" dirty="0" err="1">
                <a:solidFill>
                  <a:schemeClr val="bg2">
                    <a:lumMod val="25000"/>
                  </a:schemeClr>
                </a:solidFill>
              </a:rPr>
              <a:t>modeling</a:t>
            </a:r>
            <a:r>
              <a:rPr lang="en-GB" altLang="it-IT" sz="1300" dirty="0">
                <a:solidFill>
                  <a:schemeClr val="bg2">
                    <a:lumMod val="25000"/>
                  </a:schemeClr>
                </a:solidFill>
              </a:rPr>
              <a:t> </a:t>
            </a:r>
            <a:r>
              <a:rPr lang="en-GB" altLang="it-IT" sz="1300" dirty="0" err="1">
                <a:solidFill>
                  <a:schemeClr val="bg2">
                    <a:lumMod val="25000"/>
                  </a:schemeClr>
                </a:solidFill>
              </a:rPr>
              <a:t>usando</a:t>
            </a:r>
            <a:r>
              <a:rPr lang="en-GB" altLang="it-IT" sz="1300" dirty="0">
                <a:solidFill>
                  <a:schemeClr val="bg2">
                    <a:lumMod val="25000"/>
                  </a:schemeClr>
                </a:solidFill>
              </a:rPr>
              <a:t> come </a:t>
            </a:r>
            <a:r>
              <a:rPr lang="en-GB" altLang="it-IT" sz="1300" dirty="0" err="1">
                <a:solidFill>
                  <a:schemeClr val="bg2">
                    <a:lumMod val="25000"/>
                  </a:schemeClr>
                </a:solidFill>
              </a:rPr>
              <a:t>templato</a:t>
            </a:r>
            <a:r>
              <a:rPr lang="en-GB" altLang="it-IT" sz="1300" dirty="0">
                <a:solidFill>
                  <a:schemeClr val="bg2">
                    <a:lumMod val="25000"/>
                  </a:schemeClr>
                </a:solidFill>
              </a:rPr>
              <a:t> la </a:t>
            </a:r>
            <a:r>
              <a:rPr lang="en-GB" altLang="it-IT" sz="1300" dirty="0" err="1">
                <a:solidFill>
                  <a:schemeClr val="bg2">
                    <a:lumMod val="25000"/>
                  </a:schemeClr>
                </a:solidFill>
              </a:rPr>
              <a:t>struttura</a:t>
            </a:r>
            <a:r>
              <a:rPr lang="en-GB" altLang="it-IT" sz="1300" dirty="0">
                <a:solidFill>
                  <a:schemeClr val="bg2">
                    <a:lumMod val="25000"/>
                  </a:schemeClr>
                </a:solidFill>
              </a:rPr>
              <a:t> </a:t>
            </a:r>
            <a:r>
              <a:rPr lang="en-GB" altLang="it-IT" sz="1300" dirty="0" err="1">
                <a:solidFill>
                  <a:schemeClr val="bg2">
                    <a:lumMod val="25000"/>
                  </a:schemeClr>
                </a:solidFill>
              </a:rPr>
              <a:t>cristallografica</a:t>
            </a:r>
            <a:r>
              <a:rPr lang="en-GB" altLang="it-IT" sz="1300" dirty="0">
                <a:solidFill>
                  <a:schemeClr val="bg2">
                    <a:lumMod val="25000"/>
                  </a:schemeClr>
                </a:solidFill>
              </a:rPr>
              <a:t> </a:t>
            </a:r>
            <a:r>
              <a:rPr lang="en-GB" altLang="it-IT" sz="1300" dirty="0" err="1">
                <a:solidFill>
                  <a:schemeClr val="bg2">
                    <a:lumMod val="25000"/>
                  </a:schemeClr>
                </a:solidFill>
              </a:rPr>
              <a:t>della</a:t>
            </a:r>
            <a:r>
              <a:rPr lang="en-GB" altLang="it-IT" sz="1300" dirty="0">
                <a:solidFill>
                  <a:schemeClr val="bg2">
                    <a:lumMod val="25000"/>
                  </a:schemeClr>
                </a:solidFill>
              </a:rPr>
              <a:t> </a:t>
            </a:r>
            <a:r>
              <a:rPr lang="en-GB" altLang="it-IT" sz="1300" dirty="0" err="1">
                <a:solidFill>
                  <a:schemeClr val="bg2">
                    <a:lumMod val="25000"/>
                  </a:schemeClr>
                </a:solidFill>
              </a:rPr>
              <a:t>rodopsina</a:t>
            </a:r>
            <a:endParaRPr lang="en-GB" altLang="it-IT" sz="1300" dirty="0">
              <a:solidFill>
                <a:schemeClr val="bg2">
                  <a:lumMod val="25000"/>
                </a:schemeClr>
              </a:solidFill>
            </a:endParaRPr>
          </a:p>
        </p:txBody>
      </p:sp>
      <p:sp>
        <p:nvSpPr>
          <p:cNvPr id="36869" name="Freeform 5"/>
          <p:cNvSpPr>
            <a:spLocks/>
          </p:cNvSpPr>
          <p:nvPr/>
        </p:nvSpPr>
        <p:spPr bwMode="auto">
          <a:xfrm>
            <a:off x="3023736" y="1110357"/>
            <a:ext cx="360000" cy="1440"/>
          </a:xfrm>
          <a:custGeom>
            <a:avLst/>
            <a:gdLst>
              <a:gd name="T0" fmla="*/ 0 w 2003"/>
              <a:gd name="T1" fmla="*/ 0 h 6"/>
              <a:gd name="T2" fmla="*/ 2002 w 2003"/>
              <a:gd name="T3" fmla="*/ 5 h 6"/>
            </a:gdLst>
            <a:ahLst/>
            <a:cxnLst>
              <a:cxn ang="0">
                <a:pos x="T0" y="T1"/>
              </a:cxn>
              <a:cxn ang="0">
                <a:pos x="T2" y="T3"/>
              </a:cxn>
            </a:cxnLst>
            <a:rect l="0" t="0" r="r" b="b"/>
            <a:pathLst>
              <a:path w="2003" h="6">
                <a:moveTo>
                  <a:pt x="0" y="0"/>
                </a:moveTo>
                <a:lnTo>
                  <a:pt x="2002" y="5"/>
                </a:lnTo>
              </a:path>
            </a:pathLst>
          </a:custGeom>
          <a:noFill/>
          <a:ln w="9360">
            <a:solidFill>
              <a:schemeClr val="bg2">
                <a:lumMod val="10000"/>
              </a:schemeClr>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6870" name="Text Box 6"/>
          <p:cNvSpPr txBox="1">
            <a:spLocks noChangeArrowheads="1"/>
          </p:cNvSpPr>
          <p:nvPr/>
        </p:nvSpPr>
        <p:spPr bwMode="auto">
          <a:xfrm>
            <a:off x="3591360" y="866971"/>
            <a:ext cx="391824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r>
              <a:rPr lang="en-GB" altLang="it-IT" dirty="0">
                <a:solidFill>
                  <a:schemeClr val="bg2">
                    <a:lumMod val="25000"/>
                  </a:schemeClr>
                </a:solidFill>
              </a:rPr>
              <a:t>del </a:t>
            </a:r>
            <a:r>
              <a:rPr lang="en-GB" altLang="it-IT" dirty="0" err="1">
                <a:solidFill>
                  <a:schemeClr val="bg2">
                    <a:lumMod val="25000"/>
                  </a:schemeClr>
                </a:solidFill>
              </a:rPr>
              <a:t>derivato</a:t>
            </a:r>
            <a:r>
              <a:rPr lang="en-GB" altLang="it-IT" dirty="0">
                <a:solidFill>
                  <a:schemeClr val="bg2">
                    <a:lumMod val="25000"/>
                  </a:schemeClr>
                </a:solidFill>
              </a:rPr>
              <a:t> </a:t>
            </a:r>
            <a:r>
              <a:rPr lang="en-GB" altLang="it-IT" dirty="0" err="1">
                <a:solidFill>
                  <a:schemeClr val="bg2">
                    <a:lumMod val="25000"/>
                  </a:schemeClr>
                </a:solidFill>
              </a:rPr>
              <a:t>fluorosolfonico</a:t>
            </a:r>
            <a:r>
              <a:rPr lang="en-GB" altLang="it-IT" dirty="0">
                <a:solidFill>
                  <a:schemeClr val="bg2">
                    <a:lumMod val="25000"/>
                  </a:schemeClr>
                </a:solidFill>
              </a:rPr>
              <a:t> (DX) e       </a:t>
            </a:r>
            <a:r>
              <a:rPr lang="en-GB" altLang="it-IT" dirty="0" err="1">
                <a:solidFill>
                  <a:schemeClr val="bg2">
                    <a:lumMod val="25000"/>
                  </a:schemeClr>
                </a:solidFill>
              </a:rPr>
              <a:t>della</a:t>
            </a:r>
            <a:r>
              <a:rPr lang="en-GB" altLang="it-IT" dirty="0">
                <a:solidFill>
                  <a:schemeClr val="bg2">
                    <a:lumMod val="25000"/>
                  </a:schemeClr>
                </a:solidFill>
              </a:rPr>
              <a:t> </a:t>
            </a:r>
            <a:r>
              <a:rPr lang="en-GB" altLang="it-IT" dirty="0" err="1">
                <a:solidFill>
                  <a:schemeClr val="bg2">
                    <a:lumMod val="25000"/>
                  </a:schemeClr>
                </a:solidFill>
              </a:rPr>
              <a:t>mostarda</a:t>
            </a:r>
            <a:r>
              <a:rPr lang="en-GB" altLang="it-IT" dirty="0">
                <a:solidFill>
                  <a:schemeClr val="bg2">
                    <a:lumMod val="25000"/>
                  </a:schemeClr>
                </a:solidFill>
              </a:rPr>
              <a:t> </a:t>
            </a:r>
            <a:r>
              <a:rPr lang="en-GB" altLang="it-IT" dirty="0" err="1">
                <a:solidFill>
                  <a:schemeClr val="bg2">
                    <a:lumMod val="25000"/>
                  </a:schemeClr>
                </a:solidFill>
              </a:rPr>
              <a:t>azotata</a:t>
            </a:r>
            <a:r>
              <a:rPr lang="en-GB" altLang="it-IT" dirty="0">
                <a:solidFill>
                  <a:schemeClr val="bg2">
                    <a:lumMod val="25000"/>
                  </a:schemeClr>
                </a:solidFill>
              </a:rPr>
              <a:t> (SX)</a:t>
            </a:r>
            <a:r>
              <a:rPr lang="x-none" altLang="it-IT" dirty="0">
                <a:solidFill>
                  <a:schemeClr val="bg2">
                    <a:lumMod val="25000"/>
                  </a:schemeClr>
                </a:solidFill>
                <a:cs typeface="Arial" charset="0"/>
              </a:rPr>
              <a:t>‏</a:t>
            </a:r>
            <a:endParaRPr lang="en-GB" altLang="it-IT" dirty="0">
              <a:solidFill>
                <a:schemeClr val="bg2">
                  <a:lumMod val="25000"/>
                </a:schemeClr>
              </a:solidFill>
            </a:endParaRPr>
          </a:p>
        </p:txBody>
      </p:sp>
      <p:sp>
        <p:nvSpPr>
          <p:cNvPr id="36871" name="Text Box 7"/>
          <p:cNvSpPr txBox="1">
            <a:spLocks noChangeArrowheads="1"/>
          </p:cNvSpPr>
          <p:nvPr/>
        </p:nvSpPr>
        <p:spPr bwMode="auto">
          <a:xfrm>
            <a:off x="351360" y="4712175"/>
            <a:ext cx="865440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La catena flessibile della mostarda azotata fa sì che ci sia un maggiore ingombro sterico che nel derivato fluorosolfonico, il che spiega la minor stabilità.</a:t>
            </a:r>
          </a:p>
        </p:txBody>
      </p:sp>
      <p:sp>
        <p:nvSpPr>
          <p:cNvPr id="36872" name="Text Box 8"/>
          <p:cNvSpPr txBox="1">
            <a:spLocks noChangeArrowheads="1"/>
          </p:cNvSpPr>
          <p:nvPr/>
        </p:nvSpPr>
        <p:spPr bwMode="auto">
          <a:xfrm>
            <a:off x="351360" y="5344402"/>
            <a:ext cx="8654400" cy="103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Il gruppo alchilante è vicino al TM6, verso l'ambiente extracellulare. Due residui sono coinvolti nel legame irreversibile: Ser247 e Cys251. Il primo residuo è più vicino al gruppo in para (3,6</a:t>
            </a:r>
            <a:r>
              <a:rPr lang="en-GB" altLang="it-IT">
                <a:solidFill>
                  <a:schemeClr val="bg2">
                    <a:lumMod val="25000"/>
                  </a:schemeClr>
                </a:solidFill>
                <a:cs typeface="Arial" charset="0"/>
              </a:rPr>
              <a:t>Å contro</a:t>
            </a:r>
            <a:r>
              <a:rPr lang="en-GB" altLang="it-IT">
                <a:solidFill>
                  <a:schemeClr val="bg2">
                    <a:lumMod val="25000"/>
                  </a:schemeClr>
                </a:solidFill>
              </a:rPr>
              <a:t> 4,2</a:t>
            </a:r>
            <a:r>
              <a:rPr lang="en-GB" altLang="it-IT">
                <a:solidFill>
                  <a:schemeClr val="bg2">
                    <a:lumMod val="25000"/>
                  </a:schemeClr>
                </a:solidFill>
                <a:cs typeface="Arial" charset="0"/>
              </a:rPr>
              <a:t>Å) ma il secondo ha una reattività particolare, entrambi possono essere quindi candidati per un binding irreversibile.</a:t>
            </a:r>
          </a:p>
        </p:txBody>
      </p:sp>
    </p:spTree>
    <p:extLst>
      <p:ext uri="{BB962C8B-B14F-4D97-AF65-F5344CB8AC3E}">
        <p14:creationId xmlns:p14="http://schemas.microsoft.com/office/powerpoint/2010/main" val="21369587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1175040" y="1902542"/>
            <a:ext cx="6955200" cy="1058511"/>
          </a:xfrm>
          <a:ln/>
        </p:spPr>
        <p:txBody>
          <a:bodyPr/>
          <a:lstStyle/>
          <a:p>
            <a:pP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dirty="0" err="1">
                <a:solidFill>
                  <a:schemeClr val="bg2">
                    <a:lumMod val="25000"/>
                  </a:schemeClr>
                </a:solidFill>
              </a:rPr>
              <a:t>gruppo</a:t>
            </a:r>
            <a:r>
              <a:rPr lang="en-GB" altLang="it-IT" sz="2000" dirty="0">
                <a:solidFill>
                  <a:schemeClr val="bg2">
                    <a:lumMod val="25000"/>
                  </a:schemeClr>
                </a:solidFill>
              </a:rPr>
              <a:t> </a:t>
            </a:r>
            <a:r>
              <a:rPr lang="en-GB" altLang="it-IT" sz="2000" dirty="0" err="1">
                <a:solidFill>
                  <a:schemeClr val="bg2">
                    <a:lumMod val="25000"/>
                  </a:schemeClr>
                </a:solidFill>
              </a:rPr>
              <a:t>solfonico</a:t>
            </a:r>
            <a:r>
              <a:rPr lang="en-GB" altLang="it-IT" sz="2000" dirty="0">
                <a:solidFill>
                  <a:schemeClr val="bg2">
                    <a:lumMod val="25000"/>
                  </a:schemeClr>
                </a:solidFill>
              </a:rPr>
              <a:t>, come </a:t>
            </a:r>
            <a:r>
              <a:rPr lang="en-GB" altLang="it-IT" sz="2000" dirty="0" err="1">
                <a:solidFill>
                  <a:schemeClr val="bg2">
                    <a:lumMod val="25000"/>
                  </a:schemeClr>
                </a:solidFill>
              </a:rPr>
              <a:t>visto</a:t>
            </a:r>
            <a:r>
              <a:rPr lang="en-GB" altLang="it-IT" sz="2000" dirty="0">
                <a:solidFill>
                  <a:schemeClr val="bg2">
                    <a:lumMod val="25000"/>
                  </a:schemeClr>
                </a:solidFill>
              </a:rPr>
              <a:t> </a:t>
            </a:r>
            <a:r>
              <a:rPr lang="en-GB" altLang="it-IT" sz="2000" dirty="0" err="1">
                <a:solidFill>
                  <a:schemeClr val="bg2">
                    <a:lumMod val="25000"/>
                  </a:schemeClr>
                </a:solidFill>
              </a:rPr>
              <a:t>precedentemente</a:t>
            </a:r>
            <a:r>
              <a:rPr lang="en-GB" altLang="it-IT" sz="2000" dirty="0">
                <a:solidFill>
                  <a:schemeClr val="bg2">
                    <a:lumMod val="25000"/>
                  </a:schemeClr>
                </a:solidFill>
              </a:rPr>
              <a:t>, </a:t>
            </a:r>
            <a:r>
              <a:rPr lang="en-GB" altLang="it-IT" sz="2000" dirty="0" err="1">
                <a:solidFill>
                  <a:schemeClr val="bg2">
                    <a:lumMod val="25000"/>
                  </a:schemeClr>
                </a:solidFill>
              </a:rPr>
              <a:t>fa</a:t>
            </a:r>
            <a:r>
              <a:rPr lang="en-GB" altLang="it-IT" sz="2000" dirty="0">
                <a:solidFill>
                  <a:schemeClr val="bg2">
                    <a:lumMod val="25000"/>
                  </a:schemeClr>
                </a:solidFill>
              </a:rPr>
              <a:t> </a:t>
            </a:r>
            <a:r>
              <a:rPr lang="en-GB" altLang="it-IT" sz="2000" dirty="0" err="1">
                <a:solidFill>
                  <a:schemeClr val="bg2">
                    <a:lumMod val="25000"/>
                  </a:schemeClr>
                </a:solidFill>
              </a:rPr>
              <a:t>drasticamente</a:t>
            </a:r>
            <a:r>
              <a:rPr lang="en-GB" altLang="it-IT" sz="2000" dirty="0">
                <a:solidFill>
                  <a:schemeClr val="bg2">
                    <a:lumMod val="25000"/>
                  </a:schemeClr>
                </a:solidFill>
              </a:rPr>
              <a:t> </a:t>
            </a:r>
            <a:r>
              <a:rPr lang="en-GB" altLang="it-IT" sz="2000" dirty="0" err="1">
                <a:solidFill>
                  <a:schemeClr val="bg2">
                    <a:lumMod val="25000"/>
                  </a:schemeClr>
                </a:solidFill>
              </a:rPr>
              <a:t>diminuire</a:t>
            </a:r>
            <a:r>
              <a:rPr lang="en-GB" altLang="it-IT" sz="2000" dirty="0">
                <a:solidFill>
                  <a:schemeClr val="bg2">
                    <a:lumMod val="25000"/>
                  </a:schemeClr>
                </a:solidFill>
              </a:rPr>
              <a:t> </a:t>
            </a:r>
            <a:r>
              <a:rPr lang="en-GB" altLang="it-IT" sz="2000" dirty="0" err="1">
                <a:solidFill>
                  <a:schemeClr val="bg2">
                    <a:lumMod val="25000"/>
                  </a:schemeClr>
                </a:solidFill>
              </a:rPr>
              <a:t>l'affinità</a:t>
            </a:r>
            <a:r>
              <a:rPr lang="en-GB" altLang="it-IT" sz="2000" dirty="0">
                <a:solidFill>
                  <a:schemeClr val="bg2">
                    <a:lumMod val="25000"/>
                  </a:schemeClr>
                </a:solidFill>
              </a:rPr>
              <a:t> (K</a:t>
            </a:r>
            <a:r>
              <a:rPr lang="en-GB" altLang="it-IT" sz="2000" baseline="-33000" dirty="0">
                <a:solidFill>
                  <a:schemeClr val="bg2">
                    <a:lumMod val="25000"/>
                  </a:schemeClr>
                </a:solidFill>
              </a:rPr>
              <a:t>i</a:t>
            </a:r>
            <a:r>
              <a:rPr lang="en-GB" altLang="it-IT" sz="2000" dirty="0">
                <a:solidFill>
                  <a:schemeClr val="bg2">
                    <a:lumMod val="25000"/>
                  </a:schemeClr>
                </a:solidFill>
              </a:rPr>
              <a:t> = 25 </a:t>
            </a:r>
            <a:r>
              <a:rPr lang="en-GB" altLang="it-IT" sz="2000" dirty="0" err="1">
                <a:solidFill>
                  <a:schemeClr val="bg2">
                    <a:lumMod val="25000"/>
                  </a:schemeClr>
                </a:solidFill>
              </a:rPr>
              <a:t>nM</a:t>
            </a:r>
            <a:r>
              <a:rPr lang="en-GB" altLang="it-IT" sz="2000" dirty="0">
                <a:solidFill>
                  <a:schemeClr val="bg2">
                    <a:lumMod val="25000"/>
                  </a:schemeClr>
                </a:solidFill>
              </a:rPr>
              <a:t>)</a:t>
            </a:r>
            <a:r>
              <a:rPr lang="x-none" altLang="it-IT" sz="2000" dirty="0">
                <a:solidFill>
                  <a:schemeClr val="bg2">
                    <a:lumMod val="25000"/>
                  </a:schemeClr>
                </a:solidFill>
                <a:cs typeface="Arial" charset="0"/>
              </a:rPr>
              <a:t>‏</a:t>
            </a:r>
            <a:endParaRPr lang="en-GB" altLang="it-IT" sz="2000" dirty="0">
              <a:solidFill>
                <a:schemeClr val="bg2">
                  <a:lumMod val="25000"/>
                </a:schemeClr>
              </a:solidFill>
            </a:endParaRPr>
          </a:p>
        </p:txBody>
      </p:sp>
      <p:sp>
        <p:nvSpPr>
          <p:cNvPr id="37890" name="Rectangle 2"/>
          <p:cNvSpPr>
            <a:spLocks noGrp="1" noChangeArrowheads="1"/>
          </p:cNvSpPr>
          <p:nvPr>
            <p:ph type="subTitle" idx="4294967295"/>
          </p:nvPr>
        </p:nvSpPr>
        <p:spPr bwMode="auto">
          <a:xfrm>
            <a:off x="650360" y="1128675"/>
            <a:ext cx="7871040" cy="64662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62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a:solidFill>
                  <a:schemeClr val="bg2">
                    <a:lumMod val="25000"/>
                  </a:schemeClr>
                </a:solidFill>
              </a:rPr>
              <a:t>I derivati potenti fin qui sintetizzati hanno una scarsa solubilità</a:t>
            </a:r>
          </a:p>
        </p:txBody>
      </p:sp>
      <p:sp>
        <p:nvSpPr>
          <p:cNvPr id="37891"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a:t>
            </a:r>
          </a:p>
        </p:txBody>
      </p:sp>
      <p:sp>
        <p:nvSpPr>
          <p:cNvPr id="37892" name="Text Box 4"/>
          <p:cNvSpPr txBox="1">
            <a:spLocks noChangeArrowheads="1"/>
          </p:cNvSpPr>
          <p:nvPr/>
        </p:nvSpPr>
        <p:spPr bwMode="auto">
          <a:xfrm>
            <a:off x="426760" y="906892"/>
            <a:ext cx="4996800" cy="482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pPr>
            <a:r>
              <a:rPr lang="en-GB" altLang="it-IT" sz="2000" dirty="0">
                <a:solidFill>
                  <a:schemeClr val="bg2">
                    <a:lumMod val="25000"/>
                  </a:schemeClr>
                </a:solidFill>
              </a:rPr>
              <a:t>PROBLEMI DI SOLUBILIT</a:t>
            </a:r>
            <a:r>
              <a:rPr lang="en-GB" altLang="it-IT" sz="2000" dirty="0">
                <a:solidFill>
                  <a:schemeClr val="bg2">
                    <a:lumMod val="25000"/>
                  </a:schemeClr>
                </a:solidFill>
                <a:cs typeface="Arial" charset="0"/>
              </a:rPr>
              <a:t>À DELLE </a:t>
            </a:r>
            <a:r>
              <a:rPr lang="en-GB" altLang="it-IT" sz="2000" dirty="0" smtClean="0">
                <a:solidFill>
                  <a:schemeClr val="bg2">
                    <a:lumMod val="25000"/>
                  </a:schemeClr>
                </a:solidFill>
                <a:cs typeface="Arial" charset="0"/>
              </a:rPr>
              <a:t>PTP</a:t>
            </a:r>
            <a:endParaRPr lang="en-GB" altLang="it-IT" sz="2000" dirty="0">
              <a:solidFill>
                <a:schemeClr val="bg2">
                  <a:lumMod val="25000"/>
                </a:schemeClr>
              </a:solidFill>
              <a:cs typeface="Arial" charset="0"/>
            </a:endParaRPr>
          </a:p>
          <a:p>
            <a:pPr>
              <a:lnSpc>
                <a:spcPct val="62000"/>
              </a:lnSpc>
            </a:pPr>
            <a:endParaRPr lang="en-GB" altLang="it-IT" sz="2000" dirty="0">
              <a:solidFill>
                <a:schemeClr val="bg2">
                  <a:lumMod val="25000"/>
                </a:schemeClr>
              </a:solidFill>
              <a:cs typeface="Arial" charset="0"/>
            </a:endParaRPr>
          </a:p>
        </p:txBody>
      </p:sp>
      <p:sp>
        <p:nvSpPr>
          <p:cNvPr id="37893" name="AutoShape 5"/>
          <p:cNvSpPr>
            <a:spLocks noChangeArrowheads="1"/>
          </p:cNvSpPr>
          <p:nvPr/>
        </p:nvSpPr>
        <p:spPr bwMode="auto">
          <a:xfrm>
            <a:off x="4245120" y="1917703"/>
            <a:ext cx="653760" cy="326914"/>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7894" name="AutoShape 6"/>
          <p:cNvSpPr>
            <a:spLocks noChangeArrowheads="1"/>
          </p:cNvSpPr>
          <p:nvPr/>
        </p:nvSpPr>
        <p:spPr bwMode="auto">
          <a:xfrm>
            <a:off x="4245120" y="5095255"/>
            <a:ext cx="653760" cy="262108"/>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7895" name="Text Box 7"/>
          <p:cNvSpPr txBox="1">
            <a:spLocks noChangeArrowheads="1"/>
          </p:cNvSpPr>
          <p:nvPr/>
        </p:nvSpPr>
        <p:spPr bwMode="auto">
          <a:xfrm>
            <a:off x="555841" y="5389046"/>
            <a:ext cx="8327520" cy="1057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2000" dirty="0" err="1" smtClean="0">
                <a:solidFill>
                  <a:schemeClr val="bg2">
                    <a:lumMod val="25000"/>
                  </a:schemeClr>
                </a:solidFill>
              </a:rPr>
              <a:t>bioisostere</a:t>
            </a:r>
            <a:r>
              <a:rPr lang="en-GB" altLang="it-IT" sz="2000" dirty="0" smtClean="0">
                <a:solidFill>
                  <a:schemeClr val="bg2">
                    <a:lumMod val="25000"/>
                  </a:schemeClr>
                </a:solidFill>
              </a:rPr>
              <a:t>: </a:t>
            </a:r>
            <a:r>
              <a:rPr lang="en-GB" altLang="it-IT" sz="2000" dirty="0">
                <a:solidFill>
                  <a:schemeClr val="bg2">
                    <a:lumMod val="25000"/>
                  </a:schemeClr>
                </a:solidFill>
              </a:rPr>
              <a:t>al </a:t>
            </a:r>
            <a:r>
              <a:rPr lang="en-GB" altLang="it-IT" sz="2000" dirty="0" err="1">
                <a:solidFill>
                  <a:schemeClr val="bg2">
                    <a:lumMod val="25000"/>
                  </a:schemeClr>
                </a:solidFill>
              </a:rPr>
              <a:t>posto</a:t>
            </a:r>
            <a:r>
              <a:rPr lang="en-GB" altLang="it-IT" sz="2000" dirty="0">
                <a:solidFill>
                  <a:schemeClr val="bg2">
                    <a:lumMod val="25000"/>
                  </a:schemeClr>
                </a:solidFill>
              </a:rPr>
              <a:t> del </a:t>
            </a:r>
            <a:r>
              <a:rPr lang="en-GB" altLang="it-IT" sz="2000" dirty="0" err="1">
                <a:solidFill>
                  <a:schemeClr val="bg2">
                    <a:lumMod val="25000"/>
                  </a:schemeClr>
                </a:solidFill>
              </a:rPr>
              <a:t>fenile</a:t>
            </a:r>
            <a:r>
              <a:rPr lang="en-GB" altLang="it-IT" sz="2000" dirty="0">
                <a:solidFill>
                  <a:schemeClr val="bg2">
                    <a:lumMod val="25000"/>
                  </a:schemeClr>
                </a:solidFill>
              </a:rPr>
              <a:t> un </a:t>
            </a:r>
            <a:r>
              <a:rPr lang="en-GB" altLang="it-IT" sz="2000" dirty="0" err="1">
                <a:solidFill>
                  <a:schemeClr val="bg2">
                    <a:lumMod val="25000"/>
                  </a:schemeClr>
                </a:solidFill>
              </a:rPr>
              <a:t>gruppo</a:t>
            </a:r>
            <a:r>
              <a:rPr lang="en-GB" altLang="it-IT" sz="2000" dirty="0">
                <a:solidFill>
                  <a:schemeClr val="bg2">
                    <a:lumMod val="25000"/>
                  </a:schemeClr>
                </a:solidFill>
              </a:rPr>
              <a:t> 4-piridinico </a:t>
            </a:r>
            <a:r>
              <a:rPr lang="en-GB" altLang="it-IT" sz="2000" dirty="0" err="1">
                <a:solidFill>
                  <a:schemeClr val="bg2">
                    <a:lumMod val="25000"/>
                  </a:schemeClr>
                </a:solidFill>
              </a:rPr>
              <a:t>che</a:t>
            </a:r>
            <a:r>
              <a:rPr lang="en-GB" altLang="it-IT" sz="2000" dirty="0">
                <a:solidFill>
                  <a:schemeClr val="bg2">
                    <a:lumMod val="25000"/>
                  </a:schemeClr>
                </a:solidFill>
              </a:rPr>
              <a:t> ha un N </a:t>
            </a:r>
            <a:r>
              <a:rPr lang="en-GB" altLang="it-IT" sz="2000" dirty="0" err="1">
                <a:solidFill>
                  <a:schemeClr val="bg2">
                    <a:lumMod val="25000"/>
                  </a:schemeClr>
                </a:solidFill>
              </a:rPr>
              <a:t>basico</a:t>
            </a:r>
            <a:r>
              <a:rPr lang="en-GB" altLang="it-IT" sz="2000" dirty="0">
                <a:solidFill>
                  <a:schemeClr val="bg2">
                    <a:lumMod val="25000"/>
                  </a:schemeClr>
                </a:solidFill>
              </a:rPr>
              <a:t>                        per </a:t>
            </a:r>
            <a:r>
              <a:rPr lang="en-GB" altLang="it-IT" sz="2000" dirty="0" err="1">
                <a:solidFill>
                  <a:schemeClr val="bg2">
                    <a:lumMod val="25000"/>
                  </a:schemeClr>
                </a:solidFill>
              </a:rPr>
              <a:t>aumentare</a:t>
            </a:r>
            <a:r>
              <a:rPr lang="en-GB" altLang="it-IT" sz="2000" dirty="0">
                <a:solidFill>
                  <a:schemeClr val="bg2">
                    <a:lumMod val="25000"/>
                  </a:schemeClr>
                </a:solidFill>
              </a:rPr>
              <a:t> la </a:t>
            </a:r>
            <a:r>
              <a:rPr lang="en-GB" altLang="it-IT" sz="2000" dirty="0" err="1">
                <a:solidFill>
                  <a:schemeClr val="bg2">
                    <a:lumMod val="25000"/>
                  </a:schemeClr>
                </a:solidFill>
              </a:rPr>
              <a:t>solubilità</a:t>
            </a:r>
            <a:r>
              <a:rPr lang="en-GB" altLang="it-IT" sz="2000" dirty="0">
                <a:solidFill>
                  <a:schemeClr val="bg2">
                    <a:lumMod val="25000"/>
                  </a:schemeClr>
                </a:solidFill>
              </a:rPr>
              <a:t> ma non </a:t>
            </a:r>
            <a:r>
              <a:rPr lang="en-GB" altLang="it-IT" sz="2000" dirty="0" err="1">
                <a:solidFill>
                  <a:schemeClr val="bg2">
                    <a:lumMod val="25000"/>
                  </a:schemeClr>
                </a:solidFill>
              </a:rPr>
              <a:t>c'è</a:t>
            </a:r>
            <a:r>
              <a:rPr lang="en-GB" altLang="it-IT" sz="2000" dirty="0">
                <a:solidFill>
                  <a:schemeClr val="bg2">
                    <a:lumMod val="25000"/>
                  </a:schemeClr>
                </a:solidFill>
              </a:rPr>
              <a:t> </a:t>
            </a:r>
            <a:r>
              <a:rPr lang="en-GB" altLang="it-IT" sz="2000" dirty="0" err="1">
                <a:solidFill>
                  <a:schemeClr val="bg2">
                    <a:lumMod val="25000"/>
                  </a:schemeClr>
                </a:solidFill>
              </a:rPr>
              <a:t>ingombro</a:t>
            </a:r>
            <a:r>
              <a:rPr lang="en-GB" altLang="it-IT" sz="2000" dirty="0">
                <a:solidFill>
                  <a:schemeClr val="bg2">
                    <a:lumMod val="25000"/>
                  </a:schemeClr>
                </a:solidFill>
              </a:rPr>
              <a:t> </a:t>
            </a:r>
            <a:r>
              <a:rPr lang="en-GB" altLang="it-IT" sz="2000" dirty="0" err="1">
                <a:solidFill>
                  <a:schemeClr val="bg2">
                    <a:lumMod val="25000"/>
                  </a:schemeClr>
                </a:solidFill>
              </a:rPr>
              <a:t>sterico</a:t>
            </a:r>
            <a:r>
              <a:rPr lang="en-GB" altLang="it-IT" sz="2000" dirty="0">
                <a:solidFill>
                  <a:schemeClr val="bg2">
                    <a:lumMod val="25000"/>
                  </a:schemeClr>
                </a:solidFill>
              </a:rPr>
              <a:t>. </a:t>
            </a:r>
            <a:r>
              <a:rPr lang="en-GB" altLang="it-IT" sz="2000" dirty="0" err="1">
                <a:solidFill>
                  <a:schemeClr val="bg2">
                    <a:lumMod val="25000"/>
                  </a:schemeClr>
                </a:solidFill>
              </a:rPr>
              <a:t>Inoltre</a:t>
            </a:r>
            <a:r>
              <a:rPr lang="en-GB" altLang="it-IT" sz="2000" dirty="0">
                <a:solidFill>
                  <a:schemeClr val="bg2">
                    <a:lumMod val="25000"/>
                  </a:schemeClr>
                </a:solidFill>
              </a:rPr>
              <a:t> la </a:t>
            </a:r>
            <a:r>
              <a:rPr lang="en-GB" altLang="it-IT" sz="2000" dirty="0" err="1">
                <a:solidFill>
                  <a:schemeClr val="bg2">
                    <a:lumMod val="25000"/>
                  </a:schemeClr>
                </a:solidFill>
              </a:rPr>
              <a:t>solubilità</a:t>
            </a:r>
            <a:r>
              <a:rPr lang="en-GB" altLang="it-IT" sz="2000" dirty="0">
                <a:solidFill>
                  <a:schemeClr val="bg2">
                    <a:lumMod val="25000"/>
                  </a:schemeClr>
                </a:solidFill>
              </a:rPr>
              <a:t> </a:t>
            </a:r>
            <a:r>
              <a:rPr lang="en-GB" altLang="it-IT" sz="2000" dirty="0" err="1">
                <a:solidFill>
                  <a:schemeClr val="bg2">
                    <a:lumMod val="25000"/>
                  </a:schemeClr>
                </a:solidFill>
              </a:rPr>
              <a:t>aumenta</a:t>
            </a:r>
            <a:r>
              <a:rPr lang="en-GB" altLang="it-IT" sz="2000" dirty="0">
                <a:solidFill>
                  <a:schemeClr val="bg2">
                    <a:lumMod val="25000"/>
                  </a:schemeClr>
                </a:solidFill>
              </a:rPr>
              <a:t> con </a:t>
            </a:r>
            <a:r>
              <a:rPr lang="en-GB" altLang="it-IT" sz="2000" dirty="0" err="1">
                <a:solidFill>
                  <a:schemeClr val="bg2">
                    <a:lumMod val="25000"/>
                  </a:schemeClr>
                </a:solidFill>
              </a:rPr>
              <a:t>l'azoto</a:t>
            </a:r>
            <a:r>
              <a:rPr lang="en-GB" altLang="it-IT" sz="2000" dirty="0">
                <a:solidFill>
                  <a:schemeClr val="bg2">
                    <a:lumMod val="25000"/>
                  </a:schemeClr>
                </a:solidFill>
              </a:rPr>
              <a:t> </a:t>
            </a:r>
            <a:r>
              <a:rPr lang="en-GB" altLang="it-IT" sz="2000" dirty="0" err="1">
                <a:solidFill>
                  <a:schemeClr val="bg2">
                    <a:lumMod val="25000"/>
                  </a:schemeClr>
                </a:solidFill>
              </a:rPr>
              <a:t>protonato</a:t>
            </a:r>
            <a:endParaRPr lang="en-GB" altLang="it-IT" sz="2000" dirty="0">
              <a:solidFill>
                <a:schemeClr val="bg2">
                  <a:lumMod val="25000"/>
                </a:schemeClr>
              </a:solidFill>
            </a:endParaRPr>
          </a:p>
        </p:txBody>
      </p:sp>
      <p:sp>
        <p:nvSpPr>
          <p:cNvPr id="37896" name="Freeform 8"/>
          <p:cNvSpPr>
            <a:spLocks/>
          </p:cNvSpPr>
          <p:nvPr/>
        </p:nvSpPr>
        <p:spPr bwMode="auto">
          <a:xfrm>
            <a:off x="5307210" y="6204171"/>
            <a:ext cx="489600" cy="1441"/>
          </a:xfrm>
          <a:custGeom>
            <a:avLst/>
            <a:gdLst>
              <a:gd name="T0" fmla="*/ 0 w 1501"/>
              <a:gd name="T1" fmla="*/ 0 h 6"/>
              <a:gd name="T2" fmla="*/ 1500 w 1501"/>
              <a:gd name="T3" fmla="*/ 5 h 6"/>
            </a:gdLst>
            <a:ahLst/>
            <a:cxnLst>
              <a:cxn ang="0">
                <a:pos x="T0" y="T1"/>
              </a:cxn>
              <a:cxn ang="0">
                <a:pos x="T2" y="T3"/>
              </a:cxn>
            </a:cxnLst>
            <a:rect l="0" t="0" r="r" b="b"/>
            <a:pathLst>
              <a:path w="1501" h="6">
                <a:moveTo>
                  <a:pt x="0" y="0"/>
                </a:moveTo>
                <a:lnTo>
                  <a:pt x="1500" y="5"/>
                </a:lnTo>
              </a:path>
            </a:pathLst>
          </a:custGeom>
          <a:noFill/>
          <a:ln w="9360">
            <a:solidFill>
              <a:schemeClr val="bg2">
                <a:lumMod val="10000"/>
              </a:schemeClr>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7897" name="Text Box 9"/>
          <p:cNvSpPr txBox="1">
            <a:spLocks noChangeArrowheads="1"/>
          </p:cNvSpPr>
          <p:nvPr/>
        </p:nvSpPr>
        <p:spPr bwMode="auto">
          <a:xfrm>
            <a:off x="6026290" y="6074558"/>
            <a:ext cx="1176480" cy="459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pPr>
            <a:r>
              <a:rPr lang="en-GB" altLang="it-IT" dirty="0" err="1">
                <a:solidFill>
                  <a:schemeClr val="bg2">
                    <a:lumMod val="25000"/>
                  </a:schemeClr>
                </a:solidFill>
              </a:rPr>
              <a:t>cloridrato</a:t>
            </a:r>
            <a:endParaRPr lang="en-GB" altLang="it-IT" dirty="0">
              <a:solidFill>
                <a:schemeClr val="bg2">
                  <a:lumMod val="25000"/>
                </a:schemeClr>
              </a:solidFill>
            </a:endParaRPr>
          </a:p>
          <a:p>
            <a:pPr>
              <a:lnSpc>
                <a:spcPct val="62000"/>
              </a:lnSpc>
            </a:pPr>
            <a:endParaRPr lang="en-GB" altLang="it-IT" dirty="0">
              <a:solidFill>
                <a:schemeClr val="bg2">
                  <a:lumMod val="25000"/>
                </a:schemeClr>
              </a:solidFill>
            </a:endParaRPr>
          </a:p>
        </p:txBody>
      </p:sp>
      <p:sp>
        <p:nvSpPr>
          <p:cNvPr id="37898" name="Text Box 10"/>
          <p:cNvSpPr txBox="1">
            <a:spLocks noChangeArrowheads="1"/>
          </p:cNvSpPr>
          <p:nvPr/>
        </p:nvSpPr>
        <p:spPr bwMode="auto">
          <a:xfrm>
            <a:off x="360000"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rPr>
              <a:t>Maconi, A.; Pastorin, G.; Da Ros, T.; Spalluto, G.; Gao, Z-G.; Jacobson, K.A.; Baraldi, P.G.; Cacciari, B.; Varani, K.;  Moro, S.; Borea, P.A. J.Med.Chem., 2002, 45, 3579-3582.</a:t>
            </a:r>
          </a:p>
          <a:p>
            <a:pPr>
              <a:lnSpc>
                <a:spcPct val="87000"/>
              </a:lnSpc>
            </a:pPr>
            <a:endParaRPr lang="en-GB" altLang="it-IT" sz="1100">
              <a:solidFill>
                <a:schemeClr val="bg2">
                  <a:lumMod val="25000"/>
                </a:schemeClr>
              </a:solidFill>
            </a:endParaRPr>
          </a:p>
        </p:txBody>
      </p:sp>
      <p:pic>
        <p:nvPicPr>
          <p:cNvPr id="3789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085" y="3023637"/>
            <a:ext cx="5434560" cy="1944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084364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6378" y="1468954"/>
            <a:ext cx="8929703" cy="5197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sp>
        <p:nvSpPr>
          <p:cNvPr id="38913" name="Text Box 1"/>
          <p:cNvSpPr txBox="1">
            <a:spLocks noChangeArrowheads="1"/>
          </p:cNvSpPr>
          <p:nvPr/>
        </p:nvSpPr>
        <p:spPr bwMode="auto">
          <a:xfrm>
            <a:off x="42336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j-lt"/>
              </a:rPr>
              <a:t>Antagonisti A</a:t>
            </a:r>
            <a:r>
              <a:rPr lang="en-GB" altLang="it-IT" sz="4000" baseline="-33000">
                <a:solidFill>
                  <a:schemeClr val="accent1"/>
                </a:solidFill>
                <a:latin typeface="+mj-lt"/>
              </a:rPr>
              <a:t>3</a:t>
            </a:r>
            <a:r>
              <a:rPr lang="en-GB" altLang="it-IT" sz="4000">
                <a:solidFill>
                  <a:schemeClr val="accent1"/>
                </a:solidFill>
                <a:latin typeface="+mj-lt"/>
              </a:rPr>
              <a:t>AR</a:t>
            </a:r>
          </a:p>
        </p:txBody>
      </p:sp>
      <p:sp>
        <p:nvSpPr>
          <p:cNvPr id="38914" name="Text Box 2"/>
          <p:cNvSpPr txBox="1">
            <a:spLocks noChangeArrowheads="1"/>
          </p:cNvSpPr>
          <p:nvPr/>
        </p:nvSpPr>
        <p:spPr bwMode="auto">
          <a:xfrm>
            <a:off x="302400" y="979303"/>
            <a:ext cx="59011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rgbClr val="FFFFFF"/>
              </a:buClr>
            </a:pPr>
            <a:r>
              <a:rPr lang="en-GB" altLang="it-IT" sz="2000">
                <a:solidFill>
                  <a:schemeClr val="bg2">
                    <a:lumMod val="25000"/>
                  </a:schemeClr>
                </a:solidFill>
              </a:rPr>
              <a:t>SINTESI REGIOSELETTIVA DI N</a:t>
            </a:r>
            <a:r>
              <a:rPr lang="en-GB" altLang="it-IT" sz="2000" baseline="33000">
                <a:solidFill>
                  <a:schemeClr val="bg2">
                    <a:lumMod val="25000"/>
                  </a:schemeClr>
                </a:solidFill>
              </a:rPr>
              <a:t>8</a:t>
            </a:r>
            <a:r>
              <a:rPr lang="en-GB" altLang="it-IT" sz="2000">
                <a:solidFill>
                  <a:schemeClr val="bg2">
                    <a:lumMod val="25000"/>
                  </a:schemeClr>
                </a:solidFill>
              </a:rPr>
              <a:t> METIL PTP</a:t>
            </a:r>
          </a:p>
        </p:txBody>
      </p:sp>
      <p:sp>
        <p:nvSpPr>
          <p:cNvPr id="38915" name="Text Box 3"/>
          <p:cNvSpPr txBox="1">
            <a:spLocks noChangeArrowheads="1"/>
          </p:cNvSpPr>
          <p:nvPr/>
        </p:nvSpPr>
        <p:spPr bwMode="auto">
          <a:xfrm>
            <a:off x="1795681" y="1870757"/>
            <a:ext cx="1045440" cy="2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00FF00"/>
              </a:buClr>
            </a:pPr>
            <a:r>
              <a:rPr lang="en-GB" altLang="it-IT" sz="1300">
                <a:solidFill>
                  <a:schemeClr val="bg1"/>
                </a:solidFill>
              </a:rPr>
              <a:t>PhCHO</a:t>
            </a:r>
          </a:p>
        </p:txBody>
      </p:sp>
      <p:sp>
        <p:nvSpPr>
          <p:cNvPr id="38916" name="Text Box 4"/>
          <p:cNvSpPr txBox="1">
            <a:spLocks noChangeArrowheads="1"/>
          </p:cNvSpPr>
          <p:nvPr/>
        </p:nvSpPr>
        <p:spPr bwMode="auto">
          <a:xfrm>
            <a:off x="6204961" y="1895239"/>
            <a:ext cx="1045440" cy="362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00FF00"/>
              </a:buClr>
            </a:pPr>
            <a:r>
              <a:rPr lang="en-GB" altLang="it-IT">
                <a:solidFill>
                  <a:schemeClr val="bg1"/>
                </a:solidFill>
              </a:rPr>
              <a:t>toluene</a:t>
            </a:r>
          </a:p>
        </p:txBody>
      </p:sp>
      <p:sp>
        <p:nvSpPr>
          <p:cNvPr id="38917" name="Text Box 5"/>
          <p:cNvSpPr txBox="1">
            <a:spLocks noChangeArrowheads="1"/>
          </p:cNvSpPr>
          <p:nvPr/>
        </p:nvSpPr>
        <p:spPr bwMode="auto">
          <a:xfrm>
            <a:off x="522721" y="3208657"/>
            <a:ext cx="653760" cy="547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00FF00"/>
              </a:buClr>
            </a:pPr>
            <a:r>
              <a:rPr lang="en-GB" altLang="it-IT" sz="1500">
                <a:solidFill>
                  <a:schemeClr val="bg1"/>
                </a:solidFill>
              </a:rPr>
              <a:t>HCl   EtOH</a:t>
            </a:r>
          </a:p>
        </p:txBody>
      </p:sp>
      <p:pic>
        <p:nvPicPr>
          <p:cNvPr id="3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00" y="3102086"/>
            <a:ext cx="1658880" cy="1306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2240" y="1672016"/>
            <a:ext cx="1532160" cy="1104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6320" y="1795869"/>
            <a:ext cx="3134880" cy="810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00" y="1795869"/>
            <a:ext cx="980640" cy="489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2" name="Line 10"/>
          <p:cNvSpPr>
            <a:spLocks noChangeShapeType="1"/>
          </p:cNvSpPr>
          <p:nvPr/>
        </p:nvSpPr>
        <p:spPr bwMode="auto">
          <a:xfrm>
            <a:off x="1851840" y="2207753"/>
            <a:ext cx="653760" cy="144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3" name="Line 11"/>
          <p:cNvSpPr>
            <a:spLocks noChangeShapeType="1"/>
          </p:cNvSpPr>
          <p:nvPr/>
        </p:nvSpPr>
        <p:spPr bwMode="auto">
          <a:xfrm>
            <a:off x="6292800" y="2207753"/>
            <a:ext cx="653760" cy="144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4" name="Line 12"/>
          <p:cNvSpPr>
            <a:spLocks noChangeShapeType="1"/>
          </p:cNvSpPr>
          <p:nvPr/>
        </p:nvSpPr>
        <p:spPr bwMode="auto">
          <a:xfrm>
            <a:off x="522721" y="3755914"/>
            <a:ext cx="65376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5" name="Line 13"/>
          <p:cNvSpPr>
            <a:spLocks noChangeShapeType="1"/>
          </p:cNvSpPr>
          <p:nvPr/>
        </p:nvSpPr>
        <p:spPr bwMode="auto">
          <a:xfrm>
            <a:off x="3036961" y="3755914"/>
            <a:ext cx="65376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6" name="Text Box 14"/>
          <p:cNvSpPr txBox="1">
            <a:spLocks noChangeArrowheads="1"/>
          </p:cNvSpPr>
          <p:nvPr/>
        </p:nvSpPr>
        <p:spPr bwMode="auto">
          <a:xfrm>
            <a:off x="2874240" y="3364194"/>
            <a:ext cx="137232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a:solidFill>
                  <a:schemeClr val="bg1"/>
                </a:solidFill>
              </a:rPr>
              <a:t>HC(</a:t>
            </a:r>
            <a:r>
              <a:rPr lang="en-GB" altLang="it-IT" sz="1500" dirty="0" err="1">
                <a:solidFill>
                  <a:schemeClr val="bg1"/>
                </a:solidFill>
              </a:rPr>
              <a:t>OEt</a:t>
            </a:r>
            <a:r>
              <a:rPr lang="en-GB" altLang="it-IT" sz="1500" dirty="0">
                <a:solidFill>
                  <a:schemeClr val="bg1"/>
                </a:solidFill>
              </a:rPr>
              <a:t>)</a:t>
            </a:r>
            <a:r>
              <a:rPr lang="en-GB" altLang="it-IT" sz="1500" baseline="-25000" dirty="0">
                <a:solidFill>
                  <a:schemeClr val="bg1"/>
                </a:solidFill>
              </a:rPr>
              <a:t>3</a:t>
            </a:r>
          </a:p>
        </p:txBody>
      </p:sp>
      <p:sp>
        <p:nvSpPr>
          <p:cNvPr id="38927" name="Text Box 15"/>
          <p:cNvSpPr txBox="1">
            <a:spLocks noChangeArrowheads="1"/>
          </p:cNvSpPr>
          <p:nvPr/>
        </p:nvSpPr>
        <p:spPr bwMode="auto">
          <a:xfrm>
            <a:off x="3134880" y="3817842"/>
            <a:ext cx="91440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a:solidFill>
                  <a:schemeClr val="bg1"/>
                </a:solidFill>
              </a:rPr>
              <a:t>rfx</a:t>
            </a:r>
          </a:p>
        </p:txBody>
      </p:sp>
      <p:pic>
        <p:nvPicPr>
          <p:cNvPr id="38928"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5440" y="3120808"/>
            <a:ext cx="2492640" cy="12889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9" name="Text Box 17"/>
          <p:cNvSpPr txBox="1">
            <a:spLocks noChangeArrowheads="1"/>
          </p:cNvSpPr>
          <p:nvPr/>
        </p:nvSpPr>
        <p:spPr bwMode="auto">
          <a:xfrm>
            <a:off x="2612161" y="5193186"/>
            <a:ext cx="1012320" cy="68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err="1">
                <a:solidFill>
                  <a:schemeClr val="bg1"/>
                </a:solidFill>
              </a:rPr>
              <a:t>HCl</a:t>
            </a:r>
            <a:r>
              <a:rPr lang="en-GB" altLang="it-IT" sz="1500" dirty="0">
                <a:solidFill>
                  <a:schemeClr val="bg1"/>
                </a:solidFill>
              </a:rPr>
              <a:t> 10%</a:t>
            </a:r>
          </a:p>
          <a:p>
            <a:pPr>
              <a:spcBef>
                <a:spcPts val="1134"/>
              </a:spcBef>
              <a:buClr>
                <a:srgbClr val="FFFF00"/>
              </a:buClr>
            </a:pPr>
            <a:r>
              <a:rPr lang="en-GB" altLang="it-IT" sz="1500" dirty="0" err="1">
                <a:solidFill>
                  <a:schemeClr val="bg1"/>
                </a:solidFill>
              </a:rPr>
              <a:t>diossano</a:t>
            </a:r>
            <a:endParaRPr lang="en-GB" altLang="it-IT" sz="1500" dirty="0">
              <a:solidFill>
                <a:schemeClr val="bg1"/>
              </a:solidFill>
            </a:endParaRPr>
          </a:p>
        </p:txBody>
      </p:sp>
      <p:sp>
        <p:nvSpPr>
          <p:cNvPr id="38931" name="Line 19"/>
          <p:cNvSpPr>
            <a:spLocks noChangeShapeType="1"/>
          </p:cNvSpPr>
          <p:nvPr/>
        </p:nvSpPr>
        <p:spPr bwMode="auto">
          <a:xfrm>
            <a:off x="2705761" y="5544582"/>
            <a:ext cx="75744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33" name="Text Box 21"/>
          <p:cNvSpPr txBox="1">
            <a:spLocks noChangeArrowheads="1"/>
          </p:cNvSpPr>
          <p:nvPr/>
        </p:nvSpPr>
        <p:spPr bwMode="auto">
          <a:xfrm>
            <a:off x="6269761" y="3070402"/>
            <a:ext cx="248112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a:solidFill>
                  <a:schemeClr val="bg1"/>
                </a:solidFill>
              </a:rPr>
              <a:t>1. </a:t>
            </a:r>
            <a:r>
              <a:rPr lang="en-GB" altLang="it-IT" sz="1500" dirty="0" err="1">
                <a:solidFill>
                  <a:schemeClr val="bg1"/>
                </a:solidFill>
              </a:rPr>
              <a:t>Idrazide</a:t>
            </a:r>
            <a:r>
              <a:rPr lang="en-GB" altLang="it-IT" sz="1500" dirty="0">
                <a:solidFill>
                  <a:schemeClr val="bg1"/>
                </a:solidFill>
              </a:rPr>
              <a:t> </a:t>
            </a:r>
            <a:r>
              <a:rPr lang="en-GB" altLang="it-IT" sz="1500" dirty="0" err="1">
                <a:solidFill>
                  <a:schemeClr val="bg1"/>
                </a:solidFill>
              </a:rPr>
              <a:t>acido</a:t>
            </a:r>
            <a:r>
              <a:rPr lang="en-GB" altLang="it-IT" sz="1500" dirty="0">
                <a:solidFill>
                  <a:schemeClr val="bg1"/>
                </a:solidFill>
              </a:rPr>
              <a:t> 2-furoico</a:t>
            </a:r>
          </a:p>
        </p:txBody>
      </p:sp>
      <p:sp>
        <p:nvSpPr>
          <p:cNvPr id="38934" name="Text Box 22"/>
          <p:cNvSpPr txBox="1">
            <a:spLocks noChangeArrowheads="1"/>
          </p:cNvSpPr>
          <p:nvPr/>
        </p:nvSpPr>
        <p:spPr bwMode="auto">
          <a:xfrm>
            <a:off x="6449760" y="3355553"/>
            <a:ext cx="155376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err="1">
                <a:solidFill>
                  <a:schemeClr val="bg1"/>
                </a:solidFill>
              </a:rPr>
              <a:t>MeO</a:t>
            </a:r>
            <a:r>
              <a:rPr lang="en-GB" altLang="it-IT" sz="1500" dirty="0">
                <a:solidFill>
                  <a:schemeClr val="bg1"/>
                </a:solidFill>
              </a:rPr>
              <a:t>(CH</a:t>
            </a:r>
            <a:r>
              <a:rPr lang="en-GB" altLang="it-IT" sz="1500" baseline="-25000" dirty="0">
                <a:solidFill>
                  <a:schemeClr val="bg1"/>
                </a:solidFill>
              </a:rPr>
              <a:t>2</a:t>
            </a:r>
            <a:r>
              <a:rPr lang="en-GB" altLang="it-IT" sz="1500" dirty="0">
                <a:solidFill>
                  <a:schemeClr val="bg1"/>
                </a:solidFill>
              </a:rPr>
              <a:t>)</a:t>
            </a:r>
            <a:r>
              <a:rPr lang="en-GB" altLang="it-IT" sz="1500" baseline="-25000" dirty="0">
                <a:solidFill>
                  <a:schemeClr val="bg1"/>
                </a:solidFill>
              </a:rPr>
              <a:t>2</a:t>
            </a:r>
            <a:r>
              <a:rPr lang="en-GB" altLang="it-IT" sz="1500" dirty="0">
                <a:solidFill>
                  <a:schemeClr val="bg1"/>
                </a:solidFill>
              </a:rPr>
              <a:t>OH</a:t>
            </a:r>
          </a:p>
        </p:txBody>
      </p:sp>
      <p:sp>
        <p:nvSpPr>
          <p:cNvPr id="38935" name="Text Box 23"/>
          <p:cNvSpPr txBox="1">
            <a:spLocks noChangeArrowheads="1"/>
          </p:cNvSpPr>
          <p:nvPr/>
        </p:nvSpPr>
        <p:spPr bwMode="auto">
          <a:xfrm>
            <a:off x="6510241" y="4115952"/>
            <a:ext cx="83664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a:solidFill>
                  <a:schemeClr val="bg1"/>
                </a:solidFill>
              </a:rPr>
              <a:t>260°C</a:t>
            </a:r>
          </a:p>
        </p:txBody>
      </p:sp>
      <p:sp>
        <p:nvSpPr>
          <p:cNvPr id="38936" name="Line 24"/>
          <p:cNvSpPr>
            <a:spLocks noChangeShapeType="1"/>
          </p:cNvSpPr>
          <p:nvPr/>
        </p:nvSpPr>
        <p:spPr bwMode="auto">
          <a:xfrm>
            <a:off x="6480000" y="3796238"/>
            <a:ext cx="164448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37" name="Text Box 25"/>
          <p:cNvSpPr txBox="1">
            <a:spLocks noChangeArrowheads="1"/>
          </p:cNvSpPr>
          <p:nvPr/>
        </p:nvSpPr>
        <p:spPr bwMode="auto">
          <a:xfrm>
            <a:off x="6301440" y="3876888"/>
            <a:ext cx="83664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a:solidFill>
                  <a:schemeClr val="bg1"/>
                </a:solidFill>
              </a:rPr>
              <a:t>2. Ph</a:t>
            </a:r>
            <a:r>
              <a:rPr lang="en-GB" altLang="it-IT" sz="1500" baseline="-25000">
                <a:solidFill>
                  <a:schemeClr val="bg1"/>
                </a:solidFill>
              </a:rPr>
              <a:t>2</a:t>
            </a:r>
            <a:r>
              <a:rPr lang="en-GB" altLang="it-IT" sz="1500">
                <a:solidFill>
                  <a:schemeClr val="bg1"/>
                </a:solidFill>
              </a:rPr>
              <a:t>O</a:t>
            </a:r>
          </a:p>
        </p:txBody>
      </p:sp>
      <p:sp>
        <p:nvSpPr>
          <p:cNvPr id="38939" name="Line 27"/>
          <p:cNvSpPr>
            <a:spLocks noChangeShapeType="1"/>
          </p:cNvSpPr>
          <p:nvPr/>
        </p:nvSpPr>
        <p:spPr bwMode="auto">
          <a:xfrm>
            <a:off x="5878080" y="5715961"/>
            <a:ext cx="653760" cy="144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40" name="Text Box 28"/>
          <p:cNvSpPr txBox="1">
            <a:spLocks noChangeArrowheads="1"/>
          </p:cNvSpPr>
          <p:nvPr/>
        </p:nvSpPr>
        <p:spPr bwMode="auto">
          <a:xfrm>
            <a:off x="5909760" y="5288236"/>
            <a:ext cx="88272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b="1">
                <a:solidFill>
                  <a:schemeClr val="bg1"/>
                </a:solidFill>
                <a:latin typeface="Times New Roman" pitchFamily="16" charset="0"/>
                <a:cs typeface="Times New Roman" pitchFamily="16" charset="0"/>
              </a:rPr>
              <a:t>NH</a:t>
            </a:r>
            <a:r>
              <a:rPr lang="en-GB" altLang="it-IT" sz="1500" b="1" baseline="-25000">
                <a:solidFill>
                  <a:schemeClr val="bg1"/>
                </a:solidFill>
                <a:latin typeface="Times New Roman" pitchFamily="16" charset="0"/>
                <a:cs typeface="Times New Roman" pitchFamily="16" charset="0"/>
              </a:rPr>
              <a:t>2</a:t>
            </a:r>
            <a:r>
              <a:rPr lang="en-GB" altLang="it-IT" sz="1500" b="1">
                <a:solidFill>
                  <a:schemeClr val="bg1"/>
                </a:solidFill>
                <a:latin typeface="Times New Roman" pitchFamily="16" charset="0"/>
                <a:cs typeface="Times New Roman" pitchFamily="16" charset="0"/>
              </a:rPr>
              <a:t>CN</a:t>
            </a:r>
          </a:p>
        </p:txBody>
      </p:sp>
      <p:sp>
        <p:nvSpPr>
          <p:cNvPr id="38941" name="Text Box 29"/>
          <p:cNvSpPr txBox="1">
            <a:spLocks noChangeArrowheads="1"/>
          </p:cNvSpPr>
          <p:nvPr/>
        </p:nvSpPr>
        <p:spPr bwMode="auto">
          <a:xfrm>
            <a:off x="4930560" y="5756285"/>
            <a:ext cx="1828800" cy="778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spcBef>
                <a:spcPts val="1134"/>
              </a:spcBef>
              <a:buClr>
                <a:srgbClr val="FFFF00"/>
              </a:buClr>
            </a:pPr>
            <a:r>
              <a:rPr lang="en-GB" altLang="it-IT" sz="1500" dirty="0">
                <a:solidFill>
                  <a:schemeClr val="bg1"/>
                </a:solidFill>
                <a:cs typeface="Times New Roman" pitchFamily="16" charset="0"/>
              </a:rPr>
              <a:t>          </a:t>
            </a:r>
            <a:r>
              <a:rPr lang="en-GB" altLang="it-IT" sz="1500" dirty="0" err="1">
                <a:solidFill>
                  <a:schemeClr val="bg1"/>
                </a:solidFill>
                <a:cs typeface="Times New Roman" pitchFamily="16" charset="0"/>
              </a:rPr>
              <a:t>pTsOH</a:t>
            </a:r>
            <a:r>
              <a:rPr lang="en-GB" altLang="it-IT" sz="1500" dirty="0">
                <a:solidFill>
                  <a:schemeClr val="bg1"/>
                </a:solidFill>
                <a:cs typeface="Times New Roman" pitchFamily="16" charset="0"/>
              </a:rPr>
              <a:t>         1-metil-2-pirrolidone   140°C</a:t>
            </a:r>
          </a:p>
        </p:txBody>
      </p:sp>
      <p:graphicFrame>
        <p:nvGraphicFramePr>
          <p:cNvPr id="32" name="Oggetto 2"/>
          <p:cNvGraphicFramePr>
            <a:graphicFrameLocks noChangeAspect="1"/>
          </p:cNvGraphicFramePr>
          <p:nvPr>
            <p:extLst>
              <p:ext uri="{D42A27DB-BD31-4B8C-83A1-F6EECF244321}">
                <p14:modId xmlns:p14="http://schemas.microsoft.com/office/powerpoint/2010/main" val="4086602849"/>
              </p:ext>
            </p:extLst>
          </p:nvPr>
        </p:nvGraphicFramePr>
        <p:xfrm>
          <a:off x="111125" y="4999038"/>
          <a:ext cx="2430463" cy="1441450"/>
        </p:xfrm>
        <a:graphic>
          <a:graphicData uri="http://schemas.openxmlformats.org/presentationml/2006/ole">
            <mc:AlternateContent xmlns:mc="http://schemas.openxmlformats.org/markup-compatibility/2006">
              <mc:Choice xmlns:v="urn:schemas-microsoft-com:vml" Requires="v">
                <p:oleObj spid="_x0000_s88087" name="CS ChemDraw Drawing" r:id="rId9" imgW="2197100" imgH="1320800" progId="">
                  <p:embed/>
                </p:oleObj>
              </mc:Choice>
              <mc:Fallback>
                <p:oleObj name="CS ChemDraw Drawing" r:id="rId9" imgW="2197100" imgH="1320800" progId="">
                  <p:embed/>
                  <p:pic>
                    <p:nvPicPr>
                      <p:cNvPr id="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125" y="4999038"/>
                        <a:ext cx="2430463" cy="144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ggetto 3"/>
          <p:cNvGraphicFramePr>
            <a:graphicFrameLocks noChangeAspect="1"/>
          </p:cNvGraphicFramePr>
          <p:nvPr>
            <p:extLst>
              <p:ext uri="{D42A27DB-BD31-4B8C-83A1-F6EECF244321}">
                <p14:modId xmlns:p14="http://schemas.microsoft.com/office/powerpoint/2010/main" val="19724183"/>
              </p:ext>
            </p:extLst>
          </p:nvPr>
        </p:nvGraphicFramePr>
        <p:xfrm>
          <a:off x="3441700" y="4970463"/>
          <a:ext cx="2471738" cy="1438275"/>
        </p:xfrm>
        <a:graphic>
          <a:graphicData uri="http://schemas.openxmlformats.org/presentationml/2006/ole">
            <mc:AlternateContent xmlns:mc="http://schemas.openxmlformats.org/markup-compatibility/2006">
              <mc:Choice xmlns:v="urn:schemas-microsoft-com:vml" Requires="v">
                <p:oleObj spid="_x0000_s88088" name="CS ChemDraw Drawing" r:id="rId11" imgW="2209800" imgH="1295400" progId="">
                  <p:embed/>
                </p:oleObj>
              </mc:Choice>
              <mc:Fallback>
                <p:oleObj name="CS ChemDraw Drawing" r:id="rId11" imgW="2209800" imgH="1295400" progId="">
                  <p:embed/>
                  <p:pic>
                    <p:nvPicPr>
                      <p:cNvPr id="0"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41700" y="4970463"/>
                        <a:ext cx="2471738" cy="1438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ggetto 4"/>
          <p:cNvGraphicFramePr>
            <a:graphicFrameLocks noChangeAspect="1"/>
          </p:cNvGraphicFramePr>
          <p:nvPr>
            <p:extLst>
              <p:ext uri="{D42A27DB-BD31-4B8C-83A1-F6EECF244321}">
                <p14:modId xmlns:p14="http://schemas.microsoft.com/office/powerpoint/2010/main" val="2612280468"/>
              </p:ext>
            </p:extLst>
          </p:nvPr>
        </p:nvGraphicFramePr>
        <p:xfrm>
          <a:off x="6611938" y="4610100"/>
          <a:ext cx="2390775" cy="1765300"/>
        </p:xfrm>
        <a:graphic>
          <a:graphicData uri="http://schemas.openxmlformats.org/presentationml/2006/ole">
            <mc:AlternateContent xmlns:mc="http://schemas.openxmlformats.org/markup-compatibility/2006">
              <mc:Choice xmlns:v="urn:schemas-microsoft-com:vml" Requires="v">
                <p:oleObj spid="_x0000_s88089" name="CS ChemDraw Drawing" r:id="rId13" imgW="2197100" imgH="1638300" progId="">
                  <p:embed/>
                </p:oleObj>
              </mc:Choice>
              <mc:Fallback>
                <p:oleObj name="CS ChemDraw Drawing" r:id="rId13" imgW="2197100" imgH="1638300" progId="">
                  <p:embed/>
                  <p:pic>
                    <p:nvPicPr>
                      <p:cNvPr id="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11938" y="4610100"/>
                        <a:ext cx="2390775" cy="176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596967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163785" y="1117558"/>
            <a:ext cx="6766560" cy="55492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sp>
        <p:nvSpPr>
          <p:cNvPr id="39937" name="Text Box 1"/>
          <p:cNvSpPr txBox="1">
            <a:spLocks noChangeArrowheads="1"/>
          </p:cNvSpPr>
          <p:nvPr/>
        </p:nvSpPr>
        <p:spPr bwMode="auto">
          <a:xfrm>
            <a:off x="42336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j-lt"/>
              </a:rPr>
              <a:t>Antagonisti A</a:t>
            </a:r>
            <a:r>
              <a:rPr lang="en-GB" altLang="it-IT" sz="4000" baseline="-33000">
                <a:solidFill>
                  <a:schemeClr val="accent1"/>
                </a:solidFill>
                <a:latin typeface="+mj-lt"/>
              </a:rPr>
              <a:t>3</a:t>
            </a:r>
            <a:r>
              <a:rPr lang="en-GB" altLang="it-IT" sz="4000">
                <a:solidFill>
                  <a:schemeClr val="accent1"/>
                </a:solidFill>
                <a:latin typeface="+mj-lt"/>
              </a:rPr>
              <a:t>AR</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421" y="1117558"/>
            <a:ext cx="6193440" cy="54869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9617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AutoShape 1"/>
          <p:cNvSpPr>
            <a:spLocks noChangeArrowheads="1"/>
          </p:cNvSpPr>
          <p:nvPr/>
        </p:nvSpPr>
        <p:spPr bwMode="auto">
          <a:xfrm>
            <a:off x="4865760" y="1371024"/>
            <a:ext cx="3461760" cy="320145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sp>
        <p:nvSpPr>
          <p:cNvPr id="40962" name="AutoShape 2"/>
          <p:cNvSpPr>
            <a:spLocks noChangeArrowheads="1"/>
          </p:cNvSpPr>
          <p:nvPr/>
        </p:nvSpPr>
        <p:spPr bwMode="auto">
          <a:xfrm>
            <a:off x="1110240" y="1339341"/>
            <a:ext cx="3461760" cy="3233140"/>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sp>
        <p:nvSpPr>
          <p:cNvPr id="40963" name="Text Box 3"/>
          <p:cNvSpPr txBox="1">
            <a:spLocks noChangeArrowheads="1"/>
          </p:cNvSpPr>
          <p:nvPr/>
        </p:nvSpPr>
        <p:spPr bwMode="auto">
          <a:xfrm>
            <a:off x="42336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j-lt"/>
              </a:rPr>
              <a:t>Antagonisti A</a:t>
            </a:r>
            <a:r>
              <a:rPr lang="en-GB" altLang="it-IT" sz="4000" baseline="-33000">
                <a:solidFill>
                  <a:schemeClr val="accent1"/>
                </a:solidFill>
                <a:latin typeface="+mj-lt"/>
              </a:rPr>
              <a:t>3</a:t>
            </a:r>
            <a:r>
              <a:rPr lang="en-GB" altLang="it-IT" sz="4000">
                <a:solidFill>
                  <a:schemeClr val="accent1"/>
                </a:solidFill>
                <a:latin typeface="+mj-lt"/>
              </a:rPr>
              <a:t>AR</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800" y="1483356"/>
            <a:ext cx="2643840" cy="27622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320" y="1536642"/>
            <a:ext cx="2842560" cy="28716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6" name="Text Box 6"/>
          <p:cNvSpPr txBox="1">
            <a:spLocks noChangeArrowheads="1"/>
          </p:cNvSpPr>
          <p:nvPr/>
        </p:nvSpPr>
        <p:spPr bwMode="auto">
          <a:xfrm>
            <a:off x="2122560" y="4735217"/>
            <a:ext cx="1274400" cy="1209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effectLst/>
              </a:rPr>
              <a:t>  </a:t>
            </a:r>
            <a:r>
              <a:rPr lang="en-GB" altLang="it-IT" sz="1300" b="1" dirty="0">
                <a:solidFill>
                  <a:schemeClr val="bg2">
                    <a:lumMod val="25000"/>
                  </a:schemeClr>
                </a:solidFill>
                <a:effectLst/>
              </a:rPr>
              <a:t> </a:t>
            </a:r>
            <a:r>
              <a:rPr lang="en-GB" altLang="it-IT" sz="1300" b="1" dirty="0" err="1">
                <a:solidFill>
                  <a:schemeClr val="bg2">
                    <a:lumMod val="25000"/>
                  </a:schemeClr>
                </a:solidFill>
                <a:effectLst/>
              </a:rPr>
              <a:t>Rm</a:t>
            </a:r>
            <a:r>
              <a:rPr lang="en-GB" altLang="it-IT" sz="1300" b="1" dirty="0">
                <a:solidFill>
                  <a:schemeClr val="bg2">
                    <a:lumMod val="25000"/>
                  </a:schemeClr>
                </a:solidFill>
                <a:effectLst/>
              </a:rPr>
              <a:t> = 3,06</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1  </a:t>
            </a:r>
            <a:r>
              <a:rPr lang="en-GB" altLang="it-IT" sz="1300" b="1" dirty="0">
                <a:solidFill>
                  <a:schemeClr val="bg2">
                    <a:lumMod val="25000"/>
                  </a:schemeClr>
                </a:solidFill>
                <a:effectLst/>
              </a:rPr>
              <a:t>= 250  </a:t>
            </a:r>
            <a:r>
              <a:rPr lang="en-GB" altLang="it-IT" sz="1300" b="1" dirty="0" err="1">
                <a:solidFill>
                  <a:schemeClr val="bg2">
                    <a:lumMod val="25000"/>
                  </a:schemeClr>
                </a:solidFill>
                <a:effectLst/>
              </a:rPr>
              <a:t>nM</a:t>
            </a:r>
            <a:endParaRPr lang="en-GB" altLang="it-IT" sz="1300" b="1" dirty="0">
              <a:solidFill>
                <a:schemeClr val="bg2">
                  <a:lumMod val="25000"/>
                </a:schemeClr>
              </a:solidFill>
              <a:effectLst/>
            </a:endParaRP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2A</a:t>
            </a:r>
            <a:r>
              <a:rPr lang="en-GB" altLang="it-IT" sz="1300" b="1" dirty="0">
                <a:solidFill>
                  <a:schemeClr val="bg2">
                    <a:lumMod val="25000"/>
                  </a:schemeClr>
                </a:solidFill>
                <a:effectLst/>
              </a:rPr>
              <a:t>= 60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2B</a:t>
            </a:r>
            <a:r>
              <a:rPr lang="en-GB" altLang="it-IT" sz="1300" b="1" dirty="0">
                <a:solidFill>
                  <a:schemeClr val="bg2">
                    <a:lumMod val="25000"/>
                  </a:schemeClr>
                </a:solidFill>
                <a:effectLst/>
              </a:rPr>
              <a:t>= 200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rgbClr val="FF0000"/>
                </a:solidFill>
                <a:effectLst/>
              </a:rPr>
              <a:t>hA</a:t>
            </a:r>
            <a:r>
              <a:rPr lang="en-GB" altLang="it-IT" sz="1300" b="1" baseline="-33000" dirty="0">
                <a:solidFill>
                  <a:srgbClr val="FF0000"/>
                </a:solidFill>
                <a:effectLst/>
              </a:rPr>
              <a:t>3  </a:t>
            </a:r>
            <a:r>
              <a:rPr lang="en-GB" altLang="it-IT" sz="1300" b="1" dirty="0">
                <a:solidFill>
                  <a:srgbClr val="FF0000"/>
                </a:solidFill>
                <a:effectLst/>
              </a:rPr>
              <a:t>= 0,04 </a:t>
            </a:r>
            <a:r>
              <a:rPr lang="en-GB" altLang="it-IT" sz="1300" b="1" dirty="0" err="1">
                <a:solidFill>
                  <a:srgbClr val="FF0000"/>
                </a:solidFill>
                <a:effectLst/>
              </a:rPr>
              <a:t>nM</a:t>
            </a:r>
            <a:endParaRPr lang="en-GB" altLang="it-IT" sz="1300" b="1" dirty="0">
              <a:solidFill>
                <a:srgbClr val="FF0000"/>
              </a:solidFill>
              <a:effectLst/>
            </a:endParaRPr>
          </a:p>
          <a:p>
            <a:pPr>
              <a:lnSpc>
                <a:spcPct val="87000"/>
              </a:lnSpc>
            </a:pPr>
            <a:endParaRPr lang="en-GB" altLang="it-IT" sz="1300" b="1" dirty="0">
              <a:solidFill>
                <a:schemeClr val="bg2">
                  <a:lumMod val="25000"/>
                </a:schemeClr>
              </a:solidFill>
              <a:effectLst/>
            </a:endParaRPr>
          </a:p>
        </p:txBody>
      </p:sp>
      <p:sp>
        <p:nvSpPr>
          <p:cNvPr id="40967" name="Text Box 7"/>
          <p:cNvSpPr txBox="1">
            <a:spLocks noChangeArrowheads="1"/>
          </p:cNvSpPr>
          <p:nvPr/>
        </p:nvSpPr>
        <p:spPr bwMode="auto">
          <a:xfrm>
            <a:off x="6073920" y="4735217"/>
            <a:ext cx="1274400" cy="1209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effectLst/>
              </a:rPr>
              <a:t>   </a:t>
            </a:r>
            <a:r>
              <a:rPr lang="en-GB" altLang="it-IT" sz="1300" b="1" dirty="0" err="1">
                <a:solidFill>
                  <a:schemeClr val="bg2">
                    <a:lumMod val="25000"/>
                  </a:schemeClr>
                </a:solidFill>
                <a:effectLst/>
              </a:rPr>
              <a:t>Rm</a:t>
            </a:r>
            <a:r>
              <a:rPr lang="en-GB" altLang="it-IT" sz="1300" b="1" dirty="0">
                <a:solidFill>
                  <a:schemeClr val="bg2">
                    <a:lumMod val="25000"/>
                  </a:schemeClr>
                </a:solidFill>
                <a:effectLst/>
              </a:rPr>
              <a:t> = 2,29</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1  </a:t>
            </a:r>
            <a:r>
              <a:rPr lang="en-GB" altLang="it-IT" sz="1300" b="1" dirty="0">
                <a:solidFill>
                  <a:schemeClr val="bg2">
                    <a:lumMod val="25000"/>
                  </a:schemeClr>
                </a:solidFill>
                <a:effectLst/>
              </a:rPr>
              <a:t>= 350  </a:t>
            </a:r>
            <a:r>
              <a:rPr lang="en-GB" altLang="it-IT" sz="1300" b="1" dirty="0" err="1">
                <a:solidFill>
                  <a:schemeClr val="bg2">
                    <a:lumMod val="25000"/>
                  </a:schemeClr>
                </a:solidFill>
                <a:effectLst/>
              </a:rPr>
              <a:t>nM</a:t>
            </a:r>
            <a:endParaRPr lang="en-GB" altLang="it-IT" sz="1300" b="1" dirty="0">
              <a:solidFill>
                <a:schemeClr val="bg2">
                  <a:lumMod val="25000"/>
                </a:schemeClr>
              </a:solidFill>
              <a:effectLst/>
            </a:endParaRP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2A</a:t>
            </a:r>
            <a:r>
              <a:rPr lang="en-GB" altLang="it-IT" sz="1300" b="1" dirty="0">
                <a:solidFill>
                  <a:schemeClr val="bg2">
                    <a:lumMod val="25000"/>
                  </a:schemeClr>
                </a:solidFill>
                <a:effectLst/>
              </a:rPr>
              <a:t>= 100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2B</a:t>
            </a:r>
            <a:r>
              <a:rPr lang="en-GB" altLang="it-IT" sz="1300" b="1" dirty="0">
                <a:solidFill>
                  <a:schemeClr val="bg2">
                    <a:lumMod val="25000"/>
                  </a:schemeClr>
                </a:solidFill>
                <a:effectLst/>
              </a:rPr>
              <a:t>= 250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rgbClr val="FF0000"/>
                </a:solidFill>
                <a:effectLst/>
              </a:rPr>
              <a:t>hA</a:t>
            </a:r>
            <a:r>
              <a:rPr lang="en-GB" altLang="it-IT" sz="1300" b="1" baseline="-33000" dirty="0">
                <a:solidFill>
                  <a:srgbClr val="FF0000"/>
                </a:solidFill>
                <a:effectLst/>
              </a:rPr>
              <a:t>3  </a:t>
            </a:r>
            <a:r>
              <a:rPr lang="en-GB" altLang="it-IT" sz="1300" b="1" dirty="0">
                <a:solidFill>
                  <a:srgbClr val="FF0000"/>
                </a:solidFill>
                <a:effectLst/>
              </a:rPr>
              <a:t>= 0,01 </a:t>
            </a:r>
            <a:r>
              <a:rPr lang="en-GB" altLang="it-IT" sz="1300" b="1" dirty="0" err="1">
                <a:solidFill>
                  <a:srgbClr val="FF0000"/>
                </a:solidFill>
                <a:effectLst/>
              </a:rPr>
              <a:t>nM</a:t>
            </a:r>
            <a:endParaRPr lang="en-GB" altLang="it-IT" sz="1300" b="1" dirty="0">
              <a:solidFill>
                <a:srgbClr val="FF0000"/>
              </a:solidFill>
              <a:effectLst/>
            </a:endParaRPr>
          </a:p>
          <a:p>
            <a:pPr>
              <a:lnSpc>
                <a:spcPct val="87000"/>
              </a:lnSpc>
            </a:pPr>
            <a:endParaRPr lang="en-GB" altLang="it-IT" sz="1300" b="1" dirty="0">
              <a:solidFill>
                <a:schemeClr val="bg2">
                  <a:lumMod val="25000"/>
                </a:schemeClr>
              </a:solidFill>
              <a:effectLst/>
            </a:endParaRPr>
          </a:p>
        </p:txBody>
      </p:sp>
      <p:sp>
        <p:nvSpPr>
          <p:cNvPr id="40969" name="Text Box 9"/>
          <p:cNvSpPr txBox="1">
            <a:spLocks noChangeArrowheads="1"/>
          </p:cNvSpPr>
          <p:nvPr/>
        </p:nvSpPr>
        <p:spPr bwMode="auto">
          <a:xfrm>
            <a:off x="2369845" y="6137546"/>
            <a:ext cx="4832640"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000" b="1" dirty="0">
                <a:solidFill>
                  <a:schemeClr val="bg2">
                    <a:lumMod val="25000"/>
                  </a:schemeClr>
                </a:solidFill>
              </a:rPr>
              <a:t>I PI</a:t>
            </a:r>
            <a:r>
              <a:rPr lang="en-GB" altLang="it-IT" sz="2000" b="1" dirty="0">
                <a:solidFill>
                  <a:schemeClr val="bg2">
                    <a:lumMod val="25000"/>
                  </a:schemeClr>
                </a:solidFill>
                <a:cs typeface="Arial" charset="0"/>
              </a:rPr>
              <a:t>Ù</a:t>
            </a:r>
            <a:r>
              <a:rPr lang="en-GB" altLang="it-IT" sz="2000" b="1" dirty="0">
                <a:solidFill>
                  <a:schemeClr val="bg2">
                    <a:lumMod val="25000"/>
                  </a:schemeClr>
                </a:solidFill>
              </a:rPr>
              <a:t> POTENTI ANTAGONISTI A</a:t>
            </a:r>
            <a:r>
              <a:rPr lang="en-GB" altLang="it-IT" sz="2000" b="1" baseline="-33000" dirty="0">
                <a:solidFill>
                  <a:schemeClr val="bg2">
                    <a:lumMod val="25000"/>
                  </a:schemeClr>
                </a:solidFill>
              </a:rPr>
              <a:t>3</a:t>
            </a:r>
          </a:p>
        </p:txBody>
      </p:sp>
      <p:sp>
        <p:nvSpPr>
          <p:cNvPr id="2" name="Freccia in giù 1"/>
          <p:cNvSpPr/>
          <p:nvPr/>
        </p:nvSpPr>
        <p:spPr>
          <a:xfrm>
            <a:off x="4403000" y="5406580"/>
            <a:ext cx="688320" cy="604864"/>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CasellaDiTesto 10"/>
          <p:cNvSpPr txBox="1"/>
          <p:nvPr/>
        </p:nvSpPr>
        <p:spPr>
          <a:xfrm>
            <a:off x="6339974" y="4203149"/>
            <a:ext cx="862511" cy="369332"/>
          </a:xfrm>
          <a:prstGeom prst="rect">
            <a:avLst/>
          </a:prstGeom>
          <a:noFill/>
        </p:spPr>
        <p:txBody>
          <a:bodyPr wrap="none" rtlCol="0">
            <a:spAutoFit/>
          </a:bodyPr>
          <a:lstStyle/>
          <a:p>
            <a:r>
              <a:rPr lang="it-IT" b="1" dirty="0" smtClean="0"/>
              <a:t>WSAB</a:t>
            </a:r>
            <a:endParaRPr lang="it-IT" b="1" dirty="0"/>
          </a:p>
        </p:txBody>
      </p:sp>
    </p:spTree>
    <p:extLst>
      <p:ext uri="{BB962C8B-B14F-4D97-AF65-F5344CB8AC3E}">
        <p14:creationId xmlns:p14="http://schemas.microsoft.com/office/powerpoint/2010/main" val="42723758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5883841" y="2263918"/>
            <a:ext cx="3258720" cy="776242"/>
          </a:xfrm>
          <a:ln/>
        </p:spPr>
        <p:txBody>
          <a:bodyPr/>
          <a:lstStyle/>
          <a:p>
            <a:pPr>
              <a:lnSpc>
                <a:spcPct val="93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Anche qui l'unità carbamoilica si dispone tra TM6 e 7 attorniata da residui polari. </a:t>
            </a:r>
          </a:p>
        </p:txBody>
      </p:sp>
      <p:sp>
        <p:nvSpPr>
          <p:cNvPr id="41986" name="Rectangle 2"/>
          <p:cNvSpPr>
            <a:spLocks noGrp="1" noChangeArrowheads="1"/>
          </p:cNvSpPr>
          <p:nvPr>
            <p:ph type="subTitle" idx="4294967295"/>
          </p:nvPr>
        </p:nvSpPr>
        <p:spPr bwMode="auto">
          <a:xfrm>
            <a:off x="5875201" y="3990660"/>
            <a:ext cx="3103200" cy="15568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93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800">
                <a:solidFill>
                  <a:schemeClr val="bg2">
                    <a:lumMod val="25000"/>
                  </a:schemeClr>
                </a:solidFill>
              </a:rPr>
              <a:t>Forti interazioni elettrostatiche tra la carica + del piridinio e l'O carbonilico della Asn274 e Asn278 che spiegano la maggior affinità.</a:t>
            </a:r>
          </a:p>
        </p:txBody>
      </p:sp>
      <p:sp>
        <p:nvSpPr>
          <p:cNvPr id="41987"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 </a:t>
            </a:r>
            <a:r>
              <a:rPr lang="en-GB" altLang="it-IT" sz="4000" dirty="0" err="1">
                <a:solidFill>
                  <a:schemeClr val="accent1"/>
                </a:solidFill>
              </a:rPr>
              <a:t>solubili</a:t>
            </a:r>
            <a:endParaRPr lang="en-GB" altLang="it-IT" sz="4000" dirty="0">
              <a:solidFill>
                <a:schemeClr val="accent1"/>
              </a:solidFill>
            </a:endParaRP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40" y="1731062"/>
            <a:ext cx="5715360" cy="43766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5"/>
          <p:cNvSpPr txBox="1">
            <a:spLocks noChangeArrowheads="1"/>
          </p:cNvSpPr>
          <p:nvPr/>
        </p:nvSpPr>
        <p:spPr bwMode="auto">
          <a:xfrm>
            <a:off x="292320" y="979303"/>
            <a:ext cx="476928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rgbClr val="FFFFFF"/>
              </a:buClr>
            </a:pPr>
            <a:r>
              <a:rPr lang="en-GB" altLang="it-IT" sz="2000" dirty="0">
                <a:solidFill>
                  <a:schemeClr val="bg2">
                    <a:lumMod val="25000"/>
                  </a:schemeClr>
                </a:solidFill>
              </a:rPr>
              <a:t>DOCKING DEL DERIVATO PIRIDINICO</a:t>
            </a:r>
          </a:p>
        </p:txBody>
      </p:sp>
      <p:sp>
        <p:nvSpPr>
          <p:cNvPr id="41990" name="Text Box 6"/>
          <p:cNvSpPr txBox="1">
            <a:spLocks noChangeArrowheads="1"/>
          </p:cNvSpPr>
          <p:nvPr/>
        </p:nvSpPr>
        <p:spPr bwMode="auto">
          <a:xfrm>
            <a:off x="-260640" y="6335226"/>
            <a:ext cx="9796320" cy="36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1300">
                <a:solidFill>
                  <a:schemeClr val="bg2">
                    <a:lumMod val="25000"/>
                  </a:schemeClr>
                </a:solidFill>
              </a:rPr>
              <a:t>Modello recettoriale creato tramite molecular modeling usando come templato la struttura cristallografica della rodopsina</a:t>
            </a:r>
          </a:p>
        </p:txBody>
      </p:sp>
    </p:spTree>
    <p:extLst>
      <p:ext uri="{BB962C8B-B14F-4D97-AF65-F5344CB8AC3E}">
        <p14:creationId xmlns:p14="http://schemas.microsoft.com/office/powerpoint/2010/main" val="28777731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subTitle"/>
          </p:nvPr>
        </p:nvSpPr>
        <p:spPr>
          <a:xfrm>
            <a:off x="5747040" y="905856"/>
            <a:ext cx="3265920" cy="564539"/>
          </a:xfrm>
          <a:ln/>
        </p:spPr>
        <p:txBody>
          <a:bodyPr/>
          <a:lstStyle/>
          <a:p>
            <a:pPr marL="190083" lvl="1" algn="ctr">
              <a:lnSpc>
                <a:spcPct val="76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dirty="0" err="1">
                <a:solidFill>
                  <a:schemeClr val="accent2"/>
                </a:solidFill>
                <a:latin typeface="+mn-lt"/>
              </a:rPr>
              <a:t>Distribuzione</a:t>
            </a:r>
            <a:r>
              <a:rPr lang="en-GB" altLang="it-IT" b="1" dirty="0">
                <a:solidFill>
                  <a:schemeClr val="accent2"/>
                </a:solidFill>
                <a:latin typeface="+mn-lt"/>
              </a:rPr>
              <a:t> </a:t>
            </a:r>
            <a:r>
              <a:rPr lang="en-GB" altLang="it-IT" b="1" dirty="0" err="1">
                <a:solidFill>
                  <a:schemeClr val="accent2"/>
                </a:solidFill>
                <a:latin typeface="+mn-lt"/>
              </a:rPr>
              <a:t>ubiquitaria</a:t>
            </a:r>
            <a:r>
              <a:rPr lang="en-GB" altLang="it-IT" b="1" dirty="0">
                <a:solidFill>
                  <a:schemeClr val="accent2"/>
                </a:solidFill>
                <a:latin typeface="+mn-lt"/>
              </a:rPr>
              <a:t> </a:t>
            </a:r>
            <a:r>
              <a:rPr lang="en-GB" altLang="it-IT" b="1" dirty="0" err="1">
                <a:solidFill>
                  <a:schemeClr val="accent2"/>
                </a:solidFill>
                <a:latin typeface="+mn-lt"/>
              </a:rPr>
              <a:t>dei</a:t>
            </a:r>
            <a:r>
              <a:rPr lang="en-GB" altLang="it-IT" b="1" dirty="0">
                <a:solidFill>
                  <a:schemeClr val="accent2"/>
                </a:solidFill>
                <a:latin typeface="+mn-lt"/>
              </a:rPr>
              <a:t> </a:t>
            </a:r>
            <a:r>
              <a:rPr lang="en-GB" altLang="it-IT" b="1" dirty="0" err="1">
                <a:solidFill>
                  <a:schemeClr val="accent2"/>
                </a:solidFill>
                <a:latin typeface="+mn-lt"/>
              </a:rPr>
              <a:t>recettori</a:t>
            </a:r>
            <a:r>
              <a:rPr lang="en-GB" altLang="it-IT" b="1" dirty="0">
                <a:solidFill>
                  <a:schemeClr val="accent2"/>
                </a:solidFill>
                <a:latin typeface="+mn-lt"/>
              </a:rPr>
              <a:t> </a:t>
            </a:r>
            <a:r>
              <a:rPr lang="en-GB" altLang="it-IT" b="1" dirty="0" err="1">
                <a:solidFill>
                  <a:schemeClr val="accent2"/>
                </a:solidFill>
                <a:latin typeface="+mn-lt"/>
              </a:rPr>
              <a:t>nell'organismo</a:t>
            </a:r>
            <a:endParaRPr lang="en-GB" altLang="it-IT" b="1" dirty="0">
              <a:solidFill>
                <a:schemeClr val="accent2"/>
              </a:solidFill>
              <a:latin typeface="+mn-l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46" y="653829"/>
            <a:ext cx="5617440" cy="52263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5747040" y="2066618"/>
            <a:ext cx="3265920" cy="709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b="1" dirty="0" err="1">
                <a:solidFill>
                  <a:schemeClr val="accent2"/>
                </a:solidFill>
                <a:latin typeface="+mn-lt"/>
              </a:rPr>
              <a:t>Necessità</a:t>
            </a:r>
            <a:r>
              <a:rPr lang="en-GB" altLang="it-IT" b="1" dirty="0">
                <a:solidFill>
                  <a:schemeClr val="accent2"/>
                </a:solidFill>
                <a:latin typeface="+mn-lt"/>
              </a:rPr>
              <a:t> di </a:t>
            </a:r>
            <a:r>
              <a:rPr lang="en-GB" altLang="it-IT" b="1" dirty="0" err="1">
                <a:solidFill>
                  <a:schemeClr val="accent2"/>
                </a:solidFill>
                <a:latin typeface="+mn-lt"/>
              </a:rPr>
              <a:t>individuare</a:t>
            </a:r>
            <a:r>
              <a:rPr lang="en-GB" altLang="it-IT" b="1" dirty="0">
                <a:solidFill>
                  <a:schemeClr val="accent2"/>
                </a:solidFill>
                <a:latin typeface="+mn-lt"/>
              </a:rPr>
              <a:t> </a:t>
            </a:r>
            <a:r>
              <a:rPr lang="en-GB" altLang="it-IT" b="1" dirty="0" err="1">
                <a:solidFill>
                  <a:schemeClr val="accent2"/>
                </a:solidFill>
                <a:latin typeface="+mn-lt"/>
              </a:rPr>
              <a:t>agonisti</a:t>
            </a:r>
            <a:r>
              <a:rPr lang="en-GB" altLang="it-IT" b="1" dirty="0">
                <a:solidFill>
                  <a:schemeClr val="accent2"/>
                </a:solidFill>
                <a:latin typeface="+mn-lt"/>
              </a:rPr>
              <a:t>/</a:t>
            </a:r>
            <a:r>
              <a:rPr lang="en-GB" altLang="it-IT" b="1" dirty="0" err="1">
                <a:solidFill>
                  <a:schemeClr val="accent2"/>
                </a:solidFill>
                <a:latin typeface="+mn-lt"/>
              </a:rPr>
              <a:t>antagonisti</a:t>
            </a:r>
            <a:r>
              <a:rPr lang="en-GB" altLang="it-IT" b="1" dirty="0">
                <a:solidFill>
                  <a:schemeClr val="accent2"/>
                </a:solidFill>
                <a:latin typeface="+mn-lt"/>
              </a:rPr>
              <a:t> </a:t>
            </a:r>
            <a:r>
              <a:rPr lang="en-GB" altLang="it-IT" b="1" dirty="0" err="1">
                <a:solidFill>
                  <a:schemeClr val="accent2"/>
                </a:solidFill>
                <a:latin typeface="+mn-lt"/>
              </a:rPr>
              <a:t>selettivi</a:t>
            </a:r>
            <a:r>
              <a:rPr lang="en-GB" altLang="it-IT" b="1" dirty="0">
                <a:solidFill>
                  <a:schemeClr val="accent2"/>
                </a:solidFill>
                <a:latin typeface="+mn-lt"/>
              </a:rPr>
              <a:t> per:</a:t>
            </a:r>
          </a:p>
        </p:txBody>
      </p:sp>
      <p:sp>
        <p:nvSpPr>
          <p:cNvPr id="7172" name="Text Box 4"/>
          <p:cNvSpPr txBox="1">
            <a:spLocks noChangeArrowheads="1"/>
          </p:cNvSpPr>
          <p:nvPr/>
        </p:nvSpPr>
        <p:spPr bwMode="auto">
          <a:xfrm>
            <a:off x="5830165" y="2995515"/>
            <a:ext cx="32659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76000"/>
              </a:lnSpc>
              <a:buClr>
                <a:schemeClr val="tx2">
                  <a:lumMod val="75000"/>
                  <a:lumOff val="25000"/>
                </a:schemeClr>
              </a:buClr>
              <a:buSzPct val="65000"/>
              <a:buFont typeface="Wingdings" panose="05000000000000000000" pitchFamily="2" charset="2"/>
              <a:buChar char="ü"/>
            </a:pPr>
            <a:r>
              <a:rPr lang="en-GB" altLang="it-IT" b="1" dirty="0" err="1" smtClean="0">
                <a:solidFill>
                  <a:schemeClr val="accent2"/>
                </a:solidFill>
                <a:latin typeface="+mn-lt"/>
              </a:rPr>
              <a:t>sottotipo</a:t>
            </a:r>
            <a:r>
              <a:rPr lang="en-GB" altLang="it-IT" b="1" dirty="0" smtClean="0">
                <a:solidFill>
                  <a:schemeClr val="accent2"/>
                </a:solidFill>
                <a:latin typeface="+mn-lt"/>
              </a:rPr>
              <a:t> </a:t>
            </a:r>
            <a:r>
              <a:rPr lang="en-GB" altLang="it-IT" b="1" dirty="0" err="1">
                <a:solidFill>
                  <a:schemeClr val="accent2"/>
                </a:solidFill>
                <a:latin typeface="+mn-lt"/>
              </a:rPr>
              <a:t>recettoriale</a:t>
            </a:r>
            <a:endParaRPr lang="en-GB" altLang="it-IT" b="1" dirty="0">
              <a:solidFill>
                <a:schemeClr val="accent2"/>
              </a:solidFill>
              <a:latin typeface="+mn-lt"/>
            </a:endParaRPr>
          </a:p>
        </p:txBody>
      </p:sp>
      <p:sp>
        <p:nvSpPr>
          <p:cNvPr id="7173" name="Text Box 5"/>
          <p:cNvSpPr txBox="1">
            <a:spLocks noChangeArrowheads="1"/>
          </p:cNvSpPr>
          <p:nvPr/>
        </p:nvSpPr>
        <p:spPr bwMode="auto">
          <a:xfrm>
            <a:off x="5830165" y="3681027"/>
            <a:ext cx="32659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76000"/>
              </a:lnSpc>
              <a:buClr>
                <a:schemeClr val="tx2">
                  <a:lumMod val="75000"/>
                  <a:lumOff val="25000"/>
                </a:schemeClr>
              </a:buClr>
              <a:buSzPct val="65000"/>
              <a:buFont typeface="Wingdings" panose="05000000000000000000" pitchFamily="2" charset="2"/>
              <a:buChar char="ü"/>
            </a:pPr>
            <a:r>
              <a:rPr lang="en-GB" altLang="it-IT" b="1" dirty="0" smtClean="0">
                <a:solidFill>
                  <a:schemeClr val="accent2"/>
                </a:solidFill>
                <a:latin typeface="+mn-lt"/>
              </a:rPr>
              <a:t>SNC </a:t>
            </a:r>
            <a:r>
              <a:rPr lang="en-GB" altLang="it-IT" b="1" dirty="0">
                <a:solidFill>
                  <a:schemeClr val="accent2"/>
                </a:solidFill>
                <a:latin typeface="+mn-lt"/>
              </a:rPr>
              <a:t>o </a:t>
            </a:r>
            <a:r>
              <a:rPr lang="en-GB" altLang="it-IT" b="1" dirty="0" err="1">
                <a:solidFill>
                  <a:schemeClr val="accent2"/>
                </a:solidFill>
                <a:latin typeface="+mn-lt"/>
              </a:rPr>
              <a:t>sistema</a:t>
            </a:r>
            <a:r>
              <a:rPr lang="en-GB" altLang="it-IT" b="1" dirty="0">
                <a:solidFill>
                  <a:schemeClr val="accent2"/>
                </a:solidFill>
                <a:latin typeface="+mn-lt"/>
              </a:rPr>
              <a:t> </a:t>
            </a:r>
            <a:r>
              <a:rPr lang="en-GB" altLang="it-IT" b="1" dirty="0" err="1">
                <a:solidFill>
                  <a:schemeClr val="accent2"/>
                </a:solidFill>
                <a:latin typeface="+mn-lt"/>
              </a:rPr>
              <a:t>periferico</a:t>
            </a:r>
            <a:endParaRPr lang="en-GB" altLang="it-IT" b="1" dirty="0">
              <a:solidFill>
                <a:schemeClr val="accent2"/>
              </a:solidFill>
              <a:latin typeface="+mn-lt"/>
            </a:endParaRPr>
          </a:p>
        </p:txBody>
      </p:sp>
      <p:sp>
        <p:nvSpPr>
          <p:cNvPr id="7174" name="Line 6"/>
          <p:cNvSpPr>
            <a:spLocks noChangeShapeType="1"/>
          </p:cNvSpPr>
          <p:nvPr/>
        </p:nvSpPr>
        <p:spPr bwMode="auto">
          <a:xfrm>
            <a:off x="7379280" y="1633132"/>
            <a:ext cx="1440" cy="32691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pPr algn="ctr"/>
            <a:endParaRPr lang="it-IT">
              <a:solidFill>
                <a:schemeClr val="accent2"/>
              </a:solidFill>
            </a:endParaRPr>
          </a:p>
        </p:txBody>
      </p:sp>
      <p:sp>
        <p:nvSpPr>
          <p:cNvPr id="7175" name="Line 7"/>
          <p:cNvSpPr>
            <a:spLocks noChangeShapeType="1"/>
          </p:cNvSpPr>
          <p:nvPr/>
        </p:nvSpPr>
        <p:spPr bwMode="auto">
          <a:xfrm>
            <a:off x="7379280" y="4245566"/>
            <a:ext cx="1440" cy="32691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pPr algn="ctr"/>
            <a:endParaRPr lang="it-IT">
              <a:solidFill>
                <a:schemeClr val="accent2"/>
              </a:solidFill>
            </a:endParaRPr>
          </a:p>
        </p:txBody>
      </p:sp>
      <p:sp>
        <p:nvSpPr>
          <p:cNvPr id="7176" name="Text Box 8"/>
          <p:cNvSpPr txBox="1">
            <a:spLocks noChangeArrowheads="1"/>
          </p:cNvSpPr>
          <p:nvPr/>
        </p:nvSpPr>
        <p:spPr bwMode="auto">
          <a:xfrm>
            <a:off x="5747040" y="4915237"/>
            <a:ext cx="32659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b="1" dirty="0" err="1">
                <a:solidFill>
                  <a:schemeClr val="accent2"/>
                </a:solidFill>
                <a:latin typeface="+mn-lt"/>
              </a:rPr>
              <a:t>Possibilità</a:t>
            </a:r>
            <a:r>
              <a:rPr lang="en-GB" altLang="it-IT" b="1" dirty="0">
                <a:solidFill>
                  <a:schemeClr val="accent2"/>
                </a:solidFill>
                <a:latin typeface="+mn-lt"/>
              </a:rPr>
              <a:t> di </a:t>
            </a:r>
            <a:r>
              <a:rPr lang="en-GB" altLang="it-IT" b="1" dirty="0" err="1">
                <a:solidFill>
                  <a:schemeClr val="accent2"/>
                </a:solidFill>
                <a:latin typeface="+mn-lt"/>
              </a:rPr>
              <a:t>utilizzo</a:t>
            </a:r>
            <a:r>
              <a:rPr lang="en-GB" altLang="it-IT" b="1" dirty="0">
                <a:solidFill>
                  <a:schemeClr val="accent2"/>
                </a:solidFill>
                <a:latin typeface="+mn-lt"/>
              </a:rPr>
              <a:t> in </a:t>
            </a:r>
            <a:r>
              <a:rPr lang="en-GB" altLang="it-IT" b="1" dirty="0" err="1">
                <a:solidFill>
                  <a:schemeClr val="accent2"/>
                </a:solidFill>
                <a:latin typeface="+mn-lt"/>
              </a:rPr>
              <a:t>patologie</a:t>
            </a:r>
            <a:r>
              <a:rPr lang="en-GB" altLang="it-IT" b="1" dirty="0">
                <a:solidFill>
                  <a:schemeClr val="accent2"/>
                </a:solidFill>
                <a:latin typeface="+mn-lt"/>
              </a:rPr>
              <a:t> </a:t>
            </a:r>
            <a:r>
              <a:rPr lang="en-GB" altLang="it-IT" b="1" dirty="0" err="1">
                <a:solidFill>
                  <a:schemeClr val="accent2"/>
                </a:solidFill>
                <a:latin typeface="+mn-lt"/>
              </a:rPr>
              <a:t>specifiche</a:t>
            </a:r>
            <a:endParaRPr lang="en-GB" altLang="it-IT" b="1" dirty="0">
              <a:solidFill>
                <a:schemeClr val="accent2"/>
              </a:solidFill>
              <a:latin typeface="+mn-lt"/>
            </a:endParaRPr>
          </a:p>
        </p:txBody>
      </p:sp>
    </p:spTree>
    <p:extLst>
      <p:ext uri="{BB962C8B-B14F-4D97-AF65-F5344CB8AC3E}">
        <p14:creationId xmlns:p14="http://schemas.microsoft.com/office/powerpoint/2010/main" val="11363363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57200" y="313267"/>
            <a:ext cx="2248908" cy="400110"/>
          </a:xfrm>
          <a:prstGeom prst="rect">
            <a:avLst/>
          </a:prstGeom>
          <a:noFill/>
        </p:spPr>
        <p:txBody>
          <a:bodyPr wrap="none" rtlCol="0">
            <a:spAutoFit/>
          </a:bodyPr>
          <a:lstStyle/>
          <a:p>
            <a:r>
              <a:rPr lang="it-IT" sz="2000" b="1" dirty="0" smtClean="0">
                <a:solidFill>
                  <a:schemeClr val="accent2">
                    <a:lumMod val="75000"/>
                  </a:schemeClr>
                </a:solidFill>
              </a:rPr>
              <a:t>STRANAMENTE:</a:t>
            </a:r>
            <a:endParaRPr lang="it-IT" sz="2000" b="1" dirty="0">
              <a:solidFill>
                <a:schemeClr val="accent2">
                  <a:lumMod val="75000"/>
                </a:schemeClr>
              </a:solidFill>
            </a:endParaRPr>
          </a:p>
        </p:txBody>
      </p:sp>
      <p:pic>
        <p:nvPicPr>
          <p:cNvPr id="4" name="Immagine 3"/>
          <p:cNvPicPr>
            <a:picLocks noChangeAspect="1"/>
          </p:cNvPicPr>
          <p:nvPr/>
        </p:nvPicPr>
        <p:blipFill>
          <a:blip r:embed="rId2"/>
          <a:stretch>
            <a:fillRect/>
          </a:stretch>
        </p:blipFill>
        <p:spPr>
          <a:xfrm>
            <a:off x="558800" y="713377"/>
            <a:ext cx="8417984" cy="2438114"/>
          </a:xfrm>
          <a:prstGeom prst="rect">
            <a:avLst/>
          </a:prstGeom>
        </p:spPr>
      </p:pic>
      <p:pic>
        <p:nvPicPr>
          <p:cNvPr id="5" name="Immagine 4"/>
          <p:cNvPicPr>
            <a:picLocks noChangeAspect="1"/>
          </p:cNvPicPr>
          <p:nvPr/>
        </p:nvPicPr>
        <p:blipFill>
          <a:blip r:embed="rId3"/>
          <a:stretch>
            <a:fillRect/>
          </a:stretch>
        </p:blipFill>
        <p:spPr>
          <a:xfrm>
            <a:off x="1098550" y="3005666"/>
            <a:ext cx="6936318" cy="3000159"/>
          </a:xfrm>
          <a:prstGeom prst="rect">
            <a:avLst/>
          </a:prstGeom>
        </p:spPr>
      </p:pic>
      <p:sp>
        <p:nvSpPr>
          <p:cNvPr id="6" name="CasellaDiTesto 5"/>
          <p:cNvSpPr txBox="1"/>
          <p:nvPr/>
        </p:nvSpPr>
        <p:spPr>
          <a:xfrm>
            <a:off x="-33868" y="6292334"/>
            <a:ext cx="9348871" cy="369332"/>
          </a:xfrm>
          <a:prstGeom prst="rect">
            <a:avLst/>
          </a:prstGeom>
          <a:noFill/>
        </p:spPr>
        <p:txBody>
          <a:bodyPr wrap="none" rtlCol="0">
            <a:spAutoFit/>
          </a:bodyPr>
          <a:lstStyle/>
          <a:p>
            <a:r>
              <a:rPr lang="it-IT" b="1" dirty="0" smtClean="0">
                <a:solidFill>
                  <a:schemeClr val="accent5">
                    <a:lumMod val="75000"/>
                  </a:schemeClr>
                </a:solidFill>
              </a:rPr>
              <a:t>Pur essendo inattivo nel </a:t>
            </a:r>
            <a:r>
              <a:rPr lang="it-IT" b="1" dirty="0" err="1" smtClean="0">
                <a:solidFill>
                  <a:schemeClr val="accent5">
                    <a:lumMod val="75000"/>
                  </a:schemeClr>
                </a:solidFill>
              </a:rPr>
              <a:t>binding</a:t>
            </a:r>
            <a:r>
              <a:rPr lang="it-IT" b="1" dirty="0" smtClean="0">
                <a:solidFill>
                  <a:schemeClr val="accent5">
                    <a:lumMod val="75000"/>
                  </a:schemeClr>
                </a:solidFill>
              </a:rPr>
              <a:t> sul ratto in studi in vivo la situazione è differente</a:t>
            </a:r>
            <a:endParaRPr lang="it-IT" b="1" dirty="0">
              <a:solidFill>
                <a:schemeClr val="accent5">
                  <a:lumMod val="75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subTitle"/>
          </p:nvPr>
        </p:nvSpPr>
        <p:spPr>
          <a:xfrm>
            <a:off x="1108800" y="923843"/>
            <a:ext cx="4078342" cy="816565"/>
          </a:xfrm>
          <a:ln/>
        </p:spPr>
        <p:txBody>
          <a:bodyPr/>
          <a:lstStyle/>
          <a:p>
            <a:pPr marL="190083" lvl="1" algn="l">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a:solidFill>
                  <a:schemeClr val="bg2">
                    <a:lumMod val="25000"/>
                  </a:schemeClr>
                </a:solidFill>
              </a:rPr>
              <a:t>Studio per </a:t>
            </a:r>
            <a:r>
              <a:rPr lang="en-GB" altLang="it-IT" sz="2000" dirty="0" err="1">
                <a:solidFill>
                  <a:schemeClr val="bg2">
                    <a:lumMod val="25000"/>
                  </a:schemeClr>
                </a:solidFill>
              </a:rPr>
              <a:t>determinare</a:t>
            </a:r>
            <a:r>
              <a:rPr lang="en-GB" altLang="it-IT" sz="2000" dirty="0">
                <a:solidFill>
                  <a:schemeClr val="bg2">
                    <a:lumMod val="25000"/>
                  </a:schemeClr>
                </a:solidFill>
              </a:rPr>
              <a:t>:</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480" y="3122248"/>
            <a:ext cx="4262400" cy="2753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1"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 </a:t>
            </a:r>
            <a:r>
              <a:rPr lang="en-GB" altLang="it-IT" sz="4000" dirty="0" err="1">
                <a:solidFill>
                  <a:schemeClr val="accent1"/>
                </a:solidFill>
              </a:rPr>
              <a:t>solubili</a:t>
            </a:r>
            <a:endParaRPr lang="en-GB" altLang="it-IT" sz="4000" dirty="0">
              <a:solidFill>
                <a:schemeClr val="accent1"/>
              </a:solidFill>
            </a:endParaRPr>
          </a:p>
        </p:txBody>
      </p:sp>
      <p:sp>
        <p:nvSpPr>
          <p:cNvPr id="43012" name="Text Box 4"/>
          <p:cNvSpPr txBox="1">
            <a:spLocks noChangeArrowheads="1"/>
          </p:cNvSpPr>
          <p:nvPr/>
        </p:nvSpPr>
        <p:spPr bwMode="auto">
          <a:xfrm>
            <a:off x="4309921" y="1371025"/>
            <a:ext cx="365904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62000"/>
              </a:lnSpc>
              <a:buClr>
                <a:schemeClr val="bg2">
                  <a:lumMod val="25000"/>
                </a:schemeClr>
              </a:buClr>
              <a:buFont typeface="Wingdings" pitchFamily="2" charset="2"/>
              <a:buChar char="ü"/>
            </a:pPr>
            <a:r>
              <a:rPr lang="en-GB" altLang="it-IT" sz="2000">
                <a:solidFill>
                  <a:schemeClr val="bg2">
                    <a:lumMod val="25000"/>
                  </a:schemeClr>
                </a:solidFill>
              </a:rPr>
              <a:t>  effetto della posizione dell'N</a:t>
            </a:r>
          </a:p>
        </p:txBody>
      </p:sp>
      <p:sp>
        <p:nvSpPr>
          <p:cNvPr id="43013" name="Text Box 5"/>
          <p:cNvSpPr txBox="1">
            <a:spLocks noChangeArrowheads="1"/>
          </p:cNvSpPr>
          <p:nvPr/>
        </p:nvSpPr>
        <p:spPr bwMode="auto">
          <a:xfrm>
            <a:off x="4309921" y="1795870"/>
            <a:ext cx="365904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62000"/>
              </a:lnSpc>
              <a:buClr>
                <a:schemeClr val="bg2">
                  <a:lumMod val="25000"/>
                </a:schemeClr>
              </a:buClr>
              <a:buFont typeface="Wingdings" pitchFamily="2" charset="2"/>
              <a:buChar char="ü"/>
            </a:pPr>
            <a:r>
              <a:rPr lang="en-GB" altLang="it-IT" sz="2000" dirty="0">
                <a:solidFill>
                  <a:schemeClr val="bg2">
                    <a:lumMod val="25000"/>
                  </a:schemeClr>
                </a:solidFill>
              </a:rPr>
              <a:t>  </a:t>
            </a:r>
            <a:r>
              <a:rPr lang="en-GB" altLang="it-IT" sz="2000" dirty="0" err="1">
                <a:solidFill>
                  <a:schemeClr val="bg2">
                    <a:lumMod val="25000"/>
                  </a:schemeClr>
                </a:solidFill>
              </a:rPr>
              <a:t>effetto</a:t>
            </a:r>
            <a:r>
              <a:rPr lang="en-GB" altLang="it-IT" sz="2000" dirty="0">
                <a:solidFill>
                  <a:schemeClr val="bg2">
                    <a:lumMod val="25000"/>
                  </a:schemeClr>
                </a:solidFill>
              </a:rPr>
              <a:t> </a:t>
            </a:r>
            <a:r>
              <a:rPr lang="en-GB" altLang="it-IT" sz="2000" dirty="0" err="1">
                <a:solidFill>
                  <a:schemeClr val="bg2">
                    <a:lumMod val="25000"/>
                  </a:schemeClr>
                </a:solidFill>
              </a:rPr>
              <a:t>della</a:t>
            </a:r>
            <a:r>
              <a:rPr lang="en-GB" altLang="it-IT" sz="2000" dirty="0">
                <a:solidFill>
                  <a:schemeClr val="bg2">
                    <a:lumMod val="25000"/>
                  </a:schemeClr>
                </a:solidFill>
              </a:rPr>
              <a:t> </a:t>
            </a:r>
            <a:r>
              <a:rPr lang="en-GB" altLang="it-IT" sz="2000" dirty="0" err="1">
                <a:solidFill>
                  <a:schemeClr val="bg2">
                    <a:lumMod val="25000"/>
                  </a:schemeClr>
                </a:solidFill>
              </a:rPr>
              <a:t>natura</a:t>
            </a:r>
            <a:r>
              <a:rPr lang="en-GB" altLang="it-IT" sz="2000" dirty="0">
                <a:solidFill>
                  <a:schemeClr val="bg2">
                    <a:lumMod val="25000"/>
                  </a:schemeClr>
                </a:solidFill>
              </a:rPr>
              <a:t> </a:t>
            </a:r>
            <a:r>
              <a:rPr lang="en-GB" altLang="it-IT" sz="2000" dirty="0" err="1">
                <a:solidFill>
                  <a:schemeClr val="bg2">
                    <a:lumMod val="25000"/>
                  </a:schemeClr>
                </a:solidFill>
              </a:rPr>
              <a:t>dell'N</a:t>
            </a:r>
            <a:endParaRPr lang="en-GB" altLang="it-IT" sz="2000" dirty="0">
              <a:solidFill>
                <a:schemeClr val="bg2">
                  <a:lumMod val="25000"/>
                </a:schemeClr>
              </a:solidFill>
            </a:endParaRPr>
          </a:p>
        </p:txBody>
      </p:sp>
      <p:sp>
        <p:nvSpPr>
          <p:cNvPr id="43014" name="Text Box 6"/>
          <p:cNvSpPr txBox="1">
            <a:spLocks noChangeArrowheads="1"/>
          </p:cNvSpPr>
          <p:nvPr/>
        </p:nvSpPr>
        <p:spPr bwMode="auto">
          <a:xfrm>
            <a:off x="4309921" y="2220714"/>
            <a:ext cx="365904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62000"/>
              </a:lnSpc>
              <a:buClr>
                <a:schemeClr val="bg2">
                  <a:lumMod val="25000"/>
                </a:schemeClr>
              </a:buClr>
              <a:buFont typeface="Wingdings" pitchFamily="2" charset="2"/>
              <a:buChar char="ü"/>
            </a:pPr>
            <a:r>
              <a:rPr lang="en-GB" altLang="it-IT" sz="2000">
                <a:solidFill>
                  <a:schemeClr val="bg2">
                    <a:lumMod val="25000"/>
                  </a:schemeClr>
                </a:solidFill>
              </a:rPr>
              <a:t>  effetto del tipo di eterociclo</a:t>
            </a:r>
          </a:p>
        </p:txBody>
      </p:sp>
      <p:sp>
        <p:nvSpPr>
          <p:cNvPr id="43015" name="Text Box 7"/>
          <p:cNvSpPr txBox="1">
            <a:spLocks noChangeArrowheads="1"/>
          </p:cNvSpPr>
          <p:nvPr/>
        </p:nvSpPr>
        <p:spPr bwMode="auto">
          <a:xfrm>
            <a:off x="326881" y="6184009"/>
            <a:ext cx="9144000" cy="64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rPr>
              <a:t> Pastorin, G.; Da Ros, T.; Bolcato, C.; Montopoli, C.; Moro, S.; Cacciari, B.; Baraldi, P.G.; Varani, K.; Borea, P.A.; Spalluto, G. J.Med.Chem.,                2006, 49, 1720-1729.</a:t>
            </a:r>
          </a:p>
          <a:p>
            <a:pPr>
              <a:lnSpc>
                <a:spcPct val="87000"/>
              </a:lnSpc>
            </a:pPr>
            <a:endParaRPr lang="en-GB" altLang="it-IT" sz="1100">
              <a:solidFill>
                <a:schemeClr val="bg2">
                  <a:lumMod val="25000"/>
                </a:schemeClr>
              </a:solidFill>
            </a:endParaRPr>
          </a:p>
        </p:txBody>
      </p:sp>
    </p:spTree>
    <p:extLst>
      <p:ext uri="{BB962C8B-B14F-4D97-AF65-F5344CB8AC3E}">
        <p14:creationId xmlns:p14="http://schemas.microsoft.com/office/powerpoint/2010/main" val="25572009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subTitle"/>
          </p:nvPr>
        </p:nvSpPr>
        <p:spPr>
          <a:xfrm>
            <a:off x="92821" y="846303"/>
            <a:ext cx="4442400" cy="489651"/>
          </a:xfrm>
          <a:ln/>
        </p:spPr>
        <p:txBody>
          <a:bodyPr/>
          <a:lstStyle/>
          <a:p>
            <a:pPr marL="190083" lvl="1">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a:solidFill>
                  <a:schemeClr val="bg2">
                    <a:lumMod val="25000"/>
                  </a:schemeClr>
                </a:solidFill>
              </a:rPr>
              <a:t>EFFETTO </a:t>
            </a:r>
            <a:r>
              <a:rPr lang="en-GB" altLang="it-IT" b="1" i="1" dirty="0" smtClean="0">
                <a:solidFill>
                  <a:schemeClr val="bg2">
                    <a:lumMod val="25000"/>
                  </a:schemeClr>
                </a:solidFill>
              </a:rPr>
              <a:t>DELLA </a:t>
            </a:r>
            <a:r>
              <a:rPr lang="en-GB" altLang="it-IT" b="1" i="1" dirty="0">
                <a:solidFill>
                  <a:schemeClr val="bg2">
                    <a:lumMod val="25000"/>
                  </a:schemeClr>
                </a:solidFill>
              </a:rPr>
              <a:t>POSIZIONE DELL'N</a:t>
            </a: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1" y="1764186"/>
            <a:ext cx="5520960" cy="46833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 solubili</a:t>
            </a:r>
          </a:p>
        </p:txBody>
      </p:sp>
      <p:sp>
        <p:nvSpPr>
          <p:cNvPr id="44036" name="Freeform 4"/>
          <p:cNvSpPr>
            <a:spLocks noChangeArrowheads="1"/>
          </p:cNvSpPr>
          <p:nvPr/>
        </p:nvSpPr>
        <p:spPr bwMode="auto">
          <a:xfrm>
            <a:off x="5878081" y="2449698"/>
            <a:ext cx="326880" cy="1440"/>
          </a:xfrm>
          <a:custGeom>
            <a:avLst/>
            <a:gdLst>
              <a:gd name="T0" fmla="*/ 0 w 1001"/>
              <a:gd name="T1" fmla="*/ 0 h 1"/>
              <a:gd name="T2" fmla="*/ 1000 w 1001"/>
              <a:gd name="T3" fmla="*/ 0 h 1"/>
            </a:gdLst>
            <a:ahLst/>
            <a:cxnLst>
              <a:cxn ang="0">
                <a:pos x="T0" y="T1"/>
              </a:cxn>
              <a:cxn ang="0">
                <a:pos x="T2" y="T3"/>
              </a:cxn>
            </a:cxnLst>
            <a:rect l="0" t="0" r="r" b="b"/>
            <a:pathLst>
              <a:path w="1001" h="1">
                <a:moveTo>
                  <a:pt x="0" y="0"/>
                </a:moveTo>
                <a:lnTo>
                  <a:pt x="1000" y="0"/>
                </a:lnTo>
              </a:path>
            </a:pathLst>
          </a:custGeom>
          <a:noFill/>
          <a:ln w="9360">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37" name="Freeform 5"/>
          <p:cNvSpPr>
            <a:spLocks noChangeArrowheads="1"/>
          </p:cNvSpPr>
          <p:nvPr/>
        </p:nvSpPr>
        <p:spPr bwMode="auto">
          <a:xfrm>
            <a:off x="6204961" y="2449698"/>
            <a:ext cx="1440" cy="2449697"/>
          </a:xfrm>
          <a:custGeom>
            <a:avLst/>
            <a:gdLst>
              <a:gd name="T0" fmla="*/ 0 w 1"/>
              <a:gd name="T1" fmla="*/ 0 h 7501"/>
              <a:gd name="T2" fmla="*/ 0 w 1"/>
              <a:gd name="T3" fmla="*/ 7500 h 7501"/>
            </a:gdLst>
            <a:ahLst/>
            <a:cxnLst>
              <a:cxn ang="0">
                <a:pos x="T0" y="T1"/>
              </a:cxn>
              <a:cxn ang="0">
                <a:pos x="T2" y="T3"/>
              </a:cxn>
            </a:cxnLst>
            <a:rect l="0" t="0" r="r" b="b"/>
            <a:pathLst>
              <a:path w="1" h="7501">
                <a:moveTo>
                  <a:pt x="0" y="0"/>
                </a:moveTo>
                <a:lnTo>
                  <a:pt x="0" y="7500"/>
                </a:lnTo>
              </a:path>
            </a:pathLst>
          </a:custGeom>
          <a:noFill/>
          <a:ln w="15840">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38" name="Freeform 6"/>
          <p:cNvSpPr>
            <a:spLocks noChangeArrowheads="1"/>
          </p:cNvSpPr>
          <p:nvPr/>
        </p:nvSpPr>
        <p:spPr bwMode="auto">
          <a:xfrm>
            <a:off x="5878081" y="4899394"/>
            <a:ext cx="326880" cy="1441"/>
          </a:xfrm>
          <a:custGeom>
            <a:avLst/>
            <a:gdLst>
              <a:gd name="T0" fmla="*/ 0 w 1001"/>
              <a:gd name="T1" fmla="*/ 0 h 1"/>
              <a:gd name="T2" fmla="*/ 1000 w 1001"/>
              <a:gd name="T3" fmla="*/ 0 h 1"/>
            </a:gdLst>
            <a:ahLst/>
            <a:cxnLst>
              <a:cxn ang="0">
                <a:pos x="T0" y="T1"/>
              </a:cxn>
              <a:cxn ang="0">
                <a:pos x="T2" y="T3"/>
              </a:cxn>
            </a:cxnLst>
            <a:rect l="0" t="0" r="r" b="b"/>
            <a:pathLst>
              <a:path w="1001" h="1">
                <a:moveTo>
                  <a:pt x="0" y="0"/>
                </a:moveTo>
                <a:lnTo>
                  <a:pt x="1000" y="0"/>
                </a:lnTo>
              </a:path>
            </a:pathLst>
          </a:custGeom>
          <a:noFill/>
          <a:ln w="9360">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39" name="Text Box 7"/>
          <p:cNvSpPr txBox="1">
            <a:spLocks noChangeArrowheads="1"/>
          </p:cNvSpPr>
          <p:nvPr/>
        </p:nvSpPr>
        <p:spPr bwMode="auto">
          <a:xfrm>
            <a:off x="6367680" y="2415134"/>
            <a:ext cx="2646720" cy="77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Tutti i derivati piridinici mostrano una buona affinità/selettività.</a:t>
            </a:r>
          </a:p>
        </p:txBody>
      </p:sp>
      <p:sp>
        <p:nvSpPr>
          <p:cNvPr id="44040" name="Text Box 8"/>
          <p:cNvSpPr txBox="1">
            <a:spLocks noChangeArrowheads="1"/>
          </p:cNvSpPr>
          <p:nvPr/>
        </p:nvSpPr>
        <p:spPr bwMode="auto">
          <a:xfrm>
            <a:off x="6204961" y="3405958"/>
            <a:ext cx="2973600" cy="103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La posizione 4 risulta la migliore, le posizioni 3 e 2 danno un abbassamento di 10-30 volte di affinità.</a:t>
            </a:r>
          </a:p>
        </p:txBody>
      </p:sp>
      <p:sp>
        <p:nvSpPr>
          <p:cNvPr id="44041" name="Text Box 9"/>
          <p:cNvSpPr txBox="1">
            <a:spLocks noChangeArrowheads="1"/>
          </p:cNvSpPr>
          <p:nvPr/>
        </p:nvSpPr>
        <p:spPr bwMode="auto">
          <a:xfrm>
            <a:off x="6204961" y="4615685"/>
            <a:ext cx="2973600" cy="103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Probabilmente la diversa posizione non permette l'interazione elettrostatica vista nel docking.</a:t>
            </a:r>
          </a:p>
        </p:txBody>
      </p:sp>
      <p:sp>
        <p:nvSpPr>
          <p:cNvPr id="44048" name="AutoShape 16"/>
          <p:cNvSpPr>
            <a:spLocks noChangeArrowheads="1"/>
          </p:cNvSpPr>
          <p:nvPr/>
        </p:nvSpPr>
        <p:spPr bwMode="auto">
          <a:xfrm>
            <a:off x="3886561" y="1371024"/>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6100865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1" y="1764186"/>
            <a:ext cx="5520960" cy="46833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 solubili</a:t>
            </a:r>
          </a:p>
        </p:txBody>
      </p:sp>
      <p:sp>
        <p:nvSpPr>
          <p:cNvPr id="44043" name="AutoShape 11"/>
          <p:cNvSpPr>
            <a:spLocks noChangeArrowheads="1"/>
          </p:cNvSpPr>
          <p:nvPr/>
        </p:nvSpPr>
        <p:spPr bwMode="auto">
          <a:xfrm>
            <a:off x="326881" y="4997325"/>
            <a:ext cx="5388480" cy="1404148"/>
          </a:xfrm>
          <a:prstGeom prst="roundRect">
            <a:avLst>
              <a:gd name="adj" fmla="val 102"/>
            </a:avLst>
          </a:prstGeom>
          <a:noFill/>
          <a:ln w="36000">
            <a:solidFill>
              <a:srgbClr val="8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44" name="Text Box 12"/>
          <p:cNvSpPr txBox="1">
            <a:spLocks noChangeArrowheads="1"/>
          </p:cNvSpPr>
          <p:nvPr/>
        </p:nvSpPr>
        <p:spPr bwMode="auto">
          <a:xfrm>
            <a:off x="6367680" y="2776612"/>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Con la N-metilazione si ha una sostanziale diminuzione dell'affinità.</a:t>
            </a:r>
          </a:p>
        </p:txBody>
      </p:sp>
      <p:sp>
        <p:nvSpPr>
          <p:cNvPr id="44045" name="Text Box 13"/>
          <p:cNvSpPr txBox="1">
            <a:spLocks noChangeArrowheads="1"/>
          </p:cNvSpPr>
          <p:nvPr/>
        </p:nvSpPr>
        <p:spPr bwMode="auto">
          <a:xfrm>
            <a:off x="6367680" y="4147636"/>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La posizione ha però un effetto diverso: la 4 è la peggiore.</a:t>
            </a:r>
          </a:p>
        </p:txBody>
      </p:sp>
      <p:sp>
        <p:nvSpPr>
          <p:cNvPr id="44048" name="AutoShape 16"/>
          <p:cNvSpPr>
            <a:spLocks noChangeArrowheads="1"/>
          </p:cNvSpPr>
          <p:nvPr/>
        </p:nvSpPr>
        <p:spPr bwMode="auto">
          <a:xfrm>
            <a:off x="3886561" y="1371024"/>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 name="Rectangle 1"/>
          <p:cNvSpPr txBox="1">
            <a:spLocks noChangeArrowheads="1"/>
          </p:cNvSpPr>
          <p:nvPr/>
        </p:nvSpPr>
        <p:spPr>
          <a:xfrm>
            <a:off x="92821" y="813053"/>
            <a:ext cx="4442400" cy="489651"/>
          </a:xfrm>
          <a:prstGeom prst="rect">
            <a:avLst/>
          </a:prstGeom>
          <a:ln/>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marL="190083" lvl="1">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smtClean="0">
                <a:solidFill>
                  <a:schemeClr val="bg2">
                    <a:lumMod val="25000"/>
                  </a:schemeClr>
                </a:solidFill>
              </a:rPr>
              <a:t>EFFETTO DELLA NATURA DELL'N</a:t>
            </a:r>
            <a:endParaRPr lang="en-GB" altLang="it-IT" b="1" i="1" dirty="0">
              <a:solidFill>
                <a:schemeClr val="bg2">
                  <a:lumMod val="25000"/>
                </a:schemeClr>
              </a:solidFill>
            </a:endParaRPr>
          </a:p>
        </p:txBody>
      </p:sp>
    </p:spTree>
    <p:extLst>
      <p:ext uri="{BB962C8B-B14F-4D97-AF65-F5344CB8AC3E}">
        <p14:creationId xmlns:p14="http://schemas.microsoft.com/office/powerpoint/2010/main" val="8439674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 solubili</a:t>
            </a:r>
          </a:p>
        </p:txBody>
      </p:sp>
      <p:sp>
        <p:nvSpPr>
          <p:cNvPr id="44044" name="Text Box 12"/>
          <p:cNvSpPr txBox="1">
            <a:spLocks noChangeArrowheads="1"/>
          </p:cNvSpPr>
          <p:nvPr/>
        </p:nvSpPr>
        <p:spPr bwMode="auto">
          <a:xfrm>
            <a:off x="6367680" y="1641460"/>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Con la N-metilazione si ha una sostanziale diminuzione dell'affinità.</a:t>
            </a:r>
          </a:p>
        </p:txBody>
      </p:sp>
      <p:sp>
        <p:nvSpPr>
          <p:cNvPr id="44045" name="Text Box 13"/>
          <p:cNvSpPr txBox="1">
            <a:spLocks noChangeArrowheads="1"/>
          </p:cNvSpPr>
          <p:nvPr/>
        </p:nvSpPr>
        <p:spPr bwMode="auto">
          <a:xfrm>
            <a:off x="6367680" y="3012484"/>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La posizione ha però un effetto diverso: la 4 è la peggiore.</a:t>
            </a:r>
          </a:p>
        </p:txBody>
      </p:sp>
      <p:pic>
        <p:nvPicPr>
          <p:cNvPr id="4404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40" y="3587949"/>
            <a:ext cx="4717440" cy="15121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47" name="Text Box 15"/>
          <p:cNvSpPr txBox="1">
            <a:spLocks noChangeArrowheads="1"/>
          </p:cNvSpPr>
          <p:nvPr/>
        </p:nvSpPr>
        <p:spPr bwMode="auto">
          <a:xfrm>
            <a:off x="6369121" y="4222211"/>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dirty="0" err="1">
                <a:solidFill>
                  <a:schemeClr val="bg2">
                    <a:lumMod val="25000"/>
                  </a:schemeClr>
                </a:solidFill>
              </a:rPr>
              <a:t>Situazione</a:t>
            </a:r>
            <a:r>
              <a:rPr lang="en-GB" altLang="it-IT" dirty="0">
                <a:solidFill>
                  <a:schemeClr val="bg2">
                    <a:lumMod val="25000"/>
                  </a:schemeClr>
                </a:solidFill>
              </a:rPr>
              <a:t> </a:t>
            </a:r>
            <a:r>
              <a:rPr lang="en-GB" altLang="it-IT" dirty="0" err="1">
                <a:solidFill>
                  <a:schemeClr val="bg2">
                    <a:lumMod val="25000"/>
                  </a:schemeClr>
                </a:solidFill>
              </a:rPr>
              <a:t>analoga</a:t>
            </a:r>
            <a:r>
              <a:rPr lang="en-GB" altLang="it-IT" dirty="0">
                <a:solidFill>
                  <a:schemeClr val="bg2">
                    <a:lumMod val="25000"/>
                  </a:schemeClr>
                </a:solidFill>
              </a:rPr>
              <a:t> </a:t>
            </a:r>
            <a:r>
              <a:rPr lang="en-GB" altLang="it-IT" dirty="0" err="1">
                <a:solidFill>
                  <a:schemeClr val="bg2">
                    <a:lumMod val="25000"/>
                  </a:schemeClr>
                </a:solidFill>
              </a:rPr>
              <a:t>si</a:t>
            </a:r>
            <a:r>
              <a:rPr lang="en-GB" altLang="it-IT" dirty="0">
                <a:solidFill>
                  <a:schemeClr val="bg2">
                    <a:lumMod val="25000"/>
                  </a:schemeClr>
                </a:solidFill>
              </a:rPr>
              <a:t> ha </a:t>
            </a:r>
            <a:r>
              <a:rPr lang="en-GB" altLang="it-IT" dirty="0" err="1">
                <a:solidFill>
                  <a:schemeClr val="bg2">
                    <a:lumMod val="25000"/>
                  </a:schemeClr>
                </a:solidFill>
              </a:rPr>
              <a:t>quando</a:t>
            </a:r>
            <a:r>
              <a:rPr lang="en-GB" altLang="it-IT" dirty="0">
                <a:solidFill>
                  <a:schemeClr val="bg2">
                    <a:lumMod val="25000"/>
                  </a:schemeClr>
                </a:solidFill>
              </a:rPr>
              <a:t> al </a:t>
            </a:r>
            <a:r>
              <a:rPr lang="en-GB" altLang="it-IT" dirty="0" err="1">
                <a:solidFill>
                  <a:schemeClr val="bg2">
                    <a:lumMod val="25000"/>
                  </a:schemeClr>
                </a:solidFill>
              </a:rPr>
              <a:t>posto</a:t>
            </a:r>
            <a:r>
              <a:rPr lang="en-GB" altLang="it-IT" dirty="0">
                <a:solidFill>
                  <a:schemeClr val="bg2">
                    <a:lumMod val="25000"/>
                  </a:schemeClr>
                </a:solidFill>
              </a:rPr>
              <a:t> </a:t>
            </a:r>
            <a:r>
              <a:rPr lang="en-GB" altLang="it-IT" dirty="0" err="1">
                <a:solidFill>
                  <a:schemeClr val="bg2">
                    <a:lumMod val="25000"/>
                  </a:schemeClr>
                </a:solidFill>
              </a:rPr>
              <a:t>dell'N-metile</a:t>
            </a:r>
            <a:r>
              <a:rPr lang="en-GB" altLang="it-IT" dirty="0">
                <a:solidFill>
                  <a:schemeClr val="bg2">
                    <a:lumMod val="25000"/>
                  </a:schemeClr>
                </a:solidFill>
              </a:rPr>
              <a:t> </a:t>
            </a:r>
            <a:r>
              <a:rPr lang="en-GB" altLang="it-IT" dirty="0" err="1">
                <a:solidFill>
                  <a:schemeClr val="bg2">
                    <a:lumMod val="25000"/>
                  </a:schemeClr>
                </a:solidFill>
              </a:rPr>
              <a:t>c'è</a:t>
            </a:r>
            <a:r>
              <a:rPr lang="en-GB" altLang="it-IT" dirty="0">
                <a:solidFill>
                  <a:schemeClr val="bg2">
                    <a:lumMod val="25000"/>
                  </a:schemeClr>
                </a:solidFill>
              </a:rPr>
              <a:t> un N-</a:t>
            </a:r>
            <a:r>
              <a:rPr lang="en-GB" altLang="it-IT" dirty="0" err="1">
                <a:solidFill>
                  <a:schemeClr val="bg2">
                    <a:lumMod val="25000"/>
                  </a:schemeClr>
                </a:solidFill>
              </a:rPr>
              <a:t>ossido</a:t>
            </a:r>
            <a:r>
              <a:rPr lang="en-GB" altLang="it-IT" dirty="0">
                <a:solidFill>
                  <a:schemeClr val="bg2">
                    <a:lumMod val="25000"/>
                  </a:schemeClr>
                </a:solidFill>
              </a:rPr>
              <a:t>.</a:t>
            </a:r>
          </a:p>
        </p:txBody>
      </p:sp>
      <p:sp>
        <p:nvSpPr>
          <p:cNvPr id="44048" name="AutoShape 16"/>
          <p:cNvSpPr>
            <a:spLocks noChangeArrowheads="1"/>
          </p:cNvSpPr>
          <p:nvPr/>
        </p:nvSpPr>
        <p:spPr bwMode="auto">
          <a:xfrm>
            <a:off x="3968641" y="1497708"/>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 name="Rectangle 1"/>
          <p:cNvSpPr txBox="1">
            <a:spLocks noChangeArrowheads="1"/>
          </p:cNvSpPr>
          <p:nvPr/>
        </p:nvSpPr>
        <p:spPr>
          <a:xfrm>
            <a:off x="92821" y="813053"/>
            <a:ext cx="4442400" cy="489651"/>
          </a:xfrm>
          <a:prstGeom prst="rect">
            <a:avLst/>
          </a:prstGeom>
          <a:ln/>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marL="190083" lvl="1">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smtClean="0">
                <a:solidFill>
                  <a:schemeClr val="bg2">
                    <a:lumMod val="25000"/>
                  </a:schemeClr>
                </a:solidFill>
              </a:rPr>
              <a:t>EFFETTO DELLA NATURA DELL'N</a:t>
            </a:r>
            <a:endParaRPr lang="en-GB" altLang="it-IT" b="1" i="1" dirty="0">
              <a:solidFill>
                <a:schemeClr val="bg2">
                  <a:lumMod val="25000"/>
                </a:schemeClr>
              </a:solidFill>
            </a:endParaRPr>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7189"/>
          <a:stretch/>
        </p:blipFill>
        <p:spPr bwMode="auto">
          <a:xfrm>
            <a:off x="331076" y="1960363"/>
            <a:ext cx="5520960" cy="15366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AutoShape 11"/>
          <p:cNvSpPr>
            <a:spLocks noChangeArrowheads="1"/>
          </p:cNvSpPr>
          <p:nvPr/>
        </p:nvSpPr>
        <p:spPr bwMode="auto">
          <a:xfrm>
            <a:off x="456480" y="3587948"/>
            <a:ext cx="5388480" cy="1525121"/>
          </a:xfrm>
          <a:prstGeom prst="roundRect">
            <a:avLst>
              <a:gd name="adj" fmla="val 102"/>
            </a:avLst>
          </a:prstGeom>
          <a:noFill/>
          <a:ln w="36000">
            <a:solidFill>
              <a:srgbClr val="8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2" name="AutoShape 11"/>
          <p:cNvSpPr>
            <a:spLocks noChangeArrowheads="1"/>
          </p:cNvSpPr>
          <p:nvPr/>
        </p:nvSpPr>
        <p:spPr bwMode="auto">
          <a:xfrm>
            <a:off x="6320160" y="4071424"/>
            <a:ext cx="2695681" cy="1041646"/>
          </a:xfrm>
          <a:prstGeom prst="roundRect">
            <a:avLst>
              <a:gd name="adj" fmla="val 102"/>
            </a:avLst>
          </a:prstGeom>
          <a:noFill/>
          <a:ln w="36000">
            <a:solidFill>
              <a:srgbClr val="8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6134415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368" b="7191"/>
          <a:stretch/>
        </p:blipFill>
        <p:spPr bwMode="auto">
          <a:xfrm>
            <a:off x="3231930" y="340086"/>
            <a:ext cx="2601246" cy="52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7887" b="7390"/>
          <a:stretch/>
        </p:blipFill>
        <p:spPr bwMode="auto">
          <a:xfrm>
            <a:off x="441435" y="330253"/>
            <a:ext cx="2412124" cy="523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5116" b="7638"/>
          <a:stretch/>
        </p:blipFill>
        <p:spPr bwMode="auto">
          <a:xfrm>
            <a:off x="6227400" y="340086"/>
            <a:ext cx="2632841" cy="52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2 4"/>
          <p:cNvCxnSpPr/>
          <p:nvPr/>
        </p:nvCxnSpPr>
        <p:spPr>
          <a:xfrm flipV="1">
            <a:off x="788276" y="4351260"/>
            <a:ext cx="299545" cy="835572"/>
          </a:xfrm>
          <a:prstGeom prst="straightConnector1">
            <a:avLst/>
          </a:prstGeom>
          <a:ln w="28575">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7" name="CasellaDiTesto 6"/>
          <p:cNvSpPr txBox="1"/>
          <p:nvPr/>
        </p:nvSpPr>
        <p:spPr>
          <a:xfrm>
            <a:off x="441435" y="5191346"/>
            <a:ext cx="993227" cy="369332"/>
          </a:xfrm>
          <a:prstGeom prst="rect">
            <a:avLst/>
          </a:prstGeom>
          <a:noFill/>
        </p:spPr>
        <p:txBody>
          <a:bodyPr wrap="square" rtlCol="0">
            <a:spAutoFit/>
          </a:bodyPr>
          <a:lstStyle/>
          <a:p>
            <a:r>
              <a:rPr lang="it-IT" dirty="0" smtClean="0">
                <a:solidFill>
                  <a:schemeClr val="bg1"/>
                </a:solidFill>
              </a:rPr>
              <a:t>Ile186</a:t>
            </a:r>
            <a:endParaRPr lang="it-IT" dirty="0">
              <a:solidFill>
                <a:schemeClr val="bg1"/>
              </a:solidFill>
            </a:endParaRPr>
          </a:p>
        </p:txBody>
      </p:sp>
      <p:cxnSp>
        <p:nvCxnSpPr>
          <p:cNvPr id="11" name="Connettore 2 10"/>
          <p:cNvCxnSpPr/>
          <p:nvPr/>
        </p:nvCxnSpPr>
        <p:spPr>
          <a:xfrm flipV="1">
            <a:off x="3594537" y="4351260"/>
            <a:ext cx="299545" cy="835572"/>
          </a:xfrm>
          <a:prstGeom prst="straightConnector1">
            <a:avLst/>
          </a:prstGeom>
          <a:ln w="28575">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3247696" y="5191346"/>
            <a:ext cx="993227" cy="369332"/>
          </a:xfrm>
          <a:prstGeom prst="rect">
            <a:avLst/>
          </a:prstGeom>
          <a:noFill/>
        </p:spPr>
        <p:txBody>
          <a:bodyPr wrap="square" rtlCol="0">
            <a:spAutoFit/>
          </a:bodyPr>
          <a:lstStyle/>
          <a:p>
            <a:r>
              <a:rPr lang="it-IT" dirty="0" smtClean="0">
                <a:solidFill>
                  <a:schemeClr val="bg1"/>
                </a:solidFill>
              </a:rPr>
              <a:t>Ile186</a:t>
            </a:r>
            <a:endParaRPr lang="it-IT" dirty="0">
              <a:solidFill>
                <a:schemeClr val="bg1"/>
              </a:solidFill>
            </a:endParaRPr>
          </a:p>
        </p:txBody>
      </p:sp>
      <p:cxnSp>
        <p:nvCxnSpPr>
          <p:cNvPr id="13" name="Connettore 2 12"/>
          <p:cNvCxnSpPr/>
          <p:nvPr/>
        </p:nvCxnSpPr>
        <p:spPr>
          <a:xfrm flipV="1">
            <a:off x="6632115" y="4393298"/>
            <a:ext cx="299545" cy="835572"/>
          </a:xfrm>
          <a:prstGeom prst="straightConnector1">
            <a:avLst/>
          </a:prstGeom>
          <a:ln w="28575">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6285274" y="5233384"/>
            <a:ext cx="993227" cy="369332"/>
          </a:xfrm>
          <a:prstGeom prst="rect">
            <a:avLst/>
          </a:prstGeom>
          <a:noFill/>
        </p:spPr>
        <p:txBody>
          <a:bodyPr wrap="square" rtlCol="0">
            <a:spAutoFit/>
          </a:bodyPr>
          <a:lstStyle/>
          <a:p>
            <a:r>
              <a:rPr lang="it-IT" dirty="0" smtClean="0">
                <a:solidFill>
                  <a:schemeClr val="bg1"/>
                </a:solidFill>
              </a:rPr>
              <a:t>Ile186</a:t>
            </a:r>
            <a:endParaRPr lang="it-IT" dirty="0">
              <a:solidFill>
                <a:schemeClr val="bg1"/>
              </a:solidFill>
            </a:endParaRPr>
          </a:p>
        </p:txBody>
      </p:sp>
      <p:sp>
        <p:nvSpPr>
          <p:cNvPr id="8" name="CasellaDiTesto 7"/>
          <p:cNvSpPr txBox="1"/>
          <p:nvPr/>
        </p:nvSpPr>
        <p:spPr>
          <a:xfrm>
            <a:off x="6251048" y="355194"/>
            <a:ext cx="1876097" cy="307777"/>
          </a:xfrm>
          <a:prstGeom prst="rect">
            <a:avLst/>
          </a:prstGeom>
          <a:noFill/>
        </p:spPr>
        <p:txBody>
          <a:bodyPr wrap="square" rtlCol="0">
            <a:spAutoFit/>
          </a:bodyPr>
          <a:lstStyle/>
          <a:p>
            <a:r>
              <a:rPr lang="it-IT" sz="1400" dirty="0" smtClean="0">
                <a:solidFill>
                  <a:schemeClr val="bg1"/>
                </a:solidFill>
              </a:rPr>
              <a:t>K</a:t>
            </a:r>
            <a:r>
              <a:rPr lang="it-IT" sz="1400" baseline="-25000" dirty="0" smtClean="0">
                <a:solidFill>
                  <a:schemeClr val="bg1"/>
                </a:solidFill>
              </a:rPr>
              <a:t>i</a:t>
            </a:r>
            <a:r>
              <a:rPr lang="it-IT" sz="1400" dirty="0" smtClean="0">
                <a:solidFill>
                  <a:schemeClr val="bg1"/>
                </a:solidFill>
              </a:rPr>
              <a:t>hA</a:t>
            </a:r>
            <a:r>
              <a:rPr lang="it-IT" sz="1400" baseline="-25000" dirty="0" smtClean="0">
                <a:solidFill>
                  <a:schemeClr val="bg1"/>
                </a:solidFill>
              </a:rPr>
              <a:t>3</a:t>
            </a:r>
            <a:r>
              <a:rPr lang="it-IT" sz="1400" dirty="0" smtClean="0">
                <a:solidFill>
                  <a:schemeClr val="bg1"/>
                </a:solidFill>
              </a:rPr>
              <a:t> = 21 </a:t>
            </a:r>
            <a:r>
              <a:rPr lang="it-IT" sz="1400" dirty="0" err="1" smtClean="0">
                <a:solidFill>
                  <a:schemeClr val="bg1"/>
                </a:solidFill>
              </a:rPr>
              <a:t>nM</a:t>
            </a:r>
            <a:endParaRPr lang="it-IT" sz="1400" dirty="0">
              <a:solidFill>
                <a:schemeClr val="bg1"/>
              </a:solidFill>
            </a:endParaRPr>
          </a:p>
        </p:txBody>
      </p:sp>
      <p:sp>
        <p:nvSpPr>
          <p:cNvPr id="16" name="CasellaDiTesto 15"/>
          <p:cNvSpPr txBox="1"/>
          <p:nvPr/>
        </p:nvSpPr>
        <p:spPr>
          <a:xfrm>
            <a:off x="3247696" y="355194"/>
            <a:ext cx="1876097" cy="307777"/>
          </a:xfrm>
          <a:prstGeom prst="rect">
            <a:avLst/>
          </a:prstGeom>
          <a:noFill/>
        </p:spPr>
        <p:txBody>
          <a:bodyPr wrap="square" rtlCol="0">
            <a:spAutoFit/>
          </a:bodyPr>
          <a:lstStyle/>
          <a:p>
            <a:r>
              <a:rPr lang="it-IT" sz="1400" dirty="0" smtClean="0">
                <a:solidFill>
                  <a:schemeClr val="bg1"/>
                </a:solidFill>
              </a:rPr>
              <a:t>K</a:t>
            </a:r>
            <a:r>
              <a:rPr lang="it-IT" sz="1400" baseline="-25000" dirty="0" smtClean="0">
                <a:solidFill>
                  <a:schemeClr val="bg1"/>
                </a:solidFill>
              </a:rPr>
              <a:t>i</a:t>
            </a:r>
            <a:r>
              <a:rPr lang="it-IT" sz="1400" dirty="0" smtClean="0">
                <a:solidFill>
                  <a:schemeClr val="bg1"/>
                </a:solidFill>
              </a:rPr>
              <a:t>hA</a:t>
            </a:r>
            <a:r>
              <a:rPr lang="it-IT" sz="1400" baseline="-25000" dirty="0" smtClean="0">
                <a:solidFill>
                  <a:schemeClr val="bg1"/>
                </a:solidFill>
              </a:rPr>
              <a:t>3</a:t>
            </a:r>
            <a:r>
              <a:rPr lang="it-IT" sz="1400" dirty="0" smtClean="0">
                <a:solidFill>
                  <a:schemeClr val="bg1"/>
                </a:solidFill>
              </a:rPr>
              <a:t> = 28 </a:t>
            </a:r>
            <a:r>
              <a:rPr lang="it-IT" sz="1400" dirty="0" err="1" smtClean="0">
                <a:solidFill>
                  <a:schemeClr val="bg1"/>
                </a:solidFill>
              </a:rPr>
              <a:t>nM</a:t>
            </a:r>
            <a:endParaRPr lang="it-IT" sz="1400" dirty="0">
              <a:solidFill>
                <a:schemeClr val="bg1"/>
              </a:solidFill>
            </a:endParaRPr>
          </a:p>
        </p:txBody>
      </p:sp>
      <p:sp>
        <p:nvSpPr>
          <p:cNvPr id="17" name="CasellaDiTesto 16"/>
          <p:cNvSpPr txBox="1"/>
          <p:nvPr/>
        </p:nvSpPr>
        <p:spPr>
          <a:xfrm>
            <a:off x="496613" y="355194"/>
            <a:ext cx="1876097" cy="307777"/>
          </a:xfrm>
          <a:prstGeom prst="rect">
            <a:avLst/>
          </a:prstGeom>
          <a:noFill/>
        </p:spPr>
        <p:txBody>
          <a:bodyPr wrap="square" rtlCol="0">
            <a:spAutoFit/>
          </a:bodyPr>
          <a:lstStyle/>
          <a:p>
            <a:r>
              <a:rPr lang="it-IT" sz="1400" dirty="0" smtClean="0">
                <a:solidFill>
                  <a:schemeClr val="bg1"/>
                </a:solidFill>
              </a:rPr>
              <a:t>K</a:t>
            </a:r>
            <a:r>
              <a:rPr lang="it-IT" sz="1400" baseline="-25000" dirty="0" smtClean="0">
                <a:solidFill>
                  <a:schemeClr val="bg1"/>
                </a:solidFill>
              </a:rPr>
              <a:t>i</a:t>
            </a:r>
            <a:r>
              <a:rPr lang="it-IT" sz="1400" dirty="0" smtClean="0">
                <a:solidFill>
                  <a:schemeClr val="bg1"/>
                </a:solidFill>
              </a:rPr>
              <a:t>hA</a:t>
            </a:r>
            <a:r>
              <a:rPr lang="it-IT" sz="1400" baseline="-25000" dirty="0" smtClean="0">
                <a:solidFill>
                  <a:schemeClr val="bg1"/>
                </a:solidFill>
              </a:rPr>
              <a:t>3</a:t>
            </a:r>
            <a:r>
              <a:rPr lang="it-IT" sz="1400" dirty="0" smtClean="0">
                <a:solidFill>
                  <a:schemeClr val="bg1"/>
                </a:solidFill>
              </a:rPr>
              <a:t> = 0.014 </a:t>
            </a:r>
            <a:r>
              <a:rPr lang="it-IT" sz="1400" dirty="0" err="1" smtClean="0">
                <a:solidFill>
                  <a:schemeClr val="bg1"/>
                </a:solidFill>
              </a:rPr>
              <a:t>nM</a:t>
            </a:r>
            <a:endParaRPr lang="it-IT" sz="1400" dirty="0">
              <a:solidFill>
                <a:schemeClr val="bg1"/>
              </a:solidFill>
            </a:endParaRPr>
          </a:p>
        </p:txBody>
      </p:sp>
      <p:sp>
        <p:nvSpPr>
          <p:cNvPr id="18" name="Rettangolo 17"/>
          <p:cNvSpPr/>
          <p:nvPr/>
        </p:nvSpPr>
        <p:spPr>
          <a:xfrm>
            <a:off x="315310" y="5602716"/>
            <a:ext cx="8544931" cy="1200329"/>
          </a:xfrm>
          <a:prstGeom prst="rect">
            <a:avLst/>
          </a:prstGeom>
        </p:spPr>
        <p:txBody>
          <a:bodyPr wrap="square">
            <a:spAutoFit/>
          </a:bodyPr>
          <a:lstStyle/>
          <a:p>
            <a:pPr algn="just"/>
            <a:r>
              <a:rPr lang="it-IT" dirty="0" smtClean="0"/>
              <a:t>Il </a:t>
            </a:r>
            <a:r>
              <a:rPr lang="it-IT" dirty="0"/>
              <a:t>gruppo carbonilico dell’Ile186 </a:t>
            </a:r>
            <a:r>
              <a:rPr lang="it-IT" dirty="0" smtClean="0"/>
              <a:t>interagisce diversamente </a:t>
            </a:r>
            <a:r>
              <a:rPr lang="it-IT" dirty="0"/>
              <a:t>con la carica positiva del gruppo N-H del derivato </a:t>
            </a:r>
            <a:r>
              <a:rPr lang="it-IT" b="1" dirty="0" smtClean="0"/>
              <a:t>3</a:t>
            </a:r>
            <a:r>
              <a:rPr lang="it-IT" dirty="0" smtClean="0"/>
              <a:t>, </a:t>
            </a:r>
            <a:r>
              <a:rPr lang="it-IT" dirty="0"/>
              <a:t>in cui è possibile </a:t>
            </a:r>
            <a:r>
              <a:rPr lang="it-IT" dirty="0" smtClean="0"/>
              <a:t>la formazione </a:t>
            </a:r>
            <a:r>
              <a:rPr lang="it-IT" dirty="0"/>
              <a:t>di un legame idrogeno, rispetto alla carica positiva del gruppo N-Me del </a:t>
            </a:r>
            <a:r>
              <a:rPr lang="it-IT" dirty="0" smtClean="0"/>
              <a:t>derivato </a:t>
            </a:r>
            <a:r>
              <a:rPr lang="it-IT" b="1" dirty="0" smtClean="0"/>
              <a:t>9</a:t>
            </a:r>
            <a:r>
              <a:rPr lang="it-IT" dirty="0" smtClean="0"/>
              <a:t>, </a:t>
            </a:r>
            <a:r>
              <a:rPr lang="it-IT" dirty="0"/>
              <a:t>in cui non è possibile il legame idrogeno, e rispetto alla carica neutra della funzione N</a:t>
            </a:r>
            <a:r>
              <a:rPr lang="it-IT" baseline="30000" dirty="0"/>
              <a:t>+</a:t>
            </a:r>
            <a:r>
              <a:rPr lang="it-IT" dirty="0"/>
              <a:t>-</a:t>
            </a:r>
            <a:r>
              <a:rPr lang="it-IT" dirty="0" smtClean="0"/>
              <a:t>O</a:t>
            </a:r>
            <a:r>
              <a:rPr lang="it-IT" baseline="30000" dirty="0" smtClean="0"/>
              <a:t>-</a:t>
            </a:r>
            <a:r>
              <a:rPr lang="it-IT" dirty="0" smtClean="0"/>
              <a:t> </a:t>
            </a:r>
            <a:r>
              <a:rPr lang="it-IT" dirty="0" err="1" smtClean="0"/>
              <a:t>delderivato</a:t>
            </a:r>
            <a:r>
              <a:rPr lang="it-IT" dirty="0" smtClean="0"/>
              <a:t> </a:t>
            </a:r>
            <a:r>
              <a:rPr lang="it-IT" b="1" dirty="0" smtClean="0"/>
              <a:t>12</a:t>
            </a:r>
            <a:r>
              <a:rPr lang="it-IT" dirty="0" smtClean="0"/>
              <a:t>.</a:t>
            </a:r>
            <a:endParaRPr lang="it-IT" dirty="0"/>
          </a:p>
        </p:txBody>
      </p:sp>
      <p:sp>
        <p:nvSpPr>
          <p:cNvPr id="9" name="Rettangolo 8"/>
          <p:cNvSpPr/>
          <p:nvPr/>
        </p:nvSpPr>
        <p:spPr>
          <a:xfrm>
            <a:off x="942017" y="10196"/>
            <a:ext cx="10823048" cy="307777"/>
          </a:xfrm>
          <a:prstGeom prst="rect">
            <a:avLst/>
          </a:prstGeom>
        </p:spPr>
        <p:txBody>
          <a:bodyPr wrap="square">
            <a:spAutoFit/>
          </a:bodyPr>
          <a:lstStyle/>
          <a:p>
            <a:r>
              <a:rPr lang="en-US" sz="1400" dirty="0"/>
              <a:t>Homology Model of the Resting State of Human A</a:t>
            </a:r>
            <a:r>
              <a:rPr lang="en-US" sz="1400" baseline="-25000" dirty="0"/>
              <a:t>3</a:t>
            </a:r>
            <a:r>
              <a:rPr lang="en-US" sz="1400" dirty="0"/>
              <a:t> </a:t>
            </a:r>
            <a:r>
              <a:rPr lang="en-US" sz="1400" dirty="0" smtClean="0"/>
              <a:t>Receptor based on </a:t>
            </a:r>
            <a:r>
              <a:rPr lang="it-IT" sz="1400" dirty="0"/>
              <a:t>bovine </a:t>
            </a:r>
            <a:r>
              <a:rPr lang="it-IT" sz="1400" dirty="0" err="1" smtClean="0"/>
              <a:t>rhodopsin</a:t>
            </a:r>
            <a:r>
              <a:rPr lang="it-IT" sz="1400" dirty="0" smtClean="0"/>
              <a:t>.</a:t>
            </a:r>
            <a:endParaRPr lang="it-IT" sz="1400" dirty="0"/>
          </a:p>
        </p:txBody>
      </p:sp>
    </p:spTree>
    <p:extLst>
      <p:ext uri="{BB962C8B-B14F-4D97-AF65-F5344CB8AC3E}">
        <p14:creationId xmlns:p14="http://schemas.microsoft.com/office/powerpoint/2010/main" val="4137094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20" y="2164548"/>
            <a:ext cx="5192640" cy="37847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8" name="Text Box 2"/>
          <p:cNvSpPr txBox="1">
            <a:spLocks noChangeArrowheads="1"/>
          </p:cNvSpPr>
          <p:nvPr/>
        </p:nvSpPr>
        <p:spPr bwMode="auto">
          <a:xfrm>
            <a:off x="45648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 </a:t>
            </a:r>
            <a:r>
              <a:rPr lang="en-GB" altLang="it-IT" sz="4000" dirty="0" err="1">
                <a:solidFill>
                  <a:schemeClr val="accent1"/>
                </a:solidFill>
              </a:rPr>
              <a:t>solubili</a:t>
            </a:r>
            <a:endParaRPr lang="en-GB" altLang="it-IT" sz="4000" dirty="0">
              <a:solidFill>
                <a:schemeClr val="accent1"/>
              </a:solidFill>
            </a:endParaRPr>
          </a:p>
        </p:txBody>
      </p:sp>
      <p:sp>
        <p:nvSpPr>
          <p:cNvPr id="45059" name="Text Box 3"/>
          <p:cNvSpPr txBox="1">
            <a:spLocks noChangeArrowheads="1"/>
          </p:cNvSpPr>
          <p:nvPr/>
        </p:nvSpPr>
        <p:spPr bwMode="auto">
          <a:xfrm>
            <a:off x="164160" y="1175164"/>
            <a:ext cx="440928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a:solidFill>
                  <a:schemeClr val="bg2">
                    <a:lumMod val="25000"/>
                  </a:schemeClr>
                </a:solidFill>
              </a:rPr>
              <a:t>EFFETTO DEL TIPO DI ETEROCICLO</a:t>
            </a:r>
          </a:p>
        </p:txBody>
      </p:sp>
      <p:sp>
        <p:nvSpPr>
          <p:cNvPr id="45060" name="Text Box 4"/>
          <p:cNvSpPr txBox="1">
            <a:spLocks noChangeArrowheads="1"/>
          </p:cNvSpPr>
          <p:nvPr/>
        </p:nvSpPr>
        <p:spPr bwMode="auto">
          <a:xfrm>
            <a:off x="5780161" y="2153027"/>
            <a:ext cx="3103200" cy="77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Sia il 2 che il 3 furil portano ad un abbassamento dell'affinità di più di 100 volte.</a:t>
            </a:r>
          </a:p>
        </p:txBody>
      </p:sp>
      <p:sp>
        <p:nvSpPr>
          <p:cNvPr id="45061" name="Text Box 5"/>
          <p:cNvSpPr txBox="1">
            <a:spLocks noChangeArrowheads="1"/>
          </p:cNvSpPr>
          <p:nvPr/>
        </p:nvSpPr>
        <p:spPr bwMode="auto">
          <a:xfrm>
            <a:off x="5813280" y="3588857"/>
            <a:ext cx="31032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Lo stesso comportamento si osserva con il tiofene.</a:t>
            </a:r>
          </a:p>
        </p:txBody>
      </p:sp>
      <p:sp>
        <p:nvSpPr>
          <p:cNvPr id="45062" name="Text Box 6"/>
          <p:cNvSpPr txBox="1">
            <a:spLocks noChangeArrowheads="1"/>
          </p:cNvSpPr>
          <p:nvPr/>
        </p:nvSpPr>
        <p:spPr bwMode="auto">
          <a:xfrm>
            <a:off x="5878080" y="4715055"/>
            <a:ext cx="2939040" cy="1293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Anche con il benzofurano e la chinolina si ha una perdita di affinità ma lieve nel primo caso e molto pesante con la seconda.</a:t>
            </a:r>
          </a:p>
        </p:txBody>
      </p:sp>
      <p:sp>
        <p:nvSpPr>
          <p:cNvPr id="45063" name="AutoShape 7"/>
          <p:cNvSpPr>
            <a:spLocks noChangeArrowheads="1"/>
          </p:cNvSpPr>
          <p:nvPr/>
        </p:nvSpPr>
        <p:spPr bwMode="auto">
          <a:xfrm>
            <a:off x="3919680" y="1731062"/>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0516867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subTitle"/>
          </p:nvPr>
        </p:nvSpPr>
        <p:spPr>
          <a:xfrm>
            <a:off x="4571999" y="1498439"/>
            <a:ext cx="4405746" cy="1191005"/>
          </a:xfrm>
          <a:ln/>
        </p:spPr>
        <p:txBody>
          <a:bodyPr/>
          <a:lstStyle/>
          <a:p>
            <a:pPr marL="190083" lvl="1" algn="just">
              <a:lnSpc>
                <a:spcPct val="93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dirty="0">
                <a:solidFill>
                  <a:schemeClr val="bg2">
                    <a:lumMod val="25000"/>
                  </a:schemeClr>
                </a:solidFill>
              </a:rPr>
              <a:t>Come data-set </a:t>
            </a:r>
            <a:r>
              <a:rPr lang="en-GB" altLang="it-IT" dirty="0" err="1">
                <a:solidFill>
                  <a:schemeClr val="bg2">
                    <a:lumMod val="25000"/>
                  </a:schemeClr>
                </a:solidFill>
              </a:rPr>
              <a:t>sono</a:t>
            </a:r>
            <a:r>
              <a:rPr lang="en-GB" altLang="it-IT" dirty="0">
                <a:solidFill>
                  <a:schemeClr val="bg2">
                    <a:lumMod val="25000"/>
                  </a:schemeClr>
                </a:solidFill>
              </a:rPr>
              <a:t> </a:t>
            </a:r>
            <a:r>
              <a:rPr lang="en-GB" altLang="it-IT" dirty="0" err="1">
                <a:solidFill>
                  <a:schemeClr val="bg2">
                    <a:lumMod val="25000"/>
                  </a:schemeClr>
                </a:solidFill>
              </a:rPr>
              <a:t>stati</a:t>
            </a:r>
            <a:r>
              <a:rPr lang="en-GB" altLang="it-IT" dirty="0">
                <a:solidFill>
                  <a:schemeClr val="bg2">
                    <a:lumMod val="25000"/>
                  </a:schemeClr>
                </a:solidFill>
              </a:rPr>
              <a:t> </a:t>
            </a:r>
            <a:r>
              <a:rPr lang="en-GB" altLang="it-IT" dirty="0" err="1">
                <a:solidFill>
                  <a:schemeClr val="bg2">
                    <a:lumMod val="25000"/>
                  </a:schemeClr>
                </a:solidFill>
              </a:rPr>
              <a:t>utilizzati</a:t>
            </a:r>
            <a:r>
              <a:rPr lang="en-GB" altLang="it-IT" dirty="0">
                <a:solidFill>
                  <a:schemeClr val="bg2">
                    <a:lumMod val="25000"/>
                  </a:schemeClr>
                </a:solidFill>
              </a:rPr>
              <a:t> 106 </a:t>
            </a:r>
            <a:r>
              <a:rPr lang="en-GB" altLang="it-IT" dirty="0" err="1">
                <a:solidFill>
                  <a:schemeClr val="bg2">
                    <a:lumMod val="25000"/>
                  </a:schemeClr>
                </a:solidFill>
              </a:rPr>
              <a:t>antagonisti</a:t>
            </a:r>
            <a:r>
              <a:rPr lang="en-GB" altLang="it-IT" dirty="0">
                <a:solidFill>
                  <a:schemeClr val="bg2">
                    <a:lumMod val="25000"/>
                  </a:schemeClr>
                </a:solidFill>
              </a:rPr>
              <a:t> di </a:t>
            </a:r>
            <a:r>
              <a:rPr lang="en-GB" altLang="it-IT" dirty="0" err="1">
                <a:solidFill>
                  <a:schemeClr val="bg2">
                    <a:lumMod val="25000"/>
                  </a:schemeClr>
                </a:solidFill>
              </a:rPr>
              <a:t>natura</a:t>
            </a:r>
            <a:r>
              <a:rPr lang="en-GB" altLang="it-IT" dirty="0">
                <a:solidFill>
                  <a:schemeClr val="bg2">
                    <a:lumMod val="25000"/>
                  </a:schemeClr>
                </a:solidFill>
              </a:rPr>
              <a:t> PTP con diverse </a:t>
            </a:r>
            <a:r>
              <a:rPr lang="en-GB" altLang="it-IT" dirty="0" err="1">
                <a:solidFill>
                  <a:schemeClr val="bg2">
                    <a:lumMod val="25000"/>
                  </a:schemeClr>
                </a:solidFill>
              </a:rPr>
              <a:t>sostituzioni</a:t>
            </a:r>
            <a:r>
              <a:rPr lang="en-GB" altLang="it-IT" dirty="0">
                <a:solidFill>
                  <a:schemeClr val="bg2">
                    <a:lumMod val="25000"/>
                  </a:schemeClr>
                </a:solidFill>
              </a:rPr>
              <a:t> in N</a:t>
            </a:r>
            <a:r>
              <a:rPr lang="en-GB" altLang="it-IT" baseline="33000" dirty="0">
                <a:solidFill>
                  <a:schemeClr val="bg2">
                    <a:lumMod val="25000"/>
                  </a:schemeClr>
                </a:solidFill>
              </a:rPr>
              <a:t>5</a:t>
            </a:r>
            <a:r>
              <a:rPr lang="en-GB" altLang="it-IT" dirty="0">
                <a:solidFill>
                  <a:schemeClr val="bg2">
                    <a:lumMod val="25000"/>
                  </a:schemeClr>
                </a:solidFill>
              </a:rPr>
              <a:t> </a:t>
            </a:r>
            <a:r>
              <a:rPr lang="en-GB" altLang="it-IT" dirty="0" err="1">
                <a:solidFill>
                  <a:schemeClr val="bg2">
                    <a:lumMod val="25000"/>
                  </a:schemeClr>
                </a:solidFill>
              </a:rPr>
              <a:t>ed</a:t>
            </a:r>
            <a:r>
              <a:rPr lang="en-GB" altLang="it-IT" dirty="0">
                <a:solidFill>
                  <a:schemeClr val="bg2">
                    <a:lumMod val="25000"/>
                  </a:schemeClr>
                </a:solidFill>
              </a:rPr>
              <a:t> N</a:t>
            </a:r>
            <a:r>
              <a:rPr lang="en-GB" altLang="it-IT" baseline="33000" dirty="0">
                <a:solidFill>
                  <a:schemeClr val="bg2">
                    <a:lumMod val="25000"/>
                  </a:schemeClr>
                </a:solidFill>
              </a:rPr>
              <a:t>8</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0" y="2042135"/>
            <a:ext cx="4279680" cy="29220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80" y="326915"/>
            <a:ext cx="7348320" cy="1306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80" y="6531086"/>
            <a:ext cx="1866240" cy="172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5" name="Text Box 5"/>
          <p:cNvSpPr txBox="1">
            <a:spLocks noChangeArrowheads="1"/>
          </p:cNvSpPr>
          <p:nvPr/>
        </p:nvSpPr>
        <p:spPr bwMode="auto">
          <a:xfrm>
            <a:off x="4864910" y="2496060"/>
            <a:ext cx="3960000" cy="11910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93000"/>
              </a:lnSpc>
              <a:buClr>
                <a:srgbClr val="FFFFFF"/>
              </a:buClr>
            </a:pPr>
            <a:r>
              <a:rPr lang="en-GB" altLang="it-IT" dirty="0">
                <a:solidFill>
                  <a:schemeClr val="bg2">
                    <a:lumMod val="25000"/>
                  </a:schemeClr>
                </a:solidFill>
              </a:rPr>
              <a:t>È </a:t>
            </a:r>
            <a:r>
              <a:rPr lang="en-GB" altLang="it-IT" dirty="0" err="1">
                <a:solidFill>
                  <a:schemeClr val="bg2">
                    <a:lumMod val="25000"/>
                  </a:schemeClr>
                </a:solidFill>
              </a:rPr>
              <a:t>stato</a:t>
            </a:r>
            <a:r>
              <a:rPr lang="en-GB" altLang="it-IT" dirty="0">
                <a:solidFill>
                  <a:schemeClr val="bg2">
                    <a:lumMod val="25000"/>
                  </a:schemeClr>
                </a:solidFill>
              </a:rPr>
              <a:t> </a:t>
            </a:r>
            <a:r>
              <a:rPr lang="en-GB" altLang="it-IT" dirty="0" err="1">
                <a:solidFill>
                  <a:schemeClr val="bg2">
                    <a:lumMod val="25000"/>
                  </a:schemeClr>
                </a:solidFill>
              </a:rPr>
              <a:t>proposto</a:t>
            </a:r>
            <a:r>
              <a:rPr lang="en-GB" altLang="it-IT" dirty="0">
                <a:solidFill>
                  <a:schemeClr val="bg2">
                    <a:lumMod val="25000"/>
                  </a:schemeClr>
                </a:solidFill>
              </a:rPr>
              <a:t> un </a:t>
            </a:r>
            <a:r>
              <a:rPr lang="en-GB" altLang="it-IT" dirty="0" err="1">
                <a:solidFill>
                  <a:schemeClr val="bg2">
                    <a:lumMod val="25000"/>
                  </a:schemeClr>
                </a:solidFill>
              </a:rPr>
              <a:t>nuovo</a:t>
            </a:r>
            <a:r>
              <a:rPr lang="en-GB" altLang="it-IT" dirty="0">
                <a:solidFill>
                  <a:schemeClr val="bg2">
                    <a:lumMod val="25000"/>
                  </a:schemeClr>
                </a:solidFill>
              </a:rPr>
              <a:t> </a:t>
            </a:r>
            <a:r>
              <a:rPr lang="en-GB" altLang="it-IT" dirty="0" err="1">
                <a:solidFill>
                  <a:schemeClr val="bg2">
                    <a:lumMod val="25000"/>
                  </a:schemeClr>
                </a:solidFill>
              </a:rPr>
              <a:t>farmacoforo</a:t>
            </a:r>
            <a:r>
              <a:rPr lang="en-GB" altLang="it-IT" dirty="0">
                <a:solidFill>
                  <a:schemeClr val="bg2">
                    <a:lumMod val="25000"/>
                  </a:schemeClr>
                </a:solidFill>
              </a:rPr>
              <a:t> a forma di Y per </a:t>
            </a:r>
            <a:r>
              <a:rPr lang="en-GB" altLang="it-IT" dirty="0" err="1">
                <a:solidFill>
                  <a:schemeClr val="bg2">
                    <a:lumMod val="25000"/>
                  </a:schemeClr>
                </a:solidFill>
              </a:rPr>
              <a:t>questi</a:t>
            </a:r>
            <a:r>
              <a:rPr lang="en-GB" altLang="it-IT" dirty="0">
                <a:solidFill>
                  <a:schemeClr val="bg2">
                    <a:lumMod val="25000"/>
                  </a:schemeClr>
                </a:solidFill>
              </a:rPr>
              <a:t> </a:t>
            </a:r>
            <a:r>
              <a:rPr lang="en-GB" altLang="it-IT" dirty="0" err="1">
                <a:solidFill>
                  <a:schemeClr val="bg2">
                    <a:lumMod val="25000"/>
                  </a:schemeClr>
                </a:solidFill>
              </a:rPr>
              <a:t>antagonisti</a:t>
            </a:r>
            <a:r>
              <a:rPr lang="en-GB" altLang="it-IT" dirty="0">
                <a:solidFill>
                  <a:schemeClr val="bg2">
                    <a:lumMod val="25000"/>
                  </a:schemeClr>
                </a:solidFill>
              </a:rPr>
              <a:t> A</a:t>
            </a:r>
            <a:r>
              <a:rPr lang="en-GB" altLang="it-IT" baseline="-33000" dirty="0">
                <a:solidFill>
                  <a:schemeClr val="bg2">
                    <a:lumMod val="25000"/>
                  </a:schemeClr>
                </a:solidFill>
              </a:rPr>
              <a:t>3</a:t>
            </a:r>
          </a:p>
        </p:txBody>
      </p:sp>
      <p:sp>
        <p:nvSpPr>
          <p:cNvPr id="46086" name="Text Box 6"/>
          <p:cNvSpPr txBox="1">
            <a:spLocks noChangeArrowheads="1"/>
          </p:cNvSpPr>
          <p:nvPr/>
        </p:nvSpPr>
        <p:spPr bwMode="auto">
          <a:xfrm>
            <a:off x="4864910" y="3410683"/>
            <a:ext cx="3960000" cy="11910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93000"/>
              </a:lnSpc>
              <a:buClr>
                <a:srgbClr val="FFFFFF"/>
              </a:buClr>
            </a:pPr>
            <a:r>
              <a:rPr lang="en-GB" altLang="it-IT" dirty="0">
                <a:solidFill>
                  <a:schemeClr val="bg2">
                    <a:lumMod val="25000"/>
                  </a:schemeClr>
                </a:solidFill>
              </a:rPr>
              <a:t>È </a:t>
            </a:r>
            <a:r>
              <a:rPr lang="en-GB" altLang="it-IT" dirty="0" err="1">
                <a:solidFill>
                  <a:schemeClr val="bg2">
                    <a:lumMod val="25000"/>
                  </a:schemeClr>
                </a:solidFill>
              </a:rPr>
              <a:t>stato</a:t>
            </a:r>
            <a:r>
              <a:rPr lang="en-GB" altLang="it-IT" dirty="0">
                <a:solidFill>
                  <a:schemeClr val="bg2">
                    <a:lumMod val="25000"/>
                  </a:schemeClr>
                </a:solidFill>
              </a:rPr>
              <a:t> </a:t>
            </a:r>
            <a:r>
              <a:rPr lang="en-GB" altLang="it-IT" dirty="0" err="1">
                <a:solidFill>
                  <a:schemeClr val="bg2">
                    <a:lumMod val="25000"/>
                  </a:schemeClr>
                </a:solidFill>
              </a:rPr>
              <a:t>utilizzato</a:t>
            </a:r>
            <a:r>
              <a:rPr lang="en-GB" altLang="it-IT" dirty="0">
                <a:solidFill>
                  <a:schemeClr val="bg2">
                    <a:lumMod val="25000"/>
                  </a:schemeClr>
                </a:solidFill>
              </a:rPr>
              <a:t> un docking-based structure superimposition per </a:t>
            </a:r>
            <a:r>
              <a:rPr lang="en-GB" altLang="it-IT" dirty="0" err="1">
                <a:solidFill>
                  <a:schemeClr val="bg2">
                    <a:lumMod val="25000"/>
                  </a:schemeClr>
                </a:solidFill>
              </a:rPr>
              <a:t>ottenere</a:t>
            </a:r>
            <a:r>
              <a:rPr lang="en-GB" altLang="it-IT" dirty="0">
                <a:solidFill>
                  <a:schemeClr val="bg2">
                    <a:lumMod val="25000"/>
                  </a:schemeClr>
                </a:solidFill>
              </a:rPr>
              <a:t> </a:t>
            </a:r>
            <a:r>
              <a:rPr lang="en-GB" altLang="it-IT" dirty="0" err="1">
                <a:solidFill>
                  <a:schemeClr val="bg2">
                    <a:lumMod val="25000"/>
                  </a:schemeClr>
                </a:solidFill>
              </a:rPr>
              <a:t>una</a:t>
            </a:r>
            <a:r>
              <a:rPr lang="en-GB" altLang="it-IT" dirty="0">
                <a:solidFill>
                  <a:schemeClr val="bg2">
                    <a:lumMod val="25000"/>
                  </a:schemeClr>
                </a:solidFill>
              </a:rPr>
              <a:t> QSAR con la </a:t>
            </a:r>
            <a:r>
              <a:rPr lang="en-GB" altLang="it-IT" dirty="0" err="1">
                <a:solidFill>
                  <a:schemeClr val="bg2">
                    <a:lumMod val="25000"/>
                  </a:schemeClr>
                </a:solidFill>
              </a:rPr>
              <a:t>tecnica</a:t>
            </a:r>
            <a:r>
              <a:rPr lang="en-GB" altLang="it-IT" dirty="0">
                <a:solidFill>
                  <a:schemeClr val="bg2">
                    <a:lumMod val="25000"/>
                  </a:schemeClr>
                </a:solidFill>
              </a:rPr>
              <a:t> </a:t>
            </a:r>
            <a:r>
              <a:rPr lang="en-GB" altLang="it-IT" dirty="0" err="1">
                <a:solidFill>
                  <a:schemeClr val="bg2">
                    <a:lumMod val="25000"/>
                  </a:schemeClr>
                </a:solidFill>
              </a:rPr>
              <a:t>CoMFA</a:t>
            </a:r>
            <a:r>
              <a:rPr lang="en-GB" altLang="it-IT" dirty="0">
                <a:solidFill>
                  <a:schemeClr val="bg2">
                    <a:lumMod val="25000"/>
                  </a:schemeClr>
                </a:solidFill>
              </a:rPr>
              <a:t>.</a:t>
            </a:r>
          </a:p>
        </p:txBody>
      </p:sp>
      <p:sp>
        <p:nvSpPr>
          <p:cNvPr id="46087" name="AutoShape 7"/>
          <p:cNvSpPr>
            <a:spLocks noChangeArrowheads="1"/>
          </p:cNvSpPr>
          <p:nvPr/>
        </p:nvSpPr>
        <p:spPr bwMode="auto">
          <a:xfrm>
            <a:off x="6857281" y="4539357"/>
            <a:ext cx="326880" cy="326915"/>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46088" name="Text Box 8"/>
          <p:cNvSpPr txBox="1">
            <a:spLocks noChangeArrowheads="1"/>
          </p:cNvSpPr>
          <p:nvPr/>
        </p:nvSpPr>
        <p:spPr bwMode="auto">
          <a:xfrm>
            <a:off x="4816800" y="4703534"/>
            <a:ext cx="396000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93000"/>
              </a:lnSpc>
              <a:buClr>
                <a:srgbClr val="FFFFFF"/>
              </a:buClr>
            </a:pPr>
            <a:r>
              <a:rPr lang="en-GB" altLang="it-IT">
                <a:solidFill>
                  <a:schemeClr val="bg2">
                    <a:lumMod val="25000"/>
                  </a:schemeClr>
                </a:solidFill>
              </a:rPr>
              <a:t>coefficiente di correlazione di 0,840</a:t>
            </a:r>
          </a:p>
        </p:txBody>
      </p:sp>
      <p:sp>
        <p:nvSpPr>
          <p:cNvPr id="46090" name="Text Box 10"/>
          <p:cNvSpPr txBox="1">
            <a:spLocks noChangeArrowheads="1"/>
          </p:cNvSpPr>
          <p:nvPr/>
        </p:nvSpPr>
        <p:spPr bwMode="auto">
          <a:xfrm>
            <a:off x="1468800" y="5453853"/>
            <a:ext cx="5094720" cy="914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Disegnati, sintetizzati e testati nuovi 17 composti</a:t>
            </a:r>
          </a:p>
        </p:txBody>
      </p:sp>
      <p:sp>
        <p:nvSpPr>
          <p:cNvPr id="2" name="Freccia angolare in su 1"/>
          <p:cNvSpPr/>
          <p:nvPr/>
        </p:nvSpPr>
        <p:spPr>
          <a:xfrm rot="16200000" flipH="1">
            <a:off x="6700080" y="5445601"/>
            <a:ext cx="598516" cy="619985"/>
          </a:xfrm>
          <a:prstGeom prst="bentUp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331629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40" y="1273094"/>
            <a:ext cx="7670880" cy="48504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Text Box 2"/>
          <p:cNvSpPr txBox="1">
            <a:spLocks noChangeArrowheads="1"/>
          </p:cNvSpPr>
          <p:nvPr/>
        </p:nvSpPr>
        <p:spPr bwMode="auto">
          <a:xfrm>
            <a:off x="816480" y="6041435"/>
            <a:ext cx="7348320" cy="751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I valori calcolati sono molto vicini a quelli osservati</a:t>
            </a:r>
          </a:p>
        </p:txBody>
      </p:sp>
      <p:sp>
        <p:nvSpPr>
          <p:cNvPr id="47107" name="Rectangle 3"/>
          <p:cNvSpPr>
            <a:spLocks noChangeArrowheads="1"/>
          </p:cNvSpPr>
          <p:nvPr/>
        </p:nvSpPr>
        <p:spPr bwMode="auto">
          <a:xfrm>
            <a:off x="816480" y="3984899"/>
            <a:ext cx="7511040" cy="164177"/>
          </a:xfrm>
          <a:prstGeom prst="rect">
            <a:avLst/>
          </a:prstGeom>
          <a:noFill/>
          <a:ln w="36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7108" name="Rectangle 4"/>
          <p:cNvSpPr>
            <a:spLocks noChangeArrowheads="1"/>
          </p:cNvSpPr>
          <p:nvPr/>
        </p:nvSpPr>
        <p:spPr bwMode="auto">
          <a:xfrm>
            <a:off x="816480" y="4801465"/>
            <a:ext cx="7511040" cy="164177"/>
          </a:xfrm>
          <a:prstGeom prst="rect">
            <a:avLst/>
          </a:prstGeom>
          <a:noFill/>
          <a:ln w="36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7109" name="Text Box 5"/>
          <p:cNvSpPr txBox="1">
            <a:spLocks noChangeArrowheads="1"/>
          </p:cNvSpPr>
          <p:nvPr/>
        </p:nvSpPr>
        <p:spPr bwMode="auto">
          <a:xfrm>
            <a:off x="302400" y="620705"/>
            <a:ext cx="8187840" cy="282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rgbClr val="FFFFFF"/>
              </a:buClr>
            </a:pPr>
            <a:r>
              <a:rPr lang="en-GB" altLang="it-IT" sz="2000">
                <a:solidFill>
                  <a:schemeClr val="bg2">
                    <a:lumMod val="25000"/>
                  </a:schemeClr>
                </a:solidFill>
              </a:rPr>
              <a:t>COMPOSTI DISEGNATI</a:t>
            </a:r>
          </a:p>
        </p:txBody>
      </p:sp>
    </p:spTree>
    <p:extLst>
      <p:ext uri="{BB962C8B-B14F-4D97-AF65-F5344CB8AC3E}">
        <p14:creationId xmlns:p14="http://schemas.microsoft.com/office/powerpoint/2010/main" val="26794657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AutoShape 1"/>
          <p:cNvSpPr>
            <a:spLocks noChangeArrowheads="1"/>
          </p:cNvSpPr>
          <p:nvPr/>
        </p:nvSpPr>
        <p:spPr bwMode="auto">
          <a:xfrm>
            <a:off x="3657600" y="4180760"/>
            <a:ext cx="5388480" cy="244969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0418" name="AutoShape 2"/>
          <p:cNvSpPr>
            <a:spLocks noChangeArrowheads="1"/>
          </p:cNvSpPr>
          <p:nvPr/>
        </p:nvSpPr>
        <p:spPr bwMode="auto">
          <a:xfrm>
            <a:off x="3559681" y="779123"/>
            <a:ext cx="5551200" cy="2127103"/>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0419" name="AutoShape 3"/>
          <p:cNvSpPr>
            <a:spLocks noChangeArrowheads="1"/>
          </p:cNvSpPr>
          <p:nvPr/>
        </p:nvSpPr>
        <p:spPr bwMode="auto">
          <a:xfrm>
            <a:off x="33120" y="2449698"/>
            <a:ext cx="4245120" cy="235320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0420" name="Text Box 4"/>
          <p:cNvSpPr txBox="1">
            <a:spLocks noChangeArrowheads="1"/>
          </p:cNvSpPr>
          <p:nvPr/>
        </p:nvSpPr>
        <p:spPr bwMode="auto">
          <a:xfrm>
            <a:off x="424800" y="-74888"/>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800" y="843929"/>
            <a:ext cx="5453280" cy="1898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2" name="Text Box 6"/>
          <p:cNvSpPr txBox="1">
            <a:spLocks noChangeArrowheads="1"/>
          </p:cNvSpPr>
          <p:nvPr/>
        </p:nvSpPr>
        <p:spPr bwMode="auto">
          <a:xfrm>
            <a:off x="6727681" y="1692179"/>
            <a:ext cx="130608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MRS1754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403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503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 2,0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570  nM</a:t>
            </a:r>
          </a:p>
          <a:p>
            <a:pPr>
              <a:lnSpc>
                <a:spcPct val="87000"/>
              </a:lnSpc>
            </a:pPr>
            <a:endParaRPr lang="en-GB" altLang="it-IT" sz="1300">
              <a:solidFill>
                <a:schemeClr val="bg2">
                  <a:lumMod val="25000"/>
                </a:schemeClr>
              </a:solidFill>
            </a:endParaRPr>
          </a:p>
        </p:txBody>
      </p:sp>
      <p:sp>
        <p:nvSpPr>
          <p:cNvPr id="60423" name="Text Box 7"/>
          <p:cNvSpPr txBox="1">
            <a:spLocks noChangeArrowheads="1"/>
          </p:cNvSpPr>
          <p:nvPr/>
        </p:nvSpPr>
        <p:spPr bwMode="auto">
          <a:xfrm>
            <a:off x="7298570" y="5486977"/>
            <a:ext cx="1586881"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r>
              <a:rPr lang="en-GB" altLang="it-IT" sz="1300" baseline="33000">
                <a:solidFill>
                  <a:schemeClr val="bg2">
                    <a:lumMod val="25000"/>
                  </a:schemeClr>
                </a:solidFill>
              </a:rPr>
              <a:t>3</a:t>
            </a:r>
            <a:r>
              <a:rPr lang="en-GB" altLang="it-IT" sz="1300">
                <a:solidFill>
                  <a:schemeClr val="bg2">
                    <a:lumMod val="25000"/>
                  </a:schemeClr>
                </a:solidFill>
              </a:rPr>
              <a:t>H]-OSIP339391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 </a:t>
            </a:r>
            <a:r>
              <a:rPr lang="en-GB" altLang="it-IT" sz="1300">
                <a:solidFill>
                  <a:schemeClr val="bg2">
                    <a:lumMod val="25000"/>
                  </a:schemeClr>
                </a:solidFill>
              </a:rPr>
              <a:t>K</a:t>
            </a:r>
            <a:r>
              <a:rPr lang="en-GB" altLang="it-IT" sz="1300" baseline="-33000">
                <a:solidFill>
                  <a:schemeClr val="bg2">
                    <a:lumMod val="25000"/>
                  </a:schemeClr>
                </a:solidFill>
              </a:rPr>
              <a:t>D </a:t>
            </a:r>
            <a:r>
              <a:rPr lang="en-GB" altLang="it-IT" sz="1300">
                <a:solidFill>
                  <a:schemeClr val="bg2">
                    <a:lumMod val="25000"/>
                  </a:schemeClr>
                </a:solidFill>
              </a:rPr>
              <a:t>= 0,41 nM    selettività &gt; 70</a:t>
            </a:r>
          </a:p>
          <a:p>
            <a:pPr>
              <a:lnSpc>
                <a:spcPct val="87000"/>
              </a:lnSpc>
            </a:pPr>
            <a:endParaRPr lang="en-GB" altLang="it-IT" sz="1300">
              <a:solidFill>
                <a:schemeClr val="bg2">
                  <a:lumMod val="25000"/>
                </a:schemeClr>
              </a:solidFill>
            </a:endParaRPr>
          </a:p>
        </p:txBody>
      </p:sp>
      <p:pic>
        <p:nvPicPr>
          <p:cNvPr id="604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8641" y="4244126"/>
            <a:ext cx="5127840" cy="23546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61" y="2547628"/>
            <a:ext cx="3788640" cy="17814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6" name="Text Box 10"/>
          <p:cNvSpPr txBox="1">
            <a:spLocks noChangeArrowheads="1"/>
          </p:cNvSpPr>
          <p:nvPr/>
        </p:nvSpPr>
        <p:spPr bwMode="auto">
          <a:xfrm>
            <a:off x="2567645" y="3789038"/>
            <a:ext cx="130608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     CVT 6883</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1  </a:t>
            </a:r>
            <a:r>
              <a:rPr lang="en-GB" altLang="it-IT" sz="1300" dirty="0">
                <a:solidFill>
                  <a:schemeClr val="bg2">
                    <a:lumMod val="25000"/>
                  </a:schemeClr>
                </a:solidFill>
              </a:rPr>
              <a:t>= 990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2A</a:t>
            </a:r>
            <a:r>
              <a:rPr lang="en-GB" altLang="it-IT" sz="1300" dirty="0">
                <a:solidFill>
                  <a:schemeClr val="bg2">
                    <a:lumMod val="25000"/>
                  </a:schemeClr>
                </a:solidFill>
              </a:rPr>
              <a:t>= 690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2B</a:t>
            </a:r>
            <a:r>
              <a:rPr lang="en-GB" altLang="it-IT" sz="1300" dirty="0">
                <a:solidFill>
                  <a:schemeClr val="bg2">
                    <a:lumMod val="25000"/>
                  </a:schemeClr>
                </a:solidFill>
              </a:rPr>
              <a:t>= 1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 1000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endParaRPr lang="en-GB" altLang="it-IT" sz="1300" dirty="0">
              <a:solidFill>
                <a:schemeClr val="bg2">
                  <a:lumMod val="25000"/>
                </a:schemeClr>
              </a:solidFill>
            </a:endParaRPr>
          </a:p>
        </p:txBody>
      </p:sp>
    </p:spTree>
    <p:extLst>
      <p:ext uri="{BB962C8B-B14F-4D97-AF65-F5344CB8AC3E}">
        <p14:creationId xmlns:p14="http://schemas.microsoft.com/office/powerpoint/2010/main" val="41816111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56481" y="696328"/>
            <a:ext cx="8226720" cy="1061392"/>
          </a:xfrm>
          <a:ln/>
        </p:spPr>
        <p:txBody>
          <a:bodyPr/>
          <a:lstStyle/>
          <a:p>
            <a:pPr>
              <a:lnSpc>
                <a:spcPct val="7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b="1" dirty="0" err="1"/>
              <a:t>Perchè</a:t>
            </a:r>
            <a:r>
              <a:rPr lang="en-GB" altLang="it-IT" b="1" dirty="0"/>
              <a:t> </a:t>
            </a:r>
            <a:r>
              <a:rPr lang="en-GB" altLang="it-IT" b="1" dirty="0" err="1"/>
              <a:t>gli</a:t>
            </a:r>
            <a:r>
              <a:rPr lang="en-GB" altLang="it-IT" b="1" dirty="0"/>
              <a:t> </a:t>
            </a:r>
            <a:r>
              <a:rPr lang="en-GB" altLang="it-IT" b="1" dirty="0" err="1"/>
              <a:t>antagonisti</a:t>
            </a:r>
            <a:r>
              <a:rPr lang="en-GB" altLang="it-IT" dirty="0"/>
              <a:t> ?</a:t>
            </a:r>
          </a:p>
        </p:txBody>
      </p:sp>
      <p:sp>
        <p:nvSpPr>
          <p:cNvPr id="8194" name="Rectangle 2"/>
          <p:cNvSpPr>
            <a:spLocks noGrp="1" noChangeArrowheads="1"/>
          </p:cNvSpPr>
          <p:nvPr>
            <p:ph type="subTitle" idx="4294967295"/>
          </p:nvPr>
        </p:nvSpPr>
        <p:spPr bwMode="auto">
          <a:xfrm>
            <a:off x="456481" y="3564108"/>
            <a:ext cx="8197920" cy="11319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a:bodyPr>
          <a:lstStyle/>
          <a:p>
            <a:pPr marL="532983" lvl="1" indent="-342900">
              <a:spcAft>
                <a:spcPct val="0"/>
              </a:spcAft>
              <a:buSzPct val="65000"/>
              <a:buFont typeface="Wingdings" panose="05000000000000000000" pitchFamily="2" charset="2"/>
              <a:buChar char="ü"/>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400" b="1" dirty="0" smtClean="0">
                <a:solidFill>
                  <a:schemeClr val="accent2"/>
                </a:solidFill>
              </a:rPr>
              <a:t>per </a:t>
            </a:r>
            <a:r>
              <a:rPr lang="en-GB" altLang="it-IT" sz="2400" b="1" dirty="0" err="1">
                <a:solidFill>
                  <a:schemeClr val="accent2"/>
                </a:solidFill>
              </a:rPr>
              <a:t>i</a:t>
            </a:r>
            <a:r>
              <a:rPr lang="en-GB" altLang="it-IT" sz="2400" b="1" dirty="0">
                <a:solidFill>
                  <a:schemeClr val="accent2"/>
                </a:solidFill>
              </a:rPr>
              <a:t> </a:t>
            </a:r>
            <a:r>
              <a:rPr lang="en-GB" altLang="it-IT" sz="2400" b="1" dirty="0" err="1">
                <a:solidFill>
                  <a:schemeClr val="accent2"/>
                </a:solidFill>
              </a:rPr>
              <a:t>possibili</a:t>
            </a:r>
            <a:r>
              <a:rPr lang="en-GB" altLang="it-IT" sz="2400" b="1" dirty="0">
                <a:solidFill>
                  <a:schemeClr val="accent2"/>
                </a:solidFill>
              </a:rPr>
              <a:t> </a:t>
            </a:r>
            <a:r>
              <a:rPr lang="en-GB" altLang="it-IT" sz="2400" b="1" dirty="0" err="1">
                <a:solidFill>
                  <a:schemeClr val="accent2"/>
                </a:solidFill>
              </a:rPr>
              <a:t>impieghi</a:t>
            </a:r>
            <a:r>
              <a:rPr lang="en-GB" altLang="it-IT" sz="2400" b="1" dirty="0">
                <a:solidFill>
                  <a:schemeClr val="accent2"/>
                </a:solidFill>
              </a:rPr>
              <a:t> </a:t>
            </a:r>
            <a:r>
              <a:rPr lang="en-GB" altLang="it-IT" sz="2400" b="1" dirty="0" err="1">
                <a:solidFill>
                  <a:schemeClr val="accent2"/>
                </a:solidFill>
              </a:rPr>
              <a:t>terapeutici</a:t>
            </a:r>
            <a:endParaRPr lang="en-GB" altLang="it-IT" sz="2400" b="1" dirty="0">
              <a:solidFill>
                <a:schemeClr val="accent2"/>
              </a:solidFill>
            </a:endParaRPr>
          </a:p>
        </p:txBody>
      </p:sp>
      <p:sp>
        <p:nvSpPr>
          <p:cNvPr id="8195" name="Text Box 3"/>
          <p:cNvSpPr txBox="1">
            <a:spLocks noChangeArrowheads="1"/>
          </p:cNvSpPr>
          <p:nvPr/>
        </p:nvSpPr>
        <p:spPr bwMode="auto">
          <a:xfrm>
            <a:off x="456481" y="2410621"/>
            <a:ext cx="8806124" cy="16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perchè</a:t>
            </a:r>
            <a:r>
              <a:rPr lang="en-GB" altLang="it-IT" sz="2400" b="1" dirty="0" smtClean="0">
                <a:solidFill>
                  <a:schemeClr val="accent2"/>
                </a:solidFill>
                <a:latin typeface="+mn-lt"/>
              </a:rPr>
              <a:t> </a:t>
            </a:r>
            <a:r>
              <a:rPr lang="en-GB" altLang="it-IT" sz="2400" b="1" dirty="0" err="1">
                <a:solidFill>
                  <a:schemeClr val="accent2"/>
                </a:solidFill>
                <a:latin typeface="+mn-lt"/>
              </a:rPr>
              <a:t>sono</a:t>
            </a:r>
            <a:r>
              <a:rPr lang="en-GB" altLang="it-IT" sz="2400" b="1" dirty="0">
                <a:solidFill>
                  <a:schemeClr val="accent2"/>
                </a:solidFill>
                <a:latin typeface="+mn-lt"/>
              </a:rPr>
              <a:t> </a:t>
            </a:r>
            <a:r>
              <a:rPr lang="en-GB" altLang="it-IT" sz="2400" b="1" dirty="0" err="1">
                <a:solidFill>
                  <a:schemeClr val="accent2"/>
                </a:solidFill>
                <a:latin typeface="+mn-lt"/>
              </a:rPr>
              <a:t>preferibili</a:t>
            </a:r>
            <a:r>
              <a:rPr lang="en-GB" altLang="it-IT" sz="2400" b="1" dirty="0">
                <a:solidFill>
                  <a:schemeClr val="accent2"/>
                </a:solidFill>
                <a:latin typeface="+mn-lt"/>
              </a:rPr>
              <a:t> </a:t>
            </a:r>
            <a:r>
              <a:rPr lang="en-GB" altLang="it-IT" sz="2400" b="1" dirty="0" err="1">
                <a:solidFill>
                  <a:schemeClr val="accent2"/>
                </a:solidFill>
                <a:latin typeface="+mn-lt"/>
              </a:rPr>
              <a:t>agli</a:t>
            </a:r>
            <a:r>
              <a:rPr lang="en-GB" altLang="it-IT" sz="2400" b="1" dirty="0">
                <a:solidFill>
                  <a:schemeClr val="accent2"/>
                </a:solidFill>
                <a:latin typeface="+mn-lt"/>
              </a:rPr>
              <a:t> </a:t>
            </a:r>
            <a:r>
              <a:rPr lang="en-GB" altLang="it-IT" sz="2400" b="1" dirty="0" err="1">
                <a:solidFill>
                  <a:schemeClr val="accent2"/>
                </a:solidFill>
                <a:latin typeface="+mn-lt"/>
              </a:rPr>
              <a:t>agonisti</a:t>
            </a:r>
            <a:r>
              <a:rPr lang="en-GB" altLang="it-IT" sz="2400" b="1" dirty="0">
                <a:solidFill>
                  <a:schemeClr val="accent2"/>
                </a:solidFill>
                <a:latin typeface="+mn-lt"/>
              </a:rPr>
              <a:t> come </a:t>
            </a:r>
            <a:r>
              <a:rPr lang="en-GB" altLang="it-IT" sz="2400" b="1" dirty="0" err="1">
                <a:solidFill>
                  <a:schemeClr val="accent2"/>
                </a:solidFill>
                <a:latin typeface="+mn-lt"/>
              </a:rPr>
              <a:t>strumento</a:t>
            </a:r>
            <a:r>
              <a:rPr lang="en-GB" altLang="it-IT" sz="2400" b="1" dirty="0">
                <a:solidFill>
                  <a:schemeClr val="accent2"/>
                </a:solidFill>
                <a:latin typeface="+mn-lt"/>
              </a:rPr>
              <a:t> di    </a:t>
            </a:r>
            <a:r>
              <a:rPr lang="en-GB" altLang="it-IT" sz="2400" b="1" dirty="0" err="1">
                <a:solidFill>
                  <a:schemeClr val="accent2"/>
                </a:solidFill>
                <a:latin typeface="+mn-lt"/>
              </a:rPr>
              <a:t>caratterizzazione</a:t>
            </a:r>
            <a:r>
              <a:rPr lang="en-GB" altLang="it-IT" sz="2400" b="1" dirty="0">
                <a:solidFill>
                  <a:schemeClr val="accent2"/>
                </a:solidFill>
                <a:latin typeface="+mn-lt"/>
              </a:rPr>
              <a:t> </a:t>
            </a:r>
            <a:r>
              <a:rPr lang="en-GB" altLang="it-IT" sz="2400" b="1" dirty="0" err="1">
                <a:solidFill>
                  <a:schemeClr val="accent2"/>
                </a:solidFill>
                <a:latin typeface="+mn-lt"/>
              </a:rPr>
              <a:t>farmacologica</a:t>
            </a:r>
            <a:r>
              <a:rPr lang="en-GB" altLang="it-IT" sz="2400" b="1" dirty="0">
                <a:solidFill>
                  <a:schemeClr val="accent2"/>
                </a:solidFill>
                <a:latin typeface="+mn-lt"/>
              </a:rPr>
              <a:t> </a:t>
            </a:r>
            <a:r>
              <a:rPr lang="en-GB" altLang="it-IT" sz="2400" b="1" dirty="0" err="1">
                <a:solidFill>
                  <a:schemeClr val="accent2"/>
                </a:solidFill>
                <a:latin typeface="+mn-lt"/>
              </a:rPr>
              <a:t>dei</a:t>
            </a:r>
            <a:r>
              <a:rPr lang="en-GB" altLang="it-IT" sz="2400" b="1" dirty="0">
                <a:solidFill>
                  <a:schemeClr val="accent2"/>
                </a:solidFill>
                <a:latin typeface="+mn-lt"/>
              </a:rPr>
              <a:t> </a:t>
            </a:r>
            <a:r>
              <a:rPr lang="en-GB" altLang="it-IT" sz="2400" b="1" dirty="0" err="1">
                <a:solidFill>
                  <a:schemeClr val="accent2"/>
                </a:solidFill>
                <a:latin typeface="+mn-lt"/>
              </a:rPr>
              <a:t>recettori</a:t>
            </a:r>
            <a:endParaRPr lang="en-GB" altLang="it-IT" sz="2400" b="1" dirty="0">
              <a:solidFill>
                <a:schemeClr val="accent2"/>
              </a:solidFill>
              <a:latin typeface="+mn-lt"/>
            </a:endParaRPr>
          </a:p>
        </p:txBody>
      </p:sp>
    </p:spTree>
    <p:extLst>
      <p:ext uri="{BB962C8B-B14F-4D97-AF65-F5344CB8AC3E}">
        <p14:creationId xmlns:p14="http://schemas.microsoft.com/office/powerpoint/2010/main" val="14494667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391680" y="881373"/>
            <a:ext cx="82209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Gli unici potenti antagonisti A</a:t>
            </a:r>
            <a:r>
              <a:rPr lang="en-GB" altLang="it-IT" sz="2000" baseline="-33000">
                <a:solidFill>
                  <a:schemeClr val="bg2">
                    <a:lumMod val="25000"/>
                  </a:schemeClr>
                </a:solidFill>
              </a:rPr>
              <a:t>2B</a:t>
            </a:r>
            <a:r>
              <a:rPr lang="en-GB" altLang="it-IT" sz="2000">
                <a:solidFill>
                  <a:schemeClr val="bg2">
                    <a:lumMod val="25000"/>
                  </a:schemeClr>
                </a:solidFill>
              </a:rPr>
              <a:t> sono di natura xantinica</a:t>
            </a:r>
          </a:p>
        </p:txBody>
      </p:sp>
      <p:sp>
        <p:nvSpPr>
          <p:cNvPr id="61442" name="AutoShape 2"/>
          <p:cNvSpPr>
            <a:spLocks noChangeArrowheads="1"/>
          </p:cNvSpPr>
          <p:nvPr/>
        </p:nvSpPr>
        <p:spPr bwMode="auto">
          <a:xfrm>
            <a:off x="4245120" y="1404148"/>
            <a:ext cx="489600" cy="326914"/>
          </a:xfrm>
          <a:prstGeom prst="down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1443" name="Text Box 3"/>
          <p:cNvSpPr txBox="1">
            <a:spLocks noChangeArrowheads="1"/>
          </p:cNvSpPr>
          <p:nvPr/>
        </p:nvSpPr>
        <p:spPr bwMode="auto">
          <a:xfrm>
            <a:off x="391680" y="1795869"/>
            <a:ext cx="82209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Ricerca di derivati a struttura non xantinica</a:t>
            </a:r>
          </a:p>
        </p:txBody>
      </p:sp>
      <p:sp>
        <p:nvSpPr>
          <p:cNvPr id="61444" name="Text Box 4"/>
          <p:cNvSpPr txBox="1">
            <a:spLocks noChangeArrowheads="1"/>
          </p:cNvSpPr>
          <p:nvPr/>
        </p:nvSpPr>
        <p:spPr bwMode="auto">
          <a:xfrm>
            <a:off x="35856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41" y="2286961"/>
            <a:ext cx="8068320" cy="4082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p:cNvSpPr txBox="1">
            <a:spLocks noChangeArrowheads="1"/>
          </p:cNvSpPr>
          <p:nvPr/>
        </p:nvSpPr>
        <p:spPr bwMode="auto">
          <a:xfrm>
            <a:off x="326881" y="6379870"/>
            <a:ext cx="9144000" cy="64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rPr>
              <a:t> Pastorin, G.; Da Ros, T.;Spalluto, G.; Deflorian, F.; Moro, S.; Cacciari, B.; Baraldi, P.G.; Gessi, S.; Varani, K.; Borea, P.A.;  J.Med.Chem.,                2003, 46, 4287-4296.</a:t>
            </a:r>
          </a:p>
          <a:p>
            <a:pPr>
              <a:lnSpc>
                <a:spcPct val="87000"/>
              </a:lnSpc>
            </a:pPr>
            <a:endParaRPr lang="en-GB" altLang="it-IT" sz="1100">
              <a:solidFill>
                <a:schemeClr val="bg2">
                  <a:lumMod val="25000"/>
                </a:schemeClr>
              </a:solidFill>
            </a:endParaRPr>
          </a:p>
        </p:txBody>
      </p:sp>
    </p:spTree>
    <p:extLst>
      <p:ext uri="{BB962C8B-B14F-4D97-AF65-F5344CB8AC3E}">
        <p14:creationId xmlns:p14="http://schemas.microsoft.com/office/powerpoint/2010/main" val="10809608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arrotondato 21"/>
          <p:cNvSpPr/>
          <p:nvPr/>
        </p:nvSpPr>
        <p:spPr>
          <a:xfrm>
            <a:off x="4386635" y="3450172"/>
            <a:ext cx="4197206" cy="144922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Rettangolo arrotondato 1"/>
          <p:cNvSpPr/>
          <p:nvPr/>
        </p:nvSpPr>
        <p:spPr>
          <a:xfrm>
            <a:off x="4684976" y="1502077"/>
            <a:ext cx="3898864" cy="154038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80" y="995145"/>
            <a:ext cx="3241440" cy="30876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6" name="Rectangle 2"/>
          <p:cNvSpPr>
            <a:spLocks noGrp="1" noChangeArrowheads="1"/>
          </p:cNvSpPr>
          <p:nvPr>
            <p:ph type="title"/>
          </p:nvPr>
        </p:nvSpPr>
        <p:spPr>
          <a:xfrm>
            <a:off x="3559680" y="5475455"/>
            <a:ext cx="6042240" cy="567420"/>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rPr>
              <a:t>Il più potente della serie</a:t>
            </a:r>
          </a:p>
        </p:txBody>
      </p:sp>
      <p:sp>
        <p:nvSpPr>
          <p:cNvPr id="62467" name="Text Box 3"/>
          <p:cNvSpPr txBox="1">
            <a:spLocks noChangeArrowheads="1"/>
          </p:cNvSpPr>
          <p:nvPr/>
        </p:nvSpPr>
        <p:spPr bwMode="auto">
          <a:xfrm>
            <a:off x="358560" y="8929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20" y="1143481"/>
            <a:ext cx="2789280" cy="2670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6320" y="1502078"/>
            <a:ext cx="1895040" cy="11060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770" y="2157346"/>
            <a:ext cx="954720" cy="7099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6080" y="2138625"/>
            <a:ext cx="1261440" cy="7359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1" y="3751594"/>
            <a:ext cx="3428640" cy="6567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1601" y="3868247"/>
            <a:ext cx="947520" cy="7416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20000">
            <a:off x="7590241" y="3938814"/>
            <a:ext cx="596160"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0290" y="1627371"/>
            <a:ext cx="1306080" cy="12802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4961" y="3835123"/>
            <a:ext cx="1274400" cy="770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9" name="Text Box 15"/>
          <p:cNvSpPr txBox="1">
            <a:spLocks noChangeArrowheads="1"/>
          </p:cNvSpPr>
          <p:nvPr/>
        </p:nvSpPr>
        <p:spPr bwMode="auto">
          <a:xfrm>
            <a:off x="2743201" y="5389046"/>
            <a:ext cx="163296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1100 </a:t>
            </a:r>
            <a:r>
              <a:rPr lang="en-GB" altLang="it-IT" sz="1300">
                <a:solidFill>
                  <a:schemeClr val="bg2">
                    <a:lumMod val="25000"/>
                  </a:schemeClr>
                </a:solidFill>
                <a:cs typeface="Arial" charset="0"/>
              </a:rPr>
              <a:t>± 100</a:t>
            </a:r>
            <a:r>
              <a:rPr lang="en-GB" altLang="it-IT" sz="1300">
                <a:solidFill>
                  <a:schemeClr val="bg2">
                    <a:lumMod val="25000"/>
                  </a:schemeClr>
                </a:solidFill>
              </a:rPr>
              <a:t>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800   </a:t>
            </a:r>
            <a:r>
              <a:rPr lang="en-GB" altLang="it-IT" sz="1300">
                <a:solidFill>
                  <a:schemeClr val="bg2">
                    <a:lumMod val="25000"/>
                  </a:schemeClr>
                </a:solidFill>
                <a:cs typeface="Arial" charset="0"/>
              </a:rPr>
              <a:t>± 104</a:t>
            </a:r>
            <a:r>
              <a:rPr lang="en-GB" altLang="it-IT" sz="1300">
                <a:solidFill>
                  <a:schemeClr val="bg2">
                    <a:lumMod val="25000"/>
                  </a:schemeClr>
                </a:solidFill>
              </a:rPr>
              <a:t>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 20     </a:t>
            </a:r>
            <a:r>
              <a:rPr lang="en-GB" altLang="it-IT" sz="1300">
                <a:solidFill>
                  <a:schemeClr val="bg2">
                    <a:lumMod val="25000"/>
                  </a:schemeClr>
                </a:solidFill>
                <a:cs typeface="Arial" charset="0"/>
              </a:rPr>
              <a:t>± 3    </a:t>
            </a:r>
            <a:r>
              <a:rPr lang="en-GB" altLang="it-IT" sz="1300">
                <a:solidFill>
                  <a:schemeClr val="bg2">
                    <a:lumMod val="25000"/>
                  </a:schemeClr>
                </a:solidFill>
              </a:rPr>
              <a:t>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300   </a:t>
            </a:r>
            <a:r>
              <a:rPr lang="en-GB" altLang="it-IT" sz="1300">
                <a:solidFill>
                  <a:schemeClr val="bg2">
                    <a:lumMod val="25000"/>
                  </a:schemeClr>
                </a:solidFill>
                <a:cs typeface="Arial" charset="0"/>
              </a:rPr>
              <a:t>± 28   </a:t>
            </a:r>
            <a:r>
              <a:rPr lang="en-GB" altLang="it-IT" sz="1300">
                <a:solidFill>
                  <a:schemeClr val="bg2">
                    <a:lumMod val="25000"/>
                  </a:schemeClr>
                </a:solidFill>
              </a:rPr>
              <a:t>nM</a:t>
            </a:r>
          </a:p>
          <a:p>
            <a:pPr>
              <a:lnSpc>
                <a:spcPct val="87000"/>
              </a:lnSpc>
            </a:pPr>
            <a:endParaRPr lang="en-GB" altLang="it-IT" sz="1300">
              <a:solidFill>
                <a:schemeClr val="bg2">
                  <a:lumMod val="25000"/>
                </a:schemeClr>
              </a:solidFill>
            </a:endParaRPr>
          </a:p>
        </p:txBody>
      </p:sp>
      <p:sp>
        <p:nvSpPr>
          <p:cNvPr id="62480" name="AutoShape 16"/>
          <p:cNvSpPr>
            <a:spLocks noChangeArrowheads="1"/>
          </p:cNvSpPr>
          <p:nvPr/>
        </p:nvSpPr>
        <p:spPr bwMode="auto">
          <a:xfrm>
            <a:off x="6432480" y="4982520"/>
            <a:ext cx="326880" cy="653829"/>
          </a:xfrm>
          <a:prstGeom prst="downArrow">
            <a:avLst>
              <a:gd name="adj1" fmla="val 50000"/>
              <a:gd name="adj2" fmla="val 50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2481" name="AutoShape 17"/>
          <p:cNvSpPr>
            <a:spLocks noChangeArrowheads="1"/>
          </p:cNvSpPr>
          <p:nvPr/>
        </p:nvSpPr>
        <p:spPr bwMode="auto">
          <a:xfrm>
            <a:off x="4572000" y="5518660"/>
            <a:ext cx="489600" cy="489651"/>
          </a:xfrm>
          <a:prstGeom prst="left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2482" name="AutoShape 18"/>
          <p:cNvSpPr>
            <a:spLocks noChangeArrowheads="1"/>
          </p:cNvSpPr>
          <p:nvPr/>
        </p:nvSpPr>
        <p:spPr bwMode="auto">
          <a:xfrm>
            <a:off x="1959840" y="5551784"/>
            <a:ext cx="489600" cy="489651"/>
          </a:xfrm>
          <a:prstGeom prst="left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2483" name="Text Box 19"/>
          <p:cNvSpPr txBox="1">
            <a:spLocks noChangeArrowheads="1"/>
          </p:cNvSpPr>
          <p:nvPr/>
        </p:nvSpPr>
        <p:spPr bwMode="auto">
          <a:xfrm>
            <a:off x="-326880" y="5551784"/>
            <a:ext cx="3005280" cy="56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DOCKING</a:t>
            </a:r>
          </a:p>
        </p:txBody>
      </p:sp>
    </p:spTree>
    <p:extLst>
      <p:ext uri="{BB962C8B-B14F-4D97-AF65-F5344CB8AC3E}">
        <p14:creationId xmlns:p14="http://schemas.microsoft.com/office/powerpoint/2010/main" val="3870552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889920" y="5062132"/>
            <a:ext cx="7241760" cy="489651"/>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Per confronto è stato simulato il docking anche nel recettore A</a:t>
            </a:r>
            <a:r>
              <a:rPr lang="en-GB" altLang="it-IT" sz="1800" baseline="-33000">
                <a:solidFill>
                  <a:schemeClr val="bg2">
                    <a:lumMod val="25000"/>
                  </a:schemeClr>
                </a:solidFill>
              </a:rPr>
              <a:t>3</a:t>
            </a:r>
          </a:p>
        </p:txBody>
      </p:sp>
      <p:sp>
        <p:nvSpPr>
          <p:cNvPr id="63490" name="Rectangle 2"/>
          <p:cNvSpPr>
            <a:spLocks noGrp="1" noChangeArrowheads="1"/>
          </p:cNvSpPr>
          <p:nvPr>
            <p:ph type="subTitle" idx="4294967295"/>
          </p:nvPr>
        </p:nvSpPr>
        <p:spPr bwMode="auto">
          <a:xfrm>
            <a:off x="881280" y="5520100"/>
            <a:ext cx="7381440" cy="37587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indent="0" algn="ctr">
              <a:lnSpc>
                <a:spcPct val="62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Infatti il derivato fitta bene con il modello A</a:t>
            </a:r>
            <a:r>
              <a:rPr lang="en-GB" altLang="it-IT" sz="1800" baseline="-33000">
                <a:solidFill>
                  <a:schemeClr val="bg2">
                    <a:lumMod val="25000"/>
                  </a:schemeClr>
                </a:solidFill>
              </a:rPr>
              <a:t>2B </a:t>
            </a:r>
            <a:r>
              <a:rPr lang="en-GB" altLang="it-IT" sz="1800">
                <a:solidFill>
                  <a:schemeClr val="bg2">
                    <a:lumMod val="25000"/>
                  </a:schemeClr>
                </a:solidFill>
              </a:rPr>
              <a:t>ma non con quello A</a:t>
            </a:r>
            <a:r>
              <a:rPr lang="en-GB" altLang="it-IT" sz="1800" baseline="-33000">
                <a:solidFill>
                  <a:schemeClr val="bg2">
                    <a:lumMod val="25000"/>
                  </a:schemeClr>
                </a:solidFill>
              </a:rPr>
              <a:t>3</a:t>
            </a:r>
          </a:p>
        </p:txBody>
      </p:sp>
      <p:sp>
        <p:nvSpPr>
          <p:cNvPr id="63491" name="Text Box 3"/>
          <p:cNvSpPr txBox="1">
            <a:spLocks noChangeArrowheads="1"/>
          </p:cNvSpPr>
          <p:nvPr/>
        </p:nvSpPr>
        <p:spPr bwMode="auto">
          <a:xfrm>
            <a:off x="358560" y="8929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3492" name="Text Box 4"/>
          <p:cNvSpPr txBox="1">
            <a:spLocks noChangeArrowheads="1"/>
          </p:cNvSpPr>
          <p:nvPr/>
        </p:nvSpPr>
        <p:spPr bwMode="auto">
          <a:xfrm>
            <a:off x="-228960" y="936099"/>
            <a:ext cx="3005280" cy="56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DOCKING</a:t>
            </a:r>
          </a:p>
        </p:txBody>
      </p:sp>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40" y="1437271"/>
            <a:ext cx="4390560" cy="326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720" y="1445912"/>
            <a:ext cx="4245120" cy="3224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5" name="Text Box 7"/>
          <p:cNvSpPr txBox="1">
            <a:spLocks noChangeArrowheads="1"/>
          </p:cNvSpPr>
          <p:nvPr/>
        </p:nvSpPr>
        <p:spPr bwMode="auto">
          <a:xfrm>
            <a:off x="269281" y="5930528"/>
            <a:ext cx="871056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100000"/>
              </a:lnSpc>
              <a:buClr>
                <a:srgbClr val="FFFFFF"/>
              </a:buClr>
            </a:pPr>
            <a:r>
              <a:rPr lang="en-GB" altLang="it-IT">
                <a:solidFill>
                  <a:schemeClr val="bg2">
                    <a:lumMod val="25000"/>
                  </a:schemeClr>
                </a:solidFill>
              </a:rPr>
              <a:t>Si nota una profonda cavità tra i TM3,5 e 6 nel modello A</a:t>
            </a:r>
            <a:r>
              <a:rPr lang="en-GB" altLang="it-IT" baseline="-33000">
                <a:solidFill>
                  <a:schemeClr val="bg2">
                    <a:lumMod val="25000"/>
                  </a:schemeClr>
                </a:solidFill>
              </a:rPr>
              <a:t>2B</a:t>
            </a:r>
            <a:r>
              <a:rPr lang="en-GB" altLang="it-IT">
                <a:solidFill>
                  <a:schemeClr val="bg2">
                    <a:lumMod val="25000"/>
                  </a:schemeClr>
                </a:solidFill>
              </a:rPr>
              <a:t> che invece è molto più piccola in A</a:t>
            </a:r>
            <a:r>
              <a:rPr lang="en-GB" altLang="it-IT" baseline="-33000">
                <a:solidFill>
                  <a:schemeClr val="bg2">
                    <a:lumMod val="25000"/>
                  </a:schemeClr>
                </a:solidFill>
              </a:rPr>
              <a:t>3</a:t>
            </a:r>
            <a:r>
              <a:rPr lang="en-GB" altLang="it-IT">
                <a:solidFill>
                  <a:schemeClr val="bg2">
                    <a:lumMod val="25000"/>
                  </a:schemeClr>
                </a:solidFill>
              </a:rPr>
              <a:t>, quindi, avendo questo derivato due grossi sostituenti, viene ben accolto nel primo recettore ma non nel secondo.</a:t>
            </a:r>
          </a:p>
        </p:txBody>
      </p:sp>
      <p:sp>
        <p:nvSpPr>
          <p:cNvPr id="63496" name="Text Box 8"/>
          <p:cNvSpPr txBox="1">
            <a:spLocks noChangeArrowheads="1"/>
          </p:cNvSpPr>
          <p:nvPr/>
        </p:nvSpPr>
        <p:spPr bwMode="auto">
          <a:xfrm>
            <a:off x="228961" y="4670411"/>
            <a:ext cx="433440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1500">
                <a:solidFill>
                  <a:schemeClr val="bg2">
                    <a:lumMod val="25000"/>
                  </a:schemeClr>
                </a:solidFill>
              </a:rPr>
              <a:t>A</a:t>
            </a:r>
            <a:r>
              <a:rPr lang="en-GB" altLang="it-IT" sz="1500" baseline="-33000">
                <a:solidFill>
                  <a:schemeClr val="bg2">
                    <a:lumMod val="25000"/>
                  </a:schemeClr>
                </a:solidFill>
              </a:rPr>
              <a:t>2B </a:t>
            </a:r>
            <a:r>
              <a:rPr lang="en-GB" altLang="it-IT" sz="1500">
                <a:solidFill>
                  <a:schemeClr val="bg2">
                    <a:lumMod val="25000"/>
                  </a:schemeClr>
                </a:solidFill>
              </a:rPr>
              <a:t>Vista dall'ambiente extracellulare</a:t>
            </a:r>
          </a:p>
        </p:txBody>
      </p:sp>
      <p:sp>
        <p:nvSpPr>
          <p:cNvPr id="63497" name="Text Box 9"/>
          <p:cNvSpPr txBox="1">
            <a:spLocks noChangeArrowheads="1"/>
          </p:cNvSpPr>
          <p:nvPr/>
        </p:nvSpPr>
        <p:spPr bwMode="auto">
          <a:xfrm>
            <a:off x="4636800" y="4670411"/>
            <a:ext cx="433440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1500">
                <a:solidFill>
                  <a:schemeClr val="bg2">
                    <a:lumMod val="25000"/>
                  </a:schemeClr>
                </a:solidFill>
              </a:rPr>
              <a:t>A</a:t>
            </a:r>
            <a:r>
              <a:rPr lang="en-GB" altLang="it-IT" sz="1500" baseline="-33000">
                <a:solidFill>
                  <a:schemeClr val="bg2">
                    <a:lumMod val="25000"/>
                  </a:schemeClr>
                </a:solidFill>
              </a:rPr>
              <a:t>2B  </a:t>
            </a:r>
            <a:r>
              <a:rPr lang="en-GB" altLang="it-IT" sz="1500">
                <a:solidFill>
                  <a:schemeClr val="bg2">
                    <a:lumMod val="25000"/>
                  </a:schemeClr>
                </a:solidFill>
              </a:rPr>
              <a:t>Vista laterale</a:t>
            </a:r>
          </a:p>
        </p:txBody>
      </p:sp>
    </p:spTree>
    <p:extLst>
      <p:ext uri="{BB962C8B-B14F-4D97-AF65-F5344CB8AC3E}">
        <p14:creationId xmlns:p14="http://schemas.microsoft.com/office/powerpoint/2010/main" val="41673643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760" y="1143481"/>
            <a:ext cx="6409440" cy="48993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4" name="Text Box 2"/>
          <p:cNvSpPr txBox="1">
            <a:spLocks noChangeArrowheads="1"/>
          </p:cNvSpPr>
          <p:nvPr/>
        </p:nvSpPr>
        <p:spPr bwMode="auto">
          <a:xfrm>
            <a:off x="358560" y="8929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601" y="1525121"/>
            <a:ext cx="5271840" cy="4189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98588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1174751" y="1153751"/>
            <a:ext cx="5041702" cy="44558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pic>
        <p:nvPicPr>
          <p:cNvPr id="655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573" y="1280484"/>
            <a:ext cx="4426560" cy="40482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8" name="Text Box 2"/>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5539" name="Text Box 3"/>
          <p:cNvSpPr txBox="1">
            <a:spLocks noChangeArrowheads="1"/>
          </p:cNvSpPr>
          <p:nvPr/>
        </p:nvSpPr>
        <p:spPr bwMode="auto">
          <a:xfrm>
            <a:off x="4161573" y="4218392"/>
            <a:ext cx="17625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buSzPct val="100000"/>
            </a:pPr>
            <a:r>
              <a:rPr lang="en-GB" altLang="it-IT" sz="1500" b="1" dirty="0">
                <a:solidFill>
                  <a:schemeClr val="bg1"/>
                </a:solidFill>
                <a:latin typeface="Times New Roman" pitchFamily="16" charset="0"/>
              </a:rPr>
              <a:t>hA</a:t>
            </a:r>
            <a:r>
              <a:rPr lang="en-GB" altLang="it-IT" sz="1500" b="1" baseline="-25000" dirty="0">
                <a:solidFill>
                  <a:schemeClr val="bg1"/>
                </a:solidFill>
                <a:latin typeface="Times New Roman" pitchFamily="16" charset="0"/>
              </a:rPr>
              <a:t>1   </a:t>
            </a:r>
            <a:r>
              <a:rPr lang="en-GB" altLang="it-IT" sz="1500" b="1" dirty="0">
                <a:solidFill>
                  <a:schemeClr val="bg1"/>
                </a:solidFill>
                <a:latin typeface="Times New Roman" pitchFamily="16" charset="0"/>
              </a:rPr>
              <a:t>= 710 </a:t>
            </a:r>
            <a:r>
              <a:rPr lang="en-GB" altLang="it-IT" sz="1500" b="1" dirty="0" err="1">
                <a:solidFill>
                  <a:schemeClr val="bg1"/>
                </a:solidFill>
                <a:latin typeface="Times New Roman" pitchFamily="16" charset="0"/>
              </a:rPr>
              <a:t>nM</a:t>
            </a:r>
            <a:r>
              <a:rPr lang="en-GB" altLang="it-IT" sz="1500" b="1" dirty="0">
                <a:solidFill>
                  <a:schemeClr val="bg1"/>
                </a:solidFill>
                <a:latin typeface="Times New Roman" pitchFamily="16" charset="0"/>
              </a:rPr>
              <a:t>          hA</a:t>
            </a:r>
            <a:r>
              <a:rPr lang="en-GB" altLang="it-IT" sz="1500" b="1" baseline="-25000" dirty="0">
                <a:solidFill>
                  <a:schemeClr val="bg1"/>
                </a:solidFill>
                <a:latin typeface="Times New Roman" pitchFamily="16" charset="0"/>
              </a:rPr>
              <a:t>2A</a:t>
            </a:r>
            <a:r>
              <a:rPr lang="en-GB" altLang="it-IT" sz="1500" b="1" dirty="0">
                <a:solidFill>
                  <a:schemeClr val="bg1"/>
                </a:solidFill>
                <a:latin typeface="Times New Roman" pitchFamily="16" charset="0"/>
              </a:rPr>
              <a:t>= 305 </a:t>
            </a:r>
            <a:r>
              <a:rPr lang="en-GB" altLang="it-IT" sz="1500" b="1" dirty="0" err="1">
                <a:solidFill>
                  <a:schemeClr val="bg1"/>
                </a:solidFill>
                <a:latin typeface="Times New Roman" pitchFamily="16" charset="0"/>
              </a:rPr>
              <a:t>nM</a:t>
            </a:r>
            <a:r>
              <a:rPr lang="en-GB" altLang="it-IT" sz="1500" b="1" dirty="0">
                <a:solidFill>
                  <a:schemeClr val="bg1"/>
                </a:solidFill>
                <a:latin typeface="Times New Roman" pitchFamily="16" charset="0"/>
              </a:rPr>
              <a:t>           hA</a:t>
            </a:r>
            <a:r>
              <a:rPr lang="en-GB" altLang="it-IT" sz="1500" b="1" baseline="-25000" dirty="0">
                <a:solidFill>
                  <a:schemeClr val="bg1"/>
                </a:solidFill>
                <a:latin typeface="Times New Roman" pitchFamily="16" charset="0"/>
              </a:rPr>
              <a:t>2B</a:t>
            </a:r>
            <a:r>
              <a:rPr lang="en-GB" altLang="it-IT" sz="1500" b="1" dirty="0">
                <a:solidFill>
                  <a:schemeClr val="bg1"/>
                </a:solidFill>
                <a:latin typeface="Times New Roman" pitchFamily="16" charset="0"/>
              </a:rPr>
              <a:t>= 2.190 </a:t>
            </a:r>
            <a:r>
              <a:rPr lang="en-GB" altLang="it-IT" sz="1500" b="1" dirty="0" err="1">
                <a:solidFill>
                  <a:schemeClr val="bg1"/>
                </a:solidFill>
                <a:latin typeface="Times New Roman" pitchFamily="16" charset="0"/>
              </a:rPr>
              <a:t>nM</a:t>
            </a:r>
            <a:r>
              <a:rPr lang="en-GB" altLang="it-IT" sz="1500" b="1" dirty="0">
                <a:solidFill>
                  <a:schemeClr val="bg1"/>
                </a:solidFill>
                <a:latin typeface="Times New Roman" pitchFamily="16" charset="0"/>
              </a:rPr>
              <a:t>        hA</a:t>
            </a:r>
            <a:r>
              <a:rPr lang="en-GB" altLang="it-IT" sz="1500" b="1" baseline="-25000" dirty="0">
                <a:solidFill>
                  <a:schemeClr val="bg1"/>
                </a:solidFill>
                <a:latin typeface="Times New Roman" pitchFamily="16" charset="0"/>
              </a:rPr>
              <a:t>3  </a:t>
            </a:r>
            <a:r>
              <a:rPr lang="en-GB" altLang="it-IT" sz="1500" b="1" dirty="0">
                <a:solidFill>
                  <a:schemeClr val="bg1"/>
                </a:solidFill>
                <a:latin typeface="Times New Roman" pitchFamily="16" charset="0"/>
              </a:rPr>
              <a:t>= 343 </a:t>
            </a:r>
            <a:r>
              <a:rPr lang="en-GB" altLang="it-IT" sz="1500" b="1" dirty="0" err="1">
                <a:solidFill>
                  <a:schemeClr val="bg1"/>
                </a:solidFill>
                <a:latin typeface="Times New Roman" pitchFamily="16" charset="0"/>
              </a:rPr>
              <a:t>nM</a:t>
            </a:r>
            <a:endParaRPr lang="en-GB" altLang="it-IT" sz="1500" b="1" dirty="0">
              <a:solidFill>
                <a:schemeClr val="bg1"/>
              </a:solidFill>
              <a:latin typeface="Times New Roman" pitchFamily="16" charset="0"/>
            </a:endParaRPr>
          </a:p>
        </p:txBody>
      </p:sp>
      <p:pic>
        <p:nvPicPr>
          <p:cNvPr id="655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630" y="2916307"/>
            <a:ext cx="1013760" cy="13292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1" name="Text Box 5"/>
          <p:cNvSpPr txBox="1">
            <a:spLocks noChangeArrowheads="1"/>
          </p:cNvSpPr>
          <p:nvPr/>
        </p:nvSpPr>
        <p:spPr bwMode="auto">
          <a:xfrm>
            <a:off x="5972470" y="4408303"/>
            <a:ext cx="29721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a:solidFill>
                  <a:schemeClr val="bg2">
                    <a:lumMod val="25000"/>
                  </a:schemeClr>
                </a:solidFill>
              </a:rPr>
              <a:t>FALSO POSITIVO</a:t>
            </a:r>
          </a:p>
        </p:txBody>
      </p:sp>
      <p:sp>
        <p:nvSpPr>
          <p:cNvPr id="65542" name="Text Box 6"/>
          <p:cNvSpPr txBox="1">
            <a:spLocks noChangeArrowheads="1"/>
          </p:cNvSpPr>
          <p:nvPr/>
        </p:nvSpPr>
        <p:spPr bwMode="auto">
          <a:xfrm>
            <a:off x="914399" y="6069002"/>
            <a:ext cx="7863841"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dirty="0">
                <a:solidFill>
                  <a:schemeClr val="bg2">
                    <a:lumMod val="25000"/>
                  </a:schemeClr>
                </a:solidFill>
              </a:rPr>
              <a:t>La </a:t>
            </a:r>
            <a:r>
              <a:rPr lang="en-GB" altLang="it-IT" dirty="0" err="1">
                <a:solidFill>
                  <a:schemeClr val="bg2">
                    <a:lumMod val="25000"/>
                  </a:schemeClr>
                </a:solidFill>
              </a:rPr>
              <a:t>causa</a:t>
            </a:r>
            <a:r>
              <a:rPr lang="en-GB" altLang="it-IT" dirty="0">
                <a:solidFill>
                  <a:schemeClr val="bg2">
                    <a:lumMod val="25000"/>
                  </a:schemeClr>
                </a:solidFill>
              </a:rPr>
              <a:t> </a:t>
            </a:r>
            <a:r>
              <a:rPr lang="en-GB" altLang="it-IT" dirty="0" err="1">
                <a:solidFill>
                  <a:schemeClr val="bg2">
                    <a:lumMod val="25000"/>
                  </a:schemeClr>
                </a:solidFill>
              </a:rPr>
              <a:t>può</a:t>
            </a:r>
            <a:r>
              <a:rPr lang="en-GB" altLang="it-IT" dirty="0">
                <a:solidFill>
                  <a:schemeClr val="bg2">
                    <a:lumMod val="25000"/>
                  </a:schemeClr>
                </a:solidFill>
              </a:rPr>
              <a:t> </a:t>
            </a:r>
            <a:r>
              <a:rPr lang="en-GB" altLang="it-IT" dirty="0" err="1">
                <a:solidFill>
                  <a:schemeClr val="bg2">
                    <a:lumMod val="25000"/>
                  </a:schemeClr>
                </a:solidFill>
              </a:rPr>
              <a:t>imputarsi</a:t>
            </a:r>
            <a:r>
              <a:rPr lang="en-GB" altLang="it-IT" dirty="0">
                <a:solidFill>
                  <a:schemeClr val="bg2">
                    <a:lumMod val="25000"/>
                  </a:schemeClr>
                </a:solidFill>
              </a:rPr>
              <a:t> </a:t>
            </a:r>
            <a:r>
              <a:rPr lang="en-GB" altLang="it-IT" dirty="0" err="1">
                <a:solidFill>
                  <a:schemeClr val="bg2">
                    <a:lumMod val="25000"/>
                  </a:schemeClr>
                </a:solidFill>
              </a:rPr>
              <a:t>all'utilizzo</a:t>
            </a:r>
            <a:r>
              <a:rPr lang="en-GB" altLang="it-IT" dirty="0">
                <a:solidFill>
                  <a:schemeClr val="bg2">
                    <a:lumMod val="25000"/>
                  </a:schemeClr>
                </a:solidFill>
              </a:rPr>
              <a:t> di cellule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esprimevano</a:t>
            </a:r>
            <a:r>
              <a:rPr lang="en-GB" altLang="it-IT" dirty="0">
                <a:solidFill>
                  <a:schemeClr val="bg2">
                    <a:lumMod val="25000"/>
                  </a:schemeClr>
                </a:solidFill>
              </a:rPr>
              <a:t> </a:t>
            </a:r>
            <a:r>
              <a:rPr lang="en-GB" altLang="it-IT" dirty="0" err="1">
                <a:solidFill>
                  <a:schemeClr val="bg2">
                    <a:lumMod val="25000"/>
                  </a:schemeClr>
                </a:solidFill>
              </a:rPr>
              <a:t>poco</a:t>
            </a:r>
            <a:r>
              <a:rPr lang="en-GB" altLang="it-IT" dirty="0">
                <a:solidFill>
                  <a:schemeClr val="bg2">
                    <a:lumMod val="25000"/>
                  </a:schemeClr>
                </a:solidFill>
              </a:rPr>
              <a:t> </a:t>
            </a:r>
            <a:r>
              <a:rPr lang="en-GB" altLang="it-IT" dirty="0" err="1">
                <a:solidFill>
                  <a:schemeClr val="bg2">
                    <a:lumMod val="25000"/>
                  </a:schemeClr>
                </a:solidFill>
              </a:rPr>
              <a:t>recettore</a:t>
            </a:r>
            <a:r>
              <a:rPr lang="en-GB" altLang="it-IT" dirty="0">
                <a:solidFill>
                  <a:schemeClr val="bg2">
                    <a:lumMod val="25000"/>
                  </a:schemeClr>
                </a:solidFill>
              </a:rPr>
              <a:t> e a </a:t>
            </a:r>
            <a:r>
              <a:rPr lang="en-GB" altLang="it-IT" dirty="0" err="1">
                <a:solidFill>
                  <a:schemeClr val="bg2">
                    <a:lumMod val="25000"/>
                  </a:schemeClr>
                </a:solidFill>
              </a:rPr>
              <a:t>ligandi</a:t>
            </a:r>
            <a:r>
              <a:rPr lang="en-GB" altLang="it-IT" dirty="0">
                <a:solidFill>
                  <a:schemeClr val="bg2">
                    <a:lumMod val="25000"/>
                  </a:schemeClr>
                </a:solidFill>
              </a:rPr>
              <a:t> </a:t>
            </a:r>
            <a:r>
              <a:rPr lang="en-GB" altLang="it-IT" dirty="0" err="1">
                <a:solidFill>
                  <a:schemeClr val="bg2">
                    <a:lumMod val="25000"/>
                  </a:schemeClr>
                </a:solidFill>
              </a:rPr>
              <a:t>poco</a:t>
            </a:r>
            <a:r>
              <a:rPr lang="en-GB" altLang="it-IT" dirty="0">
                <a:solidFill>
                  <a:schemeClr val="bg2">
                    <a:lumMod val="25000"/>
                  </a:schemeClr>
                </a:solidFill>
              </a:rPr>
              <a:t> </a:t>
            </a:r>
            <a:r>
              <a:rPr lang="en-GB" altLang="it-IT" dirty="0" err="1">
                <a:solidFill>
                  <a:schemeClr val="bg2">
                    <a:lumMod val="25000"/>
                  </a:schemeClr>
                </a:solidFill>
              </a:rPr>
              <a:t>potenti</a:t>
            </a:r>
            <a:endParaRPr lang="en-GB" altLang="it-IT" dirty="0">
              <a:solidFill>
                <a:schemeClr val="bg2">
                  <a:lumMod val="25000"/>
                </a:schemeClr>
              </a:solidFill>
            </a:endParaRPr>
          </a:p>
        </p:txBody>
      </p:sp>
    </p:spTree>
    <p:extLst>
      <p:ext uri="{BB962C8B-B14F-4D97-AF65-F5344CB8AC3E}">
        <p14:creationId xmlns:p14="http://schemas.microsoft.com/office/powerpoint/2010/main" val="30902863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1"/>
          <p:cNvSpPr>
            <a:spLocks noChangeArrowheads="1"/>
          </p:cNvSpPr>
          <p:nvPr/>
        </p:nvSpPr>
        <p:spPr bwMode="auto">
          <a:xfrm>
            <a:off x="6042240" y="2024852"/>
            <a:ext cx="2905920" cy="2874542"/>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62" name="AutoShape 2"/>
          <p:cNvSpPr>
            <a:spLocks noChangeArrowheads="1"/>
          </p:cNvSpPr>
          <p:nvPr/>
        </p:nvSpPr>
        <p:spPr bwMode="auto">
          <a:xfrm>
            <a:off x="2972160" y="2024852"/>
            <a:ext cx="2905920" cy="2874542"/>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63" name="AutoShape 3"/>
          <p:cNvSpPr>
            <a:spLocks noChangeArrowheads="1"/>
          </p:cNvSpPr>
          <p:nvPr/>
        </p:nvSpPr>
        <p:spPr bwMode="auto">
          <a:xfrm>
            <a:off x="97920" y="2057977"/>
            <a:ext cx="2776320" cy="2841418"/>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64" name="Text Box 4"/>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6565" name="Text Box 5"/>
          <p:cNvSpPr txBox="1">
            <a:spLocks noChangeArrowheads="1"/>
          </p:cNvSpPr>
          <p:nvPr/>
        </p:nvSpPr>
        <p:spPr bwMode="auto">
          <a:xfrm>
            <a:off x="391680" y="1045550"/>
            <a:ext cx="81648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buClr>
                <a:srgbClr val="FFFFFF"/>
              </a:buClr>
            </a:pPr>
            <a:r>
              <a:rPr lang="en-GB" altLang="it-IT" sz="2000" dirty="0" err="1">
                <a:solidFill>
                  <a:schemeClr val="bg2">
                    <a:lumMod val="25000"/>
                  </a:schemeClr>
                </a:solidFill>
              </a:rPr>
              <a:t>Tutti</a:t>
            </a:r>
            <a:r>
              <a:rPr lang="en-GB" altLang="it-IT" sz="2000" dirty="0">
                <a:solidFill>
                  <a:schemeClr val="bg2">
                    <a:lumMod val="25000"/>
                  </a:schemeClr>
                </a:solidFill>
              </a:rPr>
              <a:t> </a:t>
            </a:r>
            <a:r>
              <a:rPr lang="en-GB" altLang="it-IT" sz="2000" dirty="0" err="1">
                <a:solidFill>
                  <a:schemeClr val="bg2">
                    <a:lumMod val="25000"/>
                  </a:schemeClr>
                </a:solidFill>
              </a:rPr>
              <a:t>i</a:t>
            </a:r>
            <a:r>
              <a:rPr lang="en-GB" altLang="it-IT" sz="2000" dirty="0">
                <a:solidFill>
                  <a:schemeClr val="bg2">
                    <a:lumMod val="25000"/>
                  </a:schemeClr>
                </a:solidFill>
              </a:rPr>
              <a:t> </a:t>
            </a:r>
            <a:r>
              <a:rPr lang="en-GB" altLang="it-IT" sz="2000" dirty="0" err="1">
                <a:solidFill>
                  <a:schemeClr val="bg2">
                    <a:lumMod val="25000"/>
                  </a:schemeClr>
                </a:solidFill>
              </a:rPr>
              <a:t>composti</a:t>
            </a:r>
            <a:r>
              <a:rPr lang="en-GB" altLang="it-IT" sz="2000" dirty="0">
                <a:solidFill>
                  <a:schemeClr val="bg2">
                    <a:lumMod val="25000"/>
                  </a:schemeClr>
                </a:solidFill>
              </a:rPr>
              <a:t> </a:t>
            </a:r>
            <a:r>
              <a:rPr lang="en-GB" altLang="it-IT" sz="2000" dirty="0" err="1">
                <a:solidFill>
                  <a:schemeClr val="bg2">
                    <a:lumMod val="25000"/>
                  </a:schemeClr>
                </a:solidFill>
              </a:rPr>
              <a:t>sintetizzati</a:t>
            </a:r>
            <a:r>
              <a:rPr lang="en-GB" altLang="it-IT" sz="2000" dirty="0">
                <a:solidFill>
                  <a:schemeClr val="bg2">
                    <a:lumMod val="25000"/>
                  </a:schemeClr>
                </a:solidFill>
              </a:rPr>
              <a:t> </a:t>
            </a:r>
            <a:r>
              <a:rPr lang="en-GB" altLang="it-IT" sz="2000" dirty="0" err="1">
                <a:solidFill>
                  <a:schemeClr val="bg2">
                    <a:lumMod val="25000"/>
                  </a:schemeClr>
                </a:solidFill>
              </a:rPr>
              <a:t>presentano</a:t>
            </a:r>
            <a:r>
              <a:rPr lang="en-GB" altLang="it-IT" sz="2000" dirty="0">
                <a:solidFill>
                  <a:schemeClr val="bg2">
                    <a:lumMod val="25000"/>
                  </a:schemeClr>
                </a:solidFill>
              </a:rPr>
              <a:t> </a:t>
            </a:r>
            <a:r>
              <a:rPr lang="en-GB" altLang="it-IT" sz="2000" dirty="0" err="1">
                <a:solidFill>
                  <a:schemeClr val="bg2">
                    <a:lumMod val="25000"/>
                  </a:schemeClr>
                </a:solidFill>
              </a:rPr>
              <a:t>comunque</a:t>
            </a:r>
            <a:r>
              <a:rPr lang="en-GB" altLang="it-IT" sz="2000" dirty="0">
                <a:solidFill>
                  <a:schemeClr val="bg2">
                    <a:lumMod val="25000"/>
                  </a:schemeClr>
                </a:solidFill>
              </a:rPr>
              <a:t> </a:t>
            </a:r>
            <a:r>
              <a:rPr lang="en-GB" altLang="it-IT" sz="2000" dirty="0" err="1">
                <a:solidFill>
                  <a:schemeClr val="bg2">
                    <a:lumMod val="25000"/>
                  </a:schemeClr>
                </a:solidFill>
              </a:rPr>
              <a:t>un'affinità</a:t>
            </a:r>
            <a:r>
              <a:rPr lang="en-GB" altLang="it-IT" sz="2000" dirty="0">
                <a:solidFill>
                  <a:schemeClr val="bg2">
                    <a:lumMod val="25000"/>
                  </a:schemeClr>
                </a:solidFill>
              </a:rPr>
              <a:t> verso </a:t>
            </a:r>
            <a:r>
              <a:rPr lang="en-GB" altLang="it-IT" sz="2000" dirty="0" err="1">
                <a:solidFill>
                  <a:schemeClr val="bg2">
                    <a:lumMod val="25000"/>
                  </a:schemeClr>
                </a:solidFill>
              </a:rPr>
              <a:t>i</a:t>
            </a:r>
            <a:r>
              <a:rPr lang="en-GB" altLang="it-IT" sz="2000" dirty="0">
                <a:solidFill>
                  <a:schemeClr val="bg2">
                    <a:lumMod val="25000"/>
                  </a:schemeClr>
                </a:solidFill>
              </a:rPr>
              <a:t> </a:t>
            </a:r>
            <a:r>
              <a:rPr lang="en-GB" altLang="it-IT" sz="2000" dirty="0" err="1">
                <a:solidFill>
                  <a:schemeClr val="bg2">
                    <a:lumMod val="25000"/>
                  </a:schemeClr>
                </a:solidFill>
              </a:rPr>
              <a:t>vari</a:t>
            </a:r>
            <a:r>
              <a:rPr lang="en-GB" altLang="it-IT" sz="2000" dirty="0">
                <a:solidFill>
                  <a:schemeClr val="bg2">
                    <a:lumMod val="25000"/>
                  </a:schemeClr>
                </a:solidFill>
              </a:rPr>
              <a:t> </a:t>
            </a:r>
            <a:r>
              <a:rPr lang="en-GB" altLang="it-IT" sz="2000" dirty="0" err="1">
                <a:solidFill>
                  <a:schemeClr val="bg2">
                    <a:lumMod val="25000"/>
                  </a:schemeClr>
                </a:solidFill>
              </a:rPr>
              <a:t>sottotipi</a:t>
            </a:r>
            <a:r>
              <a:rPr lang="en-GB" altLang="it-IT" sz="2000" dirty="0">
                <a:solidFill>
                  <a:schemeClr val="bg2">
                    <a:lumMod val="25000"/>
                  </a:schemeClr>
                </a:solidFill>
              </a:rPr>
              <a:t> </a:t>
            </a:r>
            <a:r>
              <a:rPr lang="en-GB" altLang="it-IT" sz="2000" dirty="0" err="1">
                <a:solidFill>
                  <a:schemeClr val="bg2">
                    <a:lumMod val="25000"/>
                  </a:schemeClr>
                </a:solidFill>
              </a:rPr>
              <a:t>recettoriali</a:t>
            </a:r>
            <a:r>
              <a:rPr lang="en-GB" altLang="it-IT" sz="2000" dirty="0">
                <a:solidFill>
                  <a:schemeClr val="bg2">
                    <a:lumMod val="25000"/>
                  </a:schemeClr>
                </a:solidFill>
              </a:rPr>
              <a:t> ma la </a:t>
            </a:r>
            <a:r>
              <a:rPr lang="en-GB" altLang="it-IT" sz="2000" dirty="0" err="1">
                <a:solidFill>
                  <a:schemeClr val="bg2">
                    <a:lumMod val="25000"/>
                  </a:schemeClr>
                </a:solidFill>
              </a:rPr>
              <a:t>selettività</a:t>
            </a:r>
            <a:r>
              <a:rPr lang="en-GB" altLang="it-IT" sz="2000" dirty="0">
                <a:solidFill>
                  <a:schemeClr val="bg2">
                    <a:lumMod val="25000"/>
                  </a:schemeClr>
                </a:solidFill>
              </a:rPr>
              <a:t> è </a:t>
            </a:r>
            <a:r>
              <a:rPr lang="en-GB" altLang="it-IT" sz="2000" dirty="0" err="1">
                <a:solidFill>
                  <a:schemeClr val="bg2">
                    <a:lumMod val="25000"/>
                  </a:schemeClr>
                </a:solidFill>
              </a:rPr>
              <a:t>scarsa</a:t>
            </a:r>
            <a:endParaRPr lang="en-GB" altLang="it-IT" sz="2000" dirty="0">
              <a:solidFill>
                <a:schemeClr val="bg2">
                  <a:lumMod val="25000"/>
                </a:schemeClr>
              </a:solidFill>
            </a:endParaRPr>
          </a:p>
        </p:txBody>
      </p:sp>
      <p:sp>
        <p:nvSpPr>
          <p:cNvPr id="66566" name="Text Box 6"/>
          <p:cNvSpPr txBox="1">
            <a:spLocks noChangeArrowheads="1"/>
          </p:cNvSpPr>
          <p:nvPr/>
        </p:nvSpPr>
        <p:spPr bwMode="auto">
          <a:xfrm>
            <a:off x="1143360" y="3800560"/>
            <a:ext cx="195984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1   </a:t>
            </a:r>
            <a:r>
              <a:rPr lang="en-GB" altLang="it-IT" sz="1500" b="1" dirty="0">
                <a:solidFill>
                  <a:schemeClr val="bg2">
                    <a:lumMod val="25000"/>
                  </a:schemeClr>
                </a:solidFill>
                <a:latin typeface="Times New Roman" pitchFamily="16" charset="0"/>
              </a:rPr>
              <a:t>= 139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2A</a:t>
            </a:r>
            <a:r>
              <a:rPr lang="en-GB" altLang="it-IT" sz="1500" b="1" dirty="0">
                <a:solidFill>
                  <a:schemeClr val="bg2">
                    <a:lumMod val="25000"/>
                  </a:schemeClr>
                </a:solidFill>
                <a:latin typeface="Times New Roman" pitchFamily="16" charset="0"/>
              </a:rPr>
              <a:t>= 216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a:t>
            </a:r>
            <a:r>
              <a:rPr lang="en-GB" altLang="it-IT" sz="1500" b="1" dirty="0">
                <a:solidFill>
                  <a:srgbClr val="FF0000"/>
                </a:solidFill>
                <a:latin typeface="Times New Roman" pitchFamily="16" charset="0"/>
              </a:rPr>
              <a:t>hA</a:t>
            </a:r>
            <a:r>
              <a:rPr lang="en-GB" altLang="it-IT" sz="1500" b="1" baseline="-25000" dirty="0">
                <a:solidFill>
                  <a:srgbClr val="FF0000"/>
                </a:solidFill>
                <a:latin typeface="Times New Roman" pitchFamily="16" charset="0"/>
              </a:rPr>
              <a:t>2B</a:t>
            </a:r>
            <a:r>
              <a:rPr lang="en-GB" altLang="it-IT" sz="1500" b="1" dirty="0">
                <a:solidFill>
                  <a:srgbClr val="FF0000"/>
                </a:solidFill>
                <a:latin typeface="Times New Roman" pitchFamily="16" charset="0"/>
              </a:rPr>
              <a:t>= </a:t>
            </a:r>
            <a:r>
              <a:rPr lang="en-GB" altLang="it-IT" sz="1500" b="1" dirty="0" smtClean="0">
                <a:solidFill>
                  <a:srgbClr val="FF0000"/>
                </a:solidFill>
                <a:latin typeface="Times New Roman" pitchFamily="16" charset="0"/>
              </a:rPr>
              <a:t>29.1 </a:t>
            </a:r>
            <a:r>
              <a:rPr lang="en-GB" altLang="it-IT" sz="1500" b="1" dirty="0" err="1">
                <a:solidFill>
                  <a:srgbClr val="FF0000"/>
                </a:solidFill>
                <a:latin typeface="Times New Roman" pitchFamily="16" charset="0"/>
              </a:rPr>
              <a:t>nM</a:t>
            </a:r>
            <a:r>
              <a:rPr lang="en-GB" altLang="it-IT" sz="1500" b="1" dirty="0">
                <a:solidFill>
                  <a:srgbClr val="FF0000"/>
                </a:solidFill>
                <a:latin typeface="Times New Roman" pitchFamily="16" charset="0"/>
              </a:rPr>
              <a:t>         </a:t>
            </a: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3  </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0.25 </a:t>
            </a:r>
            <a:r>
              <a:rPr lang="en-GB" altLang="it-IT" sz="1500" b="1" dirty="0" err="1">
                <a:solidFill>
                  <a:schemeClr val="bg2">
                    <a:lumMod val="25000"/>
                  </a:schemeClr>
                </a:solidFill>
                <a:latin typeface="Times New Roman" pitchFamily="16" charset="0"/>
              </a:rPr>
              <a:t>nM</a:t>
            </a:r>
            <a:endParaRPr lang="en-GB" altLang="it-IT" sz="1500" b="1" dirty="0">
              <a:solidFill>
                <a:schemeClr val="bg2">
                  <a:lumMod val="25000"/>
                </a:schemeClr>
              </a:solidFill>
              <a:latin typeface="Times New Roman" pitchFamily="16" charset="0"/>
            </a:endParaRPr>
          </a:p>
        </p:txBody>
      </p:sp>
      <p:sp>
        <p:nvSpPr>
          <p:cNvPr id="66567" name="Text Box 7"/>
          <p:cNvSpPr txBox="1">
            <a:spLocks noChangeArrowheads="1"/>
          </p:cNvSpPr>
          <p:nvPr/>
        </p:nvSpPr>
        <p:spPr bwMode="auto">
          <a:xfrm>
            <a:off x="4278241" y="3767435"/>
            <a:ext cx="195984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1   </a:t>
            </a:r>
            <a:r>
              <a:rPr lang="en-GB" altLang="it-IT" sz="1500" b="1" dirty="0">
                <a:solidFill>
                  <a:schemeClr val="bg2">
                    <a:lumMod val="25000"/>
                  </a:schemeClr>
                </a:solidFill>
                <a:latin typeface="Times New Roman" pitchFamily="16" charset="0"/>
              </a:rPr>
              <a:t>= 156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2A</a:t>
            </a:r>
            <a:r>
              <a:rPr lang="en-GB" altLang="it-IT" sz="1500" b="1" dirty="0">
                <a:solidFill>
                  <a:schemeClr val="bg2">
                    <a:lumMod val="25000"/>
                  </a:schemeClr>
                </a:solidFill>
                <a:latin typeface="Times New Roman" pitchFamily="16" charset="0"/>
              </a:rPr>
              <a:t>= 131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a:t>
            </a:r>
            <a:r>
              <a:rPr lang="en-GB" altLang="it-IT" sz="1500" b="1" dirty="0">
                <a:solidFill>
                  <a:srgbClr val="FF0000"/>
                </a:solidFill>
                <a:latin typeface="Times New Roman" pitchFamily="16" charset="0"/>
              </a:rPr>
              <a:t>hA</a:t>
            </a:r>
            <a:r>
              <a:rPr lang="en-GB" altLang="it-IT" sz="1500" b="1" baseline="-25000" dirty="0">
                <a:solidFill>
                  <a:srgbClr val="FF0000"/>
                </a:solidFill>
                <a:latin typeface="Times New Roman" pitchFamily="16" charset="0"/>
              </a:rPr>
              <a:t>2B</a:t>
            </a:r>
            <a:r>
              <a:rPr lang="en-GB" altLang="it-IT" sz="1500" b="1" dirty="0">
                <a:solidFill>
                  <a:srgbClr val="FF0000"/>
                </a:solidFill>
                <a:latin typeface="Times New Roman" pitchFamily="16" charset="0"/>
              </a:rPr>
              <a:t>= </a:t>
            </a:r>
            <a:r>
              <a:rPr lang="en-GB" altLang="it-IT" sz="1500" b="1" dirty="0" smtClean="0">
                <a:solidFill>
                  <a:srgbClr val="FF0000"/>
                </a:solidFill>
                <a:latin typeface="Times New Roman" pitchFamily="16" charset="0"/>
              </a:rPr>
              <a:t>18.3 </a:t>
            </a:r>
            <a:r>
              <a:rPr lang="en-GB" altLang="it-IT" sz="1500" b="1" dirty="0" err="1">
                <a:solidFill>
                  <a:srgbClr val="FF0000"/>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3  </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0.98 </a:t>
            </a:r>
            <a:r>
              <a:rPr lang="en-GB" altLang="it-IT" sz="1500" b="1" dirty="0" err="1">
                <a:solidFill>
                  <a:schemeClr val="bg2">
                    <a:lumMod val="25000"/>
                  </a:schemeClr>
                </a:solidFill>
                <a:latin typeface="Times New Roman" pitchFamily="16" charset="0"/>
              </a:rPr>
              <a:t>nM</a:t>
            </a:r>
            <a:endParaRPr lang="en-GB" altLang="it-IT" sz="1500" b="1" dirty="0">
              <a:solidFill>
                <a:schemeClr val="bg2">
                  <a:lumMod val="25000"/>
                </a:schemeClr>
              </a:solidFill>
              <a:latin typeface="Times New Roman" pitchFamily="16" charset="0"/>
            </a:endParaRPr>
          </a:p>
        </p:txBody>
      </p:sp>
      <p:sp>
        <p:nvSpPr>
          <p:cNvPr id="66568" name="Text Box 8"/>
          <p:cNvSpPr txBox="1">
            <a:spLocks noChangeArrowheads="1"/>
          </p:cNvSpPr>
          <p:nvPr/>
        </p:nvSpPr>
        <p:spPr bwMode="auto">
          <a:xfrm>
            <a:off x="7315200" y="3767435"/>
            <a:ext cx="195984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1   </a:t>
            </a:r>
            <a:r>
              <a:rPr lang="en-GB" altLang="it-IT" sz="1500" b="1" dirty="0">
                <a:solidFill>
                  <a:schemeClr val="bg2">
                    <a:lumMod val="25000"/>
                  </a:schemeClr>
                </a:solidFill>
                <a:latin typeface="Times New Roman" pitchFamily="16" charset="0"/>
              </a:rPr>
              <a:t>= 80,2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2A</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46.5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a:t>
            </a:r>
            <a:r>
              <a:rPr lang="en-GB" altLang="it-IT" sz="1500" b="1" dirty="0">
                <a:solidFill>
                  <a:srgbClr val="FF0000"/>
                </a:solidFill>
                <a:latin typeface="Times New Roman" pitchFamily="16" charset="0"/>
              </a:rPr>
              <a:t>hA</a:t>
            </a:r>
            <a:r>
              <a:rPr lang="en-GB" altLang="it-IT" sz="1500" b="1" baseline="-25000" dirty="0">
                <a:solidFill>
                  <a:srgbClr val="FF0000"/>
                </a:solidFill>
                <a:latin typeface="Times New Roman" pitchFamily="16" charset="0"/>
              </a:rPr>
              <a:t>2B</a:t>
            </a:r>
            <a:r>
              <a:rPr lang="en-GB" altLang="it-IT" sz="1500" b="1" dirty="0">
                <a:solidFill>
                  <a:srgbClr val="FF0000"/>
                </a:solidFill>
                <a:latin typeface="Times New Roman" pitchFamily="16" charset="0"/>
              </a:rPr>
              <a:t>= </a:t>
            </a:r>
            <a:r>
              <a:rPr lang="en-GB" altLang="it-IT" sz="1500" b="1" dirty="0" smtClean="0">
                <a:solidFill>
                  <a:srgbClr val="FF0000"/>
                </a:solidFill>
                <a:latin typeface="Times New Roman" pitchFamily="16" charset="0"/>
              </a:rPr>
              <a:t>13.3 </a:t>
            </a:r>
            <a:r>
              <a:rPr lang="en-GB" altLang="it-IT" sz="1500" b="1" dirty="0" err="1">
                <a:solidFill>
                  <a:srgbClr val="FF0000"/>
                </a:solidFill>
                <a:latin typeface="Times New Roman" pitchFamily="16" charset="0"/>
              </a:rPr>
              <a:t>nM</a:t>
            </a:r>
            <a:r>
              <a:rPr lang="en-GB" altLang="it-IT" sz="1500" b="1" dirty="0">
                <a:solidFill>
                  <a:srgbClr val="FF0000"/>
                </a:solidFill>
                <a:latin typeface="Times New Roman" pitchFamily="16" charset="0"/>
              </a:rPr>
              <a:t>        </a:t>
            </a: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3  </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0.93 </a:t>
            </a:r>
            <a:r>
              <a:rPr lang="en-GB" altLang="it-IT" sz="1500" b="1" dirty="0" err="1">
                <a:solidFill>
                  <a:schemeClr val="bg2">
                    <a:lumMod val="25000"/>
                  </a:schemeClr>
                </a:solidFill>
                <a:latin typeface="Times New Roman" pitchFamily="16" charset="0"/>
              </a:rPr>
              <a:t>nM</a:t>
            </a:r>
            <a:endParaRPr lang="en-GB" altLang="it-IT" sz="1500" b="1" dirty="0">
              <a:solidFill>
                <a:schemeClr val="bg2">
                  <a:lumMod val="25000"/>
                </a:schemeClr>
              </a:solidFill>
              <a:latin typeface="Times New Roman" pitchFamily="16" charset="0"/>
            </a:endParaRPr>
          </a:p>
        </p:txBody>
      </p:sp>
      <p:sp>
        <p:nvSpPr>
          <p:cNvPr id="66569" name="Text Box 9"/>
          <p:cNvSpPr txBox="1">
            <a:spLocks noChangeArrowheads="1"/>
          </p:cNvSpPr>
          <p:nvPr/>
        </p:nvSpPr>
        <p:spPr bwMode="auto">
          <a:xfrm>
            <a:off x="1175040" y="5584907"/>
            <a:ext cx="659664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buClr>
                <a:srgbClr val="FFFFFF"/>
              </a:buClr>
            </a:pPr>
            <a:r>
              <a:rPr lang="en-GB" altLang="it-IT" sz="2000">
                <a:solidFill>
                  <a:schemeClr val="bg2">
                    <a:lumMod val="25000"/>
                  </a:schemeClr>
                </a:solidFill>
              </a:rPr>
              <a:t>Derivati con la catena fenilacetica in posizione N</a:t>
            </a:r>
            <a:r>
              <a:rPr lang="en-GB" altLang="it-IT" sz="2000" baseline="33000">
                <a:solidFill>
                  <a:schemeClr val="bg2">
                    <a:lumMod val="25000"/>
                  </a:schemeClr>
                </a:solidFill>
              </a:rPr>
              <a:t>5'</a:t>
            </a:r>
            <a:r>
              <a:rPr lang="en-GB" altLang="it-IT" sz="2000">
                <a:solidFill>
                  <a:schemeClr val="bg2">
                    <a:lumMod val="25000"/>
                  </a:schemeClr>
                </a:solidFill>
              </a:rPr>
              <a:t> e piccoli gruppi in posizione 8 danno una buona affinità su A</a:t>
            </a:r>
            <a:r>
              <a:rPr lang="en-GB" altLang="it-IT" sz="2000" baseline="-33000">
                <a:solidFill>
                  <a:schemeClr val="bg2">
                    <a:lumMod val="25000"/>
                  </a:schemeClr>
                </a:solidFill>
              </a:rPr>
              <a:t>2B</a:t>
            </a:r>
          </a:p>
        </p:txBody>
      </p:sp>
      <p:sp>
        <p:nvSpPr>
          <p:cNvPr id="66570" name="AutoShape 10"/>
          <p:cNvSpPr>
            <a:spLocks noChangeArrowheads="1"/>
          </p:cNvSpPr>
          <p:nvPr/>
        </p:nvSpPr>
        <p:spPr bwMode="auto">
          <a:xfrm>
            <a:off x="4147200" y="5093815"/>
            <a:ext cx="653760" cy="326914"/>
          </a:xfrm>
          <a:prstGeom prst="downArrow">
            <a:avLst>
              <a:gd name="adj1" fmla="val 50000"/>
              <a:gd name="adj2" fmla="val 25000"/>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6657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81" y="2072378"/>
            <a:ext cx="2318400" cy="2272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080" y="2095421"/>
            <a:ext cx="2449440" cy="264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880" y="2036374"/>
            <a:ext cx="2730240" cy="25029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74" name="AutoShape 14"/>
          <p:cNvSpPr>
            <a:spLocks noChangeArrowheads="1"/>
          </p:cNvSpPr>
          <p:nvPr/>
        </p:nvSpPr>
        <p:spPr bwMode="auto">
          <a:xfrm>
            <a:off x="1175041" y="4526522"/>
            <a:ext cx="1306080" cy="228984"/>
          </a:xfrm>
          <a:prstGeom prst="roundRect">
            <a:avLst>
              <a:gd name="adj" fmla="val 16667"/>
            </a:avLst>
          </a:prstGeom>
          <a:noFill/>
          <a:ln w="360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75" name="AutoShape 15"/>
          <p:cNvSpPr>
            <a:spLocks noChangeArrowheads="1"/>
          </p:cNvSpPr>
          <p:nvPr/>
        </p:nvSpPr>
        <p:spPr bwMode="auto">
          <a:xfrm flipV="1">
            <a:off x="4245121" y="4509897"/>
            <a:ext cx="1306080" cy="195861"/>
          </a:xfrm>
          <a:prstGeom prst="roundRect">
            <a:avLst>
              <a:gd name="adj" fmla="val 16667"/>
            </a:avLst>
          </a:prstGeom>
          <a:noFill/>
          <a:ln w="360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76" name="AutoShape 16"/>
          <p:cNvSpPr>
            <a:spLocks noChangeArrowheads="1"/>
          </p:cNvSpPr>
          <p:nvPr/>
        </p:nvSpPr>
        <p:spPr bwMode="auto">
          <a:xfrm>
            <a:off x="7315201" y="4509897"/>
            <a:ext cx="1306080" cy="195861"/>
          </a:xfrm>
          <a:prstGeom prst="roundRect">
            <a:avLst>
              <a:gd name="adj" fmla="val 16667"/>
            </a:avLst>
          </a:prstGeom>
          <a:noFill/>
          <a:ln w="360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77" name="Text Box 17"/>
          <p:cNvSpPr txBox="1">
            <a:spLocks noChangeArrowheads="1"/>
          </p:cNvSpPr>
          <p:nvPr/>
        </p:nvSpPr>
        <p:spPr bwMode="auto">
          <a:xfrm>
            <a:off x="2024641" y="6237295"/>
            <a:ext cx="48657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buClr>
                <a:srgbClr val="FFFFFF"/>
              </a:buClr>
            </a:pPr>
            <a:r>
              <a:rPr lang="en-GB" altLang="it-IT" sz="2000">
                <a:solidFill>
                  <a:schemeClr val="bg2">
                    <a:lumMod val="25000"/>
                  </a:schemeClr>
                </a:solidFill>
              </a:rPr>
              <a:t>Ma l'affinità è comunque migliore su A</a:t>
            </a:r>
            <a:r>
              <a:rPr lang="en-GB" altLang="it-IT" sz="2000" baseline="-33000">
                <a:solidFill>
                  <a:schemeClr val="bg2">
                    <a:lumMod val="25000"/>
                  </a:schemeClr>
                </a:solidFill>
              </a:rPr>
              <a:t>3</a:t>
            </a:r>
          </a:p>
        </p:txBody>
      </p:sp>
    </p:spTree>
    <p:extLst>
      <p:ext uri="{BB962C8B-B14F-4D97-AF65-F5344CB8AC3E}">
        <p14:creationId xmlns:p14="http://schemas.microsoft.com/office/powerpoint/2010/main" val="22083156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4572000" y="1143480"/>
            <a:ext cx="4572000" cy="5389046"/>
          </a:xfrm>
          <a:prstGeom prst="rect">
            <a:avLst/>
          </a:prstGeom>
          <a:solidFill>
            <a:srgbClr val="FF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1" y="1496318"/>
            <a:ext cx="4345920" cy="1942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2B</a:t>
            </a:r>
            <a:r>
              <a:rPr lang="en-GB" altLang="it-IT" sz="4000" dirty="0">
                <a:solidFill>
                  <a:schemeClr val="accent1"/>
                </a:solidFill>
              </a:rPr>
              <a:t>AR</a:t>
            </a:r>
          </a:p>
        </p:txBody>
      </p:sp>
      <p:sp>
        <p:nvSpPr>
          <p:cNvPr id="67588" name="Text Box 4"/>
          <p:cNvSpPr txBox="1">
            <a:spLocks noChangeArrowheads="1"/>
          </p:cNvSpPr>
          <p:nvPr/>
        </p:nvSpPr>
        <p:spPr bwMode="auto">
          <a:xfrm>
            <a:off x="199051" y="1045550"/>
            <a:ext cx="1652459" cy="307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200">
                <a:solidFill>
                  <a:schemeClr val="bg2">
                    <a:lumMod val="25000"/>
                  </a:schemeClr>
                </a:solidFill>
              </a:rPr>
              <a:t>SERIE CVL</a:t>
            </a:r>
          </a:p>
        </p:txBody>
      </p:sp>
      <p:pic>
        <p:nvPicPr>
          <p:cNvPr id="675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40" y="1568325"/>
            <a:ext cx="3297600" cy="9807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1761" y="1339341"/>
            <a:ext cx="7837920" cy="52090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91" name="Text Box 7"/>
          <p:cNvSpPr txBox="1">
            <a:spLocks noChangeArrowheads="1"/>
          </p:cNvSpPr>
          <p:nvPr/>
        </p:nvSpPr>
        <p:spPr bwMode="auto">
          <a:xfrm>
            <a:off x="1764000" y="2383451"/>
            <a:ext cx="130608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p>
          <a:p>
            <a:pPr>
              <a:lnSpc>
                <a:spcPct val="87000"/>
              </a:lnSpc>
            </a:pPr>
            <a:r>
              <a:rPr lang="en-GB" altLang="it-IT" sz="1100" b="1">
                <a:solidFill>
                  <a:schemeClr val="bg2">
                    <a:lumMod val="25000"/>
                  </a:schemeClr>
                </a:solidFill>
              </a:rPr>
              <a:t>     CVT 6883</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1  </a:t>
            </a:r>
            <a:r>
              <a:rPr lang="en-GB" altLang="it-IT" sz="1100" b="1">
                <a:solidFill>
                  <a:schemeClr val="bg2">
                    <a:lumMod val="25000"/>
                  </a:schemeClr>
                </a:solidFill>
              </a:rPr>
              <a:t>= 990   nM   </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2A</a:t>
            </a:r>
            <a:r>
              <a:rPr lang="en-GB" altLang="it-IT" sz="1100" b="1">
                <a:solidFill>
                  <a:schemeClr val="bg2">
                    <a:lumMod val="25000"/>
                  </a:schemeClr>
                </a:solidFill>
              </a:rPr>
              <a:t>= 690   nM   </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2B</a:t>
            </a:r>
            <a:r>
              <a:rPr lang="en-GB" altLang="it-IT" sz="1100" b="1">
                <a:solidFill>
                  <a:schemeClr val="bg2">
                    <a:lumMod val="25000"/>
                  </a:schemeClr>
                </a:solidFill>
              </a:rPr>
              <a:t>= 1       nM    </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3  </a:t>
            </a:r>
            <a:r>
              <a:rPr lang="en-GB" altLang="it-IT" sz="1100" b="1">
                <a:solidFill>
                  <a:schemeClr val="bg2">
                    <a:lumMod val="25000"/>
                  </a:schemeClr>
                </a:solidFill>
              </a:rPr>
              <a:t>= 1000 nM</a:t>
            </a:r>
          </a:p>
          <a:p>
            <a:pPr>
              <a:lnSpc>
                <a:spcPct val="87000"/>
              </a:lnSpc>
            </a:pPr>
            <a:endParaRPr lang="en-GB" altLang="it-IT" sz="1100" b="1">
              <a:solidFill>
                <a:schemeClr val="bg2">
                  <a:lumMod val="25000"/>
                </a:schemeClr>
              </a:solidFill>
            </a:endParaRPr>
          </a:p>
        </p:txBody>
      </p:sp>
      <p:sp>
        <p:nvSpPr>
          <p:cNvPr id="67592" name="Text Box 8"/>
          <p:cNvSpPr txBox="1">
            <a:spLocks noChangeArrowheads="1"/>
          </p:cNvSpPr>
          <p:nvPr/>
        </p:nvSpPr>
        <p:spPr bwMode="auto">
          <a:xfrm>
            <a:off x="4734720" y="979303"/>
            <a:ext cx="4245120" cy="71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1500" b="1">
                <a:solidFill>
                  <a:schemeClr val="bg2">
                    <a:lumMod val="25000"/>
                  </a:schemeClr>
                </a:solidFill>
              </a:rPr>
              <a:t>Sovrapposizione del CVT6883 con una PTP</a:t>
            </a:r>
          </a:p>
        </p:txBody>
      </p:sp>
      <p:sp>
        <p:nvSpPr>
          <p:cNvPr id="67594" name="Text Box 10"/>
          <p:cNvSpPr txBox="1">
            <a:spLocks noChangeArrowheads="1"/>
          </p:cNvSpPr>
          <p:nvPr/>
        </p:nvSpPr>
        <p:spPr bwMode="auto">
          <a:xfrm>
            <a:off x="64800" y="3853845"/>
            <a:ext cx="4376160" cy="52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 nota come la catena laterale del CVT6883 si disponga nello spazio occupato dal furano nella PTP</a:t>
            </a:r>
          </a:p>
        </p:txBody>
      </p:sp>
      <p:sp>
        <p:nvSpPr>
          <p:cNvPr id="67595" name="AutoShape 11"/>
          <p:cNvSpPr>
            <a:spLocks noChangeArrowheads="1"/>
          </p:cNvSpPr>
          <p:nvPr/>
        </p:nvSpPr>
        <p:spPr bwMode="auto">
          <a:xfrm>
            <a:off x="2089440" y="4604164"/>
            <a:ext cx="489600" cy="653829"/>
          </a:xfrm>
          <a:prstGeom prst="downArrow">
            <a:avLst>
              <a:gd name="adj1" fmla="val 50000"/>
              <a:gd name="adj2" fmla="val 33382"/>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7596" name="Text Box 12"/>
          <p:cNvSpPr txBox="1">
            <a:spLocks noChangeArrowheads="1"/>
          </p:cNvSpPr>
          <p:nvPr/>
        </p:nvSpPr>
        <p:spPr bwMode="auto">
          <a:xfrm>
            <a:off x="162720" y="5389046"/>
            <a:ext cx="418032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Sintesi di PTP sostituite in 2 con la catena presente in 8 nel CVT6883</a:t>
            </a:r>
          </a:p>
        </p:txBody>
      </p:sp>
    </p:spTree>
    <p:extLst>
      <p:ext uri="{BB962C8B-B14F-4D97-AF65-F5344CB8AC3E}">
        <p14:creationId xmlns:p14="http://schemas.microsoft.com/office/powerpoint/2010/main" val="28758063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1468800" y="1044110"/>
            <a:ext cx="6204960" cy="5715960"/>
          </a:xfrm>
          <a:prstGeom prst="rect">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0" name="Oval 2"/>
          <p:cNvSpPr>
            <a:spLocks noChangeArrowheads="1"/>
          </p:cNvSpPr>
          <p:nvPr/>
        </p:nvSpPr>
        <p:spPr bwMode="auto">
          <a:xfrm>
            <a:off x="6073921" y="6368349"/>
            <a:ext cx="326880" cy="326915"/>
          </a:xfrm>
          <a:prstGeom prst="ellipse">
            <a:avLst/>
          </a:prstGeom>
          <a:gradFill rotWithShape="0">
            <a:gsLst>
              <a:gs pos="0">
                <a:srgbClr val="FFFFFF"/>
              </a:gs>
              <a:gs pos="100000">
                <a:srgbClr val="E6FF00"/>
              </a:gs>
            </a:gsLst>
            <a:path path="shape">
              <a:fillToRect l="50000" t="50000" r="50000" b="50000"/>
            </a:path>
          </a:gradFill>
          <a:ln w="9360">
            <a:solidFill>
              <a:srgbClr val="FFFF9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1" name="Text Box 3"/>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8612" name="Oval 4"/>
          <p:cNvSpPr>
            <a:spLocks noChangeArrowheads="1"/>
          </p:cNvSpPr>
          <p:nvPr/>
        </p:nvSpPr>
        <p:spPr bwMode="auto">
          <a:xfrm>
            <a:off x="6204960" y="4866271"/>
            <a:ext cx="326880" cy="326914"/>
          </a:xfrm>
          <a:prstGeom prst="ellipse">
            <a:avLst/>
          </a:prstGeom>
          <a:gradFill rotWithShape="0">
            <a:gsLst>
              <a:gs pos="0">
                <a:srgbClr val="FFFFFF"/>
              </a:gs>
              <a:gs pos="100000">
                <a:srgbClr val="E6FF00"/>
              </a:gs>
            </a:gsLst>
            <a:path path="shape">
              <a:fillToRect l="50000" t="50000" r="50000" b="50000"/>
            </a:path>
          </a:gradFill>
          <a:ln w="9360">
            <a:solidFill>
              <a:srgbClr val="FFFF9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3" name="Oval 5"/>
          <p:cNvSpPr>
            <a:spLocks noChangeArrowheads="1"/>
          </p:cNvSpPr>
          <p:nvPr/>
        </p:nvSpPr>
        <p:spPr bwMode="auto">
          <a:xfrm>
            <a:off x="2939040" y="5160063"/>
            <a:ext cx="2286720" cy="1143480"/>
          </a:xfrm>
          <a:prstGeom prst="ellipse">
            <a:avLst/>
          </a:prstGeom>
          <a:gradFill rotWithShape="0">
            <a:gsLst>
              <a:gs pos="0">
                <a:srgbClr val="FFFFFF"/>
              </a:gs>
              <a:gs pos="100000">
                <a:srgbClr val="FF0000"/>
              </a:gs>
            </a:gsLst>
            <a:path path="shape">
              <a:fillToRect l="50000" t="50000" r="50000" b="50000"/>
            </a:path>
          </a:gradFill>
          <a:ln w="9360">
            <a:solidFill>
              <a:srgbClr val="00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4" name="Oval 6"/>
          <p:cNvSpPr>
            <a:spLocks noChangeArrowheads="1"/>
          </p:cNvSpPr>
          <p:nvPr/>
        </p:nvSpPr>
        <p:spPr bwMode="auto">
          <a:xfrm rot="1800000">
            <a:off x="1424160" y="1510720"/>
            <a:ext cx="2031840" cy="1126198"/>
          </a:xfrm>
          <a:prstGeom prst="ellipse">
            <a:avLst/>
          </a:prstGeom>
          <a:solidFill>
            <a:srgbClr val="3DEB3D"/>
          </a:solidFill>
          <a:ln w="9360">
            <a:solidFill>
              <a:srgbClr val="3DEB3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5" name="Oval 7"/>
          <p:cNvSpPr>
            <a:spLocks noChangeArrowheads="1"/>
          </p:cNvSpPr>
          <p:nvPr/>
        </p:nvSpPr>
        <p:spPr bwMode="auto">
          <a:xfrm>
            <a:off x="5388480" y="1535202"/>
            <a:ext cx="653760" cy="816566"/>
          </a:xfrm>
          <a:prstGeom prst="ellipse">
            <a:avLst/>
          </a:prstGeom>
          <a:solidFill>
            <a:srgbClr val="0099FF"/>
          </a:solidFill>
          <a:ln w="9360">
            <a:solidFill>
              <a:srgbClr val="0099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686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080" y="1078674"/>
            <a:ext cx="5760000" cy="55517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05483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522721" y="1546167"/>
            <a:ext cx="8095679" cy="26677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t-IT"/>
          </a:p>
        </p:txBody>
      </p:sp>
      <p:sp>
        <p:nvSpPr>
          <p:cNvPr id="69633" name="Text Box 1"/>
          <p:cNvSpPr txBox="1">
            <a:spLocks noChangeArrowheads="1"/>
          </p:cNvSpPr>
          <p:nvPr/>
        </p:nvSpPr>
        <p:spPr bwMode="auto">
          <a:xfrm>
            <a:off x="39312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2B</a:t>
            </a:r>
            <a:r>
              <a:rPr lang="en-GB" altLang="it-IT" sz="4000" dirty="0">
                <a:solidFill>
                  <a:schemeClr val="accent1"/>
                </a:solidFill>
              </a:rPr>
              <a:t>AR</a:t>
            </a:r>
          </a:p>
        </p:txBody>
      </p:sp>
      <p:sp>
        <p:nvSpPr>
          <p:cNvPr id="69634" name="Text Box 2"/>
          <p:cNvSpPr txBox="1">
            <a:spLocks noChangeArrowheads="1"/>
          </p:cNvSpPr>
          <p:nvPr/>
        </p:nvSpPr>
        <p:spPr bwMode="auto">
          <a:xfrm>
            <a:off x="207066" y="1045550"/>
            <a:ext cx="1636429" cy="307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200" dirty="0">
                <a:solidFill>
                  <a:schemeClr val="bg2">
                    <a:lumMod val="25000"/>
                  </a:schemeClr>
                </a:solidFill>
              </a:rPr>
              <a:t>SERIE CVL</a:t>
            </a:r>
          </a:p>
        </p:txBody>
      </p:sp>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80" y="1725302"/>
            <a:ext cx="3578400" cy="22912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6" name="Text Box 4"/>
          <p:cNvSpPr txBox="1">
            <a:spLocks noChangeArrowheads="1"/>
          </p:cNvSpPr>
          <p:nvPr/>
        </p:nvSpPr>
        <p:spPr bwMode="auto">
          <a:xfrm>
            <a:off x="1699200" y="4350877"/>
            <a:ext cx="16329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dirty="0">
                <a:solidFill>
                  <a:schemeClr val="bg2">
                    <a:lumMod val="25000"/>
                  </a:schemeClr>
                </a:solidFill>
                <a:latin typeface="Times New Roman" pitchFamily="16" charset="0"/>
              </a:rPr>
              <a:t>hA</a:t>
            </a:r>
            <a:r>
              <a:rPr lang="en-GB" altLang="it-IT" sz="1500" baseline="-25000" dirty="0">
                <a:solidFill>
                  <a:schemeClr val="bg2">
                    <a:lumMod val="25000"/>
                  </a:schemeClr>
                </a:solidFill>
                <a:latin typeface="Times New Roman" pitchFamily="16" charset="0"/>
              </a:rPr>
              <a:t>1   </a:t>
            </a:r>
            <a:r>
              <a:rPr lang="en-GB" altLang="it-IT" sz="1500" dirty="0">
                <a:solidFill>
                  <a:schemeClr val="bg2">
                    <a:lumMod val="25000"/>
                  </a:schemeClr>
                </a:solidFill>
                <a:latin typeface="Times New Roman" pitchFamily="16" charset="0"/>
              </a:rPr>
              <a:t>&gt; 100000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2A</a:t>
            </a:r>
            <a:r>
              <a:rPr lang="en-GB" altLang="it-IT" sz="1500" dirty="0">
                <a:solidFill>
                  <a:schemeClr val="bg2">
                    <a:lumMod val="25000"/>
                  </a:schemeClr>
                </a:solidFill>
                <a:latin typeface="Times New Roman" pitchFamily="16" charset="0"/>
              </a:rPr>
              <a:t>&gt; 100000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2B</a:t>
            </a:r>
            <a:r>
              <a:rPr lang="en-GB" altLang="it-IT" sz="1500" dirty="0">
                <a:solidFill>
                  <a:schemeClr val="bg2">
                    <a:lumMod val="25000"/>
                  </a:schemeClr>
                </a:solidFill>
                <a:latin typeface="Times New Roman" pitchFamily="16" charset="0"/>
              </a:rPr>
              <a:t>&gt; 10000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a:t>
            </a:r>
            <a:r>
              <a:rPr lang="en-GB" altLang="it-IT" sz="1500" dirty="0">
                <a:solidFill>
                  <a:srgbClr val="FF0000"/>
                </a:solidFill>
                <a:latin typeface="Times New Roman" pitchFamily="16" charset="0"/>
              </a:rPr>
              <a:t>hA</a:t>
            </a:r>
            <a:r>
              <a:rPr lang="en-GB" altLang="it-IT" sz="1500" baseline="-25000" dirty="0">
                <a:solidFill>
                  <a:srgbClr val="FF0000"/>
                </a:solidFill>
                <a:latin typeface="Times New Roman" pitchFamily="16" charset="0"/>
              </a:rPr>
              <a:t>3  </a:t>
            </a:r>
            <a:r>
              <a:rPr lang="en-GB" altLang="it-IT" sz="1500" dirty="0">
                <a:solidFill>
                  <a:srgbClr val="FF0000"/>
                </a:solidFill>
                <a:latin typeface="Times New Roman" pitchFamily="16" charset="0"/>
              </a:rPr>
              <a:t>= 11,0       </a:t>
            </a:r>
            <a:r>
              <a:rPr lang="en-GB" altLang="it-IT" sz="1500" dirty="0" err="1">
                <a:solidFill>
                  <a:srgbClr val="FF0000"/>
                </a:solidFill>
                <a:latin typeface="Times New Roman" pitchFamily="16" charset="0"/>
              </a:rPr>
              <a:t>nM</a:t>
            </a:r>
            <a:endParaRPr lang="en-GB" altLang="it-IT" sz="1500" dirty="0">
              <a:solidFill>
                <a:srgbClr val="FF0000"/>
              </a:solidFill>
              <a:latin typeface="Times New Roman" pitchFamily="16" charset="0"/>
            </a:endParaRPr>
          </a:p>
        </p:txBody>
      </p:sp>
      <p:sp>
        <p:nvSpPr>
          <p:cNvPr id="69637" name="AutoShape 5"/>
          <p:cNvSpPr>
            <a:spLocks noChangeArrowheads="1"/>
          </p:cNvSpPr>
          <p:nvPr/>
        </p:nvSpPr>
        <p:spPr bwMode="auto">
          <a:xfrm>
            <a:off x="1730879" y="4831888"/>
            <a:ext cx="1484641" cy="276509"/>
          </a:xfrm>
          <a:prstGeom prst="roundRect">
            <a:avLst>
              <a:gd name="adj" fmla="val 16667"/>
            </a:avLst>
          </a:prstGeom>
          <a:noFill/>
          <a:ln>
            <a:headEnd/>
            <a:tailEnd/>
          </a:ln>
          <a:extLst/>
        </p:spPr>
        <p:style>
          <a:lnRef idx="2">
            <a:schemeClr val="accent3"/>
          </a:lnRef>
          <a:fillRef idx="1">
            <a:schemeClr val="lt1"/>
          </a:fillRef>
          <a:effectRef idx="0">
            <a:schemeClr val="accent3"/>
          </a:effectRef>
          <a:fontRef idx="minor">
            <a:schemeClr val="dk1"/>
          </a:fontRef>
        </p:style>
        <p:txBody>
          <a:bodyPr wrap="none" lIns="82945" tIns="41473" rIns="82945" bIns="41473" anchor="ctr"/>
          <a:lstStyle/>
          <a:p>
            <a:endParaRPr lang="it-IT">
              <a:solidFill>
                <a:schemeClr val="bg2">
                  <a:lumMod val="25000"/>
                </a:schemeClr>
              </a:solidFill>
            </a:endParaRPr>
          </a:p>
        </p:txBody>
      </p:sp>
      <p:pic>
        <p:nvPicPr>
          <p:cNvPr id="696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161" y="1697939"/>
            <a:ext cx="3684960" cy="2286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40" name="Text Box 8"/>
          <p:cNvSpPr txBox="1">
            <a:spLocks noChangeArrowheads="1"/>
          </p:cNvSpPr>
          <p:nvPr/>
        </p:nvSpPr>
        <p:spPr bwMode="auto">
          <a:xfrm>
            <a:off x="5323681" y="4350877"/>
            <a:ext cx="16329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dirty="0">
                <a:solidFill>
                  <a:schemeClr val="bg2">
                    <a:lumMod val="25000"/>
                  </a:schemeClr>
                </a:solidFill>
                <a:latin typeface="Times New Roman" pitchFamily="16" charset="0"/>
              </a:rPr>
              <a:t>hA</a:t>
            </a:r>
            <a:r>
              <a:rPr lang="en-GB" altLang="it-IT" sz="1500" baseline="-25000" dirty="0">
                <a:solidFill>
                  <a:schemeClr val="bg2">
                    <a:lumMod val="25000"/>
                  </a:schemeClr>
                </a:solidFill>
                <a:latin typeface="Times New Roman" pitchFamily="16" charset="0"/>
              </a:rPr>
              <a:t>1   </a:t>
            </a:r>
            <a:r>
              <a:rPr lang="en-GB" altLang="it-IT" sz="1500" dirty="0">
                <a:solidFill>
                  <a:schemeClr val="bg2">
                    <a:lumMod val="25000"/>
                  </a:schemeClr>
                </a:solidFill>
                <a:latin typeface="Times New Roman" pitchFamily="16" charset="0"/>
              </a:rPr>
              <a:t>= 3890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2A</a:t>
            </a:r>
            <a:r>
              <a:rPr lang="en-GB" altLang="it-IT" sz="1500" dirty="0">
                <a:solidFill>
                  <a:schemeClr val="bg2">
                    <a:lumMod val="25000"/>
                  </a:schemeClr>
                </a:solidFill>
                <a:latin typeface="Times New Roman" pitchFamily="16" charset="0"/>
              </a:rPr>
              <a:t>= 2460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2B</a:t>
            </a:r>
            <a:r>
              <a:rPr lang="en-GB" altLang="it-IT" sz="1500" dirty="0">
                <a:solidFill>
                  <a:schemeClr val="bg2">
                    <a:lumMod val="25000"/>
                  </a:schemeClr>
                </a:solidFill>
                <a:latin typeface="Times New Roman" pitchFamily="16" charset="0"/>
              </a:rPr>
              <a:t>&gt; 10000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a:t>
            </a:r>
            <a:r>
              <a:rPr lang="en-GB" altLang="it-IT" sz="1500" dirty="0">
                <a:solidFill>
                  <a:srgbClr val="FF0000"/>
                </a:solidFill>
                <a:latin typeface="Times New Roman" pitchFamily="16" charset="0"/>
              </a:rPr>
              <a:t>hA</a:t>
            </a:r>
            <a:r>
              <a:rPr lang="en-GB" altLang="it-IT" sz="1500" baseline="-25000" dirty="0">
                <a:solidFill>
                  <a:srgbClr val="FF0000"/>
                </a:solidFill>
                <a:latin typeface="Times New Roman" pitchFamily="16" charset="0"/>
              </a:rPr>
              <a:t>3  </a:t>
            </a:r>
            <a:r>
              <a:rPr lang="en-GB" altLang="it-IT" sz="1500" dirty="0">
                <a:solidFill>
                  <a:srgbClr val="FF0000"/>
                </a:solidFill>
                <a:latin typeface="Times New Roman" pitchFamily="16" charset="0"/>
              </a:rPr>
              <a:t>= 46,7    </a:t>
            </a:r>
            <a:r>
              <a:rPr lang="en-GB" altLang="it-IT" sz="1500" dirty="0" err="1">
                <a:solidFill>
                  <a:srgbClr val="FF0000"/>
                </a:solidFill>
                <a:latin typeface="Times New Roman" pitchFamily="16" charset="0"/>
              </a:rPr>
              <a:t>nM</a:t>
            </a:r>
            <a:endParaRPr lang="en-GB" altLang="it-IT" sz="1500" dirty="0">
              <a:solidFill>
                <a:srgbClr val="FF0000"/>
              </a:solidFill>
              <a:latin typeface="Times New Roman" pitchFamily="16" charset="0"/>
            </a:endParaRPr>
          </a:p>
        </p:txBody>
      </p:sp>
      <p:sp>
        <p:nvSpPr>
          <p:cNvPr id="69641" name="AutoShape 9"/>
          <p:cNvSpPr>
            <a:spLocks noChangeArrowheads="1"/>
          </p:cNvSpPr>
          <p:nvPr/>
        </p:nvSpPr>
        <p:spPr bwMode="auto">
          <a:xfrm>
            <a:off x="5322240" y="4862258"/>
            <a:ext cx="1437120" cy="279389"/>
          </a:xfrm>
          <a:prstGeom prst="roundRect">
            <a:avLst>
              <a:gd name="adj" fmla="val 16667"/>
            </a:avLst>
          </a:prstGeom>
          <a:noFill/>
          <a:ln>
            <a:headEnd/>
            <a:tailEnd/>
          </a:ln>
          <a:extLst/>
        </p:spPr>
        <p:style>
          <a:lnRef idx="2">
            <a:schemeClr val="accent3"/>
          </a:lnRef>
          <a:fillRef idx="1">
            <a:schemeClr val="lt1"/>
          </a:fillRef>
          <a:effectRef idx="0">
            <a:schemeClr val="accent3"/>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69643" name="Text Box 11"/>
          <p:cNvSpPr txBox="1">
            <a:spLocks noChangeArrowheads="1"/>
          </p:cNvSpPr>
          <p:nvPr/>
        </p:nvSpPr>
        <p:spPr bwMode="auto">
          <a:xfrm>
            <a:off x="522721" y="5389046"/>
            <a:ext cx="826272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 vede poi come in realtà vadano meglio su A</a:t>
            </a:r>
            <a:r>
              <a:rPr lang="en-GB" altLang="it-IT" baseline="-33000">
                <a:solidFill>
                  <a:schemeClr val="bg2">
                    <a:lumMod val="25000"/>
                  </a:schemeClr>
                </a:solidFill>
              </a:rPr>
              <a:t>3</a:t>
            </a:r>
          </a:p>
        </p:txBody>
      </p:sp>
    </p:spTree>
    <p:extLst>
      <p:ext uri="{BB962C8B-B14F-4D97-AF65-F5344CB8AC3E}">
        <p14:creationId xmlns:p14="http://schemas.microsoft.com/office/powerpoint/2010/main" val="29091641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arrotondato 21"/>
          <p:cNvSpPr/>
          <p:nvPr/>
        </p:nvSpPr>
        <p:spPr>
          <a:xfrm>
            <a:off x="149628" y="1241442"/>
            <a:ext cx="8844743" cy="558330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t-IT"/>
          </a:p>
        </p:txBody>
      </p:sp>
      <p:sp>
        <p:nvSpPr>
          <p:cNvPr id="70657" name="Text Box 1"/>
          <p:cNvSpPr txBox="1">
            <a:spLocks noChangeArrowheads="1"/>
          </p:cNvSpPr>
          <p:nvPr/>
        </p:nvSpPr>
        <p:spPr bwMode="auto">
          <a:xfrm>
            <a:off x="391680" y="10434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2B</a:t>
            </a:r>
            <a:r>
              <a:rPr lang="en-GB" altLang="it-IT" sz="4000" dirty="0">
                <a:solidFill>
                  <a:schemeClr val="accent1"/>
                </a:solidFill>
              </a:rPr>
              <a:t>AR</a:t>
            </a:r>
          </a:p>
        </p:txBody>
      </p:sp>
      <p:sp>
        <p:nvSpPr>
          <p:cNvPr id="70658" name="Text Box 2"/>
          <p:cNvSpPr txBox="1">
            <a:spLocks noChangeArrowheads="1"/>
          </p:cNvSpPr>
          <p:nvPr/>
        </p:nvSpPr>
        <p:spPr bwMode="auto">
          <a:xfrm>
            <a:off x="235447" y="785041"/>
            <a:ext cx="37555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1pPr>
            <a:lvl2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2pPr>
            <a:lvl3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3pPr>
            <a:lvl4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4pPr>
            <a:lvl5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9pPr>
          </a:lstStyle>
          <a:p>
            <a:pPr>
              <a:lnSpc>
                <a:spcPct val="93000"/>
              </a:lnSpc>
              <a:buClr>
                <a:srgbClr val="FFFFFF"/>
              </a:buClr>
            </a:pPr>
            <a:r>
              <a:rPr lang="en-GB" altLang="it-IT" sz="2000" dirty="0">
                <a:solidFill>
                  <a:schemeClr val="bg2">
                    <a:lumMod val="25000"/>
                  </a:schemeClr>
                </a:solidFill>
              </a:rPr>
              <a:t>	ALTRI APPROCCI</a:t>
            </a:r>
          </a:p>
        </p:txBody>
      </p:sp>
      <p:sp>
        <p:nvSpPr>
          <p:cNvPr id="70660" name="Text Box 4"/>
          <p:cNvSpPr txBox="1">
            <a:spLocks noChangeArrowheads="1"/>
          </p:cNvSpPr>
          <p:nvPr/>
        </p:nvSpPr>
        <p:spPr bwMode="auto">
          <a:xfrm>
            <a:off x="4214899" y="4957894"/>
            <a:ext cx="33307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2000" dirty="0">
                <a:solidFill>
                  <a:schemeClr val="bg1"/>
                </a:solidFill>
              </a:rPr>
              <a:t>PTP CON CATENE XANTINICHE</a:t>
            </a:r>
          </a:p>
        </p:txBody>
      </p:sp>
      <p:pic>
        <p:nvPicPr>
          <p:cNvPr id="706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985" y="3608758"/>
            <a:ext cx="4020480" cy="30603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2" name="Text Box 6"/>
          <p:cNvSpPr txBox="1">
            <a:spLocks noChangeArrowheads="1"/>
          </p:cNvSpPr>
          <p:nvPr/>
        </p:nvSpPr>
        <p:spPr bwMode="auto">
          <a:xfrm>
            <a:off x="5218050" y="5660085"/>
            <a:ext cx="146880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a:solidFill>
                  <a:schemeClr val="bg1"/>
                </a:solidFill>
                <a:latin typeface="Times New Roman" pitchFamily="16" charset="0"/>
              </a:rPr>
              <a:t>hA</a:t>
            </a:r>
            <a:r>
              <a:rPr lang="en-GB" altLang="it-IT" sz="1500" baseline="-25000">
                <a:solidFill>
                  <a:schemeClr val="bg1"/>
                </a:solidFill>
                <a:latin typeface="Times New Roman" pitchFamily="16" charset="0"/>
              </a:rPr>
              <a:t>1   </a:t>
            </a:r>
            <a:r>
              <a:rPr lang="en-GB" altLang="it-IT" sz="1500">
                <a:solidFill>
                  <a:schemeClr val="bg1"/>
                </a:solidFill>
                <a:latin typeface="Times New Roman" pitchFamily="16" charset="0"/>
              </a:rPr>
              <a:t>= 63,3 nM    hA</a:t>
            </a:r>
            <a:r>
              <a:rPr lang="en-GB" altLang="it-IT" sz="1500" baseline="-25000">
                <a:solidFill>
                  <a:schemeClr val="bg1"/>
                </a:solidFill>
                <a:latin typeface="Times New Roman" pitchFamily="16" charset="0"/>
              </a:rPr>
              <a:t>2A</a:t>
            </a:r>
            <a:r>
              <a:rPr lang="en-GB" altLang="it-IT" sz="1500">
                <a:solidFill>
                  <a:schemeClr val="bg1"/>
                </a:solidFill>
                <a:latin typeface="Times New Roman" pitchFamily="16" charset="0"/>
              </a:rPr>
              <a:t>= 8,41 nM    hA</a:t>
            </a:r>
            <a:r>
              <a:rPr lang="en-GB" altLang="it-IT" sz="1500" baseline="-25000">
                <a:solidFill>
                  <a:schemeClr val="bg1"/>
                </a:solidFill>
                <a:latin typeface="Times New Roman" pitchFamily="16" charset="0"/>
              </a:rPr>
              <a:t>2B</a:t>
            </a:r>
            <a:r>
              <a:rPr lang="en-GB" altLang="it-IT" sz="1500">
                <a:solidFill>
                  <a:schemeClr val="bg1"/>
                </a:solidFill>
                <a:latin typeface="Times New Roman" pitchFamily="16" charset="0"/>
              </a:rPr>
              <a:t>= 1920 nM   hA</a:t>
            </a:r>
            <a:r>
              <a:rPr lang="en-GB" altLang="it-IT" sz="1500" baseline="-25000">
                <a:solidFill>
                  <a:schemeClr val="bg1"/>
                </a:solidFill>
                <a:latin typeface="Times New Roman" pitchFamily="16" charset="0"/>
              </a:rPr>
              <a:t>3  </a:t>
            </a:r>
            <a:r>
              <a:rPr lang="en-GB" altLang="it-IT" sz="1500">
                <a:solidFill>
                  <a:schemeClr val="bg1"/>
                </a:solidFill>
                <a:latin typeface="Times New Roman" pitchFamily="16" charset="0"/>
              </a:rPr>
              <a:t>= 150   nM</a:t>
            </a:r>
          </a:p>
        </p:txBody>
      </p:sp>
      <p:sp>
        <p:nvSpPr>
          <p:cNvPr id="70663" name="AutoShape 7"/>
          <p:cNvSpPr>
            <a:spLocks noChangeArrowheads="1"/>
          </p:cNvSpPr>
          <p:nvPr/>
        </p:nvSpPr>
        <p:spPr bwMode="auto">
          <a:xfrm>
            <a:off x="5218050" y="6138215"/>
            <a:ext cx="1306080" cy="293791"/>
          </a:xfrm>
          <a:prstGeom prst="roundRect">
            <a:avLst>
              <a:gd name="adj" fmla="val 16667"/>
            </a:avLst>
          </a:prstGeom>
          <a:noFill/>
          <a:ln w="9360">
            <a:solidFill>
              <a:srgbClr val="FF33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1"/>
              </a:solidFill>
            </a:endParaRPr>
          </a:p>
        </p:txBody>
      </p:sp>
      <p:sp>
        <p:nvSpPr>
          <p:cNvPr id="70664" name="Text Box 8"/>
          <p:cNvSpPr txBox="1">
            <a:spLocks noChangeArrowheads="1"/>
          </p:cNvSpPr>
          <p:nvPr/>
        </p:nvSpPr>
        <p:spPr bwMode="auto">
          <a:xfrm>
            <a:off x="6602681" y="3095446"/>
            <a:ext cx="15019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93000"/>
              </a:lnSpc>
              <a:buClr>
                <a:srgbClr val="FFFFFF"/>
              </a:buClr>
            </a:pPr>
            <a:r>
              <a:rPr lang="en-GB" altLang="it-IT" sz="2000" dirty="0">
                <a:solidFill>
                  <a:schemeClr val="bg1"/>
                </a:solidFill>
              </a:rPr>
              <a:t>ADENINE</a:t>
            </a:r>
          </a:p>
        </p:txBody>
      </p:sp>
      <p:pic>
        <p:nvPicPr>
          <p:cNvPr id="706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043" y="2013029"/>
            <a:ext cx="3746880" cy="12831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6" name="Text Box 10"/>
          <p:cNvSpPr txBox="1">
            <a:spLocks noChangeArrowheads="1"/>
          </p:cNvSpPr>
          <p:nvPr/>
        </p:nvSpPr>
        <p:spPr bwMode="auto">
          <a:xfrm>
            <a:off x="6334133" y="3610972"/>
            <a:ext cx="1757971"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dirty="0">
                <a:solidFill>
                  <a:schemeClr val="bg1"/>
                </a:solidFill>
                <a:latin typeface="Times New Roman" pitchFamily="16" charset="0"/>
              </a:rPr>
              <a:t>hA</a:t>
            </a:r>
            <a:r>
              <a:rPr lang="en-GB" altLang="it-IT" sz="1500" baseline="-25000" dirty="0">
                <a:solidFill>
                  <a:schemeClr val="bg1"/>
                </a:solidFill>
                <a:latin typeface="Times New Roman" pitchFamily="16" charset="0"/>
              </a:rPr>
              <a:t>1   </a:t>
            </a:r>
            <a:r>
              <a:rPr lang="en-GB" altLang="it-IT" sz="1500" dirty="0">
                <a:solidFill>
                  <a:schemeClr val="bg1"/>
                </a:solidFill>
                <a:latin typeface="Times New Roman" pitchFamily="16" charset="0"/>
              </a:rPr>
              <a:t>= 88,5    </a:t>
            </a:r>
            <a:r>
              <a:rPr lang="en-GB" altLang="it-IT" sz="1500" dirty="0" err="1">
                <a:solidFill>
                  <a:schemeClr val="bg1"/>
                </a:solidFill>
                <a:latin typeface="Times New Roman" pitchFamily="16" charset="0"/>
              </a:rPr>
              <a:t>nM</a:t>
            </a:r>
            <a:r>
              <a:rPr lang="en-GB" altLang="it-IT" sz="1500" dirty="0">
                <a:solidFill>
                  <a:schemeClr val="bg1"/>
                </a:solidFill>
                <a:latin typeface="Times New Roman" pitchFamily="16" charset="0"/>
              </a:rPr>
              <a:t> hA</a:t>
            </a:r>
            <a:r>
              <a:rPr lang="en-GB" altLang="it-IT" sz="1500" baseline="-25000" dirty="0">
                <a:solidFill>
                  <a:schemeClr val="bg1"/>
                </a:solidFill>
                <a:latin typeface="Times New Roman" pitchFamily="16" charset="0"/>
              </a:rPr>
              <a:t>2A</a:t>
            </a:r>
            <a:r>
              <a:rPr lang="en-GB" altLang="it-IT" sz="1500" dirty="0">
                <a:solidFill>
                  <a:schemeClr val="bg1"/>
                </a:solidFill>
                <a:latin typeface="Times New Roman" pitchFamily="16" charset="0"/>
              </a:rPr>
              <a:t>= 16800 </a:t>
            </a:r>
            <a:r>
              <a:rPr lang="en-GB" altLang="it-IT" sz="1500" dirty="0" err="1">
                <a:solidFill>
                  <a:schemeClr val="bg1"/>
                </a:solidFill>
                <a:latin typeface="Times New Roman" pitchFamily="16" charset="0"/>
              </a:rPr>
              <a:t>nM</a:t>
            </a:r>
            <a:r>
              <a:rPr lang="en-GB" altLang="it-IT" sz="1500" dirty="0">
                <a:solidFill>
                  <a:schemeClr val="bg1"/>
                </a:solidFill>
                <a:latin typeface="Times New Roman" pitchFamily="16" charset="0"/>
              </a:rPr>
              <a:t> hA</a:t>
            </a:r>
            <a:r>
              <a:rPr lang="en-GB" altLang="it-IT" sz="1500" baseline="-25000" dirty="0">
                <a:solidFill>
                  <a:schemeClr val="bg1"/>
                </a:solidFill>
                <a:latin typeface="Times New Roman" pitchFamily="16" charset="0"/>
              </a:rPr>
              <a:t>2B</a:t>
            </a:r>
            <a:r>
              <a:rPr lang="en-GB" altLang="it-IT" sz="1500" dirty="0">
                <a:solidFill>
                  <a:schemeClr val="bg1"/>
                </a:solidFill>
                <a:latin typeface="Times New Roman" pitchFamily="16" charset="0"/>
              </a:rPr>
              <a:t>&gt; 30000 </a:t>
            </a:r>
            <a:r>
              <a:rPr lang="en-GB" altLang="it-IT" sz="1500" dirty="0" err="1">
                <a:solidFill>
                  <a:schemeClr val="bg1"/>
                </a:solidFill>
                <a:latin typeface="Times New Roman" pitchFamily="16" charset="0"/>
              </a:rPr>
              <a:t>nM</a:t>
            </a:r>
            <a:r>
              <a:rPr lang="en-GB" altLang="it-IT" sz="1500" dirty="0">
                <a:solidFill>
                  <a:schemeClr val="bg1"/>
                </a:solidFill>
                <a:latin typeface="Times New Roman" pitchFamily="16" charset="0"/>
              </a:rPr>
              <a:t> hA</a:t>
            </a:r>
            <a:r>
              <a:rPr lang="en-GB" altLang="it-IT" sz="1500" baseline="-25000" dirty="0">
                <a:solidFill>
                  <a:schemeClr val="bg1"/>
                </a:solidFill>
                <a:latin typeface="Times New Roman" pitchFamily="16" charset="0"/>
              </a:rPr>
              <a:t>3  </a:t>
            </a:r>
            <a:r>
              <a:rPr lang="en-GB" altLang="it-IT" sz="1500" dirty="0">
                <a:solidFill>
                  <a:schemeClr val="bg1"/>
                </a:solidFill>
                <a:latin typeface="Times New Roman" pitchFamily="16" charset="0"/>
              </a:rPr>
              <a:t>&gt; 40000 </a:t>
            </a:r>
            <a:r>
              <a:rPr lang="en-GB" altLang="it-IT" sz="1500" dirty="0" err="1">
                <a:solidFill>
                  <a:schemeClr val="bg1"/>
                </a:solidFill>
                <a:latin typeface="Times New Roman" pitchFamily="16" charset="0"/>
              </a:rPr>
              <a:t>nM</a:t>
            </a:r>
            <a:endParaRPr lang="en-GB" altLang="it-IT" sz="1500" dirty="0">
              <a:solidFill>
                <a:schemeClr val="bg1"/>
              </a:solidFill>
              <a:latin typeface="Times New Roman" pitchFamily="16" charset="0"/>
            </a:endParaRPr>
          </a:p>
        </p:txBody>
      </p:sp>
      <p:sp>
        <p:nvSpPr>
          <p:cNvPr id="70667" name="AutoShape 11"/>
          <p:cNvSpPr>
            <a:spLocks noChangeArrowheads="1"/>
          </p:cNvSpPr>
          <p:nvPr/>
        </p:nvSpPr>
        <p:spPr bwMode="auto">
          <a:xfrm>
            <a:off x="6373668" y="4087661"/>
            <a:ext cx="1456755" cy="293790"/>
          </a:xfrm>
          <a:prstGeom prst="roundRect">
            <a:avLst>
              <a:gd name="adj" fmla="val 16667"/>
            </a:avLst>
          </a:prstGeom>
          <a:noFill/>
          <a:ln w="9360">
            <a:solidFill>
              <a:srgbClr val="FF33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1"/>
              </a:solidFill>
            </a:endParaRPr>
          </a:p>
        </p:txBody>
      </p:sp>
      <p:sp>
        <p:nvSpPr>
          <p:cNvPr id="70668" name="Line 12"/>
          <p:cNvSpPr>
            <a:spLocks noChangeShapeType="1"/>
          </p:cNvSpPr>
          <p:nvPr/>
        </p:nvSpPr>
        <p:spPr bwMode="auto">
          <a:xfrm flipH="1">
            <a:off x="6505411" y="6007162"/>
            <a:ext cx="527040" cy="1440"/>
          </a:xfrm>
          <a:prstGeom prst="line">
            <a:avLst/>
          </a:prstGeom>
          <a:noFill/>
          <a:ln w="36000">
            <a:solidFill>
              <a:srgbClr val="FF33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70669" name="Line 13"/>
          <p:cNvSpPr>
            <a:spLocks noChangeShapeType="1"/>
          </p:cNvSpPr>
          <p:nvPr/>
        </p:nvSpPr>
        <p:spPr bwMode="auto">
          <a:xfrm flipH="1">
            <a:off x="7901903" y="3817820"/>
            <a:ext cx="527040" cy="1441"/>
          </a:xfrm>
          <a:prstGeom prst="line">
            <a:avLst/>
          </a:prstGeom>
          <a:noFill/>
          <a:ln w="36000">
            <a:solidFill>
              <a:srgbClr val="FF33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2">
                  <a:lumMod val="25000"/>
                </a:schemeClr>
              </a:solidFill>
            </a:endParaRPr>
          </a:p>
        </p:txBody>
      </p:sp>
      <p:sp>
        <p:nvSpPr>
          <p:cNvPr id="70670" name="Text Box 14"/>
          <p:cNvSpPr txBox="1">
            <a:spLocks noChangeArrowheads="1"/>
          </p:cNvSpPr>
          <p:nvPr/>
        </p:nvSpPr>
        <p:spPr bwMode="auto">
          <a:xfrm>
            <a:off x="1805125" y="2793768"/>
            <a:ext cx="15019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93000"/>
              </a:lnSpc>
              <a:buClr>
                <a:srgbClr val="FFFFFF"/>
              </a:buClr>
            </a:pPr>
            <a:r>
              <a:rPr lang="en-GB" altLang="it-IT" sz="2000" dirty="0">
                <a:solidFill>
                  <a:schemeClr val="bg1"/>
                </a:solidFill>
              </a:rPr>
              <a:t>SERIE TS</a:t>
            </a:r>
          </a:p>
        </p:txBody>
      </p:sp>
      <p:sp>
        <p:nvSpPr>
          <p:cNvPr id="70671" name="Text Box 15"/>
          <p:cNvSpPr txBox="1">
            <a:spLocks noChangeArrowheads="1"/>
          </p:cNvSpPr>
          <p:nvPr/>
        </p:nvSpPr>
        <p:spPr bwMode="auto">
          <a:xfrm>
            <a:off x="1645265" y="3387999"/>
            <a:ext cx="16329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a:solidFill>
                  <a:schemeClr val="bg1"/>
                </a:solidFill>
                <a:latin typeface="Times New Roman" pitchFamily="16" charset="0"/>
              </a:rPr>
              <a:t>hA</a:t>
            </a:r>
            <a:r>
              <a:rPr lang="en-GB" altLang="it-IT" sz="1500" baseline="-25000">
                <a:solidFill>
                  <a:schemeClr val="bg1"/>
                </a:solidFill>
                <a:latin typeface="Times New Roman" pitchFamily="16" charset="0"/>
              </a:rPr>
              <a:t>1   </a:t>
            </a:r>
            <a:r>
              <a:rPr lang="en-GB" altLang="it-IT" sz="1500">
                <a:solidFill>
                  <a:schemeClr val="bg1"/>
                </a:solidFill>
                <a:latin typeface="Times New Roman" pitchFamily="16" charset="0"/>
              </a:rPr>
              <a:t>= 1250   nM hA</a:t>
            </a:r>
            <a:r>
              <a:rPr lang="en-GB" altLang="it-IT" sz="1500" baseline="-25000">
                <a:solidFill>
                  <a:schemeClr val="bg1"/>
                </a:solidFill>
                <a:latin typeface="Times New Roman" pitchFamily="16" charset="0"/>
              </a:rPr>
              <a:t>2A</a:t>
            </a:r>
            <a:r>
              <a:rPr lang="en-GB" altLang="it-IT" sz="1500">
                <a:solidFill>
                  <a:schemeClr val="bg1"/>
                </a:solidFill>
                <a:latin typeface="Times New Roman" pitchFamily="16" charset="0"/>
              </a:rPr>
              <a:t>= 87,3    nM hA</a:t>
            </a:r>
            <a:r>
              <a:rPr lang="en-GB" altLang="it-IT" sz="1500" baseline="-25000">
                <a:solidFill>
                  <a:schemeClr val="bg1"/>
                </a:solidFill>
                <a:latin typeface="Times New Roman" pitchFamily="16" charset="0"/>
              </a:rPr>
              <a:t>2B</a:t>
            </a:r>
            <a:r>
              <a:rPr lang="en-GB" altLang="it-IT" sz="1500">
                <a:solidFill>
                  <a:schemeClr val="bg1"/>
                </a:solidFill>
                <a:latin typeface="Times New Roman" pitchFamily="16" charset="0"/>
              </a:rPr>
              <a:t>= 11100 nM hA</a:t>
            </a:r>
            <a:r>
              <a:rPr lang="en-GB" altLang="it-IT" sz="1500" baseline="-25000">
                <a:solidFill>
                  <a:schemeClr val="bg1"/>
                </a:solidFill>
                <a:latin typeface="Times New Roman" pitchFamily="16" charset="0"/>
              </a:rPr>
              <a:t>3  </a:t>
            </a:r>
            <a:r>
              <a:rPr lang="en-GB" altLang="it-IT" sz="1500">
                <a:solidFill>
                  <a:schemeClr val="bg1"/>
                </a:solidFill>
                <a:latin typeface="Times New Roman" pitchFamily="16" charset="0"/>
              </a:rPr>
              <a:t>= 1537   nM</a:t>
            </a:r>
          </a:p>
        </p:txBody>
      </p:sp>
      <p:sp>
        <p:nvSpPr>
          <p:cNvPr id="70672" name="AutoShape 16"/>
          <p:cNvSpPr>
            <a:spLocks noChangeArrowheads="1"/>
          </p:cNvSpPr>
          <p:nvPr/>
        </p:nvSpPr>
        <p:spPr bwMode="auto">
          <a:xfrm>
            <a:off x="1676945" y="3866129"/>
            <a:ext cx="1437120" cy="273629"/>
          </a:xfrm>
          <a:prstGeom prst="roundRect">
            <a:avLst>
              <a:gd name="adj" fmla="val 16667"/>
            </a:avLst>
          </a:prstGeom>
          <a:noFill/>
          <a:ln w="9360">
            <a:solidFill>
              <a:srgbClr val="FF33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1"/>
              </a:solidFill>
            </a:endParaRPr>
          </a:p>
        </p:txBody>
      </p:sp>
      <p:sp>
        <p:nvSpPr>
          <p:cNvPr id="70673" name="Line 17"/>
          <p:cNvSpPr>
            <a:spLocks noChangeShapeType="1"/>
          </p:cNvSpPr>
          <p:nvPr/>
        </p:nvSpPr>
        <p:spPr bwMode="auto">
          <a:xfrm flipH="1">
            <a:off x="3161586" y="3768198"/>
            <a:ext cx="527040" cy="1441"/>
          </a:xfrm>
          <a:prstGeom prst="line">
            <a:avLst/>
          </a:prstGeom>
          <a:noFill/>
          <a:ln w="36000">
            <a:solidFill>
              <a:srgbClr val="FF33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2">
                  <a:lumMod val="25000"/>
                </a:schemeClr>
              </a:solidFill>
            </a:endParaRPr>
          </a:p>
        </p:txBody>
      </p:sp>
      <p:pic>
        <p:nvPicPr>
          <p:cNvPr id="7067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710" y="1443933"/>
            <a:ext cx="4409280" cy="35931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40067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293761" y="293791"/>
            <a:ext cx="8719200" cy="1064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76000"/>
              </a:lnSpc>
            </a:pPr>
            <a:r>
              <a:rPr lang="en-GB" altLang="it-IT" sz="2900" b="1" dirty="0" err="1">
                <a:solidFill>
                  <a:schemeClr val="accent1"/>
                </a:solidFill>
                <a:latin typeface="+mj-lt"/>
              </a:rPr>
              <a:t>Antagonisti</a:t>
            </a:r>
            <a:r>
              <a:rPr lang="en-GB" altLang="it-IT" sz="2900" b="1" dirty="0">
                <a:solidFill>
                  <a:schemeClr val="accent1"/>
                </a:solidFill>
                <a:latin typeface="+mj-lt"/>
              </a:rPr>
              <a:t> </a:t>
            </a:r>
            <a:r>
              <a:rPr lang="en-GB" altLang="it-IT" sz="2900" b="1" dirty="0" err="1">
                <a:solidFill>
                  <a:schemeClr val="accent1"/>
                </a:solidFill>
                <a:latin typeface="+mj-lt"/>
              </a:rPr>
              <a:t>adenosinici</a:t>
            </a:r>
            <a:r>
              <a:rPr lang="en-GB" altLang="it-IT" sz="2900" b="1" dirty="0">
                <a:solidFill>
                  <a:schemeClr val="accent1"/>
                </a:solidFill>
                <a:latin typeface="+mj-lt"/>
              </a:rPr>
              <a:t>: </a:t>
            </a:r>
            <a:r>
              <a:rPr lang="en-GB" altLang="it-IT" sz="2900" b="1" dirty="0" err="1">
                <a:solidFill>
                  <a:schemeClr val="accent1"/>
                </a:solidFill>
                <a:latin typeface="+mj-lt"/>
              </a:rPr>
              <a:t>possibili</a:t>
            </a:r>
            <a:r>
              <a:rPr lang="en-GB" altLang="it-IT" sz="2900" b="1" dirty="0">
                <a:solidFill>
                  <a:schemeClr val="accent1"/>
                </a:solidFill>
                <a:latin typeface="+mj-lt"/>
              </a:rPr>
              <a:t> </a:t>
            </a:r>
            <a:r>
              <a:rPr lang="en-GB" altLang="it-IT" sz="2900" b="1" dirty="0" err="1">
                <a:solidFill>
                  <a:schemeClr val="accent1"/>
                </a:solidFill>
                <a:latin typeface="+mj-lt"/>
              </a:rPr>
              <a:t>impieghi</a:t>
            </a:r>
            <a:r>
              <a:rPr lang="en-GB" altLang="it-IT" sz="2900" b="1" dirty="0">
                <a:solidFill>
                  <a:schemeClr val="accent1"/>
                </a:solidFill>
                <a:latin typeface="+mj-lt"/>
              </a:rPr>
              <a:t> </a:t>
            </a:r>
            <a:r>
              <a:rPr lang="en-GB" altLang="it-IT" sz="2900" b="1" dirty="0" err="1">
                <a:solidFill>
                  <a:schemeClr val="accent1"/>
                </a:solidFill>
                <a:latin typeface="+mj-lt"/>
              </a:rPr>
              <a:t>terapeutici</a:t>
            </a:r>
            <a:endParaRPr lang="en-GB" altLang="it-IT" sz="2900" b="1" dirty="0">
              <a:solidFill>
                <a:schemeClr val="accent1"/>
              </a:solidFill>
              <a:latin typeface="+mj-lt"/>
            </a:endParaRPr>
          </a:p>
        </p:txBody>
      </p:sp>
      <p:sp>
        <p:nvSpPr>
          <p:cNvPr id="9218" name="Text Box 2"/>
          <p:cNvSpPr txBox="1">
            <a:spLocks noChangeArrowheads="1"/>
          </p:cNvSpPr>
          <p:nvPr/>
        </p:nvSpPr>
        <p:spPr bwMode="auto">
          <a:xfrm>
            <a:off x="439854" y="2447776"/>
            <a:ext cx="1556719"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2A</a:t>
            </a:r>
            <a:r>
              <a:rPr lang="en-GB" altLang="it-IT" sz="2400" dirty="0" smtClean="0">
                <a:solidFill>
                  <a:schemeClr val="accent2"/>
                </a:solidFill>
                <a:latin typeface="+mn-lt"/>
              </a:rPr>
              <a:t>AR</a:t>
            </a:r>
            <a:endParaRPr lang="en-GB" altLang="it-IT" sz="2400" dirty="0">
              <a:solidFill>
                <a:schemeClr val="accent2"/>
              </a:solidFill>
              <a:latin typeface="+mn-lt"/>
            </a:endParaRPr>
          </a:p>
        </p:txBody>
      </p:sp>
      <p:sp>
        <p:nvSpPr>
          <p:cNvPr id="9219" name="Text Box 3"/>
          <p:cNvSpPr txBox="1">
            <a:spLocks noChangeArrowheads="1"/>
          </p:cNvSpPr>
          <p:nvPr/>
        </p:nvSpPr>
        <p:spPr bwMode="auto">
          <a:xfrm>
            <a:off x="1762560" y="2558666"/>
            <a:ext cx="7054561" cy="146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malattie</a:t>
            </a:r>
            <a:r>
              <a:rPr lang="en-GB" altLang="it-IT" sz="2400" b="1" dirty="0" smtClean="0">
                <a:solidFill>
                  <a:schemeClr val="accent2"/>
                </a:solidFill>
                <a:latin typeface="+mn-lt"/>
              </a:rPr>
              <a:t> </a:t>
            </a:r>
            <a:r>
              <a:rPr lang="en-GB" altLang="it-IT" sz="2400" b="1" dirty="0">
                <a:solidFill>
                  <a:schemeClr val="accent2"/>
                </a:solidFill>
                <a:latin typeface="+mn-lt"/>
              </a:rPr>
              <a:t>neurodegenerative </a:t>
            </a:r>
            <a:r>
              <a:rPr lang="en-GB" altLang="it-IT" sz="2400" b="1" dirty="0" err="1">
                <a:solidFill>
                  <a:schemeClr val="accent2"/>
                </a:solidFill>
                <a:latin typeface="+mn-lt"/>
              </a:rPr>
              <a:t>quali</a:t>
            </a:r>
            <a:r>
              <a:rPr lang="en-GB" altLang="it-IT" sz="2400" b="1" dirty="0">
                <a:solidFill>
                  <a:schemeClr val="accent2"/>
                </a:solidFill>
                <a:latin typeface="+mn-lt"/>
              </a:rPr>
              <a:t> </a:t>
            </a:r>
            <a:r>
              <a:rPr lang="en-GB" altLang="it-IT" sz="2400" b="1" dirty="0" err="1">
                <a:solidFill>
                  <a:schemeClr val="accent2"/>
                </a:solidFill>
                <a:latin typeface="+mn-lt"/>
              </a:rPr>
              <a:t>morbo</a:t>
            </a:r>
            <a:r>
              <a:rPr lang="en-GB" altLang="it-IT" sz="2400" b="1" dirty="0">
                <a:solidFill>
                  <a:schemeClr val="accent2"/>
                </a:solidFill>
                <a:latin typeface="+mn-lt"/>
              </a:rPr>
              <a:t> </a:t>
            </a:r>
            <a:r>
              <a:rPr lang="en-GB" altLang="it-IT" sz="2400" b="1" dirty="0" smtClean="0">
                <a:solidFill>
                  <a:schemeClr val="accent2"/>
                </a:solidFill>
                <a:latin typeface="+mn-lt"/>
              </a:rPr>
              <a:t>di Parkinson </a:t>
            </a:r>
            <a:r>
              <a:rPr lang="en-GB" altLang="it-IT" sz="2400" b="1" dirty="0">
                <a:solidFill>
                  <a:schemeClr val="accent2"/>
                </a:solidFill>
                <a:latin typeface="+mn-lt"/>
              </a:rPr>
              <a:t>e </a:t>
            </a:r>
            <a:r>
              <a:rPr lang="en-GB" altLang="it-IT" sz="2400" b="1" dirty="0" err="1">
                <a:solidFill>
                  <a:schemeClr val="accent2"/>
                </a:solidFill>
                <a:latin typeface="+mn-lt"/>
              </a:rPr>
              <a:t>corea</a:t>
            </a:r>
            <a:r>
              <a:rPr lang="en-GB" altLang="it-IT" sz="2400" b="1" dirty="0">
                <a:solidFill>
                  <a:schemeClr val="accent2"/>
                </a:solidFill>
                <a:latin typeface="+mn-lt"/>
              </a:rPr>
              <a:t> di </a:t>
            </a:r>
            <a:r>
              <a:rPr lang="en-GB" altLang="it-IT" sz="2400" b="1" dirty="0" smtClean="0">
                <a:solidFill>
                  <a:schemeClr val="accent2"/>
                </a:solidFill>
                <a:latin typeface="+mn-lt"/>
              </a:rPr>
              <a:t>Huntington</a:t>
            </a:r>
          </a:p>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rPr>
              <a:t>neuroprotettivi</a:t>
            </a:r>
            <a:endParaRPr lang="en-GB" altLang="it-IT" sz="2400" b="1" dirty="0">
              <a:solidFill>
                <a:schemeClr val="accent2"/>
              </a:solidFill>
            </a:endParaRPr>
          </a:p>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rPr>
              <a:t>disordini</a:t>
            </a:r>
            <a:r>
              <a:rPr lang="en-GB" altLang="it-IT" sz="2400" b="1" dirty="0" smtClean="0">
                <a:solidFill>
                  <a:schemeClr val="accent2"/>
                </a:solidFill>
              </a:rPr>
              <a:t> </a:t>
            </a:r>
            <a:r>
              <a:rPr lang="en-GB" altLang="it-IT" sz="2400" b="1" dirty="0">
                <a:solidFill>
                  <a:schemeClr val="accent2"/>
                </a:solidFill>
              </a:rPr>
              <a:t>del </a:t>
            </a:r>
            <a:r>
              <a:rPr lang="en-GB" altLang="it-IT" sz="2400" b="1" dirty="0" err="1" smtClean="0">
                <a:solidFill>
                  <a:schemeClr val="accent2"/>
                </a:solidFill>
              </a:rPr>
              <a:t>sonno</a:t>
            </a:r>
            <a:endParaRPr lang="en-GB" altLang="it-IT" sz="2400" b="1" dirty="0">
              <a:solidFill>
                <a:schemeClr val="accent2"/>
              </a:solidFill>
            </a:endParaRPr>
          </a:p>
        </p:txBody>
      </p:sp>
      <p:sp>
        <p:nvSpPr>
          <p:cNvPr id="9221" name="Text Box 5"/>
          <p:cNvSpPr txBox="1">
            <a:spLocks noChangeArrowheads="1"/>
          </p:cNvSpPr>
          <p:nvPr/>
        </p:nvSpPr>
        <p:spPr bwMode="auto">
          <a:xfrm>
            <a:off x="587520" y="1629619"/>
            <a:ext cx="1176480" cy="724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1</a:t>
            </a:r>
            <a:r>
              <a:rPr lang="en-GB" altLang="it-IT" sz="2400" dirty="0" smtClean="0">
                <a:solidFill>
                  <a:schemeClr val="accent2"/>
                </a:solidFill>
                <a:latin typeface="+mn-lt"/>
              </a:rPr>
              <a:t>AR   </a:t>
            </a:r>
            <a:endParaRPr lang="en-GB" altLang="it-IT" sz="2400" dirty="0">
              <a:solidFill>
                <a:schemeClr val="accent2"/>
              </a:solidFill>
              <a:latin typeface="+mn-lt"/>
            </a:endParaRPr>
          </a:p>
        </p:txBody>
      </p:sp>
      <p:sp>
        <p:nvSpPr>
          <p:cNvPr id="9222" name="Text Box 6"/>
          <p:cNvSpPr txBox="1">
            <a:spLocks noChangeArrowheads="1"/>
          </p:cNvSpPr>
          <p:nvPr/>
        </p:nvSpPr>
        <p:spPr bwMode="auto">
          <a:xfrm>
            <a:off x="1795680" y="1788036"/>
            <a:ext cx="7054560" cy="626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76000"/>
              </a:lnSpc>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diuretici</a:t>
            </a:r>
            <a:endParaRPr lang="en-GB" altLang="it-IT" sz="2400" b="1" dirty="0">
              <a:solidFill>
                <a:schemeClr val="accent2"/>
              </a:solidFill>
              <a:latin typeface="+mn-lt"/>
            </a:endParaRPr>
          </a:p>
          <a:p>
            <a:pPr marL="342900" indent="-342900">
              <a:lnSpc>
                <a:spcPct val="76000"/>
              </a:lnSpc>
              <a:buClr>
                <a:schemeClr val="bg2">
                  <a:lumMod val="25000"/>
                </a:schemeClr>
              </a:buClr>
              <a:buSzPct val="65000"/>
              <a:buFont typeface="Wingdings" panose="05000000000000000000" pitchFamily="2" charset="2"/>
              <a:buChar char="ü"/>
            </a:pPr>
            <a:endParaRPr lang="en-GB" altLang="it-IT" sz="2400" dirty="0">
              <a:solidFill>
                <a:schemeClr val="accent2"/>
              </a:solidFill>
              <a:latin typeface="+mn-lt"/>
            </a:endParaRPr>
          </a:p>
        </p:txBody>
      </p:sp>
      <p:sp>
        <p:nvSpPr>
          <p:cNvPr id="9223" name="Text Box 7"/>
          <p:cNvSpPr txBox="1">
            <a:spLocks noChangeArrowheads="1"/>
          </p:cNvSpPr>
          <p:nvPr/>
        </p:nvSpPr>
        <p:spPr bwMode="auto">
          <a:xfrm>
            <a:off x="424800" y="4293621"/>
            <a:ext cx="1340640" cy="60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2B</a:t>
            </a:r>
            <a:r>
              <a:rPr lang="en-GB" altLang="it-IT" sz="2400" dirty="0" smtClean="0">
                <a:solidFill>
                  <a:schemeClr val="accent2"/>
                </a:solidFill>
                <a:latin typeface="+mn-lt"/>
              </a:rPr>
              <a:t>AR </a:t>
            </a:r>
            <a:endParaRPr lang="en-GB" altLang="it-IT" sz="2400" dirty="0">
              <a:solidFill>
                <a:schemeClr val="accent2"/>
              </a:solidFill>
              <a:latin typeface="+mn-lt"/>
            </a:endParaRPr>
          </a:p>
        </p:txBody>
      </p:sp>
      <p:sp>
        <p:nvSpPr>
          <p:cNvPr id="9224" name="Text Box 8"/>
          <p:cNvSpPr txBox="1">
            <a:spLocks noChangeArrowheads="1"/>
          </p:cNvSpPr>
          <p:nvPr/>
        </p:nvSpPr>
        <p:spPr bwMode="auto">
          <a:xfrm>
            <a:off x="1762561" y="4385791"/>
            <a:ext cx="7054560" cy="626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antiasmatici</a:t>
            </a:r>
            <a:endParaRPr lang="en-GB" altLang="it-IT" sz="2400" b="1" dirty="0">
              <a:solidFill>
                <a:schemeClr val="accent2"/>
              </a:solidFill>
              <a:latin typeface="+mn-lt"/>
            </a:endParaRPr>
          </a:p>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ipoglicemizzanti</a:t>
            </a:r>
            <a:endParaRPr lang="en-GB" altLang="it-IT" sz="2400" b="1" dirty="0">
              <a:solidFill>
                <a:schemeClr val="accent2"/>
              </a:solidFill>
              <a:latin typeface="+mn-lt"/>
            </a:endParaRPr>
          </a:p>
        </p:txBody>
      </p:sp>
      <p:sp>
        <p:nvSpPr>
          <p:cNvPr id="9225" name="Text Box 9"/>
          <p:cNvSpPr txBox="1">
            <a:spLocks noChangeArrowheads="1"/>
          </p:cNvSpPr>
          <p:nvPr/>
        </p:nvSpPr>
        <p:spPr bwMode="auto">
          <a:xfrm>
            <a:off x="424800" y="5355923"/>
            <a:ext cx="134064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3</a:t>
            </a:r>
            <a:r>
              <a:rPr lang="en-GB" altLang="it-IT" sz="2400" dirty="0" smtClean="0">
                <a:solidFill>
                  <a:schemeClr val="accent2"/>
                </a:solidFill>
                <a:latin typeface="+mn-lt"/>
              </a:rPr>
              <a:t>AR </a:t>
            </a:r>
            <a:endParaRPr lang="en-GB" altLang="it-IT" sz="2400" dirty="0">
              <a:solidFill>
                <a:schemeClr val="accent2"/>
              </a:solidFill>
              <a:latin typeface="+mn-lt"/>
            </a:endParaRPr>
          </a:p>
        </p:txBody>
      </p:sp>
      <p:sp>
        <p:nvSpPr>
          <p:cNvPr id="9226" name="Text Box 10"/>
          <p:cNvSpPr txBox="1">
            <a:spLocks noChangeArrowheads="1"/>
          </p:cNvSpPr>
          <p:nvPr/>
        </p:nvSpPr>
        <p:spPr bwMode="auto">
          <a:xfrm>
            <a:off x="1762561" y="5453853"/>
            <a:ext cx="7054560" cy="626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antitumorali</a:t>
            </a:r>
            <a:r>
              <a:rPr lang="en-GB" altLang="it-IT" sz="2400" b="1" dirty="0" smtClean="0">
                <a:solidFill>
                  <a:schemeClr val="accent2"/>
                </a:solidFill>
                <a:latin typeface="+mn-lt"/>
              </a:rPr>
              <a:t> </a:t>
            </a:r>
            <a:r>
              <a:rPr lang="en-GB" altLang="it-IT" sz="2400" b="1" dirty="0">
                <a:solidFill>
                  <a:schemeClr val="accent2"/>
                </a:solidFill>
                <a:latin typeface="+mn-lt"/>
              </a:rPr>
              <a:t>e </a:t>
            </a:r>
            <a:r>
              <a:rPr lang="en-GB" altLang="it-IT" sz="2400" b="1" dirty="0" err="1">
                <a:solidFill>
                  <a:schemeClr val="accent2"/>
                </a:solidFill>
                <a:latin typeface="+mn-lt"/>
              </a:rPr>
              <a:t>diagnosi</a:t>
            </a:r>
            <a:r>
              <a:rPr lang="en-GB" altLang="it-IT" sz="2400" b="1" dirty="0">
                <a:solidFill>
                  <a:schemeClr val="accent2"/>
                </a:solidFill>
                <a:latin typeface="+mn-lt"/>
              </a:rPr>
              <a:t> </a:t>
            </a:r>
            <a:r>
              <a:rPr lang="en-GB" altLang="it-IT" sz="2400" b="1" dirty="0" err="1">
                <a:solidFill>
                  <a:schemeClr val="accent2"/>
                </a:solidFill>
                <a:latin typeface="+mn-lt"/>
              </a:rPr>
              <a:t>tumorale</a:t>
            </a:r>
            <a:endParaRPr lang="en-GB" altLang="it-IT" sz="2400" b="1" dirty="0">
              <a:solidFill>
                <a:schemeClr val="accent2"/>
              </a:solidFill>
              <a:latin typeface="+mn-lt"/>
            </a:endParaRPr>
          </a:p>
          <a:p>
            <a:pPr marL="342900" indent="-342900">
              <a:buClr>
                <a:schemeClr val="bg2">
                  <a:lumMod val="25000"/>
                </a:schemeClr>
              </a:buClr>
              <a:buSzPct val="65000"/>
              <a:buFont typeface="Wingdings" panose="05000000000000000000" pitchFamily="2" charset="2"/>
              <a:buChar char="ü"/>
            </a:pPr>
            <a:r>
              <a:rPr lang="en-GB" altLang="it-IT" sz="2400" b="1" dirty="0" smtClean="0">
                <a:solidFill>
                  <a:schemeClr val="accent2"/>
                </a:solidFill>
                <a:latin typeface="+mn-lt"/>
              </a:rPr>
              <a:t>glaucoma</a:t>
            </a:r>
            <a:endParaRPr lang="en-GB" altLang="it-IT" sz="2400" b="1" dirty="0">
              <a:solidFill>
                <a:schemeClr val="accent2"/>
              </a:solidFill>
              <a:latin typeface="+mn-lt"/>
            </a:endParaRPr>
          </a:p>
        </p:txBody>
      </p:sp>
    </p:spTree>
    <p:extLst>
      <p:ext uri="{BB962C8B-B14F-4D97-AF65-F5344CB8AC3E}">
        <p14:creationId xmlns:p14="http://schemas.microsoft.com/office/powerpoint/2010/main" val="14912431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456481" y="313953"/>
            <a:ext cx="8220960" cy="1058512"/>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dirty="0"/>
              <a:t>PROSPETTIVE</a:t>
            </a:r>
          </a:p>
        </p:txBody>
      </p:sp>
      <p:sp>
        <p:nvSpPr>
          <p:cNvPr id="73730" name="Rectangle 2"/>
          <p:cNvSpPr>
            <a:spLocks noGrp="1" noChangeArrowheads="1"/>
          </p:cNvSpPr>
          <p:nvPr>
            <p:ph type="subTitle" idx="4294967295"/>
          </p:nvPr>
        </p:nvSpPr>
        <p:spPr bwMode="auto">
          <a:xfrm>
            <a:off x="489600" y="1585607"/>
            <a:ext cx="8220960" cy="8640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indent="0">
              <a:lnSpc>
                <a:spcPct val="62000"/>
              </a:lnSpc>
              <a:spcAft>
                <a:spcPct val="0"/>
              </a:spcAft>
              <a:buClr>
                <a:schemeClr val="bg2">
                  <a:lumMod val="50000"/>
                </a:schemeClr>
              </a:buClr>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200" dirty="0">
                <a:solidFill>
                  <a:schemeClr val="bg2">
                    <a:lumMod val="25000"/>
                  </a:schemeClr>
                </a:solidFill>
              </a:rPr>
              <a:t>      SVILUPPO DI A</a:t>
            </a:r>
            <a:r>
              <a:rPr lang="en-GB" altLang="it-IT" sz="2200" baseline="-33000" dirty="0">
                <a:solidFill>
                  <a:schemeClr val="bg2">
                    <a:lumMod val="25000"/>
                  </a:schemeClr>
                </a:solidFill>
              </a:rPr>
              <a:t>3</a:t>
            </a:r>
            <a:r>
              <a:rPr lang="en-GB" altLang="it-IT" sz="2200" dirty="0">
                <a:solidFill>
                  <a:schemeClr val="bg2">
                    <a:lumMod val="25000"/>
                  </a:schemeClr>
                </a:solidFill>
              </a:rPr>
              <a:t> ANTAGONISTI POTENTI SUL RATTO </a:t>
            </a:r>
          </a:p>
        </p:txBody>
      </p:sp>
      <p:sp>
        <p:nvSpPr>
          <p:cNvPr id="73731" name="Text Box 3"/>
          <p:cNvSpPr txBox="1">
            <a:spLocks noChangeArrowheads="1"/>
          </p:cNvSpPr>
          <p:nvPr/>
        </p:nvSpPr>
        <p:spPr bwMode="auto">
          <a:xfrm>
            <a:off x="489600" y="2369049"/>
            <a:ext cx="849024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chemeClr val="bg2">
                  <a:lumMod val="50000"/>
                </a:schemeClr>
              </a:buClr>
              <a:buFont typeface="Wingdings" charset="2"/>
              <a:buChar char=""/>
            </a:pPr>
            <a:r>
              <a:rPr lang="en-GB" altLang="it-IT" sz="2200" dirty="0">
                <a:solidFill>
                  <a:schemeClr val="bg2">
                    <a:lumMod val="25000"/>
                  </a:schemeClr>
                </a:solidFill>
              </a:rPr>
              <a:t>      TROVARE A</a:t>
            </a:r>
            <a:r>
              <a:rPr lang="en-GB" altLang="it-IT" sz="2200" baseline="-33000" dirty="0">
                <a:solidFill>
                  <a:schemeClr val="bg2">
                    <a:lumMod val="25000"/>
                  </a:schemeClr>
                </a:solidFill>
              </a:rPr>
              <a:t>2B</a:t>
            </a:r>
            <a:r>
              <a:rPr lang="en-GB" altLang="it-IT" sz="2200" dirty="0">
                <a:solidFill>
                  <a:schemeClr val="bg2">
                    <a:lumMod val="25000"/>
                  </a:schemeClr>
                </a:solidFill>
              </a:rPr>
              <a:t> ANTAGONISTI DI NATURA NON XANTINICA </a:t>
            </a:r>
          </a:p>
        </p:txBody>
      </p:sp>
      <p:sp>
        <p:nvSpPr>
          <p:cNvPr id="73732" name="Text Box 4"/>
          <p:cNvSpPr txBox="1">
            <a:spLocks noChangeArrowheads="1"/>
          </p:cNvSpPr>
          <p:nvPr/>
        </p:nvSpPr>
        <p:spPr bwMode="auto">
          <a:xfrm>
            <a:off x="162720" y="3429000"/>
            <a:ext cx="881712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2200">
                <a:solidFill>
                  <a:schemeClr val="bg2">
                    <a:lumMod val="25000"/>
                  </a:schemeClr>
                </a:solidFill>
              </a:rPr>
              <a:t>E SE CI FOSSERO ALTRI SOTTOTIPI DI RECETTORI ADENOSINICI O DIFFERENZE TRA PERIFERICI E CENTRALI?????</a:t>
            </a:r>
          </a:p>
        </p:txBody>
      </p:sp>
      <p:sp>
        <p:nvSpPr>
          <p:cNvPr id="73733" name="AutoShape 5"/>
          <p:cNvSpPr>
            <a:spLocks noChangeArrowheads="1"/>
          </p:cNvSpPr>
          <p:nvPr/>
        </p:nvSpPr>
        <p:spPr bwMode="auto">
          <a:xfrm>
            <a:off x="3755520" y="4408304"/>
            <a:ext cx="1959840" cy="1143480"/>
          </a:xfrm>
          <a:prstGeom prst="downArrow">
            <a:avLst>
              <a:gd name="adj1" fmla="val 50000"/>
              <a:gd name="adj2" fmla="val 25000"/>
            </a:avLst>
          </a:prstGeom>
          <a:gradFill rotWithShape="0">
            <a:gsLst>
              <a:gs pos="0">
                <a:srgbClr val="000080"/>
              </a:gs>
              <a:gs pos="100000">
                <a:srgbClr val="FFFFFF"/>
              </a:gs>
            </a:gsLst>
            <a:lin ang="2700000" scaled="1"/>
          </a:gradFill>
          <a:ln w="3600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73734" name="Text Box 6"/>
          <p:cNvSpPr txBox="1">
            <a:spLocks noChangeArrowheads="1"/>
          </p:cNvSpPr>
          <p:nvPr/>
        </p:nvSpPr>
        <p:spPr bwMode="auto">
          <a:xfrm>
            <a:off x="162720" y="5715960"/>
            <a:ext cx="881712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2200" b="1">
                <a:solidFill>
                  <a:schemeClr val="bg2">
                    <a:lumMod val="25000"/>
                  </a:schemeClr>
                </a:solidFill>
                <a:effectLst>
                  <a:outerShdw blurRad="38100" dist="38100" dir="2700000" algn="tl">
                    <a:srgbClr val="000000"/>
                  </a:outerShdw>
                </a:effectLst>
              </a:rPr>
              <a:t>BISOGNEREBBE RISCRIVERE LA STORIA....</a:t>
            </a:r>
          </a:p>
        </p:txBody>
      </p:sp>
      <p:sp>
        <p:nvSpPr>
          <p:cNvPr id="73735" name="AutoShape 7"/>
          <p:cNvSpPr>
            <a:spLocks noChangeArrowheads="1"/>
          </p:cNvSpPr>
          <p:nvPr/>
        </p:nvSpPr>
        <p:spPr bwMode="auto">
          <a:xfrm>
            <a:off x="1143360" y="5715961"/>
            <a:ext cx="7021440" cy="816565"/>
          </a:xfrm>
          <a:prstGeom prst="roundRect">
            <a:avLst>
              <a:gd name="adj" fmla="val 16667"/>
            </a:avLst>
          </a:prstGeom>
          <a:noFill/>
          <a:ln w="36000">
            <a:solidFill>
              <a:srgbClr val="DC2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2323431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25401" y="1773238"/>
            <a:ext cx="9228667" cy="2376487"/>
          </a:xfrm>
          <a:extLst/>
        </p:spPr>
        <p:txBody>
          <a:bodyPr rtlCol="0">
            <a:noAutofit/>
          </a:bodyPr>
          <a:lstStyle/>
          <a:p>
            <a:pPr eaLnBrk="1" fontAlgn="auto" hangingPunct="1">
              <a:spcAft>
                <a:spcPts val="0"/>
              </a:spcAft>
              <a:defRPr/>
            </a:pP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Optimization and simplification of        </a:t>
            </a:r>
            <a:r>
              <a:rPr lang="en-US" sz="3200" b="1" spc="50" dirty="0" err="1">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pyrazolo</a:t>
            </a: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a:t>
            </a:r>
            <a:r>
              <a:rPr lang="en-US" sz="3200" b="1" spc="50" dirty="0" err="1">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triazolo</a:t>
            </a: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-pyrimidine nucleus for</a:t>
            </a:r>
            <a:b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b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searching new adenosine receptor antagonists</a:t>
            </a:r>
            <a:endParaRPr lang="it-IT"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endParaRPr>
          </a:p>
        </p:txBody>
      </p:sp>
    </p:spTree>
    <p:extLst>
      <p:ext uri="{BB962C8B-B14F-4D97-AF65-F5344CB8AC3E}">
        <p14:creationId xmlns:p14="http://schemas.microsoft.com/office/powerpoint/2010/main" val="310248542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tangolo arrotondato 35"/>
          <p:cNvSpPr/>
          <p:nvPr/>
        </p:nvSpPr>
        <p:spPr>
          <a:xfrm>
            <a:off x="7308850" y="1777950"/>
            <a:ext cx="503238" cy="539750"/>
          </a:xfrm>
          <a:prstGeom prst="roundRect">
            <a:avLst/>
          </a:prstGeom>
        </p:spPr>
        <p:style>
          <a:lnRef idx="3">
            <a:schemeClr val="lt1"/>
          </a:lnRef>
          <a:fillRef idx="1">
            <a:schemeClr val="accent3"/>
          </a:fillRef>
          <a:effectRef idx="1">
            <a:schemeClr val="accent3"/>
          </a:effectRef>
          <a:fontRef idx="minor">
            <a:schemeClr val="lt1"/>
          </a:fontRef>
        </p:style>
        <p:txBody>
          <a:bodyPr lIns="91430" tIns="45715" rIns="91430" bIns="45715" anchor="ctr"/>
          <a:lstStyle/>
          <a:p>
            <a:pPr algn="ctr">
              <a:defRPr/>
            </a:pPr>
            <a:endParaRPr lang="it-IT"/>
          </a:p>
        </p:txBody>
      </p:sp>
      <p:sp>
        <p:nvSpPr>
          <p:cNvPr id="35" name="Rettangolo arrotondato 34"/>
          <p:cNvSpPr/>
          <p:nvPr/>
        </p:nvSpPr>
        <p:spPr>
          <a:xfrm>
            <a:off x="2987675" y="1440475"/>
            <a:ext cx="504825" cy="595313"/>
          </a:xfrm>
          <a:prstGeom prst="roundRect">
            <a:avLst/>
          </a:prstGeom>
        </p:spPr>
        <p:style>
          <a:lnRef idx="3">
            <a:schemeClr val="lt1"/>
          </a:lnRef>
          <a:fillRef idx="1">
            <a:schemeClr val="accent3"/>
          </a:fillRef>
          <a:effectRef idx="1">
            <a:schemeClr val="accent3"/>
          </a:effectRef>
          <a:fontRef idx="minor">
            <a:schemeClr val="lt1"/>
          </a:fontRef>
        </p:style>
        <p:txBody>
          <a:bodyPr lIns="91430" tIns="45715" rIns="91430" bIns="45715" anchor="ctr"/>
          <a:lstStyle/>
          <a:p>
            <a:pPr algn="ctr">
              <a:defRPr/>
            </a:pPr>
            <a:endParaRPr lang="it-IT"/>
          </a:p>
        </p:txBody>
      </p:sp>
      <p:sp>
        <p:nvSpPr>
          <p:cNvPr id="8" name="Rettangolo arrotondato 7"/>
          <p:cNvSpPr/>
          <p:nvPr/>
        </p:nvSpPr>
        <p:spPr>
          <a:xfrm>
            <a:off x="6516688" y="1201688"/>
            <a:ext cx="1368425" cy="649287"/>
          </a:xfrm>
          <a:prstGeom prst="roundRect">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7" name="Rettangolo arrotondato 6"/>
          <p:cNvSpPr/>
          <p:nvPr/>
        </p:nvSpPr>
        <p:spPr>
          <a:xfrm>
            <a:off x="2268538" y="1268188"/>
            <a:ext cx="503237" cy="288925"/>
          </a:xfrm>
          <a:prstGeom prst="roundRect">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5126" name="Titolo 1"/>
          <p:cNvSpPr>
            <a:spLocks noGrp="1"/>
          </p:cNvSpPr>
          <p:nvPr>
            <p:ph type="title"/>
          </p:nvPr>
        </p:nvSpPr>
        <p:spPr>
          <a:xfrm>
            <a:off x="299259" y="44225"/>
            <a:ext cx="8512232" cy="1143000"/>
          </a:xfrm>
        </p:spPr>
        <p:txBody>
          <a:bodyPr/>
          <a:lstStyle/>
          <a:p>
            <a:pPr eaLnBrk="1" hangingPunct="1"/>
            <a:r>
              <a:rPr lang="it-IT" sz="2800" b="1" dirty="0" err="1" smtClean="0"/>
              <a:t>Pyrazolo</a:t>
            </a:r>
            <a:r>
              <a:rPr lang="it-IT" sz="2800" b="1" dirty="0" smtClean="0"/>
              <a:t>[4,3-e][1,2,4]triazolo-[1,5-c]</a:t>
            </a:r>
            <a:r>
              <a:rPr lang="it-IT" sz="2800" b="1" dirty="0" err="1" smtClean="0"/>
              <a:t>pyrimidines</a:t>
            </a:r>
            <a:r>
              <a:rPr lang="it-IT" sz="2800" b="1" dirty="0" smtClean="0"/>
              <a:t> </a:t>
            </a:r>
            <a:r>
              <a:rPr lang="it-IT" sz="2800" b="1" dirty="0" err="1" smtClean="0"/>
              <a:t>as</a:t>
            </a:r>
            <a:r>
              <a:rPr lang="it-IT" sz="2800" b="1" dirty="0" smtClean="0"/>
              <a:t> adenosine </a:t>
            </a:r>
            <a:r>
              <a:rPr lang="it-IT" sz="2800" b="1" dirty="0" err="1" smtClean="0"/>
              <a:t>receptor</a:t>
            </a:r>
            <a:r>
              <a:rPr lang="it-IT" sz="2800" b="1" dirty="0" smtClean="0"/>
              <a:t> </a:t>
            </a:r>
            <a:r>
              <a:rPr lang="it-IT" sz="2800" b="1" dirty="0" err="1" smtClean="0"/>
              <a:t>antagonists</a:t>
            </a:r>
            <a:endParaRPr lang="it-IT" sz="2800" b="1" dirty="0" smtClean="0"/>
          </a:p>
        </p:txBody>
      </p:sp>
      <p:sp>
        <p:nvSpPr>
          <p:cNvPr id="9" name="Freccia a destra 8"/>
          <p:cNvSpPr/>
          <p:nvPr/>
        </p:nvSpPr>
        <p:spPr>
          <a:xfrm>
            <a:off x="1763713" y="3448838"/>
            <a:ext cx="360362" cy="215900"/>
          </a:xfrm>
          <a:prstGeom prst="rightArrow">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10" name="Titolo 1"/>
          <p:cNvSpPr txBox="1">
            <a:spLocks/>
          </p:cNvSpPr>
          <p:nvPr/>
        </p:nvSpPr>
        <p:spPr bwMode="auto">
          <a:xfrm>
            <a:off x="2303463" y="3001913"/>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variability at the 5 position</a:t>
            </a:r>
          </a:p>
        </p:txBody>
      </p:sp>
      <p:sp>
        <p:nvSpPr>
          <p:cNvPr id="12" name="Freccia a destra 11"/>
          <p:cNvSpPr/>
          <p:nvPr/>
        </p:nvSpPr>
        <p:spPr>
          <a:xfrm>
            <a:off x="1763713" y="5868550"/>
            <a:ext cx="360362"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13" name="Titolo 1"/>
          <p:cNvSpPr txBox="1">
            <a:spLocks/>
          </p:cNvSpPr>
          <p:nvPr/>
        </p:nvSpPr>
        <p:spPr bwMode="auto">
          <a:xfrm>
            <a:off x="2303463" y="5405000"/>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Hard synthesis</a:t>
            </a:r>
          </a:p>
        </p:txBody>
      </p:sp>
      <p:sp>
        <p:nvSpPr>
          <p:cNvPr id="14" name="Freccia a destra 13"/>
          <p:cNvSpPr/>
          <p:nvPr/>
        </p:nvSpPr>
        <p:spPr>
          <a:xfrm>
            <a:off x="1763713" y="5211325"/>
            <a:ext cx="360362" cy="215900"/>
          </a:xfrm>
          <a:prstGeom prst="rightArrow">
            <a:avLst/>
          </a:prstGeom>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15" name="Titolo 1"/>
          <p:cNvSpPr txBox="1">
            <a:spLocks/>
          </p:cNvSpPr>
          <p:nvPr/>
        </p:nvSpPr>
        <p:spPr bwMode="auto">
          <a:xfrm>
            <a:off x="2303463" y="4747775"/>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High number of nitrogen atoms</a:t>
            </a:r>
          </a:p>
        </p:txBody>
      </p:sp>
      <p:grpSp>
        <p:nvGrpSpPr>
          <p:cNvPr id="30" name="Gruppo 29"/>
          <p:cNvGrpSpPr>
            <a:grpSpLocks/>
          </p:cNvGrpSpPr>
          <p:nvPr/>
        </p:nvGrpSpPr>
        <p:grpSpPr bwMode="auto">
          <a:xfrm>
            <a:off x="2087563" y="1324588"/>
            <a:ext cx="792162" cy="900112"/>
            <a:chOff x="2087216" y="1772758"/>
            <a:chExt cx="793104" cy="900158"/>
          </a:xfrm>
        </p:grpSpPr>
        <p:sp>
          <p:nvSpPr>
            <p:cNvPr id="16" name="Rettangolo arrotondato 15"/>
            <p:cNvSpPr/>
            <p:nvPr/>
          </p:nvSpPr>
          <p:spPr>
            <a:xfrm>
              <a:off x="2231850" y="2025183"/>
              <a:ext cx="179601" cy="179397"/>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17" name="Rettangolo arrotondato 16"/>
            <p:cNvSpPr/>
            <p:nvPr/>
          </p:nvSpPr>
          <p:spPr>
            <a:xfrm>
              <a:off x="2519529" y="2025183"/>
              <a:ext cx="179600" cy="179397"/>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18" name="Rettangolo arrotondato 17"/>
            <p:cNvSpPr/>
            <p:nvPr/>
          </p:nvSpPr>
          <p:spPr>
            <a:xfrm>
              <a:off x="2699130" y="1952154"/>
              <a:ext cx="181190" cy="180984"/>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19" name="Rettangolo arrotondato 18"/>
            <p:cNvSpPr/>
            <p:nvPr/>
          </p:nvSpPr>
          <p:spPr>
            <a:xfrm>
              <a:off x="2699130" y="2258558"/>
              <a:ext cx="181190" cy="180984"/>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0" name="Rettangolo arrotondato 19"/>
            <p:cNvSpPr/>
            <p:nvPr/>
          </p:nvSpPr>
          <p:spPr>
            <a:xfrm>
              <a:off x="2158738" y="2493520"/>
              <a:ext cx="181190" cy="179396"/>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1" name="Rettangolo arrotondato 20"/>
            <p:cNvSpPr/>
            <p:nvPr/>
          </p:nvSpPr>
          <p:spPr>
            <a:xfrm>
              <a:off x="2087216" y="2312536"/>
              <a:ext cx="181190" cy="180984"/>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2" name="Rettangolo arrotondato 21"/>
            <p:cNvSpPr/>
            <p:nvPr/>
          </p:nvSpPr>
          <p:spPr>
            <a:xfrm>
              <a:off x="2374895" y="1772758"/>
              <a:ext cx="324235" cy="179396"/>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grpSp>
      <p:graphicFrame>
        <p:nvGraphicFramePr>
          <p:cNvPr id="20494" name="Oggetto 3"/>
          <p:cNvGraphicFramePr>
            <a:graphicFrameLocks noChangeAspect="1"/>
          </p:cNvGraphicFramePr>
          <p:nvPr>
            <p:extLst>
              <p:ext uri="{D42A27DB-BD31-4B8C-83A1-F6EECF244321}">
                <p14:modId xmlns:p14="http://schemas.microsoft.com/office/powerpoint/2010/main" val="3449664735"/>
              </p:ext>
            </p:extLst>
          </p:nvPr>
        </p:nvGraphicFramePr>
        <p:xfrm>
          <a:off x="900113" y="1295550"/>
          <a:ext cx="2498725" cy="2005013"/>
        </p:xfrm>
        <a:graphic>
          <a:graphicData uri="http://schemas.openxmlformats.org/presentationml/2006/ole">
            <mc:AlternateContent xmlns:mc="http://schemas.openxmlformats.org/markup-compatibility/2006">
              <mc:Choice xmlns:v="urn:schemas-microsoft-com:vml" Requires="v">
                <p:oleObj spid="_x0000_s10384" name="CS ChemDraw Drawing" r:id="rId4" imgW="2844800" imgH="2286000" progId="">
                  <p:embed/>
                </p:oleObj>
              </mc:Choice>
              <mc:Fallback>
                <p:oleObj name="CS ChemDraw Drawing" r:id="rId4" imgW="2844800" imgH="2286000" progId="">
                  <p:embed/>
                  <p:pic>
                    <p:nvPicPr>
                      <p:cNvPr id="0" name="Picture 1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295550"/>
                        <a:ext cx="2498725" cy="2005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2" name="Gruppo 31"/>
          <p:cNvGrpSpPr>
            <a:grpSpLocks/>
          </p:cNvGrpSpPr>
          <p:nvPr/>
        </p:nvGrpSpPr>
        <p:grpSpPr bwMode="auto">
          <a:xfrm>
            <a:off x="6372225" y="1576338"/>
            <a:ext cx="828675" cy="939800"/>
            <a:chOff x="6372200" y="2074665"/>
            <a:chExt cx="828600" cy="940289"/>
          </a:xfrm>
        </p:grpSpPr>
        <p:sp>
          <p:nvSpPr>
            <p:cNvPr id="23" name="Rettangolo arrotondato 22"/>
            <p:cNvSpPr/>
            <p:nvPr/>
          </p:nvSpPr>
          <p:spPr>
            <a:xfrm>
              <a:off x="6516650" y="2366917"/>
              <a:ext cx="179371"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4" name="Rettangolo arrotondato 23"/>
            <p:cNvSpPr/>
            <p:nvPr/>
          </p:nvSpPr>
          <p:spPr>
            <a:xfrm>
              <a:off x="6840471" y="2366917"/>
              <a:ext cx="179371"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5" name="Rettangolo arrotondato 24"/>
            <p:cNvSpPr/>
            <p:nvPr/>
          </p:nvSpPr>
          <p:spPr>
            <a:xfrm>
              <a:off x="7019841" y="2312914"/>
              <a:ext cx="180959"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6" name="Rettangolo arrotondato 25"/>
            <p:cNvSpPr/>
            <p:nvPr/>
          </p:nvSpPr>
          <p:spPr>
            <a:xfrm>
              <a:off x="7019841" y="2600400"/>
              <a:ext cx="180959" cy="181069"/>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7" name="Rettangolo arrotondato 26"/>
            <p:cNvSpPr/>
            <p:nvPr/>
          </p:nvSpPr>
          <p:spPr>
            <a:xfrm>
              <a:off x="6443632" y="2835473"/>
              <a:ext cx="180959" cy="179481"/>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8" name="Rettangolo arrotondato 27"/>
            <p:cNvSpPr/>
            <p:nvPr/>
          </p:nvSpPr>
          <p:spPr>
            <a:xfrm>
              <a:off x="6372200" y="2654403"/>
              <a:ext cx="180959" cy="181069"/>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9" name="Rettangolo arrotondato 28"/>
            <p:cNvSpPr/>
            <p:nvPr/>
          </p:nvSpPr>
          <p:spPr>
            <a:xfrm>
              <a:off x="6659512" y="2079429"/>
              <a:ext cx="180959" cy="179481"/>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31" name="Rettangolo arrotondato 30"/>
            <p:cNvSpPr/>
            <p:nvPr/>
          </p:nvSpPr>
          <p:spPr>
            <a:xfrm>
              <a:off x="6984920" y="2074665"/>
              <a:ext cx="179372"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grpSp>
      <p:graphicFrame>
        <p:nvGraphicFramePr>
          <p:cNvPr id="20496" name="Oggetto 5"/>
          <p:cNvGraphicFramePr>
            <a:graphicFrameLocks noChangeAspect="1"/>
          </p:cNvGraphicFramePr>
          <p:nvPr>
            <p:extLst>
              <p:ext uri="{D42A27DB-BD31-4B8C-83A1-F6EECF244321}">
                <p14:modId xmlns:p14="http://schemas.microsoft.com/office/powerpoint/2010/main" val="3996721224"/>
              </p:ext>
            </p:extLst>
          </p:nvPr>
        </p:nvGraphicFramePr>
        <p:xfrm>
          <a:off x="6280150" y="1296963"/>
          <a:ext cx="1758950" cy="1987550"/>
        </p:xfrm>
        <a:graphic>
          <a:graphicData uri="http://schemas.openxmlformats.org/presentationml/2006/ole">
            <mc:AlternateContent xmlns:mc="http://schemas.openxmlformats.org/markup-compatibility/2006">
              <mc:Choice xmlns:v="urn:schemas-microsoft-com:vml" Requires="v">
                <p:oleObj spid="_x0000_s10385" name="CS ChemDraw Drawing" r:id="rId6" imgW="2006600" imgH="2260600" progId="">
                  <p:embed/>
                </p:oleObj>
              </mc:Choice>
              <mc:Fallback>
                <p:oleObj name="CS ChemDraw Drawing" r:id="rId6" imgW="2006600" imgH="2260600" progId="">
                  <p:embed/>
                  <p:pic>
                    <p:nvPicPr>
                      <p:cNvPr id="0" name="Picture 1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0150" y="1296963"/>
                        <a:ext cx="1758950" cy="198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Freccia a destra 32"/>
          <p:cNvSpPr/>
          <p:nvPr/>
        </p:nvSpPr>
        <p:spPr>
          <a:xfrm>
            <a:off x="1763713" y="4113163"/>
            <a:ext cx="360362" cy="217487"/>
          </a:xfrm>
          <a:prstGeom prst="rightArrow">
            <a:avLst/>
          </a:prstGeom>
          <a:solidFill>
            <a:schemeClr val="accent3"/>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34" name="Titolo 1"/>
          <p:cNvSpPr txBox="1">
            <a:spLocks/>
          </p:cNvSpPr>
          <p:nvPr/>
        </p:nvSpPr>
        <p:spPr bwMode="auto">
          <a:xfrm>
            <a:off x="2303463" y="3651200"/>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000"/>
              <a:t>Metabolically</a:t>
            </a:r>
            <a:r>
              <a:rPr lang="it-IT" sz="2000"/>
              <a:t> </a:t>
            </a:r>
            <a:r>
              <a:rPr lang="en-US" sz="2000"/>
              <a:t>unstable furan ring</a:t>
            </a:r>
            <a:r>
              <a:rPr lang="it-IT" sz="2000"/>
              <a:t> </a:t>
            </a:r>
          </a:p>
        </p:txBody>
      </p:sp>
      <p:sp>
        <p:nvSpPr>
          <p:cNvPr id="37" name="Freccia a destra 36"/>
          <p:cNvSpPr/>
          <p:nvPr/>
        </p:nvSpPr>
        <p:spPr>
          <a:xfrm>
            <a:off x="1763713" y="6444813"/>
            <a:ext cx="360362" cy="215900"/>
          </a:xfrm>
          <a:prstGeom prst="rightArrow">
            <a:avLst/>
          </a:prstGeom>
          <a:solidFill>
            <a:schemeClr val="accent2"/>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38" name="Titolo 1"/>
          <p:cNvSpPr txBox="1">
            <a:spLocks/>
          </p:cNvSpPr>
          <p:nvPr/>
        </p:nvSpPr>
        <p:spPr bwMode="auto">
          <a:xfrm>
            <a:off x="2303463" y="5981263"/>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water solubility</a:t>
            </a:r>
          </a:p>
        </p:txBody>
      </p:sp>
      <p:pic>
        <p:nvPicPr>
          <p:cNvPr id="2" name="Picture 1"/>
          <p:cNvPicPr>
            <a:picLocks noChangeAspect="1"/>
          </p:cNvPicPr>
          <p:nvPr/>
        </p:nvPicPr>
        <p:blipFill>
          <a:blip r:embed="rId8"/>
          <a:stretch>
            <a:fillRect/>
          </a:stretch>
        </p:blipFill>
        <p:spPr>
          <a:xfrm>
            <a:off x="2268538" y="4382670"/>
            <a:ext cx="3903133" cy="828655"/>
          </a:xfrm>
          <a:prstGeom prst="rect">
            <a:avLst/>
          </a:prstGeom>
        </p:spPr>
      </p:pic>
    </p:spTree>
    <p:extLst>
      <p:ext uri="{BB962C8B-B14F-4D97-AF65-F5344CB8AC3E}">
        <p14:creationId xmlns:p14="http://schemas.microsoft.com/office/powerpoint/2010/main" val="163596507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itolo 1"/>
          <p:cNvSpPr>
            <a:spLocks noGrp="1"/>
          </p:cNvSpPr>
          <p:nvPr>
            <p:ph type="title"/>
          </p:nvPr>
        </p:nvSpPr>
        <p:spPr>
          <a:xfrm>
            <a:off x="299259" y="44225"/>
            <a:ext cx="8512232" cy="1143000"/>
          </a:xfrm>
        </p:spPr>
        <p:txBody>
          <a:bodyPr/>
          <a:lstStyle/>
          <a:p>
            <a:pPr eaLnBrk="1" hangingPunct="1"/>
            <a:r>
              <a:rPr lang="it-IT" sz="2800" b="1" dirty="0" err="1" smtClean="0"/>
              <a:t>Pyrazolo</a:t>
            </a:r>
            <a:r>
              <a:rPr lang="it-IT" sz="2800" b="1" dirty="0" smtClean="0"/>
              <a:t>[4,3-e][1,2,4]triazolo-[1,5-c]</a:t>
            </a:r>
            <a:r>
              <a:rPr lang="it-IT" sz="2800" b="1" dirty="0" err="1" smtClean="0"/>
              <a:t>pyrimidines</a:t>
            </a:r>
            <a:r>
              <a:rPr lang="it-IT" sz="2800" b="1" dirty="0" smtClean="0"/>
              <a:t> </a:t>
            </a:r>
            <a:r>
              <a:rPr lang="it-IT" sz="2800" b="1" dirty="0" err="1" smtClean="0"/>
              <a:t>as</a:t>
            </a:r>
            <a:r>
              <a:rPr lang="it-IT" sz="2800" b="1" dirty="0" smtClean="0"/>
              <a:t> adenosine </a:t>
            </a:r>
            <a:r>
              <a:rPr lang="it-IT" sz="2800" b="1" dirty="0" err="1" smtClean="0"/>
              <a:t>receptor</a:t>
            </a:r>
            <a:r>
              <a:rPr lang="it-IT" sz="2800" b="1" dirty="0" smtClean="0"/>
              <a:t> </a:t>
            </a:r>
            <a:r>
              <a:rPr lang="it-IT" sz="2800" b="1" dirty="0" err="1" smtClean="0"/>
              <a:t>antagonists</a:t>
            </a:r>
            <a:endParaRPr lang="it-IT" sz="2800" b="1" dirty="0" smtClean="0"/>
          </a:p>
        </p:txBody>
      </p:sp>
      <p:sp>
        <p:nvSpPr>
          <p:cNvPr id="12" name="Freccia a destra 11"/>
          <p:cNvSpPr/>
          <p:nvPr/>
        </p:nvSpPr>
        <p:spPr>
          <a:xfrm>
            <a:off x="1763713" y="5868550"/>
            <a:ext cx="360362"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13" name="Titolo 1"/>
          <p:cNvSpPr txBox="1">
            <a:spLocks/>
          </p:cNvSpPr>
          <p:nvPr/>
        </p:nvSpPr>
        <p:spPr bwMode="auto">
          <a:xfrm>
            <a:off x="2303463" y="5405000"/>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Hard synthesis</a:t>
            </a:r>
          </a:p>
        </p:txBody>
      </p:sp>
      <p:sp>
        <p:nvSpPr>
          <p:cNvPr id="37" name="Freccia a destra 36"/>
          <p:cNvSpPr/>
          <p:nvPr/>
        </p:nvSpPr>
        <p:spPr>
          <a:xfrm>
            <a:off x="1763713" y="6444813"/>
            <a:ext cx="360362" cy="215900"/>
          </a:xfrm>
          <a:prstGeom prst="rightArrow">
            <a:avLst/>
          </a:prstGeom>
          <a:solidFill>
            <a:schemeClr val="accent2"/>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38" name="Titolo 1"/>
          <p:cNvSpPr txBox="1">
            <a:spLocks/>
          </p:cNvSpPr>
          <p:nvPr/>
        </p:nvSpPr>
        <p:spPr bwMode="auto">
          <a:xfrm>
            <a:off x="2303463" y="5981263"/>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water solubility</a:t>
            </a:r>
          </a:p>
        </p:txBody>
      </p:sp>
      <p:graphicFrame>
        <p:nvGraphicFramePr>
          <p:cNvPr id="2" name="Oggetto 1"/>
          <p:cNvGraphicFramePr>
            <a:graphicFrameLocks noChangeAspect="1"/>
          </p:cNvGraphicFramePr>
          <p:nvPr/>
        </p:nvGraphicFramePr>
        <p:xfrm>
          <a:off x="179388" y="1527175"/>
          <a:ext cx="8856662" cy="3846513"/>
        </p:xfrm>
        <a:graphic>
          <a:graphicData uri="http://schemas.openxmlformats.org/presentationml/2006/ole">
            <mc:AlternateContent xmlns:mc="http://schemas.openxmlformats.org/markup-compatibility/2006">
              <mc:Choice xmlns:v="urn:schemas-microsoft-com:vml" Requires="v">
                <p:oleObj spid="_x0000_s32825" name="CS ChemDraw Drawing" r:id="rId4" imgW="10934700" imgH="4318000" progId="">
                  <p:embed/>
                </p:oleObj>
              </mc:Choice>
              <mc:Fallback>
                <p:oleObj name="CS ChemDraw Drawing" r:id="rId4" imgW="10934700" imgH="4318000" progId="">
                  <p:embed/>
                  <p:pic>
                    <p:nvPicPr>
                      <p:cNvPr id="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527175"/>
                        <a:ext cx="8856662" cy="384651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67746861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e 14"/>
          <p:cNvSpPr/>
          <p:nvPr/>
        </p:nvSpPr>
        <p:spPr>
          <a:xfrm>
            <a:off x="6174050" y="4061575"/>
            <a:ext cx="685800" cy="652463"/>
          </a:xfrm>
          <a:prstGeom prst="ellipse">
            <a:avLst/>
          </a:prstGeom>
          <a:solidFill>
            <a:srgbClr val="92D050"/>
          </a:solidFill>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14" name="Ovale 13"/>
          <p:cNvSpPr/>
          <p:nvPr/>
        </p:nvSpPr>
        <p:spPr>
          <a:xfrm>
            <a:off x="2168788" y="3661525"/>
            <a:ext cx="684212" cy="463550"/>
          </a:xfrm>
          <a:prstGeom prst="ellipse">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4" name="Freccia a destra 3"/>
          <p:cNvSpPr/>
          <p:nvPr/>
        </p:nvSpPr>
        <p:spPr>
          <a:xfrm>
            <a:off x="2051050" y="1876425"/>
            <a:ext cx="360363" cy="215900"/>
          </a:xfrm>
          <a:prstGeom prst="rightArrow">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5" name="Titolo 1"/>
          <p:cNvSpPr txBox="1">
            <a:spLocks/>
          </p:cNvSpPr>
          <p:nvPr/>
        </p:nvSpPr>
        <p:spPr bwMode="auto">
          <a:xfrm>
            <a:off x="2592388" y="1412875"/>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variability at the 5 position</a:t>
            </a:r>
          </a:p>
        </p:txBody>
      </p:sp>
      <p:sp>
        <p:nvSpPr>
          <p:cNvPr id="6" name="Freccia a destra 5"/>
          <p:cNvSpPr/>
          <p:nvPr/>
        </p:nvSpPr>
        <p:spPr>
          <a:xfrm>
            <a:off x="2051050" y="2548925"/>
            <a:ext cx="360363"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11" name="Titolo 1"/>
          <p:cNvSpPr txBox="1">
            <a:spLocks/>
          </p:cNvSpPr>
          <p:nvPr/>
        </p:nvSpPr>
        <p:spPr bwMode="auto">
          <a:xfrm>
            <a:off x="2592388" y="2060575"/>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000"/>
              <a:t>Metabolically</a:t>
            </a:r>
            <a:r>
              <a:rPr lang="it-IT" sz="2000"/>
              <a:t> </a:t>
            </a:r>
            <a:r>
              <a:rPr lang="en-US" sz="2000"/>
              <a:t>unstable furan ring</a:t>
            </a:r>
            <a:r>
              <a:rPr lang="it-IT" sz="2000"/>
              <a:t> </a:t>
            </a:r>
          </a:p>
        </p:txBody>
      </p:sp>
      <p:graphicFrame>
        <p:nvGraphicFramePr>
          <p:cNvPr id="2" name="Oggetto 1"/>
          <p:cNvGraphicFramePr>
            <a:graphicFrameLocks noChangeAspect="1"/>
          </p:cNvGraphicFramePr>
          <p:nvPr>
            <p:extLst>
              <p:ext uri="{D42A27DB-BD31-4B8C-83A1-F6EECF244321}">
                <p14:modId xmlns:p14="http://schemas.microsoft.com/office/powerpoint/2010/main" val="2100876728"/>
              </p:ext>
            </p:extLst>
          </p:nvPr>
        </p:nvGraphicFramePr>
        <p:xfrm>
          <a:off x="2095763" y="3502775"/>
          <a:ext cx="4691062" cy="1625600"/>
        </p:xfrm>
        <a:graphic>
          <a:graphicData uri="http://schemas.openxmlformats.org/presentationml/2006/ole">
            <mc:AlternateContent xmlns:mc="http://schemas.openxmlformats.org/markup-compatibility/2006">
              <mc:Choice xmlns:v="urn:schemas-microsoft-com:vml" Requires="v">
                <p:oleObj spid="_x0000_s13370" name="CS ChemDraw Drawing" r:id="rId3" imgW="4406900" imgH="1536700" progId="">
                  <p:embed/>
                </p:oleObj>
              </mc:Choice>
              <mc:Fallback>
                <p:oleObj name="CS ChemDraw Drawing" r:id="rId3" imgW="4406900" imgH="1536700" progId="">
                  <p:embed/>
                  <p:pic>
                    <p:nvPicPr>
                      <p:cNvPr id="0"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763" y="3502775"/>
                        <a:ext cx="4691062" cy="162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asellaDiTesto 2"/>
          <p:cNvSpPr txBox="1"/>
          <p:nvPr/>
        </p:nvSpPr>
        <p:spPr>
          <a:xfrm>
            <a:off x="761085" y="758490"/>
            <a:ext cx="7704856" cy="461665"/>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Tree>
    <p:extLst>
      <p:ext uri="{BB962C8B-B14F-4D97-AF65-F5344CB8AC3E}">
        <p14:creationId xmlns:p14="http://schemas.microsoft.com/office/powerpoint/2010/main" val="259533240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27585" y="188641"/>
            <a:ext cx="7704856" cy="369322"/>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
        <p:nvSpPr>
          <p:cNvPr id="7171" name="Text Box 5"/>
          <p:cNvSpPr txBox="1">
            <a:spLocks noChangeArrowheads="1"/>
          </p:cNvSpPr>
          <p:nvPr/>
        </p:nvSpPr>
        <p:spPr bwMode="auto">
          <a:xfrm>
            <a:off x="903288" y="2636838"/>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 622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324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5         nM</a:t>
            </a:r>
          </a:p>
        </p:txBody>
      </p:sp>
      <p:sp>
        <p:nvSpPr>
          <p:cNvPr id="7172" name="Text Box 6"/>
          <p:cNvSpPr txBox="1">
            <a:spLocks noChangeArrowheads="1"/>
          </p:cNvSpPr>
          <p:nvPr/>
        </p:nvSpPr>
        <p:spPr bwMode="auto">
          <a:xfrm>
            <a:off x="687388" y="5232400"/>
            <a:ext cx="1909762"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&gt; 30,000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&gt; 100,000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5.24         nM</a:t>
            </a:r>
          </a:p>
        </p:txBody>
      </p:sp>
      <p:sp>
        <p:nvSpPr>
          <p:cNvPr id="7173" name="Text Box 7"/>
          <p:cNvSpPr txBox="1">
            <a:spLocks noChangeArrowheads="1"/>
          </p:cNvSpPr>
          <p:nvPr/>
        </p:nvSpPr>
        <p:spPr bwMode="auto">
          <a:xfrm>
            <a:off x="6592888" y="2636838"/>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 562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778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0.108  nM</a:t>
            </a:r>
          </a:p>
        </p:txBody>
      </p:sp>
      <p:sp>
        <p:nvSpPr>
          <p:cNvPr id="7174" name="Text Box 8"/>
          <p:cNvSpPr txBox="1">
            <a:spLocks noChangeArrowheads="1"/>
          </p:cNvSpPr>
          <p:nvPr/>
        </p:nvSpPr>
        <p:spPr bwMode="auto">
          <a:xfrm>
            <a:off x="6561138" y="5303838"/>
            <a:ext cx="1741487"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 4,850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8,320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0.248  nM</a:t>
            </a:r>
          </a:p>
        </p:txBody>
      </p:sp>
      <p:sp>
        <p:nvSpPr>
          <p:cNvPr id="7175" name="Text Box 9"/>
          <p:cNvSpPr txBox="1">
            <a:spLocks noChangeArrowheads="1"/>
          </p:cNvSpPr>
          <p:nvPr/>
        </p:nvSpPr>
        <p:spPr bwMode="auto">
          <a:xfrm>
            <a:off x="-269875" y="476250"/>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pPr>
            <a:r>
              <a:rPr lang="it-IT" sz="2400" b="1" i="1">
                <a:solidFill>
                  <a:srgbClr val="FF0000"/>
                </a:solidFill>
                <a:cs typeface="Lucida Sans Unicode" pitchFamily="34" charset="0"/>
              </a:rPr>
              <a:t>Introduction of a phenyl ring at the 2-position</a:t>
            </a:r>
          </a:p>
        </p:txBody>
      </p:sp>
      <p:sp>
        <p:nvSpPr>
          <p:cNvPr id="7176" name="CasellaDiTesto 1"/>
          <p:cNvSpPr txBox="1">
            <a:spLocks noChangeArrowheads="1"/>
          </p:cNvSpPr>
          <p:nvPr/>
        </p:nvSpPr>
        <p:spPr bwMode="auto">
          <a:xfrm>
            <a:off x="1890713" y="6434138"/>
            <a:ext cx="5362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graphicFrame>
        <p:nvGraphicFramePr>
          <p:cNvPr id="7177" name="Oggetto 1"/>
          <p:cNvGraphicFramePr>
            <a:graphicFrameLocks noChangeAspect="1"/>
          </p:cNvGraphicFramePr>
          <p:nvPr/>
        </p:nvGraphicFramePr>
        <p:xfrm>
          <a:off x="3816350" y="2838450"/>
          <a:ext cx="1511300" cy="1095375"/>
        </p:xfrm>
        <a:graphic>
          <a:graphicData uri="http://schemas.openxmlformats.org/presentationml/2006/ole">
            <mc:AlternateContent xmlns:mc="http://schemas.openxmlformats.org/markup-compatibility/2006">
              <mc:Choice xmlns:v="urn:schemas-microsoft-com:vml" Requires="v">
                <p:oleObj spid="_x0000_s14577" name="CS ChemDraw Drawing" r:id="rId3" imgW="1562100" imgH="1143000" progId="">
                  <p:embed/>
                </p:oleObj>
              </mc:Choice>
              <mc:Fallback>
                <p:oleObj name="CS ChemDraw Drawing" r:id="rId3" imgW="1562100" imgH="1143000" progId="">
                  <p:embed/>
                  <p:pic>
                    <p:nvPicPr>
                      <p:cNvPr id="0" name="Picture 2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2838450"/>
                        <a:ext cx="1511300" cy="109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8" name="Oggetto 2"/>
          <p:cNvGraphicFramePr>
            <a:graphicFrameLocks noChangeAspect="1"/>
          </p:cNvGraphicFramePr>
          <p:nvPr/>
        </p:nvGraphicFramePr>
        <p:xfrm>
          <a:off x="6178550" y="1268413"/>
          <a:ext cx="2035175" cy="1466850"/>
        </p:xfrm>
        <a:graphic>
          <a:graphicData uri="http://schemas.openxmlformats.org/presentationml/2006/ole">
            <mc:AlternateContent xmlns:mc="http://schemas.openxmlformats.org/markup-compatibility/2006">
              <mc:Choice xmlns:v="urn:schemas-microsoft-com:vml" Requires="v">
                <p:oleObj spid="_x0000_s14578" name="CS ChemDraw Drawing" r:id="rId5" imgW="2070100" imgH="1511300" progId="">
                  <p:embed/>
                </p:oleObj>
              </mc:Choice>
              <mc:Fallback>
                <p:oleObj name="CS ChemDraw Drawing" r:id="rId5" imgW="2070100" imgH="1511300" progId="">
                  <p:embed/>
                  <p:pic>
                    <p:nvPicPr>
                      <p:cNvPr id="0" name="Picture 2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550" y="1268413"/>
                        <a:ext cx="2035175"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9" name="Oggetto 4"/>
          <p:cNvGraphicFramePr>
            <a:graphicFrameLocks noChangeAspect="1"/>
          </p:cNvGraphicFramePr>
          <p:nvPr/>
        </p:nvGraphicFramePr>
        <p:xfrm>
          <a:off x="6176963" y="3860800"/>
          <a:ext cx="2325687" cy="1473200"/>
        </p:xfrm>
        <a:graphic>
          <a:graphicData uri="http://schemas.openxmlformats.org/presentationml/2006/ole">
            <mc:AlternateContent xmlns:mc="http://schemas.openxmlformats.org/markup-compatibility/2006">
              <mc:Choice xmlns:v="urn:schemas-microsoft-com:vml" Requires="v">
                <p:oleObj spid="_x0000_s14579" name="CS ChemDraw Drawing" r:id="rId7" imgW="2362200" imgH="1511300" progId="">
                  <p:embed/>
                </p:oleObj>
              </mc:Choice>
              <mc:Fallback>
                <p:oleObj name="CS ChemDraw Drawing" r:id="rId7" imgW="2362200" imgH="1511300" progId="">
                  <p:embed/>
                  <p:pic>
                    <p:nvPicPr>
                      <p:cNvPr id="0" name="Picture 2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6963" y="3860800"/>
                        <a:ext cx="2325687" cy="147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0" name="Oggetto 5"/>
          <p:cNvGraphicFramePr>
            <a:graphicFrameLocks noChangeAspect="1"/>
          </p:cNvGraphicFramePr>
          <p:nvPr/>
        </p:nvGraphicFramePr>
        <p:xfrm>
          <a:off x="688975" y="3813175"/>
          <a:ext cx="2159000" cy="1416050"/>
        </p:xfrm>
        <a:graphic>
          <a:graphicData uri="http://schemas.openxmlformats.org/presentationml/2006/ole">
            <mc:AlternateContent xmlns:mc="http://schemas.openxmlformats.org/markup-compatibility/2006">
              <mc:Choice xmlns:v="urn:schemas-microsoft-com:vml" Requires="v">
                <p:oleObj spid="_x0000_s14580" name="CS ChemDraw Drawing" r:id="rId9" imgW="2197100" imgH="1447800" progId="">
                  <p:embed/>
                </p:oleObj>
              </mc:Choice>
              <mc:Fallback>
                <p:oleObj name="CS ChemDraw Drawing" r:id="rId9" imgW="2197100" imgH="1447800" progId="">
                  <p:embed/>
                  <p:pic>
                    <p:nvPicPr>
                      <p:cNvPr id="0" name="Picture 2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975" y="3813175"/>
                        <a:ext cx="2159000" cy="1416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1" name="Oggetto 6"/>
          <p:cNvGraphicFramePr>
            <a:graphicFrameLocks noChangeAspect="1"/>
          </p:cNvGraphicFramePr>
          <p:nvPr/>
        </p:nvGraphicFramePr>
        <p:xfrm>
          <a:off x="779463" y="1298575"/>
          <a:ext cx="1852612" cy="1404938"/>
        </p:xfrm>
        <a:graphic>
          <a:graphicData uri="http://schemas.openxmlformats.org/presentationml/2006/ole">
            <mc:AlternateContent xmlns:mc="http://schemas.openxmlformats.org/markup-compatibility/2006">
              <mc:Choice xmlns:v="urn:schemas-microsoft-com:vml" Requires="v">
                <p:oleObj spid="_x0000_s14581" name="CS ChemDraw Drawing" r:id="rId11" imgW="1892300" imgH="1447800" progId="">
                  <p:embed/>
                </p:oleObj>
              </mc:Choice>
              <mc:Fallback>
                <p:oleObj name="CS ChemDraw Drawing" r:id="rId11" imgW="1892300" imgH="1447800" progId="">
                  <p:embed/>
                  <p:pic>
                    <p:nvPicPr>
                      <p:cNvPr id="0" name="Picture 2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463" y="1298575"/>
                        <a:ext cx="1852612" cy="1404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2" name="Text Box 5"/>
          <p:cNvSpPr txBox="1">
            <a:spLocks noChangeArrowheads="1"/>
          </p:cNvSpPr>
          <p:nvPr/>
        </p:nvSpPr>
        <p:spPr bwMode="auto">
          <a:xfrm>
            <a:off x="3708400" y="3944938"/>
            <a:ext cx="1655763"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rPr>
              <a:t>hA</a:t>
            </a:r>
            <a:r>
              <a:rPr lang="en-GB" baseline="-1000">
                <a:solidFill>
                  <a:srgbClr val="000000"/>
                </a:solidFill>
              </a:rPr>
              <a:t>1</a:t>
            </a:r>
            <a:r>
              <a:rPr lang="en-GB" baseline="-33000">
                <a:solidFill>
                  <a:srgbClr val="000000"/>
                </a:solidFill>
              </a:rPr>
              <a:t>  </a:t>
            </a:r>
            <a:r>
              <a:rPr lang="en-GB">
                <a:solidFill>
                  <a:srgbClr val="000000"/>
                </a:solidFill>
              </a:rPr>
              <a:t>= 339      nM</a:t>
            </a:r>
          </a:p>
          <a:p>
            <a:pPr marL="0" lvl="1" indent="0" eaLnBrk="1" hangingPunct="1">
              <a:lnSpc>
                <a:spcPct val="80000"/>
              </a:lnSpc>
              <a:buSzPct val="45000"/>
            </a:pPr>
            <a:r>
              <a:rPr lang="en-GB">
                <a:solidFill>
                  <a:srgbClr val="000000"/>
                </a:solidFill>
              </a:rPr>
              <a:t>hA</a:t>
            </a:r>
            <a:r>
              <a:rPr lang="en-GB" baseline="-1000">
                <a:solidFill>
                  <a:srgbClr val="000000"/>
                </a:solidFill>
              </a:rPr>
              <a:t>2A</a:t>
            </a:r>
            <a:r>
              <a:rPr lang="en-GB">
                <a:solidFill>
                  <a:srgbClr val="000000"/>
                </a:solidFill>
              </a:rPr>
              <a:t>= 121      nM</a:t>
            </a:r>
          </a:p>
          <a:p>
            <a:pPr marL="0" lvl="1" indent="0" eaLnBrk="1" hangingPunct="1">
              <a:lnSpc>
                <a:spcPct val="80000"/>
              </a:lnSpc>
              <a:buSzPct val="45000"/>
            </a:pPr>
            <a:r>
              <a:rPr lang="en-GB">
                <a:solidFill>
                  <a:srgbClr val="000000"/>
                </a:solidFill>
              </a:rPr>
              <a:t>hA</a:t>
            </a:r>
            <a:r>
              <a:rPr lang="en-GB" baseline="-1000">
                <a:solidFill>
                  <a:srgbClr val="000000"/>
                </a:solidFill>
              </a:rPr>
              <a:t>2B</a:t>
            </a:r>
            <a:r>
              <a:rPr lang="en-GB">
                <a:solidFill>
                  <a:srgbClr val="000000"/>
                </a:solidFill>
              </a:rPr>
              <a:t> &gt;10,000 nM</a:t>
            </a:r>
          </a:p>
          <a:p>
            <a:pPr marL="0" lvl="1" indent="0" eaLnBrk="1" hangingPunct="1">
              <a:lnSpc>
                <a:spcPct val="80000"/>
              </a:lnSpc>
              <a:buSzPct val="45000"/>
            </a:pPr>
            <a:r>
              <a:rPr lang="en-GB">
                <a:solidFill>
                  <a:srgbClr val="FF0000"/>
                </a:solidFill>
              </a:rPr>
              <a:t>hA</a:t>
            </a:r>
            <a:r>
              <a:rPr lang="en-GB" baseline="-1000">
                <a:solidFill>
                  <a:srgbClr val="FF0000"/>
                </a:solidFill>
              </a:rPr>
              <a:t>3</a:t>
            </a:r>
            <a:r>
              <a:rPr lang="en-GB" baseline="-33000">
                <a:solidFill>
                  <a:srgbClr val="FF0000"/>
                </a:solidFill>
              </a:rPr>
              <a:t>  </a:t>
            </a:r>
            <a:r>
              <a:rPr lang="en-GB">
                <a:solidFill>
                  <a:srgbClr val="FF0000"/>
                </a:solidFill>
              </a:rPr>
              <a:t>= 75         nM</a:t>
            </a:r>
          </a:p>
        </p:txBody>
      </p:sp>
    </p:spTree>
    <p:extLst>
      <p:ext uri="{BB962C8B-B14F-4D97-AF65-F5344CB8AC3E}">
        <p14:creationId xmlns:p14="http://schemas.microsoft.com/office/powerpoint/2010/main" val="302287484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1692275" y="4941888"/>
            <a:ext cx="7216775" cy="1871662"/>
          </a:xfrm>
          <a:prstGeom prst="rect">
            <a:avLst/>
          </a:prstGeom>
          <a:solidFill>
            <a:srgbClr val="FF00FF">
              <a:alpha val="32941"/>
            </a:srgbClr>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2" name="Rettangolo 1"/>
          <p:cNvSpPr/>
          <p:nvPr/>
        </p:nvSpPr>
        <p:spPr>
          <a:xfrm>
            <a:off x="179388" y="115888"/>
            <a:ext cx="7073900" cy="1873250"/>
          </a:xfrm>
          <a:prstGeom prst="rect">
            <a:avLst/>
          </a:prstGeom>
          <a:solidFill>
            <a:srgbClr val="66FF33">
              <a:alpha val="35000"/>
            </a:srgbClr>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pic>
        <p:nvPicPr>
          <p:cNvPr id="8196" name="Picture 2" descr="C:\Documents and Settings\amministratore\Documenti\ARTICOLI\Adenosina\articoli SF\JMC_2010_2-PhenylPTP\figure e manoscritto doc\figure_1.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677"/>
          <a:stretch>
            <a:fillRect/>
          </a:stretch>
        </p:blipFill>
        <p:spPr bwMode="auto">
          <a:xfrm>
            <a:off x="1835150" y="812800"/>
            <a:ext cx="5418138"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7" name="Oggetto 3"/>
          <p:cNvGraphicFramePr>
            <a:graphicFrameLocks noChangeAspect="1"/>
          </p:cNvGraphicFramePr>
          <p:nvPr/>
        </p:nvGraphicFramePr>
        <p:xfrm>
          <a:off x="323850" y="260350"/>
          <a:ext cx="1331913" cy="965200"/>
        </p:xfrm>
        <a:graphic>
          <a:graphicData uri="http://schemas.openxmlformats.org/presentationml/2006/ole">
            <mc:AlternateContent xmlns:mc="http://schemas.openxmlformats.org/markup-compatibility/2006">
              <mc:Choice xmlns:v="urn:schemas-microsoft-com:vml" Requires="v">
                <p:oleObj spid="_x0000_s15461" name="CS ChemDraw Drawing" r:id="rId4" imgW="1562100" imgH="1143000" progId="">
                  <p:embed/>
                </p:oleObj>
              </mc:Choice>
              <mc:Fallback>
                <p:oleObj name="CS ChemDraw Drawing" r:id="rId4" imgW="1562100" imgH="1143000" progId="">
                  <p:embed/>
                  <p:pic>
                    <p:nvPicPr>
                      <p:cNvPr id="0" name="Picture 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60350"/>
                        <a:ext cx="1331913"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ggetto 4"/>
          <p:cNvGraphicFramePr>
            <a:graphicFrameLocks noChangeAspect="1"/>
          </p:cNvGraphicFramePr>
          <p:nvPr/>
        </p:nvGraphicFramePr>
        <p:xfrm>
          <a:off x="7631113" y="5032375"/>
          <a:ext cx="1189037" cy="917575"/>
        </p:xfrm>
        <a:graphic>
          <a:graphicData uri="http://schemas.openxmlformats.org/presentationml/2006/ole">
            <mc:AlternateContent xmlns:mc="http://schemas.openxmlformats.org/markup-compatibility/2006">
              <mc:Choice xmlns:v="urn:schemas-microsoft-com:vml" Requires="v">
                <p:oleObj spid="_x0000_s15462" name="CS ChemDraw Drawing" r:id="rId6" imgW="1460500" imgH="1130300" progId="">
                  <p:embed/>
                </p:oleObj>
              </mc:Choice>
              <mc:Fallback>
                <p:oleObj name="CS ChemDraw Drawing" r:id="rId6" imgW="1460500" imgH="1130300" progId="">
                  <p:embed/>
                  <p:pic>
                    <p:nvPicPr>
                      <p:cNvPr id="0" name="Picture 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1113" y="5032375"/>
                        <a:ext cx="1189037" cy="917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9" name="Text Box 5"/>
          <p:cNvSpPr txBox="1">
            <a:spLocks noChangeArrowheads="1"/>
          </p:cNvSpPr>
          <p:nvPr/>
        </p:nvSpPr>
        <p:spPr bwMode="auto">
          <a:xfrm>
            <a:off x="400050" y="1003300"/>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339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121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&gt;10,000 nM</a:t>
            </a:r>
          </a:p>
          <a:p>
            <a:pPr marL="0" lvl="1" indent="0" eaLnBrk="1" hangingPunct="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75         nM</a:t>
            </a:r>
          </a:p>
        </p:txBody>
      </p:sp>
      <p:sp>
        <p:nvSpPr>
          <p:cNvPr id="8200" name="Text Box 6"/>
          <p:cNvSpPr txBox="1">
            <a:spLocks noChangeArrowheads="1"/>
          </p:cNvSpPr>
          <p:nvPr/>
        </p:nvSpPr>
        <p:spPr bwMode="auto">
          <a:xfrm>
            <a:off x="7745413" y="5818188"/>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101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2.80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90     nM</a:t>
            </a:r>
          </a:p>
          <a:p>
            <a:pPr marL="0" lvl="1" indent="0" eaLnBrk="1" hangingPunct="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300   nM</a:t>
            </a:r>
          </a:p>
        </p:txBody>
      </p:sp>
      <p:sp>
        <p:nvSpPr>
          <p:cNvPr id="8201" name="CasellaDiTesto 6"/>
          <p:cNvSpPr txBox="1">
            <a:spLocks noChangeArrowheads="1"/>
          </p:cNvSpPr>
          <p:nvPr/>
        </p:nvSpPr>
        <p:spPr bwMode="auto">
          <a:xfrm>
            <a:off x="1890713" y="6434138"/>
            <a:ext cx="5362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sp>
        <p:nvSpPr>
          <p:cNvPr id="8202" name="CasellaDiTesto 1"/>
          <p:cNvSpPr txBox="1">
            <a:spLocks noChangeArrowheads="1"/>
          </p:cNvSpPr>
          <p:nvPr/>
        </p:nvSpPr>
        <p:spPr bwMode="auto">
          <a:xfrm>
            <a:off x="6948488" y="1557338"/>
            <a:ext cx="2232025"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sz="1300" b="1">
                <a:solidFill>
                  <a:srgbClr val="FF0000"/>
                </a:solidFill>
              </a:rPr>
              <a:t>A</a:t>
            </a:r>
            <a:r>
              <a:rPr lang="en-GB" sz="1300" b="1" baseline="-25000">
                <a:solidFill>
                  <a:srgbClr val="FF0000"/>
                </a:solidFill>
              </a:rPr>
              <a:t>3</a:t>
            </a:r>
            <a:r>
              <a:rPr lang="en-GB" sz="1300" b="1">
                <a:solidFill>
                  <a:srgbClr val="FF0000"/>
                </a:solidFill>
              </a:rPr>
              <a:t>AR</a:t>
            </a:r>
          </a:p>
          <a:p>
            <a:pPr algn="ctr" eaLnBrk="1" hangingPunct="1"/>
            <a:endParaRPr lang="en-GB" sz="1300" b="1">
              <a:solidFill>
                <a:srgbClr val="FF0000"/>
              </a:solidFill>
            </a:endParaRPr>
          </a:p>
          <a:p>
            <a:pPr algn="ctr" eaLnBrk="1" hangingPunct="1"/>
            <a:r>
              <a:rPr lang="en-GB" sz="1300" b="1"/>
              <a:t>Two H-bonding interactions with Asn 250</a:t>
            </a:r>
          </a:p>
          <a:p>
            <a:pPr algn="ctr" eaLnBrk="1" hangingPunct="1"/>
            <a:r>
              <a:rPr lang="en-GB" sz="1300" b="1">
                <a:cs typeface="Arial" charset="0"/>
              </a:rPr>
              <a:t>π-π stacking interaction with Phe168    </a:t>
            </a:r>
          </a:p>
          <a:p>
            <a:pPr algn="ctr" eaLnBrk="1" hangingPunct="1"/>
            <a:endParaRPr lang="it-IT" sz="1300"/>
          </a:p>
        </p:txBody>
      </p:sp>
      <p:sp>
        <p:nvSpPr>
          <p:cNvPr id="8203" name="CasellaDiTesto 2"/>
          <p:cNvSpPr txBox="1">
            <a:spLocks noChangeArrowheads="1"/>
          </p:cNvSpPr>
          <p:nvPr/>
        </p:nvSpPr>
        <p:spPr bwMode="auto">
          <a:xfrm>
            <a:off x="7019925" y="3860800"/>
            <a:ext cx="21431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sz="1300" b="1"/>
              <a:t>Orientation most parallel to the membrane plane</a:t>
            </a:r>
          </a:p>
          <a:p>
            <a:pPr algn="ctr" eaLnBrk="1" hangingPunct="1"/>
            <a:r>
              <a:rPr lang="en-GB" sz="1300" b="1"/>
              <a:t> One H-bond with Asn250 Loss of </a:t>
            </a:r>
            <a:r>
              <a:rPr lang="en-GB" sz="1300" b="1">
                <a:cs typeface="Arial" charset="0"/>
              </a:rPr>
              <a:t>π-π stacking interaction with Phe168</a:t>
            </a:r>
          </a:p>
          <a:p>
            <a:pPr eaLnBrk="1" hangingPunct="1"/>
            <a:endParaRPr lang="it-IT" sz="1300"/>
          </a:p>
        </p:txBody>
      </p:sp>
      <p:sp>
        <p:nvSpPr>
          <p:cNvPr id="8204" name="CasellaDiTesto 3"/>
          <p:cNvSpPr txBox="1">
            <a:spLocks noChangeArrowheads="1"/>
          </p:cNvSpPr>
          <p:nvPr/>
        </p:nvSpPr>
        <p:spPr bwMode="auto">
          <a:xfrm>
            <a:off x="-36513" y="2060575"/>
            <a:ext cx="2016126"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300" b="1">
                <a:solidFill>
                  <a:srgbClr val="FF0000"/>
                </a:solidFill>
              </a:rPr>
              <a:t>A</a:t>
            </a:r>
            <a:r>
              <a:rPr lang="it-IT" sz="1300" b="1" baseline="-25000">
                <a:solidFill>
                  <a:srgbClr val="FF0000"/>
                </a:solidFill>
              </a:rPr>
              <a:t>2A</a:t>
            </a:r>
            <a:r>
              <a:rPr lang="it-IT" sz="1300" b="1">
                <a:solidFill>
                  <a:srgbClr val="FF0000"/>
                </a:solidFill>
              </a:rPr>
              <a:t>AR</a:t>
            </a:r>
          </a:p>
          <a:p>
            <a:pPr algn="ctr" eaLnBrk="1" hangingPunct="1"/>
            <a:r>
              <a:rPr lang="it-IT" sz="1300" b="1"/>
              <a:t>Poses </a:t>
            </a:r>
            <a:r>
              <a:rPr lang="en-US" sz="1300" b="1"/>
              <a:t>very similar to each other</a:t>
            </a:r>
          </a:p>
          <a:p>
            <a:pPr algn="ctr" eaLnBrk="1" hangingPunct="1"/>
            <a:endParaRPr lang="en-US" sz="900" b="1"/>
          </a:p>
          <a:p>
            <a:pPr algn="ctr" eaLnBrk="1" hangingPunct="1"/>
            <a:r>
              <a:rPr lang="en-US" sz="1300" b="1"/>
              <a:t>Three H-bonding interactions</a:t>
            </a:r>
          </a:p>
          <a:p>
            <a:pPr algn="ctr" eaLnBrk="1" hangingPunct="1"/>
            <a:endParaRPr lang="en-US" sz="900" b="1"/>
          </a:p>
          <a:p>
            <a:pPr algn="ctr" eaLnBrk="1" hangingPunct="1"/>
            <a:r>
              <a:rPr lang="en-GB" sz="1300" b="1">
                <a:cs typeface="Arial" charset="0"/>
              </a:rPr>
              <a:t>π-π stacking interaction with Phe168    </a:t>
            </a:r>
          </a:p>
          <a:p>
            <a:pPr algn="ctr" eaLnBrk="1" hangingPunct="1"/>
            <a:endParaRPr lang="en-GB" sz="900" b="1">
              <a:cs typeface="Arial" charset="0"/>
            </a:endParaRPr>
          </a:p>
          <a:p>
            <a:pPr algn="ctr" eaLnBrk="1" hangingPunct="1"/>
            <a:r>
              <a:rPr lang="en-US" sz="1300" b="1"/>
              <a:t>Glu169 (EL2) contribution was higher</a:t>
            </a:r>
            <a:r>
              <a:rPr lang="it-IT" sz="1300" b="1"/>
              <a:t> for 2-furan derivative (-14 Kcal/mol) with </a:t>
            </a:r>
            <a:r>
              <a:rPr lang="en-US" sz="1300" b="1"/>
              <a:t>respect</a:t>
            </a:r>
            <a:r>
              <a:rPr lang="it-IT" sz="1300" b="1"/>
              <a:t> to 2-phenyl derivative (-8 Kcal/mol)</a:t>
            </a:r>
            <a:endParaRPr lang="en-GB" sz="1300" b="1">
              <a:cs typeface="Arial" charset="0"/>
            </a:endParaRPr>
          </a:p>
          <a:p>
            <a:pPr algn="ctr" eaLnBrk="1" hangingPunct="1"/>
            <a:endParaRPr lang="en-US" sz="1300" b="1"/>
          </a:p>
          <a:p>
            <a:pPr algn="ctr" eaLnBrk="1" hangingPunct="1"/>
            <a:endParaRPr lang="it-IT" sz="1300" b="1"/>
          </a:p>
        </p:txBody>
      </p:sp>
    </p:spTree>
    <p:extLst>
      <p:ext uri="{BB962C8B-B14F-4D97-AF65-F5344CB8AC3E}">
        <p14:creationId xmlns:p14="http://schemas.microsoft.com/office/powerpoint/2010/main" val="378613249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4">
            <a:extLst>
              <a:ext uri="{28A0092B-C50C-407E-A947-70E740481C1C}">
                <a14:useLocalDpi xmlns:a14="http://schemas.microsoft.com/office/drawing/2010/main" val="0"/>
              </a:ext>
            </a:extLst>
          </a:blip>
          <a:srcRect l="50000" t="3868" b="49014"/>
          <a:stretch>
            <a:fillRect/>
          </a:stretch>
        </p:blipFill>
        <p:spPr bwMode="auto">
          <a:xfrm>
            <a:off x="1612900" y="1484313"/>
            <a:ext cx="2957513" cy="2606675"/>
          </a:xfrm>
          <a:prstGeom prst="rect">
            <a:avLst/>
          </a:prstGeom>
          <a:noFill/>
          <a:ln>
            <a:noFill/>
          </a:ln>
          <a:effectLst/>
          <a:extLst>
            <a:ext uri="{909E8E84-426E-40dd-AFC4-6F175D3DCCD1}">
              <a14:hiddenFill xmlns:a14="http://schemas.microsoft.com/office/drawing/2010/main">
                <a:blipFill dpi="0" rotWithShape="0">
                  <a:blip/>
                  <a:srcRect l="50000" t="3868" b="4901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3348038" y="4762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562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778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&gt;10,000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0.108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7,203</a:t>
            </a:r>
          </a:p>
        </p:txBody>
      </p:sp>
      <p:sp>
        <p:nvSpPr>
          <p:cNvPr id="9220" name="Text Box 5"/>
          <p:cNvSpPr txBox="1">
            <a:spLocks noChangeArrowheads="1"/>
          </p:cNvSpPr>
          <p:nvPr/>
        </p:nvSpPr>
        <p:spPr bwMode="auto">
          <a:xfrm>
            <a:off x="6372225" y="4508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707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423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 165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0.81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522</a:t>
            </a:r>
          </a:p>
        </p:txBody>
      </p:sp>
      <p:graphicFrame>
        <p:nvGraphicFramePr>
          <p:cNvPr id="9221" name="Oggetto 1"/>
          <p:cNvGraphicFramePr>
            <a:graphicFrameLocks noChangeAspect="1"/>
          </p:cNvGraphicFramePr>
          <p:nvPr/>
        </p:nvGraphicFramePr>
        <p:xfrm>
          <a:off x="1547813" y="261938"/>
          <a:ext cx="1709737" cy="1231900"/>
        </p:xfrm>
        <a:graphic>
          <a:graphicData uri="http://schemas.openxmlformats.org/presentationml/2006/ole">
            <mc:AlternateContent xmlns:mc="http://schemas.openxmlformats.org/markup-compatibility/2006">
              <mc:Choice xmlns:v="urn:schemas-microsoft-com:vml" Requires="v">
                <p:oleObj spid="_x0000_s16485" name="CS ChemDraw Drawing" r:id="rId5" imgW="2070100" imgH="1511300" progId="">
                  <p:embed/>
                </p:oleObj>
              </mc:Choice>
              <mc:Fallback>
                <p:oleObj name="CS ChemDraw Drawing" r:id="rId5" imgW="2070100" imgH="1511300" progId="">
                  <p:embed/>
                  <p:pic>
                    <p:nvPicPr>
                      <p:cNvPr id="0" name="Picture 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261938"/>
                        <a:ext cx="1709737"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2" name="Oggetto 2"/>
          <p:cNvGraphicFramePr>
            <a:graphicFrameLocks noChangeAspect="1"/>
          </p:cNvGraphicFramePr>
          <p:nvPr/>
        </p:nvGraphicFramePr>
        <p:xfrm>
          <a:off x="4598988" y="254000"/>
          <a:ext cx="1628775" cy="1230313"/>
        </p:xfrm>
        <a:graphic>
          <a:graphicData uri="http://schemas.openxmlformats.org/presentationml/2006/ole">
            <mc:AlternateContent xmlns:mc="http://schemas.openxmlformats.org/markup-compatibility/2006">
              <mc:Choice xmlns:v="urn:schemas-microsoft-com:vml" Requires="v">
                <p:oleObj spid="_x0000_s16486" name="CS ChemDraw Drawing" r:id="rId7" imgW="1993900" imgH="1498600" progId="">
                  <p:embed/>
                </p:oleObj>
              </mc:Choice>
              <mc:Fallback>
                <p:oleObj name="CS ChemDraw Drawing" r:id="rId7" imgW="1993900" imgH="1498600" progId="">
                  <p:embed/>
                  <p:pic>
                    <p:nvPicPr>
                      <p:cNvPr id="0" name="Picture 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8988" y="254000"/>
                        <a:ext cx="1628775"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3" name="CasellaDiTesto 6"/>
          <p:cNvSpPr txBox="1">
            <a:spLocks noChangeArrowheads="1"/>
          </p:cNvSpPr>
          <p:nvPr/>
        </p:nvSpPr>
        <p:spPr bwMode="auto">
          <a:xfrm>
            <a:off x="1858963" y="6461125"/>
            <a:ext cx="5362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pic>
        <p:nvPicPr>
          <p:cNvPr id="9224" name="Picture 1"/>
          <p:cNvPicPr>
            <a:picLocks noChangeAspect="1" noChangeArrowheads="1"/>
          </p:cNvPicPr>
          <p:nvPr/>
        </p:nvPicPr>
        <p:blipFill>
          <a:blip r:embed="rId4">
            <a:extLst>
              <a:ext uri="{28A0092B-C50C-407E-A947-70E740481C1C}">
                <a14:useLocalDpi xmlns:a14="http://schemas.microsoft.com/office/drawing/2010/main" val="0"/>
              </a:ext>
            </a:extLst>
          </a:blip>
          <a:srcRect l="50560" t="54475"/>
          <a:stretch>
            <a:fillRect/>
          </a:stretch>
        </p:blipFill>
        <p:spPr bwMode="auto">
          <a:xfrm>
            <a:off x="4570413" y="1550988"/>
            <a:ext cx="2881312" cy="2513012"/>
          </a:xfrm>
          <a:prstGeom prst="rect">
            <a:avLst/>
          </a:prstGeom>
          <a:noFill/>
          <a:ln>
            <a:noFill/>
          </a:ln>
          <a:effectLst/>
          <a:extLst>
            <a:ext uri="{909E8E84-426E-40dd-AFC4-6F175D3DCCD1}">
              <a14:hiddenFill xmlns:a14="http://schemas.microsoft.com/office/drawing/2010/main">
                <a:blipFill dpi="0" rotWithShape="0">
                  <a:blip/>
                  <a:srcRect l="50560" t="5447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5" name="CasellaDiTesto 1"/>
          <p:cNvSpPr txBox="1">
            <a:spLocks noChangeArrowheads="1"/>
          </p:cNvSpPr>
          <p:nvPr/>
        </p:nvSpPr>
        <p:spPr bwMode="auto">
          <a:xfrm>
            <a:off x="250825" y="4221163"/>
            <a:ext cx="8640763" cy="3381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sz="1600" b="1"/>
              <a:t>hA</a:t>
            </a:r>
            <a:r>
              <a:rPr lang="en-GB" sz="1600" b="1" baseline="-1000"/>
              <a:t>3</a:t>
            </a:r>
            <a:r>
              <a:rPr lang="en-GB" sz="1600" b="1"/>
              <a:t>AR model is based on the crystallographic structure of hA</a:t>
            </a:r>
            <a:r>
              <a:rPr lang="en-GB" sz="1600" b="1" baseline="-1000"/>
              <a:t>2A</a:t>
            </a:r>
            <a:r>
              <a:rPr lang="en-GB" sz="1600" b="1"/>
              <a:t>AR</a:t>
            </a:r>
          </a:p>
        </p:txBody>
      </p:sp>
      <p:sp>
        <p:nvSpPr>
          <p:cNvPr id="13" name="Text Box 2"/>
          <p:cNvSpPr txBox="1">
            <a:spLocks noChangeArrowheads="1"/>
          </p:cNvSpPr>
          <p:nvPr/>
        </p:nvSpPr>
        <p:spPr bwMode="auto">
          <a:xfrm>
            <a:off x="250825" y="3860800"/>
            <a:ext cx="8642350"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522288">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1pPr>
            <a:lvl2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2pPr>
            <a:lvl3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3pPr>
            <a:lvl4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4pPr>
            <a:lvl5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5pPr>
            <a:lvl6pPr marL="15160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6pPr>
            <a:lvl7pPr marL="19732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7pPr>
            <a:lvl8pPr marL="24304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8pPr>
            <a:lvl9pPr marL="28876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9pPr>
          </a:lstStyle>
          <a:p>
            <a:pPr marL="0" algn="ctr">
              <a:lnSpc>
                <a:spcPct val="76000"/>
              </a:lnSpc>
              <a:buSzPct val="48000"/>
              <a:defRPr/>
            </a:pPr>
            <a:r>
              <a:rPr lang="en-GB" sz="1600" dirty="0" smtClean="0">
                <a:latin typeface="+mn-lt"/>
                <a:cs typeface="Arial" charset="0"/>
              </a:rPr>
              <a:t>2-furyl and 2-phenyl derivatives binding poses in hA</a:t>
            </a:r>
            <a:r>
              <a:rPr lang="en-GB" sz="1600" baseline="-1000" dirty="0" smtClean="0">
                <a:latin typeface="+mn-lt"/>
                <a:cs typeface="Arial" charset="0"/>
              </a:rPr>
              <a:t>3 </a:t>
            </a:r>
            <a:r>
              <a:rPr lang="en-GB" sz="1600" dirty="0" smtClean="0">
                <a:latin typeface="+mn-lt"/>
                <a:cs typeface="Arial" charset="0"/>
              </a:rPr>
              <a:t>are very similar to each other</a:t>
            </a:r>
          </a:p>
          <a:p>
            <a:pPr marL="0" algn="ctr">
              <a:lnSpc>
                <a:spcPct val="76000"/>
              </a:lnSpc>
              <a:buSzPct val="48000"/>
              <a:defRPr/>
            </a:pPr>
            <a:endParaRPr lang="en-GB" sz="1600" dirty="0" smtClean="0">
              <a:latin typeface="+mn-lt"/>
              <a:cs typeface="Arial" charset="0"/>
            </a:endParaRPr>
          </a:p>
          <a:p>
            <a:pPr marL="0" algn="ctr">
              <a:lnSpc>
                <a:spcPct val="76000"/>
              </a:lnSpc>
              <a:buSzPct val="48000"/>
              <a:defRPr/>
            </a:pPr>
            <a:r>
              <a:rPr lang="en-GB" sz="1600" dirty="0" smtClean="0">
                <a:latin typeface="+mn-lt"/>
                <a:cs typeface="Arial" charset="0"/>
              </a:rPr>
              <a:t>Substituent in N</a:t>
            </a:r>
            <a:r>
              <a:rPr lang="en-GB" sz="1600" baseline="30000" dirty="0" smtClean="0">
                <a:latin typeface="+mn-lt"/>
                <a:cs typeface="Arial" charset="0"/>
              </a:rPr>
              <a:t>8</a:t>
            </a:r>
            <a:r>
              <a:rPr lang="en-GB" sz="1600" dirty="0" smtClean="0">
                <a:latin typeface="+mn-lt"/>
                <a:cs typeface="Arial" charset="0"/>
              </a:rPr>
              <a:t> is located deep into the binding cavity</a:t>
            </a:r>
          </a:p>
          <a:p>
            <a:pPr marL="0" algn="ctr">
              <a:lnSpc>
                <a:spcPct val="76000"/>
              </a:lnSpc>
              <a:buSzPct val="52000"/>
              <a:defRPr/>
            </a:pPr>
            <a:endParaRPr lang="en-GB" sz="1600" dirty="0" smtClean="0">
              <a:latin typeface="+mn-lt"/>
              <a:cs typeface="Arial" charset="0"/>
            </a:endParaRPr>
          </a:p>
          <a:p>
            <a:pPr marL="0" algn="ctr">
              <a:lnSpc>
                <a:spcPct val="76000"/>
              </a:lnSpc>
              <a:buSzPct val="48000"/>
              <a:defRPr/>
            </a:pPr>
            <a:r>
              <a:rPr lang="en-GB" sz="1600" dirty="0" smtClean="0">
                <a:latin typeface="+mn-lt"/>
                <a:cs typeface="Arial" charset="0"/>
              </a:rPr>
              <a:t>There are two H-bonds with Asn250 and π-π stacking interaction with Phe168 but also several hydrophobic interactions with residues of the binding site </a:t>
            </a:r>
          </a:p>
        </p:txBody>
      </p:sp>
      <p:sp>
        <p:nvSpPr>
          <p:cNvPr id="9227" name="CasellaDiTesto 1"/>
          <p:cNvSpPr txBox="1">
            <a:spLocks noChangeArrowheads="1"/>
          </p:cNvSpPr>
          <p:nvPr/>
        </p:nvSpPr>
        <p:spPr bwMode="auto">
          <a:xfrm>
            <a:off x="827088" y="2565400"/>
            <a:ext cx="720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1600" b="1">
                <a:solidFill>
                  <a:srgbClr val="FF0000"/>
                </a:solidFill>
              </a:rPr>
              <a:t>A</a:t>
            </a:r>
            <a:r>
              <a:rPr lang="it-IT" sz="1600" b="1" baseline="-25000">
                <a:solidFill>
                  <a:srgbClr val="FF0000"/>
                </a:solidFill>
              </a:rPr>
              <a:t>3</a:t>
            </a:r>
            <a:r>
              <a:rPr lang="it-IT" sz="1600" b="1">
                <a:solidFill>
                  <a:srgbClr val="FF0000"/>
                </a:solidFill>
              </a:rPr>
              <a:t>AR</a:t>
            </a:r>
          </a:p>
        </p:txBody>
      </p:sp>
    </p:spTree>
    <p:extLst>
      <p:ext uri="{BB962C8B-B14F-4D97-AF65-F5344CB8AC3E}">
        <p14:creationId xmlns:p14="http://schemas.microsoft.com/office/powerpoint/2010/main" val="1890728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t="5669" r="50000" b="49538"/>
          <a:stretch>
            <a:fillRect/>
          </a:stretch>
        </p:blipFill>
        <p:spPr bwMode="auto">
          <a:xfrm>
            <a:off x="1692275" y="1563688"/>
            <a:ext cx="3086100" cy="2513012"/>
          </a:xfrm>
          <a:prstGeom prst="rect">
            <a:avLst/>
          </a:prstGeom>
          <a:noFill/>
          <a:ln>
            <a:noFill/>
          </a:ln>
          <a:effectLst/>
          <a:extLst>
            <a:ext uri="{909E8E84-426E-40dd-AFC4-6F175D3DCCD1}">
              <a14:hiddenFill xmlns:a14="http://schemas.microsoft.com/office/drawing/2010/main">
                <a:blipFill dpi="0" rotWithShape="0">
                  <a:blip/>
                  <a:srcRect t="5669" r="50000" b="4953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1"/>
          <p:cNvPicPr>
            <a:picLocks noChangeAspect="1" noChangeArrowheads="1"/>
          </p:cNvPicPr>
          <p:nvPr/>
        </p:nvPicPr>
        <p:blipFill>
          <a:blip r:embed="rId3">
            <a:extLst>
              <a:ext uri="{28A0092B-C50C-407E-A947-70E740481C1C}">
                <a14:useLocalDpi xmlns:a14="http://schemas.microsoft.com/office/drawing/2010/main" val="0"/>
              </a:ext>
            </a:extLst>
          </a:blip>
          <a:srcRect t="54819" r="50000"/>
          <a:stretch>
            <a:fillRect/>
          </a:stretch>
        </p:blipFill>
        <p:spPr bwMode="auto">
          <a:xfrm>
            <a:off x="4749800" y="1557338"/>
            <a:ext cx="3035300" cy="2513012"/>
          </a:xfrm>
          <a:prstGeom prst="rect">
            <a:avLst/>
          </a:prstGeom>
          <a:noFill/>
          <a:ln>
            <a:noFill/>
          </a:ln>
          <a:effectLst/>
          <a:extLst>
            <a:ext uri="{909E8E84-426E-40dd-AFC4-6F175D3DCCD1}">
              <a14:hiddenFill xmlns:a14="http://schemas.microsoft.com/office/drawing/2010/main">
                <a:blipFill dpi="0" rotWithShape="0">
                  <a:blip/>
                  <a:srcRect t="54819" r="5000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CasellaDiTesto 3"/>
          <p:cNvSpPr txBox="1">
            <a:spLocks noChangeArrowheads="1"/>
          </p:cNvSpPr>
          <p:nvPr/>
        </p:nvSpPr>
        <p:spPr bwMode="auto">
          <a:xfrm>
            <a:off x="684213" y="2635250"/>
            <a:ext cx="86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1600" b="1">
                <a:solidFill>
                  <a:srgbClr val="FF0000"/>
                </a:solidFill>
              </a:rPr>
              <a:t>A</a:t>
            </a:r>
            <a:r>
              <a:rPr lang="it-IT" sz="1600" b="1" baseline="-25000">
                <a:solidFill>
                  <a:srgbClr val="FF0000"/>
                </a:solidFill>
              </a:rPr>
              <a:t>2A</a:t>
            </a:r>
            <a:r>
              <a:rPr lang="it-IT" sz="1600" b="1">
                <a:solidFill>
                  <a:srgbClr val="FF0000"/>
                </a:solidFill>
              </a:rPr>
              <a:t>AR</a:t>
            </a:r>
          </a:p>
        </p:txBody>
      </p:sp>
      <p:graphicFrame>
        <p:nvGraphicFramePr>
          <p:cNvPr id="10245" name="Oggetto 1"/>
          <p:cNvGraphicFramePr>
            <a:graphicFrameLocks noChangeAspect="1"/>
          </p:cNvGraphicFramePr>
          <p:nvPr/>
        </p:nvGraphicFramePr>
        <p:xfrm>
          <a:off x="1547813" y="261938"/>
          <a:ext cx="1709737" cy="1231900"/>
        </p:xfrm>
        <a:graphic>
          <a:graphicData uri="http://schemas.openxmlformats.org/presentationml/2006/ole">
            <mc:AlternateContent xmlns:mc="http://schemas.openxmlformats.org/markup-compatibility/2006">
              <mc:Choice xmlns:v="urn:schemas-microsoft-com:vml" Requires="v">
                <p:oleObj spid="_x0000_s17512" name="CS ChemDraw Drawing" r:id="rId4" imgW="2070100" imgH="1511300" progId="">
                  <p:embed/>
                </p:oleObj>
              </mc:Choice>
              <mc:Fallback>
                <p:oleObj name="CS ChemDraw Drawing" r:id="rId4" imgW="2070100" imgH="1511300" progId="">
                  <p:embed/>
                  <p:pic>
                    <p:nvPicPr>
                      <p:cNvPr id="0" name="Picture 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261938"/>
                        <a:ext cx="1709737"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6" name="Oggetto 2"/>
          <p:cNvGraphicFramePr>
            <a:graphicFrameLocks noChangeAspect="1"/>
          </p:cNvGraphicFramePr>
          <p:nvPr/>
        </p:nvGraphicFramePr>
        <p:xfrm>
          <a:off x="4598988" y="254000"/>
          <a:ext cx="1628775" cy="1230313"/>
        </p:xfrm>
        <a:graphic>
          <a:graphicData uri="http://schemas.openxmlformats.org/presentationml/2006/ole">
            <mc:AlternateContent xmlns:mc="http://schemas.openxmlformats.org/markup-compatibility/2006">
              <mc:Choice xmlns:v="urn:schemas-microsoft-com:vml" Requires="v">
                <p:oleObj spid="_x0000_s17513" name="CS ChemDraw Drawing" r:id="rId6" imgW="1993900" imgH="1498600" progId="">
                  <p:embed/>
                </p:oleObj>
              </mc:Choice>
              <mc:Fallback>
                <p:oleObj name="CS ChemDraw Drawing" r:id="rId6" imgW="1993900" imgH="1498600" progId="">
                  <p:embed/>
                  <p:pic>
                    <p:nvPicPr>
                      <p:cNvPr id="0" name="Picture 9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8988" y="254000"/>
                        <a:ext cx="1628775"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2"/>
          <p:cNvSpPr txBox="1">
            <a:spLocks noChangeArrowheads="1"/>
          </p:cNvSpPr>
          <p:nvPr/>
        </p:nvSpPr>
        <p:spPr bwMode="auto">
          <a:xfrm>
            <a:off x="83125" y="3544888"/>
            <a:ext cx="8893175"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522288">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1pPr>
            <a:lvl2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2pPr>
            <a:lvl3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3pPr>
            <a:lvl4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4pPr>
            <a:lvl5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5pPr>
            <a:lvl6pPr marL="15160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6pPr>
            <a:lvl7pPr marL="19732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7pPr>
            <a:lvl8pPr marL="24304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8pPr>
            <a:lvl9pPr marL="28876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9pPr>
          </a:lstStyle>
          <a:p>
            <a:pPr marL="0" algn="ctr">
              <a:buSzPct val="48000"/>
              <a:defRPr/>
            </a:pPr>
            <a:r>
              <a:rPr lang="en-GB" sz="1400" dirty="0" smtClean="0">
                <a:latin typeface="+mn-lt"/>
                <a:cs typeface="Arial" charset="0"/>
              </a:rPr>
              <a:t>The </a:t>
            </a:r>
            <a:r>
              <a:rPr lang="en-GB" sz="1400" dirty="0">
                <a:latin typeface="+mn-lt"/>
                <a:cs typeface="Arial" charset="0"/>
              </a:rPr>
              <a:t>PTP core was rotated of about 40 degrees, </a:t>
            </a:r>
            <a:r>
              <a:rPr lang="en-GB" sz="1400" dirty="0" smtClean="0">
                <a:latin typeface="+mn-lt"/>
                <a:cs typeface="Arial" charset="0"/>
              </a:rPr>
              <a:t>so </a:t>
            </a:r>
            <a:r>
              <a:rPr lang="en-GB" sz="1400" dirty="0">
                <a:latin typeface="+mn-lt"/>
                <a:cs typeface="Arial" charset="0"/>
              </a:rPr>
              <a:t>compounds</a:t>
            </a:r>
            <a:r>
              <a:rPr lang="en-GB" sz="1400" dirty="0">
                <a:latin typeface="+mn-lt"/>
              </a:rPr>
              <a:t> </a:t>
            </a:r>
            <a:r>
              <a:rPr lang="en-GB" sz="1400" dirty="0" smtClean="0">
                <a:latin typeface="+mn-lt"/>
                <a:cs typeface="Arial" charset="0"/>
              </a:rPr>
              <a:t>form </a:t>
            </a:r>
            <a:r>
              <a:rPr lang="en-GB" sz="1400" dirty="0">
                <a:latin typeface="+mn-lt"/>
                <a:cs typeface="Arial" charset="0"/>
              </a:rPr>
              <a:t>only one H-bond </a:t>
            </a:r>
            <a:endParaRPr lang="en-GB" sz="1400" dirty="0" smtClean="0">
              <a:latin typeface="+mn-lt"/>
              <a:cs typeface="Arial" charset="0"/>
            </a:endParaRPr>
          </a:p>
          <a:p>
            <a:pPr marL="0" algn="ctr">
              <a:buSzPct val="48000"/>
              <a:defRPr/>
            </a:pPr>
            <a:r>
              <a:rPr lang="en-GB" sz="1400" dirty="0" smtClean="0">
                <a:latin typeface="+mn-lt"/>
                <a:cs typeface="Arial" charset="0"/>
              </a:rPr>
              <a:t>with Asn253</a:t>
            </a:r>
          </a:p>
          <a:p>
            <a:pPr marL="0" algn="ctr">
              <a:buSzPct val="48000"/>
              <a:defRPr/>
            </a:pPr>
            <a:endParaRPr lang="en-GB" sz="1400" dirty="0">
              <a:latin typeface="+mn-lt"/>
              <a:cs typeface="Arial" charset="0"/>
            </a:endParaRPr>
          </a:p>
          <a:p>
            <a:pPr marL="0" algn="ctr">
              <a:defRPr/>
            </a:pPr>
            <a:r>
              <a:rPr lang="en-GB" sz="1400" dirty="0">
                <a:latin typeface="+mn-lt"/>
                <a:cs typeface="Times New Roman" pitchFamily="18" charset="0"/>
              </a:rPr>
              <a:t>Val 169 (EL2) of the </a:t>
            </a:r>
            <a:r>
              <a:rPr lang="en-GB" sz="1400" dirty="0" smtClean="0">
                <a:latin typeface="+mn-lt"/>
                <a:cs typeface="Times New Roman" pitchFamily="18" charset="0"/>
              </a:rPr>
              <a:t>hA</a:t>
            </a:r>
            <a:r>
              <a:rPr lang="en-GB" sz="1400" baseline="-1000" dirty="0" smtClean="0">
                <a:latin typeface="+mn-lt"/>
                <a:cs typeface="Times New Roman" pitchFamily="18" charset="0"/>
              </a:rPr>
              <a:t>3</a:t>
            </a:r>
            <a:r>
              <a:rPr lang="en-GB" sz="1400" dirty="0" smtClean="0">
                <a:latin typeface="+mn-lt"/>
                <a:cs typeface="Times New Roman" pitchFamily="18" charset="0"/>
              </a:rPr>
              <a:t>AR </a:t>
            </a:r>
            <a:r>
              <a:rPr lang="en-GB" sz="1400" dirty="0" smtClean="0">
                <a:latin typeface="+mn-lt"/>
                <a:cs typeface="Arial" charset="0"/>
              </a:rPr>
              <a:t>is </a:t>
            </a:r>
            <a:r>
              <a:rPr lang="en-GB" sz="1400" dirty="0">
                <a:latin typeface="+mn-lt"/>
                <a:cs typeface="Arial" charset="0"/>
              </a:rPr>
              <a:t>replaced </a:t>
            </a:r>
            <a:r>
              <a:rPr lang="en-GB" sz="1400" dirty="0" smtClean="0">
                <a:latin typeface="+mn-lt"/>
                <a:cs typeface="Arial" charset="0"/>
              </a:rPr>
              <a:t>by Glu169 </a:t>
            </a:r>
            <a:r>
              <a:rPr lang="en-GB" sz="1400" dirty="0">
                <a:latin typeface="+mn-lt"/>
                <a:cs typeface="Arial" charset="0"/>
              </a:rPr>
              <a:t>in </a:t>
            </a:r>
            <a:r>
              <a:rPr lang="en-GB" sz="1400" dirty="0" smtClean="0">
                <a:latin typeface="+mn-lt"/>
                <a:cs typeface="Arial" charset="0"/>
              </a:rPr>
              <a:t>hA</a:t>
            </a:r>
            <a:r>
              <a:rPr lang="en-GB" sz="1400" baseline="-1000" dirty="0" smtClean="0">
                <a:latin typeface="+mn-lt"/>
                <a:cs typeface="Arial" charset="0"/>
              </a:rPr>
              <a:t>2A</a:t>
            </a:r>
            <a:r>
              <a:rPr lang="en-GB" sz="1400" dirty="0" smtClean="0">
                <a:latin typeface="+mn-lt"/>
                <a:cs typeface="Arial" charset="0"/>
              </a:rPr>
              <a:t>AR </a:t>
            </a:r>
            <a:r>
              <a:rPr lang="en-GB" sz="1400" dirty="0">
                <a:latin typeface="+mn-lt"/>
                <a:cs typeface="Arial" charset="0"/>
              </a:rPr>
              <a:t>, so </a:t>
            </a:r>
            <a:r>
              <a:rPr lang="en-GB" sz="1400" dirty="0">
                <a:latin typeface="+mn-lt"/>
                <a:cs typeface="Times New Roman" pitchFamily="18" charset="0"/>
              </a:rPr>
              <a:t>substituent in N</a:t>
            </a:r>
            <a:r>
              <a:rPr lang="en-GB" sz="1400" baseline="30000" dirty="0">
                <a:latin typeface="+mn-lt"/>
                <a:cs typeface="Times New Roman" pitchFamily="18" charset="0"/>
              </a:rPr>
              <a:t>5</a:t>
            </a:r>
            <a:r>
              <a:rPr lang="en-GB" sz="1400" dirty="0">
                <a:latin typeface="+mn-lt"/>
                <a:cs typeface="Times New Roman" pitchFamily="18" charset="0"/>
              </a:rPr>
              <a:t> of these derivatives are unable to occupy the same </a:t>
            </a:r>
            <a:r>
              <a:rPr lang="en-GB" sz="1400" dirty="0" smtClean="0">
                <a:latin typeface="+mn-lt"/>
                <a:cs typeface="Times New Roman" pitchFamily="18" charset="0"/>
              </a:rPr>
              <a:t>position</a:t>
            </a:r>
          </a:p>
        </p:txBody>
      </p:sp>
      <p:sp>
        <p:nvSpPr>
          <p:cNvPr id="10248" name="CasellaDiTesto 6"/>
          <p:cNvSpPr txBox="1">
            <a:spLocks noChangeArrowheads="1"/>
          </p:cNvSpPr>
          <p:nvPr/>
        </p:nvSpPr>
        <p:spPr bwMode="auto">
          <a:xfrm>
            <a:off x="1858963" y="6461125"/>
            <a:ext cx="5362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sp>
        <p:nvSpPr>
          <p:cNvPr id="10250" name="Rettangolo 2"/>
          <p:cNvSpPr>
            <a:spLocks noChangeArrowheads="1"/>
          </p:cNvSpPr>
          <p:nvPr/>
        </p:nvSpPr>
        <p:spPr bwMode="auto">
          <a:xfrm>
            <a:off x="250825" y="5638975"/>
            <a:ext cx="8642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SzPct val="48000"/>
            </a:pPr>
            <a:r>
              <a:rPr lang="en-US" sz="1400" dirty="0">
                <a:cs typeface="Arial" charset="0"/>
              </a:rPr>
              <a:t>At the hA</a:t>
            </a:r>
            <a:r>
              <a:rPr lang="en-US" sz="1400" baseline="-25000" dirty="0">
                <a:cs typeface="Arial" charset="0"/>
              </a:rPr>
              <a:t>2A</a:t>
            </a:r>
            <a:r>
              <a:rPr lang="en-US" sz="1400" dirty="0">
                <a:cs typeface="Arial" charset="0"/>
              </a:rPr>
              <a:t> receptor, the hydrophobic side cleft delimited by TM2 and TM3 could well accommodate the 2-furyl ring but hardly accommodated the 2-phenyl ring. In fact, the presence of </a:t>
            </a:r>
            <a:r>
              <a:rPr lang="en-US" sz="1400" dirty="0" err="1">
                <a:cs typeface="Arial" charset="0"/>
              </a:rPr>
              <a:t>para</a:t>
            </a:r>
            <a:r>
              <a:rPr lang="en-US" sz="1400" dirty="0">
                <a:cs typeface="Arial" charset="0"/>
              </a:rPr>
              <a:t>-substituents on the phenyl ring led to a drastic decrease in hA</a:t>
            </a:r>
            <a:r>
              <a:rPr lang="en-US" sz="1400" baseline="-25000" dirty="0">
                <a:cs typeface="Arial" charset="0"/>
              </a:rPr>
              <a:t>2A  </a:t>
            </a:r>
            <a:r>
              <a:rPr lang="en-US" sz="1400" dirty="0">
                <a:cs typeface="Arial" charset="0"/>
              </a:rPr>
              <a:t>affinity</a:t>
            </a:r>
            <a:r>
              <a:rPr lang="en-US" sz="1600" dirty="0">
                <a:cs typeface="Arial" charset="0"/>
              </a:rPr>
              <a:t>.</a:t>
            </a:r>
            <a:endParaRPr lang="en-GB" sz="1600" dirty="0">
              <a:cs typeface="Arial" charset="0"/>
            </a:endParaRPr>
          </a:p>
        </p:txBody>
      </p:sp>
      <p:sp>
        <p:nvSpPr>
          <p:cNvPr id="10252" name="Text Box 3"/>
          <p:cNvSpPr txBox="1">
            <a:spLocks noChangeArrowheads="1"/>
          </p:cNvSpPr>
          <p:nvPr/>
        </p:nvSpPr>
        <p:spPr bwMode="auto">
          <a:xfrm>
            <a:off x="3348038" y="4762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562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778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&gt;10,000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0.108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7,203</a:t>
            </a:r>
          </a:p>
        </p:txBody>
      </p:sp>
      <p:sp>
        <p:nvSpPr>
          <p:cNvPr id="10253" name="Text Box 5"/>
          <p:cNvSpPr txBox="1">
            <a:spLocks noChangeArrowheads="1"/>
          </p:cNvSpPr>
          <p:nvPr/>
        </p:nvSpPr>
        <p:spPr bwMode="auto">
          <a:xfrm>
            <a:off x="6372225" y="4508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707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423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 165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0.81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522</a:t>
            </a:r>
          </a:p>
        </p:txBody>
      </p:sp>
    </p:spTree>
    <p:extLst>
      <p:ext uri="{BB962C8B-B14F-4D97-AF65-F5344CB8AC3E}">
        <p14:creationId xmlns:p14="http://schemas.microsoft.com/office/powerpoint/2010/main" val="315403411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18267" y="1117600"/>
            <a:ext cx="4436533" cy="41910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Oggetto 1"/>
          <p:cNvGraphicFramePr>
            <a:graphicFrameLocks noChangeAspect="1"/>
          </p:cNvGraphicFramePr>
          <p:nvPr>
            <p:extLst>
              <p:ext uri="{D42A27DB-BD31-4B8C-83A1-F6EECF244321}">
                <p14:modId xmlns:p14="http://schemas.microsoft.com/office/powerpoint/2010/main" val="3692405483"/>
              </p:ext>
            </p:extLst>
          </p:nvPr>
        </p:nvGraphicFramePr>
        <p:xfrm>
          <a:off x="3306532" y="2098040"/>
          <a:ext cx="2108200" cy="1320800"/>
        </p:xfrm>
        <a:graphic>
          <a:graphicData uri="http://schemas.openxmlformats.org/presentationml/2006/ole">
            <mc:AlternateContent xmlns:mc="http://schemas.openxmlformats.org/markup-compatibility/2006">
              <mc:Choice xmlns:v="urn:schemas-microsoft-com:vml" Requires="v">
                <p:oleObj spid="_x0000_s33848" name="CS ChemDraw Drawing" r:id="rId3" imgW="2387600" imgH="1511300" progId="">
                  <p:embed/>
                </p:oleObj>
              </mc:Choice>
              <mc:Fallback>
                <p:oleObj name="CS ChemDraw Drawing" r:id="rId3" imgW="2387600" imgH="1511300" progId="">
                  <p:embed/>
                  <p:pic>
                    <p:nvPicPr>
                      <p:cNvPr id="0"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532" y="2098040"/>
                        <a:ext cx="21082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Box 3"/>
          <p:cNvSpPr txBox="1">
            <a:spLocks noChangeArrowheads="1"/>
          </p:cNvSpPr>
          <p:nvPr/>
        </p:nvSpPr>
        <p:spPr bwMode="auto">
          <a:xfrm>
            <a:off x="3675057" y="3618577"/>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dirty="0">
                <a:solidFill>
                  <a:srgbClr val="000000"/>
                </a:solidFill>
              </a:rPr>
              <a:t>hA</a:t>
            </a:r>
            <a:r>
              <a:rPr lang="en-GB" sz="1300" baseline="-1000" dirty="0">
                <a:solidFill>
                  <a:srgbClr val="000000"/>
                </a:solidFill>
              </a:rPr>
              <a:t>1</a:t>
            </a:r>
            <a:r>
              <a:rPr lang="en-GB" sz="1300" baseline="-33000" dirty="0">
                <a:solidFill>
                  <a:srgbClr val="000000"/>
                </a:solidFill>
              </a:rPr>
              <a:t>  </a:t>
            </a:r>
            <a:r>
              <a:rPr lang="en-GB" sz="1300" dirty="0">
                <a:solidFill>
                  <a:srgbClr val="000000"/>
                </a:solidFill>
              </a:rPr>
              <a:t>&gt; 30,000 </a:t>
            </a:r>
            <a:r>
              <a:rPr lang="en-GB" sz="1300" dirty="0" smtClean="0">
                <a:solidFill>
                  <a:srgbClr val="000000"/>
                </a:solidFill>
              </a:rPr>
              <a:t> </a:t>
            </a:r>
            <a:r>
              <a:rPr lang="en-GB" sz="1300" dirty="0" err="1">
                <a:solidFill>
                  <a:srgbClr val="000000"/>
                </a:solidFill>
              </a:rPr>
              <a:t>nM</a:t>
            </a:r>
            <a:endParaRPr lang="en-GB" sz="1300" dirty="0">
              <a:solidFill>
                <a:srgbClr val="000000"/>
              </a:solidFill>
            </a:endParaRPr>
          </a:p>
          <a:p>
            <a:pPr marL="0" lvl="1" indent="0" eaLnBrk="1">
              <a:lnSpc>
                <a:spcPct val="80000"/>
              </a:lnSpc>
              <a:buSzPct val="45000"/>
            </a:pPr>
            <a:r>
              <a:rPr lang="en-GB" sz="1300" dirty="0">
                <a:solidFill>
                  <a:srgbClr val="000000"/>
                </a:solidFill>
              </a:rPr>
              <a:t>hA</a:t>
            </a:r>
            <a:r>
              <a:rPr lang="en-GB" sz="1300" baseline="-1000" dirty="0">
                <a:solidFill>
                  <a:srgbClr val="000000"/>
                </a:solidFill>
              </a:rPr>
              <a:t>2A</a:t>
            </a:r>
            <a:r>
              <a:rPr lang="en-GB" sz="1300" dirty="0">
                <a:solidFill>
                  <a:srgbClr val="000000"/>
                </a:solidFill>
              </a:rPr>
              <a:t>&gt; 100,000  </a:t>
            </a:r>
            <a:r>
              <a:rPr lang="en-GB" sz="1300" dirty="0" smtClean="0">
                <a:solidFill>
                  <a:srgbClr val="000000"/>
                </a:solidFill>
              </a:rPr>
              <a:t> </a:t>
            </a:r>
            <a:r>
              <a:rPr lang="en-GB" sz="1300" dirty="0" err="1">
                <a:solidFill>
                  <a:srgbClr val="000000"/>
                </a:solidFill>
              </a:rPr>
              <a:t>nM</a:t>
            </a:r>
            <a:endParaRPr lang="en-GB" sz="1300" dirty="0">
              <a:solidFill>
                <a:srgbClr val="000000"/>
              </a:solidFill>
            </a:endParaRPr>
          </a:p>
          <a:p>
            <a:pPr marL="0" lvl="1" indent="0" eaLnBrk="1">
              <a:lnSpc>
                <a:spcPct val="80000"/>
              </a:lnSpc>
              <a:buSzPct val="45000"/>
            </a:pPr>
            <a:r>
              <a:rPr lang="en-GB" sz="1300" dirty="0">
                <a:solidFill>
                  <a:srgbClr val="000000"/>
                </a:solidFill>
              </a:rPr>
              <a:t>hA</a:t>
            </a:r>
            <a:r>
              <a:rPr lang="en-GB" sz="1300" baseline="-1000" dirty="0">
                <a:solidFill>
                  <a:srgbClr val="000000"/>
                </a:solidFill>
              </a:rPr>
              <a:t>2B</a:t>
            </a:r>
            <a:r>
              <a:rPr lang="en-GB" sz="1300" dirty="0">
                <a:solidFill>
                  <a:srgbClr val="000000"/>
                </a:solidFill>
              </a:rPr>
              <a:t> &gt;10,000 </a:t>
            </a:r>
            <a:r>
              <a:rPr lang="en-GB" sz="1300" dirty="0" err="1">
                <a:solidFill>
                  <a:srgbClr val="000000"/>
                </a:solidFill>
              </a:rPr>
              <a:t>nM</a:t>
            </a:r>
            <a:endParaRPr lang="en-GB" sz="1300" dirty="0">
              <a:solidFill>
                <a:srgbClr val="000000"/>
              </a:solidFill>
            </a:endParaRPr>
          </a:p>
          <a:p>
            <a:pPr marL="0" lvl="1" indent="0" eaLnBrk="1">
              <a:lnSpc>
                <a:spcPct val="80000"/>
              </a:lnSpc>
              <a:buSzPct val="45000"/>
            </a:pPr>
            <a:r>
              <a:rPr lang="en-GB" sz="1300" dirty="0">
                <a:solidFill>
                  <a:srgbClr val="FF0000"/>
                </a:solidFill>
              </a:rPr>
              <a:t>hA</a:t>
            </a:r>
            <a:r>
              <a:rPr lang="en-GB" sz="1300" baseline="-1000" dirty="0">
                <a:solidFill>
                  <a:srgbClr val="FF0000"/>
                </a:solidFill>
              </a:rPr>
              <a:t>3</a:t>
            </a:r>
            <a:r>
              <a:rPr lang="en-GB" sz="1300" baseline="-33000" dirty="0">
                <a:solidFill>
                  <a:srgbClr val="FF0000"/>
                </a:solidFill>
              </a:rPr>
              <a:t>  </a:t>
            </a:r>
            <a:r>
              <a:rPr lang="en-GB" sz="1300" dirty="0">
                <a:solidFill>
                  <a:srgbClr val="FF0000"/>
                </a:solidFill>
              </a:rPr>
              <a:t>=  0.241  </a:t>
            </a:r>
            <a:r>
              <a:rPr lang="en-GB" sz="1300" dirty="0" err="1">
                <a:solidFill>
                  <a:srgbClr val="FF0000"/>
                </a:solidFill>
              </a:rPr>
              <a:t>nM</a:t>
            </a:r>
            <a:endParaRPr lang="en-GB" sz="1300" dirty="0">
              <a:solidFill>
                <a:srgbClr val="FF0000"/>
              </a:solidFill>
            </a:endParaRPr>
          </a:p>
        </p:txBody>
      </p:sp>
      <p:sp>
        <p:nvSpPr>
          <p:cNvPr id="5" name="TextBox 4"/>
          <p:cNvSpPr txBox="1"/>
          <p:nvPr/>
        </p:nvSpPr>
        <p:spPr>
          <a:xfrm>
            <a:off x="618067" y="389467"/>
            <a:ext cx="1990298" cy="461665"/>
          </a:xfrm>
          <a:prstGeom prst="rect">
            <a:avLst/>
          </a:prstGeom>
          <a:noFill/>
        </p:spPr>
        <p:txBody>
          <a:bodyPr wrap="none" rtlCol="0">
            <a:spAutoFit/>
          </a:bodyPr>
          <a:lstStyle/>
          <a:p>
            <a:r>
              <a:rPr lang="en-US" sz="2400" b="1" dirty="0" smtClean="0">
                <a:solidFill>
                  <a:srgbClr val="FF0000"/>
                </a:solidFill>
              </a:rPr>
              <a:t>A </a:t>
            </a:r>
            <a:r>
              <a:rPr lang="en-US" sz="2400" b="1" dirty="0" err="1" smtClean="0">
                <a:solidFill>
                  <a:srgbClr val="FF0000"/>
                </a:solidFill>
              </a:rPr>
              <a:t>conferma</a:t>
            </a:r>
            <a:r>
              <a:rPr lang="en-US" sz="2400" b="1" dirty="0" smtClean="0">
                <a:solidFill>
                  <a:srgbClr val="FF0000"/>
                </a:solidFill>
              </a:rPr>
              <a:t>:</a:t>
            </a:r>
            <a:endParaRPr lang="en-US" sz="2400" b="1" dirty="0">
              <a:solidFill>
                <a:srgbClr val="FF0000"/>
              </a:solidFill>
            </a:endParaRPr>
          </a:p>
        </p:txBody>
      </p:sp>
      <p:sp>
        <p:nvSpPr>
          <p:cNvPr id="6" name="TextBox 5"/>
          <p:cNvSpPr txBox="1"/>
          <p:nvPr/>
        </p:nvSpPr>
        <p:spPr>
          <a:xfrm>
            <a:off x="931333" y="5672666"/>
            <a:ext cx="7780867" cy="646331"/>
          </a:xfrm>
          <a:prstGeom prst="rect">
            <a:avLst/>
          </a:prstGeom>
          <a:noFill/>
        </p:spPr>
        <p:txBody>
          <a:bodyPr wrap="square" rtlCol="0">
            <a:spAutoFit/>
          </a:bodyPr>
          <a:lstStyle/>
          <a:p>
            <a:r>
              <a:rPr lang="en-US" b="1" dirty="0" smtClean="0">
                <a:solidFill>
                  <a:schemeClr val="tx2">
                    <a:lumMod val="75000"/>
                    <a:lumOff val="25000"/>
                  </a:schemeClr>
                </a:solidFill>
              </a:rPr>
              <a:t>Un </a:t>
            </a:r>
            <a:r>
              <a:rPr lang="en-US" b="1" dirty="0" err="1" smtClean="0">
                <a:solidFill>
                  <a:schemeClr val="tx2">
                    <a:lumMod val="75000"/>
                    <a:lumOff val="25000"/>
                  </a:schemeClr>
                </a:solidFill>
              </a:rPr>
              <a:t>sostituente</a:t>
            </a:r>
            <a:r>
              <a:rPr lang="en-US" b="1" dirty="0" smtClean="0">
                <a:solidFill>
                  <a:schemeClr val="tx2">
                    <a:lumMod val="75000"/>
                    <a:lumOff val="25000"/>
                  </a:schemeClr>
                </a:solidFill>
              </a:rPr>
              <a:t> in </a:t>
            </a:r>
            <a:r>
              <a:rPr lang="en-US" b="1" dirty="0" err="1" smtClean="0">
                <a:solidFill>
                  <a:schemeClr val="tx2">
                    <a:lumMod val="75000"/>
                    <a:lumOff val="25000"/>
                  </a:schemeClr>
                </a:solidFill>
              </a:rPr>
              <a:t>para</a:t>
            </a:r>
            <a:r>
              <a:rPr lang="en-US" b="1" dirty="0" smtClean="0">
                <a:solidFill>
                  <a:schemeClr val="tx2">
                    <a:lumMod val="75000"/>
                    <a:lumOff val="25000"/>
                  </a:schemeClr>
                </a:solidFill>
              </a:rPr>
              <a:t> </a:t>
            </a:r>
            <a:r>
              <a:rPr lang="en-US" b="1" dirty="0" err="1" smtClean="0">
                <a:solidFill>
                  <a:schemeClr val="tx2">
                    <a:lumMod val="75000"/>
                    <a:lumOff val="25000"/>
                  </a:schemeClr>
                </a:solidFill>
              </a:rPr>
              <a:t>permette</a:t>
            </a:r>
            <a:r>
              <a:rPr lang="en-US" b="1" dirty="0" smtClean="0">
                <a:solidFill>
                  <a:schemeClr val="tx2">
                    <a:lumMod val="75000"/>
                    <a:lumOff val="25000"/>
                  </a:schemeClr>
                </a:solidFill>
              </a:rPr>
              <a:t> </a:t>
            </a:r>
            <a:r>
              <a:rPr lang="en-US" b="1" dirty="0" err="1" smtClean="0">
                <a:solidFill>
                  <a:schemeClr val="tx2">
                    <a:lumMod val="75000"/>
                    <a:lumOff val="25000"/>
                  </a:schemeClr>
                </a:solidFill>
              </a:rPr>
              <a:t>ritenzione</a:t>
            </a:r>
            <a:r>
              <a:rPr lang="en-US" b="1" dirty="0" smtClean="0">
                <a:solidFill>
                  <a:schemeClr val="tx2">
                    <a:lumMod val="75000"/>
                    <a:lumOff val="25000"/>
                  </a:schemeClr>
                </a:solidFill>
              </a:rPr>
              <a:t> di </a:t>
            </a:r>
            <a:r>
              <a:rPr lang="en-US" b="1" dirty="0" err="1" smtClean="0">
                <a:solidFill>
                  <a:schemeClr val="tx2">
                    <a:lumMod val="75000"/>
                    <a:lumOff val="25000"/>
                  </a:schemeClr>
                </a:solidFill>
              </a:rPr>
              <a:t>affinità</a:t>
            </a:r>
            <a:r>
              <a:rPr lang="en-US" b="1" dirty="0" smtClean="0">
                <a:solidFill>
                  <a:schemeClr val="tx2">
                    <a:lumMod val="75000"/>
                    <a:lumOff val="25000"/>
                  </a:schemeClr>
                </a:solidFill>
              </a:rPr>
              <a:t> </a:t>
            </a:r>
            <a:r>
              <a:rPr lang="en-US" b="1" dirty="0" err="1" smtClean="0">
                <a:solidFill>
                  <a:schemeClr val="tx2">
                    <a:lumMod val="75000"/>
                    <a:lumOff val="25000"/>
                  </a:schemeClr>
                </a:solidFill>
              </a:rPr>
              <a:t>vs</a:t>
            </a:r>
            <a:r>
              <a:rPr lang="en-US" b="1" dirty="0" smtClean="0">
                <a:solidFill>
                  <a:schemeClr val="tx2">
                    <a:lumMod val="75000"/>
                    <a:lumOff val="25000"/>
                  </a:schemeClr>
                </a:solidFill>
              </a:rPr>
              <a:t> A</a:t>
            </a:r>
            <a:r>
              <a:rPr lang="en-US" b="1" baseline="-25000" dirty="0" smtClean="0">
                <a:solidFill>
                  <a:schemeClr val="tx2">
                    <a:lumMod val="75000"/>
                    <a:lumOff val="25000"/>
                  </a:schemeClr>
                </a:solidFill>
              </a:rPr>
              <a:t>3</a:t>
            </a:r>
            <a:r>
              <a:rPr lang="en-US" b="1" dirty="0" smtClean="0">
                <a:solidFill>
                  <a:schemeClr val="tx2">
                    <a:lumMod val="75000"/>
                    <a:lumOff val="25000"/>
                  </a:schemeClr>
                </a:solidFill>
              </a:rPr>
              <a:t> e </a:t>
            </a:r>
            <a:r>
              <a:rPr lang="en-US" b="1" dirty="0" err="1" smtClean="0">
                <a:solidFill>
                  <a:schemeClr val="tx2">
                    <a:lumMod val="75000"/>
                    <a:lumOff val="25000"/>
                  </a:schemeClr>
                </a:solidFill>
              </a:rPr>
              <a:t>incremento</a:t>
            </a:r>
            <a:r>
              <a:rPr lang="en-US" b="1" dirty="0" smtClean="0">
                <a:solidFill>
                  <a:schemeClr val="tx2">
                    <a:lumMod val="75000"/>
                    <a:lumOff val="25000"/>
                  </a:schemeClr>
                </a:solidFill>
              </a:rPr>
              <a:t> di </a:t>
            </a:r>
            <a:r>
              <a:rPr lang="en-US" b="1" dirty="0" err="1" smtClean="0">
                <a:solidFill>
                  <a:schemeClr val="tx2">
                    <a:lumMod val="75000"/>
                    <a:lumOff val="25000"/>
                  </a:schemeClr>
                </a:solidFill>
              </a:rPr>
              <a:t>selettività</a:t>
            </a:r>
            <a:r>
              <a:rPr lang="en-US" b="1" dirty="0" smtClean="0">
                <a:solidFill>
                  <a:schemeClr val="tx2">
                    <a:lumMod val="75000"/>
                    <a:lumOff val="25000"/>
                  </a:schemeClr>
                </a:solidFill>
              </a:rPr>
              <a:t> </a:t>
            </a:r>
            <a:r>
              <a:rPr lang="en-US" b="1" dirty="0" err="1" smtClean="0">
                <a:solidFill>
                  <a:schemeClr val="tx2">
                    <a:lumMod val="75000"/>
                    <a:lumOff val="25000"/>
                  </a:schemeClr>
                </a:solidFill>
              </a:rPr>
              <a:t>vs</a:t>
            </a:r>
            <a:r>
              <a:rPr lang="en-US" b="1" dirty="0" smtClean="0">
                <a:solidFill>
                  <a:schemeClr val="tx2">
                    <a:lumMod val="75000"/>
                    <a:lumOff val="25000"/>
                  </a:schemeClr>
                </a:solidFill>
              </a:rPr>
              <a:t> A</a:t>
            </a:r>
            <a:r>
              <a:rPr lang="en-US" b="1" baseline="-25000" dirty="0" smtClean="0">
                <a:solidFill>
                  <a:schemeClr val="tx2">
                    <a:lumMod val="75000"/>
                    <a:lumOff val="25000"/>
                  </a:schemeClr>
                </a:solidFill>
              </a:rPr>
              <a:t>2A</a:t>
            </a:r>
            <a:endParaRPr lang="en-US" b="1" baseline="-25000" dirty="0">
              <a:solidFill>
                <a:schemeClr val="tx2">
                  <a:lumMod val="75000"/>
                  <a:lumOff val="25000"/>
                </a:schemeClr>
              </a:solidFill>
            </a:endParaRPr>
          </a:p>
        </p:txBody>
      </p:sp>
    </p:spTree>
    <p:extLst>
      <p:ext uri="{BB962C8B-B14F-4D97-AF65-F5344CB8AC3E}">
        <p14:creationId xmlns:p14="http://schemas.microsoft.com/office/powerpoint/2010/main" val="19472208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456481" y="313953"/>
            <a:ext cx="8226720" cy="1061392"/>
          </a:xfrm>
          <a:ln/>
        </p:spPr>
        <p:txBody>
          <a:bodyPr/>
          <a:lstStyle/>
          <a:p>
            <a:pPr>
              <a:lnSpc>
                <a:spcPct val="7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t>Antagonisti A</a:t>
            </a:r>
            <a:r>
              <a:rPr lang="en-GB" altLang="it-IT" baseline="-33000"/>
              <a:t>1</a:t>
            </a:r>
            <a:r>
              <a:rPr lang="en-GB" altLang="it-IT"/>
              <a:t>AR</a:t>
            </a:r>
          </a:p>
        </p:txBody>
      </p:sp>
      <p:sp>
        <p:nvSpPr>
          <p:cNvPr id="10242" name="Rectangle 2"/>
          <p:cNvSpPr>
            <a:spLocks noGrp="1" noChangeArrowheads="1"/>
          </p:cNvSpPr>
          <p:nvPr>
            <p:ph type="subTitle" idx="4294967295"/>
          </p:nvPr>
        </p:nvSpPr>
        <p:spPr bwMode="auto">
          <a:xfrm>
            <a:off x="3284639" y="2070938"/>
            <a:ext cx="1422827" cy="114924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fontScale="92500" lnSpcReduction="10000"/>
          </a:bodyPr>
          <a:lstStyle/>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     BG 9719</a:t>
            </a: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1  </a:t>
            </a:r>
            <a:r>
              <a:rPr lang="en-GB" altLang="it-IT" sz="1300" dirty="0">
                <a:solidFill>
                  <a:schemeClr val="bg2">
                    <a:lumMod val="25000"/>
                  </a:schemeClr>
                </a:solidFill>
              </a:rPr>
              <a:t>= 0,45  </a:t>
            </a:r>
            <a:r>
              <a:rPr lang="en-GB" altLang="it-IT" sz="1300" dirty="0" err="1">
                <a:solidFill>
                  <a:schemeClr val="bg2">
                    <a:lumMod val="25000"/>
                  </a:schemeClr>
                </a:solidFill>
              </a:rPr>
              <a:t>nM</a:t>
            </a: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2A</a:t>
            </a:r>
            <a:r>
              <a:rPr lang="en-GB" altLang="it-IT" sz="1300" dirty="0">
                <a:solidFill>
                  <a:schemeClr val="bg2">
                    <a:lumMod val="25000"/>
                  </a:schemeClr>
                </a:solidFill>
              </a:rPr>
              <a:t>= 1000 </a:t>
            </a:r>
            <a:r>
              <a:rPr lang="en-GB" altLang="it-IT" sz="1300" dirty="0" err="1">
                <a:solidFill>
                  <a:schemeClr val="bg2">
                    <a:lumMod val="25000"/>
                  </a:schemeClr>
                </a:solidFill>
              </a:rPr>
              <a:t>nM</a:t>
            </a: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2B</a:t>
            </a:r>
            <a:r>
              <a:rPr lang="en-GB" altLang="it-IT" sz="1300" dirty="0">
                <a:solidFill>
                  <a:schemeClr val="bg2">
                    <a:lumMod val="25000"/>
                  </a:schemeClr>
                </a:solidFill>
              </a:rPr>
              <a:t>= 180   </a:t>
            </a:r>
            <a:r>
              <a:rPr lang="en-GB" altLang="it-IT" sz="1300" dirty="0" err="1">
                <a:solidFill>
                  <a:schemeClr val="bg2">
                    <a:lumMod val="25000"/>
                  </a:schemeClr>
                </a:solidFill>
              </a:rPr>
              <a:t>nM</a:t>
            </a: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 4000 </a:t>
            </a:r>
            <a:r>
              <a:rPr lang="en-GB" altLang="it-IT" sz="1300" dirty="0" err="1">
                <a:solidFill>
                  <a:schemeClr val="bg2">
                    <a:lumMod val="25000"/>
                  </a:schemeClr>
                </a:solidFill>
              </a:rPr>
              <a:t>nM</a:t>
            </a:r>
            <a:endParaRPr lang="en-GB" altLang="it-IT" sz="1300" dirty="0">
              <a:solidFill>
                <a:schemeClr val="bg2">
                  <a:lumMod val="25000"/>
                </a:schemeClr>
              </a:solidFill>
            </a:endParaRPr>
          </a:p>
        </p:txBody>
      </p:sp>
      <p:sp>
        <p:nvSpPr>
          <p:cNvPr id="10243" name="AutoShape 3"/>
          <p:cNvSpPr>
            <a:spLocks noChangeArrowheads="1"/>
          </p:cNvSpPr>
          <p:nvPr/>
        </p:nvSpPr>
        <p:spPr bwMode="auto">
          <a:xfrm>
            <a:off x="260640" y="1468954"/>
            <a:ext cx="3127680" cy="2454018"/>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20" y="1755545"/>
            <a:ext cx="2760480" cy="1922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AutoShape 5"/>
          <p:cNvSpPr>
            <a:spLocks noChangeArrowheads="1"/>
          </p:cNvSpPr>
          <p:nvPr/>
        </p:nvSpPr>
        <p:spPr bwMode="auto">
          <a:xfrm>
            <a:off x="4639680" y="1468954"/>
            <a:ext cx="3127680" cy="2454018"/>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441" y="1568325"/>
            <a:ext cx="2612160" cy="22336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7" name="AutoShape 7"/>
          <p:cNvSpPr>
            <a:spLocks noChangeArrowheads="1"/>
          </p:cNvSpPr>
          <p:nvPr/>
        </p:nvSpPr>
        <p:spPr bwMode="auto">
          <a:xfrm>
            <a:off x="2825280" y="3924413"/>
            <a:ext cx="2972160" cy="2608113"/>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720" y="4075628"/>
            <a:ext cx="2292480" cy="2210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9" name="Text Box 9"/>
          <p:cNvSpPr txBox="1">
            <a:spLocks noChangeArrowheads="1"/>
          </p:cNvSpPr>
          <p:nvPr/>
        </p:nvSpPr>
        <p:spPr bwMode="auto">
          <a:xfrm>
            <a:off x="7892640" y="2070937"/>
            <a:ext cx="1283040"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300">
                <a:solidFill>
                  <a:schemeClr val="bg2">
                    <a:lumMod val="25000"/>
                  </a:schemeClr>
                </a:solidFill>
              </a:rPr>
              <a:t>     </a:t>
            </a:r>
          </a:p>
          <a:p>
            <a:pPr>
              <a:lnSpc>
                <a:spcPct val="71000"/>
              </a:lnSpc>
            </a:pPr>
            <a:endParaRPr lang="en-GB" altLang="it-IT" sz="1300">
              <a:solidFill>
                <a:schemeClr val="bg2">
                  <a:lumMod val="25000"/>
                </a:schemeClr>
              </a:solidFill>
            </a:endParaRP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0,42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986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55    nM</a:t>
            </a:r>
          </a:p>
        </p:txBody>
      </p:sp>
      <p:sp>
        <p:nvSpPr>
          <p:cNvPr id="10250" name="Text Box 10"/>
          <p:cNvSpPr txBox="1">
            <a:spLocks noChangeArrowheads="1"/>
          </p:cNvSpPr>
          <p:nvPr/>
        </p:nvSpPr>
        <p:spPr bwMode="auto">
          <a:xfrm>
            <a:off x="5952961" y="4586882"/>
            <a:ext cx="128304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300">
                <a:solidFill>
                  <a:schemeClr val="bg2">
                    <a:lumMod val="25000"/>
                  </a:schemeClr>
                </a:solidFill>
              </a:rPr>
              <a:t>     </a:t>
            </a:r>
          </a:p>
          <a:p>
            <a:pPr>
              <a:lnSpc>
                <a:spcPct val="71000"/>
              </a:lnSpc>
            </a:pPr>
            <a:endParaRPr lang="en-GB" altLang="it-IT" sz="1300">
              <a:solidFill>
                <a:schemeClr val="bg2">
                  <a:lumMod val="25000"/>
                </a:schemeClr>
              </a:solidFill>
            </a:endParaRP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0,026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140     nM</a:t>
            </a:r>
          </a:p>
          <a:p>
            <a:pPr>
              <a:lnSpc>
                <a:spcPct val="71000"/>
              </a:lnSpc>
            </a:pPr>
            <a:endParaRPr lang="en-GB" altLang="it-IT" sz="1300">
              <a:solidFill>
                <a:schemeClr val="bg2">
                  <a:lumMod val="25000"/>
                </a:schemeClr>
              </a:solidFill>
            </a:endParaRPr>
          </a:p>
        </p:txBody>
      </p:sp>
    </p:spTree>
    <p:extLst>
      <p:ext uri="{BB962C8B-B14F-4D97-AF65-F5344CB8AC3E}">
        <p14:creationId xmlns:p14="http://schemas.microsoft.com/office/powerpoint/2010/main" val="6588018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bwMode="auto">
          <a:xfrm>
            <a:off x="1115616" y="2780928"/>
            <a:ext cx="6840760" cy="3096344"/>
          </a:xfrm>
          <a:prstGeom prst="roundRect">
            <a:avLst/>
          </a:prstGeom>
          <a:solidFill>
            <a:schemeClr val="bg1">
              <a:lumMod val="85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lstStyle/>
          <a:p>
            <a:pPr defTabSz="449263" hangingPunct="0">
              <a:lnSpc>
                <a:spcPct val="93000"/>
              </a:lnSpc>
              <a:buClr>
                <a:srgbClr val="000000"/>
              </a:buClr>
              <a:buSzPct val="100000"/>
              <a:buFont typeface="Times New Roman" pitchFamily="18" charset="0"/>
              <a:buNone/>
              <a:defRPr/>
            </a:pPr>
            <a:endParaRPr lang="it-IT">
              <a:solidFill>
                <a:schemeClr val="bg1"/>
              </a:solidFill>
            </a:endParaRPr>
          </a:p>
        </p:txBody>
      </p:sp>
      <p:graphicFrame>
        <p:nvGraphicFramePr>
          <p:cNvPr id="3" name="Oggetto 1"/>
          <p:cNvGraphicFramePr>
            <a:graphicFrameLocks noChangeAspect="1"/>
          </p:cNvGraphicFramePr>
          <p:nvPr/>
        </p:nvGraphicFramePr>
        <p:xfrm>
          <a:off x="1811338" y="1274763"/>
          <a:ext cx="5519737" cy="4265612"/>
        </p:xfrm>
        <a:graphic>
          <a:graphicData uri="http://schemas.openxmlformats.org/presentationml/2006/ole">
            <mc:AlternateContent xmlns:mc="http://schemas.openxmlformats.org/markup-compatibility/2006">
              <mc:Choice xmlns:v="urn:schemas-microsoft-com:vml" Requires="v">
                <p:oleObj spid="_x0000_s34872" name="CS ChemDraw Drawing" r:id="rId3" imgW="6235700" imgH="4826000" progId="">
                  <p:embed/>
                </p:oleObj>
              </mc:Choice>
              <mc:Fallback>
                <p:oleObj name="CS ChemDraw Drawing" r:id="rId3" imgW="6235700" imgH="4826000" progId="">
                  <p:embed/>
                  <p:pic>
                    <p:nvPicPr>
                      <p:cNvPr id="0"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338" y="1274763"/>
                        <a:ext cx="5519737" cy="4265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9"/>
          <p:cNvSpPr txBox="1">
            <a:spLocks noChangeArrowheads="1"/>
          </p:cNvSpPr>
          <p:nvPr/>
        </p:nvSpPr>
        <p:spPr bwMode="auto">
          <a:xfrm>
            <a:off x="-396875" y="476250"/>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pPr>
            <a:r>
              <a:rPr lang="it-IT" sz="2400" b="1" i="1">
                <a:solidFill>
                  <a:srgbClr val="FF0000"/>
                </a:solidFill>
              </a:rPr>
              <a:t>Modifications at position 5</a:t>
            </a:r>
          </a:p>
        </p:txBody>
      </p:sp>
      <p:sp>
        <p:nvSpPr>
          <p:cNvPr id="5" name="CasellaDiTesto 4"/>
          <p:cNvSpPr txBox="1"/>
          <p:nvPr/>
        </p:nvSpPr>
        <p:spPr>
          <a:xfrm>
            <a:off x="755576" y="116632"/>
            <a:ext cx="7704856" cy="369322"/>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
        <p:nvSpPr>
          <p:cNvPr id="6" name="TextBox 5"/>
          <p:cNvSpPr txBox="1"/>
          <p:nvPr/>
        </p:nvSpPr>
        <p:spPr>
          <a:xfrm>
            <a:off x="6750050" y="2108200"/>
            <a:ext cx="394158" cy="230832"/>
          </a:xfrm>
          <a:prstGeom prst="rect">
            <a:avLst/>
          </a:prstGeom>
          <a:noFill/>
        </p:spPr>
        <p:txBody>
          <a:bodyPr wrap="none" rtlCol="0">
            <a:spAutoFit/>
          </a:bodyPr>
          <a:lstStyle/>
          <a:p>
            <a:r>
              <a:rPr lang="en-US" sz="900" dirty="0" smtClean="0">
                <a:latin typeface="Helvetica"/>
                <a:cs typeface="Helvetica"/>
              </a:rPr>
              <a:t>CH</a:t>
            </a:r>
            <a:r>
              <a:rPr lang="en-US" sz="900" baseline="-25000" dirty="0" smtClean="0">
                <a:latin typeface="Helvetica"/>
                <a:cs typeface="Helvetica"/>
              </a:rPr>
              <a:t>2</a:t>
            </a:r>
            <a:endParaRPr lang="en-US" sz="900" baseline="-25000" dirty="0">
              <a:latin typeface="Helvetica"/>
              <a:cs typeface="Helvetica"/>
            </a:endParaRPr>
          </a:p>
        </p:txBody>
      </p:sp>
    </p:spTree>
    <p:extLst>
      <p:ext uri="{BB962C8B-B14F-4D97-AF65-F5344CB8AC3E}">
        <p14:creationId xmlns:p14="http://schemas.microsoft.com/office/powerpoint/2010/main" val="419181754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bwMode="auto">
          <a:xfrm>
            <a:off x="3492500" y="2349500"/>
            <a:ext cx="2303463" cy="1908175"/>
          </a:xfrm>
          <a:prstGeom prst="roundRect">
            <a:avLst/>
          </a:prstGeom>
          <a:gradFill flip="none" rotWithShape="1">
            <a:gsLst>
              <a:gs pos="0">
                <a:srgbClr val="FE331E">
                  <a:tint val="66000"/>
                  <a:satMod val="160000"/>
                </a:srgbClr>
              </a:gs>
              <a:gs pos="50000">
                <a:srgbClr val="FE331E">
                  <a:tint val="44500"/>
                  <a:satMod val="160000"/>
                </a:srgbClr>
              </a:gs>
              <a:gs pos="100000">
                <a:srgbClr val="FE331E">
                  <a:tint val="23500"/>
                  <a:satMod val="160000"/>
                </a:srgbClr>
              </a:gs>
            </a:gsLst>
            <a:lin ang="2700000" scaled="1"/>
            <a:tileRect/>
          </a:gra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a:lstStyle/>
          <a:p>
            <a:pPr defTabSz="449263" hangingPunct="0">
              <a:lnSpc>
                <a:spcPct val="93000"/>
              </a:lnSpc>
              <a:buClr>
                <a:srgbClr val="000000"/>
              </a:buClr>
              <a:buSzPct val="100000"/>
              <a:buFont typeface="Times New Roman" pitchFamily="18" charset="0"/>
              <a:buNone/>
              <a:defRPr/>
            </a:pPr>
            <a:endParaRPr lang="it-IT">
              <a:solidFill>
                <a:schemeClr val="bg2">
                  <a:lumMod val="25000"/>
                </a:schemeClr>
              </a:solidFill>
            </a:endParaRPr>
          </a:p>
        </p:txBody>
      </p:sp>
      <p:sp>
        <p:nvSpPr>
          <p:cNvPr id="11271" name="Text Box 9"/>
          <p:cNvSpPr txBox="1">
            <a:spLocks noChangeArrowheads="1"/>
          </p:cNvSpPr>
          <p:nvPr/>
        </p:nvSpPr>
        <p:spPr bwMode="auto">
          <a:xfrm>
            <a:off x="-396875" y="476250"/>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pPr>
            <a:r>
              <a:rPr lang="it-IT" sz="2400" b="1" i="1">
                <a:solidFill>
                  <a:srgbClr val="FF0000"/>
                </a:solidFill>
              </a:rPr>
              <a:t>Modifications at position 5</a:t>
            </a:r>
          </a:p>
        </p:txBody>
      </p:sp>
      <p:graphicFrame>
        <p:nvGraphicFramePr>
          <p:cNvPr id="2" name="Oggetto 1"/>
          <p:cNvGraphicFramePr>
            <a:graphicFrameLocks noChangeAspect="1"/>
          </p:cNvGraphicFramePr>
          <p:nvPr>
            <p:extLst>
              <p:ext uri="{D42A27DB-BD31-4B8C-83A1-F6EECF244321}">
                <p14:modId xmlns:p14="http://schemas.microsoft.com/office/powerpoint/2010/main" val="3927272946"/>
              </p:ext>
            </p:extLst>
          </p:nvPr>
        </p:nvGraphicFramePr>
        <p:xfrm>
          <a:off x="4000613" y="2734963"/>
          <a:ext cx="1279525" cy="1085850"/>
        </p:xfrm>
        <a:graphic>
          <a:graphicData uri="http://schemas.openxmlformats.org/presentationml/2006/ole">
            <mc:AlternateContent xmlns:mc="http://schemas.openxmlformats.org/markup-compatibility/2006">
              <mc:Choice xmlns:v="urn:schemas-microsoft-com:vml" Requires="v">
                <p:oleObj spid="_x0000_s18490" name="CS ChemDraw Drawing" r:id="rId3" imgW="1447800" imgH="1231900" progId="">
                  <p:embed/>
                </p:oleObj>
              </mc:Choice>
              <mc:Fallback>
                <p:oleObj name="CS ChemDraw Drawing" r:id="rId3" imgW="1447800" imgH="1231900" progId="">
                  <p:embed/>
                  <p:pic>
                    <p:nvPicPr>
                      <p:cNvPr id="0"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613" y="2734963"/>
                        <a:ext cx="1279525"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asellaDiTesto 4"/>
          <p:cNvSpPr txBox="1">
            <a:spLocks noChangeArrowheads="1"/>
          </p:cNvSpPr>
          <p:nvPr/>
        </p:nvSpPr>
        <p:spPr bwMode="auto">
          <a:xfrm>
            <a:off x="250825" y="1700213"/>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Alkyl/aralkylamines</a:t>
            </a:r>
          </a:p>
        </p:txBody>
      </p:sp>
      <p:sp>
        <p:nvSpPr>
          <p:cNvPr id="9" name="CasellaDiTesto 8"/>
          <p:cNvSpPr txBox="1">
            <a:spLocks noChangeArrowheads="1"/>
          </p:cNvSpPr>
          <p:nvPr/>
        </p:nvSpPr>
        <p:spPr bwMode="auto">
          <a:xfrm>
            <a:off x="7092950" y="1763713"/>
            <a:ext cx="151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Aminoacids</a:t>
            </a:r>
          </a:p>
        </p:txBody>
      </p:sp>
      <p:sp>
        <p:nvSpPr>
          <p:cNvPr id="10" name="CasellaDiTesto 9"/>
          <p:cNvSpPr txBox="1">
            <a:spLocks noChangeArrowheads="1"/>
          </p:cNvSpPr>
          <p:nvPr/>
        </p:nvSpPr>
        <p:spPr bwMode="auto">
          <a:xfrm>
            <a:off x="403225" y="3500438"/>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Secondary amines</a:t>
            </a:r>
          </a:p>
        </p:txBody>
      </p:sp>
      <p:sp>
        <p:nvSpPr>
          <p:cNvPr id="11" name="CasellaDiTesto 10"/>
          <p:cNvSpPr txBox="1">
            <a:spLocks noChangeArrowheads="1"/>
          </p:cNvSpPr>
          <p:nvPr/>
        </p:nvSpPr>
        <p:spPr bwMode="auto">
          <a:xfrm>
            <a:off x="3708400" y="4581525"/>
            <a:ext cx="2303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Cyclic amines</a:t>
            </a:r>
          </a:p>
        </p:txBody>
      </p:sp>
      <p:sp>
        <p:nvSpPr>
          <p:cNvPr id="12" name="CasellaDiTesto 11"/>
          <p:cNvSpPr txBox="1">
            <a:spLocks noChangeArrowheads="1"/>
          </p:cNvSpPr>
          <p:nvPr/>
        </p:nvSpPr>
        <p:spPr bwMode="auto">
          <a:xfrm>
            <a:off x="7235825" y="342900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dirty="0" err="1">
                <a:solidFill>
                  <a:schemeClr val="bg2">
                    <a:lumMod val="25000"/>
                  </a:schemeClr>
                </a:solidFill>
              </a:rPr>
              <a:t>Diamines</a:t>
            </a:r>
            <a:endParaRPr lang="it-IT" dirty="0">
              <a:solidFill>
                <a:schemeClr val="bg2">
                  <a:lumMod val="25000"/>
                </a:schemeClr>
              </a:solidFill>
            </a:endParaRPr>
          </a:p>
        </p:txBody>
      </p:sp>
      <p:sp>
        <p:nvSpPr>
          <p:cNvPr id="13" name="Text Box 9"/>
          <p:cNvSpPr txBox="1">
            <a:spLocks noChangeArrowheads="1"/>
          </p:cNvSpPr>
          <p:nvPr/>
        </p:nvSpPr>
        <p:spPr bwMode="auto">
          <a:xfrm>
            <a:off x="-360686" y="5733256"/>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cene3d>
              <a:camera prst="orthographicFront"/>
              <a:lightRig rig="balanced" dir="t">
                <a:rot lat="0" lon="0" rev="2100000"/>
              </a:lightRig>
            </a:scene3d>
            <a:sp3d extrusionH="57150" prstMaterial="metal">
              <a:bevelT w="38100" h="25400"/>
              <a:contourClr>
                <a:schemeClr val="bg2"/>
              </a:contourClr>
            </a:sp3d>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defRPr/>
            </a:pPr>
            <a:r>
              <a:rPr lang="it-IT" sz="2000" b="1" dirty="0" smtClean="0">
                <a:ln w="50800">
                  <a:solidFill>
                    <a:srgbClr val="FE331E"/>
                  </a:solidFill>
                </a:ln>
                <a:solidFill>
                  <a:schemeClr val="bg1">
                    <a:shade val="50000"/>
                  </a:schemeClr>
                </a:solidFill>
              </a:rPr>
              <a:t>STRUCTURAL VARIABILITY</a:t>
            </a:r>
          </a:p>
        </p:txBody>
      </p:sp>
      <p:sp>
        <p:nvSpPr>
          <p:cNvPr id="16" name="CasellaDiTesto 15"/>
          <p:cNvSpPr txBox="1"/>
          <p:nvPr/>
        </p:nvSpPr>
        <p:spPr>
          <a:xfrm>
            <a:off x="755576" y="116632"/>
            <a:ext cx="7704856" cy="369322"/>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
        <p:nvSpPr>
          <p:cNvPr id="14" name="CasellaDiTesto 13"/>
          <p:cNvSpPr txBox="1">
            <a:spLocks noChangeArrowheads="1"/>
          </p:cNvSpPr>
          <p:nvPr/>
        </p:nvSpPr>
        <p:spPr bwMode="auto">
          <a:xfrm>
            <a:off x="3706813" y="1557338"/>
            <a:ext cx="1730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Hydroxylamines</a:t>
            </a:r>
          </a:p>
        </p:txBody>
      </p:sp>
    </p:spTree>
    <p:extLst>
      <p:ext uri="{BB962C8B-B14F-4D97-AF65-F5344CB8AC3E}">
        <p14:creationId xmlns:p14="http://schemas.microsoft.com/office/powerpoint/2010/main" val="2533712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6156325" y="1219200"/>
            <a:ext cx="2343150" cy="105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743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46.1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2,790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52.8    nM</a:t>
            </a:r>
          </a:p>
        </p:txBody>
      </p:sp>
      <p:graphicFrame>
        <p:nvGraphicFramePr>
          <p:cNvPr id="8" name="Diagramma 7"/>
          <p:cNvGraphicFramePr/>
          <p:nvPr/>
        </p:nvGraphicFramePr>
        <p:xfrm>
          <a:off x="-468560" y="476672"/>
          <a:ext cx="8568952"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292" name="Oggetto 3"/>
          <p:cNvGraphicFramePr>
            <a:graphicFrameLocks noChangeAspect="1"/>
          </p:cNvGraphicFramePr>
          <p:nvPr/>
        </p:nvGraphicFramePr>
        <p:xfrm>
          <a:off x="4495800" y="1212850"/>
          <a:ext cx="1417638" cy="1068388"/>
        </p:xfrm>
        <a:graphic>
          <a:graphicData uri="http://schemas.openxmlformats.org/presentationml/2006/ole">
            <mc:AlternateContent xmlns:mc="http://schemas.openxmlformats.org/markup-compatibility/2006">
              <mc:Choice xmlns:v="urn:schemas-microsoft-com:vml" Requires="v">
                <p:oleObj spid="_x0000_s19651" name="CS ChemDraw Drawing" r:id="rId8" imgW="1761423" imgH="1337912" progId="">
                  <p:embed/>
                </p:oleObj>
              </mc:Choice>
              <mc:Fallback>
                <p:oleObj name="CS ChemDraw Drawing" r:id="rId8" imgW="1761423" imgH="1337912" progId="">
                  <p:embed/>
                  <p:pic>
                    <p:nvPicPr>
                      <p:cNvPr id="0" name="Picture 1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1212850"/>
                        <a:ext cx="1417638" cy="1068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3" name="Oggetto 2"/>
          <p:cNvGraphicFramePr>
            <a:graphicFrameLocks/>
          </p:cNvGraphicFramePr>
          <p:nvPr/>
        </p:nvGraphicFramePr>
        <p:xfrm>
          <a:off x="1044575" y="2276475"/>
          <a:ext cx="1793875" cy="1296988"/>
        </p:xfrm>
        <a:graphic>
          <a:graphicData uri="http://schemas.openxmlformats.org/presentationml/2006/ole">
            <mc:AlternateContent xmlns:mc="http://schemas.openxmlformats.org/markup-compatibility/2006">
              <mc:Choice xmlns:v="urn:schemas-microsoft-com:vml" Requires="v">
                <p:oleObj spid="_x0000_s19652" name="CS ChemDraw Drawing" r:id="rId10" imgW="1981200" imgH="1511300" progId="">
                  <p:embed/>
                </p:oleObj>
              </mc:Choice>
              <mc:Fallback>
                <p:oleObj name="CS ChemDraw Drawing" r:id="rId10" imgW="1981200" imgH="1511300" progId="">
                  <p:embed/>
                  <p:pic>
                    <p:nvPicPr>
                      <p:cNvPr id="0" name="Picture 18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575" y="2276475"/>
                        <a:ext cx="1793875" cy="1296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4" name="Freccia in giù 1"/>
          <p:cNvSpPr>
            <a:spLocks noChangeArrowheads="1"/>
          </p:cNvSpPr>
          <p:nvPr/>
        </p:nvSpPr>
        <p:spPr bwMode="auto">
          <a:xfrm>
            <a:off x="8061325" y="692150"/>
            <a:ext cx="1047750" cy="5689600"/>
          </a:xfrm>
          <a:prstGeom prst="downArrow">
            <a:avLst>
              <a:gd name="adj1" fmla="val 50000"/>
              <a:gd name="adj2" fmla="val 49979"/>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49263" hangingPunct="0">
              <a:lnSpc>
                <a:spcPct val="93000"/>
              </a:lnSpc>
              <a:buClr>
                <a:srgbClr val="000000"/>
              </a:buClr>
              <a:buSzPct val="100000"/>
              <a:buFont typeface="Times New Roman" pitchFamily="18" charset="0"/>
              <a:buNone/>
            </a:pPr>
            <a:endParaRPr lang="it-IT">
              <a:solidFill>
                <a:schemeClr val="bg1"/>
              </a:solidFill>
              <a:latin typeface="Arial" charset="0"/>
            </a:endParaRPr>
          </a:p>
        </p:txBody>
      </p:sp>
      <p:sp>
        <p:nvSpPr>
          <p:cNvPr id="12295" name="Text Box 5"/>
          <p:cNvSpPr txBox="1">
            <a:spLocks noChangeArrowheads="1"/>
          </p:cNvSpPr>
          <p:nvPr/>
        </p:nvSpPr>
        <p:spPr bwMode="auto">
          <a:xfrm>
            <a:off x="1260475" y="3500438"/>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707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423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165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0.81 nM</a:t>
            </a:r>
          </a:p>
        </p:txBody>
      </p:sp>
      <p:sp>
        <p:nvSpPr>
          <p:cNvPr id="12296" name="Text Box 5"/>
          <p:cNvSpPr txBox="1">
            <a:spLocks noChangeArrowheads="1"/>
          </p:cNvSpPr>
          <p:nvPr/>
        </p:nvSpPr>
        <p:spPr bwMode="auto">
          <a:xfrm>
            <a:off x="7308850" y="2874963"/>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527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91.0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3,330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2.49    nM</a:t>
            </a:r>
          </a:p>
        </p:txBody>
      </p:sp>
      <p:sp>
        <p:nvSpPr>
          <p:cNvPr id="12297" name="Text Box 5"/>
          <p:cNvSpPr txBox="1">
            <a:spLocks noChangeArrowheads="1"/>
          </p:cNvSpPr>
          <p:nvPr/>
        </p:nvSpPr>
        <p:spPr bwMode="auto">
          <a:xfrm>
            <a:off x="6300788" y="4941888"/>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169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900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&gt; 10,000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0.83      nM</a:t>
            </a:r>
          </a:p>
        </p:txBody>
      </p:sp>
      <p:graphicFrame>
        <p:nvGraphicFramePr>
          <p:cNvPr id="12298" name="Oggetto 10"/>
          <p:cNvGraphicFramePr>
            <a:graphicFrameLocks noChangeAspect="1"/>
          </p:cNvGraphicFramePr>
          <p:nvPr/>
        </p:nvGraphicFramePr>
        <p:xfrm>
          <a:off x="5434013" y="2906713"/>
          <a:ext cx="1589087" cy="1044575"/>
        </p:xfrm>
        <a:graphic>
          <a:graphicData uri="http://schemas.openxmlformats.org/presentationml/2006/ole">
            <mc:AlternateContent xmlns:mc="http://schemas.openxmlformats.org/markup-compatibility/2006">
              <mc:Choice xmlns:v="urn:schemas-microsoft-com:vml" Requires="v">
                <p:oleObj spid="_x0000_s19653" name="CS ChemDraw Drawing" r:id="rId12" imgW="1803400" imgH="1193800" progId="">
                  <p:embed/>
                </p:oleObj>
              </mc:Choice>
              <mc:Fallback>
                <p:oleObj name="CS ChemDraw Drawing" r:id="rId12" imgW="1803400" imgH="1193800" progId="">
                  <p:embed/>
                  <p:pic>
                    <p:nvPicPr>
                      <p:cNvPr id="0" name="Picture 18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4013" y="2906713"/>
                        <a:ext cx="1589087" cy="104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9" name="Oggetto 11"/>
          <p:cNvGraphicFramePr>
            <a:graphicFrameLocks noChangeAspect="1"/>
          </p:cNvGraphicFramePr>
          <p:nvPr/>
        </p:nvGraphicFramePr>
        <p:xfrm>
          <a:off x="4068763" y="4357688"/>
          <a:ext cx="1943100" cy="1952625"/>
        </p:xfrm>
        <a:graphic>
          <a:graphicData uri="http://schemas.openxmlformats.org/presentationml/2006/ole">
            <mc:AlternateContent xmlns:mc="http://schemas.openxmlformats.org/markup-compatibility/2006">
              <mc:Choice xmlns:v="urn:schemas-microsoft-com:vml" Requires="v">
                <p:oleObj spid="_x0000_s19654" name="CS ChemDraw Drawing" r:id="rId14" imgW="1803400" imgH="1816100" progId="">
                  <p:embed/>
                </p:oleObj>
              </mc:Choice>
              <mc:Fallback>
                <p:oleObj name="CS ChemDraw Drawing" r:id="rId14" imgW="1803400" imgH="1816100" progId="">
                  <p:embed/>
                  <p:pic>
                    <p:nvPicPr>
                      <p:cNvPr id="0" name="Picture 18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68763" y="4357688"/>
                        <a:ext cx="1943100" cy="195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9897108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amministratore\Documenti\LavoriDaPubblicareFare_Procedure_Ricerche\SERIE WS\WS 26-\FIG_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045" y="188913"/>
            <a:ext cx="6571730" cy="410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ttangolo 1"/>
          <p:cNvSpPr>
            <a:spLocks noChangeArrowheads="1"/>
          </p:cNvSpPr>
          <p:nvPr/>
        </p:nvSpPr>
        <p:spPr bwMode="auto">
          <a:xfrm>
            <a:off x="250825" y="4372538"/>
            <a:ext cx="86423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dirty="0">
                <a:solidFill>
                  <a:schemeClr val="bg2">
                    <a:lumMod val="25000"/>
                  </a:schemeClr>
                </a:solidFill>
              </a:rPr>
              <a:t>All the derivatives share a similar binding. Particularly, all ligands made contacts with residues belonging to TM2, TM3, TM6, TM7, and EL2. Effective ligands of the receptor maintained the typical polar key interaction, hydrogen bonding with Asn250 in TM6 and </a:t>
            </a:r>
            <a:r>
              <a:rPr lang="it-IT" dirty="0">
                <a:solidFill>
                  <a:schemeClr val="bg2">
                    <a:lumMod val="25000"/>
                  </a:schemeClr>
                </a:solidFill>
              </a:rPr>
              <a:t>π</a:t>
            </a:r>
            <a:r>
              <a:rPr lang="en-US" dirty="0">
                <a:solidFill>
                  <a:schemeClr val="bg2">
                    <a:lumMod val="25000"/>
                  </a:schemeClr>
                </a:solidFill>
              </a:rPr>
              <a:t>-</a:t>
            </a:r>
            <a:r>
              <a:rPr lang="it-IT" dirty="0">
                <a:solidFill>
                  <a:schemeClr val="bg2">
                    <a:lumMod val="25000"/>
                  </a:schemeClr>
                </a:solidFill>
              </a:rPr>
              <a:t>π</a:t>
            </a:r>
            <a:r>
              <a:rPr lang="en-US" dirty="0">
                <a:solidFill>
                  <a:schemeClr val="bg2">
                    <a:lumMod val="25000"/>
                  </a:schemeClr>
                </a:solidFill>
              </a:rPr>
              <a:t> stacking interaction with Phe168.</a:t>
            </a:r>
          </a:p>
          <a:p>
            <a:pPr algn="just"/>
            <a:endParaRPr lang="en-US" dirty="0">
              <a:solidFill>
                <a:schemeClr val="bg2">
                  <a:lumMod val="25000"/>
                </a:schemeClr>
              </a:solidFill>
            </a:endParaRPr>
          </a:p>
          <a:p>
            <a:pPr algn="just"/>
            <a:r>
              <a:rPr lang="en-US" dirty="0">
                <a:solidFill>
                  <a:schemeClr val="bg2">
                    <a:lumMod val="25000"/>
                  </a:schemeClr>
                </a:solidFill>
              </a:rPr>
              <a:t>5-Substituents, which directly affects the selectivity profile of these compounds, seems to be directed outwards the pocket pointing to the part of the receptor where most of the differences between receptor subtypes are located (EL2 and EL3).</a:t>
            </a:r>
            <a:endParaRPr lang="it-IT" dirty="0">
              <a:solidFill>
                <a:schemeClr val="bg2">
                  <a:lumMod val="25000"/>
                </a:schemeClr>
              </a:solidFill>
            </a:endParaRPr>
          </a:p>
        </p:txBody>
      </p:sp>
    </p:spTree>
    <p:extLst>
      <p:ext uri="{BB962C8B-B14F-4D97-AF65-F5344CB8AC3E}">
        <p14:creationId xmlns:p14="http://schemas.microsoft.com/office/powerpoint/2010/main" val="414044578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Documents and Settings\amministratore\Documenti\LavoriDaPubblicareFare_Procedure_Ricerche\SERIE WS\WS 26-\34o.JPG"/>
          <p:cNvPicPr>
            <a:picLocks noChangeAspect="1" noChangeArrowheads="1"/>
          </p:cNvPicPr>
          <p:nvPr/>
        </p:nvPicPr>
        <p:blipFill>
          <a:blip r:embed="rId3">
            <a:extLst>
              <a:ext uri="{28A0092B-C50C-407E-A947-70E740481C1C}">
                <a14:useLocalDpi xmlns:a14="http://schemas.microsoft.com/office/drawing/2010/main" val="0"/>
              </a:ext>
            </a:extLst>
          </a:blip>
          <a:srcRect l="17149" r="19334" b="4666"/>
          <a:stretch>
            <a:fillRect/>
          </a:stretch>
        </p:blipFill>
        <p:spPr bwMode="auto">
          <a:xfrm>
            <a:off x="344488" y="1123950"/>
            <a:ext cx="321945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C:\Documents and Settings\amministratore\Documenti\LavoriDaPubblicareFare_Procedure_Ricerche\SERIE WS\WS 26-\34.JPG"/>
          <p:cNvPicPr>
            <a:picLocks noChangeAspect="1" noChangeArrowheads="1"/>
          </p:cNvPicPr>
          <p:nvPr/>
        </p:nvPicPr>
        <p:blipFill>
          <a:blip r:embed="rId4">
            <a:extLst>
              <a:ext uri="{28A0092B-C50C-407E-A947-70E740481C1C}">
                <a14:useLocalDpi xmlns:a14="http://schemas.microsoft.com/office/drawing/2010/main" val="0"/>
              </a:ext>
            </a:extLst>
          </a:blip>
          <a:srcRect l="17151" r="19334" b="4666"/>
          <a:stretch>
            <a:fillRect/>
          </a:stretch>
        </p:blipFill>
        <p:spPr bwMode="auto">
          <a:xfrm>
            <a:off x="3008313" y="2117725"/>
            <a:ext cx="321945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descr="C:\Documents and Settings\amministratore\Documenti\LavoriDaPubblicareFare_Procedure_Ricerche\SERIE WS\WS 26-\33.JPG"/>
          <p:cNvPicPr>
            <a:picLocks noChangeAspect="1" noChangeArrowheads="1"/>
          </p:cNvPicPr>
          <p:nvPr/>
        </p:nvPicPr>
        <p:blipFill>
          <a:blip r:embed="rId5">
            <a:extLst>
              <a:ext uri="{28A0092B-C50C-407E-A947-70E740481C1C}">
                <a14:useLocalDpi xmlns:a14="http://schemas.microsoft.com/office/drawing/2010/main" val="0"/>
              </a:ext>
            </a:extLst>
          </a:blip>
          <a:srcRect l="17149" r="19334" b="4666"/>
          <a:stretch>
            <a:fillRect/>
          </a:stretch>
        </p:blipFill>
        <p:spPr bwMode="auto">
          <a:xfrm>
            <a:off x="5600700" y="2909888"/>
            <a:ext cx="3219450"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ttangolo 1"/>
          <p:cNvSpPr>
            <a:spLocks noChangeArrowheads="1"/>
          </p:cNvSpPr>
          <p:nvPr/>
        </p:nvSpPr>
        <p:spPr bwMode="auto">
          <a:xfrm>
            <a:off x="344488" y="179388"/>
            <a:ext cx="8475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chemeClr val="bg2">
                    <a:lumMod val="25000"/>
                  </a:schemeClr>
                </a:solidFill>
              </a:rPr>
              <a:t>They all </a:t>
            </a:r>
            <a:r>
              <a:rPr lang="en-US" dirty="0" err="1">
                <a:solidFill>
                  <a:schemeClr val="bg2">
                    <a:lumMod val="25000"/>
                  </a:schemeClr>
                </a:solidFill>
              </a:rPr>
              <a:t>mantain</a:t>
            </a:r>
            <a:r>
              <a:rPr lang="en-US" dirty="0">
                <a:solidFill>
                  <a:schemeClr val="bg2">
                    <a:lumMod val="25000"/>
                  </a:schemeClr>
                </a:solidFill>
              </a:rPr>
              <a:t> the key interactions with hA</a:t>
            </a:r>
            <a:r>
              <a:rPr lang="en-US" baseline="-25000" dirty="0">
                <a:solidFill>
                  <a:schemeClr val="bg2">
                    <a:lumMod val="25000"/>
                  </a:schemeClr>
                </a:solidFill>
              </a:rPr>
              <a:t>3</a:t>
            </a:r>
            <a:r>
              <a:rPr lang="en-US" dirty="0">
                <a:solidFill>
                  <a:schemeClr val="bg2">
                    <a:lumMod val="25000"/>
                  </a:schemeClr>
                </a:solidFill>
              </a:rPr>
              <a:t>AR:</a:t>
            </a:r>
          </a:p>
          <a:p>
            <a:pPr algn="ctr"/>
            <a:r>
              <a:rPr lang="en-US" dirty="0">
                <a:solidFill>
                  <a:schemeClr val="bg2">
                    <a:lumMod val="25000"/>
                  </a:schemeClr>
                </a:solidFill>
              </a:rPr>
              <a:t>hydrogen bonding with </a:t>
            </a:r>
            <a:r>
              <a:rPr lang="en-US" dirty="0" err="1">
                <a:solidFill>
                  <a:schemeClr val="bg2">
                    <a:lumMod val="25000"/>
                  </a:schemeClr>
                </a:solidFill>
              </a:rPr>
              <a:t>Asn</a:t>
            </a:r>
            <a:r>
              <a:rPr lang="en-US" dirty="0">
                <a:solidFill>
                  <a:schemeClr val="bg2">
                    <a:lumMod val="25000"/>
                  </a:schemeClr>
                </a:solidFill>
              </a:rPr>
              <a:t> 250 and </a:t>
            </a:r>
            <a:r>
              <a:rPr lang="it-IT" dirty="0">
                <a:solidFill>
                  <a:schemeClr val="bg2">
                    <a:lumMod val="25000"/>
                  </a:schemeClr>
                </a:solidFill>
              </a:rPr>
              <a:t>π</a:t>
            </a:r>
            <a:r>
              <a:rPr lang="en-US" dirty="0">
                <a:solidFill>
                  <a:schemeClr val="bg2">
                    <a:lumMod val="25000"/>
                  </a:schemeClr>
                </a:solidFill>
              </a:rPr>
              <a:t>-</a:t>
            </a:r>
            <a:r>
              <a:rPr lang="it-IT" dirty="0">
                <a:solidFill>
                  <a:schemeClr val="bg2">
                    <a:lumMod val="25000"/>
                  </a:schemeClr>
                </a:solidFill>
              </a:rPr>
              <a:t>π</a:t>
            </a:r>
            <a:r>
              <a:rPr lang="en-US" dirty="0">
                <a:solidFill>
                  <a:schemeClr val="bg2">
                    <a:lumMod val="25000"/>
                  </a:schemeClr>
                </a:solidFill>
              </a:rPr>
              <a:t> stacking interaction with Phe168</a:t>
            </a:r>
            <a:endParaRPr lang="it-IT" dirty="0">
              <a:solidFill>
                <a:schemeClr val="bg2">
                  <a:lumMod val="25000"/>
                </a:schemeClr>
              </a:solidFill>
            </a:endParaRPr>
          </a:p>
        </p:txBody>
      </p:sp>
      <p:sp>
        <p:nvSpPr>
          <p:cNvPr id="14342" name="Rettangolo 2"/>
          <p:cNvSpPr>
            <a:spLocks noChangeArrowheads="1"/>
          </p:cNvSpPr>
          <p:nvPr/>
        </p:nvSpPr>
        <p:spPr bwMode="auto">
          <a:xfrm>
            <a:off x="250825" y="5273675"/>
            <a:ext cx="864235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chemeClr val="bg2">
                    <a:lumMod val="25000"/>
                  </a:schemeClr>
                </a:solidFill>
              </a:rPr>
              <a:t>Hydrophobic</a:t>
            </a:r>
            <a:r>
              <a:rPr lang="en-US" sz="1600" dirty="0">
                <a:solidFill>
                  <a:schemeClr val="bg2">
                    <a:lumMod val="25000"/>
                  </a:schemeClr>
                </a:solidFill>
              </a:rPr>
              <a:t> interactions are made with:</a:t>
            </a:r>
          </a:p>
          <a:p>
            <a:endParaRPr lang="en-US" sz="1600" dirty="0">
              <a:solidFill>
                <a:schemeClr val="bg2">
                  <a:lumMod val="25000"/>
                </a:schemeClr>
              </a:solidFill>
            </a:endParaRPr>
          </a:p>
          <a:p>
            <a:r>
              <a:rPr lang="en-US" sz="1600" dirty="0" smtClean="0">
                <a:solidFill>
                  <a:schemeClr val="bg2">
                    <a:lumMod val="25000"/>
                  </a:schemeClr>
                </a:solidFill>
              </a:rPr>
              <a:t>                                           Leu264 Tyr265 Val169 Ile268</a:t>
            </a:r>
            <a:endParaRPr lang="en-US" sz="1600" dirty="0">
              <a:solidFill>
                <a:schemeClr val="bg2">
                  <a:lumMod val="25000"/>
                </a:schemeClr>
              </a:solidFill>
            </a:endParaRPr>
          </a:p>
          <a:p>
            <a:endParaRPr lang="en-US" sz="1600" dirty="0">
              <a:solidFill>
                <a:schemeClr val="bg2">
                  <a:lumMod val="25000"/>
                </a:schemeClr>
              </a:solidFill>
            </a:endParaRPr>
          </a:p>
          <a:p>
            <a:r>
              <a:rPr lang="en-US" sz="1600" dirty="0">
                <a:solidFill>
                  <a:schemeClr val="bg2">
                    <a:lumMod val="25000"/>
                  </a:schemeClr>
                </a:solidFill>
              </a:rPr>
              <a:t>                                 </a:t>
            </a:r>
            <a:r>
              <a:rPr lang="en-US" sz="1600" dirty="0" smtClean="0">
                <a:solidFill>
                  <a:schemeClr val="bg2">
                    <a:lumMod val="25000"/>
                  </a:schemeClr>
                </a:solidFill>
              </a:rPr>
              <a:t>                                                         </a:t>
            </a:r>
            <a:r>
              <a:rPr lang="en-US" sz="1600" dirty="0" err="1">
                <a:solidFill>
                  <a:schemeClr val="bg2">
                    <a:lumMod val="25000"/>
                  </a:schemeClr>
                </a:solidFill>
              </a:rPr>
              <a:t>Leu</a:t>
            </a:r>
            <a:r>
              <a:rPr lang="en-US" sz="1600" dirty="0">
                <a:solidFill>
                  <a:schemeClr val="bg2">
                    <a:lumMod val="25000"/>
                  </a:schemeClr>
                </a:solidFill>
              </a:rPr>
              <a:t> 264 </a:t>
            </a:r>
            <a:r>
              <a:rPr lang="en-US" sz="1600" dirty="0" smtClean="0">
                <a:solidFill>
                  <a:schemeClr val="bg2">
                    <a:lumMod val="25000"/>
                  </a:schemeClr>
                </a:solidFill>
              </a:rPr>
              <a:t>Tyr265 Val169 Ile268 Ile249</a:t>
            </a:r>
            <a:endParaRPr lang="it-IT" sz="1600" dirty="0">
              <a:solidFill>
                <a:schemeClr val="bg2">
                  <a:lumMod val="25000"/>
                </a:schemeClr>
              </a:solidFill>
            </a:endParaRPr>
          </a:p>
        </p:txBody>
      </p:sp>
      <p:graphicFrame>
        <p:nvGraphicFramePr>
          <p:cNvPr id="14343" name="Oggetto 3"/>
          <p:cNvGraphicFramePr>
            <a:graphicFrameLocks noChangeAspect="1"/>
          </p:cNvGraphicFramePr>
          <p:nvPr/>
        </p:nvGraphicFramePr>
        <p:xfrm>
          <a:off x="5432425" y="2149475"/>
          <a:ext cx="723900" cy="544513"/>
        </p:xfrm>
        <a:graphic>
          <a:graphicData uri="http://schemas.openxmlformats.org/presentationml/2006/ole">
            <mc:AlternateContent xmlns:mc="http://schemas.openxmlformats.org/markup-compatibility/2006">
              <mc:Choice xmlns:v="urn:schemas-microsoft-com:vml" Requires="v">
                <p:oleObj spid="_x0000_s20629" name="CS ChemDraw Drawing" r:id="rId6" imgW="1761423" imgH="1337912" progId="">
                  <p:embed/>
                </p:oleObj>
              </mc:Choice>
              <mc:Fallback>
                <p:oleObj name="CS ChemDraw Drawing" r:id="rId6" imgW="1761423" imgH="1337912" progId="">
                  <p:embed/>
                  <p:pic>
                    <p:nvPicPr>
                      <p:cNvPr id="0" name="Picture 1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2425" y="2149475"/>
                        <a:ext cx="723900" cy="544513"/>
                      </a:xfrm>
                      <a:prstGeom prst="rect">
                        <a:avLst/>
                      </a:prstGeom>
                      <a:solidFill>
                        <a:schemeClr val="bg1"/>
                      </a:solidFill>
                    </p:spPr>
                  </p:pic>
                </p:oleObj>
              </mc:Fallback>
            </mc:AlternateContent>
          </a:graphicData>
        </a:graphic>
      </p:graphicFrame>
      <p:graphicFrame>
        <p:nvGraphicFramePr>
          <p:cNvPr id="14344" name="Oggetto 4"/>
          <p:cNvGraphicFramePr>
            <a:graphicFrameLocks noChangeAspect="1"/>
          </p:cNvGraphicFramePr>
          <p:nvPr/>
        </p:nvGraphicFramePr>
        <p:xfrm>
          <a:off x="8027988" y="2974975"/>
          <a:ext cx="720725" cy="723900"/>
        </p:xfrm>
        <a:graphic>
          <a:graphicData uri="http://schemas.openxmlformats.org/presentationml/2006/ole">
            <mc:AlternateContent xmlns:mc="http://schemas.openxmlformats.org/markup-compatibility/2006">
              <mc:Choice xmlns:v="urn:schemas-microsoft-com:vml" Requires="v">
                <p:oleObj spid="_x0000_s20630" name="CS ChemDraw Drawing" r:id="rId8" imgW="1803400" imgH="1816100" progId="">
                  <p:embed/>
                </p:oleObj>
              </mc:Choice>
              <mc:Fallback>
                <p:oleObj name="CS ChemDraw Drawing" r:id="rId8" imgW="1803400" imgH="1816100" progId="">
                  <p:embed/>
                  <p:pic>
                    <p:nvPicPr>
                      <p:cNvPr id="0" name="Picture 1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7988" y="2974975"/>
                        <a:ext cx="720725" cy="723900"/>
                      </a:xfrm>
                      <a:prstGeom prst="rect">
                        <a:avLst/>
                      </a:prstGeom>
                      <a:solidFill>
                        <a:schemeClr val="bg1"/>
                      </a:solidFill>
                    </p:spPr>
                  </p:pic>
                </p:oleObj>
              </mc:Fallback>
            </mc:AlternateContent>
          </a:graphicData>
        </a:graphic>
      </p:graphicFrame>
      <p:graphicFrame>
        <p:nvGraphicFramePr>
          <p:cNvPr id="14345" name="Oggetto 5"/>
          <p:cNvGraphicFramePr>
            <a:graphicFrameLocks/>
          </p:cNvGraphicFramePr>
          <p:nvPr/>
        </p:nvGraphicFramePr>
        <p:xfrm>
          <a:off x="2844800" y="1177925"/>
          <a:ext cx="647700" cy="504825"/>
        </p:xfrm>
        <a:graphic>
          <a:graphicData uri="http://schemas.openxmlformats.org/presentationml/2006/ole">
            <mc:AlternateContent xmlns:mc="http://schemas.openxmlformats.org/markup-compatibility/2006">
              <mc:Choice xmlns:v="urn:schemas-microsoft-com:vml" Requires="v">
                <p:oleObj spid="_x0000_s20631" name="CS ChemDraw Drawing" r:id="rId10" imgW="1981200" imgH="1511300" progId="">
                  <p:embed/>
                </p:oleObj>
              </mc:Choice>
              <mc:Fallback>
                <p:oleObj name="CS ChemDraw Drawing" r:id="rId10" imgW="1981200" imgH="1511300" progId="">
                  <p:embed/>
                  <p:pic>
                    <p:nvPicPr>
                      <p:cNvPr id="0" name="Picture 140"/>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4800" y="1177925"/>
                        <a:ext cx="647700" cy="504825"/>
                      </a:xfrm>
                      <a:prstGeom prst="rect">
                        <a:avLst/>
                      </a:prstGeom>
                      <a:solidFill>
                        <a:schemeClr val="bg1"/>
                      </a:solidFill>
                    </p:spPr>
                  </p:pic>
                </p:oleObj>
              </mc:Fallback>
            </mc:AlternateContent>
          </a:graphicData>
        </a:graphic>
      </p:graphicFrame>
      <p:sp>
        <p:nvSpPr>
          <p:cNvPr id="14346" name="Text Box 5"/>
          <p:cNvSpPr txBox="1">
            <a:spLocks noChangeArrowheads="1"/>
          </p:cNvSpPr>
          <p:nvPr/>
        </p:nvSpPr>
        <p:spPr bwMode="auto">
          <a:xfrm>
            <a:off x="5364163" y="2633663"/>
            <a:ext cx="86360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100" b="1">
                <a:solidFill>
                  <a:schemeClr val="bg1"/>
                </a:solidFill>
              </a:rPr>
              <a:t>hA</a:t>
            </a:r>
            <a:r>
              <a:rPr lang="en-GB" sz="1100" b="1" baseline="-1000">
                <a:solidFill>
                  <a:schemeClr val="bg1"/>
                </a:solidFill>
              </a:rPr>
              <a:t>3</a:t>
            </a:r>
            <a:r>
              <a:rPr lang="en-GB" sz="1100" b="1" baseline="-33000">
                <a:solidFill>
                  <a:schemeClr val="bg1"/>
                </a:solidFill>
              </a:rPr>
              <a:t>  </a:t>
            </a:r>
            <a:r>
              <a:rPr lang="en-GB" sz="1100" b="1">
                <a:solidFill>
                  <a:schemeClr val="bg1"/>
                </a:solidFill>
              </a:rPr>
              <a:t>= 52.8 nM</a:t>
            </a:r>
          </a:p>
        </p:txBody>
      </p:sp>
      <p:sp>
        <p:nvSpPr>
          <p:cNvPr id="14347" name="Text Box 5"/>
          <p:cNvSpPr txBox="1">
            <a:spLocks noChangeArrowheads="1"/>
          </p:cNvSpPr>
          <p:nvPr/>
        </p:nvSpPr>
        <p:spPr bwMode="auto">
          <a:xfrm>
            <a:off x="7956550" y="3625850"/>
            <a:ext cx="1008063"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100" b="1">
                <a:solidFill>
                  <a:schemeClr val="bg1"/>
                </a:solidFill>
              </a:rPr>
              <a:t>hA</a:t>
            </a:r>
            <a:r>
              <a:rPr lang="en-GB" sz="1100" b="1" baseline="-1000">
                <a:solidFill>
                  <a:schemeClr val="bg1"/>
                </a:solidFill>
              </a:rPr>
              <a:t>3</a:t>
            </a:r>
            <a:r>
              <a:rPr lang="en-GB" sz="1100" b="1" baseline="-33000">
                <a:solidFill>
                  <a:schemeClr val="bg1"/>
                </a:solidFill>
              </a:rPr>
              <a:t>  </a:t>
            </a:r>
            <a:r>
              <a:rPr lang="en-GB" sz="1100" b="1">
                <a:solidFill>
                  <a:schemeClr val="bg1"/>
                </a:solidFill>
              </a:rPr>
              <a:t>= 0.83 nM</a:t>
            </a:r>
          </a:p>
        </p:txBody>
      </p:sp>
      <p:sp>
        <p:nvSpPr>
          <p:cNvPr id="14348" name="Text Box 5"/>
          <p:cNvSpPr txBox="1">
            <a:spLocks noChangeArrowheads="1"/>
          </p:cNvSpPr>
          <p:nvPr/>
        </p:nvSpPr>
        <p:spPr bwMode="auto">
          <a:xfrm>
            <a:off x="2700338" y="1682750"/>
            <a:ext cx="935037"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100" b="1">
                <a:solidFill>
                  <a:schemeClr val="bg1"/>
                </a:solidFill>
              </a:rPr>
              <a:t>hA</a:t>
            </a:r>
            <a:r>
              <a:rPr lang="en-GB" sz="1100" b="1" baseline="-1000">
                <a:solidFill>
                  <a:schemeClr val="bg1"/>
                </a:solidFill>
              </a:rPr>
              <a:t>3</a:t>
            </a:r>
            <a:r>
              <a:rPr lang="en-GB" sz="1100" b="1" baseline="-33000">
                <a:solidFill>
                  <a:schemeClr val="bg1"/>
                </a:solidFill>
              </a:rPr>
              <a:t> </a:t>
            </a:r>
            <a:r>
              <a:rPr lang="en-GB" sz="1100" b="1">
                <a:solidFill>
                  <a:schemeClr val="bg1"/>
                </a:solidFill>
              </a:rPr>
              <a:t>= 0.81 nM</a:t>
            </a:r>
          </a:p>
        </p:txBody>
      </p:sp>
    </p:spTree>
    <p:extLst>
      <p:ext uri="{BB962C8B-B14F-4D97-AF65-F5344CB8AC3E}">
        <p14:creationId xmlns:p14="http://schemas.microsoft.com/office/powerpoint/2010/main" val="209989901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amministratore\Documenti\LavoriDaPubblicareFare_Procedure_Ricerche\SERIE WS\WS 26-\Cpd_33_hA2AR.JPG"/>
          <p:cNvPicPr>
            <a:picLocks noChangeAspect="1" noChangeArrowheads="1"/>
          </p:cNvPicPr>
          <p:nvPr/>
        </p:nvPicPr>
        <p:blipFill>
          <a:blip r:embed="rId3">
            <a:extLst>
              <a:ext uri="{28A0092B-C50C-407E-A947-70E740481C1C}">
                <a14:useLocalDpi xmlns:a14="http://schemas.microsoft.com/office/drawing/2010/main" val="0"/>
              </a:ext>
            </a:extLst>
          </a:blip>
          <a:srcRect l="14301"/>
          <a:stretch>
            <a:fillRect/>
          </a:stretch>
        </p:blipFill>
        <p:spPr bwMode="auto">
          <a:xfrm>
            <a:off x="34925" y="2060575"/>
            <a:ext cx="4443413"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C:\Documents and Settings\amministratore\Documenti\LavoriDaPubblicareFare_Procedure_Ricerche\SERIE WS\WS 26-\Cpd-33-hA3AR.JPG"/>
          <p:cNvPicPr>
            <a:picLocks noChangeAspect="1" noChangeArrowheads="1"/>
          </p:cNvPicPr>
          <p:nvPr/>
        </p:nvPicPr>
        <p:blipFill>
          <a:blip r:embed="rId4">
            <a:extLst>
              <a:ext uri="{28A0092B-C50C-407E-A947-70E740481C1C}">
                <a14:useLocalDpi xmlns:a14="http://schemas.microsoft.com/office/drawing/2010/main" val="0"/>
              </a:ext>
            </a:extLst>
          </a:blip>
          <a:srcRect l="15079"/>
          <a:stretch>
            <a:fillRect/>
          </a:stretch>
        </p:blipFill>
        <p:spPr bwMode="auto">
          <a:xfrm>
            <a:off x="4564063" y="2060575"/>
            <a:ext cx="44021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1907704" y="1556792"/>
            <a:ext cx="1080120" cy="338554"/>
          </a:xfrm>
          <a:prstGeom prst="rect">
            <a:avLst/>
          </a:prstGeom>
          <a:noFill/>
        </p:spPr>
        <p:txBody>
          <a:bodyPr>
            <a:spAutoFit/>
          </a:bodyPr>
          <a:lstStyle/>
          <a:p>
            <a:pPr>
              <a:defRPr/>
            </a:pPr>
            <a:r>
              <a:rPr lang="it-IT" sz="1600" b="1" dirty="0">
                <a:ln w="3175">
                  <a:noFill/>
                </a:ln>
                <a:solidFill>
                  <a:srgbClr val="FFFF00"/>
                </a:solidFill>
              </a:rPr>
              <a:t>hA</a:t>
            </a:r>
            <a:r>
              <a:rPr lang="it-IT" sz="1600" b="1" baseline="-25000" dirty="0">
                <a:ln w="3175">
                  <a:noFill/>
                </a:ln>
                <a:solidFill>
                  <a:srgbClr val="FFFF00"/>
                </a:solidFill>
              </a:rPr>
              <a:t>2A</a:t>
            </a:r>
            <a:r>
              <a:rPr lang="it-IT" sz="1600" b="1" dirty="0">
                <a:ln w="3175">
                  <a:noFill/>
                </a:ln>
                <a:solidFill>
                  <a:srgbClr val="FFFF00"/>
                </a:solidFill>
              </a:rPr>
              <a:t>AR</a:t>
            </a:r>
          </a:p>
        </p:txBody>
      </p:sp>
      <p:sp>
        <p:nvSpPr>
          <p:cNvPr id="5" name="CasellaDiTesto 4"/>
          <p:cNvSpPr txBox="1"/>
          <p:nvPr/>
        </p:nvSpPr>
        <p:spPr>
          <a:xfrm>
            <a:off x="6156176" y="1556792"/>
            <a:ext cx="1080120" cy="338554"/>
          </a:xfrm>
          <a:prstGeom prst="rect">
            <a:avLst/>
          </a:prstGeom>
          <a:noFill/>
        </p:spPr>
        <p:txBody>
          <a:bodyPr>
            <a:spAutoFit/>
          </a:bodyPr>
          <a:lstStyle/>
          <a:p>
            <a:pPr>
              <a:defRPr/>
            </a:pPr>
            <a:r>
              <a:rPr lang="it-IT" sz="1600" b="1" dirty="0">
                <a:ln w="3175">
                  <a:noFill/>
                </a:ln>
                <a:solidFill>
                  <a:srgbClr val="990000"/>
                </a:solidFill>
              </a:rPr>
              <a:t>hA</a:t>
            </a:r>
            <a:r>
              <a:rPr lang="it-IT" sz="1600" b="1" baseline="-25000" dirty="0">
                <a:ln w="3175">
                  <a:noFill/>
                </a:ln>
                <a:solidFill>
                  <a:srgbClr val="990000"/>
                </a:solidFill>
              </a:rPr>
              <a:t>3</a:t>
            </a:r>
            <a:r>
              <a:rPr lang="it-IT" sz="1600" b="1" dirty="0">
                <a:ln w="3175">
                  <a:noFill/>
                </a:ln>
                <a:solidFill>
                  <a:srgbClr val="990000"/>
                </a:solidFill>
              </a:rPr>
              <a:t>AR</a:t>
            </a:r>
          </a:p>
        </p:txBody>
      </p:sp>
      <p:sp>
        <p:nvSpPr>
          <p:cNvPr id="15366" name="Rettangolo 2"/>
          <p:cNvSpPr>
            <a:spLocks noChangeArrowheads="1"/>
          </p:cNvSpPr>
          <p:nvPr/>
        </p:nvSpPr>
        <p:spPr bwMode="auto">
          <a:xfrm>
            <a:off x="250825" y="5427000"/>
            <a:ext cx="8642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dirty="0">
                <a:solidFill>
                  <a:schemeClr val="bg2">
                    <a:lumMod val="25000"/>
                  </a:schemeClr>
                </a:solidFill>
              </a:rPr>
              <a:t>The &gt;1000 fold hA</a:t>
            </a:r>
            <a:r>
              <a:rPr lang="en-US" baseline="-25000" dirty="0">
                <a:solidFill>
                  <a:schemeClr val="bg2">
                    <a:lumMod val="25000"/>
                  </a:schemeClr>
                </a:solidFill>
              </a:rPr>
              <a:t>2A</a:t>
            </a:r>
            <a:r>
              <a:rPr lang="en-US" dirty="0">
                <a:solidFill>
                  <a:schemeClr val="bg2">
                    <a:lumMod val="25000"/>
                  </a:schemeClr>
                </a:solidFill>
              </a:rPr>
              <a:t>/hA</a:t>
            </a:r>
            <a:r>
              <a:rPr lang="en-US" baseline="-25000" dirty="0">
                <a:solidFill>
                  <a:schemeClr val="bg2">
                    <a:lumMod val="25000"/>
                  </a:schemeClr>
                </a:solidFill>
              </a:rPr>
              <a:t>3</a:t>
            </a:r>
            <a:r>
              <a:rPr lang="en-US" dirty="0">
                <a:solidFill>
                  <a:schemeClr val="bg2">
                    <a:lumMod val="25000"/>
                  </a:schemeClr>
                </a:solidFill>
              </a:rPr>
              <a:t> selectivity profile has been shown to be probably due to the steric hindrance of </a:t>
            </a:r>
            <a:r>
              <a:rPr lang="en-US" dirty="0" err="1">
                <a:solidFill>
                  <a:schemeClr val="bg2">
                    <a:lumMod val="25000"/>
                  </a:schemeClr>
                </a:solidFill>
              </a:rPr>
              <a:t>benzhydryl</a:t>
            </a:r>
            <a:r>
              <a:rPr lang="en-US" dirty="0">
                <a:solidFill>
                  <a:schemeClr val="bg2">
                    <a:lumMod val="25000"/>
                  </a:schemeClr>
                </a:solidFill>
              </a:rPr>
              <a:t> group preventing the compound to bind to the hA</a:t>
            </a:r>
            <a:r>
              <a:rPr lang="en-US" baseline="-25000" dirty="0">
                <a:solidFill>
                  <a:schemeClr val="bg2">
                    <a:lumMod val="25000"/>
                  </a:schemeClr>
                </a:solidFill>
              </a:rPr>
              <a:t>2A</a:t>
            </a:r>
            <a:r>
              <a:rPr lang="en-US" dirty="0">
                <a:solidFill>
                  <a:schemeClr val="bg2">
                    <a:lumMod val="25000"/>
                  </a:schemeClr>
                </a:solidFill>
              </a:rPr>
              <a:t> receptor. Val 169 (EL2) of the hA</a:t>
            </a:r>
            <a:r>
              <a:rPr lang="en-US" baseline="-25000" dirty="0">
                <a:solidFill>
                  <a:schemeClr val="bg2">
                    <a:lumMod val="25000"/>
                  </a:schemeClr>
                </a:solidFill>
              </a:rPr>
              <a:t>3</a:t>
            </a:r>
            <a:r>
              <a:rPr lang="en-US" dirty="0">
                <a:solidFill>
                  <a:schemeClr val="bg2">
                    <a:lumMod val="25000"/>
                  </a:schemeClr>
                </a:solidFill>
              </a:rPr>
              <a:t> is replaced by Glu169 in hA</a:t>
            </a:r>
            <a:r>
              <a:rPr lang="en-US" baseline="-25000" dirty="0">
                <a:solidFill>
                  <a:schemeClr val="bg2">
                    <a:lumMod val="25000"/>
                  </a:schemeClr>
                </a:solidFill>
              </a:rPr>
              <a:t>2A</a:t>
            </a:r>
            <a:r>
              <a:rPr lang="en-US" dirty="0">
                <a:solidFill>
                  <a:schemeClr val="bg2">
                    <a:lumMod val="25000"/>
                  </a:schemeClr>
                </a:solidFill>
              </a:rPr>
              <a:t>, so the same compound is unable to occupy the same position at the hA</a:t>
            </a:r>
            <a:r>
              <a:rPr lang="en-US" baseline="-25000" dirty="0">
                <a:solidFill>
                  <a:schemeClr val="bg2">
                    <a:lumMod val="25000"/>
                  </a:schemeClr>
                </a:solidFill>
              </a:rPr>
              <a:t>2A</a:t>
            </a:r>
            <a:r>
              <a:rPr lang="en-US" dirty="0">
                <a:solidFill>
                  <a:schemeClr val="bg2">
                    <a:lumMod val="25000"/>
                  </a:schemeClr>
                </a:solidFill>
              </a:rPr>
              <a:t>.</a:t>
            </a:r>
            <a:endParaRPr lang="it-IT" dirty="0">
              <a:solidFill>
                <a:schemeClr val="bg2">
                  <a:lumMod val="25000"/>
                </a:schemeClr>
              </a:solidFill>
            </a:endParaRPr>
          </a:p>
        </p:txBody>
      </p:sp>
      <p:sp>
        <p:nvSpPr>
          <p:cNvPr id="7" name="Text Box 5"/>
          <p:cNvSpPr txBox="1">
            <a:spLocks noChangeArrowheads="1"/>
          </p:cNvSpPr>
          <p:nvPr/>
        </p:nvSpPr>
        <p:spPr bwMode="auto">
          <a:xfrm>
            <a:off x="4932040" y="260648"/>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defRPr/>
            </a:pPr>
            <a:r>
              <a:rPr lang="en-GB" sz="1200" dirty="0" smtClean="0">
                <a:solidFill>
                  <a:srgbClr val="000000"/>
                </a:solidFill>
              </a:rPr>
              <a:t>hA</a:t>
            </a:r>
            <a:r>
              <a:rPr lang="en-GB" sz="1200" baseline="-1000" dirty="0" smtClean="0">
                <a:solidFill>
                  <a:srgbClr val="000000"/>
                </a:solidFill>
              </a:rPr>
              <a:t>1</a:t>
            </a:r>
            <a:r>
              <a:rPr lang="en-GB" sz="1200" baseline="-33000" dirty="0" smtClean="0">
                <a:solidFill>
                  <a:srgbClr val="000000"/>
                </a:solidFill>
              </a:rPr>
              <a:t>  </a:t>
            </a:r>
            <a:r>
              <a:rPr lang="en-GB" sz="1200" dirty="0" smtClean="0">
                <a:solidFill>
                  <a:srgbClr val="000000"/>
                </a:solidFill>
              </a:rPr>
              <a:t>= 169        </a:t>
            </a:r>
            <a:r>
              <a:rPr lang="en-GB" sz="1200" dirty="0" err="1" smtClean="0">
                <a:solidFill>
                  <a:srgbClr val="000000"/>
                </a:solidFill>
              </a:rPr>
              <a:t>nM</a:t>
            </a:r>
            <a:endParaRPr lang="en-GB" sz="1200" dirty="0" smtClean="0">
              <a:solidFill>
                <a:srgbClr val="000000"/>
              </a:solidFill>
            </a:endParaRPr>
          </a:p>
          <a:p>
            <a:pPr marL="0" lvl="1" indent="0" eaLnBrk="1">
              <a:lnSpc>
                <a:spcPct val="80000"/>
              </a:lnSpc>
              <a:buSzPct val="45000"/>
              <a:defRPr/>
            </a:pPr>
            <a:r>
              <a:rPr lang="en-GB" sz="1200" dirty="0" smtClean="0">
                <a:solidFill>
                  <a:srgbClr val="000000"/>
                </a:solidFill>
                <a:effectLst>
                  <a:glow rad="63500">
                    <a:srgbClr val="FFFF00">
                      <a:alpha val="40000"/>
                    </a:srgbClr>
                  </a:glow>
                </a:effectLst>
              </a:rPr>
              <a:t>hA</a:t>
            </a:r>
            <a:r>
              <a:rPr lang="en-GB" sz="1200" baseline="-1000" dirty="0" smtClean="0">
                <a:solidFill>
                  <a:srgbClr val="000000"/>
                </a:solidFill>
                <a:effectLst>
                  <a:glow rad="63500">
                    <a:srgbClr val="FFFF00">
                      <a:alpha val="40000"/>
                    </a:srgbClr>
                  </a:glow>
                </a:effectLst>
              </a:rPr>
              <a:t>2A</a:t>
            </a:r>
            <a:r>
              <a:rPr lang="en-GB" sz="1200" dirty="0" smtClean="0">
                <a:solidFill>
                  <a:srgbClr val="000000"/>
                </a:solidFill>
                <a:effectLst>
                  <a:glow rad="63500">
                    <a:srgbClr val="FFFF00">
                      <a:alpha val="40000"/>
                    </a:srgbClr>
                  </a:glow>
                </a:effectLst>
              </a:rPr>
              <a:t>= 900        </a:t>
            </a:r>
            <a:r>
              <a:rPr lang="en-GB" sz="1200" dirty="0" err="1" smtClean="0">
                <a:solidFill>
                  <a:srgbClr val="000000"/>
                </a:solidFill>
                <a:effectLst>
                  <a:glow rad="63500">
                    <a:srgbClr val="FFFF00">
                      <a:alpha val="40000"/>
                    </a:srgbClr>
                  </a:glow>
                </a:effectLst>
              </a:rPr>
              <a:t>nM</a:t>
            </a:r>
            <a:endParaRPr lang="en-GB" sz="1200" dirty="0" smtClean="0">
              <a:solidFill>
                <a:srgbClr val="000000"/>
              </a:solidFill>
              <a:effectLst>
                <a:glow rad="63500">
                  <a:srgbClr val="FFFF00">
                    <a:alpha val="40000"/>
                  </a:srgbClr>
                </a:glow>
              </a:effectLst>
            </a:endParaRPr>
          </a:p>
          <a:p>
            <a:pPr marL="0" lvl="1" indent="0" eaLnBrk="1">
              <a:lnSpc>
                <a:spcPct val="80000"/>
              </a:lnSpc>
              <a:buSzPct val="45000"/>
              <a:defRPr/>
            </a:pPr>
            <a:r>
              <a:rPr lang="en-GB" sz="1200" dirty="0" smtClean="0">
                <a:solidFill>
                  <a:srgbClr val="000000"/>
                </a:solidFill>
              </a:rPr>
              <a:t>hA</a:t>
            </a:r>
            <a:r>
              <a:rPr lang="en-GB" sz="1200" baseline="-1000" dirty="0" smtClean="0">
                <a:solidFill>
                  <a:srgbClr val="000000"/>
                </a:solidFill>
              </a:rPr>
              <a:t>2B</a:t>
            </a:r>
            <a:r>
              <a:rPr lang="en-GB" sz="1200" dirty="0" smtClean="0">
                <a:solidFill>
                  <a:srgbClr val="000000"/>
                </a:solidFill>
              </a:rPr>
              <a:t> &gt; 10,000 </a:t>
            </a:r>
            <a:r>
              <a:rPr lang="en-GB" sz="1200" dirty="0" err="1" smtClean="0">
                <a:solidFill>
                  <a:srgbClr val="000000"/>
                </a:solidFill>
              </a:rPr>
              <a:t>nM</a:t>
            </a:r>
            <a:endParaRPr lang="en-GB" sz="1200" dirty="0" smtClean="0">
              <a:solidFill>
                <a:srgbClr val="000000"/>
              </a:solidFill>
            </a:endParaRPr>
          </a:p>
          <a:p>
            <a:pPr marL="0" lvl="1" indent="0" eaLnBrk="1">
              <a:lnSpc>
                <a:spcPct val="80000"/>
              </a:lnSpc>
              <a:buSzPct val="45000"/>
              <a:defRPr/>
            </a:pPr>
            <a:r>
              <a:rPr lang="en-GB" sz="1200" b="1" dirty="0" smtClean="0">
                <a:solidFill>
                  <a:srgbClr val="FF0000"/>
                </a:solidFill>
                <a:effectLst/>
              </a:rPr>
              <a:t>hA</a:t>
            </a:r>
            <a:r>
              <a:rPr lang="en-GB" sz="1200" b="1" baseline="-1000" dirty="0" smtClean="0">
                <a:solidFill>
                  <a:srgbClr val="FF0000"/>
                </a:solidFill>
                <a:effectLst/>
              </a:rPr>
              <a:t>3</a:t>
            </a:r>
            <a:r>
              <a:rPr lang="en-GB" sz="1200" b="1" baseline="-33000" dirty="0" smtClean="0">
                <a:solidFill>
                  <a:srgbClr val="FF0000"/>
                </a:solidFill>
                <a:effectLst/>
              </a:rPr>
              <a:t>  </a:t>
            </a:r>
            <a:r>
              <a:rPr lang="en-GB" sz="1200" b="1" dirty="0" smtClean="0">
                <a:solidFill>
                  <a:srgbClr val="FF0000"/>
                </a:solidFill>
                <a:effectLst/>
              </a:rPr>
              <a:t>=  0.83      </a:t>
            </a:r>
            <a:r>
              <a:rPr lang="en-GB" sz="1200" b="1" dirty="0" err="1" smtClean="0">
                <a:solidFill>
                  <a:srgbClr val="FF0000"/>
                </a:solidFill>
                <a:effectLst/>
              </a:rPr>
              <a:t>nM</a:t>
            </a:r>
            <a:endParaRPr lang="en-GB" sz="1200" b="1" dirty="0" smtClean="0">
              <a:solidFill>
                <a:srgbClr val="FF0000"/>
              </a:solidFill>
              <a:effectLst/>
            </a:endParaRPr>
          </a:p>
        </p:txBody>
      </p:sp>
      <p:graphicFrame>
        <p:nvGraphicFramePr>
          <p:cNvPr id="15368" name="Oggetto 11"/>
          <p:cNvGraphicFramePr>
            <a:graphicFrameLocks noChangeAspect="1"/>
          </p:cNvGraphicFramePr>
          <p:nvPr/>
        </p:nvGraphicFramePr>
        <p:xfrm>
          <a:off x="3059113" y="115888"/>
          <a:ext cx="1584325" cy="1592262"/>
        </p:xfrm>
        <a:graphic>
          <a:graphicData uri="http://schemas.openxmlformats.org/presentationml/2006/ole">
            <mc:AlternateContent xmlns:mc="http://schemas.openxmlformats.org/markup-compatibility/2006">
              <mc:Choice xmlns:v="urn:schemas-microsoft-com:vml" Requires="v">
                <p:oleObj spid="_x0000_s21562" name="CS ChemDraw Drawing" r:id="rId5" imgW="1803400" imgH="1816100" progId="">
                  <p:embed/>
                </p:oleObj>
              </mc:Choice>
              <mc:Fallback>
                <p:oleObj name="CS ChemDraw Drawing" r:id="rId5" imgW="1803400" imgH="1816100" progId="">
                  <p:embed/>
                  <p:pic>
                    <p:nvPicPr>
                      <p:cNvPr id="0"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115888"/>
                        <a:ext cx="1584325" cy="1592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4911714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ggetto 1"/>
          <p:cNvGraphicFramePr>
            <a:graphicFrameLocks noChangeAspect="1"/>
          </p:cNvGraphicFramePr>
          <p:nvPr>
            <p:extLst>
              <p:ext uri="{D42A27DB-BD31-4B8C-83A1-F6EECF244321}">
                <p14:modId xmlns:p14="http://schemas.microsoft.com/office/powerpoint/2010/main" val="1098872662"/>
              </p:ext>
            </p:extLst>
          </p:nvPr>
        </p:nvGraphicFramePr>
        <p:xfrm>
          <a:off x="1116013" y="260350"/>
          <a:ext cx="1411287" cy="1089025"/>
        </p:xfrm>
        <a:graphic>
          <a:graphicData uri="http://schemas.openxmlformats.org/presentationml/2006/ole">
            <mc:AlternateContent xmlns:mc="http://schemas.openxmlformats.org/markup-compatibility/2006">
              <mc:Choice xmlns:v="urn:schemas-microsoft-com:vml" Requires="v">
                <p:oleObj spid="_x0000_s22631" name="CS ChemDraw Drawing" r:id="rId3" imgW="1803400" imgH="1384300" progId="">
                  <p:embed/>
                </p:oleObj>
              </mc:Choice>
              <mc:Fallback>
                <p:oleObj name="CS ChemDraw Drawing" r:id="rId3" imgW="1803400" imgH="1384300" progId="">
                  <p:embed/>
                  <p:pic>
                    <p:nvPicPr>
                      <p:cNvPr id="0" name="Picture 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60350"/>
                        <a:ext cx="1411287"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7" name="Oggetto 2"/>
          <p:cNvGraphicFramePr>
            <a:graphicFrameLocks noChangeAspect="1"/>
          </p:cNvGraphicFramePr>
          <p:nvPr>
            <p:extLst>
              <p:ext uri="{D42A27DB-BD31-4B8C-83A1-F6EECF244321}">
                <p14:modId xmlns:p14="http://schemas.microsoft.com/office/powerpoint/2010/main" val="2213764784"/>
              </p:ext>
            </p:extLst>
          </p:nvPr>
        </p:nvGraphicFramePr>
        <p:xfrm>
          <a:off x="5292725" y="260350"/>
          <a:ext cx="1411288" cy="1089025"/>
        </p:xfrm>
        <a:graphic>
          <a:graphicData uri="http://schemas.openxmlformats.org/presentationml/2006/ole">
            <mc:AlternateContent xmlns:mc="http://schemas.openxmlformats.org/markup-compatibility/2006">
              <mc:Choice xmlns:v="urn:schemas-microsoft-com:vml" Requires="v">
                <p:oleObj spid="_x0000_s22632" name="CS ChemDraw Drawing" r:id="rId5" imgW="1803400" imgH="1384300" progId="">
                  <p:embed/>
                </p:oleObj>
              </mc:Choice>
              <mc:Fallback>
                <p:oleObj name="CS ChemDraw Drawing" r:id="rId5" imgW="1803400" imgH="1384300" progId="">
                  <p:embed/>
                  <p:pic>
                    <p:nvPicPr>
                      <p:cNvPr id="0" name="Picture 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260350"/>
                        <a:ext cx="1411288"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8" name="Text Box 5"/>
          <p:cNvSpPr txBox="1">
            <a:spLocks noChangeArrowheads="1"/>
          </p:cNvSpPr>
          <p:nvPr/>
        </p:nvSpPr>
        <p:spPr bwMode="auto">
          <a:xfrm>
            <a:off x="6875463" y="2603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1</a:t>
            </a:r>
            <a:r>
              <a:rPr lang="en-GB" sz="1200" baseline="-33000">
                <a:solidFill>
                  <a:schemeClr val="bg2">
                    <a:lumMod val="25000"/>
                  </a:schemeClr>
                </a:solidFill>
                <a:latin typeface="+mn-lt"/>
              </a:rPr>
              <a:t>  </a:t>
            </a:r>
            <a:r>
              <a:rPr lang="en-GB" sz="1200">
                <a:solidFill>
                  <a:schemeClr val="bg2">
                    <a:lumMod val="25000"/>
                  </a:schemeClr>
                </a:solidFill>
                <a:latin typeface="+mn-lt"/>
              </a:rPr>
              <a:t>= 338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2A</a:t>
            </a:r>
            <a:r>
              <a:rPr lang="en-GB" sz="1200">
                <a:solidFill>
                  <a:schemeClr val="bg2">
                    <a:lumMod val="25000"/>
                  </a:schemeClr>
                </a:solidFill>
                <a:latin typeface="+mn-lt"/>
              </a:rPr>
              <a:t>= 55.2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2B</a:t>
            </a:r>
            <a:r>
              <a:rPr lang="en-GB" sz="1200">
                <a:solidFill>
                  <a:schemeClr val="bg2">
                    <a:lumMod val="25000"/>
                  </a:schemeClr>
                </a:solidFill>
                <a:latin typeface="+mn-lt"/>
              </a:rPr>
              <a:t> = 5,290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3</a:t>
            </a:r>
            <a:r>
              <a:rPr lang="en-GB" sz="1200" baseline="-33000">
                <a:solidFill>
                  <a:schemeClr val="bg2">
                    <a:lumMod val="25000"/>
                  </a:schemeClr>
                </a:solidFill>
                <a:latin typeface="+mn-lt"/>
              </a:rPr>
              <a:t>  </a:t>
            </a:r>
            <a:r>
              <a:rPr lang="en-GB" sz="1200">
                <a:solidFill>
                  <a:schemeClr val="bg2">
                    <a:lumMod val="25000"/>
                  </a:schemeClr>
                </a:solidFill>
                <a:latin typeface="+mn-lt"/>
              </a:rPr>
              <a:t>=  0.30    nM</a:t>
            </a:r>
          </a:p>
        </p:txBody>
      </p:sp>
      <p:sp>
        <p:nvSpPr>
          <p:cNvPr id="16389" name="Text Box 5"/>
          <p:cNvSpPr txBox="1">
            <a:spLocks noChangeArrowheads="1"/>
          </p:cNvSpPr>
          <p:nvPr/>
        </p:nvSpPr>
        <p:spPr bwMode="auto">
          <a:xfrm>
            <a:off x="2700338" y="2603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1</a:t>
            </a:r>
            <a:r>
              <a:rPr lang="en-GB" sz="1200" baseline="-33000">
                <a:solidFill>
                  <a:schemeClr val="bg2">
                    <a:lumMod val="25000"/>
                  </a:schemeClr>
                </a:solidFill>
                <a:latin typeface="+mn-lt"/>
              </a:rPr>
              <a:t>  </a:t>
            </a:r>
            <a:r>
              <a:rPr lang="en-GB" sz="1200">
                <a:solidFill>
                  <a:schemeClr val="bg2">
                    <a:lumMod val="25000"/>
                  </a:schemeClr>
                </a:solidFill>
                <a:latin typeface="+mn-lt"/>
              </a:rPr>
              <a:t>= 945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2A</a:t>
            </a:r>
            <a:r>
              <a:rPr lang="en-GB" sz="1200">
                <a:solidFill>
                  <a:schemeClr val="bg2">
                    <a:lumMod val="25000"/>
                  </a:schemeClr>
                </a:solidFill>
                <a:latin typeface="+mn-lt"/>
              </a:rPr>
              <a:t>= 38.2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2B</a:t>
            </a:r>
            <a:r>
              <a:rPr lang="en-GB" sz="1200">
                <a:solidFill>
                  <a:schemeClr val="bg2">
                    <a:lumMod val="25000"/>
                  </a:schemeClr>
                </a:solidFill>
                <a:latin typeface="+mn-lt"/>
              </a:rPr>
              <a:t> = 12,200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3</a:t>
            </a:r>
            <a:r>
              <a:rPr lang="en-GB" sz="1200" baseline="-33000">
                <a:solidFill>
                  <a:schemeClr val="bg2">
                    <a:lumMod val="25000"/>
                  </a:schemeClr>
                </a:solidFill>
                <a:latin typeface="+mn-lt"/>
              </a:rPr>
              <a:t>  </a:t>
            </a:r>
            <a:r>
              <a:rPr lang="en-GB" sz="1200">
                <a:solidFill>
                  <a:schemeClr val="bg2">
                    <a:lumMod val="25000"/>
                  </a:schemeClr>
                </a:solidFill>
                <a:latin typeface="+mn-lt"/>
              </a:rPr>
              <a:t>=  3.71      nM</a:t>
            </a:r>
          </a:p>
        </p:txBody>
      </p:sp>
      <p:sp>
        <p:nvSpPr>
          <p:cNvPr id="16390" name="CasellaDiTesto 1"/>
          <p:cNvSpPr txBox="1">
            <a:spLocks noChangeArrowheads="1"/>
          </p:cNvSpPr>
          <p:nvPr/>
        </p:nvSpPr>
        <p:spPr bwMode="auto">
          <a:xfrm>
            <a:off x="14288" y="4999938"/>
            <a:ext cx="915511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1400" b="1" dirty="0">
                <a:solidFill>
                  <a:schemeClr val="bg2">
                    <a:lumMod val="25000"/>
                  </a:schemeClr>
                </a:solidFill>
                <a:latin typeface="+mn-lt"/>
              </a:rPr>
              <a:t>Hydrogen bonding with </a:t>
            </a:r>
            <a:r>
              <a:rPr lang="en-US" sz="1400" b="1" dirty="0" err="1">
                <a:solidFill>
                  <a:schemeClr val="bg2">
                    <a:lumMod val="25000"/>
                  </a:schemeClr>
                </a:solidFill>
                <a:latin typeface="+mn-lt"/>
              </a:rPr>
              <a:t>Asn</a:t>
            </a:r>
            <a:r>
              <a:rPr lang="en-US" sz="1400" b="1" dirty="0">
                <a:solidFill>
                  <a:schemeClr val="bg2">
                    <a:lumMod val="25000"/>
                  </a:schemeClr>
                </a:solidFill>
                <a:latin typeface="+mn-lt"/>
              </a:rPr>
              <a:t> 250 was </a:t>
            </a:r>
            <a:r>
              <a:rPr lang="en-US" sz="1400" b="1" dirty="0" err="1">
                <a:solidFill>
                  <a:schemeClr val="bg2">
                    <a:lumMod val="25000"/>
                  </a:schemeClr>
                </a:solidFill>
                <a:latin typeface="+mn-lt"/>
              </a:rPr>
              <a:t>mantained</a:t>
            </a:r>
            <a:r>
              <a:rPr lang="en-US" sz="1400" b="1" dirty="0">
                <a:solidFill>
                  <a:schemeClr val="bg2">
                    <a:lumMod val="25000"/>
                  </a:schemeClr>
                </a:solidFill>
                <a:latin typeface="+mn-lt"/>
              </a:rPr>
              <a:t> as well as </a:t>
            </a:r>
            <a:r>
              <a:rPr lang="it-IT" sz="1400" b="1" dirty="0">
                <a:solidFill>
                  <a:schemeClr val="bg2">
                    <a:lumMod val="25000"/>
                  </a:schemeClr>
                </a:solidFill>
                <a:latin typeface="+mn-lt"/>
              </a:rPr>
              <a:t>π</a:t>
            </a:r>
            <a:r>
              <a:rPr lang="en-US" sz="1400" b="1" dirty="0">
                <a:solidFill>
                  <a:schemeClr val="bg2">
                    <a:lumMod val="25000"/>
                  </a:schemeClr>
                </a:solidFill>
                <a:latin typeface="+mn-lt"/>
              </a:rPr>
              <a:t>-</a:t>
            </a:r>
            <a:r>
              <a:rPr lang="it-IT" sz="1400" b="1" dirty="0">
                <a:solidFill>
                  <a:schemeClr val="bg2">
                    <a:lumMod val="25000"/>
                  </a:schemeClr>
                </a:solidFill>
                <a:latin typeface="+mn-lt"/>
              </a:rPr>
              <a:t>π</a:t>
            </a:r>
            <a:r>
              <a:rPr lang="en-US" sz="1400" b="1" dirty="0">
                <a:solidFill>
                  <a:schemeClr val="bg2">
                    <a:lumMod val="25000"/>
                  </a:schemeClr>
                </a:solidFill>
                <a:latin typeface="+mn-lt"/>
              </a:rPr>
              <a:t> stacking interaction with Phe168</a:t>
            </a:r>
          </a:p>
          <a:p>
            <a:pPr algn="ctr" eaLnBrk="1" hangingPunct="1"/>
            <a:r>
              <a:rPr lang="en-US" sz="1400" b="1" dirty="0">
                <a:solidFill>
                  <a:schemeClr val="bg2">
                    <a:lumMod val="25000"/>
                  </a:schemeClr>
                </a:solidFill>
                <a:latin typeface="+mn-lt"/>
              </a:rPr>
              <a:t/>
            </a:r>
            <a:br>
              <a:rPr lang="en-US" sz="1400" b="1" dirty="0">
                <a:solidFill>
                  <a:schemeClr val="bg2">
                    <a:lumMod val="25000"/>
                  </a:schemeClr>
                </a:solidFill>
                <a:latin typeface="+mn-lt"/>
              </a:rPr>
            </a:br>
            <a:r>
              <a:rPr lang="en-US" sz="1400" b="1" dirty="0">
                <a:solidFill>
                  <a:schemeClr val="bg2">
                    <a:lumMod val="25000"/>
                  </a:schemeClr>
                </a:solidFill>
                <a:latin typeface="+mn-lt"/>
              </a:rPr>
              <a:t>Additional hydrophobic interactions are made with the side chain of </a:t>
            </a:r>
            <a:r>
              <a:rPr lang="en-US" sz="1400" b="1" dirty="0" err="1">
                <a:solidFill>
                  <a:schemeClr val="bg2">
                    <a:lumMod val="25000"/>
                  </a:schemeClr>
                </a:solidFill>
                <a:latin typeface="+mn-lt"/>
              </a:rPr>
              <a:t>Leu</a:t>
            </a:r>
            <a:r>
              <a:rPr lang="en-US" sz="1400" b="1" dirty="0">
                <a:solidFill>
                  <a:schemeClr val="bg2">
                    <a:lumMod val="25000"/>
                  </a:schemeClr>
                </a:solidFill>
                <a:latin typeface="+mn-lt"/>
              </a:rPr>
              <a:t> 264 Ile 253 Val 169 Ile 268 for R-compound and </a:t>
            </a:r>
            <a:r>
              <a:rPr lang="en-US" sz="1400" b="1" dirty="0" err="1">
                <a:solidFill>
                  <a:schemeClr val="bg2">
                    <a:lumMod val="25000"/>
                  </a:schemeClr>
                </a:solidFill>
                <a:latin typeface="+mn-lt"/>
              </a:rPr>
              <a:t>Leu</a:t>
            </a:r>
            <a:r>
              <a:rPr lang="en-US" sz="1400" b="1" dirty="0">
                <a:solidFill>
                  <a:schemeClr val="bg2">
                    <a:lumMod val="25000"/>
                  </a:schemeClr>
                </a:solidFill>
                <a:latin typeface="+mn-lt"/>
              </a:rPr>
              <a:t> 264 Tyr 265 Val 169 Ile 268 for S-compound</a:t>
            </a:r>
          </a:p>
          <a:p>
            <a:pPr algn="ctr" eaLnBrk="1" hangingPunct="1"/>
            <a:r>
              <a:rPr lang="en-US" sz="1400" b="1" dirty="0">
                <a:solidFill>
                  <a:schemeClr val="bg2">
                    <a:lumMod val="25000"/>
                  </a:schemeClr>
                </a:solidFill>
                <a:latin typeface="+mn-lt"/>
              </a:rPr>
              <a:t/>
            </a:r>
            <a:br>
              <a:rPr lang="en-US" sz="1400" b="1" dirty="0">
                <a:solidFill>
                  <a:schemeClr val="bg2">
                    <a:lumMod val="25000"/>
                  </a:schemeClr>
                </a:solidFill>
                <a:latin typeface="+mn-lt"/>
              </a:rPr>
            </a:br>
            <a:r>
              <a:rPr lang="en-US" sz="1400" b="1" dirty="0">
                <a:solidFill>
                  <a:schemeClr val="bg2">
                    <a:lumMod val="25000"/>
                  </a:schemeClr>
                </a:solidFill>
                <a:latin typeface="+mn-lt"/>
              </a:rPr>
              <a:t>Different orientation of R-compound in the binding pocket due to the steric hindrance of the methyl group</a:t>
            </a:r>
            <a:endParaRPr lang="it-IT" sz="1400" b="1" dirty="0">
              <a:solidFill>
                <a:schemeClr val="bg2">
                  <a:lumMod val="25000"/>
                </a:schemeClr>
              </a:solidFill>
              <a:latin typeface="+mn-lt"/>
            </a:endParaRPr>
          </a:p>
        </p:txBody>
      </p:sp>
      <p:pic>
        <p:nvPicPr>
          <p:cNvPr id="16391" name="Picture 8" descr="C:\Documents and Settings\amministratore\Documenti\LavoriDaPubblicareFare_Procedure_Ricerche\SERIE WS\WS 26-\25R.JPG"/>
          <p:cNvPicPr>
            <a:picLocks noChangeAspect="1" noChangeArrowheads="1"/>
          </p:cNvPicPr>
          <p:nvPr/>
        </p:nvPicPr>
        <p:blipFill>
          <a:blip r:embed="rId7">
            <a:extLst>
              <a:ext uri="{28A0092B-C50C-407E-A947-70E740481C1C}">
                <a14:useLocalDpi xmlns:a14="http://schemas.microsoft.com/office/drawing/2010/main" val="0"/>
              </a:ext>
            </a:extLst>
          </a:blip>
          <a:srcRect l="16914" r="19472" b="5878"/>
          <a:stretch>
            <a:fillRect/>
          </a:stretch>
        </p:blipFill>
        <p:spPr bwMode="auto">
          <a:xfrm>
            <a:off x="681643" y="1412876"/>
            <a:ext cx="3812569" cy="358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C:\Documents and Settings\amministratore\Documenti\LavoriDaPubblicareFare_Procedure_Ricerche\SERIE WS\WS 26-\24S.JPG"/>
          <p:cNvPicPr>
            <a:picLocks noChangeAspect="1" noChangeArrowheads="1"/>
          </p:cNvPicPr>
          <p:nvPr/>
        </p:nvPicPr>
        <p:blipFill>
          <a:blip r:embed="rId8">
            <a:extLst>
              <a:ext uri="{28A0092B-C50C-407E-A947-70E740481C1C}">
                <a14:useLocalDpi xmlns:a14="http://schemas.microsoft.com/office/drawing/2010/main" val="0"/>
              </a:ext>
            </a:extLst>
          </a:blip>
          <a:srcRect l="16949" r="20226" b="5905"/>
          <a:stretch>
            <a:fillRect/>
          </a:stretch>
        </p:blipFill>
        <p:spPr bwMode="auto">
          <a:xfrm>
            <a:off x="4936143" y="1422401"/>
            <a:ext cx="3812569" cy="356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54638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a destra 5"/>
          <p:cNvSpPr/>
          <p:nvPr/>
        </p:nvSpPr>
        <p:spPr>
          <a:xfrm>
            <a:off x="2051050" y="2465800"/>
            <a:ext cx="360363"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7" name="Titolo 1"/>
          <p:cNvSpPr txBox="1">
            <a:spLocks/>
          </p:cNvSpPr>
          <p:nvPr/>
        </p:nvSpPr>
        <p:spPr bwMode="auto">
          <a:xfrm>
            <a:off x="2592388" y="2002250"/>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Hard </a:t>
            </a:r>
            <a:r>
              <a:rPr lang="en-US" sz="2000"/>
              <a:t>synthesis</a:t>
            </a:r>
          </a:p>
        </p:txBody>
      </p:sp>
      <p:sp>
        <p:nvSpPr>
          <p:cNvPr id="8" name="Freccia a destra 7"/>
          <p:cNvSpPr/>
          <p:nvPr/>
        </p:nvSpPr>
        <p:spPr>
          <a:xfrm>
            <a:off x="2051050" y="1808575"/>
            <a:ext cx="360363" cy="215900"/>
          </a:xfrm>
          <a:prstGeom prst="rightArrow">
            <a:avLst/>
          </a:prstGeom>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9" name="Titolo 1"/>
          <p:cNvSpPr txBox="1">
            <a:spLocks/>
          </p:cNvSpPr>
          <p:nvPr/>
        </p:nvSpPr>
        <p:spPr bwMode="auto">
          <a:xfrm>
            <a:off x="2592388" y="1328400"/>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dirty="0"/>
              <a:t>High </a:t>
            </a:r>
            <a:r>
              <a:rPr lang="it-IT" sz="2000" dirty="0" err="1"/>
              <a:t>number</a:t>
            </a:r>
            <a:r>
              <a:rPr lang="it-IT" sz="2000" dirty="0"/>
              <a:t> of </a:t>
            </a:r>
            <a:r>
              <a:rPr lang="it-IT" sz="2000" dirty="0" err="1"/>
              <a:t>nitrogen</a:t>
            </a:r>
            <a:r>
              <a:rPr lang="it-IT" sz="2000" dirty="0"/>
              <a:t> </a:t>
            </a:r>
            <a:r>
              <a:rPr lang="it-IT" sz="2000" dirty="0" err="1"/>
              <a:t>atoms</a:t>
            </a:r>
            <a:endParaRPr lang="it-IT" sz="2000" dirty="0"/>
          </a:p>
        </p:txBody>
      </p:sp>
      <p:sp>
        <p:nvSpPr>
          <p:cNvPr id="12" name="Freccia a destra 11"/>
          <p:cNvSpPr/>
          <p:nvPr/>
        </p:nvSpPr>
        <p:spPr>
          <a:xfrm>
            <a:off x="2051050" y="3042063"/>
            <a:ext cx="360363" cy="215900"/>
          </a:xfrm>
          <a:prstGeom prst="rightArrow">
            <a:avLst/>
          </a:prstGeom>
          <a:solidFill>
            <a:schemeClr val="accent2"/>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13" name="Titolo 1"/>
          <p:cNvSpPr txBox="1">
            <a:spLocks/>
          </p:cNvSpPr>
          <p:nvPr/>
        </p:nvSpPr>
        <p:spPr bwMode="auto">
          <a:xfrm>
            <a:off x="2592388" y="2578513"/>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water solubility</a:t>
            </a:r>
          </a:p>
        </p:txBody>
      </p:sp>
      <p:graphicFrame>
        <p:nvGraphicFramePr>
          <p:cNvPr id="2" name="Oggetto 1"/>
          <p:cNvGraphicFramePr>
            <a:graphicFrameLocks noChangeAspect="1"/>
          </p:cNvGraphicFramePr>
          <p:nvPr>
            <p:extLst>
              <p:ext uri="{D42A27DB-BD31-4B8C-83A1-F6EECF244321}">
                <p14:modId xmlns:p14="http://schemas.microsoft.com/office/powerpoint/2010/main" val="924206532"/>
              </p:ext>
            </p:extLst>
          </p:nvPr>
        </p:nvGraphicFramePr>
        <p:xfrm>
          <a:off x="207472" y="4261663"/>
          <a:ext cx="8496300" cy="1249362"/>
        </p:xfrm>
        <a:graphic>
          <a:graphicData uri="http://schemas.openxmlformats.org/presentationml/2006/ole">
            <mc:AlternateContent xmlns:mc="http://schemas.openxmlformats.org/markup-compatibility/2006">
              <mc:Choice xmlns:v="urn:schemas-microsoft-com:vml" Requires="v">
                <p:oleObj spid="_x0000_s23609" name="CS ChemDraw Drawing" r:id="rId3" imgW="8331200" imgH="1231900" progId="">
                  <p:embed/>
                </p:oleObj>
              </mc:Choice>
              <mc:Fallback>
                <p:oleObj name="CS ChemDraw Drawing" r:id="rId3" imgW="8331200" imgH="1231900" progId="">
                  <p:embed/>
                  <p:pic>
                    <p:nvPicPr>
                      <p:cNvPr id="0"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72" y="4261663"/>
                        <a:ext cx="8496300" cy="124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itolo 6"/>
          <p:cNvSpPr>
            <a:spLocks noGrp="1"/>
          </p:cNvSpPr>
          <p:nvPr>
            <p:ph type="title"/>
          </p:nvPr>
        </p:nvSpPr>
        <p:spPr>
          <a:xfrm>
            <a:off x="549275" y="-407799"/>
            <a:ext cx="8042276" cy="1336956"/>
          </a:xfrm>
        </p:spPr>
        <p:txBody>
          <a:bodyPr/>
          <a:lstStyle/>
          <a:p>
            <a:r>
              <a:rPr lang="it-IT" dirty="0" err="1" smtClean="0"/>
              <a:t>Molecular</a:t>
            </a:r>
            <a:r>
              <a:rPr lang="it-IT" dirty="0" smtClean="0"/>
              <a:t> </a:t>
            </a:r>
            <a:r>
              <a:rPr lang="it-IT" dirty="0" err="1" smtClean="0"/>
              <a:t>semplification</a:t>
            </a:r>
            <a:endParaRPr lang="it-IT" dirty="0"/>
          </a:p>
        </p:txBody>
      </p:sp>
    </p:spTree>
    <p:extLst>
      <p:ext uri="{BB962C8B-B14F-4D97-AF65-F5344CB8AC3E}">
        <p14:creationId xmlns:p14="http://schemas.microsoft.com/office/powerpoint/2010/main" val="328114939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ggetto 9"/>
          <p:cNvGraphicFramePr>
            <a:graphicFrameLocks/>
          </p:cNvGraphicFramePr>
          <p:nvPr>
            <p:extLst>
              <p:ext uri="{D42A27DB-BD31-4B8C-83A1-F6EECF244321}">
                <p14:modId xmlns:p14="http://schemas.microsoft.com/office/powerpoint/2010/main" val="1477916233"/>
              </p:ext>
            </p:extLst>
          </p:nvPr>
        </p:nvGraphicFramePr>
        <p:xfrm>
          <a:off x="960585" y="1941975"/>
          <a:ext cx="2746375" cy="1993900"/>
        </p:xfrm>
        <a:graphic>
          <a:graphicData uri="http://schemas.openxmlformats.org/presentationml/2006/ole">
            <mc:AlternateContent xmlns:mc="http://schemas.openxmlformats.org/markup-compatibility/2006">
              <mc:Choice xmlns:v="urn:schemas-microsoft-com:vml" Requires="v">
                <p:oleObj spid="_x0000_s24731" name="CS ChemDraw Drawing" r:id="rId3" imgW="1981200" imgH="1511300" progId="">
                  <p:embed/>
                </p:oleObj>
              </mc:Choice>
              <mc:Fallback>
                <p:oleObj name="CS ChemDraw Drawing" r:id="rId3" imgW="1981200" imgH="1511300" progId="">
                  <p:embed/>
                  <p:pic>
                    <p:nvPicPr>
                      <p:cNvPr id="0" name="Picture 1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585" y="1941975"/>
                        <a:ext cx="2746375"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3840160863"/>
              </p:ext>
            </p:extLst>
          </p:nvPr>
        </p:nvGraphicFramePr>
        <p:xfrm>
          <a:off x="5047900" y="1941975"/>
          <a:ext cx="2736850" cy="1792287"/>
        </p:xfrm>
        <a:graphic>
          <a:graphicData uri="http://schemas.openxmlformats.org/presentationml/2006/ole">
            <mc:AlternateContent xmlns:mc="http://schemas.openxmlformats.org/markup-compatibility/2006">
              <mc:Choice xmlns:v="urn:schemas-microsoft-com:vml" Requires="v">
                <p:oleObj spid="_x0000_s24732" name="CS ChemDraw Drawing" r:id="rId5" imgW="1981200" imgH="1295400" progId="">
                  <p:embed/>
                </p:oleObj>
              </mc:Choice>
              <mc:Fallback>
                <p:oleObj name="CS ChemDraw Drawing" r:id="rId5" imgW="1981200" imgH="1295400" progId="">
                  <p:embed/>
                  <p:pic>
                    <p:nvPicPr>
                      <p:cNvPr id="0" name="Picture 1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900" y="1941975"/>
                        <a:ext cx="2736850" cy="179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8" name="CasellaDiTesto 17"/>
          <p:cNvSpPr txBox="1">
            <a:spLocks noChangeArrowheads="1"/>
          </p:cNvSpPr>
          <p:nvPr/>
        </p:nvSpPr>
        <p:spPr bwMode="auto">
          <a:xfrm>
            <a:off x="1609725" y="6434138"/>
            <a:ext cx="59245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Giorgia Pastorin et al., Bioorganic &amp; Medicinal Chemistry 18 (2010) 2524–2536</a:t>
            </a:r>
          </a:p>
        </p:txBody>
      </p:sp>
      <p:sp>
        <p:nvSpPr>
          <p:cNvPr id="18" name="Text Box 5"/>
          <p:cNvSpPr txBox="1">
            <a:spLocks noChangeArrowheads="1"/>
          </p:cNvSpPr>
          <p:nvPr/>
        </p:nvSpPr>
        <p:spPr bwMode="auto">
          <a:xfrm>
            <a:off x="6053138" y="4508500"/>
            <a:ext cx="154305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80000"/>
              </a:lnSpc>
            </a:pPr>
            <a:r>
              <a:rPr lang="en-GB" sz="1500">
                <a:solidFill>
                  <a:srgbClr val="000000"/>
                </a:solidFill>
                <a:cs typeface="Calibri" pitchFamily="34" charset="0"/>
              </a:rPr>
              <a:t>  ZM241385           hA</a:t>
            </a:r>
            <a:r>
              <a:rPr lang="en-GB" sz="1500" baseline="-1000">
                <a:solidFill>
                  <a:srgbClr val="000000"/>
                </a:solidFill>
                <a:cs typeface="Calibri" pitchFamily="34" charset="0"/>
              </a:rPr>
              <a:t>1 </a:t>
            </a:r>
            <a:r>
              <a:rPr lang="en-GB" sz="1500">
                <a:solidFill>
                  <a:srgbClr val="000000"/>
                </a:solidFill>
                <a:cs typeface="Calibri" pitchFamily="34" charset="0"/>
              </a:rPr>
              <a:t>= 744  nM</a:t>
            </a:r>
          </a:p>
          <a:p>
            <a:pPr eaLnBrk="1" hangingPunct="1">
              <a:lnSpc>
                <a:spcPct val="80000"/>
              </a:lnSpc>
            </a:pPr>
            <a:r>
              <a:rPr lang="en-GB" sz="1500">
                <a:solidFill>
                  <a:srgbClr val="000000"/>
                </a:solidFill>
                <a:cs typeface="Calibri" pitchFamily="34" charset="0"/>
              </a:rPr>
              <a:t>hA</a:t>
            </a:r>
            <a:r>
              <a:rPr lang="en-GB" sz="1500" baseline="-1000">
                <a:solidFill>
                  <a:srgbClr val="000000"/>
                </a:solidFill>
                <a:cs typeface="Calibri" pitchFamily="34" charset="0"/>
              </a:rPr>
              <a:t>2A</a:t>
            </a:r>
            <a:r>
              <a:rPr lang="en-GB" sz="1500">
                <a:solidFill>
                  <a:srgbClr val="000000"/>
                </a:solidFill>
                <a:cs typeface="Calibri" pitchFamily="34" charset="0"/>
              </a:rPr>
              <a:t> = 1.6 nM</a:t>
            </a:r>
          </a:p>
          <a:p>
            <a:pPr eaLnBrk="1" hangingPunct="1">
              <a:lnSpc>
                <a:spcPct val="80000"/>
              </a:lnSpc>
            </a:pPr>
            <a:r>
              <a:rPr lang="en-GB" sz="1500">
                <a:solidFill>
                  <a:srgbClr val="000000"/>
                </a:solidFill>
                <a:cs typeface="Calibri" pitchFamily="34" charset="0"/>
              </a:rPr>
              <a:t>hA</a:t>
            </a:r>
            <a:r>
              <a:rPr lang="en-GB" sz="1500" baseline="-1000">
                <a:solidFill>
                  <a:srgbClr val="000000"/>
                </a:solidFill>
                <a:cs typeface="Calibri" pitchFamily="34" charset="0"/>
              </a:rPr>
              <a:t>2B</a:t>
            </a:r>
            <a:r>
              <a:rPr lang="en-GB" sz="1500">
                <a:solidFill>
                  <a:srgbClr val="000000"/>
                </a:solidFill>
                <a:cs typeface="Calibri" pitchFamily="34" charset="0"/>
              </a:rPr>
              <a:t> = 75  nM</a:t>
            </a:r>
          </a:p>
          <a:p>
            <a:pPr eaLnBrk="1" hangingPunct="1">
              <a:lnSpc>
                <a:spcPct val="80000"/>
              </a:lnSpc>
            </a:pPr>
            <a:r>
              <a:rPr lang="en-GB" sz="1500">
                <a:cs typeface="Calibri" pitchFamily="34" charset="0"/>
              </a:rPr>
              <a:t>hA</a:t>
            </a:r>
            <a:r>
              <a:rPr lang="en-GB" sz="1500" baseline="-1000">
                <a:cs typeface="Calibri" pitchFamily="34" charset="0"/>
              </a:rPr>
              <a:t>3</a:t>
            </a:r>
            <a:r>
              <a:rPr lang="en-GB" sz="1500" baseline="-33000">
                <a:cs typeface="Calibri" pitchFamily="34" charset="0"/>
              </a:rPr>
              <a:t> </a:t>
            </a:r>
            <a:r>
              <a:rPr lang="en-GB" sz="1500">
                <a:cs typeface="Calibri" pitchFamily="34" charset="0"/>
              </a:rPr>
              <a:t>= 743  nM</a:t>
            </a:r>
          </a:p>
        </p:txBody>
      </p:sp>
      <p:graphicFrame>
        <p:nvGraphicFramePr>
          <p:cNvPr id="19" name="Oggetto 13"/>
          <p:cNvGraphicFramePr>
            <a:graphicFrameLocks noChangeAspect="1"/>
          </p:cNvGraphicFramePr>
          <p:nvPr/>
        </p:nvGraphicFramePr>
        <p:xfrm>
          <a:off x="1804988" y="4430713"/>
          <a:ext cx="3516312" cy="1230312"/>
        </p:xfrm>
        <a:graphic>
          <a:graphicData uri="http://schemas.openxmlformats.org/presentationml/2006/ole">
            <mc:AlternateContent xmlns:mc="http://schemas.openxmlformats.org/markup-compatibility/2006">
              <mc:Choice xmlns:v="urn:schemas-microsoft-com:vml" Requires="v">
                <p:oleObj spid="_x0000_s24733" name="CS ChemDraw Drawing" r:id="rId7" imgW="2654300" imgH="939800" progId="">
                  <p:embed/>
                </p:oleObj>
              </mc:Choice>
              <mc:Fallback>
                <p:oleObj name="CS ChemDraw Drawing" r:id="rId7" imgW="2654300" imgH="939800" progId="">
                  <p:embed/>
                  <p:pic>
                    <p:nvPicPr>
                      <p:cNvPr id="0" name="Picture 1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988" y="4430713"/>
                        <a:ext cx="3516312" cy="123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Freccia a destra 6"/>
          <p:cNvSpPr/>
          <p:nvPr/>
        </p:nvSpPr>
        <p:spPr>
          <a:xfrm>
            <a:off x="4056607" y="2706725"/>
            <a:ext cx="756406" cy="5153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CasellaDiTesto 8"/>
          <p:cNvSpPr txBox="1">
            <a:spLocks noChangeArrowheads="1"/>
          </p:cNvSpPr>
          <p:nvPr/>
        </p:nvSpPr>
        <p:spPr bwMode="auto">
          <a:xfrm>
            <a:off x="1779588" y="995988"/>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[1,2,4]Triazolo[1,5-a][1,3,5]</a:t>
            </a:r>
            <a:r>
              <a:rPr lang="it-IT" sz="2400" b="1" i="1" dirty="0" err="1">
                <a:solidFill>
                  <a:srgbClr val="4EC673"/>
                </a:solidFill>
                <a:latin typeface="+mn-lt"/>
              </a:rPr>
              <a:t>triazines</a:t>
            </a:r>
            <a:endParaRPr lang="it-IT" sz="2400" b="1" i="1" dirty="0">
              <a:solidFill>
                <a:srgbClr val="4EC673"/>
              </a:solidFill>
              <a:latin typeface="+mn-lt"/>
            </a:endParaRPr>
          </a:p>
        </p:txBody>
      </p:sp>
      <p:sp>
        <p:nvSpPr>
          <p:cNvPr id="23" name="Titolo 6"/>
          <p:cNvSpPr txBox="1">
            <a:spLocks/>
          </p:cNvSpPr>
          <p:nvPr/>
        </p:nvSpPr>
        <p:spPr>
          <a:xfrm>
            <a:off x="549275" y="2738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smtClean="0"/>
              <a:t>Molecular semplification</a:t>
            </a:r>
            <a:endParaRPr lang="it-IT" dirty="0"/>
          </a:p>
        </p:txBody>
      </p:sp>
    </p:spTree>
    <p:extLst>
      <p:ext uri="{BB962C8B-B14F-4D97-AF65-F5344CB8AC3E}">
        <p14:creationId xmlns:p14="http://schemas.microsoft.com/office/powerpoint/2010/main" val="369085382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p:cNvGraphicFramePr>
          <p:nvPr>
            <p:extLst>
              <p:ext uri="{D42A27DB-BD31-4B8C-83A1-F6EECF244321}">
                <p14:modId xmlns:p14="http://schemas.microsoft.com/office/powerpoint/2010/main" val="1049454726"/>
              </p:ext>
            </p:extLst>
          </p:nvPr>
        </p:nvGraphicFramePr>
        <p:xfrm>
          <a:off x="827088" y="1341438"/>
          <a:ext cx="1793875" cy="1298575"/>
        </p:xfrm>
        <a:graphic>
          <a:graphicData uri="http://schemas.openxmlformats.org/presentationml/2006/ole">
            <mc:AlternateContent xmlns:mc="http://schemas.openxmlformats.org/markup-compatibility/2006">
              <mc:Choice xmlns:v="urn:schemas-microsoft-com:vml" Requires="v">
                <p:oleObj spid="_x0000_s36121" name="CS ChemDraw Drawing" r:id="rId3" imgW="1981200" imgH="1511300" progId="">
                  <p:embed/>
                </p:oleObj>
              </mc:Choice>
              <mc:Fallback>
                <p:oleObj name="CS ChemDraw Drawing" r:id="rId3" imgW="1981200" imgH="1511300" progId="">
                  <p:embed/>
                  <p:pic>
                    <p:nvPicPr>
                      <p:cNvPr id="0" name="Picture 26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341438"/>
                        <a:ext cx="1793875" cy="1298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val="3661034035"/>
              </p:ext>
            </p:extLst>
          </p:nvPr>
        </p:nvGraphicFramePr>
        <p:xfrm>
          <a:off x="3635375" y="1419225"/>
          <a:ext cx="1744663" cy="1143000"/>
        </p:xfrm>
        <a:graphic>
          <a:graphicData uri="http://schemas.openxmlformats.org/presentationml/2006/ole">
            <mc:AlternateContent xmlns:mc="http://schemas.openxmlformats.org/markup-compatibility/2006">
              <mc:Choice xmlns:v="urn:schemas-microsoft-com:vml" Requires="v">
                <p:oleObj spid="_x0000_s36122" name="CS ChemDraw Drawing" r:id="rId5" imgW="1981200" imgH="1295400" progId="">
                  <p:embed/>
                </p:oleObj>
              </mc:Choice>
              <mc:Fallback>
                <p:oleObj name="CS ChemDraw Drawing" r:id="rId5" imgW="1981200" imgH="1295400" progId="">
                  <p:embed/>
                  <p:pic>
                    <p:nvPicPr>
                      <p:cNvPr id="0" name="Picture 2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1419225"/>
                        <a:ext cx="1744663"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5"/>
          <p:cNvSpPr txBox="1">
            <a:spLocks noChangeArrowheads="1"/>
          </p:cNvSpPr>
          <p:nvPr/>
        </p:nvSpPr>
        <p:spPr bwMode="auto">
          <a:xfrm>
            <a:off x="1158875" y="278130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1</a:t>
            </a:r>
            <a:r>
              <a:rPr lang="en-GB" sz="1500" baseline="-33000" dirty="0">
                <a:solidFill>
                  <a:srgbClr val="000000"/>
                </a:solidFill>
                <a:latin typeface="+mn-lt"/>
              </a:rPr>
              <a:t>  </a:t>
            </a:r>
            <a:r>
              <a:rPr lang="en-GB" sz="1500" dirty="0">
                <a:solidFill>
                  <a:srgbClr val="000000"/>
                </a:solidFill>
                <a:latin typeface="+mn-lt"/>
              </a:rPr>
              <a:t>= 594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2A</a:t>
            </a:r>
            <a:r>
              <a:rPr lang="en-GB" sz="1500" dirty="0">
                <a:solidFill>
                  <a:srgbClr val="000000"/>
                </a:solidFill>
                <a:latin typeface="+mn-lt"/>
              </a:rPr>
              <a:t>= 381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2B</a:t>
            </a:r>
            <a:r>
              <a:rPr lang="en-GB" sz="1500" dirty="0">
                <a:solidFill>
                  <a:srgbClr val="000000"/>
                </a:solidFill>
                <a:latin typeface="+mn-lt"/>
              </a:rPr>
              <a:t> = 222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FF0000"/>
                </a:solidFill>
                <a:latin typeface="+mn-lt"/>
              </a:rPr>
              <a:t>hA</a:t>
            </a:r>
            <a:r>
              <a:rPr lang="en-GB" sz="1500" baseline="-1000" dirty="0">
                <a:solidFill>
                  <a:srgbClr val="FF0000"/>
                </a:solidFill>
                <a:latin typeface="+mn-lt"/>
              </a:rPr>
              <a:t>3</a:t>
            </a:r>
            <a:r>
              <a:rPr lang="en-GB" sz="1500" baseline="-33000" dirty="0">
                <a:solidFill>
                  <a:srgbClr val="FF0000"/>
                </a:solidFill>
                <a:latin typeface="+mn-lt"/>
              </a:rPr>
              <a:t>  </a:t>
            </a:r>
            <a:r>
              <a:rPr lang="en-GB" sz="1500" dirty="0">
                <a:solidFill>
                  <a:srgbClr val="FF0000"/>
                </a:solidFill>
                <a:latin typeface="+mn-lt"/>
              </a:rPr>
              <a:t>=  0.16 </a:t>
            </a:r>
            <a:r>
              <a:rPr lang="en-GB" sz="1500" dirty="0" err="1" smtClean="0">
                <a:solidFill>
                  <a:srgbClr val="FF0000"/>
                </a:solidFill>
                <a:latin typeface="+mn-lt"/>
              </a:rPr>
              <a:t>nM</a:t>
            </a:r>
            <a:endParaRPr lang="en-GB" sz="1500" dirty="0">
              <a:solidFill>
                <a:srgbClr val="FF0000"/>
              </a:solidFill>
              <a:latin typeface="+mn-lt"/>
            </a:endParaRPr>
          </a:p>
        </p:txBody>
      </p:sp>
      <p:sp>
        <p:nvSpPr>
          <p:cNvPr id="6" name="Text Box 5"/>
          <p:cNvSpPr txBox="1">
            <a:spLocks noChangeArrowheads="1"/>
          </p:cNvSpPr>
          <p:nvPr/>
        </p:nvSpPr>
        <p:spPr bwMode="auto">
          <a:xfrm>
            <a:off x="3940175" y="278130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dirty="0">
                <a:solidFill>
                  <a:srgbClr val="000000"/>
                </a:solidFill>
                <a:latin typeface="+mn-lt"/>
              </a:rPr>
              <a:t>rA</a:t>
            </a:r>
            <a:r>
              <a:rPr lang="en-GB" sz="1500" baseline="-1000" dirty="0">
                <a:solidFill>
                  <a:srgbClr val="000000"/>
                </a:solidFill>
                <a:latin typeface="+mn-lt"/>
              </a:rPr>
              <a:t>1</a:t>
            </a:r>
            <a:r>
              <a:rPr lang="en-GB" sz="1500" baseline="-33000" dirty="0">
                <a:solidFill>
                  <a:srgbClr val="000000"/>
                </a:solidFill>
                <a:latin typeface="+mn-lt"/>
              </a:rPr>
              <a:t>  </a:t>
            </a:r>
            <a:r>
              <a:rPr lang="en-GB" sz="1500" dirty="0">
                <a:solidFill>
                  <a:srgbClr val="000000"/>
                </a:solidFill>
                <a:latin typeface="+mn-lt"/>
              </a:rPr>
              <a:t>= 3,150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rA</a:t>
            </a:r>
            <a:r>
              <a:rPr lang="en-GB" sz="1500" baseline="-1000" dirty="0">
                <a:solidFill>
                  <a:srgbClr val="000000"/>
                </a:solidFill>
                <a:latin typeface="+mn-lt"/>
              </a:rPr>
              <a:t>2A</a:t>
            </a:r>
            <a:r>
              <a:rPr lang="en-GB" sz="1500" dirty="0">
                <a:solidFill>
                  <a:srgbClr val="000000"/>
                </a:solidFill>
                <a:latin typeface="+mn-lt"/>
              </a:rPr>
              <a:t>= 580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2B</a:t>
            </a:r>
            <a:r>
              <a:rPr lang="en-GB" sz="1500" dirty="0">
                <a:solidFill>
                  <a:srgbClr val="000000"/>
                </a:solidFill>
                <a:latin typeface="+mn-lt"/>
              </a:rPr>
              <a:t> &gt; 30,000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FF0000"/>
                </a:solidFill>
                <a:latin typeface="+mn-lt"/>
              </a:rPr>
              <a:t>hA</a:t>
            </a:r>
            <a:r>
              <a:rPr lang="en-GB" sz="1500" baseline="-1000" dirty="0">
                <a:solidFill>
                  <a:srgbClr val="FF0000"/>
                </a:solidFill>
                <a:latin typeface="+mn-lt"/>
              </a:rPr>
              <a:t>3</a:t>
            </a:r>
            <a:r>
              <a:rPr lang="en-GB" sz="1500" baseline="-33000" dirty="0">
                <a:solidFill>
                  <a:srgbClr val="FF0000"/>
                </a:solidFill>
                <a:latin typeface="+mn-lt"/>
              </a:rPr>
              <a:t>  </a:t>
            </a:r>
            <a:r>
              <a:rPr lang="en-GB" sz="1500" dirty="0">
                <a:solidFill>
                  <a:srgbClr val="FF0000"/>
                </a:solidFill>
                <a:latin typeface="+mn-lt"/>
              </a:rPr>
              <a:t>=  311 </a:t>
            </a:r>
            <a:r>
              <a:rPr lang="en-GB" sz="1500" dirty="0" err="1" smtClean="0">
                <a:solidFill>
                  <a:srgbClr val="FF0000"/>
                </a:solidFill>
                <a:latin typeface="+mn-lt"/>
              </a:rPr>
              <a:t>nM</a:t>
            </a:r>
            <a:endParaRPr lang="en-GB" sz="1500" dirty="0">
              <a:solidFill>
                <a:srgbClr val="FF0000"/>
              </a:solidFill>
              <a:latin typeface="+mn-lt"/>
            </a:endParaRPr>
          </a:p>
        </p:txBody>
      </p:sp>
      <p:sp>
        <p:nvSpPr>
          <p:cNvPr id="18439" name="CasellaDiTesto 8"/>
          <p:cNvSpPr txBox="1">
            <a:spLocks noChangeArrowheads="1"/>
          </p:cNvSpPr>
          <p:nvPr/>
        </p:nvSpPr>
        <p:spPr bwMode="auto">
          <a:xfrm>
            <a:off x="1779588" y="896238"/>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[1,2,4]Triazolo[1,5-a][1,3,5]</a:t>
            </a:r>
            <a:r>
              <a:rPr lang="it-IT" sz="2400" b="1" i="1" dirty="0" err="1">
                <a:solidFill>
                  <a:srgbClr val="4EC673"/>
                </a:solidFill>
                <a:latin typeface="+mn-lt"/>
              </a:rPr>
              <a:t>triazines</a:t>
            </a:r>
            <a:endParaRPr lang="it-IT" sz="2400" b="1" i="1" dirty="0">
              <a:solidFill>
                <a:srgbClr val="4EC673"/>
              </a:solidFill>
              <a:latin typeface="+mn-lt"/>
            </a:endParaRPr>
          </a:p>
        </p:txBody>
      </p:sp>
      <p:graphicFrame>
        <p:nvGraphicFramePr>
          <p:cNvPr id="12" name="Oggetto 11"/>
          <p:cNvGraphicFramePr>
            <a:graphicFrameLocks noChangeAspect="1"/>
          </p:cNvGraphicFramePr>
          <p:nvPr>
            <p:extLst>
              <p:ext uri="{D42A27DB-BD31-4B8C-83A1-F6EECF244321}">
                <p14:modId xmlns:p14="http://schemas.microsoft.com/office/powerpoint/2010/main" val="583141476"/>
              </p:ext>
            </p:extLst>
          </p:nvPr>
        </p:nvGraphicFramePr>
        <p:xfrm>
          <a:off x="787400" y="4206875"/>
          <a:ext cx="1773238" cy="736600"/>
        </p:xfrm>
        <a:graphic>
          <a:graphicData uri="http://schemas.openxmlformats.org/presentationml/2006/ole">
            <mc:AlternateContent xmlns:mc="http://schemas.openxmlformats.org/markup-compatibility/2006">
              <mc:Choice xmlns:v="urn:schemas-microsoft-com:vml" Requires="v">
                <p:oleObj spid="_x0000_s36123" name="CS ChemDraw Drawing" r:id="rId7" imgW="2006600" imgH="838200" progId="">
                  <p:embed/>
                </p:oleObj>
              </mc:Choice>
              <mc:Fallback>
                <p:oleObj name="CS ChemDraw Drawing" r:id="rId7" imgW="2006600" imgH="838200" progId="">
                  <p:embed/>
                  <p:pic>
                    <p:nvPicPr>
                      <p:cNvPr id="0" name="Picture 2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400" y="4206875"/>
                        <a:ext cx="1773238"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5"/>
          <p:cNvSpPr txBox="1">
            <a:spLocks noChangeArrowheads="1"/>
          </p:cNvSpPr>
          <p:nvPr/>
        </p:nvSpPr>
        <p:spPr bwMode="auto">
          <a:xfrm>
            <a:off x="1120775" y="5199063"/>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500" dirty="0">
                <a:latin typeface="+mn-lt"/>
              </a:rPr>
              <a:t>rA</a:t>
            </a:r>
            <a:r>
              <a:rPr lang="en-GB" sz="1500" baseline="-1000" dirty="0">
                <a:latin typeface="+mn-lt"/>
              </a:rPr>
              <a:t>1</a:t>
            </a:r>
            <a:r>
              <a:rPr lang="en-GB" sz="1500" baseline="-33000" dirty="0">
                <a:latin typeface="+mn-lt"/>
              </a:rPr>
              <a:t>  </a:t>
            </a:r>
            <a:r>
              <a:rPr lang="en-GB" sz="1500" dirty="0">
                <a:latin typeface="+mn-lt"/>
              </a:rPr>
              <a:t>= 2,720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rA</a:t>
            </a:r>
            <a:r>
              <a:rPr lang="en-GB" sz="1500" baseline="-1000" dirty="0">
                <a:latin typeface="+mn-lt"/>
              </a:rPr>
              <a:t>2A</a:t>
            </a:r>
            <a:r>
              <a:rPr lang="en-GB" sz="1500" dirty="0">
                <a:latin typeface="+mn-lt"/>
              </a:rPr>
              <a:t>= 18.3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2B</a:t>
            </a:r>
            <a:r>
              <a:rPr lang="en-GB" sz="1500" dirty="0">
                <a:latin typeface="+mn-lt"/>
              </a:rPr>
              <a:t> = 1,080 </a:t>
            </a:r>
            <a:r>
              <a:rPr lang="en-GB" sz="1500" dirty="0" err="1">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3</a:t>
            </a:r>
            <a:r>
              <a:rPr lang="en-GB" sz="1500" baseline="-33000" dirty="0">
                <a:latin typeface="+mn-lt"/>
              </a:rPr>
              <a:t>  </a:t>
            </a:r>
            <a:r>
              <a:rPr lang="en-GB" sz="1500" dirty="0">
                <a:latin typeface="+mn-lt"/>
              </a:rPr>
              <a:t>= 489  </a:t>
            </a:r>
            <a:r>
              <a:rPr lang="en-GB" sz="1500" dirty="0" err="1" smtClean="0">
                <a:latin typeface="+mn-lt"/>
              </a:rPr>
              <a:t>nM</a:t>
            </a:r>
            <a:endParaRPr lang="en-GB" sz="1500" dirty="0">
              <a:latin typeface="+mn-lt"/>
            </a:endParaRPr>
          </a:p>
        </p:txBody>
      </p:sp>
      <p:graphicFrame>
        <p:nvGraphicFramePr>
          <p:cNvPr id="14" name="Oggetto 13"/>
          <p:cNvGraphicFramePr>
            <a:graphicFrameLocks noChangeAspect="1"/>
          </p:cNvGraphicFramePr>
          <p:nvPr>
            <p:extLst>
              <p:ext uri="{D42A27DB-BD31-4B8C-83A1-F6EECF244321}">
                <p14:modId xmlns:p14="http://schemas.microsoft.com/office/powerpoint/2010/main" val="1661454441"/>
              </p:ext>
            </p:extLst>
          </p:nvPr>
        </p:nvGraphicFramePr>
        <p:xfrm>
          <a:off x="3779838" y="3933825"/>
          <a:ext cx="1584325" cy="1282700"/>
        </p:xfrm>
        <a:graphic>
          <a:graphicData uri="http://schemas.openxmlformats.org/presentationml/2006/ole">
            <mc:AlternateContent xmlns:mc="http://schemas.openxmlformats.org/markup-compatibility/2006">
              <mc:Choice xmlns:v="urn:schemas-microsoft-com:vml" Requires="v">
                <p:oleObj spid="_x0000_s36124" name="CS ChemDraw Drawing" r:id="rId9" imgW="1803400" imgH="1447800" progId="">
                  <p:embed/>
                </p:oleObj>
              </mc:Choice>
              <mc:Fallback>
                <p:oleObj name="CS ChemDraw Drawing" r:id="rId9" imgW="1803400" imgH="1447800" progId="">
                  <p:embed/>
                  <p:pic>
                    <p:nvPicPr>
                      <p:cNvPr id="0" name="Picture 2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9838" y="3933825"/>
                        <a:ext cx="1584325" cy="128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5"/>
          <p:cNvSpPr txBox="1">
            <a:spLocks noChangeArrowheads="1"/>
          </p:cNvSpPr>
          <p:nvPr/>
        </p:nvSpPr>
        <p:spPr bwMode="auto">
          <a:xfrm>
            <a:off x="3856038" y="5199063"/>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500" dirty="0">
                <a:latin typeface="+mn-lt"/>
              </a:rPr>
              <a:t>rA</a:t>
            </a:r>
            <a:r>
              <a:rPr lang="en-GB" sz="1500" baseline="-1000" dirty="0">
                <a:latin typeface="+mn-lt"/>
              </a:rPr>
              <a:t>1</a:t>
            </a:r>
            <a:r>
              <a:rPr lang="en-GB" sz="1500" baseline="-33000" dirty="0">
                <a:latin typeface="+mn-lt"/>
              </a:rPr>
              <a:t>  </a:t>
            </a:r>
            <a:r>
              <a:rPr lang="en-GB" sz="1500" dirty="0">
                <a:latin typeface="+mn-lt"/>
              </a:rPr>
              <a:t>= 557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rA</a:t>
            </a:r>
            <a:r>
              <a:rPr lang="en-GB" sz="1500" baseline="-1000" dirty="0">
                <a:latin typeface="+mn-lt"/>
              </a:rPr>
              <a:t>2A</a:t>
            </a:r>
            <a:r>
              <a:rPr lang="en-GB" sz="1500" dirty="0">
                <a:latin typeface="+mn-lt"/>
              </a:rPr>
              <a:t>&gt; 10,000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2B</a:t>
            </a:r>
            <a:r>
              <a:rPr lang="en-GB" sz="1500" dirty="0">
                <a:latin typeface="+mn-lt"/>
              </a:rPr>
              <a:t>&gt; 30,000 </a:t>
            </a:r>
            <a:r>
              <a:rPr lang="en-GB" sz="1500" dirty="0" err="1">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3</a:t>
            </a:r>
            <a:r>
              <a:rPr lang="en-GB" sz="1500" baseline="-33000" dirty="0">
                <a:latin typeface="+mn-lt"/>
              </a:rPr>
              <a:t>  </a:t>
            </a:r>
            <a:r>
              <a:rPr lang="en-GB" sz="1500" dirty="0">
                <a:latin typeface="+mn-lt"/>
              </a:rPr>
              <a:t>= 170  </a:t>
            </a:r>
            <a:r>
              <a:rPr lang="en-GB" sz="1500" dirty="0" err="1" smtClean="0">
                <a:latin typeface="+mn-lt"/>
              </a:rPr>
              <a:t>nM</a:t>
            </a:r>
            <a:endParaRPr lang="en-GB" sz="1500" dirty="0">
              <a:latin typeface="+mn-lt"/>
            </a:endParaRPr>
          </a:p>
        </p:txBody>
      </p:sp>
      <p:graphicFrame>
        <p:nvGraphicFramePr>
          <p:cNvPr id="16" name="Oggetto 15"/>
          <p:cNvGraphicFramePr>
            <a:graphicFrameLocks noChangeAspect="1"/>
          </p:cNvGraphicFramePr>
          <p:nvPr>
            <p:extLst>
              <p:ext uri="{D42A27DB-BD31-4B8C-83A1-F6EECF244321}">
                <p14:modId xmlns:p14="http://schemas.microsoft.com/office/powerpoint/2010/main" val="3068406388"/>
              </p:ext>
            </p:extLst>
          </p:nvPr>
        </p:nvGraphicFramePr>
        <p:xfrm>
          <a:off x="6562725" y="4070350"/>
          <a:ext cx="1744663" cy="1008063"/>
        </p:xfrm>
        <a:graphic>
          <a:graphicData uri="http://schemas.openxmlformats.org/presentationml/2006/ole">
            <mc:AlternateContent xmlns:mc="http://schemas.openxmlformats.org/markup-compatibility/2006">
              <mc:Choice xmlns:v="urn:schemas-microsoft-com:vml" Requires="v">
                <p:oleObj spid="_x0000_s36125" name="CS ChemDraw Drawing" r:id="rId11" imgW="1993900" imgH="1155700" progId="">
                  <p:embed/>
                </p:oleObj>
              </mc:Choice>
              <mc:Fallback>
                <p:oleObj name="CS ChemDraw Drawing" r:id="rId11" imgW="1993900" imgH="1155700" progId="">
                  <p:embed/>
                  <p:pic>
                    <p:nvPicPr>
                      <p:cNvPr id="0" name="Picture 2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62725" y="4070350"/>
                        <a:ext cx="1744663" cy="100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5"/>
          <p:cNvSpPr txBox="1">
            <a:spLocks noChangeArrowheads="1"/>
          </p:cNvSpPr>
          <p:nvPr/>
        </p:nvSpPr>
        <p:spPr bwMode="auto">
          <a:xfrm>
            <a:off x="6673850" y="5199063"/>
            <a:ext cx="2406650"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500" dirty="0">
                <a:latin typeface="+mn-lt"/>
              </a:rPr>
              <a:t>rA</a:t>
            </a:r>
            <a:r>
              <a:rPr lang="en-GB" sz="1500" baseline="-1000" dirty="0">
                <a:latin typeface="+mn-lt"/>
              </a:rPr>
              <a:t>1</a:t>
            </a:r>
            <a:r>
              <a:rPr lang="en-GB" sz="1500" baseline="-33000" dirty="0">
                <a:latin typeface="+mn-lt"/>
              </a:rPr>
              <a:t>  </a:t>
            </a:r>
            <a:r>
              <a:rPr lang="en-GB" sz="1500" dirty="0">
                <a:latin typeface="+mn-lt"/>
              </a:rPr>
              <a:t>= 17% </a:t>
            </a:r>
            <a:r>
              <a:rPr lang="en-GB" sz="1500" dirty="0" err="1">
                <a:latin typeface="+mn-lt"/>
              </a:rPr>
              <a:t>inhib</a:t>
            </a:r>
            <a:r>
              <a:rPr lang="en-GB" sz="1500" dirty="0">
                <a:latin typeface="+mn-lt"/>
              </a:rPr>
              <a:t>. at 10 µM</a:t>
            </a:r>
          </a:p>
          <a:p>
            <a:pPr marL="0" lvl="1" indent="0" eaLnBrk="1" hangingPunct="1">
              <a:lnSpc>
                <a:spcPct val="80000"/>
              </a:lnSpc>
              <a:buSzPct val="45000"/>
            </a:pPr>
            <a:r>
              <a:rPr lang="en-GB" sz="1500" dirty="0">
                <a:latin typeface="+mn-lt"/>
              </a:rPr>
              <a:t>rA</a:t>
            </a:r>
            <a:r>
              <a:rPr lang="en-GB" sz="1500" baseline="-1000" dirty="0">
                <a:latin typeface="+mn-lt"/>
              </a:rPr>
              <a:t>2A</a:t>
            </a:r>
            <a:r>
              <a:rPr lang="en-GB" sz="1500" dirty="0">
                <a:latin typeface="+mn-lt"/>
              </a:rPr>
              <a:t>= 38.9    </a:t>
            </a:r>
            <a:r>
              <a:rPr lang="en-GB" sz="1500" dirty="0" err="1">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2B</a:t>
            </a:r>
            <a:r>
              <a:rPr lang="en-GB" sz="1500" dirty="0">
                <a:latin typeface="+mn-lt"/>
              </a:rPr>
              <a:t> = </a:t>
            </a:r>
            <a:r>
              <a:rPr lang="en-GB" sz="1500" dirty="0" smtClean="0">
                <a:latin typeface="+mn-lt"/>
              </a:rPr>
              <a:t>2,957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3</a:t>
            </a:r>
            <a:r>
              <a:rPr lang="en-GB" sz="1500" baseline="-33000" dirty="0">
                <a:latin typeface="+mn-lt"/>
              </a:rPr>
              <a:t>  </a:t>
            </a:r>
            <a:r>
              <a:rPr lang="en-GB" sz="1500" dirty="0">
                <a:latin typeface="+mn-lt"/>
              </a:rPr>
              <a:t>= 633 </a:t>
            </a:r>
            <a:r>
              <a:rPr lang="en-GB" sz="1500" dirty="0" err="1" smtClean="0">
                <a:latin typeface="+mn-lt"/>
              </a:rPr>
              <a:t>nM</a:t>
            </a:r>
            <a:endParaRPr lang="en-GB" sz="1500" dirty="0">
              <a:latin typeface="+mn-lt"/>
            </a:endParaRPr>
          </a:p>
        </p:txBody>
      </p:sp>
      <p:sp>
        <p:nvSpPr>
          <p:cNvPr id="18448" name="CasellaDiTesto 17"/>
          <p:cNvSpPr txBox="1">
            <a:spLocks noChangeArrowheads="1"/>
          </p:cNvSpPr>
          <p:nvPr/>
        </p:nvSpPr>
        <p:spPr bwMode="auto">
          <a:xfrm>
            <a:off x="1609725" y="6434138"/>
            <a:ext cx="59245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latin typeface="+mn-lt"/>
              </a:rPr>
              <a:t>Giorgia Pastorin et al., Bioorganic &amp; Medicinal Chemistry 18 (2010) 2524–2536</a:t>
            </a:r>
          </a:p>
        </p:txBody>
      </p:sp>
      <p:sp>
        <p:nvSpPr>
          <p:cNvPr id="20" name="Text Box 5"/>
          <p:cNvSpPr txBox="1">
            <a:spLocks noChangeArrowheads="1"/>
          </p:cNvSpPr>
          <p:nvPr/>
        </p:nvSpPr>
        <p:spPr bwMode="auto">
          <a:xfrm>
            <a:off x="6557963" y="2781300"/>
            <a:ext cx="154305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80000"/>
              </a:lnSpc>
            </a:pPr>
            <a:r>
              <a:rPr lang="en-GB" sz="1500" dirty="0">
                <a:solidFill>
                  <a:srgbClr val="000000"/>
                </a:solidFill>
                <a:latin typeface="+mn-lt"/>
                <a:cs typeface="Calibri" pitchFamily="34" charset="0"/>
              </a:rPr>
              <a:t>  ZM241385           hA</a:t>
            </a:r>
            <a:r>
              <a:rPr lang="en-GB" sz="1500" baseline="-1000" dirty="0">
                <a:solidFill>
                  <a:srgbClr val="000000"/>
                </a:solidFill>
                <a:latin typeface="+mn-lt"/>
                <a:cs typeface="Calibri" pitchFamily="34" charset="0"/>
              </a:rPr>
              <a:t>1 </a:t>
            </a:r>
            <a:r>
              <a:rPr lang="en-GB" sz="1500" dirty="0">
                <a:solidFill>
                  <a:srgbClr val="000000"/>
                </a:solidFill>
                <a:latin typeface="+mn-lt"/>
                <a:cs typeface="Calibri" pitchFamily="34" charset="0"/>
              </a:rPr>
              <a:t>= 744 </a:t>
            </a:r>
            <a:r>
              <a:rPr lang="en-GB" sz="1500" dirty="0" err="1" smtClean="0">
                <a:solidFill>
                  <a:srgbClr val="000000"/>
                </a:solidFill>
                <a:latin typeface="+mn-lt"/>
                <a:cs typeface="Calibri" pitchFamily="34" charset="0"/>
              </a:rPr>
              <a:t>nM</a:t>
            </a:r>
            <a:endParaRPr lang="en-GB" sz="1500" dirty="0">
              <a:solidFill>
                <a:srgbClr val="000000"/>
              </a:solidFill>
              <a:latin typeface="+mn-lt"/>
              <a:cs typeface="Calibri" pitchFamily="34" charset="0"/>
            </a:endParaRPr>
          </a:p>
          <a:p>
            <a:pPr eaLnBrk="1" hangingPunct="1">
              <a:lnSpc>
                <a:spcPct val="80000"/>
              </a:lnSpc>
            </a:pPr>
            <a:r>
              <a:rPr lang="en-GB" sz="1500" dirty="0">
                <a:solidFill>
                  <a:srgbClr val="000000"/>
                </a:solidFill>
                <a:latin typeface="+mn-lt"/>
                <a:cs typeface="Calibri" pitchFamily="34" charset="0"/>
              </a:rPr>
              <a:t>hA</a:t>
            </a:r>
            <a:r>
              <a:rPr lang="en-GB" sz="1500" baseline="-1000" dirty="0">
                <a:solidFill>
                  <a:srgbClr val="000000"/>
                </a:solidFill>
                <a:latin typeface="+mn-lt"/>
                <a:cs typeface="Calibri" pitchFamily="34" charset="0"/>
              </a:rPr>
              <a:t>2A</a:t>
            </a:r>
            <a:r>
              <a:rPr lang="en-GB" sz="1500" dirty="0">
                <a:solidFill>
                  <a:srgbClr val="000000"/>
                </a:solidFill>
                <a:latin typeface="+mn-lt"/>
                <a:cs typeface="Calibri" pitchFamily="34" charset="0"/>
              </a:rPr>
              <a:t> = 1.6 </a:t>
            </a:r>
            <a:r>
              <a:rPr lang="en-GB" sz="1500" dirty="0" err="1">
                <a:solidFill>
                  <a:srgbClr val="000000"/>
                </a:solidFill>
                <a:latin typeface="+mn-lt"/>
                <a:cs typeface="Calibri" pitchFamily="34" charset="0"/>
              </a:rPr>
              <a:t>nM</a:t>
            </a:r>
            <a:endParaRPr lang="en-GB" sz="1500" dirty="0">
              <a:solidFill>
                <a:srgbClr val="000000"/>
              </a:solidFill>
              <a:latin typeface="+mn-lt"/>
              <a:cs typeface="Calibri" pitchFamily="34" charset="0"/>
            </a:endParaRPr>
          </a:p>
          <a:p>
            <a:pPr eaLnBrk="1" hangingPunct="1">
              <a:lnSpc>
                <a:spcPct val="80000"/>
              </a:lnSpc>
            </a:pPr>
            <a:r>
              <a:rPr lang="en-GB" sz="1500" dirty="0">
                <a:solidFill>
                  <a:srgbClr val="000000"/>
                </a:solidFill>
                <a:latin typeface="+mn-lt"/>
                <a:cs typeface="Calibri" pitchFamily="34" charset="0"/>
              </a:rPr>
              <a:t>hA</a:t>
            </a:r>
            <a:r>
              <a:rPr lang="en-GB" sz="1500" baseline="-1000" dirty="0">
                <a:solidFill>
                  <a:srgbClr val="000000"/>
                </a:solidFill>
                <a:latin typeface="+mn-lt"/>
                <a:cs typeface="Calibri" pitchFamily="34" charset="0"/>
              </a:rPr>
              <a:t>2B</a:t>
            </a:r>
            <a:r>
              <a:rPr lang="en-GB" sz="1500" dirty="0">
                <a:solidFill>
                  <a:srgbClr val="000000"/>
                </a:solidFill>
                <a:latin typeface="+mn-lt"/>
                <a:cs typeface="Calibri" pitchFamily="34" charset="0"/>
              </a:rPr>
              <a:t> = 75 </a:t>
            </a:r>
            <a:r>
              <a:rPr lang="en-GB" sz="1500" dirty="0" err="1" smtClean="0">
                <a:solidFill>
                  <a:srgbClr val="000000"/>
                </a:solidFill>
                <a:latin typeface="+mn-lt"/>
                <a:cs typeface="Calibri" pitchFamily="34" charset="0"/>
              </a:rPr>
              <a:t>nM</a:t>
            </a:r>
            <a:endParaRPr lang="en-GB" sz="1500" dirty="0">
              <a:solidFill>
                <a:srgbClr val="000000"/>
              </a:solidFill>
              <a:latin typeface="+mn-lt"/>
              <a:cs typeface="Calibri" pitchFamily="34" charset="0"/>
            </a:endParaRPr>
          </a:p>
          <a:p>
            <a:pPr eaLnBrk="1" hangingPunct="1">
              <a:lnSpc>
                <a:spcPct val="80000"/>
              </a:lnSpc>
            </a:pPr>
            <a:r>
              <a:rPr lang="en-GB" sz="1500" dirty="0">
                <a:solidFill>
                  <a:srgbClr val="FF0000"/>
                </a:solidFill>
                <a:latin typeface="+mn-lt"/>
                <a:cs typeface="Calibri" pitchFamily="34" charset="0"/>
              </a:rPr>
              <a:t>hA</a:t>
            </a:r>
            <a:r>
              <a:rPr lang="en-GB" sz="1500" baseline="-1000" dirty="0">
                <a:solidFill>
                  <a:srgbClr val="FF0000"/>
                </a:solidFill>
                <a:latin typeface="+mn-lt"/>
                <a:cs typeface="Calibri" pitchFamily="34" charset="0"/>
              </a:rPr>
              <a:t>3</a:t>
            </a:r>
            <a:r>
              <a:rPr lang="en-GB" sz="1500" baseline="-33000" dirty="0">
                <a:solidFill>
                  <a:srgbClr val="FF0000"/>
                </a:solidFill>
                <a:latin typeface="+mn-lt"/>
                <a:cs typeface="Calibri" pitchFamily="34" charset="0"/>
              </a:rPr>
              <a:t> </a:t>
            </a:r>
            <a:r>
              <a:rPr lang="en-GB" sz="1500" dirty="0">
                <a:solidFill>
                  <a:srgbClr val="FF0000"/>
                </a:solidFill>
                <a:latin typeface="+mn-lt"/>
                <a:cs typeface="Calibri" pitchFamily="34" charset="0"/>
              </a:rPr>
              <a:t>= 743 </a:t>
            </a:r>
            <a:r>
              <a:rPr lang="en-GB" sz="1500" dirty="0" err="1" smtClean="0">
                <a:solidFill>
                  <a:srgbClr val="FF0000"/>
                </a:solidFill>
                <a:latin typeface="+mn-lt"/>
                <a:cs typeface="Calibri" pitchFamily="34" charset="0"/>
              </a:rPr>
              <a:t>nM</a:t>
            </a:r>
            <a:endParaRPr lang="en-GB" sz="1500" dirty="0">
              <a:solidFill>
                <a:srgbClr val="FF0000"/>
              </a:solidFill>
              <a:latin typeface="+mn-lt"/>
              <a:cs typeface="Calibri" pitchFamily="34" charset="0"/>
            </a:endParaRPr>
          </a:p>
        </p:txBody>
      </p:sp>
      <p:graphicFrame>
        <p:nvGraphicFramePr>
          <p:cNvPr id="21" name="Oggetto 20"/>
          <p:cNvGraphicFramePr>
            <a:graphicFrameLocks noChangeAspect="1"/>
          </p:cNvGraphicFramePr>
          <p:nvPr>
            <p:extLst>
              <p:ext uri="{D42A27DB-BD31-4B8C-83A1-F6EECF244321}">
                <p14:modId xmlns:p14="http://schemas.microsoft.com/office/powerpoint/2010/main" val="2451917691"/>
              </p:ext>
            </p:extLst>
          </p:nvPr>
        </p:nvGraphicFramePr>
        <p:xfrm>
          <a:off x="5795963" y="1789113"/>
          <a:ext cx="2338387" cy="819150"/>
        </p:xfrm>
        <a:graphic>
          <a:graphicData uri="http://schemas.openxmlformats.org/presentationml/2006/ole">
            <mc:AlternateContent xmlns:mc="http://schemas.openxmlformats.org/markup-compatibility/2006">
              <mc:Choice xmlns:v="urn:schemas-microsoft-com:vml" Requires="v">
                <p:oleObj spid="_x0000_s36126" name="CS ChemDraw Drawing" r:id="rId13" imgW="2654300" imgH="939800" progId="">
                  <p:embed/>
                </p:oleObj>
              </mc:Choice>
              <mc:Fallback>
                <p:oleObj name="CS ChemDraw Drawing" r:id="rId13" imgW="2654300" imgH="939800" progId="">
                  <p:embed/>
                  <p:pic>
                    <p:nvPicPr>
                      <p:cNvPr id="0" name="Picture 26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5963" y="1789113"/>
                        <a:ext cx="233838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itolo 6"/>
          <p:cNvSpPr>
            <a:spLocks noGrp="1"/>
          </p:cNvSpPr>
          <p:nvPr>
            <p:ph type="title"/>
          </p:nvPr>
        </p:nvSpPr>
        <p:spPr>
          <a:xfrm>
            <a:off x="549275" y="-407799"/>
            <a:ext cx="8042276" cy="1336956"/>
          </a:xfrm>
        </p:spPr>
        <p:txBody>
          <a:bodyPr/>
          <a:lstStyle/>
          <a:p>
            <a:r>
              <a:rPr lang="it-IT" dirty="0" err="1" smtClean="0"/>
              <a:t>Molecular</a:t>
            </a:r>
            <a:r>
              <a:rPr lang="it-IT" dirty="0" smtClean="0"/>
              <a:t> </a:t>
            </a:r>
            <a:r>
              <a:rPr lang="it-IT" dirty="0" err="1" smtClean="0"/>
              <a:t>semplification</a:t>
            </a:r>
            <a:endParaRPr lang="it-IT" dirty="0"/>
          </a:p>
        </p:txBody>
      </p:sp>
    </p:spTree>
    <p:extLst>
      <p:ext uri="{BB962C8B-B14F-4D97-AF65-F5344CB8AC3E}">
        <p14:creationId xmlns:p14="http://schemas.microsoft.com/office/powerpoint/2010/main" val="32763814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426240" y="309633"/>
            <a:ext cx="8226720" cy="1061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2A</a:t>
            </a:r>
            <a:r>
              <a:rPr lang="en-GB" altLang="it-IT" sz="4000" dirty="0">
                <a:solidFill>
                  <a:schemeClr val="accent1"/>
                </a:solidFill>
              </a:rPr>
              <a:t>AR</a:t>
            </a:r>
          </a:p>
        </p:txBody>
      </p:sp>
      <p:sp>
        <p:nvSpPr>
          <p:cNvPr id="11266" name="Text Box 2"/>
          <p:cNvSpPr txBox="1">
            <a:spLocks noChangeArrowheads="1"/>
          </p:cNvSpPr>
          <p:nvPr/>
        </p:nvSpPr>
        <p:spPr bwMode="auto">
          <a:xfrm>
            <a:off x="293760" y="959141"/>
            <a:ext cx="8589600" cy="1228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150000"/>
              </a:lnSpc>
            </a:pPr>
            <a:r>
              <a:rPr lang="en-GB" altLang="it-IT" sz="2000" dirty="0">
                <a:solidFill>
                  <a:schemeClr val="bg2">
                    <a:lumMod val="25000"/>
                  </a:schemeClr>
                </a:solidFill>
                <a:latin typeface="+mn-lt"/>
              </a:rPr>
              <a:t>Hanno un </a:t>
            </a:r>
            <a:r>
              <a:rPr lang="en-GB" altLang="it-IT" sz="2000" dirty="0" err="1">
                <a:solidFill>
                  <a:schemeClr val="bg2">
                    <a:lumMod val="25000"/>
                  </a:schemeClr>
                </a:solidFill>
                <a:latin typeface="+mn-lt"/>
              </a:rPr>
              <a:t>possibile</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impiego</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terapeutico</a:t>
            </a:r>
            <a:r>
              <a:rPr lang="en-GB" altLang="it-IT" sz="2000" dirty="0">
                <a:solidFill>
                  <a:schemeClr val="bg2">
                    <a:lumMod val="25000"/>
                  </a:schemeClr>
                </a:solidFill>
                <a:latin typeface="+mn-lt"/>
              </a:rPr>
              <a:t> come </a:t>
            </a:r>
            <a:r>
              <a:rPr lang="en-GB" altLang="it-IT" sz="2000" dirty="0" err="1" smtClean="0">
                <a:solidFill>
                  <a:schemeClr val="bg2">
                    <a:lumMod val="25000"/>
                  </a:schemeClr>
                </a:solidFill>
                <a:latin typeface="+mn-lt"/>
              </a:rPr>
              <a:t>antiparkinsoniani</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perchè</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esiste</a:t>
            </a:r>
            <a:r>
              <a:rPr lang="en-GB" altLang="it-IT" sz="2000" dirty="0">
                <a:solidFill>
                  <a:schemeClr val="bg2">
                    <a:lumMod val="25000"/>
                  </a:schemeClr>
                </a:solidFill>
                <a:latin typeface="+mn-lt"/>
              </a:rPr>
              <a:t> un </a:t>
            </a:r>
            <a:r>
              <a:rPr lang="en-GB" altLang="it-IT" sz="2000" dirty="0" err="1">
                <a:solidFill>
                  <a:schemeClr val="bg2">
                    <a:lumMod val="25000"/>
                  </a:schemeClr>
                </a:solidFill>
                <a:latin typeface="+mn-lt"/>
              </a:rPr>
              <a:t>accoppiamento</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tra</a:t>
            </a:r>
            <a:r>
              <a:rPr lang="en-GB" altLang="it-IT" sz="2000" dirty="0">
                <a:solidFill>
                  <a:schemeClr val="bg2">
                    <a:lumMod val="25000"/>
                  </a:schemeClr>
                </a:solidFill>
                <a:latin typeface="+mn-lt"/>
              </a:rPr>
              <a:t> i </a:t>
            </a:r>
            <a:r>
              <a:rPr lang="en-GB" altLang="it-IT" sz="2000" dirty="0" err="1">
                <a:solidFill>
                  <a:schemeClr val="bg2">
                    <a:lumMod val="25000"/>
                  </a:schemeClr>
                </a:solidFill>
                <a:latin typeface="+mn-lt"/>
              </a:rPr>
              <a:t>recettori</a:t>
            </a:r>
            <a:r>
              <a:rPr lang="en-GB" altLang="it-IT" sz="2000" dirty="0">
                <a:solidFill>
                  <a:schemeClr val="bg2">
                    <a:lumMod val="25000"/>
                  </a:schemeClr>
                </a:solidFill>
                <a:latin typeface="+mn-lt"/>
              </a:rPr>
              <a:t> A</a:t>
            </a:r>
            <a:r>
              <a:rPr lang="en-GB" altLang="it-IT" sz="2000" baseline="-33000" dirty="0">
                <a:solidFill>
                  <a:schemeClr val="bg2">
                    <a:lumMod val="25000"/>
                  </a:schemeClr>
                </a:solidFill>
                <a:latin typeface="+mn-lt"/>
              </a:rPr>
              <a:t>2A</a:t>
            </a:r>
            <a:r>
              <a:rPr lang="en-GB" altLang="it-IT" sz="2000" dirty="0">
                <a:solidFill>
                  <a:schemeClr val="bg2">
                    <a:lumMod val="25000"/>
                  </a:schemeClr>
                </a:solidFill>
                <a:latin typeface="+mn-lt"/>
              </a:rPr>
              <a:t> e i D</a:t>
            </a:r>
            <a:r>
              <a:rPr lang="en-GB" altLang="it-IT" sz="2000" baseline="-33000" dirty="0">
                <a:solidFill>
                  <a:schemeClr val="bg2">
                    <a:lumMod val="25000"/>
                  </a:schemeClr>
                </a:solidFill>
                <a:latin typeface="+mn-lt"/>
              </a:rPr>
              <a:t>2</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della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dopamina</a:t>
            </a:r>
            <a:endParaRPr lang="en-GB" altLang="it-IT" sz="2000" dirty="0">
              <a:solidFill>
                <a:schemeClr val="bg2">
                  <a:lumMod val="25000"/>
                </a:schemeClr>
              </a:solidFill>
              <a:latin typeface="+mn-lt"/>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280" y="2481381"/>
            <a:ext cx="2833920" cy="3827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4"/>
          <p:cNvSpPr txBox="1">
            <a:spLocks noChangeArrowheads="1"/>
          </p:cNvSpPr>
          <p:nvPr/>
        </p:nvSpPr>
        <p:spPr bwMode="auto">
          <a:xfrm>
            <a:off x="655201" y="2276880"/>
            <a:ext cx="1959840" cy="6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71000"/>
              </a:lnSpc>
            </a:pPr>
            <a:r>
              <a:rPr lang="en-GB" altLang="it-IT" sz="1100" b="1">
                <a:solidFill>
                  <a:schemeClr val="bg2">
                    <a:lumMod val="25000"/>
                  </a:schemeClr>
                </a:solidFill>
                <a:latin typeface="+mn-lt"/>
              </a:rPr>
              <a:t>NEURONE DELLO SRIATO</a:t>
            </a:r>
          </a:p>
        </p:txBody>
      </p:sp>
      <p:sp>
        <p:nvSpPr>
          <p:cNvPr id="11269" name="Text Box 5"/>
          <p:cNvSpPr txBox="1">
            <a:spLocks noChangeArrowheads="1"/>
          </p:cNvSpPr>
          <p:nvPr/>
        </p:nvSpPr>
        <p:spPr bwMode="auto">
          <a:xfrm>
            <a:off x="5813280" y="1960047"/>
            <a:ext cx="3201120" cy="1960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50000"/>
              </a:lnSpc>
            </a:pPr>
            <a:r>
              <a:rPr lang="en-GB" altLang="it-IT" sz="2000">
                <a:solidFill>
                  <a:schemeClr val="bg2">
                    <a:lumMod val="25000"/>
                  </a:schemeClr>
                </a:solidFill>
                <a:latin typeface="+mn-lt"/>
              </a:rPr>
              <a:t>L'attivazione del recettore A</a:t>
            </a:r>
            <a:r>
              <a:rPr lang="en-GB" altLang="it-IT" sz="2000" baseline="-33000">
                <a:solidFill>
                  <a:schemeClr val="bg2">
                    <a:lumMod val="25000"/>
                  </a:schemeClr>
                </a:solidFill>
                <a:latin typeface="+mn-lt"/>
              </a:rPr>
              <a:t>2A </a:t>
            </a:r>
            <a:r>
              <a:rPr lang="en-GB" altLang="it-IT" sz="2000">
                <a:solidFill>
                  <a:schemeClr val="bg2">
                    <a:lumMod val="25000"/>
                  </a:schemeClr>
                </a:solidFill>
                <a:latin typeface="+mn-lt"/>
              </a:rPr>
              <a:t>porta alla disattivazione del recettore D</a:t>
            </a:r>
            <a:r>
              <a:rPr lang="en-GB" altLang="it-IT" sz="2000" baseline="-33000">
                <a:solidFill>
                  <a:schemeClr val="bg2">
                    <a:lumMod val="25000"/>
                  </a:schemeClr>
                </a:solidFill>
                <a:latin typeface="+mn-lt"/>
              </a:rPr>
              <a:t>2</a:t>
            </a:r>
          </a:p>
        </p:txBody>
      </p:sp>
      <p:sp>
        <p:nvSpPr>
          <p:cNvPr id="11270" name="AutoShape 6"/>
          <p:cNvSpPr>
            <a:spLocks noChangeArrowheads="1"/>
          </p:cNvSpPr>
          <p:nvPr/>
        </p:nvSpPr>
        <p:spPr bwMode="auto">
          <a:xfrm>
            <a:off x="7053120" y="3918652"/>
            <a:ext cx="457920" cy="522774"/>
          </a:xfrm>
          <a:prstGeom prst="downArrow">
            <a:avLst>
              <a:gd name="adj1" fmla="val 50000"/>
              <a:gd name="adj2" fmla="val 28538"/>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1271" name="Text Box 7"/>
          <p:cNvSpPr txBox="1">
            <a:spLocks noChangeArrowheads="1"/>
          </p:cNvSpPr>
          <p:nvPr/>
        </p:nvSpPr>
        <p:spPr bwMode="auto">
          <a:xfrm>
            <a:off x="5747040" y="4434226"/>
            <a:ext cx="3201120" cy="212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50000"/>
              </a:lnSpc>
            </a:pPr>
            <a:r>
              <a:rPr lang="en-GB" altLang="it-IT" sz="2000">
                <a:solidFill>
                  <a:schemeClr val="bg2">
                    <a:lumMod val="25000"/>
                  </a:schemeClr>
                </a:solidFill>
                <a:latin typeface="+mn-lt"/>
              </a:rPr>
              <a:t>Quindi antagonizzando A</a:t>
            </a:r>
            <a:r>
              <a:rPr lang="en-GB" altLang="it-IT" sz="2000" baseline="-33000">
                <a:solidFill>
                  <a:schemeClr val="bg2">
                    <a:lumMod val="25000"/>
                  </a:schemeClr>
                </a:solidFill>
                <a:latin typeface="+mn-lt"/>
              </a:rPr>
              <a:t>2A</a:t>
            </a:r>
            <a:r>
              <a:rPr lang="en-GB" altLang="it-IT" sz="2000">
                <a:solidFill>
                  <a:schemeClr val="bg2">
                    <a:lumMod val="25000"/>
                  </a:schemeClr>
                </a:solidFill>
                <a:latin typeface="+mn-lt"/>
              </a:rPr>
              <a:t>AR e somministrando dopamina si ha come effetto finale il rilascio di GABA</a:t>
            </a:r>
          </a:p>
        </p:txBody>
      </p:sp>
    </p:spTree>
    <p:extLst>
      <p:ext uri="{BB962C8B-B14F-4D97-AF65-F5344CB8AC3E}">
        <p14:creationId xmlns:p14="http://schemas.microsoft.com/office/powerpoint/2010/main" val="24909726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sellaDiTesto 1"/>
          <p:cNvSpPr txBox="1">
            <a:spLocks noChangeArrowheads="1"/>
          </p:cNvSpPr>
          <p:nvPr/>
        </p:nvSpPr>
        <p:spPr bwMode="auto">
          <a:xfrm>
            <a:off x="322263" y="5732463"/>
            <a:ext cx="8497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dirty="0">
                <a:latin typeface="+mn-lt"/>
              </a:rPr>
              <a:t>For </a:t>
            </a:r>
            <a:r>
              <a:rPr lang="en-US" dirty="0" err="1">
                <a:latin typeface="+mn-lt"/>
              </a:rPr>
              <a:t>triazolo-triazine</a:t>
            </a:r>
            <a:r>
              <a:rPr lang="en-US" dirty="0">
                <a:latin typeface="+mn-lt"/>
              </a:rPr>
              <a:t> derivative there aren’t hydrogen bonding interactions with the receptor that could explain its low affinity towards hA</a:t>
            </a:r>
            <a:r>
              <a:rPr lang="en-US" baseline="-25000" dirty="0">
                <a:latin typeface="+mn-lt"/>
              </a:rPr>
              <a:t>3</a:t>
            </a:r>
            <a:r>
              <a:rPr lang="en-US" dirty="0">
                <a:latin typeface="+mn-lt"/>
              </a:rPr>
              <a:t>AR</a:t>
            </a:r>
            <a:endParaRPr lang="it-IT" dirty="0">
              <a:latin typeface="+mn-lt"/>
            </a:endParaRPr>
          </a:p>
        </p:txBody>
      </p:sp>
      <p:pic>
        <p:nvPicPr>
          <p:cNvPr id="19459" name="Picture 3" descr="C:\Documents and Settings\amministratore\Documenti\LavoriDaPubblicareFare_Procedure_Ricerche\SERIE WS\WS 26-\34u.JPG"/>
          <p:cNvPicPr>
            <a:picLocks noChangeAspect="1" noChangeArrowheads="1"/>
          </p:cNvPicPr>
          <p:nvPr/>
        </p:nvPicPr>
        <p:blipFill>
          <a:blip r:embed="rId3">
            <a:extLst>
              <a:ext uri="{28A0092B-C50C-407E-A947-70E740481C1C}">
                <a14:useLocalDpi xmlns:a14="http://schemas.microsoft.com/office/drawing/2010/main" val="0"/>
              </a:ext>
            </a:extLst>
          </a:blip>
          <a:srcRect l="16795" r="21742" b="6409"/>
          <a:stretch>
            <a:fillRect/>
          </a:stretch>
        </p:blipFill>
        <p:spPr bwMode="auto">
          <a:xfrm>
            <a:off x="539750" y="1628775"/>
            <a:ext cx="39528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Documents and Settings\amministratore\Documenti\Tesi-poster-presentazioni\poster_presentazione_LECCE_CNSCI2011\ZM (2).JPG"/>
          <p:cNvPicPr>
            <a:picLocks noChangeAspect="1" noChangeArrowheads="1"/>
          </p:cNvPicPr>
          <p:nvPr/>
        </p:nvPicPr>
        <p:blipFill>
          <a:blip r:embed="rId4">
            <a:extLst>
              <a:ext uri="{28A0092B-C50C-407E-A947-70E740481C1C}">
                <a14:useLocalDpi xmlns:a14="http://schemas.microsoft.com/office/drawing/2010/main" val="0"/>
              </a:ext>
            </a:extLst>
          </a:blip>
          <a:srcRect l="16830" r="21706" b="6219"/>
          <a:stretch>
            <a:fillRect/>
          </a:stretch>
        </p:blipFill>
        <p:spPr bwMode="auto">
          <a:xfrm>
            <a:off x="4651375" y="1620838"/>
            <a:ext cx="3952875"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1" name="Oggetto 4"/>
          <p:cNvGraphicFramePr>
            <a:graphicFrameLocks/>
          </p:cNvGraphicFramePr>
          <p:nvPr/>
        </p:nvGraphicFramePr>
        <p:xfrm>
          <a:off x="827088" y="185738"/>
          <a:ext cx="1793875" cy="1298575"/>
        </p:xfrm>
        <a:graphic>
          <a:graphicData uri="http://schemas.openxmlformats.org/presentationml/2006/ole">
            <mc:AlternateContent xmlns:mc="http://schemas.openxmlformats.org/markup-compatibility/2006">
              <mc:Choice xmlns:v="urn:schemas-microsoft-com:vml" Requires="v">
                <p:oleObj spid="_x0000_s25703" name="CS ChemDraw Drawing" r:id="rId5" imgW="1981200" imgH="1511300" progId="">
                  <p:embed/>
                </p:oleObj>
              </mc:Choice>
              <mc:Fallback>
                <p:oleObj name="CS ChemDraw Drawing" r:id="rId5" imgW="1981200" imgH="1511300" progId="">
                  <p:embed/>
                  <p:pic>
                    <p:nvPicPr>
                      <p:cNvPr id="0" name="Picture 9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85738"/>
                        <a:ext cx="1793875" cy="1298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2" name="Oggetto 5"/>
          <p:cNvGraphicFramePr>
            <a:graphicFrameLocks noChangeAspect="1"/>
          </p:cNvGraphicFramePr>
          <p:nvPr/>
        </p:nvGraphicFramePr>
        <p:xfrm>
          <a:off x="4932363" y="185738"/>
          <a:ext cx="1704975" cy="1117600"/>
        </p:xfrm>
        <a:graphic>
          <a:graphicData uri="http://schemas.openxmlformats.org/presentationml/2006/ole">
            <mc:AlternateContent xmlns:mc="http://schemas.openxmlformats.org/markup-compatibility/2006">
              <mc:Choice xmlns:v="urn:schemas-microsoft-com:vml" Requires="v">
                <p:oleObj spid="_x0000_s25704" name="CS ChemDraw Drawing" r:id="rId7" imgW="1981200" imgH="1295400" progId="">
                  <p:embed/>
                </p:oleObj>
              </mc:Choice>
              <mc:Fallback>
                <p:oleObj name="CS ChemDraw Drawing" r:id="rId7" imgW="1981200" imgH="1295400" progId="">
                  <p:embed/>
                  <p:pic>
                    <p:nvPicPr>
                      <p:cNvPr id="0" name="Picture 9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363" y="185738"/>
                        <a:ext cx="1704975" cy="111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3" name="Text Box 5"/>
          <p:cNvSpPr txBox="1">
            <a:spLocks noChangeArrowheads="1"/>
          </p:cNvSpPr>
          <p:nvPr/>
        </p:nvSpPr>
        <p:spPr bwMode="auto">
          <a:xfrm>
            <a:off x="2733675" y="4254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594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381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222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0.16   nM</a:t>
            </a:r>
          </a:p>
        </p:txBody>
      </p:sp>
      <p:sp>
        <p:nvSpPr>
          <p:cNvPr id="19464" name="Text Box 5"/>
          <p:cNvSpPr txBox="1">
            <a:spLocks noChangeArrowheads="1"/>
          </p:cNvSpPr>
          <p:nvPr/>
        </p:nvSpPr>
        <p:spPr bwMode="auto">
          <a:xfrm>
            <a:off x="6765925" y="4254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rA</a:t>
            </a:r>
            <a:r>
              <a:rPr lang="en-GB" sz="1500" baseline="-1000">
                <a:solidFill>
                  <a:srgbClr val="000000"/>
                </a:solidFill>
              </a:rPr>
              <a:t>1</a:t>
            </a:r>
            <a:r>
              <a:rPr lang="en-GB" sz="1500" baseline="-33000">
                <a:solidFill>
                  <a:srgbClr val="000000"/>
                </a:solidFill>
              </a:rPr>
              <a:t>  </a:t>
            </a:r>
            <a:r>
              <a:rPr lang="en-GB" sz="1500">
                <a:solidFill>
                  <a:srgbClr val="000000"/>
                </a:solidFill>
              </a:rPr>
              <a:t>= 3,150        nM</a:t>
            </a:r>
          </a:p>
          <a:p>
            <a:pPr marL="0" lvl="1" indent="0" eaLnBrk="1">
              <a:lnSpc>
                <a:spcPct val="80000"/>
              </a:lnSpc>
              <a:buSzPct val="45000"/>
            </a:pPr>
            <a:r>
              <a:rPr lang="en-GB" sz="1500">
                <a:solidFill>
                  <a:srgbClr val="000000"/>
                </a:solidFill>
              </a:rPr>
              <a:t>rA</a:t>
            </a:r>
            <a:r>
              <a:rPr lang="en-GB" sz="1500" baseline="-1000">
                <a:solidFill>
                  <a:srgbClr val="000000"/>
                </a:solidFill>
              </a:rPr>
              <a:t>2A</a:t>
            </a:r>
            <a:r>
              <a:rPr lang="en-GB" sz="1500">
                <a:solidFill>
                  <a:srgbClr val="000000"/>
                </a:solidFill>
              </a:rPr>
              <a:t>= 580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&gt; 30,000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311         nM</a:t>
            </a:r>
          </a:p>
        </p:txBody>
      </p:sp>
    </p:spTree>
    <p:extLst>
      <p:ext uri="{BB962C8B-B14F-4D97-AF65-F5344CB8AC3E}">
        <p14:creationId xmlns:p14="http://schemas.microsoft.com/office/powerpoint/2010/main" val="156902461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arrotondato 15"/>
          <p:cNvSpPr/>
          <p:nvPr/>
        </p:nvSpPr>
        <p:spPr bwMode="auto">
          <a:xfrm>
            <a:off x="2648027" y="2832745"/>
            <a:ext cx="4901915" cy="432000"/>
          </a:xfrm>
          <a:prstGeom prst="roundRect">
            <a:avLst/>
          </a:prstGeom>
          <a:solidFill>
            <a:schemeClr val="accent5">
              <a:lumMod val="40000"/>
              <a:lumOff val="60000"/>
            </a:schemeClr>
          </a:solidFill>
          <a:ln w="127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a:lstStyle/>
          <a:p>
            <a:pPr defTabSz="449263" hangingPunct="0">
              <a:lnSpc>
                <a:spcPct val="93000"/>
              </a:lnSpc>
              <a:buClr>
                <a:srgbClr val="000000"/>
              </a:buClr>
              <a:buSzPct val="100000"/>
              <a:buFont typeface="Times New Roman" pitchFamily="18" charset="0"/>
              <a:buNone/>
              <a:defRPr/>
            </a:pPr>
            <a:endParaRPr lang="it-IT">
              <a:solidFill>
                <a:schemeClr val="bg1"/>
              </a:solidFill>
            </a:endParaRPr>
          </a:p>
        </p:txBody>
      </p:sp>
      <p:sp>
        <p:nvSpPr>
          <p:cNvPr id="20485" name="Text Box 5"/>
          <p:cNvSpPr txBox="1">
            <a:spLocks noChangeArrowheads="1"/>
          </p:cNvSpPr>
          <p:nvPr/>
        </p:nvSpPr>
        <p:spPr bwMode="auto">
          <a:xfrm>
            <a:off x="2811463" y="2392363"/>
            <a:ext cx="175895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90000"/>
              </a:lnSpc>
            </a:pPr>
            <a:r>
              <a:rPr lang="en-GB" sz="1500">
                <a:solidFill>
                  <a:srgbClr val="000000"/>
                </a:solidFill>
                <a:latin typeface="+mn-lt"/>
                <a:cs typeface="Calibri" pitchFamily="34" charset="0"/>
              </a:rPr>
              <a:t>  ZM241385           hA</a:t>
            </a:r>
            <a:r>
              <a:rPr lang="en-GB" sz="1500" baseline="-1000">
                <a:solidFill>
                  <a:srgbClr val="000000"/>
                </a:solidFill>
                <a:latin typeface="+mn-lt"/>
                <a:cs typeface="Calibri" pitchFamily="34" charset="0"/>
              </a:rPr>
              <a:t>1 </a:t>
            </a:r>
            <a:r>
              <a:rPr lang="en-GB" sz="1500">
                <a:solidFill>
                  <a:srgbClr val="000000"/>
                </a:solidFill>
                <a:latin typeface="+mn-lt"/>
                <a:cs typeface="Calibri" pitchFamily="34" charset="0"/>
              </a:rPr>
              <a:t>= 744  nM</a:t>
            </a:r>
          </a:p>
          <a:p>
            <a:pPr eaLnBrk="1" hangingPunct="1">
              <a:lnSpc>
                <a:spcPct val="90000"/>
              </a:lnSpc>
            </a:pPr>
            <a:r>
              <a:rPr lang="en-GB" sz="1500">
                <a:solidFill>
                  <a:srgbClr val="000000"/>
                </a:solidFill>
                <a:latin typeface="+mn-lt"/>
                <a:cs typeface="Calibri" pitchFamily="34" charset="0"/>
              </a:rPr>
              <a:t>hA</a:t>
            </a:r>
            <a:r>
              <a:rPr lang="en-GB" sz="1500" baseline="-1000">
                <a:solidFill>
                  <a:srgbClr val="000000"/>
                </a:solidFill>
                <a:latin typeface="+mn-lt"/>
                <a:cs typeface="Calibri" pitchFamily="34" charset="0"/>
              </a:rPr>
              <a:t>2A</a:t>
            </a:r>
            <a:r>
              <a:rPr lang="en-GB" sz="1500">
                <a:solidFill>
                  <a:srgbClr val="000000"/>
                </a:solidFill>
                <a:latin typeface="+mn-lt"/>
                <a:cs typeface="Calibri" pitchFamily="34" charset="0"/>
              </a:rPr>
              <a:t> = 1.6 nM</a:t>
            </a:r>
          </a:p>
          <a:p>
            <a:pPr eaLnBrk="1" hangingPunct="1">
              <a:lnSpc>
                <a:spcPct val="90000"/>
              </a:lnSpc>
            </a:pPr>
            <a:r>
              <a:rPr lang="en-GB" sz="1500">
                <a:solidFill>
                  <a:srgbClr val="000000"/>
                </a:solidFill>
                <a:latin typeface="+mn-lt"/>
                <a:cs typeface="Calibri" pitchFamily="34" charset="0"/>
              </a:rPr>
              <a:t>hA</a:t>
            </a:r>
            <a:r>
              <a:rPr lang="en-GB" sz="1500" baseline="-1000">
                <a:solidFill>
                  <a:srgbClr val="000000"/>
                </a:solidFill>
                <a:latin typeface="+mn-lt"/>
                <a:cs typeface="Calibri" pitchFamily="34" charset="0"/>
              </a:rPr>
              <a:t>2B</a:t>
            </a:r>
            <a:r>
              <a:rPr lang="en-GB" sz="1500">
                <a:solidFill>
                  <a:srgbClr val="000000"/>
                </a:solidFill>
                <a:latin typeface="+mn-lt"/>
                <a:cs typeface="Calibri" pitchFamily="34" charset="0"/>
              </a:rPr>
              <a:t> = 75  nM</a:t>
            </a:r>
          </a:p>
          <a:p>
            <a:pPr eaLnBrk="1" hangingPunct="1">
              <a:lnSpc>
                <a:spcPct val="90000"/>
              </a:lnSpc>
            </a:pPr>
            <a:r>
              <a:rPr lang="en-GB" sz="1500">
                <a:solidFill>
                  <a:srgbClr val="000000"/>
                </a:solidFill>
                <a:latin typeface="+mn-lt"/>
                <a:cs typeface="Calibri" pitchFamily="34" charset="0"/>
              </a:rPr>
              <a:t>hA</a:t>
            </a:r>
            <a:r>
              <a:rPr lang="en-GB" sz="1500" baseline="-1000">
                <a:solidFill>
                  <a:srgbClr val="000000"/>
                </a:solidFill>
                <a:latin typeface="+mn-lt"/>
                <a:cs typeface="Calibri" pitchFamily="34" charset="0"/>
              </a:rPr>
              <a:t>3</a:t>
            </a:r>
            <a:r>
              <a:rPr lang="en-GB" sz="1500" baseline="-33000">
                <a:solidFill>
                  <a:srgbClr val="000000"/>
                </a:solidFill>
                <a:latin typeface="+mn-lt"/>
                <a:cs typeface="Calibri" pitchFamily="34" charset="0"/>
              </a:rPr>
              <a:t> </a:t>
            </a:r>
            <a:r>
              <a:rPr lang="en-GB" sz="1500">
                <a:solidFill>
                  <a:srgbClr val="000000"/>
                </a:solidFill>
                <a:latin typeface="+mn-lt"/>
                <a:cs typeface="Calibri" pitchFamily="34" charset="0"/>
              </a:rPr>
              <a:t>= 743  nM</a:t>
            </a:r>
          </a:p>
        </p:txBody>
      </p:sp>
      <p:sp>
        <p:nvSpPr>
          <p:cNvPr id="20486" name="Text Box 6"/>
          <p:cNvSpPr txBox="1">
            <a:spLocks noChangeArrowheads="1"/>
          </p:cNvSpPr>
          <p:nvPr/>
        </p:nvSpPr>
        <p:spPr bwMode="auto">
          <a:xfrm>
            <a:off x="5595937" y="2636838"/>
            <a:ext cx="1539985" cy="84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90000"/>
              </a:lnSpc>
            </a:pPr>
            <a:r>
              <a:rPr lang="it-IT" sz="1500">
                <a:solidFill>
                  <a:srgbClr val="000000"/>
                </a:solidFill>
                <a:latin typeface="+mn-lt"/>
                <a:cs typeface="Calibri" pitchFamily="34" charset="0"/>
              </a:rPr>
              <a:t>rA</a:t>
            </a:r>
            <a:r>
              <a:rPr lang="it-IT" sz="1500" baseline="-1000">
                <a:solidFill>
                  <a:srgbClr val="000000"/>
                </a:solidFill>
                <a:latin typeface="+mn-lt"/>
                <a:cs typeface="Calibri" pitchFamily="34" charset="0"/>
              </a:rPr>
              <a:t>1</a:t>
            </a:r>
            <a:r>
              <a:rPr lang="it-IT" sz="1500">
                <a:solidFill>
                  <a:srgbClr val="000000"/>
                </a:solidFill>
                <a:latin typeface="+mn-lt"/>
                <a:cs typeface="Calibri" pitchFamily="34" charset="0"/>
              </a:rPr>
              <a:t>= 2,720   nM rA</a:t>
            </a:r>
            <a:r>
              <a:rPr lang="it-IT" sz="1500" baseline="-1000">
                <a:solidFill>
                  <a:srgbClr val="000000"/>
                </a:solidFill>
                <a:latin typeface="+mn-lt"/>
                <a:cs typeface="Calibri" pitchFamily="34" charset="0"/>
              </a:rPr>
              <a:t>2A</a:t>
            </a:r>
            <a:r>
              <a:rPr lang="it-IT" sz="1500">
                <a:solidFill>
                  <a:srgbClr val="000000"/>
                </a:solidFill>
                <a:latin typeface="+mn-lt"/>
                <a:cs typeface="Calibri" pitchFamily="34" charset="0"/>
              </a:rPr>
              <a:t>=18.3    nM hA</a:t>
            </a:r>
            <a:r>
              <a:rPr lang="it-IT" sz="1500" baseline="-1000">
                <a:solidFill>
                  <a:srgbClr val="000000"/>
                </a:solidFill>
                <a:latin typeface="+mn-lt"/>
                <a:cs typeface="Calibri" pitchFamily="34" charset="0"/>
              </a:rPr>
              <a:t>2B</a:t>
            </a:r>
            <a:r>
              <a:rPr lang="it-IT" sz="1500">
                <a:solidFill>
                  <a:srgbClr val="000000"/>
                </a:solidFill>
                <a:latin typeface="+mn-lt"/>
                <a:cs typeface="Calibri" pitchFamily="34" charset="0"/>
              </a:rPr>
              <a:t>=1,080 nM hA</a:t>
            </a:r>
            <a:r>
              <a:rPr lang="it-IT" sz="1500" baseline="-1000">
                <a:solidFill>
                  <a:srgbClr val="000000"/>
                </a:solidFill>
                <a:latin typeface="+mn-lt"/>
                <a:cs typeface="Calibri" pitchFamily="34" charset="0"/>
              </a:rPr>
              <a:t>3</a:t>
            </a:r>
            <a:r>
              <a:rPr lang="it-IT" sz="1500">
                <a:solidFill>
                  <a:srgbClr val="000000"/>
                </a:solidFill>
                <a:latin typeface="+mn-lt"/>
                <a:cs typeface="Calibri" pitchFamily="34" charset="0"/>
              </a:rPr>
              <a:t>=489       nM</a:t>
            </a:r>
          </a:p>
        </p:txBody>
      </p:sp>
      <p:sp>
        <p:nvSpPr>
          <p:cNvPr id="7" name="Rectangle 8"/>
          <p:cNvSpPr>
            <a:spLocks noChangeArrowheads="1"/>
          </p:cNvSpPr>
          <p:nvPr/>
        </p:nvSpPr>
        <p:spPr bwMode="auto">
          <a:xfrm>
            <a:off x="3994150" y="4221163"/>
            <a:ext cx="2162175" cy="1120775"/>
          </a:xfrm>
          <a:prstGeom prst="rect">
            <a:avLst/>
          </a:prstGeom>
          <a:ln/>
          <a:extLst/>
        </p:spPr>
        <p:style>
          <a:lnRef idx="3">
            <a:schemeClr val="lt1"/>
          </a:lnRef>
          <a:fillRef idx="1">
            <a:schemeClr val="accent5"/>
          </a:fillRef>
          <a:effectRef idx="1">
            <a:schemeClr val="accent5"/>
          </a:effectRef>
          <a:fontRef idx="minor">
            <a:schemeClr val="lt1"/>
          </a:fontRef>
        </p:style>
        <p:txBody>
          <a:bodyPr wrap="none" anchor="ctr"/>
          <a:lstStyle/>
          <a:p>
            <a:pPr>
              <a:defRPr/>
            </a:pPr>
            <a:endParaRPr lang="it-IT"/>
          </a:p>
        </p:txBody>
      </p:sp>
      <p:sp>
        <p:nvSpPr>
          <p:cNvPr id="8" name="AutoShape 9"/>
          <p:cNvSpPr>
            <a:spLocks noChangeArrowheads="1"/>
          </p:cNvSpPr>
          <p:nvPr/>
        </p:nvSpPr>
        <p:spPr bwMode="auto">
          <a:xfrm>
            <a:off x="5076825" y="4186238"/>
            <a:ext cx="3240088" cy="539750"/>
          </a:xfrm>
          <a:prstGeom prst="leftArrowCallout">
            <a:avLst>
              <a:gd name="adj1" fmla="val 32185"/>
              <a:gd name="adj2" fmla="val 35477"/>
              <a:gd name="adj3" fmla="val 84013"/>
              <a:gd name="adj4" fmla="val 66667"/>
            </a:avLst>
          </a:prstGeom>
          <a:ln>
            <a:headEnd/>
            <a:tailEnd/>
          </a:ln>
          <a:extLst/>
        </p:spPr>
        <p:style>
          <a:lnRef idx="2">
            <a:schemeClr val="accent5"/>
          </a:lnRef>
          <a:fillRef idx="1">
            <a:schemeClr val="lt1"/>
          </a:fillRef>
          <a:effectRef idx="0">
            <a:schemeClr val="accent5"/>
          </a:effectRef>
          <a:fontRef idx="minor">
            <a:schemeClr val="dk1"/>
          </a:fontRef>
        </p:style>
        <p:txBody>
          <a:bodyPr wrap="none" anchor="ctr"/>
          <a:lstStyle/>
          <a:p>
            <a:pPr>
              <a:defRPr/>
            </a:pPr>
            <a:endParaRPr lang="it-IT"/>
          </a:p>
        </p:txBody>
      </p:sp>
      <p:sp>
        <p:nvSpPr>
          <p:cNvPr id="9" name="AutoShape 11"/>
          <p:cNvSpPr>
            <a:spLocks noChangeArrowheads="1"/>
          </p:cNvSpPr>
          <p:nvPr/>
        </p:nvSpPr>
        <p:spPr bwMode="auto">
          <a:xfrm>
            <a:off x="971550" y="4292600"/>
            <a:ext cx="3240088" cy="1368425"/>
          </a:xfrm>
          <a:prstGeom prst="rightArrowCallout">
            <a:avLst>
              <a:gd name="adj1" fmla="val 14500"/>
              <a:gd name="adj2" fmla="val 14907"/>
              <a:gd name="adj3" fmla="val 29893"/>
              <a:gd name="adj4" fmla="val 63278"/>
            </a:avLst>
          </a:prstGeom>
          <a:ln>
            <a:headEnd/>
            <a:tailEnd/>
          </a:ln>
          <a:extLst/>
        </p:spPr>
        <p:style>
          <a:lnRef idx="2">
            <a:schemeClr val="accent5"/>
          </a:lnRef>
          <a:fillRef idx="1">
            <a:schemeClr val="lt1"/>
          </a:fillRef>
          <a:effectRef idx="0">
            <a:schemeClr val="accent5"/>
          </a:effectRef>
          <a:fontRef idx="minor">
            <a:schemeClr val="dk1"/>
          </a:fontRef>
        </p:style>
        <p:txBody>
          <a:bodyPr wrap="none" anchor="ctr"/>
          <a:lstStyle/>
          <a:p>
            <a:pPr>
              <a:defRPr/>
            </a:pPr>
            <a:endParaRPr lang="it-IT"/>
          </a:p>
        </p:txBody>
      </p:sp>
      <p:pic>
        <p:nvPicPr>
          <p:cNvPr id="2049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4365625"/>
            <a:ext cx="1570038"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91"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738" y="4367213"/>
            <a:ext cx="1692275" cy="179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2" name="Text Box 14"/>
          <p:cNvSpPr txBox="1">
            <a:spLocks noChangeArrowheads="1"/>
          </p:cNvSpPr>
          <p:nvPr/>
        </p:nvSpPr>
        <p:spPr bwMode="auto">
          <a:xfrm>
            <a:off x="1042988" y="5300663"/>
            <a:ext cx="16573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r>
              <a:rPr lang="it-IT" sz="1000">
                <a:solidFill>
                  <a:srgbClr val="000000"/>
                </a:solidFill>
                <a:latin typeface="Arial" charset="0"/>
              </a:rPr>
              <a:t>NH</a:t>
            </a:r>
            <a:r>
              <a:rPr lang="it-IT" sz="1000" baseline="-1000">
                <a:solidFill>
                  <a:srgbClr val="000000"/>
                </a:solidFill>
                <a:latin typeface="Arial" charset="0"/>
              </a:rPr>
              <a:t>2</a:t>
            </a:r>
            <a:r>
              <a:rPr lang="it-IT" sz="1000">
                <a:solidFill>
                  <a:srgbClr val="000000"/>
                </a:solidFill>
                <a:latin typeface="Arial" charset="0"/>
              </a:rPr>
              <a:t>,  OH,    OPh</a:t>
            </a:r>
          </a:p>
        </p:txBody>
      </p:sp>
      <p:graphicFrame>
        <p:nvGraphicFramePr>
          <p:cNvPr id="20493" name="Oggetto 12"/>
          <p:cNvGraphicFramePr>
            <a:graphicFrameLocks noChangeAspect="1"/>
          </p:cNvGraphicFramePr>
          <p:nvPr/>
        </p:nvGraphicFramePr>
        <p:xfrm>
          <a:off x="5154613" y="1665288"/>
          <a:ext cx="1701800" cy="708025"/>
        </p:xfrm>
        <a:graphic>
          <a:graphicData uri="http://schemas.openxmlformats.org/presentationml/2006/ole">
            <mc:AlternateContent xmlns:mc="http://schemas.openxmlformats.org/markup-compatibility/2006">
              <mc:Choice xmlns:v="urn:schemas-microsoft-com:vml" Requires="v">
                <p:oleObj spid="_x0000_s26770" name="CS ChemDraw Drawing" r:id="rId5" imgW="2006600" imgH="838200" progId="">
                  <p:embed/>
                </p:oleObj>
              </mc:Choice>
              <mc:Fallback>
                <p:oleObj name="CS ChemDraw Drawing" r:id="rId5" imgW="2006600" imgH="838200" progId="">
                  <p:embed/>
                  <p:pic>
                    <p:nvPicPr>
                      <p:cNvPr id="0" name="Picture 1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4613" y="1665288"/>
                        <a:ext cx="1701800" cy="708025"/>
                      </a:xfrm>
                      <a:prstGeom prst="rect">
                        <a:avLst/>
                      </a:prstGeom>
                      <a:solidFill>
                        <a:schemeClr val="bg1"/>
                      </a:solidFill>
                    </p:spPr>
                  </p:pic>
                </p:oleObj>
              </mc:Fallback>
            </mc:AlternateContent>
          </a:graphicData>
        </a:graphic>
      </p:graphicFrame>
      <p:graphicFrame>
        <p:nvGraphicFramePr>
          <p:cNvPr id="20494" name="Oggetto 13"/>
          <p:cNvGraphicFramePr>
            <a:graphicFrameLocks noChangeAspect="1"/>
          </p:cNvGraphicFramePr>
          <p:nvPr/>
        </p:nvGraphicFramePr>
        <p:xfrm>
          <a:off x="1835150" y="1609725"/>
          <a:ext cx="2338388" cy="819150"/>
        </p:xfrm>
        <a:graphic>
          <a:graphicData uri="http://schemas.openxmlformats.org/presentationml/2006/ole">
            <mc:AlternateContent xmlns:mc="http://schemas.openxmlformats.org/markup-compatibility/2006">
              <mc:Choice xmlns:v="urn:schemas-microsoft-com:vml" Requires="v">
                <p:oleObj spid="_x0000_s26771" name="CS ChemDraw Drawing" r:id="rId7" imgW="2654300" imgH="939800" progId="">
                  <p:embed/>
                </p:oleObj>
              </mc:Choice>
              <mc:Fallback>
                <p:oleObj name="CS ChemDraw Drawing" r:id="rId7" imgW="2654300" imgH="939800" progId="">
                  <p:embed/>
                  <p:pic>
                    <p:nvPicPr>
                      <p:cNvPr id="0" name="Picture 1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1609725"/>
                        <a:ext cx="2338388"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95" name="Oggetto 14"/>
          <p:cNvGraphicFramePr>
            <a:graphicFrameLocks noChangeAspect="1"/>
          </p:cNvGraphicFramePr>
          <p:nvPr/>
        </p:nvGraphicFramePr>
        <p:xfrm>
          <a:off x="4246563" y="4368800"/>
          <a:ext cx="1298575" cy="712788"/>
        </p:xfrm>
        <a:graphic>
          <a:graphicData uri="http://schemas.openxmlformats.org/presentationml/2006/ole">
            <mc:AlternateContent xmlns:mc="http://schemas.openxmlformats.org/markup-compatibility/2006">
              <mc:Choice xmlns:v="urn:schemas-microsoft-com:vml" Requires="v">
                <p:oleObj spid="_x0000_s26772" name="CS ChemDraw Drawing" r:id="rId9" imgW="1473200" imgH="812800" progId="">
                  <p:embed/>
                </p:oleObj>
              </mc:Choice>
              <mc:Fallback>
                <p:oleObj name="CS ChemDraw Drawing" r:id="rId9" imgW="1473200" imgH="812800" progId="">
                  <p:embed/>
                  <p:pic>
                    <p:nvPicPr>
                      <p:cNvPr id="0" name="Picture 1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6563" y="4368800"/>
                        <a:ext cx="1298575"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96" name="CasellaDiTesto 9"/>
          <p:cNvSpPr txBox="1">
            <a:spLocks noChangeArrowheads="1"/>
          </p:cNvSpPr>
          <p:nvPr/>
        </p:nvSpPr>
        <p:spPr bwMode="auto">
          <a:xfrm>
            <a:off x="1890713" y="6352863"/>
            <a:ext cx="536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400" dirty="0">
                <a:latin typeface="+mn-lt"/>
              </a:rPr>
              <a:t>Stephanie Federico et al. </a:t>
            </a:r>
            <a:r>
              <a:rPr lang="it-IT" sz="1400" dirty="0" err="1">
                <a:latin typeface="+mn-lt"/>
              </a:rPr>
              <a:t>J.Med.Chem</a:t>
            </a:r>
            <a:r>
              <a:rPr lang="it-IT" sz="1400" dirty="0">
                <a:latin typeface="+mn-lt"/>
              </a:rPr>
              <a:t>. 2011, 54, 877-889</a:t>
            </a:r>
          </a:p>
        </p:txBody>
      </p:sp>
      <p:sp>
        <p:nvSpPr>
          <p:cNvPr id="17" name="CasellaDiTesto 8"/>
          <p:cNvSpPr txBox="1">
            <a:spLocks noChangeArrowheads="1"/>
          </p:cNvSpPr>
          <p:nvPr/>
        </p:nvSpPr>
        <p:spPr bwMode="auto">
          <a:xfrm>
            <a:off x="1779588" y="846363"/>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[1,2,4]Triazolo[1,5-a][1,3,5]</a:t>
            </a:r>
            <a:r>
              <a:rPr lang="it-IT" sz="2400" b="1" i="1" dirty="0" err="1">
                <a:solidFill>
                  <a:srgbClr val="4EC673"/>
                </a:solidFill>
                <a:latin typeface="+mn-lt"/>
              </a:rPr>
              <a:t>triazines</a:t>
            </a:r>
            <a:endParaRPr lang="it-IT" sz="2400" b="1" i="1" dirty="0">
              <a:solidFill>
                <a:srgbClr val="4EC673"/>
              </a:solidFill>
              <a:latin typeface="+mn-lt"/>
            </a:endParaRPr>
          </a:p>
        </p:txBody>
      </p:sp>
      <p:sp>
        <p:nvSpPr>
          <p:cNvPr id="18" name="Titolo 6"/>
          <p:cNvSpPr txBox="1">
            <a:spLocks/>
          </p:cNvSpPr>
          <p:nvPr/>
        </p:nvSpPr>
        <p:spPr>
          <a:xfrm>
            <a:off x="549275" y="743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smtClean="0"/>
              <a:t>Molecular semplification</a:t>
            </a:r>
            <a:endParaRPr lang="it-IT" dirty="0"/>
          </a:p>
        </p:txBody>
      </p:sp>
    </p:spTree>
    <p:extLst>
      <p:ext uri="{BB962C8B-B14F-4D97-AF65-F5344CB8AC3E}">
        <p14:creationId xmlns:p14="http://schemas.microsoft.com/office/powerpoint/2010/main" val="120269937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395288" y="1284288"/>
            <a:ext cx="8208962" cy="3224212"/>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21507" name="Text Box 8"/>
          <p:cNvSpPr txBox="1">
            <a:spLocks noChangeArrowheads="1"/>
          </p:cNvSpPr>
          <p:nvPr/>
        </p:nvSpPr>
        <p:spPr bwMode="auto">
          <a:xfrm>
            <a:off x="933450" y="2700338"/>
            <a:ext cx="3244850"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just" eaLnBrk="1" hangingPunct="1"/>
            <a:r>
              <a:rPr lang="it-IT" sz="1600" dirty="0">
                <a:solidFill>
                  <a:srgbClr val="000000"/>
                </a:solidFill>
                <a:latin typeface="+mn-lt"/>
              </a:rPr>
              <a:t>hA</a:t>
            </a:r>
            <a:r>
              <a:rPr lang="it-IT" sz="1600" baseline="-1000" dirty="0">
                <a:solidFill>
                  <a:srgbClr val="000000"/>
                </a:solidFill>
                <a:latin typeface="+mn-lt"/>
              </a:rPr>
              <a:t>1</a:t>
            </a:r>
            <a:r>
              <a:rPr lang="it-IT" sz="1600" dirty="0">
                <a:solidFill>
                  <a:srgbClr val="000000"/>
                </a:solidFill>
                <a:latin typeface="+mn-lt"/>
              </a:rPr>
              <a:t>= 1,345 </a:t>
            </a:r>
            <a:r>
              <a:rPr lang="it-IT" sz="1600" dirty="0" err="1">
                <a:solidFill>
                  <a:srgbClr val="000000"/>
                </a:solidFill>
                <a:latin typeface="+mn-lt"/>
              </a:rPr>
              <a:t>nM</a:t>
            </a:r>
            <a:r>
              <a:rPr lang="it-IT" sz="1600" dirty="0">
                <a:solidFill>
                  <a:srgbClr val="000000"/>
                </a:solidFill>
                <a:latin typeface="+mn-lt"/>
              </a:rPr>
              <a:t> </a:t>
            </a:r>
            <a:r>
              <a:rPr lang="it-IT" sz="1600" dirty="0">
                <a:solidFill>
                  <a:srgbClr val="20AE10"/>
                </a:solidFill>
                <a:latin typeface="+mn-lt"/>
              </a:rPr>
              <a:t>hA</a:t>
            </a:r>
            <a:r>
              <a:rPr lang="it-IT" sz="1600" baseline="-1000" dirty="0">
                <a:solidFill>
                  <a:srgbClr val="20AE10"/>
                </a:solidFill>
                <a:latin typeface="+mn-lt"/>
              </a:rPr>
              <a:t>2A</a:t>
            </a:r>
            <a:r>
              <a:rPr lang="it-IT" sz="1600" dirty="0">
                <a:solidFill>
                  <a:srgbClr val="20AE10"/>
                </a:solidFill>
                <a:latin typeface="+mn-lt"/>
              </a:rPr>
              <a:t>= 16.9 </a:t>
            </a:r>
            <a:r>
              <a:rPr lang="it-IT" sz="1600" dirty="0" err="1">
                <a:solidFill>
                  <a:srgbClr val="20AE10"/>
                </a:solidFill>
                <a:latin typeface="+mn-lt"/>
              </a:rPr>
              <a:t>nM</a:t>
            </a:r>
            <a:r>
              <a:rPr lang="it-IT" sz="1600" dirty="0">
                <a:solidFill>
                  <a:srgbClr val="000000"/>
                </a:solidFill>
                <a:latin typeface="+mn-lt"/>
              </a:rPr>
              <a:t> hA</a:t>
            </a:r>
            <a:r>
              <a:rPr lang="it-IT" sz="1600" baseline="-1000" dirty="0">
                <a:solidFill>
                  <a:srgbClr val="000000"/>
                </a:solidFill>
                <a:latin typeface="+mn-lt"/>
              </a:rPr>
              <a:t>2B</a:t>
            </a:r>
            <a:r>
              <a:rPr lang="it-IT" sz="1600" dirty="0">
                <a:solidFill>
                  <a:srgbClr val="000000"/>
                </a:solidFill>
                <a:latin typeface="+mn-lt"/>
              </a:rPr>
              <a:t>= 3,570 </a:t>
            </a:r>
            <a:r>
              <a:rPr lang="it-IT" sz="1600" dirty="0" err="1">
                <a:solidFill>
                  <a:srgbClr val="000000"/>
                </a:solidFill>
                <a:latin typeface="+mn-lt"/>
              </a:rPr>
              <a:t>nM</a:t>
            </a:r>
            <a:r>
              <a:rPr lang="it-IT" sz="1600" dirty="0">
                <a:solidFill>
                  <a:srgbClr val="000000"/>
                </a:solidFill>
                <a:latin typeface="+mn-lt"/>
              </a:rPr>
              <a:t> hA</a:t>
            </a:r>
            <a:r>
              <a:rPr lang="it-IT" sz="1600" baseline="-1000" dirty="0">
                <a:solidFill>
                  <a:srgbClr val="000000"/>
                </a:solidFill>
                <a:latin typeface="+mn-lt"/>
              </a:rPr>
              <a:t>3</a:t>
            </a:r>
            <a:r>
              <a:rPr lang="it-IT" sz="1600" dirty="0">
                <a:solidFill>
                  <a:srgbClr val="000000"/>
                </a:solidFill>
                <a:latin typeface="+mn-lt"/>
              </a:rPr>
              <a:t>= </a:t>
            </a:r>
            <a:r>
              <a:rPr lang="it-IT" sz="1600" dirty="0" smtClean="0">
                <a:solidFill>
                  <a:srgbClr val="000000"/>
                </a:solidFill>
                <a:latin typeface="+mn-lt"/>
              </a:rPr>
              <a:t>72.8</a:t>
            </a:r>
            <a:r>
              <a:rPr lang="it-IT" sz="1600" dirty="0">
                <a:solidFill>
                  <a:srgbClr val="000000"/>
                </a:solidFill>
                <a:latin typeface="+mn-lt"/>
              </a:rPr>
              <a:t>% </a:t>
            </a:r>
          </a:p>
        </p:txBody>
      </p:sp>
      <p:sp>
        <p:nvSpPr>
          <p:cNvPr id="21508" name="Text Box 10"/>
          <p:cNvSpPr txBox="1">
            <a:spLocks noChangeArrowheads="1"/>
          </p:cNvSpPr>
          <p:nvPr/>
        </p:nvSpPr>
        <p:spPr bwMode="auto">
          <a:xfrm>
            <a:off x="5435600" y="2689226"/>
            <a:ext cx="3097212" cy="90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just" eaLnBrk="1" hangingPunct="1"/>
            <a:r>
              <a:rPr lang="it-IT" sz="1600" dirty="0">
                <a:solidFill>
                  <a:srgbClr val="000000"/>
                </a:solidFill>
                <a:latin typeface="+mn-lt"/>
              </a:rPr>
              <a:t>hA</a:t>
            </a:r>
            <a:r>
              <a:rPr lang="it-IT" sz="1600" baseline="-1000" dirty="0">
                <a:solidFill>
                  <a:srgbClr val="000000"/>
                </a:solidFill>
                <a:latin typeface="+mn-lt"/>
              </a:rPr>
              <a:t>1</a:t>
            </a:r>
            <a:r>
              <a:rPr lang="it-IT" sz="1600" dirty="0">
                <a:solidFill>
                  <a:srgbClr val="000000"/>
                </a:solidFill>
                <a:latin typeface="+mn-lt"/>
              </a:rPr>
              <a:t>= 769 </a:t>
            </a:r>
            <a:r>
              <a:rPr lang="it-IT" sz="1600" dirty="0" err="1">
                <a:solidFill>
                  <a:srgbClr val="000000"/>
                </a:solidFill>
                <a:latin typeface="+mn-lt"/>
              </a:rPr>
              <a:t>nM</a:t>
            </a:r>
            <a:r>
              <a:rPr lang="it-IT" sz="1600" dirty="0">
                <a:solidFill>
                  <a:srgbClr val="000000"/>
                </a:solidFill>
                <a:latin typeface="+mn-lt"/>
              </a:rPr>
              <a:t> </a:t>
            </a:r>
            <a:r>
              <a:rPr lang="it-IT" sz="1600" dirty="0">
                <a:solidFill>
                  <a:srgbClr val="20AE10"/>
                </a:solidFill>
                <a:latin typeface="+mn-lt"/>
              </a:rPr>
              <a:t>hA</a:t>
            </a:r>
            <a:r>
              <a:rPr lang="it-IT" sz="1600" baseline="-1000" dirty="0">
                <a:solidFill>
                  <a:srgbClr val="20AE10"/>
                </a:solidFill>
                <a:latin typeface="+mn-lt"/>
              </a:rPr>
              <a:t>2A</a:t>
            </a:r>
            <a:r>
              <a:rPr lang="it-IT" sz="1600" dirty="0">
                <a:solidFill>
                  <a:srgbClr val="20AE10"/>
                </a:solidFill>
                <a:latin typeface="+mn-lt"/>
              </a:rPr>
              <a:t>= 11.5 </a:t>
            </a:r>
            <a:r>
              <a:rPr lang="it-IT" sz="1600" dirty="0" err="1">
                <a:solidFill>
                  <a:srgbClr val="20AE10"/>
                </a:solidFill>
                <a:latin typeface="+mn-lt"/>
              </a:rPr>
              <a:t>nM</a:t>
            </a:r>
            <a:r>
              <a:rPr lang="it-IT" sz="1600" dirty="0">
                <a:solidFill>
                  <a:srgbClr val="000000"/>
                </a:solidFill>
                <a:latin typeface="+mn-lt"/>
              </a:rPr>
              <a:t> hA</a:t>
            </a:r>
            <a:r>
              <a:rPr lang="it-IT" sz="1600" baseline="-1000" dirty="0">
                <a:solidFill>
                  <a:srgbClr val="000000"/>
                </a:solidFill>
                <a:latin typeface="+mn-lt"/>
              </a:rPr>
              <a:t>2B</a:t>
            </a:r>
            <a:r>
              <a:rPr lang="it-IT" sz="1600" dirty="0">
                <a:solidFill>
                  <a:srgbClr val="000000"/>
                </a:solidFill>
                <a:latin typeface="+mn-lt"/>
              </a:rPr>
              <a:t>&gt; 3,000 </a:t>
            </a:r>
            <a:r>
              <a:rPr lang="it-IT" sz="1600" dirty="0" err="1">
                <a:solidFill>
                  <a:srgbClr val="000000"/>
                </a:solidFill>
                <a:latin typeface="+mn-lt"/>
              </a:rPr>
              <a:t>nM</a:t>
            </a:r>
            <a:r>
              <a:rPr lang="it-IT" sz="1600" dirty="0">
                <a:solidFill>
                  <a:srgbClr val="000000"/>
                </a:solidFill>
                <a:latin typeface="+mn-lt"/>
              </a:rPr>
              <a:t> hA</a:t>
            </a:r>
            <a:r>
              <a:rPr lang="it-IT" sz="1600" baseline="-1000" dirty="0">
                <a:solidFill>
                  <a:srgbClr val="000000"/>
                </a:solidFill>
                <a:latin typeface="+mn-lt"/>
              </a:rPr>
              <a:t>3</a:t>
            </a:r>
            <a:r>
              <a:rPr lang="it-IT" sz="1600" dirty="0" smtClean="0">
                <a:solidFill>
                  <a:srgbClr val="000000"/>
                </a:solidFill>
                <a:latin typeface="+mn-lt"/>
              </a:rPr>
              <a:t>= </a:t>
            </a:r>
            <a:r>
              <a:rPr lang="it-IT" sz="1600" dirty="0">
                <a:solidFill>
                  <a:srgbClr val="000000"/>
                </a:solidFill>
                <a:latin typeface="+mn-lt"/>
              </a:rPr>
              <a:t>59.2% </a:t>
            </a:r>
          </a:p>
        </p:txBody>
      </p:sp>
      <p:sp>
        <p:nvSpPr>
          <p:cNvPr id="7" name="Text Box 13"/>
          <p:cNvSpPr txBox="1">
            <a:spLocks noChangeArrowheads="1"/>
          </p:cNvSpPr>
          <p:nvPr/>
        </p:nvSpPr>
        <p:spPr bwMode="auto">
          <a:xfrm>
            <a:off x="2717800" y="3789363"/>
            <a:ext cx="37084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ctr">
              <a:defRPr/>
            </a:pPr>
            <a:r>
              <a:rPr lang="it-IT" sz="2400" b="1" dirty="0" smtClean="0">
                <a:solidFill>
                  <a:srgbClr val="FF6633"/>
                </a:solidFill>
                <a:effectLst>
                  <a:outerShdw blurRad="38100" dist="38100" dir="2700000" algn="tl">
                    <a:srgbClr val="C0C0C0"/>
                  </a:outerShdw>
                </a:effectLst>
                <a:latin typeface="+mn-lt"/>
              </a:rPr>
              <a:t>Water </a:t>
            </a:r>
            <a:r>
              <a:rPr lang="it-IT" sz="2400" b="1" dirty="0" err="1" smtClean="0">
                <a:solidFill>
                  <a:srgbClr val="FF6633"/>
                </a:solidFill>
                <a:effectLst>
                  <a:outerShdw blurRad="38100" dist="38100" dir="2700000" algn="tl">
                    <a:srgbClr val="C0C0C0"/>
                  </a:outerShdw>
                </a:effectLst>
                <a:latin typeface="+mn-lt"/>
              </a:rPr>
              <a:t>solubility</a:t>
            </a:r>
            <a:r>
              <a:rPr lang="it-IT" sz="2400" b="1" dirty="0" smtClean="0">
                <a:solidFill>
                  <a:srgbClr val="FF6633"/>
                </a:solidFill>
                <a:effectLst>
                  <a:outerShdw blurRad="38100" dist="38100" dir="2700000" algn="tl">
                    <a:srgbClr val="C0C0C0"/>
                  </a:outerShdw>
                </a:effectLst>
                <a:latin typeface="+mn-lt"/>
              </a:rPr>
              <a:t> &gt;10 </a:t>
            </a:r>
            <a:r>
              <a:rPr lang="it-IT" sz="2400" b="1" dirty="0" err="1">
                <a:solidFill>
                  <a:srgbClr val="FF6633"/>
                </a:solidFill>
                <a:effectLst>
                  <a:outerShdw blurRad="38100" dist="38100" dir="2700000" algn="tl">
                    <a:srgbClr val="C0C0C0"/>
                  </a:outerShdw>
                </a:effectLst>
                <a:latin typeface="+mn-lt"/>
              </a:rPr>
              <a:t>mM</a:t>
            </a:r>
            <a:endParaRPr lang="it-IT" sz="2400" b="1" dirty="0">
              <a:solidFill>
                <a:srgbClr val="FF6633"/>
              </a:solidFill>
              <a:effectLst>
                <a:outerShdw blurRad="38100" dist="38100" dir="2700000" algn="tl">
                  <a:srgbClr val="C0C0C0"/>
                </a:outerShdw>
              </a:effectLst>
              <a:latin typeface="+mn-lt"/>
            </a:endParaRPr>
          </a:p>
        </p:txBody>
      </p:sp>
      <p:sp>
        <p:nvSpPr>
          <p:cNvPr id="21510" name="CasellaDiTesto 9"/>
          <p:cNvSpPr txBox="1">
            <a:spLocks noChangeArrowheads="1"/>
          </p:cNvSpPr>
          <p:nvPr/>
        </p:nvSpPr>
        <p:spPr bwMode="auto">
          <a:xfrm>
            <a:off x="1890713" y="6386113"/>
            <a:ext cx="536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400" dirty="0">
                <a:latin typeface="+mn-lt"/>
              </a:rPr>
              <a:t>Stephanie Federico et al. </a:t>
            </a:r>
            <a:r>
              <a:rPr lang="it-IT" sz="1400" dirty="0" err="1">
                <a:latin typeface="+mn-lt"/>
              </a:rPr>
              <a:t>J.Med.Chem</a:t>
            </a:r>
            <a:r>
              <a:rPr lang="it-IT" sz="1400" dirty="0">
                <a:latin typeface="+mn-lt"/>
              </a:rPr>
              <a:t>. 2011, 54, 877-889</a:t>
            </a:r>
          </a:p>
        </p:txBody>
      </p:sp>
      <p:graphicFrame>
        <p:nvGraphicFramePr>
          <p:cNvPr id="21511" name="Oggetto 1"/>
          <p:cNvGraphicFramePr>
            <a:graphicFrameLocks noChangeAspect="1"/>
          </p:cNvGraphicFramePr>
          <p:nvPr>
            <p:extLst>
              <p:ext uri="{D42A27DB-BD31-4B8C-83A1-F6EECF244321}">
                <p14:modId xmlns:p14="http://schemas.microsoft.com/office/powerpoint/2010/main" val="1250372765"/>
              </p:ext>
            </p:extLst>
          </p:nvPr>
        </p:nvGraphicFramePr>
        <p:xfrm>
          <a:off x="4572000" y="1471613"/>
          <a:ext cx="3816350" cy="862012"/>
        </p:xfrm>
        <a:graphic>
          <a:graphicData uri="http://schemas.openxmlformats.org/presentationml/2006/ole">
            <mc:AlternateContent xmlns:mc="http://schemas.openxmlformats.org/markup-compatibility/2006">
              <mc:Choice xmlns:v="urn:schemas-microsoft-com:vml" Requires="v">
                <p:oleObj spid="_x0000_s27794" name="CS ChemDraw Drawing" r:id="rId3" imgW="3949700" imgH="901700" progId="">
                  <p:embed/>
                </p:oleObj>
              </mc:Choice>
              <mc:Fallback>
                <p:oleObj name="CS ChemDraw Drawing" r:id="rId3" imgW="3949700" imgH="901700" progId="">
                  <p:embed/>
                  <p:pic>
                    <p:nvPicPr>
                      <p:cNvPr id="0" name="Picture 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71613"/>
                        <a:ext cx="3816350" cy="862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12" name="Oggetto 2"/>
          <p:cNvGraphicFramePr>
            <a:graphicFrameLocks noChangeAspect="1"/>
          </p:cNvGraphicFramePr>
          <p:nvPr>
            <p:extLst>
              <p:ext uri="{D42A27DB-BD31-4B8C-83A1-F6EECF244321}">
                <p14:modId xmlns:p14="http://schemas.microsoft.com/office/powerpoint/2010/main" val="2199194264"/>
              </p:ext>
            </p:extLst>
          </p:nvPr>
        </p:nvGraphicFramePr>
        <p:xfrm>
          <a:off x="577850" y="1471613"/>
          <a:ext cx="3346450" cy="1003300"/>
        </p:xfrm>
        <a:graphic>
          <a:graphicData uri="http://schemas.openxmlformats.org/presentationml/2006/ole">
            <mc:AlternateContent xmlns:mc="http://schemas.openxmlformats.org/markup-compatibility/2006">
              <mc:Choice xmlns:v="urn:schemas-microsoft-com:vml" Requires="v">
                <p:oleObj spid="_x0000_s27795" name="CS ChemDraw Drawing" r:id="rId5" imgW="3454400" imgH="1041400" progId="">
                  <p:embed/>
                </p:oleObj>
              </mc:Choice>
              <mc:Fallback>
                <p:oleObj name="CS ChemDraw Drawing" r:id="rId5" imgW="3454400" imgH="1041400" progId="">
                  <p:embed/>
                  <p:pic>
                    <p:nvPicPr>
                      <p:cNvPr id="0" name="Picture 1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850" y="1471613"/>
                        <a:ext cx="334645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13" name="Oggetto 4"/>
          <p:cNvGraphicFramePr>
            <a:graphicFrameLocks noChangeAspect="1"/>
          </p:cNvGraphicFramePr>
          <p:nvPr>
            <p:extLst>
              <p:ext uri="{D42A27DB-BD31-4B8C-83A1-F6EECF244321}">
                <p14:modId xmlns:p14="http://schemas.microsoft.com/office/powerpoint/2010/main" val="3985019598"/>
              </p:ext>
            </p:extLst>
          </p:nvPr>
        </p:nvGraphicFramePr>
        <p:xfrm>
          <a:off x="2135188" y="5013325"/>
          <a:ext cx="2795587" cy="862013"/>
        </p:xfrm>
        <a:graphic>
          <a:graphicData uri="http://schemas.openxmlformats.org/presentationml/2006/ole">
            <mc:AlternateContent xmlns:mc="http://schemas.openxmlformats.org/markup-compatibility/2006">
              <mc:Choice xmlns:v="urn:schemas-microsoft-com:vml" Requires="v">
                <p:oleObj spid="_x0000_s27796" name="CS ChemDraw Drawing" r:id="rId7" imgW="2882900" imgH="901700" progId="">
                  <p:embed/>
                </p:oleObj>
              </mc:Choice>
              <mc:Fallback>
                <p:oleObj name="CS ChemDraw Drawing" r:id="rId7" imgW="2882900" imgH="901700" progId="">
                  <p:embed/>
                  <p:pic>
                    <p:nvPicPr>
                      <p:cNvPr id="0" name="Picture 1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188" y="5013325"/>
                        <a:ext cx="2795587" cy="862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4" name="Text Box 8"/>
          <p:cNvSpPr txBox="1">
            <a:spLocks noChangeArrowheads="1"/>
          </p:cNvSpPr>
          <p:nvPr/>
        </p:nvSpPr>
        <p:spPr bwMode="auto">
          <a:xfrm>
            <a:off x="5340350" y="5022850"/>
            <a:ext cx="3422650"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just" eaLnBrk="1" hangingPunct="1"/>
            <a:r>
              <a:rPr lang="it-IT" sz="1600" dirty="0">
                <a:solidFill>
                  <a:srgbClr val="000000"/>
                </a:solidFill>
                <a:latin typeface="+mn-lt"/>
              </a:rPr>
              <a:t>hA</a:t>
            </a:r>
            <a:r>
              <a:rPr lang="it-IT" sz="1600" baseline="-1000" dirty="0">
                <a:solidFill>
                  <a:srgbClr val="000000"/>
                </a:solidFill>
                <a:latin typeface="+mn-lt"/>
              </a:rPr>
              <a:t>1</a:t>
            </a:r>
            <a:r>
              <a:rPr lang="it-IT" sz="1600" dirty="0">
                <a:solidFill>
                  <a:srgbClr val="000000"/>
                </a:solidFill>
                <a:latin typeface="+mn-lt"/>
              </a:rPr>
              <a:t>= 35.8% </a:t>
            </a:r>
            <a:r>
              <a:rPr lang="it-IT" sz="1600" dirty="0" err="1">
                <a:solidFill>
                  <a:srgbClr val="000000"/>
                </a:solidFill>
                <a:latin typeface="+mn-lt"/>
              </a:rPr>
              <a:t>nM</a:t>
            </a:r>
            <a:r>
              <a:rPr lang="it-IT" sz="1600" dirty="0">
                <a:solidFill>
                  <a:srgbClr val="000000"/>
                </a:solidFill>
                <a:latin typeface="+mn-lt"/>
              </a:rPr>
              <a:t> </a:t>
            </a:r>
            <a:r>
              <a:rPr lang="it-IT" sz="1600" dirty="0">
                <a:solidFill>
                  <a:srgbClr val="20AE10"/>
                </a:solidFill>
                <a:latin typeface="+mn-lt"/>
              </a:rPr>
              <a:t>hA</a:t>
            </a:r>
            <a:r>
              <a:rPr lang="it-IT" sz="1600" baseline="-1000" dirty="0">
                <a:solidFill>
                  <a:srgbClr val="20AE10"/>
                </a:solidFill>
                <a:latin typeface="+mn-lt"/>
              </a:rPr>
              <a:t>2A</a:t>
            </a:r>
            <a:r>
              <a:rPr lang="it-IT" sz="1600" dirty="0">
                <a:solidFill>
                  <a:srgbClr val="20AE10"/>
                </a:solidFill>
                <a:latin typeface="+mn-lt"/>
              </a:rPr>
              <a:t>= </a:t>
            </a:r>
            <a:r>
              <a:rPr lang="it-IT" sz="1600" dirty="0" smtClean="0">
                <a:solidFill>
                  <a:srgbClr val="20AE10"/>
                </a:solidFill>
                <a:latin typeface="+mn-lt"/>
              </a:rPr>
              <a:t>567 </a:t>
            </a:r>
            <a:r>
              <a:rPr lang="it-IT" sz="1600" dirty="0" err="1" smtClean="0">
                <a:solidFill>
                  <a:srgbClr val="20AE10"/>
                </a:solidFill>
                <a:latin typeface="+mn-lt"/>
              </a:rPr>
              <a:t>nM</a:t>
            </a:r>
            <a:r>
              <a:rPr lang="it-IT" sz="1600" dirty="0" smtClean="0">
                <a:solidFill>
                  <a:srgbClr val="000000"/>
                </a:solidFill>
                <a:latin typeface="+mn-lt"/>
              </a:rPr>
              <a:t> </a:t>
            </a:r>
            <a:r>
              <a:rPr lang="it-IT" sz="1600" dirty="0">
                <a:solidFill>
                  <a:srgbClr val="000000"/>
                </a:solidFill>
                <a:latin typeface="+mn-lt"/>
              </a:rPr>
              <a:t>hA</a:t>
            </a:r>
            <a:r>
              <a:rPr lang="it-IT" sz="1600" baseline="-1000" dirty="0">
                <a:solidFill>
                  <a:srgbClr val="000000"/>
                </a:solidFill>
                <a:latin typeface="+mn-lt"/>
              </a:rPr>
              <a:t>2B</a:t>
            </a:r>
            <a:r>
              <a:rPr lang="it-IT" sz="1600" dirty="0">
                <a:solidFill>
                  <a:srgbClr val="000000"/>
                </a:solidFill>
                <a:latin typeface="+mn-lt"/>
              </a:rPr>
              <a:t>&gt; 30,000 </a:t>
            </a:r>
            <a:r>
              <a:rPr lang="it-IT" sz="1600" dirty="0" err="1">
                <a:solidFill>
                  <a:srgbClr val="000000"/>
                </a:solidFill>
                <a:latin typeface="+mn-lt"/>
              </a:rPr>
              <a:t>nM</a:t>
            </a:r>
            <a:r>
              <a:rPr lang="it-IT" sz="1600" dirty="0">
                <a:solidFill>
                  <a:srgbClr val="000000"/>
                </a:solidFill>
                <a:latin typeface="+mn-lt"/>
              </a:rPr>
              <a:t> hA</a:t>
            </a:r>
            <a:r>
              <a:rPr lang="it-IT" sz="1600" baseline="-1000" dirty="0">
                <a:solidFill>
                  <a:srgbClr val="000000"/>
                </a:solidFill>
                <a:latin typeface="+mn-lt"/>
              </a:rPr>
              <a:t>3</a:t>
            </a:r>
            <a:r>
              <a:rPr lang="it-IT" sz="1600" dirty="0" smtClean="0">
                <a:solidFill>
                  <a:srgbClr val="000000"/>
                </a:solidFill>
                <a:latin typeface="+mn-lt"/>
              </a:rPr>
              <a:t>=30.8</a:t>
            </a:r>
            <a:r>
              <a:rPr lang="it-IT" sz="1600" dirty="0">
                <a:solidFill>
                  <a:srgbClr val="000000"/>
                </a:solidFill>
                <a:latin typeface="+mn-lt"/>
              </a:rPr>
              <a:t>% </a:t>
            </a:r>
          </a:p>
        </p:txBody>
      </p:sp>
    </p:spTree>
    <p:extLst>
      <p:ext uri="{BB962C8B-B14F-4D97-AF65-F5344CB8AC3E}">
        <p14:creationId xmlns:p14="http://schemas.microsoft.com/office/powerpoint/2010/main" val="15829250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171575"/>
            <a:ext cx="489743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asellaDiTesto 9"/>
          <p:cNvSpPr txBox="1">
            <a:spLocks noChangeArrowheads="1"/>
          </p:cNvSpPr>
          <p:nvPr/>
        </p:nvSpPr>
        <p:spPr bwMode="auto">
          <a:xfrm>
            <a:off x="1890713" y="6535738"/>
            <a:ext cx="536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400" dirty="0">
                <a:latin typeface="+mn-lt"/>
              </a:rPr>
              <a:t>Stephanie Federico et al. </a:t>
            </a:r>
            <a:r>
              <a:rPr lang="it-IT" sz="1400" dirty="0" err="1">
                <a:latin typeface="+mn-lt"/>
              </a:rPr>
              <a:t>J.Med.Chem</a:t>
            </a:r>
            <a:r>
              <a:rPr lang="it-IT" sz="1400" dirty="0">
                <a:latin typeface="+mn-lt"/>
              </a:rPr>
              <a:t>. 2011, 54, 877-889</a:t>
            </a:r>
          </a:p>
        </p:txBody>
      </p:sp>
      <p:sp>
        <p:nvSpPr>
          <p:cNvPr id="22532" name="Text Box 2"/>
          <p:cNvSpPr txBox="1">
            <a:spLocks noChangeArrowheads="1"/>
          </p:cNvSpPr>
          <p:nvPr/>
        </p:nvSpPr>
        <p:spPr bwMode="auto">
          <a:xfrm>
            <a:off x="34925" y="36513"/>
            <a:ext cx="9069388" cy="900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ctr" eaLnBrk="1" hangingPunct="1"/>
            <a:r>
              <a:rPr lang="it-IT" sz="2000" b="1">
                <a:solidFill>
                  <a:srgbClr val="000000"/>
                </a:solidFill>
                <a:latin typeface="+mn-lt"/>
                <a:cs typeface="Lucida Sans Unicode" pitchFamily="34" charset="0"/>
              </a:rPr>
              <a:t>Docking poses inside the hA</a:t>
            </a:r>
            <a:r>
              <a:rPr lang="it-IT" sz="2000" b="1" baseline="-1000">
                <a:solidFill>
                  <a:srgbClr val="000000"/>
                </a:solidFill>
                <a:latin typeface="+mn-lt"/>
                <a:cs typeface="Lucida Sans Unicode" pitchFamily="34" charset="0"/>
              </a:rPr>
              <a:t>2A</a:t>
            </a:r>
            <a:r>
              <a:rPr lang="it-IT" sz="2000" b="1">
                <a:solidFill>
                  <a:srgbClr val="000000"/>
                </a:solidFill>
                <a:latin typeface="+mn-lt"/>
                <a:cs typeface="Lucida Sans Unicode" pitchFamily="34" charset="0"/>
              </a:rPr>
              <a:t>AR</a:t>
            </a:r>
          </a:p>
        </p:txBody>
      </p:sp>
      <p:sp>
        <p:nvSpPr>
          <p:cNvPr id="22533" name="Text Box 3"/>
          <p:cNvSpPr txBox="1">
            <a:spLocks noChangeArrowheads="1"/>
          </p:cNvSpPr>
          <p:nvPr/>
        </p:nvSpPr>
        <p:spPr bwMode="auto">
          <a:xfrm>
            <a:off x="-97850" y="5433663"/>
            <a:ext cx="928528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r>
              <a:rPr lang="en-GB" sz="1600" dirty="0">
                <a:solidFill>
                  <a:srgbClr val="000000"/>
                </a:solidFill>
                <a:latin typeface="+mn-lt"/>
                <a:cs typeface="Lucida Sans Unicode" pitchFamily="34" charset="0"/>
              </a:rPr>
              <a:t>All the derivatives bearing a free amino group at the 7 position share a similar binding pose</a:t>
            </a:r>
          </a:p>
          <a:p>
            <a:pPr algn="ctr" eaLnBrk="1" hangingPunct="1"/>
            <a:r>
              <a:rPr lang="en-GB" sz="1600" dirty="0" err="1">
                <a:solidFill>
                  <a:srgbClr val="000000"/>
                </a:solidFill>
                <a:latin typeface="+mn-lt"/>
                <a:cs typeface="Lucida Sans Unicode" pitchFamily="34" charset="0"/>
              </a:rPr>
              <a:t>Triazolo-triazine</a:t>
            </a:r>
            <a:r>
              <a:rPr lang="en-GB" sz="1600" dirty="0">
                <a:solidFill>
                  <a:srgbClr val="000000"/>
                </a:solidFill>
                <a:latin typeface="+mn-lt"/>
                <a:cs typeface="Lucida Sans Unicode" pitchFamily="34" charset="0"/>
              </a:rPr>
              <a:t> cores were completely </a:t>
            </a:r>
            <a:r>
              <a:rPr lang="en-GB" sz="1600" dirty="0" err="1">
                <a:solidFill>
                  <a:srgbClr val="000000"/>
                </a:solidFill>
                <a:latin typeface="+mn-lt"/>
                <a:cs typeface="Lucida Sans Unicode" pitchFamily="34" charset="0"/>
              </a:rPr>
              <a:t>superposable</a:t>
            </a:r>
            <a:endParaRPr lang="en-GB" sz="1600" dirty="0">
              <a:solidFill>
                <a:srgbClr val="000000"/>
              </a:solidFill>
              <a:latin typeface="+mn-lt"/>
              <a:cs typeface="Lucida Sans Unicode" pitchFamily="34" charset="0"/>
            </a:endParaRPr>
          </a:p>
          <a:p>
            <a:pPr algn="ctr" eaLnBrk="1" hangingPunct="1"/>
            <a:r>
              <a:rPr lang="en-GB" sz="1600" dirty="0">
                <a:solidFill>
                  <a:srgbClr val="000000"/>
                </a:solidFill>
                <a:latin typeface="+mn-lt"/>
                <a:cs typeface="Lucida Sans Unicode" pitchFamily="34" charset="0"/>
              </a:rPr>
              <a:t> Chain at the 5 position was directed towards the more solvent exposed extracellular region (EL2 and EL3)</a:t>
            </a:r>
          </a:p>
        </p:txBody>
      </p:sp>
      <p:sp>
        <p:nvSpPr>
          <p:cNvPr id="22534" name="Rettangolo 1"/>
          <p:cNvSpPr>
            <a:spLocks noChangeArrowheads="1"/>
          </p:cNvSpPr>
          <p:nvPr/>
        </p:nvSpPr>
        <p:spPr bwMode="auto">
          <a:xfrm>
            <a:off x="3555536" y="817563"/>
            <a:ext cx="20329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400" b="1">
                <a:solidFill>
                  <a:srgbClr val="FF00FF"/>
                </a:solidFill>
              </a:rPr>
              <a:t>ZM241385 in magenta</a:t>
            </a:r>
          </a:p>
        </p:txBody>
      </p:sp>
    </p:spTree>
    <p:extLst>
      <p:ext uri="{BB962C8B-B14F-4D97-AF65-F5344CB8AC3E}">
        <p14:creationId xmlns:p14="http://schemas.microsoft.com/office/powerpoint/2010/main" val="25116512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1561961710"/>
              </p:ext>
            </p:extLst>
          </p:nvPr>
        </p:nvGraphicFramePr>
        <p:xfrm>
          <a:off x="1729336" y="2345755"/>
          <a:ext cx="4034358" cy="1227261"/>
        </p:xfrm>
        <a:graphic>
          <a:graphicData uri="http://schemas.openxmlformats.org/presentationml/2006/ole">
            <mc:AlternateContent xmlns:mc="http://schemas.openxmlformats.org/markup-compatibility/2006">
              <mc:Choice xmlns:v="urn:schemas-microsoft-com:vml" Requires="v">
                <p:oleObj spid="_x0000_s56391" name="CS ChemDraw Drawing" r:id="rId3" imgW="3759200" imgH="1155700" progId="">
                  <p:embed/>
                </p:oleObj>
              </mc:Choice>
              <mc:Fallback>
                <p:oleObj name="CS ChemDraw Drawing" r:id="rId3" imgW="3759200" imgH="11557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336" y="2345755"/>
                        <a:ext cx="4034358" cy="1227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asellaDiTesto 2"/>
          <p:cNvSpPr txBox="1"/>
          <p:nvPr/>
        </p:nvSpPr>
        <p:spPr>
          <a:xfrm>
            <a:off x="6121824" y="2635528"/>
            <a:ext cx="2520280" cy="646331"/>
          </a:xfrm>
          <a:prstGeom prst="rect">
            <a:avLst/>
          </a:prstGeom>
          <a:noFill/>
        </p:spPr>
        <p:txBody>
          <a:bodyPr wrap="square" rtlCol="0">
            <a:spAutoFit/>
          </a:bodyPr>
          <a:lstStyle/>
          <a:p>
            <a:r>
              <a:rPr lang="it-IT" dirty="0" smtClean="0"/>
              <a:t>K</a:t>
            </a:r>
            <a:r>
              <a:rPr lang="it-IT" baseline="-25000" dirty="0" smtClean="0"/>
              <a:t>i</a:t>
            </a:r>
            <a:r>
              <a:rPr lang="it-IT" dirty="0" smtClean="0"/>
              <a:t>hA</a:t>
            </a:r>
            <a:r>
              <a:rPr lang="it-IT" baseline="-25000" dirty="0" smtClean="0"/>
              <a:t>1 </a:t>
            </a:r>
            <a:r>
              <a:rPr lang="it-IT" dirty="0" smtClean="0"/>
              <a:t>= 1,095 </a:t>
            </a:r>
            <a:r>
              <a:rPr lang="it-IT" dirty="0" err="1" smtClean="0"/>
              <a:t>nM</a:t>
            </a:r>
            <a:endParaRPr lang="it-IT" dirty="0" smtClean="0"/>
          </a:p>
          <a:p>
            <a:r>
              <a:rPr lang="it-IT" dirty="0" smtClean="0">
                <a:solidFill>
                  <a:srgbClr val="FF0000"/>
                </a:solidFill>
              </a:rPr>
              <a:t>K</a:t>
            </a:r>
            <a:r>
              <a:rPr lang="it-IT" baseline="-25000" dirty="0" smtClean="0">
                <a:solidFill>
                  <a:srgbClr val="FF0000"/>
                </a:solidFill>
              </a:rPr>
              <a:t>i</a:t>
            </a:r>
            <a:r>
              <a:rPr lang="it-IT" dirty="0" smtClean="0">
                <a:solidFill>
                  <a:srgbClr val="FF0000"/>
                </a:solidFill>
              </a:rPr>
              <a:t>hA</a:t>
            </a:r>
            <a:r>
              <a:rPr lang="it-IT" baseline="-25000" dirty="0" smtClean="0">
                <a:solidFill>
                  <a:srgbClr val="FF0000"/>
                </a:solidFill>
              </a:rPr>
              <a:t>2A </a:t>
            </a:r>
            <a:r>
              <a:rPr lang="it-IT" dirty="0" smtClean="0">
                <a:solidFill>
                  <a:srgbClr val="FF0000"/>
                </a:solidFill>
              </a:rPr>
              <a:t>= 1 </a:t>
            </a:r>
            <a:r>
              <a:rPr lang="it-IT" dirty="0" err="1" smtClean="0">
                <a:solidFill>
                  <a:srgbClr val="FF0000"/>
                </a:solidFill>
              </a:rPr>
              <a:t>nM</a:t>
            </a:r>
            <a:endParaRPr lang="it-IT" dirty="0">
              <a:solidFill>
                <a:srgbClr val="FF0000"/>
              </a:solidFill>
            </a:endParaRPr>
          </a:p>
        </p:txBody>
      </p:sp>
      <p:graphicFrame>
        <p:nvGraphicFramePr>
          <p:cNvPr id="8" name="Oggetto 7"/>
          <p:cNvGraphicFramePr>
            <a:graphicFrameLocks noChangeAspect="1"/>
          </p:cNvGraphicFramePr>
          <p:nvPr>
            <p:extLst>
              <p:ext uri="{D42A27DB-BD31-4B8C-83A1-F6EECF244321}">
                <p14:modId xmlns:p14="http://schemas.microsoft.com/office/powerpoint/2010/main" val="4134817258"/>
              </p:ext>
            </p:extLst>
          </p:nvPr>
        </p:nvGraphicFramePr>
        <p:xfrm>
          <a:off x="1585146" y="4485347"/>
          <a:ext cx="4178300" cy="1133475"/>
        </p:xfrm>
        <a:graphic>
          <a:graphicData uri="http://schemas.openxmlformats.org/presentationml/2006/ole">
            <mc:AlternateContent xmlns:mc="http://schemas.openxmlformats.org/markup-compatibility/2006">
              <mc:Choice xmlns:v="urn:schemas-microsoft-com:vml" Requires="v">
                <p:oleObj spid="_x0000_s56392" name="CS ChemDraw Drawing" r:id="rId5" imgW="3848100" imgH="1016000" progId="">
                  <p:embed/>
                </p:oleObj>
              </mc:Choice>
              <mc:Fallback>
                <p:oleObj name="CS ChemDraw Drawing" r:id="rId5" imgW="3848100" imgH="1016000" progId="">
                  <p:embed/>
                  <p:pic>
                    <p:nvPicPr>
                      <p:cNvPr id="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5146" y="4485347"/>
                        <a:ext cx="4178300" cy="113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asellaDiTesto 8"/>
          <p:cNvSpPr txBox="1"/>
          <p:nvPr/>
        </p:nvSpPr>
        <p:spPr>
          <a:xfrm>
            <a:off x="6121824" y="4327936"/>
            <a:ext cx="2880320" cy="1477328"/>
          </a:xfrm>
          <a:prstGeom prst="rect">
            <a:avLst/>
          </a:prstGeom>
          <a:noFill/>
        </p:spPr>
        <p:txBody>
          <a:bodyPr wrap="square" rtlCol="0">
            <a:spAutoFit/>
          </a:bodyPr>
          <a:lstStyle/>
          <a:p>
            <a:r>
              <a:rPr lang="sv-SE" dirty="0"/>
              <a:t>Preladenant (SCH420814</a:t>
            </a:r>
            <a:r>
              <a:rPr lang="sv-SE" dirty="0" smtClean="0"/>
              <a:t>)</a:t>
            </a:r>
            <a:endParaRPr lang="sv-SE" dirty="0"/>
          </a:p>
          <a:p>
            <a:r>
              <a:rPr lang="it-IT" dirty="0" err="1"/>
              <a:t>K</a:t>
            </a:r>
            <a:r>
              <a:rPr lang="it-IT" baseline="-25000" dirty="0" err="1"/>
              <a:t>i</a:t>
            </a:r>
            <a:r>
              <a:rPr lang="sv-SE" dirty="0" smtClean="0"/>
              <a:t>hA</a:t>
            </a:r>
            <a:r>
              <a:rPr lang="sv-SE" baseline="-25000" dirty="0" smtClean="0"/>
              <a:t>1</a:t>
            </a:r>
            <a:r>
              <a:rPr lang="sv-SE" dirty="0"/>
              <a:t>&gt; 1,000 </a:t>
            </a:r>
            <a:r>
              <a:rPr lang="sv-SE" dirty="0" smtClean="0"/>
              <a:t>nM</a:t>
            </a:r>
          </a:p>
          <a:p>
            <a:r>
              <a:rPr lang="it-IT" dirty="0" err="1">
                <a:solidFill>
                  <a:srgbClr val="FF0000"/>
                </a:solidFill>
              </a:rPr>
              <a:t>K</a:t>
            </a:r>
            <a:r>
              <a:rPr lang="it-IT" baseline="-25000" dirty="0" err="1">
                <a:solidFill>
                  <a:srgbClr val="FF0000"/>
                </a:solidFill>
              </a:rPr>
              <a:t>i</a:t>
            </a:r>
            <a:r>
              <a:rPr lang="sv-SE" dirty="0" smtClean="0">
                <a:solidFill>
                  <a:srgbClr val="FF0000"/>
                </a:solidFill>
              </a:rPr>
              <a:t>hA</a:t>
            </a:r>
            <a:r>
              <a:rPr lang="sv-SE" baseline="-25000" dirty="0" smtClean="0">
                <a:solidFill>
                  <a:srgbClr val="FF0000"/>
                </a:solidFill>
              </a:rPr>
              <a:t>2A</a:t>
            </a:r>
            <a:r>
              <a:rPr lang="sv-SE" dirty="0" smtClean="0">
                <a:solidFill>
                  <a:srgbClr val="FF0000"/>
                </a:solidFill>
              </a:rPr>
              <a:t>=0.9 </a:t>
            </a:r>
            <a:r>
              <a:rPr lang="sv-SE" dirty="0">
                <a:solidFill>
                  <a:srgbClr val="FF0000"/>
                </a:solidFill>
              </a:rPr>
              <a:t>nM</a:t>
            </a:r>
          </a:p>
          <a:p>
            <a:r>
              <a:rPr lang="it-IT" dirty="0" err="1"/>
              <a:t>K</a:t>
            </a:r>
            <a:r>
              <a:rPr lang="it-IT" baseline="-25000" dirty="0" err="1"/>
              <a:t>i</a:t>
            </a:r>
            <a:r>
              <a:rPr lang="sv-SE" dirty="0" smtClean="0"/>
              <a:t>hA</a:t>
            </a:r>
            <a:r>
              <a:rPr lang="sv-SE" baseline="-25000" dirty="0" smtClean="0"/>
              <a:t>2B</a:t>
            </a:r>
            <a:r>
              <a:rPr lang="sv-SE" dirty="0" smtClean="0"/>
              <a:t>&gt;1,000 nM</a:t>
            </a:r>
          </a:p>
          <a:p>
            <a:r>
              <a:rPr lang="it-IT" dirty="0" err="1"/>
              <a:t>K</a:t>
            </a:r>
            <a:r>
              <a:rPr lang="it-IT" baseline="-25000" dirty="0" err="1"/>
              <a:t>i</a:t>
            </a:r>
            <a:r>
              <a:rPr lang="sv-SE" dirty="0" smtClean="0"/>
              <a:t>hA</a:t>
            </a:r>
            <a:r>
              <a:rPr lang="sv-SE" baseline="-25000" dirty="0" smtClean="0"/>
              <a:t>3</a:t>
            </a:r>
            <a:r>
              <a:rPr lang="sv-SE" dirty="0" smtClean="0"/>
              <a:t>&gt;1,000 </a:t>
            </a:r>
            <a:r>
              <a:rPr lang="sv-SE" dirty="0"/>
              <a:t>nM</a:t>
            </a:r>
            <a:endParaRPr lang="it-IT" dirty="0"/>
          </a:p>
        </p:txBody>
      </p:sp>
      <p:sp>
        <p:nvSpPr>
          <p:cNvPr id="10" name="Rettangolo arrotondato 9"/>
          <p:cNvSpPr/>
          <p:nvPr/>
        </p:nvSpPr>
        <p:spPr>
          <a:xfrm>
            <a:off x="4457256" y="4437111"/>
            <a:ext cx="512440" cy="25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arrotondato 10"/>
          <p:cNvSpPr/>
          <p:nvPr/>
        </p:nvSpPr>
        <p:spPr>
          <a:xfrm>
            <a:off x="1503204" y="4937821"/>
            <a:ext cx="2882044" cy="6514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arrotondato 11"/>
          <p:cNvSpPr/>
          <p:nvPr/>
        </p:nvSpPr>
        <p:spPr>
          <a:xfrm>
            <a:off x="4479450" y="2420887"/>
            <a:ext cx="468000" cy="234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arrotondato 12"/>
          <p:cNvSpPr/>
          <p:nvPr/>
        </p:nvSpPr>
        <p:spPr>
          <a:xfrm rot="1618734">
            <a:off x="1589075" y="2465205"/>
            <a:ext cx="2882044" cy="7125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7" name="CasellaDiTesto 6"/>
          <p:cNvSpPr txBox="1"/>
          <p:nvPr/>
        </p:nvSpPr>
        <p:spPr>
          <a:xfrm>
            <a:off x="4249616" y="2545159"/>
            <a:ext cx="468052" cy="307777"/>
          </a:xfrm>
          <a:prstGeom prst="rect">
            <a:avLst/>
          </a:prstGeom>
          <a:noFill/>
        </p:spPr>
        <p:txBody>
          <a:bodyPr wrap="square" rtlCol="0">
            <a:spAutoFit/>
          </a:bodyPr>
          <a:lstStyle/>
          <a:p>
            <a:r>
              <a:rPr lang="it-IT" sz="1400" b="1" dirty="0" smtClean="0">
                <a:solidFill>
                  <a:srgbClr val="FF0000"/>
                </a:solidFill>
              </a:rPr>
              <a:t>5</a:t>
            </a:r>
            <a:endParaRPr lang="it-IT" sz="1400" b="1" dirty="0">
              <a:solidFill>
                <a:srgbClr val="FF0000"/>
              </a:solidFill>
            </a:endParaRPr>
          </a:p>
        </p:txBody>
      </p:sp>
      <p:sp>
        <p:nvSpPr>
          <p:cNvPr id="14" name="CasellaDiTesto 13"/>
          <p:cNvSpPr txBox="1"/>
          <p:nvPr/>
        </p:nvSpPr>
        <p:spPr>
          <a:xfrm>
            <a:off x="4245424" y="4535222"/>
            <a:ext cx="468052" cy="307777"/>
          </a:xfrm>
          <a:prstGeom prst="rect">
            <a:avLst/>
          </a:prstGeom>
          <a:noFill/>
        </p:spPr>
        <p:txBody>
          <a:bodyPr wrap="square" rtlCol="0">
            <a:spAutoFit/>
          </a:bodyPr>
          <a:lstStyle/>
          <a:p>
            <a:r>
              <a:rPr lang="it-IT" sz="1400" b="1" dirty="0" smtClean="0">
                <a:solidFill>
                  <a:srgbClr val="FF0000"/>
                </a:solidFill>
              </a:rPr>
              <a:t>5</a:t>
            </a:r>
            <a:endParaRPr lang="it-IT" sz="1400" b="1" dirty="0">
              <a:solidFill>
                <a:srgbClr val="FF0000"/>
              </a:solidFill>
            </a:endParaRPr>
          </a:p>
        </p:txBody>
      </p:sp>
      <p:sp>
        <p:nvSpPr>
          <p:cNvPr id="15" name="CasellaDiTesto 14"/>
          <p:cNvSpPr txBox="1"/>
          <p:nvPr/>
        </p:nvSpPr>
        <p:spPr>
          <a:xfrm>
            <a:off x="4393632" y="3128160"/>
            <a:ext cx="468052" cy="307777"/>
          </a:xfrm>
          <a:prstGeom prst="rect">
            <a:avLst/>
          </a:prstGeom>
          <a:noFill/>
        </p:spPr>
        <p:txBody>
          <a:bodyPr wrap="square" rtlCol="0">
            <a:spAutoFit/>
          </a:bodyPr>
          <a:lstStyle/>
          <a:p>
            <a:r>
              <a:rPr lang="it-IT" sz="1400" b="1" dirty="0" smtClean="0">
                <a:solidFill>
                  <a:srgbClr val="FF0000"/>
                </a:solidFill>
              </a:rPr>
              <a:t>7</a:t>
            </a:r>
            <a:endParaRPr lang="it-IT" sz="1400" b="1" dirty="0">
              <a:solidFill>
                <a:srgbClr val="FF0000"/>
              </a:solidFill>
            </a:endParaRPr>
          </a:p>
        </p:txBody>
      </p:sp>
      <p:sp>
        <p:nvSpPr>
          <p:cNvPr id="16" name="CasellaDiTesto 15"/>
          <p:cNvSpPr txBox="1"/>
          <p:nvPr/>
        </p:nvSpPr>
        <p:spPr>
          <a:xfrm>
            <a:off x="4026044" y="4937821"/>
            <a:ext cx="468052" cy="307777"/>
          </a:xfrm>
          <a:prstGeom prst="rect">
            <a:avLst/>
          </a:prstGeom>
          <a:noFill/>
        </p:spPr>
        <p:txBody>
          <a:bodyPr wrap="square" rtlCol="0">
            <a:spAutoFit/>
          </a:bodyPr>
          <a:lstStyle/>
          <a:p>
            <a:r>
              <a:rPr lang="it-IT" sz="1400" b="1" dirty="0" smtClean="0">
                <a:solidFill>
                  <a:srgbClr val="FF0000"/>
                </a:solidFill>
              </a:rPr>
              <a:t>7</a:t>
            </a:r>
            <a:endParaRPr lang="it-IT" sz="1400" b="1" dirty="0">
              <a:solidFill>
                <a:srgbClr val="FF0000"/>
              </a:solidFill>
            </a:endParaRPr>
          </a:p>
        </p:txBody>
      </p:sp>
      <p:sp>
        <p:nvSpPr>
          <p:cNvPr id="17" name="Titolo 1"/>
          <p:cNvSpPr txBox="1">
            <a:spLocks/>
          </p:cNvSpPr>
          <p:nvPr/>
        </p:nvSpPr>
        <p:spPr>
          <a:xfrm>
            <a:off x="446380" y="5670376"/>
            <a:ext cx="8459288"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2100" dirty="0" smtClean="0"/>
              <a:t>There is a structural similarity between the two classes of compounds</a:t>
            </a:r>
            <a:endParaRPr lang="it-IT" sz="2100" dirty="0"/>
          </a:p>
        </p:txBody>
      </p:sp>
      <p:sp>
        <p:nvSpPr>
          <p:cNvPr id="20" name="Titolo 6"/>
          <p:cNvSpPr txBox="1">
            <a:spLocks/>
          </p:cNvSpPr>
          <p:nvPr/>
        </p:nvSpPr>
        <p:spPr>
          <a:xfrm>
            <a:off x="549275" y="743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dirty="0" err="1" smtClean="0"/>
              <a:t>Molecular</a:t>
            </a:r>
            <a:r>
              <a:rPr lang="it-IT" dirty="0" smtClean="0"/>
              <a:t> </a:t>
            </a:r>
            <a:r>
              <a:rPr lang="it-IT" dirty="0" err="1" smtClean="0"/>
              <a:t>semplification</a:t>
            </a:r>
            <a:endParaRPr lang="it-IT" dirty="0"/>
          </a:p>
        </p:txBody>
      </p:sp>
      <p:sp>
        <p:nvSpPr>
          <p:cNvPr id="21" name="CasellaDiTesto 2"/>
          <p:cNvSpPr txBox="1">
            <a:spLocks noChangeArrowheads="1"/>
          </p:cNvSpPr>
          <p:nvPr/>
        </p:nvSpPr>
        <p:spPr bwMode="auto">
          <a:xfrm>
            <a:off x="1779588" y="846363"/>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[1,2,4]Triazolo[1,5-c]</a:t>
            </a:r>
            <a:r>
              <a:rPr lang="it-IT" sz="2400" b="1" i="1" dirty="0" err="1">
                <a:solidFill>
                  <a:srgbClr val="4EC673"/>
                </a:solidFill>
                <a:latin typeface="+mn-lt"/>
              </a:rPr>
              <a:t>pyrimidines</a:t>
            </a:r>
            <a:endParaRPr lang="it-IT" sz="2400" b="1" i="1" dirty="0">
              <a:solidFill>
                <a:srgbClr val="4EC673"/>
              </a:solidFill>
              <a:latin typeface="+mn-lt"/>
            </a:endParaRPr>
          </a:p>
        </p:txBody>
      </p:sp>
    </p:spTree>
    <p:extLst>
      <p:ext uri="{BB962C8B-B14F-4D97-AF65-F5344CB8AC3E}">
        <p14:creationId xmlns:p14="http://schemas.microsoft.com/office/powerpoint/2010/main" val="402589494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noGrp="1"/>
          </p:cNvSpPr>
          <p:nvPr>
            <p:ph type="title"/>
          </p:nvPr>
        </p:nvSpPr>
        <p:spPr>
          <a:xfrm>
            <a:off x="827584" y="44624"/>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Aim of the Work</a:t>
            </a:r>
            <a:endParaRPr lang="it-IT" sz="3200" cap="small" dirty="0"/>
          </a:p>
        </p:txBody>
      </p:sp>
      <p:graphicFrame>
        <p:nvGraphicFramePr>
          <p:cNvPr id="8" name="Oggetto 7"/>
          <p:cNvGraphicFramePr>
            <a:graphicFrameLocks noChangeAspect="1"/>
          </p:cNvGraphicFramePr>
          <p:nvPr>
            <p:extLst>
              <p:ext uri="{D42A27DB-BD31-4B8C-83A1-F6EECF244321}">
                <p14:modId xmlns:p14="http://schemas.microsoft.com/office/powerpoint/2010/main" val="2344095312"/>
              </p:ext>
            </p:extLst>
          </p:nvPr>
        </p:nvGraphicFramePr>
        <p:xfrm>
          <a:off x="2195736" y="1336117"/>
          <a:ext cx="2376488" cy="1593850"/>
        </p:xfrm>
        <a:graphic>
          <a:graphicData uri="http://schemas.openxmlformats.org/presentationml/2006/ole">
            <mc:AlternateContent xmlns:mc="http://schemas.openxmlformats.org/markup-compatibility/2006">
              <mc:Choice xmlns:v="urn:schemas-microsoft-com:vml" Requires="v">
                <p:oleObj spid="_x0000_s57445" name="CS ChemDraw Drawing" r:id="rId3" imgW="2209800" imgH="1511300" progId="">
                  <p:embed/>
                </p:oleObj>
              </mc:Choice>
              <mc:Fallback>
                <p:oleObj name="CS ChemDraw Drawing" r:id="rId3" imgW="2209800" imgH="1511300" progId="">
                  <p:embed/>
                  <p:pic>
                    <p:nvPicPr>
                      <p:cNvPr id="0" name="Picture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336117"/>
                        <a:ext cx="2376488" cy="159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ttangolo 8"/>
          <p:cNvSpPr/>
          <p:nvPr/>
        </p:nvSpPr>
        <p:spPr>
          <a:xfrm>
            <a:off x="5670375" y="1308669"/>
            <a:ext cx="1944369" cy="1200329"/>
          </a:xfrm>
          <a:prstGeom prst="rect">
            <a:avLst/>
          </a:prstGeom>
        </p:spPr>
        <p:txBody>
          <a:bodyPr wrap="square">
            <a:spAutoFit/>
          </a:bodyPr>
          <a:lstStyle/>
          <a:p>
            <a:r>
              <a:rPr lang="it-IT" dirty="0" smtClean="0"/>
              <a:t>K</a:t>
            </a:r>
            <a:r>
              <a:rPr lang="it-IT" baseline="-25000" dirty="0" smtClean="0"/>
              <a:t>i</a:t>
            </a:r>
            <a:r>
              <a:rPr lang="it-IT" dirty="0" smtClean="0"/>
              <a:t>hA</a:t>
            </a:r>
            <a:r>
              <a:rPr lang="it-IT" baseline="-25000" dirty="0" smtClean="0"/>
              <a:t>1</a:t>
            </a:r>
            <a:r>
              <a:rPr lang="it-IT" dirty="0" smtClean="0"/>
              <a:t>=350 </a:t>
            </a:r>
            <a:r>
              <a:rPr lang="it-IT" dirty="0" err="1"/>
              <a:t>nM</a:t>
            </a:r>
            <a:r>
              <a:rPr lang="it-IT" dirty="0"/>
              <a:t> </a:t>
            </a:r>
            <a:endParaRPr lang="it-IT" dirty="0" smtClean="0"/>
          </a:p>
          <a:p>
            <a:r>
              <a:rPr lang="it-IT" dirty="0" smtClean="0"/>
              <a:t>K</a:t>
            </a:r>
            <a:r>
              <a:rPr lang="it-IT" baseline="-25000" dirty="0" smtClean="0"/>
              <a:t>i</a:t>
            </a:r>
            <a:r>
              <a:rPr lang="it-IT" dirty="0" smtClean="0"/>
              <a:t>hA</a:t>
            </a:r>
            <a:r>
              <a:rPr lang="it-IT" baseline="-25000" dirty="0" smtClean="0"/>
              <a:t>2A</a:t>
            </a:r>
            <a:r>
              <a:rPr lang="it-IT" dirty="0" smtClean="0"/>
              <a:t>=100 </a:t>
            </a:r>
            <a:r>
              <a:rPr lang="it-IT" dirty="0" err="1"/>
              <a:t>nM</a:t>
            </a:r>
            <a:endParaRPr lang="it-IT" dirty="0"/>
          </a:p>
          <a:p>
            <a:r>
              <a:rPr lang="it-IT" dirty="0"/>
              <a:t>K</a:t>
            </a:r>
            <a:r>
              <a:rPr lang="it-IT" baseline="-25000" dirty="0"/>
              <a:t>i</a:t>
            </a:r>
            <a:r>
              <a:rPr lang="it-IT" dirty="0" smtClean="0"/>
              <a:t>hA</a:t>
            </a:r>
            <a:r>
              <a:rPr lang="it-IT" baseline="-25000" dirty="0" smtClean="0"/>
              <a:t>2B</a:t>
            </a:r>
            <a:r>
              <a:rPr lang="it-IT" dirty="0" smtClean="0"/>
              <a:t>=250 </a:t>
            </a:r>
            <a:r>
              <a:rPr lang="it-IT" dirty="0" err="1" smtClean="0"/>
              <a:t>nM</a:t>
            </a:r>
            <a:endParaRPr lang="it-IT" dirty="0" smtClean="0"/>
          </a:p>
          <a:p>
            <a:r>
              <a:rPr lang="it-IT" dirty="0" smtClean="0">
                <a:solidFill>
                  <a:srgbClr val="0000FF"/>
                </a:solidFill>
              </a:rPr>
              <a:t>K</a:t>
            </a:r>
            <a:r>
              <a:rPr lang="it-IT" baseline="-25000" dirty="0" smtClean="0">
                <a:solidFill>
                  <a:srgbClr val="0000FF"/>
                </a:solidFill>
              </a:rPr>
              <a:t>i</a:t>
            </a:r>
            <a:r>
              <a:rPr lang="it-IT" dirty="0" smtClean="0">
                <a:solidFill>
                  <a:srgbClr val="0000FF"/>
                </a:solidFill>
              </a:rPr>
              <a:t>hA</a:t>
            </a:r>
            <a:r>
              <a:rPr lang="it-IT" baseline="-25000" dirty="0" smtClean="0">
                <a:solidFill>
                  <a:srgbClr val="0000FF"/>
                </a:solidFill>
              </a:rPr>
              <a:t>3</a:t>
            </a:r>
            <a:r>
              <a:rPr lang="it-IT" dirty="0" smtClean="0">
                <a:solidFill>
                  <a:srgbClr val="0000FF"/>
                </a:solidFill>
              </a:rPr>
              <a:t>=0.01 </a:t>
            </a:r>
            <a:r>
              <a:rPr lang="it-IT" dirty="0" err="1">
                <a:solidFill>
                  <a:srgbClr val="0000FF"/>
                </a:solidFill>
              </a:rPr>
              <a:t>nM</a:t>
            </a:r>
            <a:endParaRPr lang="it-IT" dirty="0">
              <a:solidFill>
                <a:srgbClr val="0000FF"/>
              </a:solidFill>
            </a:endParaRPr>
          </a:p>
        </p:txBody>
      </p:sp>
      <p:sp>
        <p:nvSpPr>
          <p:cNvPr id="10" name="Rettangolo arrotondato 9"/>
          <p:cNvSpPr/>
          <p:nvPr/>
        </p:nvSpPr>
        <p:spPr>
          <a:xfrm>
            <a:off x="1979712" y="1161306"/>
            <a:ext cx="1728192" cy="86744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2843808" y="2560253"/>
            <a:ext cx="504056" cy="47660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Oggetto 1"/>
          <p:cNvGraphicFramePr>
            <a:graphicFrameLocks noChangeAspect="1"/>
          </p:cNvGraphicFramePr>
          <p:nvPr>
            <p:extLst>
              <p:ext uri="{D42A27DB-BD31-4B8C-83A1-F6EECF244321}">
                <p14:modId xmlns:p14="http://schemas.microsoft.com/office/powerpoint/2010/main" val="2984739756"/>
              </p:ext>
            </p:extLst>
          </p:nvPr>
        </p:nvGraphicFramePr>
        <p:xfrm>
          <a:off x="4388248" y="4056516"/>
          <a:ext cx="2367580" cy="1579887"/>
        </p:xfrm>
        <a:graphic>
          <a:graphicData uri="http://schemas.openxmlformats.org/presentationml/2006/ole">
            <mc:AlternateContent xmlns:mc="http://schemas.openxmlformats.org/markup-compatibility/2006">
              <mc:Choice xmlns:v="urn:schemas-microsoft-com:vml" Requires="v">
                <p:oleObj spid="_x0000_s57446" name="CS ChemDraw Drawing" r:id="rId5" imgW="1562100" imgH="1041400" progId="">
                  <p:embed/>
                </p:oleObj>
              </mc:Choice>
              <mc:Fallback>
                <p:oleObj name="CS ChemDraw Drawing" r:id="rId5" imgW="1562100" imgH="1041400" progId="">
                  <p:embed/>
                  <p:pic>
                    <p:nvPicPr>
                      <p:cNvPr id="0" name="Picture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8248" y="4056516"/>
                        <a:ext cx="2367580" cy="157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Connettore 2 16"/>
          <p:cNvCxnSpPr/>
          <p:nvPr/>
        </p:nvCxnSpPr>
        <p:spPr>
          <a:xfrm flipV="1">
            <a:off x="3923928" y="5269109"/>
            <a:ext cx="360040" cy="2160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flipV="1">
            <a:off x="5508104" y="5557141"/>
            <a:ext cx="360040" cy="21602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H="1">
            <a:off x="5756810" y="3972965"/>
            <a:ext cx="360040" cy="2160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6116850" y="3680656"/>
            <a:ext cx="327358" cy="400110"/>
          </a:xfrm>
          <a:prstGeom prst="rect">
            <a:avLst/>
          </a:prstGeom>
          <a:noFill/>
        </p:spPr>
        <p:txBody>
          <a:bodyPr wrap="square" rtlCol="0">
            <a:spAutoFit/>
          </a:bodyPr>
          <a:lstStyle/>
          <a:p>
            <a:r>
              <a:rPr lang="it-IT" sz="2000" b="1" dirty="0" smtClean="0">
                <a:solidFill>
                  <a:srgbClr val="FF0000"/>
                </a:solidFill>
                <a:latin typeface="Arial" pitchFamily="34" charset="0"/>
                <a:cs typeface="Arial" pitchFamily="34" charset="0"/>
              </a:rPr>
              <a:t>H</a:t>
            </a:r>
            <a:endParaRPr lang="it-IT" sz="2000" b="1" dirty="0">
              <a:solidFill>
                <a:srgbClr val="FF0000"/>
              </a:solidFill>
              <a:latin typeface="Arial" pitchFamily="34" charset="0"/>
              <a:cs typeface="Arial" pitchFamily="34" charset="0"/>
            </a:endParaRPr>
          </a:p>
        </p:txBody>
      </p:sp>
      <p:cxnSp>
        <p:nvCxnSpPr>
          <p:cNvPr id="22" name="Connettore 2 21"/>
          <p:cNvCxnSpPr/>
          <p:nvPr/>
        </p:nvCxnSpPr>
        <p:spPr>
          <a:xfrm>
            <a:off x="4597498" y="3972965"/>
            <a:ext cx="360040" cy="21602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4" name="Oggetto 23"/>
          <p:cNvGraphicFramePr>
            <a:graphicFrameLocks noChangeAspect="1"/>
          </p:cNvGraphicFramePr>
          <p:nvPr>
            <p:extLst>
              <p:ext uri="{D42A27DB-BD31-4B8C-83A1-F6EECF244321}">
                <p14:modId xmlns:p14="http://schemas.microsoft.com/office/powerpoint/2010/main" val="2437202905"/>
              </p:ext>
            </p:extLst>
          </p:nvPr>
        </p:nvGraphicFramePr>
        <p:xfrm>
          <a:off x="3275856" y="3324893"/>
          <a:ext cx="1220790" cy="1135120"/>
        </p:xfrm>
        <a:graphic>
          <a:graphicData uri="http://schemas.openxmlformats.org/presentationml/2006/ole">
            <mc:AlternateContent xmlns:mc="http://schemas.openxmlformats.org/markup-compatibility/2006">
              <mc:Choice xmlns:v="urn:schemas-microsoft-com:vml" Requires="v">
                <p:oleObj spid="_x0000_s57447" name="CS ChemDraw Drawing" r:id="rId7" imgW="825500" imgH="774700" progId="">
                  <p:embed/>
                </p:oleObj>
              </mc:Choice>
              <mc:Fallback>
                <p:oleObj name="CS ChemDraw Drawing" r:id="rId7" imgW="825500" imgH="774700" progId="">
                  <p:embed/>
                  <p:pic>
                    <p:nvPicPr>
                      <p:cNvPr id="0"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3324893"/>
                        <a:ext cx="1220790" cy="1135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CasellaDiTesto 24"/>
          <p:cNvSpPr txBox="1"/>
          <p:nvPr/>
        </p:nvSpPr>
        <p:spPr>
          <a:xfrm>
            <a:off x="1290368" y="5246361"/>
            <a:ext cx="2733498" cy="461665"/>
          </a:xfrm>
          <a:prstGeom prst="rect">
            <a:avLst/>
          </a:prstGeom>
          <a:noFill/>
        </p:spPr>
        <p:txBody>
          <a:bodyPr wrap="square" rtlCol="0">
            <a:spAutoFit/>
          </a:bodyPr>
          <a:lstStyle/>
          <a:p>
            <a:r>
              <a:rPr lang="it-IT" sz="2400" dirty="0" smtClean="0">
                <a:solidFill>
                  <a:srgbClr val="FF0000"/>
                </a:solidFill>
                <a:cs typeface="Arial" pitchFamily="34" charset="0"/>
              </a:rPr>
              <a:t>Long </a:t>
            </a:r>
            <a:r>
              <a:rPr lang="it-IT" sz="2400" dirty="0" err="1" smtClean="0">
                <a:solidFill>
                  <a:srgbClr val="FF0000"/>
                </a:solidFill>
                <a:cs typeface="Arial" pitchFamily="34" charset="0"/>
              </a:rPr>
              <a:t>substituent</a:t>
            </a:r>
            <a:endParaRPr lang="it-IT" sz="2400" dirty="0">
              <a:solidFill>
                <a:srgbClr val="FF0000"/>
              </a:solidFill>
              <a:cs typeface="Arial" pitchFamily="34" charset="0"/>
            </a:endParaRPr>
          </a:p>
        </p:txBody>
      </p:sp>
      <p:sp>
        <p:nvSpPr>
          <p:cNvPr id="26" name="CasellaDiTesto 25"/>
          <p:cNvSpPr txBox="1"/>
          <p:nvPr/>
        </p:nvSpPr>
        <p:spPr>
          <a:xfrm>
            <a:off x="6029658" y="5527524"/>
            <a:ext cx="2934830" cy="461665"/>
          </a:xfrm>
          <a:prstGeom prst="rect">
            <a:avLst/>
          </a:prstGeom>
          <a:noFill/>
        </p:spPr>
        <p:txBody>
          <a:bodyPr wrap="square" rtlCol="0">
            <a:spAutoFit/>
          </a:bodyPr>
          <a:lstStyle/>
          <a:p>
            <a:r>
              <a:rPr lang="it-IT" sz="2400" dirty="0" smtClean="0">
                <a:solidFill>
                  <a:srgbClr val="0000FF"/>
                </a:solidFill>
                <a:cs typeface="Arial" pitchFamily="34" charset="0"/>
              </a:rPr>
              <a:t>Little </a:t>
            </a:r>
            <a:r>
              <a:rPr lang="it-IT" sz="2400" dirty="0" err="1" smtClean="0">
                <a:solidFill>
                  <a:srgbClr val="0000FF"/>
                </a:solidFill>
                <a:cs typeface="Arial" pitchFamily="34" charset="0"/>
              </a:rPr>
              <a:t>substituent</a:t>
            </a:r>
            <a:endParaRPr lang="it-IT" sz="2400" dirty="0">
              <a:solidFill>
                <a:srgbClr val="0000FF"/>
              </a:solidFill>
              <a:cs typeface="Arial" pitchFamily="34" charset="0"/>
            </a:endParaRPr>
          </a:p>
        </p:txBody>
      </p:sp>
      <p:sp>
        <p:nvSpPr>
          <p:cNvPr id="27" name="CasellaDiTesto 26"/>
          <p:cNvSpPr txBox="1"/>
          <p:nvPr/>
        </p:nvSpPr>
        <p:spPr>
          <a:xfrm>
            <a:off x="3347864" y="1452685"/>
            <a:ext cx="468052" cy="307777"/>
          </a:xfrm>
          <a:prstGeom prst="rect">
            <a:avLst/>
          </a:prstGeom>
          <a:noFill/>
        </p:spPr>
        <p:txBody>
          <a:bodyPr wrap="square" rtlCol="0">
            <a:spAutoFit/>
          </a:bodyPr>
          <a:lstStyle/>
          <a:p>
            <a:r>
              <a:rPr lang="it-IT" sz="1400" b="1" dirty="0" smtClean="0">
                <a:solidFill>
                  <a:srgbClr val="0000FF"/>
                </a:solidFill>
              </a:rPr>
              <a:t>5</a:t>
            </a:r>
            <a:endParaRPr lang="it-IT" sz="1400" b="1" dirty="0">
              <a:solidFill>
                <a:srgbClr val="0000FF"/>
              </a:solidFill>
            </a:endParaRPr>
          </a:p>
        </p:txBody>
      </p:sp>
      <p:sp>
        <p:nvSpPr>
          <p:cNvPr id="28" name="CasellaDiTesto 27"/>
          <p:cNvSpPr txBox="1"/>
          <p:nvPr/>
        </p:nvSpPr>
        <p:spPr>
          <a:xfrm>
            <a:off x="2987824" y="2801092"/>
            <a:ext cx="468052" cy="307777"/>
          </a:xfrm>
          <a:prstGeom prst="rect">
            <a:avLst/>
          </a:prstGeom>
          <a:noFill/>
        </p:spPr>
        <p:txBody>
          <a:bodyPr wrap="square" rtlCol="0">
            <a:spAutoFit/>
          </a:bodyPr>
          <a:lstStyle/>
          <a:p>
            <a:r>
              <a:rPr lang="it-IT" sz="1400" b="1" dirty="0" smtClean="0">
                <a:solidFill>
                  <a:srgbClr val="0000FF"/>
                </a:solidFill>
              </a:rPr>
              <a:t>8</a:t>
            </a:r>
            <a:endParaRPr lang="it-IT" sz="1400" b="1" dirty="0">
              <a:solidFill>
                <a:srgbClr val="0000FF"/>
              </a:solidFill>
            </a:endParaRPr>
          </a:p>
        </p:txBody>
      </p:sp>
      <p:sp>
        <p:nvSpPr>
          <p:cNvPr id="29" name="CasellaDiTesto 28"/>
          <p:cNvSpPr txBox="1"/>
          <p:nvPr/>
        </p:nvSpPr>
        <p:spPr>
          <a:xfrm>
            <a:off x="4904140" y="4260997"/>
            <a:ext cx="531956" cy="307777"/>
          </a:xfrm>
          <a:prstGeom prst="rect">
            <a:avLst/>
          </a:prstGeom>
          <a:noFill/>
        </p:spPr>
        <p:txBody>
          <a:bodyPr wrap="square" rtlCol="0">
            <a:spAutoFit/>
          </a:bodyPr>
          <a:lstStyle/>
          <a:p>
            <a:r>
              <a:rPr lang="it-IT" sz="1400" b="1" dirty="0" smtClean="0"/>
              <a:t>5</a:t>
            </a:r>
            <a:endParaRPr lang="it-IT" sz="1400" b="1" dirty="0"/>
          </a:p>
        </p:txBody>
      </p:sp>
      <p:sp>
        <p:nvSpPr>
          <p:cNvPr id="30" name="CasellaDiTesto 29"/>
          <p:cNvSpPr txBox="1"/>
          <p:nvPr/>
        </p:nvSpPr>
        <p:spPr>
          <a:xfrm>
            <a:off x="4788024" y="5033340"/>
            <a:ext cx="531956" cy="307777"/>
          </a:xfrm>
          <a:prstGeom prst="rect">
            <a:avLst/>
          </a:prstGeom>
          <a:noFill/>
        </p:spPr>
        <p:txBody>
          <a:bodyPr wrap="square" rtlCol="0">
            <a:spAutoFit/>
          </a:bodyPr>
          <a:lstStyle/>
          <a:p>
            <a:r>
              <a:rPr lang="it-IT" sz="1400" b="1" dirty="0" smtClean="0"/>
              <a:t>7</a:t>
            </a:r>
            <a:endParaRPr lang="it-IT" sz="1400" b="1" dirty="0"/>
          </a:p>
        </p:txBody>
      </p:sp>
      <p:sp>
        <p:nvSpPr>
          <p:cNvPr id="31" name="CasellaDiTesto 30"/>
          <p:cNvSpPr txBox="1"/>
          <p:nvPr/>
        </p:nvSpPr>
        <p:spPr>
          <a:xfrm>
            <a:off x="5192172" y="5033340"/>
            <a:ext cx="531956" cy="307777"/>
          </a:xfrm>
          <a:prstGeom prst="rect">
            <a:avLst/>
          </a:prstGeom>
          <a:noFill/>
        </p:spPr>
        <p:txBody>
          <a:bodyPr wrap="square" rtlCol="0">
            <a:spAutoFit/>
          </a:bodyPr>
          <a:lstStyle/>
          <a:p>
            <a:r>
              <a:rPr lang="it-IT" sz="1400" b="1" dirty="0" smtClean="0"/>
              <a:t>8</a:t>
            </a:r>
            <a:endParaRPr lang="it-IT" sz="1400" b="1" dirty="0"/>
          </a:p>
        </p:txBody>
      </p:sp>
      <p:cxnSp>
        <p:nvCxnSpPr>
          <p:cNvPr id="4" name="Connettore 1 3"/>
          <p:cNvCxnSpPr/>
          <p:nvPr/>
        </p:nvCxnSpPr>
        <p:spPr>
          <a:xfrm>
            <a:off x="4137787" y="6280908"/>
            <a:ext cx="2448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4373474" y="6140580"/>
            <a:ext cx="2646798" cy="280657"/>
          </a:xfrm>
          <a:prstGeom prst="rect">
            <a:avLst/>
          </a:prstGeom>
          <a:noFill/>
        </p:spPr>
        <p:txBody>
          <a:bodyPr wrap="square" rtlCol="0">
            <a:spAutoFit/>
          </a:bodyPr>
          <a:lstStyle/>
          <a:p>
            <a:r>
              <a:rPr lang="en-US" sz="1200" dirty="0" smtClean="0">
                <a:latin typeface="Arial" pitchFamily="34" charset="0"/>
                <a:cs typeface="Arial" pitchFamily="34" charset="0"/>
              </a:rPr>
              <a:t>Affinity</a:t>
            </a:r>
            <a:r>
              <a:rPr lang="it-IT" sz="1200" dirty="0" smtClean="0">
                <a:latin typeface="Arial" pitchFamily="34" charset="0"/>
                <a:cs typeface="Arial" pitchFamily="34" charset="0"/>
              </a:rPr>
              <a:t> and </a:t>
            </a:r>
            <a:r>
              <a:rPr lang="en-US" sz="1200" dirty="0" smtClean="0">
                <a:latin typeface="Arial" pitchFamily="34" charset="0"/>
                <a:cs typeface="Arial" pitchFamily="34" charset="0"/>
              </a:rPr>
              <a:t>selectivity</a:t>
            </a:r>
            <a:r>
              <a:rPr lang="it-IT" sz="1200" dirty="0" smtClean="0">
                <a:latin typeface="Arial" pitchFamily="34" charset="0"/>
                <a:cs typeface="Arial" pitchFamily="34" charset="0"/>
              </a:rPr>
              <a:t> </a:t>
            </a:r>
            <a:r>
              <a:rPr lang="it-IT" sz="1200" dirty="0" err="1" smtClean="0">
                <a:latin typeface="Arial" pitchFamily="34" charset="0"/>
                <a:cs typeface="Arial" pitchFamily="34" charset="0"/>
              </a:rPr>
              <a:t>at</a:t>
            </a:r>
            <a:r>
              <a:rPr lang="it-IT" sz="1200" dirty="0" smtClean="0">
                <a:latin typeface="Arial" pitchFamily="34" charset="0"/>
                <a:cs typeface="Arial" pitchFamily="34" charset="0"/>
              </a:rPr>
              <a:t> the A</a:t>
            </a:r>
            <a:r>
              <a:rPr lang="it-IT" sz="1200" baseline="-25000" dirty="0" smtClean="0">
                <a:latin typeface="Arial" pitchFamily="34" charset="0"/>
                <a:cs typeface="Arial" pitchFamily="34" charset="0"/>
              </a:rPr>
              <a:t>2A</a:t>
            </a:r>
            <a:r>
              <a:rPr lang="it-IT" sz="1200" dirty="0" smtClean="0">
                <a:latin typeface="Arial" pitchFamily="34" charset="0"/>
                <a:cs typeface="Arial" pitchFamily="34" charset="0"/>
              </a:rPr>
              <a:t>AR</a:t>
            </a:r>
            <a:endParaRPr lang="it-IT" sz="1200" dirty="0">
              <a:latin typeface="Arial" pitchFamily="34" charset="0"/>
              <a:cs typeface="Arial" pitchFamily="34" charset="0"/>
            </a:endParaRPr>
          </a:p>
        </p:txBody>
      </p:sp>
      <p:cxnSp>
        <p:nvCxnSpPr>
          <p:cNvPr id="34" name="Connettore 1 33"/>
          <p:cNvCxnSpPr/>
          <p:nvPr/>
        </p:nvCxnSpPr>
        <p:spPr>
          <a:xfrm>
            <a:off x="1167961" y="6280908"/>
            <a:ext cx="244815"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1403648" y="6142409"/>
            <a:ext cx="2620218" cy="276999"/>
          </a:xfrm>
          <a:prstGeom prst="rect">
            <a:avLst/>
          </a:prstGeom>
          <a:noFill/>
        </p:spPr>
        <p:txBody>
          <a:bodyPr wrap="square" rtlCol="0">
            <a:spAutoFit/>
          </a:bodyPr>
          <a:lstStyle/>
          <a:p>
            <a:r>
              <a:rPr lang="en-US" sz="1200" dirty="0" smtClean="0">
                <a:latin typeface="Arial" pitchFamily="34" charset="0"/>
                <a:cs typeface="Arial" pitchFamily="34" charset="0"/>
              </a:rPr>
              <a:t>Affinity</a:t>
            </a:r>
            <a:r>
              <a:rPr lang="it-IT" sz="1200" dirty="0" smtClean="0">
                <a:latin typeface="Arial" pitchFamily="34" charset="0"/>
                <a:cs typeface="Arial" pitchFamily="34" charset="0"/>
              </a:rPr>
              <a:t> and </a:t>
            </a:r>
            <a:r>
              <a:rPr lang="en-US" sz="1200" dirty="0" smtClean="0">
                <a:latin typeface="Arial" pitchFamily="34" charset="0"/>
                <a:cs typeface="Arial" pitchFamily="34" charset="0"/>
              </a:rPr>
              <a:t>selectivity</a:t>
            </a:r>
            <a:r>
              <a:rPr lang="it-IT" sz="1200" dirty="0" smtClean="0">
                <a:latin typeface="Arial" pitchFamily="34" charset="0"/>
                <a:cs typeface="Arial" pitchFamily="34" charset="0"/>
              </a:rPr>
              <a:t> </a:t>
            </a:r>
            <a:r>
              <a:rPr lang="it-IT" sz="1200" dirty="0" err="1" smtClean="0">
                <a:latin typeface="Arial" pitchFamily="34" charset="0"/>
                <a:cs typeface="Arial" pitchFamily="34" charset="0"/>
              </a:rPr>
              <a:t>at</a:t>
            </a:r>
            <a:r>
              <a:rPr lang="it-IT" sz="1200" dirty="0" smtClean="0">
                <a:latin typeface="Arial" pitchFamily="34" charset="0"/>
                <a:cs typeface="Arial" pitchFamily="34" charset="0"/>
              </a:rPr>
              <a:t> the A</a:t>
            </a:r>
            <a:r>
              <a:rPr lang="it-IT" sz="1200" baseline="-25000" dirty="0">
                <a:latin typeface="Arial" pitchFamily="34" charset="0"/>
                <a:cs typeface="Arial" pitchFamily="34" charset="0"/>
              </a:rPr>
              <a:t>3</a:t>
            </a:r>
            <a:r>
              <a:rPr lang="it-IT" sz="1200" dirty="0" smtClean="0">
                <a:latin typeface="Arial" pitchFamily="34" charset="0"/>
                <a:cs typeface="Arial" pitchFamily="34" charset="0"/>
              </a:rPr>
              <a:t>AR</a:t>
            </a:r>
            <a:endParaRPr lang="it-IT" sz="1200" dirty="0">
              <a:latin typeface="Arial" pitchFamily="34" charset="0"/>
              <a:cs typeface="Arial" pitchFamily="34" charset="0"/>
            </a:endParaRPr>
          </a:p>
        </p:txBody>
      </p:sp>
    </p:spTree>
    <p:extLst>
      <p:ext uri="{BB962C8B-B14F-4D97-AF65-F5344CB8AC3E}">
        <p14:creationId xmlns:p14="http://schemas.microsoft.com/office/powerpoint/2010/main" val="260371904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noGrp="1"/>
          </p:cNvSpPr>
          <p:nvPr>
            <p:ph type="title"/>
          </p:nvPr>
        </p:nvSpPr>
        <p:spPr>
          <a:xfrm>
            <a:off x="755576" y="260648"/>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Synthesized compounds</a:t>
            </a:r>
            <a:endParaRPr lang="it-IT" sz="3200" cap="small" dirty="0"/>
          </a:p>
        </p:txBody>
      </p:sp>
      <p:sp>
        <p:nvSpPr>
          <p:cNvPr id="17" name="Rettangolo arrotondato 16"/>
          <p:cNvSpPr/>
          <p:nvPr/>
        </p:nvSpPr>
        <p:spPr>
          <a:xfrm>
            <a:off x="3635896" y="2852936"/>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llout con freccia in giù 13"/>
          <p:cNvSpPr/>
          <p:nvPr/>
        </p:nvSpPr>
        <p:spPr>
          <a:xfrm>
            <a:off x="2953472" y="1700808"/>
            <a:ext cx="3600400" cy="1224136"/>
          </a:xfrm>
          <a:prstGeom prst="downArrowCallout">
            <a:avLst/>
          </a:prstGeom>
          <a:solidFill>
            <a:schemeClr val="bg1"/>
          </a:solidFill>
          <a:ln>
            <a:solidFill>
              <a:srgbClr val="F8863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Oggetto 1"/>
          <p:cNvGraphicFramePr>
            <a:graphicFrameLocks noChangeAspect="1"/>
          </p:cNvGraphicFramePr>
          <p:nvPr>
            <p:extLst>
              <p:ext uri="{D42A27DB-BD31-4B8C-83A1-F6EECF244321}">
                <p14:modId xmlns:p14="http://schemas.microsoft.com/office/powerpoint/2010/main" val="2906258687"/>
              </p:ext>
            </p:extLst>
          </p:nvPr>
        </p:nvGraphicFramePr>
        <p:xfrm>
          <a:off x="4001768" y="3015407"/>
          <a:ext cx="1997075" cy="1709737"/>
        </p:xfrm>
        <a:graphic>
          <a:graphicData uri="http://schemas.openxmlformats.org/presentationml/2006/ole">
            <mc:AlternateContent xmlns:mc="http://schemas.openxmlformats.org/markup-compatibility/2006">
              <mc:Choice xmlns:v="urn:schemas-microsoft-com:vml" Requires="v">
                <p:oleObj spid="_x0000_s58469" name="CS ChemDraw Drawing" r:id="rId3" imgW="1333500" imgH="1130300" progId="">
                  <p:embed/>
                </p:oleObj>
              </mc:Choice>
              <mc:Fallback>
                <p:oleObj name="CS ChemDraw Drawing" r:id="rId3" imgW="1333500" imgH="1130300" progId="">
                  <p:embed/>
                  <p:pic>
                    <p:nvPicPr>
                      <p:cNvPr id="0" name="Picture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768" y="3015407"/>
                        <a:ext cx="1997075" cy="1709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Callout con freccia in giù 15"/>
          <p:cNvSpPr/>
          <p:nvPr/>
        </p:nvSpPr>
        <p:spPr>
          <a:xfrm flipV="1">
            <a:off x="3203848" y="4725144"/>
            <a:ext cx="2880320" cy="1224136"/>
          </a:xfrm>
          <a:prstGeom prst="downArrowCallout">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8" name="Oggetto 7"/>
          <p:cNvGraphicFramePr>
            <a:graphicFrameLocks noChangeAspect="1"/>
          </p:cNvGraphicFramePr>
          <p:nvPr>
            <p:extLst>
              <p:ext uri="{D42A27DB-BD31-4B8C-83A1-F6EECF244321}">
                <p14:modId xmlns:p14="http://schemas.microsoft.com/office/powerpoint/2010/main" val="1587576885"/>
              </p:ext>
            </p:extLst>
          </p:nvPr>
        </p:nvGraphicFramePr>
        <p:xfrm>
          <a:off x="3053683" y="1920875"/>
          <a:ext cx="3427413" cy="579438"/>
        </p:xfrm>
        <a:graphic>
          <a:graphicData uri="http://schemas.openxmlformats.org/presentationml/2006/ole">
            <mc:AlternateContent xmlns:mc="http://schemas.openxmlformats.org/markup-compatibility/2006">
              <mc:Choice xmlns:v="urn:schemas-microsoft-com:vml" Requires="v">
                <p:oleObj spid="_x0000_s58470" name="CS ChemDraw Drawing" r:id="rId5" imgW="3873500" imgH="673100" progId="">
                  <p:embed/>
                </p:oleObj>
              </mc:Choice>
              <mc:Fallback>
                <p:oleObj name="CS ChemDraw Drawing" r:id="rId5" imgW="3873500" imgH="673100" progId="">
                  <p:embed/>
                  <p:pic>
                    <p:nvPicPr>
                      <p:cNvPr id="0" name="Picture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3683" y="1920875"/>
                        <a:ext cx="3427413" cy="579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2264433025"/>
              </p:ext>
            </p:extLst>
          </p:nvPr>
        </p:nvGraphicFramePr>
        <p:xfrm>
          <a:off x="3368801" y="5297835"/>
          <a:ext cx="2625725" cy="579437"/>
        </p:xfrm>
        <a:graphic>
          <a:graphicData uri="http://schemas.openxmlformats.org/presentationml/2006/ole">
            <mc:AlternateContent xmlns:mc="http://schemas.openxmlformats.org/markup-compatibility/2006">
              <mc:Choice xmlns:v="urn:schemas-microsoft-com:vml" Requires="v">
                <p:oleObj spid="_x0000_s58471" name="CS ChemDraw Drawing" r:id="rId7" imgW="2984500" imgH="673100" progId="">
                  <p:embed/>
                </p:oleObj>
              </mc:Choice>
              <mc:Fallback>
                <p:oleObj name="CS ChemDraw Drawing" r:id="rId7" imgW="2984500" imgH="673100" progId="">
                  <p:embed/>
                  <p:pic>
                    <p:nvPicPr>
                      <p:cNvPr id="0"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8801" y="5297835"/>
                        <a:ext cx="2625725" cy="579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7874762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noGrp="1"/>
          </p:cNvSpPr>
          <p:nvPr>
            <p:ph type="title"/>
          </p:nvPr>
        </p:nvSpPr>
        <p:spPr>
          <a:xfrm>
            <a:off x="827584" y="-243408"/>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Synthesis</a:t>
            </a:r>
            <a:endParaRPr lang="it-IT" sz="3200" cap="small" dirty="0"/>
          </a:p>
        </p:txBody>
      </p:sp>
      <p:graphicFrame>
        <p:nvGraphicFramePr>
          <p:cNvPr id="2" name="Oggetto 1"/>
          <p:cNvGraphicFramePr>
            <a:graphicFrameLocks noChangeAspect="1"/>
          </p:cNvGraphicFramePr>
          <p:nvPr>
            <p:extLst>
              <p:ext uri="{D42A27DB-BD31-4B8C-83A1-F6EECF244321}">
                <p14:modId xmlns:p14="http://schemas.microsoft.com/office/powerpoint/2010/main" val="269230489"/>
              </p:ext>
            </p:extLst>
          </p:nvPr>
        </p:nvGraphicFramePr>
        <p:xfrm>
          <a:off x="1403648" y="1098550"/>
          <a:ext cx="7137400" cy="5241925"/>
        </p:xfrm>
        <a:graphic>
          <a:graphicData uri="http://schemas.openxmlformats.org/presentationml/2006/ole">
            <mc:AlternateContent xmlns:mc="http://schemas.openxmlformats.org/markup-compatibility/2006">
              <mc:Choice xmlns:v="urn:schemas-microsoft-com:vml" Requires="v">
                <p:oleObj spid="_x0000_s59433" name="CS ChemDraw Drawing" r:id="rId3" imgW="9525000" imgH="7010400" progId="">
                  <p:embed/>
                </p:oleObj>
              </mc:Choice>
              <mc:Fallback>
                <p:oleObj name="CS ChemDraw Drawing" r:id="rId3" imgW="9525000" imgH="7010400" progId="">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098550"/>
                        <a:ext cx="7137400" cy="524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6618469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827584" y="53752"/>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Results</a:t>
            </a:r>
            <a:endParaRPr lang="it-IT" sz="3200" cap="small" dirty="0"/>
          </a:p>
        </p:txBody>
      </p:sp>
      <p:graphicFrame>
        <p:nvGraphicFramePr>
          <p:cNvPr id="6" name="Oggetto 5"/>
          <p:cNvGraphicFramePr>
            <a:graphicFrameLocks noChangeAspect="1"/>
          </p:cNvGraphicFramePr>
          <p:nvPr>
            <p:extLst>
              <p:ext uri="{D42A27DB-BD31-4B8C-83A1-F6EECF244321}">
                <p14:modId xmlns:p14="http://schemas.microsoft.com/office/powerpoint/2010/main" val="1560078308"/>
              </p:ext>
            </p:extLst>
          </p:nvPr>
        </p:nvGraphicFramePr>
        <p:xfrm>
          <a:off x="1851545" y="1412776"/>
          <a:ext cx="1168400" cy="906463"/>
        </p:xfrm>
        <a:graphic>
          <a:graphicData uri="http://schemas.openxmlformats.org/presentationml/2006/ole">
            <mc:AlternateContent xmlns:mc="http://schemas.openxmlformats.org/markup-compatibility/2006">
              <mc:Choice xmlns:v="urn:schemas-microsoft-com:vml" Requires="v">
                <p:oleObj spid="_x0000_s60607" name="CS ChemDraw Drawing" r:id="rId3" imgW="1333500" imgH="1028700" progId="">
                  <p:embed/>
                </p:oleObj>
              </mc:Choice>
              <mc:Fallback>
                <p:oleObj name="CS ChemDraw Drawing" r:id="rId3" imgW="1333500" imgH="1028700" progId="">
                  <p:embed/>
                  <p:pic>
                    <p:nvPicPr>
                      <p:cNvPr id="0" name="Picture 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545" y="1412776"/>
                        <a:ext cx="1168400"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2157343421"/>
              </p:ext>
            </p:extLst>
          </p:nvPr>
        </p:nvGraphicFramePr>
        <p:xfrm>
          <a:off x="4395513" y="1440830"/>
          <a:ext cx="1166813" cy="908050"/>
        </p:xfrm>
        <a:graphic>
          <a:graphicData uri="http://schemas.openxmlformats.org/presentationml/2006/ole">
            <mc:AlternateContent xmlns:mc="http://schemas.openxmlformats.org/markup-compatibility/2006">
              <mc:Choice xmlns:v="urn:schemas-microsoft-com:vml" Requires="v">
                <p:oleObj spid="_x0000_s60608" name="CS ChemDraw Drawing" r:id="rId5" imgW="1333500" imgH="1028700" progId="">
                  <p:embed/>
                </p:oleObj>
              </mc:Choice>
              <mc:Fallback>
                <p:oleObj name="CS ChemDraw Drawing" r:id="rId5" imgW="1333500" imgH="1028700" progId="">
                  <p:embed/>
                  <p:pic>
                    <p:nvPicPr>
                      <p:cNvPr id="0" name="Picture 1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513" y="1440830"/>
                        <a:ext cx="1166813"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ggetto 8"/>
          <p:cNvGraphicFramePr>
            <a:graphicFrameLocks noChangeAspect="1"/>
          </p:cNvGraphicFramePr>
          <p:nvPr>
            <p:extLst>
              <p:ext uri="{D42A27DB-BD31-4B8C-83A1-F6EECF244321}">
                <p14:modId xmlns:p14="http://schemas.microsoft.com/office/powerpoint/2010/main" val="227354227"/>
              </p:ext>
            </p:extLst>
          </p:nvPr>
        </p:nvGraphicFramePr>
        <p:xfrm>
          <a:off x="6937895" y="1442417"/>
          <a:ext cx="1306513" cy="906463"/>
        </p:xfrm>
        <a:graphic>
          <a:graphicData uri="http://schemas.openxmlformats.org/presentationml/2006/ole">
            <mc:AlternateContent xmlns:mc="http://schemas.openxmlformats.org/markup-compatibility/2006">
              <mc:Choice xmlns:v="urn:schemas-microsoft-com:vml" Requires="v">
                <p:oleObj spid="_x0000_s60609" name="CS ChemDraw Drawing" r:id="rId7" imgW="1485900" imgH="1028700" progId="">
                  <p:embed/>
                </p:oleObj>
              </mc:Choice>
              <mc:Fallback>
                <p:oleObj name="CS ChemDraw Drawing" r:id="rId7" imgW="1485900" imgH="1028700" progId="">
                  <p:embed/>
                  <p:pic>
                    <p:nvPicPr>
                      <p:cNvPr id="0" name="Picture 1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895" y="1442417"/>
                        <a:ext cx="1306513"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ttangolo 13"/>
          <p:cNvSpPr/>
          <p:nvPr/>
        </p:nvSpPr>
        <p:spPr>
          <a:xfrm>
            <a:off x="1475656" y="2609909"/>
            <a:ext cx="6984776" cy="24302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691680" y="2348880"/>
            <a:ext cx="2054820"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=185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=3.32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=1,110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=238 </a:t>
            </a:r>
            <a:r>
              <a:rPr lang="it-IT" sz="1400" dirty="0" err="1"/>
              <a:t>nM</a:t>
            </a:r>
            <a:endParaRPr lang="it-IT" sz="1400" dirty="0"/>
          </a:p>
        </p:txBody>
      </p:sp>
      <p:sp>
        <p:nvSpPr>
          <p:cNvPr id="12" name="Rettangolo 11"/>
          <p:cNvSpPr/>
          <p:nvPr/>
        </p:nvSpPr>
        <p:spPr>
          <a:xfrm>
            <a:off x="4283968" y="2348880"/>
            <a:ext cx="1709936"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=135 </a:t>
            </a:r>
            <a:r>
              <a:rPr lang="it-IT" sz="1400" dirty="0" err="1"/>
              <a:t>nM</a:t>
            </a:r>
            <a:r>
              <a:rPr lang="it-IT" sz="1400" dirty="0"/>
              <a:t> </a:t>
            </a:r>
            <a:endParaRPr lang="it-IT" sz="1400" dirty="0" smtClean="0"/>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=15.0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2B</a:t>
            </a:r>
            <a:r>
              <a:rPr lang="it-IT" sz="1400" dirty="0" smtClean="0"/>
              <a:t>=2,030 </a:t>
            </a:r>
            <a:r>
              <a:rPr lang="it-IT" sz="1400" dirty="0" err="1" smtClean="0"/>
              <a:t>nM</a:t>
            </a:r>
            <a:endParaRPr lang="it-IT" sz="1400" dirty="0" smtClean="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=690 </a:t>
            </a:r>
            <a:r>
              <a:rPr lang="it-IT" sz="1400" dirty="0" err="1"/>
              <a:t>nM</a:t>
            </a:r>
            <a:endParaRPr lang="it-IT" sz="1400" dirty="0"/>
          </a:p>
        </p:txBody>
      </p:sp>
      <p:sp>
        <p:nvSpPr>
          <p:cNvPr id="13" name="Rettangolo 12"/>
          <p:cNvSpPr/>
          <p:nvPr/>
        </p:nvSpPr>
        <p:spPr>
          <a:xfrm>
            <a:off x="6894512" y="2348880"/>
            <a:ext cx="1709936"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=57.1 </a:t>
            </a:r>
            <a:r>
              <a:rPr lang="it-IT" sz="1400" dirty="0" err="1"/>
              <a:t>nM</a:t>
            </a:r>
            <a:r>
              <a:rPr lang="it-IT" sz="1400" dirty="0"/>
              <a:t> </a:t>
            </a:r>
            <a:endParaRPr lang="it-IT" sz="1400" dirty="0" smtClean="0"/>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=11.1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2B</a:t>
            </a:r>
            <a:r>
              <a:rPr lang="it-IT" sz="1400" dirty="0" smtClean="0"/>
              <a:t>=5,320 </a:t>
            </a:r>
            <a:r>
              <a:rPr lang="it-IT" sz="1400" dirty="0" err="1" smtClean="0"/>
              <a:t>nM</a:t>
            </a:r>
            <a:endParaRPr lang="it-IT" sz="1400" dirty="0" smtClean="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=140 </a:t>
            </a:r>
            <a:r>
              <a:rPr lang="it-IT" sz="1400" dirty="0" err="1"/>
              <a:t>nM</a:t>
            </a:r>
            <a:endParaRPr lang="it-IT" sz="1400" dirty="0"/>
          </a:p>
        </p:txBody>
      </p:sp>
      <p:graphicFrame>
        <p:nvGraphicFramePr>
          <p:cNvPr id="15" name="Oggetto 14"/>
          <p:cNvGraphicFramePr>
            <a:graphicFrameLocks noChangeAspect="1"/>
          </p:cNvGraphicFramePr>
          <p:nvPr>
            <p:extLst>
              <p:ext uri="{D42A27DB-BD31-4B8C-83A1-F6EECF244321}">
                <p14:modId xmlns:p14="http://schemas.microsoft.com/office/powerpoint/2010/main" val="4188078887"/>
              </p:ext>
            </p:extLst>
          </p:nvPr>
        </p:nvGraphicFramePr>
        <p:xfrm>
          <a:off x="1562100" y="3429000"/>
          <a:ext cx="1752600" cy="1227137"/>
        </p:xfrm>
        <a:graphic>
          <a:graphicData uri="http://schemas.openxmlformats.org/presentationml/2006/ole">
            <mc:AlternateContent xmlns:mc="http://schemas.openxmlformats.org/markup-compatibility/2006">
              <mc:Choice xmlns:v="urn:schemas-microsoft-com:vml" Requires="v">
                <p:oleObj spid="_x0000_s60610" name="CS ChemDraw Drawing" r:id="rId9" imgW="1993900" imgH="1397000" progId="">
                  <p:embed/>
                </p:oleObj>
              </mc:Choice>
              <mc:Fallback>
                <p:oleObj name="CS ChemDraw Drawing" r:id="rId9" imgW="1993900" imgH="1397000" progId="">
                  <p:embed/>
                  <p:pic>
                    <p:nvPicPr>
                      <p:cNvPr id="0" name="Picture 1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2100" y="3429000"/>
                        <a:ext cx="1752600" cy="1227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ttangolo 17"/>
          <p:cNvSpPr/>
          <p:nvPr/>
        </p:nvSpPr>
        <p:spPr>
          <a:xfrm>
            <a:off x="1478546" y="4984400"/>
            <a:ext cx="6984000" cy="2448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1694570" y="4710956"/>
            <a:ext cx="1758077"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=126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=5.76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=1,180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=730 </a:t>
            </a:r>
            <a:r>
              <a:rPr lang="it-IT" sz="1400" dirty="0" err="1"/>
              <a:t>nM</a:t>
            </a:r>
            <a:endParaRPr lang="it-IT" sz="1400" dirty="0"/>
          </a:p>
        </p:txBody>
      </p:sp>
      <p:sp>
        <p:nvSpPr>
          <p:cNvPr id="25" name="Rettangolo 24"/>
          <p:cNvSpPr/>
          <p:nvPr/>
        </p:nvSpPr>
        <p:spPr>
          <a:xfrm>
            <a:off x="4283968" y="4710956"/>
            <a:ext cx="2129532"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=317 </a:t>
            </a:r>
            <a:r>
              <a:rPr lang="it-IT" sz="1400" dirty="0" err="1"/>
              <a:t>nM</a:t>
            </a:r>
            <a:r>
              <a:rPr lang="it-IT" sz="1400" dirty="0"/>
              <a:t> </a:t>
            </a:r>
            <a:endParaRPr lang="it-IT" sz="1400" dirty="0" smtClean="0"/>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=28.1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2B</a:t>
            </a:r>
            <a:r>
              <a:rPr lang="it-IT" sz="1400" dirty="0" smtClean="0"/>
              <a:t>&gt;30,000 </a:t>
            </a:r>
            <a:r>
              <a:rPr lang="it-IT" sz="1400" dirty="0" err="1" smtClean="0"/>
              <a:t>nM</a:t>
            </a:r>
            <a:endParaRPr lang="it-IT" sz="1400" dirty="0" smtClean="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=553 </a:t>
            </a:r>
            <a:r>
              <a:rPr lang="it-IT" sz="1400" dirty="0" err="1"/>
              <a:t>nM</a:t>
            </a:r>
            <a:endParaRPr lang="it-IT" sz="1400" dirty="0"/>
          </a:p>
        </p:txBody>
      </p:sp>
      <p:graphicFrame>
        <p:nvGraphicFramePr>
          <p:cNvPr id="26" name="Oggetto 25"/>
          <p:cNvGraphicFramePr>
            <a:graphicFrameLocks noChangeAspect="1"/>
          </p:cNvGraphicFramePr>
          <p:nvPr>
            <p:extLst>
              <p:ext uri="{D42A27DB-BD31-4B8C-83A1-F6EECF244321}">
                <p14:modId xmlns:p14="http://schemas.microsoft.com/office/powerpoint/2010/main" val="3598772810"/>
              </p:ext>
            </p:extLst>
          </p:nvPr>
        </p:nvGraphicFramePr>
        <p:xfrm>
          <a:off x="3977431" y="3429000"/>
          <a:ext cx="1890713" cy="1225550"/>
        </p:xfrm>
        <a:graphic>
          <a:graphicData uri="http://schemas.openxmlformats.org/presentationml/2006/ole">
            <mc:AlternateContent xmlns:mc="http://schemas.openxmlformats.org/markup-compatibility/2006">
              <mc:Choice xmlns:v="urn:schemas-microsoft-com:vml" Requires="v">
                <p:oleObj spid="_x0000_s60611" name="CS ChemDraw Drawing" r:id="rId11" imgW="2146300" imgH="1397000" progId="">
                  <p:embed/>
                </p:oleObj>
              </mc:Choice>
              <mc:Fallback>
                <p:oleObj name="CS ChemDraw Drawing" r:id="rId11" imgW="2146300" imgH="1397000" progId="">
                  <p:embed/>
                  <p:pic>
                    <p:nvPicPr>
                      <p:cNvPr id="0" name="Picture 17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7431" y="3429000"/>
                        <a:ext cx="1890713" cy="122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ttangolo 26"/>
          <p:cNvSpPr/>
          <p:nvPr/>
        </p:nvSpPr>
        <p:spPr>
          <a:xfrm>
            <a:off x="6897402" y="4710956"/>
            <a:ext cx="2011647"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=12,700 </a:t>
            </a:r>
            <a:r>
              <a:rPr lang="it-IT" sz="1400" dirty="0" err="1"/>
              <a:t>nM</a:t>
            </a:r>
            <a:r>
              <a:rPr lang="it-IT" sz="1400" dirty="0"/>
              <a:t> </a:t>
            </a:r>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=183 </a:t>
            </a:r>
            <a:r>
              <a:rPr lang="it-IT" sz="1400" dirty="0" err="1"/>
              <a:t>nM</a:t>
            </a:r>
            <a:endParaRPr lang="it-IT" sz="1400" dirty="0"/>
          </a:p>
          <a:p>
            <a:r>
              <a:rPr lang="it-IT" sz="1400" dirty="0"/>
              <a:t>K</a:t>
            </a:r>
            <a:r>
              <a:rPr lang="it-IT" sz="1400" baseline="-25000" dirty="0"/>
              <a:t>i</a:t>
            </a:r>
            <a:r>
              <a:rPr lang="it-IT" sz="1400" dirty="0"/>
              <a:t>hA</a:t>
            </a:r>
            <a:r>
              <a:rPr lang="it-IT" sz="1400" baseline="-25000" dirty="0"/>
              <a:t>2B</a:t>
            </a:r>
            <a:r>
              <a:rPr lang="it-IT" sz="1400" dirty="0"/>
              <a:t>&gt;30,000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=2,510 </a:t>
            </a:r>
            <a:r>
              <a:rPr lang="it-IT" sz="1400" dirty="0" err="1"/>
              <a:t>nM</a:t>
            </a:r>
            <a:endParaRPr lang="it-IT" sz="1400" dirty="0"/>
          </a:p>
        </p:txBody>
      </p:sp>
      <p:graphicFrame>
        <p:nvGraphicFramePr>
          <p:cNvPr id="28" name="Oggetto 27"/>
          <p:cNvGraphicFramePr>
            <a:graphicFrameLocks noChangeAspect="1"/>
          </p:cNvGraphicFramePr>
          <p:nvPr>
            <p:extLst>
              <p:ext uri="{D42A27DB-BD31-4B8C-83A1-F6EECF244321}">
                <p14:modId xmlns:p14="http://schemas.microsoft.com/office/powerpoint/2010/main" val="4101848559"/>
              </p:ext>
            </p:extLst>
          </p:nvPr>
        </p:nvGraphicFramePr>
        <p:xfrm>
          <a:off x="6635750" y="3429000"/>
          <a:ext cx="1752600" cy="1225550"/>
        </p:xfrm>
        <a:graphic>
          <a:graphicData uri="http://schemas.openxmlformats.org/presentationml/2006/ole">
            <mc:AlternateContent xmlns:mc="http://schemas.openxmlformats.org/markup-compatibility/2006">
              <mc:Choice xmlns:v="urn:schemas-microsoft-com:vml" Requires="v">
                <p:oleObj spid="_x0000_s60612" name="CS ChemDraw Drawing" r:id="rId13" imgW="1993900" imgH="1397000" progId="">
                  <p:embed/>
                </p:oleObj>
              </mc:Choice>
              <mc:Fallback>
                <p:oleObj name="CS ChemDraw Drawing" r:id="rId13" imgW="1993900" imgH="1397000" progId="">
                  <p:embed/>
                  <p:pic>
                    <p:nvPicPr>
                      <p:cNvPr id="0" name="Picture 1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35750" y="3429000"/>
                        <a:ext cx="1752600" cy="122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4158242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3635896" y="2492896"/>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llout con freccia in giù 5"/>
          <p:cNvSpPr/>
          <p:nvPr/>
        </p:nvSpPr>
        <p:spPr>
          <a:xfrm>
            <a:off x="1907704" y="1804174"/>
            <a:ext cx="5549386" cy="760730"/>
          </a:xfrm>
          <a:prstGeom prst="downArrowCallout">
            <a:avLst/>
          </a:prstGeom>
          <a:solidFill>
            <a:schemeClr val="bg1"/>
          </a:solidFill>
          <a:ln>
            <a:solidFill>
              <a:srgbClr val="F8863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7" name="Oggetto 6"/>
          <p:cNvGraphicFramePr>
            <a:graphicFrameLocks noChangeAspect="1"/>
          </p:cNvGraphicFramePr>
          <p:nvPr>
            <p:extLst>
              <p:ext uri="{D42A27DB-BD31-4B8C-83A1-F6EECF244321}">
                <p14:modId xmlns:p14="http://schemas.microsoft.com/office/powerpoint/2010/main" val="3593356316"/>
              </p:ext>
            </p:extLst>
          </p:nvPr>
        </p:nvGraphicFramePr>
        <p:xfrm>
          <a:off x="3943077" y="2644775"/>
          <a:ext cx="1997075" cy="1733550"/>
        </p:xfrm>
        <a:graphic>
          <a:graphicData uri="http://schemas.openxmlformats.org/presentationml/2006/ole">
            <mc:AlternateContent xmlns:mc="http://schemas.openxmlformats.org/markup-compatibility/2006">
              <mc:Choice xmlns:v="urn:schemas-microsoft-com:vml" Requires="v">
                <p:oleObj spid="_x0000_s62535" name="CS ChemDraw Drawing" r:id="rId3" imgW="1320800" imgH="1155700" progId="">
                  <p:embed/>
                </p:oleObj>
              </mc:Choice>
              <mc:Fallback>
                <p:oleObj name="CS ChemDraw Drawing" r:id="rId3" imgW="1320800" imgH="11557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077" y="2644775"/>
                        <a:ext cx="1997075" cy="173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allout con freccia in giù 7"/>
          <p:cNvSpPr/>
          <p:nvPr/>
        </p:nvSpPr>
        <p:spPr>
          <a:xfrm flipV="1">
            <a:off x="3707904" y="4365104"/>
            <a:ext cx="1872208" cy="864096"/>
          </a:xfrm>
          <a:prstGeom prst="downArrowCallout">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0" name="Oggetto 9"/>
          <p:cNvGraphicFramePr>
            <a:graphicFrameLocks noChangeAspect="1"/>
          </p:cNvGraphicFramePr>
          <p:nvPr>
            <p:extLst>
              <p:ext uri="{D42A27DB-BD31-4B8C-83A1-F6EECF244321}">
                <p14:modId xmlns:p14="http://schemas.microsoft.com/office/powerpoint/2010/main" val="2999177145"/>
              </p:ext>
            </p:extLst>
          </p:nvPr>
        </p:nvGraphicFramePr>
        <p:xfrm>
          <a:off x="3824937" y="4797152"/>
          <a:ext cx="1638142" cy="309712"/>
        </p:xfrm>
        <a:graphic>
          <a:graphicData uri="http://schemas.openxmlformats.org/presentationml/2006/ole">
            <mc:AlternateContent xmlns:mc="http://schemas.openxmlformats.org/markup-compatibility/2006">
              <mc:Choice xmlns:v="urn:schemas-microsoft-com:vml" Requires="v">
                <p:oleObj spid="_x0000_s62536" name="CS ChemDraw Drawing" r:id="rId5" imgW="1155700" imgH="228600" progId="">
                  <p:embed/>
                </p:oleObj>
              </mc:Choice>
              <mc:Fallback>
                <p:oleObj name="CS ChemDraw Drawing" r:id="rId5" imgW="1155700" imgH="228600" progId="">
                  <p:embed/>
                  <p:pic>
                    <p:nvPicPr>
                      <p:cNvPr id="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4937" y="4797152"/>
                        <a:ext cx="1638142" cy="309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CasellaDiTesto 10"/>
          <p:cNvSpPr txBox="1"/>
          <p:nvPr/>
        </p:nvSpPr>
        <p:spPr>
          <a:xfrm>
            <a:off x="1923469" y="1808700"/>
            <a:ext cx="5691275" cy="338554"/>
          </a:xfrm>
          <a:prstGeom prst="rect">
            <a:avLst/>
          </a:prstGeom>
          <a:noFill/>
        </p:spPr>
        <p:txBody>
          <a:bodyPr wrap="square" rtlCol="0">
            <a:spAutoFit/>
          </a:bodyPr>
          <a:lstStyle/>
          <a:p>
            <a:r>
              <a:rPr lang="it-IT" sz="1600" dirty="0" err="1" smtClean="0"/>
              <a:t>Alkyl</a:t>
            </a:r>
            <a:r>
              <a:rPr lang="it-IT" sz="1600" dirty="0" smtClean="0"/>
              <a:t>/</a:t>
            </a:r>
            <a:r>
              <a:rPr lang="it-IT" sz="1600" dirty="0" err="1" smtClean="0"/>
              <a:t>cycloalkylamino</a:t>
            </a:r>
            <a:r>
              <a:rPr lang="it-IT" sz="1600" dirty="0" smtClean="0"/>
              <a:t>, </a:t>
            </a:r>
            <a:r>
              <a:rPr lang="it-IT" sz="1600" dirty="0" err="1" smtClean="0"/>
              <a:t>arylmethylamino</a:t>
            </a:r>
            <a:r>
              <a:rPr lang="it-IT" sz="1600" dirty="0" smtClean="0"/>
              <a:t>, </a:t>
            </a:r>
            <a:r>
              <a:rPr lang="it-IT" sz="1600" dirty="0" err="1" smtClean="0"/>
              <a:t>heterocyclyl</a:t>
            </a:r>
            <a:endParaRPr lang="it-IT" sz="1600" dirty="0"/>
          </a:p>
        </p:txBody>
      </p:sp>
    </p:spTree>
    <p:extLst>
      <p:ext uri="{BB962C8B-B14F-4D97-AF65-F5344CB8AC3E}">
        <p14:creationId xmlns:p14="http://schemas.microsoft.com/office/powerpoint/2010/main" val="31380503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975</TotalTime>
  <Words>6503</Words>
  <Application>Microsoft Macintosh PowerPoint</Application>
  <PresentationFormat>Presentazione su schermo (4:3)</PresentationFormat>
  <Paragraphs>988</Paragraphs>
  <Slides>114</Slides>
  <Notes>62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114</vt:i4>
      </vt:variant>
    </vt:vector>
  </HeadingPairs>
  <TitlesOfParts>
    <vt:vector size="116" baseType="lpstr">
      <vt:lpstr>Breeze</vt:lpstr>
      <vt:lpstr>CS ChemDraw Drawing</vt:lpstr>
      <vt:lpstr>Antagonisti dei recettori adenosinici</vt:lpstr>
      <vt:lpstr>ADENOSINA</vt:lpstr>
      <vt:lpstr>RUOLO FISIOLOGICO </vt:lpstr>
      <vt:lpstr>RECETTORI ADENOSINICI</vt:lpstr>
      <vt:lpstr>Presentazione di PowerPoint</vt:lpstr>
      <vt:lpstr>Perchè gli antagonisti ?</vt:lpstr>
      <vt:lpstr>Presentazione di PowerPoint</vt:lpstr>
      <vt:lpstr>Antagonisti A1AR</vt:lpstr>
      <vt:lpstr>Presentazione di PowerPoint</vt:lpstr>
      <vt:lpstr>Presentazione di PowerPoint</vt:lpstr>
      <vt:lpstr>Presentazione di PowerPoint</vt:lpstr>
      <vt:lpstr>   poco solubili    </vt:lpstr>
      <vt:lpstr>Presentazione di PowerPoint</vt:lpstr>
      <vt:lpstr>SOLUBILITÀ</vt:lpstr>
      <vt:lpstr>SAR XANTINE</vt:lpstr>
      <vt:lpstr>LIMITAZIONI</vt:lpstr>
      <vt:lpstr>Presentazione di PowerPoint</vt:lpstr>
      <vt:lpstr>Presentazione di PowerPoint</vt:lpstr>
      <vt:lpstr>PTP</vt:lpstr>
      <vt:lpstr>  Introduzione di spaziatori di diversa lunghezza tra N7 e il fenile</vt:lpstr>
      <vt:lpstr>Il derivato [11C]SCH442416  si ottiene facilmente O-alchilando il derivato fenolico con [11C] CH3I in condizioni alcaline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Preladenant ha fallito in FASE CLINICA III</vt:lpstr>
      <vt:lpstr>Presentazione di PowerPoint</vt:lpstr>
      <vt:lpstr>Presentazione di PowerPoint</vt:lpstr>
      <vt:lpstr>Presentazione di PowerPoint</vt:lpstr>
      <vt:lpstr>Presentazione di PowerPoint</vt:lpstr>
      <vt:lpstr>All'aumentare del volume del sostituente in N8 l'affinità diminuisce</vt:lpstr>
      <vt:lpstr>Tutte le affinità sono nel range subnanomolare</vt:lpstr>
      <vt:lpstr>Presentazione di PowerPoint</vt:lpstr>
      <vt:lpstr>Presentazione di PowerPoint</vt:lpstr>
      <vt:lpstr>A3AR antagonista triziato</vt:lpstr>
      <vt:lpstr>Approccio per studiare la struttura e le funzioni di un recettore</vt:lpstr>
      <vt:lpstr>Presentazione di PowerPoint</vt:lpstr>
      <vt:lpstr>Presentazione di PowerPoint</vt:lpstr>
      <vt:lpstr>gruppo solfonico, come visto precedentemente, fa drasticamente diminuire l'affinità (Ki = 25 nM)‏</vt:lpstr>
      <vt:lpstr>Presentazione di PowerPoint</vt:lpstr>
      <vt:lpstr>Presentazione di PowerPoint</vt:lpstr>
      <vt:lpstr>Presentazione di PowerPoint</vt:lpstr>
      <vt:lpstr>Anche qui l'unità carbamoilica si dispone tra TM6 e 7 attorniata da residui polari.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Il più potente della serie</vt:lpstr>
      <vt:lpstr>Per confronto è stato simulato il docking anche nel recettore A3</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PROSPETTIVE</vt:lpstr>
      <vt:lpstr>Optimization and simplification of        pyrazolo-triazolo-pyrimidine nucleus for searching new adenosine receptor antagonists</vt:lpstr>
      <vt:lpstr>Pyrazolo[4,3-e][1,2,4]triazolo-[1,5-c]pyrimidines as adenosine receptor antagonists</vt:lpstr>
      <vt:lpstr>Pyrazolo[4,3-e][1,2,4]triazolo-[1,5-c]pyrimidines as adenosine receptor antagonists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Molecular semplification</vt:lpstr>
      <vt:lpstr>Presentazione di PowerPoint</vt:lpstr>
      <vt:lpstr>Molecular semplification</vt:lpstr>
      <vt:lpstr>Presentazione di PowerPoint</vt:lpstr>
      <vt:lpstr>Presentazione di PowerPoint</vt:lpstr>
      <vt:lpstr>Presentazione di PowerPoint</vt:lpstr>
      <vt:lpstr>Presentazione di PowerPoint</vt:lpstr>
      <vt:lpstr>Presentazione di PowerPoint</vt:lpstr>
      <vt:lpstr>Aim of the Work</vt:lpstr>
      <vt:lpstr>Synthesized compounds</vt:lpstr>
      <vt:lpstr>Synthesis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Conclusions</vt:lpstr>
      <vt:lpstr>Presentazione di PowerPoint</vt:lpstr>
      <vt:lpstr>Presentazione di PowerPoint</vt:lpstr>
    </vt:vector>
  </TitlesOfParts>
  <Company>Apple Apple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Apple</dc:creator>
  <cp:lastModifiedBy>Giampiero</cp:lastModifiedBy>
  <cp:revision>81</cp:revision>
  <dcterms:created xsi:type="dcterms:W3CDTF">2014-05-06T12:20:19Z</dcterms:created>
  <dcterms:modified xsi:type="dcterms:W3CDTF">2020-05-12T10:22:35Z</dcterms:modified>
</cp:coreProperties>
</file>