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45"/>
  </p:notesMasterIdLst>
  <p:sldIdLst>
    <p:sldId id="446" r:id="rId2"/>
    <p:sldId id="447" r:id="rId3"/>
    <p:sldId id="448" r:id="rId4"/>
    <p:sldId id="450" r:id="rId5"/>
    <p:sldId id="449"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86" r:id="rId20"/>
    <p:sldId id="474" r:id="rId21"/>
    <p:sldId id="475" r:id="rId22"/>
    <p:sldId id="499" r:id="rId23"/>
    <p:sldId id="476" r:id="rId24"/>
    <p:sldId id="485" r:id="rId25"/>
    <p:sldId id="477" r:id="rId26"/>
    <p:sldId id="496" r:id="rId27"/>
    <p:sldId id="478" r:id="rId28"/>
    <p:sldId id="497" r:id="rId29"/>
    <p:sldId id="498" r:id="rId30"/>
    <p:sldId id="479" r:id="rId31"/>
    <p:sldId id="480" r:id="rId32"/>
    <p:sldId id="481" r:id="rId33"/>
    <p:sldId id="482" r:id="rId34"/>
    <p:sldId id="483" r:id="rId35"/>
    <p:sldId id="484" r:id="rId36"/>
    <p:sldId id="487" r:id="rId37"/>
    <p:sldId id="488" r:id="rId38"/>
    <p:sldId id="489" r:id="rId39"/>
    <p:sldId id="490" r:id="rId40"/>
    <p:sldId id="491" r:id="rId41"/>
    <p:sldId id="492" r:id="rId42"/>
    <p:sldId id="493" r:id="rId43"/>
    <p:sldId id="494"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77" d="100"/>
          <a:sy n="177" d="100"/>
        </p:scale>
        <p:origin x="-214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31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43AF8-8D2A-344D-944D-B14F47D28AA0}" type="datetimeFigureOut">
              <a:rPr lang="it-IT" smtClean="0"/>
              <a:pPr/>
              <a:t>16/02/21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FDDFD-53D0-B740-B36C-A000E5A9DF74}" type="slidenum">
              <a:rPr lang="it-IT" smtClean="0"/>
              <a:pPr/>
              <a:t>‹n.›</a:t>
            </a:fld>
            <a:endParaRPr lang="it-IT"/>
          </a:p>
        </p:txBody>
      </p:sp>
    </p:spTree>
    <p:extLst>
      <p:ext uri="{BB962C8B-B14F-4D97-AF65-F5344CB8AC3E}">
        <p14:creationId xmlns:p14="http://schemas.microsoft.com/office/powerpoint/2010/main" val="4285000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molecular sieves</a:t>
            </a:r>
            <a:endParaRPr lang="en-US" dirty="0"/>
          </a:p>
        </p:txBody>
      </p:sp>
      <p:sp>
        <p:nvSpPr>
          <p:cNvPr id="4" name="Slide Number Placeholder 3"/>
          <p:cNvSpPr>
            <a:spLocks noGrp="1"/>
          </p:cNvSpPr>
          <p:nvPr>
            <p:ph type="sldNum" sz="quarter" idx="10"/>
          </p:nvPr>
        </p:nvSpPr>
        <p:spPr/>
        <p:txBody>
          <a:bodyPr/>
          <a:lstStyle/>
          <a:p>
            <a:fld id="{856FDDFD-53D0-B740-B36C-A000E5A9DF74}" type="slidenum">
              <a:rPr lang="it-IT" smtClean="0"/>
              <a:pPr/>
              <a:t>7</a:t>
            </a:fld>
            <a:endParaRPr lang="it-IT"/>
          </a:p>
        </p:txBody>
      </p:sp>
    </p:spTree>
    <p:extLst>
      <p:ext uri="{BB962C8B-B14F-4D97-AF65-F5344CB8AC3E}">
        <p14:creationId xmlns:p14="http://schemas.microsoft.com/office/powerpoint/2010/main" val="54640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6EE84E9E-C673-6E49-BEA7-84E13884C6F7}" type="datetimeFigureOut">
              <a:rPr lang="it-IT" smtClean="0"/>
              <a:pPr/>
              <a:t>16/02/21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EE84E9E-C673-6E49-BEA7-84E13884C6F7}" type="datetimeFigureOut">
              <a:rPr lang="it-IT" smtClean="0"/>
              <a:pPr/>
              <a:t>16/02/21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84E9E-C673-6E49-BEA7-84E13884C6F7}" type="datetimeFigureOut">
              <a:rPr lang="it-IT" smtClean="0"/>
              <a:pPr/>
              <a:t>16/02/21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EE84E9E-C673-6E49-BEA7-84E13884C6F7}" type="datetimeFigureOut">
              <a:rPr lang="it-IT" smtClean="0"/>
              <a:pPr/>
              <a:t>16/02/21</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42D3967-0BC9-4C4E-8E38-1D9D6A94892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oleObject" Target="../embeddings/oleObject12.bin"/><Relationship Id="rId5" Type="http://schemas.openxmlformats.org/officeDocument/2006/relationships/image" Target="../media/image1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wikipedia.org/wiki/Barry_Sharples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5" Type="http://schemas.openxmlformats.org/officeDocument/2006/relationships/oleObject" Target="../embeddings/oleObject3.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emf"/><Relationship Id="rId5" Type="http://schemas.openxmlformats.org/officeDocument/2006/relationships/oleObject" Target="../embeddings/oleObject7.bin"/><Relationship Id="rId6"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7" name="Rectangle 2"/>
          <p:cNvSpPr>
            <a:spLocks noGrp="1" noChangeArrowheads="1"/>
          </p:cNvSpPr>
          <p:nvPr>
            <p:ph type="title"/>
          </p:nvPr>
        </p:nvSpPr>
        <p:spPr>
          <a:xfrm>
            <a:off x="685800" y="1310786"/>
            <a:ext cx="7772400" cy="1143000"/>
          </a:xfrm>
        </p:spPr>
        <p:txBody>
          <a:bodyPr/>
          <a:lstStyle/>
          <a:p>
            <a:pPr eaLnBrk="1" hangingPunct="1"/>
            <a:r>
              <a:rPr lang="en-US" sz="3600" dirty="0">
                <a:latin typeface="Arial" charset="0"/>
                <a:ea typeface="ＭＳ Ｐゴシック" charset="0"/>
              </a:rPr>
              <a:t>Defining a </a:t>
            </a:r>
            <a:r>
              <a:rPr lang="ja-JP" altLang="en-US" sz="3600" dirty="0">
                <a:latin typeface="Arial" charset="0"/>
                <a:ea typeface="ＭＳ Ｐゴシック" charset="0"/>
              </a:rPr>
              <a:t>“</a:t>
            </a:r>
            <a:r>
              <a:rPr lang="en-US" sz="3600" dirty="0">
                <a:latin typeface="Arial" charset="0"/>
                <a:ea typeface="ＭＳ Ｐゴシック" charset="0"/>
              </a:rPr>
              <a:t>Click</a:t>
            </a:r>
            <a:r>
              <a:rPr lang="ja-JP" altLang="en-US" sz="3600" dirty="0">
                <a:latin typeface="Arial" charset="0"/>
                <a:ea typeface="ＭＳ Ｐゴシック" charset="0"/>
              </a:rPr>
              <a:t>”</a:t>
            </a:r>
            <a:r>
              <a:rPr lang="en-US" sz="3600" dirty="0">
                <a:latin typeface="Arial" charset="0"/>
                <a:ea typeface="ＭＳ Ｐゴシック" charset="0"/>
              </a:rPr>
              <a:t> Chemistry Reaction</a:t>
            </a:r>
            <a:endParaRPr lang="en-US" dirty="0">
              <a:latin typeface="Arial" charset="0"/>
              <a:ea typeface="ＭＳ Ｐゴシック" charset="0"/>
            </a:endParaRPr>
          </a:p>
        </p:txBody>
      </p:sp>
      <p:sp>
        <p:nvSpPr>
          <p:cNvPr id="9" name="Rectangle 3"/>
          <p:cNvSpPr txBox="1">
            <a:spLocks noChangeArrowheads="1"/>
          </p:cNvSpPr>
          <p:nvPr/>
        </p:nvSpPr>
        <p:spPr>
          <a:xfrm>
            <a:off x="458714" y="2590800"/>
            <a:ext cx="4953000" cy="4267200"/>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ja-JP" altLang="en-US" i="1" dirty="0" smtClean="0">
                <a:latin typeface="Arial" charset="0"/>
                <a:ea typeface="ＭＳ Ｐゴシック" charset="0"/>
              </a:rPr>
              <a:t>“</a:t>
            </a:r>
            <a:r>
              <a:rPr lang="en-US" i="1" dirty="0" smtClean="0">
                <a:latin typeface="Arial" charset="0"/>
                <a:ea typeface="ＭＳ Ｐゴシック" charset="0"/>
              </a:rPr>
              <a:t>  </a:t>
            </a:r>
            <a:r>
              <a:rPr lang="en-US" sz="2300" i="1" dirty="0" smtClean="0">
                <a:latin typeface="Arial" charset="0"/>
                <a:ea typeface="ＭＳ Ｐゴシック" charset="0"/>
              </a:rPr>
              <a:t>A click reaction must be modular, wide in scope, high yielding, create only inoffensive by-products (that can be removed without chromatography), are stereospecific, simple to perform and that require benign or easily removed solvent. </a:t>
            </a:r>
            <a:r>
              <a:rPr lang="ja-JP" altLang="en-US" sz="2300" i="1" dirty="0" smtClean="0">
                <a:latin typeface="Arial" charset="0"/>
                <a:ea typeface="ＭＳ Ｐゴシック" charset="0"/>
              </a:rPr>
              <a:t>”</a:t>
            </a:r>
            <a:endParaRPr lang="en-US" sz="2300" i="1" dirty="0" smtClean="0">
              <a:latin typeface="Arial" charset="0"/>
              <a:ea typeface="ＭＳ Ｐゴシック" charset="0"/>
            </a:endParaRPr>
          </a:p>
          <a:p>
            <a:pPr>
              <a:buFontTx/>
              <a:buNone/>
            </a:pPr>
            <a:r>
              <a:rPr lang="en-US" sz="2300" i="1" dirty="0" smtClean="0">
                <a:latin typeface="Arial" charset="0"/>
                <a:ea typeface="ＭＳ Ｐゴシック" charset="0"/>
              </a:rPr>
              <a:t>			</a:t>
            </a:r>
          </a:p>
          <a:p>
            <a:pPr>
              <a:buFontTx/>
              <a:buNone/>
            </a:pPr>
            <a:r>
              <a:rPr lang="en-US" sz="2300" i="1" dirty="0" smtClean="0">
                <a:latin typeface="Arial" charset="0"/>
                <a:ea typeface="ＭＳ Ｐゴシック" charset="0"/>
              </a:rPr>
              <a:t>		- Barry </a:t>
            </a:r>
            <a:r>
              <a:rPr lang="en-US" sz="2300" i="1" dirty="0" err="1" smtClean="0">
                <a:latin typeface="Arial" charset="0"/>
                <a:ea typeface="ＭＳ Ｐゴシック" charset="0"/>
              </a:rPr>
              <a:t>Sharpless</a:t>
            </a:r>
            <a:endParaRPr lang="en-US" sz="2300" dirty="0" smtClean="0">
              <a:latin typeface="Arial" charset="0"/>
              <a:ea typeface="ＭＳ Ｐゴシック" charset="0"/>
            </a:endParaRPr>
          </a:p>
          <a:p>
            <a:pPr>
              <a:buFontTx/>
              <a:buNone/>
            </a:pPr>
            <a:r>
              <a:rPr lang="en-US" sz="2100" i="1" dirty="0" smtClean="0">
                <a:latin typeface="Arial" charset="0"/>
                <a:ea typeface="ＭＳ Ｐゴシック" charset="0"/>
              </a:rPr>
              <a:t>		</a:t>
            </a:r>
            <a:endParaRPr lang="en-US" sz="2100" i="1" dirty="0">
              <a:latin typeface="Arial" charset="0"/>
              <a:ea typeface="ＭＳ Ｐゴシック" charset="0"/>
            </a:endParaRPr>
          </a:p>
        </p:txBody>
      </p:sp>
      <p:sp>
        <p:nvSpPr>
          <p:cNvPr id="10" name="Text Box 4"/>
          <p:cNvSpPr txBox="1">
            <a:spLocks noChangeArrowheads="1"/>
          </p:cNvSpPr>
          <p:nvPr/>
        </p:nvSpPr>
        <p:spPr bwMode="auto">
          <a:xfrm>
            <a:off x="304800" y="6400800"/>
            <a:ext cx="777838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Kolb, H.C.; Finn, M.G.; Sharpless, B.K. </a:t>
            </a:r>
            <a:r>
              <a:rPr lang="en-US" sz="1000" i="1"/>
              <a:t>Angew. Chem. Int. Ed.  </a:t>
            </a:r>
            <a:r>
              <a:rPr lang="en-US" sz="1000" b="1"/>
              <a:t>2001</a:t>
            </a:r>
            <a:r>
              <a:rPr lang="en-US" sz="1000"/>
              <a:t>, 40, 2004-2021.</a:t>
            </a:r>
            <a:endParaRPr lang="en-US" sz="1400"/>
          </a:p>
        </p:txBody>
      </p:sp>
      <p:sp>
        <p:nvSpPr>
          <p:cNvPr id="11" name="Rectangle 5"/>
          <p:cNvSpPr>
            <a:spLocks noChangeArrowheads="1"/>
          </p:cNvSpPr>
          <p:nvPr/>
        </p:nvSpPr>
        <p:spPr bwMode="auto">
          <a:xfrm>
            <a:off x="1277938" y="5676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2" name="Content Placeholder 11" descr="k-barry-sharpless-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944628" y="2649136"/>
            <a:ext cx="2379663" cy="327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345648" y="756153"/>
            <a:ext cx="8229600" cy="1143000"/>
          </a:xfrm>
        </p:spPr>
        <p:txBody>
          <a:bodyPr/>
          <a:lstStyle/>
          <a:p>
            <a:r>
              <a:rPr lang="en-US" b="1" dirty="0" err="1">
                <a:solidFill>
                  <a:srgbClr val="FF0000"/>
                </a:solidFill>
                <a:effectLst>
                  <a:outerShdw blurRad="38100" dist="38100" dir="2700000" algn="tl">
                    <a:srgbClr val="DDDDDD"/>
                  </a:outerShdw>
                </a:effectLst>
                <a:cs typeface="Arial" charset="0"/>
              </a:rPr>
              <a:t>Tetrazole</a:t>
            </a:r>
            <a:endParaRPr lang="fr-FR" b="1" dirty="0">
              <a:solidFill>
                <a:srgbClr val="FF0000"/>
              </a:solidFill>
              <a:effectLst>
                <a:outerShdw blurRad="38100" dist="38100" dir="2700000" algn="tl">
                  <a:srgbClr val="DDDDDD"/>
                </a:outerShdw>
              </a:effectLst>
              <a:cs typeface="Arial"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921477090"/>
              </p:ext>
            </p:extLst>
          </p:nvPr>
        </p:nvGraphicFramePr>
        <p:xfrm>
          <a:off x="2391936" y="1899153"/>
          <a:ext cx="6640512" cy="4895850"/>
        </p:xfrm>
        <a:graphic>
          <a:graphicData uri="http://schemas.openxmlformats.org/presentationml/2006/ole">
            <mc:AlternateContent xmlns:mc="http://schemas.openxmlformats.org/markup-compatibility/2006">
              <mc:Choice xmlns:v="urn:schemas-microsoft-com:vml" Requires="v">
                <p:oleObj spid="_x0000_s100459" name="CS ChemDraw Drawing" r:id="rId3" imgW="7823200" imgH="6934200" progId="">
                  <p:embed/>
                </p:oleObj>
              </mc:Choice>
              <mc:Fallback>
                <p:oleObj name="CS ChemDraw Drawing" r:id="rId3" imgW="7823200" imgH="69342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936" y="1899153"/>
                        <a:ext cx="66405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65950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397134" y="926760"/>
            <a:ext cx="8229600" cy="1143000"/>
          </a:xfrm>
        </p:spPr>
        <p:txBody>
          <a:bodyPr/>
          <a:lstStyle/>
          <a:p>
            <a:r>
              <a:rPr lang="en-US" b="1">
                <a:solidFill>
                  <a:srgbClr val="FF0000"/>
                </a:solidFill>
                <a:effectLst>
                  <a:outerShdw blurRad="38100" dist="38100" dir="2700000" algn="tl">
                    <a:srgbClr val="DDDDDD"/>
                  </a:outerShdw>
                </a:effectLst>
                <a:cs typeface="Arial" charset="0"/>
              </a:rPr>
              <a:t>Tetrazole</a:t>
            </a:r>
            <a:endParaRPr lang="fr-FR" b="1">
              <a:solidFill>
                <a:srgbClr val="FF0000"/>
              </a:solidFill>
              <a:effectLst>
                <a:outerShdw blurRad="38100" dist="38100" dir="2700000" algn="tl">
                  <a:srgbClr val="DDDDDD"/>
                </a:outerShdw>
              </a:effectLst>
              <a:cs typeface="Arial"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02315599"/>
              </p:ext>
            </p:extLst>
          </p:nvPr>
        </p:nvGraphicFramePr>
        <p:xfrm>
          <a:off x="2279909" y="2380910"/>
          <a:ext cx="4765675" cy="4148137"/>
        </p:xfrm>
        <a:graphic>
          <a:graphicData uri="http://schemas.openxmlformats.org/presentationml/2006/ole">
            <mc:AlternateContent xmlns:mc="http://schemas.openxmlformats.org/markup-compatibility/2006">
              <mc:Choice xmlns:v="urn:schemas-microsoft-com:vml" Requires="v">
                <p:oleObj spid="_x0000_s101483" name="CS ChemDraw Drawing" r:id="rId3" imgW="5613400" imgH="5867400" progId="">
                  <p:embed/>
                </p:oleObj>
              </mc:Choice>
              <mc:Fallback>
                <p:oleObj name="CS ChemDraw Drawing" r:id="rId3" imgW="5613400" imgH="5867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909" y="2380910"/>
                        <a:ext cx="476567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1682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457200" y="1132693"/>
            <a:ext cx="8229600" cy="1143000"/>
          </a:xfrm>
        </p:spPr>
        <p:txBody>
          <a:bodyPr/>
          <a:lstStyle/>
          <a:p>
            <a:r>
              <a:rPr lang="en-US" b="1">
                <a:solidFill>
                  <a:srgbClr val="FF0000"/>
                </a:solidFill>
                <a:effectLst>
                  <a:outerShdw blurRad="38100" dist="38100" dir="2700000" algn="tl">
                    <a:srgbClr val="DDDDDD"/>
                  </a:outerShdw>
                </a:effectLst>
                <a:cs typeface="Arial" charset="0"/>
              </a:rPr>
              <a:t>Polyfunctionalized Tetrazole</a:t>
            </a:r>
            <a:endParaRPr lang="fr-FR" b="1">
              <a:solidFill>
                <a:srgbClr val="FF0000"/>
              </a:solidFill>
              <a:effectLst>
                <a:outerShdw blurRad="38100" dist="38100" dir="2700000" algn="tl">
                  <a:srgbClr val="DDDDDD"/>
                </a:outerShdw>
              </a:effectLst>
              <a:cs typeface="Arial"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131085011"/>
              </p:ext>
            </p:extLst>
          </p:nvPr>
        </p:nvGraphicFramePr>
        <p:xfrm>
          <a:off x="468313" y="3063093"/>
          <a:ext cx="8262937" cy="3408362"/>
        </p:xfrm>
        <a:graphic>
          <a:graphicData uri="http://schemas.openxmlformats.org/presentationml/2006/ole">
            <mc:AlternateContent xmlns:mc="http://schemas.openxmlformats.org/markup-compatibility/2006">
              <mc:Choice xmlns:v="urn:schemas-microsoft-com:vml" Requires="v">
                <p:oleObj spid="_x0000_s102507" name="CS ChemDraw Drawing" r:id="rId3" imgW="9766300" imgH="4826000" progId="">
                  <p:embed/>
                </p:oleObj>
              </mc:Choice>
              <mc:Fallback>
                <p:oleObj name="CS ChemDraw Drawing" r:id="rId3" imgW="9766300" imgH="48260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063093"/>
                        <a:ext cx="8262937"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8951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457200" y="901018"/>
            <a:ext cx="8229600" cy="1143000"/>
          </a:xfrm>
        </p:spPr>
        <p:txBody>
          <a:bodyPr/>
          <a:lstStyle/>
          <a:p>
            <a:r>
              <a:rPr lang="fr-CA" b="1">
                <a:solidFill>
                  <a:srgbClr val="FF0000"/>
                </a:solidFill>
                <a:effectLst>
                  <a:outerShdw blurRad="38100" dist="38100" dir="2700000" algn="tl">
                    <a:srgbClr val="DDDDDD"/>
                  </a:outerShdw>
                </a:effectLst>
              </a:rPr>
              <a:t>Multi-Step Click Chemistry</a:t>
            </a:r>
            <a:endParaRPr lang="fr-FR" b="1">
              <a:solidFill>
                <a:srgbClr val="FF0000"/>
              </a:solidFill>
              <a:effectLst>
                <a:outerShdw blurRad="38100" dist="38100" dir="2700000" algn="tl">
                  <a:srgbClr val="DDDDDD"/>
                </a:outerShdw>
              </a:effectLst>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42961615"/>
              </p:ext>
            </p:extLst>
          </p:nvPr>
        </p:nvGraphicFramePr>
        <p:xfrm>
          <a:off x="611188" y="2686955"/>
          <a:ext cx="8097837" cy="3743325"/>
        </p:xfrm>
        <a:graphic>
          <a:graphicData uri="http://schemas.openxmlformats.org/presentationml/2006/ole">
            <mc:AlternateContent xmlns:mc="http://schemas.openxmlformats.org/markup-compatibility/2006">
              <mc:Choice xmlns:v="urn:schemas-microsoft-com:vml" Requires="v">
                <p:oleObj spid="_x0000_s103530" name="CS ChemDraw Drawing" r:id="rId3" imgW="9372600" imgH="5194300" progId="">
                  <p:embed/>
                </p:oleObj>
              </mc:Choice>
              <mc:Fallback>
                <p:oleObj name="CS ChemDraw Drawing" r:id="rId3" imgW="9372600" imgH="5194300" progId="">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686955"/>
                        <a:ext cx="80978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7429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457200" y="799910"/>
            <a:ext cx="8229600" cy="1143000"/>
          </a:xfrm>
        </p:spPr>
        <p:txBody>
          <a:bodyPr/>
          <a:lstStyle/>
          <a:p>
            <a:r>
              <a:rPr lang="fr-CA" b="1" i="1">
                <a:solidFill>
                  <a:srgbClr val="FF0000"/>
                </a:solidFill>
                <a:effectLst>
                  <a:outerShdw blurRad="38100" dist="38100" dir="2700000" algn="tl">
                    <a:srgbClr val="DDDDDD"/>
                  </a:outerShdw>
                </a:effectLst>
              </a:rPr>
              <a:t>In Situ</a:t>
            </a:r>
            <a:r>
              <a:rPr lang="fr-CA" b="1">
                <a:solidFill>
                  <a:srgbClr val="FF0000"/>
                </a:solidFill>
                <a:effectLst>
                  <a:outerShdw blurRad="38100" dist="38100" dir="2700000" algn="tl">
                    <a:srgbClr val="DDDDDD"/>
                  </a:outerShdw>
                </a:effectLst>
              </a:rPr>
              <a:t> Click Chemistry</a:t>
            </a:r>
            <a:endParaRPr lang="fr-FR" b="1">
              <a:solidFill>
                <a:srgbClr val="FF0000"/>
              </a:solidFill>
              <a:effectLst>
                <a:outerShdw blurRad="38100" dist="38100" dir="2700000" algn="tl">
                  <a:srgbClr val="DDDDDD"/>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98510"/>
            <a:ext cx="66865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9" name="Object 6"/>
          <p:cNvGraphicFramePr>
            <a:graphicFrameLocks noChangeAspect="1"/>
          </p:cNvGraphicFramePr>
          <p:nvPr>
            <p:extLst>
              <p:ext uri="{D42A27DB-BD31-4B8C-83A1-F6EECF244321}">
                <p14:modId xmlns:p14="http://schemas.microsoft.com/office/powerpoint/2010/main" val="4278724149"/>
              </p:ext>
            </p:extLst>
          </p:nvPr>
        </p:nvGraphicFramePr>
        <p:xfrm>
          <a:off x="0" y="6041835"/>
          <a:ext cx="9194800" cy="630237"/>
        </p:xfrm>
        <a:graphic>
          <a:graphicData uri="http://schemas.openxmlformats.org/presentationml/2006/ole">
            <mc:AlternateContent xmlns:mc="http://schemas.openxmlformats.org/markup-compatibility/2006">
              <mc:Choice xmlns:v="urn:schemas-microsoft-com:vml" Requires="v">
                <p:oleObj spid="_x0000_s104554" name="CS ChemDraw Drawing" r:id="rId4" imgW="10922000" imgH="914400" progId="">
                  <p:embed/>
                </p:oleObj>
              </mc:Choice>
              <mc:Fallback>
                <p:oleObj name="CS ChemDraw Drawing" r:id="rId4" imgW="10922000" imgH="914400"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1835"/>
                        <a:ext cx="91948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38825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1724757" y="1230796"/>
            <a:ext cx="5294403" cy="3885313"/>
          </a:xfrm>
          <a:prstGeom prst="rect">
            <a:avLst/>
          </a:prstGeom>
        </p:spPr>
      </p:pic>
      <p:sp>
        <p:nvSpPr>
          <p:cNvPr id="3" name="TextBox 2"/>
          <p:cNvSpPr txBox="1"/>
          <p:nvPr/>
        </p:nvSpPr>
        <p:spPr>
          <a:xfrm>
            <a:off x="180199" y="5086512"/>
            <a:ext cx="8586375" cy="1200329"/>
          </a:xfrm>
          <a:prstGeom prst="rect">
            <a:avLst/>
          </a:prstGeom>
          <a:noFill/>
        </p:spPr>
        <p:txBody>
          <a:bodyPr wrap="square" rtlCol="0">
            <a:spAutoFit/>
          </a:bodyPr>
          <a:lstStyle/>
          <a:p>
            <a:pPr algn="just"/>
            <a:r>
              <a:rPr lang="en-GB" dirty="0">
                <a:solidFill>
                  <a:schemeClr val="tx2">
                    <a:lumMod val="75000"/>
                    <a:lumOff val="25000"/>
                  </a:schemeClr>
                </a:solidFill>
              </a:rPr>
              <a:t>The building blocks </a:t>
            </a:r>
            <a:r>
              <a:rPr lang="en-GB" dirty="0" smtClean="0">
                <a:solidFill>
                  <a:schemeClr val="tx2">
                    <a:lumMod val="75000"/>
                    <a:lumOff val="25000"/>
                  </a:schemeClr>
                </a:solidFill>
              </a:rPr>
              <a:t>allow </a:t>
            </a:r>
            <a:r>
              <a:rPr lang="en-GB" dirty="0">
                <a:solidFill>
                  <a:schemeClr val="tx2">
                    <a:lumMod val="75000"/>
                    <a:lumOff val="25000"/>
                  </a:schemeClr>
                </a:solidFill>
              </a:rPr>
              <a:t>for the presentation of 98 potential bivalent inhibitors to </a:t>
            </a:r>
            <a:r>
              <a:rPr lang="en-GB" dirty="0" err="1">
                <a:solidFill>
                  <a:srgbClr val="18579B"/>
                </a:solidFill>
              </a:rPr>
              <a:t>AChE</a:t>
            </a:r>
            <a:r>
              <a:rPr lang="en-GB" dirty="0">
                <a:solidFill>
                  <a:schemeClr val="tx2">
                    <a:lumMod val="75000"/>
                    <a:lumOff val="25000"/>
                  </a:schemeClr>
                </a:solidFill>
              </a:rPr>
              <a:t>: 34 </a:t>
            </a:r>
            <a:r>
              <a:rPr lang="en-GB" dirty="0" err="1">
                <a:solidFill>
                  <a:schemeClr val="tx2">
                    <a:lumMod val="75000"/>
                    <a:lumOff val="25000"/>
                  </a:schemeClr>
                </a:solidFill>
              </a:rPr>
              <a:t>regioisomeric</a:t>
            </a:r>
            <a:r>
              <a:rPr lang="en-GB" dirty="0">
                <a:solidFill>
                  <a:schemeClr val="tx2">
                    <a:lumMod val="75000"/>
                    <a:lumOff val="25000"/>
                  </a:schemeClr>
                </a:solidFill>
              </a:rPr>
              <a:t> pairs (</a:t>
            </a:r>
            <a:r>
              <a:rPr lang="en-GB" i="1" dirty="0" err="1">
                <a:solidFill>
                  <a:schemeClr val="tx2">
                    <a:lumMod val="75000"/>
                    <a:lumOff val="25000"/>
                  </a:schemeClr>
                </a:solidFill>
              </a:rPr>
              <a:t>syn</a:t>
            </a:r>
            <a:r>
              <a:rPr lang="en-GB" dirty="0">
                <a:solidFill>
                  <a:schemeClr val="tx2">
                    <a:lumMod val="75000"/>
                    <a:lumOff val="25000"/>
                  </a:schemeClr>
                </a:solidFill>
              </a:rPr>
              <a:t> and </a:t>
            </a:r>
            <a:r>
              <a:rPr lang="en-GB" i="1" dirty="0">
                <a:solidFill>
                  <a:schemeClr val="tx2">
                    <a:lumMod val="75000"/>
                    <a:lumOff val="25000"/>
                  </a:schemeClr>
                </a:solidFill>
              </a:rPr>
              <a:t>anti</a:t>
            </a:r>
            <a:r>
              <a:rPr lang="en-GB" dirty="0">
                <a:solidFill>
                  <a:schemeClr val="tx2">
                    <a:lumMod val="75000"/>
                    <a:lumOff val="25000"/>
                  </a:schemeClr>
                </a:solidFill>
              </a:rPr>
              <a:t> </a:t>
            </a:r>
            <a:r>
              <a:rPr lang="en-GB" dirty="0" err="1">
                <a:solidFill>
                  <a:schemeClr val="tx2">
                    <a:lumMod val="75000"/>
                    <a:lumOff val="25000"/>
                  </a:schemeClr>
                </a:solidFill>
              </a:rPr>
              <a:t>triazoles</a:t>
            </a:r>
            <a:r>
              <a:rPr lang="en-GB" dirty="0">
                <a:solidFill>
                  <a:schemeClr val="tx2">
                    <a:lumMod val="75000"/>
                    <a:lumOff val="25000"/>
                  </a:schemeClr>
                </a:solidFill>
              </a:rPr>
              <a:t>) of mixed </a:t>
            </a:r>
            <a:r>
              <a:rPr lang="en-GB" dirty="0" err="1">
                <a:solidFill>
                  <a:schemeClr val="tx2">
                    <a:lumMod val="75000"/>
                    <a:lumOff val="25000"/>
                  </a:schemeClr>
                </a:solidFill>
              </a:rPr>
              <a:t>tacrine</a:t>
            </a:r>
            <a:r>
              <a:rPr lang="en-GB" dirty="0">
                <a:solidFill>
                  <a:schemeClr val="tx2">
                    <a:lumMod val="75000"/>
                    <a:lumOff val="25000"/>
                  </a:schemeClr>
                </a:solidFill>
              </a:rPr>
              <a:t>/</a:t>
            </a:r>
            <a:r>
              <a:rPr lang="en-GB" dirty="0" err="1">
                <a:solidFill>
                  <a:schemeClr val="tx2">
                    <a:lumMod val="75000"/>
                    <a:lumOff val="25000"/>
                  </a:schemeClr>
                </a:solidFill>
              </a:rPr>
              <a:t>phenanthridinium</a:t>
            </a:r>
            <a:r>
              <a:rPr lang="en-GB" dirty="0">
                <a:solidFill>
                  <a:schemeClr val="tx2">
                    <a:lumMod val="75000"/>
                    <a:lumOff val="25000"/>
                  </a:schemeClr>
                </a:solidFill>
              </a:rPr>
              <a:t> adducts (</a:t>
            </a:r>
            <a:r>
              <a:rPr lang="en-GB" b="1" dirty="0">
                <a:solidFill>
                  <a:schemeClr val="tx2">
                    <a:lumMod val="75000"/>
                    <a:lumOff val="25000"/>
                  </a:schemeClr>
                </a:solidFill>
              </a:rPr>
              <a:t>TZ2</a:t>
            </a:r>
            <a:r>
              <a:rPr lang="en-GB" dirty="0">
                <a:solidFill>
                  <a:schemeClr val="tx2">
                    <a:lumMod val="75000"/>
                    <a:lumOff val="25000"/>
                  </a:schemeClr>
                </a:solidFill>
              </a:rPr>
              <a:t>-</a:t>
            </a:r>
            <a:r>
              <a:rPr lang="en-GB" b="1" dirty="0">
                <a:solidFill>
                  <a:schemeClr val="tx2">
                    <a:lumMod val="75000"/>
                    <a:lumOff val="25000"/>
                  </a:schemeClr>
                </a:solidFill>
              </a:rPr>
              <a:t>6</a:t>
            </a:r>
            <a:r>
              <a:rPr lang="en-GB" dirty="0">
                <a:solidFill>
                  <a:schemeClr val="tx2">
                    <a:lumMod val="75000"/>
                    <a:lumOff val="25000"/>
                  </a:schemeClr>
                </a:solidFill>
              </a:rPr>
              <a:t>/</a:t>
            </a:r>
            <a:r>
              <a:rPr lang="en-GB" b="1" dirty="0">
                <a:solidFill>
                  <a:schemeClr val="tx2">
                    <a:lumMod val="75000"/>
                    <a:lumOff val="25000"/>
                  </a:schemeClr>
                </a:solidFill>
              </a:rPr>
              <a:t>PA2</a:t>
            </a:r>
            <a:r>
              <a:rPr lang="en-GB" dirty="0">
                <a:solidFill>
                  <a:schemeClr val="tx2">
                    <a:lumMod val="75000"/>
                    <a:lumOff val="25000"/>
                  </a:schemeClr>
                </a:solidFill>
              </a:rPr>
              <a:t>-</a:t>
            </a:r>
            <a:r>
              <a:rPr lang="en-GB" b="1" dirty="0">
                <a:solidFill>
                  <a:schemeClr val="tx2">
                    <a:lumMod val="75000"/>
                    <a:lumOff val="25000"/>
                  </a:schemeClr>
                </a:solidFill>
              </a:rPr>
              <a:t>6</a:t>
            </a:r>
            <a:r>
              <a:rPr lang="en-GB" dirty="0">
                <a:solidFill>
                  <a:schemeClr val="tx2">
                    <a:lumMod val="75000"/>
                    <a:lumOff val="25000"/>
                  </a:schemeClr>
                </a:solidFill>
              </a:rPr>
              <a:t> and </a:t>
            </a:r>
            <a:r>
              <a:rPr lang="en-GB" b="1" dirty="0">
                <a:solidFill>
                  <a:schemeClr val="tx2">
                    <a:lumMod val="75000"/>
                    <a:lumOff val="25000"/>
                  </a:schemeClr>
                </a:solidFill>
              </a:rPr>
              <a:t>TA1</a:t>
            </a:r>
            <a:r>
              <a:rPr lang="en-GB" dirty="0">
                <a:solidFill>
                  <a:schemeClr val="tx2">
                    <a:lumMod val="75000"/>
                    <a:lumOff val="25000"/>
                  </a:schemeClr>
                </a:solidFill>
              </a:rPr>
              <a:t>-</a:t>
            </a:r>
            <a:r>
              <a:rPr lang="en-GB" b="1" dirty="0">
                <a:solidFill>
                  <a:schemeClr val="tx2">
                    <a:lumMod val="75000"/>
                    <a:lumOff val="25000"/>
                  </a:schemeClr>
                </a:solidFill>
              </a:rPr>
              <a:t>3</a:t>
            </a:r>
            <a:r>
              <a:rPr lang="en-GB" dirty="0">
                <a:solidFill>
                  <a:schemeClr val="tx2">
                    <a:lumMod val="75000"/>
                    <a:lumOff val="25000"/>
                  </a:schemeClr>
                </a:solidFill>
              </a:rPr>
              <a:t>/</a:t>
            </a:r>
            <a:r>
              <a:rPr lang="en-GB" b="1" dirty="0">
                <a:solidFill>
                  <a:schemeClr val="tx2">
                    <a:lumMod val="75000"/>
                    <a:lumOff val="25000"/>
                  </a:schemeClr>
                </a:solidFill>
              </a:rPr>
              <a:t>PZ6</a:t>
            </a:r>
            <a:r>
              <a:rPr lang="en-GB" dirty="0">
                <a:solidFill>
                  <a:schemeClr val="tx2">
                    <a:lumMod val="75000"/>
                    <a:lumOff val="25000"/>
                  </a:schemeClr>
                </a:solidFill>
              </a:rPr>
              <a:t>-</a:t>
            </a:r>
            <a:r>
              <a:rPr lang="en-GB" b="1" dirty="0">
                <a:solidFill>
                  <a:schemeClr val="tx2">
                    <a:lumMod val="75000"/>
                    <a:lumOff val="25000"/>
                  </a:schemeClr>
                </a:solidFill>
              </a:rPr>
              <a:t>8</a:t>
            </a:r>
            <a:r>
              <a:rPr lang="en-GB" dirty="0">
                <a:solidFill>
                  <a:schemeClr val="tx2">
                    <a:lumMod val="75000"/>
                    <a:lumOff val="25000"/>
                  </a:schemeClr>
                </a:solidFill>
              </a:rPr>
              <a:t>) and 15 </a:t>
            </a:r>
            <a:r>
              <a:rPr lang="en-GB" dirty="0" err="1">
                <a:solidFill>
                  <a:schemeClr val="tx2">
                    <a:lumMod val="75000"/>
                    <a:lumOff val="25000"/>
                  </a:schemeClr>
                </a:solidFill>
              </a:rPr>
              <a:t>regioisomeric</a:t>
            </a:r>
            <a:r>
              <a:rPr lang="en-GB" dirty="0">
                <a:solidFill>
                  <a:schemeClr val="tx2">
                    <a:lumMod val="75000"/>
                    <a:lumOff val="25000"/>
                  </a:schemeClr>
                </a:solidFill>
              </a:rPr>
              <a:t> pairs of </a:t>
            </a:r>
            <a:r>
              <a:rPr lang="en-GB" dirty="0" err="1">
                <a:solidFill>
                  <a:schemeClr val="tx2">
                    <a:lumMod val="75000"/>
                    <a:lumOff val="25000"/>
                  </a:schemeClr>
                </a:solidFill>
              </a:rPr>
              <a:t>tacrine</a:t>
            </a:r>
            <a:r>
              <a:rPr lang="en-GB" dirty="0">
                <a:solidFill>
                  <a:schemeClr val="tx2">
                    <a:lumMod val="75000"/>
                    <a:lumOff val="25000"/>
                  </a:schemeClr>
                </a:solidFill>
              </a:rPr>
              <a:t>/</a:t>
            </a:r>
            <a:r>
              <a:rPr lang="en-GB" dirty="0" err="1">
                <a:solidFill>
                  <a:schemeClr val="tx2">
                    <a:lumMod val="75000"/>
                    <a:lumOff val="25000"/>
                  </a:schemeClr>
                </a:solidFill>
              </a:rPr>
              <a:t>tacrine</a:t>
            </a:r>
            <a:r>
              <a:rPr lang="en-GB" dirty="0">
                <a:solidFill>
                  <a:schemeClr val="tx2">
                    <a:lumMod val="75000"/>
                    <a:lumOff val="25000"/>
                  </a:schemeClr>
                </a:solidFill>
              </a:rPr>
              <a:t> </a:t>
            </a:r>
            <a:r>
              <a:rPr lang="en-GB" dirty="0" err="1">
                <a:solidFill>
                  <a:schemeClr val="tx2">
                    <a:lumMod val="75000"/>
                    <a:lumOff val="25000"/>
                  </a:schemeClr>
                </a:solidFill>
              </a:rPr>
              <a:t>triazoles</a:t>
            </a:r>
            <a:r>
              <a:rPr lang="en-GB" dirty="0">
                <a:solidFill>
                  <a:schemeClr val="tx2">
                    <a:lumMod val="75000"/>
                    <a:lumOff val="25000"/>
                  </a:schemeClr>
                </a:solidFill>
              </a:rPr>
              <a:t> (</a:t>
            </a:r>
            <a:r>
              <a:rPr lang="en-GB" b="1" dirty="0">
                <a:solidFill>
                  <a:schemeClr val="tx2">
                    <a:lumMod val="75000"/>
                    <a:lumOff val="25000"/>
                  </a:schemeClr>
                </a:solidFill>
              </a:rPr>
              <a:t>TA1</a:t>
            </a:r>
            <a:r>
              <a:rPr lang="en-GB" dirty="0">
                <a:solidFill>
                  <a:schemeClr val="tx2">
                    <a:lumMod val="75000"/>
                    <a:lumOff val="25000"/>
                  </a:schemeClr>
                </a:solidFill>
              </a:rPr>
              <a:t>-</a:t>
            </a:r>
            <a:r>
              <a:rPr lang="en-GB" b="1" dirty="0">
                <a:solidFill>
                  <a:schemeClr val="tx2">
                    <a:lumMod val="75000"/>
                    <a:lumOff val="25000"/>
                  </a:schemeClr>
                </a:solidFill>
              </a:rPr>
              <a:t>3</a:t>
            </a:r>
            <a:r>
              <a:rPr lang="en-GB" dirty="0">
                <a:solidFill>
                  <a:schemeClr val="tx2">
                    <a:lumMod val="75000"/>
                    <a:lumOff val="25000"/>
                  </a:schemeClr>
                </a:solidFill>
              </a:rPr>
              <a:t>/</a:t>
            </a:r>
            <a:r>
              <a:rPr lang="en-GB" b="1" dirty="0">
                <a:solidFill>
                  <a:schemeClr val="tx2">
                    <a:lumMod val="75000"/>
                    <a:lumOff val="25000"/>
                  </a:schemeClr>
                </a:solidFill>
              </a:rPr>
              <a:t>TZ2</a:t>
            </a:r>
            <a:r>
              <a:rPr lang="en-GB" dirty="0">
                <a:solidFill>
                  <a:schemeClr val="tx2">
                    <a:lumMod val="75000"/>
                    <a:lumOff val="25000"/>
                  </a:schemeClr>
                </a:solidFill>
              </a:rPr>
              <a:t>-</a:t>
            </a:r>
            <a:r>
              <a:rPr lang="en-GB" b="1" dirty="0">
                <a:solidFill>
                  <a:schemeClr val="tx2">
                    <a:lumMod val="75000"/>
                    <a:lumOff val="25000"/>
                  </a:schemeClr>
                </a:solidFill>
              </a:rPr>
              <a:t>6</a:t>
            </a:r>
            <a:r>
              <a:rPr lang="en-GB" dirty="0">
                <a:solidFill>
                  <a:schemeClr val="tx2">
                    <a:lumMod val="75000"/>
                    <a:lumOff val="25000"/>
                  </a:schemeClr>
                </a:solidFill>
              </a:rPr>
              <a:t>). </a:t>
            </a:r>
            <a:endParaRPr lang="en-US" dirty="0">
              <a:solidFill>
                <a:schemeClr val="tx2">
                  <a:lumMod val="75000"/>
                  <a:lumOff val="25000"/>
                </a:schemeClr>
              </a:solidFill>
            </a:endParaRPr>
          </a:p>
        </p:txBody>
      </p:sp>
    </p:spTree>
    <p:extLst>
      <p:ext uri="{BB962C8B-B14F-4D97-AF65-F5344CB8AC3E}">
        <p14:creationId xmlns:p14="http://schemas.microsoft.com/office/powerpoint/2010/main" val="3002557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3" name="TextBox 2"/>
          <p:cNvSpPr txBox="1"/>
          <p:nvPr/>
        </p:nvSpPr>
        <p:spPr>
          <a:xfrm>
            <a:off x="532017" y="1527337"/>
            <a:ext cx="7856086" cy="1754327"/>
          </a:xfrm>
          <a:prstGeom prst="rect">
            <a:avLst/>
          </a:prstGeom>
          <a:noFill/>
        </p:spPr>
        <p:txBody>
          <a:bodyPr wrap="square" rtlCol="0">
            <a:spAutoFit/>
          </a:bodyPr>
          <a:lstStyle/>
          <a:p>
            <a:pPr algn="just"/>
            <a:r>
              <a:rPr lang="en-GB" b="1" dirty="0">
                <a:solidFill>
                  <a:schemeClr val="accent3">
                    <a:lumMod val="75000"/>
                  </a:schemeClr>
                </a:solidFill>
              </a:rPr>
              <a:t>Each of the possible binary mixtures was incubated in the presence of </a:t>
            </a:r>
            <a:r>
              <a:rPr lang="en-GB" b="1" i="1" dirty="0">
                <a:solidFill>
                  <a:schemeClr val="accent3">
                    <a:lumMod val="75000"/>
                  </a:schemeClr>
                </a:solidFill>
              </a:rPr>
              <a:t>Electrophorus</a:t>
            </a:r>
            <a:r>
              <a:rPr lang="en-GB" b="1" dirty="0">
                <a:solidFill>
                  <a:schemeClr val="accent3">
                    <a:lumMod val="75000"/>
                  </a:schemeClr>
                </a:solidFill>
              </a:rPr>
              <a:t> </a:t>
            </a:r>
            <a:r>
              <a:rPr lang="en-GB" b="1" dirty="0" err="1">
                <a:solidFill>
                  <a:schemeClr val="accent3">
                    <a:lumMod val="75000"/>
                  </a:schemeClr>
                </a:solidFill>
              </a:rPr>
              <a:t>AChE</a:t>
            </a:r>
            <a:r>
              <a:rPr lang="en-GB" b="1" dirty="0">
                <a:solidFill>
                  <a:schemeClr val="accent3">
                    <a:lumMod val="75000"/>
                  </a:schemeClr>
                </a:solidFill>
              </a:rPr>
              <a:t> at room temperature. The rate of reaction under these conditions in the absence of enzyme is negligible, so detectable amounts of </a:t>
            </a:r>
            <a:r>
              <a:rPr lang="en-GB" b="1" dirty="0" err="1">
                <a:solidFill>
                  <a:schemeClr val="accent3">
                    <a:lumMod val="75000"/>
                  </a:schemeClr>
                </a:solidFill>
              </a:rPr>
              <a:t>triazole</a:t>
            </a:r>
            <a:r>
              <a:rPr lang="en-GB" b="1" dirty="0">
                <a:solidFill>
                  <a:schemeClr val="accent3">
                    <a:lumMod val="75000"/>
                  </a:schemeClr>
                </a:solidFill>
              </a:rPr>
              <a:t> products should form only when the </a:t>
            </a:r>
            <a:r>
              <a:rPr lang="en-GB" b="1" dirty="0" err="1">
                <a:solidFill>
                  <a:schemeClr val="accent3">
                    <a:lumMod val="75000"/>
                  </a:schemeClr>
                </a:solidFill>
              </a:rPr>
              <a:t>azide</a:t>
            </a:r>
            <a:r>
              <a:rPr lang="en-GB" b="1" dirty="0">
                <a:solidFill>
                  <a:schemeClr val="accent3">
                    <a:lumMod val="75000"/>
                  </a:schemeClr>
                </a:solidFill>
              </a:rPr>
              <a:t> and alkyne are brought together by the enzyme. Therefore, product formation is a direct indication of a potential hit</a:t>
            </a:r>
            <a:r>
              <a:rPr lang="it-IT" b="1" dirty="0">
                <a:solidFill>
                  <a:schemeClr val="accent3">
                    <a:lumMod val="75000"/>
                  </a:schemeClr>
                </a:solidFill>
              </a:rPr>
              <a:t> </a:t>
            </a:r>
            <a:r>
              <a:rPr lang="en-GB" b="1" dirty="0">
                <a:solidFill>
                  <a:schemeClr val="accent3">
                    <a:lumMod val="75000"/>
                  </a:schemeClr>
                </a:solidFill>
              </a:rPr>
              <a:t>. </a:t>
            </a:r>
            <a:endParaRPr lang="en-US" b="1" dirty="0">
              <a:solidFill>
                <a:schemeClr val="accent3">
                  <a:lumMod val="75000"/>
                </a:schemeClr>
              </a:solidFill>
            </a:endParaRPr>
          </a:p>
        </p:txBody>
      </p:sp>
      <p:pic>
        <p:nvPicPr>
          <p:cNvPr id="6" name="Picture 5"/>
          <p:cNvPicPr>
            <a:picLocks noChangeAspect="1"/>
          </p:cNvPicPr>
          <p:nvPr/>
        </p:nvPicPr>
        <p:blipFill>
          <a:blip r:embed="rId2"/>
          <a:stretch>
            <a:fillRect/>
          </a:stretch>
        </p:blipFill>
        <p:spPr>
          <a:xfrm>
            <a:off x="2396822" y="3281664"/>
            <a:ext cx="4085675" cy="3389315"/>
          </a:xfrm>
          <a:prstGeom prst="rect">
            <a:avLst/>
          </a:prstGeom>
        </p:spPr>
      </p:pic>
    </p:spTree>
    <p:extLst>
      <p:ext uri="{BB962C8B-B14F-4D97-AF65-F5344CB8AC3E}">
        <p14:creationId xmlns:p14="http://schemas.microsoft.com/office/powerpoint/2010/main" val="34279090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214522" y="1230797"/>
            <a:ext cx="8701012" cy="4937176"/>
          </a:xfrm>
          <a:prstGeom prst="rect">
            <a:avLst/>
          </a:prstGeom>
        </p:spPr>
      </p:pic>
    </p:spTree>
    <p:extLst>
      <p:ext uri="{BB962C8B-B14F-4D97-AF65-F5344CB8AC3E}">
        <p14:creationId xmlns:p14="http://schemas.microsoft.com/office/powerpoint/2010/main" val="910680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308911" y="1230797"/>
            <a:ext cx="8091770" cy="4758126"/>
          </a:xfrm>
          <a:prstGeom prst="rect">
            <a:avLst/>
          </a:prstGeom>
        </p:spPr>
      </p:pic>
    </p:spTree>
    <p:extLst>
      <p:ext uri="{BB962C8B-B14F-4D97-AF65-F5344CB8AC3E}">
        <p14:creationId xmlns:p14="http://schemas.microsoft.com/office/powerpoint/2010/main" val="118077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normAutofit/>
          </a:bodyPr>
          <a:lstStyle/>
          <a:p>
            <a:pPr eaLnBrk="1" hangingPunct="1"/>
            <a:r>
              <a:rPr lang="it-IT" sz="4000">
                <a:latin typeface="Tw Cen MT" charset="0"/>
              </a:rPr>
              <a:t>La sfida dell</a:t>
            </a:r>
            <a:r>
              <a:rPr lang="ja-JP" altLang="it-IT" sz="4000">
                <a:latin typeface="Tw Cen MT" charset="0"/>
              </a:rPr>
              <a:t>’</a:t>
            </a:r>
            <a:r>
              <a:rPr lang="it-IT" sz="4000">
                <a:latin typeface="Tw Cen MT" charset="0"/>
              </a:rPr>
              <a:t>ambiente per la chimica</a:t>
            </a:r>
          </a:p>
        </p:txBody>
      </p:sp>
      <p:sp>
        <p:nvSpPr>
          <p:cNvPr id="7" name="Segnaposto contenuto 2"/>
          <p:cNvSpPr>
            <a:spLocks noGrp="1"/>
          </p:cNvSpPr>
          <p:nvPr>
            <p:ph sz="quarter" idx="1"/>
          </p:nvPr>
        </p:nvSpPr>
        <p:spPr>
          <a:xfrm>
            <a:off x="285750" y="1600200"/>
            <a:ext cx="8401050" cy="4972050"/>
          </a:xfrm>
        </p:spPr>
        <p:txBody>
          <a:bodyPr>
            <a:normAutofit fontScale="85000" lnSpcReduction="20000"/>
          </a:bodyPr>
          <a:lstStyle/>
          <a:p>
            <a:pPr algn="just" eaLnBrk="1" hangingPunct="1">
              <a:spcBef>
                <a:spcPts val="600"/>
              </a:spcBef>
              <a:spcAft>
                <a:spcPts val="600"/>
              </a:spcAft>
            </a:pPr>
            <a:r>
              <a:rPr lang="it-IT" sz="1600" dirty="0">
                <a:latin typeface="Arial Black"/>
                <a:cs typeface="Arial Black"/>
              </a:rPr>
              <a:t>La </a:t>
            </a:r>
            <a:r>
              <a:rPr lang="ja-JP" altLang="it-IT" sz="1600" dirty="0">
                <a:latin typeface="Arial Black"/>
                <a:cs typeface="Arial Black"/>
              </a:rPr>
              <a:t>“</a:t>
            </a:r>
            <a:r>
              <a:rPr lang="it-IT" sz="1600" dirty="0">
                <a:latin typeface="Arial Black"/>
                <a:cs typeface="Arial Black"/>
              </a:rPr>
              <a:t>sostenibilità</a:t>
            </a:r>
            <a:r>
              <a:rPr lang="ja-JP" altLang="it-IT" sz="1600" dirty="0">
                <a:latin typeface="Arial Black"/>
                <a:cs typeface="Arial Black"/>
              </a:rPr>
              <a:t>”</a:t>
            </a:r>
            <a:r>
              <a:rPr lang="it-IT" sz="1600" dirty="0">
                <a:latin typeface="Arial Black"/>
                <a:cs typeface="Arial Black"/>
              </a:rPr>
              <a:t> dello sviluppo è stata definita nel rapporto </a:t>
            </a:r>
            <a:r>
              <a:rPr lang="it-IT" sz="1600" dirty="0" err="1">
                <a:latin typeface="Arial Black"/>
                <a:cs typeface="Arial Black"/>
              </a:rPr>
              <a:t>Brundtland</a:t>
            </a:r>
            <a:r>
              <a:rPr lang="it-IT" sz="1600" dirty="0">
                <a:latin typeface="Arial Black"/>
                <a:cs typeface="Arial Black"/>
              </a:rPr>
              <a:t> (1987) delle Nazioni Unite come:</a:t>
            </a:r>
          </a:p>
          <a:p>
            <a:pPr lvl="1" algn="just" eaLnBrk="1" hangingPunct="1">
              <a:spcBef>
                <a:spcPts val="600"/>
              </a:spcBef>
              <a:spcAft>
                <a:spcPts val="600"/>
              </a:spcAft>
              <a:buFont typeface="Wingdings 2" charset="0"/>
              <a:buNone/>
            </a:pPr>
            <a:r>
              <a:rPr lang="it-IT" sz="1600" dirty="0">
                <a:latin typeface="Arial Black"/>
                <a:cs typeface="Arial Black"/>
              </a:rPr>
              <a:t>	</a:t>
            </a:r>
            <a:r>
              <a:rPr lang="ja-JP" altLang="it-IT" sz="1600" dirty="0">
                <a:latin typeface="Arial Black"/>
                <a:cs typeface="Arial Black"/>
              </a:rPr>
              <a:t>”</a:t>
            </a:r>
            <a:r>
              <a:rPr lang="it-IT" sz="1600" dirty="0">
                <a:latin typeface="Arial Black"/>
                <a:cs typeface="Arial Black"/>
              </a:rPr>
              <a:t>Uno sviluppo in grado di soddisfare i bisogni della presente generazione senza compromettere la capacità delle generazioni future di soddisfare i propri bisogni</a:t>
            </a:r>
            <a:r>
              <a:rPr lang="ja-JP" altLang="it-IT" sz="1600" dirty="0">
                <a:latin typeface="Arial Black"/>
                <a:cs typeface="Arial Black"/>
              </a:rPr>
              <a:t>”</a:t>
            </a:r>
            <a:r>
              <a:rPr lang="it-IT" sz="1600" dirty="0">
                <a:latin typeface="Arial Black"/>
                <a:cs typeface="Arial Black"/>
              </a:rPr>
              <a:t>.</a:t>
            </a:r>
          </a:p>
          <a:p>
            <a:pPr algn="just" eaLnBrk="1" hangingPunct="1">
              <a:spcBef>
                <a:spcPts val="600"/>
              </a:spcBef>
              <a:spcAft>
                <a:spcPts val="600"/>
              </a:spcAft>
            </a:pPr>
            <a:r>
              <a:rPr lang="it-IT" sz="1600" dirty="0">
                <a:latin typeface="Arial Black"/>
                <a:cs typeface="Arial Black"/>
              </a:rPr>
              <a:t>In occasione della Conferenza di Rio de Janeiro (1992) per la protezione del clima, la comunità internazionale ha riconosciuto, per la prima volta, la necessità di individuare azioni da avviare nella direzione dello sviluppo sostenibile. </a:t>
            </a:r>
          </a:p>
          <a:p>
            <a:pPr algn="just" eaLnBrk="1" hangingPunct="1">
              <a:spcBef>
                <a:spcPts val="600"/>
              </a:spcBef>
              <a:spcAft>
                <a:spcPts val="600"/>
              </a:spcAft>
            </a:pPr>
            <a:r>
              <a:rPr lang="it-IT" sz="1600" dirty="0">
                <a:latin typeface="Arial Black"/>
                <a:cs typeface="Arial Black"/>
              </a:rPr>
              <a:t>Agenda 21 (XXI secolo) è lo strumento di azione politica ed amministrativa messo in campo.</a:t>
            </a:r>
          </a:p>
          <a:p>
            <a:pPr algn="just" eaLnBrk="1" hangingPunct="1">
              <a:spcBef>
                <a:spcPts val="600"/>
              </a:spcBef>
              <a:spcAft>
                <a:spcPts val="600"/>
              </a:spcAft>
            </a:pPr>
            <a:r>
              <a:rPr lang="it-IT" sz="1600" dirty="0">
                <a:latin typeface="Arial Black"/>
                <a:cs typeface="Arial Black"/>
              </a:rPr>
              <a:t>Gli stati sottoscriventi hanno messo a punto </a:t>
            </a:r>
            <a:r>
              <a:rPr lang="ja-JP" altLang="it-IT" sz="1600" dirty="0">
                <a:latin typeface="Arial Black"/>
                <a:cs typeface="Arial Black"/>
              </a:rPr>
              <a:t>“</a:t>
            </a:r>
            <a:r>
              <a:rPr lang="it-IT" sz="1600" dirty="0">
                <a:latin typeface="Arial Black"/>
                <a:cs typeface="Arial Black"/>
              </a:rPr>
              <a:t>piani nazionali</a:t>
            </a:r>
            <a:r>
              <a:rPr lang="ja-JP" altLang="it-IT" sz="1600" dirty="0">
                <a:latin typeface="Arial Black"/>
                <a:cs typeface="Arial Black"/>
              </a:rPr>
              <a:t>”</a:t>
            </a:r>
            <a:r>
              <a:rPr lang="it-IT" sz="1600" dirty="0">
                <a:latin typeface="Arial Black"/>
                <a:cs typeface="Arial Black"/>
              </a:rPr>
              <a:t> che prevedono interventi nei settori produttivi quali l</a:t>
            </a:r>
            <a:r>
              <a:rPr lang="ja-JP" altLang="it-IT" sz="1600" dirty="0">
                <a:latin typeface="Arial Black"/>
                <a:cs typeface="Arial Black"/>
              </a:rPr>
              <a:t>’</a:t>
            </a:r>
            <a:r>
              <a:rPr lang="it-IT" sz="1600" dirty="0">
                <a:latin typeface="Arial Black"/>
                <a:cs typeface="Arial Black"/>
              </a:rPr>
              <a:t>industria, l</a:t>
            </a:r>
            <a:r>
              <a:rPr lang="ja-JP" altLang="it-IT" sz="1600" dirty="0">
                <a:latin typeface="Arial Black"/>
                <a:cs typeface="Arial Black"/>
              </a:rPr>
              <a:t>’</a:t>
            </a:r>
            <a:r>
              <a:rPr lang="it-IT" sz="1600" dirty="0">
                <a:latin typeface="Arial Black"/>
                <a:cs typeface="Arial Black"/>
              </a:rPr>
              <a:t>agricoltura ed il turismo, nelle infrastrutture di base (energia e trasporti) e nel settore dei rifiuti. </a:t>
            </a:r>
          </a:p>
          <a:p>
            <a:pPr algn="just" eaLnBrk="1" hangingPunct="1">
              <a:spcBef>
                <a:spcPts val="600"/>
              </a:spcBef>
              <a:spcAft>
                <a:spcPts val="600"/>
              </a:spcAft>
            </a:pPr>
            <a:r>
              <a:rPr lang="it-IT" sz="1600" dirty="0">
                <a:latin typeface="Arial Black"/>
                <a:cs typeface="Arial Black"/>
              </a:rPr>
              <a:t>Le Piattaforme Tecnologiche Nazionali hanno il compito di predisporre un</a:t>
            </a:r>
            <a:r>
              <a:rPr lang="ja-JP" altLang="it-IT" sz="1600" dirty="0">
                <a:latin typeface="Arial Black"/>
                <a:cs typeface="Arial Black"/>
              </a:rPr>
              <a:t>’</a:t>
            </a:r>
            <a:r>
              <a:rPr lang="it-IT" sz="1600" dirty="0">
                <a:latin typeface="Arial Black"/>
                <a:cs typeface="Arial Black"/>
              </a:rPr>
              <a:t>agenda per la ricerca, pubblica e privata, che risponda a esigenze di sostenibilità. </a:t>
            </a:r>
          </a:p>
          <a:p>
            <a:pPr algn="just" eaLnBrk="1" hangingPunct="1">
              <a:spcBef>
                <a:spcPts val="600"/>
              </a:spcBef>
              <a:spcAft>
                <a:spcPts val="600"/>
              </a:spcAft>
            </a:pPr>
            <a:r>
              <a:rPr lang="it-IT" sz="1600" dirty="0">
                <a:latin typeface="Arial Black"/>
                <a:cs typeface="Arial Black"/>
              </a:rPr>
              <a:t>La sostenibilità, declinata per l</a:t>
            </a:r>
            <a:r>
              <a:rPr lang="ja-JP" altLang="it-IT" sz="1600" dirty="0">
                <a:latin typeface="Arial Black"/>
                <a:cs typeface="Arial Black"/>
              </a:rPr>
              <a:t>’</a:t>
            </a:r>
            <a:r>
              <a:rPr lang="it-IT" sz="1600" dirty="0">
                <a:latin typeface="Arial Black"/>
                <a:cs typeface="Arial Black"/>
              </a:rPr>
              <a:t>industria chimica, implica l</a:t>
            </a:r>
            <a:r>
              <a:rPr lang="ja-JP" altLang="it-IT" sz="1600" dirty="0">
                <a:latin typeface="Arial Black"/>
                <a:cs typeface="Arial Black"/>
              </a:rPr>
              <a:t>’</a:t>
            </a:r>
            <a:r>
              <a:rPr lang="it-IT" sz="1600" dirty="0">
                <a:latin typeface="Arial Black"/>
                <a:cs typeface="Arial Black"/>
              </a:rPr>
              <a:t>impegno allo studio e alla realizzazione di processi e prodotti che riducono al minimo le conseguenze negative di carattere ambientale, sociale o economico, sia immediate che differite.</a:t>
            </a:r>
          </a:p>
          <a:p>
            <a:pPr algn="just" eaLnBrk="1" hangingPunct="1">
              <a:spcBef>
                <a:spcPts val="600"/>
              </a:spcBef>
              <a:spcAft>
                <a:spcPts val="600"/>
              </a:spcAft>
            </a:pPr>
            <a:endParaRPr lang="it-IT" sz="1600" dirty="0">
              <a:latin typeface="Tw Cen MT" charset="0"/>
            </a:endParaRPr>
          </a:p>
        </p:txBody>
      </p:sp>
    </p:spTree>
    <p:extLst>
      <p:ext uri="{BB962C8B-B14F-4D97-AF65-F5344CB8AC3E}">
        <p14:creationId xmlns:p14="http://schemas.microsoft.com/office/powerpoint/2010/main" val="3275863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5"/>
          <p:cNvSpPr/>
          <p:nvPr/>
        </p:nvSpPr>
        <p:spPr>
          <a:xfrm>
            <a:off x="1170485" y="2046900"/>
            <a:ext cx="6480574" cy="2862323"/>
          </a:xfrm>
          <a:prstGeom prst="rect">
            <a:avLst/>
          </a:prstGeom>
        </p:spPr>
        <p:txBody>
          <a:bodyPr wrap="square">
            <a:spAutoFit/>
          </a:bodyPr>
          <a:lstStyle/>
          <a:p>
            <a:pPr algn="just"/>
            <a:r>
              <a:rPr lang="en-US" dirty="0">
                <a:solidFill>
                  <a:schemeClr val="tx2">
                    <a:lumMod val="75000"/>
                    <a:lumOff val="25000"/>
                  </a:schemeClr>
                </a:solidFill>
                <a:latin typeface="Arial Black"/>
                <a:cs typeface="Arial Black"/>
              </a:rPr>
              <a:t>La click chemistry, </a:t>
            </a:r>
            <a:r>
              <a:rPr lang="en-US" dirty="0" err="1">
                <a:solidFill>
                  <a:schemeClr val="tx2">
                    <a:lumMod val="75000"/>
                    <a:lumOff val="25000"/>
                  </a:schemeClr>
                </a:solidFill>
                <a:latin typeface="Arial Black"/>
                <a:cs typeface="Arial Black"/>
              </a:rPr>
              <a:t>termine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che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si</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può</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tradurre</a:t>
            </a:r>
            <a:r>
              <a:rPr lang="en-US" dirty="0">
                <a:solidFill>
                  <a:schemeClr val="tx2">
                    <a:lumMod val="75000"/>
                    <a:lumOff val="25000"/>
                  </a:schemeClr>
                </a:solidFill>
                <a:latin typeface="Arial Black"/>
                <a:cs typeface="Arial Black"/>
              </a:rPr>
              <a:t> come "</a:t>
            </a:r>
            <a:r>
              <a:rPr lang="en-US" dirty="0" err="1">
                <a:solidFill>
                  <a:schemeClr val="tx2">
                    <a:lumMod val="75000"/>
                    <a:lumOff val="25000"/>
                  </a:schemeClr>
                </a:solidFill>
                <a:latin typeface="Arial Black"/>
                <a:cs typeface="Arial Black"/>
              </a:rPr>
              <a:t>chimica</a:t>
            </a:r>
            <a:r>
              <a:rPr lang="en-US" dirty="0">
                <a:solidFill>
                  <a:schemeClr val="tx2">
                    <a:lumMod val="75000"/>
                    <a:lumOff val="25000"/>
                  </a:schemeClr>
                </a:solidFill>
                <a:latin typeface="Arial Black"/>
                <a:cs typeface="Arial Black"/>
              </a:rPr>
              <a:t> a </a:t>
            </a:r>
            <a:r>
              <a:rPr lang="en-US" dirty="0" err="1">
                <a:solidFill>
                  <a:schemeClr val="tx2">
                    <a:lumMod val="75000"/>
                    <a:lumOff val="25000"/>
                  </a:schemeClr>
                </a:solidFill>
                <a:latin typeface="Arial Black"/>
                <a:cs typeface="Arial Black"/>
              </a:rPr>
              <a:t>scatto</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è</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una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filosofia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della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chimica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introdotta</a:t>
            </a:r>
            <a:r>
              <a:rPr lang="en-US" dirty="0">
                <a:solidFill>
                  <a:schemeClr val="tx2">
                    <a:lumMod val="75000"/>
                    <a:lumOff val="25000"/>
                  </a:schemeClr>
                </a:solidFill>
                <a:latin typeface="Arial Black"/>
                <a:cs typeface="Arial Black"/>
              </a:rPr>
              <a:t> da </a:t>
            </a:r>
            <a:r>
              <a:rPr lang="en-US" dirty="0">
                <a:solidFill>
                  <a:schemeClr val="tx2">
                    <a:lumMod val="75000"/>
                    <a:lumOff val="25000"/>
                  </a:schemeClr>
                </a:solidFill>
                <a:latin typeface="Arial Black"/>
                <a:cs typeface="Arial Black"/>
                <a:hlinkClick r:id="rId2"/>
              </a:rPr>
              <a:t>Barry Sharpless</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nel</a:t>
            </a:r>
            <a:r>
              <a:rPr lang="en-US" dirty="0">
                <a:solidFill>
                  <a:schemeClr val="tx2">
                    <a:lumMod val="75000"/>
                    <a:lumOff val="25000"/>
                  </a:schemeClr>
                </a:solidFill>
                <a:latin typeface="Arial Black"/>
                <a:cs typeface="Arial Black"/>
              </a:rPr>
              <a:t> 2001</a:t>
            </a:r>
            <a:r>
              <a:rPr lang="en-US" dirty="0" smtClean="0">
                <a:solidFill>
                  <a:schemeClr val="tx2">
                    <a:lumMod val="75000"/>
                    <a:lumOff val="25000"/>
                  </a:schemeClr>
                </a:solidFill>
                <a:latin typeface="Arial Black"/>
                <a:cs typeface="Arial Black"/>
              </a:rPr>
              <a:t>, </a:t>
            </a:r>
            <a:r>
              <a:rPr lang="en-US" dirty="0">
                <a:solidFill>
                  <a:schemeClr val="tx2">
                    <a:lumMod val="75000"/>
                    <a:lumOff val="25000"/>
                  </a:schemeClr>
                </a:solidFill>
                <a:latin typeface="Arial Black"/>
                <a:cs typeface="Arial Black"/>
              </a:rPr>
              <a:t>e </a:t>
            </a:r>
            <a:r>
              <a:rPr lang="en-US" dirty="0" err="1">
                <a:solidFill>
                  <a:schemeClr val="tx2">
                    <a:lumMod val="75000"/>
                    <a:lumOff val="25000"/>
                  </a:schemeClr>
                </a:solidFill>
                <a:latin typeface="Arial Black"/>
                <a:cs typeface="Arial Black"/>
              </a:rPr>
              <a:t>si</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riferisce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alla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possibilità</a:t>
            </a:r>
            <a:r>
              <a:rPr lang="en-US" dirty="0">
                <a:solidFill>
                  <a:schemeClr val="tx2">
                    <a:lumMod val="75000"/>
                    <a:lumOff val="25000"/>
                  </a:schemeClr>
                </a:solidFill>
                <a:latin typeface="Arial Black"/>
                <a:cs typeface="Arial Black"/>
              </a:rPr>
              <a:t> di </a:t>
            </a:r>
            <a:r>
              <a:rPr lang="en-US" dirty="0" err="1">
                <a:solidFill>
                  <a:schemeClr val="tx2">
                    <a:lumMod val="75000"/>
                    <a:lumOff val="25000"/>
                  </a:schemeClr>
                </a:solidFill>
                <a:latin typeface="Arial Black"/>
                <a:cs typeface="Arial Black"/>
              </a:rPr>
              <a:t>sintetizzare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sostanze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complesse</a:t>
            </a:r>
            <a:r>
              <a:rPr lang="en-US" dirty="0">
                <a:solidFill>
                  <a:schemeClr val="tx2">
                    <a:lumMod val="75000"/>
                    <a:lumOff val="25000"/>
                  </a:schemeClr>
                </a:solidFill>
                <a:latin typeface="Arial Black"/>
                <a:cs typeface="Arial Black"/>
              </a:rPr>
              <a:t> in </a:t>
            </a:r>
            <a:r>
              <a:rPr lang="en-US" dirty="0" err="1">
                <a:solidFill>
                  <a:schemeClr val="tx2">
                    <a:lumMod val="75000"/>
                    <a:lumOff val="25000"/>
                  </a:schemeClr>
                </a:solidFill>
                <a:latin typeface="Arial Black"/>
                <a:cs typeface="Arial Black"/>
              </a:rPr>
              <a:t>modo</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semplice</a:t>
            </a:r>
            <a:r>
              <a:rPr lang="en-US" dirty="0">
                <a:solidFill>
                  <a:schemeClr val="tx2">
                    <a:lumMod val="75000"/>
                    <a:lumOff val="25000"/>
                  </a:schemeClr>
                </a:solidFill>
                <a:latin typeface="Arial Black"/>
                <a:cs typeface="Arial Black"/>
              </a:rPr>
              <a:t> e </a:t>
            </a:r>
            <a:r>
              <a:rPr lang="en-US" dirty="0" err="1">
                <a:solidFill>
                  <a:schemeClr val="tx2">
                    <a:lumMod val="75000"/>
                    <a:lumOff val="25000"/>
                  </a:schemeClr>
                </a:solidFill>
                <a:latin typeface="Arial Black"/>
                <a:cs typeface="Arial Black"/>
              </a:rPr>
              <a:t>rapido</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unendo</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molecole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più</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piccole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Questo</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tipo</a:t>
            </a:r>
            <a:r>
              <a:rPr lang="en-US" dirty="0">
                <a:solidFill>
                  <a:schemeClr val="tx2">
                    <a:lumMod val="75000"/>
                    <a:lumOff val="25000"/>
                  </a:schemeClr>
                </a:solidFill>
                <a:latin typeface="Arial Black"/>
                <a:cs typeface="Arial Black"/>
              </a:rPr>
              <a:t> di </a:t>
            </a:r>
            <a:r>
              <a:rPr lang="en-US" dirty="0" err="1">
                <a:solidFill>
                  <a:schemeClr val="tx2">
                    <a:lumMod val="75000"/>
                    <a:lumOff val="25000"/>
                  </a:schemeClr>
                </a:solidFill>
                <a:latin typeface="Arial Black"/>
                <a:cs typeface="Arial Black"/>
              </a:rPr>
              <a:t>reattività</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si</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ispira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alla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natura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che</a:t>
            </a:r>
            <a:r>
              <a:rPr lang="en-US" dirty="0">
                <a:solidFill>
                  <a:schemeClr val="tx2">
                    <a:lumMod val="75000"/>
                    <a:lumOff val="25000"/>
                  </a:schemeClr>
                </a:solidFill>
                <a:latin typeface="Arial Black"/>
                <a:cs typeface="Arial Black"/>
              </a:rPr>
              <a:t> operando per lo </a:t>
            </a:r>
            <a:r>
              <a:rPr lang="en-US" dirty="0" err="1">
                <a:solidFill>
                  <a:schemeClr val="tx2">
                    <a:lumMod val="75000"/>
                    <a:lumOff val="25000"/>
                  </a:schemeClr>
                </a:solidFill>
                <a:latin typeface="Arial Black"/>
                <a:cs typeface="Arial Black"/>
              </a:rPr>
              <a:t>più</a:t>
            </a:r>
            <a:r>
              <a:rPr lang="en-US" dirty="0">
                <a:solidFill>
                  <a:schemeClr val="tx2">
                    <a:lumMod val="75000"/>
                    <a:lumOff val="25000"/>
                  </a:schemeClr>
                </a:solidFill>
                <a:latin typeface="Arial Black"/>
                <a:cs typeface="Arial Black"/>
              </a:rPr>
              <a:t> in </a:t>
            </a:r>
            <a:r>
              <a:rPr lang="en-US" dirty="0" err="1">
                <a:solidFill>
                  <a:schemeClr val="tx2">
                    <a:lumMod val="75000"/>
                    <a:lumOff val="25000"/>
                  </a:schemeClr>
                </a:solidFill>
                <a:latin typeface="Arial Black"/>
                <a:cs typeface="Arial Black"/>
              </a:rPr>
              <a:t>ambiente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acquoso</a:t>
            </a:r>
            <a:r>
              <a:rPr lang="en-US" dirty="0">
                <a:solidFill>
                  <a:schemeClr val="tx2">
                    <a:lumMod val="75000"/>
                    <a:lumOff val="25000"/>
                  </a:schemeClr>
                </a:solidFill>
                <a:latin typeface="Arial Black"/>
                <a:cs typeface="Arial Black"/>
              </a:rPr>
              <a:t> produce </a:t>
            </a:r>
            <a:r>
              <a:rPr lang="en-US" dirty="0" err="1">
                <a:solidFill>
                  <a:schemeClr val="tx2">
                    <a:lumMod val="75000"/>
                    <a:lumOff val="25000"/>
                  </a:schemeClr>
                </a:solidFill>
                <a:latin typeface="Arial Black"/>
                <a:cs typeface="Arial Black"/>
              </a:rPr>
              <a:t>una</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enorme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varietà</a:t>
            </a:r>
            <a:r>
              <a:rPr lang="en-US" dirty="0">
                <a:solidFill>
                  <a:schemeClr val="tx2">
                    <a:lumMod val="75000"/>
                    <a:lumOff val="25000"/>
                  </a:schemeClr>
                </a:solidFill>
                <a:latin typeface="Arial Black"/>
                <a:cs typeface="Arial Black"/>
              </a:rPr>
              <a:t> di </a:t>
            </a:r>
            <a:r>
              <a:rPr lang="en-US" dirty="0" err="1">
                <a:solidFill>
                  <a:schemeClr val="tx2">
                    <a:lumMod val="75000"/>
                    <a:lumOff val="25000"/>
                  </a:schemeClr>
                </a:solidFill>
                <a:latin typeface="Arial Black"/>
                <a:cs typeface="Arial Black"/>
              </a:rPr>
              <a:t>molecole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complesse</a:t>
            </a:r>
            <a:r>
              <a:rPr lang="en-US" dirty="0">
                <a:solidFill>
                  <a:schemeClr val="tx2">
                    <a:lumMod val="75000"/>
                    <a:lumOff val="25000"/>
                  </a:schemeClr>
                </a:solidFill>
                <a:latin typeface="Arial Black"/>
                <a:cs typeface="Arial Black"/>
              </a:rPr>
              <a:t> a </a:t>
            </a:r>
            <a:r>
              <a:rPr lang="en-US" dirty="0" err="1">
                <a:solidFill>
                  <a:schemeClr val="tx2">
                    <a:lumMod val="75000"/>
                    <a:lumOff val="25000"/>
                  </a:schemeClr>
                </a:solidFill>
                <a:latin typeface="Arial Black"/>
                <a:cs typeface="Arial Black"/>
              </a:rPr>
              <a:t>partire</a:t>
            </a:r>
            <a:r>
              <a:rPr lang="en-US" dirty="0">
                <a:solidFill>
                  <a:schemeClr val="tx2">
                    <a:lumMod val="75000"/>
                    <a:lumOff val="25000"/>
                  </a:schemeClr>
                </a:solidFill>
                <a:latin typeface="Arial Black"/>
                <a:cs typeface="Arial Black"/>
              </a:rPr>
              <a:t> da </a:t>
            </a:r>
            <a:r>
              <a:rPr lang="en-US" dirty="0" err="1">
                <a:solidFill>
                  <a:schemeClr val="tx2">
                    <a:lumMod val="75000"/>
                    <a:lumOff val="25000"/>
                  </a:schemeClr>
                </a:solidFill>
                <a:latin typeface="Arial Black"/>
                <a:cs typeface="Arial Black"/>
              </a:rPr>
              <a:t>poche</a:t>
            </a:r>
            <a:r>
              <a:rPr lang="en-US" dirty="0">
                <a:solidFill>
                  <a:schemeClr val="tx2">
                    <a:lumMod val="75000"/>
                    <a:lumOff val="25000"/>
                  </a:schemeClr>
                </a:solidFill>
                <a:latin typeface="Arial Black"/>
                <a:cs typeface="Arial Black"/>
              </a:rPr>
              <a:t> </a:t>
            </a:r>
            <a:r>
              <a:rPr lang="en-US" dirty="0" err="1">
                <a:solidFill>
                  <a:schemeClr val="tx2">
                    <a:lumMod val="75000"/>
                    <a:lumOff val="25000"/>
                  </a:schemeClr>
                </a:solidFill>
                <a:latin typeface="Arial Black"/>
                <a:cs typeface="Arial Black"/>
              </a:rPr>
              <a:t>molecole</a:t>
            </a:r>
            <a:r>
              <a:rPr lang="en-US" dirty="0">
                <a:solidFill>
                  <a:schemeClr val="tx2">
                    <a:lumMod val="75000"/>
                    <a:lumOff val="25000"/>
                  </a:schemeClr>
                </a:solidFill>
                <a:latin typeface="Arial Black"/>
                <a:cs typeface="Arial Black"/>
              </a:rPr>
              <a:t> di base.</a:t>
            </a:r>
            <a:endParaRPr lang="it-IT" dirty="0">
              <a:solidFill>
                <a:schemeClr val="tx2">
                  <a:lumMod val="75000"/>
                  <a:lumOff val="25000"/>
                </a:schemeClr>
              </a:solidFill>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73320"/>
            <a:ext cx="8153400" cy="990600"/>
          </a:xfrm>
        </p:spPr>
        <p:txBody>
          <a:bodyPr/>
          <a:lstStyle/>
          <a:p>
            <a:pPr eaLnBrk="1" hangingPunct="1"/>
            <a:r>
              <a:rPr lang="it-IT" sz="2400" b="1" dirty="0">
                <a:latin typeface="Tw Cen MT" charset="0"/>
              </a:rPr>
              <a:t>Green </a:t>
            </a:r>
            <a:r>
              <a:rPr lang="it-IT" sz="2400" b="1" dirty="0" err="1">
                <a:latin typeface="Tw Cen MT" charset="0"/>
              </a:rPr>
              <a:t>Chemistry</a:t>
            </a:r>
            <a:endParaRPr lang="it-IT" sz="2400" b="1" dirty="0">
              <a:latin typeface="Tw Cen MT" charset="0"/>
            </a:endParaRPr>
          </a:p>
        </p:txBody>
      </p:sp>
      <p:sp>
        <p:nvSpPr>
          <p:cNvPr id="7" name="Segnaposto contenuto 2"/>
          <p:cNvSpPr>
            <a:spLocks noGrp="1"/>
          </p:cNvSpPr>
          <p:nvPr>
            <p:ph sz="quarter" idx="1"/>
          </p:nvPr>
        </p:nvSpPr>
        <p:spPr>
          <a:xfrm>
            <a:off x="214313" y="1403427"/>
            <a:ext cx="8551862" cy="4637112"/>
          </a:xfrm>
        </p:spPr>
        <p:txBody>
          <a:bodyPr/>
          <a:lstStyle/>
          <a:p>
            <a:pPr algn="just" eaLnBrk="1" hangingPunct="1">
              <a:spcBef>
                <a:spcPts val="600"/>
              </a:spcBef>
              <a:spcAft>
                <a:spcPts val="600"/>
              </a:spcAft>
            </a:pPr>
            <a:r>
              <a:rPr lang="it-IT" sz="1600" b="1" dirty="0">
                <a:latin typeface="Tw Cen MT" charset="0"/>
              </a:rPr>
              <a:t>La </a:t>
            </a:r>
            <a:r>
              <a:rPr lang="ja-JP" altLang="it-IT" sz="1600" b="1" dirty="0">
                <a:latin typeface="Tw Cen MT" charset="0"/>
              </a:rPr>
              <a:t>“</a:t>
            </a:r>
            <a:r>
              <a:rPr lang="it-IT" sz="1600" b="1" dirty="0">
                <a:latin typeface="Tw Cen MT" charset="0"/>
              </a:rPr>
              <a:t>Green </a:t>
            </a:r>
            <a:r>
              <a:rPr lang="it-IT" sz="1600" b="1" dirty="0" err="1">
                <a:latin typeface="Tw Cen MT" charset="0"/>
              </a:rPr>
              <a:t>Chemistry</a:t>
            </a:r>
            <a:r>
              <a:rPr lang="ja-JP" altLang="it-IT" sz="1600" b="1" dirty="0">
                <a:latin typeface="Tw Cen MT" charset="0"/>
              </a:rPr>
              <a:t>”</a:t>
            </a:r>
            <a:r>
              <a:rPr lang="it-IT" sz="1600" b="1" dirty="0">
                <a:latin typeface="Tw Cen MT" charset="0"/>
              </a:rPr>
              <a:t> è un nuovo approccio tecnologico nato negli USA nei primi anni </a:t>
            </a:r>
            <a:r>
              <a:rPr lang="ja-JP" altLang="it-IT" sz="1600" b="1" dirty="0">
                <a:latin typeface="Tw Cen MT" charset="0"/>
              </a:rPr>
              <a:t>’</a:t>
            </a:r>
            <a:r>
              <a:rPr lang="it-IT" sz="1600" b="1" dirty="0">
                <a:latin typeface="Tw Cen MT" charset="0"/>
              </a:rPr>
              <a:t>90 che oggi costituisce, anche in Europa, uno strumento fondamentale per conseguire uno sviluppo sostenibile.</a:t>
            </a:r>
          </a:p>
          <a:p>
            <a:pPr algn="just" eaLnBrk="1" hangingPunct="1">
              <a:spcBef>
                <a:spcPts val="600"/>
              </a:spcBef>
              <a:spcAft>
                <a:spcPts val="600"/>
              </a:spcAft>
            </a:pPr>
            <a:r>
              <a:rPr lang="it-IT" sz="1600" b="1" dirty="0">
                <a:latin typeface="Tw Cen MT" charset="0"/>
              </a:rPr>
              <a:t>La </a:t>
            </a:r>
            <a:r>
              <a:rPr lang="ja-JP" altLang="it-IT" sz="1600" b="1" dirty="0">
                <a:latin typeface="Tw Cen MT" charset="0"/>
              </a:rPr>
              <a:t>“</a:t>
            </a:r>
            <a:r>
              <a:rPr lang="it-IT" sz="1600" b="1" dirty="0">
                <a:latin typeface="Tw Cen MT" charset="0"/>
              </a:rPr>
              <a:t>Green </a:t>
            </a:r>
            <a:r>
              <a:rPr lang="it-IT" sz="1600" b="1" dirty="0" err="1">
                <a:latin typeface="Tw Cen MT" charset="0"/>
              </a:rPr>
              <a:t>Chemistry</a:t>
            </a:r>
            <a:r>
              <a:rPr lang="ja-JP" altLang="it-IT" sz="1600" b="1" dirty="0">
                <a:latin typeface="Tw Cen MT" charset="0"/>
              </a:rPr>
              <a:t>”</a:t>
            </a:r>
            <a:r>
              <a:rPr lang="it-IT" sz="1600" b="1" dirty="0">
                <a:latin typeface="Tw Cen MT" charset="0"/>
              </a:rPr>
              <a:t> applica principi innovativi nella progettazione di processi chimici industriali puntando </a:t>
            </a:r>
            <a:r>
              <a:rPr lang="it-IT" sz="1600" b="1" dirty="0" err="1">
                <a:latin typeface="Tw Cen MT" charset="0"/>
              </a:rPr>
              <a:t>all</a:t>
            </a:r>
            <a:r>
              <a:rPr lang="ja-JP" altLang="it-IT" sz="1600" b="1" dirty="0">
                <a:latin typeface="Tw Cen MT" charset="0"/>
              </a:rPr>
              <a:t>’</a:t>
            </a:r>
            <a:r>
              <a:rPr lang="it-IT" sz="1600" b="1" dirty="0">
                <a:latin typeface="Tw Cen MT" charset="0"/>
              </a:rPr>
              <a:t>eliminazione o alla riduzione dell'utilizzo e della generazione di sostanze nocive per l'ambiente o per la salute. </a:t>
            </a:r>
          </a:p>
          <a:p>
            <a:pPr algn="just" eaLnBrk="1" hangingPunct="1">
              <a:spcBef>
                <a:spcPts val="600"/>
              </a:spcBef>
              <a:spcAft>
                <a:spcPts val="600"/>
              </a:spcAft>
            </a:pPr>
            <a:r>
              <a:rPr lang="it-IT" sz="1600" b="1" dirty="0">
                <a:latin typeface="Tw Cen MT" charset="0"/>
              </a:rPr>
              <a:t>I dodici principi fondamentali della Green </a:t>
            </a:r>
            <a:r>
              <a:rPr lang="it-IT" sz="1600" b="1" dirty="0" err="1">
                <a:latin typeface="Tw Cen MT" charset="0"/>
              </a:rPr>
              <a:t>Chemistry</a:t>
            </a:r>
            <a:r>
              <a:rPr lang="it-IT" sz="1600" b="1" dirty="0">
                <a:latin typeface="Tw Cen MT" charset="0"/>
              </a:rPr>
              <a:t>, sviluppati da </a:t>
            </a:r>
            <a:r>
              <a:rPr lang="it-IT" sz="1600" b="1" dirty="0" err="1">
                <a:latin typeface="Tw Cen MT" charset="0"/>
              </a:rPr>
              <a:t>Anastas</a:t>
            </a:r>
            <a:r>
              <a:rPr lang="it-IT" sz="1600" b="1" dirty="0">
                <a:latin typeface="Tw Cen MT" charset="0"/>
              </a:rPr>
              <a:t> e Warner (1998) per valutare quanto sono ecocompatibili una sostanza chimica, una reazione o un processo, annoverano in sesta posizione quello </a:t>
            </a:r>
            <a:r>
              <a:rPr lang="it-IT" sz="1600" b="1" dirty="0" err="1">
                <a:latin typeface="Tw Cen MT" charset="0"/>
              </a:rPr>
              <a:t>dell</a:t>
            </a:r>
            <a:r>
              <a:rPr lang="ja-JP" altLang="it-IT" sz="1600" b="1" dirty="0">
                <a:latin typeface="Tw Cen MT" charset="0"/>
              </a:rPr>
              <a:t>’</a:t>
            </a:r>
            <a:r>
              <a:rPr lang="it-IT" sz="1600" b="1" dirty="0">
                <a:latin typeface="Tw Cen MT" charset="0"/>
              </a:rPr>
              <a:t>efficienza energetica, così espresso:</a:t>
            </a:r>
          </a:p>
          <a:p>
            <a:pPr lvl="1" algn="just" eaLnBrk="1" hangingPunct="1">
              <a:spcBef>
                <a:spcPts val="600"/>
              </a:spcBef>
              <a:spcAft>
                <a:spcPts val="600"/>
              </a:spcAft>
              <a:buFont typeface="Wingdings 2" charset="0"/>
              <a:buNone/>
            </a:pPr>
            <a:r>
              <a:rPr lang="it-IT" sz="1600" b="1" dirty="0">
                <a:latin typeface="Tw Cen MT" charset="0"/>
              </a:rPr>
              <a:t>	</a:t>
            </a:r>
            <a:r>
              <a:rPr lang="ja-JP" altLang="it-IT" sz="1600" b="1" dirty="0">
                <a:latin typeface="Tw Cen MT" charset="0"/>
              </a:rPr>
              <a:t>“</a:t>
            </a:r>
            <a:r>
              <a:rPr lang="it-IT" sz="1600" b="1" dirty="0">
                <a:latin typeface="Tw Cen MT" charset="0"/>
              </a:rPr>
              <a:t>I fabbisogni di energia dovrebbero essere valutati per il loro impatto ambientale ed economico e minimizzati. Le reazioni di sintesi dovrebbero essere condotte a temperatura e pressione ambiente</a:t>
            </a:r>
            <a:r>
              <a:rPr lang="ja-JP" altLang="it-IT" sz="1600" b="1" dirty="0">
                <a:latin typeface="Tw Cen MT" charset="0"/>
              </a:rPr>
              <a:t>”</a:t>
            </a:r>
            <a:r>
              <a:rPr lang="it-IT" sz="1600" b="1" dirty="0">
                <a:latin typeface="Tw Cen MT" charset="0"/>
              </a:rPr>
              <a:t>.</a:t>
            </a:r>
          </a:p>
          <a:p>
            <a:pPr algn="just" eaLnBrk="1" hangingPunct="1">
              <a:spcBef>
                <a:spcPts val="600"/>
              </a:spcBef>
              <a:spcAft>
                <a:spcPts val="600"/>
              </a:spcAft>
            </a:pPr>
            <a:r>
              <a:rPr lang="it-IT" sz="1600" b="1" dirty="0">
                <a:latin typeface="Tw Cen MT" charset="0"/>
              </a:rPr>
              <a:t>E</a:t>
            </a:r>
            <a:r>
              <a:rPr lang="ja-JP" altLang="it-IT" sz="1600" b="1" dirty="0">
                <a:latin typeface="Tw Cen MT" charset="0"/>
              </a:rPr>
              <a:t>’</a:t>
            </a:r>
            <a:r>
              <a:rPr lang="it-IT" sz="1600" b="1" dirty="0">
                <a:latin typeface="Tw Cen MT" charset="0"/>
              </a:rPr>
              <a:t> stato dimostrato che il principale contributo </a:t>
            </a:r>
            <a:r>
              <a:rPr lang="it-IT" sz="1600" b="1" dirty="0" err="1">
                <a:latin typeface="Tw Cen MT" charset="0"/>
              </a:rPr>
              <a:t>all</a:t>
            </a:r>
            <a:r>
              <a:rPr lang="ja-JP" altLang="it-IT" sz="1600" b="1" dirty="0">
                <a:latin typeface="Tw Cen MT" charset="0"/>
              </a:rPr>
              <a:t>’</a:t>
            </a:r>
            <a:r>
              <a:rPr lang="it-IT" sz="1600" b="1" dirty="0">
                <a:latin typeface="Tw Cen MT" charset="0"/>
              </a:rPr>
              <a:t>impatto ambientale di una sintesi è dovuto </a:t>
            </a:r>
            <a:r>
              <a:rPr lang="it-IT" sz="1600" b="1" dirty="0" err="1">
                <a:latin typeface="Tw Cen MT" charset="0"/>
              </a:rPr>
              <a:t>all</a:t>
            </a:r>
            <a:r>
              <a:rPr lang="ja-JP" altLang="it-IT" sz="1600" b="1" dirty="0">
                <a:latin typeface="Tw Cen MT" charset="0"/>
              </a:rPr>
              <a:t>’</a:t>
            </a:r>
            <a:r>
              <a:rPr lang="it-IT" sz="1600" b="1" dirty="0">
                <a:latin typeface="Tw Cen MT" charset="0"/>
              </a:rPr>
              <a:t>inquinamento legato alla produzione </a:t>
            </a:r>
            <a:r>
              <a:rPr lang="it-IT" sz="1600" b="1" dirty="0" err="1">
                <a:latin typeface="Tw Cen MT" charset="0"/>
              </a:rPr>
              <a:t>dell</a:t>
            </a:r>
            <a:r>
              <a:rPr lang="ja-JP" altLang="it-IT" sz="1600" b="1" dirty="0">
                <a:latin typeface="Tw Cen MT" charset="0"/>
              </a:rPr>
              <a:t>’</a:t>
            </a:r>
            <a:r>
              <a:rPr lang="it-IT" sz="1600" b="1" dirty="0">
                <a:latin typeface="Tw Cen MT" charset="0"/>
              </a:rPr>
              <a:t>energia elettrica nelle centrali (Beck et al., 2000) e quindi è utile individuare tecnologie innovative in grado di conferire energia ai processi di sintesi con elevata efficienza.</a:t>
            </a:r>
          </a:p>
        </p:txBody>
      </p:sp>
      <p:sp>
        <p:nvSpPr>
          <p:cNvPr id="9" name="Rettangolo 3"/>
          <p:cNvSpPr>
            <a:spLocks noChangeArrowheads="1"/>
          </p:cNvSpPr>
          <p:nvPr/>
        </p:nvSpPr>
        <p:spPr bwMode="auto">
          <a:xfrm>
            <a:off x="642938" y="6306596"/>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Tw Cen MT" charset="0"/>
              </a:rPr>
              <a:t>P. T. </a:t>
            </a:r>
            <a:r>
              <a:rPr lang="en-US" sz="1200" dirty="0" err="1">
                <a:latin typeface="Tw Cen MT" charset="0"/>
              </a:rPr>
              <a:t>Anastas</a:t>
            </a:r>
            <a:r>
              <a:rPr lang="en-US" sz="1200" dirty="0">
                <a:latin typeface="Tw Cen MT" charset="0"/>
              </a:rPr>
              <a:t> and J. C. Warner. Green Chemistry Theory and Practice. Oxford University Press, New York, 1998.</a:t>
            </a:r>
          </a:p>
          <a:p>
            <a:r>
              <a:rPr lang="en-US" sz="1200" dirty="0">
                <a:latin typeface="Tw Cen MT" charset="0"/>
              </a:rPr>
              <a:t>A. Beck, M. Schering and K. </a:t>
            </a:r>
            <a:r>
              <a:rPr lang="en-US" sz="1200" dirty="0" err="1">
                <a:latin typeface="Tw Cen MT" charset="0"/>
              </a:rPr>
              <a:t>Hungerbühler</a:t>
            </a:r>
            <a:r>
              <a:rPr lang="en-US" sz="1200" dirty="0">
                <a:latin typeface="Tw Cen MT" charset="0"/>
              </a:rPr>
              <a:t>. Fate </a:t>
            </a:r>
            <a:r>
              <a:rPr lang="en-US" sz="1200" dirty="0" err="1">
                <a:latin typeface="Tw Cen MT" charset="0"/>
              </a:rPr>
              <a:t>modelling</a:t>
            </a:r>
            <a:r>
              <a:rPr lang="en-US" sz="1200" dirty="0">
                <a:latin typeface="Tw Cen MT" charset="0"/>
              </a:rPr>
              <a:t> within LCA. </a:t>
            </a:r>
            <a:r>
              <a:rPr lang="en-US" sz="1200" i="1" dirty="0">
                <a:latin typeface="Tw Cen MT" charset="0"/>
              </a:rPr>
              <a:t>Int. J. Life Cycle Assess.</a:t>
            </a:r>
            <a:r>
              <a:rPr lang="en-US" sz="1200" dirty="0">
                <a:latin typeface="Tw Cen MT" charset="0"/>
              </a:rPr>
              <a:t>, (2000) </a:t>
            </a:r>
            <a:r>
              <a:rPr lang="en-US" sz="1200" i="1" dirty="0">
                <a:latin typeface="Tw Cen MT" charset="0"/>
              </a:rPr>
              <a:t>5</a:t>
            </a:r>
            <a:r>
              <a:rPr lang="en-US" sz="1200" dirty="0">
                <a:latin typeface="Tw Cen MT" charset="0"/>
              </a:rPr>
              <a:t>, 1-10.</a:t>
            </a:r>
            <a:endParaRPr lang="it-IT" sz="1200" dirty="0">
              <a:latin typeface="Tw Cen MT" charset="0"/>
            </a:endParaRPr>
          </a:p>
        </p:txBody>
      </p:sp>
    </p:spTree>
    <p:extLst>
      <p:ext uri="{BB962C8B-B14F-4D97-AF65-F5344CB8AC3E}">
        <p14:creationId xmlns:p14="http://schemas.microsoft.com/office/powerpoint/2010/main" val="1595972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353816"/>
            <a:ext cx="8153400" cy="990600"/>
          </a:xfrm>
        </p:spPr>
        <p:txBody>
          <a:bodyPr/>
          <a:lstStyle/>
          <a:p>
            <a:pPr eaLnBrk="1" hangingPunct="1"/>
            <a:r>
              <a:rPr lang="it-IT" dirty="0">
                <a:latin typeface="Tw Cen MT" charset="0"/>
              </a:rPr>
              <a:t>Impiego delle microonde</a:t>
            </a:r>
          </a:p>
        </p:txBody>
      </p:sp>
      <p:sp>
        <p:nvSpPr>
          <p:cNvPr id="7" name="Segnaposto contenuto 2"/>
          <p:cNvSpPr>
            <a:spLocks noGrp="1"/>
          </p:cNvSpPr>
          <p:nvPr>
            <p:ph sz="quarter" idx="1"/>
          </p:nvPr>
        </p:nvSpPr>
        <p:spPr>
          <a:xfrm>
            <a:off x="3286125" y="4941888"/>
            <a:ext cx="5857875" cy="1357312"/>
          </a:xfrm>
        </p:spPr>
        <p:txBody>
          <a:bodyPr/>
          <a:lstStyle/>
          <a:p>
            <a:pPr eaLnBrk="1" hangingPunct="1">
              <a:spcBef>
                <a:spcPct val="0"/>
              </a:spcBef>
            </a:pPr>
            <a:r>
              <a:rPr lang="it-IT" sz="1600">
                <a:latin typeface="Tw Cen MT" charset="0"/>
              </a:rPr>
              <a:t>Vantaggi:</a:t>
            </a:r>
          </a:p>
          <a:p>
            <a:pPr lvl="1" eaLnBrk="1" hangingPunct="1">
              <a:spcBef>
                <a:spcPct val="0"/>
              </a:spcBef>
            </a:pPr>
            <a:r>
              <a:rPr lang="it-IT" sz="1600">
                <a:latin typeface="Tw Cen MT" charset="0"/>
              </a:rPr>
              <a:t>riscaldamento diretto</a:t>
            </a:r>
          </a:p>
          <a:p>
            <a:pPr lvl="1" eaLnBrk="1" hangingPunct="1">
              <a:spcBef>
                <a:spcPct val="0"/>
              </a:spcBef>
            </a:pPr>
            <a:r>
              <a:rPr lang="it-IT" sz="1600">
                <a:latin typeface="Tw Cen MT" charset="0"/>
              </a:rPr>
              <a:t>riduzione dei tempi di trasmissione del calore </a:t>
            </a:r>
          </a:p>
          <a:p>
            <a:pPr lvl="1" eaLnBrk="1" hangingPunct="1">
              <a:spcBef>
                <a:spcPct val="0"/>
              </a:spcBef>
            </a:pPr>
            <a:r>
              <a:rPr lang="it-IT" sz="1600">
                <a:latin typeface="Tw Cen MT" charset="0"/>
              </a:rPr>
              <a:t>riduzione delle dispersioni di calore (80%, </a:t>
            </a:r>
            <a:r>
              <a:rPr lang="en-US" sz="1600">
                <a:latin typeface="Tw Cen MT" charset="0"/>
              </a:rPr>
              <a:t>Diehlmann, 2002</a:t>
            </a:r>
            <a:r>
              <a:rPr lang="it-IT" sz="1600">
                <a:latin typeface="Tw Cen MT" charset="0"/>
              </a:rPr>
              <a:t>)</a:t>
            </a:r>
          </a:p>
          <a:p>
            <a:pPr lvl="1" eaLnBrk="1" hangingPunct="1">
              <a:spcBef>
                <a:spcPct val="0"/>
              </a:spcBef>
            </a:pPr>
            <a:r>
              <a:rPr lang="it-IT" sz="1600">
                <a:latin typeface="Tw Cen MT" charset="0"/>
              </a:rPr>
              <a:t>precisione dell</a:t>
            </a:r>
            <a:r>
              <a:rPr lang="ja-JP" altLang="it-IT" sz="1600">
                <a:latin typeface="Tw Cen MT" charset="0"/>
              </a:rPr>
              <a:t>’</a:t>
            </a:r>
            <a:r>
              <a:rPr lang="it-IT" sz="1600">
                <a:latin typeface="Tw Cen MT" charset="0"/>
              </a:rPr>
              <a:t>azione di controllo termico</a:t>
            </a:r>
          </a:p>
          <a:p>
            <a:pPr eaLnBrk="1" hangingPunct="1">
              <a:spcBef>
                <a:spcPct val="0"/>
              </a:spcBef>
            </a:pPr>
            <a:endParaRPr lang="it-IT" sz="1600">
              <a:latin typeface="Tw Cen MT" charset="0"/>
            </a:endParaRPr>
          </a:p>
        </p:txBody>
      </p:sp>
      <p:sp>
        <p:nvSpPr>
          <p:cNvPr id="8" name="CasellaDiTesto 5"/>
          <p:cNvSpPr txBox="1">
            <a:spLocks noChangeArrowheads="1"/>
          </p:cNvSpPr>
          <p:nvPr/>
        </p:nvSpPr>
        <p:spPr bwMode="auto">
          <a:xfrm>
            <a:off x="928688" y="1571625"/>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dirty="0">
                <a:latin typeface="Tw Cen MT" charset="0"/>
              </a:rPr>
              <a:t>Riscaldamento con meccanismi </a:t>
            </a:r>
          </a:p>
          <a:p>
            <a:pPr algn="ctr" eaLnBrk="1" hangingPunct="1"/>
            <a:r>
              <a:rPr lang="it-IT" dirty="0">
                <a:latin typeface="Tw Cen MT" charset="0"/>
              </a:rPr>
              <a:t>di scambio termico</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l="57321" t="7732" b="22681"/>
          <a:stretch>
            <a:fillRect/>
          </a:stretch>
        </p:blipFill>
        <p:spPr bwMode="auto">
          <a:xfrm>
            <a:off x="1625600" y="2286000"/>
            <a:ext cx="16065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ccia a destra rientrata 7"/>
          <p:cNvSpPr/>
          <p:nvPr/>
        </p:nvSpPr>
        <p:spPr>
          <a:xfrm rot="1673880">
            <a:off x="3137452" y="4349158"/>
            <a:ext cx="1011706" cy="531910"/>
          </a:xfrm>
          <a:prstGeom prst="notchedRightArrow">
            <a:avLst/>
          </a:prstGeom>
          <a:solidFill>
            <a:schemeClr val="accent2">
              <a:lumMod val="75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Freccia a destra rientrata 8"/>
          <p:cNvSpPr/>
          <p:nvPr/>
        </p:nvSpPr>
        <p:spPr>
          <a:xfrm rot="19926120" flipH="1">
            <a:off x="708561" y="4349158"/>
            <a:ext cx="1011706" cy="531910"/>
          </a:xfrm>
          <a:prstGeom prst="notchedRightArrow">
            <a:avLst/>
          </a:prstGeom>
          <a:solidFill>
            <a:schemeClr val="accent2">
              <a:lumMod val="75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12" name="Gruppo 17"/>
          <p:cNvGrpSpPr>
            <a:grpSpLocks/>
          </p:cNvGrpSpPr>
          <p:nvPr/>
        </p:nvGrpSpPr>
        <p:grpSpPr bwMode="auto">
          <a:xfrm>
            <a:off x="5491163" y="1571625"/>
            <a:ext cx="2867025" cy="3097213"/>
            <a:chOff x="5490467" y="1571612"/>
            <a:chExt cx="2868286" cy="3097047"/>
          </a:xfrm>
        </p:grpSpPr>
        <p:sp>
          <p:nvSpPr>
            <p:cNvPr id="13" name="CasellaDiTesto 6"/>
            <p:cNvSpPr txBox="1">
              <a:spLocks noChangeArrowheads="1"/>
            </p:cNvSpPr>
            <p:nvPr/>
          </p:nvSpPr>
          <p:spPr bwMode="auto">
            <a:xfrm>
              <a:off x="5490467" y="1571612"/>
              <a:ext cx="2868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a:latin typeface="Tw Cen MT" charset="0"/>
                </a:rPr>
                <a:t>Riscaldamento con microonde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7353" t="7732" r="50980" b="22681"/>
            <a:stretch>
              <a:fillRect/>
            </a:stretch>
          </p:blipFill>
          <p:spPr bwMode="auto">
            <a:xfrm>
              <a:off x="6174511" y="2285992"/>
              <a:ext cx="1500198" cy="238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Freccia a destra rientrata 9"/>
          <p:cNvSpPr/>
          <p:nvPr/>
        </p:nvSpPr>
        <p:spPr>
          <a:xfrm rot="1673880">
            <a:off x="7731610" y="4285889"/>
            <a:ext cx="698042" cy="357927"/>
          </a:xfrm>
          <a:prstGeom prst="notchedRightArrow">
            <a:avLst/>
          </a:prstGeom>
          <a:solidFill>
            <a:schemeClr val="accent2">
              <a:lumMod val="40000"/>
              <a:lumOff val="6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Freccia a destra rientrata 11"/>
          <p:cNvSpPr/>
          <p:nvPr/>
        </p:nvSpPr>
        <p:spPr>
          <a:xfrm rot="19926120" flipH="1">
            <a:off x="5419569" y="4285889"/>
            <a:ext cx="698042" cy="357927"/>
          </a:xfrm>
          <a:prstGeom prst="notchedRightArrow">
            <a:avLst/>
          </a:prstGeom>
          <a:solidFill>
            <a:schemeClr val="accent2">
              <a:lumMod val="40000"/>
              <a:lumOff val="6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a:spLocks noChangeArrowheads="1"/>
          </p:cNvSpPr>
          <p:nvPr/>
        </p:nvSpPr>
        <p:spPr bwMode="auto">
          <a:xfrm>
            <a:off x="0" y="6572250"/>
            <a:ext cx="7358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Tw Cen MT" charset="0"/>
              </a:rPr>
              <a:t>A. Diehlmann. Dissertation. Friedrich-Schiller-Universität Jena, Institut für Technische Chemie und Umweltchemie (2002)</a:t>
            </a:r>
            <a:endParaRPr lang="it-IT" sz="1200">
              <a:latin typeface="Tw Cen MT" charset="0"/>
            </a:endParaRPr>
          </a:p>
        </p:txBody>
      </p:sp>
    </p:spTree>
    <p:extLst>
      <p:ext uri="{BB962C8B-B14F-4D97-AF65-F5344CB8AC3E}">
        <p14:creationId xmlns:p14="http://schemas.microsoft.com/office/powerpoint/2010/main" val="506622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10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1500"/>
                            </p:stCondLst>
                            <p:childTnLst>
                              <p:par>
                                <p:cTn id="37" presetID="26" presetClass="emph" presetSubtype="0" fill="hold" nodeType="after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par>
                                <p:cTn id="47" presetID="2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2500"/>
                            </p:stCondLst>
                            <p:childTnLst>
                              <p:par>
                                <p:cTn id="51" presetID="26" presetClass="emph" presetSubtype="0" fill="hold" nodeType="afterEffect">
                                  <p:stCondLst>
                                    <p:cond delay="0"/>
                                  </p:stCondLst>
                                  <p:childTnLst>
                                    <p:animEffect transition="out" filter="fade">
                                      <p:cBhvr>
                                        <p:cTn id="52" dur="500" tmFilter="0, 0; .2, .5; .8, .5; 1, 0"/>
                                        <p:tgtEl>
                                          <p:spTgt spid="16"/>
                                        </p:tgtEl>
                                      </p:cBhvr>
                                    </p:animEffect>
                                    <p:animScale>
                                      <p:cBhvr>
                                        <p:cTn id="53" dur="250" autoRev="1" fill="hold"/>
                                        <p:tgtEl>
                                          <p:spTgt spid="16"/>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par>
                                <p:cTn id="57" presetID="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 calcmode="lin" valueType="num">
                                      <p:cBhvr additive="base">
                                        <p:cTn id="6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714" y="1446214"/>
            <a:ext cx="7921811" cy="4063441"/>
          </a:xfrm>
          <a:prstGeom prst="rect">
            <a:avLst/>
          </a:prstGeom>
        </p:spPr>
      </p:pic>
      <p:sp>
        <p:nvSpPr>
          <p:cNvPr id="5"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6"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Tree>
    <p:extLst>
      <p:ext uri="{BB962C8B-B14F-4D97-AF65-F5344CB8AC3E}">
        <p14:creationId xmlns:p14="http://schemas.microsoft.com/office/powerpoint/2010/main" val="28866928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318040"/>
            <a:ext cx="8153400" cy="990600"/>
          </a:xfrm>
        </p:spPr>
        <p:txBody>
          <a:bodyPr/>
          <a:lstStyle/>
          <a:p>
            <a:pPr eaLnBrk="1" hangingPunct="1"/>
            <a:r>
              <a:rPr lang="it-IT">
                <a:latin typeface="Tw Cen MT" charset="0"/>
              </a:rPr>
              <a:t>Caratteristiche delle microonde</a:t>
            </a:r>
          </a:p>
        </p:txBody>
      </p:sp>
      <p:pic>
        <p:nvPicPr>
          <p:cNvPr id="7" name="Segnaposto contenuto 3" descr="I01-07-spectrum.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85750" y="1803940"/>
            <a:ext cx="5014913" cy="2759075"/>
          </a:xfrm>
        </p:spPr>
      </p:pic>
      <p:graphicFrame>
        <p:nvGraphicFramePr>
          <p:cNvPr id="8" name="Tabella 4"/>
          <p:cNvGraphicFramePr>
            <a:graphicFrameLocks noGrp="1"/>
          </p:cNvGraphicFramePr>
          <p:nvPr>
            <p:extLst>
              <p:ext uri="{D42A27DB-BD31-4B8C-83A1-F6EECF244321}">
                <p14:modId xmlns:p14="http://schemas.microsoft.com/office/powerpoint/2010/main" val="2961582521"/>
              </p:ext>
            </p:extLst>
          </p:nvPr>
        </p:nvGraphicFramePr>
        <p:xfrm>
          <a:off x="5429250" y="4759865"/>
          <a:ext cx="3429000" cy="1763716"/>
        </p:xfrm>
        <a:graphic>
          <a:graphicData uri="http://schemas.openxmlformats.org/drawingml/2006/table">
            <a:tbl>
              <a:tblPr/>
              <a:tblGrid>
                <a:gridCol w="1785938"/>
                <a:gridCol w="1643062"/>
              </a:tblGrid>
              <a:tr h="439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Calibri" charset="0"/>
                          <a:ea typeface="ＭＳ Ｐゴシック" charset="0"/>
                          <a:cs typeface="Times New Roman" charset="0"/>
                        </a:rPr>
                        <a:t>Frequenza</a:t>
                      </a:r>
                      <a:endParaRPr kumimoji="0" lang="it-IT" sz="10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Calibri" charset="0"/>
                          <a:ea typeface="ＭＳ Ｐゴシック" charset="0"/>
                          <a:cs typeface="Times New Roman" charset="0"/>
                        </a:rPr>
                        <a:t>MHz</a:t>
                      </a:r>
                      <a:endParaRPr kumimoji="0" lang="it-IT" sz="1000" b="0" i="0" u="none" strike="noStrike" cap="none" normalizeH="0" baseline="0">
                        <a:ln>
                          <a:noFill/>
                        </a:ln>
                        <a:solidFill>
                          <a:schemeClr val="tx1"/>
                        </a:solidFill>
                        <a:effectLst/>
                        <a:latin typeface="Calibri" charset="0"/>
                        <a:ea typeface="ＭＳ Ｐゴシック" charset="0"/>
                        <a:cs typeface="Times New Roman"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Calibri" charset="0"/>
                          <a:ea typeface="ＭＳ Ｐゴシック" charset="0"/>
                          <a:cs typeface="Times New Roman" charset="0"/>
                        </a:rPr>
                        <a:t>Lunghezza d’onda</a:t>
                      </a:r>
                      <a:endParaRPr kumimoji="0" lang="it-IT" sz="10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Calibri" charset="0"/>
                          <a:ea typeface="ＭＳ Ｐゴシック" charset="0"/>
                          <a:cs typeface="Times New Roman" charset="0"/>
                        </a:rPr>
                        <a:t>cm</a:t>
                      </a:r>
                      <a:endParaRPr kumimoji="0" lang="it-IT" sz="1000" b="0" i="0" u="none" strike="noStrike" cap="none" normalizeH="0" baseline="0">
                        <a:ln>
                          <a:noFill/>
                        </a:ln>
                        <a:solidFill>
                          <a:schemeClr val="tx1"/>
                        </a:solidFill>
                        <a:effectLst/>
                        <a:latin typeface="Calibri" charset="0"/>
                        <a:ea typeface="ＭＳ Ｐゴシック" charset="0"/>
                        <a:cs typeface="Times New Roman"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90011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433.92 ± 0.2%</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83026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69.14</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90011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915 ± 13 (*)</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83026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32.75</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90011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2450 ± 50</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83026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12.24</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90011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5800 ± 75</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83026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5.17</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a:noFill/>
                    </a:lnB>
                    <a:lnTlToBr>
                      <a:noFill/>
                    </a:lnTlToBr>
                    <a:lnBlToTr>
                      <a:noFill/>
                    </a:lnBlToTr>
                    <a:noFill/>
                  </a:tcPr>
                </a:tc>
              </a:tr>
              <a:tr h="220663">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90011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24125 ± 125</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tab pos="830263" algn="dec"/>
                        </a:tabLst>
                      </a:pPr>
                      <a:r>
                        <a:rPr kumimoji="0" lang="en-US" sz="1000" b="0" i="0" u="none" strike="noStrike" cap="none" normalizeH="0" baseline="0">
                          <a:ln>
                            <a:noFill/>
                          </a:ln>
                          <a:solidFill>
                            <a:schemeClr val="tx1"/>
                          </a:solidFill>
                          <a:effectLst/>
                          <a:latin typeface="Times-Roman" charset="0"/>
                          <a:ea typeface="Times New Roman" charset="0"/>
                          <a:cs typeface="Times-Roman" charset="0"/>
                        </a:rPr>
                        <a:t>1.36</a:t>
                      </a:r>
                      <a:endParaRPr kumimoji="0" lang="it-IT" sz="1000" b="0" i="0" u="none" strike="noStrike" cap="none" normalizeH="0" baseline="0">
                        <a:ln>
                          <a:noFill/>
                        </a:ln>
                        <a:solidFill>
                          <a:schemeClr val="tx1"/>
                        </a:solidFill>
                        <a:effectLst/>
                        <a:latin typeface="Calibri" charset="0"/>
                        <a:ea typeface="Times New Roman" charset="0"/>
                        <a:cs typeface="Times-Roman" charset="0"/>
                      </a:endParaRPr>
                    </a:p>
                  </a:txBody>
                  <a:tcPr marL="68580" marR="6858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20663">
                <a:tc gridSpan="2">
                  <a:txBody>
                    <a:bodyPr/>
                    <a:lstStyle/>
                    <a:p>
                      <a:pPr marL="0" marR="0" lvl="0" indent="0" algn="just" defTabSz="914400" rtl="0" eaLnBrk="1" fontAlgn="base" latinLnBrk="0" hangingPunct="1">
                        <a:lnSpc>
                          <a:spcPct val="115000"/>
                        </a:lnSpc>
                        <a:spcBef>
                          <a:spcPct val="0"/>
                        </a:spcBef>
                        <a:spcAft>
                          <a:spcPct val="0"/>
                        </a:spcAft>
                        <a:buClrTx/>
                        <a:buSzTx/>
                        <a:buFontTx/>
                        <a:buNone/>
                        <a:tabLst>
                          <a:tab pos="830263" algn="dec"/>
                        </a:tabLst>
                      </a:pPr>
                      <a:r>
                        <a:rPr kumimoji="0" lang="en-US" sz="1000" b="0" i="0" u="none" strike="noStrike" cap="none" normalizeH="0" baseline="0">
                          <a:ln>
                            <a:noFill/>
                          </a:ln>
                          <a:solidFill>
                            <a:schemeClr val="tx1"/>
                          </a:solidFill>
                          <a:effectLst/>
                          <a:latin typeface="Calibri" charset="0"/>
                          <a:ea typeface="ＭＳ Ｐゴシック" charset="0"/>
                          <a:cs typeface="Times New Roman" charset="0"/>
                        </a:rPr>
                        <a:t>(*) non permessa in Germania</a:t>
                      </a:r>
                      <a:endParaRPr kumimoji="0" lang="it-IT" sz="1000" b="0" i="0" u="none" strike="noStrike" cap="none" normalizeH="0" baseline="0">
                        <a:ln>
                          <a:noFill/>
                        </a:ln>
                        <a:solidFill>
                          <a:schemeClr val="tx1"/>
                        </a:solidFill>
                        <a:effectLst/>
                        <a:latin typeface="Calibri" charset="0"/>
                        <a:ea typeface="ＭＳ Ｐゴシック" charset="0"/>
                        <a:cs typeface="Times New Roman"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bl>
          </a:graphicData>
        </a:graphic>
      </p:graphicFrame>
      <p:sp>
        <p:nvSpPr>
          <p:cNvPr id="9" name="Rettangolo 8"/>
          <p:cNvSpPr>
            <a:spLocks noChangeArrowheads="1"/>
          </p:cNvSpPr>
          <p:nvPr/>
        </p:nvSpPr>
        <p:spPr bwMode="auto">
          <a:xfrm>
            <a:off x="5429250" y="2089690"/>
            <a:ext cx="3571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atin typeface="Calibri" charset="0"/>
                <a:cs typeface="Times New Roman" charset="0"/>
              </a:rPr>
              <a:t>Le microonde sono onde elettromagnetiche non ionizzanti di lunghezza d</a:t>
            </a:r>
            <a:r>
              <a:rPr lang="ja-JP" altLang="it-IT">
                <a:latin typeface="Calibri" charset="0"/>
                <a:cs typeface="Times New Roman" charset="0"/>
              </a:rPr>
              <a:t>’</a:t>
            </a:r>
            <a:r>
              <a:rPr lang="it-IT">
                <a:latin typeface="Calibri" charset="0"/>
                <a:cs typeface="Times New Roman" charset="0"/>
              </a:rPr>
              <a:t>onda compresa tra 1 mm (</a:t>
            </a:r>
            <a:r>
              <a:rPr lang="en-US">
                <a:latin typeface="Times New Roman" charset="0"/>
                <a:cs typeface="Times New Roman" charset="0"/>
              </a:rPr>
              <a:t>ν</a:t>
            </a:r>
            <a:r>
              <a:rPr lang="it-IT">
                <a:latin typeface="Calibri" charset="0"/>
                <a:cs typeface="Times New Roman" charset="0"/>
              </a:rPr>
              <a:t>=300 GHz) e 1 m (</a:t>
            </a:r>
            <a:r>
              <a:rPr lang="en-US">
                <a:latin typeface="Times New Roman" charset="0"/>
                <a:cs typeface="Times New Roman" charset="0"/>
              </a:rPr>
              <a:t>ν</a:t>
            </a:r>
            <a:r>
              <a:rPr lang="it-IT">
                <a:latin typeface="Calibri" charset="0"/>
                <a:cs typeface="Times New Roman" charset="0"/>
              </a:rPr>
              <a:t>=300 MHz), situate nella zona dello spettro tra le frequenze dell</a:t>
            </a:r>
            <a:r>
              <a:rPr lang="ja-JP" altLang="it-IT">
                <a:latin typeface="Calibri" charset="0"/>
                <a:cs typeface="Times New Roman" charset="0"/>
              </a:rPr>
              <a:t>’</a:t>
            </a:r>
            <a:r>
              <a:rPr lang="it-IT">
                <a:latin typeface="Calibri" charset="0"/>
                <a:cs typeface="Times New Roman" charset="0"/>
              </a:rPr>
              <a:t>infrarosso e quella delle onde radio. </a:t>
            </a:r>
            <a:endParaRPr lang="it-IT">
              <a:latin typeface="Tw Cen MT" charset="0"/>
            </a:endParaRPr>
          </a:p>
        </p:txBody>
      </p:sp>
      <p:grpSp>
        <p:nvGrpSpPr>
          <p:cNvPr id="10" name="Gruppo 10"/>
          <p:cNvGrpSpPr>
            <a:grpSpLocks/>
          </p:cNvGrpSpPr>
          <p:nvPr/>
        </p:nvGrpSpPr>
        <p:grpSpPr bwMode="auto">
          <a:xfrm>
            <a:off x="285750" y="4661440"/>
            <a:ext cx="6715125" cy="2135188"/>
            <a:chOff x="285720" y="4572008"/>
            <a:chExt cx="6715172" cy="2134387"/>
          </a:xfrm>
        </p:grpSpPr>
        <p:sp>
          <p:nvSpPr>
            <p:cNvPr id="11" name="Rectangle 3"/>
            <p:cNvSpPr>
              <a:spLocks noChangeArrowheads="1"/>
            </p:cNvSpPr>
            <p:nvPr/>
          </p:nvSpPr>
          <p:spPr bwMode="auto">
            <a:xfrm>
              <a:off x="285720" y="4572008"/>
              <a:ext cx="50720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it-IT">
                  <a:latin typeface="Calibri" charset="0"/>
                  <a:cs typeface="Times New Roman" charset="0"/>
                </a:rPr>
                <a:t>Esse sono largamente impiegate nel campo delle telecomunicazioni e, per tale motivo, solo alcune bande sono permesse per altre applicazioni (</a:t>
              </a:r>
              <a:r>
                <a:rPr lang="en-US">
                  <a:latin typeface="Calibri" charset="0"/>
                  <a:cs typeface="Times New Roman" charset="0"/>
                </a:rPr>
                <a:t>Metaxas et al.,1983</a:t>
              </a:r>
              <a:r>
                <a:rPr lang="en-US">
                  <a:latin typeface="Tw Cen MT" charset="0"/>
                </a:rPr>
                <a:t>)</a:t>
              </a:r>
              <a:r>
                <a:rPr lang="it-IT">
                  <a:latin typeface="Calibri" charset="0"/>
                  <a:cs typeface="Times New Roman" charset="0"/>
                </a:rPr>
                <a:t>. Le frequenze ISM ( consentite per scopi Industriali, Scientifici e Medici) sono riportate in Tabella .</a:t>
              </a:r>
            </a:p>
          </p:txBody>
        </p:sp>
        <p:sp>
          <p:nvSpPr>
            <p:cNvPr id="12" name="Rettangolo 9"/>
            <p:cNvSpPr>
              <a:spLocks noChangeArrowheads="1"/>
            </p:cNvSpPr>
            <p:nvPr/>
          </p:nvSpPr>
          <p:spPr bwMode="auto">
            <a:xfrm>
              <a:off x="285720" y="6429396"/>
              <a:ext cx="6715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Tw Cen MT" charset="0"/>
                </a:rPr>
                <a:t>A. C. Metaxas and R. J. Meredith. Industrial Microwave Heating. IET, London, 1983</a:t>
              </a:r>
              <a:endParaRPr lang="it-IT" sz="1200">
                <a:latin typeface="Tw Cen MT" charset="0"/>
              </a:endParaRPr>
            </a:p>
          </p:txBody>
        </p:sp>
      </p:grpSp>
    </p:spTree>
    <p:extLst>
      <p:ext uri="{BB962C8B-B14F-4D97-AF65-F5344CB8AC3E}">
        <p14:creationId xmlns:p14="http://schemas.microsoft.com/office/powerpoint/2010/main" val="1203916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653257" y="796039"/>
            <a:ext cx="7432011" cy="5779761"/>
          </a:xfrm>
          <a:prstGeom prst="rect">
            <a:avLst/>
          </a:prstGeom>
        </p:spPr>
      </p:pic>
    </p:spTree>
    <p:extLst>
      <p:ext uri="{BB962C8B-B14F-4D97-AF65-F5344CB8AC3E}">
        <p14:creationId xmlns:p14="http://schemas.microsoft.com/office/powerpoint/2010/main" val="33136868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380648"/>
            <a:ext cx="8153400" cy="990600"/>
          </a:xfrm>
        </p:spPr>
        <p:txBody>
          <a:bodyPr/>
          <a:lstStyle/>
          <a:p>
            <a:pPr eaLnBrk="1" hangingPunct="1"/>
            <a:r>
              <a:rPr lang="it-IT">
                <a:latin typeface="Tw Cen MT" charset="0"/>
              </a:rPr>
              <a:t>Azione delle microonde</a:t>
            </a:r>
          </a:p>
        </p:txBody>
      </p:sp>
      <p:sp>
        <p:nvSpPr>
          <p:cNvPr id="7" name="Segnaposto contenuto 2"/>
          <p:cNvSpPr>
            <a:spLocks noGrp="1"/>
          </p:cNvSpPr>
          <p:nvPr>
            <p:ph sz="quarter" idx="1"/>
          </p:nvPr>
        </p:nvSpPr>
        <p:spPr>
          <a:xfrm>
            <a:off x="285750" y="1752248"/>
            <a:ext cx="8480425" cy="1971675"/>
          </a:xfrm>
        </p:spPr>
        <p:txBody>
          <a:bodyPr/>
          <a:lstStyle/>
          <a:p>
            <a:pPr algn="just" eaLnBrk="1" hangingPunct="1">
              <a:spcBef>
                <a:spcPts val="600"/>
              </a:spcBef>
              <a:spcAft>
                <a:spcPts val="600"/>
              </a:spcAft>
            </a:pPr>
            <a:r>
              <a:rPr lang="it-IT" sz="1800">
                <a:latin typeface="Tw Cen MT" charset="0"/>
              </a:rPr>
              <a:t>L</a:t>
            </a:r>
            <a:r>
              <a:rPr lang="ja-JP" altLang="it-IT" sz="1800">
                <a:latin typeface="Tw Cen MT" charset="0"/>
              </a:rPr>
              <a:t>’</a:t>
            </a:r>
            <a:r>
              <a:rPr lang="it-IT" sz="1800">
                <a:latin typeface="Tw Cen MT" charset="0"/>
              </a:rPr>
              <a:t>energia delle microonde è di diversi ordini di grandezza inferiore alle energie di dissociazione dei legami chimici, quindi si ritiene che sia da escludere che le microonde possano intervenire sui processi chimici indebolendo i legami molecolari. </a:t>
            </a:r>
          </a:p>
          <a:p>
            <a:pPr algn="just" eaLnBrk="1" hangingPunct="1">
              <a:spcBef>
                <a:spcPts val="600"/>
              </a:spcBef>
              <a:spcAft>
                <a:spcPts val="600"/>
              </a:spcAft>
            </a:pPr>
            <a:r>
              <a:rPr lang="it-IT" sz="1800">
                <a:latin typeface="Tw Cen MT" charset="0"/>
              </a:rPr>
              <a:t>Finora si ha evidenza sperimentale solo di effetti di carattere termico delle microonde, che si manifestano in modo sensibile esclusivamente per sostanze con momento dipolare. </a:t>
            </a:r>
          </a:p>
          <a:p>
            <a:pPr eaLnBrk="1" hangingPunct="1"/>
            <a:endParaRPr lang="it-IT" sz="1800">
              <a:latin typeface="Tw Cen MT" charset="0"/>
            </a:endParaRPr>
          </a:p>
        </p:txBody>
      </p:sp>
      <p:pic>
        <p:nvPicPr>
          <p:cNvPr id="8" name="Picture 2" descr="http://www.petrieltd.com/images/ani_mol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3938236"/>
            <a:ext cx="31908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4"/>
          <p:cNvSpPr>
            <a:spLocks noChangeArrowheads="1"/>
          </p:cNvSpPr>
          <p:nvPr/>
        </p:nvSpPr>
        <p:spPr bwMode="auto">
          <a:xfrm>
            <a:off x="285750" y="3723923"/>
            <a:ext cx="49291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just">
              <a:spcBef>
                <a:spcPts val="600"/>
              </a:spcBef>
              <a:spcAft>
                <a:spcPts val="600"/>
              </a:spcAft>
              <a:buClr>
                <a:schemeClr val="accent2"/>
              </a:buClr>
              <a:buSzPct val="60000"/>
              <a:buFont typeface="Wingdings" charset="0"/>
              <a:buChar char=""/>
            </a:pPr>
            <a:r>
              <a:rPr lang="it-IT">
                <a:latin typeface="Tw Cen MT" charset="0"/>
              </a:rPr>
              <a:t>Semplificando, l</a:t>
            </a:r>
            <a:r>
              <a:rPr lang="ja-JP" altLang="it-IT">
                <a:latin typeface="Tw Cen MT" charset="0"/>
              </a:rPr>
              <a:t>’</a:t>
            </a:r>
            <a:r>
              <a:rPr lang="it-IT">
                <a:latin typeface="Tw Cen MT" charset="0"/>
              </a:rPr>
              <a:t>effetto </a:t>
            </a:r>
            <a:r>
              <a:rPr lang="ja-JP" altLang="it-IT">
                <a:latin typeface="Tw Cen MT" charset="0"/>
              </a:rPr>
              <a:t>“</a:t>
            </a:r>
            <a:r>
              <a:rPr lang="it-IT">
                <a:latin typeface="Tw Cen MT" charset="0"/>
              </a:rPr>
              <a:t>termico</a:t>
            </a:r>
            <a:r>
              <a:rPr lang="ja-JP" altLang="it-IT">
                <a:latin typeface="Tw Cen MT" charset="0"/>
              </a:rPr>
              <a:t>”</a:t>
            </a:r>
            <a:r>
              <a:rPr lang="it-IT">
                <a:latin typeface="Tw Cen MT" charset="0"/>
              </a:rPr>
              <a:t> si può spiegare con l</a:t>
            </a:r>
            <a:r>
              <a:rPr lang="ja-JP" altLang="it-IT">
                <a:latin typeface="Tw Cen MT" charset="0"/>
              </a:rPr>
              <a:t>’</a:t>
            </a:r>
            <a:r>
              <a:rPr lang="it-IT">
                <a:latin typeface="Tw Cen MT" charset="0"/>
              </a:rPr>
              <a:t>assorbimento di energia da parte di molecole polari nei liquidi o nei solidi che interagiscono con il campo elettrico oscillante determinato dalla radiazione (riscaldamento dielettrico). </a:t>
            </a:r>
          </a:p>
          <a:p>
            <a:pPr marL="319088" indent="-319088" algn="just">
              <a:spcBef>
                <a:spcPts val="600"/>
              </a:spcBef>
              <a:spcAft>
                <a:spcPts val="600"/>
              </a:spcAft>
              <a:buClr>
                <a:schemeClr val="accent2"/>
              </a:buClr>
              <a:buSzPct val="60000"/>
              <a:buFont typeface="Wingdings" charset="0"/>
              <a:buChar char=""/>
            </a:pPr>
            <a:r>
              <a:rPr lang="it-IT">
                <a:latin typeface="Tw Cen MT" charset="0"/>
              </a:rPr>
              <a:t>Maggiore è la polarità della sostanza, maggiore sarà la sua capacità di assorbire calore dalle microonde.</a:t>
            </a:r>
          </a:p>
        </p:txBody>
      </p:sp>
    </p:spTree>
    <p:extLst>
      <p:ext uri="{BB962C8B-B14F-4D97-AF65-F5344CB8AC3E}">
        <p14:creationId xmlns:p14="http://schemas.microsoft.com/office/powerpoint/2010/main" val="46593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046" y="1225514"/>
            <a:ext cx="8198209" cy="5420059"/>
          </a:xfrm>
          <a:prstGeom prst="rect">
            <a:avLst/>
          </a:prstGeom>
        </p:spPr>
      </p:pic>
      <p:sp>
        <p:nvSpPr>
          <p:cNvPr id="5"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6"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Tree>
    <p:extLst>
      <p:ext uri="{BB962C8B-B14F-4D97-AF65-F5344CB8AC3E}">
        <p14:creationId xmlns:p14="http://schemas.microsoft.com/office/powerpoint/2010/main" val="243004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it-IT" sz="2400" b="1" dirty="0" smtClean="0">
                <a:ea typeface="+mj-ea"/>
              </a:rPr>
              <a:t>Prime applicazioni delle microonde in laboratorio</a:t>
            </a:r>
            <a:endParaRPr lang="it-IT" sz="2400" b="1" dirty="0">
              <a:ea typeface="+mj-ea"/>
            </a:endParaRPr>
          </a:p>
        </p:txBody>
      </p:sp>
      <p:sp>
        <p:nvSpPr>
          <p:cNvPr id="7" name="Segnaposto contenuto 2"/>
          <p:cNvSpPr>
            <a:spLocks noGrp="1"/>
          </p:cNvSpPr>
          <p:nvPr>
            <p:ph sz="quarter" idx="1"/>
          </p:nvPr>
        </p:nvSpPr>
        <p:spPr>
          <a:xfrm>
            <a:off x="285750" y="1600200"/>
            <a:ext cx="8480425" cy="1828800"/>
          </a:xfrm>
        </p:spPr>
        <p:txBody>
          <a:bodyPr>
            <a:normAutofit/>
          </a:bodyPr>
          <a:lstStyle/>
          <a:p>
            <a:pPr algn="just" eaLnBrk="1" hangingPunct="1">
              <a:lnSpc>
                <a:spcPct val="80000"/>
              </a:lnSpc>
              <a:spcBef>
                <a:spcPts val="600"/>
              </a:spcBef>
              <a:spcAft>
                <a:spcPts val="600"/>
              </a:spcAft>
            </a:pPr>
            <a:r>
              <a:rPr lang="it-IT" sz="2100">
                <a:latin typeface="Tw Cen MT" charset="0"/>
              </a:rPr>
              <a:t>Le prime sintesi organiche assistite da microonde furono realizzate nel 1986 da gruppi di ricerca  differenti (</a:t>
            </a:r>
            <a:r>
              <a:rPr lang="en-US" sz="2100">
                <a:latin typeface="Tw Cen MT" charset="0"/>
              </a:rPr>
              <a:t>Gedye et al.; Giguere et al.)</a:t>
            </a:r>
            <a:r>
              <a:rPr lang="it-IT" sz="2100">
                <a:latin typeface="Tw Cen MT" charset="0"/>
              </a:rPr>
              <a:t> in recipienti sigillati posti all</a:t>
            </a:r>
            <a:r>
              <a:rPr lang="ja-JP" altLang="it-IT" sz="2100">
                <a:latin typeface="Tw Cen MT" charset="0"/>
              </a:rPr>
              <a:t>’</a:t>
            </a:r>
            <a:r>
              <a:rPr lang="it-IT" sz="2100">
                <a:latin typeface="Tw Cen MT" charset="0"/>
              </a:rPr>
              <a:t>interno di forni a microonde casalinghi. In particolare fu osservato che l</a:t>
            </a:r>
            <a:r>
              <a:rPr lang="ja-JP" altLang="it-IT" sz="2100">
                <a:latin typeface="Tw Cen MT" charset="0"/>
              </a:rPr>
              <a:t>’</a:t>
            </a:r>
            <a:r>
              <a:rPr lang="it-IT" sz="2100">
                <a:latin typeface="Tw Cen MT" charset="0"/>
              </a:rPr>
              <a:t>idrolisi della benzammide in questi esperimenti procedeva molto più velocemente e dava rese più alte rispetto alla reazione effettuata col riscaldamento convenzionale:</a:t>
            </a:r>
          </a:p>
          <a:p>
            <a:pPr eaLnBrk="1" hangingPunct="1">
              <a:lnSpc>
                <a:spcPct val="80000"/>
              </a:lnSpc>
            </a:pPr>
            <a:endParaRPr lang="it-IT" sz="2700">
              <a:latin typeface="Tw Cen MT" charset="0"/>
            </a:endParaRPr>
          </a:p>
        </p:txBody>
      </p:sp>
      <p:sp>
        <p:nvSpPr>
          <p:cNvPr id="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w Cen MT" charset="0"/>
            </a:endParaRPr>
          </a:p>
        </p:txBody>
      </p:sp>
      <p:graphicFrame>
        <p:nvGraphicFramePr>
          <p:cNvPr id="9" name="Object 1"/>
          <p:cNvGraphicFramePr>
            <a:graphicFrameLocks noChangeAspect="1"/>
          </p:cNvGraphicFramePr>
          <p:nvPr/>
        </p:nvGraphicFramePr>
        <p:xfrm>
          <a:off x="1000125" y="3286125"/>
          <a:ext cx="7302500" cy="2368550"/>
        </p:xfrm>
        <a:graphic>
          <a:graphicData uri="http://schemas.openxmlformats.org/presentationml/2006/ole">
            <mc:AlternateContent xmlns:mc="http://schemas.openxmlformats.org/markup-compatibility/2006">
              <mc:Choice xmlns:v="urn:schemas-microsoft-com:vml" Requires="v">
                <p:oleObj spid="_x0000_s109663" r:id="rId3" imgW="5740400" imgH="1625600" progId="">
                  <p:embed/>
                </p:oleObj>
              </mc:Choice>
              <mc:Fallback>
                <p:oleObj r:id="rId3" imgW="5740400" imgH="1625600"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286125"/>
                        <a:ext cx="7302500" cy="236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ttangolo 5"/>
          <p:cNvSpPr>
            <a:spLocks noChangeArrowheads="1"/>
          </p:cNvSpPr>
          <p:nvPr/>
        </p:nvSpPr>
        <p:spPr bwMode="auto">
          <a:xfrm>
            <a:off x="642938" y="62150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Tw Cen MT" charset="0"/>
              </a:rPr>
              <a:t>R. Gedye, F. Smith, K. Westaway, H. Ali, L. Baldisera, L. Laberge and J. Rousell. Tetrahedron Lett., (1986) 27, 279-283</a:t>
            </a:r>
            <a:endParaRPr lang="it-IT" sz="1200">
              <a:latin typeface="Tw Cen MT" charset="0"/>
            </a:endParaRPr>
          </a:p>
          <a:p>
            <a:r>
              <a:rPr lang="en-US" sz="1200">
                <a:latin typeface="Tw Cen MT" charset="0"/>
              </a:rPr>
              <a:t>R. J. Giguere, T. L. Bray, S. M. Duncan and G. Majetich. Tetrahedron Lett., (1986) 27, 4945-4949</a:t>
            </a:r>
            <a:endParaRPr lang="it-IT" sz="1200">
              <a:latin typeface="Tw Cen MT" charset="0"/>
            </a:endParaRPr>
          </a:p>
        </p:txBody>
      </p:sp>
    </p:spTree>
    <p:extLst>
      <p:ext uri="{BB962C8B-B14F-4D97-AF65-F5344CB8AC3E}">
        <p14:creationId xmlns:p14="http://schemas.microsoft.com/office/powerpoint/2010/main" val="3576668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036" y="845205"/>
            <a:ext cx="8592760" cy="5836141"/>
          </a:xfrm>
          <a:prstGeom prst="rect">
            <a:avLst/>
          </a:prstGeom>
        </p:spPr>
      </p:pic>
      <p:sp>
        <p:nvSpPr>
          <p:cNvPr id="5"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6"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Tree>
    <p:extLst>
      <p:ext uri="{BB962C8B-B14F-4D97-AF65-F5344CB8AC3E}">
        <p14:creationId xmlns:p14="http://schemas.microsoft.com/office/powerpoint/2010/main" val="32257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643" y="1086708"/>
            <a:ext cx="8223072" cy="5576758"/>
          </a:xfrm>
          <a:prstGeom prst="rect">
            <a:avLst/>
          </a:prstGeom>
        </p:spPr>
      </p:pic>
      <p:sp>
        <p:nvSpPr>
          <p:cNvPr id="5"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6"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Tree>
    <p:extLst>
      <p:ext uri="{BB962C8B-B14F-4D97-AF65-F5344CB8AC3E}">
        <p14:creationId xmlns:p14="http://schemas.microsoft.com/office/powerpoint/2010/main" val="3893334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9" name="TextBox 8"/>
          <p:cNvSpPr txBox="1"/>
          <p:nvPr/>
        </p:nvSpPr>
        <p:spPr>
          <a:xfrm>
            <a:off x="720794" y="1364306"/>
            <a:ext cx="7791439" cy="5355313"/>
          </a:xfrm>
          <a:prstGeom prst="rect">
            <a:avLst/>
          </a:prstGeom>
          <a:noFill/>
        </p:spPr>
        <p:txBody>
          <a:bodyPr wrap="square" rtlCol="0">
            <a:spAutoFit/>
          </a:bodyPr>
          <a:lstStyle/>
          <a:p>
            <a:r>
              <a:rPr lang="it-IT" dirty="0">
                <a:solidFill>
                  <a:schemeClr val="accent3">
                    <a:lumMod val="75000"/>
                  </a:schemeClr>
                </a:solidFill>
                <a:latin typeface="Arial Black"/>
                <a:cs typeface="Arial Black"/>
              </a:rPr>
              <a:t>Per fare parte della click </a:t>
            </a:r>
            <a:r>
              <a:rPr lang="it-IT" dirty="0" err="1">
                <a:solidFill>
                  <a:schemeClr val="accent3">
                    <a:lumMod val="75000"/>
                  </a:schemeClr>
                </a:solidFill>
                <a:latin typeface="Arial Black"/>
                <a:cs typeface="Arial Black"/>
              </a:rPr>
              <a:t>chemistry</a:t>
            </a:r>
            <a:r>
              <a:rPr lang="it-IT" dirty="0">
                <a:solidFill>
                  <a:schemeClr val="accent3">
                    <a:lumMod val="75000"/>
                  </a:schemeClr>
                </a:solidFill>
                <a:latin typeface="Arial Black"/>
                <a:cs typeface="Arial Black"/>
              </a:rPr>
              <a:t>, le reazioni devono (o dovrebbero idealmente</a:t>
            </a:r>
            <a:r>
              <a:rPr lang="it-IT" dirty="0" smtClean="0">
                <a:solidFill>
                  <a:schemeClr val="accent3">
                    <a:lumMod val="75000"/>
                  </a:schemeClr>
                </a:solidFill>
                <a:latin typeface="Arial Black"/>
                <a:cs typeface="Arial Black"/>
              </a:rPr>
              <a:t>):</a:t>
            </a:r>
            <a:endParaRPr lang="it-IT" dirty="0">
              <a:solidFill>
                <a:schemeClr val="accent3">
                  <a:lumMod val="75000"/>
                </a:schemeClr>
              </a:solidFill>
              <a:latin typeface="Arial Black"/>
              <a:cs typeface="Arial Black"/>
            </a:endParaRPr>
          </a:p>
          <a:p>
            <a:endParaRPr lang="it-IT" dirty="0" smtClean="0"/>
          </a:p>
          <a:p>
            <a:pPr algn="just"/>
            <a:r>
              <a:rPr lang="it-IT" dirty="0" smtClean="0">
                <a:solidFill>
                  <a:schemeClr val="tx2">
                    <a:lumMod val="75000"/>
                    <a:lumOff val="25000"/>
                  </a:schemeClr>
                </a:solidFill>
                <a:latin typeface="Arial Black"/>
                <a:cs typeface="Arial Black"/>
              </a:rPr>
              <a:t>essere </a:t>
            </a:r>
            <a:r>
              <a:rPr lang="it-IT" dirty="0">
                <a:solidFill>
                  <a:schemeClr val="tx2">
                    <a:lumMod val="75000"/>
                    <a:lumOff val="25000"/>
                  </a:schemeClr>
                </a:solidFill>
                <a:latin typeface="Arial Black"/>
                <a:cs typeface="Arial Black"/>
              </a:rPr>
              <a:t>modulari e versatili</a:t>
            </a:r>
          </a:p>
          <a:p>
            <a:pPr algn="just"/>
            <a:endParaRPr lang="it-IT" dirty="0">
              <a:solidFill>
                <a:schemeClr val="tx2">
                  <a:lumMod val="75000"/>
                  <a:lumOff val="25000"/>
                </a:schemeClr>
              </a:solidFill>
              <a:latin typeface="Arial Black"/>
              <a:cs typeface="Arial Black"/>
            </a:endParaRPr>
          </a:p>
          <a:p>
            <a:pPr algn="just"/>
            <a:r>
              <a:rPr lang="it-IT" dirty="0" smtClean="0">
                <a:solidFill>
                  <a:schemeClr val="tx2">
                    <a:lumMod val="75000"/>
                    <a:lumOff val="25000"/>
                  </a:schemeClr>
                </a:solidFill>
                <a:latin typeface="Arial Black"/>
                <a:cs typeface="Arial Black"/>
              </a:rPr>
              <a:t>dare </a:t>
            </a:r>
            <a:r>
              <a:rPr lang="it-IT" dirty="0">
                <a:solidFill>
                  <a:schemeClr val="tx2">
                    <a:lumMod val="75000"/>
                    <a:lumOff val="25000"/>
                  </a:schemeClr>
                </a:solidFill>
                <a:latin typeface="Arial Black"/>
                <a:cs typeface="Arial Black"/>
              </a:rPr>
              <a:t>rese molto elevate </a:t>
            </a:r>
          </a:p>
          <a:p>
            <a:pPr algn="just"/>
            <a:endParaRPr lang="it-IT" dirty="0" smtClean="0">
              <a:solidFill>
                <a:schemeClr val="tx2">
                  <a:lumMod val="75000"/>
                  <a:lumOff val="25000"/>
                </a:schemeClr>
              </a:solidFill>
              <a:latin typeface="Arial Black"/>
              <a:cs typeface="Arial Black"/>
            </a:endParaRPr>
          </a:p>
          <a:p>
            <a:pPr algn="just"/>
            <a:r>
              <a:rPr lang="it-IT" dirty="0" smtClean="0">
                <a:solidFill>
                  <a:schemeClr val="tx2">
                    <a:lumMod val="75000"/>
                    <a:lumOff val="25000"/>
                  </a:schemeClr>
                </a:solidFill>
                <a:latin typeface="Arial Black"/>
                <a:cs typeface="Arial Black"/>
              </a:rPr>
              <a:t>formare </a:t>
            </a:r>
            <a:r>
              <a:rPr lang="it-IT" dirty="0">
                <a:solidFill>
                  <a:schemeClr val="tx2">
                    <a:lumMod val="75000"/>
                    <a:lumOff val="25000"/>
                  </a:schemeClr>
                </a:solidFill>
                <a:latin typeface="Arial Black"/>
                <a:cs typeface="Arial Black"/>
              </a:rPr>
              <a:t>prodotti secondari inoffensivi</a:t>
            </a:r>
          </a:p>
          <a:p>
            <a:pPr algn="just"/>
            <a:endParaRPr lang="it-IT" dirty="0" smtClean="0">
              <a:solidFill>
                <a:schemeClr val="tx2">
                  <a:lumMod val="75000"/>
                  <a:lumOff val="25000"/>
                </a:schemeClr>
              </a:solidFill>
              <a:latin typeface="Arial Black"/>
              <a:cs typeface="Arial Black"/>
            </a:endParaRPr>
          </a:p>
          <a:p>
            <a:pPr algn="just"/>
            <a:r>
              <a:rPr lang="it-IT" dirty="0" smtClean="0">
                <a:solidFill>
                  <a:schemeClr val="tx2">
                    <a:lumMod val="75000"/>
                    <a:lumOff val="25000"/>
                  </a:schemeClr>
                </a:solidFill>
                <a:latin typeface="Arial Black"/>
                <a:cs typeface="Arial Black"/>
              </a:rPr>
              <a:t>essere </a:t>
            </a:r>
            <a:r>
              <a:rPr lang="it-IT" dirty="0">
                <a:solidFill>
                  <a:schemeClr val="tx2">
                    <a:lumMod val="75000"/>
                    <a:lumOff val="25000"/>
                  </a:schemeClr>
                </a:solidFill>
                <a:latin typeface="Arial Black"/>
                <a:cs typeface="Arial Black"/>
              </a:rPr>
              <a:t>stereospecifiche </a:t>
            </a:r>
          </a:p>
          <a:p>
            <a:pPr algn="just"/>
            <a:endParaRPr lang="it-IT" dirty="0" smtClean="0">
              <a:solidFill>
                <a:schemeClr val="tx2">
                  <a:lumMod val="75000"/>
                  <a:lumOff val="25000"/>
                </a:schemeClr>
              </a:solidFill>
              <a:latin typeface="Arial Black"/>
              <a:cs typeface="Arial Black"/>
            </a:endParaRPr>
          </a:p>
          <a:p>
            <a:pPr algn="just"/>
            <a:r>
              <a:rPr lang="it-IT" dirty="0" smtClean="0">
                <a:solidFill>
                  <a:schemeClr val="tx2">
                    <a:lumMod val="75000"/>
                    <a:lumOff val="25000"/>
                  </a:schemeClr>
                </a:solidFill>
                <a:latin typeface="Arial Black"/>
                <a:cs typeface="Arial Black"/>
              </a:rPr>
              <a:t>avere </a:t>
            </a:r>
            <a:r>
              <a:rPr lang="it-IT" dirty="0">
                <a:solidFill>
                  <a:schemeClr val="tx2">
                    <a:lumMod val="75000"/>
                    <a:lumOff val="25000"/>
                  </a:schemeClr>
                </a:solidFill>
                <a:latin typeface="Arial Black"/>
                <a:cs typeface="Arial Black"/>
              </a:rPr>
              <a:t>una forza trainante termodinamica elevata (&gt;80 </a:t>
            </a:r>
            <a:r>
              <a:rPr lang="it-IT" dirty="0" err="1">
                <a:solidFill>
                  <a:schemeClr val="tx2">
                    <a:lumMod val="75000"/>
                    <a:lumOff val="25000"/>
                  </a:schemeClr>
                </a:solidFill>
                <a:latin typeface="Arial Black"/>
                <a:cs typeface="Arial Black"/>
              </a:rPr>
              <a:t>kj</a:t>
            </a:r>
            <a:r>
              <a:rPr lang="it-IT" dirty="0">
                <a:solidFill>
                  <a:schemeClr val="tx2">
                    <a:lumMod val="75000"/>
                    <a:lumOff val="25000"/>
                  </a:schemeClr>
                </a:solidFill>
                <a:latin typeface="Arial Black"/>
                <a:cs typeface="Arial Black"/>
              </a:rPr>
              <a:t>/</a:t>
            </a:r>
            <a:r>
              <a:rPr lang="it-IT" dirty="0" err="1">
                <a:solidFill>
                  <a:schemeClr val="tx2">
                    <a:lumMod val="75000"/>
                    <a:lumOff val="25000"/>
                  </a:schemeClr>
                </a:solidFill>
                <a:latin typeface="Arial Black"/>
                <a:cs typeface="Arial Black"/>
              </a:rPr>
              <a:t>mol</a:t>
            </a:r>
            <a:r>
              <a:rPr lang="it-IT" dirty="0">
                <a:solidFill>
                  <a:schemeClr val="tx2">
                    <a:lumMod val="75000"/>
                    <a:lumOff val="25000"/>
                  </a:schemeClr>
                </a:solidFill>
                <a:latin typeface="Arial Black"/>
                <a:cs typeface="Arial Black"/>
              </a:rPr>
              <a:t>) per favorire una reazione rapida e completa verso un singolo prodotto di reazione. Si dice che in questo caso la reazione è caricata a molla (</a:t>
            </a:r>
            <a:r>
              <a:rPr lang="it-IT" dirty="0" err="1">
                <a:solidFill>
                  <a:schemeClr val="tx2">
                    <a:lumMod val="75000"/>
                    <a:lumOff val="25000"/>
                  </a:schemeClr>
                </a:solidFill>
                <a:latin typeface="Arial Black"/>
                <a:cs typeface="Arial Black"/>
              </a:rPr>
              <a:t>spring</a:t>
            </a:r>
            <a:r>
              <a:rPr lang="it-IT" dirty="0">
                <a:solidFill>
                  <a:schemeClr val="tx2">
                    <a:lumMod val="75000"/>
                    <a:lumOff val="25000"/>
                  </a:schemeClr>
                </a:solidFill>
                <a:latin typeface="Arial Black"/>
                <a:cs typeface="Arial Black"/>
              </a:rPr>
              <a:t> </a:t>
            </a:r>
            <a:r>
              <a:rPr lang="it-IT" dirty="0" err="1">
                <a:solidFill>
                  <a:schemeClr val="tx2">
                    <a:lumMod val="75000"/>
                    <a:lumOff val="25000"/>
                  </a:schemeClr>
                </a:solidFill>
                <a:latin typeface="Arial Black"/>
                <a:cs typeface="Arial Black"/>
              </a:rPr>
              <a:t>loaded</a:t>
            </a:r>
            <a:r>
              <a:rPr lang="it-IT" dirty="0">
                <a:solidFill>
                  <a:schemeClr val="tx2">
                    <a:lumMod val="75000"/>
                    <a:lumOff val="25000"/>
                  </a:schemeClr>
                </a:solidFill>
                <a:latin typeface="Arial Black"/>
                <a:cs typeface="Arial Black"/>
              </a:rPr>
              <a:t>) per formare il prodotto </a:t>
            </a:r>
          </a:p>
          <a:p>
            <a:pPr algn="just"/>
            <a:endParaRPr lang="it-IT" dirty="0" smtClean="0">
              <a:solidFill>
                <a:schemeClr val="tx2">
                  <a:lumMod val="75000"/>
                  <a:lumOff val="25000"/>
                </a:schemeClr>
              </a:solidFill>
              <a:latin typeface="Arial Black"/>
              <a:cs typeface="Arial Black"/>
            </a:endParaRPr>
          </a:p>
          <a:p>
            <a:pPr algn="just"/>
            <a:r>
              <a:rPr lang="it-IT" dirty="0" smtClean="0">
                <a:solidFill>
                  <a:schemeClr val="tx2">
                    <a:lumMod val="75000"/>
                    <a:lumOff val="25000"/>
                  </a:schemeClr>
                </a:solidFill>
                <a:latin typeface="Arial Black"/>
                <a:cs typeface="Arial Black"/>
              </a:rPr>
              <a:t>portare </a:t>
            </a:r>
            <a:r>
              <a:rPr lang="it-IT" dirty="0">
                <a:solidFill>
                  <a:schemeClr val="tx2">
                    <a:lumMod val="75000"/>
                    <a:lumOff val="25000"/>
                  </a:schemeClr>
                </a:solidFill>
                <a:latin typeface="Arial Black"/>
                <a:cs typeface="Arial Black"/>
              </a:rPr>
              <a:t>a prodotti stabili in condizioni fisiologiche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1130317" y="1046166"/>
            <a:ext cx="6543533" cy="5506706"/>
          </a:xfrm>
          <a:prstGeom prst="rect">
            <a:avLst/>
          </a:prstGeom>
        </p:spPr>
      </p:pic>
    </p:spTree>
    <p:extLst>
      <p:ext uri="{BB962C8B-B14F-4D97-AF65-F5344CB8AC3E}">
        <p14:creationId xmlns:p14="http://schemas.microsoft.com/office/powerpoint/2010/main" val="31742353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604258"/>
            <a:ext cx="8153400" cy="990600"/>
          </a:xfrm>
        </p:spPr>
        <p:txBody>
          <a:bodyPr>
            <a:normAutofit/>
          </a:bodyPr>
          <a:lstStyle/>
          <a:p>
            <a:pPr eaLnBrk="1" fontAlgn="auto" hangingPunct="1">
              <a:spcAft>
                <a:spcPts val="0"/>
              </a:spcAft>
              <a:defRPr/>
            </a:pPr>
            <a:r>
              <a:rPr lang="it-IT" sz="2400" b="1" dirty="0" smtClean="0">
                <a:ea typeface="+mj-ea"/>
              </a:rPr>
              <a:t>Tecnologia delle microonde per processi chimici di laboratorio </a:t>
            </a:r>
            <a:endParaRPr lang="it-IT" sz="2400" b="1" dirty="0">
              <a:ea typeface="+mj-ea"/>
            </a:endParaRPr>
          </a:p>
        </p:txBody>
      </p:sp>
      <p:sp>
        <p:nvSpPr>
          <p:cNvPr id="7" name="Segnaposto contenuto 8"/>
          <p:cNvSpPr>
            <a:spLocks noGrp="1"/>
          </p:cNvSpPr>
          <p:nvPr>
            <p:ph sz="quarter" idx="1"/>
          </p:nvPr>
        </p:nvSpPr>
        <p:spPr>
          <a:xfrm>
            <a:off x="285750" y="1620871"/>
            <a:ext cx="8480425" cy="5043488"/>
          </a:xfrm>
        </p:spPr>
        <p:txBody>
          <a:bodyPr>
            <a:normAutofit lnSpcReduction="10000"/>
          </a:bodyPr>
          <a:lstStyle/>
          <a:p>
            <a:pPr algn="just" eaLnBrk="1" hangingPunct="1">
              <a:spcBef>
                <a:spcPts val="600"/>
              </a:spcBef>
              <a:spcAft>
                <a:spcPts val="600"/>
              </a:spcAft>
              <a:buFont typeface="Wingdings" charset="0"/>
              <a:buNone/>
            </a:pPr>
            <a:r>
              <a:rPr lang="it-IT" sz="2000" dirty="0">
                <a:latin typeface="Arial Black"/>
                <a:cs typeface="Arial Black"/>
              </a:rPr>
              <a:t>Caratteristiche dei nuovi apparecchi a microonde da laboratorio:</a:t>
            </a:r>
          </a:p>
          <a:p>
            <a:pPr algn="just" eaLnBrk="1" hangingPunct="1">
              <a:spcBef>
                <a:spcPts val="600"/>
              </a:spcBef>
              <a:spcAft>
                <a:spcPts val="600"/>
              </a:spcAft>
            </a:pPr>
            <a:endParaRPr lang="it-IT" sz="2000" dirty="0">
              <a:latin typeface="Arial Black"/>
              <a:cs typeface="Arial Black"/>
            </a:endParaRPr>
          </a:p>
          <a:p>
            <a:pPr algn="just" eaLnBrk="1" hangingPunct="1">
              <a:spcBef>
                <a:spcPts val="600"/>
              </a:spcBef>
              <a:spcAft>
                <a:spcPts val="600"/>
              </a:spcAft>
            </a:pPr>
            <a:r>
              <a:rPr lang="it-IT" sz="2000" dirty="0">
                <a:latin typeface="Arial Black"/>
                <a:cs typeface="Arial Black"/>
              </a:rPr>
              <a:t>utilizzano, generalmente, come generatori di microonde i tubi magnetron dei forni domestici, che lavorano alla frequenza di 2,45 GHz</a:t>
            </a:r>
          </a:p>
          <a:p>
            <a:pPr algn="just" eaLnBrk="1" hangingPunct="1">
              <a:spcBef>
                <a:spcPts val="600"/>
              </a:spcBef>
              <a:spcAft>
                <a:spcPts val="600"/>
              </a:spcAft>
            </a:pPr>
            <a:r>
              <a:rPr lang="it-IT" sz="2000" dirty="0">
                <a:latin typeface="Arial Black"/>
                <a:cs typeface="Arial Black"/>
              </a:rPr>
              <a:t>sono controllati da speciali software che permettono di monitorare molteplici parametri per il controllo di erogazione </a:t>
            </a:r>
            <a:r>
              <a:rPr lang="it-IT" sz="2000" dirty="0" err="1">
                <a:latin typeface="Arial Black"/>
                <a:cs typeface="Arial Black"/>
              </a:rPr>
              <a:t>dell</a:t>
            </a:r>
            <a:r>
              <a:rPr lang="ja-JP" altLang="it-IT" sz="2000" dirty="0">
                <a:latin typeface="Arial Black"/>
                <a:cs typeface="Arial Black"/>
              </a:rPr>
              <a:t>’</a:t>
            </a:r>
            <a:r>
              <a:rPr lang="it-IT" sz="2000" dirty="0">
                <a:latin typeface="Arial Black"/>
                <a:cs typeface="Arial Black"/>
              </a:rPr>
              <a:t>energia</a:t>
            </a:r>
          </a:p>
          <a:p>
            <a:pPr algn="just" eaLnBrk="1" hangingPunct="1">
              <a:spcBef>
                <a:spcPts val="600"/>
              </a:spcBef>
              <a:spcAft>
                <a:spcPts val="600"/>
              </a:spcAft>
            </a:pPr>
            <a:r>
              <a:rPr lang="it-IT" sz="2000" dirty="0">
                <a:latin typeface="Arial Black"/>
                <a:cs typeface="Arial Black"/>
              </a:rPr>
              <a:t>sono costruiti con standard di sicurezza adeguati a gestire sia la qualità della radiazione elettromagnetica, sia la presenza di reattivi chimici aggressivi</a:t>
            </a:r>
          </a:p>
          <a:p>
            <a:pPr algn="just" eaLnBrk="1" hangingPunct="1">
              <a:spcBef>
                <a:spcPts val="600"/>
              </a:spcBef>
              <a:spcAft>
                <a:spcPts val="600"/>
              </a:spcAft>
            </a:pPr>
            <a:r>
              <a:rPr lang="it-IT" sz="2000" dirty="0">
                <a:latin typeface="Arial Black"/>
                <a:cs typeface="Arial Black"/>
              </a:rPr>
              <a:t>garantiscono oltre che condizioni di lavoro più sicure, anche una maggiore riproducibilità dei processi sperimentati rispetto ai forni domestici </a:t>
            </a:r>
          </a:p>
        </p:txBody>
      </p:sp>
    </p:spTree>
    <p:extLst>
      <p:ext uri="{BB962C8B-B14F-4D97-AF65-F5344CB8AC3E}">
        <p14:creationId xmlns:p14="http://schemas.microsoft.com/office/powerpoint/2010/main" val="31517017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7" name="Segnaposto contenuto 8"/>
          <p:cNvSpPr>
            <a:spLocks noGrp="1"/>
          </p:cNvSpPr>
          <p:nvPr>
            <p:ph sz="quarter" idx="1"/>
          </p:nvPr>
        </p:nvSpPr>
        <p:spPr>
          <a:xfrm>
            <a:off x="285750" y="1600200"/>
            <a:ext cx="8480425" cy="5043488"/>
          </a:xfrm>
        </p:spPr>
        <p:txBody>
          <a:bodyPr>
            <a:normAutofit lnSpcReduction="10000"/>
          </a:bodyPr>
          <a:lstStyle/>
          <a:p>
            <a:pPr algn="just" eaLnBrk="1" hangingPunct="1">
              <a:spcBef>
                <a:spcPts val="600"/>
              </a:spcBef>
              <a:spcAft>
                <a:spcPts val="600"/>
              </a:spcAft>
              <a:buFont typeface="Wingdings" charset="0"/>
              <a:buNone/>
            </a:pPr>
            <a:r>
              <a:rPr lang="it-IT" sz="2000" dirty="0">
                <a:latin typeface="Arial Black"/>
                <a:cs typeface="Arial Black"/>
              </a:rPr>
              <a:t>Caratteristiche dei nuovi apparecchi a microonde da laboratorio:</a:t>
            </a:r>
          </a:p>
          <a:p>
            <a:pPr algn="just" eaLnBrk="1" hangingPunct="1">
              <a:spcBef>
                <a:spcPts val="600"/>
              </a:spcBef>
              <a:spcAft>
                <a:spcPts val="600"/>
              </a:spcAft>
            </a:pPr>
            <a:endParaRPr lang="it-IT" sz="2000" dirty="0">
              <a:latin typeface="Arial Black"/>
              <a:cs typeface="Arial Black"/>
            </a:endParaRPr>
          </a:p>
          <a:p>
            <a:pPr algn="just" eaLnBrk="1" hangingPunct="1">
              <a:spcBef>
                <a:spcPts val="600"/>
              </a:spcBef>
              <a:spcAft>
                <a:spcPts val="600"/>
              </a:spcAft>
            </a:pPr>
            <a:r>
              <a:rPr lang="it-IT" sz="2000" dirty="0">
                <a:latin typeface="Arial Black"/>
                <a:cs typeface="Arial Black"/>
              </a:rPr>
              <a:t>utilizzano, generalmente, come generatori di microonde i tubi magnetron dei forni domestici, che lavorano alla frequenza di 2,45 GHz</a:t>
            </a:r>
          </a:p>
          <a:p>
            <a:pPr algn="just" eaLnBrk="1" hangingPunct="1">
              <a:spcBef>
                <a:spcPts val="600"/>
              </a:spcBef>
              <a:spcAft>
                <a:spcPts val="600"/>
              </a:spcAft>
            </a:pPr>
            <a:r>
              <a:rPr lang="it-IT" sz="2000" dirty="0">
                <a:latin typeface="Arial Black"/>
                <a:cs typeface="Arial Black"/>
              </a:rPr>
              <a:t>sono controllati da speciali software che permettono di monitorare molteplici parametri per il controllo di erogazione </a:t>
            </a:r>
            <a:r>
              <a:rPr lang="it-IT" sz="2000" dirty="0" err="1">
                <a:latin typeface="Arial Black"/>
                <a:cs typeface="Arial Black"/>
              </a:rPr>
              <a:t>dell</a:t>
            </a:r>
            <a:r>
              <a:rPr lang="ja-JP" altLang="it-IT" sz="2000" dirty="0">
                <a:latin typeface="Arial Black"/>
                <a:cs typeface="Arial Black"/>
              </a:rPr>
              <a:t>’</a:t>
            </a:r>
            <a:r>
              <a:rPr lang="it-IT" sz="2000" dirty="0">
                <a:latin typeface="Arial Black"/>
                <a:cs typeface="Arial Black"/>
              </a:rPr>
              <a:t>energia</a:t>
            </a:r>
          </a:p>
          <a:p>
            <a:pPr algn="just" eaLnBrk="1" hangingPunct="1">
              <a:spcBef>
                <a:spcPts val="600"/>
              </a:spcBef>
              <a:spcAft>
                <a:spcPts val="600"/>
              </a:spcAft>
            </a:pPr>
            <a:r>
              <a:rPr lang="it-IT" sz="2000" dirty="0">
                <a:latin typeface="Arial Black"/>
                <a:cs typeface="Arial Black"/>
              </a:rPr>
              <a:t>sono costruiti con standard di sicurezza adeguati a gestire sia la qualità della radiazione elettromagnetica, sia la presenza di reattivi chimici aggressivi</a:t>
            </a:r>
          </a:p>
          <a:p>
            <a:pPr algn="just" eaLnBrk="1" hangingPunct="1">
              <a:spcBef>
                <a:spcPts val="600"/>
              </a:spcBef>
              <a:spcAft>
                <a:spcPts val="600"/>
              </a:spcAft>
            </a:pPr>
            <a:r>
              <a:rPr lang="it-IT" sz="2000" dirty="0">
                <a:latin typeface="Arial Black"/>
                <a:cs typeface="Arial Black"/>
              </a:rPr>
              <a:t>garantiscono oltre che condizioni di lavoro più sicure, anche una maggiore riproducibilità dei processi sperimentati rispetto ai forni domestici </a:t>
            </a:r>
          </a:p>
        </p:txBody>
      </p:sp>
      <p:sp>
        <p:nvSpPr>
          <p:cNvPr id="8" name="Titolo 1"/>
          <p:cNvSpPr>
            <a:spLocks noGrp="1"/>
          </p:cNvSpPr>
          <p:nvPr>
            <p:ph type="title"/>
          </p:nvPr>
        </p:nvSpPr>
        <p:spPr>
          <a:xfrm>
            <a:off x="612775" y="604258"/>
            <a:ext cx="8153400" cy="990600"/>
          </a:xfrm>
        </p:spPr>
        <p:txBody>
          <a:bodyPr>
            <a:normAutofit/>
          </a:bodyPr>
          <a:lstStyle/>
          <a:p>
            <a:pPr eaLnBrk="1" fontAlgn="auto" hangingPunct="1">
              <a:spcAft>
                <a:spcPts val="0"/>
              </a:spcAft>
              <a:defRPr/>
            </a:pPr>
            <a:r>
              <a:rPr lang="it-IT" sz="2400" b="1" dirty="0" smtClean="0">
                <a:ea typeface="+mj-ea"/>
              </a:rPr>
              <a:t>Tecnologia delle microonde per processi chimici di laboratorio </a:t>
            </a:r>
            <a:endParaRPr lang="it-IT" sz="2400" b="1" dirty="0">
              <a:ea typeface="+mj-ea"/>
            </a:endParaRPr>
          </a:p>
        </p:txBody>
      </p:sp>
    </p:spTree>
    <p:extLst>
      <p:ext uri="{BB962C8B-B14F-4D97-AF65-F5344CB8AC3E}">
        <p14:creationId xmlns:p14="http://schemas.microsoft.com/office/powerpoint/2010/main" val="34657993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604258"/>
            <a:ext cx="8153400" cy="990600"/>
          </a:xfrm>
        </p:spPr>
        <p:txBody>
          <a:bodyPr>
            <a:normAutofit/>
          </a:bodyPr>
          <a:lstStyle/>
          <a:p>
            <a:pPr eaLnBrk="1" fontAlgn="auto" hangingPunct="1">
              <a:spcAft>
                <a:spcPts val="0"/>
              </a:spcAft>
              <a:defRPr/>
            </a:pPr>
            <a:r>
              <a:rPr lang="it-IT" sz="2400" b="1" dirty="0" smtClean="0">
                <a:ea typeface="+mj-ea"/>
              </a:rPr>
              <a:t>Tecnologia delle microonde per processi chimici di laboratorio </a:t>
            </a:r>
            <a:endParaRPr lang="it-IT" sz="2400" b="1" dirty="0">
              <a:ea typeface="+mj-ea"/>
            </a:endParaRPr>
          </a:p>
        </p:txBody>
      </p:sp>
      <p:pic>
        <p:nvPicPr>
          <p:cNvPr id="7"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85813" y="1928813"/>
            <a:ext cx="2403475" cy="3600450"/>
          </a:xfrm>
        </p:spPr>
      </p:pic>
      <p:sp>
        <p:nvSpPr>
          <p:cNvPr id="8" name="Rettangolo 5"/>
          <p:cNvSpPr>
            <a:spLocks noChangeArrowheads="1"/>
          </p:cNvSpPr>
          <p:nvPr/>
        </p:nvSpPr>
        <p:spPr bwMode="auto">
          <a:xfrm>
            <a:off x="987425" y="5751513"/>
            <a:ext cx="2000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dirty="0" err="1">
                <a:latin typeface="Tw Cen MT" charset="0"/>
              </a:rPr>
              <a:t>Forno</a:t>
            </a:r>
            <a:r>
              <a:rPr lang="en-US" sz="1400" dirty="0">
                <a:latin typeface="Tw Cen MT" charset="0"/>
              </a:rPr>
              <a:t> a </a:t>
            </a:r>
            <a:r>
              <a:rPr lang="en-US" sz="1400" dirty="0" err="1">
                <a:latin typeface="Tw Cen MT" charset="0"/>
              </a:rPr>
              <a:t>microonde</a:t>
            </a:r>
            <a:r>
              <a:rPr lang="en-US" sz="1400" dirty="0">
                <a:latin typeface="Tw Cen MT" charset="0"/>
              </a:rPr>
              <a:t> ETHOS MR </a:t>
            </a:r>
            <a:r>
              <a:rPr lang="en-US" sz="1400" dirty="0" err="1">
                <a:latin typeface="Tw Cen MT" charset="0"/>
              </a:rPr>
              <a:t>dotato</a:t>
            </a:r>
            <a:r>
              <a:rPr lang="en-US" sz="1400" dirty="0">
                <a:latin typeface="Tw Cen MT" charset="0"/>
              </a:rPr>
              <a:t> di </a:t>
            </a:r>
            <a:r>
              <a:rPr lang="en-US" sz="1400" dirty="0" err="1">
                <a:latin typeface="Tw Cen MT" charset="0"/>
              </a:rPr>
              <a:t>apparato</a:t>
            </a:r>
            <a:r>
              <a:rPr lang="en-US" sz="1400" dirty="0">
                <a:latin typeface="Tw Cen MT" charset="0"/>
              </a:rPr>
              <a:t> per </a:t>
            </a:r>
            <a:r>
              <a:rPr lang="en-US" sz="1400" dirty="0" err="1">
                <a:latin typeface="Tw Cen MT" charset="0"/>
              </a:rPr>
              <a:t>il</a:t>
            </a:r>
            <a:r>
              <a:rPr lang="en-US" sz="1400" dirty="0">
                <a:latin typeface="Tw Cen MT" charset="0"/>
              </a:rPr>
              <a:t> </a:t>
            </a:r>
            <a:r>
              <a:rPr lang="en-US" sz="1400" dirty="0" err="1">
                <a:latin typeface="Tw Cen MT" charset="0"/>
              </a:rPr>
              <a:t>riflusso</a:t>
            </a:r>
            <a:endParaRPr lang="it-IT" sz="1400" dirty="0">
              <a:latin typeface="Tw Cen MT" charset="0"/>
            </a:endParaRPr>
          </a:p>
        </p:txBody>
      </p:sp>
      <p:pic>
        <p:nvPicPr>
          <p:cNvPr id="9" name="Immagine 6"/>
          <p:cNvPicPr>
            <a:picLocks noChangeAspect="1"/>
          </p:cNvPicPr>
          <p:nvPr/>
        </p:nvPicPr>
        <p:blipFill>
          <a:blip r:embed="rId3">
            <a:extLst>
              <a:ext uri="{28A0092B-C50C-407E-A947-70E740481C1C}">
                <a14:useLocalDpi xmlns:a14="http://schemas.microsoft.com/office/drawing/2010/main" val="0"/>
              </a:ext>
            </a:extLst>
          </a:blip>
          <a:srcRect l="14774" r="15791"/>
          <a:stretch>
            <a:fillRect/>
          </a:stretch>
        </p:blipFill>
        <p:spPr bwMode="auto">
          <a:xfrm>
            <a:off x="4679950" y="1928813"/>
            <a:ext cx="33575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7"/>
          <p:cNvSpPr>
            <a:spLocks noChangeArrowheads="1"/>
          </p:cNvSpPr>
          <p:nvPr/>
        </p:nvSpPr>
        <p:spPr bwMode="auto">
          <a:xfrm>
            <a:off x="4500563" y="5751513"/>
            <a:ext cx="3714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dirty="0" err="1">
                <a:latin typeface="Tw Cen MT" charset="0"/>
              </a:rPr>
              <a:t>Assemblaggio</a:t>
            </a:r>
            <a:r>
              <a:rPr lang="en-US" sz="1400" dirty="0">
                <a:latin typeface="Tw Cen MT" charset="0"/>
              </a:rPr>
              <a:t> di </a:t>
            </a:r>
            <a:r>
              <a:rPr lang="en-US" sz="1400" dirty="0" err="1">
                <a:latin typeface="Tw Cen MT" charset="0"/>
              </a:rPr>
              <a:t>tre</a:t>
            </a:r>
            <a:r>
              <a:rPr lang="en-US" sz="1400" dirty="0">
                <a:latin typeface="Tw Cen MT" charset="0"/>
              </a:rPr>
              <a:t> </a:t>
            </a:r>
            <a:r>
              <a:rPr lang="en-US" sz="1400" dirty="0" err="1">
                <a:latin typeface="Tw Cen MT" charset="0"/>
              </a:rPr>
              <a:t>reattori</a:t>
            </a:r>
            <a:r>
              <a:rPr lang="en-US" sz="1400" dirty="0">
                <a:latin typeface="Tw Cen MT" charset="0"/>
              </a:rPr>
              <a:t> per </a:t>
            </a:r>
            <a:r>
              <a:rPr lang="en-US" sz="1400" dirty="0" err="1">
                <a:latin typeface="Tw Cen MT" charset="0"/>
              </a:rPr>
              <a:t>l’estrazione</a:t>
            </a:r>
            <a:r>
              <a:rPr lang="en-US" sz="1400" dirty="0">
                <a:latin typeface="Tw Cen MT" charset="0"/>
              </a:rPr>
              <a:t>/</a:t>
            </a:r>
            <a:r>
              <a:rPr lang="en-US" sz="1400" dirty="0" err="1">
                <a:latin typeface="Tw Cen MT" charset="0"/>
              </a:rPr>
              <a:t>filtrazione</a:t>
            </a:r>
            <a:r>
              <a:rPr lang="en-US" sz="1400" dirty="0">
                <a:latin typeface="Tw Cen MT" charset="0"/>
              </a:rPr>
              <a:t> in un </a:t>
            </a:r>
            <a:r>
              <a:rPr lang="en-US" sz="1400" dirty="0" err="1">
                <a:latin typeface="Tw Cen MT" charset="0"/>
              </a:rPr>
              <a:t>rotore</a:t>
            </a:r>
            <a:r>
              <a:rPr lang="en-US" sz="1400" dirty="0">
                <a:latin typeface="Tw Cen MT" charset="0"/>
              </a:rPr>
              <a:t> </a:t>
            </a:r>
            <a:r>
              <a:rPr lang="en-US" sz="1400" dirty="0" err="1">
                <a:latin typeface="Tw Cen MT" charset="0"/>
              </a:rPr>
              <a:t>alloggiato</a:t>
            </a:r>
            <a:r>
              <a:rPr lang="en-US" sz="1400" dirty="0">
                <a:latin typeface="Tw Cen MT" charset="0"/>
              </a:rPr>
              <a:t> </a:t>
            </a:r>
            <a:r>
              <a:rPr lang="en-US" sz="1400" dirty="0" err="1">
                <a:latin typeface="Tw Cen MT" charset="0"/>
              </a:rPr>
              <a:t>nel</a:t>
            </a:r>
            <a:r>
              <a:rPr lang="en-US" sz="1400" dirty="0">
                <a:latin typeface="Tw Cen MT" charset="0"/>
              </a:rPr>
              <a:t> </a:t>
            </a:r>
            <a:r>
              <a:rPr lang="en-US" sz="1400" dirty="0" err="1">
                <a:latin typeface="Tw Cen MT" charset="0"/>
              </a:rPr>
              <a:t>forno</a:t>
            </a:r>
            <a:r>
              <a:rPr lang="en-US" sz="1400" dirty="0">
                <a:latin typeface="Tw Cen MT" charset="0"/>
              </a:rPr>
              <a:t> a </a:t>
            </a:r>
            <a:r>
              <a:rPr lang="en-US" sz="1400" dirty="0" err="1">
                <a:latin typeface="Tw Cen MT" charset="0"/>
              </a:rPr>
              <a:t>microonde</a:t>
            </a:r>
            <a:r>
              <a:rPr lang="en-US" sz="1400" dirty="0">
                <a:latin typeface="Tw Cen MT" charset="0"/>
              </a:rPr>
              <a:t> ETHOS 1600</a:t>
            </a:r>
            <a:endParaRPr lang="it-IT" sz="1400" dirty="0">
              <a:latin typeface="Tw Cen MT" charset="0"/>
            </a:endParaRPr>
          </a:p>
        </p:txBody>
      </p:sp>
    </p:spTree>
    <p:extLst>
      <p:ext uri="{BB962C8B-B14F-4D97-AF65-F5344CB8AC3E}">
        <p14:creationId xmlns:p14="http://schemas.microsoft.com/office/powerpoint/2010/main" val="2919663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it-IT" sz="2400" b="1" dirty="0" smtClean="0">
                <a:ea typeface="+mj-ea"/>
              </a:rPr>
              <a:t>Impieghi delle microonde in sistemi reattivi</a:t>
            </a:r>
            <a:endParaRPr lang="it-IT" sz="2400" b="1" dirty="0">
              <a:ea typeface="+mj-ea"/>
            </a:endParaRPr>
          </a:p>
        </p:txBody>
      </p:sp>
      <p:sp>
        <p:nvSpPr>
          <p:cNvPr id="7" name="Segnaposto contenuto 2"/>
          <p:cNvSpPr>
            <a:spLocks noGrp="1"/>
          </p:cNvSpPr>
          <p:nvPr>
            <p:ph sz="quarter" idx="1"/>
          </p:nvPr>
        </p:nvSpPr>
        <p:spPr>
          <a:xfrm>
            <a:off x="612775" y="1600200"/>
            <a:ext cx="8153400" cy="3614738"/>
          </a:xfrm>
        </p:spPr>
        <p:txBody>
          <a:bodyPr lIns="72000">
            <a:normAutofit fontScale="92500" lnSpcReduction="10000"/>
          </a:bodyPr>
          <a:lstStyle/>
          <a:p>
            <a:pPr algn="just" eaLnBrk="1" hangingPunct="1">
              <a:lnSpc>
                <a:spcPct val="80000"/>
              </a:lnSpc>
            </a:pPr>
            <a:r>
              <a:rPr lang="it-IT" sz="2400" dirty="0">
                <a:latin typeface="Arial Black"/>
                <a:cs typeface="Arial Black"/>
              </a:rPr>
              <a:t>Le microonde consentono un largo impiego </a:t>
            </a:r>
            <a:r>
              <a:rPr lang="it-IT" sz="2400" dirty="0" err="1">
                <a:latin typeface="Arial Black"/>
                <a:cs typeface="Arial Black"/>
              </a:rPr>
              <a:t>dell</a:t>
            </a:r>
            <a:r>
              <a:rPr lang="ja-JP" altLang="it-IT" sz="2400" dirty="0">
                <a:latin typeface="Arial Black"/>
                <a:cs typeface="Arial Black"/>
              </a:rPr>
              <a:t>’</a:t>
            </a:r>
            <a:r>
              <a:rPr lang="it-IT" sz="2400" dirty="0">
                <a:latin typeface="Arial Black"/>
                <a:cs typeface="Arial Black"/>
              </a:rPr>
              <a:t>acqua come solvente nelle reazioni organiche.</a:t>
            </a:r>
          </a:p>
          <a:p>
            <a:pPr algn="just" eaLnBrk="1" hangingPunct="1">
              <a:lnSpc>
                <a:spcPct val="80000"/>
              </a:lnSpc>
            </a:pPr>
            <a:r>
              <a:rPr lang="it-IT" sz="2400" dirty="0">
                <a:latin typeface="Arial Black"/>
                <a:cs typeface="Arial Black"/>
              </a:rPr>
              <a:t>Le microonde promuovono reazioni che avvengono in assenza di solvente secondo le seguenti modalità:</a:t>
            </a:r>
          </a:p>
          <a:p>
            <a:pPr lvl="1" algn="just" eaLnBrk="1" hangingPunct="1">
              <a:lnSpc>
                <a:spcPct val="80000"/>
              </a:lnSpc>
            </a:pPr>
            <a:r>
              <a:rPr lang="it-IT" sz="2000" dirty="0">
                <a:latin typeface="Arial Black"/>
                <a:cs typeface="Arial Black"/>
              </a:rPr>
              <a:t>con i reagenti attivati per effetto </a:t>
            </a:r>
            <a:r>
              <a:rPr lang="it-IT" sz="2000" dirty="0" err="1">
                <a:latin typeface="Arial Black"/>
                <a:cs typeface="Arial Black"/>
              </a:rPr>
              <a:t>dell</a:t>
            </a:r>
            <a:r>
              <a:rPr lang="ja-JP" altLang="it-IT" sz="2000" dirty="0">
                <a:latin typeface="Arial Black"/>
                <a:cs typeface="Arial Black"/>
              </a:rPr>
              <a:t>’</a:t>
            </a:r>
            <a:r>
              <a:rPr lang="it-IT" sz="2000" dirty="0">
                <a:latin typeface="Arial Black"/>
                <a:cs typeface="Arial Black"/>
              </a:rPr>
              <a:t>adsorbimento su supporti solidi minerali (allumine, silici, argille) (</a:t>
            </a:r>
            <a:r>
              <a:rPr lang="en-US" sz="2000" dirty="0" err="1">
                <a:latin typeface="Arial Black"/>
                <a:cs typeface="Arial Black"/>
              </a:rPr>
              <a:t>Varma</a:t>
            </a:r>
            <a:r>
              <a:rPr lang="en-US" sz="2000" dirty="0">
                <a:latin typeface="Arial Black"/>
                <a:cs typeface="Arial Black"/>
              </a:rPr>
              <a:t>, 1999)</a:t>
            </a:r>
            <a:r>
              <a:rPr lang="it-IT" sz="2000" dirty="0">
                <a:latin typeface="Arial Black"/>
                <a:cs typeface="Arial Black"/>
              </a:rPr>
              <a:t>;</a:t>
            </a:r>
          </a:p>
          <a:p>
            <a:pPr lvl="1" algn="just" eaLnBrk="1" hangingPunct="1">
              <a:lnSpc>
                <a:spcPct val="80000"/>
              </a:lnSpc>
            </a:pPr>
            <a:r>
              <a:rPr lang="it-IT" sz="2000" dirty="0">
                <a:latin typeface="Arial Black"/>
                <a:cs typeface="Arial Black"/>
              </a:rPr>
              <a:t>tra reagenti "puri" in quantità quasi equivalenti, che richiedono preferibilmente la presenza di un reagente liquido (</a:t>
            </a:r>
            <a:r>
              <a:rPr lang="en-US" sz="2000" dirty="0" err="1">
                <a:latin typeface="Arial Black"/>
                <a:cs typeface="Arial Black"/>
              </a:rPr>
              <a:t>Kotharkar</a:t>
            </a:r>
            <a:r>
              <a:rPr lang="en-US" sz="2000" dirty="0">
                <a:latin typeface="Arial Black"/>
                <a:cs typeface="Arial Black"/>
              </a:rPr>
              <a:t> et al. 2006)</a:t>
            </a:r>
            <a:r>
              <a:rPr lang="it-IT" sz="2000" dirty="0">
                <a:latin typeface="Arial Black"/>
                <a:cs typeface="Arial Black"/>
              </a:rPr>
              <a:t>;</a:t>
            </a:r>
          </a:p>
          <a:p>
            <a:pPr lvl="1" algn="just" eaLnBrk="1" hangingPunct="1">
              <a:lnSpc>
                <a:spcPct val="80000"/>
              </a:lnSpc>
            </a:pPr>
            <a:r>
              <a:rPr lang="it-IT" sz="2000" dirty="0">
                <a:latin typeface="Arial Black"/>
                <a:cs typeface="Arial Black"/>
              </a:rPr>
              <a:t>per catalisi a trasferimento di fase solido-liquido (PTC) (</a:t>
            </a:r>
            <a:r>
              <a:rPr lang="it-IT" sz="2000" dirty="0" err="1">
                <a:latin typeface="Arial Black"/>
                <a:cs typeface="Arial Black"/>
              </a:rPr>
              <a:t>Genta</a:t>
            </a:r>
            <a:r>
              <a:rPr lang="it-IT" sz="2000" dirty="0">
                <a:latin typeface="Arial Black"/>
                <a:cs typeface="Arial Black"/>
              </a:rPr>
              <a:t> et al., 2002; Villa et al., 2003)</a:t>
            </a:r>
          </a:p>
          <a:p>
            <a:pPr lvl="1" algn="just" eaLnBrk="1" hangingPunct="1">
              <a:lnSpc>
                <a:spcPct val="80000"/>
              </a:lnSpc>
            </a:pPr>
            <a:endParaRPr lang="it-IT" sz="2400" dirty="0">
              <a:latin typeface="Tw Cen MT" charset="0"/>
            </a:endParaRPr>
          </a:p>
          <a:p>
            <a:pPr lvl="1" algn="just" eaLnBrk="1" hangingPunct="1">
              <a:lnSpc>
                <a:spcPct val="80000"/>
              </a:lnSpc>
            </a:pPr>
            <a:endParaRPr lang="it-IT" sz="2400" dirty="0">
              <a:latin typeface="Tw Cen MT" charset="0"/>
            </a:endParaRPr>
          </a:p>
        </p:txBody>
      </p:sp>
      <p:sp>
        <p:nvSpPr>
          <p:cNvPr id="8" name="Rettangolo 3"/>
          <p:cNvSpPr>
            <a:spLocks noChangeArrowheads="1"/>
          </p:cNvSpPr>
          <p:nvPr/>
        </p:nvSpPr>
        <p:spPr bwMode="auto">
          <a:xfrm>
            <a:off x="395288" y="5445125"/>
            <a:ext cx="82867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Tw Cen MT" charset="0"/>
              </a:rPr>
              <a:t>R. S. </a:t>
            </a:r>
            <a:r>
              <a:rPr lang="en-US" sz="1200" dirty="0" err="1">
                <a:latin typeface="Tw Cen MT" charset="0"/>
              </a:rPr>
              <a:t>Varma</a:t>
            </a:r>
            <a:r>
              <a:rPr lang="en-US" sz="1200" dirty="0">
                <a:latin typeface="Tw Cen MT" charset="0"/>
              </a:rPr>
              <a:t>. Solvent-free organic syntheses using supported reagents and microwave irradiation. Green Chem., (1999) 1, 43 - 55. </a:t>
            </a:r>
          </a:p>
          <a:p>
            <a:r>
              <a:rPr lang="en-US" sz="1200" dirty="0">
                <a:latin typeface="Tw Cen MT" charset="0"/>
              </a:rPr>
              <a:t>S. A. </a:t>
            </a:r>
            <a:r>
              <a:rPr lang="en-US" sz="1200" dirty="0" err="1">
                <a:latin typeface="Tw Cen MT" charset="0"/>
              </a:rPr>
              <a:t>Kotharkar</a:t>
            </a:r>
            <a:r>
              <a:rPr lang="en-US" sz="1200" dirty="0">
                <a:latin typeface="Tw Cen MT" charset="0"/>
              </a:rPr>
              <a:t> and D. B. </a:t>
            </a:r>
            <a:r>
              <a:rPr lang="en-US" sz="1200" dirty="0" err="1">
                <a:latin typeface="Tw Cen MT" charset="0"/>
              </a:rPr>
              <a:t>Shinde</a:t>
            </a:r>
            <a:r>
              <a:rPr lang="en-US" sz="1200" dirty="0">
                <a:latin typeface="Tw Cen MT" charset="0"/>
              </a:rPr>
              <a:t>. </a:t>
            </a:r>
            <a:r>
              <a:rPr lang="en-US" sz="1200" i="1" dirty="0" err="1">
                <a:latin typeface="Tw Cen MT" charset="0"/>
              </a:rPr>
              <a:t>Ukrainica</a:t>
            </a:r>
            <a:r>
              <a:rPr lang="en-US" sz="1200" i="1" dirty="0">
                <a:latin typeface="Tw Cen MT" charset="0"/>
              </a:rPr>
              <a:t> </a:t>
            </a:r>
            <a:r>
              <a:rPr lang="en-US" sz="1200" i="1" dirty="0" err="1">
                <a:latin typeface="Tw Cen MT" charset="0"/>
              </a:rPr>
              <a:t>Bioorganica</a:t>
            </a:r>
            <a:r>
              <a:rPr lang="en-US" sz="1200" i="1" dirty="0">
                <a:latin typeface="Tw Cen MT" charset="0"/>
              </a:rPr>
              <a:t> </a:t>
            </a:r>
            <a:r>
              <a:rPr lang="en-US" sz="1200" i="1" dirty="0" err="1">
                <a:latin typeface="Tw Cen MT" charset="0"/>
              </a:rPr>
              <a:t>Acta</a:t>
            </a:r>
            <a:r>
              <a:rPr lang="en-US" sz="1200" i="1" dirty="0">
                <a:latin typeface="Tw Cen MT" charset="0"/>
              </a:rPr>
              <a:t>,</a:t>
            </a:r>
            <a:r>
              <a:rPr lang="en-US" sz="1200" dirty="0">
                <a:latin typeface="Tw Cen MT" charset="0"/>
              </a:rPr>
              <a:t> (2006) </a:t>
            </a:r>
            <a:r>
              <a:rPr lang="en-US" sz="1200" i="1" dirty="0">
                <a:latin typeface="Tw Cen MT" charset="0"/>
              </a:rPr>
              <a:t>1</a:t>
            </a:r>
            <a:r>
              <a:rPr lang="en-US" sz="1200" dirty="0">
                <a:latin typeface="Tw Cen MT" charset="0"/>
              </a:rPr>
              <a:t>, 3-5</a:t>
            </a:r>
          </a:p>
          <a:p>
            <a:r>
              <a:rPr lang="it-IT" sz="1200" dirty="0">
                <a:latin typeface="Tw Cen MT" charset="0"/>
              </a:rPr>
              <a:t> M.T. </a:t>
            </a:r>
            <a:r>
              <a:rPr lang="it-IT" sz="1200" dirty="0" err="1">
                <a:latin typeface="Tw Cen MT" charset="0"/>
              </a:rPr>
              <a:t>Genta</a:t>
            </a:r>
            <a:r>
              <a:rPr lang="it-IT" sz="1200" dirty="0">
                <a:latin typeface="Tw Cen MT" charset="0"/>
              </a:rPr>
              <a:t>, C. Villa, E. Mariani, M. Longobardi and A. </a:t>
            </a:r>
            <a:r>
              <a:rPr lang="it-IT" sz="1200" dirty="0" err="1">
                <a:latin typeface="Tw Cen MT" charset="0"/>
              </a:rPr>
              <a:t>Loupy</a:t>
            </a:r>
            <a:r>
              <a:rPr lang="it-IT" sz="1200" dirty="0">
                <a:latin typeface="Tw Cen MT" charset="0"/>
              </a:rPr>
              <a:t>. </a:t>
            </a:r>
            <a:r>
              <a:rPr lang="en-US" sz="1200" i="1" dirty="0">
                <a:latin typeface="Tw Cen MT" charset="0"/>
              </a:rPr>
              <a:t>Int. J. of Cosmetic Sc.</a:t>
            </a:r>
            <a:r>
              <a:rPr lang="en-US" sz="1200" dirty="0">
                <a:latin typeface="Tw Cen MT" charset="0"/>
              </a:rPr>
              <a:t>, (2002) </a:t>
            </a:r>
            <a:r>
              <a:rPr lang="en-US" sz="1200" i="1" dirty="0">
                <a:latin typeface="Tw Cen MT" charset="0"/>
              </a:rPr>
              <a:t>24</a:t>
            </a:r>
            <a:r>
              <a:rPr lang="en-US" sz="1200" dirty="0">
                <a:latin typeface="Tw Cen MT" charset="0"/>
              </a:rPr>
              <a:t>, 257-262.</a:t>
            </a:r>
            <a:endParaRPr lang="it-IT" sz="1200" dirty="0">
              <a:latin typeface="Tw Cen MT" charset="0"/>
            </a:endParaRPr>
          </a:p>
          <a:p>
            <a:r>
              <a:rPr lang="en-US" sz="1200" dirty="0" err="1">
                <a:latin typeface="Tw Cen MT" charset="0"/>
              </a:rPr>
              <a:t>C.Villa</a:t>
            </a:r>
            <a:r>
              <a:rPr lang="en-US" sz="1200" dirty="0">
                <a:latin typeface="Tw Cen MT" charset="0"/>
              </a:rPr>
              <a:t>, </a:t>
            </a:r>
            <a:r>
              <a:rPr lang="en-US" sz="1200" dirty="0" err="1">
                <a:latin typeface="Tw Cen MT" charset="0"/>
              </a:rPr>
              <a:t>E.Mariani</a:t>
            </a:r>
            <a:r>
              <a:rPr lang="en-US" sz="1200" dirty="0">
                <a:latin typeface="Tw Cen MT" charset="0"/>
              </a:rPr>
              <a:t>, </a:t>
            </a:r>
            <a:r>
              <a:rPr lang="en-US" sz="1200" dirty="0" err="1">
                <a:latin typeface="Tw Cen MT" charset="0"/>
              </a:rPr>
              <a:t>A.Loupy</a:t>
            </a:r>
            <a:r>
              <a:rPr lang="en-US" sz="1200" dirty="0">
                <a:latin typeface="Tw Cen MT" charset="0"/>
              </a:rPr>
              <a:t>, </a:t>
            </a:r>
            <a:r>
              <a:rPr lang="en-US" sz="1200" dirty="0" err="1">
                <a:latin typeface="Tw Cen MT" charset="0"/>
              </a:rPr>
              <a:t>C.Grippo</a:t>
            </a:r>
            <a:r>
              <a:rPr lang="en-US" sz="1200" dirty="0">
                <a:latin typeface="Tw Cen MT" charset="0"/>
              </a:rPr>
              <a:t>, </a:t>
            </a:r>
            <a:r>
              <a:rPr lang="en-US" sz="1200" dirty="0" err="1">
                <a:latin typeface="Tw Cen MT" charset="0"/>
              </a:rPr>
              <a:t>G.C.Grossi</a:t>
            </a:r>
            <a:r>
              <a:rPr lang="en-US" sz="1200" dirty="0">
                <a:latin typeface="Tw Cen MT" charset="0"/>
              </a:rPr>
              <a:t> and </a:t>
            </a:r>
            <a:r>
              <a:rPr lang="en-US" sz="1200" dirty="0" err="1">
                <a:latin typeface="Tw Cen MT" charset="0"/>
              </a:rPr>
              <a:t>A.Bargagna</a:t>
            </a:r>
            <a:r>
              <a:rPr lang="en-US" sz="1200" dirty="0">
                <a:latin typeface="Tw Cen MT" charset="0"/>
              </a:rPr>
              <a:t>. "Solvent-free Reactions as Green Chemistry Procedures for the synthesis of cosmetic fatty esters". </a:t>
            </a:r>
            <a:r>
              <a:rPr lang="en-US" sz="1200" i="1" dirty="0">
                <a:latin typeface="Tw Cen MT" charset="0"/>
              </a:rPr>
              <a:t>Green Chem.,</a:t>
            </a:r>
            <a:r>
              <a:rPr lang="en-US" sz="1200" dirty="0">
                <a:latin typeface="Tw Cen MT" charset="0"/>
              </a:rPr>
              <a:t> (2003) </a:t>
            </a:r>
            <a:r>
              <a:rPr lang="en-US" sz="1200" i="1" dirty="0">
                <a:latin typeface="Tw Cen MT" charset="0"/>
              </a:rPr>
              <a:t>5</a:t>
            </a:r>
            <a:r>
              <a:rPr lang="en-US" sz="1200" dirty="0">
                <a:latin typeface="Tw Cen MT" charset="0"/>
              </a:rPr>
              <a:t>, 623-626.</a:t>
            </a:r>
            <a:endParaRPr lang="it-IT" sz="1200" dirty="0">
              <a:latin typeface="Tw Cen MT" charset="0"/>
            </a:endParaRPr>
          </a:p>
          <a:p>
            <a:endParaRPr lang="it-IT" sz="1200" dirty="0">
              <a:latin typeface="Tw Cen MT" charset="0"/>
            </a:endParaRPr>
          </a:p>
        </p:txBody>
      </p:sp>
    </p:spTree>
    <p:extLst>
      <p:ext uri="{BB962C8B-B14F-4D97-AF65-F5344CB8AC3E}">
        <p14:creationId xmlns:p14="http://schemas.microsoft.com/office/powerpoint/2010/main" val="1901076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it-IT" sz="2400" b="1" dirty="0" smtClean="0">
                <a:latin typeface="Calibri" pitchFamily="34" charset="0"/>
                <a:ea typeface="Times New Roman" pitchFamily="18" charset="0"/>
                <a:cs typeface="Times New Roman" pitchFamily="18" charset="0"/>
              </a:rPr>
              <a:t>Reazioni organiche promosse dal riscaldamento a microonde</a:t>
            </a:r>
            <a:endParaRPr lang="it-IT" sz="2400" b="1" dirty="0"/>
          </a:p>
        </p:txBody>
      </p:sp>
      <p:sp>
        <p:nvSpPr>
          <p:cNvPr id="7" name="Segnaposto contenuto 2"/>
          <p:cNvSpPr>
            <a:spLocks noGrp="1"/>
          </p:cNvSpPr>
          <p:nvPr>
            <p:ph sz="quarter" idx="1"/>
          </p:nvPr>
        </p:nvSpPr>
        <p:spPr>
          <a:xfrm>
            <a:off x="285750" y="1500188"/>
            <a:ext cx="8153400" cy="714375"/>
          </a:xfrm>
        </p:spPr>
        <p:txBody>
          <a:bodyPr>
            <a:normAutofit fontScale="92500" lnSpcReduction="10000"/>
          </a:bodyPr>
          <a:lstStyle/>
          <a:p>
            <a:pPr algn="just" eaLnBrk="1" hangingPunct="1">
              <a:buFont typeface="Wingdings" charset="0"/>
              <a:buNone/>
            </a:pPr>
            <a:r>
              <a:rPr lang="it-IT" sz="2400">
                <a:latin typeface="Tw Cen MT" charset="0"/>
              </a:rPr>
              <a:t>	Rassegna schematica esemplificativa di reazioni organiche promosse dal riscaldamento a microonde.</a:t>
            </a:r>
          </a:p>
          <a:p>
            <a:pPr algn="just" eaLnBrk="1" hangingPunct="1"/>
            <a:endParaRPr lang="it-IT" sz="2400">
              <a:latin typeface="Tw Cen MT" charset="0"/>
            </a:endParaRPr>
          </a:p>
        </p:txBody>
      </p:sp>
      <p:graphicFrame>
        <p:nvGraphicFramePr>
          <p:cNvPr id="8" name="Tabella 4"/>
          <p:cNvGraphicFramePr>
            <a:graphicFrameLocks noGrp="1"/>
          </p:cNvGraphicFramePr>
          <p:nvPr>
            <p:extLst>
              <p:ext uri="{D42A27DB-BD31-4B8C-83A1-F6EECF244321}">
                <p14:modId xmlns:p14="http://schemas.microsoft.com/office/powerpoint/2010/main" val="2116517707"/>
              </p:ext>
            </p:extLst>
          </p:nvPr>
        </p:nvGraphicFramePr>
        <p:xfrm>
          <a:off x="571500" y="2357438"/>
          <a:ext cx="7786688" cy="4338679"/>
        </p:xfrm>
        <a:graphic>
          <a:graphicData uri="http://schemas.openxmlformats.org/drawingml/2006/table">
            <a:tbl>
              <a:tblPr/>
              <a:tblGrid>
                <a:gridCol w="2193925"/>
                <a:gridCol w="1601788"/>
                <a:gridCol w="1487487"/>
                <a:gridCol w="1252538"/>
                <a:gridCol w="1250950"/>
              </a:tblGrid>
              <a:tr h="500063">
                <a:tc>
                  <a:txBody>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Times New Roman" charset="0"/>
                        </a:rPr>
                        <a:t>Reazione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anchor="ctr"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Times New Roman" charset="0"/>
                        </a:rPr>
                        <a:t>Procedura</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anchor="ctr"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Times New Roman" charset="0"/>
                        </a:rPr>
                        <a:t>Tempo</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anchor="ctr"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Times New Roman" charset="0"/>
                        </a:rPr>
                        <a:t>Resa</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anchor="ctr"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Rapporto di velocità</a:t>
                      </a:r>
                    </a:p>
                  </a:txBody>
                  <a:tcPr marL="9460" marR="9460" marT="9460" marB="9460" anchor="ctr"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4513">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Idrolisi della Benzammide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Microonde</a:t>
                      </a:r>
                    </a:p>
                  </a:txBody>
                  <a:tcPr marL="9460" marR="9460" marT="9460" marB="946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1 ora</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10 min.</a:t>
                      </a:r>
                    </a:p>
                  </a:txBody>
                  <a:tcPr marL="9460" marR="9460" marT="9460" marB="946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90%</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99%</a:t>
                      </a:r>
                    </a:p>
                  </a:txBody>
                  <a:tcPr marL="9460" marR="9460" marT="9460" marB="946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6</a:t>
                      </a:r>
                    </a:p>
                  </a:txBody>
                  <a:tcPr marL="9460" marR="9460" marT="9460" marB="946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588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Ossidazione toluene ad acido benzoico</a:t>
                      </a:r>
                    </a:p>
                  </a:txBody>
                  <a:tcPr marL="9460" marR="9460" marT="9460" marB="94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Microonde</a:t>
                      </a: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25 min.</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5 min.</a:t>
                      </a: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40%</a:t>
                      </a:r>
                      <a:br>
                        <a:rPr kumimoji="0" lang="it-IT" sz="1600" b="0" i="0" u="none" strike="noStrike" cap="none" normalizeH="0" baseline="0">
                          <a:ln>
                            <a:noFill/>
                          </a:ln>
                          <a:solidFill>
                            <a:schemeClr val="tx1"/>
                          </a:solidFill>
                          <a:effectLst/>
                          <a:latin typeface="Calibri" charset="0"/>
                          <a:ea typeface="ＭＳ Ｐゴシック" charset="0"/>
                          <a:cs typeface="Times New Roman" charset="0"/>
                        </a:rPr>
                      </a:b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40%</a:t>
                      </a: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5</a:t>
                      </a:r>
                    </a:p>
                  </a:txBody>
                  <a:tcPr marL="9460" marR="9460" marT="9460" marB="9460"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Reazione tra 4-cianofenossido e benzilcloruro</a:t>
                      </a:r>
                    </a:p>
                  </a:txBody>
                  <a:tcPr marL="9460" marR="9460" marT="9460" marB="94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Microonde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12 ore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3 min.</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72%</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74%</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240</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Esterificazione acido benzoico con metanolo</a:t>
                      </a:r>
                    </a:p>
                  </a:txBody>
                  <a:tcPr marL="9460" marR="9460" marT="9460" marB="94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Microonde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8 ore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5 min</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74%</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76%</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96</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Esterificazione acido benzoico con propanolo</a:t>
                      </a:r>
                    </a:p>
                  </a:txBody>
                  <a:tcPr marL="9460" marR="9460" marT="9460" marB="94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Microonde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7.5 ore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18 min</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89%</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86%</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25</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it-IT" sz="1600" b="0" i="0" u="none" strike="noStrike" cap="none" normalizeH="0" baseline="0">
                          <a:ln>
                            <a:noFill/>
                          </a:ln>
                          <a:solidFill>
                            <a:schemeClr val="tx1"/>
                          </a:solidFill>
                          <a:effectLst/>
                          <a:latin typeface="Calibri" charset="0"/>
                          <a:ea typeface="ＭＳ Ｐゴシック" charset="0"/>
                          <a:cs typeface="Times New Roman" charset="0"/>
                        </a:rPr>
                        <a:t>Esterificazione acido benzoico con n-butanolo</a:t>
                      </a:r>
                    </a:p>
                  </a:txBody>
                  <a:tcPr marL="9460" marR="9460" marT="9460" marB="946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Tradizionale</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Microonde</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1 ora</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7.5 min.</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82%</a:t>
                      </a:r>
                      <a:br>
                        <a:rPr kumimoji="0" lang="en-US" sz="1600" b="0" i="0" u="none" strike="noStrike" cap="none" normalizeH="0" baseline="0">
                          <a:ln>
                            <a:noFill/>
                          </a:ln>
                          <a:solidFill>
                            <a:schemeClr val="tx1"/>
                          </a:solidFill>
                          <a:effectLst/>
                          <a:latin typeface="Calibri" charset="0"/>
                          <a:ea typeface="ＭＳ Ｐゴシック" charset="0"/>
                          <a:cs typeface="Times New Roman" charset="0"/>
                        </a:rPr>
                      </a:b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79%</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Times New Roman" charset="0"/>
                        </a:rPr>
                        <a:t>8</a:t>
                      </a:r>
                      <a:endParaRPr kumimoji="0" lang="it-IT" sz="1600" b="0" i="0" u="none" strike="noStrike" cap="none" normalizeH="0" baseline="0">
                        <a:ln>
                          <a:noFill/>
                        </a:ln>
                        <a:solidFill>
                          <a:schemeClr val="tx1"/>
                        </a:solidFill>
                        <a:effectLst/>
                        <a:latin typeface="Calibri" charset="0"/>
                        <a:ea typeface="ＭＳ Ｐゴシック" charset="0"/>
                        <a:cs typeface="Times New Roman" charset="0"/>
                      </a:endParaRPr>
                    </a:p>
                  </a:txBody>
                  <a:tcPr marL="9460" marR="9460" marT="9460" marB="946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1"/>
          <p:cNvSpPr>
            <a:spLocks noChangeArrowheads="1"/>
          </p:cNvSpPr>
          <p:nvPr/>
        </p:nvSpPr>
        <p:spPr bwMode="auto">
          <a:xfrm>
            <a:off x="857250" y="3357563"/>
            <a:ext cx="807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1400">
                <a:latin typeface="Calibri" charset="0"/>
                <a:cs typeface="Times New Roman" charset="0"/>
              </a:rPr>
              <a:t>. </a:t>
            </a:r>
          </a:p>
        </p:txBody>
      </p:sp>
    </p:spTree>
    <p:extLst>
      <p:ext uri="{BB962C8B-B14F-4D97-AF65-F5344CB8AC3E}">
        <p14:creationId xmlns:p14="http://schemas.microsoft.com/office/powerpoint/2010/main" val="18973882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813893" y="1045393"/>
            <a:ext cx="7199824" cy="5101786"/>
          </a:xfrm>
          <a:prstGeom prst="rect">
            <a:avLst/>
          </a:prstGeom>
        </p:spPr>
      </p:pic>
    </p:spTree>
    <p:extLst>
      <p:ext uri="{BB962C8B-B14F-4D97-AF65-F5344CB8AC3E}">
        <p14:creationId xmlns:p14="http://schemas.microsoft.com/office/powerpoint/2010/main" val="1333764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635015" y="1072573"/>
            <a:ext cx="7942166" cy="5367121"/>
          </a:xfrm>
          <a:prstGeom prst="rect">
            <a:avLst/>
          </a:prstGeom>
        </p:spPr>
      </p:pic>
    </p:spTree>
    <p:extLst>
      <p:ext uri="{BB962C8B-B14F-4D97-AF65-F5344CB8AC3E}">
        <p14:creationId xmlns:p14="http://schemas.microsoft.com/office/powerpoint/2010/main" val="30083938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348811" y="896553"/>
            <a:ext cx="8112100" cy="5577069"/>
          </a:xfrm>
          <a:prstGeom prst="rect">
            <a:avLst/>
          </a:prstGeom>
        </p:spPr>
      </p:pic>
    </p:spTree>
    <p:extLst>
      <p:ext uri="{BB962C8B-B14F-4D97-AF65-F5344CB8AC3E}">
        <p14:creationId xmlns:p14="http://schemas.microsoft.com/office/powerpoint/2010/main" val="24860518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661847" y="974187"/>
            <a:ext cx="7816952" cy="5289624"/>
          </a:xfrm>
          <a:prstGeom prst="rect">
            <a:avLst/>
          </a:prstGeom>
        </p:spPr>
      </p:pic>
    </p:spTree>
    <p:extLst>
      <p:ext uri="{BB962C8B-B14F-4D97-AF65-F5344CB8AC3E}">
        <p14:creationId xmlns:p14="http://schemas.microsoft.com/office/powerpoint/2010/main" val="39032418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780860" y="1510176"/>
            <a:ext cx="7053483" cy="3970318"/>
          </a:xfrm>
          <a:prstGeom prst="rect">
            <a:avLst/>
          </a:prstGeom>
          <a:noFill/>
        </p:spPr>
        <p:txBody>
          <a:bodyPr wrap="square" rtlCol="0">
            <a:spAutoFit/>
          </a:bodyPr>
          <a:lstStyle/>
          <a:p>
            <a:pPr algn="just"/>
            <a:r>
              <a:rPr lang="it-IT" dirty="0">
                <a:latin typeface="Arial Black"/>
                <a:cs typeface="Arial Black"/>
              </a:rPr>
              <a:t>La procedura utilizzata deve (o dovrebbe idealmente</a:t>
            </a:r>
            <a:r>
              <a:rPr lang="it-IT" dirty="0" smtClean="0">
                <a:latin typeface="Arial Black"/>
                <a:cs typeface="Arial Black"/>
              </a:rPr>
              <a:t>): </a:t>
            </a:r>
          </a:p>
          <a:p>
            <a:pPr algn="just"/>
            <a:endParaRPr lang="it-IT" dirty="0" smtClean="0">
              <a:latin typeface="Arial Black"/>
              <a:cs typeface="Arial Black"/>
            </a:endParaRPr>
          </a:p>
          <a:p>
            <a:pPr algn="just"/>
            <a:r>
              <a:rPr lang="it-IT" dirty="0" smtClean="0">
                <a:solidFill>
                  <a:srgbClr val="008000"/>
                </a:solidFill>
                <a:latin typeface="Arial Black"/>
                <a:cs typeface="Arial Black"/>
              </a:rPr>
              <a:t>avvenire </a:t>
            </a:r>
            <a:r>
              <a:rPr lang="it-IT" dirty="0">
                <a:solidFill>
                  <a:srgbClr val="008000"/>
                </a:solidFill>
                <a:latin typeface="Arial Black"/>
                <a:cs typeface="Arial Black"/>
              </a:rPr>
              <a:t>in condizioni blande</a:t>
            </a:r>
          </a:p>
          <a:p>
            <a:pPr algn="just"/>
            <a:endParaRPr lang="it-IT" dirty="0" smtClean="0">
              <a:solidFill>
                <a:srgbClr val="008000"/>
              </a:solidFill>
              <a:latin typeface="Arial Black"/>
              <a:cs typeface="Arial Black"/>
            </a:endParaRPr>
          </a:p>
          <a:p>
            <a:pPr algn="just"/>
            <a:r>
              <a:rPr lang="it-IT" dirty="0" smtClean="0">
                <a:solidFill>
                  <a:srgbClr val="008000"/>
                </a:solidFill>
                <a:latin typeface="Arial Black"/>
                <a:cs typeface="Arial Black"/>
              </a:rPr>
              <a:t>utilizzare </a:t>
            </a:r>
            <a:r>
              <a:rPr lang="it-IT" dirty="0">
                <a:solidFill>
                  <a:srgbClr val="008000"/>
                </a:solidFill>
                <a:latin typeface="Arial Black"/>
                <a:cs typeface="Arial Black"/>
              </a:rPr>
              <a:t>materiali e reagenti facilmente reperibili</a:t>
            </a:r>
          </a:p>
          <a:p>
            <a:pPr algn="just"/>
            <a:endParaRPr lang="it-IT" dirty="0" smtClean="0">
              <a:solidFill>
                <a:srgbClr val="008000"/>
              </a:solidFill>
              <a:latin typeface="Arial Black"/>
              <a:cs typeface="Arial Black"/>
            </a:endParaRPr>
          </a:p>
          <a:p>
            <a:pPr algn="just"/>
            <a:r>
              <a:rPr lang="it-IT" dirty="0" smtClean="0">
                <a:solidFill>
                  <a:srgbClr val="008000"/>
                </a:solidFill>
                <a:latin typeface="Arial Black"/>
                <a:cs typeface="Arial Black"/>
              </a:rPr>
              <a:t>evitare </a:t>
            </a:r>
            <a:r>
              <a:rPr lang="it-IT" dirty="0">
                <a:solidFill>
                  <a:srgbClr val="008000"/>
                </a:solidFill>
                <a:latin typeface="Arial Black"/>
                <a:cs typeface="Arial Black"/>
              </a:rPr>
              <a:t>l'utilizzo di solventi, o quanto meno richiedere solventi non dannosi e </a:t>
            </a:r>
            <a:r>
              <a:rPr lang="it-IT" dirty="0" smtClean="0">
                <a:solidFill>
                  <a:srgbClr val="008000"/>
                </a:solidFill>
                <a:latin typeface="Arial Black"/>
                <a:cs typeface="Arial Black"/>
              </a:rPr>
              <a:t>facilmente </a:t>
            </a:r>
            <a:r>
              <a:rPr lang="it-IT" dirty="0">
                <a:solidFill>
                  <a:srgbClr val="008000"/>
                </a:solidFill>
                <a:latin typeface="Arial Black"/>
                <a:cs typeface="Arial Black"/>
              </a:rPr>
              <a:t>rimovibile, preferibilmente acqua. </a:t>
            </a:r>
          </a:p>
          <a:p>
            <a:pPr algn="just"/>
            <a:endParaRPr lang="it-IT" dirty="0" smtClean="0">
              <a:solidFill>
                <a:srgbClr val="008000"/>
              </a:solidFill>
              <a:latin typeface="Arial Black"/>
              <a:cs typeface="Arial Black"/>
            </a:endParaRPr>
          </a:p>
          <a:p>
            <a:pPr algn="just"/>
            <a:r>
              <a:rPr lang="it-IT" dirty="0" smtClean="0">
                <a:solidFill>
                  <a:srgbClr val="008000"/>
                </a:solidFill>
                <a:latin typeface="Arial Black"/>
                <a:cs typeface="Arial Black"/>
              </a:rPr>
              <a:t>portare </a:t>
            </a:r>
            <a:r>
              <a:rPr lang="it-IT" dirty="0">
                <a:solidFill>
                  <a:srgbClr val="008000"/>
                </a:solidFill>
                <a:latin typeface="Arial Black"/>
                <a:cs typeface="Arial Black"/>
              </a:rPr>
              <a:t>a prodotti finali facilmente isolabili con metodi non cromatografici, tipo cristallizzazione o distillazione.</a:t>
            </a:r>
          </a:p>
          <a:p>
            <a:pPr algn="just"/>
            <a:endParaRPr lang="en-US" dirty="0">
              <a:latin typeface="Arial Black"/>
              <a:cs typeface="Arial Black"/>
            </a:endParaRPr>
          </a:p>
        </p:txBody>
      </p:sp>
    </p:spTree>
    <p:extLst>
      <p:ext uri="{BB962C8B-B14F-4D97-AF65-F5344CB8AC3E}">
        <p14:creationId xmlns:p14="http://schemas.microsoft.com/office/powerpoint/2010/main" val="3190398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pic>
        <p:nvPicPr>
          <p:cNvPr id="2" name="Picture 1"/>
          <p:cNvPicPr>
            <a:picLocks noChangeAspect="1"/>
          </p:cNvPicPr>
          <p:nvPr/>
        </p:nvPicPr>
        <p:blipFill>
          <a:blip r:embed="rId2"/>
          <a:stretch>
            <a:fillRect/>
          </a:stretch>
        </p:blipFill>
        <p:spPr>
          <a:xfrm>
            <a:off x="375643" y="1105094"/>
            <a:ext cx="8261551" cy="4628167"/>
          </a:xfrm>
          <a:prstGeom prst="rect">
            <a:avLst/>
          </a:prstGeom>
        </p:spPr>
      </p:pic>
      <p:pic>
        <p:nvPicPr>
          <p:cNvPr id="3" name="Picture 2"/>
          <p:cNvPicPr>
            <a:picLocks noChangeAspect="1"/>
          </p:cNvPicPr>
          <p:nvPr/>
        </p:nvPicPr>
        <p:blipFill>
          <a:blip r:embed="rId3"/>
          <a:stretch>
            <a:fillRect/>
          </a:stretch>
        </p:blipFill>
        <p:spPr>
          <a:xfrm>
            <a:off x="330200" y="5912146"/>
            <a:ext cx="6556588" cy="806057"/>
          </a:xfrm>
          <a:prstGeom prst="rect">
            <a:avLst/>
          </a:prstGeom>
        </p:spPr>
      </p:pic>
    </p:spTree>
    <p:extLst>
      <p:ext uri="{BB962C8B-B14F-4D97-AF65-F5344CB8AC3E}">
        <p14:creationId xmlns:p14="http://schemas.microsoft.com/office/powerpoint/2010/main" val="28241267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371475"/>
            <a:ext cx="8153400" cy="990600"/>
          </a:xfrm>
        </p:spPr>
        <p:txBody>
          <a:bodyPr>
            <a:normAutofit/>
          </a:bodyPr>
          <a:lstStyle/>
          <a:p>
            <a:pPr eaLnBrk="1" fontAlgn="auto" hangingPunct="1">
              <a:spcAft>
                <a:spcPts val="0"/>
              </a:spcAft>
              <a:defRPr/>
            </a:pPr>
            <a:r>
              <a:rPr lang="it-IT" sz="2400" b="1" dirty="0" smtClean="0">
                <a:ea typeface="+mj-ea"/>
              </a:rPr>
              <a:t>Impieghi delle microonde in processi separativi</a:t>
            </a:r>
            <a:endParaRPr lang="it-IT" sz="2400" b="1" dirty="0">
              <a:ea typeface="+mj-ea"/>
            </a:endParaRPr>
          </a:p>
        </p:txBody>
      </p:sp>
      <p:sp>
        <p:nvSpPr>
          <p:cNvPr id="7" name="Segnaposto contenuto 2"/>
          <p:cNvSpPr>
            <a:spLocks noGrp="1"/>
          </p:cNvSpPr>
          <p:nvPr>
            <p:ph sz="quarter" idx="1"/>
          </p:nvPr>
        </p:nvSpPr>
        <p:spPr>
          <a:xfrm>
            <a:off x="612775" y="1743075"/>
            <a:ext cx="8153400" cy="4186238"/>
          </a:xfrm>
        </p:spPr>
        <p:txBody>
          <a:bodyPr>
            <a:normAutofit/>
          </a:bodyPr>
          <a:lstStyle/>
          <a:p>
            <a:pPr algn="just" eaLnBrk="1" hangingPunct="1">
              <a:lnSpc>
                <a:spcPct val="80000"/>
              </a:lnSpc>
            </a:pPr>
            <a:r>
              <a:rPr lang="it-IT" sz="2000">
                <a:latin typeface="Tw Cen MT" charset="0"/>
              </a:rPr>
              <a:t>La tecnologia delle microonde viene anche combinata a operazioni di separazione quali estrazioni, distillazioni (in corrente di vapore, rettifica di solventi, distillazione reattiva), essiccamenti, calcinazioni e ricristallizzazioni.</a:t>
            </a:r>
          </a:p>
          <a:p>
            <a:pPr algn="just" eaLnBrk="1" hangingPunct="1">
              <a:lnSpc>
                <a:spcPct val="80000"/>
              </a:lnSpc>
            </a:pPr>
            <a:r>
              <a:rPr lang="it-IT" sz="2000">
                <a:latin typeface="Tw Cen MT" charset="0"/>
              </a:rPr>
              <a:t>La tecnica MAE (Microwave Assisted Extraction) è già molto utilizzata in laboratorio per l</a:t>
            </a:r>
            <a:r>
              <a:rPr lang="ja-JP" altLang="it-IT" sz="2000">
                <a:latin typeface="Tw Cen MT" charset="0"/>
              </a:rPr>
              <a:t>’</a:t>
            </a:r>
            <a:r>
              <a:rPr lang="it-IT" sz="2000">
                <a:latin typeface="Tw Cen MT" charset="0"/>
              </a:rPr>
              <a:t>estrazione di inquinanti organici da diverse matrici e per l</a:t>
            </a:r>
            <a:r>
              <a:rPr lang="ja-JP" altLang="it-IT" sz="2000">
                <a:latin typeface="Tw Cen MT" charset="0"/>
              </a:rPr>
              <a:t>’</a:t>
            </a:r>
            <a:r>
              <a:rPr lang="it-IT" sz="2000">
                <a:latin typeface="Tw Cen MT" charset="0"/>
              </a:rPr>
              <a:t>isolamento di prodotti naturali. Essa consente una notevole riduzione dei tempi del processo e dei volumi di solvente impiegati rispetto all</a:t>
            </a:r>
            <a:r>
              <a:rPr lang="ja-JP" altLang="it-IT" sz="2000">
                <a:latin typeface="Tw Cen MT" charset="0"/>
              </a:rPr>
              <a:t>’</a:t>
            </a:r>
            <a:r>
              <a:rPr lang="it-IT" sz="2000">
                <a:latin typeface="Tw Cen MT" charset="0"/>
              </a:rPr>
              <a:t>estrazione classica condotta attraverso estrattori Soxhlet. </a:t>
            </a:r>
          </a:p>
          <a:p>
            <a:pPr algn="just" eaLnBrk="1" hangingPunct="1">
              <a:lnSpc>
                <a:spcPct val="80000"/>
              </a:lnSpc>
            </a:pPr>
            <a:r>
              <a:rPr lang="it-IT" sz="2000">
                <a:latin typeface="Tw Cen MT" charset="0"/>
              </a:rPr>
              <a:t>Anche nel campo delle estrazioni si sta sperimentando la tecnologia a microonde in assenza di solvente, SFME (Solvent-Free Microwave Extraction), che consente ad esempio di estrarre da una matrice vegetale tal quale, senza aggiunta di solventi organici o acqua, delle sostanze odorose volatili (Gambaro, 2006).</a:t>
            </a:r>
          </a:p>
          <a:p>
            <a:pPr eaLnBrk="1" hangingPunct="1">
              <a:lnSpc>
                <a:spcPct val="80000"/>
              </a:lnSpc>
            </a:pPr>
            <a:endParaRPr lang="it-IT" sz="1800">
              <a:latin typeface="Tw Cen MT" charset="0"/>
            </a:endParaRPr>
          </a:p>
        </p:txBody>
      </p:sp>
      <p:sp>
        <p:nvSpPr>
          <p:cNvPr id="8" name="Rettangolo 3"/>
          <p:cNvSpPr>
            <a:spLocks noChangeArrowheads="1"/>
          </p:cNvSpPr>
          <p:nvPr/>
        </p:nvSpPr>
        <p:spPr bwMode="auto">
          <a:xfrm>
            <a:off x="571500" y="6072188"/>
            <a:ext cx="8072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200">
                <a:latin typeface="Tw Cen MT" charset="0"/>
              </a:rPr>
              <a:t>R. Gambaro, C. Villa, A. Bisio, E. Mariani and R. Raggio. </a:t>
            </a:r>
            <a:r>
              <a:rPr lang="ja-JP" altLang="it-IT" sz="1200">
                <a:latin typeface="Tw Cen MT" charset="0"/>
              </a:rPr>
              <a:t>“</a:t>
            </a:r>
            <a:r>
              <a:rPr lang="it-IT" sz="1200">
                <a:latin typeface="Tw Cen MT" charset="0"/>
              </a:rPr>
              <a:t>Applicazione della tecnologia microonde nell</a:t>
            </a:r>
            <a:r>
              <a:rPr lang="ja-JP" altLang="it-IT" sz="1200">
                <a:latin typeface="Tw Cen MT" charset="0"/>
              </a:rPr>
              <a:t>’</a:t>
            </a:r>
            <a:r>
              <a:rPr lang="it-IT" sz="1200">
                <a:latin typeface="Tw Cen MT" charset="0"/>
              </a:rPr>
              <a:t>estrazione senza solventi dell</a:t>
            </a:r>
            <a:r>
              <a:rPr lang="ja-JP" altLang="it-IT" sz="1200">
                <a:latin typeface="Tw Cen MT" charset="0"/>
              </a:rPr>
              <a:t>’</a:t>
            </a:r>
            <a:r>
              <a:rPr lang="it-IT" sz="1200">
                <a:latin typeface="Tw Cen MT" charset="0"/>
              </a:rPr>
              <a:t>olio essenziale da salvia somalensis</a:t>
            </a:r>
            <a:r>
              <a:rPr lang="ja-JP" altLang="it-IT" sz="1200">
                <a:latin typeface="Tw Cen MT" charset="0"/>
              </a:rPr>
              <a:t>”</a:t>
            </a:r>
            <a:r>
              <a:rPr lang="it-IT" sz="1200">
                <a:latin typeface="Tw Cen MT" charset="0"/>
              </a:rPr>
              <a:t>. MISA 2006 3° Convegno Nazionale delle Microonde nell'Ingegneria e nelle Scienze Applicate. </a:t>
            </a:r>
            <a:r>
              <a:rPr lang="en-US" sz="1200">
                <a:latin typeface="Tw Cen MT" charset="0"/>
              </a:rPr>
              <a:t>Palermo, 24-26 Maggio 2006.</a:t>
            </a:r>
            <a:endParaRPr lang="it-IT" sz="1200">
              <a:latin typeface="Tw Cen MT" charset="0"/>
            </a:endParaRPr>
          </a:p>
        </p:txBody>
      </p:sp>
    </p:spTree>
    <p:extLst>
      <p:ext uri="{BB962C8B-B14F-4D97-AF65-F5344CB8AC3E}">
        <p14:creationId xmlns:p14="http://schemas.microsoft.com/office/powerpoint/2010/main" val="4007355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it-IT" sz="2400" b="1" dirty="0" smtClean="0">
                <a:ea typeface="+mj-ea"/>
              </a:rPr>
              <a:t>Le microonde e i ritardanti di fiamma</a:t>
            </a:r>
            <a:endParaRPr lang="it-IT" sz="2400" b="1" dirty="0">
              <a:ea typeface="+mj-ea"/>
            </a:endParaRPr>
          </a:p>
        </p:txBody>
      </p:sp>
      <p:sp>
        <p:nvSpPr>
          <p:cNvPr id="7" name="Segnaposto contenuto 2"/>
          <p:cNvSpPr>
            <a:spLocks noGrp="1"/>
          </p:cNvSpPr>
          <p:nvPr>
            <p:ph sz="quarter" idx="1"/>
          </p:nvPr>
        </p:nvSpPr>
        <p:spPr>
          <a:xfrm>
            <a:off x="214313" y="1600200"/>
            <a:ext cx="8551862" cy="3114675"/>
          </a:xfrm>
        </p:spPr>
        <p:txBody>
          <a:bodyPr>
            <a:normAutofit/>
          </a:bodyPr>
          <a:lstStyle/>
          <a:p>
            <a:pPr algn="just" eaLnBrk="1" hangingPunct="1">
              <a:lnSpc>
                <a:spcPct val="80000"/>
              </a:lnSpc>
              <a:buFont typeface="Wingdings" charset="0"/>
              <a:buChar char="q"/>
            </a:pPr>
            <a:r>
              <a:rPr lang="it-IT" sz="2000">
                <a:latin typeface="Tw Cen MT" charset="0"/>
              </a:rPr>
              <a:t>Un caso particolare di impiego della tecnica MAE è quello riportato per la estrazione di polibromodifenileteri (PBDE) in liquami e sedimenti fognari (</a:t>
            </a:r>
            <a:r>
              <a:rPr lang="en-US" sz="2000">
                <a:latin typeface="Tw Cen MT" charset="0"/>
              </a:rPr>
              <a:t>Shin, 2006)</a:t>
            </a:r>
            <a:r>
              <a:rPr lang="it-IT" sz="2000">
                <a:latin typeface="Tw Cen MT" charset="0"/>
              </a:rPr>
              <a:t>. Questi composti sono utilizzati come ritardanti di fiamma in molti materiali plastici. Essi sono tossici e manifestano una elevata persistenza ambientale. </a:t>
            </a:r>
          </a:p>
          <a:p>
            <a:pPr algn="just" eaLnBrk="1" hangingPunct="1">
              <a:lnSpc>
                <a:spcPct val="80000"/>
              </a:lnSpc>
            </a:pPr>
            <a:r>
              <a:rPr lang="it-IT" sz="2000">
                <a:latin typeface="Tw Cen MT" charset="0"/>
              </a:rPr>
              <a:t>La tecnologia microonde è stata sperimentata vantaggiosamente, in alternativa alla pirolisi convenzionale, anche per la debromurazione di polistirolo ad alto impatto (HIPS) contenente decabromodifeniletere o decabromodifeniletano come ritardanti di fiamma. In figura sono confrontati i risultati ottenuti con il processo di pirolisi convenzionale e con quello assistito da microonde (</a:t>
            </a:r>
            <a:r>
              <a:rPr lang="en-US" sz="2000">
                <a:latin typeface="Tw Cen MT" charset="0"/>
              </a:rPr>
              <a:t>Bhaskar, 2008).</a:t>
            </a:r>
            <a:endParaRPr lang="it-IT" sz="2000">
              <a:latin typeface="Tw Cen MT" charset="0"/>
            </a:endParaRPr>
          </a:p>
        </p:txBody>
      </p:sp>
      <p:pic>
        <p:nvPicPr>
          <p:cNvPr id="8" name="Immagine 3" descr="Graphical abstract image for this article  (ID: b807370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4357688"/>
            <a:ext cx="53578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4"/>
          <p:cNvSpPr>
            <a:spLocks noChangeArrowheads="1"/>
          </p:cNvSpPr>
          <p:nvPr/>
        </p:nvSpPr>
        <p:spPr bwMode="auto">
          <a:xfrm>
            <a:off x="214313" y="6396038"/>
            <a:ext cx="857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Tw Cen MT" charset="0"/>
              </a:rPr>
              <a:t>M. Shin, L. Svoboda, P. Falletta. 41st Central Canadian Symposium on water quality research. 13-14 Febbraio 2006. Burlington, Ontario. </a:t>
            </a:r>
          </a:p>
          <a:p>
            <a:r>
              <a:rPr lang="en-US" sz="1200">
                <a:latin typeface="Tw Cen MT" charset="0"/>
              </a:rPr>
              <a:t>T. Bhaskar, A. Hosokawa, A. Muto, Y. Tsukahara, T. Yamauchi and Y. Wada. </a:t>
            </a:r>
            <a:r>
              <a:rPr lang="en-US" sz="1200" i="1">
                <a:latin typeface="Tw Cen MT" charset="0"/>
              </a:rPr>
              <a:t>Green Chem</a:t>
            </a:r>
            <a:r>
              <a:rPr lang="en-US" sz="1200">
                <a:latin typeface="Tw Cen MT" charset="0"/>
              </a:rPr>
              <a:t>., (2008) </a:t>
            </a:r>
            <a:r>
              <a:rPr lang="en-US" sz="1200" i="1">
                <a:latin typeface="Tw Cen MT" charset="0"/>
              </a:rPr>
              <a:t>10</a:t>
            </a:r>
            <a:r>
              <a:rPr lang="en-US" sz="1200">
                <a:latin typeface="Tw Cen MT" charset="0"/>
              </a:rPr>
              <a:t>, 739 - 742.</a:t>
            </a:r>
            <a:endParaRPr lang="it-IT" sz="1200">
              <a:latin typeface="Tw Cen MT" charset="0"/>
            </a:endParaRPr>
          </a:p>
        </p:txBody>
      </p:sp>
    </p:spTree>
    <p:extLst>
      <p:ext uri="{BB962C8B-B14F-4D97-AF65-F5344CB8AC3E}">
        <p14:creationId xmlns:p14="http://schemas.microsoft.com/office/powerpoint/2010/main" val="3986010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22491" y="125453"/>
            <a:ext cx="3848717"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smtClean="0">
                <a:solidFill>
                  <a:schemeClr val="bg2">
                    <a:lumMod val="25000"/>
                  </a:schemeClr>
                </a:solidFill>
              </a:rPr>
              <a:t>Microonde e sintesi</a:t>
            </a:r>
            <a:endParaRPr lang="it-IT" sz="3000" b="1" dirty="0">
              <a:solidFill>
                <a:schemeClr val="bg2">
                  <a:lumMod val="25000"/>
                </a:schemeClr>
              </a:solidFill>
            </a:endParaRPr>
          </a:p>
        </p:txBody>
      </p:sp>
      <p:sp>
        <p:nvSpPr>
          <p:cNvPr id="6" name="Titolo 1"/>
          <p:cNvSpPr>
            <a:spLocks noGrp="1"/>
          </p:cNvSpPr>
          <p:nvPr>
            <p:ph type="title"/>
          </p:nvPr>
        </p:nvSpPr>
        <p:spPr>
          <a:xfrm>
            <a:off x="612775" y="228600"/>
            <a:ext cx="8153400" cy="990600"/>
          </a:xfrm>
        </p:spPr>
        <p:txBody>
          <a:bodyPr/>
          <a:lstStyle/>
          <a:p>
            <a:pPr eaLnBrk="1" hangingPunct="1"/>
            <a:r>
              <a:rPr lang="it-IT" sz="2400" b="1" dirty="0">
                <a:latin typeface="Tw Cen MT" charset="0"/>
              </a:rPr>
              <a:t>Conclusioni</a:t>
            </a:r>
          </a:p>
        </p:txBody>
      </p:sp>
      <p:sp>
        <p:nvSpPr>
          <p:cNvPr id="7" name="Segnaposto contenuto 2"/>
          <p:cNvSpPr>
            <a:spLocks noGrp="1"/>
          </p:cNvSpPr>
          <p:nvPr>
            <p:ph sz="quarter" idx="1"/>
          </p:nvPr>
        </p:nvSpPr>
        <p:spPr>
          <a:xfrm>
            <a:off x="285750" y="1643063"/>
            <a:ext cx="8643938" cy="4929187"/>
          </a:xfrm>
        </p:spPr>
        <p:txBody>
          <a:bodyPr>
            <a:normAutofit/>
          </a:bodyPr>
          <a:lstStyle/>
          <a:p>
            <a:pPr algn="just" eaLnBrk="1" hangingPunct="1">
              <a:lnSpc>
                <a:spcPct val="80000"/>
              </a:lnSpc>
              <a:buFont typeface="Wingdings" charset="0"/>
              <a:buChar char="q"/>
            </a:pPr>
            <a:r>
              <a:rPr lang="it-IT" sz="1800" dirty="0">
                <a:latin typeface="Tw Cen MT" charset="0"/>
              </a:rPr>
              <a:t>Vantaggi delle microonde in reazioni e processi chimici:</a:t>
            </a:r>
          </a:p>
          <a:p>
            <a:pPr lvl="1" algn="just" eaLnBrk="1" hangingPunct="1">
              <a:lnSpc>
                <a:spcPct val="80000"/>
              </a:lnSpc>
            </a:pPr>
            <a:r>
              <a:rPr lang="it-IT" sz="1600" dirty="0">
                <a:latin typeface="Tw Cen MT" charset="0"/>
              </a:rPr>
              <a:t>riscaldamento più efficace e selettivo</a:t>
            </a:r>
          </a:p>
          <a:p>
            <a:pPr lvl="1" algn="just" eaLnBrk="1" hangingPunct="1">
              <a:lnSpc>
                <a:spcPct val="80000"/>
              </a:lnSpc>
            </a:pPr>
            <a:r>
              <a:rPr lang="it-IT" sz="1600" dirty="0">
                <a:latin typeface="Tw Cen MT" charset="0"/>
              </a:rPr>
              <a:t>considerevole riduzione dei tempi di processo</a:t>
            </a:r>
          </a:p>
          <a:p>
            <a:pPr lvl="1" algn="just" eaLnBrk="1" hangingPunct="1">
              <a:lnSpc>
                <a:spcPct val="80000"/>
              </a:lnSpc>
            </a:pPr>
            <a:r>
              <a:rPr lang="it-IT" sz="1600" dirty="0">
                <a:latin typeface="Tw Cen MT" charset="0"/>
              </a:rPr>
              <a:t>aumento della resa e riduzione della formazione di sottoprodotti</a:t>
            </a:r>
          </a:p>
          <a:p>
            <a:pPr lvl="1" algn="just" eaLnBrk="1" hangingPunct="1">
              <a:lnSpc>
                <a:spcPct val="80000"/>
              </a:lnSpc>
            </a:pPr>
            <a:r>
              <a:rPr lang="it-IT" sz="1600" dirty="0">
                <a:latin typeface="Tw Cen MT" charset="0"/>
              </a:rPr>
              <a:t>controllo più veloce e sicuro del riscaldamento</a:t>
            </a:r>
          </a:p>
          <a:p>
            <a:pPr lvl="1" algn="just" eaLnBrk="1" hangingPunct="1">
              <a:lnSpc>
                <a:spcPct val="80000"/>
              </a:lnSpc>
            </a:pPr>
            <a:r>
              <a:rPr lang="it-IT" sz="1600" dirty="0">
                <a:latin typeface="Tw Cen MT" charset="0"/>
              </a:rPr>
              <a:t>possibilità di lavorare a temperature superiore a quella di ebollizione del solvente</a:t>
            </a:r>
          </a:p>
          <a:p>
            <a:pPr lvl="1" algn="just" eaLnBrk="1" hangingPunct="1">
              <a:lnSpc>
                <a:spcPct val="80000"/>
              </a:lnSpc>
            </a:pPr>
            <a:r>
              <a:rPr lang="it-IT" sz="1600" dirty="0">
                <a:latin typeface="Tw Cen MT" charset="0"/>
              </a:rPr>
              <a:t>possibilità di condurre il processo in condizioni più blande</a:t>
            </a:r>
          </a:p>
          <a:p>
            <a:pPr lvl="1" algn="just" eaLnBrk="1" hangingPunct="1">
              <a:lnSpc>
                <a:spcPct val="80000"/>
              </a:lnSpc>
            </a:pPr>
            <a:r>
              <a:rPr lang="it-IT" sz="1600" dirty="0">
                <a:latin typeface="Tw Cen MT" charset="0"/>
              </a:rPr>
              <a:t>possibilità di attivare processi condotti in assenza di solvente</a:t>
            </a:r>
          </a:p>
          <a:p>
            <a:pPr lvl="1" algn="just" eaLnBrk="1" hangingPunct="1">
              <a:lnSpc>
                <a:spcPct val="80000"/>
              </a:lnSpc>
            </a:pPr>
            <a:r>
              <a:rPr lang="it-IT" sz="1600" dirty="0">
                <a:latin typeface="Tw Cen MT" charset="0"/>
              </a:rPr>
              <a:t>sensibile riduzione </a:t>
            </a:r>
            <a:r>
              <a:rPr lang="it-IT" sz="1600" dirty="0" err="1">
                <a:latin typeface="Tw Cen MT" charset="0"/>
              </a:rPr>
              <a:t>dell</a:t>
            </a:r>
            <a:r>
              <a:rPr lang="ja-JP" altLang="it-IT" sz="1600" dirty="0">
                <a:latin typeface="Tw Cen MT" charset="0"/>
              </a:rPr>
              <a:t>’</a:t>
            </a:r>
            <a:r>
              <a:rPr lang="it-IT" sz="1600" dirty="0">
                <a:latin typeface="Tw Cen MT" charset="0"/>
              </a:rPr>
              <a:t>impatto ambientale del processo</a:t>
            </a:r>
          </a:p>
          <a:p>
            <a:pPr lvl="1" algn="just" eaLnBrk="1" hangingPunct="1">
              <a:lnSpc>
                <a:spcPct val="80000"/>
              </a:lnSpc>
            </a:pPr>
            <a:r>
              <a:rPr lang="it-IT" sz="1600" dirty="0">
                <a:latin typeface="Tw Cen MT" charset="0"/>
              </a:rPr>
              <a:t>considerevole riduzione dei costi di esercizio del processo</a:t>
            </a:r>
          </a:p>
          <a:p>
            <a:pPr lvl="1" algn="just" eaLnBrk="1" hangingPunct="1">
              <a:lnSpc>
                <a:spcPct val="80000"/>
              </a:lnSpc>
              <a:buFont typeface="Wingdings 2" charset="0"/>
              <a:buNone/>
            </a:pPr>
            <a:endParaRPr lang="it-IT" sz="1600" dirty="0">
              <a:latin typeface="Tw Cen MT" charset="0"/>
            </a:endParaRPr>
          </a:p>
          <a:p>
            <a:pPr algn="just" eaLnBrk="1" hangingPunct="1">
              <a:lnSpc>
                <a:spcPct val="80000"/>
              </a:lnSpc>
            </a:pPr>
            <a:r>
              <a:rPr lang="it-IT" sz="1800" dirty="0">
                <a:latin typeface="Tw Cen MT" charset="0"/>
              </a:rPr>
              <a:t>L</a:t>
            </a:r>
            <a:r>
              <a:rPr lang="ja-JP" altLang="it-IT" sz="1800" dirty="0">
                <a:latin typeface="Tw Cen MT" charset="0"/>
              </a:rPr>
              <a:t>’</a:t>
            </a:r>
            <a:r>
              <a:rPr lang="it-IT" sz="1800" dirty="0">
                <a:latin typeface="Tw Cen MT" charset="0"/>
              </a:rPr>
              <a:t>efficacia dimostrata da questa tecnologia ne promette un futuro sviluppo su scala industriale o semi-industriale. </a:t>
            </a:r>
          </a:p>
          <a:p>
            <a:pPr algn="just" eaLnBrk="1" hangingPunct="1">
              <a:lnSpc>
                <a:spcPct val="80000"/>
              </a:lnSpc>
            </a:pPr>
            <a:r>
              <a:rPr lang="it-IT" sz="1800" dirty="0">
                <a:latin typeface="Tw Cen MT" charset="0"/>
              </a:rPr>
              <a:t>Le prospettive di impiego sembrano veramente tante e questo giustifica il sempre maggior numero di pubblicazioni in questo settore e lo sforzo tecnologico delle industrie produttrici di apparecchi rispondenti a richieste sempre più specifiche.</a:t>
            </a:r>
          </a:p>
          <a:p>
            <a:pPr lvl="1" algn="just" eaLnBrk="1" hangingPunct="1">
              <a:lnSpc>
                <a:spcPct val="80000"/>
              </a:lnSpc>
            </a:pPr>
            <a:endParaRPr lang="it-IT" sz="1600" dirty="0">
              <a:latin typeface="Tw Cen MT" charset="0"/>
            </a:endParaRPr>
          </a:p>
          <a:p>
            <a:pPr algn="just" eaLnBrk="1" hangingPunct="1">
              <a:lnSpc>
                <a:spcPct val="80000"/>
              </a:lnSpc>
            </a:pPr>
            <a:endParaRPr lang="it-IT" sz="1800" dirty="0">
              <a:latin typeface="Tw Cen MT" charset="0"/>
            </a:endParaRPr>
          </a:p>
        </p:txBody>
      </p:sp>
    </p:spTree>
    <p:extLst>
      <p:ext uri="{BB962C8B-B14F-4D97-AF65-F5344CB8AC3E}">
        <p14:creationId xmlns:p14="http://schemas.microsoft.com/office/powerpoint/2010/main" val="3970482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additive="base">
                                        <p:cTn id="42"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 calcmode="lin" valueType="num">
                                      <p:cBhvr additive="base">
                                        <p:cTn id="52"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7">
                                            <p:txEl>
                                              <p:pRg st="11" end="11"/>
                                            </p:txEl>
                                          </p:spTgt>
                                        </p:tgtEl>
                                        <p:attrNameLst>
                                          <p:attrName>style.visibility</p:attrName>
                                        </p:attrNameLst>
                                      </p:cBhvr>
                                      <p:to>
                                        <p:strVal val="visible"/>
                                      </p:to>
                                    </p:set>
                                    <p:anim calcmode="lin" valueType="num">
                                      <p:cBhvr additive="base">
                                        <p:cTn id="58" dur="5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7">
                                            <p:txEl>
                                              <p:pRg st="12" end="12"/>
                                            </p:txEl>
                                          </p:spTgt>
                                        </p:tgtEl>
                                        <p:attrNameLst>
                                          <p:attrName>style.visibility</p:attrName>
                                        </p:attrNameLst>
                                      </p:cBhvr>
                                      <p:to>
                                        <p:strVal val="visible"/>
                                      </p:to>
                                    </p:set>
                                    <p:anim calcmode="lin" valueType="num">
                                      <p:cBhvr additive="base">
                                        <p:cTn id="64" dur="500" fill="hold"/>
                                        <p:tgtEl>
                                          <p:spTgt spid="7">
                                            <p:txEl>
                                              <p:pRg st="12" end="12"/>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536974" y="1484495"/>
            <a:ext cx="8229600" cy="1143000"/>
          </a:xfrm>
        </p:spPr>
        <p:txBody>
          <a:bodyPr/>
          <a:lstStyle/>
          <a:p>
            <a:r>
              <a:rPr lang="fr-CA" b="1">
                <a:solidFill>
                  <a:srgbClr val="FF0000"/>
                </a:solidFill>
                <a:effectLst>
                  <a:outerShdw blurRad="38100" dist="38100" dir="2700000" algn="tl">
                    <a:srgbClr val="DDDDDD"/>
                  </a:outerShdw>
                </a:effectLst>
              </a:rPr>
              <a:t>‘CLICK REACTIONS’</a:t>
            </a:r>
            <a:endParaRPr lang="fr-FR" b="1">
              <a:solidFill>
                <a:srgbClr val="FF0000"/>
              </a:solidFill>
              <a:effectLst>
                <a:outerShdw blurRad="38100" dist="38100" dir="2700000" algn="tl">
                  <a:srgbClr val="DDDDDD"/>
                </a:outerShdw>
              </a:effectLst>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2401458646"/>
              </p:ext>
            </p:extLst>
          </p:nvPr>
        </p:nvGraphicFramePr>
        <p:xfrm>
          <a:off x="1483124" y="3630795"/>
          <a:ext cx="5916613" cy="1985962"/>
        </p:xfrm>
        <a:graphic>
          <a:graphicData uri="http://schemas.openxmlformats.org/presentationml/2006/ole">
            <mc:AlternateContent xmlns:mc="http://schemas.openxmlformats.org/markup-compatibility/2006">
              <mc:Choice xmlns:v="urn:schemas-microsoft-com:vml" Requires="v">
                <p:oleObj spid="_x0000_s95339" name="CS ChemDraw Drawing" r:id="rId3" imgW="6972300" imgH="2819400" progId="">
                  <p:embed/>
                </p:oleObj>
              </mc:Choice>
              <mc:Fallback>
                <p:oleObj name="CS ChemDraw Drawing" r:id="rId3" imgW="6972300" imgH="2819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124" y="3630795"/>
                        <a:ext cx="5916613"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2889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467544" y="1649710"/>
            <a:ext cx="8229600" cy="1143000"/>
          </a:xfrm>
        </p:spPr>
        <p:txBody>
          <a:bodyPr/>
          <a:lstStyle/>
          <a:p>
            <a:r>
              <a:rPr lang="fr-CA" b="1">
                <a:solidFill>
                  <a:srgbClr val="FF0000"/>
                </a:solidFill>
                <a:effectLst>
                  <a:outerShdw blurRad="38100" dist="38100" dir="2700000" algn="tl">
                    <a:srgbClr val="DDDDDD"/>
                  </a:outerShdw>
                </a:effectLst>
              </a:rPr>
              <a:t>Hantzsch Ester Synthesis</a:t>
            </a:r>
            <a:endParaRPr lang="fr-FR" b="1">
              <a:solidFill>
                <a:srgbClr val="FF0000"/>
              </a:solidFill>
              <a:effectLst>
                <a:outerShdw blurRad="38100" dist="38100" dir="2700000" algn="tl">
                  <a:srgbClr val="DDDDDD"/>
                </a:outerShdw>
              </a:effectLst>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973341727"/>
              </p:ext>
            </p:extLst>
          </p:nvPr>
        </p:nvGraphicFramePr>
        <p:xfrm>
          <a:off x="1763713" y="3933825"/>
          <a:ext cx="5618162" cy="1389062"/>
        </p:xfrm>
        <a:graphic>
          <a:graphicData uri="http://schemas.openxmlformats.org/presentationml/2006/ole">
            <mc:AlternateContent xmlns:mc="http://schemas.openxmlformats.org/markup-compatibility/2006">
              <mc:Choice xmlns:v="urn:schemas-microsoft-com:vml" Requires="v">
                <p:oleObj spid="_x0000_s96444" name="CS ChemDraw Drawing" r:id="rId3" imgW="6616700" imgH="1968500" progId="">
                  <p:embed/>
                </p:oleObj>
              </mc:Choice>
              <mc:Fallback>
                <p:oleObj name="CS ChemDraw Drawing" r:id="rId3" imgW="6616700" imgH="1968500" progId="">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933825"/>
                        <a:ext cx="5618162"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14626166"/>
              </p:ext>
            </p:extLst>
          </p:nvPr>
        </p:nvGraphicFramePr>
        <p:xfrm>
          <a:off x="5148263" y="5970587"/>
          <a:ext cx="2717800" cy="184150"/>
        </p:xfrm>
        <a:graphic>
          <a:graphicData uri="http://schemas.openxmlformats.org/presentationml/2006/ole">
            <mc:AlternateContent xmlns:mc="http://schemas.openxmlformats.org/markup-compatibility/2006">
              <mc:Choice xmlns:v="urn:schemas-microsoft-com:vml" Requires="v">
                <p:oleObj spid="_x0000_s96445" name="CS ChemDraw Drawing" r:id="rId5" imgW="3213100" imgH="266700" progId="">
                  <p:embed/>
                </p:oleObj>
              </mc:Choice>
              <mc:Fallback>
                <p:oleObj name="CS ChemDraw Drawing" r:id="rId5" imgW="3213100" imgH="266700"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970587"/>
                        <a:ext cx="2717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736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107950" y="943920"/>
            <a:ext cx="8229600" cy="1143000"/>
          </a:xfrm>
        </p:spPr>
        <p:txBody>
          <a:bodyPr/>
          <a:lstStyle/>
          <a:p>
            <a:r>
              <a:rPr lang="fr-CA" b="1">
                <a:solidFill>
                  <a:srgbClr val="FF0000"/>
                </a:solidFill>
                <a:effectLst>
                  <a:outerShdw blurRad="38100" dist="38100" dir="2700000" algn="tl">
                    <a:srgbClr val="DDDDDD"/>
                  </a:outerShdw>
                </a:effectLst>
              </a:rPr>
              <a:t>Epoxidation</a:t>
            </a:r>
            <a:endParaRPr lang="fr-FR" b="1">
              <a:solidFill>
                <a:srgbClr val="FF0000"/>
              </a:solidFill>
              <a:effectLst>
                <a:outerShdw blurRad="38100" dist="38100" dir="2700000" algn="tl">
                  <a:srgbClr val="DDDDDD"/>
                </a:outerShdw>
              </a:effectLst>
            </a:endParaRPr>
          </a:p>
        </p:txBody>
      </p:sp>
      <p:graphicFrame>
        <p:nvGraphicFramePr>
          <p:cNvPr id="7" name="Object 7"/>
          <p:cNvGraphicFramePr>
            <a:graphicFrameLocks noChangeAspect="1"/>
          </p:cNvGraphicFramePr>
          <p:nvPr>
            <p:extLst>
              <p:ext uri="{D42A27DB-BD31-4B8C-83A1-F6EECF244321}">
                <p14:modId xmlns:p14="http://schemas.microsoft.com/office/powerpoint/2010/main" val="3250477519"/>
              </p:ext>
            </p:extLst>
          </p:nvPr>
        </p:nvGraphicFramePr>
        <p:xfrm>
          <a:off x="819150" y="2525070"/>
          <a:ext cx="7867650" cy="4064000"/>
        </p:xfrm>
        <a:graphic>
          <a:graphicData uri="http://schemas.openxmlformats.org/presentationml/2006/ole">
            <mc:AlternateContent xmlns:mc="http://schemas.openxmlformats.org/markup-compatibility/2006">
              <mc:Choice xmlns:v="urn:schemas-microsoft-com:vml" Requires="v">
                <p:oleObj spid="_x0000_s97388" name="CS ChemDraw Drawing" r:id="rId4" imgW="9271000" imgH="5740400" progId="">
                  <p:embed/>
                </p:oleObj>
              </mc:Choice>
              <mc:Fallback>
                <p:oleObj name="CS ChemDraw Drawing" r:id="rId4" imgW="9271000" imgH="5740400"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525070"/>
                        <a:ext cx="786765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2237541" y="5205725"/>
            <a:ext cx="4427221" cy="954107"/>
          </a:xfrm>
          <a:prstGeom prst="rect">
            <a:avLst/>
          </a:prstGeom>
          <a:solidFill>
            <a:schemeClr val="bg1"/>
          </a:solidFill>
        </p:spPr>
        <p:txBody>
          <a:bodyPr wrap="square" rtlCol="0">
            <a:spAutoFit/>
          </a:bodyPr>
          <a:lstStyle/>
          <a:p>
            <a:pPr algn="just"/>
            <a:r>
              <a:rPr lang="en-US" sz="1400" b="1" dirty="0" smtClean="0"/>
              <a:t>Readily available starting materials</a:t>
            </a:r>
          </a:p>
          <a:p>
            <a:pPr algn="just"/>
            <a:r>
              <a:rPr lang="en-US" sz="1400" b="1" dirty="0" err="1" smtClean="0"/>
              <a:t>Allylic</a:t>
            </a:r>
            <a:r>
              <a:rPr lang="en-US" sz="1400" b="1" dirty="0" smtClean="0"/>
              <a:t> alcohol must be present</a:t>
            </a:r>
          </a:p>
          <a:p>
            <a:pPr algn="just"/>
            <a:r>
              <a:rPr lang="en-US" sz="1400" b="1" dirty="0" smtClean="0"/>
              <a:t>Molecular Sieves enhance reactivity</a:t>
            </a:r>
          </a:p>
          <a:p>
            <a:pPr algn="just"/>
            <a:r>
              <a:rPr lang="en-US" sz="1400" b="1" dirty="0" smtClean="0"/>
              <a:t>Good yields and </a:t>
            </a:r>
            <a:r>
              <a:rPr lang="en-US" sz="1400" b="1" dirty="0" err="1" smtClean="0"/>
              <a:t>enantioselectivity</a:t>
            </a:r>
            <a:endParaRPr lang="en-US" sz="1400" b="1" dirty="0"/>
          </a:p>
        </p:txBody>
      </p:sp>
    </p:spTree>
    <p:extLst>
      <p:ext uri="{BB962C8B-B14F-4D97-AF65-F5344CB8AC3E}">
        <p14:creationId xmlns:p14="http://schemas.microsoft.com/office/powerpoint/2010/main" val="199715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313088" y="912770"/>
            <a:ext cx="8229600" cy="1143000"/>
          </a:xfrm>
        </p:spPr>
        <p:txBody>
          <a:bodyPr/>
          <a:lstStyle/>
          <a:p>
            <a:r>
              <a:rPr lang="fr-CA" b="1">
                <a:solidFill>
                  <a:srgbClr val="FF0000"/>
                </a:solidFill>
                <a:effectLst>
                  <a:outerShdw blurRad="38100" dist="38100" dir="2700000" algn="tl">
                    <a:srgbClr val="DDDDDD"/>
                  </a:outerShdw>
                </a:effectLst>
              </a:rPr>
              <a:t>Dihydroxylation</a:t>
            </a:r>
            <a:endParaRPr lang="fr-FR" b="1">
              <a:solidFill>
                <a:srgbClr val="FF0000"/>
              </a:solidFill>
              <a:effectLst>
                <a:outerShdw blurRad="38100" dist="38100" dir="2700000" algn="tl">
                  <a:srgbClr val="DDDDDD"/>
                </a:outerShdw>
              </a:effectLst>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804220610"/>
              </p:ext>
            </p:extLst>
          </p:nvPr>
        </p:nvGraphicFramePr>
        <p:xfrm>
          <a:off x="961557" y="2641260"/>
          <a:ext cx="7867650" cy="3703637"/>
        </p:xfrm>
        <a:graphic>
          <a:graphicData uri="http://schemas.openxmlformats.org/presentationml/2006/ole">
            <mc:AlternateContent xmlns:mc="http://schemas.openxmlformats.org/markup-compatibility/2006">
              <mc:Choice xmlns:v="urn:schemas-microsoft-com:vml" Requires="v">
                <p:oleObj spid="_x0000_s98411" name="CS ChemDraw Drawing" r:id="rId3" imgW="9271000" imgH="5245100" progId="">
                  <p:embed/>
                </p:oleObj>
              </mc:Choice>
              <mc:Fallback>
                <p:oleObj name="CS ChemDraw Drawing" r:id="rId3" imgW="9271000" imgH="52451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57" y="2641260"/>
                        <a:ext cx="7867650"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2700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Rectangle 2"/>
          <p:cNvSpPr>
            <a:spLocks noGrp="1" noChangeArrowheads="1"/>
          </p:cNvSpPr>
          <p:nvPr>
            <p:ph type="title"/>
          </p:nvPr>
        </p:nvSpPr>
        <p:spPr>
          <a:xfrm>
            <a:off x="402036" y="663576"/>
            <a:ext cx="8229600" cy="1143000"/>
          </a:xfrm>
        </p:spPr>
        <p:txBody>
          <a:bodyPr/>
          <a:lstStyle/>
          <a:p>
            <a:r>
              <a:rPr lang="en-US" b="1">
                <a:solidFill>
                  <a:srgbClr val="FF0000"/>
                </a:solidFill>
                <a:effectLst>
                  <a:outerShdw blurRad="38100" dist="38100" dir="2700000" algn="tl">
                    <a:srgbClr val="DDDDDD"/>
                  </a:outerShdw>
                </a:effectLst>
                <a:cs typeface="Arial" charset="0"/>
              </a:rPr>
              <a:t>Tetrazole</a:t>
            </a:r>
          </a:p>
        </p:txBody>
      </p:sp>
      <p:graphicFrame>
        <p:nvGraphicFramePr>
          <p:cNvPr id="7" name="Object 4"/>
          <p:cNvGraphicFramePr>
            <a:graphicFrameLocks noChangeAspect="1"/>
          </p:cNvGraphicFramePr>
          <p:nvPr>
            <p:extLst>
              <p:ext uri="{D42A27DB-BD31-4B8C-83A1-F6EECF244321}">
                <p14:modId xmlns:p14="http://schemas.microsoft.com/office/powerpoint/2010/main" val="158368340"/>
              </p:ext>
            </p:extLst>
          </p:nvPr>
        </p:nvGraphicFramePr>
        <p:xfrm>
          <a:off x="2140349" y="1801813"/>
          <a:ext cx="4308475" cy="4622800"/>
        </p:xfrm>
        <a:graphic>
          <a:graphicData uri="http://schemas.openxmlformats.org/presentationml/2006/ole">
            <mc:AlternateContent xmlns:mc="http://schemas.openxmlformats.org/markup-compatibility/2006">
              <mc:Choice xmlns:v="urn:schemas-microsoft-com:vml" Requires="v">
                <p:oleObj spid="_x0000_s99516" name="CS ChemDraw Drawing" r:id="rId3" imgW="5080000" imgH="6527800" progId="">
                  <p:embed/>
                </p:oleObj>
              </mc:Choice>
              <mc:Fallback>
                <p:oleObj name="CS ChemDraw Drawing" r:id="rId3" imgW="5080000" imgH="6527800" progId="">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349" y="1801813"/>
                        <a:ext cx="430847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295116443"/>
              </p:ext>
            </p:extLst>
          </p:nvPr>
        </p:nvGraphicFramePr>
        <p:xfrm>
          <a:off x="4804174" y="6626226"/>
          <a:ext cx="3962400" cy="187325"/>
        </p:xfrm>
        <a:graphic>
          <a:graphicData uri="http://schemas.openxmlformats.org/presentationml/2006/ole">
            <mc:AlternateContent xmlns:mc="http://schemas.openxmlformats.org/markup-compatibility/2006">
              <mc:Choice xmlns:v="urn:schemas-microsoft-com:vml" Requires="v">
                <p:oleObj spid="_x0000_s99517" name="CS ChemDraw Drawing" r:id="rId5" imgW="4622800" imgH="266700" progId="">
                  <p:embed/>
                </p:oleObj>
              </mc:Choice>
              <mc:Fallback>
                <p:oleObj name="CS ChemDraw Drawing" r:id="rId5" imgW="4622800" imgH="266700"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174" y="6626226"/>
                        <a:ext cx="39624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12606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1670</TotalTime>
  <Words>2481</Words>
  <Application>Microsoft Macintosh PowerPoint</Application>
  <PresentationFormat>Presentazione su schermo (4:3)</PresentationFormat>
  <Paragraphs>251</Paragraphs>
  <Slides>43</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45" baseType="lpstr">
      <vt:lpstr>Brezza</vt:lpstr>
      <vt:lpstr>CS ChemDraw Drawing</vt:lpstr>
      <vt:lpstr>Defining a “Click” Chemistry Reaction</vt:lpstr>
      <vt:lpstr>Presentazione di PowerPoint</vt:lpstr>
      <vt:lpstr>Presentazione di PowerPoint</vt:lpstr>
      <vt:lpstr>Presentazione di PowerPoint</vt:lpstr>
      <vt:lpstr>‘CLICK REACTIONS’</vt:lpstr>
      <vt:lpstr>Hantzsch Ester Synthesis</vt:lpstr>
      <vt:lpstr>Epoxidation</vt:lpstr>
      <vt:lpstr>Dihydroxylation</vt:lpstr>
      <vt:lpstr>Tetrazole</vt:lpstr>
      <vt:lpstr>Tetrazole</vt:lpstr>
      <vt:lpstr>Tetrazole</vt:lpstr>
      <vt:lpstr>Polyfunctionalized Tetrazole</vt:lpstr>
      <vt:lpstr>Multi-Step Click Chemistry</vt:lpstr>
      <vt:lpstr>In Situ Click Chemistry</vt:lpstr>
      <vt:lpstr>Presentazione di PowerPoint</vt:lpstr>
      <vt:lpstr>Presentazione di PowerPoint</vt:lpstr>
      <vt:lpstr>Presentazione di PowerPoint</vt:lpstr>
      <vt:lpstr>Presentazione di PowerPoint</vt:lpstr>
      <vt:lpstr>La sfida dell’ambiente per la chimica</vt:lpstr>
      <vt:lpstr>Green Chemistry</vt:lpstr>
      <vt:lpstr>Impiego delle microonde</vt:lpstr>
      <vt:lpstr>Presentazione di PowerPoint</vt:lpstr>
      <vt:lpstr>Caratteristiche delle microonde</vt:lpstr>
      <vt:lpstr>Presentazione di PowerPoint</vt:lpstr>
      <vt:lpstr>Azione delle microonde</vt:lpstr>
      <vt:lpstr>Presentazione di PowerPoint</vt:lpstr>
      <vt:lpstr>Prime applicazioni delle microonde in laboratorio</vt:lpstr>
      <vt:lpstr>Presentazione di PowerPoint</vt:lpstr>
      <vt:lpstr>Presentazione di PowerPoint</vt:lpstr>
      <vt:lpstr>Presentazione di PowerPoint</vt:lpstr>
      <vt:lpstr>Tecnologia delle microonde per processi chimici di laboratorio </vt:lpstr>
      <vt:lpstr>Tecnologia delle microonde per processi chimici di laboratorio </vt:lpstr>
      <vt:lpstr>Tecnologia delle microonde per processi chimici di laboratorio </vt:lpstr>
      <vt:lpstr>Impieghi delle microonde in sistemi reattivi</vt:lpstr>
      <vt:lpstr>Reazioni organiche promosse dal riscaldamento a microonde</vt:lpstr>
      <vt:lpstr>Presentazione di PowerPoint</vt:lpstr>
      <vt:lpstr>Presentazione di PowerPoint</vt:lpstr>
      <vt:lpstr>Presentazione di PowerPoint</vt:lpstr>
      <vt:lpstr>Presentazione di PowerPoint</vt:lpstr>
      <vt:lpstr>Presentazione di PowerPoint</vt:lpstr>
      <vt:lpstr>Impieghi delle microonde in processi separativi</vt:lpstr>
      <vt:lpstr>Le microonde e i ritardanti di fiamma</vt:lpstr>
      <vt:lpstr>Conclusioni</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COMBINATORIALE</dc:title>
  <dc:creator>Giampiero</dc:creator>
  <cp:lastModifiedBy>Giampiero</cp:lastModifiedBy>
  <cp:revision>238</cp:revision>
  <dcterms:created xsi:type="dcterms:W3CDTF">2014-04-13T09:45:23Z</dcterms:created>
  <dcterms:modified xsi:type="dcterms:W3CDTF">2021-02-16T09:43:39Z</dcterms:modified>
</cp:coreProperties>
</file>