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8" r:id="rId3"/>
    <p:sldId id="389" r:id="rId4"/>
    <p:sldId id="298" r:id="rId5"/>
    <p:sldId id="343" r:id="rId6"/>
    <p:sldId id="373" r:id="rId7"/>
    <p:sldId id="391" r:id="rId8"/>
    <p:sldId id="380" r:id="rId9"/>
    <p:sldId id="381" r:id="rId10"/>
    <p:sldId id="382" r:id="rId11"/>
    <p:sldId id="297" r:id="rId12"/>
    <p:sldId id="359" r:id="rId13"/>
    <p:sldId id="387" r:id="rId14"/>
    <p:sldId id="388" r:id="rId15"/>
    <p:sldId id="390" r:id="rId16"/>
    <p:sldId id="279" r:id="rId17"/>
  </p:sldIdLst>
  <p:sldSz cx="9144000" cy="5143500" type="screen16x9"/>
  <p:notesSz cx="6858000" cy="9144000"/>
  <p:embeddedFontLst>
    <p:embeddedFont>
      <p:font typeface="Amatic SC" pitchFamily="2" charset="-79"/>
      <p:regular r:id="rId19"/>
      <p:bold r:id="rId20"/>
    </p:embeddedFont>
    <p:embeddedFont>
      <p:font typeface="Baskerville Old Face" panose="02020602080505020303" pitchFamily="18" charset="77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43EAFB-6B77-40BB-8967-BCF3C5F83155}">
  <a:tblStyle styleId="{7143EAFB-6B77-40BB-8967-BCF3C5F831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4"/>
    <p:restoredTop sz="92650"/>
  </p:normalViewPr>
  <p:slideViewPr>
    <p:cSldViewPr snapToGrid="0" snapToObjects="1">
      <p:cViewPr varScale="1">
        <p:scale>
          <a:sx n="123" d="100"/>
          <a:sy n="123" d="100"/>
        </p:scale>
        <p:origin x="2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9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243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14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476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938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1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05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4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763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84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92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46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ionario.priberam.org/afeta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icionario.priberam.org/adiar" TargetMode="External"/><Relationship Id="rId5" Type="http://schemas.openxmlformats.org/officeDocument/2006/relationships/hyperlink" Target="https://dicionario.priberam.org/avan%C3%A7ar" TargetMode="External"/><Relationship Id="rId4" Type="http://schemas.openxmlformats.org/officeDocument/2006/relationships/hyperlink" Target="https://dicionario.priberam.org/atingi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LINGUA E TRADUZIONE PORTOGHESE I</a:t>
            </a:r>
            <a:endParaRPr dirty="0"/>
          </a:p>
        </p:txBody>
      </p:sp>
      <p:sp>
        <p:nvSpPr>
          <p:cNvPr id="4" name="Google Shape;75;p14">
            <a:extLst>
              <a:ext uri="{FF2B5EF4-FFF2-40B4-BE49-F238E27FC236}">
                <a16:creationId xmlns:a16="http://schemas.microsoft.com/office/drawing/2014/main" id="{60D4EEA7-3FEE-1B47-B519-7739D2F5ACEE}"/>
              </a:ext>
            </a:extLst>
          </p:cNvPr>
          <p:cNvSpPr txBox="1">
            <a:spLocks/>
          </p:cNvSpPr>
          <p:nvPr/>
        </p:nvSpPr>
        <p:spPr>
          <a:xfrm>
            <a:off x="1215000" y="3928819"/>
            <a:ext cx="6714000" cy="780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dirty="0">
                <a:solidFill>
                  <a:srgbClr val="7C7F91"/>
                </a:solidFill>
                <a:latin typeface="Baskerville Old Face" panose="02020602080505020303" pitchFamily="18" charset="77"/>
              </a:rPr>
              <a:t>Università degli Studi di Trieste, Dipartimento di Scienze Giuridiche, del Linguaggio, dell’Interpretazione e della Traduzione</a:t>
            </a:r>
          </a:p>
          <a:p>
            <a:pPr algn="ctr"/>
            <a:r>
              <a:rPr lang="it-IT" dirty="0">
                <a:solidFill>
                  <a:srgbClr val="7C7F91"/>
                </a:solidFill>
                <a:latin typeface="Baskerville Old Face" panose="02020602080505020303" pitchFamily="18" charset="77"/>
              </a:rPr>
              <a:t>Prof.ssa Elena </a:t>
            </a:r>
            <a:r>
              <a:rPr lang="it-IT" dirty="0" err="1">
                <a:solidFill>
                  <a:srgbClr val="7C7F91"/>
                </a:solidFill>
                <a:latin typeface="Baskerville Old Face" panose="02020602080505020303" pitchFamily="18" charset="77"/>
              </a:rPr>
              <a:t>Manzato</a:t>
            </a:r>
            <a:r>
              <a:rPr lang="it-IT" dirty="0">
                <a:solidFill>
                  <a:srgbClr val="7C7F91"/>
                </a:solidFill>
                <a:latin typeface="Baskerville Old Face" panose="02020602080505020303" pitchFamily="18" charset="77"/>
              </a:rPr>
              <a:t> | </a:t>
            </a:r>
            <a:r>
              <a:rPr lang="it-IT" dirty="0" err="1">
                <a:solidFill>
                  <a:srgbClr val="7C7F91"/>
                </a:solidFill>
                <a:latin typeface="Baskerville Old Face" panose="02020602080505020303" pitchFamily="18" charset="77"/>
              </a:rPr>
              <a:t>manzatoelena@gmail.com</a:t>
            </a:r>
            <a:endParaRPr lang="it-IT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  <a:p>
            <a:pPr algn="ctr"/>
            <a:endParaRPr lang="it-IT" sz="1800" dirty="0">
              <a:solidFill>
                <a:srgbClr val="7C7F91"/>
              </a:solidFill>
              <a:latin typeface="Baskerville Old Face" panose="02020602080505020303" pitchFamily="18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2337683" y="285488"/>
            <a:ext cx="4468634" cy="4800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PT" dirty="0"/>
              <a:t>Haver de + infinitivo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5DC238-3C2C-A44B-A319-32457EEF69B5}"/>
              </a:ext>
            </a:extLst>
          </p:cNvPr>
          <p:cNvSpPr txBox="1"/>
          <p:nvPr/>
        </p:nvSpPr>
        <p:spPr>
          <a:xfrm>
            <a:off x="2822713" y="21389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4B2C9C-B035-1046-9394-67280683BBAD}"/>
              </a:ext>
            </a:extLst>
          </p:cNvPr>
          <p:cNvSpPr txBox="1"/>
          <p:nvPr/>
        </p:nvSpPr>
        <p:spPr>
          <a:xfrm>
            <a:off x="3854643" y="912067"/>
            <a:ext cx="45638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Usa-se HAVER DE + INFINITIVO para exprimir forte convicção ou intenção relativamente a ações ou fatos futuros.</a:t>
            </a:r>
          </a:p>
          <a:p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 que é que queres ser? Um dia </a:t>
            </a:r>
            <a:r>
              <a:rPr lang="pt-PT" b="1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hei de ser 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médico.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 encontraste a tua mala? Ainda não, mas </a:t>
            </a:r>
            <a:r>
              <a:rPr lang="pt-PT" b="1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hei de encontrá-la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Fomos a Évora. Um dia </a:t>
            </a:r>
            <a:r>
              <a:rPr lang="pt-PT" b="1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havemos de voltar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lá.</a:t>
            </a:r>
          </a:p>
          <a:p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3AEF696-FAB5-E641-BFBD-34A9E42E9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43787"/>
              </p:ext>
            </p:extLst>
          </p:nvPr>
        </p:nvGraphicFramePr>
        <p:xfrm>
          <a:off x="601338" y="917795"/>
          <a:ext cx="2406106" cy="3307909"/>
        </p:xfrm>
        <a:graphic>
          <a:graphicData uri="http://schemas.openxmlformats.org/drawingml/2006/table">
            <a:tbl>
              <a:tblPr/>
              <a:tblGrid>
                <a:gridCol w="1203053">
                  <a:extLst>
                    <a:ext uri="{9D8B030D-6E8A-4147-A177-3AD203B41FA5}">
                      <a16:colId xmlns:a16="http://schemas.microsoft.com/office/drawing/2014/main" val="1524096098"/>
                    </a:ext>
                  </a:extLst>
                </a:gridCol>
                <a:gridCol w="1203053">
                  <a:extLst>
                    <a:ext uri="{9D8B030D-6E8A-4147-A177-3AD203B41FA5}">
                      <a16:colId xmlns:a16="http://schemas.microsoft.com/office/drawing/2014/main" val="277777815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HAVER 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9487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hei</a:t>
                      </a: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 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987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tu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hás</a:t>
                      </a: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 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011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você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há</a:t>
                      </a: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 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7963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ele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986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ela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636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nós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havemos</a:t>
                      </a: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 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4596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vocês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hão</a:t>
                      </a: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 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3767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eles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2381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elas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108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11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DBB8E-DB8D-A747-81F5-7B9E166EB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786" y="1991850"/>
            <a:ext cx="6256427" cy="1159800"/>
          </a:xfrm>
        </p:spPr>
        <p:txBody>
          <a:bodyPr/>
          <a:lstStyle/>
          <a:p>
            <a:r>
              <a:rPr lang="it-IT" dirty="0" err="1"/>
              <a:t>Tradução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166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250" y="361897"/>
            <a:ext cx="7363500" cy="6019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Tradução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1760B4-900B-8E4A-97D6-93DA45B00656}"/>
              </a:ext>
            </a:extLst>
          </p:cNvPr>
          <p:cNvSpPr txBox="1"/>
          <p:nvPr/>
        </p:nvSpPr>
        <p:spPr>
          <a:xfrm>
            <a:off x="457447" y="975954"/>
            <a:ext cx="8229106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750"/>
              </a:spcAft>
            </a:pPr>
            <a:r>
              <a:rPr lang="pt-BR" sz="2000" b="1" kern="1800" dirty="0">
                <a:solidFill>
                  <a:srgbClr val="333333"/>
                </a:solidFill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Escolas de samba brasileiras recusam Carnaval, caso não haja vacina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750"/>
              </a:spcAft>
            </a:pPr>
            <a:r>
              <a:rPr lang="pt-BR" sz="1800" dirty="0">
                <a:solidFill>
                  <a:srgbClr val="333333"/>
                </a:solidFill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 Brasil é o país lusófono mais </a:t>
            </a:r>
            <a:r>
              <a:rPr lang="pt-BR" sz="1800" dirty="0">
                <a:solidFill>
                  <a:srgbClr val="333333"/>
                </a:solidFill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afetado</a:t>
            </a:r>
            <a:r>
              <a:rPr lang="pt-BR" sz="1800" dirty="0">
                <a:solidFill>
                  <a:srgbClr val="333333"/>
                </a:solidFill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pela pandemia de covid-19 e um dos mais </a:t>
            </a:r>
            <a:r>
              <a:rPr lang="pt-BR" sz="1800" dirty="0">
                <a:solidFill>
                  <a:srgbClr val="333333"/>
                </a:solidFill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atingidos</a:t>
            </a:r>
            <a:r>
              <a:rPr lang="pt-BR" sz="1800" dirty="0">
                <a:solidFill>
                  <a:srgbClr val="333333"/>
                </a:solidFill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no mundo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Várias escolas de samba da cidade brasileira do Rio de Janeiro recusam desfilar no Carnaval caso ainda não esteja disponível uma vacina contra o novo </a:t>
            </a:r>
            <a:r>
              <a:rPr lang="pt-BR" sz="1600" dirty="0" err="1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coronavírus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avançou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hoje o jornal brasileiro O Globo.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escolas de samba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Mangueira, Imperatriz </a:t>
            </a:r>
            <a:r>
              <a:rPr lang="pt-BR" sz="1600" dirty="0" err="1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Leopoldinense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, Vila Isabel, Beija-Flor e São Clemente, cinco das 12 principais da capital ‘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carioca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’, anunciaram ao jornal que vão votar a favor do 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adiamento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dos desfiles numa reunião com dirigentes das escolas de samba da cidade, marcada para hoje.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“É simples, caso a vacina não chegue [a tempo do Carnaval, em fevereiro de 2021], não vai haver samba. Como podemos reunir multidões sem imunidade coletiva?”, disse o presidente da escola São Clemente, Renatinho Gomes.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1760B4-900B-8E4A-97D6-93DA45B00656}"/>
              </a:ext>
            </a:extLst>
          </p:cNvPr>
          <p:cNvSpPr txBox="1"/>
          <p:nvPr/>
        </p:nvSpPr>
        <p:spPr>
          <a:xfrm>
            <a:off x="478318" y="555813"/>
            <a:ext cx="81873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prefeito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de Salvador, capital da Bahia que organiza uma festa importante de Carnaval que atrai milhares de turistas, propôs um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adiamento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do Carnaval em todo o país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para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abril ou junho, mas os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líderes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das escolas de samba continuam céticos.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“Sem uma vacina é impossível organizar o Carnaval, independentemente da data, em fevereiro ou junho”, disse Fernando Fernandes, presidente da Vila Isabel, que teme que uma decisão judicial possa cancelar as festividades no país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em cima da hora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“Existe o risco de fazermos pesados investimentos e ver a curva de contaminação subir novamente mais tarde, o que pode levar o sistema judicial a suspender os desfiles”, acrescentou o dirigente da Vila Isabel.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No Carnaval do Rio de Janeiro, um dos maiores festivais populares do mundo, os sumptuosos desfiles das escolas de samba e os seus carros alegóricos no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Sambódromo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atraem milhares de turistas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todo o mundo.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Cada escola marcha com quase 3.000 membros mascarados,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dançando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muito perto uns dos outros e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cantando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ao longo da passagem pela avenida, que dura um pouco mais de uma hora.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8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1760B4-900B-8E4A-97D6-93DA45B00656}"/>
              </a:ext>
            </a:extLst>
          </p:cNvPr>
          <p:cNvSpPr txBox="1"/>
          <p:nvPr/>
        </p:nvSpPr>
        <p:spPr>
          <a:xfrm>
            <a:off x="438461" y="1114912"/>
            <a:ext cx="83783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“Como vamos fazer isso? A uma distância de dois metros entre os dançarinos?”, perguntou Fernando Fernandes.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“E o peso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consciência do líder </a:t>
            </a:r>
            <a:r>
              <a:rPr lang="pt-BR" sz="1600" u="sng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ao ver</a:t>
            </a:r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a morte de cerca de 50 membros da sua escola depois do desfile?”, acrescentou Elias Riche, presidente da Mangueira.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O Brasil é o país lusófono mais afetado pela pandemia e um dos mais atingidos no mundo.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i="1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Dados atualizados (dia 30 de janeiro de 2021 – 15 de fevereiro de 2021):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i="1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Número de óbitos: 223.71 – 239.245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i="1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Número de casos: 9.175.194 – 9.834.513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600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93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1760B4-900B-8E4A-97D6-93DA45B00656}"/>
              </a:ext>
            </a:extLst>
          </p:cNvPr>
          <p:cNvSpPr txBox="1"/>
          <p:nvPr/>
        </p:nvSpPr>
        <p:spPr>
          <a:xfrm>
            <a:off x="478318" y="555813"/>
            <a:ext cx="8187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DIVISÕES ADMINISTRATIVAS PORTUGAL, BRASIL, ITÁLIA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2AF4F02-EEEE-6541-95CB-A93A72C5C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11572"/>
              </p:ext>
            </p:extLst>
          </p:nvPr>
        </p:nvGraphicFramePr>
        <p:xfrm>
          <a:off x="2994486" y="987640"/>
          <a:ext cx="5671197" cy="360332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90399">
                  <a:extLst>
                    <a:ext uri="{9D8B030D-6E8A-4147-A177-3AD203B41FA5}">
                      <a16:colId xmlns:a16="http://schemas.microsoft.com/office/drawing/2014/main" val="3980738218"/>
                    </a:ext>
                  </a:extLst>
                </a:gridCol>
                <a:gridCol w="1890399">
                  <a:extLst>
                    <a:ext uri="{9D8B030D-6E8A-4147-A177-3AD203B41FA5}">
                      <a16:colId xmlns:a16="http://schemas.microsoft.com/office/drawing/2014/main" val="575088921"/>
                    </a:ext>
                  </a:extLst>
                </a:gridCol>
                <a:gridCol w="1890399">
                  <a:extLst>
                    <a:ext uri="{9D8B030D-6E8A-4147-A177-3AD203B41FA5}">
                      <a16:colId xmlns:a16="http://schemas.microsoft.com/office/drawing/2014/main" val="4172189423"/>
                    </a:ext>
                  </a:extLst>
                </a:gridCol>
              </a:tblGrid>
              <a:tr h="5064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200" noProof="0" dirty="0">
                          <a:latin typeface="Baskerville Old Face" panose="02020602080505020303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Atenção: são equivalências </a:t>
                      </a:r>
                      <a:r>
                        <a:rPr lang="pt-PT" sz="1200" i="1" noProof="0" dirty="0">
                          <a:latin typeface="Baskerville Old Face" panose="02020602080505020303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grosso-modo</a:t>
                      </a:r>
                      <a:r>
                        <a:rPr lang="pt-PT" sz="1200" noProof="0" dirty="0">
                          <a:latin typeface="Baskerville Old Face" panose="02020602080505020303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os sistemas dos três países apresentam muitas diferenças (prefeito - </a:t>
                      </a:r>
                      <a:r>
                        <a:rPr lang="pt-PT" sz="1200" noProof="0" dirty="0" err="1">
                          <a:latin typeface="Baskerville Old Face" panose="02020602080505020303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prefetto</a:t>
                      </a:r>
                      <a:r>
                        <a:rPr lang="pt-PT" sz="1200" noProof="0" dirty="0">
                          <a:latin typeface="Baskerville Old Face" panose="02020602080505020303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PT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07558"/>
                  </a:ext>
                </a:extLst>
              </a:tr>
              <a:tr h="27292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regiões autónomas (Açores, Madeira) 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estados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regioni autonome (a statuto speciale)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4033215"/>
                  </a:ext>
                </a:extLst>
              </a:tr>
              <a:tr h="27292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distritos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regioni  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691441"/>
                  </a:ext>
                </a:extLst>
              </a:tr>
              <a:tr h="50406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áreas metropolitanas (AM, de Porto e Lisboa)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região metropolitana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città</a:t>
                      </a:r>
                      <a:r>
                        <a:rPr lang="pt-P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 </a:t>
                      </a:r>
                      <a:r>
                        <a:rPr lang="pt-PT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metropolitane</a:t>
                      </a:r>
                      <a:endParaRPr lang="pt-PT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  <a:p>
                      <a:pPr algn="l" fontAlgn="b"/>
                      <a:endParaRPr lang="pt-PT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369915"/>
                  </a:ext>
                </a:extLst>
              </a:tr>
              <a:tr h="27292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comunidades intermunicipais (CIM)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região administrativa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0236306"/>
                  </a:ext>
                </a:extLst>
              </a:tr>
              <a:tr h="27292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municípios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municípios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comuni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3086870"/>
                  </a:ext>
                </a:extLst>
              </a:tr>
              <a:tr h="27292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assembleia municipal legislativo)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2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câmara municipal (executivo)</a:t>
                      </a:r>
                      <a:endParaRPr lang="pt-PT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consiglio</a:t>
                      </a:r>
                      <a:r>
                        <a:rPr lang="pt-P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 </a:t>
                      </a:r>
                      <a:r>
                        <a:rPr lang="pt-PT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comunale</a:t>
                      </a:r>
                      <a:endParaRPr lang="pt-PT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5314698"/>
                  </a:ext>
                </a:extLst>
              </a:tr>
              <a:tr h="27292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câmara municipal (executivo)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assembleia municipal legislativo)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giunta comunale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275361"/>
                  </a:ext>
                </a:extLst>
              </a:tr>
              <a:tr h="27292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presidente/a da c.m.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prefeito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sindaco</a:t>
                      </a:r>
                      <a:endParaRPr lang="pt-PT" sz="1200" b="0" i="0" u="none" strike="noStrike" noProof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078944"/>
                  </a:ext>
                </a:extLst>
              </a:tr>
              <a:tr h="272926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vereadores</a:t>
                      </a:r>
                      <a:endParaRPr lang="pt-PT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vereadores</a:t>
                      </a:r>
                      <a:endParaRPr lang="pt-PT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consiglieri</a:t>
                      </a:r>
                      <a:endParaRPr lang="pt-PT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23264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56174088-A7AC-7949-A581-E9A9CADB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18" y="1185114"/>
            <a:ext cx="2332894" cy="34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ctrTitle" idx="4294967295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C3CED9"/>
                </a:solidFill>
              </a:rPr>
              <a:t>OBRIGADA!</a:t>
            </a:r>
            <a:endParaRPr sz="3600" dirty="0">
              <a:solidFill>
                <a:srgbClr val="C3CED9"/>
              </a:solidFill>
            </a:endParaRPr>
          </a:p>
        </p:txBody>
      </p:sp>
      <p:sp>
        <p:nvSpPr>
          <p:cNvPr id="290" name="Google Shape;290;p35"/>
          <p:cNvSpPr txBox="1">
            <a:spLocks noGrp="1"/>
          </p:cNvSpPr>
          <p:nvPr>
            <p:ph type="subTitle" idx="4294967295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err="1">
                <a:latin typeface="Baskerville Old Face" panose="02020602080505020303" pitchFamily="18" charset="77"/>
              </a:rPr>
              <a:t>Dúvidas</a:t>
            </a:r>
            <a:r>
              <a:rPr lang="en" b="1" dirty="0">
                <a:latin typeface="Baskerville Old Face" panose="02020602080505020303" pitchFamily="18" charset="77"/>
              </a:rPr>
              <a:t>?</a:t>
            </a:r>
            <a:endParaRPr b="1" dirty="0">
              <a:latin typeface="Baskerville Old Face" panose="02020602080505020303" pitchFamily="18" charset="77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>
                <a:latin typeface="Baskerville Old Face" panose="02020602080505020303" pitchFamily="18" charset="77"/>
              </a:rPr>
              <a:t>Não</a:t>
            </a:r>
            <a:r>
              <a:rPr lang="en" dirty="0">
                <a:latin typeface="Baskerville Old Face" panose="02020602080505020303" pitchFamily="18" charset="77"/>
              </a:rPr>
              <a:t> </a:t>
            </a:r>
            <a:r>
              <a:rPr lang="en" dirty="0" err="1">
                <a:latin typeface="Baskerville Old Face" panose="02020602080505020303" pitchFamily="18" charset="77"/>
              </a:rPr>
              <a:t>hesitem</a:t>
            </a:r>
            <a:r>
              <a:rPr lang="en" dirty="0">
                <a:latin typeface="Baskerville Old Face" panose="02020602080505020303" pitchFamily="18" charset="77"/>
              </a:rPr>
              <a:t> </a:t>
            </a:r>
            <a:r>
              <a:rPr lang="en" dirty="0" err="1">
                <a:latin typeface="Baskerville Old Face" panose="02020602080505020303" pitchFamily="18" charset="77"/>
              </a:rPr>
              <a:t>em</a:t>
            </a:r>
            <a:r>
              <a:rPr lang="en" dirty="0">
                <a:latin typeface="Baskerville Old Face" panose="02020602080505020303" pitchFamily="18" charset="77"/>
              </a:rPr>
              <a:t> </a:t>
            </a:r>
            <a:r>
              <a:rPr lang="en" dirty="0" err="1">
                <a:latin typeface="Baskerville Old Face" panose="02020602080505020303" pitchFamily="18" charset="77"/>
              </a:rPr>
              <a:t>fazer</a:t>
            </a:r>
            <a:r>
              <a:rPr lang="en" dirty="0">
                <a:latin typeface="Baskerville Old Face" panose="02020602080505020303" pitchFamily="18" charset="77"/>
              </a:rPr>
              <a:t> </a:t>
            </a:r>
            <a:r>
              <a:rPr lang="en" dirty="0" err="1">
                <a:latin typeface="Baskerville Old Face" panose="02020602080505020303" pitchFamily="18" charset="77"/>
              </a:rPr>
              <a:t>perguntas</a:t>
            </a:r>
            <a:r>
              <a:rPr lang="en" dirty="0">
                <a:latin typeface="Baskerville Old Face" panose="02020602080505020303" pitchFamily="18" charset="77"/>
              </a:rPr>
              <a:t>!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>
                <a:latin typeface="Baskerville Old Face" panose="02020602080505020303" pitchFamily="18" charset="77"/>
              </a:rPr>
              <a:t>Podem</a:t>
            </a:r>
            <a:r>
              <a:rPr lang="en" dirty="0">
                <a:latin typeface="Baskerville Old Face" panose="02020602080505020303" pitchFamily="18" charset="77"/>
              </a:rPr>
              <a:t> </a:t>
            </a:r>
            <a:r>
              <a:rPr lang="en" dirty="0" err="1">
                <a:latin typeface="Baskerville Old Face" panose="02020602080505020303" pitchFamily="18" charset="77"/>
              </a:rPr>
              <a:t>contactar</a:t>
            </a:r>
            <a:r>
              <a:rPr lang="en" dirty="0">
                <a:latin typeface="Baskerville Old Face" panose="02020602080505020303" pitchFamily="18" charset="77"/>
              </a:rPr>
              <a:t>-me </a:t>
            </a:r>
            <a:r>
              <a:rPr lang="en" dirty="0" err="1">
                <a:latin typeface="Baskerville Old Face" panose="02020602080505020303" pitchFamily="18" charset="77"/>
              </a:rPr>
              <a:t>aqui</a:t>
            </a:r>
            <a:r>
              <a:rPr lang="en" dirty="0">
                <a:latin typeface="Baskerville Old Face" panose="02020602080505020303" pitchFamily="18" charset="77"/>
              </a:rPr>
              <a:t>: </a:t>
            </a:r>
            <a:r>
              <a:rPr lang="en" b="1" dirty="0" err="1">
                <a:latin typeface="Baskerville Old Face" panose="02020602080505020303" pitchFamily="18" charset="77"/>
              </a:rPr>
              <a:t>manzatoelena@gmail.com</a:t>
            </a:r>
            <a:endParaRPr b="1" dirty="0">
              <a:latin typeface="Baskerville Old Face" panose="02020602080505020303" pitchFamily="18" charset="77"/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3759751" y="879350"/>
            <a:ext cx="1624516" cy="1496748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Já</a:t>
            </a:r>
            <a:r>
              <a:rPr lang="en" dirty="0"/>
              <a:t> </a:t>
            </a:r>
            <a:r>
              <a:rPr lang="en" dirty="0" err="1"/>
              <a:t>foste</a:t>
            </a:r>
            <a:r>
              <a:rPr lang="en" dirty="0"/>
              <a:t> a </a:t>
            </a:r>
            <a:r>
              <a:rPr lang="en" dirty="0" err="1"/>
              <a:t>uma</a:t>
            </a:r>
            <a:r>
              <a:rPr lang="en" dirty="0"/>
              <a:t> </a:t>
            </a:r>
            <a:r>
              <a:rPr lang="en" dirty="0" err="1"/>
              <a:t>tourada</a:t>
            </a:r>
            <a:r>
              <a:rPr lang="en" dirty="0"/>
              <a:t>?</a:t>
            </a:r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skerville Old Face" panose="02020602080505020303" pitchFamily="18" charset="77"/>
              </a:rPr>
              <a:t>PORTUGUÊS XXI, UNIDADE 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askerville Old Face" panose="02020602080505020303" pitchFamily="18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  <a:latin typeface="Baskerville Old Face" panose="02020602080505020303" pitchFamily="18" charset="77"/>
              </a:rPr>
              <a:t>DIÁLOGO P. 130</a:t>
            </a:r>
          </a:p>
        </p:txBody>
      </p:sp>
      <p:pic>
        <p:nvPicPr>
          <p:cNvPr id="2" name="Portuguˆs XXI 1 Faixa 60" descr="Portuguˆs XXI 1 Faixa 60">
            <a:hlinkClick r:id="" action="ppaction://media"/>
            <a:extLst>
              <a:ext uri="{FF2B5EF4-FFF2-40B4-BE49-F238E27FC236}">
                <a16:creationId xmlns:a16="http://schemas.microsoft.com/office/drawing/2014/main" id="{3F2B61BC-1506-8945-AC68-67126BBD9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6757" y="4151248"/>
            <a:ext cx="510485" cy="51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890250" y="292494"/>
            <a:ext cx="7363500" cy="5336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Façam perguntas para as seguintes respostas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8D958B-3656-8841-9AA5-13986A2E22A0}"/>
              </a:ext>
            </a:extLst>
          </p:cNvPr>
          <p:cNvSpPr txBox="1"/>
          <p:nvPr/>
        </p:nvSpPr>
        <p:spPr>
          <a:xfrm>
            <a:off x="733508" y="826107"/>
            <a:ext cx="7676984" cy="329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_______________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Estão a falar sobre a tourada.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_______________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 toureiro distrai o touro com uma capa vermelha.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_______________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Fazem a pega.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_______________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Não, em Portugal é proibido matar o touro.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_______________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São as pessoas que gostam muito de tourada.</a:t>
            </a:r>
          </a:p>
        </p:txBody>
      </p:sp>
    </p:spTree>
    <p:extLst>
      <p:ext uri="{BB962C8B-B14F-4D97-AF65-F5344CB8AC3E}">
        <p14:creationId xmlns:p14="http://schemas.microsoft.com/office/powerpoint/2010/main" val="294840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249" y="576399"/>
            <a:ext cx="7363500" cy="2681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Exercício 5</a:t>
            </a:r>
            <a:endParaRPr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C29E29-AA89-BA4F-884E-85F28EB2CC14}"/>
              </a:ext>
            </a:extLst>
          </p:cNvPr>
          <p:cNvSpPr txBox="1"/>
          <p:nvPr/>
        </p:nvSpPr>
        <p:spPr>
          <a:xfrm>
            <a:off x="295955" y="998365"/>
            <a:ext cx="8552089" cy="403078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É uma tradição e temos de respeitar e manter as tradições.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É um espetáculo que revela o espírito sádico das pessoas.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É um espetáculo com muita cor e beleza.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As pessoas criticam a tourada, mas depois comem carne.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 touro é um animal e os animais também sofrem.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Só com os forcados é que o espetáculo é justo.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É um espetáculo que testa a coragem do homem.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Não podemos conservar todas as tradições.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A tourada faz parte da cultura portuguesa.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É um espetáculo bárbaro.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É um espetáculo justo, porque é tão perigoso para o homem, como para o animal.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Todos podemos ver o sangue do touro. Por isso, o touro sofre bastante.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 touro é um animal selvagem.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Não é um espetáculo justo. O cavaleiro está armado e está em cima de um cavalo.</a:t>
            </a:r>
          </a:p>
        </p:txBody>
      </p:sp>
    </p:spTree>
    <p:extLst>
      <p:ext uri="{BB962C8B-B14F-4D97-AF65-F5344CB8AC3E}">
        <p14:creationId xmlns:p14="http://schemas.microsoft.com/office/powerpoint/2010/main" val="124268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245" y="441461"/>
            <a:ext cx="7363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p.p.s</a:t>
            </a:r>
            <a:r>
              <a:rPr lang="pt-BR" dirty="0"/>
              <a:t>: verbos SER, IR, ESTAR, TER</a:t>
            </a:r>
            <a:endParaRPr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D622DF2-ECDF-0C4F-A392-1CFB3648A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0532"/>
              </p:ext>
            </p:extLst>
          </p:nvPr>
        </p:nvGraphicFramePr>
        <p:xfrm>
          <a:off x="1430563" y="1089245"/>
          <a:ext cx="6015265" cy="3307909"/>
        </p:xfrm>
        <a:graphic>
          <a:graphicData uri="http://schemas.openxmlformats.org/drawingml/2006/table">
            <a:tbl>
              <a:tblPr/>
              <a:tblGrid>
                <a:gridCol w="1203053">
                  <a:extLst>
                    <a:ext uri="{9D8B030D-6E8A-4147-A177-3AD203B41FA5}">
                      <a16:colId xmlns:a16="http://schemas.microsoft.com/office/drawing/2014/main" val="1524096098"/>
                    </a:ext>
                  </a:extLst>
                </a:gridCol>
                <a:gridCol w="1203053">
                  <a:extLst>
                    <a:ext uri="{9D8B030D-6E8A-4147-A177-3AD203B41FA5}">
                      <a16:colId xmlns:a16="http://schemas.microsoft.com/office/drawing/2014/main" val="2777778156"/>
                    </a:ext>
                  </a:extLst>
                </a:gridCol>
                <a:gridCol w="1203053">
                  <a:extLst>
                    <a:ext uri="{9D8B030D-6E8A-4147-A177-3AD203B41FA5}">
                      <a16:colId xmlns:a16="http://schemas.microsoft.com/office/drawing/2014/main" val="129780689"/>
                    </a:ext>
                  </a:extLst>
                </a:gridCol>
                <a:gridCol w="1203053">
                  <a:extLst>
                    <a:ext uri="{9D8B030D-6E8A-4147-A177-3AD203B41FA5}">
                      <a16:colId xmlns:a16="http://schemas.microsoft.com/office/drawing/2014/main" val="3806347120"/>
                    </a:ext>
                  </a:extLst>
                </a:gridCol>
                <a:gridCol w="1203053">
                  <a:extLst>
                    <a:ext uri="{9D8B030D-6E8A-4147-A177-3AD203B41FA5}">
                      <a16:colId xmlns:a16="http://schemas.microsoft.com/office/drawing/2014/main" val="137725329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SER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ESTAR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9487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fui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fui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estive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tive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987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tu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foste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foste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estiveste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tiveste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011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você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foi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foi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esteve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teve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7963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ele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986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ela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636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nós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fomos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fomos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estivemos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tivemos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4596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vocês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foram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foram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estiveram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tiveram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3767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eles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2381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77"/>
                        </a:rPr>
                        <a:t>elas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108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92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890250" y="285488"/>
            <a:ext cx="7363500" cy="4800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PT" dirty="0"/>
              <a:t>Exemplos ex. 2 e 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5DC238-3C2C-A44B-A319-32457EEF69B5}"/>
              </a:ext>
            </a:extLst>
          </p:cNvPr>
          <p:cNvSpPr txBox="1"/>
          <p:nvPr/>
        </p:nvSpPr>
        <p:spPr>
          <a:xfrm>
            <a:off x="2822713" y="21389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609152-2EBF-4A43-96A3-29E21A1F9325}"/>
              </a:ext>
            </a:extLst>
          </p:cNvPr>
          <p:cNvSpPr txBox="1"/>
          <p:nvPr/>
        </p:nvSpPr>
        <p:spPr>
          <a:xfrm>
            <a:off x="4888916" y="1333431"/>
            <a:ext cx="3747407" cy="264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JÁ, AINDA NÃO, NUNCA</a:t>
            </a:r>
          </a:p>
          <a:p>
            <a:pPr>
              <a:lnSpc>
                <a:spcPct val="150000"/>
              </a:lnSpc>
            </a:pPr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Você </a:t>
            </a:r>
            <a:r>
              <a:rPr lang="pt-PT" b="1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foste a uma tourada?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Não, </a:t>
            </a:r>
            <a:r>
              <a:rPr lang="pt-PT" b="1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nunca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fui.</a:t>
            </a:r>
          </a:p>
          <a:p>
            <a:pPr>
              <a:lnSpc>
                <a:spcPct val="150000"/>
              </a:lnSpc>
            </a:pPr>
            <a:r>
              <a:rPr lang="pt-PT" b="1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Ainda não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fui e acho que não vou.</a:t>
            </a:r>
          </a:p>
          <a:p>
            <a:pPr>
              <a:lnSpc>
                <a:spcPct val="150000"/>
              </a:lnSpc>
            </a:pPr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Eu </a:t>
            </a:r>
            <a:r>
              <a:rPr lang="pt-PT" b="1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fui a Lisboa, mas </a:t>
            </a:r>
            <a:r>
              <a:rPr lang="pt-PT" b="1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ainda não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fui ao Porto.</a:t>
            </a:r>
          </a:p>
          <a:p>
            <a:pPr>
              <a:lnSpc>
                <a:spcPct val="150000"/>
              </a:lnSpc>
            </a:pPr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022FC6-8E69-5741-A24F-89990C6DB675}"/>
              </a:ext>
            </a:extLst>
          </p:cNvPr>
          <p:cNvSpPr txBox="1"/>
          <p:nvPr/>
        </p:nvSpPr>
        <p:spPr>
          <a:xfrm>
            <a:off x="507677" y="525518"/>
            <a:ext cx="3747407" cy="426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foste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a uma tourada? Não, </a:t>
            </a:r>
            <a:r>
              <a:rPr lang="pt-PT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nunca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fui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Essa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foi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a parte menos interessante.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Quando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estive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em Espanha...</a:t>
            </a:r>
          </a:p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Tive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de sair antes do final da tourada.</a:t>
            </a:r>
          </a:p>
          <a:p>
            <a:pPr>
              <a:lnSpc>
                <a:spcPct val="150000"/>
              </a:lnSpc>
            </a:pPr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pPr>
              <a:lnSpc>
                <a:spcPct val="150000"/>
              </a:lnSpc>
            </a:pPr>
            <a:r>
              <a:rPr lang="pt-PT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foram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ao Porto? 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Sim, </a:t>
            </a:r>
            <a:r>
              <a:rPr lang="pt-PT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fomos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Não, </a:t>
            </a:r>
            <a:r>
              <a:rPr lang="pt-PT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ainda não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fomos</a:t>
            </a:r>
          </a:p>
          <a:p>
            <a:pPr>
              <a:lnSpc>
                <a:spcPct val="150000"/>
              </a:lnSpc>
            </a:pPr>
            <a:r>
              <a:rPr lang="pt-PT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foste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ao Parque das Nações?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Você </a:t>
            </a:r>
            <a:r>
              <a:rPr lang="pt-PT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foi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ao castelo de S. Jorge?</a:t>
            </a:r>
          </a:p>
          <a:p>
            <a:pPr>
              <a:lnSpc>
                <a:spcPct val="150000"/>
              </a:lnSpc>
            </a:pPr>
            <a:r>
              <a:rPr lang="pt-PT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foste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à praia este ano?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Você </a:t>
            </a:r>
            <a:r>
              <a:rPr lang="pt-PT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foi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ver este filme?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Elas </a:t>
            </a:r>
            <a:r>
              <a:rPr lang="pt-PT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já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</a:t>
            </a:r>
            <a:r>
              <a:rPr lang="pt-PT" b="1" dirty="0">
                <a:solidFill>
                  <a:schemeClr val="tx1"/>
                </a:solidFill>
                <a:latin typeface="Baskerville Old Face" panose="02020602080505020303" pitchFamily="18" charset="77"/>
              </a:rPr>
              <a:t>foram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 ao Brasil?</a:t>
            </a:r>
          </a:p>
        </p:txBody>
      </p:sp>
    </p:spTree>
    <p:extLst>
      <p:ext uri="{BB962C8B-B14F-4D97-AF65-F5344CB8AC3E}">
        <p14:creationId xmlns:p14="http://schemas.microsoft.com/office/powerpoint/2010/main" val="274217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890250" y="285488"/>
            <a:ext cx="7363500" cy="4800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PT" dirty="0"/>
              <a:t>Exercícios 7 e 8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5DC238-3C2C-A44B-A319-32457EEF69B5}"/>
              </a:ext>
            </a:extLst>
          </p:cNvPr>
          <p:cNvSpPr txBox="1"/>
          <p:nvPr/>
        </p:nvSpPr>
        <p:spPr>
          <a:xfrm>
            <a:off x="2822713" y="21389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022FC6-8E69-5741-A24F-89990C6DB675}"/>
              </a:ext>
            </a:extLst>
          </p:cNvPr>
          <p:cNvSpPr txBox="1"/>
          <p:nvPr/>
        </p:nvSpPr>
        <p:spPr>
          <a:xfrm>
            <a:off x="890250" y="765549"/>
            <a:ext cx="7363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Os forcados ______ para a arena de mãos vazias.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 cavaleiro ______ problemas com o cavalo.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A tourada de ontem à noite ______ um espetáculo muito interessante.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Os meus amigos ______ na praça de touros até ao final do espetáculo.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 cavaleiro ______ que trocar de cavalo.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Os bilhetes para a tourada ______ muito caros.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Ontem nós ______ à praça de touros.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Ontem nós ______ na praça de touros.</a:t>
            </a:r>
          </a:p>
          <a:p>
            <a:endParaRPr lang="pt-PT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  <a:p>
            <a:r>
              <a:rPr lang="pt-PT" b="1" u="sng" dirty="0">
                <a:solidFill>
                  <a:schemeClr val="tx1"/>
                </a:solidFill>
                <a:latin typeface="Baskerville Old Face" panose="02020602080505020303" pitchFamily="18" charset="77"/>
              </a:rPr>
              <a:t>Exemplo</a:t>
            </a:r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: És estudante? Não sou, mas já fui.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Estás chateado?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Vocês têm um carro branco?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Tens problemas com os verbos?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Vais à tourada hoje à noite?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Você é secretária?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Vocês estão cansados?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A tourada é um espetáculo muito popular?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 cavaleiro tem uma bandarilha na mão?</a:t>
            </a:r>
          </a:p>
        </p:txBody>
      </p:sp>
    </p:spTree>
    <p:extLst>
      <p:ext uri="{BB962C8B-B14F-4D97-AF65-F5344CB8AC3E}">
        <p14:creationId xmlns:p14="http://schemas.microsoft.com/office/powerpoint/2010/main" val="34087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2337683" y="302575"/>
            <a:ext cx="4468634" cy="4800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PT" dirty="0"/>
              <a:t>PRETÉRITO PERFEITO SIMPLES – VERBOS REGULARES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5DC238-3C2C-A44B-A319-32457EEF69B5}"/>
              </a:ext>
            </a:extLst>
          </p:cNvPr>
          <p:cNvSpPr txBox="1"/>
          <p:nvPr/>
        </p:nvSpPr>
        <p:spPr>
          <a:xfrm>
            <a:off x="2822713" y="21389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CC90F18-4B3A-2942-886A-21A021404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36587"/>
              </p:ext>
            </p:extLst>
          </p:nvPr>
        </p:nvGraphicFramePr>
        <p:xfrm>
          <a:off x="1751240" y="1074171"/>
          <a:ext cx="5641520" cy="3307909"/>
        </p:xfrm>
        <a:graphic>
          <a:graphicData uri="http://schemas.openxmlformats.org/drawingml/2006/table">
            <a:tbl>
              <a:tblPr/>
              <a:tblGrid>
                <a:gridCol w="1410380">
                  <a:extLst>
                    <a:ext uri="{9D8B030D-6E8A-4147-A177-3AD203B41FA5}">
                      <a16:colId xmlns:a16="http://schemas.microsoft.com/office/drawing/2014/main" val="1422322129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2724355297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1894160303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424805147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-AR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-ER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-IR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6495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eu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759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tu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-aste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-iste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7950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você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</a:t>
                      </a:r>
                      <a:r>
                        <a:rPr lang="it-IT" sz="16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ou</a:t>
                      </a:r>
                      <a:endParaRPr lang="it-IT" sz="1600" b="0" i="0" u="none" strike="noStrike" dirty="0">
                        <a:solidFill>
                          <a:schemeClr val="bg2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</a:t>
                      </a:r>
                      <a:r>
                        <a:rPr lang="it-IT" sz="16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iu</a:t>
                      </a:r>
                      <a:endParaRPr lang="it-IT" sz="1600" b="0" i="0" u="none" strike="noStrike" dirty="0">
                        <a:solidFill>
                          <a:schemeClr val="bg2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6524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ele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8230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ela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586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nós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-ámos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</a:t>
                      </a:r>
                      <a:r>
                        <a:rPr lang="it-IT" sz="16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imos</a:t>
                      </a:r>
                      <a:endParaRPr lang="it-IT" sz="1600" b="0" i="0" u="none" strike="noStrike" dirty="0">
                        <a:solidFill>
                          <a:schemeClr val="bg2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388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vocês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-aram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-eram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</a:t>
                      </a:r>
                      <a:r>
                        <a:rPr lang="it-IT" sz="16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iram</a:t>
                      </a:r>
                      <a:endParaRPr lang="it-IT" sz="1600" b="0" i="0" u="none" strike="noStrike" dirty="0">
                        <a:solidFill>
                          <a:schemeClr val="bg2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206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eles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17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elas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563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94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5DC238-3C2C-A44B-A319-32457EEF69B5}"/>
              </a:ext>
            </a:extLst>
          </p:cNvPr>
          <p:cNvSpPr txBox="1"/>
          <p:nvPr/>
        </p:nvSpPr>
        <p:spPr>
          <a:xfrm>
            <a:off x="2822713" y="21389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4B2C9C-B035-1046-9394-67280683BBAD}"/>
              </a:ext>
            </a:extLst>
          </p:cNvPr>
          <p:cNvSpPr txBox="1"/>
          <p:nvPr/>
        </p:nvSpPr>
        <p:spPr>
          <a:xfrm>
            <a:off x="861331" y="2149666"/>
            <a:ext cx="74213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No sábado passado, o Joseph _____ (decidir) ir novamente a Sintra. _____ (convencer) o amigo e _____ (ir) os dois de comboio até à vila e _____ (visitar) o Palácio de Sintra. A seguir, _____ (entrar) num café e _____ (pedir) duas queijadas. O Joseph _____ (beber) um galão escuro e o amigo _____ (preferir) uma bica. Depois, _____ (subir) a Serra a pé até o Palácio da Pena.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O Joseph _____ (adorar) a paisagem. Ele já lá _____ (ir) mais do que uma vez, mas gosta sempre deste passeio. _____ (descer) a serra, mas no caminho _____ (encontrar) um pequeno restaurante e _____ (decidir) comer qualquer coisa.</a:t>
            </a:r>
          </a:p>
          <a:p>
            <a:r>
              <a:rPr lang="pt-PT" dirty="0">
                <a:solidFill>
                  <a:schemeClr val="tx1"/>
                </a:solidFill>
                <a:latin typeface="Baskerville Old Face" panose="02020602080505020303" pitchFamily="18" charset="77"/>
              </a:rPr>
              <a:t>_____ (chegar) a casa cansados, mas _____ (descansar) um pouco e _____ (combinar) encontrar-se outra vez às 20:30. _____ (ir) jantar com alguns amigos e _____ (passar) uma noite que muitos jovens portugueses gostam: _____ (comer), _____ (beber), _____ (conversar), _____ (dançar) e, é claro, _____ (voltar) tardíssimo para casa. No domingo, o Joseph _____ (dormir) até à hora do almoço. 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9269C80-2D87-3340-AE93-7E355E0D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93997"/>
              </p:ext>
            </p:extLst>
          </p:nvPr>
        </p:nvGraphicFramePr>
        <p:xfrm>
          <a:off x="1751239" y="478816"/>
          <a:ext cx="5641520" cy="1154430"/>
        </p:xfrm>
        <a:graphic>
          <a:graphicData uri="http://schemas.openxmlformats.org/drawingml/2006/table">
            <a:tbl>
              <a:tblPr/>
              <a:tblGrid>
                <a:gridCol w="1410380">
                  <a:extLst>
                    <a:ext uri="{9D8B030D-6E8A-4147-A177-3AD203B41FA5}">
                      <a16:colId xmlns:a16="http://schemas.microsoft.com/office/drawing/2014/main" val="1422322129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2724355297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1894160303"/>
                    </a:ext>
                  </a:extLst>
                </a:gridCol>
                <a:gridCol w="1410380">
                  <a:extLst>
                    <a:ext uri="{9D8B030D-6E8A-4147-A177-3AD203B41FA5}">
                      <a16:colId xmlns:a16="http://schemas.microsoft.com/office/drawing/2014/main" val="4248051475"/>
                    </a:ext>
                  </a:extLst>
                </a:gridCol>
              </a:tblGrid>
              <a:tr h="14478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-AR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-ER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-IR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649545"/>
                  </a:ext>
                </a:extLst>
              </a:tr>
              <a:tr h="14478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I p. 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759421"/>
                  </a:ext>
                </a:extLst>
              </a:tr>
              <a:tr h="14478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II p. 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-aste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-este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</a:t>
                      </a:r>
                      <a:r>
                        <a:rPr lang="it-IT" sz="12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iste</a:t>
                      </a:r>
                      <a:endParaRPr lang="it-IT" sz="1200" b="0" i="0" u="none" strike="noStrike" dirty="0">
                        <a:solidFill>
                          <a:schemeClr val="bg2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795076"/>
                  </a:ext>
                </a:extLst>
              </a:tr>
              <a:tr h="14478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III p. 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</a:t>
                      </a:r>
                      <a:r>
                        <a:rPr lang="it-IT" sz="12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ou</a:t>
                      </a:r>
                      <a:endParaRPr lang="it-IT" sz="1200" b="0" i="0" u="none" strike="noStrike" dirty="0">
                        <a:solidFill>
                          <a:schemeClr val="bg2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</a:t>
                      </a:r>
                      <a:r>
                        <a:rPr lang="it-IT" sz="12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iu</a:t>
                      </a:r>
                      <a:endParaRPr lang="it-IT" sz="1200" b="0" i="0" u="none" strike="noStrike" dirty="0">
                        <a:solidFill>
                          <a:schemeClr val="bg2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652423"/>
                  </a:ext>
                </a:extLst>
              </a:tr>
              <a:tr h="14478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I p. 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</a:t>
                      </a:r>
                      <a:r>
                        <a:rPr lang="it-IT" sz="12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ámos</a:t>
                      </a:r>
                      <a:endParaRPr lang="it-IT" sz="1200" b="0" i="0" u="none" strike="noStrike" dirty="0">
                        <a:solidFill>
                          <a:schemeClr val="bg2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</a:t>
                      </a:r>
                      <a:r>
                        <a:rPr lang="it-IT" sz="12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imos</a:t>
                      </a:r>
                      <a:endParaRPr lang="it-IT" sz="1200" b="0" i="0" u="none" strike="noStrike" dirty="0">
                        <a:solidFill>
                          <a:schemeClr val="bg2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38846"/>
                  </a:ext>
                </a:extLst>
              </a:tr>
              <a:tr h="14478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77"/>
                        </a:rPr>
                        <a:t>II e III p. p.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-aram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-eram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  -</a:t>
                      </a:r>
                      <a:r>
                        <a:rPr lang="it-IT" sz="1200" b="0" i="0" u="none" strike="noStrike" dirty="0" err="1">
                          <a:solidFill>
                            <a:schemeClr val="bg2"/>
                          </a:solidFill>
                          <a:effectLst/>
                          <a:latin typeface="Baskerville Old Face" panose="02020602080505020303" pitchFamily="18" charset="77"/>
                        </a:rPr>
                        <a:t>iram</a:t>
                      </a:r>
                      <a:endParaRPr lang="it-IT" sz="1200" b="0" i="0" u="none" strike="noStrike" dirty="0">
                        <a:solidFill>
                          <a:schemeClr val="bg2"/>
                        </a:solidFill>
                        <a:effectLst/>
                        <a:latin typeface="Baskerville Old Face" panose="02020602080505020303" pitchFamily="18" charset="7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206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130983"/>
      </p:ext>
    </p:extLst>
  </p:cSld>
  <p:clrMapOvr>
    <a:masterClrMapping/>
  </p:clrMapOvr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31945</TotalTime>
  <Words>1634</Words>
  <Application>Microsoft Macintosh PowerPoint</Application>
  <PresentationFormat>Presentazione su schermo (16:9)</PresentationFormat>
  <Paragraphs>245</Paragraphs>
  <Slides>16</Slides>
  <Notes>15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Amatic SC</vt:lpstr>
      <vt:lpstr>Baskerville Old Face</vt:lpstr>
      <vt:lpstr>Calibri</vt:lpstr>
      <vt:lpstr>Arial</vt:lpstr>
      <vt:lpstr>Muli</vt:lpstr>
      <vt:lpstr>Quickly template</vt:lpstr>
      <vt:lpstr>LINGUA E TRADUZIONE PORTOGHESE I</vt:lpstr>
      <vt:lpstr>Já foste a uma tourada?</vt:lpstr>
      <vt:lpstr>Façam perguntas para as seguintes respostas</vt:lpstr>
      <vt:lpstr>Exercício 5</vt:lpstr>
      <vt:lpstr>p.p.s: verbos SER, IR, ESTAR, TER</vt:lpstr>
      <vt:lpstr>Exemplos ex. 2 e 3</vt:lpstr>
      <vt:lpstr>Exercícios 7 e 8</vt:lpstr>
      <vt:lpstr>PRETÉRITO PERFEITO SIMPLES – VERBOS REGULARES</vt:lpstr>
      <vt:lpstr>Presentazione standard di PowerPoint</vt:lpstr>
      <vt:lpstr>Haver de + infinitivo</vt:lpstr>
      <vt:lpstr>Tradução</vt:lpstr>
      <vt:lpstr>Tradução</vt:lpstr>
      <vt:lpstr>Presentazione standard di PowerPoint</vt:lpstr>
      <vt:lpstr>Presentazione standard di PowerPoint</vt:lpstr>
      <vt:lpstr>Presentazione standard di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TRADUZIONE PORTOGHESE I</dc:title>
  <cp:lastModifiedBy>Microsoft Office User</cp:lastModifiedBy>
  <cp:revision>290</cp:revision>
  <dcterms:modified xsi:type="dcterms:W3CDTF">2021-02-16T11:38:59Z</dcterms:modified>
</cp:coreProperties>
</file>