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4"/>
  </p:sldMasterIdLst>
  <p:notesMasterIdLst>
    <p:notesMasterId r:id="rId34"/>
  </p:notesMasterIdLst>
  <p:sldIdLst>
    <p:sldId id="338" r:id="rId5"/>
    <p:sldId id="256" r:id="rId6"/>
    <p:sldId id="324" r:id="rId7"/>
    <p:sldId id="317" r:id="rId8"/>
    <p:sldId id="313" r:id="rId9"/>
    <p:sldId id="323" r:id="rId10"/>
    <p:sldId id="271" r:id="rId11"/>
    <p:sldId id="327" r:id="rId12"/>
    <p:sldId id="325" r:id="rId13"/>
    <p:sldId id="326" r:id="rId14"/>
    <p:sldId id="314" r:id="rId15"/>
    <p:sldId id="328" r:id="rId16"/>
    <p:sldId id="272" r:id="rId17"/>
    <p:sldId id="273" r:id="rId18"/>
    <p:sldId id="282" r:id="rId19"/>
    <p:sldId id="316" r:id="rId20"/>
    <p:sldId id="331" r:id="rId21"/>
    <p:sldId id="303" r:id="rId22"/>
    <p:sldId id="302" r:id="rId23"/>
    <p:sldId id="304" r:id="rId24"/>
    <p:sldId id="318" r:id="rId25"/>
    <p:sldId id="305" r:id="rId26"/>
    <p:sldId id="260" r:id="rId27"/>
    <p:sldId id="286" r:id="rId28"/>
    <p:sldId id="306" r:id="rId29"/>
    <p:sldId id="307" r:id="rId30"/>
    <p:sldId id="308" r:id="rId31"/>
    <p:sldId id="295" r:id="rId32"/>
    <p:sldId id="288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14EA47"/>
    <a:srgbClr val="E01EAD"/>
    <a:srgbClr val="43E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>
      <p:cViewPr varScale="1">
        <p:scale>
          <a:sx n="109" d="100"/>
          <a:sy n="109" d="100"/>
        </p:scale>
        <p:origin x="190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D2371-F03A-42A4-8AE1-AFCDBFF7765A}" type="datetimeFigureOut">
              <a:rPr lang="it-IT" smtClean="0"/>
              <a:pPr/>
              <a:t>18/02/2021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1BDF7-89E5-40AC-8063-027B5E6327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96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05CDE84-C59B-460C-BCCF-1751107E8645}" type="datetime1">
              <a:rPr lang="it-IT" smtClean="0"/>
              <a:t>18/02/2021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2336-CF6F-4A63-B4B6-546C25281135}" type="datetime1">
              <a:rPr lang="it-IT" smtClean="0"/>
              <a:t>18/02/2021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CE39-DD1D-4929-A3CF-C1FC2DC1A41C}" type="datetime1">
              <a:rPr lang="it-IT" smtClean="0"/>
              <a:t>18/02/2021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34E350-8614-4E54-9941-E887BCD9D327}" type="datetime1">
              <a:rPr lang="it-IT" smtClean="0"/>
              <a:t>18/02/2021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1B8B0A-D283-4C44-89D3-19748FEAC9B0}" type="datetime1">
              <a:rPr lang="it-IT" smtClean="0"/>
              <a:t>18/02/2021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18A-85CB-4988-9E63-387CDDEC8E3D}" type="datetime1">
              <a:rPr lang="it-IT" smtClean="0"/>
              <a:t>18/02/2021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241B-7DCF-4638-9C36-5DB89EBCC35D}" type="datetime1">
              <a:rPr lang="it-IT" smtClean="0"/>
              <a:t>18/02/2021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B9EE02-5CD6-437B-9E5A-8A33CD68442C}" type="datetime1">
              <a:rPr lang="it-IT" smtClean="0"/>
              <a:t>18/02/2021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45E1-B7A0-4972-BDA8-BD84874C04C3}" type="datetime1">
              <a:rPr lang="it-IT" smtClean="0"/>
              <a:t>18/02/2021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7E9949-2408-4B03-981A-109698A3716D}" type="datetime1">
              <a:rPr lang="it-IT" smtClean="0"/>
              <a:t>18/02/2021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CB8814-6A60-4F27-BFE8-3C5A6F345255}" type="datetime1">
              <a:rPr lang="it-IT" smtClean="0"/>
              <a:t>18/02/2021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313636-7E84-4B0B-BBA3-A9D07F189486}" type="datetime1">
              <a:rPr lang="it-IT" smtClean="0"/>
              <a:t>18/02/2021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it-IT"/>
              <a:t>Dreos M.</a:t>
            </a: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3CF915B-76A7-45CA-ADDC-DBBE2793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764704"/>
            <a:ext cx="6172200" cy="2053590"/>
          </a:xfrm>
        </p:spPr>
        <p:txBody>
          <a:bodyPr/>
          <a:lstStyle/>
          <a:p>
            <a:r>
              <a:rPr lang="it-IT" dirty="0"/>
              <a:t>Metodi di </a:t>
            </a:r>
            <a:r>
              <a:rPr lang="it-IT" dirty="0" err="1"/>
              <a:t>pre</a:t>
            </a:r>
            <a:r>
              <a:rPr lang="it-IT" dirty="0"/>
              <a:t>-preanalitica e </a:t>
            </a:r>
            <a:r>
              <a:rPr lang="it-IT" dirty="0" err="1"/>
              <a:t>Venipuntura</a:t>
            </a:r>
            <a:r>
              <a:rPr lang="it-IT" dirty="0"/>
              <a:t> Percutanea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3A5D91E-8DE3-4451-85B5-1B61965FE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5949280"/>
            <a:ext cx="6172200" cy="432470"/>
          </a:xfrm>
        </p:spPr>
        <p:txBody>
          <a:bodyPr/>
          <a:lstStyle/>
          <a:p>
            <a:r>
              <a:rPr lang="it-IT" sz="1400" dirty="0"/>
              <a:t>                                                                          Dott.ssa Manuela </a:t>
            </a:r>
            <a:r>
              <a:rPr lang="it-IT" sz="1400" dirty="0" err="1"/>
              <a:t>Dreos</a:t>
            </a:r>
            <a:endParaRPr lang="it-IT" sz="1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8468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A3E4589C-2E5C-468D-AA00-7334EB9D1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it-IT" dirty="0"/>
              <a:t> L’ EBN  e L’INFERMIERE …..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91B15204-7AFA-4A6A-8A8C-7100E255979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>
                <a:solidFill>
                  <a:srgbClr val="14EA47"/>
                </a:solidFill>
              </a:rPr>
              <a:t>agevola i processi decisionali </a:t>
            </a:r>
            <a:r>
              <a:rPr lang="it-IT" dirty="0"/>
              <a:t>fornendo al professionista  conoscenze scientifiche dimostrate e accertate (quando non si tratti di argomenti di </a:t>
            </a:r>
            <a:r>
              <a:rPr lang="it-IT" b="1" dirty="0"/>
              <a:t>area grigia</a:t>
            </a:r>
            <a:r>
              <a:rPr lang="it-IT" dirty="0"/>
              <a:t>, ovvero ancora privi di letteratura certa);</a:t>
            </a:r>
          </a:p>
          <a:p>
            <a:r>
              <a:rPr lang="it-IT" b="1" dirty="0">
                <a:solidFill>
                  <a:srgbClr val="14EA47"/>
                </a:solidFill>
              </a:rPr>
              <a:t>stimola il professionista  </a:t>
            </a:r>
            <a:r>
              <a:rPr lang="it-IT" dirty="0"/>
              <a:t>a trasformare i dubbi in quesiti clinici rilevanti;</a:t>
            </a:r>
          </a:p>
          <a:p>
            <a:r>
              <a:rPr lang="it-IT" b="1" dirty="0">
                <a:solidFill>
                  <a:srgbClr val="14EA47"/>
                </a:solidFill>
              </a:rPr>
              <a:t>favorisce la verifica periodica </a:t>
            </a:r>
            <a:r>
              <a:rPr lang="it-IT" dirty="0"/>
              <a:t>di revisioni sistematiche e linee guida in base a studi empirici qualitativi e quantitativi;</a:t>
            </a:r>
          </a:p>
          <a:p>
            <a:r>
              <a:rPr lang="it-IT" b="1" dirty="0">
                <a:solidFill>
                  <a:srgbClr val="14EA47"/>
                </a:solidFill>
              </a:rPr>
              <a:t>aiuta il professionista  </a:t>
            </a:r>
            <a:r>
              <a:rPr lang="it-IT" dirty="0"/>
              <a:t>a reperire, organizzare e verificare risultati scientifici, valutandoli per la loro reale rilevanza.</a:t>
            </a:r>
          </a:p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EDB8DD7-C934-4575-8E97-E3F4DABDAF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  <p:extLst>
      <p:ext uri="{BB962C8B-B14F-4D97-AF65-F5344CB8AC3E}">
        <p14:creationId xmlns:p14="http://schemas.microsoft.com/office/powerpoint/2010/main" val="301339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E71461-141D-4A89-9C4F-B69A19D76E0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it-IT" dirty="0"/>
              <a:t> far sempre riferimento al livello delle prove, seguendo questo schema: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7F0CF7-2F78-4247-8B0C-53E58F3DA8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Grado A</a:t>
            </a:r>
            <a:r>
              <a:rPr lang="it-IT" dirty="0"/>
              <a:t> </a:t>
            </a:r>
            <a:r>
              <a:rPr lang="it-IT" sz="2100" dirty="0"/>
              <a:t>L’esecuzione di quella particolare procedura è fortemente raccomandata. Indica una raccomandazione sostenuta da prove scientifiche di buona qualità, anche se non necessariamente di tipo I o II.</a:t>
            </a:r>
          </a:p>
          <a:p>
            <a:endParaRPr lang="it-IT" sz="2100" dirty="0"/>
          </a:p>
          <a:p>
            <a:r>
              <a:rPr lang="it-IT" dirty="0">
                <a:solidFill>
                  <a:srgbClr val="FF0000"/>
                </a:solidFill>
              </a:rPr>
              <a:t>Grado B</a:t>
            </a:r>
            <a:r>
              <a:rPr lang="it-IT" dirty="0"/>
              <a:t> </a:t>
            </a:r>
            <a:r>
              <a:rPr lang="it-IT" sz="2100" dirty="0"/>
              <a:t>Si nutrono dei dubbi sul fatto che quella particolare procedura o intervento debba sempre essere raccomandata, ma si ritiene che la sua esecuzione debba essere attentamente considerata.</a:t>
            </a:r>
          </a:p>
          <a:p>
            <a:endParaRPr lang="it-IT" sz="2100" dirty="0"/>
          </a:p>
          <a:p>
            <a:r>
              <a:rPr lang="it-IT" dirty="0">
                <a:solidFill>
                  <a:srgbClr val="FF0000"/>
                </a:solidFill>
              </a:rPr>
              <a:t>Grado C</a:t>
            </a:r>
            <a:r>
              <a:rPr lang="it-IT" dirty="0"/>
              <a:t> </a:t>
            </a:r>
            <a:r>
              <a:rPr lang="it-IT" sz="2100" dirty="0"/>
              <a:t>Esiste una sostanziale incertezza a favore o contro la raccomandazione di eseguire la procedura o l’intervento.</a:t>
            </a:r>
          </a:p>
          <a:p>
            <a:endParaRPr lang="it-IT" sz="2100" dirty="0"/>
          </a:p>
          <a:p>
            <a:r>
              <a:rPr lang="it-IT" dirty="0">
                <a:solidFill>
                  <a:srgbClr val="FF0000"/>
                </a:solidFill>
              </a:rPr>
              <a:t>Grado D</a:t>
            </a:r>
            <a:r>
              <a:rPr lang="it-IT" dirty="0"/>
              <a:t> </a:t>
            </a:r>
            <a:r>
              <a:rPr lang="it-IT" sz="2300" dirty="0"/>
              <a:t>L’esecuzione della procedura non è</a:t>
            </a:r>
          </a:p>
          <a:p>
            <a:r>
              <a:rPr lang="it-IT" sz="2300" dirty="0"/>
              <a:t> raccomandata.</a:t>
            </a:r>
          </a:p>
          <a:p>
            <a:endParaRPr lang="it-IT" sz="2300" dirty="0"/>
          </a:p>
          <a:p>
            <a:r>
              <a:rPr lang="it-IT" dirty="0">
                <a:solidFill>
                  <a:srgbClr val="FF0000"/>
                </a:solidFill>
              </a:rPr>
              <a:t>Grado E</a:t>
            </a:r>
            <a:r>
              <a:rPr lang="it-IT" dirty="0"/>
              <a:t> </a:t>
            </a:r>
            <a:r>
              <a:rPr lang="it-IT" sz="2300" dirty="0"/>
              <a:t>Si sconsiglia vivamente l’esecuzione della procedura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264669-A09D-469C-B56E-8F179AEA0C3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  <p:extLst>
      <p:ext uri="{BB962C8B-B14F-4D97-AF65-F5344CB8AC3E}">
        <p14:creationId xmlns:p14="http://schemas.microsoft.com/office/powerpoint/2010/main" val="100657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3291C50-1142-4758-AE18-620C1CF3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514402"/>
          </a:xfr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it-IT" sz="4400" dirty="0"/>
              <a:t>Da cosa iniziare ….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CB4D32-B37A-458D-84C5-DD7F6875E2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A8BB679-203F-4951-8AEA-052161DB2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228" y="3740914"/>
            <a:ext cx="1885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7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500041"/>
            <a:ext cx="7815290" cy="170482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it-IT" sz="4000" dirty="0">
                <a:solidFill>
                  <a:srgbClr val="FFC000"/>
                </a:solidFill>
              </a:rPr>
              <a:t>La preparazione</a:t>
            </a:r>
            <a:r>
              <a:rPr lang="it-IT" sz="4400" dirty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0" y="4286256"/>
            <a:ext cx="6172200" cy="2088666"/>
          </a:xfrm>
        </p:spPr>
        <p:txBody>
          <a:bodyPr>
            <a:normAutofit/>
          </a:bodyPr>
          <a:lstStyle/>
          <a:p>
            <a:r>
              <a:rPr lang="it-IT" sz="4000" dirty="0"/>
              <a:t> NORME: </a:t>
            </a:r>
          </a:p>
          <a:p>
            <a:r>
              <a:rPr lang="it-IT" sz="2800" dirty="0">
                <a:solidFill>
                  <a:srgbClr val="FF0000"/>
                </a:solidFill>
              </a:rPr>
              <a:t>DIETETICHE  e   COMPORTAMENTALI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96215"/>
            <a:ext cx="7467600" cy="122142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it-IT" sz="4000" dirty="0">
                <a:solidFill>
                  <a:srgbClr val="FFC000"/>
                </a:solidFill>
              </a:rPr>
              <a:t>COMPORTAMENTI CORRETTI della persona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it-IT" sz="2000" dirty="0"/>
              <a:t>DIGIUNO 8 ORE  (non superare le 12 ore)</a:t>
            </a:r>
          </a:p>
          <a:p>
            <a:r>
              <a:rPr lang="it-IT" sz="2000" dirty="0"/>
              <a:t>BERE SOLO ACQUA in giusta quantità</a:t>
            </a:r>
          </a:p>
          <a:p>
            <a:r>
              <a:rPr lang="it-IT" sz="2000" dirty="0"/>
              <a:t>no fumo,caffè alcool </a:t>
            </a:r>
          </a:p>
          <a:p>
            <a:pPr>
              <a:buNone/>
            </a:pPr>
            <a:endParaRPr lang="it-IT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2400" dirty="0"/>
          </a:p>
          <a:p>
            <a:r>
              <a:rPr lang="it-IT" sz="2000" dirty="0"/>
              <a:t>NEI GIORNI PRECEDENTI dieta sobria (trigliceridi,glicemia,azotemia)</a:t>
            </a:r>
          </a:p>
          <a:p>
            <a:pPr>
              <a:buNone/>
            </a:pPr>
            <a:endParaRPr lang="it-IT" sz="2000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endParaRPr lang="it-IT" dirty="0"/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Picture 2" descr="F:\FOTO PRELIEVO\1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7384" y="5278282"/>
            <a:ext cx="1233489" cy="1383503"/>
          </a:xfrm>
          <a:prstGeom prst="rect">
            <a:avLst/>
          </a:prstGeom>
          <a:noFill/>
        </p:spPr>
      </p:pic>
      <p:pic>
        <p:nvPicPr>
          <p:cNvPr id="9" name="Picture 4" descr="F:\FOTO PRELIEVO\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1122" y="1916832"/>
            <a:ext cx="1539502" cy="1244639"/>
          </a:xfrm>
          <a:prstGeom prst="rect">
            <a:avLst/>
          </a:prstGeom>
          <a:noFill/>
        </p:spPr>
      </p:pic>
      <p:pic>
        <p:nvPicPr>
          <p:cNvPr id="11" name="Picture 5" descr="F:\FOTO PRELIEVO\1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8070" y="2750339"/>
            <a:ext cx="1643074" cy="1357322"/>
          </a:xfrm>
          <a:prstGeom prst="rect">
            <a:avLst/>
          </a:prstGeom>
          <a:noFill/>
        </p:spPr>
      </p:pic>
      <p:sp>
        <p:nvSpPr>
          <p:cNvPr id="7" name="Segnaposto piè di pagina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rgbClr val="FFC000"/>
                </a:solidFill>
              </a:rPr>
              <a:t>Inoltre …..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>
            <a:normAutofit/>
          </a:bodyPr>
          <a:lstStyle/>
          <a:p>
            <a:r>
              <a:rPr lang="it-IT" sz="2000" dirty="0"/>
              <a:t>IL GIORNO PRIMA DA EVITARE attività fisica estrema</a:t>
            </a:r>
          </a:p>
          <a:p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r>
              <a:rPr lang="it-IT" sz="2000" dirty="0"/>
              <a:t>DISCUTERE CON IL MEDICO per la sospensione di alcune terapie SOSPENDERE gli integratori (ferro,creatinina)</a:t>
            </a:r>
          </a:p>
          <a:p>
            <a:r>
              <a:rPr lang="it-IT" sz="2000" dirty="0"/>
              <a:t>Lo stress EMOZIONALE può portare a leucocitosi e deficit di ferro</a:t>
            </a:r>
          </a:p>
          <a:p>
            <a:r>
              <a:rPr lang="it-IT" sz="2000" dirty="0"/>
              <a:t>FEBBRE specie nel diabetico scompensa la glicemia</a:t>
            </a:r>
          </a:p>
          <a:p>
            <a:endParaRPr lang="it-IT" dirty="0"/>
          </a:p>
        </p:txBody>
      </p:sp>
      <p:pic>
        <p:nvPicPr>
          <p:cNvPr id="5" name="Picture 2" descr="F:\FOTO PRELIEVO\1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2000240"/>
            <a:ext cx="1790706" cy="1428760"/>
          </a:xfrm>
          <a:prstGeom prst="rect">
            <a:avLst/>
          </a:prstGeom>
          <a:noFill/>
        </p:spPr>
      </p:pic>
      <p:sp>
        <p:nvSpPr>
          <p:cNvPr id="6" name="Segnaposto piè di pagina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F10C6E74-7842-4607-9EF6-05971093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it-IT" dirty="0"/>
              <a:t> tenere in considerazione diversi aspetti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0B3E9F47-1785-45A3-A987-8C7E08711D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7808" y="1844824"/>
            <a:ext cx="4752528" cy="4421448"/>
          </a:xfrm>
        </p:spPr>
        <p:txBody>
          <a:bodyPr>
            <a:normAutofit/>
          </a:bodyPr>
          <a:lstStyle/>
          <a:p>
            <a:r>
              <a:rPr lang="it-IT" sz="1900" dirty="0"/>
              <a:t>Prima di fare il prelievo occorre far sistemare il paziente nella posizione corretta</a:t>
            </a:r>
          </a:p>
          <a:p>
            <a:endParaRPr lang="it-IT" sz="1900" dirty="0"/>
          </a:p>
          <a:p>
            <a:r>
              <a:rPr lang="it-IT" sz="1900" dirty="0"/>
              <a:t> è sempre utile valutare le condizioni fisiche del paziente, in particolare: la condizione emotiva e l’attività fisica.</a:t>
            </a:r>
          </a:p>
          <a:p>
            <a:endParaRPr lang="it-IT" sz="1900" dirty="0"/>
          </a:p>
          <a:p>
            <a:r>
              <a:rPr lang="it-IT" sz="1900" dirty="0"/>
              <a:t> La posizione semi seduta è la postura da preferire perché evita il movimento di fluidi dal compartimento intravascolare a quello interstiziale e la riduzione di volume plasmatico.</a:t>
            </a:r>
          </a:p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DE0631-FDE4-493F-9AA6-ED11BC2F63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228FE1-CA3F-485E-A746-D7DBEE1AF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628800"/>
            <a:ext cx="2376264" cy="237626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76A72A2-C0A2-4049-89D5-88D26EF70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810" y="4473772"/>
            <a:ext cx="3170647" cy="21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74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F10C6E74-7842-4607-9EF6-05971093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it-IT" dirty="0"/>
              <a:t>eseguire un accertamento accurato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0B3E9F47-1785-45A3-A987-8C7E08711D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0734" y="1340768"/>
            <a:ext cx="5016723" cy="5242594"/>
          </a:xfrm>
        </p:spPr>
        <p:txBody>
          <a:bodyPr>
            <a:normAutofit lnSpcReduction="10000"/>
          </a:bodyPr>
          <a:lstStyle/>
          <a:p>
            <a:r>
              <a:rPr lang="it-IT" sz="1800" dirty="0"/>
              <a:t>Il braccio da ispezionare deve essere posizionato dritto, possibilmente con n appoggio sottostante</a:t>
            </a:r>
          </a:p>
          <a:p>
            <a:pPr marL="0" indent="0">
              <a:buNone/>
            </a:pPr>
            <a:endParaRPr lang="it-IT" sz="1800" dirty="0"/>
          </a:p>
          <a:p>
            <a:r>
              <a:rPr lang="it-IT" sz="1800" dirty="0"/>
              <a:t>Se il paziente è molto agitato è bene tranquillizzarlo perché l'ansia può alterare l’esito dell’esame. </a:t>
            </a:r>
          </a:p>
          <a:p>
            <a:endParaRPr lang="it-IT" sz="1800" dirty="0"/>
          </a:p>
          <a:p>
            <a:r>
              <a:rPr lang="it-IT" sz="1800" dirty="0"/>
              <a:t>Anche piccoli affaticamenti in persone poco allenate possono produrre variazioni di parametri biologici.</a:t>
            </a:r>
          </a:p>
          <a:p>
            <a:endParaRPr lang="it-IT" sz="1800" dirty="0"/>
          </a:p>
          <a:p>
            <a:r>
              <a:rPr lang="it-IT" sz="1800" dirty="0"/>
              <a:t> E’ bene chiedere al paziente che si sottopone a prelievo ambulatoriale se è venuto a piedi o in bicicletta e quanti chilometri ha percorso, poiché sono state riscontrate in questi soggetti variazioni di alcuni parametri, in particolare aumento di colesterolo e trigliceridi.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DE0631-FDE4-493F-9AA6-ED11BC2F63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55DB035-B8F7-409D-B052-954F26095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707" y="4658543"/>
            <a:ext cx="2996679" cy="19248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2023EFC-137B-4674-971A-4A1BAE0DB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458" y="2161188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47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QUALE MATERIALE USARE ?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953332"/>
            <a:ext cx="2371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2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t-IT" sz="4800" dirty="0"/>
              <a:t>Il sistema </a:t>
            </a:r>
            <a:r>
              <a:rPr lang="it-IT" sz="4800" dirty="0" err="1"/>
              <a:t>vacutainer</a:t>
            </a:r>
            <a:endParaRPr lang="it-IT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4690864" cy="4845152"/>
          </a:xfrm>
        </p:spPr>
        <p:txBody>
          <a:bodyPr>
            <a:normAutofit lnSpcReduction="10000"/>
          </a:bodyPr>
          <a:lstStyle/>
          <a:p>
            <a:r>
              <a:rPr lang="it-IT" sz="1900" dirty="0"/>
              <a:t>Sistema a circuito chiuso e  sottovuoto per eseguire in sicurezza i prelievi ematici</a:t>
            </a:r>
          </a:p>
          <a:p>
            <a:endParaRPr lang="it-IT" sz="1900" dirty="0"/>
          </a:p>
          <a:p>
            <a:r>
              <a:rPr lang="it-IT" sz="1900" dirty="0"/>
              <a:t>Costituito da : </a:t>
            </a:r>
            <a:r>
              <a:rPr lang="it-IT" sz="1900" dirty="0">
                <a:solidFill>
                  <a:srgbClr val="FF0000"/>
                </a:solidFill>
              </a:rPr>
              <a:t>campana</a:t>
            </a:r>
            <a:r>
              <a:rPr lang="it-IT" sz="1900" dirty="0"/>
              <a:t> + ago + provetta</a:t>
            </a:r>
          </a:p>
          <a:p>
            <a:endParaRPr lang="it-IT" sz="1900" dirty="0"/>
          </a:p>
          <a:p>
            <a:r>
              <a:rPr lang="it-IT" sz="1900" dirty="0"/>
              <a:t>Le </a:t>
            </a:r>
            <a:r>
              <a:rPr lang="it-IT" sz="1900" dirty="0">
                <a:solidFill>
                  <a:srgbClr val="FF0000"/>
                </a:solidFill>
              </a:rPr>
              <a:t>provette</a:t>
            </a:r>
            <a:r>
              <a:rPr lang="it-IT" sz="1900" dirty="0"/>
              <a:t> sono  dotate di vuoto </a:t>
            </a:r>
            <a:r>
              <a:rPr lang="it-IT" sz="1900" dirty="0" err="1"/>
              <a:t>pre</a:t>
            </a:r>
            <a:r>
              <a:rPr lang="it-IT" sz="1900" dirty="0"/>
              <a:t> calibrato e sterili internamente sono rese disponibili in diverse dimensioni e aspirazioni</a:t>
            </a:r>
          </a:p>
          <a:p>
            <a:endParaRPr lang="it-IT" sz="1900" dirty="0"/>
          </a:p>
          <a:p>
            <a:r>
              <a:rPr lang="it-IT" sz="1900" dirty="0"/>
              <a:t>Gli </a:t>
            </a:r>
            <a:r>
              <a:rPr lang="it-IT" sz="1900" dirty="0">
                <a:solidFill>
                  <a:srgbClr val="FF0000"/>
                </a:solidFill>
              </a:rPr>
              <a:t>aghi </a:t>
            </a:r>
            <a:r>
              <a:rPr lang="it-IT" sz="1900" dirty="0"/>
              <a:t>sono di diverse misure, dotati di membrana auto sigillante e sistema di sicurezza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1" y="1654831"/>
            <a:ext cx="1872208" cy="14168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60" y="1654831"/>
            <a:ext cx="1058446" cy="15602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998" y="3539692"/>
            <a:ext cx="1512168" cy="10233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319" y="4725144"/>
            <a:ext cx="171997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6000" y="3643314"/>
            <a:ext cx="6172200" cy="785818"/>
          </a:xfr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Cos’è il prelievo ematico?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Acquisizione di un campione di sangue al fine di indagare lo stato di salute della persona</a:t>
            </a:r>
          </a:p>
        </p:txBody>
      </p:sp>
      <p:pic>
        <p:nvPicPr>
          <p:cNvPr id="1026" name="Picture 2" descr="F:\FOTO PRELIEVO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290"/>
            <a:ext cx="4567259" cy="3019441"/>
          </a:xfrm>
          <a:prstGeom prst="rect">
            <a:avLst/>
          </a:prstGeom>
          <a:noFill/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96AE6-6EF9-474B-86BA-ED12FC48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4320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/>
              <a:t> </a:t>
            </a:r>
            <a:r>
              <a:rPr lang="it-IT" b="1" dirty="0">
                <a:solidFill>
                  <a:schemeClr val="tx1"/>
                </a:solidFill>
              </a:rPr>
              <a:t>la scelta dell’ago: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3D216C1-377B-40E0-A350-F0613204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Dreos</a:t>
            </a:r>
            <a:r>
              <a:rPr lang="it-IT" dirty="0"/>
              <a:t> M.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FD58A9-EA71-4308-AE62-A1F1199584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3657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Ago </a:t>
            </a:r>
            <a:r>
              <a:rPr lang="it-IT" dirty="0" err="1">
                <a:solidFill>
                  <a:srgbClr val="00B0F0"/>
                </a:solidFill>
              </a:rPr>
              <a:t>butterfly</a:t>
            </a:r>
            <a:r>
              <a:rPr lang="it-IT" dirty="0">
                <a:solidFill>
                  <a:srgbClr val="00B0F0"/>
                </a:solidFill>
              </a:rPr>
              <a:t> o a farfalla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sz="1800" dirty="0"/>
              <a:t>Usato SOLO per vene difficili, piccole o fragili</a:t>
            </a:r>
          </a:p>
          <a:p>
            <a:r>
              <a:rPr lang="it-IT" sz="1800" dirty="0"/>
              <a:t> è indicato in pediatria e geriatria</a:t>
            </a:r>
          </a:p>
          <a:p>
            <a:r>
              <a:rPr lang="it-IT" sz="1800" dirty="0"/>
              <a:t>NON è indicato per prelevare un grande volume di sangue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158BE16-8AE1-4C0E-A815-1FAB16861E7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270248" y="764704"/>
            <a:ext cx="3657600" cy="5407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Ago per prelievi </a:t>
            </a:r>
          </a:p>
          <a:p>
            <a:pPr marL="0" indent="0">
              <a:buNone/>
            </a:pPr>
            <a:endParaRPr lang="it-IT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B0F0"/>
              </a:solidFill>
            </a:endParaRPr>
          </a:p>
          <a:p>
            <a:r>
              <a:rPr lang="it-IT" sz="1800" dirty="0"/>
              <a:t>Esistono diverse misure</a:t>
            </a:r>
          </a:p>
          <a:p>
            <a:r>
              <a:rPr lang="it-IT" sz="1800" dirty="0"/>
              <a:t>Vengono distinti per colore: 20G giallo, 21G verde, 22G nero (G= </a:t>
            </a:r>
            <a:r>
              <a:rPr lang="it-IT" sz="1800" dirty="0" err="1"/>
              <a:t>gauge</a:t>
            </a:r>
            <a:r>
              <a:rPr lang="it-IT" sz="1800" dirty="0"/>
              <a:t>)</a:t>
            </a:r>
          </a:p>
          <a:p>
            <a:r>
              <a:rPr lang="it-IT" sz="1800" dirty="0"/>
              <a:t>Consigliati in modo prioritario per eseguire tutti i tipi di prelievi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C3C776A-1094-447C-BC88-A8836C295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318637"/>
            <a:ext cx="2716848" cy="24033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1FF2EC1-67EA-421A-A195-9B64B89DD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603762"/>
            <a:ext cx="2005842" cy="18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76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B8FC82-04BD-418D-B8A1-37A0539E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it-IT" dirty="0"/>
              <a:t>   letteratura ….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07FF42-B724-46D7-843C-7D06DC5C77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I prelievi in genere vengono eseguiti con il sistema </a:t>
            </a:r>
            <a:r>
              <a:rPr lang="it-IT" sz="1800" dirty="0" err="1"/>
              <a:t>vacutainer</a:t>
            </a:r>
            <a:r>
              <a:rPr lang="it-IT" sz="1800" dirty="0"/>
              <a:t>, che integra aghi monouso e sistemi di supporto (adattatori, camicie) e provette sottovuoto (</a:t>
            </a:r>
            <a:r>
              <a:rPr lang="it-IT" sz="1800" b="1" dirty="0"/>
              <a:t>grado A). </a:t>
            </a:r>
          </a:p>
          <a:p>
            <a:endParaRPr lang="it-IT" sz="1800" b="1" dirty="0"/>
          </a:p>
          <a:p>
            <a:r>
              <a:rPr lang="it-IT" sz="1800" dirty="0"/>
              <a:t>Quando le vene sono poco accessibili per sede e calibro si possono utilizzare anche gli aghi a farfalla (</a:t>
            </a:r>
            <a:r>
              <a:rPr lang="it-IT" sz="1800" dirty="0" err="1"/>
              <a:t>butterfly</a:t>
            </a:r>
            <a:r>
              <a:rPr lang="it-IT" sz="1800" dirty="0"/>
              <a:t>). Il costo di questi dispositivi è superiore a quello degli aghi normali, pertanto è preferibile utilizzare di routine l’ago, salvo in situazioni specifiche </a:t>
            </a:r>
            <a:r>
              <a:rPr lang="it-IT" sz="1800" b="1" dirty="0"/>
              <a:t>(grado B).</a:t>
            </a:r>
          </a:p>
          <a:p>
            <a:endParaRPr lang="it-IT" sz="1800" b="1" dirty="0"/>
          </a:p>
          <a:p>
            <a:r>
              <a:rPr lang="it-IT" sz="1800" dirty="0"/>
              <a:t>Gli aghi di piccolo calibro (&gt;23 </a:t>
            </a:r>
            <a:r>
              <a:rPr lang="it-IT" sz="1800" dirty="0" err="1"/>
              <a:t>gauge</a:t>
            </a:r>
            <a:r>
              <a:rPr lang="it-IT" sz="1800" dirty="0"/>
              <a:t>) possono provocare emolisi e variazione di alcuni valori (ioni, indici fibrinolitici, conta piastrinica),1 pertanto si devono preferire gli aghi di calibro 20 o 21 (grado A) e riservare l’uso di aghi di calibro inferiore per prelievi su vene piccole e particolarmente fragili (</a:t>
            </a:r>
            <a:r>
              <a:rPr lang="it-IT" sz="1800" b="1" dirty="0"/>
              <a:t>grado B).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9D7502-1173-4968-AB30-68E1B0AEC2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112D6F1-8E2E-4F7B-8CAF-ABC201B6CE5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467600" cy="56207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                              EBN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6069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EAB0F6-6361-4449-B332-3F21EF14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87444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/>
          </a:bodyPr>
          <a:lstStyle/>
          <a:p>
            <a:r>
              <a:rPr lang="it-IT" sz="6600" dirty="0"/>
              <a:t>PREPARAZIONE MATERIALE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4C4C9F3-946F-4F8F-85AC-0160425236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  <p:extLst>
      <p:ext uri="{BB962C8B-B14F-4D97-AF65-F5344CB8AC3E}">
        <p14:creationId xmlns:p14="http://schemas.microsoft.com/office/powerpoint/2010/main" val="352042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MATERIALE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idx="2"/>
          </p:nvPr>
        </p:nvSpPr>
        <p:spPr>
          <a:xfrm>
            <a:off x="6629396" y="274320"/>
            <a:ext cx="2014570" cy="6155076"/>
          </a:xfrm>
          <a:solidFill>
            <a:srgbClr val="00B0F0"/>
          </a:solidFill>
        </p:spPr>
        <p:txBody>
          <a:bodyPr>
            <a:normAutofit/>
          </a:bodyPr>
          <a:lstStyle/>
          <a:p>
            <a:endParaRPr lang="it-IT" dirty="0"/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r>
              <a:rPr lang="it-IT" dirty="0"/>
              <a:t>-  </a:t>
            </a:r>
            <a:r>
              <a:rPr lang="it-IT" sz="2400" b="1" dirty="0">
                <a:solidFill>
                  <a:srgbClr val="FF0000"/>
                </a:solidFill>
              </a:rPr>
              <a:t>Campana</a:t>
            </a:r>
          </a:p>
          <a:p>
            <a:pPr>
              <a:buFontTx/>
              <a:buChar char="-"/>
            </a:pPr>
            <a:r>
              <a:rPr lang="it-IT" sz="2400" b="1" dirty="0">
                <a:solidFill>
                  <a:srgbClr val="FF0000"/>
                </a:solidFill>
              </a:rPr>
              <a:t>-  ago giusta  misura e tipologia</a:t>
            </a:r>
          </a:p>
          <a:p>
            <a:pPr>
              <a:buFontTx/>
              <a:buChar char="-"/>
            </a:pPr>
            <a:r>
              <a:rPr lang="it-IT" sz="2400" b="1" dirty="0">
                <a:solidFill>
                  <a:srgbClr val="FF0000"/>
                </a:solidFill>
              </a:rPr>
              <a:t>-  provette</a:t>
            </a:r>
          </a:p>
          <a:p>
            <a:pPr>
              <a:buFontTx/>
              <a:buChar char="-"/>
            </a:pPr>
            <a:r>
              <a:rPr lang="it-IT" sz="2400" b="1" dirty="0">
                <a:solidFill>
                  <a:srgbClr val="FF0000"/>
                </a:solidFill>
              </a:rPr>
              <a:t> corrette</a:t>
            </a:r>
          </a:p>
          <a:p>
            <a:pPr>
              <a:buFontTx/>
              <a:buChar char="-"/>
            </a:pPr>
            <a:r>
              <a:rPr lang="it-IT" sz="2400" b="1" dirty="0">
                <a:solidFill>
                  <a:srgbClr val="FF0000"/>
                </a:solidFill>
              </a:rPr>
              <a:t>- etichette paziente</a:t>
            </a:r>
          </a:p>
          <a:p>
            <a:pPr>
              <a:buFontTx/>
              <a:buChar char="-"/>
            </a:pPr>
            <a:endParaRPr lang="it-IT" sz="2000" dirty="0"/>
          </a:p>
        </p:txBody>
      </p:sp>
      <p:sp>
        <p:nvSpPr>
          <p:cNvPr id="6" name="Sottotitolo 5"/>
          <p:cNvSpPr>
            <a:spLocks noGrp="1"/>
          </p:cNvSpPr>
          <p:nvPr>
            <p:ph sz="quarter" idx="1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it-IT" dirty="0"/>
              <a:t>IL SISTEMA VACUTAINER</a:t>
            </a:r>
          </a:p>
        </p:txBody>
      </p:sp>
      <p:pic>
        <p:nvPicPr>
          <p:cNvPr id="8" name="Picture 2" descr="F:\FOTO PRELIEVO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2143125" cy="1724030"/>
          </a:xfrm>
          <a:prstGeom prst="rect">
            <a:avLst/>
          </a:prstGeom>
          <a:noFill/>
        </p:spPr>
      </p:pic>
      <p:pic>
        <p:nvPicPr>
          <p:cNvPr id="3076" name="Picture 4" descr="F:\FOTO PRELIEVO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2190752" cy="1214446"/>
          </a:xfrm>
          <a:prstGeom prst="rect">
            <a:avLst/>
          </a:prstGeom>
          <a:noFill/>
        </p:spPr>
      </p:pic>
      <p:pic>
        <p:nvPicPr>
          <p:cNvPr id="3077" name="Picture 5" descr="F:\FOTO PRELIEVO\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072074"/>
            <a:ext cx="2214578" cy="976309"/>
          </a:xfrm>
          <a:prstGeom prst="rect">
            <a:avLst/>
          </a:prstGeom>
          <a:noFill/>
        </p:spPr>
      </p:pic>
      <p:pic>
        <p:nvPicPr>
          <p:cNvPr id="3078" name="Picture 6" descr="F:\FOTO PRELIEVO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000372"/>
            <a:ext cx="2466975" cy="1847850"/>
          </a:xfrm>
          <a:prstGeom prst="rect">
            <a:avLst/>
          </a:prstGeom>
          <a:noFill/>
        </p:spPr>
      </p:pic>
      <p:pic>
        <p:nvPicPr>
          <p:cNvPr id="3079" name="Picture 7" descr="F:\FOTO PRELIEVO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5072074"/>
            <a:ext cx="2628900" cy="1428760"/>
          </a:xfrm>
          <a:prstGeom prst="rect">
            <a:avLst/>
          </a:prstGeom>
          <a:noFill/>
        </p:spPr>
      </p:pic>
      <p:pic>
        <p:nvPicPr>
          <p:cNvPr id="3081" name="Picture 9" descr="F:\FOTO PRELIEVO\1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928670"/>
            <a:ext cx="2214578" cy="1857389"/>
          </a:xfrm>
          <a:prstGeom prst="rect">
            <a:avLst/>
          </a:prstGeom>
          <a:noFill/>
        </p:spPr>
      </p:pic>
      <p:sp>
        <p:nvSpPr>
          <p:cNvPr id="12" name="Segnaposto piè di pagina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dirty="0" err="1"/>
              <a:t>Dreos</a:t>
            </a:r>
            <a:r>
              <a:rPr lang="it-IT" dirty="0"/>
              <a:t> M.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MATERIALE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idx="2"/>
          </p:nvPr>
        </p:nvSpPr>
        <p:spPr>
          <a:xfrm>
            <a:off x="6643702" y="274320"/>
            <a:ext cx="2000264" cy="615507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sz="2000" b="1" dirty="0">
                <a:solidFill>
                  <a:srgbClr val="FF0000"/>
                </a:solidFill>
              </a:rPr>
              <a:t>- Antisettico</a:t>
            </a:r>
          </a:p>
          <a:p>
            <a:pPr>
              <a:buFontTx/>
              <a:buChar char="-"/>
            </a:pPr>
            <a:r>
              <a:rPr lang="it-IT" sz="2000" b="1" dirty="0">
                <a:solidFill>
                  <a:srgbClr val="FF0000"/>
                </a:solidFill>
              </a:rPr>
              <a:t>  - Garze</a:t>
            </a:r>
          </a:p>
          <a:p>
            <a:pPr>
              <a:buFontTx/>
              <a:buChar char="-"/>
            </a:pPr>
            <a:r>
              <a:rPr lang="it-IT" sz="2000" b="1" dirty="0">
                <a:solidFill>
                  <a:srgbClr val="FF0000"/>
                </a:solidFill>
              </a:rPr>
              <a:t>- cerotto</a:t>
            </a:r>
          </a:p>
          <a:p>
            <a:pPr>
              <a:buFontTx/>
              <a:buChar char="-"/>
            </a:pPr>
            <a:r>
              <a:rPr lang="it-IT" sz="2000" b="1" dirty="0">
                <a:solidFill>
                  <a:srgbClr val="FF0000"/>
                </a:solidFill>
              </a:rPr>
              <a:t>-  bacinella reniforme monouso</a:t>
            </a:r>
          </a:p>
          <a:p>
            <a:pPr>
              <a:buFontTx/>
              <a:buChar char="-"/>
            </a:pPr>
            <a:r>
              <a:rPr lang="it-IT" sz="2000" b="1" dirty="0">
                <a:solidFill>
                  <a:srgbClr val="FF0000"/>
                </a:solidFill>
              </a:rPr>
              <a:t>- </a:t>
            </a:r>
            <a:r>
              <a:rPr lang="it-IT" sz="2000" b="1" dirty="0" err="1">
                <a:solidFill>
                  <a:srgbClr val="FF0000"/>
                </a:solidFill>
              </a:rPr>
              <a:t>telino</a:t>
            </a:r>
            <a:endParaRPr lang="it-IT" sz="20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it-IT" sz="2000" b="1" dirty="0">
                <a:solidFill>
                  <a:srgbClr val="FF0000"/>
                </a:solidFill>
              </a:rPr>
              <a:t>-  laccio</a:t>
            </a:r>
          </a:p>
          <a:p>
            <a:pPr>
              <a:buFontTx/>
              <a:buChar char="-"/>
            </a:pPr>
            <a:r>
              <a:rPr lang="it-IT" sz="2000" b="1" dirty="0">
                <a:solidFill>
                  <a:srgbClr val="FF0000"/>
                </a:solidFill>
              </a:rPr>
              <a:t>- guanti monouso</a:t>
            </a:r>
          </a:p>
          <a:p>
            <a:pPr>
              <a:buFontTx/>
              <a:buChar char="-"/>
            </a:pPr>
            <a:r>
              <a:rPr lang="it-IT" sz="2000" b="1" dirty="0">
                <a:solidFill>
                  <a:srgbClr val="FF0000"/>
                </a:solidFill>
              </a:rPr>
              <a:t>- occhiali</a:t>
            </a:r>
          </a:p>
          <a:p>
            <a:pPr>
              <a:buFontTx/>
              <a:buChar char="-"/>
            </a:pPr>
            <a:r>
              <a:rPr lang="it-IT" sz="2000" b="1" dirty="0">
                <a:solidFill>
                  <a:srgbClr val="FF0000"/>
                </a:solidFill>
              </a:rPr>
              <a:t>- contenitore    per smaltimento aghi</a:t>
            </a:r>
          </a:p>
          <a:p>
            <a:pPr>
              <a:buFontTx/>
              <a:buChar char="-"/>
            </a:pPr>
            <a:endParaRPr lang="it-IT" sz="2000" dirty="0"/>
          </a:p>
        </p:txBody>
      </p:sp>
      <p:sp>
        <p:nvSpPr>
          <p:cNvPr id="6" name="Sottotitolo 5"/>
          <p:cNvSpPr>
            <a:spLocks noGrp="1"/>
          </p:cNvSpPr>
          <p:nvPr>
            <p:ph sz="quarter" idx="1"/>
          </p:nvPr>
        </p:nvSpPr>
        <p:spPr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r>
              <a:rPr lang="it-IT" dirty="0"/>
              <a:t>MATERIALE</a:t>
            </a:r>
          </a:p>
        </p:txBody>
      </p:sp>
      <p:pic>
        <p:nvPicPr>
          <p:cNvPr id="8" name="Picture 8" descr="F:\FOTO PRELIEVO\garza-steril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071678"/>
            <a:ext cx="1890706" cy="1233510"/>
          </a:xfrm>
          <a:prstGeom prst="rect">
            <a:avLst/>
          </a:prstGeom>
          <a:noFill/>
        </p:spPr>
      </p:pic>
      <p:pic>
        <p:nvPicPr>
          <p:cNvPr id="4100" name="Picture 4" descr="F:\FOTO PRELIEVO\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928934"/>
            <a:ext cx="2714644" cy="1571637"/>
          </a:xfrm>
          <a:prstGeom prst="rect">
            <a:avLst/>
          </a:prstGeom>
          <a:noFill/>
        </p:spPr>
      </p:pic>
      <p:pic>
        <p:nvPicPr>
          <p:cNvPr id="4101" name="Picture 5" descr="F:\FOTO PRELIEVO\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7166"/>
            <a:ext cx="1928843" cy="2143125"/>
          </a:xfrm>
          <a:prstGeom prst="rect">
            <a:avLst/>
          </a:prstGeom>
          <a:noFill/>
        </p:spPr>
      </p:pic>
      <p:pic>
        <p:nvPicPr>
          <p:cNvPr id="4102" name="Picture 6" descr="F:\FOTO PRELIEVO\manusi-latex-unica-folosinta-1000-buc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857760"/>
            <a:ext cx="1468750" cy="1643064"/>
          </a:xfrm>
          <a:prstGeom prst="rect">
            <a:avLst/>
          </a:prstGeom>
          <a:noFill/>
        </p:spPr>
      </p:pic>
      <p:pic>
        <p:nvPicPr>
          <p:cNvPr id="4103" name="Picture 7" descr="F:\FOTO PRELIEVO\4002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062870"/>
            <a:ext cx="1695450" cy="1714500"/>
          </a:xfrm>
          <a:prstGeom prst="rect">
            <a:avLst/>
          </a:prstGeom>
          <a:noFill/>
        </p:spPr>
      </p:pic>
      <p:pic>
        <p:nvPicPr>
          <p:cNvPr id="4104" name="Picture 8" descr="F:\prelievo 2\reniform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7466" y="357166"/>
            <a:ext cx="2628900" cy="1443042"/>
          </a:xfrm>
          <a:prstGeom prst="rect">
            <a:avLst/>
          </a:prstGeom>
          <a:noFill/>
        </p:spPr>
      </p:pic>
      <p:sp>
        <p:nvSpPr>
          <p:cNvPr id="12" name="Segnaposto piè di pagina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406CF62-8F4A-4A03-9420-9C8D58A59B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5011" y="5075967"/>
            <a:ext cx="1896020" cy="135342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777B-BB29-4FE8-AC78-0527FED6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it-IT" dirty="0"/>
              <a:t> ATTENZIONE ALLE DIFFERENZE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2BFB87-E902-4E29-9A3A-0F2E36257F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54033"/>
            <a:ext cx="7467600" cy="4873752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sz="1800" dirty="0"/>
              <a:t>L’ago a farfalla è molto più corto dell’ago normalmente scelto, garantisce un’ottima manualità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 </a:t>
            </a:r>
            <a:r>
              <a:rPr lang="it-IT" sz="1800" dirty="0"/>
              <a:t>Tutti gli aghi hanno la punta a «becco di flauto», fare attenzione che la parte concava sia SEMPRE rivolta verso l’alto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642FCF-E6E8-473B-81AF-5E07E71F95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dirty="0" err="1"/>
              <a:t>Dreos</a:t>
            </a:r>
            <a:r>
              <a:rPr lang="it-IT" dirty="0"/>
              <a:t> M.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020BC6-2B01-4873-8130-12F5ABF4E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492896"/>
            <a:ext cx="1415890" cy="130005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18AEAC5-8D00-4B15-8302-C36105125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023859"/>
            <a:ext cx="1536440" cy="187002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9CC6D14-96FE-44FC-A515-0B80C8199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5435618"/>
            <a:ext cx="2376264" cy="1375261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96F5DB00-57D6-4AB8-A302-6F4F5DA53B36}"/>
              </a:ext>
            </a:extLst>
          </p:cNvPr>
          <p:cNvSpPr/>
          <p:nvPr/>
        </p:nvSpPr>
        <p:spPr>
          <a:xfrm>
            <a:off x="4082796" y="626137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753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D1D952-99FF-4C0A-9897-C663BC23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ASSEMBLAGGIO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599797-1CDC-4107-9446-416429AEEA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È IMPORTANTE CHE TUTTI I COMPONENTI SIANO INSERITI NEL MODO CORRETTO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D1322B9-8030-41CD-8611-A82356FAB6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3153673-ACAF-4DD4-886F-E066D7B41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86" y="3140968"/>
            <a:ext cx="521862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33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2885A4-5357-41C6-B3D5-B3A224CBE2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it-IT" dirty="0"/>
              <a:t> ATTENZIONE ALLA SCELTA DEL DISPOSITIVO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082786-8197-4F07-9C1C-456525E8E52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sz="1800" dirty="0"/>
              <a:t>L’uso dei sistema </a:t>
            </a:r>
            <a:r>
              <a:rPr lang="it-IT" sz="1800" dirty="0" err="1"/>
              <a:t>Vacutainer</a:t>
            </a:r>
            <a:r>
              <a:rPr lang="it-IT" sz="1800" dirty="0"/>
              <a:t>, garantisce: sicurezza per l’operatore (circuito chiuso) e alta qualità del campione (aspirazione del sangue direttamente nella provetta sottovuoto)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sz="1800" dirty="0"/>
              <a:t>L’uso della siringa invece è assolutamente sconsigliato in quanto l’operatore può pungersi trasferendo il sangue nella provetta oppure può «rompere» i globuli rossi (LISI) perché costretto ad aspirare il sangue manualmente con lo stantuffo della siringa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C997C5-168D-4509-A467-36939BDFF2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  <p:extLst>
      <p:ext uri="{BB962C8B-B14F-4D97-AF65-F5344CB8AC3E}">
        <p14:creationId xmlns:p14="http://schemas.microsoft.com/office/powerpoint/2010/main" val="2871082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prelievo 2\riempimento provetta con a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429000"/>
            <a:ext cx="3500442" cy="2357454"/>
          </a:xfrm>
          <a:prstGeom prst="rect">
            <a:avLst/>
          </a:prstGeom>
          <a:noFill/>
        </p:spPr>
      </p:pic>
      <p:pic>
        <p:nvPicPr>
          <p:cNvPr id="19459" name="Picture 3" descr="F:\FOTO PRELIEVO\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7166"/>
            <a:ext cx="3429024" cy="2786082"/>
          </a:xfrm>
          <a:prstGeom prst="rect">
            <a:avLst/>
          </a:prstGeom>
          <a:noFill/>
        </p:spPr>
      </p:pic>
      <p:pic>
        <p:nvPicPr>
          <p:cNvPr id="19460" name="Picture 4" descr="F:\FOTO PRELIEVO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85794"/>
            <a:ext cx="2571750" cy="1781175"/>
          </a:xfrm>
          <a:prstGeom prst="rect">
            <a:avLst/>
          </a:prstGeom>
          <a:noFill/>
        </p:spPr>
      </p:pic>
      <p:pic>
        <p:nvPicPr>
          <p:cNvPr id="19462" name="Picture 6" descr="F:\prelievo 2\GR rott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357562"/>
            <a:ext cx="2524132" cy="2428892"/>
          </a:xfrm>
          <a:prstGeom prst="rect">
            <a:avLst/>
          </a:prstGeom>
          <a:noFill/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6802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it-IT" sz="6000" b="1" dirty="0">
                <a:solidFill>
                  <a:srgbClr val="14EA47"/>
                </a:solidFill>
              </a:rPr>
              <a:t>IDENTIFICAZIONE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428151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/>
              <a:t>Informare la persona e verificare i dati anagrafici con le etichette del prelievo,applico le etichette sulle provette</a:t>
            </a:r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435294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/>
              <a:t>Per rispetto della persona e per favorire la collaborazione. La verifica dei dati è obbligatoria per non incorrere in errore.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COSA FACCIO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PERCHE’ LO FACCIO</a:t>
            </a:r>
          </a:p>
        </p:txBody>
      </p:sp>
      <p:pic>
        <p:nvPicPr>
          <p:cNvPr id="8" name="Picture 2" descr="F:\FOTO PRELIEVO\i-braccialetti-identificativi-brevettati-sato-ottengono-il-certificato-di-sicurezza--SATO_certified_wristbands-800x500_c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56"/>
            <a:ext cx="2971792" cy="2214578"/>
          </a:xfrm>
          <a:prstGeom prst="rect">
            <a:avLst/>
          </a:prstGeom>
          <a:noFill/>
        </p:spPr>
      </p:pic>
      <p:pic>
        <p:nvPicPr>
          <p:cNvPr id="6147" name="Picture 3" descr="F:\prelievo 2\eticchet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143380"/>
            <a:ext cx="2143125" cy="2143125"/>
          </a:xfrm>
          <a:prstGeom prst="rect">
            <a:avLst/>
          </a:prstGeom>
          <a:noFill/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561B953A-5922-4FA3-BFFB-78D6D1848F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it-IT" dirty="0"/>
              <a:t> LE FASI DELL’ANALISI DI LABORATORIO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5DCCE6AF-30D8-4E7E-A66F-F58B9D215E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996952"/>
            <a:ext cx="7467600" cy="3477000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FASE PRE ANALITIC </a:t>
            </a:r>
            <a:r>
              <a:rPr lang="it-IT" b="1" dirty="0">
                <a:solidFill>
                  <a:srgbClr val="FF0000"/>
                </a:solidFill>
              </a:rPr>
              <a:t>(</a:t>
            </a:r>
            <a:r>
              <a:rPr lang="it-IT" sz="1800" b="1" dirty="0">
                <a:solidFill>
                  <a:srgbClr val="FF0000"/>
                </a:solidFill>
              </a:rPr>
              <a:t>responsabilità infermieristica e/o del professionista che esegue il prelievo )</a:t>
            </a:r>
          </a:p>
          <a:p>
            <a:r>
              <a:rPr lang="it-IT" dirty="0"/>
              <a:t>FASE ANALITICA  </a:t>
            </a:r>
            <a:r>
              <a:rPr lang="it-IT" sz="1800" dirty="0"/>
              <a:t>(responsabilità laboratorio analisi)</a:t>
            </a:r>
          </a:p>
          <a:p>
            <a:r>
              <a:rPr lang="it-IT" dirty="0"/>
              <a:t>FASE POST ANALITICA (</a:t>
            </a:r>
            <a:r>
              <a:rPr lang="it-IT" sz="1800" dirty="0"/>
              <a:t>responsabilità laboratorio analisi)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384243-4B6C-4164-BB3E-BAF855A209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AB1DD6-E225-4435-912B-DF3F90E9E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742" y="2060848"/>
            <a:ext cx="26154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9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7A03FE-8368-44E3-BCDC-456A5718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34986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nella fase preanalitica</a:t>
            </a:r>
            <a:r>
              <a:rPr lang="it-IT" dirty="0"/>
              <a:t>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271B5E-CBF9-4F4C-AB96-C72D46BE940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38936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      </a:t>
            </a:r>
            <a:r>
              <a:rPr lang="it-IT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CONOSCERE:</a:t>
            </a:r>
          </a:p>
          <a:p>
            <a:pPr marL="0" indent="0">
              <a:buNone/>
            </a:pPr>
            <a:endParaRPr lang="it-IT" u="sng" dirty="0"/>
          </a:p>
          <a:p>
            <a:r>
              <a:rPr lang="it-IT" dirty="0"/>
              <a:t> </a:t>
            </a:r>
            <a:r>
              <a:rPr lang="it-IT" sz="1800" dirty="0"/>
              <a:t>quale è il motivo per cui viene eseguito il prelievo in modo da poter fare al paziente domande mirate. </a:t>
            </a:r>
          </a:p>
          <a:p>
            <a:endParaRPr lang="it-IT" sz="1800" dirty="0"/>
          </a:p>
          <a:p>
            <a:r>
              <a:rPr lang="it-IT" sz="1800" dirty="0"/>
              <a:t>  la modalità di preparazione del paziente e di conservazione del campione per evitare errori preanalitici.</a:t>
            </a:r>
          </a:p>
          <a:p>
            <a:endParaRPr lang="it-IT" sz="1800" dirty="0"/>
          </a:p>
          <a:p>
            <a:r>
              <a:rPr lang="it-IT" sz="1800" dirty="0"/>
              <a:t> terapie eventuali che possono alterare l’esame</a:t>
            </a:r>
          </a:p>
          <a:p>
            <a:endParaRPr lang="it-IT" sz="1800" dirty="0"/>
          </a:p>
          <a:p>
            <a:r>
              <a:rPr lang="it-IT" sz="1800" dirty="0"/>
              <a:t>  i tempi di consegna in laboratorio per l’esame effettuato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B24AB8-F20E-4A64-93E0-F56CE2A0A0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A6B5C96-8F8C-468A-B026-BD52B12AE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11" y="2829324"/>
            <a:ext cx="2353260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9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8E80BF-EB94-4E18-B140-A34870FB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872"/>
          </a:xfr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it-IT" dirty="0"/>
              <a:t>La fase preanalitica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1FCA36-3D31-4AB8-8908-BC0440D58D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it-IT" sz="1800" dirty="0"/>
              <a:t>La fase preanalitica occupa un tempo più lungo di quella analitica. </a:t>
            </a:r>
          </a:p>
          <a:p>
            <a:r>
              <a:rPr lang="it-IT" sz="1800" dirty="0"/>
              <a:t>Per questo rappresenta una fonte di errori significativa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63027D-89B9-460C-958F-F3CEC1522F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EDC7B85-2C55-4C25-914B-3781214D7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34" y="2420888"/>
            <a:ext cx="8316066" cy="41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6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BEE59-C869-44DA-A380-8835B264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it-IT" dirty="0"/>
              <a:t>Principali fonti di errore nella fase preanalitica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442479-17F2-42B0-9076-293D3D398E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319920"/>
            <a:ext cx="7467600" cy="4154032"/>
          </a:xfrm>
        </p:spPr>
        <p:txBody>
          <a:bodyPr>
            <a:normAutofit/>
          </a:bodyPr>
          <a:lstStyle/>
          <a:p>
            <a:r>
              <a:rPr lang="it-IT" sz="1800" dirty="0"/>
              <a:t>errata identificazione del paziente/utente </a:t>
            </a:r>
          </a:p>
          <a:p>
            <a:r>
              <a:rPr lang="it-IT" sz="1800" dirty="0"/>
              <a:t> scambio di persona e/o di provette </a:t>
            </a:r>
          </a:p>
          <a:p>
            <a:r>
              <a:rPr lang="it-IT" sz="1800" dirty="0"/>
              <a:t> preparazione non corretta del paziente/utente </a:t>
            </a:r>
          </a:p>
          <a:p>
            <a:r>
              <a:rPr lang="it-IT" sz="1800" dirty="0"/>
              <a:t> mancata trascrizione del paziente/utente sulle provette </a:t>
            </a:r>
          </a:p>
          <a:p>
            <a:r>
              <a:rPr lang="it-IT" sz="1800" dirty="0"/>
              <a:t> applicazione prolungata del laccio emostatico </a:t>
            </a:r>
          </a:p>
          <a:p>
            <a:r>
              <a:rPr lang="it-IT" sz="1800" dirty="0"/>
              <a:t> contaminazione da liquidi di infusione venosa </a:t>
            </a:r>
          </a:p>
          <a:p>
            <a:r>
              <a:rPr lang="it-IT" sz="1800" dirty="0"/>
              <a:t> riempimento incompleto delle provette contenente anticoagulante </a:t>
            </a:r>
          </a:p>
          <a:p>
            <a:r>
              <a:rPr lang="it-IT" sz="1800" dirty="0"/>
              <a:t>  emolisi </a:t>
            </a:r>
          </a:p>
          <a:p>
            <a:r>
              <a:rPr lang="it-IT" sz="1800" dirty="0"/>
              <a:t> mancata consegna della richiesta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531413-AD63-411E-AE5E-71A8B468FF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  <p:extLst>
      <p:ext uri="{BB962C8B-B14F-4D97-AF65-F5344CB8AC3E}">
        <p14:creationId xmlns:p14="http://schemas.microsoft.com/office/powerpoint/2010/main" val="205204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05179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Il PROFESSIONISTA NELLA FASE PRE  ANALITICA  DEVE POSSEDERE: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39552" y="2319920"/>
            <a:ext cx="3575248" cy="432379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14EA47"/>
                </a:solidFill>
              </a:rPr>
              <a:t>Principi scientifici</a:t>
            </a:r>
          </a:p>
          <a:p>
            <a:r>
              <a:rPr lang="it-IT" dirty="0"/>
              <a:t>Indicazioni del prelievo prescritto</a:t>
            </a:r>
          </a:p>
          <a:p>
            <a:r>
              <a:rPr lang="it-IT" dirty="0"/>
              <a:t>Patologia del paziente</a:t>
            </a:r>
          </a:p>
          <a:p>
            <a:r>
              <a:rPr lang="it-IT" dirty="0"/>
              <a:t>Materiale necessario</a:t>
            </a:r>
          </a:p>
          <a:p>
            <a:r>
              <a:rPr lang="it-IT" dirty="0"/>
              <a:t>Organizzazione del laboratorio di analisi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572000" y="2143851"/>
            <a:ext cx="3097535" cy="4323791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Esecuzione corretta della tecnica</a:t>
            </a:r>
          </a:p>
          <a:p>
            <a:r>
              <a:rPr lang="it-IT" dirty="0"/>
              <a:t>Saper organizzare e valutare il proprio lavoro</a:t>
            </a:r>
          </a:p>
          <a:p>
            <a:r>
              <a:rPr lang="it-IT" dirty="0"/>
              <a:t>Valutare lo stato fisico e psicologico della persona</a:t>
            </a:r>
          </a:p>
          <a:p>
            <a:r>
              <a:rPr lang="it-IT" dirty="0"/>
              <a:t>Essere in grado di fornire le adeguate informazioni alla persona</a:t>
            </a:r>
          </a:p>
          <a:p>
            <a:r>
              <a:rPr lang="it-IT" dirty="0"/>
              <a:t>Essere capace di trasmettere le informazioni relative alle funzioni svolte</a:t>
            </a:r>
          </a:p>
          <a:p>
            <a:r>
              <a:rPr lang="it-IT" dirty="0"/>
              <a:t>Applicare le tecniche di asepsi e sterilità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>
          <a:xfrm>
            <a:off x="457200" y="1500909"/>
            <a:ext cx="3657600" cy="64294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it-IT" dirty="0"/>
              <a:t>CONOSCENZE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2000" y="1500909"/>
            <a:ext cx="3657600" cy="5715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it-IT" dirty="0"/>
              <a:t>ABILITA’</a:t>
            </a:r>
          </a:p>
        </p:txBody>
      </p:sp>
      <p:pic>
        <p:nvPicPr>
          <p:cNvPr id="7" name="Picture 2" descr="F:\FOTO PRELIEVO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8515" y="5469489"/>
            <a:ext cx="1357322" cy="1157290"/>
          </a:xfrm>
          <a:prstGeom prst="rect">
            <a:avLst/>
          </a:prstGeom>
          <a:noFill/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B155B00D-E4F1-4E88-96AE-FCE2E04D33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27584" y="548680"/>
            <a:ext cx="7097216" cy="5925272"/>
          </a:xfrm>
        </p:spPr>
        <p:txBody>
          <a:bodyPr>
            <a:normAutofit/>
          </a:bodyPr>
          <a:lstStyle/>
          <a:p>
            <a:r>
              <a:rPr lang="it-IT" sz="2000" i="1" dirty="0"/>
              <a:t>E’ FONDAMENTALE CHE il professionista </a:t>
            </a:r>
            <a:r>
              <a:rPr lang="it-IT" sz="2000" b="1" i="1" dirty="0">
                <a:solidFill>
                  <a:srgbClr val="14EA47"/>
                </a:solidFill>
              </a:rPr>
              <a:t>AGISCA SEMPRE </a:t>
            </a:r>
            <a:r>
              <a:rPr lang="it-IT" sz="2000" i="1" dirty="0"/>
              <a:t>BASANDOSI SULLE PROVE DI EFFICACIA, SULLE EVIDENZE SCIENTIFICHE E SUL PENSIERO CRITICO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ADDB18-3D58-4F70-AFB0-47C759FC0E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9215AB2-CD80-4BCF-8415-4DEA0AC0D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420888"/>
            <a:ext cx="5019600" cy="37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4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990456CD-E972-471E-973C-6A6B6D15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  <a:solidFill>
            <a:srgbClr val="14EA4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it-IT" dirty="0"/>
              <a:t> Le evidenze scientifiche: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8476D82F-28A3-43F4-B5B2-5457368759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b="1" u="sng" dirty="0">
                <a:solidFill>
                  <a:srgbClr val="14EA47"/>
                </a:solidFill>
              </a:rPr>
              <a:t>L'</a:t>
            </a:r>
            <a:r>
              <a:rPr lang="it-IT" b="1" u="sng" dirty="0" err="1">
                <a:solidFill>
                  <a:srgbClr val="14EA47"/>
                </a:solidFill>
              </a:rPr>
              <a:t>Evidence</a:t>
            </a:r>
            <a:r>
              <a:rPr lang="it-IT" b="1" u="sng" dirty="0">
                <a:solidFill>
                  <a:srgbClr val="14EA47"/>
                </a:solidFill>
              </a:rPr>
              <a:t> - </a:t>
            </a:r>
            <a:r>
              <a:rPr lang="it-IT" b="1" u="sng" dirty="0" err="1">
                <a:solidFill>
                  <a:srgbClr val="14EA47"/>
                </a:solidFill>
              </a:rPr>
              <a:t>Based</a:t>
            </a:r>
            <a:r>
              <a:rPr lang="it-IT" b="1" u="sng" dirty="0">
                <a:solidFill>
                  <a:srgbClr val="14EA47"/>
                </a:solidFill>
              </a:rPr>
              <a:t> Nursing </a:t>
            </a:r>
            <a:r>
              <a:rPr lang="it-IT" dirty="0"/>
              <a:t>(EBN) è un processo per mezzo del quale  i professionisti assumono le decisioni cliniche utilizzando le migliori ricerche disponibili, la loro esperienza clinica e le preferenze del paziente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b="1" dirty="0">
                <a:solidFill>
                  <a:srgbClr val="14EA47"/>
                </a:solidFill>
              </a:rPr>
              <a:t>L'EBN</a:t>
            </a:r>
            <a:r>
              <a:rPr lang="it-IT" dirty="0"/>
              <a:t> fornisce una strategia, una metodologia operativa per trovare le risposte ai bisogni di sapere che nascono dalla nostra attività assistenziale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FE88B82-B71A-48D0-B1A4-1D28AEFF4B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  <p:extLst>
      <p:ext uri="{BB962C8B-B14F-4D97-AF65-F5344CB8AC3E}">
        <p14:creationId xmlns:p14="http://schemas.microsoft.com/office/powerpoint/2010/main" val="419886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CB24AB2D2D5E4B857493F3BB8DBBBD" ma:contentTypeVersion="0" ma:contentTypeDescription="Creare un nuovo documento." ma:contentTypeScope="" ma:versionID="c99cc071ae9bb44e9b742d752ae5546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ea373c70dcfdb0a3329420882916a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FE1F76-9B2A-4C7E-AD59-1EF80AD2EB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9325F19-EF37-42A0-ACDE-E603B53873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9E99366-A678-4397-B67B-5076AF9D62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3439</TotalTime>
  <Words>1413</Words>
  <Application>Microsoft Office PowerPoint</Application>
  <PresentationFormat>Presentazione su schermo (4:3)</PresentationFormat>
  <Paragraphs>218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Calibri</vt:lpstr>
      <vt:lpstr>Century Schoolbook</vt:lpstr>
      <vt:lpstr>Wingdings</vt:lpstr>
      <vt:lpstr>Wingdings 2</vt:lpstr>
      <vt:lpstr>Loggia</vt:lpstr>
      <vt:lpstr>Metodi di pre-preanalitica e Venipuntura Percutanea</vt:lpstr>
      <vt:lpstr>Cos’è il prelievo ematico?</vt:lpstr>
      <vt:lpstr> LE FASI DELL’ANALISI DI LABORATORIO</vt:lpstr>
      <vt:lpstr> nella fase preanalitica:</vt:lpstr>
      <vt:lpstr>La fase preanalitica</vt:lpstr>
      <vt:lpstr>Principali fonti di errore nella fase preanalitica</vt:lpstr>
      <vt:lpstr>Il PROFESSIONISTA NELLA FASE PRE  ANALITICA  DEVE POSSEDERE:</vt:lpstr>
      <vt:lpstr>Presentazione standard di PowerPoint</vt:lpstr>
      <vt:lpstr> Le evidenze scientifiche:</vt:lpstr>
      <vt:lpstr> L’ EBN  e L’INFERMIERE …..</vt:lpstr>
      <vt:lpstr> far sempre riferimento al livello delle prove, seguendo questo schema:</vt:lpstr>
      <vt:lpstr>Da cosa iniziare ….</vt:lpstr>
      <vt:lpstr>La preparazione:</vt:lpstr>
      <vt:lpstr>COMPORTAMENTI CORRETTI della persona</vt:lpstr>
      <vt:lpstr>Inoltre …..</vt:lpstr>
      <vt:lpstr> tenere in considerazione diversi aspetti</vt:lpstr>
      <vt:lpstr>eseguire un accertamento accurato</vt:lpstr>
      <vt:lpstr>QUALE MATERIALE USARE ?</vt:lpstr>
      <vt:lpstr>Il sistema vacutainer</vt:lpstr>
      <vt:lpstr> la scelta dell’ago:</vt:lpstr>
      <vt:lpstr>   letteratura ….</vt:lpstr>
      <vt:lpstr>PREPARAZIONE MATERIALE</vt:lpstr>
      <vt:lpstr>MATERIALE</vt:lpstr>
      <vt:lpstr>MATERIALE</vt:lpstr>
      <vt:lpstr> ATTENZIONE ALLE DIFFERENZE</vt:lpstr>
      <vt:lpstr> ASSEMBLAGGIO</vt:lpstr>
      <vt:lpstr> ATTENZIONE ALLA SCELTA DEL DISPOSITIVO</vt:lpstr>
      <vt:lpstr>Presentazione standard di PowerPoint</vt:lpstr>
      <vt:lpstr>IDENTIFICAZIONE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Cos’è il prelievo ematico?</dc:title>
  <dc:creator>Guest</dc:creator>
  <cp:lastModifiedBy>DREOS MANUELA</cp:lastModifiedBy>
  <cp:revision>164</cp:revision>
  <dcterms:created xsi:type="dcterms:W3CDTF">2017-12-26T17:03:37Z</dcterms:created>
  <dcterms:modified xsi:type="dcterms:W3CDTF">2021-02-18T08:59:47Z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0x01010094CB24AB2D2D5E4B857493F3BB8DBBBD</vt:lpwstr>
  </property>
</Properties>
</file>