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4"/>
  </p:sldMasterIdLst>
  <p:notesMasterIdLst>
    <p:notesMasterId r:id="rId44"/>
  </p:notesMasterIdLst>
  <p:sldIdLst>
    <p:sldId id="261" r:id="rId5"/>
    <p:sldId id="289" r:id="rId6"/>
    <p:sldId id="262" r:id="rId7"/>
    <p:sldId id="274" r:id="rId8"/>
    <p:sldId id="283" r:id="rId9"/>
    <p:sldId id="275" r:id="rId10"/>
    <p:sldId id="315" r:id="rId11"/>
    <p:sldId id="290" r:id="rId12"/>
    <p:sldId id="311" r:id="rId13"/>
    <p:sldId id="312" r:id="rId14"/>
    <p:sldId id="319" r:id="rId15"/>
    <p:sldId id="263" r:id="rId16"/>
    <p:sldId id="332" r:id="rId17"/>
    <p:sldId id="309" r:id="rId18"/>
    <p:sldId id="264" r:id="rId19"/>
    <p:sldId id="321" r:id="rId20"/>
    <p:sldId id="291" r:id="rId21"/>
    <p:sldId id="265" r:id="rId22"/>
    <p:sldId id="292" r:id="rId23"/>
    <p:sldId id="310" r:id="rId24"/>
    <p:sldId id="277" r:id="rId25"/>
    <p:sldId id="293" r:id="rId26"/>
    <p:sldId id="320" r:id="rId27"/>
    <p:sldId id="266" r:id="rId28"/>
    <p:sldId id="300" r:id="rId29"/>
    <p:sldId id="267" r:id="rId30"/>
    <p:sldId id="329" r:id="rId31"/>
    <p:sldId id="294" r:id="rId32"/>
    <p:sldId id="296" r:id="rId33"/>
    <p:sldId id="330" r:id="rId34"/>
    <p:sldId id="278" r:id="rId35"/>
    <p:sldId id="333" r:id="rId36"/>
    <p:sldId id="334" r:id="rId37"/>
    <p:sldId id="335" r:id="rId38"/>
    <p:sldId id="336" r:id="rId39"/>
    <p:sldId id="337" r:id="rId40"/>
    <p:sldId id="280" r:id="rId41"/>
    <p:sldId id="281" r:id="rId42"/>
    <p:sldId id="339" r:id="rId4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14EA47"/>
    <a:srgbClr val="E01EAD"/>
    <a:srgbClr val="43E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D2371-F03A-42A4-8AE1-AFCDBFF7765A}" type="datetimeFigureOut">
              <a:rPr lang="it-IT" smtClean="0"/>
              <a:pPr/>
              <a:t>18/02/2021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1BDF7-89E5-40AC-8063-027B5E6327B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4963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1BDF7-89E5-40AC-8063-027B5E6327B1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0159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1BDF7-89E5-40AC-8063-027B5E6327B1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834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05CDE84-C59B-460C-BCCF-1751107E8645}" type="datetime1">
              <a:rPr lang="it-IT" smtClean="0"/>
              <a:t>18/02/2021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it-IT"/>
              <a:t>Dreos M.</a:t>
            </a:r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39AB1D4-3A5F-4DF9-BAD2-940C1E55BF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2336-CF6F-4A63-B4B6-546C25281135}" type="datetime1">
              <a:rPr lang="it-IT" smtClean="0"/>
              <a:t>18/02/2021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B1D4-3A5F-4DF9-BAD2-940C1E55BF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CE39-DD1D-4929-A3CF-C1FC2DC1A41C}" type="datetime1">
              <a:rPr lang="it-IT" smtClean="0"/>
              <a:t>18/02/2021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B1D4-3A5F-4DF9-BAD2-940C1E55BF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B34E350-8614-4E54-9941-E887BCD9D327}" type="datetime1">
              <a:rPr lang="it-IT" smtClean="0"/>
              <a:t>18/02/2021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9AB1D4-3A5F-4DF9-BAD2-940C1E55BFE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it-IT"/>
              <a:t>Dreos M.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91B8B0A-D283-4C44-89D3-19748FEAC9B0}" type="datetime1">
              <a:rPr lang="it-IT" smtClean="0"/>
              <a:t>18/02/2021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it-IT"/>
              <a:t>Dreos M.</a:t>
            </a:r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39AB1D4-3A5F-4DF9-BAD2-940C1E55BF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918A-85CB-4988-9E63-387CDDEC8E3D}" type="datetime1">
              <a:rPr lang="it-IT" smtClean="0"/>
              <a:t>18/02/2021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B1D4-3A5F-4DF9-BAD2-940C1E55BFE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241B-7DCF-4638-9C36-5DB89EBCC35D}" type="datetime1">
              <a:rPr lang="it-IT" smtClean="0"/>
              <a:t>18/02/2021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B1D4-3A5F-4DF9-BAD2-940C1E55BFE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B9EE02-5CD6-437B-9E5A-8A33CD68442C}" type="datetime1">
              <a:rPr lang="it-IT" smtClean="0"/>
              <a:t>18/02/2021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9AB1D4-3A5F-4DF9-BAD2-940C1E55BFE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it-IT"/>
              <a:t>Dreos M.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45E1-B7A0-4972-BDA8-BD84874C04C3}" type="datetime1">
              <a:rPr lang="it-IT" smtClean="0"/>
              <a:t>18/02/2021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B1D4-3A5F-4DF9-BAD2-940C1E55BF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67E9949-2408-4B03-981A-109698A3716D}" type="datetime1">
              <a:rPr lang="it-IT" smtClean="0"/>
              <a:t>18/02/2021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9AB1D4-3A5F-4DF9-BAD2-940C1E55BFE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it-IT"/>
              <a:t>Dreos M.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CB8814-6A60-4F27-BFE8-3C5A6F345255}" type="datetime1">
              <a:rPr lang="it-IT" smtClean="0"/>
              <a:t>18/02/2021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9AB1D4-3A5F-4DF9-BAD2-940C1E55BFE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it-IT"/>
              <a:t>Dreos M.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8313636-7E84-4B0B-BBA3-A9D07F189486}" type="datetime1">
              <a:rPr lang="it-IT" smtClean="0"/>
              <a:t>18/02/2021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it-IT"/>
              <a:t>Dreos M.</a:t>
            </a:r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9AB1D4-3A5F-4DF9-BAD2-940C1E55BFE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543800" cy="78581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it-IT" sz="6000" b="1" dirty="0">
                <a:solidFill>
                  <a:srgbClr val="14EA47"/>
                </a:solidFill>
              </a:rPr>
              <a:t>ACCERTAMENTO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57200" y="1928802"/>
            <a:ext cx="3657600" cy="471490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85000" lnSpcReduction="20000"/>
          </a:bodyPr>
          <a:lstStyle/>
          <a:p>
            <a:endParaRPr lang="it-IT" dirty="0"/>
          </a:p>
          <a:p>
            <a:r>
              <a:rPr lang="it-IT" sz="2600" dirty="0"/>
              <a:t>Accertarsi che la persona non abbia allergie (iodio,</a:t>
            </a:r>
            <a:r>
              <a:rPr lang="it-IT" sz="2600" dirty="0" err="1"/>
              <a:t>clorexidina</a:t>
            </a:r>
            <a:r>
              <a:rPr lang="it-IT" sz="2600" dirty="0"/>
              <a:t>)</a:t>
            </a:r>
          </a:p>
          <a:p>
            <a:r>
              <a:rPr lang="it-IT" sz="2600" dirty="0"/>
              <a:t>Verificare le condizioni del </a:t>
            </a:r>
            <a:r>
              <a:rPr lang="it-IT" sz="2600" dirty="0" err="1"/>
              <a:t>pz</a:t>
            </a:r>
            <a:r>
              <a:rPr lang="it-IT" sz="2600" dirty="0"/>
              <a:t> per prevenire complicanze</a:t>
            </a:r>
          </a:p>
          <a:p>
            <a:r>
              <a:rPr lang="it-IT" sz="2600" dirty="0"/>
              <a:t>Valuto il patrimonio venoso e verifico la presenza di ematomi,traumi,esiti di intereventi chirurgici, presenza di fistole e scelgo la vena più adatta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371975" y="2000240"/>
            <a:ext cx="3657600" cy="471490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20000"/>
          </a:bodyPr>
          <a:lstStyle/>
          <a:p>
            <a:r>
              <a:rPr lang="it-IT" dirty="0"/>
              <a:t>Fondamentale per la scelta dell’antisettico</a:t>
            </a:r>
          </a:p>
          <a:p>
            <a:r>
              <a:rPr lang="it-IT" dirty="0"/>
              <a:t>Patologie della coagulazione, terapie particolari, fobia degli aghi</a:t>
            </a:r>
          </a:p>
          <a:p>
            <a:r>
              <a:rPr lang="it-IT" dirty="0"/>
              <a:t>Le vene generalmente sono lisce e rettilinee,ma punture ripetute, asportazioni di linfonodi ascellari, danni neurologici o traumi recenti, possono alterare la vascolarizzazione dell’ arto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"/>
          </p:nvPr>
        </p:nvSpPr>
        <p:spPr>
          <a:xfrm>
            <a:off x="457200" y="1071546"/>
            <a:ext cx="3657600" cy="71438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/>
              <a:t>COSA FACCIO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343400" y="1071546"/>
            <a:ext cx="3657600" cy="71438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/>
              <a:t>PERCHE’ LO FACCIO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10D73B-D0DB-42FA-A020-47FA2F321B3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it-IT" dirty="0"/>
              <a:t>L’uso scorretto del laccio emostatico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882F3F5-D33A-4E77-ABCB-FAA4E2972A0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  <p:sp>
        <p:nvSpPr>
          <p:cNvPr id="5" name="AutoShape 2" descr="Risultato immagini per LA SEQUENZA DELLE PROVETTE PER PRELIEVO">
            <a:extLst>
              <a:ext uri="{FF2B5EF4-FFF2-40B4-BE49-F238E27FC236}">
                <a16:creationId xmlns:a16="http://schemas.microsoft.com/office/drawing/2014/main" id="{309A7D5E-FD12-4978-A530-46DDDF97C1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2CB85435-962C-4475-9439-3118FB63398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4690864" cy="3981056"/>
          </a:xfrm>
        </p:spPr>
        <p:txBody>
          <a:bodyPr>
            <a:normAutofit/>
          </a:bodyPr>
          <a:lstStyle/>
          <a:p>
            <a:r>
              <a:rPr lang="it-IT" sz="2000" dirty="0"/>
              <a:t>È la causa più comune dell’errore </a:t>
            </a:r>
            <a:r>
              <a:rPr lang="it-IT" sz="2000" dirty="0" err="1"/>
              <a:t>pre</a:t>
            </a:r>
            <a:r>
              <a:rPr lang="it-IT" sz="2000" dirty="0"/>
              <a:t>- analitico</a:t>
            </a:r>
          </a:p>
          <a:p>
            <a:endParaRPr lang="it-IT" sz="2000" dirty="0"/>
          </a:p>
          <a:p>
            <a:r>
              <a:rPr lang="it-IT" sz="2000" dirty="0"/>
              <a:t>Causa un emo concentrazione</a:t>
            </a:r>
          </a:p>
          <a:p>
            <a:endParaRPr lang="it-IT" sz="2000" dirty="0"/>
          </a:p>
          <a:p>
            <a:r>
              <a:rPr lang="it-IT" sz="2000" dirty="0"/>
              <a:t>Si crea un attivazione piastrinica dovuta alla stasi venosa</a:t>
            </a:r>
          </a:p>
          <a:p>
            <a:endParaRPr lang="it-IT" sz="2000" dirty="0"/>
          </a:p>
          <a:p>
            <a:r>
              <a:rPr lang="it-IT" sz="2000" dirty="0"/>
              <a:t>Possono alterarsi molti valori (prove della coagulazione, elettroliti come in particolare il potassio)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F1D06A1-1E9E-4E32-A924-FA957C3F7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3896057"/>
            <a:ext cx="3788061" cy="282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32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A78F8A-BC71-4640-B31E-5AA7C3D64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it-IT" dirty="0"/>
              <a:t> </a:t>
            </a:r>
            <a:r>
              <a:rPr lang="it-IT" dirty="0" err="1"/>
              <a:t>letteratur</a:t>
            </a:r>
            <a:r>
              <a:rPr lang="it-IT" dirty="0"/>
              <a:t> 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2E1B94-207E-4C29-9FEC-AC186429504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Dopo aver scelto la sede si deve posizionare il laccio a circa 10 centimetri sopra il punto di prelievo (</a:t>
            </a:r>
            <a:r>
              <a:rPr lang="it-IT" b="1" dirty="0"/>
              <a:t>grado A</a:t>
            </a:r>
            <a:r>
              <a:rPr lang="it-IT" dirty="0"/>
              <a:t>) per aumentare la pressione nella sede del prelievo e la pressione di emissione del sangue nella provetta</a:t>
            </a:r>
          </a:p>
          <a:p>
            <a:endParaRPr lang="it-IT" dirty="0"/>
          </a:p>
          <a:p>
            <a:r>
              <a:rPr lang="it-IT" dirty="0"/>
              <a:t>in genere non si deve mantenere il laccio per più di un minuto, se occorre più tempo per identificare la vena il laccio va applicato e rilasciato </a:t>
            </a:r>
            <a:r>
              <a:rPr lang="it-IT" b="1" dirty="0"/>
              <a:t>(grado A</a:t>
            </a:r>
            <a:r>
              <a:rPr lang="it-IT" dirty="0"/>
              <a:t>).</a:t>
            </a:r>
          </a:p>
          <a:p>
            <a:endParaRPr lang="it-IT" dirty="0"/>
          </a:p>
          <a:p>
            <a:r>
              <a:rPr lang="it-IT" dirty="0"/>
              <a:t>Se le vene sono visibili e palpabili si può non applicare il laccio </a:t>
            </a:r>
            <a:r>
              <a:rPr lang="it-IT" b="1" dirty="0"/>
              <a:t>(grado A). </a:t>
            </a:r>
            <a:r>
              <a:rPr lang="it-IT" dirty="0"/>
              <a:t>Il laccio va tolto appena inizia la raccolta o, se non è possibile, va rimosso quando si sta riempiendo l’ultima provetta.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592C501-AAF3-4639-A5CD-3C9CF2668C7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D3CF774E-BE61-4B79-8123-B182AAEB48B9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7467600" cy="562074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                              EBN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26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07678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it-IT" sz="3200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        strategie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57200" y="2060848"/>
            <a:ext cx="3657600" cy="451142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it-IT" dirty="0"/>
              <a:t>Se le vene non sono ben  palpabili: chiedere alla persona di  chiudere il pugno, </a:t>
            </a:r>
            <a:r>
              <a:rPr lang="it-IT" b="1" dirty="0">
                <a:solidFill>
                  <a:srgbClr val="00B0F0"/>
                </a:solidFill>
              </a:rPr>
              <a:t>(non aprire e chiudere !!!!) </a:t>
            </a:r>
            <a:r>
              <a:rPr lang="it-IT" dirty="0"/>
              <a:t>massaggiare lungo la vena in direzione del cuore.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371975" y="2204864"/>
            <a:ext cx="3657600" cy="404353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20000"/>
          </a:bodyPr>
          <a:lstStyle/>
          <a:p>
            <a:r>
              <a:rPr lang="it-IT" dirty="0"/>
              <a:t>Se si stringe la mano più volte si forza il sangue delle vene distali più piccole in quelle più grandi </a:t>
            </a:r>
            <a:r>
              <a:rPr lang="it-IT" i="1" dirty="0"/>
              <a:t>(</a:t>
            </a:r>
            <a:r>
              <a:rPr lang="it-IT" i="1" dirty="0">
                <a:solidFill>
                  <a:srgbClr val="FF0000"/>
                </a:solidFill>
              </a:rPr>
              <a:t>attenzione, può alterare li esami di laboratorio, in particolare il potassio, linee guida Journal of Nursing </a:t>
            </a:r>
            <a:r>
              <a:rPr lang="it-IT" i="1" dirty="0" err="1">
                <a:solidFill>
                  <a:srgbClr val="FF0000"/>
                </a:solidFill>
              </a:rPr>
              <a:t>Infusional</a:t>
            </a:r>
            <a:r>
              <a:rPr lang="it-IT" dirty="0"/>
              <a:t>)</a:t>
            </a:r>
          </a:p>
          <a:p>
            <a:r>
              <a:rPr lang="it-IT" dirty="0"/>
              <a:t>Si può massaggiare verso il cuore favorendo il riempimento della vena.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"/>
          </p:nvPr>
        </p:nvSpPr>
        <p:spPr>
          <a:xfrm>
            <a:off x="426368" y="1412776"/>
            <a:ext cx="3719264" cy="491654"/>
          </a:xfrm>
        </p:spPr>
        <p:txBody>
          <a:bodyPr/>
          <a:lstStyle/>
          <a:p>
            <a:r>
              <a:rPr lang="it-IT" dirty="0"/>
              <a:t>COSA FACCIO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572000" y="1412776"/>
            <a:ext cx="3657600" cy="491654"/>
          </a:xfrm>
        </p:spPr>
        <p:txBody>
          <a:bodyPr/>
          <a:lstStyle/>
          <a:p>
            <a:r>
              <a:rPr lang="it-IT" dirty="0"/>
              <a:t>PERCHE’ LO FACCIO</a:t>
            </a:r>
          </a:p>
        </p:txBody>
      </p:sp>
      <p:pic>
        <p:nvPicPr>
          <p:cNvPr id="18434" name="Picture 2" descr="F:\prelievo 2\pug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943" y="5229200"/>
            <a:ext cx="2838450" cy="1181097"/>
          </a:xfrm>
          <a:prstGeom prst="rect">
            <a:avLst/>
          </a:prstGeom>
          <a:noFill/>
        </p:spPr>
      </p:pic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7828ED-D221-483F-9A0A-746BD298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/>
              <a:t> e se le vene non si sentono?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8AC526-A9B4-4022-91EA-39D198C6F48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358322" cy="4873752"/>
          </a:xfrm>
        </p:spPr>
        <p:txBody>
          <a:bodyPr>
            <a:normAutofit lnSpcReduction="10000"/>
          </a:bodyPr>
          <a:lstStyle/>
          <a:p>
            <a:r>
              <a:rPr lang="it-IT" dirty="0"/>
              <a:t>ESEGUIRE DEI MOVIMENTI DELICATI DAL BASSO VERSO L’ALTO</a:t>
            </a:r>
          </a:p>
          <a:p>
            <a:endParaRPr lang="it-IT" dirty="0"/>
          </a:p>
          <a:p>
            <a:r>
              <a:rPr lang="it-IT" dirty="0"/>
              <a:t>PICCHIETTARE DOLCEMENTE IL PUNTO DI REPERE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APPLICARE IMPACCHI CALDI PER QUALCHE SECONDO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AD01D5E-1008-4B26-9D88-558B4A7762B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A2D78F2-5614-4AC2-A7EF-3A3478990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2564904"/>
            <a:ext cx="2855172" cy="201587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50982FC-B252-497C-B082-35D3D860A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572" y="5045091"/>
            <a:ext cx="2242964" cy="158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18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AE89D8E2-E5CE-4CCA-9F24-F0B6EAF8AFB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4762872" cy="5421216"/>
          </a:xfrm>
        </p:spPr>
        <p:txBody>
          <a:bodyPr>
            <a:normAutofit fontScale="92500" lnSpcReduction="10000"/>
          </a:bodyPr>
          <a:lstStyle/>
          <a:p>
            <a:r>
              <a:rPr lang="it-IT" sz="1800" dirty="0"/>
              <a:t>Iniziare l’ispezione del patrimonio venoso </a:t>
            </a:r>
            <a:r>
              <a:rPr lang="it-IT" sz="1800" dirty="0">
                <a:solidFill>
                  <a:srgbClr val="FF0000"/>
                </a:solidFill>
              </a:rPr>
              <a:t>SEMPRE</a:t>
            </a:r>
            <a:r>
              <a:rPr lang="it-IT" sz="1800" dirty="0"/>
              <a:t> dalla parte </a:t>
            </a:r>
            <a:r>
              <a:rPr lang="it-IT" sz="1800" dirty="0" err="1"/>
              <a:t>anticubitale</a:t>
            </a:r>
            <a:r>
              <a:rPr lang="it-IT" sz="1800" dirty="0"/>
              <a:t> del braccio</a:t>
            </a:r>
          </a:p>
          <a:p>
            <a:endParaRPr lang="it-IT" sz="1800" dirty="0"/>
          </a:p>
          <a:p>
            <a:r>
              <a:rPr lang="it-IT" sz="1800" dirty="0"/>
              <a:t>Palpando con il </a:t>
            </a:r>
            <a:r>
              <a:rPr lang="it-IT" sz="1800" dirty="0">
                <a:solidFill>
                  <a:srgbClr val="FF0000"/>
                </a:solidFill>
              </a:rPr>
              <a:t>dito INDICE </a:t>
            </a:r>
            <a:r>
              <a:rPr lang="it-IT" sz="1800" dirty="0"/>
              <a:t>le vene, in sequenza: 1. mediana  </a:t>
            </a:r>
          </a:p>
          <a:p>
            <a:pPr marL="0" indent="0">
              <a:buNone/>
            </a:pPr>
            <a:r>
              <a:rPr lang="it-IT" sz="1800" dirty="0"/>
              <a:t>                      2.cefalica </a:t>
            </a:r>
          </a:p>
          <a:p>
            <a:pPr marL="0" indent="0">
              <a:buNone/>
            </a:pPr>
            <a:r>
              <a:rPr lang="it-IT" sz="1800" dirty="0"/>
              <a:t>                      3 basilica</a:t>
            </a:r>
          </a:p>
          <a:p>
            <a:pPr marL="0" indent="0">
              <a:buNone/>
            </a:pPr>
            <a:endParaRPr lang="it-IT" sz="1800" dirty="0"/>
          </a:p>
          <a:p>
            <a:endParaRPr lang="it-IT" sz="1800" dirty="0"/>
          </a:p>
          <a:p>
            <a:r>
              <a:rPr lang="it-IT" sz="1800" dirty="0">
                <a:solidFill>
                  <a:srgbClr val="FF0000"/>
                </a:solidFill>
              </a:rPr>
              <a:t>SOLO successivamente </a:t>
            </a:r>
            <a:r>
              <a:rPr lang="it-IT" sz="1800" dirty="0"/>
              <a:t>in caso di difficoltà a reperire, si procede verso valle arrivando fino alla mano</a:t>
            </a:r>
          </a:p>
          <a:p>
            <a:endParaRPr lang="it-IT" sz="1800" dirty="0"/>
          </a:p>
          <a:p>
            <a:r>
              <a:rPr lang="it-IT" sz="1800" dirty="0">
                <a:solidFill>
                  <a:srgbClr val="FF0000"/>
                </a:solidFill>
              </a:rPr>
              <a:t>ATTENZIONE sede sconsigliata </a:t>
            </a:r>
            <a:r>
              <a:rPr lang="it-IT" sz="1800" dirty="0"/>
              <a:t>perché molto dolorosa, in particolare negli anziani le vene sono ben visibili ma molto fragili, questo porta ad una rottura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ED5D29B-71B2-443A-AA03-6AAD62A97A9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26A5B3B-F4CE-4583-B478-9BA0DADAD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970" y="1196752"/>
            <a:ext cx="2910830" cy="205656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752DCA5-3C40-475E-92D6-10602C718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016" y="4691645"/>
            <a:ext cx="2762250" cy="1657350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ACC22714-8B6D-4977-9EC4-D4B49C97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ISPEZIONE PATRIMONIO VENOSO</a:t>
            </a:r>
          </a:p>
        </p:txBody>
      </p:sp>
    </p:spTree>
    <p:extLst>
      <p:ext uri="{BB962C8B-B14F-4D97-AF65-F5344CB8AC3E}">
        <p14:creationId xmlns:p14="http://schemas.microsoft.com/office/powerpoint/2010/main" val="697632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ANTISESPI E INCANULAMENTO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437916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85000" lnSpcReduction="10000"/>
          </a:bodyPr>
          <a:lstStyle/>
          <a:p>
            <a:r>
              <a:rPr lang="it-IT" dirty="0"/>
              <a:t>Detergere la sede scelta con l’antisettico, con movimento circolare o dall’alto verso il basso</a:t>
            </a:r>
          </a:p>
          <a:p>
            <a:endParaRPr lang="it-IT" dirty="0"/>
          </a:p>
          <a:p>
            <a:r>
              <a:rPr lang="it-IT" dirty="0"/>
              <a:t>Una volta inserito l’ago nella campana, introdurlo con l’apertura a becco  di flauto verso l’alto, 1 cm sotto la sede prescelta, </a:t>
            </a:r>
            <a:r>
              <a:rPr lang="it-IT" dirty="0">
                <a:solidFill>
                  <a:srgbClr val="FF0000"/>
                </a:solidFill>
              </a:rPr>
              <a:t>tendendo la cute al di sotto del punto di inserzione</a:t>
            </a:r>
            <a:r>
              <a:rPr lang="it-IT" dirty="0"/>
              <a:t>,senza ostacolare la manovra Con un inclinazione di 15-20°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70000" lnSpcReduction="20000"/>
          </a:bodyPr>
          <a:lstStyle/>
          <a:p>
            <a:r>
              <a:rPr lang="it-IT" dirty="0"/>
              <a:t>Fondamentale perché non entrino microrganismi, normalmente presenti sulla cute.</a:t>
            </a:r>
          </a:p>
          <a:p>
            <a:endParaRPr lang="it-IT" dirty="0"/>
          </a:p>
          <a:p>
            <a:r>
              <a:rPr lang="it-IT" dirty="0"/>
              <a:t>Inserire l’ago in questo modo, rende meno traumatico e doloroso il prelievo.</a:t>
            </a:r>
          </a:p>
          <a:p>
            <a:pPr marL="0" indent="0">
              <a:buNone/>
            </a:pPr>
            <a:r>
              <a:rPr lang="it-IT" dirty="0"/>
              <a:t> </a:t>
            </a:r>
          </a:p>
          <a:p>
            <a:r>
              <a:rPr lang="it-IT" dirty="0"/>
              <a:t>Pungere 1cm sotto evita la perforazione della vena.</a:t>
            </a:r>
          </a:p>
          <a:p>
            <a:endParaRPr lang="it-IT" dirty="0"/>
          </a:p>
          <a:p>
            <a:r>
              <a:rPr lang="it-IT" dirty="0"/>
              <a:t> L’inclinazione invece va scelta in base alla costituzione del pz.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it-IT" dirty="0"/>
              <a:t>COSA FACCIO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PERCHE’ LO FACCIO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8980E8-AF71-4F63-B072-8EBC67DFC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INCLINAZIONE DELL’AGO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BE99624-EC17-447F-843E-E796BB01A4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FEA77C8-BB30-4D06-9EED-F41D0019C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445" y="4463777"/>
            <a:ext cx="2524125" cy="180975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CD57766-4041-41DC-91F8-E030EDED3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257" y="4632567"/>
            <a:ext cx="2543175" cy="1800225"/>
          </a:xfrm>
          <a:prstGeom prst="rect">
            <a:avLst/>
          </a:prstGeom>
        </p:spPr>
      </p:pic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2056B365-BC7B-4ECB-BC75-FEEB15ADFB90}"/>
              </a:ext>
            </a:extLst>
          </p:cNvPr>
          <p:cNvSpPr/>
          <p:nvPr/>
        </p:nvSpPr>
        <p:spPr>
          <a:xfrm>
            <a:off x="4385515" y="4797152"/>
            <a:ext cx="1227993" cy="1143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SI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F6BDF3C-2038-463A-B1D1-D1C0520A4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157" y="1705045"/>
            <a:ext cx="2143125" cy="21336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FCA5555F-B94F-408F-9491-16856260FE6A}"/>
              </a:ext>
            </a:extLst>
          </p:cNvPr>
          <p:cNvSpPr/>
          <p:nvPr/>
        </p:nvSpPr>
        <p:spPr>
          <a:xfrm>
            <a:off x="1341933" y="2521106"/>
            <a:ext cx="1200639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187BC1C2-9A54-4E49-8C18-D71D9A487095}"/>
              </a:ext>
            </a:extLst>
          </p:cNvPr>
          <p:cNvSpPr/>
          <p:nvPr/>
        </p:nvSpPr>
        <p:spPr>
          <a:xfrm>
            <a:off x="2816807" y="277184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777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F:\prelievo 2\inserimento a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886" y="4535111"/>
            <a:ext cx="3809996" cy="2071702"/>
          </a:xfrm>
          <a:prstGeom prst="rect">
            <a:avLst/>
          </a:prstGeom>
          <a:noFill/>
        </p:spPr>
      </p:pic>
      <p:pic>
        <p:nvPicPr>
          <p:cNvPr id="10245" name="Picture 5" descr="F:\prelievo 2\inserimento ago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7439" y="4326900"/>
            <a:ext cx="3071834" cy="2286016"/>
          </a:xfrm>
          <a:prstGeom prst="rect">
            <a:avLst/>
          </a:prstGeom>
          <a:noFill/>
        </p:spPr>
      </p:pic>
      <p:sp>
        <p:nvSpPr>
          <p:cNvPr id="11" name="Titolo 10">
            <a:extLst>
              <a:ext uri="{FF2B5EF4-FFF2-40B4-BE49-F238E27FC236}">
                <a16:creationId xmlns:a16="http://schemas.microsoft.com/office/drawing/2014/main" id="{F305C070-E155-4F9D-8338-B94ADFFE7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20066"/>
          </a:xfrm>
        </p:spPr>
        <p:txBody>
          <a:bodyPr/>
          <a:lstStyle/>
          <a:p>
            <a:r>
              <a:rPr lang="it-IT" dirty="0"/>
              <a:t>PERICOLO INFORTUNIO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816933D-EFA1-4D42-863C-5D7CCA223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004" y="1663561"/>
            <a:ext cx="3998202" cy="2663339"/>
          </a:xfrm>
          <a:prstGeom prst="rect">
            <a:avLst/>
          </a:prstGeom>
        </p:spPr>
      </p:pic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659A40E4-1B29-4AA9-973F-1D7743782432}"/>
              </a:ext>
            </a:extLst>
          </p:cNvPr>
          <p:cNvSpPr/>
          <p:nvPr/>
        </p:nvSpPr>
        <p:spPr>
          <a:xfrm>
            <a:off x="3190344" y="28529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AADBAA5D-5739-468B-B60B-9CBA5DFE7D3A}"/>
              </a:ext>
            </a:extLst>
          </p:cNvPr>
          <p:cNvSpPr/>
          <p:nvPr/>
        </p:nvSpPr>
        <p:spPr>
          <a:xfrm>
            <a:off x="1619672" y="1405520"/>
            <a:ext cx="126832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34FD6455-9D39-4993-9633-9B3618D4468B}"/>
              </a:ext>
            </a:extLst>
          </p:cNvPr>
          <p:cNvSpPr/>
          <p:nvPr/>
        </p:nvSpPr>
        <p:spPr>
          <a:xfrm>
            <a:off x="5333104" y="3620711"/>
            <a:ext cx="118311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SI</a:t>
            </a:r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1B68BD73-B92D-49DE-98A0-7FDC26DF9628}"/>
              </a:ext>
            </a:extLst>
          </p:cNvPr>
          <p:cNvSpPr/>
          <p:nvPr/>
        </p:nvSpPr>
        <p:spPr>
          <a:xfrm>
            <a:off x="5682344" y="473383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65836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INSERIMENTO PROVETTE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42227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70000" lnSpcReduction="20000"/>
          </a:bodyPr>
          <a:lstStyle/>
          <a:p>
            <a:r>
              <a:rPr lang="it-IT" dirty="0"/>
              <a:t>Una volta inserito l’ago, abbassarlo leggermente e continuare l’introduzione di poco,seguendo il decorso della vena</a:t>
            </a:r>
          </a:p>
          <a:p>
            <a:r>
              <a:rPr lang="it-IT" dirty="0"/>
              <a:t>Introdurre la provetta nella camicia e riempirla fino alla quantità richiesta. (fino alla tacca) </a:t>
            </a:r>
          </a:p>
          <a:p>
            <a:r>
              <a:rPr lang="it-IT" dirty="0">
                <a:solidFill>
                  <a:srgbClr val="FF0000"/>
                </a:solidFill>
              </a:rPr>
              <a:t>Se si usano più provette seguire la sequenza appropriata.</a:t>
            </a:r>
          </a:p>
          <a:p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Capovolgere </a:t>
            </a:r>
            <a:r>
              <a:rPr lang="it-IT" b="1" u="sng" dirty="0">
                <a:solidFill>
                  <a:srgbClr val="FF0000"/>
                </a:solidFill>
              </a:rPr>
              <a:t>delicatamente</a:t>
            </a:r>
            <a:r>
              <a:rPr lang="it-IT" dirty="0"/>
              <a:t> le provette a 180°</a:t>
            </a:r>
          </a:p>
          <a:p>
            <a:r>
              <a:rPr lang="it-IT" dirty="0"/>
              <a:t>Riporre le provette verticalmente  nella griglia apposita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20000"/>
          </a:bodyPr>
          <a:lstStyle/>
          <a:p>
            <a:r>
              <a:rPr lang="it-IT" dirty="0"/>
              <a:t>Così si ha meno probabilità di perforare la vena.</a:t>
            </a:r>
          </a:p>
          <a:p>
            <a:r>
              <a:rPr lang="it-IT" dirty="0"/>
              <a:t>E’ necessario disporre della giusta quantità di sangue per molti test.</a:t>
            </a:r>
          </a:p>
          <a:p>
            <a:r>
              <a:rPr lang="it-IT" dirty="0"/>
              <a:t> La sequenza è da seguire per evitare contaminazioni di additivi(anticoagulanti).</a:t>
            </a:r>
          </a:p>
          <a:p>
            <a:r>
              <a:rPr lang="it-IT" dirty="0"/>
              <a:t> Agitare le provette con forza si rischia la rottura dei globuli rossi.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/>
              <a:t>COSA FACCIO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/>
              <a:t>PERCHE’ LO FACCIO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FOTO PRELIEVO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857628"/>
            <a:ext cx="3286148" cy="2357454"/>
          </a:xfrm>
          <a:prstGeom prst="rect">
            <a:avLst/>
          </a:prstGeom>
          <a:noFill/>
        </p:spPr>
      </p:pic>
      <p:pic>
        <p:nvPicPr>
          <p:cNvPr id="11267" name="Picture 3" descr="F:\FOTO PRELIEVO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071546"/>
            <a:ext cx="2600325" cy="1752600"/>
          </a:xfrm>
          <a:prstGeom prst="rect">
            <a:avLst/>
          </a:prstGeom>
          <a:noFill/>
        </p:spPr>
      </p:pic>
      <p:pic>
        <p:nvPicPr>
          <p:cNvPr id="5" name="Picture 7" descr="F:\prelievo 2\preliev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714356"/>
            <a:ext cx="3714776" cy="2500330"/>
          </a:xfrm>
          <a:prstGeom prst="rect">
            <a:avLst/>
          </a:prstGeom>
          <a:noFill/>
        </p:spPr>
      </p:pic>
      <p:pic>
        <p:nvPicPr>
          <p:cNvPr id="11269" name="Picture 5" descr="F:\prelievo 2\capovolgere provett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286256"/>
            <a:ext cx="3810000" cy="1500198"/>
          </a:xfrm>
          <a:prstGeom prst="rect">
            <a:avLst/>
          </a:prstGeom>
          <a:noFill/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it-IT" sz="5400" b="1" dirty="0" err="1"/>
              <a:t>Probabilita’</a:t>
            </a:r>
            <a:r>
              <a:rPr lang="it-IT" sz="5400" b="1" dirty="0"/>
              <a:t> …..</a:t>
            </a:r>
          </a:p>
        </p:txBody>
      </p:sp>
      <p:pic>
        <p:nvPicPr>
          <p:cNvPr id="7170" name="Picture 2" descr="F:\FOTO PRELIEVO\imagesVZ0THDKM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2709891" cy="3562370"/>
          </a:xfrm>
          <a:prstGeom prst="rect">
            <a:avLst/>
          </a:prstGeom>
          <a:noFill/>
        </p:spPr>
      </p:pic>
      <p:pic>
        <p:nvPicPr>
          <p:cNvPr id="7171" name="Picture 3" descr="F:\FOTO PRELIEVO\hqdefault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714488"/>
            <a:ext cx="4643470" cy="3543312"/>
          </a:xfrm>
          <a:prstGeom prst="rect">
            <a:avLst/>
          </a:prstGeom>
          <a:noFill/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  <p:sp>
        <p:nvSpPr>
          <p:cNvPr id="2" name="Freccia in su 1">
            <a:extLst>
              <a:ext uri="{FF2B5EF4-FFF2-40B4-BE49-F238E27FC236}">
                <a16:creationId xmlns:a16="http://schemas.microsoft.com/office/drawing/2014/main" id="{FD481011-1B16-4819-87AD-A96FF894B6D2}"/>
              </a:ext>
            </a:extLst>
          </p:cNvPr>
          <p:cNvSpPr/>
          <p:nvPr/>
        </p:nvSpPr>
        <p:spPr>
          <a:xfrm>
            <a:off x="5652120" y="5607042"/>
            <a:ext cx="1944216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AC0B88B-4BC2-4181-AAD0-A559FC800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244" y="5398387"/>
            <a:ext cx="1341512" cy="139571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2A2358-68C7-4EDD-867A-5E58DE4EA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864095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it-IT" dirty="0"/>
              <a:t>LA SEQUENZA DELLE PROVETTE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4D8BC3-CE8F-47F8-9DAB-6243B4144A6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70734" y="1412776"/>
            <a:ext cx="7554066" cy="50611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sz="1800" b="1" i="1" dirty="0"/>
              <a:t>le provette sono dotate di un tappo  colore  e  contengono additivi diversi (sodio citrato, EDTA, eparina, …..)</a:t>
            </a:r>
          </a:p>
          <a:p>
            <a:pPr marL="0" indent="0">
              <a:buNone/>
            </a:pPr>
            <a:endParaRPr lang="it-IT" sz="1800" b="1" i="1" dirty="0"/>
          </a:p>
          <a:p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Le provette vanno riempite con un ordine preciso per ridurre il rischio di contaminazione con l’ anticoagulante</a:t>
            </a:r>
            <a:r>
              <a:rPr lang="it-IT" dirty="0"/>
              <a:t>. (grado B)  </a:t>
            </a:r>
          </a:p>
          <a:p>
            <a:pPr marL="0" indent="0">
              <a:buNone/>
            </a:pPr>
            <a:r>
              <a:rPr lang="it-IT" dirty="0"/>
              <a:t>                            Seguire quest’ordine: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-  Flaconi per l’emocoltura </a:t>
            </a:r>
          </a:p>
          <a:p>
            <a:pPr>
              <a:buFontTx/>
              <a:buChar char="-"/>
            </a:pPr>
            <a:r>
              <a:rPr lang="it-IT" dirty="0"/>
              <a:t> provette contenenti sodio citrato per gli esami della coagulazione </a:t>
            </a:r>
            <a:r>
              <a:rPr lang="it-IT" b="1" dirty="0">
                <a:solidFill>
                  <a:srgbClr val="00B0F0"/>
                </a:solidFill>
              </a:rPr>
              <a:t>(tappo azzurro); </a:t>
            </a:r>
          </a:p>
          <a:p>
            <a:pPr>
              <a:buFontTx/>
              <a:buChar char="-"/>
            </a:pPr>
            <a:r>
              <a:rPr lang="it-IT" dirty="0"/>
              <a:t>- provette di siero  </a:t>
            </a:r>
            <a:r>
              <a:rPr lang="it-IT" b="1" dirty="0">
                <a:solidFill>
                  <a:srgbClr val="FFFF00"/>
                </a:solidFill>
              </a:rPr>
              <a:t>(tappo giallo); </a:t>
            </a:r>
          </a:p>
          <a:p>
            <a:pPr>
              <a:buFontTx/>
              <a:buChar char="-"/>
            </a:pPr>
            <a:r>
              <a:rPr lang="it-IT" dirty="0"/>
              <a:t> provette con litio-eparina </a:t>
            </a:r>
            <a:r>
              <a:rPr lang="it-IT" b="1" dirty="0">
                <a:solidFill>
                  <a:srgbClr val="14EA47"/>
                </a:solidFill>
              </a:rPr>
              <a:t>(tappo verde scuro); </a:t>
            </a:r>
          </a:p>
          <a:p>
            <a:pPr>
              <a:buFontTx/>
              <a:buChar char="-"/>
            </a:pPr>
            <a:r>
              <a:rPr lang="it-IT" dirty="0"/>
              <a:t> provette con EDTA </a:t>
            </a:r>
            <a:r>
              <a:rPr lang="it-IT" b="1" dirty="0">
                <a:solidFill>
                  <a:srgbClr val="E01EAD"/>
                </a:solidFill>
              </a:rPr>
              <a:t>(tappo lavanda); </a:t>
            </a:r>
          </a:p>
          <a:p>
            <a:pPr>
              <a:buFontTx/>
              <a:buChar char="-"/>
            </a:pPr>
            <a:r>
              <a:rPr lang="it-IT" dirty="0"/>
              <a:t> provette contenenti ossalato e/o fluoruro </a:t>
            </a:r>
            <a:r>
              <a:rPr lang="it-IT" b="1" dirty="0">
                <a:solidFill>
                  <a:schemeClr val="bg1">
                    <a:lumMod val="50000"/>
                  </a:schemeClr>
                </a:solidFill>
              </a:rPr>
              <a:t>(tappo grigio chiaro). 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A3F818A-B5E5-4579-90FB-B3D9CCBE23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</p:spTree>
    <p:extLst>
      <p:ext uri="{BB962C8B-B14F-4D97-AF65-F5344CB8AC3E}">
        <p14:creationId xmlns:p14="http://schemas.microsoft.com/office/powerpoint/2010/main" val="850677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86000" y="4143380"/>
            <a:ext cx="6172200" cy="87518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it-IT" sz="4400" dirty="0"/>
              <a:t>ATTENZIONE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IN CASO </a:t>
            </a:r>
            <a:r>
              <a:rPr lang="it-IT" dirty="0" err="1"/>
              <a:t>DI</a:t>
            </a:r>
            <a:r>
              <a:rPr lang="it-IT" dirty="0"/>
              <a:t> FALLIMENTO, PROVARE ANCORA UNA VOLTA PER UN MASSIMO </a:t>
            </a:r>
            <a:r>
              <a:rPr lang="it-IT" dirty="0" err="1"/>
              <a:t>DI</a:t>
            </a:r>
            <a:r>
              <a:rPr lang="it-IT" dirty="0"/>
              <a:t> DUE VOLTE!</a:t>
            </a:r>
          </a:p>
          <a:p>
            <a:endParaRPr lang="it-IT" dirty="0"/>
          </a:p>
        </p:txBody>
      </p:sp>
      <p:pic>
        <p:nvPicPr>
          <p:cNvPr id="14338" name="Picture 2" descr="F:\FOTO PRELIEVO\10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357298"/>
            <a:ext cx="3643338" cy="2714644"/>
          </a:xfrm>
          <a:prstGeom prst="rect">
            <a:avLst/>
          </a:prstGeom>
          <a:noFill/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901361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it-IT" sz="5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Conclusione 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57200" y="2285992"/>
            <a:ext cx="4040188" cy="4357717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r>
              <a:rPr lang="it-IT" sz="2000" dirty="0"/>
              <a:t>Rimuovere il laccio non appena è stata prelevata una quantità sufficiente di sangue .</a:t>
            </a:r>
          </a:p>
          <a:p>
            <a:r>
              <a:rPr lang="it-IT" sz="2000" dirty="0"/>
              <a:t>Portare un tampone  asciutto in prossimità della sede di inserzione,sfilare delicatamente l’ago</a:t>
            </a:r>
          </a:p>
          <a:p>
            <a:r>
              <a:rPr lang="it-IT" sz="2000" dirty="0"/>
              <a:t>Mantenendo il braccio DRITTO.</a:t>
            </a:r>
          </a:p>
          <a:p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r>
              <a:rPr lang="it-IT" sz="2000" dirty="0"/>
              <a:t>Rimuovere il laccio favorisce il ritorno venoso</a:t>
            </a:r>
          </a:p>
          <a:p>
            <a:r>
              <a:rPr lang="it-IT" sz="2000" dirty="0"/>
              <a:t>Nella rimozione dell’ago è importante non creare traumi ai tessuti.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it-IT" dirty="0"/>
              <a:t>COSA FACCIO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PERCHE’ LO FACCIO</a:t>
            </a:r>
          </a:p>
        </p:txBody>
      </p:sp>
      <p:pic>
        <p:nvPicPr>
          <p:cNvPr id="12290" name="Picture 2" descr="F:\FOTO PRELIEVO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8223" y="5014701"/>
            <a:ext cx="3152777" cy="1385886"/>
          </a:xfrm>
          <a:prstGeom prst="rect">
            <a:avLst/>
          </a:prstGeom>
          <a:noFill/>
        </p:spPr>
      </p:pic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89318C-A7D4-4E92-8225-9CE986EFB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  <a:solidFill>
            <a:srgbClr val="00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it-IT" dirty="0"/>
              <a:t>                              EBN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06ECFC-C39C-4E29-8998-6BF0161BD85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/>
              <a:t>Al termine del prelievo si rilascia il laccio, si estrae l’ago dalla vena e si posiziona immediatamente un batuffolo di ovatta sul sito di prelievo, chiedendo al paziente di esercitare una pressione moderata, mantenendo il braccio disteso, mai piegato (grado A). 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3CD85AB-6C85-4446-8FEB-7D4D856ABC8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</p:spTree>
    <p:extLst>
      <p:ext uri="{BB962C8B-B14F-4D97-AF65-F5344CB8AC3E}">
        <p14:creationId xmlns:p14="http://schemas.microsoft.com/office/powerpoint/2010/main" val="3196183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SMALTIMENTO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57200" y="2285992"/>
            <a:ext cx="3900486" cy="435771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it-IT" dirty="0"/>
              <a:t>Smaltire tutto nei taglienti (ago e camicia, senza </a:t>
            </a:r>
            <a:r>
              <a:rPr lang="it-IT" dirty="0" err="1"/>
              <a:t>reincappucciare</a:t>
            </a:r>
            <a:r>
              <a:rPr lang="it-IT" dirty="0"/>
              <a:t>   o togliere l’ago!)</a:t>
            </a:r>
          </a:p>
          <a:p>
            <a:r>
              <a:rPr lang="it-IT" dirty="0"/>
              <a:t>Togliersi i guanti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500561" y="2362200"/>
            <a:ext cx="3529013" cy="43529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it-IT" dirty="0"/>
              <a:t>Lo smaltimento corretto è fondamentale per evitare punture accidentali o contaminazioni degli  operatori.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it-IT" dirty="0"/>
              <a:t>COSA FACCIO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PERCHE’ LO FACCIO</a:t>
            </a:r>
          </a:p>
        </p:txBody>
      </p:sp>
      <p:pic>
        <p:nvPicPr>
          <p:cNvPr id="13314" name="Picture 2" descr="F:\FOTO PRELIEVO\4002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00504"/>
            <a:ext cx="2928958" cy="2214578"/>
          </a:xfrm>
          <a:prstGeom prst="rect">
            <a:avLst/>
          </a:prstGeom>
          <a:noFill/>
        </p:spPr>
      </p:pic>
      <p:pic>
        <p:nvPicPr>
          <p:cNvPr id="9" name="Picture 3" descr="F:\prelievo 2\smaltimento a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1" y="5143512"/>
            <a:ext cx="2286016" cy="1490660"/>
          </a:xfrm>
          <a:prstGeom prst="rect">
            <a:avLst/>
          </a:prstGeom>
          <a:noFill/>
        </p:spPr>
      </p:pic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it-IT" dirty="0"/>
              <a:t> </a:t>
            </a:r>
            <a:r>
              <a:rPr lang="it-IT" sz="4800" b="1" dirty="0">
                <a:solidFill>
                  <a:srgbClr val="FF0000"/>
                </a:solidFill>
              </a:rPr>
              <a:t>LAVAGGIO MANI</a:t>
            </a:r>
          </a:p>
        </p:txBody>
      </p:sp>
      <p:pic>
        <p:nvPicPr>
          <p:cNvPr id="22530" name="Picture 2" descr="F:\FOTO PRELIEVO\107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500306"/>
            <a:ext cx="3643337" cy="2641606"/>
          </a:xfrm>
          <a:prstGeom prst="rect">
            <a:avLst/>
          </a:prstGeom>
          <a:noFill/>
        </p:spPr>
      </p:pic>
      <p:sp>
        <p:nvSpPr>
          <p:cNvPr id="4" name="Segnaposto piè di pagina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65836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INVIO PROVETTE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it-IT" dirty="0"/>
              <a:t>Mantenere il tampone con pressione per 2-3 minuti senza piegare il braccio</a:t>
            </a:r>
          </a:p>
          <a:p>
            <a:r>
              <a:rPr lang="it-IT" dirty="0"/>
              <a:t>Inviare il sangue in laboratorio rispettando i tempi e le modalità richiesti (sempre entro le due ore)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it-IT" dirty="0"/>
              <a:t>Questa manovra blocca il sanguinamento e previene la formazione dell’ematoma</a:t>
            </a:r>
          </a:p>
          <a:p>
            <a:r>
              <a:rPr lang="it-IT" i="1" dirty="0">
                <a:solidFill>
                  <a:srgbClr val="FF0000"/>
                </a:solidFill>
              </a:rPr>
              <a:t>La responsabilità non finisce con la procedura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/>
              <a:t>COSA FACCIO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/>
              <a:t>PERCHE’ LO FACCIO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F46840-CA42-467E-9561-85AED9BFDBE0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/>
              <a:t>Conoscere le </a:t>
            </a:r>
            <a:r>
              <a:rPr lang="it-IT" dirty="0" err="1"/>
              <a:t>modalita’</a:t>
            </a:r>
            <a:r>
              <a:rPr lang="it-IT" dirty="0"/>
              <a:t> e le tempistiche di invio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7DEF26-640B-451E-B606-1816F334FA9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              </a:t>
            </a:r>
            <a:r>
              <a:rPr lang="it-IT" b="1" dirty="0">
                <a:solidFill>
                  <a:srgbClr val="FF0000"/>
                </a:solidFill>
              </a:rPr>
              <a:t>TIPO DI RICHIESTA</a:t>
            </a:r>
            <a:r>
              <a:rPr lang="it-IT" dirty="0"/>
              <a:t>:</a:t>
            </a:r>
          </a:p>
          <a:p>
            <a:r>
              <a:rPr lang="it-IT" sz="2000" dirty="0"/>
              <a:t>EMERGENTE:    invio immediato</a:t>
            </a:r>
          </a:p>
          <a:p>
            <a:r>
              <a:rPr lang="it-IT" sz="2000" dirty="0"/>
              <a:t>URGENTE: entro mezz’ora</a:t>
            </a:r>
          </a:p>
          <a:p>
            <a:r>
              <a:rPr lang="it-IT" sz="2000" dirty="0"/>
              <a:t>ROUTINE: entro 2 ore</a:t>
            </a:r>
          </a:p>
          <a:p>
            <a:pPr marL="0" indent="0">
              <a:buNone/>
            </a:pPr>
            <a:r>
              <a:rPr lang="it-IT" dirty="0"/>
              <a:t>        </a:t>
            </a:r>
            <a:r>
              <a:rPr lang="it-IT" b="1" dirty="0">
                <a:solidFill>
                  <a:srgbClr val="FF0000"/>
                </a:solidFill>
              </a:rPr>
              <a:t>MODALITA’ DI CONSERVAZIONE</a:t>
            </a:r>
            <a:r>
              <a:rPr lang="it-IT" dirty="0"/>
              <a:t>:</a:t>
            </a:r>
          </a:p>
          <a:p>
            <a:r>
              <a:rPr lang="it-IT" sz="2000" dirty="0"/>
              <a:t>IN GHIACCIO</a:t>
            </a:r>
          </a:p>
          <a:p>
            <a:r>
              <a:rPr lang="it-IT" sz="2000" dirty="0"/>
              <a:t>A TEMPERATURA 37°C</a:t>
            </a:r>
          </a:p>
          <a:p>
            <a:pPr marL="0" indent="0">
              <a:buNone/>
            </a:pPr>
            <a:r>
              <a:rPr lang="it-IT" dirty="0"/>
              <a:t>            </a:t>
            </a:r>
            <a:r>
              <a:rPr lang="it-IT" b="1" dirty="0">
                <a:solidFill>
                  <a:srgbClr val="FF0000"/>
                </a:solidFill>
              </a:rPr>
              <a:t>MODALITA’ DI TRASPORTO</a:t>
            </a:r>
          </a:p>
          <a:p>
            <a:r>
              <a:rPr lang="it-IT" sz="2000" dirty="0"/>
              <a:t>SEMPRE CON L’APPOSITA BORSA DI RISCHIO BIOLOGICO ANTIVERSAMENTO</a:t>
            </a:r>
          </a:p>
          <a:p>
            <a:r>
              <a:rPr lang="it-IT" sz="2000" dirty="0"/>
              <a:t>NELLA GRIGLIA APPOSITA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9B71645-6B95-437D-839D-D012B5D6FC4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</p:spTree>
    <p:extLst>
      <p:ext uri="{BB962C8B-B14F-4D97-AF65-F5344CB8AC3E}">
        <p14:creationId xmlns:p14="http://schemas.microsoft.com/office/powerpoint/2010/main" val="4080379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prelievo 2\griglie provet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2628900" cy="1743075"/>
          </a:xfrm>
          <a:prstGeom prst="rect">
            <a:avLst/>
          </a:prstGeom>
          <a:noFill/>
        </p:spPr>
      </p:pic>
      <p:pic>
        <p:nvPicPr>
          <p:cNvPr id="17411" name="Picture 3" descr="F:\prelievo 2\provet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785794"/>
            <a:ext cx="2676525" cy="1714500"/>
          </a:xfrm>
          <a:prstGeom prst="rect">
            <a:avLst/>
          </a:prstGeom>
          <a:noFill/>
        </p:spPr>
      </p:pic>
      <p:pic>
        <p:nvPicPr>
          <p:cNvPr id="17412" name="Picture 4" descr="F:\prelievo 2\trasporto provette 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857496"/>
            <a:ext cx="2928958" cy="2714644"/>
          </a:xfrm>
          <a:prstGeom prst="rect">
            <a:avLst/>
          </a:prstGeom>
          <a:noFill/>
        </p:spPr>
      </p:pic>
      <p:pic>
        <p:nvPicPr>
          <p:cNvPr id="17413" name="Picture 5" descr="F:\prelievo 2\ghiacci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2928934"/>
            <a:ext cx="3052766" cy="1790700"/>
          </a:xfrm>
          <a:prstGeom prst="rect">
            <a:avLst/>
          </a:prstGeom>
          <a:noFill/>
        </p:spPr>
      </p:pic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98A108F-5224-4799-98B3-F8AC8A3C29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4298" y="4925401"/>
            <a:ext cx="2481287" cy="193259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rgbClr val="FF0000"/>
                </a:solidFill>
              </a:rPr>
              <a:t>TERMINATO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it-IT" dirty="0"/>
              <a:t>Controllare la sede di introduzione e verificare il sanguinamento.</a:t>
            </a:r>
          </a:p>
          <a:p>
            <a:r>
              <a:rPr lang="it-IT" dirty="0"/>
              <a:t>Riordinare e ripristinare il materiale</a:t>
            </a:r>
          </a:p>
          <a:p>
            <a:pPr marL="0" indent="0">
              <a:buNone/>
            </a:pPr>
            <a:endParaRPr lang="it-IT" dirty="0"/>
          </a:p>
          <a:p>
            <a:pPr>
              <a:buNone/>
            </a:pP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it-IT" i="1" dirty="0">
                <a:solidFill>
                  <a:srgbClr val="FF0000"/>
                </a:solidFill>
              </a:rPr>
              <a:t>La responsabilità non finisce con la procedura</a:t>
            </a:r>
          </a:p>
          <a:p>
            <a:pPr>
              <a:buNone/>
            </a:pPr>
            <a:endParaRPr lang="it-IT" dirty="0"/>
          </a:p>
          <a:p>
            <a:r>
              <a:rPr lang="it-IT" dirty="0"/>
              <a:t>Bisogna controllare la sede specie in pz in TERAPIA ANTICOAGULANTE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/>
              <a:t>COSA FACCIO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/>
              <a:t>PERCHE’ LO FACCIO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85169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it-IT" sz="4800" b="1" dirty="0">
                <a:solidFill>
                  <a:srgbClr val="14EA47"/>
                </a:solidFill>
              </a:rPr>
              <a:t>USO DPI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829048" cy="428151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it-IT" dirty="0"/>
              <a:t>Lavaggio delle mani o uso di gel</a:t>
            </a:r>
          </a:p>
          <a:p>
            <a:r>
              <a:rPr lang="it-IT" dirty="0"/>
              <a:t>Indossare i guanti e gli occhiali e individuare la vena più adatta</a:t>
            </a:r>
          </a:p>
          <a:p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it-IT" dirty="0"/>
              <a:t>Per evitare infezioni crociate</a:t>
            </a:r>
          </a:p>
          <a:p>
            <a:r>
              <a:rPr lang="it-IT" dirty="0"/>
              <a:t>Per evitare un eventuale contatto di sangue del  pz. </a:t>
            </a:r>
          </a:p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/>
              <a:t>COSA FACCIO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/>
              <a:t>PERCHE’ LO FACCIO</a:t>
            </a:r>
          </a:p>
        </p:txBody>
      </p:sp>
      <p:pic>
        <p:nvPicPr>
          <p:cNvPr id="8194" name="Picture 2" descr="F:\FOTO PRELIEVO\imagesVMF81UW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00636"/>
            <a:ext cx="1905000" cy="1266825"/>
          </a:xfrm>
          <a:prstGeom prst="rect">
            <a:avLst/>
          </a:prstGeom>
          <a:noFill/>
        </p:spPr>
      </p:pic>
      <p:pic>
        <p:nvPicPr>
          <p:cNvPr id="8195" name="Picture 3" descr="F:\FOTO PRELIEVO\imagesV3GZK5C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572008"/>
            <a:ext cx="3052764" cy="1714512"/>
          </a:xfrm>
          <a:prstGeom prst="rect">
            <a:avLst/>
          </a:prstGeom>
          <a:noFill/>
        </p:spPr>
      </p:pic>
      <p:pic>
        <p:nvPicPr>
          <p:cNvPr id="10" name="Picture 4" descr="F:\FOTO PRELIEVO\10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4572008"/>
            <a:ext cx="1533542" cy="1733550"/>
          </a:xfrm>
          <a:prstGeom prst="rect">
            <a:avLst/>
          </a:prstGeom>
          <a:noFill/>
        </p:spPr>
      </p:pic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36AA27-931C-4661-B873-FC9C1AF3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60649"/>
            <a:ext cx="6891536" cy="144016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it-IT" sz="4000" dirty="0"/>
              <a:t> DOPO QUALCHE MINUTO ……………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1004F5A-284B-4880-A229-38EBAD403DE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6A5F036-385B-48CA-A9B1-4337205A8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067" y="1919979"/>
            <a:ext cx="7075866" cy="149977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E6FB786-D17F-455D-BA99-A764D17EC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438246"/>
            <a:ext cx="3810330" cy="77425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CD51F09-8568-4B45-B9A2-F9F74001D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693" y="3390120"/>
            <a:ext cx="3810330" cy="77425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84E0BEF-22EB-4242-A5FE-5D1FF59790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4230996"/>
            <a:ext cx="3071427" cy="226261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D5E0846-00BE-4F0D-AC85-340433DF83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2913" y="4378193"/>
            <a:ext cx="3197110" cy="211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88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184785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rgbClr val="FF0000"/>
                </a:solidFill>
              </a:rPr>
              <a:t>QUALI COMPLICANZE?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2714620"/>
            <a:ext cx="7467600" cy="375933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it-IT" sz="2000" dirty="0"/>
              <a:t>LIVIDI</a:t>
            </a:r>
          </a:p>
          <a:p>
            <a:r>
              <a:rPr lang="it-IT" sz="2000" dirty="0"/>
              <a:t>EMATOMI</a:t>
            </a:r>
          </a:p>
          <a:p>
            <a:r>
              <a:rPr lang="it-IT" sz="2000" dirty="0"/>
              <a:t>INFEZIONI</a:t>
            </a:r>
          </a:p>
          <a:p>
            <a:r>
              <a:rPr lang="it-IT" sz="2000" dirty="0"/>
              <a:t>REAZIONI VASOVAGALI</a:t>
            </a:r>
          </a:p>
          <a:p>
            <a:r>
              <a:rPr lang="it-IT" sz="2000" dirty="0"/>
              <a:t>LESIONI A NERVI PERIFERICI (evento raro)</a:t>
            </a:r>
          </a:p>
        </p:txBody>
      </p:sp>
      <p:pic>
        <p:nvPicPr>
          <p:cNvPr id="2050" name="Picture 2" descr="F:\FOTO PRELIEVO\1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5512" y="274638"/>
            <a:ext cx="1009650" cy="1143000"/>
          </a:xfrm>
          <a:prstGeom prst="rect">
            <a:avLst/>
          </a:prstGeom>
          <a:noFill/>
        </p:spPr>
      </p:pic>
      <p:sp>
        <p:nvSpPr>
          <p:cNvPr id="5" name="Segnaposto piè di pagina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9C32EC2-DE46-47CF-BBF7-D254161A8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2440900"/>
            <a:ext cx="2466975" cy="184785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62922F1-F6E7-4A46-88B4-A2E241670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4916487"/>
            <a:ext cx="27432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2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7947C1-981D-4A4B-9913-5CD4FD6B5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it-IT" dirty="0"/>
              <a:t> </a:t>
            </a:r>
            <a:r>
              <a:rPr lang="it-IT" sz="40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lipotimia </a:t>
            </a:r>
            <a:r>
              <a:rPr lang="it-IT" sz="4000" b="1" cap="non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Vasovagale</a:t>
            </a:r>
            <a:endParaRPr lang="it-IT" sz="4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FE365F-E8A2-4C0B-82AF-71DE7A1E989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z="2000" dirty="0"/>
              <a:t>La sincope vaso vagale è la conseguenza dell'improvvisa attivazione del Sistema Nervoso Parasimpatico</a:t>
            </a:r>
          </a:p>
          <a:p>
            <a:r>
              <a:rPr lang="it-IT" sz="2000" dirty="0"/>
              <a:t> </a:t>
            </a:r>
            <a:r>
              <a:rPr lang="it-IT" sz="2000" b="1" dirty="0"/>
              <a:t>Prima fase: </a:t>
            </a:r>
            <a:r>
              <a:rPr lang="it-IT" sz="2000" dirty="0"/>
              <a:t>tachicardia ed ipertensione arteriosa</a:t>
            </a:r>
          </a:p>
          <a:p>
            <a:r>
              <a:rPr lang="it-IT" sz="2000" dirty="0"/>
              <a:t> </a:t>
            </a:r>
            <a:r>
              <a:rPr lang="it-IT" sz="2000" b="1" dirty="0"/>
              <a:t>Seconda fase</a:t>
            </a:r>
            <a:r>
              <a:rPr lang="it-IT" sz="2000" dirty="0"/>
              <a:t>: bradicardia ed ipotensione</a:t>
            </a:r>
          </a:p>
          <a:p>
            <a:pPr marL="0" indent="0">
              <a:buNone/>
            </a:pPr>
            <a:r>
              <a:rPr lang="it-IT" sz="2000" dirty="0"/>
              <a:t>     Sensazioni soggettive: debolezza e capogiro</a:t>
            </a:r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u="sng" dirty="0">
                <a:solidFill>
                  <a:srgbClr val="FF0000"/>
                </a:solidFill>
              </a:rPr>
              <a:t>Segni clinici</a:t>
            </a:r>
            <a:r>
              <a:rPr lang="it-IT" sz="2000" dirty="0"/>
              <a:t>:</a:t>
            </a:r>
          </a:p>
          <a:p>
            <a:r>
              <a:rPr lang="it-IT" sz="2000" dirty="0"/>
              <a:t> sudorazione fredda, pallore</a:t>
            </a:r>
          </a:p>
          <a:p>
            <a:r>
              <a:rPr lang="it-IT" sz="2000" dirty="0"/>
              <a:t>bradicardia, polso debole</a:t>
            </a:r>
          </a:p>
          <a:p>
            <a:r>
              <a:rPr lang="it-IT" sz="2000" dirty="0"/>
              <a:t>nausea e vomito</a:t>
            </a:r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u="sng" dirty="0">
                <a:solidFill>
                  <a:srgbClr val="FF0000"/>
                </a:solidFill>
              </a:rPr>
              <a:t>Più raramente: </a:t>
            </a:r>
          </a:p>
          <a:p>
            <a:r>
              <a:rPr lang="it-IT" sz="2000" dirty="0"/>
              <a:t>incontinenza sfinterica, perdita di</a:t>
            </a:r>
          </a:p>
          <a:p>
            <a:r>
              <a:rPr lang="it-IT" sz="2000" dirty="0"/>
              <a:t>coscienza, convulsioni</a:t>
            </a:r>
          </a:p>
          <a:p>
            <a:endParaRPr lang="it-IT" sz="2000" dirty="0"/>
          </a:p>
          <a:p>
            <a:pPr marL="0" indent="0">
              <a:buNone/>
            </a:pPr>
            <a:r>
              <a:rPr lang="it-IT" sz="2000" dirty="0"/>
              <a:t>(</a:t>
            </a:r>
            <a:r>
              <a:rPr lang="it-IT" sz="1200" dirty="0"/>
              <a:t>Dr. Roberto Reverberi Servizio Trasfusionale Azienda Ospedaliera Universitaria di Ferrara)</a:t>
            </a:r>
          </a:p>
          <a:p>
            <a:endParaRPr lang="it-IT" sz="200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159C3BA-6DEC-4B9A-9E77-CCF7D2CFB00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2ACF293-6B6C-49EC-88A2-1500AADBC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3429000"/>
            <a:ext cx="2560712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253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49EB72-B957-4C54-BFFB-E8A6B2D72CC2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err="1"/>
              <a:t>Gravita’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A47985-D9D2-4A29-81CC-69C9F2D1F6C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Lieve</a:t>
            </a:r>
            <a:r>
              <a:rPr lang="it-IT" dirty="0"/>
              <a:t>: varia sintomatologia senza perdita di coscienza </a:t>
            </a:r>
          </a:p>
          <a:p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Moderata</a:t>
            </a:r>
            <a:r>
              <a:rPr lang="it-IT" dirty="0"/>
              <a:t>: breve perdita di coscienza </a:t>
            </a:r>
          </a:p>
          <a:p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Grave</a:t>
            </a:r>
            <a:r>
              <a:rPr lang="it-IT" dirty="0"/>
              <a:t>: perdita di coscienza prolungata o accompagnata da convulsioni</a:t>
            </a:r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sz="1200" dirty="0"/>
              <a:t>(Dr. Roberto Reverberi Servizio Trasfusionale Azienda Ospedaliera Universitaria di Ferrara)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4AE4EEA-6CD1-420C-9D78-0C438C3BC16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</p:spTree>
    <p:extLst>
      <p:ext uri="{BB962C8B-B14F-4D97-AF65-F5344CB8AC3E}">
        <p14:creationId xmlns:p14="http://schemas.microsoft.com/office/powerpoint/2010/main" val="17799966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880746-502F-4DEA-AE12-1C51D046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/>
              <a:t>CAUSE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CC357E-1A1B-4040-B7E6-A05977D5D23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 b="1" i="0" dirty="0">
              <a:solidFill>
                <a:srgbClr val="333333"/>
              </a:solidFill>
              <a:effectLst/>
              <a:latin typeface="Segoe"/>
            </a:endParaRPr>
          </a:p>
          <a:p>
            <a:r>
              <a:rPr lang="it-IT" b="1" dirty="0">
                <a:solidFill>
                  <a:srgbClr val="333333"/>
                </a:solidFill>
                <a:latin typeface="Segoe"/>
              </a:rPr>
              <a:t>BELONEFOBIA e  EMOFOBIA</a:t>
            </a:r>
          </a:p>
          <a:p>
            <a:pPr marL="0" indent="0">
              <a:buNone/>
            </a:pPr>
            <a:endParaRPr lang="it-IT" b="1" dirty="0">
              <a:solidFill>
                <a:srgbClr val="333333"/>
              </a:solidFill>
              <a:latin typeface="Segoe"/>
            </a:endParaRPr>
          </a:p>
          <a:p>
            <a:pPr marL="0" indent="0">
              <a:buNone/>
            </a:pPr>
            <a:endParaRPr lang="it-IT" b="1" dirty="0">
              <a:solidFill>
                <a:srgbClr val="333333"/>
              </a:solidFill>
              <a:latin typeface="Segoe"/>
            </a:endParaRPr>
          </a:p>
          <a:p>
            <a:pPr marL="0" indent="0">
              <a:buNone/>
            </a:pPr>
            <a:r>
              <a:rPr lang="it-IT" b="1" dirty="0">
                <a:solidFill>
                  <a:srgbClr val="333333"/>
                </a:solidFill>
                <a:latin typeface="Segoe"/>
              </a:rPr>
              <a:t>                                    </a:t>
            </a:r>
          </a:p>
          <a:p>
            <a:pPr marL="0" indent="0">
              <a:buNone/>
            </a:pPr>
            <a:endParaRPr lang="it-IT" b="1" dirty="0">
              <a:solidFill>
                <a:srgbClr val="333333"/>
              </a:solidFill>
              <a:latin typeface="Segoe"/>
            </a:endParaRPr>
          </a:p>
          <a:p>
            <a:endParaRPr lang="it-IT" b="1" i="0" dirty="0">
              <a:solidFill>
                <a:srgbClr val="333333"/>
              </a:solidFill>
              <a:effectLst/>
              <a:latin typeface="Segoe"/>
            </a:endParaRPr>
          </a:p>
          <a:p>
            <a:r>
              <a:rPr lang="it-IT" b="0" i="0" dirty="0">
                <a:solidFill>
                  <a:srgbClr val="333333"/>
                </a:solidFill>
                <a:effectLst/>
                <a:latin typeface="Segoe"/>
              </a:rPr>
              <a:t>Secondo le stime ne soffre il 4% delle persone, cioè circa </a:t>
            </a:r>
            <a:r>
              <a:rPr lang="it-IT" b="1" i="0" dirty="0">
                <a:solidFill>
                  <a:srgbClr val="333333"/>
                </a:solidFill>
                <a:effectLst/>
                <a:latin typeface="Segoe"/>
              </a:rPr>
              <a:t>due milioni e mezzo di italiani.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0404C59-4C5F-4C2E-B64A-C16DB05E45F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CCA60A8-6A9D-45D2-9D44-B3790D51A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564904"/>
            <a:ext cx="1409384" cy="144112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4F7E27A-69B2-4782-BA72-1775C62BE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552328"/>
            <a:ext cx="1760589" cy="144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53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60FC67-F0F9-4E8D-8572-1A382A3D8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/>
              <a:t>INTERVENTI CORRETTI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707EEE-843F-4879-BCA3-98283187F09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  <a:r>
              <a:rPr lang="it-IT" u="sng" dirty="0">
                <a:solidFill>
                  <a:srgbClr val="FF0000"/>
                </a:solidFill>
              </a:rPr>
              <a:t>Se persona  con grado LIEVE</a:t>
            </a:r>
            <a:r>
              <a:rPr lang="it-IT" dirty="0"/>
              <a:t>:</a:t>
            </a:r>
          </a:p>
          <a:p>
            <a:r>
              <a:rPr lang="it-IT" dirty="0"/>
              <a:t>Distenderla sollevando le gambe</a:t>
            </a:r>
          </a:p>
          <a:p>
            <a:r>
              <a:rPr lang="it-IT" dirty="0"/>
              <a:t>Tranquillizzarla</a:t>
            </a:r>
          </a:p>
          <a:p>
            <a:r>
              <a:rPr lang="it-IT" dirty="0"/>
              <a:t>Respiri profondi</a:t>
            </a:r>
          </a:p>
          <a:p>
            <a:r>
              <a:rPr lang="it-IT" dirty="0"/>
              <a:t>Ambiente tranquillo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2E3E129-FECD-47A5-8051-94F70A01D6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2A340CE-06A0-4758-BB26-0D0E568DE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2996952"/>
            <a:ext cx="2517968" cy="237626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14E4B89-2D62-4091-A397-3E26C742F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942550"/>
            <a:ext cx="2408312" cy="275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594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004C27-6160-4A3A-97F5-DC52412DE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/>
              <a:t>Grado moderato e/o grave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290B9A-6D17-4DEB-AF37-9FBC58420A2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266928" cy="4873752"/>
          </a:xfrm>
        </p:spPr>
        <p:txBody>
          <a:bodyPr>
            <a:normAutofit/>
          </a:bodyPr>
          <a:lstStyle/>
          <a:p>
            <a:r>
              <a:rPr lang="it-IT" sz="2000" dirty="0"/>
              <a:t>Chiamare aiuto (collega/infermiere/medico)</a:t>
            </a:r>
          </a:p>
          <a:p>
            <a:r>
              <a:rPr lang="it-IT" sz="2000" dirty="0"/>
              <a:t>Posizionare la persona in posizione laterale di sicurezza</a:t>
            </a:r>
          </a:p>
          <a:p>
            <a:r>
              <a:rPr lang="it-IT" sz="2000" dirty="0"/>
              <a:t>Controllare la presenza del respiro e del polso </a:t>
            </a:r>
            <a:r>
              <a:rPr lang="it-IT" sz="2000" dirty="0">
                <a:solidFill>
                  <a:srgbClr val="FF0000"/>
                </a:solidFill>
              </a:rPr>
              <a:t>se assente chiamare n° emergenza</a:t>
            </a:r>
          </a:p>
          <a:p>
            <a:r>
              <a:rPr lang="it-IT" sz="2000" dirty="0"/>
              <a:t>Allentare vestiti troppo stretti</a:t>
            </a:r>
          </a:p>
          <a:p>
            <a:r>
              <a:rPr lang="it-IT" sz="2000" dirty="0"/>
              <a:t>Garantire  un ambiente sicuro e ben areato</a:t>
            </a:r>
          </a:p>
          <a:p>
            <a:r>
              <a:rPr lang="it-IT" sz="2000" dirty="0"/>
              <a:t>No offrire da bere fin quando la persona non è cosciente</a:t>
            </a:r>
          </a:p>
          <a:p>
            <a:r>
              <a:rPr lang="it-IT" sz="2000" dirty="0"/>
              <a:t>Osservare continuamente la persona</a:t>
            </a:r>
          </a:p>
          <a:p>
            <a:r>
              <a:rPr lang="it-IT" sz="2000" dirty="0"/>
              <a:t>NON farla alzare subito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1AEC21B-6A61-45EB-AAB7-54189139025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4BD45B5-00EF-41B4-B2B2-20C3488BD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203" y="1564012"/>
            <a:ext cx="2962672" cy="233458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5D86F18-D12E-4E82-9B7A-CEBF23C8C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689" y="475522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870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it-IT" sz="1600" b="1" i="1" dirty="0"/>
              <a:t>Report </a:t>
            </a:r>
            <a:r>
              <a:rPr lang="it-IT" sz="1600" b="1" i="1" dirty="0" err="1"/>
              <a:t>Promesa</a:t>
            </a:r>
            <a:r>
              <a:rPr lang="it-IT" sz="1600" b="1" i="1" dirty="0"/>
              <a:t> analisi sinistri </a:t>
            </a:r>
            <a:r>
              <a:rPr lang="it-IT" sz="1600" dirty="0"/>
              <a:t>all’anno 2016 e primo semestre 2017:</a:t>
            </a:r>
            <a:br>
              <a:rPr lang="it-IT" sz="1600" dirty="0"/>
            </a:br>
            <a:r>
              <a:rPr lang="it-IT" dirty="0"/>
              <a:t>“</a:t>
            </a:r>
            <a:r>
              <a:rPr lang="it-IT" sz="2400" dirty="0"/>
              <a:t>dichiara che sono in  crescita richieste di risarcimento per lesioni personali (</a:t>
            </a:r>
            <a:r>
              <a:rPr lang="it-IT" sz="2400" i="1" dirty="0">
                <a:solidFill>
                  <a:srgbClr val="FF0000"/>
                </a:solidFill>
              </a:rPr>
              <a:t>ematomi,piccole lesioni,infezioni post prelievo</a:t>
            </a:r>
            <a:r>
              <a:rPr lang="it-IT" sz="2400" dirty="0"/>
              <a:t>)”</a:t>
            </a:r>
          </a:p>
        </p:txBody>
      </p:sp>
      <p:pic>
        <p:nvPicPr>
          <p:cNvPr id="15362" name="Picture 2" descr="F:\FOTO PRELIEVO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714356"/>
            <a:ext cx="2466975" cy="1847850"/>
          </a:xfrm>
          <a:prstGeom prst="rect">
            <a:avLst/>
          </a:prstGeom>
          <a:noFill/>
        </p:spPr>
      </p:pic>
      <p:pic>
        <p:nvPicPr>
          <p:cNvPr id="15363" name="Picture 3" descr="F:\FOTO PRELIEVO\1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928670"/>
            <a:ext cx="2619375" cy="1752600"/>
          </a:xfrm>
          <a:prstGeom prst="rect">
            <a:avLst/>
          </a:prstGeom>
          <a:noFill/>
        </p:spPr>
      </p:pic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8029604" cy="199228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Si propone nel futuro imminente l’implementazione di un consenso informato al prelievo ematico (informare sulle complicanze</a:t>
            </a:r>
            <a:r>
              <a:rPr lang="it-IT" dirty="0"/>
              <a:t>)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4282" y="4929198"/>
            <a:ext cx="8429684" cy="171451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it-IT" dirty="0"/>
              <a:t>Non ci rende immuni da eventuali azioni legali, tuttavia ci permette di realizzare una cosa fondamentale:</a:t>
            </a:r>
          </a:p>
          <a:p>
            <a:r>
              <a:rPr lang="it-IT" i="1" dirty="0">
                <a:solidFill>
                  <a:srgbClr val="FF0000"/>
                </a:solidFill>
              </a:rPr>
              <a:t>“l’alleanza terapeutica”</a:t>
            </a:r>
          </a:p>
        </p:txBody>
      </p:sp>
      <p:pic>
        <p:nvPicPr>
          <p:cNvPr id="16386" name="Picture 2" descr="F:\FOTO PRELIEVO\1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143248"/>
            <a:ext cx="3000396" cy="1643073"/>
          </a:xfrm>
          <a:prstGeom prst="rect">
            <a:avLst/>
          </a:prstGeom>
          <a:noFill/>
        </p:spPr>
      </p:pic>
      <p:pic>
        <p:nvPicPr>
          <p:cNvPr id="16387" name="Picture 3" descr="F:\prelievo 2\stretta man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5643578"/>
            <a:ext cx="4810125" cy="952500"/>
          </a:xfrm>
          <a:prstGeom prst="rect">
            <a:avLst/>
          </a:prstGeom>
          <a:noFill/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FCA7AE-42A7-4C82-86FB-1575D7E4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dirty="0"/>
              <a:t>Fonti Bibliografiche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FEA1C9-E9C2-4CF4-B4AA-E0A0683476B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it-IT" sz="1400" dirty="0">
                <a:effectLst/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Manuale pratico di assistenza ospedaliera e domiciliare”;</a:t>
            </a:r>
            <a:r>
              <a:rPr lang="it-IT" sz="1400" dirty="0" err="1">
                <a:effectLst/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Ianicelli</a:t>
            </a:r>
            <a:r>
              <a:rPr lang="it-IT" sz="1400" dirty="0">
                <a:effectLst/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 A.M, Piccin 2018.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endParaRPr lang="it-IT" sz="1400" dirty="0">
              <a:effectLst/>
              <a:latin typeface="Arial" panose="020B0604020202020204" pitchFamily="34" charset="0"/>
              <a:ea typeface="Droid Sans Fallback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it-IT" sz="1400" dirty="0">
                <a:effectLst/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“Procedure infermieristiche”;</a:t>
            </a:r>
            <a:r>
              <a:rPr lang="it-IT" sz="1400" dirty="0" err="1">
                <a:effectLst/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Badon</a:t>
            </a:r>
            <a:r>
              <a:rPr lang="it-IT" sz="1400" dirty="0">
                <a:effectLst/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 </a:t>
            </a:r>
            <a:r>
              <a:rPr lang="it-IT" sz="1400" dirty="0" err="1">
                <a:effectLst/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P.L,Canesi</a:t>
            </a:r>
            <a:r>
              <a:rPr lang="it-IT" sz="1400" dirty="0">
                <a:effectLst/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 </a:t>
            </a:r>
            <a:r>
              <a:rPr lang="it-IT" sz="1400" dirty="0" err="1">
                <a:effectLst/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M.,Monterosso</a:t>
            </a:r>
            <a:r>
              <a:rPr lang="it-IT" sz="1400" dirty="0">
                <a:effectLst/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 </a:t>
            </a:r>
            <a:r>
              <a:rPr lang="it-IT" sz="1400" dirty="0" err="1">
                <a:effectLst/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A.,Pellegatta</a:t>
            </a:r>
            <a:r>
              <a:rPr lang="it-IT" sz="1400" dirty="0">
                <a:effectLst/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 A., Ed Ambrosiana 2018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endParaRPr lang="it-IT" sz="1400" dirty="0">
              <a:effectLst/>
              <a:latin typeface="Arial" panose="020B0604020202020204" pitchFamily="34" charset="0"/>
              <a:ea typeface="Droid Sans Fallback"/>
              <a:cs typeface="Arial" panose="020B0604020202020204" pitchFamily="34" charset="0"/>
            </a:endParaRPr>
          </a:p>
          <a:p>
            <a:r>
              <a:rPr lang="it-IT" sz="1400" dirty="0">
                <a:effectLst/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 “Fondamenti di assistenza infermieristica secondo </a:t>
            </a:r>
            <a:r>
              <a:rPr lang="it-IT" sz="1400" dirty="0" err="1">
                <a:effectLst/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Kozier</a:t>
            </a:r>
            <a:r>
              <a:rPr lang="it-IT" sz="1400" dirty="0">
                <a:effectLst/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 ed Erb. Concetti, procedure e pratica”; A. Berman, S. J. </a:t>
            </a:r>
            <a:r>
              <a:rPr lang="it-IT" sz="1400" dirty="0" err="1">
                <a:effectLst/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Snyder</a:t>
            </a:r>
            <a:r>
              <a:rPr lang="it-IT" sz="1400" dirty="0">
                <a:effectLst/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, G. </a:t>
            </a:r>
            <a:r>
              <a:rPr lang="it-IT" sz="1400" dirty="0" err="1">
                <a:effectLst/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Frandsen</a:t>
            </a:r>
            <a:r>
              <a:rPr lang="it-IT" sz="1400" dirty="0">
                <a:effectLst/>
                <a:latin typeface="Arial" panose="020B0604020202020204" pitchFamily="34" charset="0"/>
                <a:ea typeface="Droid Sans Fallback"/>
                <a:cs typeface="Arial" panose="020B0604020202020204" pitchFamily="34" charset="0"/>
              </a:rPr>
              <a:t>, ed. Piccin 2017</a:t>
            </a:r>
            <a:endParaRPr lang="en-US" sz="1400" b="0" i="0" dirty="0">
              <a:solidFill>
                <a:srgbClr val="27272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 b="0" i="0" dirty="0">
              <a:solidFill>
                <a:srgbClr val="27272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0" i="0" dirty="0">
                <a:solidFill>
                  <a:srgbClr val="27272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Journal of Infusion Nursing - Infusion Therapy Standards of Practice 2016</a:t>
            </a:r>
          </a:p>
          <a:p>
            <a:pPr marL="0" indent="0">
              <a:buNone/>
            </a:pPr>
            <a:endParaRPr lang="en-US" sz="1400" b="0" i="0" dirty="0">
              <a:solidFill>
                <a:srgbClr val="27272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b="0" i="0" dirty="0">
                <a:solidFill>
                  <a:srgbClr val="27272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R. Caruso, F. Pittella, Il Manuale dei concorsi per infermiere, </a:t>
            </a:r>
            <a:r>
              <a:rPr lang="it-IT" sz="1400" b="0" i="0" dirty="0" err="1">
                <a:solidFill>
                  <a:srgbClr val="27272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EdiSES</a:t>
            </a:r>
            <a:r>
              <a:rPr lang="it-IT" sz="1400" b="0" i="0" dirty="0">
                <a:solidFill>
                  <a:srgbClr val="27272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Napoli, 2015</a:t>
            </a:r>
          </a:p>
          <a:p>
            <a:pPr marL="0" indent="0">
              <a:buNone/>
            </a:pPr>
            <a:endParaRPr lang="it-IT" sz="1400" b="0" i="0" dirty="0">
              <a:solidFill>
                <a:srgbClr val="27272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Il Pensiero Scientifico Editore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downloaded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by Roberto Bonini IP 93.51.235.135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, 16 Jul 2015</a:t>
            </a:r>
          </a:p>
          <a:p>
            <a:pPr marL="0" indent="0">
              <a:buNone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Lippi G,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Mattiuzzi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C, Banfi G, Buttarello M, Caputo M,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Daves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M. Proposta di una “checklist” per il prelievo di sangue venoso  (2013)</a:t>
            </a:r>
          </a:p>
          <a:p>
            <a:pPr marL="0" indent="0">
              <a:buNone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Plebani M, Caputo M,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Giavarina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D, Lippi G. Note metodologiche sull’acquisizione e sull’uso dei sistemi chiusi sottovuoto per il prelievo, il trattamento e la conservazione dei 42 campioni ematici venosi destinati alla diagnostica di laboratorio. (2013)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ED7E821-A604-4AAA-AD1F-EFDB4AFFDE1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</p:spTree>
    <p:extLst>
      <p:ext uri="{BB962C8B-B14F-4D97-AF65-F5344CB8AC3E}">
        <p14:creationId xmlns:p14="http://schemas.microsoft.com/office/powerpoint/2010/main" val="2701488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QUALE  SEDE SCEGLIERE?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it-IT" dirty="0"/>
              <a:t>LA VENA CUBITALE MEDIANA  del braccio è sempre la prima scelta.</a:t>
            </a:r>
          </a:p>
          <a:p>
            <a:r>
              <a:rPr lang="it-IT" dirty="0"/>
              <a:t>SE NON DISPONIBILE scegliere la basilica o la cefalica  terminando sulla mano (no anziani)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6" name="Picture 2" descr="F:\FOTO PRELIEVO\394_Prelievo-venoso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429000"/>
            <a:ext cx="7362825" cy="3043243"/>
          </a:xfrm>
          <a:prstGeom prst="rect">
            <a:avLst/>
          </a:prstGeom>
          <a:noFill/>
        </p:spPr>
      </p:pic>
      <p:sp>
        <p:nvSpPr>
          <p:cNvPr id="5" name="Segnaposto piè di pagina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Dreos M.</a:t>
            </a:r>
          </a:p>
        </p:txBody>
      </p:sp>
    </p:spTree>
    <p:extLst>
      <p:ext uri="{BB962C8B-B14F-4D97-AF65-F5344CB8AC3E}">
        <p14:creationId xmlns:p14="http://schemas.microsoft.com/office/powerpoint/2010/main" val="425789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E01EAD"/>
                </a:solidFill>
              </a:rPr>
              <a:t>FARE ATTENZIONE A..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it-IT" dirty="0"/>
              <a:t>LA VENA prescelta deve essere morbida al tatto e ritornate turgida una volta premuta</a:t>
            </a:r>
          </a:p>
          <a:p>
            <a:r>
              <a:rPr lang="it-IT" dirty="0"/>
              <a:t>EVITARE LE VENE che sembrano dure, nodose o troppo fragili</a:t>
            </a:r>
          </a:p>
          <a:p>
            <a:r>
              <a:rPr lang="it-IT" dirty="0"/>
              <a:t>NON INDIVIDUARE un punto in cui i vasi sanguigni si dividono o si uniscono(emorragia)</a:t>
            </a:r>
          </a:p>
        </p:txBody>
      </p:sp>
      <p:pic>
        <p:nvPicPr>
          <p:cNvPr id="10242" name="Picture 2" descr="F:\FOTO PRELIEVO\imagesQCK2SV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214818"/>
            <a:ext cx="3071834" cy="1847850"/>
          </a:xfrm>
          <a:prstGeom prst="rect">
            <a:avLst/>
          </a:prstGeom>
          <a:noFill/>
        </p:spPr>
      </p:pic>
      <p:sp>
        <p:nvSpPr>
          <p:cNvPr id="5" name="Segnaposto piè di pagina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</p:spTree>
    <p:extLst>
      <p:ext uri="{BB962C8B-B14F-4D97-AF65-F5344CB8AC3E}">
        <p14:creationId xmlns:p14="http://schemas.microsoft.com/office/powerpoint/2010/main" val="1142849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QUALE SEDE </a:t>
            </a:r>
            <a:r>
              <a:rPr lang="it-IT" sz="4000" b="1" dirty="0">
                <a:solidFill>
                  <a:srgbClr val="FF0000"/>
                </a:solidFill>
              </a:rPr>
              <a:t>NON </a:t>
            </a:r>
            <a:r>
              <a:rPr lang="it-IT" sz="2800" b="1" dirty="0">
                <a:solidFill>
                  <a:srgbClr val="FF0000"/>
                </a:solidFill>
              </a:rPr>
              <a:t>SCEGLIERE?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72452" cy="4873752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Su un braccio con fleboclisi o CVP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r>
              <a:rPr lang="it-IT" dirty="0"/>
              <a:t>Braccio edematoso o </a:t>
            </a:r>
            <a:r>
              <a:rPr lang="it-IT" dirty="0" err="1"/>
              <a:t>plegico</a:t>
            </a: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>
              <a:buNone/>
            </a:pPr>
            <a:endParaRPr lang="it-IT" dirty="0"/>
          </a:p>
          <a:p>
            <a:r>
              <a:rPr lang="it-IT" dirty="0"/>
              <a:t>Vicino ad un infezione, cicatrici o ustioni</a:t>
            </a:r>
          </a:p>
          <a:p>
            <a:endParaRPr lang="it-IT" dirty="0"/>
          </a:p>
        </p:txBody>
      </p:sp>
      <p:pic>
        <p:nvPicPr>
          <p:cNvPr id="5" name="Picture 2" descr="F:\FOTO PRELIEVO\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857364"/>
            <a:ext cx="2190754" cy="1408112"/>
          </a:xfrm>
          <a:prstGeom prst="rect">
            <a:avLst/>
          </a:prstGeom>
          <a:noFill/>
        </p:spPr>
      </p:pic>
      <p:pic>
        <p:nvPicPr>
          <p:cNvPr id="7" name="Picture 3" descr="F:\FOTO PRELIEVO\2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643314"/>
            <a:ext cx="1728791" cy="1717675"/>
          </a:xfrm>
          <a:prstGeom prst="rect">
            <a:avLst/>
          </a:prstGeom>
          <a:noFill/>
        </p:spPr>
      </p:pic>
      <p:pic>
        <p:nvPicPr>
          <p:cNvPr id="9" name="Picture 4" descr="F:\FOTO PRELIEVO\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3929066"/>
            <a:ext cx="2466975" cy="1389060"/>
          </a:xfrm>
          <a:prstGeom prst="rect">
            <a:avLst/>
          </a:prstGeom>
          <a:noFill/>
        </p:spPr>
      </p:pic>
      <p:sp>
        <p:nvSpPr>
          <p:cNvPr id="8" name="Segnaposto piè di pagina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</p:spTree>
    <p:extLst>
      <p:ext uri="{BB962C8B-B14F-4D97-AF65-F5344CB8AC3E}">
        <p14:creationId xmlns:p14="http://schemas.microsoft.com/office/powerpoint/2010/main" val="2802184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4D2DFE-A542-4161-92FB-7BA957CB7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it-IT" dirty="0"/>
              <a:t> letteratura: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44B1AB-443D-4267-8415-7EA112FC41D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36294"/>
            <a:ext cx="7467600" cy="4873752"/>
          </a:xfrm>
        </p:spPr>
        <p:txBody>
          <a:bodyPr>
            <a:normAutofit/>
          </a:bodyPr>
          <a:lstStyle/>
          <a:p>
            <a:r>
              <a:rPr lang="it-IT" dirty="0"/>
              <a:t>E</a:t>
            </a:r>
            <a:r>
              <a:rPr lang="it-IT" sz="1900" dirty="0"/>
              <a:t>’ comunque preferibile utilizzare le vene centrali dell’avambraccio, in alternativa si possono pungere la basilica e le vene del dorso del braccio </a:t>
            </a:r>
            <a:r>
              <a:rPr lang="it-IT" sz="1900" b="1" dirty="0"/>
              <a:t>(grado A)</a:t>
            </a:r>
          </a:p>
          <a:p>
            <a:endParaRPr lang="it-IT" sz="1900" b="1" dirty="0"/>
          </a:p>
          <a:p>
            <a:r>
              <a:rPr lang="it-IT" sz="1900" dirty="0"/>
              <a:t>Nell’esecuzione del prelievo venoso si devono evitare l’arteria brachiale e il nervo mediano. L’arteria radiale si individua facilmente con la palpazione. </a:t>
            </a:r>
          </a:p>
          <a:p>
            <a:pPr marL="0" indent="0">
              <a:buNone/>
            </a:pPr>
            <a:endParaRPr lang="it-IT" sz="1900" dirty="0"/>
          </a:p>
          <a:p>
            <a:r>
              <a:rPr lang="it-IT" sz="1900" dirty="0"/>
              <a:t>Se nessuna delle vene della zona antecubitale di entrambe le braccia è adatta alla veni puntura si possono utilizzare le vene del dorso delle mani (vene metacarpali), mentre quelle dei piedi sono l’ultima risorsa se le altre sedi non sono accessibili </a:t>
            </a:r>
            <a:r>
              <a:rPr lang="it-IT" sz="1900" b="1" dirty="0"/>
              <a:t>(grado A)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9E49FAC-2BA8-4672-8D2B-A27869C93C1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CE3A17B-C1AD-4278-AA23-EEC834D2E3D9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7467600" cy="562074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                              EBN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909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14EA47"/>
                </a:solidFill>
              </a:rPr>
              <a:t>POSIZIONAMENTO DEL LACCIO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4281510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r>
              <a:rPr lang="it-IT" dirty="0"/>
              <a:t>Distendo il braccio in posizione leggermente declive e applicare il laccio 10 cm sopra della sede scelta. </a:t>
            </a:r>
          </a:p>
          <a:p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4281510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r>
              <a:rPr lang="it-IT" dirty="0"/>
              <a:t>Quando l’arto è più in basso rispetto il cuore del </a:t>
            </a:r>
            <a:r>
              <a:rPr lang="it-IT" dirty="0" err="1"/>
              <a:t>pz</a:t>
            </a:r>
            <a:r>
              <a:rPr lang="it-IT" dirty="0"/>
              <a:t>, la forza di gravità ostacola il ritorno venoso, distendendo le vene. </a:t>
            </a:r>
          </a:p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/>
              <a:t>COSA FACCIO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/>
              <a:t>PERCHE’ LO FACCIO</a:t>
            </a:r>
          </a:p>
        </p:txBody>
      </p:sp>
      <p:pic>
        <p:nvPicPr>
          <p:cNvPr id="8" name="Picture 2" descr="F:\FOTO PRELIEVO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643446"/>
            <a:ext cx="2619375" cy="1743075"/>
          </a:xfrm>
          <a:prstGeom prst="rect">
            <a:avLst/>
          </a:prstGeom>
          <a:noFill/>
        </p:spPr>
      </p:pic>
      <p:pic>
        <p:nvPicPr>
          <p:cNvPr id="9219" name="Picture 3" descr="F:\FOTO PRELIEVO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786322"/>
            <a:ext cx="2619375" cy="1743075"/>
          </a:xfrm>
          <a:prstGeom prst="rect">
            <a:avLst/>
          </a:prstGeom>
          <a:noFill/>
        </p:spPr>
      </p:pic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44ACF8-868A-4A13-86A0-63D28D038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it-IT" dirty="0"/>
              <a:t>TEMPO DI PERMANENZA DEL LACCIO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E8485D-6E65-4761-BDE7-34F764F754A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15200" cy="5141168"/>
          </a:xfrm>
        </p:spPr>
        <p:txBody>
          <a:bodyPr>
            <a:normAutofit/>
          </a:bodyPr>
          <a:lstStyle/>
          <a:p>
            <a:r>
              <a:rPr lang="it-IT" sz="1600" dirty="0"/>
              <a:t>Scegliere il laccio in tessuto qual’ ora la persona sia allergica al lattice</a:t>
            </a:r>
          </a:p>
          <a:p>
            <a:r>
              <a:rPr lang="it-IT" sz="1600" dirty="0"/>
              <a:t>Il laccio deve essere teso per garantire una sufficiente occlusione venosa MA NON troppo da coinvolgere quella arteriosa</a:t>
            </a:r>
          </a:p>
          <a:p>
            <a:endParaRPr lang="it-IT" sz="1600" dirty="0"/>
          </a:p>
          <a:p>
            <a:endParaRPr lang="it-IT" sz="1600" dirty="0"/>
          </a:p>
          <a:p>
            <a:endParaRPr lang="it-IT" sz="1600" dirty="0"/>
          </a:p>
          <a:p>
            <a:endParaRPr lang="it-IT" sz="1600" dirty="0"/>
          </a:p>
          <a:p>
            <a:endParaRPr lang="it-IT" sz="1600" dirty="0"/>
          </a:p>
          <a:p>
            <a:endParaRPr lang="it-IT" sz="1600" dirty="0"/>
          </a:p>
          <a:p>
            <a:endParaRPr lang="it-IT" sz="1600" dirty="0"/>
          </a:p>
          <a:p>
            <a:endParaRPr lang="it-IT" sz="1600" dirty="0"/>
          </a:p>
          <a:p>
            <a:endParaRPr lang="it-IT" sz="1600" dirty="0"/>
          </a:p>
          <a:p>
            <a:r>
              <a:rPr lang="it-IT" sz="1600" dirty="0"/>
              <a:t>L’arto NON DEVE presentarsi di colore viola e/o blu o cambiare temperatura (arto freddo)</a:t>
            </a:r>
          </a:p>
          <a:p>
            <a:r>
              <a:rPr lang="it-IT" sz="1600" dirty="0"/>
              <a:t>La permanenza del laccio NON DEVE ESSERE superare al minuto</a:t>
            </a:r>
          </a:p>
          <a:p>
            <a:r>
              <a:rPr lang="it-IT" sz="1600" dirty="0"/>
              <a:t>Qual ’ora sopraggiunga la necessità è sufficiente allentarlo e riposizionarlo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6C4FA85-BB15-4282-8C27-A644222B8F2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Dreos M.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D131B47-43E2-4A6B-8B5C-8DC119EB1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2708920"/>
            <a:ext cx="3327636" cy="2452212"/>
          </a:xfrm>
          <a:prstGeom prst="rect">
            <a:avLst/>
          </a:prstGeom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76FD03DA-9279-4143-8197-CDC0DABFAF93}"/>
              </a:ext>
            </a:extLst>
          </p:cNvPr>
          <p:cNvSpPr/>
          <p:nvPr/>
        </p:nvSpPr>
        <p:spPr>
          <a:xfrm>
            <a:off x="3131921" y="390754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NO</a:t>
            </a: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58E65C56-5334-4F6C-84D6-3B5EDF5A8F1F}"/>
              </a:ext>
            </a:extLst>
          </p:cNvPr>
          <p:cNvSpPr/>
          <p:nvPr/>
        </p:nvSpPr>
        <p:spPr>
          <a:xfrm>
            <a:off x="4314800" y="4170784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73902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CB24AB2D2D5E4B857493F3BB8DBBBD" ma:contentTypeVersion="0" ma:contentTypeDescription="Creare un nuovo documento." ma:contentTypeScope="" ma:versionID="c99cc071ae9bb44e9b742d752ae5546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ea373c70dcfdb0a3329420882916a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FE1F76-9B2A-4C7E-AD59-1EF80AD2EB5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9325F19-EF37-42A0-ACDE-E603B53873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9E99366-A678-4397-B67B-5076AF9D62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3437</TotalTime>
  <Words>2105</Words>
  <Application>Microsoft Office PowerPoint</Application>
  <PresentationFormat>Presentazione su schermo (4:3)</PresentationFormat>
  <Paragraphs>310</Paragraphs>
  <Slides>39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7" baseType="lpstr">
      <vt:lpstr>Arial</vt:lpstr>
      <vt:lpstr>Calibri</vt:lpstr>
      <vt:lpstr>Century Schoolbook</vt:lpstr>
      <vt:lpstr>Droid Sans Fallback</vt:lpstr>
      <vt:lpstr>Segoe</vt:lpstr>
      <vt:lpstr>Wingdings</vt:lpstr>
      <vt:lpstr>Wingdings 2</vt:lpstr>
      <vt:lpstr>Loggia</vt:lpstr>
      <vt:lpstr>ACCERTAMENTO</vt:lpstr>
      <vt:lpstr>Probabilita’ …..</vt:lpstr>
      <vt:lpstr>USO DPI</vt:lpstr>
      <vt:lpstr>QUALE  SEDE SCEGLIERE?</vt:lpstr>
      <vt:lpstr>FARE ATTENZIONE A..</vt:lpstr>
      <vt:lpstr>QUALE SEDE NON SCEGLIERE?</vt:lpstr>
      <vt:lpstr> letteratura:</vt:lpstr>
      <vt:lpstr>POSIZIONAMENTO DEL LACCIO</vt:lpstr>
      <vt:lpstr>TEMPO DI PERMANENZA DEL LACCIO</vt:lpstr>
      <vt:lpstr>L’uso scorretto del laccio emostatico</vt:lpstr>
      <vt:lpstr> letteratur …</vt:lpstr>
      <vt:lpstr>                      strategie</vt:lpstr>
      <vt:lpstr> e se le vene non si sentono?</vt:lpstr>
      <vt:lpstr>ISPEZIONE PATRIMONIO VENOSO</vt:lpstr>
      <vt:lpstr>ANTISESPI E INCANULAMENTO</vt:lpstr>
      <vt:lpstr>INCLINAZIONE DELL’AGO</vt:lpstr>
      <vt:lpstr>PERICOLO INFORTUNIO</vt:lpstr>
      <vt:lpstr>INSERIMENTO PROVETTE</vt:lpstr>
      <vt:lpstr>Presentazione standard di PowerPoint</vt:lpstr>
      <vt:lpstr>LA SEQUENZA DELLE PROVETTE</vt:lpstr>
      <vt:lpstr>ATTENZIONE</vt:lpstr>
      <vt:lpstr>Conclusione </vt:lpstr>
      <vt:lpstr>                              EBN</vt:lpstr>
      <vt:lpstr>SMALTIMENTO</vt:lpstr>
      <vt:lpstr> LAVAGGIO MANI</vt:lpstr>
      <vt:lpstr>INVIO PROVETTE</vt:lpstr>
      <vt:lpstr>Conoscere le modalita’ e le tempistiche di invio</vt:lpstr>
      <vt:lpstr>Presentazione standard di PowerPoint</vt:lpstr>
      <vt:lpstr>TERMINATO</vt:lpstr>
      <vt:lpstr> DOPO QUALCHE MINUTO ……………</vt:lpstr>
      <vt:lpstr>QUALI COMPLICANZE?</vt:lpstr>
      <vt:lpstr> lipotimia Vasovagale</vt:lpstr>
      <vt:lpstr>Gravita’</vt:lpstr>
      <vt:lpstr>CAUSE</vt:lpstr>
      <vt:lpstr>INTERVENTI CORRETTI</vt:lpstr>
      <vt:lpstr>Grado moderato e/o grave</vt:lpstr>
      <vt:lpstr>Report Promesa analisi sinistri all’anno 2016 e primo semestre 2017: “dichiara che sono in  crescita richieste di risarcimento per lesioni personali (ematomi,piccole lesioni,infezioni post prelievo)”</vt:lpstr>
      <vt:lpstr>Si propone nel futuro imminente l’implementazione di un consenso informato al prelievo ematico (informare sulle complicanze)</vt:lpstr>
      <vt:lpstr>Fonti Bibliografiche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Cos’è il prelievo ematico?</dc:title>
  <dc:creator>Guest</dc:creator>
  <cp:lastModifiedBy>DREOS MANUELA</cp:lastModifiedBy>
  <cp:revision>164</cp:revision>
  <dcterms:created xsi:type="dcterms:W3CDTF">2017-12-26T17:03:37Z</dcterms:created>
  <dcterms:modified xsi:type="dcterms:W3CDTF">2021-02-18T09:00:26Z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0x01010094CB24AB2D2D5E4B857493F3BB8DBBBD</vt:lpwstr>
  </property>
</Properties>
</file>