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0" r:id="rId17"/>
    <p:sldId id="289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6" r:id="rId27"/>
    <p:sldId id="280" r:id="rId28"/>
    <p:sldId id="281" r:id="rId29"/>
    <p:sldId id="282" r:id="rId30"/>
    <p:sldId id="283" r:id="rId31"/>
    <p:sldId id="284" r:id="rId32"/>
    <p:sldId id="288" r:id="rId33"/>
    <p:sldId id="285" r:id="rId34"/>
    <p:sldId id="287" r:id="rId3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49"/>
    <p:restoredTop sz="96341"/>
  </p:normalViewPr>
  <p:slideViewPr>
    <p:cSldViewPr>
      <p:cViewPr varScale="1">
        <p:scale>
          <a:sx n="124" d="100"/>
          <a:sy n="124" d="100"/>
        </p:scale>
        <p:origin x="176" y="28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:a16="http://schemas.microsoft.com/office/drawing/2014/main" id="{1E9A9909-86C8-3246-8098-BDEE0FCE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B43765F0-C4B4-E84F-887D-E6A3F5DE454E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2CE9AAB-C1DC-2148-899E-A704CD49DEF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1A81C90-C102-1F4F-A8BC-9C33B5F97912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933685A1-7614-C44E-8A81-887138A888D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B6A01994-9D41-0B48-BEDE-A267DCDE8FB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C6B55BAF-FAB0-B34A-B16A-2F0E6B070E0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71542CFF-C56A-1E4E-B8AB-4C7043619C4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7375E39-3C01-A24C-B6B8-2A3CCF8F6B2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6179DF-D08F-ED46-8D0C-C56687D8CCB1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33793" name="Text Box 1">
            <a:extLst>
              <a:ext uri="{FF2B5EF4-FFF2-40B4-BE49-F238E27FC236}">
                <a16:creationId xmlns:a16="http://schemas.microsoft.com/office/drawing/2014/main" id="{0B312A01-85B6-734C-B213-08286B1D1CF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E784BB52-3F72-C641-B038-95F90285560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CAF52F-27B4-2F4F-B0C3-E46E94A487B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DC09CB-3637-604F-B122-D69DB76AE931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43009" name="Text Box 1">
            <a:extLst>
              <a:ext uri="{FF2B5EF4-FFF2-40B4-BE49-F238E27FC236}">
                <a16:creationId xmlns:a16="http://schemas.microsoft.com/office/drawing/2014/main" id="{632B0B04-246E-204C-8D87-FA35323D87C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Text Box 2">
            <a:extLst>
              <a:ext uri="{FF2B5EF4-FFF2-40B4-BE49-F238E27FC236}">
                <a16:creationId xmlns:a16="http://schemas.microsoft.com/office/drawing/2014/main" id="{9B2FFC7A-F256-AB4C-B04A-DC65828653F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FD46B0-467E-544F-9815-292E6EE42B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C22356-24AB-7048-A659-9B068BBD338B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44033" name="Text Box 1">
            <a:extLst>
              <a:ext uri="{FF2B5EF4-FFF2-40B4-BE49-F238E27FC236}">
                <a16:creationId xmlns:a16="http://schemas.microsoft.com/office/drawing/2014/main" id="{674513A0-A897-8B41-81A7-9625893205B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9574CD68-F020-0944-870D-28EC6E3D079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0585DF-9F59-5A4D-8AB3-9F1D3C731DD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40D087-CEA5-FC44-B097-42CEF4A925FF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45057" name="Text Box 1">
            <a:extLst>
              <a:ext uri="{FF2B5EF4-FFF2-40B4-BE49-F238E27FC236}">
                <a16:creationId xmlns:a16="http://schemas.microsoft.com/office/drawing/2014/main" id="{2AA012AB-A922-1C41-8C79-4BE9841A2A7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4DCF0025-8837-1C4D-9790-D511C44575C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49C754-2604-5847-A222-8F25D4CE5F8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1E9A70-3291-C74C-9A32-9E9DD17ECC27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46081" name="Text Box 1">
            <a:extLst>
              <a:ext uri="{FF2B5EF4-FFF2-40B4-BE49-F238E27FC236}">
                <a16:creationId xmlns:a16="http://schemas.microsoft.com/office/drawing/2014/main" id="{380861CB-C032-8244-8346-38B4EBBE8DC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>
            <a:extLst>
              <a:ext uri="{FF2B5EF4-FFF2-40B4-BE49-F238E27FC236}">
                <a16:creationId xmlns:a16="http://schemas.microsoft.com/office/drawing/2014/main" id="{896054AD-51E7-2C40-85E1-352360285BE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12F07E-FF57-2B4E-AA39-5B9ECF3A891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CD8933-B6F2-DB49-B46E-A89865C9CD26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47105" name="Text Box 1">
            <a:extLst>
              <a:ext uri="{FF2B5EF4-FFF2-40B4-BE49-F238E27FC236}">
                <a16:creationId xmlns:a16="http://schemas.microsoft.com/office/drawing/2014/main" id="{10FBB040-CE14-C54D-A6A0-16C3C730639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Text Box 2">
            <a:extLst>
              <a:ext uri="{FF2B5EF4-FFF2-40B4-BE49-F238E27FC236}">
                <a16:creationId xmlns:a16="http://schemas.microsoft.com/office/drawing/2014/main" id="{DE37924C-69A6-BB4A-B2DC-D2F69210D76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69A6FE-FEE2-344A-AEFC-D5CF88190E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6EFC8E-5CD9-F249-9E3D-CF54A8C4241C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48129" name="Text Box 1">
            <a:extLst>
              <a:ext uri="{FF2B5EF4-FFF2-40B4-BE49-F238E27FC236}">
                <a16:creationId xmlns:a16="http://schemas.microsoft.com/office/drawing/2014/main" id="{EBEFB7C1-940B-6449-BFC3-5867F76CC15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Text Box 2">
            <a:extLst>
              <a:ext uri="{FF2B5EF4-FFF2-40B4-BE49-F238E27FC236}">
                <a16:creationId xmlns:a16="http://schemas.microsoft.com/office/drawing/2014/main" id="{836B5EBD-C735-4645-BA94-4A5097D9B86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0DCC91-96DC-C94D-B78E-4FF3BB7DE02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EE6C77-47D8-7E43-B755-141B0FC473A3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0177" name="Text Box 1">
            <a:extLst>
              <a:ext uri="{FF2B5EF4-FFF2-40B4-BE49-F238E27FC236}">
                <a16:creationId xmlns:a16="http://schemas.microsoft.com/office/drawing/2014/main" id="{85DEB2DA-F7BB-FE40-95E8-4BE1B3D8158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18A36083-C4E0-3D45-9DEB-9FC4B4CAE1F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579AF3-A486-B341-896C-57667105FEC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3D94DB-C4B7-5847-B4B9-20F56FC3E531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51201" name="Text Box 1">
            <a:extLst>
              <a:ext uri="{FF2B5EF4-FFF2-40B4-BE49-F238E27FC236}">
                <a16:creationId xmlns:a16="http://schemas.microsoft.com/office/drawing/2014/main" id="{E79AFD57-A0A9-D249-8D6F-396E2A7DBDC0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Text Box 2">
            <a:extLst>
              <a:ext uri="{FF2B5EF4-FFF2-40B4-BE49-F238E27FC236}">
                <a16:creationId xmlns:a16="http://schemas.microsoft.com/office/drawing/2014/main" id="{CBCFB46D-24B8-8144-98E7-B0ABC0743B5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45C646-B54C-8B42-8CD4-578479D7A44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A5C943-579D-3E4F-B6B4-80B5C84949E2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52225" name="Text Box 1">
            <a:extLst>
              <a:ext uri="{FF2B5EF4-FFF2-40B4-BE49-F238E27FC236}">
                <a16:creationId xmlns:a16="http://schemas.microsoft.com/office/drawing/2014/main" id="{0C74FEA4-AEFB-504D-AE56-CCE7C202D23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Text Box 2">
            <a:extLst>
              <a:ext uri="{FF2B5EF4-FFF2-40B4-BE49-F238E27FC236}">
                <a16:creationId xmlns:a16="http://schemas.microsoft.com/office/drawing/2014/main" id="{955373B2-32F7-D740-84D5-7464A577CF7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57B120-3E0F-484F-BBBC-20DB6B38B25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6CA50C-E0A6-4B4D-9EAB-6420C18284ED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53249" name="Text Box 1">
            <a:extLst>
              <a:ext uri="{FF2B5EF4-FFF2-40B4-BE49-F238E27FC236}">
                <a16:creationId xmlns:a16="http://schemas.microsoft.com/office/drawing/2014/main" id="{F38D046E-22F5-584A-8107-114A351B880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Text Box 2">
            <a:extLst>
              <a:ext uri="{FF2B5EF4-FFF2-40B4-BE49-F238E27FC236}">
                <a16:creationId xmlns:a16="http://schemas.microsoft.com/office/drawing/2014/main" id="{668E5908-CEDA-7E4B-B5D6-F0D9D596634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A441BF-A8D0-144E-84C5-24C1E3C60F0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CA25B37-5E54-F74F-B32A-E30A5C58FBF5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34817" name="Text Box 1">
            <a:extLst>
              <a:ext uri="{FF2B5EF4-FFF2-40B4-BE49-F238E27FC236}">
                <a16:creationId xmlns:a16="http://schemas.microsoft.com/office/drawing/2014/main" id="{E2FFB57E-6CB0-3941-9D6D-3A886A72CE4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0858ABD3-DE9C-0D4C-BEB7-BDF4C55455C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29806C-554D-0843-A3DA-77732188825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41212D-C720-5B4E-8A66-40D852DC9F02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4273" name="Text Box 1">
            <a:extLst>
              <a:ext uri="{FF2B5EF4-FFF2-40B4-BE49-F238E27FC236}">
                <a16:creationId xmlns:a16="http://schemas.microsoft.com/office/drawing/2014/main" id="{00115452-B520-F242-A137-081518C48C1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7B5380F6-4150-3B47-9C7E-2D3C0CC2F16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711638-29F5-1E4A-91D7-06CCEE8AD59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38A5BC-9E04-D543-8F86-62979776E0DB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55297" name="Text Box 1">
            <a:extLst>
              <a:ext uri="{FF2B5EF4-FFF2-40B4-BE49-F238E27FC236}">
                <a16:creationId xmlns:a16="http://schemas.microsoft.com/office/drawing/2014/main" id="{C50BA64A-8891-1142-BCD5-3A2A5E20878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Text Box 2">
            <a:extLst>
              <a:ext uri="{FF2B5EF4-FFF2-40B4-BE49-F238E27FC236}">
                <a16:creationId xmlns:a16="http://schemas.microsoft.com/office/drawing/2014/main" id="{979AE063-FFE0-354A-8C79-B25BCEBAA71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E09717-8418-F447-BA34-697978F40EA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BA4B34-9C8A-D745-9142-E125E5FF1A29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56321" name="Text Box 1">
            <a:extLst>
              <a:ext uri="{FF2B5EF4-FFF2-40B4-BE49-F238E27FC236}">
                <a16:creationId xmlns:a16="http://schemas.microsoft.com/office/drawing/2014/main" id="{7E777DC3-1B8A-6247-9796-36A3D26A72F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462CCAC3-4E66-E24F-821F-12EF11FF71B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C3EEB3-F73E-BB4F-A853-5AF9B00F02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DABF28-ADAE-6448-BD07-2B90F7DBDAC4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57345" name="Text Box 1">
            <a:extLst>
              <a:ext uri="{FF2B5EF4-FFF2-40B4-BE49-F238E27FC236}">
                <a16:creationId xmlns:a16="http://schemas.microsoft.com/office/drawing/2014/main" id="{5C76891A-44F3-0F42-BE71-A2F0F8EC372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AD35DF59-6FA9-9244-925C-54D7BE04A99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9F4CC9-FC39-FC4E-9E46-91EDB898A4E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B377E5-EA83-E748-B1D7-A5AF81826F6C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58369" name="Text Box 1">
            <a:extLst>
              <a:ext uri="{FF2B5EF4-FFF2-40B4-BE49-F238E27FC236}">
                <a16:creationId xmlns:a16="http://schemas.microsoft.com/office/drawing/2014/main" id="{59AA9698-F4C7-D14E-B635-9C8EE788253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D9E91B88-BE90-DE4C-8EE3-07E5EB07BF7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4F9DAF6-2360-AB44-A2BF-A0BC8C63DE7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862207-205C-CF4A-9470-5B1F16C25388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59393" name="Text Box 1">
            <a:extLst>
              <a:ext uri="{FF2B5EF4-FFF2-40B4-BE49-F238E27FC236}">
                <a16:creationId xmlns:a16="http://schemas.microsoft.com/office/drawing/2014/main" id="{CD3DFD56-4DE5-144F-94E7-FEA09BB43E0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Text Box 2">
            <a:extLst>
              <a:ext uri="{FF2B5EF4-FFF2-40B4-BE49-F238E27FC236}">
                <a16:creationId xmlns:a16="http://schemas.microsoft.com/office/drawing/2014/main" id="{4841F076-F9D0-BB40-B557-9506F9A591E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2BF2D5-E9AF-6F4C-B72E-E90324C3169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9D8F5C-DE6C-8B4E-8C76-6FECFD415466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60417" name="Text Box 1">
            <a:extLst>
              <a:ext uri="{FF2B5EF4-FFF2-40B4-BE49-F238E27FC236}">
                <a16:creationId xmlns:a16="http://schemas.microsoft.com/office/drawing/2014/main" id="{6CE9B5A5-ACAE-BA45-932E-8173D094815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Text Box 2">
            <a:extLst>
              <a:ext uri="{FF2B5EF4-FFF2-40B4-BE49-F238E27FC236}">
                <a16:creationId xmlns:a16="http://schemas.microsoft.com/office/drawing/2014/main" id="{16AA5C6E-F998-3B4F-98EB-918659C14B0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2BDE08-8DC5-C949-8788-F2013CDE77C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3E668B-6A88-4748-A068-F6366BA25BBE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61441" name="Text Box 1">
            <a:extLst>
              <a:ext uri="{FF2B5EF4-FFF2-40B4-BE49-F238E27FC236}">
                <a16:creationId xmlns:a16="http://schemas.microsoft.com/office/drawing/2014/main" id="{D21B3D74-27E6-5941-9DA3-839BE7B040F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Text Box 2">
            <a:extLst>
              <a:ext uri="{FF2B5EF4-FFF2-40B4-BE49-F238E27FC236}">
                <a16:creationId xmlns:a16="http://schemas.microsoft.com/office/drawing/2014/main" id="{807BA4DE-5659-D443-84C9-C03B9940D75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501FD8-CEE7-E94C-86C5-A751A289CF4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4A7563-0F6D-5241-8F78-F0F35E33616D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62465" name="Text Box 1">
            <a:extLst>
              <a:ext uri="{FF2B5EF4-FFF2-40B4-BE49-F238E27FC236}">
                <a16:creationId xmlns:a16="http://schemas.microsoft.com/office/drawing/2014/main" id="{F24799CF-32F6-F345-95C6-96414BDB48B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Text Box 2">
            <a:extLst>
              <a:ext uri="{FF2B5EF4-FFF2-40B4-BE49-F238E27FC236}">
                <a16:creationId xmlns:a16="http://schemas.microsoft.com/office/drawing/2014/main" id="{6598861E-895C-234B-88F1-402BBA9F0E3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A393C2-0D64-9F40-B79D-49EBEFCCFB2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FE929B-C510-AA46-AD7F-C5E1F5E96A70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63489" name="Text Box 1">
            <a:extLst>
              <a:ext uri="{FF2B5EF4-FFF2-40B4-BE49-F238E27FC236}">
                <a16:creationId xmlns:a16="http://schemas.microsoft.com/office/drawing/2014/main" id="{18ED602F-29D2-E543-9C15-840502EF5D3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Text Box 2">
            <a:extLst>
              <a:ext uri="{FF2B5EF4-FFF2-40B4-BE49-F238E27FC236}">
                <a16:creationId xmlns:a16="http://schemas.microsoft.com/office/drawing/2014/main" id="{D1FE04BA-1FCB-B844-B8BA-537D5F81CD7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CD63CD-99F4-E94B-B734-2E3E3BA739F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9BB5C2-6360-744A-9C06-6AE0B2930E06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B221BEEF-DBC0-5E40-A157-C7FC4E2F0EB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EEE066E2-1B1C-9D41-9643-F0ACF3826CA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5C1ED7-389C-0D4F-942C-61715A5D644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464FD6-2607-0B41-BC24-1DCAEEC4FEDB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36865" name="Text Box 1">
            <a:extLst>
              <a:ext uri="{FF2B5EF4-FFF2-40B4-BE49-F238E27FC236}">
                <a16:creationId xmlns:a16="http://schemas.microsoft.com/office/drawing/2014/main" id="{E05D95DE-94FE-4D46-9433-BF9F6022110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879C5A1E-D57E-7D4F-938D-5469E2AAEE7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CF2332-5386-8043-A039-B91DC2A8384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86C4D4-7482-E14F-B7F5-03859158D18E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37889" name="Text Box 1">
            <a:extLst>
              <a:ext uri="{FF2B5EF4-FFF2-40B4-BE49-F238E27FC236}">
                <a16:creationId xmlns:a16="http://schemas.microsoft.com/office/drawing/2014/main" id="{57109F7F-8987-AF4B-8B08-A92C4F3E7CD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8049278A-B1B0-3F4A-9E0A-6C18BE7C302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296FCC-F74D-D141-AC46-93A53B7AE61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D416B4-4D85-6846-A1E0-D8CF0AAA35CE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38913" name="Text Box 1">
            <a:extLst>
              <a:ext uri="{FF2B5EF4-FFF2-40B4-BE49-F238E27FC236}">
                <a16:creationId xmlns:a16="http://schemas.microsoft.com/office/drawing/2014/main" id="{C7A53F37-E423-544E-A61D-72ECBCFD350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Text Box 2">
            <a:extLst>
              <a:ext uri="{FF2B5EF4-FFF2-40B4-BE49-F238E27FC236}">
                <a16:creationId xmlns:a16="http://schemas.microsoft.com/office/drawing/2014/main" id="{55DE3BE4-DA6A-8C43-8950-76773BD6D1A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9D6BCE-DC7D-1643-935D-FDB7C26864A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188FB2-18A2-AF4B-BB28-5AB753AAE845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9605F19F-C6E6-E743-AEC5-FAF3690F607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4EE5C7E8-8751-3342-91F6-5B43AA64EDE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CA1BDA-DF3F-4041-AE30-E11F83893A5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5E9875-DD35-294E-BBC6-99A531305012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40961" name="Text Box 1">
            <a:extLst>
              <a:ext uri="{FF2B5EF4-FFF2-40B4-BE49-F238E27FC236}">
                <a16:creationId xmlns:a16="http://schemas.microsoft.com/office/drawing/2014/main" id="{DCA5F48E-D5F7-7441-A7BE-CA48204183D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AF13F3C0-CC38-B048-9BF2-2FBCBF6828A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3ABF01-FA0F-6F40-8EC8-ABB1DFF8B9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5E1481-5F37-1A41-B0D0-E77EAD12720A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41985" name="Text Box 1">
            <a:extLst>
              <a:ext uri="{FF2B5EF4-FFF2-40B4-BE49-F238E27FC236}">
                <a16:creationId xmlns:a16="http://schemas.microsoft.com/office/drawing/2014/main" id="{D3227708-FF71-5449-8C23-45ECECC908A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Text Box 2">
            <a:extLst>
              <a:ext uri="{FF2B5EF4-FFF2-40B4-BE49-F238E27FC236}">
                <a16:creationId xmlns:a16="http://schemas.microsoft.com/office/drawing/2014/main" id="{5C3681D1-999A-0441-A6F9-E333FBD692C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B2912A-3437-3240-82D2-944EE5E0C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B0447A3-F550-6D4F-85DE-07129DD7B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F10A86-E8AE-6048-936C-DBF7398D5FA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0A10E8-B6E9-9644-939B-DD49C8407A2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C87A22-594C-8A41-B5C3-2BD0FD7A8B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FE4FD7-BE5F-3043-A3CD-A10B4A0D7A1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5431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DD7BC-C45A-1548-9ED2-7829633B0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8D36A4F-BA68-E240-951C-7CDA943D8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D63F13-E8CD-BB41-AA74-0F3DB91E94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F7B0DB-4261-054D-9C8B-E3FCC16101E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A201EA-B06F-824D-A23E-95B39C4C39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73000D3-75F0-C541-9AD1-9579DA1B294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674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D855182-60FB-8347-B0D3-7BDE50A5E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E10856D-12A1-5544-8F2B-D884690D9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3D5643-9C14-AF40-BA75-9E1DFBE7914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B88DDD-0AD2-9C4B-B083-0F53010D1A3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5B0249-43E6-824F-9A4F-27EDA41F29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4A118FB-4BEF-B741-92AB-0E7EDAE5668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7512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BB5E92-7402-8F4D-A64C-A4F21138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0EA3B36-3FD3-D34D-A329-2379760BE73F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0FFAE50-0E2E-0F4F-83C0-50E8DB47E37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D1F8DDD-DAF9-824E-B58E-656CF8A0C6A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63C0BE0D-B9CD-5C44-92DF-584BE72AA76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1919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2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97BD0F-6686-964C-B29E-FC7A2C600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1374A3-7CDF-6A40-B20A-376E533FD58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5BB9598-8830-2248-9084-9968BD3AF53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3621C76-A593-8C45-8040-79CE2812D8ED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E53E573-962C-4F49-9C83-FA405F0A9B00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18719A3-46FD-8F43-BF4F-386AC09435C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EEB86E31-C085-464B-87C0-68414AAEC02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572D42DD-F800-7949-8FDD-07B897B285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0829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575688-4190-8149-90EF-08D1A413F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54EC49A-C439-7047-8CBF-8B822E46D79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F6381D-C520-E844-8255-848CCAEC5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3269DC-CBB2-4741-AE4B-29C37BD21F85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5255AA-4655-E541-AA87-48501CDEBC5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08F8FA-B1C2-874E-ADFB-36CE96D9ABE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6029BCDF-24AC-064A-BBE9-F8AB3B533B8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939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BF2B0E-97D1-174D-B9C6-0CA938108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4A70C3-A93F-4545-BC67-08744B095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2972F4-BAE1-B048-965C-C58F4E7D5DE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872F09-ACBE-9B4F-A4E5-FB71D08062B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DB5109-907E-1A49-8399-D4CC2CB06B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C5B9BE-42CE-8E49-ADCF-28A960D1D1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215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C0FA8E-6E93-3445-8E6C-3769CBB6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9B4FF5-5574-B24B-BF5F-3AC503854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1F39D5-1CA7-FA46-BCAD-9BB6DDF872B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931C79-6C97-AF41-A924-F358ED0C3FE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09917F-2770-E542-9602-745A54B134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9CCA511-3F0D-624D-B47F-062A74FD697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4293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D98F89-1E60-AA46-9291-05AE9F508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059027-3C83-3042-842C-6A0F00C8E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61D938B-2967-1943-81D6-4712589E3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25C575-D469-5B43-92C9-2C74303A627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60A3F1-9125-1F4A-BAB1-7B416C1885F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6AF5C5-5B26-2342-8F8C-54E9825127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44E12B-3415-0444-B947-9B1EF89A90D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190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1FCD49-B189-C740-BA94-F1FEAA7E8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FBD2F6-A493-264C-A064-647F709F9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645FB44-36A9-5D46-B567-D0D08A062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DDA88B-15DD-134F-A80A-FF943DC26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F72DAC3-65EE-FC41-9F15-78FF9BAD78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6260066-BFA1-5843-A4C2-917F1C7B1A3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C5BF0D2-F796-134A-AFB1-0CDD1F6DEE9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57F8575-6A36-F64E-AF88-275369CB5C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AAF62A-542C-D142-AFCC-5E124C0D6C7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366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27103B-3AD0-2A40-A161-EC756F2A2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36DA1F-B737-5F4D-A3CB-BC436F89E47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EBABEB1-52E7-714B-B442-40DED0148C2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3B5CB5-55C1-A14A-9840-FA3987AEC5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513EA0-4B2B-E840-BE59-E035815B0AD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462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DD4A25E-3E69-9D4A-9A1C-5CB422FE16E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215622C-17CA-4C4A-B55B-4B8A8D6973D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3087F2-347B-F646-97EF-994D91C577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61114A-66B8-1F44-BAEE-DA1F1DBA905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488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EBB166-E4C3-B449-90A8-5F2396685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37965D-27AA-C545-8F34-59FD0F5B9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D63AF85-7A9F-6945-AAE8-C94C9F3BE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55BF10-6781-7648-B91C-58F7035784D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12BBFC2-91F3-9D40-B431-F80382E385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940F3F-29DB-EA41-A3AD-91186DCC7F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7FAD167-1994-9042-BB59-09CF2D1723C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736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F5EDC6-ACA2-C146-95A1-5C437DDD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DEF691A-5486-6746-BB94-1BF724FF1F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7A033DE-27FE-CF49-87D4-B40AF2A11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4EEB1F-255E-FF48-9E59-D88B514A711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D0D023-7E61-AE41-A39A-FD2226C7876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FFE50B-295C-0B4F-A32E-77D0570E3E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4804DF5-F4F9-F64B-9F8B-73C83C57666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7571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54853A5A-2CC7-0B4A-A894-DFAE4BD2C4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87CE9756-7B69-5F40-AA93-40AA78BA4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CC85CF3-8B8F-0742-B9FC-0055B953E45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1FA73E-5C0D-3446-8D81-224F102F4212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9148B10-D8D0-8649-B328-DFACB881A6E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88747099-FFD8-2543-AD6C-B546BF109AE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4A3B8172-A02A-0B4C-A84F-74426C857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6988"/>
            <a:ext cx="7772400" cy="1470026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TESSUTO MUSCOLARE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E890E68C-9469-AF4C-8371-B65D0AD1E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213100"/>
            <a:ext cx="791527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buClrTx/>
              <a:buFontTx/>
              <a:buNone/>
            </a:pPr>
            <a:endParaRPr lang="it-IT" altLang="it-IT" sz="2400" dirty="0"/>
          </a:p>
          <a:p>
            <a:pPr algn="just">
              <a:buClrTx/>
              <a:buFontTx/>
              <a:buNone/>
            </a:pPr>
            <a:r>
              <a:rPr lang="it-IT" altLang="it-IT" sz="2400" dirty="0"/>
              <a:t>Le </a:t>
            </a:r>
            <a:r>
              <a:rPr lang="it-IT" altLang="it-IT" sz="2400" b="1" dirty="0"/>
              <a:t>CELLULE MUSCOLARI</a:t>
            </a:r>
            <a:r>
              <a:rPr lang="it-IT" altLang="it-IT" sz="2400" dirty="0"/>
              <a:t> possono essere </a:t>
            </a:r>
            <a:r>
              <a:rPr lang="it-IT" altLang="it-IT" sz="2400" b="1" dirty="0"/>
              <a:t>STRIATE</a:t>
            </a:r>
            <a:r>
              <a:rPr lang="it-IT" altLang="it-IT" sz="2400" dirty="0"/>
              <a:t> o </a:t>
            </a:r>
            <a:r>
              <a:rPr lang="it-IT" altLang="it-IT" sz="2400" b="1" dirty="0"/>
              <a:t>LISCE</a:t>
            </a:r>
            <a:r>
              <a:rPr lang="it-IT" altLang="it-IT" sz="2400" dirty="0"/>
              <a:t> a seconda della presenza o assenza, di </a:t>
            </a:r>
            <a:r>
              <a:rPr lang="it-IT" altLang="it-IT" sz="2400" b="1" dirty="0"/>
              <a:t>MIOFILAMENTI</a:t>
            </a:r>
            <a:r>
              <a:rPr lang="it-IT" altLang="it-IT" sz="2400" dirty="0"/>
              <a:t> nel loro citoplasma disposti in maniera ordinata e ripetuta da formare un’ alternanza di </a:t>
            </a:r>
            <a:r>
              <a:rPr lang="it-IT" altLang="it-IT" sz="2400" b="1" dirty="0"/>
              <a:t>BANDE CHIARE e BANDE SCURE</a:t>
            </a:r>
            <a:r>
              <a:rPr lang="it-IT" altLang="it-IT" sz="2400" dirty="0"/>
              <a:t>, meglio apprezzabili con il microscopio a </a:t>
            </a:r>
            <a:r>
              <a:rPr lang="it-IT" altLang="it-IT" sz="2400" b="1" dirty="0"/>
              <a:t>Luce Polarizzata</a:t>
            </a:r>
            <a:r>
              <a:rPr lang="it-IT" altLang="it-IT" sz="2400" dirty="0"/>
              <a:t> (Polarizzatore).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AE0627E2-57C3-5A4E-8A3D-693FD9537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196975"/>
            <a:ext cx="720725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400"/>
              <a:t>È un tessuto di derivazione </a:t>
            </a:r>
            <a:r>
              <a:rPr lang="it-IT" altLang="it-IT" sz="2400" b="1"/>
              <a:t>MESODERMICA</a:t>
            </a:r>
            <a:r>
              <a:rPr lang="it-IT" altLang="it-IT" sz="2400"/>
              <a:t>, le cui </a:t>
            </a:r>
          </a:p>
          <a:p>
            <a:pPr>
              <a:buClrTx/>
              <a:buFontTx/>
              <a:buNone/>
            </a:pPr>
            <a:r>
              <a:rPr lang="it-IT" altLang="it-IT" sz="2400"/>
              <a:t>proprietà peculiari del tessuto muscolare sono:</a:t>
            </a:r>
          </a:p>
          <a:p>
            <a:pPr>
              <a:buClrTx/>
              <a:buFontTx/>
              <a:buNone/>
            </a:pPr>
            <a:endParaRPr lang="it-IT" altLang="it-IT" sz="2400"/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2400"/>
              <a:t> </a:t>
            </a:r>
            <a:r>
              <a:rPr lang="it-IT" altLang="it-IT" sz="2400" b="1"/>
              <a:t>ECCITABILITÀ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it-IT" sz="2400" b="1"/>
              <a:t> CONTRATTILITÀ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11CAC29D-0D90-CD4A-B8B1-D20656BB0A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b="1">
                <a:latin typeface="Arial Black" panose="020B0604020202020204" pitchFamily="34" charset="0"/>
              </a:rPr>
              <a:t>MORFOLOGIA GENERALE DEI MUSCOLI SCHELETRICI (da Balboni et al.) e DISPOSITIVI CONNETTIVALI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B74D5F2E-F165-CC46-AFEB-E2A3A0B8C3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ln/>
        </p:spPr>
        <p:txBody>
          <a:bodyPr/>
          <a:lstStyle/>
          <a:p>
            <a:pPr indent="-341313">
              <a:spcBef>
                <a:spcPts val="7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altLang="it-IT" sz="2800" b="1">
              <a:solidFill>
                <a:srgbClr val="FFFF00"/>
              </a:solidFill>
            </a:endParaRPr>
          </a:p>
          <a:p>
            <a:pPr indent="-341313">
              <a:spcBef>
                <a:spcPts val="7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altLang="it-IT" sz="2800" b="1">
              <a:solidFill>
                <a:srgbClr val="FFFFFF"/>
              </a:solidFill>
            </a:endParaRPr>
          </a:p>
          <a:p>
            <a:pPr indent="-341313">
              <a:spcBef>
                <a:spcPts val="7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altLang="it-IT" sz="2800" b="1">
              <a:solidFill>
                <a:srgbClr val="FFFF00"/>
              </a:solidFill>
            </a:endParaRPr>
          </a:p>
          <a:p>
            <a:pPr marL="341313" indent="-339725">
              <a:spcBef>
                <a:spcPts val="700"/>
              </a:spcBef>
              <a:buClr>
                <a:srgbClr val="FFFF00"/>
              </a:buClr>
              <a:buFont typeface="Arial" panose="020B0604020202020204" pitchFamily="34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altLang="it-IT" sz="2800" b="1">
              <a:solidFill>
                <a:srgbClr val="FFFF00"/>
              </a:solidFill>
            </a:endParaRPr>
          </a:p>
        </p:txBody>
      </p:sp>
      <p:pic>
        <p:nvPicPr>
          <p:cNvPr id="12291" name="Object 3">
            <a:extLst>
              <a:ext uri="{FF2B5EF4-FFF2-40B4-BE49-F238E27FC236}">
                <a16:creationId xmlns:a16="http://schemas.microsoft.com/office/drawing/2014/main" id="{89D5D1C9-394E-4C44-82C3-9B84FC357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700213"/>
            <a:ext cx="4292600" cy="51577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Text Box 4">
            <a:extLst>
              <a:ext uri="{FF2B5EF4-FFF2-40B4-BE49-F238E27FC236}">
                <a16:creationId xmlns:a16="http://schemas.microsoft.com/office/drawing/2014/main" id="{FEE2D553-1726-F045-A3E3-7F57A554E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352800"/>
            <a:ext cx="666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lungo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B6776436-E8F1-C547-A6B4-26C30E2E8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124200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00" b="1">
                <a:solidFill>
                  <a:srgbClr val="96969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largo</a:t>
            </a:r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id="{939E20F9-9A57-2C4E-826F-773D0FDE6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2636838"/>
            <a:ext cx="1077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00" b="1">
                <a:solidFill>
                  <a:srgbClr val="8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orbicolare</a:t>
            </a:r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id="{45ACC9BF-CA44-FE43-9B8C-B45046A93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733800"/>
            <a:ext cx="1257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00" b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digastrico</a:t>
            </a:r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0A62EEFD-8EC6-B542-A6A4-A0D8042EE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324600"/>
            <a:ext cx="155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00" b="1">
                <a:solidFill>
                  <a:srgbClr val="33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 fibre parallele</a:t>
            </a:r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AC343CF1-0AAD-3B46-90EE-2A1FDF547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800600"/>
            <a:ext cx="1196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poligastrico</a:t>
            </a:r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37DA0D57-CD0F-7641-BB0E-7E4111F84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486400"/>
            <a:ext cx="822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bicipite</a:t>
            </a:r>
          </a:p>
        </p:txBody>
      </p:sp>
      <p:sp>
        <p:nvSpPr>
          <p:cNvPr id="12299" name="Text Box 11">
            <a:extLst>
              <a:ext uri="{FF2B5EF4-FFF2-40B4-BE49-F238E27FC236}">
                <a16:creationId xmlns:a16="http://schemas.microsoft.com/office/drawing/2014/main" id="{7F971C1B-8543-DC44-9967-98A64BF71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324600"/>
            <a:ext cx="835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00" b="1">
                <a:solidFill>
                  <a:srgbClr val="08080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pennati</a:t>
            </a:r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id="{16DAE3F8-0AE4-014D-AAC6-0C37CDE85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276975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semipennati</a:t>
            </a: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F43472D4-113F-5447-9FD4-415BC96F4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557338"/>
            <a:ext cx="25955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200" b="1">
                <a:latin typeface="Verdana" panose="020B0604030504040204" pitchFamily="34" charset="0"/>
                <a:cs typeface="Arial" panose="020B0604020202020204" pitchFamily="34" charset="0"/>
              </a:rPr>
              <a:t>TENDINE</a:t>
            </a:r>
          </a:p>
        </p:txBody>
      </p:sp>
      <p:sp>
        <p:nvSpPr>
          <p:cNvPr id="12302" name="Text Box 14">
            <a:extLst>
              <a:ext uri="{FF2B5EF4-FFF2-40B4-BE49-F238E27FC236}">
                <a16:creationId xmlns:a16="http://schemas.microsoft.com/office/drawing/2014/main" id="{D4ED9E25-D113-4E40-985D-0EBAB1908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445125"/>
            <a:ext cx="3270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200" b="1">
                <a:latin typeface="Verdana" panose="020B0604030504040204" pitchFamily="34" charset="0"/>
                <a:cs typeface="Arial" panose="020B0604020202020204" pitchFamily="34" charset="0"/>
              </a:rPr>
              <a:t>APONEUROSI</a:t>
            </a:r>
          </a:p>
        </p:txBody>
      </p:sp>
      <p:sp>
        <p:nvSpPr>
          <p:cNvPr id="12303" name="Line 15">
            <a:extLst>
              <a:ext uri="{FF2B5EF4-FFF2-40B4-BE49-F238E27FC236}">
                <a16:creationId xmlns:a16="http://schemas.microsoft.com/office/drawing/2014/main" id="{6D6CDE7F-FD07-D542-B4F6-AAF416E462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40200" y="2922588"/>
            <a:ext cx="2895600" cy="2670175"/>
          </a:xfrm>
          <a:prstGeom prst="line">
            <a:avLst/>
          </a:prstGeom>
          <a:noFill/>
          <a:ln w="76320" cap="sq">
            <a:solidFill>
              <a:srgbClr val="080808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4" name="Line 16">
            <a:extLst>
              <a:ext uri="{FF2B5EF4-FFF2-40B4-BE49-F238E27FC236}">
                <a16:creationId xmlns:a16="http://schemas.microsoft.com/office/drawing/2014/main" id="{E11F8B83-D1E3-1444-AA32-DA343198F1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2060575"/>
            <a:ext cx="1066800" cy="1371600"/>
          </a:xfrm>
          <a:prstGeom prst="line">
            <a:avLst/>
          </a:prstGeom>
          <a:noFill/>
          <a:ln w="76320" cap="sq">
            <a:solidFill>
              <a:srgbClr val="660066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305" name="Object 17">
            <a:extLst>
              <a:ext uri="{FF2B5EF4-FFF2-40B4-BE49-F238E27FC236}">
                <a16:creationId xmlns:a16="http://schemas.microsoft.com/office/drawing/2014/main" id="{8C36E7E4-4DDB-7441-B299-3A9AC750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3071812" cy="33845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6" name="Text Box 18">
            <a:extLst>
              <a:ext uri="{FF2B5EF4-FFF2-40B4-BE49-F238E27FC236}">
                <a16:creationId xmlns:a16="http://schemas.microsoft.com/office/drawing/2014/main" id="{0AA30F48-0731-6643-80B9-68CD9A80F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088" y="2924175"/>
            <a:ext cx="18923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>
                <a:latin typeface="Arial Black" panose="020B0604020202020204" pitchFamily="34" charset="0"/>
              </a:rPr>
              <a:t>FASCE</a:t>
            </a:r>
          </a:p>
          <a:p>
            <a:pPr algn="ctr">
              <a:buClrTx/>
              <a:buFontTx/>
              <a:buNone/>
            </a:pPr>
            <a:r>
              <a:rPr lang="it-IT" altLang="it-IT" sz="2000">
                <a:latin typeface="Arial Black" panose="020B0604020202020204" pitchFamily="34" charset="0"/>
              </a:rPr>
              <a:t>MUSCOLARI</a:t>
            </a:r>
          </a:p>
        </p:txBody>
      </p:sp>
      <p:sp>
        <p:nvSpPr>
          <p:cNvPr id="12307" name="Rectangle 19">
            <a:extLst>
              <a:ext uri="{FF2B5EF4-FFF2-40B4-BE49-F238E27FC236}">
                <a16:creationId xmlns:a16="http://schemas.microsoft.com/office/drawing/2014/main" id="{A8D7C980-011C-624C-B73B-50A2540B6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781300"/>
            <a:ext cx="1800225" cy="863600"/>
          </a:xfrm>
          <a:prstGeom prst="rect">
            <a:avLst/>
          </a:prstGeom>
          <a:noFill/>
          <a:ln w="507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308" name="Line 20">
            <a:extLst>
              <a:ext uri="{FF2B5EF4-FFF2-40B4-BE49-F238E27FC236}">
                <a16:creationId xmlns:a16="http://schemas.microsoft.com/office/drawing/2014/main" id="{AFE877CA-29B1-1C45-B2C8-EC4F8D4809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6950" y="3068638"/>
            <a:ext cx="722313" cy="28892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9" name="Line 21">
            <a:extLst>
              <a:ext uri="{FF2B5EF4-FFF2-40B4-BE49-F238E27FC236}">
                <a16:creationId xmlns:a16="http://schemas.microsoft.com/office/drawing/2014/main" id="{486DFCFF-AEA5-C546-A291-FE78EFCE03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54288" y="3213100"/>
            <a:ext cx="434975" cy="158432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10" name="Line 22">
            <a:extLst>
              <a:ext uri="{FF2B5EF4-FFF2-40B4-BE49-F238E27FC236}">
                <a16:creationId xmlns:a16="http://schemas.microsoft.com/office/drawing/2014/main" id="{07786F0B-FEE3-1341-B796-3A24429F9A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6588" y="2924175"/>
            <a:ext cx="1082675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4AB9C95D-8B28-C340-AC88-7BDC459571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1143001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TESSUTO MUSCOLARE SCHELETRICO</a:t>
            </a: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3F933FD0-911E-394D-A0F0-59583592BE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3827463" cy="6481763"/>
          </a:xfrm>
          <a:ln/>
        </p:spPr>
        <p:txBody>
          <a:bodyPr/>
          <a:lstStyle/>
          <a:p>
            <a:pPr marL="341313" indent="-34131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000" dirty="0"/>
              <a:t>Costituisce la muscolatura del Sistema Locomotore. È presente, inoltre, nella laringe, nella faringe, nella lingua e nel terzo superiore (porzione superiore) dell’esofago.</a:t>
            </a:r>
          </a:p>
          <a:p>
            <a:pPr marL="341313" indent="-34131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000" dirty="0"/>
              <a:t>Le cellule sono allungate (fino a 30 cm!), di diametro compreso tra 10 e 100 </a:t>
            </a:r>
            <a:r>
              <a:rPr lang="it-IT" altLang="it-IT" sz="2000" dirty="0">
                <a:latin typeface="Symbol" pitchFamily="2" charset="2"/>
              </a:rPr>
              <a:t></a:t>
            </a:r>
            <a:r>
              <a:rPr lang="it-IT" altLang="it-IT" sz="2000" dirty="0"/>
              <a:t>m, sono denominate </a:t>
            </a:r>
            <a:r>
              <a:rPr lang="it-IT" altLang="it-IT" sz="2000" b="1" dirty="0"/>
              <a:t>FIBRE MUSCOLARI SCHELETRICHE, plurinucleate</a:t>
            </a:r>
          </a:p>
          <a:p>
            <a:pPr marL="341313" indent="-34131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000" dirty="0"/>
              <a:t>È definito un </a:t>
            </a:r>
            <a:r>
              <a:rPr lang="it-IT" altLang="it-IT" sz="2000" b="1" dirty="0"/>
              <a:t>SINCIZIO PLURINUCLEATO</a:t>
            </a:r>
            <a:r>
              <a:rPr lang="it-IT" altLang="it-IT" sz="2000" dirty="0"/>
              <a:t> derivante dalla fusione di cellule progenitrici definite </a:t>
            </a:r>
            <a:r>
              <a:rPr lang="it-IT" altLang="it-IT" sz="2000" b="1" dirty="0"/>
              <a:t>MIOBLASTI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5106A08A-A040-314D-B8EC-16711290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8"/>
          <a:stretch>
            <a:fillRect/>
          </a:stretch>
        </p:blipFill>
        <p:spPr bwMode="auto">
          <a:xfrm>
            <a:off x="3563938" y="1873250"/>
            <a:ext cx="5580062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 b="440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F9DB47D3-FB54-614F-874F-601DFC67A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0"/>
            <a:ext cx="6769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Text Box 2">
            <a:extLst>
              <a:ext uri="{FF2B5EF4-FFF2-40B4-BE49-F238E27FC236}">
                <a16:creationId xmlns:a16="http://schemas.microsoft.com/office/drawing/2014/main" id="{BCB43D51-E7AE-8F4B-A6D0-8C034AA5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113"/>
            <a:ext cx="2627313" cy="591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dirty="0">
                <a:latin typeface="Arial Black" panose="020B0604020202020204" pitchFamily="34" charset="0"/>
              </a:rPr>
              <a:t>ORGANIZZAZIONE GERARCHICA</a:t>
            </a:r>
          </a:p>
          <a:p>
            <a:pPr algn="ctr">
              <a:buClrTx/>
              <a:buFontTx/>
              <a:buNone/>
            </a:pPr>
            <a:endParaRPr lang="it-IT" altLang="it-IT" dirty="0">
              <a:latin typeface="Arial Black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it-IT" altLang="it-IT" dirty="0">
                <a:latin typeface="Arial Black" panose="020B0604020202020204" pitchFamily="34" charset="0"/>
              </a:rPr>
              <a:t>Muscolo Scheletrico</a:t>
            </a:r>
          </a:p>
          <a:p>
            <a:pPr algn="ctr">
              <a:buClrTx/>
              <a:buFontTx/>
              <a:buNone/>
            </a:pPr>
            <a:r>
              <a:rPr lang="it-IT" altLang="it-IT" dirty="0">
                <a:latin typeface="Arial Black" panose="020B0604020202020204" pitchFamily="34" charset="0"/>
              </a:rPr>
              <a:t>(avvolto da </a:t>
            </a:r>
            <a:r>
              <a:rPr lang="it-IT" altLang="it-IT" dirty="0" err="1">
                <a:latin typeface="Arial Black" panose="020B0604020202020204" pitchFamily="34" charset="0"/>
              </a:rPr>
              <a:t>Epimisio</a:t>
            </a:r>
            <a:r>
              <a:rPr lang="it-IT" altLang="it-IT" dirty="0">
                <a:latin typeface="Arial Black" panose="020B0604020202020204" pitchFamily="34" charset="0"/>
              </a:rPr>
              <a:t>)</a:t>
            </a:r>
          </a:p>
          <a:p>
            <a:pPr algn="ctr">
              <a:buClrTx/>
              <a:buFontTx/>
              <a:buNone/>
            </a:pPr>
            <a:endParaRPr lang="it-IT" altLang="it-IT" dirty="0">
              <a:latin typeface="Arial Black" panose="020B0604020202020204" pitchFamily="34" charset="0"/>
            </a:endParaRPr>
          </a:p>
          <a:p>
            <a:pPr algn="ctr">
              <a:buClrTx/>
              <a:buFontTx/>
              <a:buNone/>
            </a:pPr>
            <a:endParaRPr lang="it-IT" altLang="it-IT" dirty="0">
              <a:latin typeface="Arial Black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it-IT" altLang="it-IT" dirty="0">
                <a:latin typeface="Arial Black" panose="020B0604020202020204" pitchFamily="34" charset="0"/>
              </a:rPr>
              <a:t>Fasci di Fibre</a:t>
            </a:r>
          </a:p>
          <a:p>
            <a:pPr algn="ctr">
              <a:buClrTx/>
              <a:buFontTx/>
              <a:buNone/>
            </a:pPr>
            <a:r>
              <a:rPr lang="it-IT" altLang="it-IT" dirty="0">
                <a:latin typeface="Arial Black" panose="020B0604020202020204" pitchFamily="34" charset="0"/>
              </a:rPr>
              <a:t>(avvolti da Perimisio)</a:t>
            </a:r>
          </a:p>
          <a:p>
            <a:pPr algn="ctr">
              <a:buClrTx/>
              <a:buFontTx/>
              <a:buNone/>
            </a:pPr>
            <a:endParaRPr lang="it-IT" altLang="it-IT" dirty="0">
              <a:latin typeface="Arial Black" panose="020B0604020202020204" pitchFamily="34" charset="0"/>
            </a:endParaRPr>
          </a:p>
          <a:p>
            <a:pPr algn="ctr">
              <a:buClrTx/>
              <a:buFontTx/>
              <a:buNone/>
            </a:pPr>
            <a:endParaRPr lang="it-IT" altLang="it-IT" dirty="0">
              <a:latin typeface="Arial Black" panose="020B0604020202020204" pitchFamily="34" charset="0"/>
            </a:endParaRPr>
          </a:p>
          <a:p>
            <a:pPr algn="ctr">
              <a:buClrTx/>
              <a:buFontTx/>
              <a:buNone/>
            </a:pPr>
            <a:endParaRPr lang="it-IT" altLang="it-IT" dirty="0">
              <a:latin typeface="Arial Black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it-IT" altLang="it-IT" dirty="0">
                <a:latin typeface="Arial Black" panose="020B0604020202020204" pitchFamily="34" charset="0"/>
              </a:rPr>
              <a:t>Fibre Muscolari</a:t>
            </a:r>
          </a:p>
          <a:p>
            <a:pPr algn="ctr">
              <a:buClrTx/>
              <a:buFontTx/>
              <a:buNone/>
            </a:pPr>
            <a:r>
              <a:rPr lang="it-IT" altLang="it-IT" dirty="0">
                <a:latin typeface="Arial Black" panose="020B0604020202020204" pitchFamily="34" charset="0"/>
              </a:rPr>
              <a:t>(avvolte ciascuna da Endomisio, ossia Lamina Basale e Fibre Reticolari)</a:t>
            </a:r>
          </a:p>
        </p:txBody>
      </p:sp>
      <p:sp>
        <p:nvSpPr>
          <p:cNvPr id="14339" name="AutoShape 3">
            <a:extLst>
              <a:ext uri="{FF2B5EF4-FFF2-40B4-BE49-F238E27FC236}">
                <a16:creationId xmlns:a16="http://schemas.microsoft.com/office/drawing/2014/main" id="{0EF7C463-BB3F-1B48-B2F5-B6DE098E1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349500"/>
            <a:ext cx="433387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id="{E3FE3526-CDF9-5F4B-A679-0D5B0B901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789363"/>
            <a:ext cx="433387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55878CC2-AA01-4C4E-9A6A-2BACB6905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57629" r="20546" b="10387"/>
          <a:stretch>
            <a:fillRect/>
          </a:stretch>
        </p:blipFill>
        <p:spPr bwMode="auto">
          <a:xfrm>
            <a:off x="719138" y="2754313"/>
            <a:ext cx="8424862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7146" t="57629" r="20546" b="103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Text Box 2">
            <a:extLst>
              <a:ext uri="{FF2B5EF4-FFF2-40B4-BE49-F238E27FC236}">
                <a16:creationId xmlns:a16="http://schemas.microsoft.com/office/drawing/2014/main" id="{106A0E40-1353-3D46-B092-9E59DBA28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3" y="134938"/>
            <a:ext cx="6573837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>
                <a:latin typeface="Arial Black" panose="020B0604020202020204" pitchFamily="34" charset="0"/>
              </a:rPr>
              <a:t>CARATTERISTICHE MORFOLOGICHE DELLA FIBRA MUSCOLARE STRIATA</a:t>
            </a:r>
          </a:p>
          <a:p>
            <a:pPr algn="ctr">
              <a:buClrTx/>
              <a:buFontTx/>
              <a:buNone/>
            </a:pPr>
            <a:endParaRPr lang="it-IT" altLang="it-IT" sz="2000">
              <a:latin typeface="Arial Black" panose="020B0604020202020204" pitchFamily="34" charset="0"/>
            </a:endParaRPr>
          </a:p>
          <a:p>
            <a:pPr>
              <a:buFont typeface="Arial" panose="020B0604020202020204" pitchFamily="34" charset="0"/>
              <a:buChar char="-"/>
            </a:pPr>
            <a:r>
              <a:rPr lang="it-IT" altLang="it-IT" sz="2000"/>
              <a:t>MIOFIBRILLE con Filamenti Sottili (ACTINA) e </a:t>
            </a:r>
          </a:p>
          <a:p>
            <a:pPr>
              <a:buClrTx/>
              <a:buFontTx/>
              <a:buNone/>
            </a:pPr>
            <a:r>
              <a:rPr lang="it-IT" altLang="it-IT" sz="2000"/>
              <a:t>                               Filamenti Spessi (MIOSINA)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it-IT" altLang="it-IT" sz="2000"/>
              <a:t>RETICOLO SARCOPLASMATICO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it-IT" altLang="it-IT" sz="2000"/>
              <a:t>SISTEMA TUBULI TRASVERSI (a T)         </a:t>
            </a:r>
            <a:r>
              <a:rPr lang="it-IT" altLang="it-IT" sz="2000" b="1"/>
              <a:t>TRIADE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it-IT" altLang="it-IT" sz="2000"/>
              <a:t>CISTERNE TERMINALI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851C8A9-4DDC-0844-AEA4-9060B92A5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700213"/>
            <a:ext cx="6121400" cy="936625"/>
          </a:xfrm>
          <a:prstGeom prst="rect">
            <a:avLst/>
          </a:prstGeom>
          <a:noFill/>
          <a:ln w="507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4" name="Line 4">
            <a:extLst>
              <a:ext uri="{FF2B5EF4-FFF2-40B4-BE49-F238E27FC236}">
                <a16:creationId xmlns:a16="http://schemas.microsoft.com/office/drawing/2014/main" id="{A86F1FD9-DE8E-D442-B8D5-18F3E0447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4163" y="1844675"/>
            <a:ext cx="647700" cy="215900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5" name="Line 5">
            <a:extLst>
              <a:ext uri="{FF2B5EF4-FFF2-40B4-BE49-F238E27FC236}">
                <a16:creationId xmlns:a16="http://schemas.microsoft.com/office/drawing/2014/main" id="{B9397BC5-A5C2-A64D-9F58-5C376FDA4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0" y="2205038"/>
            <a:ext cx="288925" cy="15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6" name="Line 6">
            <a:extLst>
              <a:ext uri="{FF2B5EF4-FFF2-40B4-BE49-F238E27FC236}">
                <a16:creationId xmlns:a16="http://schemas.microsoft.com/office/drawing/2014/main" id="{DC806D03-C21D-7A4A-A04D-453BC15EFD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7038" y="2276475"/>
            <a:ext cx="579437" cy="144463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0113F8C3-7F2B-0B43-AE5E-7622EF5B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65474" r="55769" b="16560"/>
          <a:stretch>
            <a:fillRect/>
          </a:stretch>
        </p:blipFill>
        <p:spPr bwMode="auto">
          <a:xfrm>
            <a:off x="3419475" y="3803650"/>
            <a:ext cx="5724525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7146" t="65474" r="55769" b="165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C864B2D5-63E8-5345-B32F-03E7F2C7B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3384550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6AEDEE34-FD48-4947-9EF4-37B667A57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476250"/>
            <a:ext cx="56515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400" b="1"/>
              <a:t>La striatura visibile al microscopio ottico (bande chiare e bande scure) deriva dalla disposizione ordinata dei miofilamenti nell’ ambito delle miofibrille che presentano un regolare allineamento cosiddetto “in registro”</a:t>
            </a:r>
          </a:p>
          <a:p>
            <a:pPr>
              <a:buClrTx/>
              <a:buFontTx/>
              <a:buNone/>
            </a:pPr>
            <a:endParaRPr lang="it-IT" altLang="it-IT" sz="2400" b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72513028-E937-564A-A8A7-3ABA7E7E78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20688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Arial Black" panose="020B0604020202020204" pitchFamily="34" charset="0"/>
              </a:rPr>
              <a:t>ORGANIZZAZIONE DELLA STRIATURA TRASVERSALE </a:t>
            </a:r>
            <a:br>
              <a:rPr lang="it-IT" altLang="it-IT" sz="2800" dirty="0">
                <a:latin typeface="Arial Black" panose="020B0604020202020204" pitchFamily="34" charset="0"/>
              </a:rPr>
            </a:br>
            <a:r>
              <a:rPr lang="it-IT" altLang="it-IT" sz="2800" dirty="0">
                <a:latin typeface="Arial Black" panose="020B0604020202020204" pitchFamily="34" charset="0"/>
              </a:rPr>
              <a:t>nel </a:t>
            </a:r>
            <a:br>
              <a:rPr lang="it-IT" altLang="it-IT" sz="2800" dirty="0">
                <a:latin typeface="Arial Black" panose="020B0604020202020204" pitchFamily="34" charset="0"/>
              </a:rPr>
            </a:br>
            <a:r>
              <a:rPr lang="it-IT" altLang="it-IT" sz="2800" dirty="0">
                <a:latin typeface="Arial Black" panose="020B0604020202020204" pitchFamily="34" charset="0"/>
              </a:rPr>
              <a:t>Tessuto Muscolare Striato</a:t>
            </a:r>
            <a:br>
              <a:rPr lang="it-IT" altLang="it-IT" sz="2800" dirty="0">
                <a:latin typeface="Arial Black" panose="020B0604020202020204" pitchFamily="34" charset="0"/>
              </a:rPr>
            </a:br>
            <a:endParaRPr lang="it-IT" altLang="it-IT" sz="2800" dirty="0">
              <a:latin typeface="Arial Black" panose="020B0604020202020204" pitchFamily="34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84E6BC21-6157-B44E-AE27-098EEB676C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8840"/>
            <a:ext cx="8229600" cy="4525963"/>
          </a:xfrm>
          <a:ln/>
        </p:spPr>
        <p:txBody>
          <a:bodyPr/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/>
              <a:t>BANDA A</a:t>
            </a:r>
            <a:r>
              <a:rPr lang="it-IT" altLang="it-IT" sz="2400" dirty="0"/>
              <a:t> (scura), Anisotropa al Microscopio Polarizzatore</a:t>
            </a:r>
          </a:p>
          <a:p>
            <a:pPr marL="341313" indent="-339725">
              <a:lnSpc>
                <a:spcPct val="8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dirty="0"/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/>
              <a:t>BANDA I</a:t>
            </a:r>
            <a:r>
              <a:rPr lang="it-IT" altLang="it-IT" sz="2400" dirty="0"/>
              <a:t> (chiara), Isotropa al Microscopio Polarizzatore</a:t>
            </a:r>
          </a:p>
          <a:p>
            <a:pPr marL="341313" indent="-339725">
              <a:lnSpc>
                <a:spcPct val="8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dirty="0"/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/>
              <a:t>LINEA (Disco) </a:t>
            </a:r>
            <a:r>
              <a:rPr lang="it-IT" altLang="it-IT" sz="2400" b="1" dirty="0" err="1"/>
              <a:t>Z</a:t>
            </a:r>
            <a:r>
              <a:rPr lang="it-IT" altLang="it-IT" sz="2400" dirty="0"/>
              <a:t> (scura, nella Banda I), apprezzabile al TEM. Tra due Linee </a:t>
            </a:r>
            <a:r>
              <a:rPr lang="it-IT" altLang="it-IT" sz="2400" dirty="0" err="1"/>
              <a:t>Z</a:t>
            </a:r>
            <a:r>
              <a:rPr lang="it-IT" altLang="it-IT" sz="2400" dirty="0"/>
              <a:t> si delimita il </a:t>
            </a:r>
            <a:r>
              <a:rPr lang="it-IT" altLang="it-IT" sz="2400" b="1" dirty="0"/>
              <a:t>SARCOMERO</a:t>
            </a:r>
            <a:r>
              <a:rPr lang="it-IT" altLang="it-IT" sz="2400" dirty="0"/>
              <a:t> (la minima UNITA’ CONTRATTILE)</a:t>
            </a:r>
          </a:p>
          <a:p>
            <a:pPr marL="341313" indent="-339725">
              <a:lnSpc>
                <a:spcPct val="8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dirty="0"/>
          </a:p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dirty="0"/>
              <a:t>Nell’ ambito della Banda A, al TEM è riscontrabile la </a:t>
            </a:r>
            <a:r>
              <a:rPr lang="it-IT" altLang="it-IT" sz="2400" b="1" dirty="0"/>
              <a:t>BANDA H</a:t>
            </a:r>
            <a:r>
              <a:rPr lang="it-IT" altLang="it-IT" sz="2400" dirty="0"/>
              <a:t> (più chiara), suddivisa a metà dalla </a:t>
            </a:r>
            <a:r>
              <a:rPr lang="it-IT" altLang="it-IT" sz="2400" b="1" dirty="0"/>
              <a:t>LINEA M</a:t>
            </a:r>
            <a:r>
              <a:rPr lang="it-IT" altLang="it-IT" sz="2400" dirty="0"/>
              <a:t> (</a:t>
            </a:r>
            <a:r>
              <a:rPr lang="it-IT" altLang="it-IT" sz="2400" b="1" dirty="0"/>
              <a:t>connessione tra Filamenti Spessi e Filamenti Sottili</a:t>
            </a:r>
            <a:r>
              <a:rPr lang="it-IT" altLang="it-IT" sz="2400" dirty="0"/>
              <a:t>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4">
            <a:extLst>
              <a:ext uri="{FF2B5EF4-FFF2-40B4-BE49-F238E27FC236}">
                <a16:creationId xmlns:a16="http://schemas.microsoft.com/office/drawing/2014/main" id="{78AB1BC8-4CDA-924C-9707-AE336D97C62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t="45250" r="6774" b="6677"/>
          <a:stretch/>
        </p:blipFill>
        <p:spPr>
          <a:xfrm>
            <a:off x="76569" y="260648"/>
            <a:ext cx="9042616" cy="602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" descr="0904">
            <a:extLst>
              <a:ext uri="{FF2B5EF4-FFF2-40B4-BE49-F238E27FC236}">
                <a16:creationId xmlns:a16="http://schemas.microsoft.com/office/drawing/2014/main" id="{D20DF2D8-1BD9-6847-A960-D6EC30A8A45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9" r="66257" b="251"/>
          <a:stretch/>
        </p:blipFill>
        <p:spPr>
          <a:xfrm>
            <a:off x="7164288" y="6282354"/>
            <a:ext cx="1835716" cy="432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61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4">
            <a:extLst>
              <a:ext uri="{FF2B5EF4-FFF2-40B4-BE49-F238E27FC236}">
                <a16:creationId xmlns:a16="http://schemas.microsoft.com/office/drawing/2014/main" id="{8BA579C6-E88C-2042-B493-F68FCF5C7BC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53793"/>
          <a:stretch/>
        </p:blipFill>
        <p:spPr>
          <a:xfrm>
            <a:off x="179512" y="908720"/>
            <a:ext cx="8706538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" descr="0904">
            <a:extLst>
              <a:ext uri="{FF2B5EF4-FFF2-40B4-BE49-F238E27FC236}">
                <a16:creationId xmlns:a16="http://schemas.microsoft.com/office/drawing/2014/main" id="{6EDAFA21-CB61-2042-B6B5-C61C4B70BC4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9" r="66257" b="251"/>
          <a:stretch/>
        </p:blipFill>
        <p:spPr>
          <a:xfrm>
            <a:off x="7236296" y="6416576"/>
            <a:ext cx="1835716" cy="432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308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C0D89550-1485-7B44-BE72-BABE95EEA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latin typeface="Arial Black" panose="020B0604020202020204" pitchFamily="34" charset="0"/>
              </a:rPr>
              <a:t>MIOFIBRILLE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C8932C80-966C-594B-AA23-037862249C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4391025" cy="5256212"/>
          </a:xfrm>
          <a:ln/>
        </p:spPr>
        <p:txBody>
          <a:bodyPr/>
          <a:lstStyle/>
          <a:p>
            <a:pPr marL="341313" indent="-34131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000" dirty="0"/>
              <a:t>Decorrono longitudinalmente nella fibra muscolare scheletrica:</a:t>
            </a:r>
          </a:p>
          <a:p>
            <a:pPr marL="341313" indent="-339725">
              <a:spcBef>
                <a:spcPts val="5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000" dirty="0"/>
          </a:p>
          <a:p>
            <a:pPr marL="341313" indent="-34131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000" b="1" dirty="0"/>
              <a:t>MIOFILAMENTI SPESSI</a:t>
            </a:r>
            <a:r>
              <a:rPr lang="it-IT" altLang="it-IT" sz="2000" dirty="0"/>
              <a:t> (MIOSINA, larghezza 15 nm): occupano la Banda A</a:t>
            </a:r>
          </a:p>
          <a:p>
            <a:pPr marL="341313" indent="-34131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000" b="1" dirty="0"/>
              <a:t>MIOFILAMENTI SOTTILI</a:t>
            </a:r>
            <a:r>
              <a:rPr lang="it-IT" altLang="it-IT" sz="2000" dirty="0"/>
              <a:t> (ACTINA, TROPONINA e TROPOMIOSINA, larghezza 8 nm): si inseriscono alla Linea </a:t>
            </a:r>
            <a:r>
              <a:rPr lang="it-IT" altLang="it-IT" sz="2000" dirty="0" err="1"/>
              <a:t>Z</a:t>
            </a:r>
            <a:endParaRPr lang="it-IT" altLang="it-IT" sz="2000" dirty="0"/>
          </a:p>
          <a:p>
            <a:pPr marL="341313" indent="-339725">
              <a:spcBef>
                <a:spcPts val="5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000" dirty="0"/>
          </a:p>
          <a:p>
            <a:pPr marL="341313" indent="-34131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000" dirty="0"/>
              <a:t>I due tipi di miofilamenti, che decorrono tra loro paralleli, si interconnettono entro la Banda A, dove ciascun filamento spesso è circondato da 6 filamenti sottili, disposti ai vertici di un esagono </a:t>
            </a: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7E939DE1-75E3-A34B-8AA7-C3D189599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2580" r="9225" b="55257"/>
          <a:stretch>
            <a:fillRect/>
          </a:stretch>
        </p:blipFill>
        <p:spPr bwMode="auto">
          <a:xfrm>
            <a:off x="4500563" y="1916113"/>
            <a:ext cx="4464050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l="7594" t="2580" r="9225" b="552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Rectangle 4">
            <a:extLst>
              <a:ext uri="{FF2B5EF4-FFF2-40B4-BE49-F238E27FC236}">
                <a16:creationId xmlns:a16="http://schemas.microsoft.com/office/drawing/2014/main" id="{F8A2F4BD-C980-F546-834C-34B603098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4724400"/>
            <a:ext cx="1008063" cy="1009650"/>
          </a:xfrm>
          <a:prstGeom prst="rect">
            <a:avLst/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BCE9A930-5517-DB48-9907-D231320FF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2349500"/>
            <a:ext cx="792162" cy="2873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B69C71B6-1196-0D44-BBBC-ABAF9B7D7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9788" y="2349500"/>
            <a:ext cx="433387" cy="2873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C00131AA-BCC5-E842-BA6E-DF7E824DD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9291" y="-188811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Arial Black" panose="020B0604020202020204" pitchFamily="34" charset="0"/>
              </a:rPr>
              <a:t>MIOFILAMENTI  SPESSI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10B66678-5E56-C549-9C2B-E2B5C8F9B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35" y="667166"/>
            <a:ext cx="8459787" cy="34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400" dirty="0"/>
              <a:t>La loro proteina è la </a:t>
            </a:r>
            <a:r>
              <a:rPr lang="it-IT" altLang="it-IT" sz="2400" b="1" dirty="0"/>
              <a:t>MIOSINA</a:t>
            </a:r>
            <a:r>
              <a:rPr lang="it-IT" altLang="it-IT" sz="2400" dirty="0"/>
              <a:t> (PM 500 </a:t>
            </a:r>
            <a:r>
              <a:rPr lang="it-IT" altLang="it-IT" sz="2400" dirty="0" err="1"/>
              <a:t>kDa</a:t>
            </a:r>
            <a:r>
              <a:rPr lang="it-IT" altLang="it-IT" sz="2400" dirty="0"/>
              <a:t>)</a:t>
            </a:r>
          </a:p>
          <a:p>
            <a:pPr>
              <a:buClrTx/>
              <a:buFontTx/>
              <a:buNone/>
            </a:pPr>
            <a:r>
              <a:rPr lang="it-IT" altLang="it-IT" sz="2400" dirty="0"/>
              <a:t>Costituita da:</a:t>
            </a:r>
          </a:p>
          <a:p>
            <a:pPr>
              <a:buClrTx/>
              <a:buFontTx/>
              <a:buNone/>
            </a:pPr>
            <a:endParaRPr lang="it-IT" altLang="it-IT" sz="2400" dirty="0"/>
          </a:p>
          <a:p>
            <a:pPr>
              <a:buFont typeface="Arial" panose="020B0604020202020204" pitchFamily="34" charset="0"/>
              <a:buChar char="-"/>
            </a:pPr>
            <a:r>
              <a:rPr lang="it-IT" altLang="it-IT" sz="2400" dirty="0"/>
              <a:t> 2 CATENE di </a:t>
            </a:r>
            <a:r>
              <a:rPr lang="it-IT" altLang="it-IT" sz="2400" b="1" dirty="0"/>
              <a:t>MEROMIOSINA PESANTE</a:t>
            </a:r>
            <a:r>
              <a:rPr lang="it-IT" altLang="it-IT" sz="2400" dirty="0"/>
              <a:t> che presentano ciascuna una TESTA con attività </a:t>
            </a:r>
            <a:r>
              <a:rPr lang="it-IT" altLang="it-IT" sz="2400" dirty="0" err="1"/>
              <a:t>ATPasica</a:t>
            </a:r>
            <a:r>
              <a:rPr lang="it-IT" altLang="it-IT" sz="2400" dirty="0"/>
              <a:t> (demolizione di ATP in ADP) e SITO di LEGAME per l’ ACTINA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it-IT" altLang="it-IT" sz="2400" dirty="0"/>
              <a:t> 4 CATENE di </a:t>
            </a:r>
            <a:r>
              <a:rPr lang="it-IT" altLang="it-IT" sz="2400" b="1" dirty="0"/>
              <a:t>MEROMIOSINA LEGGERA</a:t>
            </a:r>
            <a:r>
              <a:rPr lang="it-IT" altLang="it-IT" sz="2400" dirty="0"/>
              <a:t> formano le CODE della molecola. </a:t>
            </a:r>
          </a:p>
          <a:p>
            <a:pPr>
              <a:buClrTx/>
              <a:buFontTx/>
              <a:buNone/>
            </a:pPr>
            <a:endParaRPr lang="it-IT" altLang="it-IT" sz="2400" dirty="0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21CFEA1A-2CA3-3D41-9FEE-3C0417C7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70099" r="15114" b="9366"/>
          <a:stretch>
            <a:fillRect/>
          </a:stretch>
        </p:blipFill>
        <p:spPr bwMode="auto">
          <a:xfrm>
            <a:off x="3924300" y="3500438"/>
            <a:ext cx="4537075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 l="14186" t="70099" r="15114" b="93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0448F6AD-F181-0442-8F75-910B8042C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076700"/>
            <a:ext cx="3455987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000"/>
              <a:t>In ciascun </a:t>
            </a:r>
            <a:r>
              <a:rPr lang="it-IT" altLang="it-IT" sz="2000" b="1"/>
              <a:t>MIOFILAMENTO SPESSO</a:t>
            </a:r>
            <a:r>
              <a:rPr lang="it-IT" altLang="it-IT" sz="2000"/>
              <a:t> si dispongono molte molecole di </a:t>
            </a:r>
            <a:r>
              <a:rPr lang="it-IT" altLang="it-IT" sz="2000" b="1"/>
              <a:t>MIOSINA</a:t>
            </a:r>
            <a:r>
              <a:rPr lang="it-IT" altLang="it-IT" sz="2000"/>
              <a:t> con le code sovrapposte e le teste orientate verso le due estremità</a:t>
            </a:r>
          </a:p>
          <a:p>
            <a:pPr>
              <a:buClrTx/>
              <a:buFontTx/>
              <a:buNone/>
            </a:pPr>
            <a:endParaRPr lang="it-IT" altLang="it-IT" sz="2000"/>
          </a:p>
          <a:p>
            <a:pPr>
              <a:buClrTx/>
              <a:buFontTx/>
              <a:buNone/>
            </a:pPr>
            <a:endParaRPr lang="it-IT" altLang="it-IT" sz="2000"/>
          </a:p>
        </p:txBody>
      </p:sp>
      <p:pic>
        <p:nvPicPr>
          <p:cNvPr id="20485" name="Picture 5">
            <a:extLst>
              <a:ext uri="{FF2B5EF4-FFF2-40B4-BE49-F238E27FC236}">
                <a16:creationId xmlns:a16="http://schemas.microsoft.com/office/drawing/2014/main" id="{E7C1D2B5-6C02-A44D-A6E5-0DBE028B8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805488"/>
            <a:ext cx="44640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338E84C1-9A05-124B-A714-7E87958D46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latin typeface="Arial Black" panose="020B0604020202020204" pitchFamily="34" charset="0"/>
              </a:rPr>
              <a:t>TERMINOLOGIA SPECIFICA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640B77A5-538D-924B-B7CB-A95921429D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latin typeface="Arial Black" panose="020B0604020202020204" pitchFamily="34" charset="0"/>
              </a:rPr>
              <a:t>SARCOPLASMA = Citoplasma</a:t>
            </a:r>
          </a:p>
          <a:p>
            <a:pPr marL="341313" indent="-339725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>
              <a:latin typeface="Arial Black" panose="020B0604020202020204" pitchFamily="34" charset="0"/>
            </a:endParaRPr>
          </a:p>
          <a:p>
            <a:pPr marL="341313" indent="-341313">
              <a:spcBef>
                <a:spcPts val="700"/>
              </a:spcBef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latin typeface="Arial Black" panose="020B0604020202020204" pitchFamily="34" charset="0"/>
              </a:rPr>
              <a:t>SARCOLEMMA = Plasmalemma </a:t>
            </a:r>
          </a:p>
          <a:p>
            <a:pPr marL="341313" indent="-339725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latin typeface="Arial Black" panose="020B0604020202020204" pitchFamily="34" charset="0"/>
              </a:rPr>
              <a:t>      (ossia Membrana Plasmatica)</a:t>
            </a:r>
          </a:p>
          <a:p>
            <a:pPr marL="341313" indent="-339725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>
              <a:latin typeface="Arial Black" panose="020B0604020202020204" pitchFamily="34" charset="0"/>
            </a:endParaRPr>
          </a:p>
          <a:p>
            <a:pPr marL="341313" indent="-341313">
              <a:spcBef>
                <a:spcPts val="700"/>
              </a:spcBef>
              <a:buFont typeface="Arial Black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>
                <a:latin typeface="Arial Black" panose="020B0604020202020204" pitchFamily="34" charset="0"/>
              </a:rPr>
              <a:t>RETICOLO SARCOPLASMICO (Sarcoplasmatico) = Reticolo Endoplasmico Liscio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50579B35-9F53-5441-BA4C-BD8B7AAC32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latin typeface="Arial Black" panose="020B0604020202020204" pitchFamily="34" charset="0"/>
              </a:rPr>
              <a:t>MIOFILAMENTI  SOTTILI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4FBE7182-65E4-854E-B3BF-C86BBC0718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8229600" cy="3959225"/>
          </a:xfrm>
          <a:ln/>
        </p:spPr>
        <p:txBody>
          <a:bodyPr/>
          <a:lstStyle/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/>
              <a:t>ACTINA</a:t>
            </a:r>
            <a:r>
              <a:rPr lang="it-IT" altLang="it-IT" sz="2400"/>
              <a:t> (</a:t>
            </a:r>
            <a:r>
              <a:rPr lang="it-IT" altLang="it-IT" sz="2400" b="1"/>
              <a:t>F-ACTINA</a:t>
            </a:r>
            <a:r>
              <a:rPr lang="it-IT" altLang="it-IT" sz="2400"/>
              <a:t>), costituita da Monomeri di </a:t>
            </a:r>
            <a:r>
              <a:rPr lang="it-IT" altLang="it-IT" sz="2400" b="1"/>
              <a:t>G-Actina</a:t>
            </a:r>
            <a:r>
              <a:rPr lang="it-IT" altLang="it-IT" sz="2400"/>
              <a:t>. Contiene SITO di LEGAME per la Miosina. I Miofilamenti di F-ACTINA si ancorano alla Linea Z tramite l’ </a:t>
            </a:r>
            <a:r>
              <a:rPr lang="it-IT" altLang="it-IT" sz="2400" b="1">
                <a:latin typeface="Symbol" pitchFamily="2" charset="2"/>
              </a:rPr>
              <a:t></a:t>
            </a:r>
            <a:r>
              <a:rPr lang="it-IT" altLang="it-IT" sz="2400" b="1"/>
              <a:t>-ACTININA</a:t>
            </a:r>
            <a:r>
              <a:rPr lang="it-IT" altLang="it-IT" sz="2400"/>
              <a:t>;</a:t>
            </a:r>
          </a:p>
          <a:p>
            <a:pPr marL="341313" indent="-339725"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/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/>
              <a:t>TROPOMIOSINA</a:t>
            </a:r>
            <a:r>
              <a:rPr lang="it-IT" altLang="it-IT" sz="2400"/>
              <a:t>: si localizza ai margini della F-Actina;</a:t>
            </a:r>
          </a:p>
          <a:p>
            <a:pPr marL="341313" indent="-339725"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/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/>
              <a:t>TROPONINA</a:t>
            </a:r>
            <a:r>
              <a:rPr lang="it-IT" altLang="it-IT" sz="2400"/>
              <a:t>: si lega alla TROPOMIOSINA e al Catione </a:t>
            </a:r>
            <a:r>
              <a:rPr lang="it-IT" altLang="it-IT" sz="2400" b="1"/>
              <a:t>Ca</a:t>
            </a:r>
            <a:r>
              <a:rPr lang="it-IT" altLang="it-IT" sz="2400" b="1" baseline="40000"/>
              <a:t>2+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10C427B6-2366-FA4F-99F6-A62FFFB5D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49927" r="10991" b="41020"/>
          <a:stretch>
            <a:fillRect/>
          </a:stretch>
        </p:blipFill>
        <p:spPr bwMode="auto">
          <a:xfrm>
            <a:off x="468313" y="4724400"/>
            <a:ext cx="8424862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191" t="49927" r="10991" b="410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E2677950-FF2B-CF4D-8803-CB4AC43E0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5949950"/>
            <a:ext cx="431800" cy="5032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3F32D374-1D0E-7C4F-9DB7-B87A08148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>
                <a:latin typeface="Arial Black" panose="020B0604020202020204" pitchFamily="34" charset="0"/>
              </a:rPr>
              <a:t>RETICOLO SARCOPLASMATICO e SISTEMA DEI TUBULI TRASVERSI (Tubuli a “T”) e CISTERNA TERMINALE (TRIADE)</a:t>
            </a:r>
            <a:r>
              <a:rPr lang="it-IT" altLang="it-IT" sz="2800">
                <a:latin typeface="Arial Black" panose="020B0604020202020204" pitchFamily="34" charset="0"/>
              </a:rPr>
              <a:t> 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AC334C7-C4ED-5441-89FB-F3AE6C86B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5184775" cy="5040313"/>
          </a:xfrm>
          <a:ln/>
        </p:spPr>
        <p:txBody>
          <a:bodyPr/>
          <a:lstStyle/>
          <a:p>
            <a:pPr marL="341313" indent="-341313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1800"/>
              <a:t>Il </a:t>
            </a:r>
            <a:r>
              <a:rPr lang="it-IT" altLang="it-IT" sz="1800" b="1"/>
              <a:t>Reticolo Sarcoplasmico</a:t>
            </a:r>
            <a:r>
              <a:rPr lang="it-IT" altLang="it-IT" sz="1800"/>
              <a:t> è coinvolto nella liberazione di Cationi </a:t>
            </a:r>
            <a:r>
              <a:rPr lang="it-IT" altLang="it-IT" sz="1800" b="1"/>
              <a:t>Ca</a:t>
            </a:r>
            <a:r>
              <a:rPr lang="it-IT" altLang="it-IT" sz="1800" b="1" baseline="40000"/>
              <a:t>2+   </a:t>
            </a:r>
          </a:p>
          <a:p>
            <a:pPr marL="341313" indent="-339725">
              <a:lnSpc>
                <a:spcPct val="80000"/>
              </a:lnSpc>
              <a:spcBef>
                <a:spcPts val="45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1800" b="1" baseline="40000"/>
              <a:t> </a:t>
            </a:r>
          </a:p>
          <a:p>
            <a:pPr marL="341313" indent="-341313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1800"/>
              <a:t>Per garantire la liberazione di Cationi </a:t>
            </a:r>
            <a:r>
              <a:rPr lang="it-IT" altLang="it-IT" sz="1800" b="1"/>
              <a:t>Ca</a:t>
            </a:r>
            <a:r>
              <a:rPr lang="it-IT" altLang="it-IT" sz="1800" b="1" baseline="40000"/>
              <a:t>2+ </a:t>
            </a:r>
            <a:r>
              <a:rPr lang="it-IT" altLang="it-IT" sz="1800"/>
              <a:t>particolarmente nelle fibre muscolari più grandi sono coinvolti i </a:t>
            </a:r>
            <a:r>
              <a:rPr lang="it-IT" altLang="it-IT" sz="1800" b="1"/>
              <a:t>Tubuli a T</a:t>
            </a:r>
            <a:r>
              <a:rPr lang="it-IT" altLang="it-IT" sz="1800"/>
              <a:t> che formano una fitta rete anastomizzata (ossia intrecciata), che si diparte da invaginazioni del Sarcoplasma, e </a:t>
            </a:r>
            <a:r>
              <a:rPr lang="it-IT" altLang="it-IT" sz="1800" b="1"/>
              <a:t>trasmettono alle diverse regioni del Sarcoplasma la depolarizzazione indotta dal neuromediatore Acetilcolina</a:t>
            </a:r>
            <a:r>
              <a:rPr lang="it-IT" altLang="it-IT" sz="1800"/>
              <a:t> a livello della Placca Motrice.</a:t>
            </a:r>
          </a:p>
          <a:p>
            <a:pPr marL="341313" indent="-339725">
              <a:lnSpc>
                <a:spcPct val="80000"/>
              </a:lnSpc>
              <a:spcBef>
                <a:spcPts val="45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1800" b="1"/>
          </a:p>
          <a:p>
            <a:pPr marL="341313" indent="-341313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1800"/>
              <a:t>Le </a:t>
            </a:r>
            <a:r>
              <a:rPr lang="it-IT" altLang="it-IT" sz="1800" b="1"/>
              <a:t>Cisterne Terminali</a:t>
            </a:r>
            <a:r>
              <a:rPr lang="it-IT" altLang="it-IT" sz="1800"/>
              <a:t> sono espansioni del Reticolo Sarcoplasmico in prossimità del Tubulo a T</a:t>
            </a:r>
          </a:p>
          <a:p>
            <a:pPr marL="341313" indent="-339725">
              <a:lnSpc>
                <a:spcPct val="80000"/>
              </a:lnSpc>
              <a:spcBef>
                <a:spcPts val="45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1800"/>
          </a:p>
          <a:p>
            <a:pPr marL="341313" indent="-341313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1800"/>
              <a:t>Questo Sistema globalmente gestisce la </a:t>
            </a:r>
            <a:r>
              <a:rPr lang="it-IT" altLang="it-IT" sz="1800" b="1"/>
              <a:t>LIBERAZIONE</a:t>
            </a:r>
            <a:r>
              <a:rPr lang="it-IT" altLang="it-IT" sz="1800"/>
              <a:t> di </a:t>
            </a:r>
            <a:r>
              <a:rPr lang="it-IT" altLang="it-IT" sz="1800" b="1"/>
              <a:t>Ca</a:t>
            </a:r>
            <a:r>
              <a:rPr lang="it-IT" altLang="it-IT" sz="1800" b="1" baseline="40000"/>
              <a:t>2+</a:t>
            </a:r>
            <a:r>
              <a:rPr lang="it-IT" altLang="it-IT" sz="1800"/>
              <a:t> per la </a:t>
            </a:r>
            <a:r>
              <a:rPr lang="it-IT" altLang="it-IT" sz="1800" b="1"/>
              <a:t>CONTRAZIONE</a:t>
            </a:r>
            <a:r>
              <a:rPr lang="it-IT" altLang="it-IT" sz="1800"/>
              <a:t> e il suo </a:t>
            </a:r>
            <a:r>
              <a:rPr lang="it-IT" altLang="it-IT" sz="1800" b="1"/>
              <a:t>RECUPERO</a:t>
            </a:r>
            <a:r>
              <a:rPr lang="it-IT" altLang="it-IT" sz="1800"/>
              <a:t> nel Reticolo Sarcoplasmico al termine della contrazione stessa.    </a:t>
            </a:r>
            <a:r>
              <a:rPr lang="it-IT" altLang="it-IT" sz="1800" b="1"/>
              <a:t>    </a:t>
            </a:r>
            <a:r>
              <a:rPr lang="it-IT" altLang="it-IT" sz="1800" b="1" baseline="40000"/>
              <a:t>   </a:t>
            </a:r>
          </a:p>
          <a:p>
            <a:pPr marL="341313" indent="-341313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1800" b="1" baseline="40000"/>
          </a:p>
          <a:p>
            <a:pPr marL="341313" indent="-341313"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1800" b="1" baseline="40000"/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3690DE1D-D1D6-EC4E-B12D-B748B8722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773238"/>
            <a:ext cx="3960812" cy="508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28CC055F-A874-1941-9201-89DDF36E8F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1313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La contrazione muscolare prevede lo scorrimento reciproco dei miofilamenti sottili di F-actina su quelli spessi di miosina. In questo modo il sarcomero si accorcia, la banda I  si riduce, mentre la banda A rimane inalterata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1259B802-C7BB-AE41-A0F4-15870586A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2" b="50615"/>
          <a:stretch>
            <a:fillRect/>
          </a:stretch>
        </p:blipFill>
        <p:spPr bwMode="auto">
          <a:xfrm>
            <a:off x="1908175" y="1741488"/>
            <a:ext cx="5895975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20482" b="506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9DEDEACC-351F-964B-A036-B7D37CF6F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67" b="9616"/>
          <a:stretch>
            <a:fillRect/>
          </a:stretch>
        </p:blipFill>
        <p:spPr bwMode="auto">
          <a:xfrm>
            <a:off x="1908175" y="4483100"/>
            <a:ext cx="5902325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t="65067" b="96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73F1061A-609A-1440-AB05-A24AEB0E0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2781300"/>
            <a:ext cx="7318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200" b="1"/>
              <a:t>Banda I</a:t>
            </a: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93B20CC4-C141-C74B-873D-5F7372AB5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852738"/>
            <a:ext cx="7318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200" b="1"/>
              <a:t>Banda I</a:t>
            </a: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E99F57B6-0B22-8E4F-AC68-D57002686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5445125"/>
            <a:ext cx="7318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200" b="1"/>
              <a:t>Banda I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214CD776-C5B3-C542-B7E5-CF9724801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5373688"/>
            <a:ext cx="7318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200" b="1"/>
              <a:t>Banda 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>
            <a:extLst>
              <a:ext uri="{FF2B5EF4-FFF2-40B4-BE49-F238E27FC236}">
                <a16:creationId xmlns:a16="http://schemas.microsoft.com/office/drawing/2014/main" id="{B37ABDAA-0B11-3143-BAE2-60513674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140200" cy="28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5BDB5077-C176-B542-9A4D-4EB857C1E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09938"/>
            <a:ext cx="4464050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E40A03ED-3016-1144-8EB3-ABEDF038A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2997200"/>
            <a:ext cx="3751262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Text Box 4">
            <a:extLst>
              <a:ext uri="{FF2B5EF4-FFF2-40B4-BE49-F238E27FC236}">
                <a16:creationId xmlns:a16="http://schemas.microsoft.com/office/drawing/2014/main" id="{C47D464A-C3C6-6A4A-9101-B2E493A59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211638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>
                <a:latin typeface="Arial Black" panose="020B0604020202020204" pitchFamily="34" charset="0"/>
              </a:rPr>
              <a:t>MECCANISMO DI GENERAZIONE</a:t>
            </a:r>
          </a:p>
          <a:p>
            <a:pPr algn="ctr">
              <a:buClrTx/>
              <a:buFontTx/>
              <a:buNone/>
            </a:pPr>
            <a:r>
              <a:rPr lang="it-IT" altLang="it-IT" sz="2000">
                <a:latin typeface="Arial Black" panose="020B0604020202020204" pitchFamily="34" charset="0"/>
              </a:rPr>
              <a:t>DELL’ IMPULSO NELLA FIBRA MUSCOLARE:</a:t>
            </a:r>
          </a:p>
          <a:p>
            <a:pPr algn="ctr">
              <a:buClrTx/>
              <a:buFontTx/>
              <a:buNone/>
            </a:pPr>
            <a:r>
              <a:rPr lang="it-IT" altLang="it-IT" sz="2000">
                <a:latin typeface="Arial Black" panose="020B0604020202020204" pitchFamily="34" charset="0"/>
              </a:rPr>
              <a:t>INNERVAZIONE MOTRICE SOMATICA </a:t>
            </a:r>
          </a:p>
          <a:p>
            <a:pPr algn="ctr">
              <a:buClrTx/>
              <a:buFontTx/>
              <a:buNone/>
            </a:pPr>
            <a:r>
              <a:rPr lang="it-IT" altLang="it-IT" sz="2000">
                <a:latin typeface="Arial Black" panose="020B0604020202020204" pitchFamily="34" charset="0"/>
              </a:rPr>
              <a:t>e PLACCA MOTRICE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B55DF90C-A61E-0241-A647-728755B1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8964612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0186837C-3705-4A46-91EB-2BD627CF0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latin typeface="Arial Black" panose="020B0604020202020204" pitchFamily="34" charset="0"/>
              </a:rPr>
              <a:t>MIOFILAMENTI e </a:t>
            </a:r>
            <a:br>
              <a:rPr lang="it-IT" altLang="it-IT" sz="3200">
                <a:latin typeface="Arial Black" panose="020B0604020202020204" pitchFamily="34" charset="0"/>
              </a:rPr>
            </a:br>
            <a:r>
              <a:rPr lang="it-IT" altLang="it-IT" sz="3200">
                <a:latin typeface="Arial Black" panose="020B0604020202020204" pitchFamily="34" charset="0"/>
              </a:rPr>
              <a:t>RECIPROCO SCORRIMENTO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72D614D1-B25F-844C-849F-F68785E0D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435100"/>
          </a:xfrm>
          <a:ln/>
        </p:spPr>
        <p:txBody>
          <a:bodyPr/>
          <a:lstStyle/>
          <a:p>
            <a:endParaRPr lang="it-IT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B55DEFA7-C211-914A-B89A-D415FD65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3"/>
            <a:ext cx="9144000" cy="678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C217E858-9BA9-0E4D-A6B4-5F2DBBFE2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6913" y="73025"/>
            <a:ext cx="317976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</a:rPr>
              <a:t>ACCOPPIAMENTO</a:t>
            </a:r>
          </a:p>
          <a:p>
            <a:pPr algn="ctr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</a:rPr>
              <a:t>dei</a:t>
            </a:r>
          </a:p>
          <a:p>
            <a:pPr algn="ctr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</a:rPr>
              <a:t>MIOFILAMENTI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D6B2B75-1A0B-0741-A784-469D3EB76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6" b="16320"/>
          <a:stretch/>
        </p:blipFill>
        <p:spPr>
          <a:xfrm>
            <a:off x="1259632" y="43537"/>
            <a:ext cx="6416052" cy="68149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676E08F-0E1E-4348-BEF8-D7FEAC07C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9" t="90404" r="69652" b="2283"/>
          <a:stretch/>
        </p:blipFill>
        <p:spPr>
          <a:xfrm>
            <a:off x="6516216" y="6237312"/>
            <a:ext cx="1440160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34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61DB25E2-3CAC-6847-A30D-6162F369B7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MIOGLOBINA e ETEROGENEITA’ delle FIBRE MUSCOLARI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C918DCD3-9FA8-3E42-9B63-1310CA6FC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4424363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DABF2D98-3FBE-934F-B2E5-9498FB40C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2276475"/>
            <a:ext cx="3960813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200"/>
              <a:t>Le </a:t>
            </a:r>
            <a:r>
              <a:rPr lang="it-IT" altLang="it-IT" sz="2200" b="1"/>
              <a:t>FIBRE RAPIDE</a:t>
            </a:r>
            <a:r>
              <a:rPr lang="it-IT" altLang="it-IT" sz="2200"/>
              <a:t> sono grandi e definite </a:t>
            </a:r>
            <a:r>
              <a:rPr lang="it-IT" altLang="it-IT" sz="2200" b="1"/>
              <a:t>BIANCHE</a:t>
            </a:r>
            <a:r>
              <a:rPr lang="it-IT" altLang="it-IT" sz="2200"/>
              <a:t> perché </a:t>
            </a:r>
          </a:p>
          <a:p>
            <a:pPr algn="ctr">
              <a:buClrTx/>
              <a:buFontTx/>
              <a:buNone/>
            </a:pPr>
            <a:r>
              <a:rPr lang="it-IT" altLang="it-IT" sz="2200"/>
              <a:t>hanno </a:t>
            </a:r>
            <a:r>
              <a:rPr lang="it-IT" altLang="it-IT" sz="2200" b="1" u="sng"/>
              <a:t>scarsa mioglobina</a:t>
            </a:r>
            <a:r>
              <a:rPr lang="it-IT" altLang="it-IT" sz="2200"/>
              <a:t>. si contraggono con forza e</a:t>
            </a:r>
          </a:p>
          <a:p>
            <a:pPr algn="ctr">
              <a:buClrTx/>
              <a:buFontTx/>
              <a:buNone/>
            </a:pPr>
            <a:r>
              <a:rPr lang="it-IT" altLang="it-IT" sz="2200"/>
              <a:t>per tempi brevi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7C9966D0-2C8A-7545-8835-DE0EF5208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4421188"/>
            <a:ext cx="4052887" cy="243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200"/>
              <a:t>Le </a:t>
            </a:r>
            <a:r>
              <a:rPr lang="it-IT" altLang="it-IT" sz="2200" b="1"/>
              <a:t>FIBRE LENTE</a:t>
            </a:r>
            <a:r>
              <a:rPr lang="it-IT" altLang="it-IT" sz="2200"/>
              <a:t> sono più piccole e definite </a:t>
            </a:r>
            <a:r>
              <a:rPr lang="it-IT" altLang="it-IT" sz="2200" b="1"/>
              <a:t>ROSSE </a:t>
            </a:r>
            <a:r>
              <a:rPr lang="it-IT" altLang="it-IT" sz="2200"/>
              <a:t>(es. i muscoli della postura) perché hanno </a:t>
            </a:r>
            <a:r>
              <a:rPr lang="it-IT" altLang="it-IT" sz="2200" b="1"/>
              <a:t>molta mioglobina</a:t>
            </a:r>
            <a:r>
              <a:rPr lang="it-IT" altLang="it-IT" sz="2200"/>
              <a:t>, sono in grado di contrarsi per un tempo più lungo delle precedenti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4FB2259A-0C05-D540-BC34-F1674929B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784225"/>
            <a:ext cx="4356100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000"/>
              <a:t>Nel Sarcoplasma sono presenti: </a:t>
            </a:r>
          </a:p>
          <a:p>
            <a:pPr>
              <a:buClrTx/>
              <a:buFontTx/>
              <a:buNone/>
            </a:pPr>
            <a:r>
              <a:rPr lang="it-IT" altLang="it-IT" sz="2000"/>
              <a:t>-</a:t>
            </a:r>
            <a:r>
              <a:rPr lang="it-IT" altLang="it-IT" sz="2000" b="1"/>
              <a:t>GLICOGENO</a:t>
            </a:r>
            <a:r>
              <a:rPr lang="it-IT" altLang="it-IT" sz="2000"/>
              <a:t>, come riserva metabolica;</a:t>
            </a:r>
          </a:p>
          <a:p>
            <a:pPr>
              <a:buClrTx/>
              <a:buFontTx/>
              <a:buNone/>
            </a:pPr>
            <a:r>
              <a:rPr lang="it-IT" altLang="it-IT" sz="2000"/>
              <a:t>- </a:t>
            </a:r>
            <a:r>
              <a:rPr lang="it-IT" altLang="it-IT" sz="2000" b="1"/>
              <a:t>MIOGLOBINA</a:t>
            </a:r>
            <a:r>
              <a:rPr lang="it-IT" altLang="it-IT" sz="2000"/>
              <a:t>: proteina che lega O</a:t>
            </a:r>
            <a:r>
              <a:rPr lang="it-IT" altLang="it-IT" sz="2000" baseline="-25000"/>
              <a:t>2</a:t>
            </a:r>
            <a:r>
              <a:rPr lang="it-IT" altLang="it-IT" sz="200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>
            <a:extLst>
              <a:ext uri="{FF2B5EF4-FFF2-40B4-BE49-F238E27FC236}">
                <a16:creationId xmlns:a16="http://schemas.microsoft.com/office/drawing/2014/main" id="{71546E06-5FDE-E948-A3C1-8AA0746A3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62CDD78E-251B-AB4C-918E-4E0EA9B50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03DB9F67-AAB6-5043-95B3-92F13F230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3663"/>
            <a:ext cx="4427538" cy="295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5D449AF3-362E-8E44-86C7-5FCDE58F0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79850"/>
            <a:ext cx="4572000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3048F323-1BCD-5B49-9071-A3B258724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997200"/>
            <a:ext cx="70596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</a:rPr>
              <a:t>MICROGRAFIE di TESSUTO MUSCOLARE </a:t>
            </a:r>
          </a:p>
          <a:p>
            <a:pPr algn="ctr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</a:rPr>
              <a:t>STRIATO SCHELETRICO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7E625256-A08D-2C49-8A00-2A64414526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6368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4000" b="1" dirty="0"/>
              <a:t>TESSUTO MUSCOLARE STRIATO CARDIACO</a:t>
            </a:r>
            <a:br>
              <a:rPr lang="it-IT" altLang="it-IT" sz="4000" b="1" dirty="0"/>
            </a:br>
            <a:br>
              <a:rPr lang="it-IT" altLang="it-IT" sz="4000" b="1" dirty="0"/>
            </a:br>
            <a:r>
              <a:rPr lang="it-IT" altLang="it-IT" sz="3600" b="1" i="1" dirty="0">
                <a:latin typeface="MS PGothic" panose="020B0600070205080204" pitchFamily="34" charset="-128"/>
              </a:rPr>
              <a:t>Verrà trattato con </a:t>
            </a:r>
            <a:br>
              <a:rPr lang="it-IT" altLang="it-IT" sz="3600" b="1" i="1" dirty="0">
                <a:latin typeface="MS PGothic" panose="020B0600070205080204" pitchFamily="34" charset="-128"/>
              </a:rPr>
            </a:br>
            <a:r>
              <a:rPr lang="it-IT" altLang="it-IT" sz="3600" b="1" i="1" dirty="0">
                <a:latin typeface="MS PGothic" panose="020B0600070205080204" pitchFamily="34" charset="-128"/>
              </a:rPr>
              <a:t>il Sistema Circolatorio </a:t>
            </a:r>
            <a:br>
              <a:rPr lang="it-IT" altLang="it-IT" sz="3600" b="1" i="1" dirty="0">
                <a:latin typeface="MS PGothic" panose="020B0600070205080204" pitchFamily="34" charset="-128"/>
              </a:rPr>
            </a:br>
            <a:r>
              <a:rPr lang="it-IT" altLang="it-IT" sz="3600" b="1" i="1" dirty="0">
                <a:latin typeface="MS PGothic" panose="020B0600070205080204" pitchFamily="34" charset="-128"/>
              </a:rPr>
              <a:t>(Sistema Circolatorio Sanguifero)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E5931357-ADBB-EF43-9334-A7B2BCE295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MUSCOLATURA STRIATA</a:t>
            </a:r>
            <a:r>
              <a:rPr lang="it-IT" altLang="it-IT" sz="32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03EB0802-1D6C-5B48-A3E6-D8E6C406F6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8467" y="908720"/>
            <a:ext cx="8229600" cy="4525963"/>
          </a:xfrm>
          <a:ln/>
        </p:spPr>
        <p:txBody>
          <a:bodyPr/>
          <a:lstStyle/>
          <a:p>
            <a:pPr indent="-341313">
              <a:spcBef>
                <a:spcPts val="7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2800" dirty="0"/>
              <a:t>Il tessuto muscolare striato comprende:</a:t>
            </a:r>
          </a:p>
          <a:p>
            <a:pPr indent="-341313">
              <a:spcBef>
                <a:spcPts val="7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altLang="it-IT" sz="2800" dirty="0"/>
          </a:p>
          <a:p>
            <a:pPr marL="341313" indent="-339725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2800" b="1" dirty="0"/>
              <a:t>Tessuto Scheletrico</a:t>
            </a:r>
            <a:r>
              <a:rPr lang="it-IT" altLang="it-IT" sz="2400" dirty="0"/>
              <a:t>: va a costituire Organi Pieni definiti </a:t>
            </a:r>
            <a:r>
              <a:rPr lang="it-IT" altLang="it-IT" sz="2400" b="1" dirty="0"/>
              <a:t>MUSCOLI STRIATI SCHELETRICI</a:t>
            </a:r>
            <a:r>
              <a:rPr lang="it-IT" altLang="it-IT" sz="2400" dirty="0"/>
              <a:t>, ossia la muscolatura cosiddetta “volontaria” (con espressione </a:t>
            </a:r>
            <a:r>
              <a:rPr lang="it-IT" altLang="it-IT" sz="2400" i="1" dirty="0"/>
              <a:t>impropria</a:t>
            </a:r>
            <a:r>
              <a:rPr lang="it-IT" altLang="it-IT" sz="2400" dirty="0"/>
              <a:t>), controllata cioè dalla sezione “somatica” del sistema nervoso</a:t>
            </a:r>
          </a:p>
          <a:p>
            <a:pPr marL="341313" indent="-339725">
              <a:spcBef>
                <a:spcPts val="600"/>
              </a:spcBef>
              <a:buFont typeface="Arial" panose="020B0604020202020204" pitchFamily="34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altLang="it-IT" sz="2400" dirty="0"/>
          </a:p>
          <a:p>
            <a:pPr marL="341313" indent="-339725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sz="2800" b="1" dirty="0"/>
              <a:t>Tessuto Cardiaco </a:t>
            </a:r>
            <a:r>
              <a:rPr lang="it-IT" altLang="it-IT" sz="2400" dirty="0"/>
              <a:t>che costituisce la muscolatura  del miocardio, ossia la tonaca media del </a:t>
            </a:r>
            <a:r>
              <a:rPr lang="it-IT" altLang="it-IT" sz="2400" dirty="0" err="1"/>
              <a:t>cuore,che</a:t>
            </a:r>
            <a:r>
              <a:rPr lang="it-IT" altLang="it-IT" sz="2400" dirty="0"/>
              <a:t> è in grado di compiere movimenti involontari con una stimolazione “intrinseca” allo stesso (Tessuto di Conduzione), sebbene regolata dal Sistema Nervoso Autonomo.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A33DA9B0-175D-2147-96DA-D5BEE37B95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6368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4000" b="1"/>
              <a:t>TESSUTO MUSCOLARE LISCIO</a:t>
            </a:r>
            <a:br>
              <a:rPr lang="it-IT" altLang="it-IT" sz="4000" b="1"/>
            </a:br>
            <a:endParaRPr lang="it-IT" altLang="it-IT" sz="4000" b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99D4BA60-0733-B344-A640-F5015EBA5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5619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TESSUTO MUSCOLARE LISCIO</a:t>
            </a:r>
          </a:p>
        </p:txBody>
      </p:sp>
      <p:sp>
        <p:nvSpPr>
          <p:cNvPr id="31746" name="Text Box 2">
            <a:extLst>
              <a:ext uri="{FF2B5EF4-FFF2-40B4-BE49-F238E27FC236}">
                <a16:creationId xmlns:a16="http://schemas.microsoft.com/office/drawing/2014/main" id="{B36A0A9B-B3C4-C141-8227-C2BE65016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88913"/>
            <a:ext cx="5040313" cy="680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endParaRPr lang="it-IT" altLang="it-IT" dirty="0"/>
          </a:p>
          <a:p>
            <a:pPr algn="ctr">
              <a:buClrTx/>
              <a:buFontTx/>
              <a:buNone/>
            </a:pPr>
            <a:r>
              <a:rPr lang="it-IT" altLang="it-IT" sz="1900" dirty="0"/>
              <a:t>Va a costituire le </a:t>
            </a:r>
            <a:r>
              <a:rPr lang="it-IT" altLang="it-IT" sz="1900" b="1" dirty="0"/>
              <a:t>TONACHE MUSCOLARI</a:t>
            </a:r>
            <a:r>
              <a:rPr lang="it-IT" altLang="it-IT" sz="1900" dirty="0"/>
              <a:t> di quasi tutti  i visceri. </a:t>
            </a:r>
          </a:p>
          <a:p>
            <a:pPr algn="ctr">
              <a:buClrTx/>
              <a:buFontTx/>
              <a:buNone/>
            </a:pPr>
            <a:endParaRPr lang="it-IT" altLang="it-IT" sz="1900" dirty="0"/>
          </a:p>
          <a:p>
            <a:pPr algn="ctr">
              <a:buClrTx/>
              <a:buFontTx/>
              <a:buNone/>
            </a:pPr>
            <a:r>
              <a:rPr lang="it-IT" altLang="it-IT" sz="1900" dirty="0"/>
              <a:t>E’ costituito da cellule mononucleate che non presentano striature e di dimensioni variabili da 10 a 500 </a:t>
            </a:r>
            <a:r>
              <a:rPr lang="it-IT" altLang="it-IT" sz="1900" dirty="0">
                <a:latin typeface="Symbol" pitchFamily="2" charset="2"/>
              </a:rPr>
              <a:t></a:t>
            </a:r>
            <a:r>
              <a:rPr lang="it-IT" altLang="it-IT" sz="1900" dirty="0"/>
              <a:t>m.</a:t>
            </a:r>
          </a:p>
          <a:p>
            <a:pPr>
              <a:buClrTx/>
              <a:buFontTx/>
              <a:buNone/>
            </a:pPr>
            <a:endParaRPr lang="it-IT" altLang="it-IT" sz="1900" dirty="0"/>
          </a:p>
          <a:p>
            <a:pPr algn="ctr">
              <a:buClrTx/>
              <a:buFontTx/>
              <a:buNone/>
            </a:pPr>
            <a:r>
              <a:rPr lang="it-IT" altLang="it-IT" sz="1900" dirty="0"/>
              <a:t>Hanno forma allungata, fusata, con un singolo nucleo centrale.</a:t>
            </a:r>
          </a:p>
          <a:p>
            <a:pPr>
              <a:buClrTx/>
              <a:buFontTx/>
              <a:buNone/>
            </a:pPr>
            <a:endParaRPr lang="it-IT" altLang="it-IT" sz="1900" dirty="0"/>
          </a:p>
          <a:p>
            <a:pPr algn="ctr">
              <a:buClrTx/>
              <a:buFontTx/>
              <a:buNone/>
            </a:pPr>
            <a:r>
              <a:rPr lang="it-IT" altLang="it-IT" sz="1900" dirty="0"/>
              <a:t>Non si riconoscono sarcomeri. I miofilamenti  si intersecano per tutto il citoplasma e si ancorano ai cosiddetti corpi densi localizzati o in rapporto con il sarcolemma o all’ interno del  sarcoplasma.</a:t>
            </a:r>
          </a:p>
          <a:p>
            <a:pPr algn="ctr">
              <a:buClrTx/>
              <a:buFontTx/>
              <a:buNone/>
            </a:pPr>
            <a:endParaRPr lang="it-IT" altLang="it-IT" sz="1900" dirty="0"/>
          </a:p>
          <a:p>
            <a:pPr algn="ctr">
              <a:buClrTx/>
              <a:buFontTx/>
              <a:buNone/>
            </a:pPr>
            <a:r>
              <a:rPr lang="it-IT" altLang="it-IT" sz="1900" dirty="0"/>
              <a:t>Si contrae in maniera lenta e ritmica.</a:t>
            </a:r>
          </a:p>
          <a:p>
            <a:pPr algn="ctr">
              <a:buClrTx/>
              <a:buFontTx/>
              <a:buNone/>
            </a:pPr>
            <a:endParaRPr lang="it-IT" altLang="it-IT" sz="1900" dirty="0"/>
          </a:p>
          <a:p>
            <a:pPr algn="ctr">
              <a:buClrTx/>
              <a:buFontTx/>
              <a:buNone/>
            </a:pPr>
            <a:r>
              <a:rPr lang="it-IT" altLang="it-IT" sz="1900" dirty="0"/>
              <a:t>Le cellule sono accoppiate funzionalmente come quelle cardiache attraverso specifici dispositivi giunzionali (</a:t>
            </a:r>
            <a:r>
              <a:rPr lang="it-IT" altLang="it-IT" sz="1900" b="1" dirty="0"/>
              <a:t>gap-</a:t>
            </a:r>
            <a:r>
              <a:rPr lang="it-IT" altLang="it-IT" sz="1900" b="1" dirty="0" err="1"/>
              <a:t>junctions</a:t>
            </a:r>
            <a:r>
              <a:rPr lang="it-IT" altLang="it-IT" sz="1900" b="1" dirty="0"/>
              <a:t>).</a:t>
            </a:r>
            <a:endParaRPr lang="it-IT" altLang="it-IT" sz="1900" dirty="0"/>
          </a:p>
          <a:p>
            <a:pPr>
              <a:buClrTx/>
              <a:buFontTx/>
              <a:buNone/>
            </a:pPr>
            <a:endParaRPr lang="it-IT" altLang="it-IT" sz="1900" dirty="0"/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B187CDC7-E6F6-6446-8653-472F20846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3529013" cy="294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25C0AC0E-E149-D046-81F5-0BA9D7F7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2700338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21B2FDAE-0B0D-1644-9BD4-4A7E13600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97425"/>
            <a:ext cx="2024062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774B223-0D76-7F43-B7AA-AA9EDD899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4" t="5355" r="8824" b="22884"/>
          <a:stretch/>
        </p:blipFill>
        <p:spPr>
          <a:xfrm>
            <a:off x="755576" y="138111"/>
            <a:ext cx="5616624" cy="671988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075E67B-39B8-914B-8F3D-797ECFDDC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4" t="82412" r="45588" b="6877"/>
          <a:stretch/>
        </p:blipFill>
        <p:spPr>
          <a:xfrm>
            <a:off x="6660232" y="5877272"/>
            <a:ext cx="2232248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38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A8886A8D-D7CC-D844-A3F4-F9E3647CA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435100"/>
          </a:xfrm>
          <a:ln/>
        </p:spPr>
        <p:txBody>
          <a:bodyPr/>
          <a:lstStyle/>
          <a:p>
            <a:endParaRPr lang="it-IT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46819F69-A54C-B242-802D-89B6D01CA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43150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id="{E814D381-EAA8-D843-974A-60E187215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3455988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2AEEB688-805B-544F-84B8-8E3DF181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0"/>
            <a:ext cx="3386137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57A4CA77-2558-6545-ABBD-7E88D7C98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0175"/>
            <a:ext cx="4356100" cy="29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4" name="Picture 6">
            <a:extLst>
              <a:ext uri="{FF2B5EF4-FFF2-40B4-BE49-F238E27FC236}">
                <a16:creationId xmlns:a16="http://schemas.microsoft.com/office/drawing/2014/main" id="{131BF683-83CF-0547-B001-9459E8E0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944938"/>
            <a:ext cx="4284662" cy="291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5" name="Text Box 7">
            <a:extLst>
              <a:ext uri="{FF2B5EF4-FFF2-40B4-BE49-F238E27FC236}">
                <a16:creationId xmlns:a16="http://schemas.microsoft.com/office/drawing/2014/main" id="{9C350BB0-6E15-0240-8562-03E090874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997200"/>
            <a:ext cx="8212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</a:rPr>
              <a:t>MICROGRAFIE di TESSUTO MUSCOLARE LISCIO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D94BE97-D68C-1F44-BF84-C258357B9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7" t="5609" r="3924" b="20614"/>
          <a:stretch/>
        </p:blipFill>
        <p:spPr>
          <a:xfrm>
            <a:off x="-1" y="26832"/>
            <a:ext cx="8941221" cy="642650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339FDA2-05B7-9A45-BC74-86DFC7A3B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6" t="83400" r="68547" b="5907"/>
          <a:stretch/>
        </p:blipFill>
        <p:spPr>
          <a:xfrm>
            <a:off x="7121413" y="6327538"/>
            <a:ext cx="2016224" cy="530462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312F028-013D-804C-B2ED-36D9F0893E48}"/>
              </a:ext>
            </a:extLst>
          </p:cNvPr>
          <p:cNvSpPr/>
          <p:nvPr/>
        </p:nvSpPr>
        <p:spPr bwMode="auto">
          <a:xfrm>
            <a:off x="179512" y="3240084"/>
            <a:ext cx="8496944" cy="9810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408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6A9A145C-7C14-F447-9FB2-E72818034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604020202020204" pitchFamily="34" charset="0"/>
              </a:rPr>
              <a:t>MUSCOLATURA  LISCIA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915B817F-D55C-F146-A516-900452BFA9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Font typeface="Arial Unicode MS" panose="020B0604020202020204" pitchFamily="34" charset="-128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Arial Unicode MS" panose="020B0604020202020204" pitchFamily="34" charset="-128"/>
              </a:rPr>
              <a:t>È responsabile di movimenti assolutamente involontari</a:t>
            </a:r>
          </a:p>
          <a:p>
            <a:pPr marL="341313" indent="-339725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dirty="0">
              <a:latin typeface="Arial Unicode MS" panose="020B0604020202020204" pitchFamily="34" charset="-128"/>
            </a:endParaRPr>
          </a:p>
          <a:p>
            <a:pPr marL="341313" indent="-341313">
              <a:spcBef>
                <a:spcPts val="700"/>
              </a:spcBef>
              <a:buFont typeface="Arial Unicode MS" panose="020B0604020202020204" pitchFamily="34" charset="-128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Arial Unicode MS" panose="020B0604020202020204" pitchFamily="34" charset="-128"/>
              </a:rPr>
              <a:t>Costituisce la tonaca media dei vasi sanguiferi e linfatici e la tonaca muscolare della maggior parte degli organi cavi ed è presente in forma di FIBROCELLULE isolate nel derma della cute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4FEE1C2B-8263-9B45-9F3C-F1F6E7C303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6368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4000" b="1"/>
              <a:t>TESSUTO MUSCOLARE STRIATO SCHELETRICO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547429D1-6E6C-3146-862C-E213EB8DB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b="1" dirty="0">
                <a:latin typeface="Arial Black" panose="020B0604020202020204" pitchFamily="34" charset="0"/>
              </a:rPr>
              <a:t>SISTEMA MUSCOLARE SCHELETRICO</a:t>
            </a:r>
            <a:br>
              <a:rPr lang="it-IT" altLang="it-IT" sz="2800" b="1" dirty="0">
                <a:latin typeface="Arial Black" panose="020B0604020202020204" pitchFamily="34" charset="0"/>
              </a:rPr>
            </a:br>
            <a:r>
              <a:rPr lang="it-IT" altLang="it-IT" sz="2800" b="1" dirty="0">
                <a:latin typeface="Arial Black" panose="020B0604020202020204" pitchFamily="34" charset="0"/>
              </a:rPr>
              <a:t>del Sistema Locomotore</a:t>
            </a:r>
          </a:p>
        </p:txBody>
      </p:sp>
      <p:graphicFrame>
        <p:nvGraphicFramePr>
          <p:cNvPr id="8194" name="Object 2">
            <a:extLst>
              <a:ext uri="{FF2B5EF4-FFF2-40B4-BE49-F238E27FC236}">
                <a16:creationId xmlns:a16="http://schemas.microsoft.com/office/drawing/2014/main" id="{FC0D5305-4A56-AF47-98FD-0E01E3FB2E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1905000"/>
          <a:ext cx="2789237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r:id="rId4" imgW="8648700" imgH="15354300" progId="">
                  <p:embed/>
                </p:oleObj>
              </mc:Choice>
              <mc:Fallback>
                <p:oleObj r:id="rId4" imgW="8648700" imgH="153543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905000"/>
                        <a:ext cx="2789237" cy="49530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5" name="Object 3">
            <a:extLst>
              <a:ext uri="{FF2B5EF4-FFF2-40B4-BE49-F238E27FC236}">
                <a16:creationId xmlns:a16="http://schemas.microsoft.com/office/drawing/2014/main" id="{92EA37E7-70E7-2444-8CA8-BD3DDC142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05000"/>
            <a:ext cx="2459038" cy="4953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8196" name="Object 4">
            <a:extLst>
              <a:ext uri="{FF2B5EF4-FFF2-40B4-BE49-F238E27FC236}">
                <a16:creationId xmlns:a16="http://schemas.microsoft.com/office/drawing/2014/main" id="{4AC3996D-0482-1142-86B9-18325B2D8A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9650" y="1916113"/>
          <a:ext cx="1573213" cy="494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r:id="rId7" imgW="4965700" imgH="15582900" progId="">
                  <p:embed/>
                </p:oleObj>
              </mc:Choice>
              <mc:Fallback>
                <p:oleObj r:id="rId7" imgW="4965700" imgH="155829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9650" y="1916113"/>
                        <a:ext cx="1573213" cy="49418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A03E785B-C760-8D48-A1E1-E95ACB1502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b="1">
                <a:latin typeface="Arial Black" panose="020B0604020202020204" pitchFamily="34" charset="0"/>
              </a:rPr>
              <a:t>MORFOLOGIA GENERALE DEI MUSCOLI SCHELETRICI (da Martini &amp; Timmons)</a:t>
            </a:r>
            <a:br>
              <a:rPr lang="it-IT" altLang="it-IT" sz="2400" b="1">
                <a:latin typeface="Arial Black" panose="020B0604020202020204" pitchFamily="34" charset="0"/>
              </a:rPr>
            </a:br>
            <a:r>
              <a:rPr lang="it-IT" altLang="it-IT" sz="2400" b="1">
                <a:latin typeface="Arial Black" panose="020B0604020202020204" pitchFamily="34" charset="0"/>
              </a:rPr>
              <a:t>n.b.: questa è SOLO UNA delle Classificazioni !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9ED03F0-AE6B-784D-8717-FB4BAB9FA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925"/>
            <a:ext cx="9144000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5DDF7B50-8DF9-BB49-B65C-FD6234F7B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>
                <a:latin typeface="Arial Black" panose="020B0604020202020204" pitchFamily="34" charset="0"/>
              </a:rPr>
              <a:t>ORIGINI ed INSERZIONI MUSCOLARI </a:t>
            </a:r>
            <a:br>
              <a:rPr lang="it-IT" altLang="it-IT" sz="2800">
                <a:latin typeface="Arial Black" panose="020B0604020202020204" pitchFamily="34" charset="0"/>
              </a:rPr>
            </a:br>
            <a:r>
              <a:rPr lang="it-IT" altLang="it-IT" sz="2800">
                <a:latin typeface="Arial Black" panose="020B0604020202020204" pitchFamily="34" charset="0"/>
              </a:rPr>
              <a:t>alle altre strutture corporee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536CE202-7549-C046-A64E-AEB904A48A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686800" cy="4724400"/>
          </a:xfrm>
          <a:ln/>
        </p:spPr>
        <p:txBody>
          <a:bodyPr/>
          <a:lstStyle/>
          <a:p>
            <a:pPr marL="341313" indent="-341313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/>
              <a:t>ORIGINE</a:t>
            </a:r>
            <a:r>
              <a:rPr lang="it-IT" altLang="it-IT"/>
              <a:t>: punto di attacco ad un segmento scheletrico (od altra struttura corporea) sul quale il muscolo fa “</a:t>
            </a:r>
            <a:r>
              <a:rPr lang="it-IT" altLang="it-IT" b="1" i="1"/>
              <a:t>PUNTO FISSO</a:t>
            </a:r>
            <a:r>
              <a:rPr lang="it-IT" altLang="it-IT"/>
              <a:t>” durante la sua azione.</a:t>
            </a:r>
          </a:p>
          <a:p>
            <a:pPr marL="341313" indent="-341313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/>
              <a:t>INSERZIONE</a:t>
            </a:r>
            <a:r>
              <a:rPr lang="it-IT" altLang="it-IT"/>
              <a:t>: punto di attacco ad un segmento scheletrico (o ad altra struttura corporea), che, per effetto dell’ azione del muscolo, viene a MODIFICARE la SUA POSIZIONE NELLO SPAZIO.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917E3283-1DE8-0B43-A0F2-6A7D17DB0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990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>
                <a:latin typeface="Arial Black" panose="020B0604020202020204" pitchFamily="34" charset="0"/>
              </a:rPr>
              <a:t>DISPOSITIVI CONNETTIVALI ANNESSI AI MUSCOLI STRIATI SCHELETRICI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32F89466-0607-6649-A44D-A297394D98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4876800"/>
          </a:xfrm>
          <a:ln/>
        </p:spPr>
        <p:txBody>
          <a:bodyPr/>
          <a:lstStyle/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/>
              <a:t>Sono strutture di </a:t>
            </a:r>
            <a:r>
              <a:rPr lang="it-IT" altLang="it-IT" sz="2400" b="1"/>
              <a:t>TESSUTO CONNETTIVO FIBRILLARE DENSO </a:t>
            </a:r>
            <a:r>
              <a:rPr lang="it-IT" altLang="it-IT" sz="2400"/>
              <a:t>e si definiscono: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/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/>
              <a:t>TENDINI</a:t>
            </a:r>
            <a:r>
              <a:rPr lang="it-IT" altLang="it-IT" sz="2400"/>
              <a:t>: strutture connettivali CILINDRICHE che connettono capi muscolari allo scheletro</a:t>
            </a:r>
          </a:p>
          <a:p>
            <a:pPr marL="341313" indent="-339725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/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/>
              <a:t>APONEUROSI</a:t>
            </a:r>
            <a:r>
              <a:rPr lang="it-IT" altLang="it-IT" sz="2400"/>
              <a:t>: strutture connettivali AMPIE, slargate ed estese che connettono muscoli o allo scheletro, o ad altre strutture (es.: tessuto connettivo lasso sottocutaneo)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/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-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/>
              <a:t>FASCE FIBROSE</a:t>
            </a:r>
            <a:r>
              <a:rPr lang="it-IT" altLang="it-IT" sz="2400"/>
              <a:t>: strutture traslucide che rivestono i muscoli, suddividendone vari gruppi in LOGGE MUSCOLARI (es.: Loggia Muscolare Anteriore del Braccio, Loggia Muscolare Anteriore della Coscia, etc.)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1320</Words>
  <Application>Microsoft Macintosh PowerPoint</Application>
  <PresentationFormat>Presentazione su schermo (4:3)</PresentationFormat>
  <Paragraphs>184</Paragraphs>
  <Slides>34</Slides>
  <Notes>29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34</vt:i4>
      </vt:variant>
    </vt:vector>
  </HeadingPairs>
  <TitlesOfParts>
    <vt:vector size="44" baseType="lpstr">
      <vt:lpstr>Times New Roman</vt:lpstr>
      <vt:lpstr>Arial</vt:lpstr>
      <vt:lpstr>Microsoft YaHei</vt:lpstr>
      <vt:lpstr>Lucida Sans Unicode</vt:lpstr>
      <vt:lpstr>Arial Black</vt:lpstr>
      <vt:lpstr>Arial Unicode MS</vt:lpstr>
      <vt:lpstr>Verdana</vt:lpstr>
      <vt:lpstr>Symbol</vt:lpstr>
      <vt:lpstr>MS PGothic</vt:lpstr>
      <vt:lpstr>Tema di Office</vt:lpstr>
      <vt:lpstr>TESSUTO MUSCOLARE</vt:lpstr>
      <vt:lpstr>TERMINOLOGIA SPECIFICA</vt:lpstr>
      <vt:lpstr>MUSCOLATURA STRIATA </vt:lpstr>
      <vt:lpstr>MUSCOLATURA  LISCIA</vt:lpstr>
      <vt:lpstr>TESSUTO MUSCOLARE STRIATO SCHELETRICO</vt:lpstr>
      <vt:lpstr>SISTEMA MUSCOLARE SCHELETRICO del Sistema Locomotore</vt:lpstr>
      <vt:lpstr>MORFOLOGIA GENERALE DEI MUSCOLI SCHELETRICI (da Martini &amp; Timmons) n.b.: questa è SOLO UNA delle Classificazioni !</vt:lpstr>
      <vt:lpstr>ORIGINI ed INSERZIONI MUSCOLARI  alle altre strutture corporee</vt:lpstr>
      <vt:lpstr>DISPOSITIVI CONNETTIVALI ANNESSI AI MUSCOLI STRIATI SCHELETRICI</vt:lpstr>
      <vt:lpstr>MORFOLOGIA GENERALE DEI MUSCOLI SCHELETRICI (da Balboni et al.) e DISPOSITIVI CONNETTIVALI</vt:lpstr>
      <vt:lpstr>TESSUTO MUSCOLARE SCHELETRICO</vt:lpstr>
      <vt:lpstr>Presentazione standard di PowerPoint</vt:lpstr>
      <vt:lpstr>Presentazione standard di PowerPoint</vt:lpstr>
      <vt:lpstr>Presentazione standard di PowerPoint</vt:lpstr>
      <vt:lpstr>ORGANIZZAZIONE DELLA STRIATURA TRASVERSALE  nel  Tessuto Muscolare Striato </vt:lpstr>
      <vt:lpstr>Presentazione standard di PowerPoint</vt:lpstr>
      <vt:lpstr>Presentazione standard di PowerPoint</vt:lpstr>
      <vt:lpstr>MIOFIBRILLE</vt:lpstr>
      <vt:lpstr>MIOFILAMENTI  SPESSI</vt:lpstr>
      <vt:lpstr>MIOFILAMENTI  SOTTILI</vt:lpstr>
      <vt:lpstr>RETICOLO SARCOPLASMATICO e SISTEMA DEI TUBULI TRASVERSI (Tubuli a “T”) e CISTERNA TERMINALE (TRIADE) </vt:lpstr>
      <vt:lpstr>La contrazione muscolare prevede lo scorrimento reciproco dei miofilamenti sottili di F-actina su quelli spessi di miosina. In questo modo il sarcomero si accorcia, la banda I  si riduce, mentre la banda A rimane inalterata</vt:lpstr>
      <vt:lpstr>Presentazione standard di PowerPoint</vt:lpstr>
      <vt:lpstr>MIOFILAMENTI e  RECIPROCO SCORRIMENTO</vt:lpstr>
      <vt:lpstr>Presentazione standard di PowerPoint</vt:lpstr>
      <vt:lpstr>Presentazione standard di PowerPoint</vt:lpstr>
      <vt:lpstr>MIOGLOBINA e ETEROGENEITA’ delle FIBRE MUSCOLARI</vt:lpstr>
      <vt:lpstr>Presentazione standard di PowerPoint</vt:lpstr>
      <vt:lpstr>TESSUTO MUSCOLARE STRIATO CARDIACO  Verrà trattato con  il Sistema Circolatorio  (Sistema Circolatorio Sanguifero)</vt:lpstr>
      <vt:lpstr>TESSUTO MUSCOLARE LISCIO </vt:lpstr>
      <vt:lpstr>TESSUTO MUSCOLARE LISCIO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Tessuto muscolare</dc:title>
  <dc:creator>Stefano</dc:creator>
  <cp:lastModifiedBy>Vittorio Grill</cp:lastModifiedBy>
  <cp:revision>96</cp:revision>
  <cp:lastPrinted>1601-01-01T00:00:00Z</cp:lastPrinted>
  <dcterms:created xsi:type="dcterms:W3CDTF">2004-01-07T18:28:19Z</dcterms:created>
  <dcterms:modified xsi:type="dcterms:W3CDTF">2021-02-22T14:08:06Z</dcterms:modified>
</cp:coreProperties>
</file>