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57" r:id="rId10"/>
    <p:sldId id="259" r:id="rId11"/>
    <p:sldId id="260" r:id="rId12"/>
    <p:sldId id="261" r:id="rId13"/>
    <p:sldId id="258" r:id="rId14"/>
    <p:sldId id="262" r:id="rId15"/>
    <p:sldId id="266" r:id="rId16"/>
    <p:sldId id="267" r:id="rId17"/>
    <p:sldId id="263" r:id="rId18"/>
    <p:sldId id="264" r:id="rId19"/>
    <p:sldId id="265" r:id="rId20"/>
    <p:sldId id="268" r:id="rId21"/>
    <p:sldId id="269" r:id="rId22"/>
    <p:sldId id="270" r:id="rId23"/>
    <p:sldId id="271" r:id="rId24"/>
    <p:sldId id="272" r:id="rId25"/>
    <p:sldId id="273" r:id="rId26"/>
    <p:sldId id="276" r:id="rId27"/>
    <p:sldId id="274" r:id="rId28"/>
    <p:sldId id="275" r:id="rId29"/>
    <p:sldId id="27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294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4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8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3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3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9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3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3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8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0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DA084-3AA6-4E42-9B76-A1A055BC0E1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F7D8F-F69D-4D53-ABD4-BA22A29CA38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5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Static and dynamic balancing of rigid rotors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06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unbalance (definitions)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4351338"/>
          </a:xfrm>
        </p:spPr>
        <p:txBody>
          <a:bodyPr/>
          <a:lstStyle/>
          <a:p>
            <a:r>
              <a:rPr lang="en-US" dirty="0" smtClean="0"/>
              <a:t>Centrifugal force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Unbalance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Specific unbalance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576" y="2085452"/>
            <a:ext cx="6659663" cy="3040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713" y="2476708"/>
            <a:ext cx="1590675" cy="476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1713" y="4079185"/>
            <a:ext cx="1657350" cy="4857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5754" y="5300663"/>
            <a:ext cx="295275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13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Couple unbalance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277" y="146567"/>
            <a:ext cx="2914650" cy="2876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3076" y="365125"/>
            <a:ext cx="1657350" cy="185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8016" y="2856580"/>
            <a:ext cx="4517984" cy="34900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67063" y="1690688"/>
            <a:ext cx="3958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center of gravity belongs to the rotational axis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7049" y="3477552"/>
            <a:ext cx="5297757" cy="31954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33610" y="3606089"/>
            <a:ext cx="3958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68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Static unbalance + coupled unbalance = dynamic unbalance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389" y="1405485"/>
            <a:ext cx="9934247" cy="475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94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7805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Geometric errors and variation in density of material causes a series of unknown centrifugal forces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single unknown unbalancing force account for all the contributions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4528" y="249824"/>
            <a:ext cx="3027447" cy="23428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969" y="2708022"/>
            <a:ext cx="3743325" cy="76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293" y="5736473"/>
            <a:ext cx="1171575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9830" y="4859172"/>
            <a:ext cx="2828925" cy="65722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295297" y="3610055"/>
            <a:ext cx="3784533" cy="3194136"/>
            <a:chOff x="5224488" y="3757863"/>
            <a:chExt cx="3784533" cy="319413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446671" y="3757863"/>
              <a:ext cx="3562350" cy="3143250"/>
            </a:xfrm>
            <a:prstGeom prst="rect">
              <a:avLst/>
            </a:prstGeom>
          </p:spPr>
        </p:pic>
        <p:sp>
          <p:nvSpPr>
            <p:cNvPr id="9" name="Freeform 8"/>
            <p:cNvSpPr/>
            <p:nvPr/>
          </p:nvSpPr>
          <p:spPr>
            <a:xfrm>
              <a:off x="5224488" y="5363726"/>
              <a:ext cx="1932773" cy="1588273"/>
            </a:xfrm>
            <a:custGeom>
              <a:avLst/>
              <a:gdLst>
                <a:gd name="connsiteX0" fmla="*/ 707080 w 1932773"/>
                <a:gd name="connsiteY0" fmla="*/ 447527 h 1588273"/>
                <a:gd name="connsiteX1" fmla="*/ 1224438 w 1932773"/>
                <a:gd name="connsiteY1" fmla="*/ 279085 h 1588273"/>
                <a:gd name="connsiteX2" fmla="*/ 1789923 w 1932773"/>
                <a:gd name="connsiteY2" fmla="*/ 495653 h 1588273"/>
                <a:gd name="connsiteX3" fmla="*/ 1922270 w 1932773"/>
                <a:gd name="connsiteY3" fmla="*/ 1205516 h 1588273"/>
                <a:gd name="connsiteX4" fmla="*/ 1585386 w 1932773"/>
                <a:gd name="connsiteY4" fmla="*/ 1542400 h 1588273"/>
                <a:gd name="connsiteX5" fmla="*/ 237849 w 1932773"/>
                <a:gd name="connsiteY5" fmla="*/ 1506306 h 1588273"/>
                <a:gd name="connsiteX6" fmla="*/ 33312 w 1932773"/>
                <a:gd name="connsiteY6" fmla="*/ 820506 h 1588273"/>
                <a:gd name="connsiteX7" fmla="*/ 45344 w 1932773"/>
                <a:gd name="connsiteY7" fmla="*/ 134706 h 1588273"/>
                <a:gd name="connsiteX8" fmla="*/ 466449 w 1932773"/>
                <a:gd name="connsiteY8" fmla="*/ 26421 h 1588273"/>
                <a:gd name="connsiteX9" fmla="*/ 707080 w 1932773"/>
                <a:gd name="connsiteY9" fmla="*/ 447527 h 1588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32773" h="1588273">
                  <a:moveTo>
                    <a:pt x="707080" y="447527"/>
                  </a:moveTo>
                  <a:cubicBezTo>
                    <a:pt x="833411" y="489638"/>
                    <a:pt x="1043964" y="271064"/>
                    <a:pt x="1224438" y="279085"/>
                  </a:cubicBezTo>
                  <a:cubicBezTo>
                    <a:pt x="1404912" y="287106"/>
                    <a:pt x="1673618" y="341248"/>
                    <a:pt x="1789923" y="495653"/>
                  </a:cubicBezTo>
                  <a:cubicBezTo>
                    <a:pt x="1906228" y="650058"/>
                    <a:pt x="1956359" y="1031058"/>
                    <a:pt x="1922270" y="1205516"/>
                  </a:cubicBezTo>
                  <a:cubicBezTo>
                    <a:pt x="1888181" y="1379974"/>
                    <a:pt x="1866123" y="1492268"/>
                    <a:pt x="1585386" y="1542400"/>
                  </a:cubicBezTo>
                  <a:cubicBezTo>
                    <a:pt x="1304649" y="1592532"/>
                    <a:pt x="496528" y="1626622"/>
                    <a:pt x="237849" y="1506306"/>
                  </a:cubicBezTo>
                  <a:cubicBezTo>
                    <a:pt x="-20830" y="1385990"/>
                    <a:pt x="65396" y="1049106"/>
                    <a:pt x="33312" y="820506"/>
                  </a:cubicBezTo>
                  <a:cubicBezTo>
                    <a:pt x="1228" y="591906"/>
                    <a:pt x="-26845" y="267053"/>
                    <a:pt x="45344" y="134706"/>
                  </a:cubicBezTo>
                  <a:cubicBezTo>
                    <a:pt x="117533" y="2359"/>
                    <a:pt x="354154" y="-29726"/>
                    <a:pt x="466449" y="26421"/>
                  </a:cubicBezTo>
                  <a:cubicBezTo>
                    <a:pt x="578744" y="82568"/>
                    <a:pt x="580749" y="405416"/>
                    <a:pt x="707080" y="44752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1540" y="6324680"/>
            <a:ext cx="2257425" cy="428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66361" y="6383973"/>
            <a:ext cx="20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b="1" dirty="0" smtClean="0"/>
              <a:t>complex notation</a:t>
            </a:r>
            <a:endParaRPr lang="en-US" b="1" dirty="0"/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>
            <a:off x="9228221" y="3610055"/>
            <a:ext cx="1266072" cy="12491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11" idx="0"/>
          </p:cNvCxnSpPr>
          <p:nvPr/>
        </p:nvCxnSpPr>
        <p:spPr>
          <a:xfrm flipH="1">
            <a:off x="7450253" y="5516397"/>
            <a:ext cx="3044040" cy="8082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356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607" y="170245"/>
            <a:ext cx="4936958" cy="61990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vertical component of the reaction force is measured by means of a load cell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signal (in N) is a plot similar to that on the right.</a:t>
            </a:r>
          </a:p>
          <a:p>
            <a:pPr marL="0" indent="0">
              <a:buNone/>
            </a:pPr>
            <a:r>
              <a:rPr lang="en-US" dirty="0" smtClean="0"/>
              <a:t>This may it is possible to know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ymax</a:t>
            </a:r>
            <a:r>
              <a:rPr lang="en-US" dirty="0" smtClean="0"/>
              <a:t>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yo</a:t>
            </a:r>
            <a:r>
              <a:rPr lang="en-US" dirty="0" smtClean="0"/>
              <a:t> and </a:t>
            </a:r>
            <a:r>
              <a:rPr lang="el-GR" dirty="0" smtClean="0"/>
              <a:t>α</a:t>
            </a:r>
            <a:r>
              <a:rPr lang="it-IT" baseline="-25000" dirty="0" smtClean="0"/>
              <a:t>G</a:t>
            </a:r>
            <a:endParaRPr lang="en-US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952" y="459004"/>
            <a:ext cx="3562350" cy="3143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35396" y="1484863"/>
            <a:ext cx="2354556" cy="9233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Force generated by the bearing to support the rotor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23" y="1484863"/>
            <a:ext cx="4316975" cy="11603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8518" y="3737770"/>
            <a:ext cx="5996533" cy="312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08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balancing machines</a:t>
            </a:r>
            <a:endParaRPr lang="en-US" dirty="0"/>
          </a:p>
        </p:txBody>
      </p:sp>
      <p:pic>
        <p:nvPicPr>
          <p:cNvPr id="1026" name="Picture 2" descr="http://www.rokaderototechniks.com/dynamic-balancing-machines-schenck-products/index1_files/vlb_images1/dynamic_balancing_machine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66615"/>
            <a:ext cx="57150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olee.com/resources/items/img/2013/01/12/thmb/1230869808138762069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390774"/>
            <a:ext cx="5953125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661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An instrument to measure the angular speed</a:t>
            </a:r>
          </a:p>
          <a:p>
            <a:pPr>
              <a:buFontTx/>
              <a:buChar char="-"/>
            </a:pPr>
            <a:r>
              <a:rPr lang="en-US" dirty="0" smtClean="0"/>
              <a:t>One (for the static balancing) or two (for the dynamic balancing) load cells to measure the vertical components of the reaction forces generated by the supports</a:t>
            </a:r>
          </a:p>
          <a:p>
            <a:pPr>
              <a:buFontTx/>
              <a:buChar char="-"/>
            </a:pPr>
            <a:r>
              <a:rPr lang="en-US" dirty="0" smtClean="0"/>
              <a:t>A sensor (or a procedure) to calculate the instant when the a mark (or a reference) on the rotor pass through a mark (or a reference) fixed to the inertial frame 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(see the video Dynamic Balancing.mp4)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9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72979"/>
            <a:ext cx="9677401" cy="58039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From the previous </a:t>
            </a:r>
            <a:r>
              <a:rPr lang="en-US" dirty="0" err="1" smtClean="0"/>
              <a:t>eq.s</a:t>
            </a:r>
            <a:r>
              <a:rPr lang="en-US" dirty="0" smtClean="0"/>
              <a:t> it yields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Therefore the </a:t>
            </a:r>
            <a:r>
              <a:rPr lang="en-US" b="1" dirty="0" smtClean="0"/>
              <a:t>unbalance</a:t>
            </a:r>
            <a:r>
              <a:rPr lang="en-US" dirty="0" smtClean="0"/>
              <a:t> is (angular speed is known)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position of the unbalance mass is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133" y="958306"/>
            <a:ext cx="4095337" cy="10389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420" y="2964155"/>
            <a:ext cx="2082972" cy="7656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1420" y="4900861"/>
            <a:ext cx="5539045" cy="101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98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9074"/>
            <a:ext cx="10515600" cy="57678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we decide to fix the value of the balancing mass (m), its distance from the center  has to be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And its position with respect to the reference, has to be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Alternatively, </a:t>
            </a:r>
            <a:r>
              <a:rPr lang="en-US" dirty="0" err="1"/>
              <a:t>t</a:t>
            </a:r>
            <a:r>
              <a:rPr lang="en-US" dirty="0" err="1" smtClean="0"/>
              <a:t>f</a:t>
            </a:r>
            <a:r>
              <a:rPr lang="en-US" dirty="0" smtClean="0"/>
              <a:t> we decide to fix the distance of the mass from the center (r), the value of the mass has to be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1" y="1169193"/>
            <a:ext cx="4218559" cy="16079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4263" y="2777164"/>
            <a:ext cx="1562170" cy="543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9987" y="4861362"/>
            <a:ext cx="3614506" cy="112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92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balancing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6855" y="1155997"/>
            <a:ext cx="6365163" cy="36391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2017986"/>
            <a:ext cx="43486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problem consists in calculating the positions and the values of the two balancing masses m1 and m2</a:t>
            </a:r>
          </a:p>
          <a:p>
            <a:endParaRPr lang="en-US" dirty="0"/>
          </a:p>
          <a:p>
            <a:r>
              <a:rPr lang="en-US" dirty="0" smtClean="0"/>
              <a:t>Masses are located on two planes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83379" y="5883442"/>
            <a:ext cx="3163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Reaction forces on the supports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7014414" y="3380874"/>
            <a:ext cx="1950744" cy="25025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8965158" y="3922296"/>
            <a:ext cx="1237621" cy="19611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99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96643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a rotor can be assumed rigid?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answerer depends on the rotor speed.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84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 forces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47537"/>
                <a:ext cx="9725526" cy="482942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reaction forces are measured when the rotor passes for its initial position, therefore 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=0+2 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 . They are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In complex notation, according to the figure, they are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47537"/>
                <a:ext cx="9725526" cy="4829426"/>
              </a:xfrm>
              <a:blipFill rotWithShape="0">
                <a:blip r:embed="rId2"/>
                <a:stretch>
                  <a:fillRect l="-1317" t="-2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8329" y="2296507"/>
            <a:ext cx="4400550" cy="1171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8958" y="4484385"/>
            <a:ext cx="5071632" cy="11182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4559" y="4171909"/>
            <a:ext cx="2514600" cy="238125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9288379" y="4484385"/>
            <a:ext cx="36095" cy="14712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9324474" y="5220008"/>
            <a:ext cx="914400" cy="7356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851859" y="4821699"/>
            <a:ext cx="42107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077840" y="4108189"/>
            <a:ext cx="42672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35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Moments of the reaction forces with respect to the pole on the origin “O”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70283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Right-hand rule for the cross product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214" y="2191734"/>
            <a:ext cx="5847245" cy="7406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711" y="3060645"/>
            <a:ext cx="3121737" cy="35337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06207" y="4335517"/>
            <a:ext cx="5794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the moment doesn’t have a component along the</a:t>
            </a:r>
          </a:p>
          <a:p>
            <a:r>
              <a:rPr lang="en-US" dirty="0" smtClean="0"/>
              <a:t>Z axis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9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equilibrium of the forces acting on the rotor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740" y="2154715"/>
            <a:ext cx="10825249" cy="1384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97242" y="3838074"/>
            <a:ext cx="72430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</a:t>
            </a:r>
            <a:r>
              <a:rPr lang="en-US" sz="4000" dirty="0" smtClean="0"/>
              <a:t>1 and r2 are fixed</a:t>
            </a:r>
          </a:p>
          <a:p>
            <a:endParaRPr lang="en-US" sz="4000" dirty="0" smtClean="0"/>
          </a:p>
          <a:p>
            <a:r>
              <a:rPr lang="en-US" sz="4000" dirty="0" smtClean="0"/>
              <a:t>m1, m2, </a:t>
            </a:r>
            <a:r>
              <a:rPr lang="el-GR" sz="4000" dirty="0" smtClean="0"/>
              <a:t>α</a:t>
            </a:r>
            <a:r>
              <a:rPr lang="it-IT" sz="4000" dirty="0" smtClean="0"/>
              <a:t>1 and </a:t>
            </a:r>
            <a:r>
              <a:rPr lang="el-GR" sz="4000" dirty="0" smtClean="0"/>
              <a:t>α</a:t>
            </a:r>
            <a:r>
              <a:rPr lang="it-IT" sz="4000" dirty="0" smtClean="0"/>
              <a:t>2 </a:t>
            </a:r>
            <a:r>
              <a:rPr lang="en-US" sz="4000" dirty="0" smtClean="0"/>
              <a:t>are variables to be calculated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5743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the variables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385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system in matrix notation becomes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solution of the system is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2748" y="821969"/>
            <a:ext cx="4611052" cy="4550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235" y="2408238"/>
            <a:ext cx="7996927" cy="12808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5513" y="4363518"/>
            <a:ext cx="5780684" cy="194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68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85992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Since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Moreover, since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 yields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124" y="569118"/>
            <a:ext cx="5385766" cy="9175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641" y="1825625"/>
            <a:ext cx="6277960" cy="5530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1914" y="2906110"/>
            <a:ext cx="7385821" cy="5228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8161" y="3812195"/>
            <a:ext cx="4581791" cy="15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695" y="0"/>
            <a:ext cx="10515600" cy="1325563"/>
          </a:xfrm>
        </p:spPr>
        <p:txBody>
          <a:bodyPr/>
          <a:lstStyle/>
          <a:p>
            <a:r>
              <a:rPr lang="en-US" dirty="0" smtClean="0"/>
              <a:t>Balance quality grade</a:t>
            </a:r>
            <a:endParaRPr lang="en-US" dirty="0"/>
          </a:p>
        </p:txBody>
      </p:sp>
      <p:pic>
        <p:nvPicPr>
          <p:cNvPr id="2050" name="Picture 2" descr="http://www.perpetualindustries.com/images/blog/balanc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81" y="0"/>
            <a:ext cx="5015516" cy="692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20907"/>
              </p:ext>
            </p:extLst>
          </p:nvPr>
        </p:nvGraphicFramePr>
        <p:xfrm>
          <a:off x="311484" y="1188720"/>
          <a:ext cx="6269789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5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Balance Quality Grade</a:t>
                      </a:r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Type of Rotor</a:t>
                      </a:r>
                      <a:endParaRPr lang="en-US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630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Crankshaft drives of rigidly mounted large four-cycle engines; crankshaft drives of elastically mounted marine diesel engines.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Crankshaft drives of rigidly mounted fast four-cylinder diesel engines.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Crankshaft drives of fast diesel engines with six or more cylinders; complete engines (gasoline or diesel) for cars and trucks.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40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Car wheels, wheel rims, wheel sets, </a:t>
                      </a:r>
                      <a:r>
                        <a:rPr lang="en-US" sz="1400" dirty="0" err="1">
                          <a:effectLst/>
                        </a:rPr>
                        <a:t>driveshafts</a:t>
                      </a:r>
                      <a:r>
                        <a:rPr lang="en-US" sz="1400" dirty="0">
                          <a:effectLst/>
                        </a:rPr>
                        <a:t>; crankshaft drives of elastically mounted fast four-cycle engine (gasoline or diesel) with six or more cylinders; crankshaft drives for engines of cars and trucks.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16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Parts of agricultural machinery; individual components of engines (gasoline or diesel) for cars and trucks.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6.3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Parts or process plant machines; marine main-turbine gears; centrifuge drums; fans; assembled aircraft gas-turbine rotors; fly wheels; pump impellers; machine-tool and general machinery parts; electrical armatures; paper machine rolls.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2.5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Gas and steam turbines; rigid turbo-generator rotors; rotors; turbo-compressors; machine-tool drives; small electrical armatures; turbine-driven pumps.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Tape recorder and phonograph drives; grinding-machine drives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 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</a:rPr>
                        <a:t>Spindles; disks; armatures of precision grinders; gyroscopes.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778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Multi-plane balancing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Equilibrium of forces along x and y axes</a:t>
            </a:r>
          </a:p>
          <a:p>
            <a:pPr>
              <a:buFontTx/>
              <a:buChar char="-"/>
            </a:pPr>
            <a:r>
              <a:rPr lang="en-US" dirty="0" smtClean="0"/>
              <a:t>Equilibrium of momentum along x and y axes </a:t>
            </a:r>
          </a:p>
          <a:p>
            <a:pPr>
              <a:buFontTx/>
              <a:buChar char="-"/>
            </a:pPr>
            <a:r>
              <a:rPr lang="en-US" dirty="0" smtClean="0"/>
              <a:t>4 equations</a:t>
            </a:r>
          </a:p>
          <a:p>
            <a:pPr>
              <a:buFontTx/>
              <a:buChar char="-"/>
            </a:pPr>
            <a:r>
              <a:rPr lang="en-US" dirty="0" smtClean="0"/>
              <a:t>For each balancing mass there are two parameters to calculate.</a:t>
            </a:r>
          </a:p>
          <a:p>
            <a:pPr>
              <a:buFontTx/>
              <a:buChar char="-"/>
            </a:pPr>
            <a:r>
              <a:rPr lang="en-US" dirty="0" smtClean="0"/>
              <a:t>Number of balancing masses &gt; 2</a:t>
            </a:r>
          </a:p>
          <a:p>
            <a:pPr>
              <a:buFontTx/>
              <a:buChar char="-"/>
            </a:pPr>
            <a:r>
              <a:rPr lang="en-US" dirty="0" smtClean="0"/>
              <a:t>Use of the pseudoinverse to solve the problem</a:t>
            </a:r>
          </a:p>
          <a:p>
            <a:pPr>
              <a:buFontTx/>
              <a:buChar char="-"/>
            </a:pPr>
            <a:r>
              <a:rPr lang="en-US" dirty="0" smtClean="0"/>
              <a:t>This is not the only possibility (optimization of the non linear problem)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61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chain in case of balancing with accelerometers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8988" y="1867443"/>
            <a:ext cx="646747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66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and after the balancing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99703"/>
            <a:ext cx="6124575" cy="2876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6505" y="3990975"/>
            <a:ext cx="6076950" cy="2867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4600" y="4944979"/>
            <a:ext cx="219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 spectrums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18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07221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vibration can be measured</a:t>
            </a:r>
          </a:p>
          <a:p>
            <a:pPr marL="0" indent="0">
              <a:buNone/>
            </a:pPr>
            <a:r>
              <a:rPr lang="en-US" dirty="0"/>
              <a:t>in terms of acceleration, velocity, or</a:t>
            </a:r>
          </a:p>
          <a:p>
            <a:pPr marL="0" indent="0">
              <a:buNone/>
            </a:pPr>
            <a:r>
              <a:rPr lang="en-US" dirty="0"/>
              <a:t>displacement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Experience has shown that </a:t>
            </a:r>
            <a:r>
              <a:rPr lang="en-US" b="1" dirty="0" smtClean="0"/>
              <a:t>velocity</a:t>
            </a:r>
            <a:r>
              <a:rPr lang="en-US" dirty="0" smtClean="0"/>
              <a:t> usually </a:t>
            </a:r>
            <a:r>
              <a:rPr lang="en-US" dirty="0"/>
              <a:t>has the flattest curve, so it </a:t>
            </a:r>
            <a:r>
              <a:rPr lang="en-US" dirty="0" smtClean="0"/>
              <a:t>is the </a:t>
            </a:r>
            <a:r>
              <a:rPr lang="en-US" dirty="0"/>
              <a:t>parameter most often selected.</a:t>
            </a:r>
          </a:p>
          <a:p>
            <a:pPr marL="0" indent="0">
              <a:buNone/>
            </a:pPr>
            <a:r>
              <a:rPr lang="en-US" dirty="0"/>
              <a:t>Use of acceleration levels tends to </a:t>
            </a:r>
            <a:r>
              <a:rPr lang="en-US" dirty="0" smtClean="0"/>
              <a:t>emphasize higher </a:t>
            </a:r>
            <a:r>
              <a:rPr lang="en-US" dirty="0"/>
              <a:t>frequency components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6309" y="1027906"/>
            <a:ext cx="641985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6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Jeffcott </a:t>
            </a:r>
            <a:r>
              <a:rPr lang="en-US" dirty="0" smtClean="0"/>
              <a:t>rotor: critical speed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19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single </a:t>
            </a:r>
            <a:r>
              <a:rPr lang="en-US" dirty="0"/>
              <a:t>mass Jeffcott rotor with rigid </a:t>
            </a:r>
            <a:r>
              <a:rPr lang="en-US" dirty="0" smtClean="0"/>
              <a:t>bearings</a:t>
            </a:r>
          </a:p>
          <a:p>
            <a:pPr>
              <a:buFontTx/>
              <a:buChar char="-"/>
            </a:pPr>
            <a:r>
              <a:rPr lang="en-US" dirty="0" smtClean="0"/>
              <a:t>The disk has an </a:t>
            </a:r>
            <a:r>
              <a:rPr lang="en-US" dirty="0" smtClean="0">
                <a:solidFill>
                  <a:srgbClr val="FF0000"/>
                </a:solidFill>
              </a:rPr>
              <a:t>eccentricity</a:t>
            </a:r>
            <a:r>
              <a:rPr lang="en-US" dirty="0" smtClean="0"/>
              <a:t> of its </a:t>
            </a:r>
            <a:r>
              <a:rPr lang="en-US" dirty="0" err="1" smtClean="0"/>
              <a:t>centre</a:t>
            </a:r>
            <a:r>
              <a:rPr lang="en-US" dirty="0" smtClean="0"/>
              <a:t> of gravity.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shaft deflects elastically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nptel.ac.in/courses/112103024/module2/lec2/images/2.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531" y="1464176"/>
            <a:ext cx="6370253" cy="253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3218" y="4305007"/>
            <a:ext cx="5167745" cy="205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3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6" y="220717"/>
            <a:ext cx="6306206" cy="59562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simplest model of the rotor system</a:t>
            </a:r>
          </a:p>
          <a:p>
            <a:pPr marL="0" indent="0">
              <a:buNone/>
            </a:pPr>
            <a:r>
              <a:rPr lang="en-US" dirty="0"/>
              <a:t>can be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 err="1" smtClean="0">
                <a:solidFill>
                  <a:srgbClr val="FF0000"/>
                </a:solidFill>
              </a:rPr>
              <a:t>DOF</a:t>
            </a:r>
            <a:r>
              <a:rPr lang="en-US" dirty="0" smtClean="0">
                <a:solidFill>
                  <a:srgbClr val="FF0000"/>
                </a:solidFill>
              </a:rPr>
              <a:t> mechanism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types of rotor model are shown here</a:t>
            </a:r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smtClean="0"/>
              <a:t>top Figure </a:t>
            </a:r>
            <a:r>
              <a:rPr lang="en-US" dirty="0"/>
              <a:t>the bearing (support) is</a:t>
            </a:r>
          </a:p>
          <a:p>
            <a:pPr marL="0" indent="0">
              <a:buNone/>
            </a:pPr>
            <a:r>
              <a:rPr lang="en-US" dirty="0"/>
              <a:t>assumed to be rigid (simply supported)</a:t>
            </a:r>
          </a:p>
          <a:p>
            <a:pPr marL="0" indent="0">
              <a:buNone/>
            </a:pPr>
            <a:r>
              <a:rPr lang="en-US" dirty="0"/>
              <a:t>and the shaft as flexible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mass of the rotor is considered </a:t>
            </a:r>
            <a:r>
              <a:rPr lang="en-US" dirty="0" smtClean="0"/>
              <a:t>rigid </a:t>
            </a:r>
          </a:p>
          <a:p>
            <a:pPr marL="0" indent="0">
              <a:buNone/>
            </a:pPr>
            <a:r>
              <a:rPr lang="en-US" dirty="0" smtClean="0"/>
              <a:t>In the Figure in the middle, the </a:t>
            </a:r>
            <a:r>
              <a:rPr lang="en-US" dirty="0"/>
              <a:t>bearing is</a:t>
            </a:r>
          </a:p>
          <a:p>
            <a:pPr marL="0" indent="0">
              <a:buNone/>
            </a:pPr>
            <a:r>
              <a:rPr lang="en-US" dirty="0"/>
              <a:t>assumed to be flexible and the rotor </a:t>
            </a:r>
            <a:r>
              <a:rPr lang="en-US" dirty="0" smtClean="0"/>
              <a:t>and the shaft as rigid.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>
                <a:solidFill>
                  <a:srgbClr val="FF0000"/>
                </a:solidFill>
              </a:rPr>
              <a:t>Both the cases can be idealized as </a:t>
            </a:r>
            <a:r>
              <a:rPr lang="en-US" dirty="0" smtClean="0">
                <a:solidFill>
                  <a:srgbClr val="FF0000"/>
                </a:solidFill>
              </a:rPr>
              <a:t>a single </a:t>
            </a:r>
            <a:r>
              <a:rPr lang="en-US" dirty="0" err="1">
                <a:solidFill>
                  <a:srgbClr val="FF0000"/>
                </a:solidFill>
              </a:rPr>
              <a:t>DOF</a:t>
            </a:r>
            <a:r>
              <a:rPr lang="en-US" dirty="0">
                <a:solidFill>
                  <a:srgbClr val="FF0000"/>
                </a:solidFill>
              </a:rPr>
              <a:t> as shown in </a:t>
            </a:r>
            <a:r>
              <a:rPr lang="en-US" dirty="0" smtClean="0">
                <a:solidFill>
                  <a:srgbClr val="FF0000"/>
                </a:solidFill>
              </a:rPr>
              <a:t>down Figure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212690" y="220717"/>
            <a:ext cx="3055226" cy="6313934"/>
            <a:chOff x="7212690" y="220717"/>
            <a:chExt cx="3055226" cy="631393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2690" y="882483"/>
              <a:ext cx="3055226" cy="5652168"/>
            </a:xfrm>
            <a:prstGeom prst="rect">
              <a:avLst/>
            </a:prstGeom>
          </p:spPr>
        </p:pic>
        <p:cxnSp>
          <p:nvCxnSpPr>
            <p:cNvPr id="5" name="Straight Connector 4"/>
            <p:cNvCxnSpPr/>
            <p:nvPr/>
          </p:nvCxnSpPr>
          <p:spPr>
            <a:xfrm flipV="1">
              <a:off x="8891337" y="220717"/>
              <a:ext cx="0" cy="11749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9553074" y="220717"/>
              <a:ext cx="0" cy="14035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8891337" y="721895"/>
              <a:ext cx="661737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083843" y="397039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45815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1434"/>
            <a:ext cx="10515600" cy="573552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rotor imbalance gives a sinusoidal force </a:t>
            </a:r>
            <a:r>
              <a:rPr lang="en-US" dirty="0"/>
              <a:t>at </a:t>
            </a:r>
            <a:r>
              <a:rPr lang="en-US" dirty="0" smtClean="0"/>
              <a:t>the rotor </a:t>
            </a:r>
            <a:r>
              <a:rPr lang="en-US" dirty="0"/>
              <a:t>rotational frequency. Thus, the </a:t>
            </a:r>
            <a:r>
              <a:rPr lang="en-US" dirty="0" smtClean="0"/>
              <a:t>imbalance force </a:t>
            </a:r>
            <a:r>
              <a:rPr lang="en-US" dirty="0"/>
              <a:t>is modeled as sinusoidal </a:t>
            </a:r>
            <a:r>
              <a:rPr lang="en-US" dirty="0" smtClean="0"/>
              <a:t>force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Newton’s law on the </a:t>
            </a:r>
            <a:r>
              <a:rPr lang="en-US" dirty="0" smtClean="0"/>
              <a:t>free body </a:t>
            </a:r>
            <a:r>
              <a:rPr lang="en-US" dirty="0"/>
              <a:t>of the rotor mass as shown in </a:t>
            </a:r>
            <a:r>
              <a:rPr lang="en-US" dirty="0" smtClean="0"/>
              <a:t>Figure,</a:t>
            </a:r>
            <a:r>
              <a:rPr lang="en-US" dirty="0"/>
              <a:t> </a:t>
            </a:r>
            <a:r>
              <a:rPr lang="en-US" dirty="0" smtClean="0"/>
              <a:t>i.e</a:t>
            </a:r>
            <a:r>
              <a:rPr lang="en-US" dirty="0"/>
              <a:t>. equating sum of external forces to the mass </a:t>
            </a:r>
            <a:r>
              <a:rPr lang="en-US" dirty="0" smtClean="0"/>
              <a:t>of the </a:t>
            </a:r>
            <a:r>
              <a:rPr lang="en-US" dirty="0"/>
              <a:t>rotor multiplied by the acceleration of </a:t>
            </a:r>
            <a:r>
              <a:rPr lang="en-US" dirty="0" smtClean="0"/>
              <a:t>the center </a:t>
            </a:r>
            <a:r>
              <a:rPr lang="en-US" dirty="0"/>
              <a:t>of gravity of the rotor mass, we have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092" y="1448949"/>
            <a:ext cx="3318150" cy="6636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7920" y="4357688"/>
            <a:ext cx="1924050" cy="1819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834" y="4694563"/>
            <a:ext cx="4858408" cy="71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7559"/>
            <a:ext cx="10515600" cy="56094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the </a:t>
            </a:r>
            <a:r>
              <a:rPr lang="en-US" dirty="0">
                <a:solidFill>
                  <a:srgbClr val="FF0000"/>
                </a:solidFill>
              </a:rPr>
              <a:t>free vibration</a:t>
            </a:r>
            <a:r>
              <a:rPr lang="en-US" dirty="0"/>
              <a:t>, when the </a:t>
            </a:r>
            <a:r>
              <a:rPr lang="en-US" dirty="0" smtClean="0"/>
              <a:t>external imbalance </a:t>
            </a:r>
            <a:r>
              <a:rPr lang="en-US" dirty="0"/>
              <a:t>force is absent, the rotor mass </a:t>
            </a:r>
            <a:r>
              <a:rPr lang="en-US" dirty="0" smtClean="0"/>
              <a:t>will be having </a:t>
            </a:r>
            <a:r>
              <a:rPr lang="en-US" dirty="0"/>
              <a:t>oscillation and that will be given </a:t>
            </a:r>
            <a:r>
              <a:rPr lang="en-US" dirty="0" smtClean="0"/>
              <a:t>by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omega_n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dirty="0">
                <a:solidFill>
                  <a:srgbClr val="FF0000"/>
                </a:solidFill>
              </a:rPr>
              <a:t>the frequency of oscillation </a:t>
            </a:r>
            <a:r>
              <a:rPr lang="en-US" dirty="0" smtClean="0">
                <a:solidFill>
                  <a:srgbClr val="FF0000"/>
                </a:solidFill>
              </a:rPr>
              <a:t>during the </a:t>
            </a:r>
            <a:r>
              <a:rPr lang="en-US" dirty="0">
                <a:solidFill>
                  <a:srgbClr val="FF0000"/>
                </a:solidFill>
              </a:rPr>
              <a:t>free vibration </a:t>
            </a:r>
            <a:r>
              <a:rPr lang="en-US" dirty="0"/>
              <a:t>and that is called the </a:t>
            </a:r>
            <a:r>
              <a:rPr lang="en-US" dirty="0" smtClean="0">
                <a:solidFill>
                  <a:srgbClr val="FF0000"/>
                </a:solidFill>
              </a:rPr>
              <a:t>natural frequency </a:t>
            </a:r>
            <a:r>
              <a:rPr lang="en-US" dirty="0"/>
              <a:t>of the system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Replacing, one obtains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For the non-trivial solution of </a:t>
            </a:r>
            <a:r>
              <a:rPr lang="en-US" dirty="0" smtClean="0"/>
              <a:t>equation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622" y="1552738"/>
            <a:ext cx="3048388" cy="8593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622" y="4084746"/>
            <a:ext cx="3257440" cy="6922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6484" y="4776952"/>
            <a:ext cx="16383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4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Steady-state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the spin speed </a:t>
            </a:r>
            <a:r>
              <a:rPr lang="en-US" dirty="0" smtClean="0"/>
              <a:t>tends to be </a:t>
            </a:r>
            <a:r>
              <a:rPr lang="en-US" dirty="0"/>
              <a:t>equal to </a:t>
            </a:r>
            <a:r>
              <a:rPr lang="en-US" dirty="0" smtClean="0"/>
              <a:t>the natural </a:t>
            </a:r>
            <a:r>
              <a:rPr lang="en-US" dirty="0"/>
              <a:t>frequency of the </a:t>
            </a:r>
            <a:r>
              <a:rPr lang="en-US" dirty="0" smtClean="0"/>
              <a:t>system, </a:t>
            </a:r>
            <a:r>
              <a:rPr lang="en-US" dirty="0"/>
              <a:t>the </a:t>
            </a:r>
            <a:r>
              <a:rPr lang="en-US" dirty="0" err="1"/>
              <a:t>undamped</a:t>
            </a:r>
            <a:r>
              <a:rPr lang="en-US" dirty="0"/>
              <a:t> </a:t>
            </a:r>
            <a:r>
              <a:rPr lang="en-US" dirty="0" smtClean="0"/>
              <a:t>steady state </a:t>
            </a:r>
            <a:r>
              <a:rPr lang="en-US" dirty="0"/>
              <a:t>forced response amplitude tends to </a:t>
            </a:r>
            <a:r>
              <a:rPr lang="en-US" dirty="0" smtClean="0"/>
              <a:t>infinity.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This </a:t>
            </a:r>
            <a:r>
              <a:rPr lang="en-US" dirty="0">
                <a:solidFill>
                  <a:srgbClr val="FF0000"/>
                </a:solidFill>
              </a:rPr>
              <a:t>is a resonance condition </a:t>
            </a:r>
            <a:r>
              <a:rPr lang="en-US" dirty="0" smtClean="0">
                <a:solidFill>
                  <a:srgbClr val="FF0000"/>
                </a:solidFill>
              </a:rPr>
              <a:t>and the </a:t>
            </a:r>
            <a:r>
              <a:rPr lang="en-US" dirty="0">
                <a:solidFill>
                  <a:srgbClr val="FF0000"/>
                </a:solidFill>
              </a:rPr>
              <a:t>spin speed corresponding to the resonance is defined as </a:t>
            </a:r>
            <a:r>
              <a:rPr lang="en-US" b="1" dirty="0">
                <a:solidFill>
                  <a:srgbClr val="FF0000"/>
                </a:solidFill>
              </a:rPr>
              <a:t>critical speed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91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1111083"/>
            <a:ext cx="10515600" cy="1325563"/>
          </a:xfrm>
        </p:spPr>
        <p:txBody>
          <a:bodyPr/>
          <a:lstStyle/>
          <a:p>
            <a:r>
              <a:rPr lang="en-US" dirty="0" smtClean="0"/>
              <a:t>A rotor is </a:t>
            </a:r>
            <a:r>
              <a:rPr lang="en-US" dirty="0" smtClean="0">
                <a:solidFill>
                  <a:srgbClr val="FF0000"/>
                </a:solidFill>
              </a:rPr>
              <a:t>assumed rigid </a:t>
            </a:r>
            <a:r>
              <a:rPr lang="en-US" dirty="0" smtClean="0"/>
              <a:t>when its speed is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half of its critical speed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Risultati immagi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070" y="2488951"/>
            <a:ext cx="5150352" cy="386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 flipV="1">
            <a:off x="4728411" y="4656221"/>
            <a:ext cx="12031" cy="12994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57400" y="441558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RIGID</a:t>
            </a:r>
          </a:p>
        </p:txBody>
      </p:sp>
      <p:sp>
        <p:nvSpPr>
          <p:cNvPr id="7" name="Freeform 6"/>
          <p:cNvSpPr/>
          <p:nvPr/>
        </p:nvSpPr>
        <p:spPr>
          <a:xfrm>
            <a:off x="2586789" y="4321721"/>
            <a:ext cx="1780674" cy="972174"/>
          </a:xfrm>
          <a:custGeom>
            <a:avLst/>
            <a:gdLst>
              <a:gd name="connsiteX0" fmla="*/ 0 w 1780674"/>
              <a:gd name="connsiteY0" fmla="*/ 93868 h 972174"/>
              <a:gd name="connsiteX1" fmla="*/ 974558 w 1780674"/>
              <a:gd name="connsiteY1" fmla="*/ 81837 h 972174"/>
              <a:gd name="connsiteX2" fmla="*/ 1780674 w 1780674"/>
              <a:gd name="connsiteY2" fmla="*/ 972174 h 97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0674" h="972174">
                <a:moveTo>
                  <a:pt x="0" y="93868"/>
                </a:moveTo>
                <a:cubicBezTo>
                  <a:pt x="338889" y="14660"/>
                  <a:pt x="677779" y="-64547"/>
                  <a:pt x="974558" y="81837"/>
                </a:cubicBezTo>
                <a:cubicBezTo>
                  <a:pt x="1271337" y="228221"/>
                  <a:pt x="1526005" y="600197"/>
                  <a:pt x="1780674" y="972174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9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and dynamic unbalancing (rigid rotor)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85411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Rotors are classified as being either </a:t>
            </a:r>
            <a:r>
              <a:rPr lang="en-US" b="1" dirty="0" smtClean="0"/>
              <a:t>rigid</a:t>
            </a:r>
            <a:r>
              <a:rPr lang="en-US" dirty="0" smtClean="0"/>
              <a:t> or </a:t>
            </a:r>
            <a:r>
              <a:rPr lang="en-US" b="1" dirty="0" smtClean="0"/>
              <a:t>flexible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rigid rotor is one whose service speed is less than 50% of its first </a:t>
            </a:r>
            <a:r>
              <a:rPr lang="en-US" b="1" dirty="0" smtClean="0"/>
              <a:t>critical speed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Above this speed, </a:t>
            </a:r>
            <a:r>
              <a:rPr lang="en-US" dirty="0" err="1" smtClean="0"/>
              <a:t>therotor</a:t>
            </a:r>
            <a:r>
              <a:rPr lang="en-US" dirty="0" smtClean="0"/>
              <a:t> is said to be flexible.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023" y="1825625"/>
            <a:ext cx="3390900" cy="1285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2742" y="3246437"/>
            <a:ext cx="35147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47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1161</Words>
  <Application>Microsoft Office PowerPoint</Application>
  <PresentationFormat>Widescreen</PresentationFormat>
  <Paragraphs>163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Office Theme</vt:lpstr>
      <vt:lpstr>Static and dynamic balancing of rigid rotors</vt:lpstr>
      <vt:lpstr>When a rotor can be assumed rigid?  The answerer depends on the rotor speed.</vt:lpstr>
      <vt:lpstr>Jeffcott rotor: critical speed problem</vt:lpstr>
      <vt:lpstr>Presentazione standard di PowerPoint</vt:lpstr>
      <vt:lpstr>Presentazione standard di PowerPoint</vt:lpstr>
      <vt:lpstr>Presentazione standard di PowerPoint</vt:lpstr>
      <vt:lpstr>Steady-state response</vt:lpstr>
      <vt:lpstr>A rotor is assumed rigid when its speed is  half of its critical speed</vt:lpstr>
      <vt:lpstr>Static and dynamic unbalancing (rigid rotor)</vt:lpstr>
      <vt:lpstr>Static unbalance (definitions)</vt:lpstr>
      <vt:lpstr>Couple unbalance</vt:lpstr>
      <vt:lpstr>Static unbalance + coupled unbalance = dynamic unbalance</vt:lpstr>
      <vt:lpstr>Static balancing</vt:lpstr>
      <vt:lpstr>Presentazione standard di PowerPoint</vt:lpstr>
      <vt:lpstr>Example of balancing machines</vt:lpstr>
      <vt:lpstr>Instruments needed</vt:lpstr>
      <vt:lpstr>Presentazione standard di PowerPoint</vt:lpstr>
      <vt:lpstr>Presentazione standard di PowerPoint</vt:lpstr>
      <vt:lpstr>Dynamic balancing</vt:lpstr>
      <vt:lpstr>Reaction forces</vt:lpstr>
      <vt:lpstr>Moments of the reaction forces with respect to the pole on the origin “O”</vt:lpstr>
      <vt:lpstr>Dynamic equilibrium of the forces acting on the rotor</vt:lpstr>
      <vt:lpstr>Introducing the variables </vt:lpstr>
      <vt:lpstr>… in conclusion</vt:lpstr>
      <vt:lpstr>Balance quality grade</vt:lpstr>
      <vt:lpstr>Multi-plane balancing considerations</vt:lpstr>
      <vt:lpstr>Measurement chain in case of balancing with accelerometers</vt:lpstr>
      <vt:lpstr>Before and after the balancing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 and dynamic balancing of rigid rotors</dc:title>
  <dc:creator>Paolo Gallina</dc:creator>
  <cp:lastModifiedBy>Paolo</cp:lastModifiedBy>
  <cp:revision>29</cp:revision>
  <dcterms:created xsi:type="dcterms:W3CDTF">2016-08-23T07:37:18Z</dcterms:created>
  <dcterms:modified xsi:type="dcterms:W3CDTF">2020-03-27T11:15:20Z</dcterms:modified>
</cp:coreProperties>
</file>