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2"/>
  </p:sldMasterIdLst>
  <p:notesMasterIdLst>
    <p:notesMasterId r:id="rId6"/>
  </p:notesMasterIdLst>
  <p:sldIdLst>
    <p:sldId id="336" r:id="rId3"/>
    <p:sldId id="339" r:id="rId4"/>
    <p:sldId id="33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o Gallina" initials="PG" lastIdx="1" clrIdx="0">
    <p:extLst>
      <p:ext uri="{19B8F6BF-5375-455C-9EA6-DF929625EA0E}">
        <p15:presenceInfo xmlns:p15="http://schemas.microsoft.com/office/powerpoint/2012/main" userId="248f52814ebd34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FF3300"/>
    <a:srgbClr val="FF6633"/>
    <a:srgbClr val="FFFF00"/>
    <a:srgbClr val="009999"/>
    <a:srgbClr val="000000"/>
    <a:srgbClr val="CC9900"/>
    <a:srgbClr val="F8F8F8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00" autoAdjust="0"/>
  </p:normalViewPr>
  <p:slideViewPr>
    <p:cSldViewPr>
      <p:cViewPr varScale="1">
        <p:scale>
          <a:sx n="78" d="100"/>
          <a:sy n="78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37F1A9E-4834-40D8-A035-94EEA3DEF85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0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3789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292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37904" name="Rectangle 2064"/>
          <p:cNvSpPr>
            <a:spLocks noGrp="1" noChangeArrowheads="1"/>
          </p:cNvSpPr>
          <p:nvPr>
            <p:ph type="dt" sz="half" idx="2"/>
          </p:nvPr>
        </p:nvSpPr>
        <p:spPr>
          <a:xfrm>
            <a:off x="381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5" name="Rectangle 206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37906" name="Rectangle 206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381000"/>
          </a:xfrm>
        </p:spPr>
        <p:txBody>
          <a:bodyPr anchor="b"/>
          <a:lstStyle>
            <a:lvl1pPr>
              <a:defRPr kumimoji="0">
                <a:solidFill>
                  <a:srgbClr val="000000"/>
                </a:solidFill>
                <a:latin typeface="+mn-lt"/>
              </a:defRPr>
            </a:lvl1pPr>
          </a:lstStyle>
          <a:p>
            <a:fld id="{92E43F01-D021-46C0-A194-136BD5C04AE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78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913C-957C-4BAF-AFDF-A4680CCA9E5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35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350" y="76200"/>
            <a:ext cx="1695450" cy="5867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493395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A5383-9C74-4648-B123-27E5541B178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393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08E58A-0B0D-4C78-9708-F0E9F7EE9B6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FB324-A349-45AE-B308-EADCA6D509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0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36AFC-45A4-4F5D-864E-0A06D1DB0BB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9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3314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A8664-16A2-4BCA-99BC-E7966596523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80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C020A-11B5-4010-A3F4-95F4C85C7EE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57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65006-B210-4746-8A9A-360966253D0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43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67AB7-6620-4CD9-8207-C0A037F3235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83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E0493-6A4F-4A23-A541-4BF2CBD37F8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8DCB-760B-46B6-97C0-362CECFE6CC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1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19200"/>
            <a:ext cx="6781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6886" name="Rectangle 10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/>
            </a:lvl1pPr>
          </a:lstStyle>
          <a:p>
            <a:endParaRPr lang="it-IT"/>
          </a:p>
        </p:txBody>
      </p:sp>
      <p:sp>
        <p:nvSpPr>
          <p:cNvPr id="36887" name="Rectangle 10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/>
            </a:lvl1pPr>
          </a:lstStyle>
          <a:p>
            <a:endParaRPr lang="it-IT"/>
          </a:p>
        </p:txBody>
      </p:sp>
      <p:sp>
        <p:nvSpPr>
          <p:cNvPr id="36888" name="Rectangle 10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/>
            </a:lvl1pPr>
          </a:lstStyle>
          <a:p>
            <a:fld id="{A115A38B-E1D0-4CB2-ADC3-FEFEC363916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Workspace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196752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region described by the </a:t>
            </a:r>
            <a:r>
              <a:rPr lang="en-US" dirty="0">
                <a:solidFill>
                  <a:srgbClr val="FF0000"/>
                </a:solidFill>
              </a:rPr>
              <a:t>origin of the end-effector </a:t>
            </a:r>
            <a:r>
              <a:rPr lang="en-US" dirty="0">
                <a:solidFill>
                  <a:srgbClr val="000000"/>
                </a:solidFill>
              </a:rPr>
              <a:t>frame when all the manipulator joints execute </a:t>
            </a:r>
            <a:r>
              <a:rPr lang="en-US" dirty="0">
                <a:solidFill>
                  <a:srgbClr val="FF0000"/>
                </a:solidFill>
              </a:rPr>
              <a:t>all possible motions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20888"/>
            <a:ext cx="5604425" cy="3283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428" y="1988840"/>
            <a:ext cx="3124572" cy="23314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856" y="5877272"/>
            <a:ext cx="4114800" cy="4286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16016" y="6237312"/>
            <a:ext cx="1558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Joint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Joint </a:t>
            </a:r>
            <a:r>
              <a:rPr lang="it-IT" dirty="0" err="1" smtClean="0"/>
              <a:t>space</a:t>
            </a:r>
            <a:r>
              <a:rPr lang="it-IT" dirty="0" smtClean="0"/>
              <a:t> and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space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484784"/>
            <a:ext cx="5082530" cy="23042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72200" y="1772816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Joint </a:t>
            </a:r>
            <a:r>
              <a:rPr lang="it-IT" dirty="0" err="1"/>
              <a:t>space</a:t>
            </a:r>
            <a:r>
              <a:rPr lang="it-IT" dirty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72200" y="2852936"/>
            <a:ext cx="2013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/>
              <a:t>space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3528" y="3814823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problem of describing end-effector orientation </a:t>
            </a:r>
            <a:r>
              <a:rPr lang="en-US" dirty="0" smtClean="0"/>
              <a:t>can be done by means of </a:t>
            </a:r>
            <a:r>
              <a:rPr lang="en-US" dirty="0"/>
              <a:t>minimal </a:t>
            </a:r>
            <a:r>
              <a:rPr lang="en-US" dirty="0" smtClean="0"/>
              <a:t>representations.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4941168"/>
            <a:ext cx="1143000" cy="7334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39552" y="5661248"/>
            <a:ext cx="2326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operational space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869160"/>
            <a:ext cx="1047750" cy="962025"/>
          </a:xfrm>
          <a:prstGeom prst="rect">
            <a:avLst/>
          </a:prstGeom>
        </p:spPr>
      </p:pic>
      <p:sp>
        <p:nvSpPr>
          <p:cNvPr id="10" name="Left-Right Arrow 9"/>
          <p:cNvSpPr/>
          <p:nvPr/>
        </p:nvSpPr>
        <p:spPr bwMode="auto">
          <a:xfrm>
            <a:off x="2411760" y="5157192"/>
            <a:ext cx="1584176" cy="432048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1920" y="5805264"/>
            <a:ext cx="1507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joint space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248" y="5157192"/>
            <a:ext cx="885825" cy="3714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300192" y="4653136"/>
            <a:ext cx="23439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</a:rPr>
              <a:t>There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is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this</a:t>
            </a:r>
            <a:r>
              <a:rPr lang="it-IT" dirty="0" smtClean="0">
                <a:solidFill>
                  <a:srgbClr val="000000"/>
                </a:solidFill>
              </a:rPr>
              <a:t>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Dexterous workspace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1340768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region that the origin of the end-effector frame can describe while attaining </a:t>
            </a:r>
            <a:r>
              <a:rPr lang="en-US" dirty="0">
                <a:solidFill>
                  <a:srgbClr val="FF0000"/>
                </a:solidFill>
              </a:rPr>
              <a:t>different orientations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2420888"/>
            <a:ext cx="590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Consider the simple two-link planar arm.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068960"/>
            <a:ext cx="3501405" cy="2984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6165304"/>
            <a:ext cx="4114800" cy="4286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755576" y="5301208"/>
            <a:ext cx="936104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420888"/>
            <a:ext cx="3105150" cy="39243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 bwMode="auto">
          <a:xfrm flipV="1">
            <a:off x="6555545" y="3327009"/>
            <a:ext cx="541606" cy="9284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7076049" y="3334043"/>
            <a:ext cx="457200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403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tp939[1]">
  <a:themeElements>
    <a:clrScheme name="tp939[1]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tp939[1]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p939[1]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939[1]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939[1]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73AC02-2978-493D-A5F3-7AF4E5DE2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di prodotti o servizi</Template>
  <TotalTime>1541</TotalTime>
  <Words>78</Words>
  <Application>Microsoft Office PowerPoint</Application>
  <PresentationFormat>Presentazione su schermo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Garamond</vt:lpstr>
      <vt:lpstr>Times New Roman</vt:lpstr>
      <vt:lpstr>tp939[1]</vt:lpstr>
      <vt:lpstr>Workspace</vt:lpstr>
      <vt:lpstr>Joint space and working space</vt:lpstr>
      <vt:lpstr>Dexterous workspace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Robotica</dc:title>
  <dc:subject/>
  <dc:creator>Paolo Gallina</dc:creator>
  <cp:keywords/>
  <dc:description/>
  <cp:lastModifiedBy>Paolo</cp:lastModifiedBy>
  <cp:revision>129</cp:revision>
  <dcterms:created xsi:type="dcterms:W3CDTF">2015-02-16T14:54:53Z</dcterms:created>
  <dcterms:modified xsi:type="dcterms:W3CDTF">2020-03-12T13:01:38Z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TC010178481040</vt:lpwstr>
  </property>
</Properties>
</file>