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5" r:id="rId6"/>
    <p:sldId id="267" r:id="rId7"/>
    <p:sldId id="308" r:id="rId8"/>
    <p:sldId id="316" r:id="rId9"/>
    <p:sldId id="315" r:id="rId10"/>
    <p:sldId id="281" r:id="rId11"/>
    <p:sldId id="282" r:id="rId12"/>
    <p:sldId id="311" r:id="rId13"/>
    <p:sldId id="312" r:id="rId14"/>
    <p:sldId id="313" r:id="rId15"/>
    <p:sldId id="314" r:id="rId16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516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0F5A0BC-68CB-4DBD-8AE0-B53DE64F5910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15476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55E7927-0191-4483-A527-1856A4A5040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78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DB1B2EB-68F7-42E3-B9D5-28F985A3AD46}" type="slidenum">
              <a:t>1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D9F265-3BDE-4D38-9912-CA57FAB54BEB}" type="slidenum">
              <a:t>2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E260800-ECDF-44BC-987D-470FFD2A57C8}" type="slidenum">
              <a:t>3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7B6C1CB-594F-48D9-826D-A3BC156FF49B}" type="slidenum">
              <a:t>4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176791-95A8-44B6-92E5-C00F23E92190}" type="slidenum">
              <a:t>5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ED8436-295B-4449-9BD6-3B65291ED7A2}" type="slidenum">
              <a:t>6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3C4F726-B82A-40F8-BAD1-CFEAA169E59B}" type="slidenum">
              <a:t>10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14D3F6-6ECB-44C4-A838-7D71692121E6}" type="slidenum">
              <a:t>11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2EF956-DBF7-4990-8DA3-A5890F95940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7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A174C6-35F8-4461-8B81-E57959380B6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9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4E18B4-10B7-4A00-91DB-CCBCFD59F72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1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9FF30D-B9A3-464F-AC63-75F6CAEF3B0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B571ED-700D-432B-BD19-CA6867409D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8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C889F-E3F6-40DC-941B-CC8D3670B11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8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6AEE66-0AD0-468D-B780-24074FBCD11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2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58C6D8-AFF5-4BFA-970D-413652709DB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1E7606-08C6-4E72-A5C1-DB1A6FD0662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8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83EFEF-E8C8-40EA-99AD-0110826ED2D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EF06D6-3023-4B35-8614-471EF37FDDE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0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649ADB9-CA27-4E87-8139-0FB19E84AAB2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it-IT" sz="3200" b="0" i="0" u="none" strike="noStrike" kern="1200">
          <a:ln>
            <a:noFill/>
          </a:ln>
          <a:latin typeface="Aria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BFZceDq7YX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Qk--Sjgq7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015640" y="3527640"/>
            <a:ext cx="144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Modello meccanico di un singolo asse</a:t>
            </a:r>
          </a:p>
        </p:txBody>
      </p:sp>
      <p:sp>
        <p:nvSpPr>
          <p:cNvPr id="4" name="Freeform 3"/>
          <p:cNvSpPr/>
          <p:nvPr/>
        </p:nvSpPr>
        <p:spPr>
          <a:xfrm>
            <a:off x="2376000" y="3888000"/>
            <a:ext cx="72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307640" y="3887640"/>
            <a:ext cx="72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2736000" y="3887640"/>
            <a:ext cx="4896000" cy="3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V="1">
            <a:off x="2736000" y="4607640"/>
            <a:ext cx="4967999" cy="3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112000" y="3744000"/>
            <a:ext cx="1007999" cy="1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000" y="3096000"/>
            <a:ext cx="503999" cy="34668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Resize="1"/>
              </p:cNvSpPr>
              <p:nvPr/>
            </p:nvSpPr>
            <p:spPr>
              <a:xfrm>
                <a:off x="2160000" y="5497200"/>
                <a:ext cx="287640" cy="316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5497200"/>
                <a:ext cx="287640" cy="316080"/>
              </a:xfrm>
              <a:prstGeom prst="rect">
                <a:avLst/>
              </a:prstGeom>
              <a:blipFill>
                <a:blip r:embed="rId3"/>
                <a:stretch>
                  <a:fillRect r="-8333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91999" y="5472000"/>
            <a:ext cx="4506119" cy="621793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Momento d'inerzia della puleggia di sinistra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Resize="1"/>
              </p:cNvSpPr>
              <p:nvPr/>
            </p:nvSpPr>
            <p:spPr>
              <a:xfrm>
                <a:off x="6803999" y="5497200"/>
                <a:ext cx="294120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99" y="5497200"/>
                <a:ext cx="294120" cy="320400"/>
              </a:xfrm>
              <a:prstGeom prst="rect">
                <a:avLst/>
              </a:prstGeom>
              <a:blipFill>
                <a:blip r:embed="rId4"/>
                <a:stretch>
                  <a:fillRect r="-8333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236000" y="5472000"/>
            <a:ext cx="2555806" cy="621793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Momento </a:t>
            </a:r>
            <a:r>
              <a:rPr lang="it-IT" sz="1800" b="0" i="0" u="none" strike="noStrike" kern="1200" dirty="0" smtClean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d'inerzia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 smtClean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della </a:t>
            </a: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puleggia di destra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>
                <a:spLocks noResize="1"/>
              </p:cNvSpPr>
              <p:nvPr/>
            </p:nvSpPr>
            <p:spPr>
              <a:xfrm>
                <a:off x="1260000" y="2581200"/>
                <a:ext cx="329040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2581200"/>
                <a:ext cx="329040" cy="320400"/>
              </a:xfrm>
              <a:prstGeom prst="rect">
                <a:avLst/>
              </a:prstGeom>
              <a:blipFill>
                <a:blip r:embed="rId5"/>
                <a:stretch>
                  <a:fillRect r="-11111" b="-1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73526" y="2500582"/>
            <a:ext cx="3255825" cy="356336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Momento d'inerzia del motore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1944000" y="3158280"/>
            <a:ext cx="432000" cy="4417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H="1" flipV="1">
            <a:off x="2592000" y="4608000"/>
            <a:ext cx="43200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V="1">
            <a:off x="7703999" y="4607640"/>
            <a:ext cx="216001" cy="8643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609840"/>
            <a:ext cx="9071640" cy="1262160"/>
          </a:xfrm>
        </p:spPr>
        <p:txBody>
          <a:bodyPr/>
          <a:lstStyle/>
          <a:p>
            <a:pPr lvl="0"/>
            <a:r>
              <a:rPr lang="it-IT"/>
              <a:t>Azione derivativa ed errore di quantizzazione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Resize="1"/>
              </p:cNvSpPr>
              <p:nvPr/>
            </p:nvSpPr>
            <p:spPr>
              <a:xfrm>
                <a:off x="216000" y="2058480"/>
                <a:ext cx="4966560" cy="965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𝑉𝑒𝑙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𝑠𝑡𝑖𝑚𝑎𝑡𝑎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𝑒𝑛𝑐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𝑒𝑛𝑐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" y="2058480"/>
                <a:ext cx="4966560" cy="9655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1507319" y="2994480"/>
                <a:ext cx="6628680" cy="965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𝑟𝑒𝑎𝑙𝑒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𝑟𝑒𝑎𝑙𝑒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𝑞𝑢𝑎𝑛𝑡𝑖𝑧𝑧𝑎𝑧𝑖𝑜𝑛𝑒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19" y="2994480"/>
                <a:ext cx="6628680" cy="9655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1507319" y="4002479"/>
                <a:ext cx="6704280" cy="965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𝑟𝑒𝑎𝑙𝑒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𝑟𝑒𝑎𝑙𝑒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𝑞𝑢𝑎𝑛𝑡𝑖𝑧𝑧𝑎𝑧𝑖𝑜𝑛𝑒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19" y="4002479"/>
                <a:ext cx="6704280" cy="9655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Resize="1"/>
              </p:cNvSpPr>
              <p:nvPr/>
            </p:nvSpPr>
            <p:spPr>
              <a:xfrm>
                <a:off x="1585440" y="5003280"/>
                <a:ext cx="4390560" cy="900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𝑉𝑒𝑙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𝑟𝑒𝑎𝑙𝑒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𝑞𝑢𝑎𝑛𝑡𝑖𝑧𝑧𝑎𝑧𝑖𝑜𝑛𝑒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40" y="5003280"/>
                <a:ext cx="4390560" cy="9007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4896000" y="5903999"/>
            <a:ext cx="4608000" cy="136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Resize="1"/>
              </p:cNvSpPr>
              <p:nvPr/>
            </p:nvSpPr>
            <p:spPr>
              <a:xfrm>
                <a:off x="5328000" y="6155280"/>
                <a:ext cx="4007879" cy="900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𝑞𝑢𝑎𝑛𝑡𝑖𝑧𝑧𝑎𝑧𝑖𝑜𝑛𝑒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00" y="6155280"/>
                <a:ext cx="4007879" cy="9007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-38160"/>
            <a:ext cx="9071640" cy="1262160"/>
          </a:xfrm>
        </p:spPr>
        <p:txBody>
          <a:bodyPr/>
          <a:lstStyle/>
          <a:p>
            <a:pPr lvl="0"/>
            <a:r>
              <a:rPr lang="it-IT"/>
              <a:t>Azione derivativa ed errore di quantizzazione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3400" y="1931039"/>
            <a:ext cx="9354599" cy="3972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00000" y="1512000"/>
            <a:ext cx="76118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ESEMPIO DI STIMA DELLA VELOCITÀ DAL SEGNALE DELL'INCODER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000" y="6480000"/>
            <a:ext cx="25902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COME INTERVENIRE?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360" y="6480000"/>
            <a:ext cx="26586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FILTRARE IL SEGNALE</a:t>
            </a:r>
          </a:p>
        </p:txBody>
      </p:sp>
      <p:sp>
        <p:nvSpPr>
          <p:cNvPr id="7" name="Freeform 6"/>
          <p:cNvSpPr/>
          <p:nvPr/>
        </p:nvSpPr>
        <p:spPr>
          <a:xfrm>
            <a:off x="3564000" y="6336000"/>
            <a:ext cx="648000" cy="57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effect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853" y="4450755"/>
            <a:ext cx="9605772" cy="1227478"/>
          </a:xfrm>
        </p:spPr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su</a:t>
            </a:r>
            <a:r>
              <a:rPr lang="en-US" dirty="0" smtClean="0"/>
              <a:t> encoder </a:t>
            </a:r>
            <a:r>
              <a:rPr lang="en-US" dirty="0" err="1" smtClean="0"/>
              <a:t>magnetici</a:t>
            </a:r>
            <a:endParaRPr lang="en-US" dirty="0" smtClean="0"/>
          </a:p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www.youtube.com/watch?v=BFZceDq7YXg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608" y="1280618"/>
            <a:ext cx="3998548" cy="317013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03999" y="5966582"/>
            <a:ext cx="49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https://www.youtube.com/watch?v=soImUGrWuhI</a:t>
            </a:r>
          </a:p>
        </p:txBody>
      </p:sp>
    </p:spTree>
    <p:extLst>
      <p:ext uri="{BB962C8B-B14F-4D97-AF65-F5344CB8AC3E}">
        <p14:creationId xmlns:p14="http://schemas.microsoft.com/office/powerpoint/2010/main" val="29779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549435" y="0"/>
            <a:ext cx="8694737" cy="1460500"/>
          </a:xfrm>
        </p:spPr>
        <p:txBody>
          <a:bodyPr/>
          <a:lstStyle/>
          <a:p>
            <a:r>
              <a:rPr lang="en-US" dirty="0" smtClean="0"/>
              <a:t>Force censor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5013" y="276225"/>
            <a:ext cx="4265612" cy="908050"/>
          </a:xfrm>
        </p:spPr>
        <p:txBody>
          <a:bodyPr/>
          <a:lstStyle/>
          <a:p>
            <a:r>
              <a:rPr lang="en-US" dirty="0" smtClean="0"/>
              <a:t>Strain gauge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9" y="1460500"/>
            <a:ext cx="4867993" cy="20445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718" y="4046804"/>
            <a:ext cx="8282633" cy="28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98" y="2079991"/>
            <a:ext cx="3384557" cy="24802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662" y="3130062"/>
            <a:ext cx="5758230" cy="39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LIDAR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0200" y="5926703"/>
            <a:ext cx="9145439" cy="1217048"/>
          </a:xfrm>
        </p:spPr>
        <p:txBody>
          <a:bodyPr/>
          <a:lstStyle/>
          <a:p>
            <a:r>
              <a:rPr lang="it-IT" dirty="0"/>
              <a:t>https://www.youtube.com/watch?v=dqJJUQhFyxQ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2006392"/>
            <a:ext cx="5070468" cy="28394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9" y="2006393"/>
            <a:ext cx="4200524" cy="2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8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Motore + riduttore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6000" y="4464000"/>
            <a:ext cx="4896000" cy="2513160"/>
          </a:xfrm>
        </p:spPr>
      </p:pic>
      <p:sp>
        <p:nvSpPr>
          <p:cNvPr id="4" name="Freeform 3"/>
          <p:cNvSpPr/>
          <p:nvPr/>
        </p:nvSpPr>
        <p:spPr>
          <a:xfrm rot="5400000">
            <a:off x="2412000" y="2016000"/>
            <a:ext cx="936000" cy="136800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Freeform 4"/>
          <p:cNvSpPr/>
          <p:nvPr/>
        </p:nvSpPr>
        <p:spPr>
          <a:xfrm rot="5400000">
            <a:off x="4715279" y="2015640"/>
            <a:ext cx="936000" cy="136800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EB613D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5724000" y="2700000"/>
            <a:ext cx="719999" cy="0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420000" y="2700000"/>
            <a:ext cx="1080000" cy="0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Resize="1"/>
              </p:cNvSpPr>
              <p:nvPr/>
            </p:nvSpPr>
            <p:spPr>
              <a:xfrm>
                <a:off x="3960000" y="2967839"/>
                <a:ext cx="281520" cy="272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967839"/>
                <a:ext cx="281520" cy="272160"/>
              </a:xfrm>
              <a:prstGeom prst="rect">
                <a:avLst/>
              </a:prstGeom>
              <a:blipFill>
                <a:blip r:embed="rId4"/>
                <a:stretch>
                  <a:fillRect r="-30435" b="-38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>
                <a:spLocks noResize="1"/>
              </p:cNvSpPr>
              <p:nvPr/>
            </p:nvSpPr>
            <p:spPr>
              <a:xfrm>
                <a:off x="6161400" y="3024000"/>
                <a:ext cx="288000" cy="276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400" y="3024000"/>
                <a:ext cx="288000" cy="276480"/>
              </a:xfrm>
              <a:prstGeom prst="rect">
                <a:avLst/>
              </a:prstGeom>
              <a:blipFill>
                <a:blip r:embed="rId5"/>
                <a:stretch>
                  <a:fillRect r="-29787" b="-3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Resize="1"/>
              </p:cNvSpPr>
              <p:nvPr/>
            </p:nvSpPr>
            <p:spPr>
              <a:xfrm>
                <a:off x="7703999" y="2592000"/>
                <a:ext cx="692279" cy="590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999" y="2592000"/>
                <a:ext cx="692279" cy="590760"/>
              </a:xfrm>
              <a:prstGeom prst="rect">
                <a:avLst/>
              </a:prstGeom>
              <a:blipFill>
                <a:blip r:embed="rId6"/>
                <a:stretch>
                  <a:fillRect r="-6195" b="-4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83999" y="1773719"/>
            <a:ext cx="2448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RAPPORTO DI TRASMISSIONE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9640" y="1763640"/>
            <a:ext cx="144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it-IT"/>
              <a:t>Inerzia ridotta I</a:t>
            </a:r>
            <a:r>
              <a:rPr lang="it-IT" baseline="-25000"/>
              <a:t>r</a:t>
            </a:r>
          </a:p>
        </p:txBody>
      </p:sp>
      <p:sp>
        <p:nvSpPr>
          <p:cNvPr id="4" name="Freeform 3"/>
          <p:cNvSpPr/>
          <p:nvPr/>
        </p:nvSpPr>
        <p:spPr>
          <a:xfrm>
            <a:off x="2340000" y="2124000"/>
            <a:ext cx="72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71640" y="2123640"/>
            <a:ext cx="72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2700000" y="2123640"/>
            <a:ext cx="4896000" cy="3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V="1">
            <a:off x="2700000" y="2843640"/>
            <a:ext cx="4968000" cy="3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76000" y="1980000"/>
            <a:ext cx="1007999" cy="1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00" y="1489680"/>
            <a:ext cx="503999" cy="34668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Resize="1"/>
              </p:cNvSpPr>
              <p:nvPr/>
            </p:nvSpPr>
            <p:spPr>
              <a:xfrm>
                <a:off x="2628360" y="2412000"/>
                <a:ext cx="287640" cy="316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60" y="2412000"/>
                <a:ext cx="287640" cy="316080"/>
              </a:xfrm>
              <a:prstGeom prst="rect">
                <a:avLst/>
              </a:prstGeom>
              <a:blipFill>
                <a:blip r:embed="rId3"/>
                <a:stretch>
                  <a:fillRect r="-8511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>
                <a:spLocks noResize="1"/>
              </p:cNvSpPr>
              <p:nvPr/>
            </p:nvSpPr>
            <p:spPr>
              <a:xfrm>
                <a:off x="7523999" y="2268000"/>
                <a:ext cx="294120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999" y="2268000"/>
                <a:ext cx="294120" cy="320400"/>
              </a:xfrm>
              <a:prstGeom prst="rect">
                <a:avLst/>
              </a:prstGeom>
              <a:blipFill>
                <a:blip r:embed="rId4"/>
                <a:stretch>
                  <a:fillRect r="-10417" b="-15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Resize="1"/>
              </p:cNvSpPr>
              <p:nvPr/>
            </p:nvSpPr>
            <p:spPr>
              <a:xfrm>
                <a:off x="2658960" y="1475999"/>
                <a:ext cx="329040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60" y="1475999"/>
                <a:ext cx="329040" cy="320400"/>
              </a:xfrm>
              <a:prstGeom prst="rect">
                <a:avLst/>
              </a:prstGeom>
              <a:blipFill>
                <a:blip r:embed="rId5"/>
                <a:stretch>
                  <a:fillRect r="-11111" b="-1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66640" y="3456000"/>
            <a:ext cx="843336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Il momento d'inerzia del riduttore viene conglobato in parte sul momento d'inerzia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del motore e in parte su quello della puleggia di sinistra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>
                <a:spLocks noResize="1"/>
              </p:cNvSpPr>
              <p:nvPr/>
            </p:nvSpPr>
            <p:spPr>
              <a:xfrm>
                <a:off x="720000" y="4392000"/>
                <a:ext cx="3928680" cy="10785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it-IT" i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it-IT" i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it-IT" i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it-IT" i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it-IT" i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392000"/>
                <a:ext cx="3928680" cy="1078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Resize="1"/>
              </p:cNvSpPr>
              <p:nvPr/>
            </p:nvSpPr>
            <p:spPr>
              <a:xfrm>
                <a:off x="5104080" y="4302000"/>
                <a:ext cx="4255920" cy="1025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𝑣𝑒𝑙𝑜𝑐𝑖𝑡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à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it-IT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080" y="4302000"/>
                <a:ext cx="4255920" cy="1025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>
            <a:off x="3096000" y="5616000"/>
            <a:ext cx="647640" cy="503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00" h="1400">
                <a:moveTo>
                  <a:pt x="0" y="0"/>
                </a:moveTo>
                <a:cubicBezTo>
                  <a:pt x="800" y="200"/>
                  <a:pt x="1800" y="1400"/>
                  <a:pt x="1800" y="1400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248000" y="5112000"/>
            <a:ext cx="1511640" cy="107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00" h="3000">
                <a:moveTo>
                  <a:pt x="4200" y="0"/>
                </a:moveTo>
                <a:cubicBezTo>
                  <a:pt x="2334" y="429"/>
                  <a:pt x="0" y="3000"/>
                  <a:pt x="0" y="3000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Resize="1"/>
              </p:cNvSpPr>
              <p:nvPr/>
            </p:nvSpPr>
            <p:spPr>
              <a:xfrm>
                <a:off x="2590200" y="6120000"/>
                <a:ext cx="4167720" cy="1085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it-IT" i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it-IT" i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it-IT" i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00" y="6120000"/>
                <a:ext cx="4167720" cy="1085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/>
              <a:t>Modello della trasmissione meccanica</a:t>
            </a:r>
          </a:p>
        </p:txBody>
      </p:sp>
      <p:sp>
        <p:nvSpPr>
          <p:cNvPr id="3" name="Freeform 2"/>
          <p:cNvSpPr/>
          <p:nvPr/>
        </p:nvSpPr>
        <p:spPr>
          <a:xfrm rot="5400000">
            <a:off x="2411640" y="2016000"/>
            <a:ext cx="936000" cy="136800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Freeform 3"/>
          <p:cNvSpPr/>
          <p:nvPr/>
        </p:nvSpPr>
        <p:spPr>
          <a:xfrm rot="5400000">
            <a:off x="4157280" y="2213280"/>
            <a:ext cx="1656360" cy="973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EB613D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3419640" y="2700000"/>
            <a:ext cx="1080000" cy="0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Resize="1"/>
              </p:cNvSpPr>
              <p:nvPr/>
            </p:nvSpPr>
            <p:spPr>
              <a:xfrm>
                <a:off x="3959640" y="2967839"/>
                <a:ext cx="385560" cy="411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640" y="2967839"/>
                <a:ext cx="385560" cy="411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Resize="1"/>
              </p:cNvSpPr>
              <p:nvPr/>
            </p:nvSpPr>
            <p:spPr>
              <a:xfrm>
                <a:off x="5514480" y="2664000"/>
                <a:ext cx="389520" cy="476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480" y="2664000"/>
                <a:ext cx="389520" cy="476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Resize="1"/>
              </p:cNvSpPr>
              <p:nvPr/>
            </p:nvSpPr>
            <p:spPr>
              <a:xfrm>
                <a:off x="831239" y="4428000"/>
                <a:ext cx="2157480" cy="488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39" y="4428000"/>
                <a:ext cx="2157480" cy="488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1239" y="3851999"/>
            <a:ext cx="26967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EQUILIBRIO DINAMICO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000" y="5292000"/>
            <a:ext cx="339336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DOVE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c = coefficiente di smorzamento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C = coppia erogata dal motore</a:t>
            </a:r>
          </a:p>
        </p:txBody>
      </p:sp>
      <p:sp>
        <p:nvSpPr>
          <p:cNvPr id="11" name="Freeform 10"/>
          <p:cNvSpPr/>
          <p:nvPr/>
        </p:nvSpPr>
        <p:spPr>
          <a:xfrm>
            <a:off x="3311999" y="4356000"/>
            <a:ext cx="3456000" cy="57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3840" y="3780000"/>
            <a:ext cx="26841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laplacetrasformando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>
                <a:spLocks noResize="1"/>
              </p:cNvSpPr>
              <p:nvPr/>
            </p:nvSpPr>
            <p:spPr>
              <a:xfrm>
                <a:off x="7168680" y="4140000"/>
                <a:ext cx="2191320" cy="1011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𝑐𝑠</m:t>
                          </m:r>
                        </m:den>
                      </m:f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680" y="4140000"/>
                <a:ext cx="2191320" cy="10119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>
                <a:spLocks noResize="1"/>
              </p:cNvSpPr>
              <p:nvPr/>
            </p:nvSpPr>
            <p:spPr>
              <a:xfrm>
                <a:off x="4470120" y="5903999"/>
                <a:ext cx="2585880" cy="1011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𝑐𝑠</m:t>
                          </m:r>
                        </m:den>
                      </m:f>
                    </m:oMath>
                  </m:oMathPara>
                </a14:m>
                <a:endParaRPr lang="it-IT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120" y="5903999"/>
                <a:ext cx="2585880" cy="1011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056000" y="5903999"/>
            <a:ext cx="2826360" cy="1115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FUNZIONE DI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TRASFERIMENTO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DELLA COMPONENTE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MECCANICA DELL'ASSE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4359" y="72000"/>
            <a:ext cx="9071640" cy="1262160"/>
          </a:xfrm>
        </p:spPr>
        <p:txBody>
          <a:bodyPr/>
          <a:lstStyle/>
          <a:p>
            <a:pPr lvl="0"/>
            <a:r>
              <a:rPr lang="it-IT" dirty="0"/>
              <a:t>Driver motore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5999" y="4536000"/>
            <a:ext cx="2314080" cy="19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000" y="4820040"/>
            <a:ext cx="2428560" cy="187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10079" y="4248000"/>
            <a:ext cx="1501920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aight Connector 5"/>
          <p:cNvSpPr/>
          <p:nvPr/>
        </p:nvSpPr>
        <p:spPr>
          <a:xfrm flipV="1">
            <a:off x="6623999" y="5040000"/>
            <a:ext cx="720000" cy="36000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418940" y="672120"/>
            <a:ext cx="1638719" cy="1782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Elbow Connector 7"/>
          <p:cNvCxnSpPr/>
          <p:nvPr/>
        </p:nvCxnSpPr>
        <p:spPr>
          <a:xfrm rot="16200000" flipH="1">
            <a:off x="1641276" y="3184324"/>
            <a:ext cx="1903812" cy="471488"/>
          </a:xfrm>
          <a:prstGeom prst="bentConnector3">
            <a:avLst/>
          </a:prstGeom>
          <a:noFill/>
          <a:ln w="144000">
            <a:solidFill>
              <a:srgbClr val="0000FF"/>
            </a:solidFill>
            <a:prstDash val="solid"/>
            <a:tailEnd type="arrow"/>
          </a:ln>
        </p:spPr>
      </p:cxnSp>
      <p:cxnSp>
        <p:nvCxnSpPr>
          <p:cNvPr id="9" name="Elbow Connector 8"/>
          <p:cNvCxnSpPr>
            <a:stCxn id="3" idx="3"/>
          </p:cNvCxnSpPr>
          <p:nvPr/>
        </p:nvCxnSpPr>
        <p:spPr>
          <a:xfrm>
            <a:off x="3970079" y="5526360"/>
            <a:ext cx="1070100" cy="231660"/>
          </a:xfrm>
          <a:prstGeom prst="bentConnector3">
            <a:avLst/>
          </a:prstGeom>
          <a:noFill/>
          <a:ln w="72000">
            <a:solidFill>
              <a:srgbClr val="0000FF"/>
            </a:solidFill>
            <a:prstDash val="solid"/>
            <a:tailEnd type="arrow"/>
          </a:ln>
        </p:spPr>
      </p:cxnSp>
      <p:sp>
        <p:nvSpPr>
          <p:cNvPr id="10" name="Straight Connector 9"/>
          <p:cNvSpPr/>
          <p:nvPr/>
        </p:nvSpPr>
        <p:spPr>
          <a:xfrm>
            <a:off x="288000" y="5544000"/>
            <a:ext cx="13679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2000" y="5328000"/>
            <a:ext cx="7559640" cy="179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000" h="5000" fill="none">
                <a:moveTo>
                  <a:pt x="21000" y="0"/>
                </a:moveTo>
                <a:lnTo>
                  <a:pt x="21000" y="5000"/>
                </a:lnTo>
                <a:lnTo>
                  <a:pt x="0" y="500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8000" y="3600000"/>
            <a:ext cx="132228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ENCODER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70720" y="2173680"/>
            <a:ext cx="19242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ALIMENTATORE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4440" y="4536000"/>
            <a:ext cx="2158133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 smtClean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Segnale </a:t>
            </a: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di potenza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Al motore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000" y="4968000"/>
            <a:ext cx="13467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Riferimento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000" y="6768000"/>
            <a:ext cx="211788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Posizione angolare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4359" y="72000"/>
            <a:ext cx="9071640" cy="1262160"/>
          </a:xfrm>
        </p:spPr>
        <p:txBody>
          <a:bodyPr/>
          <a:lstStyle/>
          <a:p>
            <a:pPr lvl="0"/>
            <a:r>
              <a:rPr lang="it-IT"/>
              <a:t>Schema reale compressivo dell'asse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66080" y="1944000"/>
            <a:ext cx="1007999" cy="118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52000" y="3024000"/>
            <a:ext cx="1368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496000" y="4104000"/>
            <a:ext cx="781919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Elbow Connector 5"/>
          <p:cNvCxnSpPr>
            <a:stCxn id="4" idx="3"/>
          </p:cNvCxnSpPr>
          <p:nvPr/>
        </p:nvCxnSpPr>
        <p:spPr>
          <a:xfrm flipH="1">
            <a:off x="9277920" y="3456000"/>
            <a:ext cx="442080" cy="1008000"/>
          </a:xfrm>
          <a:prstGeom prst="bentConnector3">
            <a:avLst>
              <a:gd name="adj1" fmla="val -5342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4883760" y="2575800"/>
            <a:ext cx="1105537" cy="356336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err="1" smtClean="0">
                <a:latin typeface="Arial" pitchFamily="18"/>
                <a:ea typeface="Droid Sans Fallback" pitchFamily="2"/>
                <a:cs typeface="Lohit Hindi" pitchFamily="2"/>
              </a:rPr>
              <a:t>Controllo</a:t>
            </a:r>
            <a:endParaRPr lang="it-IT" sz="1800" b="0" i="0" u="none" strike="noStrike" kern="1200" dirty="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cxnSp>
        <p:nvCxnSpPr>
          <p:cNvPr id="8" name="Elbow Connector 7"/>
          <p:cNvCxnSpPr>
            <a:stCxn id="7" idx="3"/>
            <a:endCxn id="3" idx="1"/>
          </p:cNvCxnSpPr>
          <p:nvPr/>
        </p:nvCxnSpPr>
        <p:spPr>
          <a:xfrm flipV="1">
            <a:off x="5989297" y="2538360"/>
            <a:ext cx="1076783" cy="215608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grpSp>
        <p:nvGrpSpPr>
          <p:cNvPr id="9" name="Group 8"/>
          <p:cNvGrpSpPr/>
          <p:nvPr/>
        </p:nvGrpSpPr>
        <p:grpSpPr>
          <a:xfrm>
            <a:off x="3384000" y="2839680"/>
            <a:ext cx="648000" cy="778320"/>
            <a:chOff x="3384000" y="2839680"/>
            <a:chExt cx="648000" cy="778320"/>
          </a:xfrm>
        </p:grpSpPr>
        <p:sp>
          <p:nvSpPr>
            <p:cNvPr id="10" name="Freeform 9"/>
            <p:cNvSpPr/>
            <p:nvPr/>
          </p:nvSpPr>
          <p:spPr>
            <a:xfrm>
              <a:off x="3384000" y="2839680"/>
              <a:ext cx="648000" cy="64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84000" y="2983679"/>
              <a:ext cx="503999" cy="34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1800" b="0" i="0" u="none" strike="noStrike" kern="1200">
                  <a:ln>
                    <a:noFill/>
                  </a:ln>
                  <a:latin typeface="Arial" pitchFamily="18"/>
                  <a:ea typeface="Droid Sans Fallback" pitchFamily="2"/>
                  <a:cs typeface="Lohit Hindi" pitchFamily="2"/>
                </a:rPr>
                <a:t>+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00000" y="3199680"/>
              <a:ext cx="432000" cy="418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1800" b="0" i="0" u="none" strike="noStrike" kern="1200">
                  <a:ln>
                    <a:noFill/>
                  </a:ln>
                  <a:latin typeface="Arial" pitchFamily="18"/>
                  <a:ea typeface="Droid Sans Fallback" pitchFamily="2"/>
                  <a:cs typeface="Lohit Hindi" pitchFamily="2"/>
                </a:rPr>
                <a:t>-</a:t>
              </a:r>
            </a:p>
          </p:txBody>
        </p:sp>
      </p:grpSp>
      <p:cxnSp>
        <p:nvCxnSpPr>
          <p:cNvPr id="13" name="Elbow Connector 12"/>
          <p:cNvCxnSpPr>
            <a:endCxn id="7" idx="1"/>
          </p:cNvCxnSpPr>
          <p:nvPr/>
        </p:nvCxnSpPr>
        <p:spPr>
          <a:xfrm flipV="1">
            <a:off x="4031999" y="2753968"/>
            <a:ext cx="851761" cy="474872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4" name="Elbow Connector 13"/>
          <p:cNvCxnSpPr>
            <a:stCxn id="5" idx="1"/>
          </p:cNvCxnSpPr>
          <p:nvPr/>
        </p:nvCxnSpPr>
        <p:spPr>
          <a:xfrm rot="10800000">
            <a:off x="3703782" y="3500582"/>
            <a:ext cx="4792218" cy="963418"/>
          </a:xfrm>
          <a:prstGeom prst="bentConnector3">
            <a:avLst>
              <a:gd name="adj1" fmla="val 99726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5" name="Elbow Connector 14"/>
          <p:cNvCxnSpPr>
            <a:stCxn id="3" idx="3"/>
            <a:endCxn id="4" idx="0"/>
          </p:cNvCxnSpPr>
          <p:nvPr/>
        </p:nvCxnSpPr>
        <p:spPr>
          <a:xfrm>
            <a:off x="8074079" y="2538360"/>
            <a:ext cx="961921" cy="485640"/>
          </a:xfrm>
          <a:prstGeom prst="bent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6" name="Freeform 15"/>
          <p:cNvSpPr/>
          <p:nvPr/>
        </p:nvSpPr>
        <p:spPr>
          <a:xfrm>
            <a:off x="144000" y="2015999"/>
            <a:ext cx="6120000" cy="37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0000"/>
            </a:solidFill>
            <a:custDash>
              <a:ds d="1417323" sp="1417323"/>
              <a:ds d="1417323" sp="1417323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285786" y="6065459"/>
            <a:ext cx="2376000" cy="10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traight Connector 19"/>
          <p:cNvSpPr/>
          <p:nvPr/>
        </p:nvSpPr>
        <p:spPr>
          <a:xfrm>
            <a:off x="2304000" y="3168000"/>
            <a:ext cx="10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0000" y="5724000"/>
            <a:ext cx="3744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MOTION CONTROL BOARD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000" y="2786400"/>
            <a:ext cx="3744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rPr>
              <a:t>Segnale di riferimento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59" y="1465261"/>
            <a:ext cx="4975226" cy="591016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4359" y="72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it-IT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 err="1" smtClean="0">
                <a:solidFill>
                  <a:sysClr val="windowText" lastClr="000000"/>
                </a:solidFill>
              </a:rPr>
              <a:t>Potenziometro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angolare</a:t>
            </a:r>
            <a:endParaRPr lang="it-IT" dirty="0">
              <a:solidFill>
                <a:sysClr val="windowText" lastClr="0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415" y="1465261"/>
            <a:ext cx="4568210" cy="220335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27981" y="3799716"/>
            <a:ext cx="4048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V2=0 (ground)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resisteza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 è R</a:t>
            </a:r>
          </a:p>
          <a:p>
            <a:r>
              <a:rPr lang="en-US" dirty="0" smtClean="0"/>
              <a:t>R1 </a:t>
            </a:r>
            <a:r>
              <a:rPr lang="en-US" dirty="0" err="1" smtClean="0"/>
              <a:t>ed</a:t>
            </a:r>
            <a:r>
              <a:rPr lang="en-US" dirty="0" smtClean="0"/>
              <a:t> R2 </a:t>
            </a:r>
            <a:r>
              <a:rPr lang="en-US" dirty="0" err="1" smtClean="0"/>
              <a:t>sono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resistenze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partirore</a:t>
            </a:r>
            <a:r>
              <a:rPr lang="en-US" dirty="0" smtClean="0"/>
              <a:t> di </a:t>
            </a:r>
            <a:r>
              <a:rPr lang="en-US" dirty="0" err="1" smtClean="0"/>
              <a:t>tesione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tenzione</a:t>
            </a:r>
            <a:r>
              <a:rPr lang="en-US" dirty="0" smtClean="0"/>
              <a:t> </a:t>
            </a:r>
            <a:r>
              <a:rPr lang="en-US" dirty="0" err="1" smtClean="0"/>
              <a:t>Vn</a:t>
            </a:r>
            <a:r>
              <a:rPr lang="en-US" dirty="0" smtClean="0"/>
              <a:t> </a:t>
            </a:r>
            <a:r>
              <a:rPr lang="en-US" dirty="0" err="1" smtClean="0"/>
              <a:t>letta</a:t>
            </a:r>
            <a:r>
              <a:rPr lang="en-US" dirty="0" smtClean="0"/>
              <a:t> è </a:t>
            </a:r>
            <a:r>
              <a:rPr lang="en-US" dirty="0" err="1" smtClean="0"/>
              <a:t>pari</a:t>
            </a:r>
            <a:r>
              <a:rPr lang="en-US" dirty="0" smtClean="0"/>
              <a:t> a:</a:t>
            </a:r>
          </a:p>
          <a:p>
            <a:r>
              <a:rPr lang="en-US" dirty="0"/>
              <a:t>	</a:t>
            </a:r>
            <a:r>
              <a:rPr lang="en-US" dirty="0" err="1" smtClean="0"/>
              <a:t>Vw</a:t>
            </a:r>
            <a:r>
              <a:rPr lang="en-US" dirty="0" smtClean="0"/>
              <a:t>=I*R2=V1</a:t>
            </a:r>
            <a:r>
              <a:rPr lang="en-US" dirty="0" smtClean="0"/>
              <a:t>* R2/(R1+R2)</a:t>
            </a:r>
            <a:endParaRPr lang="en-US" dirty="0"/>
          </a:p>
          <a:p>
            <a:r>
              <a:rPr lang="en-US" dirty="0" smtClean="0"/>
              <a:t>Il </a:t>
            </a:r>
            <a:r>
              <a:rPr lang="en-US" dirty="0" err="1" smtClean="0"/>
              <a:t>rapporto</a:t>
            </a:r>
            <a:r>
              <a:rPr lang="en-US" dirty="0" smtClean="0"/>
              <a:t> R2</a:t>
            </a:r>
            <a:r>
              <a:rPr lang="it-IT" dirty="0"/>
              <a:t>/</a:t>
            </a:r>
            <a:r>
              <a:rPr lang="en-US" dirty="0" smtClean="0"/>
              <a:t>(R1+R2) è </a:t>
            </a:r>
            <a:r>
              <a:rPr lang="en-US" dirty="0" err="1" smtClean="0"/>
              <a:t>proporzionale</a:t>
            </a:r>
            <a:r>
              <a:rPr lang="en-US" dirty="0" smtClean="0"/>
              <a:t> </a:t>
            </a:r>
            <a:r>
              <a:rPr lang="en-US" dirty="0" err="1" smtClean="0"/>
              <a:t>all’angolo</a:t>
            </a:r>
            <a:r>
              <a:rPr lang="en-US" dirty="0" smtClean="0"/>
              <a:t> di </a:t>
            </a:r>
            <a:r>
              <a:rPr lang="en-US" dirty="0" err="1" smtClean="0"/>
              <a:t>rotazione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all’angolo</a:t>
            </a:r>
            <a:r>
              <a:rPr lang="en-US" dirty="0" smtClean="0"/>
              <a:t> </a:t>
            </a:r>
            <a:r>
              <a:rPr lang="en-US" dirty="0" err="1" smtClean="0"/>
              <a:t>giro</a:t>
            </a:r>
            <a:r>
              <a:rPr lang="en-US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23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Differenza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incremental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absolute</a:t>
            </a:r>
            <a:r>
              <a:rPr lang="en-US" dirty="0" smtClean="0"/>
              <a:t> encoder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1016" y="1769040"/>
            <a:ext cx="9666514" cy="4384440"/>
          </a:xfrm>
        </p:spPr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su</a:t>
            </a:r>
            <a:r>
              <a:rPr lang="en-US" dirty="0" smtClean="0"/>
              <a:t> absolute </a:t>
            </a:r>
            <a:r>
              <a:rPr lang="en-US" dirty="0"/>
              <a:t>e</a:t>
            </a:r>
            <a:r>
              <a:rPr lang="en-US" dirty="0" smtClean="0"/>
              <a:t>ncoder</a:t>
            </a:r>
            <a:endParaRPr lang="it-IT" dirty="0" smtClean="0"/>
          </a:p>
          <a:p>
            <a:r>
              <a:rPr lang="it-IT" dirty="0" smtClean="0">
                <a:hlinkClick r:id="rId2"/>
              </a:rPr>
              <a:t>https</a:t>
            </a:r>
            <a:r>
              <a:rPr lang="it-IT" dirty="0">
                <a:hlinkClick r:id="rId2"/>
              </a:rPr>
              <a:t>://www.youtube.com/watch?v=-Qk--</a:t>
            </a:r>
            <a:r>
              <a:rPr lang="it-IT" dirty="0" smtClean="0">
                <a:hlinkClick r:id="rId2"/>
              </a:rPr>
              <a:t>Sjgq78</a:t>
            </a:r>
            <a:endParaRPr lang="it-IT" dirty="0" smtClean="0"/>
          </a:p>
          <a:p>
            <a:endParaRPr lang="en-US" dirty="0"/>
          </a:p>
          <a:p>
            <a:r>
              <a:rPr lang="en-US" dirty="0" err="1" smtClean="0"/>
              <a:t>Quadratura</a:t>
            </a:r>
            <a:r>
              <a:rPr lang="en-US" dirty="0"/>
              <a:t> </a:t>
            </a:r>
            <a:r>
              <a:rPr lang="en-US" dirty="0" err="1"/>
              <a:t>dell’encoderhttps</a:t>
            </a:r>
            <a:r>
              <a:rPr lang="en-US" dirty="0"/>
              <a:t>://www.youtube.com/watch?v=zzHcsJDV3_o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3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6643" y="3233430"/>
            <a:ext cx="4931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ENCODER ASSOLUTO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https</a:t>
            </a:r>
            <a:r>
              <a:rPr lang="it-IT" dirty="0"/>
              <a:t>://www.youtube.com/watch?v=09BXUdqpvIo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934599" y="1766372"/>
            <a:ext cx="4875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ENCODER INCREMENTALE</a:t>
            </a:r>
          </a:p>
          <a:p>
            <a:endParaRPr lang="it-IT" dirty="0" smtClean="0"/>
          </a:p>
          <a:p>
            <a:r>
              <a:rPr lang="it-IT" dirty="0" smtClean="0"/>
              <a:t>https</a:t>
            </a:r>
            <a:r>
              <a:rPr lang="it-IT" dirty="0"/>
              <a:t>://www.youtube.com/watch?v=zzHcsJDV3_o</a:t>
            </a:r>
          </a:p>
        </p:txBody>
      </p:sp>
    </p:spTree>
    <p:extLst>
      <p:ext uri="{BB962C8B-B14F-4D97-AF65-F5344CB8AC3E}">
        <p14:creationId xmlns:p14="http://schemas.microsoft.com/office/powerpoint/2010/main" val="19304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735</Words>
  <Application>Microsoft Office PowerPoint</Application>
  <PresentationFormat>Personalizzato</PresentationFormat>
  <Paragraphs>96</Paragraphs>
  <Slides>15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DejaVu Sans</vt:lpstr>
      <vt:lpstr>Droid Sans Fallback</vt:lpstr>
      <vt:lpstr>Lohit Hindi</vt:lpstr>
      <vt:lpstr>Times New Roman</vt:lpstr>
      <vt:lpstr>Predefinito</vt:lpstr>
      <vt:lpstr>Modello meccanico di un singolo asse</vt:lpstr>
      <vt:lpstr>Motore + riduttore</vt:lpstr>
      <vt:lpstr>Inerzia ridotta Ir</vt:lpstr>
      <vt:lpstr>Modello della trasmissione meccanica</vt:lpstr>
      <vt:lpstr>Driver motore</vt:lpstr>
      <vt:lpstr>Schema reale compressivo dell'asse</vt:lpstr>
      <vt:lpstr>Presentazione standard di PowerPoint</vt:lpstr>
      <vt:lpstr>Differenza tra incremental and absolute encoder</vt:lpstr>
      <vt:lpstr>Presentazione standard di PowerPoint</vt:lpstr>
      <vt:lpstr>Azione derivativa ed errore di quantizzazione</vt:lpstr>
      <vt:lpstr>Azione derivativa ed errore di quantizzazione</vt:lpstr>
      <vt:lpstr>Hall effect</vt:lpstr>
      <vt:lpstr>Force censor</vt:lpstr>
      <vt:lpstr>Presentazione standard di PowerPoint</vt:lpstr>
      <vt:lpstr>LIDAR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Esempio di robot a 3 GdL</dc:title>
  <dc:creator>Paolo</dc:creator>
  <cp:lastModifiedBy>Paolo</cp:lastModifiedBy>
  <cp:revision>96</cp:revision>
  <dcterms:created xsi:type="dcterms:W3CDTF">2013-05-23T09:04:35Z</dcterms:created>
  <dcterms:modified xsi:type="dcterms:W3CDTF">2020-04-08T13:57:06Z</dcterms:modified>
</cp:coreProperties>
</file>