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</p:sldMasterIdLst>
  <p:notesMasterIdLst>
    <p:notesMasterId r:id="rId24"/>
  </p:notesMasterIdLst>
  <p:sldIdLst>
    <p:sldId id="264" r:id="rId3"/>
    <p:sldId id="265" r:id="rId4"/>
    <p:sldId id="334" r:id="rId5"/>
    <p:sldId id="268" r:id="rId6"/>
    <p:sldId id="335" r:id="rId7"/>
    <p:sldId id="331" r:id="rId8"/>
    <p:sldId id="332" r:id="rId9"/>
    <p:sldId id="333" r:id="rId10"/>
    <p:sldId id="269" r:id="rId11"/>
    <p:sldId id="336" r:id="rId12"/>
    <p:sldId id="337" r:id="rId13"/>
    <p:sldId id="338" r:id="rId14"/>
    <p:sldId id="339" r:id="rId15"/>
    <p:sldId id="267" r:id="rId16"/>
    <p:sldId id="294" r:id="rId17"/>
    <p:sldId id="317" r:id="rId18"/>
    <p:sldId id="319" r:id="rId19"/>
    <p:sldId id="328" r:id="rId20"/>
    <p:sldId id="329" r:id="rId21"/>
    <p:sldId id="330" r:id="rId22"/>
    <p:sldId id="32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Gallina" initials="PG" lastIdx="1" clrIdx="0">
    <p:extLst>
      <p:ext uri="{19B8F6BF-5375-455C-9EA6-DF929625EA0E}">
        <p15:presenceInfo xmlns:p15="http://schemas.microsoft.com/office/powerpoint/2012/main" userId="248f52814ebd3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33"/>
    <a:srgbClr val="FFFF00"/>
    <a:srgbClr val="6600FF"/>
    <a:srgbClr val="009999"/>
    <a:srgbClr val="FF3300"/>
    <a:srgbClr val="000000"/>
    <a:srgbClr val="CC9900"/>
    <a:srgbClr val="F8F8F8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 varScale="1">
        <p:scale>
          <a:sx n="120" d="100"/>
          <a:sy n="120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7F1A9E-4834-40D8-A035-94EEA3DEF85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03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2E43F01-D021-46C0-A194-136BD5C04AE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C913C-957C-4BAF-AFDF-A4680CCA9E5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5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A5383-9C74-4648-B123-27E5541B17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39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08E58A-0B0D-4C78-9708-F0E9F7EE9B6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B324-A349-45AE-B308-EADCA6D509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02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36AFC-45A4-4F5D-864E-0A06D1DB0BB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0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8664-16A2-4BCA-99BC-E7966596523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020A-11B5-4010-A3F4-95F4C85C7EE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57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65006-B210-4746-8A9A-360966253D0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43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67AB7-6620-4CD9-8207-C0A037F3235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83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0493-6A4F-4A23-A541-4BF2CBD37F8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8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8DCB-760B-46B6-97C0-362CECFE6CC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5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it-IT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it-IT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A115A38B-E1D0-4CB2-ADC3-FEFEC363916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gallina@units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8P2zkdtI2T4" TargetMode="External"/><Relationship Id="rId1" Type="http://schemas.openxmlformats.org/officeDocument/2006/relationships/video" Target="https://www.youtube.com/embed/kl6qNn9-nkk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vKD20BTkXhk" TargetMode="External"/><Relationship Id="rId1" Type="http://schemas.openxmlformats.org/officeDocument/2006/relationships/video" Target="https://www.youtube.com/embed/ci_mpRERMo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Kinematics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635896" y="764704"/>
            <a:ext cx="4631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Paolo Gallina</a:t>
            </a:r>
          </a:p>
          <a:p>
            <a:r>
              <a:rPr lang="it-IT" dirty="0" smtClean="0">
                <a:hlinkClick r:id="rId2"/>
              </a:rPr>
              <a:t>pgallina@units.it</a:t>
            </a:r>
            <a:endParaRPr lang="it-IT" dirty="0" smtClean="0"/>
          </a:p>
          <a:p>
            <a:r>
              <a:rPr lang="it-IT" dirty="0" smtClean="0"/>
              <a:t>040 5583829</a:t>
            </a:r>
          </a:p>
          <a:p>
            <a:r>
              <a:rPr lang="it-IT" dirty="0" smtClean="0"/>
              <a:t>Office: </a:t>
            </a:r>
            <a:r>
              <a:rPr lang="it-IT" dirty="0" err="1" smtClean="0"/>
              <a:t>Buolding</a:t>
            </a:r>
            <a:r>
              <a:rPr lang="it-IT" dirty="0" smtClean="0"/>
              <a:t>. C5, first </a:t>
            </a:r>
            <a:r>
              <a:rPr lang="it-IT" dirty="0" err="1" smtClean="0"/>
              <a:t>floor</a:t>
            </a:r>
            <a:r>
              <a:rPr lang="it-IT" dirty="0" smtClean="0"/>
              <a:t>, room 27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SCARA</a:t>
            </a:r>
            <a:r>
              <a:rPr lang="it-IT" dirty="0" smtClean="0"/>
              <a:t> Robot</a:t>
            </a:r>
            <a:endParaRPr lang="en-US" dirty="0"/>
          </a:p>
        </p:txBody>
      </p:sp>
      <p:pic>
        <p:nvPicPr>
          <p:cNvPr id="3" name="SCARA rob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2315"/>
            <a:ext cx="6408712" cy="556578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267744" y="332656"/>
            <a:ext cx="318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Cap 3 vector parameters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38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6997799" cy="574675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267744" y="332656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Es</a:t>
            </a:r>
            <a:r>
              <a:rPr lang="en-US" dirty="0" smtClean="0"/>
              <a:t>. Robot -</a:t>
            </a:r>
            <a:r>
              <a:rPr lang="en-US" dirty="0" smtClean="0"/>
              <a:t> </a:t>
            </a:r>
            <a:r>
              <a:rPr lang="en-US" dirty="0" smtClean="0"/>
              <a:t>vector parameters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53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67744" y="332656"/>
            <a:ext cx="410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Es</a:t>
            </a:r>
            <a:r>
              <a:rPr lang="en-US" dirty="0" smtClean="0"/>
              <a:t>. SCARA -</a:t>
            </a:r>
            <a:r>
              <a:rPr lang="en-US" dirty="0" smtClean="0"/>
              <a:t> </a:t>
            </a:r>
            <a:r>
              <a:rPr lang="en-US" dirty="0" smtClean="0"/>
              <a:t>vector parameters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976176" cy="56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Strutture cinematiche</a:t>
            </a:r>
            <a:endParaRPr lang="en-US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143000" y="1219200"/>
            <a:ext cx="67818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it-IT" kern="0" dirty="0" smtClean="0"/>
              <a:t>Open </a:t>
            </a:r>
            <a:r>
              <a:rPr lang="it-IT" kern="0" dirty="0" err="1" smtClean="0"/>
              <a:t>kinematic</a:t>
            </a:r>
            <a:r>
              <a:rPr lang="it-IT" kern="0" dirty="0" smtClean="0"/>
              <a:t> </a:t>
            </a:r>
            <a:r>
              <a:rPr lang="it-IT" kern="0" dirty="0" err="1" smtClean="0"/>
              <a:t>chain</a:t>
            </a:r>
            <a:endParaRPr lang="it-IT" kern="0" dirty="0" smtClean="0"/>
          </a:p>
          <a:p>
            <a:endParaRPr lang="it-IT" kern="0" dirty="0" smtClean="0"/>
          </a:p>
          <a:p>
            <a:endParaRPr lang="it-IT" kern="0" dirty="0"/>
          </a:p>
          <a:p>
            <a:endParaRPr lang="it-IT" kern="0" dirty="0" smtClean="0"/>
          </a:p>
          <a:p>
            <a:pPr marL="0" indent="0">
              <a:buNone/>
            </a:pPr>
            <a:endParaRPr lang="it-IT" kern="0" dirty="0" smtClean="0"/>
          </a:p>
          <a:p>
            <a:r>
              <a:rPr lang="it-IT" kern="0" dirty="0" err="1" smtClean="0"/>
              <a:t>Closed</a:t>
            </a:r>
            <a:r>
              <a:rPr lang="it-IT" kern="0" dirty="0" smtClean="0"/>
              <a:t> </a:t>
            </a:r>
            <a:r>
              <a:rPr lang="it-IT" kern="0" dirty="0" err="1" smtClean="0"/>
              <a:t>kinematic</a:t>
            </a:r>
            <a:r>
              <a:rPr lang="it-IT" kern="0" dirty="0" smtClean="0"/>
              <a:t> </a:t>
            </a:r>
            <a:r>
              <a:rPr lang="it-IT" kern="0" dirty="0" err="1" smtClean="0"/>
              <a:t>chain</a:t>
            </a:r>
            <a:endParaRPr lang="it-IT" kern="0" dirty="0" smtClean="0"/>
          </a:p>
          <a:p>
            <a:pPr marL="0" indent="0">
              <a:buNone/>
            </a:pPr>
            <a:endParaRPr lang="it-IT" kern="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11040"/>
            <a:ext cx="2143125" cy="2143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11" y="3924300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Roll-</a:t>
            </a:r>
            <a:r>
              <a:rPr lang="en-US" dirty="0" err="1"/>
              <a:t>PitchYaw</a:t>
            </a:r>
            <a:r>
              <a:rPr lang="en-US" dirty="0"/>
              <a:t> </a:t>
            </a:r>
            <a:r>
              <a:rPr lang="en-US" dirty="0" smtClean="0"/>
              <a:t>angles (</a:t>
            </a:r>
            <a:r>
              <a:rPr lang="en-US" dirty="0" err="1"/>
              <a:t>ZYX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AutoShape 2" descr="Risultati immagini per Roll-PitchYaw a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isultati immagini per Roll-PitchYaw ang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1" y="1676266"/>
            <a:ext cx="3600400" cy="4197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3960440" cy="3668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5172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/>
              <a:t>https://www.youtube.com/watch?v=UpSMNYTVqQI</a:t>
            </a:r>
          </a:p>
        </p:txBody>
      </p:sp>
    </p:spTree>
    <p:extLst>
      <p:ext uri="{BB962C8B-B14F-4D97-AF65-F5344CB8AC3E}">
        <p14:creationId xmlns:p14="http://schemas.microsoft.com/office/powerpoint/2010/main" val="14747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989"/>
            <a:ext cx="6781800" cy="1066800"/>
          </a:xfrm>
        </p:spPr>
        <p:txBody>
          <a:bodyPr/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the </a:t>
            </a:r>
            <a:r>
              <a:rPr lang="it-IT" dirty="0" err="1" smtClean="0"/>
              <a:t>presence</a:t>
            </a:r>
            <a:r>
              <a:rPr lang="it-IT" dirty="0" smtClean="0"/>
              <a:t> of a </a:t>
            </a:r>
            <a:r>
              <a:rPr lang="it-IT" dirty="0" err="1" smtClean="0"/>
              <a:t>tool</a:t>
            </a:r>
            <a:r>
              <a:rPr lang="it-IT" dirty="0" smtClean="0"/>
              <a:t> (with </a:t>
            </a:r>
            <a:r>
              <a:rPr lang="it-IT" dirty="0" err="1" smtClean="0"/>
              <a:t>its</a:t>
            </a:r>
            <a:r>
              <a:rPr lang="it-IT" dirty="0" smtClean="0"/>
              <a:t> frame) and the base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6264696" cy="51161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11760" y="3645024"/>
            <a:ext cx="864096" cy="1080120"/>
            <a:chOff x="7380312" y="2060848"/>
            <a:chExt cx="864096" cy="108012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7452320" y="2564904"/>
              <a:ext cx="77625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7452320" y="2924944"/>
              <a:ext cx="792088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7380312" y="2060848"/>
              <a:ext cx="80392" cy="8724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1547664" y="4293096"/>
            <a:ext cx="864096" cy="1080120"/>
            <a:chOff x="7380312" y="2060848"/>
            <a:chExt cx="864096" cy="108012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7452320" y="2564904"/>
              <a:ext cx="77625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452320" y="2924944"/>
              <a:ext cx="792088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7380312" y="2060848"/>
              <a:ext cx="80392" cy="8724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 rot="6884128">
            <a:off x="3803131" y="3723347"/>
            <a:ext cx="864096" cy="1080120"/>
            <a:chOff x="7380312" y="2060848"/>
            <a:chExt cx="864096" cy="108012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7452320" y="2564904"/>
              <a:ext cx="77625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452320" y="2924944"/>
              <a:ext cx="792088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7380312" y="2060848"/>
              <a:ext cx="80392" cy="8724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3635896" y="2276872"/>
            <a:ext cx="864096" cy="1080120"/>
            <a:chOff x="7380312" y="2060848"/>
            <a:chExt cx="864096" cy="108012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7452320" y="2564904"/>
              <a:ext cx="77625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7452320" y="2924944"/>
              <a:ext cx="792088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7380312" y="2060848"/>
              <a:ext cx="80392" cy="8724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780928"/>
            <a:ext cx="1914525" cy="5143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72000" y="3501008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e (</a:t>
            </a:r>
            <a:r>
              <a:rPr lang="it-IT" dirty="0" err="1" smtClean="0">
                <a:solidFill>
                  <a:srgbClr val="FFFF00"/>
                </a:solidFill>
              </a:rPr>
              <a:t>tool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7984" y="2420888"/>
            <a:ext cx="211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n</a:t>
            </a:r>
            <a:r>
              <a:rPr lang="it-IT" dirty="0" smtClean="0">
                <a:solidFill>
                  <a:srgbClr val="FFFF00"/>
                </a:solidFill>
              </a:rPr>
              <a:t> (end-</a:t>
            </a:r>
            <a:r>
              <a:rPr lang="it-IT" dirty="0" err="1" smtClean="0">
                <a:solidFill>
                  <a:srgbClr val="FFFF00"/>
                </a:solidFill>
              </a:rPr>
              <a:t>effector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3608" y="5157192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0 (base of the robot)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7704" y="3933056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b (base)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Exercise</a:t>
            </a:r>
            <a:r>
              <a:rPr lang="it-IT" dirty="0" smtClean="0"/>
              <a:t>: </a:t>
            </a:r>
            <a:r>
              <a:rPr lang="it-IT" dirty="0" err="1" smtClean="0"/>
              <a:t>rototranslation</a:t>
            </a:r>
            <a:r>
              <a:rPr lang="it-IT" dirty="0" smtClean="0"/>
              <a:t> </a:t>
            </a:r>
            <a:r>
              <a:rPr lang="it-IT" dirty="0" err="1" smtClean="0"/>
              <a:t>matrices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3746807" cy="4320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7984" y="2276872"/>
            <a:ext cx="443422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Kinematics of a cylindrical robot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Identify the </a:t>
            </a:r>
            <a:r>
              <a:rPr lang="en-US" dirty="0" err="1" smtClean="0">
                <a:solidFill>
                  <a:srgbClr val="000000"/>
                </a:solidFill>
              </a:rPr>
              <a:t>rototranslation</a:t>
            </a:r>
            <a:r>
              <a:rPr lang="en-US" dirty="0" smtClean="0">
                <a:solidFill>
                  <a:srgbClr val="000000"/>
                </a:solidFill>
              </a:rPr>
              <a:t> matrix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from the end-effector to the base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See main1.m 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83468" y="3251200"/>
            <a:ext cx="1156484" cy="1681584"/>
            <a:chOff x="2983468" y="3251200"/>
            <a:chExt cx="1156484" cy="1681584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987824" y="3717032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2987824" y="3717032"/>
              <a:ext cx="423664" cy="12157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2983468" y="3251200"/>
              <a:ext cx="978931" cy="4679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/>
        </p:nvGrpSpPr>
        <p:grpSpPr>
          <a:xfrm>
            <a:off x="1942766" y="2151290"/>
            <a:ext cx="1189074" cy="1493734"/>
            <a:chOff x="1942766" y="2151290"/>
            <a:chExt cx="1189074" cy="1493734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flipV="1">
              <a:off x="1975627" y="2708920"/>
              <a:ext cx="1156213" cy="5220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975627" y="3230973"/>
              <a:ext cx="724165" cy="414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1942766" y="2151290"/>
              <a:ext cx="33040" cy="10845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2915816" y="2636912"/>
            <a:ext cx="1189074" cy="1493734"/>
            <a:chOff x="1942766" y="2151290"/>
            <a:chExt cx="1189074" cy="1493734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V="1">
              <a:off x="1975627" y="2708920"/>
              <a:ext cx="1156213" cy="5220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1975627" y="3230973"/>
              <a:ext cx="724165" cy="414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1942766" y="2151290"/>
              <a:ext cx="33040" cy="10845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/>
          <p:nvPr/>
        </p:nvGrpSpPr>
        <p:grpSpPr>
          <a:xfrm>
            <a:off x="1979712" y="3789040"/>
            <a:ext cx="1189074" cy="1493734"/>
            <a:chOff x="1942766" y="2151290"/>
            <a:chExt cx="1189074" cy="1493734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flipV="1">
              <a:off x="1975627" y="2708920"/>
              <a:ext cx="1156213" cy="5220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1975627" y="3230973"/>
              <a:ext cx="724165" cy="414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1942766" y="2151290"/>
              <a:ext cx="33040" cy="10845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3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163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600" y="1522087"/>
            <a:ext cx="6096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772816"/>
            <a:ext cx="6781800" cy="1066800"/>
          </a:xfrm>
        </p:spPr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33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2982160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340768"/>
            <a:ext cx="52109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Robotics</a:t>
            </a:r>
            <a:endParaRPr lang="it-IT" b="1" dirty="0"/>
          </a:p>
          <a:p>
            <a:r>
              <a:rPr lang="it-IT" dirty="0" err="1"/>
              <a:t>Authors</a:t>
            </a:r>
            <a:r>
              <a:rPr lang="it-IT" dirty="0"/>
              <a:t>: </a:t>
            </a:r>
            <a:r>
              <a:rPr lang="it-IT" b="1" dirty="0" err="1"/>
              <a:t>Mihelj</a:t>
            </a:r>
            <a:r>
              <a:rPr lang="it-IT" dirty="0"/>
              <a:t>, M., </a:t>
            </a:r>
            <a:r>
              <a:rPr lang="it-IT" b="1" dirty="0" err="1"/>
              <a:t>Bajd</a:t>
            </a:r>
            <a:r>
              <a:rPr lang="it-IT" dirty="0"/>
              <a:t>, T., </a:t>
            </a:r>
            <a:r>
              <a:rPr lang="it-IT" b="1" dirty="0" err="1"/>
              <a:t>Ude</a:t>
            </a:r>
            <a:r>
              <a:rPr lang="it-IT" dirty="0"/>
              <a:t>, A., </a:t>
            </a:r>
            <a:r>
              <a:rPr lang="it-IT" b="1" dirty="0" err="1"/>
              <a:t>Lenarčič</a:t>
            </a:r>
            <a:r>
              <a:rPr lang="it-IT" dirty="0"/>
              <a:t>, J., </a:t>
            </a:r>
            <a:r>
              <a:rPr lang="it-IT" b="1" dirty="0" err="1"/>
              <a:t>Stanovnik</a:t>
            </a:r>
            <a:r>
              <a:rPr lang="it-IT" dirty="0"/>
              <a:t>, A., </a:t>
            </a:r>
            <a:r>
              <a:rPr lang="it-IT" b="1" dirty="0" err="1"/>
              <a:t>Munih</a:t>
            </a:r>
            <a:r>
              <a:rPr lang="it-IT" dirty="0"/>
              <a:t>, M., </a:t>
            </a:r>
            <a:r>
              <a:rPr lang="it-IT" b="1" dirty="0" err="1"/>
              <a:t>Rejc</a:t>
            </a:r>
            <a:r>
              <a:rPr lang="it-IT" dirty="0"/>
              <a:t>, J., </a:t>
            </a:r>
            <a:r>
              <a:rPr lang="it-IT" b="1" dirty="0" err="1"/>
              <a:t>Šlajpah</a:t>
            </a:r>
            <a:r>
              <a:rPr lang="it-IT" dirty="0"/>
              <a:t>, S.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852936"/>
            <a:ext cx="2307729" cy="34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5739258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780928"/>
            <a:ext cx="48482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Exercise</a:t>
            </a:r>
            <a:r>
              <a:rPr lang="it-IT" dirty="0" smtClean="0"/>
              <a:t>: </a:t>
            </a:r>
            <a:r>
              <a:rPr lang="it-IT" dirty="0" err="1" smtClean="0"/>
              <a:t>rototranslation</a:t>
            </a:r>
            <a:r>
              <a:rPr lang="it-IT" dirty="0" smtClean="0"/>
              <a:t> </a:t>
            </a:r>
            <a:r>
              <a:rPr lang="it-IT" dirty="0" err="1" smtClean="0"/>
              <a:t>matrices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7984" y="2276872"/>
            <a:ext cx="44342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Kinematics of a 3 </a:t>
            </a:r>
            <a:r>
              <a:rPr lang="en-US" dirty="0" err="1" smtClean="0">
                <a:solidFill>
                  <a:srgbClr val="000000"/>
                </a:solidFill>
              </a:rPr>
              <a:t>DoF</a:t>
            </a:r>
            <a:r>
              <a:rPr lang="en-US" dirty="0" smtClean="0">
                <a:solidFill>
                  <a:srgbClr val="000000"/>
                </a:solidFill>
              </a:rPr>
              <a:t> robot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Identify the </a:t>
            </a:r>
            <a:r>
              <a:rPr lang="en-US" dirty="0" err="1" smtClean="0">
                <a:solidFill>
                  <a:srgbClr val="000000"/>
                </a:solidFill>
              </a:rPr>
              <a:t>rototranslation</a:t>
            </a:r>
            <a:r>
              <a:rPr lang="en-US" dirty="0" smtClean="0">
                <a:solidFill>
                  <a:srgbClr val="000000"/>
                </a:solidFill>
              </a:rPr>
              <a:t> matrix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from the end-effector to the base  </a:t>
            </a:r>
            <a:endParaRPr lang="en-US" dirty="0"/>
          </a:p>
        </p:txBody>
      </p:sp>
      <p:sp>
        <p:nvSpPr>
          <p:cNvPr id="5" name="AutoShape 2" descr="mailbox://C:/Users/pgallina/AppData/Roaming/Thunderbird/Profiles/606ol8qs.default/Mail/pop.units.it/Inbox?number=4345&amp;part=1.2&amp;type=image/jpeg&amp;filename=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3596" y="2210780"/>
            <a:ext cx="4079776" cy="30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Revolute joints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060848"/>
            <a:ext cx="4752528" cy="38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JOINTS</a:t>
            </a:r>
            <a:endParaRPr lang="en-US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143000" y="1219200"/>
            <a:ext cx="67818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it-IT" kern="0" dirty="0" err="1" smtClean="0"/>
              <a:t>Prismatic</a:t>
            </a:r>
            <a:r>
              <a:rPr lang="it-IT" kern="0" dirty="0" smtClean="0"/>
              <a:t> joint</a:t>
            </a:r>
          </a:p>
          <a:p>
            <a:pPr lvl="1"/>
            <a:endParaRPr lang="it-IT" kern="0" dirty="0" smtClean="0"/>
          </a:p>
          <a:p>
            <a:endParaRPr lang="en-US" kern="0" dirty="0" smtClean="0"/>
          </a:p>
          <a:p>
            <a:endParaRPr lang="it-IT" kern="0" dirty="0"/>
          </a:p>
          <a:p>
            <a:endParaRPr lang="it-IT" kern="0" dirty="0" smtClean="0"/>
          </a:p>
          <a:p>
            <a:endParaRPr lang="it-IT" kern="0" dirty="0"/>
          </a:p>
          <a:p>
            <a:endParaRPr lang="it-IT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it-IT" kern="0" dirty="0" smtClean="0"/>
          </a:p>
          <a:p>
            <a:r>
              <a:rPr lang="it-IT" kern="0" dirty="0" smtClean="0"/>
              <a:t>               Revolute joint</a:t>
            </a:r>
          </a:p>
          <a:p>
            <a:endParaRPr lang="it-IT" kern="0" dirty="0" smtClean="0"/>
          </a:p>
          <a:p>
            <a:pPr marL="0" indent="0">
              <a:buNone/>
            </a:pPr>
            <a:endParaRPr lang="it-IT" kern="0" dirty="0"/>
          </a:p>
        </p:txBody>
      </p:sp>
      <p:pic>
        <p:nvPicPr>
          <p:cNvPr id="4" name="kl6qNn9-nk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69348" y="436426"/>
            <a:ext cx="3291858" cy="1851670"/>
          </a:xfrm>
          <a:prstGeom prst="rect">
            <a:avLst/>
          </a:prstGeom>
        </p:spPr>
      </p:pic>
      <p:pic>
        <p:nvPicPr>
          <p:cNvPr id="5" name="8P2zkdtI2T4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16833" y="2711900"/>
            <a:ext cx="3383360" cy="19031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55776" y="2250235"/>
            <a:ext cx="6740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/>
              <a:t>https://www.youtube.com/watch?v=kl6qNn9-nkk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-49819" y="4621743"/>
            <a:ext cx="653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https://www.youtube.com/watch?v=cknXa0U2M6I</a:t>
            </a:r>
          </a:p>
        </p:txBody>
      </p:sp>
    </p:spTree>
    <p:extLst>
      <p:ext uri="{BB962C8B-B14F-4D97-AF65-F5344CB8AC3E}">
        <p14:creationId xmlns:p14="http://schemas.microsoft.com/office/powerpoint/2010/main" val="1172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Rotations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636912"/>
            <a:ext cx="595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rotations are </a:t>
            </a:r>
            <a:r>
              <a:rPr lang="en-US" dirty="0">
                <a:solidFill>
                  <a:srgbClr val="FF0000"/>
                </a:solidFill>
              </a:rPr>
              <a:t>positive</a:t>
            </a:r>
            <a:r>
              <a:rPr lang="en-US" dirty="0"/>
              <a:t> if they are made </a:t>
            </a:r>
            <a:r>
              <a:rPr lang="en-US" dirty="0">
                <a:solidFill>
                  <a:srgbClr val="FF0000"/>
                </a:solidFill>
              </a:rPr>
              <a:t>counter-clockwise</a:t>
            </a:r>
            <a:r>
              <a:rPr lang="en-US" dirty="0"/>
              <a:t> about the relative axis.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38575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elementary rotations of the reference frame </a:t>
            </a:r>
            <a:r>
              <a:rPr lang="en-US" dirty="0">
                <a:solidFill>
                  <a:srgbClr val="FF0000"/>
                </a:solidFill>
              </a:rPr>
              <a:t>about one of the coordinate axes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916832"/>
            <a:ext cx="1637928" cy="141953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716016" y="3429000"/>
            <a:ext cx="3695238" cy="3342857"/>
            <a:chOff x="1671137" y="3515143"/>
            <a:chExt cx="3695238" cy="3342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137" y="3515143"/>
              <a:ext cx="3695238" cy="334285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 flipV="1">
              <a:off x="2982139" y="4985548"/>
              <a:ext cx="1856370" cy="5192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2458312" y="5486400"/>
              <a:ext cx="514637" cy="12268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23"/>
          <p:cNvSpPr/>
          <p:nvPr/>
        </p:nvSpPr>
        <p:spPr>
          <a:xfrm>
            <a:off x="395536" y="3645024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rotated by an </a:t>
            </a:r>
            <a:r>
              <a:rPr lang="en-US" dirty="0" smtClean="0">
                <a:solidFill>
                  <a:srgbClr val="000000"/>
                </a:solidFill>
              </a:rPr>
              <a:t>angle</a:t>
            </a:r>
          </a:p>
          <a:p>
            <a:r>
              <a:rPr lang="en-US" dirty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about axis z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9512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unit vectors of the </a:t>
            </a:r>
            <a:r>
              <a:rPr lang="en-US" dirty="0">
                <a:solidFill>
                  <a:srgbClr val="FF0000"/>
                </a:solidFill>
              </a:rPr>
              <a:t>new frame </a:t>
            </a:r>
            <a:r>
              <a:rPr lang="en-US" dirty="0">
                <a:solidFill>
                  <a:srgbClr val="000000"/>
                </a:solidFill>
              </a:rPr>
              <a:t>can be described in terms of their </a:t>
            </a:r>
            <a:r>
              <a:rPr lang="en-US" dirty="0">
                <a:solidFill>
                  <a:srgbClr val="FF0000"/>
                </a:solidFill>
              </a:rPr>
              <a:t>components</a:t>
            </a:r>
            <a:r>
              <a:rPr lang="en-US" dirty="0">
                <a:solidFill>
                  <a:srgbClr val="000000"/>
                </a:solidFill>
              </a:rPr>
              <a:t> with respect to the reference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5390476" cy="3095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33265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smtClean="0">
                <a:solidFill>
                  <a:srgbClr val="000000"/>
                </a:solidFill>
              </a:rPr>
              <a:t>If rotation matrix are commuted (current frame), it </a:t>
            </a:r>
            <a:r>
              <a:rPr lang="en-US" dirty="0">
                <a:solidFill>
                  <a:srgbClr val="000000"/>
                </a:solidFill>
              </a:rPr>
              <a:t>is evident that the final object orientation is different in the two </a:t>
            </a:r>
            <a:r>
              <a:rPr lang="en-US" dirty="0" smtClean="0">
                <a:solidFill>
                  <a:srgbClr val="000000"/>
                </a:solidFill>
              </a:rPr>
              <a:t>cases (POST MULTIPLICATION)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68760"/>
            <a:ext cx="6781800" cy="1066800"/>
          </a:xfrm>
        </p:spPr>
        <p:txBody>
          <a:bodyPr/>
          <a:lstStyle/>
          <a:p>
            <a:r>
              <a:rPr lang="it-IT" dirty="0" err="1" smtClean="0"/>
              <a:t>Rotation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fixed</a:t>
            </a:r>
            <a:r>
              <a:rPr lang="it-IT" dirty="0" smtClean="0"/>
              <a:t> frame (</a:t>
            </a:r>
            <a:r>
              <a:rPr lang="it-IT" dirty="0" err="1" smtClean="0"/>
              <a:t>commutated</a:t>
            </a:r>
            <a:r>
              <a:rPr lang="it-IT" dirty="0" smtClean="0"/>
              <a:t>) PRE-MULTIPLICATION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62" y="3068960"/>
            <a:ext cx="5390476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Fig. 2.8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45" y="1484784"/>
            <a:ext cx="6088845" cy="4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143000" y="1219200"/>
            <a:ext cx="67818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it-IT" kern="0" dirty="0" err="1" smtClean="0"/>
              <a:t>Cartesian</a:t>
            </a:r>
            <a:r>
              <a:rPr lang="it-IT" kern="0" dirty="0" smtClean="0"/>
              <a:t> </a:t>
            </a:r>
            <a:endParaRPr lang="en-US" kern="0" dirty="0" smtClean="0"/>
          </a:p>
          <a:p>
            <a:pPr lvl="1"/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r>
              <a:rPr lang="it-IT" kern="0" dirty="0" smtClean="0"/>
              <a:t>SCARA</a:t>
            </a:r>
            <a:endParaRPr lang="en-US" kern="0" dirty="0" smtClean="0"/>
          </a:p>
          <a:p>
            <a:endParaRPr lang="it-IT" kern="0" dirty="0" smtClean="0"/>
          </a:p>
          <a:p>
            <a:pPr marL="0" indent="0">
              <a:buNone/>
            </a:pPr>
            <a:endParaRPr lang="it-IT" kern="0" dirty="0"/>
          </a:p>
        </p:txBody>
      </p:sp>
      <p:pic>
        <p:nvPicPr>
          <p:cNvPr id="7" name="ci_mpRERMo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27984" y="96921"/>
            <a:ext cx="4480497" cy="2520280"/>
          </a:xfrm>
          <a:prstGeom prst="rect">
            <a:avLst/>
          </a:prstGeom>
        </p:spPr>
      </p:pic>
      <p:pic>
        <p:nvPicPr>
          <p:cNvPr id="8" name="vKD20BTkXhk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131840" y="29945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p939[1]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73AC02-2978-493D-A5F3-7AF4E5DE2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prodotti o servizi</Template>
  <TotalTime>1443</TotalTime>
  <Words>282</Words>
  <Application>Microsoft Office PowerPoint</Application>
  <PresentationFormat>Presentazione su schermo (4:3)</PresentationFormat>
  <Paragraphs>67</Paragraphs>
  <Slides>21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Garamond</vt:lpstr>
      <vt:lpstr>Times New Roman</vt:lpstr>
      <vt:lpstr>tp939[1]</vt:lpstr>
      <vt:lpstr>Kinematics</vt:lpstr>
      <vt:lpstr>Presentazione standard di PowerPoint</vt:lpstr>
      <vt:lpstr>Revolute joints</vt:lpstr>
      <vt:lpstr>JOINTS</vt:lpstr>
      <vt:lpstr>Elementary Rotations</vt:lpstr>
      <vt:lpstr>Presentazione standard di PowerPoint</vt:lpstr>
      <vt:lpstr>Rotation with respect to the fixed frame (commutated) PRE-MULTIPLICATION</vt:lpstr>
      <vt:lpstr>Fig. 2.8</vt:lpstr>
      <vt:lpstr>Structures</vt:lpstr>
      <vt:lpstr>SCARA Robot</vt:lpstr>
      <vt:lpstr>Presentazione standard di PowerPoint</vt:lpstr>
      <vt:lpstr>Presentazione standard di PowerPoint</vt:lpstr>
      <vt:lpstr>Presentazione standard di PowerPoint</vt:lpstr>
      <vt:lpstr>Strutture cinematiche</vt:lpstr>
      <vt:lpstr>Roll-PitchYaw angles (ZYX)</vt:lpstr>
      <vt:lpstr>If we consider also the presence of a tool (with its frame) and the base </vt:lpstr>
      <vt:lpstr>Exercise: rototranslation matrices</vt:lpstr>
      <vt:lpstr>Possible solution </vt:lpstr>
      <vt:lpstr>Presentazione standard di PowerPoint</vt:lpstr>
      <vt:lpstr>Presentazione standard di PowerPoint</vt:lpstr>
      <vt:lpstr>Exercise: rototranslation matrices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 Robotica</dc:title>
  <dc:subject/>
  <dc:creator>Paolo Gallina</dc:creator>
  <cp:keywords/>
  <dc:description/>
  <cp:lastModifiedBy>Paolo</cp:lastModifiedBy>
  <cp:revision>121</cp:revision>
  <dcterms:created xsi:type="dcterms:W3CDTF">2015-02-16T14:54:53Z</dcterms:created>
  <dcterms:modified xsi:type="dcterms:W3CDTF">2020-02-21T12:45:50Z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TC010178481040</vt:lpwstr>
  </property>
</Properties>
</file>