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2"/>
  </p:sldMasterIdLst>
  <p:notesMasterIdLst>
    <p:notesMasterId r:id="rId6"/>
  </p:notesMasterIdLst>
  <p:sldIdLst>
    <p:sldId id="336" r:id="rId3"/>
    <p:sldId id="339" r:id="rId4"/>
    <p:sldId id="337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olo Gallina" initials="PG" lastIdx="1" clrIdx="0">
    <p:extLst>
      <p:ext uri="{19B8F6BF-5375-455C-9EA6-DF929625EA0E}">
        <p15:presenceInfo xmlns:p15="http://schemas.microsoft.com/office/powerpoint/2012/main" userId="248f52814ebd34e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00FF"/>
    <a:srgbClr val="FF3300"/>
    <a:srgbClr val="FF6633"/>
    <a:srgbClr val="FFFF00"/>
    <a:srgbClr val="009999"/>
    <a:srgbClr val="000000"/>
    <a:srgbClr val="CC9900"/>
    <a:srgbClr val="F8F8F8"/>
    <a:srgbClr val="FFFF99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00" autoAdjust="0"/>
  </p:normalViewPr>
  <p:slideViewPr>
    <p:cSldViewPr>
      <p:cViewPr varScale="1">
        <p:scale>
          <a:sx n="78" d="100"/>
          <a:sy n="78" d="100"/>
        </p:scale>
        <p:origin x="12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it-IT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it-IT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it-IT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37F1A9E-4834-40D8-A035-94EEA3DEF852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0369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2057400"/>
          </a:xfrm>
        </p:spPr>
        <p:txBody>
          <a:bodyPr/>
          <a:lstStyle>
            <a:lvl1pPr algn="ctr">
              <a:defRPr sz="4800"/>
            </a:lvl1pPr>
          </a:lstStyle>
          <a:p>
            <a:pPr lvl="0"/>
            <a:r>
              <a:rPr lang="it-IT" noProof="0" smtClean="0"/>
              <a:t>Fare clic per modificare lo stile del titolo</a:t>
            </a:r>
          </a:p>
        </p:txBody>
      </p:sp>
      <p:sp>
        <p:nvSpPr>
          <p:cNvPr id="37891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029200"/>
            <a:ext cx="6400800" cy="9144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it-IT" noProof="0" smtClean="0"/>
              <a:t>Fare clic per modificare lo stile del sottotitolo dello schema</a:t>
            </a:r>
          </a:p>
        </p:txBody>
      </p:sp>
      <p:sp>
        <p:nvSpPr>
          <p:cNvPr id="37904" name="Rectangle 2064"/>
          <p:cNvSpPr>
            <a:spLocks noGrp="1" noChangeArrowheads="1"/>
          </p:cNvSpPr>
          <p:nvPr>
            <p:ph type="dt" sz="half" idx="2"/>
          </p:nvPr>
        </p:nvSpPr>
        <p:spPr>
          <a:xfrm>
            <a:off x="381000" y="6248400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37905" name="Rectangle 206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37906" name="Rectangle 206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+mn-lt"/>
              </a:defRPr>
            </a:lvl1pPr>
          </a:lstStyle>
          <a:p>
            <a:fld id="{92E43F01-D021-46C0-A194-136BD5C04AE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utoUpdateAnimBg="0"/>
      <p:bldP spid="37891" grpId="0" build="p" autoUpdateAnimBg="0" advAuto="0">
        <p:tmplLst>
          <p:tmpl lvl="1">
            <p:tnLst>
              <p:par>
                <p:cTn presetID="9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789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913C-957C-4BAF-AFDF-A4680CCA9E5A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2352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350" y="76200"/>
            <a:ext cx="1695450" cy="5867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"/>
            <a:ext cx="493395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A5383-9C74-4648-B123-27E5541B1780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393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olo e testo sopra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"/>
            <a:ext cx="6781800" cy="1066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19200"/>
            <a:ext cx="6781800" cy="2286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3657600"/>
            <a:ext cx="6781800" cy="2286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708E58A-0B0D-4C78-9708-F0E9F7EE9B6A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802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FB324-A349-45AE-B308-EADCA6D509E7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5024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036AFC-45A4-4F5D-864E-0A06D1DB0BBD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9098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219200"/>
            <a:ext cx="3314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3314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A8664-16A2-4BCA-99BC-E79665965239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4804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C020A-11B5-4010-A3F4-95F4C85C7EE3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8574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65006-B210-4746-8A9A-360966253D06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1434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967AB7-6620-4CD9-8207-C0A037F32350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3831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3E0493-6A4F-4A23-A541-4BF2CBD37F84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881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5C8DCB-760B-46B6-97C0-362CECFE6CC9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1518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76200"/>
            <a:ext cx="6781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3686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19200"/>
            <a:ext cx="67818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6886" name="Rectangle 104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/>
            </a:lvl1pPr>
          </a:lstStyle>
          <a:p>
            <a:endParaRPr lang="it-IT"/>
          </a:p>
        </p:txBody>
      </p:sp>
      <p:sp>
        <p:nvSpPr>
          <p:cNvPr id="36887" name="Rectangle 104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/>
            </a:lvl1pPr>
          </a:lstStyle>
          <a:p>
            <a:endParaRPr lang="it-IT"/>
          </a:p>
        </p:txBody>
      </p:sp>
      <p:sp>
        <p:nvSpPr>
          <p:cNvPr id="36888" name="Rectangle 104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/>
            </a:lvl1pPr>
          </a:lstStyle>
          <a:p>
            <a:fld id="{A115A38B-E1D0-4CB2-ADC3-FEFEC3639162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Workspace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552" y="1196752"/>
            <a:ext cx="67687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the region described by the </a:t>
            </a:r>
            <a:r>
              <a:rPr lang="en-US" dirty="0">
                <a:solidFill>
                  <a:srgbClr val="FF0000"/>
                </a:solidFill>
              </a:rPr>
              <a:t>origin of the end-effector </a:t>
            </a:r>
            <a:r>
              <a:rPr lang="en-US" dirty="0">
                <a:solidFill>
                  <a:srgbClr val="000000"/>
                </a:solidFill>
              </a:rPr>
              <a:t>frame when all the manipulator joints execute </a:t>
            </a:r>
            <a:r>
              <a:rPr lang="en-US" dirty="0">
                <a:solidFill>
                  <a:srgbClr val="FF0000"/>
                </a:solidFill>
              </a:rPr>
              <a:t>all possible motions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420888"/>
            <a:ext cx="5604425" cy="32838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428" y="1988840"/>
            <a:ext cx="3124572" cy="23314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5856" y="5877272"/>
            <a:ext cx="4114800" cy="42862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716016" y="6237312"/>
            <a:ext cx="15584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Joint limits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45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Joint </a:t>
            </a:r>
            <a:r>
              <a:rPr lang="it-IT" dirty="0" err="1" smtClean="0"/>
              <a:t>space</a:t>
            </a:r>
            <a:r>
              <a:rPr lang="it-IT" dirty="0" smtClean="0"/>
              <a:t> and </a:t>
            </a:r>
            <a:r>
              <a:rPr lang="it-IT" dirty="0" err="1" smtClean="0"/>
              <a:t>working</a:t>
            </a:r>
            <a:r>
              <a:rPr lang="it-IT" dirty="0" smtClean="0"/>
              <a:t> </a:t>
            </a:r>
            <a:r>
              <a:rPr lang="it-IT" dirty="0" err="1" smtClean="0"/>
              <a:t>space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1484784"/>
            <a:ext cx="5082530" cy="230425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372200" y="1772816"/>
            <a:ext cx="1619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Joint </a:t>
            </a:r>
            <a:r>
              <a:rPr lang="it-IT" dirty="0" err="1"/>
              <a:t>space</a:t>
            </a:r>
            <a:r>
              <a:rPr lang="it-IT" dirty="0"/>
              <a:t>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372200" y="2852936"/>
            <a:ext cx="20131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 smtClean="0"/>
              <a:t>Working</a:t>
            </a:r>
            <a:r>
              <a:rPr lang="it-IT" dirty="0" smtClean="0"/>
              <a:t> </a:t>
            </a:r>
            <a:r>
              <a:rPr lang="it-IT" dirty="0" err="1"/>
              <a:t>space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23528" y="3814823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problem of describing end-effector orientation </a:t>
            </a:r>
            <a:r>
              <a:rPr lang="en-US" dirty="0" smtClean="0"/>
              <a:t>can be done by means of </a:t>
            </a:r>
            <a:r>
              <a:rPr lang="en-US" dirty="0"/>
              <a:t>minimal </a:t>
            </a:r>
            <a:r>
              <a:rPr lang="en-US" dirty="0" smtClean="0"/>
              <a:t>representations.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4941168"/>
            <a:ext cx="1143000" cy="73342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39552" y="5661248"/>
            <a:ext cx="2326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operational space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5936" y="4869160"/>
            <a:ext cx="1047750" cy="962025"/>
          </a:xfrm>
          <a:prstGeom prst="rect">
            <a:avLst/>
          </a:prstGeom>
        </p:spPr>
      </p:pic>
      <p:sp>
        <p:nvSpPr>
          <p:cNvPr id="10" name="Left-Right Arrow 9"/>
          <p:cNvSpPr/>
          <p:nvPr/>
        </p:nvSpPr>
        <p:spPr bwMode="auto">
          <a:xfrm>
            <a:off x="2411760" y="5157192"/>
            <a:ext cx="1584176" cy="432048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51920" y="5805264"/>
            <a:ext cx="15071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joint space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4248" y="5157192"/>
            <a:ext cx="885825" cy="37147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6300192" y="4653136"/>
            <a:ext cx="23439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 smtClean="0">
                <a:solidFill>
                  <a:srgbClr val="000000"/>
                </a:solidFill>
              </a:rPr>
              <a:t>There</a:t>
            </a:r>
            <a:r>
              <a:rPr lang="it-IT" dirty="0" smtClean="0">
                <a:solidFill>
                  <a:srgbClr val="000000"/>
                </a:solidFill>
              </a:rPr>
              <a:t> </a:t>
            </a:r>
            <a:r>
              <a:rPr lang="it-IT" dirty="0" err="1" smtClean="0">
                <a:solidFill>
                  <a:srgbClr val="000000"/>
                </a:solidFill>
              </a:rPr>
              <a:t>is</a:t>
            </a:r>
            <a:r>
              <a:rPr lang="it-IT" dirty="0" smtClean="0">
                <a:solidFill>
                  <a:srgbClr val="000000"/>
                </a:solidFill>
              </a:rPr>
              <a:t> </a:t>
            </a:r>
            <a:r>
              <a:rPr lang="it-IT" dirty="0" err="1" smtClean="0">
                <a:solidFill>
                  <a:srgbClr val="000000"/>
                </a:solidFill>
              </a:rPr>
              <a:t>this</a:t>
            </a:r>
            <a:r>
              <a:rPr lang="it-IT" dirty="0" smtClean="0">
                <a:solidFill>
                  <a:srgbClr val="000000"/>
                </a:solidFill>
              </a:rPr>
              <a:t> link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2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Dexterous workspace</a:t>
            </a:r>
          </a:p>
        </p:txBody>
      </p:sp>
      <p:sp>
        <p:nvSpPr>
          <p:cNvPr id="3" name="Rectangle 2"/>
          <p:cNvSpPr/>
          <p:nvPr/>
        </p:nvSpPr>
        <p:spPr>
          <a:xfrm>
            <a:off x="899592" y="1340768"/>
            <a:ext cx="7560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The region that the origin of the end-effector frame can describe while attaining </a:t>
            </a:r>
            <a:r>
              <a:rPr lang="en-US" dirty="0">
                <a:solidFill>
                  <a:srgbClr val="FF0000"/>
                </a:solidFill>
              </a:rPr>
              <a:t>different orientations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67544" y="2420888"/>
            <a:ext cx="59046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Consider the simple two-link planar arm.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3068960"/>
            <a:ext cx="3501405" cy="29845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6165304"/>
            <a:ext cx="4114800" cy="428625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 bwMode="auto">
          <a:xfrm flipV="1">
            <a:off x="755576" y="5301208"/>
            <a:ext cx="936104" cy="7920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8144" y="2420888"/>
            <a:ext cx="3105150" cy="39243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 bwMode="auto">
          <a:xfrm flipV="1">
            <a:off x="6555545" y="3327009"/>
            <a:ext cx="541606" cy="92846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/>
          <p:nvPr/>
        </p:nvCxnSpPr>
        <p:spPr bwMode="auto">
          <a:xfrm>
            <a:off x="7076049" y="3334043"/>
            <a:ext cx="45720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4039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p939[1]">
  <a:themeElements>
    <a:clrScheme name="tp939[1] 6">
      <a:dk1>
        <a:srgbClr val="000000"/>
      </a:dk1>
      <a:lt1>
        <a:srgbClr val="FFFFFF"/>
      </a:lt1>
      <a:dk2>
        <a:srgbClr val="000000"/>
      </a:dk2>
      <a:lt2>
        <a:srgbClr val="996633"/>
      </a:lt2>
      <a:accent1>
        <a:srgbClr val="CC9900"/>
      </a:accent1>
      <a:accent2>
        <a:srgbClr val="FFE28F"/>
      </a:accent2>
      <a:accent3>
        <a:srgbClr val="FFFFFF"/>
      </a:accent3>
      <a:accent4>
        <a:srgbClr val="000000"/>
      </a:accent4>
      <a:accent5>
        <a:srgbClr val="E2CAAA"/>
      </a:accent5>
      <a:accent6>
        <a:srgbClr val="E7CD81"/>
      </a:accent6>
      <a:hlink>
        <a:srgbClr val="996633"/>
      </a:hlink>
      <a:folHlink>
        <a:srgbClr val="FF9900"/>
      </a:folHlink>
    </a:clrScheme>
    <a:fontScheme name="tp939[1]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p939[1]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939[1]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939[1] 5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CB7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D6A6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6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28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CD81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373AC02-2978-493D-A5F3-7AF4E5DE213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di prodotti o servizi</Template>
  <TotalTime>1541</TotalTime>
  <Words>78</Words>
  <Application>Microsoft Office PowerPoint</Application>
  <PresentationFormat>Presentazione su schermo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Garamond</vt:lpstr>
      <vt:lpstr>Times New Roman</vt:lpstr>
      <vt:lpstr>tp939[1]</vt:lpstr>
      <vt:lpstr>Workspace</vt:lpstr>
      <vt:lpstr>Joint space and working space</vt:lpstr>
      <vt:lpstr>Dexterous workspace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 Robotica</dc:title>
  <dc:subject/>
  <dc:creator>Paolo Gallina</dc:creator>
  <cp:keywords/>
  <dc:description/>
  <cp:lastModifiedBy>Paolo</cp:lastModifiedBy>
  <cp:revision>129</cp:revision>
  <dcterms:created xsi:type="dcterms:W3CDTF">2015-02-16T14:54:53Z</dcterms:created>
  <dcterms:modified xsi:type="dcterms:W3CDTF">2020-03-12T13:01:38Z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TC010178481040</vt:lpwstr>
  </property>
</Properties>
</file>