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</p:sldMasterIdLst>
  <p:notesMasterIdLst>
    <p:notesMasterId r:id="rId8"/>
  </p:notesMasterIdLst>
  <p:sldIdLst>
    <p:sldId id="271" r:id="rId3"/>
    <p:sldId id="275" r:id="rId4"/>
    <p:sldId id="272" r:id="rId5"/>
    <p:sldId id="274" r:id="rId6"/>
    <p:sldId id="276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Gallina" initials="PG" lastIdx="1" clrIdx="0">
    <p:extLst>
      <p:ext uri="{19B8F6BF-5375-455C-9EA6-DF929625EA0E}">
        <p15:presenceInfo xmlns:p15="http://schemas.microsoft.com/office/powerpoint/2012/main" userId="248f52814ebd34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3300"/>
    <a:srgbClr val="FF6633"/>
    <a:srgbClr val="FFFF00"/>
    <a:srgbClr val="009999"/>
    <a:srgbClr val="000000"/>
    <a:srgbClr val="CC9900"/>
    <a:srgbClr val="F8F8F8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 varScale="1">
        <p:scale>
          <a:sx n="120" d="100"/>
          <a:sy n="120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7F1A9E-4834-40D8-A035-94EEA3DEF85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0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92E43F01-D021-46C0-A194-136BD5C04AE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913C-957C-4BAF-AFDF-A4680CCA9E5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35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5383-9C74-4648-B123-27E5541B178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39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08E58A-0B0D-4C78-9708-F0E9F7EE9B6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B324-A349-45AE-B308-EADCA6D509E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AFC-45A4-4F5D-864E-0A06D1DB0BB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8664-16A2-4BCA-99BC-E7966596523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8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20A-11B5-4010-A3F4-95F4C85C7EE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57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65006-B210-4746-8A9A-360966253D0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7AB7-6620-4CD9-8207-C0A037F3235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83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E0493-6A4F-4A23-A541-4BF2CBD37F8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8DCB-760B-46B6-97C0-362CECFE6CC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it-IT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it-IT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115A38B-E1D0-4CB2-ADC3-FEFEC363916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Differential Kinematics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96752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 inverse kinematics problem admits </a:t>
            </a:r>
            <a:r>
              <a:rPr lang="en-US" dirty="0" smtClean="0">
                <a:solidFill>
                  <a:srgbClr val="FF0000"/>
                </a:solidFill>
              </a:rPr>
              <a:t>closed form </a:t>
            </a:r>
            <a:r>
              <a:rPr lang="en-US" dirty="0">
                <a:solidFill>
                  <a:srgbClr val="FF0000"/>
                </a:solidFill>
              </a:rPr>
              <a:t>solutions </a:t>
            </a:r>
            <a:r>
              <a:rPr lang="en-US" dirty="0">
                <a:solidFill>
                  <a:srgbClr val="000000"/>
                </a:solidFill>
              </a:rPr>
              <a:t>only for manipulators having a simple kinematic structure. 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520" y="2132856"/>
            <a:ext cx="8496944" cy="86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differential kinematics equation represents a </a:t>
            </a:r>
            <a:r>
              <a:rPr lang="en-US" dirty="0">
                <a:solidFill>
                  <a:srgbClr val="FF0000"/>
                </a:solidFill>
              </a:rPr>
              <a:t>linear mapping </a:t>
            </a:r>
            <a:r>
              <a:rPr lang="en-US" dirty="0">
                <a:solidFill>
                  <a:srgbClr val="000000"/>
                </a:solidFill>
              </a:rPr>
              <a:t>between the joint velocity space and the operational velocity space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342900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Suppose that a motion trajectory is assigned to the end-effector in terms of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(t) </a:t>
            </a:r>
            <a:r>
              <a:rPr lang="en-US" dirty="0">
                <a:solidFill>
                  <a:srgbClr val="000000"/>
                </a:solidFill>
              </a:rPr>
              <a:t>and the </a:t>
            </a:r>
            <a:r>
              <a:rPr lang="en-US" dirty="0">
                <a:solidFill>
                  <a:srgbClr val="FF0000"/>
                </a:solidFill>
              </a:rPr>
              <a:t>initial conditions </a:t>
            </a:r>
            <a:r>
              <a:rPr lang="en-US" dirty="0"/>
              <a:t>on</a:t>
            </a:r>
            <a:r>
              <a:rPr lang="en-US" dirty="0">
                <a:solidFill>
                  <a:srgbClr val="FF0000"/>
                </a:solidFill>
              </a:rPr>
              <a:t> position and orientation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2996952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PROBLEM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6058" y="4293097"/>
                <a:ext cx="742626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 smtClean="0">
                    <a:solidFill>
                      <a:srgbClr val="000000"/>
                    </a:solidFill>
                  </a:rPr>
                  <a:t>determine</a:t>
                </a:r>
                <a:r>
                  <a:rPr lang="fr-FR" dirty="0">
                    <a:solidFill>
                      <a:srgbClr val="000000"/>
                    </a:solidFill>
                  </a:rPr>
                  <a:t> a </a:t>
                </a:r>
                <a:r>
                  <a:rPr lang="fr-FR" dirty="0" err="1">
                    <a:solidFill>
                      <a:srgbClr val="000000"/>
                    </a:solidFill>
                  </a:rPr>
                  <a:t>feasible</a:t>
                </a:r>
                <a:r>
                  <a:rPr lang="fr-FR" dirty="0">
                    <a:solidFill>
                      <a:srgbClr val="000000"/>
                    </a:solidFill>
                  </a:rPr>
                  <a:t> joint </a:t>
                </a:r>
                <a:r>
                  <a:rPr lang="fr-FR" dirty="0" smtClean="0">
                    <a:solidFill>
                      <a:srgbClr val="FF0000"/>
                    </a:solidFill>
                  </a:rPr>
                  <a:t>trajectory</a:t>
                </a:r>
                <a:r>
                  <a:rPr lang="fr-FR" dirty="0">
                    <a:solidFill>
                      <a:srgbClr val="FF0000"/>
                    </a:solidFill>
                  </a:rPr>
                  <a:t> (q(t),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(t))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8" y="4293097"/>
                <a:ext cx="742626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3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485" y="4941168"/>
            <a:ext cx="1357865" cy="432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3808" y="4941168"/>
            <a:ext cx="1368152" cy="479874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 bwMode="auto">
          <a:xfrm>
            <a:off x="2267744" y="5085184"/>
            <a:ext cx="504056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2120" y="4869160"/>
            <a:ext cx="2076450" cy="647700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 bwMode="auto">
          <a:xfrm>
            <a:off x="4860032" y="5085184"/>
            <a:ext cx="504056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52120" y="5589240"/>
            <a:ext cx="2286000" cy="37147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83568" y="587727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it is necessary that the Jacobian be square and of full rank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2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9"/>
    </mc:Choice>
    <mc:Fallback xmlns="">
      <p:transition spd="slow" advTm="360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Problem</a:t>
            </a:r>
            <a:r>
              <a:rPr lang="it-IT" dirty="0" smtClean="0"/>
              <a:t> in </a:t>
            </a:r>
            <a:r>
              <a:rPr lang="it-IT" dirty="0" err="1" smtClean="0"/>
              <a:t>invertion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6781800" cy="4724400"/>
          </a:xfrm>
        </p:spPr>
        <p:txBody>
          <a:bodyPr/>
          <a:lstStyle/>
          <a:p>
            <a:r>
              <a:rPr lang="en-US" dirty="0"/>
              <a:t>It follows that the computed joint </a:t>
            </a:r>
            <a:r>
              <a:rPr lang="en-US" dirty="0" smtClean="0"/>
              <a:t>variables q </a:t>
            </a:r>
            <a:r>
              <a:rPr lang="en-US" dirty="0"/>
              <a:t>do not coincide with those satisfying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reconstruction of joint variables q is </a:t>
            </a:r>
            <a:r>
              <a:rPr lang="en-US" dirty="0" smtClean="0"/>
              <a:t>numerical </a:t>
            </a:r>
            <a:r>
              <a:rPr lang="en-US" dirty="0"/>
              <a:t>integration </a:t>
            </a:r>
            <a:r>
              <a:rPr lang="en-US" dirty="0" smtClean="0"/>
              <a:t>involves </a:t>
            </a:r>
            <a:r>
              <a:rPr lang="en-US" dirty="0">
                <a:solidFill>
                  <a:srgbClr val="FF0000"/>
                </a:solidFill>
              </a:rPr>
              <a:t>drift phenomena</a:t>
            </a:r>
            <a:r>
              <a:rPr lang="en-US" dirty="0"/>
              <a:t> of the solution; as a consequence, the end-effector pose corresponding to the computed joint variables differs from the desired one.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28289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86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6"/>
    </mc:Choice>
    <mc:Fallback xmlns="">
      <p:transition spd="slow" advTm="141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Jacobian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12776"/>
            <a:ext cx="1104900" cy="714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340768"/>
            <a:ext cx="933450" cy="990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3429000"/>
            <a:ext cx="904875" cy="3524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560" y="2420888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minimal representation (Euler angles)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475656" y="2132856"/>
            <a:ext cx="0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107504" y="299695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It is possible to </a:t>
            </a:r>
            <a:r>
              <a:rPr lang="en-US" dirty="0">
                <a:solidFill>
                  <a:srgbClr val="000000"/>
                </a:solidFill>
              </a:rPr>
              <a:t>compute the Jacobian </a:t>
            </a:r>
            <a:r>
              <a:rPr lang="en-US" dirty="0">
                <a:solidFill>
                  <a:srgbClr val="FF0000"/>
                </a:solidFill>
              </a:rPr>
              <a:t>via differentiation of the direct kinematics function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        with </a:t>
            </a:r>
            <a:r>
              <a:rPr lang="en-US" dirty="0">
                <a:solidFill>
                  <a:srgbClr val="000000"/>
                </a:solidFill>
              </a:rPr>
              <a:t>respect to the joint variables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4149080"/>
            <a:ext cx="1895475" cy="533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228184" y="6093296"/>
                <a:ext cx="2370905" cy="4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In general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l-G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</m:e>
                    </m:acc>
                    <m:acc>
                      <m:accPr>
                        <m:chr m:val="̇"/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6093296"/>
                <a:ext cx="2370905" cy="473206"/>
              </a:xfrm>
              <a:prstGeom prst="rect">
                <a:avLst/>
              </a:prstGeom>
              <a:blipFill rotWithShape="0">
                <a:blip r:embed="rId6"/>
                <a:stretch>
                  <a:fillRect l="-4113" t="-7792" r="-1028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0" y="4725144"/>
            <a:ext cx="1895475" cy="6000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19872" y="4221088"/>
            <a:ext cx="3143250" cy="800100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 bwMode="auto">
          <a:xfrm>
            <a:off x="2555776" y="4509120"/>
            <a:ext cx="792088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4048" y="5013176"/>
            <a:ext cx="2616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Analytical Jacobian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6012160" y="4725144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64088" y="5373216"/>
            <a:ext cx="14287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1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Kinematics Algorithms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34076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space error </a:t>
            </a:r>
            <a:r>
              <a:rPr lang="en-US" dirty="0">
                <a:solidFill>
                  <a:srgbClr val="000000"/>
                </a:solidFill>
              </a:rPr>
              <a:t>between the desired and the actual end-effector position and orientation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1844824"/>
            <a:ext cx="1276350" cy="314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420888"/>
            <a:ext cx="1162050" cy="4381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7544" y="2420888"/>
            <a:ext cx="3674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Consider the time derivative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2996952"/>
            <a:ext cx="1533525" cy="4286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1520" y="342900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It </a:t>
            </a:r>
            <a:r>
              <a:rPr lang="en-US" dirty="0">
                <a:solidFill>
                  <a:srgbClr val="000000"/>
                </a:solidFill>
              </a:rPr>
              <a:t>is necessary to choose a relationship between q and e that ensures convergence of the error to zero.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5656" y="4221088"/>
            <a:ext cx="1209675" cy="43815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95536" y="472514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If K is a positive definite (usually diagonal) matrix, the system </a:t>
            </a:r>
            <a:r>
              <a:rPr lang="en-US" dirty="0" smtClean="0"/>
              <a:t>is </a:t>
            </a:r>
            <a:r>
              <a:rPr lang="en-US" dirty="0">
                <a:solidFill>
                  <a:srgbClr val="FF0000"/>
                </a:solidFill>
              </a:rPr>
              <a:t>asymptotically stable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error tends to zero along the trajectory with a convergence rate that depends on the eigenvalues of matrix </a:t>
            </a:r>
            <a:r>
              <a:rPr lang="en-US" dirty="0" smtClean="0"/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0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260648"/>
            <a:ext cx="3214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Replacing and inverting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332656"/>
            <a:ext cx="2019300" cy="428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700808"/>
            <a:ext cx="6143625" cy="25622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75656" y="4869160"/>
            <a:ext cx="7013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If</a:t>
            </a:r>
            <a:r>
              <a:rPr lang="it-IT" dirty="0" smtClean="0">
                <a:solidFill>
                  <a:srgbClr val="000000"/>
                </a:solidFill>
              </a:rPr>
              <a:t> the </a:t>
            </a:r>
            <a:r>
              <a:rPr lang="it-IT" dirty="0" err="1" smtClean="0">
                <a:solidFill>
                  <a:srgbClr val="000000"/>
                </a:solidFill>
              </a:rPr>
              <a:t>values</a:t>
            </a:r>
            <a:r>
              <a:rPr lang="it-IT" dirty="0" smtClean="0">
                <a:solidFill>
                  <a:srgbClr val="000000"/>
                </a:solidFill>
              </a:rPr>
              <a:t> of k are </a:t>
            </a:r>
            <a:r>
              <a:rPr lang="it-IT" dirty="0" err="1" smtClean="0">
                <a:solidFill>
                  <a:srgbClr val="000000"/>
                </a:solidFill>
              </a:rPr>
              <a:t>too</a:t>
            </a:r>
            <a:r>
              <a:rPr lang="it-IT" dirty="0" smtClean="0">
                <a:solidFill>
                  <a:srgbClr val="000000"/>
                </a:solidFill>
              </a:rPr>
              <a:t> high, </a:t>
            </a:r>
            <a:r>
              <a:rPr lang="it-IT" dirty="0" err="1" smtClean="0">
                <a:solidFill>
                  <a:srgbClr val="000000"/>
                </a:solidFill>
              </a:rPr>
              <a:t>there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could</a:t>
            </a:r>
            <a:r>
              <a:rPr lang="it-IT" dirty="0" smtClean="0">
                <a:solidFill>
                  <a:srgbClr val="000000"/>
                </a:solidFill>
              </a:rPr>
              <a:t> be </a:t>
            </a:r>
            <a:r>
              <a:rPr lang="it-IT" dirty="0" err="1" smtClean="0">
                <a:solidFill>
                  <a:srgbClr val="FF0000"/>
                </a:solidFill>
              </a:rPr>
              <a:t>instability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15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p939[1]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73AC02-2978-493D-A5F3-7AF4E5DE2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di prodotti o servizi</Template>
  <TotalTime>2428</TotalTime>
  <Words>275</Words>
  <Application>Microsoft Office PowerPoint</Application>
  <PresentationFormat>Presentazione su schermo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Garamond</vt:lpstr>
      <vt:lpstr>Times New Roman</vt:lpstr>
      <vt:lpstr>tp939[1]</vt:lpstr>
      <vt:lpstr>Inverse Differential Kinematics</vt:lpstr>
      <vt:lpstr>Problem in invertion</vt:lpstr>
      <vt:lpstr>Analytical Jacobian</vt:lpstr>
      <vt:lpstr>Inverse Kinematics Algorithms</vt:lpstr>
      <vt:lpstr>Presentazione standard di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Robotica</dc:title>
  <dc:subject/>
  <dc:creator>Paolo Gallina</dc:creator>
  <cp:keywords/>
  <dc:description/>
  <cp:lastModifiedBy>Paolo</cp:lastModifiedBy>
  <cp:revision>169</cp:revision>
  <dcterms:created xsi:type="dcterms:W3CDTF">2015-02-16T14:54:53Z</dcterms:created>
  <dcterms:modified xsi:type="dcterms:W3CDTF">2020-03-09T11:27:28Z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TC010178481040</vt:lpwstr>
  </property>
</Properties>
</file>