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2"/>
  </p:sldMasterIdLst>
  <p:notesMasterIdLst>
    <p:notesMasterId r:id="rId13"/>
  </p:notesMasterIdLst>
  <p:sldIdLst>
    <p:sldId id="328" r:id="rId3"/>
    <p:sldId id="330" r:id="rId4"/>
    <p:sldId id="329" r:id="rId5"/>
    <p:sldId id="331" r:id="rId6"/>
    <p:sldId id="332" r:id="rId7"/>
    <p:sldId id="333" r:id="rId8"/>
    <p:sldId id="334" r:id="rId9"/>
    <p:sldId id="335" r:id="rId10"/>
    <p:sldId id="338" r:id="rId11"/>
    <p:sldId id="340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o Gallina" initials="PG" lastIdx="1" clrIdx="0">
    <p:extLst>
      <p:ext uri="{19B8F6BF-5375-455C-9EA6-DF929625EA0E}">
        <p15:presenceInfo xmlns:p15="http://schemas.microsoft.com/office/powerpoint/2012/main" userId="248f52814ebd34e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FF"/>
    <a:srgbClr val="FF3300"/>
    <a:srgbClr val="FF6633"/>
    <a:srgbClr val="FFFF00"/>
    <a:srgbClr val="009999"/>
    <a:srgbClr val="000000"/>
    <a:srgbClr val="CC9900"/>
    <a:srgbClr val="F8F8F8"/>
    <a:srgbClr val="FFFF9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00" autoAdjust="0"/>
  </p:normalViewPr>
  <p:slideViewPr>
    <p:cSldViewPr>
      <p:cViewPr varScale="1">
        <p:scale>
          <a:sx n="78" d="100"/>
          <a:sy n="78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it-IT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it-IT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it-IT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37F1A9E-4834-40D8-A035-94EEA3DEF852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0369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2057400"/>
          </a:xfrm>
        </p:spPr>
        <p:txBody>
          <a:bodyPr/>
          <a:lstStyle>
            <a:lvl1pPr algn="ctr">
              <a:defRPr sz="4800"/>
            </a:lvl1pPr>
          </a:lstStyle>
          <a:p>
            <a:pPr lvl="0"/>
            <a:r>
              <a:rPr lang="it-IT" noProof="0" smtClean="0"/>
              <a:t>Fare clic per modificare lo stile del titolo</a:t>
            </a:r>
          </a:p>
        </p:txBody>
      </p:sp>
      <p:sp>
        <p:nvSpPr>
          <p:cNvPr id="37891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029200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it-IT" noProof="0" smtClean="0"/>
              <a:t>Fare clic per modificare lo stile del sottotitolo dello schema</a:t>
            </a:r>
          </a:p>
        </p:txBody>
      </p:sp>
      <p:sp>
        <p:nvSpPr>
          <p:cNvPr id="37904" name="Rectangle 2064"/>
          <p:cNvSpPr>
            <a:spLocks noGrp="1" noChangeArrowheads="1"/>
          </p:cNvSpPr>
          <p:nvPr>
            <p:ph type="dt" sz="half" idx="2"/>
          </p:nvPr>
        </p:nvSpPr>
        <p:spPr>
          <a:xfrm>
            <a:off x="381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37905" name="Rectangle 206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37906" name="Rectangle 206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fld id="{92E43F01-D021-46C0-A194-136BD5C04AE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1" grpId="0" build="p" autoUpdateAnimBg="0" advAuto="0">
        <p:tmplLst>
          <p:tmpl lvl="1">
            <p:tnLst>
              <p:par>
                <p:cTn presetID="9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789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913C-957C-4BAF-AFDF-A4680CCA9E5A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2352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350" y="76200"/>
            <a:ext cx="1695450" cy="5867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"/>
            <a:ext cx="493395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A5383-9C74-4648-B123-27E5541B1780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393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olo e testo sopra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"/>
            <a:ext cx="6781800" cy="1066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19200"/>
            <a:ext cx="6781800" cy="2286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3657600"/>
            <a:ext cx="6781800" cy="2286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708E58A-0B0D-4C78-9708-F0E9F7EE9B6A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802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FB324-A349-45AE-B308-EADCA6D509E7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502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36AFC-45A4-4F5D-864E-0A06D1DB0BBD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909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219200"/>
            <a:ext cx="3314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3314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A8664-16A2-4BCA-99BC-E79665965239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480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C020A-11B5-4010-A3F4-95F4C85C7EE3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8574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65006-B210-4746-8A9A-360966253D06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1434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967AB7-6620-4CD9-8207-C0A037F32350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383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E0493-6A4F-4A23-A541-4BF2CBD37F84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81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C8DCB-760B-46B6-97C0-362CECFE6CC9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51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76200"/>
            <a:ext cx="6781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19200"/>
            <a:ext cx="67818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6886" name="Rectangle 104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/>
            </a:lvl1pPr>
          </a:lstStyle>
          <a:p>
            <a:endParaRPr lang="it-IT"/>
          </a:p>
        </p:txBody>
      </p:sp>
      <p:sp>
        <p:nvSpPr>
          <p:cNvPr id="36887" name="Rectangle 104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/>
            </a:lvl1pPr>
          </a:lstStyle>
          <a:p>
            <a:endParaRPr lang="it-IT"/>
          </a:p>
        </p:txBody>
      </p:sp>
      <p:sp>
        <p:nvSpPr>
          <p:cNvPr id="36888" name="Rectangle 10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fld id="{A115A38B-E1D0-4CB2-ADC3-FEFEC3639162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3" Type="http://schemas.openxmlformats.org/officeDocument/2006/relationships/image" Target="../media/image110.png"/><Relationship Id="rId7" Type="http://schemas.openxmlformats.org/officeDocument/2006/relationships/image" Target="../media/image16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0.png"/><Relationship Id="rId11" Type="http://schemas.openxmlformats.org/officeDocument/2006/relationships/image" Target="../media/image18.png"/><Relationship Id="rId5" Type="http://schemas.openxmlformats.org/officeDocument/2006/relationships/image" Target="../media/image130.png"/><Relationship Id="rId10" Type="http://schemas.openxmlformats.org/officeDocument/2006/relationships/image" Target="../media/image17.png"/><Relationship Id="rId4" Type="http://schemas.openxmlformats.org/officeDocument/2006/relationships/image" Target="../media/image120.png"/><Relationship Id="rId9" Type="http://schemas.openxmlformats.org/officeDocument/2006/relationships/image" Target="../media/image16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835696" y="-15171"/>
            <a:ext cx="6781800" cy="1066800"/>
          </a:xfrm>
        </p:spPr>
        <p:txBody>
          <a:bodyPr/>
          <a:lstStyle/>
          <a:p>
            <a:r>
              <a:rPr lang="en-US" dirty="0" smtClean="0"/>
              <a:t>Robot Calibration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23528" y="1700808"/>
            <a:ext cx="868141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Geometric robot parameters have values different form </a:t>
            </a:r>
            <a:r>
              <a:rPr lang="en-US" dirty="0" smtClean="0">
                <a:solidFill>
                  <a:srgbClr val="FF0000"/>
                </a:solidFill>
              </a:rPr>
              <a:t>nominal ones</a:t>
            </a:r>
          </a:p>
          <a:p>
            <a:r>
              <a:rPr lang="en-US" dirty="0"/>
              <a:t>b</a:t>
            </a:r>
            <a:r>
              <a:rPr lang="en-US" dirty="0" smtClean="0"/>
              <a:t>ecause of:</a:t>
            </a:r>
          </a:p>
          <a:p>
            <a:pPr marL="342900" indent="-342900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Machining errors;</a:t>
            </a:r>
          </a:p>
          <a:p>
            <a:pPr marL="342900" indent="-342900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Assembling errors;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3501008"/>
            <a:ext cx="55446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To correct them it is necessary to have an accurate measuring machine: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vision based;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 mechanical;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5936" y="4725144"/>
            <a:ext cx="2466975" cy="18478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7475" y="2204864"/>
            <a:ext cx="2676525" cy="3629025"/>
          </a:xfrm>
          <a:prstGeom prst="rect">
            <a:avLst/>
          </a:prstGeom>
        </p:spPr>
      </p:pic>
      <p:sp>
        <p:nvSpPr>
          <p:cNvPr id="10" name="AutoShape 2" descr="Risultati immagini per macchine per metrolog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664" y="5085184"/>
            <a:ext cx="2352675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02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781800" cy="1066800"/>
          </a:xfrm>
        </p:spPr>
        <p:txBody>
          <a:bodyPr/>
          <a:lstStyle/>
          <a:p>
            <a:r>
              <a:rPr lang="it-IT" dirty="0" err="1" smtClean="0"/>
              <a:t>Exercise</a:t>
            </a:r>
            <a:r>
              <a:rPr lang="it-IT" dirty="0" smtClean="0"/>
              <a:t>: </a:t>
            </a:r>
            <a:r>
              <a:rPr lang="it-IT" dirty="0" err="1" smtClean="0"/>
              <a:t>calirbation</a:t>
            </a:r>
            <a:r>
              <a:rPr lang="it-IT" dirty="0" smtClean="0"/>
              <a:t> of a 2DoF robot, </a:t>
            </a:r>
            <a:r>
              <a:rPr lang="it-IT" dirty="0" err="1" smtClean="0"/>
              <a:t>introducing</a:t>
            </a:r>
            <a:r>
              <a:rPr lang="it-IT" dirty="0" smtClean="0"/>
              <a:t> a random </a:t>
            </a:r>
            <a:r>
              <a:rPr lang="it-IT" dirty="0" err="1" smtClean="0"/>
              <a:t>error</a:t>
            </a:r>
            <a:r>
              <a:rPr lang="it-IT" dirty="0" smtClean="0"/>
              <a:t> </a:t>
            </a:r>
            <a:endParaRPr lang="en-US" dirty="0"/>
          </a:p>
        </p:txBody>
      </p:sp>
      <p:cxnSp>
        <p:nvCxnSpPr>
          <p:cNvPr id="4" name="Connettore diritto 3"/>
          <p:cNvCxnSpPr/>
          <p:nvPr/>
        </p:nvCxnSpPr>
        <p:spPr bwMode="auto">
          <a:xfrm>
            <a:off x="3131840" y="5805264"/>
            <a:ext cx="93610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Ovale 4"/>
          <p:cNvSpPr/>
          <p:nvPr/>
        </p:nvSpPr>
        <p:spPr bwMode="auto">
          <a:xfrm>
            <a:off x="3599892" y="5661248"/>
            <a:ext cx="180020" cy="14401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ttangolo 5"/>
          <p:cNvSpPr/>
          <p:nvPr/>
        </p:nvSpPr>
        <p:spPr bwMode="auto">
          <a:xfrm rot="18923912">
            <a:off x="4605793" y="4252047"/>
            <a:ext cx="792088" cy="21602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Figura a mano libera 8"/>
          <p:cNvSpPr/>
          <p:nvPr/>
        </p:nvSpPr>
        <p:spPr bwMode="auto">
          <a:xfrm>
            <a:off x="3793524" y="4176584"/>
            <a:ext cx="1099752" cy="1507524"/>
          </a:xfrm>
          <a:custGeom>
            <a:avLst/>
            <a:gdLst>
              <a:gd name="connsiteX0" fmla="*/ 0 w 1099752"/>
              <a:gd name="connsiteY0" fmla="*/ 1507524 h 1507524"/>
              <a:gd name="connsiteX1" fmla="*/ 654908 w 1099752"/>
              <a:gd name="connsiteY1" fmla="*/ 827902 h 1507524"/>
              <a:gd name="connsiteX2" fmla="*/ 407773 w 1099752"/>
              <a:gd name="connsiteY2" fmla="*/ 556054 h 1507524"/>
              <a:gd name="connsiteX3" fmla="*/ 963827 w 1099752"/>
              <a:gd name="connsiteY3" fmla="*/ 0 h 1507524"/>
              <a:gd name="connsiteX4" fmla="*/ 1099752 w 1099752"/>
              <a:gd name="connsiteY4" fmla="*/ 123567 h 1507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9752" h="1507524">
                <a:moveTo>
                  <a:pt x="0" y="1507524"/>
                </a:moveTo>
                <a:lnTo>
                  <a:pt x="654908" y="827902"/>
                </a:lnTo>
                <a:lnTo>
                  <a:pt x="407773" y="556054"/>
                </a:lnTo>
                <a:lnTo>
                  <a:pt x="963827" y="0"/>
                </a:lnTo>
                <a:lnTo>
                  <a:pt x="1099752" y="123567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Connettore diritto 10"/>
          <p:cNvCxnSpPr>
            <a:stCxn id="6" idx="1"/>
          </p:cNvCxnSpPr>
          <p:nvPr/>
        </p:nvCxnSpPr>
        <p:spPr bwMode="auto">
          <a:xfrm flipH="1">
            <a:off x="4506516" y="4638150"/>
            <a:ext cx="213334" cy="2310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Connettore diritto 12"/>
          <p:cNvCxnSpPr>
            <a:stCxn id="6" idx="3"/>
          </p:cNvCxnSpPr>
          <p:nvPr/>
        </p:nvCxnSpPr>
        <p:spPr bwMode="auto">
          <a:xfrm flipV="1">
            <a:off x="5283824" y="2708920"/>
            <a:ext cx="1232392" cy="1373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Figura a mano libera 13"/>
          <p:cNvSpPr/>
          <p:nvPr/>
        </p:nvSpPr>
        <p:spPr bwMode="auto">
          <a:xfrm>
            <a:off x="6300192" y="2276872"/>
            <a:ext cx="580767" cy="568411"/>
          </a:xfrm>
          <a:custGeom>
            <a:avLst/>
            <a:gdLst>
              <a:gd name="connsiteX0" fmla="*/ 197708 w 580767"/>
              <a:gd name="connsiteY0" fmla="*/ 0 h 568411"/>
              <a:gd name="connsiteX1" fmla="*/ 0 w 580767"/>
              <a:gd name="connsiteY1" fmla="*/ 247135 h 568411"/>
              <a:gd name="connsiteX2" fmla="*/ 370702 w 580767"/>
              <a:gd name="connsiteY2" fmla="*/ 568411 h 568411"/>
              <a:gd name="connsiteX3" fmla="*/ 580767 w 580767"/>
              <a:gd name="connsiteY3" fmla="*/ 308919 h 568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0767" h="568411">
                <a:moveTo>
                  <a:pt x="197708" y="0"/>
                </a:moveTo>
                <a:lnTo>
                  <a:pt x="0" y="247135"/>
                </a:lnTo>
                <a:lnTo>
                  <a:pt x="370702" y="568411"/>
                </a:lnTo>
                <a:lnTo>
                  <a:pt x="580767" y="308919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Figura a mano libera 14"/>
          <p:cNvSpPr/>
          <p:nvPr/>
        </p:nvSpPr>
        <p:spPr bwMode="auto">
          <a:xfrm>
            <a:off x="4275438" y="5214551"/>
            <a:ext cx="247135" cy="605481"/>
          </a:xfrm>
          <a:custGeom>
            <a:avLst/>
            <a:gdLst>
              <a:gd name="connsiteX0" fmla="*/ 0 w 247135"/>
              <a:gd name="connsiteY0" fmla="*/ 0 h 605481"/>
              <a:gd name="connsiteX1" fmla="*/ 160638 w 247135"/>
              <a:gd name="connsiteY1" fmla="*/ 222422 h 605481"/>
              <a:gd name="connsiteX2" fmla="*/ 247135 w 247135"/>
              <a:gd name="connsiteY2" fmla="*/ 605481 h 605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7135" h="605481">
                <a:moveTo>
                  <a:pt x="0" y="0"/>
                </a:moveTo>
                <a:cubicBezTo>
                  <a:pt x="59724" y="60754"/>
                  <a:pt x="119449" y="121509"/>
                  <a:pt x="160638" y="222422"/>
                </a:cubicBezTo>
                <a:cubicBezTo>
                  <a:pt x="201827" y="323335"/>
                  <a:pt x="224481" y="464408"/>
                  <a:pt x="247135" y="605481"/>
                </a:cubicBezTo>
              </a:path>
            </a:pathLst>
          </a:cu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Connettore 2 16"/>
          <p:cNvCxnSpPr/>
          <p:nvPr/>
        </p:nvCxnSpPr>
        <p:spPr bwMode="auto">
          <a:xfrm flipV="1">
            <a:off x="4399005" y="2181428"/>
            <a:ext cx="1489654" cy="16076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Connettore 2 18"/>
          <p:cNvCxnSpPr/>
          <p:nvPr/>
        </p:nvCxnSpPr>
        <p:spPr bwMode="auto">
          <a:xfrm flipH="1">
            <a:off x="3131840" y="3789040"/>
            <a:ext cx="1267166" cy="13681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CasellaDiTesto 21"/>
          <p:cNvSpPr txBox="1"/>
          <p:nvPr/>
        </p:nvSpPr>
        <p:spPr>
          <a:xfrm>
            <a:off x="4549858" y="534359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q1</a:t>
            </a:r>
            <a:endParaRPr lang="it-IT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4616499" y="238361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q2</a:t>
            </a:r>
            <a:endParaRPr lang="it-IT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3232335" y="3974393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endParaRPr lang="it-IT" dirty="0"/>
          </a:p>
        </p:txBody>
      </p:sp>
      <p:cxnSp>
        <p:nvCxnSpPr>
          <p:cNvPr id="26" name="Connettore diritto 25"/>
          <p:cNvCxnSpPr>
            <a:stCxn id="5" idx="1"/>
          </p:cNvCxnSpPr>
          <p:nvPr/>
        </p:nvCxnSpPr>
        <p:spPr bwMode="auto">
          <a:xfrm flipH="1" flipV="1">
            <a:off x="2843808" y="4869160"/>
            <a:ext cx="782447" cy="81317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Connettore diritto 26"/>
          <p:cNvCxnSpPr/>
          <p:nvPr/>
        </p:nvCxnSpPr>
        <p:spPr bwMode="auto">
          <a:xfrm flipH="1" flipV="1">
            <a:off x="4091818" y="3462548"/>
            <a:ext cx="782447" cy="81317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8" name="Connettore diritto 27"/>
          <p:cNvCxnSpPr/>
          <p:nvPr/>
        </p:nvCxnSpPr>
        <p:spPr bwMode="auto">
          <a:xfrm flipH="1" flipV="1">
            <a:off x="5622406" y="1819287"/>
            <a:ext cx="782447" cy="81317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2" name="CasellaDiTesto 31"/>
          <p:cNvSpPr txBox="1"/>
          <p:nvPr/>
        </p:nvSpPr>
        <p:spPr>
          <a:xfrm>
            <a:off x="6590575" y="2046039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x,y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6106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Errors</a:t>
            </a:r>
            <a:r>
              <a:rPr lang="it-IT" dirty="0" smtClean="0"/>
              <a:t>: </a:t>
            </a:r>
            <a:r>
              <a:rPr lang="it-IT" dirty="0" err="1" smtClean="0"/>
              <a:t>accuracy</a:t>
            </a:r>
            <a:r>
              <a:rPr lang="it-IT" dirty="0" smtClean="0"/>
              <a:t> and </a:t>
            </a:r>
            <a:r>
              <a:rPr lang="it-IT" dirty="0" err="1" smtClean="0"/>
              <a:t>repetibility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340768"/>
            <a:ext cx="4536504" cy="401306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619672" y="5661248"/>
            <a:ext cx="6425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/>
              <a:t>Calibration</a:t>
            </a:r>
            <a:r>
              <a:rPr lang="it-IT" dirty="0" smtClean="0"/>
              <a:t> can </a:t>
            </a:r>
            <a:r>
              <a:rPr lang="it-IT" dirty="0" err="1" smtClean="0"/>
              <a:t>improve</a:t>
            </a:r>
            <a:r>
              <a:rPr lang="it-IT" dirty="0" smtClean="0"/>
              <a:t> </a:t>
            </a:r>
            <a:r>
              <a:rPr lang="it-IT" dirty="0" err="1" smtClean="0"/>
              <a:t>accuracy</a:t>
            </a:r>
            <a:r>
              <a:rPr lang="it-IT" dirty="0" smtClean="0"/>
              <a:t>,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repeatibility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9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548680"/>
            <a:ext cx="2466975" cy="1847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6016" y="20379"/>
            <a:ext cx="2996952" cy="1066800"/>
          </a:xfrm>
        </p:spPr>
        <p:txBody>
          <a:bodyPr/>
          <a:lstStyle/>
          <a:p>
            <a:r>
              <a:rPr lang="it-IT" dirty="0" smtClean="0"/>
              <a:t>2 </a:t>
            </a:r>
            <a:r>
              <a:rPr lang="it-IT" dirty="0" err="1" smtClean="0"/>
              <a:t>DoF</a:t>
            </a:r>
            <a:r>
              <a:rPr lang="it-IT" dirty="0" smtClean="0"/>
              <a:t> </a:t>
            </a:r>
            <a:r>
              <a:rPr lang="it-IT" dirty="0" err="1" smtClean="0"/>
              <a:t>example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 bwMode="auto">
          <a:xfrm>
            <a:off x="787212" y="4396740"/>
            <a:ext cx="216024" cy="21602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2443396" y="3388628"/>
            <a:ext cx="216024" cy="21602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" name="Straight Connector 5"/>
          <p:cNvCxnSpPr>
            <a:stCxn id="3" idx="7"/>
            <a:endCxn id="4" idx="3"/>
          </p:cNvCxnSpPr>
          <p:nvPr/>
        </p:nvCxnSpPr>
        <p:spPr bwMode="auto">
          <a:xfrm flipV="1">
            <a:off x="971600" y="3573016"/>
            <a:ext cx="1503432" cy="85536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66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>
            <a:stCxn id="4" idx="0"/>
          </p:cNvCxnSpPr>
          <p:nvPr/>
        </p:nvCxnSpPr>
        <p:spPr bwMode="auto">
          <a:xfrm flipV="1">
            <a:off x="2551408" y="1876460"/>
            <a:ext cx="396044" cy="151216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66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>
            <a:stCxn id="3" idx="6"/>
          </p:cNvCxnSpPr>
          <p:nvPr/>
        </p:nvCxnSpPr>
        <p:spPr bwMode="auto">
          <a:xfrm>
            <a:off x="1003236" y="4504752"/>
            <a:ext cx="690028" cy="22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/>
          <p:nvPr/>
        </p:nvCxnSpPr>
        <p:spPr bwMode="auto">
          <a:xfrm flipH="1" flipV="1">
            <a:off x="894588" y="3699998"/>
            <a:ext cx="8384" cy="6924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tangle 15"/>
          <p:cNvSpPr/>
          <p:nvPr/>
        </p:nvSpPr>
        <p:spPr>
          <a:xfrm>
            <a:off x="1579300" y="40367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q1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 bwMode="auto">
          <a:xfrm flipV="1">
            <a:off x="2652011" y="2606479"/>
            <a:ext cx="1503432" cy="8553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/>
          <p:cNvSpPr/>
          <p:nvPr/>
        </p:nvSpPr>
        <p:spPr>
          <a:xfrm>
            <a:off x="2803436" y="2668548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q2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 rot="736961">
            <a:off x="2682640" y="1582057"/>
            <a:ext cx="648072" cy="288032"/>
            <a:chOff x="3131840" y="1340768"/>
            <a:chExt cx="648072" cy="288032"/>
          </a:xfrm>
        </p:grpSpPr>
        <p:cxnSp>
          <p:nvCxnSpPr>
            <p:cNvPr id="20" name="Straight Connector 19"/>
            <p:cNvCxnSpPr/>
            <p:nvPr/>
          </p:nvCxnSpPr>
          <p:spPr bwMode="auto">
            <a:xfrm>
              <a:off x="3131840" y="1628800"/>
              <a:ext cx="648072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66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3131840" y="1340768"/>
              <a:ext cx="0" cy="288032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66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3779912" y="1340768"/>
              <a:ext cx="0" cy="288032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66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5" name="Rectangle 24"/>
          <p:cNvSpPr/>
          <p:nvPr/>
        </p:nvSpPr>
        <p:spPr>
          <a:xfrm>
            <a:off x="3995936" y="1628800"/>
            <a:ext cx="4860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/>
              <a:t>Error</a:t>
            </a:r>
            <a:r>
              <a:rPr lang="it-IT" dirty="0" smtClean="0"/>
              <a:t> = </a:t>
            </a:r>
            <a:r>
              <a:rPr lang="it-IT" dirty="0" err="1" smtClean="0"/>
              <a:t>Misured</a:t>
            </a:r>
            <a:r>
              <a:rPr lang="it-IT" dirty="0" smtClean="0"/>
              <a:t> pose – </a:t>
            </a:r>
            <a:r>
              <a:rPr lang="it-IT" dirty="0" err="1" smtClean="0"/>
              <a:t>nominal</a:t>
            </a:r>
            <a:r>
              <a:rPr lang="it-IT" dirty="0" smtClean="0"/>
              <a:t> pose 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2555776" y="3861048"/>
            <a:ext cx="67857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Let’s assume that the lengths of the links are affected </a:t>
            </a:r>
          </a:p>
          <a:p>
            <a:r>
              <a:rPr lang="en-US" dirty="0" smtClean="0"/>
              <a:t>by errors Δl1 and Δl2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9552" y="4725144"/>
                <a:ext cx="7825476" cy="7333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pt-BR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pt-BR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t-IT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r>
                      <a:rPr lang="it-IT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1+∆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d>
                      <m:dPr>
                        <m:begChr m:val="{"/>
                        <m:endChr m:val="}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𝑜𝑠</m:t>
                              </m:r>
                              <m:d>
                                <m:dPr>
                                  <m:ctrlP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</m:mr>
                          <m:m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d>
                                <m:d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 smtClean="0"/>
                  <a:t>+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it-IT" i="1">
                            <a:latin typeface="Cambria Math" panose="02040503050406030204" pitchFamily="18" charset="0"/>
                          </a:rPr>
                          <m:t>+∆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d>
                    <m:d>
                      <m:dPr>
                        <m:begChr m:val="{"/>
                        <m:endChr m:val="}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t-IT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𝑜𝑠</m:t>
                              </m:r>
                              <m:d>
                                <m:d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</m:mr>
                          <m:m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d>
                                <m:d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725144"/>
                <a:ext cx="7825476" cy="733342"/>
              </a:xfrm>
              <a:prstGeom prst="rect">
                <a:avLst/>
              </a:prstGeom>
              <a:blipFill rotWithShape="0">
                <a:blip r:embed="rId3"/>
                <a:stretch>
                  <a:fillRect b="-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650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 </a:t>
            </a:r>
            <a:r>
              <a:rPr lang="it-IT" dirty="0" err="1" smtClean="0"/>
              <a:t>matrix</a:t>
            </a:r>
            <a:r>
              <a:rPr lang="it-IT" dirty="0" smtClean="0"/>
              <a:t> </a:t>
            </a:r>
            <a:r>
              <a:rPr lang="it-IT" dirty="0" err="1" smtClean="0"/>
              <a:t>form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83568" y="2276872"/>
                <a:ext cx="7274684" cy="5499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pt-BR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pt-BR" sz="1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it-IT" sz="1800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it-IT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it-IT" sz="18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it-IT" sz="18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it-IT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sz="1800" i="1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it-IT" sz="1800" i="1">
                          <a:latin typeface="Cambria Math" panose="02040503050406030204" pitchFamily="18" charset="0"/>
                        </a:rPr>
                        <m:t>1</m:t>
                      </m:r>
                      <m:d>
                        <m:dPr>
                          <m:begChr m:val="{"/>
                          <m:endChr m:val="}"/>
                          <m:ctrlPr>
                            <a:rPr lang="pt-BR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pt-BR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it-IT" sz="18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</a:rPr>
                                  <m:t>𝑜𝑠</m:t>
                                </m:r>
                                <m:d>
                                  <m:dPr>
                                    <m:ctrlP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it-IT" sz="18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d>
                                  <m:dPr>
                                    <m:ctrlP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e>
                            </m:mr>
                          </m:m>
                        </m:e>
                      </m:d>
                      <m:r>
                        <m:rPr>
                          <m:nor/>
                        </m:rPr>
                        <a:rPr lang="en-US" sz="1800" dirty="0"/>
                        <m:t>+</m:t>
                      </m:r>
                      <m:r>
                        <a:rPr lang="it-IT" sz="1800" i="1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it-IT" sz="1800" i="1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begChr m:val="{"/>
                          <m:endChr m:val="}"/>
                          <m:ctrlPr>
                            <a:rPr lang="pt-BR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pt-BR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it-IT" sz="18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</a:rPr>
                                  <m:t>𝑜𝑠</m:t>
                                </m:r>
                                <m:d>
                                  <m:dPr>
                                    <m:ctrlP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1+</m:t>
                                    </m:r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it-IT" sz="18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d>
                                  <m:dPr>
                                    <m:ctrlP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1+</m:t>
                                    </m:r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d>
                              </m:e>
                            </m:mr>
                          </m:m>
                        </m:e>
                      </m:d>
                      <m:r>
                        <a:rPr lang="it-IT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it-IT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it-IT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it-IT" sz="18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</a:rPr>
                                  <m:t>𝑜𝑠</m:t>
                                </m:r>
                                <m:d>
                                  <m:dPr>
                                    <m:ctrlP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it-IT" sz="18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</a:rPr>
                                  <m:t>𝑜𝑠</m:t>
                                </m:r>
                                <m:d>
                                  <m:dPr>
                                    <m:ctrlP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1+</m:t>
                                    </m:r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it-IT" sz="18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d>
                                  <m:dPr>
                                    <m:ctrlP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e>
                              <m:e>
                                <m:r>
                                  <a:rPr lang="it-IT" sz="18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d>
                                  <m:dPr>
                                    <m:ctrlP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1+</m:t>
                                    </m:r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d>
                              </m:e>
                            </m:mr>
                          </m:m>
                        </m:e>
                      </m:d>
                      <m:d>
                        <m:dPr>
                          <m:begChr m:val="{"/>
                          <m:endChr m:val="}"/>
                          <m:ctrlPr>
                            <a:rPr lang="pt-BR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pt-BR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pt-BR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it-IT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it-IT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pt-BR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it-IT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276872"/>
                <a:ext cx="7274684" cy="54995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eft Brace 3"/>
          <p:cNvSpPr/>
          <p:nvPr/>
        </p:nvSpPr>
        <p:spPr bwMode="auto">
          <a:xfrm rot="16200000">
            <a:off x="2879812" y="1520788"/>
            <a:ext cx="432048" cy="324036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79712" y="3429000"/>
            <a:ext cx="25859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Nominal pose </a:t>
            </a:r>
            <a:r>
              <a:rPr lang="en-US" dirty="0" smtClean="0"/>
              <a:t>(</a:t>
            </a:r>
            <a:r>
              <a:rPr lang="en-US" dirty="0" err="1" smtClean="0"/>
              <a:t>Pn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380312" y="3068960"/>
            <a:ext cx="1527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unknowns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16024" y="3933056"/>
            <a:ext cx="28087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Measured pose </a:t>
            </a:r>
            <a:r>
              <a:rPr lang="en-US" dirty="0" smtClean="0"/>
              <a:t>(Pm) 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971600" y="2924944"/>
            <a:ext cx="0" cy="10801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9"/>
          <p:cNvSpPr/>
          <p:nvPr/>
        </p:nvSpPr>
        <p:spPr>
          <a:xfrm>
            <a:off x="5940152" y="342900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</a:t>
            </a:r>
            <a:endParaRPr lang="en-US" dirty="0"/>
          </a:p>
        </p:txBody>
      </p:sp>
      <p:sp>
        <p:nvSpPr>
          <p:cNvPr id="11" name="Left Brace 10"/>
          <p:cNvSpPr/>
          <p:nvPr/>
        </p:nvSpPr>
        <p:spPr bwMode="auto">
          <a:xfrm rot="16200000">
            <a:off x="5868144" y="1916832"/>
            <a:ext cx="432048" cy="2448272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55976" y="5229200"/>
                <a:ext cx="21008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brk m:alnAt="7"/>
                        </m:rPr>
                        <a:rPr lang="pt-BR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it-IT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  <m:sSup>
                        <m:sSupPr>
                          <m:ctrlPr>
                            <a:rPr lang="it-IT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it-IT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𝑃𝑚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𝑃𝑛</m:t>
                          </m:r>
                        </m:e>
                      </m: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229200"/>
                <a:ext cx="2100896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2326" t="-2222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1259632" y="5157192"/>
            <a:ext cx="28135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/>
              <a:t>Results</a:t>
            </a:r>
            <a:r>
              <a:rPr lang="it-IT" dirty="0" smtClean="0"/>
              <a:t> of </a:t>
            </a:r>
            <a:r>
              <a:rPr lang="it-IT" dirty="0" err="1" smtClean="0"/>
              <a:t>calibration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54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76200"/>
            <a:ext cx="7385248" cy="1066800"/>
          </a:xfrm>
        </p:spPr>
        <p:txBody>
          <a:bodyPr/>
          <a:lstStyle/>
          <a:p>
            <a:r>
              <a:rPr lang="it-IT" dirty="0" smtClean="0"/>
              <a:t>In case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more </a:t>
            </a:r>
            <a:r>
              <a:rPr lang="it-IT" dirty="0" err="1" smtClean="0"/>
              <a:t>measured</a:t>
            </a:r>
            <a:r>
              <a:rPr lang="it-IT" dirty="0" smtClean="0"/>
              <a:t> </a:t>
            </a:r>
            <a:r>
              <a:rPr lang="it-IT" dirty="0" err="1" smtClean="0"/>
              <a:t>points</a:t>
            </a:r>
            <a:r>
              <a:rPr lang="it-IT" dirty="0" smtClean="0"/>
              <a:t> (n </a:t>
            </a:r>
            <a:r>
              <a:rPr lang="it-IT" dirty="0" err="1" smtClean="0"/>
              <a:t>points</a:t>
            </a:r>
            <a:r>
              <a:rPr lang="it-IT" dirty="0" smtClean="0"/>
              <a:t>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15616" y="1484784"/>
                <a:ext cx="20463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𝑃𝑚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it-IT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it-IT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𝑃𝑛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1=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1 </m:t>
                      </m:r>
                      <m:r>
                        <m:rPr>
                          <m:brk m:alnAt="7"/>
                        </m:rPr>
                        <a:rPr lang="pt-BR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it-IT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1484784"/>
                <a:ext cx="2046329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2083" r="-2083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15616" y="1772816"/>
                <a:ext cx="20463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𝑃𝑚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it-IT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it-IT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𝑃𝑛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2=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2 </m:t>
                      </m:r>
                      <m:r>
                        <m:rPr>
                          <m:brk m:alnAt="7"/>
                        </m:rPr>
                        <a:rPr lang="pt-BR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it-IT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1772816"/>
                <a:ext cx="2046329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2083" r="-2083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115616" y="2636912"/>
                <a:ext cx="20726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𝑃𝑚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it-IT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it-IT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𝑃𝑛𝑛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𝐴𝑛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brk m:alnAt="7"/>
                        </m:rPr>
                        <a:rPr lang="pt-BR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it-IT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636912"/>
                <a:ext cx="2072683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2059" r="-2059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1979712" y="2132856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⁞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72000" y="1844824"/>
                <a:ext cx="2477153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it-IT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𝑃𝑚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𝑃𝑛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𝑃𝑚𝑛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𝑃𝑛𝑛</m:t>
                                </m:r>
                              </m:e>
                            </m:mr>
                          </m:m>
                        </m:e>
                      </m:d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it-IT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it-IT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it-IT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𝐴𝑛</m:t>
                                </m:r>
                              </m:e>
                            </m:mr>
                          </m:m>
                        </m:e>
                      </m:d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brk m:alnAt="7"/>
                        </m:rPr>
                        <a:rPr lang="pt-BR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it-IT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44824"/>
                <a:ext cx="2477153" cy="73257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ight Arrow 8"/>
          <p:cNvSpPr/>
          <p:nvPr/>
        </p:nvSpPr>
        <p:spPr bwMode="auto">
          <a:xfrm>
            <a:off x="3563888" y="2060848"/>
            <a:ext cx="792088" cy="21602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76056" y="2852936"/>
                <a:ext cx="10949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brk m:alnAt="7"/>
                        </m:rPr>
                        <a:rPr lang="pt-BR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it-IT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2852936"/>
                <a:ext cx="1094979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5028" r="-5028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644008" y="3212976"/>
                <a:ext cx="3688830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</m:oMath>
                </a14:m>
                <a:r>
                  <a:rPr lang="it-IT" dirty="0" smtClean="0"/>
                  <a:t> </a:t>
                </a:r>
                <a:r>
                  <a:rPr lang="it-IT" dirty="0" err="1" smtClean="0"/>
                  <a:t>is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not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squared</a:t>
                </a:r>
                <a:r>
                  <a:rPr lang="it-IT" dirty="0" smtClean="0"/>
                  <a:t>: 2xn </a:t>
                </a:r>
                <a:r>
                  <a:rPr lang="it-IT" dirty="0" err="1" smtClean="0"/>
                  <a:t>rows</a:t>
                </a:r>
                <a:endParaRPr lang="it-IT" dirty="0" smtClean="0"/>
              </a:p>
              <a:p>
                <a:r>
                  <a:rPr lang="it-IT" dirty="0"/>
                  <a:t>		 </a:t>
                </a:r>
                <a:r>
                  <a:rPr lang="it-IT" dirty="0" smtClean="0"/>
                  <a:t>    </a:t>
                </a:r>
                <a:r>
                  <a:rPr lang="it-IT" dirty="0"/>
                  <a:t>2 </a:t>
                </a:r>
                <a:r>
                  <a:rPr lang="it-IT" dirty="0" err="1"/>
                  <a:t>columns</a:t>
                </a:r>
                <a:endParaRPr lang="en-US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3212976"/>
                <a:ext cx="3688830" cy="830997"/>
              </a:xfrm>
              <a:prstGeom prst="rect">
                <a:avLst/>
              </a:prstGeom>
              <a:blipFill rotWithShape="0">
                <a:blip r:embed="rId7"/>
                <a:stretch>
                  <a:fillRect l="-496" t="-5882" r="-826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11560" y="3933056"/>
                <a:ext cx="386195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dirty="0" smtClean="0"/>
                  <a:t>Using the </a:t>
                </a:r>
                <a:r>
                  <a:rPr lang="it-IT" dirty="0" err="1" smtClean="0"/>
                  <a:t>pseudoinverse</a:t>
                </a:r>
                <a:r>
                  <a:rPr lang="it-IT" dirty="0" smtClean="0"/>
                  <a:t>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933056"/>
                <a:ext cx="3861955" cy="461665"/>
              </a:xfrm>
              <a:prstGeom prst="rect">
                <a:avLst/>
              </a:prstGeom>
              <a:blipFill rotWithShape="0">
                <a:blip r:embed="rId8"/>
                <a:stretch>
                  <a:fillRect l="-2366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691680" y="4725144"/>
                <a:ext cx="17038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p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l-G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p>
                          <m:r>
                            <a:rPr lang="it-IT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l-GR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brk m:alnAt="7"/>
                        </m:rPr>
                        <a:rPr lang="pt-BR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it-IT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4725144"/>
                <a:ext cx="1703863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2867" t="-2174" r="-2867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691680" y="5157192"/>
                <a:ext cx="21237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l-GR" sz="1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brk m:alnAt="7"/>
                                </m:rPr>
                                <a:rPr lang="pt-BR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it-IT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m:rPr>
                                  <m:nor/>
                                </m:rPr>
                                <a:rPr lang="en-US" sz="1800" dirty="0"/>
                                <m:t> </m:t>
                              </m:r>
                              <m:r>
                                <a:rPr lang="it-IT" sz="1800" b="0" i="1" dirty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d>
                                <m:dPr>
                                  <m:ctrlPr>
                                    <a:rPr lang="el-GR" sz="1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l-GR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Φ</m:t>
                                      </m:r>
                                    </m:e>
                                    <m:sup>
                                      <m:r>
                                        <a:rPr lang="it-IT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sup>
                                  </m:sSup>
                                  <m:r>
                                    <m:rPr>
                                      <m:sty m:val="p"/>
                                    </m:rPr>
                                    <a:rPr lang="el-GR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Φ</m:t>
                                  </m:r>
                                </m:e>
                              </m:d>
                            </m:e>
                            <m:sup>
                              <m:r>
                                <a:rPr lang="it-IT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l-G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p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5157192"/>
                <a:ext cx="2123722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2299" t="-2222" r="-2011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4860032" y="4581128"/>
            <a:ext cx="43588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This solution minimizes the error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292080" y="5229200"/>
                <a:ext cx="18418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1800" dirty="0" smtClean="0"/>
                  <a:t>  </a:t>
                </a:r>
                <a14:m>
                  <m:oMath xmlns:m="http://schemas.openxmlformats.org/officeDocument/2006/math">
                    <m:r>
                      <a:rPr lang="it-IT" sz="18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it-IT" sz="1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‖"/>
                        <m:endChr m:val="‖"/>
                        <m:ctrlPr>
                          <a:rPr lang="it-IT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it-IT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  <m:r>
                          <a:rPr lang="it-IT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l-GR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it-IT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brk m:alnAt="7"/>
                          </m:rPr>
                          <a:rPr lang="pt-BR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it-IT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</m:t>
                        </m:r>
                        <m:r>
                          <m:rPr>
                            <m:nor/>
                          </m:rPr>
                          <a:rPr lang="en-US" sz="1800" dirty="0"/>
                          <m:t> </m:t>
                        </m:r>
                      </m:e>
                    </m:d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5229200"/>
                <a:ext cx="1841851" cy="276999"/>
              </a:xfrm>
              <a:prstGeom prst="rect">
                <a:avLst/>
              </a:prstGeom>
              <a:blipFill rotWithShape="0">
                <a:blip r:embed="rId11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578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Let’s</a:t>
            </a:r>
            <a:r>
              <a:rPr lang="it-IT" dirty="0" smtClean="0"/>
              <a:t> assume an </a:t>
            </a:r>
            <a:r>
              <a:rPr lang="it-IT" dirty="0" err="1" smtClean="0"/>
              <a:t>error</a:t>
            </a:r>
            <a:r>
              <a:rPr lang="it-IT" dirty="0" smtClean="0"/>
              <a:t> on the encoder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1520" y="1700808"/>
                <a:ext cx="8757206" cy="6111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t-IT" sz="20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pt-BR" sz="200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pt-BR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pt-BR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t-IT" sz="20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r>
                      <a:rPr lang="it-IT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1+∆</m:t>
                        </m:r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</m:t>
                        </m:r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d>
                      <m:dPr>
                        <m:begChr m:val="{"/>
                        <m:endChr m:val="}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pt-BR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𝑜𝑠</m:t>
                              </m:r>
                              <m:d>
                                <m:dPr>
                                  <m:ctrlP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1+∆</m:t>
                                  </m:r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</m:mr>
                          <m:m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d>
                                <m:dPr>
                                  <m:ctrlP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1+∆</m:t>
                                  </m:r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 smtClean="0"/>
                  <a:t>+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t-IT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000" i="1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it-IT" sz="2000" i="1">
                            <a:latin typeface="Cambria Math" panose="02040503050406030204" pitchFamily="18" charset="0"/>
                          </a:rPr>
                          <m:t>+∆</m:t>
                        </m:r>
                        <m:r>
                          <a:rPr lang="it-IT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</m:t>
                        </m:r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d>
                    <m:d>
                      <m:dPr>
                        <m:begChr m:val="{"/>
                        <m:endChr m:val="}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pt-BR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t-IT" sz="20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𝑜𝑠</m:t>
                              </m:r>
                              <m:d>
                                <m:dPr>
                                  <m:ctrlP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1+∆</m:t>
                                  </m:r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2+∆</m:t>
                                  </m:r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</m:mr>
                          <m:m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d>
                                <m:dPr>
                                  <m:ctrlP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1+∆</m:t>
                                  </m:r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2+∆</m:t>
                                  </m:r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</m:mr>
                        </m:m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700808"/>
                <a:ext cx="8757206" cy="611129"/>
              </a:xfrm>
              <a:prstGeom prst="rect">
                <a:avLst/>
              </a:prstGeom>
              <a:blipFill>
                <a:blip r:embed="rId2"/>
                <a:stretch>
                  <a:fillRect b="-10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0" y="2492896"/>
            <a:ext cx="92111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Since the relationship between measured pose and unknowns parameters </a:t>
            </a:r>
          </a:p>
          <a:p>
            <a:r>
              <a:rPr lang="en-US" dirty="0"/>
              <a:t>i</a:t>
            </a:r>
            <a:r>
              <a:rPr lang="en-US" dirty="0" smtClean="0"/>
              <a:t>s not linear, it is necessary to </a:t>
            </a:r>
            <a:r>
              <a:rPr lang="en-US" dirty="0" smtClean="0">
                <a:solidFill>
                  <a:srgbClr val="FF0000"/>
                </a:solidFill>
              </a:rPr>
              <a:t>linearize  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83568" y="3429000"/>
                <a:ext cx="2483116" cy="11803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it-IT" sz="2000" b="0" i="0" smtClean="0">
                          <a:latin typeface="Cambria Math" panose="02040503050406030204" pitchFamily="18" charset="0"/>
                        </a:rPr>
                        <m:t>Pm</m:t>
                      </m:r>
                      <m:r>
                        <a:rPr lang="pt-BR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𝑃𝑛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it-IT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it-IT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den>
                      </m:f>
                      <m:d>
                        <m:dPr>
                          <m:begChr m:val="{"/>
                          <m:endChr m:val="}"/>
                          <m:ctrlPr>
                            <a:rPr lang="pt-BR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pt-BR" sz="20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it-IT" sz="2000" i="1"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it-IT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it-IT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sz="2000" i="1"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it-IT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it-IT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sz="2000" i="1"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it-IT" sz="20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it-IT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sz="2000" i="1"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it-IT" sz="20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it-IT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429000"/>
                <a:ext cx="2483116" cy="118038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3563888" y="3573016"/>
            <a:ext cx="936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/>
              <a:t>where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44008" y="3429000"/>
                <a:ext cx="4052520" cy="6111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t-IT" sz="2000" b="0" i="1" smtClean="0">
                        <a:latin typeface="Cambria Math" panose="02040503050406030204" pitchFamily="18" charset="0"/>
                      </a:rPr>
                      <m:t>𝑃𝑛</m:t>
                    </m:r>
                    <m:r>
                      <a:rPr lang="it-IT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sz="2000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it-IT" sz="2000" i="1">
                        <a:latin typeface="Cambria Math" panose="02040503050406030204" pitchFamily="18" charset="0"/>
                      </a:rPr>
                      <m:t>1</m:t>
                    </m:r>
                    <m:d>
                      <m:dPr>
                        <m:begChr m:val="{"/>
                        <m:endChr m:val="}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pt-BR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𝑜𝑠</m:t>
                              </m:r>
                              <m:d>
                                <m:dPr>
                                  <m:ctrlP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</m:mr>
                          <m:m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d>
                                <m:dPr>
                                  <m:ctrlP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 smtClean="0"/>
                  <a:t>+</a:t>
                </a:r>
                <a14:m>
                  <m:oMath xmlns:m="http://schemas.openxmlformats.org/officeDocument/2006/math">
                    <m:r>
                      <a:rPr lang="it-IT" sz="2000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it-IT" sz="2000" i="1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begChr m:val="{"/>
                        <m:endChr m:val="}"/>
                        <m:ctrlPr>
                          <a:rPr lang="pt-B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pt-BR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t-IT" sz="20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𝑜𝑠</m:t>
                              </m:r>
                              <m:d>
                                <m:dPr>
                                  <m:ctrlP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</m:mr>
                          <m:m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d>
                                <m:dPr>
                                  <m:ctrlP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</m:mr>
                        </m:m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3429000"/>
                <a:ext cx="4052520" cy="61112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0" y="4797152"/>
                <a:ext cx="9064917" cy="6574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it-IT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it-IT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it-IT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den>
                      </m:f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it-IT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it-IT" sz="18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</a:rPr>
                                  <m:t>𝑜𝑠</m:t>
                                </m:r>
                                <m:d>
                                  <m:dPr>
                                    <m:ctrlP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it-IT" sz="18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</a:rPr>
                                  <m:t>𝑜𝑠</m:t>
                                </m:r>
                                <m:d>
                                  <m:dPr>
                                    <m:ctrlP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1+</m:t>
                                    </m:r>
                                    <m:r>
                                      <a:rPr lang="it-IT" sz="18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  <m:r>
                                      <a:rPr lang="it-IT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d>
                              </m:e>
                              <m:e>
                                <m:r>
                                  <a:rPr lang="it-IT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it-IT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  <m:d>
                                  <m:dPr>
                                    <m:ctrlPr>
                                      <a:rPr lang="it-IT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func>
                                      <m:funcPr>
                                        <m:ctrlPr>
                                          <a:rPr lang="it-IT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it-IT" sz="1800" b="0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it-IT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it-IT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𝑞</m:t>
                                            </m:r>
                                            <m:r>
                                              <a:rPr lang="it-IT" sz="1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e>
                                </m:d>
                                <m:r>
                                  <a:rPr lang="it-IT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t-IT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it-IT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2(−</m:t>
                                </m:r>
                                <m:r>
                                  <m:rPr>
                                    <m:sty m:val="p"/>
                                  </m:rPr>
                                  <a:rPr lang="it-IT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sin</m:t>
                                </m:r>
                                <m:r>
                                  <a:rPr lang="it-IT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⁡(</m:t>
                                </m:r>
                                <m:r>
                                  <a:rPr lang="it-IT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it-IT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it-IT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it-IT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2))</m:t>
                                </m:r>
                              </m:e>
                              <m:e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2(−</m:t>
                                </m:r>
                                <m:r>
                                  <m:rPr>
                                    <m:sty m:val="p"/>
                                  </m:rPr>
                                  <a:rPr lang="it-IT" sz="18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sin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⁡(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2))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sz="1800" b="0" i="1" smtClean="0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d>
                                  <m:dPr>
                                    <m:ctrlP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e>
                              <m:e>
                                <m:r>
                                  <a:rPr lang="it-IT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𝑠𝑖𝑛</m:t>
                                </m:r>
                                <m:d>
                                  <m:dPr>
                                    <m:ctrlP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1+</m:t>
                                    </m:r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  <m:r>
                                      <a:rPr lang="it-IT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d>
                              </m:e>
                              <m:e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  <m:d>
                                  <m:dPr>
                                    <m:ctrlPr>
                                      <a:rPr lang="it-IT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unc>
                                      <m:funcPr>
                                        <m:ctrlPr>
                                          <a:rPr lang="it-IT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it-IT" sz="1800" b="0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it-IT" sz="18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it-IT" sz="18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𝑞</m:t>
                                            </m:r>
                                            <m:r>
                                              <a:rPr lang="it-IT" sz="18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e>
                                </m:d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2(</m:t>
                                </m:r>
                                <m:r>
                                  <a:rPr lang="it-IT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⁡(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2))</m:t>
                                </m:r>
                              </m:e>
                              <m:e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2(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⁡(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it-IT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2))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97152"/>
                <a:ext cx="9064917" cy="65748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23928" y="5877272"/>
                <a:ext cx="1113408" cy="4825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it-IT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𝑃𝑗</m:t>
                      </m:r>
                      <m:r>
                        <a:rPr lang="it-IT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it-IT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it-IT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it-IT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it-IT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den>
                          </m:f>
                        </m:e>
                        <m:sub>
                          <m:r>
                            <a:rPr lang="it-IT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m:rPr>
                          <m:brk m:alnAt="7"/>
                        </m:rPr>
                        <a:rPr lang="pt-BR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it-IT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5877272"/>
                <a:ext cx="1113408" cy="482568"/>
              </a:xfrm>
              <a:prstGeom prst="rect">
                <a:avLst/>
              </a:prstGeom>
              <a:blipFill rotWithShape="0">
                <a:blip r:embed="rId6"/>
                <a:stretch>
                  <a:fillRect l="-1648" t="-3797" r="-1099" b="-126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107504" y="5805264"/>
            <a:ext cx="3541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For </a:t>
            </a:r>
            <a:r>
              <a:rPr lang="it-IT" dirty="0" err="1" smtClean="0"/>
              <a:t>each</a:t>
            </a:r>
            <a:r>
              <a:rPr lang="it-IT" dirty="0" smtClean="0"/>
              <a:t> pose </a:t>
            </a:r>
            <a:r>
              <a:rPr lang="it-IT" dirty="0" err="1" smtClean="0"/>
              <a:t>we</a:t>
            </a:r>
            <a:r>
              <a:rPr lang="it-IT" dirty="0" smtClean="0"/>
              <a:t> can </a:t>
            </a:r>
            <a:r>
              <a:rPr lang="it-IT" dirty="0" err="1" smtClean="0"/>
              <a:t>write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36096" y="5877272"/>
            <a:ext cx="936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/>
              <a:t>where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6300192" y="5877272"/>
                <a:ext cx="256486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it-IT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𝑃𝑗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𝑃𝑚𝑗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𝑃𝑛𝑗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5877272"/>
                <a:ext cx="2564869" cy="461665"/>
              </a:xfrm>
              <a:prstGeom prst="rect">
                <a:avLst/>
              </a:prstGeom>
              <a:blipFill rotWithShape="0">
                <a:blip r:embed="rId7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558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Combining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the </a:t>
            </a:r>
            <a:r>
              <a:rPr lang="it-IT" dirty="0" err="1" smtClean="0"/>
              <a:t>poses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27584" y="1340768"/>
                <a:ext cx="2933560" cy="20133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it-IT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it-IT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it-IT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𝑃𝑛</m:t>
                                </m:r>
                              </m:e>
                            </m:mr>
                          </m:m>
                        </m:e>
                      </m:d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it-IT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it-IT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f>
                                      <m:fPr>
                                        <m:ctrlPr>
                                          <a:rPr lang="it-IT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it-IT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it-IT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num>
                                      <m:den>
                                        <m:r>
                                          <a:rPr lang="it-IT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it-IT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∆</m:t>
                                        </m:r>
                                      </m:den>
                                    </m:f>
                                  </m:e>
                                  <m:sub>
                                    <m:r>
                                      <a:rPr lang="it-IT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it-IT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it-IT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f>
                                      <m:fPr>
                                        <m:ctrlPr>
                                          <a:rPr lang="it-IT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it-IT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it-IT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num>
                                      <m:den>
                                        <m:r>
                                          <a:rPr lang="it-IT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it-IT" sz="20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∆</m:t>
                                        </m:r>
                                      </m:den>
                                    </m:f>
                                  </m:e>
                                  <m:sub>
                                    <m:r>
                                      <a:rPr lang="it-IT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brk m:alnAt="7"/>
                        </m:rPr>
                        <a:rPr lang="pt-BR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it-IT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340768"/>
                <a:ext cx="2933560" cy="201330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860032" y="2204864"/>
                <a:ext cx="10949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brk m:alnAt="7"/>
                        </m:rPr>
                        <a:rPr lang="pt-BR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it-IT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204864"/>
                <a:ext cx="1094979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4444" r="-4444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ight Arrow 4"/>
          <p:cNvSpPr/>
          <p:nvPr/>
        </p:nvSpPr>
        <p:spPr bwMode="auto">
          <a:xfrm>
            <a:off x="3851920" y="2276872"/>
            <a:ext cx="864096" cy="14401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275856" y="3789040"/>
                <a:ext cx="386195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dirty="0" smtClean="0"/>
                  <a:t>Using the </a:t>
                </a:r>
                <a:r>
                  <a:rPr lang="it-IT" dirty="0" err="1" smtClean="0"/>
                  <a:t>pseudoinverse</a:t>
                </a:r>
                <a:r>
                  <a:rPr lang="it-IT" dirty="0" smtClean="0"/>
                  <a:t>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3789040"/>
                <a:ext cx="3861955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2366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55976" y="4581128"/>
                <a:ext cx="17038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p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l-G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p>
                          <m:r>
                            <a:rPr lang="it-IT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l-GR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brk m:alnAt="7"/>
                        </m:rPr>
                        <a:rPr lang="pt-BR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it-IT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581128"/>
                <a:ext cx="1703863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2867" t="-2174" r="-2867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55976" y="5013176"/>
                <a:ext cx="21237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l-GR" sz="1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brk m:alnAt="7"/>
                                </m:rPr>
                                <a:rPr lang="pt-BR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it-IT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m:rPr>
                                  <m:nor/>
                                </m:rPr>
                                <a:rPr lang="en-US" sz="1800" dirty="0"/>
                                <m:t> </m:t>
                              </m:r>
                              <m:r>
                                <a:rPr lang="it-IT" sz="1800" b="0" i="1" dirty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d>
                                <m:dPr>
                                  <m:ctrlPr>
                                    <a:rPr lang="el-GR" sz="1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l-GR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Φ</m:t>
                                      </m:r>
                                    </m:e>
                                    <m:sup>
                                      <m:r>
                                        <a:rPr lang="it-IT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sup>
                                  </m:sSup>
                                  <m:r>
                                    <m:rPr>
                                      <m:sty m:val="p"/>
                                    </m:rPr>
                                    <a:rPr lang="el-GR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Φ</m:t>
                                  </m:r>
                                </m:e>
                              </m:d>
                            </m:e>
                            <m:sup>
                              <m:r>
                                <a:rPr lang="it-IT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l-G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  <m:sup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013176"/>
                <a:ext cx="2123722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2299" t="-2174" r="-2011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337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684568" cy="1066800"/>
          </a:xfrm>
        </p:spPr>
        <p:txBody>
          <a:bodyPr/>
          <a:lstStyle/>
          <a:p>
            <a:r>
              <a:rPr lang="it-IT" dirty="0" err="1" smtClean="0"/>
              <a:t>Calibration</a:t>
            </a:r>
            <a:r>
              <a:rPr lang="it-IT" dirty="0" smtClean="0"/>
              <a:t> of </a:t>
            </a:r>
            <a:r>
              <a:rPr lang="en-US" dirty="0"/>
              <a:t>The </a:t>
            </a:r>
            <a:r>
              <a:rPr lang="en-US" dirty="0" err="1"/>
              <a:t>Denavit-Hartenberg</a:t>
            </a:r>
            <a:r>
              <a:rPr lang="en-US" dirty="0"/>
              <a:t> parameters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536" y="1340768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Consider the direct kinematics equation in </a:t>
            </a:r>
            <a:r>
              <a:rPr lang="en-US" dirty="0" smtClean="0">
                <a:solidFill>
                  <a:srgbClr val="000000"/>
                </a:solidFill>
              </a:rPr>
              <a:t>which he pose can </a:t>
            </a:r>
            <a:r>
              <a:rPr lang="en-US" dirty="0">
                <a:solidFill>
                  <a:srgbClr val="000000"/>
                </a:solidFill>
              </a:rPr>
              <a:t>be rewritten by emphasizing the dependence of the operational space variables on the fixed DH parameters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2708920"/>
            <a:ext cx="1638300" cy="3619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3429000"/>
            <a:ext cx="3676650" cy="6667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83568" y="3501008"/>
            <a:ext cx="18213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>
                <a:solidFill>
                  <a:srgbClr val="000000"/>
                </a:solidFill>
              </a:rPr>
              <a:t>Linearization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19672" y="4293096"/>
            <a:ext cx="39950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>
                <a:solidFill>
                  <a:srgbClr val="000000"/>
                </a:solidFill>
              </a:rPr>
              <a:t>Measured</a:t>
            </a:r>
            <a:r>
              <a:rPr lang="it-IT" dirty="0" smtClean="0">
                <a:solidFill>
                  <a:srgbClr val="000000"/>
                </a:solidFill>
              </a:rPr>
              <a:t> pose – </a:t>
            </a:r>
            <a:r>
              <a:rPr lang="it-IT" dirty="0" err="1" smtClean="0">
                <a:solidFill>
                  <a:srgbClr val="000000"/>
                </a:solidFill>
              </a:rPr>
              <a:t>nominal</a:t>
            </a:r>
            <a:r>
              <a:rPr lang="it-IT" dirty="0" smtClean="0">
                <a:solidFill>
                  <a:srgbClr val="000000"/>
                </a:solidFill>
              </a:rPr>
              <a:t> pose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2771800" y="3789040"/>
            <a:ext cx="216024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9912" y="5085184"/>
            <a:ext cx="3095625" cy="119062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11560" y="5373216"/>
            <a:ext cx="30444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>
                <a:solidFill>
                  <a:srgbClr val="000000"/>
                </a:solidFill>
              </a:rPr>
              <a:t>Combining</a:t>
            </a:r>
            <a:r>
              <a:rPr lang="it-IT" dirty="0" smtClean="0">
                <a:solidFill>
                  <a:srgbClr val="000000"/>
                </a:solidFill>
              </a:rPr>
              <a:t> </a:t>
            </a:r>
            <a:r>
              <a:rPr lang="it-IT" dirty="0" err="1" smtClean="0">
                <a:solidFill>
                  <a:srgbClr val="000000"/>
                </a:solidFill>
              </a:rPr>
              <a:t>all</a:t>
            </a:r>
            <a:r>
              <a:rPr lang="it-IT" dirty="0" smtClean="0">
                <a:solidFill>
                  <a:srgbClr val="000000"/>
                </a:solidFill>
              </a:rPr>
              <a:t> the pose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940152" y="6309320"/>
            <a:ext cx="3079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>
                <a:solidFill>
                  <a:srgbClr val="000000"/>
                </a:solidFill>
              </a:rPr>
              <a:t>All</a:t>
            </a:r>
            <a:r>
              <a:rPr lang="it-IT" dirty="0" smtClean="0">
                <a:solidFill>
                  <a:srgbClr val="000000"/>
                </a:solidFill>
              </a:rPr>
              <a:t> the D-H </a:t>
            </a:r>
            <a:r>
              <a:rPr lang="it-IT" dirty="0" err="1" smtClean="0">
                <a:solidFill>
                  <a:srgbClr val="000000"/>
                </a:solidFill>
              </a:rPr>
              <a:t>parameters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 flipV="1">
            <a:off x="6156176" y="5805264"/>
            <a:ext cx="288032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5696" y="6364966"/>
            <a:ext cx="2047875" cy="485775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539552" y="6360966"/>
            <a:ext cx="12266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rgbClr val="000000"/>
                </a:solidFill>
              </a:rPr>
              <a:t>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76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Robot-Base </a:t>
            </a:r>
            <a:r>
              <a:rPr lang="it-IT" dirty="0" err="1" smtClean="0"/>
              <a:t>Calibration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268760"/>
            <a:ext cx="2581275" cy="28575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084168" y="548680"/>
                <a:ext cx="846707" cy="4785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l-G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sup>
                    </m:sSubSup>
                  </m:oMath>
                </a14:m>
                <a:r>
                  <a:rPr lang="en-US" dirty="0" smtClean="0"/>
                  <a:t>=?</a:t>
                </a:r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548680"/>
                <a:ext cx="846707" cy="478593"/>
              </a:xfrm>
              <a:prstGeom prst="rect">
                <a:avLst/>
              </a:prstGeom>
              <a:blipFill rotWithShape="0">
                <a:blip r:embed="rId3"/>
                <a:stretch>
                  <a:fillRect t="-6329" r="-9353" b="-27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443732" y="1988840"/>
                <a:ext cx="1685333" cy="4674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sSup>
                            <m:sSupPr>
                              <m:ctrlPr>
                                <a:rPr lang="el-G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sub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3732" y="1988840"/>
                <a:ext cx="1685333" cy="467436"/>
              </a:xfrm>
              <a:prstGeom prst="rect">
                <a:avLst/>
              </a:prstGeom>
              <a:blipFill rotWithShape="0">
                <a:blip r:embed="rId4"/>
                <a:stretch>
                  <a:fillRect b="-3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3707904" y="1988840"/>
            <a:ext cx="29578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The robot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calibrated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 bwMode="auto">
          <a:xfrm>
            <a:off x="6732240" y="2204864"/>
            <a:ext cx="720080" cy="14401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228550" y="2708920"/>
                <a:ext cx="5889754" cy="878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dirty="0" smtClean="0"/>
                  <a:t>The </a:t>
                </a:r>
                <a:r>
                  <a:rPr lang="it-IT" dirty="0" err="1" smtClean="0"/>
                  <a:t>tool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is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moved</a:t>
                </a:r>
                <a:r>
                  <a:rPr lang="it-IT" dirty="0" smtClean="0"/>
                  <a:t> to a pose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sub>
                      <m:sup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sup>
                    </m:sSubSup>
                  </m:oMath>
                </a14:m>
                <a:r>
                  <a:rPr lang="it-IT" dirty="0" smtClean="0"/>
                  <a:t>on the base, </a:t>
                </a:r>
              </a:p>
              <a:p>
                <a:r>
                  <a:rPr lang="it-IT" dirty="0" err="1" smtClean="0"/>
                  <a:t>which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is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known</a:t>
                </a:r>
                <a:r>
                  <a:rPr lang="it-IT" dirty="0" smtClean="0"/>
                  <a:t> with </a:t>
                </a:r>
                <a:r>
                  <a:rPr lang="it-IT" dirty="0" err="1" smtClean="0"/>
                  <a:t>respect</a:t>
                </a:r>
                <a:r>
                  <a:rPr lang="it-IT" dirty="0" smtClean="0"/>
                  <a:t> to the base frame</a:t>
                </a:r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8550" y="2708920"/>
                <a:ext cx="5889754" cy="878317"/>
              </a:xfrm>
              <a:prstGeom prst="rect">
                <a:avLst/>
              </a:prstGeom>
              <a:blipFill rotWithShape="0">
                <a:blip r:embed="rId5"/>
                <a:stretch>
                  <a:fillRect l="-1656" t="-3472" r="-207" b="-118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923928" y="4581128"/>
                <a:ext cx="2048831" cy="4796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b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sup>
                          </m:sSubSup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sup>
                          </m:sSubSup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sub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581128"/>
                <a:ext cx="2048831" cy="47961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2987824" y="4077072"/>
            <a:ext cx="44181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equation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can </a:t>
            </a:r>
            <a:r>
              <a:rPr lang="it-IT" dirty="0" err="1" smtClean="0"/>
              <a:t>write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83568" y="5301208"/>
                <a:ext cx="6582251" cy="4785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dirty="0" smtClean="0"/>
                  <a:t>The </a:t>
                </a:r>
                <a:r>
                  <a:rPr lang="it-IT" dirty="0" err="1" smtClean="0"/>
                  <a:t>unknowns</a:t>
                </a:r>
                <a:r>
                  <a:rPr lang="it-IT" dirty="0" smtClean="0"/>
                  <a:t> are the </a:t>
                </a:r>
                <a:r>
                  <a:rPr lang="it-IT" dirty="0" err="1" smtClean="0"/>
                  <a:t>parameters</a:t>
                </a:r>
                <a:r>
                  <a:rPr lang="it-IT" dirty="0"/>
                  <a:t> </a:t>
                </a:r>
                <a:r>
                  <a:rPr lang="it-IT" dirty="0" smtClean="0"/>
                  <a:t>of the </a:t>
                </a:r>
                <a:r>
                  <a:rPr lang="it-IT" dirty="0" err="1" smtClean="0"/>
                  <a:t>matrix</a:t>
                </a:r>
                <a:r>
                  <a:rPr lang="it-IT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sup>
                    </m:sSubSup>
                  </m:oMath>
                </a14:m>
                <a:r>
                  <a:rPr lang="it-IT" dirty="0" smtClean="0"/>
                  <a:t>  </a:t>
                </a:r>
                <a:endParaRPr lang="en-US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301208"/>
                <a:ext cx="6582251" cy="478593"/>
              </a:xfrm>
              <a:prstGeom prst="rect">
                <a:avLst/>
              </a:prstGeom>
              <a:blipFill rotWithShape="0">
                <a:blip r:embed="rId7"/>
                <a:stretch>
                  <a:fillRect l="-1389" t="-6410" b="-294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395536" y="6021288"/>
            <a:ext cx="77684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consider</a:t>
            </a:r>
            <a:r>
              <a:rPr lang="it-IT" dirty="0" smtClean="0"/>
              <a:t> more </a:t>
            </a:r>
            <a:r>
              <a:rPr lang="it-IT" dirty="0" err="1" smtClean="0"/>
              <a:t>points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possible</a:t>
            </a:r>
            <a:r>
              <a:rPr lang="it-IT" dirty="0" smtClean="0"/>
              <a:t> to solve the </a:t>
            </a:r>
            <a:r>
              <a:rPr lang="it-IT" dirty="0" err="1" smtClean="0"/>
              <a:t>problem</a:t>
            </a:r>
            <a:r>
              <a:rPr lang="it-IT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38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p939[1]">
  <a:themeElements>
    <a:clrScheme name="tp939[1] 6">
      <a:dk1>
        <a:srgbClr val="000000"/>
      </a:dk1>
      <a:lt1>
        <a:srgbClr val="FFFFFF"/>
      </a:lt1>
      <a:dk2>
        <a:srgbClr val="000000"/>
      </a:dk2>
      <a:lt2>
        <a:srgbClr val="996633"/>
      </a:lt2>
      <a:accent1>
        <a:srgbClr val="CC9900"/>
      </a:accent1>
      <a:accent2>
        <a:srgbClr val="FFE28F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CD81"/>
      </a:accent6>
      <a:hlink>
        <a:srgbClr val="996633"/>
      </a:hlink>
      <a:folHlink>
        <a:srgbClr val="FF9900"/>
      </a:folHlink>
    </a:clrScheme>
    <a:fontScheme name="tp939[1]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p939[1]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939[1]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939[1]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373AC02-2978-493D-A5F3-7AF4E5DE21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di prodotti o servizi</Template>
  <TotalTime>1549</TotalTime>
  <Words>1028</Words>
  <Application>Microsoft Office PowerPoint</Application>
  <PresentationFormat>Presentazione su schermo (4:3)</PresentationFormat>
  <Paragraphs>79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Cambria Math</vt:lpstr>
      <vt:lpstr>Garamond</vt:lpstr>
      <vt:lpstr>Times New Roman</vt:lpstr>
      <vt:lpstr>tp939[1]</vt:lpstr>
      <vt:lpstr>Robot Calibration</vt:lpstr>
      <vt:lpstr>Errors: accuracy and repetibility</vt:lpstr>
      <vt:lpstr>2 DoF example</vt:lpstr>
      <vt:lpstr>In matrix form</vt:lpstr>
      <vt:lpstr>In case we have more measured points (n points)</vt:lpstr>
      <vt:lpstr>Let’s assume an error on the encoder</vt:lpstr>
      <vt:lpstr>Combining all the poses</vt:lpstr>
      <vt:lpstr>Calibration of The Denavit-Hartenberg parameters</vt:lpstr>
      <vt:lpstr>Robot-Base Calibration</vt:lpstr>
      <vt:lpstr>Exercise: calirbation of a 2DoF robot, introducing a random error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 Robotica</dc:title>
  <dc:subject/>
  <dc:creator>Paolo Gallina</dc:creator>
  <cp:keywords/>
  <dc:description/>
  <cp:lastModifiedBy>Paolo</cp:lastModifiedBy>
  <cp:revision>130</cp:revision>
  <dcterms:created xsi:type="dcterms:W3CDTF">2015-02-16T14:54:53Z</dcterms:created>
  <dcterms:modified xsi:type="dcterms:W3CDTF">2020-04-17T11:46:40Z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TC010178481040</vt:lpwstr>
  </property>
</Properties>
</file>