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64"/>
  </p:notesMasterIdLst>
  <p:sldIdLst>
    <p:sldId id="256" r:id="rId3"/>
    <p:sldId id="1172" r:id="rId4"/>
    <p:sldId id="1173" r:id="rId5"/>
    <p:sldId id="1171" r:id="rId6"/>
    <p:sldId id="1174" r:id="rId7"/>
    <p:sldId id="1175" r:id="rId8"/>
    <p:sldId id="1130" r:id="rId9"/>
    <p:sldId id="1132" r:id="rId10"/>
    <p:sldId id="1178" r:id="rId11"/>
    <p:sldId id="1179" r:id="rId12"/>
    <p:sldId id="882" r:id="rId13"/>
    <p:sldId id="704" r:id="rId14"/>
    <p:sldId id="706" r:id="rId15"/>
    <p:sldId id="573" r:id="rId16"/>
    <p:sldId id="1176" r:id="rId17"/>
    <p:sldId id="1054" r:id="rId18"/>
    <p:sldId id="1055" r:id="rId19"/>
    <p:sldId id="1057" r:id="rId20"/>
    <p:sldId id="1134" r:id="rId21"/>
    <p:sldId id="1056" r:id="rId22"/>
    <p:sldId id="1137" r:id="rId23"/>
    <p:sldId id="1140" r:id="rId24"/>
    <p:sldId id="1141" r:id="rId25"/>
    <p:sldId id="296" r:id="rId26"/>
    <p:sldId id="1138" r:id="rId27"/>
    <p:sldId id="1114" r:id="rId28"/>
    <p:sldId id="1143" r:id="rId29"/>
    <p:sldId id="1144" r:id="rId30"/>
    <p:sldId id="1146" r:id="rId31"/>
    <p:sldId id="1117" r:id="rId32"/>
    <p:sldId id="1147" r:id="rId33"/>
    <p:sldId id="1148" r:id="rId34"/>
    <p:sldId id="1149" r:id="rId35"/>
    <p:sldId id="1150" r:id="rId36"/>
    <p:sldId id="1151" r:id="rId37"/>
    <p:sldId id="1152" r:id="rId38"/>
    <p:sldId id="1153" r:id="rId39"/>
    <p:sldId id="1154" r:id="rId40"/>
    <p:sldId id="1155" r:id="rId41"/>
    <p:sldId id="1169" r:id="rId42"/>
    <p:sldId id="1156" r:id="rId43"/>
    <p:sldId id="550" r:id="rId44"/>
    <p:sldId id="1108" r:id="rId45"/>
    <p:sldId id="1157" r:id="rId46"/>
    <p:sldId id="1158" r:id="rId47"/>
    <p:sldId id="1159" r:id="rId48"/>
    <p:sldId id="1163" r:id="rId49"/>
    <p:sldId id="1164" r:id="rId50"/>
    <p:sldId id="1165" r:id="rId51"/>
    <p:sldId id="1160" r:id="rId52"/>
    <p:sldId id="1161" r:id="rId53"/>
    <p:sldId id="1170" r:id="rId54"/>
    <p:sldId id="1162" r:id="rId55"/>
    <p:sldId id="1126" r:id="rId56"/>
    <p:sldId id="1127" r:id="rId57"/>
    <p:sldId id="1166" r:id="rId58"/>
    <p:sldId id="1124" r:id="rId59"/>
    <p:sldId id="1177" r:id="rId60"/>
    <p:sldId id="1065" r:id="rId61"/>
    <p:sldId id="1167" r:id="rId62"/>
    <p:sldId id="116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ina Cristina Soare" initials="SCS" lastIdx="0" clrIdx="0">
    <p:extLst>
      <p:ext uri="{19B8F6BF-5375-455C-9EA6-DF929625EA0E}">
        <p15:presenceInfo xmlns:p15="http://schemas.microsoft.com/office/powerpoint/2012/main" userId="Sorina Cristina Soa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96B40-2A8F-4E7D-BE17-FDBADC3633D4}" v="114" dt="2021-04-01T07:46:30.31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3792" autoAdjust="0"/>
  </p:normalViewPr>
  <p:slideViewPr>
    <p:cSldViewPr snapToGrid="0">
      <p:cViewPr varScale="1">
        <p:scale>
          <a:sx n="67" d="100"/>
          <a:sy n="67"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na Cristina Soare" userId="b0854a2d-9c92-42d7-bd27-76250082348c" providerId="ADAL" clId="{55A96B40-2A8F-4E7D-BE17-FDBADC3633D4}"/>
    <pc:docChg chg="undo custSel addSld delSld modSld sldOrd">
      <pc:chgData name="Sorina Cristina Soare" userId="b0854a2d-9c92-42d7-bd27-76250082348c" providerId="ADAL" clId="{55A96B40-2A8F-4E7D-BE17-FDBADC3633D4}" dt="2021-04-01T07:51:49.348" v="1588" actId="20577"/>
      <pc:docMkLst>
        <pc:docMk/>
      </pc:docMkLst>
      <pc:sldChg chg="addSp delSp modSp mod">
        <pc:chgData name="Sorina Cristina Soare" userId="b0854a2d-9c92-42d7-bd27-76250082348c" providerId="ADAL" clId="{55A96B40-2A8F-4E7D-BE17-FDBADC3633D4}" dt="2021-04-01T07:27:57.075" v="1285" actId="478"/>
        <pc:sldMkLst>
          <pc:docMk/>
          <pc:sldMk cId="4099715332" sldId="256"/>
        </pc:sldMkLst>
        <pc:spChg chg="mod">
          <ac:chgData name="Sorina Cristina Soare" userId="b0854a2d-9c92-42d7-bd27-76250082348c" providerId="ADAL" clId="{55A96B40-2A8F-4E7D-BE17-FDBADC3633D4}" dt="2021-04-01T07:26:28.833" v="1276" actId="14100"/>
          <ac:spMkLst>
            <pc:docMk/>
            <pc:sldMk cId="4099715332" sldId="256"/>
            <ac:spMk id="3074" creationId="{00000000-0000-0000-0000-000000000000}"/>
          </ac:spMkLst>
        </pc:spChg>
        <pc:picChg chg="add del mod">
          <ac:chgData name="Sorina Cristina Soare" userId="b0854a2d-9c92-42d7-bd27-76250082348c" providerId="ADAL" clId="{55A96B40-2A8F-4E7D-BE17-FDBADC3633D4}" dt="2021-04-01T07:27:57.075" v="1285" actId="478"/>
          <ac:picMkLst>
            <pc:docMk/>
            <pc:sldMk cId="4099715332" sldId="256"/>
            <ac:picMk id="2050" creationId="{1603C03C-A4E9-4AE4-91D2-75842868761E}"/>
          </ac:picMkLst>
        </pc:picChg>
      </pc:sldChg>
      <pc:sldChg chg="delSp modSp mod">
        <pc:chgData name="Sorina Cristina Soare" userId="b0854a2d-9c92-42d7-bd27-76250082348c" providerId="ADAL" clId="{55A96B40-2A8F-4E7D-BE17-FDBADC3633D4}" dt="2021-04-01T07:46:30.317" v="1492" actId="21"/>
        <pc:sldMkLst>
          <pc:docMk/>
          <pc:sldMk cId="2769138818" sldId="550"/>
        </pc:sldMkLst>
        <pc:spChg chg="mod">
          <ac:chgData name="Sorina Cristina Soare" userId="b0854a2d-9c92-42d7-bd27-76250082348c" providerId="ADAL" clId="{55A96B40-2A8F-4E7D-BE17-FDBADC3633D4}" dt="2021-04-01T07:46:24.607" v="1491" actId="122"/>
          <ac:spMkLst>
            <pc:docMk/>
            <pc:sldMk cId="2769138818" sldId="550"/>
            <ac:spMk id="9264" creationId="{00000000-0000-0000-0000-000000000000}"/>
          </ac:spMkLst>
        </pc:spChg>
        <pc:spChg chg="del">
          <ac:chgData name="Sorina Cristina Soare" userId="b0854a2d-9c92-42d7-bd27-76250082348c" providerId="ADAL" clId="{55A96B40-2A8F-4E7D-BE17-FDBADC3633D4}" dt="2021-04-01T07:46:30.317" v="1492" actId="21"/>
          <ac:spMkLst>
            <pc:docMk/>
            <pc:sldMk cId="2769138818" sldId="550"/>
            <ac:spMk id="9271" creationId="{00000000-0000-0000-0000-000000000000}"/>
          </ac:spMkLst>
        </pc:spChg>
        <pc:spChg chg="mod">
          <ac:chgData name="Sorina Cristina Soare" userId="b0854a2d-9c92-42d7-bd27-76250082348c" providerId="ADAL" clId="{55A96B40-2A8F-4E7D-BE17-FDBADC3633D4}" dt="2021-04-01T07:22:06.588" v="1079" actId="20577"/>
          <ac:spMkLst>
            <pc:docMk/>
            <pc:sldMk cId="2769138818" sldId="550"/>
            <ac:spMk id="9273" creationId="{00000000-0000-0000-0000-000000000000}"/>
          </ac:spMkLst>
        </pc:spChg>
      </pc:sldChg>
      <pc:sldChg chg="modSp mod">
        <pc:chgData name="Sorina Cristina Soare" userId="b0854a2d-9c92-42d7-bd27-76250082348c" providerId="ADAL" clId="{55A96B40-2A8F-4E7D-BE17-FDBADC3633D4}" dt="2021-04-01T07:35:28.981" v="1398" actId="12"/>
        <pc:sldMkLst>
          <pc:docMk/>
          <pc:sldMk cId="249013011" sldId="573"/>
        </pc:sldMkLst>
        <pc:spChg chg="mod">
          <ac:chgData name="Sorina Cristina Soare" userId="b0854a2d-9c92-42d7-bd27-76250082348c" providerId="ADAL" clId="{55A96B40-2A8F-4E7D-BE17-FDBADC3633D4}" dt="2021-04-01T07:15:58.495" v="845" actId="20577"/>
          <ac:spMkLst>
            <pc:docMk/>
            <pc:sldMk cId="249013011" sldId="573"/>
            <ac:spMk id="2" creationId="{00000000-0000-0000-0000-000000000000}"/>
          </ac:spMkLst>
        </pc:spChg>
        <pc:graphicFrameChg chg="mod">
          <ac:chgData name="Sorina Cristina Soare" userId="b0854a2d-9c92-42d7-bd27-76250082348c" providerId="ADAL" clId="{55A96B40-2A8F-4E7D-BE17-FDBADC3633D4}" dt="2021-04-01T07:35:28.981" v="1398" actId="12"/>
          <ac:graphicFrameMkLst>
            <pc:docMk/>
            <pc:sldMk cId="249013011" sldId="573"/>
            <ac:graphicFrameMk id="5" creationId="{3766BEB4-8857-4109-BF0B-A802C6CB1238}"/>
          </ac:graphicFrameMkLst>
        </pc:graphicFrameChg>
      </pc:sldChg>
      <pc:sldChg chg="modSp mod">
        <pc:chgData name="Sorina Cristina Soare" userId="b0854a2d-9c92-42d7-bd27-76250082348c" providerId="ADAL" clId="{55A96B40-2A8F-4E7D-BE17-FDBADC3633D4}" dt="2021-04-01T07:34:08.059" v="1345" actId="20577"/>
        <pc:sldMkLst>
          <pc:docMk/>
          <pc:sldMk cId="277416004" sldId="704"/>
        </pc:sldMkLst>
        <pc:spChg chg="mod">
          <ac:chgData name="Sorina Cristina Soare" userId="b0854a2d-9c92-42d7-bd27-76250082348c" providerId="ADAL" clId="{55A96B40-2A8F-4E7D-BE17-FDBADC3633D4}" dt="2021-04-01T07:15:41.722" v="839" actId="6549"/>
          <ac:spMkLst>
            <pc:docMk/>
            <pc:sldMk cId="277416004" sldId="704"/>
            <ac:spMk id="5" creationId="{77F8F5E0-8B79-48A4-B31D-E5FACBB2B537}"/>
          </ac:spMkLst>
        </pc:spChg>
        <pc:spChg chg="mod">
          <ac:chgData name="Sorina Cristina Soare" userId="b0854a2d-9c92-42d7-bd27-76250082348c" providerId="ADAL" clId="{55A96B40-2A8F-4E7D-BE17-FDBADC3633D4}" dt="2021-04-01T07:34:08.059" v="1345" actId="20577"/>
          <ac:spMkLst>
            <pc:docMk/>
            <pc:sldMk cId="277416004" sldId="704"/>
            <ac:spMk id="17" creationId="{6E2CF728-4639-437A-A1F3-6C33F7C84BEB}"/>
          </ac:spMkLst>
        </pc:spChg>
        <pc:spChg chg="mod">
          <ac:chgData name="Sorina Cristina Soare" userId="b0854a2d-9c92-42d7-bd27-76250082348c" providerId="ADAL" clId="{55A96B40-2A8F-4E7D-BE17-FDBADC3633D4}" dt="2021-04-01T07:33:50.082" v="1333" actId="14100"/>
          <ac:spMkLst>
            <pc:docMk/>
            <pc:sldMk cId="277416004" sldId="704"/>
            <ac:spMk id="18" creationId="{93693F7B-A968-4323-A212-AC725DE32CA3}"/>
          </ac:spMkLst>
        </pc:spChg>
        <pc:spChg chg="mod">
          <ac:chgData name="Sorina Cristina Soare" userId="b0854a2d-9c92-42d7-bd27-76250082348c" providerId="ADAL" clId="{55A96B40-2A8F-4E7D-BE17-FDBADC3633D4}" dt="2021-04-01T07:33:47.225" v="1332" actId="14100"/>
          <ac:spMkLst>
            <pc:docMk/>
            <pc:sldMk cId="277416004" sldId="704"/>
            <ac:spMk id="19" creationId="{88E74465-0640-4E04-B03F-EC2CC7F18C1A}"/>
          </ac:spMkLst>
        </pc:spChg>
      </pc:sldChg>
      <pc:sldChg chg="modSp mod modAnim">
        <pc:chgData name="Sorina Cristina Soare" userId="b0854a2d-9c92-42d7-bd27-76250082348c" providerId="ADAL" clId="{55A96B40-2A8F-4E7D-BE17-FDBADC3633D4}" dt="2021-04-01T07:33:33.425" v="1331" actId="403"/>
        <pc:sldMkLst>
          <pc:docMk/>
          <pc:sldMk cId="2616324930" sldId="882"/>
        </pc:sldMkLst>
        <pc:spChg chg="mod">
          <ac:chgData name="Sorina Cristina Soare" userId="b0854a2d-9c92-42d7-bd27-76250082348c" providerId="ADAL" clId="{55A96B40-2A8F-4E7D-BE17-FDBADC3633D4}" dt="2021-04-01T07:33:33.425" v="1331" actId="403"/>
          <ac:spMkLst>
            <pc:docMk/>
            <pc:sldMk cId="2616324930" sldId="882"/>
            <ac:spMk id="3" creationId="{00000000-0000-0000-0000-000000000000}"/>
          </ac:spMkLst>
        </pc:spChg>
      </pc:sldChg>
      <pc:sldChg chg="addSp delSp modSp mod delDesignElem chgLayout">
        <pc:chgData name="Sorina Cristina Soare" userId="b0854a2d-9c92-42d7-bd27-76250082348c" providerId="ADAL" clId="{55A96B40-2A8F-4E7D-BE17-FDBADC3633D4}" dt="2021-04-01T07:17:21.127" v="885" actId="207"/>
        <pc:sldMkLst>
          <pc:docMk/>
          <pc:sldMk cId="2516340192" sldId="1054"/>
        </pc:sldMkLst>
        <pc:spChg chg="add mod ord">
          <ac:chgData name="Sorina Cristina Soare" userId="b0854a2d-9c92-42d7-bd27-76250082348c" providerId="ADAL" clId="{55A96B40-2A8F-4E7D-BE17-FDBADC3633D4}" dt="2021-04-01T07:17:07.144" v="876"/>
          <ac:spMkLst>
            <pc:docMk/>
            <pc:sldMk cId="2516340192" sldId="1054"/>
            <ac:spMk id="2" creationId="{A12F27D7-0313-454B-9BA8-9FFA27D9C7AC}"/>
          </ac:spMkLst>
        </pc:spChg>
        <pc:spChg chg="mod ord">
          <ac:chgData name="Sorina Cristina Soare" userId="b0854a2d-9c92-42d7-bd27-76250082348c" providerId="ADAL" clId="{55A96B40-2A8F-4E7D-BE17-FDBADC3633D4}" dt="2021-04-01T07:17:21.127" v="885" actId="207"/>
          <ac:spMkLst>
            <pc:docMk/>
            <pc:sldMk cId="2516340192" sldId="1054"/>
            <ac:spMk id="4" creationId="{39E30054-71A7-4C52-B9FC-D5AAF03C270B}"/>
          </ac:spMkLst>
        </pc:spChg>
        <pc:spChg chg="del">
          <ac:chgData name="Sorina Cristina Soare" userId="b0854a2d-9c92-42d7-bd27-76250082348c" providerId="ADAL" clId="{55A96B40-2A8F-4E7D-BE17-FDBADC3633D4}" dt="2021-04-01T07:17:00.529" v="875" actId="700"/>
          <ac:spMkLst>
            <pc:docMk/>
            <pc:sldMk cId="2516340192" sldId="1054"/>
            <ac:spMk id="71" creationId="{C67564D6-576C-45C9-B7EA-F7701B149F73}"/>
          </ac:spMkLst>
        </pc:spChg>
        <pc:spChg chg="del">
          <ac:chgData name="Sorina Cristina Soare" userId="b0854a2d-9c92-42d7-bd27-76250082348c" providerId="ADAL" clId="{55A96B40-2A8F-4E7D-BE17-FDBADC3633D4}" dt="2021-04-01T07:17:00.529" v="875" actId="700"/>
          <ac:spMkLst>
            <pc:docMk/>
            <pc:sldMk cId="2516340192" sldId="1054"/>
            <ac:spMk id="73" creationId="{F9060CEE-D73E-44ED-A407-C828C9E4D942}"/>
          </ac:spMkLst>
        </pc:spChg>
        <pc:spChg chg="del">
          <ac:chgData name="Sorina Cristina Soare" userId="b0854a2d-9c92-42d7-bd27-76250082348c" providerId="ADAL" clId="{55A96B40-2A8F-4E7D-BE17-FDBADC3633D4}" dt="2021-04-01T07:17:00.529" v="875" actId="700"/>
          <ac:spMkLst>
            <pc:docMk/>
            <pc:sldMk cId="2516340192" sldId="1054"/>
            <ac:spMk id="75" creationId="{AF0B544C-FD6C-42D8-B6B7-DDF7E60D035D}"/>
          </ac:spMkLst>
        </pc:spChg>
      </pc:sldChg>
      <pc:sldChg chg="addSp delSp modSp mod">
        <pc:chgData name="Sorina Cristina Soare" userId="b0854a2d-9c92-42d7-bd27-76250082348c" providerId="ADAL" clId="{55A96B40-2A8F-4E7D-BE17-FDBADC3633D4}" dt="2021-04-01T07:36:18.155" v="1403"/>
        <pc:sldMkLst>
          <pc:docMk/>
          <pc:sldMk cId="284995310" sldId="1055"/>
        </pc:sldMkLst>
        <pc:spChg chg="mod">
          <ac:chgData name="Sorina Cristina Soare" userId="b0854a2d-9c92-42d7-bd27-76250082348c" providerId="ADAL" clId="{55A96B40-2A8F-4E7D-BE17-FDBADC3633D4}" dt="2021-04-01T07:36:18.155" v="1403"/>
          <ac:spMkLst>
            <pc:docMk/>
            <pc:sldMk cId="284995310" sldId="1055"/>
            <ac:spMk id="2" creationId="{0728BD8A-8760-40E6-AE86-2B3E961846BC}"/>
          </ac:spMkLst>
        </pc:spChg>
        <pc:picChg chg="del">
          <ac:chgData name="Sorina Cristina Soare" userId="b0854a2d-9c92-42d7-bd27-76250082348c" providerId="ADAL" clId="{55A96B40-2A8F-4E7D-BE17-FDBADC3633D4}" dt="2021-04-01T07:35:57.462" v="1399" actId="478"/>
          <ac:picMkLst>
            <pc:docMk/>
            <pc:sldMk cId="284995310" sldId="1055"/>
            <ac:picMk id="2050" creationId="{8DEAB458-9C66-498C-85E0-E02B3F30F56D}"/>
          </ac:picMkLst>
        </pc:picChg>
        <pc:picChg chg="add mod">
          <ac:chgData name="Sorina Cristina Soare" userId="b0854a2d-9c92-42d7-bd27-76250082348c" providerId="ADAL" clId="{55A96B40-2A8F-4E7D-BE17-FDBADC3633D4}" dt="2021-04-01T07:36:08.254" v="1401" actId="1076"/>
          <ac:picMkLst>
            <pc:docMk/>
            <pc:sldMk cId="284995310" sldId="1055"/>
            <ac:picMk id="3074" creationId="{A17C280A-E74D-4706-9CA0-ACB2551B56C8}"/>
          </ac:picMkLst>
        </pc:picChg>
      </pc:sldChg>
      <pc:sldChg chg="ord">
        <pc:chgData name="Sorina Cristina Soare" userId="b0854a2d-9c92-42d7-bd27-76250082348c" providerId="ADAL" clId="{55A96B40-2A8F-4E7D-BE17-FDBADC3633D4}" dt="2021-04-01T07:37:17.187" v="1405"/>
        <pc:sldMkLst>
          <pc:docMk/>
          <pc:sldMk cId="144796233" sldId="1057"/>
        </pc:sldMkLst>
      </pc:sldChg>
      <pc:sldChg chg="modSp mod">
        <pc:chgData name="Sorina Cristina Soare" userId="b0854a2d-9c92-42d7-bd27-76250082348c" providerId="ADAL" clId="{55A96B40-2A8F-4E7D-BE17-FDBADC3633D4}" dt="2021-04-01T07:51:00.542" v="1501" actId="790"/>
        <pc:sldMkLst>
          <pc:docMk/>
          <pc:sldMk cId="3662069735" sldId="1065"/>
        </pc:sldMkLst>
        <pc:spChg chg="mod">
          <ac:chgData name="Sorina Cristina Soare" userId="b0854a2d-9c92-42d7-bd27-76250082348c" providerId="ADAL" clId="{55A96B40-2A8F-4E7D-BE17-FDBADC3633D4}" dt="2021-04-01T07:51:00.542" v="1501" actId="790"/>
          <ac:spMkLst>
            <pc:docMk/>
            <pc:sldMk cId="3662069735" sldId="1065"/>
            <ac:spMk id="7" creationId="{00000000-0000-0000-0000-000000000000}"/>
          </ac:spMkLst>
        </pc:spChg>
      </pc:sldChg>
      <pc:sldChg chg="addSp delSp modSp del mod delDesignElem chgLayout">
        <pc:chgData name="Sorina Cristina Soare" userId="b0854a2d-9c92-42d7-bd27-76250082348c" providerId="ADAL" clId="{55A96B40-2A8F-4E7D-BE17-FDBADC3633D4}" dt="2021-04-01T07:16:52.940" v="874" actId="47"/>
        <pc:sldMkLst>
          <pc:docMk/>
          <pc:sldMk cId="487065200" sldId="1088"/>
        </pc:sldMkLst>
        <pc:spChg chg="mod ord">
          <ac:chgData name="Sorina Cristina Soare" userId="b0854a2d-9c92-42d7-bd27-76250082348c" providerId="ADAL" clId="{55A96B40-2A8F-4E7D-BE17-FDBADC3633D4}" dt="2021-04-01T07:16:26.352" v="869" actId="26606"/>
          <ac:spMkLst>
            <pc:docMk/>
            <pc:sldMk cId="487065200" sldId="1088"/>
            <ac:spMk id="2" creationId="{00000000-0000-0000-0000-000000000000}"/>
          </ac:spMkLst>
        </pc:spChg>
        <pc:spChg chg="mod ord">
          <ac:chgData name="Sorina Cristina Soare" userId="b0854a2d-9c92-42d7-bd27-76250082348c" providerId="ADAL" clId="{55A96B40-2A8F-4E7D-BE17-FDBADC3633D4}" dt="2021-04-01T07:16:26.352" v="869" actId="26606"/>
          <ac:spMkLst>
            <pc:docMk/>
            <pc:sldMk cId="487065200" sldId="1088"/>
            <ac:spMk id="3" creationId="{00000000-0000-0000-0000-000000000000}"/>
          </ac:spMkLst>
        </pc:spChg>
        <pc:spChg chg="add">
          <ac:chgData name="Sorina Cristina Soare" userId="b0854a2d-9c92-42d7-bd27-76250082348c" providerId="ADAL" clId="{55A96B40-2A8F-4E7D-BE17-FDBADC3633D4}" dt="2021-04-01T07:16:26.352" v="869" actId="26606"/>
          <ac:spMkLst>
            <pc:docMk/>
            <pc:sldMk cId="487065200" sldId="1088"/>
            <ac:spMk id="5" creationId="{5EFA06D2-8FF8-4CC4-85BD-BCB6A30D5497}"/>
          </ac:spMkLst>
        </pc:spChg>
        <pc:spChg chg="add">
          <ac:chgData name="Sorina Cristina Soare" userId="b0854a2d-9c92-42d7-bd27-76250082348c" providerId="ADAL" clId="{55A96B40-2A8F-4E7D-BE17-FDBADC3633D4}" dt="2021-04-01T07:16:26.352" v="869" actId="26606"/>
          <ac:spMkLst>
            <pc:docMk/>
            <pc:sldMk cId="487065200" sldId="1088"/>
            <ac:spMk id="6" creationId="{607A060C-1090-4A7B-A0C2-50C7605961CA}"/>
          </ac:spMkLst>
        </pc:spChg>
        <pc:spChg chg="del">
          <ac:chgData name="Sorina Cristina Soare" userId="b0854a2d-9c92-42d7-bd27-76250082348c" providerId="ADAL" clId="{55A96B40-2A8F-4E7D-BE17-FDBADC3633D4}" dt="2021-04-01T07:16:22.676" v="868" actId="700"/>
          <ac:spMkLst>
            <pc:docMk/>
            <pc:sldMk cId="487065200" sldId="1088"/>
            <ac:spMk id="8" creationId="{1A6D86F0-98E0-4468-9315-41BF7B0F2E68}"/>
          </ac:spMkLst>
        </pc:spChg>
        <pc:spChg chg="del">
          <ac:chgData name="Sorina Cristina Soare" userId="b0854a2d-9c92-42d7-bd27-76250082348c" providerId="ADAL" clId="{55A96B40-2A8F-4E7D-BE17-FDBADC3633D4}" dt="2021-04-01T07:16:22.676" v="868" actId="700"/>
          <ac:spMkLst>
            <pc:docMk/>
            <pc:sldMk cId="487065200" sldId="1088"/>
            <ac:spMk id="10" creationId="{CE957058-57AD-46A9-BAE9-7145CB3504F9}"/>
          </ac:spMkLst>
        </pc:spChg>
      </pc:sldChg>
      <pc:sldChg chg="modSp del mod">
        <pc:chgData name="Sorina Cristina Soare" userId="b0854a2d-9c92-42d7-bd27-76250082348c" providerId="ADAL" clId="{55A96B40-2A8F-4E7D-BE17-FDBADC3633D4}" dt="2021-04-01T07:44:37.471" v="1420" actId="47"/>
        <pc:sldMkLst>
          <pc:docMk/>
          <pc:sldMk cId="2834518019" sldId="1113"/>
        </pc:sldMkLst>
        <pc:spChg chg="mod">
          <ac:chgData name="Sorina Cristina Soare" userId="b0854a2d-9c92-42d7-bd27-76250082348c" providerId="ADAL" clId="{55A96B40-2A8F-4E7D-BE17-FDBADC3633D4}" dt="2021-04-01T07:44:22.269" v="1419" actId="114"/>
          <ac:spMkLst>
            <pc:docMk/>
            <pc:sldMk cId="2834518019" sldId="1113"/>
            <ac:spMk id="3" creationId="{9753A54C-1338-46FE-8B73-17D962140986}"/>
          </ac:spMkLst>
        </pc:spChg>
      </pc:sldChg>
      <pc:sldChg chg="modSp">
        <pc:chgData name="Sorina Cristina Soare" userId="b0854a2d-9c92-42d7-bd27-76250082348c" providerId="ADAL" clId="{55A96B40-2A8F-4E7D-BE17-FDBADC3633D4}" dt="2021-04-01T07:43:58.606" v="1414" actId="1076"/>
        <pc:sldMkLst>
          <pc:docMk/>
          <pc:sldMk cId="1825778187" sldId="1117"/>
        </pc:sldMkLst>
        <pc:picChg chg="mod">
          <ac:chgData name="Sorina Cristina Soare" userId="b0854a2d-9c92-42d7-bd27-76250082348c" providerId="ADAL" clId="{55A96B40-2A8F-4E7D-BE17-FDBADC3633D4}" dt="2021-04-01T07:43:58.606" v="1414" actId="1076"/>
          <ac:picMkLst>
            <pc:docMk/>
            <pc:sldMk cId="1825778187" sldId="1117"/>
            <ac:picMk id="3078" creationId="{26D2AB5B-A614-4386-AF14-F0E68C926F5D}"/>
          </ac:picMkLst>
        </pc:picChg>
      </pc:sldChg>
      <pc:sldChg chg="ord">
        <pc:chgData name="Sorina Cristina Soare" userId="b0854a2d-9c92-42d7-bd27-76250082348c" providerId="ADAL" clId="{55A96B40-2A8F-4E7D-BE17-FDBADC3633D4}" dt="2021-04-01T07:49:27.461" v="1498"/>
        <pc:sldMkLst>
          <pc:docMk/>
          <pc:sldMk cId="3733686451" sldId="1126"/>
        </pc:sldMkLst>
      </pc:sldChg>
      <pc:sldChg chg="ord">
        <pc:chgData name="Sorina Cristina Soare" userId="b0854a2d-9c92-42d7-bd27-76250082348c" providerId="ADAL" clId="{55A96B40-2A8F-4E7D-BE17-FDBADC3633D4}" dt="2021-04-01T07:49:32.709" v="1500"/>
        <pc:sldMkLst>
          <pc:docMk/>
          <pc:sldMk cId="1457951181" sldId="1127"/>
        </pc:sldMkLst>
      </pc:sldChg>
      <pc:sldChg chg="modSp mod">
        <pc:chgData name="Sorina Cristina Soare" userId="b0854a2d-9c92-42d7-bd27-76250082348c" providerId="ADAL" clId="{55A96B40-2A8F-4E7D-BE17-FDBADC3633D4}" dt="2021-04-01T07:14:09.091" v="792" actId="20577"/>
        <pc:sldMkLst>
          <pc:docMk/>
          <pc:sldMk cId="1455929580" sldId="1130"/>
        </pc:sldMkLst>
        <pc:spChg chg="mod">
          <ac:chgData name="Sorina Cristina Soare" userId="b0854a2d-9c92-42d7-bd27-76250082348c" providerId="ADAL" clId="{55A96B40-2A8F-4E7D-BE17-FDBADC3633D4}" dt="2021-04-01T07:14:09.091" v="792" actId="20577"/>
          <ac:spMkLst>
            <pc:docMk/>
            <pc:sldMk cId="1455929580" sldId="1130"/>
            <ac:spMk id="2" creationId="{00000000-0000-0000-0000-000000000000}"/>
          </ac:spMkLst>
        </pc:spChg>
      </pc:sldChg>
      <pc:sldChg chg="modSp mod modAnim">
        <pc:chgData name="Sorina Cristina Soare" userId="b0854a2d-9c92-42d7-bd27-76250082348c" providerId="ADAL" clId="{55A96B40-2A8F-4E7D-BE17-FDBADC3633D4}" dt="2021-04-01T07:31:46.704" v="1299" actId="113"/>
        <pc:sldMkLst>
          <pc:docMk/>
          <pc:sldMk cId="4059543102" sldId="1132"/>
        </pc:sldMkLst>
        <pc:spChg chg="mod">
          <ac:chgData name="Sorina Cristina Soare" userId="b0854a2d-9c92-42d7-bd27-76250082348c" providerId="ADAL" clId="{55A96B40-2A8F-4E7D-BE17-FDBADC3633D4}" dt="2021-04-01T07:14:47.947" v="836" actId="6549"/>
          <ac:spMkLst>
            <pc:docMk/>
            <pc:sldMk cId="4059543102" sldId="1132"/>
            <ac:spMk id="2" creationId="{00000000-0000-0000-0000-000000000000}"/>
          </ac:spMkLst>
        </pc:spChg>
        <pc:spChg chg="mod">
          <ac:chgData name="Sorina Cristina Soare" userId="b0854a2d-9c92-42d7-bd27-76250082348c" providerId="ADAL" clId="{55A96B40-2A8F-4E7D-BE17-FDBADC3633D4}" dt="2021-04-01T07:31:46.704" v="1299" actId="113"/>
          <ac:spMkLst>
            <pc:docMk/>
            <pc:sldMk cId="4059543102" sldId="1132"/>
            <ac:spMk id="3" creationId="{00000000-0000-0000-0000-000000000000}"/>
          </ac:spMkLst>
        </pc:spChg>
      </pc:sldChg>
      <pc:sldChg chg="ord">
        <pc:chgData name="Sorina Cristina Soare" userId="b0854a2d-9c92-42d7-bd27-76250082348c" providerId="ADAL" clId="{55A96B40-2A8F-4E7D-BE17-FDBADC3633D4}" dt="2021-04-01T07:37:27.459" v="1407"/>
        <pc:sldMkLst>
          <pc:docMk/>
          <pc:sldMk cId="1141678170" sldId="1134"/>
        </pc:sldMkLst>
      </pc:sldChg>
      <pc:sldChg chg="ord">
        <pc:chgData name="Sorina Cristina Soare" userId="b0854a2d-9c92-42d7-bd27-76250082348c" providerId="ADAL" clId="{55A96B40-2A8F-4E7D-BE17-FDBADC3633D4}" dt="2021-04-01T07:43:03.603" v="1409"/>
        <pc:sldMkLst>
          <pc:docMk/>
          <pc:sldMk cId="1398476579" sldId="1141"/>
        </pc:sldMkLst>
      </pc:sldChg>
      <pc:sldChg chg="modSp mod">
        <pc:chgData name="Sorina Cristina Soare" userId="b0854a2d-9c92-42d7-bd27-76250082348c" providerId="ADAL" clId="{55A96B40-2A8F-4E7D-BE17-FDBADC3633D4}" dt="2021-04-01T07:43:50.315" v="1413" actId="403"/>
        <pc:sldMkLst>
          <pc:docMk/>
          <pc:sldMk cId="1855531708" sldId="1146"/>
        </pc:sldMkLst>
        <pc:spChg chg="mod">
          <ac:chgData name="Sorina Cristina Soare" userId="b0854a2d-9c92-42d7-bd27-76250082348c" providerId="ADAL" clId="{55A96B40-2A8F-4E7D-BE17-FDBADC3633D4}" dt="2021-04-01T07:43:50.315" v="1413" actId="403"/>
          <ac:spMkLst>
            <pc:docMk/>
            <pc:sldMk cId="1855531708" sldId="1146"/>
            <ac:spMk id="3" creationId="{CE7AB945-DD22-4480-A3B9-FE64F9FDD7E5}"/>
          </ac:spMkLst>
        </pc:spChg>
      </pc:sldChg>
      <pc:sldChg chg="modSp mod">
        <pc:chgData name="Sorina Cristina Soare" userId="b0854a2d-9c92-42d7-bd27-76250082348c" providerId="ADAL" clId="{55A96B40-2A8F-4E7D-BE17-FDBADC3633D4}" dt="2021-04-01T07:45:26.661" v="1421" actId="313"/>
        <pc:sldMkLst>
          <pc:docMk/>
          <pc:sldMk cId="4071708952" sldId="1155"/>
        </pc:sldMkLst>
        <pc:spChg chg="mod">
          <ac:chgData name="Sorina Cristina Soare" userId="b0854a2d-9c92-42d7-bd27-76250082348c" providerId="ADAL" clId="{55A96B40-2A8F-4E7D-BE17-FDBADC3633D4}" dt="2021-04-01T07:45:26.661" v="1421" actId="313"/>
          <ac:spMkLst>
            <pc:docMk/>
            <pc:sldMk cId="4071708952" sldId="1155"/>
            <ac:spMk id="3" creationId="{FC0C50AC-D00B-45B6-93B3-C9D0DE74D9F8}"/>
          </ac:spMkLst>
        </pc:spChg>
      </pc:sldChg>
      <pc:sldChg chg="ord">
        <pc:chgData name="Sorina Cristina Soare" userId="b0854a2d-9c92-42d7-bd27-76250082348c" providerId="ADAL" clId="{55A96B40-2A8F-4E7D-BE17-FDBADC3633D4}" dt="2021-04-01T07:49:21.044" v="1496"/>
        <pc:sldMkLst>
          <pc:docMk/>
          <pc:sldMk cId="2876433758" sldId="1162"/>
        </pc:sldMkLst>
      </pc:sldChg>
      <pc:sldChg chg="modSp mod">
        <pc:chgData name="Sorina Cristina Soare" userId="b0854a2d-9c92-42d7-bd27-76250082348c" providerId="ADAL" clId="{55A96B40-2A8F-4E7D-BE17-FDBADC3633D4}" dt="2021-04-01T07:51:41.115" v="1586" actId="20577"/>
        <pc:sldMkLst>
          <pc:docMk/>
          <pc:sldMk cId="3671094388" sldId="1167"/>
        </pc:sldMkLst>
        <pc:spChg chg="mod">
          <ac:chgData name="Sorina Cristina Soare" userId="b0854a2d-9c92-42d7-bd27-76250082348c" providerId="ADAL" clId="{55A96B40-2A8F-4E7D-BE17-FDBADC3633D4}" dt="2021-04-01T07:51:41.115" v="1586" actId="20577"/>
          <ac:spMkLst>
            <pc:docMk/>
            <pc:sldMk cId="3671094388" sldId="1167"/>
            <ac:spMk id="3" creationId="{0EFA9131-9769-4742-B547-D32C9084D441}"/>
          </ac:spMkLst>
        </pc:spChg>
      </pc:sldChg>
      <pc:sldChg chg="modSp mod">
        <pc:chgData name="Sorina Cristina Soare" userId="b0854a2d-9c92-42d7-bd27-76250082348c" providerId="ADAL" clId="{55A96B40-2A8F-4E7D-BE17-FDBADC3633D4}" dt="2021-04-01T07:51:49.348" v="1588" actId="20577"/>
        <pc:sldMkLst>
          <pc:docMk/>
          <pc:sldMk cId="1242160426" sldId="1168"/>
        </pc:sldMkLst>
        <pc:spChg chg="mod">
          <ac:chgData name="Sorina Cristina Soare" userId="b0854a2d-9c92-42d7-bd27-76250082348c" providerId="ADAL" clId="{55A96B40-2A8F-4E7D-BE17-FDBADC3633D4}" dt="2021-04-01T07:24:28.189" v="1170" actId="20577"/>
          <ac:spMkLst>
            <pc:docMk/>
            <pc:sldMk cId="1242160426" sldId="1168"/>
            <ac:spMk id="2" creationId="{15C3BBE1-CC8A-459C-B1E9-49DDCA16CD3B}"/>
          </ac:spMkLst>
        </pc:spChg>
        <pc:spChg chg="mod">
          <ac:chgData name="Sorina Cristina Soare" userId="b0854a2d-9c92-42d7-bd27-76250082348c" providerId="ADAL" clId="{55A96B40-2A8F-4E7D-BE17-FDBADC3633D4}" dt="2021-04-01T07:51:49.348" v="1588" actId="20577"/>
          <ac:spMkLst>
            <pc:docMk/>
            <pc:sldMk cId="1242160426" sldId="1168"/>
            <ac:spMk id="3" creationId="{3C019AAD-66DB-4668-974B-55E43E7223F7}"/>
          </ac:spMkLst>
        </pc:spChg>
      </pc:sldChg>
      <pc:sldChg chg="addSp delSp modSp new mod setBg modClrScheme setClrOvrMap chgLayout">
        <pc:chgData name="Sorina Cristina Soare" userId="b0854a2d-9c92-42d7-bd27-76250082348c" providerId="ADAL" clId="{55A96B40-2A8F-4E7D-BE17-FDBADC3633D4}" dt="2021-04-01T07:29:32.991" v="1288" actId="790"/>
        <pc:sldMkLst>
          <pc:docMk/>
          <pc:sldMk cId="2141223966" sldId="1171"/>
        </pc:sldMkLst>
        <pc:spChg chg="del">
          <ac:chgData name="Sorina Cristina Soare" userId="b0854a2d-9c92-42d7-bd27-76250082348c" providerId="ADAL" clId="{55A96B40-2A8F-4E7D-BE17-FDBADC3633D4}" dt="2021-04-01T06:48:22.627" v="3" actId="700"/>
          <ac:spMkLst>
            <pc:docMk/>
            <pc:sldMk cId="2141223966" sldId="1171"/>
            <ac:spMk id="2" creationId="{7006F527-B1B9-4B58-A12E-E20144942CA1}"/>
          </ac:spMkLst>
        </pc:spChg>
        <pc:spChg chg="del">
          <ac:chgData name="Sorina Cristina Soare" userId="b0854a2d-9c92-42d7-bd27-76250082348c" providerId="ADAL" clId="{55A96B40-2A8F-4E7D-BE17-FDBADC3633D4}" dt="2021-04-01T06:48:22.627" v="3" actId="700"/>
          <ac:spMkLst>
            <pc:docMk/>
            <pc:sldMk cId="2141223966" sldId="1171"/>
            <ac:spMk id="3" creationId="{C28CA60A-FC9F-40D4-8B45-1D48870D1C3B}"/>
          </ac:spMkLst>
        </pc:spChg>
        <pc:spChg chg="add mod">
          <ac:chgData name="Sorina Cristina Soare" userId="b0854a2d-9c92-42d7-bd27-76250082348c" providerId="ADAL" clId="{55A96B40-2A8F-4E7D-BE17-FDBADC3633D4}" dt="2021-04-01T07:29:32.991" v="1288" actId="790"/>
          <ac:spMkLst>
            <pc:docMk/>
            <pc:sldMk cId="2141223966" sldId="1171"/>
            <ac:spMk id="6" creationId="{73503A0B-47CB-4FD5-993E-F836BEDFCA82}"/>
          </ac:spMkLst>
        </pc:spChg>
        <pc:spChg chg="add del">
          <ac:chgData name="Sorina Cristina Soare" userId="b0854a2d-9c92-42d7-bd27-76250082348c" providerId="ADAL" clId="{55A96B40-2A8F-4E7D-BE17-FDBADC3633D4}" dt="2021-04-01T06:51:50.129" v="45" actId="26606"/>
          <ac:spMkLst>
            <pc:docMk/>
            <pc:sldMk cId="2141223966" sldId="1171"/>
            <ac:spMk id="11" creationId="{4025239F-A6FB-43A8-BD4A-3FB7C0B48DF5}"/>
          </ac:spMkLst>
        </pc:spChg>
        <pc:spChg chg="add del">
          <ac:chgData name="Sorina Cristina Soare" userId="b0854a2d-9c92-42d7-bd27-76250082348c" providerId="ADAL" clId="{55A96B40-2A8F-4E7D-BE17-FDBADC3633D4}" dt="2021-04-01T06:51:50.129" v="45" actId="26606"/>
          <ac:spMkLst>
            <pc:docMk/>
            <pc:sldMk cId="2141223966" sldId="1171"/>
            <ac:spMk id="13" creationId="{4521E245-781E-4267-8028-1813702472BB}"/>
          </ac:spMkLst>
        </pc:spChg>
        <pc:spChg chg="add del">
          <ac:chgData name="Sorina Cristina Soare" userId="b0854a2d-9c92-42d7-bd27-76250082348c" providerId="ADAL" clId="{55A96B40-2A8F-4E7D-BE17-FDBADC3633D4}" dt="2021-04-01T06:51:50.129" v="45" actId="26606"/>
          <ac:spMkLst>
            <pc:docMk/>
            <pc:sldMk cId="2141223966" sldId="1171"/>
            <ac:spMk id="15" creationId="{E0D6FA1A-9067-4A57-8B52-D765291064E7}"/>
          </ac:spMkLst>
        </pc:spChg>
        <pc:spChg chg="add del">
          <ac:chgData name="Sorina Cristina Soare" userId="b0854a2d-9c92-42d7-bd27-76250082348c" providerId="ADAL" clId="{55A96B40-2A8F-4E7D-BE17-FDBADC3633D4}" dt="2021-04-01T06:51:50.129" v="45" actId="26606"/>
          <ac:spMkLst>
            <pc:docMk/>
            <pc:sldMk cId="2141223966" sldId="1171"/>
            <ac:spMk id="17" creationId="{214E7273-D54E-4C05-B07D-FEF35FDAB6FB}"/>
          </ac:spMkLst>
        </pc:spChg>
        <pc:spChg chg="add">
          <ac:chgData name="Sorina Cristina Soare" userId="b0854a2d-9c92-42d7-bd27-76250082348c" providerId="ADAL" clId="{55A96B40-2A8F-4E7D-BE17-FDBADC3633D4}" dt="2021-04-01T06:51:50.129" v="45" actId="26606"/>
          <ac:spMkLst>
            <pc:docMk/>
            <pc:sldMk cId="2141223966" sldId="1171"/>
            <ac:spMk id="22" creationId="{4025239F-A6FB-43A8-BD4A-3FB7C0B48DF5}"/>
          </ac:spMkLst>
        </pc:spChg>
        <pc:spChg chg="add">
          <ac:chgData name="Sorina Cristina Soare" userId="b0854a2d-9c92-42d7-bd27-76250082348c" providerId="ADAL" clId="{55A96B40-2A8F-4E7D-BE17-FDBADC3633D4}" dt="2021-04-01T06:51:50.129" v="45" actId="26606"/>
          <ac:spMkLst>
            <pc:docMk/>
            <pc:sldMk cId="2141223966" sldId="1171"/>
            <ac:spMk id="24" creationId="{9F5EF35B-201C-44F0-B571-2B74F952707D}"/>
          </ac:spMkLst>
        </pc:spChg>
        <pc:spChg chg="add">
          <ac:chgData name="Sorina Cristina Soare" userId="b0854a2d-9c92-42d7-bd27-76250082348c" providerId="ADAL" clId="{55A96B40-2A8F-4E7D-BE17-FDBADC3633D4}" dt="2021-04-01T06:51:50.129" v="45" actId="26606"/>
          <ac:spMkLst>
            <pc:docMk/>
            <pc:sldMk cId="2141223966" sldId="1171"/>
            <ac:spMk id="26" creationId="{4BF33555-1B12-49B5-BADE-CEAB32216861}"/>
          </ac:spMkLst>
        </pc:spChg>
        <pc:picChg chg="add mod ord modCrop">
          <ac:chgData name="Sorina Cristina Soare" userId="b0854a2d-9c92-42d7-bd27-76250082348c" providerId="ADAL" clId="{55A96B40-2A8F-4E7D-BE17-FDBADC3633D4}" dt="2021-04-01T06:51:50.129" v="45" actId="26606"/>
          <ac:picMkLst>
            <pc:docMk/>
            <pc:sldMk cId="2141223966" sldId="1171"/>
            <ac:picMk id="5" creationId="{D033661E-6A0F-4CC9-9713-324B6466036D}"/>
          </ac:picMkLst>
        </pc:picChg>
      </pc:sldChg>
      <pc:sldChg chg="addSp delSp modSp new mod ord">
        <pc:chgData name="Sorina Cristina Soare" userId="b0854a2d-9c92-42d7-bd27-76250082348c" providerId="ADAL" clId="{55A96B40-2A8F-4E7D-BE17-FDBADC3633D4}" dt="2021-04-01T07:11:09.310" v="662"/>
        <pc:sldMkLst>
          <pc:docMk/>
          <pc:sldMk cId="2660167444" sldId="1172"/>
        </pc:sldMkLst>
        <pc:spChg chg="add mod">
          <ac:chgData name="Sorina Cristina Soare" userId="b0854a2d-9c92-42d7-bd27-76250082348c" providerId="ADAL" clId="{55A96B40-2A8F-4E7D-BE17-FDBADC3633D4}" dt="2021-04-01T07:10:13.330" v="659" actId="1076"/>
          <ac:spMkLst>
            <pc:docMk/>
            <pc:sldMk cId="2660167444" sldId="1172"/>
            <ac:spMk id="2" creationId="{076E0B95-F741-414E-84D4-6529A70F4EDA}"/>
          </ac:spMkLst>
        </pc:spChg>
        <pc:spChg chg="add del">
          <ac:chgData name="Sorina Cristina Soare" userId="b0854a2d-9c92-42d7-bd27-76250082348c" providerId="ADAL" clId="{55A96B40-2A8F-4E7D-BE17-FDBADC3633D4}" dt="2021-04-01T06:54:59.731" v="119" actId="22"/>
          <ac:spMkLst>
            <pc:docMk/>
            <pc:sldMk cId="2660167444" sldId="1172"/>
            <ac:spMk id="4" creationId="{E0BF5FE5-328E-4ADA-8B6C-7FB815798835}"/>
          </ac:spMkLst>
        </pc:spChg>
        <pc:spChg chg="add mod">
          <ac:chgData name="Sorina Cristina Soare" userId="b0854a2d-9c92-42d7-bd27-76250082348c" providerId="ADAL" clId="{55A96B40-2A8F-4E7D-BE17-FDBADC3633D4}" dt="2021-04-01T07:10:02.960" v="645" actId="1076"/>
          <ac:spMkLst>
            <pc:docMk/>
            <pc:sldMk cId="2660167444" sldId="1172"/>
            <ac:spMk id="5" creationId="{D7E31C26-CCDB-4E89-B35A-CD0C5544DB55}"/>
          </ac:spMkLst>
        </pc:spChg>
        <pc:spChg chg="add mod">
          <ac:chgData name="Sorina Cristina Soare" userId="b0854a2d-9c92-42d7-bd27-76250082348c" providerId="ADAL" clId="{55A96B40-2A8F-4E7D-BE17-FDBADC3633D4}" dt="2021-04-01T06:55:58.998" v="232" actId="20577"/>
          <ac:spMkLst>
            <pc:docMk/>
            <pc:sldMk cId="2660167444" sldId="1172"/>
            <ac:spMk id="6" creationId="{BFBF2BEA-D3C8-4FEF-B69F-5F844CFF6D35}"/>
          </ac:spMkLst>
        </pc:spChg>
        <pc:spChg chg="add mod">
          <ac:chgData name="Sorina Cristina Soare" userId="b0854a2d-9c92-42d7-bd27-76250082348c" providerId="ADAL" clId="{55A96B40-2A8F-4E7D-BE17-FDBADC3633D4}" dt="2021-04-01T07:05:19.332" v="496" actId="20577"/>
          <ac:spMkLst>
            <pc:docMk/>
            <pc:sldMk cId="2660167444" sldId="1172"/>
            <ac:spMk id="7" creationId="{0DC568F8-40C6-47A4-930E-970A3450A3D6}"/>
          </ac:spMkLst>
        </pc:spChg>
        <pc:spChg chg="add mod">
          <ac:chgData name="Sorina Cristina Soare" userId="b0854a2d-9c92-42d7-bd27-76250082348c" providerId="ADAL" clId="{55A96B40-2A8F-4E7D-BE17-FDBADC3633D4}" dt="2021-04-01T07:03:17.186" v="409" actId="20577"/>
          <ac:spMkLst>
            <pc:docMk/>
            <pc:sldMk cId="2660167444" sldId="1172"/>
            <ac:spMk id="8" creationId="{588A2779-9C9A-4171-9987-6B758C42F01C}"/>
          </ac:spMkLst>
        </pc:spChg>
        <pc:spChg chg="add del">
          <ac:chgData name="Sorina Cristina Soare" userId="b0854a2d-9c92-42d7-bd27-76250082348c" providerId="ADAL" clId="{55A96B40-2A8F-4E7D-BE17-FDBADC3633D4}" dt="2021-04-01T06:57:43.539" v="268" actId="11529"/>
          <ac:spMkLst>
            <pc:docMk/>
            <pc:sldMk cId="2660167444" sldId="1172"/>
            <ac:spMk id="9" creationId="{88EC73B0-F949-4DFB-A690-6E54BF0E0D3B}"/>
          </ac:spMkLst>
        </pc:spChg>
        <pc:spChg chg="add mod">
          <ac:chgData name="Sorina Cristina Soare" userId="b0854a2d-9c92-42d7-bd27-76250082348c" providerId="ADAL" clId="{55A96B40-2A8F-4E7D-BE17-FDBADC3633D4}" dt="2021-04-01T07:10:14.923" v="660" actId="1076"/>
          <ac:spMkLst>
            <pc:docMk/>
            <pc:sldMk cId="2660167444" sldId="1172"/>
            <ac:spMk id="10" creationId="{D622795F-23F8-4D81-9C6E-2C608FE9AEB9}"/>
          </ac:spMkLst>
        </pc:spChg>
        <pc:spChg chg="add mod">
          <ac:chgData name="Sorina Cristina Soare" userId="b0854a2d-9c92-42d7-bd27-76250082348c" providerId="ADAL" clId="{55A96B40-2A8F-4E7D-BE17-FDBADC3633D4}" dt="2021-04-01T07:09:54.981" v="641" actId="20577"/>
          <ac:spMkLst>
            <pc:docMk/>
            <pc:sldMk cId="2660167444" sldId="1172"/>
            <ac:spMk id="11" creationId="{7C64143B-70D5-46FE-9075-AC89E6E6C31B}"/>
          </ac:spMkLst>
        </pc:spChg>
        <pc:spChg chg="add mod">
          <ac:chgData name="Sorina Cristina Soare" userId="b0854a2d-9c92-42d7-bd27-76250082348c" providerId="ADAL" clId="{55A96B40-2A8F-4E7D-BE17-FDBADC3633D4}" dt="2021-04-01T07:10:08.406" v="658" actId="20577"/>
          <ac:spMkLst>
            <pc:docMk/>
            <pc:sldMk cId="2660167444" sldId="1172"/>
            <ac:spMk id="12" creationId="{3B142835-781C-4D71-84C6-7DA61A84AC63}"/>
          </ac:spMkLst>
        </pc:spChg>
      </pc:sldChg>
      <pc:sldChg chg="addSp delSp modSp new mod ord setBg setClrOvrMap">
        <pc:chgData name="Sorina Cristina Soare" userId="b0854a2d-9c92-42d7-bd27-76250082348c" providerId="ADAL" clId="{55A96B40-2A8F-4E7D-BE17-FDBADC3633D4}" dt="2021-04-01T07:29:16.347" v="1286" actId="790"/>
        <pc:sldMkLst>
          <pc:docMk/>
          <pc:sldMk cId="3628101840" sldId="1173"/>
        </pc:sldMkLst>
        <pc:spChg chg="add mod">
          <ac:chgData name="Sorina Cristina Soare" userId="b0854a2d-9c92-42d7-bd27-76250082348c" providerId="ADAL" clId="{55A96B40-2A8F-4E7D-BE17-FDBADC3633D4}" dt="2021-04-01T07:29:16.347" v="1286" actId="790"/>
          <ac:spMkLst>
            <pc:docMk/>
            <pc:sldMk cId="3628101840" sldId="1173"/>
            <ac:spMk id="2" creationId="{B8E157E1-F625-41F4-AEB4-94952CE39BC1}"/>
          </ac:spMkLst>
        </pc:spChg>
        <pc:spChg chg="add del">
          <ac:chgData name="Sorina Cristina Soare" userId="b0854a2d-9c92-42d7-bd27-76250082348c" providerId="ADAL" clId="{55A96B40-2A8F-4E7D-BE17-FDBADC3633D4}" dt="2021-04-01T07:05:40.474" v="501"/>
          <ac:spMkLst>
            <pc:docMk/>
            <pc:sldMk cId="3628101840" sldId="1173"/>
            <ac:spMk id="3" creationId="{607F3A20-DF1D-4204-B818-A8E125A87FD9}"/>
          </ac:spMkLst>
        </pc:spChg>
        <pc:spChg chg="add del mod">
          <ac:chgData name="Sorina Cristina Soare" userId="b0854a2d-9c92-42d7-bd27-76250082348c" providerId="ADAL" clId="{55A96B40-2A8F-4E7D-BE17-FDBADC3633D4}" dt="2021-04-01T07:08:15.928" v="584" actId="767"/>
          <ac:spMkLst>
            <pc:docMk/>
            <pc:sldMk cId="3628101840" sldId="1173"/>
            <ac:spMk id="6" creationId="{2D06F591-48DF-43D3-B656-46C5D5D8B5DB}"/>
          </ac:spMkLst>
        </pc:spChg>
        <pc:spChg chg="add">
          <ac:chgData name="Sorina Cristina Soare" userId="b0854a2d-9c92-42d7-bd27-76250082348c" providerId="ADAL" clId="{55A96B40-2A8F-4E7D-BE17-FDBADC3633D4}" dt="2021-04-01T07:07:28.035" v="569" actId="26606"/>
          <ac:spMkLst>
            <pc:docMk/>
            <pc:sldMk cId="3628101840" sldId="1173"/>
            <ac:spMk id="10" creationId="{4025239F-A6FB-43A8-BD4A-3FB7C0B48DF5}"/>
          </ac:spMkLst>
        </pc:spChg>
        <pc:spChg chg="add">
          <ac:chgData name="Sorina Cristina Soare" userId="b0854a2d-9c92-42d7-bd27-76250082348c" providerId="ADAL" clId="{55A96B40-2A8F-4E7D-BE17-FDBADC3633D4}" dt="2021-04-01T07:07:28.035" v="569" actId="26606"/>
          <ac:spMkLst>
            <pc:docMk/>
            <pc:sldMk cId="3628101840" sldId="1173"/>
            <ac:spMk id="12" creationId="{9A457F22-2034-4200-B6E4-5B8372AAC226}"/>
          </ac:spMkLst>
        </pc:spChg>
        <pc:spChg chg="add">
          <ac:chgData name="Sorina Cristina Soare" userId="b0854a2d-9c92-42d7-bd27-76250082348c" providerId="ADAL" clId="{55A96B40-2A8F-4E7D-BE17-FDBADC3633D4}" dt="2021-04-01T07:07:28.035" v="569" actId="26606"/>
          <ac:spMkLst>
            <pc:docMk/>
            <pc:sldMk cId="3628101840" sldId="1173"/>
            <ac:spMk id="14" creationId="{A9DA7986-F4F5-4F92-94A3-343B2D72001D}"/>
          </ac:spMkLst>
        </pc:spChg>
        <pc:spChg chg="add">
          <ac:chgData name="Sorina Cristina Soare" userId="b0854a2d-9c92-42d7-bd27-76250082348c" providerId="ADAL" clId="{55A96B40-2A8F-4E7D-BE17-FDBADC3633D4}" dt="2021-04-01T07:07:28.035" v="569" actId="26606"/>
          <ac:spMkLst>
            <pc:docMk/>
            <pc:sldMk cId="3628101840" sldId="1173"/>
            <ac:spMk id="16" creationId="{428E76FD-76EE-4DE6-BBA4-EEA6E4B98CD0}"/>
          </ac:spMkLst>
        </pc:spChg>
        <pc:picChg chg="add mod modCrop">
          <ac:chgData name="Sorina Cristina Soare" userId="b0854a2d-9c92-42d7-bd27-76250082348c" providerId="ADAL" clId="{55A96B40-2A8F-4E7D-BE17-FDBADC3633D4}" dt="2021-04-01T07:07:28.035" v="569" actId="26606"/>
          <ac:picMkLst>
            <pc:docMk/>
            <pc:sldMk cId="3628101840" sldId="1173"/>
            <ac:picMk id="5" creationId="{311C584C-FB26-4DFD-8C40-40DA7BD22436}"/>
          </ac:picMkLst>
        </pc:picChg>
        <pc:picChg chg="add del">
          <ac:chgData name="Sorina Cristina Soare" userId="b0854a2d-9c92-42d7-bd27-76250082348c" providerId="ADAL" clId="{55A96B40-2A8F-4E7D-BE17-FDBADC3633D4}" dt="2021-04-01T07:05:40.474" v="501"/>
          <ac:picMkLst>
            <pc:docMk/>
            <pc:sldMk cId="3628101840" sldId="1173"/>
            <ac:picMk id="1026" creationId="{30ACA983-0E3E-494D-A304-3D8C2FDE07AC}"/>
          </ac:picMkLst>
        </pc:picChg>
        <pc:picChg chg="add del">
          <ac:chgData name="Sorina Cristina Soare" userId="b0854a2d-9c92-42d7-bd27-76250082348c" providerId="ADAL" clId="{55A96B40-2A8F-4E7D-BE17-FDBADC3633D4}" dt="2021-04-01T07:05:40.474" v="501"/>
          <ac:picMkLst>
            <pc:docMk/>
            <pc:sldMk cId="3628101840" sldId="1173"/>
            <ac:picMk id="1027" creationId="{B3F7FE90-190E-42D0-AE07-706616C11B72}"/>
          </ac:picMkLst>
        </pc:picChg>
        <pc:picChg chg="add del">
          <ac:chgData name="Sorina Cristina Soare" userId="b0854a2d-9c92-42d7-bd27-76250082348c" providerId="ADAL" clId="{55A96B40-2A8F-4E7D-BE17-FDBADC3633D4}" dt="2021-04-01T07:05:40.474" v="501"/>
          <ac:picMkLst>
            <pc:docMk/>
            <pc:sldMk cId="3628101840" sldId="1173"/>
            <ac:picMk id="1028" creationId="{D4BC228C-FE3E-4F6A-A09B-0FDC4FF70FE8}"/>
          </ac:picMkLst>
        </pc:picChg>
      </pc:sldChg>
      <pc:sldChg chg="addSp modSp new mod modClrScheme chgLayout">
        <pc:chgData name="Sorina Cristina Soare" userId="b0854a2d-9c92-42d7-bd27-76250082348c" providerId="ADAL" clId="{55A96B40-2A8F-4E7D-BE17-FDBADC3633D4}" dt="2021-04-01T07:23:24.254" v="1122" actId="27636"/>
        <pc:sldMkLst>
          <pc:docMk/>
          <pc:sldMk cId="1830012858" sldId="1174"/>
        </pc:sldMkLst>
        <pc:spChg chg="add mod ord">
          <ac:chgData name="Sorina Cristina Soare" userId="b0854a2d-9c92-42d7-bd27-76250082348c" providerId="ADAL" clId="{55A96B40-2A8F-4E7D-BE17-FDBADC3633D4}" dt="2021-04-01T07:12:03.313" v="710" actId="700"/>
          <ac:spMkLst>
            <pc:docMk/>
            <pc:sldMk cId="1830012858" sldId="1174"/>
            <ac:spMk id="2" creationId="{20006FE9-B823-4DC1-8D5C-D62262E35098}"/>
          </ac:spMkLst>
        </pc:spChg>
        <pc:spChg chg="add mod ord">
          <ac:chgData name="Sorina Cristina Soare" userId="b0854a2d-9c92-42d7-bd27-76250082348c" providerId="ADAL" clId="{55A96B40-2A8F-4E7D-BE17-FDBADC3633D4}" dt="2021-04-01T07:23:24.254" v="1122" actId="27636"/>
          <ac:spMkLst>
            <pc:docMk/>
            <pc:sldMk cId="1830012858" sldId="1174"/>
            <ac:spMk id="3" creationId="{211D4DC1-3DF6-4F60-82C3-63C59BDB0199}"/>
          </ac:spMkLst>
        </pc:spChg>
      </pc:sldChg>
      <pc:sldChg chg="addSp delSp modSp new mod chgLayout">
        <pc:chgData name="Sorina Cristina Soare" userId="b0854a2d-9c92-42d7-bd27-76250082348c" providerId="ADAL" clId="{55A96B40-2A8F-4E7D-BE17-FDBADC3633D4}" dt="2021-04-01T07:30:01.654" v="1289" actId="6549"/>
        <pc:sldMkLst>
          <pc:docMk/>
          <pc:sldMk cId="935760663" sldId="1175"/>
        </pc:sldMkLst>
        <pc:spChg chg="del mod ord">
          <ac:chgData name="Sorina Cristina Soare" userId="b0854a2d-9c92-42d7-bd27-76250082348c" providerId="ADAL" clId="{55A96B40-2A8F-4E7D-BE17-FDBADC3633D4}" dt="2021-04-01T07:14:14.079" v="793" actId="700"/>
          <ac:spMkLst>
            <pc:docMk/>
            <pc:sldMk cId="935760663" sldId="1175"/>
            <ac:spMk id="2" creationId="{F1CE1177-DE08-4971-92D8-66FDB2A22B46}"/>
          </ac:spMkLst>
        </pc:spChg>
        <pc:spChg chg="del mod ord">
          <ac:chgData name="Sorina Cristina Soare" userId="b0854a2d-9c92-42d7-bd27-76250082348c" providerId="ADAL" clId="{55A96B40-2A8F-4E7D-BE17-FDBADC3633D4}" dt="2021-04-01T07:14:14.079" v="793" actId="700"/>
          <ac:spMkLst>
            <pc:docMk/>
            <pc:sldMk cId="935760663" sldId="1175"/>
            <ac:spMk id="3" creationId="{A3138FEF-201E-497B-90E1-1A9F2D28B3CE}"/>
          </ac:spMkLst>
        </pc:spChg>
        <pc:spChg chg="add mod ord">
          <ac:chgData name="Sorina Cristina Soare" userId="b0854a2d-9c92-42d7-bd27-76250082348c" providerId="ADAL" clId="{55A96B40-2A8F-4E7D-BE17-FDBADC3633D4}" dt="2021-04-01T07:14:19.242" v="800" actId="20577"/>
          <ac:spMkLst>
            <pc:docMk/>
            <pc:sldMk cId="935760663" sldId="1175"/>
            <ac:spMk id="4" creationId="{FFC6BC15-BFA7-452F-BBDB-AEF7086B6105}"/>
          </ac:spMkLst>
        </pc:spChg>
        <pc:spChg chg="add mod ord">
          <ac:chgData name="Sorina Cristina Soare" userId="b0854a2d-9c92-42d7-bd27-76250082348c" providerId="ADAL" clId="{55A96B40-2A8F-4E7D-BE17-FDBADC3633D4}" dt="2021-04-01T07:30:01.654" v="1289" actId="6549"/>
          <ac:spMkLst>
            <pc:docMk/>
            <pc:sldMk cId="935760663" sldId="1175"/>
            <ac:spMk id="5" creationId="{D87E9410-A35C-49C1-8FCC-DAD348B55854}"/>
          </ac:spMkLst>
        </pc:spChg>
      </pc:sldChg>
      <pc:sldChg chg="addSp delSp modSp add mod">
        <pc:chgData name="Sorina Cristina Soare" userId="b0854a2d-9c92-42d7-bd27-76250082348c" providerId="ADAL" clId="{55A96B40-2A8F-4E7D-BE17-FDBADC3633D4}" dt="2021-04-01T07:16:50.034" v="873"/>
        <pc:sldMkLst>
          <pc:docMk/>
          <pc:sldMk cId="2607742941" sldId="1176"/>
        </pc:sldMkLst>
        <pc:spChg chg="add mod">
          <ac:chgData name="Sorina Cristina Soare" userId="b0854a2d-9c92-42d7-bd27-76250082348c" providerId="ADAL" clId="{55A96B40-2A8F-4E7D-BE17-FDBADC3633D4}" dt="2021-04-01T07:16:50.034" v="873"/>
          <ac:spMkLst>
            <pc:docMk/>
            <pc:sldMk cId="2607742941" sldId="1176"/>
            <ac:spMk id="4" creationId="{AAE32C3C-45BA-4758-A9DC-F649B5B2900F}"/>
          </ac:spMkLst>
        </pc:spChg>
        <pc:graphicFrameChg chg="del mod">
          <ac:chgData name="Sorina Cristina Soare" userId="b0854a2d-9c92-42d7-bd27-76250082348c" providerId="ADAL" clId="{55A96B40-2A8F-4E7D-BE17-FDBADC3633D4}" dt="2021-04-01T07:16:42.998" v="872" actId="21"/>
          <ac:graphicFrameMkLst>
            <pc:docMk/>
            <pc:sldMk cId="2607742941" sldId="1176"/>
            <ac:graphicFrameMk id="5" creationId="{3766BEB4-8857-4109-BF0B-A802C6CB1238}"/>
          </ac:graphicFrameMkLst>
        </pc:graphicFrameChg>
      </pc:sldChg>
      <pc:sldChg chg="addSp modSp new mod modClrScheme chgLayout">
        <pc:chgData name="Sorina Cristina Soare" userId="b0854a2d-9c92-42d7-bd27-76250082348c" providerId="ADAL" clId="{55A96B40-2A8F-4E7D-BE17-FDBADC3633D4}" dt="2021-04-01T07:24:01.461" v="1160" actId="20577"/>
        <pc:sldMkLst>
          <pc:docMk/>
          <pc:sldMk cId="1712135601" sldId="1177"/>
        </pc:sldMkLst>
        <pc:spChg chg="add mod">
          <ac:chgData name="Sorina Cristina Soare" userId="b0854a2d-9c92-42d7-bd27-76250082348c" providerId="ADAL" clId="{55A96B40-2A8F-4E7D-BE17-FDBADC3633D4}" dt="2021-04-01T07:23:57.212" v="1149" actId="20577"/>
          <ac:spMkLst>
            <pc:docMk/>
            <pc:sldMk cId="1712135601" sldId="1177"/>
            <ac:spMk id="2" creationId="{9B19350E-BF0A-432A-ABE7-5A4303D8F1A9}"/>
          </ac:spMkLst>
        </pc:spChg>
        <pc:spChg chg="add mod">
          <ac:chgData name="Sorina Cristina Soare" userId="b0854a2d-9c92-42d7-bd27-76250082348c" providerId="ADAL" clId="{55A96B40-2A8F-4E7D-BE17-FDBADC3633D4}" dt="2021-04-01T07:24:01.461" v="1160" actId="20577"/>
          <ac:spMkLst>
            <pc:docMk/>
            <pc:sldMk cId="1712135601" sldId="1177"/>
            <ac:spMk id="3" creationId="{76DCC1BE-A3D9-4AF0-9849-A9125902E0CE}"/>
          </ac:spMkLst>
        </pc:spChg>
      </pc:sldChg>
      <pc:sldChg chg="modSp add mod modAnim">
        <pc:chgData name="Sorina Cristina Soare" userId="b0854a2d-9c92-42d7-bd27-76250082348c" providerId="ADAL" clId="{55A96B40-2A8F-4E7D-BE17-FDBADC3633D4}" dt="2021-04-01T07:32:28.818" v="1308" actId="1076"/>
        <pc:sldMkLst>
          <pc:docMk/>
          <pc:sldMk cId="2316466186" sldId="1178"/>
        </pc:sldMkLst>
        <pc:spChg chg="mod">
          <ac:chgData name="Sorina Cristina Soare" userId="b0854a2d-9c92-42d7-bd27-76250082348c" providerId="ADAL" clId="{55A96B40-2A8F-4E7D-BE17-FDBADC3633D4}" dt="2021-04-01T07:32:28.818" v="1308" actId="1076"/>
          <ac:spMkLst>
            <pc:docMk/>
            <pc:sldMk cId="2316466186" sldId="1178"/>
            <ac:spMk id="3" creationId="{00000000-0000-0000-0000-000000000000}"/>
          </ac:spMkLst>
        </pc:spChg>
      </pc:sldChg>
      <pc:sldChg chg="addSp delSp modSp new del mod modClrScheme chgLayout">
        <pc:chgData name="Sorina Cristina Soare" userId="b0854a2d-9c92-42d7-bd27-76250082348c" providerId="ADAL" clId="{55A96B40-2A8F-4E7D-BE17-FDBADC3633D4}" dt="2021-04-01T07:25:43.400" v="1273" actId="47"/>
        <pc:sldMkLst>
          <pc:docMk/>
          <pc:sldMk cId="3243722477" sldId="1178"/>
        </pc:sldMkLst>
        <pc:spChg chg="del">
          <ac:chgData name="Sorina Cristina Soare" userId="b0854a2d-9c92-42d7-bd27-76250082348c" providerId="ADAL" clId="{55A96B40-2A8F-4E7D-BE17-FDBADC3633D4}" dt="2021-04-01T07:24:34.906" v="1172" actId="700"/>
          <ac:spMkLst>
            <pc:docMk/>
            <pc:sldMk cId="3243722477" sldId="1178"/>
            <ac:spMk id="2" creationId="{FCABF788-F547-4AA3-814C-644363A6DAC9}"/>
          </ac:spMkLst>
        </pc:spChg>
        <pc:spChg chg="del">
          <ac:chgData name="Sorina Cristina Soare" userId="b0854a2d-9c92-42d7-bd27-76250082348c" providerId="ADAL" clId="{55A96B40-2A8F-4E7D-BE17-FDBADC3633D4}" dt="2021-04-01T07:24:34.906" v="1172" actId="700"/>
          <ac:spMkLst>
            <pc:docMk/>
            <pc:sldMk cId="3243722477" sldId="1178"/>
            <ac:spMk id="3" creationId="{81F83A97-5BDC-4C0B-A5FB-AAA8C36FDFB8}"/>
          </ac:spMkLst>
        </pc:spChg>
        <pc:spChg chg="add mod">
          <ac:chgData name="Sorina Cristina Soare" userId="b0854a2d-9c92-42d7-bd27-76250082348c" providerId="ADAL" clId="{55A96B40-2A8F-4E7D-BE17-FDBADC3633D4}" dt="2021-04-01T07:25:41.618" v="1272" actId="20577"/>
          <ac:spMkLst>
            <pc:docMk/>
            <pc:sldMk cId="3243722477" sldId="1178"/>
            <ac:spMk id="4" creationId="{95C13EF5-BBBF-4972-9E5C-2346F78AA308}"/>
          </ac:spMkLst>
        </pc:spChg>
      </pc:sldChg>
      <pc:sldChg chg="modSp add mod ord modAnim">
        <pc:chgData name="Sorina Cristina Soare" userId="b0854a2d-9c92-42d7-bd27-76250082348c" providerId="ADAL" clId="{55A96B40-2A8F-4E7D-BE17-FDBADC3633D4}" dt="2021-04-01T07:32:57.441" v="1315"/>
        <pc:sldMkLst>
          <pc:docMk/>
          <pc:sldMk cId="1186186675" sldId="1179"/>
        </pc:sldMkLst>
        <pc:spChg chg="mod">
          <ac:chgData name="Sorina Cristina Soare" userId="b0854a2d-9c92-42d7-bd27-76250082348c" providerId="ADAL" clId="{55A96B40-2A8F-4E7D-BE17-FDBADC3633D4}" dt="2021-04-01T07:32:54.803" v="1313" actId="27636"/>
          <ac:spMkLst>
            <pc:docMk/>
            <pc:sldMk cId="1186186675" sldId="117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C3040-4FFD-44B6-94F7-B0B0D4E5510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A9D9AF83-CBE5-4774-AD99-23AEFE1F9627}">
      <dgm:prSet/>
      <dgm:spPr/>
      <dgm:t>
        <a:bodyPr/>
        <a:lstStyle/>
        <a:p>
          <a:r>
            <a:rPr lang="en-US" dirty="0" err="1"/>
            <a:t>Articolare</a:t>
          </a:r>
          <a:r>
            <a:rPr lang="en-US" dirty="0"/>
            <a:t> e </a:t>
          </a:r>
          <a:r>
            <a:rPr lang="en-US" dirty="0" err="1"/>
            <a:t>aggregare</a:t>
          </a:r>
          <a:r>
            <a:rPr lang="en-US" dirty="0"/>
            <a:t> </a:t>
          </a:r>
          <a:r>
            <a:rPr lang="en-US" dirty="0" err="1"/>
            <a:t>interessi</a:t>
          </a:r>
          <a:endParaRPr lang="en-US" dirty="0"/>
        </a:p>
      </dgm:t>
    </dgm:pt>
    <dgm:pt modelId="{D59AC938-7118-42E6-8A5D-4E25CD8FC179}" type="parTrans" cxnId="{AD0E2F5F-233B-485A-B1FE-6BD1946F4329}">
      <dgm:prSet/>
      <dgm:spPr/>
      <dgm:t>
        <a:bodyPr/>
        <a:lstStyle/>
        <a:p>
          <a:endParaRPr lang="en-US"/>
        </a:p>
      </dgm:t>
    </dgm:pt>
    <dgm:pt modelId="{7CA4847C-6A2C-4C5E-8AE4-CA7BED58CA98}" type="sibTrans" cxnId="{AD0E2F5F-233B-485A-B1FE-6BD1946F4329}">
      <dgm:prSet/>
      <dgm:spPr/>
      <dgm:t>
        <a:bodyPr/>
        <a:lstStyle/>
        <a:p>
          <a:endParaRPr lang="en-US"/>
        </a:p>
      </dgm:t>
    </dgm:pt>
    <dgm:pt modelId="{2F6A7967-47C9-497F-8E1D-1AD0E717D592}">
      <dgm:prSet/>
      <dgm:spPr/>
      <dgm:t>
        <a:bodyPr/>
        <a:lstStyle/>
        <a:p>
          <a:r>
            <a:rPr lang="it-IT" dirty="0"/>
            <a:t>Svolgere importanti funzioni per i singoli membri</a:t>
          </a:r>
          <a:endParaRPr lang="en-US" dirty="0"/>
        </a:p>
      </dgm:t>
    </dgm:pt>
    <dgm:pt modelId="{B3316A53-FDF7-44E7-A383-5D8D924EF7D2}" type="parTrans" cxnId="{3DEC9DBD-2293-4F49-BFAD-4B58B4CB3B25}">
      <dgm:prSet/>
      <dgm:spPr/>
      <dgm:t>
        <a:bodyPr/>
        <a:lstStyle/>
        <a:p>
          <a:endParaRPr lang="en-US"/>
        </a:p>
      </dgm:t>
    </dgm:pt>
    <dgm:pt modelId="{48AC39DF-5C41-4B04-B050-53805C0A0096}" type="sibTrans" cxnId="{3DEC9DBD-2293-4F49-BFAD-4B58B4CB3B25}">
      <dgm:prSet/>
      <dgm:spPr/>
      <dgm:t>
        <a:bodyPr/>
        <a:lstStyle/>
        <a:p>
          <a:endParaRPr lang="en-US"/>
        </a:p>
      </dgm:t>
    </dgm:pt>
    <dgm:pt modelId="{B57D5601-9148-4FCE-AD35-4D2BDD484B25}">
      <dgm:prSet/>
      <dgm:spPr/>
      <dgm:t>
        <a:bodyPr/>
        <a:lstStyle/>
        <a:p>
          <a:r>
            <a:rPr lang="en-US" dirty="0" err="1"/>
            <a:t>Creare</a:t>
          </a:r>
          <a:endParaRPr lang="en-US" dirty="0"/>
        </a:p>
      </dgm:t>
    </dgm:pt>
    <dgm:pt modelId="{BDD59CC5-C287-49DF-A070-1C275E1CD5C4}" type="parTrans" cxnId="{69D1DEDF-25F8-42B1-AC6C-73005544E09E}">
      <dgm:prSet/>
      <dgm:spPr/>
      <dgm:t>
        <a:bodyPr/>
        <a:lstStyle/>
        <a:p>
          <a:endParaRPr lang="en-US"/>
        </a:p>
      </dgm:t>
    </dgm:pt>
    <dgm:pt modelId="{424789B5-58B5-4B9E-9EB0-BFD1F7BBF61C}" type="sibTrans" cxnId="{69D1DEDF-25F8-42B1-AC6C-73005544E09E}">
      <dgm:prSet/>
      <dgm:spPr/>
      <dgm:t>
        <a:bodyPr/>
        <a:lstStyle/>
        <a:p>
          <a:endParaRPr lang="en-US"/>
        </a:p>
      </dgm:t>
    </dgm:pt>
    <dgm:pt modelId="{BBFAA5D2-28B0-4FD9-9E50-515528A92D8A}">
      <dgm:prSet/>
      <dgm:spPr/>
      <dgm:t>
        <a:bodyPr/>
        <a:lstStyle/>
        <a:p>
          <a:r>
            <a:rPr lang="it-IT" dirty="0"/>
            <a:t>opportunità di partecipazione  politica grazie alle quali gli individui apprendono le capacità/skills necessarie per essere cittadini efficaci oltre il tempo delle elezioni</a:t>
          </a:r>
          <a:endParaRPr lang="en-US" dirty="0"/>
        </a:p>
      </dgm:t>
    </dgm:pt>
    <dgm:pt modelId="{F6AB08AF-EFD5-414D-928F-F080F73BBC2A}" type="parTrans" cxnId="{B68EC020-BB7A-49C7-AA6D-0C95ADF2CB6E}">
      <dgm:prSet/>
      <dgm:spPr/>
      <dgm:t>
        <a:bodyPr/>
        <a:lstStyle/>
        <a:p>
          <a:endParaRPr lang="en-US"/>
        </a:p>
      </dgm:t>
    </dgm:pt>
    <dgm:pt modelId="{453C80D5-F3D6-4C6B-A00C-37D2C9AACF90}" type="sibTrans" cxnId="{B68EC020-BB7A-49C7-AA6D-0C95ADF2CB6E}">
      <dgm:prSet/>
      <dgm:spPr/>
      <dgm:t>
        <a:bodyPr/>
        <a:lstStyle/>
        <a:p>
          <a:endParaRPr lang="en-US"/>
        </a:p>
      </dgm:t>
    </dgm:pt>
    <dgm:pt modelId="{22A21020-9D3B-45B3-9976-6C33309F8DB5}">
      <dgm:prSet/>
      <dgm:spPr/>
      <dgm:t>
        <a:bodyPr/>
        <a:lstStyle/>
        <a:p>
          <a:r>
            <a:rPr lang="en-US" dirty="0" err="1"/>
            <a:t>Educare</a:t>
          </a:r>
          <a:endParaRPr lang="en-US" dirty="0"/>
        </a:p>
      </dgm:t>
    </dgm:pt>
    <dgm:pt modelId="{211CFD4E-7FCD-40F4-812A-FAE69B874ED3}" type="parTrans" cxnId="{6CEFF43D-4EBE-4726-B9BD-27B306F52C65}">
      <dgm:prSet/>
      <dgm:spPr/>
      <dgm:t>
        <a:bodyPr/>
        <a:lstStyle/>
        <a:p>
          <a:endParaRPr lang="en-US"/>
        </a:p>
      </dgm:t>
    </dgm:pt>
    <dgm:pt modelId="{F8DA2EC9-BCEF-4DF6-BFC8-498066AF5DA7}" type="sibTrans" cxnId="{6CEFF43D-4EBE-4726-B9BD-27B306F52C65}">
      <dgm:prSet/>
      <dgm:spPr/>
      <dgm:t>
        <a:bodyPr/>
        <a:lstStyle/>
        <a:p>
          <a:endParaRPr lang="en-US"/>
        </a:p>
      </dgm:t>
    </dgm:pt>
    <dgm:pt modelId="{5BF953E9-272F-4BE4-BE7D-B5CA2FF564BF}">
      <dgm:prSet/>
      <dgm:spPr/>
      <dgm:t>
        <a:bodyPr/>
        <a:lstStyle/>
        <a:p>
          <a:r>
            <a:rPr lang="it-IT" dirty="0"/>
            <a:t>I membri  della società attraverso il dibattito/diffusione di questioni di politica pubblica (sensibilizzazione, mobilitazione, pubblicità, ecc.).</a:t>
          </a:r>
          <a:endParaRPr lang="en-US" dirty="0"/>
        </a:p>
      </dgm:t>
    </dgm:pt>
    <dgm:pt modelId="{07D2B364-F8A1-4155-8EBA-69BC64439781}" type="parTrans" cxnId="{F16C28C0-6539-4977-A135-07C5F97FE9A9}">
      <dgm:prSet/>
      <dgm:spPr/>
      <dgm:t>
        <a:bodyPr/>
        <a:lstStyle/>
        <a:p>
          <a:endParaRPr lang="en-US"/>
        </a:p>
      </dgm:t>
    </dgm:pt>
    <dgm:pt modelId="{D6DA4A0D-99E5-4843-BB7F-80A68141D53D}" type="sibTrans" cxnId="{F16C28C0-6539-4977-A135-07C5F97FE9A9}">
      <dgm:prSet/>
      <dgm:spPr/>
      <dgm:t>
        <a:bodyPr/>
        <a:lstStyle/>
        <a:p>
          <a:endParaRPr lang="en-US"/>
        </a:p>
      </dgm:t>
    </dgm:pt>
    <dgm:pt modelId="{5D655967-9258-40BB-9A71-209ED8CA38CB}">
      <dgm:prSet/>
      <dgm:spPr/>
      <dgm:t>
        <a:bodyPr/>
        <a:lstStyle/>
        <a:p>
          <a:r>
            <a:rPr lang="it-IT" dirty="0"/>
            <a:t>Influenzare</a:t>
          </a:r>
        </a:p>
      </dgm:t>
    </dgm:pt>
    <dgm:pt modelId="{B21C38D3-B8CA-470C-BA90-D0A5B766196B}" type="parTrans" cxnId="{70F52CA3-4A28-4E42-A68A-8E58538A102E}">
      <dgm:prSet/>
      <dgm:spPr/>
      <dgm:t>
        <a:bodyPr/>
        <a:lstStyle/>
        <a:p>
          <a:endParaRPr lang="it-IT"/>
        </a:p>
      </dgm:t>
    </dgm:pt>
    <dgm:pt modelId="{588A1306-A0B3-411C-87DA-0DF2F9206FA8}" type="sibTrans" cxnId="{70F52CA3-4A28-4E42-A68A-8E58538A102E}">
      <dgm:prSet/>
      <dgm:spPr/>
      <dgm:t>
        <a:bodyPr/>
        <a:lstStyle/>
        <a:p>
          <a:endParaRPr lang="it-IT"/>
        </a:p>
      </dgm:t>
    </dgm:pt>
    <dgm:pt modelId="{E69F888C-7DE5-4C07-AA54-548F01F578AB}">
      <dgm:prSet/>
      <dgm:spPr/>
      <dgm:t>
        <a:bodyPr/>
        <a:lstStyle/>
        <a:p>
          <a:r>
            <a:rPr lang="it-IT" dirty="0"/>
            <a:t>L’agenda politica </a:t>
          </a:r>
        </a:p>
      </dgm:t>
    </dgm:pt>
    <dgm:pt modelId="{57DF26BB-AA90-4B10-86D7-FD00B90F84D0}" type="parTrans" cxnId="{1F088EED-D6F6-4F10-8E49-989C71E8043F}">
      <dgm:prSet/>
      <dgm:spPr/>
      <dgm:t>
        <a:bodyPr/>
        <a:lstStyle/>
        <a:p>
          <a:endParaRPr lang="it-IT"/>
        </a:p>
      </dgm:t>
    </dgm:pt>
    <dgm:pt modelId="{4450C310-F1F2-48F3-B8D9-32C67F869266}" type="sibTrans" cxnId="{1F088EED-D6F6-4F10-8E49-989C71E8043F}">
      <dgm:prSet/>
      <dgm:spPr/>
      <dgm:t>
        <a:bodyPr/>
        <a:lstStyle/>
        <a:p>
          <a:endParaRPr lang="it-IT"/>
        </a:p>
      </dgm:t>
    </dgm:pt>
    <dgm:pt modelId="{EE196918-9637-4588-86A0-14D1DCA35F4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err="1"/>
            <a:t>Rappresentare</a:t>
          </a:r>
          <a:endParaRPr lang="en-US" dirty="0"/>
        </a:p>
        <a:p>
          <a:pPr marL="0" lvl="0" defTabSz="488950">
            <a:lnSpc>
              <a:spcPct val="90000"/>
            </a:lnSpc>
            <a:spcBef>
              <a:spcPct val="0"/>
            </a:spcBef>
            <a:spcAft>
              <a:spcPct val="35000"/>
            </a:spcAft>
            <a:buNone/>
          </a:pPr>
          <a:endParaRPr lang="it-IT" dirty="0"/>
        </a:p>
      </dgm:t>
    </dgm:pt>
    <dgm:pt modelId="{699FF6E7-485A-4439-9382-CE57C801F8B7}" type="parTrans" cxnId="{A4956DB2-CA42-4121-B544-D6DDC51E082A}">
      <dgm:prSet/>
      <dgm:spPr/>
      <dgm:t>
        <a:bodyPr/>
        <a:lstStyle/>
        <a:p>
          <a:endParaRPr lang="it-IT"/>
        </a:p>
      </dgm:t>
    </dgm:pt>
    <dgm:pt modelId="{B4C9D69D-96A7-4DB6-9E58-C53F16B12954}" type="sibTrans" cxnId="{A4956DB2-CA42-4121-B544-D6DDC51E082A}">
      <dgm:prSet/>
      <dgm:spPr/>
      <dgm:t>
        <a:bodyPr/>
        <a:lstStyle/>
        <a:p>
          <a:endParaRPr lang="it-IT"/>
        </a:p>
      </dgm:t>
    </dgm:pt>
    <dgm:pt modelId="{4B4A8071-182B-487F-B9E4-8F8A33BE2825}">
      <dgm:prSe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a:t>gli interessi degli elettori presso le istituzioni</a:t>
          </a:r>
          <a:endParaRPr lang="en-US" dirty="0"/>
        </a:p>
        <a:p>
          <a:pPr marL="57150" lvl="1" indent="0" defTabSz="488950">
            <a:lnSpc>
              <a:spcPct val="90000"/>
            </a:lnSpc>
            <a:spcBef>
              <a:spcPct val="0"/>
            </a:spcBef>
            <a:spcAft>
              <a:spcPct val="15000"/>
            </a:spcAft>
          </a:pPr>
          <a:endParaRPr lang="it-IT" dirty="0"/>
        </a:p>
      </dgm:t>
    </dgm:pt>
    <dgm:pt modelId="{5BCB381C-3BB6-4349-80F9-1C4A3DF46187}" type="parTrans" cxnId="{BF707F46-F9D5-4FD5-B553-CAB5643C1CC9}">
      <dgm:prSet/>
      <dgm:spPr/>
    </dgm:pt>
    <dgm:pt modelId="{07EA9488-D718-4C97-9F82-BBBBB4141EB8}" type="sibTrans" cxnId="{BF707F46-F9D5-4FD5-B553-CAB5643C1CC9}">
      <dgm:prSet/>
      <dgm:spPr/>
    </dgm:pt>
    <dgm:pt modelId="{9C00026F-0956-40FB-9B44-F44594382620}" type="pres">
      <dgm:prSet presAssocID="{9ECC3040-4FFD-44B6-94F7-B0B0D4E5510D}" presName="Name0" presStyleCnt="0">
        <dgm:presLayoutVars>
          <dgm:dir/>
          <dgm:animLvl val="lvl"/>
          <dgm:resizeHandles val="exact"/>
        </dgm:presLayoutVars>
      </dgm:prSet>
      <dgm:spPr/>
    </dgm:pt>
    <dgm:pt modelId="{A853B9CE-778B-4F89-A0E0-D9E845501938}" type="pres">
      <dgm:prSet presAssocID="{A9D9AF83-CBE5-4774-AD99-23AEFE1F9627}" presName="composite" presStyleCnt="0"/>
      <dgm:spPr/>
    </dgm:pt>
    <dgm:pt modelId="{8E15940D-8B26-4B33-BD4F-61A85A043CD3}" type="pres">
      <dgm:prSet presAssocID="{A9D9AF83-CBE5-4774-AD99-23AEFE1F9627}" presName="parTx" presStyleLbl="alignNode1" presStyleIdx="0" presStyleCnt="5">
        <dgm:presLayoutVars>
          <dgm:chMax val="0"/>
          <dgm:chPref val="0"/>
          <dgm:bulletEnabled val="1"/>
        </dgm:presLayoutVars>
      </dgm:prSet>
      <dgm:spPr/>
    </dgm:pt>
    <dgm:pt modelId="{C5EF854C-E862-482D-98B1-942E87D4E879}" type="pres">
      <dgm:prSet presAssocID="{A9D9AF83-CBE5-4774-AD99-23AEFE1F9627}" presName="desTx" presStyleLbl="alignAccFollowNode1" presStyleIdx="0" presStyleCnt="5">
        <dgm:presLayoutVars>
          <dgm:bulletEnabled val="1"/>
        </dgm:presLayoutVars>
      </dgm:prSet>
      <dgm:spPr/>
    </dgm:pt>
    <dgm:pt modelId="{9B9C4F42-6F7F-4169-8B95-A161D6DD52EF}" type="pres">
      <dgm:prSet presAssocID="{7CA4847C-6A2C-4C5E-8AE4-CA7BED58CA98}" presName="space" presStyleCnt="0"/>
      <dgm:spPr/>
    </dgm:pt>
    <dgm:pt modelId="{306D3902-2589-4C15-B220-F9CBD322B152}" type="pres">
      <dgm:prSet presAssocID="{B57D5601-9148-4FCE-AD35-4D2BDD484B25}" presName="composite" presStyleCnt="0"/>
      <dgm:spPr/>
    </dgm:pt>
    <dgm:pt modelId="{87E1B980-D2E7-4A15-8A45-53492F5AAB3E}" type="pres">
      <dgm:prSet presAssocID="{B57D5601-9148-4FCE-AD35-4D2BDD484B25}" presName="parTx" presStyleLbl="alignNode1" presStyleIdx="1" presStyleCnt="5">
        <dgm:presLayoutVars>
          <dgm:chMax val="0"/>
          <dgm:chPref val="0"/>
          <dgm:bulletEnabled val="1"/>
        </dgm:presLayoutVars>
      </dgm:prSet>
      <dgm:spPr/>
    </dgm:pt>
    <dgm:pt modelId="{401E91BA-E31A-4AC2-A708-B101F3CF1FA1}" type="pres">
      <dgm:prSet presAssocID="{B57D5601-9148-4FCE-AD35-4D2BDD484B25}" presName="desTx" presStyleLbl="alignAccFollowNode1" presStyleIdx="1" presStyleCnt="5">
        <dgm:presLayoutVars>
          <dgm:bulletEnabled val="1"/>
        </dgm:presLayoutVars>
      </dgm:prSet>
      <dgm:spPr/>
    </dgm:pt>
    <dgm:pt modelId="{61F86713-E215-4D42-B07E-CACFDFE15122}" type="pres">
      <dgm:prSet presAssocID="{424789B5-58B5-4B9E-9EB0-BFD1F7BBF61C}" presName="space" presStyleCnt="0"/>
      <dgm:spPr/>
    </dgm:pt>
    <dgm:pt modelId="{AAE6155D-77F5-4ACD-BDB9-1481B92D4E66}" type="pres">
      <dgm:prSet presAssocID="{EE196918-9637-4588-86A0-14D1DCA35F44}" presName="composite" presStyleCnt="0"/>
      <dgm:spPr/>
    </dgm:pt>
    <dgm:pt modelId="{F5D8659E-C2CA-4352-B6CC-D14A7793D40B}" type="pres">
      <dgm:prSet presAssocID="{EE196918-9637-4588-86A0-14D1DCA35F44}" presName="parTx" presStyleLbl="alignNode1" presStyleIdx="2" presStyleCnt="5">
        <dgm:presLayoutVars>
          <dgm:chMax val="0"/>
          <dgm:chPref val="0"/>
          <dgm:bulletEnabled val="1"/>
        </dgm:presLayoutVars>
      </dgm:prSet>
      <dgm:spPr/>
    </dgm:pt>
    <dgm:pt modelId="{F47477F0-3B15-427C-A764-6C581CBBFFCE}" type="pres">
      <dgm:prSet presAssocID="{EE196918-9637-4588-86A0-14D1DCA35F44}" presName="desTx" presStyleLbl="alignAccFollowNode1" presStyleIdx="2" presStyleCnt="5">
        <dgm:presLayoutVars>
          <dgm:bulletEnabled val="1"/>
        </dgm:presLayoutVars>
      </dgm:prSet>
      <dgm:spPr/>
    </dgm:pt>
    <dgm:pt modelId="{8A05EFF0-E324-43D7-B48A-4547B4A5F3FD}" type="pres">
      <dgm:prSet presAssocID="{B4C9D69D-96A7-4DB6-9E58-C53F16B12954}" presName="space" presStyleCnt="0"/>
      <dgm:spPr/>
    </dgm:pt>
    <dgm:pt modelId="{CDD08DB6-80A8-4045-9BBB-30EDEFC08B52}" type="pres">
      <dgm:prSet presAssocID="{5D655967-9258-40BB-9A71-209ED8CA38CB}" presName="composite" presStyleCnt="0"/>
      <dgm:spPr/>
    </dgm:pt>
    <dgm:pt modelId="{C2F0685D-F773-4EB3-8A81-364767B2B129}" type="pres">
      <dgm:prSet presAssocID="{5D655967-9258-40BB-9A71-209ED8CA38CB}" presName="parTx" presStyleLbl="alignNode1" presStyleIdx="3" presStyleCnt="5">
        <dgm:presLayoutVars>
          <dgm:chMax val="0"/>
          <dgm:chPref val="0"/>
          <dgm:bulletEnabled val="1"/>
        </dgm:presLayoutVars>
      </dgm:prSet>
      <dgm:spPr/>
    </dgm:pt>
    <dgm:pt modelId="{4E0A631C-DCB7-4654-A271-E0960F507804}" type="pres">
      <dgm:prSet presAssocID="{5D655967-9258-40BB-9A71-209ED8CA38CB}" presName="desTx" presStyleLbl="alignAccFollowNode1" presStyleIdx="3" presStyleCnt="5">
        <dgm:presLayoutVars>
          <dgm:bulletEnabled val="1"/>
        </dgm:presLayoutVars>
      </dgm:prSet>
      <dgm:spPr/>
    </dgm:pt>
    <dgm:pt modelId="{53578158-A17E-461E-ADE5-AC3DC07C92DA}" type="pres">
      <dgm:prSet presAssocID="{588A1306-A0B3-411C-87DA-0DF2F9206FA8}" presName="space" presStyleCnt="0"/>
      <dgm:spPr/>
    </dgm:pt>
    <dgm:pt modelId="{5803BC8E-FB99-47D8-A14F-EED57617152A}" type="pres">
      <dgm:prSet presAssocID="{22A21020-9D3B-45B3-9976-6C33309F8DB5}" presName="composite" presStyleCnt="0"/>
      <dgm:spPr/>
    </dgm:pt>
    <dgm:pt modelId="{912E2A80-84AA-48E6-9569-93B3764FA913}" type="pres">
      <dgm:prSet presAssocID="{22A21020-9D3B-45B3-9976-6C33309F8DB5}" presName="parTx" presStyleLbl="alignNode1" presStyleIdx="4" presStyleCnt="5">
        <dgm:presLayoutVars>
          <dgm:chMax val="0"/>
          <dgm:chPref val="0"/>
          <dgm:bulletEnabled val="1"/>
        </dgm:presLayoutVars>
      </dgm:prSet>
      <dgm:spPr/>
    </dgm:pt>
    <dgm:pt modelId="{806C7C92-C202-4373-9138-11E07FC5FDB3}" type="pres">
      <dgm:prSet presAssocID="{22A21020-9D3B-45B3-9976-6C33309F8DB5}" presName="desTx" presStyleLbl="alignAccFollowNode1" presStyleIdx="4" presStyleCnt="5">
        <dgm:presLayoutVars>
          <dgm:bulletEnabled val="1"/>
        </dgm:presLayoutVars>
      </dgm:prSet>
      <dgm:spPr/>
    </dgm:pt>
  </dgm:ptLst>
  <dgm:cxnLst>
    <dgm:cxn modelId="{36119800-96AB-446C-985E-248DABB9CE95}" type="presOf" srcId="{BBFAA5D2-28B0-4FD9-9E50-515528A92D8A}" destId="{401E91BA-E31A-4AC2-A708-B101F3CF1FA1}" srcOrd="0" destOrd="0" presId="urn:microsoft.com/office/officeart/2005/8/layout/hList1"/>
    <dgm:cxn modelId="{B68EC020-BB7A-49C7-AA6D-0C95ADF2CB6E}" srcId="{B57D5601-9148-4FCE-AD35-4D2BDD484B25}" destId="{BBFAA5D2-28B0-4FD9-9E50-515528A92D8A}" srcOrd="0" destOrd="0" parTransId="{F6AB08AF-EFD5-414D-928F-F080F73BBC2A}" sibTransId="{453C80D5-F3D6-4C6B-A00C-37D2C9AACF90}"/>
    <dgm:cxn modelId="{02F74126-B7E4-4371-9EB1-E4735E582726}" type="presOf" srcId="{A9D9AF83-CBE5-4774-AD99-23AEFE1F9627}" destId="{8E15940D-8B26-4B33-BD4F-61A85A043CD3}" srcOrd="0" destOrd="0" presId="urn:microsoft.com/office/officeart/2005/8/layout/hList1"/>
    <dgm:cxn modelId="{086DA936-3F9B-4416-A19B-779B0A719DF8}" type="presOf" srcId="{5BF953E9-272F-4BE4-BE7D-B5CA2FF564BF}" destId="{806C7C92-C202-4373-9138-11E07FC5FDB3}" srcOrd="0" destOrd="0" presId="urn:microsoft.com/office/officeart/2005/8/layout/hList1"/>
    <dgm:cxn modelId="{6CEFF43D-4EBE-4726-B9BD-27B306F52C65}" srcId="{9ECC3040-4FFD-44B6-94F7-B0B0D4E5510D}" destId="{22A21020-9D3B-45B3-9976-6C33309F8DB5}" srcOrd="4" destOrd="0" parTransId="{211CFD4E-7FCD-40F4-812A-FAE69B874ED3}" sibTransId="{F8DA2EC9-BCEF-4DF6-BFC8-498066AF5DA7}"/>
    <dgm:cxn modelId="{AD0E2F5F-233B-485A-B1FE-6BD1946F4329}" srcId="{9ECC3040-4FFD-44B6-94F7-B0B0D4E5510D}" destId="{A9D9AF83-CBE5-4774-AD99-23AEFE1F9627}" srcOrd="0" destOrd="0" parTransId="{D59AC938-7118-42E6-8A5D-4E25CD8FC179}" sibTransId="{7CA4847C-6A2C-4C5E-8AE4-CA7BED58CA98}"/>
    <dgm:cxn modelId="{E8DCF542-9E8A-4297-8111-1847D9AD75E0}" type="presOf" srcId="{2F6A7967-47C9-497F-8E1D-1AD0E717D592}" destId="{C5EF854C-E862-482D-98B1-942E87D4E879}" srcOrd="0" destOrd="0" presId="urn:microsoft.com/office/officeart/2005/8/layout/hList1"/>
    <dgm:cxn modelId="{B2A53A64-2AAF-4DC7-993D-F52C1145558D}" type="presOf" srcId="{E69F888C-7DE5-4C07-AA54-548F01F578AB}" destId="{4E0A631C-DCB7-4654-A271-E0960F507804}" srcOrd="0" destOrd="0" presId="urn:microsoft.com/office/officeart/2005/8/layout/hList1"/>
    <dgm:cxn modelId="{BF707F46-F9D5-4FD5-B553-CAB5643C1CC9}" srcId="{EE196918-9637-4588-86A0-14D1DCA35F44}" destId="{4B4A8071-182B-487F-B9E4-8F8A33BE2825}" srcOrd="0" destOrd="0" parTransId="{5BCB381C-3BB6-4349-80F9-1C4A3DF46187}" sibTransId="{07EA9488-D718-4C97-9F82-BBBBB4141EB8}"/>
    <dgm:cxn modelId="{6540E855-2CBC-49E6-98A4-24AF1C10A5ED}" type="presOf" srcId="{EE196918-9637-4588-86A0-14D1DCA35F44}" destId="{F5D8659E-C2CA-4352-B6CC-D14A7793D40B}" srcOrd="0" destOrd="0" presId="urn:microsoft.com/office/officeart/2005/8/layout/hList1"/>
    <dgm:cxn modelId="{70F52CA3-4A28-4E42-A68A-8E58538A102E}" srcId="{9ECC3040-4FFD-44B6-94F7-B0B0D4E5510D}" destId="{5D655967-9258-40BB-9A71-209ED8CA38CB}" srcOrd="3" destOrd="0" parTransId="{B21C38D3-B8CA-470C-BA90-D0A5B766196B}" sibTransId="{588A1306-A0B3-411C-87DA-0DF2F9206FA8}"/>
    <dgm:cxn modelId="{521261A3-D4C9-4364-AF62-F4BB29A630F3}" type="presOf" srcId="{4B4A8071-182B-487F-B9E4-8F8A33BE2825}" destId="{F47477F0-3B15-427C-A764-6C581CBBFFCE}" srcOrd="0" destOrd="0" presId="urn:microsoft.com/office/officeart/2005/8/layout/hList1"/>
    <dgm:cxn modelId="{DCA9D9A3-77D3-4A23-BB9F-A459B0D22C71}" type="presOf" srcId="{22A21020-9D3B-45B3-9976-6C33309F8DB5}" destId="{912E2A80-84AA-48E6-9569-93B3764FA913}" srcOrd="0" destOrd="0" presId="urn:microsoft.com/office/officeart/2005/8/layout/hList1"/>
    <dgm:cxn modelId="{A4956DB2-CA42-4121-B544-D6DDC51E082A}" srcId="{9ECC3040-4FFD-44B6-94F7-B0B0D4E5510D}" destId="{EE196918-9637-4588-86A0-14D1DCA35F44}" srcOrd="2" destOrd="0" parTransId="{699FF6E7-485A-4439-9382-CE57C801F8B7}" sibTransId="{B4C9D69D-96A7-4DB6-9E58-C53F16B12954}"/>
    <dgm:cxn modelId="{3DEC9DBD-2293-4F49-BFAD-4B58B4CB3B25}" srcId="{A9D9AF83-CBE5-4774-AD99-23AEFE1F9627}" destId="{2F6A7967-47C9-497F-8E1D-1AD0E717D592}" srcOrd="0" destOrd="0" parTransId="{B3316A53-FDF7-44E7-A383-5D8D924EF7D2}" sibTransId="{48AC39DF-5C41-4B04-B050-53805C0A0096}"/>
    <dgm:cxn modelId="{F16C28C0-6539-4977-A135-07C5F97FE9A9}" srcId="{22A21020-9D3B-45B3-9976-6C33309F8DB5}" destId="{5BF953E9-272F-4BE4-BE7D-B5CA2FF564BF}" srcOrd="0" destOrd="0" parTransId="{07D2B364-F8A1-4155-8EBA-69BC64439781}" sibTransId="{D6DA4A0D-99E5-4843-BB7F-80A68141D53D}"/>
    <dgm:cxn modelId="{2B6D55C5-E79B-4200-9871-A7BE57E53231}" type="presOf" srcId="{B57D5601-9148-4FCE-AD35-4D2BDD484B25}" destId="{87E1B980-D2E7-4A15-8A45-53492F5AAB3E}" srcOrd="0" destOrd="0" presId="urn:microsoft.com/office/officeart/2005/8/layout/hList1"/>
    <dgm:cxn modelId="{69D1DEDF-25F8-42B1-AC6C-73005544E09E}" srcId="{9ECC3040-4FFD-44B6-94F7-B0B0D4E5510D}" destId="{B57D5601-9148-4FCE-AD35-4D2BDD484B25}" srcOrd="1" destOrd="0" parTransId="{BDD59CC5-C287-49DF-A070-1C275E1CD5C4}" sibTransId="{424789B5-58B5-4B9E-9EB0-BFD1F7BBF61C}"/>
    <dgm:cxn modelId="{24AE7DEB-E39D-49E8-B845-24FAC74E9916}" type="presOf" srcId="{5D655967-9258-40BB-9A71-209ED8CA38CB}" destId="{C2F0685D-F773-4EB3-8A81-364767B2B129}" srcOrd="0" destOrd="0" presId="urn:microsoft.com/office/officeart/2005/8/layout/hList1"/>
    <dgm:cxn modelId="{1F088EED-D6F6-4F10-8E49-989C71E8043F}" srcId="{5D655967-9258-40BB-9A71-209ED8CA38CB}" destId="{E69F888C-7DE5-4C07-AA54-548F01F578AB}" srcOrd="0" destOrd="0" parTransId="{57DF26BB-AA90-4B10-86D7-FD00B90F84D0}" sibTransId="{4450C310-F1F2-48F3-B8D9-32C67F869266}"/>
    <dgm:cxn modelId="{1D71D1F7-42D0-4FBB-980B-B52D37889CFC}" type="presOf" srcId="{9ECC3040-4FFD-44B6-94F7-B0B0D4E5510D}" destId="{9C00026F-0956-40FB-9B44-F44594382620}" srcOrd="0" destOrd="0" presId="urn:microsoft.com/office/officeart/2005/8/layout/hList1"/>
    <dgm:cxn modelId="{0E02D731-A3BD-49AF-BC63-3644C9AE877E}" type="presParOf" srcId="{9C00026F-0956-40FB-9B44-F44594382620}" destId="{A853B9CE-778B-4F89-A0E0-D9E845501938}" srcOrd="0" destOrd="0" presId="urn:microsoft.com/office/officeart/2005/8/layout/hList1"/>
    <dgm:cxn modelId="{C827ADC8-B970-4884-8392-957D841183A8}" type="presParOf" srcId="{A853B9CE-778B-4F89-A0E0-D9E845501938}" destId="{8E15940D-8B26-4B33-BD4F-61A85A043CD3}" srcOrd="0" destOrd="0" presId="urn:microsoft.com/office/officeart/2005/8/layout/hList1"/>
    <dgm:cxn modelId="{E84BD27D-697D-4E3C-B539-B2DB8ECDC30F}" type="presParOf" srcId="{A853B9CE-778B-4F89-A0E0-D9E845501938}" destId="{C5EF854C-E862-482D-98B1-942E87D4E879}" srcOrd="1" destOrd="0" presId="urn:microsoft.com/office/officeart/2005/8/layout/hList1"/>
    <dgm:cxn modelId="{E3F662A6-4793-4318-ABAC-D0A587CF66AF}" type="presParOf" srcId="{9C00026F-0956-40FB-9B44-F44594382620}" destId="{9B9C4F42-6F7F-4169-8B95-A161D6DD52EF}" srcOrd="1" destOrd="0" presId="urn:microsoft.com/office/officeart/2005/8/layout/hList1"/>
    <dgm:cxn modelId="{DA6A089F-D44F-4ECE-A092-8856C83217C5}" type="presParOf" srcId="{9C00026F-0956-40FB-9B44-F44594382620}" destId="{306D3902-2589-4C15-B220-F9CBD322B152}" srcOrd="2" destOrd="0" presId="urn:microsoft.com/office/officeart/2005/8/layout/hList1"/>
    <dgm:cxn modelId="{EA944DCD-6361-41CC-8037-D243AF4B9BA7}" type="presParOf" srcId="{306D3902-2589-4C15-B220-F9CBD322B152}" destId="{87E1B980-D2E7-4A15-8A45-53492F5AAB3E}" srcOrd="0" destOrd="0" presId="urn:microsoft.com/office/officeart/2005/8/layout/hList1"/>
    <dgm:cxn modelId="{389F8BB1-5BCD-4B8C-9610-5C5DA3EE0123}" type="presParOf" srcId="{306D3902-2589-4C15-B220-F9CBD322B152}" destId="{401E91BA-E31A-4AC2-A708-B101F3CF1FA1}" srcOrd="1" destOrd="0" presId="urn:microsoft.com/office/officeart/2005/8/layout/hList1"/>
    <dgm:cxn modelId="{802A4C7C-B1D5-4A2E-BEAF-11469E64E73C}" type="presParOf" srcId="{9C00026F-0956-40FB-9B44-F44594382620}" destId="{61F86713-E215-4D42-B07E-CACFDFE15122}" srcOrd="3" destOrd="0" presId="urn:microsoft.com/office/officeart/2005/8/layout/hList1"/>
    <dgm:cxn modelId="{332E5EDF-B30D-4AC7-B5FF-56135400D61E}" type="presParOf" srcId="{9C00026F-0956-40FB-9B44-F44594382620}" destId="{AAE6155D-77F5-4ACD-BDB9-1481B92D4E66}" srcOrd="4" destOrd="0" presId="urn:microsoft.com/office/officeart/2005/8/layout/hList1"/>
    <dgm:cxn modelId="{8F0EE7F8-086D-4BDF-858E-EABDC0F0AA2C}" type="presParOf" srcId="{AAE6155D-77F5-4ACD-BDB9-1481B92D4E66}" destId="{F5D8659E-C2CA-4352-B6CC-D14A7793D40B}" srcOrd="0" destOrd="0" presId="urn:microsoft.com/office/officeart/2005/8/layout/hList1"/>
    <dgm:cxn modelId="{2E3887B3-A0B5-4037-AFA5-5E35DBD5DF01}" type="presParOf" srcId="{AAE6155D-77F5-4ACD-BDB9-1481B92D4E66}" destId="{F47477F0-3B15-427C-A764-6C581CBBFFCE}" srcOrd="1" destOrd="0" presId="urn:microsoft.com/office/officeart/2005/8/layout/hList1"/>
    <dgm:cxn modelId="{B1306C4E-4965-4B3F-A7E1-7B0A650AE0EF}" type="presParOf" srcId="{9C00026F-0956-40FB-9B44-F44594382620}" destId="{8A05EFF0-E324-43D7-B48A-4547B4A5F3FD}" srcOrd="5" destOrd="0" presId="urn:microsoft.com/office/officeart/2005/8/layout/hList1"/>
    <dgm:cxn modelId="{08879087-A159-44B0-B4E2-3DFC2E74C2B1}" type="presParOf" srcId="{9C00026F-0956-40FB-9B44-F44594382620}" destId="{CDD08DB6-80A8-4045-9BBB-30EDEFC08B52}" srcOrd="6" destOrd="0" presId="urn:microsoft.com/office/officeart/2005/8/layout/hList1"/>
    <dgm:cxn modelId="{0FB10CCD-3EA9-4257-BE52-1EF30B4B7F73}" type="presParOf" srcId="{CDD08DB6-80A8-4045-9BBB-30EDEFC08B52}" destId="{C2F0685D-F773-4EB3-8A81-364767B2B129}" srcOrd="0" destOrd="0" presId="urn:microsoft.com/office/officeart/2005/8/layout/hList1"/>
    <dgm:cxn modelId="{0D897BCE-2B02-4D48-B556-C5988ECB0C55}" type="presParOf" srcId="{CDD08DB6-80A8-4045-9BBB-30EDEFC08B52}" destId="{4E0A631C-DCB7-4654-A271-E0960F507804}" srcOrd="1" destOrd="0" presId="urn:microsoft.com/office/officeart/2005/8/layout/hList1"/>
    <dgm:cxn modelId="{BB9227DD-788E-412A-ADBE-3A5B7CD91619}" type="presParOf" srcId="{9C00026F-0956-40FB-9B44-F44594382620}" destId="{53578158-A17E-461E-ADE5-AC3DC07C92DA}" srcOrd="7" destOrd="0" presId="urn:microsoft.com/office/officeart/2005/8/layout/hList1"/>
    <dgm:cxn modelId="{9D705D6D-66E4-4D82-A639-737B37295D6B}" type="presParOf" srcId="{9C00026F-0956-40FB-9B44-F44594382620}" destId="{5803BC8E-FB99-47D8-A14F-EED57617152A}" srcOrd="8" destOrd="0" presId="urn:microsoft.com/office/officeart/2005/8/layout/hList1"/>
    <dgm:cxn modelId="{0FCE5E66-7967-46F1-A5CD-58A047E7EF6F}" type="presParOf" srcId="{5803BC8E-FB99-47D8-A14F-EED57617152A}" destId="{912E2A80-84AA-48E6-9569-93B3764FA913}" srcOrd="0" destOrd="0" presId="urn:microsoft.com/office/officeart/2005/8/layout/hList1"/>
    <dgm:cxn modelId="{255F84E2-C0D9-460D-8AB9-1272E5539196}" type="presParOf" srcId="{5803BC8E-FB99-47D8-A14F-EED57617152A}" destId="{806C7C92-C202-4373-9138-11E07FC5FD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5940D-8B26-4B33-BD4F-61A85A043CD3}">
      <dsp:nvSpPr>
        <dsp:cNvPr id="0" name=""/>
        <dsp:cNvSpPr/>
      </dsp:nvSpPr>
      <dsp:spPr>
        <a:xfrm>
          <a:off x="4586" y="260911"/>
          <a:ext cx="1758019" cy="53093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err="1"/>
            <a:t>Articolare</a:t>
          </a:r>
          <a:r>
            <a:rPr lang="en-US" sz="1400" kern="1200" dirty="0"/>
            <a:t> e </a:t>
          </a:r>
          <a:r>
            <a:rPr lang="en-US" sz="1400" kern="1200" dirty="0" err="1"/>
            <a:t>aggregare</a:t>
          </a:r>
          <a:r>
            <a:rPr lang="en-US" sz="1400" kern="1200" dirty="0"/>
            <a:t> </a:t>
          </a:r>
          <a:r>
            <a:rPr lang="en-US" sz="1400" kern="1200" dirty="0" err="1"/>
            <a:t>interessi</a:t>
          </a:r>
          <a:endParaRPr lang="en-US" sz="1400" kern="1200" dirty="0"/>
        </a:p>
      </dsp:txBody>
      <dsp:txXfrm>
        <a:off x="4586" y="260911"/>
        <a:ext cx="1758019" cy="530937"/>
      </dsp:txXfrm>
    </dsp:sp>
    <dsp:sp modelId="{C5EF854C-E862-482D-98B1-942E87D4E879}">
      <dsp:nvSpPr>
        <dsp:cNvPr id="0" name=""/>
        <dsp:cNvSpPr/>
      </dsp:nvSpPr>
      <dsp:spPr>
        <a:xfrm>
          <a:off x="4586" y="791848"/>
          <a:ext cx="1758019" cy="236344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t>Svolgere importanti funzioni per i singoli membri</a:t>
          </a:r>
          <a:endParaRPr lang="en-US" sz="1400" kern="1200" dirty="0"/>
        </a:p>
      </dsp:txBody>
      <dsp:txXfrm>
        <a:off x="4586" y="791848"/>
        <a:ext cx="1758019" cy="2363445"/>
      </dsp:txXfrm>
    </dsp:sp>
    <dsp:sp modelId="{87E1B980-D2E7-4A15-8A45-53492F5AAB3E}">
      <dsp:nvSpPr>
        <dsp:cNvPr id="0" name=""/>
        <dsp:cNvSpPr/>
      </dsp:nvSpPr>
      <dsp:spPr>
        <a:xfrm>
          <a:off x="2008728" y="260911"/>
          <a:ext cx="1758019" cy="530937"/>
        </a:xfrm>
        <a:prstGeom prst="rect">
          <a:avLst/>
        </a:prstGeom>
        <a:solidFill>
          <a:schemeClr val="accent5">
            <a:hueOff val="-3279736"/>
            <a:satOff val="22319"/>
            <a:lumOff val="98"/>
            <a:alphaOff val="0"/>
          </a:schemeClr>
        </a:solidFill>
        <a:ln w="12700" cap="flat" cmpd="sng" algn="ctr">
          <a:solidFill>
            <a:schemeClr val="accent5">
              <a:hueOff val="-3279736"/>
              <a:satOff val="22319"/>
              <a:lumOff val="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err="1"/>
            <a:t>Creare</a:t>
          </a:r>
          <a:endParaRPr lang="en-US" sz="1400" kern="1200" dirty="0"/>
        </a:p>
      </dsp:txBody>
      <dsp:txXfrm>
        <a:off x="2008728" y="260911"/>
        <a:ext cx="1758019" cy="530937"/>
      </dsp:txXfrm>
    </dsp:sp>
    <dsp:sp modelId="{401E91BA-E31A-4AC2-A708-B101F3CF1FA1}">
      <dsp:nvSpPr>
        <dsp:cNvPr id="0" name=""/>
        <dsp:cNvSpPr/>
      </dsp:nvSpPr>
      <dsp:spPr>
        <a:xfrm>
          <a:off x="2008728" y="791848"/>
          <a:ext cx="1758019" cy="2363445"/>
        </a:xfrm>
        <a:prstGeom prst="rect">
          <a:avLst/>
        </a:prstGeom>
        <a:solidFill>
          <a:schemeClr val="accent5">
            <a:tint val="40000"/>
            <a:alpha val="90000"/>
            <a:hueOff val="-3460374"/>
            <a:satOff val="21001"/>
            <a:lumOff val="1030"/>
            <a:alphaOff val="0"/>
          </a:schemeClr>
        </a:solidFill>
        <a:ln w="12700" cap="flat" cmpd="sng" algn="ctr">
          <a:solidFill>
            <a:schemeClr val="accent5">
              <a:tint val="40000"/>
              <a:alpha val="90000"/>
              <a:hueOff val="-3460374"/>
              <a:satOff val="21001"/>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t>opportunità di partecipazione  politica grazie alle quali gli individui apprendono le capacità/skills necessarie per essere cittadini efficaci oltre il tempo delle elezioni</a:t>
          </a:r>
          <a:endParaRPr lang="en-US" sz="1400" kern="1200" dirty="0"/>
        </a:p>
      </dsp:txBody>
      <dsp:txXfrm>
        <a:off x="2008728" y="791848"/>
        <a:ext cx="1758019" cy="2363445"/>
      </dsp:txXfrm>
    </dsp:sp>
    <dsp:sp modelId="{F5D8659E-C2CA-4352-B6CC-D14A7793D40B}">
      <dsp:nvSpPr>
        <dsp:cNvPr id="0" name=""/>
        <dsp:cNvSpPr/>
      </dsp:nvSpPr>
      <dsp:spPr>
        <a:xfrm>
          <a:off x="4012871" y="260911"/>
          <a:ext cx="1758019" cy="530937"/>
        </a:xfrm>
        <a:prstGeom prst="rect">
          <a:avLst/>
        </a:prstGeom>
        <a:solidFill>
          <a:schemeClr val="accent5">
            <a:hueOff val="-6559472"/>
            <a:satOff val="44638"/>
            <a:lumOff val="196"/>
            <a:alphaOff val="0"/>
          </a:schemeClr>
        </a:solidFill>
        <a:ln w="12700" cap="flat" cmpd="sng" algn="ctr">
          <a:solidFill>
            <a:schemeClr val="accent5">
              <a:hueOff val="-6559472"/>
              <a:satOff val="44638"/>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err="1"/>
            <a:t>Rappresentare</a:t>
          </a:r>
          <a:endParaRPr lang="en-US" sz="1400" kern="1200" dirty="0"/>
        </a:p>
        <a:p>
          <a:pPr marL="0" lvl="0" algn="ctr" defTabSz="488950">
            <a:lnSpc>
              <a:spcPct val="90000"/>
            </a:lnSpc>
            <a:spcBef>
              <a:spcPct val="0"/>
            </a:spcBef>
            <a:spcAft>
              <a:spcPct val="35000"/>
            </a:spcAft>
            <a:buNone/>
          </a:pPr>
          <a:endParaRPr lang="it-IT" sz="1400" kern="1200" dirty="0"/>
        </a:p>
      </dsp:txBody>
      <dsp:txXfrm>
        <a:off x="4012871" y="260911"/>
        <a:ext cx="1758019" cy="530937"/>
      </dsp:txXfrm>
    </dsp:sp>
    <dsp:sp modelId="{F47477F0-3B15-427C-A764-6C581CBBFFCE}">
      <dsp:nvSpPr>
        <dsp:cNvPr id="0" name=""/>
        <dsp:cNvSpPr/>
      </dsp:nvSpPr>
      <dsp:spPr>
        <a:xfrm>
          <a:off x="4012871" y="791848"/>
          <a:ext cx="1758019" cy="2363445"/>
        </a:xfrm>
        <a:prstGeom prst="rect">
          <a:avLst/>
        </a:prstGeom>
        <a:solidFill>
          <a:schemeClr val="accent5">
            <a:tint val="40000"/>
            <a:alpha val="90000"/>
            <a:hueOff val="-6920749"/>
            <a:satOff val="42003"/>
            <a:lumOff val="2059"/>
            <a:alphaOff val="0"/>
          </a:schemeClr>
        </a:solidFill>
        <a:ln w="12700" cap="flat" cmpd="sng" algn="ctr">
          <a:solidFill>
            <a:schemeClr val="accent5">
              <a:tint val="40000"/>
              <a:alpha val="90000"/>
              <a:hueOff val="-6920749"/>
              <a:satOff val="42003"/>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it-IT" sz="1400" kern="1200" dirty="0"/>
            <a:t>gli interessi degli elettori presso le istituzioni</a:t>
          </a:r>
          <a:endParaRPr lang="en-US" sz="1400" kern="1200" dirty="0"/>
        </a:p>
        <a:p>
          <a:pPr marL="57150" lvl="1" indent="0" algn="l" defTabSz="488950">
            <a:lnSpc>
              <a:spcPct val="90000"/>
            </a:lnSpc>
            <a:spcBef>
              <a:spcPct val="0"/>
            </a:spcBef>
            <a:spcAft>
              <a:spcPct val="15000"/>
            </a:spcAft>
          </a:pPr>
          <a:endParaRPr lang="it-IT" sz="1400" kern="1200" dirty="0"/>
        </a:p>
      </dsp:txBody>
      <dsp:txXfrm>
        <a:off x="4012871" y="791848"/>
        <a:ext cx="1758019" cy="2363445"/>
      </dsp:txXfrm>
    </dsp:sp>
    <dsp:sp modelId="{C2F0685D-F773-4EB3-8A81-364767B2B129}">
      <dsp:nvSpPr>
        <dsp:cNvPr id="0" name=""/>
        <dsp:cNvSpPr/>
      </dsp:nvSpPr>
      <dsp:spPr>
        <a:xfrm>
          <a:off x="6017014" y="260911"/>
          <a:ext cx="1758019" cy="530937"/>
        </a:xfrm>
        <a:prstGeom prst="rect">
          <a:avLst/>
        </a:prstGeom>
        <a:solidFill>
          <a:schemeClr val="accent5">
            <a:hueOff val="-9839209"/>
            <a:satOff val="66958"/>
            <a:lumOff val="295"/>
            <a:alphaOff val="0"/>
          </a:schemeClr>
        </a:solidFill>
        <a:ln w="12700" cap="flat" cmpd="sng" algn="ctr">
          <a:solidFill>
            <a:schemeClr val="accent5">
              <a:hueOff val="-9839209"/>
              <a:satOff val="66958"/>
              <a:lumOff val="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kern="1200" dirty="0"/>
            <a:t>Influenzare</a:t>
          </a:r>
        </a:p>
      </dsp:txBody>
      <dsp:txXfrm>
        <a:off x="6017014" y="260911"/>
        <a:ext cx="1758019" cy="530937"/>
      </dsp:txXfrm>
    </dsp:sp>
    <dsp:sp modelId="{4E0A631C-DCB7-4654-A271-E0960F507804}">
      <dsp:nvSpPr>
        <dsp:cNvPr id="0" name=""/>
        <dsp:cNvSpPr/>
      </dsp:nvSpPr>
      <dsp:spPr>
        <a:xfrm>
          <a:off x="6017014" y="791848"/>
          <a:ext cx="1758019" cy="2363445"/>
        </a:xfrm>
        <a:prstGeom prst="rect">
          <a:avLst/>
        </a:prstGeom>
        <a:solidFill>
          <a:schemeClr val="accent5">
            <a:tint val="40000"/>
            <a:alpha val="90000"/>
            <a:hueOff val="-10381122"/>
            <a:satOff val="63004"/>
            <a:lumOff val="3089"/>
            <a:alphaOff val="0"/>
          </a:schemeClr>
        </a:solidFill>
        <a:ln w="12700" cap="flat" cmpd="sng" algn="ctr">
          <a:solidFill>
            <a:schemeClr val="accent5">
              <a:tint val="40000"/>
              <a:alpha val="90000"/>
              <a:hueOff val="-10381122"/>
              <a:satOff val="63004"/>
              <a:lumOff val="30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t>L’agenda politica </a:t>
          </a:r>
        </a:p>
      </dsp:txBody>
      <dsp:txXfrm>
        <a:off x="6017014" y="791848"/>
        <a:ext cx="1758019" cy="2363445"/>
      </dsp:txXfrm>
    </dsp:sp>
    <dsp:sp modelId="{912E2A80-84AA-48E6-9569-93B3764FA913}">
      <dsp:nvSpPr>
        <dsp:cNvPr id="0" name=""/>
        <dsp:cNvSpPr/>
      </dsp:nvSpPr>
      <dsp:spPr>
        <a:xfrm>
          <a:off x="8021156" y="260911"/>
          <a:ext cx="1758019" cy="530937"/>
        </a:xfrm>
        <a:prstGeom prst="rect">
          <a:avLst/>
        </a:prstGeom>
        <a:solidFill>
          <a:schemeClr val="accent5">
            <a:hueOff val="-13118945"/>
            <a:satOff val="89277"/>
            <a:lumOff val="393"/>
            <a:alphaOff val="0"/>
          </a:schemeClr>
        </a:solidFill>
        <a:ln w="12700" cap="flat" cmpd="sng" algn="ctr">
          <a:solidFill>
            <a:schemeClr val="accent5">
              <a:hueOff val="-13118945"/>
              <a:satOff val="89277"/>
              <a:lumOff val="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err="1"/>
            <a:t>Educare</a:t>
          </a:r>
          <a:endParaRPr lang="en-US" sz="1400" kern="1200" dirty="0"/>
        </a:p>
      </dsp:txBody>
      <dsp:txXfrm>
        <a:off x="8021156" y="260911"/>
        <a:ext cx="1758019" cy="530937"/>
      </dsp:txXfrm>
    </dsp:sp>
    <dsp:sp modelId="{806C7C92-C202-4373-9138-11E07FC5FDB3}">
      <dsp:nvSpPr>
        <dsp:cNvPr id="0" name=""/>
        <dsp:cNvSpPr/>
      </dsp:nvSpPr>
      <dsp:spPr>
        <a:xfrm>
          <a:off x="8021156" y="791848"/>
          <a:ext cx="1758019" cy="2363445"/>
        </a:xfrm>
        <a:prstGeom prst="rect">
          <a:avLst/>
        </a:prstGeom>
        <a:solidFill>
          <a:schemeClr val="accent5">
            <a:tint val="40000"/>
            <a:alpha val="90000"/>
            <a:hueOff val="-13841497"/>
            <a:satOff val="84006"/>
            <a:lumOff val="4118"/>
            <a:alphaOff val="0"/>
          </a:schemeClr>
        </a:solidFill>
        <a:ln w="12700" cap="flat" cmpd="sng" algn="ctr">
          <a:solidFill>
            <a:schemeClr val="accent5">
              <a:tint val="40000"/>
              <a:alpha val="90000"/>
              <a:hueOff val="-13841497"/>
              <a:satOff val="84006"/>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t>I membri  della società attraverso il dibattito/diffusione di questioni di politica pubblica (sensibilizzazione, mobilitazione, pubblicità, ecc.).</a:t>
          </a:r>
          <a:endParaRPr lang="en-US" sz="1400" kern="1200" dirty="0"/>
        </a:p>
      </dsp:txBody>
      <dsp:txXfrm>
        <a:off x="8021156" y="791848"/>
        <a:ext cx="1758019" cy="23634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87A87-A617-4BF6-9F5E-1F7ACB1B3781}" type="datetimeFigureOut">
              <a:rPr lang="it-IT" smtClean="0"/>
              <a:t>01/04/2021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40C2E-59D3-4E5A-A95D-AF036623D0FD}" type="slidenum">
              <a:rPr lang="it-IT" smtClean="0"/>
              <a:t>‹N›</a:t>
            </a:fld>
            <a:endParaRPr lang="it-IT"/>
          </a:p>
        </p:txBody>
      </p:sp>
    </p:spTree>
    <p:extLst>
      <p:ext uri="{BB962C8B-B14F-4D97-AF65-F5344CB8AC3E}">
        <p14:creationId xmlns:p14="http://schemas.microsoft.com/office/powerpoint/2010/main" val="3952610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26A40C2E-59D3-4E5A-A95D-AF036623D0FD}" type="slidenum">
              <a:rPr lang="it-IT" smtClean="0"/>
              <a:t>1</a:t>
            </a:fld>
            <a:endParaRPr lang="it-IT"/>
          </a:p>
        </p:txBody>
      </p:sp>
    </p:spTree>
    <p:extLst>
      <p:ext uri="{BB962C8B-B14F-4D97-AF65-F5344CB8AC3E}">
        <p14:creationId xmlns:p14="http://schemas.microsoft.com/office/powerpoint/2010/main" val="305752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03D9B33-DA56-478F-BDFC-FAE5797DAE1F}" type="slidenum">
              <a:rPr lang="en-GB" altLang="en-US" smtClean="0"/>
              <a:pPr>
                <a:defRPr/>
              </a:pPr>
              <a:t>24</a:t>
            </a:fld>
            <a:endParaRPr lang="en-GB" altLang="en-US" dirty="0"/>
          </a:p>
        </p:txBody>
      </p:sp>
    </p:spTree>
    <p:extLst>
      <p:ext uri="{BB962C8B-B14F-4D97-AF65-F5344CB8AC3E}">
        <p14:creationId xmlns:p14="http://schemas.microsoft.com/office/powerpoint/2010/main" val="3940909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42</a:t>
            </a:fld>
            <a:endParaRPr lang="it-IT"/>
          </a:p>
        </p:txBody>
      </p:sp>
    </p:spTree>
    <p:extLst>
      <p:ext uri="{BB962C8B-B14F-4D97-AF65-F5344CB8AC3E}">
        <p14:creationId xmlns:p14="http://schemas.microsoft.com/office/powerpoint/2010/main" val="1040314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6A40C2E-59D3-4E5A-A95D-AF036623D0FD}" type="slidenum">
              <a:rPr lang="it-IT" smtClean="0"/>
              <a:t>43</a:t>
            </a:fld>
            <a:endParaRPr lang="it-IT"/>
          </a:p>
        </p:txBody>
      </p:sp>
    </p:spTree>
    <p:extLst>
      <p:ext uri="{BB962C8B-B14F-4D97-AF65-F5344CB8AC3E}">
        <p14:creationId xmlns:p14="http://schemas.microsoft.com/office/powerpoint/2010/main" val="395444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A40C2E-59D3-4E5A-A95D-AF036623D0FD}" type="slidenum">
              <a:rPr lang="it-IT" smtClean="0"/>
              <a:t>59</a:t>
            </a:fld>
            <a:endParaRPr lang="it-IT"/>
          </a:p>
        </p:txBody>
      </p:sp>
    </p:spTree>
    <p:extLst>
      <p:ext uri="{BB962C8B-B14F-4D97-AF65-F5344CB8AC3E}">
        <p14:creationId xmlns:p14="http://schemas.microsoft.com/office/powerpoint/2010/main" val="31478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7</a:t>
            </a:fld>
            <a:endParaRPr lang="it-IT"/>
          </a:p>
        </p:txBody>
      </p:sp>
    </p:spTree>
    <p:extLst>
      <p:ext uri="{BB962C8B-B14F-4D97-AF65-F5344CB8AC3E}">
        <p14:creationId xmlns:p14="http://schemas.microsoft.com/office/powerpoint/2010/main" val="19256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8</a:t>
            </a:fld>
            <a:endParaRPr lang="it-IT"/>
          </a:p>
        </p:txBody>
      </p:sp>
    </p:spTree>
    <p:extLst>
      <p:ext uri="{BB962C8B-B14F-4D97-AF65-F5344CB8AC3E}">
        <p14:creationId xmlns:p14="http://schemas.microsoft.com/office/powerpoint/2010/main" val="230715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9</a:t>
            </a:fld>
            <a:endParaRPr lang="it-IT"/>
          </a:p>
        </p:txBody>
      </p:sp>
    </p:spTree>
    <p:extLst>
      <p:ext uri="{BB962C8B-B14F-4D97-AF65-F5344CB8AC3E}">
        <p14:creationId xmlns:p14="http://schemas.microsoft.com/office/powerpoint/2010/main" val="179956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10</a:t>
            </a:fld>
            <a:endParaRPr lang="it-IT"/>
          </a:p>
        </p:txBody>
      </p:sp>
    </p:spTree>
    <p:extLst>
      <p:ext uri="{BB962C8B-B14F-4D97-AF65-F5344CB8AC3E}">
        <p14:creationId xmlns:p14="http://schemas.microsoft.com/office/powerpoint/2010/main" val="29576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11</a:t>
            </a:fld>
            <a:endParaRPr lang="it-IT"/>
          </a:p>
        </p:txBody>
      </p:sp>
    </p:spTree>
    <p:extLst>
      <p:ext uri="{BB962C8B-B14F-4D97-AF65-F5344CB8AC3E}">
        <p14:creationId xmlns:p14="http://schemas.microsoft.com/office/powerpoint/2010/main" val="228419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13</a:t>
            </a:fld>
            <a:endParaRPr lang="it-IT"/>
          </a:p>
        </p:txBody>
      </p:sp>
    </p:spTree>
    <p:extLst>
      <p:ext uri="{BB962C8B-B14F-4D97-AF65-F5344CB8AC3E}">
        <p14:creationId xmlns:p14="http://schemas.microsoft.com/office/powerpoint/2010/main" val="258565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14</a:t>
            </a:fld>
            <a:endParaRPr lang="it-IT"/>
          </a:p>
        </p:txBody>
      </p:sp>
    </p:spTree>
    <p:extLst>
      <p:ext uri="{BB962C8B-B14F-4D97-AF65-F5344CB8AC3E}">
        <p14:creationId xmlns:p14="http://schemas.microsoft.com/office/powerpoint/2010/main" val="2039739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A40C2E-59D3-4E5A-A95D-AF036623D0FD}" type="slidenum">
              <a:rPr lang="it-IT" smtClean="0"/>
              <a:t>15</a:t>
            </a:fld>
            <a:endParaRPr lang="it-IT"/>
          </a:p>
        </p:txBody>
      </p:sp>
    </p:spTree>
    <p:extLst>
      <p:ext uri="{BB962C8B-B14F-4D97-AF65-F5344CB8AC3E}">
        <p14:creationId xmlns:p14="http://schemas.microsoft.com/office/powerpoint/2010/main" val="27881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100890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545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it-IT"/>
              <a:t>Fare clic per modificare lo stile del titolo</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784424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94578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427258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tx2"/>
                </a:solidFill>
              </a:defRPr>
            </a:lvl1p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18AC51D-09BA-44D7-AE79-BA77512677E9}" type="slidenum">
              <a:rPr lang="it-IT" smtClean="0"/>
              <a:t>‹N›</a:t>
            </a:fld>
            <a:endParaRPr lang="it-IT"/>
          </a:p>
        </p:txBody>
      </p:sp>
    </p:spTree>
    <p:extLst>
      <p:ext uri="{BB962C8B-B14F-4D97-AF65-F5344CB8AC3E}">
        <p14:creationId xmlns:p14="http://schemas.microsoft.com/office/powerpoint/2010/main" val="5751955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3933309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DF1FE0-60B3-432D-9534-8935AD41DC42}" type="datetimeFigureOut">
              <a:rPr lang="it-IT" smtClean="0"/>
              <a:t>01/04/2021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306028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BDF1FE0-60B3-432D-9534-8935AD41DC42}" type="datetimeFigureOut">
              <a:rPr lang="it-IT" smtClean="0"/>
              <a:t>01/04/2021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0654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F1FE0-60B3-432D-9534-8935AD41DC42}" type="datetimeFigureOut">
              <a:rPr lang="it-IT" smtClean="0"/>
              <a:t>01/04/2021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10760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454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126004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7565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73569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a:xfrm>
            <a:off x="3776135" y="6422854"/>
            <a:ext cx="4279669" cy="365125"/>
          </a:xfrm>
        </p:spPr>
        <p:txBody>
          <a:bodyPr/>
          <a:lstStyle/>
          <a:p>
            <a:endParaRPr lang="it-IT"/>
          </a:p>
        </p:txBody>
      </p:sp>
      <p:sp>
        <p:nvSpPr>
          <p:cNvPr id="6" name="Slide Number Placeholder 5"/>
          <p:cNvSpPr>
            <a:spLocks noGrp="1"/>
          </p:cNvSpPr>
          <p:nvPr>
            <p:ph type="sldNum" sz="quarter" idx="12"/>
          </p:nvPr>
        </p:nvSpPr>
        <p:spPr>
          <a:xfrm>
            <a:off x="8073048" y="6422854"/>
            <a:ext cx="879759" cy="365125"/>
          </a:xfrm>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567786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1_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583436" y="3143250"/>
            <a:ext cx="4270248" cy="259677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7" name="Date Placeholder 6"/>
          <p:cNvSpPr>
            <a:spLocks noGrp="1"/>
          </p:cNvSpPr>
          <p:nvPr>
            <p:ph type="dt" sz="half" idx="10"/>
          </p:nvPr>
        </p:nvSpPr>
        <p:spPr/>
        <p:txBody>
          <a:bodyPr/>
          <a:lstStyle/>
          <a:p>
            <a:fld id="{FBDF1FE0-60B3-432D-9534-8935AD41DC42}" type="datetimeFigureOut">
              <a:rPr lang="it-IT" smtClean="0"/>
              <a:t>01/04/2021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18AC51D-09BA-44D7-AE79-BA77512677E9}"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332618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FBDF1FE0-60B3-432D-9534-8935AD41DC42}" type="datetimeFigureOut">
              <a:rPr lang="it-IT" smtClean="0"/>
              <a:t>01/04/2021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307894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94575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45127" y="2507550"/>
            <a:ext cx="5156200"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7550"/>
            <a:ext cx="5181601" cy="36805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FBDF1FE0-60B3-432D-9534-8935AD41DC42}" type="datetimeFigureOut">
              <a:rPr lang="it-IT" smtClean="0"/>
              <a:t>01/04/2021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18AC51D-09BA-44D7-AE79-BA77512677E9}"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a:t>
            </a:r>
            <a:endParaRPr lang="en-US" dirty="0"/>
          </a:p>
        </p:txBody>
      </p:sp>
    </p:spTree>
    <p:extLst>
      <p:ext uri="{BB962C8B-B14F-4D97-AF65-F5344CB8AC3E}">
        <p14:creationId xmlns:p14="http://schemas.microsoft.com/office/powerpoint/2010/main" val="72171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BDF1FE0-60B3-432D-9534-8935AD41DC42}" type="datetimeFigureOut">
              <a:rPr lang="it-IT" smtClean="0"/>
              <a:t>01/04/2021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18AC51D-09BA-44D7-AE79-BA77512677E9}"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428995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F1FE0-60B3-432D-9534-8935AD41DC42}" type="datetimeFigureOut">
              <a:rPr lang="it-IT" smtClean="0"/>
              <a:t>01/04/2021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120448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it-IT"/>
              <a:t>Fare clic per modificare lo stile del titolo</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11996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it-IT"/>
              <a:t>Fare clic per modificare lo stile del titolo</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BDF1FE0-60B3-432D-9534-8935AD41DC42}" type="datetimeFigureOut">
              <a:rPr lang="it-IT" smtClean="0"/>
              <a:t>01/04/2021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18AC51D-09BA-44D7-AE79-BA77512677E9}" type="slidenum">
              <a:rPr lang="it-IT" smtClean="0"/>
              <a:t>‹N›</a:t>
            </a:fld>
            <a:endParaRPr lang="it-IT"/>
          </a:p>
        </p:txBody>
      </p:sp>
    </p:spTree>
    <p:extLst>
      <p:ext uri="{BB962C8B-B14F-4D97-AF65-F5344CB8AC3E}">
        <p14:creationId xmlns:p14="http://schemas.microsoft.com/office/powerpoint/2010/main" val="261631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BDF1FE0-60B3-432D-9534-8935AD41DC42}" type="datetimeFigureOut">
              <a:rPr lang="it-IT" smtClean="0"/>
              <a:t>01/04/2021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it-IT"/>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18AC51D-09BA-44D7-AE79-BA77512677E9}" type="slidenum">
              <a:rPr lang="it-IT" smtClean="0"/>
              <a:t>‹N›</a:t>
            </a:fld>
            <a:endParaRPr lang="it-IT"/>
          </a:p>
        </p:txBody>
      </p:sp>
    </p:spTree>
    <p:extLst>
      <p:ext uri="{BB962C8B-B14F-4D97-AF65-F5344CB8AC3E}">
        <p14:creationId xmlns:p14="http://schemas.microsoft.com/office/powerpoint/2010/main" val="18008987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BDF1FE0-60B3-432D-9534-8935AD41DC42}" type="datetimeFigureOut">
              <a:rPr lang="it-IT" smtClean="0"/>
              <a:t>01/04/2021</a:t>
            </a:fld>
            <a:endParaRPr lang="it-IT"/>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t-IT"/>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18AC51D-09BA-44D7-AE79-BA77512677E9}" type="slidenum">
              <a:rPr lang="it-IT" smtClean="0"/>
              <a:t>‹N›</a:t>
            </a:fld>
            <a:endParaRPr lang="it-IT"/>
          </a:p>
        </p:txBody>
      </p:sp>
    </p:spTree>
    <p:extLst>
      <p:ext uri="{BB962C8B-B14F-4D97-AF65-F5344CB8AC3E}">
        <p14:creationId xmlns:p14="http://schemas.microsoft.com/office/powerpoint/2010/main" val="15642357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rchive.corporateeurope.org/lobbyistbacklashagainsttransparency.html"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informazionesenzafiltro.it/lobby-e-lingua-italiana-breve-storia-di-una-parola-cattiva/"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xMuUEd6w54E&amp;ab_channel=EuranetPlus-OfficialEuranetPlus-Official" TargetMode="Externa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8.x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rporateeurop.org/en/2020/05/corona-lobby-watch" TargetMode="Externa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hyperlink" Target="http://aei.pitt.edu/3813/"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europarl.europa.eu/news/en/headlines/eu-affairs/20180522STO04013/eu-lobbyist-register-people-are-entitled-to-transparency" TargetMode="External"/><Relationship Id="rId1" Type="http://schemas.openxmlformats.org/officeDocument/2006/relationships/slideLayout" Target="../slideLayouts/slideLayout18.xml"/><Relationship Id="rId4" Type="http://schemas.openxmlformats.org/officeDocument/2006/relationships/image" Target="../media/image35.emf"/></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8.xml"/><Relationship Id="rId4" Type="http://schemas.openxmlformats.org/officeDocument/2006/relationships/image" Target="../media/image39.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85900" y="1885950"/>
            <a:ext cx="8877300" cy="2193680"/>
          </a:xfrm>
        </p:spPr>
        <p:txBody>
          <a:bodyPr>
            <a:normAutofit/>
          </a:bodyPr>
          <a:lstStyle/>
          <a:p>
            <a:pPr algn="l" eaLnBrk="1" hangingPunct="1"/>
            <a:r>
              <a:rPr lang="it-IT" altLang="it-IT" sz="3300" b="1" dirty="0"/>
              <a:t>Gruppi di interesse e l’universo europeo</a:t>
            </a:r>
            <a:br>
              <a:rPr lang="it-IT" altLang="it-IT" sz="3300" b="1" dirty="0"/>
            </a:br>
            <a:br>
              <a:rPr lang="it-IT" altLang="it-IT" sz="3300" b="1" dirty="0"/>
            </a:br>
            <a:r>
              <a:rPr lang="it-IT" altLang="it-IT" sz="3300" b="1" dirty="0"/>
              <a:t>un inquadramento generale</a:t>
            </a:r>
          </a:p>
        </p:txBody>
      </p:sp>
      <p:sp>
        <p:nvSpPr>
          <p:cNvPr id="3075" name="Rectangle 3"/>
          <p:cNvSpPr>
            <a:spLocks noGrp="1" noChangeArrowheads="1"/>
          </p:cNvSpPr>
          <p:nvPr>
            <p:ph type="subTitle" idx="1"/>
          </p:nvPr>
        </p:nvSpPr>
        <p:spPr>
          <a:xfrm>
            <a:off x="2133600" y="3962400"/>
            <a:ext cx="7924800" cy="2057400"/>
          </a:xfrm>
        </p:spPr>
        <p:txBody>
          <a:bodyPr>
            <a:normAutofit/>
          </a:bodyPr>
          <a:lstStyle/>
          <a:p>
            <a:pPr eaLnBrk="1" hangingPunct="1">
              <a:lnSpc>
                <a:spcPct val="80000"/>
              </a:lnSpc>
            </a:pPr>
            <a:endParaRPr lang="it-IT" altLang="it-IT" sz="800" dirty="0"/>
          </a:p>
          <a:p>
            <a:pPr algn="r" eaLnBrk="1" hangingPunct="1">
              <a:lnSpc>
                <a:spcPct val="80000"/>
              </a:lnSpc>
            </a:pPr>
            <a:endParaRPr lang="it-IT" altLang="it-IT" sz="1600" dirty="0"/>
          </a:p>
        </p:txBody>
      </p:sp>
      <p:sp>
        <p:nvSpPr>
          <p:cNvPr id="2" name="CasellaDiTesto 1"/>
          <p:cNvSpPr txBox="1"/>
          <p:nvPr/>
        </p:nvSpPr>
        <p:spPr>
          <a:xfrm>
            <a:off x="6006905" y="4895557"/>
            <a:ext cx="4356295" cy="923330"/>
          </a:xfrm>
          <a:prstGeom prst="rect">
            <a:avLst/>
          </a:prstGeom>
          <a:noFill/>
        </p:spPr>
        <p:txBody>
          <a:bodyPr wrap="square" rtlCol="0">
            <a:spAutoFit/>
          </a:bodyPr>
          <a:lstStyle/>
          <a:p>
            <a:r>
              <a:rPr lang="it-IT" dirty="0"/>
              <a:t>Sorina Soare (Università degli Studi di Firenze)</a:t>
            </a:r>
          </a:p>
          <a:p>
            <a:r>
              <a:rPr lang="it-IT" dirty="0"/>
              <a:t>sorinacristina.soare@unifi.it</a:t>
            </a:r>
          </a:p>
        </p:txBody>
      </p:sp>
    </p:spTree>
    <p:extLst>
      <p:ext uri="{BB962C8B-B14F-4D97-AF65-F5344CB8AC3E}">
        <p14:creationId xmlns:p14="http://schemas.microsoft.com/office/powerpoint/2010/main" val="409971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p:spPr>
        <p:txBody>
          <a:bodyPr>
            <a:normAutofit/>
          </a:bodyPr>
          <a:lstStyle/>
          <a:p>
            <a:r>
              <a:rPr lang="it-IT" sz="2300" dirty="0"/>
              <a:t>Gruppi di interesse &amp; Teoria della Democrazia </a:t>
            </a:r>
            <a:br>
              <a:rPr lang="it-IT" sz="2300" dirty="0"/>
            </a:br>
            <a:endParaRPr lang="it-IT" sz="23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955131" y="276224"/>
            <a:ext cx="6389144" cy="5895975"/>
          </a:xfrm>
        </p:spPr>
        <p:txBody>
          <a:bodyPr anchor="ctr">
            <a:normAutofit fontScale="92500"/>
          </a:bodyPr>
          <a:lstStyle/>
          <a:p>
            <a:pPr marL="0" indent="0">
              <a:buNone/>
            </a:pPr>
            <a:r>
              <a:rPr lang="it-IT" sz="2100" dirty="0">
                <a:solidFill>
                  <a:schemeClr val="bg2">
                    <a:lumMod val="10000"/>
                  </a:schemeClr>
                </a:solidFill>
              </a:rPr>
              <a:t>IG = libertà di associazione &amp; libertà di opinione e di espressione ( si veda la questione del diritto di appellarsi alle autorità pubbliche)</a:t>
            </a:r>
          </a:p>
          <a:p>
            <a:pPr marL="0" indent="0">
              <a:buNone/>
            </a:pPr>
            <a:r>
              <a:rPr lang="it-IT" sz="2100" dirty="0">
                <a:solidFill>
                  <a:schemeClr val="bg2">
                    <a:lumMod val="10000"/>
                  </a:schemeClr>
                </a:solidFill>
              </a:rPr>
              <a:t>Art.21 della Costituzione italiana: “Tutti hanno diritto di manifestare liberamente il proprio pensiero con la parola, lo scritto e ogni altro mezzo di diffusione”)</a:t>
            </a:r>
          </a:p>
          <a:p>
            <a:pPr marL="0" indent="0">
              <a:buNone/>
            </a:pPr>
            <a:r>
              <a:rPr lang="it-IT" sz="2100" dirty="0">
                <a:solidFill>
                  <a:schemeClr val="bg2">
                    <a:lumMod val="10000"/>
                  </a:schemeClr>
                </a:solidFill>
              </a:rPr>
              <a:t>Primo emendamento della Costituzione degli Stati Uniti: ««Il Congresso non promulgherà leggi per il riconoscimento ufficiale di una religione, o che ne proibiscano la libera professione; o che limitino la libertà di parola, o della stampa; o il diritto delle persone di riunirsi pacificamente in assemblea e di fare petizioni al governo per la riparazione dei torti.»</a:t>
            </a:r>
          </a:p>
          <a:p>
            <a:pPr marL="0" indent="0">
              <a:buNone/>
            </a:pPr>
            <a:r>
              <a:rPr lang="it-IT" sz="2000" dirty="0">
                <a:solidFill>
                  <a:schemeClr val="bg2">
                    <a:lumMod val="10000"/>
                  </a:schemeClr>
                </a:solidFill>
              </a:rPr>
              <a:t>= aiutare l'individuo ad identificarsi col/nel sistema politico</a:t>
            </a:r>
          </a:p>
          <a:p>
            <a:pPr marL="0" indent="0">
              <a:buNone/>
            </a:pPr>
            <a:r>
              <a:rPr lang="it-IT" sz="2000" dirty="0">
                <a:solidFill>
                  <a:schemeClr val="bg2">
                    <a:lumMod val="10000"/>
                  </a:schemeClr>
                </a:solidFill>
              </a:rPr>
              <a:t>= mettere in contatto membri di una società attorno a valori/interessi  </a:t>
            </a:r>
          </a:p>
          <a:p>
            <a:pPr lvl="1">
              <a:buFont typeface="Wingdings" panose="05000000000000000000" pitchFamily="2" charset="2"/>
              <a:buChar char="ü"/>
            </a:pPr>
            <a:r>
              <a:rPr lang="it-IT" sz="1800" dirty="0">
                <a:solidFill>
                  <a:schemeClr val="bg2">
                    <a:lumMod val="10000"/>
                  </a:schemeClr>
                </a:solidFill>
              </a:rPr>
              <a:t>Materiali (associazioni imprenditoriali, sindacali)/immateriali (difesa dell’ambiente, dei diritti civili) anche se </a:t>
            </a:r>
          </a:p>
          <a:p>
            <a:pPr lvl="1">
              <a:buFont typeface="Wingdings" panose="05000000000000000000" pitchFamily="2" charset="2"/>
              <a:buChar char="ü"/>
            </a:pPr>
            <a:r>
              <a:rPr lang="it-IT" sz="1800" dirty="0">
                <a:solidFill>
                  <a:schemeClr val="bg2">
                    <a:lumMod val="10000"/>
                  </a:schemeClr>
                </a:solidFill>
              </a:rPr>
              <a:t>Interessi diffusi (confederazione sindacale)/specifici (associazione di settore)</a:t>
            </a:r>
          </a:p>
          <a:p>
            <a:pPr marL="0" indent="0">
              <a:buNone/>
            </a:pPr>
            <a:endParaRPr lang="it-IT" dirty="0">
              <a:solidFill>
                <a:schemeClr val="bg2">
                  <a:lumMod val="10000"/>
                </a:schemeClr>
              </a:solidFill>
            </a:endParaRPr>
          </a:p>
        </p:txBody>
      </p:sp>
    </p:spTree>
    <p:extLst>
      <p:ext uri="{BB962C8B-B14F-4D97-AF65-F5344CB8AC3E}">
        <p14:creationId xmlns:p14="http://schemas.microsoft.com/office/powerpoint/2010/main" val="11861866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p:spPr>
        <p:txBody>
          <a:bodyPr>
            <a:normAutofit/>
          </a:bodyPr>
          <a:lstStyle/>
          <a:p>
            <a:r>
              <a:rPr lang="it-IT" sz="2300" dirty="0"/>
              <a:t>Gruppi di interesse &amp; Teoria della Democrazia </a:t>
            </a:r>
            <a:br>
              <a:rPr lang="it-IT" sz="2300" dirty="0"/>
            </a:br>
            <a:endParaRPr lang="it-IT" sz="23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955131" y="276224"/>
            <a:ext cx="6389144" cy="5895975"/>
          </a:xfrm>
        </p:spPr>
        <p:txBody>
          <a:bodyPr anchor="ctr">
            <a:normAutofit/>
          </a:bodyPr>
          <a:lstStyle/>
          <a:p>
            <a:pPr marL="457200" indent="-457200">
              <a:buFont typeface="+mj-lt"/>
              <a:buAutoNum type="arabicPeriod"/>
            </a:pPr>
            <a:r>
              <a:rPr lang="it-IT" sz="2000" dirty="0">
                <a:solidFill>
                  <a:schemeClr val="bg2">
                    <a:lumMod val="10000"/>
                  </a:schemeClr>
                </a:solidFill>
              </a:rPr>
              <a:t>garantire un contributo importante al policy-making</a:t>
            </a:r>
          </a:p>
          <a:p>
            <a:pPr marL="457200" indent="-457200">
              <a:buFont typeface="+mj-lt"/>
              <a:buAutoNum type="arabicPeriod"/>
            </a:pPr>
            <a:r>
              <a:rPr lang="it-IT" sz="2000" dirty="0">
                <a:solidFill>
                  <a:schemeClr val="bg2">
                    <a:lumMod val="10000"/>
                  </a:schemeClr>
                </a:solidFill>
              </a:rPr>
              <a:t>fornire informazioni e competenze utili alle varie arene del processo decisionale</a:t>
            </a:r>
          </a:p>
          <a:p>
            <a:pPr marL="457200" indent="-457200">
              <a:buFont typeface="+mj-lt"/>
              <a:buAutoNum type="arabicPeriod"/>
            </a:pPr>
            <a:r>
              <a:rPr lang="it-IT" sz="2000" dirty="0">
                <a:solidFill>
                  <a:schemeClr val="bg2">
                    <a:lumMod val="10000"/>
                  </a:schemeClr>
                </a:solidFill>
              </a:rPr>
              <a:t>funzione di controllo (</a:t>
            </a:r>
            <a:r>
              <a:rPr lang="it-IT" sz="2000" dirty="0" err="1">
                <a:solidFill>
                  <a:schemeClr val="bg2">
                    <a:lumMod val="10000"/>
                  </a:schemeClr>
                </a:solidFill>
              </a:rPr>
              <a:t>watch</a:t>
            </a:r>
            <a:r>
              <a:rPr lang="it-IT" sz="2000" dirty="0">
                <a:solidFill>
                  <a:schemeClr val="bg2">
                    <a:lumMod val="10000"/>
                  </a:schemeClr>
                </a:solidFill>
              </a:rPr>
              <a:t>-dog) durante l'attuazione della politica pubblica.</a:t>
            </a:r>
          </a:p>
          <a:p>
            <a:pPr marL="0" indent="0">
              <a:buNone/>
            </a:pPr>
            <a:endParaRPr lang="it-IT" sz="2000" dirty="0">
              <a:solidFill>
                <a:schemeClr val="bg2">
                  <a:lumMod val="10000"/>
                </a:schemeClr>
              </a:solidFill>
            </a:endParaRPr>
          </a:p>
          <a:p>
            <a:pPr marL="0" indent="0">
              <a:buNone/>
            </a:pPr>
            <a:r>
              <a:rPr lang="it-IT" sz="2800" dirty="0">
                <a:solidFill>
                  <a:srgbClr val="FF0000"/>
                </a:solidFill>
              </a:rPr>
              <a:t>? </a:t>
            </a:r>
            <a:r>
              <a:rPr lang="it-IT" sz="2000" dirty="0">
                <a:solidFill>
                  <a:schemeClr val="bg2">
                    <a:lumMod val="10000"/>
                  </a:schemeClr>
                </a:solidFill>
              </a:rPr>
              <a:t>The </a:t>
            </a:r>
            <a:r>
              <a:rPr lang="it-IT" sz="2000" dirty="0" err="1">
                <a:solidFill>
                  <a:schemeClr val="bg2">
                    <a:lumMod val="10000"/>
                  </a:schemeClr>
                </a:solidFill>
              </a:rPr>
              <a:t>Semisovereign</a:t>
            </a:r>
            <a:r>
              <a:rPr lang="it-IT" sz="2000" dirty="0">
                <a:solidFill>
                  <a:schemeClr val="bg2">
                    <a:lumMod val="10000"/>
                  </a:schemeClr>
                </a:solidFill>
              </a:rPr>
              <a:t> People (E.E. </a:t>
            </a:r>
            <a:r>
              <a:rPr lang="it-IT" sz="2000" dirty="0" err="1">
                <a:solidFill>
                  <a:schemeClr val="bg2">
                    <a:lumMod val="10000"/>
                  </a:schemeClr>
                </a:solidFill>
              </a:rPr>
              <a:t>Schattschneider</a:t>
            </a:r>
            <a:r>
              <a:rPr lang="it-IT" sz="2000" dirty="0">
                <a:solidFill>
                  <a:schemeClr val="bg2">
                    <a:lumMod val="10000"/>
                  </a:schemeClr>
                </a:solidFill>
              </a:rPr>
              <a:t>)</a:t>
            </a:r>
          </a:p>
          <a:p>
            <a:pPr lvl="1">
              <a:buFont typeface="Wingdings" panose="05000000000000000000" pitchFamily="2" charset="2"/>
              <a:buChar char="ü"/>
            </a:pPr>
            <a:r>
              <a:rPr lang="it-IT" sz="1800" dirty="0">
                <a:solidFill>
                  <a:schemeClr val="bg2">
                    <a:lumMod val="10000"/>
                  </a:schemeClr>
                </a:solidFill>
              </a:rPr>
              <a:t> l'idea che il sistema di pressione sia automaticamente rappresentativo dell'intera comunità è un mito</a:t>
            </a:r>
          </a:p>
          <a:p>
            <a:pPr lvl="1">
              <a:buFont typeface="Wingdings" panose="05000000000000000000" pitchFamily="2" charset="2"/>
              <a:buChar char="ü"/>
            </a:pPr>
            <a:r>
              <a:rPr lang="it-IT" sz="1800" dirty="0">
                <a:solidFill>
                  <a:schemeClr val="bg2">
                    <a:lumMod val="10000"/>
                  </a:schemeClr>
                </a:solidFill>
              </a:rPr>
              <a:t>il sistema è distorto, caricato e sbilanciato a favore di una frazione di una minoranza/ «il coro celeste canta con un forte accento borghese» (si veda il sistema pluralista)</a:t>
            </a:r>
            <a:endParaRPr lang="it-IT" dirty="0">
              <a:solidFill>
                <a:schemeClr val="bg2">
                  <a:lumMod val="10000"/>
                </a:schemeClr>
              </a:solidFill>
            </a:endParaRPr>
          </a:p>
        </p:txBody>
      </p:sp>
    </p:spTree>
    <p:extLst>
      <p:ext uri="{BB962C8B-B14F-4D97-AF65-F5344CB8AC3E}">
        <p14:creationId xmlns:p14="http://schemas.microsoft.com/office/powerpoint/2010/main" val="2616324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1B3258-F16E-4D9E-8891-A7467A7840ED}"/>
              </a:ext>
            </a:extLst>
          </p:cNvPr>
          <p:cNvSpPr>
            <a:spLocks noGrp="1"/>
          </p:cNvSpPr>
          <p:nvPr>
            <p:ph type="title"/>
          </p:nvPr>
        </p:nvSpPr>
        <p:spPr>
          <a:xfrm>
            <a:off x="622570" y="838646"/>
            <a:ext cx="3709991" cy="5180709"/>
          </a:xfrm>
        </p:spPr>
        <p:txBody>
          <a:bodyPr>
            <a:normAutofit/>
          </a:bodyPr>
          <a:lstStyle/>
          <a:p>
            <a:r>
              <a:rPr lang="it-IT" sz="3600"/>
              <a:t>Influenza ed efficacia dei gruppi di interess</a:t>
            </a:r>
          </a:p>
        </p:txBody>
      </p:sp>
      <p:sp useBgFill="1">
        <p:nvSpPr>
          <p:cNvPr id="12" name="Rectangle 11">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gnaposto contenuto 4">
            <a:extLst>
              <a:ext uri="{FF2B5EF4-FFF2-40B4-BE49-F238E27FC236}">
                <a16:creationId xmlns:a16="http://schemas.microsoft.com/office/drawing/2014/main" id="{77F8F5E0-8B79-48A4-B31D-E5FACBB2B537}"/>
              </a:ext>
            </a:extLst>
          </p:cNvPr>
          <p:cNvSpPr>
            <a:spLocks noGrp="1"/>
          </p:cNvSpPr>
          <p:nvPr>
            <p:ph idx="1"/>
          </p:nvPr>
        </p:nvSpPr>
        <p:spPr>
          <a:xfrm>
            <a:off x="5104037" y="760985"/>
            <a:ext cx="5882962" cy="5258370"/>
          </a:xfrm>
        </p:spPr>
        <p:txBody>
          <a:bodyPr anchor="ctr">
            <a:normAutofit/>
          </a:bodyPr>
          <a:lstStyle/>
          <a:p>
            <a:r>
              <a:rPr lang="it-IT" sz="2000" dirty="0">
                <a:solidFill>
                  <a:schemeClr val="bg2">
                    <a:lumMod val="10000"/>
                  </a:schemeClr>
                </a:solidFill>
              </a:rPr>
              <a:t>La precondizione (anche se non sufficiente) è quella di avere accesso istituzionale (</a:t>
            </a:r>
            <a:r>
              <a:rPr lang="it-IT" sz="2000" dirty="0" err="1">
                <a:solidFill>
                  <a:schemeClr val="bg2">
                    <a:lumMod val="10000"/>
                  </a:schemeClr>
                </a:solidFill>
              </a:rPr>
              <a:t>Pritoni</a:t>
            </a:r>
            <a:r>
              <a:rPr lang="it-IT" sz="2000" dirty="0">
                <a:solidFill>
                  <a:schemeClr val="bg2">
                    <a:lumMod val="10000"/>
                  </a:schemeClr>
                </a:solidFill>
              </a:rPr>
              <a:t> 2020)</a:t>
            </a:r>
          </a:p>
          <a:p>
            <a:pPr lvl="1"/>
            <a:r>
              <a:rPr lang="it-IT" sz="1800" dirty="0">
                <a:solidFill>
                  <a:schemeClr val="bg2">
                    <a:lumMod val="10000"/>
                  </a:schemeClr>
                </a:solidFill>
              </a:rPr>
              <a:t>Incontri, scambi di informazioni, contatti, campagne di sensibilizzazione, etc.  </a:t>
            </a:r>
          </a:p>
          <a:p>
            <a:pPr lvl="2"/>
            <a:r>
              <a:rPr lang="it-IT" sz="1600" dirty="0">
                <a:solidFill>
                  <a:schemeClr val="bg2">
                    <a:lumMod val="10000"/>
                  </a:schemeClr>
                </a:solidFill>
              </a:rPr>
              <a:t>Partecipazione ad audizioni parlamentare o tavoli tecnici ministeriali, appuntamenti ufficiali nelle agende personali dei parlamentari/ministri/dirigenti, citazioni su quotidiani, etc.</a:t>
            </a:r>
          </a:p>
          <a:p>
            <a:r>
              <a:rPr lang="it-IT" sz="2000" dirty="0">
                <a:solidFill>
                  <a:schemeClr val="bg2">
                    <a:lumMod val="10000"/>
                  </a:schemeClr>
                </a:solidFill>
              </a:rPr>
              <a:t>Processo di produzione dell’influenza (</a:t>
            </a:r>
            <a:r>
              <a:rPr lang="it-IT" sz="2000" dirty="0" err="1">
                <a:solidFill>
                  <a:schemeClr val="bg2">
                    <a:lumMod val="10000"/>
                  </a:schemeClr>
                </a:solidFill>
              </a:rPr>
              <a:t>Pritoni</a:t>
            </a:r>
            <a:r>
              <a:rPr lang="it-IT" sz="2000" dirty="0">
                <a:solidFill>
                  <a:schemeClr val="bg2">
                    <a:lumMod val="10000"/>
                  </a:schemeClr>
                </a:solidFill>
              </a:rPr>
              <a:t> 2019)</a:t>
            </a:r>
            <a:endParaRPr lang="it-IT" dirty="0">
              <a:solidFill>
                <a:schemeClr val="bg2">
                  <a:lumMod val="10000"/>
                </a:schemeClr>
              </a:solidFill>
            </a:endParaRPr>
          </a:p>
          <a:p>
            <a:pPr lvl="1"/>
            <a:endParaRPr lang="it-IT" sz="1800" dirty="0">
              <a:solidFill>
                <a:schemeClr val="bg2">
                  <a:lumMod val="10000"/>
                </a:schemeClr>
              </a:solidFill>
            </a:endParaRPr>
          </a:p>
          <a:p>
            <a:pPr marL="228600" lvl="1" indent="0">
              <a:buNone/>
            </a:pPr>
            <a:endParaRPr lang="it-IT" sz="1800" dirty="0">
              <a:solidFill>
                <a:schemeClr val="bg2">
                  <a:lumMod val="10000"/>
                </a:schemeClr>
              </a:solidFill>
            </a:endParaRPr>
          </a:p>
          <a:p>
            <a:pPr lvl="1"/>
            <a:endParaRPr lang="it-IT" sz="1600" dirty="0">
              <a:solidFill>
                <a:schemeClr val="tx2"/>
              </a:solidFill>
            </a:endParaRPr>
          </a:p>
        </p:txBody>
      </p:sp>
      <p:sp>
        <p:nvSpPr>
          <p:cNvPr id="6" name="Rettangolo con angoli arrotondati 5">
            <a:extLst>
              <a:ext uri="{FF2B5EF4-FFF2-40B4-BE49-F238E27FC236}">
                <a16:creationId xmlns:a16="http://schemas.microsoft.com/office/drawing/2014/main" id="{4ED281F1-9433-47E5-985E-AC4D82F2193B}"/>
              </a:ext>
            </a:extLst>
          </p:cNvPr>
          <p:cNvSpPr/>
          <p:nvPr/>
        </p:nvSpPr>
        <p:spPr>
          <a:xfrm>
            <a:off x="4769601" y="6019353"/>
            <a:ext cx="1326399" cy="467140"/>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Mobilitazione</a:t>
            </a:r>
          </a:p>
        </p:txBody>
      </p:sp>
      <p:sp>
        <p:nvSpPr>
          <p:cNvPr id="14" name="Rettangolo con angoli arrotondati 13">
            <a:extLst>
              <a:ext uri="{FF2B5EF4-FFF2-40B4-BE49-F238E27FC236}">
                <a16:creationId xmlns:a16="http://schemas.microsoft.com/office/drawing/2014/main" id="{C0624612-1454-4A36-84D7-FA36DADE9C1B}"/>
              </a:ext>
            </a:extLst>
          </p:cNvPr>
          <p:cNvSpPr/>
          <p:nvPr/>
        </p:nvSpPr>
        <p:spPr>
          <a:xfrm>
            <a:off x="5131144" y="5504399"/>
            <a:ext cx="1344443" cy="467140"/>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Lobbying</a:t>
            </a:r>
            <a:endParaRPr lang="it-IT" b="1" dirty="0"/>
          </a:p>
        </p:txBody>
      </p:sp>
      <p:sp>
        <p:nvSpPr>
          <p:cNvPr id="15" name="Rettangolo con angoli arrotondati 14">
            <a:extLst>
              <a:ext uri="{FF2B5EF4-FFF2-40B4-BE49-F238E27FC236}">
                <a16:creationId xmlns:a16="http://schemas.microsoft.com/office/drawing/2014/main" id="{53BAB3C0-66E3-41E1-92C8-95EC81945969}"/>
              </a:ext>
            </a:extLst>
          </p:cNvPr>
          <p:cNvSpPr/>
          <p:nvPr/>
        </p:nvSpPr>
        <p:spPr>
          <a:xfrm>
            <a:off x="5432800" y="4947138"/>
            <a:ext cx="1485900" cy="467140"/>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Accesso istituzionale</a:t>
            </a:r>
          </a:p>
        </p:txBody>
      </p:sp>
      <p:sp>
        <p:nvSpPr>
          <p:cNvPr id="16" name="Rettangolo con angoli arrotondati 15">
            <a:extLst>
              <a:ext uri="{FF2B5EF4-FFF2-40B4-BE49-F238E27FC236}">
                <a16:creationId xmlns:a16="http://schemas.microsoft.com/office/drawing/2014/main" id="{ADC0DE18-95DE-4340-80E2-7295FF1085D8}"/>
              </a:ext>
            </a:extLst>
          </p:cNvPr>
          <p:cNvSpPr/>
          <p:nvPr/>
        </p:nvSpPr>
        <p:spPr>
          <a:xfrm>
            <a:off x="5747315" y="4421765"/>
            <a:ext cx="1340650" cy="467140"/>
          </a:xfrm>
          <a:prstGeom prst="round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t>Influenza nel policy-making</a:t>
            </a:r>
          </a:p>
        </p:txBody>
      </p:sp>
      <p:sp>
        <p:nvSpPr>
          <p:cNvPr id="7" name="CasellaDiTesto 6">
            <a:extLst>
              <a:ext uri="{FF2B5EF4-FFF2-40B4-BE49-F238E27FC236}">
                <a16:creationId xmlns:a16="http://schemas.microsoft.com/office/drawing/2014/main" id="{5EB3CBB1-98E1-44A8-99FB-1511FC54F258}"/>
              </a:ext>
            </a:extLst>
          </p:cNvPr>
          <p:cNvSpPr txBox="1"/>
          <p:nvPr/>
        </p:nvSpPr>
        <p:spPr>
          <a:xfrm>
            <a:off x="6319837" y="6062009"/>
            <a:ext cx="3581200" cy="307777"/>
          </a:xfrm>
          <a:prstGeom prst="rect">
            <a:avLst/>
          </a:prstGeom>
          <a:noFill/>
        </p:spPr>
        <p:txBody>
          <a:bodyPr wrap="square" rtlCol="0">
            <a:spAutoFit/>
          </a:bodyPr>
          <a:lstStyle/>
          <a:p>
            <a:r>
              <a:rPr lang="it-IT" sz="1400" dirty="0"/>
              <a:t>La capacità di attivarsi politicamente</a:t>
            </a:r>
          </a:p>
        </p:txBody>
      </p:sp>
      <p:sp>
        <p:nvSpPr>
          <p:cNvPr id="17" name="CasellaDiTesto 16">
            <a:extLst>
              <a:ext uri="{FF2B5EF4-FFF2-40B4-BE49-F238E27FC236}">
                <a16:creationId xmlns:a16="http://schemas.microsoft.com/office/drawing/2014/main" id="{6E2CF728-4639-437A-A1F3-6C33F7C84BEB}"/>
              </a:ext>
            </a:extLst>
          </p:cNvPr>
          <p:cNvSpPr txBox="1"/>
          <p:nvPr/>
        </p:nvSpPr>
        <p:spPr>
          <a:xfrm>
            <a:off x="6572846" y="5573795"/>
            <a:ext cx="5619154" cy="523220"/>
          </a:xfrm>
          <a:prstGeom prst="rect">
            <a:avLst/>
          </a:prstGeom>
          <a:noFill/>
        </p:spPr>
        <p:txBody>
          <a:bodyPr wrap="square" rtlCol="0">
            <a:spAutoFit/>
          </a:bodyPr>
          <a:lstStyle/>
          <a:p>
            <a:r>
              <a:rPr lang="it-IT" sz="1400" dirty="0"/>
              <a:t>Tecniche, strategie  e attività che consentono la rappresentanza politica degli interessi</a:t>
            </a:r>
          </a:p>
        </p:txBody>
      </p:sp>
      <p:sp>
        <p:nvSpPr>
          <p:cNvPr id="18" name="CasellaDiTesto 17">
            <a:extLst>
              <a:ext uri="{FF2B5EF4-FFF2-40B4-BE49-F238E27FC236}">
                <a16:creationId xmlns:a16="http://schemas.microsoft.com/office/drawing/2014/main" id="{93693F7B-A968-4323-A212-AC725DE32CA3}"/>
              </a:ext>
            </a:extLst>
          </p:cNvPr>
          <p:cNvSpPr txBox="1"/>
          <p:nvPr/>
        </p:nvSpPr>
        <p:spPr>
          <a:xfrm>
            <a:off x="7087965" y="5048422"/>
            <a:ext cx="4408408" cy="307777"/>
          </a:xfrm>
          <a:prstGeom prst="rect">
            <a:avLst/>
          </a:prstGeom>
          <a:noFill/>
        </p:spPr>
        <p:txBody>
          <a:bodyPr wrap="square" rtlCol="0">
            <a:spAutoFit/>
          </a:bodyPr>
          <a:lstStyle/>
          <a:p>
            <a:r>
              <a:rPr lang="it-IT" sz="1400" dirty="0"/>
              <a:t>Il grado di accesso continuativo alle sedi istituzionali</a:t>
            </a:r>
          </a:p>
        </p:txBody>
      </p:sp>
      <p:sp>
        <p:nvSpPr>
          <p:cNvPr id="19" name="CasellaDiTesto 18">
            <a:extLst>
              <a:ext uri="{FF2B5EF4-FFF2-40B4-BE49-F238E27FC236}">
                <a16:creationId xmlns:a16="http://schemas.microsoft.com/office/drawing/2014/main" id="{88E74465-0640-4E04-B03F-EC2CC7F18C1A}"/>
              </a:ext>
            </a:extLst>
          </p:cNvPr>
          <p:cNvSpPr txBox="1"/>
          <p:nvPr/>
        </p:nvSpPr>
        <p:spPr>
          <a:xfrm>
            <a:off x="7362825" y="4421765"/>
            <a:ext cx="3624174" cy="523220"/>
          </a:xfrm>
          <a:prstGeom prst="rect">
            <a:avLst/>
          </a:prstGeom>
          <a:noFill/>
        </p:spPr>
        <p:txBody>
          <a:bodyPr wrap="square" rtlCol="0">
            <a:spAutoFit/>
          </a:bodyPr>
          <a:lstStyle/>
          <a:p>
            <a:r>
              <a:rPr lang="it-IT" sz="1400" dirty="0"/>
              <a:t>La capacità di trasformare l’accesso in propria influenza</a:t>
            </a:r>
          </a:p>
        </p:txBody>
      </p:sp>
    </p:spTree>
    <p:extLst>
      <p:ext uri="{BB962C8B-B14F-4D97-AF65-F5344CB8AC3E}">
        <p14:creationId xmlns:p14="http://schemas.microsoft.com/office/powerpoint/2010/main" val="27741600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a:prstGeom prst="ellipse">
            <a:avLst/>
          </a:prstGeom>
        </p:spPr>
        <p:txBody>
          <a:bodyPr>
            <a:normAutofit/>
          </a:bodyPr>
          <a:lstStyle/>
          <a:p>
            <a:r>
              <a:rPr lang="en-US" sz="2500" dirty="0" err="1"/>
              <a:t>L’importanza</a:t>
            </a:r>
            <a:r>
              <a:rPr lang="en-US" sz="2500" dirty="0"/>
              <a:t> del </a:t>
            </a:r>
            <a:r>
              <a:rPr lang="en-US" sz="2500" dirty="0" err="1"/>
              <a:t>contesto</a:t>
            </a:r>
            <a:endParaRPr lang="it-IT" sz="25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886325" y="514350"/>
            <a:ext cx="6100674" cy="5505005"/>
          </a:xfrm>
        </p:spPr>
        <p:txBody>
          <a:bodyPr anchor="ctr">
            <a:normAutofit fontScale="92500" lnSpcReduction="10000"/>
          </a:bodyPr>
          <a:lstStyle/>
          <a:p>
            <a:pPr marL="0" indent="0">
              <a:buNone/>
            </a:pPr>
            <a:r>
              <a:rPr lang="it-IT" sz="2000" b="1" dirty="0">
                <a:solidFill>
                  <a:schemeClr val="bg2">
                    <a:lumMod val="10000"/>
                  </a:schemeClr>
                </a:solidFill>
              </a:rPr>
              <a:t>a) Fattori interni</a:t>
            </a:r>
          </a:p>
          <a:p>
            <a:pPr>
              <a:buFont typeface="Wingdings" panose="05000000000000000000" pitchFamily="2" charset="2"/>
              <a:buChar char="ü"/>
            </a:pPr>
            <a:r>
              <a:rPr lang="it-IT" sz="2000" dirty="0">
                <a:solidFill>
                  <a:schemeClr val="bg2">
                    <a:lumMod val="10000"/>
                  </a:schemeClr>
                </a:solidFill>
              </a:rPr>
              <a:t> risorse economico-finanziarie, </a:t>
            </a:r>
          </a:p>
          <a:p>
            <a:pPr>
              <a:buFont typeface="Wingdings" panose="05000000000000000000" pitchFamily="2" charset="2"/>
              <a:buChar char="ü"/>
            </a:pPr>
            <a:r>
              <a:rPr lang="it-IT" sz="2000" dirty="0">
                <a:solidFill>
                  <a:schemeClr val="bg2">
                    <a:lumMod val="10000"/>
                  </a:schemeClr>
                </a:solidFill>
              </a:rPr>
              <a:t> capacità di organizzazione/mobilitazione dei membri</a:t>
            </a:r>
          </a:p>
          <a:p>
            <a:pPr>
              <a:buFont typeface="Wingdings" panose="05000000000000000000" pitchFamily="2" charset="2"/>
              <a:buChar char="ü"/>
            </a:pPr>
            <a:r>
              <a:rPr lang="it-IT" sz="2000" dirty="0">
                <a:solidFill>
                  <a:schemeClr val="bg2">
                    <a:lumMod val="10000"/>
                  </a:schemeClr>
                </a:solidFill>
              </a:rPr>
              <a:t> risorse conoscitive + risorse simboliche</a:t>
            </a:r>
          </a:p>
          <a:p>
            <a:pPr>
              <a:buFont typeface="Wingdings" panose="05000000000000000000" pitchFamily="2" charset="2"/>
              <a:buChar char="ü"/>
            </a:pPr>
            <a:endParaRPr lang="it-IT" sz="2000" dirty="0">
              <a:solidFill>
                <a:schemeClr val="bg2">
                  <a:lumMod val="10000"/>
                </a:schemeClr>
              </a:solidFill>
            </a:endParaRPr>
          </a:p>
          <a:p>
            <a:pPr marL="0" indent="0">
              <a:buNone/>
            </a:pPr>
            <a:r>
              <a:rPr lang="it-IT" sz="2000" b="1" dirty="0">
                <a:solidFill>
                  <a:schemeClr val="bg2">
                    <a:lumMod val="10000"/>
                  </a:schemeClr>
                </a:solidFill>
              </a:rPr>
              <a:t>b) Fattori esterni</a:t>
            </a:r>
          </a:p>
          <a:p>
            <a:pPr>
              <a:buFont typeface="Wingdings" panose="05000000000000000000" pitchFamily="2" charset="2"/>
              <a:buChar char="ü"/>
            </a:pPr>
            <a:r>
              <a:rPr lang="it-IT" sz="2000" dirty="0">
                <a:solidFill>
                  <a:schemeClr val="bg2">
                    <a:lumMod val="10000"/>
                  </a:schemeClr>
                </a:solidFill>
              </a:rPr>
              <a:t> Struttura di opportunità </a:t>
            </a:r>
          </a:p>
          <a:p>
            <a:pPr lvl="1">
              <a:buFont typeface="Wingdings" panose="05000000000000000000" pitchFamily="2" charset="2"/>
              <a:buChar char="ü"/>
            </a:pPr>
            <a:r>
              <a:rPr lang="it-IT" sz="1800" dirty="0">
                <a:solidFill>
                  <a:schemeClr val="bg2">
                    <a:lumMod val="10000"/>
                  </a:schemeClr>
                </a:solidFill>
              </a:rPr>
              <a:t>l'assetto istituzionale (le vie d’accesso)</a:t>
            </a:r>
          </a:p>
          <a:p>
            <a:pPr lvl="1">
              <a:buFont typeface="Wingdings" panose="05000000000000000000" pitchFamily="2" charset="2"/>
              <a:buChar char="ü"/>
            </a:pPr>
            <a:r>
              <a:rPr lang="it-IT" sz="1800" dirty="0">
                <a:solidFill>
                  <a:schemeClr val="bg2">
                    <a:lumMod val="10000"/>
                  </a:schemeClr>
                </a:solidFill>
              </a:rPr>
              <a:t>la regolamentazione</a:t>
            </a:r>
          </a:p>
          <a:p>
            <a:pPr lvl="1">
              <a:buFont typeface="Wingdings" panose="05000000000000000000" pitchFamily="2" charset="2"/>
              <a:buChar char="ü"/>
            </a:pPr>
            <a:r>
              <a:rPr lang="it-IT" sz="1800" dirty="0">
                <a:solidFill>
                  <a:schemeClr val="bg2">
                    <a:lumMod val="10000"/>
                  </a:schemeClr>
                </a:solidFill>
              </a:rPr>
              <a:t>Le dinamiche partitiche (rapporti partiti e gruppi di interesse)</a:t>
            </a:r>
          </a:p>
          <a:p>
            <a:pPr>
              <a:buFont typeface="Wingdings" panose="05000000000000000000" pitchFamily="2" charset="2"/>
              <a:buChar char="ü"/>
            </a:pPr>
            <a:r>
              <a:rPr lang="it-IT" sz="2000" dirty="0">
                <a:solidFill>
                  <a:schemeClr val="bg2">
                    <a:lumMod val="10000"/>
                  </a:schemeClr>
                </a:solidFill>
              </a:rPr>
              <a:t> Tipo e visibilità della politica</a:t>
            </a:r>
          </a:p>
          <a:p>
            <a:pPr>
              <a:buFont typeface="Wingdings" panose="05000000000000000000" pitchFamily="2" charset="2"/>
              <a:buChar char="ü"/>
            </a:pPr>
            <a:r>
              <a:rPr lang="it-IT" sz="2000" dirty="0">
                <a:solidFill>
                  <a:schemeClr val="bg2">
                    <a:lumMod val="10000"/>
                  </a:schemeClr>
                </a:solidFill>
              </a:rPr>
              <a:t>Circostanze specifiche (per es. una crisi)</a:t>
            </a:r>
          </a:p>
          <a:p>
            <a:pPr>
              <a:buFont typeface="Wingdings" panose="05000000000000000000" pitchFamily="2" charset="2"/>
              <a:buChar char="ü"/>
            </a:pPr>
            <a:r>
              <a:rPr lang="it-IT" sz="2000" dirty="0">
                <a:solidFill>
                  <a:schemeClr val="bg2">
                    <a:lumMod val="10000"/>
                  </a:schemeClr>
                </a:solidFill>
              </a:rPr>
              <a:t> Atteggiamento pubblico (si veda l’importanza delle campagne di sensibilizzazione).</a:t>
            </a:r>
          </a:p>
          <a:p>
            <a:pPr>
              <a:buFont typeface="Wingdings" panose="05000000000000000000" pitchFamily="2" charset="2"/>
              <a:buChar char="ü"/>
            </a:pPr>
            <a:endParaRPr lang="it-IT" sz="1800" dirty="0">
              <a:solidFill>
                <a:schemeClr val="tx2"/>
              </a:solidFill>
            </a:endParaRPr>
          </a:p>
          <a:p>
            <a:pPr marL="0" indent="0">
              <a:buNone/>
            </a:pPr>
            <a:endParaRPr lang="en-US" sz="2000" dirty="0">
              <a:solidFill>
                <a:schemeClr val="tx2"/>
              </a:solidFill>
            </a:endParaRPr>
          </a:p>
        </p:txBody>
      </p:sp>
    </p:spTree>
    <p:extLst>
      <p:ext uri="{BB962C8B-B14F-4D97-AF65-F5344CB8AC3E}">
        <p14:creationId xmlns:p14="http://schemas.microsoft.com/office/powerpoint/2010/main" val="396354722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02919" y="284176"/>
            <a:ext cx="9784080" cy="1508760"/>
          </a:xfrm>
        </p:spPr>
        <p:txBody>
          <a:bodyPr>
            <a:normAutofit/>
          </a:bodyPr>
          <a:lstStyle/>
          <a:p>
            <a:r>
              <a:rPr lang="it-IT" dirty="0"/>
              <a:t>In </a:t>
            </a:r>
            <a:r>
              <a:rPr lang="it-IT" dirty="0" err="1"/>
              <a:t>sintesi_Parte</a:t>
            </a:r>
            <a:r>
              <a:rPr lang="it-IT" dirty="0"/>
              <a:t> 1</a:t>
            </a:r>
          </a:p>
        </p:txBody>
      </p:sp>
      <p:graphicFrame>
        <p:nvGraphicFramePr>
          <p:cNvPr id="5" name="Segnaposto contenuto 2">
            <a:extLst>
              <a:ext uri="{FF2B5EF4-FFF2-40B4-BE49-F238E27FC236}">
                <a16:creationId xmlns:a16="http://schemas.microsoft.com/office/drawing/2014/main" id="{3766BEB4-8857-4109-BF0B-A802C6CB1238}"/>
              </a:ext>
            </a:extLst>
          </p:cNvPr>
          <p:cNvGraphicFramePr>
            <a:graphicFrameLocks noGrp="1"/>
          </p:cNvGraphicFramePr>
          <p:nvPr>
            <p:ph idx="1"/>
            <p:extLst>
              <p:ext uri="{D42A27DB-BD31-4B8C-83A1-F6EECF244321}">
                <p14:modId xmlns:p14="http://schemas.microsoft.com/office/powerpoint/2010/main" val="1566865967"/>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1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02919" y="284176"/>
            <a:ext cx="9784080" cy="1508760"/>
          </a:xfrm>
        </p:spPr>
        <p:txBody>
          <a:bodyPr>
            <a:normAutofit/>
          </a:bodyPr>
          <a:lstStyle/>
          <a:p>
            <a:r>
              <a:rPr lang="it-IT" dirty="0"/>
              <a:t>In </a:t>
            </a:r>
            <a:r>
              <a:rPr lang="it-IT" dirty="0" err="1"/>
              <a:t>sintesi_Parte</a:t>
            </a:r>
            <a:r>
              <a:rPr lang="it-IT" dirty="0"/>
              <a:t> 1</a:t>
            </a:r>
          </a:p>
        </p:txBody>
      </p:sp>
      <p:sp>
        <p:nvSpPr>
          <p:cNvPr id="4" name="Segnaposto contenuto 3">
            <a:extLst>
              <a:ext uri="{FF2B5EF4-FFF2-40B4-BE49-F238E27FC236}">
                <a16:creationId xmlns:a16="http://schemas.microsoft.com/office/drawing/2014/main" id="{AAE32C3C-45BA-4758-A9DC-F649B5B2900F}"/>
              </a:ext>
            </a:extLst>
          </p:cNvPr>
          <p:cNvSpPr>
            <a:spLocks noGrp="1"/>
          </p:cNvSpPr>
          <p:nvPr>
            <p:ph idx="1"/>
          </p:nvPr>
        </p:nvSpPr>
        <p:spPr/>
        <p:txBody>
          <a:bodyPr/>
          <a:lstStyle/>
          <a:p>
            <a:pPr>
              <a:buFont typeface="Wingdings" panose="05000000000000000000" pitchFamily="2" charset="2"/>
              <a:buChar char="ü"/>
            </a:pPr>
            <a:r>
              <a:rPr lang="it-IT" dirty="0"/>
              <a:t>I gruppi assumono funzioni di rappresentanza </a:t>
            </a:r>
          </a:p>
          <a:p>
            <a:pPr>
              <a:buFont typeface="Wingdings" panose="05000000000000000000" pitchFamily="2" charset="2"/>
              <a:buChar char="ü"/>
            </a:pPr>
            <a:r>
              <a:rPr lang="it-IT" dirty="0"/>
              <a:t>I gruppi di interesse agiscono in un ambiente complesso</a:t>
            </a:r>
          </a:p>
          <a:p>
            <a:pPr>
              <a:buFont typeface="Wingdings" panose="05000000000000000000" pitchFamily="2" charset="2"/>
              <a:buChar char="ü"/>
            </a:pPr>
            <a:r>
              <a:rPr lang="it-IT" dirty="0"/>
              <a:t>Le questioni politiche attirano l'attenzione di più gruppi di interesse contemporaneamente.</a:t>
            </a:r>
          </a:p>
          <a:p>
            <a:pPr>
              <a:buFont typeface="Wingdings" panose="05000000000000000000" pitchFamily="2" charset="2"/>
              <a:buChar char="ü"/>
            </a:pPr>
            <a:r>
              <a:rPr lang="it-IT" dirty="0"/>
              <a:t>L’attività di un gruppo di interesse non è uno sforzo individuale, ma un complesso processo collettivo (=più gruppi di interesse cercano simultaneamente di spostare il risultato della politica verso il loro punto ideale).</a:t>
            </a:r>
            <a:endParaRPr lang="en-US" dirty="0"/>
          </a:p>
          <a:p>
            <a:endParaRPr lang="it-IT" dirty="0"/>
          </a:p>
        </p:txBody>
      </p:sp>
    </p:spTree>
    <p:extLst>
      <p:ext uri="{BB962C8B-B14F-4D97-AF65-F5344CB8AC3E}">
        <p14:creationId xmlns:p14="http://schemas.microsoft.com/office/powerpoint/2010/main" val="260774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Amazon.it: European Union: Flag Notebook, Travel Journal to write in,  College Ruled Journey Diary [Lingua Inglese] - Gift, Travelers, Flags of  the World - Libri in altre lingue">
            <a:extLst>
              <a:ext uri="{FF2B5EF4-FFF2-40B4-BE49-F238E27FC236}">
                <a16:creationId xmlns:a16="http://schemas.microsoft.com/office/drawing/2014/main" id="{7471882C-C822-4D16-BA19-3929FF7B28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6" y="792920"/>
            <a:ext cx="3374654" cy="5230713"/>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a:extLst>
              <a:ext uri="{FF2B5EF4-FFF2-40B4-BE49-F238E27FC236}">
                <a16:creationId xmlns:a16="http://schemas.microsoft.com/office/drawing/2014/main" id="{39E30054-71A7-4C52-B9FC-D5AAF03C270B}"/>
              </a:ext>
            </a:extLst>
          </p:cNvPr>
          <p:cNvSpPr>
            <a:spLocks noGrp="1"/>
          </p:cNvSpPr>
          <p:nvPr>
            <p:ph type="title"/>
          </p:nvPr>
        </p:nvSpPr>
        <p:spPr/>
        <p:txBody>
          <a:bodyPr>
            <a:normAutofit/>
          </a:bodyPr>
          <a:lstStyle/>
          <a:p>
            <a:r>
              <a:rPr lang="it-IT" dirty="0"/>
              <a:t>Parte 2</a:t>
            </a:r>
          </a:p>
        </p:txBody>
      </p:sp>
      <p:sp>
        <p:nvSpPr>
          <p:cNvPr id="2" name="Segnaposto testo 1">
            <a:extLst>
              <a:ext uri="{FF2B5EF4-FFF2-40B4-BE49-F238E27FC236}">
                <a16:creationId xmlns:a16="http://schemas.microsoft.com/office/drawing/2014/main" id="{A12F27D7-0313-454B-9BA8-9FFA27D9C7AC}"/>
              </a:ext>
            </a:extLst>
          </p:cNvPr>
          <p:cNvSpPr>
            <a:spLocks noGrp="1"/>
          </p:cNvSpPr>
          <p:nvPr>
            <p:ph type="body" idx="1"/>
          </p:nvPr>
        </p:nvSpPr>
        <p:spPr/>
        <p:txBody>
          <a:bodyPr/>
          <a:lstStyle/>
          <a:p>
            <a:r>
              <a:rPr lang="it-IT" dirty="0">
                <a:solidFill>
                  <a:schemeClr val="tx2"/>
                </a:solidFill>
              </a:rPr>
              <a:t>La dimensione europea</a:t>
            </a:r>
            <a:endParaRPr lang="it-IT" dirty="0"/>
          </a:p>
        </p:txBody>
      </p:sp>
    </p:spTree>
    <p:extLst>
      <p:ext uri="{BB962C8B-B14F-4D97-AF65-F5344CB8AC3E}">
        <p14:creationId xmlns:p14="http://schemas.microsoft.com/office/powerpoint/2010/main" val="251634019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0728BD8A-8760-40E6-AE86-2B3E961846BC}"/>
              </a:ext>
            </a:extLst>
          </p:cNvPr>
          <p:cNvSpPr txBox="1"/>
          <p:nvPr/>
        </p:nvSpPr>
        <p:spPr>
          <a:xfrm>
            <a:off x="634277" y="2011680"/>
            <a:ext cx="3676678" cy="4206240"/>
          </a:xfrm>
          <a:prstGeom prst="rect">
            <a:avLst/>
          </a:prstGeom>
        </p:spPr>
        <p:txBody>
          <a:bodyPr vert="horz" lIns="91440" tIns="45720" rIns="91440" bIns="45720" rtlCol="0">
            <a:normAutofit/>
          </a:bodyPr>
          <a:lstStyle/>
          <a:p>
            <a:pPr indent="-182880">
              <a:lnSpc>
                <a:spcPct val="90000"/>
              </a:lnSpc>
              <a:spcAft>
                <a:spcPts val="600"/>
              </a:spcAft>
              <a:buClr>
                <a:schemeClr val="tx1"/>
              </a:buClr>
              <a:buFont typeface="Wingdings" pitchFamily="2" charset="2"/>
              <a:buChar char=""/>
            </a:pPr>
            <a:r>
              <a:rPr lang="en-US" dirty="0">
                <a:solidFill>
                  <a:schemeClr val="bg1"/>
                </a:solidFill>
                <a:hlinkClick r:id="rId2"/>
              </a:rPr>
              <a:t>http://archive.corporateeurope.org/lobbyistbacklashagainsttransparency.html</a:t>
            </a:r>
            <a:endParaRPr lang="en-US" dirty="0">
              <a:solidFill>
                <a:schemeClr val="bg1"/>
              </a:solidFill>
            </a:endParaRPr>
          </a:p>
          <a:p>
            <a:pPr indent="-182880">
              <a:lnSpc>
                <a:spcPct val="90000"/>
              </a:lnSpc>
              <a:spcAft>
                <a:spcPts val="600"/>
              </a:spcAft>
              <a:buClr>
                <a:schemeClr val="tx1"/>
              </a:buClr>
              <a:buFont typeface="Wingdings" pitchFamily="2" charset="2"/>
              <a:buChar char=""/>
            </a:pPr>
            <a:r>
              <a:rPr lang="en-US" dirty="0">
                <a:solidFill>
                  <a:schemeClr val="bg1"/>
                </a:solidFill>
              </a:rPr>
              <a:t>https://www.brusselstimes.com/news/magazine/35227/lobbying-in-brussels-fair-traders-or-dirty-dealers/</a:t>
            </a:r>
          </a:p>
        </p:txBody>
      </p:sp>
      <p:sp>
        <p:nvSpPr>
          <p:cNvPr id="77" name="Rectangle 76">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3074" name="Picture 2" descr="Lobbying in Brussels – Fair Traders or Dirty Dealers?">
            <a:extLst>
              <a:ext uri="{FF2B5EF4-FFF2-40B4-BE49-F238E27FC236}">
                <a16:creationId xmlns:a16="http://schemas.microsoft.com/office/drawing/2014/main" id="{A17C280A-E74D-4706-9CA0-ACB2551B5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316" y="871330"/>
            <a:ext cx="719137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531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C8BEAE2-C1C6-4677-A0EF-4C89EEB4A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098" name="Picture 2" descr="Team Juncker: still in bed with big business | Corporate Europe Observatory">
            <a:extLst>
              <a:ext uri="{FF2B5EF4-FFF2-40B4-BE49-F238E27FC236}">
                <a16:creationId xmlns:a16="http://schemas.microsoft.com/office/drawing/2014/main" id="{1A413E09-B523-4204-A869-7927CFE49D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0534" y="819576"/>
            <a:ext cx="7628365" cy="524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96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C8BEAE2-C1C6-4677-A0EF-4C89EEB4A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An Insider in Brussels: Lobbyists Reshape the European Union | corpwatch">
            <a:extLst>
              <a:ext uri="{FF2B5EF4-FFF2-40B4-BE49-F238E27FC236}">
                <a16:creationId xmlns:a16="http://schemas.microsoft.com/office/drawing/2014/main" id="{8693F064-AAC8-492E-992E-DE825253D3C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1125" y="394455"/>
            <a:ext cx="7785825" cy="563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076E0B95-F741-414E-84D4-6529A70F4EDA}"/>
              </a:ext>
            </a:extLst>
          </p:cNvPr>
          <p:cNvSpPr/>
          <p:nvPr/>
        </p:nvSpPr>
        <p:spPr>
          <a:xfrm>
            <a:off x="733425" y="304800"/>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Corruzione</a:t>
            </a:r>
          </a:p>
        </p:txBody>
      </p:sp>
      <p:sp>
        <p:nvSpPr>
          <p:cNvPr id="5" name="Ovale 4">
            <a:extLst>
              <a:ext uri="{FF2B5EF4-FFF2-40B4-BE49-F238E27FC236}">
                <a16:creationId xmlns:a16="http://schemas.microsoft.com/office/drawing/2014/main" id="{D7E31C26-CCDB-4E89-B35A-CD0C5544DB55}"/>
              </a:ext>
            </a:extLst>
          </p:cNvPr>
          <p:cNvSpPr/>
          <p:nvPr/>
        </p:nvSpPr>
        <p:spPr>
          <a:xfrm>
            <a:off x="164306" y="3276601"/>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Interessi dei </a:t>
            </a:r>
            <a:r>
              <a:rPr lang="it-IT" i="1" dirty="0"/>
              <a:t>potenti</a:t>
            </a:r>
          </a:p>
          <a:p>
            <a:pPr algn="ctr"/>
            <a:r>
              <a:rPr lang="it-IT" i="1" dirty="0"/>
              <a:t>(</a:t>
            </a:r>
            <a:r>
              <a:rPr lang="it-IT" i="1" dirty="0" err="1"/>
              <a:t>upper</a:t>
            </a:r>
            <a:r>
              <a:rPr lang="it-IT" i="1" dirty="0"/>
              <a:t> class </a:t>
            </a:r>
            <a:r>
              <a:rPr lang="it-IT" i="1" dirty="0" err="1"/>
              <a:t>bias</a:t>
            </a:r>
            <a:r>
              <a:rPr lang="it-IT" i="1" dirty="0"/>
              <a:t>)</a:t>
            </a:r>
            <a:endParaRPr lang="it-IT" dirty="0"/>
          </a:p>
        </p:txBody>
      </p:sp>
      <p:sp>
        <p:nvSpPr>
          <p:cNvPr id="6" name="Ovale 5">
            <a:extLst>
              <a:ext uri="{FF2B5EF4-FFF2-40B4-BE49-F238E27FC236}">
                <a16:creationId xmlns:a16="http://schemas.microsoft.com/office/drawing/2014/main" id="{BFBF2BEA-D3C8-4FEF-B69F-5F844CFF6D35}"/>
              </a:ext>
            </a:extLst>
          </p:cNvPr>
          <p:cNvSpPr/>
          <p:nvPr/>
        </p:nvSpPr>
        <p:spPr>
          <a:xfrm>
            <a:off x="704850" y="4762501"/>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Illecito</a:t>
            </a:r>
          </a:p>
        </p:txBody>
      </p:sp>
      <p:sp>
        <p:nvSpPr>
          <p:cNvPr id="7" name="Ovale 6">
            <a:extLst>
              <a:ext uri="{FF2B5EF4-FFF2-40B4-BE49-F238E27FC236}">
                <a16:creationId xmlns:a16="http://schemas.microsoft.com/office/drawing/2014/main" id="{0DC568F8-40C6-47A4-930E-970A3450A3D6}"/>
              </a:ext>
            </a:extLst>
          </p:cNvPr>
          <p:cNvSpPr/>
          <p:nvPr/>
        </p:nvSpPr>
        <p:spPr>
          <a:xfrm>
            <a:off x="3400425" y="3429000"/>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Effetti negativi per la democrazia</a:t>
            </a:r>
          </a:p>
        </p:txBody>
      </p:sp>
      <p:sp>
        <p:nvSpPr>
          <p:cNvPr id="8" name="CasellaDiTesto 7">
            <a:extLst>
              <a:ext uri="{FF2B5EF4-FFF2-40B4-BE49-F238E27FC236}">
                <a16:creationId xmlns:a16="http://schemas.microsoft.com/office/drawing/2014/main" id="{588A2779-9C9A-4171-9987-6B758C42F01C}"/>
              </a:ext>
            </a:extLst>
          </p:cNvPr>
          <p:cNvSpPr txBox="1"/>
          <p:nvPr/>
        </p:nvSpPr>
        <p:spPr>
          <a:xfrm>
            <a:off x="6638925" y="495300"/>
            <a:ext cx="5162550" cy="5632311"/>
          </a:xfrm>
          <a:prstGeom prst="rect">
            <a:avLst/>
          </a:prstGeom>
          <a:noFill/>
        </p:spPr>
        <p:txBody>
          <a:bodyPr wrap="square" rtlCol="0">
            <a:spAutoFit/>
          </a:bodyPr>
          <a:lstStyle/>
          <a:p>
            <a:r>
              <a:rPr lang="it-IT" b="1" i="0" dirty="0">
                <a:solidFill>
                  <a:srgbClr val="212529"/>
                </a:solidFill>
                <a:effectLst/>
                <a:latin typeface="Spectral"/>
              </a:rPr>
              <a:t>Lobby e lingua italiana, breve storia di una parola «cattiva»</a:t>
            </a:r>
          </a:p>
          <a:p>
            <a:r>
              <a:rPr lang="it-IT" dirty="0"/>
              <a:t>Chiara Del Priore (2015)</a:t>
            </a:r>
          </a:p>
          <a:p>
            <a:endParaRPr lang="it-IT" dirty="0"/>
          </a:p>
          <a:p>
            <a:r>
              <a:rPr lang="it-IT" dirty="0"/>
              <a:t>Spunti del Prof. Giovanardi </a:t>
            </a:r>
            <a:r>
              <a:rPr lang="it-IT" dirty="0">
                <a:hlinkClick r:id="rId2"/>
              </a:rPr>
              <a:t>https://www.informazionesenzafiltro.it/lobby-e-lingua-italiana-breve-storia-di-una-parola-cattiva/</a:t>
            </a:r>
            <a:endParaRPr lang="it-IT" dirty="0"/>
          </a:p>
          <a:p>
            <a:endParaRPr lang="it-IT" dirty="0"/>
          </a:p>
          <a:p>
            <a:pPr marL="285750" indent="-285750">
              <a:buFontTx/>
              <a:buChar char="-"/>
            </a:pPr>
            <a:r>
              <a:rPr lang="it-IT" b="0" i="0" dirty="0">
                <a:solidFill>
                  <a:srgbClr val="212529"/>
                </a:solidFill>
                <a:effectLst/>
                <a:latin typeface="Spectral"/>
              </a:rPr>
              <a:t>il termine deriva dal latino tardo </a:t>
            </a:r>
            <a:r>
              <a:rPr lang="it-IT" b="0" i="1" dirty="0" err="1">
                <a:solidFill>
                  <a:srgbClr val="212529"/>
                </a:solidFill>
                <a:effectLst/>
                <a:latin typeface="Spectral"/>
              </a:rPr>
              <a:t>laubia</a:t>
            </a:r>
            <a:r>
              <a:rPr lang="it-IT" dirty="0">
                <a:solidFill>
                  <a:srgbClr val="212529"/>
                </a:solidFill>
                <a:latin typeface="Spectral"/>
              </a:rPr>
              <a:t> (</a:t>
            </a:r>
            <a:r>
              <a:rPr lang="it-IT" b="0" i="0" dirty="0">
                <a:solidFill>
                  <a:srgbClr val="212529"/>
                </a:solidFill>
                <a:effectLst/>
                <a:latin typeface="Spectral"/>
              </a:rPr>
              <a:t>loggia</a:t>
            </a:r>
            <a:r>
              <a:rPr lang="it-IT" dirty="0">
                <a:solidFill>
                  <a:srgbClr val="212529"/>
                </a:solidFill>
                <a:latin typeface="Spectral"/>
              </a:rPr>
              <a:t>), </a:t>
            </a:r>
            <a:r>
              <a:rPr lang="it-IT" b="0" i="0" dirty="0">
                <a:solidFill>
                  <a:srgbClr val="212529"/>
                </a:solidFill>
                <a:effectLst/>
                <a:latin typeface="Spectral"/>
              </a:rPr>
              <a:t>legato all’idea delle logge massoniche. </a:t>
            </a:r>
          </a:p>
          <a:p>
            <a:pPr marL="285750" indent="-285750">
              <a:buFontTx/>
              <a:buChar char="-"/>
            </a:pPr>
            <a:r>
              <a:rPr lang="it-IT" b="0" i="0" dirty="0">
                <a:solidFill>
                  <a:srgbClr val="212529"/>
                </a:solidFill>
                <a:effectLst/>
                <a:latin typeface="Spectral"/>
              </a:rPr>
              <a:t>introdotto nel secondo dopoguerra, ma si è diffuso più recentemente grazie all’impulso dei giornali e della televisione</a:t>
            </a:r>
          </a:p>
          <a:p>
            <a:pPr marL="285750" indent="-285750">
              <a:buFontTx/>
              <a:buChar char="-"/>
            </a:pPr>
            <a:r>
              <a:rPr lang="it-IT" b="0" i="0" dirty="0">
                <a:solidFill>
                  <a:srgbClr val="212529"/>
                </a:solidFill>
                <a:effectLst/>
                <a:latin typeface="Spectral"/>
              </a:rPr>
              <a:t>nell’Inghilterra dell’Ottocento = l’anticamera delle aule parlamentari dove gli esponenti di «gruppi di potere» esercitavano la propria influenza sugli esponenti politici</a:t>
            </a:r>
          </a:p>
          <a:p>
            <a:pPr marL="285750" indent="-285750">
              <a:buFontTx/>
              <a:buChar char="-"/>
            </a:pPr>
            <a:r>
              <a:rPr lang="it-IT" dirty="0">
                <a:solidFill>
                  <a:srgbClr val="212529"/>
                </a:solidFill>
                <a:latin typeface="Spectral"/>
              </a:rPr>
              <a:t>In italiano, il termine </a:t>
            </a:r>
            <a:r>
              <a:rPr lang="it-IT" b="0" i="0" dirty="0">
                <a:solidFill>
                  <a:srgbClr val="212529"/>
                </a:solidFill>
                <a:effectLst/>
                <a:latin typeface="Spectral"/>
              </a:rPr>
              <a:t>ha assunto un significato assolutamente negativo che non è presente nella tradizione anglosassone</a:t>
            </a:r>
            <a:endParaRPr lang="it-IT" dirty="0"/>
          </a:p>
        </p:txBody>
      </p:sp>
      <p:sp>
        <p:nvSpPr>
          <p:cNvPr id="10" name="Ovale 9">
            <a:extLst>
              <a:ext uri="{FF2B5EF4-FFF2-40B4-BE49-F238E27FC236}">
                <a16:creationId xmlns:a16="http://schemas.microsoft.com/office/drawing/2014/main" id="{D622795F-23F8-4D81-9C6E-2C608FE9AEB9}"/>
              </a:ext>
            </a:extLst>
          </p:cNvPr>
          <p:cNvSpPr/>
          <p:nvPr/>
        </p:nvSpPr>
        <p:spPr>
          <a:xfrm>
            <a:off x="3400425" y="981075"/>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Oscura la trasparenza, l’integrità e parità</a:t>
            </a:r>
          </a:p>
        </p:txBody>
      </p:sp>
      <p:sp>
        <p:nvSpPr>
          <p:cNvPr id="11" name="Ovale 10">
            <a:extLst>
              <a:ext uri="{FF2B5EF4-FFF2-40B4-BE49-F238E27FC236}">
                <a16:creationId xmlns:a16="http://schemas.microsoft.com/office/drawing/2014/main" id="{7C64143B-70D5-46FE-9075-AC89E6E6C31B}"/>
              </a:ext>
            </a:extLst>
          </p:cNvPr>
          <p:cNvSpPr/>
          <p:nvPr/>
        </p:nvSpPr>
        <p:spPr>
          <a:xfrm>
            <a:off x="3671887" y="5029200"/>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Poteri forti</a:t>
            </a:r>
          </a:p>
        </p:txBody>
      </p:sp>
      <p:sp>
        <p:nvSpPr>
          <p:cNvPr id="12" name="Ovale 11">
            <a:extLst>
              <a:ext uri="{FF2B5EF4-FFF2-40B4-BE49-F238E27FC236}">
                <a16:creationId xmlns:a16="http://schemas.microsoft.com/office/drawing/2014/main" id="{3B142835-781C-4D71-84C6-7DA61A84AC63}"/>
              </a:ext>
            </a:extLst>
          </p:cNvPr>
          <p:cNvSpPr/>
          <p:nvPr/>
        </p:nvSpPr>
        <p:spPr>
          <a:xfrm>
            <a:off x="1190625" y="2047875"/>
            <a:ext cx="2324100" cy="1352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Cospirazioni</a:t>
            </a:r>
          </a:p>
        </p:txBody>
      </p:sp>
    </p:spTree>
    <p:extLst>
      <p:ext uri="{BB962C8B-B14F-4D97-AF65-F5344CB8AC3E}">
        <p14:creationId xmlns:p14="http://schemas.microsoft.com/office/powerpoint/2010/main" val="2660167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C8BEAE2-C1C6-4677-A0EF-4C89EEB4A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65314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How hired-gun lobbyists pulled the teeth out of new EU lobbyists' register">
            <a:extLst>
              <a:ext uri="{FF2B5EF4-FFF2-40B4-BE49-F238E27FC236}">
                <a16:creationId xmlns:a16="http://schemas.microsoft.com/office/drawing/2014/main" id="{9AF626DF-5741-4106-A9C5-B0207A4B06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2702" y="819576"/>
            <a:ext cx="7284029" cy="524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5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D29E51FB-A1B6-4E77-9260-DDE094004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17F54F66-6915-49F6-935A-7E08AA1D3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lock the revolving door | Corporate Europe Observatory">
            <a:extLst>
              <a:ext uri="{FF2B5EF4-FFF2-40B4-BE49-F238E27FC236}">
                <a16:creationId xmlns:a16="http://schemas.microsoft.com/office/drawing/2014/main" id="{99C29AE0-C922-463B-866B-56B65F1D38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564" y="1372120"/>
            <a:ext cx="5613569" cy="4113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lobbyisten wegen zwaarder door dan algemeen belang -  DeWereldMorgen.beDeWereldMorgen.be">
            <a:extLst>
              <a:ext uri="{FF2B5EF4-FFF2-40B4-BE49-F238E27FC236}">
                <a16:creationId xmlns:a16="http://schemas.microsoft.com/office/drawing/2014/main" id="{2A74DCDD-94CB-4D5B-81A5-9BF24F4C17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697" y="1670286"/>
            <a:ext cx="5613569" cy="350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6133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partenza_1</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4819649" y="247650"/>
            <a:ext cx="6167349" cy="5771705"/>
          </a:xfrm>
        </p:spPr>
        <p:txBody>
          <a:bodyPr anchor="ctr">
            <a:normAutofit/>
          </a:bodyPr>
          <a:lstStyle/>
          <a:p>
            <a:pPr marL="0" indent="0">
              <a:buNone/>
            </a:pPr>
            <a:r>
              <a:rPr lang="it-IT" sz="2000" dirty="0">
                <a:solidFill>
                  <a:schemeClr val="tx2"/>
                </a:solidFill>
              </a:rPr>
              <a:t>Un </a:t>
            </a:r>
            <a:r>
              <a:rPr lang="it-IT" sz="2000" i="1" dirty="0">
                <a:solidFill>
                  <a:schemeClr val="tx2"/>
                </a:solidFill>
              </a:rPr>
              <a:t>organismo politico non-identificato</a:t>
            </a:r>
            <a:r>
              <a:rPr lang="it-IT" sz="2000" dirty="0">
                <a:solidFill>
                  <a:schemeClr val="tx2"/>
                </a:solidFill>
              </a:rPr>
              <a:t> ?</a:t>
            </a:r>
          </a:p>
          <a:p>
            <a:pPr lvl="1">
              <a:buFont typeface="Wingdings" panose="05000000000000000000" pitchFamily="2" charset="2"/>
              <a:buChar char="ü"/>
            </a:pPr>
            <a:r>
              <a:rPr lang="it-IT" sz="1800" dirty="0">
                <a:solidFill>
                  <a:schemeClr val="tx2"/>
                </a:solidFill>
              </a:rPr>
              <a:t>I l Consiglio europeo </a:t>
            </a:r>
            <a:r>
              <a:rPr lang="it-IT" sz="1800" dirty="0"/>
              <a:t>(composto dai capi di Stato o di governo degli Stati membri, dal suo presidente e dal presidente della Commissione) definisce le priorità e gli orientamenti politici generali dell'Unione europea. </a:t>
            </a:r>
          </a:p>
          <a:p>
            <a:pPr lvl="1">
              <a:buFont typeface="Wingdings" panose="05000000000000000000" pitchFamily="2" charset="2"/>
              <a:buChar char="ü"/>
            </a:pPr>
            <a:r>
              <a:rPr lang="it-IT" sz="1800" dirty="0">
                <a:solidFill>
                  <a:schemeClr val="tx2"/>
                </a:solidFill>
              </a:rPr>
              <a:t> il Consiglio dell’UE  </a:t>
            </a:r>
            <a:r>
              <a:rPr lang="it-IT" sz="1800" dirty="0"/>
              <a:t>(rappresenta i governi degli Stati membri; la sede in cui i ministri provenienti da ciascun paese dell'UE si riuniscono per adottare atti legislativi e coordinare le politiche; presidenza a rotazione ogni sei mesi) </a:t>
            </a:r>
            <a:r>
              <a:rPr lang="it-IT" sz="1800" dirty="0">
                <a:solidFill>
                  <a:schemeClr val="tx2"/>
                </a:solidFill>
              </a:rPr>
              <a:t>+ Parlamento europeo: potere legislativo </a:t>
            </a:r>
          </a:p>
          <a:p>
            <a:pPr lvl="1">
              <a:buFont typeface="Wingdings" panose="05000000000000000000" pitchFamily="2" charset="2"/>
              <a:buChar char="ü"/>
            </a:pPr>
            <a:r>
              <a:rPr lang="it-IT" sz="1800" dirty="0">
                <a:solidFill>
                  <a:schemeClr val="tx2"/>
                </a:solidFill>
              </a:rPr>
              <a:t>Commissione europea </a:t>
            </a:r>
            <a:r>
              <a:rPr lang="it-IT" sz="1800" dirty="0"/>
              <a:t>(27 commissari, uno per ogni paese dell’UE;</a:t>
            </a:r>
            <a:r>
              <a:rPr lang="it-IT" sz="1800" dirty="0">
                <a:solidFill>
                  <a:schemeClr val="tx2"/>
                </a:solidFill>
              </a:rPr>
              <a:t> propone la nuova legislazione</a:t>
            </a: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lvl="1">
              <a:buFont typeface="Wingdings" panose="05000000000000000000" pitchFamily="2" charset="2"/>
              <a:buChar char="ü"/>
            </a:pPr>
            <a:endParaRPr lang="it-IT" sz="1800" dirty="0">
              <a:solidFill>
                <a:schemeClr val="tx2"/>
              </a:solidFill>
            </a:endParaRPr>
          </a:p>
          <a:p>
            <a:pPr marL="0" indent="0">
              <a:buNone/>
            </a:pPr>
            <a:endParaRPr lang="it-IT" sz="2000" dirty="0">
              <a:solidFill>
                <a:schemeClr val="tx2"/>
              </a:solidFill>
            </a:endParaRPr>
          </a:p>
        </p:txBody>
      </p:sp>
      <p:pic>
        <p:nvPicPr>
          <p:cNvPr id="9" name="Immagine 8">
            <a:extLst>
              <a:ext uri="{FF2B5EF4-FFF2-40B4-BE49-F238E27FC236}">
                <a16:creationId xmlns:a16="http://schemas.microsoft.com/office/drawing/2014/main" id="{2E116ACD-DF6A-457A-8018-45ACC6FBB2D8}"/>
              </a:ext>
            </a:extLst>
          </p:cNvPr>
          <p:cNvPicPr>
            <a:picLocks noChangeAspect="1"/>
          </p:cNvPicPr>
          <p:nvPr/>
        </p:nvPicPr>
        <p:blipFill>
          <a:blip r:embed="rId2"/>
          <a:stretch>
            <a:fillRect/>
          </a:stretch>
        </p:blipFill>
        <p:spPr>
          <a:xfrm>
            <a:off x="5258227" y="3560212"/>
            <a:ext cx="5728771" cy="2878466"/>
          </a:xfrm>
          <a:prstGeom prst="rect">
            <a:avLst/>
          </a:prstGeom>
        </p:spPr>
      </p:pic>
      <p:sp>
        <p:nvSpPr>
          <p:cNvPr id="13" name="CasellaDiTesto 12">
            <a:extLst>
              <a:ext uri="{FF2B5EF4-FFF2-40B4-BE49-F238E27FC236}">
                <a16:creationId xmlns:a16="http://schemas.microsoft.com/office/drawing/2014/main" id="{BD6FE86F-304E-48CD-B970-1D70882E0E3D}"/>
              </a:ext>
            </a:extLst>
          </p:cNvPr>
          <p:cNvSpPr txBox="1"/>
          <p:nvPr/>
        </p:nvSpPr>
        <p:spPr>
          <a:xfrm>
            <a:off x="10677525" y="3429000"/>
            <a:ext cx="1514473" cy="738664"/>
          </a:xfrm>
          <a:prstGeom prst="rect">
            <a:avLst/>
          </a:prstGeom>
          <a:noFill/>
        </p:spPr>
        <p:txBody>
          <a:bodyPr wrap="square" rtlCol="0">
            <a:spAutoFit/>
          </a:bodyPr>
          <a:lstStyle/>
          <a:p>
            <a:r>
              <a:rPr lang="it-IT" sz="1400" dirty="0"/>
              <a:t>Governo centrale ed amministrazione</a:t>
            </a:r>
          </a:p>
        </p:txBody>
      </p:sp>
      <p:cxnSp>
        <p:nvCxnSpPr>
          <p:cNvPr id="15" name="Connettore 2 14">
            <a:extLst>
              <a:ext uri="{FF2B5EF4-FFF2-40B4-BE49-F238E27FC236}">
                <a16:creationId xmlns:a16="http://schemas.microsoft.com/office/drawing/2014/main" id="{40E8D074-7D95-48E9-A21A-7E0D9395FB28}"/>
              </a:ext>
            </a:extLst>
          </p:cNvPr>
          <p:cNvCxnSpPr/>
          <p:nvPr/>
        </p:nvCxnSpPr>
        <p:spPr>
          <a:xfrm flipH="1">
            <a:off x="9944100" y="3800475"/>
            <a:ext cx="581025" cy="63817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6" name="CasellaDiTesto 15">
            <a:extLst>
              <a:ext uri="{FF2B5EF4-FFF2-40B4-BE49-F238E27FC236}">
                <a16:creationId xmlns:a16="http://schemas.microsoft.com/office/drawing/2014/main" id="{749C9F7A-0553-4EE7-A467-D39ED41E2C6F}"/>
              </a:ext>
            </a:extLst>
          </p:cNvPr>
          <p:cNvSpPr txBox="1"/>
          <p:nvPr/>
        </p:nvSpPr>
        <p:spPr>
          <a:xfrm>
            <a:off x="5056595" y="3906054"/>
            <a:ext cx="781050" cy="523220"/>
          </a:xfrm>
          <a:prstGeom prst="rect">
            <a:avLst/>
          </a:prstGeom>
          <a:noFill/>
        </p:spPr>
        <p:txBody>
          <a:bodyPr wrap="square" rtlCol="0">
            <a:spAutoFit/>
          </a:bodyPr>
          <a:lstStyle/>
          <a:p>
            <a:r>
              <a:rPr lang="it-IT" sz="1400" dirty="0"/>
              <a:t>Camera bassa</a:t>
            </a:r>
          </a:p>
        </p:txBody>
      </p:sp>
      <p:sp>
        <p:nvSpPr>
          <p:cNvPr id="20" name="CasellaDiTesto 19">
            <a:extLst>
              <a:ext uri="{FF2B5EF4-FFF2-40B4-BE49-F238E27FC236}">
                <a16:creationId xmlns:a16="http://schemas.microsoft.com/office/drawing/2014/main" id="{F4D61A79-3F60-4E01-A3AD-040C3FD8E1FE}"/>
              </a:ext>
            </a:extLst>
          </p:cNvPr>
          <p:cNvSpPr txBox="1"/>
          <p:nvPr/>
        </p:nvSpPr>
        <p:spPr>
          <a:xfrm>
            <a:off x="6261595" y="3872389"/>
            <a:ext cx="762000" cy="523220"/>
          </a:xfrm>
          <a:prstGeom prst="rect">
            <a:avLst/>
          </a:prstGeom>
          <a:noFill/>
        </p:spPr>
        <p:txBody>
          <a:bodyPr wrap="square" rtlCol="0">
            <a:spAutoFit/>
          </a:bodyPr>
          <a:lstStyle/>
          <a:p>
            <a:r>
              <a:rPr lang="it-IT" sz="1400" dirty="0"/>
              <a:t>Camera alta</a:t>
            </a:r>
          </a:p>
        </p:txBody>
      </p:sp>
      <p:cxnSp>
        <p:nvCxnSpPr>
          <p:cNvPr id="18" name="Connettore 2 17">
            <a:extLst>
              <a:ext uri="{FF2B5EF4-FFF2-40B4-BE49-F238E27FC236}">
                <a16:creationId xmlns:a16="http://schemas.microsoft.com/office/drawing/2014/main" id="{CCE88BF0-7688-49A6-B0E5-40869352516A}"/>
              </a:ext>
            </a:extLst>
          </p:cNvPr>
          <p:cNvCxnSpPr/>
          <p:nvPr/>
        </p:nvCxnSpPr>
        <p:spPr>
          <a:xfrm>
            <a:off x="6829425" y="4167664"/>
            <a:ext cx="907515" cy="40433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1" name="Connettore 2 20">
            <a:extLst>
              <a:ext uri="{FF2B5EF4-FFF2-40B4-BE49-F238E27FC236}">
                <a16:creationId xmlns:a16="http://schemas.microsoft.com/office/drawing/2014/main" id="{FD46C68B-3C34-484A-9B9E-2049794F93C7}"/>
              </a:ext>
            </a:extLst>
          </p:cNvPr>
          <p:cNvCxnSpPr/>
          <p:nvPr/>
        </p:nvCxnSpPr>
        <p:spPr>
          <a:xfrm>
            <a:off x="5667375" y="4133999"/>
            <a:ext cx="876300" cy="43800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7690961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F4BE7EB-32A2-4E2B-9BB6-530D14CD3D56}"/>
              </a:ext>
            </a:extLst>
          </p:cNvPr>
          <p:cNvPicPr>
            <a:picLocks noChangeAspect="1"/>
          </p:cNvPicPr>
          <p:nvPr/>
        </p:nvPicPr>
        <p:blipFill>
          <a:blip r:embed="rId2"/>
          <a:stretch>
            <a:fillRect/>
          </a:stretch>
        </p:blipFill>
        <p:spPr>
          <a:xfrm>
            <a:off x="1359209" y="915192"/>
            <a:ext cx="9299265" cy="5123658"/>
          </a:xfrm>
          <a:prstGeom prst="rect">
            <a:avLst/>
          </a:prstGeom>
        </p:spPr>
      </p:pic>
      <p:sp>
        <p:nvSpPr>
          <p:cNvPr id="7" name="Rettangolo 6">
            <a:extLst>
              <a:ext uri="{FF2B5EF4-FFF2-40B4-BE49-F238E27FC236}">
                <a16:creationId xmlns:a16="http://schemas.microsoft.com/office/drawing/2014/main" id="{1986BF25-D768-46E5-B5C6-7B159B312087}"/>
              </a:ext>
            </a:extLst>
          </p:cNvPr>
          <p:cNvSpPr/>
          <p:nvPr/>
        </p:nvSpPr>
        <p:spPr>
          <a:xfrm>
            <a:off x="2971800" y="986873"/>
            <a:ext cx="1006751" cy="4609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err="1"/>
              <a:t>Ahn</a:t>
            </a:r>
            <a:r>
              <a:rPr lang="it-IT" dirty="0"/>
              <a:t> (2007)</a:t>
            </a:r>
          </a:p>
        </p:txBody>
      </p:sp>
    </p:spTree>
    <p:extLst>
      <p:ext uri="{BB962C8B-B14F-4D97-AF65-F5344CB8AC3E}">
        <p14:creationId xmlns:p14="http://schemas.microsoft.com/office/powerpoint/2010/main" val="139847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51EF1E8-DDAE-44D2-B147-5ED8C58F4DF8}"/>
              </a:ext>
            </a:extLst>
          </p:cNvPr>
          <p:cNvSpPr>
            <a:spLocks noGrp="1"/>
          </p:cNvSpPr>
          <p:nvPr>
            <p:ph type="title"/>
          </p:nvPr>
        </p:nvSpPr>
        <p:spPr>
          <a:xfrm>
            <a:off x="3200400" y="619920"/>
            <a:ext cx="7886700" cy="723900"/>
          </a:xfrm>
        </p:spPr>
        <p:txBody>
          <a:bodyPr/>
          <a:lstStyle/>
          <a:p>
            <a:pPr eaLnBrk="1" hangingPunct="1"/>
            <a:r>
              <a:rPr lang="it-IT" sz="2000" dirty="0">
                <a:solidFill>
                  <a:schemeClr val="bg1"/>
                </a:solidFill>
                <a:latin typeface="Verdana" panose="020B0604030504040204" pitchFamily="34" charset="0"/>
                <a:ea typeface="Verdana" panose="020B0604030504040204" pitchFamily="34" charset="0"/>
                <a:cs typeface="Verdana" panose="020B0604030504040204" pitchFamily="34" charset="0"/>
              </a:rPr>
              <a:t>Il processo legislativo nell’UE (visione sintetica)</a:t>
            </a:r>
          </a:p>
        </p:txBody>
      </p:sp>
      <p:sp>
        <p:nvSpPr>
          <p:cNvPr id="17" name="Rectangle 15">
            <a:extLst>
              <a:ext uri="{FF2B5EF4-FFF2-40B4-BE49-F238E27FC236}">
                <a16:creationId xmlns:a16="http://schemas.microsoft.com/office/drawing/2014/main" id="{44FC3AC7-8F27-4EB2-8D15-4EFBD78490B8}"/>
              </a:ext>
            </a:extLst>
          </p:cNvPr>
          <p:cNvSpPr>
            <a:spLocks noChangeArrowheads="1"/>
          </p:cNvSpPr>
          <p:nvPr/>
        </p:nvSpPr>
        <p:spPr bwMode="auto">
          <a:xfrm>
            <a:off x="3079751" y="1928813"/>
            <a:ext cx="5997575" cy="444500"/>
          </a:xfrm>
          <a:prstGeom prst="rect">
            <a:avLst/>
          </a:prstGeom>
          <a:solidFill>
            <a:schemeClr val="bg2">
              <a:lumMod val="40000"/>
              <a:lumOff val="60000"/>
            </a:schemeClr>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it-IT" sz="1200" dirty="0">
                <a:latin typeface="Verdana" panose="020B0604030504040204" pitchFamily="34" charset="0"/>
              </a:rPr>
              <a:t>Cittadini, gruppi d’interesse, esperti: dibattito e consultazione</a:t>
            </a:r>
          </a:p>
        </p:txBody>
      </p:sp>
      <p:sp>
        <p:nvSpPr>
          <p:cNvPr id="18" name="Rectangle 15">
            <a:extLst>
              <a:ext uri="{FF2B5EF4-FFF2-40B4-BE49-F238E27FC236}">
                <a16:creationId xmlns:a16="http://schemas.microsoft.com/office/drawing/2014/main" id="{B160EFE1-0AF8-4371-A086-21732C9BCD28}"/>
              </a:ext>
            </a:extLst>
          </p:cNvPr>
          <p:cNvSpPr>
            <a:spLocks noChangeArrowheads="1"/>
          </p:cNvSpPr>
          <p:nvPr/>
        </p:nvSpPr>
        <p:spPr bwMode="auto">
          <a:xfrm>
            <a:off x="3079751" y="2732088"/>
            <a:ext cx="5997575" cy="444500"/>
          </a:xfrm>
          <a:prstGeom prst="rect">
            <a:avLst/>
          </a:prstGeom>
          <a:solidFill>
            <a:schemeClr val="accent1">
              <a:lumMod val="40000"/>
              <a:lumOff val="60000"/>
            </a:schemeClr>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it-IT" sz="1200" dirty="0">
                <a:solidFill>
                  <a:prstClr val="black">
                    <a:lumMod val="65000"/>
                    <a:lumOff val="35000"/>
                  </a:prstClr>
                </a:solidFill>
                <a:latin typeface="Verdana" panose="020B0604030504040204" pitchFamily="34" charset="0"/>
              </a:rPr>
              <a:t>Commissione: presenta una proposta formale </a:t>
            </a:r>
          </a:p>
        </p:txBody>
      </p:sp>
      <p:sp>
        <p:nvSpPr>
          <p:cNvPr id="19" name="Rectangle 15">
            <a:extLst>
              <a:ext uri="{FF2B5EF4-FFF2-40B4-BE49-F238E27FC236}">
                <a16:creationId xmlns:a16="http://schemas.microsoft.com/office/drawing/2014/main" id="{24A2A10F-937D-409D-8548-6C569AEBE40E}"/>
              </a:ext>
            </a:extLst>
          </p:cNvPr>
          <p:cNvSpPr>
            <a:spLocks noChangeArrowheads="1"/>
          </p:cNvSpPr>
          <p:nvPr/>
        </p:nvSpPr>
        <p:spPr bwMode="auto">
          <a:xfrm>
            <a:off x="3092450" y="3543300"/>
            <a:ext cx="5995988" cy="446088"/>
          </a:xfrm>
          <a:prstGeom prst="rect">
            <a:avLst/>
          </a:prstGeom>
          <a:solidFill>
            <a:schemeClr val="accent2">
              <a:lumMod val="60000"/>
              <a:lumOff val="40000"/>
            </a:schemeClr>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it-IT" sz="1200" dirty="0">
                <a:solidFill>
                  <a:prstClr val="black">
                    <a:lumMod val="65000"/>
                    <a:lumOff val="35000"/>
                  </a:prstClr>
                </a:solidFill>
                <a:latin typeface="Verdana" panose="020B0604030504040204" pitchFamily="34" charset="0"/>
              </a:rPr>
              <a:t>Parlamento europeo e Consiglio dei ministri: decidono insieme </a:t>
            </a:r>
          </a:p>
        </p:txBody>
      </p:sp>
      <p:sp>
        <p:nvSpPr>
          <p:cNvPr id="20" name="Rectangle 15">
            <a:extLst>
              <a:ext uri="{FF2B5EF4-FFF2-40B4-BE49-F238E27FC236}">
                <a16:creationId xmlns:a16="http://schemas.microsoft.com/office/drawing/2014/main" id="{436BA8E9-935B-4D36-81FB-7FA7554007CA}"/>
              </a:ext>
            </a:extLst>
          </p:cNvPr>
          <p:cNvSpPr>
            <a:spLocks noChangeArrowheads="1"/>
          </p:cNvSpPr>
          <p:nvPr/>
        </p:nvSpPr>
        <p:spPr bwMode="auto">
          <a:xfrm>
            <a:off x="3095625" y="4381500"/>
            <a:ext cx="5995988" cy="446088"/>
          </a:xfrm>
          <a:prstGeom prst="rect">
            <a:avLst/>
          </a:prstGeom>
          <a:solidFill>
            <a:schemeClr val="accent3">
              <a:lumMod val="75000"/>
            </a:schemeClr>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it-IT" sz="1200" dirty="0">
                <a:solidFill>
                  <a:prstClr val="black">
                    <a:lumMod val="65000"/>
                    <a:lumOff val="35000"/>
                  </a:prstClr>
                </a:solidFill>
                <a:latin typeface="Verdana" panose="020B0604030504040204" pitchFamily="34" charset="0"/>
              </a:rPr>
              <a:t>Autorità nazionali e locali: attuano la legislazione</a:t>
            </a:r>
          </a:p>
        </p:txBody>
      </p:sp>
      <p:sp>
        <p:nvSpPr>
          <p:cNvPr id="21" name="Rectangle 15">
            <a:extLst>
              <a:ext uri="{FF2B5EF4-FFF2-40B4-BE49-F238E27FC236}">
                <a16:creationId xmlns:a16="http://schemas.microsoft.com/office/drawing/2014/main" id="{F4FC6906-A345-4E22-84A1-AB6A0F5A5013}"/>
              </a:ext>
            </a:extLst>
          </p:cNvPr>
          <p:cNvSpPr>
            <a:spLocks noChangeArrowheads="1"/>
          </p:cNvSpPr>
          <p:nvPr/>
        </p:nvSpPr>
        <p:spPr bwMode="auto">
          <a:xfrm>
            <a:off x="3111500" y="5213350"/>
            <a:ext cx="5995988" cy="444500"/>
          </a:xfrm>
          <a:prstGeom prst="rect">
            <a:avLst/>
          </a:prstGeom>
          <a:solidFill>
            <a:schemeClr val="accent4">
              <a:lumMod val="60000"/>
              <a:lumOff val="40000"/>
            </a:schemeClr>
          </a:solidFill>
          <a:ln w="28575">
            <a:solidFill>
              <a:schemeClr val="bg1">
                <a:lumMod val="85000"/>
              </a:schemeClr>
            </a:solidFill>
            <a:miter lim="800000"/>
            <a:headEnd/>
            <a:tailEnd/>
          </a:ln>
        </p:spPr>
        <p:txBody>
          <a:bodyPr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algn="r" eaLnBrk="0" fontAlgn="base" hangingPunct="0">
              <a:spcBef>
                <a:spcPct val="0"/>
              </a:spcBef>
              <a:spcAft>
                <a:spcPct val="0"/>
              </a:spcAft>
              <a:defRPr sz="1600">
                <a:solidFill>
                  <a:schemeClr val="tx1"/>
                </a:solidFill>
                <a:latin typeface="Arial" panose="020B0604020202020204" pitchFamily="34" charset="0"/>
              </a:defRPr>
            </a:lvl6pPr>
            <a:lvl7pPr marL="2971800" indent="-228600" algn="r" eaLnBrk="0" fontAlgn="base" hangingPunct="0">
              <a:spcBef>
                <a:spcPct val="0"/>
              </a:spcBef>
              <a:spcAft>
                <a:spcPct val="0"/>
              </a:spcAft>
              <a:defRPr sz="1600">
                <a:solidFill>
                  <a:schemeClr val="tx1"/>
                </a:solidFill>
                <a:latin typeface="Arial" panose="020B0604020202020204" pitchFamily="34" charset="0"/>
              </a:defRPr>
            </a:lvl7pPr>
            <a:lvl8pPr marL="3429000" indent="-228600" algn="r" eaLnBrk="0" fontAlgn="base" hangingPunct="0">
              <a:spcBef>
                <a:spcPct val="0"/>
              </a:spcBef>
              <a:spcAft>
                <a:spcPct val="0"/>
              </a:spcAft>
              <a:defRPr sz="1600">
                <a:solidFill>
                  <a:schemeClr val="tx1"/>
                </a:solidFill>
                <a:latin typeface="Arial" panose="020B0604020202020204" pitchFamily="34" charset="0"/>
              </a:defRPr>
            </a:lvl8pPr>
            <a:lvl9pPr marL="3886200" indent="-228600" algn="r"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20000"/>
              </a:spcBef>
              <a:defRPr/>
            </a:pPr>
            <a:r>
              <a:rPr lang="it-IT" sz="1200" dirty="0">
                <a:solidFill>
                  <a:prstClr val="black">
                    <a:lumMod val="65000"/>
                    <a:lumOff val="35000"/>
                  </a:prstClr>
                </a:solidFill>
                <a:latin typeface="Verdana" panose="020B0604030504040204" pitchFamily="34" charset="0"/>
              </a:rPr>
              <a:t>Commissione e Corte di giustizia: controllano l'attuazione</a:t>
            </a:r>
          </a:p>
        </p:txBody>
      </p:sp>
      <p:sp>
        <p:nvSpPr>
          <p:cNvPr id="2" name="Down Arrow 1">
            <a:extLst>
              <a:ext uri="{FF2B5EF4-FFF2-40B4-BE49-F238E27FC236}">
                <a16:creationId xmlns:a16="http://schemas.microsoft.com/office/drawing/2014/main" id="{D573F2D5-EED0-44B9-A335-F406BBCA10FB}"/>
              </a:ext>
            </a:extLst>
          </p:cNvPr>
          <p:cNvSpPr/>
          <p:nvPr/>
        </p:nvSpPr>
        <p:spPr>
          <a:xfrm>
            <a:off x="5888038" y="247173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2" name="Down Arrow 21">
            <a:extLst>
              <a:ext uri="{FF2B5EF4-FFF2-40B4-BE49-F238E27FC236}">
                <a16:creationId xmlns:a16="http://schemas.microsoft.com/office/drawing/2014/main" id="{60BFDAAB-5C8F-4EFA-9F54-B6EC373FB307}"/>
              </a:ext>
            </a:extLst>
          </p:cNvPr>
          <p:cNvSpPr/>
          <p:nvPr/>
        </p:nvSpPr>
        <p:spPr>
          <a:xfrm>
            <a:off x="5886450" y="3276601"/>
            <a:ext cx="107950" cy="18891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3" name="Down Arrow 22">
            <a:extLst>
              <a:ext uri="{FF2B5EF4-FFF2-40B4-BE49-F238E27FC236}">
                <a16:creationId xmlns:a16="http://schemas.microsoft.com/office/drawing/2014/main" id="{137BA5BA-EEE5-4F9A-BC29-5A2413C8EA3F}"/>
              </a:ext>
            </a:extLst>
          </p:cNvPr>
          <p:cNvSpPr/>
          <p:nvPr/>
        </p:nvSpPr>
        <p:spPr>
          <a:xfrm>
            <a:off x="5884863" y="4116388"/>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
        <p:nvSpPr>
          <p:cNvPr id="24" name="Down Arrow 23">
            <a:extLst>
              <a:ext uri="{FF2B5EF4-FFF2-40B4-BE49-F238E27FC236}">
                <a16:creationId xmlns:a16="http://schemas.microsoft.com/office/drawing/2014/main" id="{68706700-A177-40A0-92B7-BD4BC793D52B}"/>
              </a:ext>
            </a:extLst>
          </p:cNvPr>
          <p:cNvSpPr/>
          <p:nvPr/>
        </p:nvSpPr>
        <p:spPr>
          <a:xfrm>
            <a:off x="5883275" y="4938713"/>
            <a:ext cx="107950" cy="1905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dirty="0">
              <a:solidFill>
                <a:srgbClr val="00B0F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partenza_2</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5163671" y="838647"/>
            <a:ext cx="5823328" cy="5180708"/>
          </a:xfrm>
        </p:spPr>
        <p:txBody>
          <a:bodyPr anchor="ctr">
            <a:normAutofit/>
          </a:bodyPr>
          <a:lstStyle/>
          <a:p>
            <a:pPr marL="0" indent="0">
              <a:buNone/>
            </a:pPr>
            <a:r>
              <a:rPr lang="it-IT" sz="2000" dirty="0">
                <a:solidFill>
                  <a:schemeClr val="tx2"/>
                </a:solidFill>
              </a:rPr>
              <a:t>Un </a:t>
            </a:r>
            <a:r>
              <a:rPr lang="it-IT" sz="2000" i="1" dirty="0">
                <a:solidFill>
                  <a:schemeClr val="tx2"/>
                </a:solidFill>
              </a:rPr>
              <a:t>organismo politico non-identificato</a:t>
            </a:r>
            <a:r>
              <a:rPr lang="it-IT" sz="2000" dirty="0">
                <a:solidFill>
                  <a:schemeClr val="tx2"/>
                </a:solidFill>
              </a:rPr>
              <a:t> ?</a:t>
            </a:r>
          </a:p>
          <a:p>
            <a:pPr marL="228600" lvl="1" indent="0">
              <a:buNone/>
            </a:pPr>
            <a:endParaRPr lang="it-IT" sz="1800" dirty="0">
              <a:solidFill>
                <a:schemeClr val="tx2"/>
              </a:solidFill>
            </a:endParaRPr>
          </a:p>
          <a:p>
            <a:pPr algn="l"/>
            <a:r>
              <a:rPr lang="it-IT" sz="1600" dirty="0">
                <a:solidFill>
                  <a:srgbClr val="3F3D3D"/>
                </a:solidFill>
                <a:latin typeface="Libre Franklin"/>
              </a:rPr>
              <a:t>né uno stato federale, né un’organizzazione internazionale</a:t>
            </a:r>
          </a:p>
          <a:p>
            <a:pPr algn="l"/>
            <a:r>
              <a:rPr lang="it-IT" sz="1600" dirty="0">
                <a:solidFill>
                  <a:srgbClr val="3F3D3D"/>
                </a:solidFill>
                <a:latin typeface="Libre Franklin"/>
              </a:rPr>
              <a:t>equilibrio variabile fra  la logica nazionale/intergovernativa e logica comunitaria/sovranazionale. </a:t>
            </a:r>
          </a:p>
          <a:p>
            <a:pPr algn="l"/>
            <a:r>
              <a:rPr lang="it-IT" sz="1600" dirty="0">
                <a:solidFill>
                  <a:srgbClr val="3F3D3D"/>
                </a:solidFill>
                <a:latin typeface="Libre Franklin"/>
              </a:rPr>
              <a:t>natura ibrida e vari livelli di integrazione</a:t>
            </a:r>
          </a:p>
          <a:p>
            <a:pPr algn="l"/>
            <a:r>
              <a:rPr lang="it-IT" sz="1600" dirty="0">
                <a:solidFill>
                  <a:srgbClr val="3F3D3D"/>
                </a:solidFill>
                <a:latin typeface="Libre Franklin"/>
              </a:rPr>
              <a:t>Un processo parlamentarizzazione (= risposta al deficit democratico delle prime comunità europee) </a:t>
            </a:r>
          </a:p>
          <a:p>
            <a:pPr lvl="1"/>
            <a:r>
              <a:rPr lang="it-IT" sz="1600" dirty="0">
                <a:solidFill>
                  <a:srgbClr val="3F3D3D"/>
                </a:solidFill>
                <a:latin typeface="Libre Franklin"/>
              </a:rPr>
              <a:t>un aumento dei poteri del Parlamento Europeo (i.e. la mozione di sfiducia verso la Commissione , l’elezione del Presidente della Commissione, l’aumento dei poteri in materia di bilancio e l’estensione della procedura di legislativa ordinaria)</a:t>
            </a:r>
          </a:p>
          <a:p>
            <a:pPr lvl="1"/>
            <a:endParaRPr lang="it-IT" sz="1600" dirty="0">
              <a:solidFill>
                <a:srgbClr val="3F3D3D"/>
              </a:solidFill>
              <a:latin typeface="Libre Franklin"/>
            </a:endParaRPr>
          </a:p>
          <a:p>
            <a:pPr lvl="1"/>
            <a:endParaRPr lang="it-IT" sz="1600" dirty="0">
              <a:solidFill>
                <a:srgbClr val="3F3D3D"/>
              </a:solidFill>
              <a:latin typeface="Libre Franklin"/>
            </a:endParaRPr>
          </a:p>
          <a:p>
            <a:pPr lvl="1"/>
            <a:r>
              <a:rPr lang="it-IT" sz="1600" dirty="0">
                <a:solidFill>
                  <a:srgbClr val="3F3D3D"/>
                </a:solidFill>
                <a:latin typeface="Libre Franklin"/>
              </a:rPr>
              <a:t>La sfida aperta della società civile/cittadinanza</a:t>
            </a:r>
          </a:p>
          <a:p>
            <a:pPr lvl="1"/>
            <a:endParaRPr lang="it-IT" sz="1600" dirty="0">
              <a:solidFill>
                <a:srgbClr val="3F3D3D"/>
              </a:solidFill>
              <a:latin typeface="Libre Franklin"/>
            </a:endParaRPr>
          </a:p>
          <a:p>
            <a:pPr marL="228600" lvl="1" indent="0">
              <a:buNone/>
            </a:pPr>
            <a:r>
              <a:rPr lang="it-IT" sz="1600" dirty="0">
                <a:solidFill>
                  <a:srgbClr val="3F3D3D"/>
                </a:solidFill>
                <a:latin typeface="Libre Franklin"/>
              </a:rPr>
              <a:t> </a:t>
            </a:r>
          </a:p>
          <a:p>
            <a:pPr marL="0" indent="0">
              <a:buNone/>
            </a:pPr>
            <a:endParaRPr lang="it-IT" sz="2000" dirty="0">
              <a:solidFill>
                <a:schemeClr val="tx2"/>
              </a:solidFill>
            </a:endParaRPr>
          </a:p>
          <a:p>
            <a:pPr marL="0" indent="0">
              <a:buNone/>
            </a:pPr>
            <a:endParaRPr lang="it-IT" sz="2000" dirty="0">
              <a:solidFill>
                <a:schemeClr val="tx2"/>
              </a:solidFill>
            </a:endParaRPr>
          </a:p>
          <a:p>
            <a:pPr marL="0" indent="0">
              <a:buNone/>
            </a:pPr>
            <a:endParaRPr lang="it-IT" sz="2000" dirty="0">
              <a:solidFill>
                <a:schemeClr val="tx2"/>
              </a:solidFill>
            </a:endParaRPr>
          </a:p>
        </p:txBody>
      </p:sp>
    </p:spTree>
    <p:extLst>
      <p:ext uri="{BB962C8B-B14F-4D97-AF65-F5344CB8AC3E}">
        <p14:creationId xmlns:p14="http://schemas.microsoft.com/office/powerpoint/2010/main" val="315842435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partenza_3</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5163671" y="838647"/>
            <a:ext cx="5823328" cy="5180708"/>
          </a:xfrm>
        </p:spPr>
        <p:txBody>
          <a:bodyPr anchor="ctr">
            <a:normAutofit/>
          </a:bodyPr>
          <a:lstStyle/>
          <a:p>
            <a:r>
              <a:rPr lang="it-IT" sz="2000" dirty="0">
                <a:solidFill>
                  <a:schemeClr val="bg2">
                    <a:lumMod val="10000"/>
                  </a:schemeClr>
                </a:solidFill>
              </a:rPr>
              <a:t>Gruppi di interesse come forme di rappresentanza</a:t>
            </a:r>
          </a:p>
          <a:p>
            <a:r>
              <a:rPr lang="en-GB" sz="2000" dirty="0">
                <a:solidFill>
                  <a:schemeClr val="bg2">
                    <a:lumMod val="10000"/>
                  </a:schemeClr>
                </a:solidFill>
              </a:rPr>
              <a:t>Un </a:t>
            </a:r>
            <a:r>
              <a:rPr lang="en-GB" sz="2000" dirty="0" err="1">
                <a:solidFill>
                  <a:schemeClr val="bg2">
                    <a:lumMod val="10000"/>
                  </a:schemeClr>
                </a:solidFill>
              </a:rPr>
              <a:t>sostituto</a:t>
            </a:r>
            <a:r>
              <a:rPr lang="en-GB" sz="2000" dirty="0">
                <a:solidFill>
                  <a:schemeClr val="bg2">
                    <a:lumMod val="10000"/>
                  </a:schemeClr>
                </a:solidFill>
              </a:rPr>
              <a:t> </a:t>
            </a:r>
            <a:r>
              <a:rPr lang="en-GB" sz="2000" dirty="0" err="1">
                <a:solidFill>
                  <a:schemeClr val="bg2">
                    <a:lumMod val="10000"/>
                  </a:schemeClr>
                </a:solidFill>
              </a:rPr>
              <a:t>della</a:t>
            </a:r>
            <a:r>
              <a:rPr lang="en-GB" sz="2000" dirty="0">
                <a:solidFill>
                  <a:schemeClr val="bg2">
                    <a:lumMod val="10000"/>
                  </a:schemeClr>
                </a:solidFill>
              </a:rPr>
              <a:t> </a:t>
            </a:r>
            <a:r>
              <a:rPr lang="en-GB" sz="2000" dirty="0" err="1">
                <a:solidFill>
                  <a:schemeClr val="bg2">
                    <a:lumMod val="10000"/>
                  </a:schemeClr>
                </a:solidFill>
              </a:rPr>
              <a:t>cittadinanza</a:t>
            </a:r>
            <a:r>
              <a:rPr lang="en-GB" sz="2000" dirty="0">
                <a:solidFill>
                  <a:schemeClr val="bg2">
                    <a:lumMod val="10000"/>
                  </a:schemeClr>
                </a:solidFill>
              </a:rPr>
              <a:t>/</a:t>
            </a:r>
            <a:r>
              <a:rPr lang="en-GB" sz="2000" dirty="0" err="1">
                <a:solidFill>
                  <a:schemeClr val="bg2">
                    <a:lumMod val="10000"/>
                  </a:schemeClr>
                </a:solidFill>
              </a:rPr>
              <a:t>sfera</a:t>
            </a:r>
            <a:r>
              <a:rPr lang="en-GB" sz="2000" dirty="0">
                <a:solidFill>
                  <a:schemeClr val="bg2">
                    <a:lumMod val="10000"/>
                  </a:schemeClr>
                </a:solidFill>
              </a:rPr>
              <a:t> </a:t>
            </a:r>
            <a:r>
              <a:rPr lang="en-GB" sz="2000" dirty="0" err="1">
                <a:solidFill>
                  <a:schemeClr val="bg2">
                    <a:lumMod val="10000"/>
                  </a:schemeClr>
                </a:solidFill>
              </a:rPr>
              <a:t>pubblica</a:t>
            </a:r>
            <a:endParaRPr lang="en-GB" sz="2000" dirty="0">
              <a:solidFill>
                <a:schemeClr val="bg2">
                  <a:lumMod val="10000"/>
                </a:schemeClr>
              </a:solidFill>
            </a:endParaRPr>
          </a:p>
          <a:p>
            <a:r>
              <a:rPr lang="en-GB" sz="2000" dirty="0" err="1">
                <a:solidFill>
                  <a:schemeClr val="bg2">
                    <a:lumMod val="10000"/>
                  </a:schemeClr>
                </a:solidFill>
              </a:rPr>
              <a:t>Opportunità</a:t>
            </a:r>
            <a:r>
              <a:rPr lang="en-GB" sz="2000" dirty="0">
                <a:solidFill>
                  <a:schemeClr val="bg2">
                    <a:lumMod val="10000"/>
                  </a:schemeClr>
                </a:solidFill>
              </a:rPr>
              <a:t> per </a:t>
            </a:r>
            <a:r>
              <a:rPr lang="en-GB" sz="2000" dirty="0" err="1">
                <a:solidFill>
                  <a:schemeClr val="bg2">
                    <a:lumMod val="10000"/>
                  </a:schemeClr>
                </a:solidFill>
              </a:rPr>
              <a:t>partecipazione</a:t>
            </a:r>
            <a:r>
              <a:rPr lang="en-GB" sz="2000" dirty="0">
                <a:solidFill>
                  <a:schemeClr val="bg2">
                    <a:lumMod val="10000"/>
                  </a:schemeClr>
                </a:solidFill>
              </a:rPr>
              <a:t> e </a:t>
            </a:r>
            <a:r>
              <a:rPr lang="en-GB" sz="2000" dirty="0" err="1">
                <a:solidFill>
                  <a:schemeClr val="bg2">
                    <a:lumMod val="10000"/>
                  </a:schemeClr>
                </a:solidFill>
              </a:rPr>
              <a:t>deliberazione</a:t>
            </a:r>
            <a:endParaRPr lang="en-GB" sz="2000" dirty="0">
              <a:solidFill>
                <a:schemeClr val="bg2">
                  <a:lumMod val="10000"/>
                </a:schemeClr>
              </a:solidFill>
            </a:endParaRPr>
          </a:p>
          <a:p>
            <a:pPr marL="0" indent="0">
              <a:buNone/>
            </a:pPr>
            <a:endParaRPr lang="en-GB" sz="2000" dirty="0">
              <a:solidFill>
                <a:schemeClr val="bg2">
                  <a:lumMod val="10000"/>
                </a:schemeClr>
              </a:solidFill>
            </a:endParaRPr>
          </a:p>
          <a:p>
            <a:pPr marL="0" indent="0">
              <a:buNone/>
            </a:pPr>
            <a:r>
              <a:rPr lang="en-GB" sz="2000" dirty="0">
                <a:solidFill>
                  <a:schemeClr val="bg2">
                    <a:lumMod val="10000"/>
                  </a:schemeClr>
                </a:solidFill>
              </a:rPr>
              <a:t>= </a:t>
            </a:r>
            <a:r>
              <a:rPr lang="it-IT" sz="2000" dirty="0">
                <a:solidFill>
                  <a:schemeClr val="bg2">
                    <a:lumMod val="10000"/>
                  </a:schemeClr>
                </a:solidFill>
              </a:rPr>
              <a:t>maggiore allineamento del processo di costruzione delle politiche con gli interessi pubblici (Kohler-Koch 2012)</a:t>
            </a:r>
            <a:endParaRPr lang="en-GB" sz="2000" dirty="0">
              <a:solidFill>
                <a:schemeClr val="bg2">
                  <a:lumMod val="10000"/>
                </a:schemeClr>
              </a:solidFill>
            </a:endParaRPr>
          </a:p>
        </p:txBody>
      </p:sp>
    </p:spTree>
    <p:extLst>
      <p:ext uri="{BB962C8B-B14F-4D97-AF65-F5344CB8AC3E}">
        <p14:creationId xmlns:p14="http://schemas.microsoft.com/office/powerpoint/2010/main" val="109285847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partenza_3</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5163671" y="838647"/>
            <a:ext cx="5823328" cy="5180708"/>
          </a:xfrm>
        </p:spPr>
        <p:txBody>
          <a:bodyPr anchor="ctr">
            <a:normAutofit lnSpcReduction="10000"/>
          </a:bodyPr>
          <a:lstStyle/>
          <a:p>
            <a:pPr marL="0" indent="0">
              <a:buNone/>
            </a:pPr>
            <a:r>
              <a:rPr lang="en-GB" sz="2000" dirty="0">
                <a:solidFill>
                  <a:schemeClr val="tx2"/>
                </a:solidFill>
              </a:rPr>
              <a:t>Art. 11 del </a:t>
            </a:r>
            <a:r>
              <a:rPr lang="it-IT" sz="2000" dirty="0">
                <a:solidFill>
                  <a:schemeClr val="tx2"/>
                </a:solidFill>
              </a:rPr>
              <a:t>TRATTATO SULL'UNIONE EUROPEA</a:t>
            </a:r>
            <a:r>
              <a:rPr lang="en-GB" sz="2000" dirty="0">
                <a:solidFill>
                  <a:schemeClr val="tx2"/>
                </a:solidFill>
              </a:rPr>
              <a:t> </a:t>
            </a:r>
            <a:endParaRPr lang="it-IT" sz="1600" dirty="0"/>
          </a:p>
          <a:p>
            <a:pPr marL="342900" indent="-342900">
              <a:buAutoNum type="arabicPeriod"/>
            </a:pPr>
            <a:r>
              <a:rPr lang="it-IT" sz="1600" dirty="0"/>
              <a:t>Le istituzioni danno ai cittadini e alle associazioni rappresentative, attraverso gli opportuni canali, la possibilità di far conoscere e di scambiare pubblicamente le loro opinioni in tutti i settori di azione dell'Unione. </a:t>
            </a:r>
          </a:p>
          <a:p>
            <a:pPr marL="342900" indent="-342900">
              <a:buAutoNum type="arabicPeriod"/>
            </a:pPr>
            <a:r>
              <a:rPr lang="it-IT" sz="1600" dirty="0"/>
              <a:t>Le istituzioni mantengono un dialogo aperto, trasparente e regolare con le associazioni rappresentative e la società civile.</a:t>
            </a:r>
          </a:p>
          <a:p>
            <a:pPr marL="342900" indent="-342900">
              <a:buAutoNum type="arabicPeriod"/>
            </a:pPr>
            <a:r>
              <a:rPr lang="it-IT" sz="1600" dirty="0"/>
              <a:t>Al fine di assicurare la coerenza e la trasparenza delle azioni dell'Unione, la Commissione europea procede ad ampie consultazioni delle parti interessate. </a:t>
            </a:r>
          </a:p>
          <a:p>
            <a:pPr marL="342900" indent="-342900">
              <a:buAutoNum type="arabicPeriod"/>
            </a:pPr>
            <a:r>
              <a:rPr lang="it-IT" sz="1600" dirty="0"/>
              <a:t>Cittadini dell'Unione, in numero di almeno un milione, che abbiano la cittadinanza di un numero significativo di Stati membri, possono prendere l'iniziativa d'invitare la Commissione europea, nell'ambito delle sue attribuzioni, a presentare una proposta appropriata su materie in merito alle quali tali cittadini ritengono necessario un atto giuridico dell'Unione ai fini dell'attuazione dei trattati. </a:t>
            </a:r>
          </a:p>
          <a:p>
            <a:pPr marL="0" indent="0">
              <a:buNone/>
            </a:pPr>
            <a:r>
              <a:rPr lang="it-IT" sz="1600" dirty="0"/>
              <a:t>Le procedure e le condizioni necessarie per la presentazione di una iniziativa dei cittadini sono stabilite conformemente all'articolo 24, primo comma del trattato sul funzionamento dell'Unione europea</a:t>
            </a:r>
            <a:endParaRPr lang="en-GB" sz="2000" dirty="0">
              <a:solidFill>
                <a:schemeClr val="tx2"/>
              </a:solidFill>
            </a:endParaRPr>
          </a:p>
        </p:txBody>
      </p:sp>
    </p:spTree>
    <p:extLst>
      <p:ext uri="{BB962C8B-B14F-4D97-AF65-F5344CB8AC3E}">
        <p14:creationId xmlns:p14="http://schemas.microsoft.com/office/powerpoint/2010/main" val="129919158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partenza_3bis</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5163671" y="838647"/>
            <a:ext cx="5823328" cy="5180708"/>
          </a:xfrm>
        </p:spPr>
        <p:txBody>
          <a:bodyPr anchor="ctr">
            <a:normAutofit/>
          </a:bodyPr>
          <a:lstStyle/>
          <a:p>
            <a:pPr marL="0" indent="0">
              <a:buNone/>
            </a:pPr>
            <a:r>
              <a:rPr lang="en-GB" sz="2000" dirty="0">
                <a:solidFill>
                  <a:schemeClr val="tx2"/>
                </a:solidFill>
              </a:rPr>
              <a:t>Art. 24 del </a:t>
            </a:r>
            <a:r>
              <a:rPr lang="it-IT" sz="2000" dirty="0">
                <a:solidFill>
                  <a:schemeClr val="tx2"/>
                </a:solidFill>
              </a:rPr>
              <a:t>TRATTATO SUL FUNZIONAMENTO DELL'UNIONE EUROPEA</a:t>
            </a:r>
            <a:r>
              <a:rPr lang="en-GB" sz="2000" dirty="0">
                <a:solidFill>
                  <a:schemeClr val="tx2"/>
                </a:solidFill>
              </a:rPr>
              <a:t> </a:t>
            </a:r>
            <a:endParaRPr lang="it-IT" sz="1600" dirty="0"/>
          </a:p>
          <a:p>
            <a:pPr marL="0" indent="0">
              <a:buNone/>
            </a:pPr>
            <a:r>
              <a:rPr lang="it-IT" sz="1200" dirty="0"/>
              <a:t>Il Parlamento europeo e il Consiglio, deliberando mediante regolamenti secondo la procedura legislativa ordinaria, adottano le disposizioni relative alle procedure e alle condizioni necessarie per la presentazione di un'iniziativa dei cittadini ai sensi dell'articolo 11 del trattato sull'Unione europea, incluso il numero minimo di Stati membri da cui i cittadini che la presentano devono provenire. </a:t>
            </a:r>
          </a:p>
          <a:p>
            <a:pPr marL="0" indent="0">
              <a:buNone/>
            </a:pPr>
            <a:r>
              <a:rPr lang="it-IT" sz="1200" dirty="0"/>
              <a:t>Ogni cittadino dell'Unione ha il diritto di petizione dinanzi al Parlamento europeo conformemente all'articolo 227. </a:t>
            </a:r>
          </a:p>
          <a:p>
            <a:pPr marL="0" indent="0">
              <a:buNone/>
            </a:pPr>
            <a:r>
              <a:rPr lang="it-IT" sz="1200" dirty="0"/>
              <a:t>Ogni cittadino dell'Unione può rivolgersi al Mediatore istituito conformemente all'articolo 228. </a:t>
            </a:r>
          </a:p>
          <a:p>
            <a:pPr marL="0" indent="0">
              <a:buNone/>
            </a:pPr>
            <a:r>
              <a:rPr lang="it-IT" sz="1200" dirty="0"/>
              <a:t>Ogni cittadino dell'Unione può scrivere alle istituzioni o agli organi di cui al presente articolo o all'articolo 13 del trattato sull'Unione europea in una delle lingue menzionate all'articolo 55, paragrafo 1, di tale trattato e ricevere una risposta nella stessa lingua.</a:t>
            </a:r>
            <a:endParaRPr lang="en-GB" sz="2000" dirty="0">
              <a:solidFill>
                <a:schemeClr val="tx2"/>
              </a:solidFill>
            </a:endParaRPr>
          </a:p>
        </p:txBody>
      </p:sp>
    </p:spTree>
    <p:extLst>
      <p:ext uri="{BB962C8B-B14F-4D97-AF65-F5344CB8AC3E}">
        <p14:creationId xmlns:p14="http://schemas.microsoft.com/office/powerpoint/2010/main" val="411768156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4DBC057-0488-4522-99AA-6E0A5B63BC0F}"/>
              </a:ext>
            </a:extLst>
          </p:cNvPr>
          <p:cNvSpPr>
            <a:spLocks noGrp="1"/>
          </p:cNvSpPr>
          <p:nvPr>
            <p:ph type="title"/>
          </p:nvPr>
        </p:nvSpPr>
        <p:spPr>
          <a:xfrm>
            <a:off x="622570" y="838646"/>
            <a:ext cx="3709991" cy="5180709"/>
          </a:xfrm>
          <a:prstGeom prst="ellipse">
            <a:avLst/>
          </a:prstGeom>
        </p:spPr>
        <p:txBody>
          <a:bodyPr>
            <a:normAutofit/>
          </a:bodyPr>
          <a:lstStyle/>
          <a:p>
            <a:r>
              <a:rPr lang="it-IT" sz="3100" dirty="0"/>
              <a:t>Punto di partenza_3(sintesi)</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7AB945-DD22-4480-A3B9-FE64F9FDD7E5}"/>
              </a:ext>
            </a:extLst>
          </p:cNvPr>
          <p:cNvSpPr>
            <a:spLocks noGrp="1"/>
          </p:cNvSpPr>
          <p:nvPr>
            <p:ph idx="1"/>
          </p:nvPr>
        </p:nvSpPr>
        <p:spPr>
          <a:xfrm>
            <a:off x="5163671" y="838647"/>
            <a:ext cx="5823328" cy="5180708"/>
          </a:xfrm>
        </p:spPr>
        <p:txBody>
          <a:bodyPr anchor="ctr">
            <a:normAutofit/>
          </a:bodyPr>
          <a:lstStyle/>
          <a:p>
            <a:pPr marL="0" indent="0" rtl="0">
              <a:buNone/>
            </a:pPr>
            <a:r>
              <a:rPr lang="it-IT" sz="2000" dirty="0">
                <a:solidFill>
                  <a:srgbClr val="000000"/>
                </a:solidFill>
                <a:effectLst/>
              </a:rPr>
              <a:t>= il dialogo con la società civile come canale supplementare per il funzionamento di una «democrazia rappresentativa» a livello europeo</a:t>
            </a:r>
          </a:p>
          <a:p>
            <a:pPr marL="0" indent="0" rtl="0">
              <a:buNone/>
            </a:pPr>
            <a:r>
              <a:rPr lang="it-IT" sz="2000" dirty="0">
                <a:solidFill>
                  <a:srgbClr val="000000"/>
                </a:solidFill>
                <a:effectLst/>
              </a:rPr>
              <a:t>MA  l’agenda europeo dominato da questioni altamente tecniche che restringono lo spazio di partecipazione</a:t>
            </a:r>
          </a:p>
          <a:p>
            <a:pPr marL="0" indent="0" rtl="0">
              <a:buNone/>
            </a:pPr>
            <a:r>
              <a:rPr lang="it-IT" sz="2000" dirty="0">
                <a:solidFill>
                  <a:srgbClr val="000000"/>
                </a:solidFill>
                <a:effectLst/>
              </a:rPr>
              <a:t>IL RISCHIO: la cattura da parte di interessi esterni!</a:t>
            </a:r>
          </a:p>
          <a:p>
            <a:pPr marL="0" indent="0" rtl="0">
              <a:buNone/>
            </a:pPr>
            <a:r>
              <a:rPr lang="it-IT" sz="1200" dirty="0">
                <a:solidFill>
                  <a:srgbClr val="000000"/>
                </a:solidFill>
                <a:effectLst/>
              </a:rPr>
              <a:t> </a:t>
            </a:r>
          </a:p>
        </p:txBody>
      </p:sp>
    </p:spTree>
    <p:extLst>
      <p:ext uri="{BB962C8B-B14F-4D97-AF65-F5344CB8AC3E}">
        <p14:creationId xmlns:p14="http://schemas.microsoft.com/office/powerpoint/2010/main" val="185553170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B8E157E1-F625-41F4-AEB4-94952CE39BC1}"/>
              </a:ext>
            </a:extLst>
          </p:cNvPr>
          <p:cNvSpPr txBox="1"/>
          <p:nvPr/>
        </p:nvSpPr>
        <p:spPr>
          <a:xfrm>
            <a:off x="634277" y="2011680"/>
            <a:ext cx="3676678" cy="4206240"/>
          </a:xfrm>
          <a:prstGeom prst="rect">
            <a:avLst/>
          </a:prstGeom>
        </p:spPr>
        <p:txBody>
          <a:bodyPr vert="horz" lIns="91440" tIns="45720" rIns="91440" bIns="45720" rtlCol="0">
            <a:normAutofit/>
          </a:bodyPr>
          <a:lstStyle/>
          <a:p>
            <a:pPr>
              <a:lnSpc>
                <a:spcPct val="90000"/>
              </a:lnSpc>
              <a:spcAft>
                <a:spcPts val="600"/>
              </a:spcAft>
              <a:buClr>
                <a:schemeClr val="tx1"/>
              </a:buClr>
            </a:pPr>
            <a:r>
              <a:rPr lang="it-IT" dirty="0">
                <a:solidFill>
                  <a:schemeClr val="bg1"/>
                </a:solidFill>
              </a:rPr>
              <a:t>Indagine digitale sull’attività di lobbying –www.thegoodlobby.it (2019)</a:t>
            </a:r>
          </a:p>
          <a:p>
            <a:pPr>
              <a:lnSpc>
                <a:spcPct val="90000"/>
              </a:lnSpc>
              <a:spcAft>
                <a:spcPts val="600"/>
              </a:spcAft>
              <a:buClr>
                <a:schemeClr val="tx1"/>
              </a:buClr>
            </a:pPr>
            <a:r>
              <a:rPr lang="it-IT" b="1" i="0" dirty="0">
                <a:solidFill>
                  <a:schemeClr val="bg1"/>
                </a:solidFill>
                <a:effectLst/>
              </a:rPr>
              <a:t>50 parlamentari</a:t>
            </a:r>
            <a:r>
              <a:rPr lang="it-IT" b="0" i="0" dirty="0">
                <a:solidFill>
                  <a:schemeClr val="bg1"/>
                </a:solidFill>
                <a:effectLst/>
              </a:rPr>
              <a:t> e oltre</a:t>
            </a:r>
            <a:r>
              <a:rPr lang="it-IT" b="1" i="0" dirty="0">
                <a:solidFill>
                  <a:schemeClr val="bg1"/>
                </a:solidFill>
                <a:effectLst/>
              </a:rPr>
              <a:t> 2.500 cittadini</a:t>
            </a:r>
          </a:p>
          <a:p>
            <a:pPr>
              <a:lnSpc>
                <a:spcPct val="90000"/>
              </a:lnSpc>
              <a:spcAft>
                <a:spcPts val="600"/>
              </a:spcAft>
              <a:buClr>
                <a:schemeClr val="tx1"/>
              </a:buClr>
            </a:pPr>
            <a:endParaRPr lang="it-IT" dirty="0">
              <a:solidFill>
                <a:schemeClr val="bg1"/>
              </a:solidFill>
            </a:endParaRPr>
          </a:p>
          <a:p>
            <a:pPr>
              <a:lnSpc>
                <a:spcPct val="90000"/>
              </a:lnSpc>
              <a:spcAft>
                <a:spcPts val="600"/>
              </a:spcAft>
              <a:buClr>
                <a:schemeClr val="tx1"/>
              </a:buClr>
            </a:pPr>
            <a:r>
              <a:rPr lang="it-IT" dirty="0">
                <a:solidFill>
                  <a:schemeClr val="bg1"/>
                </a:solidFill>
              </a:rPr>
              <a:t>Parlamentari : un’attività di per sé “neutra” volta a informare i decisori pubblici. </a:t>
            </a:r>
          </a:p>
          <a:p>
            <a:pPr>
              <a:lnSpc>
                <a:spcPct val="90000"/>
              </a:lnSpc>
              <a:spcAft>
                <a:spcPts val="600"/>
              </a:spcAft>
              <a:buClr>
                <a:schemeClr val="tx1"/>
              </a:buClr>
            </a:pPr>
            <a:r>
              <a:rPr lang="it-IT" dirty="0">
                <a:solidFill>
                  <a:schemeClr val="bg1"/>
                </a:solidFill>
              </a:rPr>
              <a:t>Cittadini:  definizione legata ai grandi gruppi organizzati, ai poteri forti ed esclusivamente al vantaggio economico.</a:t>
            </a:r>
          </a:p>
        </p:txBody>
      </p:sp>
      <p:sp>
        <p:nvSpPr>
          <p:cNvPr id="16" name="Rectangle 15">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311C584C-FB26-4DFD-8C40-40DA7BD22436}"/>
              </a:ext>
            </a:extLst>
          </p:cNvPr>
          <p:cNvPicPr>
            <a:picLocks noChangeAspect="1"/>
          </p:cNvPicPr>
          <p:nvPr/>
        </p:nvPicPr>
        <p:blipFill rotWithShape="1">
          <a:blip r:embed="rId2"/>
          <a:srcRect l="4239" t="33274" r="35191" b="8875"/>
          <a:stretch/>
        </p:blipFill>
        <p:spPr>
          <a:xfrm>
            <a:off x="5262368" y="1735268"/>
            <a:ext cx="6283602" cy="3346017"/>
          </a:xfrm>
          <a:prstGeom prst="rect">
            <a:avLst/>
          </a:prstGeom>
        </p:spPr>
      </p:pic>
    </p:spTree>
    <p:extLst>
      <p:ext uri="{BB962C8B-B14F-4D97-AF65-F5344CB8AC3E}">
        <p14:creationId xmlns:p14="http://schemas.microsoft.com/office/powerpoint/2010/main" val="362810184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1317940-1723-4352-8F57-BC1B007F20B6}"/>
              </a:ext>
            </a:extLst>
          </p:cNvPr>
          <p:cNvSpPr>
            <a:spLocks noGrp="1"/>
          </p:cNvSpPr>
          <p:nvPr>
            <p:ph type="title"/>
          </p:nvPr>
        </p:nvSpPr>
        <p:spPr/>
        <p:txBody>
          <a:bodyPr/>
          <a:lstStyle/>
          <a:p>
            <a:r>
              <a:rPr lang="it-IT" dirty="0"/>
              <a:t>Due interpretazioni diverse</a:t>
            </a:r>
          </a:p>
        </p:txBody>
      </p:sp>
      <p:sp>
        <p:nvSpPr>
          <p:cNvPr id="5" name="Segnaposto testo 4">
            <a:extLst>
              <a:ext uri="{FF2B5EF4-FFF2-40B4-BE49-F238E27FC236}">
                <a16:creationId xmlns:a16="http://schemas.microsoft.com/office/drawing/2014/main" id="{A284E11E-1124-4111-954E-D958F3CF0EE5}"/>
              </a:ext>
            </a:extLst>
          </p:cNvPr>
          <p:cNvSpPr>
            <a:spLocks noGrp="1"/>
          </p:cNvSpPr>
          <p:nvPr>
            <p:ph type="body" idx="1"/>
          </p:nvPr>
        </p:nvSpPr>
        <p:spPr/>
        <p:txBody>
          <a:bodyPr>
            <a:normAutofit fontScale="77500" lnSpcReduction="20000"/>
          </a:bodyPr>
          <a:lstStyle/>
          <a:p>
            <a:r>
              <a:rPr lang="it-IT" dirty="0"/>
              <a:t>Who </a:t>
            </a:r>
            <a:r>
              <a:rPr lang="it-IT" dirty="0" err="1"/>
              <a:t>runs</a:t>
            </a:r>
            <a:r>
              <a:rPr lang="it-IT" dirty="0"/>
              <a:t> the business?</a:t>
            </a:r>
          </a:p>
        </p:txBody>
      </p:sp>
      <p:sp>
        <p:nvSpPr>
          <p:cNvPr id="6" name="Segnaposto contenuto 5">
            <a:extLst>
              <a:ext uri="{FF2B5EF4-FFF2-40B4-BE49-F238E27FC236}">
                <a16:creationId xmlns:a16="http://schemas.microsoft.com/office/drawing/2014/main" id="{24498A3E-59FB-4B63-847B-6A35363FEDB3}"/>
              </a:ext>
            </a:extLst>
          </p:cNvPr>
          <p:cNvSpPr>
            <a:spLocks noGrp="1"/>
          </p:cNvSpPr>
          <p:nvPr>
            <p:ph sz="half" idx="2"/>
          </p:nvPr>
        </p:nvSpPr>
        <p:spPr/>
        <p:txBody>
          <a:bodyPr>
            <a:normAutofit/>
          </a:bodyPr>
          <a:lstStyle/>
          <a:p>
            <a:pPr marL="0" indent="0">
              <a:buNone/>
            </a:pPr>
            <a:endParaRPr lang="it-IT" dirty="0"/>
          </a:p>
          <a:p>
            <a:pPr marL="0" indent="0">
              <a:buNone/>
            </a:pPr>
            <a:r>
              <a:rPr lang="it-IT" sz="1600" dirty="0">
                <a:hlinkClick r:id="rId2"/>
              </a:rPr>
              <a:t>https://www.youtube.com/watch?v=xMuUEd6w54E&amp;ab_channel=EuranetPlus-OfficialEuranetPlus-Official</a:t>
            </a: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a:p>
            <a:pPr marL="0" indent="0">
              <a:buNone/>
            </a:pPr>
            <a:endParaRPr lang="it-IT" sz="1600" dirty="0"/>
          </a:p>
        </p:txBody>
      </p:sp>
      <p:sp>
        <p:nvSpPr>
          <p:cNvPr id="8" name="Segnaposto testo 7">
            <a:extLst>
              <a:ext uri="{FF2B5EF4-FFF2-40B4-BE49-F238E27FC236}">
                <a16:creationId xmlns:a16="http://schemas.microsoft.com/office/drawing/2014/main" id="{D86C5233-8A0B-4BB8-8A56-CEF9F50C3DBD}"/>
              </a:ext>
            </a:extLst>
          </p:cNvPr>
          <p:cNvSpPr>
            <a:spLocks noGrp="1"/>
          </p:cNvSpPr>
          <p:nvPr>
            <p:ph type="body" sz="quarter" idx="3"/>
          </p:nvPr>
        </p:nvSpPr>
        <p:spPr/>
        <p:txBody>
          <a:bodyPr>
            <a:normAutofit fontScale="77500" lnSpcReduction="20000"/>
          </a:bodyPr>
          <a:lstStyle/>
          <a:p>
            <a:r>
              <a:rPr lang="en-US" dirty="0"/>
              <a:t>Cowles, Maria Green (1995) ‘Setting the Agenda for the New Europe: the ERT and EC 1992’, </a:t>
            </a:r>
            <a:r>
              <a:rPr lang="en-US" i="1" dirty="0"/>
              <a:t>Journal of Common Market Studie</a:t>
            </a:r>
            <a:r>
              <a:rPr lang="en-US" dirty="0"/>
              <a:t>s 33(4): 501–26</a:t>
            </a:r>
            <a:endParaRPr lang="it-IT" dirty="0"/>
          </a:p>
        </p:txBody>
      </p:sp>
      <p:sp>
        <p:nvSpPr>
          <p:cNvPr id="7" name="Segnaposto contenuto 6">
            <a:extLst>
              <a:ext uri="{FF2B5EF4-FFF2-40B4-BE49-F238E27FC236}">
                <a16:creationId xmlns:a16="http://schemas.microsoft.com/office/drawing/2014/main" id="{0E7D70D5-AE5C-43D3-877E-F9F4B8A85D4C}"/>
              </a:ext>
            </a:extLst>
          </p:cNvPr>
          <p:cNvSpPr>
            <a:spLocks noGrp="1"/>
          </p:cNvSpPr>
          <p:nvPr>
            <p:ph sz="quarter" idx="4"/>
          </p:nvPr>
        </p:nvSpPr>
        <p:spPr/>
        <p:txBody>
          <a:bodyPr>
            <a:normAutofit/>
          </a:bodyPr>
          <a:lstStyle/>
          <a:p>
            <a:pPr marL="0" indent="0">
              <a:buNone/>
            </a:pPr>
            <a:r>
              <a:rPr lang="it-IT" sz="1600" dirty="0"/>
              <a:t>Uno studio sull'impatto della Tavola rotonda europea degli industriali sull'approvazione dell'Atto unico europeo</a:t>
            </a:r>
          </a:p>
          <a:p>
            <a:pPr marL="0" indent="0">
              <a:buNone/>
            </a:pPr>
            <a:r>
              <a:rPr lang="it-IT" sz="1600" dirty="0"/>
              <a:t>Nella letteratura, lo studio viene citato come un esempio importante di come si possa valutare l'influenza di uno specifico gruppo di interesse su una politica.</a:t>
            </a:r>
          </a:p>
          <a:p>
            <a:pPr marL="0" indent="0">
              <a:buNone/>
            </a:pPr>
            <a:r>
              <a:rPr lang="it-IT" sz="1600" dirty="0"/>
              <a:t>L'analisi di </a:t>
            </a:r>
            <a:r>
              <a:rPr lang="it-IT" sz="1600" dirty="0" err="1"/>
              <a:t>Cowles</a:t>
            </a:r>
            <a:r>
              <a:rPr lang="it-IT" sz="1600" dirty="0"/>
              <a:t> si basa sull'accesso dei rappresentanti dell’ERT ai decisori chiave europei, la riflessione delle idee lanciate dal gruppo nelle decisioni prese, e la coincidenza temporale tra le attività dell’ERT e il rilancio del processo di integrazione europea nel metà degli anni ‘80.</a:t>
            </a:r>
          </a:p>
        </p:txBody>
      </p:sp>
      <p:pic>
        <p:nvPicPr>
          <p:cNvPr id="3078" name="Picture 6" descr="Lobby transparency: the devil is always in the detail | ALTER-EU">
            <a:extLst>
              <a:ext uri="{FF2B5EF4-FFF2-40B4-BE49-F238E27FC236}">
                <a16:creationId xmlns:a16="http://schemas.microsoft.com/office/drawing/2014/main" id="{26D2AB5B-A614-4386-AF14-F0E68C926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36957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78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2E6F4A-F1AB-475D-88E6-08FB212905CE}"/>
              </a:ext>
            </a:extLst>
          </p:cNvPr>
          <p:cNvSpPr>
            <a:spLocks noGrp="1"/>
          </p:cNvSpPr>
          <p:nvPr>
            <p:ph type="title"/>
          </p:nvPr>
        </p:nvSpPr>
        <p:spPr>
          <a:xfrm>
            <a:off x="622570" y="838646"/>
            <a:ext cx="3709991" cy="5180709"/>
          </a:xfrm>
          <a:prstGeom prst="ellipse">
            <a:avLst/>
          </a:prstGeom>
        </p:spPr>
        <p:txBody>
          <a:bodyPr>
            <a:normAutofit/>
          </a:bodyPr>
          <a:lstStyle/>
          <a:p>
            <a:r>
              <a:rPr lang="it-IT" sz="2000" dirty="0"/>
              <a:t>I gruppi di interesse a livello europeo</a:t>
            </a:r>
            <a:br>
              <a:rPr lang="it-IT" sz="2000" dirty="0"/>
            </a:br>
            <a:r>
              <a:rPr lang="it-IT" sz="2000" dirty="0"/>
              <a:t>(</a:t>
            </a:r>
            <a:r>
              <a:rPr lang="it-IT" sz="2000" dirty="0" err="1"/>
              <a:t>greenwood</a:t>
            </a:r>
            <a:r>
              <a:rPr lang="it-IT" sz="2000" dirty="0"/>
              <a:t> 2017)</a:t>
            </a:r>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753A54C-1338-46FE-8B73-17D962140986}"/>
              </a:ext>
            </a:extLst>
          </p:cNvPr>
          <p:cNvSpPr>
            <a:spLocks noGrp="1"/>
          </p:cNvSpPr>
          <p:nvPr>
            <p:ph idx="1"/>
          </p:nvPr>
        </p:nvSpPr>
        <p:spPr>
          <a:xfrm>
            <a:off x="5163671" y="838647"/>
            <a:ext cx="5823328" cy="5180708"/>
          </a:xfrm>
        </p:spPr>
        <p:txBody>
          <a:bodyPr anchor="ctr">
            <a:normAutofit/>
          </a:bodyPr>
          <a:lstStyle/>
          <a:p>
            <a:pPr marL="0" indent="0" rtl="0">
              <a:buNone/>
            </a:pPr>
            <a:r>
              <a:rPr lang="it-IT" sz="1600" dirty="0">
                <a:solidFill>
                  <a:srgbClr val="000000"/>
                </a:solidFill>
                <a:effectLst/>
              </a:rPr>
              <a:t>Necessità di andare oltre la narrativa semplificatrice basata sulla teoria della cospirazione</a:t>
            </a:r>
          </a:p>
          <a:p>
            <a:pPr marL="0" indent="0" rtl="0">
              <a:buNone/>
            </a:pPr>
            <a:r>
              <a:rPr lang="it-IT" sz="1600" dirty="0">
                <a:solidFill>
                  <a:srgbClr val="000000"/>
                </a:solidFill>
                <a:effectLst/>
              </a:rPr>
              <a:t>Contesto: un processo decisionale complesso + coinvolgimento di gruppi altamente specializzati </a:t>
            </a:r>
          </a:p>
          <a:p>
            <a:pPr rtl="0">
              <a:buFont typeface="Wingdings" panose="05000000000000000000" pitchFamily="2" charset="2"/>
              <a:buChar char="ü"/>
            </a:pPr>
            <a:r>
              <a:rPr lang="it-IT" sz="1600" dirty="0">
                <a:solidFill>
                  <a:srgbClr val="000000"/>
                </a:solidFill>
                <a:effectLst/>
              </a:rPr>
              <a:t>Le istituzioni dell'UE utilizzano i gruppi di interesse come il miglior proxy disponibile per una società civile </a:t>
            </a:r>
          </a:p>
          <a:p>
            <a:pPr rtl="0">
              <a:buFont typeface="Wingdings" panose="05000000000000000000" pitchFamily="2" charset="2"/>
              <a:buChar char="ü"/>
            </a:pPr>
            <a:r>
              <a:rPr lang="it-IT" sz="1600" dirty="0">
                <a:solidFill>
                  <a:srgbClr val="000000"/>
                </a:solidFill>
                <a:effectLst/>
              </a:rPr>
              <a:t> L’implementazione progressiva di regole di funzionamento, ma permangono zone grigie (i gruppi sono i veri agenda </a:t>
            </a:r>
            <a:r>
              <a:rPr lang="it-IT" sz="1600" dirty="0" err="1">
                <a:solidFill>
                  <a:srgbClr val="000000"/>
                </a:solidFill>
                <a:effectLst/>
              </a:rPr>
              <a:t>setters</a:t>
            </a:r>
            <a:r>
              <a:rPr lang="it-IT" sz="1600" dirty="0">
                <a:solidFill>
                  <a:srgbClr val="000000"/>
                </a:solidFill>
                <a:effectLst/>
              </a:rPr>
              <a:t>?)</a:t>
            </a:r>
          </a:p>
          <a:p>
            <a:pPr rtl="0">
              <a:buFont typeface="Wingdings" panose="05000000000000000000" pitchFamily="2" charset="2"/>
              <a:buChar char="ü"/>
            </a:pPr>
            <a:r>
              <a:rPr lang="it-IT" sz="1600" dirty="0">
                <a:solidFill>
                  <a:srgbClr val="000000"/>
                </a:solidFill>
              </a:rPr>
              <a:t>La sfida delle tradizioni distinte di policy-making a livello degli SM</a:t>
            </a:r>
          </a:p>
          <a:p>
            <a:pPr marL="0" indent="0" rtl="0">
              <a:buNone/>
            </a:pPr>
            <a:endParaRPr lang="it-IT" sz="1600" dirty="0">
              <a:solidFill>
                <a:srgbClr val="000000"/>
              </a:solidFill>
              <a:effectLst/>
            </a:endParaRPr>
          </a:p>
          <a:p>
            <a:pPr marL="0" indent="0" rtl="0">
              <a:buNone/>
            </a:pPr>
            <a:endParaRPr lang="it-IT" sz="1600" dirty="0">
              <a:solidFill>
                <a:srgbClr val="000000"/>
              </a:solidFill>
              <a:effectLst/>
            </a:endParaRPr>
          </a:p>
          <a:p>
            <a:pPr marL="0" indent="0" rtl="0">
              <a:buNone/>
            </a:pPr>
            <a:endParaRPr lang="it-IT" sz="1600" dirty="0">
              <a:solidFill>
                <a:srgbClr val="000000"/>
              </a:solidFill>
              <a:effectLst/>
            </a:endParaRPr>
          </a:p>
          <a:p>
            <a:pPr marL="0" indent="0">
              <a:buNone/>
            </a:pPr>
            <a:endParaRPr lang="en-GB" sz="2000" dirty="0">
              <a:solidFill>
                <a:schemeClr val="tx2"/>
              </a:solidFill>
            </a:endParaRPr>
          </a:p>
        </p:txBody>
      </p:sp>
    </p:spTree>
    <p:extLst>
      <p:ext uri="{BB962C8B-B14F-4D97-AF65-F5344CB8AC3E}">
        <p14:creationId xmlns:p14="http://schemas.microsoft.com/office/powerpoint/2010/main" val="247543906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2A15DC9B-1DBC-40E9-B3EA-DC122E321D78}"/>
              </a:ext>
            </a:extLst>
          </p:cNvPr>
          <p:cNvPicPr>
            <a:picLocks noChangeAspect="1"/>
          </p:cNvPicPr>
          <p:nvPr/>
        </p:nvPicPr>
        <p:blipFill>
          <a:blip r:embed="rId2"/>
          <a:stretch>
            <a:fillRect/>
          </a:stretch>
        </p:blipFill>
        <p:spPr>
          <a:xfrm>
            <a:off x="1605937" y="806754"/>
            <a:ext cx="4678057" cy="5243929"/>
          </a:xfrm>
          <a:prstGeom prst="rect">
            <a:avLst/>
          </a:prstGeom>
        </p:spPr>
      </p:pic>
      <p:sp>
        <p:nvSpPr>
          <p:cNvPr id="19" name="Rectangle 18">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F5C9FCFE-5D4B-44B0-9FFC-88F9F7CDF297}"/>
              </a:ext>
            </a:extLst>
          </p:cNvPr>
          <p:cNvPicPr>
            <a:picLocks noChangeAspect="1"/>
          </p:cNvPicPr>
          <p:nvPr/>
        </p:nvPicPr>
        <p:blipFill>
          <a:blip r:embed="rId3"/>
          <a:stretch>
            <a:fillRect/>
          </a:stretch>
        </p:blipFill>
        <p:spPr>
          <a:xfrm>
            <a:off x="8276402" y="798656"/>
            <a:ext cx="2715956" cy="2870724"/>
          </a:xfrm>
          <a:prstGeom prst="rect">
            <a:avLst/>
          </a:prstGeom>
        </p:spPr>
      </p:pic>
      <p:sp>
        <p:nvSpPr>
          <p:cNvPr id="21" name="Rectangle 20">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C563B7A0-3C24-426D-89D1-C9578A5B4B43}"/>
              </a:ext>
            </a:extLst>
          </p:cNvPr>
          <p:cNvPicPr>
            <a:picLocks noChangeAspect="1"/>
          </p:cNvPicPr>
          <p:nvPr/>
        </p:nvPicPr>
        <p:blipFill>
          <a:blip r:embed="rId4"/>
          <a:stretch>
            <a:fillRect/>
          </a:stretch>
        </p:blipFill>
        <p:spPr>
          <a:xfrm>
            <a:off x="8805211" y="4446259"/>
            <a:ext cx="1658339" cy="1608667"/>
          </a:xfrm>
          <a:prstGeom prst="rect">
            <a:avLst/>
          </a:prstGeom>
        </p:spPr>
      </p:pic>
      <p:sp>
        <p:nvSpPr>
          <p:cNvPr id="11" name="CasellaDiTesto 10">
            <a:extLst>
              <a:ext uri="{FF2B5EF4-FFF2-40B4-BE49-F238E27FC236}">
                <a16:creationId xmlns:a16="http://schemas.microsoft.com/office/drawing/2014/main" id="{90CF9B84-0730-4CD3-982B-62F880353305}"/>
              </a:ext>
            </a:extLst>
          </p:cNvPr>
          <p:cNvSpPr txBox="1"/>
          <p:nvPr/>
        </p:nvSpPr>
        <p:spPr>
          <a:xfrm>
            <a:off x="1605937" y="6373368"/>
            <a:ext cx="8776313" cy="307777"/>
          </a:xfrm>
          <a:prstGeom prst="rect">
            <a:avLst/>
          </a:prstGeom>
          <a:noFill/>
        </p:spPr>
        <p:txBody>
          <a:bodyPr wrap="square" rtlCol="0">
            <a:spAutoFit/>
          </a:bodyPr>
          <a:lstStyle/>
          <a:p>
            <a:r>
              <a:rPr lang="it-IT" sz="1400" dirty="0">
                <a:solidFill>
                  <a:schemeClr val="bg1"/>
                </a:solidFill>
              </a:rPr>
              <a:t>https://www.europarl.europa.eu/RegData/etudes/ATAG/2016/595830/EPRS_ATA(2016)595830_EN.pdf</a:t>
            </a:r>
          </a:p>
        </p:txBody>
      </p:sp>
    </p:spTree>
    <p:extLst>
      <p:ext uri="{BB962C8B-B14F-4D97-AF65-F5344CB8AC3E}">
        <p14:creationId xmlns:p14="http://schemas.microsoft.com/office/powerpoint/2010/main" val="209712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olo 1">
            <a:extLst>
              <a:ext uri="{FF2B5EF4-FFF2-40B4-BE49-F238E27FC236}">
                <a16:creationId xmlns:a16="http://schemas.microsoft.com/office/drawing/2014/main" id="{C5F5E14F-600D-4150-942E-501D4C2A5C08}"/>
              </a:ext>
            </a:extLst>
          </p:cNvPr>
          <p:cNvSpPr>
            <a:spLocks noGrp="1"/>
          </p:cNvSpPr>
          <p:nvPr>
            <p:ph type="ctrTitle"/>
          </p:nvPr>
        </p:nvSpPr>
        <p:spPr>
          <a:xfrm>
            <a:off x="365759" y="3794760"/>
            <a:ext cx="11471565" cy="1739347"/>
          </a:xfrm>
        </p:spPr>
        <p:txBody>
          <a:bodyPr>
            <a:normAutofit/>
          </a:bodyPr>
          <a:lstStyle/>
          <a:p>
            <a:r>
              <a:rPr lang="it-IT"/>
              <a:t>Che cosa è un interesse legittimo?</a:t>
            </a:r>
            <a:endParaRPr lang="it-IT" dirty="0"/>
          </a:p>
        </p:txBody>
      </p:sp>
      <p:sp>
        <p:nvSpPr>
          <p:cNvPr id="3" name="Sottotitolo 2">
            <a:extLst>
              <a:ext uri="{FF2B5EF4-FFF2-40B4-BE49-F238E27FC236}">
                <a16:creationId xmlns:a16="http://schemas.microsoft.com/office/drawing/2014/main" id="{DACDBFFC-FBF3-46AC-8128-98202AA1283F}"/>
              </a:ext>
            </a:extLst>
          </p:cNvPr>
          <p:cNvSpPr>
            <a:spLocks noGrp="1"/>
          </p:cNvSpPr>
          <p:nvPr>
            <p:ph type="subTitle" idx="1"/>
          </p:nvPr>
        </p:nvSpPr>
        <p:spPr>
          <a:xfrm>
            <a:off x="1524000" y="5566518"/>
            <a:ext cx="9144000" cy="838437"/>
          </a:xfrm>
        </p:spPr>
        <p:txBody>
          <a:bodyPr>
            <a:normAutofit/>
          </a:bodyPr>
          <a:lstStyle/>
          <a:p>
            <a:r>
              <a:rPr lang="it-IT"/>
              <a:t>(Greenwood 2017)</a:t>
            </a:r>
            <a:endParaRPr lang="it-IT" dirty="0"/>
          </a:p>
        </p:txBody>
      </p:sp>
      <p:pic>
        <p:nvPicPr>
          <p:cNvPr id="5" name="Picture 4" descr="Punto esclamativo su uno sfondo giallo">
            <a:extLst>
              <a:ext uri="{FF2B5EF4-FFF2-40B4-BE49-F238E27FC236}">
                <a16:creationId xmlns:a16="http://schemas.microsoft.com/office/drawing/2014/main" id="{12FD51E1-F8DE-4404-87EC-946A54A3C18E}"/>
              </a:ext>
            </a:extLst>
          </p:cNvPr>
          <p:cNvPicPr>
            <a:picLocks noChangeAspect="1"/>
          </p:cNvPicPr>
          <p:nvPr/>
        </p:nvPicPr>
        <p:blipFill rotWithShape="1">
          <a:blip r:embed="rId2"/>
          <a:srcRect t="51107" b="8893"/>
          <a:stretch/>
        </p:blipFill>
        <p:spPr>
          <a:xfrm>
            <a:off x="20" y="10"/>
            <a:ext cx="12191980" cy="3657589"/>
          </a:xfrm>
          <a:prstGeom prst="rect">
            <a:avLst/>
          </a:prstGeom>
        </p:spPr>
      </p:pic>
    </p:spTree>
    <p:extLst>
      <p:ext uri="{BB962C8B-B14F-4D97-AF65-F5344CB8AC3E}">
        <p14:creationId xmlns:p14="http://schemas.microsoft.com/office/powerpoint/2010/main" val="2110256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2AECE-AA9E-4475-83B5-445C788B970D}"/>
              </a:ext>
            </a:extLst>
          </p:cNvPr>
          <p:cNvSpPr>
            <a:spLocks noGrp="1"/>
          </p:cNvSpPr>
          <p:nvPr>
            <p:ph type="title"/>
          </p:nvPr>
        </p:nvSpPr>
        <p:spPr/>
        <p:txBody>
          <a:bodyPr>
            <a:normAutofit fontScale="90000"/>
          </a:bodyPr>
          <a:lstStyle/>
          <a:p>
            <a:r>
              <a:rPr lang="it-IT" sz="3600" dirty="0"/>
              <a:t>Il dilemma </a:t>
            </a:r>
            <a:r>
              <a:rPr lang="it-IT" sz="3600" dirty="0" err="1"/>
              <a:t>Goldenrice</a:t>
            </a:r>
            <a:r>
              <a:rPr lang="it-IT" sz="3600" dirty="0"/>
              <a:t> vs. Greenpeace</a:t>
            </a:r>
            <a:br>
              <a:rPr lang="it-IT" sz="3600" dirty="0"/>
            </a:br>
            <a:r>
              <a:rPr lang="it-IT" sz="1300" dirty="0"/>
              <a:t>(</a:t>
            </a:r>
            <a:r>
              <a:rPr lang="it-IT" sz="1300" dirty="0">
                <a:solidFill>
                  <a:srgbClr val="FFFFFF"/>
                </a:solidFill>
              </a:rPr>
              <a:t>(</a:t>
            </a:r>
            <a:r>
              <a:rPr lang="it-IT" sz="1300" dirty="0">
                <a:solidFill>
                  <a:schemeClr val="bg2">
                    <a:lumMod val="10000"/>
                  </a:schemeClr>
                </a:solidFill>
              </a:rPr>
              <a:t>https://www.theguardian.com/environment/2019/oct/26/gm-golden-rice-delay-cost-millions-of-lives-child-blindness</a:t>
            </a:r>
            <a:r>
              <a:rPr lang="it-IT" sz="1600" dirty="0">
                <a:solidFill>
                  <a:schemeClr val="bg2">
                    <a:lumMod val="10000"/>
                  </a:schemeClr>
                </a:solidFill>
              </a:rPr>
              <a:t>)</a:t>
            </a:r>
            <a:br>
              <a:rPr lang="it-IT" sz="3600" dirty="0"/>
            </a:br>
            <a:br>
              <a:rPr lang="it-IT" sz="3600" dirty="0"/>
            </a:br>
            <a:endParaRPr lang="it-IT" sz="3600" dirty="0"/>
          </a:p>
        </p:txBody>
      </p:sp>
      <p:sp>
        <p:nvSpPr>
          <p:cNvPr id="3" name="Segnaposto contenuto 2">
            <a:extLst>
              <a:ext uri="{FF2B5EF4-FFF2-40B4-BE49-F238E27FC236}">
                <a16:creationId xmlns:a16="http://schemas.microsoft.com/office/drawing/2014/main" id="{DA51332E-9E60-4C18-889B-956EA2D276FB}"/>
              </a:ext>
            </a:extLst>
          </p:cNvPr>
          <p:cNvSpPr>
            <a:spLocks noGrp="1"/>
          </p:cNvSpPr>
          <p:nvPr>
            <p:ph idx="1"/>
          </p:nvPr>
        </p:nvSpPr>
        <p:spPr/>
        <p:txBody>
          <a:bodyPr>
            <a:normAutofit fontScale="92500" lnSpcReduction="20000"/>
          </a:bodyPr>
          <a:lstStyle/>
          <a:p>
            <a:pPr marL="0" indent="0">
              <a:buNone/>
            </a:pPr>
            <a:r>
              <a:rPr lang="it-IT" dirty="0"/>
              <a:t>Di cosa si tratta?</a:t>
            </a:r>
          </a:p>
          <a:p>
            <a:pPr marL="0" indent="0">
              <a:buNone/>
            </a:pPr>
            <a:r>
              <a:rPr lang="it-IT" dirty="0"/>
              <a:t>«Il </a:t>
            </a:r>
            <a:r>
              <a:rPr lang="it-IT" i="1" dirty="0"/>
              <a:t>Golden Rice</a:t>
            </a:r>
            <a:r>
              <a:rPr lang="it-IT" dirty="0"/>
              <a:t> è una forma di riso bianco modificato geneticamente per fornire vitamina A, atta a contrastare la cecità e altre malattie nei bambini nei paesi in via di sviluppo. È stato sviluppato due decenni fa, ma sta ancora lottando per ottenere l'approvazione nella maggior parte delle nazioni».</a:t>
            </a:r>
          </a:p>
          <a:p>
            <a:pPr marL="0" indent="0">
              <a:buNone/>
            </a:pPr>
            <a:r>
              <a:rPr lang="it-IT" dirty="0"/>
              <a:t>La carenza di vitamina A è praticamente sconosciuta in Occidente, dove si trova nella maggior parte degli alimenti. Per gli individui nei paesi in via di sviluppo, tuttavia, la vitamina A è una questione di vita o di morte. Si ritiene che la sua mancanza sia responsabile dell'uccisione di più bambini dell'HIV, della tubercolosi o della malaria: circa 2.000 morti al giorno. Su scala globale, circa un terzo dei bambini sotto i cinque anni soffre della condizione che può anche portare alla cecità ». (</a:t>
            </a:r>
            <a:r>
              <a:rPr lang="it-IT" dirty="0">
                <a:solidFill>
                  <a:srgbClr val="FFFF00"/>
                </a:solidFill>
              </a:rPr>
              <a:t>un fatto</a:t>
            </a:r>
            <a:r>
              <a:rPr lang="it-IT" dirty="0"/>
              <a:t>)</a:t>
            </a:r>
          </a:p>
          <a:p>
            <a:pPr marL="0" indent="0">
              <a:buNone/>
            </a:pPr>
            <a:r>
              <a:rPr lang="it-IT" dirty="0"/>
              <a:t>«Il Golden Rice non è stato messo a disposizione di coloro per i quali era destinato nei 20 anni trascorsi dalla sua creazione», afferma lo scrittore scientifico Ed Regis. «Se fosse stato permesso di coltivarlo in queste nazioni, milioni di vite non sarebbero andate perse a causa della malnutrizione e milioni di bambini non sarebbero diventati ciechi». (</a:t>
            </a:r>
            <a:r>
              <a:rPr lang="it-IT" dirty="0">
                <a:solidFill>
                  <a:srgbClr val="FFFF00"/>
                </a:solidFill>
              </a:rPr>
              <a:t>voce scientifica di parte?</a:t>
            </a:r>
            <a:r>
              <a:rPr lang="it-IT" dirty="0"/>
              <a:t>)</a:t>
            </a:r>
          </a:p>
        </p:txBody>
      </p:sp>
    </p:spTree>
    <p:extLst>
      <p:ext uri="{BB962C8B-B14F-4D97-AF65-F5344CB8AC3E}">
        <p14:creationId xmlns:p14="http://schemas.microsoft.com/office/powerpoint/2010/main" val="3179278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22AECE-AA9E-4475-83B5-445C788B970D}"/>
              </a:ext>
            </a:extLst>
          </p:cNvPr>
          <p:cNvSpPr>
            <a:spLocks noGrp="1"/>
          </p:cNvSpPr>
          <p:nvPr>
            <p:ph type="title"/>
          </p:nvPr>
        </p:nvSpPr>
        <p:spPr/>
        <p:txBody>
          <a:bodyPr>
            <a:normAutofit fontScale="90000"/>
          </a:bodyPr>
          <a:lstStyle/>
          <a:p>
            <a:r>
              <a:rPr lang="it-IT" sz="3600" dirty="0"/>
              <a:t>Il dilemma </a:t>
            </a:r>
            <a:r>
              <a:rPr lang="it-IT" sz="3600" dirty="0" err="1"/>
              <a:t>Goldenrice</a:t>
            </a:r>
            <a:r>
              <a:rPr lang="it-IT" sz="3600" dirty="0"/>
              <a:t> vs. Greenpeace</a:t>
            </a:r>
            <a:br>
              <a:rPr lang="it-IT" sz="3600" dirty="0"/>
            </a:br>
            <a:r>
              <a:rPr lang="it-IT" sz="1300" dirty="0"/>
              <a:t>(</a:t>
            </a:r>
            <a:r>
              <a:rPr lang="it-IT" sz="1300" dirty="0">
                <a:solidFill>
                  <a:srgbClr val="FFFFFF"/>
                </a:solidFill>
              </a:rPr>
              <a:t>(</a:t>
            </a:r>
            <a:r>
              <a:rPr lang="it-IT" sz="1300" dirty="0">
                <a:solidFill>
                  <a:schemeClr val="bg2">
                    <a:lumMod val="10000"/>
                  </a:schemeClr>
                </a:solidFill>
              </a:rPr>
              <a:t>https://www.theguardian.com/environment/2019/oct/26/gm-golden-rice-delay-cost-millions-of-lives-child-blindness</a:t>
            </a:r>
            <a:r>
              <a:rPr lang="it-IT" sz="1600" dirty="0">
                <a:solidFill>
                  <a:schemeClr val="bg2">
                    <a:lumMod val="10000"/>
                  </a:schemeClr>
                </a:solidFill>
              </a:rPr>
              <a:t>)</a:t>
            </a:r>
            <a:br>
              <a:rPr lang="it-IT" sz="3600" dirty="0"/>
            </a:br>
            <a:br>
              <a:rPr lang="it-IT" sz="3600" dirty="0"/>
            </a:br>
            <a:endParaRPr lang="it-IT" sz="3600" dirty="0"/>
          </a:p>
        </p:txBody>
      </p:sp>
      <p:sp>
        <p:nvSpPr>
          <p:cNvPr id="3" name="Segnaposto contenuto 2">
            <a:extLst>
              <a:ext uri="{FF2B5EF4-FFF2-40B4-BE49-F238E27FC236}">
                <a16:creationId xmlns:a16="http://schemas.microsoft.com/office/drawing/2014/main" id="{DA51332E-9E60-4C18-889B-956EA2D276FB}"/>
              </a:ext>
            </a:extLst>
          </p:cNvPr>
          <p:cNvSpPr>
            <a:spLocks noGrp="1"/>
          </p:cNvSpPr>
          <p:nvPr>
            <p:ph idx="1"/>
          </p:nvPr>
        </p:nvSpPr>
        <p:spPr>
          <a:xfrm>
            <a:off x="1202918" y="2011679"/>
            <a:ext cx="10322331" cy="4455795"/>
          </a:xfrm>
        </p:spPr>
        <p:txBody>
          <a:bodyPr>
            <a:normAutofit fontScale="77500" lnSpcReduction="20000"/>
          </a:bodyPr>
          <a:lstStyle/>
          <a:p>
            <a:pPr marL="0" indent="0">
              <a:buNone/>
            </a:pPr>
            <a:r>
              <a:rPr lang="it-IT" dirty="0"/>
              <a:t>La </a:t>
            </a:r>
            <a:r>
              <a:rPr lang="it-IT" dirty="0" err="1"/>
              <a:t>controargomentazione</a:t>
            </a:r>
            <a:r>
              <a:rPr lang="it-IT" dirty="0"/>
              <a:t>:</a:t>
            </a:r>
          </a:p>
          <a:p>
            <a:pPr marL="0" indent="0">
              <a:buNone/>
            </a:pPr>
            <a:r>
              <a:rPr lang="it-IT" dirty="0"/>
              <a:t>“Molti gruppi ambientalisti, in particolare Greenpeace, hanno cercato di bloccare l'approvazione del Golden Rice nel nome della loro opposizione generale alle coltivazioni OGM. (…)  Greenpeace ha insistito nel corso degli anni sul fatto che il Golden Rice è una bufala e che il suo sviluppo stava deviando le risorse dall'affrontare la povertà globale generale, la vera causa dei problemi di salute a livello del pianeta".</a:t>
            </a:r>
          </a:p>
          <a:p>
            <a:pPr marL="0" indent="0">
              <a:buNone/>
            </a:pPr>
            <a:r>
              <a:rPr lang="it-IT" dirty="0"/>
              <a:t>+</a:t>
            </a:r>
          </a:p>
          <a:p>
            <a:pPr marL="0" indent="0">
              <a:buNone/>
            </a:pPr>
            <a:r>
              <a:rPr lang="it-IT" dirty="0"/>
              <a:t>“Tuttavia, questa opposizione non aveva il potere, da sola, di fermare il Golden Rice sul suo cammino, dice Regis. Il vero problema risiede in un trattato internazionale noto come il Protocollo di Cartagena sulla biosicurezza, un accordo che mira a garantire la manipolazione, il trasporto e l’utilizzo in sicurezza di organismi viventi modificati, Protocollo entrato in vigore nel 2003. Il Protocollo di Cartagena contiene una clausola altamente controversa nota come Principio 15 o, più comunemente, il principio di precauzione. Questo afferma che se un prodotto della moderna biotecnologia rappresenta un possibile rischio per la salute umana o l'ambiente dovrebbero essere prese misure per limitarne o impedirne la coltivazione. La dottrina, nel caso del Golden Rice, è stata interpretata come "colpevole fino a prova contraria", dice Regis, un atteggiamento completamente fuori luogo rispetto al potenziale del raccolto di salvare milioni di vite e fermare la cecità. Di conseguenza, ogni aspetto dello sviluppo del Golden Rice, dal lavoro di laboratorio alle prove sul campo allo screening è rimasto invischiato "in una rete bizantina di regole, linee guida, requisiti, restrizioni e divieti", ed è solo negli ultimi anni che sono state prese misure per dargli l'approvazione, sebbene finora solo negli Stati Uniti, in Canada e in Australia. È ancora in attesa del via libera - si spera entro la fine di quest'anno - in paesi come Filippine e Bangladesh, dove è molto più urgente».</a:t>
            </a:r>
          </a:p>
        </p:txBody>
      </p:sp>
    </p:spTree>
    <p:extLst>
      <p:ext uri="{BB962C8B-B14F-4D97-AF65-F5344CB8AC3E}">
        <p14:creationId xmlns:p14="http://schemas.microsoft.com/office/powerpoint/2010/main" val="550775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5B37D18C-E711-45B7-B566-8006BF9D22B8}"/>
              </a:ext>
            </a:extLst>
          </p:cNvPr>
          <p:cNvSpPr>
            <a:spLocks noGrp="1"/>
          </p:cNvSpPr>
          <p:nvPr>
            <p:ph type="ctrTitle"/>
          </p:nvPr>
        </p:nvSpPr>
        <p:spPr>
          <a:xfrm>
            <a:off x="4378000" y="2167391"/>
            <a:ext cx="6280927" cy="2523219"/>
          </a:xfrm>
        </p:spPr>
        <p:txBody>
          <a:bodyPr>
            <a:normAutofit/>
          </a:bodyPr>
          <a:lstStyle/>
          <a:p>
            <a:pPr algn="l"/>
            <a:r>
              <a:rPr lang="it-IT" sz="4400">
                <a:solidFill>
                  <a:schemeClr val="tx2"/>
                </a:solidFill>
              </a:rPr>
              <a:t>Oltre la legittimità una questione di opportunità</a:t>
            </a:r>
          </a:p>
        </p:txBody>
      </p:sp>
      <p:sp>
        <p:nvSpPr>
          <p:cNvPr id="12" name="Rectangle 11">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50" name="Picture 6" descr="Is lobbying GOOD for democracy in the European Union? - Debating Europe">
            <a:extLst>
              <a:ext uri="{FF2B5EF4-FFF2-40B4-BE49-F238E27FC236}">
                <a16:creationId xmlns:a16="http://schemas.microsoft.com/office/drawing/2014/main" id="{BB7BEB0A-C946-462D-BCC3-1114342D9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67" y="2544416"/>
            <a:ext cx="340995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02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9FD748-EE44-4B22-A4A0-E1EE466A78EF}"/>
              </a:ext>
            </a:extLst>
          </p:cNvPr>
          <p:cNvSpPr>
            <a:spLocks noGrp="1"/>
          </p:cNvSpPr>
          <p:nvPr>
            <p:ph type="title"/>
          </p:nvPr>
        </p:nvSpPr>
        <p:spPr>
          <a:xfrm>
            <a:off x="634277" y="284176"/>
            <a:ext cx="3670874" cy="1508760"/>
          </a:xfrm>
        </p:spPr>
        <p:txBody>
          <a:bodyPr>
            <a:normAutofit/>
          </a:bodyPr>
          <a:lstStyle/>
          <a:p>
            <a:r>
              <a:rPr lang="it-IT" sz="3400">
                <a:solidFill>
                  <a:schemeClr val="tx2"/>
                </a:solidFill>
              </a:rPr>
              <a:t>Un’opportunità per la commissione</a:t>
            </a:r>
          </a:p>
        </p:txBody>
      </p:sp>
      <p:sp>
        <p:nvSpPr>
          <p:cNvPr id="3" name="Segnaposto contenuto 2">
            <a:extLst>
              <a:ext uri="{FF2B5EF4-FFF2-40B4-BE49-F238E27FC236}">
                <a16:creationId xmlns:a16="http://schemas.microsoft.com/office/drawing/2014/main" id="{2D562322-11A3-4C2B-AD01-3667FDF8ED8F}"/>
              </a:ext>
            </a:extLst>
          </p:cNvPr>
          <p:cNvSpPr>
            <a:spLocks noGrp="1"/>
          </p:cNvSpPr>
          <p:nvPr>
            <p:ph idx="1"/>
          </p:nvPr>
        </p:nvSpPr>
        <p:spPr>
          <a:xfrm>
            <a:off x="634277" y="2011680"/>
            <a:ext cx="3676678" cy="4206240"/>
          </a:xfrm>
        </p:spPr>
        <p:txBody>
          <a:bodyPr>
            <a:normAutofit/>
          </a:bodyPr>
          <a:lstStyle/>
          <a:p>
            <a:pPr marL="0" indent="0">
              <a:buNone/>
            </a:pPr>
            <a:r>
              <a:rPr lang="it-IT" dirty="0">
                <a:solidFill>
                  <a:schemeClr val="bg1"/>
                </a:solidFill>
                <a:effectLst/>
                <a:latin typeface="Times New Roman" panose="02020603050405020304" pitchFamily="18" charset="0"/>
                <a:ea typeface="Yu Mincho" panose="02020400000000000000" pitchFamily="18" charset="-128"/>
              </a:rPr>
              <a:t>La Commissione è la più grande istituzione in termini di personale, ma rimane ciò che Jean Monnet definiva: una "istituzione piccola, elitaria e tecnocratica"</a:t>
            </a:r>
            <a:endParaRPr lang="en-GB" dirty="0">
              <a:solidFill>
                <a:schemeClr val="bg1"/>
              </a:solidFill>
              <a:effectLst/>
              <a:latin typeface="Times New Roman" panose="02020603050405020304" pitchFamily="18" charset="0"/>
              <a:ea typeface="Yu Mincho" panose="02020400000000000000" pitchFamily="18" charset="-128"/>
            </a:endParaRPr>
          </a:p>
          <a:p>
            <a:pPr marL="0" indent="0">
              <a:buNone/>
            </a:pPr>
            <a:r>
              <a:rPr lang="it-IT" sz="1400" b="0" i="0" dirty="0">
                <a:solidFill>
                  <a:schemeClr val="bg1"/>
                </a:solidFill>
                <a:effectLst/>
                <a:latin typeface="Arial" panose="020B0604020202020204" pitchFamily="34" charset="0"/>
              </a:rPr>
              <a:t>(https://ec.europa.eu/info/sites/info/files/european-commission-hr_key_figures_2020_en.pdf)</a:t>
            </a:r>
            <a:endParaRPr lang="it-IT" sz="1400" dirty="0">
              <a:solidFill>
                <a:schemeClr val="bg1"/>
              </a:solidFill>
            </a:endParaRPr>
          </a:p>
          <a:p>
            <a:endParaRPr lang="it-IT" dirty="0">
              <a:solidFill>
                <a:schemeClr val="bg1"/>
              </a:solidFill>
            </a:endParaRPr>
          </a:p>
        </p:txBody>
      </p:sp>
      <p:sp>
        <p:nvSpPr>
          <p:cNvPr id="14" name="Rectangle 13">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9BA69F25-13EF-4F0D-BC13-C6A212A9F480}"/>
              </a:ext>
            </a:extLst>
          </p:cNvPr>
          <p:cNvPicPr>
            <a:picLocks noChangeAspect="1"/>
          </p:cNvPicPr>
          <p:nvPr/>
        </p:nvPicPr>
        <p:blipFill>
          <a:blip r:embed="rId2"/>
          <a:stretch>
            <a:fillRect/>
          </a:stretch>
        </p:blipFill>
        <p:spPr>
          <a:xfrm>
            <a:off x="5262368" y="778311"/>
            <a:ext cx="6283602" cy="5259931"/>
          </a:xfrm>
          <a:prstGeom prst="rect">
            <a:avLst/>
          </a:prstGeom>
        </p:spPr>
      </p:pic>
    </p:spTree>
    <p:extLst>
      <p:ext uri="{BB962C8B-B14F-4D97-AF65-F5344CB8AC3E}">
        <p14:creationId xmlns:p14="http://schemas.microsoft.com/office/powerpoint/2010/main" val="356424556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9FD748-EE44-4B22-A4A0-E1EE466A78EF}"/>
              </a:ext>
            </a:extLst>
          </p:cNvPr>
          <p:cNvSpPr>
            <a:spLocks noGrp="1"/>
          </p:cNvSpPr>
          <p:nvPr>
            <p:ph type="title"/>
          </p:nvPr>
        </p:nvSpPr>
        <p:spPr>
          <a:xfrm>
            <a:off x="634277" y="284176"/>
            <a:ext cx="3670874" cy="1508760"/>
          </a:xfrm>
        </p:spPr>
        <p:txBody>
          <a:bodyPr>
            <a:normAutofit/>
          </a:bodyPr>
          <a:lstStyle/>
          <a:p>
            <a:r>
              <a:rPr lang="it-IT" sz="3400">
                <a:solidFill>
                  <a:schemeClr val="tx2"/>
                </a:solidFill>
              </a:rPr>
              <a:t>Un’opportunità per la commissione</a:t>
            </a:r>
          </a:p>
        </p:txBody>
      </p:sp>
      <p:sp>
        <p:nvSpPr>
          <p:cNvPr id="3" name="Segnaposto contenuto 2">
            <a:extLst>
              <a:ext uri="{FF2B5EF4-FFF2-40B4-BE49-F238E27FC236}">
                <a16:creationId xmlns:a16="http://schemas.microsoft.com/office/drawing/2014/main" id="{2D562322-11A3-4C2B-AD01-3667FDF8ED8F}"/>
              </a:ext>
            </a:extLst>
          </p:cNvPr>
          <p:cNvSpPr>
            <a:spLocks noGrp="1"/>
          </p:cNvSpPr>
          <p:nvPr>
            <p:ph idx="1"/>
          </p:nvPr>
        </p:nvSpPr>
        <p:spPr>
          <a:xfrm>
            <a:off x="634277" y="2011680"/>
            <a:ext cx="3676678" cy="4206240"/>
          </a:xfrm>
        </p:spPr>
        <p:txBody>
          <a:bodyPr>
            <a:normAutofit fontScale="85000" lnSpcReduction="20000"/>
          </a:bodyPr>
          <a:lstStyle/>
          <a:p>
            <a:pPr marL="0" indent="0">
              <a:buNone/>
            </a:pPr>
            <a:r>
              <a:rPr lang="it-IT" dirty="0">
                <a:solidFill>
                  <a:schemeClr val="bg1"/>
                </a:solidFill>
                <a:effectLst/>
                <a:latin typeface="Times New Roman" panose="02020603050405020304" pitchFamily="18" charset="0"/>
                <a:ea typeface="Yu Mincho" panose="02020400000000000000" pitchFamily="18" charset="-128"/>
              </a:rPr>
              <a:t>Ogni anno: il programma di lavoro della Commissione (= le priorità politiche stabilite dal presidente) è reso pubblico per aiutare i vari stakeholders e le altre istituzioni dell'UE a pianificare il proprio lavoro con la Commissione.</a:t>
            </a:r>
          </a:p>
          <a:p>
            <a:pPr marL="0" indent="0">
              <a:buNone/>
            </a:pPr>
            <a:r>
              <a:rPr lang="it-IT" dirty="0">
                <a:solidFill>
                  <a:schemeClr val="bg1"/>
                </a:solidFill>
                <a:effectLst/>
                <a:latin typeface="Times New Roman" panose="02020603050405020304" pitchFamily="18" charset="0"/>
                <a:ea typeface="Yu Mincho" panose="02020400000000000000" pitchFamily="18" charset="-128"/>
              </a:rPr>
              <a:t>A fine anno tutti le DG e le agenzie pubblicano </a:t>
            </a:r>
            <a:r>
              <a:rPr lang="it-IT" dirty="0">
                <a:solidFill>
                  <a:schemeClr val="bg1"/>
                </a:solidFill>
                <a:latin typeface="Times New Roman" panose="02020603050405020304" pitchFamily="18" charset="0"/>
                <a:ea typeface="Yu Mincho" panose="02020400000000000000" pitchFamily="18" charset="-128"/>
              </a:rPr>
              <a:t>una </a:t>
            </a:r>
            <a:r>
              <a:rPr lang="it-IT" dirty="0">
                <a:solidFill>
                  <a:schemeClr val="bg1"/>
                </a:solidFill>
                <a:effectLst/>
                <a:latin typeface="Times New Roman" panose="02020603050405020304" pitchFamily="18" charset="0"/>
                <a:ea typeface="Yu Mincho" panose="02020400000000000000" pitchFamily="18" charset="-128"/>
              </a:rPr>
              <a:t>relazione annuale di attività sulla propria performance nel raggiungimento degli obiettivi fissati nei propri piani strategici/gestionali.</a:t>
            </a:r>
          </a:p>
          <a:p>
            <a:pPr marL="0" indent="0">
              <a:buNone/>
            </a:pPr>
            <a:r>
              <a:rPr lang="it-IT" dirty="0">
                <a:solidFill>
                  <a:schemeClr val="bg1"/>
                </a:solidFill>
                <a:effectLst/>
                <a:latin typeface="Times New Roman" panose="02020603050405020304" pitchFamily="18" charset="0"/>
                <a:ea typeface="Yu Mincho" panose="02020400000000000000" pitchFamily="18" charset="-128"/>
              </a:rPr>
              <a:t>= elenco delle priorità, riunioni, personale ecc. </a:t>
            </a:r>
          </a:p>
          <a:p>
            <a:pPr marL="0" indent="0">
              <a:buNone/>
            </a:pPr>
            <a:r>
              <a:rPr lang="it-IT" dirty="0">
                <a:solidFill>
                  <a:schemeClr val="bg1"/>
                </a:solidFill>
                <a:latin typeface="Times New Roman" panose="02020603050405020304" pitchFamily="18" charset="0"/>
                <a:ea typeface="Yu Mincho" panose="02020400000000000000" pitchFamily="18" charset="-128"/>
              </a:rPr>
              <a:t>h</a:t>
            </a:r>
            <a:r>
              <a:rPr lang="it-IT" dirty="0">
                <a:solidFill>
                  <a:schemeClr val="bg1"/>
                </a:solidFill>
                <a:effectLst/>
                <a:latin typeface="Times New Roman" panose="02020603050405020304" pitchFamily="18" charset="0"/>
                <a:ea typeface="Yu Mincho" panose="02020400000000000000" pitchFamily="18" charset="-128"/>
              </a:rPr>
              <a:t>ttps://ec.europa.eu/info/strategy/strategy-documents_en</a:t>
            </a:r>
            <a:endParaRPr lang="it-IT" dirty="0">
              <a:solidFill>
                <a:schemeClr val="bg1"/>
              </a:solidFill>
            </a:endParaRPr>
          </a:p>
        </p:txBody>
      </p:sp>
      <p:sp>
        <p:nvSpPr>
          <p:cNvPr id="23" name="Rectangle 22">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 name="Immagine 5">
            <a:extLst>
              <a:ext uri="{FF2B5EF4-FFF2-40B4-BE49-F238E27FC236}">
                <a16:creationId xmlns:a16="http://schemas.microsoft.com/office/drawing/2014/main" id="{71307B71-A647-4249-84A1-A605D70161BC}"/>
              </a:ext>
            </a:extLst>
          </p:cNvPr>
          <p:cNvPicPr>
            <a:picLocks noChangeAspect="1"/>
          </p:cNvPicPr>
          <p:nvPr/>
        </p:nvPicPr>
        <p:blipFill>
          <a:blip r:embed="rId2"/>
          <a:stretch>
            <a:fillRect/>
          </a:stretch>
        </p:blipFill>
        <p:spPr>
          <a:xfrm>
            <a:off x="5262368" y="845118"/>
            <a:ext cx="6283602" cy="5126318"/>
          </a:xfrm>
          <a:prstGeom prst="rect">
            <a:avLst/>
          </a:prstGeom>
        </p:spPr>
      </p:pic>
    </p:spTree>
    <p:extLst>
      <p:ext uri="{BB962C8B-B14F-4D97-AF65-F5344CB8AC3E}">
        <p14:creationId xmlns:p14="http://schemas.microsoft.com/office/powerpoint/2010/main" val="10740477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398B9-5F98-404C-A3FD-163D7C463042}"/>
              </a:ext>
            </a:extLst>
          </p:cNvPr>
          <p:cNvSpPr>
            <a:spLocks noGrp="1"/>
          </p:cNvSpPr>
          <p:nvPr>
            <p:ph type="title"/>
          </p:nvPr>
        </p:nvSpPr>
        <p:spPr/>
        <p:txBody>
          <a:bodyPr/>
          <a:lstStyle/>
          <a:p>
            <a:r>
              <a:rPr lang="it-IT" dirty="0"/>
              <a:t>Quale opportunità</a:t>
            </a:r>
          </a:p>
        </p:txBody>
      </p:sp>
      <p:sp>
        <p:nvSpPr>
          <p:cNvPr id="3" name="Segnaposto contenuto 2">
            <a:extLst>
              <a:ext uri="{FF2B5EF4-FFF2-40B4-BE49-F238E27FC236}">
                <a16:creationId xmlns:a16="http://schemas.microsoft.com/office/drawing/2014/main" id="{FC0C50AC-D00B-45B6-93B3-C9D0DE74D9F8}"/>
              </a:ext>
            </a:extLst>
          </p:cNvPr>
          <p:cNvSpPr>
            <a:spLocks noGrp="1"/>
          </p:cNvSpPr>
          <p:nvPr>
            <p:ph idx="1"/>
          </p:nvPr>
        </p:nvSpPr>
        <p:spPr/>
        <p:txBody>
          <a:bodyPr>
            <a:normAutofit/>
          </a:bodyPr>
          <a:lstStyle/>
          <a:p>
            <a:r>
              <a:rPr lang="it-IT" dirty="0"/>
              <a:t>Personale limitato e programma di lavoro ampio e altamente specializzato</a:t>
            </a:r>
          </a:p>
          <a:p>
            <a:r>
              <a:rPr lang="it-IT" dirty="0"/>
              <a:t>Spazio per collaborazioni con i stakeholders (rappresentare gli interessi specifici nell’agenda)</a:t>
            </a:r>
          </a:p>
          <a:p>
            <a:pPr lvl="1"/>
            <a:r>
              <a:rPr lang="it-IT" dirty="0"/>
              <a:t>Aumento della trasparenza, efficacia e l’</a:t>
            </a:r>
            <a:r>
              <a:rPr lang="it-IT" i="1" dirty="0"/>
              <a:t>accountability.</a:t>
            </a:r>
          </a:p>
          <a:p>
            <a:pPr lvl="1"/>
            <a:endParaRPr lang="it-IT" i="1" dirty="0"/>
          </a:p>
          <a:p>
            <a:pPr lvl="1"/>
            <a:r>
              <a:rPr lang="it-IT" dirty="0"/>
              <a:t>V. Schmidt (2013): Una cattiva gestione del policy-making - costituita da  pratiche di governance corrotte, incompetente o oppressive – agisce negativamente sulla percezione della legittimità anche se dal punto di vista dell’input e dell’output il processo rimane soddisfacente. Tutto è reso più complicato a livello europeo considerato che il funzionamento delle istituzioni implica vari livelli (intergovernativi, sovranazionali).</a:t>
            </a:r>
          </a:p>
        </p:txBody>
      </p:sp>
    </p:spTree>
    <p:extLst>
      <p:ext uri="{BB962C8B-B14F-4D97-AF65-F5344CB8AC3E}">
        <p14:creationId xmlns:p14="http://schemas.microsoft.com/office/powerpoint/2010/main" val="407170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73503A0B-47CB-4FD5-993E-F836BEDFCA82}"/>
              </a:ext>
            </a:extLst>
          </p:cNvPr>
          <p:cNvSpPr txBox="1"/>
          <p:nvPr/>
        </p:nvSpPr>
        <p:spPr>
          <a:xfrm>
            <a:off x="557951" y="385555"/>
            <a:ext cx="5775285" cy="5879990"/>
          </a:xfrm>
          <a:prstGeom prst="rect">
            <a:avLst/>
          </a:prstGeom>
        </p:spPr>
        <p:txBody>
          <a:bodyPr vert="horz" lIns="91440" tIns="45720" rIns="91440" bIns="45720" rtlCol="0">
            <a:normAutofit fontScale="92500" lnSpcReduction="20000"/>
          </a:bodyPr>
          <a:lstStyle/>
          <a:p>
            <a:pPr>
              <a:lnSpc>
                <a:spcPct val="90000"/>
              </a:lnSpc>
              <a:spcAft>
                <a:spcPts val="600"/>
              </a:spcAft>
              <a:buClr>
                <a:schemeClr val="tx1"/>
              </a:buClr>
            </a:pPr>
            <a:endParaRPr lang="it-IT" dirty="0">
              <a:solidFill>
                <a:schemeClr val="bg1"/>
              </a:solidFill>
              <a:latin typeface="Arial" panose="020B0604020202020204" pitchFamily="34" charset="0"/>
              <a:cs typeface="Arial" panose="020B0604020202020204" pitchFamily="34" charset="0"/>
            </a:endParaRPr>
          </a:p>
          <a:p>
            <a:pPr>
              <a:lnSpc>
                <a:spcPct val="90000"/>
              </a:lnSpc>
              <a:spcAft>
                <a:spcPts val="600"/>
              </a:spcAft>
              <a:buClr>
                <a:schemeClr val="tx1"/>
              </a:buClr>
            </a:pPr>
            <a:r>
              <a:rPr lang="it-IT" dirty="0">
                <a:solidFill>
                  <a:schemeClr val="bg1"/>
                </a:solidFill>
                <a:latin typeface="Arial" panose="020B0604020202020204" pitchFamily="34" charset="0"/>
                <a:cs typeface="Arial" panose="020B0604020202020204" pitchFamily="34" charset="0"/>
              </a:rPr>
              <a:t>“Numerose industrie hanno chiesto e ottenuto una serie di aiuti a causa delle circostanze speciali, alcune delle quali giustificate. Ma vediamo un altro fenomeno svilupparsi nella politica dell'UE che rappresenta un rischio significativo: i lobbisti di molte industrie stanno riconfezionando opportunisticamente vecchie richieste, o sviluppandone di nuove, e usando la crisi del coronavirus per giustificarle, anche se in molti casi non c'è un chiaro collegamento all'emergenza sanitaria”.</a:t>
            </a:r>
          </a:p>
          <a:p>
            <a:pPr>
              <a:lnSpc>
                <a:spcPct val="90000"/>
              </a:lnSpc>
              <a:spcAft>
                <a:spcPts val="600"/>
              </a:spcAft>
              <a:buClr>
                <a:schemeClr val="tx1"/>
              </a:buClr>
            </a:pPr>
            <a:endParaRPr lang="it-IT" dirty="0">
              <a:solidFill>
                <a:schemeClr val="bg1"/>
              </a:solidFill>
              <a:latin typeface="Arial" panose="020B0604020202020204" pitchFamily="34" charset="0"/>
              <a:cs typeface="Arial" panose="020B0604020202020204" pitchFamily="34" charset="0"/>
            </a:endParaRPr>
          </a:p>
          <a:p>
            <a:pPr>
              <a:lnSpc>
                <a:spcPct val="90000"/>
              </a:lnSpc>
              <a:buClr>
                <a:schemeClr val="tx1"/>
              </a:buClr>
            </a:pPr>
            <a:r>
              <a:rPr lang="it-IT" b="1" i="0" dirty="0" err="1">
                <a:solidFill>
                  <a:schemeClr val="bg1"/>
                </a:solidFill>
                <a:effectLst/>
                <a:latin typeface="Arial" panose="020B0604020202020204" pitchFamily="34" charset="0"/>
                <a:cs typeface="Arial" panose="020B0604020202020204" pitchFamily="34" charset="0"/>
              </a:rPr>
              <a:t>February</a:t>
            </a:r>
            <a:r>
              <a:rPr lang="it-IT" b="1" i="0" dirty="0">
                <a:solidFill>
                  <a:schemeClr val="bg1"/>
                </a:solidFill>
                <a:effectLst/>
                <a:latin typeface="Arial" panose="020B0604020202020204" pitchFamily="34" charset="0"/>
                <a:cs typeface="Arial" panose="020B0604020202020204" pitchFamily="34" charset="0"/>
              </a:rPr>
              <a:t> 2021: Rebranding single-use </a:t>
            </a:r>
            <a:r>
              <a:rPr lang="it-IT" b="1" i="0" dirty="0" err="1">
                <a:solidFill>
                  <a:schemeClr val="bg1"/>
                </a:solidFill>
                <a:effectLst/>
                <a:latin typeface="Arial" panose="020B0604020202020204" pitchFamily="34" charset="0"/>
                <a:cs typeface="Arial" panose="020B0604020202020204" pitchFamily="34" charset="0"/>
              </a:rPr>
              <a:t>plastics</a:t>
            </a:r>
            <a:r>
              <a:rPr lang="it-IT" b="1" i="0" dirty="0">
                <a:solidFill>
                  <a:schemeClr val="bg1"/>
                </a:solidFill>
                <a:effectLst/>
                <a:latin typeface="Arial" panose="020B0604020202020204" pitchFamily="34" charset="0"/>
                <a:cs typeface="Arial" panose="020B0604020202020204" pitchFamily="34" charset="0"/>
              </a:rPr>
              <a:t> </a:t>
            </a:r>
            <a:r>
              <a:rPr lang="it-IT" b="1" i="0" dirty="0" err="1">
                <a:solidFill>
                  <a:schemeClr val="bg1"/>
                </a:solidFill>
                <a:effectLst/>
                <a:latin typeface="Arial" panose="020B0604020202020204" pitchFamily="34" charset="0"/>
                <a:cs typeface="Arial" panose="020B0604020202020204" pitchFamily="34" charset="0"/>
              </a:rPr>
              <a:t>as</a:t>
            </a:r>
            <a:r>
              <a:rPr lang="it-IT" b="1" i="0" dirty="0">
                <a:solidFill>
                  <a:schemeClr val="bg1"/>
                </a:solidFill>
                <a:effectLst/>
                <a:latin typeface="Arial" panose="020B0604020202020204" pitchFamily="34" charset="0"/>
                <a:cs typeface="Arial" panose="020B0604020202020204" pitchFamily="34" charset="0"/>
              </a:rPr>
              <a:t> corona-</a:t>
            </a:r>
            <a:r>
              <a:rPr lang="it-IT" b="1" i="0" dirty="0" err="1">
                <a:solidFill>
                  <a:schemeClr val="bg1"/>
                </a:solidFill>
                <a:effectLst/>
                <a:latin typeface="Arial" panose="020B0604020202020204" pitchFamily="34" charset="0"/>
                <a:cs typeface="Arial" panose="020B0604020202020204" pitchFamily="34" charset="0"/>
              </a:rPr>
              <a:t>friendly</a:t>
            </a:r>
            <a:endParaRPr lang="it-IT" b="1" i="0" dirty="0">
              <a:solidFill>
                <a:schemeClr val="bg1"/>
              </a:solidFill>
              <a:effectLst/>
              <a:latin typeface="Arial" panose="020B0604020202020204" pitchFamily="34" charset="0"/>
              <a:cs typeface="Arial" panose="020B0604020202020204" pitchFamily="34" charset="0"/>
            </a:endParaRPr>
          </a:p>
          <a:p>
            <a:pPr>
              <a:lnSpc>
                <a:spcPct val="90000"/>
              </a:lnSpc>
              <a:buClr>
                <a:schemeClr val="tx1"/>
              </a:buClr>
            </a:pPr>
            <a:endParaRPr lang="it-IT" b="1" dirty="0">
              <a:solidFill>
                <a:schemeClr val="bg1"/>
              </a:solidFill>
              <a:latin typeface="Arial" panose="020B0604020202020204" pitchFamily="34" charset="0"/>
              <a:cs typeface="Arial" panose="020B0604020202020204" pitchFamily="34" charset="0"/>
            </a:endParaRPr>
          </a:p>
          <a:p>
            <a:pPr>
              <a:lnSpc>
                <a:spcPct val="90000"/>
              </a:lnSpc>
              <a:buClr>
                <a:schemeClr val="tx1"/>
              </a:buClr>
            </a:pPr>
            <a:r>
              <a:rPr lang="it-IT" b="1" dirty="0" err="1">
                <a:solidFill>
                  <a:schemeClr val="bg1"/>
                </a:solidFill>
                <a:latin typeface="Arial" panose="020B0604020202020204" pitchFamily="34" charset="0"/>
                <a:cs typeface="Arial" panose="020B0604020202020204" pitchFamily="34" charset="0"/>
              </a:rPr>
              <a:t>Main</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actor</a:t>
            </a:r>
            <a:r>
              <a:rPr lang="it-IT" b="1" dirty="0">
                <a:solidFill>
                  <a:schemeClr val="bg1"/>
                </a:solidFill>
                <a:latin typeface="Arial" panose="020B0604020202020204" pitchFamily="34" charset="0"/>
                <a:cs typeface="Arial" panose="020B0604020202020204" pitchFamily="34" charset="0"/>
              </a:rPr>
              <a:t>: Pack2Go (</a:t>
            </a:r>
            <a:r>
              <a:rPr lang="it-IT" b="1" dirty="0" err="1">
                <a:solidFill>
                  <a:schemeClr val="bg1"/>
                </a:solidFill>
                <a:latin typeface="Arial" panose="020B0604020202020204" pitchFamily="34" charset="0"/>
                <a:cs typeface="Arial" panose="020B0604020202020204" pitchFamily="34" charset="0"/>
              </a:rPr>
              <a:t>European</a:t>
            </a:r>
            <a:r>
              <a:rPr lang="it-IT" b="1" dirty="0">
                <a:solidFill>
                  <a:schemeClr val="bg1"/>
                </a:solidFill>
                <a:latin typeface="Arial" panose="020B0604020202020204" pitchFamily="34" charset="0"/>
                <a:cs typeface="Arial" panose="020B0604020202020204" pitchFamily="34" charset="0"/>
              </a:rPr>
              <a:t> Association </a:t>
            </a:r>
            <a:r>
              <a:rPr lang="it-IT" b="1" dirty="0" err="1">
                <a:solidFill>
                  <a:schemeClr val="bg1"/>
                </a:solidFill>
                <a:latin typeface="Arial" panose="020B0604020202020204" pitchFamily="34" charset="0"/>
                <a:cs typeface="Arial" panose="020B0604020202020204" pitchFamily="34" charset="0"/>
              </a:rPr>
              <a:t>representing</a:t>
            </a:r>
            <a:r>
              <a:rPr lang="it-IT" b="1" dirty="0">
                <a:solidFill>
                  <a:schemeClr val="bg1"/>
                </a:solidFill>
                <a:latin typeface="Arial" panose="020B0604020202020204" pitchFamily="34" charset="0"/>
                <a:cs typeface="Arial" panose="020B0604020202020204" pitchFamily="34" charset="0"/>
              </a:rPr>
              <a:t> the major </a:t>
            </a:r>
            <a:r>
              <a:rPr lang="it-IT" b="1" dirty="0" err="1">
                <a:solidFill>
                  <a:schemeClr val="bg1"/>
                </a:solidFill>
                <a:latin typeface="Arial" panose="020B0604020202020204" pitchFamily="34" charset="0"/>
                <a:cs typeface="Arial" panose="020B0604020202020204" pitchFamily="34" charset="0"/>
              </a:rPr>
              <a:t>foodservice</a:t>
            </a:r>
            <a:r>
              <a:rPr lang="it-IT" b="1" dirty="0">
                <a:solidFill>
                  <a:schemeClr val="bg1"/>
                </a:solidFill>
                <a:latin typeface="Arial" panose="020B0604020202020204" pitchFamily="34" charset="0"/>
                <a:cs typeface="Arial" panose="020B0604020202020204" pitchFamily="34" charset="0"/>
              </a:rPr>
              <a:t> packaging </a:t>
            </a:r>
            <a:r>
              <a:rPr lang="it-IT" b="1" dirty="0" err="1">
                <a:solidFill>
                  <a:schemeClr val="bg1"/>
                </a:solidFill>
                <a:latin typeface="Arial" panose="020B0604020202020204" pitchFamily="34" charset="0"/>
                <a:cs typeface="Arial" panose="020B0604020202020204" pitchFamily="34" charset="0"/>
              </a:rPr>
              <a:t>manufacturers</a:t>
            </a:r>
            <a:r>
              <a:rPr lang="it-IT" b="1" dirty="0">
                <a:solidFill>
                  <a:schemeClr val="bg1"/>
                </a:solidFill>
                <a:latin typeface="Arial" panose="020B0604020202020204" pitchFamily="34" charset="0"/>
                <a:cs typeface="Arial" panose="020B0604020202020204" pitchFamily="34" charset="0"/>
              </a:rPr>
              <a:t>) / 360° </a:t>
            </a:r>
            <a:r>
              <a:rPr lang="it-IT" b="1" dirty="0" err="1">
                <a:solidFill>
                  <a:schemeClr val="bg1"/>
                </a:solidFill>
                <a:latin typeface="Arial" panose="020B0604020202020204" pitchFamily="34" charset="0"/>
                <a:cs typeface="Arial" panose="020B0604020202020204" pitchFamily="34" charset="0"/>
              </a:rPr>
              <a:t>Foodservice</a:t>
            </a:r>
            <a:r>
              <a:rPr lang="it-IT" b="1" dirty="0">
                <a:solidFill>
                  <a:schemeClr val="bg1"/>
                </a:solidFill>
                <a:latin typeface="Arial" panose="020B0604020202020204" pitchFamily="34" charset="0"/>
                <a:cs typeface="Arial" panose="020B0604020202020204" pitchFamily="34" charset="0"/>
              </a:rPr>
              <a:t> (he </a:t>
            </a:r>
            <a:r>
              <a:rPr lang="it-IT" b="1" dirty="0" err="1">
                <a:solidFill>
                  <a:schemeClr val="bg1"/>
                </a:solidFill>
                <a:latin typeface="Arial" panose="020B0604020202020204" pitchFamily="34" charset="0"/>
                <a:cs typeface="Arial" panose="020B0604020202020204" pitchFamily="34" charset="0"/>
              </a:rPr>
              <a:t>material-neutral</a:t>
            </a:r>
            <a:r>
              <a:rPr lang="it-IT" b="1" dirty="0">
                <a:solidFill>
                  <a:schemeClr val="bg1"/>
                </a:solidFill>
                <a:latin typeface="Arial" panose="020B0604020202020204" pitchFamily="34" charset="0"/>
                <a:cs typeface="Arial" panose="020B0604020202020204" pitchFamily="34" charset="0"/>
              </a:rPr>
              <a:t> collaborative </a:t>
            </a:r>
            <a:r>
              <a:rPr lang="it-IT" b="1" dirty="0" err="1">
                <a:solidFill>
                  <a:schemeClr val="bg1"/>
                </a:solidFill>
                <a:latin typeface="Arial" panose="020B0604020202020204" pitchFamily="34" charset="0"/>
                <a:cs typeface="Arial" panose="020B0604020202020204" pitchFamily="34" charset="0"/>
              </a:rPr>
              <a:t>platform</a:t>
            </a:r>
            <a:r>
              <a:rPr lang="it-IT" b="1" dirty="0">
                <a:solidFill>
                  <a:schemeClr val="bg1"/>
                </a:solidFill>
                <a:latin typeface="Arial" panose="020B0604020202020204" pitchFamily="34" charset="0"/>
                <a:cs typeface="Arial" panose="020B0604020202020204" pitchFamily="34" charset="0"/>
              </a:rPr>
              <a:t> for </a:t>
            </a:r>
            <a:r>
              <a:rPr lang="it-IT" b="1" dirty="0" err="1">
                <a:solidFill>
                  <a:schemeClr val="bg1"/>
                </a:solidFill>
                <a:latin typeface="Arial" panose="020B0604020202020204" pitchFamily="34" charset="0"/>
                <a:cs typeface="Arial" panose="020B0604020202020204" pitchFamily="34" charset="0"/>
              </a:rPr>
              <a:t>safe</a:t>
            </a:r>
            <a:r>
              <a:rPr lang="it-IT" b="1" dirty="0">
                <a:solidFill>
                  <a:schemeClr val="bg1"/>
                </a:solidFill>
                <a:latin typeface="Arial" panose="020B0604020202020204" pitchFamily="34" charset="0"/>
                <a:cs typeface="Arial" panose="020B0604020202020204" pitchFamily="34" charset="0"/>
              </a:rPr>
              <a:t> and </a:t>
            </a:r>
            <a:r>
              <a:rPr lang="it-IT" b="1" dirty="0" err="1">
                <a:solidFill>
                  <a:schemeClr val="bg1"/>
                </a:solidFill>
                <a:latin typeface="Arial" panose="020B0604020202020204" pitchFamily="34" charset="0"/>
                <a:cs typeface="Arial" panose="020B0604020202020204" pitchFamily="34" charset="0"/>
              </a:rPr>
              <a:t>sustainable</a:t>
            </a:r>
            <a:r>
              <a:rPr lang="it-IT" b="1" dirty="0">
                <a:solidFill>
                  <a:schemeClr val="bg1"/>
                </a:solidFill>
                <a:latin typeface="Arial" panose="020B0604020202020204" pitchFamily="34" charset="0"/>
                <a:cs typeface="Arial" panose="020B0604020202020204" pitchFamily="34" charset="0"/>
              </a:rPr>
              <a:t> service of food and drinks in Europe)</a:t>
            </a:r>
          </a:p>
          <a:p>
            <a:pPr>
              <a:lnSpc>
                <a:spcPct val="90000"/>
              </a:lnSpc>
              <a:spcAft>
                <a:spcPts val="600"/>
              </a:spcAft>
              <a:buClr>
                <a:schemeClr val="tx1"/>
              </a:buClr>
            </a:pPr>
            <a:endParaRPr lang="it-IT" dirty="0">
              <a:solidFill>
                <a:schemeClr val="bg1"/>
              </a:solidFill>
              <a:latin typeface="Arial" panose="020B0604020202020204" pitchFamily="34" charset="0"/>
              <a:cs typeface="Arial" panose="020B0604020202020204" pitchFamily="34" charset="0"/>
            </a:endParaRPr>
          </a:p>
          <a:p>
            <a:pPr>
              <a:lnSpc>
                <a:spcPct val="90000"/>
              </a:lnSpc>
              <a:spcAft>
                <a:spcPts val="600"/>
              </a:spcAft>
              <a:buClr>
                <a:schemeClr val="tx1"/>
              </a:buClr>
            </a:pPr>
            <a:r>
              <a:rPr lang="it-IT" dirty="0">
                <a:solidFill>
                  <a:schemeClr val="bg1"/>
                </a:solidFill>
                <a:latin typeface="Arial" panose="020B0604020202020204" pitchFamily="34" charset="0"/>
                <a:cs typeface="Arial" panose="020B0604020202020204" pitchFamily="34" charset="0"/>
              </a:rPr>
              <a:t>“</a:t>
            </a:r>
            <a:r>
              <a:rPr lang="it-IT" b="0" i="0" dirty="0" err="1">
                <a:solidFill>
                  <a:schemeClr val="bg1"/>
                </a:solidFill>
                <a:effectLst/>
                <a:latin typeface="Arial" panose="020B0604020202020204" pitchFamily="34" charset="0"/>
                <a:cs typeface="Arial" panose="020B0604020202020204" pitchFamily="34" charset="0"/>
              </a:rPr>
              <a:t>Purpose-designed</a:t>
            </a:r>
            <a:r>
              <a:rPr lang="it-IT" b="0" i="0" dirty="0">
                <a:solidFill>
                  <a:schemeClr val="bg1"/>
                </a:solidFill>
                <a:effectLst/>
                <a:latin typeface="Arial" panose="020B0604020202020204" pitchFamily="34" charset="0"/>
                <a:cs typeface="Arial" panose="020B0604020202020204" pitchFamily="34" charset="0"/>
              </a:rPr>
              <a:t> and </a:t>
            </a:r>
            <a:r>
              <a:rPr lang="it-IT" b="0" i="0" dirty="0" err="1">
                <a:solidFill>
                  <a:schemeClr val="bg1"/>
                </a:solidFill>
                <a:effectLst/>
                <a:latin typeface="Arial" panose="020B0604020202020204" pitchFamily="34" charset="0"/>
                <a:cs typeface="Arial" panose="020B0604020202020204" pitchFamily="34" charset="0"/>
              </a:rPr>
              <a:t>sustainable</a:t>
            </a:r>
            <a:r>
              <a:rPr lang="it-IT" b="0" i="0" dirty="0">
                <a:solidFill>
                  <a:schemeClr val="bg1"/>
                </a:solidFill>
                <a:effectLst/>
                <a:latin typeface="Arial" panose="020B0604020202020204" pitchFamily="34" charset="0"/>
                <a:cs typeface="Arial" panose="020B0604020202020204" pitchFamily="34" charset="0"/>
              </a:rPr>
              <a:t> single use packaging (like </a:t>
            </a:r>
            <a:r>
              <a:rPr lang="it-IT" b="0" i="0" dirty="0" err="1">
                <a:solidFill>
                  <a:schemeClr val="bg1"/>
                </a:solidFill>
                <a:effectLst/>
                <a:latin typeface="Arial" panose="020B0604020202020204" pitchFamily="34" charset="0"/>
                <a:cs typeface="Arial" panose="020B0604020202020204" pitchFamily="34" charset="0"/>
              </a:rPr>
              <a:t>cups</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trays</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bowls</a:t>
            </a:r>
            <a:r>
              <a:rPr lang="it-IT" b="0" i="0" dirty="0">
                <a:solidFill>
                  <a:schemeClr val="bg1"/>
                </a:solidFill>
                <a:effectLst/>
                <a:latin typeface="Arial" panose="020B0604020202020204" pitchFamily="34" charset="0"/>
                <a:cs typeface="Arial" panose="020B0604020202020204" pitchFamily="34" charset="0"/>
              </a:rPr>
              <a:t>, boxes and </a:t>
            </a:r>
            <a:r>
              <a:rPr lang="it-IT" b="0" i="0" dirty="0" err="1">
                <a:solidFill>
                  <a:schemeClr val="bg1"/>
                </a:solidFill>
                <a:effectLst/>
                <a:latin typeface="Arial" panose="020B0604020202020204" pitchFamily="34" charset="0"/>
                <a:cs typeface="Arial" panose="020B0604020202020204" pitchFamily="34" charset="0"/>
              </a:rPr>
              <a:t>many</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other</a:t>
            </a:r>
            <a:r>
              <a:rPr lang="it-IT" b="0" i="0" dirty="0">
                <a:solidFill>
                  <a:schemeClr val="bg1"/>
                </a:solidFill>
                <a:effectLst/>
                <a:latin typeface="Arial" panose="020B0604020202020204" pitchFamily="34" charset="0"/>
                <a:cs typeface="Arial" panose="020B0604020202020204" pitchFamily="34" charset="0"/>
              </a:rPr>
              <a:t> containers) and </a:t>
            </a:r>
            <a:r>
              <a:rPr lang="it-IT" b="0" i="0" dirty="0" err="1">
                <a:solidFill>
                  <a:schemeClr val="bg1"/>
                </a:solidFill>
                <a:effectLst/>
                <a:latin typeface="Arial" panose="020B0604020202020204" pitchFamily="34" charset="0"/>
                <a:cs typeface="Arial" panose="020B0604020202020204" pitchFamily="34" charset="0"/>
              </a:rPr>
              <a:t>related</a:t>
            </a:r>
            <a:r>
              <a:rPr lang="it-IT" b="0" i="0" dirty="0">
                <a:solidFill>
                  <a:schemeClr val="bg1"/>
                </a:solidFill>
                <a:effectLst/>
                <a:latin typeface="Arial" panose="020B0604020202020204" pitchFamily="34" charset="0"/>
                <a:cs typeface="Arial" panose="020B0604020202020204" pitchFamily="34" charset="0"/>
              </a:rPr>
              <a:t> items (like </a:t>
            </a:r>
            <a:r>
              <a:rPr lang="it-IT" b="0" i="0" dirty="0" err="1">
                <a:solidFill>
                  <a:schemeClr val="bg1"/>
                </a:solidFill>
                <a:effectLst/>
                <a:latin typeface="Arial" panose="020B0604020202020204" pitchFamily="34" charset="0"/>
                <a:cs typeface="Arial" panose="020B0604020202020204" pitchFamily="34" charset="0"/>
              </a:rPr>
              <a:t>cutlery</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straws</a:t>
            </a:r>
            <a:r>
              <a:rPr lang="it-IT" b="0" i="0" dirty="0">
                <a:solidFill>
                  <a:schemeClr val="bg1"/>
                </a:solidFill>
                <a:effectLst/>
                <a:latin typeface="Arial" panose="020B0604020202020204" pitchFamily="34" charset="0"/>
                <a:cs typeface="Arial" panose="020B0604020202020204" pitchFamily="34" charset="0"/>
              </a:rPr>
              <a:t>, etc.) </a:t>
            </a:r>
            <a:r>
              <a:rPr lang="it-IT" b="0" i="0" dirty="0" err="1">
                <a:solidFill>
                  <a:schemeClr val="bg1"/>
                </a:solidFill>
                <a:effectLst/>
                <a:latin typeface="Arial" panose="020B0604020202020204" pitchFamily="34" charset="0"/>
                <a:cs typeface="Arial" panose="020B0604020202020204" pitchFamily="34" charset="0"/>
              </a:rPr>
              <a:t>have</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proved</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their</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indispensability</a:t>
            </a:r>
            <a:r>
              <a:rPr lang="it-IT" b="0" i="0" dirty="0">
                <a:solidFill>
                  <a:schemeClr val="bg1"/>
                </a:solidFill>
                <a:effectLst/>
                <a:latin typeface="Arial" panose="020B0604020202020204" pitchFamily="34" charset="0"/>
                <a:cs typeface="Arial" panose="020B0604020202020204" pitchFamily="34" charset="0"/>
              </a:rPr>
              <a:t> in </a:t>
            </a:r>
            <a:r>
              <a:rPr lang="it-IT" b="0" i="0" dirty="0" err="1">
                <a:solidFill>
                  <a:schemeClr val="bg1"/>
                </a:solidFill>
                <a:effectLst/>
                <a:latin typeface="Arial" panose="020B0604020202020204" pitchFamily="34" charset="0"/>
                <a:cs typeface="Arial" panose="020B0604020202020204" pitchFamily="34" charset="0"/>
              </a:rPr>
              <a:t>protecting</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hygiene</a:t>
            </a:r>
            <a:r>
              <a:rPr lang="it-IT" b="0" i="0" dirty="0">
                <a:solidFill>
                  <a:schemeClr val="bg1"/>
                </a:solidFill>
                <a:effectLst/>
                <a:latin typeface="Arial" panose="020B0604020202020204" pitchFamily="34" charset="0"/>
                <a:cs typeface="Arial" panose="020B0604020202020204" pitchFamily="34" charset="0"/>
              </a:rPr>
              <a:t> and public </a:t>
            </a:r>
            <a:r>
              <a:rPr lang="it-IT" b="0" i="0" dirty="0" err="1">
                <a:solidFill>
                  <a:schemeClr val="bg1"/>
                </a:solidFill>
                <a:effectLst/>
                <a:latin typeface="Arial" panose="020B0604020202020204" pitchFamily="34" charset="0"/>
                <a:cs typeface="Arial" panose="020B0604020202020204" pitchFamily="34" charset="0"/>
              </a:rPr>
              <a:t>health</a:t>
            </a:r>
            <a:r>
              <a:rPr lang="it-IT" b="0" i="0" dirty="0">
                <a:solidFill>
                  <a:schemeClr val="bg1"/>
                </a:solidFill>
                <a:effectLst/>
                <a:latin typeface="Arial" panose="020B0604020202020204" pitchFamily="34" charset="0"/>
                <a:cs typeface="Arial" panose="020B0604020202020204" pitchFamily="34" charset="0"/>
              </a:rPr>
              <a:t> </a:t>
            </a:r>
            <a:r>
              <a:rPr lang="it-IT" b="0" i="0" dirty="0" err="1">
                <a:solidFill>
                  <a:schemeClr val="bg1"/>
                </a:solidFill>
                <a:effectLst/>
                <a:latin typeface="Arial" panose="020B0604020202020204" pitchFamily="34" charset="0"/>
                <a:cs typeface="Arial" panose="020B0604020202020204" pitchFamily="34" charset="0"/>
              </a:rPr>
              <a:t>during</a:t>
            </a:r>
            <a:r>
              <a:rPr lang="it-IT" b="0" i="0" dirty="0">
                <a:solidFill>
                  <a:schemeClr val="bg1"/>
                </a:solidFill>
                <a:effectLst/>
                <a:latin typeface="Arial" panose="020B0604020202020204" pitchFamily="34" charset="0"/>
                <a:cs typeface="Arial" panose="020B0604020202020204" pitchFamily="34" charset="0"/>
              </a:rPr>
              <a:t> the Covid-19 </a:t>
            </a:r>
            <a:r>
              <a:rPr lang="it-IT" b="0" i="0" dirty="0" err="1">
                <a:solidFill>
                  <a:schemeClr val="bg1"/>
                </a:solidFill>
                <a:effectLst/>
                <a:latin typeface="Arial" panose="020B0604020202020204" pitchFamily="34" charset="0"/>
                <a:cs typeface="Arial" panose="020B0604020202020204" pitchFamily="34" charset="0"/>
              </a:rPr>
              <a:t>crisis</a:t>
            </a:r>
            <a:r>
              <a:rPr lang="it-IT" b="0" i="0" dirty="0">
                <a:solidFill>
                  <a:schemeClr val="bg1"/>
                </a:solidFill>
                <a:effectLst/>
                <a:latin typeface="Arial" panose="020B0604020202020204" pitchFamily="34" charset="0"/>
                <a:cs typeface="Arial" panose="020B0604020202020204" pitchFamily="34" charset="0"/>
              </a:rPr>
              <a:t>." </a:t>
            </a:r>
            <a:r>
              <a:rPr lang="it-IT" b="0" i="1" dirty="0">
                <a:solidFill>
                  <a:schemeClr val="bg1"/>
                </a:solidFill>
                <a:effectLst/>
                <a:latin typeface="Arial" panose="020B0604020202020204" pitchFamily="34" charset="0"/>
                <a:cs typeface="Arial" panose="020B0604020202020204" pitchFamily="34" charset="0"/>
              </a:rPr>
              <a:t>(360° </a:t>
            </a:r>
            <a:r>
              <a:rPr lang="it-IT" b="0" i="1" dirty="0" err="1">
                <a:solidFill>
                  <a:schemeClr val="bg1"/>
                </a:solidFill>
                <a:effectLst/>
                <a:latin typeface="Arial" panose="020B0604020202020204" pitchFamily="34" charset="0"/>
                <a:cs typeface="Arial" panose="020B0604020202020204" pitchFamily="34" charset="0"/>
              </a:rPr>
              <a:t>Foodservice</a:t>
            </a:r>
            <a:r>
              <a:rPr lang="it-IT" b="0" i="1" dirty="0">
                <a:solidFill>
                  <a:schemeClr val="bg1"/>
                </a:solidFill>
                <a:effectLst/>
                <a:latin typeface="Arial" panose="020B0604020202020204" pitchFamily="34" charset="0"/>
                <a:cs typeface="Arial" panose="020B0604020202020204" pitchFamily="34" charset="0"/>
              </a:rPr>
              <a:t> manifesto)”.</a:t>
            </a:r>
          </a:p>
          <a:p>
            <a:pPr indent="-182880">
              <a:lnSpc>
                <a:spcPct val="90000"/>
              </a:lnSpc>
              <a:spcAft>
                <a:spcPts val="600"/>
              </a:spcAft>
              <a:buClr>
                <a:schemeClr val="tx1"/>
              </a:buClr>
              <a:buFont typeface="Wingdings" pitchFamily="2" charset="2"/>
              <a:buChar char=""/>
            </a:pPr>
            <a:endParaRPr lang="en-US" i="1" dirty="0">
              <a:solidFill>
                <a:schemeClr val="bg1"/>
              </a:solidFill>
              <a:latin typeface="Arial" panose="020B0604020202020204" pitchFamily="34" charset="0"/>
              <a:cs typeface="Arial" panose="020B0604020202020204" pitchFamily="34" charset="0"/>
            </a:endParaRPr>
          </a:p>
          <a:p>
            <a:pPr>
              <a:lnSpc>
                <a:spcPct val="90000"/>
              </a:lnSpc>
              <a:spcAft>
                <a:spcPts val="600"/>
              </a:spcAft>
              <a:buClr>
                <a:schemeClr val="tx1"/>
              </a:buClr>
            </a:pPr>
            <a:r>
              <a:rPr lang="en-US" dirty="0">
                <a:solidFill>
                  <a:schemeClr val="bg1"/>
                </a:solidFill>
                <a:latin typeface="Arial" panose="020B0604020202020204" pitchFamily="34" charset="0"/>
                <a:cs typeface="Arial" panose="020B0604020202020204" pitchFamily="34" charset="0"/>
                <a:hlinkClick r:id="rId2"/>
              </a:rPr>
              <a:t>https://corporateeurop.org/en/2020/05/corona-lobby-watch</a:t>
            </a:r>
            <a:endParaRPr lang="en-US" dirty="0">
              <a:solidFill>
                <a:schemeClr val="bg1"/>
              </a:solidFill>
              <a:latin typeface="Arial" panose="020B0604020202020204" pitchFamily="34" charset="0"/>
              <a:cs typeface="Arial" panose="020B0604020202020204" pitchFamily="34" charset="0"/>
            </a:endParaRPr>
          </a:p>
          <a:p>
            <a:pPr>
              <a:lnSpc>
                <a:spcPct val="90000"/>
              </a:lnSpc>
              <a:spcAft>
                <a:spcPts val="600"/>
              </a:spcAft>
              <a:buClr>
                <a:schemeClr val="tx1"/>
              </a:buClr>
            </a:pPr>
            <a:endParaRPr lang="en-US" sz="1400" dirty="0">
              <a:solidFill>
                <a:schemeClr val="bg1"/>
              </a:solidFill>
            </a:endParaRPr>
          </a:p>
        </p:txBody>
      </p:sp>
      <p:sp>
        <p:nvSpPr>
          <p:cNvPr id="26" name="Rectangle 25">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D033661E-6A0F-4CC9-9713-324B6466036D}"/>
              </a:ext>
            </a:extLst>
          </p:cNvPr>
          <p:cNvPicPr>
            <a:picLocks noChangeAspect="1"/>
          </p:cNvPicPr>
          <p:nvPr/>
        </p:nvPicPr>
        <p:blipFill rotWithShape="1">
          <a:blip r:embed="rId3"/>
          <a:srcRect l="25190" t="14859" r="23696" b="9642"/>
          <a:stretch/>
        </p:blipFill>
        <p:spPr>
          <a:xfrm>
            <a:off x="7534654" y="1937089"/>
            <a:ext cx="4013879" cy="3157076"/>
          </a:xfrm>
          <a:prstGeom prst="rect">
            <a:avLst/>
          </a:prstGeom>
        </p:spPr>
      </p:pic>
    </p:spTree>
    <p:extLst>
      <p:ext uri="{BB962C8B-B14F-4D97-AF65-F5344CB8AC3E}">
        <p14:creationId xmlns:p14="http://schemas.microsoft.com/office/powerpoint/2010/main" val="2141223966"/>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398B9-5F98-404C-A3FD-163D7C463042}"/>
              </a:ext>
            </a:extLst>
          </p:cNvPr>
          <p:cNvSpPr>
            <a:spLocks noGrp="1"/>
          </p:cNvSpPr>
          <p:nvPr>
            <p:ph type="title"/>
          </p:nvPr>
        </p:nvSpPr>
        <p:spPr/>
        <p:txBody>
          <a:bodyPr/>
          <a:lstStyle/>
          <a:p>
            <a:r>
              <a:rPr lang="it-IT" dirty="0"/>
              <a:t>Quale opportunità</a:t>
            </a:r>
          </a:p>
        </p:txBody>
      </p:sp>
      <p:sp>
        <p:nvSpPr>
          <p:cNvPr id="3" name="Segnaposto contenuto 2">
            <a:extLst>
              <a:ext uri="{FF2B5EF4-FFF2-40B4-BE49-F238E27FC236}">
                <a16:creationId xmlns:a16="http://schemas.microsoft.com/office/drawing/2014/main" id="{FC0C50AC-D00B-45B6-93B3-C9D0DE74D9F8}"/>
              </a:ext>
            </a:extLst>
          </p:cNvPr>
          <p:cNvSpPr>
            <a:spLocks noGrp="1"/>
          </p:cNvSpPr>
          <p:nvPr>
            <p:ph idx="1"/>
          </p:nvPr>
        </p:nvSpPr>
        <p:spPr/>
        <p:txBody>
          <a:bodyPr>
            <a:normAutofit fontScale="92500" lnSpcReduction="10000"/>
          </a:bodyPr>
          <a:lstStyle/>
          <a:p>
            <a:pPr marL="0" indent="0">
              <a:buNone/>
            </a:pPr>
            <a:r>
              <a:rPr lang="it-IT" dirty="0"/>
              <a:t>= La competenza è la base dello scopo e del potere della Commissione europea (Chalmers 2011) </a:t>
            </a:r>
          </a:p>
          <a:p>
            <a:pPr>
              <a:buFont typeface="Wingdings" panose="05000000000000000000" pitchFamily="2" charset="2"/>
              <a:buChar char="ü"/>
            </a:pPr>
            <a:r>
              <a:rPr lang="it-IT" dirty="0"/>
              <a:t> competenze interne insufficienti (personale, expertise e tempo) </a:t>
            </a:r>
          </a:p>
          <a:p>
            <a:pPr lvl="1">
              <a:buFont typeface="Wingdings" panose="05000000000000000000" pitchFamily="2" charset="2"/>
              <a:buChar char="ü"/>
            </a:pPr>
            <a:r>
              <a:rPr lang="en-US" dirty="0" err="1"/>
              <a:t>Majone</a:t>
            </a:r>
            <a:r>
              <a:rPr lang="en-US" dirty="0"/>
              <a:t> (1999: 3): </a:t>
            </a:r>
            <a:r>
              <a:rPr lang="it-IT" i="1" dirty="0"/>
              <a:t>I responsabili delle decisioni dell'UE delegano parte del processo decisionale ad attori non statali ben informati al fine di "risparmiare sul tempo e sugli sforzi" necessari in un processo legislativo altrimenti arduo</a:t>
            </a:r>
            <a:endParaRPr lang="en-US" i="1" dirty="0"/>
          </a:p>
          <a:p>
            <a:pPr lvl="1">
              <a:buFont typeface="Wingdings" panose="05000000000000000000" pitchFamily="2" charset="2"/>
              <a:buChar char="ü"/>
            </a:pPr>
            <a:r>
              <a:rPr lang="en-US" dirty="0"/>
              <a:t>Boswell (2008</a:t>
            </a:r>
            <a:r>
              <a:rPr lang="it-IT" i="1" dirty="0"/>
              <a:t>un "divario di conoscenza" tra i responsabili delle decisioni e gli esperti esterni (= ma anche relazioni interdipendenti poiché entrambe le parti hanno bisogno delle risorse dell’altra parte)</a:t>
            </a:r>
            <a:endParaRPr lang="it-IT" dirty="0"/>
          </a:p>
          <a:p>
            <a:pPr>
              <a:buFont typeface="Wingdings" panose="05000000000000000000" pitchFamily="2" charset="2"/>
              <a:buChar char="ü"/>
            </a:pPr>
            <a:r>
              <a:rPr lang="it-IT" dirty="0"/>
              <a:t>outsourcing di expertise è progressivamente diventato la </a:t>
            </a:r>
            <a:r>
              <a:rPr lang="it-IT" dirty="0" err="1"/>
              <a:t>normalutà</a:t>
            </a:r>
            <a:r>
              <a:rPr lang="it-IT" dirty="0"/>
              <a:t> in un ampio "regime di consultazione" (Kohler-Koch e </a:t>
            </a:r>
            <a:r>
              <a:rPr lang="it-IT" dirty="0" err="1"/>
              <a:t>Finke</a:t>
            </a:r>
            <a:r>
              <a:rPr lang="it-IT" dirty="0"/>
              <a:t> 2007; </a:t>
            </a:r>
            <a:r>
              <a:rPr lang="it-IT" dirty="0" err="1"/>
              <a:t>Gornitzka</a:t>
            </a:r>
            <a:r>
              <a:rPr lang="it-IT" dirty="0"/>
              <a:t> e </a:t>
            </a:r>
            <a:r>
              <a:rPr lang="it-IT" dirty="0" err="1"/>
              <a:t>Sverdrup</a:t>
            </a:r>
            <a:r>
              <a:rPr lang="it-IT" dirty="0"/>
              <a:t> 2007)</a:t>
            </a:r>
          </a:p>
          <a:p>
            <a:pPr lvl="1">
              <a:buFont typeface="Wingdings" panose="05000000000000000000" pitchFamily="2" charset="2"/>
              <a:buChar char="ü"/>
            </a:pPr>
            <a:r>
              <a:rPr lang="it-IT" dirty="0"/>
              <a:t>funzionari dei governi nazionali</a:t>
            </a:r>
          </a:p>
          <a:p>
            <a:pPr lvl="1">
              <a:buFont typeface="Wingdings" panose="05000000000000000000" pitchFamily="2" charset="2"/>
              <a:buChar char="ü"/>
            </a:pPr>
            <a:r>
              <a:rPr lang="it-IT" dirty="0"/>
              <a:t>singoli esperti,</a:t>
            </a:r>
          </a:p>
          <a:p>
            <a:pPr lvl="1">
              <a:buFont typeface="Wingdings" panose="05000000000000000000" pitchFamily="2" charset="2"/>
              <a:buChar char="ü"/>
            </a:pPr>
            <a:r>
              <a:rPr lang="it-IT" dirty="0"/>
              <a:t>interessi imprenditoriali, sindacati, ordini professionali, ONG.</a:t>
            </a:r>
          </a:p>
        </p:txBody>
      </p:sp>
    </p:spTree>
    <p:extLst>
      <p:ext uri="{BB962C8B-B14F-4D97-AF65-F5344CB8AC3E}">
        <p14:creationId xmlns:p14="http://schemas.microsoft.com/office/powerpoint/2010/main" val="359090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C6084CD-909A-4BA1-BC73-1B75DF8E3B7A}"/>
              </a:ext>
            </a:extLst>
          </p:cNvPr>
          <p:cNvSpPr>
            <a:spLocks noGrp="1"/>
          </p:cNvSpPr>
          <p:nvPr>
            <p:ph type="title"/>
          </p:nvPr>
        </p:nvSpPr>
        <p:spPr/>
        <p:txBody>
          <a:bodyPr/>
          <a:lstStyle/>
          <a:p>
            <a:r>
              <a:rPr lang="it-IT" dirty="0"/>
              <a:t>(una piccola parentesi sulla </a:t>
            </a:r>
            <a:r>
              <a:rPr lang="it-IT" dirty="0" err="1"/>
              <a:t>democrazia_Pasquino</a:t>
            </a:r>
            <a:r>
              <a:rPr lang="it-IT" dirty="0"/>
              <a:t>)</a:t>
            </a:r>
          </a:p>
        </p:txBody>
      </p:sp>
      <p:sp>
        <p:nvSpPr>
          <p:cNvPr id="5" name="Segnaposto contenuto 4">
            <a:extLst>
              <a:ext uri="{FF2B5EF4-FFF2-40B4-BE49-F238E27FC236}">
                <a16:creationId xmlns:a16="http://schemas.microsoft.com/office/drawing/2014/main" id="{3AB60E8F-8A96-4278-87E5-69F1143A1F1F}"/>
              </a:ext>
            </a:extLst>
          </p:cNvPr>
          <p:cNvSpPr>
            <a:spLocks noGrp="1"/>
          </p:cNvSpPr>
          <p:nvPr>
            <p:ph idx="1"/>
          </p:nvPr>
        </p:nvSpPr>
        <p:spPr/>
        <p:txBody>
          <a:bodyPr>
            <a:normAutofit fontScale="77500" lnSpcReduction="20000"/>
          </a:bodyPr>
          <a:lstStyle/>
          <a:p>
            <a:pPr marL="0" indent="0">
              <a:buNone/>
            </a:pPr>
            <a:r>
              <a:rPr lang="it-IT" i="0" dirty="0">
                <a:effectLst/>
                <a:latin typeface="Tahoma" panose="020B0604030504040204" pitchFamily="34" charset="0"/>
                <a:ea typeface="Tahoma" panose="020B0604030504040204" pitchFamily="34" charset="0"/>
                <a:cs typeface="Tahoma" panose="020B0604030504040204" pitchFamily="34" charset="0"/>
              </a:rPr>
              <a:t>Il discorso di Gettysburg di Abraham Lincoln durante la Guerra di secessione.</a:t>
            </a:r>
          </a:p>
          <a:p>
            <a:pPr marL="0" indent="0">
              <a:buNone/>
            </a:pPr>
            <a:endParaRPr lang="it-IT"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i="0" dirty="0">
                <a:effectLst/>
                <a:latin typeface="Tahoma" panose="020B0604030504040204" pitchFamily="34" charset="0"/>
                <a:ea typeface="Tahoma" panose="020B0604030504040204" pitchFamily="34" charset="0"/>
                <a:cs typeface="Tahoma" panose="020B0604030504040204" pitchFamily="34" charset="0"/>
              </a:rPr>
              <a:t>“that government of the people, by the people, for the people, shall not perish from the earth”</a:t>
            </a:r>
            <a:endParaRPr lang="it-IT"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it-IT" i="0" dirty="0">
                <a:effectLst/>
                <a:latin typeface="Tahoma" panose="020B0604030504040204" pitchFamily="34" charset="0"/>
                <a:ea typeface="Tahoma" panose="020B0604030504040204" pitchFamily="34" charset="0"/>
                <a:cs typeface="Tahoma" panose="020B0604030504040204" pitchFamily="34" charset="0"/>
              </a:rPr>
              <a:t>«governo del popolo, dal popolo, per il popolo, non abbia a perire dalla terra».</a:t>
            </a:r>
          </a:p>
          <a:p>
            <a:pPr marL="457200" indent="-457200">
              <a:buAutoNum type="alphaLcParenR"/>
            </a:pPr>
            <a:r>
              <a:rPr lang="it-IT" i="1" dirty="0">
                <a:effectLst/>
                <a:latin typeface="Tahoma" panose="020B0604030504040204" pitchFamily="34" charset="0"/>
                <a:ea typeface="Tahoma" panose="020B0604030504040204" pitchFamily="34" charset="0"/>
                <a:cs typeface="Tahoma" panose="020B0604030504040204" pitchFamily="34" charset="0"/>
              </a:rPr>
              <a:t>Governo del popolo</a:t>
            </a:r>
            <a:r>
              <a:rPr lang="it-IT" i="0" dirty="0">
                <a:effectLst/>
                <a:latin typeface="Tahoma" panose="020B0604030504040204" pitchFamily="34" charset="0"/>
                <a:ea typeface="Tahoma" panose="020B0604030504040204" pitchFamily="34" charset="0"/>
                <a:cs typeface="Tahoma" panose="020B0604030504040204" pitchFamily="34" charset="0"/>
              </a:rPr>
              <a:t> significa indirizzare l'attenzione alle modalità con le quali il popolo può accedere davvero al governo. Nelle democrazie rappresentative, il popolo affida un mandato a un certo numero di rappresentanti che, nelle loro assemblee, procederanno alle deliberazioni di loro spettanza.</a:t>
            </a:r>
          </a:p>
          <a:p>
            <a:pPr marL="457200" indent="-457200">
              <a:buAutoNum type="alphaLcParenR"/>
            </a:pPr>
            <a:r>
              <a:rPr lang="it-IT" i="1" dirty="0">
                <a:latin typeface="Tahoma" panose="020B0604030504040204" pitchFamily="34" charset="0"/>
                <a:ea typeface="Tahoma" panose="020B0604030504040204" pitchFamily="34" charset="0"/>
                <a:cs typeface="Tahoma" panose="020B0604030504040204" pitchFamily="34" charset="0"/>
              </a:rPr>
              <a:t>G</a:t>
            </a:r>
            <a:r>
              <a:rPr lang="it-IT" i="1" dirty="0">
                <a:effectLst/>
                <a:latin typeface="Tahoma" panose="020B0604030504040204" pitchFamily="34" charset="0"/>
                <a:ea typeface="Tahoma" panose="020B0604030504040204" pitchFamily="34" charset="0"/>
                <a:cs typeface="Tahoma" panose="020B0604030504040204" pitchFamily="34" charset="0"/>
              </a:rPr>
              <a:t>overno dal popolo </a:t>
            </a:r>
            <a:r>
              <a:rPr lang="it-IT" dirty="0">
                <a:effectLst/>
                <a:latin typeface="Tahoma" panose="020B0604030504040204" pitchFamily="34" charset="0"/>
                <a:ea typeface="Tahoma" panose="020B0604030504040204" pitchFamily="34" charset="0"/>
                <a:cs typeface="Tahoma" panose="020B0604030504040204" pitchFamily="34" charset="0"/>
              </a:rPr>
              <a:t>fa riferimento a numerose </a:t>
            </a:r>
            <a:r>
              <a:rPr lang="it-IT" i="0" dirty="0">
                <a:effectLst/>
                <a:latin typeface="Tahoma" panose="020B0604030504040204" pitchFamily="34" charset="0"/>
                <a:ea typeface="Tahoma" panose="020B0604030504040204" pitchFamily="34" charset="0"/>
                <a:cs typeface="Tahoma" panose="020B0604030504040204" pitchFamily="34" charset="0"/>
              </a:rPr>
              <a:t>condizioni, formali e informali. Il governo potrà essere espresso (e rovesciato) dal popolo, in maniera democratica. </a:t>
            </a:r>
            <a:r>
              <a:rPr lang="it-IT" dirty="0">
                <a:latin typeface="Tahoma" panose="020B0604030504040204" pitchFamily="34" charset="0"/>
                <a:ea typeface="Tahoma" panose="020B0604030504040204" pitchFamily="34" charset="0"/>
                <a:cs typeface="Tahoma" panose="020B0604030504040204" pitchFamily="34" charset="0"/>
              </a:rPr>
              <a:t>V</a:t>
            </a:r>
            <a:r>
              <a:rPr lang="it-IT" i="0" dirty="0">
                <a:effectLst/>
                <a:latin typeface="Tahoma" panose="020B0604030504040204" pitchFamily="34" charset="0"/>
                <a:ea typeface="Tahoma" panose="020B0604030504040204" pitchFamily="34" charset="0"/>
                <a:cs typeface="Tahoma" panose="020B0604030504040204" pitchFamily="34" charset="0"/>
              </a:rPr>
              <a:t>erranno riconosciuti e rispettati i diritti di riunione, espressione, pubblicizzazione e organizzazione e, ancora più, di presentazione di candidati, di rappresentanza nelle assemblee e, infine, di formazione dei governi. </a:t>
            </a:r>
          </a:p>
          <a:p>
            <a:pPr marL="457200" indent="-457200">
              <a:buAutoNum type="alphaLcParenR"/>
            </a:pPr>
            <a:r>
              <a:rPr lang="it-IT" i="1" dirty="0">
                <a:latin typeface="Tahoma" panose="020B0604030504040204" pitchFamily="34" charset="0"/>
                <a:ea typeface="Tahoma" panose="020B0604030504040204" pitchFamily="34" charset="0"/>
                <a:cs typeface="Tahoma" panose="020B0604030504040204" pitchFamily="34" charset="0"/>
              </a:rPr>
              <a:t>G</a:t>
            </a:r>
            <a:r>
              <a:rPr lang="it-IT" i="1" dirty="0">
                <a:effectLst/>
                <a:latin typeface="Tahoma" panose="020B0604030504040204" pitchFamily="34" charset="0"/>
                <a:ea typeface="Tahoma" panose="020B0604030504040204" pitchFamily="34" charset="0"/>
                <a:cs typeface="Tahoma" panose="020B0604030504040204" pitchFamily="34" charset="0"/>
              </a:rPr>
              <a:t>overno per il popolo implica </a:t>
            </a:r>
            <a:r>
              <a:rPr lang="it-IT" dirty="0">
                <a:effectLst/>
                <a:latin typeface="Tahoma" panose="020B0604030504040204" pitchFamily="34" charset="0"/>
                <a:ea typeface="Tahoma" panose="020B0604030504040204" pitchFamily="34" charset="0"/>
                <a:cs typeface="Tahoma" panose="020B0604030504040204" pitchFamily="34" charset="0"/>
              </a:rPr>
              <a:t>che è </a:t>
            </a:r>
            <a:r>
              <a:rPr lang="it-IT" i="0" dirty="0">
                <a:effectLst/>
                <a:latin typeface="Tahoma" panose="020B0604030504040204" pitchFamily="34" charset="0"/>
                <a:ea typeface="Tahoma" panose="020B0604030504040204" pitchFamily="34" charset="0"/>
                <a:cs typeface="Tahoma" panose="020B0604030504040204" pitchFamily="34" charset="0"/>
              </a:rPr>
              <a:t>interesse dei governanti soddisfare le esigenze dei governati.</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A7FF025-CB39-4BDC-9E93-D54D4CCA6745}"/>
              </a:ext>
            </a:extLst>
          </p:cNvPr>
          <p:cNvSpPr txBox="1"/>
          <p:nvPr/>
        </p:nvSpPr>
        <p:spPr>
          <a:xfrm>
            <a:off x="561975" y="6229350"/>
            <a:ext cx="10982325" cy="646331"/>
          </a:xfrm>
          <a:prstGeom prst="rect">
            <a:avLst/>
          </a:prstGeom>
          <a:noFill/>
        </p:spPr>
        <p:txBody>
          <a:bodyPr wrap="square" rtlCol="0">
            <a:spAutoFit/>
          </a:bodyPr>
          <a:lstStyle/>
          <a:p>
            <a:r>
              <a:rPr lang="it-IT" dirty="0"/>
              <a:t>https://www.treccani.it/enciclopedia/democrazia_res-6cd5ccf0-87ea-11dc-8e9d-0016357eee51_%28Enciclopedia-Italiana%29/</a:t>
            </a:r>
          </a:p>
        </p:txBody>
      </p:sp>
    </p:spTree>
    <p:extLst>
      <p:ext uri="{BB962C8B-B14F-4D97-AF65-F5344CB8AC3E}">
        <p14:creationId xmlns:p14="http://schemas.microsoft.com/office/powerpoint/2010/main" val="97543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1676400" y="1752600"/>
            <a:ext cx="9906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20" name="Rectangle 3"/>
          <p:cNvSpPr>
            <a:spLocks noChangeArrowheads="1"/>
          </p:cNvSpPr>
          <p:nvPr/>
        </p:nvSpPr>
        <p:spPr bwMode="auto">
          <a:xfrm>
            <a:off x="2971800" y="2362200"/>
            <a:ext cx="13716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21" name="Rectangle 4"/>
          <p:cNvSpPr>
            <a:spLocks noChangeArrowheads="1"/>
          </p:cNvSpPr>
          <p:nvPr/>
        </p:nvSpPr>
        <p:spPr bwMode="auto">
          <a:xfrm>
            <a:off x="2971800" y="3429000"/>
            <a:ext cx="13716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22" name="Rectangle 5"/>
          <p:cNvSpPr>
            <a:spLocks noChangeArrowheads="1"/>
          </p:cNvSpPr>
          <p:nvPr/>
        </p:nvSpPr>
        <p:spPr bwMode="auto">
          <a:xfrm>
            <a:off x="4876800" y="1752600"/>
            <a:ext cx="1828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23" name="Rectangle 8"/>
          <p:cNvSpPr>
            <a:spLocks noChangeArrowheads="1"/>
          </p:cNvSpPr>
          <p:nvPr/>
        </p:nvSpPr>
        <p:spPr bwMode="auto">
          <a:xfrm>
            <a:off x="9753600" y="1752600"/>
            <a:ext cx="7620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24" name="Line 9"/>
          <p:cNvSpPr>
            <a:spLocks noChangeShapeType="1"/>
          </p:cNvSpPr>
          <p:nvPr/>
        </p:nvSpPr>
        <p:spPr bwMode="auto">
          <a:xfrm>
            <a:off x="4343400" y="25908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5" name="Line 13"/>
          <p:cNvSpPr>
            <a:spLocks noChangeShapeType="1"/>
          </p:cNvSpPr>
          <p:nvPr/>
        </p:nvSpPr>
        <p:spPr bwMode="auto">
          <a:xfrm>
            <a:off x="4343400" y="3657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26" name="Line 14"/>
          <p:cNvSpPr>
            <a:spLocks noChangeShapeType="1"/>
          </p:cNvSpPr>
          <p:nvPr/>
        </p:nvSpPr>
        <p:spPr bwMode="auto">
          <a:xfrm>
            <a:off x="2667000" y="2590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7" name="Line 15"/>
          <p:cNvSpPr>
            <a:spLocks noChangeShapeType="1"/>
          </p:cNvSpPr>
          <p:nvPr/>
        </p:nvSpPr>
        <p:spPr bwMode="auto">
          <a:xfrm>
            <a:off x="2667000" y="3657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8" name="Line 16"/>
          <p:cNvSpPr>
            <a:spLocks noChangeShapeType="1"/>
          </p:cNvSpPr>
          <p:nvPr/>
        </p:nvSpPr>
        <p:spPr bwMode="auto">
          <a:xfrm>
            <a:off x="7162800" y="3124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29" name="Line 19"/>
          <p:cNvSpPr>
            <a:spLocks noChangeShapeType="1"/>
          </p:cNvSpPr>
          <p:nvPr/>
        </p:nvSpPr>
        <p:spPr bwMode="auto">
          <a:xfrm>
            <a:off x="10287000" y="4495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0" name="Line 20"/>
          <p:cNvSpPr>
            <a:spLocks noChangeShapeType="1"/>
          </p:cNvSpPr>
          <p:nvPr/>
        </p:nvSpPr>
        <p:spPr bwMode="auto">
          <a:xfrm>
            <a:off x="2133600" y="4495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1" name="Line 21"/>
          <p:cNvSpPr>
            <a:spLocks noChangeShapeType="1"/>
          </p:cNvSpPr>
          <p:nvPr/>
        </p:nvSpPr>
        <p:spPr bwMode="auto">
          <a:xfrm>
            <a:off x="10287000" y="48768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2" name="Line 22"/>
          <p:cNvSpPr>
            <a:spLocks noChangeShapeType="1"/>
          </p:cNvSpPr>
          <p:nvPr/>
        </p:nvSpPr>
        <p:spPr bwMode="auto">
          <a:xfrm flipH="1">
            <a:off x="2133600" y="49530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3" name="Line 23"/>
          <p:cNvSpPr>
            <a:spLocks noChangeShapeType="1"/>
          </p:cNvSpPr>
          <p:nvPr/>
        </p:nvSpPr>
        <p:spPr bwMode="auto">
          <a:xfrm flipV="1">
            <a:off x="2133600"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34" name="Text Box 25"/>
          <p:cNvSpPr txBox="1">
            <a:spLocks noChangeArrowheads="1"/>
          </p:cNvSpPr>
          <p:nvPr/>
        </p:nvSpPr>
        <p:spPr bwMode="auto">
          <a:xfrm>
            <a:off x="2971800" y="2438401"/>
            <a:ext cx="1447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400" dirty="0" err="1">
                <a:solidFill>
                  <a:schemeClr val="bg1"/>
                </a:solidFill>
              </a:rPr>
              <a:t>Richieste</a:t>
            </a:r>
            <a:r>
              <a:rPr lang="en-US" altLang="it-IT" sz="1400" dirty="0">
                <a:solidFill>
                  <a:schemeClr val="bg1"/>
                </a:solidFill>
              </a:rPr>
              <a:t> </a:t>
            </a:r>
            <a:r>
              <a:rPr lang="en-US" altLang="it-IT" sz="1400" dirty="0" err="1">
                <a:solidFill>
                  <a:schemeClr val="bg1"/>
                </a:solidFill>
              </a:rPr>
              <a:t>varie</a:t>
            </a:r>
            <a:endParaRPr lang="en-CA" altLang="it-IT" sz="1400" dirty="0">
              <a:solidFill>
                <a:schemeClr val="bg1"/>
              </a:solidFill>
            </a:endParaRPr>
          </a:p>
        </p:txBody>
      </p:sp>
      <p:sp>
        <p:nvSpPr>
          <p:cNvPr id="9235" name="Text Box 26"/>
          <p:cNvSpPr txBox="1">
            <a:spLocks noChangeArrowheads="1"/>
          </p:cNvSpPr>
          <p:nvPr/>
        </p:nvSpPr>
        <p:spPr bwMode="auto">
          <a:xfrm>
            <a:off x="3048000" y="3497264"/>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CA" altLang="it-IT" sz="1200" dirty="0" err="1">
                <a:solidFill>
                  <a:schemeClr val="bg1"/>
                </a:solidFill>
              </a:rPr>
              <a:t>Supporto</a:t>
            </a:r>
            <a:r>
              <a:rPr lang="en-CA" altLang="it-IT" sz="1200" dirty="0">
                <a:solidFill>
                  <a:schemeClr val="bg1"/>
                </a:solidFill>
              </a:rPr>
              <a:t>/</a:t>
            </a:r>
            <a:r>
              <a:rPr lang="en-CA" altLang="it-IT" sz="1200" dirty="0" err="1">
                <a:solidFill>
                  <a:schemeClr val="bg1"/>
                </a:solidFill>
              </a:rPr>
              <a:t>risorse</a:t>
            </a:r>
            <a:endParaRPr lang="en-CA" altLang="it-IT" sz="1200" dirty="0">
              <a:solidFill>
                <a:schemeClr val="bg1"/>
              </a:solidFill>
            </a:endParaRPr>
          </a:p>
        </p:txBody>
      </p:sp>
      <p:sp>
        <p:nvSpPr>
          <p:cNvPr id="9236" name="Text Box 27"/>
          <p:cNvSpPr txBox="1">
            <a:spLocks noChangeArrowheads="1"/>
          </p:cNvSpPr>
          <p:nvPr/>
        </p:nvSpPr>
        <p:spPr bwMode="auto">
          <a:xfrm>
            <a:off x="5029200" y="2590801"/>
            <a:ext cx="1905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it-IT">
              <a:solidFill>
                <a:srgbClr val="FFFF00"/>
              </a:solidFill>
            </a:endParaRPr>
          </a:p>
          <a:p>
            <a:pPr algn="ctr" eaLnBrk="1" hangingPunct="1">
              <a:spcBef>
                <a:spcPct val="50000"/>
              </a:spcBef>
            </a:pPr>
            <a:endParaRPr lang="en-CA" altLang="it-IT">
              <a:solidFill>
                <a:srgbClr val="FFFF00"/>
              </a:solidFill>
            </a:endParaRPr>
          </a:p>
        </p:txBody>
      </p:sp>
      <p:sp>
        <p:nvSpPr>
          <p:cNvPr id="9237" name="Text Box 28"/>
          <p:cNvSpPr txBox="1">
            <a:spLocks noChangeArrowheads="1"/>
          </p:cNvSpPr>
          <p:nvPr/>
        </p:nvSpPr>
        <p:spPr bwMode="auto">
          <a:xfrm>
            <a:off x="7391400" y="2743201"/>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it-IT">
              <a:solidFill>
                <a:srgbClr val="FFFF00"/>
              </a:solidFill>
            </a:endParaRPr>
          </a:p>
        </p:txBody>
      </p:sp>
      <p:sp>
        <p:nvSpPr>
          <p:cNvPr id="9238" name="Line 29"/>
          <p:cNvSpPr>
            <a:spLocks noChangeShapeType="1"/>
          </p:cNvSpPr>
          <p:nvPr/>
        </p:nvSpPr>
        <p:spPr bwMode="auto">
          <a:xfrm>
            <a:off x="70104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39" name="Text Box 31"/>
          <p:cNvSpPr txBox="1">
            <a:spLocks noChangeArrowheads="1"/>
          </p:cNvSpPr>
          <p:nvPr/>
        </p:nvSpPr>
        <p:spPr bwMode="auto">
          <a:xfrm>
            <a:off x="4495800" y="830264"/>
            <a:ext cx="2819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it-IT">
              <a:solidFill>
                <a:srgbClr val="FFFF00"/>
              </a:solidFill>
            </a:endParaRPr>
          </a:p>
          <a:p>
            <a:pPr algn="ctr" eaLnBrk="1" hangingPunct="1">
              <a:spcBef>
                <a:spcPct val="50000"/>
              </a:spcBef>
            </a:pPr>
            <a:endParaRPr lang="en-CA" altLang="it-IT">
              <a:solidFill>
                <a:srgbClr val="FFFF00"/>
              </a:solidFill>
            </a:endParaRPr>
          </a:p>
        </p:txBody>
      </p:sp>
      <p:sp>
        <p:nvSpPr>
          <p:cNvPr id="9241" name="Line 33"/>
          <p:cNvSpPr>
            <a:spLocks noChangeShapeType="1"/>
          </p:cNvSpPr>
          <p:nvPr/>
        </p:nvSpPr>
        <p:spPr bwMode="auto">
          <a:xfrm flipH="1">
            <a:off x="9372600" y="3124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42" name="Text Box 34"/>
          <p:cNvSpPr txBox="1">
            <a:spLocks noChangeArrowheads="1"/>
          </p:cNvSpPr>
          <p:nvPr/>
        </p:nvSpPr>
        <p:spPr bwMode="auto">
          <a:xfrm rot="16200000">
            <a:off x="965201" y="2624138"/>
            <a:ext cx="19748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it-IT" b="1" dirty="0"/>
              <a:t>    </a:t>
            </a:r>
          </a:p>
          <a:p>
            <a:pPr algn="ctr" eaLnBrk="1" hangingPunct="1">
              <a:spcBef>
                <a:spcPct val="50000"/>
              </a:spcBef>
            </a:pPr>
            <a:r>
              <a:rPr lang="en-US" altLang="it-IT" b="1" dirty="0" err="1"/>
              <a:t>Interessi</a:t>
            </a:r>
            <a:endParaRPr lang="en-CA" altLang="it-IT" b="1" dirty="0"/>
          </a:p>
        </p:txBody>
      </p:sp>
      <p:sp>
        <p:nvSpPr>
          <p:cNvPr id="9243" name="Line 35"/>
          <p:cNvSpPr>
            <a:spLocks noChangeShapeType="1"/>
          </p:cNvSpPr>
          <p:nvPr/>
        </p:nvSpPr>
        <p:spPr bwMode="auto">
          <a:xfrm flipH="1">
            <a:off x="6934200" y="44958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9244" name="Rectangle 37"/>
          <p:cNvSpPr>
            <a:spLocks noChangeArrowheads="1"/>
          </p:cNvSpPr>
          <p:nvPr/>
        </p:nvSpPr>
        <p:spPr bwMode="auto">
          <a:xfrm>
            <a:off x="7162800" y="1752600"/>
            <a:ext cx="2209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45" name="Rectangle 41"/>
          <p:cNvSpPr>
            <a:spLocks noChangeArrowheads="1"/>
          </p:cNvSpPr>
          <p:nvPr/>
        </p:nvSpPr>
        <p:spPr bwMode="auto">
          <a:xfrm>
            <a:off x="5105400" y="2667000"/>
            <a:ext cx="1447800" cy="8382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it-IT" dirty="0">
              <a:solidFill>
                <a:srgbClr val="FFFF00"/>
              </a:solidFill>
            </a:endParaRPr>
          </a:p>
        </p:txBody>
      </p:sp>
      <p:sp>
        <p:nvSpPr>
          <p:cNvPr id="9246" name="Rectangle 42"/>
          <p:cNvSpPr>
            <a:spLocks noChangeArrowheads="1"/>
          </p:cNvSpPr>
          <p:nvPr/>
        </p:nvSpPr>
        <p:spPr bwMode="auto">
          <a:xfrm>
            <a:off x="5105400" y="1905000"/>
            <a:ext cx="1447800" cy="6096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47" name="Rectangle 43"/>
          <p:cNvSpPr>
            <a:spLocks noChangeArrowheads="1"/>
          </p:cNvSpPr>
          <p:nvPr/>
        </p:nvSpPr>
        <p:spPr bwMode="auto">
          <a:xfrm>
            <a:off x="5105400" y="3657600"/>
            <a:ext cx="14478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48" name="Text Box 44"/>
          <p:cNvSpPr txBox="1">
            <a:spLocks noChangeArrowheads="1"/>
          </p:cNvSpPr>
          <p:nvPr/>
        </p:nvSpPr>
        <p:spPr bwMode="auto">
          <a:xfrm>
            <a:off x="5181600" y="1981201"/>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it-IT">
              <a:solidFill>
                <a:srgbClr val="FFFF00"/>
              </a:solidFill>
            </a:endParaRPr>
          </a:p>
        </p:txBody>
      </p:sp>
      <p:sp>
        <p:nvSpPr>
          <p:cNvPr id="9249" name="Text Box 45"/>
          <p:cNvSpPr txBox="1">
            <a:spLocks noChangeArrowheads="1"/>
          </p:cNvSpPr>
          <p:nvPr/>
        </p:nvSpPr>
        <p:spPr bwMode="auto">
          <a:xfrm>
            <a:off x="5334000" y="1905001"/>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600" b="1" dirty="0" err="1">
                <a:solidFill>
                  <a:schemeClr val="bg1"/>
                </a:solidFill>
              </a:rPr>
              <a:t>Gruppi</a:t>
            </a:r>
            <a:r>
              <a:rPr lang="en-US" altLang="it-IT" sz="1600" b="1" dirty="0">
                <a:solidFill>
                  <a:schemeClr val="bg1"/>
                </a:solidFill>
              </a:rPr>
              <a:t> di interesse</a:t>
            </a:r>
            <a:endParaRPr lang="en-CA" altLang="it-IT" sz="1600" b="1" dirty="0">
              <a:solidFill>
                <a:schemeClr val="bg1"/>
              </a:solidFill>
            </a:endParaRPr>
          </a:p>
        </p:txBody>
      </p:sp>
      <p:sp>
        <p:nvSpPr>
          <p:cNvPr id="9250" name="Text Box 47"/>
          <p:cNvSpPr txBox="1">
            <a:spLocks noChangeArrowheads="1"/>
          </p:cNvSpPr>
          <p:nvPr/>
        </p:nvSpPr>
        <p:spPr bwMode="auto">
          <a:xfrm>
            <a:off x="5410200" y="2819149"/>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600" b="1" dirty="0" err="1">
                <a:solidFill>
                  <a:schemeClr val="bg1"/>
                </a:solidFill>
              </a:rPr>
              <a:t>Partiti</a:t>
            </a:r>
            <a:endParaRPr lang="en-CA" altLang="it-IT" sz="1600" b="1" dirty="0">
              <a:solidFill>
                <a:schemeClr val="bg1"/>
              </a:solidFill>
            </a:endParaRPr>
          </a:p>
        </p:txBody>
      </p:sp>
      <p:sp>
        <p:nvSpPr>
          <p:cNvPr id="9251" name="Text Box 48"/>
          <p:cNvSpPr txBox="1">
            <a:spLocks noChangeArrowheads="1"/>
          </p:cNvSpPr>
          <p:nvPr/>
        </p:nvSpPr>
        <p:spPr bwMode="auto">
          <a:xfrm>
            <a:off x="5257800" y="3810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600" b="1" dirty="0">
                <a:solidFill>
                  <a:srgbClr val="FFFF00"/>
                </a:solidFill>
              </a:rPr>
              <a:t>  </a:t>
            </a:r>
            <a:r>
              <a:rPr lang="en-US" altLang="it-IT" sz="1600" b="1" dirty="0">
                <a:solidFill>
                  <a:schemeClr val="bg1"/>
                </a:solidFill>
              </a:rPr>
              <a:t> Media</a:t>
            </a:r>
            <a:endParaRPr lang="en-CA" altLang="it-IT" sz="1600" b="1" dirty="0">
              <a:solidFill>
                <a:schemeClr val="bg1"/>
              </a:solidFill>
            </a:endParaRPr>
          </a:p>
        </p:txBody>
      </p:sp>
      <p:sp>
        <p:nvSpPr>
          <p:cNvPr id="9252" name="Text Box 49"/>
          <p:cNvSpPr txBox="1">
            <a:spLocks noChangeArrowheads="1"/>
          </p:cNvSpPr>
          <p:nvPr/>
        </p:nvSpPr>
        <p:spPr bwMode="auto">
          <a:xfrm>
            <a:off x="1676400" y="2667001"/>
            <a:ext cx="990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it-IT" sz="1600" b="1">
              <a:solidFill>
                <a:srgbClr val="FFFF00"/>
              </a:solidFill>
            </a:endParaRPr>
          </a:p>
          <a:p>
            <a:pPr eaLnBrk="1" hangingPunct="1">
              <a:spcBef>
                <a:spcPct val="50000"/>
              </a:spcBef>
            </a:pPr>
            <a:endParaRPr lang="en-US" altLang="it-IT" sz="1600" b="1">
              <a:solidFill>
                <a:srgbClr val="FFFF00"/>
              </a:solidFill>
            </a:endParaRPr>
          </a:p>
          <a:p>
            <a:pPr eaLnBrk="1" hangingPunct="1">
              <a:spcBef>
                <a:spcPct val="50000"/>
              </a:spcBef>
            </a:pPr>
            <a:endParaRPr lang="en-CA" altLang="it-IT" sz="1600" b="1">
              <a:solidFill>
                <a:srgbClr val="FFFF00"/>
              </a:solidFill>
            </a:endParaRPr>
          </a:p>
        </p:txBody>
      </p:sp>
      <p:sp>
        <p:nvSpPr>
          <p:cNvPr id="9253" name="Text Box 50"/>
          <p:cNvSpPr txBox="1">
            <a:spLocks noChangeArrowheads="1"/>
          </p:cNvSpPr>
          <p:nvPr/>
        </p:nvSpPr>
        <p:spPr bwMode="auto">
          <a:xfrm>
            <a:off x="7162800" y="1905001"/>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600" b="1" dirty="0" err="1">
                <a:solidFill>
                  <a:srgbClr val="FFFF00"/>
                </a:solidFill>
              </a:rPr>
              <a:t>Esecutivo</a:t>
            </a:r>
            <a:endParaRPr lang="en-CA" altLang="it-IT" sz="1600" b="1" dirty="0"/>
          </a:p>
        </p:txBody>
      </p:sp>
      <p:sp>
        <p:nvSpPr>
          <p:cNvPr id="9254" name="Rectangle 51"/>
          <p:cNvSpPr>
            <a:spLocks noChangeArrowheads="1"/>
          </p:cNvSpPr>
          <p:nvPr/>
        </p:nvSpPr>
        <p:spPr bwMode="auto">
          <a:xfrm>
            <a:off x="7239000" y="1828800"/>
            <a:ext cx="1828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55" name="Text Box 52"/>
          <p:cNvSpPr txBox="1">
            <a:spLocks noChangeArrowheads="1"/>
          </p:cNvSpPr>
          <p:nvPr/>
        </p:nvSpPr>
        <p:spPr bwMode="auto">
          <a:xfrm>
            <a:off x="7162800" y="2895601"/>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sz="1600" dirty="0">
                <a:solidFill>
                  <a:srgbClr val="FFFF00"/>
                </a:solidFill>
              </a:rPr>
              <a:t>   </a:t>
            </a:r>
            <a:r>
              <a:rPr lang="en-US" altLang="it-IT" sz="1600" dirty="0" err="1">
                <a:solidFill>
                  <a:srgbClr val="FFFF00"/>
                </a:solidFill>
              </a:rPr>
              <a:t>L</a:t>
            </a:r>
            <a:r>
              <a:rPr lang="en-US" altLang="it-IT" sz="1600" b="1" dirty="0" err="1">
                <a:solidFill>
                  <a:srgbClr val="FFFF00"/>
                </a:solidFill>
              </a:rPr>
              <a:t>egislativo</a:t>
            </a:r>
            <a:endParaRPr lang="en-CA" altLang="it-IT" sz="1600" b="1" dirty="0">
              <a:solidFill>
                <a:srgbClr val="FFFF00"/>
              </a:solidFill>
            </a:endParaRPr>
          </a:p>
        </p:txBody>
      </p:sp>
      <p:sp>
        <p:nvSpPr>
          <p:cNvPr id="9256" name="Rectangle 53"/>
          <p:cNvSpPr>
            <a:spLocks noChangeArrowheads="1"/>
          </p:cNvSpPr>
          <p:nvPr/>
        </p:nvSpPr>
        <p:spPr bwMode="auto">
          <a:xfrm>
            <a:off x="7239000" y="2743200"/>
            <a:ext cx="1828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57" name="Text Box 54"/>
          <p:cNvSpPr txBox="1">
            <a:spLocks noChangeArrowheads="1"/>
          </p:cNvSpPr>
          <p:nvPr/>
        </p:nvSpPr>
        <p:spPr bwMode="auto">
          <a:xfrm>
            <a:off x="7086600" y="914401"/>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dirty="0">
                <a:solidFill>
                  <a:srgbClr val="FFFF00"/>
                </a:solidFill>
              </a:rPr>
              <a:t>   </a:t>
            </a:r>
            <a:r>
              <a:rPr lang="en-US" altLang="it-IT" dirty="0"/>
              <a:t>Le </a:t>
            </a:r>
            <a:r>
              <a:rPr lang="en-US" altLang="it-IT" dirty="0" err="1"/>
              <a:t>istituzioni</a:t>
            </a:r>
            <a:endParaRPr lang="en-CA" altLang="it-IT" dirty="0"/>
          </a:p>
        </p:txBody>
      </p:sp>
      <p:sp>
        <p:nvSpPr>
          <p:cNvPr id="9258" name="Text Box 55"/>
          <p:cNvSpPr txBox="1">
            <a:spLocks noChangeArrowheads="1"/>
          </p:cNvSpPr>
          <p:nvPr/>
        </p:nvSpPr>
        <p:spPr bwMode="auto">
          <a:xfrm>
            <a:off x="7115368" y="3733549"/>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b="1" dirty="0">
                <a:solidFill>
                  <a:srgbClr val="FFFF00"/>
                </a:solidFill>
              </a:rPr>
              <a:t>   </a:t>
            </a:r>
            <a:r>
              <a:rPr lang="en-US" altLang="it-IT" b="1" dirty="0" err="1">
                <a:solidFill>
                  <a:srgbClr val="FFFF00"/>
                </a:solidFill>
              </a:rPr>
              <a:t>Giudiziario</a:t>
            </a:r>
            <a:endParaRPr lang="en-CA" altLang="it-IT" b="1" dirty="0"/>
          </a:p>
        </p:txBody>
      </p:sp>
      <p:sp>
        <p:nvSpPr>
          <p:cNvPr id="9259" name="Rectangle 56"/>
          <p:cNvSpPr>
            <a:spLocks noChangeArrowheads="1"/>
          </p:cNvSpPr>
          <p:nvPr/>
        </p:nvSpPr>
        <p:spPr bwMode="auto">
          <a:xfrm>
            <a:off x="7239000" y="3657600"/>
            <a:ext cx="1828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it-IT"/>
          </a:p>
        </p:txBody>
      </p:sp>
      <p:sp>
        <p:nvSpPr>
          <p:cNvPr id="9260" name="Line 57"/>
          <p:cNvSpPr>
            <a:spLocks noChangeShapeType="1"/>
          </p:cNvSpPr>
          <p:nvPr/>
        </p:nvSpPr>
        <p:spPr bwMode="auto">
          <a:xfrm>
            <a:off x="6705600" y="25908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61" name="Line 58"/>
          <p:cNvSpPr>
            <a:spLocks noChangeShapeType="1"/>
          </p:cNvSpPr>
          <p:nvPr/>
        </p:nvSpPr>
        <p:spPr bwMode="auto">
          <a:xfrm>
            <a:off x="6705600" y="35814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62" name="Line 59"/>
          <p:cNvSpPr>
            <a:spLocks noChangeShapeType="1"/>
          </p:cNvSpPr>
          <p:nvPr/>
        </p:nvSpPr>
        <p:spPr bwMode="auto">
          <a:xfrm>
            <a:off x="9372600" y="3124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63" name="Text Box 60"/>
          <p:cNvSpPr txBox="1">
            <a:spLocks noChangeArrowheads="1"/>
          </p:cNvSpPr>
          <p:nvPr/>
        </p:nvSpPr>
        <p:spPr bwMode="auto">
          <a:xfrm rot="5400000">
            <a:off x="8753476" y="3043209"/>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b="1" dirty="0" err="1"/>
              <a:t>Leggi</a:t>
            </a:r>
            <a:r>
              <a:rPr lang="en-US" altLang="it-IT" b="1" dirty="0"/>
              <a:t> e </a:t>
            </a:r>
            <a:r>
              <a:rPr lang="en-US" altLang="it-IT" b="1" dirty="0" err="1"/>
              <a:t>politiche</a:t>
            </a:r>
            <a:endParaRPr lang="en-CA" altLang="it-IT" b="1" dirty="0"/>
          </a:p>
        </p:txBody>
      </p:sp>
      <p:sp>
        <p:nvSpPr>
          <p:cNvPr id="9264" name="Text Box 61"/>
          <p:cNvSpPr txBox="1">
            <a:spLocks noChangeArrowheads="1"/>
          </p:cNvSpPr>
          <p:nvPr/>
        </p:nvSpPr>
        <p:spPr bwMode="auto">
          <a:xfrm>
            <a:off x="3429000" y="4572001"/>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it-IT" dirty="0"/>
              <a:t>            </a:t>
            </a:r>
            <a:r>
              <a:rPr lang="en-US" altLang="it-IT" dirty="0" err="1"/>
              <a:t>Impatto</a:t>
            </a:r>
            <a:r>
              <a:rPr lang="en-US" altLang="it-IT" dirty="0"/>
              <a:t> </a:t>
            </a:r>
            <a:r>
              <a:rPr lang="en-US" altLang="it-IT" dirty="0" err="1"/>
              <a:t>delle</a:t>
            </a:r>
            <a:r>
              <a:rPr lang="en-US" altLang="it-IT" dirty="0"/>
              <a:t> </a:t>
            </a:r>
            <a:r>
              <a:rPr lang="en-US" altLang="it-IT" dirty="0" err="1"/>
              <a:t>leggi</a:t>
            </a:r>
            <a:r>
              <a:rPr lang="en-US" altLang="it-IT" dirty="0"/>
              <a:t> e </a:t>
            </a:r>
            <a:r>
              <a:rPr lang="en-US" altLang="it-IT" dirty="0" err="1"/>
              <a:t>delle</a:t>
            </a:r>
            <a:r>
              <a:rPr lang="en-US" altLang="it-IT" dirty="0"/>
              <a:t> </a:t>
            </a:r>
            <a:r>
              <a:rPr lang="en-US" altLang="it-IT" dirty="0" err="1"/>
              <a:t>politiche</a:t>
            </a:r>
            <a:r>
              <a:rPr lang="en-US" altLang="it-IT" dirty="0"/>
              <a:t> (</a:t>
            </a:r>
            <a:r>
              <a:rPr lang="en-US" altLang="it-IT" dirty="0" err="1"/>
              <a:t>valutazione</a:t>
            </a:r>
            <a:r>
              <a:rPr lang="en-US" altLang="it-IT" dirty="0"/>
              <a:t> del </a:t>
            </a:r>
            <a:r>
              <a:rPr lang="en-US" altLang="it-IT" dirty="0" err="1"/>
              <a:t>rendimento</a:t>
            </a:r>
            <a:r>
              <a:rPr lang="en-US" altLang="it-IT" dirty="0"/>
              <a:t> </a:t>
            </a:r>
            <a:r>
              <a:rPr lang="en-US" altLang="it-IT" dirty="0" err="1"/>
              <a:t>delle</a:t>
            </a:r>
            <a:r>
              <a:rPr lang="en-US" altLang="it-IT" dirty="0"/>
              <a:t> </a:t>
            </a:r>
            <a:r>
              <a:rPr lang="en-US" altLang="it-IT" dirty="0" err="1"/>
              <a:t>istituzioni</a:t>
            </a:r>
            <a:r>
              <a:rPr lang="en-US" altLang="it-IT" dirty="0"/>
              <a:t>/</a:t>
            </a:r>
            <a:r>
              <a:rPr lang="en-US" altLang="it-IT" dirty="0" err="1"/>
              <a:t>potenziale</a:t>
            </a:r>
            <a:r>
              <a:rPr lang="en-US" altLang="it-IT" dirty="0"/>
              <a:t> </a:t>
            </a:r>
            <a:r>
              <a:rPr lang="en-US" altLang="it-IT" dirty="0" err="1"/>
              <a:t>sanzione</a:t>
            </a:r>
            <a:r>
              <a:rPr lang="en-US" altLang="it-IT" dirty="0"/>
              <a:t>) </a:t>
            </a:r>
            <a:endParaRPr lang="en-CA" altLang="it-IT" dirty="0"/>
          </a:p>
        </p:txBody>
      </p:sp>
      <p:sp>
        <p:nvSpPr>
          <p:cNvPr id="9265" name="Line 62"/>
          <p:cNvSpPr>
            <a:spLocks noChangeShapeType="1"/>
          </p:cNvSpPr>
          <p:nvPr/>
        </p:nvSpPr>
        <p:spPr bwMode="auto">
          <a:xfrm>
            <a:off x="8229600" y="1447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66" name="Line 63"/>
          <p:cNvSpPr>
            <a:spLocks noChangeShapeType="1"/>
          </p:cNvSpPr>
          <p:nvPr/>
        </p:nvSpPr>
        <p:spPr bwMode="auto">
          <a:xfrm flipH="1">
            <a:off x="2133600" y="14478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67" name="Line 64"/>
          <p:cNvSpPr>
            <a:spLocks noChangeShapeType="1"/>
          </p:cNvSpPr>
          <p:nvPr/>
        </p:nvSpPr>
        <p:spPr bwMode="auto">
          <a:xfrm>
            <a:off x="2133600" y="1447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9268" name="Text Box 65"/>
          <p:cNvSpPr txBox="1">
            <a:spLocks noChangeArrowheads="1"/>
          </p:cNvSpPr>
          <p:nvPr/>
        </p:nvSpPr>
        <p:spPr bwMode="auto">
          <a:xfrm>
            <a:off x="3733800" y="990601"/>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it-IT" dirty="0" err="1"/>
              <a:t>Elezioni</a:t>
            </a:r>
            <a:endParaRPr lang="en-CA" altLang="it-IT" dirty="0"/>
          </a:p>
        </p:txBody>
      </p:sp>
      <p:sp>
        <p:nvSpPr>
          <p:cNvPr id="9273" name="Text Box 73"/>
          <p:cNvSpPr txBox="1">
            <a:spLocks noChangeArrowheads="1"/>
          </p:cNvSpPr>
          <p:nvPr/>
        </p:nvSpPr>
        <p:spPr bwMode="auto">
          <a:xfrm>
            <a:off x="2133600" y="136526"/>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it-IT" sz="3200" dirty="0"/>
              <a:t>Il </a:t>
            </a:r>
            <a:r>
              <a:rPr lang="en-US" altLang="it-IT" sz="3200" dirty="0" err="1"/>
              <a:t>sistema</a:t>
            </a:r>
            <a:r>
              <a:rPr lang="en-US" altLang="it-IT" sz="3200" dirty="0"/>
              <a:t> politico a </a:t>
            </a:r>
            <a:r>
              <a:rPr lang="en-US" altLang="it-IT" sz="3200" dirty="0" err="1"/>
              <a:t>livello</a:t>
            </a:r>
            <a:r>
              <a:rPr lang="en-US" altLang="it-IT" sz="3200" dirty="0"/>
              <a:t> </a:t>
            </a:r>
            <a:r>
              <a:rPr lang="en-US" altLang="it-IT" sz="3200" dirty="0" err="1"/>
              <a:t>nazionale</a:t>
            </a:r>
            <a:endParaRPr lang="en-CA" altLang="it-IT" sz="3200" dirty="0"/>
          </a:p>
        </p:txBody>
      </p:sp>
      <p:sp>
        <p:nvSpPr>
          <p:cNvPr id="9274" name="Line 74"/>
          <p:cNvSpPr>
            <a:spLocks noChangeShapeType="1"/>
          </p:cNvSpPr>
          <p:nvPr/>
        </p:nvSpPr>
        <p:spPr bwMode="auto">
          <a:xfrm>
            <a:off x="8001000" y="2438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75" name="Line 75"/>
          <p:cNvSpPr>
            <a:spLocks noChangeShapeType="1"/>
          </p:cNvSpPr>
          <p:nvPr/>
        </p:nvSpPr>
        <p:spPr bwMode="auto">
          <a:xfrm flipV="1">
            <a:off x="8458200" y="24384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76" name="Line 77"/>
          <p:cNvSpPr>
            <a:spLocks noChangeShapeType="1"/>
          </p:cNvSpPr>
          <p:nvPr/>
        </p:nvSpPr>
        <p:spPr bwMode="auto">
          <a:xfrm>
            <a:off x="80010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77" name="Line 78"/>
          <p:cNvSpPr>
            <a:spLocks noChangeShapeType="1"/>
          </p:cNvSpPr>
          <p:nvPr/>
        </p:nvSpPr>
        <p:spPr bwMode="auto">
          <a:xfrm flipV="1">
            <a:off x="84582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78" name="Line 79"/>
          <p:cNvSpPr>
            <a:spLocks noChangeShapeType="1"/>
          </p:cNvSpPr>
          <p:nvPr/>
        </p:nvSpPr>
        <p:spPr bwMode="auto">
          <a:xfrm>
            <a:off x="7391400" y="24384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9279" name="Line 81"/>
          <p:cNvSpPr>
            <a:spLocks noChangeShapeType="1"/>
          </p:cNvSpPr>
          <p:nvPr/>
        </p:nvSpPr>
        <p:spPr bwMode="auto">
          <a:xfrm flipV="1">
            <a:off x="8839200" y="24384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extLst>
      <p:ext uri="{BB962C8B-B14F-4D97-AF65-F5344CB8AC3E}">
        <p14:creationId xmlns:p14="http://schemas.microsoft.com/office/powerpoint/2010/main" val="2769138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magine 1">
            <a:extLst>
              <a:ext uri="{FF2B5EF4-FFF2-40B4-BE49-F238E27FC236}">
                <a16:creationId xmlns:a16="http://schemas.microsoft.com/office/drawing/2014/main" id="{A5574E3A-83FA-4596-801A-A416EF6A47BB}"/>
              </a:ext>
            </a:extLst>
          </p:cNvPr>
          <p:cNvPicPr>
            <a:picLocks noChangeAspect="1"/>
          </p:cNvPicPr>
          <p:nvPr/>
        </p:nvPicPr>
        <p:blipFill>
          <a:blip r:embed="rId3"/>
          <a:stretch>
            <a:fillRect/>
          </a:stretch>
        </p:blipFill>
        <p:spPr>
          <a:xfrm>
            <a:off x="2638897" y="1822028"/>
            <a:ext cx="5201711" cy="4114800"/>
          </a:xfrm>
          <a:prstGeom prst="rect">
            <a:avLst/>
          </a:prstGeom>
        </p:spPr>
      </p:pic>
      <p:sp>
        <p:nvSpPr>
          <p:cNvPr id="3" name="CasellaDiTesto 2">
            <a:extLst>
              <a:ext uri="{FF2B5EF4-FFF2-40B4-BE49-F238E27FC236}">
                <a16:creationId xmlns:a16="http://schemas.microsoft.com/office/drawing/2014/main" id="{C0776B64-AF58-4B5B-A8FE-24AAE9EA41C6}"/>
              </a:ext>
            </a:extLst>
          </p:cNvPr>
          <p:cNvSpPr txBox="1"/>
          <p:nvPr/>
        </p:nvSpPr>
        <p:spPr>
          <a:xfrm>
            <a:off x="8115300" y="2495550"/>
            <a:ext cx="2247015" cy="571500"/>
          </a:xfrm>
          <a:prstGeom prst="rect">
            <a:avLst/>
          </a:prstGeom>
        </p:spPr>
        <p:txBody>
          <a:bodyPr vert="horz" lIns="91440" tIns="45720" rIns="91440" bIns="45720" rtlCol="0">
            <a:normAutofit/>
          </a:bodyPr>
          <a:lstStyle/>
          <a:p>
            <a:pPr indent="-182880">
              <a:lnSpc>
                <a:spcPct val="90000"/>
              </a:lnSpc>
              <a:spcAft>
                <a:spcPts val="600"/>
              </a:spcAft>
              <a:buClr>
                <a:schemeClr val="tx1"/>
              </a:buClr>
              <a:buFont typeface="Wingdings" pitchFamily="2" charset="2"/>
              <a:buChar char=""/>
            </a:pPr>
            <a:r>
              <a:rPr lang="en-US" dirty="0"/>
              <a:t>V. Schmidt 2013</a:t>
            </a:r>
          </a:p>
        </p:txBody>
      </p:sp>
      <p:sp>
        <p:nvSpPr>
          <p:cNvPr id="4" name="CasellaDiTesto 3">
            <a:extLst>
              <a:ext uri="{FF2B5EF4-FFF2-40B4-BE49-F238E27FC236}">
                <a16:creationId xmlns:a16="http://schemas.microsoft.com/office/drawing/2014/main" id="{4A46B978-7015-4BFA-980D-103B06A57195}"/>
              </a:ext>
            </a:extLst>
          </p:cNvPr>
          <p:cNvSpPr txBox="1"/>
          <p:nvPr/>
        </p:nvSpPr>
        <p:spPr>
          <a:xfrm>
            <a:off x="7896518" y="1015144"/>
            <a:ext cx="2465797" cy="738664"/>
          </a:xfrm>
          <a:prstGeom prst="rect">
            <a:avLst/>
          </a:prstGeom>
          <a:noFill/>
        </p:spPr>
        <p:txBody>
          <a:bodyPr wrap="square" rtlCol="0">
            <a:spAutoFit/>
          </a:bodyPr>
          <a:lstStyle/>
          <a:p>
            <a:pPr algn="l">
              <a:spcAft>
                <a:spcPts val="600"/>
              </a:spcAft>
            </a:pPr>
            <a:r>
              <a:rPr lang="it-IT" sz="1400" b="0" i="0" u="none" strike="noStrike" baseline="0" dirty="0">
                <a:solidFill>
                  <a:schemeClr val="bg1"/>
                </a:solidFill>
                <a:latin typeface="Bembo" panose="02020502050201020203" pitchFamily="18" charset="0"/>
              </a:rPr>
              <a:t>OUTPUT LEGITIMACY giudicata in termini di efficacia per il popolo </a:t>
            </a:r>
            <a:r>
              <a:rPr lang="it-IT" sz="1400" b="0" i="0" u="none" strike="noStrike" baseline="0" dirty="0" err="1">
                <a:solidFill>
                  <a:schemeClr val="bg1"/>
                </a:solidFill>
                <a:latin typeface="Bembo" panose="02020502050201020203" pitchFamily="18" charset="0"/>
              </a:rPr>
              <a:t>Scharpf</a:t>
            </a:r>
            <a:r>
              <a:rPr lang="it-IT" sz="1400" b="0" i="0" u="none" strike="noStrike" baseline="0" dirty="0">
                <a:solidFill>
                  <a:schemeClr val="bg1"/>
                </a:solidFill>
                <a:latin typeface="Bembo" panose="02020502050201020203" pitchFamily="18" charset="0"/>
              </a:rPr>
              <a:t> (1970)</a:t>
            </a:r>
            <a:endParaRPr lang="it-IT" dirty="0">
              <a:solidFill>
                <a:schemeClr val="bg1"/>
              </a:solidFill>
            </a:endParaRPr>
          </a:p>
        </p:txBody>
      </p:sp>
      <p:sp>
        <p:nvSpPr>
          <p:cNvPr id="10" name="CasellaDiTesto 9">
            <a:extLst>
              <a:ext uri="{FF2B5EF4-FFF2-40B4-BE49-F238E27FC236}">
                <a16:creationId xmlns:a16="http://schemas.microsoft.com/office/drawing/2014/main" id="{825E2DB5-1B45-4E62-806D-07C60DD0DD89}"/>
              </a:ext>
            </a:extLst>
          </p:cNvPr>
          <p:cNvSpPr txBox="1"/>
          <p:nvPr/>
        </p:nvSpPr>
        <p:spPr>
          <a:xfrm>
            <a:off x="257740" y="800100"/>
            <a:ext cx="2465797" cy="1154162"/>
          </a:xfrm>
          <a:prstGeom prst="rect">
            <a:avLst/>
          </a:prstGeom>
          <a:noFill/>
        </p:spPr>
        <p:txBody>
          <a:bodyPr wrap="square" rtlCol="0">
            <a:spAutoFit/>
          </a:bodyPr>
          <a:lstStyle/>
          <a:p>
            <a:pPr algn="l">
              <a:spcAft>
                <a:spcPts val="600"/>
              </a:spcAft>
            </a:pPr>
            <a:r>
              <a:rPr lang="it-IT" sz="1100" dirty="0">
                <a:solidFill>
                  <a:schemeClr val="bg1"/>
                </a:solidFill>
                <a:latin typeface="Arial" panose="020B0604020202020204" pitchFamily="34" charset="0"/>
                <a:cs typeface="Arial" panose="020B0604020202020204" pitchFamily="34" charset="0"/>
              </a:rPr>
              <a:t>INPUT LEGITIMACY giudicata in termini di capacità di risposta delle istituzioni alle preoccupazioni dei cittadini come risultato della partecipazione dal popolo</a:t>
            </a:r>
            <a:r>
              <a:rPr lang="en-US" sz="1100" b="0" i="0" u="none" strike="noStrike" baseline="0" dirty="0">
                <a:solidFill>
                  <a:schemeClr val="bg1"/>
                </a:solidFill>
                <a:latin typeface="Arial" panose="020B0604020202020204" pitchFamily="34" charset="0"/>
                <a:cs typeface="Arial" panose="020B0604020202020204" pitchFamily="34" charset="0"/>
              </a:rPr>
              <a:t> </a:t>
            </a:r>
            <a:r>
              <a:rPr lang="it-IT" sz="1100" b="0" i="0" u="none" strike="noStrike" baseline="0" dirty="0" err="1">
                <a:solidFill>
                  <a:schemeClr val="bg1"/>
                </a:solidFill>
                <a:latin typeface="Arial" panose="020B0604020202020204" pitchFamily="34" charset="0"/>
                <a:cs typeface="Arial" panose="020B0604020202020204" pitchFamily="34" charset="0"/>
              </a:rPr>
              <a:t>Scharpf</a:t>
            </a:r>
            <a:r>
              <a:rPr lang="it-IT" sz="1100" b="0" i="0" u="none" strike="noStrike" baseline="0" dirty="0">
                <a:solidFill>
                  <a:schemeClr val="bg1"/>
                </a:solidFill>
                <a:latin typeface="Arial" panose="020B0604020202020204" pitchFamily="34" charset="0"/>
                <a:cs typeface="Arial" panose="020B0604020202020204" pitchFamily="34" charset="0"/>
              </a:rPr>
              <a:t> (1970 </a:t>
            </a:r>
            <a:r>
              <a:rPr lang="it-IT" sz="1400" b="0" i="0" u="none" strike="noStrike" baseline="0" dirty="0">
                <a:solidFill>
                  <a:schemeClr val="bg1"/>
                </a:solidFill>
                <a:latin typeface="Arial" panose="020B0604020202020204" pitchFamily="34" charset="0"/>
                <a:cs typeface="Arial" panose="020B0604020202020204" pitchFamily="34" charset="0"/>
              </a:rPr>
              <a:t>)</a:t>
            </a:r>
            <a:endParaRPr lang="it-IT" sz="1100" dirty="0">
              <a:solidFill>
                <a:schemeClr val="bg1"/>
              </a:solidFill>
              <a:latin typeface="Arial" panose="020B0604020202020204" pitchFamily="34" charset="0"/>
              <a:cs typeface="Arial" panose="020B0604020202020204" pitchFamily="34" charset="0"/>
            </a:endParaRPr>
          </a:p>
        </p:txBody>
      </p:sp>
      <p:cxnSp>
        <p:nvCxnSpPr>
          <p:cNvPr id="12" name="Connettore 2 11">
            <a:extLst>
              <a:ext uri="{FF2B5EF4-FFF2-40B4-BE49-F238E27FC236}">
                <a16:creationId xmlns:a16="http://schemas.microsoft.com/office/drawing/2014/main" id="{B0B1A473-1D27-4C99-BA94-0C72AD3A421A}"/>
              </a:ext>
            </a:extLst>
          </p:cNvPr>
          <p:cNvCxnSpPr>
            <a:cxnSpLocks/>
          </p:cNvCxnSpPr>
          <p:nvPr/>
        </p:nvCxnSpPr>
        <p:spPr>
          <a:xfrm>
            <a:off x="2907586" y="1520575"/>
            <a:ext cx="760288" cy="589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12F03C39-52E4-4A5F-A7CB-AA7B9140F444}"/>
              </a:ext>
            </a:extLst>
          </p:cNvPr>
          <p:cNvSpPr txBox="1"/>
          <p:nvPr/>
        </p:nvSpPr>
        <p:spPr>
          <a:xfrm>
            <a:off x="1333500" y="5610225"/>
            <a:ext cx="9320801" cy="1277273"/>
          </a:xfrm>
          <a:prstGeom prst="rect">
            <a:avLst/>
          </a:prstGeom>
          <a:noFill/>
        </p:spPr>
        <p:txBody>
          <a:bodyPr wrap="square" rtlCol="0">
            <a:spAutoFit/>
          </a:bodyPr>
          <a:lstStyle/>
          <a:p>
            <a:pPr algn="l">
              <a:spcAft>
                <a:spcPts val="600"/>
              </a:spcAft>
            </a:pPr>
            <a:endParaRPr lang="en-US" b="0" i="0" u="none" strike="noStrike" baseline="0" dirty="0">
              <a:latin typeface="Bembo" panose="02020502050201020203" pitchFamily="18" charset="0"/>
            </a:endParaRPr>
          </a:p>
          <a:p>
            <a:pPr algn="l">
              <a:spcAft>
                <a:spcPts val="600"/>
              </a:spcAft>
            </a:pPr>
            <a:r>
              <a:rPr lang="en-US" b="0" i="0" u="none" strike="noStrike" baseline="0" dirty="0">
                <a:latin typeface="Bembo" panose="02020502050201020203" pitchFamily="18" charset="0"/>
              </a:rPr>
              <a:t>THROUGHPUT LEGITIMACY </a:t>
            </a:r>
            <a:r>
              <a:rPr lang="it-IT" b="0" i="0" u="none" strike="noStrike" baseline="0" dirty="0">
                <a:latin typeface="Bembo" panose="02020502050201020203" pitchFamily="18" charset="0"/>
              </a:rPr>
              <a:t>è giudicata in termini di efficacia, responsabilità e trasparenza dei processi di governance dell'UE insieme alla loro inclusività e apertura alla consultazione con il popolo</a:t>
            </a:r>
            <a:endParaRPr lang="it-IT" dirty="0"/>
          </a:p>
        </p:txBody>
      </p:sp>
    </p:spTree>
    <p:extLst>
      <p:ext uri="{BB962C8B-B14F-4D97-AF65-F5344CB8AC3E}">
        <p14:creationId xmlns:p14="http://schemas.microsoft.com/office/powerpoint/2010/main" val="3174755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DF6DD39-A538-4143-AD93-C9B9C5C71E08}"/>
              </a:ext>
            </a:extLst>
          </p:cNvPr>
          <p:cNvSpPr/>
          <p:nvPr/>
        </p:nvSpPr>
        <p:spPr>
          <a:xfrm>
            <a:off x="542260" y="871870"/>
            <a:ext cx="2870791" cy="206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istituzioni europee</a:t>
            </a:r>
          </a:p>
          <a:p>
            <a:pPr algn="ctr"/>
            <a:endParaRPr lang="it-IT" dirty="0"/>
          </a:p>
        </p:txBody>
      </p:sp>
      <p:sp>
        <p:nvSpPr>
          <p:cNvPr id="3" name="Rettangolo 2">
            <a:extLst>
              <a:ext uri="{FF2B5EF4-FFF2-40B4-BE49-F238E27FC236}">
                <a16:creationId xmlns:a16="http://schemas.microsoft.com/office/drawing/2014/main" id="{EAAD24CF-8F9F-48ED-B44B-4EA27393A0D6}"/>
              </a:ext>
            </a:extLst>
          </p:cNvPr>
          <p:cNvSpPr/>
          <p:nvPr/>
        </p:nvSpPr>
        <p:spPr>
          <a:xfrm>
            <a:off x="8527312" y="786809"/>
            <a:ext cx="2732567" cy="2642191"/>
          </a:xfrm>
          <a:prstGeom prst="rect">
            <a:avLst/>
          </a:prstGeom>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Vari gruppi di interesse (interessi del business, dell’agricoltura, dell’ambiente, dei consumatori, etc.)</a:t>
            </a:r>
          </a:p>
          <a:p>
            <a:pPr algn="ctr"/>
            <a:r>
              <a:rPr lang="it-IT" dirty="0"/>
              <a:t>Società di consulenza</a:t>
            </a:r>
          </a:p>
          <a:p>
            <a:pPr algn="ctr"/>
            <a:r>
              <a:rPr lang="it-IT" dirty="0"/>
              <a:t>Imprese,</a:t>
            </a:r>
          </a:p>
          <a:p>
            <a:pPr algn="ctr"/>
            <a:r>
              <a:rPr lang="it-IT" dirty="0"/>
              <a:t>Etc.</a:t>
            </a:r>
          </a:p>
        </p:txBody>
      </p:sp>
      <p:sp>
        <p:nvSpPr>
          <p:cNvPr id="5" name="Freccia bidirezionale orizzontale 4">
            <a:extLst>
              <a:ext uri="{FF2B5EF4-FFF2-40B4-BE49-F238E27FC236}">
                <a16:creationId xmlns:a16="http://schemas.microsoft.com/office/drawing/2014/main" id="{FACBE5F6-6FBC-43E0-B32D-589EE64A4C74}"/>
              </a:ext>
            </a:extLst>
          </p:cNvPr>
          <p:cNvSpPr/>
          <p:nvPr/>
        </p:nvSpPr>
        <p:spPr>
          <a:xfrm>
            <a:off x="3664690" y="85061"/>
            <a:ext cx="4387702" cy="31472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Rapporti necessari per garantire il funzionamento democratico + qualità dell’output attraverso consultazioni formali, advocacy, lobbying.</a:t>
            </a:r>
            <a:endParaRPr lang="it-IT" dirty="0"/>
          </a:p>
        </p:txBody>
      </p:sp>
      <p:pic>
        <p:nvPicPr>
          <p:cNvPr id="8198" name="Picture 6" descr="90x150cm Grande Bandiera Grande Bandiera Dell'Unione Europea Bandiera In  Poliestere Stampato Bandiera UE Con Occhielli In Ottone: Amazon.it:  Amazon.it">
            <a:extLst>
              <a:ext uri="{FF2B5EF4-FFF2-40B4-BE49-F238E27FC236}">
                <a16:creationId xmlns:a16="http://schemas.microsoft.com/office/drawing/2014/main" id="{A1C9DDD8-E5CC-42E9-8746-8044D99721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6608" y="1988288"/>
            <a:ext cx="1302093" cy="80752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C8412409-D4A5-4826-90BA-0DA72383A683}"/>
              </a:ext>
            </a:extLst>
          </p:cNvPr>
          <p:cNvSpPr/>
          <p:nvPr/>
        </p:nvSpPr>
        <p:spPr>
          <a:xfrm>
            <a:off x="542260" y="4093534"/>
            <a:ext cx="3976577" cy="2440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Principio di trasparenza</a:t>
            </a:r>
          </a:p>
          <a:p>
            <a:pPr marL="285750" indent="-285750">
              <a:buFont typeface="Arial" panose="020B0604020202020204" pitchFamily="34" charset="0"/>
              <a:buChar char="•"/>
            </a:pPr>
            <a:r>
              <a:rPr lang="it-IT" dirty="0"/>
              <a:t>Accesso  ai documenti pubblici</a:t>
            </a:r>
          </a:p>
          <a:p>
            <a:pPr marL="285750" indent="-285750">
              <a:buFont typeface="Arial" panose="020B0604020202020204" pitchFamily="34" charset="0"/>
              <a:buChar char="•"/>
            </a:pPr>
            <a:r>
              <a:rPr lang="it-IT" dirty="0"/>
              <a:t>Registri di accesso/regolamentazione varia</a:t>
            </a:r>
          </a:p>
          <a:p>
            <a:pPr marL="285750" indent="-285750">
              <a:buFont typeface="Arial" panose="020B0604020202020204" pitchFamily="34" charset="0"/>
              <a:buChar char="•"/>
            </a:pPr>
            <a:r>
              <a:rPr lang="it-IT" dirty="0"/>
              <a:t>Comunicazione degli incontri con i vari stakeholders (dettagli incontri)</a:t>
            </a:r>
          </a:p>
        </p:txBody>
      </p:sp>
      <p:sp>
        <p:nvSpPr>
          <p:cNvPr id="11" name="Rettangolo 10">
            <a:extLst>
              <a:ext uri="{FF2B5EF4-FFF2-40B4-BE49-F238E27FC236}">
                <a16:creationId xmlns:a16="http://schemas.microsoft.com/office/drawing/2014/main" id="{CA5E9704-4E4B-48B7-8CD7-FA374339A7BE}"/>
              </a:ext>
            </a:extLst>
          </p:cNvPr>
          <p:cNvSpPr/>
          <p:nvPr/>
        </p:nvSpPr>
        <p:spPr>
          <a:xfrm>
            <a:off x="4979581" y="4136065"/>
            <a:ext cx="2987749" cy="2397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Principio di integrità</a:t>
            </a:r>
          </a:p>
          <a:p>
            <a:pPr marL="285750" indent="-285750">
              <a:buFont typeface="Arial" panose="020B0604020202020204" pitchFamily="34" charset="0"/>
              <a:buChar char="•"/>
            </a:pPr>
            <a:r>
              <a:rPr lang="it-IT" dirty="0"/>
              <a:t>Codici di comportamento per i funzionari</a:t>
            </a:r>
          </a:p>
          <a:p>
            <a:pPr marL="285750" indent="-285750">
              <a:buFont typeface="Arial" panose="020B0604020202020204" pitchFamily="34" charset="0"/>
              <a:buChar char="•"/>
            </a:pPr>
            <a:r>
              <a:rPr lang="it-IT" dirty="0"/>
              <a:t>Regolamentazione del cosiddetto revolving door</a:t>
            </a:r>
          </a:p>
          <a:p>
            <a:pPr marL="285750" indent="-285750">
              <a:buFont typeface="Arial" panose="020B0604020202020204" pitchFamily="34" charset="0"/>
              <a:buChar char="•"/>
            </a:pPr>
            <a:r>
              <a:rPr lang="it-IT" dirty="0"/>
              <a:t>Codici etici per i rappresentanti dei gruppi di interesse</a:t>
            </a:r>
          </a:p>
        </p:txBody>
      </p:sp>
      <p:sp>
        <p:nvSpPr>
          <p:cNvPr id="12" name="Rettangolo 11">
            <a:extLst>
              <a:ext uri="{FF2B5EF4-FFF2-40B4-BE49-F238E27FC236}">
                <a16:creationId xmlns:a16="http://schemas.microsoft.com/office/drawing/2014/main" id="{EAD88097-DE5D-4592-9C3B-AE05FB93C7AF}"/>
              </a:ext>
            </a:extLst>
          </p:cNvPr>
          <p:cNvSpPr/>
          <p:nvPr/>
        </p:nvSpPr>
        <p:spPr>
          <a:xfrm>
            <a:off x="8272130" y="4136066"/>
            <a:ext cx="2987749" cy="2397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Principio di uguaglianza di accesso</a:t>
            </a:r>
          </a:p>
          <a:p>
            <a:pPr marL="285750" indent="-285750">
              <a:buFont typeface="Arial" panose="020B0604020202020204" pitchFamily="34" charset="0"/>
              <a:buChar char="•"/>
            </a:pPr>
            <a:r>
              <a:rPr lang="it-IT" dirty="0"/>
              <a:t>Comunicazione con gli stakeholders</a:t>
            </a:r>
          </a:p>
          <a:p>
            <a:pPr marL="285750" indent="-285750">
              <a:buFont typeface="Arial" panose="020B0604020202020204" pitchFamily="34" charset="0"/>
              <a:buChar char="•"/>
            </a:pPr>
            <a:r>
              <a:rPr lang="it-IT" dirty="0"/>
              <a:t>Organizzazione di consultazioni</a:t>
            </a:r>
          </a:p>
          <a:p>
            <a:pPr marL="285750" indent="-285750">
              <a:buFont typeface="Arial" panose="020B0604020202020204" pitchFamily="34" charset="0"/>
              <a:buChar char="•"/>
            </a:pPr>
            <a:r>
              <a:rPr lang="it-IT" dirty="0"/>
              <a:t>Apertura dei gruppi di esperti</a:t>
            </a:r>
          </a:p>
          <a:p>
            <a:endParaRPr lang="it-IT" dirty="0"/>
          </a:p>
        </p:txBody>
      </p:sp>
    </p:spTree>
    <p:extLst>
      <p:ext uri="{BB962C8B-B14F-4D97-AF65-F5344CB8AC3E}">
        <p14:creationId xmlns:p14="http://schemas.microsoft.com/office/powerpoint/2010/main" val="1390431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in giù 1">
            <a:extLst>
              <a:ext uri="{FF2B5EF4-FFF2-40B4-BE49-F238E27FC236}">
                <a16:creationId xmlns:a16="http://schemas.microsoft.com/office/drawing/2014/main" id="{EA241C6A-06FB-4FAB-B3AA-A690221CF92A}"/>
              </a:ext>
            </a:extLst>
          </p:cNvPr>
          <p:cNvSpPr/>
          <p:nvPr/>
        </p:nvSpPr>
        <p:spPr>
          <a:xfrm>
            <a:off x="4784651" y="414670"/>
            <a:ext cx="2870791" cy="14672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Perché?</a:t>
            </a:r>
          </a:p>
        </p:txBody>
      </p:sp>
      <p:sp>
        <p:nvSpPr>
          <p:cNvPr id="3" name="CasellaDiTesto 2">
            <a:extLst>
              <a:ext uri="{FF2B5EF4-FFF2-40B4-BE49-F238E27FC236}">
                <a16:creationId xmlns:a16="http://schemas.microsoft.com/office/drawing/2014/main" id="{3B06F4B8-F006-4161-A880-10C590EF8634}"/>
              </a:ext>
            </a:extLst>
          </p:cNvPr>
          <p:cNvSpPr txBox="1"/>
          <p:nvPr/>
        </p:nvSpPr>
        <p:spPr>
          <a:xfrm>
            <a:off x="3902149" y="2211572"/>
            <a:ext cx="4540102" cy="1477328"/>
          </a:xfrm>
          <a:prstGeom prst="rect">
            <a:avLst/>
          </a:prstGeom>
          <a:noFill/>
        </p:spPr>
        <p:txBody>
          <a:bodyPr wrap="square" rtlCol="0">
            <a:spAutoFit/>
          </a:bodyPr>
          <a:lstStyle/>
          <a:p>
            <a:r>
              <a:rPr lang="it-IT" dirty="0"/>
              <a:t>Legittimità del processo decisionale, degli output e dell’UE</a:t>
            </a:r>
          </a:p>
          <a:p>
            <a:r>
              <a:rPr lang="it-IT" dirty="0"/>
              <a:t>Livello di fiducia</a:t>
            </a:r>
          </a:p>
          <a:p>
            <a:r>
              <a:rPr lang="it-IT" dirty="0"/>
              <a:t>Livello di partecipazione</a:t>
            </a:r>
          </a:p>
          <a:p>
            <a:endParaRPr lang="it-IT" dirty="0"/>
          </a:p>
        </p:txBody>
      </p:sp>
      <p:sp>
        <p:nvSpPr>
          <p:cNvPr id="4" name="CasellaDiTesto 3">
            <a:extLst>
              <a:ext uri="{FF2B5EF4-FFF2-40B4-BE49-F238E27FC236}">
                <a16:creationId xmlns:a16="http://schemas.microsoft.com/office/drawing/2014/main" id="{5E94AD40-3D80-4721-B352-0AD70E898FBE}"/>
              </a:ext>
            </a:extLst>
          </p:cNvPr>
          <p:cNvSpPr txBox="1"/>
          <p:nvPr/>
        </p:nvSpPr>
        <p:spPr>
          <a:xfrm>
            <a:off x="9069572" y="542260"/>
            <a:ext cx="2509284" cy="1477328"/>
          </a:xfrm>
          <a:prstGeom prst="rect">
            <a:avLst/>
          </a:prstGeom>
          <a:noFill/>
        </p:spPr>
        <p:txBody>
          <a:bodyPr wrap="square" rtlCol="0">
            <a:spAutoFit/>
          </a:bodyPr>
          <a:lstStyle/>
          <a:p>
            <a:r>
              <a:rPr lang="it-IT" dirty="0"/>
              <a:t>Rimangono sempre percorribili le vie di influenza attraverso la politica nazionale/sub-nazionale</a:t>
            </a:r>
          </a:p>
        </p:txBody>
      </p:sp>
    </p:spTree>
    <p:extLst>
      <p:ext uri="{BB962C8B-B14F-4D97-AF65-F5344CB8AC3E}">
        <p14:creationId xmlns:p14="http://schemas.microsoft.com/office/powerpoint/2010/main" val="88472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7C619C9-1C13-408F-ABC4-462AFDEC4D91}"/>
              </a:ext>
            </a:extLst>
          </p:cNvPr>
          <p:cNvPicPr>
            <a:picLocks noChangeAspect="1"/>
          </p:cNvPicPr>
          <p:nvPr/>
        </p:nvPicPr>
        <p:blipFill rotWithShape="1">
          <a:blip r:embed="rId2"/>
          <a:srcRect l="25701" t="23634" r="27465" b="14818"/>
          <a:stretch/>
        </p:blipFill>
        <p:spPr>
          <a:xfrm>
            <a:off x="106325" y="74428"/>
            <a:ext cx="5741581" cy="4008474"/>
          </a:xfrm>
          <a:prstGeom prst="rect">
            <a:avLst/>
          </a:prstGeom>
        </p:spPr>
      </p:pic>
      <p:pic>
        <p:nvPicPr>
          <p:cNvPr id="5" name="Immagine 4">
            <a:extLst>
              <a:ext uri="{FF2B5EF4-FFF2-40B4-BE49-F238E27FC236}">
                <a16:creationId xmlns:a16="http://schemas.microsoft.com/office/drawing/2014/main" id="{0A97A5E8-AEFF-44F5-9F2A-E211BDEA42FC}"/>
              </a:ext>
            </a:extLst>
          </p:cNvPr>
          <p:cNvPicPr>
            <a:picLocks noChangeAspect="1"/>
          </p:cNvPicPr>
          <p:nvPr/>
        </p:nvPicPr>
        <p:blipFill rotWithShape="1">
          <a:blip r:embed="rId3"/>
          <a:srcRect l="24157" t="40725" r="18895" b="12982"/>
          <a:stretch/>
        </p:blipFill>
        <p:spPr>
          <a:xfrm>
            <a:off x="5248939" y="3561907"/>
            <a:ext cx="6943061" cy="2998382"/>
          </a:xfrm>
          <a:prstGeom prst="rect">
            <a:avLst/>
          </a:prstGeom>
        </p:spPr>
      </p:pic>
      <p:sp>
        <p:nvSpPr>
          <p:cNvPr id="6" name="CasellaDiTesto 5">
            <a:extLst>
              <a:ext uri="{FF2B5EF4-FFF2-40B4-BE49-F238E27FC236}">
                <a16:creationId xmlns:a16="http://schemas.microsoft.com/office/drawing/2014/main" id="{83FF49AF-4492-4294-9959-640905CFCDEB}"/>
              </a:ext>
            </a:extLst>
          </p:cNvPr>
          <p:cNvSpPr txBox="1"/>
          <p:nvPr/>
        </p:nvSpPr>
        <p:spPr>
          <a:xfrm>
            <a:off x="106325" y="4625163"/>
            <a:ext cx="5018568" cy="646331"/>
          </a:xfrm>
          <a:prstGeom prst="rect">
            <a:avLst/>
          </a:prstGeom>
          <a:noFill/>
        </p:spPr>
        <p:txBody>
          <a:bodyPr wrap="square" rtlCol="0">
            <a:spAutoFit/>
          </a:bodyPr>
          <a:lstStyle/>
          <a:p>
            <a:r>
              <a:rPr lang="it-IT" dirty="0"/>
              <a:t>https://ec.europa.eu/info/law/better-regulation/have-your-say</a:t>
            </a:r>
          </a:p>
        </p:txBody>
      </p:sp>
    </p:spTree>
    <p:extLst>
      <p:ext uri="{BB962C8B-B14F-4D97-AF65-F5344CB8AC3E}">
        <p14:creationId xmlns:p14="http://schemas.microsoft.com/office/powerpoint/2010/main" val="2074728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53137AD-2F03-4F07-B4FA-959ED168F02D}"/>
              </a:ext>
            </a:extLst>
          </p:cNvPr>
          <p:cNvPicPr>
            <a:picLocks noChangeAspect="1"/>
          </p:cNvPicPr>
          <p:nvPr/>
        </p:nvPicPr>
        <p:blipFill rotWithShape="1">
          <a:blip r:embed="rId2"/>
          <a:srcRect l="24593" t="23981" r="17064" b="7401"/>
          <a:stretch/>
        </p:blipFill>
        <p:spPr>
          <a:xfrm>
            <a:off x="2870789" y="1095154"/>
            <a:ext cx="7113183" cy="4444409"/>
          </a:xfrm>
          <a:prstGeom prst="rect">
            <a:avLst/>
          </a:prstGeom>
        </p:spPr>
      </p:pic>
      <p:sp>
        <p:nvSpPr>
          <p:cNvPr id="4" name="CasellaDiTesto 3">
            <a:extLst>
              <a:ext uri="{FF2B5EF4-FFF2-40B4-BE49-F238E27FC236}">
                <a16:creationId xmlns:a16="http://schemas.microsoft.com/office/drawing/2014/main" id="{3A8A7D95-FF21-4E91-AB74-E6357CA4B1DD}"/>
              </a:ext>
            </a:extLst>
          </p:cNvPr>
          <p:cNvSpPr txBox="1"/>
          <p:nvPr/>
        </p:nvSpPr>
        <p:spPr>
          <a:xfrm>
            <a:off x="2668772" y="5869172"/>
            <a:ext cx="7825563" cy="659219"/>
          </a:xfrm>
          <a:prstGeom prst="rect">
            <a:avLst/>
          </a:prstGeom>
          <a:noFill/>
        </p:spPr>
        <p:txBody>
          <a:bodyPr wrap="square" rtlCol="0">
            <a:spAutoFit/>
          </a:bodyPr>
          <a:lstStyle/>
          <a:p>
            <a:r>
              <a:rPr lang="it-IT" dirty="0"/>
              <a:t>https://ec.europa.eu/info/about-european-commission/service-standards-and-principles/transparency_it</a:t>
            </a:r>
          </a:p>
        </p:txBody>
      </p:sp>
    </p:spTree>
    <p:extLst>
      <p:ext uri="{BB962C8B-B14F-4D97-AF65-F5344CB8AC3E}">
        <p14:creationId xmlns:p14="http://schemas.microsoft.com/office/powerpoint/2010/main" val="3235262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8C3F1B-AF32-4D0D-B42C-204375672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7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CADC38-D22A-4B56-8554-7506BEA9D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75148"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10;&#10;Descrizione generata automaticamente">
            <a:extLst>
              <a:ext uri="{FF2B5EF4-FFF2-40B4-BE49-F238E27FC236}">
                <a16:creationId xmlns:a16="http://schemas.microsoft.com/office/drawing/2014/main" id="{FF1E8458-C7CF-447C-BB94-92C46F34032E}"/>
              </a:ext>
            </a:extLst>
          </p:cNvPr>
          <p:cNvPicPr>
            <a:picLocks noChangeAspect="1"/>
          </p:cNvPicPr>
          <p:nvPr/>
        </p:nvPicPr>
        <p:blipFill rotWithShape="1">
          <a:blip r:embed="rId2"/>
          <a:srcRect l="25116" t="28085" r="32064" b="13310"/>
          <a:stretch/>
        </p:blipFill>
        <p:spPr>
          <a:xfrm>
            <a:off x="961644" y="1819547"/>
            <a:ext cx="4410456" cy="3214334"/>
          </a:xfrm>
          <a:prstGeom prst="rect">
            <a:avLst/>
          </a:prstGeom>
        </p:spPr>
      </p:pic>
      <p:sp>
        <p:nvSpPr>
          <p:cNvPr id="14" name="Rectangle 13">
            <a:extLst>
              <a:ext uri="{FF2B5EF4-FFF2-40B4-BE49-F238E27FC236}">
                <a16:creationId xmlns:a16="http://schemas.microsoft.com/office/drawing/2014/main" id="{B8F3431F-E81A-45B5-8D09-B248F0C8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6792" y="480060"/>
            <a:ext cx="5375148"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10;&#10;Descrizione generata automaticamente">
            <a:extLst>
              <a:ext uri="{FF2B5EF4-FFF2-40B4-BE49-F238E27FC236}">
                <a16:creationId xmlns:a16="http://schemas.microsoft.com/office/drawing/2014/main" id="{46AE2681-79F5-401A-8656-C66080B29B61}"/>
              </a:ext>
            </a:extLst>
          </p:cNvPr>
          <p:cNvPicPr>
            <a:picLocks noChangeAspect="1"/>
          </p:cNvPicPr>
          <p:nvPr/>
        </p:nvPicPr>
        <p:blipFill rotWithShape="1">
          <a:blip r:embed="rId3"/>
          <a:srcRect l="23895" t="17085" r="9215" b="13640"/>
          <a:stretch/>
        </p:blipFill>
        <p:spPr>
          <a:xfrm>
            <a:off x="6821424" y="2252430"/>
            <a:ext cx="4410456" cy="2348567"/>
          </a:xfrm>
          <a:prstGeom prst="rect">
            <a:avLst/>
          </a:prstGeom>
        </p:spPr>
      </p:pic>
    </p:spTree>
    <p:extLst>
      <p:ext uri="{BB962C8B-B14F-4D97-AF65-F5344CB8AC3E}">
        <p14:creationId xmlns:p14="http://schemas.microsoft.com/office/powerpoint/2010/main" val="264376909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10;&#10;Descrizione generata automaticamente">
            <a:extLst>
              <a:ext uri="{FF2B5EF4-FFF2-40B4-BE49-F238E27FC236}">
                <a16:creationId xmlns:a16="http://schemas.microsoft.com/office/drawing/2014/main" id="{A729A24F-3442-4551-8DF0-DD4B1098EFE4}"/>
              </a:ext>
            </a:extLst>
          </p:cNvPr>
          <p:cNvPicPr>
            <a:picLocks noChangeAspect="1"/>
          </p:cNvPicPr>
          <p:nvPr/>
        </p:nvPicPr>
        <p:blipFill rotWithShape="1">
          <a:blip r:embed="rId2"/>
          <a:srcRect l="24324" t="15833" r="23709" b="5984"/>
          <a:stretch/>
        </p:blipFill>
        <p:spPr>
          <a:xfrm>
            <a:off x="3296093" y="1562985"/>
            <a:ext cx="5667154" cy="4540103"/>
          </a:xfrm>
          <a:prstGeom prst="rect">
            <a:avLst/>
          </a:prstGeom>
        </p:spPr>
      </p:pic>
    </p:spTree>
    <p:extLst>
      <p:ext uri="{BB962C8B-B14F-4D97-AF65-F5344CB8AC3E}">
        <p14:creationId xmlns:p14="http://schemas.microsoft.com/office/powerpoint/2010/main" val="66830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006FE9-B823-4DC1-8D5C-D62262E35098}"/>
              </a:ext>
            </a:extLst>
          </p:cNvPr>
          <p:cNvSpPr>
            <a:spLocks noGrp="1"/>
          </p:cNvSpPr>
          <p:nvPr>
            <p:ph type="title"/>
          </p:nvPr>
        </p:nvSpPr>
        <p:spPr/>
        <p:txBody>
          <a:bodyPr/>
          <a:lstStyle/>
          <a:p>
            <a:r>
              <a:rPr lang="it-IT" dirty="0"/>
              <a:t>Struttura della presentazione</a:t>
            </a:r>
          </a:p>
        </p:txBody>
      </p:sp>
      <p:sp>
        <p:nvSpPr>
          <p:cNvPr id="3" name="Segnaposto contenuto 2">
            <a:extLst>
              <a:ext uri="{FF2B5EF4-FFF2-40B4-BE49-F238E27FC236}">
                <a16:creationId xmlns:a16="http://schemas.microsoft.com/office/drawing/2014/main" id="{211D4DC1-3DF6-4F60-82C3-63C59BDB0199}"/>
              </a:ext>
            </a:extLst>
          </p:cNvPr>
          <p:cNvSpPr>
            <a:spLocks noGrp="1"/>
          </p:cNvSpPr>
          <p:nvPr>
            <p:ph idx="1"/>
          </p:nvPr>
        </p:nvSpPr>
        <p:spPr/>
        <p:txBody>
          <a:bodyPr>
            <a:normAutofit fontScale="92500" lnSpcReduction="10000"/>
          </a:bodyPr>
          <a:lstStyle/>
          <a:p>
            <a:endParaRPr lang="it-IT" dirty="0"/>
          </a:p>
          <a:p>
            <a:pPr marL="457200" indent="-457200">
              <a:buAutoNum type="arabicPeriod"/>
            </a:pPr>
            <a:r>
              <a:rPr lang="it-IT" sz="2000" b="1" dirty="0"/>
              <a:t>Gruppi di interesse &amp; teoria della democrazia</a:t>
            </a:r>
          </a:p>
          <a:p>
            <a:pPr lvl="1">
              <a:buFont typeface="Wingdings" panose="05000000000000000000" pitchFamily="2" charset="2"/>
              <a:buChar char="ü"/>
            </a:pPr>
            <a:r>
              <a:rPr lang="it-IT" sz="1800" b="1" dirty="0"/>
              <a:t>spunti di un classico</a:t>
            </a:r>
          </a:p>
          <a:p>
            <a:pPr lvl="1">
              <a:buFont typeface="Wingdings" panose="05000000000000000000" pitchFamily="2" charset="2"/>
              <a:buChar char="ü"/>
            </a:pPr>
            <a:r>
              <a:rPr lang="it-IT" sz="1800" b="1" dirty="0"/>
              <a:t>Influenza</a:t>
            </a:r>
          </a:p>
          <a:p>
            <a:pPr lvl="1">
              <a:buFont typeface="Wingdings" panose="05000000000000000000" pitchFamily="2" charset="2"/>
              <a:buChar char="ü"/>
            </a:pPr>
            <a:r>
              <a:rPr lang="it-IT" sz="1800" b="1" dirty="0"/>
              <a:t>contesto</a:t>
            </a:r>
          </a:p>
          <a:p>
            <a:pPr marL="457200" indent="-457200">
              <a:buAutoNum type="arabicPeriod"/>
            </a:pPr>
            <a:r>
              <a:rPr lang="it-IT" sz="2000" b="1" dirty="0"/>
              <a:t>La dimensione europea</a:t>
            </a:r>
          </a:p>
          <a:p>
            <a:pPr lvl="1">
              <a:buFont typeface="Wingdings" panose="05000000000000000000" pitchFamily="2" charset="2"/>
              <a:buChar char="ü"/>
            </a:pPr>
            <a:r>
              <a:rPr lang="it-IT" sz="2000" b="1" dirty="0"/>
              <a:t>oggetto politico non-identificato</a:t>
            </a:r>
          </a:p>
          <a:p>
            <a:pPr lvl="1">
              <a:buFont typeface="Wingdings" panose="05000000000000000000" pitchFamily="2" charset="2"/>
              <a:buChar char="ü"/>
            </a:pPr>
            <a:r>
              <a:rPr lang="it-IT" sz="2000" b="1" dirty="0"/>
              <a:t>caratteristiche del policy-making</a:t>
            </a:r>
          </a:p>
          <a:p>
            <a:pPr lvl="1">
              <a:buFont typeface="Wingdings" panose="05000000000000000000" pitchFamily="2" charset="2"/>
              <a:buChar char="ü"/>
            </a:pPr>
            <a:r>
              <a:rPr lang="it-IT" sz="2000" b="1" dirty="0"/>
              <a:t>interessi legittimi?</a:t>
            </a:r>
          </a:p>
          <a:p>
            <a:pPr lvl="1">
              <a:buFont typeface="Wingdings" panose="05000000000000000000" pitchFamily="2" charset="2"/>
              <a:buChar char="ü"/>
            </a:pPr>
            <a:r>
              <a:rPr lang="it-IT" sz="2000" b="1" dirty="0"/>
              <a:t>legittimità vs opportunità</a:t>
            </a:r>
          </a:p>
          <a:p>
            <a:pPr lvl="1">
              <a:buFont typeface="Wingdings" panose="05000000000000000000" pitchFamily="2" charset="2"/>
              <a:buChar char="ü"/>
            </a:pPr>
            <a:r>
              <a:rPr lang="it-IT" sz="2000" b="1" dirty="0"/>
              <a:t>creazione del registro di trasparenza</a:t>
            </a:r>
          </a:p>
          <a:p>
            <a:pPr marL="457200" indent="-457200">
              <a:buAutoNum type="arabicPeriod"/>
            </a:pPr>
            <a:r>
              <a:rPr lang="it-IT" sz="2000" b="1" dirty="0"/>
              <a:t>Conclusioni</a:t>
            </a:r>
            <a:endParaRPr lang="it-IT" sz="1800" b="1" dirty="0"/>
          </a:p>
          <a:p>
            <a:pPr marL="457200" indent="-457200">
              <a:buAutoNum type="arabicPeriod"/>
            </a:pPr>
            <a:endParaRPr lang="it-IT" dirty="0"/>
          </a:p>
        </p:txBody>
      </p:sp>
    </p:spTree>
    <p:extLst>
      <p:ext uri="{BB962C8B-B14F-4D97-AF65-F5344CB8AC3E}">
        <p14:creationId xmlns:p14="http://schemas.microsoft.com/office/powerpoint/2010/main" val="1830012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D8FA33-C722-44A5-98E6-39CA2847B13B}"/>
              </a:ext>
            </a:extLst>
          </p:cNvPr>
          <p:cNvSpPr txBox="1"/>
          <p:nvPr/>
        </p:nvSpPr>
        <p:spPr>
          <a:xfrm>
            <a:off x="1095153" y="818707"/>
            <a:ext cx="10228521" cy="3693319"/>
          </a:xfrm>
          <a:prstGeom prst="rect">
            <a:avLst/>
          </a:prstGeom>
          <a:noFill/>
        </p:spPr>
        <p:txBody>
          <a:bodyPr wrap="square" rtlCol="0">
            <a:spAutoFit/>
          </a:bodyPr>
          <a:lstStyle/>
          <a:p>
            <a:r>
              <a:rPr lang="it-IT" b="1" i="0" dirty="0">
                <a:effectLst/>
                <a:latin typeface="Times New Roman" panose="02020603050405020304" pitchFamily="18" charset="0"/>
              </a:rPr>
              <a:t>ACCORDO INTERISTITUZIONALE LEGIFERARE MEGLIO TRA IL PARLAMENTO EUROPEO, IL CONSIGLIO DELL'UNIONE EUROPEA E LA COMMISSIONE EUROPEA</a:t>
            </a:r>
          </a:p>
          <a:p>
            <a:endParaRPr lang="it-IT" b="1" dirty="0">
              <a:latin typeface="Times New Roman" panose="02020603050405020304" pitchFamily="18" charset="0"/>
            </a:endParaRPr>
          </a:p>
          <a:p>
            <a:pPr marL="285750" indent="-285750">
              <a:buFontTx/>
              <a:buChar char="-"/>
            </a:pPr>
            <a:r>
              <a:rPr lang="it-IT" b="1" dirty="0">
                <a:latin typeface="Times New Roman" panose="02020603050405020304" pitchFamily="18" charset="0"/>
              </a:rPr>
              <a:t>Promuovere la massima trasparenza del processo legislativo</a:t>
            </a:r>
          </a:p>
          <a:p>
            <a:pPr marL="285750" indent="-285750">
              <a:buFontTx/>
              <a:buChar char="-"/>
            </a:pPr>
            <a:r>
              <a:rPr lang="it-IT" b="1" dirty="0">
                <a:latin typeface="Times New Roman" panose="02020603050405020304" pitchFamily="18" charset="0"/>
              </a:rPr>
              <a:t>Un esempio : le consultazioni aperte della Commissione con gli stakeholders </a:t>
            </a:r>
          </a:p>
          <a:p>
            <a:pPr marL="285750" indent="-285750">
              <a:buFontTx/>
              <a:buChar char="-"/>
            </a:pPr>
            <a:r>
              <a:rPr lang="it-IT" b="1" dirty="0">
                <a:latin typeface="Times New Roman" panose="02020603050405020304" pitchFamily="18" charset="0"/>
              </a:rPr>
              <a:t>Aumentare la trasparenza dei </a:t>
            </a:r>
            <a:r>
              <a:rPr lang="it-IT" b="1" dirty="0" err="1">
                <a:latin typeface="Times New Roman" panose="02020603050405020304" pitchFamily="18" charset="0"/>
              </a:rPr>
              <a:t>triloghi</a:t>
            </a:r>
            <a:endParaRPr lang="it-IT" b="1" dirty="0">
              <a:latin typeface="Times New Roman" panose="02020603050405020304" pitchFamily="18" charset="0"/>
            </a:endParaRPr>
          </a:p>
          <a:p>
            <a:pPr marL="285750" indent="-285750">
              <a:buFontTx/>
              <a:buChar char="-"/>
            </a:pPr>
            <a:endParaRPr lang="it-IT" dirty="0"/>
          </a:p>
          <a:p>
            <a:pPr marL="285750" indent="-285750">
              <a:buFontTx/>
              <a:buChar char="-"/>
            </a:pPr>
            <a:endParaRPr lang="it-IT" dirty="0"/>
          </a:p>
          <a:p>
            <a:r>
              <a:rPr lang="it-IT" dirty="0"/>
              <a:t>Moltiplicazione delle critiche per la vaghezza degli impegni</a:t>
            </a:r>
          </a:p>
          <a:p>
            <a:pPr algn="just" fontAlgn="base"/>
            <a:r>
              <a:rPr lang="it-IT" dirty="0"/>
              <a:t>La questione dei l’informalità dei </a:t>
            </a:r>
            <a:r>
              <a:rPr lang="it-IT" dirty="0" err="1"/>
              <a:t>triloghi</a:t>
            </a:r>
            <a:r>
              <a:rPr lang="it-IT" dirty="0"/>
              <a:t>, negoziati centrali nel funzionamento della procedura legislativa ordinaria</a:t>
            </a:r>
          </a:p>
          <a:p>
            <a:pPr marL="285750" indent="-285750" algn="just" fontAlgn="base">
              <a:buFontTx/>
              <a:buChar char="-"/>
            </a:pPr>
            <a:r>
              <a:rPr lang="it-IT" dirty="0"/>
              <a:t>possono accedere che i soli (pochi) rappresentanti di Parlamento, Consiglio e Commissione</a:t>
            </a:r>
          </a:p>
          <a:p>
            <a:pPr marL="285750" indent="-285750" algn="just" fontAlgn="base">
              <a:buFontTx/>
              <a:buChar char="-"/>
            </a:pPr>
            <a:r>
              <a:rPr lang="it-IT" dirty="0"/>
              <a:t> l’accesso a telecamere è interdetto; non ci sono registrazione degli incontri o verbali ufficiali</a:t>
            </a:r>
          </a:p>
        </p:txBody>
      </p:sp>
    </p:spTree>
    <p:extLst>
      <p:ext uri="{BB962C8B-B14F-4D97-AF65-F5344CB8AC3E}">
        <p14:creationId xmlns:p14="http://schemas.microsoft.com/office/powerpoint/2010/main" val="448669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11D76-1E3E-45CB-85F0-4F73A9251590}"/>
              </a:ext>
            </a:extLst>
          </p:cNvPr>
          <p:cNvSpPr>
            <a:spLocks noGrp="1"/>
          </p:cNvSpPr>
          <p:nvPr>
            <p:ph type="title"/>
          </p:nvPr>
        </p:nvSpPr>
        <p:spPr/>
        <p:txBody>
          <a:bodyPr/>
          <a:lstStyle/>
          <a:p>
            <a:r>
              <a:rPr lang="it-IT" dirty="0"/>
              <a:t>La creazione del registro di trasparenza</a:t>
            </a:r>
          </a:p>
        </p:txBody>
      </p:sp>
      <p:sp>
        <p:nvSpPr>
          <p:cNvPr id="3" name="Segnaposto contenuto 2">
            <a:extLst>
              <a:ext uri="{FF2B5EF4-FFF2-40B4-BE49-F238E27FC236}">
                <a16:creationId xmlns:a16="http://schemas.microsoft.com/office/drawing/2014/main" id="{AAEE60C9-23C4-4FE1-B225-03283EF77B25}"/>
              </a:ext>
            </a:extLst>
          </p:cNvPr>
          <p:cNvSpPr>
            <a:spLocks noGrp="1"/>
          </p:cNvSpPr>
          <p:nvPr>
            <p:ph idx="1"/>
          </p:nvPr>
        </p:nvSpPr>
        <p:spPr/>
        <p:txBody>
          <a:bodyPr>
            <a:normAutofit fontScale="77500" lnSpcReduction="20000"/>
          </a:bodyPr>
          <a:lstStyle/>
          <a:p>
            <a:r>
              <a:rPr lang="it-IT" dirty="0"/>
              <a:t>La regolamentazione del rapporto con i gruppi di interesse = uno strumento attraverso il quale l’UE può rafforzare le  credenziali democratiche (il presupposto che una governance trasparente ne aumenterebbe la legittimità complessiva)</a:t>
            </a:r>
          </a:p>
          <a:p>
            <a:r>
              <a:rPr lang="it-IT" dirty="0"/>
              <a:t>Un processo lungo avviato alla fine degli anni 1980 dal </a:t>
            </a:r>
            <a:r>
              <a:rPr lang="en-GB" dirty="0"/>
              <a:t>“</a:t>
            </a:r>
            <a:r>
              <a:rPr lang="en-GB" dirty="0" err="1"/>
              <a:t>Cecchini</a:t>
            </a:r>
            <a:r>
              <a:rPr lang="en-GB" dirty="0"/>
              <a:t> Report” (</a:t>
            </a:r>
            <a:r>
              <a:rPr lang="en-GB" dirty="0">
                <a:hlinkClick r:id="rId2">
                  <a:extLst>
                    <a:ext uri="{A12FA001-AC4F-418D-AE19-62706E023703}">
                      <ahyp:hlinkClr xmlns:ahyp="http://schemas.microsoft.com/office/drawing/2018/hyperlinkcolor" val="tx"/>
                    </a:ext>
                  </a:extLst>
                </a:hlinkClick>
              </a:rPr>
              <a:t>http://aei.pitt.edu/3813/</a:t>
            </a:r>
            <a:r>
              <a:rPr lang="en-GB" dirty="0"/>
              <a:t>) </a:t>
            </a:r>
            <a:r>
              <a:rPr lang="it-IT" dirty="0"/>
              <a:t>che incoraggiava i rappresentanti delle imprese ad essere più attivi nel processo decisionale </a:t>
            </a:r>
          </a:p>
          <a:p>
            <a:r>
              <a:rPr lang="en-GB" dirty="0"/>
              <a:t>Commission (EC), "An Open and Structured Dialogue between the Commission and Special Interest Groups" (Communication) SEC (92) 2272 final, 2 December 1992 </a:t>
            </a:r>
          </a:p>
          <a:p>
            <a:r>
              <a:rPr lang="en-GB" dirty="0"/>
              <a:t>Self-regulation </a:t>
            </a:r>
            <a:r>
              <a:rPr lang="en-GB" dirty="0" err="1"/>
              <a:t>degli</a:t>
            </a:r>
            <a:r>
              <a:rPr lang="en-GB" dirty="0"/>
              <a:t> </a:t>
            </a:r>
            <a:r>
              <a:rPr lang="en-GB" dirty="0" err="1"/>
              <a:t>esperti</a:t>
            </a:r>
            <a:r>
              <a:rPr lang="en-GB" dirty="0"/>
              <a:t> in </a:t>
            </a:r>
            <a:r>
              <a:rPr lang="en-GB" dirty="0" err="1"/>
              <a:t>relazioni</a:t>
            </a:r>
            <a:r>
              <a:rPr lang="en-GB" dirty="0"/>
              <a:t> </a:t>
            </a:r>
            <a:r>
              <a:rPr lang="en-GB" dirty="0" err="1"/>
              <a:t>pubbliche</a:t>
            </a:r>
            <a:endParaRPr lang="en-GB" dirty="0"/>
          </a:p>
          <a:p>
            <a:r>
              <a:rPr lang="en-GB" dirty="0"/>
              <a:t>Commission (EC), "European governance - A white paper" (Communication) COM(2001) 428 final, 25 July 2001</a:t>
            </a:r>
          </a:p>
          <a:p>
            <a:r>
              <a:rPr lang="en-GB" dirty="0"/>
              <a:t>The European Transparency Initiative (2006)</a:t>
            </a:r>
          </a:p>
          <a:p>
            <a:r>
              <a:rPr lang="en-GB" dirty="0"/>
              <a:t>The Register of Interest Representatives (ROIR) (2008)</a:t>
            </a:r>
          </a:p>
          <a:p>
            <a:r>
              <a:rPr lang="en-GB" dirty="0"/>
              <a:t>Interinstitutional Agreement that created the Joint Transparency Register (2011, 2014) – non è un </a:t>
            </a:r>
            <a:r>
              <a:rPr lang="en-GB" dirty="0" err="1"/>
              <a:t>requisto</a:t>
            </a:r>
            <a:r>
              <a:rPr lang="en-GB" dirty="0"/>
              <a:t> </a:t>
            </a:r>
            <a:r>
              <a:rPr lang="en-GB" dirty="0" err="1"/>
              <a:t>obbligatori</a:t>
            </a:r>
            <a:r>
              <a:rPr lang="en-GB" dirty="0"/>
              <a:t> ma </a:t>
            </a:r>
            <a:r>
              <a:rPr lang="en-GB" dirty="0" err="1"/>
              <a:t>esistono</a:t>
            </a:r>
            <a:r>
              <a:rPr lang="en-GB" dirty="0"/>
              <a:t> </a:t>
            </a:r>
            <a:r>
              <a:rPr lang="en-GB" dirty="0" err="1"/>
              <a:t>cosiddetti</a:t>
            </a:r>
            <a:r>
              <a:rPr lang="en-GB" dirty="0"/>
              <a:t> reputational costs of non-compliance/non-registration</a:t>
            </a:r>
          </a:p>
          <a:p>
            <a:pPr marL="0" indent="0">
              <a:buNone/>
            </a:pPr>
            <a:endParaRPr lang="it-IT" sz="1800" dirty="0">
              <a:effectLst/>
              <a:latin typeface="Times New Roman" panose="02020603050405020304" pitchFamily="18" charset="0"/>
              <a:ea typeface="Calibri" panose="020F0502020204030204" pitchFamily="34" charset="0"/>
            </a:endParaRPr>
          </a:p>
          <a:p>
            <a:endParaRPr lang="it-IT" sz="1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870320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5A176-5B9A-41E6-BE46-564823D76D7E}"/>
              </a:ext>
            </a:extLst>
          </p:cNvPr>
          <p:cNvSpPr>
            <a:spLocks noGrp="1"/>
          </p:cNvSpPr>
          <p:nvPr>
            <p:ph type="title"/>
          </p:nvPr>
        </p:nvSpPr>
        <p:spPr/>
        <p:txBody>
          <a:bodyPr/>
          <a:lstStyle/>
          <a:p>
            <a:r>
              <a:rPr lang="it-IT" dirty="0"/>
              <a:t>Diamo uno sguardo a ….</a:t>
            </a:r>
          </a:p>
        </p:txBody>
      </p:sp>
      <p:sp>
        <p:nvSpPr>
          <p:cNvPr id="3" name="Segnaposto contenuto 2">
            <a:extLst>
              <a:ext uri="{FF2B5EF4-FFF2-40B4-BE49-F238E27FC236}">
                <a16:creationId xmlns:a16="http://schemas.microsoft.com/office/drawing/2014/main" id="{E2B26FF3-E33E-40AF-A97E-7E59284730E0}"/>
              </a:ext>
            </a:extLst>
          </p:cNvPr>
          <p:cNvSpPr>
            <a:spLocks noGrp="1"/>
          </p:cNvSpPr>
          <p:nvPr>
            <p:ph idx="1"/>
          </p:nvPr>
        </p:nvSpPr>
        <p:spPr/>
        <p:txBody>
          <a:bodyPr/>
          <a:lstStyle/>
          <a:p>
            <a:endParaRPr lang="it-IT" dirty="0"/>
          </a:p>
          <a:p>
            <a:r>
              <a:rPr lang="it-IT" dirty="0"/>
              <a:t>https://multimedia.europarl.europa.eu/en/european-transparency-register_V007-0043_ev</a:t>
            </a:r>
          </a:p>
        </p:txBody>
      </p:sp>
    </p:spTree>
    <p:extLst>
      <p:ext uri="{BB962C8B-B14F-4D97-AF65-F5344CB8AC3E}">
        <p14:creationId xmlns:p14="http://schemas.microsoft.com/office/powerpoint/2010/main" val="617614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6D9ABA6-2582-4F62-AA0B-0F343E4FA46A}"/>
              </a:ext>
            </a:extLst>
          </p:cNvPr>
          <p:cNvPicPr>
            <a:picLocks noChangeAspect="1"/>
          </p:cNvPicPr>
          <p:nvPr/>
        </p:nvPicPr>
        <p:blipFill rotWithShape="1">
          <a:blip r:embed="rId2"/>
          <a:srcRect l="30000" t="15609" r="30931"/>
          <a:stretch/>
        </p:blipFill>
        <p:spPr>
          <a:xfrm>
            <a:off x="74428" y="382771"/>
            <a:ext cx="4763386" cy="5466021"/>
          </a:xfrm>
          <a:prstGeom prst="rect">
            <a:avLst/>
          </a:prstGeom>
        </p:spPr>
      </p:pic>
      <p:pic>
        <p:nvPicPr>
          <p:cNvPr id="7" name="Immagine 6">
            <a:extLst>
              <a:ext uri="{FF2B5EF4-FFF2-40B4-BE49-F238E27FC236}">
                <a16:creationId xmlns:a16="http://schemas.microsoft.com/office/drawing/2014/main" id="{C8E627D6-1222-4EED-88A5-FBD63139768B}"/>
              </a:ext>
            </a:extLst>
          </p:cNvPr>
          <p:cNvPicPr>
            <a:picLocks noChangeAspect="1"/>
          </p:cNvPicPr>
          <p:nvPr/>
        </p:nvPicPr>
        <p:blipFill rotWithShape="1">
          <a:blip r:embed="rId3"/>
          <a:srcRect l="30262" t="15609" r="28924" b="45650"/>
          <a:stretch/>
        </p:blipFill>
        <p:spPr>
          <a:xfrm>
            <a:off x="5720317" y="457199"/>
            <a:ext cx="4976037" cy="2509285"/>
          </a:xfrm>
          <a:prstGeom prst="rect">
            <a:avLst/>
          </a:prstGeom>
        </p:spPr>
      </p:pic>
      <p:pic>
        <p:nvPicPr>
          <p:cNvPr id="9" name="Immagine 8">
            <a:extLst>
              <a:ext uri="{FF2B5EF4-FFF2-40B4-BE49-F238E27FC236}">
                <a16:creationId xmlns:a16="http://schemas.microsoft.com/office/drawing/2014/main" id="{EE82D730-D898-4AD1-BB40-AB348AB3EE3A}"/>
              </a:ext>
            </a:extLst>
          </p:cNvPr>
          <p:cNvPicPr>
            <a:picLocks noChangeAspect="1"/>
          </p:cNvPicPr>
          <p:nvPr/>
        </p:nvPicPr>
        <p:blipFill rotWithShape="1">
          <a:blip r:embed="rId4"/>
          <a:srcRect l="29477" t="48261" r="30843" b="-3089"/>
          <a:stretch/>
        </p:blipFill>
        <p:spPr>
          <a:xfrm>
            <a:off x="5720317" y="3115781"/>
            <a:ext cx="4837815" cy="3551275"/>
          </a:xfrm>
          <a:prstGeom prst="rect">
            <a:avLst/>
          </a:prstGeom>
        </p:spPr>
      </p:pic>
    </p:spTree>
    <p:extLst>
      <p:ext uri="{BB962C8B-B14F-4D97-AF65-F5344CB8AC3E}">
        <p14:creationId xmlns:p14="http://schemas.microsoft.com/office/powerpoint/2010/main" val="2876433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C839BEB-89F5-4281-8D9E-48DB6CAA908F}"/>
              </a:ext>
            </a:extLst>
          </p:cNvPr>
          <p:cNvPicPr>
            <a:picLocks noChangeAspect="1"/>
          </p:cNvPicPr>
          <p:nvPr/>
        </p:nvPicPr>
        <p:blipFill>
          <a:blip r:embed="rId2"/>
          <a:stretch>
            <a:fillRect/>
          </a:stretch>
        </p:blipFill>
        <p:spPr>
          <a:xfrm>
            <a:off x="0" y="128868"/>
            <a:ext cx="5860973" cy="3538566"/>
          </a:xfrm>
          <a:prstGeom prst="rect">
            <a:avLst/>
          </a:prstGeom>
        </p:spPr>
      </p:pic>
      <p:pic>
        <p:nvPicPr>
          <p:cNvPr id="3" name="Immagine 2">
            <a:extLst>
              <a:ext uri="{FF2B5EF4-FFF2-40B4-BE49-F238E27FC236}">
                <a16:creationId xmlns:a16="http://schemas.microsoft.com/office/drawing/2014/main" id="{A2465C95-EC35-45A4-8A3D-A07FF31E508E}"/>
              </a:ext>
            </a:extLst>
          </p:cNvPr>
          <p:cNvPicPr>
            <a:picLocks noChangeAspect="1"/>
          </p:cNvPicPr>
          <p:nvPr/>
        </p:nvPicPr>
        <p:blipFill>
          <a:blip r:embed="rId3"/>
          <a:stretch>
            <a:fillRect/>
          </a:stretch>
        </p:blipFill>
        <p:spPr>
          <a:xfrm>
            <a:off x="5905494" y="2787358"/>
            <a:ext cx="6084448" cy="4006429"/>
          </a:xfrm>
          <a:prstGeom prst="rect">
            <a:avLst/>
          </a:prstGeom>
        </p:spPr>
      </p:pic>
      <p:sp>
        <p:nvSpPr>
          <p:cNvPr id="4" name="CasellaDiTesto 3">
            <a:extLst>
              <a:ext uri="{FF2B5EF4-FFF2-40B4-BE49-F238E27FC236}">
                <a16:creationId xmlns:a16="http://schemas.microsoft.com/office/drawing/2014/main" id="{14862225-AF4F-4CA3-8FEF-7E3EEAD62222}"/>
              </a:ext>
            </a:extLst>
          </p:cNvPr>
          <p:cNvSpPr txBox="1"/>
          <p:nvPr/>
        </p:nvSpPr>
        <p:spPr>
          <a:xfrm>
            <a:off x="390418" y="6277510"/>
            <a:ext cx="4828854" cy="738664"/>
          </a:xfrm>
          <a:prstGeom prst="rect">
            <a:avLst/>
          </a:prstGeom>
          <a:noFill/>
        </p:spPr>
        <p:txBody>
          <a:bodyPr wrap="square" rtlCol="0">
            <a:spAutoFit/>
          </a:bodyPr>
          <a:lstStyle/>
          <a:p>
            <a:r>
              <a:rPr lang="it-IT" sz="1200" dirty="0"/>
              <a:t>http://www.paceurope.eu/wp-content/uploads/2018/07/The-EU-Transparency-Register-Lobbying-Regulation.pdf</a:t>
            </a:r>
          </a:p>
          <a:p>
            <a:endParaRPr lang="it-IT" dirty="0"/>
          </a:p>
        </p:txBody>
      </p:sp>
    </p:spTree>
    <p:extLst>
      <p:ext uri="{BB962C8B-B14F-4D97-AF65-F5344CB8AC3E}">
        <p14:creationId xmlns:p14="http://schemas.microsoft.com/office/powerpoint/2010/main" val="3733686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6E4487E9-490E-4953-9B5F-AE6F7655A0AF}"/>
              </a:ext>
            </a:extLst>
          </p:cNvPr>
          <p:cNvSpPr txBox="1"/>
          <p:nvPr/>
        </p:nvSpPr>
        <p:spPr>
          <a:xfrm>
            <a:off x="8856324" y="308225"/>
            <a:ext cx="3000054" cy="2554545"/>
          </a:xfrm>
          <a:prstGeom prst="rect">
            <a:avLst/>
          </a:prstGeom>
          <a:noFill/>
        </p:spPr>
        <p:txBody>
          <a:bodyPr wrap="square" rtlCol="0">
            <a:spAutoFit/>
          </a:bodyPr>
          <a:lstStyle/>
          <a:p>
            <a:r>
              <a:rPr lang="it-IT" sz="1600" dirty="0">
                <a:hlinkClick r:id="rId2"/>
              </a:rPr>
              <a:t>https://www.europarl.europa.eu/news/en/headlines/eu-affairs/20180522STO04013/eu-lobbyist-register-people-are-entitled-to-transparency</a:t>
            </a:r>
            <a:endParaRPr lang="it-IT" sz="1600" dirty="0"/>
          </a:p>
          <a:p>
            <a:endParaRPr lang="it-IT" sz="1600" dirty="0"/>
          </a:p>
          <a:p>
            <a:endParaRPr lang="it-IT" sz="1600" dirty="0"/>
          </a:p>
          <a:p>
            <a:r>
              <a:rPr lang="it-IT" sz="1600" dirty="0"/>
              <a:t>https://www.europarl.europa.eu/tr-negotiations/en/home/welcome-page.html</a:t>
            </a:r>
          </a:p>
        </p:txBody>
      </p:sp>
      <p:pic>
        <p:nvPicPr>
          <p:cNvPr id="4" name="Immagine 3">
            <a:extLst>
              <a:ext uri="{FF2B5EF4-FFF2-40B4-BE49-F238E27FC236}">
                <a16:creationId xmlns:a16="http://schemas.microsoft.com/office/drawing/2014/main" id="{34E96A1B-8641-4783-B970-0A627592D087}"/>
              </a:ext>
            </a:extLst>
          </p:cNvPr>
          <p:cNvPicPr>
            <a:picLocks noChangeAspect="1"/>
          </p:cNvPicPr>
          <p:nvPr/>
        </p:nvPicPr>
        <p:blipFill>
          <a:blip r:embed="rId3"/>
          <a:stretch>
            <a:fillRect/>
          </a:stretch>
        </p:blipFill>
        <p:spPr>
          <a:xfrm>
            <a:off x="1" y="153519"/>
            <a:ext cx="4962418" cy="3526772"/>
          </a:xfrm>
          <a:prstGeom prst="rect">
            <a:avLst/>
          </a:prstGeom>
        </p:spPr>
      </p:pic>
      <p:pic>
        <p:nvPicPr>
          <p:cNvPr id="5" name="Immagine 4">
            <a:extLst>
              <a:ext uri="{FF2B5EF4-FFF2-40B4-BE49-F238E27FC236}">
                <a16:creationId xmlns:a16="http://schemas.microsoft.com/office/drawing/2014/main" id="{D9B7464F-58D6-411D-8493-0325FFC5201C}"/>
              </a:ext>
            </a:extLst>
          </p:cNvPr>
          <p:cNvPicPr>
            <a:picLocks noChangeAspect="1"/>
          </p:cNvPicPr>
          <p:nvPr/>
        </p:nvPicPr>
        <p:blipFill>
          <a:blip r:embed="rId4"/>
          <a:stretch>
            <a:fillRect/>
          </a:stretch>
        </p:blipFill>
        <p:spPr>
          <a:xfrm>
            <a:off x="4962419" y="2862770"/>
            <a:ext cx="5971142" cy="3825330"/>
          </a:xfrm>
          <a:prstGeom prst="rect">
            <a:avLst/>
          </a:prstGeom>
        </p:spPr>
      </p:pic>
      <p:sp>
        <p:nvSpPr>
          <p:cNvPr id="6" name="CasellaDiTesto 5">
            <a:extLst>
              <a:ext uri="{FF2B5EF4-FFF2-40B4-BE49-F238E27FC236}">
                <a16:creationId xmlns:a16="http://schemas.microsoft.com/office/drawing/2014/main" id="{9618F296-D491-4E60-AE2C-A9B9202B405E}"/>
              </a:ext>
            </a:extLst>
          </p:cNvPr>
          <p:cNvSpPr txBox="1"/>
          <p:nvPr/>
        </p:nvSpPr>
        <p:spPr>
          <a:xfrm>
            <a:off x="339047" y="6411074"/>
            <a:ext cx="4243227" cy="430887"/>
          </a:xfrm>
          <a:prstGeom prst="rect">
            <a:avLst/>
          </a:prstGeom>
          <a:noFill/>
        </p:spPr>
        <p:txBody>
          <a:bodyPr wrap="square" rtlCol="0">
            <a:spAutoFit/>
          </a:bodyPr>
          <a:lstStyle/>
          <a:p>
            <a:r>
              <a:rPr lang="it-IT" sz="1100" dirty="0"/>
              <a:t>http://www.paceurope.eu/wp-content/uploads/2018/07/The-EU-Transparency-Register-Lobbying-Regulation.pdf</a:t>
            </a:r>
          </a:p>
        </p:txBody>
      </p:sp>
    </p:spTree>
    <p:extLst>
      <p:ext uri="{BB962C8B-B14F-4D97-AF65-F5344CB8AC3E}">
        <p14:creationId xmlns:p14="http://schemas.microsoft.com/office/powerpoint/2010/main" val="1457951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539876BA-BAA3-4D87-A9DA-7562A6517F1E}"/>
              </a:ext>
            </a:extLst>
          </p:cNvPr>
          <p:cNvPicPr>
            <a:picLocks noGrp="1" noChangeAspect="1"/>
          </p:cNvPicPr>
          <p:nvPr>
            <p:ph idx="1"/>
          </p:nvPr>
        </p:nvPicPr>
        <p:blipFill>
          <a:blip r:embed="rId2"/>
          <a:stretch>
            <a:fillRect/>
          </a:stretch>
        </p:blipFill>
        <p:spPr>
          <a:xfrm>
            <a:off x="2572135" y="964692"/>
            <a:ext cx="7040110" cy="4924044"/>
          </a:xfrm>
          <a:prstGeom prst="rect">
            <a:avLst/>
          </a:prstGeom>
        </p:spPr>
      </p:pic>
      <p:sp>
        <p:nvSpPr>
          <p:cNvPr id="5" name="CasellaDiTesto 4">
            <a:extLst>
              <a:ext uri="{FF2B5EF4-FFF2-40B4-BE49-F238E27FC236}">
                <a16:creationId xmlns:a16="http://schemas.microsoft.com/office/drawing/2014/main" id="{0BAF8B23-9565-46A7-BD7B-6BCB6688CA7D}"/>
              </a:ext>
            </a:extLst>
          </p:cNvPr>
          <p:cNvSpPr txBox="1"/>
          <p:nvPr/>
        </p:nvSpPr>
        <p:spPr>
          <a:xfrm>
            <a:off x="2987749" y="480060"/>
            <a:ext cx="5571460" cy="370545"/>
          </a:xfrm>
          <a:prstGeom prst="rect">
            <a:avLst/>
          </a:prstGeom>
          <a:noFill/>
        </p:spPr>
        <p:txBody>
          <a:bodyPr wrap="square" rtlCol="0">
            <a:spAutoFit/>
          </a:bodyPr>
          <a:lstStyle/>
          <a:p>
            <a:r>
              <a:rPr lang="it-IT" dirty="0">
                <a:solidFill>
                  <a:schemeClr val="bg1"/>
                </a:solidFill>
              </a:rPr>
              <a:t>List of </a:t>
            </a:r>
            <a:r>
              <a:rPr lang="it-IT" dirty="0" err="1">
                <a:solidFill>
                  <a:schemeClr val="bg1"/>
                </a:solidFill>
              </a:rPr>
              <a:t>advantages</a:t>
            </a:r>
            <a:r>
              <a:rPr lang="it-IT" dirty="0">
                <a:solidFill>
                  <a:schemeClr val="bg1"/>
                </a:solidFill>
              </a:rPr>
              <a:t> for TR </a:t>
            </a:r>
            <a:r>
              <a:rPr lang="it-IT" dirty="0" err="1">
                <a:solidFill>
                  <a:schemeClr val="bg1"/>
                </a:solidFill>
              </a:rPr>
              <a:t>registration</a:t>
            </a:r>
            <a:endParaRPr lang="it-IT" dirty="0">
              <a:solidFill>
                <a:schemeClr val="bg1"/>
              </a:solidFill>
            </a:endParaRPr>
          </a:p>
        </p:txBody>
      </p:sp>
    </p:spTree>
    <p:extLst>
      <p:ext uri="{BB962C8B-B14F-4D97-AF65-F5344CB8AC3E}">
        <p14:creationId xmlns:p14="http://schemas.microsoft.com/office/powerpoint/2010/main" val="3264288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89CB39A-9B15-4350-B408-F96BB1BA0881}"/>
              </a:ext>
            </a:extLst>
          </p:cNvPr>
          <p:cNvPicPr>
            <a:picLocks noChangeAspect="1"/>
          </p:cNvPicPr>
          <p:nvPr/>
        </p:nvPicPr>
        <p:blipFill>
          <a:blip r:embed="rId2"/>
          <a:stretch>
            <a:fillRect/>
          </a:stretch>
        </p:blipFill>
        <p:spPr>
          <a:xfrm>
            <a:off x="3465753" y="312465"/>
            <a:ext cx="5089793" cy="3116535"/>
          </a:xfrm>
          <a:prstGeom prst="rect">
            <a:avLst/>
          </a:prstGeom>
        </p:spPr>
      </p:pic>
      <p:pic>
        <p:nvPicPr>
          <p:cNvPr id="4" name="Immagine 3">
            <a:extLst>
              <a:ext uri="{FF2B5EF4-FFF2-40B4-BE49-F238E27FC236}">
                <a16:creationId xmlns:a16="http://schemas.microsoft.com/office/drawing/2014/main" id="{4248A4EA-B3E6-4EF1-AE13-B6094A06816C}"/>
              </a:ext>
            </a:extLst>
          </p:cNvPr>
          <p:cNvPicPr>
            <a:picLocks noChangeAspect="1"/>
          </p:cNvPicPr>
          <p:nvPr/>
        </p:nvPicPr>
        <p:blipFill>
          <a:blip r:embed="rId3"/>
          <a:stretch>
            <a:fillRect/>
          </a:stretch>
        </p:blipFill>
        <p:spPr>
          <a:xfrm>
            <a:off x="237006" y="3533716"/>
            <a:ext cx="5773644" cy="2867083"/>
          </a:xfrm>
          <a:prstGeom prst="rect">
            <a:avLst/>
          </a:prstGeom>
        </p:spPr>
      </p:pic>
      <p:pic>
        <p:nvPicPr>
          <p:cNvPr id="5" name="Immagine 4">
            <a:extLst>
              <a:ext uri="{FF2B5EF4-FFF2-40B4-BE49-F238E27FC236}">
                <a16:creationId xmlns:a16="http://schemas.microsoft.com/office/drawing/2014/main" id="{2402ABBB-D896-4F54-BE3F-8C4B62B6CD9E}"/>
              </a:ext>
            </a:extLst>
          </p:cNvPr>
          <p:cNvPicPr>
            <a:picLocks noChangeAspect="1"/>
          </p:cNvPicPr>
          <p:nvPr/>
        </p:nvPicPr>
        <p:blipFill>
          <a:blip r:embed="rId4"/>
          <a:stretch>
            <a:fillRect/>
          </a:stretch>
        </p:blipFill>
        <p:spPr>
          <a:xfrm>
            <a:off x="6629017" y="3694229"/>
            <a:ext cx="4913523" cy="2353633"/>
          </a:xfrm>
          <a:prstGeom prst="rect">
            <a:avLst/>
          </a:prstGeom>
        </p:spPr>
      </p:pic>
      <p:sp>
        <p:nvSpPr>
          <p:cNvPr id="6" name="CasellaDiTesto 5">
            <a:extLst>
              <a:ext uri="{FF2B5EF4-FFF2-40B4-BE49-F238E27FC236}">
                <a16:creationId xmlns:a16="http://schemas.microsoft.com/office/drawing/2014/main" id="{8EE61C54-F154-4039-A897-D7E452D71498}"/>
              </a:ext>
            </a:extLst>
          </p:cNvPr>
          <p:cNvSpPr txBox="1"/>
          <p:nvPr/>
        </p:nvSpPr>
        <p:spPr>
          <a:xfrm>
            <a:off x="6935056" y="6400799"/>
            <a:ext cx="5137079" cy="430887"/>
          </a:xfrm>
          <a:prstGeom prst="rect">
            <a:avLst/>
          </a:prstGeom>
          <a:noFill/>
        </p:spPr>
        <p:txBody>
          <a:bodyPr wrap="square" rtlCol="0">
            <a:spAutoFit/>
          </a:bodyPr>
          <a:lstStyle/>
          <a:p>
            <a:r>
              <a:rPr lang="it-IT" sz="1100" dirty="0"/>
              <a:t>https://www.europarl.europa.eu/resources/library/images/20180109PHT91380/20180109PHT91380_original.jpg</a:t>
            </a:r>
          </a:p>
        </p:txBody>
      </p:sp>
    </p:spTree>
    <p:extLst>
      <p:ext uri="{BB962C8B-B14F-4D97-AF65-F5344CB8AC3E}">
        <p14:creationId xmlns:p14="http://schemas.microsoft.com/office/powerpoint/2010/main" val="39597485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9350E-BF0A-432A-ABE7-5A4303D8F1A9}"/>
              </a:ext>
            </a:extLst>
          </p:cNvPr>
          <p:cNvSpPr>
            <a:spLocks noGrp="1"/>
          </p:cNvSpPr>
          <p:nvPr>
            <p:ph type="ctrTitle"/>
          </p:nvPr>
        </p:nvSpPr>
        <p:spPr/>
        <p:txBody>
          <a:bodyPr/>
          <a:lstStyle/>
          <a:p>
            <a:r>
              <a:rPr lang="it-IT" dirty="0"/>
              <a:t>Parte 3</a:t>
            </a:r>
          </a:p>
        </p:txBody>
      </p:sp>
      <p:sp>
        <p:nvSpPr>
          <p:cNvPr id="3" name="Sottotitolo 2">
            <a:extLst>
              <a:ext uri="{FF2B5EF4-FFF2-40B4-BE49-F238E27FC236}">
                <a16:creationId xmlns:a16="http://schemas.microsoft.com/office/drawing/2014/main" id="{76DCC1BE-A3D9-4AF0-9849-A9125902E0CE}"/>
              </a:ext>
            </a:extLst>
          </p:cNvPr>
          <p:cNvSpPr>
            <a:spLocks noGrp="1"/>
          </p:cNvSpPr>
          <p:nvPr>
            <p:ph type="subTitle" idx="1"/>
          </p:nvPr>
        </p:nvSpPr>
        <p:spPr/>
        <p:txBody>
          <a:bodyPr/>
          <a:lstStyle/>
          <a:p>
            <a:r>
              <a:rPr lang="it-IT" dirty="0"/>
              <a:t>Conclusioni</a:t>
            </a:r>
          </a:p>
        </p:txBody>
      </p:sp>
    </p:spTree>
    <p:extLst>
      <p:ext uri="{BB962C8B-B14F-4D97-AF65-F5344CB8AC3E}">
        <p14:creationId xmlns:p14="http://schemas.microsoft.com/office/powerpoint/2010/main" val="1712135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49508" y="891914"/>
            <a:ext cx="1708878" cy="50816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800" dirty="0"/>
              <a:t>Istituzioni europee</a:t>
            </a:r>
          </a:p>
        </p:txBody>
      </p:sp>
      <p:sp>
        <p:nvSpPr>
          <p:cNvPr id="5" name="Rettangolo 4"/>
          <p:cNvSpPr/>
          <p:nvPr/>
        </p:nvSpPr>
        <p:spPr>
          <a:xfrm>
            <a:off x="9653666" y="719528"/>
            <a:ext cx="1708878" cy="508166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it-IT" sz="2800" dirty="0"/>
              <a:t>Gruppi di interesse</a:t>
            </a:r>
          </a:p>
        </p:txBody>
      </p:sp>
      <p:sp>
        <p:nvSpPr>
          <p:cNvPr id="6" name="Freccia a destra 5"/>
          <p:cNvSpPr/>
          <p:nvPr/>
        </p:nvSpPr>
        <p:spPr>
          <a:xfrm>
            <a:off x="4107303" y="119921"/>
            <a:ext cx="4422099" cy="154398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Le istituzioni richiedo informazioni, supporto dalla base, legittimità</a:t>
            </a:r>
          </a:p>
        </p:txBody>
      </p:sp>
      <p:sp>
        <p:nvSpPr>
          <p:cNvPr id="7" name="Freccia a sinistra 6"/>
          <p:cNvSpPr/>
          <p:nvPr/>
        </p:nvSpPr>
        <p:spPr>
          <a:xfrm>
            <a:off x="3927423" y="5166203"/>
            <a:ext cx="4347147" cy="169388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a:t>
            </a:r>
            <a:r>
              <a:rPr lang="it-IT" dirty="0"/>
              <a:t>gruppi di interesse vogliono influenzare il policy-making</a:t>
            </a:r>
          </a:p>
          <a:p>
            <a:endParaRPr lang="it-IT" dirty="0"/>
          </a:p>
        </p:txBody>
      </p:sp>
      <p:sp>
        <p:nvSpPr>
          <p:cNvPr id="9" name="Freccia bidirezionale verticale 8"/>
          <p:cNvSpPr/>
          <p:nvPr/>
        </p:nvSpPr>
        <p:spPr>
          <a:xfrm>
            <a:off x="5336499" y="1663908"/>
            <a:ext cx="2143594" cy="3492708"/>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it-IT" sz="2800" dirty="0"/>
              <a:t>Il filtro del contesto e del tipo di politica</a:t>
            </a:r>
          </a:p>
        </p:txBody>
      </p:sp>
    </p:spTree>
    <p:extLst>
      <p:ext uri="{BB962C8B-B14F-4D97-AF65-F5344CB8AC3E}">
        <p14:creationId xmlns:p14="http://schemas.microsoft.com/office/powerpoint/2010/main" val="366206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FC6BC15-BFA7-452F-BBDB-AEF7086B6105}"/>
              </a:ext>
            </a:extLst>
          </p:cNvPr>
          <p:cNvSpPr>
            <a:spLocks noGrp="1"/>
          </p:cNvSpPr>
          <p:nvPr>
            <p:ph type="title"/>
          </p:nvPr>
        </p:nvSpPr>
        <p:spPr/>
        <p:txBody>
          <a:bodyPr/>
          <a:lstStyle/>
          <a:p>
            <a:r>
              <a:rPr lang="it-IT" dirty="0"/>
              <a:t>Parte 1</a:t>
            </a:r>
          </a:p>
        </p:txBody>
      </p:sp>
      <p:sp>
        <p:nvSpPr>
          <p:cNvPr id="5" name="Segnaposto testo 4">
            <a:extLst>
              <a:ext uri="{FF2B5EF4-FFF2-40B4-BE49-F238E27FC236}">
                <a16:creationId xmlns:a16="http://schemas.microsoft.com/office/drawing/2014/main" id="{D87E9410-A35C-49C1-8FCC-DAD348B55854}"/>
              </a:ext>
            </a:extLst>
          </p:cNvPr>
          <p:cNvSpPr>
            <a:spLocks noGrp="1"/>
          </p:cNvSpPr>
          <p:nvPr>
            <p:ph type="body" idx="1"/>
          </p:nvPr>
        </p:nvSpPr>
        <p:spPr/>
        <p:txBody>
          <a:bodyPr/>
          <a:lstStyle/>
          <a:p>
            <a:r>
              <a:rPr lang="it-IT" sz="2000" b="1" dirty="0"/>
              <a:t>Gruppi di interesse &amp; Teoria della Democrazia</a:t>
            </a:r>
          </a:p>
        </p:txBody>
      </p:sp>
    </p:spTree>
    <p:extLst>
      <p:ext uri="{BB962C8B-B14F-4D97-AF65-F5344CB8AC3E}">
        <p14:creationId xmlns:p14="http://schemas.microsoft.com/office/powerpoint/2010/main" val="9357606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DE81A-6F5B-4E84-BF59-FB00360DB7E6}"/>
              </a:ext>
            </a:extLst>
          </p:cNvPr>
          <p:cNvSpPr>
            <a:spLocks noGrp="1"/>
          </p:cNvSpPr>
          <p:nvPr>
            <p:ph type="title"/>
          </p:nvPr>
        </p:nvSpPr>
        <p:spPr/>
        <p:txBody>
          <a:bodyPr/>
          <a:lstStyle/>
          <a:p>
            <a:r>
              <a:rPr lang="it-IT" dirty="0"/>
              <a:t>In sintesi</a:t>
            </a:r>
          </a:p>
        </p:txBody>
      </p:sp>
      <p:sp>
        <p:nvSpPr>
          <p:cNvPr id="3" name="Segnaposto contenuto 2">
            <a:extLst>
              <a:ext uri="{FF2B5EF4-FFF2-40B4-BE49-F238E27FC236}">
                <a16:creationId xmlns:a16="http://schemas.microsoft.com/office/drawing/2014/main" id="{0EFA9131-9769-4742-B547-D32C9084D441}"/>
              </a:ext>
            </a:extLst>
          </p:cNvPr>
          <p:cNvSpPr>
            <a:spLocks noGrp="1"/>
          </p:cNvSpPr>
          <p:nvPr>
            <p:ph idx="1"/>
          </p:nvPr>
        </p:nvSpPr>
        <p:spPr/>
        <p:txBody>
          <a:bodyPr/>
          <a:lstStyle/>
          <a:p>
            <a:r>
              <a:rPr lang="it-IT" dirty="0"/>
              <a:t>Relazione di scambio tra attori interdipendenti</a:t>
            </a:r>
          </a:p>
          <a:p>
            <a:pPr lvl="1"/>
            <a:r>
              <a:rPr lang="it-IT" dirty="0"/>
              <a:t>I gruppi di interesse sono guidati dal desiderio di esercitare un'influenza su un processo decisionale</a:t>
            </a:r>
          </a:p>
          <a:p>
            <a:pPr lvl="1"/>
            <a:r>
              <a:rPr lang="it-IT" dirty="0"/>
              <a:t>La Commissione mira a proporre proposte politiche che superino con successo il processo legislativo,</a:t>
            </a:r>
          </a:p>
          <a:p>
            <a:pPr lvl="1"/>
            <a:r>
              <a:rPr lang="it-IT" dirty="0"/>
              <a:t>I governi nazionali nel Consiglio e i MEP lottano per la rielezione (forte dipendenza dai PP nazionali).</a:t>
            </a:r>
          </a:p>
        </p:txBody>
      </p:sp>
      <p:sp>
        <p:nvSpPr>
          <p:cNvPr id="4" name="Rettangolo 3">
            <a:extLst>
              <a:ext uri="{FF2B5EF4-FFF2-40B4-BE49-F238E27FC236}">
                <a16:creationId xmlns:a16="http://schemas.microsoft.com/office/drawing/2014/main" id="{37568255-F4B7-4A51-81FB-8F8A1615B15C}"/>
              </a:ext>
            </a:extLst>
          </p:cNvPr>
          <p:cNvSpPr/>
          <p:nvPr/>
        </p:nvSpPr>
        <p:spPr>
          <a:xfrm>
            <a:off x="361507" y="4635795"/>
            <a:ext cx="2488019" cy="1095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caratteristiche degli attori coinvolti</a:t>
            </a:r>
          </a:p>
        </p:txBody>
      </p:sp>
      <p:sp>
        <p:nvSpPr>
          <p:cNvPr id="5" name="Rettangolo 4">
            <a:extLst>
              <a:ext uri="{FF2B5EF4-FFF2-40B4-BE49-F238E27FC236}">
                <a16:creationId xmlns:a16="http://schemas.microsoft.com/office/drawing/2014/main" id="{ABBF5CE0-525A-440E-BCE3-795A821CEF7C}"/>
              </a:ext>
            </a:extLst>
          </p:cNvPr>
          <p:cNvSpPr/>
          <p:nvPr/>
        </p:nvSpPr>
        <p:spPr>
          <a:xfrm>
            <a:off x="3501656" y="4635795"/>
            <a:ext cx="2488019" cy="1095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caratteristiche del contesto </a:t>
            </a:r>
          </a:p>
        </p:txBody>
      </p:sp>
      <p:sp>
        <p:nvSpPr>
          <p:cNvPr id="6" name="Rettangolo 5">
            <a:extLst>
              <a:ext uri="{FF2B5EF4-FFF2-40B4-BE49-F238E27FC236}">
                <a16:creationId xmlns:a16="http://schemas.microsoft.com/office/drawing/2014/main" id="{A8731A11-05E1-4022-9D16-96B135F4A095}"/>
              </a:ext>
            </a:extLst>
          </p:cNvPr>
          <p:cNvSpPr/>
          <p:nvPr/>
        </p:nvSpPr>
        <p:spPr>
          <a:xfrm>
            <a:off x="6344093" y="4614530"/>
            <a:ext cx="2488019" cy="1095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Le caratteristiche dell’aspetto specifico da influenzare</a:t>
            </a:r>
          </a:p>
        </p:txBody>
      </p:sp>
      <p:sp>
        <p:nvSpPr>
          <p:cNvPr id="7" name="Rettangolo 6">
            <a:extLst>
              <a:ext uri="{FF2B5EF4-FFF2-40B4-BE49-F238E27FC236}">
                <a16:creationId xmlns:a16="http://schemas.microsoft.com/office/drawing/2014/main" id="{796BE07A-DD7D-4780-BD54-ADEDD25410B2}"/>
              </a:ext>
            </a:extLst>
          </p:cNvPr>
          <p:cNvSpPr/>
          <p:nvPr/>
        </p:nvSpPr>
        <p:spPr>
          <a:xfrm>
            <a:off x="9340392" y="4554279"/>
            <a:ext cx="2488019" cy="1095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Fortuna?</a:t>
            </a:r>
          </a:p>
        </p:txBody>
      </p:sp>
    </p:spTree>
    <p:extLst>
      <p:ext uri="{BB962C8B-B14F-4D97-AF65-F5344CB8AC3E}">
        <p14:creationId xmlns:p14="http://schemas.microsoft.com/office/powerpoint/2010/main" val="36710943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3BBE1-CC8A-459C-B1E9-49DDCA16CD3B}"/>
              </a:ext>
            </a:extLst>
          </p:cNvPr>
          <p:cNvSpPr>
            <a:spLocks noGrp="1"/>
          </p:cNvSpPr>
          <p:nvPr>
            <p:ph type="title"/>
          </p:nvPr>
        </p:nvSpPr>
        <p:spPr/>
        <p:txBody>
          <a:bodyPr/>
          <a:lstStyle/>
          <a:p>
            <a:r>
              <a:rPr lang="it-IT" dirty="0"/>
              <a:t>In sintesi</a:t>
            </a:r>
          </a:p>
        </p:txBody>
      </p:sp>
      <p:sp>
        <p:nvSpPr>
          <p:cNvPr id="3" name="Segnaposto contenuto 2">
            <a:extLst>
              <a:ext uri="{FF2B5EF4-FFF2-40B4-BE49-F238E27FC236}">
                <a16:creationId xmlns:a16="http://schemas.microsoft.com/office/drawing/2014/main" id="{3C019AAD-66DB-4668-974B-55E43E7223F7}"/>
              </a:ext>
            </a:extLst>
          </p:cNvPr>
          <p:cNvSpPr>
            <a:spLocks noGrp="1"/>
          </p:cNvSpPr>
          <p:nvPr>
            <p:ph idx="1"/>
          </p:nvPr>
        </p:nvSpPr>
        <p:spPr/>
        <p:txBody>
          <a:bodyPr/>
          <a:lstStyle/>
          <a:p>
            <a:r>
              <a:rPr lang="it-IT" dirty="0"/>
              <a:t>L'UE come sistema politico policentrico con numerosi collegamenti e legami tra attori e istituzioni</a:t>
            </a:r>
            <a:r>
              <a:rPr lang="en-US" dirty="0"/>
              <a:t>.</a:t>
            </a:r>
          </a:p>
          <a:p>
            <a:r>
              <a:rPr lang="it-IT" dirty="0"/>
              <a:t>Relazioni complesse tra le istituzioni dell'UE e altri attori (SM, organizzazioni della società civile, comunità scientifica, ecc.)</a:t>
            </a:r>
          </a:p>
          <a:p>
            <a:r>
              <a:rPr lang="it-IT" dirty="0"/>
              <a:t>Il carattere e l'evoluzione di queste relazioni è particolarmente importante per comprendere l'efficacia e la legittimità della governance dell'UE</a:t>
            </a:r>
          </a:p>
          <a:p>
            <a:endParaRPr lang="it-IT" dirty="0"/>
          </a:p>
          <a:p>
            <a:endParaRPr lang="en-US" dirty="0"/>
          </a:p>
          <a:p>
            <a:endParaRPr lang="it-IT" dirty="0"/>
          </a:p>
        </p:txBody>
      </p:sp>
    </p:spTree>
    <p:extLst>
      <p:ext uri="{BB962C8B-B14F-4D97-AF65-F5344CB8AC3E}">
        <p14:creationId xmlns:p14="http://schemas.microsoft.com/office/powerpoint/2010/main" val="124216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p:spPr>
        <p:txBody>
          <a:bodyPr>
            <a:normAutofit/>
          </a:bodyPr>
          <a:lstStyle/>
          <a:p>
            <a:br>
              <a:rPr lang="it-IT" sz="1600" dirty="0"/>
            </a:br>
            <a:br>
              <a:rPr lang="it-IT" sz="1600" dirty="0"/>
            </a:br>
            <a:br>
              <a:rPr lang="it-IT" sz="1600" dirty="0"/>
            </a:br>
            <a:r>
              <a:rPr lang="it-IT" sz="1600" dirty="0"/>
              <a:t>La Democrazia in America </a:t>
            </a:r>
            <a:br>
              <a:rPr lang="it-IT" sz="1600" dirty="0"/>
            </a:br>
            <a:r>
              <a:rPr lang="it-IT" sz="1600" dirty="0"/>
              <a:t>(A. de Tocqueville)</a:t>
            </a:r>
            <a:br>
              <a:rPr lang="it-IT" sz="1600" dirty="0"/>
            </a:br>
            <a:r>
              <a:rPr lang="it-IT" sz="1600" dirty="0"/>
              <a:t>Libro Primo – Parte Seconda _ Capitolo Quarto L'ASSOCIAZIONE POLITICA NEGLI STATI UNITI</a:t>
            </a:r>
            <a:br>
              <a:rPr lang="it-IT" sz="1600" dirty="0"/>
            </a:br>
            <a:br>
              <a:rPr lang="it-IT" sz="1600" dirty="0"/>
            </a:br>
            <a:br>
              <a:rPr lang="it-IT" sz="1600" dirty="0"/>
            </a:br>
            <a:r>
              <a:rPr lang="it-IT" sz="1100" dirty="0"/>
              <a:t>https://people.unica.it/aideesu/files/2020/03/Scritti-politici.-La-democrazia-in-America-by-Alexis-de-Tocqueville-a-cura-di-Nicola-Matteucci.pdf</a:t>
            </a:r>
            <a:br>
              <a:rPr lang="it-IT" sz="1600" dirty="0"/>
            </a:br>
            <a:endParaRPr lang="it-IT" sz="16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857750" y="647701"/>
            <a:ext cx="6787880" cy="6210299"/>
          </a:xfrm>
        </p:spPr>
        <p:txBody>
          <a:bodyPr anchor="ctr">
            <a:normAutofit lnSpcReduction="10000"/>
          </a:bodyPr>
          <a:lstStyle/>
          <a:p>
            <a:pPr marL="0" indent="0">
              <a:buNone/>
            </a:pPr>
            <a:r>
              <a:rPr lang="it-IT" dirty="0"/>
              <a:t>«L'America è il solo paese al mondo in cui si è tratto il maggior partito dall'associazione, e dove si è applicato questo potente mezzo d'azione a una maggior varietà di situazioni . </a:t>
            </a:r>
          </a:p>
          <a:p>
            <a:pPr marL="0" indent="0">
              <a:buNone/>
            </a:pPr>
            <a:r>
              <a:rPr lang="it-IT" dirty="0"/>
              <a:t>(…) </a:t>
            </a:r>
          </a:p>
          <a:p>
            <a:pPr marL="0" indent="0">
              <a:buNone/>
            </a:pPr>
            <a:r>
              <a:rPr lang="it-IT" dirty="0"/>
              <a:t>L'abitante degli Stati Uniti impara fin dalla nascita che bisogna contare su sé stessi, per lottare contro i mali e gli ostacoli della vita ; egli non getta sull'autorità sociale che uno sguardo diffidente e inquieto, e ricorre al suo potere solo quando non può farne a meno. </a:t>
            </a:r>
          </a:p>
          <a:p>
            <a:pPr marL="0" indent="0">
              <a:buNone/>
            </a:pPr>
            <a:r>
              <a:rPr lang="it-IT" dirty="0"/>
              <a:t>(…)</a:t>
            </a:r>
          </a:p>
          <a:p>
            <a:pPr marL="0" indent="0">
              <a:buNone/>
            </a:pPr>
            <a:r>
              <a:rPr lang="it-IT" dirty="0"/>
              <a:t> </a:t>
            </a:r>
            <a:r>
              <a:rPr lang="it-IT" b="1" dirty="0"/>
              <a:t>Negli Stati Uniti ci si associa per scopi di sicurezza pubblica, di commercio e d'industria, di morale e di religione. Non c'è nulla che la volontà umana disperi di raggiungere con la libera azione della potenza collettiva degli individui</a:t>
            </a:r>
            <a:r>
              <a:rPr lang="it-IT" dirty="0"/>
              <a:t>. (…) </a:t>
            </a:r>
            <a:r>
              <a:rPr lang="it-IT" b="1" dirty="0"/>
              <a:t>Essendo riconosciuto il diritto d'associazione, i cittadini possono usarne in diversi modi</a:t>
            </a:r>
            <a:r>
              <a:rPr lang="it-IT" dirty="0"/>
              <a:t>.»</a:t>
            </a:r>
          </a:p>
        </p:txBody>
      </p:sp>
    </p:spTree>
    <p:extLst>
      <p:ext uri="{BB962C8B-B14F-4D97-AF65-F5344CB8AC3E}">
        <p14:creationId xmlns:p14="http://schemas.microsoft.com/office/powerpoint/2010/main" val="14559295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p:spPr>
        <p:txBody>
          <a:bodyPr>
            <a:normAutofit/>
          </a:bodyPr>
          <a:lstStyle/>
          <a:p>
            <a:br>
              <a:rPr lang="it-IT" sz="2300" dirty="0"/>
            </a:br>
            <a:r>
              <a:rPr lang="it-IT" sz="1400" dirty="0"/>
              <a:t>La Democrazia in America (A. de Tocqueville)</a:t>
            </a:r>
            <a:br>
              <a:rPr lang="it-IT" sz="1400" dirty="0"/>
            </a:br>
            <a:r>
              <a:rPr lang="it-IT" sz="1400" dirty="0"/>
              <a:t>Libro Secondo – Parte Seconda - Capitolo Quinto: L'USO CHE GLI AMERICANI FANNO DEL SISTEMA DELL'ASSOCIAZIONE NELLA VITA CIVILE</a:t>
            </a:r>
            <a:br>
              <a:rPr lang="it-IT" sz="1400" dirty="0"/>
            </a:br>
            <a:br>
              <a:rPr lang="it-IT" sz="1400" dirty="0"/>
            </a:br>
            <a:br>
              <a:rPr lang="it-IT" sz="1400" dirty="0"/>
            </a:br>
            <a:br>
              <a:rPr lang="it-IT" sz="1400" dirty="0"/>
            </a:br>
            <a:br>
              <a:rPr lang="it-IT" sz="1400" dirty="0"/>
            </a:br>
            <a:r>
              <a:rPr lang="it-IT" sz="1100" dirty="0"/>
              <a:t>https://people.unica.it/aideesu/files/2020/03/Scritti-politici.-La-democrazia-in-America-by-Alexis-de-Tocqueville-a-cura-di-Nicola-Matteucci.pdf </a:t>
            </a:r>
            <a:br>
              <a:rPr lang="it-IT" sz="1100" dirty="0"/>
            </a:br>
            <a:br>
              <a:rPr lang="it-IT" sz="2300" dirty="0"/>
            </a:br>
            <a:endParaRPr lang="it-IT" sz="23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654294" y="171450"/>
            <a:ext cx="7232906" cy="6686551"/>
          </a:xfrm>
        </p:spPr>
        <p:txBody>
          <a:bodyPr anchor="ctr">
            <a:normAutofit fontScale="77500" lnSpcReduction="20000"/>
          </a:bodyPr>
          <a:lstStyle/>
          <a:p>
            <a:pPr marL="0" indent="0">
              <a:buNone/>
            </a:pPr>
            <a:r>
              <a:rPr lang="it-IT" sz="2300" i="1" dirty="0"/>
              <a:t>«</a:t>
            </a:r>
            <a:r>
              <a:rPr lang="it-IT" sz="2300" dirty="0"/>
              <a:t>Gli Americani di tutte le età, condizioni e tendenze, si associano di continuo. Non soltanto possiedono associazioni commerciali e industriali, di cui tutti fanno parte, ne hanno anche di mille altre specie : religiose, morali, gravi, futili, generali e specifiche, vastissime e ristrette. Gli Americani si associano per dare feste, fondare seminari, costruire alberghi, innalzare chiese, diffondere libri, inviare missionari agli antipodi; creano in questo modo ospedali, prigioni, scuole. </a:t>
            </a:r>
            <a:r>
              <a:rPr lang="it-IT" sz="2300" b="1" dirty="0"/>
              <a:t>Dappertutto, ove alla testa di una nuova iniziativa vedete, in Francia, il governo, e in Inghilterra un gran signore, state sicuri di vedere negli Stati Uniti un'associazione.</a:t>
            </a:r>
          </a:p>
          <a:p>
            <a:pPr marL="0" indent="0">
              <a:buNone/>
            </a:pPr>
            <a:r>
              <a:rPr lang="it-IT" sz="2300" dirty="0"/>
              <a:t>(…)</a:t>
            </a:r>
          </a:p>
          <a:p>
            <a:pPr marL="0" indent="0">
              <a:buNone/>
            </a:pPr>
            <a:r>
              <a:rPr lang="it-IT" sz="2300" b="1" dirty="0"/>
              <a:t>Così, il paese più democratico della terra si trova ad essere quello in cui gli uomini hanno maggiormente perfezionato ai nostri giorni l'arte di perseguire in comune l'oggetto dei loro comuni desideri, e hanno applicato questa scienza nuova al maggior numero di scopi</a:t>
            </a:r>
            <a:r>
              <a:rPr lang="it-IT" sz="2300" dirty="0"/>
              <a:t>. È frutto del caso o esiste davvero un rapporto necessario tra le associazioni e l'uguaglianza ? </a:t>
            </a:r>
          </a:p>
          <a:p>
            <a:pPr marL="0" indent="0">
              <a:buNone/>
            </a:pPr>
            <a:r>
              <a:rPr lang="it-IT" sz="2300" dirty="0"/>
              <a:t>Le società aristocratiche contengono sempre, in mezzo ad una massa di individui che non possono pressocché niente presi singolarmente, un ristretto numero di cittadini ricchissimi e strapotenti : ciascuno di questi può, da solo, realizzare grandi imprese. </a:t>
            </a:r>
          </a:p>
          <a:p>
            <a:pPr marL="0" indent="0">
              <a:buNone/>
            </a:pPr>
            <a:r>
              <a:rPr lang="it-IT" sz="2300" b="1" dirty="0"/>
              <a:t>Nelle società aristocratiche, gli uomini non hanno bisogno di unirsi per agire, perché sono già saldamente tenuti insieme</a:t>
            </a:r>
            <a:r>
              <a:rPr lang="it-IT" sz="2300" dirty="0"/>
              <a:t>. Ogni cittadino ricco e potente è come alla testa di un'associazione permanente e forzosa, che si compone di tutti coloro che dipendono da lui e che egli fa concorrere all'esecuzione dei suoi disegni. </a:t>
            </a:r>
          </a:p>
        </p:txBody>
      </p:sp>
    </p:spTree>
    <p:extLst>
      <p:ext uri="{BB962C8B-B14F-4D97-AF65-F5344CB8AC3E}">
        <p14:creationId xmlns:p14="http://schemas.microsoft.com/office/powerpoint/2010/main" val="4059543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2570" y="838646"/>
            <a:ext cx="3709991" cy="5180709"/>
          </a:xfrm>
        </p:spPr>
        <p:txBody>
          <a:bodyPr>
            <a:normAutofit/>
          </a:bodyPr>
          <a:lstStyle/>
          <a:p>
            <a:br>
              <a:rPr lang="it-IT" sz="2300" dirty="0"/>
            </a:br>
            <a:r>
              <a:rPr lang="it-IT" sz="1400" dirty="0"/>
              <a:t>La Democrazia in America (A. de Tocqueville)</a:t>
            </a:r>
            <a:br>
              <a:rPr lang="it-IT" sz="1400" dirty="0"/>
            </a:br>
            <a:r>
              <a:rPr lang="it-IT" sz="1400" dirty="0"/>
              <a:t>Libro Secondo – Parte Seconda - Capitolo Quinto: L'USO CHE GLI AMERICANI FANNO DEL SISTEMA DELL'ASSOCIAZIONE NELLA VITA CIVILE</a:t>
            </a:r>
            <a:br>
              <a:rPr lang="it-IT" sz="1400" dirty="0"/>
            </a:br>
            <a:br>
              <a:rPr lang="it-IT" sz="1400" dirty="0"/>
            </a:br>
            <a:br>
              <a:rPr lang="it-IT" sz="1400" dirty="0"/>
            </a:br>
            <a:br>
              <a:rPr lang="it-IT" sz="1400" dirty="0"/>
            </a:br>
            <a:br>
              <a:rPr lang="it-IT" sz="1400" dirty="0"/>
            </a:br>
            <a:r>
              <a:rPr lang="it-IT" sz="1100" dirty="0"/>
              <a:t>https://people.unica.it/aideesu/files/2020/03/Scritti-politici.-La-democrazia-in-America-by-Alexis-de-Tocqueville-a-cura-di-Nicola-Matteucci.pdf </a:t>
            </a:r>
            <a:br>
              <a:rPr lang="it-IT" sz="1100" dirty="0"/>
            </a:br>
            <a:br>
              <a:rPr lang="it-IT" sz="2300" dirty="0"/>
            </a:br>
            <a:endParaRPr lang="it-IT" sz="2300" dirty="0"/>
          </a:p>
        </p:txBody>
      </p:sp>
      <p:sp useBgFill="1">
        <p:nvSpPr>
          <p:cNvPr id="10" name="Rectangle 9">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4876816" y="628649"/>
            <a:ext cx="6610333" cy="4762499"/>
          </a:xfrm>
        </p:spPr>
        <p:txBody>
          <a:bodyPr anchor="ctr">
            <a:normAutofit fontScale="77500" lnSpcReduction="20000"/>
          </a:bodyPr>
          <a:lstStyle/>
          <a:p>
            <a:pPr marL="0" indent="0">
              <a:buNone/>
            </a:pPr>
            <a:r>
              <a:rPr lang="it-IT" sz="2300" b="1" dirty="0"/>
              <a:t>Nelle democrazie, invece, tutti i cittadini sono indipendenti e inefficienti, non possono quasi nulla da soli e nessuno può obbligare i suoi simili a dargli la propria cooperazione. Se non imparano ad aiutarsi liberamente, cadono quindi tutti nell'impotenza</a:t>
            </a:r>
            <a:r>
              <a:rPr lang="it-IT" sz="2300" dirty="0"/>
              <a:t>. </a:t>
            </a:r>
          </a:p>
          <a:p>
            <a:pPr marL="0" indent="0">
              <a:buNone/>
            </a:pPr>
            <a:r>
              <a:rPr lang="it-IT" sz="2300" b="1" dirty="0"/>
              <a:t>Se gli uomini, che vivono nei paesi democratici, non avessero né il diritto, né la voglia di unirsi per fini politici, la loro indipendenza correrebbe gravi rischi, ma potrebbero conservare ancora a lungo ricchezze e sapere ; mentre, se non avessero preso l'abitudine di associarsi nella vita ordinaria, la civiltà stessa sarebbe in pericolo. Un popolo, i cui privati cittadini perdessero il potere di fare singolarmente grandi cose, senza acquisire la possibilità di produrle in comune, ritornerebbe in fretta verso la barbarie. </a:t>
            </a:r>
          </a:p>
          <a:p>
            <a:pPr marL="0" indent="0">
              <a:buNone/>
            </a:pPr>
            <a:r>
              <a:rPr lang="it-IT" sz="2300" dirty="0"/>
              <a:t>(…)</a:t>
            </a:r>
          </a:p>
          <a:p>
            <a:pPr marL="0" indent="0">
              <a:buNone/>
            </a:pPr>
            <a:r>
              <a:rPr lang="it-IT" sz="2300" dirty="0"/>
              <a:t>Non appena un certo numero di abitanti degli Stati Uniti hanno concepito un sentimento o un'idea che vogliono introdurre nel mondo, si cercano, e, quando si sono trovati, si uniscono. Da allora non </a:t>
            </a:r>
            <a:r>
              <a:rPr lang="it-IT" dirty="0"/>
              <a:t>sono più uomini soli, ma una potenza visibile a distanza, le cui azioni servono d'esempio : che parla e che viene ascoltata.»</a:t>
            </a:r>
          </a:p>
        </p:txBody>
      </p:sp>
    </p:spTree>
    <p:extLst>
      <p:ext uri="{BB962C8B-B14F-4D97-AF65-F5344CB8AC3E}">
        <p14:creationId xmlns:p14="http://schemas.microsoft.com/office/powerpoint/2010/main" val="2316466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Fasce">
  <a:themeElements>
    <a:clrScheme name="Fasce">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asc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asce">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4968</Words>
  <Application>Microsoft Office PowerPoint</Application>
  <PresentationFormat>Widescreen</PresentationFormat>
  <Paragraphs>368</Paragraphs>
  <Slides>61</Slides>
  <Notes>13</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61</vt:i4>
      </vt:variant>
    </vt:vector>
  </HeadingPairs>
  <TitlesOfParts>
    <vt:vector size="75" baseType="lpstr">
      <vt:lpstr>Arial</vt:lpstr>
      <vt:lpstr>Bembo</vt:lpstr>
      <vt:lpstr>Calibri</vt:lpstr>
      <vt:lpstr>Calibri Light</vt:lpstr>
      <vt:lpstr>Corbel</vt:lpstr>
      <vt:lpstr>Libre Franklin</vt:lpstr>
      <vt:lpstr>Spectral</vt:lpstr>
      <vt:lpstr>Tahoma</vt:lpstr>
      <vt:lpstr>Times New Roman</vt:lpstr>
      <vt:lpstr>Verdana</vt:lpstr>
      <vt:lpstr>Wingdings</vt:lpstr>
      <vt:lpstr>Wingdings 2</vt:lpstr>
      <vt:lpstr>HDOfficeLightV0</vt:lpstr>
      <vt:lpstr>Fasce</vt:lpstr>
      <vt:lpstr>Gruppi di interesse e l’universo europeo  un inquadramento generale</vt:lpstr>
      <vt:lpstr>Presentazione standard di PowerPoint</vt:lpstr>
      <vt:lpstr>Presentazione standard di PowerPoint</vt:lpstr>
      <vt:lpstr>Presentazione standard di PowerPoint</vt:lpstr>
      <vt:lpstr>Struttura della presentazione</vt:lpstr>
      <vt:lpstr>Parte 1</vt:lpstr>
      <vt:lpstr>   La Democrazia in America  (A. de Tocqueville) Libro Primo – Parte Seconda _ Capitolo Quarto L'ASSOCIAZIONE POLITICA NEGLI STATI UNITI   https://people.unica.it/aideesu/files/2020/03/Scritti-politici.-La-democrazia-in-America-by-Alexis-de-Tocqueville-a-cura-di-Nicola-Matteucci.pdf </vt:lpstr>
      <vt:lpstr> La Democrazia in America (A. de Tocqueville) Libro Secondo – Parte Seconda - Capitolo Quinto: L'USO CHE GLI AMERICANI FANNO DEL SISTEMA DELL'ASSOCIAZIONE NELLA VITA CIVILE     https://people.unica.it/aideesu/files/2020/03/Scritti-politici.-La-democrazia-in-America-by-Alexis-de-Tocqueville-a-cura-di-Nicola-Matteucci.pdf   </vt:lpstr>
      <vt:lpstr> La Democrazia in America (A. de Tocqueville) Libro Secondo – Parte Seconda - Capitolo Quinto: L'USO CHE GLI AMERICANI FANNO DEL SISTEMA DELL'ASSOCIAZIONE NELLA VITA CIVILE     https://people.unica.it/aideesu/files/2020/03/Scritti-politici.-La-democrazia-in-America-by-Alexis-de-Tocqueville-a-cura-di-Nicola-Matteucci.pdf   </vt:lpstr>
      <vt:lpstr>Gruppi di interesse &amp; Teoria della Democrazia  </vt:lpstr>
      <vt:lpstr>Gruppi di interesse &amp; Teoria della Democrazia  </vt:lpstr>
      <vt:lpstr>Influenza ed efficacia dei gruppi di interess</vt:lpstr>
      <vt:lpstr>L’importanza del contesto</vt:lpstr>
      <vt:lpstr>In sintesi_Parte 1</vt:lpstr>
      <vt:lpstr>In sintesi_Parte 1</vt:lpstr>
      <vt:lpstr>Parte 2</vt:lpstr>
      <vt:lpstr>Presentazione standard di PowerPoint</vt:lpstr>
      <vt:lpstr>Presentazione standard di PowerPoint</vt:lpstr>
      <vt:lpstr>Presentazione standard di PowerPoint</vt:lpstr>
      <vt:lpstr>Presentazione standard di PowerPoint</vt:lpstr>
      <vt:lpstr>Presentazione standard di PowerPoint</vt:lpstr>
      <vt:lpstr>Punto di partenza_1</vt:lpstr>
      <vt:lpstr>Presentazione standard di PowerPoint</vt:lpstr>
      <vt:lpstr>Il processo legislativo nell’UE (visione sintetica)</vt:lpstr>
      <vt:lpstr>Punto di partenza_2</vt:lpstr>
      <vt:lpstr>Punto di partenza_3</vt:lpstr>
      <vt:lpstr>Punto di partenza_3</vt:lpstr>
      <vt:lpstr>Punto di partenza_3bis</vt:lpstr>
      <vt:lpstr>Punto di partenza_3(sintesi)</vt:lpstr>
      <vt:lpstr>Due interpretazioni diverse</vt:lpstr>
      <vt:lpstr>I gruppi di interesse a livello europeo (greenwood 2017)</vt:lpstr>
      <vt:lpstr>Presentazione standard di PowerPoint</vt:lpstr>
      <vt:lpstr>Che cosa è un interesse legittimo?</vt:lpstr>
      <vt:lpstr>Il dilemma Goldenrice vs. Greenpeace ((https://www.theguardian.com/environment/2019/oct/26/gm-golden-rice-delay-cost-millions-of-lives-child-blindness)  </vt:lpstr>
      <vt:lpstr>Il dilemma Goldenrice vs. Greenpeace ((https://www.theguardian.com/environment/2019/oct/26/gm-golden-rice-delay-cost-millions-of-lives-child-blindness)  </vt:lpstr>
      <vt:lpstr>Oltre la legittimità una questione di opportunità</vt:lpstr>
      <vt:lpstr>Un’opportunità per la commissione</vt:lpstr>
      <vt:lpstr>Un’opportunità per la commissione</vt:lpstr>
      <vt:lpstr>Quale opportunità</vt:lpstr>
      <vt:lpstr>Quale opportunità</vt:lpstr>
      <vt:lpstr>(una piccola parentesi sulla democrazia_Pasquino)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creazione del registro di trasparenza</vt:lpstr>
      <vt:lpstr>Diamo uno sguardo a ….</vt:lpstr>
      <vt:lpstr>Presentazione standard di PowerPoint</vt:lpstr>
      <vt:lpstr>Presentazione standard di PowerPoint</vt:lpstr>
      <vt:lpstr>Presentazione standard di PowerPoint</vt:lpstr>
      <vt:lpstr>Presentazione standard di PowerPoint</vt:lpstr>
      <vt:lpstr>Presentazione standard di PowerPoint</vt:lpstr>
      <vt:lpstr>Parte 3</vt:lpstr>
      <vt:lpstr>Presentazione standard di PowerPoint</vt:lpstr>
      <vt:lpstr>In sintesi</vt:lpstr>
      <vt:lpstr>In sintesi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and Practice of Lobbying/Interest Groups Politics Module 1 (Prof. E. BorGhetto)  Modules II &amp; III (S. Soare)</dc:title>
  <dc:creator>Sorina Cristina Soare</dc:creator>
  <cp:lastModifiedBy>Sorina Cristina Soare</cp:lastModifiedBy>
  <cp:revision>44</cp:revision>
  <dcterms:created xsi:type="dcterms:W3CDTF">2020-11-10T11:23:45Z</dcterms:created>
  <dcterms:modified xsi:type="dcterms:W3CDTF">2021-04-01T07:51:53Z</dcterms:modified>
</cp:coreProperties>
</file>