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193" autoAdjust="0"/>
  </p:normalViewPr>
  <p:slideViewPr>
    <p:cSldViewPr snapToGrid="0">
      <p:cViewPr varScale="1">
        <p:scale>
          <a:sx n="61" d="100"/>
          <a:sy n="61" d="100"/>
        </p:scale>
        <p:origin x="165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2bf01f0a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d2bf01f0a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2bf01f0a3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d2bf01f0a3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2bf01f0a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d2bf01f0a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df3cf73b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df3cf73b4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2bf01f0a3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2bf01f0a3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2bf01f0a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d2bf01f0a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2bf01f0a3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d2bf01f0a3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df3cf73b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df3cf73b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df3cf73b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df3cf73b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df3cf73b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df3cf73b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df3cf73b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df3cf73b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df3cf73b4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df3cf73b4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df3cf73b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df3cf73b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2bf01f0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d2bf01f0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df3cf73b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cdf3cf73b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lmb.informatik.uni-freiburg.de/people/ronneber/u-ne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stanford.edu/people/karpathy/convnetjs/demo/cifar10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058025" y="362725"/>
            <a:ext cx="4977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Convolutional Networks</a:t>
            </a:r>
            <a:endParaRPr sz="360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448525" y="1101625"/>
            <a:ext cx="2041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few examples</a:t>
            </a:r>
            <a:endParaRPr sz="220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/>
        </p:nvSpPr>
        <p:spPr>
          <a:xfrm>
            <a:off x="2958475" y="15900"/>
            <a:ext cx="3439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ResNets (2015)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100" y="890100"/>
            <a:ext cx="4557595" cy="194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1699337" y="1550313"/>
            <a:ext cx="2161700" cy="469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9150" y="906622"/>
            <a:ext cx="2687925" cy="181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19150" y="3097376"/>
            <a:ext cx="2687925" cy="182444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/>
          <p:nvPr/>
        </p:nvSpPr>
        <p:spPr>
          <a:xfrm>
            <a:off x="7142350" y="610525"/>
            <a:ext cx="56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Plain</a:t>
            </a:r>
            <a:endParaRPr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22"/>
          <p:cNvSpPr txBox="1"/>
          <p:nvPr/>
        </p:nvSpPr>
        <p:spPr>
          <a:xfrm>
            <a:off x="7084525" y="2847550"/>
            <a:ext cx="78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ResNet</a:t>
            </a:r>
            <a:endParaRPr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/>
        </p:nvSpPr>
        <p:spPr>
          <a:xfrm>
            <a:off x="3025575" y="99750"/>
            <a:ext cx="3303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ResNets (2015)</a:t>
            </a:r>
            <a:endParaRPr/>
          </a:p>
        </p:txBody>
      </p:sp>
      <p:sp>
        <p:nvSpPr>
          <p:cNvPr id="137" name="Google Shape;137;p23"/>
          <p:cNvSpPr txBox="1"/>
          <p:nvPr/>
        </p:nvSpPr>
        <p:spPr>
          <a:xfrm>
            <a:off x="1638850" y="1361525"/>
            <a:ext cx="73623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800" y="1840575"/>
            <a:ext cx="8450799" cy="277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/>
          <p:nvPr/>
        </p:nvSpPr>
        <p:spPr>
          <a:xfrm>
            <a:off x="2325225" y="1411950"/>
            <a:ext cx="461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Times New Roman"/>
                <a:ea typeface="Times New Roman"/>
                <a:cs typeface="Times New Roman"/>
                <a:sym typeface="Times New Roman"/>
              </a:rPr>
              <a:t>Optimization becomes possible for very deep architectures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/>
        </p:nvSpPr>
        <p:spPr>
          <a:xfrm>
            <a:off x="2361775" y="4850"/>
            <a:ext cx="4161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“Dense” predictions</a:t>
            </a:r>
            <a:endParaRPr/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875" y="2967533"/>
            <a:ext cx="7003075" cy="216219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/>
          <p:nvPr/>
        </p:nvSpPr>
        <p:spPr>
          <a:xfrm>
            <a:off x="4055975" y="2677775"/>
            <a:ext cx="120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Times New Roman"/>
                <a:ea typeface="Times New Roman"/>
                <a:cs typeface="Times New Roman"/>
                <a:sym typeface="Times New Roman"/>
              </a:rPr>
              <a:t>Ground truth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1673675" y="2677775"/>
            <a:ext cx="141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Times New Roman"/>
                <a:ea typeface="Times New Roman"/>
                <a:cs typeface="Times New Roman"/>
                <a:sym typeface="Times New Roman"/>
              </a:rPr>
              <a:t>Original image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6160700" y="2677775"/>
            <a:ext cx="160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Times New Roman"/>
                <a:ea typeface="Times New Roman"/>
                <a:cs typeface="Times New Roman"/>
                <a:sym typeface="Times New Roman"/>
              </a:rPr>
              <a:t>Segmentation map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600" y="743750"/>
            <a:ext cx="6960162" cy="14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 txBox="1"/>
          <p:nvPr/>
        </p:nvSpPr>
        <p:spPr>
          <a:xfrm>
            <a:off x="2935475" y="2279650"/>
            <a:ext cx="2978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Semantic Segmentation</a:t>
            </a:r>
            <a:endParaRPr sz="220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9975" y="160750"/>
            <a:ext cx="783874" cy="5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/>
        </p:nvSpPr>
        <p:spPr>
          <a:xfrm>
            <a:off x="3072000" y="59325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U-Net (2015)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4550" y="645825"/>
            <a:ext cx="5825227" cy="388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5"/>
          <p:cNvSpPr txBox="1"/>
          <p:nvPr/>
        </p:nvSpPr>
        <p:spPr>
          <a:xfrm>
            <a:off x="1656375" y="4637275"/>
            <a:ext cx="734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u="sng">
                <a:solidFill>
                  <a:schemeClr val="hlink"/>
                </a:solidFill>
                <a:hlinkClick r:id="rId4"/>
              </a:rPr>
              <a:t>U-Net: Convolutional Networks for Biomedical Image Segmentation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/>
        </p:nvSpPr>
        <p:spPr>
          <a:xfrm>
            <a:off x="3072000" y="228600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U-Net (2015)</a:t>
            </a:r>
            <a:endParaRPr/>
          </a:p>
        </p:txBody>
      </p:sp>
      <p:pic>
        <p:nvPicPr>
          <p:cNvPr id="164" name="Google Shape;1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1335200"/>
            <a:ext cx="5829700" cy="365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6"/>
          <p:cNvSpPr txBox="1"/>
          <p:nvPr/>
        </p:nvSpPr>
        <p:spPr>
          <a:xfrm>
            <a:off x="3547750" y="951250"/>
            <a:ext cx="157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Times New Roman"/>
                <a:ea typeface="Times New Roman"/>
                <a:cs typeface="Times New Roman"/>
                <a:sym typeface="Times New Roman"/>
              </a:rPr>
              <a:t>Data augmentation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/>
        </p:nvSpPr>
        <p:spPr>
          <a:xfrm>
            <a:off x="2191900" y="274025"/>
            <a:ext cx="4782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Transposed convolutions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1" name="Google Shape;1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0650" y="2241336"/>
            <a:ext cx="1774550" cy="1991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0525" y="2115475"/>
            <a:ext cx="1774550" cy="201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 txBox="1"/>
          <p:nvPr/>
        </p:nvSpPr>
        <p:spPr>
          <a:xfrm>
            <a:off x="1210200" y="1463513"/>
            <a:ext cx="1707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Times New Roman"/>
                <a:ea typeface="Times New Roman"/>
                <a:cs typeface="Times New Roman"/>
                <a:sym typeface="Times New Roman"/>
              </a:rPr>
              <a:t>“Same” Convolution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4" name="Google Shape;17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3113" y="2453501"/>
            <a:ext cx="1502225" cy="14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7"/>
          <p:cNvSpPr txBox="1"/>
          <p:nvPr/>
        </p:nvSpPr>
        <p:spPr>
          <a:xfrm>
            <a:off x="3419013" y="1463513"/>
            <a:ext cx="273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Times New Roman"/>
                <a:ea typeface="Times New Roman"/>
                <a:cs typeface="Times New Roman"/>
                <a:sym typeface="Times New Roman"/>
              </a:rPr>
              <a:t>Convolution with stride S &gt; 1: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Times New Roman"/>
                <a:ea typeface="Times New Roman"/>
                <a:cs typeface="Times New Roman"/>
                <a:sym typeface="Times New Roman"/>
              </a:rPr>
              <a:t>downsampling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27"/>
          <p:cNvSpPr txBox="1"/>
          <p:nvPr/>
        </p:nvSpPr>
        <p:spPr>
          <a:xfrm>
            <a:off x="6153525" y="1463513"/>
            <a:ext cx="1966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Transposed convolution: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upsampling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/>
        </p:nvSpPr>
        <p:spPr>
          <a:xfrm>
            <a:off x="1219200" y="0"/>
            <a:ext cx="7437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Transposed convolutions for U-Net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82" name="Google Shape;1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6925" y="738903"/>
            <a:ext cx="6589452" cy="4308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313125" y="362100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LeNet (1998)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060" y="1170775"/>
            <a:ext cx="7449890" cy="20271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786550" y="3350300"/>
            <a:ext cx="6201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it" sz="1800">
                <a:latin typeface="Times New Roman"/>
                <a:ea typeface="Times New Roman"/>
                <a:cs typeface="Times New Roman"/>
                <a:sym typeface="Times New Roman"/>
              </a:rPr>
              <a:t>n.of parameters: 60K (same order of data points)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it" sz="1800">
                <a:latin typeface="Times New Roman"/>
                <a:ea typeface="Times New Roman"/>
                <a:cs typeface="Times New Roman"/>
                <a:sym typeface="Times New Roman"/>
              </a:rPr>
              <a:t>non-linearity: tanh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it" sz="1800">
                <a:latin typeface="Times New Roman"/>
                <a:ea typeface="Times New Roman"/>
                <a:cs typeface="Times New Roman"/>
                <a:sym typeface="Times New Roman"/>
              </a:rPr>
              <a:t>filters size: 5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it" sz="1800">
                <a:latin typeface="Times New Roman"/>
                <a:ea typeface="Times New Roman"/>
                <a:cs typeface="Times New Roman"/>
                <a:sym typeface="Times New Roman"/>
              </a:rPr>
              <a:t>no padding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7275" y="531125"/>
            <a:ext cx="1449076" cy="81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2209575" y="2085225"/>
            <a:ext cx="44907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 u="sng">
                <a:solidFill>
                  <a:schemeClr val="hlink"/>
                </a:solidFill>
                <a:hlinkClick r:id="rId3"/>
              </a:rPr>
              <a:t>ConvNetJS CIFAR-10 demo</a:t>
            </a:r>
            <a:endParaRPr sz="2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2915300" y="209700"/>
            <a:ext cx="3114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AlexNet (2012)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150" y="1101000"/>
            <a:ext cx="6615526" cy="211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1324" y="387825"/>
            <a:ext cx="1592424" cy="6369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712825" y="3211625"/>
            <a:ext cx="7350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i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n.of parameters: 60M (three orders of magnitude more than LeNet)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i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non-linearity: </a:t>
            </a:r>
            <a:r>
              <a:rPr lang="it" sz="1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ReLU</a:t>
            </a:r>
            <a:endParaRPr sz="1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i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filters sizes: 11 (with stride 4) 227-&gt;55,  5,  3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imes New Roman"/>
              <a:buChar char="●"/>
            </a:pPr>
            <a:r>
              <a:rPr lang="it" sz="1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Dropout</a:t>
            </a:r>
            <a:endParaRPr sz="1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579" y="1411675"/>
            <a:ext cx="1578425" cy="334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4927" y="1411675"/>
            <a:ext cx="1639851" cy="33418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1539888" y="816975"/>
            <a:ext cx="1090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LeNet</a:t>
            </a:r>
            <a:endParaRPr sz="230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3820004" y="816975"/>
            <a:ext cx="14043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AlexNet</a:t>
            </a:r>
            <a:endParaRPr sz="230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2915300" y="57300"/>
            <a:ext cx="326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Similar schemas</a:t>
            </a:r>
            <a:endParaRPr/>
          </a:p>
        </p:txBody>
      </p:sp>
      <p:sp>
        <p:nvSpPr>
          <p:cNvPr id="86" name="Google Shape;86;p17"/>
          <p:cNvSpPr txBox="1"/>
          <p:nvPr/>
        </p:nvSpPr>
        <p:spPr>
          <a:xfrm>
            <a:off x="5576775" y="1509500"/>
            <a:ext cx="3567300" cy="2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 Basic schema (“classic”):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AutoNum type="arabicParenR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Feature extraction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sequence of CONV (or blocks of CONVs) followed by POOL 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AutoNum type="arabicParenR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Classifier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Stack of FC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SOFTMAX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3072000" y="125800"/>
            <a:ext cx="2588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VGG (2014)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25" y="947225"/>
            <a:ext cx="3931210" cy="39739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4572000" y="947225"/>
            <a:ext cx="42984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it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Still a “classic”, very regular schema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it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Small CONV filters (3*3)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it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Stacks of CONVs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it" sz="17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Bulky</a:t>
            </a:r>
            <a:r>
              <a:rPr lang="it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stack of FC 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1975" y="2761075"/>
            <a:ext cx="4244300" cy="110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/>
        </p:nvSpPr>
        <p:spPr>
          <a:xfrm>
            <a:off x="3224400" y="86350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VGGs (2014)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3239375" y="802425"/>
            <a:ext cx="2536200" cy="43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Size of the representations 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(activation volumes)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it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Input                150528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Times New Roman"/>
              <a:buChar char="●"/>
            </a:pPr>
            <a:r>
              <a:rPr lang="it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CONV1          3211264</a:t>
            </a:r>
            <a:endParaRPr>
              <a:solidFill>
                <a:srgbClr val="FF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Times New Roman"/>
              <a:buChar char="●"/>
            </a:pPr>
            <a:r>
              <a:rPr lang="it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CONV2          1605632</a:t>
            </a:r>
            <a:endParaRPr>
              <a:solidFill>
                <a:srgbClr val="FF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it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CONV3            802816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….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….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….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….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it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LAST POOL    100352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it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FC1                       4096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it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FC2                       4096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it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OUTPUT              1000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550" y="789600"/>
            <a:ext cx="2664000" cy="420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648400" y="425050"/>
            <a:ext cx="180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Number of parameters</a:t>
            </a:r>
            <a:endParaRPr/>
          </a:p>
        </p:txBody>
      </p:sp>
      <p:sp>
        <p:nvSpPr>
          <p:cNvPr id="103" name="Google Shape;103;p19"/>
          <p:cNvSpPr txBox="1"/>
          <p:nvPr/>
        </p:nvSpPr>
        <p:spPr>
          <a:xfrm>
            <a:off x="5922875" y="467350"/>
            <a:ext cx="3000000" cy="18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it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most parameters in last FC layers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it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most memory</a:t>
            </a:r>
            <a:r>
              <a:rPr lang="it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in early CONV layers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/>
        </p:nvSpPr>
        <p:spPr>
          <a:xfrm>
            <a:off x="1217100" y="12475"/>
            <a:ext cx="6862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Limitations of “plain” architectures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926" y="1640775"/>
            <a:ext cx="5630074" cy="29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3314425" y="921600"/>
            <a:ext cx="264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Diagnose which is the problem!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52400"/>
            <a:ext cx="51570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/>
        </p:nvSpPr>
        <p:spPr>
          <a:xfrm>
            <a:off x="2958475" y="168300"/>
            <a:ext cx="3439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ResNets (2015)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125" y="1708075"/>
            <a:ext cx="7359401" cy="260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/>
        </p:nvSpPr>
        <p:spPr>
          <a:xfrm>
            <a:off x="1608125" y="1266550"/>
            <a:ext cx="2651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Times New Roman"/>
                <a:ea typeface="Times New Roman"/>
                <a:cs typeface="Times New Roman"/>
                <a:sym typeface="Times New Roman"/>
              </a:rPr>
              <a:t> Residual learning building block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5231675" y="1500050"/>
            <a:ext cx="73362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1"/>
          <p:cNvSpPr txBox="1"/>
          <p:nvPr/>
        </p:nvSpPr>
        <p:spPr>
          <a:xfrm>
            <a:off x="5455375" y="1266550"/>
            <a:ext cx="144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Information flow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On-screen Show (16:9)</PresentationFormat>
  <Paragraphs>82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alessio ansuini</cp:lastModifiedBy>
  <cp:revision>1</cp:revision>
  <dcterms:modified xsi:type="dcterms:W3CDTF">2021-04-19T12:47:55Z</dcterms:modified>
</cp:coreProperties>
</file>