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9" autoAdjust="0"/>
  </p:normalViewPr>
  <p:slideViewPr>
    <p:cSldViewPr snapToGrid="0">
      <p:cViewPr varScale="1">
        <p:scale>
          <a:sx n="123" d="100"/>
          <a:sy n="123" d="100"/>
        </p:scale>
        <p:origin x="2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030a1ee87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030a1ee87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030a1ee8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030a1ee8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030a1ee87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030a1ee87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030a1ee87_0_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030a1ee87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030a1ee87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030a1ee8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030a1ee8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030a1ee8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030a1ee87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030a1ee8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Go to the notebook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030a1ee8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030a1ee87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030a1ee8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030a1ee8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030a1ee8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030a1ee8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dirty="0"/>
              <a:t>Self explanatory</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030a1ee8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d030a1ee8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030a1ee8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030a1ee8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030a1ee8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030a1ee8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030a1ee8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030a1ee8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030a1ee8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030a1ee8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030a1ee8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030a1ee8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030a1ee8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030a1ee8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030a1ee87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030a1ee87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030a1ee8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030a1ee8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030a1ee87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030a1ee8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030a1ee87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030a1ee87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s41598-017-11873-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Y6DhBBWJrJ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ture.com/articles/s41598-017-11873-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github.com/rois-codh/kmni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umap-learn.readthedocs.io/en/latest/"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arxiv.org/abs/1905.12784"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paperswithcode.com/paper/hierarchical-nucleation-in-deep-neural"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engr.case.edu/ray_soumya/mlrg/isomap_tenenbaum.science00.pd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57200" y="1752600"/>
            <a:ext cx="80619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600">
                <a:solidFill>
                  <a:srgbClr val="0B5394"/>
                </a:solidFill>
                <a:latin typeface="Times New Roman"/>
                <a:ea typeface="Times New Roman"/>
                <a:cs typeface="Times New Roman"/>
                <a:sym typeface="Times New Roman"/>
              </a:rPr>
              <a:t>The manifold hypothesis and </a:t>
            </a:r>
            <a:endParaRPr sz="3600">
              <a:solidFill>
                <a:srgbClr val="0B5394"/>
              </a:solidFill>
              <a:latin typeface="Times New Roman"/>
              <a:ea typeface="Times New Roman"/>
              <a:cs typeface="Times New Roman"/>
              <a:sym typeface="Times New Roman"/>
            </a:endParaRPr>
          </a:p>
          <a:p>
            <a:pPr marL="0" lvl="0" indent="0" algn="ctr" rtl="0">
              <a:spcBef>
                <a:spcPts val="0"/>
              </a:spcBef>
              <a:spcAft>
                <a:spcPts val="0"/>
              </a:spcAft>
              <a:buNone/>
            </a:pPr>
            <a:r>
              <a:rPr lang="it" sz="3600">
                <a:solidFill>
                  <a:srgbClr val="0B5394"/>
                </a:solidFill>
                <a:latin typeface="Times New Roman"/>
                <a:ea typeface="Times New Roman"/>
                <a:cs typeface="Times New Roman"/>
                <a:sym typeface="Times New Roman"/>
              </a:rPr>
              <a:t>intrinsic dimensionality </a:t>
            </a:r>
            <a:endParaRPr sz="3600">
              <a:solidFill>
                <a:srgbClr val="0B5394"/>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p:nvPr/>
        </p:nvSpPr>
        <p:spPr>
          <a:xfrm>
            <a:off x="3048000" y="76200"/>
            <a:ext cx="3264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ID with IsoMap</a:t>
            </a:r>
            <a:endParaRPr>
              <a:solidFill>
                <a:schemeClr val="dk1"/>
              </a:solidFill>
            </a:endParaRPr>
          </a:p>
        </p:txBody>
      </p:sp>
      <p:pic>
        <p:nvPicPr>
          <p:cNvPr id="134" name="Google Shape;134;p22"/>
          <p:cNvPicPr preferRelativeResize="0"/>
          <p:nvPr/>
        </p:nvPicPr>
        <p:blipFill>
          <a:blip r:embed="rId3">
            <a:alphaModFix/>
          </a:blip>
          <a:stretch>
            <a:fillRect/>
          </a:stretch>
        </p:blipFill>
        <p:spPr>
          <a:xfrm>
            <a:off x="1905000" y="738900"/>
            <a:ext cx="5082803" cy="4023599"/>
          </a:xfrm>
          <a:prstGeom prst="rect">
            <a:avLst/>
          </a:prstGeom>
          <a:noFill/>
          <a:ln>
            <a:noFill/>
          </a:ln>
        </p:spPr>
      </p:pic>
      <p:pic>
        <p:nvPicPr>
          <p:cNvPr id="135" name="Google Shape;135;p22"/>
          <p:cNvPicPr preferRelativeResize="0"/>
          <p:nvPr/>
        </p:nvPicPr>
        <p:blipFill>
          <a:blip r:embed="rId4">
            <a:alphaModFix/>
          </a:blip>
          <a:stretch>
            <a:fillRect/>
          </a:stretch>
        </p:blipFill>
        <p:spPr>
          <a:xfrm>
            <a:off x="335226" y="815100"/>
            <a:ext cx="1354524" cy="1091829"/>
          </a:xfrm>
          <a:prstGeom prst="rect">
            <a:avLst/>
          </a:prstGeom>
          <a:noFill/>
          <a:ln>
            <a:noFill/>
          </a:ln>
        </p:spPr>
      </p:pic>
      <p:pic>
        <p:nvPicPr>
          <p:cNvPr id="136" name="Google Shape;136;p22"/>
          <p:cNvPicPr preferRelativeResize="0"/>
          <p:nvPr/>
        </p:nvPicPr>
        <p:blipFill>
          <a:blip r:embed="rId5">
            <a:alphaModFix/>
          </a:blip>
          <a:stretch>
            <a:fillRect/>
          </a:stretch>
        </p:blipFill>
        <p:spPr>
          <a:xfrm>
            <a:off x="7140200" y="891300"/>
            <a:ext cx="1217725" cy="934350"/>
          </a:xfrm>
          <a:prstGeom prst="rect">
            <a:avLst/>
          </a:prstGeom>
          <a:noFill/>
          <a:ln>
            <a:noFill/>
          </a:ln>
        </p:spPr>
      </p:pic>
      <p:pic>
        <p:nvPicPr>
          <p:cNvPr id="137" name="Google Shape;137;p22"/>
          <p:cNvPicPr preferRelativeResize="0"/>
          <p:nvPr/>
        </p:nvPicPr>
        <p:blipFill>
          <a:blip r:embed="rId6">
            <a:alphaModFix/>
          </a:blip>
          <a:stretch>
            <a:fillRect/>
          </a:stretch>
        </p:blipFill>
        <p:spPr>
          <a:xfrm>
            <a:off x="7075601" y="2840296"/>
            <a:ext cx="1387730" cy="1091825"/>
          </a:xfrm>
          <a:prstGeom prst="rect">
            <a:avLst/>
          </a:prstGeom>
          <a:noFill/>
          <a:ln>
            <a:noFill/>
          </a:ln>
        </p:spPr>
      </p:pic>
      <p:pic>
        <p:nvPicPr>
          <p:cNvPr id="138" name="Google Shape;138;p22"/>
          <p:cNvPicPr preferRelativeResize="0"/>
          <p:nvPr/>
        </p:nvPicPr>
        <p:blipFill>
          <a:blip r:embed="rId7">
            <a:alphaModFix/>
          </a:blip>
          <a:stretch>
            <a:fillRect/>
          </a:stretch>
        </p:blipFill>
        <p:spPr>
          <a:xfrm>
            <a:off x="310275" y="3343400"/>
            <a:ext cx="1354525" cy="57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p:nvPr/>
        </p:nvSpPr>
        <p:spPr>
          <a:xfrm>
            <a:off x="1339775" y="25600"/>
            <a:ext cx="6667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ID with the TWO-NN method</a:t>
            </a:r>
            <a:endParaRPr/>
          </a:p>
        </p:txBody>
      </p:sp>
      <p:sp>
        <p:nvSpPr>
          <p:cNvPr id="144" name="Google Shape;144;p23"/>
          <p:cNvSpPr txBox="1"/>
          <p:nvPr/>
        </p:nvSpPr>
        <p:spPr>
          <a:xfrm>
            <a:off x="930950" y="4585825"/>
            <a:ext cx="734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u="sng">
                <a:solidFill>
                  <a:schemeClr val="hlink"/>
                </a:solidFill>
                <a:hlinkClick r:id="rId3"/>
              </a:rPr>
              <a:t>Estimating the intrinsic dimension of datasets by a minimal neighborhood information</a:t>
            </a:r>
            <a:endParaRPr/>
          </a:p>
        </p:txBody>
      </p:sp>
      <p:pic>
        <p:nvPicPr>
          <p:cNvPr id="145" name="Google Shape;145;p23"/>
          <p:cNvPicPr preferRelativeResize="0"/>
          <p:nvPr/>
        </p:nvPicPr>
        <p:blipFill>
          <a:blip r:embed="rId4">
            <a:alphaModFix/>
          </a:blip>
          <a:stretch>
            <a:fillRect/>
          </a:stretch>
        </p:blipFill>
        <p:spPr>
          <a:xfrm>
            <a:off x="1522450" y="916900"/>
            <a:ext cx="5640408" cy="3516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p:nvPr/>
        </p:nvSpPr>
        <p:spPr>
          <a:xfrm>
            <a:off x="2457050" y="186075"/>
            <a:ext cx="4161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TWO-NN examples </a:t>
            </a:r>
            <a:endParaRPr/>
          </a:p>
        </p:txBody>
      </p:sp>
      <p:pic>
        <p:nvPicPr>
          <p:cNvPr id="151" name="Google Shape;151;p24"/>
          <p:cNvPicPr preferRelativeResize="0"/>
          <p:nvPr/>
        </p:nvPicPr>
        <p:blipFill>
          <a:blip r:embed="rId3">
            <a:alphaModFix/>
          </a:blip>
          <a:stretch>
            <a:fillRect/>
          </a:stretch>
        </p:blipFill>
        <p:spPr>
          <a:xfrm>
            <a:off x="1524000" y="1001175"/>
            <a:ext cx="5999771" cy="376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p:nvPr/>
        </p:nvSpPr>
        <p:spPr>
          <a:xfrm>
            <a:off x="2646450" y="186075"/>
            <a:ext cx="3972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TWO-NN examples </a:t>
            </a:r>
            <a:endParaRPr/>
          </a:p>
        </p:txBody>
      </p:sp>
      <p:pic>
        <p:nvPicPr>
          <p:cNvPr id="157" name="Google Shape;157;p25"/>
          <p:cNvPicPr preferRelativeResize="0"/>
          <p:nvPr/>
        </p:nvPicPr>
        <p:blipFill>
          <a:blip r:embed="rId3">
            <a:alphaModFix/>
          </a:blip>
          <a:stretch>
            <a:fillRect/>
          </a:stretch>
        </p:blipFill>
        <p:spPr>
          <a:xfrm>
            <a:off x="2209800" y="924975"/>
            <a:ext cx="4663162" cy="3913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p:nvPr/>
        </p:nvSpPr>
        <p:spPr>
          <a:xfrm>
            <a:off x="2517750" y="2053225"/>
            <a:ext cx="3837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Sketch of the proof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p:nvPr/>
        </p:nvSpPr>
        <p:spPr>
          <a:xfrm>
            <a:off x="1903700" y="201175"/>
            <a:ext cx="5439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The ID depends on the scale</a:t>
            </a:r>
            <a:endParaRPr/>
          </a:p>
        </p:txBody>
      </p:sp>
      <p:pic>
        <p:nvPicPr>
          <p:cNvPr id="168" name="Google Shape;168;p27"/>
          <p:cNvPicPr preferRelativeResize="0"/>
          <p:nvPr/>
        </p:nvPicPr>
        <p:blipFill>
          <a:blip r:embed="rId3">
            <a:alphaModFix/>
          </a:blip>
          <a:stretch>
            <a:fillRect/>
          </a:stretch>
        </p:blipFill>
        <p:spPr>
          <a:xfrm>
            <a:off x="103325" y="1768713"/>
            <a:ext cx="4135369" cy="2767900"/>
          </a:xfrm>
          <a:prstGeom prst="rect">
            <a:avLst/>
          </a:prstGeom>
          <a:noFill/>
          <a:ln>
            <a:noFill/>
          </a:ln>
        </p:spPr>
      </p:pic>
      <p:pic>
        <p:nvPicPr>
          <p:cNvPr id="169" name="Google Shape;169;p27"/>
          <p:cNvPicPr preferRelativeResize="0"/>
          <p:nvPr/>
        </p:nvPicPr>
        <p:blipFill>
          <a:blip r:embed="rId4">
            <a:alphaModFix/>
          </a:blip>
          <a:stretch>
            <a:fillRect/>
          </a:stretch>
        </p:blipFill>
        <p:spPr>
          <a:xfrm>
            <a:off x="4439566" y="1846975"/>
            <a:ext cx="4552033" cy="2689626"/>
          </a:xfrm>
          <a:prstGeom prst="rect">
            <a:avLst/>
          </a:prstGeom>
          <a:noFill/>
          <a:ln>
            <a:noFill/>
          </a:ln>
        </p:spPr>
      </p:pic>
      <p:sp>
        <p:nvSpPr>
          <p:cNvPr id="170" name="Google Shape;170;p27"/>
          <p:cNvSpPr txBox="1"/>
          <p:nvPr/>
        </p:nvSpPr>
        <p:spPr>
          <a:xfrm>
            <a:off x="6145075" y="1410350"/>
            <a:ext cx="28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Estimate of the ID at multiple scales</a:t>
            </a:r>
            <a:endParaRPr>
              <a:latin typeface="Times New Roman"/>
              <a:ea typeface="Times New Roman"/>
              <a:cs typeface="Times New Roman"/>
              <a:sym typeface="Times New Roman"/>
            </a:endParaRPr>
          </a:p>
        </p:txBody>
      </p:sp>
      <p:sp>
        <p:nvSpPr>
          <p:cNvPr id="171" name="Google Shape;171;p27"/>
          <p:cNvSpPr txBox="1"/>
          <p:nvPr/>
        </p:nvSpPr>
        <p:spPr>
          <a:xfrm>
            <a:off x="673575" y="1398500"/>
            <a:ext cx="316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ID appears different at different scales</a:t>
            </a: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p:nvPr/>
        </p:nvSpPr>
        <p:spPr>
          <a:xfrm>
            <a:off x="1290150" y="330750"/>
            <a:ext cx="719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Experiment on the KMNIST dataset</a:t>
            </a:r>
            <a:endParaRPr/>
          </a:p>
        </p:txBody>
      </p:sp>
      <p:pic>
        <p:nvPicPr>
          <p:cNvPr id="177" name="Google Shape;177;p28"/>
          <p:cNvPicPr preferRelativeResize="0"/>
          <p:nvPr/>
        </p:nvPicPr>
        <p:blipFill>
          <a:blip r:embed="rId3">
            <a:alphaModFix/>
          </a:blip>
          <a:stretch>
            <a:fillRect/>
          </a:stretch>
        </p:blipFill>
        <p:spPr>
          <a:xfrm>
            <a:off x="453775" y="1069650"/>
            <a:ext cx="8420100" cy="2781300"/>
          </a:xfrm>
          <a:prstGeom prst="rect">
            <a:avLst/>
          </a:prstGeom>
          <a:noFill/>
          <a:ln>
            <a:noFill/>
          </a:ln>
        </p:spPr>
      </p:pic>
      <p:sp>
        <p:nvSpPr>
          <p:cNvPr id="178" name="Google Shape;178;p28"/>
          <p:cNvSpPr txBox="1"/>
          <p:nvPr/>
        </p:nvSpPr>
        <p:spPr>
          <a:xfrm>
            <a:off x="3252025" y="3963675"/>
            <a:ext cx="2823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a:latin typeface="Times New Roman"/>
                <a:ea typeface="Times New Roman"/>
                <a:cs typeface="Times New Roman"/>
                <a:sym typeface="Times New Roman"/>
              </a:rPr>
              <a:t>Guess what is the ID of this dataset! </a:t>
            </a:r>
            <a:endParaRPr>
              <a:latin typeface="Times New Roman"/>
              <a:ea typeface="Times New Roman"/>
              <a:cs typeface="Times New Roman"/>
              <a:sym typeface="Times New Roman"/>
            </a:endParaRPr>
          </a:p>
          <a:p>
            <a:pPr marL="0" lvl="0" indent="0" algn="ctr" rtl="0">
              <a:spcBef>
                <a:spcPts val="0"/>
              </a:spcBef>
              <a:spcAft>
                <a:spcPts val="0"/>
              </a:spcAft>
              <a:buNone/>
            </a:pPr>
            <a:endParaRPr>
              <a:latin typeface="Times New Roman"/>
              <a:ea typeface="Times New Roman"/>
              <a:cs typeface="Times New Roman"/>
              <a:sym typeface="Times New Roman"/>
            </a:endParaRPr>
          </a:p>
          <a:p>
            <a:pPr marL="0" lvl="0" indent="0" algn="ctr" rtl="0">
              <a:spcBef>
                <a:spcPts val="0"/>
              </a:spcBef>
              <a:spcAft>
                <a:spcPts val="0"/>
              </a:spcAft>
              <a:buNone/>
            </a:pPr>
            <a:r>
              <a:rPr lang="it">
                <a:latin typeface="Times New Roman"/>
                <a:ea typeface="Times New Roman"/>
                <a:cs typeface="Times New Roman"/>
                <a:sym typeface="Times New Roman"/>
              </a:rPr>
              <a:t>Hint:for MNIST is about 13</a:t>
            </a:r>
            <a:endParaRPr>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p:nvPr/>
        </p:nvSpPr>
        <p:spPr>
          <a:xfrm>
            <a:off x="2133600" y="76200"/>
            <a:ext cx="4743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Inspiration from biology</a:t>
            </a:r>
            <a:endParaRPr/>
          </a:p>
        </p:txBody>
      </p:sp>
      <p:pic>
        <p:nvPicPr>
          <p:cNvPr id="184" name="Google Shape;184;p29" descr="Trial-averaged responses of neurons in mouse visual cortex to drifting grating stimuli, measured using GCaMP6 and two-photon microscopy. &#10;&#10;http://web.mit.edu/msur/" title="Sur Lab - Calcium imaging from Mouse V1">
            <a:hlinkClick r:id="rId3"/>
          </p:cNvPr>
          <p:cNvPicPr preferRelativeResize="0"/>
          <p:nvPr/>
        </p:nvPicPr>
        <p:blipFill>
          <a:blip r:embed="rId4">
            <a:alphaModFix/>
          </a:blip>
          <a:stretch>
            <a:fillRect/>
          </a:stretch>
        </p:blipFill>
        <p:spPr>
          <a:xfrm>
            <a:off x="152400" y="1424700"/>
            <a:ext cx="3834775" cy="2876075"/>
          </a:xfrm>
          <a:prstGeom prst="rect">
            <a:avLst/>
          </a:prstGeom>
          <a:noFill/>
          <a:ln>
            <a:noFill/>
          </a:ln>
          <a:effectLst>
            <a:outerShdw blurRad="57150" dist="19050" dir="5400000" algn="bl" rotWithShape="0">
              <a:srgbClr val="000000">
                <a:alpha val="50000"/>
              </a:srgbClr>
            </a:outerShdw>
          </a:effectLst>
        </p:spPr>
      </p:pic>
      <p:pic>
        <p:nvPicPr>
          <p:cNvPr id="185" name="Google Shape;185;p29"/>
          <p:cNvPicPr preferRelativeResize="0"/>
          <p:nvPr/>
        </p:nvPicPr>
        <p:blipFill>
          <a:blip r:embed="rId5">
            <a:alphaModFix/>
          </a:blip>
          <a:stretch>
            <a:fillRect/>
          </a:stretch>
        </p:blipFill>
        <p:spPr>
          <a:xfrm>
            <a:off x="4101875" y="1424700"/>
            <a:ext cx="4978062" cy="2876075"/>
          </a:xfrm>
          <a:prstGeom prst="rect">
            <a:avLst/>
          </a:prstGeom>
          <a:noFill/>
          <a:ln>
            <a:noFill/>
          </a:ln>
        </p:spPr>
      </p:pic>
      <p:sp>
        <p:nvSpPr>
          <p:cNvPr id="186" name="Google Shape;186;p29"/>
          <p:cNvSpPr txBox="1"/>
          <p:nvPr/>
        </p:nvSpPr>
        <p:spPr>
          <a:xfrm>
            <a:off x="224725" y="1022900"/>
            <a:ext cx="37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Neural responses to stimuli are vectors of activity</a:t>
            </a:r>
            <a:endParaRPr>
              <a:latin typeface="Times New Roman"/>
              <a:ea typeface="Times New Roman"/>
              <a:cs typeface="Times New Roman"/>
              <a:sym typeface="Times New Roman"/>
            </a:endParaRPr>
          </a:p>
        </p:txBody>
      </p:sp>
      <p:sp>
        <p:nvSpPr>
          <p:cNvPr id="187" name="Google Shape;187;p29"/>
          <p:cNvSpPr txBox="1"/>
          <p:nvPr/>
        </p:nvSpPr>
        <p:spPr>
          <a:xfrm>
            <a:off x="4969800" y="1022900"/>
            <a:ext cx="292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Manifold disentanglement hypothesis</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p:nvPr/>
        </p:nvSpPr>
        <p:spPr>
          <a:xfrm>
            <a:off x="1948875" y="273850"/>
            <a:ext cx="5916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TWO-NN applied on convnets</a:t>
            </a:r>
            <a:endParaRPr/>
          </a:p>
        </p:txBody>
      </p:sp>
      <p:pic>
        <p:nvPicPr>
          <p:cNvPr id="193" name="Google Shape;193;p30"/>
          <p:cNvPicPr preferRelativeResize="0"/>
          <p:nvPr/>
        </p:nvPicPr>
        <p:blipFill>
          <a:blip r:embed="rId3">
            <a:alphaModFix/>
          </a:blip>
          <a:stretch>
            <a:fillRect/>
          </a:stretch>
        </p:blipFill>
        <p:spPr>
          <a:xfrm>
            <a:off x="1711900" y="1136150"/>
            <a:ext cx="6177402" cy="36263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p:nvPr/>
        </p:nvSpPr>
        <p:spPr>
          <a:xfrm>
            <a:off x="1505000" y="0"/>
            <a:ext cx="6384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Exercise: VGG-16 on CIFAR-10</a:t>
            </a:r>
            <a:endParaRPr sz="3600">
              <a:solidFill>
                <a:srgbClr val="0B5394"/>
              </a:solidFill>
              <a:latin typeface="Times New Roman"/>
              <a:ea typeface="Times New Roman"/>
              <a:cs typeface="Times New Roman"/>
              <a:sym typeface="Times New Roman"/>
            </a:endParaRPr>
          </a:p>
        </p:txBody>
      </p:sp>
      <p:sp>
        <p:nvSpPr>
          <p:cNvPr id="199" name="Google Shape;199;p31"/>
          <p:cNvSpPr txBox="1"/>
          <p:nvPr/>
        </p:nvSpPr>
        <p:spPr>
          <a:xfrm>
            <a:off x="1025450" y="682775"/>
            <a:ext cx="73431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Idea for an </a:t>
            </a:r>
            <a:r>
              <a:rPr lang="it" i="1">
                <a:latin typeface="Times New Roman"/>
                <a:ea typeface="Times New Roman"/>
                <a:cs typeface="Times New Roman"/>
                <a:sym typeface="Times New Roman"/>
              </a:rPr>
              <a:t>optional</a:t>
            </a:r>
            <a:r>
              <a:rPr lang="it">
                <a:latin typeface="Times New Roman"/>
                <a:ea typeface="Times New Roman"/>
                <a:cs typeface="Times New Roman"/>
                <a:sym typeface="Times New Roman"/>
              </a:rPr>
              <a:t> exercise, feel free to change it at your will:</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Implement the ID point estimate following the pseudocode in </a:t>
            </a:r>
            <a:r>
              <a:rPr lang="it" u="sng">
                <a:solidFill>
                  <a:schemeClr val="hlink"/>
                </a:solidFill>
                <a:latin typeface="Times New Roman"/>
                <a:ea typeface="Times New Roman"/>
                <a:cs typeface="Times New Roman"/>
                <a:sym typeface="Times New Roman"/>
                <a:hlinkClick r:id="rId3"/>
              </a:rPr>
              <a:t>Estimating the intrinsic dimension of datasets by a minimal neighborhood information</a:t>
            </a:r>
            <a:r>
              <a:rPr lang="it">
                <a:latin typeface="Times New Roman"/>
                <a:ea typeface="Times New Roman"/>
                <a:cs typeface="Times New Roman"/>
                <a:sym typeface="Times New Roman"/>
              </a:rPr>
              <a:t> (page 3).</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Check the correctness of the result computing the ID of  MNIST dataset (choose a subsample of 1000 data points to start). Do the same for the dataset Kuzushiji-MNNIST </a:t>
            </a:r>
            <a:r>
              <a:rPr lang="it" u="sng">
                <a:solidFill>
                  <a:schemeClr val="hlink"/>
                </a:solidFill>
                <a:latin typeface="Times New Roman"/>
                <a:ea typeface="Times New Roman"/>
                <a:cs typeface="Times New Roman"/>
                <a:sym typeface="Times New Roman"/>
                <a:hlinkClick r:id="rId4"/>
              </a:rPr>
              <a:t>rois-codh/kmnist: Repository for Kuzushiji-MNIST, Kuzushiji-49, and Kuzushiji-Kanji</a:t>
            </a:r>
            <a:r>
              <a:rPr lang="it">
                <a:latin typeface="Times New Roman"/>
                <a:ea typeface="Times New Roman"/>
                <a:cs typeface="Times New Roman"/>
                <a:sym typeface="Times New Roman"/>
              </a:rPr>
              <a:t>. Do the results that you obtained make sense?</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Train a VGG-16-like convnet on cifar-10 for n epochs: you can decide when to stop. Save a checkpoint of the model before training (epoch 0) and after each epoch.</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At each epoch, including epoch 0 before training, extract and unroll the representations from one checkpoint layer (decide which one, we suggest e.g. the last hidden layer or the second to last). In doing this choose 1000 images at random either from one specific class or from a mixture of classes. The result should be a rectangular matrix whose dimension is (1000*size of the representation).</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Estimate the ID at each epoch and store it in a list.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For each epoch compute a similarity measure of the representation with its final state at epoch n and store it in a list; choose one </a:t>
            </a:r>
            <a:r>
              <a:rPr lang="it">
                <a:solidFill>
                  <a:schemeClr val="dk1"/>
                </a:solidFill>
                <a:latin typeface="Times New Roman"/>
                <a:ea typeface="Times New Roman"/>
                <a:cs typeface="Times New Roman"/>
                <a:sym typeface="Times New Roman"/>
              </a:rPr>
              <a:t>from those introduced in Keynote 1.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it">
                <a:latin typeface="Times New Roman"/>
                <a:ea typeface="Times New Roman"/>
                <a:cs typeface="Times New Roman"/>
                <a:sym typeface="Times New Roman"/>
              </a:rPr>
              <a:t>Make a scatter plot of the ID vs the similarity values you obtained and comment the result. </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807700" y="216725"/>
            <a:ext cx="7339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it" sz="3600">
                <a:solidFill>
                  <a:srgbClr val="0B5394"/>
                </a:solidFill>
                <a:latin typeface="Times New Roman"/>
                <a:ea typeface="Times New Roman"/>
                <a:cs typeface="Times New Roman"/>
                <a:sym typeface="Times New Roman"/>
              </a:rPr>
              <a:t>The manifold hypothesis</a:t>
            </a:r>
            <a:endParaRPr/>
          </a:p>
        </p:txBody>
      </p:sp>
      <p:pic>
        <p:nvPicPr>
          <p:cNvPr id="60" name="Google Shape;60;p14"/>
          <p:cNvPicPr preferRelativeResize="0"/>
          <p:nvPr/>
        </p:nvPicPr>
        <p:blipFill>
          <a:blip r:embed="rId3">
            <a:alphaModFix/>
          </a:blip>
          <a:stretch>
            <a:fillRect/>
          </a:stretch>
        </p:blipFill>
        <p:spPr>
          <a:xfrm>
            <a:off x="257175" y="1155000"/>
            <a:ext cx="4514850" cy="2257425"/>
          </a:xfrm>
          <a:prstGeom prst="rect">
            <a:avLst/>
          </a:prstGeom>
          <a:noFill/>
          <a:ln>
            <a:noFill/>
          </a:ln>
        </p:spPr>
      </p:pic>
      <p:sp>
        <p:nvSpPr>
          <p:cNvPr id="61" name="Google Shape;61;p14"/>
          <p:cNvSpPr txBox="1"/>
          <p:nvPr/>
        </p:nvSpPr>
        <p:spPr>
          <a:xfrm>
            <a:off x="450375" y="3260025"/>
            <a:ext cx="51585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Times New Roman"/>
              <a:buChar char="●"/>
            </a:pPr>
            <a:r>
              <a:rPr lang="it">
                <a:solidFill>
                  <a:schemeClr val="dk1"/>
                </a:solidFill>
                <a:latin typeface="Times New Roman"/>
                <a:ea typeface="Times New Roman"/>
                <a:cs typeface="Times New Roman"/>
                <a:sym typeface="Times New Roman"/>
              </a:rPr>
              <a:t>Interesting (valid) inputs only in the neighborhoods </a:t>
            </a:r>
            <a:endParaRPr>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it">
                <a:solidFill>
                  <a:schemeClr val="dk1"/>
                </a:solidFill>
                <a:latin typeface="Times New Roman"/>
                <a:ea typeface="Times New Roman"/>
                <a:cs typeface="Times New Roman"/>
                <a:sym typeface="Times New Roman"/>
              </a:rPr>
              <a:t> of a “low” dimensional manifold</a:t>
            </a:r>
            <a:endParaRPr>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it">
                <a:solidFill>
                  <a:schemeClr val="dk1"/>
                </a:solidFill>
                <a:latin typeface="Times New Roman"/>
                <a:ea typeface="Times New Roman"/>
                <a:cs typeface="Times New Roman"/>
                <a:sym typeface="Times New Roman"/>
              </a:rPr>
              <a:t>Interesting variations of the learned function along the  manifold (or across manifolds, if there are more than one)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pic>
        <p:nvPicPr>
          <p:cNvPr id="62" name="Google Shape;62;p14"/>
          <p:cNvPicPr preferRelativeResize="0"/>
          <p:nvPr/>
        </p:nvPicPr>
        <p:blipFill>
          <a:blip r:embed="rId4">
            <a:alphaModFix/>
          </a:blip>
          <a:stretch>
            <a:fillRect/>
          </a:stretch>
        </p:blipFill>
        <p:spPr>
          <a:xfrm>
            <a:off x="6295128" y="3164627"/>
            <a:ext cx="1718497" cy="1477500"/>
          </a:xfrm>
          <a:prstGeom prst="rect">
            <a:avLst/>
          </a:prstGeom>
          <a:noFill/>
          <a:ln>
            <a:noFill/>
          </a:ln>
        </p:spPr>
      </p:pic>
      <p:sp>
        <p:nvSpPr>
          <p:cNvPr id="63" name="Google Shape;63;p14"/>
          <p:cNvSpPr txBox="1"/>
          <p:nvPr/>
        </p:nvSpPr>
        <p:spPr>
          <a:xfrm>
            <a:off x="5632725" y="1269350"/>
            <a:ext cx="52800" cy="6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 name="Google Shape;64;p14"/>
          <p:cNvSpPr txBox="1"/>
          <p:nvPr/>
        </p:nvSpPr>
        <p:spPr>
          <a:xfrm>
            <a:off x="4931250" y="1245350"/>
            <a:ext cx="29112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Times New Roman"/>
              <a:buChar char="●"/>
            </a:pPr>
            <a:r>
              <a:rPr lang="it">
                <a:latin typeface="Times New Roman"/>
                <a:ea typeface="Times New Roman"/>
                <a:cs typeface="Times New Roman"/>
                <a:sym typeface="Times New Roman"/>
              </a:rPr>
              <a:t>Embedding dimension       = 2</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it">
                <a:latin typeface="Times New Roman"/>
                <a:ea typeface="Times New Roman"/>
                <a:cs typeface="Times New Roman"/>
                <a:sym typeface="Times New Roman"/>
              </a:rPr>
              <a:t>True (intrinsic) dimension  = 1</a:t>
            </a:r>
            <a:endParaRPr>
              <a:latin typeface="Times New Roman"/>
              <a:ea typeface="Times New Roman"/>
              <a:cs typeface="Times New Roman"/>
              <a:sym typeface="Times New Roman"/>
            </a:endParaRPr>
          </a:p>
        </p:txBody>
      </p:sp>
      <p:sp>
        <p:nvSpPr>
          <p:cNvPr id="65" name="Google Shape;65;p14"/>
          <p:cNvSpPr txBox="1"/>
          <p:nvPr/>
        </p:nvSpPr>
        <p:spPr>
          <a:xfrm>
            <a:off x="5914125" y="4565925"/>
            <a:ext cx="2632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900" u="sng">
                <a:solidFill>
                  <a:schemeClr val="hlink"/>
                </a:solidFill>
                <a:hlinkClick r:id="rId5"/>
              </a:rPr>
              <a:t>https://umap-learn.readthedocs.io/en/latest/</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p:nvPr/>
        </p:nvSpPr>
        <p:spPr>
          <a:xfrm>
            <a:off x="2552600" y="197650"/>
            <a:ext cx="4165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“Static” aspects of ID</a:t>
            </a:r>
            <a:endParaRPr/>
          </a:p>
        </p:txBody>
      </p:sp>
      <p:pic>
        <p:nvPicPr>
          <p:cNvPr id="205" name="Google Shape;205;p32"/>
          <p:cNvPicPr preferRelativeResize="0"/>
          <p:nvPr/>
        </p:nvPicPr>
        <p:blipFill>
          <a:blip r:embed="rId3">
            <a:alphaModFix/>
          </a:blip>
          <a:stretch>
            <a:fillRect/>
          </a:stretch>
        </p:blipFill>
        <p:spPr>
          <a:xfrm>
            <a:off x="768875" y="1170800"/>
            <a:ext cx="3605799" cy="3591700"/>
          </a:xfrm>
          <a:prstGeom prst="rect">
            <a:avLst/>
          </a:prstGeom>
          <a:noFill/>
          <a:ln>
            <a:noFill/>
          </a:ln>
        </p:spPr>
      </p:pic>
      <p:pic>
        <p:nvPicPr>
          <p:cNvPr id="206" name="Google Shape;206;p32"/>
          <p:cNvPicPr preferRelativeResize="0"/>
          <p:nvPr/>
        </p:nvPicPr>
        <p:blipFill>
          <a:blip r:embed="rId4">
            <a:alphaModFix/>
          </a:blip>
          <a:stretch>
            <a:fillRect/>
          </a:stretch>
        </p:blipFill>
        <p:spPr>
          <a:xfrm>
            <a:off x="4948250" y="1268482"/>
            <a:ext cx="3605801" cy="3494019"/>
          </a:xfrm>
          <a:prstGeom prst="rect">
            <a:avLst/>
          </a:prstGeom>
          <a:noFill/>
          <a:ln>
            <a:noFill/>
          </a:ln>
        </p:spPr>
      </p:pic>
      <p:sp>
        <p:nvSpPr>
          <p:cNvPr id="207" name="Google Shape;207;p32"/>
          <p:cNvSpPr txBox="1"/>
          <p:nvPr/>
        </p:nvSpPr>
        <p:spPr>
          <a:xfrm>
            <a:off x="1027425" y="822000"/>
            <a:ext cx="349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A shared profile of the ID across architectures</a:t>
            </a:r>
            <a:endParaRPr>
              <a:latin typeface="Times New Roman"/>
              <a:ea typeface="Times New Roman"/>
              <a:cs typeface="Times New Roman"/>
              <a:sym typeface="Times New Roman"/>
            </a:endParaRPr>
          </a:p>
        </p:txBody>
      </p:sp>
      <p:sp>
        <p:nvSpPr>
          <p:cNvPr id="208" name="Google Shape;208;p32"/>
          <p:cNvSpPr txBox="1"/>
          <p:nvPr/>
        </p:nvSpPr>
        <p:spPr>
          <a:xfrm>
            <a:off x="5100650" y="861925"/>
            <a:ext cx="416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The ID in the last hidden layer predicts performance</a:t>
            </a:r>
            <a:endParaRPr>
              <a:latin typeface="Times New Roman"/>
              <a:ea typeface="Times New Roman"/>
              <a:cs typeface="Times New Roman"/>
              <a:sym typeface="Times New Roman"/>
            </a:endParaRPr>
          </a:p>
        </p:txBody>
      </p:sp>
      <p:sp>
        <p:nvSpPr>
          <p:cNvPr id="209" name="Google Shape;209;p32"/>
          <p:cNvSpPr txBox="1"/>
          <p:nvPr/>
        </p:nvSpPr>
        <p:spPr>
          <a:xfrm>
            <a:off x="3185100" y="4766325"/>
            <a:ext cx="3679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900" u="sng">
                <a:solidFill>
                  <a:schemeClr val="hlink"/>
                </a:solidFill>
                <a:hlinkClick r:id="rId5"/>
              </a:rPr>
              <a:t>Intrinsic dimension of data representations in deep neural networks</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p:nvPr/>
        </p:nvSpPr>
        <p:spPr>
          <a:xfrm>
            <a:off x="2068000" y="197650"/>
            <a:ext cx="4795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Dynamical aspects of ID</a:t>
            </a:r>
            <a:endParaRPr/>
          </a:p>
        </p:txBody>
      </p:sp>
      <p:pic>
        <p:nvPicPr>
          <p:cNvPr id="215" name="Google Shape;215;p33"/>
          <p:cNvPicPr preferRelativeResize="0"/>
          <p:nvPr/>
        </p:nvPicPr>
        <p:blipFill>
          <a:blip r:embed="rId3">
            <a:alphaModFix/>
          </a:blip>
          <a:stretch>
            <a:fillRect/>
          </a:stretch>
        </p:blipFill>
        <p:spPr>
          <a:xfrm>
            <a:off x="152400" y="1088950"/>
            <a:ext cx="8650012" cy="3902149"/>
          </a:xfrm>
          <a:prstGeom prst="rect">
            <a:avLst/>
          </a:prstGeom>
          <a:noFill/>
          <a:ln>
            <a:noFill/>
          </a:ln>
        </p:spPr>
      </p:pic>
      <p:sp>
        <p:nvSpPr>
          <p:cNvPr id="216" name="Google Shape;216;p33"/>
          <p:cNvSpPr txBox="1"/>
          <p:nvPr/>
        </p:nvSpPr>
        <p:spPr>
          <a:xfrm>
            <a:off x="1019500" y="936550"/>
            <a:ext cx="336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Early layers expand, deeper layers contracts</a:t>
            </a:r>
            <a:endParaRPr>
              <a:latin typeface="Times New Roman"/>
              <a:ea typeface="Times New Roman"/>
              <a:cs typeface="Times New Roman"/>
              <a:sym typeface="Times New Roman"/>
            </a:endParaRPr>
          </a:p>
        </p:txBody>
      </p:sp>
      <p:sp>
        <p:nvSpPr>
          <p:cNvPr id="217" name="Google Shape;217;p33"/>
          <p:cNvSpPr txBox="1"/>
          <p:nvPr/>
        </p:nvSpPr>
        <p:spPr>
          <a:xfrm>
            <a:off x="5754325" y="936550"/>
            <a:ext cx="26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Dynamics in the last hidden layer</a:t>
            </a:r>
            <a:endParaRPr>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p:nvPr/>
        </p:nvSpPr>
        <p:spPr>
          <a:xfrm>
            <a:off x="2423525" y="55350"/>
            <a:ext cx="4234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3600">
                <a:solidFill>
                  <a:srgbClr val="0B5394"/>
                </a:solidFill>
                <a:latin typeface="Times New Roman"/>
                <a:ea typeface="Times New Roman"/>
                <a:cs typeface="Times New Roman"/>
                <a:sym typeface="Times New Roman"/>
              </a:rPr>
              <a:t>Further developments</a:t>
            </a:r>
            <a:endParaRPr/>
          </a:p>
        </p:txBody>
      </p:sp>
      <p:pic>
        <p:nvPicPr>
          <p:cNvPr id="223" name="Google Shape;223;p34"/>
          <p:cNvPicPr preferRelativeResize="0"/>
          <p:nvPr/>
        </p:nvPicPr>
        <p:blipFill>
          <a:blip r:embed="rId3">
            <a:alphaModFix/>
          </a:blip>
          <a:stretch>
            <a:fillRect/>
          </a:stretch>
        </p:blipFill>
        <p:spPr>
          <a:xfrm>
            <a:off x="2883950" y="1316475"/>
            <a:ext cx="6201275" cy="2991975"/>
          </a:xfrm>
          <a:prstGeom prst="rect">
            <a:avLst/>
          </a:prstGeom>
          <a:noFill/>
          <a:ln>
            <a:noFill/>
          </a:ln>
        </p:spPr>
      </p:pic>
      <p:sp>
        <p:nvSpPr>
          <p:cNvPr id="224" name="Google Shape;224;p34"/>
          <p:cNvSpPr txBox="1"/>
          <p:nvPr/>
        </p:nvSpPr>
        <p:spPr>
          <a:xfrm>
            <a:off x="2989725" y="852500"/>
            <a:ext cx="595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Next 27 April Keynote Lecture 2, by Diego Doimo and Aldo Glielmo (SISSA)</a:t>
            </a:r>
            <a:endParaRPr>
              <a:latin typeface="Times New Roman"/>
              <a:ea typeface="Times New Roman"/>
              <a:cs typeface="Times New Roman"/>
              <a:sym typeface="Times New Roman"/>
            </a:endParaRPr>
          </a:p>
        </p:txBody>
      </p:sp>
      <p:pic>
        <p:nvPicPr>
          <p:cNvPr id="225" name="Google Shape;225;p34"/>
          <p:cNvPicPr preferRelativeResize="0"/>
          <p:nvPr/>
        </p:nvPicPr>
        <p:blipFill>
          <a:blip r:embed="rId4">
            <a:alphaModFix/>
          </a:blip>
          <a:stretch>
            <a:fillRect/>
          </a:stretch>
        </p:blipFill>
        <p:spPr>
          <a:xfrm>
            <a:off x="-12825" y="793952"/>
            <a:ext cx="2850150" cy="3978473"/>
          </a:xfrm>
          <a:prstGeom prst="rect">
            <a:avLst/>
          </a:prstGeom>
          <a:noFill/>
          <a:ln>
            <a:noFill/>
          </a:ln>
        </p:spPr>
      </p:pic>
      <p:sp>
        <p:nvSpPr>
          <p:cNvPr id="226" name="Google Shape;226;p34"/>
          <p:cNvSpPr txBox="1"/>
          <p:nvPr/>
        </p:nvSpPr>
        <p:spPr>
          <a:xfrm>
            <a:off x="4208925" y="4460850"/>
            <a:ext cx="4057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900" u="sng">
                <a:solidFill>
                  <a:schemeClr val="hlink"/>
                </a:solidFill>
                <a:hlinkClick r:id="rId5"/>
              </a:rPr>
              <a:t>https://paperswithcode.com/paper/hierarchical-nucleation-in-deep-neural</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2609600" y="234900"/>
            <a:ext cx="402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Empirical evidences </a:t>
            </a:r>
            <a:endParaRPr/>
          </a:p>
        </p:txBody>
      </p:sp>
      <p:sp>
        <p:nvSpPr>
          <p:cNvPr id="71" name="Google Shape;71;p15"/>
          <p:cNvSpPr txBox="1"/>
          <p:nvPr/>
        </p:nvSpPr>
        <p:spPr>
          <a:xfrm>
            <a:off x="1721900" y="1560675"/>
            <a:ext cx="140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Random images</a:t>
            </a:r>
            <a:endParaRPr>
              <a:latin typeface="Times New Roman"/>
              <a:ea typeface="Times New Roman"/>
              <a:cs typeface="Times New Roman"/>
              <a:sym typeface="Times New Roman"/>
            </a:endParaRPr>
          </a:p>
        </p:txBody>
      </p:sp>
      <p:pic>
        <p:nvPicPr>
          <p:cNvPr id="72" name="Google Shape;72;p15"/>
          <p:cNvPicPr preferRelativeResize="0"/>
          <p:nvPr/>
        </p:nvPicPr>
        <p:blipFill>
          <a:blip r:embed="rId3">
            <a:alphaModFix/>
          </a:blip>
          <a:stretch>
            <a:fillRect/>
          </a:stretch>
        </p:blipFill>
        <p:spPr>
          <a:xfrm>
            <a:off x="1439875" y="1891376"/>
            <a:ext cx="1923068" cy="1768950"/>
          </a:xfrm>
          <a:prstGeom prst="rect">
            <a:avLst/>
          </a:prstGeom>
          <a:noFill/>
          <a:ln>
            <a:noFill/>
          </a:ln>
        </p:spPr>
      </p:pic>
      <p:pic>
        <p:nvPicPr>
          <p:cNvPr id="73" name="Google Shape;73;p15"/>
          <p:cNvPicPr preferRelativeResize="0"/>
          <p:nvPr/>
        </p:nvPicPr>
        <p:blipFill>
          <a:blip r:embed="rId4">
            <a:alphaModFix/>
          </a:blip>
          <a:stretch>
            <a:fillRect/>
          </a:stretch>
        </p:blipFill>
        <p:spPr>
          <a:xfrm>
            <a:off x="4171703" y="1879686"/>
            <a:ext cx="3480946" cy="1780639"/>
          </a:xfrm>
          <a:prstGeom prst="rect">
            <a:avLst/>
          </a:prstGeom>
          <a:noFill/>
          <a:ln>
            <a:noFill/>
          </a:ln>
        </p:spPr>
      </p:pic>
      <p:sp>
        <p:nvSpPr>
          <p:cNvPr id="74" name="Google Shape;74;p15"/>
          <p:cNvSpPr txBox="1"/>
          <p:nvPr/>
        </p:nvSpPr>
        <p:spPr>
          <a:xfrm>
            <a:off x="4982925" y="1543975"/>
            <a:ext cx="17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a:solidFill>
                  <a:schemeClr val="dk1"/>
                </a:solidFill>
                <a:latin typeface="Times New Roman"/>
                <a:ea typeface="Times New Roman"/>
                <a:cs typeface="Times New Roman"/>
                <a:sym typeface="Times New Roman"/>
              </a:rPr>
              <a:t>Monkey typewriting</a:t>
            </a:r>
            <a:endParaRPr/>
          </a:p>
        </p:txBody>
      </p:sp>
      <p:sp>
        <p:nvSpPr>
          <p:cNvPr id="75" name="Google Shape;75;p15"/>
          <p:cNvSpPr txBox="1"/>
          <p:nvPr/>
        </p:nvSpPr>
        <p:spPr>
          <a:xfrm>
            <a:off x="2128150" y="1129400"/>
            <a:ext cx="481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Natural dataset have “zero” measure in a uniform distribution</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2158100" y="124975"/>
            <a:ext cx="4867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Traversing the manifold</a:t>
            </a:r>
            <a:endParaRPr/>
          </a:p>
        </p:txBody>
      </p:sp>
      <p:pic>
        <p:nvPicPr>
          <p:cNvPr id="81" name="Google Shape;81;p16"/>
          <p:cNvPicPr preferRelativeResize="0"/>
          <p:nvPr/>
        </p:nvPicPr>
        <p:blipFill>
          <a:blip r:embed="rId3">
            <a:alphaModFix/>
          </a:blip>
          <a:stretch>
            <a:fillRect/>
          </a:stretch>
        </p:blipFill>
        <p:spPr>
          <a:xfrm>
            <a:off x="1285875" y="957775"/>
            <a:ext cx="6267451" cy="2327300"/>
          </a:xfrm>
          <a:prstGeom prst="rect">
            <a:avLst/>
          </a:prstGeom>
          <a:noFill/>
          <a:ln>
            <a:noFill/>
          </a:ln>
        </p:spPr>
      </p:pic>
      <p:sp>
        <p:nvSpPr>
          <p:cNvPr id="82" name="Google Shape;82;p16"/>
          <p:cNvSpPr txBox="1"/>
          <p:nvPr/>
        </p:nvSpPr>
        <p:spPr>
          <a:xfrm>
            <a:off x="3681850" y="3158475"/>
            <a:ext cx="145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Azimuth rotation</a:t>
            </a:r>
            <a:endParaRPr>
              <a:latin typeface="Times New Roman"/>
              <a:ea typeface="Times New Roman"/>
              <a:cs typeface="Times New Roman"/>
              <a:sym typeface="Times New Roman"/>
            </a:endParaRPr>
          </a:p>
        </p:txBody>
      </p:sp>
      <p:sp>
        <p:nvSpPr>
          <p:cNvPr id="83" name="Google Shape;83;p16"/>
          <p:cNvSpPr txBox="1"/>
          <p:nvPr/>
        </p:nvSpPr>
        <p:spPr>
          <a:xfrm rot="-5400000">
            <a:off x="642800" y="1921325"/>
            <a:ext cx="9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Elevation</a:t>
            </a:r>
            <a:endParaRPr>
              <a:latin typeface="Times New Roman"/>
              <a:ea typeface="Times New Roman"/>
              <a:cs typeface="Times New Roman"/>
              <a:sym typeface="Times New Roman"/>
            </a:endParaRPr>
          </a:p>
        </p:txBody>
      </p:sp>
      <p:sp>
        <p:nvSpPr>
          <p:cNvPr id="84" name="Google Shape;84;p16"/>
          <p:cNvSpPr txBox="1"/>
          <p:nvPr/>
        </p:nvSpPr>
        <p:spPr>
          <a:xfrm>
            <a:off x="2548175" y="3923900"/>
            <a:ext cx="3380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The coordinates can be discovered with particular models (e.g. VAEs) </a:t>
            </a:r>
            <a:endParaRPr>
              <a:latin typeface="Times New Roman"/>
              <a:ea typeface="Times New Roman"/>
              <a:cs typeface="Times New Roman"/>
              <a:sym typeface="Times New Roman"/>
            </a:endParaRPr>
          </a:p>
        </p:txBody>
      </p:sp>
      <p:pic>
        <p:nvPicPr>
          <p:cNvPr id="85" name="Google Shape;85;p16"/>
          <p:cNvPicPr preferRelativeResize="0"/>
          <p:nvPr/>
        </p:nvPicPr>
        <p:blipFill>
          <a:blip r:embed="rId4">
            <a:alphaModFix/>
          </a:blip>
          <a:stretch>
            <a:fillRect/>
          </a:stretch>
        </p:blipFill>
        <p:spPr>
          <a:xfrm>
            <a:off x="6027905" y="3455175"/>
            <a:ext cx="1437196" cy="145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p:nvPr/>
        </p:nvSpPr>
        <p:spPr>
          <a:xfrm>
            <a:off x="2287475" y="48775"/>
            <a:ext cx="4859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Intrinsic dimension (ID)</a:t>
            </a:r>
            <a:endParaRPr/>
          </a:p>
        </p:txBody>
      </p:sp>
      <p:sp>
        <p:nvSpPr>
          <p:cNvPr id="91" name="Google Shape;91;p17"/>
          <p:cNvSpPr txBox="1"/>
          <p:nvPr/>
        </p:nvSpPr>
        <p:spPr>
          <a:xfrm>
            <a:off x="949200" y="796800"/>
            <a:ext cx="73431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900">
                <a:latin typeface="Times New Roman"/>
                <a:ea typeface="Times New Roman"/>
                <a:cs typeface="Times New Roman"/>
                <a:sym typeface="Times New Roman"/>
              </a:rPr>
              <a:t>The ID is the smallest number of variables that allow to individuate a data point with “minimal information loss”</a:t>
            </a:r>
            <a:endParaRPr sz="1900">
              <a:latin typeface="Times New Roman"/>
              <a:ea typeface="Times New Roman"/>
              <a:cs typeface="Times New Roman"/>
              <a:sym typeface="Times New Roman"/>
            </a:endParaRPr>
          </a:p>
        </p:txBody>
      </p:sp>
      <p:pic>
        <p:nvPicPr>
          <p:cNvPr id="92" name="Google Shape;92;p17"/>
          <p:cNvPicPr preferRelativeResize="0"/>
          <p:nvPr/>
        </p:nvPicPr>
        <p:blipFill>
          <a:blip r:embed="rId3">
            <a:alphaModFix/>
          </a:blip>
          <a:stretch>
            <a:fillRect/>
          </a:stretch>
        </p:blipFill>
        <p:spPr>
          <a:xfrm>
            <a:off x="4104475" y="1490100"/>
            <a:ext cx="4636573" cy="3645476"/>
          </a:xfrm>
          <a:prstGeom prst="rect">
            <a:avLst/>
          </a:prstGeom>
          <a:noFill/>
          <a:ln>
            <a:noFill/>
          </a:ln>
        </p:spPr>
      </p:pic>
      <p:pic>
        <p:nvPicPr>
          <p:cNvPr id="93" name="Google Shape;93;p17"/>
          <p:cNvPicPr preferRelativeResize="0"/>
          <p:nvPr/>
        </p:nvPicPr>
        <p:blipFill>
          <a:blip r:embed="rId4">
            <a:alphaModFix/>
          </a:blip>
          <a:stretch>
            <a:fillRect/>
          </a:stretch>
        </p:blipFill>
        <p:spPr>
          <a:xfrm>
            <a:off x="152400" y="2099700"/>
            <a:ext cx="3799675" cy="2493537"/>
          </a:xfrm>
          <a:prstGeom prst="rect">
            <a:avLst/>
          </a:prstGeom>
          <a:noFill/>
          <a:ln>
            <a:noFill/>
          </a:ln>
        </p:spPr>
      </p:pic>
      <p:sp>
        <p:nvSpPr>
          <p:cNvPr id="94" name="Google Shape;94;p17"/>
          <p:cNvSpPr txBox="1"/>
          <p:nvPr/>
        </p:nvSpPr>
        <p:spPr>
          <a:xfrm>
            <a:off x="646675" y="1778125"/>
            <a:ext cx="290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Three dimensions, two angles : ID = 2</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p:nvPr/>
        </p:nvSpPr>
        <p:spPr>
          <a:xfrm>
            <a:off x="2028975" y="2001450"/>
            <a:ext cx="5439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Methods to estimate the ID</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p:nvPr/>
        </p:nvSpPr>
        <p:spPr>
          <a:xfrm>
            <a:off x="2569025" y="353575"/>
            <a:ext cx="413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PCA (linear method)</a:t>
            </a:r>
            <a:endParaRPr/>
          </a:p>
        </p:txBody>
      </p:sp>
      <p:pic>
        <p:nvPicPr>
          <p:cNvPr id="105" name="Google Shape;105;p19"/>
          <p:cNvPicPr preferRelativeResize="0"/>
          <p:nvPr/>
        </p:nvPicPr>
        <p:blipFill>
          <a:blip r:embed="rId3">
            <a:alphaModFix/>
          </a:blip>
          <a:stretch>
            <a:fillRect/>
          </a:stretch>
        </p:blipFill>
        <p:spPr>
          <a:xfrm>
            <a:off x="152400" y="1625875"/>
            <a:ext cx="4137677" cy="3103250"/>
          </a:xfrm>
          <a:prstGeom prst="rect">
            <a:avLst/>
          </a:prstGeom>
          <a:noFill/>
          <a:ln>
            <a:noFill/>
          </a:ln>
        </p:spPr>
      </p:pic>
      <p:pic>
        <p:nvPicPr>
          <p:cNvPr id="106" name="Google Shape;106;p19"/>
          <p:cNvPicPr preferRelativeResize="0"/>
          <p:nvPr/>
        </p:nvPicPr>
        <p:blipFill>
          <a:blip r:embed="rId4">
            <a:alphaModFix/>
          </a:blip>
          <a:stretch>
            <a:fillRect/>
          </a:stretch>
        </p:blipFill>
        <p:spPr>
          <a:xfrm>
            <a:off x="4681649" y="1338900"/>
            <a:ext cx="3510850" cy="3374749"/>
          </a:xfrm>
          <a:prstGeom prst="rect">
            <a:avLst/>
          </a:prstGeom>
          <a:noFill/>
          <a:ln>
            <a:noFill/>
          </a:ln>
        </p:spPr>
      </p:pic>
      <p:sp>
        <p:nvSpPr>
          <p:cNvPr id="107" name="Google Shape;107;p19"/>
          <p:cNvSpPr txBox="1"/>
          <p:nvPr/>
        </p:nvSpPr>
        <p:spPr>
          <a:xfrm>
            <a:off x="904675" y="1262700"/>
            <a:ext cx="297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Data on a linear manifold (hyperplane)</a:t>
            </a:r>
            <a:endParaRPr>
              <a:latin typeface="Times New Roman"/>
              <a:ea typeface="Times New Roman"/>
              <a:cs typeface="Times New Roman"/>
              <a:sym typeface="Times New Roman"/>
            </a:endParaRPr>
          </a:p>
        </p:txBody>
      </p:sp>
      <p:sp>
        <p:nvSpPr>
          <p:cNvPr id="108" name="Google Shape;108;p19"/>
          <p:cNvSpPr txBox="1"/>
          <p:nvPr/>
        </p:nvSpPr>
        <p:spPr>
          <a:xfrm>
            <a:off x="5183250" y="1262700"/>
            <a:ext cx="201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Gap in PCA eigenvalues</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p:nvPr/>
        </p:nvSpPr>
        <p:spPr>
          <a:xfrm>
            <a:off x="3810000" y="0"/>
            <a:ext cx="172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IsoMap</a:t>
            </a:r>
            <a:endParaRPr/>
          </a:p>
        </p:txBody>
      </p:sp>
      <p:pic>
        <p:nvPicPr>
          <p:cNvPr id="114" name="Google Shape;114;p20"/>
          <p:cNvPicPr preferRelativeResize="0"/>
          <p:nvPr/>
        </p:nvPicPr>
        <p:blipFill>
          <a:blip r:embed="rId3">
            <a:alphaModFix/>
          </a:blip>
          <a:stretch>
            <a:fillRect/>
          </a:stretch>
        </p:blipFill>
        <p:spPr>
          <a:xfrm>
            <a:off x="142150" y="1161475"/>
            <a:ext cx="2828475" cy="2214850"/>
          </a:xfrm>
          <a:prstGeom prst="rect">
            <a:avLst/>
          </a:prstGeom>
          <a:noFill/>
          <a:ln>
            <a:noFill/>
          </a:ln>
        </p:spPr>
      </p:pic>
      <p:pic>
        <p:nvPicPr>
          <p:cNvPr id="115" name="Google Shape;115;p20"/>
          <p:cNvPicPr preferRelativeResize="0"/>
          <p:nvPr/>
        </p:nvPicPr>
        <p:blipFill>
          <a:blip r:embed="rId4">
            <a:alphaModFix/>
          </a:blip>
          <a:stretch>
            <a:fillRect/>
          </a:stretch>
        </p:blipFill>
        <p:spPr>
          <a:xfrm>
            <a:off x="3142075" y="1137250"/>
            <a:ext cx="2886564" cy="2214850"/>
          </a:xfrm>
          <a:prstGeom prst="rect">
            <a:avLst/>
          </a:prstGeom>
          <a:noFill/>
          <a:ln>
            <a:noFill/>
          </a:ln>
        </p:spPr>
      </p:pic>
      <p:pic>
        <p:nvPicPr>
          <p:cNvPr id="116" name="Google Shape;116;p20"/>
          <p:cNvPicPr preferRelativeResize="0"/>
          <p:nvPr/>
        </p:nvPicPr>
        <p:blipFill>
          <a:blip r:embed="rId5">
            <a:alphaModFix/>
          </a:blip>
          <a:stretch>
            <a:fillRect/>
          </a:stretch>
        </p:blipFill>
        <p:spPr>
          <a:xfrm>
            <a:off x="6328246" y="1237675"/>
            <a:ext cx="2516630" cy="2031350"/>
          </a:xfrm>
          <a:prstGeom prst="rect">
            <a:avLst/>
          </a:prstGeom>
          <a:noFill/>
          <a:ln>
            <a:noFill/>
          </a:ln>
        </p:spPr>
      </p:pic>
      <p:sp>
        <p:nvSpPr>
          <p:cNvPr id="117" name="Google Shape;117;p20"/>
          <p:cNvSpPr txBox="1"/>
          <p:nvPr/>
        </p:nvSpPr>
        <p:spPr>
          <a:xfrm>
            <a:off x="334675" y="832450"/>
            <a:ext cx="295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Near in space, distant in the manifold</a:t>
            </a:r>
            <a:endParaRPr>
              <a:latin typeface="Times New Roman"/>
              <a:ea typeface="Times New Roman"/>
              <a:cs typeface="Times New Roman"/>
              <a:sym typeface="Times New Roman"/>
            </a:endParaRPr>
          </a:p>
        </p:txBody>
      </p:sp>
      <p:sp>
        <p:nvSpPr>
          <p:cNvPr id="118" name="Google Shape;118;p20"/>
          <p:cNvSpPr txBox="1"/>
          <p:nvPr/>
        </p:nvSpPr>
        <p:spPr>
          <a:xfrm>
            <a:off x="3886194" y="832450"/>
            <a:ext cx="151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Geodesic distance</a:t>
            </a:r>
            <a:endParaRPr>
              <a:latin typeface="Times New Roman"/>
              <a:ea typeface="Times New Roman"/>
              <a:cs typeface="Times New Roman"/>
              <a:sym typeface="Times New Roman"/>
            </a:endParaRPr>
          </a:p>
        </p:txBody>
      </p:sp>
      <p:sp>
        <p:nvSpPr>
          <p:cNvPr id="119" name="Google Shape;119;p20"/>
          <p:cNvSpPr txBox="1"/>
          <p:nvPr/>
        </p:nvSpPr>
        <p:spPr>
          <a:xfrm>
            <a:off x="6528975" y="832450"/>
            <a:ext cx="216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Paths on neighbours graph</a:t>
            </a:r>
            <a:endParaRPr>
              <a:latin typeface="Times New Roman"/>
              <a:ea typeface="Times New Roman"/>
              <a:cs typeface="Times New Roman"/>
              <a:sym typeface="Times New Roman"/>
            </a:endParaRPr>
          </a:p>
        </p:txBody>
      </p:sp>
      <p:sp>
        <p:nvSpPr>
          <p:cNvPr id="120" name="Google Shape;120;p20"/>
          <p:cNvSpPr txBox="1"/>
          <p:nvPr/>
        </p:nvSpPr>
        <p:spPr>
          <a:xfrm>
            <a:off x="1519600" y="3368125"/>
            <a:ext cx="6616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Times New Roman"/>
                <a:ea typeface="Times New Roman"/>
                <a:cs typeface="Times New Roman"/>
                <a:sym typeface="Times New Roman"/>
              </a:rPr>
              <a:t>Essence of IsoMap:</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it">
                <a:latin typeface="Times New Roman"/>
                <a:ea typeface="Times New Roman"/>
                <a:cs typeface="Times New Roman"/>
                <a:sym typeface="Times New Roman"/>
              </a:rPr>
              <a:t>Replace euclidean distances with (approximation of) geodesic distances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it">
                <a:latin typeface="Times New Roman"/>
                <a:ea typeface="Times New Roman"/>
                <a:cs typeface="Times New Roman"/>
                <a:sym typeface="Times New Roman"/>
              </a:rPr>
              <a:t>Apply multidimensional scaling (MDS)</a:t>
            </a:r>
            <a:endParaRPr>
              <a:latin typeface="Times New Roman"/>
              <a:ea typeface="Times New Roman"/>
              <a:cs typeface="Times New Roman"/>
              <a:sym typeface="Times New Roman"/>
            </a:endParaRPr>
          </a:p>
        </p:txBody>
      </p:sp>
      <p:sp>
        <p:nvSpPr>
          <p:cNvPr id="121" name="Google Shape;121;p20"/>
          <p:cNvSpPr txBox="1"/>
          <p:nvPr/>
        </p:nvSpPr>
        <p:spPr>
          <a:xfrm>
            <a:off x="2166825" y="4729850"/>
            <a:ext cx="46242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100" u="sng">
                <a:solidFill>
                  <a:schemeClr val="hlink"/>
                </a:solidFill>
                <a:hlinkClick r:id="rId6"/>
              </a:rPr>
              <a:t>A Global Geometric Framework for Nonlinear Dimensionality Reduction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p:nvPr/>
        </p:nvSpPr>
        <p:spPr>
          <a:xfrm>
            <a:off x="817800" y="152400"/>
            <a:ext cx="787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600">
                <a:solidFill>
                  <a:srgbClr val="0B5394"/>
                </a:solidFill>
                <a:latin typeface="Times New Roman"/>
                <a:ea typeface="Times New Roman"/>
                <a:cs typeface="Times New Roman"/>
                <a:sym typeface="Times New Roman"/>
              </a:rPr>
              <a:t>Transversing the manifold with IsoMap</a:t>
            </a:r>
            <a:endParaRPr/>
          </a:p>
        </p:txBody>
      </p:sp>
      <p:pic>
        <p:nvPicPr>
          <p:cNvPr id="127" name="Google Shape;127;p21"/>
          <p:cNvPicPr preferRelativeResize="0"/>
          <p:nvPr/>
        </p:nvPicPr>
        <p:blipFill>
          <a:blip r:embed="rId3">
            <a:alphaModFix/>
          </a:blip>
          <a:stretch>
            <a:fillRect/>
          </a:stretch>
        </p:blipFill>
        <p:spPr>
          <a:xfrm>
            <a:off x="294175" y="1119900"/>
            <a:ext cx="4019301" cy="3239800"/>
          </a:xfrm>
          <a:prstGeom prst="rect">
            <a:avLst/>
          </a:prstGeom>
          <a:noFill/>
          <a:ln>
            <a:noFill/>
          </a:ln>
        </p:spPr>
      </p:pic>
      <p:pic>
        <p:nvPicPr>
          <p:cNvPr id="128" name="Google Shape;128;p21"/>
          <p:cNvPicPr preferRelativeResize="0"/>
          <p:nvPr/>
        </p:nvPicPr>
        <p:blipFill>
          <a:blip r:embed="rId4">
            <a:alphaModFix/>
          </a:blip>
          <a:stretch>
            <a:fillRect/>
          </a:stretch>
        </p:blipFill>
        <p:spPr>
          <a:xfrm>
            <a:off x="4572000" y="1119900"/>
            <a:ext cx="4016838" cy="3160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652</Words>
  <Application>Microsoft Office PowerPoint</Application>
  <PresentationFormat>Presentazione su schermo (16:9)</PresentationFormat>
  <Paragraphs>76</Paragraphs>
  <Slides>22</Slides>
  <Notes>22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22</vt:i4>
      </vt:variant>
    </vt:vector>
  </HeadingPairs>
  <TitlesOfParts>
    <vt:vector size="25" baseType="lpstr">
      <vt:lpstr>Arial</vt:lpstr>
      <vt:lpstr>Times New Roman</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Ansuini Alessio</cp:lastModifiedBy>
  <cp:revision>1</cp:revision>
  <dcterms:modified xsi:type="dcterms:W3CDTF">2021-04-22T16:23:47Z</dcterms:modified>
</cp:coreProperties>
</file>