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5" r:id="rId7"/>
    <p:sldId id="281" r:id="rId8"/>
    <p:sldId id="275" r:id="rId9"/>
    <p:sldId id="269" r:id="rId10"/>
    <p:sldId id="285" r:id="rId11"/>
    <p:sldId id="270" r:id="rId12"/>
    <p:sldId id="276" r:id="rId13"/>
    <p:sldId id="266" r:id="rId14"/>
    <p:sldId id="277" r:id="rId15"/>
    <p:sldId id="279" r:id="rId16"/>
    <p:sldId id="263" r:id="rId17"/>
    <p:sldId id="280" r:id="rId18"/>
    <p:sldId id="286" r:id="rId19"/>
    <p:sldId id="272" r:id="rId20"/>
    <p:sldId id="284" r:id="rId21"/>
    <p:sldId id="264" r:id="rId22"/>
    <p:sldId id="28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EFBA-F6EA-4598-91A7-366CAC054D4D}" type="datetimeFigureOut">
              <a:rPr lang="it-IT" smtClean="0"/>
              <a:pPr/>
              <a:t>25/01/2021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EFB36-BDA3-4B9D-9F62-CE73166590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909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25/01/2021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25/01/2021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25/01/2021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25/01/2021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25/01/2021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25/01/2021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25/01/2021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25/01/2021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25/01/2021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25/01/2021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07E00C98-E6F4-4E34-9A89-97BF21ED13A7}" type="datetimeFigureOut">
              <a:rPr lang="it-IT" smtClean="0"/>
              <a:pPr/>
              <a:t>25/01/2021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E00C98-E6F4-4E34-9A89-97BF21ED13A7}" type="datetimeFigureOut">
              <a:rPr lang="it-IT" smtClean="0"/>
              <a:pPr/>
              <a:t>25/01/2021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Diverticoli dell’esofago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0.gstatic.com/images?q=tbn:ANd9GcTwTfJUHS6PQUwOumvxxBvaBoIkGWcxyDeCk0fcakhoN1t7FrtqP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200800" cy="5276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808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8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923637" cy="46449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Diverticoli </a:t>
            </a:r>
            <a:r>
              <a:rPr lang="it-IT" b="1" dirty="0" err="1">
                <a:solidFill>
                  <a:srgbClr val="FFFF00"/>
                </a:solidFill>
              </a:rPr>
              <a:t>epifrenici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Alterazioni dello LES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276872"/>
            <a:ext cx="5760640" cy="3312368"/>
          </a:xfrm>
        </p:spPr>
        <p:txBody>
          <a:bodyPr>
            <a:noAutofit/>
          </a:bodyPr>
          <a:lstStyle/>
          <a:p>
            <a:r>
              <a:rPr lang="it-IT" sz="3200" b="1" dirty="0" err="1"/>
              <a:t>Ipertono</a:t>
            </a:r>
            <a:endParaRPr lang="it-IT" sz="3200" b="1" dirty="0"/>
          </a:p>
          <a:p>
            <a:r>
              <a:rPr lang="it-IT" sz="3200" b="1" dirty="0"/>
              <a:t>Mancata o incompleta apertura</a:t>
            </a:r>
          </a:p>
          <a:p>
            <a:r>
              <a:rPr lang="it-IT" sz="3200" b="1" dirty="0"/>
              <a:t>Chiusura precoce</a:t>
            </a:r>
          </a:p>
          <a:p>
            <a:r>
              <a:rPr lang="it-IT" sz="3200" b="1" dirty="0"/>
              <a:t>Ritardata apertura</a:t>
            </a:r>
          </a:p>
          <a:p>
            <a:pPr>
              <a:buNone/>
            </a:pPr>
            <a:endParaRPr lang="it-IT" sz="2800" b="1" dirty="0"/>
          </a:p>
        </p:txBody>
      </p:sp>
      <p:sp>
        <p:nvSpPr>
          <p:cNvPr id="4" name="Freccia a destra 3"/>
          <p:cNvSpPr/>
          <p:nvPr/>
        </p:nvSpPr>
        <p:spPr>
          <a:xfrm>
            <a:off x="4644008" y="3356992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796136" y="2924944"/>
            <a:ext cx="334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+mj-lt"/>
              </a:rPr>
              <a:t>Associati all’</a:t>
            </a:r>
            <a:r>
              <a:rPr lang="it-IT" sz="3600" dirty="0" err="1">
                <a:latin typeface="+mj-lt"/>
              </a:rPr>
              <a:t>acalasia</a:t>
            </a:r>
            <a:endParaRPr lang="it-IT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togenesi da ernia jat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2995792" cy="42928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772816"/>
            <a:ext cx="6160401" cy="49949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/>
              <a:t>Sintomatologia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124744"/>
            <a:ext cx="7416824" cy="5400600"/>
          </a:xfrm>
        </p:spPr>
        <p:txBody>
          <a:bodyPr>
            <a:normAutofit lnSpcReduction="10000"/>
          </a:bodyPr>
          <a:lstStyle/>
          <a:p>
            <a:r>
              <a:rPr lang="it-IT" sz="4400" b="1" dirty="0"/>
              <a:t>Iniziale: </a:t>
            </a:r>
            <a:r>
              <a:rPr lang="it-IT" sz="4000" b="1" dirty="0"/>
              <a:t> </a:t>
            </a:r>
          </a:p>
          <a:p>
            <a:pPr lvl="1"/>
            <a:r>
              <a:rPr lang="it-IT" sz="4000" b="1" dirty="0" smtClean="0">
                <a:solidFill>
                  <a:srgbClr val="FFFF00"/>
                </a:solidFill>
              </a:rPr>
              <a:t>Disfagia</a:t>
            </a:r>
            <a:r>
              <a:rPr lang="it-IT" sz="4000" b="1" dirty="0" smtClean="0"/>
              <a:t>, Dolore </a:t>
            </a:r>
            <a:r>
              <a:rPr lang="it-IT" sz="4000" b="1" dirty="0"/>
              <a:t>epigastrico</a:t>
            </a:r>
          </a:p>
          <a:p>
            <a:r>
              <a:rPr lang="it-IT" sz="4400" b="1" dirty="0"/>
              <a:t>Successiva:</a:t>
            </a:r>
          </a:p>
          <a:p>
            <a:pPr lvl="1"/>
            <a:r>
              <a:rPr lang="it-IT" sz="4000" b="1" dirty="0">
                <a:solidFill>
                  <a:srgbClr val="FFFF00"/>
                </a:solidFill>
              </a:rPr>
              <a:t>Scialorrea</a:t>
            </a:r>
          </a:p>
          <a:p>
            <a:pPr lvl="1"/>
            <a:r>
              <a:rPr lang="it-IT" sz="4000" b="1" dirty="0">
                <a:solidFill>
                  <a:srgbClr val="FFFF00"/>
                </a:solidFill>
              </a:rPr>
              <a:t>Rigurgito (sintomo del cuscino bagnato)</a:t>
            </a:r>
          </a:p>
          <a:p>
            <a:pPr lvl="1"/>
            <a:r>
              <a:rPr lang="it-IT" sz="4000" b="1" dirty="0"/>
              <a:t>Tosse</a:t>
            </a:r>
          </a:p>
          <a:p>
            <a:pPr lvl="1"/>
            <a:r>
              <a:rPr lang="it-IT" sz="4000" b="1" dirty="0"/>
              <a:t>Broncopolmonite </a:t>
            </a:r>
            <a:r>
              <a:rPr lang="it-IT" sz="4000" b="1" dirty="0" err="1"/>
              <a:t>ab</a:t>
            </a:r>
            <a:r>
              <a:rPr lang="it-IT" sz="4000" b="1" dirty="0"/>
              <a:t> </a:t>
            </a:r>
            <a:r>
              <a:rPr lang="it-IT" sz="4000" b="1" dirty="0" err="1"/>
              <a:t>ingestis</a:t>
            </a:r>
            <a:endParaRPr lang="it-IT" sz="4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/>
              <a:t>Diagnosi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35696" y="1916832"/>
            <a:ext cx="4680520" cy="2232248"/>
          </a:xfrm>
        </p:spPr>
        <p:txBody>
          <a:bodyPr>
            <a:normAutofit fontScale="92500"/>
          </a:bodyPr>
          <a:lstStyle/>
          <a:p>
            <a:r>
              <a:rPr lang="it-IT" sz="4400" b="1" dirty="0" err="1"/>
              <a:t>Rx</a:t>
            </a:r>
            <a:r>
              <a:rPr lang="it-IT" sz="4400" b="1" dirty="0"/>
              <a:t> tubo digerente</a:t>
            </a:r>
          </a:p>
          <a:p>
            <a:endParaRPr lang="it-IT" sz="4400" b="1" dirty="0"/>
          </a:p>
          <a:p>
            <a:r>
              <a:rPr lang="it-IT" sz="4400" b="1" dirty="0"/>
              <a:t>EGDS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836712"/>
            <a:ext cx="3816816" cy="56077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Diverticoli da trazione</a:t>
            </a: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412776"/>
            <a:ext cx="7416824" cy="4752528"/>
          </a:xfrm>
        </p:spPr>
        <p:txBody>
          <a:bodyPr>
            <a:normAutofit/>
          </a:bodyPr>
          <a:lstStyle/>
          <a:p>
            <a:r>
              <a:rPr lang="it-IT" sz="3600" b="1" dirty="0"/>
              <a:t>Usualmente </a:t>
            </a:r>
            <a:r>
              <a:rPr lang="it-IT" sz="3600" b="1" dirty="0" err="1"/>
              <a:t>medio-toracici</a:t>
            </a:r>
            <a:r>
              <a:rPr lang="it-IT" sz="3600" b="1" dirty="0"/>
              <a:t> all’altezza del bronco sinistro</a:t>
            </a:r>
          </a:p>
          <a:p>
            <a:r>
              <a:rPr lang="it-IT" sz="3600" b="1" dirty="0"/>
              <a:t>La trazione sulla parete esofagea è dovuta a: </a:t>
            </a:r>
          </a:p>
          <a:p>
            <a:pPr lvl="1"/>
            <a:r>
              <a:rPr lang="it-IT" sz="3200" b="1" dirty="0"/>
              <a:t>Aderenze cicatriziali da infiammazione dei linfonodi mediastinici</a:t>
            </a:r>
          </a:p>
          <a:p>
            <a:pPr lvl="1"/>
            <a:r>
              <a:rPr lang="it-IT" sz="3200" b="1" dirty="0" err="1"/>
              <a:t>Linfoadeniti</a:t>
            </a:r>
            <a:r>
              <a:rPr lang="it-IT" sz="3200" b="1" dirty="0"/>
              <a:t> tubercolari</a:t>
            </a:r>
          </a:p>
          <a:p>
            <a:pPr>
              <a:buNone/>
            </a:pPr>
            <a:endParaRPr lang="it-IT" sz="4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</p:spPr>
        <p:txBody>
          <a:bodyPr/>
          <a:lstStyle/>
          <a:p>
            <a:r>
              <a:rPr lang="it-IT" dirty="0"/>
              <a:t>Diverticoli da trazione</a:t>
            </a:r>
          </a:p>
        </p:txBody>
      </p:sp>
      <p:pic>
        <p:nvPicPr>
          <p:cNvPr id="1026" name="Picture 2" descr="https://encrypted-tbn2.gstatic.com/images?q=tbn:ANd9GcTiu3DoSWNLHHnHg1PeavF3bZYAoPCgP8V2OaPH_G6OQwK30P4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320480" cy="5002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08720"/>
            <a:ext cx="25908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29995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/>
              <a:t>Sintomatologia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124744"/>
            <a:ext cx="7416824" cy="5616624"/>
          </a:xfrm>
        </p:spPr>
        <p:txBody>
          <a:bodyPr>
            <a:normAutofit/>
          </a:bodyPr>
          <a:lstStyle/>
          <a:p>
            <a:r>
              <a:rPr lang="it-IT" sz="3600" b="1" dirty="0"/>
              <a:t>Spesso asintomatici </a:t>
            </a:r>
          </a:p>
          <a:p>
            <a:r>
              <a:rPr lang="it-IT" sz="3600" b="1" dirty="0"/>
              <a:t>Danno sintomatologia quando sono grandi:</a:t>
            </a:r>
          </a:p>
          <a:p>
            <a:pPr lvl="1"/>
            <a:r>
              <a:rPr lang="it-IT" sz="3200" b="1" dirty="0"/>
              <a:t>Dolore toracico</a:t>
            </a:r>
          </a:p>
          <a:p>
            <a:pPr lvl="1"/>
            <a:r>
              <a:rPr lang="it-IT" sz="3200" b="1" dirty="0">
                <a:solidFill>
                  <a:srgbClr val="FFFF00"/>
                </a:solidFill>
              </a:rPr>
              <a:t>Scialorrea</a:t>
            </a:r>
          </a:p>
          <a:p>
            <a:pPr lvl="1"/>
            <a:r>
              <a:rPr lang="it-IT" sz="3200" b="1" dirty="0">
                <a:solidFill>
                  <a:srgbClr val="FFFF00"/>
                </a:solidFill>
              </a:rPr>
              <a:t>Rigurgito</a:t>
            </a:r>
          </a:p>
          <a:p>
            <a:pPr lvl="1"/>
            <a:r>
              <a:rPr lang="it-IT" sz="3200" b="1" dirty="0"/>
              <a:t>Tosse</a:t>
            </a:r>
          </a:p>
          <a:p>
            <a:pPr lvl="1"/>
            <a:r>
              <a:rPr lang="it-IT" sz="3200" b="1" dirty="0"/>
              <a:t>Polmoniti </a:t>
            </a:r>
            <a:r>
              <a:rPr lang="it-IT" sz="3200" b="1" dirty="0" err="1"/>
              <a:t>ab</a:t>
            </a:r>
            <a:r>
              <a:rPr lang="it-IT" sz="3200" b="1" dirty="0"/>
              <a:t> </a:t>
            </a:r>
            <a:r>
              <a:rPr lang="it-IT" sz="3200" b="1" dirty="0" err="1"/>
              <a:t>ingestis</a:t>
            </a:r>
            <a:endParaRPr lang="it-IT" sz="3200" b="1" dirty="0"/>
          </a:p>
          <a:p>
            <a:endParaRPr lang="it-IT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Definizione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132856"/>
            <a:ext cx="5162128" cy="3301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4400" b="1" dirty="0"/>
              <a:t>Estroflessione di un tratto di parete dell’esofago rivestita al suo interno da mucosa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1720" y="2030882"/>
            <a:ext cx="2625080" cy="39376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/>
              <a:t>Diagnosi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35696" y="1916832"/>
            <a:ext cx="4680520" cy="2232248"/>
          </a:xfrm>
        </p:spPr>
        <p:txBody>
          <a:bodyPr>
            <a:normAutofit fontScale="92500"/>
          </a:bodyPr>
          <a:lstStyle/>
          <a:p>
            <a:r>
              <a:rPr lang="it-IT" sz="4400" b="1" dirty="0" err="1"/>
              <a:t>Rx</a:t>
            </a:r>
            <a:r>
              <a:rPr lang="it-IT" sz="4400" b="1" dirty="0"/>
              <a:t> tubo digerente</a:t>
            </a:r>
          </a:p>
          <a:p>
            <a:endParaRPr lang="it-IT" sz="4400" b="1" dirty="0"/>
          </a:p>
          <a:p>
            <a:r>
              <a:rPr lang="it-IT" sz="4400" b="1" dirty="0"/>
              <a:t>EGDS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764704"/>
            <a:ext cx="3959521" cy="57419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medtravel.files.wordpress.com/2012/10/diverticul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490864" cy="609260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FF00"/>
                </a:solidFill>
                <a:latin typeface="+mj-lt"/>
              </a:rPr>
              <a:t>DIVERTICOLI</a:t>
            </a:r>
            <a:r>
              <a:rPr lang="it-IT" sz="3200" dirty="0">
                <a:solidFill>
                  <a:srgbClr val="FFFF00"/>
                </a:solidFill>
              </a:rPr>
              <a:t> ESOFAGEI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3574"/>
            <a:ext cx="4644007" cy="36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512064"/>
            <a:ext cx="8820472" cy="914400"/>
          </a:xfrm>
        </p:spPr>
        <p:txBody>
          <a:bodyPr/>
          <a:lstStyle/>
          <a:p>
            <a:r>
              <a:rPr lang="it-IT" b="1" dirty="0"/>
              <a:t>Classificazione </a:t>
            </a:r>
            <a:r>
              <a:rPr lang="it-IT" b="1" dirty="0" err="1"/>
              <a:t>etiopatogenetica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43808" y="2708920"/>
            <a:ext cx="3456384" cy="1656184"/>
          </a:xfrm>
        </p:spPr>
        <p:txBody>
          <a:bodyPr>
            <a:normAutofit/>
          </a:bodyPr>
          <a:lstStyle/>
          <a:p>
            <a:r>
              <a:rPr lang="it-IT" sz="4400" b="1" dirty="0"/>
              <a:t>Da pulsione</a:t>
            </a:r>
          </a:p>
          <a:p>
            <a:r>
              <a:rPr lang="it-IT" sz="4400" b="1" dirty="0"/>
              <a:t>Da trazione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/>
              <a:t>Diverticoli da pulsione: etiologia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204864"/>
            <a:ext cx="5149924" cy="4608512"/>
          </a:xfrm>
        </p:spPr>
        <p:txBody>
          <a:bodyPr>
            <a:normAutofit fontScale="77500" lnSpcReduction="20000"/>
          </a:bodyPr>
          <a:lstStyle/>
          <a:p>
            <a:r>
              <a:rPr lang="it-IT" sz="4400" b="1" dirty="0"/>
              <a:t>Alterazione della normale funzionalità dell’esofago soprattutto in corrispondenza degli sfinteri funzionali:</a:t>
            </a:r>
          </a:p>
          <a:p>
            <a:pPr lvl="1"/>
            <a:r>
              <a:rPr lang="it-IT" sz="4000" b="1" dirty="0"/>
              <a:t>SES: diverticoli faringoesofagei</a:t>
            </a:r>
          </a:p>
          <a:p>
            <a:pPr lvl="1"/>
            <a:r>
              <a:rPr lang="it-IT" sz="4000" b="1" dirty="0"/>
              <a:t>LES: diverticoli </a:t>
            </a:r>
            <a:r>
              <a:rPr lang="it-IT" sz="4000" b="1" dirty="0" err="1"/>
              <a:t>epifrenici</a:t>
            </a:r>
            <a:endParaRPr lang="it-IT" sz="4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5500" y="1196752"/>
            <a:ext cx="3238500" cy="5353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sz="3600" b="1" dirty="0">
                <a:solidFill>
                  <a:srgbClr val="FFFF00"/>
                </a:solidFill>
              </a:rPr>
              <a:t>Diverticoli faringo-esofagei</a:t>
            </a:r>
            <a:r>
              <a:rPr lang="it-IT" sz="3600" b="1" dirty="0"/>
              <a:t/>
            </a:r>
            <a:br>
              <a:rPr lang="it-IT" sz="3600" b="1" dirty="0"/>
            </a:br>
            <a:r>
              <a:rPr lang="it-IT" sz="3600" b="1" dirty="0"/>
              <a:t>(di </a:t>
            </a:r>
            <a:r>
              <a:rPr lang="it-IT" sz="3600" b="1" dirty="0" err="1"/>
              <a:t>Zenker</a:t>
            </a:r>
            <a:r>
              <a:rPr lang="it-IT" sz="3600" b="1" dirty="0"/>
              <a:t>):Alterazioni dello 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28800"/>
            <a:ext cx="5616624" cy="3312368"/>
          </a:xfrm>
        </p:spPr>
        <p:txBody>
          <a:bodyPr>
            <a:normAutofit/>
          </a:bodyPr>
          <a:lstStyle/>
          <a:p>
            <a:r>
              <a:rPr lang="it-IT" sz="3200" b="1" dirty="0"/>
              <a:t>Mancata o incompleta apertura</a:t>
            </a:r>
          </a:p>
          <a:p>
            <a:r>
              <a:rPr lang="it-IT" sz="3200" b="1" dirty="0"/>
              <a:t>Chiusura precoce</a:t>
            </a:r>
          </a:p>
          <a:p>
            <a:r>
              <a:rPr lang="it-IT" sz="3200" b="1" dirty="0"/>
              <a:t>Ritardata apertura</a:t>
            </a:r>
          </a:p>
          <a:p>
            <a:pPr>
              <a:buNone/>
            </a:pPr>
            <a:endParaRPr lang="it-IT" sz="2800" b="1" dirty="0"/>
          </a:p>
        </p:txBody>
      </p:sp>
      <p:grpSp>
        <p:nvGrpSpPr>
          <p:cNvPr id="5" name="Gruppo 4"/>
          <p:cNvGrpSpPr/>
          <p:nvPr/>
        </p:nvGrpSpPr>
        <p:grpSpPr>
          <a:xfrm>
            <a:off x="5831632" y="1700808"/>
            <a:ext cx="3312368" cy="4837093"/>
            <a:chOff x="755576" y="332656"/>
            <a:chExt cx="5976664" cy="6205245"/>
          </a:xfrm>
        </p:grpSpPr>
        <p:pic>
          <p:nvPicPr>
            <p:cNvPr id="6" name="Immagine 5" descr="Fisiopatologia fari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576" y="332656"/>
              <a:ext cx="4887033" cy="6205245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2720424" y="520315"/>
              <a:ext cx="3096344" cy="90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solidFill>
                    <a:schemeClr val="bg1"/>
                  </a:solidFill>
                </a:rPr>
                <a:t>m. costrittore </a:t>
              </a:r>
              <a:r>
                <a:rPr lang="it-IT" sz="2000" dirty="0" err="1">
                  <a:solidFill>
                    <a:schemeClr val="bg1"/>
                  </a:solidFill>
                </a:rPr>
                <a:t>inf</a:t>
              </a:r>
              <a:r>
                <a:rPr lang="it-IT" sz="2000" dirty="0">
                  <a:solidFill>
                    <a:schemeClr val="bg1"/>
                  </a:solidFill>
                </a:rPr>
                <a:t> del faringe</a:t>
              </a:r>
            </a:p>
          </p:txBody>
        </p:sp>
        <p:cxnSp>
          <p:nvCxnSpPr>
            <p:cNvPr id="8" name="Connettore 2 7"/>
            <p:cNvCxnSpPr>
              <a:cxnSpLocks/>
              <a:stCxn id="7" idx="1"/>
            </p:cNvCxnSpPr>
            <p:nvPr/>
          </p:nvCxnSpPr>
          <p:spPr>
            <a:xfrm flipH="1">
              <a:off x="2483770" y="974369"/>
              <a:ext cx="236655" cy="213600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3635896" y="3565787"/>
              <a:ext cx="3096344" cy="829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m. </a:t>
              </a:r>
              <a:r>
                <a:rPr lang="it-IT" dirty="0" err="1">
                  <a:solidFill>
                    <a:schemeClr val="bg1"/>
                  </a:solidFill>
                </a:rPr>
                <a:t>crico</a:t>
              </a:r>
              <a:r>
                <a:rPr lang="it-IT" dirty="0">
                  <a:solidFill>
                    <a:schemeClr val="bg1"/>
                  </a:solidFill>
                </a:rPr>
                <a:t> faringeo</a:t>
              </a:r>
            </a:p>
          </p:txBody>
        </p:sp>
        <p:cxnSp>
          <p:nvCxnSpPr>
            <p:cNvPr id="10" name="Connettore 2 9"/>
            <p:cNvCxnSpPr>
              <a:cxnSpLocks/>
            </p:cNvCxnSpPr>
            <p:nvPr/>
          </p:nvCxnSpPr>
          <p:spPr>
            <a:xfrm flipH="1">
              <a:off x="2483768" y="4005064"/>
              <a:ext cx="108012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/>
            <p:cNvSpPr txBox="1"/>
            <p:nvPr/>
          </p:nvSpPr>
          <p:spPr>
            <a:xfrm>
              <a:off x="3779912" y="5517232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</a:rPr>
                <a:t>esofago</a:t>
              </a:r>
            </a:p>
          </p:txBody>
        </p:sp>
        <p:cxnSp>
          <p:nvCxnSpPr>
            <p:cNvPr id="12" name="Connettore 2 11"/>
            <p:cNvCxnSpPr>
              <a:cxnSpLocks/>
            </p:cNvCxnSpPr>
            <p:nvPr/>
          </p:nvCxnSpPr>
          <p:spPr>
            <a:xfrm flipH="1">
              <a:off x="2195736" y="5805264"/>
              <a:ext cx="1224136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895087"/>
            <a:ext cx="4188315" cy="296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87377" cy="2808312"/>
          </a:xfrm>
          <a:prstGeom prst="rect">
            <a:avLst/>
          </a:prstGeom>
        </p:spPr>
      </p:pic>
      <p:pic>
        <p:nvPicPr>
          <p:cNvPr id="3" name="Immagine 2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772816"/>
            <a:ext cx="2376264" cy="2524783"/>
          </a:xfrm>
          <a:prstGeom prst="rect">
            <a:avLst/>
          </a:prstGeom>
        </p:spPr>
      </p:pic>
      <p:pic>
        <p:nvPicPr>
          <p:cNvPr id="4" name="Immagine 3" descr="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573016"/>
            <a:ext cx="2304256" cy="2382101"/>
          </a:xfrm>
          <a:prstGeom prst="rect">
            <a:avLst/>
          </a:prstGeom>
        </p:spPr>
      </p:pic>
      <p:pic>
        <p:nvPicPr>
          <p:cNvPr id="5" name="Immagine 4" descr="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4365104"/>
            <a:ext cx="2201656" cy="22760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/>
              <a:t>Sintomatologia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124744"/>
            <a:ext cx="7416824" cy="5616624"/>
          </a:xfrm>
        </p:spPr>
        <p:txBody>
          <a:bodyPr>
            <a:normAutofit fontScale="85000" lnSpcReduction="10000"/>
          </a:bodyPr>
          <a:lstStyle/>
          <a:p>
            <a:r>
              <a:rPr lang="it-IT" sz="4400" b="1" dirty="0"/>
              <a:t>Comparsa: 40-45 anni </a:t>
            </a:r>
            <a:r>
              <a:rPr lang="it-IT" sz="4000" b="1" dirty="0"/>
              <a:t>e diventano sintomatici negli anziani</a:t>
            </a:r>
          </a:p>
          <a:p>
            <a:r>
              <a:rPr lang="it-IT" sz="4400" b="1" dirty="0"/>
              <a:t>Iniziale: </a:t>
            </a:r>
          </a:p>
          <a:p>
            <a:pPr lvl="1"/>
            <a:r>
              <a:rPr lang="it-IT" sz="4000" b="1" dirty="0">
                <a:solidFill>
                  <a:srgbClr val="FFFF00"/>
                </a:solidFill>
              </a:rPr>
              <a:t>Disfagia </a:t>
            </a:r>
          </a:p>
          <a:p>
            <a:r>
              <a:rPr lang="it-IT" sz="4400" b="1" dirty="0"/>
              <a:t>Successiva:</a:t>
            </a:r>
          </a:p>
          <a:p>
            <a:pPr lvl="1"/>
            <a:r>
              <a:rPr lang="it-IT" sz="4000" b="1" dirty="0">
                <a:solidFill>
                  <a:srgbClr val="FFFF00"/>
                </a:solidFill>
              </a:rPr>
              <a:t>Scialorrea</a:t>
            </a:r>
          </a:p>
          <a:p>
            <a:pPr lvl="1"/>
            <a:r>
              <a:rPr lang="it-IT" sz="4000" b="1" dirty="0">
                <a:solidFill>
                  <a:srgbClr val="FFFF00"/>
                </a:solidFill>
              </a:rPr>
              <a:t>Rigurgito (sintomo del cuscino bagnato)</a:t>
            </a:r>
          </a:p>
          <a:p>
            <a:pPr lvl="1"/>
            <a:r>
              <a:rPr lang="it-IT" sz="4000" b="1" dirty="0"/>
              <a:t>Tosse</a:t>
            </a:r>
          </a:p>
          <a:p>
            <a:pPr lvl="1"/>
            <a:r>
              <a:rPr lang="it-IT" sz="4000" b="1" dirty="0"/>
              <a:t>Broncopolmonite </a:t>
            </a:r>
            <a:r>
              <a:rPr lang="it-IT" sz="4000" b="1" dirty="0" err="1"/>
              <a:t>ab</a:t>
            </a:r>
            <a:r>
              <a:rPr lang="it-IT" sz="4000" b="1" dirty="0"/>
              <a:t> </a:t>
            </a:r>
            <a:r>
              <a:rPr lang="it-IT" sz="4000" b="1" dirty="0" err="1"/>
              <a:t>ingestis</a:t>
            </a:r>
            <a:endParaRPr lang="it-IT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/>
              <a:t>Diagnosi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35696" y="1916832"/>
            <a:ext cx="4680520" cy="2232248"/>
          </a:xfrm>
        </p:spPr>
        <p:txBody>
          <a:bodyPr>
            <a:normAutofit fontScale="92500"/>
          </a:bodyPr>
          <a:lstStyle/>
          <a:p>
            <a:r>
              <a:rPr lang="it-IT" sz="4400" b="1" dirty="0" err="1"/>
              <a:t>Rx</a:t>
            </a:r>
            <a:r>
              <a:rPr lang="it-IT" sz="4400" b="1" dirty="0"/>
              <a:t> tubo digerente</a:t>
            </a:r>
          </a:p>
          <a:p>
            <a:endParaRPr lang="it-IT" sz="4400" b="1" dirty="0"/>
          </a:p>
          <a:p>
            <a:r>
              <a:rPr lang="it-IT" sz="4400" b="1" dirty="0"/>
              <a:t>EGDS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7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77852"/>
            <a:ext cx="3842344" cy="576351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041748"/>
            <a:ext cx="3257550" cy="36195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67544" y="18864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solidFill>
                  <a:srgbClr val="FFFF00"/>
                </a:solidFill>
                <a:latin typeface="+mj-lt"/>
              </a:rPr>
              <a:t>Rx</a:t>
            </a:r>
            <a:r>
              <a:rPr lang="it-IT" sz="4000" dirty="0">
                <a:solidFill>
                  <a:srgbClr val="FFFF00"/>
                </a:solidFill>
                <a:latin typeface="+mj-lt"/>
              </a:rPr>
              <a:t> tubo digerente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218</TotalTime>
  <Words>196</Words>
  <Application>Microsoft Office PowerPoint</Application>
  <PresentationFormat>Presentazione su schermo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Metro</vt:lpstr>
      <vt:lpstr>Diverticoli dell’esofago</vt:lpstr>
      <vt:lpstr>Definizione</vt:lpstr>
      <vt:lpstr>Classificazione etiopatogenetica</vt:lpstr>
      <vt:lpstr>Diverticoli da pulsione: etiologia</vt:lpstr>
      <vt:lpstr>Diverticoli faringo-esofagei (di Zenker):Alterazioni dello SES</vt:lpstr>
      <vt:lpstr>Diapositiva 6</vt:lpstr>
      <vt:lpstr>Sintomatologia</vt:lpstr>
      <vt:lpstr>Diagnosi</vt:lpstr>
      <vt:lpstr>Diapositiva 9</vt:lpstr>
      <vt:lpstr>Diapositiva 10</vt:lpstr>
      <vt:lpstr>Diapositiva 11</vt:lpstr>
      <vt:lpstr>Diverticoli epifrenici Alterazioni dello LES</vt:lpstr>
      <vt:lpstr>Diapositiva 13</vt:lpstr>
      <vt:lpstr>Sintomatologia</vt:lpstr>
      <vt:lpstr>Diagnosi</vt:lpstr>
      <vt:lpstr>Diapositiva 16</vt:lpstr>
      <vt:lpstr>Diverticoli da trazione </vt:lpstr>
      <vt:lpstr>Diverticoli da trazione</vt:lpstr>
      <vt:lpstr>Sintomatologia</vt:lpstr>
      <vt:lpstr>Diagnosi</vt:lpstr>
      <vt:lpstr>Diapositiva 21</vt:lpstr>
      <vt:lpstr>Diapositiva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Diverticoli dell’esofago</dc:title>
  <dc:creator>Mauro</dc:creator>
  <cp:lastModifiedBy>AOUTS</cp:lastModifiedBy>
  <cp:revision>30</cp:revision>
  <dcterms:created xsi:type="dcterms:W3CDTF">2011-04-22T12:24:11Z</dcterms:created>
  <dcterms:modified xsi:type="dcterms:W3CDTF">2021-01-25T10:03:01Z</dcterms:modified>
</cp:coreProperties>
</file>