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81" r:id="rId1"/>
    <p:sldMasterId id="2147483693" r:id="rId2"/>
  </p:sldMasterIdLst>
  <p:notesMasterIdLst>
    <p:notesMasterId r:id="rId42"/>
  </p:notesMasterIdLst>
  <p:sldIdLst>
    <p:sldId id="259" r:id="rId3"/>
    <p:sldId id="260" r:id="rId4"/>
    <p:sldId id="261" r:id="rId5"/>
    <p:sldId id="262" r:id="rId6"/>
    <p:sldId id="263" r:id="rId7"/>
    <p:sldId id="264" r:id="rId8"/>
    <p:sldId id="265" r:id="rId9"/>
    <p:sldId id="266" r:id="rId10"/>
    <p:sldId id="267" r:id="rId11"/>
    <p:sldId id="268" r:id="rId12"/>
    <p:sldId id="269" r:id="rId13"/>
    <p:sldId id="272" r:id="rId14"/>
    <p:sldId id="270" r:id="rId15"/>
    <p:sldId id="271" r:id="rId16"/>
    <p:sldId id="274" r:id="rId17"/>
    <p:sldId id="273" r:id="rId18"/>
    <p:sldId id="275" r:id="rId19"/>
    <p:sldId id="276" r:id="rId20"/>
    <p:sldId id="278"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Boscolo" initials="MB" lastIdx="1" clrIdx="0">
    <p:extLst>
      <p:ext uri="{19B8F6BF-5375-455C-9EA6-DF929625EA0E}">
        <p15:presenceInfo xmlns:p15="http://schemas.microsoft.com/office/powerpoint/2012/main" userId="d3a939adf0ad95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1763" autoAdjust="0"/>
  </p:normalViewPr>
  <p:slideViewPr>
    <p:cSldViewPr snapToGrid="0">
      <p:cViewPr varScale="1">
        <p:scale>
          <a:sx n="80" d="100"/>
          <a:sy n="80" d="100"/>
        </p:scale>
        <p:origin x="53" y="283"/>
      </p:cViewPr>
      <p:guideLst>
        <p:guide orient="horz" pos="2160"/>
        <p:guide pos="3840"/>
      </p:guideLst>
    </p:cSldViewPr>
  </p:slideViewPr>
  <p:outlineViewPr>
    <p:cViewPr>
      <p:scale>
        <a:sx n="33" d="100"/>
        <a:sy n="33" d="100"/>
      </p:scale>
      <p:origin x="0" y="-19949"/>
    </p:cViewPr>
  </p:outlineViewPr>
  <p:notesTextViewPr>
    <p:cViewPr>
      <p:scale>
        <a:sx n="1" d="1"/>
        <a:sy n="1" d="1"/>
      </p:scale>
      <p:origin x="0" y="0"/>
    </p:cViewPr>
  </p:notesTextViewPr>
  <p:sorterViewPr>
    <p:cViewPr>
      <p:scale>
        <a:sx n="100" d="100"/>
        <a:sy n="100" d="100"/>
      </p:scale>
      <p:origin x="0" y="-66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0579E-377D-4FAE-A5E7-F25EACF0C399}" type="datetimeFigureOut">
              <a:rPr lang="it-IT" smtClean="0"/>
              <a:t>28/03/2017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5CA5B-3833-45F4-BA78-FE2AD144AF68}" type="slidenum">
              <a:rPr lang="it-IT" smtClean="0"/>
              <a:t>‹N›</a:t>
            </a:fld>
            <a:endParaRPr lang="it-IT"/>
          </a:p>
        </p:txBody>
      </p:sp>
    </p:spTree>
    <p:extLst>
      <p:ext uri="{BB962C8B-B14F-4D97-AF65-F5344CB8AC3E}">
        <p14:creationId xmlns:p14="http://schemas.microsoft.com/office/powerpoint/2010/main" val="316904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L’azione del flusso d’aria fa sì che il liquido di lavaggio si nebulizzi; in questo modo viene fortemente aumentata la superficie di contatto fra la fase gassosa e quella liquida e viene facilitato l’abbattimento degli inquinanti. Alcuni sistemi utilizzano anche degli ugelli appositi per nebulizzare il liquido di lavaggio prima che incontri il flusso d’aria, il tutto per aumentare il numero delle gocce </a:t>
            </a:r>
            <a:r>
              <a:rPr lang="it-IT" sz="1200" kern="1200" dirty="0" err="1" smtClean="0">
                <a:solidFill>
                  <a:schemeClr val="tx1"/>
                </a:solidFill>
                <a:effectLst/>
                <a:latin typeface="+mn-lt"/>
                <a:ea typeface="+mn-ea"/>
                <a:cs typeface="+mn-cs"/>
              </a:rPr>
              <a:t>aerodisperse</a:t>
            </a:r>
            <a:r>
              <a:rPr lang="it-IT" sz="1200" kern="1200" dirty="0" smtClean="0">
                <a:solidFill>
                  <a:schemeClr val="tx1"/>
                </a:solidFill>
                <a:effectLst/>
                <a:latin typeface="+mn-lt"/>
                <a:ea typeface="+mn-ea"/>
                <a:cs typeface="+mn-cs"/>
              </a:rPr>
              <a:t> che devono catturare gli inquinanti.</a:t>
            </a:r>
          </a:p>
          <a:p>
            <a:r>
              <a:rPr lang="it-IT" sz="1200" kern="1200" dirty="0" smtClean="0">
                <a:solidFill>
                  <a:schemeClr val="tx1"/>
                </a:solidFill>
                <a:effectLst/>
                <a:latin typeface="+mn-lt"/>
                <a:ea typeface="+mn-ea"/>
                <a:cs typeface="+mn-cs"/>
              </a:rPr>
              <a:t>Dopo la gola, la sezione più ridotta si allarga nuovamente ed il flusso rallenta e perde la turbolenza, facilitando così la coesione delle goccioline e la loro precipitazione. </a:t>
            </a:r>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23</a:t>
            </a:fld>
            <a:endParaRPr lang="it-IT"/>
          </a:p>
        </p:txBody>
      </p:sp>
    </p:spTree>
    <p:extLst>
      <p:ext uri="{BB962C8B-B14F-4D97-AF65-F5344CB8AC3E}">
        <p14:creationId xmlns:p14="http://schemas.microsoft.com/office/powerpoint/2010/main" val="282914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37</a:t>
            </a:fld>
            <a:endParaRPr lang="it-IT"/>
          </a:p>
        </p:txBody>
      </p:sp>
    </p:spTree>
    <p:extLst>
      <p:ext uri="{BB962C8B-B14F-4D97-AF65-F5344CB8AC3E}">
        <p14:creationId xmlns:p14="http://schemas.microsoft.com/office/powerpoint/2010/main" val="84382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130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4112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6980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9039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11"/>
          </p:nvPr>
        </p:nvSpPr>
        <p:spPr/>
        <p:txBody>
          <a:bodyPr/>
          <a:lstStyle/>
          <a:p>
            <a:r>
              <a:rPr lang="en-US" smtClean="0"/>
              <a:t>Università di Trieste – Dipartimento di ingegneria e architettura</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26492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28014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8010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6534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92812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6658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9215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11"/>
          </p:nvPr>
        </p:nvSpPr>
        <p:spPr/>
        <p:txBody>
          <a:bodyPr/>
          <a:lstStyle/>
          <a:p>
            <a:r>
              <a:rPr lang="en-US" dirty="0" err="1" smtClean="0"/>
              <a:t>Università</a:t>
            </a:r>
            <a:r>
              <a:rPr lang="en-US" dirty="0" smtClean="0"/>
              <a:t> di Trieste – </a:t>
            </a:r>
            <a:r>
              <a:rPr lang="en-US" dirty="0" err="1" smtClean="0"/>
              <a:t>Dipartimento</a:t>
            </a:r>
            <a:r>
              <a:rPr lang="en-US" dirty="0" smtClean="0"/>
              <a:t> di </a:t>
            </a:r>
            <a:r>
              <a:rPr lang="en-US" dirty="0" err="1" smtClean="0"/>
              <a:t>ingegneria</a:t>
            </a:r>
            <a:r>
              <a:rPr lang="en-US" dirty="0" smtClean="0"/>
              <a:t> e </a:t>
            </a:r>
            <a:r>
              <a:rPr lang="en-US" dirty="0" err="1" smtClean="0"/>
              <a:t>Architettura</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76102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4902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61480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15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4432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4774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2442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5604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0885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3074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1BEF0D-F0BB-DE4B-95CE-6DB70DBA9567}" type="datetimeFigureOut">
              <a:rPr lang="en-US" smtClean="0"/>
              <a:pPr/>
              <a:t>3/28/2017</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4360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054308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3/28/2017</a:t>
            </a:fld>
            <a:endParaRPr lang="en-US"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553037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it/url?sa=i&amp;rct=j&amp;q=&amp;esrc=s&amp;frm=1&amp;source=images&amp;cd=&amp;cad=rja&amp;uact=8&amp;ved=0ahUKEwjv0tH5qY3SAhWHCiwKHVjNCIQQjRwIBw&amp;url=http://www.daybreakdogs.co.uk/panneau-manche-%C3%A0-airreplique03&amp;psig=AFQjCNG90RtLAVsiL5rGujazkblSbNJSAw&amp;ust=1487083234232154"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it/url?sa=i&amp;rct=j&amp;q=&amp;esrc=s&amp;frm=1&amp;source=images&amp;cd=&amp;cad=rja&amp;uact=8&amp;ved=0ahUKEwim__fGsI3SAhXpNpoKHQMUDn4QjRwIBw&amp;url=http://www.bpgsrl.com/pulizia/air-jet.html&amp;bvm=bv.146786187,d.bGg&amp;psig=AFQjCNG90RtLAVsiL5rGujazkblSbNJSAw&amp;ust=148708323423215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it/url?sa=i&amp;rct=j&amp;q=&amp;esrc=s&amp;frm=1&amp;source=images&amp;cd=&amp;cad=rja&amp;uact=8&amp;ved=0ahUKEwjo8p_CqI3SAhVGFywKHTjeA00QjRwIBw&amp;url=http://www.icetimpianti.it/13/filtri_a_maniche_-_i-sleevedust/&amp;psig=AFQjCNG90RtLAVsiL5rGujazkblSbNJSAw&amp;ust=148708323423215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it/url?sa=i&amp;rct=j&amp;q=&amp;esrc=s&amp;frm=1&amp;source=images&amp;cd=&amp;cad=rja&amp;uact=8&amp;ved=0ahUKEwjw0fmdqo3SAhWFO5oKHcHyAA8QjRwIBw&amp;url=http://www.icetimpianti.it/13/filtri_a_maniche_-_i-sleevedust/&amp;psig=AFQjCNG90RtLAVsiL5rGujazkblSbNJSAw&amp;ust=148708323423215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it/url?sa=i&amp;rct=j&amp;q=&amp;esrc=s&amp;frm=1&amp;source=images&amp;cd=&amp;cad=rja&amp;uact=8&amp;ved=0ahUKEwjNqfrEp43SAhULECwKHabrAaUQjRwIBw&amp;url=http://www.siat.it/catalogo/Accessori-molitorio/MANICHELLE-FILTRO/Maniche-per-filtro-in-feltro-agugliato,--lana,-nylon-e-cotone.htm&amp;psig=AFQjCNG90RtLAVsiL5rGujazkblSbNJSAw&amp;ust=148708323423215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it/url?sa=i&amp;rct=j&amp;q=&amp;esrc=s&amp;frm=1&amp;source=images&amp;cd=&amp;cad=rja&amp;uact=8&amp;ved=0ahUKEwjFi_rDqo3SAhVGiywKHYqYB3EQjRwIBw&amp;url=http://www.icetimpianti.it/13/filtri_a_maniche_-_i-sleevedust/&amp;bvm=bv.146786187,d.bGg&amp;psig=AFQjCNG90RtLAVsiL5rGujazkblSbNJSAw&amp;ust=148708323423215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iThemDuI3SAhXCKJoKHc_mDl8QjRwIBw&amp;url=http://www.arpat.toscana.it/notizie/arpatnews/2012/134-12/134-12-un-impianto-ippc-per-la-produzione-di-vetro&amp;bvm=bv.146786187,d.bGs&amp;psig=AFQjCNFmnu03kMAs3saKto3qCpiRRmMHwA&amp;ust=1487087735707000"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it/url?sa=i&amp;rct=j&amp;q=&amp;esrc=s&amp;frm=1&amp;source=images&amp;cd=&amp;cad=rja&amp;uact=8&amp;ved=0ahUKEwiX-L-k04_SAhWqF5oKHcZYDaoQjRwIBw&amp;url=http://www.crcleanair.com/products/the-jet-venturi-scrubber/&amp;bvm=bv.146786187,d.bGg&amp;psig=AFQjCNGKfgs-XPauliGDutYC6TsAlb2Pww&amp;ust=1487163604988866"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google.it/url?sa=i&amp;rct=j&amp;q=&amp;esrc=s&amp;frm=1&amp;source=images&amp;cd=&amp;cad=rja&amp;uact=8&amp;ved=0ahUKEwiA6oGq14_SAhVnJ5oKHbSNCSAQjRwIBw&amp;url=http://www.di-camillo.com/depurazione/depurazione-acque&amp;psig=AFQjCNE3jjXFEhxUiywlwJ90B81ruGaVpQ&amp;ust=148716492198001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it/url?sa=i&amp;rct=j&amp;q=&amp;esrc=s&amp;frm=1&amp;source=images&amp;cd=&amp;cad=rja&amp;uact=8&amp;ved=0ahUKEwjz2__4vY_SAhVlLZoKHSw8B_0QjRwIBw&amp;url=http://www.eurofill.it/separatori.htm&amp;psig=AFQjCNEomaRMKO4VBa0SQt7gchaqDGqgOw&amp;ust=1487158047798561"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j0_Pm934_SAhWkDZoKHXrXA3EQjRwIBw&amp;url=http://www.ecochimica.com/ita/COMBUSTORE%20CATALITICO%20SERIE%20CC.php&amp;bvm=bv.146786187,d.bGs&amp;psig=AFQjCNHgbmkXC2l31su0gF93xaibjaXohA&amp;ust=1487166411087237"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it/url?sa=i&amp;rct=j&amp;q=&amp;esrc=s&amp;frm=1&amp;source=images&amp;cd=&amp;ved=0ahUKEwjoyM3Lg5LSAhWpdpoKHZMuAQwQjRwIBw&amp;url=http://www.alpenwald.it/biofiltrazione.html&amp;psig=AFQjCNFFN-15KrKMd7W06vxvUiZJQJoUAg&amp;ust=1487245274021086"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google.it/url?sa=i&amp;rct=j&amp;q=&amp;esrc=s&amp;frm=1&amp;source=images&amp;cd=&amp;cad=rja&amp;uact=8&amp;ved=0ahUKEwixptHYgpLSAhWB1iwKHYRaCLoQjRwIBw&amp;url=http://www.ecochimica.com/ita/&amp;psig=AFQjCNFFN-15KrKMd7W06vxvUiZJQJoUAg&amp;ust=148724527402108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it/url?sa=i&amp;rct=j&amp;q=&amp;esrc=s&amp;frm=1&amp;source=images&amp;cd=&amp;cad=rja&amp;uact=8&amp;ved=0ahUKEwjN-q3MoY3SAhUJESwKHW0VCGUQjRwIBw&amp;url=http://www.icamtec.com/p/ita/prodotti/d/abbattimento-a-secco/prd/cicloni-separatori&amp;bvm=bv.146786187,d.bGg&amp;psig=AFQjCNHrQqtNmHfWV6FxNbfoJbzCLU2gQw&amp;ust=148708173089998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Dispositivi di abbattimento</a:t>
            </a:r>
            <a:endParaRPr lang="it-IT" dirty="0"/>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133028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orrelata">
            <a:hlinkClick r:id="rId2"/>
          </p:cNvPr>
          <p:cNvPicPr/>
          <p:nvPr/>
        </p:nvPicPr>
        <p:blipFill rotWithShape="1">
          <a:blip r:embed="rId3">
            <a:extLst>
              <a:ext uri="{28A0092B-C50C-407E-A947-70E740481C1C}">
                <a14:useLocalDpi xmlns:a14="http://schemas.microsoft.com/office/drawing/2010/main" val="0"/>
              </a:ext>
            </a:extLst>
          </a:blip>
          <a:srcRect b="10693"/>
          <a:stretch/>
        </p:blipFill>
        <p:spPr bwMode="auto">
          <a:xfrm>
            <a:off x="1652059" y="928450"/>
            <a:ext cx="4630208" cy="5478092"/>
          </a:xfrm>
          <a:prstGeom prst="rect">
            <a:avLst/>
          </a:prstGeom>
          <a:noFill/>
          <a:ln>
            <a:noFill/>
          </a:ln>
        </p:spPr>
      </p:pic>
      <p:sp>
        <p:nvSpPr>
          <p:cNvPr id="2" name="Titolo 1"/>
          <p:cNvSpPr>
            <a:spLocks noGrp="1"/>
          </p:cNvSpPr>
          <p:nvPr>
            <p:ph type="title"/>
          </p:nvPr>
        </p:nvSpPr>
        <p:spPr>
          <a:xfrm>
            <a:off x="457200" y="303847"/>
            <a:ext cx="10515600" cy="1325563"/>
          </a:xfrm>
        </p:spPr>
        <p:txBody>
          <a:bodyPr/>
          <a:lstStyle/>
          <a:p>
            <a:r>
              <a:rPr lang="it-IT" dirty="0" smtClean="0"/>
              <a:t>Filtro a maniche</a:t>
            </a:r>
            <a:endParaRPr lang="it-IT" dirty="0"/>
          </a:p>
        </p:txBody>
      </p:sp>
      <p:pic>
        <p:nvPicPr>
          <p:cNvPr id="6" name="Immagine 5" descr="Risultati immagini per filtro manich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842000" y="314960"/>
            <a:ext cx="6052079" cy="6441440"/>
          </a:xfrm>
          <a:prstGeom prst="rect">
            <a:avLst/>
          </a:prstGeom>
          <a:noFill/>
          <a:ln>
            <a:noFill/>
          </a:ln>
        </p:spPr>
      </p:pic>
    </p:spTree>
    <p:extLst>
      <p:ext uri="{BB962C8B-B14F-4D97-AF65-F5344CB8AC3E}">
        <p14:creationId xmlns:p14="http://schemas.microsoft.com/office/powerpoint/2010/main" val="343279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Risultati immagini per filtro maniche">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78" y="256856"/>
            <a:ext cx="10701867" cy="6304810"/>
          </a:xfrm>
          <a:prstGeom prst="rect">
            <a:avLst/>
          </a:prstGeom>
          <a:noFill/>
          <a:ln>
            <a:noFill/>
          </a:ln>
        </p:spPr>
      </p:pic>
      <p:sp>
        <p:nvSpPr>
          <p:cNvPr id="2" name="Titolo 1"/>
          <p:cNvSpPr>
            <a:spLocks noGrp="1"/>
          </p:cNvSpPr>
          <p:nvPr>
            <p:ph type="title"/>
          </p:nvPr>
        </p:nvSpPr>
        <p:spPr>
          <a:xfrm>
            <a:off x="5563601" y="5826126"/>
            <a:ext cx="5641289" cy="583142"/>
          </a:xfrm>
        </p:spPr>
        <p:txBody>
          <a:bodyPr>
            <a:normAutofit fontScale="90000"/>
          </a:bodyPr>
          <a:lstStyle/>
          <a:p>
            <a:r>
              <a:rPr lang="it-IT" dirty="0" smtClean="0"/>
              <a:t>Filtro a maniche: pulizia</a:t>
            </a:r>
            <a:endParaRPr lang="it-IT" dirty="0"/>
          </a:p>
        </p:txBody>
      </p:sp>
    </p:spTree>
    <p:extLst>
      <p:ext uri="{BB962C8B-B14F-4D97-AF65-F5344CB8AC3E}">
        <p14:creationId xmlns:p14="http://schemas.microsoft.com/office/powerpoint/2010/main" val="299360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Plenum di scarico</a:t>
            </a:r>
            <a:endParaRPr lang="it-IT" dirty="0"/>
          </a:p>
        </p:txBody>
      </p:sp>
      <p:pic>
        <p:nvPicPr>
          <p:cNvPr id="4" name="Segnaposto contenuto 3" descr="Risultati immagini per filtro maniche">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3208" y="1454150"/>
            <a:ext cx="9000000" cy="5137501"/>
          </a:xfrm>
          <a:prstGeom prst="rect">
            <a:avLst/>
          </a:prstGeom>
          <a:noFill/>
          <a:ln>
            <a:noFill/>
          </a:ln>
        </p:spPr>
      </p:pic>
    </p:spTree>
    <p:extLst>
      <p:ext uri="{BB962C8B-B14F-4D97-AF65-F5344CB8AC3E}">
        <p14:creationId xmlns:p14="http://schemas.microsoft.com/office/powerpoint/2010/main" val="261945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Cestelli </a:t>
            </a:r>
            <a:r>
              <a:rPr lang="it-IT" dirty="0" err="1" smtClean="0"/>
              <a:t>portamanica</a:t>
            </a:r>
            <a:endParaRPr lang="it-IT" dirty="0"/>
          </a:p>
        </p:txBody>
      </p:sp>
      <p:pic>
        <p:nvPicPr>
          <p:cNvPr id="4" name="Segnaposto contenuto 3" descr="Risultati immagini per filtro maniche">
            <a:hlinkClick r:id="rId2"/>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5870344" y="1480632"/>
            <a:ext cx="5400000" cy="4250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336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Risultati immagini per filtro maniche">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58497" y="365125"/>
            <a:ext cx="9000000" cy="5792727"/>
          </a:xfrm>
          <a:prstGeom prst="rect">
            <a:avLst/>
          </a:prstGeom>
          <a:noFill/>
          <a:ln>
            <a:noFill/>
          </a:ln>
        </p:spPr>
      </p:pic>
      <p:sp>
        <p:nvSpPr>
          <p:cNvPr id="2" name="Titolo 1"/>
          <p:cNvSpPr>
            <a:spLocks noGrp="1"/>
          </p:cNvSpPr>
          <p:nvPr>
            <p:ph type="title"/>
          </p:nvPr>
        </p:nvSpPr>
        <p:spPr>
          <a:xfrm>
            <a:off x="6248400" y="4251264"/>
            <a:ext cx="2790825" cy="1325563"/>
          </a:xfrm>
        </p:spPr>
        <p:txBody>
          <a:bodyPr/>
          <a:lstStyle/>
          <a:p>
            <a:r>
              <a:rPr lang="it-IT" dirty="0" smtClean="0"/>
              <a:t>Maniche</a:t>
            </a:r>
            <a:endParaRPr lang="it-IT" dirty="0"/>
          </a:p>
        </p:txBody>
      </p:sp>
    </p:spTree>
    <p:extLst>
      <p:ext uri="{BB962C8B-B14F-4D97-AF65-F5344CB8AC3E}">
        <p14:creationId xmlns:p14="http://schemas.microsoft.com/office/powerpoint/2010/main" val="2919192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Filtro a maniche: prestazioni</a:t>
            </a:r>
            <a:endParaRPr lang="it-IT" dirty="0"/>
          </a:p>
        </p:txBody>
      </p:sp>
      <p:sp>
        <p:nvSpPr>
          <p:cNvPr id="3" name="Segnaposto contenuto 2"/>
          <p:cNvSpPr>
            <a:spLocks noGrp="1"/>
          </p:cNvSpPr>
          <p:nvPr>
            <p:ph idx="1"/>
          </p:nvPr>
        </p:nvSpPr>
        <p:spPr/>
        <p:txBody>
          <a:bodyPr/>
          <a:lstStyle/>
          <a:p>
            <a:r>
              <a:rPr lang="it-IT" dirty="0" smtClean="0"/>
              <a:t>Perdita di carico fino 1500 PA</a:t>
            </a:r>
          </a:p>
          <a:p>
            <a:r>
              <a:rPr lang="it-IT" dirty="0" smtClean="0"/>
              <a:t>Efficienza di separazione fino al 97%</a:t>
            </a:r>
          </a:p>
          <a:p>
            <a:r>
              <a:rPr lang="it-IT" dirty="0" smtClean="0"/>
              <a:t>Diametro minimo separabile 0,25 µm</a:t>
            </a:r>
          </a:p>
          <a:p>
            <a:r>
              <a:rPr lang="it-IT" dirty="0" smtClean="0"/>
              <a:t>Emissione inferiore 20 mg/Nm</a:t>
            </a:r>
            <a:r>
              <a:rPr lang="it-IT" baseline="30000" dirty="0" smtClean="0"/>
              <a:t>3</a:t>
            </a:r>
            <a:endParaRPr lang="it-IT" dirty="0"/>
          </a:p>
        </p:txBody>
      </p:sp>
    </p:spTree>
    <p:extLst>
      <p:ext uri="{BB962C8B-B14F-4D97-AF65-F5344CB8AC3E}">
        <p14:creationId xmlns:p14="http://schemas.microsoft.com/office/powerpoint/2010/main" val="73439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Elettrofiltro a secco</a:t>
            </a:r>
            <a:endParaRPr lang="it-IT" dirty="0"/>
          </a:p>
        </p:txBody>
      </p:sp>
      <p:pic>
        <p:nvPicPr>
          <p:cNvPr id="5" name="Segnaposto contenuto 4"/>
          <p:cNvPicPr>
            <a:picLocks noGrp="1" noChangeAspect="1"/>
          </p:cNvPicPr>
          <p:nvPr>
            <p:ph idx="1"/>
          </p:nvPr>
        </p:nvPicPr>
        <p:blipFill rotWithShape="1">
          <a:blip r:embed="rId2" cstate="print">
            <a:clrChange>
              <a:clrFrom>
                <a:srgbClr val="FDFEF9"/>
              </a:clrFrom>
              <a:clrTo>
                <a:srgbClr val="FDFEF9">
                  <a:alpha val="0"/>
                </a:srgbClr>
              </a:clrTo>
            </a:clrChange>
            <a:extLst>
              <a:ext uri="{28A0092B-C50C-407E-A947-70E740481C1C}">
                <a14:useLocalDpi xmlns:a14="http://schemas.microsoft.com/office/drawing/2010/main" val="0"/>
              </a:ext>
            </a:extLst>
          </a:blip>
          <a:srcRect/>
          <a:stretch/>
        </p:blipFill>
        <p:spPr bwMode="auto">
          <a:xfrm>
            <a:off x="7636295" y="910170"/>
            <a:ext cx="3717505" cy="5400000"/>
          </a:xfrm>
          <a:prstGeom prst="rect">
            <a:avLst/>
          </a:prstGeom>
          <a:noFill/>
          <a:ln>
            <a:noFill/>
          </a:ln>
          <a:extLst>
            <a:ext uri="{53640926-AAD7-44D8-BBD7-CCE9431645EC}">
              <a14:shadowObscured xmlns:a14="http://schemas.microsoft.com/office/drawing/2010/main"/>
            </a:ext>
          </a:extLst>
        </p:spPr>
      </p:pic>
      <p:pic>
        <p:nvPicPr>
          <p:cNvPr id="6" name="Immagine 5" descr="Risultati immagini per filtro elettrostatico">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671" y="1508407"/>
            <a:ext cx="6480000" cy="4851085"/>
          </a:xfrm>
          <a:prstGeom prst="rect">
            <a:avLst/>
          </a:prstGeom>
          <a:noFill/>
          <a:ln>
            <a:noFill/>
          </a:ln>
        </p:spPr>
      </p:pic>
    </p:spTree>
    <p:extLst>
      <p:ext uri="{BB962C8B-B14F-4D97-AF65-F5344CB8AC3E}">
        <p14:creationId xmlns:p14="http://schemas.microsoft.com/office/powerpoint/2010/main" val="265622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Elettrofiltro a </a:t>
            </a:r>
            <a:r>
              <a:rPr lang="it-IT" dirty="0" smtClean="0"/>
              <a:t>secco: prestazioni</a:t>
            </a:r>
            <a:endParaRPr lang="it-IT" dirty="0"/>
          </a:p>
        </p:txBody>
      </p:sp>
      <p:sp>
        <p:nvSpPr>
          <p:cNvPr id="3" name="Segnaposto contenuto 2"/>
          <p:cNvSpPr>
            <a:spLocks noGrp="1"/>
          </p:cNvSpPr>
          <p:nvPr>
            <p:ph idx="1"/>
          </p:nvPr>
        </p:nvSpPr>
        <p:spPr/>
        <p:txBody>
          <a:bodyPr/>
          <a:lstStyle/>
          <a:p>
            <a:r>
              <a:rPr lang="it-IT" dirty="0"/>
              <a:t>Perdita di carico fino </a:t>
            </a:r>
            <a:r>
              <a:rPr lang="it-IT" dirty="0" smtClean="0"/>
              <a:t>a 500 </a:t>
            </a:r>
            <a:r>
              <a:rPr lang="it-IT" dirty="0" err="1" smtClean="0"/>
              <a:t>Pa</a:t>
            </a:r>
            <a:endParaRPr lang="it-IT" dirty="0"/>
          </a:p>
          <a:p>
            <a:r>
              <a:rPr lang="it-IT" dirty="0"/>
              <a:t>Efficienza di separazione fino </a:t>
            </a:r>
            <a:r>
              <a:rPr lang="it-IT" dirty="0" smtClean="0"/>
              <a:t>al 97%</a:t>
            </a:r>
            <a:endParaRPr lang="it-IT" dirty="0"/>
          </a:p>
          <a:p>
            <a:r>
              <a:rPr lang="it-IT" dirty="0"/>
              <a:t>Diametro minimo separabile </a:t>
            </a:r>
            <a:r>
              <a:rPr lang="it-IT" dirty="0" smtClean="0"/>
              <a:t>1 </a:t>
            </a:r>
            <a:r>
              <a:rPr lang="it-IT" dirty="0"/>
              <a:t>µm</a:t>
            </a:r>
          </a:p>
          <a:p>
            <a:r>
              <a:rPr lang="it-IT" dirty="0"/>
              <a:t>Emissione inferiore 20 mg/Nm</a:t>
            </a:r>
            <a:r>
              <a:rPr lang="it-IT" baseline="30000" dirty="0"/>
              <a:t>3</a:t>
            </a:r>
            <a:endParaRPr lang="it-IT" dirty="0"/>
          </a:p>
          <a:p>
            <a:endParaRPr lang="it-IT" dirty="0"/>
          </a:p>
        </p:txBody>
      </p:sp>
    </p:spTree>
    <p:extLst>
      <p:ext uri="{BB962C8B-B14F-4D97-AF65-F5344CB8AC3E}">
        <p14:creationId xmlns:p14="http://schemas.microsoft.com/office/powerpoint/2010/main" val="321496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Torri </a:t>
            </a:r>
            <a:r>
              <a:rPr lang="it-IT" dirty="0"/>
              <a:t>a nebulizzazione</a:t>
            </a:r>
          </a:p>
        </p:txBody>
      </p:sp>
      <p:sp>
        <p:nvSpPr>
          <p:cNvPr id="3" name="Segnaposto contenuto 2"/>
          <p:cNvSpPr>
            <a:spLocks noGrp="1"/>
          </p:cNvSpPr>
          <p:nvPr>
            <p:ph idx="1"/>
          </p:nvPr>
        </p:nvSpPr>
        <p:spPr>
          <a:xfrm>
            <a:off x="838200" y="1428750"/>
            <a:ext cx="6629400" cy="4972050"/>
          </a:xfrm>
        </p:spPr>
        <p:txBody>
          <a:bodyPr>
            <a:noAutofit/>
          </a:bodyPr>
          <a:lstStyle/>
          <a:p>
            <a:r>
              <a:rPr lang="it-IT" dirty="0" smtClean="0"/>
              <a:t>Adatte </a:t>
            </a:r>
            <a:r>
              <a:rPr lang="it-IT" dirty="0" err="1" smtClean="0"/>
              <a:t>per</a:t>
            </a:r>
            <a:r>
              <a:rPr lang="it-IT" dirty="0" err="1"/>
              <a:t>particolato</a:t>
            </a:r>
            <a:r>
              <a:rPr lang="it-IT" dirty="0"/>
              <a:t> &gt;5 </a:t>
            </a:r>
            <a:r>
              <a:rPr lang="it-IT" dirty="0" smtClean="0"/>
              <a:t>µm e  gas (molto solubili)</a:t>
            </a:r>
          </a:p>
          <a:p>
            <a:pPr lvl="1"/>
            <a:r>
              <a:rPr lang="it-IT" b="1" dirty="0"/>
              <a:t>acido solfidrico (H2S);</a:t>
            </a:r>
          </a:p>
          <a:p>
            <a:pPr lvl="1"/>
            <a:r>
              <a:rPr lang="it-IT" dirty="0"/>
              <a:t>l </a:t>
            </a:r>
            <a:r>
              <a:rPr lang="it-IT" b="1" dirty="0"/>
              <a:t>acido fluoridrico (HF);</a:t>
            </a:r>
          </a:p>
          <a:p>
            <a:pPr lvl="1"/>
            <a:r>
              <a:rPr lang="it-IT" dirty="0"/>
              <a:t>l </a:t>
            </a:r>
            <a:r>
              <a:rPr lang="it-IT" b="1" dirty="0"/>
              <a:t>acido cloridrico (</a:t>
            </a:r>
            <a:r>
              <a:rPr lang="it-IT" b="1" dirty="0" err="1"/>
              <a:t>HCl</a:t>
            </a:r>
            <a:r>
              <a:rPr lang="it-IT" b="1" dirty="0"/>
              <a:t>);</a:t>
            </a:r>
          </a:p>
          <a:p>
            <a:pPr lvl="1"/>
            <a:r>
              <a:rPr lang="it-IT" dirty="0"/>
              <a:t>l </a:t>
            </a:r>
            <a:r>
              <a:rPr lang="it-IT" b="1" dirty="0"/>
              <a:t>anidride solforosa (SO2);</a:t>
            </a:r>
          </a:p>
          <a:p>
            <a:pPr lvl="1"/>
            <a:r>
              <a:rPr lang="it-IT" dirty="0"/>
              <a:t>l </a:t>
            </a:r>
            <a:r>
              <a:rPr lang="it-IT" b="1" dirty="0"/>
              <a:t>acido cianidrico (HCN);</a:t>
            </a:r>
          </a:p>
          <a:p>
            <a:pPr lvl="1"/>
            <a:r>
              <a:rPr lang="it-IT" dirty="0"/>
              <a:t>l </a:t>
            </a:r>
            <a:r>
              <a:rPr lang="it-IT" b="1" dirty="0"/>
              <a:t>anidride carbonica (CO2),</a:t>
            </a:r>
            <a:endParaRPr lang="it-IT" dirty="0" smtClean="0"/>
          </a:p>
          <a:p>
            <a:r>
              <a:rPr lang="it-IT" dirty="0" smtClean="0"/>
              <a:t>molto semplici</a:t>
            </a:r>
          </a:p>
          <a:p>
            <a:r>
              <a:rPr lang="it-IT" dirty="0" smtClean="0"/>
              <a:t>Perdite di carico contenute (150/750 </a:t>
            </a:r>
            <a:r>
              <a:rPr lang="it-IT" dirty="0" err="1" smtClean="0"/>
              <a:t>Pa</a:t>
            </a:r>
            <a:r>
              <a:rPr lang="it-IT" dirty="0" smtClean="0"/>
              <a:t>)</a:t>
            </a:r>
          </a:p>
          <a:p>
            <a:r>
              <a:rPr lang="it-IT" dirty="0" smtClean="0"/>
              <a:t>Efficienza di abbattimento fino al 99%</a:t>
            </a:r>
            <a:endParaRPr lang="it-IT" dirty="0"/>
          </a:p>
        </p:txBody>
      </p:sp>
      <p:pic>
        <p:nvPicPr>
          <p:cNvPr id="10" name="Immagine 9" descr="torre spra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1825" y="647700"/>
            <a:ext cx="3715200" cy="5400000"/>
          </a:xfrm>
          <a:prstGeom prst="rect">
            <a:avLst/>
          </a:prstGeom>
          <a:noFill/>
          <a:ln>
            <a:noFill/>
          </a:ln>
        </p:spPr>
      </p:pic>
      <p:pic>
        <p:nvPicPr>
          <p:cNvPr id="1025" name="Picture 1" descr="tra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9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Torri a nebulizzazione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375" y="131234"/>
            <a:ext cx="3905250" cy="6477000"/>
          </a:xfrm>
          <a:prstGeom prst="rect">
            <a:avLst/>
          </a:prstGeom>
        </p:spPr>
      </p:pic>
      <p:sp>
        <p:nvSpPr>
          <p:cNvPr id="6" name="Rettangolo 5"/>
          <p:cNvSpPr/>
          <p:nvPr/>
        </p:nvSpPr>
        <p:spPr>
          <a:xfrm>
            <a:off x="2071687" y="1226741"/>
            <a:ext cx="4227513" cy="5693866"/>
          </a:xfrm>
          <a:prstGeom prst="rect">
            <a:avLst/>
          </a:prstGeom>
        </p:spPr>
        <p:txBody>
          <a:bodyPr wrap="square">
            <a:spAutoFit/>
          </a:bodyPr>
          <a:lstStyle/>
          <a:p>
            <a:endParaRPr lang="it-IT" sz="2800" dirty="0"/>
          </a:p>
          <a:p>
            <a:r>
              <a:rPr lang="it-IT" sz="2800" dirty="0"/>
              <a:t>1  Bocca aspirazione  </a:t>
            </a:r>
          </a:p>
          <a:p>
            <a:r>
              <a:rPr lang="it-IT" sz="2800" dirty="0"/>
              <a:t>2  Entrata fumi  </a:t>
            </a:r>
          </a:p>
          <a:p>
            <a:r>
              <a:rPr lang="it-IT" sz="2800" dirty="0"/>
              <a:t>3  Girante centrifuga  </a:t>
            </a:r>
          </a:p>
          <a:p>
            <a:r>
              <a:rPr lang="it-IT" sz="2800" dirty="0"/>
              <a:t>4  Motore girante  </a:t>
            </a:r>
          </a:p>
          <a:p>
            <a:r>
              <a:rPr lang="it-IT" sz="2800" dirty="0"/>
              <a:t>5  Pompa ricircolo  </a:t>
            </a:r>
          </a:p>
          <a:p>
            <a:r>
              <a:rPr lang="it-IT" sz="2800" dirty="0"/>
              <a:t>   </a:t>
            </a:r>
          </a:p>
          <a:p>
            <a:r>
              <a:rPr lang="it-IT" sz="2800" dirty="0"/>
              <a:t>6  Ugelli liquido  </a:t>
            </a:r>
          </a:p>
          <a:p>
            <a:r>
              <a:rPr lang="it-IT" sz="2800" dirty="0"/>
              <a:t>7  Flusso aria-liquido  </a:t>
            </a:r>
          </a:p>
          <a:p>
            <a:r>
              <a:rPr lang="it-IT" sz="2800" dirty="0"/>
              <a:t>8  Filtro con sfere  </a:t>
            </a:r>
          </a:p>
          <a:p>
            <a:r>
              <a:rPr lang="it-IT" sz="2800" dirty="0"/>
              <a:t>9  Separatore di gocce  </a:t>
            </a:r>
          </a:p>
          <a:p>
            <a:r>
              <a:rPr lang="it-IT" sz="2800" dirty="0"/>
              <a:t>10  Uscita aria depurata  </a:t>
            </a:r>
          </a:p>
          <a:p>
            <a:r>
              <a:rPr lang="it-IT" sz="2800" dirty="0"/>
              <a:t> </a:t>
            </a:r>
          </a:p>
        </p:txBody>
      </p:sp>
    </p:spTree>
    <p:extLst>
      <p:ext uri="{BB962C8B-B14F-4D97-AF65-F5344CB8AC3E}">
        <p14:creationId xmlns:p14="http://schemas.microsoft.com/office/powerpoint/2010/main" val="187393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Abbattimento di polveri: trattamento meccanico</a:t>
            </a:r>
            <a:endParaRPr lang="it-IT" dirty="0"/>
          </a:p>
        </p:txBody>
      </p:sp>
      <p:sp>
        <p:nvSpPr>
          <p:cNvPr id="3" name="Segnaposto contenuto 2"/>
          <p:cNvSpPr>
            <a:spLocks noGrp="1"/>
          </p:cNvSpPr>
          <p:nvPr>
            <p:ph idx="1"/>
          </p:nvPr>
        </p:nvSpPr>
        <p:spPr/>
        <p:txBody>
          <a:bodyPr/>
          <a:lstStyle/>
          <a:p>
            <a:pPr marL="0" indent="0">
              <a:buNone/>
            </a:pPr>
            <a:r>
              <a:rPr lang="it-IT" dirty="0" smtClean="0"/>
              <a:t>I principi che si sfruttano sono</a:t>
            </a:r>
          </a:p>
          <a:p>
            <a:r>
              <a:rPr lang="it-IT" dirty="0" smtClean="0"/>
              <a:t>Sedimentazione</a:t>
            </a:r>
          </a:p>
          <a:p>
            <a:r>
              <a:rPr lang="it-IT" dirty="0" smtClean="0"/>
              <a:t>Urto</a:t>
            </a:r>
          </a:p>
          <a:p>
            <a:r>
              <a:rPr lang="it-IT" dirty="0" smtClean="0"/>
              <a:t>Centrifugazione</a:t>
            </a:r>
          </a:p>
          <a:p>
            <a:pPr marL="0" indent="0">
              <a:buNone/>
            </a:pPr>
            <a:r>
              <a:rPr lang="it-IT" dirty="0" smtClean="0"/>
              <a:t>Sistemi molto semplici ed economici</a:t>
            </a:r>
          </a:p>
          <a:p>
            <a:pPr marL="0" indent="0">
              <a:buNone/>
            </a:pPr>
            <a:r>
              <a:rPr lang="it-IT" dirty="0" smtClean="0"/>
              <a:t>Efficaci su polveri «grosse»</a:t>
            </a:r>
          </a:p>
          <a:p>
            <a:pPr marL="0" indent="0">
              <a:buNone/>
            </a:pPr>
            <a:r>
              <a:rPr lang="it-IT" dirty="0" smtClean="0"/>
              <a:t>Generalmente impiegati come </a:t>
            </a:r>
            <a:r>
              <a:rPr lang="it-IT" dirty="0" err="1" smtClean="0"/>
              <a:t>prefiltri</a:t>
            </a:r>
            <a:r>
              <a:rPr lang="it-IT" dirty="0" smtClean="0"/>
              <a:t> a monte di sistemi più efficienti (filtri a maniche o elettrofiltri)</a:t>
            </a:r>
          </a:p>
          <a:p>
            <a:endParaRPr lang="it-IT" dirty="0"/>
          </a:p>
        </p:txBody>
      </p:sp>
    </p:spTree>
    <p:extLst>
      <p:ext uri="{BB962C8B-B14F-4D97-AF65-F5344CB8AC3E}">
        <p14:creationId xmlns:p14="http://schemas.microsoft.com/office/powerpoint/2010/main" val="243571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Torri </a:t>
            </a:r>
            <a:r>
              <a:rPr lang="it-IT" dirty="0"/>
              <a:t>a piatti</a:t>
            </a:r>
          </a:p>
        </p:txBody>
      </p:sp>
      <p:sp>
        <p:nvSpPr>
          <p:cNvPr id="5" name="Segnaposto contenuto 4"/>
          <p:cNvSpPr>
            <a:spLocks noGrp="1"/>
          </p:cNvSpPr>
          <p:nvPr>
            <p:ph idx="1"/>
          </p:nvPr>
        </p:nvSpPr>
        <p:spPr/>
        <p:txBody>
          <a:bodyPr/>
          <a:lstStyle/>
          <a:p>
            <a:endParaRPr lang="it-IT" dirty="0"/>
          </a:p>
        </p:txBody>
      </p:sp>
      <p:pic>
        <p:nvPicPr>
          <p:cNvPr id="9" name="Immagine 8"/>
          <p:cNvPicPr>
            <a:picLocks noChangeAspect="1"/>
          </p:cNvPicPr>
          <p:nvPr/>
        </p:nvPicPr>
        <p:blipFill rotWithShape="1">
          <a:blip r:embed="rId2"/>
          <a:srcRect l="6919" r="14596"/>
          <a:stretch/>
        </p:blipFill>
        <p:spPr>
          <a:xfrm>
            <a:off x="696000" y="2175100"/>
            <a:ext cx="10800000" cy="3857086"/>
          </a:xfrm>
          <a:prstGeom prst="rect">
            <a:avLst/>
          </a:prstGeom>
        </p:spPr>
      </p:pic>
    </p:spTree>
    <p:extLst>
      <p:ext uri="{BB962C8B-B14F-4D97-AF65-F5344CB8AC3E}">
        <p14:creationId xmlns:p14="http://schemas.microsoft.com/office/powerpoint/2010/main" val="220577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Torri a riempimento</a:t>
            </a:r>
            <a:endParaRPr lang="it-IT" dirty="0"/>
          </a:p>
        </p:txBody>
      </p:sp>
      <p:pic>
        <p:nvPicPr>
          <p:cNvPr id="4" name="Immagine 3" descr="Risultati immagini per scrubber">
            <a:hlinkClick r:id="rId2"/>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210" y="67575"/>
            <a:ext cx="4946565" cy="6480000"/>
          </a:xfrm>
          <a:prstGeom prst="rect">
            <a:avLst/>
          </a:prstGeom>
          <a:noFill/>
          <a:ln>
            <a:noFill/>
          </a:ln>
        </p:spPr>
      </p:pic>
      <p:pic>
        <p:nvPicPr>
          <p:cNvPr id="5" name="Segnaposto contenuto 4" descr="Immagine correlata">
            <a:hlinkClick r:id="rId4"/>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57201" y="3267075"/>
            <a:ext cx="4610099" cy="3448050"/>
          </a:xfrm>
          <a:prstGeom prst="rect">
            <a:avLst/>
          </a:prstGeom>
          <a:noFill/>
          <a:ln>
            <a:noFill/>
          </a:ln>
        </p:spPr>
      </p:pic>
      <p:sp>
        <p:nvSpPr>
          <p:cNvPr id="6" name="Segnaposto contenuto 2"/>
          <p:cNvSpPr txBox="1">
            <a:spLocks/>
          </p:cNvSpPr>
          <p:nvPr/>
        </p:nvSpPr>
        <p:spPr>
          <a:xfrm>
            <a:off x="838200" y="1428750"/>
            <a:ext cx="6629400" cy="4972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smtClean="0"/>
              <a:t>Non adatte per elevati contenuti di particolato (possibilità di intasamento)</a:t>
            </a:r>
            <a:endParaRPr lang="it-IT" dirty="0"/>
          </a:p>
        </p:txBody>
      </p:sp>
    </p:spTree>
    <p:extLst>
      <p:ext uri="{BB962C8B-B14F-4D97-AF65-F5344CB8AC3E}">
        <p14:creationId xmlns:p14="http://schemas.microsoft.com/office/powerpoint/2010/main" val="872764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sultati immagini per separatore di gocce">
            <a:hlinkClick r:id="rId2"/>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5105" y="2967355"/>
            <a:ext cx="3600000" cy="3600000"/>
          </a:xfrm>
          <a:prstGeom prst="rect">
            <a:avLst/>
          </a:prstGeom>
          <a:noFill/>
          <a:ln>
            <a:noFill/>
          </a:ln>
        </p:spPr>
      </p:pic>
      <p:sp>
        <p:nvSpPr>
          <p:cNvPr id="2" name="Titolo 1"/>
          <p:cNvSpPr>
            <a:spLocks noGrp="1"/>
          </p:cNvSpPr>
          <p:nvPr>
            <p:ph type="title"/>
          </p:nvPr>
        </p:nvSpPr>
        <p:spPr>
          <a:xfrm>
            <a:off x="838200" y="342901"/>
            <a:ext cx="6705600" cy="1347788"/>
          </a:xfrm>
        </p:spPr>
        <p:txBody>
          <a:bodyPr/>
          <a:lstStyle/>
          <a:p>
            <a:r>
              <a:rPr lang="it-IT" dirty="0" err="1" smtClean="0"/>
              <a:t>Idrofiltri</a:t>
            </a:r>
            <a:r>
              <a:rPr lang="it-IT" dirty="0" smtClean="0"/>
              <a:t> ad azione centrifuga</a:t>
            </a:r>
            <a:endParaRPr lang="it-IT" dirty="0"/>
          </a:p>
        </p:txBody>
      </p:sp>
      <p:sp>
        <p:nvSpPr>
          <p:cNvPr id="3" name="Segnaposto contenuto 2"/>
          <p:cNvSpPr>
            <a:spLocks noGrp="1"/>
          </p:cNvSpPr>
          <p:nvPr>
            <p:ph idx="1"/>
          </p:nvPr>
        </p:nvSpPr>
        <p:spPr>
          <a:xfrm>
            <a:off x="838200" y="1825625"/>
            <a:ext cx="7791450" cy="2546350"/>
          </a:xfrm>
        </p:spPr>
        <p:txBody>
          <a:bodyPr/>
          <a:lstStyle/>
          <a:p>
            <a:r>
              <a:rPr lang="it-IT" dirty="0" smtClean="0"/>
              <a:t>adatti </a:t>
            </a:r>
            <a:r>
              <a:rPr lang="it-IT" dirty="0"/>
              <a:t>per </a:t>
            </a:r>
            <a:r>
              <a:rPr lang="it-IT" dirty="0" smtClean="0"/>
              <a:t>gas con fino </a:t>
            </a:r>
            <a:r>
              <a:rPr lang="it-IT" dirty="0"/>
              <a:t>al 25% di polvere con granulometria media inferiore a </a:t>
            </a:r>
            <a:r>
              <a:rPr lang="it-IT" dirty="0" smtClean="0"/>
              <a:t>10 µm</a:t>
            </a:r>
            <a:r>
              <a:rPr lang="it-IT" dirty="0"/>
              <a:t>. </a:t>
            </a:r>
            <a:endParaRPr lang="it-IT" dirty="0" smtClean="0"/>
          </a:p>
          <a:p>
            <a:r>
              <a:rPr lang="it-IT" dirty="0" smtClean="0"/>
              <a:t>Efficienze </a:t>
            </a:r>
            <a:r>
              <a:rPr lang="it-IT" dirty="0"/>
              <a:t>di separazione del 95 ÷ 97%, </a:t>
            </a:r>
            <a:endParaRPr lang="it-IT" dirty="0" smtClean="0"/>
          </a:p>
          <a:p>
            <a:r>
              <a:rPr lang="it-IT" dirty="0" smtClean="0"/>
              <a:t>Emissione in uscita 50 </a:t>
            </a:r>
            <a:r>
              <a:rPr lang="it-IT" dirty="0"/>
              <a:t>a 150 mg/Nm</a:t>
            </a:r>
            <a:r>
              <a:rPr lang="it-IT" baseline="30000" dirty="0"/>
              <a:t>3</a:t>
            </a:r>
            <a:r>
              <a:rPr lang="it-IT" dirty="0"/>
              <a:t>, a seconda </a:t>
            </a:r>
            <a:r>
              <a:rPr lang="it-IT" dirty="0" smtClean="0"/>
              <a:t>del tipo</a:t>
            </a:r>
            <a:endParaRPr lang="it-IT" dirty="0"/>
          </a:p>
        </p:txBody>
      </p:sp>
      <p:pic>
        <p:nvPicPr>
          <p:cNvPr id="4" name="Immagine 3"/>
          <p:cNvPicPr/>
          <p:nvPr/>
        </p:nvPicPr>
        <p:blipFill rotWithShape="1">
          <a:blip r:embed="rId4" cstate="print">
            <a:extLst>
              <a:ext uri="{28A0092B-C50C-407E-A947-70E740481C1C}">
                <a14:useLocalDpi xmlns:a14="http://schemas.microsoft.com/office/drawing/2010/main" val="0"/>
              </a:ext>
            </a:extLst>
          </a:blip>
          <a:srcRect/>
          <a:stretch/>
        </p:blipFill>
        <p:spPr bwMode="auto">
          <a:xfrm>
            <a:off x="8153400" y="115252"/>
            <a:ext cx="3882390" cy="6666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459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Venturi</a:t>
            </a:r>
            <a:endParaRPr lang="it-IT" dirty="0"/>
          </a:p>
        </p:txBody>
      </p:sp>
      <p:pic>
        <p:nvPicPr>
          <p:cNvPr id="4" name="Segnaposto contenuto 3" descr="separatore venturi"/>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53225" y="76200"/>
            <a:ext cx="5372100" cy="6715125"/>
          </a:xfrm>
          <a:prstGeom prst="rect">
            <a:avLst/>
          </a:prstGeom>
          <a:noFill/>
          <a:ln>
            <a:noFill/>
          </a:ln>
        </p:spPr>
      </p:pic>
      <p:sp>
        <p:nvSpPr>
          <p:cNvPr id="5" name="Rettangolo 4"/>
          <p:cNvSpPr/>
          <p:nvPr/>
        </p:nvSpPr>
        <p:spPr>
          <a:xfrm>
            <a:off x="838200" y="1885861"/>
            <a:ext cx="6096000" cy="2862322"/>
          </a:xfrm>
          <a:prstGeom prst="rect">
            <a:avLst/>
          </a:prstGeom>
        </p:spPr>
        <p:txBody>
          <a:bodyPr>
            <a:spAutoFit/>
          </a:bodyPr>
          <a:lstStyle/>
          <a:p>
            <a:pPr marL="571500" indent="-571500">
              <a:buFont typeface="Arial" panose="020B0604020202020204" pitchFamily="34" charset="0"/>
              <a:buChar char="•"/>
            </a:pPr>
            <a:r>
              <a:rPr lang="it-IT" sz="3600" dirty="0" smtClean="0"/>
              <a:t>efficienza fra </a:t>
            </a:r>
            <a:r>
              <a:rPr lang="it-IT" sz="3600" dirty="0"/>
              <a:t>il 70 ed il 99</a:t>
            </a:r>
            <a:r>
              <a:rPr lang="it-IT" sz="3600" dirty="0" smtClean="0"/>
              <a:t>%.</a:t>
            </a:r>
          </a:p>
          <a:p>
            <a:pPr marL="571500" indent="-571500">
              <a:buFont typeface="Arial" panose="020B0604020202020204" pitchFamily="34" charset="0"/>
              <a:buChar char="•"/>
            </a:pPr>
            <a:r>
              <a:rPr lang="it-IT" sz="3600" dirty="0" smtClean="0"/>
              <a:t>Adatti per particolato fino a 0,5 micrometri</a:t>
            </a:r>
          </a:p>
          <a:p>
            <a:pPr marL="571500" indent="-571500">
              <a:buFont typeface="Arial" panose="020B0604020202020204" pitchFamily="34" charset="0"/>
              <a:buChar char="•"/>
            </a:pPr>
            <a:r>
              <a:rPr lang="it-IT" sz="3600" dirty="0" smtClean="0"/>
              <a:t>Adatti per gas altamente solubili</a:t>
            </a:r>
            <a:endParaRPr lang="it-IT" sz="3600" dirty="0"/>
          </a:p>
        </p:txBody>
      </p:sp>
    </p:spTree>
    <p:extLst>
      <p:ext uri="{BB962C8B-B14F-4D97-AF65-F5344CB8AC3E}">
        <p14:creationId xmlns:p14="http://schemas.microsoft.com/office/powerpoint/2010/main" val="1560397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a:srcRect l="7345" r="9335"/>
          <a:stretch/>
        </p:blipFill>
        <p:spPr>
          <a:xfrm>
            <a:off x="696000" y="622300"/>
            <a:ext cx="10800000" cy="5721702"/>
          </a:xfrm>
          <a:prstGeom prst="rect">
            <a:avLst/>
          </a:prstGeom>
        </p:spPr>
      </p:pic>
      <p:sp>
        <p:nvSpPr>
          <p:cNvPr id="2" name="Titolo 1"/>
          <p:cNvSpPr>
            <a:spLocks noGrp="1"/>
          </p:cNvSpPr>
          <p:nvPr>
            <p:ph type="title"/>
          </p:nvPr>
        </p:nvSpPr>
        <p:spPr/>
        <p:txBody>
          <a:bodyPr/>
          <a:lstStyle/>
          <a:p>
            <a:r>
              <a:rPr lang="it-IT" dirty="0"/>
              <a:t>Venturi</a:t>
            </a:r>
          </a:p>
        </p:txBody>
      </p:sp>
    </p:spTree>
    <p:extLst>
      <p:ext uri="{BB962C8B-B14F-4D97-AF65-F5344CB8AC3E}">
        <p14:creationId xmlns:p14="http://schemas.microsoft.com/office/powerpoint/2010/main" val="280421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4859867" cy="1325563"/>
          </a:xfrm>
        </p:spPr>
        <p:txBody>
          <a:bodyPr/>
          <a:lstStyle/>
          <a:p>
            <a:r>
              <a:rPr lang="it-IT" dirty="0" smtClean="0"/>
              <a:t>Elettrofiltro a umido</a:t>
            </a:r>
            <a:endParaRPr lang="it-IT" dirty="0"/>
          </a:p>
        </p:txBody>
      </p:sp>
      <p:pic>
        <p:nvPicPr>
          <p:cNvPr id="4" name="Segnaposto contenuto 3" descr="https://emis.vito.be/sites/emis.vito.be/files/data_sheets/migrated/wet_electrostatic_precipitator_lus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5201" y="149225"/>
            <a:ext cx="6146800" cy="6598708"/>
          </a:xfrm>
          <a:prstGeom prst="rect">
            <a:avLst/>
          </a:prstGeom>
          <a:noFill/>
          <a:ln>
            <a:noFill/>
          </a:ln>
        </p:spPr>
      </p:pic>
      <p:sp>
        <p:nvSpPr>
          <p:cNvPr id="5" name="Rettangolo 4"/>
          <p:cNvSpPr/>
          <p:nvPr/>
        </p:nvSpPr>
        <p:spPr>
          <a:xfrm>
            <a:off x="838200" y="1885861"/>
            <a:ext cx="6096000" cy="3416320"/>
          </a:xfrm>
          <a:prstGeom prst="rect">
            <a:avLst/>
          </a:prstGeom>
        </p:spPr>
        <p:txBody>
          <a:bodyPr>
            <a:spAutoFit/>
          </a:bodyPr>
          <a:lstStyle/>
          <a:p>
            <a:pPr marL="571500" indent="-571500">
              <a:buFont typeface="Arial" panose="020B0604020202020204" pitchFamily="34" charset="0"/>
              <a:buChar char="•"/>
            </a:pPr>
            <a:r>
              <a:rPr lang="it-IT" sz="3600" dirty="0" smtClean="0"/>
              <a:t>Per l’abbattimento </a:t>
            </a:r>
            <a:r>
              <a:rPr lang="it-IT" sz="3600" dirty="0"/>
              <a:t>di particolato </a:t>
            </a:r>
            <a:r>
              <a:rPr lang="it-IT" sz="3600" dirty="0" smtClean="0"/>
              <a:t>liquido</a:t>
            </a:r>
          </a:p>
          <a:p>
            <a:pPr marL="571500" indent="-571500">
              <a:buFont typeface="Arial" panose="020B0604020202020204" pitchFamily="34" charset="0"/>
              <a:buChar char="•"/>
            </a:pPr>
            <a:r>
              <a:rPr lang="it-IT" sz="3600" dirty="0"/>
              <a:t>particolato solido </a:t>
            </a:r>
            <a:r>
              <a:rPr lang="it-IT" sz="3600" dirty="0" smtClean="0"/>
              <a:t>con una </a:t>
            </a:r>
            <a:r>
              <a:rPr lang="it-IT" sz="3600" dirty="0"/>
              <a:t>bassa resistività che </a:t>
            </a:r>
            <a:r>
              <a:rPr lang="it-IT" sz="3600" dirty="0" smtClean="0"/>
              <a:t>aderisce debolmente </a:t>
            </a:r>
            <a:r>
              <a:rPr lang="it-IT" sz="3600" dirty="0"/>
              <a:t>all’elettrodo di captazione</a:t>
            </a:r>
            <a:r>
              <a:rPr lang="it-IT" sz="3600" dirty="0" smtClean="0"/>
              <a:t> </a:t>
            </a:r>
            <a:endParaRPr lang="it-IT" sz="3600" dirty="0"/>
          </a:p>
        </p:txBody>
      </p:sp>
    </p:spTree>
    <p:extLst>
      <p:ext uri="{BB962C8B-B14F-4D97-AF65-F5344CB8AC3E}">
        <p14:creationId xmlns:p14="http://schemas.microsoft.com/office/powerpoint/2010/main" val="4017207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4851400" cy="1325563"/>
          </a:xfrm>
        </p:spPr>
        <p:txBody>
          <a:bodyPr/>
          <a:lstStyle/>
          <a:p>
            <a:r>
              <a:rPr lang="it-IT" dirty="0"/>
              <a:t>Elettrofiltro a umido</a:t>
            </a:r>
          </a:p>
        </p:txBody>
      </p:sp>
      <p:pic>
        <p:nvPicPr>
          <p:cNvPr id="4" name="Immagine 3" descr="elettrofiltro ad umido con corona negativa"/>
          <p:cNvPicPr/>
          <p:nvPr/>
        </p:nvPicPr>
        <p:blipFill>
          <a:blip r:embed="rId2">
            <a:extLst>
              <a:ext uri="{28A0092B-C50C-407E-A947-70E740481C1C}">
                <a14:useLocalDpi xmlns:a14="http://schemas.microsoft.com/office/drawing/2010/main" val="0"/>
              </a:ext>
            </a:extLst>
          </a:blip>
          <a:srcRect/>
          <a:stretch>
            <a:fillRect/>
          </a:stretch>
        </p:blipFill>
        <p:spPr bwMode="auto">
          <a:xfrm>
            <a:off x="7145867" y="156104"/>
            <a:ext cx="4434945" cy="6414029"/>
          </a:xfrm>
          <a:prstGeom prst="rect">
            <a:avLst/>
          </a:prstGeom>
          <a:noFill/>
          <a:ln>
            <a:noFill/>
          </a:ln>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33" y="1371599"/>
            <a:ext cx="5401734" cy="5401734"/>
          </a:xfrm>
          <a:prstGeom prst="rect">
            <a:avLst/>
          </a:prstGeom>
        </p:spPr>
      </p:pic>
    </p:spTree>
    <p:extLst>
      <p:ext uri="{BB962C8B-B14F-4D97-AF65-F5344CB8AC3E}">
        <p14:creationId xmlns:p14="http://schemas.microsoft.com/office/powerpoint/2010/main" val="1755873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Scelta del depuratore</a:t>
            </a:r>
            <a:endParaRPr lang="it-IT" dirty="0"/>
          </a:p>
        </p:txBody>
      </p:sp>
      <p:sp>
        <p:nvSpPr>
          <p:cNvPr id="3" name="Segnaposto contenuto 2"/>
          <p:cNvSpPr>
            <a:spLocks noGrp="1"/>
          </p:cNvSpPr>
          <p:nvPr>
            <p:ph idx="1"/>
          </p:nvPr>
        </p:nvSpPr>
        <p:spPr/>
        <p:txBody>
          <a:bodyPr>
            <a:normAutofit fontScale="92500" lnSpcReduction="20000"/>
          </a:bodyPr>
          <a:lstStyle/>
          <a:p>
            <a:pPr lvl="0"/>
            <a:r>
              <a:rPr lang="it-IT" dirty="0" smtClean="0"/>
              <a:t>Emissione al camino</a:t>
            </a:r>
            <a:endParaRPr lang="it-IT" dirty="0"/>
          </a:p>
          <a:p>
            <a:pPr lvl="0"/>
            <a:r>
              <a:rPr lang="it-IT" dirty="0"/>
              <a:t>portata e caratteristiche chimico-fisiche della corrente fluida; </a:t>
            </a:r>
          </a:p>
          <a:p>
            <a:pPr lvl="0"/>
            <a:r>
              <a:rPr lang="it-IT" dirty="0"/>
              <a:t>caratteristiche chimico-fisiche delle particelle inquinanti; </a:t>
            </a:r>
          </a:p>
          <a:p>
            <a:pPr lvl="0"/>
            <a:r>
              <a:rPr lang="it-IT" dirty="0"/>
              <a:t>concentrazione dell’emissione </a:t>
            </a:r>
            <a:r>
              <a:rPr lang="it-IT" dirty="0" smtClean="0"/>
              <a:t>in ingresso. </a:t>
            </a:r>
          </a:p>
          <a:p>
            <a:pPr lvl="0"/>
            <a:r>
              <a:rPr lang="it-IT" dirty="0"/>
              <a:t>costo di acquisto, esercizio e manutenzione;</a:t>
            </a:r>
          </a:p>
          <a:p>
            <a:pPr lvl="0"/>
            <a:r>
              <a:rPr lang="it-IT" dirty="0" smtClean="0"/>
              <a:t>efficienza </a:t>
            </a:r>
            <a:r>
              <a:rPr lang="it-IT" dirty="0"/>
              <a:t>di separazione in funzione delle dimensioni medie e della composizione percentuale delle emissioni da filtrare, nonché del periodo intercorrente fra una (eventuale) pulizia e l'altra del filtro;</a:t>
            </a:r>
          </a:p>
          <a:p>
            <a:pPr lvl="0"/>
            <a:r>
              <a:rPr lang="it-IT" dirty="0"/>
              <a:t>dimensioni di ingombro dell'impianto di depurazione; </a:t>
            </a:r>
          </a:p>
          <a:p>
            <a:pPr lvl="0"/>
            <a:r>
              <a:rPr lang="it-IT" dirty="0"/>
              <a:t>perdita di carico minima (dopo la pulizia), media e massima (prima della pulizia).</a:t>
            </a:r>
          </a:p>
          <a:p>
            <a:pPr lvl="0"/>
            <a:endParaRPr lang="it-IT" dirty="0"/>
          </a:p>
          <a:p>
            <a:endParaRPr lang="it-IT" dirty="0"/>
          </a:p>
        </p:txBody>
      </p:sp>
    </p:spTree>
    <p:extLst>
      <p:ext uri="{BB962C8B-B14F-4D97-AF65-F5344CB8AC3E}">
        <p14:creationId xmlns:p14="http://schemas.microsoft.com/office/powerpoint/2010/main" val="2617336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Scelta del depuratore</a:t>
            </a:r>
          </a:p>
        </p:txBody>
      </p:sp>
      <p:pic>
        <p:nvPicPr>
          <p:cNvPr id="4" name="Immagine 3"/>
          <p:cNvPicPr/>
          <p:nvPr/>
        </p:nvPicPr>
        <p:blipFill rotWithShape="1">
          <a:blip r:embed="rId2" cstate="print">
            <a:clrChange>
              <a:clrFrom>
                <a:srgbClr val="F4F4F4"/>
              </a:clrFrom>
              <a:clrTo>
                <a:srgbClr val="F4F4F4">
                  <a:alpha val="0"/>
                </a:srgbClr>
              </a:clrTo>
            </a:clrChange>
            <a:extLst>
              <a:ext uri="{28A0092B-C50C-407E-A947-70E740481C1C}">
                <a14:useLocalDpi xmlns:a14="http://schemas.microsoft.com/office/drawing/2010/main" val="0"/>
              </a:ext>
            </a:extLst>
          </a:blip>
          <a:srcRect/>
          <a:stretch/>
        </p:blipFill>
        <p:spPr bwMode="auto">
          <a:xfrm>
            <a:off x="1498600" y="1329267"/>
            <a:ext cx="9059333" cy="52408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3176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Combustione </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La demolizione delle molecole </a:t>
            </a:r>
            <a:r>
              <a:rPr lang="it-IT" dirty="0"/>
              <a:t>dei composti organici con la combustione è </a:t>
            </a:r>
            <a:r>
              <a:rPr lang="it-IT" dirty="0" smtClean="0"/>
              <a:t>molto affidabile. </a:t>
            </a:r>
          </a:p>
          <a:p>
            <a:r>
              <a:rPr lang="it-IT" dirty="0" smtClean="0"/>
              <a:t>Composti organici anche molto pericolosi sono trasformati nei prodotti </a:t>
            </a:r>
            <a:r>
              <a:rPr lang="it-IT" dirty="0"/>
              <a:t>tipici della combustione: CO</a:t>
            </a:r>
            <a:r>
              <a:rPr lang="it-IT" baseline="-25000" dirty="0"/>
              <a:t>2</a:t>
            </a:r>
            <a:r>
              <a:rPr lang="it-IT" dirty="0"/>
              <a:t>, H</a:t>
            </a:r>
            <a:r>
              <a:rPr lang="it-IT" baseline="-25000" dirty="0"/>
              <a:t>2</a:t>
            </a:r>
            <a:r>
              <a:rPr lang="it-IT" dirty="0"/>
              <a:t>O, S0</a:t>
            </a:r>
            <a:r>
              <a:rPr lang="it-IT" baseline="-25000" dirty="0"/>
              <a:t>2</a:t>
            </a:r>
            <a:r>
              <a:rPr lang="it-IT" dirty="0"/>
              <a:t>.</a:t>
            </a:r>
          </a:p>
          <a:p>
            <a:r>
              <a:rPr lang="it-IT" dirty="0"/>
              <a:t>I trattamenti di combustione si suddividono in: </a:t>
            </a:r>
          </a:p>
          <a:p>
            <a:pPr lvl="1"/>
            <a:r>
              <a:rPr lang="it-IT" b="1" dirty="0"/>
              <a:t>termici</a:t>
            </a:r>
            <a:r>
              <a:rPr lang="it-IT" dirty="0"/>
              <a:t>, se hanno luogo a temperature superiori a 600°C; </a:t>
            </a:r>
          </a:p>
          <a:p>
            <a:pPr lvl="1"/>
            <a:r>
              <a:rPr lang="it-IT" b="1" dirty="0"/>
              <a:t>termocatalitici</a:t>
            </a:r>
            <a:r>
              <a:rPr lang="it-IT" dirty="0"/>
              <a:t>, se hanno luogo a temperature inferiori a 600°C con l'ausilio di un catalizzatore.</a:t>
            </a:r>
          </a:p>
          <a:p>
            <a:r>
              <a:rPr lang="it-IT" dirty="0" smtClean="0"/>
              <a:t>I trattamenti </a:t>
            </a:r>
            <a:r>
              <a:rPr lang="it-IT" dirty="0"/>
              <a:t>termici, </a:t>
            </a:r>
            <a:r>
              <a:rPr lang="it-IT" dirty="0" smtClean="0"/>
              <a:t>richiedono l’impiego di combustibile (metano). </a:t>
            </a:r>
          </a:p>
          <a:p>
            <a:r>
              <a:rPr lang="it-IT" dirty="0"/>
              <a:t>I trattamenti </a:t>
            </a:r>
            <a:r>
              <a:rPr lang="it-IT" dirty="0" smtClean="0"/>
              <a:t>termocatalitici richiedono temperature più </a:t>
            </a:r>
            <a:r>
              <a:rPr lang="it-IT" dirty="0"/>
              <a:t>basse (dell'ordine di 300°C) e la reazione di ossidazione viene indotta mediante catalizzatori specifici (a base di vanadio od ossidi di alluminio).</a:t>
            </a:r>
          </a:p>
          <a:p>
            <a:endParaRPr lang="it-IT" dirty="0"/>
          </a:p>
        </p:txBody>
      </p:sp>
    </p:spTree>
    <p:extLst>
      <p:ext uri="{BB962C8B-B14F-4D97-AF65-F5344CB8AC3E}">
        <p14:creationId xmlns:p14="http://schemas.microsoft.com/office/powerpoint/2010/main" val="782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Camere di calma</a:t>
            </a:r>
            <a:endParaRPr lang="it-IT" dirty="0"/>
          </a:p>
        </p:txBody>
      </p:sp>
      <p:sp>
        <p:nvSpPr>
          <p:cNvPr id="3" name="Segnaposto contenuto 2"/>
          <p:cNvSpPr>
            <a:spLocks noGrp="1"/>
          </p:cNvSpPr>
          <p:nvPr>
            <p:ph idx="1"/>
          </p:nvPr>
        </p:nvSpPr>
        <p:spPr>
          <a:xfrm>
            <a:off x="838200" y="1825625"/>
            <a:ext cx="6096000" cy="4351338"/>
          </a:xfrm>
        </p:spPr>
        <p:txBody>
          <a:bodyPr/>
          <a:lstStyle/>
          <a:p>
            <a:r>
              <a:rPr lang="it-IT" dirty="0" smtClean="0"/>
              <a:t>Spazio confinato entro il quale le particelle permangono per un tempo sufficiente a farle depositare sul fondo</a:t>
            </a:r>
          </a:p>
          <a:p>
            <a:r>
              <a:rPr lang="it-IT" dirty="0" smtClean="0"/>
              <a:t>Efficaci su particelle superiori a 100 µm (velocità di sedimentazione superiore 0,5 m/s) </a:t>
            </a:r>
          </a:p>
          <a:p>
            <a:endParaRPr lang="it-IT" dirty="0" smtClean="0"/>
          </a:p>
        </p:txBody>
      </p:sp>
      <p:pic>
        <p:nvPicPr>
          <p:cNvPr id="5" name="Immagine 4" descr="http://www.solerpalau.it/images/formacion/Ffitxa26_ilus_1.gif"/>
          <p:cNvPicPr/>
          <p:nvPr/>
        </p:nvPicPr>
        <p:blipFill rotWithShape="1">
          <a:blip r:embed="rId2">
            <a:extLst>
              <a:ext uri="{28A0092B-C50C-407E-A947-70E740481C1C}">
                <a14:useLocalDpi xmlns:a14="http://schemas.microsoft.com/office/drawing/2010/main" val="0"/>
              </a:ext>
            </a:extLst>
          </a:blip>
          <a:srcRect b="47360"/>
          <a:stretch/>
        </p:blipFill>
        <p:spPr bwMode="auto">
          <a:xfrm>
            <a:off x="7171267" y="68791"/>
            <a:ext cx="5020733" cy="3513667"/>
          </a:xfrm>
          <a:prstGeom prst="rect">
            <a:avLst/>
          </a:prstGeom>
          <a:noFill/>
          <a:ln>
            <a:noFill/>
          </a:ln>
        </p:spPr>
      </p:pic>
    </p:spTree>
    <p:extLst>
      <p:ext uri="{BB962C8B-B14F-4D97-AF65-F5344CB8AC3E}">
        <p14:creationId xmlns:p14="http://schemas.microsoft.com/office/powerpoint/2010/main" val="236933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Combustori termici</a:t>
            </a:r>
            <a:endParaRPr lang="it-IT" dirty="0"/>
          </a:p>
        </p:txBody>
      </p:sp>
      <p:sp>
        <p:nvSpPr>
          <p:cNvPr id="3" name="Segnaposto contenuto 2"/>
          <p:cNvSpPr>
            <a:spLocks noGrp="1"/>
          </p:cNvSpPr>
          <p:nvPr>
            <p:ph idx="1"/>
          </p:nvPr>
        </p:nvSpPr>
        <p:spPr>
          <a:xfrm>
            <a:off x="838200" y="4275667"/>
            <a:ext cx="7179733" cy="1901296"/>
          </a:xfrm>
        </p:spPr>
        <p:txBody>
          <a:bodyPr/>
          <a:lstStyle/>
          <a:p>
            <a:r>
              <a:rPr lang="it-IT" dirty="0" smtClean="0"/>
              <a:t>Adatti all’abbattimento di gas e vapori</a:t>
            </a:r>
          </a:p>
          <a:p>
            <a:r>
              <a:rPr lang="it-IT" dirty="0" smtClean="0"/>
              <a:t>Comportano consumo di gas e quindi hanno significativi costi di gestione</a:t>
            </a:r>
          </a:p>
          <a:p>
            <a:endParaRPr lang="it-IT" dirty="0"/>
          </a:p>
        </p:txBody>
      </p:sp>
      <p:pic>
        <p:nvPicPr>
          <p:cNvPr id="4" name="Immagine 3"/>
          <p:cNvPicPr/>
          <p:nvPr/>
        </p:nvPicPr>
        <p:blipFill rotWithShape="1">
          <a:blip r:embed="rId2" cstate="print">
            <a:clrChange>
              <a:clrFrom>
                <a:srgbClr val="F8F8F8"/>
              </a:clrFrom>
              <a:clrTo>
                <a:srgbClr val="F8F8F8">
                  <a:alpha val="0"/>
                </a:srgbClr>
              </a:clrTo>
            </a:clrChange>
            <a:extLst>
              <a:ext uri="{28A0092B-C50C-407E-A947-70E740481C1C}">
                <a14:useLocalDpi xmlns:a14="http://schemas.microsoft.com/office/drawing/2010/main" val="0"/>
              </a:ext>
            </a:extLst>
          </a:blip>
          <a:srcRect/>
          <a:stretch/>
        </p:blipFill>
        <p:spPr bwMode="auto">
          <a:xfrm>
            <a:off x="4724401" y="340253"/>
            <a:ext cx="7467600" cy="37406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460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3743325" cy="2854325"/>
          </a:xfrm>
        </p:spPr>
        <p:txBody>
          <a:bodyPr>
            <a:normAutofit/>
          </a:bodyPr>
          <a:lstStyle/>
          <a:p>
            <a:r>
              <a:rPr lang="it-IT" dirty="0" smtClean="0"/>
              <a:t>Combustori con Recupero termico</a:t>
            </a:r>
            <a:endParaRPr lang="it-IT" dirty="0"/>
          </a:p>
        </p:txBody>
      </p:sp>
      <p:pic>
        <p:nvPicPr>
          <p:cNvPr id="4" name="Segnaposto contenuto 3"/>
          <p:cNvPicPr>
            <a:picLocks noGrp="1"/>
          </p:cNvPicPr>
          <p:nvPr>
            <p:ph idx="1"/>
          </p:nvPr>
        </p:nvPicPr>
        <p:blipFill rotWithShape="1">
          <a:blip r:embed="rId2" cstate="print">
            <a:clrChange>
              <a:clrFrom>
                <a:srgbClr val="F4F4F2"/>
              </a:clrFrom>
              <a:clrTo>
                <a:srgbClr val="F4F4F2">
                  <a:alpha val="0"/>
                </a:srgbClr>
              </a:clrTo>
            </a:clrChange>
            <a:extLst>
              <a:ext uri="{28A0092B-C50C-407E-A947-70E740481C1C}">
                <a14:useLocalDpi xmlns:a14="http://schemas.microsoft.com/office/drawing/2010/main" val="0"/>
              </a:ext>
            </a:extLst>
          </a:blip>
          <a:srcRect/>
          <a:stretch/>
        </p:blipFill>
        <p:spPr bwMode="auto">
          <a:xfrm>
            <a:off x="5164666" y="431800"/>
            <a:ext cx="6807201" cy="5461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2549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77875"/>
          </a:xfrm>
        </p:spPr>
        <p:txBody>
          <a:bodyPr/>
          <a:lstStyle/>
          <a:p>
            <a:r>
              <a:rPr lang="it-IT" dirty="0" smtClean="0"/>
              <a:t>Impianti rigenerativi</a:t>
            </a:r>
            <a:endParaRPr lang="it-IT" dirty="0"/>
          </a:p>
        </p:txBody>
      </p:sp>
      <p:pic>
        <p:nvPicPr>
          <p:cNvPr id="4" name="Segnaposto contenuto 3" descr="D:\Marco Boscolo\Documents\2016\Impianti abbattimento emissioni\Immagini\Abbattitore termico rigenerativo.jpg"/>
          <p:cNvPicPr>
            <a:picLocks noGrp="1" noChangeAspect="1"/>
          </p:cNvPicPr>
          <p:nvPr>
            <p:ph idx="1"/>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696000" y="873629"/>
            <a:ext cx="10800000" cy="5594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0832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Combustori termocatalitici</a:t>
            </a:r>
            <a:endParaRPr lang="it-IT" dirty="0"/>
          </a:p>
        </p:txBody>
      </p:sp>
      <p:pic>
        <p:nvPicPr>
          <p:cNvPr id="4" name="Immagine 3"/>
          <p:cNvPicPr/>
          <p:nvPr/>
        </p:nvPicPr>
        <p:blipFill rotWithShape="1">
          <a:blip r:embed="rId2" cstate="print">
            <a:clrChange>
              <a:clrFrom>
                <a:srgbClr val="FAF8FB"/>
              </a:clrFrom>
              <a:clrTo>
                <a:srgbClr val="FAF8FB">
                  <a:alpha val="0"/>
                </a:srgbClr>
              </a:clrTo>
            </a:clrChange>
            <a:extLst>
              <a:ext uri="{28A0092B-C50C-407E-A947-70E740481C1C}">
                <a14:useLocalDpi xmlns:a14="http://schemas.microsoft.com/office/drawing/2010/main" val="0"/>
              </a:ext>
            </a:extLst>
          </a:blip>
          <a:srcRect/>
          <a:stretch/>
        </p:blipFill>
        <p:spPr bwMode="auto">
          <a:xfrm>
            <a:off x="7858125" y="193039"/>
            <a:ext cx="4037965" cy="6312535"/>
          </a:xfrm>
          <a:prstGeom prst="rect">
            <a:avLst/>
          </a:prstGeom>
          <a:noFill/>
          <a:ln>
            <a:noFill/>
          </a:ln>
          <a:extLst>
            <a:ext uri="{53640926-AAD7-44D8-BBD7-CCE9431645EC}">
              <a14:shadowObscured xmlns:a14="http://schemas.microsoft.com/office/drawing/2010/main"/>
            </a:ext>
          </a:extLst>
        </p:spPr>
      </p:pic>
      <p:pic>
        <p:nvPicPr>
          <p:cNvPr id="5" name="Immagine 4" descr="Risultati immagini per combustore catalitic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75982" y="1414463"/>
            <a:ext cx="6439853" cy="4938712"/>
          </a:xfrm>
          <a:prstGeom prst="rect">
            <a:avLst/>
          </a:prstGeom>
          <a:noFill/>
          <a:ln>
            <a:noFill/>
          </a:ln>
        </p:spPr>
      </p:pic>
    </p:spTree>
    <p:extLst>
      <p:ext uri="{BB962C8B-B14F-4D97-AF65-F5344CB8AC3E}">
        <p14:creationId xmlns:p14="http://schemas.microsoft.com/office/powerpoint/2010/main" val="1469036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Adsorbimento su carbone attivo: filtro dedicato</a:t>
            </a:r>
            <a:endParaRPr lang="it-IT" dirty="0"/>
          </a:p>
        </p:txBody>
      </p:sp>
      <p:pic>
        <p:nvPicPr>
          <p:cNvPr id="4" name="Immagine 3"/>
          <p:cNvPicPr>
            <a:picLocks noChangeAspect="1"/>
          </p:cNvPicPr>
          <p:nvPr/>
        </p:nvPicPr>
        <p:blipFill rotWithShape="1">
          <a:blip r:embed="rId2"/>
          <a:srcRect l="6065" r="35640"/>
          <a:stretch/>
        </p:blipFill>
        <p:spPr>
          <a:xfrm>
            <a:off x="2000249" y="1376746"/>
            <a:ext cx="7810501" cy="5193604"/>
          </a:xfrm>
          <a:prstGeom prst="rect">
            <a:avLst/>
          </a:prstGeom>
        </p:spPr>
      </p:pic>
    </p:spTree>
    <p:extLst>
      <p:ext uri="{BB962C8B-B14F-4D97-AF65-F5344CB8AC3E}">
        <p14:creationId xmlns:p14="http://schemas.microsoft.com/office/powerpoint/2010/main" val="3828109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1950" y="908050"/>
            <a:ext cx="5105400" cy="3178175"/>
          </a:xfrm>
        </p:spPr>
        <p:txBody>
          <a:bodyPr>
            <a:normAutofit/>
          </a:bodyPr>
          <a:lstStyle/>
          <a:p>
            <a:r>
              <a:rPr lang="it-IT" dirty="0" smtClean="0"/>
              <a:t>Adsorbimento su carbone attivo: iniezione di carbone attivo nella corrente</a:t>
            </a:r>
            <a:endParaRPr lang="it-IT" dirty="0"/>
          </a:p>
        </p:txBody>
      </p:sp>
      <p:pic>
        <p:nvPicPr>
          <p:cNvPr id="4" name="Segnaposto contenuto 3" descr="Serie MGS"/>
          <p:cNvPicPr>
            <a:picLocks noGrp="1"/>
          </p:cNvPicPr>
          <p:nvPr>
            <p:ph idx="1"/>
          </p:nvPr>
        </p:nvPicPr>
        <p:blipFill rotWithShape="1">
          <a:blip r:embed="rId2">
            <a:extLst>
              <a:ext uri="{28A0092B-C50C-407E-A947-70E740481C1C}">
                <a14:useLocalDpi xmlns:a14="http://schemas.microsoft.com/office/drawing/2010/main" val="0"/>
              </a:ext>
            </a:extLst>
          </a:blip>
          <a:srcRect l="29076" r="29109"/>
          <a:stretch/>
        </p:blipFill>
        <p:spPr bwMode="auto">
          <a:xfrm>
            <a:off x="5648324" y="365125"/>
            <a:ext cx="6238875" cy="63976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6885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www.airtreco.com/image/Schema-Rotoconcentratore.jpg"/>
          <p:cNvPicPr/>
          <p:nvPr/>
        </p:nvPicPr>
        <p:blipFill>
          <a:blip r:embed="rId2">
            <a:extLst>
              <a:ext uri="{28A0092B-C50C-407E-A947-70E740481C1C}">
                <a14:useLocalDpi xmlns:a14="http://schemas.microsoft.com/office/drawing/2010/main" val="0"/>
              </a:ext>
            </a:extLst>
          </a:blip>
          <a:srcRect/>
          <a:stretch>
            <a:fillRect/>
          </a:stretch>
        </p:blipFill>
        <p:spPr bwMode="auto">
          <a:xfrm>
            <a:off x="476251" y="99377"/>
            <a:ext cx="10991532" cy="6539548"/>
          </a:xfrm>
          <a:prstGeom prst="rect">
            <a:avLst/>
          </a:prstGeom>
          <a:noFill/>
          <a:ln>
            <a:noFill/>
          </a:ln>
        </p:spPr>
      </p:pic>
      <p:sp>
        <p:nvSpPr>
          <p:cNvPr id="2" name="Titolo 1"/>
          <p:cNvSpPr>
            <a:spLocks noGrp="1"/>
          </p:cNvSpPr>
          <p:nvPr>
            <p:ph type="title"/>
          </p:nvPr>
        </p:nvSpPr>
        <p:spPr>
          <a:xfrm>
            <a:off x="2438400" y="365125"/>
            <a:ext cx="8915400" cy="1325563"/>
          </a:xfrm>
        </p:spPr>
        <p:txBody>
          <a:bodyPr/>
          <a:lstStyle/>
          <a:p>
            <a:r>
              <a:rPr lang="it-IT" dirty="0" err="1" smtClean="0"/>
              <a:t>Rotoconcentratore</a:t>
            </a:r>
            <a:endParaRPr lang="it-IT" dirty="0"/>
          </a:p>
        </p:txBody>
      </p:sp>
    </p:spTree>
    <p:extLst>
      <p:ext uri="{BB962C8B-B14F-4D97-AF65-F5344CB8AC3E}">
        <p14:creationId xmlns:p14="http://schemas.microsoft.com/office/powerpoint/2010/main" val="1592794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5191125" cy="1325563"/>
          </a:xfrm>
        </p:spPr>
        <p:txBody>
          <a:bodyPr/>
          <a:lstStyle/>
          <a:p>
            <a:r>
              <a:rPr lang="it-IT" dirty="0" err="1" smtClean="0"/>
              <a:t>Rotoconcentratore</a:t>
            </a:r>
            <a:endParaRPr lang="it-IT" dirty="0"/>
          </a:p>
        </p:txBody>
      </p:sp>
      <p:pic>
        <p:nvPicPr>
          <p:cNvPr id="4" name="Immagine 3"/>
          <p:cNvPicPr>
            <a:picLocks noChangeAspect="1"/>
          </p:cNvPicPr>
          <p:nvPr/>
        </p:nvPicPr>
        <p:blipFill rotWithShape="1">
          <a:blip r:embed="rId3"/>
          <a:srcRect l="5923" r="18009"/>
          <a:stretch/>
        </p:blipFill>
        <p:spPr>
          <a:xfrm>
            <a:off x="696000" y="1757527"/>
            <a:ext cx="10800000" cy="4743221"/>
          </a:xfrm>
          <a:prstGeom prst="rect">
            <a:avLst/>
          </a:prstGeom>
        </p:spPr>
      </p:pic>
      <p:sp>
        <p:nvSpPr>
          <p:cNvPr id="5" name="CasellaDiTesto 4"/>
          <p:cNvSpPr txBox="1"/>
          <p:nvPr/>
        </p:nvSpPr>
        <p:spPr>
          <a:xfrm>
            <a:off x="6457950" y="733425"/>
            <a:ext cx="4610100" cy="523220"/>
          </a:xfrm>
          <a:prstGeom prst="rect">
            <a:avLst/>
          </a:prstGeom>
          <a:noFill/>
        </p:spPr>
        <p:txBody>
          <a:bodyPr wrap="square" rtlCol="0">
            <a:spAutoFit/>
          </a:bodyPr>
          <a:lstStyle/>
          <a:p>
            <a:r>
              <a:rPr lang="it-IT" sz="2800" dirty="0" smtClean="0"/>
              <a:t>Rotore ricoperto da zeoliti</a:t>
            </a:r>
            <a:endParaRPr lang="it-IT" sz="2800" dirty="0"/>
          </a:p>
        </p:txBody>
      </p:sp>
      <p:cxnSp>
        <p:nvCxnSpPr>
          <p:cNvPr id="7" name="Connettore 2 6"/>
          <p:cNvCxnSpPr/>
          <p:nvPr/>
        </p:nvCxnSpPr>
        <p:spPr>
          <a:xfrm flipH="1">
            <a:off x="4410075" y="1256645"/>
            <a:ext cx="2133600" cy="241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560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http://www.airtreco.com/image/Impianti-Rotoconcentratori-AirTrac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2900" y="115093"/>
            <a:ext cx="7724775" cy="6409531"/>
          </a:xfrm>
          <a:prstGeom prst="rect">
            <a:avLst/>
          </a:prstGeom>
          <a:noFill/>
          <a:ln>
            <a:noFill/>
          </a:ln>
        </p:spPr>
      </p:pic>
      <p:sp>
        <p:nvSpPr>
          <p:cNvPr id="2" name="Titolo 1"/>
          <p:cNvSpPr>
            <a:spLocks noGrp="1"/>
          </p:cNvSpPr>
          <p:nvPr>
            <p:ph type="title"/>
          </p:nvPr>
        </p:nvSpPr>
        <p:spPr/>
        <p:txBody>
          <a:bodyPr/>
          <a:lstStyle/>
          <a:p>
            <a:r>
              <a:rPr lang="it-IT" dirty="0" smtClean="0"/>
              <a:t>Impianto di </a:t>
            </a:r>
            <a:r>
              <a:rPr lang="it-IT" dirty="0" err="1" smtClean="0"/>
              <a:t>rotoconcentrazione</a:t>
            </a:r>
            <a:endParaRPr lang="it-IT" dirty="0"/>
          </a:p>
        </p:txBody>
      </p:sp>
    </p:spTree>
    <p:extLst>
      <p:ext uri="{BB962C8B-B14F-4D97-AF65-F5344CB8AC3E}">
        <p14:creationId xmlns:p14="http://schemas.microsoft.com/office/powerpoint/2010/main" val="3275815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Biofiltrazione</a:t>
            </a:r>
            <a:endParaRPr lang="it-IT" dirty="0"/>
          </a:p>
        </p:txBody>
      </p:sp>
      <p:pic>
        <p:nvPicPr>
          <p:cNvPr id="4" name="Immagine 3" descr="Risultati immagini per biofiltrazione cov">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2000" y="22903"/>
            <a:ext cx="7200000" cy="4521432"/>
          </a:xfrm>
          <a:prstGeom prst="rect">
            <a:avLst/>
          </a:prstGeom>
          <a:noFill/>
          <a:ln>
            <a:noFill/>
          </a:ln>
        </p:spPr>
      </p:pic>
      <p:pic>
        <p:nvPicPr>
          <p:cNvPr id="5" name="Immagine 4" descr="Risultati immagini per biofiltrazione cov">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05092" y="2543176"/>
            <a:ext cx="6048058" cy="4093124"/>
          </a:xfrm>
          <a:prstGeom prst="rect">
            <a:avLst/>
          </a:prstGeom>
          <a:noFill/>
          <a:ln>
            <a:noFill/>
          </a:ln>
        </p:spPr>
      </p:pic>
    </p:spTree>
    <p:extLst>
      <p:ext uri="{BB962C8B-B14F-4D97-AF65-F5344CB8AC3E}">
        <p14:creationId xmlns:p14="http://schemas.microsoft.com/office/powerpoint/2010/main" val="34997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919591" y="1226480"/>
            <a:ext cx="4976076" cy="2774814"/>
          </a:xfrm>
          <a:prstGeom prst="rect">
            <a:avLst/>
          </a:prstGeom>
        </p:spPr>
      </p:pic>
      <p:sp>
        <p:nvSpPr>
          <p:cNvPr id="2" name="Titolo 1"/>
          <p:cNvSpPr>
            <a:spLocks noGrp="1"/>
          </p:cNvSpPr>
          <p:nvPr>
            <p:ph type="title"/>
          </p:nvPr>
        </p:nvSpPr>
        <p:spPr/>
        <p:txBody>
          <a:bodyPr/>
          <a:lstStyle/>
          <a:p>
            <a:r>
              <a:rPr lang="it-IT" dirty="0" smtClean="0"/>
              <a:t>Camere di calma: dimensionamento</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77500" lnSpcReduction="20000"/>
              </a:bodyPr>
              <a:lstStyle/>
              <a:p>
                <a:r>
                  <a:rPr lang="it-IT" i="1" dirty="0" smtClean="0"/>
                  <a:t>Condizioni per la separazione</a:t>
                </a:r>
              </a:p>
              <a:p>
                <a14:m>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𝑠</m:t>
                        </m:r>
                      </m:sub>
                    </m:sSub>
                    <m:r>
                      <a:rPr lang="it-IT" i="1">
                        <a:latin typeface="Cambria Math" panose="02040503050406030204" pitchFamily="18" charset="0"/>
                      </a:rPr>
                      <m:t>&lt;</m:t>
                    </m:r>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𝑎</m:t>
                        </m:r>
                      </m:sub>
                    </m:sSub>
                    <m:r>
                      <a:rPr lang="it-IT" i="1">
                        <a:latin typeface="Cambria Math" panose="02040503050406030204" pitchFamily="18" charset="0"/>
                      </a:rPr>
                      <m:t>     ⇒            </m:t>
                    </m:r>
                    <m:f>
                      <m:fPr>
                        <m:ctrlPr>
                          <a:rPr lang="it-IT" i="1">
                            <a:latin typeface="Cambria Math" panose="02040503050406030204" pitchFamily="18" charset="0"/>
                          </a:rPr>
                        </m:ctrlPr>
                      </m:fPr>
                      <m:num>
                        <m:r>
                          <a:rPr lang="it-IT" i="1">
                            <a:latin typeface="Cambria Math" panose="02040503050406030204" pitchFamily="18" charset="0"/>
                          </a:rPr>
                          <m:t>h</m:t>
                        </m:r>
                      </m:num>
                      <m:den>
                        <m:r>
                          <a:rPr lang="it-IT" i="1">
                            <a:latin typeface="Cambria Math" panose="02040503050406030204" pitchFamily="18" charset="0"/>
                          </a:rPr>
                          <m:t>𝑢</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𝐿</m:t>
                        </m:r>
                      </m:num>
                      <m:den>
                        <m:r>
                          <a:rPr lang="it-IT" i="1">
                            <a:latin typeface="Cambria Math" panose="02040503050406030204" pitchFamily="18" charset="0"/>
                          </a:rPr>
                          <m:t>𝑣</m:t>
                        </m:r>
                      </m:den>
                    </m:f>
                  </m:oMath>
                </a14:m>
                <a:endParaRPr lang="it-IT" dirty="0" smtClean="0"/>
              </a:p>
              <a:p>
                <a:pPr marL="0" indent="0">
                  <a:buNone/>
                </a:pPr>
                <a:r>
                  <a:rPr lang="it-IT" dirty="0" smtClean="0"/>
                  <a:t>Ne consegue, ricordando che </a:t>
                </a:r>
                <a14:m>
                  <m:oMath xmlns:m="http://schemas.openxmlformats.org/officeDocument/2006/math">
                    <m:r>
                      <a:rPr lang="it-IT" i="1">
                        <a:latin typeface="Cambria Math" panose="02040503050406030204" pitchFamily="18" charset="0"/>
                      </a:rPr>
                      <m:t>𝑄</m:t>
                    </m:r>
                    <m:r>
                      <a:rPr lang="it-IT" i="1">
                        <a:latin typeface="Cambria Math" panose="02040503050406030204" pitchFamily="18" charset="0"/>
                      </a:rPr>
                      <m:t>=</m:t>
                    </m:r>
                    <m:r>
                      <a:rPr lang="it-IT" i="1">
                        <a:latin typeface="Cambria Math" panose="02040503050406030204" pitchFamily="18" charset="0"/>
                      </a:rPr>
                      <m:t>𝑣</m:t>
                    </m:r>
                    <m:r>
                      <a:rPr lang="it-IT" i="1">
                        <a:latin typeface="Cambria Math" panose="02040503050406030204" pitchFamily="18" charset="0"/>
                      </a:rPr>
                      <m:t>∙</m:t>
                    </m:r>
                    <m:r>
                      <a:rPr lang="it-IT" i="1">
                        <a:latin typeface="Cambria Math" panose="02040503050406030204" pitchFamily="18" charset="0"/>
                      </a:rPr>
                      <m:t>h</m:t>
                    </m:r>
                    <m:r>
                      <a:rPr lang="it-IT" i="1">
                        <a:latin typeface="Cambria Math" panose="02040503050406030204" pitchFamily="18" charset="0"/>
                      </a:rPr>
                      <m:t>∙</m:t>
                    </m:r>
                    <m:r>
                      <a:rPr lang="it-IT" i="1">
                        <a:latin typeface="Cambria Math" panose="02040503050406030204" pitchFamily="18" charset="0"/>
                      </a:rPr>
                      <m:t>𝐻</m:t>
                    </m:r>
                  </m:oMath>
                </a14:m>
                <a:endParaRPr lang="it-IT" dirty="0" smtClean="0"/>
              </a:p>
              <a:p>
                <a:pPr marL="0" indent="0">
                  <a:buNone/>
                </a:pPr>
                <a:endParaRPr lang="it-IT" dirty="0" smtClean="0"/>
              </a:p>
              <a:p>
                <a:pPr marL="0" indent="0">
                  <a:buNone/>
                </a:pPr>
                <a14:m>
                  <m:oMathPara xmlns:m="http://schemas.openxmlformats.org/officeDocument/2006/math">
                    <m:oMathParaPr>
                      <m:jc m:val="left"/>
                    </m:oMathParaPr>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𝐿</m:t>
                          </m:r>
                        </m:num>
                        <m:den>
                          <m:f>
                            <m:fPr>
                              <m:ctrlPr>
                                <a:rPr lang="it-IT" i="1">
                                  <a:latin typeface="Cambria Math" panose="02040503050406030204" pitchFamily="18" charset="0"/>
                                </a:rPr>
                              </m:ctrlPr>
                            </m:fPr>
                            <m:num>
                              <m:r>
                                <a:rPr lang="it-IT" i="1">
                                  <a:latin typeface="Cambria Math" panose="02040503050406030204" pitchFamily="18" charset="0"/>
                                </a:rPr>
                                <m:t>𝑄</m:t>
                              </m:r>
                            </m:num>
                            <m:den>
                              <m:r>
                                <a:rPr lang="it-IT" i="1">
                                  <a:latin typeface="Cambria Math" panose="02040503050406030204" pitchFamily="18" charset="0"/>
                                </a:rPr>
                                <m:t>h</m:t>
                              </m:r>
                              <m:r>
                                <a:rPr lang="it-IT" i="1">
                                  <a:latin typeface="Cambria Math" panose="02040503050406030204" pitchFamily="18" charset="0"/>
                                </a:rPr>
                                <m:t>∙</m:t>
                              </m:r>
                              <m:r>
                                <a:rPr lang="it-IT" i="1">
                                  <a:latin typeface="Cambria Math" panose="02040503050406030204" pitchFamily="18" charset="0"/>
                                </a:rPr>
                                <m:t>𝐻</m:t>
                              </m:r>
                            </m:den>
                          </m:f>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h</m:t>
                          </m:r>
                        </m:num>
                        <m:den>
                          <m:r>
                            <a:rPr lang="it-IT" i="1">
                              <a:latin typeface="Cambria Math" panose="02040503050406030204" pitchFamily="18" charset="0"/>
                            </a:rPr>
                            <m:t>𝑢</m:t>
                          </m:r>
                        </m:den>
                      </m:f>
                      <m:r>
                        <a:rPr lang="it-IT" i="1">
                          <a:latin typeface="Cambria Math" panose="02040503050406030204" pitchFamily="18" charset="0"/>
                        </a:rPr>
                        <m:t>      ⇒     </m:t>
                      </m:r>
                      <m:r>
                        <a:rPr lang="it-IT" i="1">
                          <a:latin typeface="Cambria Math" panose="02040503050406030204" pitchFamily="18" charset="0"/>
                        </a:rPr>
                        <m:t>𝐿</m:t>
                      </m:r>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𝑄</m:t>
                          </m:r>
                        </m:num>
                        <m:den>
                          <m:r>
                            <a:rPr lang="it-IT" i="1">
                              <a:latin typeface="Cambria Math" panose="02040503050406030204" pitchFamily="18" charset="0"/>
                            </a:rPr>
                            <m:t>𝐻</m:t>
                          </m:r>
                          <m:r>
                            <a:rPr lang="it-IT" i="1">
                              <a:latin typeface="Cambria Math" panose="02040503050406030204" pitchFamily="18" charset="0"/>
                            </a:rPr>
                            <m:t>∙</m:t>
                          </m:r>
                          <m:r>
                            <a:rPr lang="it-IT" i="1">
                              <a:latin typeface="Cambria Math" panose="02040503050406030204" pitchFamily="18" charset="0"/>
                            </a:rPr>
                            <m:t>𝑢</m:t>
                          </m:r>
                        </m:den>
                      </m:f>
                    </m:oMath>
                  </m:oMathPara>
                </a14:m>
                <a:endParaRPr lang="it-IT" dirty="0" smtClean="0"/>
              </a:p>
              <a:p>
                <a:pPr marL="0" indent="0">
                  <a:buNone/>
                </a:pPr>
                <a:endParaRPr lang="it-IT" dirty="0" smtClean="0"/>
              </a:p>
              <a:p>
                <a:pPr marL="0" indent="0">
                  <a:buNone/>
                </a:pPr>
                <a:r>
                  <a:rPr lang="it-IT" i="1" dirty="0" smtClean="0"/>
                  <a:t>Se D=200µm   →  v</a:t>
                </a:r>
                <a:r>
                  <a:rPr lang="it-IT" i="1" baseline="-25000" dirty="0" smtClean="0"/>
                  <a:t>s</a:t>
                </a:r>
                <a:r>
                  <a:rPr lang="it-IT" i="1" dirty="0" smtClean="0"/>
                  <a:t>=1 m/s</a:t>
                </a:r>
              </a:p>
              <a:p>
                <a:pPr marL="0" indent="0">
                  <a:buNone/>
                </a:pPr>
                <a:endParaRPr lang="it-IT" i="1" dirty="0" smtClean="0"/>
              </a:p>
              <a:p>
                <a:pPr marL="0" indent="0">
                  <a:buNone/>
                </a:pPr>
                <a14:m>
                  <m:oMathPara xmlns:m="http://schemas.openxmlformats.org/officeDocument/2006/math">
                    <m:oMathParaPr>
                      <m:jc m:val="left"/>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𝐿</m:t>
                          </m:r>
                        </m:e>
                        <m:sub>
                          <m:r>
                            <a:rPr lang="it-IT" i="1">
                              <a:latin typeface="Cambria Math" panose="02040503050406030204" pitchFamily="18" charset="0"/>
                            </a:rPr>
                            <m:t>𝑚𝑖𝑛</m:t>
                          </m:r>
                        </m:sub>
                      </m:sSub>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𝑄</m:t>
                          </m:r>
                        </m:num>
                        <m:den>
                          <m:r>
                            <a:rPr lang="it-IT" i="1">
                              <a:latin typeface="Cambria Math" panose="02040503050406030204" pitchFamily="18" charset="0"/>
                            </a:rPr>
                            <m:t>h</m:t>
                          </m:r>
                          <m:r>
                            <a:rPr lang="it-IT" i="1">
                              <a:latin typeface="Cambria Math" panose="02040503050406030204" pitchFamily="18" charset="0"/>
                            </a:rPr>
                            <m:t>∙</m:t>
                          </m:r>
                          <m:r>
                            <a:rPr lang="it-IT" i="1">
                              <a:latin typeface="Cambria Math" panose="02040503050406030204" pitchFamily="18" charset="0"/>
                            </a:rPr>
                            <m:t>𝑢</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10.000</m:t>
                          </m:r>
                        </m:num>
                        <m:den>
                          <m:r>
                            <a:rPr lang="it-IT" i="1">
                              <a:latin typeface="Cambria Math" panose="02040503050406030204" pitchFamily="18" charset="0"/>
                            </a:rPr>
                            <m:t>3.600</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1×1</m:t>
                          </m:r>
                        </m:den>
                      </m:f>
                      <m:r>
                        <a:rPr lang="it-IT" i="1">
                          <a:latin typeface="Cambria Math" panose="02040503050406030204" pitchFamily="18" charset="0"/>
                        </a:rPr>
                        <m:t>=2,778 </m:t>
                      </m:r>
                      <m:r>
                        <a:rPr lang="it-IT" i="1">
                          <a:latin typeface="Cambria Math" panose="02040503050406030204" pitchFamily="18" charset="0"/>
                        </a:rPr>
                        <m:t>𝑚</m:t>
                      </m:r>
                    </m:oMath>
                  </m:oMathPara>
                </a14:m>
                <a:endParaRPr lang="it-IT" dirty="0"/>
              </a:p>
              <a:p>
                <a:pPr marL="0" indent="0">
                  <a:buNone/>
                </a:pPr>
                <a:endParaRPr lang="it-IT" dirty="0"/>
              </a:p>
              <a:p>
                <a:pPr marL="0" indent="0">
                  <a:buNone/>
                </a:pPr>
                <a:endParaRPr lang="it-IT" dirty="0"/>
              </a:p>
              <a:p>
                <a:pPr marL="0" indent="0">
                  <a:buNone/>
                </a:pPr>
                <a:endParaRPr lang="it-IT" dirty="0" smtClean="0"/>
              </a:p>
              <a:p>
                <a:pPr marL="0" indent="0">
                  <a:buNone/>
                </a:pPr>
                <a:endParaRPr lang="it-IT" dirty="0"/>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0">
                <a:blip r:embed="rId3"/>
                <a:stretch>
                  <a:fillRect l="-754" t="-2801"/>
                </a:stretch>
              </a:blipFill>
            </p:spPr>
            <p:txBody>
              <a:bodyPr/>
              <a:lstStyle/>
              <a:p>
                <a:r>
                  <a:rPr lang="it-IT">
                    <a:noFill/>
                  </a:rPr>
                  <a:t> </a:t>
                </a:r>
              </a:p>
            </p:txBody>
          </p:sp>
        </mc:Fallback>
      </mc:AlternateContent>
    </p:spTree>
    <p:extLst>
      <p:ext uri="{BB962C8B-B14F-4D97-AF65-F5344CB8AC3E}">
        <p14:creationId xmlns:p14="http://schemas.microsoft.com/office/powerpoint/2010/main" val="227820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www.solerpalau.it/images/formacion/Ffitxa26_ilus_2.gif"/>
          <p:cNvPicPr/>
          <p:nvPr/>
        </p:nvPicPr>
        <p:blipFill>
          <a:blip r:embed="rId2">
            <a:extLst>
              <a:ext uri="{28A0092B-C50C-407E-A947-70E740481C1C}">
                <a14:useLocalDpi xmlns:a14="http://schemas.microsoft.com/office/drawing/2010/main" val="0"/>
              </a:ext>
            </a:extLst>
          </a:blip>
          <a:srcRect/>
          <a:stretch>
            <a:fillRect/>
          </a:stretch>
        </p:blipFill>
        <p:spPr bwMode="auto">
          <a:xfrm>
            <a:off x="5875867" y="157692"/>
            <a:ext cx="6316133" cy="4448175"/>
          </a:xfrm>
          <a:prstGeom prst="rect">
            <a:avLst/>
          </a:prstGeom>
          <a:noFill/>
          <a:ln>
            <a:noFill/>
          </a:ln>
        </p:spPr>
      </p:pic>
      <p:sp>
        <p:nvSpPr>
          <p:cNvPr id="2" name="Titolo 1"/>
          <p:cNvSpPr>
            <a:spLocks noGrp="1"/>
          </p:cNvSpPr>
          <p:nvPr>
            <p:ph type="title"/>
          </p:nvPr>
        </p:nvSpPr>
        <p:spPr/>
        <p:txBody>
          <a:bodyPr/>
          <a:lstStyle/>
          <a:p>
            <a:r>
              <a:rPr lang="it-IT" dirty="0" smtClean="0"/>
              <a:t>Separatori ad urto</a:t>
            </a:r>
            <a:endParaRPr lang="it-IT" dirty="0"/>
          </a:p>
        </p:txBody>
      </p:sp>
      <p:sp>
        <p:nvSpPr>
          <p:cNvPr id="3" name="Segnaposto contenuto 2"/>
          <p:cNvSpPr>
            <a:spLocks noGrp="1"/>
          </p:cNvSpPr>
          <p:nvPr>
            <p:ph idx="1"/>
          </p:nvPr>
        </p:nvSpPr>
        <p:spPr>
          <a:xfrm>
            <a:off x="838200" y="1825625"/>
            <a:ext cx="6231467" cy="4351338"/>
          </a:xfrm>
        </p:spPr>
        <p:txBody>
          <a:bodyPr/>
          <a:lstStyle/>
          <a:p>
            <a:r>
              <a:rPr lang="it-IT" dirty="0" smtClean="0"/>
              <a:t>Appositi deflettori provocano, </a:t>
            </a:r>
            <a:r>
              <a:rPr lang="it-IT" dirty="0"/>
              <a:t>una brusca variazione di direzione della corrente </a:t>
            </a:r>
            <a:r>
              <a:rPr lang="it-IT" dirty="0" smtClean="0"/>
              <a:t>gassosa</a:t>
            </a:r>
          </a:p>
          <a:p>
            <a:r>
              <a:rPr lang="it-IT" dirty="0" smtClean="0"/>
              <a:t>La </a:t>
            </a:r>
            <a:r>
              <a:rPr lang="it-IT" dirty="0"/>
              <a:t>maggior inerzia della polvere provoca la sua separazione dall'aria. </a:t>
            </a:r>
            <a:endParaRPr lang="it-IT" dirty="0" smtClean="0"/>
          </a:p>
          <a:p>
            <a:r>
              <a:rPr lang="it-IT" dirty="0" smtClean="0"/>
              <a:t>Le </a:t>
            </a:r>
            <a:r>
              <a:rPr lang="it-IT" dirty="0"/>
              <a:t>particelle che si possono trattenere nei separa tori a urto hanno una granulometria media superiore ai 50 µm</a:t>
            </a:r>
          </a:p>
        </p:txBody>
      </p:sp>
    </p:spTree>
    <p:extLst>
      <p:ext uri="{BB962C8B-B14F-4D97-AF65-F5344CB8AC3E}">
        <p14:creationId xmlns:p14="http://schemas.microsoft.com/office/powerpoint/2010/main" val="412277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Cicloni separatori</a:t>
            </a:r>
            <a:endParaRPr lang="it-IT" dirty="0"/>
          </a:p>
        </p:txBody>
      </p:sp>
      <p:sp>
        <p:nvSpPr>
          <p:cNvPr id="3" name="Segnaposto contenuto 2"/>
          <p:cNvSpPr>
            <a:spLocks noGrp="1"/>
          </p:cNvSpPr>
          <p:nvPr>
            <p:ph idx="1"/>
          </p:nvPr>
        </p:nvSpPr>
        <p:spPr>
          <a:xfrm>
            <a:off x="838200" y="1825625"/>
            <a:ext cx="4978400" cy="4351338"/>
          </a:xfrm>
        </p:spPr>
        <p:txBody>
          <a:bodyPr>
            <a:normAutofit fontScale="92500" lnSpcReduction="10000"/>
          </a:bodyPr>
          <a:lstStyle/>
          <a:p>
            <a:r>
              <a:rPr lang="it-IT" dirty="0" smtClean="0"/>
              <a:t>Ingresso tangenziale e alta </a:t>
            </a:r>
            <a:r>
              <a:rPr lang="it-IT" dirty="0"/>
              <a:t>velocità </a:t>
            </a:r>
            <a:r>
              <a:rPr lang="it-IT" dirty="0" smtClean="0"/>
              <a:t>provocano </a:t>
            </a:r>
            <a:r>
              <a:rPr lang="it-IT" dirty="0"/>
              <a:t>un moto circolare del flusso </a:t>
            </a:r>
            <a:r>
              <a:rPr lang="it-IT" dirty="0" smtClean="0"/>
              <a:t>gassoso</a:t>
            </a:r>
          </a:p>
          <a:p>
            <a:r>
              <a:rPr lang="it-IT" dirty="0" smtClean="0"/>
              <a:t>le particelle migrano verso le </a:t>
            </a:r>
            <a:r>
              <a:rPr lang="it-IT" dirty="0"/>
              <a:t>pareti </a:t>
            </a:r>
            <a:r>
              <a:rPr lang="it-IT" dirty="0" smtClean="0"/>
              <a:t>dove precipitano</a:t>
            </a:r>
          </a:p>
          <a:p>
            <a:r>
              <a:rPr lang="it-IT" dirty="0" smtClean="0"/>
              <a:t>costo </a:t>
            </a:r>
            <a:r>
              <a:rPr lang="it-IT" dirty="0"/>
              <a:t>di acquisto e di esercizio </a:t>
            </a:r>
            <a:r>
              <a:rPr lang="it-IT" dirty="0" smtClean="0"/>
              <a:t>modesto</a:t>
            </a:r>
            <a:r>
              <a:rPr lang="it-IT" dirty="0"/>
              <a:t>, </a:t>
            </a:r>
            <a:endParaRPr lang="it-IT" dirty="0" smtClean="0"/>
          </a:p>
          <a:p>
            <a:r>
              <a:rPr lang="it-IT" dirty="0" smtClean="0"/>
              <a:t>Minimo diametro separabile 30 </a:t>
            </a:r>
            <a:r>
              <a:rPr lang="it-IT" dirty="0"/>
              <a:t>µm </a:t>
            </a:r>
            <a:endParaRPr lang="it-IT" dirty="0" smtClean="0"/>
          </a:p>
          <a:p>
            <a:r>
              <a:rPr lang="it-IT" dirty="0" smtClean="0"/>
              <a:t>efficienze </a:t>
            </a:r>
            <a:r>
              <a:rPr lang="it-IT" dirty="0"/>
              <a:t>di separazione non molto elevate (80% </a:t>
            </a:r>
            <a:r>
              <a:rPr lang="it-IT" dirty="0" smtClean="0"/>
              <a:t>circa)</a:t>
            </a:r>
            <a:endParaRPr lang="it-IT" dirty="0"/>
          </a:p>
        </p:txBody>
      </p:sp>
      <p:pic>
        <p:nvPicPr>
          <p:cNvPr id="4" name="Immagine 3" descr="http://www.solerpalau.it/images/formacion/Ffitxa26_ilus_3.gif"/>
          <p:cNvPicPr/>
          <p:nvPr/>
        </p:nvPicPr>
        <p:blipFill>
          <a:blip r:embed="rId2">
            <a:extLst>
              <a:ext uri="{28A0092B-C50C-407E-A947-70E740481C1C}">
                <a14:useLocalDpi xmlns:a14="http://schemas.microsoft.com/office/drawing/2010/main" val="0"/>
              </a:ext>
            </a:extLst>
          </a:blip>
          <a:srcRect/>
          <a:stretch>
            <a:fillRect/>
          </a:stretch>
        </p:blipFill>
        <p:spPr bwMode="auto">
          <a:xfrm>
            <a:off x="6231467" y="33337"/>
            <a:ext cx="5761567" cy="6028795"/>
          </a:xfrm>
          <a:prstGeom prst="rect">
            <a:avLst/>
          </a:prstGeom>
          <a:noFill/>
          <a:ln>
            <a:noFill/>
          </a:ln>
        </p:spPr>
      </p:pic>
    </p:spTree>
    <p:extLst>
      <p:ext uri="{BB962C8B-B14F-4D97-AF65-F5344CB8AC3E}">
        <p14:creationId xmlns:p14="http://schemas.microsoft.com/office/powerpoint/2010/main" val="308079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3937000" cy="2657475"/>
          </a:xfrm>
        </p:spPr>
        <p:txBody>
          <a:bodyPr/>
          <a:lstStyle/>
          <a:p>
            <a:r>
              <a:rPr lang="it-IT" dirty="0" smtClean="0"/>
              <a:t>Cicloni separatori:</a:t>
            </a:r>
            <a:br>
              <a:rPr lang="it-IT" dirty="0" smtClean="0"/>
            </a:br>
            <a:r>
              <a:rPr lang="it-IT" dirty="0" smtClean="0"/>
              <a:t>dati dei costruttori</a:t>
            </a:r>
            <a:endParaRPr lang="it-IT" dirty="0"/>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986866" y="59267"/>
            <a:ext cx="7137400" cy="6613110"/>
          </a:xfrm>
          <a:prstGeom prst="rect">
            <a:avLst/>
          </a:prstGeom>
          <a:noFill/>
        </p:spPr>
      </p:pic>
    </p:spTree>
    <p:extLst>
      <p:ext uri="{BB962C8B-B14F-4D97-AF65-F5344CB8AC3E}">
        <p14:creationId xmlns:p14="http://schemas.microsoft.com/office/powerpoint/2010/main" val="292553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Cicloni </a:t>
            </a:r>
            <a:r>
              <a:rPr lang="it-IT" dirty="0" smtClean="0"/>
              <a:t>separatori: dati </a:t>
            </a:r>
            <a:r>
              <a:rPr lang="it-IT" dirty="0"/>
              <a:t>dei costruttori</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96000" y="1879336"/>
            <a:ext cx="9000000" cy="4597826"/>
          </a:xfrm>
          <a:noFill/>
        </p:spPr>
      </p:pic>
    </p:spTree>
    <p:extLst>
      <p:ext uri="{BB962C8B-B14F-4D97-AF65-F5344CB8AC3E}">
        <p14:creationId xmlns:p14="http://schemas.microsoft.com/office/powerpoint/2010/main" val="127286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Risultati immagini per separatori ciclone batteria">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80758" y="441375"/>
            <a:ext cx="7920000" cy="5940000"/>
          </a:xfrm>
          <a:prstGeom prst="rect">
            <a:avLst/>
          </a:prstGeom>
          <a:noFill/>
          <a:ln>
            <a:noFill/>
          </a:ln>
        </p:spPr>
      </p:pic>
      <p:sp>
        <p:nvSpPr>
          <p:cNvPr id="2" name="Titolo 1"/>
          <p:cNvSpPr>
            <a:spLocks noGrp="1"/>
          </p:cNvSpPr>
          <p:nvPr>
            <p:ph type="title"/>
          </p:nvPr>
        </p:nvSpPr>
        <p:spPr/>
        <p:txBody>
          <a:bodyPr/>
          <a:lstStyle/>
          <a:p>
            <a:r>
              <a:rPr lang="it-IT" dirty="0" smtClean="0"/>
              <a:t>Cicloni in parallelo</a:t>
            </a:r>
            <a:endParaRPr lang="it-IT" dirty="0"/>
          </a:p>
        </p:txBody>
      </p:sp>
    </p:spTree>
    <p:extLst>
      <p:ext uri="{BB962C8B-B14F-4D97-AF65-F5344CB8AC3E}">
        <p14:creationId xmlns:p14="http://schemas.microsoft.com/office/powerpoint/2010/main" val="8080876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2856</TotalTime>
  <Words>839</Words>
  <Application>Microsoft Office PowerPoint</Application>
  <PresentationFormat>Widescreen</PresentationFormat>
  <Paragraphs>130</Paragraphs>
  <Slides>39</Slides>
  <Notes>2</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39</vt:i4>
      </vt:variant>
    </vt:vector>
  </HeadingPairs>
  <TitlesOfParts>
    <vt:vector size="45" baseType="lpstr">
      <vt:lpstr>Arial</vt:lpstr>
      <vt:lpstr>Calibri</vt:lpstr>
      <vt:lpstr>Calibri Light</vt:lpstr>
      <vt:lpstr>Cambria Math</vt:lpstr>
      <vt:lpstr>Tema di Office</vt:lpstr>
      <vt:lpstr>1_Tema di Office</vt:lpstr>
      <vt:lpstr>Dispositivi di abbattimento</vt:lpstr>
      <vt:lpstr>Abbattimento di polveri: trattamento meccanico</vt:lpstr>
      <vt:lpstr>Camere di calma</vt:lpstr>
      <vt:lpstr>Camere di calma: dimensionamento</vt:lpstr>
      <vt:lpstr>Separatori ad urto</vt:lpstr>
      <vt:lpstr>Cicloni separatori</vt:lpstr>
      <vt:lpstr>Cicloni separatori: dati dei costruttori</vt:lpstr>
      <vt:lpstr>Cicloni separatori: dati dei costruttori</vt:lpstr>
      <vt:lpstr>Cicloni in parallelo</vt:lpstr>
      <vt:lpstr>Filtro a maniche</vt:lpstr>
      <vt:lpstr>Filtro a maniche: pulizia</vt:lpstr>
      <vt:lpstr>Plenum di scarico</vt:lpstr>
      <vt:lpstr>Cestelli portamanica</vt:lpstr>
      <vt:lpstr>Maniche</vt:lpstr>
      <vt:lpstr>Filtro a maniche: prestazioni</vt:lpstr>
      <vt:lpstr>Elettrofiltro a secco</vt:lpstr>
      <vt:lpstr>Elettrofiltro a secco: prestazioni</vt:lpstr>
      <vt:lpstr>Torri a nebulizzazione</vt:lpstr>
      <vt:lpstr>Torri a nebulizzazione</vt:lpstr>
      <vt:lpstr>Torri a piatti</vt:lpstr>
      <vt:lpstr>Torri a riempimento</vt:lpstr>
      <vt:lpstr>Idrofiltri ad azione centrifuga</vt:lpstr>
      <vt:lpstr>Venturi</vt:lpstr>
      <vt:lpstr>Venturi</vt:lpstr>
      <vt:lpstr>Elettrofiltro a umido</vt:lpstr>
      <vt:lpstr>Elettrofiltro a umido</vt:lpstr>
      <vt:lpstr>Scelta del depuratore</vt:lpstr>
      <vt:lpstr>Scelta del depuratore</vt:lpstr>
      <vt:lpstr>Combustione </vt:lpstr>
      <vt:lpstr>Combustori termici</vt:lpstr>
      <vt:lpstr>Combustori con Recupero termico</vt:lpstr>
      <vt:lpstr>Impianti rigenerativi</vt:lpstr>
      <vt:lpstr>Combustori termocatalitici</vt:lpstr>
      <vt:lpstr>Adsorbimento su carbone attivo: filtro dedicato</vt:lpstr>
      <vt:lpstr>Adsorbimento su carbone attivo: iniezione di carbone attivo nella corrente</vt:lpstr>
      <vt:lpstr>Rotoconcentratore</vt:lpstr>
      <vt:lpstr>Rotoconcentratore</vt:lpstr>
      <vt:lpstr>Impianto di rotoconcentrazione</vt:lpstr>
      <vt:lpstr>Biofiltrazione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Impianti di abbattimento delle emissioni</dc:title>
  <dc:creator>Marco Boscolo</dc:creator>
  <cp:lastModifiedBy>Marco Boscolo</cp:lastModifiedBy>
  <cp:revision>194</cp:revision>
  <dcterms:created xsi:type="dcterms:W3CDTF">2017-02-17T09:35:53Z</dcterms:created>
  <dcterms:modified xsi:type="dcterms:W3CDTF">2017-03-28T10:30:13Z</dcterms:modified>
</cp:coreProperties>
</file>