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9" r:id="rId4"/>
    <p:sldId id="275" r:id="rId5"/>
    <p:sldId id="261" r:id="rId6"/>
    <p:sldId id="262" r:id="rId7"/>
    <p:sldId id="265" r:id="rId8"/>
    <p:sldId id="267" r:id="rId9"/>
    <p:sldId id="268" r:id="rId10"/>
    <p:sldId id="270" r:id="rId11"/>
    <p:sldId id="271" r:id="rId12"/>
    <p:sldId id="272" r:id="rId13"/>
    <p:sldId id="273" r:id="rId14"/>
    <p:sldId id="274" r:id="rId15"/>
    <p:sldId id="276" r:id="rId16"/>
    <p:sldId id="283" r:id="rId17"/>
    <p:sldId id="277" r:id="rId18"/>
    <p:sldId id="278" r:id="rId19"/>
    <p:sldId id="279" r:id="rId20"/>
    <p:sldId id="280"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47800-2D98-40C4-8801-82790DFEBDE7}" type="datetimeFigureOut">
              <a:rPr lang="en-US" smtClean="0"/>
              <a:t>3/23/2020</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D24A4D-2DD7-461D-AEE3-4A50B1931FB8}" type="slidenum">
              <a:rPr lang="en-US" smtClean="0"/>
              <a:t>‹N›</a:t>
            </a:fld>
            <a:endParaRPr lang="en-US"/>
          </a:p>
        </p:txBody>
      </p:sp>
    </p:spTree>
    <p:extLst>
      <p:ext uri="{BB962C8B-B14F-4D97-AF65-F5344CB8AC3E}">
        <p14:creationId xmlns:p14="http://schemas.microsoft.com/office/powerpoint/2010/main" val="61806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defRPr/>
            </a:pPr>
            <a:fld id="{9860D3BF-4364-458C-BBAA-35AD44C98EBB}" type="slidenum">
              <a:rPr lang="en-US" altLang="en-US" smtClean="0">
                <a:latin typeface="Calibri" pitchFamily="34" charset="0"/>
              </a:rPr>
              <a:pPr fontAlgn="base">
                <a:spcBef>
                  <a:spcPct val="0"/>
                </a:spcBef>
                <a:spcAft>
                  <a:spcPct val="0"/>
                </a:spcAft>
                <a:defRPr/>
              </a:pPr>
              <a:t>2</a:t>
            </a:fld>
            <a:endParaRPr lang="en-US"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defRPr/>
            </a:pPr>
            <a:fld id="{48230164-4813-4F97-936C-B38CA296676C}" type="slidenum">
              <a:rPr lang="en-US" altLang="en-US" smtClean="0">
                <a:latin typeface="Calibri" pitchFamily="34" charset="0"/>
              </a:rPr>
              <a:pPr fontAlgn="base">
                <a:spcBef>
                  <a:spcPct val="0"/>
                </a:spcBef>
                <a:spcAft>
                  <a:spcPct val="0"/>
                </a:spcAft>
                <a:defRPr/>
              </a:pPr>
              <a:t>3</a:t>
            </a:fld>
            <a:endParaRPr lang="en-US"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defRPr/>
            </a:pPr>
            <a:fld id="{41455658-3197-49A1-9549-585630AC8C3D}" type="slidenum">
              <a:rPr lang="en-US" altLang="en-US" smtClean="0">
                <a:latin typeface="Calibri" pitchFamily="34" charset="0"/>
              </a:rPr>
              <a:pPr fontAlgn="base">
                <a:spcBef>
                  <a:spcPct val="0"/>
                </a:spcBef>
                <a:spcAft>
                  <a:spcPct val="0"/>
                </a:spcAft>
                <a:defRPr/>
              </a:pPr>
              <a:t>7</a:t>
            </a:fld>
            <a:endParaRPr lang="en-US"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5C696782-32AC-49C4-9514-A868301179F9}" type="datetimeFigureOut">
              <a:rPr lang="en-US" smtClean="0"/>
              <a:t>3/23/2020</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6D958D1-EBD5-44A1-A6E2-18DFF3F031D1}" type="slidenum">
              <a:rPr lang="en-US" smtClean="0"/>
              <a:t>‹N›</a:t>
            </a:fld>
            <a:endParaRPr lang="en-US"/>
          </a:p>
        </p:txBody>
      </p:sp>
    </p:spTree>
    <p:extLst>
      <p:ext uri="{BB962C8B-B14F-4D97-AF65-F5344CB8AC3E}">
        <p14:creationId xmlns:p14="http://schemas.microsoft.com/office/powerpoint/2010/main" val="3078809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5C696782-32AC-49C4-9514-A868301179F9}" type="datetimeFigureOut">
              <a:rPr lang="en-US" smtClean="0"/>
              <a:t>3/23/2020</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6D958D1-EBD5-44A1-A6E2-18DFF3F031D1}" type="slidenum">
              <a:rPr lang="en-US" smtClean="0"/>
              <a:t>‹N›</a:t>
            </a:fld>
            <a:endParaRPr lang="en-US"/>
          </a:p>
        </p:txBody>
      </p:sp>
    </p:spTree>
    <p:extLst>
      <p:ext uri="{BB962C8B-B14F-4D97-AF65-F5344CB8AC3E}">
        <p14:creationId xmlns:p14="http://schemas.microsoft.com/office/powerpoint/2010/main" val="231488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5C696782-32AC-49C4-9514-A868301179F9}" type="datetimeFigureOut">
              <a:rPr lang="en-US" smtClean="0"/>
              <a:t>3/23/2020</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6D958D1-EBD5-44A1-A6E2-18DFF3F031D1}" type="slidenum">
              <a:rPr lang="en-US" smtClean="0"/>
              <a:t>‹N›</a:t>
            </a:fld>
            <a:endParaRPr lang="en-US"/>
          </a:p>
        </p:txBody>
      </p:sp>
    </p:spTree>
    <p:extLst>
      <p:ext uri="{BB962C8B-B14F-4D97-AF65-F5344CB8AC3E}">
        <p14:creationId xmlns:p14="http://schemas.microsoft.com/office/powerpoint/2010/main" val="209819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5C696782-32AC-49C4-9514-A868301179F9}" type="datetimeFigureOut">
              <a:rPr lang="en-US" smtClean="0"/>
              <a:t>3/23/2020</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6D958D1-EBD5-44A1-A6E2-18DFF3F031D1}" type="slidenum">
              <a:rPr lang="en-US" smtClean="0"/>
              <a:t>‹N›</a:t>
            </a:fld>
            <a:endParaRPr lang="en-US"/>
          </a:p>
        </p:txBody>
      </p:sp>
    </p:spTree>
    <p:extLst>
      <p:ext uri="{BB962C8B-B14F-4D97-AF65-F5344CB8AC3E}">
        <p14:creationId xmlns:p14="http://schemas.microsoft.com/office/powerpoint/2010/main" val="98343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C696782-32AC-49C4-9514-A868301179F9}" type="datetimeFigureOut">
              <a:rPr lang="en-US" smtClean="0"/>
              <a:t>3/23/2020</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6D958D1-EBD5-44A1-A6E2-18DFF3F031D1}" type="slidenum">
              <a:rPr lang="en-US" smtClean="0"/>
              <a:t>‹N›</a:t>
            </a:fld>
            <a:endParaRPr lang="en-US"/>
          </a:p>
        </p:txBody>
      </p:sp>
    </p:spTree>
    <p:extLst>
      <p:ext uri="{BB962C8B-B14F-4D97-AF65-F5344CB8AC3E}">
        <p14:creationId xmlns:p14="http://schemas.microsoft.com/office/powerpoint/2010/main" val="113139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5C696782-32AC-49C4-9514-A868301179F9}" type="datetimeFigureOut">
              <a:rPr lang="en-US" smtClean="0"/>
              <a:t>3/23/2020</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6D958D1-EBD5-44A1-A6E2-18DFF3F031D1}" type="slidenum">
              <a:rPr lang="en-US" smtClean="0"/>
              <a:t>‹N›</a:t>
            </a:fld>
            <a:endParaRPr lang="en-US"/>
          </a:p>
        </p:txBody>
      </p:sp>
    </p:spTree>
    <p:extLst>
      <p:ext uri="{BB962C8B-B14F-4D97-AF65-F5344CB8AC3E}">
        <p14:creationId xmlns:p14="http://schemas.microsoft.com/office/powerpoint/2010/main" val="3800402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5C696782-32AC-49C4-9514-A868301179F9}" type="datetimeFigureOut">
              <a:rPr lang="en-US" smtClean="0"/>
              <a:t>3/23/2020</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C6D958D1-EBD5-44A1-A6E2-18DFF3F031D1}" type="slidenum">
              <a:rPr lang="en-US" smtClean="0"/>
              <a:t>‹N›</a:t>
            </a:fld>
            <a:endParaRPr lang="en-US"/>
          </a:p>
        </p:txBody>
      </p:sp>
    </p:spTree>
    <p:extLst>
      <p:ext uri="{BB962C8B-B14F-4D97-AF65-F5344CB8AC3E}">
        <p14:creationId xmlns:p14="http://schemas.microsoft.com/office/powerpoint/2010/main" val="2481146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5C696782-32AC-49C4-9514-A868301179F9}" type="datetimeFigureOut">
              <a:rPr lang="en-US" smtClean="0"/>
              <a:t>3/23/2020</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C6D958D1-EBD5-44A1-A6E2-18DFF3F031D1}" type="slidenum">
              <a:rPr lang="en-US" smtClean="0"/>
              <a:t>‹N›</a:t>
            </a:fld>
            <a:endParaRPr lang="en-US"/>
          </a:p>
        </p:txBody>
      </p:sp>
    </p:spTree>
    <p:extLst>
      <p:ext uri="{BB962C8B-B14F-4D97-AF65-F5344CB8AC3E}">
        <p14:creationId xmlns:p14="http://schemas.microsoft.com/office/powerpoint/2010/main" val="243938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C696782-32AC-49C4-9514-A868301179F9}" type="datetimeFigureOut">
              <a:rPr lang="en-US" smtClean="0"/>
              <a:t>3/23/2020</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C6D958D1-EBD5-44A1-A6E2-18DFF3F031D1}" type="slidenum">
              <a:rPr lang="en-US" smtClean="0"/>
              <a:t>‹N›</a:t>
            </a:fld>
            <a:endParaRPr lang="en-US"/>
          </a:p>
        </p:txBody>
      </p:sp>
    </p:spTree>
    <p:extLst>
      <p:ext uri="{BB962C8B-B14F-4D97-AF65-F5344CB8AC3E}">
        <p14:creationId xmlns:p14="http://schemas.microsoft.com/office/powerpoint/2010/main" val="627146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C696782-32AC-49C4-9514-A868301179F9}" type="datetimeFigureOut">
              <a:rPr lang="en-US" smtClean="0"/>
              <a:t>3/23/2020</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6D958D1-EBD5-44A1-A6E2-18DFF3F031D1}" type="slidenum">
              <a:rPr lang="en-US" smtClean="0"/>
              <a:t>‹N›</a:t>
            </a:fld>
            <a:endParaRPr lang="en-US"/>
          </a:p>
        </p:txBody>
      </p:sp>
    </p:spTree>
    <p:extLst>
      <p:ext uri="{BB962C8B-B14F-4D97-AF65-F5344CB8AC3E}">
        <p14:creationId xmlns:p14="http://schemas.microsoft.com/office/powerpoint/2010/main" val="356008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C696782-32AC-49C4-9514-A868301179F9}" type="datetimeFigureOut">
              <a:rPr lang="en-US" smtClean="0"/>
              <a:t>3/23/2020</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6D958D1-EBD5-44A1-A6E2-18DFF3F031D1}" type="slidenum">
              <a:rPr lang="en-US" smtClean="0"/>
              <a:t>‹N›</a:t>
            </a:fld>
            <a:endParaRPr lang="en-US"/>
          </a:p>
        </p:txBody>
      </p:sp>
    </p:spTree>
    <p:extLst>
      <p:ext uri="{BB962C8B-B14F-4D97-AF65-F5344CB8AC3E}">
        <p14:creationId xmlns:p14="http://schemas.microsoft.com/office/powerpoint/2010/main" val="1511180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96782-32AC-49C4-9514-A868301179F9}" type="datetimeFigureOut">
              <a:rPr lang="en-US" smtClean="0"/>
              <a:t>3/23/2020</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58D1-EBD5-44A1-A6E2-18DFF3F031D1}" type="slidenum">
              <a:rPr lang="en-US" smtClean="0"/>
              <a:t>‹N›</a:t>
            </a:fld>
            <a:endParaRPr lang="en-US"/>
          </a:p>
        </p:txBody>
      </p:sp>
    </p:spTree>
    <p:extLst>
      <p:ext uri="{BB962C8B-B14F-4D97-AF65-F5344CB8AC3E}">
        <p14:creationId xmlns:p14="http://schemas.microsoft.com/office/powerpoint/2010/main" val="1584868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764704"/>
            <a:ext cx="7772400" cy="1470025"/>
          </a:xfrm>
        </p:spPr>
        <p:txBody>
          <a:bodyPr>
            <a:noAutofit/>
          </a:bodyPr>
          <a:lstStyle/>
          <a:p>
            <a:r>
              <a:rPr lang="it-IT" sz="3600" dirty="0" smtClean="0">
                <a:latin typeface="Times New Roman" panose="02020603050405020304" pitchFamily="18" charset="0"/>
                <a:cs typeface="Times New Roman" panose="02020603050405020304" pitchFamily="18" charset="0"/>
              </a:rPr>
              <a:t>RUOLO DEL MICROBIOMA INTESTINALE NELLA SALUTE E NELLE PATOLOGIE CRONICHE GASTROINTESTINALI</a:t>
            </a:r>
            <a:endParaRPr lang="en-US" sz="3600" dirty="0">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000" y="2709352"/>
            <a:ext cx="3888000" cy="38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318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332656"/>
            <a:ext cx="8096250" cy="613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0262671"/>
      </p:ext>
    </p:extLst>
  </p:cSld>
  <p:clrMapOvr>
    <a:masterClrMapping/>
  </p:clrMapOvr>
  <mc:AlternateContent xmlns:mc="http://schemas.openxmlformats.org/markup-compatibility/2006" xmlns:p14="http://schemas.microsoft.com/office/powerpoint/2010/main">
    <mc:Choice Requires="p14">
      <p:transition spd="slow" p14:dur="2000" advTm="77811"/>
    </mc:Choice>
    <mc:Fallback xmlns="">
      <p:transition spd="slow" advTm="7781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1952373" y="179929"/>
            <a:ext cx="5239255" cy="584775"/>
          </a:xfrm>
          <a:prstGeom prst="rect">
            <a:avLst/>
          </a:prstGeom>
          <a:noFill/>
        </p:spPr>
        <p:txBody>
          <a:bodyPr wrap="none" rtlCol="0">
            <a:spAutoFit/>
          </a:bodyPr>
          <a:lstStyle/>
          <a:p>
            <a:r>
              <a:rPr lang="it-IT" sz="3200" dirty="0" smtClean="0">
                <a:latin typeface="Times New Roman" panose="02020603050405020304" pitchFamily="18" charset="0"/>
                <a:cs typeface="Times New Roman" panose="02020603050405020304" pitchFamily="18" charset="0"/>
              </a:rPr>
              <a:t>ADULT GUT MICROBIOME</a:t>
            </a:r>
            <a:endParaRPr lang="en-US" sz="3200" dirty="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611560" y="916265"/>
            <a:ext cx="2016224" cy="2800767"/>
          </a:xfrm>
          <a:prstGeom prst="rect">
            <a:avLst/>
          </a:prstGeom>
          <a:noFill/>
        </p:spPr>
        <p:txBody>
          <a:bodyPr wrap="square" rtlCol="0">
            <a:spAutoFit/>
          </a:bodyPr>
          <a:lstStyle/>
          <a:p>
            <a:r>
              <a:rPr lang="it-IT" sz="2800" dirty="0" smtClean="0">
                <a:latin typeface="Times New Roman" panose="02020603050405020304" pitchFamily="18" charset="0"/>
                <a:cs typeface="Times New Roman" panose="02020603050405020304" pitchFamily="18" charset="0"/>
              </a:rPr>
              <a:t>PHYLUM</a:t>
            </a:r>
          </a:p>
          <a:p>
            <a:r>
              <a:rPr lang="it-IT" sz="2400" b="1" i="1" dirty="0" err="1" smtClean="0">
                <a:latin typeface="Times New Roman" panose="02020603050405020304" pitchFamily="18" charset="0"/>
                <a:cs typeface="Times New Roman" panose="02020603050405020304" pitchFamily="18" charset="0"/>
              </a:rPr>
              <a:t>Firmicutes</a:t>
            </a:r>
            <a:endParaRPr lang="it-IT" sz="2400" b="1" i="1" dirty="0" smtClean="0">
              <a:latin typeface="Times New Roman" panose="02020603050405020304" pitchFamily="18" charset="0"/>
              <a:cs typeface="Times New Roman" panose="02020603050405020304" pitchFamily="18" charset="0"/>
            </a:endParaRPr>
          </a:p>
          <a:p>
            <a:r>
              <a:rPr lang="it-IT" sz="2400" b="1" i="1" dirty="0" err="1" smtClean="0">
                <a:latin typeface="Times New Roman" panose="02020603050405020304" pitchFamily="18" charset="0"/>
                <a:cs typeface="Times New Roman" panose="02020603050405020304" pitchFamily="18" charset="0"/>
              </a:rPr>
              <a:t>Bacteroidetes</a:t>
            </a:r>
            <a:endParaRPr lang="it-IT" sz="2400" i="1" dirty="0" smtClean="0">
              <a:latin typeface="Times New Roman" panose="02020603050405020304" pitchFamily="18" charset="0"/>
              <a:cs typeface="Times New Roman" panose="02020603050405020304" pitchFamily="18" charset="0"/>
            </a:endParaRPr>
          </a:p>
          <a:p>
            <a:r>
              <a:rPr lang="it-IT" sz="2000" i="1" dirty="0" err="1" smtClean="0">
                <a:latin typeface="Times New Roman" panose="02020603050405020304" pitchFamily="18" charset="0"/>
                <a:cs typeface="Times New Roman" panose="02020603050405020304" pitchFamily="18" charset="0"/>
              </a:rPr>
              <a:t>Actinobacteria</a:t>
            </a:r>
            <a:endParaRPr lang="it-IT" sz="2000" i="1" dirty="0" smtClean="0">
              <a:latin typeface="Times New Roman" panose="02020603050405020304" pitchFamily="18" charset="0"/>
              <a:cs typeface="Times New Roman" panose="02020603050405020304" pitchFamily="18" charset="0"/>
            </a:endParaRPr>
          </a:p>
          <a:p>
            <a:r>
              <a:rPr lang="it-IT" sz="2000" i="1" dirty="0" err="1" smtClean="0">
                <a:latin typeface="Times New Roman" panose="02020603050405020304" pitchFamily="18" charset="0"/>
                <a:cs typeface="Times New Roman" panose="02020603050405020304" pitchFamily="18" charset="0"/>
              </a:rPr>
              <a:t>Proteobacteria</a:t>
            </a:r>
            <a:endParaRPr lang="it-IT" sz="2000" i="1" dirty="0" smtClean="0">
              <a:latin typeface="Times New Roman" panose="02020603050405020304" pitchFamily="18" charset="0"/>
              <a:cs typeface="Times New Roman" panose="02020603050405020304" pitchFamily="18" charset="0"/>
            </a:endParaRPr>
          </a:p>
          <a:p>
            <a:r>
              <a:rPr lang="it-IT" sz="2000" i="1" dirty="0" err="1" smtClean="0">
                <a:latin typeface="Times New Roman" panose="02020603050405020304" pitchFamily="18" charset="0"/>
                <a:cs typeface="Times New Roman" panose="02020603050405020304" pitchFamily="18" charset="0"/>
              </a:rPr>
              <a:t>Verrucomicrobia</a:t>
            </a:r>
            <a:endParaRPr lang="it-IT" sz="2000" i="1" dirty="0" smtClean="0">
              <a:latin typeface="Times New Roman" panose="02020603050405020304" pitchFamily="18" charset="0"/>
              <a:cs typeface="Times New Roman" panose="02020603050405020304" pitchFamily="18" charset="0"/>
            </a:endParaRPr>
          </a:p>
          <a:p>
            <a:r>
              <a:rPr lang="it-IT" sz="2000" i="1" dirty="0" err="1" smtClean="0">
                <a:latin typeface="Times New Roman" panose="02020603050405020304" pitchFamily="18" charset="0"/>
                <a:cs typeface="Times New Roman" panose="02020603050405020304" pitchFamily="18" charset="0"/>
              </a:rPr>
              <a:t>Fusobacteria</a:t>
            </a:r>
            <a:endParaRPr lang="it-IT" sz="2000" i="1" dirty="0" smtClean="0">
              <a:latin typeface="Times New Roman" panose="02020603050405020304" pitchFamily="18" charset="0"/>
              <a:cs typeface="Times New Roman" panose="02020603050405020304" pitchFamily="18" charset="0"/>
            </a:endParaRPr>
          </a:p>
          <a:p>
            <a:endParaRPr lang="it-IT" sz="2000" dirty="0">
              <a:latin typeface="Times New Roman" panose="02020603050405020304" pitchFamily="18" charset="0"/>
              <a:cs typeface="Times New Roman" panose="02020603050405020304" pitchFamily="18" charset="0"/>
            </a:endParaRPr>
          </a:p>
        </p:txBody>
      </p:sp>
      <p:pic>
        <p:nvPicPr>
          <p:cNvPr id="10242" name="Picture 2" descr="http://www.wired.com/images_blogs/wiredscience/2011/04/gut_bug_types.jpg"/>
          <p:cNvPicPr>
            <a:picLocks noChangeAspect="1" noChangeArrowheads="1"/>
          </p:cNvPicPr>
          <p:nvPr/>
        </p:nvPicPr>
        <p:blipFill rotWithShape="1">
          <a:blip r:embed="rId2">
            <a:extLst>
              <a:ext uri="{28A0092B-C50C-407E-A947-70E740481C1C}">
                <a14:useLocalDpi xmlns:a14="http://schemas.microsoft.com/office/drawing/2010/main" val="0"/>
              </a:ext>
            </a:extLst>
          </a:blip>
          <a:srcRect b="52370"/>
          <a:stretch/>
        </p:blipFill>
        <p:spPr bwMode="auto">
          <a:xfrm>
            <a:off x="179512" y="3609296"/>
            <a:ext cx="8848523" cy="248400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2846350" y="917921"/>
            <a:ext cx="5110025" cy="1631216"/>
          </a:xfrm>
          <a:prstGeom prst="rect">
            <a:avLst/>
          </a:prstGeom>
        </p:spPr>
        <p:txBody>
          <a:bodyPr wrap="square">
            <a:spAutoFit/>
          </a:bodyPr>
          <a:lstStyle/>
          <a:p>
            <a:r>
              <a:rPr lang="it-IT" sz="2800" dirty="0" smtClean="0">
                <a:latin typeface="Times New Roman" panose="02020603050405020304" pitchFamily="18" charset="0"/>
                <a:cs typeface="Times New Roman" panose="02020603050405020304" pitchFamily="18" charset="0"/>
              </a:rPr>
              <a:t>SPECIES</a:t>
            </a:r>
          </a:p>
          <a:p>
            <a:r>
              <a:rPr lang="it-IT" sz="2400" i="1" dirty="0" err="1" smtClean="0">
                <a:latin typeface="Times New Roman" panose="02020603050405020304" pitchFamily="18" charset="0"/>
                <a:cs typeface="Times New Roman" panose="02020603050405020304" pitchFamily="18" charset="0"/>
              </a:rPr>
              <a:t>Faecalibacterium</a:t>
            </a:r>
            <a:r>
              <a:rPr lang="it-IT" sz="2400" i="1" dirty="0" smtClean="0">
                <a:latin typeface="Times New Roman" panose="02020603050405020304" pitchFamily="18" charset="0"/>
                <a:cs typeface="Times New Roman" panose="02020603050405020304" pitchFamily="18" charset="0"/>
              </a:rPr>
              <a:t> </a:t>
            </a:r>
            <a:r>
              <a:rPr lang="it-IT" sz="2400" i="1" dirty="0" err="1" smtClean="0">
                <a:latin typeface="Times New Roman" panose="02020603050405020304" pitchFamily="18" charset="0"/>
                <a:cs typeface="Times New Roman" panose="02020603050405020304" pitchFamily="18" charset="0"/>
              </a:rPr>
              <a:t>prausnitzii</a:t>
            </a:r>
            <a:endParaRPr lang="it-IT" sz="2400" i="1" dirty="0" smtClean="0">
              <a:latin typeface="Times New Roman" panose="02020603050405020304" pitchFamily="18" charset="0"/>
              <a:cs typeface="Times New Roman" panose="02020603050405020304" pitchFamily="18" charset="0"/>
            </a:endParaRPr>
          </a:p>
          <a:p>
            <a:r>
              <a:rPr lang="it-IT" sz="2400" i="1" dirty="0" err="1" smtClean="0">
                <a:latin typeface="Times New Roman" panose="02020603050405020304" pitchFamily="18" charset="0"/>
                <a:cs typeface="Times New Roman" panose="02020603050405020304" pitchFamily="18" charset="0"/>
              </a:rPr>
              <a:t>Roseburia</a:t>
            </a:r>
            <a:r>
              <a:rPr lang="it-IT" sz="2400" i="1" dirty="0" smtClean="0">
                <a:latin typeface="Times New Roman" panose="02020603050405020304" pitchFamily="18" charset="0"/>
                <a:cs typeface="Times New Roman" panose="02020603050405020304" pitchFamily="18" charset="0"/>
              </a:rPr>
              <a:t> </a:t>
            </a:r>
            <a:r>
              <a:rPr lang="it-IT" sz="2400" i="1" dirty="0" err="1" smtClean="0">
                <a:latin typeface="Times New Roman" panose="02020603050405020304" pitchFamily="18" charset="0"/>
                <a:cs typeface="Times New Roman" panose="02020603050405020304" pitchFamily="18" charset="0"/>
              </a:rPr>
              <a:t>intestinalis</a:t>
            </a:r>
            <a:endParaRPr lang="it-IT" sz="2400" i="1" dirty="0" smtClean="0">
              <a:latin typeface="Times New Roman" panose="02020603050405020304" pitchFamily="18" charset="0"/>
              <a:cs typeface="Times New Roman" panose="02020603050405020304" pitchFamily="18" charset="0"/>
            </a:endParaRPr>
          </a:p>
          <a:p>
            <a:r>
              <a:rPr lang="it-IT" sz="2400" i="1" dirty="0" err="1" smtClean="0">
                <a:latin typeface="Times New Roman" panose="02020603050405020304" pitchFamily="18" charset="0"/>
                <a:cs typeface="Times New Roman" panose="02020603050405020304" pitchFamily="18" charset="0"/>
              </a:rPr>
              <a:t>Bacteroides</a:t>
            </a:r>
            <a:r>
              <a:rPr lang="it-IT" sz="2400" i="1" dirty="0" smtClean="0">
                <a:latin typeface="Times New Roman" panose="02020603050405020304" pitchFamily="18" charset="0"/>
                <a:cs typeface="Times New Roman" panose="02020603050405020304" pitchFamily="18" charset="0"/>
              </a:rPr>
              <a:t> </a:t>
            </a:r>
            <a:r>
              <a:rPr lang="it-IT" sz="2400" i="1" dirty="0" err="1" smtClean="0">
                <a:latin typeface="Times New Roman" panose="02020603050405020304" pitchFamily="18" charset="0"/>
                <a:cs typeface="Times New Roman" panose="02020603050405020304" pitchFamily="18" charset="0"/>
              </a:rPr>
              <a:t>uniformis</a:t>
            </a:r>
            <a:endParaRPr lang="it-IT" sz="24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8950784"/>
      </p:ext>
    </p:extLst>
  </p:cSld>
  <p:clrMapOvr>
    <a:masterClrMapping/>
  </p:clrMapOvr>
  <mc:AlternateContent xmlns:mc="http://schemas.openxmlformats.org/markup-compatibility/2006" xmlns:p14="http://schemas.microsoft.com/office/powerpoint/2010/main">
    <mc:Choice Requires="p14">
      <p:transition spd="slow" p14:dur="2000" advTm="120894"/>
    </mc:Choice>
    <mc:Fallback xmlns="">
      <p:transition spd="slow" advTm="12089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47" y="381000"/>
            <a:ext cx="714375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7263218" y="1196752"/>
            <a:ext cx="1856598" cy="1200329"/>
          </a:xfrm>
          <a:prstGeom prst="rect">
            <a:avLst/>
          </a:prstGeom>
          <a:noFill/>
        </p:spPr>
        <p:txBody>
          <a:bodyPr wrap="none" rtlCol="0">
            <a:spAutoFit/>
          </a:bodyPr>
          <a:lstStyle/>
          <a:p>
            <a:pPr algn="ctr"/>
            <a:r>
              <a:rPr lang="it-IT" sz="2400" i="1" dirty="0" err="1" smtClean="0">
                <a:latin typeface="Times New Roman" panose="02020603050405020304" pitchFamily="18" charset="0"/>
                <a:cs typeface="Times New Roman" panose="02020603050405020304" pitchFamily="18" charset="0"/>
              </a:rPr>
              <a:t>Bacteroidetes</a:t>
            </a:r>
            <a:endParaRPr lang="it-IT" sz="2400" i="1" dirty="0" smtClean="0">
              <a:latin typeface="Times New Roman" panose="02020603050405020304" pitchFamily="18" charset="0"/>
              <a:cs typeface="Times New Roman" panose="02020603050405020304" pitchFamily="18" charset="0"/>
            </a:endParaRPr>
          </a:p>
          <a:p>
            <a:pPr algn="ctr"/>
            <a:endParaRPr lang="it-IT" sz="2400" i="1" dirty="0">
              <a:latin typeface="Times New Roman" panose="02020603050405020304" pitchFamily="18" charset="0"/>
              <a:cs typeface="Times New Roman" panose="02020603050405020304" pitchFamily="18" charset="0"/>
            </a:endParaRPr>
          </a:p>
          <a:p>
            <a:pPr algn="ctr"/>
            <a:r>
              <a:rPr lang="it-IT" sz="2400" i="1" dirty="0" err="1" smtClean="0">
                <a:latin typeface="Times New Roman" panose="02020603050405020304" pitchFamily="18" charset="0"/>
                <a:cs typeface="Times New Roman" panose="02020603050405020304" pitchFamily="18" charset="0"/>
              </a:rPr>
              <a:t>Firmicutes</a:t>
            </a:r>
            <a:endParaRPr lang="en-US" sz="2400" i="1" dirty="0">
              <a:latin typeface="Times New Roman" panose="02020603050405020304" pitchFamily="18" charset="0"/>
              <a:cs typeface="Times New Roman" panose="02020603050405020304" pitchFamily="18" charset="0"/>
            </a:endParaRPr>
          </a:p>
        </p:txBody>
      </p:sp>
      <p:sp>
        <p:nvSpPr>
          <p:cNvPr id="4" name="Freccia in su 3"/>
          <p:cNvSpPr/>
          <p:nvPr/>
        </p:nvSpPr>
        <p:spPr>
          <a:xfrm>
            <a:off x="7967688" y="29035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ccia in su 5"/>
          <p:cNvSpPr/>
          <p:nvPr/>
        </p:nvSpPr>
        <p:spPr>
          <a:xfrm rot="10800000">
            <a:off x="8085412" y="2435740"/>
            <a:ext cx="242316"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78193"/>
      </p:ext>
    </p:extLst>
  </p:cSld>
  <p:clrMapOvr>
    <a:masterClrMapping/>
  </p:clrMapOvr>
  <mc:AlternateContent xmlns:mc="http://schemas.openxmlformats.org/markup-compatibility/2006" xmlns:p14="http://schemas.microsoft.com/office/powerpoint/2010/main">
    <mc:Choice Requires="p14">
      <p:transition spd="slow" p14:dur="2000" advTm="110091"/>
    </mc:Choice>
    <mc:Fallback xmlns="">
      <p:transition spd="slow" advTm="11009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863588" y="401757"/>
            <a:ext cx="7416824" cy="3077766"/>
          </a:xfrm>
          <a:prstGeom prst="rect">
            <a:avLst/>
          </a:prstGeom>
          <a:noFill/>
        </p:spPr>
        <p:txBody>
          <a:bodyPr wrap="square" rtlCol="0">
            <a:spAutoFit/>
          </a:bodyPr>
          <a:lstStyle/>
          <a:p>
            <a:pPr algn="ctr"/>
            <a:r>
              <a:rPr lang="it-IT" sz="3200" dirty="0" smtClean="0">
                <a:latin typeface="Times New Roman" panose="02020603050405020304" pitchFamily="18" charset="0"/>
                <a:cs typeface="Times New Roman" panose="02020603050405020304" pitchFamily="18" charset="0"/>
              </a:rPr>
              <a:t>GUT MICROBIOTA AND CHRONIC GASTROINTESTINAL (GI) DISEASE:</a:t>
            </a:r>
          </a:p>
          <a:p>
            <a:endParaRPr lang="it-IT"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it-IT" sz="2800" dirty="0" err="1" smtClean="0">
                <a:latin typeface="Times New Roman" panose="02020603050405020304" pitchFamily="18" charset="0"/>
                <a:cs typeface="Times New Roman" panose="02020603050405020304" pitchFamily="18" charset="0"/>
              </a:rPr>
              <a:t>Irritable</a:t>
            </a:r>
            <a:r>
              <a:rPr lang="it-IT" sz="2800" dirty="0" smtClean="0">
                <a:latin typeface="Times New Roman" panose="02020603050405020304" pitchFamily="18" charset="0"/>
                <a:cs typeface="Times New Roman" panose="02020603050405020304" pitchFamily="18" charset="0"/>
              </a:rPr>
              <a:t> </a:t>
            </a:r>
            <a:r>
              <a:rPr lang="it-IT" sz="2800" dirty="0" err="1" smtClean="0">
                <a:latin typeface="Times New Roman" panose="02020603050405020304" pitchFamily="18" charset="0"/>
                <a:cs typeface="Times New Roman" panose="02020603050405020304" pitchFamily="18" charset="0"/>
              </a:rPr>
              <a:t>Bowel</a:t>
            </a:r>
            <a:r>
              <a:rPr lang="it-IT" sz="2800" dirty="0" smtClean="0">
                <a:latin typeface="Times New Roman" panose="02020603050405020304" pitchFamily="18" charset="0"/>
                <a:cs typeface="Times New Roman" panose="02020603050405020304" pitchFamily="18" charset="0"/>
              </a:rPr>
              <a:t> </a:t>
            </a:r>
            <a:r>
              <a:rPr lang="it-IT" sz="2800" dirty="0" err="1" smtClean="0">
                <a:latin typeface="Times New Roman" panose="02020603050405020304" pitchFamily="18" charset="0"/>
                <a:cs typeface="Times New Roman" panose="02020603050405020304" pitchFamily="18" charset="0"/>
              </a:rPr>
              <a:t>Syndrome</a:t>
            </a:r>
            <a:r>
              <a:rPr lang="it-IT" sz="2800" dirty="0" smtClean="0">
                <a:latin typeface="Times New Roman" panose="02020603050405020304" pitchFamily="18" charset="0"/>
                <a:cs typeface="Times New Roman" panose="02020603050405020304" pitchFamily="18" charset="0"/>
              </a:rPr>
              <a:t> (IBS)</a:t>
            </a:r>
          </a:p>
          <a:p>
            <a:pPr marL="457200" indent="-457200">
              <a:buFont typeface="Wingdings" panose="05000000000000000000" pitchFamily="2" charset="2"/>
              <a:buChar char="Ø"/>
            </a:pPr>
            <a:r>
              <a:rPr lang="it-IT" sz="2800" dirty="0" err="1" smtClean="0">
                <a:latin typeface="Times New Roman" panose="02020603050405020304" pitchFamily="18" charset="0"/>
                <a:cs typeface="Times New Roman" panose="02020603050405020304" pitchFamily="18" charset="0"/>
              </a:rPr>
              <a:t>Inflammatory</a:t>
            </a:r>
            <a:r>
              <a:rPr lang="it-IT" sz="2800" dirty="0">
                <a:latin typeface="Times New Roman" panose="02020603050405020304" pitchFamily="18" charset="0"/>
                <a:cs typeface="Times New Roman" panose="02020603050405020304" pitchFamily="18" charset="0"/>
              </a:rPr>
              <a:t> </a:t>
            </a:r>
            <a:r>
              <a:rPr lang="it-IT" sz="2800" dirty="0" err="1" smtClean="0">
                <a:latin typeface="Times New Roman" panose="02020603050405020304" pitchFamily="18" charset="0"/>
                <a:cs typeface="Times New Roman" panose="02020603050405020304" pitchFamily="18" charset="0"/>
              </a:rPr>
              <a:t>Bowel</a:t>
            </a:r>
            <a:r>
              <a:rPr lang="it-IT" sz="2800" dirty="0" smtClean="0">
                <a:latin typeface="Times New Roman" panose="02020603050405020304" pitchFamily="18" charset="0"/>
                <a:cs typeface="Times New Roman" panose="02020603050405020304" pitchFamily="18" charset="0"/>
              </a:rPr>
              <a:t> </a:t>
            </a:r>
            <a:r>
              <a:rPr lang="it-IT" sz="2800" dirty="0" err="1" smtClean="0">
                <a:latin typeface="Times New Roman" panose="02020603050405020304" pitchFamily="18" charset="0"/>
                <a:cs typeface="Times New Roman" panose="02020603050405020304" pitchFamily="18" charset="0"/>
              </a:rPr>
              <a:t>Disease</a:t>
            </a:r>
            <a:r>
              <a:rPr lang="it-IT" sz="2800" dirty="0" smtClean="0">
                <a:latin typeface="Times New Roman" panose="02020603050405020304" pitchFamily="18" charset="0"/>
                <a:cs typeface="Times New Roman" panose="02020603050405020304" pitchFamily="18" charset="0"/>
              </a:rPr>
              <a:t> (IBD)</a:t>
            </a:r>
          </a:p>
          <a:p>
            <a:pPr marL="457200" indent="-457200">
              <a:buFont typeface="Wingdings" panose="05000000000000000000" pitchFamily="2" charset="2"/>
              <a:buChar char="Ø"/>
            </a:pPr>
            <a:r>
              <a:rPr lang="it-IT" sz="2800" dirty="0" err="1" smtClean="0">
                <a:latin typeface="Times New Roman" panose="02020603050405020304" pitchFamily="18" charset="0"/>
                <a:cs typeface="Times New Roman" panose="02020603050405020304" pitchFamily="18" charset="0"/>
              </a:rPr>
              <a:t>Type</a:t>
            </a:r>
            <a:r>
              <a:rPr lang="it-IT" sz="2800" dirty="0" smtClean="0">
                <a:latin typeface="Times New Roman" panose="02020603050405020304" pitchFamily="18" charset="0"/>
                <a:cs typeface="Times New Roman" panose="02020603050405020304" pitchFamily="18" charset="0"/>
              </a:rPr>
              <a:t> 2 </a:t>
            </a:r>
            <a:r>
              <a:rPr lang="it-IT" sz="2800" dirty="0" err="1" smtClean="0">
                <a:latin typeface="Times New Roman" panose="02020603050405020304" pitchFamily="18" charset="0"/>
                <a:cs typeface="Times New Roman" panose="02020603050405020304" pitchFamily="18" charset="0"/>
              </a:rPr>
              <a:t>Diabetes</a:t>
            </a:r>
            <a:r>
              <a:rPr lang="it-IT" sz="2800" dirty="0" smtClean="0">
                <a:latin typeface="Times New Roman" panose="02020603050405020304" pitchFamily="18" charset="0"/>
                <a:cs typeface="Times New Roman" panose="02020603050405020304" pitchFamily="18" charset="0"/>
              </a:rPr>
              <a:t> (T2D)</a:t>
            </a:r>
            <a:r>
              <a:rPr lang="en-US" sz="2800" dirty="0" smtClean="0">
                <a:latin typeface="Times New Roman" panose="02020603050405020304" pitchFamily="18" charset="0"/>
                <a:cs typeface="Times New Roman" panose="02020603050405020304" pitchFamily="18" charset="0"/>
              </a:rPr>
              <a:t> and Obesity</a:t>
            </a:r>
          </a:p>
          <a:p>
            <a:pPr marL="457200" indent="-457200">
              <a:buFont typeface="Wingdings" panose="05000000000000000000" pitchFamily="2" charset="2"/>
              <a:buChar char="Ø"/>
            </a:pPr>
            <a:r>
              <a:rPr lang="it-IT" sz="2800" dirty="0" err="1" smtClean="0">
                <a:latin typeface="Times New Roman" panose="02020603050405020304" pitchFamily="18" charset="0"/>
                <a:cs typeface="Times New Roman" panose="02020603050405020304" pitchFamily="18" charset="0"/>
              </a:rPr>
              <a:t>Colorectal</a:t>
            </a:r>
            <a:r>
              <a:rPr lang="it-IT" sz="2800" dirty="0" smtClean="0">
                <a:latin typeface="Times New Roman" panose="02020603050405020304" pitchFamily="18" charset="0"/>
                <a:cs typeface="Times New Roman" panose="02020603050405020304" pitchFamily="18" charset="0"/>
              </a:rPr>
              <a:t> </a:t>
            </a:r>
            <a:r>
              <a:rPr lang="it-IT" sz="2800" dirty="0" err="1" smtClean="0">
                <a:latin typeface="Times New Roman" panose="02020603050405020304" pitchFamily="18" charset="0"/>
                <a:cs typeface="Times New Roman" panose="02020603050405020304" pitchFamily="18" charset="0"/>
              </a:rPr>
              <a:t>Cancer</a:t>
            </a:r>
            <a:r>
              <a:rPr lang="it-IT" sz="2800" dirty="0" smtClean="0">
                <a:latin typeface="Times New Roman" panose="02020603050405020304" pitchFamily="18" charset="0"/>
                <a:cs typeface="Times New Roman" panose="02020603050405020304" pitchFamily="18" charset="0"/>
              </a:rPr>
              <a:t> (CRC)</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645024"/>
            <a:ext cx="5365162" cy="30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797746"/>
      </p:ext>
    </p:extLst>
  </p:cSld>
  <p:clrMapOvr>
    <a:masterClrMapping/>
  </p:clrMapOvr>
  <mc:AlternateContent xmlns:mc="http://schemas.openxmlformats.org/markup-compatibility/2006" xmlns:p14="http://schemas.microsoft.com/office/powerpoint/2010/main">
    <mc:Choice Requires="p14">
      <p:transition spd="slow" p14:dur="2000" advTm="39524"/>
    </mc:Choice>
    <mc:Fallback xmlns="">
      <p:transition spd="slow" advTm="3952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1331640" y="28858"/>
            <a:ext cx="6480720" cy="584775"/>
          </a:xfrm>
          <a:prstGeom prst="rect">
            <a:avLst/>
          </a:prstGeom>
          <a:noFill/>
        </p:spPr>
        <p:txBody>
          <a:bodyPr wrap="square" rtlCol="0">
            <a:spAutoFit/>
          </a:bodyPr>
          <a:lstStyle/>
          <a:p>
            <a:pPr algn="ctr"/>
            <a:r>
              <a:rPr lang="it-IT" sz="3200" dirty="0" smtClean="0">
                <a:latin typeface="Times New Roman" panose="02020603050405020304" pitchFamily="18" charset="0"/>
                <a:cs typeface="Times New Roman" panose="02020603050405020304" pitchFamily="18" charset="0"/>
              </a:rPr>
              <a:t>IRRITABLE BOWEL SYNDROME</a:t>
            </a:r>
            <a:endParaRPr lang="en-US" sz="3200" dirty="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84916" y="555046"/>
            <a:ext cx="4046301" cy="4893647"/>
          </a:xfrm>
          <a:prstGeom prst="rect">
            <a:avLst/>
          </a:prstGeom>
          <a:noFill/>
        </p:spPr>
        <p:txBody>
          <a:bodyPr wrap="none" rtlCol="0">
            <a:spAutoFit/>
          </a:bodyPr>
          <a:lstStyle/>
          <a:p>
            <a:r>
              <a:rPr lang="it-IT" sz="2400" b="1" dirty="0" err="1" smtClean="0">
                <a:latin typeface="Times New Roman" panose="02020603050405020304" pitchFamily="18" charset="0"/>
                <a:cs typeface="Times New Roman" panose="02020603050405020304" pitchFamily="18" charset="0"/>
              </a:rPr>
              <a:t>Increased</a:t>
            </a:r>
            <a:endParaRPr lang="it-IT" sz="2400" b="1" dirty="0" smtClean="0">
              <a:latin typeface="Times New Roman" panose="02020603050405020304" pitchFamily="18" charset="0"/>
              <a:cs typeface="Times New Roman" panose="02020603050405020304" pitchFamily="18" charset="0"/>
            </a:endParaRPr>
          </a:p>
          <a:p>
            <a:r>
              <a:rPr lang="it-IT" sz="2400" i="1" dirty="0" err="1" smtClean="0">
                <a:latin typeface="Times New Roman" panose="02020603050405020304" pitchFamily="18" charset="0"/>
                <a:cs typeface="Times New Roman" panose="02020603050405020304" pitchFamily="18" charset="0"/>
              </a:rPr>
              <a:t>Firmicutes:Bacteroidetes</a:t>
            </a:r>
            <a:r>
              <a:rPr lang="it-IT" sz="2400" i="1" dirty="0" smtClean="0">
                <a:latin typeface="Times New Roman" panose="02020603050405020304" pitchFamily="18" charset="0"/>
                <a:cs typeface="Times New Roman" panose="02020603050405020304" pitchFamily="18" charset="0"/>
              </a:rPr>
              <a:t> </a:t>
            </a:r>
            <a:r>
              <a:rPr lang="it-IT" sz="2400" dirty="0" smtClean="0">
                <a:latin typeface="Times New Roman" panose="02020603050405020304" pitchFamily="18" charset="0"/>
                <a:cs typeface="Times New Roman" panose="02020603050405020304" pitchFamily="18" charset="0"/>
              </a:rPr>
              <a:t>ratio</a:t>
            </a:r>
          </a:p>
          <a:p>
            <a:r>
              <a:rPr lang="it-IT" sz="2400" i="1" dirty="0" err="1" smtClean="0">
                <a:latin typeface="Times New Roman" panose="02020603050405020304" pitchFamily="18" charset="0"/>
                <a:cs typeface="Times New Roman" panose="02020603050405020304" pitchFamily="18" charset="0"/>
              </a:rPr>
              <a:t>Ruminococcus</a:t>
            </a:r>
            <a:endParaRPr lang="it-IT" sz="2400" i="1" dirty="0" smtClean="0">
              <a:latin typeface="Times New Roman" panose="02020603050405020304" pitchFamily="18" charset="0"/>
              <a:cs typeface="Times New Roman" panose="02020603050405020304" pitchFamily="18" charset="0"/>
            </a:endParaRPr>
          </a:p>
          <a:p>
            <a:r>
              <a:rPr lang="it-IT" sz="2400" i="1" dirty="0" err="1" smtClean="0">
                <a:latin typeface="Times New Roman" panose="02020603050405020304" pitchFamily="18" charset="0"/>
                <a:cs typeface="Times New Roman" panose="02020603050405020304" pitchFamily="18" charset="0"/>
              </a:rPr>
              <a:t>Dorea</a:t>
            </a:r>
            <a:endParaRPr lang="it-IT" sz="2400" i="1" dirty="0" smtClean="0">
              <a:latin typeface="Times New Roman" panose="02020603050405020304" pitchFamily="18" charset="0"/>
              <a:cs typeface="Times New Roman" panose="02020603050405020304" pitchFamily="18" charset="0"/>
            </a:endParaRPr>
          </a:p>
          <a:p>
            <a:r>
              <a:rPr lang="it-IT" sz="2400" i="1" dirty="0" err="1" smtClean="0">
                <a:latin typeface="Times New Roman" panose="02020603050405020304" pitchFamily="18" charset="0"/>
                <a:cs typeface="Times New Roman" panose="02020603050405020304" pitchFamily="18" charset="0"/>
              </a:rPr>
              <a:t>Clostridium</a:t>
            </a:r>
            <a:endParaRPr lang="it-IT" sz="2400" i="1" dirty="0" smtClean="0">
              <a:latin typeface="Times New Roman" panose="02020603050405020304" pitchFamily="18" charset="0"/>
              <a:cs typeface="Times New Roman" panose="02020603050405020304" pitchFamily="18" charset="0"/>
            </a:endParaRPr>
          </a:p>
          <a:p>
            <a:r>
              <a:rPr lang="it-IT" sz="2400" i="1" dirty="0" err="1" smtClean="0">
                <a:latin typeface="Times New Roman" panose="02020603050405020304" pitchFamily="18" charset="0"/>
                <a:cs typeface="Times New Roman" panose="02020603050405020304" pitchFamily="18" charset="0"/>
              </a:rPr>
              <a:t>Haemophilus</a:t>
            </a:r>
            <a:r>
              <a:rPr lang="it-IT" sz="2400" i="1" dirty="0" smtClean="0">
                <a:latin typeface="Times New Roman" panose="02020603050405020304" pitchFamily="18" charset="0"/>
                <a:cs typeface="Times New Roman" panose="02020603050405020304" pitchFamily="18" charset="0"/>
              </a:rPr>
              <a:t> </a:t>
            </a:r>
            <a:r>
              <a:rPr lang="it-IT" sz="2400" i="1" dirty="0" err="1" smtClean="0">
                <a:latin typeface="Times New Roman" panose="02020603050405020304" pitchFamily="18" charset="0"/>
                <a:cs typeface="Times New Roman" panose="02020603050405020304" pitchFamily="18" charset="0"/>
              </a:rPr>
              <a:t>influenzae</a:t>
            </a:r>
            <a:r>
              <a:rPr lang="it-IT" sz="2400" i="1" dirty="0" smtClean="0">
                <a:latin typeface="Times New Roman" panose="02020603050405020304" pitchFamily="18" charset="0"/>
                <a:cs typeface="Times New Roman" panose="02020603050405020304" pitchFamily="18" charset="0"/>
              </a:rPr>
              <a:t> (</a:t>
            </a:r>
            <a:r>
              <a:rPr lang="it-IT" sz="2400" i="1" dirty="0" err="1" smtClean="0">
                <a:latin typeface="Times New Roman" panose="02020603050405020304" pitchFamily="18" charset="0"/>
                <a:cs typeface="Times New Roman" panose="02020603050405020304" pitchFamily="18" charset="0"/>
              </a:rPr>
              <a:t>pIBS</a:t>
            </a:r>
            <a:r>
              <a:rPr lang="it-IT" sz="2400" i="1" dirty="0" smtClean="0">
                <a:latin typeface="Times New Roman" panose="02020603050405020304" pitchFamily="18" charset="0"/>
                <a:cs typeface="Times New Roman" panose="02020603050405020304" pitchFamily="18" charset="0"/>
              </a:rPr>
              <a:t>)</a:t>
            </a:r>
          </a:p>
          <a:p>
            <a:r>
              <a:rPr lang="it-IT" sz="2400" i="1" dirty="0" err="1" smtClean="0">
                <a:latin typeface="Times New Roman" panose="02020603050405020304" pitchFamily="18" charset="0"/>
                <a:cs typeface="Times New Roman" panose="02020603050405020304" pitchFamily="18" charset="0"/>
              </a:rPr>
              <a:t>Proteobacteria</a:t>
            </a:r>
            <a:r>
              <a:rPr lang="it-IT" sz="2400" i="1" dirty="0" smtClean="0">
                <a:latin typeface="Times New Roman" panose="02020603050405020304" pitchFamily="18" charset="0"/>
                <a:cs typeface="Times New Roman" panose="02020603050405020304" pitchFamily="18" charset="0"/>
              </a:rPr>
              <a:t> (</a:t>
            </a:r>
            <a:r>
              <a:rPr lang="it-IT" sz="2400" i="1" dirty="0" err="1" smtClean="0">
                <a:latin typeface="Times New Roman" panose="02020603050405020304" pitchFamily="18" charset="0"/>
                <a:cs typeface="Times New Roman" panose="02020603050405020304" pitchFamily="18" charset="0"/>
              </a:rPr>
              <a:t>pIBS</a:t>
            </a:r>
            <a:r>
              <a:rPr lang="it-IT" sz="2400" i="1" dirty="0" smtClean="0">
                <a:latin typeface="Times New Roman" panose="02020603050405020304" pitchFamily="18" charset="0"/>
                <a:cs typeface="Times New Roman" panose="02020603050405020304" pitchFamily="18" charset="0"/>
              </a:rPr>
              <a:t>)</a:t>
            </a:r>
          </a:p>
          <a:p>
            <a:r>
              <a:rPr lang="it-IT" sz="2400" i="1" dirty="0" err="1" smtClean="0">
                <a:latin typeface="Times New Roman" panose="02020603050405020304" pitchFamily="18" charset="0"/>
                <a:cs typeface="Times New Roman" panose="02020603050405020304" pitchFamily="18" charset="0"/>
              </a:rPr>
              <a:t>Alistipes</a:t>
            </a:r>
            <a:r>
              <a:rPr lang="it-IT" sz="2400" i="1" dirty="0" smtClean="0">
                <a:latin typeface="Times New Roman" panose="02020603050405020304" pitchFamily="18" charset="0"/>
                <a:cs typeface="Times New Roman" panose="02020603050405020304" pitchFamily="18" charset="0"/>
              </a:rPr>
              <a:t> (</a:t>
            </a:r>
            <a:r>
              <a:rPr lang="it-IT" sz="2400" i="1" dirty="0" err="1" smtClean="0">
                <a:latin typeface="Times New Roman" panose="02020603050405020304" pitchFamily="18" charset="0"/>
                <a:cs typeface="Times New Roman" panose="02020603050405020304" pitchFamily="18" charset="0"/>
              </a:rPr>
              <a:t>pIBS</a:t>
            </a:r>
            <a:r>
              <a:rPr lang="it-IT" sz="2400" i="1" dirty="0" smtClean="0">
                <a:latin typeface="Times New Roman" panose="02020603050405020304" pitchFamily="18" charset="0"/>
                <a:cs typeface="Times New Roman" panose="02020603050405020304" pitchFamily="18" charset="0"/>
              </a:rPr>
              <a:t>)</a:t>
            </a:r>
          </a:p>
          <a:p>
            <a:endParaRPr lang="it-IT" sz="2400" dirty="0">
              <a:latin typeface="Times New Roman" panose="02020603050405020304" pitchFamily="18" charset="0"/>
              <a:cs typeface="Times New Roman" panose="02020603050405020304" pitchFamily="18" charset="0"/>
            </a:endParaRPr>
          </a:p>
          <a:p>
            <a:r>
              <a:rPr lang="it-IT" sz="2400" b="1" dirty="0" err="1" smtClean="0">
                <a:latin typeface="Times New Roman" panose="02020603050405020304" pitchFamily="18" charset="0"/>
                <a:cs typeface="Times New Roman" panose="02020603050405020304" pitchFamily="18" charset="0"/>
              </a:rPr>
              <a:t>Decreased</a:t>
            </a:r>
            <a:endParaRPr lang="it-IT" sz="2400" b="1" dirty="0">
              <a:latin typeface="Times New Roman" panose="02020603050405020304" pitchFamily="18" charset="0"/>
              <a:cs typeface="Times New Roman" panose="02020603050405020304" pitchFamily="18" charset="0"/>
            </a:endParaRPr>
          </a:p>
          <a:p>
            <a:r>
              <a:rPr lang="it-IT" sz="2400" i="1" dirty="0" err="1" smtClean="0">
                <a:latin typeface="Times New Roman" panose="02020603050405020304" pitchFamily="18" charset="0"/>
                <a:cs typeface="Times New Roman" panose="02020603050405020304" pitchFamily="18" charset="0"/>
              </a:rPr>
              <a:t>Bifidobacterium</a:t>
            </a:r>
            <a:endParaRPr lang="it-IT" sz="2400" i="1" dirty="0" smtClean="0">
              <a:latin typeface="Times New Roman" panose="02020603050405020304" pitchFamily="18" charset="0"/>
              <a:cs typeface="Times New Roman" panose="02020603050405020304" pitchFamily="18" charset="0"/>
            </a:endParaRPr>
          </a:p>
          <a:p>
            <a:r>
              <a:rPr lang="it-IT" sz="2400" i="1" dirty="0" err="1" smtClean="0">
                <a:latin typeface="Times New Roman" panose="02020603050405020304" pitchFamily="18" charset="0"/>
                <a:cs typeface="Times New Roman" panose="02020603050405020304" pitchFamily="18" charset="0"/>
              </a:rPr>
              <a:t>Faecalibacterium</a:t>
            </a:r>
            <a:endParaRPr lang="it-IT" sz="2400" i="1" dirty="0" smtClean="0">
              <a:latin typeface="Times New Roman" panose="02020603050405020304" pitchFamily="18" charset="0"/>
              <a:cs typeface="Times New Roman" panose="02020603050405020304" pitchFamily="18" charset="0"/>
            </a:endParaRPr>
          </a:p>
          <a:p>
            <a:r>
              <a:rPr lang="it-IT" sz="2400" i="1" dirty="0" err="1" smtClean="0">
                <a:latin typeface="Times New Roman" panose="02020603050405020304" pitchFamily="18" charset="0"/>
                <a:cs typeface="Times New Roman" panose="02020603050405020304" pitchFamily="18" charset="0"/>
              </a:rPr>
              <a:t>Bacteroides</a:t>
            </a:r>
            <a:r>
              <a:rPr lang="it-IT" sz="2400" i="1" dirty="0" smtClean="0">
                <a:latin typeface="Times New Roman" panose="02020603050405020304" pitchFamily="18" charset="0"/>
                <a:cs typeface="Times New Roman" panose="02020603050405020304" pitchFamily="18" charset="0"/>
              </a:rPr>
              <a:t> (</a:t>
            </a:r>
            <a:r>
              <a:rPr lang="it-IT" sz="2400" i="1" dirty="0" err="1" smtClean="0">
                <a:latin typeface="Times New Roman" panose="02020603050405020304" pitchFamily="18" charset="0"/>
                <a:cs typeface="Times New Roman" panose="02020603050405020304" pitchFamily="18" charset="0"/>
              </a:rPr>
              <a:t>pIBS</a:t>
            </a:r>
            <a:r>
              <a:rPr lang="it-IT" sz="2400" i="1" dirty="0" smtClean="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pic>
        <p:nvPicPr>
          <p:cNvPr id="184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94" t="9302" r="5722" b="20286"/>
          <a:stretch/>
        </p:blipFill>
        <p:spPr bwMode="auto">
          <a:xfrm>
            <a:off x="2915816" y="3393360"/>
            <a:ext cx="6171872" cy="32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1595098"/>
      </p:ext>
    </p:extLst>
  </p:cSld>
  <p:clrMapOvr>
    <a:masterClrMapping/>
  </p:clrMapOvr>
  <mc:AlternateContent xmlns:mc="http://schemas.openxmlformats.org/markup-compatibility/2006" xmlns:p14="http://schemas.microsoft.com/office/powerpoint/2010/main">
    <mc:Choice Requires="p14">
      <p:transition spd="slow" p14:dur="2000" advTm="114741"/>
    </mc:Choice>
    <mc:Fallback xmlns="">
      <p:transition spd="slow" advTm="11474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441607" y="314653"/>
            <a:ext cx="8260787" cy="954107"/>
          </a:xfrm>
          <a:prstGeom prst="rect">
            <a:avLst/>
          </a:prstGeom>
          <a:noFill/>
        </p:spPr>
        <p:txBody>
          <a:bodyPr wrap="none" rtlCol="0">
            <a:spAutoFit/>
          </a:bodyPr>
          <a:lstStyle/>
          <a:p>
            <a:pPr algn="ctr"/>
            <a:r>
              <a:rPr lang="it-IT" sz="3200" dirty="0" smtClean="0">
                <a:latin typeface="Times New Roman" panose="02020603050405020304" pitchFamily="18" charset="0"/>
                <a:cs typeface="Times New Roman" panose="02020603050405020304" pitchFamily="18" charset="0"/>
              </a:rPr>
              <a:t>INFLAMMATORY BOWEL DISEASE:</a:t>
            </a:r>
          </a:p>
          <a:p>
            <a:pPr algn="ctr"/>
            <a:r>
              <a:rPr lang="it-IT" sz="2400" dirty="0" smtClean="0">
                <a:latin typeface="Times New Roman" panose="02020603050405020304" pitchFamily="18" charset="0"/>
                <a:cs typeface="Times New Roman" panose="02020603050405020304" pitchFamily="18" charset="0"/>
              </a:rPr>
              <a:t>ULCERATIVE COLITIS (UC) AND CHRON’S DISEASE (CD)</a:t>
            </a:r>
            <a:endParaRPr lang="en-US" sz="2400" dirty="0">
              <a:latin typeface="Times New Roman" panose="02020603050405020304" pitchFamily="18" charset="0"/>
              <a:cs typeface="Times New Roman" panose="02020603050405020304" pitchFamily="18" charset="0"/>
            </a:endParaRPr>
          </a:p>
        </p:txBody>
      </p:sp>
      <p:sp>
        <p:nvSpPr>
          <p:cNvPr id="4" name="CasellaDiTesto 3"/>
          <p:cNvSpPr txBox="1"/>
          <p:nvPr/>
        </p:nvSpPr>
        <p:spPr>
          <a:xfrm>
            <a:off x="62328" y="1196752"/>
            <a:ext cx="5173211" cy="5632311"/>
          </a:xfrm>
          <a:prstGeom prst="rect">
            <a:avLst/>
          </a:prstGeom>
          <a:noFill/>
        </p:spPr>
        <p:txBody>
          <a:bodyPr wrap="none" rtlCol="0">
            <a:spAutoFit/>
          </a:bodyPr>
          <a:lstStyle/>
          <a:p>
            <a:r>
              <a:rPr lang="it-IT" sz="2400" b="1" dirty="0" err="1" smtClean="0">
                <a:latin typeface="Times New Roman" panose="02020603050405020304" pitchFamily="18" charset="0"/>
                <a:cs typeface="Times New Roman" panose="02020603050405020304" pitchFamily="18" charset="0"/>
              </a:rPr>
              <a:t>Increased</a:t>
            </a:r>
            <a:endParaRPr lang="it-IT" sz="2400" b="1" dirty="0" smtClean="0">
              <a:latin typeface="Times New Roman" panose="02020603050405020304" pitchFamily="18" charset="0"/>
              <a:cs typeface="Times New Roman" panose="02020603050405020304" pitchFamily="18" charset="0"/>
            </a:endParaRPr>
          </a:p>
          <a:p>
            <a:r>
              <a:rPr lang="it-IT" sz="2400" dirty="0" err="1" smtClean="0">
                <a:latin typeface="Times New Roman" panose="02020603050405020304" pitchFamily="18" charset="0"/>
                <a:cs typeface="Times New Roman" panose="02020603050405020304" pitchFamily="18" charset="0"/>
              </a:rPr>
              <a:t>Bacterial</a:t>
            </a:r>
            <a:r>
              <a:rPr lang="it-IT" sz="2400" dirty="0" smtClean="0">
                <a:latin typeface="Times New Roman" panose="02020603050405020304" pitchFamily="18" charset="0"/>
                <a:cs typeface="Times New Roman" panose="02020603050405020304" pitchFamily="18" charset="0"/>
              </a:rPr>
              <a:t> </a:t>
            </a:r>
            <a:r>
              <a:rPr lang="it-IT" sz="2400" dirty="0" err="1" smtClean="0">
                <a:latin typeface="Times New Roman" panose="02020603050405020304" pitchFamily="18" charset="0"/>
                <a:cs typeface="Times New Roman" panose="02020603050405020304" pitchFamily="18" charset="0"/>
              </a:rPr>
              <a:t>numbers</a:t>
            </a:r>
            <a:r>
              <a:rPr lang="it-IT" sz="2400" dirty="0" smtClean="0">
                <a:latin typeface="Times New Roman" panose="02020603050405020304" pitchFamily="18" charset="0"/>
                <a:cs typeface="Times New Roman" panose="02020603050405020304" pitchFamily="18" charset="0"/>
              </a:rPr>
              <a:t> in mucosa (CD)</a:t>
            </a:r>
          </a:p>
          <a:p>
            <a:r>
              <a:rPr lang="it-IT" sz="2400" i="1" dirty="0" err="1" smtClean="0">
                <a:latin typeface="Times New Roman" panose="02020603050405020304" pitchFamily="18" charset="0"/>
                <a:cs typeface="Times New Roman" panose="02020603050405020304" pitchFamily="18" charset="0"/>
              </a:rPr>
              <a:t>Adherent</a:t>
            </a:r>
            <a:r>
              <a:rPr lang="it-IT" sz="2400" i="1" dirty="0" smtClean="0">
                <a:latin typeface="Times New Roman" panose="02020603050405020304" pitchFamily="18" charset="0"/>
                <a:cs typeface="Times New Roman" panose="02020603050405020304" pitchFamily="18" charset="0"/>
              </a:rPr>
              <a:t> invasive E. coli </a:t>
            </a:r>
            <a:r>
              <a:rPr lang="it-IT" sz="2400" dirty="0" smtClean="0">
                <a:latin typeface="Times New Roman" panose="02020603050405020304" pitchFamily="18" charset="0"/>
                <a:cs typeface="Times New Roman" panose="02020603050405020304" pitchFamily="18" charset="0"/>
              </a:rPr>
              <a:t>(CD)</a:t>
            </a:r>
          </a:p>
          <a:p>
            <a:r>
              <a:rPr lang="it-IT" sz="2400" i="1" dirty="0" err="1" smtClean="0">
                <a:latin typeface="Times New Roman" panose="02020603050405020304" pitchFamily="18" charset="0"/>
                <a:cs typeface="Times New Roman" panose="02020603050405020304" pitchFamily="18" charset="0"/>
              </a:rPr>
              <a:t>Gammaproteobacteria</a:t>
            </a:r>
            <a:r>
              <a:rPr lang="it-IT" sz="2400" i="1" dirty="0" smtClean="0">
                <a:latin typeface="Times New Roman" panose="02020603050405020304" pitchFamily="18" charset="0"/>
                <a:cs typeface="Times New Roman" panose="02020603050405020304" pitchFamily="18" charset="0"/>
              </a:rPr>
              <a:t> </a:t>
            </a:r>
            <a:r>
              <a:rPr lang="it-IT" sz="2400" dirty="0" smtClean="0">
                <a:latin typeface="Times New Roman" panose="02020603050405020304" pitchFamily="18" charset="0"/>
                <a:cs typeface="Times New Roman" panose="02020603050405020304" pitchFamily="18" charset="0"/>
              </a:rPr>
              <a:t>(CD)</a:t>
            </a:r>
          </a:p>
          <a:p>
            <a:r>
              <a:rPr lang="it-IT" sz="2400" i="1" dirty="0" err="1" smtClean="0">
                <a:latin typeface="Times New Roman" panose="02020603050405020304" pitchFamily="18" charset="0"/>
                <a:cs typeface="Times New Roman" panose="02020603050405020304" pitchFamily="18" charset="0"/>
              </a:rPr>
              <a:t>Enterobacteriaceae</a:t>
            </a:r>
            <a:r>
              <a:rPr lang="it-IT" sz="2400" i="1" dirty="0" smtClean="0">
                <a:latin typeface="Times New Roman" panose="02020603050405020304" pitchFamily="18" charset="0"/>
                <a:cs typeface="Times New Roman" panose="02020603050405020304" pitchFamily="18" charset="0"/>
              </a:rPr>
              <a:t> </a:t>
            </a:r>
            <a:r>
              <a:rPr lang="it-IT" sz="2400" dirty="0" smtClean="0">
                <a:latin typeface="Times New Roman" panose="02020603050405020304" pitchFamily="18" charset="0"/>
                <a:cs typeface="Times New Roman" panose="02020603050405020304" pitchFamily="18" charset="0"/>
              </a:rPr>
              <a:t>(UC)</a:t>
            </a:r>
          </a:p>
          <a:p>
            <a:r>
              <a:rPr lang="it-IT" sz="2400" i="1" dirty="0" err="1" smtClean="0">
                <a:latin typeface="Times New Roman" panose="02020603050405020304" pitchFamily="18" charset="0"/>
                <a:cs typeface="Times New Roman" panose="02020603050405020304" pitchFamily="18" charset="0"/>
              </a:rPr>
              <a:t>Clostridium</a:t>
            </a:r>
            <a:r>
              <a:rPr lang="it-IT" sz="2400" i="1" dirty="0" smtClean="0">
                <a:latin typeface="Times New Roman" panose="02020603050405020304" pitchFamily="18" charset="0"/>
                <a:cs typeface="Times New Roman" panose="02020603050405020304" pitchFamily="18" charset="0"/>
              </a:rPr>
              <a:t> </a:t>
            </a:r>
            <a:r>
              <a:rPr lang="it-IT" sz="2400" i="1" dirty="0" err="1" smtClean="0">
                <a:latin typeface="Times New Roman" panose="02020603050405020304" pitchFamily="18" charset="0"/>
                <a:cs typeface="Times New Roman" panose="02020603050405020304" pitchFamily="18" charset="0"/>
              </a:rPr>
              <a:t>spp</a:t>
            </a:r>
            <a:r>
              <a:rPr lang="it-IT" sz="2400" i="1" dirty="0" smtClean="0">
                <a:latin typeface="Times New Roman" panose="02020603050405020304" pitchFamily="18" charset="0"/>
                <a:cs typeface="Times New Roman" panose="02020603050405020304" pitchFamily="18" charset="0"/>
              </a:rPr>
              <a:t>. </a:t>
            </a:r>
            <a:endParaRPr lang="it-IT" sz="2400" dirty="0" smtClean="0">
              <a:latin typeface="Times New Roman" panose="02020603050405020304" pitchFamily="18" charset="0"/>
              <a:cs typeface="Times New Roman" panose="02020603050405020304" pitchFamily="18" charset="0"/>
            </a:endParaRPr>
          </a:p>
          <a:p>
            <a:endParaRPr lang="it-IT" sz="2400" dirty="0">
              <a:latin typeface="Times New Roman" panose="02020603050405020304" pitchFamily="18" charset="0"/>
              <a:cs typeface="Times New Roman" panose="02020603050405020304" pitchFamily="18" charset="0"/>
            </a:endParaRPr>
          </a:p>
          <a:p>
            <a:r>
              <a:rPr lang="it-IT" sz="2400" b="1" dirty="0" err="1" smtClean="0">
                <a:latin typeface="Times New Roman" panose="02020603050405020304" pitchFamily="18" charset="0"/>
                <a:cs typeface="Times New Roman" panose="02020603050405020304" pitchFamily="18" charset="0"/>
              </a:rPr>
              <a:t>Decreased</a:t>
            </a:r>
            <a:endParaRPr lang="it-IT" sz="2400" b="1" dirty="0" smtClean="0">
              <a:latin typeface="Times New Roman" panose="02020603050405020304" pitchFamily="18" charset="0"/>
              <a:cs typeface="Times New Roman" panose="02020603050405020304" pitchFamily="18" charset="0"/>
            </a:endParaRPr>
          </a:p>
          <a:p>
            <a:r>
              <a:rPr lang="it-IT" sz="2400" dirty="0" err="1" smtClean="0">
                <a:latin typeface="Times New Roman" panose="02020603050405020304" pitchFamily="18" charset="0"/>
                <a:cs typeface="Times New Roman" panose="02020603050405020304" pitchFamily="18" charset="0"/>
              </a:rPr>
              <a:t>Bacterial</a:t>
            </a:r>
            <a:r>
              <a:rPr lang="it-IT" sz="2400" dirty="0" smtClean="0">
                <a:latin typeface="Times New Roman" panose="02020603050405020304" pitchFamily="18" charset="0"/>
                <a:cs typeface="Times New Roman" panose="02020603050405020304" pitchFamily="18" charset="0"/>
              </a:rPr>
              <a:t> </a:t>
            </a:r>
            <a:r>
              <a:rPr lang="it-IT" sz="2400" dirty="0" err="1" smtClean="0">
                <a:latin typeface="Times New Roman" panose="02020603050405020304" pitchFamily="18" charset="0"/>
                <a:cs typeface="Times New Roman" panose="02020603050405020304" pitchFamily="18" charset="0"/>
              </a:rPr>
              <a:t>diversity</a:t>
            </a:r>
            <a:endParaRPr lang="it-IT" sz="2400" dirty="0" smtClean="0">
              <a:latin typeface="Times New Roman" panose="02020603050405020304" pitchFamily="18" charset="0"/>
              <a:cs typeface="Times New Roman" panose="02020603050405020304" pitchFamily="18" charset="0"/>
            </a:endParaRPr>
          </a:p>
          <a:p>
            <a:r>
              <a:rPr lang="it-IT" sz="2400" i="1" dirty="0" err="1">
                <a:latin typeface="Times New Roman" panose="02020603050405020304" pitchFamily="18" charset="0"/>
                <a:cs typeface="Times New Roman" panose="02020603050405020304" pitchFamily="18" charset="0"/>
              </a:rPr>
              <a:t>Bacteroidetes</a:t>
            </a:r>
            <a:endParaRPr lang="it-IT" sz="2400" i="1" dirty="0">
              <a:latin typeface="Times New Roman" panose="02020603050405020304" pitchFamily="18" charset="0"/>
              <a:cs typeface="Times New Roman" panose="02020603050405020304" pitchFamily="18" charset="0"/>
            </a:endParaRPr>
          </a:p>
          <a:p>
            <a:r>
              <a:rPr lang="it-IT" sz="2400" i="1" dirty="0" err="1" smtClean="0">
                <a:latin typeface="Times New Roman" panose="02020603050405020304" pitchFamily="18" charset="0"/>
                <a:cs typeface="Times New Roman" panose="02020603050405020304" pitchFamily="18" charset="0"/>
              </a:rPr>
              <a:t>Firmicutes</a:t>
            </a:r>
            <a:endParaRPr lang="it-IT" sz="2400" i="1" dirty="0" smtClean="0">
              <a:latin typeface="Times New Roman" panose="02020603050405020304" pitchFamily="18" charset="0"/>
              <a:cs typeface="Times New Roman" panose="02020603050405020304" pitchFamily="18" charset="0"/>
            </a:endParaRPr>
          </a:p>
          <a:p>
            <a:r>
              <a:rPr lang="it-IT" sz="2400" i="1" dirty="0" err="1" smtClean="0">
                <a:latin typeface="Times New Roman" panose="02020603050405020304" pitchFamily="18" charset="0"/>
                <a:cs typeface="Times New Roman" panose="02020603050405020304" pitchFamily="18" charset="0"/>
              </a:rPr>
              <a:t>Clostridium</a:t>
            </a:r>
            <a:r>
              <a:rPr lang="it-IT" sz="2400" i="1" dirty="0" smtClean="0">
                <a:latin typeface="Times New Roman" panose="02020603050405020304" pitchFamily="18" charset="0"/>
                <a:cs typeface="Times New Roman" panose="02020603050405020304" pitchFamily="18" charset="0"/>
              </a:rPr>
              <a:t> </a:t>
            </a:r>
            <a:r>
              <a:rPr lang="it-IT" sz="2400" i="1" dirty="0" err="1" smtClean="0">
                <a:latin typeface="Times New Roman" panose="02020603050405020304" pitchFamily="18" charset="0"/>
                <a:cs typeface="Times New Roman" panose="02020603050405020304" pitchFamily="18" charset="0"/>
              </a:rPr>
              <a:t>leptum</a:t>
            </a:r>
            <a:r>
              <a:rPr lang="it-IT" sz="2400" i="1" dirty="0" smtClean="0">
                <a:latin typeface="Times New Roman" panose="02020603050405020304" pitchFamily="18" charset="0"/>
                <a:cs typeface="Times New Roman" panose="02020603050405020304" pitchFamily="18" charset="0"/>
              </a:rPr>
              <a:t> </a:t>
            </a:r>
            <a:r>
              <a:rPr lang="it-IT" sz="2400" dirty="0" smtClean="0">
                <a:latin typeface="Times New Roman" panose="02020603050405020304" pitchFamily="18" charset="0"/>
                <a:cs typeface="Times New Roman" panose="02020603050405020304" pitchFamily="18" charset="0"/>
              </a:rPr>
              <a:t>and</a:t>
            </a:r>
            <a:r>
              <a:rPr lang="it-IT" sz="2400" i="1" dirty="0" smtClean="0">
                <a:latin typeface="Times New Roman" panose="02020603050405020304" pitchFamily="18" charset="0"/>
                <a:cs typeface="Times New Roman" panose="02020603050405020304" pitchFamily="18" charset="0"/>
              </a:rPr>
              <a:t> </a:t>
            </a:r>
            <a:r>
              <a:rPr lang="it-IT" sz="2400" i="1" dirty="0" err="1" smtClean="0">
                <a:latin typeface="Times New Roman" panose="02020603050405020304" pitchFamily="18" charset="0"/>
                <a:cs typeface="Times New Roman" panose="02020603050405020304" pitchFamily="18" charset="0"/>
              </a:rPr>
              <a:t>coccoides</a:t>
            </a:r>
            <a:r>
              <a:rPr lang="it-IT" sz="2400" i="1" dirty="0" smtClean="0">
                <a:latin typeface="Times New Roman" panose="02020603050405020304" pitchFamily="18" charset="0"/>
                <a:cs typeface="Times New Roman" panose="02020603050405020304" pitchFamily="18" charset="0"/>
              </a:rPr>
              <a:t> </a:t>
            </a:r>
            <a:r>
              <a:rPr lang="it-IT" sz="2400" dirty="0" err="1" smtClean="0">
                <a:latin typeface="Times New Roman" panose="02020603050405020304" pitchFamily="18" charset="0"/>
                <a:cs typeface="Times New Roman" panose="02020603050405020304" pitchFamily="18" charset="0"/>
              </a:rPr>
              <a:t>group</a:t>
            </a:r>
            <a:endParaRPr lang="it-IT" sz="2400" dirty="0" smtClean="0">
              <a:latin typeface="Times New Roman" panose="02020603050405020304" pitchFamily="18" charset="0"/>
              <a:cs typeface="Times New Roman" panose="02020603050405020304" pitchFamily="18" charset="0"/>
            </a:endParaRPr>
          </a:p>
          <a:p>
            <a:r>
              <a:rPr lang="it-IT" sz="2400" i="1" dirty="0">
                <a:latin typeface="Times New Roman" panose="02020603050405020304" pitchFamily="18" charset="0"/>
                <a:cs typeface="Times New Roman" panose="02020603050405020304" pitchFamily="18" charset="0"/>
              </a:rPr>
              <a:t>F. </a:t>
            </a:r>
            <a:r>
              <a:rPr lang="it-IT" sz="2400" i="1" dirty="0" err="1" smtClean="0">
                <a:latin typeface="Times New Roman" panose="02020603050405020304" pitchFamily="18" charset="0"/>
                <a:cs typeface="Times New Roman" panose="02020603050405020304" pitchFamily="18" charset="0"/>
              </a:rPr>
              <a:t>prausnitzii</a:t>
            </a:r>
            <a:endParaRPr lang="it-IT" sz="2400" i="1" dirty="0" smtClean="0">
              <a:latin typeface="Times New Roman" panose="02020603050405020304" pitchFamily="18" charset="0"/>
              <a:cs typeface="Times New Roman" panose="02020603050405020304" pitchFamily="18" charset="0"/>
            </a:endParaRPr>
          </a:p>
          <a:p>
            <a:r>
              <a:rPr lang="it-IT" sz="2400" i="1" dirty="0" err="1" smtClean="0">
                <a:latin typeface="Times New Roman" panose="02020603050405020304" pitchFamily="18" charset="0"/>
                <a:cs typeface="Times New Roman" panose="02020603050405020304" pitchFamily="18" charset="0"/>
              </a:rPr>
              <a:t>Roseburia</a:t>
            </a:r>
            <a:endParaRPr lang="it-IT" sz="2400" i="1" dirty="0" smtClean="0">
              <a:latin typeface="Times New Roman" panose="02020603050405020304" pitchFamily="18" charset="0"/>
              <a:cs typeface="Times New Roman" panose="02020603050405020304" pitchFamily="18" charset="0"/>
            </a:endParaRPr>
          </a:p>
          <a:p>
            <a:r>
              <a:rPr lang="it-IT" sz="2400" i="1" dirty="0" err="1" smtClean="0">
                <a:latin typeface="Times New Roman" panose="02020603050405020304" pitchFamily="18" charset="0"/>
                <a:cs typeface="Times New Roman" panose="02020603050405020304" pitchFamily="18" charset="0"/>
              </a:rPr>
              <a:t>Phascolarctobacterium</a:t>
            </a:r>
            <a:endParaRPr lang="it-IT" sz="2400" dirty="0" smtClean="0">
              <a:latin typeface="Times New Roman" panose="02020603050405020304" pitchFamily="18" charset="0"/>
              <a:cs typeface="Times New Roman" panose="02020603050405020304" pitchFamily="18" charset="0"/>
            </a:endParaRP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3244" y="1269272"/>
            <a:ext cx="3934784" cy="46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013275"/>
      </p:ext>
    </p:extLst>
  </p:cSld>
  <p:clrMapOvr>
    <a:masterClrMapping/>
  </p:clrMapOvr>
  <mc:AlternateContent xmlns:mc="http://schemas.openxmlformats.org/markup-compatibility/2006" xmlns:p14="http://schemas.microsoft.com/office/powerpoint/2010/main">
    <mc:Choice Requires="p14">
      <p:transition spd="slow" p14:dur="2000" advTm="181547"/>
    </mc:Choice>
    <mc:Fallback xmlns="">
      <p:transition spd="slow" advTm="18154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descr="An external file that holds a picture, illustration, etc.&#10;Object name is nihms-525429-f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33" y="405296"/>
            <a:ext cx="8288523" cy="56880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79512" y="6093296"/>
            <a:ext cx="9145016"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Round JL, </a:t>
            </a:r>
            <a:r>
              <a:rPr lang="en-US" sz="1400" dirty="0" err="1">
                <a:latin typeface="Times New Roman" panose="02020603050405020304" pitchFamily="18" charset="0"/>
                <a:cs typeface="Times New Roman" panose="02020603050405020304" pitchFamily="18" charset="0"/>
              </a:rPr>
              <a:t>Mazmanian</a:t>
            </a:r>
            <a:r>
              <a:rPr lang="en-US" sz="1400" dirty="0">
                <a:latin typeface="Times New Roman" panose="02020603050405020304" pitchFamily="18" charset="0"/>
                <a:cs typeface="Times New Roman" panose="02020603050405020304" pitchFamily="18" charset="0"/>
              </a:rPr>
              <a:t> SK. The gut microbiome shapes intestinal immune responses during health and disease. </a:t>
            </a:r>
            <a:r>
              <a:rPr lang="en-US" sz="1400" i="1" dirty="0">
                <a:latin typeface="Times New Roman" panose="02020603050405020304" pitchFamily="18" charset="0"/>
                <a:cs typeface="Times New Roman" panose="02020603050405020304" pitchFamily="18" charset="0"/>
              </a:rPr>
              <a:t>Nature reviews Immunology</a:t>
            </a:r>
            <a:r>
              <a:rPr lang="en-US" sz="1400" dirty="0">
                <a:latin typeface="Times New Roman" panose="02020603050405020304" pitchFamily="18" charset="0"/>
                <a:cs typeface="Times New Roman" panose="02020603050405020304" pitchFamily="18" charset="0"/>
              </a:rPr>
              <a:t>. 2009;9(5):313-323. doi:10.1038/nri2515.</a:t>
            </a:r>
          </a:p>
        </p:txBody>
      </p:sp>
    </p:spTree>
    <p:extLst>
      <p:ext uri="{BB962C8B-B14F-4D97-AF65-F5344CB8AC3E}">
        <p14:creationId xmlns:p14="http://schemas.microsoft.com/office/powerpoint/2010/main" val="528181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7192"/>
    </mc:Choice>
    <mc:Fallback xmlns="">
      <p:transition spd="slow" advTm="14719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2331359" y="323945"/>
            <a:ext cx="4616905" cy="584775"/>
          </a:xfrm>
          <a:prstGeom prst="rect">
            <a:avLst/>
          </a:prstGeom>
          <a:noFill/>
        </p:spPr>
        <p:txBody>
          <a:bodyPr wrap="none" rtlCol="0">
            <a:spAutoFit/>
          </a:bodyPr>
          <a:lstStyle/>
          <a:p>
            <a:r>
              <a:rPr lang="it-IT" sz="3200" dirty="0" smtClean="0">
                <a:latin typeface="Times New Roman" panose="02020603050405020304" pitchFamily="18" charset="0"/>
                <a:cs typeface="Times New Roman" panose="02020603050405020304" pitchFamily="18" charset="0"/>
              </a:rPr>
              <a:t>COLORECTAL CANCER</a:t>
            </a:r>
            <a:endParaRPr lang="en-US" sz="3200" dirty="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539552" y="1340768"/>
            <a:ext cx="8437887" cy="3046988"/>
          </a:xfrm>
          <a:prstGeom prst="rect">
            <a:avLst/>
          </a:prstGeom>
          <a:noFill/>
        </p:spPr>
        <p:txBody>
          <a:bodyPr wrap="none" rtlCol="0">
            <a:spAutoFit/>
          </a:bodyPr>
          <a:lstStyle/>
          <a:p>
            <a:r>
              <a:rPr lang="it-IT" sz="2400" b="1" dirty="0" err="1" smtClean="0">
                <a:latin typeface="Times New Roman" panose="02020603050405020304" pitchFamily="18" charset="0"/>
                <a:cs typeface="Times New Roman" panose="02020603050405020304" pitchFamily="18" charset="0"/>
              </a:rPr>
              <a:t>Increased</a:t>
            </a:r>
            <a:endParaRPr lang="it-IT" sz="2400" b="1" dirty="0" smtClean="0">
              <a:latin typeface="Times New Roman" panose="02020603050405020304" pitchFamily="18" charset="0"/>
              <a:cs typeface="Times New Roman" panose="02020603050405020304" pitchFamily="18" charset="0"/>
            </a:endParaRPr>
          </a:p>
          <a:p>
            <a:r>
              <a:rPr lang="it-IT" sz="2400" i="1" dirty="0" err="1" smtClean="0">
                <a:latin typeface="Times New Roman" panose="02020603050405020304" pitchFamily="18" charset="0"/>
                <a:cs typeface="Times New Roman" panose="02020603050405020304" pitchFamily="18" charset="0"/>
              </a:rPr>
              <a:t>Fusobacterium</a:t>
            </a:r>
            <a:r>
              <a:rPr lang="it-IT" sz="2400" i="1" dirty="0" smtClean="0">
                <a:latin typeface="Times New Roman" panose="02020603050405020304" pitchFamily="18" charset="0"/>
                <a:cs typeface="Times New Roman" panose="02020603050405020304" pitchFamily="18" charset="0"/>
              </a:rPr>
              <a:t> </a:t>
            </a:r>
            <a:r>
              <a:rPr lang="it-IT" sz="2400" i="1" dirty="0" err="1" smtClean="0">
                <a:latin typeface="Times New Roman" panose="02020603050405020304" pitchFamily="18" charset="0"/>
                <a:cs typeface="Times New Roman" panose="02020603050405020304" pitchFamily="18" charset="0"/>
              </a:rPr>
              <a:t>spp</a:t>
            </a:r>
            <a:r>
              <a:rPr lang="it-IT" sz="2400" i="1" dirty="0" smtClean="0">
                <a:latin typeface="Times New Roman" panose="02020603050405020304" pitchFamily="18" charset="0"/>
                <a:cs typeface="Times New Roman" panose="02020603050405020304" pitchFamily="18" charset="0"/>
              </a:rPr>
              <a:t>. (F. </a:t>
            </a:r>
            <a:r>
              <a:rPr lang="it-IT" sz="2400" i="1" dirty="0" err="1" smtClean="0">
                <a:latin typeface="Times New Roman" panose="02020603050405020304" pitchFamily="18" charset="0"/>
                <a:cs typeface="Times New Roman" panose="02020603050405020304" pitchFamily="18" charset="0"/>
              </a:rPr>
              <a:t>nucleatum</a:t>
            </a:r>
            <a:r>
              <a:rPr lang="it-IT" sz="2400" i="1" dirty="0" smtClean="0">
                <a:latin typeface="Times New Roman" panose="02020603050405020304" pitchFamily="18" charset="0"/>
                <a:cs typeface="Times New Roman" panose="02020603050405020304" pitchFamily="18" charset="0"/>
              </a:rPr>
              <a:t>, F. </a:t>
            </a:r>
            <a:r>
              <a:rPr lang="it-IT" sz="2400" i="1" dirty="0" err="1" smtClean="0">
                <a:latin typeface="Times New Roman" panose="02020603050405020304" pitchFamily="18" charset="0"/>
                <a:cs typeface="Times New Roman" panose="02020603050405020304" pitchFamily="18" charset="0"/>
              </a:rPr>
              <a:t>mortiferum</a:t>
            </a:r>
            <a:r>
              <a:rPr lang="it-IT" sz="2400" i="1" dirty="0" smtClean="0">
                <a:latin typeface="Times New Roman" panose="02020603050405020304" pitchFamily="18" charset="0"/>
                <a:cs typeface="Times New Roman" panose="02020603050405020304" pitchFamily="18" charset="0"/>
              </a:rPr>
              <a:t>, F. </a:t>
            </a:r>
            <a:r>
              <a:rPr lang="it-IT" sz="2400" i="1" dirty="0" err="1" smtClean="0">
                <a:latin typeface="Times New Roman" panose="02020603050405020304" pitchFamily="18" charset="0"/>
                <a:cs typeface="Times New Roman" panose="02020603050405020304" pitchFamily="18" charset="0"/>
              </a:rPr>
              <a:t>necrophorum</a:t>
            </a:r>
            <a:r>
              <a:rPr lang="it-IT" sz="2400" i="1" dirty="0" smtClean="0">
                <a:latin typeface="Times New Roman" panose="02020603050405020304" pitchFamily="18" charset="0"/>
                <a:cs typeface="Times New Roman" panose="02020603050405020304" pitchFamily="18" charset="0"/>
              </a:rPr>
              <a:t>)</a:t>
            </a:r>
          </a:p>
          <a:p>
            <a:r>
              <a:rPr lang="it-IT" sz="2400" i="1" dirty="0" err="1" smtClean="0">
                <a:latin typeface="Times New Roman" panose="02020603050405020304" pitchFamily="18" charset="0"/>
                <a:cs typeface="Times New Roman" panose="02020603050405020304" pitchFamily="18" charset="0"/>
              </a:rPr>
              <a:t>Proteobacteria</a:t>
            </a:r>
            <a:endParaRPr lang="it-IT" sz="2400" i="1" dirty="0" smtClean="0">
              <a:latin typeface="Times New Roman" panose="02020603050405020304" pitchFamily="18" charset="0"/>
              <a:cs typeface="Times New Roman" panose="02020603050405020304" pitchFamily="18" charset="0"/>
            </a:endParaRPr>
          </a:p>
          <a:p>
            <a:r>
              <a:rPr lang="it-IT" sz="2400" i="1" dirty="0" smtClean="0">
                <a:latin typeface="Times New Roman" panose="02020603050405020304" pitchFamily="18" charset="0"/>
                <a:cs typeface="Times New Roman" panose="02020603050405020304" pitchFamily="18" charset="0"/>
              </a:rPr>
              <a:t>E. Coli </a:t>
            </a:r>
            <a:r>
              <a:rPr lang="it-IT" sz="2400" dirty="0" smtClean="0">
                <a:latin typeface="Times New Roman" panose="02020603050405020304" pitchFamily="18" charset="0"/>
                <a:cs typeface="Times New Roman" panose="02020603050405020304" pitchFamily="18" charset="0"/>
              </a:rPr>
              <a:t>(</a:t>
            </a:r>
            <a:r>
              <a:rPr lang="it-IT" sz="2400" dirty="0" err="1" smtClean="0">
                <a:latin typeface="Times New Roman" panose="02020603050405020304" pitchFamily="18" charset="0"/>
                <a:cs typeface="Times New Roman" panose="02020603050405020304" pitchFamily="18" charset="0"/>
              </a:rPr>
              <a:t>pks</a:t>
            </a:r>
            <a:r>
              <a:rPr lang="it-IT" sz="2400" dirty="0" smtClean="0">
                <a:latin typeface="Times New Roman" panose="02020603050405020304" pitchFamily="18" charset="0"/>
                <a:cs typeface="Times New Roman" panose="02020603050405020304" pitchFamily="18" charset="0"/>
              </a:rPr>
              <a:t>+)</a:t>
            </a:r>
          </a:p>
          <a:p>
            <a:endParaRPr lang="it-IT" sz="2400" dirty="0" smtClean="0">
              <a:latin typeface="Times New Roman" panose="02020603050405020304" pitchFamily="18" charset="0"/>
              <a:cs typeface="Times New Roman" panose="02020603050405020304" pitchFamily="18" charset="0"/>
            </a:endParaRPr>
          </a:p>
          <a:p>
            <a:r>
              <a:rPr lang="it-IT" sz="2400" b="1" dirty="0" err="1" smtClean="0">
                <a:latin typeface="Times New Roman" panose="02020603050405020304" pitchFamily="18" charset="0"/>
                <a:cs typeface="Times New Roman" panose="02020603050405020304" pitchFamily="18" charset="0"/>
              </a:rPr>
              <a:t>Decreased</a:t>
            </a:r>
            <a:endParaRPr lang="it-IT" sz="2400" b="1" dirty="0" smtClean="0">
              <a:latin typeface="Times New Roman" panose="02020603050405020304" pitchFamily="18" charset="0"/>
              <a:cs typeface="Times New Roman" panose="02020603050405020304" pitchFamily="18" charset="0"/>
            </a:endParaRPr>
          </a:p>
          <a:p>
            <a:r>
              <a:rPr lang="it-IT" sz="2400" i="1" dirty="0" err="1" smtClean="0">
                <a:latin typeface="Times New Roman" panose="02020603050405020304" pitchFamily="18" charset="0"/>
                <a:cs typeface="Times New Roman" panose="02020603050405020304" pitchFamily="18" charset="0"/>
              </a:rPr>
              <a:t>Firmicutes</a:t>
            </a:r>
            <a:endParaRPr lang="it-IT" sz="2400" i="1" dirty="0" smtClean="0">
              <a:latin typeface="Times New Roman" panose="02020603050405020304" pitchFamily="18" charset="0"/>
              <a:cs typeface="Times New Roman" panose="02020603050405020304" pitchFamily="18" charset="0"/>
            </a:endParaRPr>
          </a:p>
          <a:p>
            <a:r>
              <a:rPr lang="it-IT" sz="2400" i="1" dirty="0" err="1" smtClean="0">
                <a:latin typeface="Times New Roman" panose="02020603050405020304" pitchFamily="18" charset="0"/>
                <a:cs typeface="Times New Roman" panose="02020603050405020304" pitchFamily="18" charset="0"/>
              </a:rPr>
              <a:t>Bacteroidetes</a:t>
            </a:r>
            <a:endParaRPr lang="en-US" sz="2400" i="1" dirty="0">
              <a:latin typeface="Times New Roman" panose="02020603050405020304" pitchFamily="18" charset="0"/>
              <a:cs typeface="Times New Roman" panose="02020603050405020304" pitchFamily="18"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241352"/>
            <a:ext cx="5808000" cy="43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684685"/>
      </p:ext>
    </p:extLst>
  </p:cSld>
  <p:clrMapOvr>
    <a:masterClrMapping/>
  </p:clrMapOvr>
  <mc:AlternateContent xmlns:mc="http://schemas.openxmlformats.org/markup-compatibility/2006" xmlns:p14="http://schemas.microsoft.com/office/powerpoint/2010/main">
    <mc:Choice Requires="p14">
      <p:transition spd="slow" p14:dur="2000" advTm="140700"/>
    </mc:Choice>
    <mc:Fallback xmlns="">
      <p:transition spd="slow" advTm="1407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3614046" y="260648"/>
            <a:ext cx="1915909" cy="584775"/>
          </a:xfrm>
          <a:prstGeom prst="rect">
            <a:avLst/>
          </a:prstGeom>
          <a:noFill/>
        </p:spPr>
        <p:txBody>
          <a:bodyPr wrap="none" rtlCol="0">
            <a:spAutoFit/>
          </a:bodyPr>
          <a:lstStyle/>
          <a:p>
            <a:r>
              <a:rPr lang="it-IT" sz="3200" dirty="0" smtClean="0">
                <a:latin typeface="Times New Roman" panose="02020603050405020304" pitchFamily="18" charset="0"/>
                <a:cs typeface="Times New Roman" panose="02020603050405020304" pitchFamily="18" charset="0"/>
              </a:rPr>
              <a:t>OBESITY</a:t>
            </a:r>
            <a:endParaRPr lang="en-US" sz="3200" dirty="0">
              <a:latin typeface="Times New Roman" panose="02020603050405020304" pitchFamily="18" charset="0"/>
              <a:cs typeface="Times New Roman" panose="02020603050405020304" pitchFamily="18" charset="0"/>
            </a:endParaRPr>
          </a:p>
        </p:txBody>
      </p:sp>
      <p:sp>
        <p:nvSpPr>
          <p:cNvPr id="4" name="CasellaDiTesto 3"/>
          <p:cNvSpPr txBox="1"/>
          <p:nvPr/>
        </p:nvSpPr>
        <p:spPr>
          <a:xfrm>
            <a:off x="179512" y="1002208"/>
            <a:ext cx="3937103" cy="3416320"/>
          </a:xfrm>
          <a:prstGeom prst="rect">
            <a:avLst/>
          </a:prstGeom>
          <a:noFill/>
        </p:spPr>
        <p:txBody>
          <a:bodyPr wrap="none" rtlCol="0">
            <a:spAutoFit/>
          </a:bodyPr>
          <a:lstStyle/>
          <a:p>
            <a:r>
              <a:rPr lang="it-IT" sz="2400" b="1" dirty="0" err="1" smtClean="0">
                <a:latin typeface="Times New Roman" panose="02020603050405020304" pitchFamily="18" charset="0"/>
                <a:cs typeface="Times New Roman" panose="02020603050405020304" pitchFamily="18" charset="0"/>
              </a:rPr>
              <a:t>Increased</a:t>
            </a:r>
            <a:endParaRPr lang="it-IT" sz="2400" b="1" dirty="0" smtClean="0">
              <a:latin typeface="Times New Roman" panose="02020603050405020304" pitchFamily="18" charset="0"/>
              <a:cs typeface="Times New Roman" panose="02020603050405020304" pitchFamily="18" charset="0"/>
            </a:endParaRPr>
          </a:p>
          <a:p>
            <a:r>
              <a:rPr lang="it-IT" sz="2400" i="1" dirty="0" err="1" smtClean="0">
                <a:latin typeface="Times New Roman" panose="02020603050405020304" pitchFamily="18" charset="0"/>
                <a:cs typeface="Times New Roman" panose="02020603050405020304" pitchFamily="18" charset="0"/>
              </a:rPr>
              <a:t>Firmicutes:Bacteroidetes</a:t>
            </a:r>
            <a:r>
              <a:rPr lang="it-IT" sz="2400" i="1" dirty="0" smtClean="0">
                <a:latin typeface="Times New Roman" panose="02020603050405020304" pitchFamily="18" charset="0"/>
                <a:cs typeface="Times New Roman" panose="02020603050405020304" pitchFamily="18" charset="0"/>
              </a:rPr>
              <a:t> </a:t>
            </a:r>
            <a:r>
              <a:rPr lang="it-IT" sz="2400" dirty="0" smtClean="0">
                <a:latin typeface="Times New Roman" panose="02020603050405020304" pitchFamily="18" charset="0"/>
                <a:cs typeface="Times New Roman" panose="02020603050405020304" pitchFamily="18" charset="0"/>
              </a:rPr>
              <a:t>ratio</a:t>
            </a:r>
          </a:p>
          <a:p>
            <a:r>
              <a:rPr lang="it-IT" sz="2400" i="1" dirty="0" err="1" smtClean="0">
                <a:latin typeface="Times New Roman" panose="02020603050405020304" pitchFamily="18" charset="0"/>
                <a:cs typeface="Times New Roman" panose="02020603050405020304" pitchFamily="18" charset="0"/>
              </a:rPr>
              <a:t>Actinobacteria</a:t>
            </a:r>
            <a:endParaRPr lang="it-IT" sz="2400" i="1" dirty="0" smtClean="0">
              <a:latin typeface="Times New Roman" panose="02020603050405020304" pitchFamily="18" charset="0"/>
              <a:cs typeface="Times New Roman" panose="02020603050405020304" pitchFamily="18" charset="0"/>
            </a:endParaRPr>
          </a:p>
          <a:p>
            <a:r>
              <a:rPr lang="it-IT" sz="2400" i="1" dirty="0" err="1" smtClean="0">
                <a:latin typeface="Times New Roman" panose="02020603050405020304" pitchFamily="18" charset="0"/>
                <a:cs typeface="Times New Roman" panose="02020603050405020304" pitchFamily="18" charset="0"/>
              </a:rPr>
              <a:t>Prevotellaceae</a:t>
            </a:r>
            <a:endParaRPr lang="it-IT" sz="2400" i="1" dirty="0" smtClean="0">
              <a:latin typeface="Times New Roman" panose="02020603050405020304" pitchFamily="18" charset="0"/>
              <a:cs typeface="Times New Roman" panose="02020603050405020304" pitchFamily="18" charset="0"/>
            </a:endParaRPr>
          </a:p>
          <a:p>
            <a:endParaRPr lang="it-IT" sz="2400" dirty="0">
              <a:latin typeface="Times New Roman" panose="02020603050405020304" pitchFamily="18" charset="0"/>
              <a:cs typeface="Times New Roman" panose="02020603050405020304" pitchFamily="18" charset="0"/>
            </a:endParaRPr>
          </a:p>
          <a:p>
            <a:r>
              <a:rPr lang="it-IT" sz="2400" b="1" dirty="0" err="1" smtClean="0">
                <a:latin typeface="Times New Roman" panose="02020603050405020304" pitchFamily="18" charset="0"/>
                <a:cs typeface="Times New Roman" panose="02020603050405020304" pitchFamily="18" charset="0"/>
              </a:rPr>
              <a:t>Decreased</a:t>
            </a:r>
            <a:endParaRPr lang="it-IT" sz="2400" b="1" dirty="0" smtClean="0">
              <a:latin typeface="Times New Roman" panose="02020603050405020304" pitchFamily="18" charset="0"/>
              <a:cs typeface="Times New Roman" panose="02020603050405020304" pitchFamily="18" charset="0"/>
            </a:endParaRPr>
          </a:p>
          <a:p>
            <a:r>
              <a:rPr lang="it-IT" sz="2400" dirty="0" err="1" smtClean="0">
                <a:latin typeface="Times New Roman" panose="02020603050405020304" pitchFamily="18" charset="0"/>
                <a:cs typeface="Times New Roman" panose="02020603050405020304" pitchFamily="18" charset="0"/>
              </a:rPr>
              <a:t>Bacterial</a:t>
            </a:r>
            <a:r>
              <a:rPr lang="it-IT" sz="2400" dirty="0" smtClean="0">
                <a:latin typeface="Times New Roman" panose="02020603050405020304" pitchFamily="18" charset="0"/>
                <a:cs typeface="Times New Roman" panose="02020603050405020304" pitchFamily="18" charset="0"/>
              </a:rPr>
              <a:t> </a:t>
            </a:r>
            <a:r>
              <a:rPr lang="it-IT" sz="2400" dirty="0" err="1" smtClean="0">
                <a:latin typeface="Times New Roman" panose="02020603050405020304" pitchFamily="18" charset="0"/>
                <a:cs typeface="Times New Roman" panose="02020603050405020304" pitchFamily="18" charset="0"/>
              </a:rPr>
              <a:t>diversity</a:t>
            </a:r>
            <a:endParaRPr lang="it-IT" sz="2400" dirty="0" smtClean="0">
              <a:latin typeface="Times New Roman" panose="02020603050405020304" pitchFamily="18" charset="0"/>
              <a:cs typeface="Times New Roman" panose="02020603050405020304" pitchFamily="18" charset="0"/>
            </a:endParaRPr>
          </a:p>
          <a:p>
            <a:r>
              <a:rPr lang="it-IT" sz="2400" i="1" dirty="0" smtClean="0">
                <a:latin typeface="Times New Roman" panose="02020603050405020304" pitchFamily="18" charset="0"/>
                <a:cs typeface="Times New Roman" panose="02020603050405020304" pitchFamily="18" charset="0"/>
              </a:rPr>
              <a:t>C. </a:t>
            </a:r>
            <a:r>
              <a:rPr lang="it-IT" sz="2400" i="1" dirty="0" err="1" smtClean="0">
                <a:latin typeface="Times New Roman" panose="02020603050405020304" pitchFamily="18" charset="0"/>
                <a:cs typeface="Times New Roman" panose="02020603050405020304" pitchFamily="18" charset="0"/>
              </a:rPr>
              <a:t>Leptum</a:t>
            </a:r>
            <a:r>
              <a:rPr lang="it-IT" sz="2400" i="1" dirty="0" smtClean="0">
                <a:latin typeface="Times New Roman" panose="02020603050405020304" pitchFamily="18" charset="0"/>
                <a:cs typeface="Times New Roman" panose="02020603050405020304" pitchFamily="18" charset="0"/>
              </a:rPr>
              <a:t> </a:t>
            </a:r>
            <a:r>
              <a:rPr lang="it-IT" sz="2400" dirty="0" err="1" smtClean="0">
                <a:latin typeface="Times New Roman" panose="02020603050405020304" pitchFamily="18" charset="0"/>
                <a:cs typeface="Times New Roman" panose="02020603050405020304" pitchFamily="18" charset="0"/>
              </a:rPr>
              <a:t>group</a:t>
            </a:r>
            <a:endParaRPr lang="it-IT" sz="2400" dirty="0" smtClean="0">
              <a:latin typeface="Times New Roman" panose="02020603050405020304" pitchFamily="18" charset="0"/>
              <a:cs typeface="Times New Roman" panose="02020603050405020304" pitchFamily="18" charset="0"/>
            </a:endParaRPr>
          </a:p>
          <a:p>
            <a:r>
              <a:rPr lang="it-IT" sz="2400" i="1" dirty="0" err="1" smtClean="0">
                <a:latin typeface="Times New Roman" panose="02020603050405020304" pitchFamily="18" charset="0"/>
                <a:cs typeface="Times New Roman" panose="02020603050405020304" pitchFamily="18" charset="0"/>
              </a:rPr>
              <a:t>Bifidobacterium</a:t>
            </a:r>
            <a:endParaRPr lang="it-IT" sz="2400" i="1" dirty="0" smtClean="0">
              <a:latin typeface="Times New Roman" panose="02020603050405020304" pitchFamily="18" charset="0"/>
              <a:cs typeface="Times New Roman" panose="02020603050405020304" pitchFamily="18"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360637"/>
            <a:ext cx="571500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0274382"/>
      </p:ext>
    </p:extLst>
  </p:cSld>
  <p:clrMapOvr>
    <a:masterClrMapping/>
  </p:clrMapOvr>
  <mc:AlternateContent xmlns:mc="http://schemas.openxmlformats.org/markup-compatibility/2006" xmlns:p14="http://schemas.microsoft.com/office/powerpoint/2010/main">
    <mc:Choice Requires="p14">
      <p:transition spd="slow" p14:dur="2000" advTm="101155"/>
    </mc:Choice>
    <mc:Fallback xmlns="">
      <p:transition spd="slow" advTm="10115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2771667" y="260648"/>
            <a:ext cx="3600666" cy="584775"/>
          </a:xfrm>
          <a:prstGeom prst="rect">
            <a:avLst/>
          </a:prstGeom>
          <a:noFill/>
        </p:spPr>
        <p:txBody>
          <a:bodyPr wrap="none" rtlCol="0">
            <a:spAutoFit/>
          </a:bodyPr>
          <a:lstStyle/>
          <a:p>
            <a:r>
              <a:rPr lang="it-IT" sz="3200" dirty="0" smtClean="0">
                <a:latin typeface="Times New Roman" panose="02020603050405020304" pitchFamily="18" charset="0"/>
                <a:cs typeface="Times New Roman" panose="02020603050405020304" pitchFamily="18" charset="0"/>
              </a:rPr>
              <a:t>TYPE 2 DIABETES</a:t>
            </a:r>
            <a:endParaRPr lang="en-US" sz="3200" dirty="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323528" y="1803588"/>
            <a:ext cx="7481535" cy="4154984"/>
          </a:xfrm>
          <a:prstGeom prst="rect">
            <a:avLst/>
          </a:prstGeom>
          <a:noFill/>
        </p:spPr>
        <p:txBody>
          <a:bodyPr wrap="none" rtlCol="0">
            <a:spAutoFit/>
          </a:bodyPr>
          <a:lstStyle/>
          <a:p>
            <a:r>
              <a:rPr lang="it-IT" sz="2400" b="1" dirty="0" err="1" smtClean="0">
                <a:latin typeface="Times New Roman" panose="02020603050405020304" pitchFamily="18" charset="0"/>
                <a:cs typeface="Times New Roman" panose="02020603050405020304" pitchFamily="18" charset="0"/>
              </a:rPr>
              <a:t>Increased</a:t>
            </a:r>
            <a:endParaRPr lang="it-IT" sz="2400" b="1" dirty="0" smtClean="0">
              <a:latin typeface="Times New Roman" panose="02020603050405020304" pitchFamily="18" charset="0"/>
              <a:cs typeface="Times New Roman" panose="02020603050405020304" pitchFamily="18" charset="0"/>
            </a:endParaRPr>
          </a:p>
          <a:p>
            <a:r>
              <a:rPr lang="it-IT" sz="2400" dirty="0" err="1" smtClean="0">
                <a:latin typeface="Times New Roman" panose="02020603050405020304" pitchFamily="18" charset="0"/>
                <a:cs typeface="Times New Roman" panose="02020603050405020304" pitchFamily="18" charset="0"/>
              </a:rPr>
              <a:t>Opportunistic</a:t>
            </a:r>
            <a:r>
              <a:rPr lang="it-IT" sz="2400" dirty="0" smtClean="0">
                <a:latin typeface="Times New Roman" panose="02020603050405020304" pitchFamily="18" charset="0"/>
                <a:cs typeface="Times New Roman" panose="02020603050405020304" pitchFamily="18" charset="0"/>
              </a:rPr>
              <a:t> </a:t>
            </a:r>
            <a:r>
              <a:rPr lang="it-IT" sz="2400" dirty="0" err="1" smtClean="0">
                <a:latin typeface="Times New Roman" panose="02020603050405020304" pitchFamily="18" charset="0"/>
                <a:cs typeface="Times New Roman" panose="02020603050405020304" pitchFamily="18" charset="0"/>
              </a:rPr>
              <a:t>pathogens</a:t>
            </a:r>
            <a:endParaRPr lang="it-IT" sz="2400" dirty="0" smtClean="0">
              <a:latin typeface="Times New Roman" panose="02020603050405020304" pitchFamily="18" charset="0"/>
              <a:cs typeface="Times New Roman" panose="02020603050405020304" pitchFamily="18" charset="0"/>
            </a:endParaRPr>
          </a:p>
          <a:p>
            <a:r>
              <a:rPr lang="it-IT" sz="2400" dirty="0" smtClean="0">
                <a:latin typeface="Times New Roman" panose="02020603050405020304" pitchFamily="18" charset="0"/>
                <a:cs typeface="Times New Roman" panose="02020603050405020304" pitchFamily="18" charset="0"/>
              </a:rPr>
              <a:t>(</a:t>
            </a:r>
            <a:r>
              <a:rPr lang="it-IT" sz="2400" i="1" dirty="0" err="1" smtClean="0">
                <a:latin typeface="Times New Roman" panose="02020603050405020304" pitchFamily="18" charset="0"/>
                <a:cs typeface="Times New Roman" panose="02020603050405020304" pitchFamily="18" charset="0"/>
              </a:rPr>
              <a:t>Clostridium</a:t>
            </a:r>
            <a:r>
              <a:rPr lang="it-IT" sz="2400" i="1" dirty="0" smtClean="0">
                <a:latin typeface="Times New Roman" panose="02020603050405020304" pitchFamily="18" charset="0"/>
                <a:cs typeface="Times New Roman" panose="02020603050405020304" pitchFamily="18" charset="0"/>
              </a:rPr>
              <a:t> </a:t>
            </a:r>
            <a:r>
              <a:rPr lang="it-IT" sz="2400" i="1" dirty="0" err="1" smtClean="0">
                <a:latin typeface="Times New Roman" panose="02020603050405020304" pitchFamily="18" charset="0"/>
                <a:cs typeface="Times New Roman" panose="02020603050405020304" pitchFamily="18" charset="0"/>
              </a:rPr>
              <a:t>spp</a:t>
            </a:r>
            <a:r>
              <a:rPr lang="it-IT" sz="2400" i="1" dirty="0" smtClean="0">
                <a:latin typeface="Times New Roman" panose="02020603050405020304" pitchFamily="18" charset="0"/>
                <a:cs typeface="Times New Roman" panose="02020603050405020304" pitchFamily="18" charset="0"/>
              </a:rPr>
              <a:t>., E. coli, </a:t>
            </a:r>
            <a:r>
              <a:rPr lang="it-IT" sz="2400" i="1" dirty="0" err="1" smtClean="0">
                <a:latin typeface="Times New Roman" panose="02020603050405020304" pitchFamily="18" charset="0"/>
                <a:cs typeface="Times New Roman" panose="02020603050405020304" pitchFamily="18" charset="0"/>
              </a:rPr>
              <a:t>Eggerthella</a:t>
            </a:r>
            <a:r>
              <a:rPr lang="it-IT" sz="2400" i="1" dirty="0" smtClean="0">
                <a:latin typeface="Times New Roman" panose="02020603050405020304" pitchFamily="18" charset="0"/>
                <a:cs typeface="Times New Roman" panose="02020603050405020304" pitchFamily="18" charset="0"/>
              </a:rPr>
              <a:t> lenta)</a:t>
            </a:r>
          </a:p>
          <a:p>
            <a:r>
              <a:rPr lang="it-IT" sz="2400" i="1" dirty="0" err="1" smtClean="0">
                <a:latin typeface="Times New Roman" panose="02020603050405020304" pitchFamily="18" charset="0"/>
                <a:cs typeface="Times New Roman" panose="02020603050405020304" pitchFamily="18" charset="0"/>
              </a:rPr>
              <a:t>Akkermansia</a:t>
            </a:r>
            <a:r>
              <a:rPr lang="it-IT" sz="2400" i="1" dirty="0" smtClean="0">
                <a:latin typeface="Times New Roman" panose="02020603050405020304" pitchFamily="18" charset="0"/>
                <a:cs typeface="Times New Roman" panose="02020603050405020304" pitchFamily="18" charset="0"/>
              </a:rPr>
              <a:t> </a:t>
            </a:r>
            <a:r>
              <a:rPr lang="it-IT" sz="2400" i="1" dirty="0" err="1" smtClean="0">
                <a:latin typeface="Times New Roman" panose="02020603050405020304" pitchFamily="18" charset="0"/>
                <a:cs typeface="Times New Roman" panose="02020603050405020304" pitchFamily="18" charset="0"/>
              </a:rPr>
              <a:t>municiphilia</a:t>
            </a:r>
            <a:endParaRPr lang="it-IT" sz="2400" i="1" dirty="0" smtClean="0">
              <a:latin typeface="Times New Roman" panose="02020603050405020304" pitchFamily="18" charset="0"/>
              <a:cs typeface="Times New Roman" panose="02020603050405020304" pitchFamily="18" charset="0"/>
            </a:endParaRPr>
          </a:p>
          <a:p>
            <a:r>
              <a:rPr lang="it-IT" sz="2400" i="1" dirty="0" err="1" smtClean="0">
                <a:latin typeface="Times New Roman" panose="02020603050405020304" pitchFamily="18" charset="0"/>
                <a:cs typeface="Times New Roman" panose="02020603050405020304" pitchFamily="18" charset="0"/>
              </a:rPr>
              <a:t>Betaproteobacteria</a:t>
            </a:r>
            <a:endParaRPr lang="it-IT" sz="2400" i="1" dirty="0" smtClean="0">
              <a:latin typeface="Times New Roman" panose="02020603050405020304" pitchFamily="18" charset="0"/>
              <a:cs typeface="Times New Roman" panose="02020603050405020304" pitchFamily="18" charset="0"/>
            </a:endParaRPr>
          </a:p>
          <a:p>
            <a:r>
              <a:rPr lang="it-IT" sz="2400" i="1" dirty="0" err="1" smtClean="0">
                <a:latin typeface="Times New Roman" panose="02020603050405020304" pitchFamily="18" charset="0"/>
                <a:cs typeface="Times New Roman" panose="02020603050405020304" pitchFamily="18" charset="0"/>
              </a:rPr>
              <a:t>Bacteroides</a:t>
            </a:r>
            <a:r>
              <a:rPr lang="it-IT" sz="2400" i="1" dirty="0" smtClean="0">
                <a:latin typeface="Times New Roman" panose="02020603050405020304" pitchFamily="18" charset="0"/>
                <a:cs typeface="Times New Roman" panose="02020603050405020304" pitchFamily="18" charset="0"/>
              </a:rPr>
              <a:t> </a:t>
            </a:r>
            <a:r>
              <a:rPr lang="it-IT" sz="2400" i="1" dirty="0" err="1" smtClean="0">
                <a:latin typeface="Times New Roman" panose="02020603050405020304" pitchFamily="18" charset="0"/>
                <a:cs typeface="Times New Roman" panose="02020603050405020304" pitchFamily="18" charset="0"/>
              </a:rPr>
              <a:t>spp</a:t>
            </a:r>
            <a:r>
              <a:rPr lang="it-IT" sz="2400" i="1" dirty="0" smtClean="0">
                <a:latin typeface="Times New Roman" panose="02020603050405020304" pitchFamily="18" charset="0"/>
                <a:cs typeface="Times New Roman" panose="02020603050405020304" pitchFamily="18" charset="0"/>
              </a:rPr>
              <a:t>.</a:t>
            </a:r>
          </a:p>
          <a:p>
            <a:endParaRPr lang="it-IT" sz="2400" dirty="0">
              <a:latin typeface="Times New Roman" panose="02020603050405020304" pitchFamily="18" charset="0"/>
              <a:cs typeface="Times New Roman" panose="02020603050405020304" pitchFamily="18" charset="0"/>
            </a:endParaRPr>
          </a:p>
          <a:p>
            <a:r>
              <a:rPr lang="it-IT" sz="2400" b="1" dirty="0" err="1" smtClean="0">
                <a:latin typeface="Times New Roman" panose="02020603050405020304" pitchFamily="18" charset="0"/>
                <a:cs typeface="Times New Roman" panose="02020603050405020304" pitchFamily="18" charset="0"/>
              </a:rPr>
              <a:t>Decreased</a:t>
            </a:r>
            <a:endParaRPr lang="it-IT" sz="2400" b="1" dirty="0" smtClean="0">
              <a:latin typeface="Times New Roman" panose="02020603050405020304" pitchFamily="18" charset="0"/>
              <a:cs typeface="Times New Roman" panose="02020603050405020304" pitchFamily="18" charset="0"/>
            </a:endParaRPr>
          </a:p>
          <a:p>
            <a:r>
              <a:rPr lang="it-IT" sz="2400" dirty="0" err="1" smtClean="0">
                <a:latin typeface="Times New Roman" panose="02020603050405020304" pitchFamily="18" charset="0"/>
                <a:cs typeface="Times New Roman" panose="02020603050405020304" pitchFamily="18" charset="0"/>
              </a:rPr>
              <a:t>Butyrate-producing</a:t>
            </a:r>
            <a:r>
              <a:rPr lang="it-IT" sz="2400" dirty="0" smtClean="0">
                <a:latin typeface="Times New Roman" panose="02020603050405020304" pitchFamily="18" charset="0"/>
                <a:cs typeface="Times New Roman" panose="02020603050405020304" pitchFamily="18" charset="0"/>
              </a:rPr>
              <a:t> </a:t>
            </a:r>
            <a:r>
              <a:rPr lang="it-IT" sz="2400" dirty="0" err="1" smtClean="0">
                <a:latin typeface="Times New Roman" panose="02020603050405020304" pitchFamily="18" charset="0"/>
                <a:cs typeface="Times New Roman" panose="02020603050405020304" pitchFamily="18" charset="0"/>
              </a:rPr>
              <a:t>organisms</a:t>
            </a:r>
            <a:endParaRPr lang="it-IT" sz="2400" dirty="0" smtClean="0">
              <a:latin typeface="Times New Roman" panose="02020603050405020304" pitchFamily="18" charset="0"/>
              <a:cs typeface="Times New Roman" panose="02020603050405020304" pitchFamily="18" charset="0"/>
            </a:endParaRPr>
          </a:p>
          <a:p>
            <a:r>
              <a:rPr lang="it-IT" sz="2400" i="1" dirty="0" smtClean="0">
                <a:latin typeface="Times New Roman" panose="02020603050405020304" pitchFamily="18" charset="0"/>
                <a:cs typeface="Times New Roman" panose="02020603050405020304" pitchFamily="18" charset="0"/>
              </a:rPr>
              <a:t>(</a:t>
            </a:r>
            <a:r>
              <a:rPr lang="it-IT" sz="2400" i="1" dirty="0" err="1" smtClean="0">
                <a:latin typeface="Times New Roman" panose="02020603050405020304" pitchFamily="18" charset="0"/>
                <a:cs typeface="Times New Roman" panose="02020603050405020304" pitchFamily="18" charset="0"/>
              </a:rPr>
              <a:t>Roseburia</a:t>
            </a:r>
            <a:r>
              <a:rPr lang="it-IT" sz="2400" i="1" dirty="0" smtClean="0">
                <a:latin typeface="Times New Roman" panose="02020603050405020304" pitchFamily="18" charset="0"/>
                <a:cs typeface="Times New Roman" panose="02020603050405020304" pitchFamily="18" charset="0"/>
              </a:rPr>
              <a:t> </a:t>
            </a:r>
            <a:r>
              <a:rPr lang="it-IT" sz="2400" i="1" dirty="0" err="1" smtClean="0">
                <a:latin typeface="Times New Roman" panose="02020603050405020304" pitchFamily="18" charset="0"/>
                <a:cs typeface="Times New Roman" panose="02020603050405020304" pitchFamily="18" charset="0"/>
              </a:rPr>
              <a:t>spp</a:t>
            </a:r>
            <a:r>
              <a:rPr lang="it-IT" sz="2400" i="1" dirty="0" smtClean="0">
                <a:latin typeface="Times New Roman" panose="02020603050405020304" pitchFamily="18" charset="0"/>
                <a:cs typeface="Times New Roman" panose="02020603050405020304" pitchFamily="18" charset="0"/>
              </a:rPr>
              <a:t>., </a:t>
            </a:r>
            <a:r>
              <a:rPr lang="it-IT" sz="2400" i="1" dirty="0" err="1" smtClean="0">
                <a:latin typeface="Times New Roman" panose="02020603050405020304" pitchFamily="18" charset="0"/>
                <a:cs typeface="Times New Roman" panose="02020603050405020304" pitchFamily="18" charset="0"/>
              </a:rPr>
              <a:t>Faecalibacterium</a:t>
            </a:r>
            <a:r>
              <a:rPr lang="it-IT" sz="2400" i="1" dirty="0" smtClean="0">
                <a:latin typeface="Times New Roman" panose="02020603050405020304" pitchFamily="18" charset="0"/>
                <a:cs typeface="Times New Roman" panose="02020603050405020304" pitchFamily="18" charset="0"/>
              </a:rPr>
              <a:t> </a:t>
            </a:r>
            <a:r>
              <a:rPr lang="it-IT" sz="2400" i="1" dirty="0" err="1" smtClean="0">
                <a:latin typeface="Times New Roman" panose="02020603050405020304" pitchFamily="18" charset="0"/>
                <a:cs typeface="Times New Roman" panose="02020603050405020304" pitchFamily="18" charset="0"/>
              </a:rPr>
              <a:t>spp</a:t>
            </a:r>
            <a:r>
              <a:rPr lang="it-IT" sz="2400" i="1" dirty="0" smtClean="0">
                <a:latin typeface="Times New Roman" panose="02020603050405020304" pitchFamily="18" charset="0"/>
                <a:cs typeface="Times New Roman" panose="02020603050405020304" pitchFamily="18" charset="0"/>
              </a:rPr>
              <a:t>., </a:t>
            </a:r>
            <a:r>
              <a:rPr lang="it-IT" sz="2400" i="1" dirty="0" err="1" smtClean="0">
                <a:latin typeface="Times New Roman" panose="02020603050405020304" pitchFamily="18" charset="0"/>
                <a:cs typeface="Times New Roman" panose="02020603050405020304" pitchFamily="18" charset="0"/>
              </a:rPr>
              <a:t>Eubacterium</a:t>
            </a:r>
            <a:r>
              <a:rPr lang="it-IT" sz="2400" i="1" dirty="0" smtClean="0">
                <a:latin typeface="Times New Roman" panose="02020603050405020304" pitchFamily="18" charset="0"/>
                <a:cs typeface="Times New Roman" panose="02020603050405020304" pitchFamily="18" charset="0"/>
              </a:rPr>
              <a:t> </a:t>
            </a:r>
            <a:r>
              <a:rPr lang="it-IT" sz="2400" i="1" dirty="0" err="1" smtClean="0">
                <a:latin typeface="Times New Roman" panose="02020603050405020304" pitchFamily="18" charset="0"/>
                <a:cs typeface="Times New Roman" panose="02020603050405020304" pitchFamily="18" charset="0"/>
              </a:rPr>
              <a:t>spp</a:t>
            </a:r>
            <a:r>
              <a:rPr lang="it-IT" sz="2400" i="1" dirty="0" smtClean="0">
                <a:latin typeface="Times New Roman" panose="02020603050405020304" pitchFamily="18" charset="0"/>
                <a:cs typeface="Times New Roman" panose="02020603050405020304" pitchFamily="18" charset="0"/>
              </a:rPr>
              <a:t>.)</a:t>
            </a:r>
          </a:p>
          <a:p>
            <a:r>
              <a:rPr lang="it-IT" sz="2400" i="1" dirty="0" err="1" smtClean="0">
                <a:latin typeface="Times New Roman" panose="02020603050405020304" pitchFamily="18" charset="0"/>
                <a:cs typeface="Times New Roman" panose="02020603050405020304" pitchFamily="18" charset="0"/>
              </a:rPr>
              <a:t>Firmicutes</a:t>
            </a:r>
            <a:endParaRPr lang="en-US" sz="2400" i="1" dirty="0">
              <a:latin typeface="Times New Roman" panose="02020603050405020304" pitchFamily="18" charset="0"/>
              <a:cs typeface="Times New Roman" panose="02020603050405020304" pitchFamily="18" charset="0"/>
            </a:endParaRPr>
          </a:p>
        </p:txBody>
      </p:sp>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00" t="12023" r="53937" b="9384"/>
          <a:stretch/>
        </p:blipFill>
        <p:spPr bwMode="auto">
          <a:xfrm>
            <a:off x="6228184" y="1012125"/>
            <a:ext cx="2341419" cy="3713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134955"/>
      </p:ext>
    </p:extLst>
  </p:cSld>
  <p:clrMapOvr>
    <a:masterClrMapping/>
  </p:clrMapOvr>
  <mc:AlternateContent xmlns:mc="http://schemas.openxmlformats.org/markup-compatibility/2006" xmlns:p14="http://schemas.microsoft.com/office/powerpoint/2010/main">
    <mc:Choice Requires="p14">
      <p:transition spd="slow" p14:dur="2000" advTm="160084"/>
    </mc:Choice>
    <mc:Fallback xmlns="">
      <p:transition spd="slow" advTm="16008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9218" name="CasellaDiTesto 6"/>
          <p:cNvSpPr txBox="1">
            <a:spLocks noChangeArrowheads="1"/>
          </p:cNvSpPr>
          <p:nvPr/>
        </p:nvSpPr>
        <p:spPr bwMode="auto">
          <a:xfrm>
            <a:off x="234157" y="841936"/>
            <a:ext cx="86756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just" eaLnBrk="1" hangingPunct="1"/>
            <a:r>
              <a:rPr lang="en-US" altLang="en-US" sz="2400" dirty="0">
                <a:latin typeface="Times New Roman" panose="02020603050405020304" pitchFamily="18" charset="0"/>
                <a:cs typeface="Times New Roman" panose="02020603050405020304" pitchFamily="18" charset="0"/>
              </a:rPr>
              <a:t>The concept of the human microbiome was first suggested by Joshua Lederberg, who coined the term “microbiome, to signify the ecological community of commensal, symbiotic, and pathogenic microorganisms that literally share our body space” (Lederberg and McCray, 2001)</a:t>
            </a:r>
          </a:p>
        </p:txBody>
      </p:sp>
      <p:sp>
        <p:nvSpPr>
          <p:cNvPr id="9219" name="CasellaDiTesto 7"/>
          <p:cNvSpPr txBox="1">
            <a:spLocks noChangeArrowheads="1"/>
          </p:cNvSpPr>
          <p:nvPr/>
        </p:nvSpPr>
        <p:spPr bwMode="auto">
          <a:xfrm>
            <a:off x="234157" y="5293320"/>
            <a:ext cx="847804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just" eaLnBrk="1" hangingPunct="1"/>
            <a:r>
              <a:rPr lang="en-US" altLang="en-US" sz="2000" b="1" dirty="0">
                <a:solidFill>
                  <a:srgbClr val="FF0000"/>
                </a:solidFill>
                <a:latin typeface="Times New Roman" panose="02020603050405020304" pitchFamily="18" charset="0"/>
                <a:cs typeface="Times New Roman" panose="02020603050405020304" pitchFamily="18" charset="0"/>
              </a:rPr>
              <a:t>Microbes</a:t>
            </a:r>
            <a:r>
              <a:rPr lang="en-US" altLang="en-US" sz="2000" dirty="0">
                <a:latin typeface="Times New Roman" panose="02020603050405020304" pitchFamily="18" charset="0"/>
                <a:cs typeface="Times New Roman" panose="02020603050405020304" pitchFamily="18" charset="0"/>
              </a:rPr>
              <a:t> in a healthy human adult outnumber human cells by </a:t>
            </a:r>
            <a:r>
              <a:rPr lang="en-US" altLang="en-US" sz="2000" b="1" dirty="0">
                <a:solidFill>
                  <a:srgbClr val="FF0000"/>
                </a:solidFill>
                <a:latin typeface="Times New Roman" panose="02020603050405020304" pitchFamily="18" charset="0"/>
                <a:cs typeface="Times New Roman" panose="02020603050405020304" pitchFamily="18" charset="0"/>
              </a:rPr>
              <a:t>a ratio of ten to one</a:t>
            </a:r>
            <a:r>
              <a:rPr lang="en-US" altLang="en-US" sz="2000" dirty="0">
                <a:latin typeface="Times New Roman" panose="02020603050405020304" pitchFamily="18" charset="0"/>
                <a:cs typeface="Times New Roman" panose="02020603050405020304" pitchFamily="18" charset="0"/>
              </a:rPr>
              <a:t>, and the total number of </a:t>
            </a:r>
            <a:r>
              <a:rPr lang="en-US" altLang="en-US" sz="2000" b="1" dirty="0">
                <a:solidFill>
                  <a:srgbClr val="FF0000"/>
                </a:solidFill>
                <a:latin typeface="Times New Roman" panose="02020603050405020304" pitchFamily="18" charset="0"/>
                <a:cs typeface="Times New Roman" panose="02020603050405020304" pitchFamily="18" charset="0"/>
              </a:rPr>
              <a:t>genes</a:t>
            </a:r>
            <a:r>
              <a:rPr lang="en-US" altLang="en-US" sz="2000" dirty="0">
                <a:latin typeface="Times New Roman" panose="02020603050405020304" pitchFamily="18" charset="0"/>
                <a:cs typeface="Times New Roman" panose="02020603050405020304" pitchFamily="18" charset="0"/>
              </a:rPr>
              <a:t> in the microbiome is </a:t>
            </a:r>
            <a:r>
              <a:rPr lang="en-US" altLang="en-US" sz="2000" b="1" dirty="0">
                <a:solidFill>
                  <a:srgbClr val="FF0000"/>
                </a:solidFill>
                <a:latin typeface="Times New Roman" panose="02020603050405020304" pitchFamily="18" charset="0"/>
                <a:cs typeface="Times New Roman" panose="02020603050405020304" pitchFamily="18" charset="0"/>
              </a:rPr>
              <a:t>200 fold</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major than the number of genes in the human genome </a:t>
            </a:r>
          </a:p>
        </p:txBody>
      </p:sp>
      <p:pic>
        <p:nvPicPr>
          <p:cNvPr id="9220" name="Immagin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745192"/>
            <a:ext cx="2226463" cy="24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CasellaDiTesto 9"/>
          <p:cNvSpPr txBox="1">
            <a:spLocks noChangeArrowheads="1"/>
          </p:cNvSpPr>
          <p:nvPr/>
        </p:nvSpPr>
        <p:spPr bwMode="auto">
          <a:xfrm>
            <a:off x="3022137" y="172052"/>
            <a:ext cx="28536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ctr" eaLnBrk="1" hangingPunct="1"/>
            <a:r>
              <a:rPr lang="it-IT" altLang="en-US" sz="3200" dirty="0">
                <a:latin typeface="Times New Roman" panose="02020603050405020304" pitchFamily="18" charset="0"/>
                <a:cs typeface="Times New Roman" panose="02020603050405020304" pitchFamily="18" charset="0"/>
              </a:rPr>
              <a:t>MICROBIOME</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704433"/>
      </p:ext>
    </p:extLst>
  </p:cSld>
  <p:clrMapOvr>
    <a:masterClrMapping/>
  </p:clrMapOvr>
  <mc:AlternateContent xmlns:mc="http://schemas.openxmlformats.org/markup-compatibility/2006" xmlns:p14="http://schemas.microsoft.com/office/powerpoint/2010/main">
    <mc:Choice Requires="p14">
      <p:transition spd="slow" p14:dur="2000" advTm="33951"/>
    </mc:Choice>
    <mc:Fallback xmlns="">
      <p:transition spd="slow" advTm="3395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1115616" y="263550"/>
            <a:ext cx="7056784" cy="1077218"/>
          </a:xfrm>
          <a:prstGeom prst="rect">
            <a:avLst/>
          </a:prstGeom>
          <a:noFill/>
        </p:spPr>
        <p:txBody>
          <a:bodyPr wrap="square" rtlCol="0">
            <a:spAutoFit/>
          </a:bodyPr>
          <a:lstStyle/>
          <a:p>
            <a:pPr algn="ctr"/>
            <a:r>
              <a:rPr lang="it-IT" sz="3200" dirty="0" smtClean="0">
                <a:latin typeface="Times New Roman" panose="02020603050405020304" pitchFamily="18" charset="0"/>
                <a:cs typeface="Times New Roman" panose="02020603050405020304" pitchFamily="18" charset="0"/>
              </a:rPr>
              <a:t>STRATEGIES TO MANIPULATE GUT MICROBIOME</a:t>
            </a:r>
            <a:endParaRPr lang="en-US" sz="3200" dirty="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395536" y="1835112"/>
            <a:ext cx="4488729" cy="2308324"/>
          </a:xfrm>
          <a:prstGeom prst="rect">
            <a:avLst/>
          </a:prstGeom>
          <a:noFill/>
        </p:spPr>
        <p:txBody>
          <a:bodyPr wrap="none" rtlCol="0">
            <a:spAutoFit/>
          </a:bodyPr>
          <a:lstStyle/>
          <a:p>
            <a:pPr marL="342900" indent="-342900">
              <a:lnSpc>
                <a:spcPct val="150000"/>
              </a:lnSpc>
              <a:buFont typeface="Wingdings" panose="05000000000000000000" pitchFamily="2" charset="2"/>
              <a:buChar char="Ø"/>
            </a:pPr>
            <a:r>
              <a:rPr lang="it-IT" sz="2400" dirty="0" err="1" smtClean="0">
                <a:latin typeface="Times New Roman" panose="02020603050405020304" pitchFamily="18" charset="0"/>
                <a:cs typeface="Times New Roman" panose="02020603050405020304" pitchFamily="18" charset="0"/>
              </a:rPr>
              <a:t>Prebiotics</a:t>
            </a:r>
            <a:r>
              <a:rPr lang="it-IT" sz="2400" dirty="0" smtClean="0">
                <a:latin typeface="Times New Roman" panose="02020603050405020304" pitchFamily="18" charset="0"/>
                <a:cs typeface="Times New Roman" panose="02020603050405020304" pitchFamily="18" charset="0"/>
              </a:rPr>
              <a:t>/</a:t>
            </a:r>
            <a:r>
              <a:rPr lang="it-IT" sz="2400" dirty="0" err="1" smtClean="0">
                <a:latin typeface="Times New Roman" panose="02020603050405020304" pitchFamily="18" charset="0"/>
                <a:cs typeface="Times New Roman" panose="02020603050405020304" pitchFamily="18" charset="0"/>
              </a:rPr>
              <a:t>Probiotics</a:t>
            </a:r>
            <a:endParaRPr lang="it-IT" sz="2400" dirty="0" smtClean="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it-IT" sz="2400" dirty="0" err="1" smtClean="0">
                <a:latin typeface="Times New Roman" panose="02020603050405020304" pitchFamily="18" charset="0"/>
                <a:cs typeface="Times New Roman" panose="02020603050405020304" pitchFamily="18" charset="0"/>
              </a:rPr>
              <a:t>Faecal</a:t>
            </a:r>
            <a:r>
              <a:rPr lang="it-IT" sz="2400" dirty="0" smtClean="0">
                <a:latin typeface="Times New Roman" panose="02020603050405020304" pitchFamily="18" charset="0"/>
                <a:cs typeface="Times New Roman" panose="02020603050405020304" pitchFamily="18" charset="0"/>
              </a:rPr>
              <a:t> </a:t>
            </a:r>
            <a:r>
              <a:rPr lang="it-IT" sz="2400" dirty="0" err="1" smtClean="0">
                <a:latin typeface="Times New Roman" panose="02020603050405020304" pitchFamily="18" charset="0"/>
                <a:cs typeface="Times New Roman" panose="02020603050405020304" pitchFamily="18" charset="0"/>
              </a:rPr>
              <a:t>microbial</a:t>
            </a:r>
            <a:r>
              <a:rPr lang="it-IT" sz="2400" dirty="0" smtClean="0">
                <a:latin typeface="Times New Roman" panose="02020603050405020304" pitchFamily="18" charset="0"/>
                <a:cs typeface="Times New Roman" panose="02020603050405020304" pitchFamily="18" charset="0"/>
              </a:rPr>
              <a:t> </a:t>
            </a:r>
            <a:r>
              <a:rPr lang="it-IT" sz="2400" dirty="0" err="1" smtClean="0">
                <a:latin typeface="Times New Roman" panose="02020603050405020304" pitchFamily="18" charset="0"/>
                <a:cs typeface="Times New Roman" panose="02020603050405020304" pitchFamily="18" charset="0"/>
              </a:rPr>
              <a:t>transplantation</a:t>
            </a:r>
            <a:endParaRPr lang="it-IT" sz="2400" dirty="0" smtClean="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it-IT" sz="2400" dirty="0" err="1" smtClean="0">
                <a:latin typeface="Times New Roman" panose="02020603050405020304" pitchFamily="18" charset="0"/>
                <a:cs typeface="Times New Roman" panose="02020603050405020304" pitchFamily="18" charset="0"/>
              </a:rPr>
              <a:t>Antimicrobial</a:t>
            </a:r>
            <a:r>
              <a:rPr lang="it-IT" sz="2400" dirty="0" smtClean="0">
                <a:latin typeface="Times New Roman" panose="02020603050405020304" pitchFamily="18" charset="0"/>
                <a:cs typeface="Times New Roman" panose="02020603050405020304" pitchFamily="18" charset="0"/>
              </a:rPr>
              <a:t> </a:t>
            </a:r>
            <a:r>
              <a:rPr lang="it-IT" sz="2400" dirty="0" err="1" smtClean="0">
                <a:latin typeface="Times New Roman" panose="02020603050405020304" pitchFamily="18" charset="0"/>
                <a:cs typeface="Times New Roman" panose="02020603050405020304" pitchFamily="18" charset="0"/>
              </a:rPr>
              <a:t>compounds</a:t>
            </a:r>
            <a:endParaRPr lang="it-IT" sz="2400" dirty="0" smtClean="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168352"/>
            <a:ext cx="4572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504926"/>
      </p:ext>
    </p:extLst>
  </p:cSld>
  <p:clrMapOvr>
    <a:masterClrMapping/>
  </p:clrMapOvr>
  <mc:AlternateContent xmlns:mc="http://schemas.openxmlformats.org/markup-compatibility/2006" xmlns:p14="http://schemas.microsoft.com/office/powerpoint/2010/main">
    <mc:Choice Requires="p14">
      <p:transition spd="slow" p14:dur="2000" advTm="287768"/>
    </mc:Choice>
    <mc:Fallback xmlns="">
      <p:transition spd="slow" advTm="28776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395536" y="332656"/>
            <a:ext cx="5184576" cy="584775"/>
          </a:xfrm>
          <a:prstGeom prst="rect">
            <a:avLst/>
          </a:prstGeom>
          <a:noFill/>
        </p:spPr>
        <p:txBody>
          <a:bodyPr wrap="square" rtlCol="0">
            <a:spAutoFit/>
          </a:bodyPr>
          <a:lstStyle/>
          <a:p>
            <a:pPr algn="ctr"/>
            <a:r>
              <a:rPr lang="it-IT" sz="3200" dirty="0" smtClean="0">
                <a:latin typeface="Times New Roman" panose="02020603050405020304" pitchFamily="18" charset="0"/>
                <a:cs typeface="Times New Roman" panose="02020603050405020304" pitchFamily="18" charset="0"/>
              </a:rPr>
              <a:t>CONCLUDING REMARKS</a:t>
            </a:r>
            <a:endParaRPr lang="en-US" sz="3200" dirty="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179512" y="1268760"/>
            <a:ext cx="5630391" cy="563231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it-IT" sz="2400" b="1" dirty="0" err="1" smtClean="0">
                <a:latin typeface="Times New Roman" panose="02020603050405020304" pitchFamily="18" charset="0"/>
                <a:cs typeface="Times New Roman" panose="02020603050405020304" pitchFamily="18" charset="0"/>
              </a:rPr>
              <a:t>Our</a:t>
            </a:r>
            <a:r>
              <a:rPr lang="it-IT" sz="2400" b="1" dirty="0" smtClean="0">
                <a:latin typeface="Times New Roman" panose="02020603050405020304" pitchFamily="18" charset="0"/>
                <a:cs typeface="Times New Roman" panose="02020603050405020304" pitchFamily="18" charset="0"/>
              </a:rPr>
              <a:t> </a:t>
            </a:r>
            <a:r>
              <a:rPr lang="it-IT" sz="2400" b="1" dirty="0" err="1" smtClean="0">
                <a:latin typeface="Times New Roman" panose="02020603050405020304" pitchFamily="18" charset="0"/>
                <a:cs typeface="Times New Roman" panose="02020603050405020304" pitchFamily="18" charset="0"/>
              </a:rPr>
              <a:t>gut</a:t>
            </a:r>
            <a:r>
              <a:rPr lang="it-IT" sz="2400" b="1" dirty="0" smtClean="0">
                <a:latin typeface="Times New Roman" panose="02020603050405020304" pitchFamily="18" charset="0"/>
                <a:cs typeface="Times New Roman" panose="02020603050405020304" pitchFamily="18" charset="0"/>
              </a:rPr>
              <a:t> </a:t>
            </a:r>
            <a:r>
              <a:rPr lang="it-IT" sz="2400" b="1" dirty="0" err="1" smtClean="0">
                <a:latin typeface="Times New Roman" panose="02020603050405020304" pitchFamily="18" charset="0"/>
                <a:cs typeface="Times New Roman" panose="02020603050405020304" pitchFamily="18" charset="0"/>
              </a:rPr>
              <a:t>microbiota</a:t>
            </a:r>
            <a:r>
              <a:rPr lang="it-IT" sz="2400" b="1" dirty="0" smtClean="0">
                <a:latin typeface="Times New Roman" panose="02020603050405020304" pitchFamily="18" charset="0"/>
                <a:cs typeface="Times New Roman" panose="02020603050405020304" pitchFamily="18" charset="0"/>
              </a:rPr>
              <a:t> </a:t>
            </a:r>
            <a:r>
              <a:rPr lang="it-IT" sz="2400" b="1" dirty="0" err="1" smtClean="0">
                <a:latin typeface="Times New Roman" panose="02020603050405020304" pitchFamily="18" charset="0"/>
                <a:cs typeface="Times New Roman" panose="02020603050405020304" pitchFamily="18" charset="0"/>
              </a:rPr>
              <a:t>has</a:t>
            </a:r>
            <a:r>
              <a:rPr lang="it-IT" sz="2400" b="1" dirty="0" smtClean="0">
                <a:latin typeface="Times New Roman" panose="02020603050405020304" pitchFamily="18" charset="0"/>
                <a:cs typeface="Times New Roman" panose="02020603050405020304" pitchFamily="18" charset="0"/>
              </a:rPr>
              <a:t> a </a:t>
            </a:r>
            <a:r>
              <a:rPr lang="it-IT" sz="2400" b="1" dirty="0" err="1" smtClean="0">
                <a:latin typeface="Times New Roman" panose="02020603050405020304" pitchFamily="18" charset="0"/>
                <a:cs typeface="Times New Roman" panose="02020603050405020304" pitchFamily="18" charset="0"/>
              </a:rPr>
              <a:t>pivotal</a:t>
            </a:r>
            <a:r>
              <a:rPr lang="it-IT" sz="2400" b="1" dirty="0" smtClean="0">
                <a:latin typeface="Times New Roman" panose="02020603050405020304" pitchFamily="18" charset="0"/>
                <a:cs typeface="Times New Roman" panose="02020603050405020304" pitchFamily="18" charset="0"/>
              </a:rPr>
              <a:t> </a:t>
            </a:r>
            <a:r>
              <a:rPr lang="it-IT" sz="2400" b="1" dirty="0" err="1" smtClean="0">
                <a:latin typeface="Times New Roman" panose="02020603050405020304" pitchFamily="18" charset="0"/>
                <a:cs typeface="Times New Roman" panose="02020603050405020304" pitchFamily="18" charset="0"/>
              </a:rPr>
              <a:t>role</a:t>
            </a:r>
            <a:r>
              <a:rPr lang="it-IT" sz="2400" b="1" dirty="0" smtClean="0">
                <a:latin typeface="Times New Roman" panose="02020603050405020304" pitchFamily="18" charset="0"/>
                <a:cs typeface="Times New Roman" panose="02020603050405020304" pitchFamily="18" charset="0"/>
              </a:rPr>
              <a:t> in human </a:t>
            </a:r>
            <a:r>
              <a:rPr lang="it-IT" sz="2400" b="1" dirty="0" err="1" smtClean="0">
                <a:latin typeface="Times New Roman" panose="02020603050405020304" pitchFamily="18" charset="0"/>
                <a:cs typeface="Times New Roman" panose="02020603050405020304" pitchFamily="18" charset="0"/>
              </a:rPr>
              <a:t>health</a:t>
            </a:r>
            <a:r>
              <a:rPr lang="it-IT" sz="2400" b="1" dirty="0" smtClean="0">
                <a:latin typeface="Times New Roman" panose="02020603050405020304" pitchFamily="18" charset="0"/>
                <a:cs typeface="Times New Roman" panose="02020603050405020304" pitchFamily="18" charset="0"/>
              </a:rPr>
              <a:t> and </a:t>
            </a:r>
            <a:r>
              <a:rPr lang="it-IT" sz="2400" b="1" dirty="0" err="1" smtClean="0">
                <a:latin typeface="Times New Roman" panose="02020603050405020304" pitchFamily="18" charset="0"/>
                <a:cs typeface="Times New Roman" panose="02020603050405020304" pitchFamily="18" charset="0"/>
              </a:rPr>
              <a:t>disease</a:t>
            </a:r>
            <a:endParaRPr lang="it-IT" sz="2400" b="1"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Ø"/>
            </a:pPr>
            <a:r>
              <a:rPr lang="it-IT" sz="2400" b="1" dirty="0" err="1" smtClean="0">
                <a:latin typeface="Times New Roman" panose="02020603050405020304" pitchFamily="18" charset="0"/>
                <a:cs typeface="Times New Roman" panose="02020603050405020304" pitchFamily="18" charset="0"/>
              </a:rPr>
              <a:t>Microbiota</a:t>
            </a:r>
            <a:r>
              <a:rPr lang="it-IT" sz="2400" b="1" dirty="0" smtClean="0">
                <a:latin typeface="Times New Roman" panose="02020603050405020304" pitchFamily="18" charset="0"/>
                <a:cs typeface="Times New Roman" panose="02020603050405020304" pitchFamily="18" charset="0"/>
              </a:rPr>
              <a:t> </a:t>
            </a:r>
            <a:r>
              <a:rPr lang="it-IT" sz="2400" b="1" dirty="0" err="1" smtClean="0">
                <a:latin typeface="Times New Roman" panose="02020603050405020304" pitchFamily="18" charset="0"/>
                <a:cs typeface="Times New Roman" panose="02020603050405020304" pitchFamily="18" charset="0"/>
              </a:rPr>
              <a:t>influence</a:t>
            </a:r>
            <a:r>
              <a:rPr lang="it-IT" sz="2400" b="1" dirty="0" smtClean="0">
                <a:latin typeface="Times New Roman" panose="02020603050405020304" pitchFamily="18" charset="0"/>
                <a:cs typeface="Times New Roman" panose="02020603050405020304" pitchFamily="18" charset="0"/>
              </a:rPr>
              <a:t> </a:t>
            </a:r>
            <a:r>
              <a:rPr lang="it-IT" sz="2400" b="1" dirty="0" err="1" smtClean="0">
                <a:latin typeface="Times New Roman" panose="02020603050405020304" pitchFamily="18" charset="0"/>
                <a:cs typeface="Times New Roman" panose="02020603050405020304" pitchFamily="18" charset="0"/>
              </a:rPr>
              <a:t>host</a:t>
            </a:r>
            <a:r>
              <a:rPr lang="it-IT" sz="2400" b="1" dirty="0" smtClean="0">
                <a:latin typeface="Times New Roman" panose="02020603050405020304" pitchFamily="18" charset="0"/>
                <a:cs typeface="Times New Roman" panose="02020603050405020304" pitchFamily="18" charset="0"/>
              </a:rPr>
              <a:t> </a:t>
            </a:r>
            <a:r>
              <a:rPr lang="it-IT" sz="2400" b="1" dirty="0" err="1" smtClean="0">
                <a:latin typeface="Times New Roman" panose="02020603050405020304" pitchFamily="18" charset="0"/>
                <a:cs typeface="Times New Roman" panose="02020603050405020304" pitchFamily="18" charset="0"/>
              </a:rPr>
              <a:t>metabolism</a:t>
            </a:r>
            <a:r>
              <a:rPr lang="it-IT" sz="2400" b="1" dirty="0" smtClean="0">
                <a:latin typeface="Times New Roman" panose="02020603050405020304" pitchFamily="18" charset="0"/>
                <a:cs typeface="Times New Roman" panose="02020603050405020304" pitchFamily="18" charset="0"/>
              </a:rPr>
              <a:t>, </a:t>
            </a:r>
            <a:r>
              <a:rPr lang="it-IT" sz="2400" b="1" dirty="0" err="1" smtClean="0">
                <a:latin typeface="Times New Roman" panose="02020603050405020304" pitchFamily="18" charset="0"/>
                <a:cs typeface="Times New Roman" panose="02020603050405020304" pitchFamily="18" charset="0"/>
              </a:rPr>
              <a:t>physiology</a:t>
            </a:r>
            <a:r>
              <a:rPr lang="it-IT" sz="2400" b="1" dirty="0" smtClean="0">
                <a:latin typeface="Times New Roman" panose="02020603050405020304" pitchFamily="18" charset="0"/>
                <a:cs typeface="Times New Roman" panose="02020603050405020304" pitchFamily="18" charset="0"/>
              </a:rPr>
              <a:t> and immune </a:t>
            </a:r>
            <a:r>
              <a:rPr lang="it-IT" sz="2400" b="1" dirty="0" err="1" smtClean="0">
                <a:latin typeface="Times New Roman" panose="02020603050405020304" pitchFamily="18" charset="0"/>
                <a:cs typeface="Times New Roman" panose="02020603050405020304" pitchFamily="18" charset="0"/>
              </a:rPr>
              <a:t>system</a:t>
            </a:r>
            <a:endParaRPr lang="it-IT" sz="2400" b="1"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Ø"/>
            </a:pPr>
            <a:r>
              <a:rPr lang="it-IT" sz="2400" b="1" dirty="0" smtClean="0">
                <a:latin typeface="Times New Roman" panose="02020603050405020304" pitchFamily="18" charset="0"/>
                <a:cs typeface="Times New Roman" panose="02020603050405020304" pitchFamily="18" charset="0"/>
              </a:rPr>
              <a:t>The </a:t>
            </a:r>
            <a:r>
              <a:rPr lang="it-IT" sz="2400" b="1" dirty="0" err="1" smtClean="0">
                <a:latin typeface="Times New Roman" panose="02020603050405020304" pitchFamily="18" charset="0"/>
                <a:cs typeface="Times New Roman" panose="02020603050405020304" pitchFamily="18" charset="0"/>
              </a:rPr>
              <a:t>targeting</a:t>
            </a:r>
            <a:r>
              <a:rPr lang="it-IT" sz="2400" b="1" dirty="0" smtClean="0">
                <a:latin typeface="Times New Roman" panose="02020603050405020304" pitchFamily="18" charset="0"/>
                <a:cs typeface="Times New Roman" panose="02020603050405020304" pitchFamily="18" charset="0"/>
              </a:rPr>
              <a:t> of </a:t>
            </a:r>
            <a:r>
              <a:rPr lang="it-IT" sz="2400" b="1" dirty="0" err="1" smtClean="0">
                <a:latin typeface="Times New Roman" panose="02020603050405020304" pitchFamily="18" charset="0"/>
                <a:cs typeface="Times New Roman" panose="02020603050405020304" pitchFamily="18" charset="0"/>
              </a:rPr>
              <a:t>specific</a:t>
            </a:r>
            <a:r>
              <a:rPr lang="it-IT" sz="2400" b="1" dirty="0" smtClean="0">
                <a:latin typeface="Times New Roman" panose="02020603050405020304" pitchFamily="18" charset="0"/>
                <a:cs typeface="Times New Roman" panose="02020603050405020304" pitchFamily="18" charset="0"/>
              </a:rPr>
              <a:t> </a:t>
            </a:r>
            <a:r>
              <a:rPr lang="it-IT" sz="2400" b="1" dirty="0" err="1" smtClean="0">
                <a:latin typeface="Times New Roman" panose="02020603050405020304" pitchFamily="18" charset="0"/>
                <a:cs typeface="Times New Roman" panose="02020603050405020304" pitchFamily="18" charset="0"/>
              </a:rPr>
              <a:t>components</a:t>
            </a:r>
            <a:r>
              <a:rPr lang="it-IT" sz="2400" b="1" dirty="0" smtClean="0">
                <a:latin typeface="Times New Roman" panose="02020603050405020304" pitchFamily="18" charset="0"/>
                <a:cs typeface="Times New Roman" panose="02020603050405020304" pitchFamily="18" charset="0"/>
              </a:rPr>
              <a:t> of </a:t>
            </a:r>
            <a:r>
              <a:rPr lang="it-IT" sz="2400" b="1" dirty="0" err="1" smtClean="0">
                <a:latin typeface="Times New Roman" panose="02020603050405020304" pitchFamily="18" charset="0"/>
                <a:cs typeface="Times New Roman" panose="02020603050405020304" pitchFamily="18" charset="0"/>
              </a:rPr>
              <a:t>gut</a:t>
            </a:r>
            <a:r>
              <a:rPr lang="it-IT" sz="2400" b="1" dirty="0" smtClean="0">
                <a:latin typeface="Times New Roman" panose="02020603050405020304" pitchFamily="18" charset="0"/>
                <a:cs typeface="Times New Roman" panose="02020603050405020304" pitchFamily="18" charset="0"/>
              </a:rPr>
              <a:t> </a:t>
            </a:r>
            <a:r>
              <a:rPr lang="it-IT" sz="2400" b="1" dirty="0" err="1" smtClean="0">
                <a:latin typeface="Times New Roman" panose="02020603050405020304" pitchFamily="18" charset="0"/>
                <a:cs typeface="Times New Roman" panose="02020603050405020304" pitchFamily="18" charset="0"/>
              </a:rPr>
              <a:t>microbiome</a:t>
            </a:r>
            <a:r>
              <a:rPr lang="it-IT" sz="2400" b="1" dirty="0" smtClean="0">
                <a:latin typeface="Times New Roman" panose="02020603050405020304" pitchFamily="18" charset="0"/>
                <a:cs typeface="Times New Roman" panose="02020603050405020304" pitchFamily="18" charset="0"/>
              </a:rPr>
              <a:t> </a:t>
            </a:r>
            <a:r>
              <a:rPr lang="it-IT" sz="2400" b="1" dirty="0" err="1" smtClean="0">
                <a:latin typeface="Times New Roman" panose="02020603050405020304" pitchFamily="18" charset="0"/>
                <a:cs typeface="Times New Roman" panose="02020603050405020304" pitchFamily="18" charset="0"/>
              </a:rPr>
              <a:t>will</a:t>
            </a:r>
            <a:r>
              <a:rPr lang="it-IT" sz="2400" b="1" dirty="0" smtClean="0">
                <a:latin typeface="Times New Roman" panose="02020603050405020304" pitchFamily="18" charset="0"/>
                <a:cs typeface="Times New Roman" panose="02020603050405020304" pitchFamily="18" charset="0"/>
              </a:rPr>
              <a:t> </a:t>
            </a:r>
            <a:r>
              <a:rPr lang="it-IT" sz="2400" b="1" dirty="0" err="1" smtClean="0">
                <a:latin typeface="Times New Roman" panose="02020603050405020304" pitchFamily="18" charset="0"/>
                <a:cs typeface="Times New Roman" panose="02020603050405020304" pitchFamily="18" charset="0"/>
              </a:rPr>
              <a:t>allow</a:t>
            </a:r>
            <a:r>
              <a:rPr lang="it-IT" sz="2400" b="1" dirty="0" smtClean="0">
                <a:latin typeface="Times New Roman" panose="02020603050405020304" pitchFamily="18" charset="0"/>
                <a:cs typeface="Times New Roman" panose="02020603050405020304" pitchFamily="18" charset="0"/>
              </a:rPr>
              <a:t> the </a:t>
            </a:r>
            <a:r>
              <a:rPr lang="it-IT" sz="2400" b="1" dirty="0" err="1" smtClean="0">
                <a:latin typeface="Times New Roman" panose="02020603050405020304" pitchFamily="18" charset="0"/>
                <a:cs typeface="Times New Roman" panose="02020603050405020304" pitchFamily="18" charset="0"/>
              </a:rPr>
              <a:t>removal</a:t>
            </a:r>
            <a:r>
              <a:rPr lang="it-IT" sz="2400" b="1" dirty="0" smtClean="0">
                <a:latin typeface="Times New Roman" panose="02020603050405020304" pitchFamily="18" charset="0"/>
                <a:cs typeface="Times New Roman" panose="02020603050405020304" pitchFamily="18" charset="0"/>
              </a:rPr>
              <a:t> of </a:t>
            </a:r>
            <a:r>
              <a:rPr lang="it-IT" sz="2400" b="1" dirty="0" err="1" smtClean="0">
                <a:latin typeface="Times New Roman" panose="02020603050405020304" pitchFamily="18" charset="0"/>
                <a:cs typeface="Times New Roman" panose="02020603050405020304" pitchFamily="18" charset="0"/>
              </a:rPr>
              <a:t>harmful</a:t>
            </a:r>
            <a:r>
              <a:rPr lang="it-IT" sz="2400" b="1" dirty="0" smtClean="0">
                <a:latin typeface="Times New Roman" panose="02020603050405020304" pitchFamily="18" charset="0"/>
                <a:cs typeface="Times New Roman" panose="02020603050405020304" pitchFamily="18" charset="0"/>
              </a:rPr>
              <a:t> </a:t>
            </a:r>
            <a:r>
              <a:rPr lang="it-IT" sz="2400" b="1" dirty="0" err="1" smtClean="0">
                <a:latin typeface="Times New Roman" panose="02020603050405020304" pitchFamily="18" charset="0"/>
                <a:cs typeface="Times New Roman" panose="02020603050405020304" pitchFamily="18" charset="0"/>
              </a:rPr>
              <a:t>organisms</a:t>
            </a:r>
            <a:r>
              <a:rPr lang="it-IT" sz="2400" b="1" dirty="0" smtClean="0">
                <a:latin typeface="Times New Roman" panose="02020603050405020304" pitchFamily="18" charset="0"/>
                <a:cs typeface="Times New Roman" panose="02020603050405020304" pitchFamily="18" charset="0"/>
              </a:rPr>
              <a:t> and </a:t>
            </a:r>
            <a:r>
              <a:rPr lang="it-IT" sz="2400" b="1" dirty="0" err="1" smtClean="0">
                <a:latin typeface="Times New Roman" panose="02020603050405020304" pitchFamily="18" charset="0"/>
                <a:cs typeface="Times New Roman" panose="02020603050405020304" pitchFamily="18" charset="0"/>
              </a:rPr>
              <a:t>enrich</a:t>
            </a:r>
            <a:r>
              <a:rPr lang="it-IT" sz="2400" b="1" dirty="0" smtClean="0">
                <a:latin typeface="Times New Roman" panose="02020603050405020304" pitchFamily="18" charset="0"/>
                <a:cs typeface="Times New Roman" panose="02020603050405020304" pitchFamily="18" charset="0"/>
              </a:rPr>
              <a:t> the </a:t>
            </a:r>
            <a:r>
              <a:rPr lang="it-IT" sz="2400" b="1" dirty="0" err="1" smtClean="0">
                <a:latin typeface="Times New Roman" panose="02020603050405020304" pitchFamily="18" charset="0"/>
                <a:cs typeface="Times New Roman" panose="02020603050405020304" pitchFamily="18" charset="0"/>
              </a:rPr>
              <a:t>beneficial</a:t>
            </a:r>
            <a:r>
              <a:rPr lang="it-IT" sz="2400" b="1" dirty="0" smtClean="0">
                <a:latin typeface="Times New Roman" panose="02020603050405020304" pitchFamily="18" charset="0"/>
                <a:cs typeface="Times New Roman" panose="02020603050405020304" pitchFamily="18" charset="0"/>
              </a:rPr>
              <a:t> </a:t>
            </a:r>
            <a:r>
              <a:rPr lang="it-IT" sz="2400" b="1" dirty="0" err="1" smtClean="0">
                <a:latin typeface="Times New Roman" panose="02020603050405020304" pitchFamily="18" charset="0"/>
                <a:cs typeface="Times New Roman" panose="02020603050405020304" pitchFamily="18" charset="0"/>
              </a:rPr>
              <a:t>microbes</a:t>
            </a:r>
            <a:r>
              <a:rPr lang="it-IT" sz="2400" b="1" dirty="0" smtClean="0">
                <a:latin typeface="Times New Roman" panose="02020603050405020304" pitchFamily="18" charset="0"/>
                <a:cs typeface="Times New Roman" panose="02020603050405020304" pitchFamily="18" charset="0"/>
              </a:rPr>
              <a:t> </a:t>
            </a:r>
            <a:r>
              <a:rPr lang="it-IT" sz="2400" b="1" dirty="0" err="1" smtClean="0">
                <a:latin typeface="Times New Roman" panose="02020603050405020304" pitchFamily="18" charset="0"/>
                <a:cs typeface="Times New Roman" panose="02020603050405020304" pitchFamily="18" charset="0"/>
              </a:rPr>
              <a:t>that</a:t>
            </a:r>
            <a:r>
              <a:rPr lang="it-IT" sz="2400" b="1" dirty="0" smtClean="0">
                <a:latin typeface="Times New Roman" panose="02020603050405020304" pitchFamily="18" charset="0"/>
                <a:cs typeface="Times New Roman" panose="02020603050405020304" pitchFamily="18" charset="0"/>
              </a:rPr>
              <a:t> </a:t>
            </a:r>
            <a:r>
              <a:rPr lang="it-IT" sz="2400" b="1" dirty="0" err="1" smtClean="0">
                <a:latin typeface="Times New Roman" panose="02020603050405020304" pitchFamily="18" charset="0"/>
                <a:cs typeface="Times New Roman" panose="02020603050405020304" pitchFamily="18" charset="0"/>
              </a:rPr>
              <a:t>contribute</a:t>
            </a:r>
            <a:r>
              <a:rPr lang="it-IT" sz="2400" b="1" dirty="0" smtClean="0">
                <a:latin typeface="Times New Roman" panose="02020603050405020304" pitchFamily="18" charset="0"/>
                <a:cs typeface="Times New Roman" panose="02020603050405020304" pitchFamily="18" charset="0"/>
              </a:rPr>
              <a:t> to </a:t>
            </a:r>
            <a:r>
              <a:rPr lang="it-IT" sz="2400" b="1" dirty="0" err="1" smtClean="0">
                <a:latin typeface="Times New Roman" panose="02020603050405020304" pitchFamily="18" charset="0"/>
                <a:cs typeface="Times New Roman" panose="02020603050405020304" pitchFamily="18" charset="0"/>
              </a:rPr>
              <a:t>our</a:t>
            </a:r>
            <a:r>
              <a:rPr lang="it-IT" sz="2400" b="1" dirty="0" smtClean="0">
                <a:latin typeface="Times New Roman" panose="02020603050405020304" pitchFamily="18" charset="0"/>
                <a:cs typeface="Times New Roman" panose="02020603050405020304" pitchFamily="18" charset="0"/>
              </a:rPr>
              <a:t> </a:t>
            </a:r>
            <a:r>
              <a:rPr lang="it-IT" sz="2400" b="1" dirty="0" err="1" smtClean="0">
                <a:latin typeface="Times New Roman" panose="02020603050405020304" pitchFamily="18" charset="0"/>
                <a:cs typeface="Times New Roman" panose="02020603050405020304" pitchFamily="18" charset="0"/>
              </a:rPr>
              <a:t>health</a:t>
            </a:r>
            <a:endParaRPr lang="it-IT" sz="2400" b="1"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Ø"/>
            </a:pPr>
            <a:endParaRPr lang="en-US" sz="2400" b="1" dirty="0">
              <a:latin typeface="Times New Roman" panose="02020603050405020304" pitchFamily="18" charset="0"/>
              <a:cs typeface="Times New Roman" panose="02020603050405020304" pitchFamily="18" charset="0"/>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737136"/>
            <a:ext cx="3168000" cy="31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80347"/>
      </p:ext>
    </p:extLst>
  </p:cSld>
  <p:clrMapOvr>
    <a:masterClrMapping/>
  </p:clrMapOvr>
  <mc:AlternateContent xmlns:mc="http://schemas.openxmlformats.org/markup-compatibility/2006" xmlns:p14="http://schemas.microsoft.com/office/powerpoint/2010/main">
    <mc:Choice Requires="p14">
      <p:transition spd="slow" p14:dur="2000" advTm="110941"/>
    </mc:Choice>
    <mc:Fallback xmlns="">
      <p:transition spd="slow" advTm="11094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42"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7780" y="3321050"/>
            <a:ext cx="23241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248344" y="178177"/>
            <a:ext cx="8572128" cy="7602081"/>
          </a:xfrm>
          <a:prstGeom prst="rect">
            <a:avLst/>
          </a:prstGeom>
          <a:noFill/>
        </p:spPr>
        <p:txBody>
          <a:bodyPr wrap="square">
            <a:spAutoFit/>
          </a:bodyPr>
          <a:lstStyle/>
          <a:p>
            <a:pPr fontAlgn="auto">
              <a:spcBef>
                <a:spcPts val="0"/>
              </a:spcBef>
              <a:spcAft>
                <a:spcPts val="0"/>
              </a:spcAft>
              <a:defRPr/>
            </a:pPr>
            <a:r>
              <a:rPr lang="en-US" sz="2600" b="1" dirty="0">
                <a:latin typeface="Times New Roman" panose="02020603050405020304" pitchFamily="18" charset="0"/>
                <a:cs typeface="Times New Roman" panose="02020603050405020304" pitchFamily="18" charset="0"/>
              </a:rPr>
              <a:t>THE COMMUNITY OF MICROBES IN AN </a:t>
            </a:r>
            <a:r>
              <a:rPr lang="en-US" sz="2600" b="1" dirty="0" smtClean="0">
                <a:latin typeface="Times New Roman" panose="02020603050405020304" pitchFamily="18" charset="0"/>
                <a:cs typeface="Times New Roman" panose="02020603050405020304" pitchFamily="18" charset="0"/>
              </a:rPr>
              <a:t>INDIVIDUAL MAY </a:t>
            </a:r>
            <a:r>
              <a:rPr lang="en-US" sz="2600" b="1" dirty="0">
                <a:latin typeface="Times New Roman" panose="02020603050405020304" pitchFamily="18" charset="0"/>
                <a:cs typeface="Times New Roman" panose="02020603050405020304" pitchFamily="18" charset="0"/>
              </a:rPr>
              <a:t>INFLUENCE</a:t>
            </a:r>
            <a:r>
              <a:rPr lang="en-US" sz="2600" b="1" dirty="0" smtClean="0">
                <a:latin typeface="Times New Roman" panose="02020603050405020304" pitchFamily="18" charset="0"/>
                <a:cs typeface="Times New Roman" panose="02020603050405020304" pitchFamily="18" charset="0"/>
              </a:rPr>
              <a:t>:</a:t>
            </a:r>
          </a:p>
          <a:p>
            <a:pPr fontAlgn="auto">
              <a:spcBef>
                <a:spcPts val="0"/>
              </a:spcBef>
              <a:spcAft>
                <a:spcPts val="0"/>
              </a:spcAft>
              <a:defRPr/>
            </a:pPr>
            <a:endParaRPr lang="en-US" sz="2800" b="1" dirty="0">
              <a:latin typeface="Times New Roman" panose="02020603050405020304" pitchFamily="18" charset="0"/>
              <a:cs typeface="Times New Roman" panose="02020603050405020304" pitchFamily="18" charset="0"/>
            </a:endParaRPr>
          </a:p>
          <a:p>
            <a:pPr marL="342900" indent="-342900" algn="r" fontAlgn="auto">
              <a:lnSpc>
                <a:spcPct val="200000"/>
              </a:lnSpc>
              <a:spcBef>
                <a:spcPts val="0"/>
              </a:spcBef>
              <a:spcAft>
                <a:spcPts val="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 susceptibility to certain infectious diseases</a:t>
            </a:r>
          </a:p>
          <a:p>
            <a:pPr marL="342900" indent="-342900" algn="r" fontAlgn="auto">
              <a:lnSpc>
                <a:spcPct val="200000"/>
              </a:lnSpc>
              <a:spcBef>
                <a:spcPts val="0"/>
              </a:spcBef>
              <a:spcAft>
                <a:spcPts val="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 obesity and diabetes</a:t>
            </a:r>
          </a:p>
          <a:p>
            <a:pPr marL="342900" indent="-342900" algn="r" fontAlgn="auto">
              <a:lnSpc>
                <a:spcPct val="200000"/>
              </a:lnSpc>
              <a:spcBef>
                <a:spcPts val="0"/>
              </a:spcBef>
              <a:spcAft>
                <a:spcPts val="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response to a particular drug treatment</a:t>
            </a:r>
          </a:p>
          <a:p>
            <a:pPr marL="342900" indent="-342900" algn="r" fontAlgn="auto">
              <a:lnSpc>
                <a:spcPct val="200000"/>
              </a:lnSpc>
              <a:spcBef>
                <a:spcPts val="0"/>
              </a:spcBef>
              <a:spcAft>
                <a:spcPts val="0"/>
              </a:spcAft>
              <a:buFont typeface="Arial" panose="020B0604020202020204" pitchFamily="34" charset="0"/>
              <a:buChar char="•"/>
              <a:defRPr/>
            </a:pPr>
            <a:r>
              <a:rPr lang="it-IT" sz="2400" dirty="0">
                <a:latin typeface="Times New Roman" panose="02020603050405020304" pitchFamily="18" charset="0"/>
                <a:cs typeface="Times New Roman" panose="02020603050405020304" pitchFamily="18" charset="0"/>
              </a:rPr>
              <a:t>produce </a:t>
            </a:r>
            <a:r>
              <a:rPr lang="it-IT" sz="2400" dirty="0" err="1">
                <a:latin typeface="Times New Roman" panose="02020603050405020304" pitchFamily="18" charset="0"/>
                <a:cs typeface="Times New Roman" panose="02020603050405020304" pitchFamily="18" charset="0"/>
              </a:rPr>
              <a:t>certain</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vitamins</a:t>
            </a:r>
            <a:endParaRPr lang="it-IT" sz="2400" dirty="0">
              <a:latin typeface="Times New Roman" panose="02020603050405020304" pitchFamily="18" charset="0"/>
              <a:cs typeface="Times New Roman" panose="02020603050405020304" pitchFamily="18" charset="0"/>
            </a:endParaRPr>
          </a:p>
          <a:p>
            <a:pPr marL="342900" indent="-342900" algn="r" fontAlgn="auto">
              <a:lnSpc>
                <a:spcPct val="200000"/>
              </a:lnSpc>
              <a:spcBef>
                <a:spcPts val="0"/>
              </a:spcBef>
              <a:spcAft>
                <a:spcPts val="0"/>
              </a:spcAft>
              <a:buFont typeface="Arial" panose="020B0604020202020204" pitchFamily="34" charset="0"/>
              <a:buChar char="•"/>
              <a:defRPr/>
            </a:pPr>
            <a:r>
              <a:rPr lang="it-IT" sz="2400" dirty="0" err="1">
                <a:latin typeface="Times New Roman" panose="02020603050405020304" pitchFamily="18" charset="0"/>
                <a:cs typeface="Times New Roman" panose="02020603050405020304" pitchFamily="18" charset="0"/>
              </a:rPr>
              <a:t>regulate</a:t>
            </a:r>
            <a:r>
              <a:rPr lang="it-IT" sz="2400" dirty="0">
                <a:latin typeface="Times New Roman" panose="02020603050405020304" pitchFamily="18" charset="0"/>
                <a:cs typeface="Times New Roman" panose="02020603050405020304" pitchFamily="18" charset="0"/>
              </a:rPr>
              <a:t> immune </a:t>
            </a:r>
            <a:r>
              <a:rPr lang="it-IT" sz="2400" dirty="0" err="1">
                <a:latin typeface="Times New Roman" panose="02020603050405020304" pitchFamily="18" charset="0"/>
                <a:cs typeface="Times New Roman" panose="02020603050405020304" pitchFamily="18" charset="0"/>
              </a:rPr>
              <a:t>system</a:t>
            </a:r>
            <a:endParaRPr lang="it-IT" sz="2400" dirty="0">
              <a:latin typeface="Times New Roman" panose="02020603050405020304" pitchFamily="18" charset="0"/>
              <a:cs typeface="Times New Roman" panose="02020603050405020304" pitchFamily="18" charset="0"/>
            </a:endParaRPr>
          </a:p>
          <a:p>
            <a:pPr marL="342900" indent="-342900" algn="r" fontAlgn="auto">
              <a:lnSpc>
                <a:spcPct val="200000"/>
              </a:lnSpc>
              <a:spcBef>
                <a:spcPts val="0"/>
              </a:spcBef>
              <a:spcAft>
                <a:spcPts val="0"/>
              </a:spcAft>
              <a:buFont typeface="Arial" panose="020B0604020202020204" pitchFamily="34" charset="0"/>
              <a:buChar char="•"/>
              <a:defRPr/>
            </a:pPr>
            <a:r>
              <a:rPr lang="it-IT" sz="2400" dirty="0" err="1">
                <a:latin typeface="Times New Roman" panose="02020603050405020304" pitchFamily="18" charset="0"/>
                <a:cs typeface="Times New Roman" panose="02020603050405020304" pitchFamily="18" charset="0"/>
              </a:rPr>
              <a:t>protect</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against</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disease-causing</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bacteria</a:t>
            </a:r>
            <a:endParaRPr lang="it-IT" sz="2400" dirty="0">
              <a:latin typeface="Times New Roman" panose="02020603050405020304" pitchFamily="18" charset="0"/>
              <a:cs typeface="Times New Roman" panose="02020603050405020304" pitchFamily="18" charset="0"/>
            </a:endParaRPr>
          </a:p>
          <a:p>
            <a:pPr algn="ctr" fontAlgn="auto">
              <a:lnSpc>
                <a:spcPct val="150000"/>
              </a:lnSpc>
              <a:spcBef>
                <a:spcPts val="0"/>
              </a:spcBef>
              <a:spcAft>
                <a:spcPts val="0"/>
              </a:spcAft>
              <a:defRPr/>
            </a:pPr>
            <a:endParaRPr lang="it-IT" sz="2400" dirty="0">
              <a:latin typeface="Times New Roman" panose="02020603050405020304" pitchFamily="18" charset="0"/>
              <a:cs typeface="Times New Roman" panose="02020603050405020304" pitchFamily="18" charset="0"/>
            </a:endParaRPr>
          </a:p>
          <a:p>
            <a:pPr algn="ct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8206749"/>
      </p:ext>
    </p:extLst>
  </p:cSld>
  <p:clrMapOvr>
    <a:masterClrMapping/>
  </p:clrMapOvr>
  <mc:AlternateContent xmlns:mc="http://schemas.openxmlformats.org/markup-compatibility/2006" xmlns:p14="http://schemas.microsoft.com/office/powerpoint/2010/main">
    <mc:Choice Requires="p14">
      <p:transition spd="slow" p14:dur="2000" advTm="128193"/>
    </mc:Choice>
    <mc:Fallback xmlns="">
      <p:transition spd="slow" advTm="12819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2290" name="Picture 2" descr="http://www.vitamindwiki.com/tiki-download_wiki_attachment.php?attId=4935&amp;download=y"/>
          <p:cNvPicPr>
            <a:picLocks noChangeAspect="1" noChangeArrowheads="1"/>
          </p:cNvPicPr>
          <p:nvPr/>
        </p:nvPicPr>
        <p:blipFill rotWithShape="1">
          <a:blip r:embed="rId2">
            <a:extLst>
              <a:ext uri="{28A0092B-C50C-407E-A947-70E740481C1C}">
                <a14:useLocalDpi xmlns:a14="http://schemas.microsoft.com/office/drawing/2010/main" val="0"/>
              </a:ext>
            </a:extLst>
          </a:blip>
          <a:srcRect b="18715"/>
          <a:stretch/>
        </p:blipFill>
        <p:spPr bwMode="auto">
          <a:xfrm>
            <a:off x="410182" y="1124743"/>
            <a:ext cx="8410290" cy="46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640614"/>
      </p:ext>
    </p:extLst>
  </p:cSld>
  <p:clrMapOvr>
    <a:masterClrMapping/>
  </p:clrMapOvr>
  <mc:AlternateContent xmlns:mc="http://schemas.openxmlformats.org/markup-compatibility/2006" xmlns:p14="http://schemas.microsoft.com/office/powerpoint/2010/main">
    <mc:Choice Requires="p14">
      <p:transition spd="slow" p14:dur="2000" advTm="27988"/>
    </mc:Choice>
    <mc:Fallback xmlns="">
      <p:transition spd="slow" advTm="2798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68560" y="188640"/>
            <a:ext cx="10081120" cy="1752600"/>
          </a:xfrm>
        </p:spPr>
        <p:txBody>
          <a:bodyPr/>
          <a:lstStyle/>
          <a:p>
            <a:r>
              <a:rPr lang="it-IT" dirty="0" smtClean="0">
                <a:solidFill>
                  <a:schemeClr val="tx1"/>
                </a:solidFill>
                <a:latin typeface="Times New Roman" panose="02020603050405020304" pitchFamily="18" charset="0"/>
                <a:cs typeface="Times New Roman" panose="02020603050405020304" pitchFamily="18" charset="0"/>
              </a:rPr>
              <a:t>TOOLS FOR STUDYING THE GUT MICROBIOME</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CasellaDiTesto 3"/>
          <p:cNvSpPr txBox="1"/>
          <p:nvPr/>
        </p:nvSpPr>
        <p:spPr>
          <a:xfrm>
            <a:off x="471656" y="1830303"/>
            <a:ext cx="3068469" cy="400110"/>
          </a:xfrm>
          <a:prstGeom prst="rect">
            <a:avLst/>
          </a:prstGeom>
          <a:noFill/>
        </p:spPr>
        <p:txBody>
          <a:bodyPr wrap="none" rtlCol="0">
            <a:spAutoFit/>
          </a:bodyPr>
          <a:lstStyle/>
          <a:p>
            <a:pPr marL="285750" indent="-285750">
              <a:buFont typeface="Wingdings" panose="05000000000000000000" pitchFamily="2" charset="2"/>
              <a:buChar char="Ø"/>
            </a:pPr>
            <a:r>
              <a:rPr lang="it-IT" sz="2000" dirty="0" smtClean="0">
                <a:latin typeface="Times New Roman" panose="02020603050405020304" pitchFamily="18" charset="0"/>
                <a:cs typeface="Times New Roman" panose="02020603050405020304" pitchFamily="18" charset="0"/>
              </a:rPr>
              <a:t>Culture-</a:t>
            </a:r>
            <a:r>
              <a:rPr lang="it-IT" sz="2000" dirty="0" err="1" smtClean="0">
                <a:latin typeface="Times New Roman" panose="02020603050405020304" pitchFamily="18" charset="0"/>
                <a:cs typeface="Times New Roman" panose="02020603050405020304" pitchFamily="18" charset="0"/>
              </a:rPr>
              <a:t>based</a:t>
            </a:r>
            <a:r>
              <a:rPr lang="it-IT" sz="2000" dirty="0" smtClean="0">
                <a:latin typeface="Times New Roman" panose="02020603050405020304" pitchFamily="18" charset="0"/>
                <a:cs typeface="Times New Roman" panose="02020603050405020304" pitchFamily="18" charset="0"/>
              </a:rPr>
              <a:t> </a:t>
            </a:r>
            <a:r>
              <a:rPr lang="it-IT" sz="2000" dirty="0" err="1" smtClean="0">
                <a:latin typeface="Times New Roman" panose="02020603050405020304" pitchFamily="18" charset="0"/>
                <a:cs typeface="Times New Roman" panose="02020603050405020304" pitchFamily="18" charset="0"/>
              </a:rPr>
              <a:t>techniques</a:t>
            </a:r>
            <a:endParaRPr lang="en-US" sz="2000" dirty="0">
              <a:latin typeface="Times New Roman" panose="02020603050405020304" pitchFamily="18" charset="0"/>
              <a:cs typeface="Times New Roman" panose="02020603050405020304"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052736"/>
            <a:ext cx="3323075" cy="24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57352"/>
            <a:ext cx="4879054"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720080" y="2577678"/>
            <a:ext cx="4572000" cy="923330"/>
          </a:xfrm>
          <a:prstGeom prst="rect">
            <a:avLst/>
          </a:prstGeom>
        </p:spPr>
        <p:txBody>
          <a:bodyPr>
            <a:spAutoFit/>
          </a:bodyPr>
          <a:lstStyle/>
          <a:p>
            <a:pPr marL="285750" indent="-285750">
              <a:buFont typeface="Wingdings" panose="05000000000000000000" pitchFamily="2" charset="2"/>
              <a:buChar char="Ø"/>
            </a:pPr>
            <a:r>
              <a:rPr lang="it-IT" dirty="0" smtClean="0">
                <a:latin typeface="Times New Roman" panose="02020603050405020304" pitchFamily="18" charset="0"/>
                <a:cs typeface="Times New Roman" panose="02020603050405020304" pitchFamily="18" charset="0"/>
              </a:rPr>
              <a:t>High </a:t>
            </a:r>
            <a:r>
              <a:rPr lang="it-IT" dirty="0" err="1" smtClean="0">
                <a:latin typeface="Times New Roman" panose="02020603050405020304" pitchFamily="18" charset="0"/>
                <a:cs typeface="Times New Roman" panose="02020603050405020304" pitchFamily="18" charset="0"/>
              </a:rPr>
              <a:t>throughout</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sequencing</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technologies</a:t>
            </a: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3953535223"/>
      </p:ext>
    </p:extLst>
  </p:cSld>
  <p:clrMapOvr>
    <a:masterClrMapping/>
  </p:clrMapOvr>
  <mc:AlternateContent xmlns:mc="http://schemas.openxmlformats.org/markup-compatibility/2006" xmlns:p14="http://schemas.microsoft.com/office/powerpoint/2010/main">
    <mc:Choice Requires="p14">
      <p:transition spd="slow" p14:dur="2000" advTm="37855"/>
    </mc:Choice>
    <mc:Fallback xmlns="">
      <p:transition spd="slow" advTm="3785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ttangolo 1"/>
          <p:cNvSpPr/>
          <p:nvPr/>
        </p:nvSpPr>
        <p:spPr>
          <a:xfrm>
            <a:off x="1551094" y="260648"/>
            <a:ext cx="6189258" cy="584775"/>
          </a:xfrm>
          <a:prstGeom prst="rect">
            <a:avLst/>
          </a:prstGeom>
        </p:spPr>
        <p:txBody>
          <a:bodyPr wrap="none">
            <a:spAutoFit/>
          </a:bodyPr>
          <a:lstStyle/>
          <a:p>
            <a:r>
              <a:rPr lang="it-IT" sz="3200" dirty="0" smtClean="0">
                <a:latin typeface="Times New Roman" panose="02020603050405020304" pitchFamily="18" charset="0"/>
                <a:cs typeface="Times New Roman" panose="02020603050405020304" pitchFamily="18" charset="0"/>
              </a:rPr>
              <a:t>CULTURE-BASED TECHNIQUES</a:t>
            </a:r>
          </a:p>
        </p:txBody>
      </p:sp>
      <p:pic>
        <p:nvPicPr>
          <p:cNvPr id="1026" name="Picture 2" descr="https://upload.wikimedia.org/wikipedia/commons/thumb/7/7c/Agarplates.jpg/250px-Agarpl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12" y="1412776"/>
            <a:ext cx="3418612" cy="352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24374" y="980728"/>
            <a:ext cx="4099199" cy="461665"/>
          </a:xfrm>
          <a:prstGeom prst="rect">
            <a:avLst/>
          </a:prstGeom>
        </p:spPr>
        <p:txBody>
          <a:bodyPr wrap="none">
            <a:spAutoFit/>
          </a:bodyPr>
          <a:lstStyle/>
          <a:p>
            <a:r>
              <a:rPr lang="it-IT" sz="2400" dirty="0" err="1" smtClean="0">
                <a:latin typeface="Times New Roman" panose="02020603050405020304" pitchFamily="18" charset="0"/>
                <a:cs typeface="Times New Roman" panose="02020603050405020304" pitchFamily="18" charset="0"/>
              </a:rPr>
              <a:t>Selective</a:t>
            </a:r>
            <a:r>
              <a:rPr lang="it-IT" sz="2400" dirty="0" smtClean="0">
                <a:latin typeface="Times New Roman" panose="02020603050405020304" pitchFamily="18" charset="0"/>
                <a:cs typeface="Times New Roman" panose="02020603050405020304" pitchFamily="18" charset="0"/>
              </a:rPr>
              <a:t> and </a:t>
            </a:r>
            <a:r>
              <a:rPr lang="it-IT" sz="2400" dirty="0" err="1" smtClean="0">
                <a:latin typeface="Times New Roman" panose="02020603050405020304" pitchFamily="18" charset="0"/>
                <a:cs typeface="Times New Roman" panose="02020603050405020304" pitchFamily="18" charset="0"/>
              </a:rPr>
              <a:t>specialized</a:t>
            </a:r>
            <a:r>
              <a:rPr lang="it-IT" sz="2400" dirty="0" smtClean="0">
                <a:latin typeface="Times New Roman" panose="02020603050405020304" pitchFamily="18" charset="0"/>
                <a:cs typeface="Times New Roman" panose="02020603050405020304" pitchFamily="18" charset="0"/>
              </a:rPr>
              <a:t> media</a:t>
            </a:r>
          </a:p>
        </p:txBody>
      </p:sp>
      <p:sp>
        <p:nvSpPr>
          <p:cNvPr id="5" name="Rettangolo 4"/>
          <p:cNvSpPr/>
          <p:nvPr/>
        </p:nvSpPr>
        <p:spPr>
          <a:xfrm>
            <a:off x="4972613" y="1239143"/>
            <a:ext cx="2924198" cy="461665"/>
          </a:xfrm>
          <a:prstGeom prst="rect">
            <a:avLst/>
          </a:prstGeom>
        </p:spPr>
        <p:txBody>
          <a:bodyPr wrap="none">
            <a:spAutoFit/>
          </a:bodyPr>
          <a:lstStyle/>
          <a:p>
            <a:r>
              <a:rPr lang="it-IT" sz="2400" dirty="0" err="1" smtClean="0">
                <a:latin typeface="Times New Roman" panose="02020603050405020304" pitchFamily="18" charset="0"/>
                <a:cs typeface="Times New Roman" panose="02020603050405020304" pitchFamily="18" charset="0"/>
              </a:rPr>
              <a:t>Microbial</a:t>
            </a:r>
            <a:r>
              <a:rPr lang="it-IT" sz="2400" dirty="0" smtClean="0">
                <a:latin typeface="Times New Roman" panose="02020603050405020304" pitchFamily="18" charset="0"/>
                <a:cs typeface="Times New Roman" panose="02020603050405020304" pitchFamily="18" charset="0"/>
              </a:rPr>
              <a:t> </a:t>
            </a:r>
            <a:r>
              <a:rPr lang="it-IT" sz="2400" dirty="0" err="1" smtClean="0">
                <a:latin typeface="Times New Roman" panose="02020603050405020304" pitchFamily="18" charset="0"/>
                <a:cs typeface="Times New Roman" panose="02020603050405020304" pitchFamily="18" charset="0"/>
              </a:rPr>
              <a:t>culturomics</a:t>
            </a:r>
            <a:endParaRPr lang="it-IT" sz="2400" dirty="0" smtClean="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648" y="1737256"/>
            <a:ext cx="5463146" cy="39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1352003"/>
      </p:ext>
    </p:extLst>
  </p:cSld>
  <p:clrMapOvr>
    <a:masterClrMapping/>
  </p:clrMapOvr>
  <mc:AlternateContent xmlns:mc="http://schemas.openxmlformats.org/markup-compatibility/2006" xmlns:p14="http://schemas.microsoft.com/office/powerpoint/2010/main">
    <mc:Choice Requires="p14">
      <p:transition spd="slow" p14:dur="2000" advTm="119540"/>
    </mc:Choice>
    <mc:Fallback xmlns="">
      <p:transition spd="slow" advTm="11954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6387" name="CasellaDiTesto 5"/>
          <p:cNvSpPr txBox="1">
            <a:spLocks noChangeArrowheads="1"/>
          </p:cNvSpPr>
          <p:nvPr/>
        </p:nvSpPr>
        <p:spPr bwMode="auto">
          <a:xfrm rot="10800000" flipV="1">
            <a:off x="5364088" y="1323925"/>
            <a:ext cx="389051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ctr" eaLnBrk="1" hangingPunct="1"/>
            <a:endParaRPr lang="it-IT" altLang="en-US" sz="2800" b="1" dirty="0">
              <a:latin typeface="Times New Roman" panose="02020603050405020304" pitchFamily="18" charset="0"/>
              <a:cs typeface="Times New Roman" panose="02020603050405020304" pitchFamily="18" charset="0"/>
            </a:endParaRPr>
          </a:p>
          <a:p>
            <a:pPr algn="ctr" eaLnBrk="1" hangingPunct="1"/>
            <a:r>
              <a:rPr lang="it-IT" altLang="en-US" sz="2800" b="1" dirty="0">
                <a:latin typeface="Times New Roman" panose="02020603050405020304" pitchFamily="18" charset="0"/>
                <a:cs typeface="Times New Roman" panose="02020603050405020304" pitchFamily="18" charset="0"/>
              </a:rPr>
              <a:t>16S </a:t>
            </a:r>
            <a:r>
              <a:rPr lang="it-IT" altLang="en-US" sz="2800" b="1" dirty="0" err="1">
                <a:latin typeface="Times New Roman" panose="02020603050405020304" pitchFamily="18" charset="0"/>
                <a:cs typeface="Times New Roman" panose="02020603050405020304" pitchFamily="18" charset="0"/>
              </a:rPr>
              <a:t>rRNA</a:t>
            </a:r>
            <a:r>
              <a:rPr lang="it-IT" altLang="en-US" sz="2800" b="1" dirty="0">
                <a:latin typeface="Times New Roman" panose="02020603050405020304" pitchFamily="18" charset="0"/>
                <a:cs typeface="Times New Roman" panose="02020603050405020304" pitchFamily="18" charset="0"/>
              </a:rPr>
              <a:t> gene </a:t>
            </a:r>
            <a:r>
              <a:rPr lang="it-IT" altLang="en-US" sz="2800" b="1" dirty="0" err="1" smtClean="0">
                <a:latin typeface="Times New Roman" panose="02020603050405020304" pitchFamily="18" charset="0"/>
                <a:cs typeface="Times New Roman" panose="02020603050405020304" pitchFamily="18" charset="0"/>
              </a:rPr>
              <a:t>sequencing</a:t>
            </a:r>
            <a:endParaRPr lang="en-US" altLang="en-US" sz="2800" b="1" dirty="0">
              <a:latin typeface="Times New Roman" panose="02020603050405020304" pitchFamily="18" charset="0"/>
              <a:cs typeface="Times New Roman" panose="02020603050405020304" pitchFamily="18" charset="0"/>
            </a:endParaRPr>
          </a:p>
        </p:txBody>
      </p:sp>
      <p:sp>
        <p:nvSpPr>
          <p:cNvPr id="16388" name="CasellaDiTesto 4"/>
          <p:cNvSpPr txBox="1">
            <a:spLocks noChangeArrowheads="1"/>
          </p:cNvSpPr>
          <p:nvPr/>
        </p:nvSpPr>
        <p:spPr bwMode="auto">
          <a:xfrm>
            <a:off x="5365179" y="2525702"/>
            <a:ext cx="3743325"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ctr" eaLnBrk="1" hangingPunct="1">
              <a:lnSpc>
                <a:spcPct val="150000"/>
              </a:lnSpc>
            </a:pPr>
            <a:r>
              <a:rPr lang="en-US" altLang="en-US" sz="2200" dirty="0" smtClean="0">
                <a:latin typeface="Times New Roman" panose="02020603050405020304" pitchFamily="18" charset="0"/>
                <a:cs typeface="Times New Roman" panose="02020603050405020304" pitchFamily="18" charset="0"/>
              </a:rPr>
              <a:t>A common approach is to survey all copies of a single gene (</a:t>
            </a:r>
            <a:r>
              <a:rPr lang="en-US" altLang="en-US" sz="2200" dirty="0" smtClean="0">
                <a:solidFill>
                  <a:srgbClr val="FF0000"/>
                </a:solidFill>
                <a:latin typeface="Times New Roman" panose="02020603050405020304" pitchFamily="18" charset="0"/>
                <a:cs typeface="Times New Roman" panose="02020603050405020304" pitchFamily="18" charset="0"/>
              </a:rPr>
              <a:t>16S</a:t>
            </a:r>
            <a:r>
              <a:rPr lang="en-US" altLang="en-US" sz="2200" dirty="0" smtClean="0">
                <a:latin typeface="Times New Roman" panose="02020603050405020304" pitchFamily="18" charset="0"/>
                <a:cs typeface="Times New Roman" panose="02020603050405020304" pitchFamily="18" charset="0"/>
              </a:rPr>
              <a:t> </a:t>
            </a:r>
            <a:r>
              <a:rPr lang="en-US" altLang="en-US" sz="2200" dirty="0" err="1" smtClean="0">
                <a:solidFill>
                  <a:srgbClr val="FF0000"/>
                </a:solidFill>
                <a:latin typeface="Times New Roman" panose="02020603050405020304" pitchFamily="18" charset="0"/>
                <a:cs typeface="Times New Roman" panose="02020603050405020304" pitchFamily="18" charset="0"/>
              </a:rPr>
              <a:t>rRNA</a:t>
            </a:r>
            <a:r>
              <a:rPr lang="en-US" altLang="en-US" sz="2200" dirty="0" smtClean="0">
                <a:solidFill>
                  <a:srgbClr val="FF0000"/>
                </a:solidFill>
                <a:latin typeface="Times New Roman" panose="02020603050405020304" pitchFamily="18" charset="0"/>
                <a:cs typeface="Times New Roman" panose="02020603050405020304" pitchFamily="18" charset="0"/>
              </a:rPr>
              <a:t> gene</a:t>
            </a:r>
            <a:r>
              <a:rPr lang="en-US" altLang="en-US" sz="2200" dirty="0" smtClean="0">
                <a:latin typeface="Times New Roman" panose="02020603050405020304" pitchFamily="18" charset="0"/>
                <a:cs typeface="Times New Roman" panose="02020603050405020304" pitchFamily="18" charset="0"/>
              </a:rPr>
              <a:t> mostly) in a </a:t>
            </a:r>
            <a:r>
              <a:rPr lang="en-US" altLang="en-US" sz="2200" dirty="0" err="1" smtClean="0">
                <a:latin typeface="Times New Roman" panose="02020603050405020304" pitchFamily="18" charset="0"/>
                <a:cs typeface="Times New Roman" panose="02020603050405020304" pitchFamily="18" charset="0"/>
              </a:rPr>
              <a:t>polymicrobial</a:t>
            </a:r>
            <a:r>
              <a:rPr lang="en-US" altLang="en-US" sz="2200" dirty="0" smtClean="0">
                <a:latin typeface="Times New Roman" panose="02020603050405020304" pitchFamily="18" charset="0"/>
                <a:cs typeface="Times New Roman" panose="02020603050405020304" pitchFamily="18" charset="0"/>
              </a:rPr>
              <a:t> specimen</a:t>
            </a:r>
          </a:p>
          <a:p>
            <a:pPr algn="ctr" eaLnBrk="1" hangingPunct="1">
              <a:lnSpc>
                <a:spcPct val="150000"/>
              </a:lnSpc>
            </a:pPr>
            <a:endParaRPr lang="en-US" altLang="en-US" sz="2200" dirty="0">
              <a:latin typeface="Times New Roman" panose="02020603050405020304" pitchFamily="18" charset="0"/>
              <a:cs typeface="Times New Roman" panose="02020603050405020304" pitchFamily="18" charset="0"/>
            </a:endParaRPr>
          </a:p>
        </p:txBody>
      </p:sp>
      <p:pic>
        <p:nvPicPr>
          <p:cNvPr id="7170" name="Picture 2" descr="http://www.alimetrics.net/en/images/stories/content/M_00-06%20DNA%20based%20kuva%2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995" y="4653376"/>
            <a:ext cx="6443509" cy="216000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791580" y="260648"/>
            <a:ext cx="7560840" cy="1077218"/>
          </a:xfrm>
          <a:prstGeom prst="rect">
            <a:avLst/>
          </a:prstGeom>
        </p:spPr>
        <p:txBody>
          <a:bodyPr wrap="square">
            <a:spAutoFit/>
          </a:bodyPr>
          <a:lstStyle/>
          <a:p>
            <a:pPr algn="ctr"/>
            <a:r>
              <a:rPr lang="it-IT" sz="3200" dirty="0" smtClean="0">
                <a:latin typeface="Times New Roman" panose="02020603050405020304" pitchFamily="18" charset="0"/>
                <a:cs typeface="Times New Roman" panose="02020603050405020304" pitchFamily="18" charset="0"/>
              </a:rPr>
              <a:t>HIGH THROUGHOUT SEQUENCING TECHNOLOGIES</a:t>
            </a:r>
            <a:endParaRPr lang="en-US" sz="3200" dirty="0"/>
          </a:p>
        </p:txBody>
      </p:sp>
      <p:graphicFrame>
        <p:nvGraphicFramePr>
          <p:cNvPr id="7" name="Table 2"/>
          <p:cNvGraphicFramePr>
            <a:graphicFrameLocks noGrp="1"/>
          </p:cNvGraphicFramePr>
          <p:nvPr>
            <p:extLst>
              <p:ext uri="{D42A27DB-BD31-4B8C-83A1-F6EECF244321}">
                <p14:modId xmlns:p14="http://schemas.microsoft.com/office/powerpoint/2010/main" val="1682598563"/>
              </p:ext>
            </p:extLst>
          </p:nvPr>
        </p:nvGraphicFramePr>
        <p:xfrm>
          <a:off x="467544" y="1484784"/>
          <a:ext cx="4608512" cy="3114939"/>
        </p:xfrm>
        <a:graphic>
          <a:graphicData uri="http://schemas.openxmlformats.org/drawingml/2006/table">
            <a:tbl>
              <a:tblPr firstRow="1" bandRow="1">
                <a:tableStyleId>{5C22544A-7EE6-4342-B048-85BDC9FD1C3A}</a:tableStyleId>
              </a:tblPr>
              <a:tblGrid>
                <a:gridCol w="3437010"/>
                <a:gridCol w="1171502"/>
              </a:tblGrid>
              <a:tr h="554619">
                <a:tc>
                  <a:txBody>
                    <a:bodyPr/>
                    <a:lstStyle/>
                    <a:p>
                      <a:pPr algn="ctr"/>
                      <a:r>
                        <a:rPr lang="en-US" dirty="0" smtClean="0"/>
                        <a:t>Method</a:t>
                      </a:r>
                      <a:endParaRPr lang="en-US" dirty="0"/>
                    </a:p>
                  </a:txBody>
                  <a:tcPr anchor="ctr"/>
                </a:tc>
                <a:tc>
                  <a:txBody>
                    <a:bodyPr/>
                    <a:lstStyle/>
                    <a:p>
                      <a:pPr algn="ctr"/>
                      <a:r>
                        <a:rPr lang="en-US" dirty="0" smtClean="0"/>
                        <a:t>Max Read Length</a:t>
                      </a:r>
                      <a:endParaRPr lang="en-US" dirty="0"/>
                    </a:p>
                  </a:txBody>
                  <a:tcPr anchor="ctr"/>
                </a:tc>
              </a:tr>
              <a:tr h="554619">
                <a:tc>
                  <a:txBody>
                    <a:bodyPr/>
                    <a:lstStyle/>
                    <a:p>
                      <a:pPr algn="ctr"/>
                      <a:r>
                        <a:rPr lang="en-US" b="1" dirty="0" smtClean="0"/>
                        <a:t>454 (Roche, 2007) [discontinued in 2014]</a:t>
                      </a:r>
                      <a:endParaRPr lang="en-US" b="1" dirty="0"/>
                    </a:p>
                  </a:txBody>
                  <a:tcPr anchor="ctr"/>
                </a:tc>
                <a:tc>
                  <a:txBody>
                    <a:bodyPr/>
                    <a:lstStyle/>
                    <a:p>
                      <a:pPr algn="ctr"/>
                      <a:r>
                        <a:rPr lang="en-US" dirty="0" smtClean="0"/>
                        <a:t>700 bp</a:t>
                      </a:r>
                      <a:endParaRPr lang="en-US" dirty="0"/>
                    </a:p>
                  </a:txBody>
                  <a:tcPr anchor="ctr">
                    <a:solidFill>
                      <a:srgbClr val="FF0000"/>
                    </a:solidFill>
                  </a:tcPr>
                </a:tc>
              </a:tr>
              <a:tr h="554619">
                <a:tc>
                  <a:txBody>
                    <a:bodyPr/>
                    <a:lstStyle/>
                    <a:p>
                      <a:pPr algn="ctr"/>
                      <a:r>
                        <a:rPr lang="en-US" b="1" dirty="0" smtClean="0"/>
                        <a:t>Illumina (</a:t>
                      </a:r>
                      <a:r>
                        <a:rPr lang="en-US" b="1" dirty="0" err="1" smtClean="0"/>
                        <a:t>Solexa</a:t>
                      </a:r>
                      <a:r>
                        <a:rPr lang="en-US" b="1" dirty="0" smtClean="0"/>
                        <a:t>, 2005)</a:t>
                      </a:r>
                      <a:endParaRPr lang="en-US" b="1" dirty="0"/>
                    </a:p>
                  </a:txBody>
                  <a:tcPr anchor="ctr"/>
                </a:tc>
                <a:tc>
                  <a:txBody>
                    <a:bodyPr/>
                    <a:lstStyle/>
                    <a:p>
                      <a:pPr algn="ctr"/>
                      <a:r>
                        <a:rPr lang="en-US" dirty="0" smtClean="0"/>
                        <a:t>600</a:t>
                      </a:r>
                      <a:r>
                        <a:rPr lang="en-US" baseline="0" dirty="0" smtClean="0"/>
                        <a:t> </a:t>
                      </a:r>
                      <a:r>
                        <a:rPr lang="en-US" dirty="0" err="1" smtClean="0"/>
                        <a:t>bp</a:t>
                      </a:r>
                      <a:endParaRPr lang="en-US" dirty="0"/>
                    </a:p>
                  </a:txBody>
                  <a:tcPr anchor="ctr">
                    <a:solidFill>
                      <a:srgbClr val="FF0000"/>
                    </a:solidFill>
                  </a:tcPr>
                </a:tc>
              </a:tr>
              <a:tr h="554619">
                <a:tc>
                  <a:txBody>
                    <a:bodyPr/>
                    <a:lstStyle/>
                    <a:p>
                      <a:pPr algn="ctr"/>
                      <a:r>
                        <a:rPr lang="it-IT" b="1" dirty="0" smtClean="0"/>
                        <a:t>AB SOLID</a:t>
                      </a:r>
                      <a:r>
                        <a:rPr lang="it-IT" b="1" baseline="0" dirty="0" smtClean="0"/>
                        <a:t> System (Life Technologies, 2006) </a:t>
                      </a:r>
                      <a:endParaRPr lang="en-US" b="1" dirty="0"/>
                    </a:p>
                  </a:txBody>
                  <a:tcPr anchor="ctr"/>
                </a:tc>
                <a:tc>
                  <a:txBody>
                    <a:bodyPr/>
                    <a:lstStyle/>
                    <a:p>
                      <a:pPr algn="ctr"/>
                      <a:r>
                        <a:rPr lang="it-IT" dirty="0" smtClean="0"/>
                        <a:t>2X60 </a:t>
                      </a:r>
                      <a:r>
                        <a:rPr lang="it-IT" dirty="0" err="1" smtClean="0"/>
                        <a:t>bp</a:t>
                      </a:r>
                      <a:endParaRPr lang="en-US" dirty="0"/>
                    </a:p>
                  </a:txBody>
                  <a:tcPr anchor="ctr">
                    <a:solidFill>
                      <a:srgbClr val="FF0000"/>
                    </a:solidFill>
                  </a:tcPr>
                </a:tc>
              </a:tr>
              <a:tr h="554619">
                <a:tc>
                  <a:txBody>
                    <a:bodyPr/>
                    <a:lstStyle/>
                    <a:p>
                      <a:pPr algn="ctr"/>
                      <a:r>
                        <a:rPr lang="en-US" b="1" dirty="0" smtClean="0"/>
                        <a:t>Ion Torrent (Life Technologies, 2010)</a:t>
                      </a:r>
                      <a:endParaRPr lang="en-US" b="1" dirty="0"/>
                    </a:p>
                  </a:txBody>
                  <a:tcPr anchor="ctr"/>
                </a:tc>
                <a:tc>
                  <a:txBody>
                    <a:bodyPr/>
                    <a:lstStyle/>
                    <a:p>
                      <a:pPr algn="ctr"/>
                      <a:r>
                        <a:rPr lang="en-US" dirty="0" smtClean="0"/>
                        <a:t>100- 400 bp</a:t>
                      </a:r>
                      <a:endParaRPr lang="en-US" dirty="0"/>
                    </a:p>
                  </a:txBody>
                  <a:tcPr anchor="ctr"/>
                </a:tc>
              </a:tr>
            </a:tbl>
          </a:graphicData>
        </a:graphic>
      </p:graphicFrame>
    </p:spTree>
    <p:extLst>
      <p:ext uri="{BB962C8B-B14F-4D97-AF65-F5344CB8AC3E}">
        <p14:creationId xmlns:p14="http://schemas.microsoft.com/office/powerpoint/2010/main" val="175729697"/>
      </p:ext>
    </p:extLst>
  </p:cSld>
  <p:clrMapOvr>
    <a:masterClrMapping/>
  </p:clrMapOvr>
  <mc:AlternateContent xmlns:mc="http://schemas.openxmlformats.org/markup-compatibility/2006" xmlns:p14="http://schemas.microsoft.com/office/powerpoint/2010/main">
    <mc:Choice Requires="p14">
      <p:transition spd="slow" p14:dur="2000" advTm="82078"/>
    </mc:Choice>
    <mc:Fallback xmlns="">
      <p:transition spd="slow" advTm="8207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323528" y="606167"/>
            <a:ext cx="3708066" cy="2246769"/>
          </a:xfrm>
          <a:prstGeom prst="rect">
            <a:avLst/>
          </a:prstGeom>
          <a:noFill/>
        </p:spPr>
        <p:txBody>
          <a:bodyPr wrap="none" rtlCol="0">
            <a:spAutoFit/>
          </a:bodyPr>
          <a:lstStyle/>
          <a:p>
            <a:pPr marL="571500" indent="-571500">
              <a:buFont typeface="Wingdings" panose="05000000000000000000" pitchFamily="2" charset="2"/>
              <a:buChar char="Ø"/>
            </a:pPr>
            <a:r>
              <a:rPr lang="it-IT" sz="2800" dirty="0" err="1" smtClean="0">
                <a:latin typeface="Times New Roman" panose="02020603050405020304" pitchFamily="18" charset="0"/>
                <a:cs typeface="Times New Roman" panose="02020603050405020304" pitchFamily="18" charset="0"/>
              </a:rPr>
              <a:t>Metagenomics</a:t>
            </a:r>
            <a:endParaRPr lang="it-IT" sz="2800" dirty="0" smtClean="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r>
              <a:rPr lang="it-IT" sz="2800" dirty="0" err="1">
                <a:latin typeface="Times New Roman" panose="02020603050405020304" pitchFamily="18" charset="0"/>
                <a:cs typeface="Times New Roman" panose="02020603050405020304" pitchFamily="18" charset="0"/>
              </a:rPr>
              <a:t>Metatranscriptomics</a:t>
            </a:r>
            <a:endParaRPr lang="it-IT" sz="2800" dirty="0" smtClean="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r>
              <a:rPr lang="it-IT" sz="2800" dirty="0" err="1" smtClean="0">
                <a:latin typeface="Times New Roman" panose="02020603050405020304" pitchFamily="18" charset="0"/>
                <a:cs typeface="Times New Roman" panose="02020603050405020304" pitchFamily="18" charset="0"/>
              </a:rPr>
              <a:t>Metaproteomics</a:t>
            </a:r>
            <a:endParaRPr lang="it-IT" sz="2800" dirty="0" smtClean="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r>
              <a:rPr lang="it-IT" sz="2800" dirty="0" err="1" smtClean="0">
                <a:latin typeface="Times New Roman" panose="02020603050405020304" pitchFamily="18" charset="0"/>
                <a:cs typeface="Times New Roman" panose="02020603050405020304" pitchFamily="18" charset="0"/>
              </a:rPr>
              <a:t>Metabolomics</a:t>
            </a:r>
            <a:endParaRPr lang="it-IT" sz="2800" dirty="0" smtClean="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417449" y="116632"/>
            <a:ext cx="3074431" cy="584775"/>
          </a:xfrm>
          <a:prstGeom prst="rect">
            <a:avLst/>
          </a:prstGeom>
          <a:noFill/>
        </p:spPr>
        <p:txBody>
          <a:bodyPr wrap="none" rtlCol="0">
            <a:spAutoFit/>
          </a:bodyPr>
          <a:lstStyle/>
          <a:p>
            <a:r>
              <a:rPr lang="it-IT" sz="3200" dirty="0" smtClean="0">
                <a:latin typeface="Times New Roman" panose="02020603050405020304" pitchFamily="18" charset="0"/>
                <a:cs typeface="Times New Roman" panose="02020603050405020304" pitchFamily="18" charset="0"/>
              </a:rPr>
              <a:t>OTHER TOOLS:</a:t>
            </a:r>
            <a:endParaRPr lang="en-US" sz="3200" dirty="0">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496" y="2340818"/>
            <a:ext cx="76200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020051"/>
      </p:ext>
    </p:extLst>
  </p:cSld>
  <p:clrMapOvr>
    <a:masterClrMapping/>
  </p:clrMapOvr>
  <mc:AlternateContent xmlns:mc="http://schemas.openxmlformats.org/markup-compatibility/2006" xmlns:p14="http://schemas.microsoft.com/office/powerpoint/2010/main">
    <mc:Choice Requires="p14">
      <p:transition spd="slow" p14:dur="2000" advTm="175290"/>
    </mc:Choice>
    <mc:Fallback xmlns="">
      <p:transition spd="slow" advTm="17529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472488" y="611977"/>
            <a:ext cx="4603568" cy="584775"/>
          </a:xfrm>
          <a:prstGeom prst="rect">
            <a:avLst/>
          </a:prstGeom>
          <a:noFill/>
        </p:spPr>
        <p:txBody>
          <a:bodyPr wrap="none" rtlCol="0">
            <a:spAutoFit/>
          </a:bodyPr>
          <a:lstStyle/>
          <a:p>
            <a:r>
              <a:rPr lang="it-IT" sz="3200" dirty="0" smtClean="0">
                <a:latin typeface="Times New Roman" panose="02020603050405020304" pitchFamily="18" charset="0"/>
                <a:cs typeface="Times New Roman" panose="02020603050405020304" pitchFamily="18" charset="0"/>
              </a:rPr>
              <a:t>FUNDING INITIATIVES </a:t>
            </a:r>
            <a:endParaRPr lang="en-US" sz="3200" dirty="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309555" y="1622410"/>
            <a:ext cx="8654933" cy="1446550"/>
          </a:xfrm>
          <a:prstGeom prst="rect">
            <a:avLst/>
          </a:prstGeom>
          <a:noFill/>
        </p:spPr>
        <p:txBody>
          <a:bodyPr wrap="none" rtlCol="0">
            <a:spAutoFit/>
          </a:bodyPr>
          <a:lstStyle/>
          <a:p>
            <a:pPr marL="285750" indent="-285750">
              <a:lnSpc>
                <a:spcPct val="200000"/>
              </a:lnSpc>
              <a:buFont typeface="Wingdings" panose="05000000000000000000" pitchFamily="2" charset="2"/>
              <a:buChar char="Ø"/>
            </a:pPr>
            <a:r>
              <a:rPr lang="it-IT" sz="2200" dirty="0" err="1" smtClean="0">
                <a:latin typeface="Times New Roman" panose="02020603050405020304" pitchFamily="18" charset="0"/>
                <a:cs typeface="Times New Roman" panose="02020603050405020304" pitchFamily="18" charset="0"/>
              </a:rPr>
              <a:t>European</a:t>
            </a:r>
            <a:r>
              <a:rPr lang="it-IT" sz="2200" dirty="0" smtClean="0">
                <a:latin typeface="Times New Roman" panose="02020603050405020304" pitchFamily="18" charset="0"/>
                <a:cs typeface="Times New Roman" panose="02020603050405020304" pitchFamily="18" charset="0"/>
              </a:rPr>
              <a:t> </a:t>
            </a:r>
            <a:r>
              <a:rPr lang="it-IT" sz="2200" dirty="0" err="1" smtClean="0">
                <a:latin typeface="Times New Roman" panose="02020603050405020304" pitchFamily="18" charset="0"/>
                <a:cs typeface="Times New Roman" panose="02020603050405020304" pitchFamily="18" charset="0"/>
              </a:rPr>
              <a:t>Metagenomics</a:t>
            </a:r>
            <a:r>
              <a:rPr lang="it-IT" sz="2200" dirty="0" smtClean="0">
                <a:latin typeface="Times New Roman" panose="02020603050405020304" pitchFamily="18" charset="0"/>
                <a:cs typeface="Times New Roman" panose="02020603050405020304" pitchFamily="18" charset="0"/>
              </a:rPr>
              <a:t> of the human </a:t>
            </a:r>
            <a:r>
              <a:rPr lang="it-IT" sz="2200" dirty="0" err="1" smtClean="0">
                <a:latin typeface="Times New Roman" panose="02020603050405020304" pitchFamily="18" charset="0"/>
                <a:cs typeface="Times New Roman" panose="02020603050405020304" pitchFamily="18" charset="0"/>
              </a:rPr>
              <a:t>intestinal</a:t>
            </a:r>
            <a:r>
              <a:rPr lang="it-IT" sz="2200" dirty="0" smtClean="0">
                <a:latin typeface="Times New Roman" panose="02020603050405020304" pitchFamily="18" charset="0"/>
                <a:cs typeface="Times New Roman" panose="02020603050405020304" pitchFamily="18" charset="0"/>
              </a:rPr>
              <a:t> </a:t>
            </a:r>
            <a:r>
              <a:rPr lang="it-IT" sz="2200" dirty="0" err="1" smtClean="0">
                <a:latin typeface="Times New Roman" panose="02020603050405020304" pitchFamily="18" charset="0"/>
                <a:cs typeface="Times New Roman" panose="02020603050405020304" pitchFamily="18" charset="0"/>
              </a:rPr>
              <a:t>tract</a:t>
            </a:r>
            <a:r>
              <a:rPr lang="it-IT" sz="2200" dirty="0" smtClean="0">
                <a:latin typeface="Times New Roman" panose="02020603050405020304" pitchFamily="18" charset="0"/>
                <a:cs typeface="Times New Roman" panose="02020603050405020304" pitchFamily="18" charset="0"/>
              </a:rPr>
              <a:t> (</a:t>
            </a:r>
            <a:r>
              <a:rPr lang="it-IT" sz="2200" dirty="0" err="1" smtClean="0">
                <a:latin typeface="Times New Roman" panose="02020603050405020304" pitchFamily="18" charset="0"/>
                <a:cs typeface="Times New Roman" panose="02020603050405020304" pitchFamily="18" charset="0"/>
              </a:rPr>
              <a:t>MetaHIT</a:t>
            </a:r>
            <a:r>
              <a:rPr lang="it-IT" sz="2200" dirty="0" smtClean="0">
                <a:latin typeface="Times New Roman" panose="02020603050405020304" pitchFamily="18" charset="0"/>
                <a:cs typeface="Times New Roman" panose="02020603050405020304" pitchFamily="18" charset="0"/>
              </a:rPr>
              <a:t>) (2008)</a:t>
            </a:r>
          </a:p>
          <a:p>
            <a:pPr marL="285750" indent="-285750">
              <a:lnSpc>
                <a:spcPct val="200000"/>
              </a:lnSpc>
              <a:buFont typeface="Wingdings" panose="05000000000000000000" pitchFamily="2" charset="2"/>
              <a:buChar char="Ø"/>
            </a:pPr>
            <a:r>
              <a:rPr lang="it-IT" sz="2200" dirty="0" smtClean="0">
                <a:latin typeface="Times New Roman" panose="02020603050405020304" pitchFamily="18" charset="0"/>
                <a:cs typeface="Times New Roman" panose="02020603050405020304" pitchFamily="18" charset="0"/>
              </a:rPr>
              <a:t>US Human </a:t>
            </a:r>
            <a:r>
              <a:rPr lang="it-IT" sz="2200" dirty="0" err="1" smtClean="0">
                <a:latin typeface="Times New Roman" panose="02020603050405020304" pitchFamily="18" charset="0"/>
                <a:cs typeface="Times New Roman" panose="02020603050405020304" pitchFamily="18" charset="0"/>
              </a:rPr>
              <a:t>Microbiome</a:t>
            </a:r>
            <a:r>
              <a:rPr lang="it-IT" sz="2200" dirty="0" smtClean="0">
                <a:latin typeface="Times New Roman" panose="02020603050405020304" pitchFamily="18" charset="0"/>
                <a:cs typeface="Times New Roman" panose="02020603050405020304" pitchFamily="18" charset="0"/>
              </a:rPr>
              <a:t> Project (HMP </a:t>
            </a:r>
            <a:r>
              <a:rPr lang="it-IT" sz="2200" dirty="0" err="1" smtClean="0">
                <a:latin typeface="Times New Roman" panose="02020603050405020304" pitchFamily="18" charset="0"/>
                <a:cs typeface="Times New Roman" panose="02020603050405020304" pitchFamily="18" charset="0"/>
              </a:rPr>
              <a:t>Consortium</a:t>
            </a:r>
            <a:r>
              <a:rPr lang="it-IT" sz="2200" dirty="0" smtClean="0">
                <a:latin typeface="Times New Roman" panose="02020603050405020304" pitchFamily="18" charset="0"/>
                <a:cs typeface="Times New Roman" panose="02020603050405020304" pitchFamily="18" charset="0"/>
              </a:rPr>
              <a:t>) (2008)</a:t>
            </a:r>
            <a:endParaRPr lang="en-US" sz="2200" dirty="0">
              <a:latin typeface="Times New Roman" panose="02020603050405020304" pitchFamily="18" charset="0"/>
              <a:cs typeface="Times New Roman" panose="02020603050405020304" pitchFamily="18" charset="0"/>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825360"/>
            <a:ext cx="5442226" cy="28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0178411"/>
      </p:ext>
    </p:extLst>
  </p:cSld>
  <p:clrMapOvr>
    <a:masterClrMapping/>
  </p:clrMapOvr>
  <mc:AlternateContent xmlns:mc="http://schemas.openxmlformats.org/markup-compatibility/2006" xmlns:p14="http://schemas.microsoft.com/office/powerpoint/2010/main">
    <mc:Choice Requires="p14">
      <p:transition spd="slow" p14:dur="2000" advTm="136691"/>
    </mc:Choice>
    <mc:Fallback xmlns="">
      <p:transition spd="slow" advTm="136691"/>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1029</TotalTime>
  <Words>564</Words>
  <Application>Microsoft Office PowerPoint</Application>
  <PresentationFormat>Presentazione su schermo (4:3)</PresentationFormat>
  <Paragraphs>137</Paragraphs>
  <Slides>21</Slides>
  <Notes>3</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RUOLO DEL MICROBIOMA INTESTINALE NELLA SALUTE E NELLE PATOLOGIE CRONICHE GASTROINTESTINALI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Ruolo del microbioma intestinale nella salute e nelle patologie croniche gastrointestinali</dc:title>
  <dc:creator>Giusi Campisciano</dc:creator>
  <cp:lastModifiedBy>Giusi Campisciano</cp:lastModifiedBy>
  <cp:revision>67</cp:revision>
  <dcterms:created xsi:type="dcterms:W3CDTF">2016-03-11T11:47:55Z</dcterms:created>
  <dcterms:modified xsi:type="dcterms:W3CDTF">2020-03-23T09:12:36Z</dcterms:modified>
</cp:coreProperties>
</file>