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0" r:id="rId3"/>
    <p:sldId id="261" r:id="rId4"/>
    <p:sldId id="257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77" r:id="rId13"/>
    <p:sldId id="289" r:id="rId14"/>
    <p:sldId id="268" r:id="rId15"/>
    <p:sldId id="269" r:id="rId16"/>
    <p:sldId id="271" r:id="rId17"/>
    <p:sldId id="287" r:id="rId18"/>
    <p:sldId id="280" r:id="rId19"/>
    <p:sldId id="279" r:id="rId20"/>
    <p:sldId id="284" r:id="rId21"/>
    <p:sldId id="285" r:id="rId22"/>
    <p:sldId id="286" r:id="rId23"/>
    <p:sldId id="274" r:id="rId24"/>
    <p:sldId id="273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5409" autoAdjust="0"/>
  </p:normalViewPr>
  <p:slideViewPr>
    <p:cSldViewPr>
      <p:cViewPr>
        <p:scale>
          <a:sx n="60" d="100"/>
          <a:sy n="60" d="100"/>
        </p:scale>
        <p:origin x="-15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D31B5-6812-4AD3-A027-0A4A39661EB0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20FD-6A9E-41A2-8AAB-0EE338F9A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071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microbiota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vaginale</a:t>
            </a:r>
          </a:p>
          <a:p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vmb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Microbiota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transpantation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589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109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068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97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70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115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777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120C-9AA9-4BC9-A52C-817CFDA4012B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001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120C-9AA9-4BC9-A52C-817CFDA4012B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858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120C-9AA9-4BC9-A52C-817CFDA4012B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3898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A e B</a:t>
            </a:r>
          </a:p>
          <a:p>
            <a:r>
              <a:rPr lang="it-IT" dirty="0" smtClean="0"/>
              <a:t>Il primo è caratterizzato da una notevole riduzione di Lattobacilli che, in proporzioni modeste, sono ancora presenti insieme a basse quantità di varie specie di batteri strettamente anaerobici come </a:t>
            </a:r>
            <a:r>
              <a:rPr lang="it-IT" dirty="0" err="1" smtClean="0"/>
              <a:t>Anaerococcus</a:t>
            </a:r>
            <a:r>
              <a:rPr lang="it-IT" dirty="0" smtClean="0"/>
              <a:t>, </a:t>
            </a:r>
            <a:r>
              <a:rPr lang="it-IT" dirty="0" err="1" smtClean="0"/>
              <a:t>Corynebacterium</a:t>
            </a:r>
            <a:r>
              <a:rPr lang="it-IT" dirty="0" smtClean="0"/>
              <a:t>, </a:t>
            </a:r>
            <a:r>
              <a:rPr lang="it-IT" dirty="0" err="1" smtClean="0"/>
              <a:t>Finegoldia</a:t>
            </a:r>
            <a:r>
              <a:rPr lang="it-IT" dirty="0" smtClean="0"/>
              <a:t> o </a:t>
            </a:r>
            <a:r>
              <a:rPr lang="it-IT" dirty="0" err="1" smtClean="0"/>
              <a:t>Streptococcus</a:t>
            </a:r>
            <a:r>
              <a:rPr lang="it-IT" dirty="0" smtClean="0"/>
              <a:t>. Al contrario, nel IV-b I LATTOBACILLI SONO QUASI DEL TUTTO Assenti</a:t>
            </a:r>
            <a:r>
              <a:rPr lang="it-IT" baseline="0" dirty="0" smtClean="0"/>
              <a:t> ed a predominare è il</a:t>
            </a:r>
            <a:r>
              <a:rPr lang="it-IT" dirty="0" smtClean="0"/>
              <a:t> genere </a:t>
            </a:r>
            <a:r>
              <a:rPr lang="it-IT" dirty="0" err="1" smtClean="0"/>
              <a:t>Atopobium</a:t>
            </a:r>
            <a:r>
              <a:rPr lang="it-IT" dirty="0" smtClean="0"/>
              <a:t>, oltre a </a:t>
            </a:r>
            <a:r>
              <a:rPr lang="it-IT" dirty="0" err="1" smtClean="0"/>
              <a:t>Prevotella</a:t>
            </a:r>
            <a:r>
              <a:rPr lang="it-IT" dirty="0" smtClean="0"/>
              <a:t>, </a:t>
            </a:r>
            <a:r>
              <a:rPr lang="it-IT" dirty="0" err="1" smtClean="0"/>
              <a:t>Parvimonas</a:t>
            </a:r>
            <a:r>
              <a:rPr lang="it-IT" dirty="0" smtClean="0"/>
              <a:t>, </a:t>
            </a:r>
            <a:r>
              <a:rPr lang="it-IT" dirty="0" err="1" smtClean="0"/>
              <a:t>Sneathia</a:t>
            </a:r>
            <a:r>
              <a:rPr lang="it-IT" dirty="0" smtClean="0"/>
              <a:t>, </a:t>
            </a:r>
            <a:r>
              <a:rPr lang="it-IT" dirty="0" err="1" smtClean="0"/>
              <a:t>Gardnerella</a:t>
            </a:r>
            <a:r>
              <a:rPr lang="it-IT" dirty="0" smtClean="0"/>
              <a:t>, </a:t>
            </a:r>
            <a:r>
              <a:rPr lang="it-IT" dirty="0" err="1" smtClean="0"/>
              <a:t>Mobiluncus</a:t>
            </a:r>
            <a:r>
              <a:rPr lang="it-IT" dirty="0" smtClean="0"/>
              <a:t> o </a:t>
            </a:r>
            <a:r>
              <a:rPr lang="it-IT" dirty="0" err="1" smtClean="0"/>
              <a:t>Peptoniphilus</a:t>
            </a:r>
            <a:r>
              <a:rPr lang="it-IT" dirty="0" smtClean="0"/>
              <a:t> e numerosi altri </a:t>
            </a:r>
            <a:r>
              <a:rPr lang="it-IT" dirty="0" err="1" smtClean="0"/>
              <a:t>taxa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Il CST IV </a:t>
            </a:r>
            <a:r>
              <a:rPr lang="it-IT" dirty="0" err="1" smtClean="0"/>
              <a:t>normalemtne</a:t>
            </a:r>
            <a:r>
              <a:rPr lang="it-IT" dirty="0" smtClean="0"/>
              <a:t> è </a:t>
            </a:r>
            <a:r>
              <a:rPr lang="it-IT" dirty="0" err="1" smtClean="0"/>
              <a:t>quelo</a:t>
            </a:r>
            <a:r>
              <a:rPr lang="it-IT" dirty="0" smtClean="0"/>
              <a:t> </a:t>
            </a:r>
            <a:r>
              <a:rPr lang="it-IT" dirty="0" err="1" smtClean="0"/>
              <a:t>hce</a:t>
            </a:r>
            <a:r>
              <a:rPr lang="it-IT" dirty="0" smtClean="0"/>
              <a:t> si osserva in condizioni si </a:t>
            </a:r>
            <a:r>
              <a:rPr lang="it-IT" dirty="0" err="1" smtClean="0"/>
              <a:t>disbiosi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 </a:t>
            </a:r>
            <a:r>
              <a:rPr lang="it-IT" dirty="0" err="1" smtClean="0"/>
              <a:t>euebiosi</a:t>
            </a:r>
            <a:r>
              <a:rPr lang="it-IT" dirty="0" smtClean="0"/>
              <a:t>, i MO </a:t>
            </a:r>
            <a:r>
              <a:rPr lang="it-IT" dirty="0" err="1" smtClean="0"/>
              <a:t>predominatni</a:t>
            </a:r>
            <a:r>
              <a:rPr lang="it-IT" dirty="0" smtClean="0"/>
              <a:t> sono LCT </a:t>
            </a:r>
            <a:r>
              <a:rPr lang="it-IT" dirty="0" err="1" smtClean="0"/>
              <a:t>spp</a:t>
            </a:r>
            <a:r>
              <a:rPr lang="it-IT" dirty="0" smtClean="0"/>
              <a:t>. che possono coesistere con altri MO. E’ </a:t>
            </a:r>
            <a:r>
              <a:rPr lang="it-IT" dirty="0" err="1" smtClean="0"/>
              <a:t>importnate</a:t>
            </a:r>
            <a:r>
              <a:rPr lang="it-IT" dirty="0" smtClean="0"/>
              <a:t> sottolineare come nell’arco della propria vita</a:t>
            </a:r>
            <a:r>
              <a:rPr lang="it-IT" baseline="0" dirty="0" smtClean="0"/>
              <a:t> e in base al ciclo </a:t>
            </a:r>
            <a:r>
              <a:rPr lang="it-IT" baseline="0" dirty="0" err="1" smtClean="0"/>
              <a:t>mestreuale</a:t>
            </a:r>
            <a:r>
              <a:rPr lang="it-IT" baseline="0" dirty="0" smtClean="0"/>
              <a:t>, i VMB può subire delle variazioni.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17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120C-9AA9-4BC9-A52C-817CFDA4012B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300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120C-9AA9-4BC9-A52C-817CFDA4012B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300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3120C-9AA9-4BC9-A52C-817CFDA4012B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145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6248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82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65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74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02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33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5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377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20FD-6A9E-41A2-8AAB-0EE338F9AA8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99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30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81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52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06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78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11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74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61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66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07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71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04EA9-FF08-4F8E-B80B-83FD91DB8BA2}" type="datetimeFigureOut">
              <a:rPr lang="it-IT" smtClean="0"/>
              <a:t>23/03/2020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9B86-6125-4AE2-A613-C7E2CF2DF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5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46788" y="1052736"/>
            <a:ext cx="72504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VAGINAL MICROBIOME (VMB)</a:t>
            </a:r>
          </a:p>
          <a:p>
            <a:pPr algn="ctr">
              <a:lnSpc>
                <a:spcPct val="150000"/>
              </a:lnSpc>
            </a:pP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HEALTH AND DISEASE</a:t>
            </a:r>
          </a:p>
          <a:p>
            <a:pPr algn="ctr">
              <a:lnSpc>
                <a:spcPct val="150000"/>
              </a:lnSpc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Eubiosis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Dysbiosis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19"/>
    </mc:Choice>
    <mc:Fallback xmlns="">
      <p:transition spd="slow" advTm="293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44" y="857874"/>
            <a:ext cx="5179268" cy="487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21843" y="332656"/>
            <a:ext cx="129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BV </a:t>
            </a:r>
            <a:r>
              <a:rPr lang="en-US" i="1" dirty="0" smtClean="0"/>
              <a:t>vs</a:t>
            </a:r>
            <a:r>
              <a:rPr lang="en-US" dirty="0" smtClean="0"/>
              <a:t> AV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6309320"/>
            <a:ext cx="278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 10.3389/fpubh.2018.00078 </a:t>
            </a:r>
          </a:p>
        </p:txBody>
      </p:sp>
    </p:spTree>
    <p:extLst>
      <p:ext uri="{BB962C8B-B14F-4D97-AF65-F5344CB8AC3E}">
        <p14:creationId xmlns:p14="http://schemas.microsoft.com/office/powerpoint/2010/main" val="253995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20"/>
    </mc:Choice>
    <mc:Fallback xmlns="">
      <p:transition spd="slow" advTm="8412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52526" y="332656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Factors that modify the vaginal microbiota:</a:t>
            </a:r>
          </a:p>
          <a:p>
            <a:r>
              <a:rPr lang="en-US" dirty="0"/>
              <a:t>o</a:t>
            </a:r>
            <a:r>
              <a:rPr lang="en-US" dirty="0" smtClean="0"/>
              <a:t>ther factors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2060848"/>
            <a:ext cx="69942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smokers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i="1" dirty="0" smtClean="0">
                <a:latin typeface="Arial" panose="020B0604020202020204" pitchFamily="34" charset="0"/>
                <a:cs typeface="Arial" panose="020B0604020202020204" pitchFamily="34" charset="0"/>
              </a:rPr>
              <a:t>Lactobacilli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 and</a:t>
            </a:r>
          </a:p>
          <a:p>
            <a:pPr>
              <a:lnSpc>
                <a:spcPct val="200000"/>
              </a:lnSpc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benzo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[a]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pyrene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diol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epoxide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(BPDE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vaginal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secretions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cervical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49"/>
    </mc:Choice>
    <mc:Fallback xmlns="">
      <p:transition spd="slow" advTm="10634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frontiersin.org/files/Articles/447025/fcimb-09-00294-HTML/image_m/fcimb-09-00294-g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3263"/>
            <a:ext cx="7726942" cy="421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52526" y="332656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Factors that modify the vaginal microbiota:</a:t>
            </a:r>
          </a:p>
          <a:p>
            <a:r>
              <a:rPr lang="en-US" dirty="0"/>
              <a:t>c</a:t>
            </a:r>
            <a:r>
              <a:rPr lang="en-US" dirty="0" smtClean="0"/>
              <a:t>ervical cancer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6309320"/>
            <a:ext cx="2898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doi.org/10.3389/fcimb.2019.00294</a:t>
            </a:r>
          </a:p>
        </p:txBody>
      </p:sp>
    </p:spTree>
    <p:extLst>
      <p:ext uri="{BB962C8B-B14F-4D97-AF65-F5344CB8AC3E}">
        <p14:creationId xmlns:p14="http://schemas.microsoft.com/office/powerpoint/2010/main" val="22358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85"/>
    </mc:Choice>
    <mc:Fallback xmlns="">
      <p:transition spd="slow" advTm="9458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usi\Documents\My Pictures\Lab\Papers\Vaginosi_microbioma_viroma\Figure 4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302221"/>
            <a:ext cx="61023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52526" y="332656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Factors that modify the vaginal microbiota:</a:t>
            </a:r>
          </a:p>
          <a:p>
            <a:r>
              <a:rPr lang="en-US" dirty="0"/>
              <a:t>o</a:t>
            </a:r>
            <a:r>
              <a:rPr lang="en-US" dirty="0" smtClean="0"/>
              <a:t>ncogenic </a:t>
            </a:r>
            <a:r>
              <a:rPr lang="en-US" dirty="0" err="1" smtClean="0"/>
              <a:t>virome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51520" y="6309320"/>
            <a:ext cx="3127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doi:10.3390/microorganisms7100414</a:t>
            </a:r>
          </a:p>
        </p:txBody>
      </p:sp>
    </p:spTree>
    <p:extLst>
      <p:ext uri="{BB962C8B-B14F-4D97-AF65-F5344CB8AC3E}">
        <p14:creationId xmlns:p14="http://schemas.microsoft.com/office/powerpoint/2010/main" val="25500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028"/>
    </mc:Choice>
    <mc:Fallback xmlns="">
      <p:transition spd="slow" advTm="14202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019175"/>
            <a:ext cx="81057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224958" y="332656"/>
            <a:ext cx="6691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The effects of vaginal microbiota on host physiology:</a:t>
            </a:r>
          </a:p>
          <a:p>
            <a:r>
              <a:rPr lang="en-US" dirty="0"/>
              <a:t>h</a:t>
            </a:r>
            <a:r>
              <a:rPr lang="en-US" dirty="0" smtClean="0"/>
              <a:t>ost </a:t>
            </a:r>
            <a:r>
              <a:rPr lang="en-US" dirty="0" err="1" smtClean="0"/>
              <a:t>defence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6309320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10.1016/j.immuni.2015.04.019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1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83"/>
    </mc:Choice>
    <mc:Fallback xmlns="">
      <p:transition spd="slow" advTm="17018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24958" y="332656"/>
            <a:ext cx="6691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The effects of vaginal microbiota on host physiology:</a:t>
            </a:r>
          </a:p>
          <a:p>
            <a:r>
              <a:rPr lang="en-US" dirty="0"/>
              <a:t>l</a:t>
            </a:r>
            <a:r>
              <a:rPr lang="en-US" dirty="0" smtClean="0"/>
              <a:t>actic acid production and vaginal mucosa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1620924" y="1278625"/>
            <a:ext cx="6479468" cy="5462743"/>
            <a:chOff x="324780" y="980728"/>
            <a:chExt cx="6479468" cy="5462743"/>
          </a:xfrm>
        </p:grpSpPr>
        <p:grpSp>
          <p:nvGrpSpPr>
            <p:cNvPr id="7" name="Gruppo 6"/>
            <p:cNvGrpSpPr/>
            <p:nvPr/>
          </p:nvGrpSpPr>
          <p:grpSpPr>
            <a:xfrm>
              <a:off x="324780" y="980728"/>
              <a:ext cx="6479468" cy="5462743"/>
              <a:chOff x="324780" y="980728"/>
              <a:chExt cx="6479468" cy="5462743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780" y="980728"/>
                <a:ext cx="6479468" cy="5462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e 9"/>
              <p:cNvSpPr/>
              <p:nvPr/>
            </p:nvSpPr>
            <p:spPr>
              <a:xfrm>
                <a:off x="2512343" y="1581150"/>
                <a:ext cx="432048" cy="1196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" name="Connettore 1 10"/>
              <p:cNvCxnSpPr/>
              <p:nvPr/>
            </p:nvCxnSpPr>
            <p:spPr>
              <a:xfrm flipH="1">
                <a:off x="2123728" y="1640979"/>
                <a:ext cx="388615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CasellaDiTesto 11"/>
              <p:cNvSpPr txBox="1"/>
              <p:nvPr/>
            </p:nvSpPr>
            <p:spPr>
              <a:xfrm>
                <a:off x="1623270" y="1460401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003366"/>
                    </a:solidFill>
                  </a:rPr>
                  <a:t>HIV</a:t>
                </a:r>
                <a:endParaRPr lang="it-IT" dirty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3" name="Ovale 12"/>
              <p:cNvSpPr/>
              <p:nvPr/>
            </p:nvSpPr>
            <p:spPr>
              <a:xfrm>
                <a:off x="2491304" y="1351478"/>
                <a:ext cx="716312" cy="11965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8" name="Connettore 1 7"/>
            <p:cNvCxnSpPr/>
            <p:nvPr/>
          </p:nvCxnSpPr>
          <p:spPr>
            <a:xfrm rot="16200000" flipH="1">
              <a:off x="2033728" y="1646792"/>
              <a:ext cx="18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asellaDiTesto 2"/>
          <p:cNvSpPr txBox="1"/>
          <p:nvPr/>
        </p:nvSpPr>
        <p:spPr>
          <a:xfrm>
            <a:off x="49962" y="1532392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L-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and D-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43"/>
    </mc:Choice>
    <mc:Fallback xmlns="">
      <p:transition spd="slow" advTm="31344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24958" y="332656"/>
            <a:ext cx="6691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The effects of vaginal microbiota on host physiology:</a:t>
            </a:r>
          </a:p>
          <a:p>
            <a:r>
              <a:rPr lang="en-US" dirty="0"/>
              <a:t>r</a:t>
            </a:r>
            <a:r>
              <a:rPr lang="en-US" dirty="0" smtClean="0"/>
              <a:t>eproductive function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8466" y="5347955"/>
            <a:ext cx="8098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nININF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Non-infectious infertility; ININF: Infectious infertility; FSW: Female sex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workers.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885950"/>
            <a:ext cx="86010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1520" y="6309320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 10.1371/journal.pone.0191047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652120" y="595674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tubal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infertilty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8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762"/>
    </mc:Choice>
    <mc:Fallback xmlns="">
      <p:transition spd="slow" advTm="18976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828496" y="136047"/>
            <a:ext cx="8208000" cy="6317289"/>
            <a:chOff x="828496" y="136047"/>
            <a:chExt cx="8208000" cy="6317289"/>
          </a:xfrm>
        </p:grpSpPr>
        <p:grpSp>
          <p:nvGrpSpPr>
            <p:cNvPr id="7" name="Gruppo 6"/>
            <p:cNvGrpSpPr/>
            <p:nvPr/>
          </p:nvGrpSpPr>
          <p:grpSpPr>
            <a:xfrm>
              <a:off x="828496" y="136047"/>
              <a:ext cx="8208000" cy="6317289"/>
              <a:chOff x="-281137" y="640103"/>
              <a:chExt cx="8208000" cy="631728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8161"/>
              <a:stretch/>
            </p:blipFill>
            <p:spPr bwMode="auto">
              <a:xfrm>
                <a:off x="-281137" y="640103"/>
                <a:ext cx="8208000" cy="668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81137" y="1308832"/>
                <a:ext cx="6725345" cy="5648560"/>
              </a:xfrm>
              <a:prstGeom prst="rect">
                <a:avLst/>
              </a:prstGeom>
            </p:spPr>
          </p:pic>
        </p:grpSp>
        <p:sp>
          <p:nvSpPr>
            <p:cNvPr id="10" name="Rettangolo 9"/>
            <p:cNvSpPr/>
            <p:nvPr/>
          </p:nvSpPr>
          <p:spPr>
            <a:xfrm>
              <a:off x="2362756" y="3642447"/>
              <a:ext cx="733578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2535526" y="3861048"/>
              <a:ext cx="835342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3082836" y="1340768"/>
              <a:ext cx="733578" cy="2160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" name="CasellaDiTesto 3"/>
          <p:cNvSpPr txBox="1"/>
          <p:nvPr/>
        </p:nvSpPr>
        <p:spPr>
          <a:xfrm>
            <a:off x="179512" y="6197242"/>
            <a:ext cx="19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doi:10.1002/jcp.25806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9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67"/>
    </mc:Choice>
    <mc:Fallback xmlns="">
      <p:transition spd="slow" advTm="10896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uterine microbi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94" y="1700808"/>
            <a:ext cx="6889490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79512" y="6237312"/>
            <a:ext cx="2999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doi.org/10.3390/ijms20143405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24958" y="332656"/>
            <a:ext cx="6691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The effects of vaginal microbiota on host physiology:</a:t>
            </a:r>
          </a:p>
          <a:p>
            <a:r>
              <a:rPr lang="en-US" dirty="0"/>
              <a:t>r</a:t>
            </a:r>
            <a:r>
              <a:rPr lang="en-US" dirty="0" smtClean="0"/>
              <a:t>eproductive function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04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09"/>
    </mc:Choice>
    <mc:Fallback xmlns="">
      <p:transition spd="slow" advTm="13050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32" y="1377312"/>
            <a:ext cx="850394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73;p3"/>
          <p:cNvSpPr txBox="1">
            <a:spLocks noGrp="1"/>
          </p:cNvSpPr>
          <p:nvPr>
            <p:ph type="title"/>
          </p:nvPr>
        </p:nvSpPr>
        <p:spPr>
          <a:xfrm>
            <a:off x="2879812" y="404664"/>
            <a:ext cx="3384376" cy="4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0"/>
              </a:spcBef>
              <a:buSzPts val="1400"/>
            </a:pPr>
            <a:r>
              <a:rPr lang="en-US" sz="3200" b="1" dirty="0" smtClean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200" b="1" dirty="0" err="1" smtClean="0">
                <a:latin typeface="Arial"/>
                <a:ea typeface="Arial"/>
                <a:cs typeface="Arial"/>
                <a:sym typeface="Arial"/>
              </a:rPr>
              <a:t>estrobolome</a:t>
            </a:r>
            <a:endParaRPr sz="3200" b="1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2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21"/>
    </mc:Choice>
    <mc:Fallback xmlns="">
      <p:transition spd="slow" advTm="884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5040982" cy="582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3548" y="332656"/>
            <a:ext cx="8136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VAGINAL COMMUNITY STATE  TYPES (</a:t>
            </a:r>
            <a:r>
              <a:rPr lang="it-IT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CSTs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or VAGITYPES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6330" y="1484784"/>
            <a:ext cx="36775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CST IV-A: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modest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proportions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Lactobacillus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spp.,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together with low proportions of various species of strictly anaerobic bacteria such as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Anaerococcus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 Corynebacterium,</a:t>
            </a:r>
          </a:p>
          <a:p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Finegoldia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Streptococcus.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CST IV-B: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proportions of the genus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Atopobium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 addition to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Prevotella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Parvimonas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Sneathia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Gardnerella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Mobiluncus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Peptoniphilus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several other taxa.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6381328"/>
            <a:ext cx="2078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DOI: 10.1113/JP271694</a:t>
            </a:r>
          </a:p>
        </p:txBody>
      </p:sp>
    </p:spTree>
    <p:extLst>
      <p:ext uri="{BB962C8B-B14F-4D97-AF65-F5344CB8AC3E}">
        <p14:creationId xmlns:p14="http://schemas.microsoft.com/office/powerpoint/2010/main" val="30003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081"/>
    </mc:Choice>
    <mc:Fallback xmlns="">
      <p:transition spd="slow" advTm="17708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07504" y="865144"/>
            <a:ext cx="4355976" cy="4148032"/>
            <a:chOff x="0" y="404664"/>
            <a:chExt cx="3923928" cy="3816424"/>
          </a:xfrm>
        </p:grpSpPr>
        <p:grpSp>
          <p:nvGrpSpPr>
            <p:cNvPr id="6" name="Gruppo 5"/>
            <p:cNvGrpSpPr/>
            <p:nvPr/>
          </p:nvGrpSpPr>
          <p:grpSpPr>
            <a:xfrm>
              <a:off x="0" y="404664"/>
              <a:ext cx="3923928" cy="3816424"/>
              <a:chOff x="0" y="683171"/>
              <a:chExt cx="3923928" cy="3816424"/>
            </a:xfrm>
          </p:grpSpPr>
          <p:grpSp>
            <p:nvGrpSpPr>
              <p:cNvPr id="5" name="Gruppo 4"/>
              <p:cNvGrpSpPr/>
              <p:nvPr/>
            </p:nvGrpSpPr>
            <p:grpSpPr>
              <a:xfrm>
                <a:off x="0" y="683171"/>
                <a:ext cx="2428483" cy="3691458"/>
                <a:chOff x="0" y="683171"/>
                <a:chExt cx="2428483" cy="3691458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2743"/>
                <a:stretch/>
              </p:blipFill>
              <p:spPr bwMode="auto">
                <a:xfrm>
                  <a:off x="0" y="683171"/>
                  <a:ext cx="421704" cy="36777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901" r="72199"/>
                <a:stretch/>
              </p:blipFill>
              <p:spPr bwMode="auto">
                <a:xfrm>
                  <a:off x="396262" y="696899"/>
                  <a:ext cx="807777" cy="36777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658" r="39750"/>
                <a:stretch/>
              </p:blipFill>
              <p:spPr bwMode="auto">
                <a:xfrm>
                  <a:off x="1115616" y="696899"/>
                  <a:ext cx="1312867" cy="36777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048"/>
              <a:stretch/>
            </p:blipFill>
            <p:spPr bwMode="auto">
              <a:xfrm>
                <a:off x="1834738" y="759382"/>
                <a:ext cx="2089190" cy="3677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CasellaDiTesto 2"/>
              <p:cNvSpPr txBox="1"/>
              <p:nvPr/>
            </p:nvSpPr>
            <p:spPr>
              <a:xfrm>
                <a:off x="299145" y="4161041"/>
                <a:ext cx="84510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CasellaDiTesto 8"/>
            <p:cNvSpPr txBox="1"/>
            <p:nvPr/>
          </p:nvSpPr>
          <p:spPr>
            <a:xfrm>
              <a:off x="1144686" y="3882534"/>
              <a:ext cx="14830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Endometriosis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2339752" y="1052736"/>
            <a:ext cx="1976115" cy="1811826"/>
            <a:chOff x="2339752" y="1052736"/>
            <a:chExt cx="1976115" cy="1811826"/>
          </a:xfrm>
        </p:grpSpPr>
        <p:cxnSp>
          <p:nvCxnSpPr>
            <p:cNvPr id="15" name="Connettore 2 14"/>
            <p:cNvCxnSpPr/>
            <p:nvPr/>
          </p:nvCxnSpPr>
          <p:spPr>
            <a:xfrm flipH="1">
              <a:off x="2339752" y="1052736"/>
              <a:ext cx="288032" cy="1440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2515667" y="2605408"/>
              <a:ext cx="1800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>
              <a:off x="2534926" y="2864562"/>
              <a:ext cx="151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o 27"/>
          <p:cNvGrpSpPr/>
          <p:nvPr/>
        </p:nvGrpSpPr>
        <p:grpSpPr>
          <a:xfrm>
            <a:off x="4283968" y="2996952"/>
            <a:ext cx="4896544" cy="3669808"/>
            <a:chOff x="4283968" y="2996952"/>
            <a:chExt cx="4896544" cy="3669808"/>
          </a:xfrm>
        </p:grpSpPr>
        <p:grpSp>
          <p:nvGrpSpPr>
            <p:cNvPr id="14" name="Gruppo 13"/>
            <p:cNvGrpSpPr/>
            <p:nvPr/>
          </p:nvGrpSpPr>
          <p:grpSpPr>
            <a:xfrm>
              <a:off x="4283968" y="2996952"/>
              <a:ext cx="4896544" cy="3669808"/>
              <a:chOff x="3736479" y="3105468"/>
              <a:chExt cx="4507929" cy="3381776"/>
            </a:xfrm>
          </p:grpSpPr>
          <p:grpSp>
            <p:nvGrpSpPr>
              <p:cNvPr id="13" name="Gruppo 12"/>
              <p:cNvGrpSpPr/>
              <p:nvPr/>
            </p:nvGrpSpPr>
            <p:grpSpPr>
              <a:xfrm>
                <a:off x="3736479" y="3105468"/>
                <a:ext cx="4507929" cy="3277452"/>
                <a:chOff x="3736479" y="3105468"/>
                <a:chExt cx="4507929" cy="3277452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655" r="40041"/>
                <a:stretch/>
              </p:blipFill>
              <p:spPr bwMode="auto">
                <a:xfrm>
                  <a:off x="5143500" y="3105468"/>
                  <a:ext cx="1552575" cy="32758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3409" t="7176" b="39324"/>
                <a:stretch/>
              </p:blipFill>
              <p:spPr bwMode="auto">
                <a:xfrm>
                  <a:off x="6237251" y="3563466"/>
                  <a:ext cx="2007157" cy="1752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74423"/>
                <a:stretch/>
              </p:blipFill>
              <p:spPr bwMode="auto">
                <a:xfrm>
                  <a:off x="3736479" y="3107060"/>
                  <a:ext cx="1402985" cy="32758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0" name="CasellaDiTesto 19"/>
              <p:cNvSpPr txBox="1"/>
              <p:nvPr/>
            </p:nvSpPr>
            <p:spPr>
              <a:xfrm>
                <a:off x="4375026" y="6148690"/>
                <a:ext cx="84510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Control</a:t>
                </a:r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CasellaDiTesto 20"/>
              <p:cNvSpPr txBox="1"/>
              <p:nvPr/>
            </p:nvSpPr>
            <p:spPr>
              <a:xfrm>
                <a:off x="5220567" y="6148690"/>
                <a:ext cx="148309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it-IT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Endometriosis</a:t>
                </a:r>
                <a:endParaRPr lang="it-IT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6" name="Connettore 1 25"/>
            <p:cNvCxnSpPr/>
            <p:nvPr/>
          </p:nvCxnSpPr>
          <p:spPr>
            <a:xfrm>
              <a:off x="7164288" y="5042652"/>
              <a:ext cx="183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flipH="1">
              <a:off x="6948264" y="3356992"/>
              <a:ext cx="36004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CasellaDiTesto 28"/>
          <p:cNvSpPr txBox="1"/>
          <p:nvPr/>
        </p:nvSpPr>
        <p:spPr>
          <a:xfrm>
            <a:off x="1224958" y="332656"/>
            <a:ext cx="6691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The effects of vaginal microbiota on host physiology:</a:t>
            </a:r>
          </a:p>
          <a:p>
            <a:r>
              <a:rPr lang="en-US" dirty="0" smtClean="0"/>
              <a:t>endometriosis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251520" y="6309320"/>
            <a:ext cx="3135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doi.org/10.1038/s41598-019-39700-6</a:t>
            </a:r>
          </a:p>
        </p:txBody>
      </p:sp>
    </p:spTree>
    <p:extLst>
      <p:ext uri="{BB962C8B-B14F-4D97-AF65-F5344CB8AC3E}">
        <p14:creationId xmlns:p14="http://schemas.microsoft.com/office/powerpoint/2010/main" val="39202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9"/>
    </mc:Choice>
    <mc:Fallback xmlns="">
      <p:transition spd="slow" advTm="5624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741925" y="1348088"/>
            <a:ext cx="7358467" cy="4961232"/>
            <a:chOff x="741925" y="1348088"/>
            <a:chExt cx="7358467" cy="49612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25" y="1348088"/>
              <a:ext cx="7358467" cy="496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ttangolo 1"/>
            <p:cNvSpPr/>
            <p:nvPr/>
          </p:nvSpPr>
          <p:spPr>
            <a:xfrm>
              <a:off x="1547664" y="3828704"/>
              <a:ext cx="3392817" cy="6084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1475656" y="2484686"/>
              <a:ext cx="3392817" cy="1521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9" name="Connettore 1 8"/>
            <p:cNvCxnSpPr/>
            <p:nvPr/>
          </p:nvCxnSpPr>
          <p:spPr>
            <a:xfrm>
              <a:off x="6470866" y="2276872"/>
              <a:ext cx="14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6444208" y="5394482"/>
              <a:ext cx="14760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>
              <a:off x="1763688" y="5765434"/>
              <a:ext cx="938154" cy="3679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Control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357652" y="5765434"/>
              <a:ext cx="1646396" cy="36797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Endometriosis</a:t>
              </a:r>
              <a:endParaRPr lang="it-I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251520" y="6309320"/>
            <a:ext cx="3135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doi.org/10.1038/s41598-019-39700-6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224958" y="332656"/>
            <a:ext cx="6691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The effects of vaginal microbiota on host physiology:</a:t>
            </a:r>
          </a:p>
          <a:p>
            <a:r>
              <a:rPr lang="en-US" dirty="0" smtClean="0"/>
              <a:t>endometriosis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44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36"/>
    </mc:Choice>
    <mc:Fallback xmlns="">
      <p:transition spd="slow" advTm="7593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012160" y="1040047"/>
            <a:ext cx="262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Cervico-Vaginal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µ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Biota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23528" y="2276872"/>
            <a:ext cx="8425449" cy="3894857"/>
            <a:chOff x="323528" y="2276872"/>
            <a:chExt cx="8425449" cy="389485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" r="20109"/>
            <a:stretch/>
          </p:blipFill>
          <p:spPr bwMode="auto">
            <a:xfrm>
              <a:off x="323528" y="2276872"/>
              <a:ext cx="8425449" cy="38948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Connettore 1 2"/>
            <p:cNvCxnSpPr/>
            <p:nvPr/>
          </p:nvCxnSpPr>
          <p:spPr>
            <a:xfrm>
              <a:off x="3635896" y="3356992"/>
              <a:ext cx="133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7"/>
            <p:cNvCxnSpPr/>
            <p:nvPr/>
          </p:nvCxnSpPr>
          <p:spPr>
            <a:xfrm>
              <a:off x="3635896" y="4962434"/>
              <a:ext cx="2016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/>
          </p:nvCxnSpPr>
          <p:spPr>
            <a:xfrm>
              <a:off x="3635896" y="5290575"/>
              <a:ext cx="1584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>
              <a:off x="3635896" y="5610506"/>
              <a:ext cx="1440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sellaDiTesto 10"/>
          <p:cNvSpPr txBox="1"/>
          <p:nvPr/>
        </p:nvSpPr>
        <p:spPr>
          <a:xfrm>
            <a:off x="1224958" y="188640"/>
            <a:ext cx="66912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The effects of vaginal microbiota on host physiology:</a:t>
            </a:r>
          </a:p>
          <a:p>
            <a:r>
              <a:rPr lang="en-US" dirty="0" smtClean="0"/>
              <a:t>Endometriosis</a:t>
            </a:r>
          </a:p>
          <a:p>
            <a:r>
              <a:rPr lang="en-US" dirty="0" smtClean="0"/>
              <a:t>Our preliminary 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3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54"/>
    </mc:Choice>
    <mc:Fallback xmlns="">
      <p:transition spd="slow" advTm="59754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24936" cy="317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02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90"/>
    </mc:Choice>
    <mc:Fallback xmlns="">
      <p:transition spd="slow" advTm="5589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576388"/>
            <a:ext cx="76676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007776" y="332656"/>
            <a:ext cx="5125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How can we modulate the VMB</a:t>
            </a:r>
          </a:p>
          <a:p>
            <a:r>
              <a:rPr lang="en-US" dirty="0" smtClean="0"/>
              <a:t>Vaginal Microbiome </a:t>
            </a:r>
            <a:r>
              <a:rPr lang="en-US" dirty="0" err="1" smtClean="0"/>
              <a:t>Transplantion</a:t>
            </a:r>
            <a:r>
              <a:rPr lang="en-US" dirty="0" smtClean="0"/>
              <a:t> (VMT)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6309320"/>
            <a:ext cx="2778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 10.1038/s41591-019-0600-6</a:t>
            </a:r>
          </a:p>
        </p:txBody>
      </p:sp>
    </p:spTree>
    <p:extLst>
      <p:ext uri="{BB962C8B-B14F-4D97-AF65-F5344CB8AC3E}">
        <p14:creationId xmlns:p14="http://schemas.microsoft.com/office/powerpoint/2010/main" val="10119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85"/>
    </mc:Choice>
    <mc:Fallback xmlns="">
      <p:transition spd="slow" advTm="6938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450051" cy="24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11560" y="5458639"/>
            <a:ext cx="2573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/10.1073/pnas.1002611107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04621" y="332656"/>
            <a:ext cx="6931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frequency of  CSTs in different ethnic backgrounds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6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67"/>
    </mc:Choice>
    <mc:Fallback xmlns="">
      <p:transition spd="slow" advTm="8076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9246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881494" y="6289575"/>
            <a:ext cx="3114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doi:10.3390/pharmaceutics11050217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895005" y="332656"/>
            <a:ext cx="5351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Factors that modify the vaginal microbiota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89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1"/>
    </mc:Choice>
    <mc:Fallback xmlns="">
      <p:transition spd="slow" advTm="262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67" y="1278038"/>
            <a:ext cx="6619825" cy="42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6289574"/>
            <a:ext cx="3114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doi:10.3390/pharmaceutics11050217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52526" y="332656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Factors that modify the vaginal microbiota:</a:t>
            </a:r>
          </a:p>
          <a:p>
            <a:r>
              <a:rPr lang="en-US" dirty="0" smtClean="0"/>
              <a:t>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17"/>
    </mc:Choice>
    <mc:Fallback xmlns="">
      <p:transition spd="slow" advTm="17651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400600" cy="586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852526" y="332656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Factors that modify the vaginal microbiota:</a:t>
            </a:r>
          </a:p>
          <a:p>
            <a:r>
              <a:rPr lang="en-US" dirty="0" smtClean="0"/>
              <a:t>pregnancy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659435" y="96887"/>
            <a:ext cx="2377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 10.1186/2049-2618-2-4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01858" y="1332057"/>
            <a:ext cx="1437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pregnant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Delivery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836760" y="2468186"/>
            <a:ext cx="1207306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79"/>
    </mc:Choice>
    <mc:Fallback xmlns="">
      <p:transition spd="slow" advTm="12377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2110"/>
            <a:ext cx="7206035" cy="369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6309320"/>
            <a:ext cx="2377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 10.1186/2049-2618-2-4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52526" y="332656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Factors that modify the vaginal microbiota:</a:t>
            </a:r>
          </a:p>
          <a:p>
            <a:r>
              <a:rPr lang="en-US" dirty="0" smtClean="0"/>
              <a:t>pregnancy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971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09"/>
    </mc:Choice>
    <mc:Fallback xmlns="">
      <p:transition spd="slow" advTm="732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628800"/>
            <a:ext cx="64674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52526" y="332656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Factors that modify the vaginal microbiota:</a:t>
            </a:r>
          </a:p>
          <a:p>
            <a:r>
              <a:rPr lang="en-US" dirty="0"/>
              <a:t>b</a:t>
            </a:r>
            <a:r>
              <a:rPr lang="en-US" dirty="0" smtClean="0"/>
              <a:t>acterial vaginosis (BV)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6309320"/>
            <a:ext cx="278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: 10.1016/j.chom.2018.01.013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4615968"/>
            <a:ext cx="5950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BV=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Bacterial vaginosis (BV) can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described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 disturbance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vaginal microbiome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the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Lactobacilli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replaced by an overgrowth of vaginal commensal organisms. It may be transient or become persistent.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3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911"/>
    </mc:Choice>
    <mc:Fallback xmlns="">
      <p:transition spd="slow" advTm="1809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452687"/>
            <a:ext cx="8210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52526" y="332656"/>
            <a:ext cx="5436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ctr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Factors that modify the vaginal microbiota:</a:t>
            </a:r>
          </a:p>
          <a:p>
            <a:r>
              <a:rPr lang="en-US" dirty="0"/>
              <a:t>a</a:t>
            </a:r>
            <a:r>
              <a:rPr lang="en-US" dirty="0" smtClean="0"/>
              <a:t>erobic vaginitis (AV)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6309320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doi:10.1016/j.resmic.2017.04.004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11"/>
    </mc:Choice>
    <mc:Fallback xmlns="">
      <p:transition spd="slow" advTm="1046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541</Words>
  <Application>Microsoft Office PowerPoint</Application>
  <PresentationFormat>Presentazione su schermo (4:3)</PresentationFormat>
  <Paragraphs>121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estrobolome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Giusi Campisciano</dc:creator>
  <cp:lastModifiedBy>Giusi Campisciano</cp:lastModifiedBy>
  <cp:revision>68</cp:revision>
  <dcterms:created xsi:type="dcterms:W3CDTF">2020-03-11T17:17:21Z</dcterms:created>
  <dcterms:modified xsi:type="dcterms:W3CDTF">2020-03-23T09:11:01Z</dcterms:modified>
</cp:coreProperties>
</file>