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7" r:id="rId2"/>
    <p:sldId id="338" r:id="rId3"/>
    <p:sldId id="318" r:id="rId4"/>
    <p:sldId id="324" r:id="rId5"/>
    <p:sldId id="325" r:id="rId6"/>
    <p:sldId id="346" r:id="rId7"/>
    <p:sldId id="345" r:id="rId8"/>
    <p:sldId id="302" r:id="rId9"/>
    <p:sldId id="326" r:id="rId10"/>
    <p:sldId id="288" r:id="rId11"/>
    <p:sldId id="334" r:id="rId12"/>
    <p:sldId id="266" r:id="rId13"/>
    <p:sldId id="347" r:id="rId14"/>
    <p:sldId id="303" r:id="rId15"/>
    <p:sldId id="265" r:id="rId16"/>
    <p:sldId id="275" r:id="rId17"/>
    <p:sldId id="330" r:id="rId18"/>
    <p:sldId id="329" r:id="rId19"/>
    <p:sldId id="319" r:id="rId20"/>
    <p:sldId id="342" r:id="rId21"/>
    <p:sldId id="290" r:id="rId22"/>
    <p:sldId id="332" r:id="rId23"/>
    <p:sldId id="336" r:id="rId24"/>
    <p:sldId id="337" r:id="rId25"/>
    <p:sldId id="257" r:id="rId26"/>
    <p:sldId id="274" r:id="rId27"/>
    <p:sldId id="296" r:id="rId28"/>
    <p:sldId id="259" r:id="rId29"/>
    <p:sldId id="348" r:id="rId30"/>
    <p:sldId id="349" r:id="rId31"/>
    <p:sldId id="263" r:id="rId32"/>
    <p:sldId id="315" r:id="rId33"/>
    <p:sldId id="268" r:id="rId34"/>
    <p:sldId id="269" r:id="rId35"/>
    <p:sldId id="272" r:id="rId36"/>
    <p:sldId id="261" r:id="rId37"/>
    <p:sldId id="262" r:id="rId3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00"/>
    <a:srgbClr val="008000"/>
    <a:srgbClr val="33CC33"/>
    <a:srgbClr val="DDDDD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04" autoAdjust="0"/>
    <p:restoredTop sz="81544" autoAdjust="0"/>
  </p:normalViewPr>
  <p:slideViewPr>
    <p:cSldViewPr>
      <p:cViewPr varScale="1">
        <p:scale>
          <a:sx n="82" d="100"/>
          <a:sy n="82" d="100"/>
        </p:scale>
        <p:origin x="2120" y="176"/>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7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9F89C8B-ED99-4C87-9025-F169DDD36DE1}" type="datetimeFigureOut">
              <a:rPr lang="it-IT"/>
              <a:pPr>
                <a:defRPr/>
              </a:pPr>
              <a:t>27/11/20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EDA8CFB-10EA-4EDD-A8FF-75F631BE960F}" type="slidenum">
              <a:rPr lang="it-IT"/>
              <a:pPr>
                <a:defRPr/>
              </a:pPr>
              <a:t>‹N›</a:t>
            </a:fld>
            <a:endParaRPr lang="it-IT"/>
          </a:p>
        </p:txBody>
      </p:sp>
    </p:spTree>
    <p:extLst>
      <p:ext uri="{BB962C8B-B14F-4D97-AF65-F5344CB8AC3E}">
        <p14:creationId xmlns:p14="http://schemas.microsoft.com/office/powerpoint/2010/main" val="34602080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a:t>Bacteria are the most populous cellular microbes inhabiting body surface and their viruses are significantly more prevalent in human than their eukaryotic counterparts.</a:t>
            </a:r>
          </a:p>
          <a:p>
            <a:pPr>
              <a:spcBef>
                <a:spcPct val="0"/>
              </a:spcBef>
            </a:pPr>
            <a:r>
              <a:rPr lang="it-IT"/>
              <a:t>Thanks to ngs and improved our capabilities in the fold of metagenomica recorgnizing the complexity and diversity within these dynamic viral communities has given new perspective on human  body as an ECOSYSTEM restablishing the role of microbes in human health and diseases at the start of the 21° centuary. I virus hanno cooperato alla storia e la cultura umana ( aids e rapporto occidente con la sessualita’). </a:t>
            </a:r>
          </a:p>
        </p:txBody>
      </p:sp>
      <p:sp>
        <p:nvSpPr>
          <p:cNvPr id="1536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4006732-00C9-4FCD-8506-51026CA367EC}" type="slidenum">
              <a:rPr lang="it-IT" sz="1200"/>
              <a:pPr algn="r"/>
              <a:t>1</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r>
              <a:rPr lang="it-IT"/>
              <a:t>Dove c’è vita ci sono i virus e infettano tutte le forme viventi. Sono coevoluti con i batteri sono responsabili  di una grande pressione evoluzionistica sui batteri stimolando mutazioni e cambiando il pool di geni. Shift microbiologico. I Fagi sono  la maggiore sorgente di trasferimento genico orizzontale tra i vari batteri, specie e generi. Tossina di Stafiloccocco aureo trasferita a stafiloccocchi coagulasi negativi, quindi conferimento di caratteri di patogenicita’ e aumento di virulenza.</a:t>
            </a:r>
          </a:p>
          <a:p>
            <a:r>
              <a:rPr lang="it-IT"/>
              <a:t>Conferiscono protezione ai batteri dall’infezione con altri fagi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They</a:t>
            </a:r>
            <a:r>
              <a:rPr lang="it-IT" dirty="0"/>
              <a:t> can </a:t>
            </a:r>
            <a:r>
              <a:rPr lang="it-IT" dirty="0" err="1"/>
              <a:t>interact</a:t>
            </a:r>
            <a:r>
              <a:rPr lang="it-IT" dirty="0"/>
              <a:t> with Immune system </a:t>
            </a:r>
            <a:r>
              <a:rPr lang="it-IT" dirty="0" err="1"/>
              <a:t>directly</a:t>
            </a:r>
            <a:r>
              <a:rPr lang="it-IT" dirty="0"/>
              <a:t> by </a:t>
            </a:r>
            <a:r>
              <a:rPr lang="it-IT" dirty="0" err="1"/>
              <a:t>inducing</a:t>
            </a:r>
            <a:r>
              <a:rPr lang="it-IT" dirty="0"/>
              <a:t> a </a:t>
            </a:r>
            <a:r>
              <a:rPr lang="it-IT" dirty="0" err="1"/>
              <a:t>humoral</a:t>
            </a:r>
            <a:r>
              <a:rPr lang="it-IT" dirty="0"/>
              <a:t> </a:t>
            </a:r>
            <a:r>
              <a:rPr lang="it-IT" dirty="0" err="1"/>
              <a:t>antibody</a:t>
            </a:r>
            <a:r>
              <a:rPr lang="it-IT" dirty="0"/>
              <a:t> </a:t>
            </a:r>
            <a:r>
              <a:rPr lang="it-IT" dirty="0" err="1"/>
              <a:t>response</a:t>
            </a:r>
            <a:r>
              <a:rPr lang="it-IT" dirty="0"/>
              <a:t> ( </a:t>
            </a:r>
            <a:r>
              <a:rPr lang="it-IT" dirty="0" err="1"/>
              <a:t>which</a:t>
            </a:r>
            <a:r>
              <a:rPr lang="it-IT" dirty="0"/>
              <a:t> </a:t>
            </a:r>
            <a:r>
              <a:rPr lang="it-IT" dirty="0" err="1"/>
              <a:t>may</a:t>
            </a:r>
            <a:r>
              <a:rPr lang="it-IT" dirty="0"/>
              <a:t> </a:t>
            </a:r>
            <a:r>
              <a:rPr lang="it-IT" dirty="0" err="1"/>
              <a:t>obstruct</a:t>
            </a:r>
            <a:r>
              <a:rPr lang="it-IT" dirty="0"/>
              <a:t> </a:t>
            </a:r>
            <a:r>
              <a:rPr lang="it-IT" dirty="0" err="1"/>
              <a:t>phage</a:t>
            </a:r>
            <a:r>
              <a:rPr lang="it-IT" dirty="0"/>
              <a:t> action) or </a:t>
            </a:r>
            <a:r>
              <a:rPr lang="it-IT" dirty="0" err="1"/>
              <a:t>indirectly</a:t>
            </a:r>
            <a:r>
              <a:rPr lang="it-IT" dirty="0"/>
              <a:t> </a:t>
            </a:r>
            <a:r>
              <a:rPr lang="it-IT" dirty="0" err="1"/>
              <a:t>through</a:t>
            </a:r>
            <a:r>
              <a:rPr lang="it-IT" dirty="0"/>
              <a:t> </a:t>
            </a:r>
            <a:r>
              <a:rPr lang="it-IT" dirty="0" err="1"/>
              <a:t>nonspecific</a:t>
            </a:r>
            <a:r>
              <a:rPr lang="it-IT" dirty="0"/>
              <a:t>  </a:t>
            </a:r>
            <a:r>
              <a:rPr lang="it-IT" dirty="0" err="1"/>
              <a:t>immunomodulatory</a:t>
            </a:r>
            <a:r>
              <a:rPr lang="it-IT" dirty="0"/>
              <a:t> </a:t>
            </a:r>
            <a:r>
              <a:rPr lang="it-IT" dirty="0" err="1"/>
              <a:t>effects</a:t>
            </a:r>
            <a:r>
              <a:rPr lang="it-IT" dirty="0"/>
              <a:t> on the immune </a:t>
            </a:r>
            <a:r>
              <a:rPr lang="it-IT" dirty="0" err="1"/>
              <a:t>response</a:t>
            </a:r>
            <a:r>
              <a:rPr lang="it-IT" dirty="0"/>
              <a:t>.</a:t>
            </a:r>
          </a:p>
        </p:txBody>
      </p:sp>
      <p:sp>
        <p:nvSpPr>
          <p:cNvPr id="4" name="Segnaposto numero diapositiva 3"/>
          <p:cNvSpPr>
            <a:spLocks noGrp="1"/>
          </p:cNvSpPr>
          <p:nvPr>
            <p:ph type="sldNum" sz="quarter" idx="5"/>
          </p:nvPr>
        </p:nvSpPr>
        <p:spPr/>
        <p:txBody>
          <a:bodyPr/>
          <a:lstStyle/>
          <a:p>
            <a:pPr>
              <a:defRPr/>
            </a:pPr>
            <a:fld id="{BEDA8CFB-10EA-4EDD-A8FF-75F631BE960F}" type="slidenum">
              <a:rPr lang="it-IT" smtClean="0"/>
              <a:pPr>
                <a:defRPr/>
              </a:pPr>
              <a:t>20</a:t>
            </a:fld>
            <a:endParaRPr lang="it-IT"/>
          </a:p>
        </p:txBody>
      </p:sp>
    </p:spTree>
    <p:extLst>
      <p:ext uri="{BB962C8B-B14F-4D97-AF65-F5344CB8AC3E}">
        <p14:creationId xmlns:p14="http://schemas.microsoft.com/office/powerpoint/2010/main" val="216751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600" b="1" dirty="0" err="1"/>
              <a:t>Phage</a:t>
            </a:r>
            <a:r>
              <a:rPr lang="it-IT" sz="1600" b="1" dirty="0"/>
              <a:t>- </a:t>
            </a:r>
            <a:r>
              <a:rPr lang="it-IT" sz="1600" b="1" dirty="0" err="1"/>
              <a:t>bacteria</a:t>
            </a:r>
            <a:r>
              <a:rPr lang="it-IT" sz="1600" b="1" dirty="0"/>
              <a:t> </a:t>
            </a:r>
            <a:r>
              <a:rPr lang="it-IT" sz="1600" b="1" dirty="0" err="1"/>
              <a:t>predation</a:t>
            </a:r>
            <a:r>
              <a:rPr lang="it-IT" sz="1600" b="1" dirty="0"/>
              <a:t> dynamics or </a:t>
            </a:r>
            <a:r>
              <a:rPr lang="it-IT" sz="1600" b="1" i="1" dirty="0" err="1"/>
              <a:t>Kill</a:t>
            </a:r>
            <a:r>
              <a:rPr lang="it-IT" sz="1600" b="1" i="1" dirty="0"/>
              <a:t>-the winner</a:t>
            </a:r>
          </a:p>
          <a:p>
            <a:r>
              <a:rPr lang="it-IT" dirty="0" err="1"/>
              <a:t>Phage</a:t>
            </a:r>
            <a:r>
              <a:rPr lang="it-IT" dirty="0"/>
              <a:t> </a:t>
            </a:r>
            <a:r>
              <a:rPr lang="it-IT" dirty="0" err="1"/>
              <a:t>kill</a:t>
            </a:r>
            <a:r>
              <a:rPr lang="it-IT" dirty="0"/>
              <a:t> </a:t>
            </a:r>
            <a:r>
              <a:rPr lang="it-IT" dirty="0" err="1"/>
              <a:t>only</a:t>
            </a:r>
            <a:r>
              <a:rPr lang="it-IT" dirty="0"/>
              <a:t> the </a:t>
            </a:r>
            <a:r>
              <a:rPr lang="it-IT" dirty="0" err="1"/>
              <a:t>dominant</a:t>
            </a:r>
            <a:r>
              <a:rPr lang="it-IT" dirty="0"/>
              <a:t> </a:t>
            </a:r>
            <a:r>
              <a:rPr lang="it-IT" dirty="0" err="1"/>
              <a:t>bacterial</a:t>
            </a:r>
            <a:r>
              <a:rPr lang="it-IT" dirty="0"/>
              <a:t> </a:t>
            </a:r>
            <a:r>
              <a:rPr lang="it-IT" dirty="0" err="1"/>
              <a:t>strains</a:t>
            </a:r>
            <a:r>
              <a:rPr lang="it-IT" dirty="0"/>
              <a:t> to </a:t>
            </a:r>
            <a:r>
              <a:rPr lang="it-IT" dirty="0" err="1"/>
              <a:t>reestablish</a:t>
            </a:r>
            <a:r>
              <a:rPr lang="it-IT" dirty="0"/>
              <a:t> a </a:t>
            </a:r>
            <a:r>
              <a:rPr lang="it-IT" dirty="0" err="1"/>
              <a:t>microbiological</a:t>
            </a:r>
            <a:r>
              <a:rPr lang="it-IT" dirty="0"/>
              <a:t> </a:t>
            </a:r>
            <a:r>
              <a:rPr lang="it-IT" dirty="0" err="1"/>
              <a:t>equilibrium</a:t>
            </a:r>
            <a:r>
              <a:rPr lang="it-IT" dirty="0"/>
              <a:t>.</a:t>
            </a:r>
          </a:p>
          <a:p>
            <a:r>
              <a:rPr lang="it-IT" dirty="0"/>
              <a:t>In </a:t>
            </a:r>
            <a:r>
              <a:rPr lang="it-IT" dirty="0" err="1"/>
              <a:t>humans</a:t>
            </a:r>
            <a:r>
              <a:rPr lang="it-IT" dirty="0"/>
              <a:t> </a:t>
            </a:r>
            <a:r>
              <a:rPr lang="it-IT" dirty="0" err="1"/>
              <a:t>different</a:t>
            </a:r>
            <a:r>
              <a:rPr lang="it-IT" dirty="0"/>
              <a:t> </a:t>
            </a:r>
            <a:r>
              <a:rPr lang="it-IT" dirty="0" err="1"/>
              <a:t>niche</a:t>
            </a:r>
            <a:r>
              <a:rPr lang="it-IT" dirty="0"/>
              <a:t> </a:t>
            </a:r>
            <a:r>
              <a:rPr lang="it-IT" dirty="0" err="1"/>
              <a:t>contain</a:t>
            </a:r>
            <a:r>
              <a:rPr lang="it-IT" dirty="0"/>
              <a:t> </a:t>
            </a:r>
            <a:r>
              <a:rPr lang="it-IT" dirty="0" err="1"/>
              <a:t>stable</a:t>
            </a:r>
            <a:r>
              <a:rPr lang="it-IT" dirty="0"/>
              <a:t> communities of </a:t>
            </a:r>
            <a:r>
              <a:rPr lang="it-IT" dirty="0" err="1"/>
              <a:t>phage</a:t>
            </a:r>
            <a:r>
              <a:rPr lang="it-IT" dirty="0"/>
              <a:t> and </a:t>
            </a:r>
            <a:r>
              <a:rPr lang="it-IT" dirty="0" err="1"/>
              <a:t>bacteria</a:t>
            </a:r>
            <a:r>
              <a:rPr lang="it-IT" dirty="0"/>
              <a:t> </a:t>
            </a:r>
            <a:r>
              <a:rPr lang="it-IT" dirty="0" err="1"/>
              <a:t>as</a:t>
            </a:r>
            <a:r>
              <a:rPr lang="it-IT" dirty="0"/>
              <a:t> </a:t>
            </a:r>
            <a:r>
              <a:rPr lang="it-IT" dirty="0" err="1"/>
              <a:t>consequence</a:t>
            </a:r>
            <a:r>
              <a:rPr lang="it-IT" dirty="0"/>
              <a:t> of a </a:t>
            </a:r>
            <a:r>
              <a:rPr lang="it-IT" dirty="0" err="1"/>
              <a:t>predominant</a:t>
            </a:r>
            <a:r>
              <a:rPr lang="it-IT" dirty="0"/>
              <a:t> </a:t>
            </a:r>
            <a:r>
              <a:rPr lang="it-IT" dirty="0" err="1"/>
              <a:t>phage</a:t>
            </a:r>
            <a:r>
              <a:rPr lang="it-IT" dirty="0"/>
              <a:t> </a:t>
            </a:r>
            <a:r>
              <a:rPr lang="it-IT" dirty="0" err="1"/>
              <a:t>lysogenic</a:t>
            </a:r>
            <a:r>
              <a:rPr lang="it-IT" dirty="0"/>
              <a:t> </a:t>
            </a:r>
            <a:r>
              <a:rPr lang="it-IT" dirty="0" err="1"/>
              <a:t>cycle</a:t>
            </a:r>
            <a:r>
              <a:rPr lang="it-IT" dirty="0"/>
              <a:t>. Es: </a:t>
            </a:r>
            <a:r>
              <a:rPr lang="it-IT" dirty="0">
                <a:solidFill>
                  <a:srgbClr val="FF0000"/>
                </a:solidFill>
              </a:rPr>
              <a:t>of </a:t>
            </a:r>
            <a:r>
              <a:rPr lang="it-IT" dirty="0" err="1">
                <a:solidFill>
                  <a:srgbClr val="FF0000"/>
                </a:solidFill>
              </a:rPr>
              <a:t>role</a:t>
            </a:r>
            <a:r>
              <a:rPr lang="it-IT" dirty="0">
                <a:solidFill>
                  <a:srgbClr val="FF0000"/>
                </a:solidFill>
              </a:rPr>
              <a:t> of </a:t>
            </a:r>
            <a:r>
              <a:rPr lang="it-IT" dirty="0" err="1">
                <a:solidFill>
                  <a:srgbClr val="FF0000"/>
                </a:solidFill>
              </a:rPr>
              <a:t>lytic</a:t>
            </a:r>
            <a:r>
              <a:rPr lang="it-IT" dirty="0">
                <a:solidFill>
                  <a:srgbClr val="FF0000"/>
                </a:solidFill>
              </a:rPr>
              <a:t> </a:t>
            </a:r>
            <a:r>
              <a:rPr lang="it-IT" dirty="0" err="1">
                <a:solidFill>
                  <a:srgbClr val="FF0000"/>
                </a:solidFill>
              </a:rPr>
              <a:t>phage</a:t>
            </a:r>
            <a:r>
              <a:rPr lang="it-IT" dirty="0">
                <a:solidFill>
                  <a:srgbClr val="FF0000"/>
                </a:solidFill>
              </a:rPr>
              <a:t> </a:t>
            </a:r>
            <a:r>
              <a:rPr lang="it-IT" dirty="0" err="1">
                <a:solidFill>
                  <a:srgbClr val="FF0000"/>
                </a:solidFill>
              </a:rPr>
              <a:t>into</a:t>
            </a:r>
            <a:r>
              <a:rPr lang="it-IT" dirty="0">
                <a:solidFill>
                  <a:srgbClr val="FF0000"/>
                </a:solidFill>
              </a:rPr>
              <a:t> the </a:t>
            </a:r>
            <a:r>
              <a:rPr lang="it-IT" dirty="0" err="1">
                <a:solidFill>
                  <a:srgbClr val="FF0000"/>
                </a:solidFill>
              </a:rPr>
              <a:t>development</a:t>
            </a:r>
            <a:r>
              <a:rPr lang="it-IT" dirty="0">
                <a:solidFill>
                  <a:srgbClr val="FF0000"/>
                </a:solidFill>
              </a:rPr>
              <a:t> of </a:t>
            </a:r>
            <a:r>
              <a:rPr lang="it-IT" dirty="0" err="1">
                <a:solidFill>
                  <a:srgbClr val="FF0000"/>
                </a:solidFill>
              </a:rPr>
              <a:t>disease</a:t>
            </a:r>
            <a:r>
              <a:rPr lang="it-IT" dirty="0">
                <a:solidFill>
                  <a:srgbClr val="FF0000"/>
                </a:solidFill>
              </a:rPr>
              <a:t> ( </a:t>
            </a:r>
            <a:r>
              <a:rPr lang="it-IT" dirty="0" err="1">
                <a:solidFill>
                  <a:srgbClr val="FF0000"/>
                </a:solidFill>
              </a:rPr>
              <a:t>periodontitis</a:t>
            </a:r>
            <a:r>
              <a:rPr lang="it-IT" dirty="0">
                <a:solidFill>
                  <a:srgbClr val="FF0000"/>
                </a:solidFill>
              </a:rPr>
              <a:t>)</a:t>
            </a:r>
          </a:p>
          <a:p>
            <a:endParaRPr lang="it-IT" dirty="0"/>
          </a:p>
          <a:p>
            <a:r>
              <a:rPr lang="it-IT" sz="1600" b="1" dirty="0" err="1"/>
              <a:t>Phage-induced</a:t>
            </a:r>
            <a:r>
              <a:rPr lang="it-IT" sz="1600" b="1" dirty="0"/>
              <a:t> </a:t>
            </a:r>
            <a:r>
              <a:rPr lang="it-IT" sz="1600" b="1" dirty="0" err="1"/>
              <a:t>bacterial</a:t>
            </a:r>
            <a:r>
              <a:rPr lang="it-IT" sz="1600" b="1" dirty="0"/>
              <a:t> </a:t>
            </a:r>
            <a:r>
              <a:rPr lang="it-IT" sz="1600" b="1" dirty="0" err="1"/>
              <a:t>genome</a:t>
            </a:r>
            <a:r>
              <a:rPr lang="it-IT" sz="1600" b="1" dirty="0"/>
              <a:t> </a:t>
            </a:r>
            <a:r>
              <a:rPr lang="it-IT" sz="1600" b="1" dirty="0" err="1"/>
              <a:t>modification</a:t>
            </a:r>
            <a:endParaRPr lang="it-IT" sz="1600" b="1" dirty="0"/>
          </a:p>
          <a:p>
            <a:r>
              <a:rPr lang="it-IT" sz="1400" dirty="0" err="1"/>
              <a:t>They</a:t>
            </a:r>
            <a:r>
              <a:rPr lang="it-IT" sz="1400" dirty="0"/>
              <a:t> </a:t>
            </a:r>
            <a:r>
              <a:rPr lang="it-IT" sz="1400" dirty="0" err="1"/>
              <a:t>offer</a:t>
            </a:r>
            <a:r>
              <a:rPr lang="it-IT" sz="1400" dirty="0"/>
              <a:t> </a:t>
            </a:r>
            <a:r>
              <a:rPr lang="it-IT" sz="1400" dirty="0" err="1"/>
              <a:t>evolutionary</a:t>
            </a:r>
            <a:r>
              <a:rPr lang="it-IT" sz="1400" dirty="0"/>
              <a:t> </a:t>
            </a:r>
            <a:r>
              <a:rPr lang="it-IT" sz="1400" dirty="0" err="1"/>
              <a:t>advantage</a:t>
            </a:r>
            <a:r>
              <a:rPr lang="it-IT" sz="1400" dirty="0"/>
              <a:t> to </a:t>
            </a:r>
            <a:r>
              <a:rPr lang="it-IT" sz="1400" dirty="0" err="1"/>
              <a:t>bacteria</a:t>
            </a:r>
            <a:r>
              <a:rPr lang="it-IT" sz="1400" dirty="0"/>
              <a:t> by </a:t>
            </a:r>
            <a:r>
              <a:rPr lang="it-IT" sz="1400" dirty="0" err="1"/>
              <a:t>stimulating</a:t>
            </a:r>
            <a:r>
              <a:rPr lang="it-IT" sz="1400" dirty="0"/>
              <a:t> </a:t>
            </a:r>
            <a:r>
              <a:rPr lang="it-IT" sz="1400" dirty="0" err="1"/>
              <a:t>mutations</a:t>
            </a:r>
            <a:r>
              <a:rPr lang="it-IT" sz="1400" dirty="0"/>
              <a:t>, </a:t>
            </a:r>
            <a:r>
              <a:rPr lang="it-IT" sz="1400" dirty="0" err="1"/>
              <a:t>adaptations</a:t>
            </a:r>
            <a:r>
              <a:rPr lang="it-IT" sz="1400" dirty="0"/>
              <a:t> and </a:t>
            </a:r>
            <a:r>
              <a:rPr lang="it-IT" sz="1400" dirty="0" err="1"/>
              <a:t>antibiotic</a:t>
            </a:r>
            <a:r>
              <a:rPr lang="it-IT" sz="1400" dirty="0"/>
              <a:t> </a:t>
            </a:r>
            <a:r>
              <a:rPr lang="it-IT" sz="1400" dirty="0" err="1"/>
              <a:t>resistance</a:t>
            </a:r>
            <a:r>
              <a:rPr lang="it-IT" sz="1400" dirty="0"/>
              <a:t>, by </a:t>
            </a:r>
            <a:r>
              <a:rPr lang="it-IT" sz="1400" dirty="0" err="1"/>
              <a:t>horizontal</a:t>
            </a:r>
            <a:r>
              <a:rPr lang="it-IT" sz="1400" dirty="0"/>
              <a:t> gene transfer. Es</a:t>
            </a:r>
            <a:r>
              <a:rPr lang="it-IT" sz="1600" dirty="0"/>
              <a:t>:</a:t>
            </a:r>
            <a:r>
              <a:rPr lang="it-IT" sz="1600" b="1" dirty="0"/>
              <a:t> </a:t>
            </a:r>
            <a:r>
              <a:rPr lang="it-IT" sz="1400" dirty="0" err="1">
                <a:solidFill>
                  <a:srgbClr val="FF0000"/>
                </a:solidFill>
              </a:rPr>
              <a:t>profhage</a:t>
            </a:r>
            <a:r>
              <a:rPr lang="it-IT" sz="1400" dirty="0">
                <a:solidFill>
                  <a:srgbClr val="FF0000"/>
                </a:solidFill>
              </a:rPr>
              <a:t> of </a:t>
            </a:r>
            <a:r>
              <a:rPr lang="it-IT" sz="1400" dirty="0" err="1">
                <a:solidFill>
                  <a:srgbClr val="FF0000"/>
                </a:solidFill>
              </a:rPr>
              <a:t>enterococcus</a:t>
            </a:r>
            <a:r>
              <a:rPr lang="it-IT" sz="1400" dirty="0">
                <a:solidFill>
                  <a:srgbClr val="FF0000"/>
                </a:solidFill>
              </a:rPr>
              <a:t> </a:t>
            </a:r>
            <a:r>
              <a:rPr lang="it-IT" sz="1400" dirty="0" err="1">
                <a:solidFill>
                  <a:srgbClr val="FF0000"/>
                </a:solidFill>
              </a:rPr>
              <a:t>feacalis</a:t>
            </a:r>
            <a:r>
              <a:rPr lang="it-IT" sz="1400" dirty="0">
                <a:solidFill>
                  <a:srgbClr val="FF0000"/>
                </a:solidFill>
              </a:rPr>
              <a:t> </a:t>
            </a:r>
            <a:r>
              <a:rPr lang="it-IT" sz="1400" dirty="0" err="1">
                <a:solidFill>
                  <a:srgbClr val="FF0000"/>
                </a:solidFill>
              </a:rPr>
              <a:t>adhesion</a:t>
            </a:r>
            <a:r>
              <a:rPr lang="it-IT" sz="1400" dirty="0">
                <a:solidFill>
                  <a:srgbClr val="FF0000"/>
                </a:solidFill>
              </a:rPr>
              <a:t> to human </a:t>
            </a:r>
            <a:r>
              <a:rPr lang="it-IT" sz="1400" dirty="0" err="1">
                <a:solidFill>
                  <a:srgbClr val="FF0000"/>
                </a:solidFill>
              </a:rPr>
              <a:t>platelets</a:t>
            </a:r>
            <a:r>
              <a:rPr lang="it-IT" sz="1400" dirty="0">
                <a:solidFill>
                  <a:srgbClr val="FF0000"/>
                </a:solidFill>
              </a:rPr>
              <a:t> , first step of </a:t>
            </a:r>
            <a:r>
              <a:rPr lang="it-IT" sz="1400" dirty="0" err="1">
                <a:solidFill>
                  <a:srgbClr val="FF0000"/>
                </a:solidFill>
              </a:rPr>
              <a:t>infective</a:t>
            </a:r>
            <a:r>
              <a:rPr lang="it-IT" sz="1400" dirty="0">
                <a:solidFill>
                  <a:srgbClr val="FF0000"/>
                </a:solidFill>
              </a:rPr>
              <a:t> </a:t>
            </a:r>
            <a:r>
              <a:rPr lang="it-IT" sz="1400" dirty="0" err="1">
                <a:solidFill>
                  <a:srgbClr val="FF0000"/>
                </a:solidFill>
              </a:rPr>
              <a:t>endocarditis</a:t>
            </a:r>
            <a:endParaRPr lang="it-IT" sz="1400" dirty="0">
              <a:solidFill>
                <a:srgbClr val="FF0000"/>
              </a:solidFill>
            </a:endParaRPr>
          </a:p>
          <a:p>
            <a:endParaRPr lang="it-IT" sz="1400" dirty="0">
              <a:solidFill>
                <a:srgbClr val="FF0000"/>
              </a:solidFill>
            </a:endParaRPr>
          </a:p>
          <a:p>
            <a:r>
              <a:rPr lang="it-IT" sz="1600" b="1" dirty="0" err="1"/>
              <a:t>Phage</a:t>
            </a:r>
            <a:r>
              <a:rPr lang="it-IT" sz="1600" b="1" dirty="0"/>
              <a:t> –human immune system dynamics</a:t>
            </a:r>
          </a:p>
          <a:p>
            <a:r>
              <a:rPr lang="it-IT" sz="1400" dirty="0" err="1"/>
              <a:t>Pahge</a:t>
            </a:r>
            <a:r>
              <a:rPr lang="it-IT" sz="1400" dirty="0"/>
              <a:t> and microbiota </a:t>
            </a:r>
            <a:r>
              <a:rPr lang="it-IT" sz="1400" dirty="0" err="1"/>
              <a:t>colonize</a:t>
            </a:r>
            <a:r>
              <a:rPr lang="it-IT" sz="1400" dirty="0"/>
              <a:t> </a:t>
            </a:r>
            <a:r>
              <a:rPr lang="it-IT" sz="1400" dirty="0" err="1"/>
              <a:t>mucosal</a:t>
            </a:r>
            <a:r>
              <a:rPr lang="it-IT" sz="1400" dirty="0"/>
              <a:t> </a:t>
            </a:r>
            <a:r>
              <a:rPr lang="it-IT" sz="1400" dirty="0" err="1"/>
              <a:t>surface</a:t>
            </a:r>
            <a:r>
              <a:rPr lang="it-IT" sz="1400" dirty="0"/>
              <a:t> and are </a:t>
            </a:r>
            <a:r>
              <a:rPr lang="it-IT" sz="1400" dirty="0" err="1"/>
              <a:t>considered</a:t>
            </a:r>
            <a:r>
              <a:rPr lang="it-IT" sz="1400" dirty="0"/>
              <a:t> </a:t>
            </a:r>
            <a:r>
              <a:rPr lang="it-IT" sz="1400" dirty="0" err="1"/>
              <a:t>as</a:t>
            </a:r>
            <a:r>
              <a:rPr lang="it-IT" sz="1400" dirty="0"/>
              <a:t> part of innate immune system </a:t>
            </a:r>
            <a:r>
              <a:rPr lang="it-IT" sz="1400" dirty="0" err="1"/>
              <a:t>as</a:t>
            </a:r>
            <a:r>
              <a:rPr lang="it-IT" sz="1400" dirty="0"/>
              <a:t> </a:t>
            </a:r>
            <a:r>
              <a:rPr lang="it-IT" sz="1400" dirty="0" err="1"/>
              <a:t>they</a:t>
            </a:r>
            <a:r>
              <a:rPr lang="it-IT" sz="1400" dirty="0"/>
              <a:t> </a:t>
            </a:r>
            <a:r>
              <a:rPr lang="it-IT" sz="1400" dirty="0" err="1"/>
              <a:t>provide</a:t>
            </a:r>
            <a:r>
              <a:rPr lang="it-IT" sz="1400" dirty="0"/>
              <a:t> </a:t>
            </a:r>
            <a:r>
              <a:rPr lang="it-IT" sz="1400" dirty="0" err="1"/>
              <a:t>physical</a:t>
            </a:r>
            <a:r>
              <a:rPr lang="it-IT" sz="1400" dirty="0"/>
              <a:t> and </a:t>
            </a:r>
            <a:r>
              <a:rPr lang="it-IT" sz="1400" dirty="0" err="1"/>
              <a:t>biochemical</a:t>
            </a:r>
            <a:r>
              <a:rPr lang="it-IT" sz="1400" dirty="0"/>
              <a:t> </a:t>
            </a:r>
            <a:r>
              <a:rPr lang="it-IT" sz="1400" dirty="0" err="1"/>
              <a:t>antimicrobial</a:t>
            </a:r>
            <a:r>
              <a:rPr lang="it-IT" sz="1400" dirty="0"/>
              <a:t> </a:t>
            </a:r>
            <a:r>
              <a:rPr lang="it-IT" sz="1400" dirty="0" err="1"/>
              <a:t>defence</a:t>
            </a:r>
            <a:r>
              <a:rPr lang="it-IT" sz="1400" dirty="0"/>
              <a:t>.</a:t>
            </a:r>
          </a:p>
          <a:p>
            <a:endParaRPr lang="it-IT" dirty="0"/>
          </a:p>
        </p:txBody>
      </p:sp>
      <p:sp>
        <p:nvSpPr>
          <p:cNvPr id="4" name="Segnaposto numero diapositiva 3"/>
          <p:cNvSpPr>
            <a:spLocks noGrp="1"/>
          </p:cNvSpPr>
          <p:nvPr>
            <p:ph type="sldNum" sz="quarter" idx="5"/>
          </p:nvPr>
        </p:nvSpPr>
        <p:spPr/>
        <p:txBody>
          <a:bodyPr/>
          <a:lstStyle/>
          <a:p>
            <a:pPr>
              <a:defRPr/>
            </a:pPr>
            <a:fld id="{BEDA8CFB-10EA-4EDD-A8FF-75F631BE960F}" type="slidenum">
              <a:rPr lang="it-IT" smtClean="0"/>
              <a:pPr>
                <a:defRPr/>
              </a:pPr>
              <a:t>21</a:t>
            </a:fld>
            <a:endParaRPr lang="it-IT"/>
          </a:p>
        </p:txBody>
      </p:sp>
    </p:spTree>
    <p:extLst>
      <p:ext uri="{BB962C8B-B14F-4D97-AF65-F5344CB8AC3E}">
        <p14:creationId xmlns:p14="http://schemas.microsoft.com/office/powerpoint/2010/main" val="46921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endParaRPr lang="it-IT" dirty="0"/>
          </a:p>
          <a:p>
            <a:pPr>
              <a:lnSpc>
                <a:spcPct val="90000"/>
              </a:lnSpc>
            </a:pPr>
            <a:endParaRPr lang="it-IT" dirty="0"/>
          </a:p>
          <a:p>
            <a:pPr>
              <a:lnSpc>
                <a:spcPct val="90000"/>
              </a:lnSpc>
            </a:pPr>
            <a:r>
              <a:rPr lang="it-IT" dirty="0" err="1"/>
              <a:t>Bacteriophage</a:t>
            </a:r>
            <a:r>
              <a:rPr lang="it-IT" dirty="0"/>
              <a:t> communities </a:t>
            </a:r>
            <a:r>
              <a:rPr lang="it-IT" dirty="0" err="1"/>
              <a:t>have</a:t>
            </a:r>
            <a:r>
              <a:rPr lang="it-IT" dirty="0"/>
              <a:t> </a:t>
            </a:r>
            <a:r>
              <a:rPr lang="it-IT" dirty="0" err="1"/>
              <a:t>recently</a:t>
            </a:r>
            <a:r>
              <a:rPr lang="it-IT" dirty="0"/>
              <a:t> </a:t>
            </a:r>
            <a:r>
              <a:rPr lang="it-IT" dirty="0" err="1"/>
              <a:t>been</a:t>
            </a:r>
            <a:r>
              <a:rPr lang="it-IT" dirty="0"/>
              <a:t> </a:t>
            </a:r>
            <a:r>
              <a:rPr lang="it-IT" dirty="0" err="1"/>
              <a:t>shown</a:t>
            </a:r>
            <a:r>
              <a:rPr lang="it-IT" dirty="0"/>
              <a:t> to </a:t>
            </a:r>
            <a:r>
              <a:rPr lang="it-IT" dirty="0" err="1"/>
              <a:t>have</a:t>
            </a:r>
            <a:r>
              <a:rPr lang="it-IT" dirty="0"/>
              <a:t> a </a:t>
            </a:r>
            <a:r>
              <a:rPr lang="it-IT" dirty="0" err="1"/>
              <a:t>unique</a:t>
            </a:r>
            <a:r>
              <a:rPr lang="it-IT" dirty="0"/>
              <a:t>  </a:t>
            </a:r>
            <a:r>
              <a:rPr lang="it-IT" dirty="0" err="1"/>
              <a:t>role</a:t>
            </a:r>
            <a:r>
              <a:rPr lang="it-IT" dirty="0"/>
              <a:t> in </a:t>
            </a:r>
            <a:r>
              <a:rPr lang="it-IT" dirty="0" err="1"/>
              <a:t>immunity</a:t>
            </a:r>
            <a:r>
              <a:rPr lang="it-IT" dirty="0"/>
              <a:t> </a:t>
            </a:r>
            <a:r>
              <a:rPr lang="it-IT" dirty="0" err="1"/>
              <a:t>as</a:t>
            </a:r>
            <a:r>
              <a:rPr lang="it-IT" dirty="0"/>
              <a:t> a </a:t>
            </a:r>
            <a:r>
              <a:rPr lang="it-IT" dirty="0" err="1"/>
              <a:t>prominent</a:t>
            </a:r>
            <a:r>
              <a:rPr lang="it-IT" dirty="0"/>
              <a:t> </a:t>
            </a:r>
            <a:r>
              <a:rPr lang="it-IT" dirty="0" err="1"/>
              <a:t>defender</a:t>
            </a:r>
            <a:r>
              <a:rPr lang="it-IT" dirty="0"/>
              <a:t> of the mucosa </a:t>
            </a:r>
            <a:r>
              <a:rPr lang="it-IT" dirty="0" err="1"/>
              <a:t>barrier</a:t>
            </a:r>
            <a:r>
              <a:rPr lang="it-IT" dirty="0"/>
              <a:t> from </a:t>
            </a:r>
            <a:r>
              <a:rPr lang="it-IT" dirty="0" err="1"/>
              <a:t>invading</a:t>
            </a:r>
            <a:r>
              <a:rPr lang="it-IT" dirty="0"/>
              <a:t> </a:t>
            </a:r>
            <a:r>
              <a:rPr lang="it-IT" dirty="0" err="1"/>
              <a:t>bacteria</a:t>
            </a:r>
            <a:r>
              <a:rPr lang="it-IT" dirty="0"/>
              <a:t>.</a:t>
            </a:r>
          </a:p>
          <a:p>
            <a:pPr>
              <a:lnSpc>
                <a:spcPct val="90000"/>
              </a:lnSpc>
            </a:pPr>
            <a:r>
              <a:rPr lang="it-IT" dirty="0" err="1"/>
              <a:t>Mucosal</a:t>
            </a:r>
            <a:r>
              <a:rPr lang="it-IT" dirty="0"/>
              <a:t> </a:t>
            </a:r>
            <a:r>
              <a:rPr lang="it-IT" dirty="0" err="1"/>
              <a:t>surfaces</a:t>
            </a:r>
            <a:r>
              <a:rPr lang="it-IT" dirty="0"/>
              <a:t> are a </a:t>
            </a:r>
            <a:r>
              <a:rPr lang="it-IT" dirty="0" err="1"/>
              <a:t>main</a:t>
            </a:r>
            <a:r>
              <a:rPr lang="it-IT" dirty="0"/>
              <a:t> entry point for </a:t>
            </a:r>
            <a:r>
              <a:rPr lang="it-IT" dirty="0" err="1"/>
              <a:t>pathogens</a:t>
            </a:r>
            <a:r>
              <a:rPr lang="it-IT" dirty="0"/>
              <a:t> and the </a:t>
            </a:r>
            <a:r>
              <a:rPr lang="it-IT" dirty="0" err="1"/>
              <a:t>principal</a:t>
            </a:r>
            <a:r>
              <a:rPr lang="it-IT" dirty="0"/>
              <a:t> </a:t>
            </a:r>
            <a:r>
              <a:rPr lang="it-IT" dirty="0" err="1"/>
              <a:t>sites</a:t>
            </a:r>
            <a:r>
              <a:rPr lang="it-IT" dirty="0"/>
              <a:t> of defense </a:t>
            </a:r>
            <a:r>
              <a:rPr lang="it-IT" dirty="0" err="1"/>
              <a:t>against</a:t>
            </a:r>
            <a:r>
              <a:rPr lang="it-IT" dirty="0"/>
              <a:t> </a:t>
            </a:r>
            <a:r>
              <a:rPr lang="it-IT" dirty="0" err="1"/>
              <a:t>infection</a:t>
            </a:r>
            <a:r>
              <a:rPr lang="it-IT" dirty="0"/>
              <a:t>. </a:t>
            </a:r>
            <a:r>
              <a:rPr lang="it-IT" dirty="0" err="1"/>
              <a:t>Both</a:t>
            </a:r>
            <a:r>
              <a:rPr lang="it-IT" dirty="0"/>
              <a:t> </a:t>
            </a:r>
            <a:r>
              <a:rPr lang="it-IT" dirty="0" err="1"/>
              <a:t>bacteria</a:t>
            </a:r>
            <a:r>
              <a:rPr lang="it-IT" dirty="0"/>
              <a:t> and </a:t>
            </a:r>
            <a:r>
              <a:rPr lang="it-IT" dirty="0" err="1"/>
              <a:t>phage</a:t>
            </a:r>
            <a:r>
              <a:rPr lang="it-IT" dirty="0"/>
              <a:t> are </a:t>
            </a:r>
            <a:r>
              <a:rPr lang="it-IT" dirty="0" err="1"/>
              <a:t>associated</a:t>
            </a:r>
            <a:r>
              <a:rPr lang="it-IT" dirty="0"/>
              <a:t> with </a:t>
            </a:r>
            <a:r>
              <a:rPr lang="it-IT" dirty="0" err="1"/>
              <a:t>this</a:t>
            </a:r>
            <a:r>
              <a:rPr lang="it-IT" dirty="0"/>
              <a:t> </a:t>
            </a:r>
            <a:r>
              <a:rPr lang="it-IT" dirty="0" err="1"/>
              <a:t>mucus</a:t>
            </a:r>
            <a:r>
              <a:rPr lang="it-IT" dirty="0"/>
              <a:t>. Here </a:t>
            </a:r>
            <a:r>
              <a:rPr lang="it-IT" dirty="0" err="1"/>
              <a:t>we</a:t>
            </a:r>
            <a:r>
              <a:rPr lang="it-IT" dirty="0"/>
              <a:t> show </a:t>
            </a:r>
            <a:r>
              <a:rPr lang="it-IT" dirty="0" err="1"/>
              <a:t>that</a:t>
            </a:r>
            <a:r>
              <a:rPr lang="it-IT" dirty="0"/>
              <a:t> </a:t>
            </a:r>
            <a:r>
              <a:rPr lang="it-IT" dirty="0" err="1"/>
              <a:t>phage</a:t>
            </a:r>
            <a:r>
              <a:rPr lang="it-IT" dirty="0"/>
              <a:t>-to-</a:t>
            </a:r>
            <a:r>
              <a:rPr lang="it-IT" dirty="0" err="1"/>
              <a:t>bacteria</a:t>
            </a:r>
            <a:r>
              <a:rPr lang="it-IT" dirty="0"/>
              <a:t> </a:t>
            </a:r>
            <a:r>
              <a:rPr lang="it-IT" dirty="0" err="1"/>
              <a:t>ratios</a:t>
            </a:r>
            <a:r>
              <a:rPr lang="it-IT" dirty="0"/>
              <a:t> </a:t>
            </a:r>
            <a:r>
              <a:rPr lang="it-IT" dirty="0" err="1"/>
              <a:t>were</a:t>
            </a:r>
            <a:r>
              <a:rPr lang="it-IT" dirty="0"/>
              <a:t> </a:t>
            </a:r>
            <a:r>
              <a:rPr lang="it-IT" dirty="0" err="1"/>
              <a:t>increased</a:t>
            </a:r>
            <a:r>
              <a:rPr lang="it-IT" dirty="0"/>
              <a:t>, relative to the </a:t>
            </a:r>
            <a:r>
              <a:rPr lang="it-IT" dirty="0" err="1"/>
              <a:t>adjacent</a:t>
            </a:r>
            <a:r>
              <a:rPr lang="it-IT" dirty="0"/>
              <a:t> </a:t>
            </a:r>
            <a:r>
              <a:rPr lang="it-IT" dirty="0" err="1"/>
              <a:t>environment</a:t>
            </a:r>
            <a:r>
              <a:rPr lang="it-IT" dirty="0"/>
              <a:t>, on </a:t>
            </a:r>
            <a:r>
              <a:rPr lang="it-IT" dirty="0" err="1"/>
              <a:t>all</a:t>
            </a:r>
            <a:r>
              <a:rPr lang="it-IT" dirty="0"/>
              <a:t> </a:t>
            </a:r>
            <a:r>
              <a:rPr lang="it-IT" dirty="0" err="1"/>
              <a:t>mucosal</a:t>
            </a:r>
            <a:r>
              <a:rPr lang="it-IT" dirty="0"/>
              <a:t> </a:t>
            </a:r>
            <a:r>
              <a:rPr lang="it-IT" dirty="0" err="1"/>
              <a:t>surfaces</a:t>
            </a:r>
            <a:r>
              <a:rPr lang="it-IT" dirty="0"/>
              <a:t> </a:t>
            </a:r>
            <a:r>
              <a:rPr lang="it-IT" dirty="0" err="1"/>
              <a:t>sampled</a:t>
            </a:r>
            <a:r>
              <a:rPr lang="it-IT" dirty="0"/>
              <a:t>, </a:t>
            </a:r>
            <a:r>
              <a:rPr lang="it-IT" dirty="0" err="1"/>
              <a:t>ranging</a:t>
            </a:r>
            <a:r>
              <a:rPr lang="it-IT" dirty="0"/>
              <a:t> from </a:t>
            </a:r>
            <a:r>
              <a:rPr lang="it-IT" dirty="0" err="1"/>
              <a:t>cnidarians</a:t>
            </a:r>
            <a:r>
              <a:rPr lang="it-IT" dirty="0"/>
              <a:t> to </a:t>
            </a:r>
            <a:r>
              <a:rPr lang="it-IT" dirty="0" err="1"/>
              <a:t>humans</a:t>
            </a:r>
            <a:r>
              <a:rPr lang="it-IT" dirty="0"/>
              <a:t>. In vitro studies of </a:t>
            </a:r>
            <a:r>
              <a:rPr lang="it-IT" dirty="0" err="1"/>
              <a:t>tissue</a:t>
            </a:r>
            <a:r>
              <a:rPr lang="it-IT" dirty="0"/>
              <a:t> culture </a:t>
            </a:r>
            <a:r>
              <a:rPr lang="it-IT" dirty="0" err="1"/>
              <a:t>cells</a:t>
            </a:r>
            <a:r>
              <a:rPr lang="it-IT" dirty="0"/>
              <a:t> with and </a:t>
            </a:r>
            <a:r>
              <a:rPr lang="it-IT" dirty="0" err="1"/>
              <a:t>without</a:t>
            </a:r>
            <a:r>
              <a:rPr lang="it-IT" dirty="0"/>
              <a:t> </a:t>
            </a:r>
            <a:r>
              <a:rPr lang="it-IT" dirty="0" err="1"/>
              <a:t>surface</a:t>
            </a:r>
            <a:r>
              <a:rPr lang="it-IT" dirty="0"/>
              <a:t> </a:t>
            </a:r>
            <a:r>
              <a:rPr lang="it-IT" dirty="0" err="1"/>
              <a:t>mucus</a:t>
            </a:r>
            <a:r>
              <a:rPr lang="it-IT" dirty="0"/>
              <a:t> </a:t>
            </a:r>
            <a:r>
              <a:rPr lang="it-IT" dirty="0" err="1"/>
              <a:t>demonstrated</a:t>
            </a:r>
            <a:r>
              <a:rPr lang="it-IT" dirty="0"/>
              <a:t> </a:t>
            </a:r>
            <a:r>
              <a:rPr lang="it-IT" dirty="0" err="1"/>
              <a:t>that</a:t>
            </a:r>
            <a:r>
              <a:rPr lang="it-IT" dirty="0"/>
              <a:t> </a:t>
            </a:r>
            <a:r>
              <a:rPr lang="it-IT" dirty="0" err="1"/>
              <a:t>this</a:t>
            </a:r>
            <a:r>
              <a:rPr lang="it-IT" dirty="0"/>
              <a:t> </a:t>
            </a:r>
            <a:r>
              <a:rPr lang="it-IT" dirty="0" err="1"/>
              <a:t>increase</a:t>
            </a:r>
            <a:r>
              <a:rPr lang="it-IT" dirty="0"/>
              <a:t> in </a:t>
            </a:r>
            <a:r>
              <a:rPr lang="it-IT" dirty="0" err="1"/>
              <a:t>phage</a:t>
            </a:r>
            <a:r>
              <a:rPr lang="it-IT" dirty="0"/>
              <a:t> </a:t>
            </a:r>
            <a:r>
              <a:rPr lang="it-IT" dirty="0" err="1"/>
              <a:t>abundance</a:t>
            </a:r>
            <a:r>
              <a:rPr lang="it-IT" dirty="0"/>
              <a:t> </a:t>
            </a:r>
            <a:r>
              <a:rPr lang="it-IT" dirty="0" err="1"/>
              <a:t>is</a:t>
            </a:r>
            <a:r>
              <a:rPr lang="it-IT" dirty="0"/>
              <a:t> </a:t>
            </a:r>
            <a:r>
              <a:rPr lang="it-IT" dirty="0" err="1"/>
              <a:t>mucus</a:t>
            </a:r>
            <a:r>
              <a:rPr lang="it-IT" dirty="0"/>
              <a:t> </a:t>
            </a:r>
            <a:r>
              <a:rPr lang="it-IT" dirty="0" err="1"/>
              <a:t>dependent</a:t>
            </a:r>
            <a:r>
              <a:rPr lang="it-IT" dirty="0"/>
              <a:t> and </a:t>
            </a:r>
            <a:r>
              <a:rPr lang="it-IT" dirty="0" err="1"/>
              <a:t>protects</a:t>
            </a:r>
            <a:r>
              <a:rPr lang="it-IT" dirty="0"/>
              <a:t> the </a:t>
            </a:r>
            <a:r>
              <a:rPr lang="it-IT" dirty="0" err="1"/>
              <a:t>underlying</a:t>
            </a:r>
            <a:r>
              <a:rPr lang="it-IT" dirty="0"/>
              <a:t> </a:t>
            </a:r>
            <a:r>
              <a:rPr lang="it-IT" dirty="0" err="1"/>
              <a:t>epithelium</a:t>
            </a:r>
            <a:r>
              <a:rPr lang="it-IT" dirty="0"/>
              <a:t> from </a:t>
            </a:r>
            <a:r>
              <a:rPr lang="it-IT" dirty="0" err="1"/>
              <a:t>bacterial</a:t>
            </a:r>
            <a:r>
              <a:rPr lang="it-IT" dirty="0"/>
              <a:t> </a:t>
            </a:r>
            <a:r>
              <a:rPr lang="it-IT" dirty="0" err="1"/>
              <a:t>infection</a:t>
            </a:r>
            <a:r>
              <a:rPr lang="it-IT" dirty="0"/>
              <a:t>. </a:t>
            </a:r>
            <a:r>
              <a:rPr lang="it-IT" dirty="0" err="1"/>
              <a:t>Enrichment</a:t>
            </a:r>
            <a:r>
              <a:rPr lang="it-IT" dirty="0"/>
              <a:t> of </a:t>
            </a:r>
            <a:r>
              <a:rPr lang="it-IT" dirty="0" err="1"/>
              <a:t>phage</a:t>
            </a:r>
            <a:r>
              <a:rPr lang="it-IT" dirty="0"/>
              <a:t> in </a:t>
            </a:r>
            <a:r>
              <a:rPr lang="it-IT" dirty="0" err="1"/>
              <a:t>mucus</a:t>
            </a:r>
            <a:r>
              <a:rPr lang="it-IT" dirty="0"/>
              <a:t> </a:t>
            </a:r>
            <a:r>
              <a:rPr lang="it-IT" dirty="0" err="1"/>
              <a:t>occurs</a:t>
            </a:r>
            <a:r>
              <a:rPr lang="it-IT" dirty="0"/>
              <a:t> via </a:t>
            </a:r>
            <a:r>
              <a:rPr lang="it-IT" dirty="0" err="1"/>
              <a:t>binding</a:t>
            </a:r>
            <a:r>
              <a:rPr lang="it-IT" dirty="0"/>
              <a:t> interactions </a:t>
            </a:r>
            <a:r>
              <a:rPr lang="it-IT" dirty="0" err="1"/>
              <a:t>between</a:t>
            </a:r>
            <a:r>
              <a:rPr lang="it-IT" dirty="0"/>
              <a:t> </a:t>
            </a:r>
            <a:r>
              <a:rPr lang="it-IT" dirty="0" err="1"/>
              <a:t>mucin</a:t>
            </a:r>
            <a:r>
              <a:rPr lang="it-IT" dirty="0"/>
              <a:t> </a:t>
            </a:r>
            <a:r>
              <a:rPr lang="it-IT" dirty="0" err="1"/>
              <a:t>glycoproteins</a:t>
            </a:r>
            <a:r>
              <a:rPr lang="it-IT" dirty="0"/>
              <a:t> and Ig-like </a:t>
            </a:r>
            <a:r>
              <a:rPr lang="it-IT" dirty="0" err="1"/>
              <a:t>protein</a:t>
            </a:r>
            <a:r>
              <a:rPr lang="it-IT" dirty="0"/>
              <a:t> domains </a:t>
            </a:r>
            <a:r>
              <a:rPr lang="it-IT" dirty="0" err="1"/>
              <a:t>exposed</a:t>
            </a:r>
            <a:r>
              <a:rPr lang="it-IT" dirty="0"/>
              <a:t> on </a:t>
            </a:r>
            <a:r>
              <a:rPr lang="it-IT" dirty="0" err="1"/>
              <a:t>phage</a:t>
            </a:r>
            <a:r>
              <a:rPr lang="it-IT" dirty="0"/>
              <a:t> </a:t>
            </a:r>
            <a:r>
              <a:rPr lang="it-IT" dirty="0" err="1"/>
              <a:t>capsids</a:t>
            </a:r>
            <a:r>
              <a:rPr lang="it-IT" dirty="0"/>
              <a:t>. In </a:t>
            </a:r>
            <a:r>
              <a:rPr lang="it-IT" dirty="0" err="1"/>
              <a:t>particular</a:t>
            </a:r>
            <a:r>
              <a:rPr lang="it-IT" dirty="0"/>
              <a:t>, </a:t>
            </a:r>
            <a:r>
              <a:rPr lang="it-IT" dirty="0" err="1"/>
              <a:t>phage</a:t>
            </a:r>
            <a:r>
              <a:rPr lang="it-IT" dirty="0"/>
              <a:t> Ig-like domains </a:t>
            </a:r>
            <a:r>
              <a:rPr lang="it-IT" dirty="0" err="1"/>
              <a:t>bind</a:t>
            </a:r>
            <a:r>
              <a:rPr lang="it-IT" dirty="0"/>
              <a:t> </a:t>
            </a:r>
            <a:r>
              <a:rPr lang="it-IT" dirty="0" err="1"/>
              <a:t>variable</a:t>
            </a:r>
            <a:r>
              <a:rPr lang="it-IT" dirty="0"/>
              <a:t> </a:t>
            </a:r>
            <a:r>
              <a:rPr lang="it-IT" dirty="0" err="1"/>
              <a:t>glycan</a:t>
            </a:r>
            <a:r>
              <a:rPr lang="it-IT" dirty="0"/>
              <a:t> </a:t>
            </a:r>
            <a:r>
              <a:rPr lang="it-IT" dirty="0" err="1"/>
              <a:t>residues</a:t>
            </a:r>
            <a:r>
              <a:rPr lang="it-IT" dirty="0"/>
              <a:t> </a:t>
            </a:r>
            <a:r>
              <a:rPr lang="it-IT" dirty="0" err="1"/>
              <a:t>that</a:t>
            </a:r>
            <a:r>
              <a:rPr lang="it-IT" dirty="0"/>
              <a:t> </a:t>
            </a:r>
            <a:r>
              <a:rPr lang="it-IT" dirty="0" err="1"/>
              <a:t>coat</a:t>
            </a:r>
            <a:r>
              <a:rPr lang="it-IT" dirty="0"/>
              <a:t> the </a:t>
            </a:r>
            <a:r>
              <a:rPr lang="it-IT" dirty="0" err="1"/>
              <a:t>mucin</a:t>
            </a:r>
            <a:r>
              <a:rPr lang="it-IT" dirty="0"/>
              <a:t> </a:t>
            </a:r>
            <a:r>
              <a:rPr lang="it-IT" dirty="0" err="1"/>
              <a:t>glycoprotein</a:t>
            </a:r>
            <a:r>
              <a:rPr lang="it-IT" dirty="0"/>
              <a:t> component of </a:t>
            </a:r>
            <a:r>
              <a:rPr lang="it-IT" dirty="0" err="1"/>
              <a:t>mucus</a:t>
            </a:r>
            <a:r>
              <a:rPr lang="it-IT" dirty="0"/>
              <a:t>. </a:t>
            </a:r>
            <a:r>
              <a:rPr lang="it-IT" dirty="0" err="1"/>
              <a:t>Metagenomic</a:t>
            </a:r>
            <a:r>
              <a:rPr lang="it-IT" dirty="0"/>
              <a:t> </a:t>
            </a:r>
            <a:r>
              <a:rPr lang="it-IT" dirty="0" err="1"/>
              <a:t>analysis</a:t>
            </a:r>
            <a:r>
              <a:rPr lang="it-IT" dirty="0"/>
              <a:t> </a:t>
            </a:r>
            <a:r>
              <a:rPr lang="it-IT" dirty="0" err="1"/>
              <a:t>found</a:t>
            </a:r>
            <a:r>
              <a:rPr lang="it-IT" dirty="0"/>
              <a:t> </a:t>
            </a:r>
            <a:r>
              <a:rPr lang="it-IT" dirty="0" err="1"/>
              <a:t>these</a:t>
            </a:r>
            <a:r>
              <a:rPr lang="it-IT" dirty="0"/>
              <a:t> Ig-like </a:t>
            </a:r>
            <a:r>
              <a:rPr lang="it-IT" dirty="0" err="1"/>
              <a:t>proteins</a:t>
            </a:r>
            <a:r>
              <a:rPr lang="it-IT" dirty="0"/>
              <a:t> </a:t>
            </a:r>
            <a:r>
              <a:rPr lang="it-IT" dirty="0" err="1"/>
              <a:t>present</a:t>
            </a:r>
            <a:r>
              <a:rPr lang="it-IT" dirty="0"/>
              <a:t> in the </a:t>
            </a:r>
            <a:r>
              <a:rPr lang="it-IT" dirty="0" err="1"/>
              <a:t>phages</a:t>
            </a:r>
            <a:r>
              <a:rPr lang="it-IT" dirty="0"/>
              <a:t> </a:t>
            </a:r>
            <a:r>
              <a:rPr lang="it-IT" dirty="0" err="1"/>
              <a:t>sampled</a:t>
            </a:r>
            <a:r>
              <a:rPr lang="it-IT" dirty="0"/>
              <a:t> from </a:t>
            </a:r>
            <a:r>
              <a:rPr lang="it-IT" dirty="0" err="1"/>
              <a:t>many</a:t>
            </a:r>
            <a:r>
              <a:rPr lang="it-IT" dirty="0"/>
              <a:t> </a:t>
            </a:r>
            <a:r>
              <a:rPr lang="it-IT" dirty="0" err="1"/>
              <a:t>environments</a:t>
            </a:r>
            <a:r>
              <a:rPr lang="it-IT" dirty="0"/>
              <a:t>, </a:t>
            </a:r>
            <a:r>
              <a:rPr lang="it-IT" dirty="0" err="1"/>
              <a:t>particularly</a:t>
            </a:r>
            <a:r>
              <a:rPr lang="it-IT" dirty="0"/>
              <a:t> from locations </a:t>
            </a:r>
            <a:r>
              <a:rPr lang="it-IT" dirty="0" err="1"/>
              <a:t>adjacent</a:t>
            </a:r>
            <a:r>
              <a:rPr lang="it-IT" dirty="0"/>
              <a:t> to </a:t>
            </a:r>
            <a:r>
              <a:rPr lang="it-IT" dirty="0" err="1"/>
              <a:t>mucosal</a:t>
            </a:r>
            <a:r>
              <a:rPr lang="it-IT" dirty="0"/>
              <a:t> </a:t>
            </a:r>
            <a:r>
              <a:rPr lang="it-IT" dirty="0" err="1"/>
              <a:t>surfaces</a:t>
            </a:r>
            <a:r>
              <a:rPr lang="it-IT" dirty="0"/>
              <a:t>. </a:t>
            </a:r>
            <a:r>
              <a:rPr lang="it-IT" dirty="0" err="1"/>
              <a:t>Based</a:t>
            </a:r>
            <a:r>
              <a:rPr lang="it-IT" dirty="0"/>
              <a:t> on </a:t>
            </a:r>
            <a:r>
              <a:rPr lang="it-IT" dirty="0" err="1"/>
              <a:t>these</a:t>
            </a:r>
            <a:r>
              <a:rPr lang="it-IT" dirty="0"/>
              <a:t> </a:t>
            </a:r>
            <a:r>
              <a:rPr lang="it-IT" dirty="0" err="1"/>
              <a:t>observations</a:t>
            </a:r>
            <a:r>
              <a:rPr lang="it-IT" dirty="0"/>
              <a:t>, </a:t>
            </a:r>
            <a:r>
              <a:rPr lang="it-IT" dirty="0" err="1"/>
              <a:t>we</a:t>
            </a:r>
            <a:r>
              <a:rPr lang="it-IT" dirty="0"/>
              <a:t> </a:t>
            </a:r>
            <a:r>
              <a:rPr lang="it-IT" dirty="0" err="1"/>
              <a:t>present</a:t>
            </a:r>
            <a:r>
              <a:rPr lang="it-IT" dirty="0"/>
              <a:t> the </a:t>
            </a:r>
            <a:r>
              <a:rPr lang="it-IT" dirty="0" err="1"/>
              <a:t>bacteriophage</a:t>
            </a:r>
            <a:r>
              <a:rPr lang="it-IT" dirty="0"/>
              <a:t> </a:t>
            </a:r>
            <a:r>
              <a:rPr lang="it-IT" dirty="0" err="1"/>
              <a:t>adherence</a:t>
            </a:r>
            <a:r>
              <a:rPr lang="it-IT" dirty="0"/>
              <a:t> to </a:t>
            </a:r>
            <a:r>
              <a:rPr lang="it-IT" dirty="0" err="1"/>
              <a:t>mucus</a:t>
            </a:r>
            <a:r>
              <a:rPr lang="it-IT" dirty="0"/>
              <a:t> model </a:t>
            </a:r>
            <a:r>
              <a:rPr lang="it-IT" dirty="0" err="1"/>
              <a:t>that</a:t>
            </a:r>
            <a:r>
              <a:rPr lang="it-IT" dirty="0"/>
              <a:t> </a:t>
            </a:r>
            <a:r>
              <a:rPr lang="it-IT" dirty="0" err="1"/>
              <a:t>provides</a:t>
            </a:r>
            <a:r>
              <a:rPr lang="it-IT" dirty="0"/>
              <a:t> a </a:t>
            </a:r>
            <a:r>
              <a:rPr lang="it-IT" dirty="0" err="1"/>
              <a:t>ubiquitous</a:t>
            </a:r>
            <a:r>
              <a:rPr lang="it-IT" dirty="0"/>
              <a:t>, </a:t>
            </a:r>
            <a:r>
              <a:rPr lang="it-IT" dirty="0" err="1"/>
              <a:t>but</a:t>
            </a:r>
            <a:r>
              <a:rPr lang="it-IT" dirty="0"/>
              <a:t> non–</a:t>
            </a:r>
            <a:r>
              <a:rPr lang="it-IT" dirty="0" err="1"/>
              <a:t>host-derived</a:t>
            </a:r>
            <a:r>
              <a:rPr lang="it-IT" dirty="0"/>
              <a:t>, </a:t>
            </a:r>
            <a:r>
              <a:rPr lang="it-IT" dirty="0" err="1"/>
              <a:t>immunity</a:t>
            </a:r>
            <a:r>
              <a:rPr lang="it-IT" dirty="0"/>
              <a:t> </a:t>
            </a:r>
            <a:r>
              <a:rPr lang="it-IT" dirty="0" err="1"/>
              <a:t>applicable</a:t>
            </a:r>
            <a:r>
              <a:rPr lang="it-IT" dirty="0"/>
              <a:t> to </a:t>
            </a:r>
            <a:r>
              <a:rPr lang="it-IT" dirty="0" err="1"/>
              <a:t>mucosal</a:t>
            </a:r>
            <a:r>
              <a:rPr lang="it-IT" dirty="0"/>
              <a:t> </a:t>
            </a:r>
            <a:r>
              <a:rPr lang="it-IT" dirty="0" err="1"/>
              <a:t>surfaces</a:t>
            </a:r>
            <a:r>
              <a:rPr lang="it-IT" dirty="0"/>
              <a:t>. The model </a:t>
            </a:r>
            <a:r>
              <a:rPr lang="it-IT" dirty="0" err="1"/>
              <a:t>suggests</a:t>
            </a:r>
            <a:r>
              <a:rPr lang="it-IT" dirty="0"/>
              <a:t> </a:t>
            </a:r>
            <a:r>
              <a:rPr lang="it-IT" dirty="0" err="1"/>
              <a:t>that</a:t>
            </a:r>
            <a:r>
              <a:rPr lang="it-IT" dirty="0"/>
              <a:t> </a:t>
            </a:r>
            <a:r>
              <a:rPr lang="it-IT" dirty="0" err="1"/>
              <a:t>metazoan</a:t>
            </a:r>
            <a:r>
              <a:rPr lang="it-IT" dirty="0"/>
              <a:t> </a:t>
            </a:r>
            <a:r>
              <a:rPr lang="it-IT" dirty="0" err="1"/>
              <a:t>mucosal</a:t>
            </a:r>
            <a:r>
              <a:rPr lang="it-IT" dirty="0"/>
              <a:t> </a:t>
            </a:r>
            <a:r>
              <a:rPr lang="it-IT" dirty="0" err="1"/>
              <a:t>surfaces</a:t>
            </a:r>
            <a:r>
              <a:rPr lang="it-IT" dirty="0"/>
              <a:t> and </a:t>
            </a:r>
            <a:r>
              <a:rPr lang="it-IT" dirty="0" err="1"/>
              <a:t>phage</a:t>
            </a:r>
            <a:r>
              <a:rPr lang="it-IT" dirty="0"/>
              <a:t> </a:t>
            </a:r>
            <a:r>
              <a:rPr lang="it-IT" dirty="0" err="1"/>
              <a:t>coevolve</a:t>
            </a:r>
            <a:r>
              <a:rPr lang="it-IT" dirty="0"/>
              <a:t> to </a:t>
            </a:r>
            <a:r>
              <a:rPr lang="it-IT" dirty="0" err="1"/>
              <a:t>maintain</a:t>
            </a:r>
            <a:r>
              <a:rPr lang="it-IT" dirty="0"/>
              <a:t> </a:t>
            </a:r>
            <a:r>
              <a:rPr lang="it-IT" dirty="0" err="1"/>
              <a:t>phage</a:t>
            </a:r>
            <a:r>
              <a:rPr lang="it-IT" dirty="0"/>
              <a:t> </a:t>
            </a:r>
            <a:r>
              <a:rPr lang="it-IT" dirty="0" err="1"/>
              <a:t>adherence</a:t>
            </a:r>
            <a:r>
              <a:rPr lang="it-IT" dirty="0"/>
              <a:t>. </a:t>
            </a:r>
            <a:r>
              <a:rPr lang="it-IT" dirty="0" err="1"/>
              <a:t>This</a:t>
            </a:r>
            <a:r>
              <a:rPr lang="it-IT" dirty="0"/>
              <a:t> benefits the </a:t>
            </a:r>
            <a:r>
              <a:rPr lang="it-IT" dirty="0" err="1"/>
              <a:t>metazoan</a:t>
            </a:r>
            <a:r>
              <a:rPr lang="it-IT" dirty="0"/>
              <a:t> </a:t>
            </a:r>
            <a:r>
              <a:rPr lang="it-IT" dirty="0" err="1"/>
              <a:t>host</a:t>
            </a:r>
            <a:r>
              <a:rPr lang="it-IT" dirty="0"/>
              <a:t> by </a:t>
            </a:r>
            <a:r>
              <a:rPr lang="it-IT" dirty="0" err="1"/>
              <a:t>limiting</a:t>
            </a:r>
            <a:r>
              <a:rPr lang="it-IT" dirty="0"/>
              <a:t> </a:t>
            </a:r>
            <a:r>
              <a:rPr lang="it-IT" dirty="0" err="1"/>
              <a:t>mucosal</a:t>
            </a:r>
            <a:r>
              <a:rPr lang="it-IT" dirty="0"/>
              <a:t> </a:t>
            </a:r>
            <a:r>
              <a:rPr lang="it-IT" dirty="0" err="1"/>
              <a:t>bacteria</a:t>
            </a:r>
            <a:r>
              <a:rPr lang="it-IT" dirty="0"/>
              <a:t>, and benefits the </a:t>
            </a:r>
            <a:r>
              <a:rPr lang="it-IT" dirty="0" err="1"/>
              <a:t>phage</a:t>
            </a:r>
            <a:r>
              <a:rPr lang="it-IT" dirty="0"/>
              <a:t> </a:t>
            </a:r>
            <a:r>
              <a:rPr lang="it-IT" dirty="0" err="1"/>
              <a:t>through</a:t>
            </a:r>
            <a:r>
              <a:rPr lang="it-IT" dirty="0"/>
              <a:t> more </a:t>
            </a:r>
            <a:r>
              <a:rPr lang="it-IT" dirty="0" err="1"/>
              <a:t>frequent</a:t>
            </a:r>
            <a:r>
              <a:rPr lang="it-IT" dirty="0"/>
              <a:t> interactions with </a:t>
            </a:r>
            <a:r>
              <a:rPr lang="it-IT" dirty="0" err="1"/>
              <a:t>bacterial</a:t>
            </a:r>
            <a:r>
              <a:rPr lang="it-IT" dirty="0"/>
              <a:t> </a:t>
            </a:r>
            <a:r>
              <a:rPr lang="it-IT" dirty="0" err="1"/>
              <a:t>hosts</a:t>
            </a:r>
            <a:r>
              <a:rPr lang="it-IT" dirty="0"/>
              <a:t>. The </a:t>
            </a:r>
            <a:r>
              <a:rPr lang="it-IT" dirty="0" err="1"/>
              <a:t>relationships</a:t>
            </a:r>
            <a:r>
              <a:rPr lang="it-IT" dirty="0"/>
              <a:t> </a:t>
            </a:r>
            <a:r>
              <a:rPr lang="it-IT" dirty="0" err="1"/>
              <a:t>shown</a:t>
            </a:r>
            <a:r>
              <a:rPr lang="it-IT" dirty="0"/>
              <a:t> </a:t>
            </a:r>
            <a:r>
              <a:rPr lang="it-IT" dirty="0" err="1"/>
              <a:t>here</a:t>
            </a:r>
            <a:r>
              <a:rPr lang="it-IT" dirty="0"/>
              <a:t> </a:t>
            </a:r>
            <a:r>
              <a:rPr lang="it-IT" dirty="0" err="1"/>
              <a:t>suggest</a:t>
            </a:r>
            <a:r>
              <a:rPr lang="it-IT" dirty="0"/>
              <a:t> a </a:t>
            </a:r>
            <a:r>
              <a:rPr lang="it-IT" dirty="0" err="1"/>
              <a:t>symbiotic</a:t>
            </a:r>
            <a:r>
              <a:rPr lang="it-IT" dirty="0"/>
              <a:t> </a:t>
            </a:r>
            <a:r>
              <a:rPr lang="it-IT" dirty="0" err="1"/>
              <a:t>relationship</a:t>
            </a:r>
            <a:r>
              <a:rPr lang="it-IT" dirty="0"/>
              <a:t> </a:t>
            </a:r>
            <a:r>
              <a:rPr lang="it-IT" dirty="0" err="1"/>
              <a:t>between</a:t>
            </a:r>
            <a:r>
              <a:rPr lang="it-IT" dirty="0"/>
              <a:t> </a:t>
            </a:r>
            <a:r>
              <a:rPr lang="it-IT" dirty="0" err="1"/>
              <a:t>phage</a:t>
            </a:r>
            <a:r>
              <a:rPr lang="it-IT" dirty="0"/>
              <a:t> and </a:t>
            </a:r>
            <a:r>
              <a:rPr lang="it-IT" dirty="0" err="1"/>
              <a:t>metazoan</a:t>
            </a:r>
            <a:r>
              <a:rPr lang="it-IT" dirty="0"/>
              <a:t> </a:t>
            </a:r>
            <a:r>
              <a:rPr lang="it-IT" dirty="0" err="1"/>
              <a:t>hosts</a:t>
            </a:r>
            <a:r>
              <a:rPr lang="it-IT" dirty="0"/>
              <a:t> </a:t>
            </a:r>
            <a:r>
              <a:rPr lang="it-IT" dirty="0" err="1"/>
              <a:t>that</a:t>
            </a:r>
            <a:r>
              <a:rPr lang="it-IT" dirty="0"/>
              <a:t> </a:t>
            </a:r>
            <a:r>
              <a:rPr lang="it-IT" dirty="0" err="1"/>
              <a:t>provides</a:t>
            </a:r>
            <a:r>
              <a:rPr lang="it-IT" dirty="0"/>
              <a:t> a </a:t>
            </a:r>
            <a:r>
              <a:rPr lang="it-IT" dirty="0" err="1"/>
              <a:t>previously</a:t>
            </a:r>
            <a:r>
              <a:rPr lang="it-IT" dirty="0"/>
              <a:t> </a:t>
            </a:r>
            <a:r>
              <a:rPr lang="it-IT" dirty="0" err="1"/>
              <a:t>unrecognized</a:t>
            </a:r>
            <a:r>
              <a:rPr lang="it-IT" dirty="0"/>
              <a:t> </a:t>
            </a:r>
            <a:r>
              <a:rPr lang="it-IT" dirty="0" err="1"/>
              <a:t>antimicrobial</a:t>
            </a:r>
            <a:r>
              <a:rPr lang="it-IT" dirty="0"/>
              <a:t> defense </a:t>
            </a:r>
            <a:r>
              <a:rPr lang="it-IT" dirty="0" err="1"/>
              <a:t>that</a:t>
            </a:r>
            <a:r>
              <a:rPr lang="it-IT" dirty="0"/>
              <a:t> </a:t>
            </a:r>
            <a:r>
              <a:rPr lang="it-IT" dirty="0" err="1"/>
              <a:t>actively</a:t>
            </a:r>
            <a:r>
              <a:rPr lang="it-IT" dirty="0"/>
              <a:t> </a:t>
            </a:r>
            <a:r>
              <a:rPr lang="it-IT" dirty="0" err="1"/>
              <a:t>protects</a:t>
            </a:r>
            <a:r>
              <a:rPr lang="it-IT" dirty="0"/>
              <a:t> </a:t>
            </a:r>
            <a:r>
              <a:rPr lang="it-IT" dirty="0" err="1"/>
              <a:t>mucosal</a:t>
            </a:r>
            <a:r>
              <a:rPr lang="it-IT" dirty="0"/>
              <a:t> </a:t>
            </a:r>
            <a:r>
              <a:rPr lang="it-IT" dirty="0" err="1"/>
              <a:t>surfaces</a:t>
            </a:r>
            <a:r>
              <a:rPr lang="it-IT" dirty="0"/>
              <a:t>. </a:t>
            </a:r>
          </a:p>
          <a:p>
            <a:pPr>
              <a:lnSpc>
                <a:spcPct val="90000"/>
              </a:lnSpc>
            </a:pPr>
            <a:endParaRPr lang="it-IT" dirty="0"/>
          </a:p>
          <a:p>
            <a:pPr>
              <a:lnSpc>
                <a:spcPct val="90000"/>
              </a:lnSpc>
            </a:pPr>
            <a:r>
              <a:rPr lang="it-IT" dirty="0" err="1"/>
              <a:t>Metazoan</a:t>
            </a:r>
            <a:r>
              <a:rPr lang="it-IT" dirty="0"/>
              <a:t> </a:t>
            </a:r>
            <a:r>
              <a:rPr lang="it-IT" dirty="0" err="1"/>
              <a:t>animals</a:t>
            </a:r>
            <a:r>
              <a:rPr lang="it-IT" dirty="0"/>
              <a:t> are </a:t>
            </a:r>
            <a:r>
              <a:rPr lang="it-IT" dirty="0" err="1"/>
              <a:t>multicellular</a:t>
            </a:r>
            <a:r>
              <a:rPr lang="it-IT" dirty="0"/>
              <a:t>, </a:t>
            </a:r>
            <a:r>
              <a:rPr lang="it-IT" dirty="0" err="1"/>
              <a:t>mitochondrial</a:t>
            </a:r>
            <a:r>
              <a:rPr lang="it-IT" dirty="0"/>
              <a:t> </a:t>
            </a:r>
            <a:r>
              <a:rPr lang="it-IT" dirty="0" err="1"/>
              <a:t>eukaryotes</a:t>
            </a:r>
            <a:r>
              <a:rPr lang="it-IT" dirty="0"/>
              <a:t>. Today </a:t>
            </a:r>
            <a:r>
              <a:rPr lang="it-IT" dirty="0" err="1"/>
              <a:t>Metazoa</a:t>
            </a:r>
            <a:r>
              <a:rPr lang="it-IT" dirty="0"/>
              <a:t> </a:t>
            </a:r>
            <a:r>
              <a:rPr lang="it-IT" dirty="0" err="1"/>
              <a:t>encompasses</a:t>
            </a:r>
            <a:r>
              <a:rPr lang="it-IT" dirty="0"/>
              <a:t> </a:t>
            </a:r>
            <a:r>
              <a:rPr lang="it-IT" dirty="0" err="1"/>
              <a:t>all</a:t>
            </a:r>
            <a:r>
              <a:rPr lang="it-IT" dirty="0"/>
              <a:t> </a:t>
            </a:r>
            <a:r>
              <a:rPr lang="it-IT" dirty="0" err="1"/>
              <a:t>animals</a:t>
            </a:r>
            <a:r>
              <a:rPr lang="it-IT" dirty="0"/>
              <a:t> with </a:t>
            </a:r>
            <a:r>
              <a:rPr lang="it-IT" dirty="0" err="1"/>
              <a:t>differentiated</a:t>
            </a:r>
            <a:r>
              <a:rPr lang="it-IT" dirty="0"/>
              <a:t> </a:t>
            </a:r>
            <a:r>
              <a:rPr lang="it-IT" dirty="0" err="1"/>
              <a:t>tissues</a:t>
            </a:r>
            <a:r>
              <a:rPr lang="it-IT" dirty="0"/>
              <a:t>, </a:t>
            </a:r>
            <a:r>
              <a:rPr lang="it-IT" dirty="0" err="1"/>
              <a:t>including</a:t>
            </a:r>
            <a:r>
              <a:rPr lang="it-IT" dirty="0"/>
              <a:t> </a:t>
            </a:r>
            <a:r>
              <a:rPr lang="it-IT" dirty="0" err="1"/>
              <a:t>nerves</a:t>
            </a:r>
            <a:r>
              <a:rPr lang="it-IT" dirty="0"/>
              <a:t> and muscles.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r>
              <a:rPr lang="it-IT"/>
              <a:t>. L’evoluzione della nostra visione dei virus come comprensione del concetto di simbiosi e talvolta di rapporto mutualistico con l’ospite,  ha il potenziale di impattare significativamente con la comprensione della nostra genetica , salute e malattia.</a:t>
            </a:r>
          </a:p>
        </p:txBody>
      </p:sp>
      <p:sp>
        <p:nvSpPr>
          <p:cNvPr id="5222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82C319-1657-4BE9-8455-E39BF4968CA4}" type="slidenum">
              <a:rPr lang="it-IT" smtClean="0"/>
              <a:pPr/>
              <a:t>23</a:t>
            </a:fld>
            <a:endParaRPr lang="it-IT"/>
          </a:p>
        </p:txBody>
      </p:sp>
    </p:spTree>
    <p:extLst>
      <p:ext uri="{BB962C8B-B14F-4D97-AF65-F5344CB8AC3E}">
        <p14:creationId xmlns:p14="http://schemas.microsoft.com/office/powerpoint/2010/main" val="117265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p:cNvSpPr>
          <p:nvPr>
            <p:ph type="sldImg"/>
          </p:nvPr>
        </p:nvSpPr>
        <p:spPr bwMode="auto">
          <a:noFill/>
          <a:ln>
            <a:solidFill>
              <a:srgbClr val="000000"/>
            </a:solidFill>
            <a:miter lim="800000"/>
            <a:headEnd/>
            <a:tailEnd/>
          </a:ln>
        </p:spPr>
      </p:sp>
      <p:sp>
        <p:nvSpPr>
          <p:cNvPr id="55298" name="Segnaposto note 2"/>
          <p:cNvSpPr>
            <a:spLocks noGrp="1"/>
          </p:cNvSpPr>
          <p:nvPr>
            <p:ph type="body" idx="1"/>
          </p:nvPr>
        </p:nvSpPr>
        <p:spPr bwMode="auto">
          <a:noFill/>
        </p:spPr>
        <p:txBody>
          <a:bodyPr wrap="square" numCol="1" anchor="t" anchorCtr="0" compatLnSpc="1">
            <a:prstTxWarp prst="textNoShape">
              <a:avLst/>
            </a:prstTxWarp>
          </a:bodyPr>
          <a:lstStyle/>
          <a:p>
            <a:r>
              <a:rPr lang="it-IT"/>
              <a:t>Siamo costantemente reinfettati da virus a bassa virulenza che continuamente stimulano la risposta immunitaria mucosale  con la potenziale conseguenza della resistenza ad altre infezioni  e la suscettibilita’ a patologie quali asma e diabete tipo 1. questi virus “ acuti” sono presente in alcuni portatori come per i batteri  stafilococco e pneumococco. Anche le infezioni croniche sistemiche stimolano il sistema immune </a:t>
            </a:r>
          </a:p>
        </p:txBody>
      </p:sp>
      <p:sp>
        <p:nvSpPr>
          <p:cNvPr id="5529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34403C-895C-4DE8-B702-5A4CECD4CEB3}" type="slidenum">
              <a:rPr lang="it-IT" smtClean="0"/>
              <a:pPr/>
              <a:t>24</a:t>
            </a:fld>
            <a:endParaRPr lang="it-IT"/>
          </a:p>
        </p:txBody>
      </p:sp>
    </p:spTree>
    <p:extLst>
      <p:ext uri="{BB962C8B-B14F-4D97-AF65-F5344CB8AC3E}">
        <p14:creationId xmlns:p14="http://schemas.microsoft.com/office/powerpoint/2010/main" val="276600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it-IT" sz="1200" kern="1200">
                <a:solidFill>
                  <a:schemeClr val="tx1"/>
                </a:solidFill>
                <a:effectLst/>
                <a:latin typeface="+mn-lt"/>
                <a:ea typeface="+mn-ea"/>
                <a:cs typeface="+mn-cs"/>
              </a:rPr>
              <a:t>dynamic relationship between viral infections/clearance, bacterial communities and host</a:t>
            </a:r>
            <a:endParaRPr lang="it-IT"/>
          </a:p>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25</a:t>
            </a:fld>
            <a:endParaRPr lang="it-IT"/>
          </a:p>
        </p:txBody>
      </p:sp>
    </p:spTree>
    <p:extLst>
      <p:ext uri="{BB962C8B-B14F-4D97-AF65-F5344CB8AC3E}">
        <p14:creationId xmlns:p14="http://schemas.microsoft.com/office/powerpoint/2010/main" val="74853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a:solidFill>
                  <a:schemeClr val="tx1"/>
                </a:solidFill>
                <a:effectLst/>
                <a:latin typeface="+mn-lt"/>
                <a:ea typeface="+mn-ea"/>
                <a:cs typeface="+mn-cs"/>
              </a:rPr>
              <a:t>however, few studies have examined the infant gut virome/phageome during this developmental period. 20 infant faecal viromes at one year of age to determine whether spontaneous vaginal delivery (SVD) or caesarean section (CS) influenced viral composition. </a:t>
            </a:r>
          </a:p>
          <a:p>
            <a:r>
              <a:rPr lang="it-IT" sz="1200" b="0" i="0" u="none" strike="noStrike" kern="1200">
                <a:solidFill>
                  <a:schemeClr val="tx1"/>
                </a:solidFill>
                <a:effectLst/>
                <a:latin typeface="+mn-lt"/>
                <a:ea typeface="+mn-ea"/>
                <a:cs typeface="+mn-cs"/>
              </a:rPr>
              <a:t>We demonstrate that CrAssphage is acquired early in life, both in this cohort and two others, although no difference in birth mode is detected. </a:t>
            </a:r>
          </a:p>
          <a:p>
            <a:endParaRPr lang="it-IT" sz="1200" b="0" i="0" u="none" strike="noStrike" kern="1200">
              <a:solidFill>
                <a:schemeClr val="tx1"/>
              </a:solidFill>
              <a:effectLst/>
              <a:latin typeface="+mn-lt"/>
              <a:ea typeface="+mn-ea"/>
              <a:cs typeface="+mn-cs"/>
            </a:endParaRPr>
          </a:p>
          <a:p>
            <a:r>
              <a:rPr lang="it-IT" sz="1200" b="0" i="0" u="none" strike="noStrike" kern="1200">
                <a:solidFill>
                  <a:schemeClr val="tx1"/>
                </a:solidFill>
                <a:effectLst/>
                <a:latin typeface="+mn-lt"/>
                <a:ea typeface="+mn-ea"/>
                <a:cs typeface="+mn-cs"/>
              </a:rPr>
              <a:t>Therefore, our results indicate that vertical transmission of viral communities from mother to child may play a role in shaping the early life microbiome, and that birth mode should be considered when studying the early life gut virome.</a:t>
            </a:r>
          </a:p>
          <a:p>
            <a:endParaRPr lang="it-IT" sz="1200" b="0" i="0" u="none" strike="noStrike" kern="1200">
              <a:solidFill>
                <a:schemeClr val="tx1"/>
              </a:solidFill>
              <a:effectLst/>
              <a:latin typeface="+mn-lt"/>
              <a:ea typeface="+mn-ea"/>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it-IT" sz="1200" kern="1200">
                <a:solidFill>
                  <a:schemeClr val="tx1"/>
                </a:solidFill>
                <a:effectLst/>
                <a:latin typeface="+mn-lt"/>
                <a:ea typeface="+mn-ea"/>
                <a:cs typeface="+mn-cs"/>
              </a:rPr>
              <a:t>suggesting that underlying physiology of pregnancy may regulate both bacterial and viral communities. </a:t>
            </a:r>
            <a:endParaRPr lang="it-IT"/>
          </a:p>
          <a:p>
            <a:endParaRPr lang="it-GB"/>
          </a:p>
        </p:txBody>
      </p:sp>
      <p:sp>
        <p:nvSpPr>
          <p:cNvPr id="4" name="Segnaposto numero diapositiva 3"/>
          <p:cNvSpPr>
            <a:spLocks noGrp="1"/>
          </p:cNvSpPr>
          <p:nvPr>
            <p:ph type="sldNum" sz="quarter" idx="5"/>
          </p:nvPr>
        </p:nvSpPr>
        <p:spPr/>
        <p:txBody>
          <a:bodyPr/>
          <a:lstStyle/>
          <a:p>
            <a:fld id="{A189032F-2EFC-5E47-9CEF-046614FE08F5}" type="slidenum">
              <a:t>26</a:t>
            </a:fld>
            <a:endParaRPr lang="it-GB"/>
          </a:p>
        </p:txBody>
      </p:sp>
    </p:spTree>
    <p:extLst>
      <p:ext uri="{BB962C8B-B14F-4D97-AF65-F5344CB8AC3E}">
        <p14:creationId xmlns:p14="http://schemas.microsoft.com/office/powerpoint/2010/main" val="280625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p:cNvSpPr>
            <a:spLocks noGrp="1" noRot="1" noChangeAspect="1"/>
          </p:cNvSpPr>
          <p:nvPr>
            <p:ph type="sldImg"/>
          </p:nvPr>
        </p:nvSpPr>
        <p:spPr bwMode="auto">
          <a:noFill/>
          <a:ln>
            <a:solidFill>
              <a:srgbClr val="000000"/>
            </a:solidFill>
            <a:miter lim="800000"/>
            <a:headEnd/>
            <a:tailEnd/>
          </a:ln>
        </p:spPr>
      </p:sp>
      <p:sp>
        <p:nvSpPr>
          <p:cNvPr id="61442"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0" i="0" u="none" strike="noStrike" kern="1200">
                <a:solidFill>
                  <a:schemeClr val="tx1"/>
                </a:solidFill>
                <a:effectLst/>
                <a:latin typeface="+mn-lt"/>
                <a:ea typeface="+mn-ea"/>
                <a:cs typeface="+mn-cs"/>
              </a:rPr>
              <a:t>Establishing a diverse gut microbiota after birth is being increasingly recognised as important for preventing illnesses later in life. . It is well established that bacterial diversity rapidly increases post-partum</a:t>
            </a:r>
            <a:endParaRPr lang="it-IT"/>
          </a:p>
        </p:txBody>
      </p:sp>
      <p:sp>
        <p:nvSpPr>
          <p:cNvPr id="614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3FBD46-6C69-4218-936F-4E277620DAFB}" type="slidenum">
              <a:rPr lang="it-IT" smtClean="0"/>
              <a:pPr/>
              <a:t>27</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29</a:t>
            </a:fld>
            <a:endParaRPr lang="it-IT"/>
          </a:p>
        </p:txBody>
      </p:sp>
    </p:spTree>
    <p:extLst>
      <p:ext uri="{BB962C8B-B14F-4D97-AF65-F5344CB8AC3E}">
        <p14:creationId xmlns:p14="http://schemas.microsoft.com/office/powerpoint/2010/main" val="180348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741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a:p>
            <a:pPr>
              <a:spcBef>
                <a:spcPct val="0"/>
              </a:spcBef>
            </a:pPr>
            <a:endParaRPr lang="it-IT" dirty="0"/>
          </a:p>
          <a:p>
            <a:pPr>
              <a:spcBef>
                <a:spcPct val="0"/>
              </a:spcBef>
            </a:pPr>
            <a:r>
              <a:rPr lang="it-IT" dirty="0" err="1"/>
              <a:t>They</a:t>
            </a:r>
            <a:r>
              <a:rPr lang="it-IT" dirty="0"/>
              <a:t> are made up od single or </a:t>
            </a:r>
            <a:r>
              <a:rPr lang="it-IT" dirty="0" err="1"/>
              <a:t>doulble-stranded</a:t>
            </a:r>
            <a:r>
              <a:rPr lang="it-IT" dirty="0"/>
              <a:t> DNA or RNA and a </a:t>
            </a:r>
            <a:r>
              <a:rPr lang="it-IT" dirty="0" err="1"/>
              <a:t>protein</a:t>
            </a:r>
            <a:r>
              <a:rPr lang="it-IT" dirty="0"/>
              <a:t> </a:t>
            </a:r>
            <a:r>
              <a:rPr lang="it-IT" dirty="0" err="1"/>
              <a:t>capsid</a:t>
            </a:r>
            <a:r>
              <a:rPr lang="it-IT" dirty="0"/>
              <a:t> </a:t>
            </a:r>
            <a:r>
              <a:rPr lang="it-IT" dirty="0" err="1"/>
              <a:t>forming</a:t>
            </a:r>
            <a:r>
              <a:rPr lang="it-IT" dirty="0"/>
              <a:t> VIRION.</a:t>
            </a:r>
          </a:p>
          <a:p>
            <a:pPr>
              <a:spcBef>
                <a:spcPct val="0"/>
              </a:spcBef>
            </a:pPr>
            <a:r>
              <a:rPr lang="it-IT" dirty="0"/>
              <a:t>Some  </a:t>
            </a:r>
            <a:r>
              <a:rPr lang="it-IT" dirty="0" err="1"/>
              <a:t>have</a:t>
            </a:r>
            <a:r>
              <a:rPr lang="it-IT" dirty="0"/>
              <a:t>  a </a:t>
            </a:r>
            <a:r>
              <a:rPr lang="it-IT" dirty="0" err="1"/>
              <a:t>lipid</a:t>
            </a:r>
            <a:r>
              <a:rPr lang="it-IT" dirty="0"/>
              <a:t> </a:t>
            </a:r>
            <a:r>
              <a:rPr lang="it-IT" dirty="0" err="1"/>
              <a:t>envelope</a:t>
            </a:r>
            <a:r>
              <a:rPr lang="it-IT" dirty="0"/>
              <a:t> </a:t>
            </a:r>
            <a:r>
              <a:rPr lang="it-IT" dirty="0" err="1"/>
              <a:t>modified</a:t>
            </a:r>
            <a:r>
              <a:rPr lang="it-IT" dirty="0"/>
              <a:t> from  </a:t>
            </a:r>
            <a:r>
              <a:rPr lang="it-IT" dirty="0" err="1"/>
              <a:t>their</a:t>
            </a:r>
            <a:r>
              <a:rPr lang="it-IT" dirty="0"/>
              <a:t> </a:t>
            </a:r>
            <a:r>
              <a:rPr lang="it-IT" dirty="0" err="1"/>
              <a:t>host</a:t>
            </a:r>
            <a:r>
              <a:rPr lang="it-IT" dirty="0"/>
              <a:t> </a:t>
            </a:r>
            <a:r>
              <a:rPr lang="it-IT" dirty="0" err="1"/>
              <a:t>cell</a:t>
            </a:r>
            <a:r>
              <a:rPr lang="it-IT" dirty="0"/>
              <a:t> membrane.</a:t>
            </a:r>
          </a:p>
          <a:p>
            <a:pPr>
              <a:spcBef>
                <a:spcPct val="0"/>
              </a:spcBef>
            </a:pPr>
            <a:r>
              <a:rPr lang="it-IT" dirty="0" err="1"/>
              <a:t>They</a:t>
            </a:r>
            <a:r>
              <a:rPr lang="it-IT" dirty="0"/>
              <a:t> are </a:t>
            </a:r>
            <a:r>
              <a:rPr lang="it-IT" dirty="0" err="1"/>
              <a:t>considered</a:t>
            </a:r>
            <a:r>
              <a:rPr lang="it-IT" dirty="0"/>
              <a:t> UBIQUITOUS in </a:t>
            </a:r>
            <a:r>
              <a:rPr lang="it-IT" dirty="0" err="1"/>
              <a:t>that</a:t>
            </a:r>
            <a:r>
              <a:rPr lang="it-IT" dirty="0"/>
              <a:t> </a:t>
            </a:r>
            <a:r>
              <a:rPr lang="it-IT" dirty="0" err="1"/>
              <a:t>they</a:t>
            </a:r>
            <a:r>
              <a:rPr lang="it-IT" dirty="0"/>
              <a:t> </a:t>
            </a:r>
            <a:r>
              <a:rPr lang="it-IT" dirty="0" err="1"/>
              <a:t>infect</a:t>
            </a:r>
            <a:r>
              <a:rPr lang="it-IT" dirty="0"/>
              <a:t> </a:t>
            </a:r>
            <a:r>
              <a:rPr lang="it-IT" dirty="0" err="1"/>
              <a:t>every</a:t>
            </a:r>
            <a:r>
              <a:rPr lang="it-IT" dirty="0"/>
              <a:t> </a:t>
            </a:r>
            <a:r>
              <a:rPr lang="it-IT" dirty="0" err="1"/>
              <a:t>type</a:t>
            </a:r>
            <a:r>
              <a:rPr lang="it-IT" dirty="0"/>
              <a:t> of </a:t>
            </a:r>
            <a:r>
              <a:rPr lang="it-IT" dirty="0" err="1"/>
              <a:t>cells</a:t>
            </a:r>
            <a:r>
              <a:rPr lang="it-IT" dirty="0"/>
              <a:t> and </a:t>
            </a:r>
            <a:r>
              <a:rPr lang="it-IT" dirty="0" err="1"/>
              <a:t>found</a:t>
            </a:r>
            <a:r>
              <a:rPr lang="it-IT" dirty="0"/>
              <a:t> in </a:t>
            </a:r>
            <a:r>
              <a:rPr lang="it-IT" dirty="0" err="1"/>
              <a:t>every</a:t>
            </a:r>
            <a:r>
              <a:rPr lang="it-IT" dirty="0"/>
              <a:t> </a:t>
            </a:r>
            <a:r>
              <a:rPr lang="it-IT" dirty="0" err="1"/>
              <a:t>ecosystem</a:t>
            </a:r>
            <a:r>
              <a:rPr lang="it-IT" dirty="0"/>
              <a:t> </a:t>
            </a:r>
          </a:p>
        </p:txBody>
      </p:sp>
      <p:sp>
        <p:nvSpPr>
          <p:cNvPr id="1741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ABD6A9B-CF94-4F16-B6AE-09AA027BA362}" type="slidenum">
              <a:rPr lang="it-IT" sz="1200"/>
              <a:pPr algn="r"/>
              <a:t>3</a:t>
            </a:fld>
            <a:endParaRPr lang="it-IT"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a:solidFill>
                  <a:schemeClr val="tx1"/>
                </a:solidFill>
                <a:effectLst/>
                <a:latin typeface="+mn-lt"/>
                <a:ea typeface="+mn-ea"/>
                <a:cs typeface="+mn-cs"/>
              </a:rPr>
              <a:t>acterial vaginosis (BV) is characterized by a reduction in </a:t>
            </a:r>
            <a:r>
              <a:rPr lang="it-IT" sz="1200" i="1" kern="1200">
                <a:solidFill>
                  <a:schemeClr val="tx1"/>
                </a:solidFill>
                <a:effectLst/>
                <a:latin typeface="+mn-lt"/>
                <a:ea typeface="+mn-ea"/>
                <a:cs typeface="+mn-cs"/>
              </a:rPr>
              <a:t>Lactobacillus (L.) </a:t>
            </a:r>
            <a:r>
              <a:rPr lang="it-IT" sz="1200" kern="1200">
                <a:solidFill>
                  <a:schemeClr val="tx1"/>
                </a:solidFill>
                <a:effectLst/>
                <a:latin typeface="+mn-lt"/>
                <a:ea typeface="+mn-ea"/>
                <a:cs typeface="+mn-cs"/>
              </a:rPr>
              <a:t>spp. abundance </a:t>
            </a:r>
            <a:endParaRPr lang="it-IT"/>
          </a:p>
          <a:p>
            <a:r>
              <a:rPr lang="it-IT" sz="1200" kern="1200">
                <a:solidFill>
                  <a:schemeClr val="tx1"/>
                </a:solidFill>
                <a:effectLst/>
                <a:latin typeface="+mn-lt"/>
                <a:ea typeface="+mn-ea"/>
                <a:cs typeface="+mn-cs"/>
              </a:rPr>
              <a:t>and increased abundance of facultative anaerobes, such as </a:t>
            </a:r>
            <a:r>
              <a:rPr lang="it-IT" sz="1200" i="1" kern="1200">
                <a:solidFill>
                  <a:schemeClr val="tx1"/>
                </a:solidFill>
                <a:effectLst/>
                <a:latin typeface="+mn-lt"/>
                <a:ea typeface="+mn-ea"/>
                <a:cs typeface="+mn-cs"/>
              </a:rPr>
              <a:t>Gardnerella </a:t>
            </a:r>
            <a:r>
              <a:rPr lang="it-IT" sz="1200" kern="1200">
                <a:solidFill>
                  <a:schemeClr val="tx1"/>
                </a:solidFill>
                <a:effectLst/>
                <a:latin typeface="+mn-lt"/>
                <a:ea typeface="+mn-ea"/>
                <a:cs typeface="+mn-cs"/>
              </a:rPr>
              <a:t>spp. BV aetiology is not fully understood; however, bacteriophages could play a pivotal role in the perturbation of the vaginal bacterial community. We investigated the vaginal viral community, including bacteriophages and the association to the bacterial community and BV-status. Vaginal samples from 48 patients undergoing IVF treatment for non-female factor infertility were subjected to metagenomic sequencing of purified virus-like particles. The vaginal viral community was characterized and correlated with the BV-status by Nugent score, bacterial community, structure, and the presence of key vaginal bacterial species. The majority of identified vaginal viruses belonged to the class of double-stranded DNA bacteriophages, with eukaryotic viruses constituting 4% of the total reads. Clear links between the viral community composition and BV (</a:t>
            </a:r>
            <a:r>
              <a:rPr lang="it-IT" sz="1200" i="1" kern="1200">
                <a:solidFill>
                  <a:schemeClr val="tx1"/>
                </a:solidFill>
                <a:effectLst/>
                <a:latin typeface="+mn-lt"/>
                <a:ea typeface="+mn-ea"/>
                <a:cs typeface="+mn-cs"/>
              </a:rPr>
              <a:t>q </a:t>
            </a:r>
            <a:r>
              <a:rPr lang="it-IT" sz="1200" kern="1200">
                <a:solidFill>
                  <a:schemeClr val="tx1"/>
                </a:solidFill>
                <a:effectLst/>
                <a:latin typeface="+mn-lt"/>
                <a:ea typeface="+mn-ea"/>
                <a:cs typeface="+mn-cs"/>
              </a:rPr>
              <a:t>= 0.006, </a:t>
            </a:r>
            <a:r>
              <a:rPr lang="it-IT" sz="1200" i="1" kern="1200">
                <a:solidFill>
                  <a:schemeClr val="tx1"/>
                </a:solidFill>
                <a:effectLst/>
                <a:latin typeface="+mn-lt"/>
                <a:ea typeface="+mn-ea"/>
                <a:cs typeface="+mn-cs"/>
              </a:rPr>
              <a:t>R </a:t>
            </a:r>
            <a:r>
              <a:rPr lang="it-IT" sz="1200" kern="1200">
                <a:solidFill>
                  <a:schemeClr val="tx1"/>
                </a:solidFill>
                <a:effectLst/>
                <a:latin typeface="+mn-lt"/>
                <a:ea typeface="+mn-ea"/>
                <a:cs typeface="+mn-cs"/>
              </a:rPr>
              <a:t>= 0.26) as well as the presence of </a:t>
            </a:r>
            <a:r>
              <a:rPr lang="it-IT" sz="1200" i="1" kern="1200">
                <a:solidFill>
                  <a:schemeClr val="tx1"/>
                </a:solidFill>
                <a:effectLst/>
                <a:latin typeface="+mn-lt"/>
                <a:ea typeface="+mn-ea"/>
                <a:cs typeface="+mn-cs"/>
              </a:rPr>
              <a:t>L. crispatus </a:t>
            </a:r>
            <a:r>
              <a:rPr lang="it-IT" sz="1200" kern="1200">
                <a:solidFill>
                  <a:schemeClr val="tx1"/>
                </a:solidFill>
                <a:effectLst/>
                <a:latin typeface="+mn-lt"/>
                <a:ea typeface="+mn-ea"/>
                <a:cs typeface="+mn-cs"/>
              </a:rPr>
              <a:t>(</a:t>
            </a:r>
            <a:r>
              <a:rPr lang="it-IT" sz="1200" i="1" kern="1200">
                <a:solidFill>
                  <a:schemeClr val="tx1"/>
                </a:solidFill>
                <a:effectLst/>
                <a:latin typeface="+mn-lt"/>
                <a:ea typeface="+mn-ea"/>
                <a:cs typeface="+mn-cs"/>
              </a:rPr>
              <a:t>q </a:t>
            </a:r>
            <a:r>
              <a:rPr lang="it-IT" sz="1200" kern="1200">
                <a:solidFill>
                  <a:schemeClr val="tx1"/>
                </a:solidFill>
                <a:effectLst/>
                <a:latin typeface="+mn-lt"/>
                <a:ea typeface="+mn-ea"/>
                <a:cs typeface="+mn-cs"/>
              </a:rPr>
              <a:t>= 0.001, </a:t>
            </a:r>
            <a:r>
              <a:rPr lang="it-IT" sz="1200" i="1" kern="1200">
                <a:solidFill>
                  <a:schemeClr val="tx1"/>
                </a:solidFill>
                <a:effectLst/>
                <a:latin typeface="+mn-lt"/>
                <a:ea typeface="+mn-ea"/>
                <a:cs typeface="+mn-cs"/>
              </a:rPr>
              <a:t>R </a:t>
            </a:r>
            <a:r>
              <a:rPr lang="it-IT" sz="1200" kern="1200">
                <a:solidFill>
                  <a:schemeClr val="tx1"/>
                </a:solidFill>
                <a:effectLst/>
                <a:latin typeface="+mn-lt"/>
                <a:ea typeface="+mn-ea"/>
                <a:cs typeface="+mn-cs"/>
              </a:rPr>
              <a:t>= 0.43), </a:t>
            </a:r>
            <a:r>
              <a:rPr lang="it-IT" sz="1200" i="1" kern="1200">
                <a:solidFill>
                  <a:schemeClr val="tx1"/>
                </a:solidFill>
                <a:effectLst/>
                <a:latin typeface="+mn-lt"/>
                <a:ea typeface="+mn-ea"/>
                <a:cs typeface="+mn-cs"/>
              </a:rPr>
              <a:t>L. iners</a:t>
            </a:r>
            <a:r>
              <a:rPr lang="it-IT" sz="1200" kern="1200">
                <a:solidFill>
                  <a:schemeClr val="tx1"/>
                </a:solidFill>
                <a:effectLst/>
                <a:latin typeface="+mn-lt"/>
                <a:ea typeface="+mn-ea"/>
                <a:cs typeface="+mn-cs"/>
              </a:rPr>
              <a:t>, </a:t>
            </a:r>
            <a:r>
              <a:rPr lang="it-IT" sz="1200" i="1" kern="1200">
                <a:solidFill>
                  <a:schemeClr val="tx1"/>
                </a:solidFill>
                <a:effectLst/>
                <a:latin typeface="+mn-lt"/>
                <a:ea typeface="+mn-ea"/>
                <a:cs typeface="+mn-cs"/>
              </a:rPr>
              <a:t>Gardnerella </a:t>
            </a:r>
            <a:r>
              <a:rPr lang="it-IT" sz="1200" kern="1200">
                <a:solidFill>
                  <a:schemeClr val="tx1"/>
                </a:solidFill>
                <a:effectLst/>
                <a:latin typeface="+mn-lt"/>
                <a:ea typeface="+mn-ea"/>
                <a:cs typeface="+mn-cs"/>
              </a:rPr>
              <a:t>spp., and </a:t>
            </a:r>
            <a:r>
              <a:rPr lang="it-IT" sz="1200" i="1" kern="1200">
                <a:solidFill>
                  <a:schemeClr val="tx1"/>
                </a:solidFill>
                <a:effectLst/>
                <a:latin typeface="+mn-lt"/>
                <a:ea typeface="+mn-ea"/>
                <a:cs typeface="+mn-cs"/>
              </a:rPr>
              <a:t>Atopobium vaginae </a:t>
            </a:r>
            <a:r>
              <a:rPr lang="it-IT" sz="1200" kern="1200">
                <a:solidFill>
                  <a:schemeClr val="tx1"/>
                </a:solidFill>
                <a:effectLst/>
                <a:latin typeface="+mn-lt"/>
                <a:ea typeface="+mn-ea"/>
                <a:cs typeface="+mn-cs"/>
              </a:rPr>
              <a:t>were found (</a:t>
            </a:r>
            <a:r>
              <a:rPr lang="it-IT" sz="1200" i="1" kern="1200">
                <a:solidFill>
                  <a:schemeClr val="tx1"/>
                </a:solidFill>
                <a:effectLst/>
                <a:latin typeface="+mn-lt"/>
                <a:ea typeface="+mn-ea"/>
                <a:cs typeface="+mn-cs"/>
              </a:rPr>
              <a:t>q </a:t>
            </a:r>
            <a:r>
              <a:rPr lang="it-IT" sz="1200" kern="1200">
                <a:solidFill>
                  <a:schemeClr val="tx1"/>
                </a:solidFill>
                <a:effectLst/>
                <a:latin typeface="+mn-lt"/>
                <a:ea typeface="+mn-ea"/>
                <a:cs typeface="+mn-cs"/>
              </a:rPr>
              <a:t>&lt; 0.002, </a:t>
            </a:r>
            <a:r>
              <a:rPr lang="it-IT" sz="1200" i="1" kern="1200">
                <a:solidFill>
                  <a:schemeClr val="tx1"/>
                </a:solidFill>
                <a:effectLst/>
                <a:latin typeface="+mn-lt"/>
                <a:ea typeface="+mn-ea"/>
                <a:cs typeface="+mn-cs"/>
              </a:rPr>
              <a:t>R </a:t>
            </a:r>
            <a:r>
              <a:rPr lang="it-IT" sz="1200" kern="1200">
                <a:solidFill>
                  <a:schemeClr val="tx1"/>
                </a:solidFill>
                <a:effectLst/>
                <a:latin typeface="+mn-lt"/>
                <a:ea typeface="+mn-ea"/>
                <a:cs typeface="+mn-cs"/>
              </a:rPr>
              <a:t>&gt; 0.15). The eukaryotic viral community also correlated with BV-status (</a:t>
            </a:r>
            <a:r>
              <a:rPr lang="it-IT" sz="1200" i="1" kern="1200">
                <a:solidFill>
                  <a:schemeClr val="tx1"/>
                </a:solidFill>
                <a:effectLst/>
                <a:latin typeface="+mn-lt"/>
                <a:ea typeface="+mn-ea"/>
                <a:cs typeface="+mn-cs"/>
              </a:rPr>
              <a:t>q </a:t>
            </a:r>
            <a:r>
              <a:rPr lang="it-IT" sz="1200" kern="1200">
                <a:solidFill>
                  <a:schemeClr val="tx1"/>
                </a:solidFill>
                <a:effectLst/>
                <a:latin typeface="+mn-lt"/>
                <a:ea typeface="+mn-ea"/>
                <a:cs typeface="+mn-cs"/>
              </a:rPr>
              <a:t>= 0.018, </a:t>
            </a:r>
            <a:r>
              <a:rPr lang="it-IT" sz="1200" i="1" kern="1200">
                <a:solidFill>
                  <a:schemeClr val="tx1"/>
                </a:solidFill>
                <a:effectLst/>
                <a:latin typeface="+mn-lt"/>
                <a:ea typeface="+mn-ea"/>
                <a:cs typeface="+mn-cs"/>
              </a:rPr>
              <a:t>R </a:t>
            </a:r>
            <a:r>
              <a:rPr lang="it-IT" sz="1200" kern="1200">
                <a:solidFill>
                  <a:schemeClr val="tx1"/>
                </a:solidFill>
                <a:effectLst/>
                <a:latin typeface="+mn-lt"/>
                <a:ea typeface="+mn-ea"/>
                <a:cs typeface="+mn-cs"/>
              </a:rPr>
              <a:t>= 0.20). In conclusion, </a:t>
            </a:r>
            <a:endParaRPr lang="it-IT"/>
          </a:p>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31</a:t>
            </a:fld>
            <a:endParaRPr lang="it-IT"/>
          </a:p>
        </p:txBody>
      </p:sp>
    </p:spTree>
    <p:extLst>
      <p:ext uri="{BB962C8B-B14F-4D97-AF65-F5344CB8AC3E}">
        <p14:creationId xmlns:p14="http://schemas.microsoft.com/office/powerpoint/2010/main" val="1067470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7826" name="Segnaposto note 2"/>
          <p:cNvSpPr>
            <a:spLocks noGrp="1"/>
          </p:cNvSpPr>
          <p:nvPr>
            <p:ph type="body" idx="1"/>
          </p:nvPr>
        </p:nvSpPr>
        <p:spPr bwMode="auto">
          <a:noFill/>
        </p:spPr>
        <p:txBody>
          <a:bodyPr wrap="square" numCol="1" anchor="t" anchorCtr="0" compatLnSpc="1">
            <a:prstTxWarp prst="textNoShape">
              <a:avLst/>
            </a:prstTxWarp>
          </a:bodyPr>
          <a:lstStyle/>
          <a:p>
            <a:pPr defTabSz="914400"/>
            <a:r>
              <a:rPr lang="it-IT"/>
              <a:t>Tra le donne HPV +, le donne con disbiosi mostrano un’alta diversità microbica e un aumento di Gardnerella.</a:t>
            </a:r>
          </a:p>
          <a:p>
            <a:pPr defTabSz="914400" eaLnBrk="1" hangingPunct="1">
              <a:spcBef>
                <a:spcPct val="0"/>
              </a:spcBef>
            </a:pPr>
            <a:r>
              <a:rPr lang="it-IT"/>
              <a:t>La presenza della Gardnerella potrebbe correlare con un maggior stato infiammatorio nelle HPV+/disbiosi. E’ accertato infatti che la Gardnerella induce una cascata infiammatoria e, inoltre, favorisce l’ascesa dei patogeni verso il tratto genitale femminile superiore. HPV potrebbe dunque approfittare dello stato flogistico cronico per attecchire con più facilità.</a:t>
            </a:r>
          </a:p>
          <a:p>
            <a:pPr defTabSz="914400" eaLnBrk="1" hangingPunct="1">
              <a:spcBef>
                <a:spcPct val="0"/>
              </a:spcBef>
            </a:pPr>
            <a:endParaRPr lang="it-IT"/>
          </a:p>
          <a:p>
            <a:pPr defTabSz="914400"/>
            <a:r>
              <a:rPr lang="it-IT"/>
              <a:t>Le donne con eubiosi presentano ridotta eterogeneità batterica e una predominanza di Lactobacilli di cui però il più abbondante è il L. iners.</a:t>
            </a:r>
          </a:p>
          <a:p>
            <a:pPr defTabSz="914400"/>
            <a:r>
              <a:rPr lang="en-US"/>
              <a:t>Studi hanno dimostrato che L. iners ha un genoma più piccolo rispetto a quello degli altri Lactobacilli, per cui manca di molte funzioni benefiche caratteristiche di questo genere batterico. Inoltre, L. iners codifica per una tossina in grado di danneggiare le membrane cellulari che è simile al fattore di virulenza vaginolisa di G. vaginalis. (Rampersaud et al., 2011). Dunque, n</a:t>
            </a:r>
            <a:r>
              <a:rPr lang="it-IT"/>
              <a:t>elle donne HPV+/eubiosi, l’assenza di predominanza di lactobacilli fortemente protettivi come il L. crispatus potrebbe garantire un vantaggio riproduttivo dell’HPV.</a:t>
            </a:r>
          </a:p>
        </p:txBody>
      </p:sp>
      <p:sp>
        <p:nvSpPr>
          <p:cNvPr id="7782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457200"/>
            <a:fld id="{940DED39-ADF5-447E-A636-497181FB3506}" type="slidenum">
              <a:rPr lang="it-IT" sz="1200">
                <a:latin typeface="Calibri" pitchFamily="34" charset="0"/>
              </a:rPr>
              <a:pPr algn="r" defTabSz="457200"/>
              <a:t>32</a:t>
            </a:fld>
            <a:endParaRPr lang="it-IT"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it-IT" sz="1800" b="1" kern="1200">
                <a:solidFill>
                  <a:schemeClr val="tx1"/>
                </a:solidFill>
                <a:effectLst/>
                <a:latin typeface="+mn-lt"/>
                <a:ea typeface="+mn-ea"/>
                <a:cs typeface="+mn-cs"/>
              </a:rPr>
              <a:t>Conclusions—</a:t>
            </a:r>
            <a:r>
              <a:rPr lang="it-IT" sz="1800" kern="1200">
                <a:solidFill>
                  <a:schemeClr val="tx1"/>
                </a:solidFill>
                <a:effectLst/>
                <a:latin typeface="+mn-lt"/>
                <a:ea typeface="+mn-ea"/>
                <a:cs typeface="+mn-cs"/>
              </a:rPr>
              <a:t>Higher vaginal viral diversity is associated with preterm birth. Changes in vaginal virome diversity appear similar to changes in the vaginal bacterial microbiome over pregnancy, suggesting that underlying physiology of pregnancy may regulate both bacterial and viral communities. </a:t>
            </a:r>
            <a:endParaRPr lang="it-IT" sz="1800"/>
          </a:p>
          <a:p>
            <a:pPr marL="0" marR="0" lvl="0" indent="0" algn="l" defTabSz="457200" rtl="0" eaLnBrk="0" fontAlgn="base" latinLnBrk="0" hangingPunct="0">
              <a:lnSpc>
                <a:spcPct val="100000"/>
              </a:lnSpc>
              <a:spcBef>
                <a:spcPct val="30000"/>
              </a:spcBef>
              <a:spcAft>
                <a:spcPct val="0"/>
              </a:spcAft>
              <a:buClrTx/>
              <a:buSzTx/>
              <a:buFontTx/>
              <a:buNone/>
              <a:tabLst/>
              <a:defRPr/>
            </a:pPr>
            <a:endParaRPr lang="it-IT" sz="1200" kern="1200">
              <a:solidFill>
                <a:schemeClr val="tx1"/>
              </a:solidFill>
              <a:effectLst/>
              <a:latin typeface="+mn-lt"/>
              <a:ea typeface="+mn-ea"/>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it-IT" sz="1200" kern="1200">
                <a:solidFill>
                  <a:schemeClr val="tx1"/>
                </a:solidFill>
                <a:effectLst/>
                <a:latin typeface="+mn-lt"/>
                <a:ea typeface="+mn-ea"/>
                <a:cs typeface="+mn-cs"/>
              </a:rPr>
              <a:t>women who had both high bacterial diversity and high viral diversity early in pregnancy had the highest risk for preterm birth suggesting that consideration of both bacterial and viral communities is critical for interpretation of associations between the microbiome and preterm birth. </a:t>
            </a:r>
            <a:endParaRPr lang="it-IT"/>
          </a:p>
          <a:p>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35</a:t>
            </a:fld>
            <a:endParaRPr lang="it-IT"/>
          </a:p>
        </p:txBody>
      </p:sp>
    </p:spTree>
    <p:extLst>
      <p:ext uri="{BB962C8B-B14F-4D97-AF65-F5344CB8AC3E}">
        <p14:creationId xmlns:p14="http://schemas.microsoft.com/office/powerpoint/2010/main" val="305033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it-IT"/>
              <a:t>Tutti questi virus sono da considerarsi parte del VIROMA dei mammiferi in quanto in alcune circostanze possono produrre un effetto patogenetico o essere impegnati nella traduzione di proteine nella replicazione virale o evolute in esse.. Nel 2001  fu dimostrato che il nostro patrimonio genetico è per quasi la meta’ costituito da sequenze ripetute. L’8% è composto da decine di migliaia di sequenze che chiamiamo HERV:human endogenous retrovirus e il 40% del genoma è costituito da versioni degenerate e semplificate di questi virus dette TRASPOSOMI</a:t>
            </a:r>
          </a:p>
          <a:p>
            <a:r>
              <a:rPr lang="it-IT" sz="1200" b="0" dirty="0"/>
              <a:t>The human </a:t>
            </a:r>
            <a:r>
              <a:rPr lang="it-IT" sz="1200" b="0" dirty="0" err="1"/>
              <a:t>virome</a:t>
            </a:r>
            <a:r>
              <a:rPr lang="it-IT" sz="1200" b="0" dirty="0"/>
              <a:t> </a:t>
            </a:r>
            <a:r>
              <a:rPr lang="it-IT" sz="1200" b="0" dirty="0" err="1"/>
              <a:t>is</a:t>
            </a:r>
            <a:r>
              <a:rPr lang="it-IT" sz="1200" b="0" dirty="0"/>
              <a:t> </a:t>
            </a:r>
            <a:r>
              <a:rPr lang="it-IT" sz="1200" b="0" dirty="0" err="1"/>
              <a:t>composed</a:t>
            </a:r>
            <a:r>
              <a:rPr lang="it-IT" sz="1200" b="0" dirty="0"/>
              <a:t> by the set of </a:t>
            </a:r>
            <a:r>
              <a:rPr lang="it-IT" sz="1200" b="0" dirty="0" err="1"/>
              <a:t>all</a:t>
            </a:r>
            <a:r>
              <a:rPr lang="it-IT" sz="1200" b="0" dirty="0"/>
              <a:t> </a:t>
            </a:r>
            <a:r>
              <a:rPr lang="it-IT" sz="1200" b="0" dirty="0" err="1"/>
              <a:t>viruses</a:t>
            </a:r>
            <a:r>
              <a:rPr lang="it-IT" sz="1200" b="0" dirty="0"/>
              <a:t>, </a:t>
            </a:r>
            <a:r>
              <a:rPr lang="it-IT" sz="1200" dirty="0" err="1"/>
              <a:t>eukaryotic</a:t>
            </a:r>
            <a:r>
              <a:rPr lang="it-IT" sz="1200" dirty="0"/>
              <a:t> </a:t>
            </a:r>
            <a:r>
              <a:rPr lang="it-IT" sz="1200" b="0" dirty="0"/>
              <a:t>and </a:t>
            </a:r>
            <a:r>
              <a:rPr lang="it-IT" sz="1200" dirty="0" err="1"/>
              <a:t>prokaryotic</a:t>
            </a:r>
            <a:r>
              <a:rPr lang="it-IT" sz="1200" dirty="0"/>
              <a:t>,</a:t>
            </a:r>
            <a:r>
              <a:rPr lang="it-IT" sz="1200" b="0" dirty="0"/>
              <a:t> </a:t>
            </a:r>
            <a:r>
              <a:rPr lang="it-IT" sz="1200" b="0" dirty="0" err="1"/>
              <a:t>present</a:t>
            </a:r>
            <a:r>
              <a:rPr lang="it-IT" sz="1200" b="0" dirty="0"/>
              <a:t> in the human body, </a:t>
            </a:r>
            <a:br>
              <a:rPr lang="it-IT" sz="1200" b="0" dirty="0"/>
            </a:br>
            <a:br>
              <a:rPr lang="it-IT" sz="1200" b="0" dirty="0"/>
            </a:br>
            <a:r>
              <a:rPr lang="it-IT" sz="1200" b="0" dirty="0" err="1"/>
              <a:t>each</a:t>
            </a:r>
            <a:r>
              <a:rPr lang="it-IT" sz="1200" b="0" dirty="0"/>
              <a:t> body </a:t>
            </a:r>
            <a:r>
              <a:rPr lang="it-IT" sz="1200" b="0" dirty="0" err="1"/>
              <a:t>compartment</a:t>
            </a:r>
            <a:r>
              <a:rPr lang="it-IT" sz="1200" b="0" dirty="0"/>
              <a:t> </a:t>
            </a:r>
            <a:r>
              <a:rPr lang="it-IT" sz="1200" b="0" dirty="0" err="1"/>
              <a:t>constitutes</a:t>
            </a:r>
            <a:r>
              <a:rPr lang="it-IT" sz="1200" b="0" dirty="0"/>
              <a:t> a </a:t>
            </a:r>
            <a:r>
              <a:rPr lang="it-IT" sz="1200" b="0" dirty="0" err="1"/>
              <a:t>different</a:t>
            </a:r>
            <a:r>
              <a:rPr lang="it-IT" sz="1200" b="0" dirty="0"/>
              <a:t> </a:t>
            </a:r>
            <a:r>
              <a:rPr lang="it-IT" sz="1200" b="0" dirty="0" err="1"/>
              <a:t>microenvironment</a:t>
            </a:r>
            <a:r>
              <a:rPr lang="it-IT" sz="1200" b="0" dirty="0"/>
              <a:t>, the </a:t>
            </a:r>
            <a:r>
              <a:rPr lang="it-IT" sz="1200" b="0" dirty="0" err="1"/>
              <a:t>virome</a:t>
            </a:r>
            <a:r>
              <a:rPr lang="it-IT" sz="1200" b="0" dirty="0"/>
              <a:t> </a:t>
            </a:r>
            <a:r>
              <a:rPr lang="it-IT" sz="1200" b="0" dirty="0" err="1"/>
              <a:t>varies</a:t>
            </a:r>
            <a:r>
              <a:rPr lang="it-IT" sz="1200" b="0" dirty="0"/>
              <a:t> with the body part,</a:t>
            </a:r>
            <a:br>
              <a:rPr lang="it-IT" sz="1200" b="0" dirty="0"/>
            </a:br>
            <a:br>
              <a:rPr lang="it-IT" sz="1200" b="0" dirty="0"/>
            </a:br>
            <a:r>
              <a:rPr lang="it-IT" sz="1200" b="0" dirty="0" err="1"/>
              <a:t>Additionally</a:t>
            </a:r>
            <a:r>
              <a:rPr lang="it-IT" sz="1200" b="0" dirty="0"/>
              <a:t>, </a:t>
            </a:r>
            <a:r>
              <a:rPr lang="it-IT" sz="1200" b="0" dirty="0" err="1"/>
              <a:t>other</a:t>
            </a:r>
            <a:r>
              <a:rPr lang="it-IT" sz="1200" b="0" dirty="0"/>
              <a:t> </a:t>
            </a:r>
            <a:r>
              <a:rPr lang="it-IT" sz="1200" b="0" dirty="0" err="1"/>
              <a:t>factors</a:t>
            </a:r>
            <a:r>
              <a:rPr lang="it-IT" sz="1200" b="0" dirty="0"/>
              <a:t> </a:t>
            </a:r>
            <a:r>
              <a:rPr lang="it-IT" sz="1200" b="0" dirty="0" err="1"/>
              <a:t>influence</a:t>
            </a:r>
            <a:r>
              <a:rPr lang="it-IT" sz="1200" b="0" dirty="0"/>
              <a:t> the </a:t>
            </a:r>
            <a:r>
              <a:rPr lang="it-IT" sz="1200" b="0" dirty="0" err="1"/>
              <a:t>virome</a:t>
            </a:r>
            <a:r>
              <a:rPr lang="it-IT" sz="1200" b="0" dirty="0"/>
              <a:t> </a:t>
            </a:r>
            <a:r>
              <a:rPr lang="it-IT" sz="1200" b="0" dirty="0" err="1"/>
              <a:t>composition</a:t>
            </a:r>
            <a:r>
              <a:rPr lang="it-IT" sz="1200" b="0" dirty="0"/>
              <a:t>, </a:t>
            </a:r>
            <a:r>
              <a:rPr lang="it-IT" sz="1200" b="0" dirty="0" err="1"/>
              <a:t>such</a:t>
            </a:r>
            <a:r>
              <a:rPr lang="it-IT" sz="1200" b="0" dirty="0"/>
              <a:t> </a:t>
            </a:r>
            <a:r>
              <a:rPr lang="it-IT" sz="1200" b="0" dirty="0" err="1"/>
              <a:t>as</a:t>
            </a:r>
            <a:r>
              <a:rPr lang="it-IT" sz="1200" b="0" dirty="0"/>
              <a:t> </a:t>
            </a:r>
            <a:r>
              <a:rPr lang="it-IT" sz="1200" dirty="0" err="1"/>
              <a:t>age</a:t>
            </a:r>
            <a:r>
              <a:rPr lang="it-IT" sz="1200" dirty="0"/>
              <a:t>,</a:t>
            </a:r>
            <a:r>
              <a:rPr lang="it-IT" sz="1200" b="0" dirty="0"/>
              <a:t> </a:t>
            </a:r>
            <a:r>
              <a:rPr lang="it-IT" sz="1200" dirty="0" err="1"/>
              <a:t>diet</a:t>
            </a:r>
            <a:r>
              <a:rPr lang="it-IT" sz="1200" dirty="0"/>
              <a:t>,</a:t>
            </a:r>
            <a:r>
              <a:rPr lang="it-IT" sz="1200" b="0" dirty="0"/>
              <a:t> and the </a:t>
            </a:r>
            <a:r>
              <a:rPr lang="it-IT" sz="1200" b="0" dirty="0" err="1"/>
              <a:t>presence</a:t>
            </a:r>
            <a:r>
              <a:rPr lang="it-IT" sz="1200" b="0" dirty="0"/>
              <a:t> of </a:t>
            </a:r>
            <a:r>
              <a:rPr lang="it-IT" sz="1200" b="0" dirty="0" err="1"/>
              <a:t>other</a:t>
            </a:r>
            <a:r>
              <a:rPr lang="it-IT" sz="1200" b="0" dirty="0"/>
              <a:t> </a:t>
            </a:r>
            <a:r>
              <a:rPr lang="it-IT" sz="1200" b="0" dirty="0" err="1"/>
              <a:t>components</a:t>
            </a:r>
            <a:r>
              <a:rPr lang="it-IT" sz="1200" b="0" dirty="0"/>
              <a:t> of the </a:t>
            </a:r>
            <a:r>
              <a:rPr lang="it-IT" sz="1200" b="0" dirty="0" err="1"/>
              <a:t>microbiome</a:t>
            </a:r>
            <a:r>
              <a:rPr lang="it-IT" sz="1200" b="0" dirty="0"/>
              <a:t> (</a:t>
            </a:r>
            <a:r>
              <a:rPr lang="it-IT" sz="1200" dirty="0"/>
              <a:t>METABOLITIES</a:t>
            </a:r>
            <a:r>
              <a:rPr lang="it-IT" sz="1200" b="0" dirty="0"/>
              <a:t>)</a:t>
            </a:r>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it-IT" b="1" dirty="0"/>
              <a:t>The human </a:t>
            </a:r>
            <a:r>
              <a:rPr lang="it-IT" b="1" dirty="0" err="1"/>
              <a:t>virome</a:t>
            </a:r>
            <a:r>
              <a:rPr lang="it-IT" b="1" dirty="0"/>
              <a:t> </a:t>
            </a:r>
            <a:r>
              <a:rPr lang="it-IT" b="1" dirty="0" err="1"/>
              <a:t>is</a:t>
            </a:r>
            <a:r>
              <a:rPr lang="it-IT" b="1" dirty="0"/>
              <a:t> a </a:t>
            </a:r>
            <a:r>
              <a:rPr lang="it-IT" b="1" dirty="0" err="1"/>
              <a:t>moving</a:t>
            </a:r>
            <a:r>
              <a:rPr lang="it-IT" b="1" dirty="0"/>
              <a:t> target due to </a:t>
            </a:r>
            <a:r>
              <a:rPr lang="it-IT" b="1" dirty="0" err="1"/>
              <a:t>zoonoses</a:t>
            </a:r>
            <a:r>
              <a:rPr lang="it-IT" b="1" dirty="0"/>
              <a:t> </a:t>
            </a:r>
            <a:r>
              <a:rPr lang="it-IT" b="1" dirty="0" err="1"/>
              <a:t>although</a:t>
            </a:r>
            <a:r>
              <a:rPr lang="it-IT" b="1" dirty="0"/>
              <a:t> the rate </a:t>
            </a:r>
            <a:r>
              <a:rPr lang="it-IT" b="1" dirty="0" err="1"/>
              <a:t>at</a:t>
            </a:r>
            <a:r>
              <a:rPr lang="it-IT" b="1" dirty="0"/>
              <a:t> </a:t>
            </a:r>
            <a:r>
              <a:rPr lang="it-IT" b="1" dirty="0" err="1"/>
              <a:t>which</a:t>
            </a:r>
            <a:r>
              <a:rPr lang="it-IT" b="1" dirty="0"/>
              <a:t> </a:t>
            </a:r>
            <a:r>
              <a:rPr lang="it-IT" b="1" dirty="0" err="1"/>
              <a:t>such</a:t>
            </a:r>
            <a:r>
              <a:rPr lang="it-IT" b="1" dirty="0"/>
              <a:t> </a:t>
            </a:r>
            <a:r>
              <a:rPr lang="it-IT" b="1" dirty="0" err="1"/>
              <a:t>animal</a:t>
            </a:r>
            <a:r>
              <a:rPr lang="it-IT" b="1" dirty="0"/>
              <a:t> </a:t>
            </a:r>
            <a:r>
              <a:rPr lang="it-IT" b="1" dirty="0" err="1"/>
              <a:t>viruses</a:t>
            </a:r>
            <a:r>
              <a:rPr lang="it-IT" b="1" dirty="0"/>
              <a:t> </a:t>
            </a:r>
            <a:r>
              <a:rPr lang="it-IT" b="1" dirty="0" err="1"/>
              <a:t>adapt</a:t>
            </a:r>
            <a:r>
              <a:rPr lang="it-IT" b="1" dirty="0"/>
              <a:t> to human-human </a:t>
            </a:r>
            <a:r>
              <a:rPr lang="it-IT" b="1" dirty="0" err="1"/>
              <a:t>transmission</a:t>
            </a:r>
            <a:r>
              <a:rPr lang="it-IT" b="1" dirty="0"/>
              <a:t> </a:t>
            </a:r>
            <a:r>
              <a:rPr lang="it-IT" b="1" dirty="0" err="1"/>
              <a:t>is</a:t>
            </a:r>
            <a:r>
              <a:rPr lang="it-IT" b="1" dirty="0"/>
              <a:t> </a:t>
            </a:r>
            <a:r>
              <a:rPr lang="it-IT" b="1" dirty="0" err="1"/>
              <a:t>unclear.The</a:t>
            </a:r>
            <a:r>
              <a:rPr lang="it-IT" b="1" dirty="0"/>
              <a:t> </a:t>
            </a:r>
            <a:r>
              <a:rPr lang="it-IT" b="1" dirty="0" err="1"/>
              <a:t>constituent</a:t>
            </a:r>
            <a:r>
              <a:rPr lang="it-IT" b="1" dirty="0"/>
              <a:t> </a:t>
            </a:r>
            <a:r>
              <a:rPr lang="it-IT" b="1" dirty="0" err="1"/>
              <a:t>species</a:t>
            </a:r>
            <a:r>
              <a:rPr lang="it-IT" b="1" dirty="0"/>
              <a:t> of the human </a:t>
            </a:r>
            <a:r>
              <a:rPr lang="it-IT" b="1" dirty="0" err="1"/>
              <a:t>virome</a:t>
            </a:r>
            <a:r>
              <a:rPr lang="it-IT" b="1" dirty="0"/>
              <a:t> </a:t>
            </a:r>
            <a:r>
              <a:rPr lang="it-IT" b="1" dirty="0" err="1"/>
              <a:t>will</a:t>
            </a:r>
            <a:r>
              <a:rPr lang="it-IT" b="1" dirty="0"/>
              <a:t> </a:t>
            </a:r>
            <a:r>
              <a:rPr lang="it-IT" b="1" dirty="0" err="1"/>
              <a:t>also</a:t>
            </a:r>
            <a:r>
              <a:rPr lang="it-IT" b="1" dirty="0"/>
              <a:t> </a:t>
            </a:r>
            <a:r>
              <a:rPr lang="it-IT" b="1" dirty="0" err="1"/>
              <a:t>vary</a:t>
            </a:r>
            <a:r>
              <a:rPr lang="it-IT" b="1" dirty="0"/>
              <a:t> over time due to </a:t>
            </a:r>
            <a:r>
              <a:rPr lang="it-IT" b="1" dirty="0" err="1"/>
              <a:t>ongoing</a:t>
            </a:r>
            <a:r>
              <a:rPr lang="it-IT" b="1" dirty="0"/>
              <a:t> </a:t>
            </a:r>
            <a:r>
              <a:rPr lang="it-IT" b="1" dirty="0" err="1"/>
              <a:t>zoonotic</a:t>
            </a:r>
            <a:r>
              <a:rPr lang="it-IT" b="1" dirty="0"/>
              <a:t> </a:t>
            </a:r>
            <a:r>
              <a:rPr lang="it-IT" b="1" dirty="0" err="1"/>
              <a:t>transmission</a:t>
            </a:r>
            <a:r>
              <a:rPr lang="it-IT" b="1" dirty="0"/>
              <a:t> from </a:t>
            </a:r>
            <a:r>
              <a:rPr lang="it-IT" b="1" dirty="0" err="1"/>
              <a:t>animal</a:t>
            </a:r>
            <a:r>
              <a:rPr lang="it-IT" b="1" dirty="0"/>
              <a:t> </a:t>
            </a:r>
            <a:r>
              <a:rPr lang="it-IT" b="1" dirty="0" err="1"/>
              <a:t>whose</a:t>
            </a:r>
            <a:r>
              <a:rPr lang="it-IT" b="1" dirty="0"/>
              <a:t> </a:t>
            </a:r>
            <a:r>
              <a:rPr lang="it-IT" b="1" dirty="0" err="1"/>
              <a:t>own</a:t>
            </a:r>
            <a:r>
              <a:rPr lang="it-IT" b="1" dirty="0"/>
              <a:t> </a:t>
            </a:r>
            <a:r>
              <a:rPr lang="it-IT" b="1" dirty="0" err="1"/>
              <a:t>viromes</a:t>
            </a:r>
            <a:r>
              <a:rPr lang="it-IT" b="1" dirty="0"/>
              <a:t> </a:t>
            </a:r>
            <a:r>
              <a:rPr lang="it-IT" b="1" dirty="0" err="1"/>
              <a:t>will</a:t>
            </a:r>
            <a:r>
              <a:rPr lang="it-IT" b="1" dirty="0"/>
              <a:t> </a:t>
            </a:r>
            <a:r>
              <a:rPr lang="it-IT" b="1" dirty="0" err="1"/>
              <a:t>also</a:t>
            </a:r>
            <a:r>
              <a:rPr lang="it-IT" b="1" dirty="0"/>
              <a:t> be </a:t>
            </a:r>
            <a:r>
              <a:rPr lang="it-IT" b="1" dirty="0" err="1"/>
              <a:t>changing</a:t>
            </a:r>
            <a:r>
              <a:rPr lang="it-IT" b="1" dirty="0"/>
              <a:t>. Analysis of </a:t>
            </a:r>
            <a:r>
              <a:rPr lang="it-IT" b="1" dirty="0" err="1"/>
              <a:t>humans</a:t>
            </a:r>
            <a:r>
              <a:rPr lang="it-IT" b="1" dirty="0"/>
              <a:t> with </a:t>
            </a:r>
            <a:r>
              <a:rPr lang="it-IT" b="1" dirty="0" err="1"/>
              <a:t>extensive</a:t>
            </a:r>
            <a:r>
              <a:rPr lang="it-IT" b="1" dirty="0"/>
              <a:t> </a:t>
            </a:r>
            <a:r>
              <a:rPr lang="it-IT" b="1" dirty="0" err="1"/>
              <a:t>contact</a:t>
            </a:r>
            <a:r>
              <a:rPr lang="it-IT" b="1" dirty="0"/>
              <a:t> with wild or </a:t>
            </a:r>
            <a:r>
              <a:rPr lang="it-IT" b="1" dirty="0" err="1"/>
              <a:t>domesticated</a:t>
            </a:r>
            <a:r>
              <a:rPr lang="it-IT" b="1" dirty="0"/>
              <a:t> </a:t>
            </a:r>
            <a:r>
              <a:rPr lang="it-IT" b="1" dirty="0" err="1"/>
              <a:t>animals</a:t>
            </a:r>
            <a:r>
              <a:rPr lang="it-IT" b="1" dirty="0"/>
              <a:t>  or </a:t>
            </a:r>
            <a:r>
              <a:rPr lang="it-IT" b="1" dirty="0" err="1"/>
              <a:t>those</a:t>
            </a:r>
            <a:r>
              <a:rPr lang="it-IT" b="1" dirty="0"/>
              <a:t> </a:t>
            </a:r>
            <a:r>
              <a:rPr lang="it-IT" b="1" dirty="0" err="1"/>
              <a:t>exposed</a:t>
            </a:r>
            <a:r>
              <a:rPr lang="it-IT" b="1" dirty="0"/>
              <a:t> to </a:t>
            </a:r>
            <a:r>
              <a:rPr lang="it-IT" b="1" dirty="0" err="1"/>
              <a:t>insetct</a:t>
            </a:r>
            <a:r>
              <a:rPr lang="it-IT" b="1" dirty="0"/>
              <a:t> </a:t>
            </a:r>
            <a:r>
              <a:rPr lang="it-IT" b="1" dirty="0" err="1"/>
              <a:t>bites</a:t>
            </a:r>
            <a:r>
              <a:rPr lang="it-IT" b="1" dirty="0"/>
              <a:t> in </a:t>
            </a:r>
            <a:r>
              <a:rPr lang="it-IT" b="1" dirty="0" err="1"/>
              <a:t>regions</a:t>
            </a:r>
            <a:r>
              <a:rPr lang="it-IT" b="1" dirty="0"/>
              <a:t> of high </a:t>
            </a:r>
            <a:r>
              <a:rPr lang="it-IT" b="1" dirty="0" err="1"/>
              <a:t>biodiversity</a:t>
            </a:r>
            <a:r>
              <a:rPr lang="it-IT" b="1" dirty="0"/>
              <a:t> </a:t>
            </a:r>
            <a:r>
              <a:rPr lang="it-IT" b="1" dirty="0" err="1"/>
              <a:t>will</a:t>
            </a:r>
            <a:r>
              <a:rPr lang="it-IT" b="1" dirty="0"/>
              <a:t> </a:t>
            </a:r>
            <a:r>
              <a:rPr lang="it-IT" b="1" dirty="0" err="1"/>
              <a:t>increase</a:t>
            </a:r>
            <a:r>
              <a:rPr lang="it-IT" b="1" dirty="0"/>
              <a:t> the </a:t>
            </a:r>
            <a:r>
              <a:rPr lang="it-IT" b="1" dirty="0" err="1"/>
              <a:t>odds</a:t>
            </a:r>
            <a:r>
              <a:rPr lang="it-IT" b="1" dirty="0"/>
              <a:t> of </a:t>
            </a:r>
            <a:r>
              <a:rPr lang="it-IT" b="1" dirty="0" err="1"/>
              <a:t>detecting</a:t>
            </a:r>
            <a:r>
              <a:rPr lang="it-IT" b="1" dirty="0"/>
              <a:t> new human </a:t>
            </a:r>
            <a:r>
              <a:rPr lang="it-IT" b="1" dirty="0" err="1"/>
              <a:t>viruses</a:t>
            </a:r>
            <a:r>
              <a:rPr lang="it-IT" b="1" dirty="0"/>
              <a:t>.</a:t>
            </a:r>
          </a:p>
          <a:p>
            <a:endParaRPr lang="it-IT" b="1" dirty="0"/>
          </a:p>
          <a:p>
            <a:r>
              <a:rPr lang="it-IT" b="1" dirty="0" err="1">
                <a:solidFill>
                  <a:srgbClr val="0000FF"/>
                </a:solidFill>
              </a:rPr>
              <a:t>Alphacoronaviruses</a:t>
            </a:r>
            <a:r>
              <a:rPr lang="it-IT" b="1" dirty="0">
                <a:solidFill>
                  <a:srgbClr val="0000FF"/>
                </a:solidFill>
              </a:rPr>
              <a:t> and </a:t>
            </a:r>
            <a:r>
              <a:rPr lang="it-IT" b="1" dirty="0" err="1">
                <a:solidFill>
                  <a:srgbClr val="0000FF"/>
                </a:solidFill>
              </a:rPr>
              <a:t>betacoronaviruses</a:t>
            </a:r>
            <a:r>
              <a:rPr lang="it-IT" b="1" dirty="0">
                <a:solidFill>
                  <a:srgbClr val="0000FF"/>
                </a:solidFill>
              </a:rPr>
              <a:t> </a:t>
            </a:r>
            <a:r>
              <a:rPr lang="it-IT" b="1" dirty="0" err="1">
                <a:solidFill>
                  <a:srgbClr val="0000FF"/>
                </a:solidFill>
              </a:rPr>
              <a:t>have</a:t>
            </a:r>
            <a:r>
              <a:rPr lang="it-IT" b="1" dirty="0">
                <a:solidFill>
                  <a:srgbClr val="0000FF"/>
                </a:solidFill>
              </a:rPr>
              <a:t> </a:t>
            </a:r>
            <a:r>
              <a:rPr lang="it-IT" b="1" dirty="0" err="1">
                <a:solidFill>
                  <a:srgbClr val="0000FF"/>
                </a:solidFill>
              </a:rPr>
              <a:t>historically</a:t>
            </a:r>
            <a:r>
              <a:rPr lang="it-IT" b="1" dirty="0">
                <a:solidFill>
                  <a:srgbClr val="0000FF"/>
                </a:solidFill>
              </a:rPr>
              <a:t> </a:t>
            </a:r>
            <a:r>
              <a:rPr lang="it-IT" b="1" dirty="0" err="1">
                <a:solidFill>
                  <a:srgbClr val="0000FF"/>
                </a:solidFill>
              </a:rPr>
              <a:t>been</a:t>
            </a:r>
            <a:r>
              <a:rPr lang="it-IT" b="1" dirty="0">
                <a:solidFill>
                  <a:srgbClr val="0000FF"/>
                </a:solidFill>
              </a:rPr>
              <a:t> </a:t>
            </a:r>
            <a:r>
              <a:rPr lang="it-IT" b="1" dirty="0" err="1">
                <a:solidFill>
                  <a:srgbClr val="0000FF"/>
                </a:solidFill>
              </a:rPr>
              <a:t>shown</a:t>
            </a:r>
            <a:r>
              <a:rPr lang="it-IT" b="1" dirty="0">
                <a:solidFill>
                  <a:srgbClr val="0000FF"/>
                </a:solidFill>
              </a:rPr>
              <a:t> to </a:t>
            </a:r>
            <a:r>
              <a:rPr lang="it-IT" b="1" dirty="0" err="1">
                <a:solidFill>
                  <a:srgbClr val="0000FF"/>
                </a:solidFill>
              </a:rPr>
              <a:t>have</a:t>
            </a:r>
            <a:r>
              <a:rPr lang="it-IT" b="1" dirty="0">
                <a:solidFill>
                  <a:srgbClr val="0000FF"/>
                </a:solidFill>
              </a:rPr>
              <a:t> the </a:t>
            </a:r>
            <a:r>
              <a:rPr lang="it-IT" b="1" dirty="0" err="1">
                <a:solidFill>
                  <a:srgbClr val="0000FF"/>
                </a:solidFill>
              </a:rPr>
              <a:t>capacity</a:t>
            </a:r>
            <a:r>
              <a:rPr lang="it-IT" b="1" dirty="0">
                <a:solidFill>
                  <a:srgbClr val="0000FF"/>
                </a:solidFill>
              </a:rPr>
              <a:t> to </a:t>
            </a:r>
            <a:r>
              <a:rPr lang="it-IT" b="1" dirty="0" err="1">
                <a:solidFill>
                  <a:srgbClr val="0000FF"/>
                </a:solidFill>
              </a:rPr>
              <a:t>utilize</a:t>
            </a:r>
            <a:r>
              <a:rPr lang="it-IT" b="1" dirty="0">
                <a:solidFill>
                  <a:srgbClr val="0000FF"/>
                </a:solidFill>
              </a:rPr>
              <a:t> </a:t>
            </a:r>
            <a:r>
              <a:rPr lang="it-IT" b="1" dirty="0" err="1">
                <a:solidFill>
                  <a:srgbClr val="0000FF"/>
                </a:solidFill>
              </a:rPr>
              <a:t>orthologous</a:t>
            </a:r>
            <a:r>
              <a:rPr lang="it-IT" b="1" dirty="0">
                <a:solidFill>
                  <a:srgbClr val="0000FF"/>
                </a:solidFill>
              </a:rPr>
              <a:t> </a:t>
            </a:r>
            <a:r>
              <a:rPr lang="it-IT" b="1" dirty="0" err="1">
                <a:solidFill>
                  <a:srgbClr val="0000FF"/>
                </a:solidFill>
              </a:rPr>
              <a:t>receptors</a:t>
            </a:r>
            <a:r>
              <a:rPr lang="it-IT" b="1" dirty="0">
                <a:solidFill>
                  <a:srgbClr val="0000FF"/>
                </a:solidFill>
              </a:rPr>
              <a:t> and </a:t>
            </a:r>
            <a:r>
              <a:rPr lang="it-IT" b="1" dirty="0" err="1">
                <a:solidFill>
                  <a:srgbClr val="0000FF"/>
                </a:solidFill>
              </a:rPr>
              <a:t>carbohydrates</a:t>
            </a:r>
            <a:r>
              <a:rPr lang="it-IT" b="1" dirty="0">
                <a:solidFill>
                  <a:srgbClr val="0000FF"/>
                </a:solidFill>
              </a:rPr>
              <a:t> for entry in </a:t>
            </a:r>
            <a:r>
              <a:rPr lang="it-IT" b="1" dirty="0" err="1">
                <a:solidFill>
                  <a:srgbClr val="0000FF"/>
                </a:solidFill>
              </a:rPr>
              <a:t>different</a:t>
            </a:r>
            <a:r>
              <a:rPr lang="it-IT" b="1" dirty="0">
                <a:solidFill>
                  <a:srgbClr val="0000FF"/>
                </a:solidFill>
              </a:rPr>
              <a:t> </a:t>
            </a:r>
            <a:r>
              <a:rPr lang="it-IT" b="1" dirty="0" err="1">
                <a:solidFill>
                  <a:srgbClr val="0000FF"/>
                </a:solidFill>
              </a:rPr>
              <a:t>species</a:t>
            </a:r>
            <a:r>
              <a:rPr lang="it-IT" b="1" dirty="0">
                <a:solidFill>
                  <a:srgbClr val="0000FF"/>
                </a:solidFill>
              </a:rPr>
              <a:t>. </a:t>
            </a:r>
            <a:r>
              <a:rPr lang="it-IT" b="1" dirty="0" err="1">
                <a:solidFill>
                  <a:srgbClr val="0000FF"/>
                </a:solidFill>
              </a:rPr>
              <a:t>Thus</a:t>
            </a:r>
            <a:r>
              <a:rPr lang="it-IT" b="1" dirty="0">
                <a:solidFill>
                  <a:srgbClr val="0000FF"/>
                </a:solidFill>
              </a:rPr>
              <a:t>, in </a:t>
            </a:r>
            <a:r>
              <a:rPr lang="it-IT" b="1" dirty="0" err="1">
                <a:solidFill>
                  <a:srgbClr val="0000FF"/>
                </a:solidFill>
              </a:rPr>
              <a:t>host</a:t>
            </a:r>
            <a:r>
              <a:rPr lang="it-IT" b="1" dirty="0">
                <a:solidFill>
                  <a:srgbClr val="0000FF"/>
                </a:solidFill>
              </a:rPr>
              <a:t> pools (</a:t>
            </a:r>
            <a:r>
              <a:rPr lang="it-IT" b="1" dirty="0" err="1">
                <a:solidFill>
                  <a:srgbClr val="0000FF"/>
                </a:solidFill>
              </a:rPr>
              <a:t>bats</a:t>
            </a:r>
            <a:r>
              <a:rPr lang="it-IT" b="1" dirty="0">
                <a:solidFill>
                  <a:srgbClr val="0000FF"/>
                </a:solidFill>
              </a:rPr>
              <a:t>, blue; </a:t>
            </a:r>
            <a:r>
              <a:rPr lang="it-IT" b="1" dirty="0" err="1">
                <a:solidFill>
                  <a:srgbClr val="0000FF"/>
                </a:solidFill>
              </a:rPr>
              <a:t>domestic</a:t>
            </a:r>
            <a:r>
              <a:rPr lang="it-IT" b="1" dirty="0">
                <a:solidFill>
                  <a:srgbClr val="0000FF"/>
                </a:solidFill>
              </a:rPr>
              <a:t> </a:t>
            </a:r>
            <a:r>
              <a:rPr lang="it-IT" b="1" dirty="0" err="1">
                <a:solidFill>
                  <a:srgbClr val="0000FF"/>
                </a:solidFill>
              </a:rPr>
              <a:t>animals</a:t>
            </a:r>
            <a:r>
              <a:rPr lang="it-IT" b="1" dirty="0">
                <a:solidFill>
                  <a:srgbClr val="0000FF"/>
                </a:solidFill>
              </a:rPr>
              <a:t>, </a:t>
            </a:r>
            <a:r>
              <a:rPr lang="it-IT" b="1" dirty="0" err="1">
                <a:solidFill>
                  <a:srgbClr val="0000FF"/>
                </a:solidFill>
              </a:rPr>
              <a:t>red</a:t>
            </a:r>
            <a:r>
              <a:rPr lang="it-IT" b="1" dirty="0">
                <a:solidFill>
                  <a:srgbClr val="0000FF"/>
                </a:solidFill>
              </a:rPr>
              <a:t>; and </a:t>
            </a:r>
            <a:r>
              <a:rPr lang="it-IT" b="1" dirty="0" err="1">
                <a:solidFill>
                  <a:srgbClr val="0000FF"/>
                </a:solidFill>
              </a:rPr>
              <a:t>humans</a:t>
            </a:r>
            <a:r>
              <a:rPr lang="it-IT" b="1" dirty="0">
                <a:solidFill>
                  <a:srgbClr val="0000FF"/>
                </a:solidFill>
              </a:rPr>
              <a:t>, green), </a:t>
            </a:r>
            <a:r>
              <a:rPr lang="it-IT" b="1" dirty="0" err="1">
                <a:solidFill>
                  <a:srgbClr val="0000FF"/>
                </a:solidFill>
              </a:rPr>
              <a:t>viruses</a:t>
            </a:r>
            <a:r>
              <a:rPr lang="it-IT" b="1" dirty="0">
                <a:solidFill>
                  <a:srgbClr val="0000FF"/>
                </a:solidFill>
              </a:rPr>
              <a:t> </a:t>
            </a:r>
            <a:r>
              <a:rPr lang="it-IT" b="1" dirty="0" err="1">
                <a:solidFill>
                  <a:srgbClr val="0000FF"/>
                </a:solidFill>
              </a:rPr>
              <a:t>that</a:t>
            </a:r>
            <a:r>
              <a:rPr lang="it-IT" b="1" dirty="0">
                <a:solidFill>
                  <a:srgbClr val="0000FF"/>
                </a:solidFill>
              </a:rPr>
              <a:t> are </a:t>
            </a:r>
            <a:r>
              <a:rPr lang="it-IT" b="1" dirty="0" err="1">
                <a:solidFill>
                  <a:srgbClr val="0000FF"/>
                </a:solidFill>
              </a:rPr>
              <a:t>capable</a:t>
            </a:r>
            <a:r>
              <a:rPr lang="it-IT" b="1" dirty="0">
                <a:solidFill>
                  <a:srgbClr val="0000FF"/>
                </a:solidFill>
              </a:rPr>
              <a:t> of cross-</a:t>
            </a:r>
            <a:r>
              <a:rPr lang="it-IT" b="1" dirty="0" err="1">
                <a:solidFill>
                  <a:srgbClr val="0000FF"/>
                </a:solidFill>
              </a:rPr>
              <a:t>species</a:t>
            </a:r>
            <a:r>
              <a:rPr lang="it-IT" b="1" dirty="0">
                <a:solidFill>
                  <a:srgbClr val="0000FF"/>
                </a:solidFill>
              </a:rPr>
              <a:t> </a:t>
            </a:r>
            <a:r>
              <a:rPr lang="it-IT" b="1" dirty="0" err="1">
                <a:solidFill>
                  <a:srgbClr val="0000FF"/>
                </a:solidFill>
              </a:rPr>
              <a:t>transmission</a:t>
            </a:r>
            <a:r>
              <a:rPr lang="it-IT" b="1" dirty="0">
                <a:solidFill>
                  <a:srgbClr val="0000FF"/>
                </a:solidFill>
              </a:rPr>
              <a:t> </a:t>
            </a:r>
            <a:r>
              <a:rPr lang="it-IT" b="1" dirty="0" err="1">
                <a:solidFill>
                  <a:srgbClr val="0000FF"/>
                </a:solidFill>
              </a:rPr>
              <a:t>might</a:t>
            </a:r>
            <a:r>
              <a:rPr lang="it-IT" b="1" dirty="0">
                <a:solidFill>
                  <a:srgbClr val="0000FF"/>
                </a:solidFill>
              </a:rPr>
              <a:t> </a:t>
            </a:r>
            <a:r>
              <a:rPr lang="it-IT" b="1" dirty="0" err="1">
                <a:solidFill>
                  <a:srgbClr val="0000FF"/>
                </a:solidFill>
              </a:rPr>
              <a:t>exist</a:t>
            </a:r>
            <a:r>
              <a:rPr lang="it-IT" b="1" dirty="0">
                <a:solidFill>
                  <a:srgbClr val="0000FF"/>
                </a:solidFill>
              </a:rPr>
              <a:t> or be </a:t>
            </a:r>
            <a:r>
              <a:rPr lang="it-IT" b="1" dirty="0" err="1">
                <a:solidFill>
                  <a:srgbClr val="0000FF"/>
                </a:solidFill>
              </a:rPr>
              <a:t>generated</a:t>
            </a:r>
            <a:r>
              <a:rPr lang="it-IT" b="1" dirty="0">
                <a:solidFill>
                  <a:srgbClr val="0000FF"/>
                </a:solidFill>
              </a:rPr>
              <a:t> by the </a:t>
            </a:r>
            <a:r>
              <a:rPr lang="it-IT" b="1" dirty="0" err="1">
                <a:solidFill>
                  <a:srgbClr val="0000FF"/>
                </a:solidFill>
              </a:rPr>
              <a:t>intrinsic</a:t>
            </a:r>
            <a:r>
              <a:rPr lang="it-IT" b="1" dirty="0">
                <a:solidFill>
                  <a:srgbClr val="0000FF"/>
                </a:solidFill>
              </a:rPr>
              <a:t> </a:t>
            </a:r>
            <a:r>
              <a:rPr lang="it-IT" b="1" dirty="0" err="1">
                <a:solidFill>
                  <a:srgbClr val="0000FF"/>
                </a:solidFill>
              </a:rPr>
              <a:t>error</a:t>
            </a:r>
            <a:r>
              <a:rPr lang="it-IT" b="1" dirty="0">
                <a:solidFill>
                  <a:srgbClr val="0000FF"/>
                </a:solidFill>
              </a:rPr>
              <a:t> rate of the RNA-</a:t>
            </a:r>
            <a:r>
              <a:rPr lang="it-IT" b="1" dirty="0" err="1">
                <a:solidFill>
                  <a:srgbClr val="0000FF"/>
                </a:solidFill>
              </a:rPr>
              <a:t>dependent</a:t>
            </a:r>
            <a:r>
              <a:rPr lang="it-IT" b="1" dirty="0">
                <a:solidFill>
                  <a:srgbClr val="0000FF"/>
                </a:solidFill>
              </a:rPr>
              <a:t> RNA </a:t>
            </a:r>
            <a:r>
              <a:rPr lang="it-IT" b="1" dirty="0" err="1">
                <a:solidFill>
                  <a:srgbClr val="0000FF"/>
                </a:solidFill>
              </a:rPr>
              <a:t>polymerase</a:t>
            </a:r>
            <a:r>
              <a:rPr lang="it-IT" b="1" dirty="0">
                <a:solidFill>
                  <a:srgbClr val="0000FF"/>
                </a:solidFill>
              </a:rPr>
              <a:t>. </a:t>
            </a:r>
            <a:r>
              <a:rPr lang="it-IT" b="1" dirty="0" err="1">
                <a:solidFill>
                  <a:srgbClr val="0000FF"/>
                </a:solidFill>
              </a:rPr>
              <a:t>Bat</a:t>
            </a:r>
            <a:r>
              <a:rPr lang="it-IT" b="1" dirty="0">
                <a:solidFill>
                  <a:srgbClr val="0000FF"/>
                </a:solidFill>
              </a:rPr>
              <a:t> </a:t>
            </a:r>
            <a:r>
              <a:rPr lang="it-IT" b="1" dirty="0" err="1">
                <a:solidFill>
                  <a:srgbClr val="0000FF"/>
                </a:solidFill>
              </a:rPr>
              <a:t>populations</a:t>
            </a:r>
            <a:r>
              <a:rPr lang="it-IT" b="1" dirty="0">
                <a:solidFill>
                  <a:srgbClr val="0000FF"/>
                </a:solidFill>
              </a:rPr>
              <a:t> </a:t>
            </a:r>
            <a:r>
              <a:rPr lang="it-IT" b="1" dirty="0" err="1">
                <a:solidFill>
                  <a:srgbClr val="0000FF"/>
                </a:solidFill>
              </a:rPr>
              <a:t>that</a:t>
            </a:r>
            <a:r>
              <a:rPr lang="it-IT" b="1" dirty="0">
                <a:solidFill>
                  <a:srgbClr val="0000FF"/>
                </a:solidFill>
              </a:rPr>
              <a:t> are </a:t>
            </a:r>
            <a:r>
              <a:rPr lang="it-IT" b="1" dirty="0" err="1">
                <a:solidFill>
                  <a:srgbClr val="0000FF"/>
                </a:solidFill>
              </a:rPr>
              <a:t>largely</a:t>
            </a:r>
            <a:r>
              <a:rPr lang="it-IT" b="1" dirty="0">
                <a:solidFill>
                  <a:srgbClr val="0000FF"/>
                </a:solidFill>
              </a:rPr>
              <a:t> </a:t>
            </a:r>
            <a:r>
              <a:rPr lang="it-IT" b="1" dirty="0" err="1">
                <a:solidFill>
                  <a:srgbClr val="0000FF"/>
                </a:solidFill>
              </a:rPr>
              <a:t>separated</a:t>
            </a:r>
            <a:r>
              <a:rPr lang="it-IT" b="1" dirty="0">
                <a:solidFill>
                  <a:srgbClr val="0000FF"/>
                </a:solidFill>
              </a:rPr>
              <a:t> from human and </a:t>
            </a:r>
            <a:r>
              <a:rPr lang="it-IT" b="1" dirty="0" err="1">
                <a:solidFill>
                  <a:srgbClr val="0000FF"/>
                </a:solidFill>
              </a:rPr>
              <a:t>domestic</a:t>
            </a:r>
            <a:r>
              <a:rPr lang="it-IT" b="1" dirty="0">
                <a:solidFill>
                  <a:srgbClr val="0000FF"/>
                </a:solidFill>
              </a:rPr>
              <a:t> </a:t>
            </a:r>
            <a:r>
              <a:rPr lang="it-IT" b="1" dirty="0" err="1">
                <a:solidFill>
                  <a:srgbClr val="0000FF"/>
                </a:solidFill>
              </a:rPr>
              <a:t>animal</a:t>
            </a:r>
            <a:r>
              <a:rPr lang="it-IT" b="1" dirty="0">
                <a:solidFill>
                  <a:srgbClr val="0000FF"/>
                </a:solidFill>
              </a:rPr>
              <a:t> </a:t>
            </a:r>
            <a:r>
              <a:rPr lang="it-IT" b="1" dirty="0" err="1">
                <a:solidFill>
                  <a:srgbClr val="0000FF"/>
                </a:solidFill>
              </a:rPr>
              <a:t>populations</a:t>
            </a:r>
            <a:r>
              <a:rPr lang="it-IT" b="1" dirty="0">
                <a:solidFill>
                  <a:srgbClr val="0000FF"/>
                </a:solidFill>
              </a:rPr>
              <a:t> </a:t>
            </a:r>
            <a:r>
              <a:rPr lang="it-IT" b="1" dirty="0" err="1">
                <a:solidFill>
                  <a:srgbClr val="0000FF"/>
                </a:solidFill>
              </a:rPr>
              <a:t>result</a:t>
            </a:r>
            <a:r>
              <a:rPr lang="it-IT" b="1" dirty="0">
                <a:solidFill>
                  <a:srgbClr val="0000FF"/>
                </a:solidFill>
              </a:rPr>
              <a:t> in </a:t>
            </a:r>
            <a:r>
              <a:rPr lang="it-IT" b="1" dirty="0" err="1">
                <a:solidFill>
                  <a:srgbClr val="0000FF"/>
                </a:solidFill>
              </a:rPr>
              <a:t>limited</a:t>
            </a:r>
            <a:r>
              <a:rPr lang="it-IT" b="1" dirty="0">
                <a:solidFill>
                  <a:srgbClr val="0000FF"/>
                </a:solidFill>
              </a:rPr>
              <a:t> </a:t>
            </a:r>
            <a:r>
              <a:rPr lang="it-IT" b="1" dirty="0" err="1">
                <a:solidFill>
                  <a:srgbClr val="0000FF"/>
                </a:solidFill>
              </a:rPr>
              <a:t>viral</a:t>
            </a:r>
            <a:r>
              <a:rPr lang="it-IT" b="1" dirty="0">
                <a:solidFill>
                  <a:srgbClr val="0000FF"/>
                </a:solidFill>
              </a:rPr>
              <a:t> </a:t>
            </a:r>
            <a:r>
              <a:rPr lang="it-IT" b="1" dirty="0" err="1">
                <a:solidFill>
                  <a:srgbClr val="0000FF"/>
                </a:solidFill>
              </a:rPr>
              <a:t>emergence</a:t>
            </a:r>
            <a:r>
              <a:rPr lang="it-IT" b="1" dirty="0">
                <a:solidFill>
                  <a:srgbClr val="0000FF"/>
                </a:solidFill>
              </a:rPr>
              <a:t> </a:t>
            </a:r>
            <a:r>
              <a:rPr lang="it-IT" b="1" dirty="0" err="1">
                <a:solidFill>
                  <a:srgbClr val="0000FF"/>
                </a:solidFill>
              </a:rPr>
              <a:t>into</a:t>
            </a:r>
            <a:r>
              <a:rPr lang="it-IT" b="1" dirty="0">
                <a:solidFill>
                  <a:srgbClr val="0000FF"/>
                </a:solidFill>
              </a:rPr>
              <a:t> new </a:t>
            </a:r>
            <a:r>
              <a:rPr lang="it-IT" b="1" dirty="0" err="1">
                <a:solidFill>
                  <a:srgbClr val="0000FF"/>
                </a:solidFill>
              </a:rPr>
              <a:t>populations</a:t>
            </a:r>
            <a:r>
              <a:rPr lang="it-IT" b="1" dirty="0">
                <a:solidFill>
                  <a:srgbClr val="0000FF"/>
                </a:solidFill>
              </a:rPr>
              <a:t> (part a). </a:t>
            </a:r>
            <a:r>
              <a:rPr lang="it-IT" b="1" dirty="0" err="1">
                <a:solidFill>
                  <a:srgbClr val="0000FF"/>
                </a:solidFill>
              </a:rPr>
              <a:t>However</a:t>
            </a:r>
            <a:r>
              <a:rPr lang="it-IT" b="1" dirty="0">
                <a:solidFill>
                  <a:srgbClr val="0000FF"/>
                </a:solidFill>
              </a:rPr>
              <a:t>, the </a:t>
            </a:r>
            <a:r>
              <a:rPr lang="it-IT" b="1" dirty="0" err="1">
                <a:solidFill>
                  <a:srgbClr val="0000FF"/>
                </a:solidFill>
              </a:rPr>
              <a:t>expansion</a:t>
            </a:r>
            <a:r>
              <a:rPr lang="it-IT" b="1" dirty="0">
                <a:solidFill>
                  <a:srgbClr val="0000FF"/>
                </a:solidFill>
              </a:rPr>
              <a:t> of human </a:t>
            </a:r>
            <a:r>
              <a:rPr lang="it-IT" b="1" dirty="0" err="1">
                <a:solidFill>
                  <a:srgbClr val="0000FF"/>
                </a:solidFill>
              </a:rPr>
              <a:t>populations</a:t>
            </a:r>
            <a:r>
              <a:rPr lang="it-IT" b="1" dirty="0">
                <a:solidFill>
                  <a:srgbClr val="0000FF"/>
                </a:solidFill>
              </a:rPr>
              <a:t> </a:t>
            </a:r>
            <a:r>
              <a:rPr lang="it-IT" b="1" dirty="0" err="1">
                <a:solidFill>
                  <a:srgbClr val="0000FF"/>
                </a:solidFill>
              </a:rPr>
              <a:t>into</a:t>
            </a:r>
            <a:r>
              <a:rPr lang="it-IT" b="1" dirty="0">
                <a:solidFill>
                  <a:srgbClr val="0000FF"/>
                </a:solidFill>
              </a:rPr>
              <a:t> </a:t>
            </a:r>
            <a:r>
              <a:rPr lang="it-IT" b="1" dirty="0" err="1">
                <a:solidFill>
                  <a:srgbClr val="0000FF"/>
                </a:solidFill>
              </a:rPr>
              <a:t>previously</a:t>
            </a:r>
            <a:r>
              <a:rPr lang="it-IT" b="1" dirty="0">
                <a:solidFill>
                  <a:srgbClr val="0000FF"/>
                </a:solidFill>
              </a:rPr>
              <a:t> </a:t>
            </a:r>
            <a:r>
              <a:rPr lang="it-IT" b="1" dirty="0" err="1">
                <a:solidFill>
                  <a:srgbClr val="0000FF"/>
                </a:solidFill>
              </a:rPr>
              <a:t>unsettled</a:t>
            </a:r>
            <a:r>
              <a:rPr lang="it-IT" b="1" dirty="0">
                <a:solidFill>
                  <a:srgbClr val="0000FF"/>
                </a:solidFill>
              </a:rPr>
              <a:t> </a:t>
            </a:r>
            <a:r>
              <a:rPr lang="it-IT" b="1" dirty="0" err="1">
                <a:solidFill>
                  <a:srgbClr val="0000FF"/>
                </a:solidFill>
              </a:rPr>
              <a:t>areas</a:t>
            </a:r>
            <a:r>
              <a:rPr lang="it-IT" b="1" dirty="0">
                <a:solidFill>
                  <a:srgbClr val="0000FF"/>
                </a:solidFill>
              </a:rPr>
              <a:t>, intensive </a:t>
            </a:r>
            <a:r>
              <a:rPr lang="it-IT" b="1" dirty="0" err="1">
                <a:solidFill>
                  <a:srgbClr val="0000FF"/>
                </a:solidFill>
              </a:rPr>
              <a:t>domestic</a:t>
            </a:r>
            <a:r>
              <a:rPr lang="it-IT" b="1" dirty="0">
                <a:solidFill>
                  <a:srgbClr val="0000FF"/>
                </a:solidFill>
              </a:rPr>
              <a:t> </a:t>
            </a:r>
            <a:r>
              <a:rPr lang="it-IT" b="1" dirty="0" err="1">
                <a:solidFill>
                  <a:srgbClr val="0000FF"/>
                </a:solidFill>
              </a:rPr>
              <a:t>animal</a:t>
            </a:r>
            <a:r>
              <a:rPr lang="it-IT" b="1" dirty="0">
                <a:solidFill>
                  <a:srgbClr val="0000FF"/>
                </a:solidFill>
              </a:rPr>
              <a:t> farm management </a:t>
            </a:r>
            <a:r>
              <a:rPr lang="it-IT" b="1" dirty="0" err="1">
                <a:solidFill>
                  <a:srgbClr val="0000FF"/>
                </a:solidFill>
              </a:rPr>
              <a:t>practices</a:t>
            </a:r>
            <a:r>
              <a:rPr lang="it-IT" b="1" dirty="0">
                <a:solidFill>
                  <a:srgbClr val="0000FF"/>
                </a:solidFill>
              </a:rPr>
              <a:t> </a:t>
            </a:r>
            <a:r>
              <a:rPr lang="it-IT" b="1" dirty="0" err="1">
                <a:solidFill>
                  <a:srgbClr val="0000FF"/>
                </a:solidFill>
              </a:rPr>
              <a:t>that</a:t>
            </a:r>
            <a:r>
              <a:rPr lang="it-IT" b="1" dirty="0">
                <a:solidFill>
                  <a:srgbClr val="0000FF"/>
                </a:solidFill>
              </a:rPr>
              <a:t> </a:t>
            </a:r>
            <a:r>
              <a:rPr lang="it-IT" b="1" dirty="0" err="1">
                <a:solidFill>
                  <a:srgbClr val="0000FF"/>
                </a:solidFill>
              </a:rPr>
              <a:t>result</a:t>
            </a:r>
            <a:r>
              <a:rPr lang="it-IT" b="1" dirty="0">
                <a:solidFill>
                  <a:srgbClr val="0000FF"/>
                </a:solidFill>
              </a:rPr>
              <a:t> in </a:t>
            </a:r>
            <a:r>
              <a:rPr lang="it-IT" b="1" dirty="0" err="1">
                <a:solidFill>
                  <a:srgbClr val="0000FF"/>
                </a:solidFill>
              </a:rPr>
              <a:t>increased</a:t>
            </a:r>
            <a:r>
              <a:rPr lang="it-IT" b="1" dirty="0">
                <a:solidFill>
                  <a:srgbClr val="0000FF"/>
                </a:solidFill>
              </a:rPr>
              <a:t> </a:t>
            </a:r>
            <a:r>
              <a:rPr lang="it-IT" b="1" dirty="0" err="1">
                <a:solidFill>
                  <a:srgbClr val="0000FF"/>
                </a:solidFill>
              </a:rPr>
              <a:t>herd</a:t>
            </a:r>
            <a:r>
              <a:rPr lang="it-IT" b="1" dirty="0">
                <a:solidFill>
                  <a:srgbClr val="0000FF"/>
                </a:solidFill>
              </a:rPr>
              <a:t> and </a:t>
            </a:r>
            <a:r>
              <a:rPr lang="it-IT" b="1" dirty="0" err="1">
                <a:solidFill>
                  <a:srgbClr val="0000FF"/>
                </a:solidFill>
              </a:rPr>
              <a:t>flock</a:t>
            </a:r>
            <a:r>
              <a:rPr lang="it-IT" b="1" dirty="0">
                <a:solidFill>
                  <a:srgbClr val="0000FF"/>
                </a:solidFill>
              </a:rPr>
              <a:t> </a:t>
            </a:r>
            <a:r>
              <a:rPr lang="it-IT" b="1" dirty="0" err="1">
                <a:solidFill>
                  <a:srgbClr val="0000FF"/>
                </a:solidFill>
              </a:rPr>
              <a:t>sizes</a:t>
            </a:r>
            <a:r>
              <a:rPr lang="it-IT" b="1" dirty="0">
                <a:solidFill>
                  <a:srgbClr val="0000FF"/>
                </a:solidFill>
              </a:rPr>
              <a:t> in small </a:t>
            </a:r>
            <a:r>
              <a:rPr lang="it-IT" b="1" dirty="0" err="1">
                <a:solidFill>
                  <a:srgbClr val="0000FF"/>
                </a:solidFill>
              </a:rPr>
              <a:t>areas</a:t>
            </a:r>
            <a:r>
              <a:rPr lang="it-IT" b="1" dirty="0">
                <a:solidFill>
                  <a:srgbClr val="0000FF"/>
                </a:solidFill>
              </a:rPr>
              <a:t> and in </a:t>
            </a:r>
            <a:r>
              <a:rPr lang="it-IT" b="1" dirty="0" err="1">
                <a:solidFill>
                  <a:srgbClr val="0000FF"/>
                </a:solidFill>
              </a:rPr>
              <a:t>closer</a:t>
            </a:r>
            <a:r>
              <a:rPr lang="it-IT" b="1" dirty="0">
                <a:solidFill>
                  <a:srgbClr val="0000FF"/>
                </a:solidFill>
              </a:rPr>
              <a:t> </a:t>
            </a:r>
            <a:r>
              <a:rPr lang="it-IT" b="1" dirty="0" err="1">
                <a:solidFill>
                  <a:srgbClr val="0000FF"/>
                </a:solidFill>
              </a:rPr>
              <a:t>proximity</a:t>
            </a:r>
            <a:r>
              <a:rPr lang="it-IT" b="1" dirty="0">
                <a:solidFill>
                  <a:srgbClr val="0000FF"/>
                </a:solidFill>
              </a:rPr>
              <a:t> to </a:t>
            </a:r>
            <a:r>
              <a:rPr lang="it-IT" b="1" dirty="0" err="1">
                <a:solidFill>
                  <a:srgbClr val="0000FF"/>
                </a:solidFill>
              </a:rPr>
              <a:t>their</a:t>
            </a:r>
            <a:r>
              <a:rPr lang="it-IT" b="1" dirty="0">
                <a:solidFill>
                  <a:srgbClr val="0000FF"/>
                </a:solidFill>
              </a:rPr>
              <a:t> human </a:t>
            </a:r>
            <a:r>
              <a:rPr lang="it-IT" b="1" dirty="0" err="1">
                <a:solidFill>
                  <a:srgbClr val="0000FF"/>
                </a:solidFill>
              </a:rPr>
              <a:t>caretakers</a:t>
            </a:r>
            <a:r>
              <a:rPr lang="it-IT" b="1" dirty="0">
                <a:solidFill>
                  <a:srgbClr val="0000FF"/>
                </a:solidFill>
              </a:rPr>
              <a:t> ( persone che lavorano a stretto contatto con gli animali) and the </a:t>
            </a:r>
            <a:r>
              <a:rPr lang="it-IT" b="1" dirty="0" err="1">
                <a:solidFill>
                  <a:srgbClr val="0000FF"/>
                </a:solidFill>
              </a:rPr>
              <a:t>encroachment</a:t>
            </a:r>
            <a:r>
              <a:rPr lang="it-IT" b="1" dirty="0">
                <a:solidFill>
                  <a:srgbClr val="0000FF"/>
                </a:solidFill>
              </a:rPr>
              <a:t> of </a:t>
            </a:r>
            <a:r>
              <a:rPr lang="it-IT" b="1" dirty="0" err="1">
                <a:solidFill>
                  <a:srgbClr val="0000FF"/>
                </a:solidFill>
              </a:rPr>
              <a:t>bats</a:t>
            </a:r>
            <a:r>
              <a:rPr lang="it-IT" b="1" dirty="0">
                <a:solidFill>
                  <a:srgbClr val="0000FF"/>
                </a:solidFill>
              </a:rPr>
              <a:t> </a:t>
            </a:r>
            <a:r>
              <a:rPr lang="it-IT" b="1" dirty="0" err="1">
                <a:solidFill>
                  <a:srgbClr val="0000FF"/>
                </a:solidFill>
              </a:rPr>
              <a:t>into</a:t>
            </a:r>
            <a:r>
              <a:rPr lang="it-IT" b="1" dirty="0">
                <a:solidFill>
                  <a:srgbClr val="0000FF"/>
                </a:solidFill>
              </a:rPr>
              <a:t> human-</a:t>
            </a:r>
            <a:r>
              <a:rPr lang="it-IT" b="1" dirty="0" err="1">
                <a:solidFill>
                  <a:srgbClr val="0000FF"/>
                </a:solidFill>
              </a:rPr>
              <a:t>populated</a:t>
            </a:r>
            <a:r>
              <a:rPr lang="it-IT" b="1" dirty="0">
                <a:solidFill>
                  <a:srgbClr val="0000FF"/>
                </a:solidFill>
              </a:rPr>
              <a:t> </a:t>
            </a:r>
            <a:r>
              <a:rPr lang="it-IT" b="1" dirty="0" err="1">
                <a:solidFill>
                  <a:srgbClr val="0000FF"/>
                </a:solidFill>
              </a:rPr>
              <a:t>regions</a:t>
            </a:r>
            <a:r>
              <a:rPr lang="it-IT" b="1" dirty="0">
                <a:solidFill>
                  <a:srgbClr val="0000FF"/>
                </a:solidFill>
              </a:rPr>
              <a:t> </a:t>
            </a:r>
            <a:r>
              <a:rPr lang="it-IT" b="1" dirty="0" err="1">
                <a:solidFill>
                  <a:srgbClr val="0000FF"/>
                </a:solidFill>
              </a:rPr>
              <a:t>contribute</a:t>
            </a:r>
            <a:r>
              <a:rPr lang="it-IT" b="1" dirty="0">
                <a:solidFill>
                  <a:srgbClr val="0000FF"/>
                </a:solidFill>
              </a:rPr>
              <a:t> to the </a:t>
            </a:r>
            <a:r>
              <a:rPr lang="it-IT" b="1" dirty="0" err="1">
                <a:solidFill>
                  <a:srgbClr val="0000FF"/>
                </a:solidFill>
              </a:rPr>
              <a:t>increased</a:t>
            </a:r>
            <a:r>
              <a:rPr lang="it-IT" b="1" dirty="0">
                <a:solidFill>
                  <a:srgbClr val="0000FF"/>
                </a:solidFill>
              </a:rPr>
              <a:t> </a:t>
            </a:r>
            <a:r>
              <a:rPr lang="it-IT" b="1" dirty="0" err="1">
                <a:solidFill>
                  <a:srgbClr val="0000FF"/>
                </a:solidFill>
              </a:rPr>
              <a:t>incidence</a:t>
            </a:r>
            <a:r>
              <a:rPr lang="it-IT" b="1" dirty="0">
                <a:solidFill>
                  <a:srgbClr val="0000FF"/>
                </a:solidFill>
              </a:rPr>
              <a:t> of </a:t>
            </a:r>
            <a:r>
              <a:rPr lang="it-IT" b="1" dirty="0" err="1">
                <a:solidFill>
                  <a:srgbClr val="0000FF"/>
                </a:solidFill>
              </a:rPr>
              <a:t>pathogenic</a:t>
            </a:r>
            <a:r>
              <a:rPr lang="it-IT" b="1" dirty="0">
                <a:solidFill>
                  <a:srgbClr val="0000FF"/>
                </a:solidFill>
              </a:rPr>
              <a:t> human </a:t>
            </a:r>
            <a:r>
              <a:rPr lang="it-IT" b="1" dirty="0" err="1">
                <a:solidFill>
                  <a:srgbClr val="0000FF"/>
                </a:solidFill>
              </a:rPr>
              <a:t>viruses</a:t>
            </a:r>
            <a:r>
              <a:rPr lang="it-IT" b="1" dirty="0">
                <a:solidFill>
                  <a:srgbClr val="0000FF"/>
                </a:solidFill>
              </a:rPr>
              <a:t> from </a:t>
            </a:r>
            <a:r>
              <a:rPr lang="it-IT" b="1" dirty="0" err="1">
                <a:solidFill>
                  <a:srgbClr val="0000FF"/>
                </a:solidFill>
              </a:rPr>
              <a:t>zoonotic</a:t>
            </a:r>
            <a:r>
              <a:rPr lang="it-IT" b="1" dirty="0">
                <a:solidFill>
                  <a:srgbClr val="0000FF"/>
                </a:solidFill>
              </a:rPr>
              <a:t> pools (part b). </a:t>
            </a:r>
          </a:p>
          <a:p>
            <a:endParaRPr lang="it-IT" dirty="0"/>
          </a:p>
          <a:p>
            <a:r>
              <a:rPr lang="it-IT" dirty="0"/>
              <a:t>GENI ORTOLOGHI: geni omologhi presenti in specie diverse ma correlate che codificano per proteine con strutture e funzioni simili. Originano da un gene ancestrale e si sono separati a seguito di separazione della specie ( speciazione) avvenuta nel corso dell’evoluzione.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Ngs</a:t>
            </a:r>
            <a:r>
              <a:rPr lang="it-IT" dirty="0"/>
              <a:t> </a:t>
            </a:r>
            <a:r>
              <a:rPr lang="it-IT" dirty="0" err="1"/>
              <a:t>matagenomica</a:t>
            </a:r>
            <a:endParaRPr lang="it-IT" dirty="0"/>
          </a:p>
        </p:txBody>
      </p:sp>
      <p:sp>
        <p:nvSpPr>
          <p:cNvPr id="4" name="Segnaposto numero diapositiva 3"/>
          <p:cNvSpPr>
            <a:spLocks noGrp="1"/>
          </p:cNvSpPr>
          <p:nvPr>
            <p:ph type="sldNum" sz="quarter" idx="10"/>
          </p:nvPr>
        </p:nvSpPr>
        <p:spPr/>
        <p:txBody>
          <a:bodyPr/>
          <a:lstStyle/>
          <a:p>
            <a:pPr>
              <a:defRPr/>
            </a:pPr>
            <a:fld id="{BEDA8CFB-10EA-4EDD-A8FF-75F631BE960F}" type="slidenum">
              <a:rPr lang="it-IT" smtClean="0"/>
              <a:pPr>
                <a:defRPr/>
              </a:pPr>
              <a:t>9</a:t>
            </a:fld>
            <a:endParaRPr lang="it-IT"/>
          </a:p>
        </p:txBody>
      </p:sp>
    </p:spTree>
    <p:extLst>
      <p:ext uri="{BB962C8B-B14F-4D97-AF65-F5344CB8AC3E}">
        <p14:creationId xmlns:p14="http://schemas.microsoft.com/office/powerpoint/2010/main" val="59508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bwMode="auto">
          <a:noFill/>
          <a:ln>
            <a:solidFill>
              <a:srgbClr val="000000"/>
            </a:solidFill>
            <a:miter lim="800000"/>
            <a:headEnd/>
            <a:tailEnd/>
          </a:ln>
        </p:spPr>
      </p:sp>
      <p:sp>
        <p:nvSpPr>
          <p:cNvPr id="25602" name="Segnaposto note 2"/>
          <p:cNvSpPr>
            <a:spLocks noGrp="1"/>
          </p:cNvSpPr>
          <p:nvPr>
            <p:ph type="body" idx="1"/>
          </p:nvPr>
        </p:nvSpPr>
        <p:spPr bwMode="auto">
          <a:noFill/>
        </p:spPr>
        <p:txBody>
          <a:bodyPr wrap="square" numCol="1" anchor="t" anchorCtr="0" compatLnSpc="1">
            <a:prstTxWarp prst="textNoShape">
              <a:avLst/>
            </a:prstTxWarp>
          </a:bodyPr>
          <a:lstStyle/>
          <a:p>
            <a:r>
              <a:rPr lang="it-IT"/>
              <a:t>The viruses currently described using deep sequencing methods have not been described before and not have homolougous sequences in current virus sequences database</a:t>
            </a:r>
          </a:p>
        </p:txBody>
      </p:sp>
      <p:sp>
        <p:nvSpPr>
          <p:cNvPr id="2560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B0CE4A-630E-49DA-BA5B-82BE048B7473}" type="slidenum">
              <a:rPr lang="it-IT" smtClean="0"/>
              <a:pPr/>
              <a:t>10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Cross assembly phage  is a bacteriophage  discovered in 2014. It is a circular genome 97 kbp with 80 predicted open reading frame and the sequences is commonly found in human feacal samples. The virus is predicted to infecte the Phylum Bacteroidetes that are common in intestinal tract. Based on metagenomics data  it has been identified in about half of all sampled humans.</a:t>
            </a:r>
          </a:p>
          <a:p>
            <a:pPr eaLnBrk="1" hangingPunct="1">
              <a:spcBef>
                <a:spcPct val="0"/>
              </a:spcBef>
            </a:pPr>
            <a:r>
              <a:rPr lang="it-IT"/>
              <a:t>Cr ASSphage is possibly the first organism to be named after comput program.It may be part  on an expensive  bacteriophage family ( Podoviridae, order CAUDOVIRALES) found in a rage of enviroments.- marker of human faecal contamination.</a:t>
            </a:r>
          </a:p>
        </p:txBody>
      </p:sp>
      <p:sp>
        <p:nvSpPr>
          <p:cNvPr id="2969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18B9F76-CD0A-42A9-877F-E7EDCE853ECA}" type="slidenum">
              <a:rPr lang="it-IT" sz="1200"/>
              <a:pPr algn="r"/>
              <a:t>11</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E’ un gene di un retrovirus, noto come syncytin, a permettere la formazione della placenta umana..Originalmente il gene serviva al virus per fondersi con la cellula ospite: ora permette ad alcune cellule di fondersi creando uno stato impermeabile al sistema immunitario della madre. Nell’embrione HERV-K viene attivato. Le proteine prodotte sembrano difendere l’embrione da altre infezioni virali.L’8% è composto da decine di migliaia di sequenze che chiamiamo HERV:human endogenous retrovirus e il 40% del genoma è costituito da versioni degenerate e semplificate di questi virus dette TRASPOSOMI. E’ un gene di un retrovirus, noto come syncytin, a permettere la formazione della placenta umana..Originalmente il gene serviva al virus per fondersi con la cellula ospite: ora permette ad alcune cellule di fondersi creando uno stato impermeabile al sistema immunitario della madre. Nell’embrione HERV-K viene attivato. Le proteine prodotte sembrano difendere l’embrione da altre infezioni virali</a:t>
            </a:r>
            <a:endParaRPr lang="it-GB"/>
          </a:p>
        </p:txBody>
      </p:sp>
      <p:sp>
        <p:nvSpPr>
          <p:cNvPr id="4" name="Segnaposto numero diapositiva 3"/>
          <p:cNvSpPr>
            <a:spLocks noGrp="1"/>
          </p:cNvSpPr>
          <p:nvPr>
            <p:ph type="sldNum" sz="quarter" idx="5"/>
          </p:nvPr>
        </p:nvSpPr>
        <p:spPr/>
        <p:txBody>
          <a:bodyPr/>
          <a:lstStyle/>
          <a:p>
            <a:pPr>
              <a:defRPr/>
            </a:pPr>
            <a:fld id="{BEDA8CFB-10EA-4EDD-A8FF-75F631BE960F}" type="slidenum">
              <a:rPr lang="it-IT"/>
              <a:pPr>
                <a:defRPr/>
              </a:pPr>
              <a:t>17</a:t>
            </a:fld>
            <a:endParaRPr lang="it-IT"/>
          </a:p>
        </p:txBody>
      </p:sp>
    </p:spTree>
    <p:extLst>
      <p:ext uri="{BB962C8B-B14F-4D97-AF65-F5344CB8AC3E}">
        <p14:creationId xmlns:p14="http://schemas.microsoft.com/office/powerpoint/2010/main" val="37671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Protein found in human that is encoded by the ervw-1 gene (endogenous retrovirus group W envelope member 1). It is a a cell-cell fusion protein whose function is best characterized in placental development. The placenta in turn  aids in embryo attachment to the uterus and establishment of a nutrient supply.  Human Gene location is chromosome 7q21.2.the gene is a endogenous retroviral element  that is remnant of an ancient retroviral infection integrated into the primate germ line. ( 25 milon years ago)</a:t>
            </a:r>
          </a:p>
          <a:p>
            <a:pPr eaLnBrk="1" hangingPunct="1">
              <a:spcBef>
                <a:spcPct val="0"/>
              </a:spcBef>
            </a:pPr>
            <a:r>
              <a:rPr lang="it-IT"/>
              <a:t>Syncytin-1 is also implicated in neurological pathologies such as multiple sclerosis , as an immunogen. PRECLAMPsya due to reduction expression of syncytin.</a:t>
            </a:r>
          </a:p>
        </p:txBody>
      </p:sp>
      <p:sp>
        <p:nvSpPr>
          <p:cNvPr id="3993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A15B419-D0BF-4218-8B47-C2857D296734}" type="slidenum">
              <a:rPr lang="it-IT" sz="1200"/>
              <a:pPr algn="r"/>
              <a:t>18</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926AD740-B5E6-44D9-88E3-04D1B8F136D3}" type="datetimeFigureOut">
              <a:rPr lang="it-IT"/>
              <a:pPr>
                <a:defRPr/>
              </a:pPr>
              <a:t>27/11/20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142FC8-4462-49E0-9E28-5A981EB00C0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2921485A-29A6-43EB-B342-89C31C97328A}" type="datetimeFigureOut">
              <a:rPr lang="it-IT"/>
              <a:pPr>
                <a:defRPr/>
              </a:pPr>
              <a:t>27/11/20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56560D1-C873-4A75-8B00-C2AEBB054693}"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9A2DD690-265C-41F1-9BF0-A29C37C1D231}" type="datetimeFigureOut">
              <a:rPr lang="it-IT"/>
              <a:pPr>
                <a:defRPr/>
              </a:pPr>
              <a:t>27/11/20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33A3C0-5192-4A45-8ED5-7ED0382D99CB}"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78A0396-75C7-4CCA-AE60-BA1B818D3331}" type="datetimeFigureOut">
              <a:rPr lang="it-IT"/>
              <a:pPr>
                <a:defRPr/>
              </a:pPr>
              <a:t>27/11/20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EE36A4-CCAD-42FD-8974-C08F1B742637}"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8738C93-EAC6-448D-AD62-383E37324EA7}" type="datetimeFigureOut">
              <a:rPr lang="it-IT"/>
              <a:pPr>
                <a:defRPr/>
              </a:pPr>
              <a:t>27/11/20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FBB6C7-8D07-4280-B88D-D9C52774BFE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C5B99042-8F04-4000-B80B-15C5A418D8BD}" type="datetimeFigureOut">
              <a:rPr lang="it-IT"/>
              <a:pPr>
                <a:defRPr/>
              </a:pPr>
              <a:t>27/11/20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BAD468A-EBD4-455A-9F18-0E95161E5340}"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8996CE96-92DE-4077-BEB5-B98588674F58}" type="datetimeFigureOut">
              <a:rPr lang="it-IT"/>
              <a:pPr>
                <a:defRPr/>
              </a:pPr>
              <a:t>27/11/20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B12DF62-59F9-4DBC-94D9-C67D8A2CB4F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2AC5546A-F837-45C7-A0F5-C8D6A83FBA01}" type="datetimeFigureOut">
              <a:rPr lang="it-IT"/>
              <a:pPr>
                <a:defRPr/>
              </a:pPr>
              <a:t>27/11/20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6F39C26-E7F9-4EB6-BE55-66FCC90CAA92}"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2AAEC98-1B57-4DA8-9802-D2E2D3CF4A51}" type="datetimeFigureOut">
              <a:rPr lang="it-IT"/>
              <a:pPr>
                <a:defRPr/>
              </a:pPr>
              <a:t>27/11/20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B5B3A4-A23E-489B-AFF4-56440861270B}"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84889D6-4D5D-4B76-97D9-81F3D7FC254E}" type="datetimeFigureOut">
              <a:rPr lang="it-IT"/>
              <a:pPr>
                <a:defRPr/>
              </a:pPr>
              <a:t>27/11/20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DB04663-1766-4588-858D-23A5D0D19B6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413E1B4-849D-4140-9C90-B3F3C80EAEB0}" type="datetimeFigureOut">
              <a:rPr lang="it-IT"/>
              <a:pPr>
                <a:defRPr/>
              </a:pPr>
              <a:t>27/11/20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D0DDB0D-A2F9-49BD-8B0A-11364BBE2DD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9F760DE-A249-4FBD-A6A6-A23AE43141B9}" type="datetimeFigureOut">
              <a:rPr lang="it-IT"/>
              <a:pPr>
                <a:defRPr/>
              </a:pPr>
              <a:t>27/11/20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11192DF-A6D1-4099-8660-1B884316D84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wmf"/><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olo 1"/>
          <p:cNvSpPr>
            <a:spLocks noGrp="1"/>
          </p:cNvSpPr>
          <p:nvPr>
            <p:ph type="ctrTitle" idx="4294967295"/>
          </p:nvPr>
        </p:nvSpPr>
        <p:spPr>
          <a:xfrm>
            <a:off x="755650" y="260350"/>
            <a:ext cx="7702550" cy="1655763"/>
          </a:xfrm>
        </p:spPr>
        <p:txBody>
          <a:bodyPr/>
          <a:lstStyle/>
          <a:p>
            <a:r>
              <a:rPr lang="it-IT" sz="2400" i="1"/>
              <a:t>” </a:t>
            </a:r>
            <a:r>
              <a:rPr lang="it-IT" sz="2800" b="1" i="1"/>
              <a:t>i virus sono il creatore nascosto che ha contribuito a renderci umani”</a:t>
            </a:r>
            <a:br>
              <a:rPr lang="it-IT" sz="2800" b="1" i="1"/>
            </a:br>
            <a:r>
              <a:rPr lang="it-IT" sz="2400" i="1"/>
              <a:t>                                                                               </a:t>
            </a:r>
            <a:r>
              <a:rPr lang="it-IT" sz="1800" i="1"/>
              <a:t>Luis Villarreal</a:t>
            </a:r>
            <a:r>
              <a:rPr lang="it-IT" sz="4000" b="1"/>
              <a:t> </a:t>
            </a:r>
          </a:p>
        </p:txBody>
      </p:sp>
      <p:pic>
        <p:nvPicPr>
          <p:cNvPr id="14338" name="Immagine 3"/>
          <p:cNvPicPr>
            <a:picLocks noChangeAspect="1"/>
          </p:cNvPicPr>
          <p:nvPr/>
        </p:nvPicPr>
        <p:blipFill>
          <a:blip r:embed="rId3"/>
          <a:srcRect/>
          <a:stretch>
            <a:fillRect/>
          </a:stretch>
        </p:blipFill>
        <p:spPr bwMode="auto">
          <a:xfrm>
            <a:off x="2267744" y="1268681"/>
            <a:ext cx="4105275" cy="2786063"/>
          </a:xfrm>
          <a:prstGeom prst="rect">
            <a:avLst/>
          </a:prstGeom>
          <a:noFill/>
          <a:ln w="9525">
            <a:noFill/>
            <a:miter lim="800000"/>
            <a:headEnd/>
            <a:tailEnd/>
          </a:ln>
        </p:spPr>
      </p:pic>
      <p:sp>
        <p:nvSpPr>
          <p:cNvPr id="14339" name="Rectangle 4"/>
          <p:cNvSpPr>
            <a:spLocks noChangeArrowheads="1"/>
          </p:cNvSpPr>
          <p:nvPr/>
        </p:nvSpPr>
        <p:spPr bwMode="auto">
          <a:xfrm>
            <a:off x="251520" y="5349695"/>
            <a:ext cx="8892480" cy="1477328"/>
          </a:xfrm>
          <a:prstGeom prst="rect">
            <a:avLst/>
          </a:prstGeom>
          <a:noFill/>
          <a:ln w="9525">
            <a:noFill/>
            <a:miter lim="800000"/>
            <a:headEnd/>
            <a:tailEnd/>
          </a:ln>
        </p:spPr>
        <p:txBody>
          <a:bodyPr wrap="square">
            <a:spAutoFit/>
          </a:bodyPr>
          <a:lstStyle/>
          <a:p>
            <a:r>
              <a:rPr lang="it-IT" b="1"/>
              <a:t>                                                         M. Comar</a:t>
            </a:r>
          </a:p>
          <a:p>
            <a:endParaRPr lang="it-IT" b="1"/>
          </a:p>
          <a:p>
            <a:r>
              <a:rPr lang="it-IT" b="1"/>
              <a:t>                        Dip. Scienze Mediche, Chirurgiche e della Salute </a:t>
            </a:r>
          </a:p>
          <a:p>
            <a:r>
              <a:rPr lang="it-IT" b="1"/>
              <a:t>                                   Universita’</a:t>
            </a:r>
            <a:r>
              <a:rPr lang="it-IT" altLang="ja-JP" b="1"/>
              <a:t> degli Studi di Trieste</a:t>
            </a:r>
          </a:p>
          <a:p>
            <a:r>
              <a:rPr lang="it-IT" b="1"/>
              <a:t>                                     IRCCS-Burlo Garofalo, Trieste</a:t>
            </a:r>
          </a:p>
        </p:txBody>
      </p:sp>
      <p:sp>
        <p:nvSpPr>
          <p:cNvPr id="2" name="Rettangolo 1">
            <a:extLst>
              <a:ext uri="{FF2B5EF4-FFF2-40B4-BE49-F238E27FC236}">
                <a16:creationId xmlns:a16="http://schemas.microsoft.com/office/drawing/2014/main" id="{980DB85A-B638-554A-9FEB-FE0F3E593571}"/>
              </a:ext>
            </a:extLst>
          </p:cNvPr>
          <p:cNvSpPr/>
          <p:nvPr/>
        </p:nvSpPr>
        <p:spPr>
          <a:xfrm rot="10800000" flipV="1">
            <a:off x="154656" y="4302870"/>
            <a:ext cx="8989344" cy="646331"/>
          </a:xfrm>
          <a:prstGeom prst="rect">
            <a:avLst/>
          </a:prstGeom>
        </p:spPr>
        <p:txBody>
          <a:bodyPr wrap="square">
            <a:spAutoFit/>
          </a:bodyPr>
          <a:lstStyle/>
          <a:p>
            <a:r>
              <a:rPr lang="it-IT"/>
              <a:t>Parte delle nostre vite in un senso piu’ letterale di quanto immaginiamo e almeno il 30% degli adattamenti evolutivi a livello molecolare è servito a difenderci dai virus.</a:t>
            </a:r>
            <a:endParaRPr lang="it-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3"/>
          <a:srcRect/>
          <a:stretch>
            <a:fillRect/>
          </a:stretch>
        </p:blipFill>
        <p:spPr bwMode="auto">
          <a:xfrm>
            <a:off x="395288" y="692150"/>
            <a:ext cx="5014912" cy="5111750"/>
          </a:xfrm>
          <a:prstGeom prst="rect">
            <a:avLst/>
          </a:prstGeom>
          <a:noFill/>
          <a:ln w="9525">
            <a:noFill/>
            <a:miter lim="800000"/>
            <a:headEnd/>
            <a:tailEnd/>
          </a:ln>
        </p:spPr>
      </p:pic>
      <p:pic>
        <p:nvPicPr>
          <p:cNvPr id="24578" name="Picture 5" descr="virome technique"/>
          <p:cNvPicPr>
            <a:picLocks noChangeAspect="1" noChangeArrowheads="1"/>
          </p:cNvPicPr>
          <p:nvPr/>
        </p:nvPicPr>
        <p:blipFill>
          <a:blip r:embed="rId4"/>
          <a:srcRect/>
          <a:stretch>
            <a:fillRect/>
          </a:stretch>
        </p:blipFill>
        <p:spPr bwMode="auto">
          <a:xfrm>
            <a:off x="5220072" y="3861048"/>
            <a:ext cx="3744416" cy="2376264"/>
          </a:xfrm>
          <a:prstGeom prst="rect">
            <a:avLst/>
          </a:prstGeom>
          <a:noFill/>
          <a:ln w="9525">
            <a:noFill/>
            <a:miter lim="800000"/>
            <a:headEnd/>
            <a:tailEnd/>
          </a:ln>
        </p:spPr>
      </p:pic>
      <p:pic>
        <p:nvPicPr>
          <p:cNvPr id="24579" name="Picture 7" descr="Immagine correlata"/>
          <p:cNvPicPr>
            <a:picLocks noChangeAspect="1" noChangeArrowheads="1"/>
          </p:cNvPicPr>
          <p:nvPr/>
        </p:nvPicPr>
        <p:blipFill>
          <a:blip r:embed="rId5"/>
          <a:srcRect/>
          <a:stretch>
            <a:fillRect/>
          </a:stretch>
        </p:blipFill>
        <p:spPr bwMode="auto">
          <a:xfrm>
            <a:off x="5436096" y="764704"/>
            <a:ext cx="3707904" cy="273630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reeform 156"/>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28674" name="Picture 158"/>
          <p:cNvPicPr>
            <a:picLocks noChangeAspect="1"/>
          </p:cNvPicPr>
          <p:nvPr/>
        </p:nvPicPr>
        <p:blipFill>
          <a:blip r:embed="rId3"/>
          <a:srcRect l="55067" t="51955" r="8215" b="6583"/>
          <a:stretch>
            <a:fillRect/>
          </a:stretch>
        </p:blipFill>
        <p:spPr bwMode="auto">
          <a:xfrm>
            <a:off x="5903913" y="4122738"/>
            <a:ext cx="3240087" cy="2735262"/>
          </a:xfrm>
          <a:prstGeom prst="rect">
            <a:avLst/>
          </a:prstGeom>
          <a:noFill/>
          <a:ln w="9525">
            <a:noFill/>
            <a:miter lim="800000"/>
            <a:headEnd/>
            <a:tailEnd/>
          </a:ln>
        </p:spPr>
      </p:pic>
      <p:sp>
        <p:nvSpPr>
          <p:cNvPr id="28675" name="TextBox 158"/>
          <p:cNvSpPr txBox="1">
            <a:spLocks noChangeArrowheads="1"/>
          </p:cNvSpPr>
          <p:nvPr/>
        </p:nvSpPr>
        <p:spPr bwMode="auto">
          <a:xfrm>
            <a:off x="0" y="188913"/>
            <a:ext cx="9144000" cy="6335582"/>
          </a:xfrm>
          <a:prstGeom prst="rect">
            <a:avLst/>
          </a:prstGeom>
          <a:noFill/>
          <a:ln w="9525">
            <a:noFill/>
            <a:miter lim="800000"/>
            <a:headEnd/>
            <a:tailEnd/>
          </a:ln>
        </p:spPr>
        <p:txBody>
          <a:bodyPr wrap="square" lIns="0" tIns="0" rIns="0" bIns="0">
            <a:spAutoFit/>
          </a:bodyPr>
          <a:lstStyle/>
          <a:p>
            <a:pPr indent="2519363"/>
            <a:endParaRPr lang="en-US" altLang="zh-CN" sz="3200" b="1" dirty="0">
              <a:solidFill>
                <a:srgbClr val="000000"/>
              </a:solidFill>
              <a:latin typeface="Verdana" pitchFamily="34" charset="0"/>
            </a:endParaRPr>
          </a:p>
          <a:p>
            <a:pPr indent="2519363"/>
            <a:r>
              <a:rPr lang="en-US" altLang="zh-CN" sz="2800" b="1" dirty="0">
                <a:solidFill>
                  <a:srgbClr val="000000"/>
                </a:solidFill>
                <a:latin typeface="Verdana" pitchFamily="34" charset="0"/>
              </a:rPr>
              <a:t>Cross Assembly phage (2014)</a:t>
            </a:r>
          </a:p>
          <a:p>
            <a:pPr indent="2519363" algn="ctr"/>
            <a:r>
              <a:rPr lang="en-US" altLang="zh-CN" dirty="0">
                <a:solidFill>
                  <a:srgbClr val="FF3300"/>
                </a:solidFill>
                <a:latin typeface="Verdana" pitchFamily="34" charset="0"/>
              </a:rPr>
              <a:t>the first organism named after </a:t>
            </a:r>
            <a:r>
              <a:rPr lang="en-US" altLang="zh-CN" dirty="0" err="1">
                <a:solidFill>
                  <a:srgbClr val="FF3300"/>
                </a:solidFill>
                <a:latin typeface="Verdana" pitchFamily="34" charset="0"/>
              </a:rPr>
              <a:t>metagenomic</a:t>
            </a:r>
            <a:r>
              <a:rPr lang="en-US" altLang="zh-CN" dirty="0">
                <a:solidFill>
                  <a:srgbClr val="FF3300"/>
                </a:solidFill>
                <a:latin typeface="Verdana" pitchFamily="34" charset="0"/>
              </a:rPr>
              <a:t> analysis </a:t>
            </a:r>
            <a:endParaRPr lang="en-US" dirty="0">
              <a:solidFill>
                <a:srgbClr val="FF3300"/>
              </a:solidFill>
            </a:endParaRPr>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175"/>
              </a:lnSpc>
            </a:pPr>
            <a:endParaRPr lang="en-US" dirty="0"/>
          </a:p>
          <a:p>
            <a:pPr indent="2519363"/>
            <a:r>
              <a:rPr lang="en-US" altLang="zh-CN" sz="1600" dirty="0">
                <a:solidFill>
                  <a:srgbClr val="5E5E5E"/>
                </a:solidFill>
                <a:latin typeface="Wingdings" pitchFamily="2" charset="2"/>
              </a:rPr>
              <a:t></a:t>
            </a:r>
            <a:r>
              <a:rPr lang="en-US" altLang="zh-CN" sz="1600" dirty="0">
                <a:solidFill>
                  <a:srgbClr val="5E5E5E"/>
                </a:solidFill>
                <a:latin typeface="Wingdings" pitchFamily="2" charset="2"/>
                <a:cs typeface="Wingdings" pitchFamily="2" charset="2"/>
              </a:rPr>
              <a:t> </a:t>
            </a:r>
            <a:r>
              <a:rPr lang="en-US" altLang="zh-CN" sz="1600" dirty="0">
                <a:solidFill>
                  <a:srgbClr val="000000"/>
                </a:solidFill>
              </a:rPr>
              <a:t>6x more abundant in feces than all other known phages together</a:t>
            </a:r>
          </a:p>
          <a:p>
            <a:pPr indent="2519363">
              <a:lnSpc>
                <a:spcPts val="1150"/>
              </a:lnSpc>
            </a:pP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90% of all reads in virus-like particle (VLP)-derived </a:t>
            </a:r>
            <a:r>
              <a:rPr lang="en-US" altLang="zh-CN" sz="1600" dirty="0" err="1">
                <a:solidFill>
                  <a:srgbClr val="000000"/>
                </a:solidFill>
              </a:rPr>
              <a:t>metagenomes</a:t>
            </a:r>
            <a:endParaRPr lang="en-US" altLang="zh-CN" sz="1600" dirty="0">
              <a:solidFill>
                <a:srgbClr val="000000"/>
              </a:solidFill>
            </a:endParaRPr>
          </a:p>
          <a:p>
            <a:pPr indent="2519363">
              <a:lnSpc>
                <a:spcPts val="1150"/>
              </a:lnSpc>
            </a:pP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22% of total community </a:t>
            </a:r>
            <a:r>
              <a:rPr lang="en-US" altLang="zh-CN" sz="1600" dirty="0" err="1">
                <a:solidFill>
                  <a:srgbClr val="000000"/>
                </a:solidFill>
              </a:rPr>
              <a:t>metagenomes</a:t>
            </a:r>
            <a:endParaRPr lang="en-US" altLang="zh-CN" sz="1600" dirty="0">
              <a:solidFill>
                <a:srgbClr val="000000"/>
              </a:solidFill>
            </a:endParaRPr>
          </a:p>
          <a:p>
            <a:pPr indent="2519363">
              <a:lnSpc>
                <a:spcPts val="813"/>
              </a:lnSpc>
            </a:pPr>
            <a:endParaRPr lang="en-US" dirty="0"/>
          </a:p>
          <a:p>
            <a:pPr indent="2519363"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1.68% sequences in the database </a:t>
            </a:r>
            <a:r>
              <a:rPr lang="en-US" altLang="zh-CN" sz="1600" dirty="0">
                <a:solidFill>
                  <a:srgbClr val="000000"/>
                </a:solidFill>
                <a:latin typeface="Wingdings" pitchFamily="2" charset="2"/>
              </a:rPr>
              <a:t></a:t>
            </a:r>
            <a:br>
              <a:rPr lang="it-IT" dirty="0"/>
            </a:br>
            <a:r>
              <a:rPr lang="it-IT" dirty="0"/>
              <a:t>                                       </a:t>
            </a:r>
            <a:r>
              <a:rPr lang="en-US" altLang="zh-CN" sz="1600" dirty="0">
                <a:solidFill>
                  <a:srgbClr val="000000"/>
                </a:solidFill>
              </a:rPr>
              <a:t>of all human fecal </a:t>
            </a:r>
            <a:r>
              <a:rPr lang="en-US" altLang="zh-CN" sz="1600" dirty="0" err="1">
                <a:solidFill>
                  <a:srgbClr val="000000"/>
                </a:solidFill>
              </a:rPr>
              <a:t>metagenomic</a:t>
            </a:r>
            <a:r>
              <a:rPr lang="en-US" altLang="zh-CN" sz="1600" dirty="0">
                <a:solidFill>
                  <a:srgbClr val="000000"/>
                </a:solidFill>
              </a:rPr>
              <a:t> sequencing reads in the public databases</a:t>
            </a:r>
          </a:p>
          <a:p>
            <a:pPr indent="2519363">
              <a:lnSpc>
                <a:spcPts val="1375"/>
              </a:lnSpc>
            </a:pPr>
            <a:endParaRPr lang="en-US" dirty="0"/>
          </a:p>
          <a:p>
            <a:pPr indent="2519363"/>
            <a:r>
              <a:rPr lang="en-US" altLang="zh-CN" sz="1600" dirty="0">
                <a:solidFill>
                  <a:srgbClr val="5E5E5E"/>
                </a:solidFill>
                <a:latin typeface="Wingdings" pitchFamily="2" charset="2"/>
              </a:rPr>
              <a:t> </a:t>
            </a:r>
            <a:r>
              <a:rPr lang="en-US" altLang="zh-CN" sz="1600" dirty="0">
                <a:solidFill>
                  <a:srgbClr val="000000"/>
                </a:solidFill>
              </a:rPr>
              <a:t>Year of discovery: 2014</a:t>
            </a:r>
          </a:p>
          <a:p>
            <a:pPr indent="2519363">
              <a:lnSpc>
                <a:spcPts val="813"/>
              </a:lnSpc>
            </a:pPr>
            <a:endParaRPr lang="en-US" dirty="0"/>
          </a:p>
          <a:p>
            <a:pPr indent="2519363"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Majority of </a:t>
            </a:r>
            <a:r>
              <a:rPr lang="en-US" altLang="zh-CN" sz="1600" dirty="0" err="1">
                <a:solidFill>
                  <a:srgbClr val="000000"/>
                </a:solidFill>
              </a:rPr>
              <a:t>crAssphage</a:t>
            </a:r>
            <a:r>
              <a:rPr lang="en-US" altLang="zh-CN" sz="1600" dirty="0">
                <a:solidFill>
                  <a:srgbClr val="000000"/>
                </a:solidFill>
              </a:rPr>
              <a:t>-encoded </a:t>
            </a:r>
            <a:br>
              <a:rPr lang="it-IT" dirty="0"/>
            </a:br>
            <a:r>
              <a:rPr lang="it-IT" dirty="0"/>
              <a:t>                                           </a:t>
            </a:r>
            <a:r>
              <a:rPr lang="en-US" altLang="zh-CN" sz="1600" dirty="0">
                <a:solidFill>
                  <a:srgbClr val="000000"/>
                </a:solidFill>
              </a:rPr>
              <a:t>proteins match no known </a:t>
            </a:r>
            <a:br>
              <a:rPr lang="it-IT" dirty="0"/>
            </a:br>
            <a:r>
              <a:rPr lang="it-IT" dirty="0"/>
              <a:t>                                           </a:t>
            </a:r>
            <a:r>
              <a:rPr lang="en-US" altLang="zh-CN" sz="1600" dirty="0">
                <a:solidFill>
                  <a:srgbClr val="000000"/>
                </a:solidFill>
              </a:rPr>
              <a:t>discarded as data junk</a:t>
            </a:r>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000"/>
              </a:lnSpc>
            </a:pPr>
            <a:endParaRPr lang="en-US" dirty="0"/>
          </a:p>
          <a:p>
            <a:pPr indent="2519363">
              <a:lnSpc>
                <a:spcPts val="1988"/>
              </a:lnSpc>
            </a:pPr>
            <a:endParaRPr lang="en-US" dirty="0"/>
          </a:p>
          <a:p>
            <a:pPr indent="2519363"/>
            <a:r>
              <a:rPr lang="en-US" altLang="zh-CN" sz="1100" dirty="0" err="1">
                <a:solidFill>
                  <a:srgbClr val="000000"/>
                </a:solidFill>
                <a:latin typeface="Verdana" pitchFamily="34" charset="0"/>
              </a:rPr>
              <a:t>Dutilh</a:t>
            </a:r>
            <a:r>
              <a:rPr lang="en-US" altLang="zh-CN" sz="1100" dirty="0">
                <a:solidFill>
                  <a:srgbClr val="000000"/>
                </a:solidFill>
                <a:latin typeface="Verdana" pitchFamily="34" charset="0"/>
              </a:rPr>
              <a:t> et al. Nat </a:t>
            </a:r>
            <a:r>
              <a:rPr lang="en-US" altLang="zh-CN" sz="1100" dirty="0" err="1">
                <a:solidFill>
                  <a:srgbClr val="000000"/>
                </a:solidFill>
                <a:latin typeface="Verdana" pitchFamily="34" charset="0"/>
              </a:rPr>
              <a:t>Comm</a:t>
            </a:r>
            <a:r>
              <a:rPr lang="en-US" altLang="zh-CN" sz="1100" dirty="0">
                <a:solidFill>
                  <a:srgbClr val="000000"/>
                </a:solidFill>
                <a:latin typeface="Verdana" pitchFamily="34" charset="0"/>
              </a:rPr>
              <a:t> 2014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magine correlata"/>
          <p:cNvPicPr>
            <a:picLocks noChangeAspect="1" noChangeArrowheads="1"/>
          </p:cNvPicPr>
          <p:nvPr/>
        </p:nvPicPr>
        <p:blipFill>
          <a:blip r:embed="rId2"/>
          <a:srcRect/>
          <a:stretch>
            <a:fillRect/>
          </a:stretch>
        </p:blipFill>
        <p:spPr bwMode="auto">
          <a:xfrm>
            <a:off x="2843808" y="419811"/>
            <a:ext cx="6697662" cy="6337300"/>
          </a:xfrm>
          <a:prstGeom prst="rect">
            <a:avLst/>
          </a:prstGeom>
          <a:noFill/>
          <a:ln w="9525">
            <a:noFill/>
            <a:miter lim="800000"/>
            <a:headEnd/>
            <a:tailEnd/>
          </a:ln>
        </p:spPr>
      </p:pic>
      <p:sp>
        <p:nvSpPr>
          <p:cNvPr id="2" name="Rettangolo 1">
            <a:extLst>
              <a:ext uri="{FF2B5EF4-FFF2-40B4-BE49-F238E27FC236}">
                <a16:creationId xmlns:a16="http://schemas.microsoft.com/office/drawing/2014/main" id="{81E6B85E-DB41-184F-9BF3-65CE81894A06}"/>
              </a:ext>
            </a:extLst>
          </p:cNvPr>
          <p:cNvSpPr/>
          <p:nvPr/>
        </p:nvSpPr>
        <p:spPr>
          <a:xfrm>
            <a:off x="0" y="0"/>
            <a:ext cx="6439546" cy="707886"/>
          </a:xfrm>
          <a:prstGeom prst="rect">
            <a:avLst/>
          </a:prstGeom>
        </p:spPr>
        <p:txBody>
          <a:bodyPr wrap="square">
            <a:spAutoFit/>
          </a:bodyPr>
          <a:lstStyle/>
          <a:p>
            <a:pPr algn="ctr"/>
            <a:r>
              <a:rPr lang="it-IT" sz="2000" b="1">
                <a:solidFill>
                  <a:srgbClr val="0070C0"/>
                </a:solidFill>
              </a:rPr>
              <a:t>Eukaryotes virus in symptomatic and asymptomatic individuals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D6080F-C152-4E16-B2BB-E053BA586831}"/>
              </a:ext>
            </a:extLst>
          </p:cNvPr>
          <p:cNvPicPr>
            <a:picLocks noChangeAspect="1"/>
          </p:cNvPicPr>
          <p:nvPr/>
        </p:nvPicPr>
        <p:blipFill>
          <a:blip r:embed="rId2"/>
          <a:stretch>
            <a:fillRect/>
          </a:stretch>
        </p:blipFill>
        <p:spPr>
          <a:xfrm>
            <a:off x="539552" y="692695"/>
            <a:ext cx="8064896" cy="5976664"/>
          </a:xfrm>
          <a:prstGeom prst="rect">
            <a:avLst/>
          </a:prstGeom>
        </p:spPr>
      </p:pic>
      <p:sp>
        <p:nvSpPr>
          <p:cNvPr id="3" name="Rettangolo 2">
            <a:extLst>
              <a:ext uri="{FF2B5EF4-FFF2-40B4-BE49-F238E27FC236}">
                <a16:creationId xmlns:a16="http://schemas.microsoft.com/office/drawing/2014/main" id="{FA379E38-6EFB-8C4E-B741-DC6C4F177D8D}"/>
              </a:ext>
            </a:extLst>
          </p:cNvPr>
          <p:cNvSpPr/>
          <p:nvPr/>
        </p:nvSpPr>
        <p:spPr>
          <a:xfrm>
            <a:off x="1187624" y="188641"/>
            <a:ext cx="6102424" cy="461665"/>
          </a:xfrm>
          <a:prstGeom prst="rect">
            <a:avLst/>
          </a:prstGeom>
        </p:spPr>
        <p:txBody>
          <a:bodyPr wrap="square">
            <a:spAutoFit/>
          </a:bodyPr>
          <a:lstStyle/>
          <a:p>
            <a:pPr algn="ctr"/>
            <a:r>
              <a:rPr lang="it-IT" sz="2400" b="1"/>
              <a:t>VIRUS in HUMAN BLOOD</a:t>
            </a:r>
          </a:p>
        </p:txBody>
      </p:sp>
    </p:spTree>
    <p:extLst>
      <p:ext uri="{BB962C8B-B14F-4D97-AF65-F5344CB8AC3E}">
        <p14:creationId xmlns:p14="http://schemas.microsoft.com/office/powerpoint/2010/main" val="28988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Freeform 112"/>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2771" name="Picture 114"/>
          <p:cNvPicPr>
            <a:picLocks noChangeAspect="1"/>
          </p:cNvPicPr>
          <p:nvPr/>
        </p:nvPicPr>
        <p:blipFill>
          <a:blip r:embed="rId2"/>
          <a:srcRect l="9052" t="23148" r="1176" b="2916"/>
          <a:stretch>
            <a:fillRect/>
          </a:stretch>
        </p:blipFill>
        <p:spPr bwMode="auto">
          <a:xfrm>
            <a:off x="814388" y="1625600"/>
            <a:ext cx="8207375" cy="5070475"/>
          </a:xfrm>
          <a:prstGeom prst="rect">
            <a:avLst/>
          </a:prstGeom>
          <a:noFill/>
          <a:ln w="9525">
            <a:noFill/>
            <a:miter lim="800000"/>
            <a:headEnd/>
            <a:tailEnd/>
          </a:ln>
        </p:spPr>
      </p:pic>
      <p:sp>
        <p:nvSpPr>
          <p:cNvPr id="32772" name="TextBox 114"/>
          <p:cNvSpPr txBox="1">
            <a:spLocks noChangeArrowheads="1"/>
          </p:cNvSpPr>
          <p:nvPr/>
        </p:nvSpPr>
        <p:spPr bwMode="auto">
          <a:xfrm>
            <a:off x="2232025" y="703263"/>
            <a:ext cx="5573713" cy="431800"/>
          </a:xfrm>
          <a:prstGeom prst="rect">
            <a:avLst/>
          </a:prstGeom>
          <a:noFill/>
          <a:ln w="9525">
            <a:noFill/>
            <a:miter lim="800000"/>
            <a:headEnd/>
            <a:tailEnd/>
          </a:ln>
        </p:spPr>
        <p:txBody>
          <a:bodyPr lIns="0" tIns="0" rIns="0" bIns="0">
            <a:spAutoFit/>
          </a:bodyPr>
          <a:lstStyle/>
          <a:p>
            <a:r>
              <a:rPr lang="en-US" altLang="zh-CN" sz="2800" b="1">
                <a:solidFill>
                  <a:srgbClr val="000000"/>
                </a:solidFill>
                <a:latin typeface="Verdana" pitchFamily="34" charset="0"/>
              </a:rPr>
              <a:t>The</a:t>
            </a:r>
            <a:r>
              <a:rPr lang="en-US" altLang="zh-CN" sz="2800" b="1">
                <a:solidFill>
                  <a:srgbClr val="000000"/>
                </a:solidFill>
                <a:latin typeface="Verdana" pitchFamily="34" charset="0"/>
                <a:cs typeface="Verdana" pitchFamily="34" charset="0"/>
              </a:rPr>
              <a:t> </a:t>
            </a:r>
            <a:r>
              <a:rPr lang="en-US" altLang="zh-CN" sz="2800" b="1">
                <a:solidFill>
                  <a:srgbClr val="000000"/>
                </a:solidFill>
                <a:latin typeface="Verdana" pitchFamily="34" charset="0"/>
              </a:rPr>
              <a:t>„silent“ human virome</a:t>
            </a:r>
          </a:p>
        </p:txBody>
      </p:sp>
      <p:sp>
        <p:nvSpPr>
          <p:cNvPr id="115" name="TextBox 115"/>
          <p:cNvSpPr txBox="1"/>
          <p:nvPr/>
        </p:nvSpPr>
        <p:spPr>
          <a:xfrm>
            <a:off x="939800" y="1666875"/>
            <a:ext cx="2927350" cy="214313"/>
          </a:xfrm>
          <a:prstGeom prst="rect">
            <a:avLst/>
          </a:prstGeom>
          <a:noFill/>
        </p:spPr>
        <p:txBody>
          <a:bodyPr lIns="0" tIns="0" rIns="0" bIns="0">
            <a:spAutoFit/>
          </a:bodyPr>
          <a:lstStyle/>
          <a:p>
            <a:pPr>
              <a:tabLst>
                <a:tab pos="785625" algn="l"/>
                <a:tab pos="2126322" algn="l"/>
              </a:tabLst>
              <a:defRPr/>
            </a:pPr>
            <a:r>
              <a:rPr lang="en-US" altLang="zh-CN" sz="1400" b="1" dirty="0">
                <a:solidFill>
                  <a:srgbClr val="FEFEFE"/>
                </a:solidFill>
                <a:latin typeface="Arial"/>
                <a:ea typeface="Arial"/>
              </a:rPr>
              <a:t>Group	Family	</a:t>
            </a:r>
            <a:r>
              <a:rPr lang="en-US" altLang="zh-CN" sz="1400" b="1" spc="-5" dirty="0">
                <a:solidFill>
                  <a:srgbClr val="FEFEFE"/>
                </a:solidFill>
                <a:latin typeface="Arial"/>
                <a:ea typeface="Arial"/>
              </a:rPr>
              <a:t>Species</a:t>
            </a:r>
          </a:p>
        </p:txBody>
      </p:sp>
      <p:sp>
        <p:nvSpPr>
          <p:cNvPr id="32774" name="TextBox 116"/>
          <p:cNvSpPr txBox="1">
            <a:spLocks noChangeArrowheads="1"/>
          </p:cNvSpPr>
          <p:nvPr/>
        </p:nvSpPr>
        <p:spPr bwMode="auto">
          <a:xfrm>
            <a:off x="939800" y="1960563"/>
            <a:ext cx="3978275" cy="182562"/>
          </a:xfrm>
          <a:prstGeom prst="rect">
            <a:avLst/>
          </a:prstGeom>
          <a:noFill/>
          <a:ln w="9525">
            <a:noFill/>
            <a:miter lim="800000"/>
            <a:headEnd/>
            <a:tailEnd/>
          </a:ln>
        </p:spPr>
        <p:txBody>
          <a:bodyPr lIns="0" tIns="0" rIns="0" bIns="0">
            <a:spAutoFit/>
          </a:bodyPr>
          <a:lstStyle/>
          <a:p>
            <a:pPr>
              <a:tabLst>
                <a:tab pos="784225" algn="l"/>
                <a:tab pos="2125663" algn="l"/>
              </a:tabLst>
            </a:pPr>
            <a:r>
              <a:rPr lang="en-US" altLang="zh-CN" sz="1200">
                <a:solidFill>
                  <a:srgbClr val="000000"/>
                </a:solidFill>
              </a:rPr>
              <a:t>dsDNA	Adenoviridae	Enteric adenovirus 40, 41</a:t>
            </a:r>
          </a:p>
        </p:txBody>
      </p:sp>
      <p:sp>
        <p:nvSpPr>
          <p:cNvPr id="32775" name="TextBox 117"/>
          <p:cNvSpPr txBox="1">
            <a:spLocks noChangeArrowheads="1"/>
          </p:cNvSpPr>
          <p:nvPr/>
        </p:nvSpPr>
        <p:spPr bwMode="auto">
          <a:xfrm>
            <a:off x="1725613" y="2189163"/>
            <a:ext cx="3309937"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Iridoviridae	Lymphocystis disease virus</a:t>
            </a:r>
          </a:p>
        </p:txBody>
      </p:sp>
      <p:sp>
        <p:nvSpPr>
          <p:cNvPr id="32776" name="TextBox 118"/>
          <p:cNvSpPr txBox="1">
            <a:spLocks noChangeArrowheads="1"/>
          </p:cNvSpPr>
          <p:nvPr/>
        </p:nvSpPr>
        <p:spPr bwMode="auto">
          <a:xfrm>
            <a:off x="1725613" y="2417763"/>
            <a:ext cx="4165600"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Myoviridae	phiBCD7, Bacillus phage G, phiP-SSM4</a:t>
            </a:r>
          </a:p>
        </p:txBody>
      </p:sp>
      <p:sp>
        <p:nvSpPr>
          <p:cNvPr id="32777" name="TextBox 119"/>
          <p:cNvSpPr txBox="1">
            <a:spLocks noChangeArrowheads="1"/>
          </p:cNvSpPr>
          <p:nvPr/>
        </p:nvSpPr>
        <p:spPr bwMode="auto">
          <a:xfrm>
            <a:off x="1725613" y="2646363"/>
            <a:ext cx="3957637"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Podoviridae	Enterobacteria phage P22, phage T3</a:t>
            </a:r>
          </a:p>
        </p:txBody>
      </p:sp>
      <p:sp>
        <p:nvSpPr>
          <p:cNvPr id="32778" name="TextBox 120"/>
          <p:cNvSpPr txBox="1">
            <a:spLocks noChangeArrowheads="1"/>
          </p:cNvSpPr>
          <p:nvPr/>
        </p:nvSpPr>
        <p:spPr bwMode="auto">
          <a:xfrm>
            <a:off x="1725613" y="2874963"/>
            <a:ext cx="6980237"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Siphoviridae	Listeria phage A118, phiE125 Lactococcus phage bIL285, phiCP39-O, Clostridium</a:t>
            </a:r>
          </a:p>
        </p:txBody>
      </p:sp>
      <p:sp>
        <p:nvSpPr>
          <p:cNvPr id="32779" name="TextBox 121"/>
          <p:cNvSpPr txBox="1">
            <a:spLocks noChangeArrowheads="1"/>
          </p:cNvSpPr>
          <p:nvPr/>
        </p:nvSpPr>
        <p:spPr bwMode="auto">
          <a:xfrm>
            <a:off x="1725613" y="3103563"/>
            <a:ext cx="2759075"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Phages	Halophage eHP-10</a:t>
            </a:r>
          </a:p>
        </p:txBody>
      </p:sp>
      <p:sp>
        <p:nvSpPr>
          <p:cNvPr id="32780" name="TextBox 122"/>
          <p:cNvSpPr txBox="1">
            <a:spLocks noChangeArrowheads="1"/>
          </p:cNvSpPr>
          <p:nvPr/>
        </p:nvSpPr>
        <p:spPr bwMode="auto">
          <a:xfrm>
            <a:off x="1725613" y="3332163"/>
            <a:ext cx="3605212"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Papillomaviridae	Human papillomavirus 6, 18, 66</a:t>
            </a:r>
          </a:p>
        </p:txBody>
      </p:sp>
      <p:sp>
        <p:nvSpPr>
          <p:cNvPr id="32781" name="TextBox 123"/>
          <p:cNvSpPr txBox="1">
            <a:spLocks noChangeArrowheads="1"/>
          </p:cNvSpPr>
          <p:nvPr/>
        </p:nvSpPr>
        <p:spPr bwMode="auto">
          <a:xfrm>
            <a:off x="1725613" y="3560763"/>
            <a:ext cx="7134225"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Polyomaviridae	BK virus, JC virus, SV40 virus, Human polyomavirus 9, 12, Merkel cell polyomavirus</a:t>
            </a:r>
          </a:p>
        </p:txBody>
      </p:sp>
      <p:sp>
        <p:nvSpPr>
          <p:cNvPr id="32782" name="TextBox 124"/>
          <p:cNvSpPr txBox="1">
            <a:spLocks noChangeArrowheads="1"/>
          </p:cNvSpPr>
          <p:nvPr/>
        </p:nvSpPr>
        <p:spPr bwMode="auto">
          <a:xfrm>
            <a:off x="1725613" y="3789363"/>
            <a:ext cx="4394200"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Herpesviridae	Epstein-Barr virus, Human cytomegalovirus</a:t>
            </a:r>
          </a:p>
        </p:txBody>
      </p:sp>
      <p:sp>
        <p:nvSpPr>
          <p:cNvPr id="125" name="TextBox 125"/>
          <p:cNvSpPr txBox="1"/>
          <p:nvPr/>
        </p:nvSpPr>
        <p:spPr>
          <a:xfrm>
            <a:off x="939800" y="4017963"/>
            <a:ext cx="2544763" cy="182562"/>
          </a:xfrm>
          <a:prstGeom prst="rect">
            <a:avLst/>
          </a:prstGeom>
          <a:noFill/>
        </p:spPr>
        <p:txBody>
          <a:bodyPr lIns="0" tIns="0" rIns="0" bIns="0">
            <a:spAutoFit/>
          </a:bodyPr>
          <a:lstStyle/>
          <a:p>
            <a:pPr>
              <a:tabLst>
                <a:tab pos="785622" algn="l"/>
                <a:tab pos="2126284" algn="l"/>
              </a:tabLst>
              <a:defRPr/>
            </a:pPr>
            <a:r>
              <a:rPr lang="en-US" altLang="zh-CN" sz="1200" spc="-5" dirty="0">
                <a:solidFill>
                  <a:srgbClr val="000000"/>
                </a:solidFill>
                <a:latin typeface="Arial"/>
                <a:ea typeface="Arial"/>
              </a:rPr>
              <a:t>ssDNA	</a:t>
            </a:r>
            <a:r>
              <a:rPr lang="en-US" altLang="zh-CN" sz="1200" dirty="0">
                <a:solidFill>
                  <a:srgbClr val="000000"/>
                </a:solidFill>
                <a:latin typeface="Arial"/>
                <a:ea typeface="Arial"/>
              </a:rPr>
              <a:t>Anelloviridae	</a:t>
            </a:r>
            <a:r>
              <a:rPr lang="en-US" altLang="zh-CN" sz="1200" spc="-10" dirty="0">
                <a:solidFill>
                  <a:srgbClr val="000000"/>
                </a:solidFill>
                <a:latin typeface="Arial"/>
                <a:ea typeface="Arial"/>
              </a:rPr>
              <a:t>TTV</a:t>
            </a:r>
          </a:p>
        </p:txBody>
      </p:sp>
      <p:sp>
        <p:nvSpPr>
          <p:cNvPr id="32784" name="TextBox 126"/>
          <p:cNvSpPr txBox="1">
            <a:spLocks noChangeArrowheads="1"/>
          </p:cNvSpPr>
          <p:nvPr/>
        </p:nvSpPr>
        <p:spPr bwMode="auto">
          <a:xfrm>
            <a:off x="1725613" y="4246563"/>
            <a:ext cx="5024437"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Circoviridae	Chicken anemia virus, TN9, PK5034, PK5222, NG12</a:t>
            </a:r>
          </a:p>
        </p:txBody>
      </p:sp>
      <p:sp>
        <p:nvSpPr>
          <p:cNvPr id="127" name="TextBox 127"/>
          <p:cNvSpPr txBox="1"/>
          <p:nvPr/>
        </p:nvSpPr>
        <p:spPr>
          <a:xfrm>
            <a:off x="1725613" y="4475163"/>
            <a:ext cx="946150" cy="182562"/>
          </a:xfrm>
          <a:prstGeom prst="rect">
            <a:avLst/>
          </a:prstGeom>
          <a:noFill/>
        </p:spPr>
        <p:txBody>
          <a:bodyPr lIns="0" tIns="0" rIns="0" bIns="0">
            <a:spAutoFit/>
          </a:bodyPr>
          <a:lstStyle/>
          <a:p>
            <a:pPr>
              <a:defRPr/>
            </a:pPr>
            <a:r>
              <a:rPr lang="en-US" altLang="zh-CN" sz="1200" spc="-5" dirty="0">
                <a:solidFill>
                  <a:srgbClr val="000000"/>
                </a:solidFill>
                <a:latin typeface="Arial"/>
                <a:ea typeface="Arial"/>
              </a:rPr>
              <a:t>Microv</a:t>
            </a:r>
            <a:r>
              <a:rPr lang="en-US" altLang="zh-CN" sz="1200" dirty="0">
                <a:solidFill>
                  <a:srgbClr val="000000"/>
                </a:solidFill>
                <a:latin typeface="Arial"/>
                <a:ea typeface="Arial"/>
              </a:rPr>
              <a:t>iridae</a:t>
            </a:r>
          </a:p>
        </p:txBody>
      </p:sp>
      <p:sp>
        <p:nvSpPr>
          <p:cNvPr id="32786" name="TextBox 128"/>
          <p:cNvSpPr txBox="1">
            <a:spLocks noChangeArrowheads="1"/>
          </p:cNvSpPr>
          <p:nvPr/>
        </p:nvSpPr>
        <p:spPr bwMode="auto">
          <a:xfrm>
            <a:off x="3067050" y="4452938"/>
            <a:ext cx="5380038" cy="457200"/>
          </a:xfrm>
          <a:prstGeom prst="rect">
            <a:avLst/>
          </a:prstGeom>
          <a:noFill/>
          <a:ln w="9525">
            <a:noFill/>
            <a:miter lim="800000"/>
            <a:headEnd/>
            <a:tailEnd/>
          </a:ln>
        </p:spPr>
        <p:txBody>
          <a:bodyPr lIns="0" tIns="0" rIns="0" bIns="0">
            <a:spAutoFit/>
          </a:bodyPr>
          <a:lstStyle/>
          <a:p>
            <a:pPr hangingPunct="0">
              <a:lnSpc>
                <a:spcPct val="125000"/>
              </a:lnSpc>
            </a:pPr>
            <a:r>
              <a:rPr lang="en-US" altLang="zh-CN" sz="1200">
                <a:solidFill>
                  <a:srgbClr val="000000"/>
                </a:solidFill>
              </a:rPr>
              <a:t>Chlamydia phage 1,3,4, Bdellovibrio phage phiMH2K, Chlamydia phage CPG1, Spiroplasma phage 4, Chlamydia phage CPAR39</a:t>
            </a:r>
          </a:p>
        </p:txBody>
      </p:sp>
      <p:sp>
        <p:nvSpPr>
          <p:cNvPr id="32787" name="TextBox 129"/>
          <p:cNvSpPr txBox="1">
            <a:spLocks noChangeArrowheads="1"/>
          </p:cNvSpPr>
          <p:nvPr/>
        </p:nvSpPr>
        <p:spPr bwMode="auto">
          <a:xfrm>
            <a:off x="939800" y="4932363"/>
            <a:ext cx="3724275" cy="182562"/>
          </a:xfrm>
          <a:prstGeom prst="rect">
            <a:avLst/>
          </a:prstGeom>
          <a:noFill/>
          <a:ln w="9525">
            <a:noFill/>
            <a:miter lim="800000"/>
            <a:headEnd/>
            <a:tailEnd/>
          </a:ln>
        </p:spPr>
        <p:txBody>
          <a:bodyPr lIns="0" tIns="0" rIns="0" bIns="0">
            <a:spAutoFit/>
          </a:bodyPr>
          <a:lstStyle/>
          <a:p>
            <a:pPr>
              <a:tabLst>
                <a:tab pos="784225" algn="l"/>
                <a:tab pos="2125663" algn="l"/>
              </a:tabLst>
            </a:pPr>
            <a:r>
              <a:rPr lang="en-US" altLang="zh-CN" sz="1200">
                <a:solidFill>
                  <a:srgbClr val="000000"/>
                </a:solidFill>
              </a:rPr>
              <a:t>dsRNA	Picobirnaviridae	Human picobirnavirus</a:t>
            </a:r>
          </a:p>
        </p:txBody>
      </p:sp>
      <p:sp>
        <p:nvSpPr>
          <p:cNvPr id="32788" name="TextBox 130"/>
          <p:cNvSpPr txBox="1">
            <a:spLocks noChangeArrowheads="1"/>
          </p:cNvSpPr>
          <p:nvPr/>
        </p:nvSpPr>
        <p:spPr bwMode="auto">
          <a:xfrm>
            <a:off x="1725613" y="5160963"/>
            <a:ext cx="2582862"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Reoviridae	Human rotavirus</a:t>
            </a:r>
          </a:p>
        </p:txBody>
      </p:sp>
      <p:sp>
        <p:nvSpPr>
          <p:cNvPr id="32789" name="TextBox 131"/>
          <p:cNvSpPr txBox="1">
            <a:spLocks noChangeArrowheads="1"/>
          </p:cNvSpPr>
          <p:nvPr/>
        </p:nvSpPr>
        <p:spPr bwMode="auto">
          <a:xfrm>
            <a:off x="939800" y="5389563"/>
            <a:ext cx="3163888" cy="182562"/>
          </a:xfrm>
          <a:prstGeom prst="rect">
            <a:avLst/>
          </a:prstGeom>
          <a:noFill/>
          <a:ln w="9525">
            <a:noFill/>
            <a:miter lim="800000"/>
            <a:headEnd/>
            <a:tailEnd/>
          </a:ln>
        </p:spPr>
        <p:txBody>
          <a:bodyPr lIns="0" tIns="0" rIns="0" bIns="0">
            <a:spAutoFit/>
          </a:bodyPr>
          <a:lstStyle/>
          <a:p>
            <a:pPr>
              <a:tabLst>
                <a:tab pos="2125663" algn="l"/>
              </a:tabLst>
            </a:pPr>
            <a:r>
              <a:rPr lang="en-US" altLang="zh-CN" sz="1200">
                <a:solidFill>
                  <a:srgbClr val="000000"/>
                </a:solidFill>
              </a:rPr>
              <a:t>(+) ssRNA Caliciviridae	Norwalk virus</a:t>
            </a:r>
          </a:p>
        </p:txBody>
      </p:sp>
      <p:sp>
        <p:nvSpPr>
          <p:cNvPr id="32790" name="TextBox 132"/>
          <p:cNvSpPr txBox="1">
            <a:spLocks noChangeArrowheads="1"/>
          </p:cNvSpPr>
          <p:nvPr/>
        </p:nvSpPr>
        <p:spPr bwMode="auto">
          <a:xfrm>
            <a:off x="1725613" y="5618163"/>
            <a:ext cx="2659062"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Astroviridae	Human astrovirus</a:t>
            </a:r>
          </a:p>
        </p:txBody>
      </p:sp>
      <p:sp>
        <p:nvSpPr>
          <p:cNvPr id="32791" name="TextBox 133"/>
          <p:cNvSpPr txBox="1">
            <a:spLocks noChangeArrowheads="1"/>
          </p:cNvSpPr>
          <p:nvPr/>
        </p:nvSpPr>
        <p:spPr bwMode="auto">
          <a:xfrm>
            <a:off x="1725613" y="5846763"/>
            <a:ext cx="4633912" cy="182562"/>
          </a:xfrm>
          <a:prstGeom prst="rect">
            <a:avLst/>
          </a:prstGeom>
          <a:noFill/>
          <a:ln w="9525">
            <a:noFill/>
            <a:miter lim="800000"/>
            <a:headEnd/>
            <a:tailEnd/>
          </a:ln>
        </p:spPr>
        <p:txBody>
          <a:bodyPr lIns="0" tIns="0" rIns="0" bIns="0">
            <a:spAutoFit/>
          </a:bodyPr>
          <a:lstStyle/>
          <a:p>
            <a:pPr>
              <a:tabLst>
                <a:tab pos="1339850" algn="l"/>
              </a:tabLst>
            </a:pPr>
            <a:r>
              <a:rPr lang="en-US" altLang="zh-CN" sz="1200">
                <a:solidFill>
                  <a:srgbClr val="000000"/>
                </a:solidFill>
              </a:rPr>
              <a:t>Virgaviridae	Pepper mild mottle virus, Tobacco mosaic virus</a:t>
            </a:r>
          </a:p>
        </p:txBody>
      </p:sp>
      <p:sp>
        <p:nvSpPr>
          <p:cNvPr id="134" name="TextBox 134"/>
          <p:cNvSpPr txBox="1"/>
          <p:nvPr/>
        </p:nvSpPr>
        <p:spPr>
          <a:xfrm>
            <a:off x="1725613" y="6075363"/>
            <a:ext cx="1092200" cy="182562"/>
          </a:xfrm>
          <a:prstGeom prst="rect">
            <a:avLst/>
          </a:prstGeom>
          <a:noFill/>
        </p:spPr>
        <p:txBody>
          <a:bodyPr lIns="0" tIns="0" rIns="0" bIns="0">
            <a:spAutoFit/>
          </a:bodyPr>
          <a:lstStyle/>
          <a:p>
            <a:pPr>
              <a:defRPr/>
            </a:pPr>
            <a:r>
              <a:rPr lang="en-US" altLang="zh-CN" sz="1200" spc="-5" dirty="0">
                <a:solidFill>
                  <a:srgbClr val="000000"/>
                </a:solidFill>
                <a:latin typeface="Arial"/>
                <a:ea typeface="Arial"/>
              </a:rPr>
              <a:t>Pic</a:t>
            </a:r>
            <a:r>
              <a:rPr lang="en-US" altLang="zh-CN" sz="1200" dirty="0">
                <a:solidFill>
                  <a:srgbClr val="000000"/>
                </a:solidFill>
                <a:latin typeface="Arial"/>
                <a:ea typeface="Arial"/>
              </a:rPr>
              <a:t>ornaviridae</a:t>
            </a:r>
          </a:p>
        </p:txBody>
      </p:sp>
      <p:sp>
        <p:nvSpPr>
          <p:cNvPr id="32793" name="TextBox 135"/>
          <p:cNvSpPr txBox="1">
            <a:spLocks noChangeArrowheads="1"/>
          </p:cNvSpPr>
          <p:nvPr/>
        </p:nvSpPr>
        <p:spPr bwMode="auto">
          <a:xfrm>
            <a:off x="3067050" y="6075363"/>
            <a:ext cx="5295900" cy="411162"/>
          </a:xfrm>
          <a:prstGeom prst="rect">
            <a:avLst/>
          </a:prstGeom>
          <a:noFill/>
          <a:ln w="9525">
            <a:noFill/>
            <a:miter lim="800000"/>
            <a:headEnd/>
            <a:tailEnd/>
          </a:ln>
        </p:spPr>
        <p:txBody>
          <a:bodyPr lIns="0" tIns="0" rIns="0" bIns="0">
            <a:spAutoFit/>
          </a:bodyPr>
          <a:lstStyle/>
          <a:p>
            <a:r>
              <a:rPr lang="en-US" altLang="zh-CN" sz="1200">
                <a:solidFill>
                  <a:srgbClr val="000000"/>
                </a:solidFill>
              </a:rPr>
              <a:t>Cosavirus, Klassevirus/salivirus, Aichi virus, Enterovirus, Parechovirus, Saffold</a:t>
            </a:r>
          </a:p>
          <a:p>
            <a:pPr>
              <a:spcBef>
                <a:spcPts val="363"/>
              </a:spcBef>
            </a:pPr>
            <a:r>
              <a:rPr lang="en-US" altLang="zh-CN" sz="1200">
                <a:solidFill>
                  <a:srgbClr val="000000"/>
                </a:solidFill>
              </a:rPr>
              <a:t>cardiovirus, Echovirus, Coxsackievirus, Poliovirus</a:t>
            </a:r>
          </a:p>
        </p:txBody>
      </p:sp>
      <p:sp>
        <p:nvSpPr>
          <p:cNvPr id="32794" name="TextBox 136"/>
          <p:cNvSpPr txBox="1">
            <a:spLocks noChangeArrowheads="1"/>
          </p:cNvSpPr>
          <p:nvPr/>
        </p:nvSpPr>
        <p:spPr bwMode="auto">
          <a:xfrm>
            <a:off x="1295400" y="6505575"/>
            <a:ext cx="6600825" cy="152400"/>
          </a:xfrm>
          <a:prstGeom prst="rect">
            <a:avLst/>
          </a:prstGeom>
          <a:noFill/>
          <a:ln w="9525">
            <a:noFill/>
            <a:miter lim="800000"/>
            <a:headEnd/>
            <a:tailEnd/>
          </a:ln>
        </p:spPr>
        <p:txBody>
          <a:bodyPr lIns="0" tIns="0" rIns="0" bIns="0">
            <a:spAutoFit/>
          </a:bodyPr>
          <a:lstStyle/>
          <a:p>
            <a:r>
              <a:rPr lang="en-US" altLang="zh-CN" sz="1000">
                <a:solidFill>
                  <a:srgbClr val="000000"/>
                </a:solidFill>
                <a:latin typeface="Verdana" pitchFamily="34" charset="0"/>
              </a:rPr>
              <a:t>Popgeorgiev</a:t>
            </a:r>
            <a:r>
              <a:rPr lang="en-US" altLang="zh-CN" sz="1000">
                <a:solidFill>
                  <a:srgbClr val="000000"/>
                </a:solidFill>
                <a:latin typeface="Verdana" pitchFamily="34" charset="0"/>
                <a:cs typeface="Verdana" pitchFamily="34" charset="0"/>
              </a:rPr>
              <a:t> </a:t>
            </a:r>
            <a:r>
              <a:rPr lang="en-US" altLang="zh-CN" sz="1000">
                <a:solidFill>
                  <a:srgbClr val="000000"/>
                </a:solidFill>
                <a:latin typeface="Verdana" pitchFamily="34" charset="0"/>
              </a:rPr>
              <a:t>et al. Intervirology 2013; Wylie et al. BMC Biology 2014; Foulongne et al. PlosOne 2012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C6CB2D-50AF-4A4A-84E8-6848BED93437}"/>
              </a:ext>
            </a:extLst>
          </p:cNvPr>
          <p:cNvPicPr>
            <a:picLocks noChangeAspect="1"/>
          </p:cNvPicPr>
          <p:nvPr/>
        </p:nvPicPr>
        <p:blipFill>
          <a:blip r:embed="rId2"/>
          <a:stretch>
            <a:fillRect/>
          </a:stretch>
        </p:blipFill>
        <p:spPr>
          <a:xfrm>
            <a:off x="971600" y="908720"/>
            <a:ext cx="7527245" cy="5662698"/>
          </a:xfrm>
          <a:prstGeom prst="rect">
            <a:avLst/>
          </a:prstGeom>
        </p:spPr>
      </p:pic>
      <p:sp>
        <p:nvSpPr>
          <p:cNvPr id="3" name="Rettangolo 2">
            <a:extLst>
              <a:ext uri="{FF2B5EF4-FFF2-40B4-BE49-F238E27FC236}">
                <a16:creationId xmlns:a16="http://schemas.microsoft.com/office/drawing/2014/main" id="{3BD23A33-438E-A442-B50A-6CD042C5C5A2}"/>
              </a:ext>
            </a:extLst>
          </p:cNvPr>
          <p:cNvSpPr/>
          <p:nvPr/>
        </p:nvSpPr>
        <p:spPr>
          <a:xfrm>
            <a:off x="1149211" y="147990"/>
            <a:ext cx="6678488" cy="400110"/>
          </a:xfrm>
          <a:prstGeom prst="rect">
            <a:avLst/>
          </a:prstGeom>
        </p:spPr>
        <p:txBody>
          <a:bodyPr wrap="square">
            <a:spAutoFit/>
          </a:bodyPr>
          <a:lstStyle/>
          <a:p>
            <a:pPr algn="ctr"/>
            <a:r>
              <a:rPr lang="it-IT" sz="2000" b="1"/>
              <a:t>VIRUS and HUMAN CANCER</a:t>
            </a:r>
          </a:p>
        </p:txBody>
      </p:sp>
    </p:spTree>
    <p:extLst>
      <p:ext uri="{BB962C8B-B14F-4D97-AF65-F5344CB8AC3E}">
        <p14:creationId xmlns:p14="http://schemas.microsoft.com/office/powerpoint/2010/main" val="376492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1280px-DNA_methylation"/>
          <p:cNvPicPr>
            <a:picLocks noChangeAspect="1" noChangeArrowheads="1"/>
          </p:cNvPicPr>
          <p:nvPr/>
        </p:nvPicPr>
        <p:blipFill>
          <a:blip r:embed="rId2"/>
          <a:srcRect/>
          <a:stretch>
            <a:fillRect/>
          </a:stretch>
        </p:blipFill>
        <p:spPr bwMode="auto">
          <a:xfrm>
            <a:off x="539750" y="333375"/>
            <a:ext cx="8101013" cy="6075363"/>
          </a:xfrm>
          <a:prstGeom prst="rect">
            <a:avLst/>
          </a:prstGeom>
          <a:noFill/>
          <a:ln w="9525">
            <a:noFill/>
            <a:miter lim="800000"/>
            <a:headEnd/>
            <a:tailEnd/>
          </a:ln>
        </p:spPr>
      </p:pic>
      <p:sp>
        <p:nvSpPr>
          <p:cNvPr id="33794" name="Rectangle 3"/>
          <p:cNvSpPr>
            <a:spLocks noChangeArrowheads="1"/>
          </p:cNvSpPr>
          <p:nvPr/>
        </p:nvSpPr>
        <p:spPr bwMode="auto">
          <a:xfrm>
            <a:off x="3563938" y="620713"/>
            <a:ext cx="5256212" cy="457200"/>
          </a:xfrm>
          <a:prstGeom prst="rect">
            <a:avLst/>
          </a:prstGeom>
          <a:noFill/>
          <a:ln w="9525">
            <a:noFill/>
            <a:miter lim="800000"/>
            <a:headEnd/>
            <a:tailEnd/>
          </a:ln>
        </p:spPr>
        <p:txBody>
          <a:bodyPr>
            <a:spAutoFit/>
          </a:bodyPr>
          <a:lstStyle/>
          <a:p>
            <a:r>
              <a:rPr lang="en-US" altLang="zh-CN" sz="2400" b="1">
                <a:solidFill>
                  <a:schemeClr val="bg1"/>
                </a:solidFill>
              </a:rPr>
              <a:t>VIRUS Integration in Human DNA</a:t>
            </a:r>
            <a:r>
              <a:rPr lang="en-US" altLang="zh-CN" sz="2000">
                <a:solidFill>
                  <a:schemeClr val="bg1"/>
                </a:solidFill>
              </a:rPr>
              <a:t> </a:t>
            </a:r>
          </a:p>
        </p:txBody>
      </p:sp>
      <p:pic>
        <p:nvPicPr>
          <p:cNvPr id="33795" name="Picture 4" descr="sequenze endogene virali"/>
          <p:cNvPicPr>
            <a:picLocks noChangeAspect="1" noChangeArrowheads="1"/>
          </p:cNvPicPr>
          <p:nvPr/>
        </p:nvPicPr>
        <p:blipFill>
          <a:blip r:embed="rId3"/>
          <a:srcRect/>
          <a:stretch>
            <a:fillRect/>
          </a:stretch>
        </p:blipFill>
        <p:spPr bwMode="auto">
          <a:xfrm>
            <a:off x="827088" y="4491038"/>
            <a:ext cx="1800225" cy="1590675"/>
          </a:xfrm>
          <a:prstGeom prst="rect">
            <a:avLst/>
          </a:prstGeom>
          <a:noFill/>
          <a:ln w="9525">
            <a:noFill/>
            <a:miter lim="800000"/>
            <a:headEnd/>
            <a:tailEnd/>
          </a:ln>
        </p:spPr>
      </p:pic>
      <p:pic>
        <p:nvPicPr>
          <p:cNvPr id="33796" name="Picture 5" descr="endovirus"/>
          <p:cNvPicPr>
            <a:picLocks noChangeAspect="1" noChangeArrowheads="1"/>
          </p:cNvPicPr>
          <p:nvPr/>
        </p:nvPicPr>
        <p:blipFill>
          <a:blip r:embed="rId4"/>
          <a:srcRect/>
          <a:stretch>
            <a:fillRect/>
          </a:stretch>
        </p:blipFill>
        <p:spPr bwMode="auto">
          <a:xfrm>
            <a:off x="6372225" y="1268413"/>
            <a:ext cx="1855788" cy="18557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Freeform 173"/>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7890" name="Picture 175"/>
          <p:cNvPicPr>
            <a:picLocks noChangeAspect="1"/>
          </p:cNvPicPr>
          <p:nvPr/>
        </p:nvPicPr>
        <p:blipFill>
          <a:blip r:embed="rId3"/>
          <a:srcRect l="46907" t="37073" r="2502" b="899"/>
          <a:stretch>
            <a:fillRect/>
          </a:stretch>
        </p:blipFill>
        <p:spPr bwMode="auto">
          <a:xfrm>
            <a:off x="4284663" y="2568575"/>
            <a:ext cx="4464050" cy="4056063"/>
          </a:xfrm>
          <a:prstGeom prst="rect">
            <a:avLst/>
          </a:prstGeom>
          <a:noFill/>
          <a:ln w="9525">
            <a:noFill/>
            <a:miter lim="800000"/>
            <a:headEnd/>
            <a:tailEnd/>
          </a:ln>
        </p:spPr>
      </p:pic>
      <p:sp>
        <p:nvSpPr>
          <p:cNvPr id="37891" name="TextBox 175"/>
          <p:cNvSpPr txBox="1">
            <a:spLocks noChangeArrowheads="1"/>
          </p:cNvSpPr>
          <p:nvPr/>
        </p:nvSpPr>
        <p:spPr bwMode="auto">
          <a:xfrm>
            <a:off x="0" y="115888"/>
            <a:ext cx="8964613" cy="2159566"/>
          </a:xfrm>
          <a:prstGeom prst="rect">
            <a:avLst/>
          </a:prstGeom>
          <a:noFill/>
          <a:ln w="9525">
            <a:noFill/>
            <a:miter lim="800000"/>
            <a:headEnd/>
            <a:tailEnd/>
          </a:ln>
        </p:spPr>
        <p:txBody>
          <a:bodyPr lIns="0" tIns="0" rIns="0" bIns="0">
            <a:spAutoFit/>
          </a:bodyPr>
          <a:lstStyle/>
          <a:p>
            <a:pPr indent="279400"/>
            <a:r>
              <a:rPr lang="en-US" altLang="zh-CN" sz="2800" b="1">
                <a:solidFill>
                  <a:srgbClr val="000000"/>
                </a:solidFill>
                <a:latin typeface="Arial Unicode MS" pitchFamily="34" charset="-128"/>
              </a:rPr>
              <a:t>                   HERV-W env (syncytin-1)</a:t>
            </a:r>
            <a:r>
              <a:rPr lang="en-US" altLang="zh-CN" sz="2800">
                <a:latin typeface="Arial Unicode MS" pitchFamily="34" charset="-128"/>
              </a:rPr>
              <a:t> </a:t>
            </a:r>
          </a:p>
          <a:p>
            <a:pPr indent="279400"/>
            <a:r>
              <a:rPr lang="en-US" altLang="zh-CN" sz="2800" b="1">
                <a:solidFill>
                  <a:srgbClr val="000000"/>
                </a:solidFill>
                <a:latin typeface="Arial Unicode MS" pitchFamily="34" charset="-128"/>
              </a:rPr>
              <a:t>             Physiologic</a:t>
            </a:r>
            <a:r>
              <a:rPr lang="en-US" altLang="zh-CN" sz="2800" b="1">
                <a:solidFill>
                  <a:srgbClr val="000000"/>
                </a:solidFill>
                <a:latin typeface="Arial Unicode MS" pitchFamily="34" charset="-128"/>
                <a:cs typeface="Verdana" pitchFamily="34" charset="0"/>
              </a:rPr>
              <a:t> </a:t>
            </a:r>
            <a:r>
              <a:rPr lang="en-US" altLang="zh-CN" sz="2800" b="1">
                <a:solidFill>
                  <a:srgbClr val="000000"/>
                </a:solidFill>
                <a:latin typeface="Arial Unicode MS" pitchFamily="34" charset="-128"/>
              </a:rPr>
              <a:t>functions of syncytins</a:t>
            </a:r>
          </a:p>
          <a:p>
            <a:pPr indent="279400">
              <a:lnSpc>
                <a:spcPts val="1000"/>
              </a:lnSpc>
            </a:pPr>
            <a:endParaRPr lang="en-US" sz="2400" b="1">
              <a:solidFill>
                <a:srgbClr val="000000"/>
              </a:solidFill>
              <a:latin typeface="Arial Unicode MS" pitchFamily="34" charset="-128"/>
            </a:endParaRPr>
          </a:p>
          <a:p>
            <a:pPr indent="279400">
              <a:lnSpc>
                <a:spcPts val="1000"/>
              </a:lnSpc>
            </a:pPr>
            <a:endParaRPr lang="en-US"/>
          </a:p>
          <a:p>
            <a:pPr indent="279400">
              <a:lnSpc>
                <a:spcPts val="1000"/>
              </a:lnSpc>
            </a:pPr>
            <a:endParaRPr lang="en-US"/>
          </a:p>
          <a:p>
            <a:pPr indent="279400">
              <a:lnSpc>
                <a:spcPts val="1575"/>
              </a:lnSpc>
            </a:pPr>
            <a:endParaRPr lang="en-US"/>
          </a:p>
          <a:p>
            <a:pPr indent="279400"/>
            <a:r>
              <a:rPr lang="en-US" altLang="zh-CN" sz="1600">
                <a:solidFill>
                  <a:srgbClr val="5E5E5E"/>
                </a:solidFill>
                <a:latin typeface="Wingdings" pitchFamily="2" charset="2"/>
              </a:rPr>
              <a:t> </a:t>
            </a:r>
            <a:r>
              <a:rPr lang="en-US" altLang="zh-CN">
                <a:solidFill>
                  <a:srgbClr val="0070C0"/>
                </a:solidFill>
              </a:rPr>
              <a:t>Inserted in human-prehominoids chromosome 7q21, 40-45 millions years ago</a:t>
            </a:r>
          </a:p>
          <a:p>
            <a:pPr indent="279400">
              <a:lnSpc>
                <a:spcPts val="1150"/>
              </a:lnSpc>
            </a:pPr>
            <a:endParaRPr lang="en-US">
              <a:solidFill>
                <a:srgbClr val="0070C0"/>
              </a:solidFill>
            </a:endParaRPr>
          </a:p>
          <a:p>
            <a:pPr indent="279400"/>
            <a:r>
              <a:rPr lang="en-US" altLang="zh-CN">
                <a:solidFill>
                  <a:srgbClr val="0070C0"/>
                </a:solidFill>
                <a:latin typeface="Wingdings" pitchFamily="2" charset="2"/>
              </a:rPr>
              <a:t> </a:t>
            </a:r>
            <a:r>
              <a:rPr lang="en-US" altLang="zh-CN">
                <a:solidFill>
                  <a:srgbClr val="0070C0"/>
                </a:solidFill>
              </a:rPr>
              <a:t>Absolute requirement for placenta development and embryo survival</a:t>
            </a:r>
          </a:p>
        </p:txBody>
      </p:sp>
      <p:sp>
        <p:nvSpPr>
          <p:cNvPr id="37892" name="TextBox 176"/>
          <p:cNvSpPr txBox="1">
            <a:spLocks noChangeArrowheads="1"/>
          </p:cNvSpPr>
          <p:nvPr/>
        </p:nvSpPr>
        <p:spPr bwMode="auto">
          <a:xfrm>
            <a:off x="1279525" y="2568575"/>
            <a:ext cx="2611438" cy="3413125"/>
          </a:xfrm>
          <a:prstGeom prst="rect">
            <a:avLst/>
          </a:prstGeom>
          <a:noFill/>
          <a:ln w="9525">
            <a:noFill/>
            <a:miter lim="800000"/>
            <a:headEnd/>
            <a:tailEnd/>
          </a:ln>
        </p:spPr>
        <p:txBody>
          <a:bodyPr lIns="0" tIns="0" rIns="0" bIns="0">
            <a:spAutoFit/>
          </a:bodyPr>
          <a:lstStyle/>
          <a:p>
            <a:pPr marL="342900" indent="-342900" hangingPunct="0">
              <a:lnSpc>
                <a:spcPct val="135000"/>
              </a:lnSpc>
            </a:pPr>
            <a:r>
              <a:rPr lang="en-US" altLang="zh-CN" sz="1600">
                <a:solidFill>
                  <a:srgbClr val="5E5E5E"/>
                </a:solidFill>
                <a:latin typeface="Wingdings" pitchFamily="2" charset="2"/>
              </a:rPr>
              <a:t></a:t>
            </a:r>
            <a:r>
              <a:rPr lang="en-US" altLang="zh-CN" sz="1600">
                <a:solidFill>
                  <a:srgbClr val="5E5E5E"/>
                </a:solidFill>
                <a:latin typeface="Wingdings" pitchFamily="2" charset="2"/>
                <a:cs typeface="Wingdings" pitchFamily="2" charset="2"/>
              </a:rPr>
              <a:t> </a:t>
            </a:r>
            <a:r>
              <a:rPr lang="en-US" altLang="zh-CN" sz="1600">
                <a:solidFill>
                  <a:srgbClr val="000000"/>
                </a:solidFill>
              </a:rPr>
              <a:t>Positive selective advantage – switch from egg to uterus</a:t>
            </a:r>
          </a:p>
          <a:p>
            <a:pPr marL="342900" indent="-342900">
              <a:lnSpc>
                <a:spcPts val="500"/>
              </a:lnSpc>
            </a:pPr>
            <a:endParaRPr lang="en-US"/>
          </a:p>
          <a:p>
            <a:pPr marL="342900" indent="-342900" hangingPunct="0">
              <a:lnSpc>
                <a:spcPct val="135000"/>
              </a:lnSpc>
            </a:pPr>
            <a:r>
              <a:rPr lang="en-US" altLang="zh-CN" sz="1600">
                <a:solidFill>
                  <a:srgbClr val="5E5E5E"/>
                </a:solidFill>
                <a:latin typeface="Wingdings" pitchFamily="2" charset="2"/>
              </a:rPr>
              <a:t> </a:t>
            </a:r>
            <a:r>
              <a:rPr lang="en-US" altLang="zh-CN" sz="1600">
                <a:solidFill>
                  <a:srgbClr val="000000"/>
                </a:solidFill>
              </a:rPr>
              <a:t>Induction of maternal immune tolerance to fetus?</a:t>
            </a:r>
          </a:p>
          <a:p>
            <a:pPr marL="342900" indent="-342900">
              <a:lnSpc>
                <a:spcPts val="500"/>
              </a:lnSpc>
            </a:pPr>
            <a:endParaRPr lang="en-US"/>
          </a:p>
          <a:p>
            <a:pPr marL="342900" indent="-342900" hangingPunct="0">
              <a:lnSpc>
                <a:spcPct val="135000"/>
              </a:lnSpc>
            </a:pPr>
            <a:r>
              <a:rPr lang="en-US" altLang="zh-CN" sz="1600">
                <a:solidFill>
                  <a:srgbClr val="5E5E5E"/>
                </a:solidFill>
                <a:latin typeface="Wingdings" pitchFamily="2" charset="2"/>
              </a:rPr>
              <a:t> </a:t>
            </a:r>
            <a:r>
              <a:rPr lang="en-US" altLang="zh-CN" sz="1600">
                <a:solidFill>
                  <a:srgbClr val="000000"/>
                </a:solidFill>
              </a:rPr>
              <a:t>Cellular resistance against infection by retroviruses of family spleen necrosis virus</a:t>
            </a:r>
          </a:p>
        </p:txBody>
      </p:sp>
      <p:sp>
        <p:nvSpPr>
          <p:cNvPr id="37893" name="TextBox 177"/>
          <p:cNvSpPr txBox="1">
            <a:spLocks noChangeArrowheads="1"/>
          </p:cNvSpPr>
          <p:nvPr/>
        </p:nvSpPr>
        <p:spPr bwMode="auto">
          <a:xfrm>
            <a:off x="4530725" y="2720975"/>
            <a:ext cx="1328738" cy="427038"/>
          </a:xfrm>
          <a:prstGeom prst="rect">
            <a:avLst/>
          </a:prstGeom>
          <a:noFill/>
          <a:ln w="9525">
            <a:noFill/>
            <a:miter lim="800000"/>
            <a:headEnd/>
            <a:tailEnd/>
          </a:ln>
        </p:spPr>
        <p:txBody>
          <a:bodyPr lIns="0" tIns="0" rIns="0" bIns="0">
            <a:spAutoFit/>
          </a:bodyPr>
          <a:lstStyle/>
          <a:p>
            <a:pPr hangingPunct="0"/>
            <a:r>
              <a:rPr lang="en-US" altLang="zh-CN" sz="1400">
                <a:solidFill>
                  <a:srgbClr val="000000"/>
                </a:solidFill>
                <a:latin typeface="Verdana" pitchFamily="34" charset="0"/>
              </a:rPr>
              <a:t>Syncytin</a:t>
            </a:r>
            <a:r>
              <a:rPr lang="en-US" altLang="zh-CN" sz="1400">
                <a:solidFill>
                  <a:srgbClr val="000000"/>
                </a:solidFill>
                <a:latin typeface="Verdana" pitchFamily="34" charset="0"/>
                <a:cs typeface="Verdana" pitchFamily="34" charset="0"/>
              </a:rPr>
              <a:t> </a:t>
            </a:r>
            <a:r>
              <a:rPr lang="en-US" altLang="zh-CN" sz="1400">
                <a:solidFill>
                  <a:srgbClr val="000000"/>
                </a:solidFill>
                <a:latin typeface="Verdana" pitchFamily="34" charset="0"/>
              </a:rPr>
              <a:t>gene capture events</a:t>
            </a:r>
          </a:p>
        </p:txBody>
      </p:sp>
      <p:sp>
        <p:nvSpPr>
          <p:cNvPr id="37894" name="TextBox 178"/>
          <p:cNvSpPr txBox="1">
            <a:spLocks noChangeArrowheads="1"/>
          </p:cNvSpPr>
          <p:nvPr/>
        </p:nvSpPr>
        <p:spPr bwMode="auto">
          <a:xfrm>
            <a:off x="1279525" y="6289675"/>
            <a:ext cx="2809875" cy="334963"/>
          </a:xfrm>
          <a:prstGeom prst="rect">
            <a:avLst/>
          </a:prstGeom>
          <a:noFill/>
          <a:ln w="9525">
            <a:noFill/>
            <a:miter lim="800000"/>
            <a:headEnd/>
            <a:tailEnd/>
          </a:ln>
        </p:spPr>
        <p:txBody>
          <a:bodyPr lIns="0" tIns="0" rIns="0" bIns="0">
            <a:spAutoFit/>
          </a:bodyPr>
          <a:lstStyle/>
          <a:p>
            <a:pPr hangingPunct="0"/>
            <a:r>
              <a:rPr lang="en-US" altLang="zh-CN" sz="1100">
                <a:solidFill>
                  <a:srgbClr val="000000"/>
                </a:solidFill>
                <a:latin typeface="Verdana" pitchFamily="34" charset="0"/>
              </a:rPr>
              <a:t>Lavialle</a:t>
            </a:r>
            <a:r>
              <a:rPr lang="en-US" altLang="zh-CN" sz="1100">
                <a:solidFill>
                  <a:srgbClr val="000000"/>
                </a:solidFill>
                <a:latin typeface="Verdana" pitchFamily="34" charset="0"/>
                <a:cs typeface="Verdana" pitchFamily="34" charset="0"/>
              </a:rPr>
              <a:t> </a:t>
            </a:r>
            <a:r>
              <a:rPr lang="en-US" altLang="zh-CN" sz="1100">
                <a:solidFill>
                  <a:srgbClr val="000000"/>
                </a:solidFill>
                <a:latin typeface="Verdana" pitchFamily="34" charset="0"/>
              </a:rPr>
              <a:t>et al. Phil. Trans. R. Soc. B 2013; Blesa et al. Cancer Therapy 2008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reeform 167"/>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solidFill>
            <a:schemeClr val="bg1"/>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38914" name="Picture 169"/>
          <p:cNvPicPr>
            <a:picLocks noChangeAspect="1"/>
          </p:cNvPicPr>
          <p:nvPr/>
        </p:nvPicPr>
        <p:blipFill>
          <a:blip r:embed="rId3"/>
          <a:srcRect l="59148" t="53799" r="870" b="3519"/>
          <a:stretch>
            <a:fillRect/>
          </a:stretch>
        </p:blipFill>
        <p:spPr bwMode="auto">
          <a:xfrm>
            <a:off x="5364163" y="3662363"/>
            <a:ext cx="3529012" cy="2790825"/>
          </a:xfrm>
          <a:prstGeom prst="rect">
            <a:avLst/>
          </a:prstGeom>
          <a:noFill/>
          <a:ln w="9525">
            <a:noFill/>
            <a:miter lim="800000"/>
            <a:headEnd/>
            <a:tailEnd/>
          </a:ln>
        </p:spPr>
      </p:pic>
      <p:sp>
        <p:nvSpPr>
          <p:cNvPr id="38915" name="TextBox 169"/>
          <p:cNvSpPr txBox="1">
            <a:spLocks noChangeArrowheads="1"/>
          </p:cNvSpPr>
          <p:nvPr/>
        </p:nvSpPr>
        <p:spPr bwMode="auto">
          <a:xfrm>
            <a:off x="323850" y="460375"/>
            <a:ext cx="8640763" cy="2668936"/>
          </a:xfrm>
          <a:prstGeom prst="rect">
            <a:avLst/>
          </a:prstGeom>
          <a:noFill/>
          <a:ln w="9525">
            <a:noFill/>
            <a:miter lim="800000"/>
            <a:headEnd/>
            <a:tailEnd/>
          </a:ln>
        </p:spPr>
        <p:txBody>
          <a:bodyPr lIns="0" tIns="0" rIns="0" bIns="0">
            <a:spAutoFit/>
          </a:bodyPr>
          <a:lstStyle/>
          <a:p>
            <a:pPr indent="34925"/>
            <a:r>
              <a:rPr lang="en-US" altLang="zh-CN" sz="2400" b="1">
                <a:solidFill>
                  <a:srgbClr val="000000"/>
                </a:solidFill>
                <a:latin typeface="Arial Unicode MS" pitchFamily="34" charset="-128"/>
              </a:rPr>
              <a:t>        Role</a:t>
            </a:r>
            <a:r>
              <a:rPr lang="en-US" altLang="zh-CN" sz="2400" b="1">
                <a:solidFill>
                  <a:srgbClr val="000000"/>
                </a:solidFill>
                <a:latin typeface="Arial Unicode MS" pitchFamily="34" charset="-128"/>
                <a:cs typeface="Verdana" pitchFamily="34" charset="0"/>
              </a:rPr>
              <a:t> </a:t>
            </a:r>
            <a:r>
              <a:rPr lang="en-US" altLang="zh-CN" sz="2400" b="1">
                <a:solidFill>
                  <a:srgbClr val="000000"/>
                </a:solidFill>
                <a:latin typeface="Arial Unicode MS" pitchFamily="34" charset="-128"/>
              </a:rPr>
              <a:t>of HERV-W env (syncytin-1) in human cancer</a:t>
            </a:r>
          </a:p>
          <a:p>
            <a:pPr indent="34925"/>
            <a:endParaRPr lang="en-US" altLang="zh-CN" sz="2400" b="1">
              <a:solidFill>
                <a:srgbClr val="000000"/>
              </a:solidFill>
              <a:latin typeface="Arial Unicode MS" pitchFamily="34" charset="-128"/>
            </a:endParaRPr>
          </a:p>
          <a:p>
            <a:pPr indent="34925">
              <a:lnSpc>
                <a:spcPts val="1000"/>
              </a:lnSpc>
            </a:pPr>
            <a:endParaRPr lang="en-US" sz="2400" b="1">
              <a:latin typeface="Arial Unicode MS" pitchFamily="34" charset="-128"/>
            </a:endParaRPr>
          </a:p>
          <a:p>
            <a:pPr indent="34925">
              <a:lnSpc>
                <a:spcPts val="1000"/>
              </a:lnSpc>
            </a:pPr>
            <a:endParaRPr lang="en-US" sz="2400" b="1">
              <a:latin typeface="Arial Unicode MS" pitchFamily="34" charset="-128"/>
            </a:endParaRPr>
          </a:p>
          <a:p>
            <a:pPr indent="34925">
              <a:lnSpc>
                <a:spcPts val="1250"/>
              </a:lnSpc>
            </a:pPr>
            <a:endParaRPr lang="en-US"/>
          </a:p>
          <a:p>
            <a:pPr indent="34925"/>
            <a:r>
              <a:rPr lang="en-US" altLang="zh-CN" sz="1600">
                <a:solidFill>
                  <a:srgbClr val="5E5E5E"/>
                </a:solidFill>
                <a:latin typeface="Wingdings" pitchFamily="2" charset="2"/>
              </a:rPr>
              <a:t> </a:t>
            </a:r>
            <a:r>
              <a:rPr lang="en-US" altLang="zh-CN">
                <a:solidFill>
                  <a:srgbClr val="0070C0"/>
                </a:solidFill>
              </a:rPr>
              <a:t>Overexpressed in 76% of urothelial cell carcinoma tissues (controls, 6%)</a:t>
            </a:r>
          </a:p>
          <a:p>
            <a:pPr indent="34925">
              <a:lnSpc>
                <a:spcPts val="813"/>
              </a:lnSpc>
            </a:pPr>
            <a:endParaRPr lang="en-US">
              <a:solidFill>
                <a:srgbClr val="0070C0"/>
              </a:solidFill>
            </a:endParaRPr>
          </a:p>
          <a:p>
            <a:pPr indent="34925" hangingPunct="0">
              <a:lnSpc>
                <a:spcPct val="135000"/>
              </a:lnSpc>
            </a:pPr>
            <a:r>
              <a:rPr lang="en-US" altLang="zh-CN">
                <a:solidFill>
                  <a:srgbClr val="0070C0"/>
                </a:solidFill>
                <a:latin typeface="Wingdings" pitchFamily="2" charset="2"/>
              </a:rPr>
              <a:t> </a:t>
            </a:r>
            <a:r>
              <a:rPr lang="en-US" altLang="zh-CN">
                <a:solidFill>
                  <a:srgbClr val="0070C0"/>
                </a:solidFill>
              </a:rPr>
              <a:t>Overexpression increases proliferation and viability of immortalized human  uroepithelial cells</a:t>
            </a:r>
          </a:p>
          <a:p>
            <a:pPr indent="34925">
              <a:lnSpc>
                <a:spcPts val="825"/>
              </a:lnSpc>
            </a:pPr>
            <a:endParaRPr lang="en-US">
              <a:solidFill>
                <a:srgbClr val="0070C0"/>
              </a:solidFill>
            </a:endParaRPr>
          </a:p>
          <a:p>
            <a:pPr indent="34925"/>
            <a:r>
              <a:rPr lang="en-US" altLang="zh-CN">
                <a:solidFill>
                  <a:srgbClr val="0070C0"/>
                </a:solidFill>
                <a:latin typeface="Wingdings" pitchFamily="2" charset="2"/>
              </a:rPr>
              <a:t> </a:t>
            </a:r>
            <a:r>
              <a:rPr lang="en-US" altLang="zh-CN">
                <a:solidFill>
                  <a:srgbClr val="0070C0"/>
                </a:solidFill>
              </a:rPr>
              <a:t>Involved in mediating cancer-endothelial cell fusions </a:t>
            </a:r>
            <a:r>
              <a:rPr lang="en-US" altLang="zh-CN" i="1">
                <a:solidFill>
                  <a:srgbClr val="0070C0"/>
                </a:solidFill>
              </a:rPr>
              <a:t>in vitro</a:t>
            </a:r>
          </a:p>
        </p:txBody>
      </p:sp>
      <p:sp>
        <p:nvSpPr>
          <p:cNvPr id="38916" name="TextBox 170"/>
          <p:cNvSpPr txBox="1">
            <a:spLocks noChangeArrowheads="1"/>
          </p:cNvSpPr>
          <p:nvPr/>
        </p:nvSpPr>
        <p:spPr bwMode="auto">
          <a:xfrm>
            <a:off x="1279525" y="3789363"/>
            <a:ext cx="3784600" cy="1725612"/>
          </a:xfrm>
          <a:prstGeom prst="rect">
            <a:avLst/>
          </a:prstGeom>
          <a:noFill/>
          <a:ln w="9525">
            <a:noFill/>
            <a:miter lim="800000"/>
            <a:headEnd/>
            <a:tailEnd/>
          </a:ln>
        </p:spPr>
        <p:txBody>
          <a:bodyPr lIns="0" tIns="0" rIns="0" bIns="0">
            <a:spAutoFit/>
          </a:bodyPr>
          <a:lstStyle/>
          <a:p>
            <a:pPr marL="341313" indent="-341313" hangingPunct="0">
              <a:lnSpc>
                <a:spcPct val="135000"/>
              </a:lnSpc>
            </a:pPr>
            <a:r>
              <a:rPr lang="en-US" altLang="zh-CN" sz="1600">
                <a:solidFill>
                  <a:srgbClr val="5E5E5E"/>
                </a:solidFill>
                <a:latin typeface="Wingdings" pitchFamily="2" charset="2"/>
              </a:rPr>
              <a:t></a:t>
            </a:r>
            <a:r>
              <a:rPr lang="en-US" altLang="zh-CN" sz="1600">
                <a:solidFill>
                  <a:srgbClr val="5E5E5E"/>
                </a:solidFill>
                <a:latin typeface="Wingdings" pitchFamily="2" charset="2"/>
                <a:cs typeface="Wingdings" pitchFamily="2" charset="2"/>
              </a:rPr>
              <a:t> </a:t>
            </a:r>
            <a:r>
              <a:rPr lang="en-US" altLang="zh-CN" sz="1600">
                <a:solidFill>
                  <a:srgbClr val="000000"/>
                </a:solidFill>
              </a:rPr>
              <a:t>Syncytin-1 expression = positive prognostic factor in breast cancer</a:t>
            </a:r>
          </a:p>
          <a:p>
            <a:pPr marL="341313" indent="-341313">
              <a:lnSpc>
                <a:spcPts val="500"/>
              </a:lnSpc>
            </a:pPr>
            <a:endParaRPr lang="en-US"/>
          </a:p>
          <a:p>
            <a:pPr marL="341313" indent="-341313" hangingPunct="0">
              <a:lnSpc>
                <a:spcPct val="135000"/>
              </a:lnSpc>
            </a:pPr>
            <a:r>
              <a:rPr lang="en-US" altLang="zh-CN" sz="1600">
                <a:solidFill>
                  <a:srgbClr val="5E5E5E"/>
                </a:solidFill>
                <a:latin typeface="Wingdings" pitchFamily="2" charset="2"/>
              </a:rPr>
              <a:t> </a:t>
            </a:r>
            <a:r>
              <a:rPr lang="en-US" altLang="zh-CN" sz="1600">
                <a:solidFill>
                  <a:srgbClr val="000000"/>
                </a:solidFill>
              </a:rPr>
              <a:t>Syncytin-1 expression in 38% of all breast cancer samples</a:t>
            </a:r>
          </a:p>
          <a:p>
            <a:pPr marL="341313" indent="-341313">
              <a:lnSpc>
                <a:spcPts val="825"/>
              </a:lnSpc>
            </a:pPr>
            <a:endParaRPr lang="en-US"/>
          </a:p>
          <a:p>
            <a:pPr marL="341313" indent="-341313"/>
            <a:r>
              <a:rPr lang="en-US" altLang="zh-CN" sz="1600">
                <a:solidFill>
                  <a:srgbClr val="5E5E5E"/>
                </a:solidFill>
                <a:latin typeface="Wingdings" pitchFamily="2" charset="2"/>
              </a:rPr>
              <a:t> </a:t>
            </a:r>
            <a:r>
              <a:rPr lang="en-US" altLang="zh-CN" sz="1600">
                <a:solidFill>
                  <a:srgbClr val="000000"/>
                </a:solidFill>
              </a:rPr>
              <a:t>Upregulated in endometrial carcinoma</a:t>
            </a:r>
          </a:p>
        </p:txBody>
      </p:sp>
      <p:sp>
        <p:nvSpPr>
          <p:cNvPr id="38917" name="TextBox 171"/>
          <p:cNvSpPr txBox="1">
            <a:spLocks noChangeArrowheads="1"/>
          </p:cNvSpPr>
          <p:nvPr/>
        </p:nvSpPr>
        <p:spPr bwMode="auto">
          <a:xfrm>
            <a:off x="5902325" y="3756025"/>
            <a:ext cx="2571750" cy="244475"/>
          </a:xfrm>
          <a:prstGeom prst="rect">
            <a:avLst/>
          </a:prstGeom>
          <a:noFill/>
          <a:ln w="9525">
            <a:noFill/>
            <a:miter lim="800000"/>
            <a:headEnd/>
            <a:tailEnd/>
          </a:ln>
        </p:spPr>
        <p:txBody>
          <a:bodyPr lIns="0" tIns="0" rIns="0" bIns="0">
            <a:spAutoFit/>
          </a:bodyPr>
          <a:lstStyle/>
          <a:p>
            <a:r>
              <a:rPr lang="en-US" altLang="zh-CN" sz="1600">
                <a:solidFill>
                  <a:srgbClr val="FEFEFE"/>
                </a:solidFill>
                <a:latin typeface="Verdana" pitchFamily="34" charset="0"/>
              </a:rPr>
              <a:t>Urogenital</a:t>
            </a:r>
            <a:r>
              <a:rPr lang="en-US" altLang="zh-CN" sz="1600">
                <a:solidFill>
                  <a:srgbClr val="FEFEFE"/>
                </a:solidFill>
                <a:latin typeface="Verdana" pitchFamily="34" charset="0"/>
                <a:cs typeface="Verdana" pitchFamily="34" charset="0"/>
              </a:rPr>
              <a:t> </a:t>
            </a:r>
            <a:r>
              <a:rPr lang="en-US" altLang="zh-CN" sz="1600">
                <a:solidFill>
                  <a:srgbClr val="FEFEFE"/>
                </a:solidFill>
                <a:latin typeface="Verdana" pitchFamily="34" charset="0"/>
              </a:rPr>
              <a:t>cancer tissue</a:t>
            </a:r>
          </a:p>
        </p:txBody>
      </p:sp>
      <p:sp>
        <p:nvSpPr>
          <p:cNvPr id="38918" name="TextBox 172"/>
          <p:cNvSpPr txBox="1">
            <a:spLocks noChangeArrowheads="1"/>
          </p:cNvSpPr>
          <p:nvPr/>
        </p:nvSpPr>
        <p:spPr bwMode="auto">
          <a:xfrm>
            <a:off x="1222375" y="6224588"/>
            <a:ext cx="3833813" cy="334962"/>
          </a:xfrm>
          <a:prstGeom prst="rect">
            <a:avLst/>
          </a:prstGeom>
          <a:noFill/>
          <a:ln w="9525">
            <a:noFill/>
            <a:miter lim="800000"/>
            <a:headEnd/>
            <a:tailEnd/>
          </a:ln>
        </p:spPr>
        <p:txBody>
          <a:bodyPr lIns="0" tIns="0" rIns="0" bIns="0">
            <a:spAutoFit/>
          </a:bodyPr>
          <a:lstStyle/>
          <a:p>
            <a:pPr hangingPunct="0"/>
            <a:r>
              <a:rPr lang="en-US" altLang="zh-CN" sz="1100">
                <a:solidFill>
                  <a:srgbClr val="000000"/>
                </a:solidFill>
                <a:latin typeface="Verdana" pitchFamily="34" charset="0"/>
              </a:rPr>
              <a:t>Yu</a:t>
            </a:r>
            <a:r>
              <a:rPr lang="en-US" altLang="zh-CN" sz="1100">
                <a:solidFill>
                  <a:srgbClr val="000000"/>
                </a:solidFill>
                <a:latin typeface="Verdana" pitchFamily="34" charset="0"/>
                <a:cs typeface="Verdana" pitchFamily="34" charset="0"/>
              </a:rPr>
              <a:t> </a:t>
            </a:r>
            <a:r>
              <a:rPr lang="en-US" altLang="zh-CN" sz="1100">
                <a:solidFill>
                  <a:srgbClr val="000000"/>
                </a:solidFill>
                <a:latin typeface="Verdana" pitchFamily="34" charset="0"/>
              </a:rPr>
              <a:t>et al. Oncogene 2014; Blesa et al. Cancer Therapy 2008; Larsson et al. Placenta 2002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ttangolo 2"/>
          <p:cNvSpPr>
            <a:spLocks noChangeArrowheads="1"/>
          </p:cNvSpPr>
          <p:nvPr/>
        </p:nvSpPr>
        <p:spPr bwMode="auto">
          <a:xfrm>
            <a:off x="179388" y="3500438"/>
            <a:ext cx="4176712" cy="641350"/>
          </a:xfrm>
          <a:prstGeom prst="rect">
            <a:avLst/>
          </a:prstGeom>
          <a:noFill/>
          <a:ln w="9525">
            <a:noFill/>
            <a:miter lim="800000"/>
            <a:headEnd/>
            <a:tailEnd/>
          </a:ln>
        </p:spPr>
        <p:txBody>
          <a:bodyPr>
            <a:spAutoFit/>
          </a:bodyPr>
          <a:lstStyle/>
          <a:p>
            <a:r>
              <a:rPr lang="it-IT" b="1"/>
              <a:t>        </a:t>
            </a:r>
          </a:p>
          <a:p>
            <a:r>
              <a:rPr lang="it-IT" b="1"/>
              <a:t>10</a:t>
            </a:r>
            <a:r>
              <a:rPr lang="it-IT" b="1" baseline="30000"/>
              <a:t>22</a:t>
            </a:r>
            <a:r>
              <a:rPr lang="it-IT" b="1"/>
              <a:t>-10</a:t>
            </a:r>
            <a:r>
              <a:rPr lang="it-IT" b="1" baseline="30000"/>
              <a:t>24</a:t>
            </a:r>
            <a:r>
              <a:rPr lang="it-IT" b="1"/>
              <a:t> stars in entire universe </a:t>
            </a:r>
          </a:p>
        </p:txBody>
      </p:sp>
      <p:pic>
        <p:nvPicPr>
          <p:cNvPr id="41986" name="Immagine 5"/>
          <p:cNvPicPr>
            <a:picLocks noChangeAspect="1"/>
          </p:cNvPicPr>
          <p:nvPr/>
        </p:nvPicPr>
        <p:blipFill>
          <a:blip r:embed="rId3"/>
          <a:srcRect/>
          <a:stretch>
            <a:fillRect/>
          </a:stretch>
        </p:blipFill>
        <p:spPr bwMode="auto">
          <a:xfrm>
            <a:off x="250825" y="4221163"/>
            <a:ext cx="3552825" cy="2403475"/>
          </a:xfrm>
          <a:prstGeom prst="rect">
            <a:avLst/>
          </a:prstGeom>
          <a:noFill/>
          <a:ln w="9525">
            <a:noFill/>
            <a:miter lim="800000"/>
            <a:headEnd/>
            <a:tailEnd/>
          </a:ln>
        </p:spPr>
      </p:pic>
      <p:pic>
        <p:nvPicPr>
          <p:cNvPr id="41987" name="Immagine 6"/>
          <p:cNvPicPr>
            <a:picLocks noChangeAspect="1"/>
          </p:cNvPicPr>
          <p:nvPr/>
        </p:nvPicPr>
        <p:blipFill>
          <a:blip r:embed="rId4"/>
          <a:srcRect/>
          <a:stretch>
            <a:fillRect/>
          </a:stretch>
        </p:blipFill>
        <p:spPr bwMode="auto">
          <a:xfrm>
            <a:off x="5003800" y="3716338"/>
            <a:ext cx="3883025" cy="2773362"/>
          </a:xfrm>
          <a:prstGeom prst="rect">
            <a:avLst/>
          </a:prstGeom>
          <a:noFill/>
          <a:ln w="9525">
            <a:noFill/>
            <a:miter lim="800000"/>
            <a:headEnd/>
            <a:tailEnd/>
          </a:ln>
        </p:spPr>
      </p:pic>
      <p:pic>
        <p:nvPicPr>
          <p:cNvPr id="41989" name="Immagine 9"/>
          <p:cNvPicPr>
            <a:picLocks noChangeAspect="1"/>
          </p:cNvPicPr>
          <p:nvPr/>
        </p:nvPicPr>
        <p:blipFill>
          <a:blip r:embed="rId5"/>
          <a:srcRect/>
          <a:stretch>
            <a:fillRect/>
          </a:stretch>
        </p:blipFill>
        <p:spPr bwMode="auto">
          <a:xfrm>
            <a:off x="395288" y="333375"/>
            <a:ext cx="3816350" cy="3043238"/>
          </a:xfrm>
          <a:prstGeom prst="rect">
            <a:avLst/>
          </a:prstGeom>
          <a:noFill/>
          <a:ln w="9525">
            <a:noFill/>
            <a:miter lim="800000"/>
            <a:headEnd/>
            <a:tailEnd/>
          </a:ln>
        </p:spPr>
      </p:pic>
      <p:sp>
        <p:nvSpPr>
          <p:cNvPr id="41990" name="Rectangle 7"/>
          <p:cNvSpPr>
            <a:spLocks noChangeArrowheads="1"/>
          </p:cNvSpPr>
          <p:nvPr/>
        </p:nvSpPr>
        <p:spPr bwMode="auto">
          <a:xfrm rot="10798458" flipV="1">
            <a:off x="5580063" y="3351213"/>
            <a:ext cx="2520950" cy="366712"/>
          </a:xfrm>
          <a:prstGeom prst="rect">
            <a:avLst/>
          </a:prstGeom>
          <a:noFill/>
          <a:ln w="9525">
            <a:noFill/>
            <a:miter lim="800000"/>
            <a:headEnd/>
            <a:tailEnd/>
          </a:ln>
        </p:spPr>
        <p:txBody>
          <a:bodyPr>
            <a:spAutoFit/>
          </a:bodyPr>
          <a:lstStyle/>
          <a:p>
            <a:r>
              <a:rPr lang="it-IT" b="1"/>
              <a:t>10 phage for bacteria</a:t>
            </a:r>
          </a:p>
        </p:txBody>
      </p:sp>
      <p:sp>
        <p:nvSpPr>
          <p:cNvPr id="41991" name="Rectangle 8"/>
          <p:cNvSpPr>
            <a:spLocks noChangeArrowheads="1"/>
          </p:cNvSpPr>
          <p:nvPr/>
        </p:nvSpPr>
        <p:spPr bwMode="auto">
          <a:xfrm>
            <a:off x="4211638" y="2492500"/>
            <a:ext cx="2881312" cy="369332"/>
          </a:xfrm>
          <a:prstGeom prst="rect">
            <a:avLst/>
          </a:prstGeom>
          <a:noFill/>
          <a:ln w="9525">
            <a:noFill/>
            <a:miter lim="800000"/>
            <a:headEnd/>
            <a:tailEnd/>
          </a:ln>
        </p:spPr>
        <p:txBody>
          <a:bodyPr wrap="square">
            <a:spAutoFit/>
          </a:bodyPr>
          <a:lstStyle/>
          <a:p>
            <a:r>
              <a:rPr lang="it-IT" b="1"/>
              <a:t>10</a:t>
            </a:r>
            <a:r>
              <a:rPr lang="it-IT" b="1" baseline="30000"/>
              <a:t>31</a:t>
            </a:r>
            <a:r>
              <a:rPr lang="it-IT" b="1"/>
              <a:t> phage on earth</a:t>
            </a:r>
          </a:p>
        </p:txBody>
      </p:sp>
      <p:pic>
        <p:nvPicPr>
          <p:cNvPr id="9" name="Immagine 8">
            <a:extLst>
              <a:ext uri="{FF2B5EF4-FFF2-40B4-BE49-F238E27FC236}">
                <a16:creationId xmlns:a16="http://schemas.microsoft.com/office/drawing/2014/main" id="{CB044A92-C3C4-0142-A513-3A33852EE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893" y="258586"/>
            <a:ext cx="2939819" cy="22048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871DAE-8586-46FE-A46F-FF00E832D708}"/>
              </a:ext>
            </a:extLst>
          </p:cNvPr>
          <p:cNvSpPr>
            <a:spLocks noGrp="1"/>
          </p:cNvSpPr>
          <p:nvPr>
            <p:ph type="ctrTitle"/>
          </p:nvPr>
        </p:nvSpPr>
        <p:spPr>
          <a:xfrm>
            <a:off x="1331640" y="1"/>
            <a:ext cx="6552728" cy="1916831"/>
          </a:xfrm>
        </p:spPr>
        <p:txBody>
          <a:bodyPr/>
          <a:lstStyle/>
          <a:p>
            <a:r>
              <a:rPr lang="it-IT" b="1" dirty="0">
                <a:solidFill>
                  <a:srgbClr val="0000FF"/>
                </a:solidFill>
              </a:rPr>
              <a:t>THE VIROME</a:t>
            </a:r>
          </a:p>
        </p:txBody>
      </p:sp>
      <p:sp>
        <p:nvSpPr>
          <p:cNvPr id="3" name="Sottotitolo 2">
            <a:extLst>
              <a:ext uri="{FF2B5EF4-FFF2-40B4-BE49-F238E27FC236}">
                <a16:creationId xmlns:a16="http://schemas.microsoft.com/office/drawing/2014/main" id="{602880E6-0015-4386-8514-3CC980122C1D}"/>
              </a:ext>
            </a:extLst>
          </p:cNvPr>
          <p:cNvSpPr>
            <a:spLocks noGrp="1"/>
          </p:cNvSpPr>
          <p:nvPr>
            <p:ph type="subTitle" idx="1"/>
          </p:nvPr>
        </p:nvSpPr>
        <p:spPr>
          <a:xfrm>
            <a:off x="323528" y="1628800"/>
            <a:ext cx="8352928" cy="4010000"/>
          </a:xfrm>
        </p:spPr>
        <p:txBody>
          <a:bodyPr/>
          <a:lstStyle/>
          <a:p>
            <a:r>
              <a:rPr lang="it-IT" b="1" dirty="0">
                <a:solidFill>
                  <a:schemeClr val="tx1"/>
                </a:solidFill>
              </a:rPr>
              <a:t>The </a:t>
            </a:r>
            <a:r>
              <a:rPr lang="it-IT" b="1" dirty="0" err="1">
                <a:solidFill>
                  <a:schemeClr val="tx1"/>
                </a:solidFill>
              </a:rPr>
              <a:t>virome</a:t>
            </a:r>
            <a:r>
              <a:rPr lang="it-IT" b="1" dirty="0">
                <a:solidFill>
                  <a:schemeClr val="tx1"/>
                </a:solidFill>
              </a:rPr>
              <a:t> can be </a:t>
            </a:r>
            <a:r>
              <a:rPr lang="it-IT" b="1" dirty="0" err="1">
                <a:solidFill>
                  <a:schemeClr val="tx1"/>
                </a:solidFill>
              </a:rPr>
              <a:t>described</a:t>
            </a:r>
            <a:r>
              <a:rPr lang="it-IT" b="1" dirty="0">
                <a:solidFill>
                  <a:schemeClr val="tx1"/>
                </a:solidFill>
              </a:rPr>
              <a:t> </a:t>
            </a:r>
            <a:r>
              <a:rPr lang="it-IT" b="1" dirty="0" err="1">
                <a:solidFill>
                  <a:schemeClr val="tx1"/>
                </a:solidFill>
              </a:rPr>
              <a:t>as</a:t>
            </a:r>
            <a:r>
              <a:rPr lang="it-IT" b="1" dirty="0">
                <a:solidFill>
                  <a:schemeClr val="tx1"/>
                </a:solidFill>
              </a:rPr>
              <a:t> the set of </a:t>
            </a:r>
            <a:r>
              <a:rPr lang="it-IT" b="1" dirty="0" err="1">
                <a:solidFill>
                  <a:schemeClr val="tx1"/>
                </a:solidFill>
              </a:rPr>
              <a:t>all</a:t>
            </a:r>
            <a:r>
              <a:rPr lang="it-IT" b="1" dirty="0">
                <a:solidFill>
                  <a:schemeClr val="tx1"/>
                </a:solidFill>
              </a:rPr>
              <a:t> </a:t>
            </a:r>
            <a:r>
              <a:rPr lang="it-IT" b="1" dirty="0" err="1">
                <a:solidFill>
                  <a:schemeClr val="tx1"/>
                </a:solidFill>
              </a:rPr>
              <a:t>viruses</a:t>
            </a:r>
            <a:r>
              <a:rPr lang="it-IT" b="1" dirty="0">
                <a:solidFill>
                  <a:schemeClr val="tx1"/>
                </a:solidFill>
              </a:rPr>
              <a:t>  </a:t>
            </a:r>
            <a:r>
              <a:rPr lang="it-IT" b="1" dirty="0" err="1">
                <a:solidFill>
                  <a:schemeClr val="tx1"/>
                </a:solidFill>
              </a:rPr>
              <a:t>that</a:t>
            </a:r>
            <a:r>
              <a:rPr lang="it-IT" b="1" dirty="0">
                <a:solidFill>
                  <a:schemeClr val="tx1"/>
                </a:solidFill>
              </a:rPr>
              <a:t> are </a:t>
            </a:r>
            <a:r>
              <a:rPr lang="it-IT" b="1" dirty="0" err="1">
                <a:solidFill>
                  <a:schemeClr val="tx1"/>
                </a:solidFill>
              </a:rPr>
              <a:t>found</a:t>
            </a:r>
            <a:r>
              <a:rPr lang="it-IT" b="1" dirty="0">
                <a:solidFill>
                  <a:schemeClr val="tx1"/>
                </a:solidFill>
              </a:rPr>
              <a:t> in a </a:t>
            </a:r>
            <a:r>
              <a:rPr lang="it-IT" b="1" dirty="0" err="1">
                <a:solidFill>
                  <a:schemeClr val="tx1"/>
                </a:solidFill>
              </a:rPr>
              <a:t>particular</a:t>
            </a:r>
            <a:r>
              <a:rPr lang="it-IT" b="1" dirty="0">
                <a:solidFill>
                  <a:schemeClr val="tx1"/>
                </a:solidFill>
              </a:rPr>
              <a:t> </a:t>
            </a:r>
            <a:r>
              <a:rPr lang="it-IT" b="1" dirty="0" err="1">
                <a:solidFill>
                  <a:schemeClr val="tx1"/>
                </a:solidFill>
              </a:rPr>
              <a:t>enviroment</a:t>
            </a:r>
            <a:r>
              <a:rPr lang="it-IT" b="1" dirty="0">
                <a:solidFill>
                  <a:schemeClr val="tx1"/>
                </a:solidFill>
              </a:rPr>
              <a:t>.</a:t>
            </a:r>
          </a:p>
          <a:p>
            <a:r>
              <a:rPr lang="it-IT" b="1" dirty="0" err="1">
                <a:solidFill>
                  <a:schemeClr val="tx1"/>
                </a:solidFill>
              </a:rPr>
              <a:t>It</a:t>
            </a:r>
            <a:r>
              <a:rPr lang="it-IT" b="1" dirty="0">
                <a:solidFill>
                  <a:schemeClr val="tx1"/>
                </a:solidFill>
              </a:rPr>
              <a:t> </a:t>
            </a:r>
            <a:r>
              <a:rPr lang="it-IT" b="1" dirty="0" err="1">
                <a:solidFill>
                  <a:schemeClr val="tx1"/>
                </a:solidFill>
              </a:rPr>
              <a:t>forms</a:t>
            </a:r>
            <a:r>
              <a:rPr lang="it-IT" b="1" dirty="0">
                <a:solidFill>
                  <a:schemeClr val="tx1"/>
                </a:solidFill>
              </a:rPr>
              <a:t> part of the </a:t>
            </a:r>
            <a:r>
              <a:rPr lang="it-IT" b="1" dirty="0" err="1">
                <a:solidFill>
                  <a:schemeClr val="tx1"/>
                </a:solidFill>
              </a:rPr>
              <a:t>microbiome</a:t>
            </a:r>
            <a:endParaRPr lang="it-IT" b="1" dirty="0">
              <a:solidFill>
                <a:schemeClr val="tx1"/>
              </a:solidFill>
            </a:endParaRPr>
          </a:p>
          <a:p>
            <a:endParaRPr lang="it-IT" b="1" dirty="0">
              <a:solidFill>
                <a:schemeClr val="tx1"/>
              </a:solidFill>
            </a:endParaRPr>
          </a:p>
          <a:p>
            <a:r>
              <a:rPr lang="it-IT" b="1" dirty="0">
                <a:solidFill>
                  <a:schemeClr val="tx1"/>
                </a:solidFill>
              </a:rPr>
              <a:t>In </a:t>
            </a:r>
            <a:r>
              <a:rPr lang="it-IT" b="1" dirty="0" err="1">
                <a:solidFill>
                  <a:schemeClr val="tx1"/>
                </a:solidFill>
              </a:rPr>
              <a:t>humans</a:t>
            </a:r>
            <a:r>
              <a:rPr lang="it-IT" b="1" dirty="0">
                <a:solidFill>
                  <a:schemeClr val="tx1"/>
                </a:solidFill>
              </a:rPr>
              <a:t> </a:t>
            </a:r>
            <a:r>
              <a:rPr lang="it-IT" b="1" dirty="0" err="1">
                <a:solidFill>
                  <a:schemeClr val="tx1"/>
                </a:solidFill>
              </a:rPr>
              <a:t>different</a:t>
            </a:r>
            <a:r>
              <a:rPr lang="it-IT" b="1" dirty="0">
                <a:solidFill>
                  <a:schemeClr val="tx1"/>
                </a:solidFill>
              </a:rPr>
              <a:t> </a:t>
            </a:r>
            <a:r>
              <a:rPr lang="it-IT" b="1" dirty="0" err="1">
                <a:solidFill>
                  <a:schemeClr val="tx1"/>
                </a:solidFill>
              </a:rPr>
              <a:t>virome</a:t>
            </a:r>
            <a:r>
              <a:rPr lang="it-IT" b="1" dirty="0">
                <a:solidFill>
                  <a:schemeClr val="tx1"/>
                </a:solidFill>
              </a:rPr>
              <a:t> </a:t>
            </a:r>
            <a:r>
              <a:rPr lang="it-IT" b="1" dirty="0" err="1">
                <a:solidFill>
                  <a:schemeClr val="tx1"/>
                </a:solidFill>
              </a:rPr>
              <a:t>exists</a:t>
            </a:r>
            <a:r>
              <a:rPr lang="it-IT" b="1" dirty="0">
                <a:solidFill>
                  <a:schemeClr val="tx1"/>
                </a:solidFill>
              </a:rPr>
              <a:t> </a:t>
            </a:r>
            <a:r>
              <a:rPr lang="it-IT" b="1" dirty="0" err="1">
                <a:solidFill>
                  <a:schemeClr val="tx1"/>
                </a:solidFill>
              </a:rPr>
              <a:t>since</a:t>
            </a:r>
            <a:r>
              <a:rPr lang="it-IT" b="1" dirty="0">
                <a:solidFill>
                  <a:schemeClr val="tx1"/>
                </a:solidFill>
              </a:rPr>
              <a:t> </a:t>
            </a:r>
            <a:r>
              <a:rPr lang="it-IT" b="1" dirty="0" err="1">
                <a:solidFill>
                  <a:schemeClr val="tx1"/>
                </a:solidFill>
              </a:rPr>
              <a:t>different</a:t>
            </a:r>
            <a:r>
              <a:rPr lang="it-IT" b="1" dirty="0">
                <a:solidFill>
                  <a:schemeClr val="tx1"/>
                </a:solidFill>
              </a:rPr>
              <a:t> </a:t>
            </a:r>
            <a:r>
              <a:rPr lang="it-IT" b="1" dirty="0" err="1">
                <a:solidFill>
                  <a:schemeClr val="tx1"/>
                </a:solidFill>
              </a:rPr>
              <a:t>bacteria</a:t>
            </a:r>
            <a:r>
              <a:rPr lang="it-IT" b="1" dirty="0">
                <a:solidFill>
                  <a:schemeClr val="tx1"/>
                </a:solidFill>
              </a:rPr>
              <a:t> </a:t>
            </a:r>
            <a:r>
              <a:rPr lang="it-IT" b="1" dirty="0" err="1">
                <a:solidFill>
                  <a:schemeClr val="tx1"/>
                </a:solidFill>
              </a:rPr>
              <a:t>communities</a:t>
            </a:r>
            <a:r>
              <a:rPr lang="it-IT" b="1" dirty="0">
                <a:solidFill>
                  <a:schemeClr val="tx1"/>
                </a:solidFill>
              </a:rPr>
              <a:t> or </a:t>
            </a:r>
            <a:r>
              <a:rPr lang="it-IT" b="1" dirty="0" err="1">
                <a:solidFill>
                  <a:schemeClr val="tx1"/>
                </a:solidFill>
              </a:rPr>
              <a:t>microbiome</a:t>
            </a:r>
            <a:r>
              <a:rPr lang="it-IT" b="1" dirty="0">
                <a:solidFill>
                  <a:schemeClr val="tx1"/>
                </a:solidFill>
              </a:rPr>
              <a:t> </a:t>
            </a:r>
            <a:r>
              <a:rPr lang="it-IT" b="1" dirty="0" err="1">
                <a:solidFill>
                  <a:schemeClr val="tx1"/>
                </a:solidFill>
              </a:rPr>
              <a:t>harbor</a:t>
            </a:r>
            <a:r>
              <a:rPr lang="it-IT" b="1" dirty="0">
                <a:solidFill>
                  <a:schemeClr val="tx1"/>
                </a:solidFill>
              </a:rPr>
              <a:t> human body </a:t>
            </a:r>
          </a:p>
        </p:txBody>
      </p:sp>
    </p:spTree>
    <p:extLst>
      <p:ext uri="{BB962C8B-B14F-4D97-AF65-F5344CB8AC3E}">
        <p14:creationId xmlns:p14="http://schemas.microsoft.com/office/powerpoint/2010/main" val="195967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9E34BDF-A991-4118-A98D-9ED3768DC690}"/>
              </a:ext>
            </a:extLst>
          </p:cNvPr>
          <p:cNvSpPr/>
          <p:nvPr/>
        </p:nvSpPr>
        <p:spPr>
          <a:xfrm>
            <a:off x="323528" y="764704"/>
            <a:ext cx="8352928" cy="5386090"/>
          </a:xfrm>
          <a:prstGeom prst="rect">
            <a:avLst/>
          </a:prstGeom>
        </p:spPr>
        <p:txBody>
          <a:bodyPr wrap="square">
            <a:spAutoFit/>
          </a:bodyPr>
          <a:lstStyle/>
          <a:p>
            <a:r>
              <a:rPr lang="it-IT" sz="2400" b="1" dirty="0" err="1"/>
              <a:t>Phage</a:t>
            </a:r>
            <a:r>
              <a:rPr lang="it-IT" sz="2400" b="1" dirty="0"/>
              <a:t>- </a:t>
            </a:r>
            <a:r>
              <a:rPr lang="it-IT" sz="2400" b="1" dirty="0" err="1"/>
              <a:t>bacteria</a:t>
            </a:r>
            <a:r>
              <a:rPr lang="it-IT" sz="2400" b="1" dirty="0"/>
              <a:t> </a:t>
            </a:r>
            <a:r>
              <a:rPr lang="it-IT" sz="2400" b="1" dirty="0" err="1"/>
              <a:t>predation</a:t>
            </a:r>
            <a:r>
              <a:rPr lang="it-IT" sz="2400" b="1" dirty="0"/>
              <a:t> dynamics or </a:t>
            </a:r>
            <a:r>
              <a:rPr lang="it-IT" sz="2400" b="1" i="1" dirty="0" err="1"/>
              <a:t>Kill</a:t>
            </a:r>
            <a:r>
              <a:rPr lang="it-IT" sz="2400" b="1" i="1" dirty="0"/>
              <a:t>-the winner</a:t>
            </a:r>
          </a:p>
          <a:p>
            <a:r>
              <a:rPr lang="it-IT" dirty="0" err="1"/>
              <a:t>Phage</a:t>
            </a:r>
            <a:r>
              <a:rPr lang="it-IT" dirty="0"/>
              <a:t> </a:t>
            </a:r>
            <a:r>
              <a:rPr lang="it-IT" dirty="0" err="1"/>
              <a:t>kill</a:t>
            </a:r>
            <a:r>
              <a:rPr lang="it-IT" dirty="0"/>
              <a:t> </a:t>
            </a:r>
            <a:r>
              <a:rPr lang="it-IT" dirty="0" err="1"/>
              <a:t>only</a:t>
            </a:r>
            <a:r>
              <a:rPr lang="it-IT" dirty="0"/>
              <a:t> the </a:t>
            </a:r>
            <a:r>
              <a:rPr lang="it-IT" dirty="0" err="1"/>
              <a:t>dominant</a:t>
            </a:r>
            <a:r>
              <a:rPr lang="it-IT" dirty="0"/>
              <a:t> </a:t>
            </a:r>
            <a:r>
              <a:rPr lang="it-IT" dirty="0" err="1"/>
              <a:t>bacterial</a:t>
            </a:r>
            <a:r>
              <a:rPr lang="it-IT" dirty="0"/>
              <a:t> </a:t>
            </a:r>
            <a:r>
              <a:rPr lang="it-IT" dirty="0" err="1"/>
              <a:t>strains</a:t>
            </a:r>
            <a:r>
              <a:rPr lang="it-IT" dirty="0"/>
              <a:t> to </a:t>
            </a:r>
            <a:r>
              <a:rPr lang="it-IT" dirty="0" err="1"/>
              <a:t>reestablish</a:t>
            </a:r>
            <a:r>
              <a:rPr lang="it-IT" dirty="0"/>
              <a:t> a </a:t>
            </a:r>
            <a:r>
              <a:rPr lang="it-IT" dirty="0" err="1"/>
              <a:t>microbiological</a:t>
            </a:r>
            <a:r>
              <a:rPr lang="it-IT" dirty="0"/>
              <a:t> </a:t>
            </a:r>
            <a:r>
              <a:rPr lang="it-IT" dirty="0" err="1"/>
              <a:t>equilibrium</a:t>
            </a:r>
            <a:r>
              <a:rPr lang="it-IT" dirty="0"/>
              <a:t>.</a:t>
            </a:r>
          </a:p>
          <a:p>
            <a:r>
              <a:rPr lang="it-IT" dirty="0"/>
              <a:t>In </a:t>
            </a:r>
            <a:r>
              <a:rPr lang="it-IT" dirty="0" err="1"/>
              <a:t>humans</a:t>
            </a:r>
            <a:r>
              <a:rPr lang="it-IT" dirty="0"/>
              <a:t> </a:t>
            </a:r>
            <a:r>
              <a:rPr lang="it-IT" dirty="0" err="1"/>
              <a:t>different</a:t>
            </a:r>
            <a:r>
              <a:rPr lang="it-IT" dirty="0"/>
              <a:t> </a:t>
            </a:r>
            <a:r>
              <a:rPr lang="it-IT" dirty="0" err="1"/>
              <a:t>niche</a:t>
            </a:r>
            <a:r>
              <a:rPr lang="it-IT" dirty="0"/>
              <a:t> </a:t>
            </a:r>
            <a:r>
              <a:rPr lang="it-IT" dirty="0" err="1"/>
              <a:t>contain</a:t>
            </a:r>
            <a:r>
              <a:rPr lang="it-IT" dirty="0"/>
              <a:t> </a:t>
            </a:r>
            <a:r>
              <a:rPr lang="it-IT" dirty="0" err="1"/>
              <a:t>stable</a:t>
            </a:r>
            <a:r>
              <a:rPr lang="it-IT" dirty="0"/>
              <a:t> communities of </a:t>
            </a:r>
            <a:r>
              <a:rPr lang="it-IT" dirty="0" err="1"/>
              <a:t>phage</a:t>
            </a:r>
            <a:r>
              <a:rPr lang="it-IT" dirty="0"/>
              <a:t> and </a:t>
            </a:r>
            <a:r>
              <a:rPr lang="it-IT" dirty="0" err="1"/>
              <a:t>bacteria</a:t>
            </a:r>
            <a:r>
              <a:rPr lang="it-IT" dirty="0"/>
              <a:t> </a:t>
            </a:r>
            <a:r>
              <a:rPr lang="it-IT" dirty="0" err="1"/>
              <a:t>as</a:t>
            </a:r>
            <a:r>
              <a:rPr lang="it-IT" dirty="0"/>
              <a:t> </a:t>
            </a:r>
            <a:r>
              <a:rPr lang="it-IT" dirty="0" err="1"/>
              <a:t>consequence</a:t>
            </a:r>
            <a:r>
              <a:rPr lang="it-IT" dirty="0"/>
              <a:t> of a </a:t>
            </a:r>
            <a:r>
              <a:rPr lang="it-IT" dirty="0" err="1"/>
              <a:t>predominant</a:t>
            </a:r>
            <a:r>
              <a:rPr lang="it-IT" dirty="0"/>
              <a:t> </a:t>
            </a:r>
            <a:r>
              <a:rPr lang="it-IT" dirty="0" err="1"/>
              <a:t>phage</a:t>
            </a:r>
            <a:r>
              <a:rPr lang="it-IT" dirty="0"/>
              <a:t> </a:t>
            </a:r>
            <a:r>
              <a:rPr lang="it-IT" dirty="0" err="1"/>
              <a:t>lysogenic</a:t>
            </a:r>
            <a:r>
              <a:rPr lang="it-IT" dirty="0"/>
              <a:t> </a:t>
            </a:r>
            <a:r>
              <a:rPr lang="it-IT" dirty="0" err="1"/>
              <a:t>cycle</a:t>
            </a:r>
            <a:r>
              <a:rPr lang="it-IT" dirty="0"/>
              <a:t>. Es: </a:t>
            </a:r>
            <a:r>
              <a:rPr lang="it-IT" dirty="0">
                <a:solidFill>
                  <a:srgbClr val="FF0000"/>
                </a:solidFill>
              </a:rPr>
              <a:t>of </a:t>
            </a:r>
            <a:r>
              <a:rPr lang="it-IT" dirty="0" err="1">
                <a:solidFill>
                  <a:srgbClr val="FF0000"/>
                </a:solidFill>
              </a:rPr>
              <a:t>role</a:t>
            </a:r>
            <a:r>
              <a:rPr lang="it-IT" dirty="0">
                <a:solidFill>
                  <a:srgbClr val="FF0000"/>
                </a:solidFill>
              </a:rPr>
              <a:t> of </a:t>
            </a:r>
            <a:r>
              <a:rPr lang="it-IT" dirty="0" err="1">
                <a:solidFill>
                  <a:srgbClr val="FF0000"/>
                </a:solidFill>
              </a:rPr>
              <a:t>lytic</a:t>
            </a:r>
            <a:r>
              <a:rPr lang="it-IT" dirty="0">
                <a:solidFill>
                  <a:srgbClr val="FF0000"/>
                </a:solidFill>
              </a:rPr>
              <a:t> </a:t>
            </a:r>
            <a:r>
              <a:rPr lang="it-IT" dirty="0" err="1">
                <a:solidFill>
                  <a:srgbClr val="FF0000"/>
                </a:solidFill>
              </a:rPr>
              <a:t>phage</a:t>
            </a:r>
            <a:r>
              <a:rPr lang="it-IT" dirty="0">
                <a:solidFill>
                  <a:srgbClr val="FF0000"/>
                </a:solidFill>
              </a:rPr>
              <a:t> </a:t>
            </a:r>
            <a:r>
              <a:rPr lang="it-IT" dirty="0" err="1">
                <a:solidFill>
                  <a:srgbClr val="FF0000"/>
                </a:solidFill>
              </a:rPr>
              <a:t>into</a:t>
            </a:r>
            <a:r>
              <a:rPr lang="it-IT" dirty="0">
                <a:solidFill>
                  <a:srgbClr val="FF0000"/>
                </a:solidFill>
              </a:rPr>
              <a:t> the </a:t>
            </a:r>
            <a:r>
              <a:rPr lang="it-IT" dirty="0" err="1">
                <a:solidFill>
                  <a:srgbClr val="FF0000"/>
                </a:solidFill>
              </a:rPr>
              <a:t>development</a:t>
            </a:r>
            <a:r>
              <a:rPr lang="it-IT" dirty="0">
                <a:solidFill>
                  <a:srgbClr val="FF0000"/>
                </a:solidFill>
              </a:rPr>
              <a:t> of </a:t>
            </a:r>
            <a:r>
              <a:rPr lang="it-IT" dirty="0" err="1">
                <a:solidFill>
                  <a:srgbClr val="FF0000"/>
                </a:solidFill>
              </a:rPr>
              <a:t>disease</a:t>
            </a:r>
            <a:r>
              <a:rPr lang="it-IT" dirty="0">
                <a:solidFill>
                  <a:srgbClr val="FF0000"/>
                </a:solidFill>
              </a:rPr>
              <a:t> ( </a:t>
            </a:r>
            <a:r>
              <a:rPr lang="it-IT" dirty="0" err="1">
                <a:solidFill>
                  <a:srgbClr val="FF0000"/>
                </a:solidFill>
              </a:rPr>
              <a:t>periodontitis</a:t>
            </a:r>
            <a:r>
              <a:rPr lang="it-IT" dirty="0">
                <a:solidFill>
                  <a:srgbClr val="FF0000"/>
                </a:solidFill>
              </a:rPr>
              <a:t>)</a:t>
            </a:r>
          </a:p>
          <a:p>
            <a:endParaRPr lang="it-IT" dirty="0"/>
          </a:p>
          <a:p>
            <a:r>
              <a:rPr lang="it-IT" sz="2400" b="1" dirty="0" err="1"/>
              <a:t>Phage-induced</a:t>
            </a:r>
            <a:r>
              <a:rPr lang="it-IT" sz="2400" b="1" dirty="0"/>
              <a:t> </a:t>
            </a:r>
            <a:r>
              <a:rPr lang="it-IT" sz="2400" b="1" dirty="0" err="1"/>
              <a:t>bacterial</a:t>
            </a:r>
            <a:r>
              <a:rPr lang="it-IT" sz="2400" b="1" dirty="0"/>
              <a:t> </a:t>
            </a:r>
            <a:r>
              <a:rPr lang="it-IT" sz="2400" b="1" dirty="0" err="1"/>
              <a:t>genome</a:t>
            </a:r>
            <a:r>
              <a:rPr lang="it-IT" sz="2400" b="1" dirty="0"/>
              <a:t> </a:t>
            </a:r>
            <a:r>
              <a:rPr lang="it-IT" sz="2400" b="1" dirty="0" err="1"/>
              <a:t>modification</a:t>
            </a:r>
            <a:endParaRPr lang="it-IT" sz="2400" b="1" dirty="0"/>
          </a:p>
          <a:p>
            <a:r>
              <a:rPr lang="it-IT" sz="2000" dirty="0" err="1"/>
              <a:t>They</a:t>
            </a:r>
            <a:r>
              <a:rPr lang="it-IT" sz="2000" dirty="0"/>
              <a:t> </a:t>
            </a:r>
            <a:r>
              <a:rPr lang="it-IT" sz="2000" dirty="0" err="1"/>
              <a:t>offer</a:t>
            </a:r>
            <a:r>
              <a:rPr lang="it-IT" sz="2000" dirty="0"/>
              <a:t> </a:t>
            </a:r>
            <a:r>
              <a:rPr lang="it-IT" sz="2000" dirty="0" err="1"/>
              <a:t>evolutionary</a:t>
            </a:r>
            <a:r>
              <a:rPr lang="it-IT" sz="2000" dirty="0"/>
              <a:t> </a:t>
            </a:r>
            <a:r>
              <a:rPr lang="it-IT" sz="2000" dirty="0" err="1"/>
              <a:t>advantage</a:t>
            </a:r>
            <a:r>
              <a:rPr lang="it-IT" sz="2000" dirty="0"/>
              <a:t> to </a:t>
            </a:r>
            <a:r>
              <a:rPr lang="it-IT" sz="2000" dirty="0" err="1"/>
              <a:t>bacteria</a:t>
            </a:r>
            <a:r>
              <a:rPr lang="it-IT" sz="2000" dirty="0"/>
              <a:t> by </a:t>
            </a:r>
            <a:r>
              <a:rPr lang="it-IT" sz="2000" dirty="0" err="1"/>
              <a:t>stimulating</a:t>
            </a:r>
            <a:r>
              <a:rPr lang="it-IT" sz="2000" dirty="0"/>
              <a:t> </a:t>
            </a:r>
            <a:r>
              <a:rPr lang="it-IT" sz="2000" dirty="0" err="1"/>
              <a:t>mutations</a:t>
            </a:r>
            <a:r>
              <a:rPr lang="it-IT" sz="2000" dirty="0"/>
              <a:t>, </a:t>
            </a:r>
            <a:r>
              <a:rPr lang="it-IT" sz="2000" dirty="0" err="1"/>
              <a:t>adaptations</a:t>
            </a:r>
            <a:r>
              <a:rPr lang="it-IT" sz="2000" dirty="0"/>
              <a:t> and </a:t>
            </a:r>
            <a:r>
              <a:rPr lang="it-IT" sz="2000" dirty="0" err="1"/>
              <a:t>antibiotic</a:t>
            </a:r>
            <a:r>
              <a:rPr lang="it-IT" sz="2000" dirty="0"/>
              <a:t> </a:t>
            </a:r>
            <a:r>
              <a:rPr lang="it-IT" sz="2000" dirty="0" err="1"/>
              <a:t>resistance</a:t>
            </a:r>
            <a:r>
              <a:rPr lang="it-IT" sz="2000" dirty="0"/>
              <a:t>, by </a:t>
            </a:r>
            <a:r>
              <a:rPr lang="it-IT" sz="2000" dirty="0" err="1"/>
              <a:t>horizontal</a:t>
            </a:r>
            <a:r>
              <a:rPr lang="it-IT" sz="2000" dirty="0"/>
              <a:t> gene transfer. Es</a:t>
            </a:r>
            <a:r>
              <a:rPr lang="it-IT" sz="2400" dirty="0"/>
              <a:t>:</a:t>
            </a:r>
            <a:r>
              <a:rPr lang="it-IT" sz="2400" b="1" dirty="0"/>
              <a:t> </a:t>
            </a:r>
            <a:r>
              <a:rPr lang="it-IT" sz="2000" dirty="0" err="1">
                <a:solidFill>
                  <a:srgbClr val="FF0000"/>
                </a:solidFill>
              </a:rPr>
              <a:t>profhage</a:t>
            </a:r>
            <a:r>
              <a:rPr lang="it-IT" sz="2000" dirty="0">
                <a:solidFill>
                  <a:srgbClr val="FF0000"/>
                </a:solidFill>
              </a:rPr>
              <a:t> of </a:t>
            </a:r>
            <a:r>
              <a:rPr lang="it-IT" sz="2000" dirty="0" err="1">
                <a:solidFill>
                  <a:srgbClr val="FF0000"/>
                </a:solidFill>
              </a:rPr>
              <a:t>enterococcus</a:t>
            </a:r>
            <a:r>
              <a:rPr lang="it-IT" sz="2000" dirty="0">
                <a:solidFill>
                  <a:srgbClr val="FF0000"/>
                </a:solidFill>
              </a:rPr>
              <a:t> </a:t>
            </a:r>
            <a:r>
              <a:rPr lang="it-IT" sz="2000" dirty="0" err="1">
                <a:solidFill>
                  <a:srgbClr val="FF0000"/>
                </a:solidFill>
              </a:rPr>
              <a:t>feacalis</a:t>
            </a:r>
            <a:r>
              <a:rPr lang="it-IT" sz="2000" dirty="0">
                <a:solidFill>
                  <a:srgbClr val="FF0000"/>
                </a:solidFill>
              </a:rPr>
              <a:t> </a:t>
            </a:r>
            <a:r>
              <a:rPr lang="it-IT" sz="2000" dirty="0" err="1">
                <a:solidFill>
                  <a:srgbClr val="FF0000"/>
                </a:solidFill>
              </a:rPr>
              <a:t>adhesion</a:t>
            </a:r>
            <a:r>
              <a:rPr lang="it-IT" sz="2000" dirty="0">
                <a:solidFill>
                  <a:srgbClr val="FF0000"/>
                </a:solidFill>
              </a:rPr>
              <a:t> to human </a:t>
            </a:r>
            <a:r>
              <a:rPr lang="it-IT" sz="2000" dirty="0" err="1">
                <a:solidFill>
                  <a:srgbClr val="FF0000"/>
                </a:solidFill>
              </a:rPr>
              <a:t>platelets</a:t>
            </a:r>
            <a:r>
              <a:rPr lang="it-IT" sz="2000" dirty="0">
                <a:solidFill>
                  <a:srgbClr val="FF0000"/>
                </a:solidFill>
              </a:rPr>
              <a:t> , first step of </a:t>
            </a:r>
            <a:r>
              <a:rPr lang="it-IT" sz="2000" dirty="0" err="1">
                <a:solidFill>
                  <a:srgbClr val="FF0000"/>
                </a:solidFill>
              </a:rPr>
              <a:t>infective</a:t>
            </a:r>
            <a:r>
              <a:rPr lang="it-IT" sz="2000" dirty="0">
                <a:solidFill>
                  <a:srgbClr val="FF0000"/>
                </a:solidFill>
              </a:rPr>
              <a:t> </a:t>
            </a:r>
            <a:r>
              <a:rPr lang="it-IT" sz="2000" dirty="0" err="1">
                <a:solidFill>
                  <a:srgbClr val="FF0000"/>
                </a:solidFill>
              </a:rPr>
              <a:t>endocarditis</a:t>
            </a:r>
            <a:endParaRPr lang="it-IT" sz="2000" dirty="0">
              <a:solidFill>
                <a:srgbClr val="FF0000"/>
              </a:solidFill>
            </a:endParaRPr>
          </a:p>
          <a:p>
            <a:endParaRPr lang="it-IT" sz="2000" dirty="0">
              <a:solidFill>
                <a:srgbClr val="FF0000"/>
              </a:solidFill>
            </a:endParaRPr>
          </a:p>
          <a:p>
            <a:r>
              <a:rPr lang="it-IT" sz="2400" b="1" dirty="0" err="1"/>
              <a:t>Phage</a:t>
            </a:r>
            <a:r>
              <a:rPr lang="it-IT" sz="2400" b="1" dirty="0"/>
              <a:t> –human immune system dynamics</a:t>
            </a:r>
          </a:p>
          <a:p>
            <a:r>
              <a:rPr lang="it-IT" sz="2000" dirty="0" err="1"/>
              <a:t>Pahge</a:t>
            </a:r>
            <a:r>
              <a:rPr lang="it-IT" sz="2000" dirty="0"/>
              <a:t> and microbiota </a:t>
            </a:r>
            <a:r>
              <a:rPr lang="it-IT" sz="2000" dirty="0" err="1"/>
              <a:t>colonize</a:t>
            </a:r>
            <a:r>
              <a:rPr lang="it-IT" sz="2000" dirty="0"/>
              <a:t> </a:t>
            </a:r>
            <a:r>
              <a:rPr lang="it-IT" sz="2000" dirty="0" err="1"/>
              <a:t>mucosal</a:t>
            </a:r>
            <a:r>
              <a:rPr lang="it-IT" sz="2000" dirty="0"/>
              <a:t> </a:t>
            </a:r>
            <a:r>
              <a:rPr lang="it-IT" sz="2000" dirty="0" err="1"/>
              <a:t>surface</a:t>
            </a:r>
            <a:r>
              <a:rPr lang="it-IT" sz="2000" dirty="0"/>
              <a:t> and are </a:t>
            </a:r>
            <a:r>
              <a:rPr lang="it-IT" sz="2000" dirty="0" err="1"/>
              <a:t>considered</a:t>
            </a:r>
            <a:r>
              <a:rPr lang="it-IT" sz="2000" dirty="0"/>
              <a:t> </a:t>
            </a:r>
            <a:r>
              <a:rPr lang="it-IT" sz="2000" dirty="0" err="1"/>
              <a:t>as</a:t>
            </a:r>
            <a:r>
              <a:rPr lang="it-IT" sz="2000" dirty="0"/>
              <a:t> part of innate immune system </a:t>
            </a:r>
            <a:r>
              <a:rPr lang="it-IT" sz="2000" dirty="0" err="1"/>
              <a:t>as</a:t>
            </a:r>
            <a:r>
              <a:rPr lang="it-IT" sz="2000" dirty="0"/>
              <a:t> </a:t>
            </a:r>
            <a:r>
              <a:rPr lang="it-IT" sz="2000" dirty="0" err="1"/>
              <a:t>they</a:t>
            </a:r>
            <a:r>
              <a:rPr lang="it-IT" sz="2000" dirty="0"/>
              <a:t> </a:t>
            </a:r>
            <a:r>
              <a:rPr lang="it-IT" sz="2000" dirty="0" err="1"/>
              <a:t>provide</a:t>
            </a:r>
            <a:r>
              <a:rPr lang="it-IT" sz="2000" dirty="0"/>
              <a:t> </a:t>
            </a:r>
            <a:r>
              <a:rPr lang="it-IT" sz="2000" dirty="0" err="1"/>
              <a:t>physical</a:t>
            </a:r>
            <a:r>
              <a:rPr lang="it-IT" sz="2000" dirty="0"/>
              <a:t> and </a:t>
            </a:r>
            <a:r>
              <a:rPr lang="it-IT" sz="2000" dirty="0" err="1"/>
              <a:t>biochemical</a:t>
            </a:r>
            <a:r>
              <a:rPr lang="it-IT" sz="2000" dirty="0"/>
              <a:t> </a:t>
            </a:r>
            <a:r>
              <a:rPr lang="it-IT" sz="2000" dirty="0" err="1"/>
              <a:t>antimicrobial</a:t>
            </a:r>
            <a:r>
              <a:rPr lang="it-IT" sz="2000" dirty="0"/>
              <a:t> </a:t>
            </a:r>
            <a:r>
              <a:rPr lang="it-IT" sz="2000" dirty="0" err="1"/>
              <a:t>defence</a:t>
            </a:r>
            <a:r>
              <a:rPr lang="it-IT" sz="2000" dirty="0"/>
              <a:t>.</a:t>
            </a:r>
          </a:p>
        </p:txBody>
      </p:sp>
    </p:spTree>
    <p:extLst>
      <p:ext uri="{BB962C8B-B14F-4D97-AF65-F5344CB8AC3E}">
        <p14:creationId xmlns:p14="http://schemas.microsoft.com/office/powerpoint/2010/main" val="47465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3"/>
          <a:srcRect/>
          <a:stretch>
            <a:fillRect/>
          </a:stretch>
        </p:blipFill>
        <p:spPr bwMode="auto">
          <a:xfrm>
            <a:off x="0" y="620713"/>
            <a:ext cx="5508625" cy="5761037"/>
          </a:xfrm>
          <a:prstGeom prst="rect">
            <a:avLst/>
          </a:prstGeom>
          <a:noFill/>
          <a:ln w="9525">
            <a:noFill/>
            <a:miter lim="800000"/>
            <a:headEnd/>
            <a:tailEnd/>
          </a:ln>
        </p:spPr>
      </p:pic>
      <p:sp>
        <p:nvSpPr>
          <p:cNvPr id="40962" name="Oval 4"/>
          <p:cNvSpPr>
            <a:spLocks noChangeArrowheads="1"/>
          </p:cNvSpPr>
          <p:nvPr/>
        </p:nvSpPr>
        <p:spPr bwMode="auto">
          <a:xfrm>
            <a:off x="755650" y="4221163"/>
            <a:ext cx="4103688" cy="720725"/>
          </a:xfrm>
          <a:prstGeom prst="ellipse">
            <a:avLst/>
          </a:prstGeom>
          <a:noFill/>
          <a:ln w="28575">
            <a:solidFill>
              <a:srgbClr val="FF3300"/>
            </a:solidFill>
            <a:round/>
            <a:headEnd/>
            <a:tailEnd/>
          </a:ln>
        </p:spPr>
        <p:txBody>
          <a:bodyPr wrap="none" anchor="ctr"/>
          <a:lstStyle/>
          <a:p>
            <a:endParaRPr lang="it-IT"/>
          </a:p>
        </p:txBody>
      </p:sp>
      <p:pic>
        <p:nvPicPr>
          <p:cNvPr id="40963" name="Picture 4" descr="images"/>
          <p:cNvPicPr>
            <a:picLocks noChangeAspect="1" noChangeArrowheads="1"/>
          </p:cNvPicPr>
          <p:nvPr/>
        </p:nvPicPr>
        <p:blipFill>
          <a:blip r:embed="rId4"/>
          <a:srcRect/>
          <a:stretch>
            <a:fillRect/>
          </a:stretch>
        </p:blipFill>
        <p:spPr bwMode="auto">
          <a:xfrm>
            <a:off x="5722938" y="4005263"/>
            <a:ext cx="3384550" cy="2592387"/>
          </a:xfrm>
          <a:prstGeom prst="rect">
            <a:avLst/>
          </a:prstGeom>
          <a:noFill/>
          <a:ln w="9525">
            <a:noFill/>
            <a:miter lim="800000"/>
            <a:headEnd/>
            <a:tailEnd/>
          </a:ln>
        </p:spPr>
      </p:pic>
      <p:pic>
        <p:nvPicPr>
          <p:cNvPr id="40964" name="Picture 12" descr="batteriofagi-salute"/>
          <p:cNvPicPr>
            <a:picLocks noChangeAspect="1" noChangeArrowheads="1"/>
          </p:cNvPicPr>
          <p:nvPr/>
        </p:nvPicPr>
        <p:blipFill>
          <a:blip r:embed="rId5"/>
          <a:srcRect/>
          <a:stretch>
            <a:fillRect/>
          </a:stretch>
        </p:blipFill>
        <p:spPr bwMode="auto">
          <a:xfrm>
            <a:off x="5724525" y="1412875"/>
            <a:ext cx="3311525" cy="2414588"/>
          </a:xfrm>
          <a:prstGeom prst="rect">
            <a:avLst/>
          </a:prstGeom>
          <a:noFill/>
          <a:ln w="9525">
            <a:noFill/>
            <a:miter lim="800000"/>
            <a:headEnd/>
            <a:tailEnd/>
          </a:ln>
        </p:spPr>
      </p:pic>
      <p:sp>
        <p:nvSpPr>
          <p:cNvPr id="40965" name="Rettangolo 1"/>
          <p:cNvSpPr>
            <a:spLocks noChangeArrowheads="1"/>
          </p:cNvSpPr>
          <p:nvPr/>
        </p:nvSpPr>
        <p:spPr bwMode="auto">
          <a:xfrm rot="10800000" flipV="1">
            <a:off x="250825" y="360363"/>
            <a:ext cx="8893175" cy="400050"/>
          </a:xfrm>
          <a:prstGeom prst="rect">
            <a:avLst/>
          </a:prstGeom>
          <a:noFill/>
          <a:ln w="9525">
            <a:noFill/>
            <a:miter lim="800000"/>
            <a:headEnd/>
            <a:tailEnd/>
          </a:ln>
        </p:spPr>
        <p:txBody>
          <a:bodyPr>
            <a:spAutoFit/>
          </a:bodyPr>
          <a:lstStyle/>
          <a:p>
            <a:pPr indent="814388"/>
            <a:r>
              <a:rPr lang="en-US" altLang="zh-CN" sz="2000" b="1">
                <a:solidFill>
                  <a:srgbClr val="000000"/>
                </a:solidFill>
                <a:latin typeface="Verdana" pitchFamily="34" charset="0"/>
              </a:rPr>
              <a:t>Bacteriophages shape the microbiota of all metazoans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 name="Freeform 153"/>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6858000"/>
                </a:moveTo>
                <a:lnTo>
                  <a:pt x="9144000" y="6858000"/>
                </a:lnTo>
                <a:lnTo>
                  <a:pt x="9144000" y="0"/>
                </a:lnTo>
                <a:lnTo>
                  <a:pt x="0" y="0"/>
                </a:lnTo>
                <a:lnTo>
                  <a:pt x="0" y="6858000"/>
                </a:lnTo>
                <a:close/>
              </a:path>
            </a:pathLst>
          </a:custGeom>
          <a:no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45058" name="Picture 155"/>
          <p:cNvPicPr>
            <a:picLocks noChangeAspect="1"/>
          </p:cNvPicPr>
          <p:nvPr/>
        </p:nvPicPr>
        <p:blipFill>
          <a:blip r:embed="rId3"/>
          <a:srcRect l="11819" t="23802" r="2504" b="7922"/>
          <a:stretch>
            <a:fillRect/>
          </a:stretch>
        </p:blipFill>
        <p:spPr bwMode="auto">
          <a:xfrm>
            <a:off x="250825" y="1628775"/>
            <a:ext cx="8532813" cy="4465638"/>
          </a:xfrm>
          <a:prstGeom prst="rect">
            <a:avLst/>
          </a:prstGeom>
          <a:noFill/>
          <a:ln w="9525">
            <a:noFill/>
            <a:miter lim="800000"/>
            <a:headEnd/>
            <a:tailEnd/>
          </a:ln>
        </p:spPr>
      </p:pic>
      <p:sp>
        <p:nvSpPr>
          <p:cNvPr id="45059" name="TextBox 155"/>
          <p:cNvSpPr txBox="1">
            <a:spLocks noChangeArrowheads="1"/>
          </p:cNvSpPr>
          <p:nvPr/>
        </p:nvSpPr>
        <p:spPr bwMode="auto">
          <a:xfrm>
            <a:off x="0" y="115888"/>
            <a:ext cx="9144000" cy="6488956"/>
          </a:xfrm>
          <a:prstGeom prst="rect">
            <a:avLst/>
          </a:prstGeom>
          <a:noFill/>
          <a:ln w="9525">
            <a:noFill/>
            <a:miter lim="800000"/>
            <a:headEnd/>
            <a:tailEnd/>
          </a:ln>
        </p:spPr>
        <p:txBody>
          <a:bodyPr lIns="0" tIns="0" rIns="0" bIns="0">
            <a:spAutoFit/>
          </a:bodyPr>
          <a:lstStyle/>
          <a:p>
            <a:pPr indent="454025" algn="ctr"/>
            <a:r>
              <a:rPr lang="en-US" altLang="zh-CN" sz="2800" b="1">
                <a:solidFill>
                  <a:srgbClr val="000000"/>
                </a:solidFill>
                <a:latin typeface="Arial Unicode MS" pitchFamily="34" charset="-128"/>
              </a:rPr>
              <a:t>    </a:t>
            </a:r>
            <a:r>
              <a:rPr lang="en-US" altLang="zh-CN" sz="2800" b="1">
                <a:solidFill>
                  <a:srgbClr val="000000"/>
                </a:solidFill>
                <a:latin typeface="Verdana" pitchFamily="34" charset="0"/>
              </a:rPr>
              <a:t>Intestinal</a:t>
            </a:r>
            <a:r>
              <a:rPr lang="en-US" altLang="zh-CN" sz="2800" b="1">
                <a:solidFill>
                  <a:srgbClr val="000000"/>
                </a:solidFill>
                <a:latin typeface="Verdana" pitchFamily="34" charset="0"/>
                <a:cs typeface="Verdana" pitchFamily="34" charset="0"/>
              </a:rPr>
              <a:t> </a:t>
            </a:r>
            <a:r>
              <a:rPr lang="en-US" altLang="zh-CN" sz="2800" b="1">
                <a:solidFill>
                  <a:srgbClr val="000000"/>
                </a:solidFill>
                <a:latin typeface="Verdana" pitchFamily="34" charset="0"/>
              </a:rPr>
              <a:t>Bacteriophages</a:t>
            </a:r>
          </a:p>
          <a:p>
            <a:pPr indent="454025" algn="ctr"/>
            <a:r>
              <a:rPr lang="en-US" altLang="zh-CN" sz="2800" b="1">
                <a:solidFill>
                  <a:srgbClr val="000000"/>
                </a:solidFill>
                <a:latin typeface="Verdana" pitchFamily="34" charset="0"/>
                <a:cs typeface="Verdana" pitchFamily="34" charset="0"/>
              </a:rPr>
              <a:t>Phages protect from pathogenic Bacteria:       co-evolution with metazoan</a:t>
            </a:r>
          </a:p>
          <a:p>
            <a:pPr indent="454025">
              <a:lnSpc>
                <a:spcPts val="1000"/>
              </a:lnSpc>
            </a:pPr>
            <a:endParaRPr lang="en-US" sz="2800" b="1">
              <a:solidFill>
                <a:srgbClr val="000000"/>
              </a:solidFill>
              <a:latin typeface="Arial Unicode MS" pitchFamily="34" charset="-128"/>
            </a:endParaRPr>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000"/>
              </a:lnSpc>
            </a:pPr>
            <a:endParaRPr lang="en-US"/>
          </a:p>
          <a:p>
            <a:pPr indent="454025">
              <a:lnSpc>
                <a:spcPts val="1163"/>
              </a:lnSpc>
            </a:pPr>
            <a:endParaRPr lang="en-US"/>
          </a:p>
          <a:p>
            <a:pPr indent="454025"/>
            <a:r>
              <a:rPr lang="en-US" altLang="zh-CN" sz="1100">
                <a:solidFill>
                  <a:srgbClr val="000000"/>
                </a:solidFill>
              </a:rPr>
              <a:t>Barr et al. PNAS 2013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ttangolo 1"/>
          <p:cNvSpPr>
            <a:spLocks noChangeArrowheads="1"/>
          </p:cNvSpPr>
          <p:nvPr/>
        </p:nvSpPr>
        <p:spPr bwMode="auto">
          <a:xfrm>
            <a:off x="323850" y="260350"/>
            <a:ext cx="8532813" cy="822325"/>
          </a:xfrm>
          <a:prstGeom prst="rect">
            <a:avLst/>
          </a:prstGeom>
          <a:noFill/>
          <a:ln w="9525">
            <a:noFill/>
            <a:miter lim="800000"/>
            <a:headEnd/>
            <a:tailEnd/>
          </a:ln>
        </p:spPr>
        <p:txBody>
          <a:bodyPr>
            <a:spAutoFit/>
          </a:bodyPr>
          <a:lstStyle/>
          <a:p>
            <a:pPr algn="ctr"/>
            <a:r>
              <a:rPr lang="en-US" altLang="zh-CN" sz="2400" b="1">
                <a:solidFill>
                  <a:srgbClr val="000000"/>
                </a:solidFill>
                <a:latin typeface="Verdana" pitchFamily="34" charset="0"/>
              </a:rPr>
              <a:t>   The VIROME is more than a source of pathogens </a:t>
            </a:r>
          </a:p>
        </p:txBody>
      </p:sp>
      <p:sp>
        <p:nvSpPr>
          <p:cNvPr id="3" name="Rettangolo arrotondato 2"/>
          <p:cNvSpPr>
            <a:spLocks noChangeArrowheads="1"/>
          </p:cNvSpPr>
          <p:nvPr/>
        </p:nvSpPr>
        <p:spPr bwMode="auto">
          <a:xfrm>
            <a:off x="1403350" y="1557338"/>
            <a:ext cx="6553200" cy="1993900"/>
          </a:xfrm>
          <a:prstGeom prst="roundRect">
            <a:avLst>
              <a:gd name="adj" fmla="val 16667"/>
            </a:avLst>
          </a:prstGeom>
          <a:noFill/>
          <a:ln w="38100" algn="ctr">
            <a:solidFill>
              <a:srgbClr val="0000FF"/>
            </a:solidFill>
            <a:round/>
            <a:headEnd/>
            <a:tailEnd/>
          </a:ln>
          <a:effectLst>
            <a:outerShdw dist="23000" dir="5400000" rotWithShape="0">
              <a:srgbClr val="000000">
                <a:alpha val="34999"/>
              </a:srgbClr>
            </a:outerShdw>
          </a:effectLst>
        </p:spPr>
        <p:txBody>
          <a:bodyPr anchor="ctr"/>
          <a:lstStyle/>
          <a:p>
            <a:pPr algn="ctr">
              <a:defRPr/>
            </a:pPr>
            <a:endParaRPr lang="it-IT">
              <a:solidFill>
                <a:schemeClr val="lt1"/>
              </a:solidFill>
              <a:latin typeface="+mn-lt"/>
              <a:cs typeface="+mn-cs"/>
            </a:endParaRPr>
          </a:p>
        </p:txBody>
      </p:sp>
      <p:sp>
        <p:nvSpPr>
          <p:cNvPr id="51203" name="CasellaDiTesto 3"/>
          <p:cNvSpPr txBox="1">
            <a:spLocks noChangeArrowheads="1"/>
          </p:cNvSpPr>
          <p:nvPr/>
        </p:nvSpPr>
        <p:spPr bwMode="auto">
          <a:xfrm>
            <a:off x="1403350" y="1989138"/>
            <a:ext cx="6697663" cy="1311275"/>
          </a:xfrm>
          <a:prstGeom prst="rect">
            <a:avLst/>
          </a:prstGeom>
          <a:noFill/>
          <a:ln w="9525">
            <a:noFill/>
            <a:miter lim="800000"/>
            <a:headEnd/>
            <a:tailEnd/>
          </a:ln>
        </p:spPr>
        <p:txBody>
          <a:bodyPr>
            <a:spAutoFit/>
          </a:bodyPr>
          <a:lstStyle/>
          <a:p>
            <a:pPr algn="ctr"/>
            <a:r>
              <a:rPr lang="it-IT" sz="2000" b="1">
                <a:solidFill>
                  <a:schemeClr val="hlink"/>
                </a:solidFill>
              </a:rPr>
              <a:t>THE EMERGING PARADIGM</a:t>
            </a:r>
          </a:p>
          <a:p>
            <a:pPr algn="ctr"/>
            <a:r>
              <a:rPr lang="it-IT" sz="2000" b="1"/>
              <a:t> </a:t>
            </a:r>
          </a:p>
          <a:p>
            <a:r>
              <a:rPr lang="it-IT" sz="2000" b="1"/>
              <a:t>The virome can influence the host in a profound way independent of classical viral disease</a:t>
            </a:r>
          </a:p>
        </p:txBody>
      </p:sp>
      <p:sp>
        <p:nvSpPr>
          <p:cNvPr id="51204" name="Rettangolo 4"/>
          <p:cNvSpPr>
            <a:spLocks noChangeArrowheads="1"/>
          </p:cNvSpPr>
          <p:nvPr/>
        </p:nvSpPr>
        <p:spPr bwMode="auto">
          <a:xfrm rot="10800000" flipV="1">
            <a:off x="1617663" y="3927475"/>
            <a:ext cx="6338887" cy="2225675"/>
          </a:xfrm>
          <a:prstGeom prst="rect">
            <a:avLst/>
          </a:prstGeom>
          <a:noFill/>
          <a:ln w="9525">
            <a:noFill/>
            <a:miter lim="800000"/>
            <a:headEnd/>
            <a:tailEnd/>
          </a:ln>
        </p:spPr>
        <p:txBody>
          <a:bodyPr>
            <a:spAutoFit/>
          </a:bodyPr>
          <a:lstStyle/>
          <a:p>
            <a:pPr algn="ctr"/>
            <a:endParaRPr lang="it-IT" sz="2000" b="1"/>
          </a:p>
          <a:p>
            <a:pPr algn="ctr"/>
            <a:r>
              <a:rPr lang="it-IT" sz="2000" b="1">
                <a:solidFill>
                  <a:schemeClr val="hlink"/>
                </a:solidFill>
              </a:rPr>
              <a:t>A systemic virus is inherited from parents  very early in life. </a:t>
            </a:r>
          </a:p>
          <a:p>
            <a:endParaRPr lang="it-IT" sz="2000" b="1">
              <a:solidFill>
                <a:schemeClr val="hlink"/>
              </a:solidFill>
            </a:endParaRPr>
          </a:p>
          <a:p>
            <a:r>
              <a:rPr lang="it-IT" sz="2000" b="1"/>
              <a:t>The virome may be properly seen as a significant part of our individual genetic identity, whether or not the virus is integrated into our chromosome</a:t>
            </a:r>
          </a:p>
        </p:txBody>
      </p:sp>
      <p:sp>
        <p:nvSpPr>
          <p:cNvPr id="6" name="Rettangolo arrotondato 5"/>
          <p:cNvSpPr>
            <a:spLocks noChangeArrowheads="1"/>
          </p:cNvSpPr>
          <p:nvPr/>
        </p:nvSpPr>
        <p:spPr bwMode="auto">
          <a:xfrm flipV="1">
            <a:off x="1476375" y="3933825"/>
            <a:ext cx="6337300" cy="2232025"/>
          </a:xfrm>
          <a:prstGeom prst="roundRect">
            <a:avLst>
              <a:gd name="adj" fmla="val 8227"/>
            </a:avLst>
          </a:prstGeom>
          <a:noFill/>
          <a:ln w="38100" algn="ctr">
            <a:solidFill>
              <a:srgbClr val="0000FF"/>
            </a:solidFill>
            <a:round/>
            <a:headEnd/>
            <a:tailEnd/>
          </a:ln>
          <a:effectLst>
            <a:outerShdw dist="23000" dir="5400000" rotWithShape="0">
              <a:srgbClr val="000000">
                <a:alpha val="34999"/>
              </a:srgbClr>
            </a:outerShdw>
          </a:effectLst>
        </p:spPr>
        <p:txBody>
          <a:bodyPr rot="10800000" anchor="ctr"/>
          <a:lstStyle/>
          <a:p>
            <a:pPr algn="ctr">
              <a:defRPr/>
            </a:pPr>
            <a:endParaRPr lang="it-IT">
              <a:solidFill>
                <a:schemeClr val="lt1"/>
              </a:solidFill>
              <a:latin typeface="+mn-lt"/>
              <a:cs typeface="+mn-cs"/>
            </a:endParaRPr>
          </a:p>
        </p:txBody>
      </p:sp>
    </p:spTree>
    <p:extLst>
      <p:ext uri="{BB962C8B-B14F-4D97-AF65-F5344CB8AC3E}">
        <p14:creationId xmlns:p14="http://schemas.microsoft.com/office/powerpoint/2010/main" val="257094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ttangolo 2"/>
          <p:cNvSpPr>
            <a:spLocks noChangeArrowheads="1"/>
          </p:cNvSpPr>
          <p:nvPr/>
        </p:nvSpPr>
        <p:spPr bwMode="auto">
          <a:xfrm rot="10800000" flipV="1">
            <a:off x="682625" y="4694238"/>
            <a:ext cx="7777163" cy="1187450"/>
          </a:xfrm>
          <a:prstGeom prst="rect">
            <a:avLst/>
          </a:prstGeom>
          <a:noFill/>
          <a:ln w="9525">
            <a:noFill/>
            <a:miter lim="800000"/>
            <a:headEnd/>
            <a:tailEnd/>
          </a:ln>
        </p:spPr>
        <p:txBody>
          <a:bodyPr>
            <a:spAutoFit/>
          </a:bodyPr>
          <a:lstStyle/>
          <a:p>
            <a:pPr indent="296863" algn="ctr"/>
            <a:r>
              <a:rPr lang="en-US" altLang="zh-CN" sz="2400" b="1">
                <a:solidFill>
                  <a:srgbClr val="000000"/>
                </a:solidFill>
                <a:latin typeface="Verdana" pitchFamily="34" charset="0"/>
              </a:rPr>
              <a:t>Virome </a:t>
            </a:r>
          </a:p>
          <a:p>
            <a:pPr indent="296863" algn="ctr"/>
            <a:r>
              <a:rPr lang="en-US" altLang="zh-CN" sz="2400" b="1">
                <a:solidFill>
                  <a:srgbClr val="000000"/>
                </a:solidFill>
                <a:latin typeface="Verdana" pitchFamily="34" charset="0"/>
              </a:rPr>
              <a:t>stimulates </a:t>
            </a:r>
            <a:r>
              <a:rPr lang="en-US" altLang="zh-CN" sz="2400" b="1">
                <a:solidFill>
                  <a:schemeClr val="hlink"/>
                </a:solidFill>
                <a:latin typeface="Verdana" pitchFamily="34" charset="0"/>
              </a:rPr>
              <a:t>low level of immune response</a:t>
            </a:r>
            <a:r>
              <a:rPr lang="en-US" altLang="zh-CN" sz="2400" b="1">
                <a:solidFill>
                  <a:srgbClr val="000000"/>
                </a:solidFill>
                <a:latin typeface="Verdana" pitchFamily="34" charset="0"/>
              </a:rPr>
              <a:t> in asymptomatic host. </a:t>
            </a:r>
          </a:p>
        </p:txBody>
      </p:sp>
      <p:pic>
        <p:nvPicPr>
          <p:cNvPr id="54274" name="Immagine 3"/>
          <p:cNvPicPr>
            <a:picLocks noChangeAspect="1"/>
          </p:cNvPicPr>
          <p:nvPr/>
        </p:nvPicPr>
        <p:blipFill>
          <a:blip r:embed="rId3"/>
          <a:srcRect/>
          <a:stretch>
            <a:fillRect/>
          </a:stretch>
        </p:blipFill>
        <p:spPr bwMode="auto">
          <a:xfrm>
            <a:off x="2124075" y="404813"/>
            <a:ext cx="5111750" cy="3671887"/>
          </a:xfrm>
          <a:prstGeom prst="rect">
            <a:avLst/>
          </a:prstGeom>
          <a:noFill/>
          <a:ln w="9525">
            <a:noFill/>
            <a:miter lim="800000"/>
            <a:headEnd/>
            <a:tailEnd/>
          </a:ln>
        </p:spPr>
      </p:pic>
      <p:sp>
        <p:nvSpPr>
          <p:cNvPr id="5" name="Rettangolo arrotondato 4"/>
          <p:cNvSpPr>
            <a:spLocks noChangeArrowheads="1"/>
          </p:cNvSpPr>
          <p:nvPr/>
        </p:nvSpPr>
        <p:spPr bwMode="auto">
          <a:xfrm flipV="1">
            <a:off x="539750" y="4221163"/>
            <a:ext cx="8280400" cy="2160587"/>
          </a:xfrm>
          <a:prstGeom prst="roundRect">
            <a:avLst>
              <a:gd name="adj" fmla="val 16667"/>
            </a:avLst>
          </a:prstGeom>
          <a:noFill/>
          <a:ln w="19050" algn="ctr">
            <a:solidFill>
              <a:srgbClr val="0000FF"/>
            </a:solidFill>
            <a:round/>
            <a:headEnd/>
            <a:tailEnd/>
          </a:ln>
          <a:effectLst>
            <a:outerShdw dist="23000" dir="5400000" rotWithShape="0">
              <a:srgbClr val="000000">
                <a:alpha val="34999"/>
              </a:srgbClr>
            </a:outerShdw>
          </a:effectLst>
        </p:spPr>
        <p:txBody>
          <a:bodyPr rot="10800000" anchor="ctr"/>
          <a:lstStyle/>
          <a:p>
            <a:pPr algn="ctr">
              <a:defRPr/>
            </a:pPr>
            <a:endParaRPr lang="it-IT">
              <a:solidFill>
                <a:schemeClr val="lt1"/>
              </a:solidFill>
              <a:latin typeface="+mn-lt"/>
              <a:cs typeface="+mn-cs"/>
            </a:endParaRPr>
          </a:p>
        </p:txBody>
      </p:sp>
    </p:spTree>
    <p:extLst>
      <p:ext uri="{BB962C8B-B14F-4D97-AF65-F5344CB8AC3E}">
        <p14:creationId xmlns:p14="http://schemas.microsoft.com/office/powerpoint/2010/main" val="2207969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43A645-DFC0-409B-A005-ED69AA7897D4}"/>
              </a:ext>
            </a:extLst>
          </p:cNvPr>
          <p:cNvPicPr>
            <a:picLocks noChangeAspect="1"/>
          </p:cNvPicPr>
          <p:nvPr/>
        </p:nvPicPr>
        <p:blipFill>
          <a:blip r:embed="rId3"/>
          <a:stretch>
            <a:fillRect/>
          </a:stretch>
        </p:blipFill>
        <p:spPr>
          <a:xfrm>
            <a:off x="585032" y="548680"/>
            <a:ext cx="8091424" cy="5832648"/>
          </a:xfrm>
          <a:prstGeom prst="rect">
            <a:avLst/>
          </a:prstGeom>
        </p:spPr>
      </p:pic>
    </p:spTree>
    <p:extLst>
      <p:ext uri="{BB962C8B-B14F-4D97-AF65-F5344CB8AC3E}">
        <p14:creationId xmlns:p14="http://schemas.microsoft.com/office/powerpoint/2010/main" val="4172939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FB2BA02-C75A-6842-8ADD-44BA4D4586AA}"/>
              </a:ext>
            </a:extLst>
          </p:cNvPr>
          <p:cNvPicPr>
            <a:picLocks noChangeAspect="1"/>
          </p:cNvPicPr>
          <p:nvPr/>
        </p:nvPicPr>
        <p:blipFill>
          <a:blip r:embed="rId3"/>
          <a:stretch>
            <a:fillRect/>
          </a:stretch>
        </p:blipFill>
        <p:spPr>
          <a:xfrm>
            <a:off x="2843808" y="449377"/>
            <a:ext cx="6438608" cy="5959245"/>
          </a:xfrm>
          <a:prstGeom prst="rect">
            <a:avLst/>
          </a:prstGeom>
        </p:spPr>
      </p:pic>
      <p:pic>
        <p:nvPicPr>
          <p:cNvPr id="3" name="Immagine 2">
            <a:extLst>
              <a:ext uri="{FF2B5EF4-FFF2-40B4-BE49-F238E27FC236}">
                <a16:creationId xmlns:a16="http://schemas.microsoft.com/office/drawing/2014/main" id="{707B61FD-E503-0B42-A270-5F93AC781F69}"/>
              </a:ext>
            </a:extLst>
          </p:cNvPr>
          <p:cNvPicPr>
            <a:picLocks noChangeAspect="1"/>
          </p:cNvPicPr>
          <p:nvPr/>
        </p:nvPicPr>
        <p:blipFill>
          <a:blip r:embed="rId4"/>
          <a:stretch>
            <a:fillRect/>
          </a:stretch>
        </p:blipFill>
        <p:spPr>
          <a:xfrm>
            <a:off x="179512" y="3573016"/>
            <a:ext cx="3528392" cy="1763557"/>
          </a:xfrm>
          <a:prstGeom prst="rect">
            <a:avLst/>
          </a:prstGeom>
        </p:spPr>
      </p:pic>
      <p:sp>
        <p:nvSpPr>
          <p:cNvPr id="4" name="Rettangolo 3">
            <a:extLst>
              <a:ext uri="{FF2B5EF4-FFF2-40B4-BE49-F238E27FC236}">
                <a16:creationId xmlns:a16="http://schemas.microsoft.com/office/drawing/2014/main" id="{B3E5385C-30FC-0D4F-83CB-1A457A70CF46}"/>
              </a:ext>
            </a:extLst>
          </p:cNvPr>
          <p:cNvSpPr/>
          <p:nvPr/>
        </p:nvSpPr>
        <p:spPr>
          <a:xfrm>
            <a:off x="179512" y="1124744"/>
            <a:ext cx="3697543" cy="1938992"/>
          </a:xfrm>
          <a:prstGeom prst="rect">
            <a:avLst/>
          </a:prstGeom>
          <a:ln w="38100">
            <a:solidFill>
              <a:srgbClr val="FF3300"/>
            </a:solidFill>
          </a:ln>
        </p:spPr>
        <p:txBody>
          <a:bodyPr wrap="square">
            <a:spAutoFit/>
          </a:bodyPr>
          <a:lstStyle/>
          <a:p>
            <a:pPr algn="ctr"/>
            <a:r>
              <a:rPr lang="it-IT" sz="2000"/>
              <a:t>birth mode results in distinctly different viral communities, with Spontaneous Vaginal Delivery infants having greater viral and bacteriophage diversity</a:t>
            </a:r>
            <a:endParaRPr lang="it-GB" sz="2000"/>
          </a:p>
        </p:txBody>
      </p:sp>
    </p:spTree>
    <p:extLst>
      <p:ext uri="{BB962C8B-B14F-4D97-AF65-F5344CB8AC3E}">
        <p14:creationId xmlns:p14="http://schemas.microsoft.com/office/powerpoint/2010/main" val="423517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3"/>
          <a:srcRect/>
          <a:stretch>
            <a:fillRect/>
          </a:stretch>
        </p:blipFill>
        <p:spPr bwMode="auto">
          <a:xfrm>
            <a:off x="250825" y="2276475"/>
            <a:ext cx="4321175" cy="3744913"/>
          </a:xfrm>
          <a:prstGeom prst="rect">
            <a:avLst/>
          </a:prstGeom>
          <a:noFill/>
          <a:ln w="9525">
            <a:noFill/>
            <a:miter lim="800000"/>
            <a:headEnd/>
            <a:tailEnd/>
          </a:ln>
        </p:spPr>
      </p:pic>
      <p:pic>
        <p:nvPicPr>
          <p:cNvPr id="60418" name="Picture 5"/>
          <p:cNvPicPr>
            <a:picLocks noChangeAspect="1" noChangeArrowheads="1"/>
          </p:cNvPicPr>
          <p:nvPr/>
        </p:nvPicPr>
        <p:blipFill>
          <a:blip r:embed="rId4"/>
          <a:srcRect/>
          <a:stretch>
            <a:fillRect/>
          </a:stretch>
        </p:blipFill>
        <p:spPr bwMode="auto">
          <a:xfrm>
            <a:off x="4859338" y="404813"/>
            <a:ext cx="4105275" cy="4032250"/>
          </a:xfrm>
          <a:prstGeom prst="rect">
            <a:avLst/>
          </a:prstGeom>
          <a:noFill/>
          <a:ln w="9525">
            <a:noFill/>
            <a:miter lim="800000"/>
            <a:headEnd/>
            <a:tailEnd/>
          </a:ln>
        </p:spPr>
      </p:pic>
      <p:pic>
        <p:nvPicPr>
          <p:cNvPr id="60419" name="Picture 6"/>
          <p:cNvPicPr>
            <a:picLocks noChangeAspect="1" noChangeArrowheads="1"/>
          </p:cNvPicPr>
          <p:nvPr/>
        </p:nvPicPr>
        <p:blipFill>
          <a:blip r:embed="rId5"/>
          <a:srcRect/>
          <a:stretch>
            <a:fillRect/>
          </a:stretch>
        </p:blipFill>
        <p:spPr bwMode="auto">
          <a:xfrm>
            <a:off x="4932363" y="4365625"/>
            <a:ext cx="4068762" cy="2492375"/>
          </a:xfrm>
          <a:prstGeom prst="rect">
            <a:avLst/>
          </a:prstGeom>
          <a:noFill/>
          <a:ln w="9525">
            <a:noFill/>
            <a:miter lim="800000"/>
            <a:headEnd/>
            <a:tailEnd/>
          </a:ln>
        </p:spPr>
      </p:pic>
      <p:sp>
        <p:nvSpPr>
          <p:cNvPr id="5" name="TextBox 239"/>
          <p:cNvSpPr txBox="1"/>
          <p:nvPr/>
        </p:nvSpPr>
        <p:spPr>
          <a:xfrm>
            <a:off x="179388" y="460375"/>
            <a:ext cx="4968875" cy="862013"/>
          </a:xfrm>
          <a:prstGeom prst="rect">
            <a:avLst/>
          </a:prstGeom>
          <a:noFill/>
        </p:spPr>
        <p:txBody>
          <a:bodyPr lIns="0" tIns="0" rIns="0" bIns="0">
            <a:spAutoFit/>
          </a:bodyPr>
          <a:lstStyle/>
          <a:p>
            <a:pPr>
              <a:defRPr/>
            </a:pPr>
            <a:r>
              <a:rPr lang="en-US" altLang="zh-CN" sz="2800" b="1" dirty="0">
                <a:solidFill>
                  <a:srgbClr val="000000"/>
                </a:solidFill>
                <a:latin typeface="Verdana"/>
                <a:ea typeface="Verdana"/>
              </a:rPr>
              <a:t>Bacterial and virus cooperation…</a:t>
            </a:r>
            <a:endParaRPr lang="en-US" altLang="zh-CN" sz="2800" b="1" spc="-80" dirty="0">
              <a:solidFill>
                <a:srgbClr val="000000"/>
              </a:solidFill>
              <a:latin typeface="Verdana"/>
              <a:ea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36A2030-79B1-4D6D-9A24-0CC6F1CB5E92}"/>
              </a:ext>
            </a:extLst>
          </p:cNvPr>
          <p:cNvPicPr>
            <a:picLocks noChangeAspect="1"/>
          </p:cNvPicPr>
          <p:nvPr/>
        </p:nvPicPr>
        <p:blipFill>
          <a:blip r:embed="rId2"/>
          <a:stretch>
            <a:fillRect/>
          </a:stretch>
        </p:blipFill>
        <p:spPr>
          <a:xfrm>
            <a:off x="467544" y="1268760"/>
            <a:ext cx="8544526" cy="3888432"/>
          </a:xfrm>
          <a:prstGeom prst="rect">
            <a:avLst/>
          </a:prstGeom>
        </p:spPr>
      </p:pic>
    </p:spTree>
    <p:extLst>
      <p:ext uri="{BB962C8B-B14F-4D97-AF65-F5344CB8AC3E}">
        <p14:creationId xmlns:p14="http://schemas.microsoft.com/office/powerpoint/2010/main" val="38422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CB66CAC-BDF8-441D-8917-45AA58CEDC5D}"/>
              </a:ext>
            </a:extLst>
          </p:cNvPr>
          <p:cNvPicPr>
            <a:picLocks noChangeAspect="1"/>
          </p:cNvPicPr>
          <p:nvPr/>
        </p:nvPicPr>
        <p:blipFill>
          <a:blip r:embed="rId3"/>
          <a:stretch>
            <a:fillRect/>
          </a:stretch>
        </p:blipFill>
        <p:spPr>
          <a:xfrm>
            <a:off x="1" y="188640"/>
            <a:ext cx="9143999" cy="6552728"/>
          </a:xfrm>
          <a:prstGeom prst="rect">
            <a:avLst/>
          </a:prstGeom>
        </p:spPr>
      </p:pic>
    </p:spTree>
    <p:extLst>
      <p:ext uri="{BB962C8B-B14F-4D97-AF65-F5344CB8AC3E}">
        <p14:creationId xmlns:p14="http://schemas.microsoft.com/office/powerpoint/2010/main" val="977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ChangeArrowheads="1"/>
          </p:cNvSpPr>
          <p:nvPr/>
        </p:nvSpPr>
        <p:spPr bwMode="auto">
          <a:xfrm>
            <a:off x="323850" y="476250"/>
            <a:ext cx="8820150" cy="830997"/>
          </a:xfrm>
          <a:prstGeom prst="rect">
            <a:avLst/>
          </a:prstGeom>
          <a:noFill/>
          <a:ln w="9525">
            <a:noFill/>
            <a:miter lim="800000"/>
            <a:headEnd/>
            <a:tailEnd/>
          </a:ln>
        </p:spPr>
        <p:txBody>
          <a:bodyPr wrap="square">
            <a:spAutoFit/>
          </a:bodyPr>
          <a:lstStyle/>
          <a:p>
            <a:pPr algn="ctr"/>
            <a:r>
              <a:rPr lang="it-IT" sz="2400" b="1" dirty="0" err="1"/>
              <a:t>Viruses</a:t>
            </a:r>
            <a:r>
              <a:rPr lang="it-IT" sz="2400" b="1" dirty="0"/>
              <a:t> are </a:t>
            </a:r>
            <a:r>
              <a:rPr lang="it-IT" sz="2400" b="1" dirty="0" err="1"/>
              <a:t>parasitic</a:t>
            </a:r>
            <a:r>
              <a:rPr lang="it-IT" sz="2400" b="1" dirty="0"/>
              <a:t> </a:t>
            </a:r>
            <a:r>
              <a:rPr lang="it-IT" sz="2400" b="1" dirty="0" err="1"/>
              <a:t>biologic</a:t>
            </a:r>
            <a:r>
              <a:rPr lang="it-IT" sz="2400" b="1" dirty="0"/>
              <a:t> </a:t>
            </a:r>
            <a:r>
              <a:rPr lang="it-IT" sz="2400" b="1" dirty="0" err="1"/>
              <a:t>entities</a:t>
            </a:r>
            <a:r>
              <a:rPr lang="it-IT" sz="2400" b="1" dirty="0"/>
              <a:t> </a:t>
            </a:r>
            <a:r>
              <a:rPr lang="it-IT" sz="2400" b="1" dirty="0" err="1"/>
              <a:t>that</a:t>
            </a:r>
            <a:r>
              <a:rPr lang="it-IT" sz="2400" b="1" dirty="0"/>
              <a:t> </a:t>
            </a:r>
            <a:r>
              <a:rPr lang="it-IT" sz="2400" b="1" dirty="0" err="1"/>
              <a:t>require</a:t>
            </a:r>
            <a:r>
              <a:rPr lang="it-IT" sz="2400" b="1" dirty="0"/>
              <a:t> </a:t>
            </a:r>
            <a:r>
              <a:rPr lang="it-IT" sz="2400" b="1" dirty="0" err="1"/>
              <a:t>host</a:t>
            </a:r>
            <a:r>
              <a:rPr lang="it-IT" sz="2400" b="1" dirty="0"/>
              <a:t> </a:t>
            </a:r>
            <a:r>
              <a:rPr lang="it-IT" sz="2400" b="1" dirty="0" err="1"/>
              <a:t>cells</a:t>
            </a:r>
            <a:r>
              <a:rPr lang="it-IT" sz="2400" b="1" dirty="0"/>
              <a:t> for </a:t>
            </a:r>
            <a:r>
              <a:rPr lang="it-IT" sz="2400" b="1" dirty="0" err="1"/>
              <a:t>replication</a:t>
            </a:r>
            <a:endParaRPr lang="it-IT" sz="2400" b="1" dirty="0"/>
          </a:p>
        </p:txBody>
      </p:sp>
      <p:pic>
        <p:nvPicPr>
          <p:cNvPr id="16386" name="Picture 5" descr="Risultati immagini per tipi di virus"/>
          <p:cNvPicPr>
            <a:picLocks noChangeAspect="1" noChangeArrowheads="1"/>
          </p:cNvPicPr>
          <p:nvPr/>
        </p:nvPicPr>
        <p:blipFill>
          <a:blip r:embed="rId3"/>
          <a:srcRect/>
          <a:stretch>
            <a:fillRect/>
          </a:stretch>
        </p:blipFill>
        <p:spPr bwMode="auto">
          <a:xfrm>
            <a:off x="179388" y="1916113"/>
            <a:ext cx="5473700" cy="3887787"/>
          </a:xfrm>
          <a:prstGeom prst="rect">
            <a:avLst/>
          </a:prstGeom>
          <a:noFill/>
          <a:ln w="9525">
            <a:noFill/>
            <a:miter lim="800000"/>
            <a:headEnd/>
            <a:tailEnd/>
          </a:ln>
        </p:spPr>
      </p:pic>
      <p:pic>
        <p:nvPicPr>
          <p:cNvPr id="16387" name="Picture 7" descr="Risultati immagini per tipi di virus"/>
          <p:cNvPicPr>
            <a:picLocks noChangeAspect="1" noChangeArrowheads="1"/>
          </p:cNvPicPr>
          <p:nvPr/>
        </p:nvPicPr>
        <p:blipFill>
          <a:blip r:embed="rId4"/>
          <a:srcRect/>
          <a:stretch>
            <a:fillRect/>
          </a:stretch>
        </p:blipFill>
        <p:spPr bwMode="auto">
          <a:xfrm>
            <a:off x="5580112" y="2132856"/>
            <a:ext cx="3384376" cy="288032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A2F1DE1-9344-4D0F-9B97-A798DCFA9395}"/>
              </a:ext>
            </a:extLst>
          </p:cNvPr>
          <p:cNvPicPr>
            <a:picLocks noChangeAspect="1"/>
          </p:cNvPicPr>
          <p:nvPr/>
        </p:nvPicPr>
        <p:blipFill>
          <a:blip r:embed="rId2"/>
          <a:stretch>
            <a:fillRect/>
          </a:stretch>
        </p:blipFill>
        <p:spPr>
          <a:xfrm>
            <a:off x="470647" y="1811991"/>
            <a:ext cx="8202706" cy="3234018"/>
          </a:xfrm>
          <a:prstGeom prst="rect">
            <a:avLst/>
          </a:prstGeom>
        </p:spPr>
      </p:pic>
    </p:spTree>
    <p:extLst>
      <p:ext uri="{BB962C8B-B14F-4D97-AF65-F5344CB8AC3E}">
        <p14:creationId xmlns:p14="http://schemas.microsoft.com/office/powerpoint/2010/main" val="342609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682E9D-F9FD-453A-95C7-861FFD6DC40C}"/>
              </a:ext>
            </a:extLst>
          </p:cNvPr>
          <p:cNvPicPr>
            <a:picLocks noChangeAspect="1"/>
          </p:cNvPicPr>
          <p:nvPr/>
        </p:nvPicPr>
        <p:blipFill>
          <a:blip r:embed="rId3"/>
          <a:stretch>
            <a:fillRect/>
          </a:stretch>
        </p:blipFill>
        <p:spPr>
          <a:xfrm>
            <a:off x="971600" y="998467"/>
            <a:ext cx="7344816" cy="5680175"/>
          </a:xfrm>
          <a:prstGeom prst="rect">
            <a:avLst/>
          </a:prstGeom>
        </p:spPr>
      </p:pic>
      <p:sp>
        <p:nvSpPr>
          <p:cNvPr id="3" name="Rettangolo 2">
            <a:extLst>
              <a:ext uri="{FF2B5EF4-FFF2-40B4-BE49-F238E27FC236}">
                <a16:creationId xmlns:a16="http://schemas.microsoft.com/office/drawing/2014/main" id="{0186C710-6124-4143-A024-FAF9A44E071E}"/>
              </a:ext>
            </a:extLst>
          </p:cNvPr>
          <p:cNvSpPr/>
          <p:nvPr/>
        </p:nvSpPr>
        <p:spPr>
          <a:xfrm>
            <a:off x="0" y="116632"/>
            <a:ext cx="9144000" cy="830997"/>
          </a:xfrm>
          <a:prstGeom prst="rect">
            <a:avLst/>
          </a:prstGeom>
        </p:spPr>
        <p:txBody>
          <a:bodyPr wrap="square">
            <a:spAutoFit/>
          </a:bodyPr>
          <a:lstStyle/>
          <a:p>
            <a:pPr algn="ctr"/>
            <a:r>
              <a:rPr lang="it-IT" sz="2400"/>
              <a:t>the vaginal virome was clearly linked with bacterial community structure and BV</a:t>
            </a:r>
            <a:endParaRPr lang="it-GB" sz="2400"/>
          </a:p>
        </p:txBody>
      </p:sp>
    </p:spTree>
    <p:extLst>
      <p:ext uri="{BB962C8B-B14F-4D97-AF65-F5344CB8AC3E}">
        <p14:creationId xmlns:p14="http://schemas.microsoft.com/office/powerpoint/2010/main" val="140250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magine 3"/>
          <p:cNvPicPr>
            <a:picLocks noChangeAspect="1"/>
          </p:cNvPicPr>
          <p:nvPr/>
        </p:nvPicPr>
        <p:blipFill>
          <a:blip r:embed="rId3"/>
          <a:srcRect/>
          <a:stretch>
            <a:fillRect/>
          </a:stretch>
        </p:blipFill>
        <p:spPr bwMode="auto">
          <a:xfrm>
            <a:off x="475258" y="1792550"/>
            <a:ext cx="8193484" cy="5065450"/>
          </a:xfrm>
          <a:prstGeom prst="rect">
            <a:avLst/>
          </a:prstGeom>
          <a:noFill/>
          <a:ln w="9525">
            <a:noFill/>
            <a:miter lim="800000"/>
            <a:headEnd/>
            <a:tailEnd/>
          </a:ln>
        </p:spPr>
      </p:pic>
      <p:sp>
        <p:nvSpPr>
          <p:cNvPr id="76802" name="Rectangle 2"/>
          <p:cNvSpPr txBox="1">
            <a:spLocks noChangeArrowheads="1"/>
          </p:cNvSpPr>
          <p:nvPr/>
        </p:nvSpPr>
        <p:spPr bwMode="auto">
          <a:xfrm>
            <a:off x="149110" y="431624"/>
            <a:ext cx="8813800" cy="946150"/>
          </a:xfrm>
          <a:prstGeom prst="rect">
            <a:avLst/>
          </a:prstGeom>
          <a:noFill/>
          <a:ln w="9525">
            <a:noFill/>
            <a:miter lim="800000"/>
            <a:headEnd/>
            <a:tailEnd/>
          </a:ln>
        </p:spPr>
        <p:txBody>
          <a:bodyPr anchor="ctr"/>
          <a:lstStyle/>
          <a:p>
            <a:endParaRPr lang="en-US" altLang="it-IT" sz="2400" b="1"/>
          </a:p>
        </p:txBody>
      </p:sp>
      <p:pic>
        <p:nvPicPr>
          <p:cNvPr id="3" name="Immagine 2">
            <a:extLst>
              <a:ext uri="{FF2B5EF4-FFF2-40B4-BE49-F238E27FC236}">
                <a16:creationId xmlns:a16="http://schemas.microsoft.com/office/drawing/2014/main" id="{518340C6-C1D0-D44E-BEE6-B37D15BEECC1}"/>
              </a:ext>
            </a:extLst>
          </p:cNvPr>
          <p:cNvPicPr>
            <a:picLocks noChangeAspect="1"/>
          </p:cNvPicPr>
          <p:nvPr/>
        </p:nvPicPr>
        <p:blipFill>
          <a:blip r:embed="rId4"/>
          <a:stretch>
            <a:fillRect/>
          </a:stretch>
        </p:blipFill>
        <p:spPr>
          <a:xfrm rot="10800000" flipH="1" flipV="1">
            <a:off x="3635896" y="0"/>
            <a:ext cx="5811952" cy="20766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C1FF282-6FCA-4E62-8294-BB7316E93250}"/>
              </a:ext>
            </a:extLst>
          </p:cNvPr>
          <p:cNvPicPr>
            <a:picLocks noChangeAspect="1"/>
          </p:cNvPicPr>
          <p:nvPr/>
        </p:nvPicPr>
        <p:blipFill>
          <a:blip r:embed="rId2"/>
          <a:stretch>
            <a:fillRect/>
          </a:stretch>
        </p:blipFill>
        <p:spPr>
          <a:xfrm>
            <a:off x="1034745" y="260648"/>
            <a:ext cx="7065647" cy="3926706"/>
          </a:xfrm>
          <a:prstGeom prst="rect">
            <a:avLst/>
          </a:prstGeom>
        </p:spPr>
      </p:pic>
      <p:sp>
        <p:nvSpPr>
          <p:cNvPr id="3" name="Rettangolo 2">
            <a:extLst>
              <a:ext uri="{FF2B5EF4-FFF2-40B4-BE49-F238E27FC236}">
                <a16:creationId xmlns:a16="http://schemas.microsoft.com/office/drawing/2014/main" id="{91CDE3E9-79E6-A647-A9BA-0E7CF6669CC9}"/>
              </a:ext>
            </a:extLst>
          </p:cNvPr>
          <p:cNvSpPr/>
          <p:nvPr/>
        </p:nvSpPr>
        <p:spPr>
          <a:xfrm rot="10800000" flipV="1">
            <a:off x="391104" y="4941168"/>
            <a:ext cx="8352928" cy="1015663"/>
          </a:xfrm>
          <a:prstGeom prst="rect">
            <a:avLst/>
          </a:prstGeom>
        </p:spPr>
        <p:txBody>
          <a:bodyPr wrap="square">
            <a:spAutoFit/>
          </a:bodyPr>
          <a:lstStyle/>
          <a:p>
            <a:pPr algn="just"/>
            <a:r>
              <a:rPr lang="it-IT" sz="2000" b="1">
                <a:solidFill>
                  <a:srgbClr val="0070C0"/>
                </a:solidFill>
                <a:effectLst/>
                <a:latin typeface="Times" pitchFamily="2" charset="0"/>
              </a:rPr>
              <a:t>The objective of this study was to examine the vaginal eukaryotic DNA virome in a cohort of pregnant women and examine associations between vaginal community characteristics and preterm birth. </a:t>
            </a:r>
            <a:endParaRPr lang="it-IT" sz="2000" b="1">
              <a:solidFill>
                <a:srgbClr val="0070C0"/>
              </a:solidFill>
            </a:endParaRPr>
          </a:p>
        </p:txBody>
      </p:sp>
    </p:spTree>
    <p:extLst>
      <p:ext uri="{BB962C8B-B14F-4D97-AF65-F5344CB8AC3E}">
        <p14:creationId xmlns:p14="http://schemas.microsoft.com/office/powerpoint/2010/main" val="3949416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C487030-CE57-4989-9137-F31C88D1BB47}"/>
              </a:ext>
            </a:extLst>
          </p:cNvPr>
          <p:cNvPicPr>
            <a:picLocks noChangeAspect="1"/>
          </p:cNvPicPr>
          <p:nvPr/>
        </p:nvPicPr>
        <p:blipFill>
          <a:blip r:embed="rId2"/>
          <a:stretch>
            <a:fillRect/>
          </a:stretch>
        </p:blipFill>
        <p:spPr>
          <a:xfrm>
            <a:off x="1979712" y="383582"/>
            <a:ext cx="5760640" cy="6049463"/>
          </a:xfrm>
          <a:prstGeom prst="rect">
            <a:avLst/>
          </a:prstGeom>
        </p:spPr>
      </p:pic>
      <p:sp>
        <p:nvSpPr>
          <p:cNvPr id="3" name="Rettangolo 2">
            <a:extLst>
              <a:ext uri="{FF2B5EF4-FFF2-40B4-BE49-F238E27FC236}">
                <a16:creationId xmlns:a16="http://schemas.microsoft.com/office/drawing/2014/main" id="{1C348B43-8425-A04D-A317-D0A29049343A}"/>
              </a:ext>
            </a:extLst>
          </p:cNvPr>
          <p:cNvSpPr/>
          <p:nvPr/>
        </p:nvSpPr>
        <p:spPr>
          <a:xfrm>
            <a:off x="0" y="404268"/>
            <a:ext cx="4994551" cy="461665"/>
          </a:xfrm>
          <a:prstGeom prst="rect">
            <a:avLst/>
          </a:prstGeom>
        </p:spPr>
        <p:txBody>
          <a:bodyPr wrap="square">
            <a:spAutoFit/>
          </a:bodyPr>
          <a:lstStyle/>
          <a:p>
            <a:r>
              <a:rPr lang="it-IT" sz="2400" b="1">
                <a:solidFill>
                  <a:srgbClr val="0070C0"/>
                </a:solidFill>
                <a:latin typeface="Times" pitchFamily="2" charset="0"/>
              </a:rPr>
              <a:t>virome composition</a:t>
            </a:r>
            <a:endParaRPr lang="it-GB" sz="2400"/>
          </a:p>
        </p:txBody>
      </p:sp>
    </p:spTree>
    <p:extLst>
      <p:ext uri="{BB962C8B-B14F-4D97-AF65-F5344CB8AC3E}">
        <p14:creationId xmlns:p14="http://schemas.microsoft.com/office/powerpoint/2010/main" val="284321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FF6730-E6DE-41D6-B8CB-E87C3D36482A}"/>
              </a:ext>
            </a:extLst>
          </p:cNvPr>
          <p:cNvPicPr>
            <a:picLocks noChangeAspect="1"/>
          </p:cNvPicPr>
          <p:nvPr/>
        </p:nvPicPr>
        <p:blipFill>
          <a:blip r:embed="rId3"/>
          <a:stretch>
            <a:fillRect/>
          </a:stretch>
        </p:blipFill>
        <p:spPr>
          <a:xfrm>
            <a:off x="1511660" y="1362362"/>
            <a:ext cx="6120680" cy="5495638"/>
          </a:xfrm>
          <a:prstGeom prst="rect">
            <a:avLst/>
          </a:prstGeom>
        </p:spPr>
      </p:pic>
      <p:sp>
        <p:nvSpPr>
          <p:cNvPr id="3" name="Rettangolo 2">
            <a:extLst>
              <a:ext uri="{FF2B5EF4-FFF2-40B4-BE49-F238E27FC236}">
                <a16:creationId xmlns:a16="http://schemas.microsoft.com/office/drawing/2014/main" id="{64CB371F-FEAD-0F45-9247-CBBFA4492FD1}"/>
              </a:ext>
            </a:extLst>
          </p:cNvPr>
          <p:cNvSpPr/>
          <p:nvPr/>
        </p:nvSpPr>
        <p:spPr>
          <a:xfrm>
            <a:off x="395536" y="381634"/>
            <a:ext cx="8424936" cy="707886"/>
          </a:xfrm>
          <a:prstGeom prst="rect">
            <a:avLst/>
          </a:prstGeom>
        </p:spPr>
        <p:txBody>
          <a:bodyPr wrap="square">
            <a:spAutoFit/>
          </a:bodyPr>
          <a:lstStyle/>
          <a:p>
            <a:r>
              <a:rPr lang="it-IT" sz="2000" b="1">
                <a:solidFill>
                  <a:srgbClr val="0070C0"/>
                </a:solidFill>
                <a:effectLst/>
                <a:latin typeface="Times" pitchFamily="2" charset="0"/>
              </a:rPr>
              <a:t>Having both high bacterial diversity and high viral diversity in the first trimester was associated with the highest risk for preterm birth. </a:t>
            </a:r>
            <a:endParaRPr lang="it-IT" sz="2000" b="1">
              <a:solidFill>
                <a:srgbClr val="0070C0"/>
              </a:solidFill>
            </a:endParaRPr>
          </a:p>
        </p:txBody>
      </p:sp>
    </p:spTree>
    <p:extLst>
      <p:ext uri="{BB962C8B-B14F-4D97-AF65-F5344CB8AC3E}">
        <p14:creationId xmlns:p14="http://schemas.microsoft.com/office/powerpoint/2010/main" val="259657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C:\Users\6526\Desktop\nihms471535f1.jpg"/>
          <p:cNvPicPr>
            <a:picLocks noChangeAspect="1" noChangeArrowheads="1"/>
          </p:cNvPicPr>
          <p:nvPr/>
        </p:nvPicPr>
        <p:blipFill>
          <a:blip r:embed="rId2"/>
          <a:srcRect/>
          <a:stretch>
            <a:fillRect/>
          </a:stretch>
        </p:blipFill>
        <p:spPr bwMode="auto">
          <a:xfrm>
            <a:off x="179388" y="404813"/>
            <a:ext cx="8424862" cy="61071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
          <p:cNvSpPr>
            <a:spLocks noChangeArrowheads="1"/>
          </p:cNvSpPr>
          <p:nvPr/>
        </p:nvSpPr>
        <p:spPr bwMode="auto">
          <a:xfrm flipH="1">
            <a:off x="5651500" y="4862513"/>
            <a:ext cx="2593975" cy="519112"/>
          </a:xfrm>
          <a:prstGeom prst="rect">
            <a:avLst/>
          </a:prstGeom>
          <a:noFill/>
          <a:ln w="9525">
            <a:noFill/>
            <a:miter lim="800000"/>
            <a:headEnd/>
            <a:tailEnd/>
          </a:ln>
        </p:spPr>
        <p:txBody>
          <a:bodyPr>
            <a:spAutoFit/>
          </a:bodyPr>
          <a:lstStyle/>
          <a:p>
            <a:r>
              <a:rPr lang="en-US" altLang="zh-CN" sz="2800" i="1">
                <a:solidFill>
                  <a:srgbClr val="000000"/>
                </a:solidFill>
              </a:rPr>
              <a:t>Thank you !!!</a:t>
            </a:r>
          </a:p>
        </p:txBody>
      </p:sp>
      <p:pic>
        <p:nvPicPr>
          <p:cNvPr id="84994" name="Picture 2" descr="10% human"/>
          <p:cNvPicPr>
            <a:picLocks noChangeAspect="1" noChangeArrowheads="1"/>
          </p:cNvPicPr>
          <p:nvPr/>
        </p:nvPicPr>
        <p:blipFill>
          <a:blip r:embed="rId2"/>
          <a:srcRect/>
          <a:stretch>
            <a:fillRect/>
          </a:stretch>
        </p:blipFill>
        <p:spPr bwMode="auto">
          <a:xfrm>
            <a:off x="467544" y="3212976"/>
            <a:ext cx="4535934" cy="2447925"/>
          </a:xfrm>
          <a:prstGeom prst="rect">
            <a:avLst/>
          </a:prstGeom>
          <a:noFill/>
          <a:ln w="9525">
            <a:noFill/>
            <a:miter lim="800000"/>
            <a:headEnd/>
            <a:tailEnd/>
          </a:ln>
        </p:spPr>
      </p:pic>
      <p:pic>
        <p:nvPicPr>
          <p:cNvPr id="84995" name="Picture 6" descr="copertina"/>
          <p:cNvPicPr>
            <a:picLocks noChangeAspect="1" noChangeArrowheads="1"/>
          </p:cNvPicPr>
          <p:nvPr/>
        </p:nvPicPr>
        <p:blipFill>
          <a:blip r:embed="rId3"/>
          <a:srcRect/>
          <a:stretch>
            <a:fillRect/>
          </a:stretch>
        </p:blipFill>
        <p:spPr bwMode="auto">
          <a:xfrm>
            <a:off x="4572000" y="981075"/>
            <a:ext cx="3887788" cy="2447925"/>
          </a:xfrm>
          <a:prstGeom prst="rect">
            <a:avLst/>
          </a:prstGeom>
          <a:noFill/>
          <a:ln w="9525">
            <a:noFill/>
            <a:miter lim="800000"/>
            <a:headEnd/>
            <a:tailEnd/>
          </a:ln>
        </p:spPr>
      </p:pic>
      <p:sp>
        <p:nvSpPr>
          <p:cNvPr id="84996" name="Rectangle 7"/>
          <p:cNvSpPr>
            <a:spLocks noChangeArrowheads="1"/>
          </p:cNvSpPr>
          <p:nvPr/>
        </p:nvSpPr>
        <p:spPr bwMode="auto">
          <a:xfrm>
            <a:off x="6227763" y="1844675"/>
            <a:ext cx="311150" cy="366713"/>
          </a:xfrm>
          <a:prstGeom prst="rect">
            <a:avLst/>
          </a:prstGeom>
          <a:noFill/>
          <a:ln w="9525">
            <a:noFill/>
            <a:miter lim="800000"/>
            <a:headEnd/>
            <a:tailEnd/>
          </a:ln>
        </p:spPr>
        <p:txBody>
          <a:bodyPr wrap="none">
            <a:spAutoFit/>
          </a:bodyPr>
          <a:lstStyle/>
          <a:p>
            <a:r>
              <a:rPr lang="en-US" altLang="zh-CN">
                <a:solidFill>
                  <a:srgbClr val="000000"/>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bject 2"/>
          <p:cNvSpPr>
            <a:spLocks noGrp="1"/>
          </p:cNvSpPr>
          <p:nvPr>
            <p:ph type="title" idx="4294967295"/>
          </p:nvPr>
        </p:nvSpPr>
        <p:spPr>
          <a:xfrm>
            <a:off x="539750" y="620713"/>
            <a:ext cx="4968875" cy="438150"/>
          </a:xfrm>
        </p:spPr>
        <p:txBody>
          <a:bodyPr lIns="0" tIns="11397" rIns="0" bIns="0" anchor="t">
            <a:spAutoFit/>
          </a:bodyPr>
          <a:lstStyle/>
          <a:p>
            <a:pPr marL="12700" eaLnBrk="1" hangingPunct="1">
              <a:spcBef>
                <a:spcPts val="100"/>
              </a:spcBef>
            </a:pPr>
            <a:r>
              <a:rPr lang="it-IT" sz="2800" b="1" dirty="0">
                <a:solidFill>
                  <a:srgbClr val="0000FF"/>
                </a:solidFill>
                <a:latin typeface="Arial" charset="0"/>
                <a:cs typeface="Arial" charset="0"/>
              </a:rPr>
              <a:t>The global </a:t>
            </a:r>
            <a:r>
              <a:rPr lang="it-IT" sz="2800" b="1" dirty="0" err="1">
                <a:solidFill>
                  <a:srgbClr val="0000FF"/>
                </a:solidFill>
                <a:latin typeface="Arial" charset="0"/>
                <a:cs typeface="Arial" charset="0"/>
              </a:rPr>
              <a:t>virome</a:t>
            </a:r>
            <a:endParaRPr lang="it-IT" sz="2800" b="1" dirty="0">
              <a:solidFill>
                <a:srgbClr val="0000FF"/>
              </a:solidFill>
              <a:latin typeface="Arial" charset="0"/>
              <a:cs typeface="Arial" charset="0"/>
            </a:endParaRPr>
          </a:p>
        </p:txBody>
      </p:sp>
      <p:sp>
        <p:nvSpPr>
          <p:cNvPr id="18434" name="object 3"/>
          <p:cNvSpPr txBox="1">
            <a:spLocks noChangeArrowheads="1"/>
          </p:cNvSpPr>
          <p:nvPr/>
        </p:nvSpPr>
        <p:spPr bwMode="auto">
          <a:xfrm>
            <a:off x="627063" y="1677988"/>
            <a:ext cx="4848225" cy="2608262"/>
          </a:xfrm>
          <a:prstGeom prst="rect">
            <a:avLst/>
          </a:prstGeom>
          <a:noFill/>
          <a:ln w="9525">
            <a:noFill/>
            <a:miter lim="800000"/>
            <a:headEnd/>
            <a:tailEnd/>
          </a:ln>
        </p:spPr>
        <p:txBody>
          <a:bodyPr lIns="0" tIns="173234" rIns="0" bIns="0">
            <a:spAutoFit/>
          </a:bodyPr>
          <a:lstStyle/>
          <a:p>
            <a:pPr marL="319088" indent="-307975" defTabSz="820738">
              <a:spcBef>
                <a:spcPts val="1363"/>
              </a:spcBef>
              <a:buFontTx/>
              <a:buChar char="•"/>
              <a:tabLst>
                <a:tab pos="317500" algn="l"/>
                <a:tab pos="319088" algn="l"/>
              </a:tabLst>
            </a:pPr>
            <a:r>
              <a:rPr lang="it-IT" sz="2200"/>
              <a:t>10</a:t>
            </a:r>
            <a:r>
              <a:rPr lang="it-IT" sz="2200" baseline="24000"/>
              <a:t>7 </a:t>
            </a:r>
            <a:r>
              <a:rPr lang="it-IT" sz="2200"/>
              <a:t>viruses per ml in sea water</a:t>
            </a:r>
          </a:p>
          <a:p>
            <a:pPr marL="319088" indent="-307975" defTabSz="820738">
              <a:lnSpc>
                <a:spcPct val="103000"/>
              </a:lnSpc>
              <a:spcBef>
                <a:spcPts val="1200"/>
              </a:spcBef>
              <a:buFontTx/>
              <a:buChar char="•"/>
              <a:tabLst>
                <a:tab pos="317500" algn="l"/>
                <a:tab pos="319088" algn="l"/>
              </a:tabLst>
            </a:pPr>
            <a:r>
              <a:rPr lang="it-IT" sz="2200"/>
              <a:t>Viruses outnumber hosts by ~10-fold  in sea water</a:t>
            </a:r>
          </a:p>
          <a:p>
            <a:pPr marL="319088" indent="-307975" defTabSz="820738">
              <a:spcBef>
                <a:spcPts val="1225"/>
              </a:spcBef>
              <a:buFontTx/>
              <a:buChar char="•"/>
              <a:tabLst>
                <a:tab pos="317500" algn="l"/>
                <a:tab pos="319088" algn="l"/>
              </a:tabLst>
            </a:pPr>
            <a:r>
              <a:rPr lang="it-IT" sz="2200"/>
              <a:t>10</a:t>
            </a:r>
            <a:r>
              <a:rPr lang="it-IT" sz="2200" baseline="24000"/>
              <a:t>31 </a:t>
            </a:r>
            <a:r>
              <a:rPr lang="it-IT" sz="2200"/>
              <a:t>viral particles on Earth</a:t>
            </a:r>
          </a:p>
          <a:p>
            <a:pPr marL="319088" indent="-307975" defTabSz="820738">
              <a:lnSpc>
                <a:spcPts val="2575"/>
              </a:lnSpc>
              <a:spcBef>
                <a:spcPts val="1463"/>
              </a:spcBef>
              <a:buFontTx/>
              <a:buChar char="•"/>
              <a:tabLst>
                <a:tab pos="317500" algn="l"/>
                <a:tab pos="319088" algn="l"/>
              </a:tabLst>
            </a:pPr>
            <a:r>
              <a:rPr lang="it-IT" sz="2200"/>
              <a:t>Numerically most successful  biological entities</a:t>
            </a:r>
          </a:p>
        </p:txBody>
      </p:sp>
      <p:sp>
        <p:nvSpPr>
          <p:cNvPr id="18435" name="object 4"/>
          <p:cNvSpPr txBox="1">
            <a:spLocks noChangeArrowheads="1"/>
          </p:cNvSpPr>
          <p:nvPr/>
        </p:nvSpPr>
        <p:spPr bwMode="auto">
          <a:xfrm>
            <a:off x="627063" y="5102225"/>
            <a:ext cx="4826000" cy="514350"/>
          </a:xfrm>
          <a:prstGeom prst="rect">
            <a:avLst/>
          </a:prstGeom>
          <a:noFill/>
          <a:ln w="9525">
            <a:noFill/>
            <a:miter lim="800000"/>
            <a:headEnd/>
            <a:tailEnd/>
          </a:ln>
        </p:spPr>
        <p:txBody>
          <a:bodyPr lIns="0" tIns="4559" rIns="0" bIns="0">
            <a:spAutoFit/>
          </a:bodyPr>
          <a:lstStyle/>
          <a:p>
            <a:pPr marL="11113" defTabSz="820738">
              <a:lnSpc>
                <a:spcPct val="103000"/>
              </a:lnSpc>
              <a:spcBef>
                <a:spcPts val="38"/>
              </a:spcBef>
            </a:pPr>
            <a:r>
              <a:rPr lang="it-IT" sz="1600"/>
              <a:t>Data from Lita Proctor, Forrest Rohwer, Curtis Suttle  and others</a:t>
            </a:r>
          </a:p>
        </p:txBody>
      </p:sp>
      <p:sp>
        <p:nvSpPr>
          <p:cNvPr id="18436" name="object 5"/>
          <p:cNvSpPr>
            <a:spLocks noChangeArrowheads="1"/>
          </p:cNvSpPr>
          <p:nvPr/>
        </p:nvSpPr>
        <p:spPr bwMode="auto">
          <a:xfrm>
            <a:off x="5819775" y="604838"/>
            <a:ext cx="2609850" cy="2532062"/>
          </a:xfrm>
          <a:prstGeom prst="rect">
            <a:avLst/>
          </a:prstGeom>
          <a:blipFill dpi="0" rotWithShape="1">
            <a:blip r:embed="rId2"/>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8437" name="object 6"/>
          <p:cNvSpPr>
            <a:spLocks noChangeArrowheads="1"/>
          </p:cNvSpPr>
          <p:nvPr/>
        </p:nvSpPr>
        <p:spPr bwMode="auto">
          <a:xfrm>
            <a:off x="5759450" y="3375025"/>
            <a:ext cx="2703513" cy="2474913"/>
          </a:xfrm>
          <a:prstGeom prst="rect">
            <a:avLst/>
          </a:prstGeom>
          <a:blipFill dpi="0" rotWithShape="1">
            <a:blip r:embed="rId3"/>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8438" name="object 7"/>
          <p:cNvSpPr txBox="1">
            <a:spLocks noChangeArrowheads="1"/>
          </p:cNvSpPr>
          <p:nvPr/>
        </p:nvSpPr>
        <p:spPr bwMode="auto">
          <a:xfrm>
            <a:off x="7207250" y="5946775"/>
            <a:ext cx="1122363" cy="236538"/>
          </a:xfrm>
          <a:prstGeom prst="rect">
            <a:avLst/>
          </a:prstGeom>
          <a:noFill/>
          <a:ln w="9525">
            <a:noFill/>
            <a:miter lim="800000"/>
            <a:headEnd/>
            <a:tailEnd/>
          </a:ln>
        </p:spPr>
        <p:txBody>
          <a:bodyPr lIns="0" tIns="11397" rIns="0" bIns="0">
            <a:spAutoFit/>
          </a:bodyPr>
          <a:lstStyle/>
          <a:p>
            <a:pPr marL="11113" defTabSz="820738">
              <a:spcBef>
                <a:spcPts val="88"/>
              </a:spcBef>
            </a:pPr>
            <a:r>
              <a:rPr lang="it-IT" sz="1400" i="1"/>
              <a:t>Proctor, 1997</a:t>
            </a:r>
            <a:endParaRPr lang="it-IT"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object 2"/>
          <p:cNvSpPr>
            <a:spLocks noGrp="1"/>
          </p:cNvSpPr>
          <p:nvPr>
            <p:ph type="title" idx="4294967295"/>
          </p:nvPr>
        </p:nvSpPr>
        <p:spPr>
          <a:xfrm>
            <a:off x="1547813" y="271463"/>
            <a:ext cx="5605462" cy="503237"/>
          </a:xfrm>
        </p:spPr>
        <p:txBody>
          <a:bodyPr lIns="0" tIns="11397" rIns="0" bIns="0" anchor="t">
            <a:spAutoFit/>
          </a:bodyPr>
          <a:lstStyle/>
          <a:p>
            <a:pPr marL="12700" eaLnBrk="1" hangingPunct="1">
              <a:spcBef>
                <a:spcPts val="100"/>
              </a:spcBef>
            </a:pPr>
            <a:r>
              <a:rPr lang="it-IT" sz="3200" b="1" dirty="0">
                <a:solidFill>
                  <a:srgbClr val="0000FF"/>
                </a:solidFill>
                <a:latin typeface="Arial" charset="0"/>
                <a:cs typeface="Arial" charset="0"/>
              </a:rPr>
              <a:t>The Human </a:t>
            </a:r>
            <a:r>
              <a:rPr lang="it-IT" sz="3200" b="1" dirty="0" err="1">
                <a:solidFill>
                  <a:srgbClr val="0000FF"/>
                </a:solidFill>
                <a:latin typeface="Arial" charset="0"/>
                <a:cs typeface="Arial" charset="0"/>
              </a:rPr>
              <a:t>Virome</a:t>
            </a:r>
            <a:endParaRPr lang="it-IT" sz="3200" b="1" dirty="0">
              <a:solidFill>
                <a:srgbClr val="0000FF"/>
              </a:solidFill>
              <a:latin typeface="Arial" charset="0"/>
              <a:cs typeface="Arial" charset="0"/>
            </a:endParaRPr>
          </a:p>
        </p:txBody>
      </p:sp>
      <p:sp>
        <p:nvSpPr>
          <p:cNvPr id="19458" name="object 3"/>
          <p:cNvSpPr txBox="1">
            <a:spLocks noChangeArrowheads="1"/>
          </p:cNvSpPr>
          <p:nvPr/>
        </p:nvSpPr>
        <p:spPr bwMode="auto">
          <a:xfrm>
            <a:off x="6011863" y="908050"/>
            <a:ext cx="2376487" cy="258763"/>
          </a:xfrm>
          <a:prstGeom prst="rect">
            <a:avLst/>
          </a:prstGeom>
          <a:noFill/>
          <a:ln w="9525">
            <a:noFill/>
            <a:miter lim="800000"/>
            <a:headEnd/>
            <a:tailEnd/>
          </a:ln>
        </p:spPr>
        <p:txBody>
          <a:bodyPr lIns="0" tIns="11397" rIns="0" bIns="0">
            <a:spAutoFit/>
          </a:bodyPr>
          <a:lstStyle/>
          <a:p>
            <a:pPr marL="11113" defTabSz="820738">
              <a:spcBef>
                <a:spcPts val="88"/>
              </a:spcBef>
            </a:pPr>
            <a:r>
              <a:rPr lang="it-IT" sz="1600" b="1" i="1" u="sng">
                <a:solidFill>
                  <a:schemeClr val="hlink"/>
                </a:solidFill>
              </a:rPr>
              <a:t>Transient</a:t>
            </a:r>
            <a:endParaRPr lang="it-IT" sz="1600">
              <a:solidFill>
                <a:schemeClr val="hlink"/>
              </a:solidFill>
            </a:endParaRPr>
          </a:p>
        </p:txBody>
      </p:sp>
      <p:sp>
        <p:nvSpPr>
          <p:cNvPr id="19459" name="object 5"/>
          <p:cNvSpPr txBox="1">
            <a:spLocks noChangeArrowheads="1"/>
          </p:cNvSpPr>
          <p:nvPr/>
        </p:nvSpPr>
        <p:spPr bwMode="auto">
          <a:xfrm>
            <a:off x="395288" y="1052513"/>
            <a:ext cx="2174875" cy="773112"/>
          </a:xfrm>
          <a:prstGeom prst="rect">
            <a:avLst/>
          </a:prstGeom>
          <a:noFill/>
          <a:ln w="9525">
            <a:noFill/>
            <a:miter lim="800000"/>
            <a:headEnd/>
            <a:tailEnd/>
          </a:ln>
        </p:spPr>
        <p:txBody>
          <a:bodyPr lIns="0" tIns="11397" rIns="0" bIns="0">
            <a:spAutoFit/>
          </a:bodyPr>
          <a:lstStyle/>
          <a:p>
            <a:pPr marL="11112" defTabSz="820738">
              <a:spcBef>
                <a:spcPts val="88"/>
              </a:spcBef>
              <a:defRPr/>
            </a:pPr>
            <a:r>
              <a:rPr lang="it-IT" b="1" i="1" u="sng" dirty="0" err="1">
                <a:solidFill>
                  <a:schemeClr val="hlink"/>
                </a:solidFill>
              </a:rPr>
              <a:t>Persistent</a:t>
            </a:r>
            <a:r>
              <a:rPr lang="it-IT" b="1" i="1" u="sng" dirty="0">
                <a:solidFill>
                  <a:schemeClr val="hlink"/>
                </a:solidFill>
              </a:rPr>
              <a:t>/</a:t>
            </a:r>
            <a:r>
              <a:rPr lang="it-IT" b="1" i="1" u="sng" dirty="0" err="1">
                <a:solidFill>
                  <a:schemeClr val="hlink"/>
                </a:solidFill>
              </a:rPr>
              <a:t>latent</a:t>
            </a:r>
            <a:r>
              <a:rPr lang="it-IT" b="1" i="1" u="sng" dirty="0">
                <a:solidFill>
                  <a:schemeClr val="hlink"/>
                </a:solidFill>
              </a:rPr>
              <a:t> </a:t>
            </a:r>
            <a:r>
              <a:rPr lang="it-IT" b="1" i="1" dirty="0">
                <a:solidFill>
                  <a:schemeClr val="hlink"/>
                </a:solidFill>
              </a:rPr>
              <a:t> </a:t>
            </a:r>
            <a:r>
              <a:rPr lang="it-IT" b="1" i="1" u="sng" dirty="0" err="1">
                <a:solidFill>
                  <a:schemeClr val="hlink"/>
                </a:solidFill>
              </a:rPr>
              <a:t>infections</a:t>
            </a:r>
            <a:endParaRPr lang="it-IT" dirty="0">
              <a:solidFill>
                <a:schemeClr val="hlink"/>
              </a:solidFill>
            </a:endParaRPr>
          </a:p>
          <a:p>
            <a:pPr marL="358775" indent="-347663" defTabSz="820738">
              <a:spcBef>
                <a:spcPts val="350"/>
              </a:spcBef>
              <a:defRPr/>
            </a:pPr>
            <a:endParaRPr lang="it-IT" sz="1100" dirty="0">
              <a:solidFill>
                <a:schemeClr val="hlink"/>
              </a:solidFill>
            </a:endParaRPr>
          </a:p>
        </p:txBody>
      </p:sp>
      <p:sp>
        <p:nvSpPr>
          <p:cNvPr id="19460" name="object 6"/>
          <p:cNvSpPr txBox="1">
            <a:spLocks noChangeArrowheads="1"/>
          </p:cNvSpPr>
          <p:nvPr/>
        </p:nvSpPr>
        <p:spPr bwMode="auto">
          <a:xfrm>
            <a:off x="5940425" y="1268413"/>
            <a:ext cx="2735263" cy="504825"/>
          </a:xfrm>
          <a:prstGeom prst="rect">
            <a:avLst/>
          </a:prstGeom>
          <a:noFill/>
          <a:ln w="9525">
            <a:noFill/>
            <a:miter lim="800000"/>
            <a:headEnd/>
            <a:tailEnd/>
          </a:ln>
        </p:spPr>
        <p:txBody>
          <a:bodyPr lIns="0" tIns="11397" rIns="0" bIns="0">
            <a:spAutoFit/>
          </a:bodyPr>
          <a:lstStyle/>
          <a:p>
            <a:pPr marL="11113" defTabSz="820738">
              <a:spcBef>
                <a:spcPts val="88"/>
              </a:spcBef>
            </a:pPr>
            <a:r>
              <a:rPr lang="it-IT" sz="1600" b="1" i="1" u="sng">
                <a:solidFill>
                  <a:schemeClr val="hlink"/>
                </a:solidFill>
              </a:rPr>
              <a:t>infections with </a:t>
            </a:r>
            <a:r>
              <a:rPr lang="it-IT" sz="1600" b="1" i="1">
                <a:solidFill>
                  <a:schemeClr val="hlink"/>
                </a:solidFill>
              </a:rPr>
              <a:t> </a:t>
            </a:r>
            <a:r>
              <a:rPr lang="it-IT" sz="1600" b="1" i="1" u="sng">
                <a:solidFill>
                  <a:schemeClr val="hlink"/>
                </a:solidFill>
              </a:rPr>
              <a:t>animal cell </a:t>
            </a:r>
            <a:r>
              <a:rPr lang="it-IT" sz="1600" b="1" i="1">
                <a:solidFill>
                  <a:schemeClr val="hlink"/>
                </a:solidFill>
              </a:rPr>
              <a:t> </a:t>
            </a:r>
            <a:r>
              <a:rPr lang="it-IT" sz="1600" b="1" i="1" u="sng">
                <a:solidFill>
                  <a:schemeClr val="hlink"/>
                </a:solidFill>
              </a:rPr>
              <a:t>viruses</a:t>
            </a:r>
            <a:endParaRPr lang="it-IT" sz="1600" b="1" i="1">
              <a:solidFill>
                <a:schemeClr val="hlink"/>
              </a:solidFill>
            </a:endParaRPr>
          </a:p>
        </p:txBody>
      </p:sp>
      <p:sp>
        <p:nvSpPr>
          <p:cNvPr id="19461" name="object 7"/>
          <p:cNvSpPr txBox="1">
            <a:spLocks noChangeArrowheads="1"/>
          </p:cNvSpPr>
          <p:nvPr/>
        </p:nvSpPr>
        <p:spPr bwMode="auto">
          <a:xfrm rot="10987248" flipV="1">
            <a:off x="539750" y="2058988"/>
            <a:ext cx="434975" cy="179387"/>
          </a:xfrm>
          <a:prstGeom prst="rect">
            <a:avLst/>
          </a:prstGeom>
          <a:noFill/>
          <a:ln w="9525">
            <a:noFill/>
            <a:miter lim="800000"/>
            <a:headEnd/>
            <a:tailEnd/>
          </a:ln>
        </p:spPr>
        <p:txBody>
          <a:bodyPr lIns="0" tIns="11397" rIns="0" bIns="0">
            <a:spAutoFit/>
          </a:bodyPr>
          <a:lstStyle/>
          <a:p>
            <a:pPr marL="11113" defTabSz="820738">
              <a:spcBef>
                <a:spcPts val="88"/>
              </a:spcBef>
            </a:pPr>
            <a:r>
              <a:rPr lang="it-IT" sz="1100" b="1" i="1"/>
              <a:t>Virus</a:t>
            </a:r>
            <a:endParaRPr lang="it-IT" sz="1100"/>
          </a:p>
        </p:txBody>
      </p:sp>
      <p:sp>
        <p:nvSpPr>
          <p:cNvPr id="19462" name="object 8"/>
          <p:cNvSpPr txBox="1">
            <a:spLocks noChangeArrowheads="1"/>
          </p:cNvSpPr>
          <p:nvPr/>
        </p:nvSpPr>
        <p:spPr bwMode="auto">
          <a:xfrm>
            <a:off x="1547813" y="2060575"/>
            <a:ext cx="839787" cy="179388"/>
          </a:xfrm>
          <a:prstGeom prst="rect">
            <a:avLst/>
          </a:prstGeom>
          <a:noFill/>
          <a:ln w="9525">
            <a:noFill/>
            <a:miter lim="800000"/>
            <a:headEnd/>
            <a:tailEnd/>
          </a:ln>
        </p:spPr>
        <p:txBody>
          <a:bodyPr lIns="0" tIns="11397" rIns="0" bIns="0">
            <a:spAutoFit/>
          </a:bodyPr>
          <a:lstStyle/>
          <a:p>
            <a:pPr marL="11113" defTabSz="820738">
              <a:spcBef>
                <a:spcPts val="88"/>
              </a:spcBef>
            </a:pPr>
            <a:r>
              <a:rPr lang="it-IT" sz="1100" b="1" i="1"/>
              <a:t>seropositive</a:t>
            </a:r>
            <a:endParaRPr lang="it-IT" sz="1100"/>
          </a:p>
        </p:txBody>
      </p:sp>
      <p:sp>
        <p:nvSpPr>
          <p:cNvPr id="19463" name="object 9"/>
          <p:cNvSpPr txBox="1">
            <a:spLocks noChangeArrowheads="1"/>
          </p:cNvSpPr>
          <p:nvPr/>
        </p:nvSpPr>
        <p:spPr bwMode="auto">
          <a:xfrm>
            <a:off x="4859338" y="2708275"/>
            <a:ext cx="3673475" cy="500063"/>
          </a:xfrm>
          <a:prstGeom prst="rect">
            <a:avLst/>
          </a:prstGeom>
          <a:noFill/>
          <a:ln w="9525">
            <a:noFill/>
            <a:miter lim="800000"/>
            <a:headEnd/>
            <a:tailEnd/>
          </a:ln>
        </p:spPr>
        <p:txBody>
          <a:bodyPr lIns="0" tIns="11397" rIns="0" bIns="0">
            <a:spAutoFit/>
          </a:bodyPr>
          <a:lstStyle/>
          <a:p>
            <a:pPr algn="ctr" defTabSz="820738">
              <a:spcBef>
                <a:spcPts val="88"/>
              </a:spcBef>
            </a:pPr>
            <a:r>
              <a:rPr lang="it-IT" sz="1600" b="1" i="1" u="sng">
                <a:solidFill>
                  <a:schemeClr val="hlink"/>
                </a:solidFill>
              </a:rPr>
              <a:t>Endogenous retroviruses</a:t>
            </a:r>
          </a:p>
          <a:p>
            <a:pPr algn="ctr" defTabSz="820738"/>
            <a:r>
              <a:rPr lang="it-IT" sz="1600">
                <a:solidFill>
                  <a:srgbClr val="FF3300"/>
                </a:solidFill>
              </a:rPr>
              <a:t>8% of human DNA</a:t>
            </a:r>
          </a:p>
        </p:txBody>
      </p:sp>
      <p:sp>
        <p:nvSpPr>
          <p:cNvPr id="19464" name="object 10"/>
          <p:cNvSpPr txBox="1">
            <a:spLocks noChangeArrowheads="1"/>
          </p:cNvSpPr>
          <p:nvPr/>
        </p:nvSpPr>
        <p:spPr bwMode="auto">
          <a:xfrm>
            <a:off x="323850" y="2565400"/>
            <a:ext cx="863600" cy="2609850"/>
          </a:xfrm>
          <a:prstGeom prst="rect">
            <a:avLst/>
          </a:prstGeom>
          <a:noFill/>
          <a:ln w="9525">
            <a:noFill/>
            <a:miter lim="800000"/>
            <a:headEnd/>
            <a:tailEnd/>
          </a:ln>
        </p:spPr>
        <p:txBody>
          <a:bodyPr lIns="0" tIns="11397" rIns="0" bIns="0">
            <a:spAutoFit/>
          </a:bodyPr>
          <a:lstStyle/>
          <a:p>
            <a:pPr marL="11113" defTabSz="820738">
              <a:lnSpc>
                <a:spcPct val="107000"/>
              </a:lnSpc>
              <a:spcBef>
                <a:spcPts val="88"/>
              </a:spcBef>
            </a:pPr>
            <a:r>
              <a:rPr lang="it-IT"/>
              <a:t>EBV  </a:t>
            </a:r>
          </a:p>
          <a:p>
            <a:pPr marL="11113" defTabSz="820738">
              <a:lnSpc>
                <a:spcPct val="107000"/>
              </a:lnSpc>
              <a:spcBef>
                <a:spcPts val="88"/>
              </a:spcBef>
            </a:pPr>
            <a:r>
              <a:rPr lang="it-IT"/>
              <a:t>VZV</a:t>
            </a:r>
          </a:p>
          <a:p>
            <a:pPr marL="11113" defTabSz="820738">
              <a:spcBef>
                <a:spcPts val="88"/>
              </a:spcBef>
            </a:pPr>
            <a:r>
              <a:rPr lang="it-IT"/>
              <a:t>Herpes</a:t>
            </a:r>
          </a:p>
          <a:p>
            <a:pPr marL="11113" defTabSz="820738">
              <a:spcBef>
                <a:spcPts val="88"/>
              </a:spcBef>
            </a:pPr>
            <a:r>
              <a:rPr lang="it-IT"/>
              <a:t>HSV1</a:t>
            </a:r>
          </a:p>
          <a:p>
            <a:pPr marL="11113" defTabSz="820738">
              <a:spcBef>
                <a:spcPts val="88"/>
              </a:spcBef>
            </a:pPr>
            <a:r>
              <a:rPr lang="it-IT"/>
              <a:t>HPV</a:t>
            </a:r>
          </a:p>
          <a:p>
            <a:pPr marL="11113" defTabSz="820738">
              <a:spcBef>
                <a:spcPts val="88"/>
              </a:spcBef>
            </a:pPr>
            <a:r>
              <a:rPr lang="it-IT"/>
              <a:t>CMV</a:t>
            </a:r>
          </a:p>
          <a:p>
            <a:pPr marL="11113" defTabSz="820738">
              <a:spcBef>
                <a:spcPts val="88"/>
              </a:spcBef>
            </a:pPr>
            <a:r>
              <a:rPr lang="it-IT"/>
              <a:t>HSV2</a:t>
            </a:r>
          </a:p>
          <a:p>
            <a:pPr marL="11113" defTabSz="820738">
              <a:spcBef>
                <a:spcPts val="88"/>
              </a:spcBef>
            </a:pPr>
            <a:r>
              <a:rPr lang="it-IT"/>
              <a:t>HIV</a:t>
            </a:r>
          </a:p>
          <a:p>
            <a:pPr marL="11113" defTabSz="820738">
              <a:spcBef>
                <a:spcPts val="88"/>
              </a:spcBef>
            </a:pPr>
            <a:r>
              <a:rPr lang="it-IT"/>
              <a:t>HCV</a:t>
            </a:r>
          </a:p>
        </p:txBody>
      </p:sp>
      <p:sp>
        <p:nvSpPr>
          <p:cNvPr id="19465" name="object 11"/>
          <p:cNvSpPr txBox="1">
            <a:spLocks noChangeArrowheads="1"/>
          </p:cNvSpPr>
          <p:nvPr/>
        </p:nvSpPr>
        <p:spPr bwMode="auto">
          <a:xfrm>
            <a:off x="1835150" y="2492375"/>
            <a:ext cx="936625" cy="2900363"/>
          </a:xfrm>
          <a:prstGeom prst="rect">
            <a:avLst/>
          </a:prstGeom>
          <a:noFill/>
          <a:ln w="9525">
            <a:noFill/>
            <a:miter lim="800000"/>
            <a:headEnd/>
            <a:tailEnd/>
          </a:ln>
        </p:spPr>
        <p:txBody>
          <a:bodyPr lIns="0" tIns="22794" rIns="0" bIns="0">
            <a:spAutoFit/>
          </a:bodyPr>
          <a:lstStyle/>
          <a:p>
            <a:pPr marL="11113" defTabSz="820738">
              <a:spcBef>
                <a:spcPts val="175"/>
              </a:spcBef>
            </a:pPr>
            <a:r>
              <a:rPr lang="it-IT" sz="1600">
                <a:solidFill>
                  <a:srgbClr val="FF3300"/>
                </a:solidFill>
              </a:rPr>
              <a:t>100%</a:t>
            </a:r>
          </a:p>
          <a:p>
            <a:pPr marL="11113" defTabSz="820738">
              <a:spcBef>
                <a:spcPts val="175"/>
              </a:spcBef>
            </a:pPr>
            <a:r>
              <a:rPr lang="it-IT" sz="1600">
                <a:solidFill>
                  <a:srgbClr val="FF3300"/>
                </a:solidFill>
              </a:rPr>
              <a:t>95%</a:t>
            </a:r>
          </a:p>
          <a:p>
            <a:pPr marL="11113" defTabSz="820738">
              <a:spcBef>
                <a:spcPts val="738"/>
              </a:spcBef>
            </a:pPr>
            <a:r>
              <a:rPr lang="it-IT" sz="1600">
                <a:solidFill>
                  <a:srgbClr val="FF3300"/>
                </a:solidFill>
              </a:rPr>
              <a:t>80%</a:t>
            </a:r>
          </a:p>
          <a:p>
            <a:pPr marL="11113" defTabSz="820738">
              <a:spcBef>
                <a:spcPts val="738"/>
              </a:spcBef>
            </a:pPr>
            <a:r>
              <a:rPr lang="it-IT" sz="1600">
                <a:solidFill>
                  <a:srgbClr val="FF3300"/>
                </a:solidFill>
              </a:rPr>
              <a:t>68%</a:t>
            </a:r>
          </a:p>
          <a:p>
            <a:pPr marL="11113" defTabSz="820738">
              <a:spcBef>
                <a:spcPts val="738"/>
              </a:spcBef>
            </a:pPr>
            <a:r>
              <a:rPr lang="it-IT" sz="1600">
                <a:solidFill>
                  <a:srgbClr val="FF3300"/>
                </a:solidFill>
              </a:rPr>
              <a:t>60%</a:t>
            </a:r>
          </a:p>
          <a:p>
            <a:pPr marL="11113" defTabSz="820738">
              <a:spcBef>
                <a:spcPts val="738"/>
              </a:spcBef>
            </a:pPr>
            <a:r>
              <a:rPr lang="it-IT" sz="1600">
                <a:solidFill>
                  <a:srgbClr val="FF3300"/>
                </a:solidFill>
              </a:rPr>
              <a:t>59%</a:t>
            </a:r>
          </a:p>
          <a:p>
            <a:pPr marL="11113" defTabSz="820738">
              <a:spcBef>
                <a:spcPts val="738"/>
              </a:spcBef>
            </a:pPr>
            <a:r>
              <a:rPr lang="it-IT" sz="1600">
                <a:solidFill>
                  <a:srgbClr val="FF3300"/>
                </a:solidFill>
              </a:rPr>
              <a:t>22%</a:t>
            </a:r>
          </a:p>
          <a:p>
            <a:pPr marL="11113" defTabSz="820738">
              <a:spcBef>
                <a:spcPts val="738"/>
              </a:spcBef>
            </a:pPr>
            <a:r>
              <a:rPr lang="it-IT" sz="1600">
                <a:solidFill>
                  <a:srgbClr val="FF3300"/>
                </a:solidFill>
              </a:rPr>
              <a:t>1%</a:t>
            </a:r>
          </a:p>
          <a:p>
            <a:pPr marL="11113" defTabSz="820738">
              <a:spcBef>
                <a:spcPts val="738"/>
              </a:spcBef>
            </a:pPr>
            <a:r>
              <a:rPr lang="it-IT" sz="1600">
                <a:solidFill>
                  <a:srgbClr val="FF3300"/>
                </a:solidFill>
              </a:rPr>
              <a:t>1%</a:t>
            </a:r>
          </a:p>
        </p:txBody>
      </p:sp>
      <p:sp>
        <p:nvSpPr>
          <p:cNvPr id="19466" name="object 12"/>
          <p:cNvSpPr txBox="1">
            <a:spLocks noChangeArrowheads="1"/>
          </p:cNvSpPr>
          <p:nvPr/>
        </p:nvSpPr>
        <p:spPr bwMode="auto">
          <a:xfrm>
            <a:off x="7507288" y="5340350"/>
            <a:ext cx="854075" cy="747713"/>
          </a:xfrm>
          <a:prstGeom prst="rect">
            <a:avLst/>
          </a:prstGeom>
          <a:noFill/>
          <a:ln w="9525">
            <a:noFill/>
            <a:miter lim="800000"/>
            <a:headEnd/>
            <a:tailEnd/>
          </a:ln>
        </p:spPr>
        <p:txBody>
          <a:bodyPr lIns="0" tIns="11397" rIns="0" bIns="0">
            <a:spAutoFit/>
          </a:bodyPr>
          <a:lstStyle/>
          <a:p>
            <a:pPr marL="11113" defTabSz="820738">
              <a:lnSpc>
                <a:spcPts val="1913"/>
              </a:lnSpc>
              <a:spcBef>
                <a:spcPts val="88"/>
              </a:spcBef>
            </a:pPr>
            <a:r>
              <a:rPr lang="it-IT" sz="1600"/>
              <a:t>10</a:t>
            </a:r>
            <a:r>
              <a:rPr lang="it-IT" sz="1600" baseline="25000"/>
              <a:t>10</a:t>
            </a:r>
            <a:r>
              <a:rPr lang="it-IT" sz="1600"/>
              <a:t>-10</a:t>
            </a:r>
            <a:r>
              <a:rPr lang="it-IT" sz="1600" baseline="25000"/>
              <a:t>11</a:t>
            </a:r>
          </a:p>
          <a:p>
            <a:pPr marL="11113" defTabSz="820738">
              <a:lnSpc>
                <a:spcPts val="1975"/>
              </a:lnSpc>
              <a:spcBef>
                <a:spcPts val="13"/>
              </a:spcBef>
            </a:pPr>
            <a:r>
              <a:rPr lang="it-IT" sz="1600"/>
              <a:t>per gram  of stool</a:t>
            </a:r>
          </a:p>
        </p:txBody>
      </p:sp>
      <p:graphicFrame>
        <p:nvGraphicFramePr>
          <p:cNvPr id="74829" name="Group 77"/>
          <p:cNvGraphicFramePr>
            <a:graphicFrameLocks noGrp="1"/>
          </p:cNvGraphicFramePr>
          <p:nvPr/>
        </p:nvGraphicFramePr>
        <p:xfrm>
          <a:off x="0" y="1341438"/>
          <a:ext cx="9144000" cy="5328593"/>
        </p:xfrm>
        <a:graphic>
          <a:graphicData uri="http://schemas.openxmlformats.org/drawingml/2006/table">
            <a:tbl>
              <a:tblPr/>
              <a:tblGrid>
                <a:gridCol w="827088">
                  <a:extLst>
                    <a:ext uri="{9D8B030D-6E8A-4147-A177-3AD203B41FA5}">
                      <a16:colId xmlns:a16="http://schemas.microsoft.com/office/drawing/2014/main" val="20000"/>
                    </a:ext>
                  </a:extLst>
                </a:gridCol>
                <a:gridCol w="2603500">
                  <a:extLst>
                    <a:ext uri="{9D8B030D-6E8A-4147-A177-3AD203B41FA5}">
                      <a16:colId xmlns:a16="http://schemas.microsoft.com/office/drawing/2014/main" val="20001"/>
                    </a:ext>
                  </a:extLst>
                </a:gridCol>
                <a:gridCol w="5713412">
                  <a:extLst>
                    <a:ext uri="{9D8B030D-6E8A-4147-A177-3AD203B41FA5}">
                      <a16:colId xmlns:a16="http://schemas.microsoft.com/office/drawing/2014/main" val="20002"/>
                    </a:ext>
                  </a:extLst>
                </a:gridCol>
              </a:tblGrid>
              <a:tr h="511083">
                <a:tc>
                  <a:txBody>
                    <a:bodyPr/>
                    <a:lstStyle/>
                    <a:p>
                      <a:pPr marL="31750" marR="0" lvl="0" indent="0" algn="l" defTabSz="914400" rtl="0" eaLnBrk="1" fontAlgn="base" latinLnBrk="0" hangingPunct="1">
                        <a:lnSpc>
                          <a:spcPts val="1325"/>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18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55044">
                <a:tc>
                  <a:txBody>
                    <a:bodyPr/>
                    <a:lstStyle/>
                    <a:p>
                      <a:pPr marL="3175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57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a:ln>
                            <a:noFill/>
                          </a:ln>
                          <a:solidFill>
                            <a:schemeClr val="tx1"/>
                          </a:solidFill>
                          <a:effectLst/>
                          <a:latin typeface="Arial" charset="0"/>
                          <a:cs typeface="Arial" charset="0"/>
                        </a:rPr>
                        <a:t>              </a:t>
                      </a:r>
                    </a:p>
                  </a:txBody>
                  <a:tcPr marL="0" marR="0" marT="570" marB="0" horzOverflow="overflow">
                    <a:lnL>
                      <a:noFill/>
                    </a:lnL>
                    <a:lnR>
                      <a:noFill/>
                    </a:lnR>
                    <a:lnT>
                      <a:noFill/>
                    </a:lnT>
                    <a:lnB>
                      <a:noFill/>
                    </a:lnB>
                    <a:lnTlToBr>
                      <a:noFill/>
                    </a:lnTlToBr>
                    <a:lnBlToTr>
                      <a:noFill/>
                    </a:lnBlToTr>
                    <a:noFill/>
                  </a:tcPr>
                </a:tc>
                <a:tc vMerge="1">
                  <a:txBody>
                    <a:bodyPr/>
                    <a:lstStyle/>
                    <a:p>
                      <a:endParaRPr lang="it-IT"/>
                    </a:p>
                  </a:txBody>
                  <a:tcPr/>
                </a:tc>
                <a:extLst>
                  <a:ext uri="{0D108BD9-81ED-4DB2-BD59-A6C34878D82A}">
                    <a16:rowId xmlns:a16="http://schemas.microsoft.com/office/drawing/2014/main" val="10001"/>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67123">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2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937805">
                <a:tc>
                  <a:txBody>
                    <a:bodyPr/>
                    <a:lstStyle/>
                    <a:p>
                      <a:pPr marL="31750"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92075" marR="0" lvl="0" indent="0" algn="l" defTabSz="914400" rtl="0" eaLnBrk="1" fontAlgn="base" latinLnBrk="0" hangingPunct="1">
                        <a:lnSpc>
                          <a:spcPts val="1425"/>
                        </a:lnSpc>
                        <a:spcBef>
                          <a:spcPct val="0"/>
                        </a:spcBef>
                        <a:spcAft>
                          <a:spcPct val="0"/>
                        </a:spcAft>
                        <a:buClrTx/>
                        <a:buSzTx/>
                        <a:buFont typeface="Arial" charset="0"/>
                        <a:buNone/>
                        <a:tabLst/>
                      </a:pPr>
                      <a:endParaRPr kumimoji="0" lang="it-IT" sz="1600" b="0" i="0" u="none" strike="noStrike" cap="none" normalizeH="0" baseline="0">
                        <a:ln>
                          <a:noFill/>
                        </a:ln>
                        <a:solidFill>
                          <a:schemeClr val="tx1"/>
                        </a:solidFill>
                        <a:effectLst/>
                        <a:latin typeface="Arial" charset="0"/>
                        <a:cs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156169">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it-IT" sz="3000" b="0"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horzOverflow="overflow">
                    <a:lnL>
                      <a:noFill/>
                    </a:lnL>
                    <a:lnR>
                      <a:noFill/>
                    </a:lnR>
                    <a:lnT>
                      <a:noFill/>
                    </a:lnT>
                    <a:lnB>
                      <a:noFill/>
                    </a:lnB>
                    <a:lnTlToBr>
                      <a:noFill/>
                    </a:lnTlToBr>
                    <a:lnBlToTr>
                      <a:noFill/>
                    </a:lnBlToTr>
                    <a:noFill/>
                  </a:tcPr>
                </a:tc>
                <a:tc>
                  <a:txBody>
                    <a:bodyPr/>
                    <a:lstStyle/>
                    <a:p>
                      <a:pPr marL="2051050" marR="0" lvl="0" indent="0" algn="l" defTabSz="914400" rtl="0" eaLnBrk="1" fontAlgn="base" latinLnBrk="0" hangingPunct="1">
                        <a:lnSpc>
                          <a:spcPct val="100000"/>
                        </a:lnSpc>
                        <a:spcBef>
                          <a:spcPts val="1250"/>
                        </a:spcBef>
                        <a:spcAft>
                          <a:spcPct val="0"/>
                        </a:spcAft>
                        <a:buClrTx/>
                        <a:buSzTx/>
                        <a:buFont typeface="Arial" charset="0"/>
                        <a:buNone/>
                        <a:tabLst/>
                      </a:pPr>
                      <a:endParaRPr kumimoji="0" lang="it-IT" sz="1800" b="1" i="1" u="sng" strike="noStrike" cap="none" normalizeH="0" baseline="0" dirty="0">
                        <a:ln>
                          <a:noFill/>
                        </a:ln>
                        <a:solidFill>
                          <a:schemeClr val="hlink"/>
                        </a:solidFill>
                        <a:effectLst/>
                        <a:latin typeface="Arial" charset="0"/>
                        <a:cs typeface="Arial" charset="0"/>
                      </a:endParaRPr>
                    </a:p>
                    <a:p>
                      <a:pPr marL="2051050" marR="0" lvl="0" indent="0" algn="ctr" defTabSz="914400" rtl="0" eaLnBrk="1" fontAlgn="base" latinLnBrk="0" hangingPunct="1">
                        <a:lnSpc>
                          <a:spcPct val="100000"/>
                        </a:lnSpc>
                        <a:spcBef>
                          <a:spcPts val="1250"/>
                        </a:spcBef>
                        <a:spcAft>
                          <a:spcPct val="0"/>
                        </a:spcAft>
                        <a:buClrTx/>
                        <a:buSzTx/>
                        <a:buFont typeface="Arial" charset="0"/>
                        <a:buNone/>
                        <a:tabLst/>
                      </a:pPr>
                      <a:r>
                        <a:rPr kumimoji="0" lang="it-IT" sz="1800" b="1" i="1" u="sng" strike="noStrike" cap="none" normalizeH="0" baseline="0" dirty="0" err="1">
                          <a:ln>
                            <a:noFill/>
                          </a:ln>
                          <a:solidFill>
                            <a:schemeClr val="hlink"/>
                          </a:solidFill>
                          <a:effectLst/>
                          <a:latin typeface="Arial" charset="0"/>
                          <a:cs typeface="Arial" charset="0"/>
                        </a:rPr>
                        <a:t>Bacteriophage</a:t>
                      </a:r>
                      <a:r>
                        <a:rPr kumimoji="0" lang="it-IT" sz="1800" b="1" i="1" u="sng" strike="noStrike" cap="none" normalizeH="0" baseline="0" dirty="0">
                          <a:ln>
                            <a:noFill/>
                          </a:ln>
                          <a:solidFill>
                            <a:schemeClr val="hlink"/>
                          </a:solidFill>
                          <a:effectLst/>
                          <a:latin typeface="Arial" charset="0"/>
                          <a:cs typeface="Arial" charset="0"/>
                        </a:rPr>
                        <a:t> </a:t>
                      </a:r>
                      <a:r>
                        <a:rPr kumimoji="0" lang="it-IT" sz="1800" b="1" i="1" u="sng" strike="noStrike" cap="none" normalizeH="0" baseline="0" dirty="0" err="1">
                          <a:ln>
                            <a:noFill/>
                          </a:ln>
                          <a:solidFill>
                            <a:schemeClr val="hlink"/>
                          </a:solidFill>
                          <a:effectLst/>
                          <a:latin typeface="Arial" charset="0"/>
                          <a:cs typeface="Arial" charset="0"/>
                        </a:rPr>
                        <a:t>predators</a:t>
                      </a:r>
                      <a:r>
                        <a:rPr kumimoji="0" lang="it-IT" sz="1800" b="1" i="1" u="sng" strike="noStrike" cap="none" normalizeH="0" baseline="0" dirty="0">
                          <a:ln>
                            <a:noFill/>
                          </a:ln>
                          <a:solidFill>
                            <a:schemeClr val="hlink"/>
                          </a:solidFill>
                          <a:effectLst/>
                          <a:latin typeface="Arial" charset="0"/>
                          <a:cs typeface="Arial" charset="0"/>
                        </a:rPr>
                        <a:t> of </a:t>
                      </a:r>
                      <a:r>
                        <a:rPr kumimoji="0" lang="it-IT" sz="1800" b="1" i="1" u="none" strike="noStrike" cap="none" normalizeH="0" baseline="0" dirty="0">
                          <a:ln>
                            <a:noFill/>
                          </a:ln>
                          <a:solidFill>
                            <a:schemeClr val="hlink"/>
                          </a:solidFill>
                          <a:effectLst/>
                          <a:latin typeface="Arial" charset="0"/>
                          <a:cs typeface="Arial" charset="0"/>
                        </a:rPr>
                        <a:t> </a:t>
                      </a:r>
                      <a:r>
                        <a:rPr kumimoji="0" lang="it-IT" sz="1800" b="1" i="1" u="sng" strike="noStrike" cap="none" normalizeH="0" baseline="0" dirty="0" err="1">
                          <a:ln>
                            <a:noFill/>
                          </a:ln>
                          <a:solidFill>
                            <a:schemeClr val="hlink"/>
                          </a:solidFill>
                          <a:effectLst/>
                          <a:latin typeface="Arial" charset="0"/>
                          <a:cs typeface="Arial" charset="0"/>
                        </a:rPr>
                        <a:t>bacteria</a:t>
                      </a:r>
                      <a:r>
                        <a:rPr kumimoji="0" lang="it-IT" sz="1800" b="1" i="1" u="sng" strike="noStrike" cap="none" normalizeH="0" baseline="0" dirty="0">
                          <a:ln>
                            <a:noFill/>
                          </a:ln>
                          <a:solidFill>
                            <a:schemeClr val="hlink"/>
                          </a:solidFill>
                          <a:effectLst/>
                          <a:latin typeface="Arial" charset="0"/>
                          <a:cs typeface="Arial" charset="0"/>
                        </a:rPr>
                        <a:t> </a:t>
                      </a:r>
                      <a:endParaRPr kumimoji="0" lang="it-IT" sz="1800" b="1" i="1" u="none" strike="noStrike" cap="none" normalizeH="0" baseline="0" dirty="0">
                        <a:ln>
                          <a:noFill/>
                        </a:ln>
                        <a:solidFill>
                          <a:schemeClr val="hlink"/>
                        </a:solidFill>
                        <a:effectLst/>
                        <a:latin typeface="Arial" charset="0"/>
                        <a:cs typeface="Arial" charset="0"/>
                      </a:endParaRPr>
                    </a:p>
                  </a:txBody>
                  <a:tcPr marL="0" marR="0" marT="141892"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9491" name="object 15"/>
          <p:cNvSpPr>
            <a:spLocks noChangeArrowheads="1"/>
          </p:cNvSpPr>
          <p:nvPr/>
        </p:nvSpPr>
        <p:spPr bwMode="auto">
          <a:xfrm>
            <a:off x="6012160" y="4797152"/>
            <a:ext cx="1296665" cy="1152525"/>
          </a:xfrm>
          <a:prstGeom prst="rect">
            <a:avLst/>
          </a:prstGeom>
          <a:blipFill dpi="0" rotWithShape="1">
            <a:blip r:embed="rId3"/>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2" name="object 17"/>
          <p:cNvSpPr>
            <a:spLocks noChangeArrowheads="1"/>
          </p:cNvSpPr>
          <p:nvPr/>
        </p:nvSpPr>
        <p:spPr bwMode="auto">
          <a:xfrm>
            <a:off x="8028384" y="620688"/>
            <a:ext cx="654050" cy="596900"/>
          </a:xfrm>
          <a:prstGeom prst="rect">
            <a:avLst/>
          </a:prstGeom>
          <a:blipFill dpi="0" rotWithShape="1">
            <a:blip r:embed="rId4"/>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3" name="object 19"/>
          <p:cNvSpPr>
            <a:spLocks noChangeArrowheads="1"/>
          </p:cNvSpPr>
          <p:nvPr/>
        </p:nvSpPr>
        <p:spPr bwMode="auto">
          <a:xfrm>
            <a:off x="4932040" y="2204864"/>
            <a:ext cx="3889375" cy="2232248"/>
          </a:xfrm>
          <a:prstGeom prst="rect">
            <a:avLst/>
          </a:prstGeom>
          <a:blipFill dpi="0" rotWithShape="1">
            <a:blip r:embed="rId5"/>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sp>
        <p:nvSpPr>
          <p:cNvPr id="19494" name="object 20"/>
          <p:cNvSpPr>
            <a:spLocks noChangeArrowheads="1"/>
          </p:cNvSpPr>
          <p:nvPr/>
        </p:nvSpPr>
        <p:spPr bwMode="auto">
          <a:xfrm>
            <a:off x="250825" y="5373688"/>
            <a:ext cx="863600" cy="863600"/>
          </a:xfrm>
          <a:prstGeom prst="rect">
            <a:avLst/>
          </a:prstGeom>
          <a:blipFill dpi="0" rotWithShape="1">
            <a:blip r:embed="rId6"/>
            <a:srcRect/>
            <a:stretch>
              <a:fillRect/>
            </a:stretch>
          </a:blipFill>
          <a:ln w="9525">
            <a:noFill/>
            <a:miter lim="800000"/>
            <a:headEnd/>
            <a:tailEnd/>
          </a:ln>
        </p:spPr>
        <p:txBody>
          <a:bodyPr lIns="0" tIns="0" rIns="0" bIns="0"/>
          <a:lstStyle/>
          <a:p>
            <a:pPr defTabSz="820738"/>
            <a:endParaRPr lang="it-IT" sz="1600">
              <a:latin typeface="Calibri" pitchFamily="34" charset="0"/>
            </a:endParaRPr>
          </a:p>
        </p:txBody>
      </p:sp>
      <p:pic>
        <p:nvPicPr>
          <p:cNvPr id="19495" name="Picture 72" descr="Immagine correlata"/>
          <p:cNvPicPr>
            <a:picLocks noChangeAspect="1" noChangeArrowheads="1"/>
          </p:cNvPicPr>
          <p:nvPr/>
        </p:nvPicPr>
        <p:blipFill>
          <a:blip r:embed="rId7"/>
          <a:srcRect/>
          <a:stretch>
            <a:fillRect/>
          </a:stretch>
        </p:blipFill>
        <p:spPr bwMode="auto">
          <a:xfrm>
            <a:off x="2627313" y="1484313"/>
            <a:ext cx="2808287" cy="39608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12776"/>
            <a:ext cx="9144000" cy="4356199"/>
          </a:xfrm>
        </p:spPr>
        <p:txBody>
          <a:bodyPr/>
          <a:lstStyle/>
          <a:p>
            <a:pPr algn="just"/>
            <a:r>
              <a:rPr lang="it-IT" sz="2400" b="0" dirty="0" err="1"/>
              <a:t>Eukaryotic</a:t>
            </a:r>
            <a:r>
              <a:rPr lang="it-IT" sz="2400" b="0" dirty="0"/>
              <a:t>   are </a:t>
            </a:r>
            <a:r>
              <a:rPr lang="it-IT" sz="2400" b="0" dirty="0" err="1"/>
              <a:t>relevant</a:t>
            </a:r>
            <a:r>
              <a:rPr lang="it-IT" sz="2400" b="0" dirty="0"/>
              <a:t> </a:t>
            </a:r>
            <a:r>
              <a:rPr lang="it-IT" sz="2400" b="0" dirty="0" err="1"/>
              <a:t>as</a:t>
            </a:r>
            <a:r>
              <a:rPr lang="it-IT" sz="2400" b="0" dirty="0"/>
              <a:t> </a:t>
            </a:r>
            <a:r>
              <a:rPr lang="it-IT" sz="2400" b="0" dirty="0" err="1"/>
              <a:t>pathogen</a:t>
            </a:r>
            <a:r>
              <a:rPr lang="it-IT" sz="2400" b="0" dirty="0"/>
              <a:t> </a:t>
            </a:r>
            <a:r>
              <a:rPr lang="it-IT" sz="2400" b="0" dirty="0" err="1"/>
              <a:t>causing</a:t>
            </a:r>
            <a:r>
              <a:rPr lang="it-IT" sz="2400" b="0" dirty="0"/>
              <a:t> </a:t>
            </a:r>
            <a:r>
              <a:rPr lang="it-IT" sz="2400" dirty="0">
                <a:solidFill>
                  <a:srgbClr val="0000FF"/>
                </a:solidFill>
              </a:rPr>
              <a:t>acute</a:t>
            </a:r>
            <a:r>
              <a:rPr lang="it-IT" sz="2400" b="0" dirty="0"/>
              <a:t>  or </a:t>
            </a:r>
            <a:r>
              <a:rPr lang="it-IT" sz="2400" dirty="0" err="1">
                <a:solidFill>
                  <a:srgbClr val="0000FF"/>
                </a:solidFill>
              </a:rPr>
              <a:t>persistent</a:t>
            </a:r>
            <a:r>
              <a:rPr lang="it-IT" sz="2400" dirty="0">
                <a:solidFill>
                  <a:srgbClr val="0000FF"/>
                </a:solidFill>
              </a:rPr>
              <a:t> </a:t>
            </a:r>
            <a:r>
              <a:rPr lang="it-IT" sz="2400" dirty="0" err="1">
                <a:solidFill>
                  <a:srgbClr val="0000FF"/>
                </a:solidFill>
              </a:rPr>
              <a:t>infections</a:t>
            </a:r>
            <a:r>
              <a:rPr lang="it-IT" sz="2400" dirty="0">
                <a:solidFill>
                  <a:srgbClr val="0000FF"/>
                </a:solidFill>
              </a:rPr>
              <a:t> </a:t>
            </a:r>
            <a:r>
              <a:rPr lang="it-IT" sz="2400" b="0" dirty="0" err="1"/>
              <a:t>hestablishING</a:t>
            </a:r>
            <a:r>
              <a:rPr lang="it-IT" sz="2400" b="0" dirty="0"/>
              <a:t> a </a:t>
            </a:r>
            <a:r>
              <a:rPr lang="it-IT" sz="2400" dirty="0">
                <a:solidFill>
                  <a:srgbClr val="0000FF"/>
                </a:solidFill>
              </a:rPr>
              <a:t>long </a:t>
            </a:r>
            <a:r>
              <a:rPr lang="it-IT" sz="2400" dirty="0" err="1">
                <a:solidFill>
                  <a:srgbClr val="0000FF"/>
                </a:solidFill>
              </a:rPr>
              <a:t>term</a:t>
            </a:r>
            <a:r>
              <a:rPr lang="it-IT" sz="2400" dirty="0">
                <a:solidFill>
                  <a:srgbClr val="0000FF"/>
                </a:solidFill>
              </a:rPr>
              <a:t> </a:t>
            </a:r>
            <a:r>
              <a:rPr lang="it-IT" sz="2400" dirty="0" err="1">
                <a:solidFill>
                  <a:srgbClr val="0000FF"/>
                </a:solidFill>
              </a:rPr>
              <a:t>relationship</a:t>
            </a:r>
            <a:r>
              <a:rPr lang="it-IT" sz="2400" dirty="0"/>
              <a:t> </a:t>
            </a:r>
            <a:r>
              <a:rPr lang="it-IT" sz="2400" b="0" dirty="0"/>
              <a:t>with the </a:t>
            </a:r>
            <a:r>
              <a:rPr lang="it-IT" sz="2400" b="0" dirty="0" err="1"/>
              <a:t>host</a:t>
            </a:r>
            <a:r>
              <a:rPr lang="it-IT" sz="2400" b="0" dirty="0"/>
              <a:t> and </a:t>
            </a:r>
            <a:r>
              <a:rPr lang="it-IT" sz="2400" dirty="0" err="1">
                <a:solidFill>
                  <a:srgbClr val="0000FF"/>
                </a:solidFill>
              </a:rPr>
              <a:t>influence</a:t>
            </a:r>
            <a:r>
              <a:rPr lang="it-IT" sz="2400" dirty="0">
                <a:solidFill>
                  <a:srgbClr val="0000FF"/>
                </a:solidFill>
              </a:rPr>
              <a:t> the </a:t>
            </a:r>
            <a:r>
              <a:rPr lang="it-IT" sz="2400" dirty="0" err="1">
                <a:solidFill>
                  <a:srgbClr val="0000FF"/>
                </a:solidFill>
              </a:rPr>
              <a:t>inflammatory</a:t>
            </a:r>
            <a:r>
              <a:rPr lang="it-IT" sz="2400" dirty="0">
                <a:solidFill>
                  <a:srgbClr val="0000FF"/>
                </a:solidFill>
              </a:rPr>
              <a:t> status </a:t>
            </a:r>
            <a:r>
              <a:rPr lang="it-IT" sz="2400" b="0" dirty="0"/>
              <a:t>of the body.</a:t>
            </a:r>
            <a:br>
              <a:rPr lang="it-IT" sz="2400" b="0" dirty="0"/>
            </a:br>
            <a:r>
              <a:rPr lang="it-IT" sz="2400" b="0" dirty="0" err="1"/>
              <a:t>Other</a:t>
            </a:r>
            <a:r>
              <a:rPr lang="it-IT" sz="2400" b="0" dirty="0"/>
              <a:t> are </a:t>
            </a:r>
            <a:r>
              <a:rPr lang="it-IT" sz="2400" b="0" dirty="0" err="1"/>
              <a:t>found</a:t>
            </a:r>
            <a:r>
              <a:rPr lang="it-IT" sz="2400" b="0" dirty="0"/>
              <a:t> in </a:t>
            </a:r>
            <a:r>
              <a:rPr lang="it-IT" sz="2400" dirty="0" err="1">
                <a:solidFill>
                  <a:srgbClr val="0000FF"/>
                </a:solidFill>
              </a:rPr>
              <a:t>healthy</a:t>
            </a:r>
            <a:r>
              <a:rPr lang="it-IT" sz="2400" dirty="0">
                <a:solidFill>
                  <a:srgbClr val="0000FF"/>
                </a:solidFill>
              </a:rPr>
              <a:t> </a:t>
            </a:r>
            <a:r>
              <a:rPr lang="it-IT" sz="2400" dirty="0" err="1">
                <a:solidFill>
                  <a:srgbClr val="0000FF"/>
                </a:solidFill>
              </a:rPr>
              <a:t>individuals</a:t>
            </a:r>
            <a:r>
              <a:rPr lang="it-IT" sz="2400" dirty="0">
                <a:solidFill>
                  <a:srgbClr val="0000FF"/>
                </a:solidFill>
              </a:rPr>
              <a:t> </a:t>
            </a:r>
            <a:r>
              <a:rPr lang="it-IT" sz="2400" dirty="0" err="1">
                <a:solidFill>
                  <a:srgbClr val="0000FF"/>
                </a:solidFill>
              </a:rPr>
              <a:t>without</a:t>
            </a:r>
            <a:r>
              <a:rPr lang="it-IT" sz="2400" dirty="0">
                <a:solidFill>
                  <a:srgbClr val="0000FF"/>
                </a:solidFill>
              </a:rPr>
              <a:t> </a:t>
            </a:r>
            <a:r>
              <a:rPr lang="it-IT" sz="2400" dirty="0" err="1">
                <a:solidFill>
                  <a:srgbClr val="0000FF"/>
                </a:solidFill>
              </a:rPr>
              <a:t>apparent</a:t>
            </a:r>
            <a:r>
              <a:rPr lang="it-IT" sz="2400" dirty="0">
                <a:solidFill>
                  <a:srgbClr val="0000FF"/>
                </a:solidFill>
              </a:rPr>
              <a:t> </a:t>
            </a:r>
            <a:r>
              <a:rPr lang="it-IT" sz="2400" dirty="0" err="1">
                <a:solidFill>
                  <a:srgbClr val="0000FF"/>
                </a:solidFill>
              </a:rPr>
              <a:t>disease</a:t>
            </a:r>
            <a:r>
              <a:rPr lang="it-IT" sz="2400" dirty="0">
                <a:solidFill>
                  <a:srgbClr val="0000FF"/>
                </a:solidFill>
              </a:rPr>
              <a:t>.</a:t>
            </a:r>
            <a:br>
              <a:rPr lang="it-IT" sz="2400" dirty="0">
                <a:solidFill>
                  <a:srgbClr val="0000FF"/>
                </a:solidFill>
              </a:rPr>
            </a:br>
            <a:br>
              <a:rPr lang="it-IT" sz="2400" dirty="0">
                <a:solidFill>
                  <a:srgbClr val="0000FF"/>
                </a:solidFill>
              </a:rPr>
            </a:br>
            <a:r>
              <a:rPr lang="it-IT" sz="2400" dirty="0" err="1">
                <a:solidFill>
                  <a:srgbClr val="0000FF"/>
                </a:solidFill>
              </a:rPr>
              <a:t>Many</a:t>
            </a:r>
            <a:r>
              <a:rPr lang="it-IT" sz="2400" dirty="0">
                <a:solidFill>
                  <a:srgbClr val="0000FF"/>
                </a:solidFill>
              </a:rPr>
              <a:t> </a:t>
            </a:r>
            <a:r>
              <a:rPr lang="it-IT" sz="2400" dirty="0" err="1">
                <a:solidFill>
                  <a:srgbClr val="0000FF"/>
                </a:solidFill>
              </a:rPr>
              <a:t>sequences</a:t>
            </a:r>
            <a:r>
              <a:rPr lang="it-IT" sz="2400" dirty="0">
                <a:solidFill>
                  <a:srgbClr val="0000FF"/>
                </a:solidFill>
              </a:rPr>
              <a:t> are </a:t>
            </a:r>
            <a:r>
              <a:rPr lang="it-IT" sz="2400" dirty="0" err="1">
                <a:solidFill>
                  <a:srgbClr val="0000FF"/>
                </a:solidFill>
              </a:rPr>
              <a:t>integrated</a:t>
            </a:r>
            <a:r>
              <a:rPr lang="it-IT" sz="2400" dirty="0">
                <a:solidFill>
                  <a:srgbClr val="0000FF"/>
                </a:solidFill>
              </a:rPr>
              <a:t> </a:t>
            </a:r>
            <a:r>
              <a:rPr lang="it-IT" sz="2400" b="0" dirty="0"/>
              <a:t>in human </a:t>
            </a:r>
            <a:r>
              <a:rPr lang="it-IT" sz="2400" b="0" dirty="0" err="1"/>
              <a:t>genome</a:t>
            </a:r>
            <a:r>
              <a:rPr lang="it-IT" sz="2400" b="0" dirty="0"/>
              <a:t> </a:t>
            </a:r>
            <a:r>
              <a:rPr lang="it-IT" sz="2400" b="0" dirty="0" err="1"/>
              <a:t>reffered</a:t>
            </a:r>
            <a:r>
              <a:rPr lang="it-IT" sz="2400" b="0" dirty="0"/>
              <a:t> </a:t>
            </a:r>
            <a:r>
              <a:rPr lang="it-IT" sz="2400" b="0" dirty="0" err="1"/>
              <a:t>as</a:t>
            </a:r>
            <a:r>
              <a:rPr lang="it-IT" sz="2400" b="0" dirty="0"/>
              <a:t> </a:t>
            </a:r>
            <a:r>
              <a:rPr lang="it-IT" sz="2400" dirty="0" err="1">
                <a:solidFill>
                  <a:srgbClr val="0000FF"/>
                </a:solidFill>
              </a:rPr>
              <a:t>endogenous</a:t>
            </a:r>
            <a:r>
              <a:rPr lang="it-IT" sz="2400" dirty="0">
                <a:solidFill>
                  <a:srgbClr val="0000FF"/>
                </a:solidFill>
              </a:rPr>
              <a:t> </a:t>
            </a:r>
            <a:r>
              <a:rPr lang="it-IT" sz="2400" dirty="0" err="1">
                <a:solidFill>
                  <a:srgbClr val="0000FF"/>
                </a:solidFill>
              </a:rPr>
              <a:t>viral</a:t>
            </a:r>
            <a:r>
              <a:rPr lang="it-IT" sz="2400" dirty="0">
                <a:solidFill>
                  <a:srgbClr val="0000FF"/>
                </a:solidFill>
              </a:rPr>
              <a:t> </a:t>
            </a:r>
            <a:r>
              <a:rPr lang="it-IT" sz="2400" dirty="0" err="1">
                <a:solidFill>
                  <a:srgbClr val="0000FF"/>
                </a:solidFill>
              </a:rPr>
              <a:t>elements</a:t>
            </a:r>
            <a:r>
              <a:rPr lang="it-IT" sz="2400" dirty="0">
                <a:solidFill>
                  <a:srgbClr val="0000FF"/>
                </a:solidFill>
              </a:rPr>
              <a:t> </a:t>
            </a:r>
            <a:r>
              <a:rPr lang="it-IT" sz="2400" b="0" dirty="0"/>
              <a:t>( </a:t>
            </a:r>
            <a:r>
              <a:rPr lang="it-IT" sz="2400" b="0" dirty="0" err="1"/>
              <a:t>EVEs</a:t>
            </a:r>
            <a:r>
              <a:rPr lang="it-IT" sz="2400" b="0" dirty="0"/>
              <a:t>) </a:t>
            </a:r>
            <a:r>
              <a:rPr lang="it-IT" sz="2400" b="0" dirty="0" err="1"/>
              <a:t>including</a:t>
            </a:r>
            <a:r>
              <a:rPr lang="it-IT" sz="2400" b="0" dirty="0"/>
              <a:t> </a:t>
            </a:r>
            <a:r>
              <a:rPr lang="it-IT" sz="2400" b="0" dirty="0" err="1"/>
              <a:t>retroviral</a:t>
            </a:r>
            <a:r>
              <a:rPr lang="it-IT" sz="2400" b="0" dirty="0"/>
              <a:t> (8%).</a:t>
            </a:r>
            <a:br>
              <a:rPr lang="it-IT" sz="2400" b="0" dirty="0"/>
            </a:br>
            <a:br>
              <a:rPr lang="it-IT" sz="2400" b="0" dirty="0"/>
            </a:br>
            <a:r>
              <a:rPr lang="it-IT" sz="2400" b="0" dirty="0"/>
              <a:t>Some </a:t>
            </a:r>
            <a:r>
              <a:rPr lang="it-IT" sz="2400" b="0" dirty="0" err="1"/>
              <a:t>remains</a:t>
            </a:r>
            <a:r>
              <a:rPr lang="it-IT" sz="2400" b="0" dirty="0"/>
              <a:t> </a:t>
            </a:r>
            <a:r>
              <a:rPr lang="it-IT" sz="2400" b="0" dirty="0" err="1"/>
              <a:t>as</a:t>
            </a:r>
            <a:r>
              <a:rPr lang="it-IT" sz="2400" b="0" dirty="0"/>
              <a:t> complete </a:t>
            </a:r>
            <a:r>
              <a:rPr lang="it-IT" sz="2400" b="0" dirty="0" err="1"/>
              <a:t>ORFs</a:t>
            </a:r>
            <a:r>
              <a:rPr lang="it-IT" sz="2400" b="0" dirty="0"/>
              <a:t> and </a:t>
            </a:r>
            <a:r>
              <a:rPr lang="it-IT" sz="2400" b="0" dirty="0" err="1"/>
              <a:t>seem</a:t>
            </a:r>
            <a:r>
              <a:rPr lang="it-IT" sz="2400" b="0" dirty="0"/>
              <a:t> to be </a:t>
            </a:r>
            <a:r>
              <a:rPr lang="it-IT" sz="2400" b="0" dirty="0" err="1"/>
              <a:t>functional</a:t>
            </a:r>
            <a:br>
              <a:rPr lang="it-IT" sz="2400" b="0" dirty="0"/>
            </a:br>
            <a:r>
              <a:rPr lang="it-IT" sz="2400" b="0" dirty="0"/>
              <a:t> </a:t>
            </a:r>
            <a:r>
              <a:rPr lang="it-IT" sz="2400" dirty="0" err="1">
                <a:solidFill>
                  <a:srgbClr val="0000FF"/>
                </a:solidFill>
              </a:rPr>
              <a:t>Gammaretroviruses</a:t>
            </a:r>
            <a:r>
              <a:rPr lang="it-IT" sz="2400" dirty="0">
                <a:solidFill>
                  <a:srgbClr val="0000FF"/>
                </a:solidFill>
              </a:rPr>
              <a:t> HERV-T </a:t>
            </a:r>
            <a:r>
              <a:rPr lang="it-IT" sz="2400" b="0" dirty="0" err="1"/>
              <a:t>envelope</a:t>
            </a:r>
            <a:r>
              <a:rPr lang="it-IT" sz="2400" b="0" dirty="0"/>
              <a:t> </a:t>
            </a:r>
            <a:r>
              <a:rPr lang="it-IT" sz="2400" b="0" dirty="0" err="1"/>
              <a:t>sequences</a:t>
            </a:r>
            <a:r>
              <a:rPr lang="it-IT" sz="2400" b="0" dirty="0"/>
              <a:t> </a:t>
            </a:r>
            <a:r>
              <a:rPr lang="it-IT" sz="2400" b="0" dirty="0" err="1"/>
              <a:t>remains</a:t>
            </a:r>
            <a:r>
              <a:rPr lang="it-IT" sz="2400" b="0" dirty="0"/>
              <a:t> </a:t>
            </a:r>
            <a:r>
              <a:rPr lang="it-IT" sz="2400" b="0" dirty="0" err="1"/>
              <a:t>functional</a:t>
            </a:r>
            <a:r>
              <a:rPr lang="it-IT" sz="2400" b="0" dirty="0"/>
              <a:t> in primate for </a:t>
            </a:r>
            <a:r>
              <a:rPr lang="it-IT" sz="2400" b="0" dirty="0" err="1"/>
              <a:t>milions</a:t>
            </a:r>
            <a:r>
              <a:rPr lang="it-IT" sz="2400" b="0" dirty="0"/>
              <a:t> of </a:t>
            </a:r>
            <a:r>
              <a:rPr lang="it-IT" sz="2400" b="0" dirty="0" err="1"/>
              <a:t>years</a:t>
            </a:r>
            <a:r>
              <a:rPr lang="it-IT" sz="2400" b="0" dirty="0"/>
              <a:t>.</a:t>
            </a:r>
            <a:br>
              <a:rPr lang="it-IT" sz="2400" b="0" dirty="0"/>
            </a:br>
            <a:endParaRPr lang="it-IT" sz="2400" b="0" dirty="0"/>
          </a:p>
        </p:txBody>
      </p:sp>
      <p:sp>
        <p:nvSpPr>
          <p:cNvPr id="3" name="Segnaposto testo 2"/>
          <p:cNvSpPr>
            <a:spLocks noGrp="1"/>
          </p:cNvSpPr>
          <p:nvPr>
            <p:ph type="body" idx="1"/>
          </p:nvPr>
        </p:nvSpPr>
        <p:spPr>
          <a:xfrm>
            <a:off x="899592" y="33163"/>
            <a:ext cx="7379096" cy="1019573"/>
          </a:xfrm>
        </p:spPr>
        <p:txBody>
          <a:bodyPr/>
          <a:lstStyle/>
          <a:p>
            <a:pPr algn="ctr"/>
            <a:r>
              <a:rPr lang="it-IT" sz="3200" b="1" dirty="0">
                <a:solidFill>
                  <a:srgbClr val="0000FF"/>
                </a:solidFill>
              </a:rPr>
              <a:t>EUKARYOTIC</a:t>
            </a:r>
          </a:p>
        </p:txBody>
      </p:sp>
    </p:spTree>
    <p:extLst>
      <p:ext uri="{BB962C8B-B14F-4D97-AF65-F5344CB8AC3E}">
        <p14:creationId xmlns:p14="http://schemas.microsoft.com/office/powerpoint/2010/main" val="282590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0" y="1988840"/>
            <a:ext cx="9144000" cy="4536503"/>
          </a:xfrm>
        </p:spPr>
        <p:txBody>
          <a:bodyPr/>
          <a:lstStyle/>
          <a:p>
            <a:pPr algn="ctr"/>
            <a:r>
              <a:rPr lang="it-IT" sz="3200" b="1" dirty="0">
                <a:solidFill>
                  <a:srgbClr val="0000FF"/>
                </a:solidFill>
              </a:rPr>
              <a:t>BACTERIOPHAGE</a:t>
            </a:r>
          </a:p>
          <a:p>
            <a:pPr algn="ctr"/>
            <a:endParaRPr lang="it-IT" b="1" dirty="0">
              <a:solidFill>
                <a:srgbClr val="000000"/>
              </a:solidFill>
            </a:endParaRPr>
          </a:p>
          <a:p>
            <a:pPr algn="just"/>
            <a:r>
              <a:rPr lang="it-IT" sz="2400" dirty="0" err="1">
                <a:solidFill>
                  <a:srgbClr val="000000"/>
                </a:solidFill>
              </a:rPr>
              <a:t>Role</a:t>
            </a:r>
            <a:r>
              <a:rPr lang="it-IT" sz="2400" dirty="0">
                <a:solidFill>
                  <a:srgbClr val="000000"/>
                </a:solidFill>
              </a:rPr>
              <a:t> </a:t>
            </a:r>
            <a:r>
              <a:rPr lang="it-IT" sz="2400" dirty="0" err="1">
                <a:solidFill>
                  <a:srgbClr val="000000"/>
                </a:solidFill>
              </a:rPr>
              <a:t>as</a:t>
            </a:r>
            <a:r>
              <a:rPr lang="it-IT" sz="2400" dirty="0">
                <a:solidFill>
                  <a:srgbClr val="000000"/>
                </a:solidFill>
              </a:rPr>
              <a:t> </a:t>
            </a:r>
            <a:r>
              <a:rPr lang="it-IT" sz="2400" dirty="0" err="1">
                <a:solidFill>
                  <a:srgbClr val="000000"/>
                </a:solidFill>
              </a:rPr>
              <a:t>modulators</a:t>
            </a:r>
            <a:r>
              <a:rPr lang="it-IT" sz="2400" dirty="0">
                <a:solidFill>
                  <a:srgbClr val="000000"/>
                </a:solidFill>
              </a:rPr>
              <a:t> of </a:t>
            </a:r>
            <a:r>
              <a:rPr lang="it-IT" sz="2400" dirty="0" err="1">
                <a:solidFill>
                  <a:srgbClr val="000000"/>
                </a:solidFill>
              </a:rPr>
              <a:t>bacteriome</a:t>
            </a:r>
            <a:endParaRPr lang="it-IT" sz="2400" dirty="0">
              <a:solidFill>
                <a:srgbClr val="000000"/>
              </a:solidFill>
            </a:endParaRPr>
          </a:p>
          <a:p>
            <a:pPr algn="just"/>
            <a:endParaRPr lang="it-IT" sz="2400" dirty="0">
              <a:solidFill>
                <a:srgbClr val="000000"/>
              </a:solidFill>
            </a:endParaRPr>
          </a:p>
          <a:p>
            <a:pPr algn="just"/>
            <a:r>
              <a:rPr lang="it-IT" sz="2400" dirty="0">
                <a:solidFill>
                  <a:schemeClr val="tx1"/>
                </a:solidFill>
              </a:rPr>
              <a:t>Direct impact on </a:t>
            </a:r>
            <a:r>
              <a:rPr lang="it-IT" sz="2400" dirty="0" err="1">
                <a:solidFill>
                  <a:schemeClr val="tx1"/>
                </a:solidFill>
              </a:rPr>
              <a:t>inflammation</a:t>
            </a:r>
            <a:r>
              <a:rPr lang="it-IT" sz="2400" dirty="0">
                <a:solidFill>
                  <a:schemeClr val="tx1"/>
                </a:solidFill>
              </a:rPr>
              <a:t> </a:t>
            </a:r>
            <a:r>
              <a:rPr lang="it-IT" sz="2400" dirty="0" err="1">
                <a:solidFill>
                  <a:schemeClr val="tx1"/>
                </a:solidFill>
              </a:rPr>
              <a:t>as</a:t>
            </a:r>
            <a:r>
              <a:rPr lang="it-IT" sz="2400" dirty="0">
                <a:solidFill>
                  <a:schemeClr val="tx1"/>
                </a:solidFill>
              </a:rPr>
              <a:t> in </a:t>
            </a:r>
            <a:r>
              <a:rPr lang="it-IT" sz="2400" dirty="0" err="1">
                <a:solidFill>
                  <a:schemeClr val="tx1"/>
                </a:solidFill>
              </a:rPr>
              <a:t>Crohn’s</a:t>
            </a:r>
            <a:r>
              <a:rPr lang="it-IT" sz="2400" dirty="0">
                <a:solidFill>
                  <a:schemeClr val="tx1"/>
                </a:solidFill>
              </a:rPr>
              <a:t> </a:t>
            </a:r>
            <a:r>
              <a:rPr lang="it-IT" sz="2400" dirty="0" err="1">
                <a:solidFill>
                  <a:schemeClr val="tx1"/>
                </a:solidFill>
              </a:rPr>
              <a:t>disease</a:t>
            </a:r>
            <a:r>
              <a:rPr lang="it-IT" sz="2400" dirty="0">
                <a:solidFill>
                  <a:schemeClr val="tx1"/>
                </a:solidFill>
              </a:rPr>
              <a:t>.</a:t>
            </a:r>
          </a:p>
          <a:p>
            <a:pPr algn="just"/>
            <a:endParaRPr lang="it-IT" sz="2400" dirty="0">
              <a:solidFill>
                <a:schemeClr val="tx1"/>
              </a:solidFill>
            </a:endParaRPr>
          </a:p>
          <a:p>
            <a:pPr algn="just"/>
            <a:r>
              <a:rPr lang="it-IT" sz="2400" dirty="0" err="1">
                <a:solidFill>
                  <a:schemeClr val="tx1"/>
                </a:solidFill>
              </a:rPr>
              <a:t>They</a:t>
            </a:r>
            <a:r>
              <a:rPr lang="it-IT" sz="2400" dirty="0">
                <a:solidFill>
                  <a:schemeClr val="tx1"/>
                </a:solidFill>
              </a:rPr>
              <a:t> can use 2 </a:t>
            </a:r>
            <a:r>
              <a:rPr lang="it-IT" sz="2400" dirty="0" err="1">
                <a:solidFill>
                  <a:schemeClr val="tx1"/>
                </a:solidFill>
              </a:rPr>
              <a:t>different</a:t>
            </a:r>
            <a:r>
              <a:rPr lang="it-IT" sz="2400" dirty="0">
                <a:solidFill>
                  <a:schemeClr val="tx1"/>
                </a:solidFill>
              </a:rPr>
              <a:t> </a:t>
            </a:r>
            <a:r>
              <a:rPr lang="it-IT" sz="2400" dirty="0" err="1">
                <a:solidFill>
                  <a:schemeClr val="tx1"/>
                </a:solidFill>
              </a:rPr>
              <a:t>cycles</a:t>
            </a:r>
            <a:r>
              <a:rPr lang="it-IT" sz="2400" dirty="0">
                <a:solidFill>
                  <a:schemeClr val="tx1"/>
                </a:solidFill>
              </a:rPr>
              <a:t>  to </a:t>
            </a:r>
            <a:r>
              <a:rPr lang="it-IT" sz="2400" dirty="0" err="1">
                <a:solidFill>
                  <a:schemeClr val="tx1"/>
                </a:solidFill>
              </a:rPr>
              <a:t>infect</a:t>
            </a:r>
            <a:r>
              <a:rPr lang="it-IT" sz="2400" dirty="0">
                <a:solidFill>
                  <a:schemeClr val="tx1"/>
                </a:solidFill>
              </a:rPr>
              <a:t> and </a:t>
            </a:r>
            <a:r>
              <a:rPr lang="it-IT" sz="2400" dirty="0" err="1">
                <a:solidFill>
                  <a:schemeClr val="tx1"/>
                </a:solidFill>
              </a:rPr>
              <a:t>regulate</a:t>
            </a:r>
            <a:r>
              <a:rPr lang="it-IT" sz="2400" dirty="0">
                <a:solidFill>
                  <a:schemeClr val="tx1"/>
                </a:solidFill>
              </a:rPr>
              <a:t> </a:t>
            </a:r>
            <a:r>
              <a:rPr lang="it-IT" sz="2400" dirty="0" err="1">
                <a:solidFill>
                  <a:schemeClr val="tx1"/>
                </a:solidFill>
              </a:rPr>
              <a:t>bacterial</a:t>
            </a:r>
            <a:r>
              <a:rPr lang="it-IT" sz="2400" dirty="0">
                <a:solidFill>
                  <a:schemeClr val="tx1"/>
                </a:solidFill>
              </a:rPr>
              <a:t> </a:t>
            </a:r>
            <a:r>
              <a:rPr lang="it-IT" sz="2400" dirty="0" err="1">
                <a:solidFill>
                  <a:schemeClr val="tx1"/>
                </a:solidFill>
              </a:rPr>
              <a:t>communities</a:t>
            </a:r>
            <a:r>
              <a:rPr lang="it-IT" sz="2400" dirty="0">
                <a:solidFill>
                  <a:schemeClr val="tx1"/>
                </a:solidFill>
              </a:rPr>
              <a:t> </a:t>
            </a:r>
            <a:r>
              <a:rPr lang="it-IT" sz="2400" dirty="0" err="1">
                <a:solidFill>
                  <a:schemeClr val="tx1"/>
                </a:solidFill>
              </a:rPr>
              <a:t>lytic</a:t>
            </a:r>
            <a:r>
              <a:rPr lang="it-IT" sz="2400" dirty="0">
                <a:solidFill>
                  <a:schemeClr val="tx1"/>
                </a:solidFill>
              </a:rPr>
              <a:t> and </a:t>
            </a:r>
            <a:r>
              <a:rPr lang="it-IT" sz="2400" dirty="0" err="1">
                <a:solidFill>
                  <a:schemeClr val="tx1"/>
                </a:solidFill>
              </a:rPr>
              <a:t>lysogenic</a:t>
            </a:r>
            <a:r>
              <a:rPr lang="it-IT" sz="2400" dirty="0">
                <a:solidFill>
                  <a:schemeClr val="tx1"/>
                </a:solidFill>
              </a:rPr>
              <a:t>:</a:t>
            </a:r>
          </a:p>
          <a:p>
            <a:pPr algn="just"/>
            <a:endParaRPr lang="it-IT" sz="2400" dirty="0">
              <a:solidFill>
                <a:schemeClr val="tx1"/>
              </a:solidFill>
            </a:endParaRPr>
          </a:p>
          <a:p>
            <a:pPr algn="just"/>
            <a:r>
              <a:rPr lang="it-IT" sz="2400" dirty="0">
                <a:solidFill>
                  <a:schemeClr val="tx1"/>
                </a:solidFill>
              </a:rPr>
              <a:t>In the </a:t>
            </a:r>
            <a:r>
              <a:rPr lang="it-IT" sz="2400" dirty="0" err="1">
                <a:solidFill>
                  <a:schemeClr val="tx1"/>
                </a:solidFill>
              </a:rPr>
              <a:t>lityc</a:t>
            </a:r>
            <a:r>
              <a:rPr lang="it-IT" sz="2400" dirty="0">
                <a:solidFill>
                  <a:schemeClr val="tx1"/>
                </a:solidFill>
              </a:rPr>
              <a:t> </a:t>
            </a:r>
            <a:r>
              <a:rPr lang="it-IT" sz="2400" dirty="0" err="1">
                <a:solidFill>
                  <a:schemeClr val="tx1"/>
                </a:solidFill>
              </a:rPr>
              <a:t>cycle</a:t>
            </a:r>
            <a:r>
              <a:rPr lang="it-IT" sz="2400" dirty="0">
                <a:solidFill>
                  <a:schemeClr val="tx1"/>
                </a:solidFill>
              </a:rPr>
              <a:t> the </a:t>
            </a:r>
            <a:r>
              <a:rPr lang="it-IT" sz="2400" dirty="0" err="1">
                <a:solidFill>
                  <a:schemeClr val="tx1"/>
                </a:solidFill>
              </a:rPr>
              <a:t>infection</a:t>
            </a:r>
            <a:r>
              <a:rPr lang="it-IT" sz="2400" dirty="0">
                <a:solidFill>
                  <a:schemeClr val="tx1"/>
                </a:solidFill>
              </a:rPr>
              <a:t> </a:t>
            </a:r>
            <a:r>
              <a:rPr lang="it-IT" sz="2400" dirty="0" err="1">
                <a:solidFill>
                  <a:schemeClr val="tx1"/>
                </a:solidFill>
              </a:rPr>
              <a:t>results</a:t>
            </a:r>
            <a:r>
              <a:rPr lang="it-IT" sz="2400" dirty="0">
                <a:solidFill>
                  <a:schemeClr val="tx1"/>
                </a:solidFill>
              </a:rPr>
              <a:t> in the </a:t>
            </a:r>
            <a:r>
              <a:rPr lang="it-IT" sz="2400" dirty="0" err="1">
                <a:solidFill>
                  <a:schemeClr val="tx1"/>
                </a:solidFill>
              </a:rPr>
              <a:t>distruction</a:t>
            </a:r>
            <a:r>
              <a:rPr lang="it-IT" sz="2400" dirty="0">
                <a:solidFill>
                  <a:schemeClr val="tx1"/>
                </a:solidFill>
              </a:rPr>
              <a:t> of </a:t>
            </a:r>
            <a:r>
              <a:rPr lang="it-IT" sz="2400" dirty="0" err="1">
                <a:solidFill>
                  <a:schemeClr val="tx1"/>
                </a:solidFill>
              </a:rPr>
              <a:t>infected</a:t>
            </a:r>
            <a:r>
              <a:rPr lang="it-IT" sz="2400" dirty="0">
                <a:solidFill>
                  <a:schemeClr val="tx1"/>
                </a:solidFill>
              </a:rPr>
              <a:t> </a:t>
            </a:r>
            <a:r>
              <a:rPr lang="it-IT" sz="2400" dirty="0" err="1">
                <a:solidFill>
                  <a:schemeClr val="tx1"/>
                </a:solidFill>
              </a:rPr>
              <a:t>cells</a:t>
            </a:r>
            <a:r>
              <a:rPr lang="it-IT" sz="2400" dirty="0">
                <a:solidFill>
                  <a:schemeClr val="tx1"/>
                </a:solidFill>
              </a:rPr>
              <a:t> and release </a:t>
            </a:r>
            <a:r>
              <a:rPr lang="it-IT" sz="2400" dirty="0" err="1">
                <a:solidFill>
                  <a:schemeClr val="tx1"/>
                </a:solidFill>
              </a:rPr>
              <a:t>progeny</a:t>
            </a:r>
            <a:endParaRPr lang="it-IT" sz="2400" dirty="0">
              <a:solidFill>
                <a:schemeClr val="tx1"/>
              </a:solidFill>
            </a:endParaRPr>
          </a:p>
          <a:p>
            <a:pPr algn="just"/>
            <a:endParaRPr lang="it-IT" sz="2400" dirty="0">
              <a:solidFill>
                <a:schemeClr val="tx1"/>
              </a:solidFill>
            </a:endParaRPr>
          </a:p>
          <a:p>
            <a:pPr algn="just"/>
            <a:r>
              <a:rPr lang="it-IT" sz="2400" dirty="0">
                <a:solidFill>
                  <a:schemeClr val="tx1"/>
                </a:solidFill>
              </a:rPr>
              <a:t>In the </a:t>
            </a:r>
            <a:r>
              <a:rPr lang="it-IT" sz="2400" dirty="0" err="1">
                <a:solidFill>
                  <a:schemeClr val="tx1"/>
                </a:solidFill>
              </a:rPr>
              <a:t>lysogenic</a:t>
            </a:r>
            <a:r>
              <a:rPr lang="it-IT" sz="2400" dirty="0">
                <a:solidFill>
                  <a:schemeClr val="tx1"/>
                </a:solidFill>
              </a:rPr>
              <a:t> </a:t>
            </a:r>
            <a:r>
              <a:rPr lang="it-IT" sz="2400" dirty="0" err="1">
                <a:solidFill>
                  <a:schemeClr val="tx1"/>
                </a:solidFill>
              </a:rPr>
              <a:t>cycle</a:t>
            </a:r>
            <a:r>
              <a:rPr lang="it-IT" sz="2400" dirty="0">
                <a:solidFill>
                  <a:schemeClr val="tx1"/>
                </a:solidFill>
              </a:rPr>
              <a:t> , </a:t>
            </a:r>
            <a:r>
              <a:rPr lang="it-IT" sz="2400" dirty="0" err="1">
                <a:solidFill>
                  <a:schemeClr val="tx1"/>
                </a:solidFill>
              </a:rPr>
              <a:t>they</a:t>
            </a:r>
            <a:r>
              <a:rPr lang="it-IT" sz="2400" dirty="0">
                <a:solidFill>
                  <a:schemeClr val="tx1"/>
                </a:solidFill>
              </a:rPr>
              <a:t> integrate </a:t>
            </a:r>
            <a:r>
              <a:rPr lang="it-IT" sz="2400" dirty="0" err="1">
                <a:solidFill>
                  <a:schemeClr val="tx1"/>
                </a:solidFill>
              </a:rPr>
              <a:t>their</a:t>
            </a:r>
            <a:r>
              <a:rPr lang="it-IT" sz="2400" dirty="0">
                <a:solidFill>
                  <a:schemeClr val="tx1"/>
                </a:solidFill>
              </a:rPr>
              <a:t> </a:t>
            </a:r>
            <a:r>
              <a:rPr lang="it-IT" sz="2400" dirty="0" err="1">
                <a:solidFill>
                  <a:schemeClr val="tx1"/>
                </a:solidFill>
              </a:rPr>
              <a:t>genome</a:t>
            </a:r>
            <a:r>
              <a:rPr lang="it-IT" sz="2400" dirty="0">
                <a:solidFill>
                  <a:schemeClr val="tx1"/>
                </a:solidFill>
              </a:rPr>
              <a:t> in </a:t>
            </a:r>
            <a:r>
              <a:rPr lang="it-IT" sz="2400" dirty="0" err="1">
                <a:solidFill>
                  <a:schemeClr val="tx1"/>
                </a:solidFill>
              </a:rPr>
              <a:t>host</a:t>
            </a:r>
            <a:r>
              <a:rPr lang="it-IT" sz="2400" dirty="0">
                <a:solidFill>
                  <a:schemeClr val="tx1"/>
                </a:solidFill>
              </a:rPr>
              <a:t> </a:t>
            </a:r>
            <a:r>
              <a:rPr lang="it-IT" sz="2400" dirty="0" err="1">
                <a:solidFill>
                  <a:schemeClr val="tx1"/>
                </a:solidFill>
              </a:rPr>
              <a:t>genome</a:t>
            </a:r>
            <a:r>
              <a:rPr lang="it-IT" sz="2400" dirty="0">
                <a:solidFill>
                  <a:schemeClr val="tx1"/>
                </a:solidFill>
              </a:rPr>
              <a:t> </a:t>
            </a:r>
            <a:r>
              <a:rPr lang="it-IT" sz="2400" dirty="0" err="1">
                <a:solidFill>
                  <a:schemeClr val="tx1"/>
                </a:solidFill>
              </a:rPr>
              <a:t>as</a:t>
            </a:r>
            <a:r>
              <a:rPr lang="it-IT" sz="2400" dirty="0">
                <a:solidFill>
                  <a:schemeClr val="tx1"/>
                </a:solidFill>
              </a:rPr>
              <a:t> </a:t>
            </a:r>
            <a:r>
              <a:rPr lang="it-IT" sz="2400" dirty="0" err="1">
                <a:solidFill>
                  <a:schemeClr val="tx1"/>
                </a:solidFill>
              </a:rPr>
              <a:t>prophage</a:t>
            </a:r>
            <a:r>
              <a:rPr lang="it-IT" sz="2400" dirty="0">
                <a:solidFill>
                  <a:schemeClr val="tx1"/>
                </a:solidFill>
              </a:rPr>
              <a:t>.</a:t>
            </a:r>
          </a:p>
        </p:txBody>
      </p:sp>
    </p:spTree>
    <p:extLst>
      <p:ext uri="{BB962C8B-B14F-4D97-AF65-F5344CB8AC3E}">
        <p14:creationId xmlns:p14="http://schemas.microsoft.com/office/powerpoint/2010/main" val="300368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Freeform 109"/>
          <p:cNvSpPr>
            <a:spLocks/>
          </p:cNvSpPr>
          <p:nvPr/>
        </p:nvSpPr>
        <p:spPr bwMode="auto">
          <a:xfrm>
            <a:off x="0" y="0"/>
            <a:ext cx="9144000" cy="6858000"/>
          </a:xfrm>
          <a:custGeom>
            <a:avLst/>
            <a:gdLst>
              <a:gd name="T0" fmla="*/ 0 w 9144000"/>
              <a:gd name="T1" fmla="*/ 6858000 h 6858000"/>
              <a:gd name="T2" fmla="*/ 9144000 w 9144000"/>
              <a:gd name="T3" fmla="*/ 6858000 h 6858000"/>
              <a:gd name="T4" fmla="*/ 9144000 w 9144000"/>
              <a:gd name="T5" fmla="*/ 0 h 6858000"/>
              <a:gd name="T6" fmla="*/ 0 w 9144000"/>
              <a:gd name="T7" fmla="*/ 0 h 6858000"/>
              <a:gd name="T8" fmla="*/ 0 w 9144000"/>
              <a:gd name="T9" fmla="*/ 6858000 h 6858000"/>
              <a:gd name="T10" fmla="*/ 0 60000 65536"/>
              <a:gd name="T11" fmla="*/ 0 60000 65536"/>
              <a:gd name="T12" fmla="*/ 0 60000 65536"/>
              <a:gd name="T13" fmla="*/ 0 60000 65536"/>
              <a:gd name="T14" fmla="*/ 0 60000 65536"/>
              <a:gd name="T15" fmla="*/ 0 w 9144000"/>
              <a:gd name="T16" fmla="*/ 0 h 6858000"/>
              <a:gd name="T17" fmla="*/ 9144000 w 9144000"/>
              <a:gd name="T18" fmla="*/ 6858000 h 6858000"/>
            </a:gdLst>
            <a:ahLst/>
            <a:cxnLst>
              <a:cxn ang="T10">
                <a:pos x="T0" y="T1"/>
              </a:cxn>
              <a:cxn ang="T11">
                <a:pos x="T2" y="T3"/>
              </a:cxn>
              <a:cxn ang="T12">
                <a:pos x="T4" y="T5"/>
              </a:cxn>
              <a:cxn ang="T13">
                <a:pos x="T6" y="T7"/>
              </a:cxn>
              <a:cxn ang="T14">
                <a:pos x="T8" y="T9"/>
              </a:cxn>
            </a:cxnLst>
            <a:rect l="T15" t="T16" r="T17" b="T18"/>
            <a:pathLst>
              <a:path w="9144000" h="6858000">
                <a:moveTo>
                  <a:pt x="0" y="6858000"/>
                </a:moveTo>
                <a:lnTo>
                  <a:pt x="9144000" y="6858000"/>
                </a:lnTo>
                <a:lnTo>
                  <a:pt x="9144000" y="0"/>
                </a:lnTo>
                <a:lnTo>
                  <a:pt x="0" y="0"/>
                </a:lnTo>
                <a:lnTo>
                  <a:pt x="0" y="6858000"/>
                </a:lnTo>
                <a:close/>
              </a:path>
            </a:pathLst>
          </a:custGeom>
          <a:solidFill>
            <a:schemeClr val="bg1"/>
          </a:solidFill>
          <a:ln w="12700" cap="flat" cmpd="sng" algn="ctr">
            <a:solidFill>
              <a:srgbClr val="000000">
                <a:alpha val="0"/>
              </a:srgbClr>
            </a:solidFill>
            <a:prstDash val="solid"/>
            <a:round/>
            <a:headEnd/>
            <a:tailEnd/>
          </a:ln>
        </p:spPr>
        <p:txBody>
          <a:bodyPr anchor="ctr"/>
          <a:lstStyle/>
          <a:p>
            <a:endParaRPr lang="it-IT"/>
          </a:p>
        </p:txBody>
      </p:sp>
      <p:pic>
        <p:nvPicPr>
          <p:cNvPr id="21507" name="Picture 111"/>
          <p:cNvPicPr>
            <a:picLocks noChangeAspect="1"/>
          </p:cNvPicPr>
          <p:nvPr/>
        </p:nvPicPr>
        <p:blipFill>
          <a:blip r:embed="rId3"/>
          <a:srcRect l="11423" t="24435" r="452" b="34819"/>
          <a:stretch>
            <a:fillRect/>
          </a:stretch>
        </p:blipFill>
        <p:spPr bwMode="auto">
          <a:xfrm>
            <a:off x="809625" y="1268413"/>
            <a:ext cx="7775575" cy="2665412"/>
          </a:xfrm>
          <a:prstGeom prst="rect">
            <a:avLst/>
          </a:prstGeom>
          <a:noFill/>
          <a:ln w="9525">
            <a:noFill/>
            <a:miter lim="800000"/>
            <a:headEnd/>
            <a:tailEnd/>
          </a:ln>
        </p:spPr>
      </p:pic>
      <p:sp>
        <p:nvSpPr>
          <p:cNvPr id="21508" name="TextBox 111"/>
          <p:cNvSpPr txBox="1">
            <a:spLocks noChangeArrowheads="1"/>
          </p:cNvSpPr>
          <p:nvPr/>
        </p:nvSpPr>
        <p:spPr bwMode="auto">
          <a:xfrm>
            <a:off x="323528" y="404664"/>
            <a:ext cx="8424936" cy="6182079"/>
          </a:xfrm>
          <a:prstGeom prst="rect">
            <a:avLst/>
          </a:prstGeom>
          <a:noFill/>
          <a:ln w="9525">
            <a:noFill/>
            <a:miter lim="800000"/>
            <a:headEnd/>
            <a:tailEnd/>
          </a:ln>
        </p:spPr>
        <p:txBody>
          <a:bodyPr wrap="square" lIns="0" tIns="0" rIns="0" bIns="0">
            <a:spAutoFit/>
          </a:bodyPr>
          <a:lstStyle/>
          <a:p>
            <a:pPr indent="561975" algn="ctr"/>
            <a:r>
              <a:rPr lang="en-US" altLang="zh-CN" sz="2800" b="1" dirty="0">
                <a:solidFill>
                  <a:srgbClr val="000000"/>
                </a:solidFill>
                <a:latin typeface="Verdana" pitchFamily="34" charset="0"/>
              </a:rPr>
              <a:t> Trans-species</a:t>
            </a:r>
            <a:r>
              <a:rPr lang="en-US" altLang="zh-CN" sz="2800" b="1" dirty="0">
                <a:solidFill>
                  <a:srgbClr val="000000"/>
                </a:solidFill>
                <a:latin typeface="Verdana" pitchFamily="34" charset="0"/>
                <a:cs typeface="Verdana" pitchFamily="34" charset="0"/>
              </a:rPr>
              <a:t> </a:t>
            </a:r>
            <a:r>
              <a:rPr lang="en-US" altLang="zh-CN" sz="2800" b="1" dirty="0">
                <a:solidFill>
                  <a:srgbClr val="000000"/>
                </a:solidFill>
                <a:latin typeface="Verdana" pitchFamily="34" charset="0"/>
              </a:rPr>
              <a:t>transfer of viruses: a moving target </a:t>
            </a: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000"/>
              </a:lnSpc>
            </a:pPr>
            <a:endParaRPr lang="en-US" dirty="0"/>
          </a:p>
          <a:p>
            <a:pPr indent="561975">
              <a:lnSpc>
                <a:spcPts val="1600"/>
              </a:lnSpc>
            </a:pPr>
            <a:endParaRPr lang="en-US" dirty="0"/>
          </a:p>
          <a:p>
            <a:pPr indent="561975"/>
            <a:r>
              <a:rPr lang="en-US" altLang="zh-CN" sz="1000" dirty="0">
                <a:solidFill>
                  <a:srgbClr val="000000"/>
                </a:solidFill>
                <a:latin typeface="Verdana" pitchFamily="34" charset="0"/>
              </a:rPr>
              <a:t>Graham et al. Nat Rev </a:t>
            </a:r>
            <a:r>
              <a:rPr lang="en-US" altLang="zh-CN" sz="1000" dirty="0" err="1">
                <a:solidFill>
                  <a:srgbClr val="000000"/>
                </a:solidFill>
                <a:latin typeface="Verdana" pitchFamily="34" charset="0"/>
              </a:rPr>
              <a:t>Microbiol</a:t>
            </a:r>
            <a:r>
              <a:rPr lang="en-US" altLang="zh-CN" sz="1000" dirty="0">
                <a:solidFill>
                  <a:srgbClr val="000000"/>
                </a:solidFill>
                <a:latin typeface="Verdana" pitchFamily="34" charset="0"/>
              </a:rPr>
              <a:t> 2013</a:t>
            </a:r>
          </a:p>
          <a:p>
            <a:pPr indent="561975">
              <a:lnSpc>
                <a:spcPts val="1000"/>
              </a:lnSpc>
            </a:pPr>
            <a:endParaRPr lang="en-US" dirty="0"/>
          </a:p>
          <a:p>
            <a:pPr indent="561975">
              <a:lnSpc>
                <a:spcPts val="1650"/>
              </a:lnSpc>
            </a:pPr>
            <a:endParaRPr lang="en-US" dirty="0"/>
          </a:p>
          <a:p>
            <a:pPr indent="561975"/>
            <a:r>
              <a:rPr lang="en-US" altLang="zh-CN" sz="1600" dirty="0">
                <a:solidFill>
                  <a:srgbClr val="5E5E5E"/>
                </a:solidFill>
                <a:latin typeface="Wingdings" pitchFamily="2" charset="2"/>
              </a:rPr>
              <a:t> </a:t>
            </a:r>
            <a:r>
              <a:rPr lang="en-US" altLang="zh-CN" sz="1600" dirty="0">
                <a:solidFill>
                  <a:srgbClr val="000000"/>
                </a:solidFill>
              </a:rPr>
              <a:t>&gt;80 Mio pet cats worldwide</a:t>
            </a:r>
          </a:p>
          <a:p>
            <a:pPr indent="561975">
              <a:lnSpc>
                <a:spcPts val="1150"/>
              </a:lnSpc>
            </a:pPr>
            <a:endParaRPr lang="en-US" dirty="0"/>
          </a:p>
          <a:p>
            <a:pPr indent="561975"/>
            <a:r>
              <a:rPr lang="en-US" altLang="zh-CN" sz="1600" dirty="0">
                <a:solidFill>
                  <a:srgbClr val="5E5E5E"/>
                </a:solidFill>
                <a:latin typeface="Wingdings" pitchFamily="2" charset="2"/>
              </a:rPr>
              <a:t> </a:t>
            </a:r>
            <a:r>
              <a:rPr lang="en-US" altLang="zh-CN" sz="1600" dirty="0">
                <a:solidFill>
                  <a:srgbClr val="000000"/>
                </a:solidFill>
              </a:rPr>
              <a:t>Feline Co-infections common (40% of cats shed &gt;5 viruses in feces)</a:t>
            </a:r>
          </a:p>
          <a:p>
            <a:pPr indent="561975">
              <a:lnSpc>
                <a:spcPts val="813"/>
              </a:lnSpc>
            </a:pPr>
            <a:endParaRPr lang="en-US" dirty="0"/>
          </a:p>
          <a:p>
            <a:pPr indent="561975" hangingPunct="0">
              <a:lnSpc>
                <a:spcPct val="135000"/>
              </a:lnSpc>
            </a:pPr>
            <a:r>
              <a:rPr lang="en-US" altLang="zh-CN" sz="1600" dirty="0">
                <a:solidFill>
                  <a:srgbClr val="5E5E5E"/>
                </a:solidFill>
                <a:latin typeface="Wingdings" pitchFamily="2" charset="2"/>
              </a:rPr>
              <a:t> </a:t>
            </a:r>
            <a:r>
              <a:rPr lang="en-US" altLang="zh-CN" sz="1600" dirty="0">
                <a:solidFill>
                  <a:srgbClr val="000000"/>
                </a:solidFill>
              </a:rPr>
              <a:t>Novel viruses in asymptomatic cats (</a:t>
            </a:r>
            <a:r>
              <a:rPr lang="en-US" altLang="zh-CN" sz="1600" dirty="0" err="1">
                <a:solidFill>
                  <a:srgbClr val="000000"/>
                </a:solidFill>
              </a:rPr>
              <a:t>Sakobuvirus</a:t>
            </a:r>
            <a:r>
              <a:rPr lang="en-US" altLang="zh-CN" sz="1600" dirty="0">
                <a:solidFill>
                  <a:srgbClr val="000000"/>
                </a:solidFill>
              </a:rPr>
              <a:t>, </a:t>
            </a:r>
            <a:r>
              <a:rPr lang="en-US" altLang="zh-CN" sz="1600" dirty="0" err="1">
                <a:solidFill>
                  <a:srgbClr val="000000"/>
                </a:solidFill>
              </a:rPr>
              <a:t>Bocavirus</a:t>
            </a:r>
            <a:r>
              <a:rPr lang="en-US" altLang="zh-CN" sz="1600" dirty="0">
                <a:solidFill>
                  <a:srgbClr val="000000"/>
                </a:solidFill>
              </a:rPr>
              <a:t>, </a:t>
            </a:r>
            <a:r>
              <a:rPr lang="en-US" altLang="zh-CN" sz="1600" dirty="0" err="1">
                <a:solidFill>
                  <a:srgbClr val="000000"/>
                </a:solidFill>
              </a:rPr>
              <a:t>Astroviren</a:t>
            </a:r>
            <a:r>
              <a:rPr lang="en-US" altLang="zh-CN" sz="1600" dirty="0">
                <a:solidFill>
                  <a:srgbClr val="000000"/>
                </a:solidFill>
              </a:rPr>
              <a:t>, </a:t>
            </a:r>
            <a:r>
              <a:rPr lang="en-US" altLang="zh-CN" sz="1600" dirty="0" err="1">
                <a:solidFill>
                  <a:srgbClr val="000000"/>
                </a:solidFill>
              </a:rPr>
              <a:t>Picobirnavirus</a:t>
            </a:r>
            <a:r>
              <a:rPr lang="en-US" altLang="zh-CN" sz="1600" dirty="0">
                <a:solidFill>
                  <a:srgbClr val="000000"/>
                </a:solidFill>
              </a:rPr>
              <a:t>)</a:t>
            </a:r>
          </a:p>
          <a:p>
            <a:pPr indent="561975">
              <a:lnSpc>
                <a:spcPts val="1000"/>
              </a:lnSpc>
            </a:pPr>
            <a:endParaRPr lang="en-US" dirty="0"/>
          </a:p>
          <a:p>
            <a:pPr indent="561975">
              <a:lnSpc>
                <a:spcPts val="1850"/>
              </a:lnSpc>
            </a:pPr>
            <a:endParaRPr lang="en-US" dirty="0"/>
          </a:p>
          <a:p>
            <a:pPr indent="561975"/>
            <a:r>
              <a:rPr lang="en-US" altLang="zh-CN" sz="1000" dirty="0">
                <a:solidFill>
                  <a:srgbClr val="000000"/>
                </a:solidFill>
                <a:latin typeface="Verdana" pitchFamily="34" charset="0"/>
              </a:rPr>
              <a:t>Ng et al. Veterinary </a:t>
            </a:r>
            <a:r>
              <a:rPr lang="en-US" altLang="zh-CN" sz="1000" dirty="0" err="1">
                <a:solidFill>
                  <a:srgbClr val="000000"/>
                </a:solidFill>
                <a:latin typeface="Verdana" pitchFamily="34" charset="0"/>
              </a:rPr>
              <a:t>Microbiol</a:t>
            </a:r>
            <a:r>
              <a:rPr lang="en-US" altLang="zh-CN" sz="1000" dirty="0">
                <a:solidFill>
                  <a:srgbClr val="000000"/>
                </a:solidFill>
                <a:latin typeface="Verdana" pitchFamily="34" charset="0"/>
              </a:rPr>
              <a:t> 2013; </a:t>
            </a:r>
            <a:r>
              <a:rPr lang="en-US" altLang="zh-CN" sz="1000" dirty="0" err="1">
                <a:solidFill>
                  <a:srgbClr val="000000"/>
                </a:solidFill>
                <a:latin typeface="Verdana" pitchFamily="34" charset="0"/>
              </a:rPr>
              <a:t>Benedictis</a:t>
            </a:r>
            <a:r>
              <a:rPr lang="en-US" altLang="zh-CN" sz="1000" dirty="0">
                <a:solidFill>
                  <a:srgbClr val="000000"/>
                </a:solidFill>
                <a:latin typeface="Verdana" pitchFamily="34" charset="0"/>
              </a:rPr>
              <a:t> et al. Infection, Genetics, Evolution 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Science-February 23 2018"/>
          <p:cNvPicPr>
            <a:picLocks noChangeAspect="1" noChangeArrowheads="1"/>
          </p:cNvPicPr>
          <p:nvPr/>
        </p:nvPicPr>
        <p:blipFill>
          <a:blip r:embed="rId3"/>
          <a:srcRect/>
          <a:stretch>
            <a:fillRect/>
          </a:stretch>
        </p:blipFill>
        <p:spPr bwMode="auto">
          <a:xfrm>
            <a:off x="395288" y="1268413"/>
            <a:ext cx="3600450" cy="4679950"/>
          </a:xfrm>
          <a:prstGeom prst="rect">
            <a:avLst/>
          </a:prstGeom>
          <a:noFill/>
          <a:ln w="9525">
            <a:noFill/>
            <a:miter lim="800000"/>
            <a:headEnd/>
            <a:tailEnd/>
          </a:ln>
        </p:spPr>
      </p:pic>
      <p:sp>
        <p:nvSpPr>
          <p:cNvPr id="23554" name="Rectangle 6"/>
          <p:cNvSpPr>
            <a:spLocks noChangeArrowheads="1"/>
          </p:cNvSpPr>
          <p:nvPr/>
        </p:nvSpPr>
        <p:spPr bwMode="auto">
          <a:xfrm>
            <a:off x="4500563" y="1165225"/>
            <a:ext cx="4643437" cy="4760913"/>
          </a:xfrm>
          <a:prstGeom prst="rect">
            <a:avLst/>
          </a:prstGeom>
          <a:noFill/>
          <a:ln w="9525">
            <a:noFill/>
            <a:miter lim="800000"/>
            <a:headEnd/>
            <a:tailEnd/>
          </a:ln>
        </p:spPr>
        <p:txBody>
          <a:bodyPr anchor="ctr">
            <a:spAutoFit/>
          </a:bodyPr>
          <a:lstStyle/>
          <a:p>
            <a:pPr algn="ctr"/>
            <a:r>
              <a:rPr lang="it-IT" b="1"/>
              <a:t>GVP paper published in Science</a:t>
            </a:r>
          </a:p>
          <a:p>
            <a:pPr algn="ctr"/>
            <a:endParaRPr lang="it-IT" b="1"/>
          </a:p>
          <a:p>
            <a:pPr algn="ctr"/>
            <a:r>
              <a:rPr lang="it-IT" i="1"/>
              <a:t>"Outbreaks of novel and deadly viruses highlight global vulnerability to emerging diseases, with many having massive health and economic impacts...</a:t>
            </a:r>
          </a:p>
          <a:p>
            <a:pPr algn="ctr"/>
            <a:endParaRPr lang="it-IT" i="1"/>
          </a:p>
          <a:p>
            <a:pPr algn="ctr"/>
            <a:r>
              <a:rPr lang="it-IT" i="1"/>
              <a:t>Our ability to mitigate disease emergence is undermined by our poor understanding of the diversity and ecology of viral threats, and of the drivers of their emergence. </a:t>
            </a:r>
          </a:p>
          <a:p>
            <a:pPr algn="ctr"/>
            <a:endParaRPr lang="it-IT" i="1"/>
          </a:p>
          <a:p>
            <a:pPr algn="ctr"/>
            <a:r>
              <a:rPr lang="it-IT" i="1"/>
              <a:t>We describe a Global Virome Project (GVP) aimed to launch in </a:t>
            </a:r>
            <a:r>
              <a:rPr lang="it-IT" b="1"/>
              <a:t>2018</a:t>
            </a:r>
            <a:r>
              <a:rPr lang="it-IT" i="1"/>
              <a:t> that will help identify the bulk of this viralthreat and provide timely data for public health interventions against future pandemics."  </a:t>
            </a:r>
          </a:p>
        </p:txBody>
      </p:sp>
      <p:sp>
        <p:nvSpPr>
          <p:cNvPr id="23555" name="Rectangle 7"/>
          <p:cNvSpPr>
            <a:spLocks noChangeArrowheads="1"/>
          </p:cNvSpPr>
          <p:nvPr/>
        </p:nvSpPr>
        <p:spPr bwMode="auto">
          <a:xfrm>
            <a:off x="323850" y="333375"/>
            <a:ext cx="5256213" cy="366713"/>
          </a:xfrm>
          <a:prstGeom prst="rect">
            <a:avLst/>
          </a:prstGeom>
          <a:noFill/>
          <a:ln w="9525">
            <a:noFill/>
            <a:miter lim="800000"/>
            <a:headEnd/>
            <a:tailEnd/>
          </a:ln>
        </p:spPr>
        <p:txBody>
          <a:bodyPr>
            <a:spAutoFit/>
          </a:bodyPr>
          <a:lstStyle/>
          <a:p>
            <a:r>
              <a:rPr lang="it-IT" b="1">
                <a:solidFill>
                  <a:srgbClr val="000000"/>
                </a:solidFill>
              </a:rPr>
              <a:t>The HUMAN VIROME project</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1889</TotalTime>
  <Words>3731</Words>
  <Application>Microsoft Macintosh PowerPoint</Application>
  <PresentationFormat>Presentazione su schermo (4:3)</PresentationFormat>
  <Paragraphs>343</Paragraphs>
  <Slides>37</Slides>
  <Notes>22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37</vt:i4>
      </vt:variant>
    </vt:vector>
  </HeadingPairs>
  <TitlesOfParts>
    <vt:vector size="45" baseType="lpstr">
      <vt:lpstr>Arial Unicode MS</vt:lpstr>
      <vt:lpstr>Arial</vt:lpstr>
      <vt:lpstr>Calibri</vt:lpstr>
      <vt:lpstr>Times</vt:lpstr>
      <vt:lpstr>Times New Roman</vt:lpstr>
      <vt:lpstr>Verdana</vt:lpstr>
      <vt:lpstr>Wingdings</vt:lpstr>
      <vt:lpstr>Tema di Office</vt:lpstr>
      <vt:lpstr>” i virus sono il creatore nascosto che ha contribuito a renderci umani”                                                                                Luis Villarreal </vt:lpstr>
      <vt:lpstr>THE VIROME</vt:lpstr>
      <vt:lpstr>Presentazione standard di PowerPoint</vt:lpstr>
      <vt:lpstr>The global virome</vt:lpstr>
      <vt:lpstr>The Human Virome</vt:lpstr>
      <vt:lpstr>Eukaryotic   are relevant as pathogen causing acute  or persistent infections hestablishING a long term relationship with the host and influence the inflammatory status of the body. Other are found in healthy individuals without apparent disease.  Many sequences are integrated in human genome reffered as endogenous viral elements ( EVEs) including retroviral (8%).  Some remains as complete ORFs and seem to be functional  Gammaretroviruses HERV-T envelope sequences remains functional in primate for milions of years.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COMAR MANOLA</dc:creator>
  <cp:lastModifiedBy>Microsoft Office User</cp:lastModifiedBy>
  <cp:revision>167</cp:revision>
  <dcterms:created xsi:type="dcterms:W3CDTF">2018-10-19T10:34:39Z</dcterms:created>
  <dcterms:modified xsi:type="dcterms:W3CDTF">2020-11-27T09:25:14Z</dcterms:modified>
</cp:coreProperties>
</file>