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6"/>
  </p:notesMasterIdLst>
  <p:handoutMasterIdLst>
    <p:handoutMasterId r:id="rId27"/>
  </p:handoutMasterIdLst>
  <p:sldIdLst>
    <p:sldId id="441" r:id="rId2"/>
    <p:sldId id="429" r:id="rId3"/>
    <p:sldId id="452" r:id="rId4"/>
    <p:sldId id="453" r:id="rId5"/>
    <p:sldId id="454" r:id="rId6"/>
    <p:sldId id="443" r:id="rId7"/>
    <p:sldId id="451" r:id="rId8"/>
    <p:sldId id="444" r:id="rId9"/>
    <p:sldId id="445" r:id="rId10"/>
    <p:sldId id="450" r:id="rId11"/>
    <p:sldId id="446" r:id="rId12"/>
    <p:sldId id="449" r:id="rId13"/>
    <p:sldId id="435" r:id="rId14"/>
    <p:sldId id="402" r:id="rId15"/>
    <p:sldId id="403" r:id="rId16"/>
    <p:sldId id="436" r:id="rId17"/>
    <p:sldId id="455" r:id="rId18"/>
    <p:sldId id="456" r:id="rId19"/>
    <p:sldId id="457" r:id="rId20"/>
    <p:sldId id="418" r:id="rId21"/>
    <p:sldId id="419" r:id="rId22"/>
    <p:sldId id="420" r:id="rId23"/>
    <p:sldId id="407" r:id="rId24"/>
    <p:sldId id="395" r:id="rId25"/>
  </p:sldIdLst>
  <p:sldSz cx="9144000" cy="6858000" type="screen4x3"/>
  <p:notesSz cx="9942513" cy="68103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5">
          <p15:clr>
            <a:srgbClr val="A4A3A4"/>
          </p15:clr>
        </p15:guide>
        <p15:guide id="2" pos="31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454" autoAdjust="0"/>
    <p:restoredTop sz="90929"/>
  </p:normalViewPr>
  <p:slideViewPr>
    <p:cSldViewPr snapToGrid="0">
      <p:cViewPr varScale="1">
        <p:scale>
          <a:sx n="69" d="100"/>
          <a:sy n="69" d="100"/>
        </p:scale>
        <p:origin x="1684" y="44"/>
      </p:cViewPr>
      <p:guideLst>
        <p:guide orient="horz" pos="2160"/>
        <p:guide pos="29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43" d="100"/>
          <a:sy n="43" d="100"/>
        </p:scale>
        <p:origin x="-1476" y="-96"/>
      </p:cViewPr>
      <p:guideLst>
        <p:guide orient="horz" pos="2145"/>
        <p:guide pos="31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4357631" cy="36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41" tIns="46021" rIns="92041" bIns="4602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84884" y="2"/>
            <a:ext cx="4357631" cy="36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41" tIns="46021" rIns="92041" bIns="4602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87129"/>
            <a:ext cx="4357631" cy="31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41" tIns="46021" rIns="92041" bIns="4602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4884" y="6487129"/>
            <a:ext cx="4357631" cy="31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41" tIns="46021" rIns="92041" bIns="4602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CBB16E-D990-482A-925E-C98E4532B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8719" cy="340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1" tIns="46021" rIns="92041" bIns="4602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3797" y="0"/>
            <a:ext cx="4308719" cy="340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1" tIns="46021" rIns="92041" bIns="4602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8663" y="511175"/>
            <a:ext cx="3405187" cy="2554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5078" y="3234584"/>
            <a:ext cx="7292362" cy="306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1" tIns="46021" rIns="92041" bIns="460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70227"/>
            <a:ext cx="4308719" cy="340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1" tIns="46021" rIns="92041" bIns="4602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9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3797" y="6470227"/>
            <a:ext cx="4308719" cy="340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1" tIns="46021" rIns="92041" bIns="4602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146A2A9-E578-4E1F-8C40-5C879B6C7E0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471A3E-00D2-45C0-8D0F-24A42323D6DC}" type="slidenum">
              <a:rPr lang="it-IT"/>
              <a:pPr/>
              <a:t>1</a:t>
            </a:fld>
            <a:endParaRPr lang="it-IT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74670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46A2A9-E578-4E1F-8C40-5C879B6C7E09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9731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CBC9B1-DD93-4756-A11C-AB3CCA9500CD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CBC9B1-DD93-4756-A11C-AB3CCA9500CD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1513B3-659C-47EE-9298-ECCE91748520}" type="slidenum">
              <a:rPr lang="it-IT" smtClean="0"/>
              <a:pPr/>
              <a:t>23</a:t>
            </a:fld>
            <a:endParaRPr 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7DAE0A-22B3-4449-85B7-5729F2350CC3}" type="slidenum">
              <a:rPr lang="it-IT"/>
              <a:pPr/>
              <a:t>24</a:t>
            </a:fld>
            <a:endParaRPr lang="it-IT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Beginning</a:t>
            </a:r>
            <a:r>
              <a:rPr lang="en-US" baseline="0" dirty="0" smtClean="0"/>
              <a:t> c</a:t>
            </a:r>
            <a:r>
              <a:rPr lang="en-US" dirty="0" smtClean="0"/>
              <a:t>ourse details </a:t>
            </a:r>
            <a:r>
              <a:rPr lang="en-US" baseline="0" dirty="0" smtClean="0"/>
              <a:t>and/or books/materials needed for a class/project.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99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Beginning</a:t>
            </a:r>
            <a:r>
              <a:rPr lang="en-US" baseline="0" dirty="0" smtClean="0"/>
              <a:t> c</a:t>
            </a:r>
            <a:r>
              <a:rPr lang="en-US" dirty="0" smtClean="0"/>
              <a:t>ourse details </a:t>
            </a:r>
            <a:r>
              <a:rPr lang="en-US" baseline="0" dirty="0" smtClean="0"/>
              <a:t>and/or books/materials needed for a class/project.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68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46A2A9-E578-4E1F-8C40-5C879B6C7E09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425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46A2A9-E578-4E1F-8C40-5C879B6C7E09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1744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46A2A9-E578-4E1F-8C40-5C879B6C7E09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2681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46A2A9-E578-4E1F-8C40-5C879B6C7E09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2440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46A2A9-E578-4E1F-8C40-5C879B6C7E09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2684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46A2A9-E578-4E1F-8C40-5C879B6C7E09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1284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CDE03B7-8B70-42FB-831F-461303FD802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9575" y="0"/>
            <a:ext cx="2176463" cy="6629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378575" cy="6629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672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2672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14"/>
          <p:cNvGrpSpPr>
            <a:grpSpLocks/>
          </p:cNvGrpSpPr>
          <p:nvPr userDrawn="1"/>
        </p:nvGrpSpPr>
        <p:grpSpPr bwMode="auto">
          <a:xfrm>
            <a:off x="0" y="0"/>
            <a:ext cx="8542338" cy="1052513"/>
            <a:chOff x="80" y="624"/>
            <a:chExt cx="5381" cy="663"/>
          </a:xfrm>
        </p:grpSpPr>
        <p:sp>
          <p:nvSpPr>
            <p:cNvPr id="64514" name="Rectangle 2"/>
            <p:cNvSpPr>
              <a:spLocks noChangeArrowheads="1"/>
            </p:cNvSpPr>
            <p:nvPr/>
          </p:nvSpPr>
          <p:spPr bwMode="ltGray">
            <a:xfrm>
              <a:off x="263" y="692"/>
              <a:ext cx="276" cy="2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it-IT"/>
            </a:p>
          </p:txBody>
        </p:sp>
        <p:sp>
          <p:nvSpPr>
            <p:cNvPr id="64515" name="Rectangle 3"/>
            <p:cNvSpPr>
              <a:spLocks noChangeArrowheads="1"/>
            </p:cNvSpPr>
            <p:nvPr/>
          </p:nvSpPr>
          <p:spPr bwMode="ltGray">
            <a:xfrm>
              <a:off x="504" y="692"/>
              <a:ext cx="207" cy="29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it-IT"/>
            </a:p>
          </p:txBody>
        </p:sp>
        <p:sp>
          <p:nvSpPr>
            <p:cNvPr id="64516" name="Rectangle 4"/>
            <p:cNvSpPr>
              <a:spLocks noChangeArrowheads="1"/>
            </p:cNvSpPr>
            <p:nvPr/>
          </p:nvSpPr>
          <p:spPr bwMode="ltGray">
            <a:xfrm>
              <a:off x="341" y="958"/>
              <a:ext cx="266" cy="29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it-IT"/>
            </a:p>
          </p:txBody>
        </p:sp>
        <p:sp>
          <p:nvSpPr>
            <p:cNvPr id="64517" name="Rectangle 5"/>
            <p:cNvSpPr>
              <a:spLocks noChangeArrowheads="1"/>
            </p:cNvSpPr>
            <p:nvPr/>
          </p:nvSpPr>
          <p:spPr bwMode="ltGray">
            <a:xfrm>
              <a:off x="574" y="958"/>
              <a:ext cx="232" cy="29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it-IT"/>
            </a:p>
          </p:txBody>
        </p:sp>
        <p:sp>
          <p:nvSpPr>
            <p:cNvPr id="64518" name="Rectangle 6"/>
            <p:cNvSpPr>
              <a:spLocks noChangeArrowheads="1"/>
            </p:cNvSpPr>
            <p:nvPr/>
          </p:nvSpPr>
          <p:spPr bwMode="ltGray">
            <a:xfrm>
              <a:off x="80" y="912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it-IT"/>
            </a:p>
          </p:txBody>
        </p:sp>
        <p:sp>
          <p:nvSpPr>
            <p:cNvPr id="64519" name="Rectangle 7"/>
            <p:cNvSpPr>
              <a:spLocks noChangeArrowheads="1"/>
            </p:cNvSpPr>
            <p:nvPr/>
          </p:nvSpPr>
          <p:spPr bwMode="gray">
            <a:xfrm>
              <a:off x="480" y="624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it-IT"/>
            </a:p>
          </p:txBody>
        </p:sp>
        <p:sp>
          <p:nvSpPr>
            <p:cNvPr id="64520" name="Rectangle 8"/>
            <p:cNvSpPr>
              <a:spLocks noChangeArrowheads="1"/>
            </p:cNvSpPr>
            <p:nvPr/>
          </p:nvSpPr>
          <p:spPr bwMode="gray">
            <a:xfrm>
              <a:off x="279" y="1122"/>
              <a:ext cx="5182" cy="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it-IT"/>
            </a:p>
          </p:txBody>
        </p:sp>
      </p:grpSp>
      <p:sp>
        <p:nvSpPr>
          <p:cNvPr id="1638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0"/>
            <a:ext cx="77930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</a:t>
            </a:r>
          </a:p>
        </p:txBody>
      </p:sp>
      <p:sp>
        <p:nvSpPr>
          <p:cNvPr id="1638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686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rsi.units.it/didattica-a-distanza" TargetMode="External"/><Relationship Id="rId2" Type="http://schemas.openxmlformats.org/officeDocument/2006/relationships/hyperlink" Target="https://moodle2.units.it/course/view.php?id=723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teams.microsoft.com/l/meetup-join/19:meeting_MWU5MGMyMWUtNDY3MC00YTViLTkwMTctMzEwN2NlZTdmMDhk@thread.v2/0?context=%7b%22Tid%22:%22a54b3635-128c-460f-b967-6ded8df82e75%22,%22Oid%22:%2219394788-119c-4512-a120-4f0eddc3d0c1%22%7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rigon@ts.infn.i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logia.units.it/pagine/211/Calendario-Didattico-e-Orario-Lezioni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isesuniversita.it/area_scientifica/lascialfari-principi-di-fisica-iii-ed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ises.it/universitario/principi-di-fisica-lascialfari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ises.it/universitario/serway-principi-di-fisica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isesuniversita.it/default/elementi-di-fisica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4425" y="457200"/>
            <a:ext cx="7620000" cy="2286000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it-IT" sz="4000" b="1" dirty="0" smtClean="0"/>
              <a:t>Fisica</a:t>
            </a:r>
            <a:br>
              <a:rPr lang="it-IT" sz="4000" b="1" dirty="0" smtClean="0"/>
            </a:br>
            <a:r>
              <a:rPr lang="it-IT" b="1" dirty="0" smtClean="0"/>
              <a:t>(011SM)</a:t>
            </a:r>
            <a:br>
              <a:rPr lang="it-IT" b="1" dirty="0" smtClean="0"/>
            </a:br>
            <a:r>
              <a:rPr lang="it-IT" sz="2000" b="1" dirty="0" smtClean="0"/>
              <a:t>per il </a:t>
            </a:r>
            <a:r>
              <a:rPr lang="it-IT" sz="2000" b="1" dirty="0" err="1" smtClean="0"/>
              <a:t>CdL</a:t>
            </a:r>
            <a:r>
              <a:rPr lang="it-IT" sz="2000" b="1" dirty="0" smtClean="0"/>
              <a:t> di SCIENZE E TECNOLOGIE BIOLOGICHE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</p:spPr>
        <p:txBody>
          <a:bodyPr/>
          <a:lstStyle/>
          <a:p>
            <a:pPr eaLnBrk="1" hangingPunct="1"/>
            <a:r>
              <a:rPr lang="it-IT" sz="2800" dirty="0" smtClean="0"/>
              <a:t>Dr. Luigi Rigon</a:t>
            </a:r>
          </a:p>
          <a:p>
            <a:pPr eaLnBrk="1" hangingPunct="1"/>
            <a:r>
              <a:rPr lang="it-IT" sz="2800" dirty="0" smtClean="0"/>
              <a:t>Tel: 040 375 6232</a:t>
            </a:r>
          </a:p>
          <a:p>
            <a:pPr eaLnBrk="1" hangingPunct="1"/>
            <a:r>
              <a:rPr lang="it-IT" sz="2800" dirty="0" smtClean="0"/>
              <a:t>E-mail: rigon@ts.infn.it</a:t>
            </a:r>
          </a:p>
        </p:txBody>
      </p:sp>
    </p:spTree>
    <p:extLst>
      <p:ext uri="{BB962C8B-B14F-4D97-AF65-F5344CB8AC3E}">
        <p14:creationId xmlns:p14="http://schemas.microsoft.com/office/powerpoint/2010/main" val="225879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Moodle</a:t>
            </a:r>
          </a:p>
          <a:p>
            <a:pPr lvl="1"/>
            <a:r>
              <a:rPr lang="en-US" dirty="0" smtClean="0"/>
              <a:t>Corso 011SM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moodle2.units.it/course/view.php?id=7235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Teams</a:t>
            </a:r>
          </a:p>
          <a:p>
            <a:pPr lvl="1"/>
            <a:r>
              <a:rPr lang="en-US" dirty="0" smtClean="0"/>
              <a:t>Aula </a:t>
            </a:r>
            <a:r>
              <a:rPr lang="en-US" dirty="0" err="1" smtClean="0"/>
              <a:t>virtuale</a:t>
            </a:r>
            <a:r>
              <a:rPr lang="en-US" dirty="0" smtClean="0"/>
              <a:t> del </a:t>
            </a:r>
            <a:r>
              <a:rPr lang="en-US" dirty="0" err="1" smtClean="0"/>
              <a:t>corso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https://corsi.units.it/didattica-a-distanza</a:t>
            </a:r>
            <a:endParaRPr lang="en-US" dirty="0" smtClean="0"/>
          </a:p>
          <a:p>
            <a:pPr lvl="1"/>
            <a:r>
              <a:rPr lang="it-IT" cap="all" dirty="0" smtClean="0">
                <a:hlinkClick r:id="rId4"/>
              </a:rPr>
              <a:t>FISICA </a:t>
            </a:r>
            <a:r>
              <a:rPr lang="it-IT" cap="all" dirty="0">
                <a:hlinkClick r:id="rId4"/>
              </a:rPr>
              <a:t>(011SM - 2020 - [PDS0-2016 - ORD. 2016] COMUNE) - AC </a:t>
            </a:r>
            <a:r>
              <a:rPr lang="it-IT" cap="all" dirty="0" smtClean="0">
                <a:hlinkClick r:id="rId4"/>
              </a:rPr>
              <a:t>1</a:t>
            </a:r>
            <a:endParaRPr lang="it-IT" cap="all" dirty="0" smtClean="0"/>
          </a:p>
          <a:p>
            <a:endParaRPr lang="en-US" dirty="0" smtClean="0"/>
          </a:p>
          <a:p>
            <a:r>
              <a:rPr lang="en-US" dirty="0" err="1" smtClean="0"/>
              <a:t>Vevox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App per </a:t>
            </a:r>
            <a:r>
              <a:rPr lang="en-US" dirty="0" err="1" smtClean="0"/>
              <a:t>sondaggi</a:t>
            </a:r>
            <a:r>
              <a:rPr lang="en-US" dirty="0" smtClean="0"/>
              <a:t>: per </a:t>
            </a:r>
            <a:r>
              <a:rPr lang="en-US" dirty="0" err="1" smtClean="0"/>
              <a:t>favore</a:t>
            </a:r>
            <a:r>
              <a:rPr lang="en-US" dirty="0"/>
              <a:t> </a:t>
            </a:r>
            <a:r>
              <a:rPr lang="en-US" dirty="0" err="1" smtClean="0"/>
              <a:t>scaricatela</a:t>
            </a:r>
            <a:r>
              <a:rPr lang="en-US" dirty="0" smtClean="0"/>
              <a:t> </a:t>
            </a:r>
            <a:r>
              <a:rPr lang="en-US" dirty="0" err="1" smtClean="0"/>
              <a:t>ed</a:t>
            </a:r>
            <a:r>
              <a:rPr lang="en-US" dirty="0" smtClean="0"/>
              <a:t> </a:t>
            </a:r>
            <a:r>
              <a:rPr lang="en-US" dirty="0" err="1" smtClean="0"/>
              <a:t>installatela</a:t>
            </a:r>
            <a:r>
              <a:rPr lang="en-US" dirty="0" smtClean="0"/>
              <a:t> </a:t>
            </a:r>
            <a:r>
              <a:rPr lang="en-US" dirty="0" err="1" smtClean="0"/>
              <a:t>nei</a:t>
            </a:r>
            <a:r>
              <a:rPr lang="en-US" dirty="0" smtClean="0"/>
              <a:t> </a:t>
            </a:r>
            <a:r>
              <a:rPr lang="en-US" dirty="0" err="1" smtClean="0"/>
              <a:t>vostri</a:t>
            </a:r>
            <a:r>
              <a:rPr lang="en-US" dirty="0" smtClean="0"/>
              <a:t> smartphone. </a:t>
            </a:r>
            <a:r>
              <a:rPr lang="en-US" dirty="0"/>
              <a:t>Session ID: </a:t>
            </a:r>
            <a:r>
              <a:rPr lang="en-US" dirty="0" smtClean="0"/>
              <a:t>167-916-390</a:t>
            </a:r>
            <a:endParaRPr lang="en-US" dirty="0"/>
          </a:p>
          <a:p>
            <a:endParaRPr lang="it-IT" cap="all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8914" y="5111061"/>
            <a:ext cx="2857899" cy="8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6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Argomenti</a:t>
            </a:r>
            <a:r>
              <a:rPr lang="en-US" dirty="0" smtClean="0"/>
              <a:t> del </a:t>
            </a:r>
            <a:r>
              <a:rPr lang="en-US" dirty="0" err="1" smtClean="0"/>
              <a:t>corso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09650"/>
            <a:ext cx="8686800" cy="5486400"/>
          </a:xfrm>
        </p:spPr>
        <p:txBody>
          <a:bodyPr/>
          <a:lstStyle/>
          <a:p>
            <a:r>
              <a:rPr lang="it-IT" sz="2200" dirty="0" smtClean="0"/>
              <a:t>1. Le grandezze fisiche e la loro misura</a:t>
            </a:r>
          </a:p>
          <a:p>
            <a:pPr lvl="1"/>
            <a:r>
              <a:rPr lang="it-IT" sz="2000" dirty="0" smtClean="0"/>
              <a:t>2. Cinematica</a:t>
            </a:r>
          </a:p>
          <a:p>
            <a:pPr lvl="1"/>
            <a:r>
              <a:rPr lang="it-IT" sz="2000" dirty="0" smtClean="0"/>
              <a:t>3. Dinamica</a:t>
            </a:r>
          </a:p>
          <a:p>
            <a:pPr lvl="1"/>
            <a:r>
              <a:rPr lang="it-IT" sz="2000" dirty="0" smtClean="0"/>
              <a:t>4. Statica</a:t>
            </a:r>
          </a:p>
          <a:p>
            <a:r>
              <a:rPr lang="it-IT" sz="2200" dirty="0" smtClean="0"/>
              <a:t>5. Lavoro, energia e potenza</a:t>
            </a:r>
          </a:p>
          <a:p>
            <a:r>
              <a:rPr lang="it-IT" sz="2200" dirty="0" smtClean="0"/>
              <a:t>6. Statica e dinamica dei fluidi</a:t>
            </a:r>
          </a:p>
          <a:p>
            <a:r>
              <a:rPr lang="it-IT" sz="2200" dirty="0" smtClean="0"/>
              <a:t>7. I gas e le soluzioni</a:t>
            </a:r>
          </a:p>
          <a:p>
            <a:r>
              <a:rPr lang="it-IT" sz="2200" dirty="0" smtClean="0"/>
              <a:t>8. Termologia e termodinamica</a:t>
            </a:r>
          </a:p>
          <a:p>
            <a:pPr lvl="3"/>
            <a:r>
              <a:rPr lang="it-IT" dirty="0" smtClean="0"/>
              <a:t>9. Termodinamica nei sistemi biologici</a:t>
            </a:r>
          </a:p>
          <a:p>
            <a:r>
              <a:rPr lang="it-IT" sz="2200" i="1" dirty="0" smtClean="0">
                <a:solidFill>
                  <a:schemeClr val="accent3">
                    <a:lumMod val="65000"/>
                  </a:schemeClr>
                </a:solidFill>
              </a:rPr>
              <a:t>10. Onde meccaniche e acustica</a:t>
            </a:r>
          </a:p>
          <a:p>
            <a:r>
              <a:rPr lang="it-IT" sz="2200" i="1" dirty="0" smtClean="0">
                <a:solidFill>
                  <a:schemeClr val="accent3">
                    <a:lumMod val="65000"/>
                  </a:schemeClr>
                </a:solidFill>
              </a:rPr>
              <a:t>11. Ottica</a:t>
            </a:r>
          </a:p>
          <a:p>
            <a:r>
              <a:rPr lang="it-IT" sz="2200" i="1" dirty="0" smtClean="0">
                <a:solidFill>
                  <a:schemeClr val="accent3">
                    <a:lumMod val="65000"/>
                  </a:schemeClr>
                </a:solidFill>
              </a:rPr>
              <a:t>12. Strumenti ottici</a:t>
            </a:r>
          </a:p>
          <a:p>
            <a:r>
              <a:rPr lang="it-IT" sz="2200" dirty="0" smtClean="0"/>
              <a:t>13. Elettro</a:t>
            </a:r>
            <a:r>
              <a:rPr lang="it-IT" sz="2200" i="1" dirty="0" smtClean="0">
                <a:solidFill>
                  <a:schemeClr val="accent3">
                    <a:lumMod val="65000"/>
                  </a:schemeClr>
                </a:solidFill>
              </a:rPr>
              <a:t>magnetismo</a:t>
            </a:r>
          </a:p>
          <a:p>
            <a:pPr lvl="3"/>
            <a:r>
              <a:rPr lang="it-IT" i="1" dirty="0" smtClean="0">
                <a:solidFill>
                  <a:schemeClr val="accent3">
                    <a:lumMod val="65000"/>
                  </a:schemeClr>
                </a:solidFill>
              </a:rPr>
              <a:t>14. Materia e radiazione</a:t>
            </a:r>
          </a:p>
          <a:p>
            <a:pPr lvl="3"/>
            <a:r>
              <a:rPr lang="it-IT" i="1" dirty="0" smtClean="0">
                <a:solidFill>
                  <a:schemeClr val="accent3">
                    <a:lumMod val="65000"/>
                  </a:schemeClr>
                </a:solidFill>
              </a:rPr>
              <a:t>15. I potenziali bioelettrici </a:t>
            </a:r>
            <a:endParaRPr lang="en-US" i="1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52428" y="5261594"/>
            <a:ext cx="35836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Non </a:t>
            </a:r>
            <a:r>
              <a:rPr lang="en-US" i="1" dirty="0" err="1" smtClean="0">
                <a:solidFill>
                  <a:srgbClr val="FF0000"/>
                </a:solidFill>
              </a:rPr>
              <a:t>riusciremo</a:t>
            </a:r>
            <a:r>
              <a:rPr lang="en-US" i="1" dirty="0" smtClean="0">
                <a:solidFill>
                  <a:srgbClr val="FF0000"/>
                </a:solidFill>
              </a:rPr>
              <a:t> a </a:t>
            </a:r>
            <a:r>
              <a:rPr lang="en-US" i="1" dirty="0" err="1" smtClean="0">
                <a:solidFill>
                  <a:srgbClr val="FF0000"/>
                </a:solidFill>
              </a:rPr>
              <a:t>trattare</a:t>
            </a:r>
            <a:r>
              <a:rPr lang="en-US" i="1" dirty="0" smtClean="0">
                <a:solidFill>
                  <a:srgbClr val="FF0000"/>
                </a:solidFill>
              </a:rPr>
              <a:t/>
            </a:r>
            <a:br>
              <a:rPr lang="en-US" i="1" dirty="0" smtClean="0">
                <a:solidFill>
                  <a:srgbClr val="FF0000"/>
                </a:solidFill>
              </a:rPr>
            </a:b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gli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argomenti</a:t>
            </a:r>
            <a:r>
              <a:rPr lang="en-US" i="1" dirty="0" smtClean="0">
                <a:solidFill>
                  <a:srgbClr val="FF0000"/>
                </a:solidFill>
              </a:rPr>
              <a:t> in </a:t>
            </a:r>
            <a:r>
              <a:rPr lang="en-US" i="1" dirty="0" err="1" smtClean="0">
                <a:solidFill>
                  <a:srgbClr val="FF0000"/>
                </a:solidFill>
              </a:rPr>
              <a:t>corsivo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10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Esame</a:t>
            </a:r>
            <a:endParaRPr lang="en-US" dirty="0"/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4756150" y="261938"/>
            <a:ext cx="1152525" cy="568325"/>
            <a:chOff x="1210723" y="1589088"/>
            <a:chExt cx="1152247" cy="568325"/>
          </a:xfrm>
        </p:grpSpPr>
        <p:sp>
          <p:nvSpPr>
            <p:cNvPr id="6" name="Terminator 23"/>
            <p:cNvSpPr>
              <a:spLocks noChangeArrowheads="1"/>
            </p:cNvSpPr>
            <p:nvPr/>
          </p:nvSpPr>
          <p:spPr bwMode="auto">
            <a:xfrm>
              <a:off x="1210723" y="1589088"/>
              <a:ext cx="1152247" cy="568325"/>
            </a:xfrm>
            <a:prstGeom prst="flowChartTerminator">
              <a:avLst/>
            </a:prstGeom>
            <a:solidFill>
              <a:srgbClr val="99BA82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blurRad="41275" dist="25400" dir="5400000" algn="tl" rotWithShape="0">
                <a:srgbClr val="68686D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1000" spc="5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7" name="TextBox 6"/>
            <p:cNvSpPr txBox="1"/>
            <p:nvPr/>
          </p:nvSpPr>
          <p:spPr bwMode="auto">
            <a:xfrm>
              <a:off x="1210723" y="1725613"/>
              <a:ext cx="1152247" cy="2762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accent3"/>
                  </a:solidFill>
                  <a:latin typeface="+mn-lt"/>
                  <a:ea typeface="+mn-ea"/>
                  <a:cs typeface="Arial"/>
                </a:rPr>
                <a:t>Start</a:t>
              </a: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4743450" y="1239838"/>
            <a:ext cx="1228725" cy="565150"/>
            <a:chOff x="2815951" y="3195159"/>
            <a:chExt cx="1227889" cy="564041"/>
          </a:xfrm>
        </p:grpSpPr>
        <p:sp>
          <p:nvSpPr>
            <p:cNvPr id="10" name="Process 62"/>
            <p:cNvSpPr>
              <a:spLocks noChangeArrowheads="1"/>
            </p:cNvSpPr>
            <p:nvPr/>
          </p:nvSpPr>
          <p:spPr bwMode="auto">
            <a:xfrm>
              <a:off x="2815951" y="3195159"/>
              <a:ext cx="1227889" cy="564041"/>
            </a:xfrm>
            <a:prstGeom prst="flowChartProcess">
              <a:avLst/>
            </a:prstGeom>
            <a:solidFill>
              <a:srgbClr val="759FAB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blurRad="41275" dist="25400" dir="5400000" algn="tl" rotWithShape="0">
                <a:srgbClr val="68686D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15951" y="3333000"/>
              <a:ext cx="1227889" cy="27726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 err="1" smtClean="0">
                  <a:solidFill>
                    <a:schemeClr val="accent3"/>
                  </a:solidFill>
                  <a:latin typeface="+mn-lt"/>
                  <a:ea typeface="+mn-ea"/>
                  <a:cs typeface="Arial"/>
                </a:rPr>
                <a:t>Scritto</a:t>
              </a:r>
              <a:endParaRPr lang="en-US" sz="1200" dirty="0">
                <a:solidFill>
                  <a:schemeClr val="accent3"/>
                </a:solidFill>
                <a:latin typeface="+mn-lt"/>
                <a:ea typeface="+mn-ea"/>
                <a:cs typeface="Arial"/>
              </a:endParaRPr>
            </a:p>
          </p:txBody>
        </p:sp>
      </p:grpSp>
      <p:grpSp>
        <p:nvGrpSpPr>
          <p:cNvPr id="13" name="Group 33"/>
          <p:cNvGrpSpPr>
            <a:grpSpLocks/>
          </p:cNvGrpSpPr>
          <p:nvPr/>
        </p:nvGrpSpPr>
        <p:grpSpPr bwMode="auto">
          <a:xfrm>
            <a:off x="3343275" y="2266951"/>
            <a:ext cx="1316038" cy="585787"/>
            <a:chOff x="2605202" y="1589088"/>
            <a:chExt cx="1315486" cy="585583"/>
          </a:xfrm>
        </p:grpSpPr>
        <p:sp>
          <p:nvSpPr>
            <p:cNvPr id="14" name="Data 53"/>
            <p:cNvSpPr>
              <a:spLocks noChangeArrowheads="1"/>
            </p:cNvSpPr>
            <p:nvPr/>
          </p:nvSpPr>
          <p:spPr bwMode="auto">
            <a:xfrm>
              <a:off x="2605202" y="1589088"/>
              <a:ext cx="1315486" cy="585583"/>
            </a:xfrm>
            <a:prstGeom prst="flowChartInputOutput">
              <a:avLst/>
            </a:prstGeom>
            <a:solidFill>
              <a:srgbClr val="78C9BA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blurRad="41275" dist="25400" dir="5400000" rotWithShape="0">
                <a:srgbClr val="68686D">
                  <a:alpha val="34998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98826" y="1735087"/>
              <a:ext cx="1121891" cy="2761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 err="1" smtClean="0">
                  <a:solidFill>
                    <a:srgbClr val="343437"/>
                  </a:solidFill>
                  <a:latin typeface="+mn-lt"/>
                  <a:ea typeface="+mn-ea"/>
                  <a:cs typeface="Arial"/>
                </a:rPr>
                <a:t>voto</a:t>
              </a:r>
              <a:r>
                <a:rPr lang="en-US" sz="1200" dirty="0" smtClean="0">
                  <a:solidFill>
                    <a:srgbClr val="343437"/>
                  </a:solidFill>
                  <a:latin typeface="+mn-lt"/>
                  <a:ea typeface="+mn-ea"/>
                  <a:cs typeface="Arial"/>
                </a:rPr>
                <a:t>&lt;15</a:t>
              </a:r>
              <a:endParaRPr lang="en-US" sz="1200" dirty="0">
                <a:solidFill>
                  <a:srgbClr val="343437"/>
                </a:solidFill>
                <a:latin typeface="+mn-lt"/>
                <a:ea typeface="+mn-ea"/>
                <a:cs typeface="Arial"/>
              </a:endParaRPr>
            </a:p>
          </p:txBody>
        </p:sp>
      </p:grpSp>
      <p:grpSp>
        <p:nvGrpSpPr>
          <p:cNvPr id="21" name="Group 33"/>
          <p:cNvGrpSpPr>
            <a:grpSpLocks/>
          </p:cNvGrpSpPr>
          <p:nvPr/>
        </p:nvGrpSpPr>
        <p:grpSpPr bwMode="auto">
          <a:xfrm>
            <a:off x="6115050" y="2266951"/>
            <a:ext cx="1316038" cy="585787"/>
            <a:chOff x="2605202" y="1589088"/>
            <a:chExt cx="1315486" cy="585583"/>
          </a:xfrm>
        </p:grpSpPr>
        <p:sp>
          <p:nvSpPr>
            <p:cNvPr id="22" name="Data 53"/>
            <p:cNvSpPr>
              <a:spLocks noChangeArrowheads="1"/>
            </p:cNvSpPr>
            <p:nvPr/>
          </p:nvSpPr>
          <p:spPr bwMode="auto">
            <a:xfrm>
              <a:off x="2605202" y="1589088"/>
              <a:ext cx="1315486" cy="585583"/>
            </a:xfrm>
            <a:prstGeom prst="flowChartInputOutput">
              <a:avLst/>
            </a:prstGeom>
            <a:solidFill>
              <a:srgbClr val="78C9BA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blurRad="41275" dist="25400" dir="5400000" rotWithShape="0">
                <a:srgbClr val="68686D">
                  <a:alpha val="34998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698826" y="1735087"/>
              <a:ext cx="1121891" cy="2761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 err="1" smtClean="0">
                  <a:solidFill>
                    <a:srgbClr val="343437"/>
                  </a:solidFill>
                  <a:latin typeface="+mn-lt"/>
                  <a:ea typeface="+mn-ea"/>
                  <a:cs typeface="Arial"/>
                </a:rPr>
                <a:t>voto</a:t>
              </a:r>
              <a:r>
                <a:rPr lang="en-US" sz="1200" dirty="0" smtClean="0">
                  <a:solidFill>
                    <a:srgbClr val="343437"/>
                  </a:solidFill>
                  <a:latin typeface="+mn-lt"/>
                  <a:ea typeface="+mn-ea"/>
                  <a:cs typeface="Arial"/>
                </a:rPr>
                <a:t>&gt;18</a:t>
              </a:r>
              <a:endParaRPr lang="en-US" sz="1200" dirty="0">
                <a:solidFill>
                  <a:srgbClr val="343437"/>
                </a:solidFill>
                <a:latin typeface="+mn-lt"/>
                <a:ea typeface="+mn-ea"/>
                <a:cs typeface="Arial"/>
              </a:endParaRPr>
            </a:p>
          </p:txBody>
        </p:sp>
      </p:grpSp>
      <p:cxnSp>
        <p:nvCxnSpPr>
          <p:cNvPr id="47" name="Straight Arrow Connector 46"/>
          <p:cNvCxnSpPr/>
          <p:nvPr/>
        </p:nvCxnSpPr>
        <p:spPr bwMode="auto">
          <a:xfrm flipH="1">
            <a:off x="5314950" y="762000"/>
            <a:ext cx="1" cy="4667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 flipH="1">
            <a:off x="4333875" y="1885950"/>
            <a:ext cx="571500" cy="2857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5905500" y="1895475"/>
            <a:ext cx="542925" cy="3238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/>
          <p:nvPr/>
        </p:nvCxnSpPr>
        <p:spPr bwMode="auto">
          <a:xfrm flipV="1">
            <a:off x="3838575" y="1552575"/>
            <a:ext cx="771525" cy="190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>
            <a:off x="3838575" y="1562100"/>
            <a:ext cx="0" cy="5143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66" name="Group 32"/>
          <p:cNvGrpSpPr>
            <a:grpSpLocks/>
          </p:cNvGrpSpPr>
          <p:nvPr/>
        </p:nvGrpSpPr>
        <p:grpSpPr bwMode="auto">
          <a:xfrm>
            <a:off x="6181725" y="3262313"/>
            <a:ext cx="1157288" cy="1155700"/>
            <a:chOff x="5847090" y="1304054"/>
            <a:chExt cx="1149176" cy="1147920"/>
          </a:xfrm>
        </p:grpSpPr>
        <p:sp>
          <p:nvSpPr>
            <p:cNvPr id="67" name="Decision 97"/>
            <p:cNvSpPr>
              <a:spLocks noChangeArrowheads="1"/>
            </p:cNvSpPr>
            <p:nvPr/>
          </p:nvSpPr>
          <p:spPr bwMode="auto">
            <a:xfrm>
              <a:off x="5847090" y="1304054"/>
              <a:ext cx="1149176" cy="1147920"/>
            </a:xfrm>
            <a:prstGeom prst="flowChartDecision">
              <a:avLst/>
            </a:prstGeom>
            <a:solidFill>
              <a:srgbClr val="C25552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blurRad="41275" dist="25400" dir="5400000" algn="tl" rotWithShape="0">
                <a:srgbClr val="68686D">
                  <a:alpha val="34998"/>
                </a:srgbClr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847090" y="1718755"/>
              <a:ext cx="1149176" cy="27751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 smtClean="0">
                  <a:solidFill>
                    <a:schemeClr val="accent3"/>
                  </a:solidFill>
                  <a:latin typeface="+mn-lt"/>
                  <a:ea typeface="+mn-ea"/>
                  <a:cs typeface="Arial"/>
                </a:rPr>
                <a:t>Mi </a:t>
              </a:r>
              <a:r>
                <a:rPr lang="en-US" sz="1200" dirty="0" err="1" smtClean="0">
                  <a:solidFill>
                    <a:schemeClr val="accent3"/>
                  </a:solidFill>
                  <a:latin typeface="+mn-lt"/>
                  <a:ea typeface="+mn-ea"/>
                  <a:cs typeface="Arial"/>
                </a:rPr>
                <a:t>piace</a:t>
              </a:r>
              <a:r>
                <a:rPr lang="en-US" sz="1200" dirty="0" smtClean="0">
                  <a:solidFill>
                    <a:schemeClr val="accent3"/>
                  </a:solidFill>
                  <a:latin typeface="+mn-lt"/>
                  <a:ea typeface="+mn-ea"/>
                  <a:cs typeface="Arial"/>
                </a:rPr>
                <a:t>?</a:t>
              </a:r>
              <a:endParaRPr lang="en-US" sz="1200" dirty="0">
                <a:solidFill>
                  <a:schemeClr val="accent3"/>
                </a:solidFill>
                <a:latin typeface="+mn-lt"/>
                <a:ea typeface="+mn-ea"/>
                <a:cs typeface="Arial"/>
              </a:endParaRPr>
            </a:p>
          </p:txBody>
        </p:sp>
      </p:grpSp>
      <p:grpSp>
        <p:nvGrpSpPr>
          <p:cNvPr id="69" name="Group 16"/>
          <p:cNvGrpSpPr>
            <a:grpSpLocks/>
          </p:cNvGrpSpPr>
          <p:nvPr/>
        </p:nvGrpSpPr>
        <p:grpSpPr bwMode="auto">
          <a:xfrm>
            <a:off x="4729163" y="6015038"/>
            <a:ext cx="1168400" cy="568325"/>
            <a:chOff x="7235912" y="1741488"/>
            <a:chExt cx="1167640" cy="568325"/>
          </a:xfrm>
        </p:grpSpPr>
        <p:sp>
          <p:nvSpPr>
            <p:cNvPr id="70" name="Terminator 101"/>
            <p:cNvSpPr>
              <a:spLocks noChangeArrowheads="1"/>
            </p:cNvSpPr>
            <p:nvPr/>
          </p:nvSpPr>
          <p:spPr bwMode="auto">
            <a:xfrm>
              <a:off x="7235912" y="1741488"/>
              <a:ext cx="1151775" cy="568325"/>
            </a:xfrm>
            <a:prstGeom prst="flowChartTerminator">
              <a:avLst/>
            </a:prstGeom>
            <a:solidFill>
              <a:srgbClr val="99BA82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blurRad="41275" dist="25400" dir="5400000" algn="tl" rotWithShape="0">
                <a:srgbClr val="68686D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1000" spc="5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71" name="TextBox 70"/>
            <p:cNvSpPr txBox="1"/>
            <p:nvPr/>
          </p:nvSpPr>
          <p:spPr bwMode="auto">
            <a:xfrm>
              <a:off x="7251777" y="1878013"/>
              <a:ext cx="1151775" cy="2762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accent3"/>
                  </a:solidFill>
                  <a:latin typeface="+mn-lt"/>
                  <a:ea typeface="+mn-ea"/>
                  <a:cs typeface="Arial"/>
                </a:rPr>
                <a:t>Finish</a:t>
              </a:r>
            </a:p>
          </p:txBody>
        </p:sp>
      </p:grpSp>
      <p:cxnSp>
        <p:nvCxnSpPr>
          <p:cNvPr id="73" name="Elbow Connector 72"/>
          <p:cNvCxnSpPr>
            <a:endCxn id="70" idx="0"/>
          </p:cNvCxnSpPr>
          <p:nvPr/>
        </p:nvCxnSpPr>
        <p:spPr bwMode="auto">
          <a:xfrm rot="5400000">
            <a:off x="4669632" y="4483895"/>
            <a:ext cx="2166938" cy="895349"/>
          </a:xfrm>
          <a:prstGeom prst="bentConnector3">
            <a:avLst>
              <a:gd name="adj1" fmla="val 7681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67" idx="3"/>
          </p:cNvCxnSpPr>
          <p:nvPr/>
        </p:nvCxnSpPr>
        <p:spPr bwMode="auto">
          <a:xfrm>
            <a:off x="7339013" y="3840163"/>
            <a:ext cx="376237" cy="50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grpSp>
        <p:nvGrpSpPr>
          <p:cNvPr id="77" name="Group 7"/>
          <p:cNvGrpSpPr>
            <a:grpSpLocks/>
          </p:cNvGrpSpPr>
          <p:nvPr/>
        </p:nvGrpSpPr>
        <p:grpSpPr bwMode="auto">
          <a:xfrm>
            <a:off x="4362450" y="3906838"/>
            <a:ext cx="1228725" cy="565150"/>
            <a:chOff x="2815951" y="3195159"/>
            <a:chExt cx="1227889" cy="564041"/>
          </a:xfrm>
        </p:grpSpPr>
        <p:sp>
          <p:nvSpPr>
            <p:cNvPr id="78" name="Process 62"/>
            <p:cNvSpPr>
              <a:spLocks noChangeArrowheads="1"/>
            </p:cNvSpPr>
            <p:nvPr/>
          </p:nvSpPr>
          <p:spPr bwMode="auto">
            <a:xfrm>
              <a:off x="2815951" y="3195159"/>
              <a:ext cx="1227889" cy="564041"/>
            </a:xfrm>
            <a:prstGeom prst="flowChartProcess">
              <a:avLst/>
            </a:prstGeom>
            <a:solidFill>
              <a:srgbClr val="759FAB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blurRad="41275" dist="25400" dir="5400000" algn="tl" rotWithShape="0">
                <a:srgbClr val="68686D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815951" y="3333000"/>
              <a:ext cx="1227889" cy="27726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 err="1" smtClean="0">
                  <a:solidFill>
                    <a:schemeClr val="accent3"/>
                  </a:solidFill>
                  <a:latin typeface="+mn-lt"/>
                  <a:ea typeface="+mn-ea"/>
                  <a:cs typeface="Arial"/>
                </a:rPr>
                <a:t>Orale</a:t>
              </a:r>
              <a:endParaRPr lang="en-US" sz="1200" dirty="0">
                <a:solidFill>
                  <a:schemeClr val="accent3"/>
                </a:solidFill>
                <a:latin typeface="+mn-lt"/>
                <a:ea typeface="+mn-ea"/>
                <a:cs typeface="Arial"/>
              </a:endParaRPr>
            </a:p>
          </p:txBody>
        </p:sp>
      </p:grpSp>
      <p:cxnSp>
        <p:nvCxnSpPr>
          <p:cNvPr id="81" name="Straight Arrow Connector 80"/>
          <p:cNvCxnSpPr>
            <a:stCxn id="22" idx="4"/>
            <a:endCxn id="67" idx="0"/>
          </p:cNvCxnSpPr>
          <p:nvPr/>
        </p:nvCxnSpPr>
        <p:spPr bwMode="auto">
          <a:xfrm flipH="1">
            <a:off x="6760369" y="2852738"/>
            <a:ext cx="12700" cy="4095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83" name="TextBox 82"/>
          <p:cNvSpPr txBox="1"/>
          <p:nvPr/>
        </p:nvSpPr>
        <p:spPr>
          <a:xfrm>
            <a:off x="7343775" y="3576638"/>
            <a:ext cx="619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</a:t>
            </a:r>
            <a:endParaRPr lang="en-US" sz="1200" dirty="0"/>
          </a:p>
        </p:txBody>
      </p:sp>
      <p:sp>
        <p:nvSpPr>
          <p:cNvPr id="84" name="TextBox 83"/>
          <p:cNvSpPr txBox="1"/>
          <p:nvPr/>
        </p:nvSpPr>
        <p:spPr>
          <a:xfrm>
            <a:off x="5886450" y="3576638"/>
            <a:ext cx="619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si</a:t>
            </a:r>
            <a:endParaRPr lang="en-US" sz="1200" dirty="0"/>
          </a:p>
        </p:txBody>
      </p:sp>
      <p:cxnSp>
        <p:nvCxnSpPr>
          <p:cNvPr id="86" name="Straight Connector 85"/>
          <p:cNvCxnSpPr/>
          <p:nvPr/>
        </p:nvCxnSpPr>
        <p:spPr bwMode="auto">
          <a:xfrm>
            <a:off x="8305800" y="1609725"/>
            <a:ext cx="0" cy="33147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88" name="Straight Arrow Connector 87"/>
          <p:cNvCxnSpPr/>
          <p:nvPr/>
        </p:nvCxnSpPr>
        <p:spPr bwMode="auto">
          <a:xfrm flipH="1" flipV="1">
            <a:off x="5667375" y="4362450"/>
            <a:ext cx="1495425" cy="5810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89" name="TextBox 88"/>
          <p:cNvSpPr txBox="1"/>
          <p:nvPr/>
        </p:nvSpPr>
        <p:spPr>
          <a:xfrm>
            <a:off x="4057650" y="4429125"/>
            <a:ext cx="17335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puo</a:t>
            </a:r>
            <a:r>
              <a:rPr lang="en-US" sz="1400" dirty="0" smtClean="0"/>
              <a:t>’ </a:t>
            </a:r>
            <a:r>
              <a:rPr lang="en-US" sz="1400" dirty="0" err="1" smtClean="0"/>
              <a:t>cambiare</a:t>
            </a:r>
            <a:r>
              <a:rPr lang="en-US" sz="1400" dirty="0" smtClean="0"/>
              <a:t> </a:t>
            </a:r>
            <a:r>
              <a:rPr lang="en-US" sz="1400" dirty="0" err="1" smtClean="0"/>
              <a:t>il</a:t>
            </a:r>
            <a:r>
              <a:rPr lang="en-US" sz="1400" dirty="0" smtClean="0"/>
              <a:t> </a:t>
            </a:r>
            <a:r>
              <a:rPr lang="en-US" sz="1400" dirty="0" err="1" smtClean="0"/>
              <a:t>voto</a:t>
            </a:r>
            <a:r>
              <a:rPr lang="en-US" sz="1400" dirty="0" smtClean="0"/>
              <a:t> </a:t>
            </a:r>
            <a:r>
              <a:rPr lang="en-US" sz="1400" dirty="0" err="1" smtClean="0"/>
              <a:t>dello</a:t>
            </a:r>
            <a:r>
              <a:rPr lang="en-US" sz="1400" dirty="0" smtClean="0"/>
              <a:t> </a:t>
            </a:r>
            <a:r>
              <a:rPr lang="en-US" sz="1400" dirty="0" err="1" smtClean="0"/>
              <a:t>scritto</a:t>
            </a:r>
            <a:r>
              <a:rPr lang="en-US" sz="1400" dirty="0" smtClean="0"/>
              <a:t> di -3/+6 </a:t>
            </a:r>
            <a:r>
              <a:rPr lang="en-US" sz="1400" dirty="0" err="1" smtClean="0"/>
              <a:t>trentesimi</a:t>
            </a:r>
            <a:endParaRPr lang="en-US" sz="1400" dirty="0"/>
          </a:p>
        </p:txBody>
      </p:sp>
      <p:grpSp>
        <p:nvGrpSpPr>
          <p:cNvPr id="91" name="Group 32"/>
          <p:cNvGrpSpPr>
            <a:grpSpLocks/>
          </p:cNvGrpSpPr>
          <p:nvPr/>
        </p:nvGrpSpPr>
        <p:grpSpPr bwMode="auto">
          <a:xfrm>
            <a:off x="7153274" y="4348163"/>
            <a:ext cx="1157289" cy="1155700"/>
            <a:chOff x="5847089" y="1304054"/>
            <a:chExt cx="1149177" cy="1147920"/>
          </a:xfrm>
        </p:grpSpPr>
        <p:sp>
          <p:nvSpPr>
            <p:cNvPr id="92" name="Decision 97"/>
            <p:cNvSpPr>
              <a:spLocks noChangeArrowheads="1"/>
            </p:cNvSpPr>
            <p:nvPr/>
          </p:nvSpPr>
          <p:spPr bwMode="auto">
            <a:xfrm>
              <a:off x="5847089" y="1304054"/>
              <a:ext cx="1149176" cy="1147920"/>
            </a:xfrm>
            <a:prstGeom prst="flowChartDecision">
              <a:avLst/>
            </a:prstGeom>
            <a:solidFill>
              <a:srgbClr val="C25552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blurRad="41275" dist="25400" dir="5400000" algn="tl" rotWithShape="0">
                <a:srgbClr val="68686D">
                  <a:alpha val="34998"/>
                </a:srgbClr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847090" y="1718755"/>
              <a:ext cx="1149176" cy="27751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 err="1" smtClean="0">
                  <a:solidFill>
                    <a:schemeClr val="accent3"/>
                  </a:solidFill>
                  <a:latin typeface="+mn-lt"/>
                  <a:ea typeface="+mn-ea"/>
                  <a:cs typeface="Arial"/>
                </a:rPr>
                <a:t>Orale</a:t>
              </a:r>
              <a:r>
                <a:rPr lang="en-US" sz="1200" dirty="0" smtClean="0">
                  <a:solidFill>
                    <a:schemeClr val="accent3"/>
                  </a:solidFill>
                  <a:latin typeface="+mn-lt"/>
                  <a:ea typeface="+mn-ea"/>
                  <a:cs typeface="Arial"/>
                </a:rPr>
                <a:t>?</a:t>
              </a:r>
              <a:endParaRPr lang="en-US" sz="1200" dirty="0">
                <a:solidFill>
                  <a:schemeClr val="accent3"/>
                </a:solidFill>
                <a:latin typeface="+mn-lt"/>
                <a:ea typeface="+mn-ea"/>
                <a:cs typeface="Arial"/>
              </a:endParaRP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8248650" y="4857750"/>
            <a:ext cx="619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</a:t>
            </a:r>
            <a:endParaRPr lang="en-US" sz="1200" dirty="0"/>
          </a:p>
        </p:txBody>
      </p:sp>
      <p:sp>
        <p:nvSpPr>
          <p:cNvPr id="95" name="TextBox 94"/>
          <p:cNvSpPr txBox="1"/>
          <p:nvPr/>
        </p:nvSpPr>
        <p:spPr>
          <a:xfrm>
            <a:off x="6819900" y="4857750"/>
            <a:ext cx="619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si</a:t>
            </a:r>
            <a:endParaRPr lang="en-US" sz="1200" dirty="0"/>
          </a:p>
        </p:txBody>
      </p:sp>
      <p:cxnSp>
        <p:nvCxnSpPr>
          <p:cNvPr id="101" name="Straight Arrow Connector 100"/>
          <p:cNvCxnSpPr/>
          <p:nvPr/>
        </p:nvCxnSpPr>
        <p:spPr bwMode="auto">
          <a:xfrm flipH="1" flipV="1">
            <a:off x="6048375" y="1533525"/>
            <a:ext cx="2247900" cy="762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/>
          <p:nvPr/>
        </p:nvCxnSpPr>
        <p:spPr bwMode="auto">
          <a:xfrm flipH="1" flipV="1">
            <a:off x="4105275" y="2943225"/>
            <a:ext cx="523875" cy="8953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06" name="Straight Arrow Connector 105"/>
          <p:cNvCxnSpPr/>
          <p:nvPr/>
        </p:nvCxnSpPr>
        <p:spPr bwMode="auto">
          <a:xfrm flipV="1">
            <a:off x="5334000" y="2971800"/>
            <a:ext cx="885825" cy="8572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0" y="5654675"/>
            <a:ext cx="12192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7" descr="http://www.studenti.it/pictures/20120402/studente-disperato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526" y="1157287"/>
            <a:ext cx="2428875" cy="1609725"/>
          </a:xfrm>
          <a:prstGeom prst="rect">
            <a:avLst/>
          </a:prstGeom>
          <a:noFill/>
        </p:spPr>
      </p:pic>
      <p:cxnSp>
        <p:nvCxnSpPr>
          <p:cNvPr id="124" name="Straight Arrow Connector 123"/>
          <p:cNvCxnSpPr/>
          <p:nvPr/>
        </p:nvCxnSpPr>
        <p:spPr bwMode="auto">
          <a:xfrm>
            <a:off x="1762125" y="2847975"/>
            <a:ext cx="9525" cy="26860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arrow"/>
          </a:ln>
          <a:effectLst/>
        </p:spPr>
      </p:cxnSp>
      <p:grpSp>
        <p:nvGrpSpPr>
          <p:cNvPr id="48" name="Group 33"/>
          <p:cNvGrpSpPr>
            <a:grpSpLocks/>
          </p:cNvGrpSpPr>
          <p:nvPr/>
        </p:nvGrpSpPr>
        <p:grpSpPr bwMode="auto">
          <a:xfrm>
            <a:off x="4711701" y="2274332"/>
            <a:ext cx="1316038" cy="585787"/>
            <a:chOff x="3820717" y="1444120"/>
            <a:chExt cx="1315486" cy="585583"/>
          </a:xfrm>
        </p:grpSpPr>
        <p:sp>
          <p:nvSpPr>
            <p:cNvPr id="49" name="Data 53"/>
            <p:cNvSpPr>
              <a:spLocks noChangeArrowheads="1"/>
            </p:cNvSpPr>
            <p:nvPr/>
          </p:nvSpPr>
          <p:spPr bwMode="auto">
            <a:xfrm>
              <a:off x="3820717" y="1444120"/>
              <a:ext cx="1315486" cy="585583"/>
            </a:xfrm>
            <a:prstGeom prst="flowChartInputOutput">
              <a:avLst/>
            </a:prstGeom>
            <a:solidFill>
              <a:srgbClr val="78C9BA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blurRad="41275" dist="25400" dir="5400000" rotWithShape="0">
                <a:srgbClr val="68686D">
                  <a:alpha val="34998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968653" y="1577062"/>
              <a:ext cx="1121891" cy="2761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 smtClean="0">
                  <a:solidFill>
                    <a:srgbClr val="343437"/>
                  </a:solidFill>
                  <a:latin typeface="+mn-lt"/>
                  <a:ea typeface="+mn-ea"/>
                  <a:cs typeface="Arial"/>
                </a:rPr>
                <a:t>15&lt;</a:t>
              </a:r>
              <a:r>
                <a:rPr lang="en-US" sz="1200" dirty="0" err="1" smtClean="0">
                  <a:solidFill>
                    <a:srgbClr val="343437"/>
                  </a:solidFill>
                  <a:latin typeface="+mn-lt"/>
                  <a:ea typeface="+mn-ea"/>
                  <a:cs typeface="Arial"/>
                </a:rPr>
                <a:t>voto</a:t>
              </a:r>
              <a:r>
                <a:rPr lang="en-US" sz="1200" dirty="0" smtClean="0">
                  <a:solidFill>
                    <a:srgbClr val="343437"/>
                  </a:solidFill>
                  <a:latin typeface="+mn-lt"/>
                  <a:ea typeface="+mn-ea"/>
                  <a:cs typeface="Arial"/>
                </a:rPr>
                <a:t>&lt;18</a:t>
              </a:r>
              <a:endParaRPr lang="en-US" sz="1200" dirty="0">
                <a:solidFill>
                  <a:srgbClr val="343437"/>
                </a:solidFill>
                <a:latin typeface="+mn-lt"/>
                <a:ea typeface="+mn-ea"/>
                <a:cs typeface="Arial"/>
              </a:endParaRP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>
            <a:off x="5305425" y="1911635"/>
            <a:ext cx="0" cy="3069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 flipV="1">
            <a:off x="5517574" y="1895475"/>
            <a:ext cx="1" cy="3223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 flipH="1">
            <a:off x="5017400" y="2934613"/>
            <a:ext cx="235637" cy="9125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12177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09650"/>
            <a:ext cx="8686800" cy="5486400"/>
          </a:xfrm>
        </p:spPr>
        <p:txBody>
          <a:bodyPr/>
          <a:lstStyle/>
          <a:p>
            <a:r>
              <a:rPr lang="it-IT" dirty="0" smtClean="0"/>
              <a:t>Prova Scritta (obbligatoria): </a:t>
            </a:r>
          </a:p>
          <a:p>
            <a:pPr lvl="1"/>
            <a:r>
              <a:rPr lang="it-IT" dirty="0"/>
              <a:t>4 </a:t>
            </a:r>
            <a:r>
              <a:rPr lang="it-IT" dirty="0" smtClean="0"/>
              <a:t>problemi su tutto il programma</a:t>
            </a:r>
          </a:p>
          <a:p>
            <a:pPr lvl="1"/>
            <a:r>
              <a:rPr lang="it-IT" dirty="0" smtClean="0"/>
              <a:t>ciascuno vale 8/30</a:t>
            </a:r>
          </a:p>
          <a:p>
            <a:pPr lvl="1"/>
            <a:r>
              <a:rPr lang="it-IT" dirty="0" smtClean="0"/>
              <a:t>max 32/30 -&gt; 30 e lode</a:t>
            </a:r>
          </a:p>
          <a:p>
            <a:pPr lvl="1"/>
            <a:r>
              <a:rPr lang="it-IT" dirty="0" smtClean="0"/>
              <a:t>esercizi risolti parzialmente valgono da 1/30 a 7/30</a:t>
            </a:r>
          </a:p>
          <a:p>
            <a:pPr lvl="1"/>
            <a:r>
              <a:rPr lang="it-IT" dirty="0" smtClean="0"/>
              <a:t>tutte le prove scritte assegnate nei precedenti AA sono disponibili su Moodle, </a:t>
            </a:r>
            <a:r>
              <a:rPr lang="it-IT" u="sng" dirty="0" smtClean="0"/>
              <a:t>con relative soluzioni</a:t>
            </a:r>
            <a:endParaRPr lang="it-IT" dirty="0" smtClean="0"/>
          </a:p>
          <a:p>
            <a:r>
              <a:rPr lang="it-IT" dirty="0" smtClean="0"/>
              <a:t>Colloquio orale (facoltativo):</a:t>
            </a:r>
          </a:p>
          <a:p>
            <a:pPr lvl="1"/>
            <a:r>
              <a:rPr lang="it-IT" dirty="0" smtClean="0"/>
              <a:t>si parte da una discussione della prova scritta</a:t>
            </a:r>
          </a:p>
          <a:p>
            <a:pPr lvl="1"/>
            <a:r>
              <a:rPr lang="it-IT" dirty="0" smtClean="0"/>
              <a:t>ci si concentra sugli eventuali argomenti che non sono stati svolti correttamente allo scritto</a:t>
            </a:r>
          </a:p>
          <a:p>
            <a:pPr lvl="1"/>
            <a:r>
              <a:rPr lang="it-IT" dirty="0" smtClean="0"/>
              <a:t>si arriva comunque a tutto il programma</a:t>
            </a:r>
          </a:p>
          <a:p>
            <a:pPr lvl="1"/>
            <a:r>
              <a:rPr lang="it-IT" dirty="0" smtClean="0"/>
              <a:t>piu’ concetti generali che problemi specifici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07917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common people see the world</a:t>
            </a:r>
            <a:endParaRPr lang="en-US" dirty="0"/>
          </a:p>
        </p:txBody>
      </p:sp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8700" y="1052513"/>
            <a:ext cx="708660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scientists see the world</a:t>
            </a:r>
            <a:endParaRPr lang="en-US" dirty="0"/>
          </a:p>
        </p:txBody>
      </p:sp>
      <p:pic>
        <p:nvPicPr>
          <p:cNvPr id="1699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128713"/>
            <a:ext cx="70580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Prendiamo</a:t>
            </a:r>
            <a:r>
              <a:rPr lang="en-US" dirty="0" smtClean="0"/>
              <a:t> le </a:t>
            </a:r>
            <a:r>
              <a:rPr lang="en-US" dirty="0" err="1" smtClean="0"/>
              <a:t>distanze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485" y="1111198"/>
            <a:ext cx="9272009" cy="519232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92" y="1435843"/>
            <a:ext cx="6096000" cy="2790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819" y="0"/>
            <a:ext cx="3857625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475" y="1964986"/>
            <a:ext cx="4432687" cy="405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8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Benvenuti</a:t>
            </a:r>
            <a:r>
              <a:rPr lang="en-US" dirty="0" smtClean="0"/>
              <a:t> a New </a:t>
            </a:r>
            <a:r>
              <a:rPr lang="en-US" dirty="0" err="1" smtClean="0"/>
              <a:t>Cuyama</a:t>
            </a:r>
            <a:endParaRPr lang="en-US" dirty="0"/>
          </a:p>
        </p:txBody>
      </p:sp>
      <p:pic>
        <p:nvPicPr>
          <p:cNvPr id="1026" name="Picture 2" descr="https://upload.wikimedia.org/wikipedia/commons/thumb/c/ca/New_cuyama.jpg/800px-New_cuyama.jpg?1614589806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11" y="819150"/>
            <a:ext cx="7620000" cy="603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73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 in </a:t>
            </a:r>
            <a:r>
              <a:rPr lang="en-US" dirty="0" err="1" smtClean="0"/>
              <a:t>liberta</a:t>
            </a:r>
            <a:r>
              <a:rPr lang="en-US" dirty="0" smtClean="0"/>
              <a:t>’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561939" y="1268422"/>
            <a:ext cx="4096322" cy="4534533"/>
            <a:chOff x="513778" y="1244860"/>
            <a:chExt cx="4096322" cy="453453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778" y="1244860"/>
              <a:ext cx="4096322" cy="4534533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 bwMode="auto">
            <a:xfrm>
              <a:off x="2115128" y="1995056"/>
              <a:ext cx="2346036" cy="923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667165" y="2269782"/>
              <a:ext cx="2793999" cy="2083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1667165" y="2597279"/>
              <a:ext cx="1016000" cy="1941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3829242" y="6309378"/>
            <a:ext cx="5013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Corriere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Sera, 7 </a:t>
            </a:r>
            <a:r>
              <a:rPr lang="en-US" dirty="0" err="1" smtClean="0"/>
              <a:t>febbraio</a:t>
            </a:r>
            <a:r>
              <a:rPr lang="en-US" dirty="0" smtClean="0"/>
              <a:t>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87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 in </a:t>
            </a:r>
            <a:r>
              <a:rPr lang="en-US" dirty="0" err="1" smtClean="0"/>
              <a:t>liberta</a:t>
            </a:r>
            <a:r>
              <a:rPr lang="en-US" dirty="0" smtClean="0"/>
              <a:t>’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69" y="1080063"/>
            <a:ext cx="6771861" cy="3540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680" y="4600575"/>
            <a:ext cx="7724775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4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iceogiordanobruno.gov.it/wp-content/uploads/2016/09/benvenu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115439"/>
            <a:ext cx="857250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62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Lunghezza</a:t>
            </a:r>
            <a:r>
              <a:rPr lang="en-US" dirty="0" smtClean="0"/>
              <a:t> (</a:t>
            </a:r>
            <a:r>
              <a:rPr lang="en-US" dirty="0" err="1" smtClean="0"/>
              <a:t>unita</a:t>
            </a:r>
            <a:r>
              <a:rPr lang="en-US" dirty="0" smtClean="0"/>
              <a:t>’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misura</a:t>
            </a:r>
            <a:r>
              <a:rPr lang="en-US" dirty="0" smtClean="0"/>
              <a:t>: 1 m)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1947863"/>
            <a:ext cx="15801975" cy="3800475"/>
            <a:chOff x="0" y="1947863"/>
            <a:chExt cx="15801975" cy="3800475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947863"/>
              <a:ext cx="15801975" cy="3800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 bwMode="auto">
            <a:xfrm>
              <a:off x="3743325" y="4391025"/>
              <a:ext cx="247650" cy="63817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7" name="Straight Connector 6"/>
            <p:cNvCxnSpPr>
              <a:stCxn id="5" idx="0"/>
            </p:cNvCxnSpPr>
            <p:nvPr/>
          </p:nvCxnSpPr>
          <p:spPr bwMode="auto">
            <a:xfrm>
              <a:off x="3867150" y="4391025"/>
              <a:ext cx="676275" cy="62865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-0.7125 -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Massa (</a:t>
            </a:r>
            <a:r>
              <a:rPr lang="en-US" dirty="0" err="1" smtClean="0"/>
              <a:t>unita</a:t>
            </a:r>
            <a:r>
              <a:rPr lang="en-US" dirty="0" smtClean="0"/>
              <a:t>’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misura</a:t>
            </a:r>
            <a:r>
              <a:rPr lang="en-US" dirty="0" smtClean="0"/>
              <a:t>: 1 kg)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09663"/>
            <a:ext cx="1584960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72813 -0.00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 (</a:t>
            </a:r>
            <a:r>
              <a:rPr lang="en-US" dirty="0" err="1" smtClean="0"/>
              <a:t>unita</a:t>
            </a:r>
            <a:r>
              <a:rPr lang="en-US" dirty="0" smtClean="0"/>
              <a:t>’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misura</a:t>
            </a:r>
            <a:r>
              <a:rPr lang="en-US" dirty="0" smtClean="0"/>
              <a:t>: 1 s)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19238"/>
            <a:ext cx="157448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-0.7625 -0.00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8600" y="70576"/>
            <a:ext cx="6146800" cy="639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Oh Sistema Internazionale, tu sì</a:t>
            </a:r>
          </a:p>
        </p:txBody>
      </p:sp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1190625" y="885825"/>
            <a:ext cx="657225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i="1" dirty="0">
                <a:latin typeface="Blackadder ITC" pitchFamily="82" charset="0"/>
              </a:rPr>
              <a:t>Oh Sistema Internazionale, tu sì</a:t>
            </a:r>
          </a:p>
          <a:p>
            <a:r>
              <a:rPr lang="it-IT" b="1" i="1" dirty="0">
                <a:latin typeface="Blackadder ITC" pitchFamily="82" charset="0"/>
              </a:rPr>
              <a:t>che aiuti gli ingegneri ed i fisici;</a:t>
            </a:r>
          </a:p>
          <a:p>
            <a:r>
              <a:rPr lang="it-IT" b="1" i="1" dirty="0">
                <a:latin typeface="Blackadder ITC" pitchFamily="82" charset="0"/>
              </a:rPr>
              <a:t>con te qui al nostro fianco siam felici:</a:t>
            </a:r>
          </a:p>
          <a:p>
            <a:r>
              <a:rPr lang="it-IT" b="1" i="1" dirty="0">
                <a:latin typeface="Blackadder ITC" pitchFamily="82" charset="0"/>
              </a:rPr>
              <a:t>due lettere fan lieto il nostro cuor: SI!</a:t>
            </a:r>
          </a:p>
          <a:p>
            <a:endParaRPr lang="it-IT" sz="1200" b="1" i="1" dirty="0">
              <a:latin typeface="Blackadder ITC" pitchFamily="82" charset="0"/>
            </a:endParaRPr>
          </a:p>
          <a:p>
            <a:r>
              <a:rPr lang="it-IT" b="1" i="1" dirty="0">
                <a:latin typeface="Blackadder ITC" pitchFamily="82" charset="0"/>
              </a:rPr>
              <a:t>Il metro col secondo e il kilogrammo</a:t>
            </a:r>
          </a:p>
          <a:p>
            <a:r>
              <a:rPr lang="it-IT" b="1" i="1" dirty="0">
                <a:latin typeface="Blackadder ITC" pitchFamily="82" charset="0"/>
              </a:rPr>
              <a:t>s‘è unito: Newton, Joule, Watt, Pascal ne son</a:t>
            </a:r>
          </a:p>
          <a:p>
            <a:r>
              <a:rPr lang="it-IT" b="1" i="1" dirty="0">
                <a:latin typeface="Blackadder ITC" pitchFamily="82" charset="0"/>
              </a:rPr>
              <a:t>i figli prediletti. Chiedo perdon</a:t>
            </a:r>
          </a:p>
          <a:p>
            <a:r>
              <a:rPr lang="it-IT" b="1" i="1" dirty="0">
                <a:latin typeface="Blackadder ITC" pitchFamily="82" charset="0"/>
              </a:rPr>
              <a:t>se tutti non li elenco; ciò </a:t>
            </a:r>
            <a:r>
              <a:rPr lang="lt-LT" b="1" i="1" dirty="0">
                <a:latin typeface="Blackadder ITC" pitchFamily="82" charset="0"/>
              </a:rPr>
              <a:t>è</a:t>
            </a:r>
            <a:r>
              <a:rPr lang="en-US" b="1" i="1" dirty="0">
                <a:latin typeface="Blackadder ITC" pitchFamily="82" charset="0"/>
              </a:rPr>
              <a:t> </a:t>
            </a:r>
            <a:r>
              <a:rPr lang="it-IT" b="1" i="1" dirty="0">
                <a:latin typeface="Blackadder ITC" pitchFamily="82" charset="0"/>
              </a:rPr>
              <a:t>un grave danno.</a:t>
            </a:r>
          </a:p>
          <a:p>
            <a:endParaRPr lang="it-IT" b="1" i="1" dirty="0">
              <a:latin typeface="Blackadder ITC" pitchFamily="82" charset="0"/>
            </a:endParaRPr>
          </a:p>
          <a:p>
            <a:r>
              <a:rPr lang="it-IT" b="1" i="1" dirty="0">
                <a:latin typeface="Blackadder ITC" pitchFamily="82" charset="0"/>
              </a:rPr>
              <a:t>Ma devo ora sfogar tutto lo sdegno</a:t>
            </a:r>
          </a:p>
          <a:p>
            <a:r>
              <a:rPr lang="it-IT" b="1" i="1" dirty="0">
                <a:latin typeface="Blackadder ITC" pitchFamily="82" charset="0"/>
              </a:rPr>
              <a:t>e la tristezza che mi coglie quando</a:t>
            </a:r>
          </a:p>
          <a:p>
            <a:r>
              <a:rPr lang="it-IT" b="1" i="1" dirty="0">
                <a:latin typeface="Blackadder ITC" pitchFamily="82" charset="0"/>
              </a:rPr>
              <a:t>vedo spuntar nei libri un altro segno.</a:t>
            </a:r>
          </a:p>
          <a:p>
            <a:endParaRPr lang="it-IT" sz="1200" b="1" i="1" dirty="0">
              <a:latin typeface="Blackadder ITC" pitchFamily="82" charset="0"/>
            </a:endParaRPr>
          </a:p>
          <a:p>
            <a:r>
              <a:rPr lang="it-IT" b="1" i="1" dirty="0">
                <a:latin typeface="Blackadder ITC" pitchFamily="82" charset="0"/>
              </a:rPr>
              <a:t>Parlo de l'atmosfera, la caloria</a:t>
            </a:r>
          </a:p>
          <a:p>
            <a:r>
              <a:rPr lang="it-IT" b="1" i="1" dirty="0">
                <a:latin typeface="Blackadder ITC" pitchFamily="82" charset="0"/>
              </a:rPr>
              <a:t>la dina e 'l cavallo vapore. Spero</a:t>
            </a:r>
          </a:p>
          <a:p>
            <a:r>
              <a:rPr lang="it-IT" b="1" i="1" dirty="0">
                <a:latin typeface="Blackadder ITC" pitchFamily="82" charset="0"/>
              </a:rPr>
              <a:t>ch'esse ed altre ancor se'n vadan presto via.</a:t>
            </a:r>
            <a:endParaRPr lang="en-US" b="1" i="1" dirty="0">
              <a:latin typeface="Blackadder ITC" pitchFamily="82" charset="0"/>
            </a:endParaRPr>
          </a:p>
        </p:txBody>
      </p:sp>
      <p:sp>
        <p:nvSpPr>
          <p:cNvPr id="19460" name="TextBox 6"/>
          <p:cNvSpPr txBox="1">
            <a:spLocks noChangeArrowheads="1"/>
          </p:cNvSpPr>
          <p:nvPr/>
        </p:nvSpPr>
        <p:spPr bwMode="auto">
          <a:xfrm>
            <a:off x="6019800" y="6488113"/>
            <a:ext cx="3092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(Stefano Bergamasco, 1993)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</a:t>
            </a:r>
            <a:r>
              <a:rPr lang="en-US" dirty="0" smtClean="0"/>
              <a:t> </a:t>
            </a:r>
            <a:r>
              <a:rPr lang="en-US" dirty="0" err="1" smtClean="0"/>
              <a:t>presento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609600" y="1752600"/>
            <a:ext cx="8001000" cy="4572000"/>
          </a:xfrm>
          <a:ln w="19050" cmpd="dbl">
            <a:noFill/>
          </a:ln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Luigi </a:t>
            </a:r>
            <a:r>
              <a:rPr lang="en-US" dirty="0" err="1" smtClean="0"/>
              <a:t>Rigon</a:t>
            </a:r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US" sz="2600" dirty="0" smtClean="0"/>
              <a:t>Prof. </a:t>
            </a:r>
            <a:r>
              <a:rPr lang="en-US" sz="2600" dirty="0" err="1" smtClean="0"/>
              <a:t>Associato</a:t>
            </a:r>
            <a:r>
              <a:rPr lang="en-US" sz="2600" dirty="0" smtClean="0"/>
              <a:t>, </a:t>
            </a:r>
            <a:r>
              <a:rPr lang="en-US" sz="2600" dirty="0" err="1" smtClean="0"/>
              <a:t>Dipartimento</a:t>
            </a:r>
            <a:r>
              <a:rPr lang="en-US" sz="2600" dirty="0" smtClean="0"/>
              <a:t> di </a:t>
            </a:r>
            <a:r>
              <a:rPr lang="en-US" sz="2600" dirty="0" err="1" smtClean="0"/>
              <a:t>Fisica</a:t>
            </a:r>
            <a:endParaRPr lang="en-US" sz="2600" dirty="0" smtClean="0"/>
          </a:p>
          <a:p>
            <a:pPr lvl="1">
              <a:buFont typeface="Wingdings" pitchFamily="2" charset="2"/>
              <a:buChar char="Ø"/>
            </a:pPr>
            <a:r>
              <a:rPr lang="en-US" sz="2600" dirty="0" err="1" smtClean="0"/>
              <a:t>Universita</a:t>
            </a:r>
            <a:r>
              <a:rPr lang="en-US" sz="2600" dirty="0" smtClean="0"/>
              <a:t>’ di Trieste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err="1" smtClean="0"/>
              <a:t>Incarico</a:t>
            </a:r>
            <a:r>
              <a:rPr lang="en-US" dirty="0" smtClean="0"/>
              <a:t> di </a:t>
            </a:r>
            <a:r>
              <a:rPr lang="en-US" dirty="0" err="1" smtClean="0"/>
              <a:t>ricerca</a:t>
            </a:r>
            <a:r>
              <a:rPr lang="en-US" dirty="0" smtClean="0"/>
              <a:t> </a:t>
            </a:r>
            <a:r>
              <a:rPr lang="en-US" dirty="0" err="1" smtClean="0"/>
              <a:t>all’INFN</a:t>
            </a:r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US" sz="2600" dirty="0" err="1" smtClean="0"/>
              <a:t>Istituto</a:t>
            </a:r>
            <a:r>
              <a:rPr lang="en-US" sz="2600" dirty="0" smtClean="0"/>
              <a:t> </a:t>
            </a:r>
            <a:r>
              <a:rPr lang="en-US" sz="2600" dirty="0" err="1" smtClean="0"/>
              <a:t>Nazionale</a:t>
            </a:r>
            <a:r>
              <a:rPr lang="en-US" sz="2600" dirty="0" smtClean="0"/>
              <a:t> di </a:t>
            </a:r>
            <a:r>
              <a:rPr lang="en-US" sz="2600" dirty="0" err="1" smtClean="0"/>
              <a:t>Fisica</a:t>
            </a:r>
            <a:r>
              <a:rPr lang="en-US" sz="2600" dirty="0" smtClean="0"/>
              <a:t> </a:t>
            </a:r>
            <a:r>
              <a:rPr lang="en-US" sz="2600" dirty="0" err="1" smtClean="0"/>
              <a:t>Nucleare</a:t>
            </a:r>
            <a:endParaRPr lang="en-US" sz="2600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Ufficio</a:t>
            </a:r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US" sz="2600" dirty="0" err="1" smtClean="0"/>
              <a:t>Laboratori</a:t>
            </a:r>
            <a:r>
              <a:rPr lang="en-US" sz="2600" dirty="0" smtClean="0"/>
              <a:t> INFN, </a:t>
            </a:r>
            <a:r>
              <a:rPr lang="en-US" sz="2600" dirty="0" err="1" smtClean="0"/>
              <a:t>Edificio</a:t>
            </a:r>
            <a:r>
              <a:rPr lang="en-US" sz="2600" dirty="0" smtClean="0"/>
              <a:t> L3</a:t>
            </a:r>
            <a:br>
              <a:rPr lang="en-US" sz="2600" dirty="0" smtClean="0"/>
            </a:br>
            <a:r>
              <a:rPr lang="en-US" sz="2600" dirty="0" smtClean="0"/>
              <a:t>Area </a:t>
            </a:r>
            <a:r>
              <a:rPr lang="en-US" sz="2600" dirty="0"/>
              <a:t>Science </a:t>
            </a:r>
            <a:r>
              <a:rPr lang="en-US" sz="2600" dirty="0" smtClean="0"/>
              <a:t>Park</a:t>
            </a:r>
            <a:br>
              <a:rPr lang="en-US" sz="2600" dirty="0" smtClean="0"/>
            </a:br>
            <a:r>
              <a:rPr lang="en-US" sz="2600" dirty="0" err="1" smtClean="0"/>
              <a:t>Padriciano</a:t>
            </a:r>
            <a:r>
              <a:rPr lang="en-US" sz="2600" dirty="0"/>
              <a:t>, 99</a:t>
            </a:r>
            <a:br>
              <a:rPr lang="en-US" sz="2600" dirty="0"/>
            </a:br>
            <a:r>
              <a:rPr lang="en-US" sz="2600" dirty="0"/>
              <a:t>34149 Trieste (Italy) </a:t>
            </a:r>
            <a:endParaRPr lang="en-US" sz="2600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Phone: 	+</a:t>
            </a:r>
            <a:r>
              <a:rPr lang="en-US" dirty="0"/>
              <a:t>39 040 375 6232 </a:t>
            </a:r>
            <a:r>
              <a:rPr lang="en-US" dirty="0" smtClean="0"/>
              <a:t>	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Email:	</a:t>
            </a:r>
            <a:r>
              <a:rPr lang="en-US" dirty="0" smtClean="0">
                <a:hlinkClick r:id="rId3"/>
              </a:rPr>
              <a:t>rigon@ts.infn.it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335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</a:t>
            </a:r>
            <a:r>
              <a:rPr lang="en-US" dirty="0" smtClean="0"/>
              <a:t> </a:t>
            </a:r>
            <a:r>
              <a:rPr lang="en-US" dirty="0" err="1" smtClean="0"/>
              <a:t>presento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609600" y="1117600"/>
            <a:ext cx="8001000" cy="5207000"/>
          </a:xfrm>
          <a:ln w="19050" cmpd="dbl">
            <a:noFill/>
          </a:ln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Come </a:t>
            </a:r>
            <a:r>
              <a:rPr lang="en-US" dirty="0" err="1" smtClean="0"/>
              <a:t>ricercatore</a:t>
            </a:r>
            <a:r>
              <a:rPr lang="en-US" dirty="0" smtClean="0"/>
              <a:t>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Imaging con </a:t>
            </a:r>
            <a:r>
              <a:rPr lang="en-US" dirty="0" err="1" smtClean="0"/>
              <a:t>raggi</a:t>
            </a:r>
            <a:r>
              <a:rPr lang="en-US" dirty="0" smtClean="0"/>
              <a:t> X in </a:t>
            </a:r>
            <a:r>
              <a:rPr lang="en-US" dirty="0" err="1" smtClean="0"/>
              <a:t>contrasto</a:t>
            </a:r>
            <a:r>
              <a:rPr lang="en-US" dirty="0" smtClean="0"/>
              <a:t> da </a:t>
            </a:r>
            <a:r>
              <a:rPr lang="en-US" dirty="0" err="1" smtClean="0"/>
              <a:t>fase</a:t>
            </a:r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/>
              <a:t>Imaging con </a:t>
            </a:r>
            <a:r>
              <a:rPr lang="en-US" dirty="0" err="1"/>
              <a:t>raggi</a:t>
            </a:r>
            <a:r>
              <a:rPr lang="en-US" dirty="0"/>
              <a:t> X </a:t>
            </a:r>
            <a:r>
              <a:rPr lang="en-US" dirty="0" smtClean="0"/>
              <a:t>da </a:t>
            </a:r>
            <a:r>
              <a:rPr lang="en-US" dirty="0" err="1" smtClean="0"/>
              <a:t>luce</a:t>
            </a:r>
            <a:r>
              <a:rPr lang="en-US" dirty="0" smtClean="0"/>
              <a:t> di </a:t>
            </a:r>
            <a:r>
              <a:rPr lang="en-US" dirty="0" err="1" smtClean="0"/>
              <a:t>Sincrotrone</a:t>
            </a:r>
            <a:endParaRPr lang="en-US" dirty="0"/>
          </a:p>
          <a:p>
            <a:pPr lvl="1">
              <a:buFont typeface="Wingdings" pitchFamily="2" charset="2"/>
              <a:buChar char="Ø"/>
            </a:pPr>
            <a:r>
              <a:rPr lang="en-US" dirty="0" err="1" smtClean="0"/>
              <a:t>Rivelatori</a:t>
            </a:r>
            <a:r>
              <a:rPr lang="en-US" dirty="0"/>
              <a:t> per Imaging con </a:t>
            </a:r>
            <a:r>
              <a:rPr lang="en-US" dirty="0" err="1"/>
              <a:t>raggi</a:t>
            </a:r>
            <a:r>
              <a:rPr lang="en-US" dirty="0"/>
              <a:t> </a:t>
            </a:r>
            <a:r>
              <a:rPr lang="en-US" dirty="0" smtClean="0"/>
              <a:t>X</a:t>
            </a:r>
          </a:p>
          <a:p>
            <a:pPr lvl="1"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/>
              <a:t>Come </a:t>
            </a:r>
            <a:r>
              <a:rPr lang="en-US" dirty="0" err="1" smtClean="0"/>
              <a:t>insegnante</a:t>
            </a:r>
            <a:r>
              <a:rPr lang="en-US" dirty="0" smtClean="0"/>
              <a:t>:</a:t>
            </a:r>
            <a:endParaRPr lang="en-US" dirty="0"/>
          </a:p>
          <a:p>
            <a:pPr lvl="1">
              <a:buFont typeface="Wingdings" pitchFamily="2" charset="2"/>
              <a:buChar char="Ø"/>
            </a:pPr>
            <a:r>
              <a:rPr lang="en-US" dirty="0" err="1"/>
              <a:t>Fisica</a:t>
            </a:r>
            <a:r>
              <a:rPr lang="en-US" dirty="0"/>
              <a:t> di base per TRIR/TLB (2 </a:t>
            </a:r>
            <a:r>
              <a:rPr lang="en-US" dirty="0" err="1"/>
              <a:t>cfu</a:t>
            </a:r>
            <a:r>
              <a:rPr lang="en-US" dirty="0"/>
              <a:t>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err="1" smtClean="0"/>
              <a:t>Fisica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raggi</a:t>
            </a:r>
            <a:r>
              <a:rPr lang="en-US" dirty="0" smtClean="0"/>
              <a:t> X (1 </a:t>
            </a:r>
            <a:r>
              <a:rPr lang="en-US" dirty="0" err="1" smtClean="0"/>
              <a:t>cfu</a:t>
            </a:r>
            <a:r>
              <a:rPr lang="en-US" dirty="0" smtClean="0"/>
              <a:t> per TRIR)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err="1" smtClean="0"/>
              <a:t>Fisica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radionuclidi</a:t>
            </a:r>
            <a:r>
              <a:rPr lang="en-US" dirty="0" smtClean="0"/>
              <a:t> </a:t>
            </a:r>
            <a:r>
              <a:rPr lang="en-US" dirty="0"/>
              <a:t>(1 </a:t>
            </a:r>
            <a:r>
              <a:rPr lang="en-US" dirty="0" err="1"/>
              <a:t>cfu</a:t>
            </a:r>
            <a:r>
              <a:rPr lang="en-US" dirty="0"/>
              <a:t> per TRIR</a:t>
            </a:r>
            <a:r>
              <a:rPr lang="en-US" dirty="0" smtClean="0"/>
              <a:t>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err="1" smtClean="0"/>
              <a:t>Fisica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risonanza</a:t>
            </a:r>
            <a:r>
              <a:rPr lang="en-US" dirty="0" smtClean="0"/>
              <a:t> </a:t>
            </a:r>
            <a:r>
              <a:rPr lang="en-US" dirty="0" err="1" smtClean="0"/>
              <a:t>magnetica</a:t>
            </a:r>
            <a:r>
              <a:rPr lang="en-US" dirty="0"/>
              <a:t> (1 </a:t>
            </a:r>
            <a:r>
              <a:rPr lang="en-US" dirty="0" err="1"/>
              <a:t>cfu</a:t>
            </a:r>
            <a:r>
              <a:rPr lang="en-US" dirty="0"/>
              <a:t> per TRIR)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err="1" smtClean="0"/>
              <a:t>Fondamenti</a:t>
            </a:r>
            <a:r>
              <a:rPr lang="en-US" dirty="0" smtClean="0"/>
              <a:t> di Medical Imaging</a:t>
            </a:r>
            <a:br>
              <a:rPr lang="en-US" dirty="0" smtClean="0"/>
            </a:br>
            <a:r>
              <a:rPr lang="en-US" dirty="0" smtClean="0"/>
              <a:t>per </a:t>
            </a:r>
            <a:r>
              <a:rPr lang="en-US" dirty="0" err="1" smtClean="0"/>
              <a:t>il</a:t>
            </a:r>
            <a:r>
              <a:rPr lang="en-US" dirty="0" smtClean="0"/>
              <a:t> Master di </a:t>
            </a:r>
            <a:r>
              <a:rPr lang="en-US" dirty="0" err="1" smtClean="0"/>
              <a:t>Fisica</a:t>
            </a:r>
            <a:r>
              <a:rPr lang="en-US" dirty="0" smtClean="0"/>
              <a:t> </a:t>
            </a:r>
            <a:r>
              <a:rPr lang="en-US" dirty="0" err="1" smtClean="0"/>
              <a:t>medica</a:t>
            </a:r>
            <a:r>
              <a:rPr lang="en-US" dirty="0" smtClean="0"/>
              <a:t> Units-ICTP (4 </a:t>
            </a:r>
            <a:r>
              <a:rPr lang="en-US" dirty="0" err="1" smtClean="0"/>
              <a:t>cfu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6755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09650"/>
            <a:ext cx="8686800" cy="5486400"/>
          </a:xfrm>
        </p:spPr>
        <p:txBody>
          <a:bodyPr/>
          <a:lstStyle/>
          <a:p>
            <a:r>
              <a:rPr lang="it-IT" dirty="0" smtClean="0"/>
              <a:t>Finalmente torniamo al II Semestre!</a:t>
            </a:r>
          </a:p>
          <a:p>
            <a:r>
              <a:rPr lang="it-IT" dirty="0" smtClean="0"/>
              <a:t>Orario disponibile sul sito:</a:t>
            </a:r>
          </a:p>
          <a:p>
            <a:pPr lvl="1"/>
            <a:r>
              <a:rPr lang="it-IT" dirty="0">
                <a:hlinkClick r:id="rId3"/>
              </a:rPr>
              <a:t>https://www.biologia.units.it/pagine/211/Calendario-Didattico-e-Orario-Lezioni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Marzo - Aprile</a:t>
            </a:r>
          </a:p>
          <a:p>
            <a:pPr lvl="1"/>
            <a:r>
              <a:rPr lang="it-IT" dirty="0" smtClean="0"/>
              <a:t>Lunedi’ 16-18</a:t>
            </a:r>
          </a:p>
          <a:p>
            <a:pPr lvl="1"/>
            <a:r>
              <a:rPr lang="it-IT" dirty="0" smtClean="0"/>
              <a:t>Mercoledi’ 16-18/19 oppure 16-18:25 ?</a:t>
            </a:r>
          </a:p>
          <a:p>
            <a:pPr lvl="1"/>
            <a:r>
              <a:rPr lang="it-IT" i="1" dirty="0" smtClean="0"/>
              <a:t>Venerdi’ 16-18 esercitazioni</a:t>
            </a:r>
          </a:p>
          <a:p>
            <a:pPr lvl="1"/>
            <a:endParaRPr lang="it-IT" dirty="0" smtClean="0"/>
          </a:p>
          <a:p>
            <a:r>
              <a:rPr lang="it-IT" dirty="0" smtClean="0"/>
              <a:t>Maggio -Giugno </a:t>
            </a:r>
          </a:p>
          <a:p>
            <a:pPr lvl="1"/>
            <a:r>
              <a:rPr lang="it-IT" dirty="0"/>
              <a:t>Mercoledi’ </a:t>
            </a:r>
            <a:r>
              <a:rPr lang="it-IT" dirty="0" smtClean="0"/>
              <a:t>14-16 </a:t>
            </a:r>
          </a:p>
          <a:p>
            <a:pPr lvl="1"/>
            <a:r>
              <a:rPr lang="it-IT" i="1" dirty="0" smtClean="0"/>
              <a:t>Venerdi</a:t>
            </a:r>
            <a:r>
              <a:rPr lang="it-IT" i="1" dirty="0"/>
              <a:t>’ 16-18 esercitazioni</a:t>
            </a:r>
          </a:p>
          <a:p>
            <a:pPr lvl="1"/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6277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Testo</a:t>
            </a:r>
            <a:r>
              <a:rPr lang="en-US" dirty="0" smtClean="0"/>
              <a:t> “</a:t>
            </a:r>
            <a:r>
              <a:rPr lang="en-US" dirty="0" err="1" smtClean="0"/>
              <a:t>Ufficiale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83435"/>
            <a:ext cx="8686800" cy="4543425"/>
          </a:xfrm>
        </p:spPr>
        <p:txBody>
          <a:bodyPr/>
          <a:lstStyle/>
          <a:p>
            <a:r>
              <a:rPr lang="it-IT" b="1" dirty="0" smtClean="0"/>
              <a:t>A. </a:t>
            </a:r>
            <a:r>
              <a:rPr lang="it-IT" b="1" dirty="0"/>
              <a:t>Lascialfari F. Borsa </a:t>
            </a:r>
            <a:r>
              <a:rPr lang="it-IT" b="1" dirty="0" smtClean="0"/>
              <a:t>A.M. Gueli</a:t>
            </a:r>
          </a:p>
          <a:p>
            <a:pPr lvl="1"/>
            <a:r>
              <a:rPr lang="it-IT" dirty="0" smtClean="0"/>
              <a:t>Principi di fisica per</a:t>
            </a:r>
            <a:br>
              <a:rPr lang="it-IT" dirty="0" smtClean="0"/>
            </a:br>
            <a:r>
              <a:rPr lang="it-IT" dirty="0" smtClean="0"/>
              <a:t>indirizzo biomedico e farmaceutico</a:t>
            </a:r>
          </a:p>
          <a:p>
            <a:pPr lvl="1"/>
            <a:r>
              <a:rPr lang="it-IT" dirty="0" err="1" smtClean="0"/>
              <a:t>Edises</a:t>
            </a:r>
            <a:endParaRPr lang="it-IT" dirty="0" smtClean="0"/>
          </a:p>
          <a:p>
            <a:pPr lvl="1"/>
            <a:r>
              <a:rPr lang="it-IT" dirty="0" smtClean="0"/>
              <a:t>III Edizione (2020), 467 pagine</a:t>
            </a:r>
          </a:p>
          <a:p>
            <a:pPr lvl="1"/>
            <a:r>
              <a:rPr lang="it-IT" dirty="0" smtClean="0"/>
              <a:t>37 euro circa (ebook 27 euro)</a:t>
            </a:r>
          </a:p>
          <a:p>
            <a:pPr lvl="1"/>
            <a:r>
              <a:rPr lang="it-IT" dirty="0" smtClean="0"/>
              <a:t>ISBN 9788836230204</a:t>
            </a:r>
          </a:p>
          <a:p>
            <a:pPr lvl="1"/>
            <a:endParaRPr lang="it-IT" b="1" dirty="0" smtClean="0"/>
          </a:p>
          <a:p>
            <a:r>
              <a:rPr lang="en-US" dirty="0">
                <a:hlinkClick r:id="rId3"/>
              </a:rPr>
              <a:t>https://www.edisesuniversita.it/area_scientifica/lascialfari-principi-di-fisica-iii-ed.html</a:t>
            </a:r>
            <a:endParaRPr lang="en-US" dirty="0"/>
          </a:p>
          <a:p>
            <a:r>
              <a:rPr lang="en-US" dirty="0" err="1" smtClean="0"/>
              <a:t>Testo</a:t>
            </a:r>
            <a:r>
              <a:rPr lang="en-US" dirty="0" smtClean="0"/>
              <a:t> molto </a:t>
            </a:r>
            <a:r>
              <a:rPr lang="en-US" dirty="0" err="1" smtClean="0"/>
              <a:t>sintetico</a:t>
            </a:r>
            <a:r>
              <a:rPr lang="en-US" dirty="0" smtClean="0"/>
              <a:t>: chi non ha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valida</a:t>
            </a:r>
            <a:r>
              <a:rPr lang="en-US" dirty="0" smtClean="0"/>
              <a:t> </a:t>
            </a:r>
            <a:r>
              <a:rPr lang="en-US" dirty="0" err="1" smtClean="0"/>
              <a:t>preparazione</a:t>
            </a:r>
            <a:r>
              <a:rPr lang="en-US" dirty="0" smtClean="0"/>
              <a:t> di base </a:t>
            </a:r>
            <a:r>
              <a:rPr lang="en-US" dirty="0" err="1" smtClean="0"/>
              <a:t>potrebbe</a:t>
            </a:r>
            <a:r>
              <a:rPr lang="en-US" dirty="0" smtClean="0"/>
              <a:t> </a:t>
            </a:r>
            <a:r>
              <a:rPr lang="en-US" dirty="0" err="1" smtClean="0"/>
              <a:t>trovarsi</a:t>
            </a:r>
            <a:r>
              <a:rPr lang="en-US" dirty="0" smtClean="0"/>
              <a:t> in </a:t>
            </a:r>
            <a:r>
              <a:rPr lang="en-US" dirty="0" err="1" smtClean="0"/>
              <a:t>difficolta</a:t>
            </a:r>
            <a:r>
              <a:rPr lang="en-US" dirty="0" smtClean="0"/>
              <a:t>’</a:t>
            </a:r>
            <a:endParaRPr lang="it-IT" dirty="0" smtClean="0"/>
          </a:p>
        </p:txBody>
      </p:sp>
      <p:pic>
        <p:nvPicPr>
          <p:cNvPr id="1026" name="Picture 2" descr="Principi di Fisi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393" y="866775"/>
            <a:ext cx="257175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61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Vecchia</a:t>
            </a:r>
            <a:r>
              <a:rPr lang="en-US" dirty="0" smtClean="0"/>
              <a:t> </a:t>
            </a:r>
            <a:r>
              <a:rPr lang="en-US" dirty="0" err="1" smtClean="0"/>
              <a:t>edizione</a:t>
            </a:r>
            <a:r>
              <a:rPr lang="en-US" dirty="0" smtClean="0"/>
              <a:t> del </a:t>
            </a:r>
            <a:r>
              <a:rPr lang="en-US" dirty="0" err="1" smtClean="0"/>
              <a:t>Testo</a:t>
            </a:r>
            <a:r>
              <a:rPr lang="en-US" dirty="0" smtClean="0"/>
              <a:t> </a:t>
            </a:r>
            <a:r>
              <a:rPr lang="en-US" dirty="0" err="1" smtClean="0"/>
              <a:t>Ufficiale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83435"/>
            <a:ext cx="8686800" cy="4543425"/>
          </a:xfrm>
        </p:spPr>
        <p:txBody>
          <a:bodyPr/>
          <a:lstStyle/>
          <a:p>
            <a:r>
              <a:rPr lang="it-IT" b="1" dirty="0" smtClean="0"/>
              <a:t>F. Borsa A. </a:t>
            </a:r>
            <a:r>
              <a:rPr lang="it-IT" b="1" dirty="0" err="1" smtClean="0"/>
              <a:t>Lascialfari</a:t>
            </a:r>
            <a:endParaRPr lang="it-IT" b="1" dirty="0" smtClean="0"/>
          </a:p>
          <a:p>
            <a:pPr lvl="1"/>
            <a:r>
              <a:rPr lang="it-IT" dirty="0" smtClean="0"/>
              <a:t>Principi di fisica per</a:t>
            </a:r>
            <a:br>
              <a:rPr lang="it-IT" dirty="0" smtClean="0"/>
            </a:br>
            <a:r>
              <a:rPr lang="it-IT" dirty="0" smtClean="0"/>
              <a:t>indirizzo biomedico e farmaceutico</a:t>
            </a:r>
          </a:p>
          <a:p>
            <a:pPr lvl="1"/>
            <a:r>
              <a:rPr lang="it-IT" dirty="0" err="1" smtClean="0"/>
              <a:t>Edises</a:t>
            </a:r>
            <a:endParaRPr lang="it-IT" dirty="0" smtClean="0"/>
          </a:p>
          <a:p>
            <a:pPr lvl="1"/>
            <a:r>
              <a:rPr lang="it-IT" dirty="0" smtClean="0"/>
              <a:t>II Edizione (2014), 392 pagine</a:t>
            </a:r>
          </a:p>
          <a:p>
            <a:pPr lvl="1"/>
            <a:r>
              <a:rPr lang="it-IT" dirty="0" smtClean="0"/>
              <a:t>30 euro circa</a:t>
            </a:r>
          </a:p>
          <a:p>
            <a:pPr lvl="1"/>
            <a:r>
              <a:rPr lang="it-IT" dirty="0" smtClean="0"/>
              <a:t>ISBN 9788879598163</a:t>
            </a:r>
          </a:p>
          <a:p>
            <a:pPr lvl="1"/>
            <a:endParaRPr lang="it-IT" b="1" dirty="0" smtClean="0"/>
          </a:p>
          <a:p>
            <a:r>
              <a:rPr lang="it-IT" dirty="0" smtClean="0">
                <a:hlinkClick r:id="rId3"/>
              </a:rPr>
              <a:t>http://www.edises.it/universitario/principi-di-fisica-lascialfari.html</a:t>
            </a:r>
            <a:endParaRPr lang="en-US" dirty="0"/>
          </a:p>
          <a:p>
            <a:r>
              <a:rPr lang="en-US" dirty="0" err="1" smtClean="0"/>
              <a:t>Vecchia</a:t>
            </a:r>
            <a:r>
              <a:rPr lang="en-US" dirty="0" smtClean="0"/>
              <a:t> </a:t>
            </a:r>
            <a:r>
              <a:rPr lang="en-US" dirty="0" err="1" smtClean="0"/>
              <a:t>edizione</a:t>
            </a:r>
            <a:r>
              <a:rPr lang="en-US" dirty="0" smtClean="0"/>
              <a:t> con </a:t>
            </a:r>
            <a:r>
              <a:rPr lang="en-US" dirty="0" err="1" smtClean="0"/>
              <a:t>meno</a:t>
            </a:r>
            <a:r>
              <a:rPr lang="en-US" dirty="0" smtClean="0"/>
              <a:t> </a:t>
            </a:r>
            <a:r>
              <a:rPr lang="en-US" dirty="0" err="1" smtClean="0"/>
              <a:t>esercizi</a:t>
            </a:r>
            <a:r>
              <a:rPr lang="en-US" dirty="0" smtClean="0"/>
              <a:t> e </a:t>
            </a:r>
            <a:r>
              <a:rPr lang="en-US" dirty="0" err="1" smtClean="0"/>
              <a:t>molti</a:t>
            </a:r>
            <a:r>
              <a:rPr lang="en-US" dirty="0" smtClean="0"/>
              <a:t> </a:t>
            </a:r>
            <a:r>
              <a:rPr lang="en-US" dirty="0" err="1" smtClean="0"/>
              <a:t>errori</a:t>
            </a:r>
            <a:r>
              <a:rPr lang="en-US" dirty="0" smtClean="0"/>
              <a:t> di </a:t>
            </a:r>
            <a:r>
              <a:rPr lang="en-US" dirty="0" err="1" smtClean="0"/>
              <a:t>stampa</a:t>
            </a:r>
            <a:r>
              <a:rPr lang="en-US" dirty="0" smtClean="0"/>
              <a:t> (</a:t>
            </a:r>
            <a:r>
              <a:rPr lang="en-US" i="1" dirty="0" smtClean="0"/>
              <a:t>errata </a:t>
            </a:r>
            <a:r>
              <a:rPr lang="en-US" i="1" dirty="0" err="1" smtClean="0"/>
              <a:t>corrige</a:t>
            </a:r>
            <a:r>
              <a:rPr lang="en-US" i="1" dirty="0" smtClean="0"/>
              <a:t> </a:t>
            </a:r>
            <a:r>
              <a:rPr lang="en-US" i="1" dirty="0" err="1" smtClean="0"/>
              <a:t>diponibile</a:t>
            </a:r>
            <a:r>
              <a:rPr lang="en-US" dirty="0" smtClean="0"/>
              <a:t>)</a:t>
            </a:r>
            <a:endParaRPr lang="it-IT" dirty="0" smtClean="0"/>
          </a:p>
        </p:txBody>
      </p:sp>
      <p:pic>
        <p:nvPicPr>
          <p:cNvPr id="16388" name="Picture 4" descr="http://ecx.images-amazon.com/images/I/816Kyk0Zy%2B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5825" y="896937"/>
            <a:ext cx="2869406" cy="3895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905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Testo</a:t>
            </a:r>
            <a:r>
              <a:rPr lang="en-US" dirty="0" smtClean="0"/>
              <a:t> </a:t>
            </a:r>
            <a:r>
              <a:rPr lang="en-US" dirty="0" err="1" smtClean="0"/>
              <a:t>Alternativo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62125"/>
            <a:ext cx="8686800" cy="4543425"/>
          </a:xfrm>
        </p:spPr>
        <p:txBody>
          <a:bodyPr/>
          <a:lstStyle/>
          <a:p>
            <a:r>
              <a:rPr lang="en-US" b="1" dirty="0"/>
              <a:t>R.A. </a:t>
            </a:r>
            <a:r>
              <a:rPr lang="en-US" b="1" dirty="0" err="1"/>
              <a:t>Serway</a:t>
            </a:r>
            <a:r>
              <a:rPr lang="en-US" b="1" dirty="0"/>
              <a:t>, J. W. Jewett Jr</a:t>
            </a:r>
          </a:p>
          <a:p>
            <a:pPr lvl="1"/>
            <a:r>
              <a:rPr lang="it-IT" dirty="0" smtClean="0"/>
              <a:t>Principi di fisica</a:t>
            </a:r>
          </a:p>
          <a:p>
            <a:pPr lvl="1"/>
            <a:r>
              <a:rPr lang="it-IT" dirty="0" err="1" smtClean="0"/>
              <a:t>Edises</a:t>
            </a:r>
            <a:endParaRPr lang="it-IT" dirty="0" smtClean="0"/>
          </a:p>
          <a:p>
            <a:pPr lvl="1"/>
            <a:r>
              <a:rPr lang="it-IT" dirty="0" smtClean="0"/>
              <a:t>V Edizione (2015), </a:t>
            </a:r>
            <a:r>
              <a:rPr lang="it-IT" dirty="0" smtClean="0"/>
              <a:t>103</a:t>
            </a:r>
            <a:r>
              <a:rPr lang="it-IT" dirty="0" smtClean="0"/>
              <a:t>2 </a:t>
            </a:r>
            <a:r>
              <a:rPr lang="it-IT" dirty="0" smtClean="0"/>
              <a:t>pagine</a:t>
            </a:r>
          </a:p>
          <a:p>
            <a:pPr lvl="1"/>
            <a:r>
              <a:rPr lang="it-IT" dirty="0" smtClean="0"/>
              <a:t>50 euro circa</a:t>
            </a:r>
          </a:p>
          <a:p>
            <a:pPr lvl="1"/>
            <a:r>
              <a:rPr lang="it-IT" dirty="0" smtClean="0"/>
              <a:t>ISBN </a:t>
            </a:r>
            <a:r>
              <a:rPr lang="en-US" dirty="0" smtClean="0"/>
              <a:t>9788879598644</a:t>
            </a:r>
          </a:p>
          <a:p>
            <a:pPr marL="457200" lvl="1" indent="0">
              <a:buNone/>
            </a:pPr>
            <a:endParaRPr lang="it-IT" b="1" dirty="0" smtClean="0"/>
          </a:p>
          <a:p>
            <a:r>
              <a:rPr lang="it-IT" dirty="0">
                <a:hlinkClick r:id="rId3"/>
              </a:rPr>
              <a:t>http://</a:t>
            </a:r>
            <a:r>
              <a:rPr lang="it-IT" dirty="0" smtClean="0">
                <a:hlinkClick r:id="rId3"/>
              </a:rPr>
              <a:t>www.edises.it/universitario/serway-principi-di-fisica.html</a:t>
            </a:r>
            <a:endParaRPr lang="it-IT" dirty="0" smtClean="0"/>
          </a:p>
          <a:p>
            <a:r>
              <a:rPr lang="en-US" dirty="0" err="1" smtClean="0"/>
              <a:t>Testo</a:t>
            </a:r>
            <a:r>
              <a:rPr lang="en-US" dirty="0" smtClean="0"/>
              <a:t> </a:t>
            </a:r>
            <a:r>
              <a:rPr lang="en-US" dirty="0" err="1" smtClean="0"/>
              <a:t>piu</a:t>
            </a:r>
            <a:r>
              <a:rPr lang="en-US" dirty="0" smtClean="0"/>
              <a:t>’ </a:t>
            </a:r>
            <a:r>
              <a:rPr lang="en-US" dirty="0" err="1" smtClean="0"/>
              <a:t>approfondito</a:t>
            </a:r>
            <a:r>
              <a:rPr lang="en-US" dirty="0" smtClean="0"/>
              <a:t>,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guida</a:t>
            </a:r>
            <a:r>
              <a:rPr lang="en-US" dirty="0" smtClean="0"/>
              <a:t> </a:t>
            </a:r>
            <a:r>
              <a:rPr lang="en-US" dirty="0" err="1" smtClean="0"/>
              <a:t>passo-passo</a:t>
            </a:r>
            <a:r>
              <a:rPr lang="en-US" dirty="0" smtClean="0"/>
              <a:t> </a:t>
            </a:r>
            <a:r>
              <a:rPr lang="en-US" dirty="0" err="1" smtClean="0"/>
              <a:t>anche</a:t>
            </a:r>
            <a:r>
              <a:rPr lang="en-US" dirty="0" smtClean="0"/>
              <a:t> chi </a:t>
            </a:r>
            <a:r>
              <a:rPr lang="en-US" dirty="0"/>
              <a:t>non ha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valida</a:t>
            </a:r>
            <a:r>
              <a:rPr lang="en-US" dirty="0"/>
              <a:t> </a:t>
            </a:r>
            <a:r>
              <a:rPr lang="en-US" dirty="0" err="1"/>
              <a:t>preparazione</a:t>
            </a:r>
            <a:r>
              <a:rPr lang="en-US" dirty="0"/>
              <a:t> di </a:t>
            </a:r>
            <a:r>
              <a:rPr lang="en-US" dirty="0" smtClean="0"/>
              <a:t>base</a:t>
            </a:r>
            <a:endParaRPr lang="it-IT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539" y="932700"/>
            <a:ext cx="2804648" cy="38953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9771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Testo</a:t>
            </a:r>
            <a:r>
              <a:rPr lang="en-US" dirty="0" smtClean="0"/>
              <a:t> </a:t>
            </a:r>
            <a:r>
              <a:rPr lang="en-US" dirty="0"/>
              <a:t>“for dummies”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62125"/>
            <a:ext cx="8686800" cy="4543425"/>
          </a:xfrm>
        </p:spPr>
        <p:txBody>
          <a:bodyPr/>
          <a:lstStyle/>
          <a:p>
            <a:r>
              <a:rPr lang="en-US" b="1" dirty="0" err="1" smtClean="0"/>
              <a:t>Ezio</a:t>
            </a:r>
            <a:r>
              <a:rPr lang="en-US" b="1" dirty="0" smtClean="0"/>
              <a:t> </a:t>
            </a:r>
            <a:r>
              <a:rPr lang="en-US" b="1" dirty="0" err="1" smtClean="0"/>
              <a:t>Ragozzino</a:t>
            </a:r>
            <a:endParaRPr lang="en-US" b="1" dirty="0"/>
          </a:p>
          <a:p>
            <a:pPr lvl="1"/>
            <a:r>
              <a:rPr lang="it-IT" dirty="0" smtClean="0"/>
              <a:t>Elementi di fisica o</a:t>
            </a:r>
            <a:br>
              <a:rPr lang="it-IT" dirty="0" smtClean="0"/>
            </a:br>
            <a:r>
              <a:rPr lang="it-IT" dirty="0" smtClean="0"/>
              <a:t>Principi di fisica</a:t>
            </a:r>
          </a:p>
          <a:p>
            <a:pPr lvl="1"/>
            <a:r>
              <a:rPr lang="it-IT" dirty="0" err="1" smtClean="0"/>
              <a:t>Edises</a:t>
            </a:r>
            <a:endParaRPr lang="it-IT" dirty="0" smtClean="0"/>
          </a:p>
          <a:p>
            <a:pPr lvl="1"/>
            <a:r>
              <a:rPr lang="it-IT" dirty="0" smtClean="0"/>
              <a:t>II Edizione (2008), 415 pagine</a:t>
            </a:r>
          </a:p>
          <a:p>
            <a:pPr lvl="1"/>
            <a:r>
              <a:rPr lang="it-IT" dirty="0" smtClean="0"/>
              <a:t>20 euro circa NON DISPONIBILE</a:t>
            </a:r>
          </a:p>
          <a:p>
            <a:pPr lvl="1"/>
            <a:r>
              <a:rPr lang="it-IT" dirty="0" smtClean="0"/>
              <a:t>ISBN </a:t>
            </a:r>
            <a:r>
              <a:rPr lang="en-US" dirty="0" smtClean="0"/>
              <a:t>9788879594639</a:t>
            </a:r>
          </a:p>
          <a:p>
            <a:pPr lvl="1"/>
            <a:endParaRPr lang="it-IT" b="1" dirty="0" smtClean="0"/>
          </a:p>
          <a:p>
            <a:r>
              <a:rPr lang="en-US" dirty="0">
                <a:hlinkClick r:id="rId3"/>
              </a:rPr>
              <a:t>https://www.edises.it/universitario/elementi-di-fisica.html</a:t>
            </a:r>
            <a:endParaRPr lang="en-US" dirty="0"/>
          </a:p>
          <a:p>
            <a:r>
              <a:rPr lang="en-US" dirty="0" err="1" smtClean="0"/>
              <a:t>Testo</a:t>
            </a:r>
            <a:r>
              <a:rPr lang="en-US" dirty="0" smtClean="0"/>
              <a:t> di base, </a:t>
            </a:r>
            <a:r>
              <a:rPr lang="en-US" dirty="0" err="1" smtClean="0"/>
              <a:t>semplice</a:t>
            </a:r>
            <a:r>
              <a:rPr lang="en-US" dirty="0" smtClean="0"/>
              <a:t> e </a:t>
            </a:r>
            <a:r>
              <a:rPr lang="en-US" dirty="0" err="1" smtClean="0"/>
              <a:t>chiaro</a:t>
            </a:r>
            <a:r>
              <a:rPr lang="en-US" dirty="0" smtClean="0"/>
              <a:t>. </a:t>
            </a:r>
            <a:r>
              <a:rPr lang="en-US" dirty="0" err="1" smtClean="0"/>
              <a:t>Consigliato</a:t>
            </a:r>
            <a:r>
              <a:rPr lang="en-US" dirty="0" smtClean="0"/>
              <a:t> a chi </a:t>
            </a:r>
            <a:r>
              <a:rPr lang="en-US" dirty="0"/>
              <a:t>non ha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valida</a:t>
            </a:r>
            <a:r>
              <a:rPr lang="en-US" dirty="0"/>
              <a:t> </a:t>
            </a:r>
            <a:r>
              <a:rPr lang="en-US" dirty="0" err="1"/>
              <a:t>preparazione</a:t>
            </a:r>
            <a:r>
              <a:rPr lang="en-US" dirty="0"/>
              <a:t> di </a:t>
            </a:r>
            <a:r>
              <a:rPr lang="en-US" dirty="0" smtClean="0"/>
              <a:t>base. </a:t>
            </a:r>
            <a:r>
              <a:rPr lang="en-US" dirty="0" err="1" smtClean="0"/>
              <a:t>Ottimi</a:t>
            </a:r>
            <a:r>
              <a:rPr lang="en-US" dirty="0" smtClean="0"/>
              <a:t> </a:t>
            </a:r>
            <a:r>
              <a:rPr lang="en-US" dirty="0" err="1" smtClean="0"/>
              <a:t>esercizi</a:t>
            </a:r>
            <a:r>
              <a:rPr lang="en-US" dirty="0" smtClean="0"/>
              <a:t>, in parte </a:t>
            </a:r>
            <a:r>
              <a:rPr lang="en-US" dirty="0" err="1" smtClean="0"/>
              <a:t>risolti</a:t>
            </a:r>
            <a:endParaRPr lang="it-IT" dirty="0"/>
          </a:p>
          <a:p>
            <a:endParaRPr lang="en-US" dirty="0"/>
          </a:p>
        </p:txBody>
      </p:sp>
      <p:pic>
        <p:nvPicPr>
          <p:cNvPr id="4098" name="Picture 2" descr="https://www.edises.it/media/catalog/product/cache/2/image/9df78eab33525d08d6e5fb8d27136e95/4/6/4639-uni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756" y="404812"/>
            <a:ext cx="257175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ww.edises.it/media/catalog/product/cache/2/image/9df78eab33525d08d6e5fb8d27136e95/r/a/ragozzino_principi_copi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914" y="1034473"/>
            <a:ext cx="2670752" cy="370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33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fumature">
  <a:themeElements>
    <a:clrScheme name="Sfumature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fum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fumatur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matur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matur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matur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matur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matur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matur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C:\Programmi\Microsoft Office\Templates\Presentation Designs\Sfumature.pot</Template>
  <TotalTime>5631</TotalTime>
  <Words>722</Words>
  <Application>Microsoft Office PowerPoint</Application>
  <PresentationFormat>On-screen Show (4:3)</PresentationFormat>
  <Paragraphs>183</Paragraphs>
  <Slides>24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Blackadder ITC</vt:lpstr>
      <vt:lpstr>Tahoma</vt:lpstr>
      <vt:lpstr>Wingdings</vt:lpstr>
      <vt:lpstr>Sfumature</vt:lpstr>
      <vt:lpstr>Fisica (011SM) per il CdL di SCIENZE E TECNOLOGIE BIOLOGICHE</vt:lpstr>
      <vt:lpstr>PowerPoint Presentation</vt:lpstr>
      <vt:lpstr>Mi presento</vt:lpstr>
      <vt:lpstr>Mi presento</vt:lpstr>
      <vt:lpstr>Orario</vt:lpstr>
      <vt:lpstr>Testo “Ufficiale”</vt:lpstr>
      <vt:lpstr>Vecchia edizione del Testo Ufficiale</vt:lpstr>
      <vt:lpstr>Testo Alternativo</vt:lpstr>
      <vt:lpstr>Testo “for dummies”</vt:lpstr>
      <vt:lpstr>On-line</vt:lpstr>
      <vt:lpstr>Argomenti del corso</vt:lpstr>
      <vt:lpstr>Esame</vt:lpstr>
      <vt:lpstr>Esame</vt:lpstr>
      <vt:lpstr>How common people see the world</vt:lpstr>
      <vt:lpstr>How scientists see the world</vt:lpstr>
      <vt:lpstr>Prendiamo le distanze</vt:lpstr>
      <vt:lpstr>Benvenuti a New Cuyama</vt:lpstr>
      <vt:lpstr>Numeri in liberta’</vt:lpstr>
      <vt:lpstr>Numeri in liberta’</vt:lpstr>
      <vt:lpstr>Lunghezza (unita’ di misura: 1 m)</vt:lpstr>
      <vt:lpstr>Massa (unita’ di misura: 1 kg)</vt:lpstr>
      <vt:lpstr>Tempo (unita’ di misura: 1 s)</vt:lpstr>
      <vt:lpstr>PowerPoint Presentation</vt:lpstr>
      <vt:lpstr>Oh Sistema Internazionale, tu sì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Un utente soddisfatto di Microsoft Office</dc:creator>
  <cp:lastModifiedBy>Luigi Rigon</cp:lastModifiedBy>
  <cp:revision>212</cp:revision>
  <cp:lastPrinted>2004-10-21T10:24:02Z</cp:lastPrinted>
  <dcterms:created xsi:type="dcterms:W3CDTF">2001-11-25T16:11:31Z</dcterms:created>
  <dcterms:modified xsi:type="dcterms:W3CDTF">2021-03-01T14:19:06Z</dcterms:modified>
</cp:coreProperties>
</file>