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53"/>
  </p:notesMasterIdLst>
  <p:sldIdLst>
    <p:sldId id="439" r:id="rId2"/>
    <p:sldId id="811" r:id="rId3"/>
    <p:sldId id="807" r:id="rId4"/>
    <p:sldId id="808" r:id="rId5"/>
    <p:sldId id="812" r:id="rId6"/>
    <p:sldId id="849" r:id="rId7"/>
    <p:sldId id="850" r:id="rId8"/>
    <p:sldId id="852" r:id="rId9"/>
    <p:sldId id="823" r:id="rId10"/>
    <p:sldId id="853" r:id="rId11"/>
    <p:sldId id="864" r:id="rId12"/>
    <p:sldId id="854" r:id="rId13"/>
    <p:sldId id="824" r:id="rId14"/>
    <p:sldId id="855" r:id="rId15"/>
    <p:sldId id="865" r:id="rId16"/>
    <p:sldId id="856" r:id="rId17"/>
    <p:sldId id="825" r:id="rId18"/>
    <p:sldId id="857" r:id="rId19"/>
    <p:sldId id="866" r:id="rId20"/>
    <p:sldId id="858" r:id="rId21"/>
    <p:sldId id="826" r:id="rId22"/>
    <p:sldId id="859" r:id="rId23"/>
    <p:sldId id="867" r:id="rId24"/>
    <p:sldId id="860" r:id="rId25"/>
    <p:sldId id="827" r:id="rId26"/>
    <p:sldId id="861" r:id="rId27"/>
    <p:sldId id="868" r:id="rId28"/>
    <p:sldId id="869" r:id="rId29"/>
    <p:sldId id="870" r:id="rId30"/>
    <p:sldId id="871" r:id="rId31"/>
    <p:sldId id="872" r:id="rId32"/>
    <p:sldId id="862" r:id="rId33"/>
    <p:sldId id="828" r:id="rId34"/>
    <p:sldId id="851" r:id="rId35"/>
    <p:sldId id="842" r:id="rId36"/>
    <p:sldId id="814" r:id="rId37"/>
    <p:sldId id="815" r:id="rId38"/>
    <p:sldId id="863" r:id="rId39"/>
    <p:sldId id="884" r:id="rId40"/>
    <p:sldId id="887" r:id="rId41"/>
    <p:sldId id="888" r:id="rId42"/>
    <p:sldId id="881" r:id="rId43"/>
    <p:sldId id="882" r:id="rId44"/>
    <p:sldId id="883" r:id="rId45"/>
    <p:sldId id="885" r:id="rId46"/>
    <p:sldId id="886" r:id="rId47"/>
    <p:sldId id="816" r:id="rId48"/>
    <p:sldId id="818" r:id="rId49"/>
    <p:sldId id="819" r:id="rId50"/>
    <p:sldId id="820" r:id="rId51"/>
    <p:sldId id="821" r:id="rId52"/>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273">
          <p15:clr>
            <a:srgbClr val="A4A3A4"/>
          </p15:clr>
        </p15:guide>
        <p15:guide id="2" pos="4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59CBEF"/>
    <a:srgbClr val="1A9846"/>
    <a:srgbClr val="33CC33"/>
    <a:srgbClr val="888888"/>
    <a:srgbClr val="858585"/>
    <a:srgbClr val="8B8B8B"/>
    <a:srgbClr val="828282"/>
    <a:srgbClr val="0000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2" autoAdjust="0"/>
    <p:restoredTop sz="55588" autoAdjust="0"/>
  </p:normalViewPr>
  <p:slideViewPr>
    <p:cSldViewPr snapToGrid="0">
      <p:cViewPr varScale="1">
        <p:scale>
          <a:sx n="47" d="100"/>
          <a:sy n="47" d="100"/>
        </p:scale>
        <p:origin x="2208" y="54"/>
      </p:cViewPr>
      <p:guideLst>
        <p:guide orient="horz" pos="2273"/>
        <p:guide pos="4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79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cs typeface="Arial" panose="020B0604020202020204" pitchFamily="34" charset="0"/>
              </a:defRPr>
            </a:lvl1pPr>
          </a:lstStyle>
          <a:p>
            <a:pPr>
              <a:defRPr/>
            </a:pPr>
            <a:fld id="{04452BA1-9AEF-4E58-A89D-DDBDC3365852}" type="slidenum">
              <a:rPr lang="en-US" altLang="it-IT"/>
              <a:pPr>
                <a:defRPr/>
              </a:pPr>
              <a:t>‹#›</a:t>
            </a:fld>
            <a:endParaRPr lang="en-US" altLang="it-IT"/>
          </a:p>
        </p:txBody>
      </p:sp>
    </p:spTree>
    <p:extLst>
      <p:ext uri="{BB962C8B-B14F-4D97-AF65-F5344CB8AC3E}">
        <p14:creationId xmlns:p14="http://schemas.microsoft.com/office/powerpoint/2010/main" val="30608048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smtClean="0">
                <a:latin typeface="Times" panose="02020603050405020304" pitchFamily="18" charset="0"/>
              </a:rPr>
              <a:t>INIZIO AUDIO PARTE I</a:t>
            </a:r>
          </a:p>
          <a:p>
            <a:endParaRPr lang="it-IT" altLang="it-IT" dirty="0" smtClean="0">
              <a:latin typeface="Times" panose="02020603050405020304" pitchFamily="18" charset="0"/>
            </a:endParaRPr>
          </a:p>
          <a:p>
            <a:r>
              <a:rPr lang="it-IT" altLang="it-IT" dirty="0" smtClean="0">
                <a:latin typeface="Times" panose="02020603050405020304" pitchFamily="18" charset="0"/>
              </a:rPr>
              <a:t>L’immagine è rappresentativa di quello che studieremo perché studiare la percezione non significa basta aprire gli occhi e vedere, </a:t>
            </a:r>
          </a:p>
          <a:p>
            <a:r>
              <a:rPr lang="it-IT" altLang="it-IT" dirty="0" smtClean="0">
                <a:latin typeface="Times" panose="02020603050405020304" pitchFamily="18" charset="0"/>
              </a:rPr>
              <a:t>Ma per sentire, gustare e fare tutto questo questo non basta e dietro la percezione ci</a:t>
            </a:r>
            <a:r>
              <a:rPr lang="it-IT" altLang="it-IT" baseline="0" dirty="0" smtClean="0">
                <a:latin typeface="Times" panose="02020603050405020304" pitchFamily="18" charset="0"/>
              </a:rPr>
              <a:t> sta un immenso e complesso corpo di processi che si attivano in maniera completamente automatica, quasi magica. Tante volte questa magia è concretizzata mediante vere e proprie illusioni perché quello che vediamo non sempre o quasi mai corrisponde a quello che ci possiamo aspettare; proprio come in questo caso in cui il gatto si vede come un leone… ma perché?</a:t>
            </a:r>
          </a:p>
          <a:p>
            <a:r>
              <a:rPr lang="it-IT" altLang="it-IT" baseline="0" dirty="0" smtClean="0">
                <a:latin typeface="Times" panose="02020603050405020304" pitchFamily="18" charset="0"/>
              </a:rPr>
              <a:t>Ditemelo voi…perché allo specchio alcune mattine noi abbiamo la netta percezione di vederci più belli o più brutti o più fieri o meno?</a:t>
            </a:r>
          </a:p>
          <a:p>
            <a:r>
              <a:rPr lang="it-IT" altLang="it-IT" baseline="0" dirty="0" smtClean="0">
                <a:latin typeface="Times" panose="02020603050405020304" pitchFamily="18" charset="0"/>
              </a:rPr>
              <a:t>Be questo lo comprenderemo studiando la percezione perché percepire non si tratta perl’appunto solo di registrare mediante sensi ma anche di elaborare lo stimolo in entrata in funzione di una serie di informazioni che vengono dette contestuali quali la nostra esperienza passata, il nostro stato d’animo, i nostri ricordi, etc…. Insomma la percezione è cosa assai complessa.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smtClean="0"/>
              <a:t>Cominciamo quindi a cercare</a:t>
            </a:r>
            <a:r>
              <a:rPr lang="it-IT" baseline="0" dirty="0" smtClean="0"/>
              <a:t> di capire in che senso la percezione è un’oggetto complesso ma al conntempo affascinante di studio chiedendoci e cercando di rispondere ad una domanda.</a:t>
            </a:r>
            <a:endParaRPr lang="it-IT" dirty="0" smtClean="0"/>
          </a:p>
          <a:p>
            <a:endParaRPr lang="it-IT" altLang="it-IT" dirty="0" smtClean="0">
              <a:latin typeface="Times" panose="02020603050405020304" pitchFamily="18" charset="0"/>
            </a:endParaRPr>
          </a:p>
        </p:txBody>
      </p:sp>
    </p:spTree>
    <p:extLst>
      <p:ext uri="{BB962C8B-B14F-4D97-AF65-F5344CB8AC3E}">
        <p14:creationId xmlns:p14="http://schemas.microsoft.com/office/powerpoint/2010/main" val="829868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102</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21</a:t>
            </a:fld>
            <a:endParaRPr lang="en-US" altLang="it-IT"/>
          </a:p>
        </p:txBody>
      </p:sp>
    </p:spTree>
    <p:extLst>
      <p:ext uri="{BB962C8B-B14F-4D97-AF65-F5344CB8AC3E}">
        <p14:creationId xmlns:p14="http://schemas.microsoft.com/office/powerpoint/2010/main" val="292390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105</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25</a:t>
            </a:fld>
            <a:endParaRPr lang="en-US" altLang="it-IT"/>
          </a:p>
        </p:txBody>
      </p:sp>
    </p:spTree>
    <p:extLst>
      <p:ext uri="{BB962C8B-B14F-4D97-AF65-F5344CB8AC3E}">
        <p14:creationId xmlns:p14="http://schemas.microsoft.com/office/powerpoint/2010/main" val="3972920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105</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29</a:t>
            </a:fld>
            <a:endParaRPr lang="en-US" altLang="it-IT"/>
          </a:p>
        </p:txBody>
      </p:sp>
    </p:spTree>
    <p:extLst>
      <p:ext uri="{BB962C8B-B14F-4D97-AF65-F5344CB8AC3E}">
        <p14:creationId xmlns:p14="http://schemas.microsoft.com/office/powerpoint/2010/main" val="3641023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95</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33</a:t>
            </a:fld>
            <a:endParaRPr lang="en-US" altLang="it-IT"/>
          </a:p>
        </p:txBody>
      </p:sp>
    </p:spTree>
    <p:extLst>
      <p:ext uri="{BB962C8B-B14F-4D97-AF65-F5344CB8AC3E}">
        <p14:creationId xmlns:p14="http://schemas.microsoft.com/office/powerpoint/2010/main" val="2840925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smtClean="0"/>
          </a:p>
          <a:p>
            <a:r>
              <a:rPr lang="it-IT" dirty="0" smtClean="0"/>
              <a:t>Solo il 20% di voi ha alzato la mano.</a:t>
            </a:r>
            <a:r>
              <a:rPr lang="it-IT" baseline="0" dirty="0" smtClean="0"/>
              <a:t> In linea con i risultati sperimentali</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34</a:t>
            </a:fld>
            <a:endParaRPr lang="en-US" altLang="it-IT"/>
          </a:p>
        </p:txBody>
      </p:sp>
    </p:spTree>
    <p:extLst>
      <p:ext uri="{BB962C8B-B14F-4D97-AF65-F5344CB8AC3E}">
        <p14:creationId xmlns:p14="http://schemas.microsoft.com/office/powerpoint/2010/main" val="1533197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35</a:t>
            </a:fld>
            <a:endParaRPr lang="en-US" altLang="it-IT"/>
          </a:p>
        </p:txBody>
      </p:sp>
    </p:spTree>
    <p:extLst>
      <p:ext uri="{BB962C8B-B14F-4D97-AF65-F5344CB8AC3E}">
        <p14:creationId xmlns:p14="http://schemas.microsoft.com/office/powerpoint/2010/main" val="1053173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Cecità al cambiamento</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36</a:t>
            </a:fld>
            <a:endParaRPr lang="en-US" altLang="it-IT"/>
          </a:p>
        </p:txBody>
      </p:sp>
    </p:spTree>
    <p:extLst>
      <p:ext uri="{BB962C8B-B14F-4D97-AF65-F5344CB8AC3E}">
        <p14:creationId xmlns:p14="http://schemas.microsoft.com/office/powerpoint/2010/main" val="3752754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37</a:t>
            </a:fld>
            <a:endParaRPr lang="en-US" altLang="it-IT"/>
          </a:p>
        </p:txBody>
      </p:sp>
    </p:spTree>
    <p:extLst>
      <p:ext uri="{BB962C8B-B14F-4D97-AF65-F5344CB8AC3E}">
        <p14:creationId xmlns:p14="http://schemas.microsoft.com/office/powerpoint/2010/main" val="1480572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38</a:t>
            </a:fld>
            <a:endParaRPr lang="en-US" altLang="it-IT"/>
          </a:p>
        </p:txBody>
      </p:sp>
    </p:spTree>
    <p:extLst>
      <p:ext uri="{BB962C8B-B14F-4D97-AF65-F5344CB8AC3E}">
        <p14:creationId xmlns:p14="http://schemas.microsoft.com/office/powerpoint/2010/main" val="4217369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39</a:t>
            </a:fld>
            <a:endParaRPr lang="en-US" altLang="it-IT"/>
          </a:p>
        </p:txBody>
      </p:sp>
    </p:spTree>
    <p:extLst>
      <p:ext uri="{BB962C8B-B14F-4D97-AF65-F5344CB8AC3E}">
        <p14:creationId xmlns:p14="http://schemas.microsoft.com/office/powerpoint/2010/main" val="221837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2</a:t>
            </a:fld>
            <a:endParaRPr lang="en-US" altLang="it-IT"/>
          </a:p>
        </p:txBody>
      </p:sp>
    </p:spTree>
    <p:extLst>
      <p:ext uri="{BB962C8B-B14F-4D97-AF65-F5344CB8AC3E}">
        <p14:creationId xmlns:p14="http://schemas.microsoft.com/office/powerpoint/2010/main" val="1953895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smtClean="0"/>
              <a:t>Due tipi di Cecità: Change Blidness – cecità al cambiamento e Inatentional Blidness – Cecità in assenza di attenzione Endogena per un oggetto inatteso</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smtClean="0"/>
              <a:t>Se</a:t>
            </a:r>
            <a:r>
              <a:rPr lang="it-IT" baseline="0" dirty="0" smtClean="0"/>
              <a:t> qualcuno ci stà guardando questo non significa che ci vede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baseline="0" dirty="0" smtClean="0"/>
              <a:t>Dimostrano che i sensi non bastano</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baseline="0" dirty="0" smtClean="0"/>
              <a:t>Il mondo ci score addosso come questo fiume ma noi dobbiamo arginarlo e capire quali sono i meccanismi. La selezione ad esempio è uno di questi. </a:t>
            </a:r>
            <a:r>
              <a:rPr lang="it-IT" dirty="0" smtClean="0"/>
              <a:t> </a:t>
            </a:r>
          </a:p>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47</a:t>
            </a:fld>
            <a:endParaRPr lang="en-US" altLang="it-IT"/>
          </a:p>
        </p:txBody>
      </p:sp>
    </p:spTree>
    <p:extLst>
      <p:ext uri="{BB962C8B-B14F-4D97-AF65-F5344CB8AC3E}">
        <p14:creationId xmlns:p14="http://schemas.microsoft.com/office/powerpoint/2010/main" val="3997164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it-IT" dirty="0" smtClean="0">
                <a:latin typeface="Arial" panose="020B0604020202020204" pitchFamily="34" charset="0"/>
                <a:cs typeface="Arial" panose="020B0604020202020204" pitchFamily="34" charset="0"/>
              </a:rPr>
              <a:t>Per </a:t>
            </a:r>
            <a:r>
              <a:rPr lang="en-US" altLang="it-IT" dirty="0" err="1" smtClean="0">
                <a:latin typeface="Arial" panose="020B0604020202020204" pitchFamily="34" charset="0"/>
                <a:cs typeface="Arial" panose="020B0604020202020204" pitchFamily="34" charset="0"/>
              </a:rPr>
              <a:t>esempio</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conoscere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questi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difetti</a:t>
            </a:r>
            <a:r>
              <a:rPr lang="en-US" altLang="it-IT" baseline="0" dirty="0" smtClean="0">
                <a:latin typeface="Arial" panose="020B0604020202020204" pitchFamily="34" charset="0"/>
                <a:cs typeface="Arial" panose="020B0604020202020204" pitchFamily="34" charset="0"/>
              </a:rPr>
              <a:t> </a:t>
            </a:r>
            <a:r>
              <a:rPr lang="en-US" altLang="it-IT" baseline="0" dirty="0" err="1" smtClean="0">
                <a:latin typeface="Arial" panose="020B0604020202020204" pitchFamily="34" charset="0"/>
                <a:cs typeface="Arial" panose="020B0604020202020204" pitchFamily="34" charset="0"/>
              </a:rPr>
              <a:t>della</a:t>
            </a:r>
            <a:r>
              <a:rPr lang="en-US" altLang="it-IT" baseline="0" dirty="0" smtClean="0">
                <a:latin typeface="Arial" panose="020B0604020202020204" pitchFamily="34" charset="0"/>
                <a:cs typeface="Arial" panose="020B0604020202020204" pitchFamily="34" charset="0"/>
              </a:rPr>
              <a:t> vision ci </a:t>
            </a:r>
            <a:r>
              <a:rPr lang="en-US" altLang="it-IT" baseline="0" dirty="0" err="1" smtClean="0">
                <a:latin typeface="Arial" panose="020B0604020202020204" pitchFamily="34" charset="0"/>
                <a:cs typeface="Arial" panose="020B0604020202020204" pitchFamily="34" charset="0"/>
              </a:rPr>
              <a:t>permette</a:t>
            </a:r>
            <a:r>
              <a:rPr lang="en-US" altLang="it-IT" baseline="0" dirty="0" smtClean="0">
                <a:latin typeface="Arial" panose="020B0604020202020204" pitchFamily="34" charset="0"/>
                <a:cs typeface="Arial" panose="020B0604020202020204" pitchFamily="34" charset="0"/>
              </a:rPr>
              <a:t> di </a:t>
            </a:r>
            <a:r>
              <a:rPr lang="en-US" altLang="it-IT" baseline="0" dirty="0" err="1" smtClean="0">
                <a:latin typeface="Arial" panose="020B0604020202020204" pitchFamily="34" charset="0"/>
                <a:cs typeface="Arial" panose="020B0604020202020204" pitchFamily="34" charset="0"/>
              </a:rPr>
              <a:t>sviluppare</a:t>
            </a:r>
            <a:r>
              <a:rPr lang="en-US" altLang="it-IT" baseline="0" dirty="0" smtClean="0">
                <a:latin typeface="Arial" panose="020B0604020202020204" pitchFamily="34" charset="0"/>
                <a:cs typeface="Arial" panose="020B0604020202020204" pitchFamily="34" charset="0"/>
              </a:rPr>
              <a:t> </a:t>
            </a:r>
            <a:r>
              <a:rPr lang="en-US" altLang="it-IT" baseline="0" dirty="0" err="1" smtClean="0">
                <a:latin typeface="Arial" panose="020B0604020202020204" pitchFamily="34" charset="0"/>
                <a:cs typeface="Arial" panose="020B0604020202020204" pitchFamily="34" charset="0"/>
              </a:rPr>
              <a:t>strategie</a:t>
            </a:r>
            <a:r>
              <a:rPr lang="en-US" altLang="it-IT" baseline="0" dirty="0" smtClean="0">
                <a:latin typeface="Arial" panose="020B0604020202020204" pitchFamily="34" charset="0"/>
                <a:cs typeface="Arial" panose="020B0604020202020204" pitchFamily="34" charset="0"/>
              </a:rPr>
              <a:t> per </a:t>
            </a:r>
            <a:r>
              <a:rPr lang="en-US" altLang="it-IT" baseline="0" dirty="0" err="1" smtClean="0">
                <a:latin typeface="Arial" panose="020B0604020202020204" pitchFamily="34" charset="0"/>
                <a:cs typeface="Arial" panose="020B0604020202020204" pitchFamily="34" charset="0"/>
              </a:rPr>
              <a:t>migliorare</a:t>
            </a:r>
            <a:r>
              <a:rPr lang="en-US" altLang="it-IT" baseline="0" dirty="0" smtClean="0">
                <a:latin typeface="Arial" panose="020B0604020202020204" pitchFamily="34" charset="0"/>
                <a:cs typeface="Arial" panose="020B0604020202020204" pitchFamily="34" charset="0"/>
              </a:rPr>
              <a:t> la vita e </a:t>
            </a:r>
            <a:r>
              <a:rPr lang="en-US" altLang="it-IT" baseline="0" dirty="0" err="1" smtClean="0">
                <a:latin typeface="Arial" panose="020B0604020202020204" pitchFamily="34" charset="0"/>
                <a:cs typeface="Arial" panose="020B0604020202020204" pitchFamily="34" charset="0"/>
              </a:rPr>
              <a:t>il</a:t>
            </a:r>
            <a:r>
              <a:rPr lang="en-US" altLang="it-IT" baseline="0" dirty="0" smtClean="0">
                <a:latin typeface="Arial" panose="020B0604020202020204" pitchFamily="34" charset="0"/>
                <a:cs typeface="Arial" panose="020B0604020202020204" pitchFamily="34" charset="0"/>
              </a:rPr>
              <a:t> </a:t>
            </a:r>
            <a:r>
              <a:rPr lang="en-US" altLang="it-IT" baseline="0" dirty="0" err="1" smtClean="0">
                <a:latin typeface="Arial" panose="020B0604020202020204" pitchFamily="34" charset="0"/>
                <a:cs typeface="Arial" panose="020B0604020202020204" pitchFamily="34" charset="0"/>
              </a:rPr>
              <a:t>benessere</a:t>
            </a:r>
            <a:r>
              <a:rPr lang="en-US" altLang="it-IT" baseline="0" dirty="0" smtClean="0">
                <a:latin typeface="Arial" panose="020B0604020202020204" pitchFamily="34" charset="0"/>
                <a:cs typeface="Arial" panose="020B0604020202020204" pitchFamily="34" charset="0"/>
              </a:rPr>
              <a:t> e la </a:t>
            </a:r>
            <a:r>
              <a:rPr lang="en-US" altLang="it-IT" baseline="0" dirty="0" err="1" smtClean="0">
                <a:latin typeface="Arial" panose="020B0604020202020204" pitchFamily="34" charset="0"/>
                <a:cs typeface="Arial" panose="020B0604020202020204" pitchFamily="34" charset="0"/>
              </a:rPr>
              <a:t>sicurezza</a:t>
            </a:r>
            <a:endParaRPr lang="en-US" altLang="it-IT" dirty="0" smtClean="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it-IT" dirty="0" err="1" smtClean="0">
                <a:latin typeface="Arial" panose="020B0604020202020204" pitchFamily="34" charset="0"/>
                <a:cs typeface="Arial" panose="020B0604020202020204" pitchFamily="34" charset="0"/>
              </a:rPr>
              <a:t>strisce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pedonali</a:t>
            </a:r>
            <a:r>
              <a:rPr lang="en-US" altLang="it-IT" dirty="0" smtClean="0">
                <a:latin typeface="Arial" panose="020B0604020202020204" pitchFamily="34" charset="0"/>
                <a:cs typeface="Arial" panose="020B0604020202020204" pitchFamily="34" charset="0"/>
              </a:rPr>
              <a:t> 3D per </a:t>
            </a:r>
            <a:r>
              <a:rPr lang="en-US" altLang="it-IT" dirty="0" err="1" smtClean="0">
                <a:latin typeface="Arial" panose="020B0604020202020204" pitchFamily="34" charset="0"/>
                <a:cs typeface="Arial" panose="020B0604020202020204" pitchFamily="34" charset="0"/>
              </a:rPr>
              <a:t>obbligare</a:t>
            </a:r>
            <a:r>
              <a:rPr lang="en-US" altLang="it-IT" dirty="0" smtClean="0">
                <a:latin typeface="Arial" panose="020B0604020202020204" pitchFamily="34" charset="0"/>
                <a:cs typeface="Arial" panose="020B0604020202020204" pitchFamily="34" charset="0"/>
              </a:rPr>
              <a:t> a “</a:t>
            </a:r>
            <a:r>
              <a:rPr lang="en-US" altLang="it-IT" dirty="0" err="1" smtClean="0">
                <a:latin typeface="Arial" panose="020B0604020202020204" pitchFamily="34" charset="0"/>
                <a:cs typeface="Arial" panose="020B0604020202020204" pitchFamily="34" charset="0"/>
              </a:rPr>
              <a:t>vedere</a:t>
            </a:r>
            <a:r>
              <a:rPr lang="en-US" altLang="it-IT" dirty="0" smtClean="0">
                <a:latin typeface="Arial" panose="020B0604020202020204" pitchFamily="34" charset="0"/>
                <a:cs typeface="Arial" panose="020B0604020202020204" pitchFamily="34" charset="0"/>
              </a:rPr>
              <a:t>” </a:t>
            </a:r>
          </a:p>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48</a:t>
            </a:fld>
            <a:endParaRPr lang="en-US" altLang="it-IT"/>
          </a:p>
        </p:txBody>
      </p:sp>
    </p:spTree>
    <p:extLst>
      <p:ext uri="{BB962C8B-B14F-4D97-AF65-F5344CB8AC3E}">
        <p14:creationId xmlns:p14="http://schemas.microsoft.com/office/powerpoint/2010/main" val="1723023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50</a:t>
            </a:fld>
            <a:endParaRPr lang="en-US" altLang="it-IT"/>
          </a:p>
        </p:txBody>
      </p:sp>
    </p:spTree>
    <p:extLst>
      <p:ext uri="{BB962C8B-B14F-4D97-AF65-F5344CB8AC3E}">
        <p14:creationId xmlns:p14="http://schemas.microsoft.com/office/powerpoint/2010/main" val="4020668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Dependent measures.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Four parameters associated with the participant’s</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reaction to the braking pace car were examined. </a:t>
            </a:r>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Brake-onset time</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was defined as the interval between the onset of the illumination of the</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pace car’s brake lights and the onset of the participant’s brake pedal</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depression. </a:t>
            </a:r>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Brake-offset time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was defined as the interval between brake</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onset and the time that participants released their foot from the brake pedal.</a:t>
            </a:r>
          </a:p>
          <a:p>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Time to reach minimum speed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was defined as the time at which the</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participant’s vehicle stopped decelerating and began to return to normal</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highway speed. </a:t>
            </a:r>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Following distance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was the distance in meters between the</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pace car and the participant’s car. Finally, whether participants were</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involved in any collisions during the study was also monitored</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51</a:t>
            </a:fld>
            <a:endParaRPr lang="en-US" altLang="it-IT"/>
          </a:p>
        </p:txBody>
      </p:sp>
    </p:spTree>
    <p:extLst>
      <p:ext uri="{BB962C8B-B14F-4D97-AF65-F5344CB8AC3E}">
        <p14:creationId xmlns:p14="http://schemas.microsoft.com/office/powerpoint/2010/main" val="84690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Vi mostrerò una scena naturale che potrebbe succedere tutti i giorni.</a:t>
            </a:r>
          </a:p>
          <a:p>
            <a:r>
              <a:rPr lang="it-IT" dirty="0" smtClean="0"/>
              <a:t>Ci sono delle persone che giocano a palla. </a:t>
            </a:r>
          </a:p>
          <a:p>
            <a:r>
              <a:rPr lang="it-IT" dirty="0" smtClean="0"/>
              <a:t>In questa scena quello che vi chiedo è di guardare le persone con la tuta bianca e di contare quante volte si passano la palla.</a:t>
            </a:r>
          </a:p>
          <a:p>
            <a:r>
              <a:rPr lang="it-IT" dirty="0" smtClean="0"/>
              <a:t>Bene, adesso vi chiedo </a:t>
            </a:r>
          </a:p>
          <a:p>
            <a:r>
              <a:rPr lang="it-IT" dirty="0" smtClean="0"/>
              <a:t>Quanti</a:t>
            </a:r>
            <a:r>
              <a:rPr lang="it-IT" baseline="0" dirty="0" smtClean="0"/>
              <a:t> passaggi avete contato </a:t>
            </a:r>
          </a:p>
          <a:p>
            <a:r>
              <a:rPr lang="it-IT" baseline="0" dirty="0" smtClean="0"/>
              <a:t>Più o meno di 10?</a:t>
            </a:r>
          </a:p>
          <a:p>
            <a:r>
              <a:rPr lang="it-IT" baseline="0" dirty="0" smtClean="0"/>
              <a:t>Quanti più di 10?</a:t>
            </a:r>
          </a:p>
          <a:p>
            <a:r>
              <a:rPr lang="it-IT" baseline="0" dirty="0" smtClean="0"/>
              <a:t>Quanti meno di 10?</a:t>
            </a:r>
          </a:p>
          <a:p>
            <a:r>
              <a:rPr lang="it-IT" baseline="0" dirty="0" smtClean="0"/>
              <a:t>Bene allora voi che ne avete visti più di 10 vi siete accorti di qualcosa di strano?</a:t>
            </a:r>
          </a:p>
          <a:p>
            <a:endParaRPr lang="it-IT" baseline="0" dirty="0" smtClean="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a:t>
            </a:fld>
            <a:endParaRPr lang="en-US" altLang="it-IT"/>
          </a:p>
        </p:txBody>
      </p:sp>
    </p:spTree>
    <p:extLst>
      <p:ext uri="{BB962C8B-B14F-4D97-AF65-F5344CB8AC3E}">
        <p14:creationId xmlns:p14="http://schemas.microsoft.com/office/powerpoint/2010/main" val="412303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Quindi …. Quelli che non hanno</a:t>
            </a:r>
            <a:r>
              <a:rPr lang="it-IT" baseline="0" dirty="0" smtClean="0"/>
              <a:t> visto il gorilla hanno maggiori capacità di focalizzare la loro attenzione sul compito e quindi seguiranno meglio la lezione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kern="1200" dirty="0" smtClean="0">
                <a:solidFill>
                  <a:schemeClr val="tx1"/>
                </a:solidFill>
                <a:effectLst/>
                <a:latin typeface="Times" charset="0"/>
                <a:ea typeface="MS PGothic" panose="020B0600070205080204" pitchFamily="34" charset="-128"/>
                <a:cs typeface="ＭＳ Ｐゴシック" charset="-128"/>
              </a:rPr>
              <a:t>percezione di eventi o oggetti inattesi all' interno di una situazione non è tanto dovuta alla locazione spazio-visiva in cui viene presentato l'oggetto, bensì alla difficoltà del compito di attenzione a cui è sottoposto il soggetto e alla similarità tra l'oggetto inatteso e gli altri oggetti presenti nell'ambiente.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kern="1200" dirty="0" smtClean="0">
                <a:solidFill>
                  <a:schemeClr val="tx1"/>
                </a:solidFill>
                <a:effectLst/>
                <a:latin typeface="Times" charset="0"/>
                <a:ea typeface="MS PGothic" panose="020B0600070205080204" pitchFamily="34" charset="-128"/>
              </a:rPr>
              <a:t>Effetto Classico di Neisser,</a:t>
            </a:r>
            <a:r>
              <a:rPr lang="it-IT" sz="1200" kern="1200" baseline="0" dirty="0" smtClean="0">
                <a:solidFill>
                  <a:schemeClr val="tx1"/>
                </a:solidFill>
                <a:effectLst/>
                <a:latin typeface="Times" charset="0"/>
                <a:ea typeface="MS PGothic" panose="020B0600070205080204" pitchFamily="34" charset="-128"/>
              </a:rPr>
              <a:t> riscoperto da Simons and Chabris in tempi più recenti dopo gli studi su change blindness and inattentional blindness di Mack e Rock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kern="1200" baseline="0" dirty="0" smtClean="0">
              <a:solidFill>
                <a:schemeClr val="tx1"/>
              </a:solidFill>
              <a:effectLst/>
              <a:latin typeface="Times" charset="0"/>
              <a:ea typeface="MS PGothic"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dirty="0" smtClean="0"/>
          </a:p>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4</a:t>
            </a:fld>
            <a:endParaRPr lang="en-US" altLang="it-IT"/>
          </a:p>
        </p:txBody>
      </p:sp>
    </p:spTree>
    <p:extLst>
      <p:ext uri="{BB962C8B-B14F-4D97-AF65-F5344CB8AC3E}">
        <p14:creationId xmlns:p14="http://schemas.microsoft.com/office/powerpoint/2010/main" val="1998554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Quindi …. Quelli che non hanno</a:t>
            </a:r>
            <a:r>
              <a:rPr lang="it-IT" baseline="0" dirty="0" smtClean="0"/>
              <a:t> visto il gorilla hanno maggiori capacità di focalizzare la loro attenzione sul compito e quindi seguiranno meglio la lezione</a:t>
            </a:r>
          </a:p>
          <a:p>
            <a:endParaRPr lang="it-IT"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kern="1200" baseline="0" dirty="0" smtClean="0">
                <a:solidFill>
                  <a:schemeClr val="tx1"/>
                </a:solidFill>
                <a:effectLst/>
                <a:latin typeface="Times" charset="0"/>
                <a:ea typeface="MS PGothic" panose="020B0600070205080204" pitchFamily="34" charset="-128"/>
              </a:rPr>
              <a:t>Cè bisogno di conoscenza e di concentrazione per vedere la scimmia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kern="1200" baseline="0" dirty="0" smtClean="0">
              <a:solidFill>
                <a:schemeClr val="tx1"/>
              </a:solidFill>
              <a:effectLst/>
              <a:latin typeface="Times" charset="0"/>
              <a:ea typeface="MS PGothic"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kern="1200" baseline="0" dirty="0" smtClean="0">
                <a:solidFill>
                  <a:schemeClr val="tx1"/>
                </a:solidFill>
                <a:effectLst/>
                <a:latin typeface="Times" charset="0"/>
                <a:ea typeface="MS PGothic" panose="020B0600070205080204" pitchFamily="34" charset="-128"/>
              </a:rPr>
              <a:t>Non basta avere gli occhi aperti per vedere le cose del mondo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kern="1200" baseline="0" dirty="0" smtClean="0">
                <a:solidFill>
                  <a:schemeClr val="tx1"/>
                </a:solidFill>
                <a:effectLst/>
                <a:latin typeface="Times" charset="0"/>
                <a:ea typeface="MS PGothic" panose="020B0600070205080204" pitchFamily="34" charset="-128"/>
              </a:rPr>
              <a:t>L’attenzione chè è il nostro filtro della realta è selettiva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kern="1200" baseline="0" dirty="0" smtClean="0">
              <a:solidFill>
                <a:schemeClr val="tx1"/>
              </a:solidFill>
              <a:effectLst/>
              <a:latin typeface="Times" charset="0"/>
              <a:ea typeface="MS PGothic"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kern="1200" baseline="0" dirty="0" smtClean="0">
                <a:solidFill>
                  <a:schemeClr val="tx1"/>
                </a:solidFill>
                <a:effectLst/>
                <a:latin typeface="Times" charset="0"/>
                <a:ea typeface="MS PGothic" panose="020B0600070205080204" pitchFamily="34" charset="-128"/>
              </a:rPr>
              <a:t>Il test dimostra Quanto la percezione riesce a penetrare il livello della nostra coscienza a sseconda di quanto noi siamo focalizzati su un compito… IN alcuni casi la percezione fallisce…. Vediamo qua quanti di voi mentre parlavo hanno vosto qualcosa di strano in questa immagine…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kern="1200" baseline="0" dirty="0" smtClean="0">
              <a:solidFill>
                <a:schemeClr val="tx1"/>
              </a:solidFill>
              <a:effectLst/>
              <a:latin typeface="Times" charset="0"/>
              <a:ea typeface="MS PGothic"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kern="1200" baseline="0" dirty="0" smtClean="0">
                <a:solidFill>
                  <a:schemeClr val="tx1"/>
                </a:solidFill>
                <a:effectLst/>
                <a:latin typeface="Times" charset="0"/>
                <a:ea typeface="MS PGothic" panose="020B0600070205080204" pitchFamily="34" charset="-128"/>
              </a:rPr>
              <a:t>Cecità da disattenzione ne parla la Bressan nel suo Capitolo 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kern="1200" baseline="0" dirty="0" smtClean="0">
              <a:solidFill>
                <a:schemeClr val="tx1"/>
              </a:solidFill>
              <a:effectLst/>
              <a:latin typeface="Times" charset="0"/>
              <a:ea typeface="MS PGothic" panose="020B0600070205080204" pitchFamily="34" charset="-128"/>
            </a:endParaRPr>
          </a:p>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5</a:t>
            </a:fld>
            <a:endParaRPr lang="en-US" altLang="it-IT"/>
          </a:p>
        </p:txBody>
      </p:sp>
    </p:spTree>
    <p:extLst>
      <p:ext uri="{BB962C8B-B14F-4D97-AF65-F5344CB8AC3E}">
        <p14:creationId xmlns:p14="http://schemas.microsoft.com/office/powerpoint/2010/main" val="3883023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Ecco il paradigma</a:t>
            </a:r>
            <a:r>
              <a:rPr lang="it-IT" baseline="0" dirty="0" smtClean="0"/>
              <a:t> standard di Inattentional Blindness ideato da Mack e Rock</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6</a:t>
            </a:fld>
            <a:endParaRPr lang="en-US" altLang="it-IT"/>
          </a:p>
        </p:txBody>
      </p:sp>
    </p:spTree>
    <p:extLst>
      <p:ext uri="{BB962C8B-B14F-4D97-AF65-F5344CB8AC3E}">
        <p14:creationId xmlns:p14="http://schemas.microsoft.com/office/powerpoint/2010/main" val="3181588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105</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9</a:t>
            </a:fld>
            <a:endParaRPr lang="en-US" altLang="it-IT"/>
          </a:p>
        </p:txBody>
      </p:sp>
    </p:spTree>
    <p:extLst>
      <p:ext uri="{BB962C8B-B14F-4D97-AF65-F5344CB8AC3E}">
        <p14:creationId xmlns:p14="http://schemas.microsoft.com/office/powerpoint/2010/main" val="76396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95</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13</a:t>
            </a:fld>
            <a:endParaRPr lang="en-US" altLang="it-IT"/>
          </a:p>
        </p:txBody>
      </p:sp>
    </p:spTree>
    <p:extLst>
      <p:ext uri="{BB962C8B-B14F-4D97-AF65-F5344CB8AC3E}">
        <p14:creationId xmlns:p14="http://schemas.microsoft.com/office/powerpoint/2010/main" val="216181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98</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17</a:t>
            </a:fld>
            <a:endParaRPr lang="en-US" altLang="it-IT"/>
          </a:p>
        </p:txBody>
      </p:sp>
    </p:spTree>
    <p:extLst>
      <p:ext uri="{BB962C8B-B14F-4D97-AF65-F5344CB8AC3E}">
        <p14:creationId xmlns:p14="http://schemas.microsoft.com/office/powerpoint/2010/main" val="310016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FE79A806-9A0F-4D31-8CDB-8663CE1F7FA1}" type="datetimeFigureOut">
              <a:rPr lang="it-IT" altLang="it-IT"/>
              <a:pPr>
                <a:defRPr/>
              </a:pPr>
              <a:t>01/03/2021</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E6FD8C63-90E9-4645-A6E1-881CCB7BDFF9}" type="slidenum">
              <a:rPr lang="it-IT" altLang="it-IT"/>
              <a:pPr>
                <a:defRPr/>
              </a:pPr>
              <a:t>‹#›</a:t>
            </a:fld>
            <a:endParaRPr lang="it-IT" altLang="it-IT"/>
          </a:p>
        </p:txBody>
      </p:sp>
    </p:spTree>
    <p:extLst>
      <p:ext uri="{BB962C8B-B14F-4D97-AF65-F5344CB8AC3E}">
        <p14:creationId xmlns:p14="http://schemas.microsoft.com/office/powerpoint/2010/main" val="168091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D4EC8A03-D614-4AAB-91A4-CB5509B42730}" type="datetimeFigureOut">
              <a:rPr lang="it-IT" altLang="it-IT"/>
              <a:pPr>
                <a:defRPr/>
              </a:pPr>
              <a:t>01/03/2021</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2BB4BE47-A8E9-47F3-A560-0F1BC156DC84}" type="slidenum">
              <a:rPr lang="it-IT" altLang="it-IT"/>
              <a:pPr>
                <a:defRPr/>
              </a:pPr>
              <a:t>‹#›</a:t>
            </a:fld>
            <a:endParaRPr lang="it-IT" altLang="it-IT"/>
          </a:p>
        </p:txBody>
      </p:sp>
    </p:spTree>
    <p:extLst>
      <p:ext uri="{BB962C8B-B14F-4D97-AF65-F5344CB8AC3E}">
        <p14:creationId xmlns:p14="http://schemas.microsoft.com/office/powerpoint/2010/main" val="1266377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254C6CB1-BDAB-466A-8D33-58BCB1B0A4B8}" type="datetimeFigureOut">
              <a:rPr lang="it-IT" altLang="it-IT"/>
              <a:pPr>
                <a:defRPr/>
              </a:pPr>
              <a:t>01/03/2021</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161EE5A1-D436-4358-9A80-8753E7DEA722}" type="slidenum">
              <a:rPr lang="it-IT" altLang="it-IT"/>
              <a:pPr>
                <a:defRPr/>
              </a:pPr>
              <a:t>‹#›</a:t>
            </a:fld>
            <a:endParaRPr lang="it-IT" altLang="it-IT"/>
          </a:p>
        </p:txBody>
      </p:sp>
    </p:spTree>
    <p:extLst>
      <p:ext uri="{BB962C8B-B14F-4D97-AF65-F5344CB8AC3E}">
        <p14:creationId xmlns:p14="http://schemas.microsoft.com/office/powerpoint/2010/main" val="933802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696EB98B-C1B5-4918-B0A5-8A402D427D96}" type="datetimeFigureOut">
              <a:rPr lang="it-IT" altLang="it-IT"/>
              <a:pPr>
                <a:defRPr/>
              </a:pPr>
              <a:t>01/03/2021</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43DF5C6F-9EAC-4328-8BCB-7FE027629320}" type="slidenum">
              <a:rPr lang="it-IT" altLang="it-IT"/>
              <a:pPr>
                <a:defRPr/>
              </a:pPr>
              <a:t>‹#›</a:t>
            </a:fld>
            <a:endParaRPr lang="it-IT" altLang="it-IT"/>
          </a:p>
        </p:txBody>
      </p:sp>
    </p:spTree>
    <p:extLst>
      <p:ext uri="{BB962C8B-B14F-4D97-AF65-F5344CB8AC3E}">
        <p14:creationId xmlns:p14="http://schemas.microsoft.com/office/powerpoint/2010/main" val="438028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DE4BD81-E303-4C42-B761-0B148CB36A48}" type="datetimeFigureOut">
              <a:rPr lang="it-IT" altLang="it-IT"/>
              <a:pPr>
                <a:defRPr/>
              </a:pPr>
              <a:t>01/03/2021</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D34C25AB-1CCC-47C2-B803-0A47B8EDE3BB}" type="slidenum">
              <a:rPr lang="it-IT" altLang="it-IT"/>
              <a:pPr>
                <a:defRPr/>
              </a:pPr>
              <a:t>‹#›</a:t>
            </a:fld>
            <a:endParaRPr lang="it-IT" altLang="it-IT"/>
          </a:p>
        </p:txBody>
      </p:sp>
    </p:spTree>
    <p:extLst>
      <p:ext uri="{BB962C8B-B14F-4D97-AF65-F5344CB8AC3E}">
        <p14:creationId xmlns:p14="http://schemas.microsoft.com/office/powerpoint/2010/main" val="23896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F448FB00-958C-4E27-8172-A35C0C6E4141}" type="datetimeFigureOut">
              <a:rPr lang="it-IT" altLang="it-IT"/>
              <a:pPr>
                <a:defRPr/>
              </a:pPr>
              <a:t>01/03/2021</a:t>
            </a:fld>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B8CDE4E6-BDC2-4FDF-AFBF-139AD906628A}" type="slidenum">
              <a:rPr lang="it-IT" altLang="it-IT"/>
              <a:pPr>
                <a:defRPr/>
              </a:pPr>
              <a:t>‹#›</a:t>
            </a:fld>
            <a:endParaRPr lang="it-IT" altLang="it-IT"/>
          </a:p>
        </p:txBody>
      </p:sp>
    </p:spTree>
    <p:extLst>
      <p:ext uri="{BB962C8B-B14F-4D97-AF65-F5344CB8AC3E}">
        <p14:creationId xmlns:p14="http://schemas.microsoft.com/office/powerpoint/2010/main" val="282588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CC2F644A-4CBD-47BC-B83A-29C7E0506149}" type="datetimeFigureOut">
              <a:rPr lang="it-IT" altLang="it-IT"/>
              <a:pPr>
                <a:defRPr/>
              </a:pPr>
              <a:t>01/03/2021</a:t>
            </a:fld>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DF63F9C8-2A07-432F-B4C6-261880A52CD7}" type="slidenum">
              <a:rPr lang="it-IT" altLang="it-IT"/>
              <a:pPr>
                <a:defRPr/>
              </a:pPr>
              <a:t>‹#›</a:t>
            </a:fld>
            <a:endParaRPr lang="it-IT" altLang="it-IT"/>
          </a:p>
        </p:txBody>
      </p:sp>
    </p:spTree>
    <p:extLst>
      <p:ext uri="{BB962C8B-B14F-4D97-AF65-F5344CB8AC3E}">
        <p14:creationId xmlns:p14="http://schemas.microsoft.com/office/powerpoint/2010/main" val="398773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AB4E0916-FFB0-4A7E-BB95-41D6A287B6FD}" type="datetimeFigureOut">
              <a:rPr lang="it-IT" altLang="it-IT"/>
              <a:pPr>
                <a:defRPr/>
              </a:pPr>
              <a:t>01/03/2021</a:t>
            </a:fld>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78927979-E2FC-416E-AD8B-6BE35A755E2F}" type="slidenum">
              <a:rPr lang="it-IT" altLang="it-IT"/>
              <a:pPr>
                <a:defRPr/>
              </a:pPr>
              <a:t>‹#›</a:t>
            </a:fld>
            <a:endParaRPr lang="it-IT" altLang="it-IT"/>
          </a:p>
        </p:txBody>
      </p:sp>
    </p:spTree>
    <p:extLst>
      <p:ext uri="{BB962C8B-B14F-4D97-AF65-F5344CB8AC3E}">
        <p14:creationId xmlns:p14="http://schemas.microsoft.com/office/powerpoint/2010/main" val="65241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1E02C8D-A4F0-43A9-96A3-B645E1FC3735}" type="datetimeFigureOut">
              <a:rPr lang="it-IT" altLang="it-IT"/>
              <a:pPr>
                <a:defRPr/>
              </a:pPr>
              <a:t>01/03/2021</a:t>
            </a:fld>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DBDFEC7C-AA6D-4C97-B8C4-211878296871}" type="slidenum">
              <a:rPr lang="it-IT" altLang="it-IT"/>
              <a:pPr>
                <a:defRPr/>
              </a:pPr>
              <a:t>‹#›</a:t>
            </a:fld>
            <a:endParaRPr lang="it-IT" altLang="it-IT"/>
          </a:p>
        </p:txBody>
      </p:sp>
    </p:spTree>
    <p:extLst>
      <p:ext uri="{BB962C8B-B14F-4D97-AF65-F5344CB8AC3E}">
        <p14:creationId xmlns:p14="http://schemas.microsoft.com/office/powerpoint/2010/main" val="884383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2080326-567C-4B59-B146-79374AF85EFF}" type="datetimeFigureOut">
              <a:rPr lang="it-IT" altLang="it-IT"/>
              <a:pPr>
                <a:defRPr/>
              </a:pPr>
              <a:t>01/03/2021</a:t>
            </a:fld>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05BA6650-72B8-4529-A972-A8C772102C11}" type="slidenum">
              <a:rPr lang="it-IT" altLang="it-IT"/>
              <a:pPr>
                <a:defRPr/>
              </a:pPr>
              <a:t>‹#›</a:t>
            </a:fld>
            <a:endParaRPr lang="it-IT" altLang="it-IT"/>
          </a:p>
        </p:txBody>
      </p:sp>
    </p:spTree>
    <p:extLst>
      <p:ext uri="{BB962C8B-B14F-4D97-AF65-F5344CB8AC3E}">
        <p14:creationId xmlns:p14="http://schemas.microsoft.com/office/powerpoint/2010/main" val="34200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F9C107-7689-4DFD-AB2B-606E3224AF5F}" type="datetimeFigureOut">
              <a:rPr lang="it-IT" altLang="it-IT"/>
              <a:pPr>
                <a:defRPr/>
              </a:pPr>
              <a:t>01/03/2021</a:t>
            </a:fld>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B2A572F8-B5B5-4AB9-8BBE-E6F5A650C764}" type="slidenum">
              <a:rPr lang="it-IT" altLang="it-IT"/>
              <a:pPr>
                <a:defRPr/>
              </a:pPr>
              <a:t>‹#›</a:t>
            </a:fld>
            <a:endParaRPr lang="it-IT" altLang="it-IT"/>
          </a:p>
        </p:txBody>
      </p:sp>
    </p:spTree>
    <p:extLst>
      <p:ext uri="{BB962C8B-B14F-4D97-AF65-F5344CB8AC3E}">
        <p14:creationId xmlns:p14="http://schemas.microsoft.com/office/powerpoint/2010/main" val="410100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532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a:defRPr/>
            </a:pPr>
            <a:fld id="{A22BBC04-E810-43BC-A3DC-B44902C6527B}" type="datetimeFigureOut">
              <a:rPr lang="it-IT" altLang="it-IT"/>
              <a:pPr>
                <a:defRPr/>
              </a:pPr>
              <a:t>01/03/2021</a:t>
            </a:fld>
            <a:endParaRPr lang="it-IT" altLang="it-IT"/>
          </a:p>
        </p:txBody>
      </p:sp>
      <p:sp>
        <p:nvSpPr>
          <p:cNvPr id="532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a:defRPr/>
            </a:pPr>
            <a:endParaRPr lang="it-IT" altLang="it-IT"/>
          </a:p>
        </p:txBody>
      </p:sp>
      <p:sp>
        <p:nvSpPr>
          <p:cNvPr id="532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a:defRPr/>
            </a:pPr>
            <a:fld id="{9543176E-5D16-4F53-BDDA-CD4A68AF70B4}"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moodle2.units.it/pluginfile.php/300174/mod_resource/content/1/Gorilla_Simons.mp4"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nivea.psycho.univ-paris5.fr/#CB"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ranker.com/list/continuity-errors-in-major-movies/mick-jacobs" TargetMode="External"/><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60325" y="5899150"/>
            <a:ext cx="4324350" cy="1009650"/>
            <a:chOff x="468" y="3786"/>
            <a:chExt cx="2724" cy="636"/>
          </a:xfrm>
        </p:grpSpPr>
        <p:sp>
          <p:nvSpPr>
            <p:cNvPr id="5128" name="Text Box 4"/>
            <p:cNvSpPr txBox="1">
              <a:spLocks noChangeArrowheads="1"/>
            </p:cNvSpPr>
            <p:nvPr/>
          </p:nvSpPr>
          <p:spPr bwMode="auto">
            <a:xfrm>
              <a:off x="516" y="3945"/>
              <a:ext cx="26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it-IT" sz="2800" b="1">
                  <a:solidFill>
                    <a:srgbClr val="000090"/>
                  </a:solidFill>
                </a:rPr>
                <a:t>prof. Carlo Fantoni</a:t>
              </a:r>
            </a:p>
          </p:txBody>
        </p:sp>
        <p:pic>
          <p:nvPicPr>
            <p:cNvPr id="5129"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r="72050"/>
            <a:stretch>
              <a:fillRect/>
            </a:stretch>
          </p:blipFill>
          <p:spPr bwMode="auto">
            <a:xfrm>
              <a:off x="468" y="3786"/>
              <a:ext cx="507"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Rectangle 6"/>
          <p:cNvSpPr>
            <a:spLocks noGrp="1" noChangeArrowheads="1"/>
          </p:cNvSpPr>
          <p:nvPr>
            <p:ph type="ctrTitle"/>
          </p:nvPr>
        </p:nvSpPr>
        <p:spPr>
          <a:xfrm>
            <a:off x="168275" y="473075"/>
            <a:ext cx="8975725" cy="1470025"/>
          </a:xfrm>
        </p:spPr>
        <p:txBody>
          <a:bodyPr anchor="ctr"/>
          <a:lstStyle/>
          <a:p>
            <a:pPr eaLnBrk="1" hangingPunct="1">
              <a:lnSpc>
                <a:spcPct val="85000"/>
              </a:lnSpc>
            </a:pPr>
            <a:r>
              <a:rPr lang="it-IT" altLang="it-IT" sz="4000" dirty="0" smtClean="0">
                <a:solidFill>
                  <a:srgbClr val="000090"/>
                </a:solidFill>
              </a:rPr>
              <a:t>Psicologia dei processi cognitivi 1</a:t>
            </a:r>
            <a:br>
              <a:rPr lang="it-IT" altLang="it-IT" sz="4000" dirty="0" smtClean="0">
                <a:solidFill>
                  <a:srgbClr val="000090"/>
                </a:solidFill>
              </a:rPr>
            </a:br>
            <a:r>
              <a:rPr lang="it-IT" altLang="it-IT" sz="4000" b="1" dirty="0" smtClean="0">
                <a:solidFill>
                  <a:srgbClr val="000090"/>
                </a:solidFill>
              </a:rPr>
              <a:t>Percezione 042PS-2</a:t>
            </a:r>
            <a:r>
              <a:rPr lang="it-IT" altLang="it-IT" sz="4000" dirty="0" smtClean="0">
                <a:solidFill>
                  <a:schemeClr val="accent2"/>
                </a:solidFill>
              </a:rPr>
              <a:t/>
            </a:r>
            <a:br>
              <a:rPr lang="it-IT" altLang="it-IT" sz="4000" dirty="0" smtClean="0">
                <a:solidFill>
                  <a:schemeClr val="accent2"/>
                </a:solidFill>
              </a:rPr>
            </a:br>
            <a:endParaRPr lang="it-IT" altLang="it-IT" sz="3600" dirty="0" smtClean="0"/>
          </a:p>
        </p:txBody>
      </p:sp>
      <p:sp>
        <p:nvSpPr>
          <p:cNvPr id="5124" name="Text Box 7"/>
          <p:cNvSpPr txBox="1">
            <a:spLocks noChangeArrowheads="1"/>
          </p:cNvSpPr>
          <p:nvPr/>
        </p:nvSpPr>
        <p:spPr bwMode="auto">
          <a:xfrm>
            <a:off x="5736431" y="6015847"/>
            <a:ext cx="33861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lnSpc>
                <a:spcPct val="90000"/>
              </a:lnSpc>
              <a:spcBef>
                <a:spcPct val="20000"/>
              </a:spcBef>
            </a:pPr>
            <a:r>
              <a:rPr lang="en-US" altLang="it-IT" b="1" dirty="0" smtClean="0">
                <a:latin typeface="Arial" panose="020B0604020202020204" pitchFamily="34" charset="0"/>
              </a:rPr>
              <a:t>STP</a:t>
            </a:r>
          </a:p>
          <a:p>
            <a:pPr algn="ctr">
              <a:lnSpc>
                <a:spcPct val="90000"/>
              </a:lnSpc>
              <a:spcBef>
                <a:spcPct val="20000"/>
              </a:spcBef>
            </a:pPr>
            <a:r>
              <a:rPr lang="en-US" altLang="it-IT" b="1" dirty="0" smtClean="0">
                <a:latin typeface="Arial" panose="020B0604020202020204" pitchFamily="34" charset="0"/>
              </a:rPr>
              <a:t>2020-2021</a:t>
            </a:r>
            <a:endParaRPr lang="en-GB" altLang="it-IT" b="1" dirty="0">
              <a:latin typeface="Arial" panose="020B0604020202020204" pitchFamily="34" charset="0"/>
            </a:endParaRPr>
          </a:p>
        </p:txBody>
      </p:sp>
      <p:sp>
        <p:nvSpPr>
          <p:cNvPr id="5125" name="Rectangle 8"/>
          <p:cNvSpPr>
            <a:spLocks noChangeArrowheads="1"/>
          </p:cNvSpPr>
          <p:nvPr/>
        </p:nvSpPr>
        <p:spPr bwMode="auto">
          <a:xfrm>
            <a:off x="5324650" y="1480169"/>
            <a:ext cx="3581843" cy="4616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800100" indent="-342900">
              <a:defRPr sz="2400">
                <a:solidFill>
                  <a:schemeClr val="tx1"/>
                </a:solidFill>
                <a:latin typeface="Times" panose="02020603050405020304" pitchFamily="18" charset="0"/>
                <a:ea typeface="MS PGothic" panose="020B0600070205080204" pitchFamily="34" charset="-128"/>
              </a:defRPr>
            </a:lvl2pPr>
            <a:lvl3pPr marL="1257300" indent="-342900">
              <a:defRPr sz="2400">
                <a:solidFill>
                  <a:schemeClr val="tx1"/>
                </a:solidFill>
                <a:latin typeface="Times" panose="02020603050405020304" pitchFamily="18" charset="0"/>
                <a:ea typeface="MS PGothic" panose="020B0600070205080204" pitchFamily="34" charset="-128"/>
              </a:defRPr>
            </a:lvl3pPr>
            <a:lvl4pPr marL="1714500" indent="-342900">
              <a:defRPr sz="2400">
                <a:solidFill>
                  <a:schemeClr val="tx1"/>
                </a:solidFill>
                <a:latin typeface="Times" panose="02020603050405020304" pitchFamily="18" charset="0"/>
                <a:ea typeface="MS PGothic" panose="020B0600070205080204" pitchFamily="34" charset="-128"/>
              </a:defRPr>
            </a:lvl4pPr>
            <a:lvl5pPr marL="2171700" indent="-342900">
              <a:defRPr sz="2400">
                <a:solidFill>
                  <a:schemeClr val="tx1"/>
                </a:solidFill>
                <a:latin typeface="Times" panose="02020603050405020304" pitchFamily="18" charset="0"/>
                <a:ea typeface="MS PGothic" panose="020B0600070205080204" pitchFamily="34" charset="-128"/>
              </a:defRPr>
            </a:lvl5pPr>
            <a:lvl6pPr marL="26289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0861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5433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40005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b="1" dirty="0">
                <a:latin typeface="Arial" panose="020B0604020202020204" pitchFamily="34" charset="0"/>
              </a:rPr>
              <a:t>Lezione 1</a:t>
            </a:r>
          </a:p>
          <a:p>
            <a:pPr algn="ctr" eaLnBrk="1" hangingPunct="1"/>
            <a:r>
              <a:rPr lang="it-IT" altLang="it-IT" b="1" dirty="0" smtClean="0">
                <a:latin typeface="Arial" panose="020B0604020202020204" pitchFamily="34" charset="0"/>
              </a:rPr>
              <a:t>01/03/2021</a:t>
            </a:r>
            <a:endParaRPr lang="it-IT" altLang="it-IT" sz="1800" b="1" i="1" dirty="0">
              <a:latin typeface="Arial" panose="020B0604020202020204" pitchFamily="34" charset="0"/>
            </a:endParaRPr>
          </a:p>
          <a:p>
            <a:pPr>
              <a:buFont typeface="Arial" panose="020B0604020202020204" pitchFamily="34" charset="0"/>
              <a:buChar char="•"/>
            </a:pPr>
            <a:r>
              <a:rPr lang="it-IT" sz="1800" dirty="0" smtClean="0">
                <a:latin typeface="+mj-lt"/>
              </a:rPr>
              <a:t>Presentazione </a:t>
            </a:r>
            <a:r>
              <a:rPr lang="it-IT" sz="1800" dirty="0">
                <a:latin typeface="+mj-lt"/>
              </a:rPr>
              <a:t>del corso</a:t>
            </a:r>
          </a:p>
          <a:p>
            <a:pPr>
              <a:buFont typeface="Arial" panose="020B0604020202020204" pitchFamily="34" charset="0"/>
              <a:buChar char="•"/>
            </a:pPr>
            <a:r>
              <a:rPr lang="it-IT" sz="1800" dirty="0" smtClean="0">
                <a:latin typeface="+mj-lt"/>
              </a:rPr>
              <a:t>Guardare </a:t>
            </a:r>
            <a:r>
              <a:rPr lang="it-IT" sz="1800" dirty="0">
                <a:latin typeface="+mj-lt"/>
              </a:rPr>
              <a:t>senza </a:t>
            </a:r>
            <a:r>
              <a:rPr lang="it-IT" sz="1800" dirty="0" smtClean="0">
                <a:latin typeface="+mj-lt"/>
              </a:rPr>
              <a:t>vedere </a:t>
            </a:r>
            <a:endParaRPr lang="it-IT" sz="1800" dirty="0">
              <a:latin typeface="+mj-lt"/>
            </a:endParaRPr>
          </a:p>
          <a:p>
            <a:pPr>
              <a:buFont typeface="Arial" panose="020B0604020202020204" pitchFamily="34" charset="0"/>
              <a:buChar char="•"/>
            </a:pPr>
            <a:r>
              <a:rPr lang="it-IT" sz="1800" dirty="0" smtClean="0">
                <a:latin typeface="+mj-lt"/>
              </a:rPr>
              <a:t>Attenzione </a:t>
            </a:r>
            <a:r>
              <a:rPr lang="it-IT" sz="1800" dirty="0">
                <a:latin typeface="+mj-lt"/>
              </a:rPr>
              <a:t>selettiva, Inattentional blindness, e change blidness </a:t>
            </a:r>
          </a:p>
          <a:p>
            <a:pPr>
              <a:buFont typeface="Arial" panose="020B0604020202020204" pitchFamily="34" charset="0"/>
              <a:buChar char="•"/>
            </a:pPr>
            <a:r>
              <a:rPr lang="it-IT" sz="1800" dirty="0" smtClean="0">
                <a:latin typeface="+mj-lt"/>
              </a:rPr>
              <a:t>Percezione </a:t>
            </a:r>
            <a:r>
              <a:rPr lang="it-IT" sz="1800" dirty="0">
                <a:latin typeface="+mj-lt"/>
              </a:rPr>
              <a:t>per capire perché</a:t>
            </a:r>
          </a:p>
          <a:p>
            <a:pPr>
              <a:buFont typeface="Arial" panose="020B0604020202020204" pitchFamily="34" charset="0"/>
              <a:buChar char="•"/>
            </a:pPr>
            <a:r>
              <a:rPr lang="it-IT" sz="1800" dirty="0" smtClean="0">
                <a:latin typeface="+mj-lt"/>
              </a:rPr>
              <a:t>Il</a:t>
            </a:r>
            <a:r>
              <a:rPr lang="it-IT" sz="1800" dirty="0">
                <a:latin typeface="+mj-lt"/>
              </a:rPr>
              <a:t> colore giallo nel film Marnie di Hitchcock  </a:t>
            </a:r>
          </a:p>
          <a:p>
            <a:pPr>
              <a:buFont typeface="Arial" panose="020B0604020202020204" pitchFamily="34" charset="0"/>
              <a:buChar char="•"/>
            </a:pPr>
            <a:r>
              <a:rPr lang="it-IT" sz="1800" dirty="0" smtClean="0">
                <a:latin typeface="+mj-lt"/>
              </a:rPr>
              <a:t>Logistica </a:t>
            </a:r>
            <a:r>
              <a:rPr lang="it-IT" sz="1800" dirty="0">
                <a:latin typeface="+mj-lt"/>
              </a:rPr>
              <a:t>del corso</a:t>
            </a:r>
          </a:p>
          <a:p>
            <a:pPr>
              <a:buFont typeface="Arial" panose="020B0604020202020204" pitchFamily="34" charset="0"/>
              <a:buChar char="•"/>
            </a:pPr>
            <a:r>
              <a:rPr lang="it-IT" sz="1800" dirty="0" smtClean="0">
                <a:latin typeface="+mj-lt"/>
              </a:rPr>
              <a:t>Organizzazione</a:t>
            </a:r>
            <a:endParaRPr lang="it-IT" sz="1800" dirty="0">
              <a:latin typeface="+mj-lt"/>
            </a:endParaRPr>
          </a:p>
          <a:p>
            <a:pPr>
              <a:buFont typeface="Arial" panose="020B0604020202020204" pitchFamily="34" charset="0"/>
              <a:buChar char="•"/>
            </a:pPr>
            <a:r>
              <a:rPr lang="it-IT" sz="1800" dirty="0" smtClean="0">
                <a:latin typeface="+mj-lt"/>
              </a:rPr>
              <a:t>Attività pratiche</a:t>
            </a:r>
            <a:endParaRPr lang="it-IT" sz="1800" dirty="0">
              <a:latin typeface="+mj-lt"/>
            </a:endParaRPr>
          </a:p>
          <a:p>
            <a:pPr>
              <a:buFont typeface="Arial" panose="020B0604020202020204" pitchFamily="34" charset="0"/>
              <a:buChar char="•"/>
            </a:pPr>
            <a:r>
              <a:rPr lang="it-IT" sz="1800" dirty="0" smtClean="0">
                <a:latin typeface="+mj-lt"/>
              </a:rPr>
              <a:t>Social tools e verifica dell’apprendimento</a:t>
            </a:r>
            <a:endParaRPr lang="it-IT" sz="1800" dirty="0">
              <a:latin typeface="+mj-lt"/>
            </a:endParaRPr>
          </a:p>
          <a:p>
            <a:pPr>
              <a:buFont typeface="Arial" panose="020B0604020202020204" pitchFamily="34" charset="0"/>
              <a:buChar char="•"/>
            </a:pPr>
            <a:endParaRPr lang="it-IT" sz="1800" dirty="0">
              <a:latin typeface="+mj-lt"/>
            </a:endParaRPr>
          </a:p>
        </p:txBody>
      </p:sp>
      <p:pic>
        <p:nvPicPr>
          <p:cNvPr id="512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1984375"/>
            <a:ext cx="4686300" cy="329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53809"/>
            <a:ext cx="9144000" cy="9165618"/>
          </a:xfrm>
          <a:prstGeom prst="rect">
            <a:avLst/>
          </a:prstGeom>
        </p:spPr>
      </p:pic>
    </p:spTree>
    <p:extLst>
      <p:ext uri="{BB962C8B-B14F-4D97-AF65-F5344CB8AC3E}">
        <p14:creationId xmlns:p14="http://schemas.microsoft.com/office/powerpoint/2010/main" val="1927821144"/>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v</a:t>
            </a:r>
            <a:r>
              <a:rPr lang="en-US" altLang="it-IT" sz="4400" dirty="0" err="1" smtClean="0">
                <a:solidFill>
                  <a:srgbClr val="000090"/>
                </a:solidFill>
                <a:latin typeface="Arial" panose="020B0604020202020204" pitchFamily="34" charset="0"/>
                <a:cs typeface="Arial" panose="020B0604020202020204" pitchFamily="34" charset="0"/>
              </a:rPr>
              <a:t>erticale</a:t>
            </a:r>
            <a:r>
              <a:rPr lang="en-US" altLang="it-IT" sz="4400" dirty="0" smtClean="0">
                <a:solidFill>
                  <a:srgbClr val="000090"/>
                </a:solidFill>
                <a:latin typeface="Arial" panose="020B0604020202020204" pitchFamily="34" charset="0"/>
                <a:cs typeface="Arial" panose="020B0604020202020204" pitchFamily="34" charset="0"/>
              </a:rPr>
              <a:t> o </a:t>
            </a:r>
            <a:r>
              <a:rPr lang="en-US" altLang="it-IT" sz="4400" dirty="0" err="1" smtClean="0">
                <a:solidFill>
                  <a:srgbClr val="000090"/>
                </a:solidFill>
                <a:latin typeface="Arial" panose="020B0604020202020204" pitchFamily="34" charset="0"/>
                <a:cs typeface="Arial" panose="020B0604020202020204" pitchFamily="34" charset="0"/>
              </a:rPr>
              <a:t>orizzontale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982344"/>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2794763755"/>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4994" y="1850477"/>
            <a:ext cx="141890" cy="32201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24512975"/>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153809"/>
            <a:ext cx="9144000" cy="9165618"/>
          </a:xfrm>
          <a:prstGeom prst="rect">
            <a:avLst/>
          </a:prstGeom>
        </p:spPr>
      </p:pic>
    </p:spTree>
    <p:extLst>
      <p:ext uri="{BB962C8B-B14F-4D97-AF65-F5344CB8AC3E}">
        <p14:creationId xmlns:p14="http://schemas.microsoft.com/office/powerpoint/2010/main" val="1901306458"/>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v</a:t>
            </a:r>
            <a:r>
              <a:rPr lang="en-US" altLang="it-IT" sz="4400" dirty="0" err="1" smtClean="0">
                <a:solidFill>
                  <a:srgbClr val="000090"/>
                </a:solidFill>
                <a:latin typeface="Arial" panose="020B0604020202020204" pitchFamily="34" charset="0"/>
                <a:cs typeface="Arial" panose="020B0604020202020204" pitchFamily="34" charset="0"/>
              </a:rPr>
              <a:t>erticale</a:t>
            </a:r>
            <a:r>
              <a:rPr lang="en-US" altLang="it-IT" sz="4400" dirty="0" smtClean="0">
                <a:solidFill>
                  <a:srgbClr val="000090"/>
                </a:solidFill>
                <a:latin typeface="Arial" panose="020B0604020202020204" pitchFamily="34" charset="0"/>
                <a:cs typeface="Arial" panose="020B0604020202020204" pitchFamily="34" charset="0"/>
              </a:rPr>
              <a:t> o </a:t>
            </a:r>
            <a:r>
              <a:rPr lang="en-US" altLang="it-IT" sz="4400" dirty="0" err="1" smtClean="0">
                <a:solidFill>
                  <a:srgbClr val="000090"/>
                </a:solidFill>
                <a:latin typeface="Arial" panose="020B0604020202020204" pitchFamily="34" charset="0"/>
                <a:cs typeface="Arial" panose="020B0604020202020204" pitchFamily="34" charset="0"/>
              </a:rPr>
              <a:t>orizzontale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444373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4112165001"/>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1449" y="1799634"/>
            <a:ext cx="141890" cy="3321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65858171"/>
      </p:ext>
    </p:extLst>
  </p:cSld>
  <p:clrMapOvr>
    <a:masterClrMapping/>
  </p:clrMapOvr>
  <mc:AlternateContent xmlns:mc="http://schemas.openxmlformats.org/markup-compatibility/2006" xmlns:p14="http://schemas.microsoft.com/office/powerpoint/2010/main">
    <mc:Choice Requires="p14">
      <p:transition spd="slow" p14:dur="2000" advClick="0" advTm="200"/>
    </mc:Choice>
    <mc:Fallback xmlns="">
      <p:transition spd="slow" advClick="0" advTm="2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153809"/>
            <a:ext cx="9144000" cy="9165618"/>
          </a:xfrm>
          <a:prstGeom prst="rect">
            <a:avLst/>
          </a:prstGeom>
        </p:spPr>
      </p:pic>
    </p:spTree>
    <p:extLst>
      <p:ext uri="{BB962C8B-B14F-4D97-AF65-F5344CB8AC3E}">
        <p14:creationId xmlns:p14="http://schemas.microsoft.com/office/powerpoint/2010/main" val="3037519266"/>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v</a:t>
            </a:r>
            <a:r>
              <a:rPr lang="en-US" altLang="it-IT" sz="4400" dirty="0" err="1" smtClean="0">
                <a:solidFill>
                  <a:srgbClr val="000090"/>
                </a:solidFill>
                <a:latin typeface="Arial" panose="020B0604020202020204" pitchFamily="34" charset="0"/>
                <a:cs typeface="Arial" panose="020B0604020202020204" pitchFamily="34" charset="0"/>
              </a:rPr>
              <a:t>erticale</a:t>
            </a:r>
            <a:r>
              <a:rPr lang="en-US" altLang="it-IT" sz="4400" dirty="0" smtClean="0">
                <a:solidFill>
                  <a:srgbClr val="000090"/>
                </a:solidFill>
                <a:latin typeface="Arial" panose="020B0604020202020204" pitchFamily="34" charset="0"/>
                <a:cs typeface="Arial" panose="020B0604020202020204" pitchFamily="34" charset="0"/>
              </a:rPr>
              <a:t> o </a:t>
            </a:r>
            <a:r>
              <a:rPr lang="en-US" altLang="it-IT" sz="4400" dirty="0" err="1" smtClean="0">
                <a:solidFill>
                  <a:srgbClr val="000090"/>
                </a:solidFill>
                <a:latin typeface="Arial" panose="020B0604020202020204" pitchFamily="34" charset="0"/>
                <a:cs typeface="Arial" panose="020B0604020202020204" pitchFamily="34" charset="0"/>
              </a:rPr>
              <a:t>orizzontale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9938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07999" y="2349918"/>
            <a:ext cx="83650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7200" dirty="0" err="1">
                <a:solidFill>
                  <a:srgbClr val="000090"/>
                </a:solidFill>
                <a:latin typeface="Arial" panose="020B0604020202020204" pitchFamily="34" charset="0"/>
                <a:cs typeface="Arial" panose="020B0604020202020204" pitchFamily="34" charset="0"/>
              </a:rPr>
              <a:t>q</a:t>
            </a:r>
            <a:r>
              <a:rPr lang="en-US" altLang="it-IT" sz="7200" dirty="0" err="1" smtClean="0">
                <a:solidFill>
                  <a:srgbClr val="000090"/>
                </a:solidFill>
                <a:latin typeface="Arial" panose="020B0604020202020204" pitchFamily="34" charset="0"/>
                <a:cs typeface="Arial" panose="020B0604020202020204" pitchFamily="34" charset="0"/>
              </a:rPr>
              <a:t>uanto</a:t>
            </a:r>
            <a:r>
              <a:rPr lang="en-US" altLang="it-IT" sz="7200" dirty="0" smtClean="0">
                <a:solidFill>
                  <a:srgbClr val="000090"/>
                </a:solidFill>
                <a:latin typeface="Arial" panose="020B0604020202020204" pitchFamily="34" charset="0"/>
                <a:cs typeface="Arial" panose="020B0604020202020204" pitchFamily="34" charset="0"/>
              </a:rPr>
              <a:t> </a:t>
            </a:r>
            <a:r>
              <a:rPr lang="en-US" altLang="it-IT" sz="7200" dirty="0" err="1" smtClean="0">
                <a:solidFill>
                  <a:srgbClr val="000090"/>
                </a:solidFill>
                <a:latin typeface="Arial" panose="020B0604020202020204" pitchFamily="34" charset="0"/>
                <a:cs typeface="Arial" panose="020B0604020202020204" pitchFamily="34" charset="0"/>
              </a:rPr>
              <a:t>sarete</a:t>
            </a:r>
            <a:r>
              <a:rPr lang="en-US" altLang="it-IT" sz="7200" dirty="0" smtClean="0">
                <a:solidFill>
                  <a:srgbClr val="000090"/>
                </a:solidFill>
                <a:latin typeface="Arial" panose="020B0604020202020204" pitchFamily="34" charset="0"/>
                <a:cs typeface="Arial" panose="020B0604020202020204" pitchFamily="34" charset="0"/>
              </a:rPr>
              <a:t> </a:t>
            </a:r>
            <a:r>
              <a:rPr lang="en-US" altLang="it-IT" sz="7200" dirty="0" err="1" smtClean="0">
                <a:solidFill>
                  <a:srgbClr val="000090"/>
                </a:solidFill>
                <a:latin typeface="Arial" panose="020B0604020202020204" pitchFamily="34" charset="0"/>
                <a:cs typeface="Arial" panose="020B0604020202020204" pitchFamily="34" charset="0"/>
              </a:rPr>
              <a:t>attenti</a:t>
            </a:r>
            <a:r>
              <a:rPr lang="en-US" altLang="it-IT" sz="7200" dirty="0" smtClean="0">
                <a:solidFill>
                  <a:srgbClr val="000090"/>
                </a:solidFill>
                <a:latin typeface="Arial" panose="020B0604020202020204" pitchFamily="34" charset="0"/>
                <a:cs typeface="Arial" panose="020B0604020202020204" pitchFamily="34" charset="0"/>
              </a:rPr>
              <a:t> ?</a:t>
            </a:r>
            <a:endParaRPr lang="en-US" altLang="it-IT" sz="7200"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96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3753129215"/>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12487" y="1731842"/>
            <a:ext cx="141890" cy="3457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93516377"/>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153809"/>
            <a:ext cx="9144000" cy="9165618"/>
          </a:xfrm>
          <a:prstGeom prst="rect">
            <a:avLst/>
          </a:prstGeom>
        </p:spPr>
      </p:pic>
    </p:spTree>
    <p:extLst>
      <p:ext uri="{BB962C8B-B14F-4D97-AF65-F5344CB8AC3E}">
        <p14:creationId xmlns:p14="http://schemas.microsoft.com/office/powerpoint/2010/main" val="351739646"/>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v</a:t>
            </a:r>
            <a:r>
              <a:rPr lang="en-US" altLang="it-IT" sz="4400" dirty="0" err="1" smtClean="0">
                <a:solidFill>
                  <a:srgbClr val="000090"/>
                </a:solidFill>
                <a:latin typeface="Arial" panose="020B0604020202020204" pitchFamily="34" charset="0"/>
                <a:cs typeface="Arial" panose="020B0604020202020204" pitchFamily="34" charset="0"/>
              </a:rPr>
              <a:t>erticale</a:t>
            </a:r>
            <a:r>
              <a:rPr lang="en-US" altLang="it-IT" sz="4400" dirty="0" smtClean="0">
                <a:solidFill>
                  <a:srgbClr val="000090"/>
                </a:solidFill>
                <a:latin typeface="Arial" panose="020B0604020202020204" pitchFamily="34" charset="0"/>
                <a:cs typeface="Arial" panose="020B0604020202020204" pitchFamily="34" charset="0"/>
              </a:rPr>
              <a:t> o </a:t>
            </a:r>
            <a:r>
              <a:rPr lang="en-US" altLang="it-IT" sz="4400" dirty="0" err="1" smtClean="0">
                <a:solidFill>
                  <a:srgbClr val="000090"/>
                </a:solidFill>
                <a:latin typeface="Arial" panose="020B0604020202020204" pitchFamily="34" charset="0"/>
                <a:cs typeface="Arial" panose="020B0604020202020204" pitchFamily="34" charset="0"/>
              </a:rPr>
              <a:t>orizzontale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5155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3149185589"/>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8938" y="1680998"/>
            <a:ext cx="141890" cy="3559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87172355"/>
      </p:ext>
    </p:extLst>
  </p:cSld>
  <p:clrMapOvr>
    <a:masterClrMapping/>
  </p:clrMapOvr>
  <mc:AlternateContent xmlns:mc="http://schemas.openxmlformats.org/markup-compatibility/2006" xmlns:p14="http://schemas.microsoft.com/office/powerpoint/2010/main">
    <mc:Choice Requires="p14">
      <p:transition spd="slow" p14:dur="2000" advClick="0" advTm="200"/>
    </mc:Choice>
    <mc:Fallback xmlns="">
      <p:transition spd="slow" advClick="0" advTm="2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153809"/>
            <a:ext cx="9144000" cy="9165618"/>
          </a:xfrm>
          <a:prstGeom prst="rect">
            <a:avLst/>
          </a:prstGeom>
        </p:spPr>
      </p:pic>
    </p:spTree>
    <p:extLst>
      <p:ext uri="{BB962C8B-B14F-4D97-AF65-F5344CB8AC3E}">
        <p14:creationId xmlns:p14="http://schemas.microsoft.com/office/powerpoint/2010/main" val="319490062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v</a:t>
            </a:r>
            <a:r>
              <a:rPr lang="en-US" altLang="it-IT" sz="4400" dirty="0" err="1" smtClean="0">
                <a:solidFill>
                  <a:srgbClr val="000090"/>
                </a:solidFill>
                <a:latin typeface="Arial" panose="020B0604020202020204" pitchFamily="34" charset="0"/>
                <a:cs typeface="Arial" panose="020B0604020202020204" pitchFamily="34" charset="0"/>
              </a:rPr>
              <a:t>erticale</a:t>
            </a:r>
            <a:r>
              <a:rPr lang="en-US" altLang="it-IT" sz="4400" dirty="0" smtClean="0">
                <a:solidFill>
                  <a:srgbClr val="000090"/>
                </a:solidFill>
                <a:latin typeface="Arial" panose="020B0604020202020204" pitchFamily="34" charset="0"/>
                <a:cs typeface="Arial" panose="020B0604020202020204" pitchFamily="34" charset="0"/>
              </a:rPr>
              <a:t> o </a:t>
            </a:r>
            <a:r>
              <a:rPr lang="en-US" altLang="it-IT" sz="4400" dirty="0" err="1" smtClean="0">
                <a:solidFill>
                  <a:srgbClr val="000090"/>
                </a:solidFill>
                <a:latin typeface="Arial" panose="020B0604020202020204" pitchFamily="34" charset="0"/>
                <a:cs typeface="Arial" panose="020B0604020202020204" pitchFamily="34" charset="0"/>
              </a:rPr>
              <a:t>orizzontale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321669"/>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2496144083"/>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16200000">
            <a:off x="2800350" y="1765738"/>
            <a:ext cx="3559066" cy="3389587"/>
            <a:chOff x="2800350" y="1765738"/>
            <a:chExt cx="3559066" cy="3389587"/>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8938" y="1680998"/>
              <a:ext cx="141890" cy="3559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147499144"/>
      </p:ext>
    </p:extLst>
  </p:cSld>
  <p:clrMapOvr>
    <a:masterClrMapping/>
  </p:clrMapOvr>
  <mc:AlternateContent xmlns:mc="http://schemas.openxmlformats.org/markup-compatibility/2006" xmlns:p14="http://schemas.microsoft.com/office/powerpoint/2010/main">
    <mc:Choice Requires="p14">
      <p:transition p14:dur="50" advTm="200"/>
    </mc:Choice>
    <mc:Fallback xmlns="">
      <p:transition advTm="2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54000" y="0"/>
            <a:ext cx="8890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smtClean="0">
                <a:solidFill>
                  <a:srgbClr val="000090"/>
                </a:solidFill>
                <a:latin typeface="Arial" panose="020B0604020202020204" pitchFamily="34" charset="0"/>
                <a:cs typeface="Arial" panose="020B0604020202020204" pitchFamily="34" charset="0"/>
              </a:rPr>
              <a:t>… test </a:t>
            </a:r>
            <a:endParaRPr lang="en-US" altLang="it-IT" sz="4400" dirty="0">
              <a:solidFill>
                <a:srgbClr val="000090"/>
              </a:solidFill>
              <a:latin typeface="Arial" panose="020B0604020202020204" pitchFamily="34" charset="0"/>
              <a:cs typeface="Arial" panose="020B0604020202020204" pitchFamily="34" charset="0"/>
            </a:endParaRPr>
          </a:p>
        </p:txBody>
      </p:sp>
      <p:pic>
        <p:nvPicPr>
          <p:cNvPr id="6" name="Gorilla_Sim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3617" y="922159"/>
            <a:ext cx="7163276" cy="5372457"/>
          </a:xfrm>
          <a:prstGeom prst="rect">
            <a:avLst/>
          </a:prstGeom>
        </p:spPr>
      </p:pic>
      <p:sp>
        <p:nvSpPr>
          <p:cNvPr id="5" name="Rectangle 4"/>
          <p:cNvSpPr/>
          <p:nvPr/>
        </p:nvSpPr>
        <p:spPr>
          <a:xfrm>
            <a:off x="258451" y="6345665"/>
            <a:ext cx="6649453" cy="461665"/>
          </a:xfrm>
          <a:prstGeom prst="rect">
            <a:avLst/>
          </a:prstGeom>
        </p:spPr>
        <p:txBody>
          <a:bodyPr wrap="square">
            <a:spAutoFit/>
          </a:bodyPr>
          <a:lstStyle/>
          <a:p>
            <a:pPr>
              <a:spcAft>
                <a:spcPts val="1000"/>
              </a:spcAft>
              <a:buClr>
                <a:srgbClr val="000090"/>
              </a:buClr>
            </a:pPr>
            <a:r>
              <a:rPr lang="en-US" altLang="it-IT" dirty="0">
                <a:latin typeface="Arial" panose="020B0604020202020204" pitchFamily="34" charset="0"/>
                <a:cs typeface="Arial" panose="020B0604020202020204" pitchFamily="34" charset="0"/>
              </a:rPr>
              <a:t>s</a:t>
            </a:r>
            <a:r>
              <a:rPr lang="en-US" altLang="it-IT" dirty="0" smtClean="0">
                <a:latin typeface="Arial" panose="020B0604020202020204" pitchFamily="34" charset="0"/>
                <a:cs typeface="Arial" panose="020B0604020202020204" pitchFamily="34" charset="0"/>
              </a:rPr>
              <a:t>e non </a:t>
            </a:r>
            <a:r>
              <a:rPr lang="en-US" altLang="it-IT" dirty="0" err="1" smtClean="0">
                <a:latin typeface="Arial" panose="020B0604020202020204" pitchFamily="34" charset="0"/>
                <a:cs typeface="Arial" panose="020B0604020202020204" pitchFamily="34" charset="0"/>
              </a:rPr>
              <a:t>vedi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il</a:t>
            </a:r>
            <a:r>
              <a:rPr lang="en-US" altLang="it-IT" dirty="0" smtClean="0">
                <a:latin typeface="Arial" panose="020B0604020202020204" pitchFamily="34" charset="0"/>
                <a:cs typeface="Arial" panose="020B0604020202020204" pitchFamily="34" charset="0"/>
              </a:rPr>
              <a:t> video </a:t>
            </a:r>
            <a:r>
              <a:rPr lang="en-US" altLang="it-IT" dirty="0" err="1" smtClean="0">
                <a:latin typeface="Arial" panose="020B0604020202020204" pitchFamily="34" charset="0"/>
                <a:cs typeface="Arial" panose="020B0604020202020204" pitchFamily="34" charset="0"/>
              </a:rPr>
              <a:t>premi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il</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tasto</a:t>
            </a:r>
            <a:endParaRPr lang="en-US" altLang="it-IT" dirty="0">
              <a:latin typeface="Arial" panose="020B0604020202020204" pitchFamily="34" charset="0"/>
              <a:cs typeface="Arial" panose="020B0604020202020204" pitchFamily="34" charset="0"/>
            </a:endParaRPr>
          </a:p>
        </p:txBody>
      </p:sp>
      <p:sp>
        <p:nvSpPr>
          <p:cNvPr id="2" name="Bevel 1">
            <a:hlinkClick r:id="rId6"/>
          </p:cNvPr>
          <p:cNvSpPr/>
          <p:nvPr/>
        </p:nvSpPr>
        <p:spPr>
          <a:xfrm>
            <a:off x="5237018" y="6353298"/>
            <a:ext cx="522514" cy="44532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2122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bldLst>
      <p:bldP spid="4" grpId="0"/>
      <p:bldP spid="5" grpId="0" build="p"/>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53809"/>
            <a:ext cx="9144000" cy="9165618"/>
          </a:xfrm>
          <a:prstGeom prst="rect">
            <a:avLst/>
          </a:prstGeom>
        </p:spPr>
      </p:pic>
    </p:spTree>
    <p:extLst>
      <p:ext uri="{BB962C8B-B14F-4D97-AF65-F5344CB8AC3E}">
        <p14:creationId xmlns:p14="http://schemas.microsoft.com/office/powerpoint/2010/main" val="552599831"/>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v</a:t>
            </a:r>
            <a:r>
              <a:rPr lang="en-US" altLang="it-IT" sz="4400" dirty="0" err="1" smtClean="0">
                <a:solidFill>
                  <a:srgbClr val="000090"/>
                </a:solidFill>
                <a:latin typeface="Arial" panose="020B0604020202020204" pitchFamily="34" charset="0"/>
                <a:cs typeface="Arial" panose="020B0604020202020204" pitchFamily="34" charset="0"/>
              </a:rPr>
              <a:t>erticale</a:t>
            </a:r>
            <a:r>
              <a:rPr lang="en-US" altLang="it-IT" sz="4400" dirty="0" smtClean="0">
                <a:solidFill>
                  <a:srgbClr val="000090"/>
                </a:solidFill>
                <a:latin typeface="Arial" panose="020B0604020202020204" pitchFamily="34" charset="0"/>
                <a:cs typeface="Arial" panose="020B0604020202020204" pitchFamily="34" charset="0"/>
              </a:rPr>
              <a:t> o </a:t>
            </a:r>
            <a:r>
              <a:rPr lang="en-US" altLang="it-IT" sz="4400" dirty="0" err="1" smtClean="0">
                <a:solidFill>
                  <a:srgbClr val="000090"/>
                </a:solidFill>
                <a:latin typeface="Arial" panose="020B0604020202020204" pitchFamily="34" charset="0"/>
                <a:cs typeface="Arial" panose="020B0604020202020204" pitchFamily="34" charset="0"/>
              </a:rPr>
              <a:t>orizzontale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9105223"/>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1875616562"/>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4994" y="1850477"/>
            <a:ext cx="141890" cy="32201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Oval 1"/>
          <p:cNvSpPr/>
          <p:nvPr/>
        </p:nvSpPr>
        <p:spPr>
          <a:xfrm>
            <a:off x="6185993" y="5155324"/>
            <a:ext cx="220717" cy="2364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40160427"/>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296944"/>
            <a:ext cx="8890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6600" dirty="0">
                <a:solidFill>
                  <a:srgbClr val="000090"/>
                </a:solidFill>
                <a:latin typeface="Arial" panose="020B0604020202020204" pitchFamily="34" charset="0"/>
                <a:cs typeface="Arial" panose="020B0604020202020204" pitchFamily="34" charset="0"/>
              </a:rPr>
              <a:t>c</a:t>
            </a:r>
            <a:r>
              <a:rPr lang="en-US" altLang="it-IT" sz="6600" dirty="0" smtClean="0">
                <a:solidFill>
                  <a:srgbClr val="000090"/>
                </a:solidFill>
                <a:latin typeface="Arial" panose="020B0604020202020204" pitchFamily="34" charset="0"/>
                <a:cs typeface="Arial" panose="020B0604020202020204" pitchFamily="34" charset="0"/>
              </a:rPr>
              <a:t>hi ha </a:t>
            </a:r>
            <a:r>
              <a:rPr lang="en-US" altLang="it-IT" sz="6600" dirty="0" err="1" smtClean="0">
                <a:solidFill>
                  <a:srgbClr val="000090"/>
                </a:solidFill>
                <a:latin typeface="Arial" panose="020B0604020202020204" pitchFamily="34" charset="0"/>
                <a:cs typeface="Arial" panose="020B0604020202020204" pitchFamily="34" charset="0"/>
              </a:rPr>
              <a:t>visto</a:t>
            </a:r>
            <a:r>
              <a:rPr lang="en-US" altLang="it-IT" sz="6600" dirty="0">
                <a:solidFill>
                  <a:srgbClr val="000090"/>
                </a:solidFill>
                <a:latin typeface="Arial" panose="020B0604020202020204" pitchFamily="34" charset="0"/>
                <a:cs typeface="Arial" panose="020B0604020202020204" pitchFamily="34" charset="0"/>
              </a:rPr>
              <a:t> </a:t>
            </a:r>
            <a:r>
              <a:rPr lang="en-US" altLang="it-IT" sz="6600" dirty="0" err="1" smtClean="0">
                <a:solidFill>
                  <a:srgbClr val="000090"/>
                </a:solidFill>
                <a:latin typeface="Arial" panose="020B0604020202020204" pitchFamily="34" charset="0"/>
                <a:cs typeface="Arial" panose="020B0604020202020204" pitchFamily="34" charset="0"/>
              </a:rPr>
              <a:t>qualcosa</a:t>
            </a:r>
            <a:r>
              <a:rPr lang="en-US" altLang="it-IT" sz="6600" dirty="0" smtClean="0">
                <a:solidFill>
                  <a:srgbClr val="000090"/>
                </a:solidFill>
                <a:latin typeface="Arial" panose="020B0604020202020204" pitchFamily="34" charset="0"/>
                <a:cs typeface="Arial" panose="020B0604020202020204" pitchFamily="34" charset="0"/>
              </a:rPr>
              <a:t> di </a:t>
            </a:r>
            <a:r>
              <a:rPr lang="en-US" altLang="it-IT" sz="6600" dirty="0" err="1" smtClean="0">
                <a:solidFill>
                  <a:srgbClr val="000090"/>
                </a:solidFill>
                <a:latin typeface="Arial" panose="020B0604020202020204" pitchFamily="34" charset="0"/>
                <a:cs typeface="Arial" panose="020B0604020202020204" pitchFamily="34" charset="0"/>
              </a:rPr>
              <a:t>diverso</a:t>
            </a:r>
            <a:r>
              <a:rPr lang="en-US" altLang="it-IT" sz="6600" dirty="0" smtClean="0">
                <a:solidFill>
                  <a:srgbClr val="000090"/>
                </a:solidFill>
                <a:latin typeface="Arial" panose="020B0604020202020204" pitchFamily="34" charset="0"/>
                <a:cs typeface="Arial" panose="020B0604020202020204" pitchFamily="34" charset="0"/>
              </a:rPr>
              <a:t> </a:t>
            </a:r>
            <a:r>
              <a:rPr lang="en-US" altLang="it-IT" sz="6600" dirty="0" err="1" smtClean="0">
                <a:solidFill>
                  <a:srgbClr val="000090"/>
                </a:solidFill>
                <a:latin typeface="Arial" panose="020B0604020202020204" pitchFamily="34" charset="0"/>
                <a:cs typeface="Arial" panose="020B0604020202020204" pitchFamily="34" charset="0"/>
              </a:rPr>
              <a:t>dalla</a:t>
            </a:r>
            <a:r>
              <a:rPr lang="en-US" altLang="it-IT" sz="6600" dirty="0" smtClean="0">
                <a:solidFill>
                  <a:srgbClr val="000090"/>
                </a:solidFill>
                <a:latin typeface="Arial" panose="020B0604020202020204" pitchFamily="34" charset="0"/>
                <a:cs typeface="Arial" panose="020B0604020202020204" pitchFamily="34" charset="0"/>
              </a:rPr>
              <a:t> </a:t>
            </a:r>
            <a:r>
              <a:rPr lang="en-US" altLang="it-IT" sz="6600" dirty="0" err="1" smtClean="0">
                <a:solidFill>
                  <a:srgbClr val="000090"/>
                </a:solidFill>
                <a:latin typeface="Arial" panose="020B0604020202020204" pitchFamily="34" charset="0"/>
                <a:cs typeface="Arial" panose="020B0604020202020204" pitchFamily="34" charset="0"/>
              </a:rPr>
              <a:t>croce</a:t>
            </a:r>
            <a:r>
              <a:rPr lang="en-US" altLang="it-IT" sz="6600" dirty="0" smtClean="0">
                <a:solidFill>
                  <a:srgbClr val="000090"/>
                </a:solidFill>
                <a:latin typeface="Arial" panose="020B0604020202020204" pitchFamily="34" charset="0"/>
                <a:cs typeface="Arial" panose="020B0604020202020204" pitchFamily="34" charset="0"/>
              </a:rPr>
              <a:t>?</a:t>
            </a:r>
            <a:endParaRPr lang="en-US" altLang="it-IT" sz="66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680861"/>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1890" y="1985324"/>
            <a:ext cx="5108028" cy="3960080"/>
          </a:xfrm>
          <a:prstGeom prst="rect">
            <a:avLst/>
          </a:prstGeom>
        </p:spPr>
      </p:pic>
      <p:sp>
        <p:nvSpPr>
          <p:cNvPr id="5" name="Text Box 4"/>
          <p:cNvSpPr txBox="1">
            <a:spLocks noChangeArrowheads="1"/>
          </p:cNvSpPr>
          <p:nvPr/>
        </p:nvSpPr>
        <p:spPr bwMode="auto">
          <a:xfrm>
            <a:off x="94591" y="61720"/>
            <a:ext cx="77881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o</a:t>
            </a:r>
            <a:r>
              <a:rPr lang="en-US" altLang="it-IT" sz="4400" dirty="0" err="1" smtClean="0">
                <a:solidFill>
                  <a:srgbClr val="000090"/>
                </a:solidFill>
                <a:latin typeface="Arial" panose="020B0604020202020204" pitchFamily="34" charset="0"/>
                <a:cs typeface="Arial" panose="020B0604020202020204" pitchFamily="34" charset="0"/>
              </a:rPr>
              <a:t>ggetti</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inattesi</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simbolici</a:t>
            </a:r>
            <a:r>
              <a:rPr lang="en-US" altLang="it-IT" sz="4400" dirty="0" smtClean="0">
                <a:solidFill>
                  <a:srgbClr val="000090"/>
                </a:solidFill>
                <a:latin typeface="Arial" panose="020B0604020202020204" pitchFamily="34" charset="0"/>
                <a:cs typeface="Arial" panose="020B0604020202020204" pitchFamily="34" charset="0"/>
              </a:rPr>
              <a:t> e non </a:t>
            </a:r>
            <a:r>
              <a:rPr lang="en-US" altLang="it-IT" sz="4400" dirty="0" err="1" smtClean="0">
                <a:solidFill>
                  <a:srgbClr val="000090"/>
                </a:solidFill>
                <a:latin typeface="Arial" panose="020B0604020202020204" pitchFamily="34" charset="0"/>
                <a:cs typeface="Arial" panose="020B0604020202020204" pitchFamily="34" charset="0"/>
              </a:rPr>
              <a:t>scompaioni</a:t>
            </a:r>
            <a:endParaRPr lang="en-US" altLang="it-IT" sz="4400" i="1" dirty="0">
              <a:solidFill>
                <a:srgbClr val="00009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5262050" y="2941997"/>
            <a:ext cx="3881950" cy="2046733"/>
          </a:xfrm>
          <a:prstGeom prst="rect">
            <a:avLst/>
          </a:prstGeom>
        </p:spPr>
      </p:pic>
      <p:sp>
        <p:nvSpPr>
          <p:cNvPr id="7" name="TextBox 6"/>
          <p:cNvSpPr txBox="1"/>
          <p:nvPr/>
        </p:nvSpPr>
        <p:spPr>
          <a:xfrm>
            <a:off x="94592" y="6047391"/>
            <a:ext cx="4108817" cy="830997"/>
          </a:xfrm>
          <a:prstGeom prst="rect">
            <a:avLst/>
          </a:prstGeom>
          <a:noFill/>
        </p:spPr>
        <p:txBody>
          <a:bodyPr wrap="none" rtlCol="0">
            <a:spAutoFit/>
          </a:bodyPr>
          <a:lstStyle/>
          <a:p>
            <a:r>
              <a:rPr lang="it-IT" dirty="0" smtClean="0">
                <a:latin typeface="+mj-lt"/>
              </a:rPr>
              <a:t>Simons &amp; Chabris (1999)</a:t>
            </a:r>
          </a:p>
          <a:p>
            <a:r>
              <a:rPr lang="it-IT" dirty="0">
                <a:solidFill>
                  <a:srgbClr val="FFC000"/>
                </a:solidFill>
                <a:latin typeface="+mj-lt"/>
              </a:rPr>
              <a:t>s</a:t>
            </a:r>
            <a:r>
              <a:rPr lang="it-IT" dirty="0" smtClean="0">
                <a:solidFill>
                  <a:srgbClr val="FFC000"/>
                </a:solidFill>
                <a:latin typeface="+mj-lt"/>
              </a:rPr>
              <a:t>u Moodle2 articolo originale</a:t>
            </a:r>
            <a:endParaRPr lang="it-IT" dirty="0">
              <a:solidFill>
                <a:srgbClr val="FFC000"/>
              </a:solidFill>
              <a:latin typeface="+mj-lt"/>
            </a:endParaRPr>
          </a:p>
        </p:txBody>
      </p:sp>
      <p:sp>
        <p:nvSpPr>
          <p:cNvPr id="8" name="TextBox 7"/>
          <p:cNvSpPr txBox="1"/>
          <p:nvPr/>
        </p:nvSpPr>
        <p:spPr>
          <a:xfrm>
            <a:off x="5549216" y="4988730"/>
            <a:ext cx="3468659" cy="1200329"/>
          </a:xfrm>
          <a:prstGeom prst="rect">
            <a:avLst/>
          </a:prstGeom>
          <a:noFill/>
        </p:spPr>
        <p:txBody>
          <a:bodyPr wrap="square" rtlCol="0">
            <a:spAutoFit/>
          </a:bodyPr>
          <a:lstStyle/>
          <a:p>
            <a:r>
              <a:rPr lang="it-IT" dirty="0" smtClean="0">
                <a:latin typeface="+mj-lt"/>
              </a:rPr>
              <a:t>Mack e Rock (</a:t>
            </a:r>
            <a:r>
              <a:rPr lang="it-IT" i="1" dirty="0" smtClean="0">
                <a:latin typeface="+mj-lt"/>
              </a:rPr>
              <a:t>Inattentional Blindness</a:t>
            </a:r>
            <a:r>
              <a:rPr lang="it-IT" dirty="0" smtClean="0">
                <a:latin typeface="+mj-lt"/>
              </a:rPr>
              <a:t>, 1998)</a:t>
            </a:r>
            <a:endParaRPr lang="it-IT" dirty="0">
              <a:latin typeface="+mj-lt"/>
            </a:endParaRPr>
          </a:p>
        </p:txBody>
      </p:sp>
      <p:sp>
        <p:nvSpPr>
          <p:cNvPr id="9" name="TextBox 8"/>
          <p:cNvSpPr txBox="1"/>
          <p:nvPr/>
        </p:nvSpPr>
        <p:spPr>
          <a:xfrm>
            <a:off x="5973452" y="6232056"/>
            <a:ext cx="3044423" cy="461665"/>
          </a:xfrm>
          <a:prstGeom prst="rect">
            <a:avLst/>
          </a:prstGeom>
          <a:noFill/>
        </p:spPr>
        <p:txBody>
          <a:bodyPr wrap="none" rtlCol="0">
            <a:spAutoFit/>
          </a:bodyPr>
          <a:lstStyle/>
          <a:p>
            <a:r>
              <a:rPr lang="it-IT" dirty="0" smtClean="0">
                <a:solidFill>
                  <a:schemeClr val="bg1">
                    <a:lumMod val="50000"/>
                  </a:schemeClr>
                </a:solidFill>
                <a:latin typeface="+mj-lt"/>
              </a:rPr>
              <a:t>Capitolo 6 Goldstein </a:t>
            </a:r>
            <a:endParaRPr lang="it-IT" dirty="0">
              <a:solidFill>
                <a:schemeClr val="bg1">
                  <a:lumMod val="50000"/>
                </a:schemeClr>
              </a:solidFill>
              <a:latin typeface="+mj-lt"/>
            </a:endParaRPr>
          </a:p>
        </p:txBody>
      </p:sp>
    </p:spTree>
    <p:extLst>
      <p:ext uri="{BB962C8B-B14F-4D97-AF65-F5344CB8AC3E}">
        <p14:creationId xmlns:p14="http://schemas.microsoft.com/office/powerpoint/2010/main" val="27136470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779752" y="160014"/>
            <a:ext cx="706470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r">
              <a:spcBef>
                <a:spcPct val="50000"/>
              </a:spcBef>
              <a:buFontTx/>
              <a:buNone/>
            </a:pP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a:solidFill>
                  <a:srgbClr val="000090"/>
                </a:solidFill>
                <a:latin typeface="Arial" panose="020B0604020202020204" pitchFamily="34" charset="0"/>
                <a:cs typeface="Arial" panose="020B0604020202020204" pitchFamily="34" charset="0"/>
              </a:rPr>
              <a:t>a</a:t>
            </a:r>
            <a:r>
              <a:rPr lang="en-US" altLang="it-IT" sz="4400" dirty="0" err="1" smtClean="0">
                <a:solidFill>
                  <a:srgbClr val="000090"/>
                </a:solidFill>
                <a:latin typeface="Arial" panose="020B0604020202020204" pitchFamily="34" charset="0"/>
                <a:cs typeface="Arial" panose="020B0604020202020204" pitchFamily="34" charset="0"/>
              </a:rPr>
              <a:t>ttenti</a:t>
            </a:r>
            <a:r>
              <a:rPr lang="en-US" altLang="it-IT" sz="4400" dirty="0" smtClean="0">
                <a:solidFill>
                  <a:srgbClr val="000090"/>
                </a:solidFill>
                <a:latin typeface="Arial" panose="020B0604020202020204" pitchFamily="34" charset="0"/>
                <a:cs typeface="Arial" panose="020B0604020202020204" pitchFamily="34" charset="0"/>
              </a:rPr>
              <a:t> in </a:t>
            </a:r>
            <a:r>
              <a:rPr lang="en-US" altLang="it-IT" sz="4400" dirty="0" err="1" smtClean="0">
                <a:solidFill>
                  <a:srgbClr val="000090"/>
                </a:solidFill>
                <a:latin typeface="Arial" panose="020B0604020202020204" pitchFamily="34" charset="0"/>
                <a:cs typeface="Arial" panose="020B0604020202020204" pitchFamily="34" charset="0"/>
              </a:rPr>
              <a:t>macchina</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quando</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piove</a:t>
            </a:r>
            <a:endParaRPr lang="en-US" altLang="it-IT" sz="4400" i="1" dirty="0">
              <a:solidFill>
                <a:srgbClr val="00009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814" y="1980348"/>
            <a:ext cx="4598276" cy="3463077"/>
          </a:xfrm>
          <a:prstGeom prst="rect">
            <a:avLst/>
          </a:prstGeom>
        </p:spPr>
      </p:pic>
    </p:spTree>
    <p:extLst>
      <p:ext uri="{BB962C8B-B14F-4D97-AF65-F5344CB8AC3E}">
        <p14:creationId xmlns:p14="http://schemas.microsoft.com/office/powerpoint/2010/main" val="1788071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2786" y="128483"/>
            <a:ext cx="52989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s</a:t>
            </a:r>
            <a:r>
              <a:rPr lang="en-US" altLang="it-IT" sz="4400" dirty="0" err="1" smtClean="0">
                <a:solidFill>
                  <a:srgbClr val="000090"/>
                </a:solidFill>
                <a:latin typeface="Arial" panose="020B0604020202020204" pitchFamily="34" charset="0"/>
                <a:cs typeface="Arial" panose="020B0604020202020204" pitchFamily="34" charset="0"/>
              </a:rPr>
              <a:t>enza</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pioggia</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guida</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più</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sicura</a:t>
            </a:r>
            <a:endParaRPr lang="en-US" altLang="it-IT" sz="4400" i="1" dirty="0">
              <a:solidFill>
                <a:srgbClr val="00009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814" y="1980347"/>
            <a:ext cx="4617436" cy="3463077"/>
          </a:xfrm>
          <a:prstGeom prst="rect">
            <a:avLst/>
          </a:prstGeom>
        </p:spPr>
      </p:pic>
    </p:spTree>
    <p:extLst>
      <p:ext uri="{BB962C8B-B14F-4D97-AF65-F5344CB8AC3E}">
        <p14:creationId xmlns:p14="http://schemas.microsoft.com/office/powerpoint/2010/main" val="23074023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2220" y="884159"/>
            <a:ext cx="6180083" cy="461665"/>
          </a:xfrm>
          <a:prstGeom prst="rect">
            <a:avLst/>
          </a:prstGeom>
        </p:spPr>
        <p:txBody>
          <a:bodyPr wrap="square">
            <a:spAutoFit/>
          </a:bodyPr>
          <a:lstStyle/>
          <a:p>
            <a:pPr algn="ctr"/>
            <a:r>
              <a:rPr lang="it-IT" dirty="0">
                <a:latin typeface="+mj-lt"/>
                <a:hlinkClick r:id="rId3"/>
              </a:rPr>
              <a:t>http://nivea.psycho.univ-paris5.fr/#CB</a:t>
            </a:r>
            <a:endParaRPr lang="it-IT" dirty="0">
              <a:latin typeface="+mj-lt"/>
            </a:endParaRPr>
          </a:p>
        </p:txBody>
      </p:sp>
      <p:sp>
        <p:nvSpPr>
          <p:cNvPr id="6" name="Text Box 4"/>
          <p:cNvSpPr txBox="1">
            <a:spLocks noChangeArrowheads="1"/>
          </p:cNvSpPr>
          <p:nvPr/>
        </p:nvSpPr>
        <p:spPr bwMode="auto">
          <a:xfrm>
            <a:off x="254000" y="35888"/>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a:solidFill>
                  <a:srgbClr val="000090"/>
                </a:solidFill>
                <a:latin typeface="Arial" panose="020B0604020202020204" pitchFamily="34" charset="0"/>
                <a:cs typeface="Arial" panose="020B0604020202020204" pitchFamily="34" charset="0"/>
              </a:rPr>
              <a:t>c</a:t>
            </a:r>
            <a:r>
              <a:rPr lang="en-US" altLang="it-IT" sz="4400" dirty="0" err="1" smtClean="0">
                <a:solidFill>
                  <a:srgbClr val="000090"/>
                </a:solidFill>
                <a:latin typeface="Arial" panose="020B0604020202020204" pitchFamily="34" charset="0"/>
                <a:cs typeface="Arial" panose="020B0604020202020204" pitchFamily="34" charset="0"/>
              </a:rPr>
              <a:t>ecità</a:t>
            </a:r>
            <a:r>
              <a:rPr lang="en-US" altLang="it-IT" sz="4400" dirty="0" smtClean="0">
                <a:solidFill>
                  <a:srgbClr val="000090"/>
                </a:solidFill>
                <a:latin typeface="Arial" panose="020B0604020202020204" pitchFamily="34" charset="0"/>
                <a:cs typeface="Arial" panose="020B0604020202020204" pitchFamily="34" charset="0"/>
              </a:rPr>
              <a:t> al </a:t>
            </a:r>
            <a:r>
              <a:rPr lang="en-US" altLang="it-IT" sz="4400" dirty="0" err="1" smtClean="0">
                <a:solidFill>
                  <a:srgbClr val="000090"/>
                </a:solidFill>
                <a:latin typeface="Arial" panose="020B0604020202020204" pitchFamily="34" charset="0"/>
                <a:cs typeface="Arial" panose="020B0604020202020204" pitchFamily="34" charset="0"/>
              </a:rPr>
              <a:t>cambiamento</a:t>
            </a:r>
            <a:endParaRPr lang="en-US" altLang="it-IT" sz="4400" i="1" dirty="0">
              <a:solidFill>
                <a:srgbClr val="00009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srcRect l="35345" t="19811" r="33449" b="5093"/>
          <a:stretch/>
        </p:blipFill>
        <p:spPr>
          <a:xfrm>
            <a:off x="3529989" y="1345824"/>
            <a:ext cx="4072262" cy="55121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171" y="1613841"/>
            <a:ext cx="2978722" cy="2169884"/>
          </a:xfrm>
          <a:prstGeom prst="rect">
            <a:avLst/>
          </a:prstGeom>
        </p:spPr>
      </p:pic>
      <p:sp>
        <p:nvSpPr>
          <p:cNvPr id="9" name="TextBox 8"/>
          <p:cNvSpPr txBox="1"/>
          <p:nvPr/>
        </p:nvSpPr>
        <p:spPr>
          <a:xfrm>
            <a:off x="986137" y="3820909"/>
            <a:ext cx="2654701" cy="461665"/>
          </a:xfrm>
          <a:prstGeom prst="rect">
            <a:avLst/>
          </a:prstGeom>
          <a:noFill/>
        </p:spPr>
        <p:txBody>
          <a:bodyPr wrap="none" rtlCol="0">
            <a:spAutoFit/>
          </a:bodyPr>
          <a:lstStyle/>
          <a:p>
            <a:r>
              <a:rPr lang="it-IT" dirty="0" smtClean="0">
                <a:latin typeface="+mj-lt"/>
              </a:rPr>
              <a:t>J. Kevin O’ Regan</a:t>
            </a:r>
            <a:endParaRPr lang="it-IT" dirty="0">
              <a:latin typeface="+mj-lt"/>
            </a:endParaRPr>
          </a:p>
        </p:txBody>
      </p:sp>
    </p:spTree>
    <p:extLst>
      <p:ext uri="{BB962C8B-B14F-4D97-AF65-F5344CB8AC3E}">
        <p14:creationId xmlns:p14="http://schemas.microsoft.com/office/powerpoint/2010/main" val="59831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254000" y="3223667"/>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t</a:t>
            </a:r>
            <a:r>
              <a:rPr lang="en-US" altLang="it-IT" sz="4400" dirty="0" err="1" smtClean="0">
                <a:solidFill>
                  <a:srgbClr val="000090"/>
                </a:solidFill>
                <a:latin typeface="Arial" panose="020B0604020202020204" pitchFamily="34" charset="0"/>
                <a:cs typeface="Arial" panose="020B0604020202020204" pitchFamily="34" charset="0"/>
              </a:rPr>
              <a:t>ecnica</a:t>
            </a:r>
            <a:r>
              <a:rPr lang="en-US" altLang="it-IT" sz="4400" dirty="0" smtClean="0">
                <a:solidFill>
                  <a:srgbClr val="000090"/>
                </a:solidFill>
                <a:latin typeface="Arial" panose="020B0604020202020204" pitchFamily="34" charset="0"/>
                <a:cs typeface="Arial" panose="020B0604020202020204" pitchFamily="34" charset="0"/>
              </a:rPr>
              <a:t> di </a:t>
            </a:r>
            <a:r>
              <a:rPr lang="en-US" altLang="it-IT" sz="4400" dirty="0" err="1" smtClean="0">
                <a:solidFill>
                  <a:srgbClr val="000090"/>
                </a:solidFill>
                <a:latin typeface="Arial" panose="020B0604020202020204" pitchFamily="34" charset="0"/>
                <a:cs typeface="Arial" panose="020B0604020202020204" pitchFamily="34" charset="0"/>
              </a:rPr>
              <a:t>Resnik</a:t>
            </a:r>
            <a:r>
              <a:rPr lang="en-US" altLang="it-IT" sz="4400" dirty="0" smtClean="0">
                <a:solidFill>
                  <a:srgbClr val="000090"/>
                </a:solidFill>
                <a:latin typeface="Arial" panose="020B0604020202020204" pitchFamily="34" charset="0"/>
                <a:cs typeface="Arial" panose="020B0604020202020204" pitchFamily="34" charset="0"/>
              </a:rPr>
              <a:t> e coll. (1997) </a:t>
            </a:r>
            <a:endParaRPr lang="en-US" altLang="it-IT" sz="4400" i="1" dirty="0">
              <a:solidFill>
                <a:srgbClr val="000090"/>
              </a:solidFill>
              <a:latin typeface="Arial" panose="020B0604020202020204" pitchFamily="34" charset="0"/>
              <a:cs typeface="Arial" panose="020B0604020202020204" pitchFamily="34" charset="0"/>
            </a:endParaRPr>
          </a:p>
        </p:txBody>
      </p:sp>
      <p:sp>
        <p:nvSpPr>
          <p:cNvPr id="10" name="Rectangle 9"/>
          <p:cNvSpPr/>
          <p:nvPr/>
        </p:nvSpPr>
        <p:spPr>
          <a:xfrm>
            <a:off x="2067827" y="4585279"/>
            <a:ext cx="6649453" cy="461665"/>
          </a:xfrm>
          <a:prstGeom prst="rect">
            <a:avLst/>
          </a:prstGeom>
        </p:spPr>
        <p:txBody>
          <a:bodyPr wrap="square">
            <a:spAutoFit/>
          </a:bodyPr>
          <a:lstStyle/>
          <a:p>
            <a:pPr algn="r">
              <a:spcAft>
                <a:spcPts val="1000"/>
              </a:spcAft>
              <a:buClr>
                <a:srgbClr val="000090"/>
              </a:buClr>
            </a:pPr>
            <a:r>
              <a:rPr lang="en-US" altLang="it-IT" dirty="0" err="1">
                <a:latin typeface="Arial" panose="020B0604020202020204" pitchFamily="34" charset="0"/>
                <a:cs typeface="Arial" panose="020B0604020202020204" pitchFamily="34" charset="0"/>
              </a:rPr>
              <a:t>a</a:t>
            </a:r>
            <a:r>
              <a:rPr lang="en-US" altLang="it-IT" dirty="0" err="1" smtClean="0">
                <a:latin typeface="Arial" panose="020B0604020202020204" pitchFamily="34" charset="0"/>
                <a:cs typeface="Arial" panose="020B0604020202020204" pitchFamily="34" charset="0"/>
              </a:rPr>
              <a:t>vverti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quando</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percepisci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il</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cambiamento</a:t>
            </a:r>
            <a:endParaRPr lang="en-US" alt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40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254000" y="114718"/>
            <a:ext cx="8890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smtClean="0">
                <a:solidFill>
                  <a:srgbClr val="000090"/>
                </a:solidFill>
                <a:latin typeface="Arial" panose="020B0604020202020204" pitchFamily="34" charset="0"/>
                <a:cs typeface="Arial" panose="020B0604020202020204" pitchFamily="34" charset="0"/>
              </a:rPr>
              <a:t>…. non vi </a:t>
            </a:r>
            <a:r>
              <a:rPr lang="en-US" altLang="it-IT" sz="4400" dirty="0" err="1" smtClean="0">
                <a:solidFill>
                  <a:srgbClr val="000090"/>
                </a:solidFill>
                <a:latin typeface="Arial" panose="020B0604020202020204" pitchFamily="34" charset="0"/>
                <a:cs typeface="Arial" panose="020B0604020202020204" pitchFamily="34" charset="0"/>
              </a:rPr>
              <a:t>preoccupate</a:t>
            </a:r>
            <a:r>
              <a:rPr lang="en-US" altLang="it-IT" sz="4400" dirty="0" smtClean="0">
                <a:solidFill>
                  <a:srgbClr val="000090"/>
                </a:solidFill>
                <a:latin typeface="Arial" panose="020B0604020202020204" pitchFamily="34" charset="0"/>
                <a:cs typeface="Arial" panose="020B0604020202020204" pitchFamily="34" charset="0"/>
              </a:rPr>
              <a:t>: è </a:t>
            </a:r>
            <a:r>
              <a:rPr lang="en-US" altLang="it-IT" sz="4400" dirty="0" err="1" smtClean="0">
                <a:solidFill>
                  <a:srgbClr val="000090"/>
                </a:solidFill>
                <a:latin typeface="Arial" panose="020B0604020202020204" pitchFamily="34" charset="0"/>
                <a:cs typeface="Arial" panose="020B0604020202020204" pitchFamily="34" charset="0"/>
              </a:rPr>
              <a:t>una</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questione</a:t>
            </a:r>
            <a:r>
              <a:rPr lang="en-US" altLang="it-IT" sz="4400" dirty="0" smtClean="0">
                <a:solidFill>
                  <a:srgbClr val="000090"/>
                </a:solidFill>
                <a:latin typeface="Arial" panose="020B0604020202020204" pitchFamily="34" charset="0"/>
                <a:cs typeface="Arial" panose="020B0604020202020204" pitchFamily="34" charset="0"/>
              </a:rPr>
              <a:t> di </a:t>
            </a:r>
            <a:r>
              <a:rPr lang="en-US" altLang="it-IT" sz="4400" i="1" dirty="0" err="1" smtClean="0">
                <a:solidFill>
                  <a:srgbClr val="000090"/>
                </a:solidFill>
                <a:latin typeface="Arial" panose="020B0604020202020204" pitchFamily="34" charset="0"/>
                <a:cs typeface="Arial" panose="020B0604020202020204" pitchFamily="34" charset="0"/>
              </a:rPr>
              <a:t>attenzione</a:t>
            </a:r>
            <a:r>
              <a:rPr lang="en-US" altLang="it-IT" sz="4400" i="1" dirty="0" smtClean="0">
                <a:solidFill>
                  <a:srgbClr val="000090"/>
                </a:solidFill>
                <a:latin typeface="Arial" panose="020B0604020202020204" pitchFamily="34" charset="0"/>
                <a:cs typeface="Arial" panose="020B0604020202020204" pitchFamily="34" charset="0"/>
              </a:rPr>
              <a:t> </a:t>
            </a:r>
            <a:r>
              <a:rPr lang="en-US" altLang="it-IT" sz="4400" i="1" dirty="0" err="1" smtClean="0">
                <a:solidFill>
                  <a:srgbClr val="000090"/>
                </a:solidFill>
                <a:latin typeface="Arial" panose="020B0604020202020204" pitchFamily="34" charset="0"/>
                <a:cs typeface="Arial" panose="020B0604020202020204" pitchFamily="34" charset="0"/>
              </a:rPr>
              <a:t>selettiva</a:t>
            </a:r>
            <a:r>
              <a:rPr lang="en-US" altLang="it-IT" sz="4400" i="1" dirty="0" smtClean="0">
                <a:solidFill>
                  <a:srgbClr val="000090"/>
                </a:solidFill>
                <a:latin typeface="Arial" panose="020B0604020202020204" pitchFamily="34" charset="0"/>
                <a:cs typeface="Arial" panose="020B0604020202020204" pitchFamily="34" charset="0"/>
              </a:rPr>
              <a:t>  </a:t>
            </a:r>
            <a:endParaRPr lang="en-US" altLang="it-IT" sz="4400" i="1" dirty="0">
              <a:solidFill>
                <a:srgbClr val="00009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t="17925" r="58933" b="55565"/>
          <a:stretch/>
        </p:blipFill>
        <p:spPr>
          <a:xfrm>
            <a:off x="254000" y="1766324"/>
            <a:ext cx="3755189" cy="1363579"/>
          </a:xfrm>
          <a:prstGeom prst="rect">
            <a:avLst/>
          </a:prstGeom>
        </p:spPr>
      </p:pic>
      <p:sp>
        <p:nvSpPr>
          <p:cNvPr id="10" name="Rectangle 9"/>
          <p:cNvSpPr/>
          <p:nvPr/>
        </p:nvSpPr>
        <p:spPr>
          <a:xfrm>
            <a:off x="2494547" y="5662239"/>
            <a:ext cx="6649453" cy="959237"/>
          </a:xfrm>
          <a:prstGeom prst="rect">
            <a:avLst/>
          </a:prstGeom>
        </p:spPr>
        <p:txBody>
          <a:bodyPr wrap="square">
            <a:spAutoFit/>
          </a:bodyPr>
          <a:lstStyle/>
          <a:p>
            <a:pPr algn="r">
              <a:spcAft>
                <a:spcPts val="1000"/>
              </a:spcAft>
              <a:buClr>
                <a:srgbClr val="000090"/>
              </a:buClr>
            </a:pPr>
            <a:r>
              <a:rPr lang="en-US" altLang="it-IT" dirty="0" err="1">
                <a:latin typeface="Arial" panose="020B0604020202020204" pitchFamily="34" charset="0"/>
                <a:cs typeface="Arial" panose="020B0604020202020204" pitchFamily="34" charset="0"/>
              </a:rPr>
              <a:t>o</a:t>
            </a:r>
            <a:r>
              <a:rPr lang="en-US" altLang="it-IT" dirty="0" err="1" smtClean="0">
                <a:latin typeface="Arial" panose="020B0604020202020204" pitchFamily="34" charset="0"/>
                <a:cs typeface="Arial" panose="020B0604020202020204" pitchFamily="34" charset="0"/>
              </a:rPr>
              <a:t>ggetti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inattesi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diventano</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invisibili</a:t>
            </a:r>
            <a:endParaRPr lang="en-US" altLang="it-IT" dirty="0" smtClean="0">
              <a:latin typeface="Arial" panose="020B0604020202020204" pitchFamily="34" charset="0"/>
              <a:cs typeface="Arial" panose="020B0604020202020204" pitchFamily="34" charset="0"/>
            </a:endParaRPr>
          </a:p>
          <a:p>
            <a:pPr algn="r">
              <a:spcAft>
                <a:spcPts val="1000"/>
              </a:spcAft>
              <a:buClr>
                <a:srgbClr val="000090"/>
              </a:buClr>
            </a:pPr>
            <a:r>
              <a:rPr lang="en-US" altLang="it-IT" dirty="0" err="1">
                <a:latin typeface="Arial" panose="020B0604020202020204" pitchFamily="34" charset="0"/>
                <a:cs typeface="Arial" panose="020B0604020202020204" pitchFamily="34" charset="0"/>
              </a:rPr>
              <a:t>q</a:t>
            </a:r>
            <a:r>
              <a:rPr lang="en-US" altLang="it-IT" dirty="0" err="1" smtClean="0">
                <a:latin typeface="Arial" panose="020B0604020202020204" pitchFamily="34" charset="0"/>
                <a:cs typeface="Arial" panose="020B0604020202020204" pitchFamily="34" charset="0"/>
              </a:rPr>
              <a:t>uanto</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più</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siete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focalizzati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sul</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compito</a:t>
            </a:r>
            <a:endParaRPr lang="en-US" altLang="it-IT"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a:srcRect t="30504" b="25519"/>
          <a:stretch/>
        </p:blipFill>
        <p:spPr>
          <a:xfrm>
            <a:off x="0" y="3334959"/>
            <a:ext cx="9144000" cy="2261938"/>
          </a:xfrm>
          <a:prstGeom prst="rect">
            <a:avLst/>
          </a:prstGeom>
        </p:spPr>
      </p:pic>
    </p:spTree>
    <p:extLst>
      <p:ext uri="{BB962C8B-B14F-4D97-AF65-F5344CB8AC3E}">
        <p14:creationId xmlns:p14="http://schemas.microsoft.com/office/powerpoint/2010/main" val="11124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cean's Eleven: un virtuosistico divertissement | CiakCl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337191"/>
            <a:ext cx="8785227" cy="494169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182880" y="182880"/>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p</a:t>
            </a:r>
            <a:r>
              <a:rPr lang="en-US" altLang="it-IT" sz="4400" dirty="0" err="1" smtClean="0">
                <a:solidFill>
                  <a:srgbClr val="000090"/>
                </a:solidFill>
                <a:latin typeface="Arial" panose="020B0604020202020204" pitchFamily="34" charset="0"/>
                <a:cs typeface="Arial" panose="020B0604020202020204" pitchFamily="34" charset="0"/>
              </a:rPr>
              <a:t>roviamo</a:t>
            </a:r>
            <a:r>
              <a:rPr lang="en-US" altLang="it-IT" sz="4400" dirty="0" smtClean="0">
                <a:solidFill>
                  <a:srgbClr val="000090"/>
                </a:solidFill>
                <a:latin typeface="Arial" panose="020B0604020202020204" pitchFamily="34" charset="0"/>
                <a:cs typeface="Arial" panose="020B0604020202020204" pitchFamily="34" charset="0"/>
              </a:rPr>
              <a:t> con OCEAN 11</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86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8645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5579" y="1317479"/>
            <a:ext cx="5532841" cy="4223041"/>
          </a:xfrm>
          <a:prstGeom prst="rect">
            <a:avLst/>
          </a:prstGeom>
        </p:spPr>
      </p:pic>
    </p:spTree>
    <p:extLst>
      <p:ext uri="{BB962C8B-B14F-4D97-AF65-F5344CB8AC3E}">
        <p14:creationId xmlns:p14="http://schemas.microsoft.com/office/powerpoint/2010/main" val="37744521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9598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0959" y="1361999"/>
            <a:ext cx="5482081" cy="4134001"/>
          </a:xfrm>
          <a:prstGeom prst="rect">
            <a:avLst/>
          </a:prstGeom>
        </p:spPr>
      </p:pic>
    </p:spTree>
    <p:extLst>
      <p:ext uri="{BB962C8B-B14F-4D97-AF65-F5344CB8AC3E}">
        <p14:creationId xmlns:p14="http://schemas.microsoft.com/office/powerpoint/2010/main" val="30593997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3733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5921" y="975360"/>
            <a:ext cx="5578158" cy="4694467"/>
          </a:xfrm>
          <a:prstGeom prst="rect">
            <a:avLst/>
          </a:prstGeom>
        </p:spPr>
      </p:pic>
      <p:sp>
        <p:nvSpPr>
          <p:cNvPr id="5" name="Text Box 4"/>
          <p:cNvSpPr txBox="1">
            <a:spLocks noChangeArrowheads="1"/>
          </p:cNvSpPr>
          <p:nvPr/>
        </p:nvSpPr>
        <p:spPr bwMode="auto">
          <a:xfrm>
            <a:off x="0" y="0"/>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m</a:t>
            </a:r>
            <a:r>
              <a:rPr lang="en-US" altLang="it-IT" sz="4400" dirty="0" err="1" smtClean="0">
                <a:solidFill>
                  <a:srgbClr val="000090"/>
                </a:solidFill>
                <a:latin typeface="Arial" panose="020B0604020202020204" pitchFamily="34" charset="0"/>
                <a:cs typeface="Arial" panose="020B0604020202020204" pitchFamily="34" charset="0"/>
              </a:rPr>
              <a:t>olti</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errori</a:t>
            </a:r>
            <a:r>
              <a:rPr lang="en-US" altLang="it-IT" sz="4400" dirty="0" smtClean="0">
                <a:solidFill>
                  <a:srgbClr val="000090"/>
                </a:solidFill>
                <a:latin typeface="Arial" panose="020B0604020202020204" pitchFamily="34" charset="0"/>
                <a:cs typeface="Arial" panose="020B0604020202020204" pitchFamily="34" charset="0"/>
              </a:rPr>
              <a:t> di </a:t>
            </a:r>
            <a:r>
              <a:rPr lang="en-US" altLang="it-IT" sz="4400" dirty="0" err="1" smtClean="0">
                <a:solidFill>
                  <a:srgbClr val="000090"/>
                </a:solidFill>
                <a:latin typeface="Arial" panose="020B0604020202020204" pitchFamily="34" charset="0"/>
                <a:cs typeface="Arial" panose="020B0604020202020204" pitchFamily="34" charset="0"/>
              </a:rPr>
              <a:t>continuità</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nei</a:t>
            </a:r>
            <a:r>
              <a:rPr lang="en-US" altLang="it-IT" sz="4400" dirty="0" smtClean="0">
                <a:solidFill>
                  <a:srgbClr val="000090"/>
                </a:solidFill>
                <a:latin typeface="Arial" panose="020B0604020202020204" pitchFamily="34" charset="0"/>
                <a:cs typeface="Arial" panose="020B0604020202020204" pitchFamily="34" charset="0"/>
              </a:rPr>
              <a:t> film</a:t>
            </a:r>
            <a:endParaRPr lang="en-US" altLang="it-IT" sz="4400" i="1" dirty="0">
              <a:solidFill>
                <a:srgbClr val="000090"/>
              </a:solidFill>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162560" y="5629734"/>
            <a:ext cx="898144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it-IT" altLang="it-IT" sz="2400" dirty="0">
                <a:latin typeface="Arial" panose="020B0604020202020204" pitchFamily="34" charset="0"/>
                <a:cs typeface="Arial" panose="020B0604020202020204" pitchFamily="34" charset="0"/>
              </a:rPr>
              <a:t>siti web dedicati interamente a </a:t>
            </a:r>
            <a:r>
              <a:rPr lang="it-IT" altLang="it-IT" sz="2400" dirty="0" smtClean="0">
                <a:latin typeface="Arial" panose="020B0604020202020204" pitchFamily="34" charset="0"/>
                <a:cs typeface="Arial" panose="020B0604020202020204" pitchFamily="34" charset="0"/>
              </a:rPr>
              <a:t>questo cercando </a:t>
            </a:r>
            <a:r>
              <a:rPr lang="it-IT" altLang="it-IT" sz="2400" dirty="0">
                <a:latin typeface="Arial" panose="020B0604020202020204" pitchFamily="34" charset="0"/>
                <a:cs typeface="Arial" panose="020B0604020202020204" pitchFamily="34" charset="0"/>
              </a:rPr>
              <a:t>“continuity errors in </a:t>
            </a:r>
            <a:r>
              <a:rPr lang="it-IT" altLang="it-IT" sz="2400" dirty="0" smtClean="0">
                <a:latin typeface="Arial" panose="020B0604020202020204" pitchFamily="34" charset="0"/>
                <a:cs typeface="Arial" panose="020B0604020202020204" pitchFamily="34" charset="0"/>
              </a:rPr>
              <a:t>movies” </a:t>
            </a:r>
            <a:r>
              <a:rPr lang="en-US" altLang="it-IT" sz="2400" i="1" dirty="0" smtClean="0">
                <a:latin typeface="Arial" panose="020B0604020202020204" pitchFamily="34" charset="0"/>
                <a:cs typeface="Arial" panose="020B0604020202020204" pitchFamily="34" charset="0"/>
                <a:hlinkClick r:id="rId3"/>
              </a:rPr>
              <a:t>https</a:t>
            </a:r>
            <a:r>
              <a:rPr lang="en-US" altLang="it-IT" sz="2400" i="1" dirty="0">
                <a:latin typeface="Arial" panose="020B0604020202020204" pitchFamily="34" charset="0"/>
                <a:cs typeface="Arial" panose="020B0604020202020204" pitchFamily="34" charset="0"/>
                <a:hlinkClick r:id="rId3"/>
              </a:rPr>
              <a:t>://</a:t>
            </a:r>
            <a:r>
              <a:rPr lang="en-US" altLang="it-IT" sz="2400" i="1" dirty="0" smtClean="0">
                <a:latin typeface="Arial" panose="020B0604020202020204" pitchFamily="34" charset="0"/>
                <a:cs typeface="Arial" panose="020B0604020202020204" pitchFamily="34" charset="0"/>
                <a:hlinkClick r:id="rId3"/>
              </a:rPr>
              <a:t>www.ranker.com/list/continuity-errors-in-major-movies/mick-jacobs</a:t>
            </a:r>
            <a:endParaRPr lang="en-US" altLang="it-IT" sz="2400" i="1" dirty="0" smtClean="0">
              <a:latin typeface="Arial" panose="020B0604020202020204" pitchFamily="34" charset="0"/>
              <a:cs typeface="Arial" panose="020B0604020202020204" pitchFamily="34" charset="0"/>
            </a:endParaRPr>
          </a:p>
          <a:p>
            <a:pPr>
              <a:spcBef>
                <a:spcPct val="50000"/>
              </a:spcBef>
              <a:buFontTx/>
              <a:buNone/>
            </a:pPr>
            <a:endParaRPr lang="en-US" altLang="it-IT"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06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11832" cy="6858000"/>
          </a:xfrm>
          <a:prstGeom prst="rect">
            <a:avLst/>
          </a:prstGeom>
        </p:spPr>
      </p:pic>
      <p:sp>
        <p:nvSpPr>
          <p:cNvPr id="6" name="Text Box 4"/>
          <p:cNvSpPr txBox="1">
            <a:spLocks noChangeArrowheads="1"/>
          </p:cNvSpPr>
          <p:nvPr/>
        </p:nvSpPr>
        <p:spPr bwMode="auto">
          <a:xfrm>
            <a:off x="5211832" y="2705725"/>
            <a:ext cx="393216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i</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sensi</a:t>
            </a:r>
            <a:r>
              <a:rPr lang="en-US" altLang="it-IT" sz="4400" dirty="0" smtClean="0">
                <a:solidFill>
                  <a:srgbClr val="000090"/>
                </a:solidFill>
                <a:latin typeface="Arial" panose="020B0604020202020204" pitchFamily="34" charset="0"/>
                <a:cs typeface="Arial" panose="020B0604020202020204" pitchFamily="34" charset="0"/>
              </a:rPr>
              <a:t> non </a:t>
            </a:r>
            <a:r>
              <a:rPr lang="en-US" altLang="it-IT" sz="4400" dirty="0" err="1" smtClean="0">
                <a:solidFill>
                  <a:srgbClr val="000090"/>
                </a:solidFill>
                <a:latin typeface="Arial" panose="020B0604020202020204" pitchFamily="34" charset="0"/>
                <a:cs typeface="Arial" panose="020B0604020202020204" pitchFamily="34" charset="0"/>
              </a:rPr>
              <a:t>bastano</a:t>
            </a:r>
            <a:endParaRPr lang="en-US" altLang="it-IT" sz="4400"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444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766" t="36168" r="43103" b="4368"/>
          <a:stretch/>
        </p:blipFill>
        <p:spPr>
          <a:xfrm>
            <a:off x="15762" y="784959"/>
            <a:ext cx="5470634" cy="6073041"/>
          </a:xfrm>
          <a:prstGeom prst="rect">
            <a:avLst/>
          </a:prstGeom>
        </p:spPr>
      </p:pic>
      <p:sp>
        <p:nvSpPr>
          <p:cNvPr id="5" name="Text Box 4"/>
          <p:cNvSpPr txBox="1">
            <a:spLocks noChangeArrowheads="1"/>
          </p:cNvSpPr>
          <p:nvPr/>
        </p:nvSpPr>
        <p:spPr bwMode="auto">
          <a:xfrm>
            <a:off x="756745" y="15518"/>
            <a:ext cx="831498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g</a:t>
            </a:r>
            <a:r>
              <a:rPr lang="en-US" altLang="it-IT" sz="4400" dirty="0" err="1" smtClean="0">
                <a:solidFill>
                  <a:srgbClr val="000090"/>
                </a:solidFill>
                <a:latin typeface="Arial" panose="020B0604020202020204" pitchFamily="34" charset="0"/>
                <a:cs typeface="Arial" panose="020B0604020202020204" pitchFamily="34" charset="0"/>
              </a:rPr>
              <a:t>uardare</a:t>
            </a:r>
            <a:r>
              <a:rPr lang="en-US" altLang="it-IT" sz="4400" dirty="0" smtClean="0">
                <a:solidFill>
                  <a:srgbClr val="000090"/>
                </a:solidFill>
                <a:latin typeface="Arial" panose="020B0604020202020204" pitchFamily="34" charset="0"/>
                <a:cs typeface="Arial" panose="020B0604020202020204" pitchFamily="34" charset="0"/>
              </a:rPr>
              <a:t> non </a:t>
            </a:r>
            <a:r>
              <a:rPr lang="en-US" altLang="it-IT" sz="4400" dirty="0" err="1" smtClean="0">
                <a:solidFill>
                  <a:srgbClr val="000090"/>
                </a:solidFill>
                <a:latin typeface="Arial" panose="020B0604020202020204" pitchFamily="34" charset="0"/>
                <a:cs typeface="Arial" panose="020B0604020202020204" pitchFamily="34" charset="0"/>
              </a:rPr>
              <a:t>significa</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vedere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dirty="0">
              <a:solidFill>
                <a:srgbClr val="000090"/>
              </a:solidFill>
              <a:latin typeface="Arial" panose="020B0604020202020204" pitchFamily="34" charset="0"/>
              <a:cs typeface="Arial" panose="020B0604020202020204" pitchFamily="34" charset="0"/>
            </a:endParaRPr>
          </a:p>
        </p:txBody>
      </p:sp>
      <p:sp>
        <p:nvSpPr>
          <p:cNvPr id="8" name="Rectangle 7"/>
          <p:cNvSpPr/>
          <p:nvPr/>
        </p:nvSpPr>
        <p:spPr>
          <a:xfrm>
            <a:off x="5486396" y="2687628"/>
            <a:ext cx="3657604" cy="4539704"/>
          </a:xfrm>
          <a:prstGeom prst="rect">
            <a:avLst/>
          </a:prstGeom>
        </p:spPr>
        <p:txBody>
          <a:bodyPr wrap="square">
            <a:spAutoFit/>
          </a:bodyPr>
          <a:lstStyle/>
          <a:p>
            <a:pPr>
              <a:spcAft>
                <a:spcPts val="1000"/>
              </a:spcAft>
              <a:buClr>
                <a:srgbClr val="000090"/>
              </a:buClr>
              <a:buFont typeface="Wingdings" panose="05000000000000000000" pitchFamily="2" charset="2"/>
              <a:buChar char="§"/>
            </a:pPr>
            <a:r>
              <a:rPr lang="en-US" altLang="it-IT" dirty="0" smtClean="0">
                <a:latin typeface="Arial" panose="020B0604020202020204" pitchFamily="34" charset="0"/>
                <a:cs typeface="Arial" panose="020B0604020202020204" pitchFamily="34" charset="0"/>
              </a:rPr>
              <a:t> dove? </a:t>
            </a:r>
          </a:p>
          <a:p>
            <a:pPr>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 v</a:t>
            </a:r>
            <a:r>
              <a:rPr lang="en-US" altLang="it-IT" dirty="0" smtClean="0">
                <a:latin typeface="Arial" panose="020B0604020202020204" pitchFamily="34" charset="0"/>
                <a:cs typeface="Arial" panose="020B0604020202020204" pitchFamily="34" charset="0"/>
              </a:rPr>
              <a:t>ia </a:t>
            </a:r>
            <a:r>
              <a:rPr lang="en-US" altLang="it-IT" dirty="0" err="1" smtClean="0">
                <a:latin typeface="Arial" panose="020B0604020202020204" pitchFamily="34" charset="0"/>
                <a:cs typeface="Arial" panose="020B0604020202020204" pitchFamily="34" charset="0"/>
              </a:rPr>
              <a:t>Marchesetti</a:t>
            </a:r>
            <a:endParaRPr lang="en-US" altLang="it-IT" dirty="0" smtClean="0">
              <a:latin typeface="Arial" panose="020B0604020202020204" pitchFamily="34" charset="0"/>
              <a:cs typeface="Arial" panose="020B0604020202020204" pitchFamily="34" charset="0"/>
            </a:endParaRPr>
          </a:p>
          <a:p>
            <a:pPr marL="173038" indent="-173038">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i</a:t>
            </a:r>
            <a:r>
              <a:rPr lang="en-US" altLang="it-IT" dirty="0" err="1" smtClean="0">
                <a:latin typeface="Arial" panose="020B0604020202020204" pitchFamily="34" charset="0"/>
                <a:cs typeface="Arial" panose="020B0604020202020204" pitchFamily="34" charset="0"/>
              </a:rPr>
              <a:t>nstallazione</a:t>
            </a:r>
            <a:r>
              <a:rPr lang="en-US" altLang="it-IT" dirty="0" smtClean="0">
                <a:latin typeface="Arial" panose="020B0604020202020204" pitchFamily="34" charset="0"/>
                <a:cs typeface="Arial" panose="020B0604020202020204" pitchFamily="34" charset="0"/>
              </a:rPr>
              <a:t> </a:t>
            </a:r>
            <a:r>
              <a:rPr lang="en-US" altLang="it-IT" dirty="0">
                <a:latin typeface="Arial" panose="020B0604020202020204" pitchFamily="34" charset="0"/>
                <a:cs typeface="Arial" panose="020B0604020202020204" pitchFamily="34" charset="0"/>
              </a:rPr>
              <a:t>ad opera di un </a:t>
            </a:r>
            <a:r>
              <a:rPr lang="en-US" altLang="it-IT" dirty="0" err="1">
                <a:latin typeface="Arial" panose="020B0604020202020204" pitchFamily="34" charset="0"/>
                <a:cs typeface="Arial" panose="020B0604020202020204" pitchFamily="34" charset="0"/>
              </a:rPr>
              <a:t>omonimo</a:t>
            </a:r>
            <a:r>
              <a:rPr lang="en-US" altLang="it-IT" dirty="0">
                <a:latin typeface="Arial" panose="020B0604020202020204" pitchFamily="34" charset="0"/>
                <a:cs typeface="Arial" panose="020B0604020202020204" pitchFamily="34" charset="0"/>
              </a:rPr>
              <a:t> Cittadino </a:t>
            </a:r>
            <a:r>
              <a:rPr lang="en-US" altLang="it-IT" dirty="0" err="1">
                <a:latin typeface="Arial" panose="020B0604020202020204" pitchFamily="34" charset="0"/>
                <a:cs typeface="Arial" panose="020B0604020202020204" pitchFamily="34" charset="0"/>
              </a:rPr>
              <a:t>nel</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punto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esatto</a:t>
            </a:r>
            <a:r>
              <a:rPr lang="en-US" altLang="it-IT" dirty="0">
                <a:latin typeface="Arial" panose="020B0604020202020204" pitchFamily="34" charset="0"/>
                <a:cs typeface="Arial" panose="020B0604020202020204" pitchFamily="34" charset="0"/>
              </a:rPr>
              <a:t> in cui </a:t>
            </a:r>
            <a:r>
              <a:rPr lang="en-US" altLang="it-IT" dirty="0" err="1">
                <a:latin typeface="Arial" panose="020B0604020202020204" pitchFamily="34" charset="0"/>
                <a:cs typeface="Arial" panose="020B0604020202020204" pitchFamily="34" charset="0"/>
              </a:rPr>
              <a:t>nel</a:t>
            </a:r>
            <a:r>
              <a:rPr lang="en-US" altLang="it-IT" dirty="0">
                <a:latin typeface="Arial" panose="020B0604020202020204" pitchFamily="34" charset="0"/>
                <a:cs typeface="Arial" panose="020B0604020202020204" pitchFamily="34" charset="0"/>
              </a:rPr>
              <a:t> 2016, Giulia, </a:t>
            </a:r>
            <a:r>
              <a:rPr lang="en-US" altLang="it-IT" dirty="0" err="1">
                <a:latin typeface="Arial" panose="020B0604020202020204" pitchFamily="34" charset="0"/>
                <a:cs typeface="Arial" panose="020B0604020202020204" pitchFamily="34" charset="0"/>
              </a:rPr>
              <a:t>una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ragazza</a:t>
            </a:r>
            <a:r>
              <a:rPr lang="en-US" altLang="it-IT" dirty="0">
                <a:latin typeface="Arial" panose="020B0604020202020204" pitchFamily="34" charset="0"/>
                <a:cs typeface="Arial" panose="020B0604020202020204" pitchFamily="34" charset="0"/>
              </a:rPr>
              <a:t> di 15 </a:t>
            </a:r>
            <a:r>
              <a:rPr lang="en-US" altLang="it-IT" dirty="0" err="1">
                <a:latin typeface="Arial" panose="020B0604020202020204" pitchFamily="34" charset="0"/>
                <a:cs typeface="Arial" panose="020B0604020202020204" pitchFamily="34" charset="0"/>
              </a:rPr>
              <a:t>anni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perse</a:t>
            </a:r>
            <a:r>
              <a:rPr lang="en-US" altLang="it-IT" dirty="0">
                <a:latin typeface="Arial" panose="020B0604020202020204" pitchFamily="34" charset="0"/>
                <a:cs typeface="Arial" panose="020B0604020202020204" pitchFamily="34" charset="0"/>
              </a:rPr>
              <a:t> la vita </a:t>
            </a:r>
            <a:r>
              <a:rPr lang="en-US" altLang="it-IT" dirty="0" err="1">
                <a:latin typeface="Arial" panose="020B0604020202020204" pitchFamily="34" charset="0"/>
                <a:cs typeface="Arial" panose="020B0604020202020204" pitchFamily="34" charset="0"/>
              </a:rPr>
              <a:t>investita</a:t>
            </a:r>
            <a:r>
              <a:rPr lang="en-US" altLang="it-IT" dirty="0">
                <a:latin typeface="Arial" panose="020B0604020202020204" pitchFamily="34" charset="0"/>
                <a:cs typeface="Arial" panose="020B0604020202020204" pitchFamily="34" charset="0"/>
              </a:rPr>
              <a:t> da </a:t>
            </a:r>
            <a:r>
              <a:rPr lang="en-US" altLang="it-IT" dirty="0" err="1">
                <a:latin typeface="Arial" panose="020B0604020202020204" pitchFamily="34" charset="0"/>
                <a:cs typeface="Arial" panose="020B0604020202020204" pitchFamily="34" charset="0"/>
              </a:rPr>
              <a:t>un’auto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camminando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sulle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strisce</a:t>
            </a:r>
            <a:endParaRPr lang="en-US" altLang="it-IT" dirty="0">
              <a:latin typeface="Arial" panose="020B0604020202020204" pitchFamily="34" charset="0"/>
              <a:cs typeface="Arial" panose="020B0604020202020204" pitchFamily="34" charset="0"/>
            </a:endParaRPr>
          </a:p>
          <a:p>
            <a:pPr>
              <a:spcAft>
                <a:spcPts val="1000"/>
              </a:spcAft>
              <a:buClr>
                <a:srgbClr val="000090"/>
              </a:buClr>
              <a:buFont typeface="Wingdings" panose="05000000000000000000" pitchFamily="2" charset="2"/>
              <a:buChar char="§"/>
            </a:pPr>
            <a:endParaRPr lang="en-US" altLang="it-IT"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174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left)">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left)">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293" y="985732"/>
            <a:ext cx="6858001" cy="830997"/>
          </a:xfrm>
          <a:prstGeom prst="rect">
            <a:avLst/>
          </a:prstGeom>
        </p:spPr>
        <p:txBody>
          <a:bodyPr wrap="square">
            <a:spAutoFit/>
          </a:bodyPr>
          <a:lstStyle/>
          <a:p>
            <a:pPr algn="ctr">
              <a:spcAft>
                <a:spcPts val="1000"/>
              </a:spcAft>
              <a:buClr>
                <a:srgbClr val="000090"/>
              </a:buClr>
            </a:pPr>
            <a:r>
              <a:rPr lang="en-US" altLang="it-IT" dirty="0" err="1">
                <a:latin typeface="Arial" panose="020B0604020202020204" pitchFamily="34" charset="0"/>
                <a:cs typeface="Arial" panose="020B0604020202020204" pitchFamily="34" charset="0"/>
              </a:rPr>
              <a:t>i</a:t>
            </a:r>
            <a:r>
              <a:rPr lang="en-US" altLang="it-IT" dirty="0" err="1" smtClean="0">
                <a:latin typeface="Arial" panose="020B0604020202020204" pitchFamily="34" charset="0"/>
                <a:cs typeface="Arial" panose="020B0604020202020204" pitchFamily="34" charset="0"/>
              </a:rPr>
              <a:t>l</a:t>
            </a:r>
            <a:r>
              <a:rPr lang="en-US" altLang="it-IT" dirty="0" smtClean="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conducente</a:t>
            </a:r>
            <a:r>
              <a:rPr lang="en-US" altLang="it-IT" dirty="0">
                <a:latin typeface="Arial" panose="020B0604020202020204" pitchFamily="34" charset="0"/>
                <a:cs typeface="Arial" panose="020B0604020202020204" pitchFamily="34" charset="0"/>
              </a:rPr>
              <a:t> in </a:t>
            </a:r>
            <a:r>
              <a:rPr lang="en-US" altLang="it-IT" dirty="0" err="1">
                <a:latin typeface="Arial" panose="020B0604020202020204" pitchFamily="34" charset="0"/>
                <a:cs typeface="Arial" panose="020B0604020202020204" pitchFamily="34" charset="0"/>
              </a:rPr>
              <a:t>perfetta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buona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fede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potrebbe</a:t>
            </a:r>
            <a:r>
              <a:rPr lang="en-US" altLang="it-IT" dirty="0">
                <a:latin typeface="Arial" panose="020B0604020202020204" pitchFamily="34" charset="0"/>
                <a:cs typeface="Arial" panose="020B0604020202020204" pitchFamily="34" charset="0"/>
              </a:rPr>
              <a:t> non </a:t>
            </a:r>
            <a:r>
              <a:rPr lang="en-US" altLang="it-IT" dirty="0" err="1">
                <a:latin typeface="Arial" panose="020B0604020202020204" pitchFamily="34" charset="0"/>
                <a:cs typeface="Arial" panose="020B0604020202020204" pitchFamily="34" charset="0"/>
              </a:rPr>
              <a:t>averla</a:t>
            </a:r>
            <a:r>
              <a:rPr lang="en-US" altLang="it-IT" dirty="0">
                <a:latin typeface="Arial" panose="020B0604020202020204" pitchFamily="34" charset="0"/>
                <a:cs typeface="Arial" panose="020B0604020202020204" pitchFamily="34" charset="0"/>
              </a:rPr>
              <a:t> vista</a:t>
            </a:r>
          </a:p>
        </p:txBody>
      </p:sp>
      <p:pic>
        <p:nvPicPr>
          <p:cNvPr id="7" name="Picture 6"/>
          <p:cNvPicPr>
            <a:picLocks noChangeAspect="1"/>
          </p:cNvPicPr>
          <p:nvPr/>
        </p:nvPicPr>
        <p:blipFill>
          <a:blip r:embed="rId2"/>
          <a:stretch>
            <a:fillRect/>
          </a:stretch>
        </p:blipFill>
        <p:spPr>
          <a:xfrm>
            <a:off x="992931" y="2127861"/>
            <a:ext cx="7221196" cy="3957629"/>
          </a:xfrm>
          <a:prstGeom prst="rect">
            <a:avLst/>
          </a:prstGeom>
        </p:spPr>
      </p:pic>
      <p:sp>
        <p:nvSpPr>
          <p:cNvPr id="11" name="Text Box 4"/>
          <p:cNvSpPr txBox="1">
            <a:spLocks noChangeArrowheads="1"/>
          </p:cNvSpPr>
          <p:nvPr/>
        </p:nvSpPr>
        <p:spPr bwMode="auto">
          <a:xfrm>
            <a:off x="914398" y="15518"/>
            <a:ext cx="73782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o</a:t>
            </a:r>
            <a:r>
              <a:rPr lang="en-US" altLang="it-IT" sz="4400" dirty="0" err="1" smtClean="0">
                <a:solidFill>
                  <a:srgbClr val="000090"/>
                </a:solidFill>
                <a:latin typeface="Arial" panose="020B0604020202020204" pitchFamily="34" charset="0"/>
                <a:cs typeface="Arial" panose="020B0604020202020204" pitchFamily="34" charset="0"/>
              </a:rPr>
              <a:t>ggi</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sapete</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che</a:t>
            </a:r>
            <a:r>
              <a:rPr lang="en-US" altLang="it-IT" sz="4400" dirty="0" smtClean="0">
                <a:solidFill>
                  <a:srgbClr val="000090"/>
                </a:solidFill>
                <a:latin typeface="Arial" panose="020B0604020202020204" pitchFamily="34" charset="0"/>
                <a:cs typeface="Arial" panose="020B0604020202020204" pitchFamily="34" charset="0"/>
              </a:rPr>
              <a:t> 2 </a:t>
            </a:r>
            <a:r>
              <a:rPr lang="en-US" altLang="it-IT" sz="4400" dirty="0" err="1" smtClean="0">
                <a:solidFill>
                  <a:srgbClr val="000090"/>
                </a:solidFill>
                <a:latin typeface="Arial" panose="020B0604020202020204" pitchFamily="34" charset="0"/>
                <a:cs typeface="Arial" panose="020B0604020202020204" pitchFamily="34" charset="0"/>
              </a:rPr>
              <a:t>anni</a:t>
            </a:r>
            <a:r>
              <a:rPr lang="en-US" altLang="it-IT" sz="4400" dirty="0" smtClean="0">
                <a:solidFill>
                  <a:srgbClr val="000090"/>
                </a:solidFill>
                <a:latin typeface="Arial" panose="020B0604020202020204" pitchFamily="34" charset="0"/>
                <a:cs typeface="Arial" panose="020B0604020202020204" pitchFamily="34" charset="0"/>
              </a:rPr>
              <a:t> fa…</a:t>
            </a:r>
            <a:endParaRPr lang="en-US" altLang="it-IT" sz="4400"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536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254000" y="573307"/>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ecco</a:t>
            </a:r>
            <a:r>
              <a:rPr lang="en-US" altLang="it-IT" sz="4400" dirty="0" smtClean="0">
                <a:solidFill>
                  <a:srgbClr val="000090"/>
                </a:solidFill>
                <a:latin typeface="Arial" panose="020B0604020202020204" pitchFamily="34" charset="0"/>
                <a:cs typeface="Arial" panose="020B0604020202020204" pitchFamily="34" charset="0"/>
              </a:rPr>
              <a:t> la </a:t>
            </a:r>
            <a:r>
              <a:rPr lang="en-US" altLang="it-IT" sz="4400" dirty="0" err="1" smtClean="0">
                <a:solidFill>
                  <a:srgbClr val="000090"/>
                </a:solidFill>
                <a:latin typeface="Arial" panose="020B0604020202020204" pitchFamily="34" charset="0"/>
                <a:cs typeface="Arial" panose="020B0604020202020204" pitchFamily="34" charset="0"/>
              </a:rPr>
              <a:t>scimmia</a:t>
            </a:r>
            <a:endParaRPr lang="en-US" altLang="it-IT" sz="4400" i="1" dirty="0">
              <a:solidFill>
                <a:srgbClr val="00009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t="17925" r="58933" b="55565"/>
          <a:stretch/>
        </p:blipFill>
        <p:spPr>
          <a:xfrm>
            <a:off x="254000" y="1766324"/>
            <a:ext cx="3755189" cy="1363579"/>
          </a:xfrm>
          <a:prstGeom prst="rect">
            <a:avLst/>
          </a:prstGeom>
        </p:spPr>
      </p:pic>
      <p:pic>
        <p:nvPicPr>
          <p:cNvPr id="11" name="Picture 10"/>
          <p:cNvPicPr>
            <a:picLocks noChangeAspect="1"/>
          </p:cNvPicPr>
          <p:nvPr/>
        </p:nvPicPr>
        <p:blipFill rotWithShape="1">
          <a:blip r:embed="rId4"/>
          <a:srcRect t="30504" b="25519"/>
          <a:stretch/>
        </p:blipFill>
        <p:spPr>
          <a:xfrm>
            <a:off x="0" y="3334959"/>
            <a:ext cx="9144000" cy="2261938"/>
          </a:xfrm>
          <a:prstGeom prst="rect">
            <a:avLst/>
          </a:prstGeom>
        </p:spPr>
      </p:pic>
      <p:sp>
        <p:nvSpPr>
          <p:cNvPr id="4" name="Freeform 3"/>
          <p:cNvSpPr/>
          <p:nvPr/>
        </p:nvSpPr>
        <p:spPr>
          <a:xfrm>
            <a:off x="5829300" y="3412671"/>
            <a:ext cx="1812471" cy="1992086"/>
          </a:xfrm>
          <a:custGeom>
            <a:avLst/>
            <a:gdLst>
              <a:gd name="connsiteX0" fmla="*/ 32657 w 1812471"/>
              <a:gd name="connsiteY0" fmla="*/ 1126672 h 1992086"/>
              <a:gd name="connsiteX1" fmla="*/ 179614 w 1812471"/>
              <a:gd name="connsiteY1" fmla="*/ 718458 h 1992086"/>
              <a:gd name="connsiteX2" fmla="*/ 179614 w 1812471"/>
              <a:gd name="connsiteY2" fmla="*/ 293915 h 1992086"/>
              <a:gd name="connsiteX3" fmla="*/ 277586 w 1812471"/>
              <a:gd name="connsiteY3" fmla="*/ 32658 h 1992086"/>
              <a:gd name="connsiteX4" fmla="*/ 457200 w 1812471"/>
              <a:gd name="connsiteY4" fmla="*/ 0 h 1992086"/>
              <a:gd name="connsiteX5" fmla="*/ 1159329 w 1812471"/>
              <a:gd name="connsiteY5" fmla="*/ 16329 h 1992086"/>
              <a:gd name="connsiteX6" fmla="*/ 1436914 w 1812471"/>
              <a:gd name="connsiteY6" fmla="*/ 65315 h 1992086"/>
              <a:gd name="connsiteX7" fmla="*/ 1681843 w 1812471"/>
              <a:gd name="connsiteY7" fmla="*/ 212272 h 1992086"/>
              <a:gd name="connsiteX8" fmla="*/ 1812471 w 1812471"/>
              <a:gd name="connsiteY8" fmla="*/ 326572 h 1992086"/>
              <a:gd name="connsiteX9" fmla="*/ 1698171 w 1812471"/>
              <a:gd name="connsiteY9" fmla="*/ 620486 h 1992086"/>
              <a:gd name="connsiteX10" fmla="*/ 1714500 w 1812471"/>
              <a:gd name="connsiteY10" fmla="*/ 751115 h 1992086"/>
              <a:gd name="connsiteX11" fmla="*/ 1714500 w 1812471"/>
              <a:gd name="connsiteY11" fmla="*/ 751115 h 1992086"/>
              <a:gd name="connsiteX12" fmla="*/ 1387929 w 1812471"/>
              <a:gd name="connsiteY12" fmla="*/ 816429 h 1992086"/>
              <a:gd name="connsiteX13" fmla="*/ 881743 w 1812471"/>
              <a:gd name="connsiteY13" fmla="*/ 1698172 h 1992086"/>
              <a:gd name="connsiteX14" fmla="*/ 783771 w 1812471"/>
              <a:gd name="connsiteY14" fmla="*/ 1845129 h 1992086"/>
              <a:gd name="connsiteX15" fmla="*/ 636814 w 1812471"/>
              <a:gd name="connsiteY15" fmla="*/ 1992086 h 1992086"/>
              <a:gd name="connsiteX16" fmla="*/ 457200 w 1812471"/>
              <a:gd name="connsiteY16" fmla="*/ 1992086 h 1992086"/>
              <a:gd name="connsiteX17" fmla="*/ 179614 w 1812471"/>
              <a:gd name="connsiteY17" fmla="*/ 1877786 h 1992086"/>
              <a:gd name="connsiteX18" fmla="*/ 130629 w 1812471"/>
              <a:gd name="connsiteY18" fmla="*/ 1747158 h 1992086"/>
              <a:gd name="connsiteX19" fmla="*/ 228600 w 1812471"/>
              <a:gd name="connsiteY19" fmla="*/ 1551215 h 1992086"/>
              <a:gd name="connsiteX20" fmla="*/ 195943 w 1812471"/>
              <a:gd name="connsiteY20" fmla="*/ 1469572 h 1992086"/>
              <a:gd name="connsiteX21" fmla="*/ 97971 w 1812471"/>
              <a:gd name="connsiteY21" fmla="*/ 1338943 h 1992086"/>
              <a:gd name="connsiteX22" fmla="*/ 0 w 1812471"/>
              <a:gd name="connsiteY22" fmla="*/ 1191986 h 199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2471" h="1992086">
                <a:moveTo>
                  <a:pt x="32657" y="1126672"/>
                </a:moveTo>
                <a:lnTo>
                  <a:pt x="179614" y="718458"/>
                </a:lnTo>
                <a:lnTo>
                  <a:pt x="179614" y="293915"/>
                </a:lnTo>
                <a:lnTo>
                  <a:pt x="277586" y="32658"/>
                </a:lnTo>
                <a:lnTo>
                  <a:pt x="457200" y="0"/>
                </a:lnTo>
                <a:lnTo>
                  <a:pt x="1159329" y="16329"/>
                </a:lnTo>
                <a:lnTo>
                  <a:pt x="1436914" y="65315"/>
                </a:lnTo>
                <a:lnTo>
                  <a:pt x="1681843" y="212272"/>
                </a:lnTo>
                <a:lnTo>
                  <a:pt x="1812471" y="326572"/>
                </a:lnTo>
                <a:lnTo>
                  <a:pt x="1698171" y="620486"/>
                </a:lnTo>
                <a:lnTo>
                  <a:pt x="1714500" y="751115"/>
                </a:lnTo>
                <a:lnTo>
                  <a:pt x="1714500" y="751115"/>
                </a:lnTo>
                <a:lnTo>
                  <a:pt x="1387929" y="816429"/>
                </a:lnTo>
                <a:lnTo>
                  <a:pt x="881743" y="1698172"/>
                </a:lnTo>
                <a:lnTo>
                  <a:pt x="783771" y="1845129"/>
                </a:lnTo>
                <a:lnTo>
                  <a:pt x="636814" y="1992086"/>
                </a:lnTo>
                <a:lnTo>
                  <a:pt x="457200" y="1992086"/>
                </a:lnTo>
                <a:lnTo>
                  <a:pt x="179614" y="1877786"/>
                </a:lnTo>
                <a:lnTo>
                  <a:pt x="130629" y="1747158"/>
                </a:lnTo>
                <a:lnTo>
                  <a:pt x="228600" y="1551215"/>
                </a:lnTo>
                <a:lnTo>
                  <a:pt x="195943" y="1469572"/>
                </a:lnTo>
                <a:lnTo>
                  <a:pt x="97971" y="1338943"/>
                </a:lnTo>
                <a:lnTo>
                  <a:pt x="0" y="1191986"/>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786804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14858" y="49739"/>
            <a:ext cx="789852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i</a:t>
            </a:r>
            <a:r>
              <a:rPr lang="en-US" altLang="it-IT" sz="4400" dirty="0" err="1" smtClean="0">
                <a:solidFill>
                  <a:srgbClr val="000090"/>
                </a:solidFill>
                <a:latin typeface="Arial" panose="020B0604020202020204" pitchFamily="34" charset="0"/>
                <a:cs typeface="Arial" panose="020B0604020202020204" pitchFamily="34" charset="0"/>
              </a:rPr>
              <a:t>mportante</a:t>
            </a:r>
            <a:r>
              <a:rPr lang="en-US" altLang="it-IT" sz="4400" dirty="0" smtClean="0">
                <a:solidFill>
                  <a:srgbClr val="000090"/>
                </a:solidFill>
                <a:latin typeface="Arial" panose="020B0604020202020204" pitchFamily="34" charset="0"/>
                <a:cs typeface="Arial" panose="020B0604020202020204" pitchFamily="34" charset="0"/>
              </a:rPr>
              <a:t> per </a:t>
            </a:r>
            <a:r>
              <a:rPr lang="en-US" altLang="it-IT" sz="4400" dirty="0" err="1" smtClean="0">
                <a:solidFill>
                  <a:srgbClr val="000090"/>
                </a:solidFill>
                <a:latin typeface="Arial" panose="020B0604020202020204" pitchFamily="34" charset="0"/>
                <a:cs typeface="Arial" panose="020B0604020202020204" pitchFamily="34" charset="0"/>
              </a:rPr>
              <a:t>i</a:t>
            </a:r>
            <a:r>
              <a:rPr lang="en-US" altLang="it-IT" sz="4400" dirty="0" smtClean="0">
                <a:solidFill>
                  <a:srgbClr val="000090"/>
                </a:solidFill>
                <a:latin typeface="Arial" panose="020B0604020202020204" pitchFamily="34" charset="0"/>
                <a:cs typeface="Arial" panose="020B0604020202020204" pitchFamily="34" charset="0"/>
              </a:rPr>
              <a:t> neo-</a:t>
            </a:r>
            <a:r>
              <a:rPr lang="en-US" altLang="it-IT" sz="4400" dirty="0" err="1" smtClean="0">
                <a:solidFill>
                  <a:srgbClr val="000090"/>
                </a:solidFill>
                <a:latin typeface="Arial" panose="020B0604020202020204" pitchFamily="34" charset="0"/>
                <a:cs typeface="Arial" panose="020B0604020202020204" pitchFamily="34" charset="0"/>
              </a:rPr>
              <a:t>patentati</a:t>
            </a:r>
            <a:r>
              <a:rPr lang="en-US" altLang="it-IT" sz="4400" dirty="0" smtClean="0">
                <a:solidFill>
                  <a:srgbClr val="000090"/>
                </a:solidFill>
                <a:latin typeface="Arial" panose="020B0604020202020204" pitchFamily="34" charset="0"/>
                <a:cs typeface="Arial" panose="020B0604020202020204" pitchFamily="34" charset="0"/>
              </a:rPr>
              <a:t>:</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smtClean="0">
                <a:solidFill>
                  <a:srgbClr val="FF9900"/>
                </a:solidFill>
                <a:latin typeface="Arial" panose="020B0604020202020204" pitchFamily="34" charset="0"/>
                <a:cs typeface="Arial" panose="020B0604020202020204" pitchFamily="34" charset="0"/>
              </a:rPr>
              <a:t>se </a:t>
            </a:r>
            <a:r>
              <a:rPr lang="en-US" altLang="it-IT" sz="4400" dirty="0" err="1" smtClean="0">
                <a:solidFill>
                  <a:srgbClr val="FF9900"/>
                </a:solidFill>
                <a:latin typeface="Arial" panose="020B0604020202020204" pitchFamily="34" charset="0"/>
                <a:cs typeface="Arial" panose="020B0604020202020204" pitchFamily="34" charset="0"/>
              </a:rPr>
              <a:t>impegnati</a:t>
            </a:r>
            <a:r>
              <a:rPr lang="en-US" altLang="it-IT" sz="4400" dirty="0" smtClean="0">
                <a:solidFill>
                  <a:srgbClr val="FF9900"/>
                </a:solidFill>
                <a:latin typeface="Arial" panose="020B0604020202020204" pitchFamily="34" charset="0"/>
                <a:cs typeface="Arial" panose="020B0604020202020204" pitchFamily="34" charset="0"/>
              </a:rPr>
              <a:t> al cell </a:t>
            </a:r>
            <a:r>
              <a:rPr lang="en-US" altLang="it-IT" sz="4400" dirty="0" err="1" smtClean="0">
                <a:solidFill>
                  <a:srgbClr val="FF9900"/>
                </a:solidFill>
                <a:latin typeface="Arial" panose="020B0604020202020204" pitchFamily="34" charset="0"/>
                <a:cs typeface="Arial" panose="020B0604020202020204" pitchFamily="34" charset="0"/>
              </a:rPr>
              <a:t>durante</a:t>
            </a:r>
            <a:r>
              <a:rPr lang="en-US" altLang="it-IT" sz="4400" dirty="0" smtClean="0">
                <a:solidFill>
                  <a:srgbClr val="FF9900"/>
                </a:solidFill>
                <a:latin typeface="Arial" panose="020B0604020202020204" pitchFamily="34" charset="0"/>
                <a:cs typeface="Arial" panose="020B0604020202020204" pitchFamily="34" charset="0"/>
              </a:rPr>
              <a:t> la </a:t>
            </a:r>
            <a:r>
              <a:rPr lang="en-US" altLang="it-IT" sz="4400" dirty="0" err="1" smtClean="0">
                <a:solidFill>
                  <a:srgbClr val="FF9900"/>
                </a:solidFill>
                <a:latin typeface="Arial" panose="020B0604020202020204" pitchFamily="34" charset="0"/>
                <a:cs typeface="Arial" panose="020B0604020202020204" pitchFamily="34" charset="0"/>
              </a:rPr>
              <a:t>guida</a:t>
            </a:r>
            <a:r>
              <a:rPr lang="en-US" altLang="it-IT" sz="4400" dirty="0" smtClean="0">
                <a:solidFill>
                  <a:srgbClr val="FF9900"/>
                </a:solidFill>
                <a:latin typeface="Arial" panose="020B0604020202020204" pitchFamily="34" charset="0"/>
                <a:cs typeface="Arial" panose="020B0604020202020204" pitchFamily="34" charset="0"/>
              </a:rPr>
              <a:t> </a:t>
            </a:r>
            <a:r>
              <a:rPr lang="en-US" altLang="it-IT" sz="4400" dirty="0" err="1" smtClean="0">
                <a:solidFill>
                  <a:srgbClr val="FF9900"/>
                </a:solidFill>
                <a:latin typeface="Arial" panose="020B0604020202020204" pitchFamily="34" charset="0"/>
                <a:cs typeface="Arial" panose="020B0604020202020204" pitchFamily="34" charset="0"/>
              </a:rPr>
              <a:t>frenata</a:t>
            </a:r>
            <a:r>
              <a:rPr lang="en-US" altLang="it-IT" sz="4400" dirty="0" smtClean="0">
                <a:solidFill>
                  <a:srgbClr val="FF9900"/>
                </a:solidFill>
                <a:latin typeface="Arial" panose="020B0604020202020204" pitchFamily="34" charset="0"/>
                <a:cs typeface="Arial" panose="020B0604020202020204" pitchFamily="34" charset="0"/>
              </a:rPr>
              <a:t> </a:t>
            </a:r>
            <a:r>
              <a:rPr lang="en-US" altLang="it-IT" sz="4400" dirty="0" err="1" smtClean="0">
                <a:solidFill>
                  <a:srgbClr val="FF9900"/>
                </a:solidFill>
                <a:latin typeface="Arial" panose="020B0604020202020204" pitchFamily="34" charset="0"/>
                <a:cs typeface="Arial" panose="020B0604020202020204" pitchFamily="34" charset="0"/>
              </a:rPr>
              <a:t>ritardata</a:t>
            </a:r>
            <a:endParaRPr lang="en-US" altLang="it-IT" sz="4400" dirty="0">
              <a:solidFill>
                <a:srgbClr val="FF99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a:srcRect l="19569" t="31762" r="17155" b="23180"/>
          <a:stretch/>
        </p:blipFill>
        <p:spPr>
          <a:xfrm>
            <a:off x="-110359" y="2680138"/>
            <a:ext cx="9254359" cy="3706788"/>
          </a:xfrm>
          <a:prstGeom prst="rect">
            <a:avLst/>
          </a:prstGeom>
        </p:spPr>
      </p:pic>
      <p:sp>
        <p:nvSpPr>
          <p:cNvPr id="6" name="Rectangle 5"/>
          <p:cNvSpPr/>
          <p:nvPr/>
        </p:nvSpPr>
        <p:spPr>
          <a:xfrm>
            <a:off x="-331076" y="6396335"/>
            <a:ext cx="9869214" cy="430887"/>
          </a:xfrm>
          <a:prstGeom prst="rect">
            <a:avLst/>
          </a:prstGeom>
        </p:spPr>
        <p:txBody>
          <a:bodyPr wrap="square">
            <a:spAutoFit/>
          </a:bodyPr>
          <a:lstStyle/>
          <a:p>
            <a:pPr algn="ctr">
              <a:spcAft>
                <a:spcPts val="1000"/>
              </a:spcAft>
              <a:buClr>
                <a:srgbClr val="000090"/>
              </a:buClr>
            </a:pPr>
            <a:r>
              <a:rPr lang="en-US" altLang="it-IT" sz="2200" dirty="0" err="1" smtClean="0">
                <a:solidFill>
                  <a:srgbClr val="FF9900"/>
                </a:solidFill>
                <a:latin typeface="Arial" panose="020B0604020202020204" pitchFamily="34" charset="0"/>
                <a:cs typeface="Arial" panose="020B0604020202020204" pitchFamily="34" charset="0"/>
              </a:rPr>
              <a:t>approfondimenti</a:t>
            </a:r>
            <a:r>
              <a:rPr lang="en-US" altLang="it-IT" sz="2200" dirty="0" smtClean="0">
                <a:solidFill>
                  <a:srgbClr val="FF9900"/>
                </a:solidFill>
                <a:latin typeface="Arial" panose="020B0604020202020204" pitchFamily="34" charset="0"/>
                <a:cs typeface="Arial" panose="020B0604020202020204" pitchFamily="34" charset="0"/>
              </a:rPr>
              <a:t> a pp 102-105 </a:t>
            </a:r>
            <a:r>
              <a:rPr lang="en-US" altLang="it-IT" sz="2200" dirty="0" err="1" smtClean="0">
                <a:solidFill>
                  <a:srgbClr val="FF9900"/>
                </a:solidFill>
                <a:latin typeface="Arial" panose="020B0604020202020204" pitchFamily="34" charset="0"/>
                <a:cs typeface="Arial" panose="020B0604020202020204" pitchFamily="34" charset="0"/>
              </a:rPr>
              <a:t>Bressan</a:t>
            </a:r>
            <a:r>
              <a:rPr lang="en-US" altLang="it-IT" sz="2200" dirty="0" smtClean="0">
                <a:solidFill>
                  <a:srgbClr val="FF9900"/>
                </a:solidFill>
                <a:latin typeface="Arial" panose="020B0604020202020204" pitchFamily="34" charset="0"/>
                <a:cs typeface="Arial" panose="020B0604020202020204" pitchFamily="34" charset="0"/>
              </a:rPr>
              <a:t> + </a:t>
            </a:r>
            <a:r>
              <a:rPr lang="en-US" altLang="it-IT" sz="2200" dirty="0" err="1" smtClean="0">
                <a:solidFill>
                  <a:srgbClr val="FF9900"/>
                </a:solidFill>
                <a:latin typeface="Arial" panose="020B0604020202020204" pitchFamily="34" charset="0"/>
                <a:cs typeface="Arial" panose="020B0604020202020204" pitchFamily="34" charset="0"/>
              </a:rPr>
              <a:t>articolo</a:t>
            </a:r>
            <a:r>
              <a:rPr lang="en-US" altLang="it-IT" sz="2200" dirty="0" smtClean="0">
                <a:solidFill>
                  <a:srgbClr val="FF9900"/>
                </a:solidFill>
                <a:latin typeface="Arial" panose="020B0604020202020204" pitchFamily="34" charset="0"/>
                <a:cs typeface="Arial" panose="020B0604020202020204" pitchFamily="34" charset="0"/>
              </a:rPr>
              <a:t> </a:t>
            </a:r>
            <a:r>
              <a:rPr lang="en-US" altLang="it-IT" sz="2200" dirty="0" err="1" smtClean="0">
                <a:solidFill>
                  <a:srgbClr val="FF9900"/>
                </a:solidFill>
                <a:latin typeface="Arial" panose="020B0604020202020204" pitchFamily="34" charset="0"/>
                <a:cs typeface="Arial" panose="020B0604020202020204" pitchFamily="34" charset="0"/>
              </a:rPr>
              <a:t>originale</a:t>
            </a:r>
            <a:r>
              <a:rPr lang="en-US" altLang="it-IT" sz="2200" dirty="0" smtClean="0">
                <a:solidFill>
                  <a:srgbClr val="FF9900"/>
                </a:solidFill>
                <a:latin typeface="Arial" panose="020B0604020202020204" pitchFamily="34" charset="0"/>
                <a:cs typeface="Arial" panose="020B0604020202020204" pitchFamily="34" charset="0"/>
              </a:rPr>
              <a:t> </a:t>
            </a:r>
            <a:r>
              <a:rPr lang="en-US" altLang="it-IT" sz="2200" dirty="0" err="1" smtClean="0">
                <a:solidFill>
                  <a:srgbClr val="FF9900"/>
                </a:solidFill>
                <a:latin typeface="Arial" panose="020B0604020202020204" pitchFamily="34" charset="0"/>
                <a:cs typeface="Arial" panose="020B0604020202020204" pitchFamily="34" charset="0"/>
              </a:rPr>
              <a:t>su</a:t>
            </a:r>
            <a:r>
              <a:rPr lang="en-US" altLang="it-IT" sz="2200" dirty="0" smtClean="0">
                <a:solidFill>
                  <a:srgbClr val="FF9900"/>
                </a:solidFill>
                <a:latin typeface="Arial" panose="020B0604020202020204" pitchFamily="34" charset="0"/>
                <a:cs typeface="Arial" panose="020B0604020202020204" pitchFamily="34" charset="0"/>
              </a:rPr>
              <a:t> Moodle2 </a:t>
            </a:r>
            <a:endParaRPr lang="en-US" altLang="it-IT" sz="2200" dirty="0">
              <a:solidFill>
                <a:srgbClr val="FF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0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14858" y="49739"/>
            <a:ext cx="789852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i</a:t>
            </a:r>
            <a:r>
              <a:rPr lang="en-US" altLang="it-IT" sz="4400" dirty="0" err="1" smtClean="0">
                <a:solidFill>
                  <a:srgbClr val="000090"/>
                </a:solidFill>
                <a:latin typeface="Arial" panose="020B0604020202020204" pitchFamily="34" charset="0"/>
                <a:cs typeface="Arial" panose="020B0604020202020204" pitchFamily="34" charset="0"/>
              </a:rPr>
              <a:t>mportante</a:t>
            </a:r>
            <a:r>
              <a:rPr lang="en-US" altLang="it-IT" sz="4400" dirty="0" smtClean="0">
                <a:solidFill>
                  <a:srgbClr val="000090"/>
                </a:solidFill>
                <a:latin typeface="Arial" panose="020B0604020202020204" pitchFamily="34" charset="0"/>
                <a:cs typeface="Arial" panose="020B0604020202020204" pitchFamily="34" charset="0"/>
              </a:rPr>
              <a:t> per </a:t>
            </a:r>
            <a:r>
              <a:rPr lang="en-US" altLang="it-IT" sz="4400" dirty="0" err="1" smtClean="0">
                <a:solidFill>
                  <a:srgbClr val="000090"/>
                </a:solidFill>
                <a:latin typeface="Arial" panose="020B0604020202020204" pitchFamily="34" charset="0"/>
                <a:cs typeface="Arial" panose="020B0604020202020204" pitchFamily="34" charset="0"/>
              </a:rPr>
              <a:t>i</a:t>
            </a:r>
            <a:r>
              <a:rPr lang="en-US" altLang="it-IT" sz="4400" dirty="0" smtClean="0">
                <a:solidFill>
                  <a:srgbClr val="000090"/>
                </a:solidFill>
                <a:latin typeface="Arial" panose="020B0604020202020204" pitchFamily="34" charset="0"/>
                <a:cs typeface="Arial" panose="020B0604020202020204" pitchFamily="34" charset="0"/>
              </a:rPr>
              <a:t> neo-</a:t>
            </a:r>
            <a:r>
              <a:rPr lang="en-US" altLang="it-IT" sz="4400" dirty="0" err="1" smtClean="0">
                <a:solidFill>
                  <a:srgbClr val="000090"/>
                </a:solidFill>
                <a:latin typeface="Arial" panose="020B0604020202020204" pitchFamily="34" charset="0"/>
                <a:cs typeface="Arial" panose="020B0604020202020204" pitchFamily="34" charset="0"/>
              </a:rPr>
              <a:t>patentati</a:t>
            </a:r>
            <a:r>
              <a:rPr lang="en-US" altLang="it-IT" sz="4400" dirty="0" smtClean="0">
                <a:solidFill>
                  <a:srgbClr val="000090"/>
                </a:solidFill>
                <a:latin typeface="Arial" panose="020B0604020202020204" pitchFamily="34" charset="0"/>
                <a:cs typeface="Arial" panose="020B0604020202020204" pitchFamily="34" charset="0"/>
              </a:rPr>
              <a:t>:</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smtClean="0">
                <a:solidFill>
                  <a:srgbClr val="FF9900"/>
                </a:solidFill>
                <a:latin typeface="Arial" panose="020B0604020202020204" pitchFamily="34" charset="0"/>
                <a:cs typeface="Arial" panose="020B0604020202020204" pitchFamily="34" charset="0"/>
              </a:rPr>
              <a:t>se </a:t>
            </a:r>
            <a:r>
              <a:rPr lang="en-US" altLang="it-IT" sz="4400" dirty="0" err="1" smtClean="0">
                <a:solidFill>
                  <a:srgbClr val="FF9900"/>
                </a:solidFill>
                <a:latin typeface="Arial" panose="020B0604020202020204" pitchFamily="34" charset="0"/>
                <a:cs typeface="Arial" panose="020B0604020202020204" pitchFamily="34" charset="0"/>
              </a:rPr>
              <a:t>impegnati</a:t>
            </a:r>
            <a:r>
              <a:rPr lang="en-US" altLang="it-IT" sz="4400" dirty="0" smtClean="0">
                <a:solidFill>
                  <a:srgbClr val="FF9900"/>
                </a:solidFill>
                <a:latin typeface="Arial" panose="020B0604020202020204" pitchFamily="34" charset="0"/>
                <a:cs typeface="Arial" panose="020B0604020202020204" pitchFamily="34" charset="0"/>
              </a:rPr>
              <a:t> al cell </a:t>
            </a:r>
            <a:r>
              <a:rPr lang="en-US" altLang="it-IT" sz="4400" dirty="0" err="1" smtClean="0">
                <a:solidFill>
                  <a:srgbClr val="FF9900"/>
                </a:solidFill>
                <a:latin typeface="Arial" panose="020B0604020202020204" pitchFamily="34" charset="0"/>
                <a:cs typeface="Arial" panose="020B0604020202020204" pitchFamily="34" charset="0"/>
              </a:rPr>
              <a:t>durante</a:t>
            </a:r>
            <a:r>
              <a:rPr lang="en-US" altLang="it-IT" sz="4400" dirty="0" smtClean="0">
                <a:solidFill>
                  <a:srgbClr val="FF9900"/>
                </a:solidFill>
                <a:latin typeface="Arial" panose="020B0604020202020204" pitchFamily="34" charset="0"/>
                <a:cs typeface="Arial" panose="020B0604020202020204" pitchFamily="34" charset="0"/>
              </a:rPr>
              <a:t> la </a:t>
            </a:r>
            <a:r>
              <a:rPr lang="en-US" altLang="it-IT" sz="4400" dirty="0" err="1" smtClean="0">
                <a:solidFill>
                  <a:srgbClr val="FF9900"/>
                </a:solidFill>
                <a:latin typeface="Arial" panose="020B0604020202020204" pitchFamily="34" charset="0"/>
                <a:cs typeface="Arial" panose="020B0604020202020204" pitchFamily="34" charset="0"/>
              </a:rPr>
              <a:t>guida</a:t>
            </a:r>
            <a:r>
              <a:rPr lang="en-US" altLang="it-IT" sz="4400" dirty="0" smtClean="0">
                <a:solidFill>
                  <a:srgbClr val="FF9900"/>
                </a:solidFill>
                <a:latin typeface="Arial" panose="020B0604020202020204" pitchFamily="34" charset="0"/>
                <a:cs typeface="Arial" panose="020B0604020202020204" pitchFamily="34" charset="0"/>
              </a:rPr>
              <a:t> </a:t>
            </a:r>
            <a:r>
              <a:rPr lang="en-US" altLang="it-IT" sz="4400" dirty="0" err="1" smtClean="0">
                <a:solidFill>
                  <a:srgbClr val="FF9900"/>
                </a:solidFill>
                <a:latin typeface="Arial" panose="020B0604020202020204" pitchFamily="34" charset="0"/>
                <a:cs typeface="Arial" panose="020B0604020202020204" pitchFamily="34" charset="0"/>
              </a:rPr>
              <a:t>frenata</a:t>
            </a:r>
            <a:r>
              <a:rPr lang="en-US" altLang="it-IT" sz="4400" dirty="0" smtClean="0">
                <a:solidFill>
                  <a:srgbClr val="FF9900"/>
                </a:solidFill>
                <a:latin typeface="Arial" panose="020B0604020202020204" pitchFamily="34" charset="0"/>
                <a:cs typeface="Arial" panose="020B0604020202020204" pitchFamily="34" charset="0"/>
              </a:rPr>
              <a:t> </a:t>
            </a:r>
            <a:r>
              <a:rPr lang="en-US" altLang="it-IT" sz="4400" dirty="0" err="1" smtClean="0">
                <a:solidFill>
                  <a:srgbClr val="FF9900"/>
                </a:solidFill>
                <a:latin typeface="Arial" panose="020B0604020202020204" pitchFamily="34" charset="0"/>
                <a:cs typeface="Arial" panose="020B0604020202020204" pitchFamily="34" charset="0"/>
              </a:rPr>
              <a:t>ritardata</a:t>
            </a:r>
            <a:endParaRPr lang="en-US" altLang="it-IT" sz="4400" dirty="0">
              <a:solidFill>
                <a:srgbClr val="FF9900"/>
              </a:solidFill>
              <a:latin typeface="Arial" panose="020B0604020202020204" pitchFamily="34" charset="0"/>
              <a:cs typeface="Arial" panose="020B0604020202020204" pitchFamily="34" charset="0"/>
            </a:endParaRPr>
          </a:p>
        </p:txBody>
      </p:sp>
      <p:sp>
        <p:nvSpPr>
          <p:cNvPr id="6" name="Rectangle 5"/>
          <p:cNvSpPr/>
          <p:nvPr/>
        </p:nvSpPr>
        <p:spPr>
          <a:xfrm>
            <a:off x="-55180" y="6396335"/>
            <a:ext cx="9144000" cy="461665"/>
          </a:xfrm>
          <a:prstGeom prst="rect">
            <a:avLst/>
          </a:prstGeom>
        </p:spPr>
        <p:txBody>
          <a:bodyPr wrap="square">
            <a:spAutoFit/>
          </a:bodyPr>
          <a:lstStyle/>
          <a:p>
            <a:pPr algn="ctr">
              <a:spcAft>
                <a:spcPts val="1000"/>
              </a:spcAft>
              <a:buClr>
                <a:srgbClr val="000090"/>
              </a:buClr>
            </a:pPr>
            <a:r>
              <a:rPr lang="en-US" altLang="it-IT" dirty="0" err="1" smtClean="0">
                <a:solidFill>
                  <a:schemeClr val="bg1">
                    <a:lumMod val="65000"/>
                  </a:schemeClr>
                </a:solidFill>
                <a:latin typeface="Arial" panose="020B0604020202020204" pitchFamily="34" charset="0"/>
                <a:cs typeface="Arial" panose="020B0604020202020204" pitchFamily="34" charset="0"/>
              </a:rPr>
              <a:t>approfondimenti</a:t>
            </a:r>
            <a:r>
              <a:rPr lang="en-US" altLang="it-IT" dirty="0" smtClean="0">
                <a:solidFill>
                  <a:schemeClr val="bg1">
                    <a:lumMod val="65000"/>
                  </a:schemeClr>
                </a:solidFill>
                <a:latin typeface="Arial" panose="020B0604020202020204" pitchFamily="34" charset="0"/>
                <a:cs typeface="Arial" panose="020B0604020202020204" pitchFamily="34" charset="0"/>
              </a:rPr>
              <a:t> a pp 102-105 </a:t>
            </a:r>
            <a:r>
              <a:rPr lang="en-US" altLang="it-IT" dirty="0" err="1" smtClean="0">
                <a:solidFill>
                  <a:schemeClr val="bg1">
                    <a:lumMod val="65000"/>
                  </a:schemeClr>
                </a:solidFill>
                <a:latin typeface="Arial" panose="020B0604020202020204" pitchFamily="34" charset="0"/>
                <a:cs typeface="Arial" panose="020B0604020202020204" pitchFamily="34" charset="0"/>
              </a:rPr>
              <a:t>Bressan</a:t>
            </a:r>
            <a:r>
              <a:rPr lang="en-US" altLang="it-IT" dirty="0" smtClean="0">
                <a:solidFill>
                  <a:schemeClr val="bg1">
                    <a:lumMod val="65000"/>
                  </a:schemeClr>
                </a:solidFill>
                <a:latin typeface="Arial" panose="020B0604020202020204" pitchFamily="34" charset="0"/>
                <a:cs typeface="Arial" panose="020B0604020202020204" pitchFamily="34" charset="0"/>
              </a:rPr>
              <a:t> </a:t>
            </a:r>
            <a:endParaRPr lang="en-US" altLang="it-IT" dirty="0">
              <a:solidFill>
                <a:schemeClr val="bg1">
                  <a:lumMod val="6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96" y="3282065"/>
            <a:ext cx="2444299" cy="2395413"/>
          </a:xfrm>
          <a:prstGeom prst="rect">
            <a:avLst/>
          </a:prstGeom>
        </p:spPr>
      </p:pic>
      <p:pic>
        <p:nvPicPr>
          <p:cNvPr id="3" name="Picture 2"/>
          <p:cNvPicPr>
            <a:picLocks noChangeAspect="1"/>
          </p:cNvPicPr>
          <p:nvPr/>
        </p:nvPicPr>
        <p:blipFill>
          <a:blip r:embed="rId4"/>
          <a:stretch>
            <a:fillRect/>
          </a:stretch>
        </p:blipFill>
        <p:spPr>
          <a:xfrm>
            <a:off x="4075050" y="2689284"/>
            <a:ext cx="4233378" cy="3191164"/>
          </a:xfrm>
          <a:prstGeom prst="rect">
            <a:avLst/>
          </a:prstGeom>
        </p:spPr>
      </p:pic>
    </p:spTree>
    <p:extLst>
      <p:ext uri="{BB962C8B-B14F-4D97-AF65-F5344CB8AC3E}">
        <p14:creationId xmlns:p14="http://schemas.microsoft.com/office/powerpoint/2010/main" val="3000549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8938" y="1680998"/>
            <a:ext cx="141890" cy="3559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 Box 4"/>
          <p:cNvSpPr txBox="1">
            <a:spLocks noChangeArrowheads="1"/>
          </p:cNvSpPr>
          <p:nvPr/>
        </p:nvSpPr>
        <p:spPr bwMode="auto">
          <a:xfrm>
            <a:off x="134883" y="184373"/>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a:solidFill>
                  <a:srgbClr val="000090"/>
                </a:solidFill>
                <a:latin typeface="Arial" panose="020B0604020202020204" pitchFamily="34" charset="0"/>
                <a:cs typeface="Arial" panose="020B0604020202020204" pitchFamily="34" charset="0"/>
              </a:rPr>
              <a:t>q</a:t>
            </a:r>
            <a:r>
              <a:rPr lang="en-US" altLang="it-IT" sz="4400" dirty="0" smtClean="0">
                <a:solidFill>
                  <a:srgbClr val="000090"/>
                </a:solidFill>
                <a:latin typeface="Arial" panose="020B0604020202020204" pitchFamily="34" charset="0"/>
                <a:cs typeface="Arial" panose="020B0604020202020204" pitchFamily="34" charset="0"/>
              </a:rPr>
              <a:t>uale </a:t>
            </a:r>
            <a:r>
              <a:rPr lang="en-US" altLang="it-IT" sz="4400" dirty="0" err="1" smtClean="0">
                <a:solidFill>
                  <a:srgbClr val="000090"/>
                </a:solidFill>
                <a:latin typeface="Arial" panose="020B0604020202020204" pitchFamily="34" charset="0"/>
                <a:cs typeface="Arial" panose="020B0604020202020204" pitchFamily="34" charset="0"/>
              </a:rPr>
              <a:t>braccio</a:t>
            </a:r>
            <a:r>
              <a:rPr lang="en-US" altLang="it-IT" sz="4400" dirty="0" smtClean="0">
                <a:solidFill>
                  <a:srgbClr val="000090"/>
                </a:solidFill>
                <a:latin typeface="Arial" panose="020B0604020202020204" pitchFamily="34" charset="0"/>
                <a:cs typeface="Arial" panose="020B0604020202020204" pitchFamily="34" charset="0"/>
              </a:rPr>
              <a:t> è </a:t>
            </a:r>
            <a:r>
              <a:rPr lang="en-US" altLang="it-IT" sz="4400" dirty="0" err="1" smtClean="0">
                <a:solidFill>
                  <a:srgbClr val="000090"/>
                </a:solidFill>
                <a:latin typeface="Arial" panose="020B0604020202020204" pitchFamily="34" charset="0"/>
                <a:cs typeface="Arial" panose="020B0604020202020204" pitchFamily="34" charset="0"/>
              </a:rPr>
              <a:t>il</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più</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lungo</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
        <p:nvSpPr>
          <p:cNvPr id="8" name="Rectangle 7"/>
          <p:cNvSpPr/>
          <p:nvPr/>
        </p:nvSpPr>
        <p:spPr>
          <a:xfrm>
            <a:off x="2494547" y="5662239"/>
            <a:ext cx="6649453" cy="830997"/>
          </a:xfrm>
          <a:prstGeom prst="rect">
            <a:avLst/>
          </a:prstGeom>
        </p:spPr>
        <p:txBody>
          <a:bodyPr wrap="square">
            <a:spAutoFit/>
          </a:bodyPr>
          <a:lstStyle/>
          <a:p>
            <a:pPr algn="r">
              <a:spcAft>
                <a:spcPts val="1000"/>
              </a:spcAft>
              <a:buClr>
                <a:srgbClr val="000090"/>
              </a:buClr>
            </a:pPr>
            <a:r>
              <a:rPr lang="en-US" altLang="it-IT" dirty="0" err="1">
                <a:latin typeface="Arial" panose="020B0604020202020204" pitchFamily="34" charset="0"/>
                <a:cs typeface="Arial" panose="020B0604020202020204" pitchFamily="34" charset="0"/>
              </a:rPr>
              <a:t>a</a:t>
            </a:r>
            <a:r>
              <a:rPr lang="en-US" altLang="it-IT" dirty="0" err="1" smtClean="0">
                <a:latin typeface="Arial" panose="020B0604020202020204" pitchFamily="34" charset="0"/>
                <a:cs typeface="Arial" panose="020B0604020202020204" pitchFamily="34" charset="0"/>
              </a:rPr>
              <a:t>ttenzione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che</a:t>
            </a:r>
            <a:r>
              <a:rPr lang="en-US" altLang="it-IT" dirty="0" smtClean="0">
                <a:latin typeface="Arial" panose="020B0604020202020204" pitchFamily="34" charset="0"/>
                <a:cs typeface="Arial" panose="020B0604020202020204" pitchFamily="34" charset="0"/>
              </a:rPr>
              <a:t> la </a:t>
            </a:r>
            <a:r>
              <a:rPr lang="en-US" altLang="it-IT" dirty="0" err="1" smtClean="0">
                <a:latin typeface="Arial" panose="020B0604020202020204" pitchFamily="34" charset="0"/>
                <a:cs typeface="Arial" panose="020B0604020202020204" pitchFamily="34" charset="0"/>
              </a:rPr>
              <a:t>croce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durerà</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pochissimo</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quindi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prestate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molta</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attenzione</a:t>
            </a:r>
            <a:endParaRPr lang="en-US" alt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235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smtClean="0">
                <a:solidFill>
                  <a:srgbClr val="000090"/>
                </a:solidFill>
                <a:latin typeface="Arial" panose="020B0604020202020204" pitchFamily="34" charset="0"/>
                <a:cs typeface="Arial" panose="020B0604020202020204" pitchFamily="34" charset="0"/>
              </a:rPr>
              <a:t>pronti</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0793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1215699312"/>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8938" y="1680998"/>
            <a:ext cx="141890" cy="3559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01831377"/>
      </p:ext>
    </p:extLst>
  </p:cSld>
  <p:clrMapOvr>
    <a:masterClrMapping/>
  </p:clrMapOvr>
  <mc:AlternateContent xmlns:mc="http://schemas.openxmlformats.org/markup-compatibility/2006" xmlns:p14="http://schemas.microsoft.com/office/powerpoint/2010/main">
    <mc:Choice Requires="p14">
      <p:transition p14:dur="50" advTm="200"/>
    </mc:Choice>
    <mc:Fallback xmlns="">
      <p:transition advTm="200"/>
    </mc:Fallback>
  </mc:AlternateContent>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46493</TotalTime>
  <Words>1149</Words>
  <Application>Microsoft Office PowerPoint</Application>
  <PresentationFormat>On-screen Show (4:3)</PresentationFormat>
  <Paragraphs>145</Paragraphs>
  <Slides>51</Slides>
  <Notes>23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MS PGothic</vt:lpstr>
      <vt:lpstr>MS PGothic</vt:lpstr>
      <vt:lpstr>Arial</vt:lpstr>
      <vt:lpstr>Times</vt:lpstr>
      <vt:lpstr>Wingdings</vt:lpstr>
      <vt:lpstr>1_Default Design</vt:lpstr>
      <vt:lpstr>Psicologia dei processi cognitivi 1 Percezione 042PS-2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Software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Adri</dc:creator>
  <cp:lastModifiedBy>FANTONI CARLO</cp:lastModifiedBy>
  <cp:revision>733</cp:revision>
  <dcterms:created xsi:type="dcterms:W3CDTF">2010-11-07T22:02:08Z</dcterms:created>
  <dcterms:modified xsi:type="dcterms:W3CDTF">2021-03-01T16:14:48Z</dcterms:modified>
</cp:coreProperties>
</file>