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349" r:id="rId3"/>
    <p:sldId id="351" r:id="rId4"/>
    <p:sldId id="345" r:id="rId5"/>
    <p:sldId id="347" r:id="rId6"/>
    <p:sldId id="342" r:id="rId7"/>
    <p:sldId id="343" r:id="rId8"/>
    <p:sldId id="346" r:id="rId9"/>
    <p:sldId id="344" r:id="rId10"/>
    <p:sldId id="348" r:id="rId1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00FF00"/>
    <a:srgbClr val="0000CC"/>
    <a:srgbClr val="FF9797"/>
    <a:srgbClr val="DE5F00"/>
    <a:srgbClr val="FF9801"/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39" autoAdjust="0"/>
  </p:normalViewPr>
  <p:slideViewPr>
    <p:cSldViewPr>
      <p:cViewPr varScale="1">
        <p:scale>
          <a:sx n="114" d="100"/>
          <a:sy n="114" d="100"/>
        </p:scale>
        <p:origin x="1242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6EAEF-2410-4BE7-B559-345B9A193511}" type="datetimeFigureOut">
              <a:rPr lang="it-IT" smtClean="0"/>
              <a:t>01/03/2021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11BB2-3CA7-4655-BB6A-642C595A3AAC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72765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6EAEF-2410-4BE7-B559-345B9A193511}" type="datetimeFigureOut">
              <a:rPr lang="it-IT" smtClean="0"/>
              <a:t>01/03/2021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11BB2-3CA7-4655-BB6A-642C595A3AAC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8722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6EAEF-2410-4BE7-B559-345B9A193511}" type="datetimeFigureOut">
              <a:rPr lang="it-IT" smtClean="0"/>
              <a:t>01/03/2021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11BB2-3CA7-4655-BB6A-642C595A3AAC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8786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6EAEF-2410-4BE7-B559-345B9A193511}" type="datetimeFigureOut">
              <a:rPr lang="it-IT" smtClean="0"/>
              <a:t>01/03/2021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11BB2-3CA7-4655-BB6A-642C595A3AAC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8109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6EAEF-2410-4BE7-B559-345B9A193511}" type="datetimeFigureOut">
              <a:rPr lang="it-IT" smtClean="0"/>
              <a:t>01/03/2021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11BB2-3CA7-4655-BB6A-642C595A3AAC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3025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6EAEF-2410-4BE7-B559-345B9A193511}" type="datetimeFigureOut">
              <a:rPr lang="it-IT" smtClean="0"/>
              <a:t>01/03/2021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11BB2-3CA7-4655-BB6A-642C595A3AAC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6311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6EAEF-2410-4BE7-B559-345B9A193511}" type="datetimeFigureOut">
              <a:rPr lang="it-IT" smtClean="0"/>
              <a:t>01/03/2021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11BB2-3CA7-4655-BB6A-642C595A3AAC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5471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6EAEF-2410-4BE7-B559-345B9A193511}" type="datetimeFigureOut">
              <a:rPr lang="it-IT" smtClean="0"/>
              <a:t>01/03/2021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11BB2-3CA7-4655-BB6A-642C595A3AAC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9032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6EAEF-2410-4BE7-B559-345B9A193511}" type="datetimeFigureOut">
              <a:rPr lang="it-IT" smtClean="0"/>
              <a:t>01/03/2021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11BB2-3CA7-4655-BB6A-642C595A3AAC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5280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6EAEF-2410-4BE7-B559-345B9A193511}" type="datetimeFigureOut">
              <a:rPr lang="it-IT" smtClean="0"/>
              <a:t>01/03/2021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11BB2-3CA7-4655-BB6A-642C595A3AAC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59881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6EAEF-2410-4BE7-B559-345B9A193511}" type="datetimeFigureOut">
              <a:rPr lang="it-IT" smtClean="0"/>
              <a:t>01/03/2021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11BB2-3CA7-4655-BB6A-642C595A3AAC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83783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66EAEF-2410-4BE7-B559-345B9A193511}" type="datetimeFigureOut">
              <a:rPr lang="it-IT" smtClean="0"/>
              <a:t>01/03/2021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611BB2-3CA7-4655-BB6A-642C595A3AAC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0130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sseriani@units.it" TargetMode="External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140968"/>
            <a:ext cx="7772400" cy="1470025"/>
          </a:xfrm>
        </p:spPr>
        <p:txBody>
          <a:bodyPr>
            <a:normAutofit/>
          </a:bodyPr>
          <a:lstStyle/>
          <a:p>
            <a:r>
              <a:rPr lang="it-IT" dirty="0" smtClean="0"/>
              <a:t>Robotics and Mechatronics</a:t>
            </a:r>
            <a:endParaRPr lang="it-IT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468488"/>
            <a:ext cx="6400800" cy="1752600"/>
          </a:xfrm>
        </p:spPr>
        <p:txBody>
          <a:bodyPr/>
          <a:lstStyle/>
          <a:p>
            <a:r>
              <a:rPr lang="it-IT" sz="2000" dirty="0" smtClean="0"/>
              <a:t>Furniture technology</a:t>
            </a:r>
          </a:p>
        </p:txBody>
      </p:sp>
      <p:sp>
        <p:nvSpPr>
          <p:cNvPr id="5" name="Rectangle 4"/>
          <p:cNvSpPr/>
          <p:nvPr/>
        </p:nvSpPr>
        <p:spPr>
          <a:xfrm>
            <a:off x="7164288" y="409009"/>
            <a:ext cx="1479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/>
              <a:t>3 March 2020</a:t>
            </a:r>
            <a:endParaRPr lang="it-IT" dirty="0"/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62441"/>
            <a:ext cx="4114800" cy="885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45012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Suggested reads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it-IT" b="1" dirty="0" smtClean="0"/>
              <a:t>Robotica </a:t>
            </a:r>
            <a:r>
              <a:rPr lang="it-IT" b="1" dirty="0"/>
              <a:t>- Modellistica, pianificazione e </a:t>
            </a:r>
            <a:r>
              <a:rPr lang="it-IT" b="1" dirty="0" smtClean="0"/>
              <a:t>controllo</a:t>
            </a:r>
            <a:r>
              <a:rPr lang="it-IT" dirty="0" smtClean="0"/>
              <a:t>, </a:t>
            </a:r>
            <a:r>
              <a:rPr lang="it-IT" dirty="0"/>
              <a:t>B. Siciliano, L. Sciavicco, L. Villani, G. </a:t>
            </a:r>
            <a:r>
              <a:rPr lang="it-IT" dirty="0" smtClean="0"/>
              <a:t>Oriolo</a:t>
            </a:r>
          </a:p>
          <a:p>
            <a:endParaRPr lang="it-IT" dirty="0" smtClean="0"/>
          </a:p>
          <a:p>
            <a:r>
              <a:rPr lang="it-IT" b="1" dirty="0" smtClean="0"/>
              <a:t>Robotics </a:t>
            </a:r>
            <a:r>
              <a:rPr lang="it-IT" b="1" dirty="0"/>
              <a:t>- Modelling, Planning and </a:t>
            </a:r>
            <a:r>
              <a:rPr lang="it-IT" b="1" dirty="0" smtClean="0"/>
              <a:t>Control</a:t>
            </a:r>
            <a:r>
              <a:rPr lang="it-IT" dirty="0" smtClean="0"/>
              <a:t>, Bruno Siciliano, </a:t>
            </a:r>
            <a:r>
              <a:rPr lang="it-IT" dirty="0"/>
              <a:t>Lorenzo </a:t>
            </a:r>
            <a:r>
              <a:rPr lang="it-IT" dirty="0" smtClean="0"/>
              <a:t>Sciavicco (english version)</a:t>
            </a:r>
          </a:p>
          <a:p>
            <a:endParaRPr lang="it-IT" dirty="0"/>
          </a:p>
          <a:p>
            <a:r>
              <a:rPr lang="it-IT" b="1" dirty="0" smtClean="0"/>
              <a:t>Introduction to Autonomous Mobile Robots</a:t>
            </a:r>
            <a:r>
              <a:rPr lang="it-IT" dirty="0" smtClean="0"/>
              <a:t>, </a:t>
            </a:r>
            <a:r>
              <a:rPr lang="it-IT" dirty="0"/>
              <a:t>R. Siegwart, </a:t>
            </a:r>
            <a:r>
              <a:rPr lang="it-IT" dirty="0" smtClean="0"/>
              <a:t>I.R. Nourbakhsh</a:t>
            </a:r>
          </a:p>
          <a:p>
            <a:endParaRPr lang="it-IT" dirty="0"/>
          </a:p>
          <a:p>
            <a:r>
              <a:rPr lang="it-IT" b="1" dirty="0"/>
              <a:t>Lecture presentation </a:t>
            </a:r>
            <a:r>
              <a:rPr lang="it-IT" dirty="0"/>
              <a:t>in power point (Seriani</a:t>
            </a:r>
            <a:r>
              <a:rPr lang="it-IT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20627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164288" y="409009"/>
            <a:ext cx="1479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/>
              <a:t>3 March 2020</a:t>
            </a:r>
            <a:endParaRPr lang="it-IT" dirty="0"/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62441"/>
            <a:ext cx="4114800" cy="88582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Due to the COVID-19 “Coronavirus” emergency, this lecture series will be given remotely</a:t>
            </a:r>
          </a:p>
        </p:txBody>
      </p:sp>
    </p:spTree>
    <p:extLst>
      <p:ext uri="{BB962C8B-B14F-4D97-AF65-F5344CB8AC3E}">
        <p14:creationId xmlns:p14="http://schemas.microsoft.com/office/powerpoint/2010/main" val="981866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164288" y="409009"/>
            <a:ext cx="1479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/>
              <a:t>3 March 2020</a:t>
            </a:r>
            <a:endParaRPr lang="it-IT" dirty="0"/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62441"/>
            <a:ext cx="4114800" cy="88582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For info/questions, please contact me at:</a:t>
            </a:r>
          </a:p>
          <a:p>
            <a:pPr marL="457200" lvl="1" indent="0">
              <a:buNone/>
            </a:pPr>
            <a:r>
              <a:rPr lang="en-GB" dirty="0" smtClean="0">
                <a:hlinkClick r:id="rId3"/>
              </a:rPr>
              <a:t>sseriani@units.it</a:t>
            </a:r>
            <a:endParaRPr lang="en-GB" dirty="0" smtClean="0"/>
          </a:p>
          <a:p>
            <a:pPr marL="457200" lvl="1" indent="0">
              <a:buNone/>
            </a:pPr>
            <a:r>
              <a:rPr lang="en-GB" dirty="0" smtClean="0"/>
              <a:t>+39 040 558 2540</a:t>
            </a:r>
          </a:p>
        </p:txBody>
      </p:sp>
    </p:spTree>
    <p:extLst>
      <p:ext uri="{BB962C8B-B14F-4D97-AF65-F5344CB8AC3E}">
        <p14:creationId xmlns:p14="http://schemas.microsoft.com/office/powerpoint/2010/main" val="43717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Something about me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32859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Stefano </a:t>
            </a:r>
            <a:r>
              <a:rPr lang="en-US" dirty="0" err="1"/>
              <a:t>Seriani</a:t>
            </a:r>
            <a:r>
              <a:rPr lang="en-US" dirty="0"/>
              <a:t>, born in Trieste (Italy) in </a:t>
            </a:r>
            <a:r>
              <a:rPr lang="en-US" dirty="0" smtClean="0"/>
              <a:t>1986.</a:t>
            </a:r>
          </a:p>
          <a:p>
            <a:r>
              <a:rPr lang="en-US" dirty="0"/>
              <a:t>I</a:t>
            </a:r>
            <a:r>
              <a:rPr lang="en-US" dirty="0" smtClean="0"/>
              <a:t> </a:t>
            </a:r>
            <a:r>
              <a:rPr lang="en-US" dirty="0"/>
              <a:t>received </a:t>
            </a:r>
            <a:r>
              <a:rPr lang="en-US" dirty="0" smtClean="0"/>
              <a:t>my </a:t>
            </a:r>
            <a:r>
              <a:rPr lang="en-US" b="1" dirty="0" smtClean="0"/>
              <a:t>B.E</a:t>
            </a:r>
            <a:r>
              <a:rPr lang="en-US" b="1" dirty="0"/>
              <a:t>.</a:t>
            </a:r>
            <a:r>
              <a:rPr lang="en-US" dirty="0"/>
              <a:t> </a:t>
            </a:r>
            <a:r>
              <a:rPr lang="en-US" dirty="0" smtClean="0"/>
              <a:t> in 2010 </a:t>
            </a:r>
            <a:r>
              <a:rPr lang="en-US" dirty="0"/>
              <a:t>from the University of </a:t>
            </a:r>
            <a:r>
              <a:rPr lang="en-US" dirty="0" smtClean="0"/>
              <a:t>Trieste with a thesis on the development of a synchrotron light </a:t>
            </a:r>
            <a:r>
              <a:rPr lang="en-US" dirty="0" err="1" smtClean="0"/>
              <a:t>microtomography</a:t>
            </a:r>
            <a:r>
              <a:rPr lang="en-US" dirty="0" smtClean="0"/>
              <a:t> device.</a:t>
            </a:r>
          </a:p>
          <a:p>
            <a:r>
              <a:rPr lang="en-US" dirty="0" smtClean="0"/>
              <a:t>I received my </a:t>
            </a:r>
            <a:r>
              <a:rPr lang="en-US" b="1" dirty="0" smtClean="0"/>
              <a:t>M.Sc.</a:t>
            </a:r>
            <a:r>
              <a:rPr lang="en-US" dirty="0" smtClean="0"/>
              <a:t> </a:t>
            </a:r>
            <a:r>
              <a:rPr lang="en-US" dirty="0"/>
              <a:t>in </a:t>
            </a:r>
            <a:r>
              <a:rPr lang="en-US" dirty="0" smtClean="0"/>
              <a:t>mechanical engineering </a:t>
            </a:r>
            <a:r>
              <a:rPr lang="en-US" dirty="0"/>
              <a:t>(2012) from </a:t>
            </a:r>
            <a:r>
              <a:rPr lang="en-US" dirty="0" smtClean="0"/>
              <a:t>the same university with a thesis on bolted assemblies for space structures, developed at ICAM Toulouse, for the </a:t>
            </a:r>
            <a:r>
              <a:rPr lang="en-US" dirty="0"/>
              <a:t>CNES (Centre </a:t>
            </a:r>
            <a:r>
              <a:rPr lang="en-US" dirty="0" smtClean="0"/>
              <a:t>national </a:t>
            </a:r>
            <a:r>
              <a:rPr lang="en-US" dirty="0" err="1"/>
              <a:t>d'études</a:t>
            </a:r>
            <a:r>
              <a:rPr lang="en-US" dirty="0"/>
              <a:t> </a:t>
            </a:r>
            <a:r>
              <a:rPr lang="en-US" dirty="0" err="1" smtClean="0"/>
              <a:t>spatiales</a:t>
            </a:r>
            <a:r>
              <a:rPr lang="en-US" dirty="0" smtClean="0"/>
              <a:t>).</a:t>
            </a:r>
          </a:p>
          <a:p>
            <a:r>
              <a:rPr lang="en-US" dirty="0" smtClean="0"/>
              <a:t>I </a:t>
            </a:r>
            <a:r>
              <a:rPr lang="en-US" dirty="0"/>
              <a:t>received </a:t>
            </a:r>
            <a:r>
              <a:rPr lang="en-US" dirty="0" smtClean="0"/>
              <a:t>my </a:t>
            </a:r>
            <a:r>
              <a:rPr lang="en-US" b="1" dirty="0" smtClean="0"/>
              <a:t>Ph.D</a:t>
            </a:r>
            <a:r>
              <a:rPr lang="en-US" b="1" dirty="0"/>
              <a:t>.</a:t>
            </a:r>
            <a:r>
              <a:rPr lang="en-US" dirty="0"/>
              <a:t> in </a:t>
            </a:r>
            <a:r>
              <a:rPr lang="en-US" dirty="0" smtClean="0"/>
              <a:t>2016 </a:t>
            </a:r>
            <a:r>
              <a:rPr lang="en-US" dirty="0"/>
              <a:t>at </a:t>
            </a:r>
            <a:r>
              <a:rPr lang="en-US" dirty="0" smtClean="0"/>
              <a:t>the University </a:t>
            </a:r>
            <a:r>
              <a:rPr lang="en-US" dirty="0"/>
              <a:t>of Trieste, </a:t>
            </a:r>
            <a:r>
              <a:rPr lang="en-US" dirty="0" smtClean="0"/>
              <a:t>for my research on Large Workspace Robots.</a:t>
            </a:r>
          </a:p>
          <a:p>
            <a:r>
              <a:rPr lang="en-US" dirty="0" smtClean="0"/>
              <a:t>In </a:t>
            </a:r>
            <a:r>
              <a:rPr lang="en-US" dirty="0"/>
              <a:t>2016 </a:t>
            </a:r>
            <a:r>
              <a:rPr lang="en-US" dirty="0" smtClean="0"/>
              <a:t>I was </a:t>
            </a:r>
            <a:r>
              <a:rPr lang="en-US" b="1" dirty="0" smtClean="0"/>
              <a:t>Research Fellow </a:t>
            </a:r>
            <a:r>
              <a:rPr lang="en-US" dirty="0"/>
              <a:t>at the Institute of Robotics </a:t>
            </a:r>
            <a:r>
              <a:rPr lang="en-US" dirty="0" smtClean="0"/>
              <a:t>and Mechatronics </a:t>
            </a:r>
            <a:r>
              <a:rPr lang="en-US" dirty="0"/>
              <a:t>of the </a:t>
            </a:r>
            <a:r>
              <a:rPr lang="en-US" dirty="0" err="1"/>
              <a:t>german</a:t>
            </a:r>
            <a:r>
              <a:rPr lang="en-US" dirty="0"/>
              <a:t> space agency (DLR</a:t>
            </a:r>
            <a:r>
              <a:rPr lang="en-US" dirty="0" smtClean="0"/>
              <a:t>), working on the development of hybrid locomotion solutions for planetary exploration rovers.</a:t>
            </a:r>
          </a:p>
          <a:p>
            <a:endParaRPr lang="en-US" dirty="0" smtClean="0"/>
          </a:p>
          <a:p>
            <a:r>
              <a:rPr lang="en-US" dirty="0" smtClean="0"/>
              <a:t>I am </a:t>
            </a:r>
            <a:r>
              <a:rPr lang="en-US" dirty="0"/>
              <a:t>now </a:t>
            </a:r>
            <a:r>
              <a:rPr lang="en-US" b="1" dirty="0" smtClean="0"/>
              <a:t>Research </a:t>
            </a:r>
            <a:r>
              <a:rPr lang="en-US" b="1" dirty="0"/>
              <a:t>F</a:t>
            </a:r>
            <a:r>
              <a:rPr lang="en-US" b="1" dirty="0" smtClean="0"/>
              <a:t>ellow </a:t>
            </a:r>
            <a:r>
              <a:rPr lang="en-US" dirty="0" smtClean="0"/>
              <a:t>and </a:t>
            </a:r>
            <a:r>
              <a:rPr lang="en-US" b="1" dirty="0" smtClean="0"/>
              <a:t>Assistant Professor </a:t>
            </a:r>
            <a:r>
              <a:rPr lang="en-US" dirty="0"/>
              <a:t>at </a:t>
            </a:r>
            <a:r>
              <a:rPr lang="en-US" dirty="0" smtClean="0"/>
              <a:t>the University </a:t>
            </a:r>
            <a:r>
              <a:rPr lang="en-US" dirty="0"/>
              <a:t>of </a:t>
            </a:r>
            <a:r>
              <a:rPr lang="en-US" dirty="0" smtClean="0"/>
              <a:t>Trieste, studying mobile robots, space robotics and industrial robotics.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54449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Research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042792" cy="247687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My </a:t>
            </a:r>
            <a:r>
              <a:rPr lang="en-US" b="1" dirty="0"/>
              <a:t>research interests </a:t>
            </a:r>
            <a:r>
              <a:rPr lang="en-US" dirty="0"/>
              <a:t>include:</a:t>
            </a:r>
          </a:p>
          <a:p>
            <a:pPr lvl="1"/>
            <a:r>
              <a:rPr lang="en-US" dirty="0"/>
              <a:t>Space robotics</a:t>
            </a:r>
          </a:p>
          <a:p>
            <a:pPr lvl="1"/>
            <a:r>
              <a:rPr lang="en-US" dirty="0"/>
              <a:t>Mobile robotics</a:t>
            </a:r>
          </a:p>
          <a:p>
            <a:pPr lvl="1"/>
            <a:r>
              <a:rPr lang="en-US" dirty="0"/>
              <a:t>Applied mechanics</a:t>
            </a:r>
          </a:p>
          <a:p>
            <a:pPr lvl="1"/>
            <a:r>
              <a:rPr lang="en-US" dirty="0"/>
              <a:t>Computer-vision</a:t>
            </a:r>
            <a:endParaRPr lang="it-IT" dirty="0"/>
          </a:p>
          <a:p>
            <a:endParaRPr lang="it-IT" dirty="0"/>
          </a:p>
        </p:txBody>
      </p:sp>
      <p:pic>
        <p:nvPicPr>
          <p:cNvPr id="4" name="Picture 3" descr="C:\Users\almo\Google Drive\Ricerca\Ricerca_TS\S_beam Rover\rover_master_bis2.png"/>
          <p:cNvPicPr/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4" r="5534"/>
          <a:stretch/>
        </p:blipFill>
        <p:spPr bwMode="auto">
          <a:xfrm>
            <a:off x="3373579" y="1072715"/>
            <a:ext cx="4125034" cy="25202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2422881"/>
            <a:ext cx="3304774" cy="247858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849" y="4034782"/>
            <a:ext cx="2372849" cy="2060848"/>
          </a:xfrm>
          <a:prstGeom prst="rect">
            <a:avLst/>
          </a:prstGeom>
        </p:spPr>
      </p:pic>
      <p:pic>
        <p:nvPicPr>
          <p:cNvPr id="6" name="Picture 5" descr="C:\Users\almo\Google Drive\Ricerca\Documenti\Tesi\IMG_20171220_160927_mod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61" b="16570"/>
          <a:stretch/>
        </p:blipFill>
        <p:spPr bwMode="auto">
          <a:xfrm>
            <a:off x="5106172" y="4892907"/>
            <a:ext cx="3698875" cy="18688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75" y="4077073"/>
            <a:ext cx="2478596" cy="142253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041" y="5065206"/>
            <a:ext cx="2334245" cy="1727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206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Course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Contact information</a:t>
            </a:r>
          </a:p>
          <a:p>
            <a:pPr lvl="1"/>
            <a:r>
              <a:rPr lang="en-GB" dirty="0" err="1" smtClean="0"/>
              <a:t>Seriani</a:t>
            </a:r>
            <a:r>
              <a:rPr lang="en-GB" dirty="0" smtClean="0"/>
              <a:t> Stefano</a:t>
            </a:r>
          </a:p>
          <a:p>
            <a:pPr lvl="1"/>
            <a:r>
              <a:rPr lang="en-GB" dirty="0" smtClean="0"/>
              <a:t>E-mail: sseriani@units.it</a:t>
            </a:r>
          </a:p>
          <a:p>
            <a:pPr lvl="1"/>
            <a:r>
              <a:rPr lang="en-GB" dirty="0" smtClean="0"/>
              <a:t>Phone: +39 040 558.2540</a:t>
            </a:r>
          </a:p>
          <a:p>
            <a:pPr lvl="1"/>
            <a:r>
              <a:rPr lang="en-GB" dirty="0" smtClean="0"/>
              <a:t>Consultation</a:t>
            </a:r>
          </a:p>
          <a:p>
            <a:pPr lvl="2"/>
            <a:r>
              <a:rPr lang="en-GB" dirty="0" smtClean="0"/>
              <a:t>Appointment required (via email)</a:t>
            </a:r>
          </a:p>
          <a:p>
            <a:pPr lvl="2"/>
            <a:r>
              <a:rPr lang="en-GB" dirty="0" smtClean="0"/>
              <a:t>Monday 13:00-15:00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4585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Main topics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Industrial robotics (50%)</a:t>
            </a:r>
          </a:p>
          <a:p>
            <a:r>
              <a:rPr lang="en-GB" dirty="0" smtClean="0"/>
              <a:t>Mobile</a:t>
            </a:r>
            <a:r>
              <a:rPr lang="en-GB" b="1" dirty="0" smtClean="0"/>
              <a:t> </a:t>
            </a:r>
            <a:r>
              <a:rPr lang="en-GB" dirty="0" smtClean="0"/>
              <a:t>robotics (</a:t>
            </a:r>
            <a:r>
              <a:rPr lang="en-GB" dirty="0" smtClean="0"/>
              <a:t>30%)</a:t>
            </a:r>
            <a:endParaRPr lang="en-GB" dirty="0" smtClean="0"/>
          </a:p>
          <a:p>
            <a:r>
              <a:rPr lang="en-GB" dirty="0" smtClean="0"/>
              <a:t>Sensing in robotics (15</a:t>
            </a:r>
            <a:r>
              <a:rPr lang="en-GB" dirty="0" smtClean="0"/>
              <a:t>%)</a:t>
            </a:r>
          </a:p>
          <a:p>
            <a:r>
              <a:rPr lang="en-US" dirty="0" smtClean="0"/>
              <a:t>Machine vision (5%)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782324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Programme</a:t>
            </a:r>
            <a:endParaRPr lang="it-IT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827584" y="1600200"/>
            <a:ext cx="7859216" cy="4525963"/>
          </a:xfrm>
        </p:spPr>
        <p:txBody>
          <a:bodyPr>
            <a:normAutofit lnSpcReduction="10000"/>
          </a:bodyPr>
          <a:lstStyle/>
          <a:p>
            <a:r>
              <a:rPr lang="it-IT" dirty="0"/>
              <a:t>Industrial </a:t>
            </a:r>
            <a:r>
              <a:rPr lang="it-IT" dirty="0" smtClean="0"/>
              <a:t>robots</a:t>
            </a:r>
          </a:p>
          <a:p>
            <a:r>
              <a:rPr lang="it-IT" dirty="0" smtClean="0"/>
              <a:t>Teaching </a:t>
            </a:r>
            <a:r>
              <a:rPr lang="it-IT" dirty="0"/>
              <a:t>and robotized painting</a:t>
            </a:r>
          </a:p>
          <a:p>
            <a:r>
              <a:rPr lang="it-IT" dirty="0" smtClean="0"/>
              <a:t>Pick&amp;place systems</a:t>
            </a:r>
          </a:p>
          <a:p>
            <a:r>
              <a:rPr lang="it-IT" dirty="0" smtClean="0"/>
              <a:t>Robots </a:t>
            </a:r>
            <a:r>
              <a:rPr lang="it-IT" dirty="0"/>
              <a:t>and </a:t>
            </a:r>
            <a:r>
              <a:rPr lang="it-IT" dirty="0" smtClean="0"/>
              <a:t>safety</a:t>
            </a:r>
          </a:p>
          <a:p>
            <a:r>
              <a:rPr lang="it-IT" dirty="0" smtClean="0"/>
              <a:t>Cobots</a:t>
            </a:r>
            <a:r>
              <a:rPr lang="it-IT" dirty="0"/>
              <a:t>: collaborative </a:t>
            </a:r>
            <a:r>
              <a:rPr lang="it-IT" dirty="0"/>
              <a:t>robots</a:t>
            </a:r>
          </a:p>
          <a:p>
            <a:r>
              <a:rPr lang="it-IT" dirty="0"/>
              <a:t>Mobile </a:t>
            </a:r>
            <a:r>
              <a:rPr lang="it-IT" dirty="0" smtClean="0"/>
              <a:t>robots</a:t>
            </a:r>
          </a:p>
          <a:p>
            <a:r>
              <a:rPr lang="it-IT" dirty="0" smtClean="0"/>
              <a:t>Sensing</a:t>
            </a:r>
            <a:endParaRPr lang="it-IT" dirty="0"/>
          </a:p>
          <a:p>
            <a:r>
              <a:rPr lang="it-IT" dirty="0" smtClean="0"/>
              <a:t>ROS </a:t>
            </a:r>
            <a:r>
              <a:rPr lang="it-IT" dirty="0" smtClean="0"/>
              <a:t>– Robotic Operative </a:t>
            </a:r>
            <a:r>
              <a:rPr lang="it-IT" dirty="0" smtClean="0"/>
              <a:t>System</a:t>
            </a:r>
          </a:p>
          <a:p>
            <a:r>
              <a:rPr lang="it-IT" dirty="0" smtClean="0"/>
              <a:t>Machine vision</a:t>
            </a: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43846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GB" dirty="0" smtClean="0"/>
              <a:t>Two possibilities:</a:t>
            </a:r>
          </a:p>
          <a:p>
            <a:r>
              <a:rPr lang="en-GB" dirty="0" smtClean="0"/>
              <a:t>Oral exam</a:t>
            </a:r>
          </a:p>
          <a:p>
            <a:r>
              <a:rPr lang="en-GB" dirty="0" smtClean="0"/>
              <a:t>Hybrid: report + oral exam</a:t>
            </a:r>
          </a:p>
          <a:p>
            <a:pPr lvl="1"/>
            <a:endParaRPr lang="en-GB" dirty="0"/>
          </a:p>
          <a:p>
            <a:pPr marL="0" indent="0">
              <a:buNone/>
            </a:pPr>
            <a:r>
              <a:rPr lang="en-GB" dirty="0" smtClean="0"/>
              <a:t>Details</a:t>
            </a:r>
          </a:p>
          <a:p>
            <a:r>
              <a:rPr lang="en-GB" b="1" dirty="0" smtClean="0"/>
              <a:t>Report</a:t>
            </a:r>
            <a:endParaRPr lang="en-GB" dirty="0" smtClean="0"/>
          </a:p>
          <a:p>
            <a:pPr lvl="1"/>
            <a:r>
              <a:rPr lang="en-GB" dirty="0" smtClean="0"/>
              <a:t>In-depth analysis on one of the topics covered in the course (there is a certain flexibility of course)</a:t>
            </a:r>
          </a:p>
          <a:p>
            <a:pPr lvl="1"/>
            <a:r>
              <a:rPr lang="en-GB" dirty="0" smtClean="0"/>
              <a:t>The report topic needs to be discussed with the professor, and approved</a:t>
            </a:r>
          </a:p>
          <a:p>
            <a:pPr lvl="1"/>
            <a:r>
              <a:rPr lang="en-GB" dirty="0" smtClean="0"/>
              <a:t>The report needs to be handed over at least 7 days before the exam</a:t>
            </a:r>
          </a:p>
          <a:p>
            <a:r>
              <a:rPr lang="en-GB" b="1" dirty="0" smtClean="0"/>
              <a:t>Evaluation</a:t>
            </a:r>
            <a:endParaRPr lang="en-GB" dirty="0" smtClean="0"/>
          </a:p>
          <a:p>
            <a:pPr lvl="1"/>
            <a:r>
              <a:rPr lang="en-GB" dirty="0" smtClean="0"/>
              <a:t>Oral exam:</a:t>
            </a:r>
          </a:p>
          <a:p>
            <a:pPr lvl="2"/>
            <a:r>
              <a:rPr lang="en-GB" dirty="0" smtClean="0"/>
              <a:t>3 questions</a:t>
            </a:r>
          </a:p>
          <a:p>
            <a:pPr lvl="2"/>
            <a:r>
              <a:rPr lang="en-GB" dirty="0"/>
              <a:t>Final mark (0-30) = </a:t>
            </a:r>
            <a:r>
              <a:rPr lang="en-GB" dirty="0" smtClean="0"/>
              <a:t>oral </a:t>
            </a:r>
            <a:r>
              <a:rPr lang="en-GB" dirty="0"/>
              <a:t>exam mark (</a:t>
            </a:r>
            <a:r>
              <a:rPr lang="en-GB" dirty="0" smtClean="0"/>
              <a:t>0-30)</a:t>
            </a:r>
          </a:p>
          <a:p>
            <a:pPr lvl="1"/>
            <a:r>
              <a:rPr lang="en-GB" dirty="0" smtClean="0"/>
              <a:t>Hybrid:</a:t>
            </a:r>
          </a:p>
          <a:p>
            <a:pPr lvl="2"/>
            <a:r>
              <a:rPr lang="en-GB" dirty="0" smtClean="0"/>
              <a:t>Oral exam consists of 2 questions</a:t>
            </a:r>
          </a:p>
          <a:p>
            <a:pPr lvl="2"/>
            <a:r>
              <a:rPr lang="en-GB" dirty="0" smtClean="0"/>
              <a:t>Final mark (0-30) = report mark (0-10) + oral exam mark (0-20)</a:t>
            </a:r>
          </a:p>
          <a:p>
            <a:pPr lvl="2"/>
            <a:r>
              <a:rPr lang="en-GB" dirty="0" smtClean="0"/>
              <a:t>30/30 with honours (lode) require honours in the oral exam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5928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5343</TotalTime>
  <Words>467</Words>
  <Application>Microsoft Office PowerPoint</Application>
  <PresentationFormat>On-screen Show (4:3)</PresentationFormat>
  <Paragraphs>72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Robotics and Mechatronics</vt:lpstr>
      <vt:lpstr>PowerPoint Presentation</vt:lpstr>
      <vt:lpstr>PowerPoint Presentation</vt:lpstr>
      <vt:lpstr>Something about me</vt:lpstr>
      <vt:lpstr>Research</vt:lpstr>
      <vt:lpstr>Course</vt:lpstr>
      <vt:lpstr>Main topics</vt:lpstr>
      <vt:lpstr>Programme</vt:lpstr>
      <vt:lpstr>Exam</vt:lpstr>
      <vt:lpstr>Suggested reads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almo</dc:creator>
  <cp:lastModifiedBy>stefano seriani</cp:lastModifiedBy>
  <cp:revision>606</cp:revision>
  <dcterms:created xsi:type="dcterms:W3CDTF">2017-03-29T14:25:39Z</dcterms:created>
  <dcterms:modified xsi:type="dcterms:W3CDTF">2021-03-01T16:18:19Z</dcterms:modified>
</cp:coreProperties>
</file>