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Lst>
  <p:notesMasterIdLst>
    <p:notesMasterId r:id="rId33"/>
  </p:notesMasterIdLst>
  <p:sldIdLst>
    <p:sldId id="409" r:id="rId3"/>
    <p:sldId id="408" r:id="rId4"/>
    <p:sldId id="373" r:id="rId5"/>
    <p:sldId id="873" r:id="rId6"/>
    <p:sldId id="889" r:id="rId7"/>
    <p:sldId id="478" r:id="rId8"/>
    <p:sldId id="810" r:id="rId9"/>
    <p:sldId id="466" r:id="rId10"/>
    <p:sldId id="497" r:id="rId11"/>
    <p:sldId id="498" r:id="rId12"/>
    <p:sldId id="499" r:id="rId13"/>
    <p:sldId id="678" r:id="rId14"/>
    <p:sldId id="874" r:id="rId15"/>
    <p:sldId id="803" r:id="rId16"/>
    <p:sldId id="500" r:id="rId17"/>
    <p:sldId id="501" r:id="rId18"/>
    <p:sldId id="743" r:id="rId19"/>
    <p:sldId id="502" r:id="rId20"/>
    <p:sldId id="809" r:id="rId21"/>
    <p:sldId id="653" r:id="rId22"/>
    <p:sldId id="503" r:id="rId23"/>
    <p:sldId id="878" r:id="rId24"/>
    <p:sldId id="880" r:id="rId25"/>
    <p:sldId id="879" r:id="rId26"/>
    <p:sldId id="890" r:id="rId27"/>
    <p:sldId id="805" r:id="rId28"/>
    <p:sldId id="806" r:id="rId29"/>
    <p:sldId id="506" r:id="rId30"/>
    <p:sldId id="507" r:id="rId31"/>
    <p:sldId id="512" r:id="rId32"/>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273">
          <p15:clr>
            <a:srgbClr val="A4A3A4"/>
          </p15:clr>
        </p15:guide>
        <p15:guide id="2" pos="4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59CBEF"/>
    <a:srgbClr val="1A9846"/>
    <a:srgbClr val="33CC33"/>
    <a:srgbClr val="888888"/>
    <a:srgbClr val="858585"/>
    <a:srgbClr val="8B8B8B"/>
    <a:srgbClr val="828282"/>
    <a:srgbClr val="0000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52" autoAdjust="0"/>
    <p:restoredTop sz="55588" autoAdjust="0"/>
  </p:normalViewPr>
  <p:slideViewPr>
    <p:cSldViewPr snapToGrid="0">
      <p:cViewPr varScale="1">
        <p:scale>
          <a:sx n="47" d="100"/>
          <a:sy n="47" d="100"/>
        </p:scale>
        <p:origin x="2208" y="54"/>
      </p:cViewPr>
      <p:guideLst>
        <p:guide orient="horz" pos="2273"/>
        <p:guide pos="4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79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cs typeface="Arial" panose="020B0604020202020204" pitchFamily="34" charset="0"/>
              </a:defRPr>
            </a:lvl1pPr>
          </a:lstStyle>
          <a:p>
            <a:pPr>
              <a:defRPr/>
            </a:pPr>
            <a:fld id="{04452BA1-9AEF-4E58-A89D-DDBDC3365852}" type="slidenum">
              <a:rPr lang="en-US" altLang="it-IT"/>
              <a:pPr>
                <a:defRPr/>
              </a:pPr>
              <a:t>‹#›</a:t>
            </a:fld>
            <a:endParaRPr lang="en-US" altLang="it-IT"/>
          </a:p>
        </p:txBody>
      </p:sp>
    </p:spTree>
    <p:extLst>
      <p:ext uri="{BB962C8B-B14F-4D97-AF65-F5344CB8AC3E}">
        <p14:creationId xmlns:p14="http://schemas.microsoft.com/office/powerpoint/2010/main" val="30608048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t.wikipedia.org/wiki/Frigidit%C3%A0"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it.wikipedia.org/wiki/Rapporto_sessuale" TargetMode="External"/><Relationship Id="rId5" Type="http://schemas.openxmlformats.org/officeDocument/2006/relationships/hyperlink" Target="https://it.wikipedia.org/wiki/Baltimora" TargetMode="External"/><Relationship Id="rId4" Type="http://schemas.openxmlformats.org/officeDocument/2006/relationships/hyperlink" Target="https://it.wikipedia.org/wiki/Meretricio"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spcBef>
                <a:spcPct val="0"/>
              </a:spcBef>
            </a:pPr>
            <a:fld id="{52667F3E-595D-4733-9E76-6932001E6B0C}" type="slidenum">
              <a:rPr lang="en-US" altLang="it-IT"/>
              <a:pPr>
                <a:spcBef>
                  <a:spcPct val="0"/>
                </a:spcBef>
              </a:pPr>
              <a:t>1</a:t>
            </a:fld>
            <a:endParaRPr lang="en-US" altLang="it-IT"/>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dirty="0" err="1" smtClean="0">
                <a:latin typeface="Times" panose="02020603050405020304" pitchFamily="18" charset="0"/>
              </a:rPr>
              <a:t>Assenza</a:t>
            </a:r>
            <a:r>
              <a:rPr lang="en-GB" altLang="it-IT" dirty="0" smtClean="0">
                <a:latin typeface="Times" panose="02020603050405020304" pitchFamily="18" charset="0"/>
              </a:rPr>
              <a:t> di </a:t>
            </a:r>
            <a:r>
              <a:rPr lang="en-GB" altLang="it-IT" dirty="0" err="1" smtClean="0">
                <a:latin typeface="Times" panose="02020603050405020304" pitchFamily="18" charset="0"/>
              </a:rPr>
              <a:t>Esperienza</a:t>
            </a:r>
            <a:r>
              <a:rPr lang="en-GB" altLang="it-IT" dirty="0" smtClean="0">
                <a:latin typeface="Times" panose="02020603050405020304" pitchFamily="18" charset="0"/>
              </a:rPr>
              <a:t> </a:t>
            </a:r>
            <a:r>
              <a:rPr lang="en-GB" altLang="it-IT" dirty="0" err="1" smtClean="0">
                <a:latin typeface="Times" panose="02020603050405020304" pitchFamily="18" charset="0"/>
              </a:rPr>
              <a:t>diretta</a:t>
            </a:r>
            <a:r>
              <a:rPr lang="en-GB" altLang="it-IT" dirty="0" smtClean="0">
                <a:latin typeface="Times" panose="02020603050405020304" pitchFamily="18" charset="0"/>
              </a:rPr>
              <a:t> </a:t>
            </a:r>
            <a:r>
              <a:rPr lang="en-GB" altLang="it-IT" dirty="0" err="1" smtClean="0">
                <a:latin typeface="Times" panose="02020603050405020304" pitchFamily="18" charset="0"/>
              </a:rPr>
              <a:t>seppur</a:t>
            </a:r>
            <a:r>
              <a:rPr lang="en-GB" altLang="it-IT" dirty="0" smtClean="0">
                <a:latin typeface="Times" panose="02020603050405020304" pitchFamily="18" charset="0"/>
              </a:rPr>
              <a:t> </a:t>
            </a:r>
            <a:r>
              <a:rPr lang="en-GB" altLang="it-IT" dirty="0" err="1" smtClean="0">
                <a:latin typeface="Times" panose="02020603050405020304" pitchFamily="18" charset="0"/>
              </a:rPr>
              <a:t>guardando</a:t>
            </a:r>
            <a:r>
              <a:rPr lang="en-GB" altLang="it-IT" dirty="0" smtClean="0">
                <a:latin typeface="Times" panose="02020603050405020304" pitchFamily="18" charset="0"/>
              </a:rPr>
              <a:t> come </a:t>
            </a:r>
            <a:r>
              <a:rPr lang="en-GB" altLang="it-IT" dirty="0" err="1" smtClean="0">
                <a:latin typeface="Times" panose="02020603050405020304" pitchFamily="18" charset="0"/>
              </a:rPr>
              <a:t>nei</a:t>
            </a:r>
            <a:r>
              <a:rPr lang="en-GB" altLang="it-IT" dirty="0" smtClean="0">
                <a:latin typeface="Times" panose="02020603050405020304" pitchFamily="18" charset="0"/>
              </a:rPr>
              <a:t> </a:t>
            </a:r>
            <a:r>
              <a:rPr lang="en-GB" altLang="it-IT" dirty="0" err="1" smtClean="0">
                <a:latin typeface="Times" panose="02020603050405020304" pitchFamily="18" charset="0"/>
              </a:rPr>
              <a:t>casi</a:t>
            </a:r>
            <a:r>
              <a:rPr lang="en-GB" altLang="it-IT" dirty="0" smtClean="0">
                <a:latin typeface="Times" panose="02020603050405020304" pitchFamily="18" charset="0"/>
              </a:rPr>
              <a:t> di </a:t>
            </a:r>
            <a:r>
              <a:rPr lang="en-GB" altLang="it-IT" dirty="0" err="1" smtClean="0">
                <a:latin typeface="Times" panose="02020603050405020304" pitchFamily="18" charset="0"/>
              </a:rPr>
              <a:t>cecità</a:t>
            </a:r>
            <a:r>
              <a:rPr lang="en-GB" altLang="it-IT" dirty="0" smtClean="0">
                <a:latin typeface="Times" panose="02020603050405020304" pitchFamily="18" charset="0"/>
              </a:rPr>
              <a:t> da </a:t>
            </a:r>
            <a:r>
              <a:rPr lang="en-GB" altLang="it-IT" dirty="0" err="1" smtClean="0">
                <a:latin typeface="Times" panose="02020603050405020304" pitchFamily="18" charset="0"/>
              </a:rPr>
              <a:t>disattenzione</a:t>
            </a:r>
            <a:r>
              <a:rPr lang="en-GB" altLang="it-IT" dirty="0" smtClean="0">
                <a:latin typeface="Times" panose="02020603050405020304" pitchFamily="18" charset="0"/>
              </a:rPr>
              <a:t> o al </a:t>
            </a:r>
            <a:r>
              <a:rPr lang="en-GB" altLang="it-IT" dirty="0" err="1" smtClean="0">
                <a:latin typeface="Times" panose="02020603050405020304" pitchFamily="18" charset="0"/>
              </a:rPr>
              <a:t>cambiamento</a:t>
            </a:r>
            <a:r>
              <a:rPr lang="en-GB" altLang="it-IT" dirty="0" smtClean="0">
                <a:latin typeface="Times" panose="02020603050405020304" pitchFamily="18" charset="0"/>
              </a:rPr>
              <a:t> (come </a:t>
            </a:r>
            <a:r>
              <a:rPr lang="en-GB" altLang="it-IT" dirty="0" err="1" smtClean="0">
                <a:latin typeface="Times" panose="02020603050405020304" pitchFamily="18" charset="0"/>
              </a:rPr>
              <a:t>quando</a:t>
            </a:r>
            <a:r>
              <a:rPr lang="en-GB" altLang="it-IT" dirty="0" smtClean="0">
                <a:latin typeface="Times" panose="02020603050405020304" pitchFamily="18" charset="0"/>
              </a:rPr>
              <a:t> </a:t>
            </a:r>
            <a:r>
              <a:rPr lang="en-GB" altLang="it-IT" dirty="0" err="1" smtClean="0">
                <a:latin typeface="Times" panose="02020603050405020304" pitchFamily="18" charset="0"/>
              </a:rPr>
              <a:t>siamo</a:t>
            </a:r>
            <a:r>
              <a:rPr lang="en-GB" altLang="it-IT" dirty="0" smtClean="0">
                <a:latin typeface="Times" panose="02020603050405020304" pitchFamily="18" charset="0"/>
              </a:rPr>
              <a:t> </a:t>
            </a:r>
            <a:r>
              <a:rPr lang="en-GB" altLang="it-IT" dirty="0" err="1" smtClean="0">
                <a:latin typeface="Times" panose="02020603050405020304" pitchFamily="18" charset="0"/>
              </a:rPr>
              <a:t>assorti</a:t>
            </a:r>
            <a:r>
              <a:rPr lang="en-GB" altLang="it-IT" dirty="0" smtClean="0">
                <a:latin typeface="Times" panose="02020603050405020304" pitchFamily="18" charset="0"/>
              </a:rPr>
              <a:t> e </a:t>
            </a:r>
            <a:r>
              <a:rPr lang="en-GB" altLang="it-IT" dirty="0" err="1" smtClean="0">
                <a:latin typeface="Times" panose="02020603050405020304" pitchFamily="18" charset="0"/>
              </a:rPr>
              <a:t>il</a:t>
            </a:r>
            <a:r>
              <a:rPr lang="en-GB" altLang="it-IT" dirty="0" smtClean="0">
                <a:latin typeface="Times" panose="02020603050405020304" pitchFamily="18" charset="0"/>
              </a:rPr>
              <a:t> </a:t>
            </a:r>
            <a:r>
              <a:rPr lang="en-GB" altLang="it-IT" dirty="0" err="1" smtClean="0">
                <a:latin typeface="Times" panose="02020603050405020304" pitchFamily="18" charset="0"/>
              </a:rPr>
              <a:t>mondo</a:t>
            </a:r>
            <a:r>
              <a:rPr lang="en-GB" altLang="it-IT" dirty="0" smtClean="0">
                <a:latin typeface="Times" panose="02020603050405020304" pitchFamily="18" charset="0"/>
              </a:rPr>
              <a:t> ci </a:t>
            </a:r>
            <a:r>
              <a:rPr lang="en-GB" altLang="it-IT" dirty="0" err="1" smtClean="0">
                <a:latin typeface="Times" panose="02020603050405020304" pitchFamily="18" charset="0"/>
              </a:rPr>
              <a:t>passa</a:t>
            </a:r>
            <a:r>
              <a:rPr lang="en-GB" altLang="it-IT" dirty="0" smtClean="0">
                <a:latin typeface="Times" panose="02020603050405020304" pitchFamily="18" charset="0"/>
              </a:rPr>
              <a:t> </a:t>
            </a:r>
            <a:r>
              <a:rPr lang="en-GB" altLang="it-IT" dirty="0" err="1" smtClean="0">
                <a:latin typeface="Times" panose="02020603050405020304" pitchFamily="18" charset="0"/>
              </a:rPr>
              <a:t>d’avanti</a:t>
            </a:r>
            <a:r>
              <a:rPr lang="en-GB" altLang="it-IT" dirty="0" smtClean="0">
                <a:latin typeface="Times" panose="02020603050405020304" pitchFamily="18" charset="0"/>
              </a:rPr>
              <a:t> </a:t>
            </a:r>
            <a:r>
              <a:rPr lang="en-GB" altLang="it-IT" dirty="0" err="1" smtClean="0">
                <a:latin typeface="Times" panose="02020603050405020304" pitchFamily="18" charset="0"/>
              </a:rPr>
              <a:t>senza</a:t>
            </a:r>
            <a:r>
              <a:rPr lang="en-GB" altLang="it-IT" dirty="0" smtClean="0">
                <a:latin typeface="Times" panose="02020603050405020304" pitchFamily="18" charset="0"/>
              </a:rPr>
              <a:t> </a:t>
            </a:r>
            <a:r>
              <a:rPr lang="en-GB" altLang="it-IT" dirty="0" err="1" smtClean="0">
                <a:latin typeface="Times" panose="02020603050405020304" pitchFamily="18" charset="0"/>
              </a:rPr>
              <a:t>che</a:t>
            </a:r>
            <a:r>
              <a:rPr lang="en-GB" altLang="it-IT" dirty="0" smtClean="0">
                <a:latin typeface="Times" panose="02020603050405020304" pitchFamily="18" charset="0"/>
              </a:rPr>
              <a:t> </a:t>
            </a:r>
            <a:r>
              <a:rPr lang="en-GB" altLang="it-IT" dirty="0" err="1" smtClean="0">
                <a:latin typeface="Times" panose="02020603050405020304" pitchFamily="18" charset="0"/>
              </a:rPr>
              <a:t>noi</a:t>
            </a:r>
            <a:r>
              <a:rPr lang="en-GB" altLang="it-IT" dirty="0" smtClean="0">
                <a:latin typeface="Times" panose="02020603050405020304" pitchFamily="18" charset="0"/>
              </a:rPr>
              <a:t> </a:t>
            </a:r>
            <a:r>
              <a:rPr lang="en-GB" altLang="it-IT" dirty="0" err="1" smtClean="0">
                <a:latin typeface="Times" panose="02020603050405020304" pitchFamily="18" charset="0"/>
              </a:rPr>
              <a:t>ce</a:t>
            </a:r>
            <a:r>
              <a:rPr lang="en-GB" altLang="it-IT" dirty="0" smtClean="0">
                <a:latin typeface="Times" panose="02020603050405020304" pitchFamily="18" charset="0"/>
              </a:rPr>
              <a:t> ne </a:t>
            </a:r>
            <a:r>
              <a:rPr lang="en-GB" altLang="it-IT" dirty="0" err="1" smtClean="0">
                <a:latin typeface="Times" panose="02020603050405020304" pitchFamily="18" charset="0"/>
              </a:rPr>
              <a:t>accorgiamo</a:t>
            </a:r>
            <a:r>
              <a:rPr lang="en-GB" altLang="it-IT" dirty="0" smtClean="0">
                <a:latin typeface="Times" panose="02020603050405020304" pitchFamily="18" charset="0"/>
              </a:rPr>
              <a:t>) ma </a:t>
            </a:r>
            <a:r>
              <a:rPr lang="en-GB" altLang="it-IT" dirty="0" err="1" smtClean="0">
                <a:latin typeface="Times" panose="02020603050405020304" pitchFamily="18" charset="0"/>
              </a:rPr>
              <a:t>attenzione</a:t>
            </a:r>
            <a:r>
              <a:rPr lang="en-GB" altLang="it-IT" dirty="0" smtClean="0">
                <a:latin typeface="Times" panose="02020603050405020304" pitchFamily="18" charset="0"/>
              </a:rPr>
              <a:t> è </a:t>
            </a:r>
            <a:r>
              <a:rPr lang="en-GB" altLang="it-IT" dirty="0" err="1" smtClean="0">
                <a:latin typeface="Times" panose="02020603050405020304" pitchFamily="18" charset="0"/>
              </a:rPr>
              <a:t>possibile</a:t>
            </a:r>
            <a:r>
              <a:rPr lang="en-GB" altLang="it-IT" dirty="0" smtClean="0">
                <a:latin typeface="Times" panose="02020603050405020304" pitchFamily="18" charset="0"/>
              </a:rPr>
              <a:t> </a:t>
            </a:r>
            <a:r>
              <a:rPr lang="en-GB" altLang="it-IT" dirty="0" err="1" smtClean="0">
                <a:latin typeface="Times" panose="02020603050405020304" pitchFamily="18" charset="0"/>
              </a:rPr>
              <a:t>anche</a:t>
            </a:r>
            <a:r>
              <a:rPr lang="en-GB" altLang="it-IT" dirty="0" smtClean="0">
                <a:latin typeface="Times" panose="02020603050405020304" pitchFamily="18" charset="0"/>
              </a:rPr>
              <a:t> </a:t>
            </a:r>
            <a:r>
              <a:rPr lang="en-GB" altLang="it-IT" dirty="0" err="1" smtClean="0">
                <a:latin typeface="Times" panose="02020603050405020304" pitchFamily="18" charset="0"/>
              </a:rPr>
              <a:t>una</a:t>
            </a:r>
            <a:r>
              <a:rPr lang="en-GB" altLang="it-IT" dirty="0" smtClean="0">
                <a:latin typeface="Times" panose="02020603050405020304" pitchFamily="18" charset="0"/>
              </a:rPr>
              <a:t> </a:t>
            </a:r>
            <a:r>
              <a:rPr lang="en-GB" altLang="it-IT" dirty="0" err="1" smtClean="0">
                <a:latin typeface="Times" panose="02020603050405020304" pitchFamily="18" charset="0"/>
              </a:rPr>
              <a:t>formazione</a:t>
            </a:r>
            <a:r>
              <a:rPr lang="en-GB" altLang="it-IT" dirty="0" smtClean="0">
                <a:latin typeface="Times" panose="02020603050405020304" pitchFamily="18" charset="0"/>
              </a:rPr>
              <a:t> di </a:t>
            </a:r>
            <a:r>
              <a:rPr lang="en-GB" altLang="it-IT" dirty="0" err="1" smtClean="0">
                <a:latin typeface="Times" panose="02020603050405020304" pitchFamily="18" charset="0"/>
              </a:rPr>
              <a:t>esperienze</a:t>
            </a:r>
            <a:r>
              <a:rPr lang="en-GB" altLang="it-IT" dirty="0" smtClean="0">
                <a:latin typeface="Times" panose="02020603050405020304" pitchFamily="18" charset="0"/>
              </a:rPr>
              <a:t> </a:t>
            </a:r>
            <a:r>
              <a:rPr lang="en-GB" altLang="it-IT" dirty="0" err="1" smtClean="0">
                <a:latin typeface="Times" panose="02020603050405020304" pitchFamily="18" charset="0"/>
              </a:rPr>
              <a:t>dirette</a:t>
            </a:r>
            <a:r>
              <a:rPr lang="en-GB" altLang="it-IT" dirty="0" smtClean="0">
                <a:latin typeface="Times" panose="02020603050405020304" pitchFamily="18" charset="0"/>
              </a:rPr>
              <a:t> in </a:t>
            </a:r>
            <a:r>
              <a:rPr lang="en-GB" altLang="it-IT" dirty="0" err="1" smtClean="0">
                <a:latin typeface="Times" panose="02020603050405020304" pitchFamily="18" charset="0"/>
              </a:rPr>
              <a:t>assenza</a:t>
            </a:r>
            <a:r>
              <a:rPr lang="en-GB" altLang="it-IT" dirty="0" smtClean="0">
                <a:latin typeface="Times" panose="02020603050405020304" pitchFamily="18" charset="0"/>
              </a:rPr>
              <a:t> di </a:t>
            </a:r>
            <a:r>
              <a:rPr lang="en-GB" altLang="it-IT" dirty="0" err="1" smtClean="0">
                <a:latin typeface="Times" panose="02020603050405020304" pitchFamily="18" charset="0"/>
              </a:rPr>
              <a:t>guardare</a:t>
            </a:r>
            <a:r>
              <a:rPr lang="en-GB" altLang="it-IT" dirty="0" smtClean="0">
                <a:latin typeface="Times" panose="02020603050405020304" pitchFamily="18" charset="0"/>
              </a:rPr>
              <a:t> (</a:t>
            </a:r>
            <a:r>
              <a:rPr lang="en-GB" altLang="it-IT" dirty="0" err="1" smtClean="0">
                <a:latin typeface="Times" panose="02020603050405020304" pitchFamily="18" charset="0"/>
              </a:rPr>
              <a:t>stimolazione</a:t>
            </a:r>
            <a:r>
              <a:rPr lang="en-GB" altLang="it-IT" dirty="0" smtClean="0">
                <a:latin typeface="Times" panose="02020603050405020304" pitchFamily="18" charset="0"/>
              </a:rPr>
              <a:t> </a:t>
            </a:r>
            <a:r>
              <a:rPr lang="en-GB" altLang="it-IT" dirty="0" err="1" smtClean="0">
                <a:latin typeface="Times" panose="02020603050405020304" pitchFamily="18" charset="0"/>
              </a:rPr>
              <a:t>sensoriale</a:t>
            </a:r>
            <a:r>
              <a:rPr lang="en-GB" altLang="it-IT" dirty="0" smtClean="0">
                <a:latin typeface="Times" panose="02020603050405020304" pitchFamily="18" charset="0"/>
              </a:rPr>
              <a:t>), </a:t>
            </a:r>
            <a:r>
              <a:rPr lang="en-GB" altLang="it-IT" dirty="0" err="1" smtClean="0">
                <a:latin typeface="Times" panose="02020603050405020304" pitchFamily="18" charset="0"/>
              </a:rPr>
              <a:t>quando</a:t>
            </a:r>
            <a:r>
              <a:rPr lang="en-GB" altLang="it-IT" dirty="0" smtClean="0">
                <a:latin typeface="Times" panose="02020603050405020304" pitchFamily="18" charset="0"/>
              </a:rPr>
              <a:t> </a:t>
            </a:r>
            <a:r>
              <a:rPr lang="en-GB" altLang="it-IT" dirty="0" err="1" smtClean="0">
                <a:latin typeface="Times" panose="02020603050405020304" pitchFamily="18" charset="0"/>
              </a:rPr>
              <a:t>abbiamo</a:t>
            </a:r>
            <a:r>
              <a:rPr lang="en-GB" altLang="it-IT" dirty="0" smtClean="0">
                <a:latin typeface="Times" panose="02020603050405020304" pitchFamily="18" charset="0"/>
              </a:rPr>
              <a:t> </a:t>
            </a:r>
            <a:r>
              <a:rPr lang="en-GB" altLang="it-IT" dirty="0" err="1" smtClean="0">
                <a:latin typeface="Times" panose="02020603050405020304" pitchFamily="18" charset="0"/>
              </a:rPr>
              <a:t>aspettative</a:t>
            </a:r>
            <a:r>
              <a:rPr lang="en-GB" altLang="it-IT" dirty="0" smtClean="0">
                <a:latin typeface="Times" panose="02020603050405020304" pitchFamily="18" charset="0"/>
              </a:rPr>
              <a:t> verso un </a:t>
            </a:r>
            <a:r>
              <a:rPr lang="en-GB" altLang="it-IT" dirty="0" err="1" smtClean="0">
                <a:latin typeface="Times" panose="02020603050405020304" pitchFamily="18" charset="0"/>
              </a:rPr>
              <a:t>evento</a:t>
            </a:r>
            <a:r>
              <a:rPr lang="en-GB" altLang="it-IT" dirty="0" smtClean="0">
                <a:latin typeface="Times" panose="02020603050405020304" pitchFamily="18" charset="0"/>
              </a:rPr>
              <a:t> e </a:t>
            </a:r>
            <a:r>
              <a:rPr lang="en-GB" altLang="it-IT" dirty="0" err="1" smtClean="0">
                <a:latin typeface="Times" panose="02020603050405020304" pitchFamily="18" charset="0"/>
              </a:rPr>
              <a:t>sentiamo</a:t>
            </a:r>
            <a:r>
              <a:rPr lang="en-GB" altLang="it-IT" dirty="0" smtClean="0">
                <a:latin typeface="Times" panose="02020603050405020304" pitchFamily="18" charset="0"/>
              </a:rPr>
              <a:t> </a:t>
            </a:r>
            <a:r>
              <a:rPr lang="en-GB" altLang="it-IT" dirty="0" err="1" smtClean="0">
                <a:latin typeface="Times" panose="02020603050405020304" pitchFamily="18" charset="0"/>
              </a:rPr>
              <a:t>udiamo</a:t>
            </a:r>
            <a:r>
              <a:rPr lang="en-GB" altLang="it-IT" dirty="0" smtClean="0">
                <a:latin typeface="Times" panose="02020603050405020304" pitchFamily="18" charset="0"/>
              </a:rPr>
              <a:t> o </a:t>
            </a:r>
            <a:r>
              <a:rPr lang="en-GB" altLang="it-IT" dirty="0" err="1" smtClean="0">
                <a:latin typeface="Times" panose="02020603050405020304" pitchFamily="18" charset="0"/>
              </a:rPr>
              <a:t>interpretiamo</a:t>
            </a:r>
            <a:r>
              <a:rPr lang="en-GB" altLang="it-IT" dirty="0" smtClean="0">
                <a:latin typeface="Times" panose="02020603050405020304" pitchFamily="18" charset="0"/>
              </a:rPr>
              <a:t> </a:t>
            </a:r>
            <a:r>
              <a:rPr lang="en-GB" altLang="it-IT" dirty="0" err="1" smtClean="0">
                <a:latin typeface="Times" panose="02020603050405020304" pitchFamily="18" charset="0"/>
              </a:rPr>
              <a:t>qualcosa</a:t>
            </a:r>
            <a:r>
              <a:rPr lang="en-GB" altLang="it-IT" dirty="0" smtClean="0">
                <a:latin typeface="Times" panose="02020603050405020304" pitchFamily="18" charset="0"/>
              </a:rPr>
              <a:t> come </a:t>
            </a:r>
            <a:r>
              <a:rPr lang="en-GB" altLang="it-IT" dirty="0" err="1" smtClean="0">
                <a:latin typeface="Times" panose="02020603050405020304" pitchFamily="18" charset="0"/>
              </a:rPr>
              <a:t>reali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stimolazioni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sensoriali</a:t>
            </a:r>
            <a:r>
              <a:rPr lang="en-GB" altLang="it-IT" baseline="0" dirty="0" smtClean="0">
                <a:latin typeface="Times" panose="02020603050405020304" pitchFamily="18" charset="0"/>
              </a:rPr>
              <a:t>…</a:t>
            </a:r>
            <a:r>
              <a:rPr lang="en-GB" altLang="it-IT" baseline="0" dirty="0" err="1" smtClean="0">
                <a:latin typeface="Times" panose="02020603050405020304" pitchFamily="18" charset="0"/>
              </a:rPr>
              <a:t>pensate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alle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allucinazioni</a:t>
            </a:r>
            <a:r>
              <a:rPr lang="en-GB" altLang="it-IT" baseline="0" dirty="0" smtClean="0">
                <a:latin typeface="Times" panose="02020603050405020304" pitchFamily="18" charset="0"/>
              </a:rPr>
              <a:t>”.</a:t>
            </a:r>
            <a:r>
              <a:rPr lang="en-GB" altLang="it-IT" dirty="0" smtClean="0">
                <a:latin typeface="Times" panose="02020603050405020304" pitchFamily="18" charset="0"/>
              </a:rPr>
              <a:t> </a:t>
            </a:r>
          </a:p>
        </p:txBody>
      </p:sp>
    </p:spTree>
    <p:extLst>
      <p:ext uri="{BB962C8B-B14F-4D97-AF65-F5344CB8AC3E}">
        <p14:creationId xmlns:p14="http://schemas.microsoft.com/office/powerpoint/2010/main" val="2445038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172338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157326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In testa al sito Moodle2 trovate il messaggio che chiarisce per questo AA e questo periodo straordinario di emergenza le modalità di erogazione adottate dal corso</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13</a:t>
            </a:fld>
            <a:endParaRPr lang="en-US" altLang="it-IT"/>
          </a:p>
        </p:txBody>
      </p:sp>
    </p:spTree>
    <p:extLst>
      <p:ext uri="{BB962C8B-B14F-4D97-AF65-F5344CB8AC3E}">
        <p14:creationId xmlns:p14="http://schemas.microsoft.com/office/powerpoint/2010/main" val="1758144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4161619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lgn="r">
              <a:spcBef>
                <a:spcPct val="0"/>
              </a:spcBef>
            </a:pPr>
            <a:fld id="{C71E1365-5AAD-440E-ADE7-E002AB7C16C2}" type="slidenum">
              <a:rPr lang="en-US" altLang="it-IT">
                <a:cs typeface="Arial" panose="020B0604020202020204" pitchFamily="34" charset="0"/>
              </a:rPr>
              <a:pPr algn="r">
                <a:spcBef>
                  <a:spcPct val="0"/>
                </a:spcBef>
              </a:pPr>
              <a:t>15</a:t>
            </a:fld>
            <a:endParaRPr lang="en-US" altLang="it-IT">
              <a:cs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2433215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lgn="r">
              <a:spcBef>
                <a:spcPct val="0"/>
              </a:spcBef>
            </a:pPr>
            <a:fld id="{D5E4AE56-F818-415A-8FC2-7F08EBB67299}" type="slidenum">
              <a:rPr lang="en-US" altLang="it-IT">
                <a:cs typeface="Arial" panose="020B0604020202020204" pitchFamily="34" charset="0"/>
              </a:rPr>
              <a:pPr algn="r">
                <a:spcBef>
                  <a:spcPct val="0"/>
                </a:spcBef>
              </a:pPr>
              <a:t>16</a:t>
            </a:fld>
            <a:endParaRPr lang="en-US" altLang="it-IT">
              <a:cs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239794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1052558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3315376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2973734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lgn="r">
              <a:spcBef>
                <a:spcPct val="0"/>
              </a:spcBef>
            </a:pPr>
            <a:fld id="{E32CC997-27AC-4A58-AF7F-36F437556ED6}" type="slidenum">
              <a:rPr lang="en-US" altLang="it-IT">
                <a:cs typeface="Arial" panose="020B0604020202020204" pitchFamily="34" charset="0"/>
              </a:rPr>
              <a:pPr algn="r">
                <a:spcBef>
                  <a:spcPct val="0"/>
                </a:spcBef>
              </a:pPr>
              <a:t>21</a:t>
            </a:fld>
            <a:endParaRPr lang="en-US" altLang="it-IT">
              <a:cs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2642180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spcBef>
                <a:spcPct val="0"/>
              </a:spcBef>
            </a:pPr>
            <a:fld id="{A6F87B0C-B471-4C5B-AFE7-001B04F43B24}" type="slidenum">
              <a:rPr lang="en-US" altLang="it-IT"/>
              <a:pPr>
                <a:spcBef>
                  <a:spcPct val="0"/>
                </a:spcBef>
              </a:pPr>
              <a:t>2</a:t>
            </a:fld>
            <a:endParaRPr lang="en-US" altLang="it-IT"/>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dirty="0" err="1" smtClean="0">
                <a:latin typeface="Times" panose="02020603050405020304" pitchFamily="18" charset="0"/>
              </a:rPr>
              <a:t>Capacità</a:t>
            </a:r>
            <a:r>
              <a:rPr lang="en-GB" altLang="it-IT" dirty="0" smtClean="0">
                <a:latin typeface="Times" panose="02020603050405020304" pitchFamily="18" charset="0"/>
              </a:rPr>
              <a:t> </a:t>
            </a:r>
            <a:r>
              <a:rPr lang="en-GB" altLang="it-IT" dirty="0" err="1" smtClean="0">
                <a:latin typeface="Times" panose="02020603050405020304" pitchFamily="18" charset="0"/>
              </a:rPr>
              <a:t>sensoriali</a:t>
            </a:r>
            <a:r>
              <a:rPr lang="en-GB" altLang="it-IT" dirty="0" smtClean="0">
                <a:latin typeface="Times" panose="02020603050405020304" pitchFamily="18" charset="0"/>
              </a:rPr>
              <a:t> </a:t>
            </a:r>
            <a:r>
              <a:rPr lang="en-GB" altLang="it-IT" dirty="0" err="1" smtClean="0">
                <a:latin typeface="Times" panose="02020603050405020304" pitchFamily="18" charset="0"/>
              </a:rPr>
              <a:t>quello</a:t>
            </a:r>
            <a:r>
              <a:rPr lang="en-GB" altLang="it-IT" dirty="0" smtClean="0">
                <a:latin typeface="Times" panose="02020603050405020304" pitchFamily="18" charset="0"/>
              </a:rPr>
              <a:t> </a:t>
            </a:r>
            <a:r>
              <a:rPr lang="en-GB" altLang="it-IT" dirty="0" err="1" smtClean="0">
                <a:latin typeface="Times" panose="02020603050405020304" pitchFamily="18" charset="0"/>
              </a:rPr>
              <a:t>che</a:t>
            </a:r>
            <a:r>
              <a:rPr lang="en-GB" altLang="it-IT" dirty="0" smtClean="0">
                <a:latin typeface="Times" panose="02020603050405020304" pitchFamily="18" charset="0"/>
              </a:rPr>
              <a:t> </a:t>
            </a:r>
            <a:r>
              <a:rPr lang="en-GB" altLang="it-IT" dirty="0" err="1" smtClean="0">
                <a:latin typeface="Times" panose="02020603050405020304" pitchFamily="18" charset="0"/>
              </a:rPr>
              <a:t>viene</a:t>
            </a:r>
            <a:r>
              <a:rPr lang="en-GB" altLang="it-IT" dirty="0" smtClean="0">
                <a:latin typeface="Times" panose="02020603050405020304" pitchFamily="18" charset="0"/>
              </a:rPr>
              <a:t> prima del </a:t>
            </a:r>
            <a:r>
              <a:rPr lang="en-GB" altLang="it-IT" dirty="0" err="1" smtClean="0">
                <a:latin typeface="Times" panose="02020603050405020304" pitchFamily="18" charset="0"/>
              </a:rPr>
              <a:t>percetto</a:t>
            </a:r>
            <a:r>
              <a:rPr lang="en-GB" altLang="it-IT" dirty="0" smtClean="0">
                <a:latin typeface="Times" panose="02020603050405020304" pitchFamily="18" charset="0"/>
              </a:rPr>
              <a:t> – </a:t>
            </a:r>
            <a:r>
              <a:rPr lang="en-GB" altLang="it-IT" dirty="0" err="1" smtClean="0">
                <a:latin typeface="Times" panose="02020603050405020304" pitchFamily="18" charset="0"/>
              </a:rPr>
              <a:t>sensazione</a:t>
            </a:r>
            <a:r>
              <a:rPr lang="en-GB" altLang="it-IT" dirty="0" smtClean="0">
                <a:latin typeface="Times" panose="02020603050405020304" pitchFamily="18" charset="0"/>
              </a:rPr>
              <a:t> </a:t>
            </a:r>
            <a:r>
              <a:rPr lang="en-GB" altLang="it-IT" dirty="0" err="1" smtClean="0">
                <a:latin typeface="Times" panose="02020603050405020304" pitchFamily="18" charset="0"/>
              </a:rPr>
              <a:t>che</a:t>
            </a:r>
            <a:r>
              <a:rPr lang="en-GB" altLang="it-IT" dirty="0" smtClean="0">
                <a:latin typeface="Times" panose="02020603050405020304" pitchFamily="18" charset="0"/>
              </a:rPr>
              <a:t> non </a:t>
            </a:r>
            <a:r>
              <a:rPr lang="en-GB" altLang="it-IT" dirty="0" err="1" smtClean="0">
                <a:latin typeface="Times" panose="02020603050405020304" pitchFamily="18" charset="0"/>
              </a:rPr>
              <a:t>necessariamente</a:t>
            </a:r>
            <a:r>
              <a:rPr lang="en-GB" altLang="it-IT" dirty="0" smtClean="0">
                <a:latin typeface="Times" panose="02020603050405020304" pitchFamily="18" charset="0"/>
              </a:rPr>
              <a:t> </a:t>
            </a:r>
            <a:r>
              <a:rPr lang="en-GB" altLang="it-IT" dirty="0" err="1" smtClean="0">
                <a:latin typeface="Times" panose="02020603050405020304" pitchFamily="18" charset="0"/>
              </a:rPr>
              <a:t>corrispondono</a:t>
            </a:r>
            <a:r>
              <a:rPr lang="en-GB" altLang="it-IT" dirty="0" smtClean="0">
                <a:latin typeface="Times" panose="02020603050405020304" pitchFamily="18" charset="0"/>
              </a:rPr>
              <a:t> </a:t>
            </a:r>
            <a:r>
              <a:rPr lang="en-GB" altLang="it-IT" dirty="0" err="1" smtClean="0">
                <a:latin typeface="Times" panose="02020603050405020304" pitchFamily="18" charset="0"/>
              </a:rPr>
              <a:t>uno</a:t>
            </a:r>
            <a:r>
              <a:rPr lang="en-GB" altLang="it-IT" dirty="0" smtClean="0">
                <a:latin typeface="Times" panose="02020603050405020304" pitchFamily="18" charset="0"/>
              </a:rPr>
              <a:t> a </a:t>
            </a:r>
            <a:r>
              <a:rPr lang="en-GB" altLang="it-IT" dirty="0" err="1" smtClean="0">
                <a:latin typeface="Times" panose="02020603050405020304" pitchFamily="18" charset="0"/>
              </a:rPr>
              <a:t>uno</a:t>
            </a:r>
            <a:r>
              <a:rPr lang="en-GB" altLang="it-IT" dirty="0" smtClean="0">
                <a:latin typeface="Times" panose="02020603050405020304" pitchFamily="18" charset="0"/>
              </a:rPr>
              <a:t> con </a:t>
            </a:r>
            <a:r>
              <a:rPr lang="en-GB" altLang="it-IT" dirty="0" err="1" smtClean="0">
                <a:latin typeface="Times" panose="02020603050405020304" pitchFamily="18" charset="0"/>
              </a:rPr>
              <a:t>ciò</a:t>
            </a:r>
            <a:r>
              <a:rPr lang="en-GB" altLang="it-IT" dirty="0" smtClean="0">
                <a:latin typeface="Times" panose="02020603050405020304" pitchFamily="18" charset="0"/>
              </a:rPr>
              <a:t> </a:t>
            </a:r>
            <a:r>
              <a:rPr lang="en-GB" altLang="it-IT" dirty="0" err="1" smtClean="0">
                <a:latin typeface="Times" panose="02020603050405020304" pitchFamily="18" charset="0"/>
              </a:rPr>
              <a:t>che</a:t>
            </a:r>
            <a:r>
              <a:rPr lang="en-GB" altLang="it-IT" dirty="0" smtClean="0">
                <a:latin typeface="Times" panose="02020603050405020304" pitchFamily="18" charset="0"/>
              </a:rPr>
              <a:t> </a:t>
            </a:r>
            <a:r>
              <a:rPr lang="en-GB" altLang="it-IT" dirty="0" err="1" smtClean="0">
                <a:latin typeface="Times" panose="02020603050405020304" pitchFamily="18" charset="0"/>
              </a:rPr>
              <a:t>percepiamo</a:t>
            </a:r>
            <a:r>
              <a:rPr lang="en-GB" altLang="it-IT" baseline="0" dirty="0" smtClean="0">
                <a:latin typeface="Times" panose="02020603050405020304" pitchFamily="18" charset="0"/>
              </a:rPr>
              <a:t> </a:t>
            </a:r>
            <a:r>
              <a:rPr lang="en-GB" altLang="it-IT" dirty="0" err="1" smtClean="0">
                <a:latin typeface="Times" panose="02020603050405020304" pitchFamily="18" charset="0"/>
              </a:rPr>
              <a:t>Percettive</a:t>
            </a:r>
            <a:r>
              <a:rPr lang="en-GB" altLang="it-IT" dirty="0" smtClean="0">
                <a:latin typeface="Times" panose="02020603050405020304" pitchFamily="18" charset="0"/>
              </a:rPr>
              <a:t> – elaborate a </a:t>
            </a:r>
            <a:r>
              <a:rPr lang="en-GB" altLang="it-IT" dirty="0" err="1" smtClean="0">
                <a:latin typeface="Times" panose="02020603050405020304" pitchFamily="18" charset="0"/>
              </a:rPr>
              <a:t>partire</a:t>
            </a:r>
            <a:r>
              <a:rPr lang="en-GB" altLang="it-IT" dirty="0" smtClean="0">
                <a:latin typeface="Times" panose="02020603050405020304" pitchFamily="18" charset="0"/>
              </a:rPr>
              <a:t> </a:t>
            </a:r>
            <a:r>
              <a:rPr lang="en-GB" altLang="it-IT" dirty="0" err="1" smtClean="0">
                <a:latin typeface="Times" panose="02020603050405020304" pitchFamily="18" charset="0"/>
              </a:rPr>
              <a:t>dalla</a:t>
            </a:r>
            <a:r>
              <a:rPr lang="en-GB" altLang="it-IT" dirty="0" smtClean="0">
                <a:latin typeface="Times" panose="02020603050405020304" pitchFamily="18" charset="0"/>
              </a:rPr>
              <a:t> </a:t>
            </a:r>
            <a:r>
              <a:rPr lang="en-GB" altLang="it-IT" dirty="0" err="1" smtClean="0">
                <a:latin typeface="Times" panose="02020603050405020304" pitchFamily="18" charset="0"/>
              </a:rPr>
              <a:t>stimolazione</a:t>
            </a:r>
            <a:r>
              <a:rPr lang="en-GB" altLang="it-IT" dirty="0" smtClean="0">
                <a:latin typeface="Times" panose="02020603050405020304" pitchFamily="18" charset="0"/>
              </a:rPr>
              <a:t> </a:t>
            </a:r>
            <a:r>
              <a:rPr lang="en-GB" altLang="it-IT" dirty="0" err="1" smtClean="0">
                <a:latin typeface="Times" panose="02020603050405020304" pitchFamily="18" charset="0"/>
              </a:rPr>
              <a:t>sensoriale</a:t>
            </a:r>
            <a:r>
              <a:rPr lang="en-GB" altLang="it-IT" dirty="0" smtClean="0">
                <a:latin typeface="Times" panose="02020603050405020304" pitchFamily="18" charset="0"/>
              </a:rPr>
              <a:t> –</a:t>
            </a:r>
          </a:p>
          <a:p>
            <a:endParaRPr lang="en-GB" altLang="it-IT" dirty="0" smtClean="0">
              <a:latin typeface="Times" panose="02020603050405020304" pitchFamily="18" charset="0"/>
            </a:endParaRPr>
          </a:p>
          <a:p>
            <a:r>
              <a:rPr lang="en-GB" altLang="it-IT" dirty="0" smtClean="0">
                <a:latin typeface="Times" panose="02020603050405020304" pitchFamily="18" charset="0"/>
              </a:rPr>
              <a:t>Ma la </a:t>
            </a:r>
            <a:r>
              <a:rPr lang="en-GB" altLang="it-IT" dirty="0" err="1" smtClean="0">
                <a:latin typeface="Times" panose="02020603050405020304" pitchFamily="18" charset="0"/>
              </a:rPr>
              <a:t>percezione</a:t>
            </a:r>
            <a:r>
              <a:rPr lang="en-GB" altLang="it-IT" dirty="0" smtClean="0">
                <a:latin typeface="Times" panose="02020603050405020304" pitchFamily="18" charset="0"/>
              </a:rPr>
              <a:t> è </a:t>
            </a:r>
            <a:r>
              <a:rPr lang="en-GB" altLang="it-IT" dirty="0" err="1" smtClean="0">
                <a:latin typeface="Times" panose="02020603050405020304" pitchFamily="18" charset="0"/>
              </a:rPr>
              <a:t>guidata</a:t>
            </a:r>
            <a:r>
              <a:rPr lang="en-GB" altLang="it-IT" dirty="0" smtClean="0">
                <a:latin typeface="Times" panose="02020603050405020304" pitchFamily="18" charset="0"/>
              </a:rPr>
              <a:t> da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fattori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endogeni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dipendenti</a:t>
            </a:r>
            <a:r>
              <a:rPr lang="en-GB" altLang="it-IT" baseline="0" dirty="0" smtClean="0">
                <a:latin typeface="Times" panose="02020603050405020304" pitchFamily="18" charset="0"/>
              </a:rPr>
              <a:t> dal </a:t>
            </a:r>
            <a:r>
              <a:rPr lang="en-GB" altLang="it-IT" baseline="0" dirty="0" err="1" smtClean="0">
                <a:latin typeface="Times" panose="02020603050405020304" pitchFamily="18" charset="0"/>
              </a:rPr>
              <a:t>compito</a:t>
            </a:r>
            <a:r>
              <a:rPr lang="en-GB" altLang="it-IT" baseline="0" dirty="0" smtClean="0">
                <a:latin typeface="Times" panose="02020603050405020304" pitchFamily="18" charset="0"/>
              </a:rPr>
              <a:t>) e </a:t>
            </a:r>
            <a:r>
              <a:rPr lang="en-GB" altLang="it-IT" baseline="0" dirty="0" err="1" smtClean="0">
                <a:latin typeface="Times" panose="02020603050405020304" pitchFamily="18" charset="0"/>
              </a:rPr>
              <a:t>esogeni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dipendenti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dallo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stimolo</a:t>
            </a:r>
            <a:r>
              <a:rPr lang="en-GB" altLang="it-IT" baseline="0" dirty="0" smtClean="0">
                <a:latin typeface="Times" panose="02020603050405020304" pitchFamily="18" charset="0"/>
              </a:rPr>
              <a:t>) – la nostra </a:t>
            </a:r>
            <a:r>
              <a:rPr lang="en-GB" altLang="it-IT" baseline="0" dirty="0" err="1" smtClean="0">
                <a:latin typeface="Times" panose="02020603050405020304" pitchFamily="18" charset="0"/>
              </a:rPr>
              <a:t>percezione</a:t>
            </a:r>
            <a:r>
              <a:rPr lang="en-GB" altLang="it-IT" baseline="0" dirty="0" smtClean="0">
                <a:latin typeface="Times" panose="02020603050405020304" pitchFamily="18" charset="0"/>
              </a:rPr>
              <a:t> è </a:t>
            </a:r>
            <a:r>
              <a:rPr lang="en-GB" altLang="it-IT" baseline="0" dirty="0" err="1" smtClean="0">
                <a:latin typeface="Times" panose="02020603050405020304" pitchFamily="18" charset="0"/>
              </a:rPr>
              <a:t>veicolata</a:t>
            </a:r>
            <a:r>
              <a:rPr lang="en-GB" altLang="it-IT" baseline="0" dirty="0" smtClean="0">
                <a:latin typeface="Times" panose="02020603050405020304" pitchFamily="18" charset="0"/>
              </a:rPr>
              <a:t> e </a:t>
            </a:r>
            <a:r>
              <a:rPr lang="en-GB" altLang="it-IT" baseline="0" dirty="0" err="1" smtClean="0">
                <a:latin typeface="Times" panose="02020603050405020304" pitchFamily="18" charset="0"/>
              </a:rPr>
              <a:t>raggiunge</a:t>
            </a:r>
            <a:r>
              <a:rPr lang="en-GB" altLang="it-IT" baseline="0" dirty="0" smtClean="0">
                <a:latin typeface="Times" panose="02020603050405020304" pitchFamily="18" charset="0"/>
              </a:rPr>
              <a:t> solo </a:t>
            </a:r>
            <a:r>
              <a:rPr lang="en-GB" altLang="it-IT" baseline="0" dirty="0" err="1" smtClean="0">
                <a:latin typeface="Times" panose="02020603050405020304" pitchFamily="18" charset="0"/>
              </a:rPr>
              <a:t>informazioni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all’interno</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una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finestra</a:t>
            </a:r>
            <a:r>
              <a:rPr lang="en-GB" altLang="it-IT" baseline="0" dirty="0" smtClean="0">
                <a:latin typeface="Times" panose="02020603050405020304" pitchFamily="18" charset="0"/>
              </a:rPr>
              <a:t> attentive</a:t>
            </a:r>
          </a:p>
          <a:p>
            <a:endParaRPr lang="en-GB" altLang="it-IT" baseline="0" dirty="0" smtClean="0">
              <a:latin typeface="Times" panose="02020603050405020304" pitchFamily="18" charset="0"/>
            </a:endParaRPr>
          </a:p>
          <a:p>
            <a:r>
              <a:rPr lang="en-GB" altLang="it-IT" baseline="0" dirty="0" err="1" smtClean="0">
                <a:latin typeface="Times" panose="02020603050405020304" pitchFamily="18" charset="0"/>
              </a:rPr>
              <a:t>Percepire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però</a:t>
            </a:r>
            <a:r>
              <a:rPr lang="en-GB" altLang="it-IT" baseline="0" dirty="0" smtClean="0">
                <a:latin typeface="Times" panose="02020603050405020304" pitchFamily="18" charset="0"/>
              </a:rPr>
              <a:t> non </a:t>
            </a:r>
            <a:r>
              <a:rPr lang="en-GB" altLang="it-IT" baseline="0" dirty="0" err="1" smtClean="0">
                <a:latin typeface="Times" panose="02020603050405020304" pitchFamily="18" charset="0"/>
              </a:rPr>
              <a:t>basta</a:t>
            </a:r>
            <a:r>
              <a:rPr lang="en-GB" altLang="it-IT" baseline="0" dirty="0" smtClean="0">
                <a:latin typeface="Times" panose="02020603050405020304" pitchFamily="18" charset="0"/>
              </a:rPr>
              <a:t> – </a:t>
            </a:r>
            <a:r>
              <a:rPr lang="en-GB" altLang="it-IT" baseline="0" dirty="0" err="1" smtClean="0">
                <a:latin typeface="Times" panose="02020603050405020304" pitchFamily="18" charset="0"/>
              </a:rPr>
              <a:t>perchè</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alla</a:t>
            </a:r>
            <a:r>
              <a:rPr lang="en-GB" altLang="it-IT" baseline="0" dirty="0" smtClean="0">
                <a:latin typeface="Times" panose="02020603050405020304" pitchFamily="18" charset="0"/>
              </a:rPr>
              <a:t> fine del </a:t>
            </a:r>
            <a:r>
              <a:rPr lang="en-GB" altLang="it-IT" baseline="0" dirty="0" err="1" smtClean="0">
                <a:latin typeface="Times" panose="02020603050405020304" pitchFamily="18" charset="0"/>
              </a:rPr>
              <a:t>processo</a:t>
            </a:r>
            <a:r>
              <a:rPr lang="en-GB" altLang="it-IT" baseline="0" dirty="0" smtClean="0">
                <a:latin typeface="Times" panose="02020603050405020304" pitchFamily="18" charset="0"/>
              </a:rPr>
              <a:t> ci </a:t>
            </a:r>
            <a:r>
              <a:rPr lang="en-GB" altLang="it-IT" baseline="0" dirty="0" err="1" smtClean="0">
                <a:latin typeface="Times" panose="02020603050405020304" pitchFamily="18" charset="0"/>
              </a:rPr>
              <a:t>deve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essere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il</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riconoscimento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che</a:t>
            </a:r>
            <a:r>
              <a:rPr lang="en-GB" altLang="it-IT" baseline="0" dirty="0" smtClean="0">
                <a:latin typeface="Times" panose="02020603050405020304" pitchFamily="18" charset="0"/>
              </a:rPr>
              <a:t> è quell </a:t>
            </a:r>
            <a:r>
              <a:rPr lang="en-GB" altLang="it-IT" baseline="0" dirty="0" err="1" smtClean="0">
                <a:latin typeface="Times" panose="02020603050405020304" pitchFamily="18" charset="0"/>
              </a:rPr>
              <a:t>processo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che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lega</a:t>
            </a:r>
            <a:r>
              <a:rPr lang="en-GB" altLang="it-IT" baseline="0" dirty="0" smtClean="0">
                <a:latin typeface="Times" panose="02020603050405020304" pitchFamily="18" charset="0"/>
              </a:rPr>
              <a:t> la </a:t>
            </a:r>
            <a:r>
              <a:rPr lang="en-GB" altLang="it-IT" baseline="0" dirty="0" err="1" smtClean="0">
                <a:latin typeface="Times" panose="02020603050405020304" pitchFamily="18" charset="0"/>
              </a:rPr>
              <a:t>percezione</a:t>
            </a:r>
            <a:r>
              <a:rPr lang="en-GB" altLang="it-IT" baseline="0" dirty="0" smtClean="0">
                <a:latin typeface="Times" panose="02020603050405020304" pitchFamily="18" charset="0"/>
              </a:rPr>
              <a:t> con </a:t>
            </a:r>
            <a:r>
              <a:rPr lang="en-GB" altLang="it-IT" baseline="0" dirty="0" err="1" smtClean="0">
                <a:latin typeface="Times" panose="02020603050405020304" pitchFamily="18" charset="0"/>
              </a:rPr>
              <a:t>ciò</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che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abbiamo</a:t>
            </a:r>
            <a:r>
              <a:rPr lang="en-GB" altLang="it-IT" baseline="0" dirty="0" smtClean="0">
                <a:latin typeface="Times" panose="02020603050405020304" pitchFamily="18" charset="0"/>
              </a:rPr>
              <a:t> in </a:t>
            </a:r>
            <a:r>
              <a:rPr lang="en-GB" altLang="it-IT" baseline="0" dirty="0" err="1" smtClean="0">
                <a:latin typeface="Times" panose="02020603050405020304" pitchFamily="18" charset="0"/>
              </a:rPr>
              <a:t>memoria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che</a:t>
            </a:r>
            <a:r>
              <a:rPr lang="en-GB" altLang="it-IT" baseline="0" dirty="0" smtClean="0">
                <a:latin typeface="Times" panose="02020603050405020304" pitchFamily="18" charset="0"/>
              </a:rPr>
              <a:t> mi </a:t>
            </a:r>
            <a:r>
              <a:rPr lang="en-GB" altLang="it-IT" baseline="0" dirty="0" err="1" smtClean="0">
                <a:latin typeface="Times" panose="02020603050405020304" pitchFamily="18" charset="0"/>
              </a:rPr>
              <a:t>permette</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creare</a:t>
            </a:r>
            <a:r>
              <a:rPr lang="en-GB" altLang="it-IT" baseline="0" dirty="0" smtClean="0">
                <a:latin typeface="Times" panose="02020603050405020304" pitchFamily="18" charset="0"/>
              </a:rPr>
              <a:t> un </a:t>
            </a:r>
            <a:r>
              <a:rPr lang="en-GB" altLang="it-IT" baseline="0" dirty="0" err="1" smtClean="0">
                <a:latin typeface="Times" panose="02020603050405020304" pitchFamily="18" charset="0"/>
              </a:rPr>
              <a:t>legame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effettivo</a:t>
            </a:r>
            <a:r>
              <a:rPr lang="en-GB" altLang="it-IT" baseline="0" dirty="0" smtClean="0">
                <a:latin typeface="Times" panose="02020603050405020304" pitchFamily="18" charset="0"/>
              </a:rPr>
              <a:t> con </a:t>
            </a:r>
            <a:r>
              <a:rPr lang="en-GB" altLang="it-IT" baseline="0" dirty="0" err="1" smtClean="0">
                <a:latin typeface="Times" panose="02020603050405020304" pitchFamily="18" charset="0"/>
              </a:rPr>
              <a:t>il</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mondo</a:t>
            </a:r>
            <a:endParaRPr lang="en-GB" altLang="it-IT" dirty="0" smtClean="0">
              <a:latin typeface="Times" panose="02020603050405020304" pitchFamily="18" charset="0"/>
            </a:endParaRPr>
          </a:p>
          <a:p>
            <a:endParaRPr lang="en-GB" altLang="it-IT" dirty="0" smtClean="0">
              <a:latin typeface="Times" panose="02020603050405020304" pitchFamily="18" charset="0"/>
            </a:endParaRPr>
          </a:p>
        </p:txBody>
      </p:sp>
    </p:spTree>
    <p:extLst>
      <p:ext uri="{BB962C8B-B14F-4D97-AF65-F5344CB8AC3E}">
        <p14:creationId xmlns:p14="http://schemas.microsoft.com/office/powerpoint/2010/main" val="3464392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CATTURA ATTENTIVA e TATCHER</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27</a:t>
            </a:fld>
            <a:endParaRPr lang="en-US" altLang="it-IT"/>
          </a:p>
        </p:txBody>
      </p:sp>
    </p:spTree>
    <p:extLst>
      <p:ext uri="{BB962C8B-B14F-4D97-AF65-F5344CB8AC3E}">
        <p14:creationId xmlns:p14="http://schemas.microsoft.com/office/powerpoint/2010/main" val="3569646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2559308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lgn="r">
              <a:spcBef>
                <a:spcPct val="0"/>
              </a:spcBef>
            </a:pPr>
            <a:fld id="{D406931D-7C70-424E-B128-DAE8C6968923}" type="slidenum">
              <a:rPr lang="en-US" altLang="it-IT">
                <a:cs typeface="Arial" panose="020B0604020202020204" pitchFamily="34" charset="0"/>
              </a:rPr>
              <a:pPr algn="r">
                <a:spcBef>
                  <a:spcPct val="0"/>
                </a:spcBef>
              </a:pPr>
              <a:t>29</a:t>
            </a:fld>
            <a:endParaRPr lang="en-US" altLang="it-IT">
              <a:cs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2037749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1382441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spcBef>
                <a:spcPct val="0"/>
              </a:spcBef>
            </a:pPr>
            <a:fld id="{58C53FF0-D00C-4B3F-90D8-46A71DE146DE}" type="slidenum">
              <a:rPr lang="en-US" altLang="it-IT"/>
              <a:pPr>
                <a:spcBef>
                  <a:spcPct val="0"/>
                </a:spcBef>
              </a:pPr>
              <a:t>3</a:t>
            </a:fld>
            <a:endParaRPr lang="en-US" altLang="it-IT"/>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454476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spcBef>
                <a:spcPct val="0"/>
              </a:spcBef>
            </a:pPr>
            <a:fld id="{58C53FF0-D00C-4B3F-90D8-46A71DE146DE}" type="slidenum">
              <a:rPr lang="en-US" altLang="it-IT"/>
              <a:pPr>
                <a:spcBef>
                  <a:spcPct val="0"/>
                </a:spcBef>
              </a:pPr>
              <a:t>4</a:t>
            </a:fld>
            <a:endParaRPr lang="en-US" altLang="it-IT"/>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smtClean="0">
                <a:latin typeface="Times" panose="02020603050405020304" pitchFamily="18" charset="0"/>
              </a:rPr>
              <a:t>FINE AUDIO PARTE I</a:t>
            </a:r>
          </a:p>
        </p:txBody>
      </p:sp>
    </p:spTree>
    <p:extLst>
      <p:ext uri="{BB962C8B-B14F-4D97-AF65-F5344CB8AC3E}">
        <p14:creationId xmlns:p14="http://schemas.microsoft.com/office/powerpoint/2010/main" val="1480207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lgn="r">
              <a:spcBef>
                <a:spcPct val="0"/>
              </a:spcBef>
            </a:pPr>
            <a:fld id="{1E6BC69F-1DAA-4227-8707-739E55EE071F}" type="slidenum">
              <a:rPr lang="en-US" altLang="it-IT">
                <a:cs typeface="Arial" panose="020B0604020202020204" pitchFamily="34" charset="0"/>
              </a:rPr>
              <a:pPr algn="r">
                <a:spcBef>
                  <a:spcPct val="0"/>
                </a:spcBef>
              </a:pPr>
              <a:t>6</a:t>
            </a:fld>
            <a:endParaRPr lang="en-US" altLang="it-IT">
              <a:cs typeface="Arial" panose="020B0604020202020204"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dirty="0" smtClean="0"/>
              <a:t>INIZIO AUDIO PARTE II</a:t>
            </a:r>
          </a:p>
          <a:p>
            <a:r>
              <a:rPr lang="it-IT" dirty="0" smtClean="0"/>
              <a:t>C’è una ragione evolutiva per vari</a:t>
            </a:r>
            <a:r>
              <a:rPr lang="it-IT" baseline="0" dirty="0" smtClean="0"/>
              <a:t> fenomeni</a:t>
            </a:r>
            <a:endParaRPr lang="it-IT" dirty="0" smtClean="0"/>
          </a:p>
          <a:p>
            <a:r>
              <a:rPr lang="it-IT" dirty="0" smtClean="0"/>
              <a:t>La proprietà spettrale del rosso sono quelle che resistono di più alle forti illuminazioni (un rosso illuminato tanto si vede, un blu scompare). Noi comunichiamo</a:t>
            </a:r>
            <a:r>
              <a:rPr lang="it-IT" baseline="0" dirty="0" smtClean="0"/>
              <a:t> viviamo sotto la luce del sole e quindi questa proprietà della luce rossa è usata implicitamente dai nostri sensi</a:t>
            </a:r>
          </a:p>
          <a:p>
            <a:r>
              <a:rPr lang="it-IT" baseline="0" dirty="0" smtClean="0"/>
              <a:t>In maniera simile ci sono insetti che usano ste proprietà… perché le foglie tendono al giallo di autunno… perché i parassiti delle foglie (afidi) hanno la visione tricromatrica vedono combinazione di colori derivante da rosso, verde e blu e quando vedono il giallo lo interpretano come un segnale di pericolo – gli alberi tinti di giallo si proteggono</a:t>
            </a:r>
            <a:endParaRPr lang="it-IT" dirty="0" smtClean="0"/>
          </a:p>
          <a:p>
            <a:endParaRPr lang="it-IT" dirty="0" smtClean="0"/>
          </a:p>
          <a:p>
            <a:r>
              <a:rPr lang="it-IT" dirty="0" smtClean="0"/>
              <a:t>Tanti presunti "misteri" ci appaiono tali solo perché è convinzione comune che il mondo sia proprio così come ci appare. Se vediamo un cavallo di una certa altezza, un'arancia di colore arancio o la luna bianca e splendente non ci facciamo troppe domande: significa che il cavallo è alto così, che l'arancia ha quel colore e che la luna è bianca. Ce lo dicono i nostri occhi, perché dubitarne? Il fatto è che i nostri occhi, così come gli altri nostri sensi, possono trarci in inganno. Non lo fanno per via di qualche "guasto" nel sistema percettivo (in genere, almeno), o per malizia, ma proprio per come sono costruiti. Il nostro cervello, insomma, non è una macchina che registra i fatti attraverso gli organi di senso e li conserva immutabili nel tempo. Il cervello, in realtà, </a:t>
            </a:r>
            <a:r>
              <a:rPr lang="it-IT" i="1" dirty="0" smtClean="0"/>
              <a:t>costruisce </a:t>
            </a:r>
            <a:r>
              <a:rPr lang="it-IT" dirty="0" smtClean="0"/>
              <a:t>il mondo che lo circonda. In presenza di una figura ambigua, per esempio, cerca un significato e sceglie quello più vicino alle nostre esperienze passate. Che non necessariamente è quello giusto. Davanti a una macchia su un muro, c'è chi vede solo un segno dell'umidità e chi, devoto fedele di Padre Pio, vedrà invece un ritratto perfetto del Santo di Pietralcina. </a:t>
            </a:r>
          </a:p>
          <a:p>
            <a:r>
              <a:rPr lang="it-IT" dirty="0" smtClean="0"/>
              <a:t>Per capire meglio come funziona la nostra percezione visiva si rivela particolarmente felice la lettura de </a:t>
            </a:r>
            <a:r>
              <a:rPr lang="it-IT" i="1" dirty="0" smtClean="0"/>
              <a:t>Il colore della luna</a:t>
            </a:r>
            <a:r>
              <a:rPr lang="it-IT" dirty="0" smtClean="0"/>
              <a:t>. Paola Bressan, ricercatrice all'Università di Padova e tante volte collaboratrice di verifiche e sperimentazioni per il CICAP, ha raccolto in questo volume tanta parte dei suoi studi e delle sue ricerche sulla visione. È tutt'altro che un libro specialistico, anzi. Scritto in maniera brillante e scorrevole, </a:t>
            </a:r>
            <a:r>
              <a:rPr lang="it-IT" i="1" dirty="0" smtClean="0"/>
              <a:t>Il colore della luna</a:t>
            </a:r>
            <a:r>
              <a:rPr lang="it-IT" dirty="0" smtClean="0"/>
              <a:t> scivola via trattando del sistema visivo, di che cos'è la luce, di come vediamo i colori e i grigi, di come percepiamo la profondità, gli oggetti e il movimento. Il tutto prendendo come spunto fatti di vita quotidiana, in apparenza banali, che troppo spesso diamo per scontati ma che, visti sotto una nuova ottica (è il caso di dirlo), si rivelano sorprendenti. Per darvi un'idea, sappiate che leggendo il libro di Paola Bressan scoprirete, tra altre mille cose, perché le donne usano il rossetto (non da cinquant'anni, ma da cinquemila), perché la frutta acerba è dello stesso colore delle foglie, perché a sei mesi di età eravate molto più bravi a distinguere fra loro le facce delle scimmie di quanto non lo siate ora, perché il mondo non si muove quando muoviamo gli occhi, perché nei film le ruote delle diligenze sembrano girare all'indietro, perché la luna ci appare bianca e luminosa pur essendo grigio scura e perchè il nostro cane non si interessa ai programmi televisivi. Perché non c'è niente di interessante da vedere direte voi? Forse non sbagliate</a:t>
            </a:r>
          </a:p>
          <a:p>
            <a:endParaRPr lang="en-GB" altLang="it-IT" dirty="0" smtClean="0">
              <a:latin typeface="Times" panose="02020603050405020304" pitchFamily="18" charset="0"/>
            </a:endParaRPr>
          </a:p>
          <a:p>
            <a:endParaRPr lang="en-GB" altLang="it-IT" dirty="0" smtClean="0">
              <a:latin typeface="Times" panose="02020603050405020304" pitchFamily="18" charset="0"/>
            </a:endParaRPr>
          </a:p>
          <a:p>
            <a:endParaRPr lang="en-GB" altLang="it-IT" dirty="0" smtClean="0">
              <a:latin typeface="Times" panose="02020603050405020304" pitchFamily="18" charset="0"/>
            </a:endParaRPr>
          </a:p>
          <a:p>
            <a:r>
              <a:rPr lang="en-GB" altLang="it-IT" dirty="0" smtClean="0">
                <a:latin typeface="Times" panose="02020603050405020304" pitchFamily="18" charset="0"/>
              </a:rPr>
              <a:t>Le </a:t>
            </a:r>
            <a:r>
              <a:rPr lang="en-GB" altLang="it-IT" dirty="0" err="1" smtClean="0">
                <a:latin typeface="Times" panose="02020603050405020304" pitchFamily="18" charset="0"/>
              </a:rPr>
              <a:t>applicazioni</a:t>
            </a:r>
            <a:r>
              <a:rPr lang="en-GB" altLang="it-IT" dirty="0" smtClean="0">
                <a:latin typeface="Times" panose="02020603050405020304" pitchFamily="18" charset="0"/>
              </a:rPr>
              <a:t> </a:t>
            </a:r>
            <a:r>
              <a:rPr lang="en-GB" altLang="it-IT" dirty="0" err="1" smtClean="0">
                <a:latin typeface="Times" panose="02020603050405020304" pitchFamily="18" charset="0"/>
              </a:rPr>
              <a:t>della</a:t>
            </a:r>
            <a:r>
              <a:rPr lang="en-GB" altLang="it-IT" dirty="0" smtClean="0">
                <a:latin typeface="Times" panose="02020603050405020304" pitchFamily="18" charset="0"/>
              </a:rPr>
              <a:t> </a:t>
            </a:r>
            <a:r>
              <a:rPr lang="en-GB" altLang="it-IT" dirty="0" err="1" smtClean="0">
                <a:latin typeface="Times" panose="02020603050405020304" pitchFamily="18" charset="0"/>
              </a:rPr>
              <a:t>percezioni</a:t>
            </a:r>
            <a:r>
              <a:rPr lang="en-GB" altLang="it-IT" dirty="0" smtClean="0">
                <a:latin typeface="Times" panose="02020603050405020304" pitchFamily="18" charset="0"/>
              </a:rPr>
              <a:t> </a:t>
            </a:r>
            <a:r>
              <a:rPr lang="en-GB" altLang="it-IT" dirty="0" err="1" smtClean="0">
                <a:latin typeface="Times" panose="02020603050405020304" pitchFamily="18" charset="0"/>
              </a:rPr>
              <a:t>sono</a:t>
            </a:r>
            <a:r>
              <a:rPr lang="en-GB" altLang="it-IT" dirty="0" smtClean="0">
                <a:latin typeface="Times" panose="02020603050405020304" pitchFamily="18" charset="0"/>
              </a:rPr>
              <a:t> le </a:t>
            </a:r>
            <a:r>
              <a:rPr lang="en-GB" altLang="it-IT" dirty="0" err="1" smtClean="0">
                <a:latin typeface="Times" panose="02020603050405020304" pitchFamily="18" charset="0"/>
              </a:rPr>
              <a:t>più</a:t>
            </a:r>
            <a:r>
              <a:rPr lang="en-GB" altLang="it-IT" dirty="0" smtClean="0">
                <a:latin typeface="Times" panose="02020603050405020304" pitchFamily="18" charset="0"/>
              </a:rPr>
              <a:t> </a:t>
            </a:r>
            <a:r>
              <a:rPr lang="en-GB" altLang="it-IT" dirty="0" err="1" smtClean="0">
                <a:latin typeface="Times" panose="02020603050405020304" pitchFamily="18" charset="0"/>
              </a:rPr>
              <a:t>inattese</a:t>
            </a:r>
            <a:r>
              <a:rPr lang="en-GB" altLang="it-IT" dirty="0" smtClean="0">
                <a:latin typeface="Times" panose="02020603050405020304" pitchFamily="18" charset="0"/>
              </a:rPr>
              <a:t>, ad </a:t>
            </a:r>
            <a:r>
              <a:rPr lang="en-GB" altLang="it-IT" dirty="0" err="1" smtClean="0">
                <a:latin typeface="Times" panose="02020603050405020304" pitchFamily="18" charset="0"/>
              </a:rPr>
              <a:t>esempio</a:t>
            </a:r>
            <a:r>
              <a:rPr lang="en-GB" altLang="it-IT" dirty="0" smtClean="0">
                <a:latin typeface="Times" panose="02020603050405020304" pitchFamily="18" charset="0"/>
              </a:rPr>
              <a:t> lo studio e le </a:t>
            </a:r>
            <a:r>
              <a:rPr lang="en-GB" altLang="it-IT" dirty="0" err="1" smtClean="0">
                <a:latin typeface="Times" panose="02020603050405020304" pitchFamily="18" charset="0"/>
              </a:rPr>
              <a:t>applicazioni</a:t>
            </a:r>
            <a:r>
              <a:rPr lang="en-GB" altLang="it-IT" dirty="0" smtClean="0">
                <a:latin typeface="Times" panose="02020603050405020304" pitchFamily="18" charset="0"/>
              </a:rPr>
              <a:t> </a:t>
            </a:r>
            <a:r>
              <a:rPr lang="en-GB" altLang="it-IT" dirty="0" err="1" smtClean="0">
                <a:latin typeface="Times" panose="02020603050405020304" pitchFamily="18" charset="0"/>
              </a:rPr>
              <a:t>della</a:t>
            </a:r>
            <a:r>
              <a:rPr lang="en-GB" altLang="it-IT" dirty="0" smtClean="0">
                <a:latin typeface="Times" panose="02020603050405020304" pitchFamily="18" charset="0"/>
              </a:rPr>
              <a:t> </a:t>
            </a:r>
            <a:r>
              <a:rPr lang="en-GB" altLang="it-IT" dirty="0" err="1" smtClean="0">
                <a:latin typeface="Times" panose="02020603050405020304" pitchFamily="18" charset="0"/>
              </a:rPr>
              <a:t>percezione</a:t>
            </a:r>
            <a:r>
              <a:rPr lang="en-GB" altLang="it-IT" dirty="0" smtClean="0">
                <a:latin typeface="Times" panose="02020603050405020304" pitchFamily="18" charset="0"/>
              </a:rPr>
              <a:t> del </a:t>
            </a:r>
            <a:r>
              <a:rPr lang="en-GB" altLang="it-IT" dirty="0" err="1" smtClean="0">
                <a:latin typeface="Times" panose="02020603050405020304" pitchFamily="18" charset="0"/>
              </a:rPr>
              <a:t>colore</a:t>
            </a:r>
            <a:r>
              <a:rPr lang="en-GB" altLang="it-IT" dirty="0" smtClean="0">
                <a:latin typeface="Times" panose="02020603050405020304" pitchFamily="18" charset="0"/>
              </a:rPr>
              <a:t> ci </a:t>
            </a:r>
            <a:r>
              <a:rPr lang="en-GB" altLang="it-IT" dirty="0" err="1" smtClean="0">
                <a:latin typeface="Times" panose="02020603050405020304" pitchFamily="18" charset="0"/>
              </a:rPr>
              <a:t>permetterà</a:t>
            </a:r>
            <a:r>
              <a:rPr lang="en-GB" altLang="it-IT" dirty="0" smtClean="0">
                <a:latin typeface="Times" panose="02020603050405020304" pitchFamily="18" charset="0"/>
              </a:rPr>
              <a:t> di </a:t>
            </a:r>
            <a:r>
              <a:rPr lang="en-GB" altLang="it-IT" dirty="0" err="1" smtClean="0">
                <a:latin typeface="Times" panose="02020603050405020304" pitchFamily="18" charset="0"/>
              </a:rPr>
              <a:t>comprendere</a:t>
            </a:r>
            <a:r>
              <a:rPr lang="en-GB" altLang="it-IT" dirty="0" smtClean="0">
                <a:latin typeface="Times" panose="02020603050405020304" pitchFamily="18" charset="0"/>
              </a:rPr>
              <a:t> </a:t>
            </a:r>
          </a:p>
          <a:p>
            <a:endParaRPr lang="en-GB" altLang="it-IT" dirty="0" smtClean="0">
              <a:latin typeface="Times" panose="02020603050405020304" pitchFamily="18" charset="0"/>
            </a:endParaRPr>
          </a:p>
          <a:p>
            <a:r>
              <a:rPr lang="en-GB" altLang="it-IT" dirty="0" smtClean="0">
                <a:latin typeface="Times" panose="02020603050405020304" pitchFamily="18" charset="0"/>
              </a:rPr>
              <a:t>1. </a:t>
            </a:r>
            <a:r>
              <a:rPr lang="en-GB" altLang="it-IT" dirty="0" err="1" smtClean="0">
                <a:latin typeface="Times" panose="02020603050405020304" pitchFamily="18" charset="0"/>
              </a:rPr>
              <a:t>perchè</a:t>
            </a:r>
            <a:r>
              <a:rPr lang="en-GB" altLang="it-IT" dirty="0" smtClean="0">
                <a:latin typeface="Times" panose="02020603050405020304" pitchFamily="18" charset="0"/>
              </a:rPr>
              <a:t> le </a:t>
            </a:r>
            <a:r>
              <a:rPr lang="en-GB" altLang="it-IT" dirty="0" err="1" smtClean="0">
                <a:latin typeface="Times" panose="02020603050405020304" pitchFamily="18" charset="0"/>
              </a:rPr>
              <a:t>donne</a:t>
            </a:r>
            <a:r>
              <a:rPr lang="en-GB" altLang="it-IT" dirty="0" smtClean="0">
                <a:latin typeface="Times" panose="02020603050405020304" pitchFamily="18" charset="0"/>
              </a:rPr>
              <a:t> </a:t>
            </a:r>
            <a:r>
              <a:rPr lang="en-GB" altLang="it-IT" dirty="0" err="1" smtClean="0">
                <a:latin typeface="Times" panose="02020603050405020304" pitchFamily="18" charset="0"/>
              </a:rPr>
              <a:t>tendono</a:t>
            </a:r>
            <a:r>
              <a:rPr lang="en-GB" altLang="it-IT" dirty="0" smtClean="0">
                <a:latin typeface="Times" panose="02020603050405020304" pitchFamily="18" charset="0"/>
              </a:rPr>
              <a:t> ad </a:t>
            </a:r>
            <a:r>
              <a:rPr lang="en-GB" altLang="it-IT" dirty="0" err="1" smtClean="0">
                <a:latin typeface="Times" panose="02020603050405020304" pitchFamily="18" charset="0"/>
              </a:rPr>
              <a:t>usare</a:t>
            </a:r>
            <a:r>
              <a:rPr lang="en-GB" altLang="it-IT" dirty="0" smtClean="0">
                <a:latin typeface="Times" panose="02020603050405020304" pitchFamily="18" charset="0"/>
              </a:rPr>
              <a:t> </a:t>
            </a:r>
            <a:r>
              <a:rPr lang="en-GB" altLang="it-IT" dirty="0" err="1" smtClean="0">
                <a:latin typeface="Times" panose="02020603050405020304" pitchFamily="18" charset="0"/>
              </a:rPr>
              <a:t>il</a:t>
            </a:r>
            <a:r>
              <a:rPr lang="en-GB" altLang="it-IT" dirty="0" smtClean="0">
                <a:latin typeface="Times" panose="02020603050405020304" pitchFamily="18" charset="0"/>
              </a:rPr>
              <a:t> </a:t>
            </a:r>
            <a:r>
              <a:rPr lang="en-GB" altLang="it-IT" dirty="0" err="1" smtClean="0">
                <a:latin typeface="Times" panose="02020603050405020304" pitchFamily="18" charset="0"/>
              </a:rPr>
              <a:t>rossetto</a:t>
            </a:r>
            <a:r>
              <a:rPr lang="en-GB" altLang="it-IT" dirty="0" smtClean="0">
                <a:latin typeface="Times" panose="02020603050405020304" pitchFamily="18" charset="0"/>
              </a:rPr>
              <a:t>.</a:t>
            </a:r>
            <a:r>
              <a:rPr lang="en-GB" altLang="it-IT" baseline="0" dirty="0" smtClean="0">
                <a:latin typeface="Times" panose="02020603050405020304" pitchFamily="18" charset="0"/>
              </a:rPr>
              <a:t> </a:t>
            </a:r>
          </a:p>
          <a:p>
            <a:endParaRPr lang="en-GB" altLang="it-IT" baseline="0" dirty="0" smtClean="0">
              <a:latin typeface="Times" panose="02020603050405020304" pitchFamily="18" charset="0"/>
            </a:endParaRPr>
          </a:p>
          <a:p>
            <a:r>
              <a:rPr lang="en-GB" altLang="it-IT" baseline="0" dirty="0" smtClean="0">
                <a:latin typeface="Times" panose="02020603050405020304" pitchFamily="18" charset="0"/>
              </a:rPr>
              <a:t>Il </a:t>
            </a:r>
            <a:r>
              <a:rPr lang="en-GB" altLang="it-IT" baseline="0" dirty="0" err="1" smtClean="0">
                <a:latin typeface="Times" panose="02020603050405020304" pitchFamily="18" charset="0"/>
              </a:rPr>
              <a:t>colore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della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pelle</a:t>
            </a:r>
            <a:r>
              <a:rPr lang="en-GB" altLang="it-IT" baseline="0" dirty="0" smtClean="0">
                <a:latin typeface="Times" panose="02020603050405020304" pitchFamily="18" charset="0"/>
              </a:rPr>
              <a:t> sotto </a:t>
            </a:r>
            <a:r>
              <a:rPr lang="en-GB" altLang="it-IT" baseline="0" dirty="0" err="1" smtClean="0">
                <a:latin typeface="Times" panose="02020603050405020304" pitchFamily="18" charset="0"/>
              </a:rPr>
              <a:t>illuminazone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naturale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tende</a:t>
            </a:r>
            <a:r>
              <a:rPr lang="en-GB" altLang="it-IT" baseline="0" dirty="0" smtClean="0">
                <a:latin typeface="Times" panose="02020603050405020304" pitchFamily="18" charset="0"/>
              </a:rPr>
              <a:t> ad </a:t>
            </a:r>
            <a:r>
              <a:rPr lang="en-GB" altLang="it-IT" baseline="0" dirty="0" err="1" smtClean="0">
                <a:latin typeface="Times" panose="02020603050405020304" pitchFamily="18" charset="0"/>
              </a:rPr>
              <a:t>uniformarsi</a:t>
            </a:r>
            <a:r>
              <a:rPr lang="en-GB" altLang="it-IT" baseline="0" dirty="0" smtClean="0">
                <a:latin typeface="Times" panose="02020603050405020304" pitchFamily="18" charset="0"/>
              </a:rPr>
              <a:t> e I </a:t>
            </a:r>
            <a:r>
              <a:rPr lang="en-GB" altLang="it-IT" baseline="0" dirty="0" err="1" smtClean="0">
                <a:latin typeface="Times" panose="02020603050405020304" pitchFamily="18" charset="0"/>
              </a:rPr>
              <a:t>tratti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espressivi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tendono</a:t>
            </a:r>
            <a:r>
              <a:rPr lang="en-GB" altLang="it-IT" baseline="0" dirty="0" smtClean="0">
                <a:latin typeface="Times" panose="02020603050405020304" pitchFamily="18" charset="0"/>
              </a:rPr>
              <a:t> a </a:t>
            </a:r>
            <a:r>
              <a:rPr lang="en-GB" altLang="it-IT" baseline="0" dirty="0" err="1" smtClean="0">
                <a:latin typeface="Times" panose="02020603050405020304" pitchFamily="18" charset="0"/>
              </a:rPr>
              <a:t>scomparire</a:t>
            </a:r>
            <a:r>
              <a:rPr lang="en-GB" altLang="it-IT" baseline="0" dirty="0" smtClean="0">
                <a:latin typeface="Times" panose="02020603050405020304" pitchFamily="18" charset="0"/>
              </a:rPr>
              <a:t>. Il </a:t>
            </a:r>
            <a:r>
              <a:rPr lang="en-GB" altLang="it-IT" baseline="0" dirty="0" err="1" smtClean="0">
                <a:latin typeface="Times" panose="02020603050405020304" pitchFamily="18" charset="0"/>
              </a:rPr>
              <a:t>rosso</a:t>
            </a:r>
            <a:r>
              <a:rPr lang="en-GB" altLang="it-IT" baseline="0" dirty="0" smtClean="0">
                <a:latin typeface="Times" panose="02020603050405020304" pitchFamily="18" charset="0"/>
              </a:rPr>
              <a:t> è </a:t>
            </a:r>
            <a:r>
              <a:rPr lang="en-GB" altLang="it-IT" baseline="0" dirty="0" err="1" smtClean="0">
                <a:latin typeface="Times" panose="02020603050405020304" pitchFamily="18" charset="0"/>
              </a:rPr>
              <a:t>il</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colore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che</a:t>
            </a:r>
            <a:r>
              <a:rPr lang="en-GB" altLang="it-IT" baseline="0" dirty="0" smtClean="0">
                <a:latin typeface="Times" panose="02020603050405020304" pitchFamily="18" charset="0"/>
              </a:rPr>
              <a:t> sotto </a:t>
            </a:r>
            <a:r>
              <a:rPr lang="en-GB" altLang="it-IT" baseline="0" dirty="0" err="1" smtClean="0">
                <a:latin typeface="Times" panose="02020603050405020304" pitchFamily="18" charset="0"/>
              </a:rPr>
              <a:t>una</a:t>
            </a:r>
            <a:r>
              <a:rPr lang="en-GB" altLang="it-IT" baseline="0" dirty="0" smtClean="0">
                <a:latin typeface="Times" panose="02020603050405020304" pitchFamily="18" charset="0"/>
              </a:rPr>
              <a:t> forte </a:t>
            </a:r>
            <a:r>
              <a:rPr lang="en-GB" altLang="it-IT" baseline="0" dirty="0" err="1" smtClean="0">
                <a:latin typeface="Times" panose="02020603050405020304" pitchFamily="18" charset="0"/>
              </a:rPr>
              <a:t>illuminazone</a:t>
            </a:r>
            <a:r>
              <a:rPr lang="en-GB" altLang="it-IT" baseline="0" dirty="0" smtClean="0">
                <a:latin typeface="Times" panose="02020603050405020304" pitchFamily="18" charset="0"/>
              </a:rPr>
              <a:t> – </a:t>
            </a:r>
            <a:r>
              <a:rPr lang="en-GB" altLang="it-IT" baseline="0" dirty="0" err="1" smtClean="0">
                <a:latin typeface="Times" panose="02020603050405020304" pitchFamily="18" charset="0"/>
              </a:rPr>
              <a:t>cosiddetta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visione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scotopica</a:t>
            </a:r>
            <a:r>
              <a:rPr lang="en-GB" altLang="it-IT" baseline="0" dirty="0" smtClean="0">
                <a:latin typeface="Times" panose="02020603050405020304" pitchFamily="18" charset="0"/>
              </a:rPr>
              <a:t> - </a:t>
            </a:r>
            <a:r>
              <a:rPr lang="en-GB" altLang="it-IT" baseline="0" dirty="0" err="1" smtClean="0">
                <a:latin typeface="Times" panose="02020603050405020304" pitchFamily="18" charset="0"/>
              </a:rPr>
              <a:t>risalta</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più</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rispetto</a:t>
            </a:r>
            <a:r>
              <a:rPr lang="en-GB" altLang="it-IT" baseline="0" dirty="0" smtClean="0">
                <a:latin typeface="Times" panose="02020603050405020304" pitchFamily="18" charset="0"/>
              </a:rPr>
              <a:t> a </a:t>
            </a:r>
            <a:r>
              <a:rPr lang="en-GB" altLang="it-IT" baseline="0" dirty="0" err="1" smtClean="0">
                <a:latin typeface="Times" panose="02020603050405020304" pitchFamily="18" charset="0"/>
              </a:rPr>
              <a:t>tutti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gli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altri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perchè</a:t>
            </a:r>
            <a:r>
              <a:rPr lang="en-GB" altLang="it-IT" baseline="0" dirty="0" smtClean="0">
                <a:latin typeface="Times" panose="02020603050405020304" pitchFamily="18" charset="0"/>
              </a:rPr>
              <a:t> I </a:t>
            </a:r>
            <a:r>
              <a:rPr lang="en-GB" altLang="it-IT" baseline="0" dirty="0" err="1" smtClean="0">
                <a:latin typeface="Times" panose="02020603050405020304" pitchFamily="18" charset="0"/>
              </a:rPr>
              <a:t>nostri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recettori</a:t>
            </a:r>
            <a:r>
              <a:rPr lang="en-GB" altLang="it-IT" baseline="0" dirty="0" smtClean="0">
                <a:latin typeface="Times" panose="02020603050405020304" pitchFamily="18" charset="0"/>
              </a:rPr>
              <a:t> (coni) </a:t>
            </a:r>
            <a:r>
              <a:rPr lang="en-GB" altLang="it-IT" baseline="0" dirty="0" err="1" smtClean="0">
                <a:latin typeface="Times" panose="02020603050405020304" pitchFamily="18" charset="0"/>
              </a:rPr>
              <a:t>hanno</a:t>
            </a:r>
            <a:r>
              <a:rPr lang="en-GB" altLang="it-IT" baseline="0" dirty="0" smtClean="0">
                <a:latin typeface="Times" panose="02020603050405020304" pitchFamily="18" charset="0"/>
              </a:rPr>
              <a:t> un </a:t>
            </a:r>
            <a:r>
              <a:rPr lang="en-GB" altLang="it-IT" baseline="0" dirty="0" err="1" smtClean="0">
                <a:latin typeface="Times" panose="02020603050405020304" pitchFamily="18" charset="0"/>
              </a:rPr>
              <a:t>picco</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sensibilità</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attorno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alle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lunghezze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d’onda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attorno</a:t>
            </a:r>
            <a:r>
              <a:rPr lang="en-GB" altLang="it-IT" baseline="0" dirty="0" smtClean="0">
                <a:latin typeface="Times" panose="02020603050405020304" pitchFamily="18" charset="0"/>
              </a:rPr>
              <a:t> al </a:t>
            </a:r>
            <a:r>
              <a:rPr lang="en-GB" altLang="it-IT" baseline="0" dirty="0" err="1" smtClean="0">
                <a:latin typeface="Times" panose="02020603050405020304" pitchFamily="18" charset="0"/>
              </a:rPr>
              <a:t>rosso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Questo</a:t>
            </a:r>
            <a:r>
              <a:rPr lang="en-GB" altLang="it-IT" baseline="0" dirty="0" smtClean="0">
                <a:latin typeface="Times" panose="02020603050405020304" pitchFamily="18" charset="0"/>
              </a:rPr>
              <a:t> è </a:t>
            </a:r>
            <a:r>
              <a:rPr lang="en-GB" altLang="it-IT" baseline="0" dirty="0" err="1" smtClean="0">
                <a:latin typeface="Times" panose="02020603050405020304" pitchFamily="18" charset="0"/>
              </a:rPr>
              <a:t>noto</a:t>
            </a:r>
            <a:r>
              <a:rPr lang="en-GB" altLang="it-IT" baseline="0" dirty="0" smtClean="0">
                <a:latin typeface="Times" panose="02020603050405020304" pitchFamily="18" charset="0"/>
              </a:rPr>
              <a:t> come </a:t>
            </a:r>
            <a:r>
              <a:rPr lang="en-GB" altLang="it-IT" baseline="0" dirty="0" err="1" smtClean="0">
                <a:latin typeface="Times" panose="02020603050405020304" pitchFamily="18" charset="0"/>
              </a:rPr>
              <a:t>fenomeno</a:t>
            </a:r>
            <a:r>
              <a:rPr lang="en-GB" altLang="it-IT" baseline="0" dirty="0" smtClean="0">
                <a:latin typeface="Times" panose="02020603050405020304" pitchFamily="18" charset="0"/>
              </a:rPr>
              <a:t> di Purkinje. Il </a:t>
            </a:r>
            <a:r>
              <a:rPr lang="en-GB" altLang="it-IT" baseline="0" dirty="0" err="1" smtClean="0">
                <a:latin typeface="Times" panose="02020603050405020304" pitchFamily="18" charset="0"/>
              </a:rPr>
              <a:t>rosso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appare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luminoso</a:t>
            </a:r>
            <a:r>
              <a:rPr lang="en-GB" altLang="it-IT" baseline="0" dirty="0" smtClean="0">
                <a:latin typeface="Times" panose="02020603050405020304" pitchFamily="18" charset="0"/>
              </a:rPr>
              <a:t> e </a:t>
            </a:r>
            <a:r>
              <a:rPr lang="en-GB" altLang="it-IT" baseline="0" dirty="0" err="1" smtClean="0">
                <a:latin typeface="Times" panose="02020603050405020304" pitchFamily="18" charset="0"/>
              </a:rPr>
              <a:t>incandescente</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giorno</a:t>
            </a:r>
            <a:r>
              <a:rPr lang="en-GB" altLang="it-IT" baseline="0" dirty="0" smtClean="0">
                <a:latin typeface="Times" panose="02020603050405020304" pitchFamily="18" charset="0"/>
              </a:rPr>
              <a:t> e </a:t>
            </a:r>
            <a:r>
              <a:rPr lang="en-GB" altLang="it-IT" baseline="0" dirty="0" err="1" smtClean="0">
                <a:latin typeface="Times" panose="02020603050405020304" pitchFamily="18" charset="0"/>
              </a:rPr>
              <a:t>scuro</a:t>
            </a:r>
            <a:r>
              <a:rPr lang="en-GB" altLang="it-IT" baseline="0" dirty="0" smtClean="0">
                <a:latin typeface="Times" panose="02020603050405020304" pitchFamily="18" charset="0"/>
              </a:rPr>
              <a:t> e </a:t>
            </a:r>
            <a:r>
              <a:rPr lang="en-GB" altLang="it-IT" baseline="0" dirty="0" err="1" smtClean="0">
                <a:latin typeface="Times" panose="02020603050405020304" pitchFamily="18" charset="0"/>
              </a:rPr>
              <a:t>buio</a:t>
            </a:r>
            <a:r>
              <a:rPr lang="en-GB" altLang="it-IT" baseline="0" dirty="0" smtClean="0">
                <a:latin typeface="Times" panose="02020603050405020304" pitchFamily="18" charset="0"/>
              </a:rPr>
              <a:t> la </a:t>
            </a:r>
            <a:r>
              <a:rPr lang="en-GB" altLang="it-IT" baseline="0" dirty="0" err="1" smtClean="0">
                <a:latin typeface="Times" panose="02020603050405020304" pitchFamily="18" charset="0"/>
              </a:rPr>
              <a:t>notte</a:t>
            </a:r>
            <a:r>
              <a:rPr lang="en-GB" altLang="it-IT" baseline="0" dirty="0" smtClean="0">
                <a:latin typeface="Times" panose="02020603050405020304" pitchFamily="18" charset="0"/>
              </a:rPr>
              <a:t> in </a:t>
            </a:r>
            <a:r>
              <a:rPr lang="en-GB" altLang="it-IT" baseline="0" dirty="0" err="1" smtClean="0">
                <a:latin typeface="Times" panose="02020603050405020304" pitchFamily="18" charset="0"/>
              </a:rPr>
              <a:t>vione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mesopica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quando</a:t>
            </a:r>
            <a:r>
              <a:rPr lang="en-GB" altLang="it-IT" baseline="0" dirty="0" smtClean="0">
                <a:latin typeface="Times" panose="02020603050405020304" pitchFamily="18" charset="0"/>
              </a:rPr>
              <a:t> la nostra vision è mediate </a:t>
            </a:r>
            <a:r>
              <a:rPr lang="en-GB" altLang="it-IT" baseline="0" dirty="0" err="1" smtClean="0">
                <a:latin typeface="Times" panose="02020603050405020304" pitchFamily="18" charset="0"/>
              </a:rPr>
              <a:t>dai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bastoncelli</a:t>
            </a:r>
            <a:r>
              <a:rPr lang="en-GB" altLang="it-IT" baseline="0" dirty="0" smtClean="0">
                <a:latin typeface="Times" panose="02020603050405020304" pitchFamily="18" charset="0"/>
              </a:rPr>
              <a:t>: la </a:t>
            </a:r>
            <a:r>
              <a:rPr lang="en-GB" altLang="it-IT" baseline="0" dirty="0" err="1" smtClean="0">
                <a:latin typeface="Times" panose="02020603050405020304" pitchFamily="18" charset="0"/>
              </a:rPr>
              <a:t>curva</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sensibilità</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della</a:t>
            </a:r>
            <a:r>
              <a:rPr lang="en-GB" altLang="it-IT" baseline="0" dirty="0" smtClean="0">
                <a:latin typeface="Times" panose="02020603050405020304" pitchFamily="18" charset="0"/>
              </a:rPr>
              <a:t> nostra </a:t>
            </a:r>
            <a:r>
              <a:rPr lang="en-GB" altLang="it-IT" baseline="0" dirty="0" err="1" smtClean="0">
                <a:latin typeface="Times" panose="02020603050405020304" pitchFamily="18" charset="0"/>
              </a:rPr>
              <a:t>visione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mesopica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bastoncelli</a:t>
            </a:r>
            <a:r>
              <a:rPr lang="en-GB" altLang="it-IT" baseline="0" dirty="0" smtClean="0">
                <a:latin typeface="Times" panose="02020603050405020304" pitchFamily="18" charset="0"/>
              </a:rPr>
              <a:t>) ha un </a:t>
            </a:r>
            <a:r>
              <a:rPr lang="en-GB" altLang="it-IT" baseline="0" dirty="0" err="1" smtClean="0">
                <a:latin typeface="Times" panose="02020603050405020304" pitchFamily="18" charset="0"/>
              </a:rPr>
              <a:t>picco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attorno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alle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lunghezze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d’onda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blu</a:t>
            </a:r>
            <a:r>
              <a:rPr lang="en-GB" altLang="it-IT" baseline="0" dirty="0" smtClean="0">
                <a:latin typeface="Times" panose="02020603050405020304" pitchFamily="18" charset="0"/>
              </a:rPr>
              <a:t>/</a:t>
            </a:r>
            <a:r>
              <a:rPr lang="en-GB" altLang="it-IT" baseline="0" dirty="0" err="1" smtClean="0">
                <a:latin typeface="Times" panose="02020603050405020304" pitchFamily="18" charset="0"/>
              </a:rPr>
              <a:t>verdi</a:t>
            </a:r>
            <a:r>
              <a:rPr lang="en-GB" altLang="it-IT" baseline="0" dirty="0" smtClean="0">
                <a:latin typeface="Times" panose="02020603050405020304" pitchFamily="18" charset="0"/>
              </a:rPr>
              <a:t> e decade </a:t>
            </a:r>
            <a:r>
              <a:rPr lang="en-GB" altLang="it-IT" baseline="0" dirty="0" err="1" smtClean="0">
                <a:latin typeface="Times" panose="02020603050405020304" pitchFamily="18" charset="0"/>
              </a:rPr>
              <a:t>attorno</a:t>
            </a:r>
            <a:r>
              <a:rPr lang="en-GB" altLang="it-IT" baseline="0" dirty="0" smtClean="0">
                <a:latin typeface="Times" panose="02020603050405020304" pitchFamily="18" charset="0"/>
              </a:rPr>
              <a:t> al </a:t>
            </a:r>
            <a:r>
              <a:rPr lang="en-GB" altLang="it-IT" baseline="0" dirty="0" err="1" smtClean="0">
                <a:latin typeface="Times" panose="02020603050405020304" pitchFamily="18" charset="0"/>
              </a:rPr>
              <a:t>rosso</a:t>
            </a:r>
            <a:r>
              <a:rPr lang="en-GB" altLang="it-IT" baseline="0" dirty="0" smtClean="0">
                <a:latin typeface="Times" panose="02020603050405020304" pitchFamily="18" charset="0"/>
              </a:rPr>
              <a:t>.</a:t>
            </a:r>
          </a:p>
          <a:p>
            <a:endParaRPr lang="en-GB" altLang="it-IT" baseline="0" dirty="0" smtClean="0">
              <a:latin typeface="Times" panose="02020603050405020304" pitchFamily="18" charset="0"/>
            </a:endParaRPr>
          </a:p>
          <a:p>
            <a:r>
              <a:rPr lang="en-GB" altLang="it-IT" baseline="0" dirty="0" smtClean="0">
                <a:latin typeface="Times" panose="02020603050405020304" pitchFamily="18" charset="0"/>
              </a:rPr>
              <a:t>2. </a:t>
            </a:r>
            <a:r>
              <a:rPr lang="en-GB" altLang="it-IT" baseline="0" dirty="0" err="1" smtClean="0">
                <a:latin typeface="Times" panose="02020603050405020304" pitchFamily="18" charset="0"/>
              </a:rPr>
              <a:t>Perchè</a:t>
            </a:r>
            <a:r>
              <a:rPr lang="en-GB" altLang="it-IT" baseline="0" dirty="0" smtClean="0">
                <a:latin typeface="Times" panose="02020603050405020304" pitchFamily="18" charset="0"/>
              </a:rPr>
              <a:t> le </a:t>
            </a:r>
            <a:r>
              <a:rPr lang="en-GB" altLang="it-IT" baseline="0" dirty="0" err="1" smtClean="0">
                <a:latin typeface="Times" panose="02020603050405020304" pitchFamily="18" charset="0"/>
              </a:rPr>
              <a:t>foglie</a:t>
            </a:r>
            <a:r>
              <a:rPr lang="en-GB" altLang="it-IT" baseline="0" dirty="0" smtClean="0">
                <a:latin typeface="Times" panose="02020603050405020304" pitchFamily="18" charset="0"/>
              </a:rPr>
              <a:t> tendon al </a:t>
            </a:r>
            <a:r>
              <a:rPr lang="en-GB" altLang="it-IT" baseline="0" dirty="0" err="1" smtClean="0">
                <a:latin typeface="Times" panose="02020603050405020304" pitchFamily="18" charset="0"/>
              </a:rPr>
              <a:t>colore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giallo</a:t>
            </a:r>
            <a:r>
              <a:rPr lang="en-GB" altLang="it-IT" baseline="0" dirty="0" smtClean="0">
                <a:latin typeface="Times" panose="02020603050405020304" pitchFamily="18" charset="0"/>
              </a:rPr>
              <a:t>.</a:t>
            </a:r>
          </a:p>
          <a:p>
            <a:endParaRPr lang="en-GB" altLang="it-IT" baseline="0" dirty="0" smtClean="0">
              <a:latin typeface="Times"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it-IT" baseline="0" dirty="0" err="1" smtClean="0">
                <a:latin typeface="Times" panose="02020603050405020304" pitchFamily="18" charset="0"/>
              </a:rPr>
              <a:t>Probabilmente</a:t>
            </a:r>
            <a:r>
              <a:rPr lang="en-GB" altLang="it-IT" baseline="0" dirty="0" smtClean="0">
                <a:latin typeface="Times" panose="02020603050405020304" pitchFamily="18" charset="0"/>
              </a:rPr>
              <a:t> le </a:t>
            </a:r>
            <a:r>
              <a:rPr lang="en-GB" altLang="it-IT" baseline="0" dirty="0" err="1" smtClean="0">
                <a:latin typeface="Times" panose="02020603050405020304" pitchFamily="18" charset="0"/>
              </a:rPr>
              <a:t>foglie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tendono</a:t>
            </a:r>
            <a:r>
              <a:rPr lang="en-GB" altLang="it-IT" baseline="0" dirty="0" smtClean="0">
                <a:latin typeface="Times" panose="02020603050405020304" pitchFamily="18" charset="0"/>
              </a:rPr>
              <a:t> al </a:t>
            </a:r>
            <a:r>
              <a:rPr lang="en-GB" altLang="it-IT" baseline="0" dirty="0" err="1" smtClean="0">
                <a:latin typeface="Times" panose="02020603050405020304" pitchFamily="18" charset="0"/>
              </a:rPr>
              <a:t>giallo</a:t>
            </a:r>
            <a:r>
              <a:rPr lang="en-GB" altLang="it-IT" baseline="0" dirty="0" smtClean="0">
                <a:latin typeface="Times" panose="02020603050405020304" pitchFamily="18" charset="0"/>
              </a:rPr>
              <a:t> come </a:t>
            </a:r>
            <a:r>
              <a:rPr lang="en-GB" altLang="it-IT" baseline="0" dirty="0" err="1" smtClean="0">
                <a:latin typeface="Times" panose="02020603050405020304" pitchFamily="18" charset="0"/>
              </a:rPr>
              <a:t>segnale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della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pianta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della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capacità</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produrre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tossine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antiparassitarie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Gli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afidi</a:t>
            </a:r>
            <a:r>
              <a:rPr lang="en-GB" altLang="it-IT" baseline="0" dirty="0" smtClean="0">
                <a:latin typeface="Times" panose="02020603050405020304" pitchFamily="18" charset="0"/>
              </a:rPr>
              <a:t> (a </a:t>
            </a:r>
            <a:r>
              <a:rPr lang="en-GB" altLang="it-IT" baseline="0" dirty="0" err="1" smtClean="0">
                <a:latin typeface="Times" panose="02020603050405020304" pitchFamily="18" charset="0"/>
              </a:rPr>
              <a:t>differenza</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altri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insetti</a:t>
            </a:r>
            <a:r>
              <a:rPr lang="en-GB" altLang="it-IT" baseline="0" dirty="0" smtClean="0">
                <a:latin typeface="Times" panose="02020603050405020304" pitchFamily="18" charset="0"/>
              </a:rPr>
              <a:t>), I </a:t>
            </a:r>
            <a:r>
              <a:rPr lang="en-GB" altLang="it-IT" baseline="0" dirty="0" err="1" smtClean="0">
                <a:latin typeface="Times" panose="02020603050405020304" pitchFamily="18" charset="0"/>
              </a:rPr>
              <a:t>parassiti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delle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piante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infatti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hanno</a:t>
            </a:r>
            <a:r>
              <a:rPr lang="en-GB" altLang="it-IT" baseline="0" dirty="0" smtClean="0">
                <a:latin typeface="Times" panose="02020603050405020304" pitchFamily="18" charset="0"/>
              </a:rPr>
              <a:t> la vision </a:t>
            </a:r>
            <a:r>
              <a:rPr lang="en-GB" altLang="it-IT" baseline="0" dirty="0" err="1" smtClean="0">
                <a:latin typeface="Times" panose="02020603050405020304" pitchFamily="18" charset="0"/>
              </a:rPr>
              <a:t>cromatica</a:t>
            </a:r>
            <a:r>
              <a:rPr lang="en-GB" altLang="it-IT" baseline="0" dirty="0" smtClean="0">
                <a:latin typeface="Times" panose="02020603050405020304" pitchFamily="18" charset="0"/>
              </a:rPr>
              <a:t> e </a:t>
            </a:r>
            <a:r>
              <a:rPr lang="en-GB" altLang="it-IT" baseline="0" dirty="0" err="1" smtClean="0">
                <a:latin typeface="Times" panose="02020603050405020304" pitchFamily="18" charset="0"/>
              </a:rPr>
              <a:t>sono</a:t>
            </a:r>
            <a:r>
              <a:rPr lang="en-GB" altLang="it-IT" baseline="0" dirty="0" smtClean="0">
                <a:latin typeface="Times" panose="02020603050405020304" pitchFamily="18" charset="0"/>
              </a:rPr>
              <a:t> in </a:t>
            </a:r>
            <a:r>
              <a:rPr lang="en-GB" altLang="it-IT" baseline="0" dirty="0" err="1" smtClean="0">
                <a:latin typeface="Times" panose="02020603050405020304" pitchFamily="18" charset="0"/>
              </a:rPr>
              <a:t>grado</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recepire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il</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segnale</a:t>
            </a:r>
            <a:r>
              <a:rPr lang="en-GB" altLang="it-IT" baseline="0" dirty="0" smtClean="0">
                <a:latin typeface="Times" panose="02020603050405020304" pitchFamily="18" charset="0"/>
              </a:rPr>
              <a:t> del </a:t>
            </a:r>
            <a:r>
              <a:rPr lang="en-GB" altLang="it-IT" baseline="0" dirty="0" err="1" smtClean="0">
                <a:latin typeface="Times" panose="02020603050405020304" pitchFamily="18" charset="0"/>
              </a:rPr>
              <a:t>giallo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discriminando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giallo</a:t>
            </a:r>
            <a:r>
              <a:rPr lang="en-GB" altLang="it-IT" baseline="0" dirty="0" smtClean="0">
                <a:latin typeface="Times" panose="02020603050405020304" pitchFamily="18" charset="0"/>
              </a:rPr>
              <a:t> da </a:t>
            </a:r>
            <a:r>
              <a:rPr lang="en-GB" altLang="it-IT" baseline="0" dirty="0" err="1" smtClean="0">
                <a:latin typeface="Times" panose="02020603050405020304" pitchFamily="18" charset="0"/>
              </a:rPr>
              <a:t>verde</a:t>
            </a:r>
            <a:r>
              <a:rPr lang="en-GB" altLang="it-IT" baseline="0" dirty="0" smtClean="0">
                <a:latin typeface="Times" panose="02020603050405020304" pitchFamily="18" charset="0"/>
              </a:rPr>
              <a:t>) e </a:t>
            </a:r>
            <a:r>
              <a:rPr lang="en-GB" altLang="it-IT" baseline="0" dirty="0" err="1" smtClean="0">
                <a:latin typeface="Times" panose="02020603050405020304" pitchFamily="18" charset="0"/>
              </a:rPr>
              <a:t>quindi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tendono</a:t>
            </a:r>
            <a:r>
              <a:rPr lang="en-GB" altLang="it-IT" baseline="0" dirty="0" smtClean="0">
                <a:latin typeface="Times" panose="02020603050405020304" pitchFamily="18" charset="0"/>
              </a:rPr>
              <a:t> a </a:t>
            </a:r>
            <a:r>
              <a:rPr lang="en-GB" altLang="it-IT" baseline="0" dirty="0" err="1" smtClean="0">
                <a:latin typeface="Times" panose="02020603050405020304" pitchFamily="18" charset="0"/>
              </a:rPr>
              <a:t>preferire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piante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verdi</a:t>
            </a:r>
            <a:r>
              <a:rPr lang="en-GB" altLang="it-IT" baseline="0" dirty="0" smtClean="0">
                <a:latin typeface="Times" panose="02020603050405020304" pitchFamily="18"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it-IT" dirty="0" smtClean="0">
              <a:latin typeface="Times" panose="02020603050405020304" pitchFamily="18" charset="0"/>
            </a:endParaRPr>
          </a:p>
          <a:p>
            <a:endParaRPr lang="en-GB" altLang="it-IT" baseline="0" dirty="0" smtClean="0">
              <a:latin typeface="Times" panose="02020603050405020304" pitchFamily="18" charset="0"/>
            </a:endParaRPr>
          </a:p>
          <a:p>
            <a:endParaRPr lang="en-GB" altLang="it-IT" baseline="0" dirty="0" smtClean="0">
              <a:latin typeface="Times" panose="02020603050405020304" pitchFamily="18" charset="0"/>
            </a:endParaRPr>
          </a:p>
        </p:txBody>
      </p:sp>
    </p:spTree>
    <p:extLst>
      <p:ext uri="{BB962C8B-B14F-4D97-AF65-F5344CB8AC3E}">
        <p14:creationId xmlns:p14="http://schemas.microsoft.com/office/powerpoint/2010/main" val="4079714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it-IT" dirty="0" smtClean="0">
                <a:effectLst/>
              </a:rPr>
              <a:t>Marnie è una giovane donna psicologicamente labile e </a:t>
            </a:r>
            <a:r>
              <a:rPr lang="it-IT" dirty="0" smtClean="0">
                <a:effectLst/>
                <a:hlinkClick r:id="rId3" tooltip="Frigidità"/>
              </a:rPr>
              <a:t>frigida</a:t>
            </a:r>
            <a:r>
              <a:rPr lang="it-IT" dirty="0" smtClean="0">
                <a:effectLst/>
              </a:rPr>
              <a:t> a causa di un grave trauma subito da bambina. Di una bellezza gelida ma affascinante, è scontrosa, travagliata e fragile allo stesso tempo. È inoltre una bugiarda e una ladra: presentandosi con aspetto austero, integerrimo ed elegante, si fa assumere in aziende come segretaria e poi ruba il contenuto delle casseforti, fuggendo con il denaro e rendendosi introvabile. </a:t>
            </a:r>
          </a:p>
          <a:p>
            <a:pPr rtl="0"/>
            <a:r>
              <a:rPr lang="it-IT" dirty="0" smtClean="0">
                <a:effectLst/>
              </a:rPr>
              <a:t>Mark Rutland, giovane industriale vedovo e proprietario di una grande azienda editoriale, la nota quando la vede lavorare come segretaria presso l'ufficio di un suo conoscente con il quale è in rapporti d'affari, ma la donna, dopo aver rubato i soldi custoditi in cassaforte, si rende irreperibile. In albergo rimuove la tintura con cui si scuriva i capelli, cambia aspetto e vestiti, facendo perdere le proprie tracce e tornando in visita dalla madre, cui è molto legata, sia per il senso di colpa verso la donna che è zoppa ormai da molti anni, sia perché è quasi succube dalla sua rigida morale, che critica come frivolo finanche il colore biondo che aveva adottato per i suoi capelli. </a:t>
            </a:r>
          </a:p>
          <a:p>
            <a:pPr rtl="0"/>
            <a:r>
              <a:rPr lang="it-IT" dirty="0" smtClean="0">
                <a:effectLst/>
              </a:rPr>
              <a:t>Rutland incontra di nuovo casualmente Marnie presso l'ufficio personale della propria società, dove la donna si è presentata come aspirante segretaria, e la fa assumere contro il parere del direttore. Nel frattempo Marnie, dopo pochi giorni di lavoro, in cui ha avuto occasione di osservare sia dove si trova la chiave, sia la combinazione della cassaforte aziendale, s'impadronisce del denaro in essa custodita, fuggendo. </a:t>
            </a:r>
          </a:p>
          <a:p>
            <a:pPr rtl="0"/>
            <a:r>
              <a:rPr lang="it-IT" dirty="0" smtClean="0">
                <a:effectLst/>
              </a:rPr>
              <a:t>Mark, ormai invaghito della donna e intuito cosa sia avvenuto, reintegra con il proprio denaro l'ammanco nella cassaforte aziendale e si mette poi alla ricerca di Marnie; la trova presso un maneggio di cavalli, dove lei tiene il suo amato destriero Florio e prima che lei possa fuggire la pone di fronte a una scelta drammatica: se lo sposerà, lui non la denuncerà e anzi rifonderà l'ammontare dei suoi furti precedenti, convincendo, grazie alle proprie relazioni d'affari, i derubati a non sporgere denuncia ed evitandole così il carcere. Marnie accetta, sebbene non ricambi i suoi sentimenti. </a:t>
            </a:r>
          </a:p>
          <a:p>
            <a:pPr rtl="0"/>
            <a:r>
              <a:rPr lang="it-IT" dirty="0" smtClean="0">
                <a:effectLst/>
              </a:rPr>
              <a:t>Durante la crociera per la luna di miele, oltre alla sua già evidente cleptomania, Mark scopre che Marnie ha il terrore di qualunque contatto fisico con gli uomini. La mattina dopo la loro partenza lei tenta il suicidio, gettandosi nella piscina della nave e lui la salva appena in tempo. Alla domanda di Mark: «Perché non ti sei buttata in mare?», Marnie risponde: «Io volevo uccidermi, non ingrassare quei maledetti barracuda». Tornati dalla crociera, Mark le fa arrivare a casa l'amato Florio, ma la situazione precipita durante una battuta di caccia, allorché Marnie, alla vista del colore rosso della giacca di un partecipante, perde il controllo di sé e si lancia al galoppo in una folle corsa, che culmina con una rovinosa caduta e l'azzoppamento di Florio, che lei stessa abbatte con un colpo di pistola. </a:t>
            </a:r>
          </a:p>
          <a:p>
            <a:pPr rtl="0"/>
            <a:r>
              <a:rPr lang="it-IT" dirty="0" smtClean="0">
                <a:effectLst/>
              </a:rPr>
              <a:t>Marnie ha infatti il terrore dell'accostamento del colore bianco con il rosso e dei temporali. Soffre di incubi, nei quali rivive il triste ricordo dell'infanzia, quando la mamma, che per mantenere sé stessa e la bimba esercitava il </a:t>
            </a:r>
            <a:r>
              <a:rPr lang="it-IT" dirty="0" smtClean="0">
                <a:effectLst/>
                <a:hlinkClick r:id="rId4" tooltip="Meretricio"/>
              </a:rPr>
              <a:t>meretricio</a:t>
            </a:r>
            <a:r>
              <a:rPr lang="it-IT" dirty="0" smtClean="0">
                <a:effectLst/>
              </a:rPr>
              <a:t>, la svegliava di notte e la faceva uscire dal caldo letto in cui dormivano, per ricevere il marinaio di turno. Durante uno di questi traumatici episodi la bambina, sola e infreddolita, fu terrorizzata anche da un temporale. </a:t>
            </a:r>
          </a:p>
          <a:p>
            <a:pPr rtl="0"/>
            <a:r>
              <a:rPr lang="it-IT" dirty="0" smtClean="0">
                <a:effectLst/>
              </a:rPr>
              <a:t>Mark indaga la ragione dei disturbi psicologici di Marnie e scopre, con l'aiuto della cognata Lil Mainwaring, segretamente innamorata di lui, che la madre di Marnie, al contrario di ciò che lei gli aveva detto, è viva e abita a </a:t>
            </a:r>
            <a:r>
              <a:rPr lang="it-IT" dirty="0" smtClean="0">
                <a:effectLst/>
                <a:hlinkClick r:id="rId5" tooltip="Baltimora"/>
              </a:rPr>
              <a:t>Baltimora</a:t>
            </a:r>
            <a:r>
              <a:rPr lang="it-IT" dirty="0" smtClean="0">
                <a:effectLst/>
              </a:rPr>
              <a:t>. Grazie a un investigatore privato viene a conoscenza dell'indirizzo della donna e della sua triste storia, di quando cioè un giorno uccise un marinaio, suo cliente, che l'aveva aggredita rompendole una gamba sotto gli occhi della figlia. </a:t>
            </a:r>
          </a:p>
          <a:p>
            <a:pPr rtl="0"/>
            <a:r>
              <a:rPr lang="it-IT" dirty="0" smtClean="0">
                <a:effectLst/>
              </a:rPr>
              <a:t>Mark trascina quindi Marnie a casa della madre: solo un confronto e un chiarimento tra le due donne potrà sbloccare la mente di Marnie. Nel frattempo scoppia un temporale e questo, insieme all'ambiente familiare, fa rivivere in Marnie l'incubo represso. La sua voce assume allora il timbro della bimba che era e, incalzata dalle domande di Mark, rievoca la storia: il marinaio, sentendola singhiozzare, esce dalla stanza da letto della madre, tentando di confortarla (ma la scena non autorizza a escludere un interesse più ambiguo). La madre interviene molto aggressivamente per allontanare il cliente dalla figlia: ne nasce una colluttazione, durante la quale l'uomo rimane ferito, e cadendo sulla donna le provoca danni permanenti a una gamba. Marnie, per difendere la mamma dal marinaio (in realtà già del tutto inoffensivo), lo uccide con un attizzatoio, urlando poi alla vista del rosso del sangue che si spande sulla bianca divisa. La madre riuscì poi a far credere di essere stata lei a compiere l'omicidio, per difendere la figlia. </a:t>
            </a:r>
          </a:p>
          <a:p>
            <a:pPr rtl="0"/>
            <a:r>
              <a:rPr lang="it-IT" dirty="0" smtClean="0">
                <a:effectLst/>
              </a:rPr>
              <a:t>A questo punto, la madre rivela la verità sulla nascita di Marnie: all'epoca la madre era quindicenne e fu convinta da un ragazzo ad avere un </a:t>
            </a:r>
            <a:r>
              <a:rPr lang="it-IT" dirty="0" smtClean="0">
                <a:effectLst/>
                <a:hlinkClick r:id="rId6" tooltip="Rapporto sessuale"/>
              </a:rPr>
              <a:t>rapporto sessuale</a:t>
            </a:r>
            <a:r>
              <a:rPr lang="it-IT" dirty="0" smtClean="0">
                <a:effectLst/>
              </a:rPr>
              <a:t> in cambio di un maglione bianco, che la ragazza desiderava; quando, poi, rimase incinta, il ragazzo fuggì. Marnie riesce a riportare alla coscienza il ricordo rimosso di quei terribili momenti superando i suoi blocchi emotivi e ricambiando infine l'amore di Mark</a:t>
            </a:r>
          </a:p>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7</a:t>
            </a:fld>
            <a:endParaRPr lang="en-US" altLang="it-IT"/>
          </a:p>
        </p:txBody>
      </p:sp>
    </p:spTree>
    <p:extLst>
      <p:ext uri="{BB962C8B-B14F-4D97-AF65-F5344CB8AC3E}">
        <p14:creationId xmlns:p14="http://schemas.microsoft.com/office/powerpoint/2010/main" val="2570906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smtClean="0">
                <a:latin typeface="Times" panose="02020603050405020304" pitchFamily="18" charset="0"/>
              </a:rPr>
              <a:t>quindi, in base al proprio modo di studio, dovrebbe anche essere in grado di decidere se saltare certe parti o rileggerle per approfondirle</a:t>
            </a:r>
          </a:p>
        </p:txBody>
      </p:sp>
    </p:spTree>
    <p:extLst>
      <p:ext uri="{BB962C8B-B14F-4D97-AF65-F5344CB8AC3E}">
        <p14:creationId xmlns:p14="http://schemas.microsoft.com/office/powerpoint/2010/main" val="3058080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778522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2332912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5EA2A91-5EB6-42FE-841B-1B1BE45E88DC}" type="slidenum">
              <a:rPr lang="it-IT" altLang="it-IT"/>
              <a:pPr>
                <a:defRPr/>
              </a:pPr>
              <a:t>‹#›</a:t>
            </a:fld>
            <a:endParaRPr lang="it-IT" altLang="it-IT"/>
          </a:p>
        </p:txBody>
      </p:sp>
    </p:spTree>
    <p:extLst>
      <p:ext uri="{BB962C8B-B14F-4D97-AF65-F5344CB8AC3E}">
        <p14:creationId xmlns:p14="http://schemas.microsoft.com/office/powerpoint/2010/main" val="2968876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D4665CB-A1EF-477E-A15C-7D8B3C895B72}" type="slidenum">
              <a:rPr lang="it-IT" altLang="it-IT"/>
              <a:pPr>
                <a:defRPr/>
              </a:pPr>
              <a:t>‹#›</a:t>
            </a:fld>
            <a:endParaRPr lang="it-IT" altLang="it-IT"/>
          </a:p>
        </p:txBody>
      </p:sp>
    </p:spTree>
    <p:extLst>
      <p:ext uri="{BB962C8B-B14F-4D97-AF65-F5344CB8AC3E}">
        <p14:creationId xmlns:p14="http://schemas.microsoft.com/office/powerpoint/2010/main" val="3284110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F3B0502-7B45-44AF-85F0-07C920DFAB38}" type="slidenum">
              <a:rPr lang="it-IT" altLang="it-IT"/>
              <a:pPr>
                <a:defRPr/>
              </a:pPr>
              <a:t>‹#›</a:t>
            </a:fld>
            <a:endParaRPr lang="it-IT" altLang="it-IT"/>
          </a:p>
        </p:txBody>
      </p:sp>
    </p:spTree>
    <p:extLst>
      <p:ext uri="{BB962C8B-B14F-4D97-AF65-F5344CB8AC3E}">
        <p14:creationId xmlns:p14="http://schemas.microsoft.com/office/powerpoint/2010/main" val="1262970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FA90A8DF-2568-4249-B20F-357514C966A4}" type="datetimeFigureOut">
              <a:rPr lang="it-IT" altLang="it-IT"/>
              <a:pPr>
                <a:defRPr/>
              </a:pPr>
              <a:t>01/03/2021</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CC034056-9145-426B-B4D3-885B70FEF379}" type="slidenum">
              <a:rPr lang="it-IT" altLang="it-IT"/>
              <a:pPr>
                <a:defRPr/>
              </a:pPr>
              <a:t>‹#›</a:t>
            </a:fld>
            <a:endParaRPr lang="it-IT" altLang="it-IT"/>
          </a:p>
        </p:txBody>
      </p:sp>
    </p:spTree>
    <p:extLst>
      <p:ext uri="{BB962C8B-B14F-4D97-AF65-F5344CB8AC3E}">
        <p14:creationId xmlns:p14="http://schemas.microsoft.com/office/powerpoint/2010/main" val="2175005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FCFD7A44-CC61-490B-9BDB-0230F7B6C47F}" type="datetimeFigureOut">
              <a:rPr lang="it-IT" altLang="it-IT"/>
              <a:pPr>
                <a:defRPr/>
              </a:pPr>
              <a:t>01/03/2021</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8AF8BB30-C5B6-44A9-A3C8-EC600822C2AD}" type="slidenum">
              <a:rPr lang="it-IT" altLang="it-IT"/>
              <a:pPr>
                <a:defRPr/>
              </a:pPr>
              <a:t>‹#›</a:t>
            </a:fld>
            <a:endParaRPr lang="it-IT" altLang="it-IT"/>
          </a:p>
        </p:txBody>
      </p:sp>
    </p:spTree>
    <p:extLst>
      <p:ext uri="{BB962C8B-B14F-4D97-AF65-F5344CB8AC3E}">
        <p14:creationId xmlns:p14="http://schemas.microsoft.com/office/powerpoint/2010/main" val="3681651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E9BFA15-0FAF-45B9-9748-EBD40810DDF0}" type="datetimeFigureOut">
              <a:rPr lang="it-IT" altLang="it-IT"/>
              <a:pPr>
                <a:defRPr/>
              </a:pPr>
              <a:t>01/03/2021</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1C7F18FA-F5EA-48F3-A139-58BD66E74AF7}" type="slidenum">
              <a:rPr lang="it-IT" altLang="it-IT"/>
              <a:pPr>
                <a:defRPr/>
              </a:pPr>
              <a:t>‹#›</a:t>
            </a:fld>
            <a:endParaRPr lang="it-IT" altLang="it-IT"/>
          </a:p>
        </p:txBody>
      </p:sp>
    </p:spTree>
    <p:extLst>
      <p:ext uri="{BB962C8B-B14F-4D97-AF65-F5344CB8AC3E}">
        <p14:creationId xmlns:p14="http://schemas.microsoft.com/office/powerpoint/2010/main" val="127172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0294751D-BCF4-4752-B07A-CA9248BA5E64}" type="datetimeFigureOut">
              <a:rPr lang="it-IT" altLang="it-IT"/>
              <a:pPr>
                <a:defRPr/>
              </a:pPr>
              <a:t>01/03/2021</a:t>
            </a:fld>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9E1FE378-6523-4246-9D11-A2B1BF24F86F}" type="slidenum">
              <a:rPr lang="it-IT" altLang="it-IT"/>
              <a:pPr>
                <a:defRPr/>
              </a:pPr>
              <a:t>‹#›</a:t>
            </a:fld>
            <a:endParaRPr lang="it-IT" altLang="it-IT"/>
          </a:p>
        </p:txBody>
      </p:sp>
    </p:spTree>
    <p:extLst>
      <p:ext uri="{BB962C8B-B14F-4D97-AF65-F5344CB8AC3E}">
        <p14:creationId xmlns:p14="http://schemas.microsoft.com/office/powerpoint/2010/main" val="3684818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6510A509-D348-4FFC-8E56-4320C1D81D7D}" type="datetimeFigureOut">
              <a:rPr lang="it-IT" altLang="it-IT"/>
              <a:pPr>
                <a:defRPr/>
              </a:pPr>
              <a:t>01/03/2021</a:t>
            </a:fld>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B60C6848-345D-4767-B552-0F2B4911A4C0}" type="slidenum">
              <a:rPr lang="it-IT" altLang="it-IT"/>
              <a:pPr>
                <a:defRPr/>
              </a:pPr>
              <a:t>‹#›</a:t>
            </a:fld>
            <a:endParaRPr lang="it-IT" altLang="it-IT"/>
          </a:p>
        </p:txBody>
      </p:sp>
    </p:spTree>
    <p:extLst>
      <p:ext uri="{BB962C8B-B14F-4D97-AF65-F5344CB8AC3E}">
        <p14:creationId xmlns:p14="http://schemas.microsoft.com/office/powerpoint/2010/main" val="1051847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9A1660A2-C057-426B-8A90-F244E09001F6}" type="datetimeFigureOut">
              <a:rPr lang="it-IT" altLang="it-IT"/>
              <a:pPr>
                <a:defRPr/>
              </a:pPr>
              <a:t>01/03/2021</a:t>
            </a:fld>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BD253811-A11E-44A9-A640-E210A6185F11}" type="slidenum">
              <a:rPr lang="it-IT" altLang="it-IT"/>
              <a:pPr>
                <a:defRPr/>
              </a:pPr>
              <a:t>‹#›</a:t>
            </a:fld>
            <a:endParaRPr lang="it-IT" altLang="it-IT"/>
          </a:p>
        </p:txBody>
      </p:sp>
    </p:spTree>
    <p:extLst>
      <p:ext uri="{BB962C8B-B14F-4D97-AF65-F5344CB8AC3E}">
        <p14:creationId xmlns:p14="http://schemas.microsoft.com/office/powerpoint/2010/main" val="4217251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20058E3-6923-4E62-A5BA-4E2DC6228A26}" type="datetimeFigureOut">
              <a:rPr lang="it-IT" altLang="it-IT"/>
              <a:pPr>
                <a:defRPr/>
              </a:pPr>
              <a:t>01/03/2021</a:t>
            </a:fld>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F3DB13BA-D8A7-48D8-A2A0-CE5B3A3743A5}" type="slidenum">
              <a:rPr lang="it-IT" altLang="it-IT"/>
              <a:pPr>
                <a:defRPr/>
              </a:pPr>
              <a:t>‹#›</a:t>
            </a:fld>
            <a:endParaRPr lang="it-IT" altLang="it-IT"/>
          </a:p>
        </p:txBody>
      </p:sp>
    </p:spTree>
    <p:extLst>
      <p:ext uri="{BB962C8B-B14F-4D97-AF65-F5344CB8AC3E}">
        <p14:creationId xmlns:p14="http://schemas.microsoft.com/office/powerpoint/2010/main" val="36303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46FCB3E-2C42-4F08-97DA-DD3DCE8C25AE}" type="datetimeFigureOut">
              <a:rPr lang="it-IT" altLang="it-IT"/>
              <a:pPr>
                <a:defRPr/>
              </a:pPr>
              <a:t>01/03/2021</a:t>
            </a:fld>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C563D41C-6D6F-4F02-9BF1-316773F602B3}" type="slidenum">
              <a:rPr lang="it-IT" altLang="it-IT"/>
              <a:pPr>
                <a:defRPr/>
              </a:pPr>
              <a:t>‹#›</a:t>
            </a:fld>
            <a:endParaRPr lang="it-IT" altLang="it-IT"/>
          </a:p>
        </p:txBody>
      </p:sp>
    </p:spTree>
    <p:extLst>
      <p:ext uri="{BB962C8B-B14F-4D97-AF65-F5344CB8AC3E}">
        <p14:creationId xmlns:p14="http://schemas.microsoft.com/office/powerpoint/2010/main" val="19299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410F8B0-EEFC-4F35-8A78-C3971EB97CC4}" type="slidenum">
              <a:rPr lang="it-IT" altLang="it-IT"/>
              <a:pPr>
                <a:defRPr/>
              </a:pPr>
              <a:t>‹#›</a:t>
            </a:fld>
            <a:endParaRPr lang="it-IT" altLang="it-IT"/>
          </a:p>
        </p:txBody>
      </p:sp>
    </p:spTree>
    <p:extLst>
      <p:ext uri="{BB962C8B-B14F-4D97-AF65-F5344CB8AC3E}">
        <p14:creationId xmlns:p14="http://schemas.microsoft.com/office/powerpoint/2010/main" val="3793275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26F53DA-9516-4476-9ACF-4A6702F30DE9}" type="datetimeFigureOut">
              <a:rPr lang="it-IT" altLang="it-IT"/>
              <a:pPr>
                <a:defRPr/>
              </a:pPr>
              <a:t>01/03/2021</a:t>
            </a:fld>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C6E3E26B-1A62-4892-AE8C-6DC269D1EE6F}" type="slidenum">
              <a:rPr lang="it-IT" altLang="it-IT"/>
              <a:pPr>
                <a:defRPr/>
              </a:pPr>
              <a:t>‹#›</a:t>
            </a:fld>
            <a:endParaRPr lang="it-IT" altLang="it-IT"/>
          </a:p>
        </p:txBody>
      </p:sp>
    </p:spTree>
    <p:extLst>
      <p:ext uri="{BB962C8B-B14F-4D97-AF65-F5344CB8AC3E}">
        <p14:creationId xmlns:p14="http://schemas.microsoft.com/office/powerpoint/2010/main" val="1651826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12D2A62D-3A3D-4ABE-9930-6CD512D6220A}" type="datetimeFigureOut">
              <a:rPr lang="it-IT" altLang="it-IT"/>
              <a:pPr>
                <a:defRPr/>
              </a:pPr>
              <a:t>01/03/2021</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CBA85470-2D4C-42BC-B0ED-7F56EC1A6F3D}" type="slidenum">
              <a:rPr lang="it-IT" altLang="it-IT"/>
              <a:pPr>
                <a:defRPr/>
              </a:pPr>
              <a:t>‹#›</a:t>
            </a:fld>
            <a:endParaRPr lang="it-IT" altLang="it-IT"/>
          </a:p>
        </p:txBody>
      </p:sp>
    </p:spTree>
    <p:extLst>
      <p:ext uri="{BB962C8B-B14F-4D97-AF65-F5344CB8AC3E}">
        <p14:creationId xmlns:p14="http://schemas.microsoft.com/office/powerpoint/2010/main" val="1766729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B0E9E2B7-F14D-4B8A-84F0-F7FE4B79F215}" type="datetimeFigureOut">
              <a:rPr lang="it-IT" altLang="it-IT"/>
              <a:pPr>
                <a:defRPr/>
              </a:pPr>
              <a:t>01/03/2021</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117C6C87-045F-41FE-B011-D2A0D5ACFA34}" type="slidenum">
              <a:rPr lang="it-IT" altLang="it-IT"/>
              <a:pPr>
                <a:defRPr/>
              </a:pPr>
              <a:t>‹#›</a:t>
            </a:fld>
            <a:endParaRPr lang="it-IT" altLang="it-IT"/>
          </a:p>
        </p:txBody>
      </p:sp>
    </p:spTree>
    <p:extLst>
      <p:ext uri="{BB962C8B-B14F-4D97-AF65-F5344CB8AC3E}">
        <p14:creationId xmlns:p14="http://schemas.microsoft.com/office/powerpoint/2010/main" val="3496935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A44DCC1-8344-4FAC-B760-45DB1C277CF4}" type="slidenum">
              <a:rPr lang="it-IT" altLang="it-IT"/>
              <a:pPr>
                <a:defRPr/>
              </a:pPr>
              <a:t>‹#›</a:t>
            </a:fld>
            <a:endParaRPr lang="it-IT" altLang="it-IT"/>
          </a:p>
        </p:txBody>
      </p:sp>
    </p:spTree>
    <p:extLst>
      <p:ext uri="{BB962C8B-B14F-4D97-AF65-F5344CB8AC3E}">
        <p14:creationId xmlns:p14="http://schemas.microsoft.com/office/powerpoint/2010/main" val="1837747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28001D1-7EF6-42C9-BD2A-D8D6CADC18FE}" type="slidenum">
              <a:rPr lang="it-IT" altLang="it-IT"/>
              <a:pPr>
                <a:defRPr/>
              </a:pPr>
              <a:t>‹#›</a:t>
            </a:fld>
            <a:endParaRPr lang="it-IT" altLang="it-IT"/>
          </a:p>
        </p:txBody>
      </p:sp>
    </p:spTree>
    <p:extLst>
      <p:ext uri="{BB962C8B-B14F-4D97-AF65-F5344CB8AC3E}">
        <p14:creationId xmlns:p14="http://schemas.microsoft.com/office/powerpoint/2010/main" val="1997102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5A1D409-779B-4914-80FF-58F665CC39A5}" type="slidenum">
              <a:rPr lang="it-IT" altLang="it-IT"/>
              <a:pPr>
                <a:defRPr/>
              </a:pPr>
              <a:t>‹#›</a:t>
            </a:fld>
            <a:endParaRPr lang="it-IT" altLang="it-IT"/>
          </a:p>
        </p:txBody>
      </p:sp>
    </p:spTree>
    <p:extLst>
      <p:ext uri="{BB962C8B-B14F-4D97-AF65-F5344CB8AC3E}">
        <p14:creationId xmlns:p14="http://schemas.microsoft.com/office/powerpoint/2010/main" val="50923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E2BC357-FD92-41B6-BA4A-FA17F596AC6F}" type="slidenum">
              <a:rPr lang="it-IT" altLang="it-IT"/>
              <a:pPr>
                <a:defRPr/>
              </a:pPr>
              <a:t>‹#›</a:t>
            </a:fld>
            <a:endParaRPr lang="it-IT" altLang="it-IT"/>
          </a:p>
        </p:txBody>
      </p:sp>
    </p:spTree>
    <p:extLst>
      <p:ext uri="{BB962C8B-B14F-4D97-AF65-F5344CB8AC3E}">
        <p14:creationId xmlns:p14="http://schemas.microsoft.com/office/powerpoint/2010/main" val="1491941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218FF17C-506C-487E-AEC4-55EC69A2F8B2}" type="slidenum">
              <a:rPr lang="it-IT" altLang="it-IT"/>
              <a:pPr>
                <a:defRPr/>
              </a:pPr>
              <a:t>‹#›</a:t>
            </a:fld>
            <a:endParaRPr lang="it-IT" altLang="it-IT"/>
          </a:p>
        </p:txBody>
      </p:sp>
    </p:spTree>
    <p:extLst>
      <p:ext uri="{BB962C8B-B14F-4D97-AF65-F5344CB8AC3E}">
        <p14:creationId xmlns:p14="http://schemas.microsoft.com/office/powerpoint/2010/main" val="335808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D42EB2A-365B-40BF-9C36-E534A1521678}" type="slidenum">
              <a:rPr lang="it-IT" altLang="it-IT"/>
              <a:pPr>
                <a:defRPr/>
              </a:pPr>
              <a:t>‹#›</a:t>
            </a:fld>
            <a:endParaRPr lang="it-IT" altLang="it-IT"/>
          </a:p>
        </p:txBody>
      </p:sp>
    </p:spTree>
    <p:extLst>
      <p:ext uri="{BB962C8B-B14F-4D97-AF65-F5344CB8AC3E}">
        <p14:creationId xmlns:p14="http://schemas.microsoft.com/office/powerpoint/2010/main" val="2749215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D321FC9-4001-4D39-B288-3E0B1F118CA5}" type="slidenum">
              <a:rPr lang="it-IT" altLang="it-IT"/>
              <a:pPr>
                <a:defRPr/>
              </a:pPr>
              <a:t>‹#›</a:t>
            </a:fld>
            <a:endParaRPr lang="it-IT" altLang="it-IT"/>
          </a:p>
        </p:txBody>
      </p:sp>
    </p:spTree>
    <p:extLst>
      <p:ext uri="{BB962C8B-B14F-4D97-AF65-F5344CB8AC3E}">
        <p14:creationId xmlns:p14="http://schemas.microsoft.com/office/powerpoint/2010/main" val="3132442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cs typeface="Arial" panose="020B0604020202020204" pitchFamily="34" charset="0"/>
              </a:defRPr>
            </a:lvl1pPr>
          </a:lstStyle>
          <a:p>
            <a:pPr>
              <a:defRPr/>
            </a:pPr>
            <a:fld id="{897882E8-5FC4-407C-A835-EC6431C6F1F1}"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993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a:defRPr/>
            </a:pPr>
            <a:fld id="{E1ED3490-CC1D-4205-924E-D935FD7F2545}" type="datetimeFigureOut">
              <a:rPr lang="it-IT" altLang="it-IT"/>
              <a:pPr>
                <a:defRPr/>
              </a:pPr>
              <a:t>01/03/2021</a:t>
            </a:fld>
            <a:endParaRPr lang="it-IT" altLang="it-IT"/>
          </a:p>
        </p:txBody>
      </p:sp>
      <p:sp>
        <p:nvSpPr>
          <p:cNvPr id="993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a:defRPr/>
            </a:pPr>
            <a:endParaRPr lang="it-IT" altLang="it-IT"/>
          </a:p>
        </p:txBody>
      </p:sp>
      <p:sp>
        <p:nvSpPr>
          <p:cNvPr id="993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a:defRPr/>
            </a:pPr>
            <a:fld id="{09D5BE94-522E-40A6-AE36-74D98E2362AC}"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moodle2.units.it/course/view.php?id=6120"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hyperlink" Target="ww.cognitiveatlas.org" TargetMode="External"/><Relationship Id="rId3" Type="http://schemas.openxmlformats.org/officeDocument/2006/relationships/image" Target="../media/image14.png"/><Relationship Id="rId7" Type="http://schemas.openxmlformats.org/officeDocument/2006/relationships/hyperlink" Target="http://www.scholarpedia.org/"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hyperlink" Target="http://www.wikipedia.org/"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www.michaelbach.de/ot/"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wexler.free.fr/library.php"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https://www.cicap.org/n/argomento.php?id=310" TargetMode="External"/><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www.psytoolkit.or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hyperlink" Target="mailto:cfantoni@units.i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003300" y="396875"/>
            <a:ext cx="71389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i</a:t>
            </a:r>
            <a:r>
              <a:rPr lang="en-US" altLang="it-IT" sz="4400" dirty="0">
                <a:solidFill>
                  <a:srgbClr val="000090"/>
                </a:solidFill>
                <a:latin typeface="Arial" panose="020B0604020202020204" pitchFamily="34" charset="0"/>
                <a:cs typeface="Arial" panose="020B0604020202020204" pitchFamily="34" charset="0"/>
              </a:rPr>
              <a:t> </a:t>
            </a:r>
            <a:r>
              <a:rPr lang="en-US" altLang="it-IT" sz="4400" dirty="0" err="1">
                <a:solidFill>
                  <a:srgbClr val="000090"/>
                </a:solidFill>
                <a:latin typeface="Arial" panose="020B0604020202020204" pitchFamily="34" charset="0"/>
                <a:cs typeface="Arial" panose="020B0604020202020204" pitchFamily="34" charset="0"/>
              </a:rPr>
              <a:t>nostri</a:t>
            </a:r>
            <a:r>
              <a:rPr lang="en-US" altLang="it-IT" sz="4400" dirty="0">
                <a:solidFill>
                  <a:srgbClr val="000090"/>
                </a:solidFill>
                <a:latin typeface="Arial" panose="020B0604020202020204" pitchFamily="34" charset="0"/>
                <a:cs typeface="Arial" panose="020B0604020202020204" pitchFamily="34" charset="0"/>
              </a:rPr>
              <a:t> </a:t>
            </a:r>
            <a:r>
              <a:rPr lang="en-US" altLang="it-IT" sz="4400" dirty="0" err="1">
                <a:solidFill>
                  <a:srgbClr val="000090"/>
                </a:solidFill>
                <a:latin typeface="Arial" panose="020B0604020202020204" pitchFamily="34" charset="0"/>
                <a:cs typeface="Arial" panose="020B0604020202020204" pitchFamily="34" charset="0"/>
              </a:rPr>
              <a:t>obiettivi</a:t>
            </a:r>
            <a:endParaRPr lang="en-US" altLang="it-IT" sz="4400" dirty="0">
              <a:solidFill>
                <a:srgbClr val="000090"/>
              </a:solidFill>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a:off x="492125" y="1658938"/>
            <a:ext cx="8093075" cy="503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spcAft>
                <a:spcPts val="1000"/>
              </a:spcAft>
              <a:buClr>
                <a:srgbClr val="000090"/>
              </a:buClr>
              <a:buFont typeface="Wingdings" panose="05000000000000000000" pitchFamily="2" charset="2"/>
              <a:buChar char="§"/>
            </a:pPr>
            <a:r>
              <a:rPr lang="en-US" altLang="it-IT" dirty="0">
                <a:latin typeface="Arial" panose="020B0604020202020204" pitchFamily="34" charset="0"/>
                <a:cs typeface="Arial" panose="020B0604020202020204" pitchFamily="34" charset="0"/>
              </a:rPr>
              <a:t>a</a:t>
            </a:r>
            <a:r>
              <a:rPr lang="en-US" altLang="it-IT" dirty="0" smtClean="0">
                <a:latin typeface="Arial" panose="020B0604020202020204" pitchFamily="34" charset="0"/>
                <a:cs typeface="Arial" panose="020B0604020202020204" pitchFamily="34" charset="0"/>
              </a:rPr>
              <a:t> parte </a:t>
            </a:r>
            <a:r>
              <a:rPr lang="en-US" altLang="it-IT" i="1" dirty="0" err="1" smtClean="0">
                <a:latin typeface="Arial" panose="020B0604020202020204" pitchFamily="34" charset="0"/>
                <a:cs typeface="Arial" panose="020B0604020202020204" pitchFamily="34" charset="0"/>
              </a:rPr>
              <a:t>prestare</a:t>
            </a:r>
            <a:r>
              <a:rPr lang="en-US" altLang="it-IT" i="1" dirty="0" smtClean="0">
                <a:latin typeface="Arial" panose="020B0604020202020204" pitchFamily="34" charset="0"/>
                <a:cs typeface="Arial" panose="020B0604020202020204" pitchFamily="34" charset="0"/>
              </a:rPr>
              <a:t> </a:t>
            </a:r>
            <a:r>
              <a:rPr lang="en-US" altLang="it-IT" i="1" dirty="0" err="1" smtClean="0">
                <a:latin typeface="Arial" panose="020B0604020202020204" pitchFamily="34" charset="0"/>
                <a:cs typeface="Arial" panose="020B0604020202020204" pitchFamily="34" charset="0"/>
              </a:rPr>
              <a:t>attenzione</a:t>
            </a:r>
            <a:r>
              <a:rPr lang="en-US" altLang="it-IT" i="1" dirty="0" smtClean="0">
                <a:latin typeface="Arial" panose="020B0604020202020204" pitchFamily="34" charset="0"/>
                <a:cs typeface="Arial" panose="020B0604020202020204" pitchFamily="34" charset="0"/>
              </a:rPr>
              <a:t> </a:t>
            </a:r>
            <a:r>
              <a:rPr lang="en-US" altLang="it-IT" dirty="0" smtClean="0">
                <a:latin typeface="Arial" panose="020B0604020202020204" pitchFamily="34" charset="0"/>
                <a:cs typeface="Arial" panose="020B0604020202020204" pitchFamily="34" charset="0"/>
              </a:rPr>
              <a:t>e </a:t>
            </a:r>
            <a:r>
              <a:rPr lang="en-US" altLang="it-IT" i="1" dirty="0" err="1" smtClean="0">
                <a:latin typeface="Arial" panose="020B0604020202020204" pitchFamily="34" charset="0"/>
                <a:cs typeface="Arial" panose="020B0604020202020204" pitchFamily="34" charset="0"/>
              </a:rPr>
              <a:t>guidare</a:t>
            </a:r>
            <a:r>
              <a:rPr lang="en-US" altLang="it-IT" dirty="0" smtClean="0">
                <a:latin typeface="Arial" panose="020B0604020202020204" pitchFamily="34" charset="0"/>
                <a:cs typeface="Arial" panose="020B0604020202020204" pitchFamily="34" charset="0"/>
              </a:rPr>
              <a:t> ….</a:t>
            </a:r>
          </a:p>
          <a:p>
            <a:pPr>
              <a:spcBef>
                <a:spcPct val="0"/>
              </a:spcBef>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p</a:t>
            </a:r>
            <a:r>
              <a:rPr lang="en-US" altLang="it-IT" dirty="0" err="1" smtClean="0">
                <a:latin typeface="Arial" panose="020B0604020202020204" pitchFamily="34" charset="0"/>
                <a:cs typeface="Arial" panose="020B0604020202020204" pitchFamily="34" charset="0"/>
              </a:rPr>
              <a:t>ercezione</a:t>
            </a:r>
            <a:r>
              <a:rPr lang="en-US" altLang="it-IT" dirty="0" smtClean="0">
                <a:latin typeface="Arial" panose="020B0604020202020204" pitchFamily="34" charset="0"/>
                <a:cs typeface="Arial" panose="020B0604020202020204" pitchFamily="34" charset="0"/>
              </a:rPr>
              <a:t> </a:t>
            </a:r>
            <a:r>
              <a:rPr lang="en-US" altLang="it-IT" i="1" dirty="0" err="1" smtClean="0">
                <a:latin typeface="Arial" panose="020B0604020202020204" pitchFamily="34" charset="0"/>
                <a:cs typeface="Arial" panose="020B0604020202020204" pitchFamily="34" charset="0"/>
              </a:rPr>
              <a:t>più</a:t>
            </a:r>
            <a:r>
              <a:rPr lang="en-US" altLang="it-IT" i="1" dirty="0" smtClean="0">
                <a:latin typeface="Arial" panose="020B0604020202020204" pitchFamily="34" charset="0"/>
                <a:cs typeface="Arial" panose="020B0604020202020204" pitchFamily="34" charset="0"/>
              </a:rPr>
              <a:t> di </a:t>
            </a:r>
            <a:r>
              <a:rPr lang="en-US" altLang="it-IT" dirty="0" err="1" smtClean="0">
                <a:latin typeface="Arial" panose="020B0604020202020204" pitchFamily="34" charset="0"/>
                <a:cs typeface="Arial" panose="020B0604020202020204" pitchFamily="34" charset="0"/>
              </a:rPr>
              <a:t>sensazione</a:t>
            </a:r>
            <a:r>
              <a:rPr lang="en-US" altLang="it-IT" dirty="0" smtClean="0">
                <a:latin typeface="Arial" panose="020B0604020202020204" pitchFamily="34" charset="0"/>
                <a:cs typeface="Arial" panose="020B0604020202020204" pitchFamily="34" charset="0"/>
              </a:rPr>
              <a:t>  </a:t>
            </a:r>
          </a:p>
          <a:p>
            <a:pPr>
              <a:spcBef>
                <a:spcPct val="0"/>
              </a:spcBef>
              <a:spcAft>
                <a:spcPts val="1000"/>
              </a:spcAft>
              <a:buClr>
                <a:srgbClr val="000090"/>
              </a:buClr>
              <a:buFont typeface="Wingdings" panose="05000000000000000000" pitchFamily="2" charset="2"/>
              <a:buChar char="§"/>
            </a:pPr>
            <a:r>
              <a:rPr lang="en-US" altLang="it-IT" dirty="0" err="1" smtClean="0">
                <a:latin typeface="Arial" panose="020B0604020202020204" pitchFamily="34" charset="0"/>
                <a:cs typeface="Arial" panose="020B0604020202020204" pitchFamily="34" charset="0"/>
              </a:rPr>
              <a:t>conoscere</a:t>
            </a:r>
            <a:r>
              <a:rPr lang="en-US" altLang="it-IT" dirty="0" smtClean="0">
                <a:latin typeface="Arial" panose="020B0604020202020204" pitchFamily="34" charset="0"/>
                <a:cs typeface="Arial" panose="020B0604020202020204" pitchFamily="34" charset="0"/>
              </a:rPr>
              <a:t> </a:t>
            </a:r>
            <a:r>
              <a:rPr lang="en-US" altLang="it-IT" dirty="0">
                <a:latin typeface="Arial" panose="020B0604020202020204" pitchFamily="34" charset="0"/>
                <a:cs typeface="Arial" panose="020B0604020202020204" pitchFamily="34" charset="0"/>
              </a:rPr>
              <a:t>le </a:t>
            </a:r>
            <a:r>
              <a:rPr lang="en-US" altLang="it-IT" dirty="0" err="1">
                <a:latin typeface="Arial" panose="020B0604020202020204" pitchFamily="34" charset="0"/>
                <a:cs typeface="Arial" panose="020B0604020202020204" pitchFamily="34" charset="0"/>
              </a:rPr>
              <a:t>principali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teorie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della</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percezione</a:t>
            </a:r>
            <a:r>
              <a:rPr lang="en-US" altLang="it-IT" dirty="0">
                <a:latin typeface="Arial" panose="020B0604020202020204" pitchFamily="34" charset="0"/>
                <a:cs typeface="Arial" panose="020B0604020202020204" pitchFamily="34" charset="0"/>
              </a:rPr>
              <a:t> e del </a:t>
            </a:r>
            <a:r>
              <a:rPr lang="en-US" altLang="it-IT" dirty="0" err="1">
                <a:latin typeface="Arial" panose="020B0604020202020204" pitchFamily="34" charset="0"/>
                <a:cs typeface="Arial" panose="020B0604020202020204" pitchFamily="34" charset="0"/>
              </a:rPr>
              <a:t>riconoscimento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anche</a:t>
            </a:r>
            <a:r>
              <a:rPr lang="en-US" altLang="it-IT" dirty="0">
                <a:latin typeface="Arial" panose="020B0604020202020204" pitchFamily="34" charset="0"/>
                <a:cs typeface="Arial" panose="020B0604020202020204" pitchFamily="34" charset="0"/>
              </a:rPr>
              <a:t> in </a:t>
            </a:r>
            <a:r>
              <a:rPr lang="en-US" altLang="it-IT" dirty="0" err="1">
                <a:latin typeface="Arial" panose="020B0604020202020204" pitchFamily="34" charset="0"/>
                <a:cs typeface="Arial" panose="020B0604020202020204" pitchFamily="34" charset="0"/>
              </a:rPr>
              <a:t>una</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prospettiva</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storica</a:t>
            </a:r>
            <a:endParaRPr lang="en-US" altLang="it-IT" dirty="0">
              <a:latin typeface="Arial" panose="020B0604020202020204" pitchFamily="34" charset="0"/>
              <a:cs typeface="Arial" panose="020B0604020202020204" pitchFamily="34" charset="0"/>
            </a:endParaRPr>
          </a:p>
          <a:p>
            <a:pPr>
              <a:spcBef>
                <a:spcPct val="0"/>
              </a:spcBef>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saper</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formulare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ipotesi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utili</a:t>
            </a:r>
            <a:r>
              <a:rPr lang="en-US" altLang="it-IT" dirty="0">
                <a:latin typeface="Arial" panose="020B0604020202020204" pitchFamily="34" charset="0"/>
                <a:cs typeface="Arial" panose="020B0604020202020204" pitchFamily="34" charset="0"/>
              </a:rPr>
              <a:t> a </a:t>
            </a:r>
            <a:r>
              <a:rPr lang="en-US" altLang="it-IT" dirty="0" err="1">
                <a:latin typeface="Arial" panose="020B0604020202020204" pitchFamily="34" charset="0"/>
                <a:cs typeface="Arial" panose="020B0604020202020204" pitchFamily="34" charset="0"/>
              </a:rPr>
              <a:t>spiegare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fenomeni</a:t>
            </a:r>
            <a:r>
              <a:rPr lang="en-US" altLang="it-IT" dirty="0">
                <a:latin typeface="Arial" panose="020B0604020202020204" pitchFamily="34" charset="0"/>
                <a:cs typeface="Arial" panose="020B0604020202020204" pitchFamily="34" charset="0"/>
              </a:rPr>
              <a:t> di </a:t>
            </a:r>
            <a:r>
              <a:rPr lang="en-US" altLang="it-IT" dirty="0" err="1">
                <a:latin typeface="Arial" panose="020B0604020202020204" pitchFamily="34" charset="0"/>
                <a:cs typeface="Arial" panose="020B0604020202020204" pitchFamily="34" charset="0"/>
              </a:rPr>
              <a:t>interesse</a:t>
            </a:r>
            <a:endParaRPr lang="en-US" altLang="it-IT" dirty="0">
              <a:latin typeface="Arial" panose="020B0604020202020204" pitchFamily="34" charset="0"/>
              <a:cs typeface="Arial" panose="020B0604020202020204" pitchFamily="34" charset="0"/>
            </a:endParaRPr>
          </a:p>
          <a:p>
            <a:pPr>
              <a:spcBef>
                <a:spcPct val="0"/>
              </a:spcBef>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saper</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utilizzare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alcuni</a:t>
            </a:r>
            <a:r>
              <a:rPr lang="en-US" altLang="it-IT" dirty="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tecniche</a:t>
            </a:r>
            <a:r>
              <a:rPr lang="en-US" altLang="it-IT" dirty="0" smtClean="0">
                <a:latin typeface="Arial" panose="020B0604020202020204" pitchFamily="34" charset="0"/>
                <a:cs typeface="Arial" panose="020B0604020202020204" pitchFamily="34" charset="0"/>
              </a:rPr>
              <a:t> e </a:t>
            </a:r>
            <a:r>
              <a:rPr lang="en-US" altLang="it-IT" dirty="0" err="1" smtClean="0">
                <a:latin typeface="Arial" panose="020B0604020202020204" pitchFamily="34" charset="0"/>
                <a:cs typeface="Arial" panose="020B0604020202020204" pitchFamily="34" charset="0"/>
              </a:rPr>
              <a:t>metodi</a:t>
            </a:r>
            <a:r>
              <a:rPr lang="en-US" altLang="it-IT" dirty="0" smtClean="0">
                <a:latin typeface="Arial" panose="020B0604020202020204" pitchFamily="34" charset="0"/>
                <a:cs typeface="Arial" panose="020B0604020202020204" pitchFamily="34" charset="0"/>
              </a:rPr>
              <a:t> </a:t>
            </a:r>
            <a:r>
              <a:rPr lang="en-US" altLang="it-IT" dirty="0">
                <a:latin typeface="Arial" panose="020B0604020202020204" pitchFamily="34" charset="0"/>
                <a:cs typeface="Arial" panose="020B0604020202020204" pitchFamily="34" charset="0"/>
              </a:rPr>
              <a:t>per la </a:t>
            </a:r>
            <a:r>
              <a:rPr lang="en-US" altLang="it-IT" dirty="0" err="1">
                <a:latin typeface="Arial" panose="020B0604020202020204" pitchFamily="34" charset="0"/>
                <a:cs typeface="Arial" panose="020B0604020202020204" pitchFamily="34" charset="0"/>
              </a:rPr>
              <a:t>raccolta</a:t>
            </a:r>
            <a:r>
              <a:rPr lang="en-US" altLang="it-IT" dirty="0">
                <a:latin typeface="Arial" panose="020B0604020202020204" pitchFamily="34" charset="0"/>
                <a:cs typeface="Arial" panose="020B0604020202020204" pitchFamily="34" charset="0"/>
              </a:rPr>
              <a:t> di </a:t>
            </a:r>
            <a:r>
              <a:rPr lang="en-US" altLang="it-IT" dirty="0" err="1">
                <a:latin typeface="Arial" panose="020B0604020202020204" pitchFamily="34" charset="0"/>
                <a:cs typeface="Arial" panose="020B0604020202020204" pitchFamily="34" charset="0"/>
              </a:rPr>
              <a:t>dati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psicofisici</a:t>
            </a:r>
            <a:endParaRPr lang="en-US" altLang="it-IT"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44450"/>
            <a:ext cx="82296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r>
              <a:rPr lang="it-IT" altLang="it-IT" smtClean="0">
                <a:solidFill>
                  <a:srgbClr val="000090"/>
                </a:solidFill>
              </a:rPr>
              <a:t>supplementi</a:t>
            </a:r>
          </a:p>
        </p:txBody>
      </p:sp>
      <p:sp>
        <p:nvSpPr>
          <p:cNvPr id="218115" name="Rectangle 3"/>
          <p:cNvSpPr>
            <a:spLocks noGrp="1" noChangeArrowheads="1"/>
          </p:cNvSpPr>
          <p:nvPr>
            <p:ph type="body" idx="1"/>
          </p:nvPr>
        </p:nvSpPr>
        <p:spPr>
          <a:xfrm>
            <a:off x="457200" y="1376363"/>
            <a:ext cx="8362950" cy="51847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609600" indent="-609600" eaLnBrk="1" hangingPunct="1">
              <a:lnSpc>
                <a:spcPct val="90000"/>
              </a:lnSpc>
              <a:spcBef>
                <a:spcPct val="30000"/>
              </a:spcBef>
              <a:buClr>
                <a:schemeClr val="accent2"/>
              </a:buClr>
              <a:buFont typeface="Wingdings" panose="05000000000000000000" pitchFamily="2" charset="2"/>
              <a:buChar char="§"/>
            </a:pPr>
            <a:r>
              <a:rPr lang="en-GB" altLang="it-IT" sz="2800" smtClean="0"/>
              <a:t>Slides presentate a lezione</a:t>
            </a:r>
          </a:p>
          <a:p>
            <a:pPr marL="609600" indent="-609600" eaLnBrk="1" hangingPunct="1">
              <a:lnSpc>
                <a:spcPct val="90000"/>
              </a:lnSpc>
              <a:spcBef>
                <a:spcPct val="30000"/>
              </a:spcBef>
              <a:buClr>
                <a:schemeClr val="accent2"/>
              </a:buClr>
              <a:buFont typeface="Wingdings" panose="05000000000000000000" pitchFamily="2" charset="2"/>
              <a:buChar char="§"/>
            </a:pPr>
            <a:r>
              <a:rPr lang="en-GB" altLang="it-IT" sz="2800" smtClean="0"/>
              <a:t>Fogli di calcolo Excel generati e spiegati a lezione per mettere in pratica le conoscenze </a:t>
            </a:r>
            <a:r>
              <a:rPr lang="en-GB" altLang="it-IT" sz="2800" i="1" smtClean="0"/>
              <a:t>metodologiche </a:t>
            </a:r>
            <a:r>
              <a:rPr lang="en-GB" altLang="it-IT" sz="2800" smtClean="0"/>
              <a:t>acquisite</a:t>
            </a:r>
            <a:r>
              <a:rPr lang="en-GB" altLang="it-IT" sz="2800" i="1" smtClean="0"/>
              <a:t> </a:t>
            </a:r>
            <a:r>
              <a:rPr lang="en-GB" altLang="it-IT" sz="2800" smtClean="0"/>
              <a:t>a lezione</a:t>
            </a:r>
          </a:p>
          <a:p>
            <a:pPr marL="609600" indent="-609600" eaLnBrk="1" hangingPunct="1">
              <a:lnSpc>
                <a:spcPct val="90000"/>
              </a:lnSpc>
              <a:spcBef>
                <a:spcPct val="30000"/>
              </a:spcBef>
              <a:buClr>
                <a:schemeClr val="accent2"/>
              </a:buClr>
              <a:buFont typeface="Wingdings" panose="05000000000000000000" pitchFamily="2" charset="2"/>
              <a:buChar char="§"/>
            </a:pPr>
            <a:r>
              <a:rPr lang="en-GB" altLang="it-IT" sz="2800" smtClean="0"/>
              <a:t>Dimostratori Excel</a:t>
            </a:r>
          </a:p>
          <a:p>
            <a:pPr marL="609600" indent="-609600" eaLnBrk="1" hangingPunct="1">
              <a:lnSpc>
                <a:spcPct val="90000"/>
              </a:lnSpc>
              <a:spcBef>
                <a:spcPct val="30000"/>
              </a:spcBef>
              <a:buClr>
                <a:schemeClr val="accent2"/>
              </a:buClr>
              <a:buFont typeface="Wingdings" panose="05000000000000000000" pitchFamily="2" charset="2"/>
              <a:buChar char="§"/>
            </a:pPr>
            <a:r>
              <a:rPr lang="en-GB" altLang="it-IT" sz="2800" smtClean="0"/>
              <a:t>L’uso del software verrà illustrato a lezione</a:t>
            </a:r>
          </a:p>
          <a:p>
            <a:pPr marL="609600" indent="-609600" eaLnBrk="1" hangingPunct="1">
              <a:lnSpc>
                <a:spcPct val="90000"/>
              </a:lnSpc>
              <a:spcBef>
                <a:spcPct val="30000"/>
              </a:spcBef>
              <a:buClr>
                <a:schemeClr val="accent2"/>
              </a:buClr>
              <a:buFont typeface="Wingdings" panose="05000000000000000000" pitchFamily="2" charset="2"/>
              <a:buChar char="§"/>
            </a:pPr>
            <a:r>
              <a:rPr lang="en-GB" altLang="it-IT" sz="2800" smtClean="0"/>
              <a:t>Sono previste lezioni pratiche su</a:t>
            </a:r>
          </a:p>
          <a:p>
            <a:pPr marL="609600" indent="-609600" eaLnBrk="1" hangingPunct="1">
              <a:lnSpc>
                <a:spcPct val="90000"/>
              </a:lnSpc>
              <a:spcBef>
                <a:spcPct val="30000"/>
              </a:spcBef>
              <a:buClr>
                <a:schemeClr val="accent2"/>
              </a:buClr>
              <a:buFont typeface="Wingdings" panose="05000000000000000000" pitchFamily="2" charset="2"/>
              <a:buAutoNum type="arabicPeriod"/>
            </a:pPr>
            <a:r>
              <a:rPr lang="en-GB" altLang="it-IT" sz="2800" smtClean="0"/>
              <a:t>applicazione di tecniche di misura dei processi cognitivi </a:t>
            </a:r>
          </a:p>
          <a:p>
            <a:pPr marL="609600" indent="-609600" eaLnBrk="1" hangingPunct="1">
              <a:lnSpc>
                <a:spcPct val="90000"/>
              </a:lnSpc>
              <a:spcBef>
                <a:spcPct val="30000"/>
              </a:spcBef>
              <a:buClr>
                <a:schemeClr val="accent2"/>
              </a:buClr>
              <a:buFont typeface="Wingdings" panose="05000000000000000000" pitchFamily="2" charset="2"/>
              <a:buAutoNum type="arabicPeriod"/>
            </a:pPr>
            <a:r>
              <a:rPr lang="en-GB" altLang="it-IT" sz="2800" smtClean="0"/>
              <a:t>esercitazioni (raccolta dati, analisi, inferenza)</a:t>
            </a:r>
          </a:p>
          <a:p>
            <a:pPr marL="609600" indent="-609600" eaLnBrk="1" hangingPunct="1">
              <a:lnSpc>
                <a:spcPct val="90000"/>
              </a:lnSpc>
              <a:spcBef>
                <a:spcPct val="30000"/>
              </a:spcBef>
              <a:buClr>
                <a:schemeClr val="accent2"/>
              </a:buClr>
              <a:buFont typeface="Wingdings" panose="05000000000000000000" pitchFamily="2" charset="2"/>
              <a:buAutoNum type="arabicPeriod"/>
            </a:pPr>
            <a:r>
              <a:rPr lang="en-GB" altLang="it-IT" sz="2800" smtClean="0"/>
              <a:t>seminari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Effect transition="in" filter="wipe(left)">
                                      <p:cBhvr>
                                        <p:cTn id="7" dur="500"/>
                                        <p:tgtEl>
                                          <p:spTgt spid="218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8115">
                                            <p:txEl>
                                              <p:pRg st="1" end="1"/>
                                            </p:txEl>
                                          </p:spTgt>
                                        </p:tgtEl>
                                        <p:attrNameLst>
                                          <p:attrName>style.visibility</p:attrName>
                                        </p:attrNameLst>
                                      </p:cBhvr>
                                      <p:to>
                                        <p:strVal val="visible"/>
                                      </p:to>
                                    </p:set>
                                    <p:animEffect transition="in" filter="wipe(left)">
                                      <p:cBhvr>
                                        <p:cTn id="12" dur="500"/>
                                        <p:tgtEl>
                                          <p:spTgt spid="2181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8115">
                                            <p:txEl>
                                              <p:pRg st="2" end="2"/>
                                            </p:txEl>
                                          </p:spTgt>
                                        </p:tgtEl>
                                        <p:attrNameLst>
                                          <p:attrName>style.visibility</p:attrName>
                                        </p:attrNameLst>
                                      </p:cBhvr>
                                      <p:to>
                                        <p:strVal val="visible"/>
                                      </p:to>
                                    </p:set>
                                    <p:animEffect transition="in" filter="wipe(left)">
                                      <p:cBhvr>
                                        <p:cTn id="17" dur="500"/>
                                        <p:tgtEl>
                                          <p:spTgt spid="2181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8115">
                                            <p:txEl>
                                              <p:pRg st="3" end="3"/>
                                            </p:txEl>
                                          </p:spTgt>
                                        </p:tgtEl>
                                        <p:attrNameLst>
                                          <p:attrName>style.visibility</p:attrName>
                                        </p:attrNameLst>
                                      </p:cBhvr>
                                      <p:to>
                                        <p:strVal val="visible"/>
                                      </p:to>
                                    </p:set>
                                    <p:animEffect transition="in" filter="wipe(left)">
                                      <p:cBhvr>
                                        <p:cTn id="22" dur="500"/>
                                        <p:tgtEl>
                                          <p:spTgt spid="2181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8115">
                                            <p:txEl>
                                              <p:pRg st="4" end="4"/>
                                            </p:txEl>
                                          </p:spTgt>
                                        </p:tgtEl>
                                        <p:attrNameLst>
                                          <p:attrName>style.visibility</p:attrName>
                                        </p:attrNameLst>
                                      </p:cBhvr>
                                      <p:to>
                                        <p:strVal val="visible"/>
                                      </p:to>
                                    </p:set>
                                    <p:animEffect transition="in" filter="wipe(left)">
                                      <p:cBhvr>
                                        <p:cTn id="27" dur="500"/>
                                        <p:tgtEl>
                                          <p:spTgt spid="21811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8115">
                                            <p:txEl>
                                              <p:pRg st="5" end="5"/>
                                            </p:txEl>
                                          </p:spTgt>
                                        </p:tgtEl>
                                        <p:attrNameLst>
                                          <p:attrName>style.visibility</p:attrName>
                                        </p:attrNameLst>
                                      </p:cBhvr>
                                      <p:to>
                                        <p:strVal val="visible"/>
                                      </p:to>
                                    </p:set>
                                    <p:animEffect transition="in" filter="wipe(left)">
                                      <p:cBhvr>
                                        <p:cTn id="32" dur="500"/>
                                        <p:tgtEl>
                                          <p:spTgt spid="21811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8115">
                                            <p:txEl>
                                              <p:pRg st="6" end="6"/>
                                            </p:txEl>
                                          </p:spTgt>
                                        </p:tgtEl>
                                        <p:attrNameLst>
                                          <p:attrName>style.visibility</p:attrName>
                                        </p:attrNameLst>
                                      </p:cBhvr>
                                      <p:to>
                                        <p:strVal val="visible"/>
                                      </p:to>
                                    </p:set>
                                    <p:animEffect transition="in" filter="wipe(left)">
                                      <p:cBhvr>
                                        <p:cTn id="37" dur="500"/>
                                        <p:tgtEl>
                                          <p:spTgt spid="21811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8115">
                                            <p:txEl>
                                              <p:pRg st="7" end="7"/>
                                            </p:txEl>
                                          </p:spTgt>
                                        </p:tgtEl>
                                        <p:attrNameLst>
                                          <p:attrName>style.visibility</p:attrName>
                                        </p:attrNameLst>
                                      </p:cBhvr>
                                      <p:to>
                                        <p:strVal val="visible"/>
                                      </p:to>
                                    </p:set>
                                    <p:animEffect transition="in" filter="wipe(left)">
                                      <p:cBhvr>
                                        <p:cTn id="42" dur="500"/>
                                        <p:tgtEl>
                                          <p:spTgt spid="2181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92906" y="0"/>
            <a:ext cx="8229600" cy="28007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r>
              <a:rPr lang="it-IT" altLang="it-IT" dirty="0">
                <a:solidFill>
                  <a:srgbClr val="000090"/>
                </a:solidFill>
              </a:rPr>
              <a:t>s</a:t>
            </a:r>
            <a:r>
              <a:rPr lang="it-IT" altLang="it-IT" dirty="0" smtClean="0">
                <a:solidFill>
                  <a:srgbClr val="000090"/>
                </a:solidFill>
              </a:rPr>
              <a:t>lide + audio (AA 2019)                    + audiovideolezioni + supplementi e approfondimenti:</a:t>
            </a:r>
            <a:br>
              <a:rPr lang="it-IT" altLang="it-IT" dirty="0" smtClean="0">
                <a:solidFill>
                  <a:srgbClr val="000090"/>
                </a:solidFill>
              </a:rPr>
            </a:br>
            <a:r>
              <a:rPr lang="it-IT" altLang="it-IT" dirty="0" smtClean="0">
                <a:solidFill>
                  <a:srgbClr val="000090"/>
                </a:solidFill>
              </a:rPr>
              <a:t> </a:t>
            </a:r>
            <a:r>
              <a:rPr lang="it-IT" altLang="it-IT" sz="4000" i="1" dirty="0" smtClean="0">
                <a:solidFill>
                  <a:srgbClr val="FF9900"/>
                </a:solidFill>
              </a:rPr>
              <a:t>dove e come?</a:t>
            </a:r>
          </a:p>
        </p:txBody>
      </p:sp>
      <p:sp>
        <p:nvSpPr>
          <p:cNvPr id="21507" name="Rectangle 3"/>
          <p:cNvSpPr>
            <a:spLocks noGrp="1" noChangeArrowheads="1"/>
          </p:cNvSpPr>
          <p:nvPr>
            <p:ph type="body" idx="1"/>
          </p:nvPr>
        </p:nvSpPr>
        <p:spPr>
          <a:xfrm>
            <a:off x="477838" y="2692346"/>
            <a:ext cx="8229600" cy="4525962"/>
          </a:xfrm>
        </p:spPr>
        <p:txBody>
          <a:bodyPr/>
          <a:lstStyle/>
          <a:p>
            <a:pPr marL="0" indent="0" algn="ctr" eaLnBrk="1" hangingPunct="1">
              <a:buFontTx/>
              <a:buNone/>
            </a:pPr>
            <a:r>
              <a:rPr lang="en-US" altLang="zh-CN" sz="4000" dirty="0" err="1" smtClean="0">
                <a:ea typeface="SimSun" panose="02010600030101010101" pitchFamily="2" charset="-122"/>
              </a:rPr>
              <a:t>sul</a:t>
            </a:r>
            <a:r>
              <a:rPr lang="en-US" altLang="zh-CN" sz="4000" dirty="0" smtClean="0">
                <a:ea typeface="SimSun" panose="02010600030101010101" pitchFamily="2" charset="-122"/>
              </a:rPr>
              <a:t> </a:t>
            </a:r>
            <a:r>
              <a:rPr lang="en-US" altLang="zh-CN" sz="4000" dirty="0" err="1" smtClean="0">
                <a:ea typeface="SimSun" panose="02010600030101010101" pitchFamily="2" charset="-122"/>
              </a:rPr>
              <a:t>sito</a:t>
            </a:r>
            <a:r>
              <a:rPr lang="en-US" altLang="zh-CN" sz="4000" dirty="0" smtClean="0">
                <a:ea typeface="SimSun" panose="02010600030101010101" pitchFamily="2" charset="-122"/>
              </a:rPr>
              <a:t> web del Modulo del </a:t>
            </a:r>
            <a:r>
              <a:rPr lang="en-US" altLang="zh-CN" sz="4000" dirty="0" err="1" smtClean="0">
                <a:ea typeface="SimSun" panose="02010600030101010101" pitchFamily="2" charset="-122"/>
              </a:rPr>
              <a:t>corso</a:t>
            </a:r>
            <a:r>
              <a:rPr lang="en-US" altLang="zh-CN" sz="4000" dirty="0" smtClean="0">
                <a:ea typeface="SimSun" panose="02010600030101010101" pitchFamily="2" charset="-122"/>
              </a:rPr>
              <a:t> di </a:t>
            </a:r>
            <a:r>
              <a:rPr lang="en-US" altLang="it-IT" sz="4000" dirty="0" smtClean="0">
                <a:ea typeface="SimSun" panose="02010600030101010101" pitchFamily="2" charset="-122"/>
              </a:rPr>
              <a:t>042PS-2 </a:t>
            </a:r>
            <a:r>
              <a:rPr lang="en-US" altLang="zh-CN" sz="4000" dirty="0" err="1" smtClean="0">
                <a:ea typeface="SimSun" panose="02010600030101010101" pitchFamily="2" charset="-122"/>
              </a:rPr>
              <a:t>piattaforma</a:t>
            </a:r>
            <a:r>
              <a:rPr lang="en-US" altLang="zh-CN" sz="4000" dirty="0" smtClean="0">
                <a:ea typeface="SimSun" panose="02010600030101010101" pitchFamily="2" charset="-122"/>
              </a:rPr>
              <a:t> </a:t>
            </a:r>
            <a:r>
              <a:rPr lang="en-US" altLang="zh-CN" sz="4000" i="1" dirty="0" smtClean="0">
                <a:ea typeface="SimSun" panose="02010600030101010101" pitchFamily="2" charset="-122"/>
              </a:rPr>
              <a:t>Moodle 2 di </a:t>
            </a:r>
            <a:r>
              <a:rPr lang="en-US" altLang="zh-CN" sz="4000" i="1" dirty="0" err="1" smtClean="0">
                <a:ea typeface="SimSun" panose="02010600030101010101" pitchFamily="2" charset="-122"/>
              </a:rPr>
              <a:t>ateneo</a:t>
            </a:r>
            <a:r>
              <a:rPr lang="it-IT" altLang="zh-CN" sz="4000" dirty="0" smtClean="0">
                <a:ea typeface="SimSun" panose="02010600030101010101" pitchFamily="2" charset="-122"/>
              </a:rPr>
              <a:t> </a:t>
            </a:r>
            <a:endParaRPr lang="it-IT" altLang="it-IT" sz="4000" dirty="0" smtClean="0">
              <a:ea typeface="SimSun" panose="02010600030101010101" pitchFamily="2" charset="-122"/>
            </a:endParaRP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45" y="4518230"/>
            <a:ext cx="7880985" cy="1949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5"/>
          <p:cNvSpPr>
            <a:spLocks noChangeArrowheads="1"/>
          </p:cNvSpPr>
          <p:nvPr/>
        </p:nvSpPr>
        <p:spPr bwMode="auto">
          <a:xfrm>
            <a:off x="730250" y="296863"/>
            <a:ext cx="7803547"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it-IT" altLang="it-IT" sz="3200" dirty="0">
                <a:solidFill>
                  <a:srgbClr val="333399"/>
                </a:solidFill>
                <a:latin typeface="Arial" panose="020B0604020202020204" pitchFamily="34" charset="0"/>
                <a:hlinkClick r:id="rId3" action="ppaction://hlinkfile"/>
              </a:rPr>
              <a:t>moodle2.units.it/course/view.php?id=6120</a:t>
            </a:r>
            <a:endParaRPr lang="it-IT" altLang="it-IT" sz="3200" dirty="0">
              <a:solidFill>
                <a:srgbClr val="333399"/>
              </a:solidFill>
              <a:latin typeface="Arial" panose="020B0604020202020204" pitchFamily="34" charset="0"/>
            </a:endParaRPr>
          </a:p>
        </p:txBody>
      </p:sp>
      <p:pic>
        <p:nvPicPr>
          <p:cNvPr id="2" name="Picture 1"/>
          <p:cNvPicPr>
            <a:picLocks noChangeAspect="1"/>
          </p:cNvPicPr>
          <p:nvPr/>
        </p:nvPicPr>
        <p:blipFill rotWithShape="1">
          <a:blip r:embed="rId4"/>
          <a:srcRect l="13860" t="19513" r="13684" b="4698"/>
          <a:stretch/>
        </p:blipFill>
        <p:spPr>
          <a:xfrm>
            <a:off x="0" y="1499936"/>
            <a:ext cx="9106504" cy="535806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5173" t="18889" r="21035" b="4483"/>
          <a:stretch/>
        </p:blipFill>
        <p:spPr>
          <a:xfrm>
            <a:off x="1665777" y="1095820"/>
            <a:ext cx="5854375" cy="5762180"/>
          </a:xfrm>
          <a:prstGeom prst="rect">
            <a:avLst/>
          </a:prstGeom>
        </p:spPr>
      </p:pic>
      <p:sp>
        <p:nvSpPr>
          <p:cNvPr id="6" name="Text Box 2"/>
          <p:cNvSpPr txBox="1">
            <a:spLocks noChangeArrowheads="1"/>
          </p:cNvSpPr>
          <p:nvPr/>
        </p:nvSpPr>
        <p:spPr bwMode="auto">
          <a:xfrm>
            <a:off x="1665777" y="0"/>
            <a:ext cx="55657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it-IT" sz="4400" dirty="0" err="1">
                <a:solidFill>
                  <a:srgbClr val="000090"/>
                </a:solidFill>
              </a:rPr>
              <a:t>m</a:t>
            </a:r>
            <a:r>
              <a:rPr lang="en-US" altLang="it-IT" sz="4400" dirty="0" err="1" smtClean="0">
                <a:solidFill>
                  <a:srgbClr val="000090"/>
                </a:solidFill>
              </a:rPr>
              <a:t>odalità</a:t>
            </a:r>
            <a:r>
              <a:rPr lang="en-US" altLang="it-IT" sz="4400" dirty="0" smtClean="0">
                <a:solidFill>
                  <a:srgbClr val="000090"/>
                </a:solidFill>
              </a:rPr>
              <a:t> </a:t>
            </a:r>
            <a:r>
              <a:rPr lang="en-US" altLang="it-IT" sz="4400" dirty="0" err="1" smtClean="0">
                <a:solidFill>
                  <a:srgbClr val="000090"/>
                </a:solidFill>
              </a:rPr>
              <a:t>mista</a:t>
            </a:r>
            <a:endParaRPr lang="en-US" altLang="it-IT" sz="4400" dirty="0">
              <a:solidFill>
                <a:srgbClr val="000090"/>
              </a:solidFill>
            </a:endParaRPr>
          </a:p>
        </p:txBody>
      </p:sp>
    </p:spTree>
    <p:extLst>
      <p:ext uri="{BB962C8B-B14F-4D97-AF65-F5344CB8AC3E}">
        <p14:creationId xmlns:p14="http://schemas.microsoft.com/office/powerpoint/2010/main" val="316164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132" name="Picture 4"/>
          <p:cNvPicPr>
            <a:picLocks noChangeAspect="1" noChangeArrowheads="1"/>
          </p:cNvPicPr>
          <p:nvPr/>
        </p:nvPicPr>
        <p:blipFill>
          <a:blip r:embed="rId3">
            <a:extLst>
              <a:ext uri="{28A0092B-C50C-407E-A947-70E740481C1C}">
                <a14:useLocalDpi xmlns:a14="http://schemas.microsoft.com/office/drawing/2010/main" val="0"/>
              </a:ext>
            </a:extLst>
          </a:blip>
          <a:srcRect l="32124" t="17334" r="15750" b="10889"/>
          <a:stretch>
            <a:fillRect/>
          </a:stretch>
        </p:blipFill>
        <p:spPr bwMode="auto">
          <a:xfrm>
            <a:off x="-114300" y="0"/>
            <a:ext cx="5646738" cy="4373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4133" name="Picture 5"/>
          <p:cNvPicPr>
            <a:picLocks noChangeAspect="1" noChangeArrowheads="1"/>
          </p:cNvPicPr>
          <p:nvPr/>
        </p:nvPicPr>
        <p:blipFill>
          <a:blip r:embed="rId4">
            <a:extLst>
              <a:ext uri="{28A0092B-C50C-407E-A947-70E740481C1C}">
                <a14:useLocalDpi xmlns:a14="http://schemas.microsoft.com/office/drawing/2010/main" val="0"/>
              </a:ext>
            </a:extLst>
          </a:blip>
          <a:srcRect l="33000" t="17180" r="13625" b="5333"/>
          <a:stretch>
            <a:fillRect/>
          </a:stretch>
        </p:blipFill>
        <p:spPr bwMode="auto">
          <a:xfrm>
            <a:off x="3987800" y="0"/>
            <a:ext cx="5156200" cy="421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413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36874" t="22888" r="22501" b="38291"/>
          <a:stretch/>
        </p:blipFill>
        <p:spPr bwMode="auto">
          <a:xfrm>
            <a:off x="3096491" y="3451761"/>
            <a:ext cx="4889500" cy="26284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44132"/>
                                        </p:tgtEl>
                                        <p:attrNameLst>
                                          <p:attrName>style.visibility</p:attrName>
                                        </p:attrNameLst>
                                      </p:cBhvr>
                                      <p:to>
                                        <p:strVal val="visible"/>
                                      </p:to>
                                    </p:set>
                                    <p:animEffect transition="in" filter="fade">
                                      <p:cBhvr>
                                        <p:cTn id="7" dur="2000"/>
                                        <p:tgtEl>
                                          <p:spTgt spid="944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44133"/>
                                        </p:tgtEl>
                                        <p:attrNameLst>
                                          <p:attrName>style.visibility</p:attrName>
                                        </p:attrNameLst>
                                      </p:cBhvr>
                                      <p:to>
                                        <p:strVal val="visible"/>
                                      </p:to>
                                    </p:set>
                                    <p:animEffect transition="in" filter="fade">
                                      <p:cBhvr>
                                        <p:cTn id="12" dur="2000"/>
                                        <p:tgtEl>
                                          <p:spTgt spid="9441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44134"/>
                                        </p:tgtEl>
                                        <p:attrNameLst>
                                          <p:attrName>style.visibility</p:attrName>
                                        </p:attrNameLst>
                                      </p:cBhvr>
                                      <p:to>
                                        <p:strVal val="visible"/>
                                      </p:to>
                                    </p:set>
                                    <p:animEffect transition="in" filter="fade">
                                      <p:cBhvr>
                                        <p:cTn id="17" dur="2000"/>
                                        <p:tgtEl>
                                          <p:spTgt spid="944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2"/>
          <p:cNvSpPr txBox="1">
            <a:spLocks noChangeArrowheads="1"/>
          </p:cNvSpPr>
          <p:nvPr/>
        </p:nvSpPr>
        <p:spPr bwMode="auto">
          <a:xfrm>
            <a:off x="1789113" y="392113"/>
            <a:ext cx="55657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it-IT" sz="4400" dirty="0" err="1">
                <a:solidFill>
                  <a:srgbClr val="000090"/>
                </a:solidFill>
              </a:rPr>
              <a:t>sitografia</a:t>
            </a:r>
            <a:r>
              <a:rPr lang="en-US" altLang="it-IT" sz="4400" dirty="0">
                <a:solidFill>
                  <a:srgbClr val="000090"/>
                </a:solidFill>
              </a:rPr>
              <a:t> (minima)</a:t>
            </a:r>
          </a:p>
        </p:txBody>
      </p:sp>
      <p:grpSp>
        <p:nvGrpSpPr>
          <p:cNvPr id="2" name="Group 1"/>
          <p:cNvGrpSpPr>
            <a:grpSpLocks/>
          </p:cNvGrpSpPr>
          <p:nvPr/>
        </p:nvGrpSpPr>
        <p:grpSpPr bwMode="auto">
          <a:xfrm>
            <a:off x="6345238" y="1443038"/>
            <a:ext cx="2798762" cy="5100637"/>
            <a:chOff x="419101" y="1507063"/>
            <a:chExt cx="2798233" cy="5100747"/>
          </a:xfrm>
        </p:grpSpPr>
        <p:pic>
          <p:nvPicPr>
            <p:cNvPr id="27653" name="Picture 2" descr="logo-fro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1" y="5638526"/>
              <a:ext cx="2798233" cy="9692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54" name="Picture 4" descr="Scholarpedia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2722" y="3152304"/>
              <a:ext cx="1770990" cy="204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5" descr="Wikipedia-logo-v2@2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6217" y="1507063"/>
              <a:ext cx="15240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2" name="Text Box 7"/>
          <p:cNvSpPr txBox="1">
            <a:spLocks noChangeArrowheads="1"/>
          </p:cNvSpPr>
          <p:nvPr/>
        </p:nvSpPr>
        <p:spPr bwMode="auto">
          <a:xfrm>
            <a:off x="288925" y="1595438"/>
            <a:ext cx="7985125" cy="49295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1000"/>
              </a:spcAft>
              <a:buClr>
                <a:srgbClr val="000090"/>
              </a:buClr>
              <a:buFont typeface="Wingdings" panose="05000000000000000000" pitchFamily="2" charset="2"/>
              <a:buChar char="§"/>
            </a:pPr>
            <a:r>
              <a:rPr lang="en-GB" altLang="it-IT" dirty="0">
                <a:hlinkClick r:id="rId6"/>
              </a:rPr>
              <a:t>ww.wikipedia.org</a:t>
            </a:r>
            <a:r>
              <a:rPr lang="en-GB" altLang="it-IT" dirty="0"/>
              <a:t> </a:t>
            </a:r>
          </a:p>
          <a:p>
            <a:pPr>
              <a:spcBef>
                <a:spcPct val="0"/>
              </a:spcBef>
              <a:spcAft>
                <a:spcPts val="1000"/>
              </a:spcAft>
              <a:buClr>
                <a:srgbClr val="000090"/>
              </a:buClr>
              <a:buFont typeface="Wingdings" panose="05000000000000000000" pitchFamily="2" charset="2"/>
              <a:buChar char="§"/>
            </a:pPr>
            <a:endParaRPr lang="en-GB" altLang="it-IT" dirty="0"/>
          </a:p>
          <a:p>
            <a:pPr>
              <a:spcBef>
                <a:spcPct val="0"/>
              </a:spcBef>
              <a:spcAft>
                <a:spcPts val="1000"/>
              </a:spcAft>
              <a:buClr>
                <a:srgbClr val="000090"/>
              </a:buClr>
              <a:buFont typeface="Wingdings" panose="05000000000000000000" pitchFamily="2" charset="2"/>
              <a:buChar char="§"/>
            </a:pPr>
            <a:endParaRPr lang="en-GB" altLang="it-IT" dirty="0"/>
          </a:p>
          <a:p>
            <a:pPr>
              <a:spcBef>
                <a:spcPct val="0"/>
              </a:spcBef>
              <a:spcAft>
                <a:spcPts val="1000"/>
              </a:spcAft>
              <a:buClr>
                <a:srgbClr val="000090"/>
              </a:buClr>
              <a:buFont typeface="Wingdings" panose="05000000000000000000" pitchFamily="2" charset="2"/>
              <a:buChar char="§"/>
            </a:pPr>
            <a:r>
              <a:rPr lang="en-GB" altLang="it-IT" dirty="0">
                <a:hlinkClick r:id="rId7"/>
              </a:rPr>
              <a:t>www.scholarpedia.org</a:t>
            </a:r>
            <a:r>
              <a:rPr lang="en-GB" altLang="it-IT" dirty="0"/>
              <a:t> </a:t>
            </a:r>
          </a:p>
          <a:p>
            <a:pPr>
              <a:spcBef>
                <a:spcPct val="0"/>
              </a:spcBef>
              <a:spcAft>
                <a:spcPts val="1000"/>
              </a:spcAft>
              <a:buClr>
                <a:srgbClr val="000090"/>
              </a:buClr>
              <a:buFont typeface="Wingdings" panose="05000000000000000000" pitchFamily="2" charset="2"/>
              <a:buChar char="§"/>
            </a:pPr>
            <a:endParaRPr lang="en-GB" altLang="it-IT" dirty="0"/>
          </a:p>
          <a:p>
            <a:pPr>
              <a:spcBef>
                <a:spcPct val="0"/>
              </a:spcBef>
              <a:spcAft>
                <a:spcPts val="1000"/>
              </a:spcAft>
              <a:buClr>
                <a:srgbClr val="000090"/>
              </a:buClr>
              <a:buFont typeface="Wingdings" panose="05000000000000000000" pitchFamily="2" charset="2"/>
              <a:buChar char="§"/>
            </a:pPr>
            <a:endParaRPr lang="en-GB" altLang="it-IT" dirty="0"/>
          </a:p>
          <a:p>
            <a:pPr>
              <a:spcBef>
                <a:spcPct val="0"/>
              </a:spcBef>
              <a:spcAft>
                <a:spcPts val="1000"/>
              </a:spcAft>
              <a:buClr>
                <a:srgbClr val="000090"/>
              </a:buClr>
              <a:buFont typeface="Wingdings" panose="05000000000000000000" pitchFamily="2" charset="2"/>
              <a:buChar char="§"/>
            </a:pPr>
            <a:r>
              <a:rPr lang="en-GB" altLang="it-IT" dirty="0">
                <a:hlinkClick r:id="rId8" action="ppaction://hlinkfile"/>
              </a:rPr>
              <a:t>ww.cognitiveatlas.org</a:t>
            </a:r>
            <a:endParaRPr lang="en-US" altLang="it-IT" dirty="0"/>
          </a:p>
          <a:p>
            <a:pPr>
              <a:spcBef>
                <a:spcPct val="0"/>
              </a:spcBef>
              <a:spcAft>
                <a:spcPts val="1000"/>
              </a:spcAft>
              <a:buClr>
                <a:srgbClr val="000090"/>
              </a:buClr>
              <a:buFont typeface="Wingdings" panose="05000000000000000000" pitchFamily="2" charset="2"/>
              <a:buChar char="§"/>
            </a:pPr>
            <a:endParaRPr lang="it-IT" alt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dissolve">
                                      <p:cBhvr>
                                        <p:cTn id="7" dur="500"/>
                                        <p:tgtEl>
                                          <p:spTgt spid="1843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2"/>
          <p:cNvSpPr txBox="1">
            <a:spLocks noChangeArrowheads="1"/>
          </p:cNvSpPr>
          <p:nvPr/>
        </p:nvSpPr>
        <p:spPr bwMode="auto">
          <a:xfrm>
            <a:off x="1789113" y="201613"/>
            <a:ext cx="556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it-IT" sz="4400">
                <a:solidFill>
                  <a:srgbClr val="000090"/>
                </a:solidFill>
              </a:rPr>
              <a:t>fenomenologia</a:t>
            </a:r>
          </a:p>
        </p:txBody>
      </p:sp>
      <p:sp>
        <p:nvSpPr>
          <p:cNvPr id="29699" name="Rectangle 3"/>
          <p:cNvSpPr>
            <a:spLocks noChangeArrowheads="1"/>
          </p:cNvSpPr>
          <p:nvPr/>
        </p:nvSpPr>
        <p:spPr bwMode="auto">
          <a:xfrm>
            <a:off x="1223963" y="1054100"/>
            <a:ext cx="660717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spcAft>
                <a:spcPts val="1000"/>
              </a:spcAft>
              <a:buClr>
                <a:srgbClr val="000090"/>
              </a:buClr>
              <a:buFont typeface="Wingdings" panose="05000000000000000000" pitchFamily="2" charset="2"/>
              <a:buNone/>
            </a:pPr>
            <a:r>
              <a:rPr lang="it-IT" altLang="it-IT" dirty="0">
                <a:hlinkClick r:id="rId3"/>
              </a:rPr>
              <a:t>http://www.michaelbach.de/ot/</a:t>
            </a:r>
            <a:endParaRPr lang="it-IT" altLang="it-IT" dirty="0"/>
          </a:p>
        </p:txBody>
      </p:sp>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l="13583" t="16000" r="35666" b="7556"/>
          <a:stretch>
            <a:fillRect/>
          </a:stretch>
        </p:blipFill>
        <p:spPr bwMode="auto">
          <a:xfrm>
            <a:off x="1625600" y="1676400"/>
            <a:ext cx="5949950"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dissolve">
                                      <p:cBhvr>
                                        <p:cTn id="7" dur="500"/>
                                        <p:tgtEl>
                                          <p:spTgt spid="1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extLst>
              <a:ext uri="{28A0092B-C50C-407E-A947-70E740481C1C}">
                <a14:useLocalDpi xmlns:a14="http://schemas.microsoft.com/office/drawing/2010/main" val="0"/>
              </a:ext>
            </a:extLst>
          </a:blip>
          <a:srcRect t="17111" r="24126" b="10666"/>
          <a:stretch>
            <a:fillRect/>
          </a:stretch>
        </p:blipFill>
        <p:spPr bwMode="auto">
          <a:xfrm>
            <a:off x="0" y="1962150"/>
            <a:ext cx="9144000" cy="489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Rectangle 6"/>
          <p:cNvSpPr>
            <a:spLocks noChangeArrowheads="1"/>
          </p:cNvSpPr>
          <p:nvPr/>
        </p:nvSpPr>
        <p:spPr bwMode="auto">
          <a:xfrm>
            <a:off x="2020888" y="1009650"/>
            <a:ext cx="548481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spcAft>
                <a:spcPts val="1000"/>
              </a:spcAft>
              <a:buClr>
                <a:srgbClr val="000090"/>
              </a:buClr>
              <a:buFont typeface="Wingdings" panose="05000000000000000000" pitchFamily="2" charset="2"/>
              <a:buNone/>
            </a:pPr>
            <a:r>
              <a:rPr lang="it-IT" altLang="it-IT"/>
              <a:t>http://www.illusionsindex.org/</a:t>
            </a:r>
          </a:p>
        </p:txBody>
      </p:sp>
      <p:sp>
        <p:nvSpPr>
          <p:cNvPr id="18433" name="Text Box 2"/>
          <p:cNvSpPr txBox="1">
            <a:spLocks noChangeArrowheads="1"/>
          </p:cNvSpPr>
          <p:nvPr/>
        </p:nvSpPr>
        <p:spPr bwMode="auto">
          <a:xfrm>
            <a:off x="1789113" y="201613"/>
            <a:ext cx="556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it-IT" sz="4400">
                <a:solidFill>
                  <a:srgbClr val="000090"/>
                </a:solidFill>
              </a:rPr>
              <a:t>illusioni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dissolve">
                                      <p:cBhvr>
                                        <p:cTn id="7" dur="500"/>
                                        <p:tgtEl>
                                          <p:spTgt spid="1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73100" y="203200"/>
            <a:ext cx="77724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spcBef>
                <a:spcPct val="50000"/>
              </a:spcBef>
            </a:pPr>
            <a:r>
              <a:rPr lang="it-IT" altLang="it-IT" i="1" dirty="0" smtClean="0">
                <a:solidFill>
                  <a:srgbClr val="000090"/>
                </a:solidFill>
              </a:rPr>
              <a:t>referenze</a:t>
            </a:r>
            <a:r>
              <a:rPr lang="it-IT" altLang="it-IT" dirty="0" smtClean="0">
                <a:solidFill>
                  <a:srgbClr val="000090"/>
                </a:solidFill>
              </a:rPr>
              <a:t> per curiosi</a:t>
            </a:r>
          </a:p>
        </p:txBody>
      </p:sp>
      <p:sp>
        <p:nvSpPr>
          <p:cNvPr id="33795" name="Rectangle 3"/>
          <p:cNvSpPr>
            <a:spLocks noChangeArrowheads="1"/>
          </p:cNvSpPr>
          <p:nvPr/>
        </p:nvSpPr>
        <p:spPr bwMode="auto">
          <a:xfrm>
            <a:off x="1520825" y="1003300"/>
            <a:ext cx="6180138"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spcAft>
                <a:spcPts val="1000"/>
              </a:spcAft>
              <a:buClr>
                <a:srgbClr val="000090"/>
              </a:buClr>
              <a:buFont typeface="Wingdings" panose="05000000000000000000" pitchFamily="2" charset="2"/>
              <a:buNone/>
            </a:pPr>
            <a:r>
              <a:rPr lang="it-IT" altLang="it-IT" dirty="0">
                <a:hlinkClick r:id="rId3"/>
              </a:rPr>
              <a:t>http://wexler.free.fr/library.php</a:t>
            </a:r>
            <a:endParaRPr lang="it-IT" altLang="it-IT" dirty="0"/>
          </a:p>
        </p:txBody>
      </p:sp>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t="13777" r="44833" b="26370"/>
          <a:stretch>
            <a:fillRect/>
          </a:stretch>
        </p:blipFill>
        <p:spPr bwMode="auto">
          <a:xfrm>
            <a:off x="215900" y="1555750"/>
            <a:ext cx="8407400" cy="513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2687" t="17612" r="23283" b="10481"/>
          <a:stretch/>
        </p:blipFill>
        <p:spPr>
          <a:xfrm>
            <a:off x="1037230" y="1605701"/>
            <a:ext cx="7028597" cy="5261740"/>
          </a:xfrm>
          <a:prstGeom prst="rect">
            <a:avLst/>
          </a:prstGeom>
        </p:spPr>
      </p:pic>
      <p:sp>
        <p:nvSpPr>
          <p:cNvPr id="4" name="Rectangle 3"/>
          <p:cNvSpPr/>
          <p:nvPr/>
        </p:nvSpPr>
        <p:spPr>
          <a:xfrm>
            <a:off x="272955" y="816212"/>
            <a:ext cx="870727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457200" indent="-457200" algn="ctr">
              <a:spcAft>
                <a:spcPts val="1000"/>
              </a:spcAft>
              <a:buClr>
                <a:srgbClr val="000090"/>
              </a:buClr>
              <a:buFont typeface="Wingdings" panose="05000000000000000000" pitchFamily="2" charset="2"/>
              <a:buNone/>
            </a:pPr>
            <a:r>
              <a:rPr lang="it-IT" sz="3200" dirty="0">
                <a:latin typeface="Arial" panose="020B0604020202020204" pitchFamily="34" charset="0"/>
                <a:cs typeface="Arial" panose="020B0604020202020204" pitchFamily="34" charset="0"/>
                <a:hlinkClick r:id="rId3"/>
              </a:rPr>
              <a:t>https://www.cicap.org/n/argomento.php?id=310</a:t>
            </a:r>
            <a:endParaRPr lang="it-IT" sz="3200" dirty="0">
              <a:latin typeface="Arial" panose="020B0604020202020204" pitchFamily="34" charset="0"/>
              <a:cs typeface="Arial" panose="020B0604020202020204" pitchFamily="34" charset="0"/>
            </a:endParaRPr>
          </a:p>
        </p:txBody>
      </p:sp>
      <p:sp>
        <p:nvSpPr>
          <p:cNvPr id="6" name="Rectangle 2"/>
          <p:cNvSpPr>
            <a:spLocks noGrp="1" noChangeArrowheads="1"/>
          </p:cNvSpPr>
          <p:nvPr>
            <p:ph type="title"/>
          </p:nvPr>
        </p:nvSpPr>
        <p:spPr>
          <a:xfrm>
            <a:off x="673100" y="203200"/>
            <a:ext cx="77724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spcBef>
                <a:spcPct val="50000"/>
              </a:spcBef>
            </a:pPr>
            <a:r>
              <a:rPr lang="it-IT" altLang="it-IT" i="1" dirty="0">
                <a:solidFill>
                  <a:srgbClr val="000090"/>
                </a:solidFill>
              </a:rPr>
              <a:t>r</a:t>
            </a:r>
            <a:r>
              <a:rPr lang="it-IT" altLang="it-IT" i="1" dirty="0" smtClean="0">
                <a:solidFill>
                  <a:srgbClr val="000090"/>
                </a:solidFill>
              </a:rPr>
              <a:t>acconti sulla </a:t>
            </a:r>
            <a:r>
              <a:rPr lang="it-IT" altLang="it-IT" dirty="0" smtClean="0">
                <a:solidFill>
                  <a:srgbClr val="000090"/>
                </a:solidFill>
              </a:rPr>
              <a:t>percezione</a:t>
            </a:r>
          </a:p>
        </p:txBody>
      </p:sp>
    </p:spTree>
    <p:extLst>
      <p:ext uri="{BB962C8B-B14F-4D97-AF65-F5344CB8AC3E}">
        <p14:creationId xmlns:p14="http://schemas.microsoft.com/office/powerpoint/2010/main" val="37757329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4"/>
          <p:cNvSpPr txBox="1">
            <a:spLocks noChangeArrowheads="1"/>
          </p:cNvSpPr>
          <p:nvPr/>
        </p:nvSpPr>
        <p:spPr bwMode="auto">
          <a:xfrm>
            <a:off x="0" y="531813"/>
            <a:ext cx="8890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a:solidFill>
                  <a:srgbClr val="000090"/>
                </a:solidFill>
                <a:latin typeface="Arial" panose="020B0604020202020204" pitchFamily="34" charset="0"/>
                <a:cs typeface="Arial" panose="020B0604020202020204" pitchFamily="34" charset="0"/>
              </a:rPr>
              <a:t>modulo </a:t>
            </a:r>
            <a:r>
              <a:rPr lang="en-US" altLang="it-IT" sz="4400" dirty="0" err="1">
                <a:solidFill>
                  <a:srgbClr val="000090"/>
                </a:solidFill>
                <a:latin typeface="Arial" panose="020B0604020202020204" pitchFamily="34" charset="0"/>
                <a:cs typeface="Arial" panose="020B0604020202020204" pitchFamily="34" charset="0"/>
              </a:rPr>
              <a:t>Percezione</a:t>
            </a:r>
            <a:r>
              <a:rPr lang="en-US" altLang="it-IT" sz="4400" dirty="0">
                <a:solidFill>
                  <a:srgbClr val="000090"/>
                </a:solidFill>
                <a:latin typeface="Arial" panose="020B0604020202020204" pitchFamily="34" charset="0"/>
                <a:cs typeface="Arial" panose="020B0604020202020204" pitchFamily="34" charset="0"/>
              </a:rPr>
              <a:t> (6 </a:t>
            </a:r>
            <a:r>
              <a:rPr lang="en-US" altLang="it-IT" sz="4400" dirty="0" err="1">
                <a:solidFill>
                  <a:srgbClr val="000090"/>
                </a:solidFill>
                <a:latin typeface="Arial" panose="020B0604020202020204" pitchFamily="34" charset="0"/>
                <a:cs typeface="Arial" panose="020B0604020202020204" pitchFamily="34" charset="0"/>
              </a:rPr>
              <a:t>cfu</a:t>
            </a:r>
            <a:r>
              <a:rPr lang="en-US" altLang="it-IT" sz="4400" dirty="0">
                <a:solidFill>
                  <a:srgbClr val="000090"/>
                </a:solidFill>
                <a:latin typeface="Arial" panose="020B0604020202020204" pitchFamily="34" charset="0"/>
                <a:cs typeface="Arial" panose="020B0604020202020204" pitchFamily="34" charset="0"/>
              </a:rPr>
              <a:t>) </a:t>
            </a:r>
          </a:p>
        </p:txBody>
      </p:sp>
      <p:sp>
        <p:nvSpPr>
          <p:cNvPr id="2" name="TextBox 1"/>
          <p:cNvSpPr txBox="1">
            <a:spLocks noChangeArrowheads="1"/>
          </p:cNvSpPr>
          <p:nvPr/>
        </p:nvSpPr>
        <p:spPr bwMode="auto">
          <a:xfrm>
            <a:off x="246063" y="1787525"/>
            <a:ext cx="8643937"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spcAft>
                <a:spcPts val="1000"/>
              </a:spcAft>
              <a:buClr>
                <a:srgbClr val="000090"/>
              </a:buClr>
              <a:buFont typeface="Wingdings" panose="05000000000000000000" pitchFamily="2" charset="2"/>
              <a:buChar char="§"/>
            </a:pPr>
            <a:r>
              <a:rPr lang="en-US" altLang="it-IT" sz="2800" dirty="0">
                <a:latin typeface="Arial" panose="020B0604020202020204" pitchFamily="34" charset="0"/>
                <a:cs typeface="Arial" panose="020B0604020202020204" pitchFamily="34" charset="0"/>
              </a:rPr>
              <a:t>primo modulo </a:t>
            </a:r>
            <a:r>
              <a:rPr lang="en-US" altLang="it-IT" sz="2800" dirty="0" err="1">
                <a:latin typeface="Arial" panose="020B0604020202020204" pitchFamily="34" charset="0"/>
                <a:cs typeface="Arial" panose="020B0604020202020204" pitchFamily="34" charset="0"/>
              </a:rPr>
              <a:t>dell'insegnamento</a:t>
            </a:r>
            <a:r>
              <a:rPr lang="en-US" altLang="it-IT" sz="2800" dirty="0">
                <a:latin typeface="Arial" panose="020B0604020202020204" pitchFamily="34" charset="0"/>
                <a:cs typeface="Arial" panose="020B0604020202020204" pitchFamily="34" charset="0"/>
              </a:rPr>
              <a:t> di </a:t>
            </a:r>
            <a:r>
              <a:rPr lang="en-US" altLang="it-IT" sz="2800" i="1" dirty="0" err="1">
                <a:latin typeface="Arial" panose="020B0604020202020204" pitchFamily="34" charset="0"/>
                <a:cs typeface="Arial" panose="020B0604020202020204" pitchFamily="34" charset="0"/>
              </a:rPr>
              <a:t>Psicologia</a:t>
            </a:r>
            <a:r>
              <a:rPr lang="en-US" altLang="it-IT" sz="2800" i="1" dirty="0">
                <a:latin typeface="Arial" panose="020B0604020202020204" pitchFamily="34" charset="0"/>
                <a:cs typeface="Arial" panose="020B0604020202020204" pitchFamily="34" charset="0"/>
              </a:rPr>
              <a:t> </a:t>
            </a:r>
            <a:r>
              <a:rPr lang="en-US" altLang="it-IT" sz="2800" i="1" dirty="0" err="1">
                <a:latin typeface="Arial" panose="020B0604020202020204" pitchFamily="34" charset="0"/>
                <a:cs typeface="Arial" panose="020B0604020202020204" pitchFamily="34" charset="0"/>
              </a:rPr>
              <a:t>dei</a:t>
            </a:r>
            <a:r>
              <a:rPr lang="en-US" altLang="it-IT" sz="2800" i="1" dirty="0">
                <a:latin typeface="Arial" panose="020B0604020202020204" pitchFamily="34" charset="0"/>
                <a:cs typeface="Arial" panose="020B0604020202020204" pitchFamily="34" charset="0"/>
              </a:rPr>
              <a:t> </a:t>
            </a:r>
            <a:r>
              <a:rPr lang="en-US" altLang="it-IT" sz="2800" i="1" dirty="0" err="1">
                <a:latin typeface="Arial" panose="020B0604020202020204" pitchFamily="34" charset="0"/>
                <a:cs typeface="Arial" panose="020B0604020202020204" pitchFamily="34" charset="0"/>
              </a:rPr>
              <a:t>processi</a:t>
            </a:r>
            <a:r>
              <a:rPr lang="en-US" altLang="it-IT" sz="2800" i="1" dirty="0">
                <a:latin typeface="Arial" panose="020B0604020202020204" pitchFamily="34" charset="0"/>
                <a:cs typeface="Arial" panose="020B0604020202020204" pitchFamily="34" charset="0"/>
              </a:rPr>
              <a:t> </a:t>
            </a:r>
            <a:r>
              <a:rPr lang="en-US" altLang="it-IT" sz="2800" i="1" dirty="0" err="1">
                <a:latin typeface="Arial" panose="020B0604020202020204" pitchFamily="34" charset="0"/>
                <a:cs typeface="Arial" panose="020B0604020202020204" pitchFamily="34" charset="0"/>
              </a:rPr>
              <a:t>cognitivi</a:t>
            </a:r>
            <a:r>
              <a:rPr lang="en-US" altLang="it-IT" sz="2800" i="1" dirty="0">
                <a:latin typeface="Arial" panose="020B0604020202020204" pitchFamily="34" charset="0"/>
                <a:cs typeface="Arial" panose="020B0604020202020204" pitchFamily="34" charset="0"/>
              </a:rPr>
              <a:t> 1 </a:t>
            </a:r>
            <a:r>
              <a:rPr lang="en-US" altLang="it-IT" sz="2800" dirty="0">
                <a:latin typeface="Arial" panose="020B0604020202020204" pitchFamily="34" charset="0"/>
                <a:cs typeface="Arial" panose="020B0604020202020204" pitchFamily="34" charset="0"/>
              </a:rPr>
              <a:t>(PPC1 – 12 </a:t>
            </a:r>
            <a:r>
              <a:rPr lang="en-US" altLang="it-IT" sz="2800" dirty="0" err="1">
                <a:latin typeface="Arial" panose="020B0604020202020204" pitchFamily="34" charset="0"/>
                <a:cs typeface="Arial" panose="020B0604020202020204" pitchFamily="34" charset="0"/>
              </a:rPr>
              <a:t>cfu</a:t>
            </a:r>
            <a:r>
              <a:rPr lang="en-US" altLang="it-IT" sz="2800" dirty="0">
                <a:latin typeface="Arial" panose="020B0604020202020204" pitchFamily="34" charset="0"/>
                <a:cs typeface="Arial" panose="020B0604020202020204" pitchFamily="34" charset="0"/>
              </a:rPr>
              <a:t>)</a:t>
            </a:r>
          </a:p>
          <a:p>
            <a:pPr>
              <a:spcBef>
                <a:spcPct val="0"/>
              </a:spcBef>
              <a:spcAft>
                <a:spcPts val="1000"/>
              </a:spcAft>
              <a:buClr>
                <a:srgbClr val="000090"/>
              </a:buClr>
              <a:buFont typeface="Wingdings" panose="05000000000000000000" pitchFamily="2" charset="2"/>
              <a:buChar char="§"/>
            </a:pPr>
            <a:r>
              <a:rPr lang="en-US" altLang="it-IT" sz="2800" dirty="0" err="1">
                <a:latin typeface="Arial" panose="020B0604020202020204" pitchFamily="34" charset="0"/>
                <a:cs typeface="Arial" panose="020B0604020202020204" pitchFamily="34" charset="0"/>
              </a:rPr>
              <a:t>rivolto</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agli</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iscritti</a:t>
            </a:r>
            <a:r>
              <a:rPr lang="en-US" altLang="it-IT" sz="2800" dirty="0">
                <a:latin typeface="Arial" panose="020B0604020202020204" pitchFamily="34" charset="0"/>
                <a:cs typeface="Arial" panose="020B0604020202020204" pitchFamily="34" charset="0"/>
              </a:rPr>
              <a:t> al primo anno del </a:t>
            </a:r>
            <a:r>
              <a:rPr lang="en-US" altLang="it-IT" sz="2800" dirty="0" err="1">
                <a:latin typeface="Arial" panose="020B0604020202020204" pitchFamily="34" charset="0"/>
                <a:cs typeface="Arial" panose="020B0604020202020204" pitchFamily="34" charset="0"/>
              </a:rPr>
              <a:t>corso</a:t>
            </a:r>
            <a:r>
              <a:rPr lang="en-US" altLang="it-IT" sz="2800" dirty="0">
                <a:latin typeface="Arial" panose="020B0604020202020204" pitchFamily="34" charset="0"/>
                <a:cs typeface="Arial" panose="020B0604020202020204" pitchFamily="34" charset="0"/>
              </a:rPr>
              <a:t> di </a:t>
            </a:r>
            <a:r>
              <a:rPr lang="en-US" altLang="it-IT" sz="2800" dirty="0" err="1">
                <a:latin typeface="Arial" panose="020B0604020202020204" pitchFamily="34" charset="0"/>
                <a:cs typeface="Arial" panose="020B0604020202020204" pitchFamily="34" charset="0"/>
              </a:rPr>
              <a:t>laurea</a:t>
            </a:r>
            <a:r>
              <a:rPr lang="en-US" altLang="it-IT" sz="2800" dirty="0">
                <a:latin typeface="Arial" panose="020B0604020202020204" pitchFamily="34" charset="0"/>
                <a:cs typeface="Arial" panose="020B0604020202020204" pitchFamily="34" charset="0"/>
              </a:rPr>
              <a:t> in </a:t>
            </a:r>
            <a:r>
              <a:rPr lang="en-US" altLang="it-IT" sz="2800" i="1" dirty="0" err="1">
                <a:latin typeface="Arial" panose="020B0604020202020204" pitchFamily="34" charset="0"/>
                <a:cs typeface="Arial" panose="020B0604020202020204" pitchFamily="34" charset="0"/>
              </a:rPr>
              <a:t>Scienze</a:t>
            </a:r>
            <a:r>
              <a:rPr lang="en-US" altLang="it-IT" sz="2800" i="1" dirty="0">
                <a:latin typeface="Arial" panose="020B0604020202020204" pitchFamily="34" charset="0"/>
                <a:cs typeface="Arial" panose="020B0604020202020204" pitchFamily="34" charset="0"/>
              </a:rPr>
              <a:t> e </a:t>
            </a:r>
            <a:r>
              <a:rPr lang="en-US" altLang="it-IT" sz="2800" i="1" dirty="0" err="1">
                <a:latin typeface="Arial" panose="020B0604020202020204" pitchFamily="34" charset="0"/>
                <a:cs typeface="Arial" panose="020B0604020202020204" pitchFamily="34" charset="0"/>
              </a:rPr>
              <a:t>tecniche</a:t>
            </a:r>
            <a:r>
              <a:rPr lang="en-US" altLang="it-IT" sz="2800" i="1" dirty="0">
                <a:latin typeface="Arial" panose="020B0604020202020204" pitchFamily="34" charset="0"/>
                <a:cs typeface="Arial" panose="020B0604020202020204" pitchFamily="34" charset="0"/>
              </a:rPr>
              <a:t> </a:t>
            </a:r>
            <a:r>
              <a:rPr lang="en-US" altLang="it-IT" sz="2800" i="1" dirty="0" err="1">
                <a:latin typeface="Arial" panose="020B0604020202020204" pitchFamily="34" charset="0"/>
                <a:cs typeface="Arial" panose="020B0604020202020204" pitchFamily="34" charset="0"/>
              </a:rPr>
              <a:t>psicologiche</a:t>
            </a:r>
            <a:endParaRPr lang="en-US" altLang="it-IT" sz="2800" i="1" dirty="0">
              <a:latin typeface="Arial" panose="020B0604020202020204" pitchFamily="34" charset="0"/>
              <a:cs typeface="Arial" panose="020B0604020202020204" pitchFamily="34" charset="0"/>
            </a:endParaRPr>
          </a:p>
          <a:p>
            <a:pPr>
              <a:spcBef>
                <a:spcPct val="0"/>
              </a:spcBef>
              <a:spcAft>
                <a:spcPts val="1000"/>
              </a:spcAft>
              <a:buClr>
                <a:srgbClr val="000090"/>
              </a:buClr>
              <a:buFont typeface="Wingdings" panose="05000000000000000000" pitchFamily="2" charset="2"/>
              <a:buChar char="§"/>
            </a:pPr>
            <a:r>
              <a:rPr lang="en-US" altLang="it-IT" sz="2800" dirty="0" err="1">
                <a:latin typeface="Arial" panose="020B0604020202020204" pitchFamily="34" charset="0"/>
                <a:cs typeface="Arial" panose="020B0604020202020204" pitchFamily="34" charset="0"/>
              </a:rPr>
              <a:t>introduzione</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allo</a:t>
            </a:r>
            <a:r>
              <a:rPr lang="en-US" altLang="it-IT" sz="2800" dirty="0">
                <a:latin typeface="Arial" panose="020B0604020202020204" pitchFamily="34" charset="0"/>
                <a:cs typeface="Arial" panose="020B0604020202020204" pitchFamily="34" charset="0"/>
              </a:rPr>
              <a:t> studio </a:t>
            </a:r>
            <a:r>
              <a:rPr lang="en-US" altLang="it-IT" sz="2800" dirty="0" err="1">
                <a:latin typeface="Arial" panose="020B0604020202020204" pitchFamily="34" charset="0"/>
                <a:cs typeface="Arial" panose="020B0604020202020204" pitchFamily="34" charset="0"/>
              </a:rPr>
              <a:t>scientifico</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delle</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capacità</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sensoriali</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percettive</a:t>
            </a:r>
            <a:r>
              <a:rPr lang="en-US" altLang="it-IT" sz="2800" dirty="0">
                <a:latin typeface="Arial" panose="020B0604020202020204" pitchFamily="34" charset="0"/>
                <a:cs typeface="Arial" panose="020B0604020202020204" pitchFamily="34" charset="0"/>
              </a:rPr>
              <a:t>, attentive e di </a:t>
            </a:r>
            <a:r>
              <a:rPr lang="en-US" altLang="it-IT" sz="2800" dirty="0" err="1">
                <a:latin typeface="Arial" panose="020B0604020202020204" pitchFamily="34" charset="0"/>
                <a:cs typeface="Arial" panose="020B0604020202020204" pitchFamily="34" charset="0"/>
              </a:rPr>
              <a:t>riconoscimento</a:t>
            </a:r>
            <a:endParaRPr lang="en-US" altLang="it-IT"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481"/>
                                        </p:tgtEl>
                                        <p:attrNameLst>
                                          <p:attrName>style.visibility</p:attrName>
                                        </p:attrNameLst>
                                      </p:cBhvr>
                                      <p:to>
                                        <p:strVal val="visible"/>
                                      </p:to>
                                    </p:set>
                                    <p:animEffect transition="in" filter="dissolve">
                                      <p:cBhvr>
                                        <p:cTn id="7" dur="500"/>
                                        <p:tgtEl>
                                          <p:spTgt spid="204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p:cNvPicPr>
            <a:picLocks noChangeAspect="1" noChangeArrowheads="1"/>
          </p:cNvPicPr>
          <p:nvPr/>
        </p:nvPicPr>
        <p:blipFill>
          <a:blip r:embed="rId3">
            <a:extLst>
              <a:ext uri="{28A0092B-C50C-407E-A947-70E740481C1C}">
                <a14:useLocalDpi xmlns:a14="http://schemas.microsoft.com/office/drawing/2010/main" val="0"/>
              </a:ext>
            </a:extLst>
          </a:blip>
          <a:srcRect t="17444" r="13779" b="8888"/>
          <a:stretch>
            <a:fillRect/>
          </a:stretch>
        </p:blipFill>
        <p:spPr bwMode="auto">
          <a:xfrm>
            <a:off x="0" y="1314450"/>
            <a:ext cx="9144000" cy="439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Rectangle 7"/>
          <p:cNvSpPr>
            <a:spLocks noGrp="1" noChangeArrowheads="1"/>
          </p:cNvSpPr>
          <p:nvPr>
            <p:ph type="title"/>
          </p:nvPr>
        </p:nvSpPr>
        <p:spPr>
          <a:xfrm>
            <a:off x="739775" y="0"/>
            <a:ext cx="77724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spcBef>
                <a:spcPct val="50000"/>
              </a:spcBef>
            </a:pPr>
            <a:r>
              <a:rPr lang="it-IT" altLang="it-IT" smtClean="0">
                <a:solidFill>
                  <a:srgbClr val="000090"/>
                </a:solidFill>
              </a:rPr>
              <a:t>metodi in pratica</a:t>
            </a:r>
          </a:p>
        </p:txBody>
      </p:sp>
      <p:sp>
        <p:nvSpPr>
          <p:cNvPr id="35844" name="Rectangle 8"/>
          <p:cNvSpPr>
            <a:spLocks noChangeArrowheads="1"/>
          </p:cNvSpPr>
          <p:nvPr/>
        </p:nvSpPr>
        <p:spPr bwMode="auto">
          <a:xfrm>
            <a:off x="1871663" y="647700"/>
            <a:ext cx="538162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spcAft>
                <a:spcPts val="1000"/>
              </a:spcAft>
              <a:buClr>
                <a:srgbClr val="000090"/>
              </a:buClr>
              <a:buFont typeface="Wingdings" panose="05000000000000000000" pitchFamily="2" charset="2"/>
              <a:buNone/>
            </a:pPr>
            <a:r>
              <a:rPr lang="it-IT" altLang="it-IT" dirty="0">
                <a:hlinkClick r:id="rId4"/>
              </a:rPr>
              <a:t>https://www.psytoolkit.org/</a:t>
            </a:r>
            <a:endParaRPr lang="it-IT" altLang="it-IT"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211138" y="249238"/>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it-IT" sz="4400" dirty="0" err="1">
                <a:solidFill>
                  <a:srgbClr val="000090"/>
                </a:solidFill>
              </a:rPr>
              <a:t>esame</a:t>
            </a:r>
            <a:r>
              <a:rPr lang="en-US" altLang="it-IT" sz="4400" dirty="0">
                <a:solidFill>
                  <a:srgbClr val="000090"/>
                </a:solidFill>
              </a:rPr>
              <a:t> PPC1-P </a:t>
            </a:r>
          </a:p>
        </p:txBody>
      </p:sp>
      <p:sp>
        <p:nvSpPr>
          <p:cNvPr id="2" name="TextBox 1"/>
          <p:cNvSpPr txBox="1">
            <a:spLocks noChangeArrowheads="1"/>
          </p:cNvSpPr>
          <p:nvPr/>
        </p:nvSpPr>
        <p:spPr bwMode="auto">
          <a:xfrm>
            <a:off x="271463" y="1354138"/>
            <a:ext cx="8550275" cy="42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1000"/>
              </a:spcAft>
              <a:buClr>
                <a:schemeClr val="accent2"/>
              </a:buClr>
              <a:buFont typeface="Wingdings" panose="05000000000000000000" pitchFamily="2" charset="2"/>
              <a:buChar char="§"/>
            </a:pPr>
            <a:endParaRPr lang="en-US" altLang="it-IT" sz="2400" dirty="0"/>
          </a:p>
          <a:p>
            <a:pPr>
              <a:spcBef>
                <a:spcPct val="0"/>
              </a:spcBef>
              <a:spcAft>
                <a:spcPts val="1000"/>
              </a:spcAft>
              <a:buClr>
                <a:schemeClr val="accent2"/>
              </a:buClr>
              <a:buFont typeface="Wingdings" panose="05000000000000000000" pitchFamily="2" charset="2"/>
              <a:buChar char="§"/>
            </a:pPr>
            <a:r>
              <a:rPr lang="en-US" altLang="it-IT" sz="2400" dirty="0" err="1"/>
              <a:t>prova</a:t>
            </a:r>
            <a:r>
              <a:rPr lang="en-US" altLang="it-IT" sz="2400" dirty="0"/>
              <a:t> </a:t>
            </a:r>
            <a:r>
              <a:rPr lang="en-US" altLang="it-IT" sz="2400" dirty="0" err="1"/>
              <a:t>scritta</a:t>
            </a:r>
            <a:r>
              <a:rPr lang="en-US" altLang="it-IT" sz="2400" dirty="0"/>
              <a:t> (20 </a:t>
            </a:r>
            <a:r>
              <a:rPr lang="en-US" altLang="it-IT" sz="2400" dirty="0" err="1"/>
              <a:t>quesiti</a:t>
            </a:r>
            <a:r>
              <a:rPr lang="en-US" altLang="it-IT" sz="2400" dirty="0"/>
              <a:t> a </a:t>
            </a:r>
            <a:r>
              <a:rPr lang="en-US" altLang="it-IT" sz="2400" dirty="0" err="1"/>
              <a:t>scelta</a:t>
            </a:r>
            <a:r>
              <a:rPr lang="en-US" altLang="it-IT" sz="2400" dirty="0"/>
              <a:t> </a:t>
            </a:r>
            <a:r>
              <a:rPr lang="en-US" altLang="it-IT" sz="2400" dirty="0" err="1"/>
              <a:t>multipla</a:t>
            </a:r>
            <a:r>
              <a:rPr lang="en-US" altLang="it-IT" sz="2400" dirty="0"/>
              <a:t> + 3 </a:t>
            </a:r>
            <a:r>
              <a:rPr lang="en-US" altLang="it-IT" sz="2400" dirty="0" err="1"/>
              <a:t>domande</a:t>
            </a:r>
            <a:r>
              <a:rPr lang="en-US" altLang="it-IT" sz="2400" dirty="0"/>
              <a:t> a </a:t>
            </a:r>
            <a:r>
              <a:rPr lang="en-US" altLang="it-IT" sz="2400" dirty="0" err="1"/>
              <a:t>risposta</a:t>
            </a:r>
            <a:r>
              <a:rPr lang="en-US" altLang="it-IT" sz="2400" dirty="0"/>
              <a:t> </a:t>
            </a:r>
            <a:r>
              <a:rPr lang="en-US" altLang="it-IT" sz="2400" dirty="0" err="1"/>
              <a:t>aperta</a:t>
            </a:r>
            <a:r>
              <a:rPr lang="en-US" altLang="it-IT" sz="2400" dirty="0"/>
              <a:t> con </a:t>
            </a:r>
            <a:r>
              <a:rPr lang="en-US" altLang="it-IT" sz="2400" dirty="0" err="1"/>
              <a:t>voto</a:t>
            </a:r>
            <a:r>
              <a:rPr lang="en-US" altLang="it-IT" sz="2400" dirty="0"/>
              <a:t> da </a:t>
            </a:r>
            <a:r>
              <a:rPr lang="en-US" altLang="it-IT" sz="2400" dirty="0" err="1"/>
              <a:t>insufficiente</a:t>
            </a:r>
            <a:r>
              <a:rPr lang="en-US" altLang="it-IT" sz="2400" dirty="0"/>
              <a:t> a 30) per </a:t>
            </a:r>
            <a:r>
              <a:rPr lang="en-US" altLang="it-IT" sz="2400" dirty="0" err="1"/>
              <a:t>tutti</a:t>
            </a:r>
            <a:r>
              <a:rPr lang="en-US" altLang="it-IT" sz="2400" dirty="0"/>
              <a:t> </a:t>
            </a:r>
            <a:r>
              <a:rPr lang="en-US" altLang="it-IT" sz="2400" dirty="0" err="1"/>
              <a:t>gli</a:t>
            </a:r>
            <a:r>
              <a:rPr lang="en-US" altLang="it-IT" sz="2400" dirty="0"/>
              <a:t> </a:t>
            </a:r>
            <a:r>
              <a:rPr lang="en-US" altLang="it-IT" sz="2400" dirty="0" err="1"/>
              <a:t>appelli</a:t>
            </a:r>
            <a:r>
              <a:rPr lang="en-US" altLang="it-IT" sz="2400" dirty="0"/>
              <a:t> e per </a:t>
            </a:r>
            <a:r>
              <a:rPr lang="en-US" altLang="it-IT" sz="2400" dirty="0" err="1"/>
              <a:t>tutti</a:t>
            </a:r>
            <a:r>
              <a:rPr lang="en-US" altLang="it-IT" sz="2400" dirty="0"/>
              <a:t> </a:t>
            </a:r>
            <a:r>
              <a:rPr lang="en-US" altLang="it-IT" sz="2400" dirty="0" err="1"/>
              <a:t>i</a:t>
            </a:r>
            <a:r>
              <a:rPr lang="en-US" altLang="it-IT" sz="2400" dirty="0"/>
              <a:t> tipi di </a:t>
            </a:r>
            <a:r>
              <a:rPr lang="en-US" altLang="it-IT" sz="2400" dirty="0" err="1"/>
              <a:t>studenti</a:t>
            </a:r>
            <a:r>
              <a:rPr lang="en-US" altLang="it-IT" sz="2400" dirty="0"/>
              <a:t>: </a:t>
            </a:r>
            <a:r>
              <a:rPr lang="en-US" altLang="it-IT" sz="2400" dirty="0" err="1"/>
              <a:t>frequentanti</a:t>
            </a:r>
            <a:r>
              <a:rPr lang="en-US" altLang="it-IT" sz="2400" dirty="0"/>
              <a:t>, non </a:t>
            </a:r>
            <a:r>
              <a:rPr lang="en-US" altLang="it-IT" sz="2400" dirty="0" err="1"/>
              <a:t>frequentanti</a:t>
            </a:r>
            <a:r>
              <a:rPr lang="en-US" altLang="it-IT" sz="2400" dirty="0"/>
              <a:t> e </a:t>
            </a:r>
            <a:r>
              <a:rPr lang="en-US" altLang="it-IT" sz="2400" dirty="0" smtClean="0"/>
              <a:t>LAST</a:t>
            </a:r>
          </a:p>
          <a:p>
            <a:pPr marL="0" indent="0">
              <a:spcBef>
                <a:spcPct val="0"/>
              </a:spcBef>
              <a:spcAft>
                <a:spcPts val="1000"/>
              </a:spcAft>
              <a:buClr>
                <a:schemeClr val="accent2"/>
              </a:buClr>
              <a:buNone/>
            </a:pPr>
            <a:endParaRPr lang="en-US" altLang="it-IT" sz="2400" dirty="0"/>
          </a:p>
          <a:p>
            <a:pPr>
              <a:spcBef>
                <a:spcPct val="0"/>
              </a:spcBef>
              <a:spcAft>
                <a:spcPts val="1000"/>
              </a:spcAft>
              <a:buClr>
                <a:schemeClr val="accent2"/>
              </a:buClr>
              <a:buFont typeface="Wingdings" panose="05000000000000000000" pitchFamily="2" charset="2"/>
              <a:buChar char="§"/>
            </a:pPr>
            <a:r>
              <a:rPr lang="en-US" altLang="it-IT" sz="2400" dirty="0" err="1"/>
              <a:t>previo</a:t>
            </a:r>
            <a:r>
              <a:rPr lang="en-US" altLang="it-IT" sz="2400" dirty="0"/>
              <a:t> </a:t>
            </a:r>
            <a:r>
              <a:rPr lang="en-US" altLang="it-IT" sz="2400" dirty="0" err="1"/>
              <a:t>superamento</a:t>
            </a:r>
            <a:r>
              <a:rPr lang="en-US" altLang="it-IT" sz="2400" dirty="0"/>
              <a:t> </a:t>
            </a:r>
            <a:r>
              <a:rPr lang="en-US" altLang="it-IT" sz="2400" dirty="0" err="1"/>
              <a:t>anche</a:t>
            </a:r>
            <a:r>
              <a:rPr lang="en-US" altLang="it-IT" sz="2400" dirty="0"/>
              <a:t> </a:t>
            </a:r>
            <a:r>
              <a:rPr lang="en-US" altLang="it-IT" sz="2400" dirty="0" err="1"/>
              <a:t>dell’esame</a:t>
            </a:r>
            <a:r>
              <a:rPr lang="en-US" altLang="it-IT" sz="2400" dirty="0"/>
              <a:t> di PPC1-M, ci </a:t>
            </a:r>
            <a:r>
              <a:rPr lang="en-US" altLang="it-IT" sz="2400" dirty="0" err="1"/>
              <a:t>si</a:t>
            </a:r>
            <a:r>
              <a:rPr lang="en-US" altLang="it-IT" sz="2400" dirty="0"/>
              <a:t> </a:t>
            </a:r>
            <a:r>
              <a:rPr lang="en-US" altLang="it-IT" sz="2400" dirty="0" err="1"/>
              <a:t>potrà</a:t>
            </a:r>
            <a:r>
              <a:rPr lang="en-US" altLang="it-IT" sz="2400" dirty="0"/>
              <a:t> </a:t>
            </a:r>
            <a:r>
              <a:rPr lang="en-US" altLang="it-IT" sz="2400" dirty="0" err="1"/>
              <a:t>iscrivere</a:t>
            </a:r>
            <a:r>
              <a:rPr lang="en-US" altLang="it-IT" sz="2400" dirty="0"/>
              <a:t> a un </a:t>
            </a:r>
            <a:r>
              <a:rPr lang="en-US" altLang="it-IT" sz="2400" dirty="0" err="1"/>
              <a:t>appello</a:t>
            </a:r>
            <a:r>
              <a:rPr lang="en-US" altLang="it-IT" sz="2400" dirty="0"/>
              <a:t> di </a:t>
            </a:r>
            <a:r>
              <a:rPr lang="en-US" altLang="it-IT" sz="2400" dirty="0" err="1"/>
              <a:t>registrazione</a:t>
            </a:r>
            <a:r>
              <a:rPr lang="en-US" altLang="it-IT" sz="2400" dirty="0"/>
              <a:t> del </a:t>
            </a:r>
            <a:r>
              <a:rPr lang="en-US" altLang="it-IT" sz="2400" dirty="0" err="1"/>
              <a:t>voto</a:t>
            </a:r>
            <a:r>
              <a:rPr lang="en-US" altLang="it-IT" sz="2400" dirty="0"/>
              <a:t> per </a:t>
            </a:r>
            <a:r>
              <a:rPr lang="en-US" altLang="it-IT" sz="2400" dirty="0" err="1"/>
              <a:t>l’intero</a:t>
            </a:r>
            <a:r>
              <a:rPr lang="en-US" altLang="it-IT" sz="2400" dirty="0"/>
              <a:t> </a:t>
            </a:r>
            <a:r>
              <a:rPr lang="en-US" altLang="it-IT" sz="2400" dirty="0" err="1"/>
              <a:t>insegnamento</a:t>
            </a:r>
            <a:r>
              <a:rPr lang="en-US" altLang="it-IT" sz="2400" dirty="0"/>
              <a:t> da 12 </a:t>
            </a:r>
            <a:r>
              <a:rPr lang="en-US" altLang="it-IT" sz="2400" dirty="0" err="1"/>
              <a:t>cfu</a:t>
            </a:r>
            <a:r>
              <a:rPr lang="en-US" altLang="it-IT" sz="2400" dirty="0"/>
              <a:t> (media </a:t>
            </a:r>
            <a:r>
              <a:rPr lang="en-US" altLang="it-IT" sz="2400" dirty="0" err="1"/>
              <a:t>dei</a:t>
            </a:r>
            <a:r>
              <a:rPr lang="en-US" altLang="it-IT" sz="2400" dirty="0"/>
              <a:t> 2 </a:t>
            </a:r>
            <a:r>
              <a:rPr lang="en-US" altLang="it-IT" sz="2400" dirty="0" err="1"/>
              <a:t>voti</a:t>
            </a:r>
            <a:r>
              <a:rPr lang="en-US" altLang="it-IT" sz="2400" dirty="0" smtClean="0"/>
              <a:t>)</a:t>
            </a:r>
          </a:p>
          <a:p>
            <a:pPr>
              <a:spcBef>
                <a:spcPct val="0"/>
              </a:spcBef>
              <a:spcAft>
                <a:spcPts val="1000"/>
              </a:spcAft>
              <a:buClr>
                <a:schemeClr val="accent2"/>
              </a:buClr>
              <a:buFont typeface="Wingdings" panose="05000000000000000000" pitchFamily="2" charset="2"/>
              <a:buChar char="§"/>
            </a:pPr>
            <a:endParaRPr lang="en-US" altLang="it-IT"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529"/>
                                        </p:tgtEl>
                                        <p:attrNameLst>
                                          <p:attrName>style.visibility</p:attrName>
                                        </p:attrNameLst>
                                      </p:cBhvr>
                                      <p:to>
                                        <p:strVal val="visible"/>
                                      </p:to>
                                    </p:set>
                                    <p:animEffect transition="in" filter="dissolve">
                                      <p:cBhvr>
                                        <p:cTn id="7" dur="500"/>
                                        <p:tgtEl>
                                          <p:spTgt spid="225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06880"/>
            <a:ext cx="9157547" cy="5151120"/>
          </a:xfrm>
          <a:prstGeom prst="rect">
            <a:avLst/>
          </a:prstGeom>
        </p:spPr>
      </p:pic>
      <p:sp>
        <p:nvSpPr>
          <p:cNvPr id="3" name="Rectangle 2"/>
          <p:cNvSpPr>
            <a:spLocks noChangeArrowheads="1"/>
          </p:cNvSpPr>
          <p:nvPr/>
        </p:nvSpPr>
        <p:spPr bwMode="auto">
          <a:xfrm>
            <a:off x="298026" y="0"/>
            <a:ext cx="8534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it-IT" sz="4400" dirty="0" err="1">
                <a:solidFill>
                  <a:srgbClr val="000090"/>
                </a:solidFill>
              </a:rPr>
              <a:t>m</a:t>
            </a:r>
            <a:r>
              <a:rPr lang="en-US" altLang="it-IT" sz="4400" smtClean="0">
                <a:solidFill>
                  <a:srgbClr val="000090"/>
                </a:solidFill>
              </a:rPr>
              <a:t>odalità</a:t>
            </a:r>
            <a:r>
              <a:rPr lang="en-US" altLang="it-IT" sz="4400" dirty="0" smtClean="0">
                <a:solidFill>
                  <a:srgbClr val="000090"/>
                </a:solidFill>
              </a:rPr>
              <a:t> </a:t>
            </a:r>
            <a:r>
              <a:rPr lang="en-US" altLang="it-IT" sz="4400" dirty="0" err="1" smtClean="0">
                <a:solidFill>
                  <a:srgbClr val="000090"/>
                </a:solidFill>
              </a:rPr>
              <a:t>mista</a:t>
            </a:r>
            <a:r>
              <a:rPr lang="en-US" altLang="it-IT" sz="4400" dirty="0" smtClean="0">
                <a:solidFill>
                  <a:srgbClr val="000090"/>
                </a:solidFill>
              </a:rPr>
              <a:t> </a:t>
            </a:r>
          </a:p>
          <a:p>
            <a:pPr algn="ctr">
              <a:spcBef>
                <a:spcPct val="0"/>
              </a:spcBef>
              <a:buFontTx/>
              <a:buNone/>
            </a:pPr>
            <a:r>
              <a:rPr lang="en-US" altLang="it-IT" dirty="0" smtClean="0">
                <a:solidFill>
                  <a:srgbClr val="FFC000"/>
                </a:solidFill>
              </a:rPr>
              <a:t>ma solo con </a:t>
            </a:r>
            <a:r>
              <a:rPr lang="en-US" altLang="it-IT" dirty="0" err="1" smtClean="0">
                <a:solidFill>
                  <a:srgbClr val="FFC000"/>
                </a:solidFill>
              </a:rPr>
              <a:t>dovuto</a:t>
            </a:r>
            <a:r>
              <a:rPr lang="en-US" altLang="it-IT" dirty="0" smtClean="0">
                <a:solidFill>
                  <a:srgbClr val="FFC000"/>
                </a:solidFill>
              </a:rPr>
              <a:t> </a:t>
            </a:r>
            <a:r>
              <a:rPr lang="en-US" altLang="it-IT" dirty="0" err="1" smtClean="0">
                <a:solidFill>
                  <a:srgbClr val="FFC000"/>
                </a:solidFill>
              </a:rPr>
              <a:t>anticipo</a:t>
            </a:r>
            <a:r>
              <a:rPr lang="en-US" altLang="it-IT" dirty="0" smtClean="0">
                <a:solidFill>
                  <a:srgbClr val="FFC000"/>
                </a:solidFill>
              </a:rPr>
              <a:t> </a:t>
            </a:r>
            <a:r>
              <a:rPr lang="en-US" altLang="it-IT" dirty="0" err="1" smtClean="0">
                <a:solidFill>
                  <a:srgbClr val="FFC000"/>
                </a:solidFill>
              </a:rPr>
              <a:t>su</a:t>
            </a:r>
            <a:r>
              <a:rPr lang="en-US" altLang="it-IT" dirty="0" smtClean="0">
                <a:solidFill>
                  <a:srgbClr val="FFC000"/>
                </a:solidFill>
              </a:rPr>
              <a:t> </a:t>
            </a:r>
            <a:r>
              <a:rPr lang="en-US" altLang="it-IT" dirty="0" err="1" smtClean="0">
                <a:solidFill>
                  <a:srgbClr val="FFC000"/>
                </a:solidFill>
              </a:rPr>
              <a:t>motivata</a:t>
            </a:r>
            <a:r>
              <a:rPr lang="en-US" altLang="it-IT" dirty="0" smtClean="0">
                <a:solidFill>
                  <a:srgbClr val="FFC000"/>
                </a:solidFill>
              </a:rPr>
              <a:t> </a:t>
            </a:r>
            <a:r>
              <a:rPr lang="en-US" altLang="it-IT" dirty="0" err="1" smtClean="0">
                <a:solidFill>
                  <a:srgbClr val="FFC000"/>
                </a:solidFill>
              </a:rPr>
              <a:t>richiesta</a:t>
            </a:r>
            <a:r>
              <a:rPr lang="en-US" altLang="it-IT" dirty="0" smtClean="0">
                <a:solidFill>
                  <a:srgbClr val="FFC000"/>
                </a:solidFill>
              </a:rPr>
              <a:t> </a:t>
            </a:r>
            <a:r>
              <a:rPr lang="en-US" altLang="it-IT" dirty="0" err="1" smtClean="0">
                <a:solidFill>
                  <a:srgbClr val="FFC000"/>
                </a:solidFill>
              </a:rPr>
              <a:t>seguendo</a:t>
            </a:r>
            <a:r>
              <a:rPr lang="en-US" altLang="it-IT" dirty="0" smtClean="0">
                <a:solidFill>
                  <a:srgbClr val="FFC000"/>
                </a:solidFill>
              </a:rPr>
              <a:t> le line </a:t>
            </a:r>
            <a:r>
              <a:rPr lang="en-US" altLang="it-IT" dirty="0" err="1" smtClean="0">
                <a:solidFill>
                  <a:srgbClr val="FFC000"/>
                </a:solidFill>
              </a:rPr>
              <a:t>guida</a:t>
            </a:r>
            <a:r>
              <a:rPr lang="en-US" altLang="it-IT" dirty="0" smtClean="0">
                <a:solidFill>
                  <a:srgbClr val="FFC000"/>
                </a:solidFill>
              </a:rPr>
              <a:t> di </a:t>
            </a:r>
            <a:r>
              <a:rPr lang="en-US" altLang="it-IT" dirty="0" err="1" smtClean="0">
                <a:solidFill>
                  <a:srgbClr val="FFC000"/>
                </a:solidFill>
              </a:rPr>
              <a:t>ateneo</a:t>
            </a:r>
            <a:endParaRPr lang="en-US" altLang="it-IT" dirty="0">
              <a:solidFill>
                <a:srgbClr val="FFC000"/>
              </a:solidFill>
            </a:endParaRPr>
          </a:p>
        </p:txBody>
      </p:sp>
    </p:spTree>
    <p:extLst>
      <p:ext uri="{BB962C8B-B14F-4D97-AF65-F5344CB8AC3E}">
        <p14:creationId xmlns:p14="http://schemas.microsoft.com/office/powerpoint/2010/main" val="157225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21574" y="-71250"/>
            <a:ext cx="8229600" cy="144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it-IT" dirty="0">
                <a:solidFill>
                  <a:srgbClr val="000090"/>
                </a:solidFill>
              </a:rPr>
              <a:t>s</a:t>
            </a:r>
            <a:r>
              <a:rPr lang="it-IT" dirty="0" smtClean="0">
                <a:solidFill>
                  <a:srgbClr val="000090"/>
                </a:solidFill>
              </a:rPr>
              <a:t>trumenti per la verifica dell’apprendimento periodica</a:t>
            </a:r>
            <a:endParaRPr lang="it-IT" dirty="0">
              <a:solidFill>
                <a:srgbClr val="000090"/>
              </a:solidFill>
            </a:endParaRPr>
          </a:p>
        </p:txBody>
      </p:sp>
      <p:pic>
        <p:nvPicPr>
          <p:cNvPr id="2" name="Picture 1"/>
          <p:cNvPicPr>
            <a:picLocks noChangeAspect="1"/>
          </p:cNvPicPr>
          <p:nvPr/>
        </p:nvPicPr>
        <p:blipFill rotWithShape="1">
          <a:blip r:embed="rId2"/>
          <a:srcRect l="33247" t="24430" r="14674" b="55945"/>
          <a:stretch/>
        </p:blipFill>
        <p:spPr>
          <a:xfrm>
            <a:off x="1945" y="2268187"/>
            <a:ext cx="9187855" cy="1947553"/>
          </a:xfrm>
          <a:prstGeom prst="rect">
            <a:avLst/>
          </a:prstGeom>
        </p:spPr>
      </p:pic>
    </p:spTree>
    <p:extLst>
      <p:ext uri="{BB962C8B-B14F-4D97-AF65-F5344CB8AC3E}">
        <p14:creationId xmlns:p14="http://schemas.microsoft.com/office/powerpoint/2010/main" val="1704402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21574" y="-71250"/>
            <a:ext cx="8229600"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it-IT" dirty="0">
                <a:solidFill>
                  <a:srgbClr val="000090"/>
                </a:solidFill>
              </a:rPr>
              <a:t>s</a:t>
            </a:r>
            <a:r>
              <a:rPr lang="it-IT" dirty="0" smtClean="0">
                <a:solidFill>
                  <a:srgbClr val="000090"/>
                </a:solidFill>
              </a:rPr>
              <a:t>ocial tool</a:t>
            </a:r>
            <a:endParaRPr lang="it-IT" dirty="0">
              <a:solidFill>
                <a:srgbClr val="000090"/>
              </a:solidFill>
            </a:endParaRPr>
          </a:p>
        </p:txBody>
      </p:sp>
      <p:pic>
        <p:nvPicPr>
          <p:cNvPr id="4" name="Picture 3"/>
          <p:cNvPicPr>
            <a:picLocks noChangeAspect="1"/>
          </p:cNvPicPr>
          <p:nvPr/>
        </p:nvPicPr>
        <p:blipFill rotWithShape="1">
          <a:blip r:embed="rId2"/>
          <a:srcRect l="35390" t="28439" r="21499" b="26525"/>
          <a:stretch/>
        </p:blipFill>
        <p:spPr>
          <a:xfrm>
            <a:off x="421574" y="1016540"/>
            <a:ext cx="8821375" cy="5183695"/>
          </a:xfrm>
          <a:prstGeom prst="rect">
            <a:avLst/>
          </a:prstGeom>
        </p:spPr>
      </p:pic>
    </p:spTree>
    <p:extLst>
      <p:ext uri="{BB962C8B-B14F-4D97-AF65-F5344CB8AC3E}">
        <p14:creationId xmlns:p14="http://schemas.microsoft.com/office/powerpoint/2010/main" val="35776315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36638"/>
            <a:ext cx="9144000" cy="5143500"/>
          </a:xfrm>
          <a:prstGeom prst="rect">
            <a:avLst/>
          </a:prstGeom>
        </p:spPr>
      </p:pic>
      <p:sp>
        <p:nvSpPr>
          <p:cNvPr id="3" name="Title 1"/>
          <p:cNvSpPr txBox="1">
            <a:spLocks/>
          </p:cNvSpPr>
          <p:nvPr/>
        </p:nvSpPr>
        <p:spPr>
          <a:xfrm>
            <a:off x="421574" y="-71250"/>
            <a:ext cx="8229600"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1" hangingPunct="1"/>
            <a:r>
              <a:rPr lang="it-IT" dirty="0">
                <a:solidFill>
                  <a:srgbClr val="000090"/>
                </a:solidFill>
              </a:rPr>
              <a:t>s</a:t>
            </a:r>
            <a:r>
              <a:rPr lang="it-IT" dirty="0" smtClean="0">
                <a:solidFill>
                  <a:srgbClr val="000090"/>
                </a:solidFill>
              </a:rPr>
              <a:t>tanza virtuale</a:t>
            </a:r>
            <a:endParaRPr lang="it-IT" dirty="0">
              <a:solidFill>
                <a:srgbClr val="000090"/>
              </a:solidFill>
            </a:endParaRPr>
          </a:p>
        </p:txBody>
      </p:sp>
    </p:spTree>
    <p:extLst>
      <p:ext uri="{BB962C8B-B14F-4D97-AF65-F5344CB8AC3E}">
        <p14:creationId xmlns:p14="http://schemas.microsoft.com/office/powerpoint/2010/main" val="23144210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83842" y="2816534"/>
            <a:ext cx="8534400" cy="92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75000"/>
              </a:lnSpc>
              <a:spcBef>
                <a:spcPct val="0"/>
              </a:spcBef>
              <a:buFontTx/>
              <a:buNone/>
            </a:pPr>
            <a:r>
              <a:rPr lang="en-US" altLang="it-IT" sz="7200" dirty="0" err="1">
                <a:solidFill>
                  <a:srgbClr val="000090"/>
                </a:solidFill>
              </a:rPr>
              <a:t>l</a:t>
            </a:r>
            <a:r>
              <a:rPr lang="en-US" altLang="it-IT" sz="7200" dirty="0" err="1" smtClean="0">
                <a:solidFill>
                  <a:srgbClr val="000090"/>
                </a:solidFill>
              </a:rPr>
              <a:t>aboratori</a:t>
            </a:r>
            <a:r>
              <a:rPr lang="en-US" altLang="it-IT" sz="7200" dirty="0" smtClean="0">
                <a:solidFill>
                  <a:srgbClr val="000090"/>
                </a:solidFill>
              </a:rPr>
              <a:t> e </a:t>
            </a:r>
            <a:r>
              <a:rPr lang="en-US" altLang="it-IT" sz="7200" dirty="0" err="1" smtClean="0">
                <a:solidFill>
                  <a:srgbClr val="000090"/>
                </a:solidFill>
              </a:rPr>
              <a:t>seminari</a:t>
            </a:r>
            <a:endParaRPr lang="en-US" altLang="it-IT" sz="7200" dirty="0">
              <a:solidFill>
                <a:srgbClr val="000090"/>
              </a:solidFill>
            </a:endParaRPr>
          </a:p>
        </p:txBody>
      </p:sp>
    </p:spTree>
    <p:extLst>
      <p:ext uri="{BB962C8B-B14F-4D97-AF65-F5344CB8AC3E}">
        <p14:creationId xmlns:p14="http://schemas.microsoft.com/office/powerpoint/2010/main" val="109801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24894" y="93540"/>
            <a:ext cx="8534400" cy="60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75000"/>
              </a:lnSpc>
              <a:spcBef>
                <a:spcPct val="0"/>
              </a:spcBef>
              <a:buFontTx/>
              <a:buNone/>
            </a:pPr>
            <a:r>
              <a:rPr lang="en-US" altLang="it-IT" sz="4400" dirty="0" err="1">
                <a:solidFill>
                  <a:srgbClr val="000090"/>
                </a:solidFill>
              </a:rPr>
              <a:t>a</a:t>
            </a:r>
            <a:r>
              <a:rPr lang="en-US" altLang="it-IT" sz="4400" dirty="0" err="1" smtClean="0">
                <a:solidFill>
                  <a:srgbClr val="000090"/>
                </a:solidFill>
              </a:rPr>
              <a:t>ttenzione</a:t>
            </a:r>
            <a:r>
              <a:rPr lang="en-US" altLang="it-IT" sz="4400" dirty="0" smtClean="0">
                <a:solidFill>
                  <a:srgbClr val="000090"/>
                </a:solidFill>
              </a:rPr>
              <a:t> e </a:t>
            </a:r>
            <a:r>
              <a:rPr lang="en-US" altLang="it-IT" sz="4400" dirty="0" err="1" smtClean="0">
                <a:solidFill>
                  <a:srgbClr val="000090"/>
                </a:solidFill>
              </a:rPr>
              <a:t>abituazione</a:t>
            </a:r>
            <a:r>
              <a:rPr lang="en-US" altLang="it-IT" sz="4400" dirty="0" smtClean="0">
                <a:solidFill>
                  <a:srgbClr val="000090"/>
                </a:solidFill>
              </a:rPr>
              <a:t> </a:t>
            </a:r>
            <a:endParaRPr lang="en-US" altLang="it-IT" sz="4400" dirty="0">
              <a:solidFill>
                <a:srgbClr val="000090"/>
              </a:solidFill>
            </a:endParaRPr>
          </a:p>
        </p:txBody>
      </p:sp>
      <p:sp>
        <p:nvSpPr>
          <p:cNvPr id="7" name="TextBox 6"/>
          <p:cNvSpPr txBox="1">
            <a:spLocks noChangeArrowheads="1"/>
          </p:cNvSpPr>
          <p:nvPr/>
        </p:nvSpPr>
        <p:spPr bwMode="auto">
          <a:xfrm>
            <a:off x="223014" y="1063806"/>
            <a:ext cx="4007935" cy="5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1000"/>
              </a:spcAft>
              <a:buClr>
                <a:schemeClr val="accent2"/>
              </a:buClr>
              <a:buFont typeface="Wingdings" panose="05000000000000000000" pitchFamily="2" charset="2"/>
              <a:buChar char="§"/>
            </a:pPr>
            <a:r>
              <a:rPr lang="en-US" altLang="it-IT" sz="2400" dirty="0" smtClean="0"/>
              <a:t>Andrea </a:t>
            </a:r>
            <a:r>
              <a:rPr lang="en-US" altLang="it-IT" sz="2400" dirty="0" err="1" smtClean="0"/>
              <a:t>Dissegna</a:t>
            </a:r>
            <a:r>
              <a:rPr lang="en-US" altLang="it-IT" sz="2400" dirty="0" smtClean="0"/>
              <a:t> vi </a:t>
            </a:r>
            <a:r>
              <a:rPr lang="en-US" altLang="it-IT" sz="2400" dirty="0" err="1" smtClean="0"/>
              <a:t>presenterà</a:t>
            </a:r>
            <a:r>
              <a:rPr lang="en-US" altLang="it-IT" sz="2400" dirty="0" smtClean="0"/>
              <a:t> </a:t>
            </a:r>
            <a:r>
              <a:rPr lang="en-US" altLang="it-IT" sz="2400" dirty="0" err="1" smtClean="0"/>
              <a:t>il</a:t>
            </a:r>
            <a:r>
              <a:rPr lang="en-US" altLang="it-IT" sz="2400" dirty="0" smtClean="0"/>
              <a:t> </a:t>
            </a:r>
            <a:r>
              <a:rPr lang="en-US" altLang="it-IT" sz="2400" dirty="0" err="1" smtClean="0"/>
              <a:t>suo</a:t>
            </a:r>
            <a:r>
              <a:rPr lang="en-US" altLang="it-IT" sz="2400" dirty="0" smtClean="0"/>
              <a:t> </a:t>
            </a:r>
            <a:r>
              <a:rPr lang="en-US" altLang="it-IT" sz="2400" dirty="0" err="1" smtClean="0"/>
              <a:t>progetto</a:t>
            </a:r>
            <a:r>
              <a:rPr lang="en-US" altLang="it-IT" sz="2400" dirty="0" smtClean="0"/>
              <a:t> di </a:t>
            </a:r>
            <a:r>
              <a:rPr lang="en-US" altLang="it-IT" sz="2400" dirty="0" err="1" smtClean="0"/>
              <a:t>dottorato</a:t>
            </a:r>
            <a:r>
              <a:rPr lang="en-US" altLang="it-IT" sz="2400" dirty="0" smtClean="0"/>
              <a:t> </a:t>
            </a:r>
          </a:p>
          <a:p>
            <a:pPr>
              <a:spcBef>
                <a:spcPct val="0"/>
              </a:spcBef>
              <a:spcAft>
                <a:spcPts val="1000"/>
              </a:spcAft>
              <a:buClr>
                <a:schemeClr val="accent2"/>
              </a:buClr>
              <a:buFont typeface="Wingdings" panose="05000000000000000000" pitchFamily="2" charset="2"/>
              <a:buChar char="§"/>
            </a:pPr>
            <a:r>
              <a:rPr lang="en-US" altLang="it-IT" sz="2400" dirty="0" err="1" smtClean="0"/>
              <a:t>Parlerà</a:t>
            </a:r>
            <a:r>
              <a:rPr lang="en-US" altLang="it-IT" sz="2400" dirty="0" smtClean="0"/>
              <a:t> </a:t>
            </a:r>
            <a:r>
              <a:rPr lang="en-US" altLang="it-IT" sz="2400" dirty="0" err="1" smtClean="0"/>
              <a:t>della</a:t>
            </a:r>
            <a:r>
              <a:rPr lang="en-US" altLang="it-IT" sz="2400" dirty="0" smtClean="0"/>
              <a:t> </a:t>
            </a:r>
            <a:r>
              <a:rPr lang="en-US" altLang="it-IT" sz="2400" dirty="0" err="1" smtClean="0"/>
              <a:t>relazione</a:t>
            </a:r>
            <a:r>
              <a:rPr lang="en-US" altLang="it-IT" sz="2400" dirty="0" smtClean="0"/>
              <a:t> </a:t>
            </a:r>
            <a:r>
              <a:rPr lang="en-US" altLang="it-IT" sz="2400" dirty="0" err="1" smtClean="0"/>
              <a:t>tra</a:t>
            </a:r>
            <a:r>
              <a:rPr lang="en-US" altLang="it-IT" sz="2400" dirty="0" smtClean="0"/>
              <a:t> </a:t>
            </a:r>
            <a:r>
              <a:rPr lang="en-US" altLang="it-IT" sz="2400" dirty="0" err="1" smtClean="0"/>
              <a:t>attenzione</a:t>
            </a:r>
            <a:r>
              <a:rPr lang="en-US" altLang="it-IT" sz="2400" dirty="0" smtClean="0"/>
              <a:t> e </a:t>
            </a:r>
            <a:r>
              <a:rPr lang="en-US" altLang="it-IT" sz="2400" dirty="0" err="1" smtClean="0"/>
              <a:t>abituazione</a:t>
            </a:r>
            <a:r>
              <a:rPr lang="en-US" altLang="it-IT" sz="2400" dirty="0" smtClean="0"/>
              <a:t> </a:t>
            </a:r>
            <a:r>
              <a:rPr lang="en-US" altLang="it-IT" sz="2400" dirty="0" err="1" smtClean="0"/>
              <a:t>nell’animale</a:t>
            </a:r>
            <a:r>
              <a:rPr lang="en-US" altLang="it-IT" sz="2400" dirty="0" smtClean="0"/>
              <a:t> e </a:t>
            </a:r>
            <a:r>
              <a:rPr lang="en-US" altLang="it-IT" sz="2400" dirty="0" err="1" smtClean="0"/>
              <a:t>nell’umano</a:t>
            </a:r>
            <a:endParaRPr lang="en-US" altLang="it-IT" sz="2400" dirty="0" smtClean="0"/>
          </a:p>
          <a:p>
            <a:pPr>
              <a:spcBef>
                <a:spcPct val="0"/>
              </a:spcBef>
              <a:spcAft>
                <a:spcPts val="1000"/>
              </a:spcAft>
              <a:buClr>
                <a:schemeClr val="accent2"/>
              </a:buClr>
              <a:buFont typeface="Wingdings" panose="05000000000000000000" pitchFamily="2" charset="2"/>
              <a:buChar char="§"/>
            </a:pPr>
            <a:r>
              <a:rPr lang="en-US" altLang="it-IT" sz="2400" dirty="0" err="1" smtClean="0"/>
              <a:t>Discuterà</a:t>
            </a:r>
            <a:r>
              <a:rPr lang="en-US" altLang="it-IT" sz="2400" dirty="0" smtClean="0"/>
              <a:t> </a:t>
            </a:r>
            <a:r>
              <a:rPr lang="en-US" altLang="it-IT" sz="2400" dirty="0" err="1" smtClean="0"/>
              <a:t>i</a:t>
            </a:r>
            <a:r>
              <a:rPr lang="en-US" altLang="it-IT" sz="2400" dirty="0" smtClean="0"/>
              <a:t> </a:t>
            </a:r>
            <a:r>
              <a:rPr lang="en-US" altLang="it-IT" sz="2400" dirty="0" err="1" smtClean="0"/>
              <a:t>vostri</a:t>
            </a:r>
            <a:r>
              <a:rPr lang="en-US" altLang="it-IT" sz="2400" dirty="0" smtClean="0"/>
              <a:t> </a:t>
            </a:r>
            <a:r>
              <a:rPr lang="en-US" altLang="it-IT" sz="2400" dirty="0" err="1" smtClean="0"/>
              <a:t>risultati</a:t>
            </a:r>
            <a:r>
              <a:rPr lang="en-US" altLang="it-IT" sz="2400" dirty="0" smtClean="0"/>
              <a:t> al </a:t>
            </a:r>
            <a:r>
              <a:rPr lang="en-US" altLang="it-IT" sz="2400" dirty="0" err="1" smtClean="0"/>
              <a:t>Laboratorio</a:t>
            </a:r>
            <a:r>
              <a:rPr lang="en-US" altLang="it-IT" sz="2400" dirty="0" smtClean="0"/>
              <a:t> del Corso EdM2020 </a:t>
            </a:r>
          </a:p>
          <a:p>
            <a:pPr>
              <a:spcBef>
                <a:spcPct val="0"/>
              </a:spcBef>
              <a:spcAft>
                <a:spcPts val="1000"/>
              </a:spcAft>
              <a:buClr>
                <a:schemeClr val="accent2"/>
              </a:buClr>
              <a:buFont typeface="Wingdings" panose="05000000000000000000" pitchFamily="2" charset="2"/>
              <a:buChar char="§"/>
            </a:pPr>
            <a:r>
              <a:rPr lang="en-US" altLang="it-IT" sz="2400" dirty="0" smtClean="0"/>
              <a:t>Vi </a:t>
            </a:r>
            <a:r>
              <a:rPr lang="en-US" altLang="it-IT" sz="2400" dirty="0" err="1" smtClean="0"/>
              <a:t>presenterà</a:t>
            </a:r>
            <a:r>
              <a:rPr lang="en-US" altLang="it-IT" sz="2400" dirty="0" smtClean="0"/>
              <a:t> </a:t>
            </a:r>
            <a:r>
              <a:rPr lang="en-US" altLang="it-IT" sz="2400" dirty="0" err="1" smtClean="0"/>
              <a:t>i</a:t>
            </a:r>
            <a:r>
              <a:rPr lang="en-US" altLang="it-IT" sz="2400" dirty="0" smtClean="0"/>
              <a:t> Tool di PowerPoint per la </a:t>
            </a:r>
            <a:r>
              <a:rPr lang="en-US" altLang="it-IT" sz="2400" dirty="0" err="1" smtClean="0"/>
              <a:t>presentazione</a:t>
            </a:r>
            <a:r>
              <a:rPr lang="en-US" altLang="it-IT" sz="2400" dirty="0" smtClean="0"/>
              <a:t> e </a:t>
            </a:r>
            <a:r>
              <a:rPr lang="en-US" altLang="it-IT" sz="2400" dirty="0" err="1" smtClean="0"/>
              <a:t>randomizzazione</a:t>
            </a:r>
            <a:r>
              <a:rPr lang="en-US" altLang="it-IT" sz="2400" dirty="0" smtClean="0"/>
              <a:t> di stimuli </a:t>
            </a:r>
            <a:r>
              <a:rPr lang="en-US" altLang="it-IT" sz="2400" dirty="0" err="1" smtClean="0"/>
              <a:t>psicofisici</a:t>
            </a:r>
            <a:endParaRPr lang="en-US" altLang="it-IT" sz="2400" dirty="0" smtClean="0"/>
          </a:p>
        </p:txBody>
      </p:sp>
      <p:pic>
        <p:nvPicPr>
          <p:cNvPr id="8" name="Immagine 2"/>
          <p:cNvPicPr>
            <a:picLocks noChangeAspect="1" noChangeArrowheads="1"/>
          </p:cNvPicPr>
          <p:nvPr/>
        </p:nvPicPr>
        <p:blipFill>
          <a:blip r:embed="rId3">
            <a:extLst>
              <a:ext uri="{28A0092B-C50C-407E-A947-70E740481C1C}">
                <a14:useLocalDpi xmlns:a14="http://schemas.microsoft.com/office/drawing/2010/main" val="0"/>
              </a:ext>
            </a:extLst>
          </a:blip>
          <a:srcRect r="50000"/>
          <a:stretch>
            <a:fillRect/>
          </a:stretch>
        </p:blipFill>
        <p:spPr bwMode="auto">
          <a:xfrm>
            <a:off x="4860758" y="1063806"/>
            <a:ext cx="4283242" cy="556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34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8" presetClass="emph" presetSubtype="0" fill="hold" nodeType="withEffect">
                                  <p:stCondLst>
                                    <p:cond delay="0"/>
                                  </p:stCondLst>
                                  <p:childTnLst>
                                    <p:animRot by="10800000">
                                      <p:cBhvr>
                                        <p:cTn id="9" dur="2500" fill="hold"/>
                                        <p:tgtEl>
                                          <p:spTgt spid="8"/>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left)">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left)">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wipe(left)">
                                      <p:cBhvr>
                                        <p:cTn id="2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l="22833" t="15555" r="26250" b="10370"/>
          <a:stretch>
            <a:fillRect/>
          </a:stretch>
        </p:blipFill>
        <p:spPr bwMode="auto">
          <a:xfrm>
            <a:off x="211138" y="1193800"/>
            <a:ext cx="6921500" cy="566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29" name="Rectangle 2"/>
          <p:cNvSpPr>
            <a:spLocks noChangeArrowheads="1"/>
          </p:cNvSpPr>
          <p:nvPr/>
        </p:nvSpPr>
        <p:spPr bwMode="auto">
          <a:xfrm>
            <a:off x="211138" y="7938"/>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it-IT" sz="4400" dirty="0" err="1">
                <a:solidFill>
                  <a:srgbClr val="000090"/>
                </a:solidFill>
              </a:rPr>
              <a:t>a</a:t>
            </a:r>
            <a:r>
              <a:rPr lang="en-US" altLang="it-IT" sz="4400" dirty="0" err="1" smtClean="0">
                <a:solidFill>
                  <a:srgbClr val="000090"/>
                </a:solidFill>
              </a:rPr>
              <a:t>ncora</a:t>
            </a:r>
            <a:r>
              <a:rPr lang="en-US" altLang="it-IT" sz="4400" dirty="0" smtClean="0">
                <a:solidFill>
                  <a:srgbClr val="000090"/>
                </a:solidFill>
              </a:rPr>
              <a:t> da </a:t>
            </a:r>
            <a:r>
              <a:rPr lang="en-US" altLang="it-IT" sz="4400" dirty="0" err="1" smtClean="0">
                <a:solidFill>
                  <a:srgbClr val="000090"/>
                </a:solidFill>
              </a:rPr>
              <a:t>confermare</a:t>
            </a:r>
            <a:endParaRPr lang="en-US" altLang="it-IT" sz="4400" dirty="0">
              <a:solidFill>
                <a:srgbClr val="000090"/>
              </a:solidFill>
            </a:endParaRPr>
          </a:p>
        </p:txBody>
      </p:sp>
      <p:pic>
        <p:nvPicPr>
          <p:cNvPr id="4198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0405" y="5162550"/>
            <a:ext cx="26955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t="606" r="558"/>
          <a:stretch>
            <a:fillRect/>
          </a:stretch>
        </p:blipFill>
        <p:spPr bwMode="auto">
          <a:xfrm>
            <a:off x="7767173" y="4230166"/>
            <a:ext cx="1379402" cy="262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529"/>
                                        </p:tgtEl>
                                        <p:attrNameLst>
                                          <p:attrName>style.visibility</p:attrName>
                                        </p:attrNameLst>
                                      </p:cBhvr>
                                      <p:to>
                                        <p:strVal val="visible"/>
                                      </p:to>
                                    </p:set>
                                    <p:animEffect transition="in" filter="dissolve">
                                      <p:cBhvr>
                                        <p:cTn id="7" dur="500"/>
                                        <p:tgtEl>
                                          <p:spTgt spid="225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167187" y="-110472"/>
            <a:ext cx="85137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it-IT" sz="3600" dirty="0" smtClean="0">
                <a:solidFill>
                  <a:schemeClr val="accent2"/>
                </a:solidFill>
              </a:rPr>
              <a:t>042PS-2</a:t>
            </a:r>
          </a:p>
          <a:p>
            <a:pPr algn="ctr">
              <a:spcBef>
                <a:spcPct val="0"/>
              </a:spcBef>
              <a:buFontTx/>
              <a:buNone/>
            </a:pPr>
            <a:r>
              <a:rPr lang="en-US" altLang="it-IT" sz="3600" dirty="0" smtClean="0">
                <a:solidFill>
                  <a:schemeClr val="accent2"/>
                </a:solidFill>
              </a:rPr>
              <a:t>18 </a:t>
            </a:r>
            <a:r>
              <a:rPr lang="en-US" altLang="it-IT" sz="3600" dirty="0" err="1" smtClean="0">
                <a:solidFill>
                  <a:schemeClr val="accent2"/>
                </a:solidFill>
              </a:rPr>
              <a:t>lezioni</a:t>
            </a:r>
            <a:r>
              <a:rPr lang="en-US" altLang="it-IT" sz="3600" dirty="0" smtClean="0">
                <a:solidFill>
                  <a:schemeClr val="accent2"/>
                </a:solidFill>
              </a:rPr>
              <a:t> in Aula </a:t>
            </a:r>
            <a:r>
              <a:rPr lang="en-US" altLang="it-IT" sz="3600" dirty="0">
                <a:solidFill>
                  <a:schemeClr val="accent2"/>
                </a:solidFill>
              </a:rPr>
              <a:t>3A H3 </a:t>
            </a:r>
          </a:p>
        </p:txBody>
      </p:sp>
      <p:graphicFrame>
        <p:nvGraphicFramePr>
          <p:cNvPr id="232545" name="Group 97"/>
          <p:cNvGraphicFramePr>
            <a:graphicFrameLocks noGrp="1"/>
          </p:cNvGraphicFramePr>
          <p:nvPr>
            <p:extLst>
              <p:ext uri="{D42A27DB-BD31-4B8C-83A1-F6EECF244321}">
                <p14:modId xmlns:p14="http://schemas.microsoft.com/office/powerpoint/2010/main" val="3438183249"/>
              </p:ext>
            </p:extLst>
          </p:nvPr>
        </p:nvGraphicFramePr>
        <p:xfrm>
          <a:off x="1" y="2667279"/>
          <a:ext cx="9143999" cy="3063913"/>
        </p:xfrm>
        <a:graphic>
          <a:graphicData uri="http://schemas.openxmlformats.org/drawingml/2006/table">
            <a:tbl>
              <a:tblPr/>
              <a:tblGrid>
                <a:gridCol w="768673"/>
                <a:gridCol w="831526"/>
                <a:gridCol w="821510"/>
                <a:gridCol w="750619"/>
                <a:gridCol w="754699"/>
                <a:gridCol w="732502"/>
                <a:gridCol w="776896"/>
                <a:gridCol w="754699"/>
                <a:gridCol w="754699"/>
                <a:gridCol w="732502"/>
                <a:gridCol w="779874"/>
                <a:gridCol w="685800"/>
              </a:tblGrid>
              <a:tr h="63340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it-IT" sz="16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28/02</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7/03</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14/03</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21/03</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28/03</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4/04</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11/04</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18/04</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25/04</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2/05</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9/05</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r>
              <a:tr h="121525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800" b="0" i="0" u="none" strike="noStrike" cap="none" normalizeH="0" baseline="0" dirty="0" err="1" smtClean="0">
                          <a:ln>
                            <a:noFill/>
                          </a:ln>
                          <a:solidFill>
                            <a:srgbClr val="000090"/>
                          </a:solidFill>
                          <a:effectLst/>
                          <a:latin typeface="Arial" panose="020B0604020202020204" pitchFamily="34" charset="0"/>
                          <a:cs typeface="Arial" panose="020B0604020202020204" pitchFamily="34" charset="0"/>
                        </a:rPr>
                        <a:t>Lun</a:t>
                      </a:r>
                      <a:endParaRPr kumimoji="0" lang="en-US" altLang="it-IT" sz="1800" b="0"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10:30-13:00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10:30-13:00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2</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10:30-13:00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4</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10:30-13:00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6</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10:30-13:00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8</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PASQUA</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10:30-13:00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10</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10:30-13:00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12</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10:30-13:00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14</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10:30-13:00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16</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10:30-13:00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21525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800" b="0" i="0" u="none" strike="noStrike" cap="none" normalizeH="0" baseline="0" dirty="0" err="1" smtClean="0">
                          <a:ln>
                            <a:noFill/>
                          </a:ln>
                          <a:solidFill>
                            <a:srgbClr val="000090"/>
                          </a:solidFill>
                          <a:effectLst/>
                          <a:latin typeface="Arial" panose="020B0604020202020204" pitchFamily="34" charset="0"/>
                          <a:cs typeface="Arial" panose="020B0604020202020204" pitchFamily="34" charset="0"/>
                        </a:rPr>
                        <a:t>giov</a:t>
                      </a:r>
                      <a:endParaRPr kumimoji="0" lang="en-US" altLang="it-IT" sz="1800" b="0"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kern="1200" cap="none" normalizeH="0" baseline="0" dirty="0" smtClean="0">
                          <a:ln>
                            <a:noFill/>
                          </a:ln>
                          <a:solidFill>
                            <a:srgbClr val="000000"/>
                          </a:solidFill>
                          <a:effectLst/>
                          <a:latin typeface="Arial" panose="020B0604020202020204" pitchFamily="34" charset="0"/>
                          <a:ea typeface="+mn-ea"/>
                          <a:cs typeface="Arial" panose="020B0604020202020204" pitchFamily="34" charset="0"/>
                        </a:rPr>
                        <a:t>11:00-13:00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3</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kern="1200" cap="none" normalizeH="0" baseline="0" dirty="0" smtClean="0">
                          <a:ln>
                            <a:noFill/>
                          </a:ln>
                          <a:solidFill>
                            <a:srgbClr val="000000"/>
                          </a:solidFill>
                          <a:effectLst/>
                          <a:latin typeface="Arial" panose="020B0604020202020204" pitchFamily="34" charset="0"/>
                          <a:ea typeface="+mn-ea"/>
                          <a:cs typeface="Arial" panose="020B0604020202020204" pitchFamily="34" charset="0"/>
                        </a:rPr>
                        <a:t>11:00-13:00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5</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kern="1200" cap="none" normalizeH="0" baseline="0" dirty="0" smtClean="0">
                          <a:ln>
                            <a:noFill/>
                          </a:ln>
                          <a:solidFill>
                            <a:srgbClr val="000000"/>
                          </a:solidFill>
                          <a:effectLst/>
                          <a:latin typeface="Arial" panose="020B0604020202020204" pitchFamily="34" charset="0"/>
                          <a:ea typeface="+mn-ea"/>
                          <a:cs typeface="Arial" panose="020B0604020202020204" pitchFamily="34" charset="0"/>
                        </a:rPr>
                        <a:t>11:00-13:00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7</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kern="1200" cap="none" normalizeH="0" baseline="0" dirty="0" smtClean="0">
                          <a:ln>
                            <a:noFill/>
                          </a:ln>
                          <a:solidFill>
                            <a:srgbClr val="000000"/>
                          </a:solidFill>
                          <a:effectLst/>
                          <a:latin typeface="Arial" panose="020B0604020202020204" pitchFamily="34" charset="0"/>
                          <a:ea typeface="+mn-ea"/>
                          <a:cs typeface="Arial" panose="020B0604020202020204" pitchFamily="34" charset="0"/>
                        </a:rPr>
                        <a:t>PASQUA</a:t>
                      </a:r>
                      <a:endPar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kern="1200" cap="none" normalizeH="0" baseline="0" dirty="0" smtClean="0">
                          <a:ln>
                            <a:noFill/>
                          </a:ln>
                          <a:solidFill>
                            <a:srgbClr val="000000"/>
                          </a:solidFill>
                          <a:effectLst/>
                          <a:latin typeface="Arial" panose="020B0604020202020204" pitchFamily="34" charset="0"/>
                          <a:ea typeface="+mn-ea"/>
                          <a:cs typeface="Arial" panose="020B0604020202020204" pitchFamily="34" charset="0"/>
                        </a:rPr>
                        <a:t>11:00-13:00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9</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kern="1200" cap="none" normalizeH="0" baseline="0" dirty="0" smtClean="0">
                          <a:ln>
                            <a:noFill/>
                          </a:ln>
                          <a:solidFill>
                            <a:srgbClr val="000000"/>
                          </a:solidFill>
                          <a:effectLst/>
                          <a:latin typeface="Arial" panose="020B0604020202020204" pitchFamily="34" charset="0"/>
                          <a:ea typeface="+mn-ea"/>
                          <a:cs typeface="Arial" panose="020B0604020202020204" pitchFamily="34" charset="0"/>
                        </a:rPr>
                        <a:t>11:00-13:00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11</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kern="1200" cap="none" normalizeH="0" baseline="0" dirty="0" smtClean="0">
                          <a:ln>
                            <a:noFill/>
                          </a:ln>
                          <a:solidFill>
                            <a:srgbClr val="000000"/>
                          </a:solidFill>
                          <a:effectLst/>
                          <a:latin typeface="Arial" panose="020B0604020202020204" pitchFamily="34" charset="0"/>
                          <a:ea typeface="+mn-ea"/>
                          <a:cs typeface="Arial" panose="020B0604020202020204" pitchFamily="34" charset="0"/>
                        </a:rPr>
                        <a:t>11:00-13:00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13</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kern="1200" cap="none" normalizeH="0" baseline="0" dirty="0" smtClean="0">
                          <a:ln>
                            <a:noFill/>
                          </a:ln>
                          <a:solidFill>
                            <a:srgbClr val="000000"/>
                          </a:solidFill>
                          <a:effectLst/>
                          <a:latin typeface="Arial" panose="020B0604020202020204" pitchFamily="34" charset="0"/>
                          <a:ea typeface="+mn-ea"/>
                          <a:cs typeface="Arial" panose="020B0604020202020204" pitchFamily="34" charset="0"/>
                        </a:rPr>
                        <a:t>11:00-13:00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15</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400" b="0" i="0" u="none" strike="noStrike" kern="1200" cap="none" normalizeH="0" baseline="0" dirty="0" smtClean="0">
                        <a:ln>
                          <a:noFill/>
                        </a:ln>
                        <a:solidFill>
                          <a:srgbClr val="000000"/>
                        </a:solidFill>
                        <a:effectLst/>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kern="1200" cap="none" normalizeH="0" baseline="0" dirty="0" smtClean="0">
                          <a:ln>
                            <a:noFill/>
                          </a:ln>
                          <a:solidFill>
                            <a:srgbClr val="000000"/>
                          </a:solidFill>
                          <a:effectLst/>
                          <a:latin typeface="Arial" panose="020B0604020202020204" pitchFamily="34" charset="0"/>
                          <a:ea typeface="+mn-ea"/>
                          <a:cs typeface="Arial" panose="020B0604020202020204" pitchFamily="34" charset="0"/>
                        </a:rPr>
                        <a:t>11:00-13:00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 name="Rectangle 1"/>
          <p:cNvSpPr/>
          <p:nvPr/>
        </p:nvSpPr>
        <p:spPr>
          <a:xfrm>
            <a:off x="1497067" y="-801698"/>
            <a:ext cx="342900" cy="33813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44129" name="Rectangle 4"/>
          <p:cNvSpPr>
            <a:spLocks noChangeArrowheads="1"/>
          </p:cNvSpPr>
          <p:nvPr/>
        </p:nvSpPr>
        <p:spPr bwMode="auto">
          <a:xfrm>
            <a:off x="1065267" y="-879816"/>
            <a:ext cx="6545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en-US" altLang="it-IT" dirty="0" err="1">
                <a:latin typeface="Arial" panose="020B0604020202020204" pitchFamily="34" charset="0"/>
              </a:rPr>
              <a:t>seminario</a:t>
            </a:r>
            <a:r>
              <a:rPr lang="en-US" altLang="it-IT" dirty="0">
                <a:latin typeface="Arial" panose="020B0604020202020204" pitchFamily="34" charset="0"/>
              </a:rPr>
              <a:t> del prof. Walter </a:t>
            </a:r>
            <a:r>
              <a:rPr lang="en-US" altLang="it-IT" dirty="0" err="1">
                <a:latin typeface="Arial" panose="020B0604020202020204" pitchFamily="34" charset="0"/>
              </a:rPr>
              <a:t>Gerbino</a:t>
            </a:r>
            <a:endParaRPr lang="en-US" altLang="it-IT" dirty="0">
              <a:latin typeface="Arial" panose="020B0604020202020204" pitchFamily="34" charset="0"/>
            </a:endParaRPr>
          </a:p>
        </p:txBody>
      </p:sp>
      <p:sp>
        <p:nvSpPr>
          <p:cNvPr id="6" name="Rectangle 5"/>
          <p:cNvSpPr/>
          <p:nvPr/>
        </p:nvSpPr>
        <p:spPr>
          <a:xfrm>
            <a:off x="1954267" y="1782739"/>
            <a:ext cx="342900" cy="3381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7" name="Rectangle 4"/>
          <p:cNvSpPr>
            <a:spLocks noChangeArrowheads="1"/>
          </p:cNvSpPr>
          <p:nvPr/>
        </p:nvSpPr>
        <p:spPr bwMode="auto">
          <a:xfrm>
            <a:off x="1497067" y="1685767"/>
            <a:ext cx="65452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en-US" altLang="it-IT" dirty="0" err="1">
                <a:latin typeface="Arial" panose="020B0604020202020204" pitchFamily="34" charset="0"/>
              </a:rPr>
              <a:t>seminario</a:t>
            </a:r>
            <a:r>
              <a:rPr lang="en-US" altLang="it-IT" dirty="0">
                <a:latin typeface="Arial" panose="020B0604020202020204" pitchFamily="34" charset="0"/>
              </a:rPr>
              <a:t> del </a:t>
            </a:r>
            <a:r>
              <a:rPr lang="en-US" altLang="it-IT" dirty="0" err="1" smtClean="0">
                <a:latin typeface="Arial" panose="020B0604020202020204" pitchFamily="34" charset="0"/>
              </a:rPr>
              <a:t>dott</a:t>
            </a:r>
            <a:r>
              <a:rPr lang="en-US" altLang="it-IT" dirty="0" smtClean="0">
                <a:latin typeface="Arial" panose="020B0604020202020204" pitchFamily="34" charset="0"/>
              </a:rPr>
              <a:t>. Andrea </a:t>
            </a:r>
            <a:r>
              <a:rPr lang="en-US" altLang="it-IT" dirty="0" err="1" smtClean="0">
                <a:latin typeface="Arial" panose="020B0604020202020204" pitchFamily="34" charset="0"/>
              </a:rPr>
              <a:t>Dissegna</a:t>
            </a:r>
            <a:endParaRPr lang="en-US" altLang="it-IT" dirty="0" smtClean="0">
              <a:latin typeface="Arial" panose="020B0604020202020204" pitchFamily="34" charset="0"/>
            </a:endParaRPr>
          </a:p>
          <a:p>
            <a:pPr algn="ctr" eaLnBrk="1" hangingPunct="1"/>
            <a:r>
              <a:rPr lang="en-US" altLang="it-IT" dirty="0" smtClean="0">
                <a:latin typeface="Arial" panose="020B0604020202020204" pitchFamily="34" charset="0"/>
              </a:rPr>
              <a:t>(data </a:t>
            </a:r>
            <a:r>
              <a:rPr lang="en-US" altLang="it-IT" dirty="0" err="1" smtClean="0">
                <a:latin typeface="Arial" panose="020B0604020202020204" pitchFamily="34" charset="0"/>
              </a:rPr>
              <a:t>ancora</a:t>
            </a:r>
            <a:r>
              <a:rPr lang="en-US" altLang="it-IT" dirty="0" smtClean="0">
                <a:latin typeface="Arial" panose="020B0604020202020204" pitchFamily="34" charset="0"/>
              </a:rPr>
              <a:t> da </a:t>
            </a:r>
            <a:r>
              <a:rPr lang="en-US" altLang="it-IT" dirty="0" err="1" smtClean="0">
                <a:latin typeface="Arial" panose="020B0604020202020204" pitchFamily="34" charset="0"/>
              </a:rPr>
              <a:t>definire</a:t>
            </a:r>
            <a:r>
              <a:rPr lang="en-US" altLang="it-IT" dirty="0" smtClean="0">
                <a:latin typeface="Arial" panose="020B0604020202020204" pitchFamily="34" charset="0"/>
              </a:rPr>
              <a:t>)</a:t>
            </a:r>
            <a:endParaRPr lang="en-US" altLang="it-IT" dirty="0">
              <a:latin typeface="Arial" panose="020B0604020202020204" pitchFamily="34" charset="0"/>
            </a:endParaRPr>
          </a:p>
        </p:txBody>
      </p:sp>
      <p:sp>
        <p:nvSpPr>
          <p:cNvPr id="4" name="Rectangle 3"/>
          <p:cNvSpPr/>
          <p:nvPr/>
        </p:nvSpPr>
        <p:spPr>
          <a:xfrm>
            <a:off x="577970" y="6393519"/>
            <a:ext cx="81397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it-IT" dirty="0">
                <a:latin typeface="Arial" panose="020B0604020202020204" pitchFamily="34" charset="0"/>
              </a:rPr>
              <a:t>p</a:t>
            </a:r>
            <a:r>
              <a:rPr lang="it-IT" dirty="0" smtClean="0">
                <a:latin typeface="Arial" panose="020B0604020202020204" pitchFamily="34" charset="0"/>
              </a:rPr>
              <a:t>rime 6 lezioni in teledidattica da Moodle2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529"/>
                                        </p:tgtEl>
                                        <p:attrNameLst>
                                          <p:attrName>style.visibility</p:attrName>
                                        </p:attrNameLst>
                                      </p:cBhvr>
                                      <p:to>
                                        <p:strVal val="visible"/>
                                      </p:to>
                                    </p:set>
                                    <p:animEffect transition="in" filter="dissolve">
                                      <p:cBhvr>
                                        <p:cTn id="7" dur="500"/>
                                        <p:tgtEl>
                                          <p:spTgt spid="225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2545"/>
                                        </p:tgtEl>
                                        <p:attrNameLst>
                                          <p:attrName>style.visibility</p:attrName>
                                        </p:attrNameLst>
                                      </p:cBhvr>
                                      <p:to>
                                        <p:strVal val="visible"/>
                                      </p:to>
                                    </p:set>
                                    <p:animEffect transition="in" filter="dissolve">
                                      <p:cBhvr>
                                        <p:cTn id="12" dur="500"/>
                                        <p:tgtEl>
                                          <p:spTgt spid="2325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autoUpdateAnimBg="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p:cNvSpPr txBox="1">
            <a:spLocks noChangeArrowheads="1"/>
          </p:cNvSpPr>
          <p:nvPr/>
        </p:nvSpPr>
        <p:spPr bwMode="auto">
          <a:xfrm>
            <a:off x="1466851" y="73104"/>
            <a:ext cx="59324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testi</a:t>
            </a:r>
            <a:r>
              <a:rPr lang="en-US" altLang="it-IT" sz="4400" dirty="0">
                <a:solidFill>
                  <a:srgbClr val="000090"/>
                </a:solidFill>
                <a:latin typeface="Arial" panose="020B0604020202020204" pitchFamily="34" charset="0"/>
                <a:cs typeface="Arial" panose="020B0604020202020204" pitchFamily="34" charset="0"/>
              </a:rPr>
              <a:t> </a:t>
            </a:r>
            <a:r>
              <a:rPr lang="en-US" altLang="it-IT" sz="4400" dirty="0" err="1">
                <a:solidFill>
                  <a:srgbClr val="000090"/>
                </a:solidFill>
                <a:latin typeface="Arial" panose="020B0604020202020204" pitchFamily="34" charset="0"/>
                <a:cs typeface="Arial" panose="020B0604020202020204" pitchFamily="34" charset="0"/>
              </a:rPr>
              <a:t>d’esame</a:t>
            </a:r>
            <a:endParaRPr lang="en-US" altLang="it-IT" sz="4400" dirty="0">
              <a:solidFill>
                <a:srgbClr val="000090"/>
              </a:solidFill>
              <a:latin typeface="Arial" panose="020B0604020202020204" pitchFamily="34" charset="0"/>
              <a:cs typeface="Arial" panose="020B0604020202020204" pitchFamily="34" charset="0"/>
            </a:endParaRPr>
          </a:p>
        </p:txBody>
      </p:sp>
      <p:sp>
        <p:nvSpPr>
          <p:cNvPr id="16387" name="Rectangle 3"/>
          <p:cNvSpPr>
            <a:spLocks noChangeArrowheads="1"/>
          </p:cNvSpPr>
          <p:nvPr/>
        </p:nvSpPr>
        <p:spPr bwMode="auto">
          <a:xfrm>
            <a:off x="134938" y="961232"/>
            <a:ext cx="7264400" cy="604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anose="02020603050405020304" pitchFamily="18" charset="0"/>
                <a:ea typeface="MS PGothic" panose="020B0600070205080204" pitchFamily="34" charset="-128"/>
              </a:defRPr>
            </a:lvl1pPr>
            <a:lvl2pPr marL="914400" indent="-45720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371600" indent="-4572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828800" indent="-4572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286000" indent="-4572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743200" indent="-4572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3200400" indent="-4572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657600" indent="-4572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4114800" indent="-4572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spcAft>
                <a:spcPts val="1800"/>
              </a:spcAft>
              <a:buClr>
                <a:schemeClr val="accent2"/>
              </a:buClr>
              <a:buFont typeface="Times" panose="02020603050405020304" pitchFamily="18" charset="0"/>
              <a:buAutoNum type="arabicPeriod"/>
            </a:pPr>
            <a:r>
              <a:rPr lang="en-US" altLang="it-IT" sz="2400" dirty="0" err="1">
                <a:latin typeface="Arial" panose="020B0604020202020204" pitchFamily="34" charset="0"/>
                <a:cs typeface="Arial" panose="020B0604020202020204" pitchFamily="34" charset="0"/>
              </a:rPr>
              <a:t>Girotto</a:t>
            </a:r>
            <a:r>
              <a:rPr lang="en-US" altLang="it-IT" sz="2400" dirty="0">
                <a:latin typeface="Arial" panose="020B0604020202020204" pitchFamily="34" charset="0"/>
                <a:cs typeface="Arial" panose="020B0604020202020204" pitchFamily="34" charset="0"/>
              </a:rPr>
              <a:t> &amp; </a:t>
            </a:r>
            <a:r>
              <a:rPr lang="en-US" altLang="it-IT" sz="2400" dirty="0" err="1">
                <a:latin typeface="Arial" panose="020B0604020202020204" pitchFamily="34" charset="0"/>
                <a:cs typeface="Arial" panose="020B0604020202020204" pitchFamily="34" charset="0"/>
              </a:rPr>
              <a:t>Zorzi</a:t>
            </a:r>
            <a:r>
              <a:rPr lang="en-US" altLang="it-IT" sz="2400" dirty="0">
                <a:latin typeface="Arial" panose="020B0604020202020204" pitchFamily="34" charset="0"/>
                <a:cs typeface="Arial" panose="020B0604020202020204" pitchFamily="34" charset="0"/>
              </a:rPr>
              <a:t> (2016). </a:t>
            </a:r>
            <a:r>
              <a:rPr lang="en-US" altLang="it-IT" sz="2400" i="1" dirty="0" err="1">
                <a:latin typeface="Arial" panose="020B0604020202020204" pitchFamily="34" charset="0"/>
                <a:cs typeface="Arial" panose="020B0604020202020204" pitchFamily="34" charset="0"/>
              </a:rPr>
              <a:t>Manuale</a:t>
            </a:r>
            <a:r>
              <a:rPr lang="en-US" altLang="it-IT" sz="2400" i="1" dirty="0">
                <a:latin typeface="Arial" panose="020B0604020202020204" pitchFamily="34" charset="0"/>
                <a:cs typeface="Arial" panose="020B0604020202020204" pitchFamily="34" charset="0"/>
              </a:rPr>
              <a:t> di </a:t>
            </a:r>
            <a:r>
              <a:rPr lang="en-US" altLang="it-IT" sz="2400" i="1" dirty="0" err="1">
                <a:latin typeface="Arial" panose="020B0604020202020204" pitchFamily="34" charset="0"/>
                <a:cs typeface="Arial" panose="020B0604020202020204" pitchFamily="34" charset="0"/>
              </a:rPr>
              <a:t>psicologia</a:t>
            </a:r>
            <a:r>
              <a:rPr lang="en-US" altLang="it-IT" sz="2400" i="1" dirty="0">
                <a:latin typeface="Arial" panose="020B0604020202020204" pitchFamily="34" charset="0"/>
                <a:cs typeface="Arial" panose="020B0604020202020204" pitchFamily="34" charset="0"/>
              </a:rPr>
              <a:t> </a:t>
            </a:r>
            <a:r>
              <a:rPr lang="en-US" altLang="it-IT" sz="2400" i="1" dirty="0" err="1">
                <a:latin typeface="Arial" panose="020B0604020202020204" pitchFamily="34" charset="0"/>
                <a:cs typeface="Arial" panose="020B0604020202020204" pitchFamily="34" charset="0"/>
              </a:rPr>
              <a:t>generale</a:t>
            </a:r>
            <a:r>
              <a:rPr lang="en-US" altLang="it-IT" sz="2400" dirty="0">
                <a:latin typeface="Arial" panose="020B0604020202020204" pitchFamily="34" charset="0"/>
                <a:cs typeface="Arial" panose="020B0604020202020204" pitchFamily="34" charset="0"/>
              </a:rPr>
              <a:t>. Il </a:t>
            </a:r>
            <a:r>
              <a:rPr lang="en-US" altLang="it-IT" sz="2400" dirty="0" err="1">
                <a:latin typeface="Arial" panose="020B0604020202020204" pitchFamily="34" charset="0"/>
                <a:cs typeface="Arial" panose="020B0604020202020204" pitchFamily="34" charset="0"/>
              </a:rPr>
              <a:t>Mulino</a:t>
            </a:r>
            <a:r>
              <a:rPr lang="en-US" altLang="it-IT" sz="2400" dirty="0">
                <a:latin typeface="Arial" panose="020B0604020202020204" pitchFamily="34" charset="0"/>
                <a:cs typeface="Arial" panose="020B0604020202020204" pitchFamily="34" charset="0"/>
              </a:rPr>
              <a:t>, </a:t>
            </a:r>
            <a:r>
              <a:rPr lang="en-US" altLang="it-IT" sz="2400" dirty="0" err="1">
                <a:latin typeface="Arial" panose="020B0604020202020204" pitchFamily="34" charset="0"/>
                <a:cs typeface="Arial" panose="020B0604020202020204" pitchFamily="34" charset="0"/>
              </a:rPr>
              <a:t>capp</a:t>
            </a:r>
            <a:r>
              <a:rPr lang="en-US" altLang="it-IT" sz="2400" dirty="0">
                <a:latin typeface="Arial" panose="020B0604020202020204" pitchFamily="34" charset="0"/>
                <a:cs typeface="Arial" panose="020B0604020202020204" pitchFamily="34" charset="0"/>
              </a:rPr>
              <a:t>. </a:t>
            </a:r>
            <a:r>
              <a:rPr lang="en-US" altLang="it-IT" sz="2400" dirty="0" smtClean="0">
                <a:latin typeface="Arial" panose="020B0604020202020204" pitchFamily="34" charset="0"/>
                <a:cs typeface="Arial" panose="020B0604020202020204" pitchFamily="34" charset="0"/>
              </a:rPr>
              <a:t>1-4 e 6).</a:t>
            </a:r>
          </a:p>
          <a:p>
            <a:pPr>
              <a:spcBef>
                <a:spcPct val="0"/>
              </a:spcBef>
              <a:spcAft>
                <a:spcPts val="1800"/>
              </a:spcAft>
              <a:buClr>
                <a:schemeClr val="accent2"/>
              </a:buClr>
              <a:buFont typeface="Times" panose="02020603050405020304" pitchFamily="18" charset="0"/>
              <a:buAutoNum type="arabicPeriod"/>
            </a:pPr>
            <a:endParaRPr lang="en-US" altLang="it-IT" sz="2400" dirty="0">
              <a:latin typeface="Arial" panose="020B0604020202020204" pitchFamily="34" charset="0"/>
              <a:cs typeface="Arial" panose="020B0604020202020204" pitchFamily="34" charset="0"/>
            </a:endParaRPr>
          </a:p>
          <a:p>
            <a:pPr>
              <a:spcBef>
                <a:spcPct val="0"/>
              </a:spcBef>
              <a:spcAft>
                <a:spcPts val="1800"/>
              </a:spcAft>
              <a:buClr>
                <a:schemeClr val="accent2"/>
              </a:buClr>
              <a:buFont typeface="Times" panose="02020603050405020304" pitchFamily="18" charset="0"/>
              <a:buAutoNum type="arabicPeriod"/>
            </a:pPr>
            <a:r>
              <a:rPr lang="en-US" altLang="it-IT" sz="2400" dirty="0" err="1">
                <a:latin typeface="Arial" panose="020B0604020202020204" pitchFamily="34" charset="0"/>
                <a:cs typeface="Arial" panose="020B0604020202020204" pitchFamily="34" charset="0"/>
              </a:rPr>
              <a:t>Bressan</a:t>
            </a:r>
            <a:r>
              <a:rPr lang="en-US" altLang="it-IT" sz="2400" dirty="0">
                <a:latin typeface="Arial" panose="020B0604020202020204" pitchFamily="34" charset="0"/>
                <a:cs typeface="Arial" panose="020B0604020202020204" pitchFamily="34" charset="0"/>
              </a:rPr>
              <a:t> (2010). </a:t>
            </a:r>
            <a:r>
              <a:rPr lang="en-US" altLang="it-IT" sz="2400" i="1" dirty="0">
                <a:latin typeface="Arial" panose="020B0604020202020204" pitchFamily="34" charset="0"/>
                <a:cs typeface="Arial" panose="020B0604020202020204" pitchFamily="34" charset="0"/>
              </a:rPr>
              <a:t>Il </a:t>
            </a:r>
            <a:r>
              <a:rPr lang="en-US" altLang="it-IT" sz="2400" i="1" dirty="0" err="1">
                <a:latin typeface="Arial" panose="020B0604020202020204" pitchFamily="34" charset="0"/>
                <a:cs typeface="Arial" panose="020B0604020202020204" pitchFamily="34" charset="0"/>
              </a:rPr>
              <a:t>colore</a:t>
            </a:r>
            <a:r>
              <a:rPr lang="en-US" altLang="it-IT" sz="2400" i="1" dirty="0">
                <a:latin typeface="Arial" panose="020B0604020202020204" pitchFamily="34" charset="0"/>
                <a:cs typeface="Arial" panose="020B0604020202020204" pitchFamily="34" charset="0"/>
              </a:rPr>
              <a:t> </a:t>
            </a:r>
            <a:r>
              <a:rPr lang="en-US" altLang="it-IT" sz="2400" i="1" dirty="0" err="1">
                <a:latin typeface="Arial" panose="020B0604020202020204" pitchFamily="34" charset="0"/>
                <a:cs typeface="Arial" panose="020B0604020202020204" pitchFamily="34" charset="0"/>
              </a:rPr>
              <a:t>della</a:t>
            </a:r>
            <a:r>
              <a:rPr lang="en-US" altLang="it-IT" sz="2400" i="1" dirty="0">
                <a:latin typeface="Arial" panose="020B0604020202020204" pitchFamily="34" charset="0"/>
                <a:cs typeface="Arial" panose="020B0604020202020204" pitchFamily="34" charset="0"/>
              </a:rPr>
              <a:t> </a:t>
            </a:r>
            <a:r>
              <a:rPr lang="en-US" altLang="it-IT" sz="2400" i="1" dirty="0" err="1">
                <a:latin typeface="Arial" panose="020B0604020202020204" pitchFamily="34" charset="0"/>
                <a:cs typeface="Arial" panose="020B0604020202020204" pitchFamily="34" charset="0"/>
              </a:rPr>
              <a:t>luna</a:t>
            </a:r>
            <a:r>
              <a:rPr lang="en-US" altLang="it-IT" sz="2400" i="1" dirty="0">
                <a:latin typeface="Arial" panose="020B0604020202020204" pitchFamily="34" charset="0"/>
                <a:cs typeface="Arial" panose="020B0604020202020204" pitchFamily="34" charset="0"/>
              </a:rPr>
              <a:t> come </a:t>
            </a:r>
            <a:r>
              <a:rPr lang="en-US" altLang="it-IT" sz="2400" i="1" dirty="0" err="1">
                <a:latin typeface="Arial" panose="020B0604020202020204" pitchFamily="34" charset="0"/>
                <a:cs typeface="Arial" panose="020B0604020202020204" pitchFamily="34" charset="0"/>
              </a:rPr>
              <a:t>vediamo</a:t>
            </a:r>
            <a:r>
              <a:rPr lang="en-US" altLang="it-IT" sz="2400" i="1" dirty="0">
                <a:latin typeface="Arial" panose="020B0604020202020204" pitchFamily="34" charset="0"/>
                <a:cs typeface="Arial" panose="020B0604020202020204" pitchFamily="34" charset="0"/>
              </a:rPr>
              <a:t> e </a:t>
            </a:r>
            <a:r>
              <a:rPr lang="en-US" altLang="it-IT" sz="2400" i="1" dirty="0" err="1">
                <a:latin typeface="Arial" panose="020B0604020202020204" pitchFamily="34" charset="0"/>
                <a:cs typeface="Arial" panose="020B0604020202020204" pitchFamily="34" charset="0"/>
              </a:rPr>
              <a:t>perchè</a:t>
            </a:r>
            <a:r>
              <a:rPr lang="en-US" altLang="it-IT" sz="2400" dirty="0">
                <a:latin typeface="Arial" panose="020B0604020202020204" pitchFamily="34" charset="0"/>
                <a:cs typeface="Arial" panose="020B0604020202020204" pitchFamily="34" charset="0"/>
              </a:rPr>
              <a:t>. </a:t>
            </a:r>
            <a:r>
              <a:rPr lang="en-US" altLang="it-IT" sz="2400" dirty="0" err="1">
                <a:latin typeface="Arial" panose="020B0604020202020204" pitchFamily="34" charset="0"/>
                <a:cs typeface="Arial" panose="020B0604020202020204" pitchFamily="34" charset="0"/>
              </a:rPr>
              <a:t>Laterza</a:t>
            </a:r>
            <a:r>
              <a:rPr lang="en-US" altLang="it-IT" sz="2400" dirty="0">
                <a:latin typeface="Arial" panose="020B0604020202020204" pitchFamily="34" charset="0"/>
                <a:cs typeface="Arial" panose="020B0604020202020204" pitchFamily="34" charset="0"/>
              </a:rPr>
              <a:t>, </a:t>
            </a:r>
            <a:r>
              <a:rPr lang="en-US" altLang="it-IT" sz="2400" dirty="0" err="1">
                <a:latin typeface="Arial" panose="020B0604020202020204" pitchFamily="34" charset="0"/>
                <a:cs typeface="Arial" panose="020B0604020202020204" pitchFamily="34" charset="0"/>
              </a:rPr>
              <a:t>capp</a:t>
            </a:r>
            <a:r>
              <a:rPr lang="en-US" altLang="it-IT" sz="2400" dirty="0">
                <a:latin typeface="Arial" panose="020B0604020202020204" pitchFamily="34" charset="0"/>
                <a:cs typeface="Arial" panose="020B0604020202020204" pitchFamily="34" charset="0"/>
              </a:rPr>
              <a:t>. 1-7 (pp. 3-187</a:t>
            </a:r>
            <a:r>
              <a:rPr lang="en-US" altLang="it-IT" sz="2400" dirty="0" smtClean="0">
                <a:latin typeface="Arial" panose="020B0604020202020204" pitchFamily="34" charset="0"/>
                <a:cs typeface="Arial" panose="020B0604020202020204" pitchFamily="34" charset="0"/>
              </a:rPr>
              <a:t>)</a:t>
            </a:r>
          </a:p>
          <a:p>
            <a:pPr>
              <a:spcBef>
                <a:spcPct val="0"/>
              </a:spcBef>
              <a:spcAft>
                <a:spcPts val="1800"/>
              </a:spcAft>
              <a:buClr>
                <a:schemeClr val="accent2"/>
              </a:buClr>
              <a:buFont typeface="Times" panose="02020603050405020304" pitchFamily="18" charset="0"/>
              <a:buAutoNum type="arabicPeriod"/>
            </a:pPr>
            <a:endParaRPr lang="en-US" altLang="it-IT" sz="2400" dirty="0" smtClean="0">
              <a:latin typeface="Arial" panose="020B0604020202020204" pitchFamily="34" charset="0"/>
              <a:cs typeface="Arial" panose="020B0604020202020204" pitchFamily="34" charset="0"/>
            </a:endParaRPr>
          </a:p>
          <a:p>
            <a:pPr>
              <a:spcBef>
                <a:spcPct val="0"/>
              </a:spcBef>
              <a:spcAft>
                <a:spcPts val="1800"/>
              </a:spcAft>
              <a:buClr>
                <a:schemeClr val="accent2"/>
              </a:buClr>
              <a:buFont typeface="Times" panose="02020603050405020304" pitchFamily="18" charset="0"/>
              <a:buAutoNum type="arabicPeriod"/>
            </a:pPr>
            <a:r>
              <a:rPr lang="en-US" altLang="it-IT" sz="2400" dirty="0" smtClean="0">
                <a:latin typeface="Arial" panose="020B0604020202020204" pitchFamily="34" charset="0"/>
                <a:cs typeface="Arial" panose="020B0604020202020204" pitchFamily="34" charset="0"/>
              </a:rPr>
              <a:t>Goldstein (2013). Sensation &amp; Perception. </a:t>
            </a:r>
            <a:r>
              <a:rPr lang="en-US" altLang="it-IT" sz="2400" dirty="0" err="1" smtClean="0">
                <a:latin typeface="Arial" panose="020B0604020202020204" pitchFamily="34" charset="0"/>
                <a:cs typeface="Arial" panose="020B0604020202020204" pitchFamily="34" charset="0"/>
              </a:rPr>
              <a:t>Estratti</a:t>
            </a:r>
            <a:r>
              <a:rPr lang="en-US" altLang="it-IT" sz="2400" dirty="0" smtClean="0">
                <a:latin typeface="Arial" panose="020B0604020202020204" pitchFamily="34" charset="0"/>
                <a:cs typeface="Arial" panose="020B0604020202020204" pitchFamily="34" charset="0"/>
              </a:rPr>
              <a:t> (Action in </a:t>
            </a:r>
            <a:r>
              <a:rPr lang="en-US" altLang="it-IT" sz="2400" dirty="0" err="1" smtClean="0">
                <a:latin typeface="Arial" panose="020B0604020202020204" pitchFamily="34" charset="0"/>
                <a:cs typeface="Arial" panose="020B0604020202020204" pitchFamily="34" charset="0"/>
              </a:rPr>
              <a:t>sostituzione</a:t>
            </a:r>
            <a:r>
              <a:rPr lang="en-US" altLang="it-IT" sz="2400" dirty="0" smtClean="0">
                <a:latin typeface="Arial" panose="020B0604020202020204" pitchFamily="34" charset="0"/>
                <a:cs typeface="Arial" panose="020B0604020202020204" pitchFamily="34" charset="0"/>
              </a:rPr>
              <a:t> del cap 5 del </a:t>
            </a:r>
            <a:r>
              <a:rPr lang="en-US" altLang="it-IT" sz="2400" dirty="0" err="1" smtClean="0">
                <a:latin typeface="Arial" panose="020B0604020202020204" pitchFamily="34" charset="0"/>
                <a:cs typeface="Arial" panose="020B0604020202020204" pitchFamily="34" charset="0"/>
              </a:rPr>
              <a:t>Girotto</a:t>
            </a:r>
            <a:r>
              <a:rPr lang="en-US" altLang="it-IT" sz="2400" dirty="0" smtClean="0">
                <a:latin typeface="Arial" panose="020B0604020202020204" pitchFamily="34" charset="0"/>
                <a:cs typeface="Arial" panose="020B0604020202020204" pitchFamily="34" charset="0"/>
              </a:rPr>
              <a:t>, + Motion e Depth &amp; Size come </a:t>
            </a:r>
            <a:r>
              <a:rPr lang="en-US" altLang="it-IT" sz="2400" dirty="0" err="1" smtClean="0">
                <a:latin typeface="Arial" panose="020B0604020202020204" pitchFamily="34" charset="0"/>
                <a:cs typeface="Arial" panose="020B0604020202020204" pitchFamily="34" charset="0"/>
              </a:rPr>
              <a:t>materiali</a:t>
            </a:r>
            <a:r>
              <a:rPr lang="en-US" altLang="it-IT" sz="2400" dirty="0" smtClean="0">
                <a:latin typeface="Arial" panose="020B0604020202020204" pitchFamily="34" charset="0"/>
                <a:cs typeface="Arial" panose="020B0604020202020204" pitchFamily="34" charset="0"/>
              </a:rPr>
              <a:t> integrative </a:t>
            </a:r>
            <a:r>
              <a:rPr lang="en-US" altLang="it-IT" sz="2400" dirty="0" err="1" smtClean="0">
                <a:latin typeface="Arial" panose="020B0604020202020204" pitchFamily="34" charset="0"/>
                <a:cs typeface="Arial" panose="020B0604020202020204" pitchFamily="34" charset="0"/>
              </a:rPr>
              <a:t>alle</a:t>
            </a:r>
            <a:r>
              <a:rPr lang="en-US" altLang="it-IT" sz="2400" dirty="0" smtClean="0">
                <a:latin typeface="Arial" panose="020B0604020202020204" pitchFamily="34" charset="0"/>
                <a:cs typeface="Arial" panose="020B0604020202020204" pitchFamily="34" charset="0"/>
              </a:rPr>
              <a:t> slides)</a:t>
            </a:r>
            <a:endParaRPr lang="en-US" altLang="it-IT" sz="2400" dirty="0">
              <a:latin typeface="Arial" panose="020B0604020202020204" pitchFamily="34" charset="0"/>
              <a:cs typeface="Arial" panose="020B0604020202020204" pitchFamily="34" charset="0"/>
            </a:endParaRPr>
          </a:p>
          <a:p>
            <a:pPr>
              <a:spcBef>
                <a:spcPct val="0"/>
              </a:spcBef>
              <a:spcAft>
                <a:spcPts val="1800"/>
              </a:spcAft>
              <a:buClr>
                <a:schemeClr val="accent2"/>
              </a:buClr>
              <a:buFont typeface="Times" panose="02020603050405020304" pitchFamily="18" charset="0"/>
              <a:buAutoNum type="arabicPeriod"/>
            </a:pPr>
            <a:r>
              <a:rPr lang="en-US" altLang="it-IT" sz="2400" noProof="1">
                <a:latin typeface="Arial" panose="020B0604020202020204" pitchFamily="34" charset="0"/>
                <a:cs typeface="Arial" panose="020B0604020202020204" pitchFamily="34" charset="0"/>
              </a:rPr>
              <a:t>Materiali distribuiti a lezione (scaricabili da </a:t>
            </a:r>
            <a:r>
              <a:rPr lang="en-US" altLang="it-IT" sz="2400" noProof="1">
                <a:solidFill>
                  <a:srgbClr val="0000FF"/>
                </a:solidFill>
                <a:latin typeface="Arial" panose="020B0604020202020204" pitchFamily="34" charset="0"/>
                <a:cs typeface="Arial" panose="020B0604020202020204" pitchFamily="34" charset="0"/>
              </a:rPr>
              <a:t>moodle2.units.it/</a:t>
            </a:r>
            <a:r>
              <a:rPr lang="en-US" altLang="it-IT" sz="2400" noProof="1">
                <a:latin typeface="Arial" panose="020B0604020202020204" pitchFamily="34" charset="0"/>
                <a:cs typeface="Arial" panose="020B0604020202020204" pitchFamily="34" charset="0"/>
              </a:rPr>
              <a:t>)</a:t>
            </a:r>
          </a:p>
        </p:txBody>
      </p:sp>
      <p:pic>
        <p:nvPicPr>
          <p:cNvPr id="2" name="Picture 1" descr="db29cb2cover2661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1190" y="580232"/>
            <a:ext cx="1143410" cy="17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2579" y="2456327"/>
            <a:ext cx="1167521" cy="17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srcRect l="54393" t="17786" r="10204" b="4359"/>
          <a:stretch/>
        </p:blipFill>
        <p:spPr>
          <a:xfrm>
            <a:off x="7692910" y="4332422"/>
            <a:ext cx="1171690" cy="14493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385"/>
                                        </p:tgtEl>
                                        <p:attrNameLst>
                                          <p:attrName>style.visibility</p:attrName>
                                        </p:attrNameLst>
                                      </p:cBhvr>
                                      <p:to>
                                        <p:strVal val="visible"/>
                                      </p:to>
                                    </p:set>
                                    <p:animEffect transition="in" filter="dissolve">
                                      <p:cBhvr>
                                        <p:cTn id="7" dur="500"/>
                                        <p:tgtEl>
                                          <p:spTgt spid="163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wipe(left)">
                                      <p:cBhvr>
                                        <p:cTn id="12" dur="500"/>
                                        <p:tgtEl>
                                          <p:spTgt spid="16387">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387">
                                            <p:txEl>
                                              <p:pRg st="2" end="2"/>
                                            </p:txEl>
                                          </p:spTgt>
                                        </p:tgtEl>
                                        <p:attrNameLst>
                                          <p:attrName>style.visibility</p:attrName>
                                        </p:attrNameLst>
                                      </p:cBhvr>
                                      <p:to>
                                        <p:strVal val="visible"/>
                                      </p:to>
                                    </p:set>
                                    <p:animEffect transition="in" filter="wipe(left)">
                                      <p:cBhvr>
                                        <p:cTn id="21" dur="500"/>
                                        <p:tgtEl>
                                          <p:spTgt spid="16387">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269"/>
                                        </p:tgtEl>
                                        <p:attrNameLst>
                                          <p:attrName>style.visibility</p:attrName>
                                        </p:attrNameLst>
                                      </p:cBhvr>
                                      <p:to>
                                        <p:strVal val="visible"/>
                                      </p:to>
                                    </p:set>
                                    <p:animEffect transition="in" filter="fade">
                                      <p:cBhvr>
                                        <p:cTn id="25" dur="500"/>
                                        <p:tgtEl>
                                          <p:spTgt spid="1126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387">
                                            <p:txEl>
                                              <p:pRg st="4" end="4"/>
                                            </p:txEl>
                                          </p:spTgt>
                                        </p:tgtEl>
                                        <p:attrNameLst>
                                          <p:attrName>style.visibility</p:attrName>
                                        </p:attrNameLst>
                                      </p:cBhvr>
                                      <p:to>
                                        <p:strVal val="visible"/>
                                      </p:to>
                                    </p:set>
                                    <p:animEffect transition="in" filter="wipe(left)">
                                      <p:cBhvr>
                                        <p:cTn id="30" dur="500"/>
                                        <p:tgtEl>
                                          <p:spTgt spid="16387">
                                            <p:txEl>
                                              <p:pRg st="4" end="4"/>
                                            </p:txEl>
                                          </p:spTgt>
                                        </p:tgtEl>
                                      </p:cBhvr>
                                    </p:animEffect>
                                  </p:childTnLst>
                                </p:cTn>
                              </p:par>
                            </p:childTnLst>
                          </p:cTn>
                        </p:par>
                        <p:par>
                          <p:cTn id="31" fill="hold" nodeType="withGroup">
                            <p:stCondLst>
                              <p:cond delay="500"/>
                            </p:stCondLst>
                            <p:childTnLst>
                              <p:par>
                                <p:cTn id="32" presetID="10"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387">
                                            <p:txEl>
                                              <p:pRg st="5" end="5"/>
                                            </p:txEl>
                                          </p:spTgt>
                                        </p:tgtEl>
                                        <p:attrNameLst>
                                          <p:attrName>style.visibility</p:attrName>
                                        </p:attrNameLst>
                                      </p:cBhvr>
                                      <p:to>
                                        <p:strVal val="visible"/>
                                      </p:to>
                                    </p:set>
                                    <p:animEffect transition="in" filter="wipe(left)">
                                      <p:cBhvr>
                                        <p:cTn id="39" dur="500"/>
                                        <p:tgtEl>
                                          <p:spTgt spid="16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 grpId="0"/>
      <p:bldP spid="16387"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1"/>
          <p:cNvSpPr txBox="1">
            <a:spLocks noChangeArrowheads="1"/>
          </p:cNvSpPr>
          <p:nvPr/>
        </p:nvSpPr>
        <p:spPr bwMode="auto">
          <a:xfrm>
            <a:off x="-427705" y="0"/>
            <a:ext cx="8537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430213" indent="-32385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32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9pPr>
          </a:lstStyle>
          <a:p>
            <a:pPr algn="r" eaLnBrk="1" hangingPunct="1">
              <a:spcAft>
                <a:spcPts val="1425"/>
              </a:spcAft>
              <a:buSzPct val="45000"/>
              <a:buFont typeface="Wingdings" panose="05000000000000000000" pitchFamily="2" charset="2"/>
              <a:buNone/>
            </a:pPr>
            <a:r>
              <a:rPr lang="it-IT" altLang="it-IT" sz="3600" dirty="0" smtClean="0">
                <a:solidFill>
                  <a:schemeClr val="accent2"/>
                </a:solidFill>
                <a:latin typeface="MetaPlus-Book"/>
                <a:ea typeface="MetaPlus-Roman"/>
                <a:cs typeface="MetaPlus-Roman"/>
              </a:rPr>
              <a:t>       d</a:t>
            </a:r>
            <a:r>
              <a:rPr lang="en-GB" altLang="it-IT" sz="3600" dirty="0" err="1">
                <a:solidFill>
                  <a:schemeClr val="accent2"/>
                </a:solidFill>
                <a:latin typeface="MetaPlus-Book"/>
                <a:ea typeface="MetaPlus-Roman"/>
                <a:cs typeface="MetaPlus-Roman"/>
              </a:rPr>
              <a:t>ove</a:t>
            </a:r>
            <a:r>
              <a:rPr lang="en-GB" altLang="it-IT" sz="3600" dirty="0">
                <a:solidFill>
                  <a:schemeClr val="accent2"/>
                </a:solidFill>
                <a:latin typeface="MetaPlus-Book"/>
                <a:ea typeface="MetaPlus-Roman"/>
                <a:cs typeface="MetaPlus-Roman"/>
              </a:rPr>
              <a:t>/</a:t>
            </a:r>
            <a:r>
              <a:rPr lang="it-IT" altLang="it-IT" sz="3600" dirty="0">
                <a:solidFill>
                  <a:schemeClr val="accent2"/>
                </a:solidFill>
                <a:latin typeface="MetaPlus-Book"/>
                <a:ea typeface="MetaPlus-Roman"/>
                <a:cs typeface="MetaPlus-Roman"/>
              </a:rPr>
              <a:t>q</a:t>
            </a:r>
            <a:r>
              <a:rPr lang="en-GB" altLang="it-IT" sz="3600" dirty="0" err="1">
                <a:solidFill>
                  <a:schemeClr val="accent2"/>
                </a:solidFill>
                <a:latin typeface="MetaPlus-Book"/>
                <a:ea typeface="MetaPlus-Roman"/>
                <a:cs typeface="MetaPlus-Roman"/>
              </a:rPr>
              <a:t>uando</a:t>
            </a:r>
            <a:r>
              <a:rPr lang="en-GB" altLang="it-IT" sz="3600" dirty="0">
                <a:solidFill>
                  <a:schemeClr val="bg2"/>
                </a:solidFill>
                <a:latin typeface="MetaPlus-Book"/>
                <a:ea typeface="MetaPlus-Roman"/>
                <a:cs typeface="MetaPlus-Roman"/>
              </a:rPr>
              <a:t>                               </a:t>
            </a:r>
            <a:r>
              <a:rPr lang="en-GB" altLang="it-IT" sz="2400" dirty="0" err="1">
                <a:solidFill>
                  <a:schemeClr val="accent2"/>
                </a:solidFill>
                <a:latin typeface="MetaPlus-Book"/>
                <a:ea typeface="MetaPlus-Roman"/>
                <a:cs typeface="MetaPlus-Roman"/>
              </a:rPr>
              <a:t>p</a:t>
            </a:r>
            <a:r>
              <a:rPr lang="en-GB" altLang="it-IT" sz="2400" dirty="0" err="1" smtClean="0">
                <a:solidFill>
                  <a:schemeClr val="accent2"/>
                </a:solidFill>
                <a:latin typeface="MetaPlus-Book"/>
                <a:ea typeface="MetaPlus-Roman"/>
                <a:cs typeface="MetaPlus-Roman"/>
              </a:rPr>
              <a:t>alazzina</a:t>
            </a:r>
            <a:r>
              <a:rPr lang="en-GB" altLang="it-IT" sz="2400" dirty="0" smtClean="0">
                <a:solidFill>
                  <a:schemeClr val="accent2"/>
                </a:solidFill>
                <a:latin typeface="MetaPlus-Book"/>
                <a:ea typeface="MetaPlus-Roman"/>
                <a:cs typeface="MetaPlus-Roman"/>
              </a:rPr>
              <a:t> </a:t>
            </a:r>
            <a:r>
              <a:rPr lang="en-GB" altLang="it-IT" sz="2400" dirty="0">
                <a:solidFill>
                  <a:schemeClr val="accent2"/>
                </a:solidFill>
                <a:latin typeface="MetaPlus-Book"/>
                <a:ea typeface="MetaPlus-Roman"/>
                <a:cs typeface="MetaPlus-Roman"/>
              </a:rPr>
              <a:t>W, via Weiss n 21, San Giovanni, Stanza 128</a:t>
            </a:r>
          </a:p>
        </p:txBody>
      </p:sp>
      <p:sp>
        <p:nvSpPr>
          <p:cNvPr id="48131" name="AutoShape 5"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u="sng"/>
          </a:p>
        </p:txBody>
      </p:sp>
      <p:sp>
        <p:nvSpPr>
          <p:cNvPr id="48132" name="AutoShape 6"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u="sng"/>
          </a:p>
        </p:txBody>
      </p:sp>
      <p:sp>
        <p:nvSpPr>
          <p:cNvPr id="48133" name="AutoShape 7"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u="sng"/>
          </a:p>
        </p:txBody>
      </p:sp>
      <p:sp>
        <p:nvSpPr>
          <p:cNvPr id="48134" name="AutoShape 9"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u="sng"/>
          </a:p>
        </p:txBody>
      </p:sp>
      <p:pic>
        <p:nvPicPr>
          <p:cNvPr id="48135" name="Picture 17"/>
          <p:cNvPicPr>
            <a:picLocks noChangeAspect="1" noChangeArrowheads="1"/>
          </p:cNvPicPr>
          <p:nvPr/>
        </p:nvPicPr>
        <p:blipFill>
          <a:blip r:embed="rId3">
            <a:extLst>
              <a:ext uri="{28A0092B-C50C-407E-A947-70E740481C1C}">
                <a14:useLocalDpi xmlns:a14="http://schemas.microsoft.com/office/drawing/2010/main" val="0"/>
              </a:ext>
            </a:extLst>
          </a:blip>
          <a:srcRect l="30777" t="18054" r="21413" b="26367"/>
          <a:stretch>
            <a:fillRect/>
          </a:stretch>
        </p:blipFill>
        <p:spPr bwMode="auto">
          <a:xfrm>
            <a:off x="1644650" y="1149350"/>
            <a:ext cx="6564313" cy="42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6" name="Rectangle 47"/>
          <p:cNvSpPr>
            <a:spLocks noChangeArrowheads="1"/>
          </p:cNvSpPr>
          <p:nvPr/>
        </p:nvSpPr>
        <p:spPr bwMode="auto">
          <a:xfrm>
            <a:off x="173421" y="5708650"/>
            <a:ext cx="80212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r>
              <a:rPr lang="it-IT" altLang="it-IT" sz="2400" b="1" dirty="0">
                <a:latin typeface="MetaPlus-Book"/>
              </a:rPr>
              <a:t>r</a:t>
            </a:r>
            <a:r>
              <a:rPr lang="it-IT" altLang="it-IT" sz="2400" b="1" dirty="0" smtClean="0">
                <a:latin typeface="MetaPlus-Book"/>
              </a:rPr>
              <a:t>icevimento dal 3 aprile:</a:t>
            </a:r>
            <a:r>
              <a:rPr lang="it-IT" altLang="it-IT" sz="2400" i="1" dirty="0" smtClean="0">
                <a:latin typeface="MetaPlus-Book"/>
              </a:rPr>
              <a:t> </a:t>
            </a:r>
            <a:r>
              <a:rPr lang="it-IT" altLang="it-IT" sz="2400" dirty="0">
                <a:latin typeface="MetaPlus-Book"/>
              </a:rPr>
              <a:t>venerdì 10.00-12:00</a:t>
            </a:r>
          </a:p>
          <a:p>
            <a:pPr algn="r" eaLnBrk="1" hangingPunct="1">
              <a:spcBef>
                <a:spcPct val="0"/>
              </a:spcBef>
              <a:buFontTx/>
              <a:buNone/>
            </a:pPr>
            <a:r>
              <a:rPr lang="it-IT" altLang="it-IT" sz="2400" b="1" dirty="0">
                <a:latin typeface="MetaPlus-Book"/>
              </a:rPr>
              <a:t>c</a:t>
            </a:r>
            <a:r>
              <a:rPr lang="it-IT" altLang="it-IT" sz="2400" b="1" dirty="0" smtClean="0">
                <a:latin typeface="MetaPlus-Book"/>
              </a:rPr>
              <a:t>ontatto </a:t>
            </a:r>
            <a:r>
              <a:rPr lang="it-IT" altLang="it-IT" sz="2400" b="1" dirty="0">
                <a:latin typeface="MetaPlus-Book"/>
              </a:rPr>
              <a:t>via </a:t>
            </a:r>
            <a:r>
              <a:rPr lang="it-IT" altLang="it-IT" sz="2400" b="1" dirty="0" smtClean="0">
                <a:latin typeface="MetaPlus-Book"/>
              </a:rPr>
              <a:t>email </a:t>
            </a:r>
            <a:r>
              <a:rPr lang="it-IT" altLang="it-IT" sz="2400" dirty="0" smtClean="0">
                <a:latin typeface="MetaPlus-Book"/>
              </a:rPr>
              <a:t>(con seguendo istruzioni su Moodle2)</a:t>
            </a:r>
            <a:r>
              <a:rPr lang="it-IT" altLang="it-IT" sz="2400" b="1" dirty="0" smtClean="0">
                <a:latin typeface="MetaPlus-Book"/>
              </a:rPr>
              <a:t>:</a:t>
            </a:r>
            <a:r>
              <a:rPr lang="it-IT" altLang="it-IT" sz="2400" dirty="0" smtClean="0">
                <a:latin typeface="MetaPlus-Book"/>
              </a:rPr>
              <a:t>  </a:t>
            </a:r>
            <a:r>
              <a:rPr lang="it-IT" altLang="it-IT" sz="2400" dirty="0" smtClean="0">
                <a:latin typeface="MetaPlus-Book"/>
                <a:hlinkClick r:id="rId4"/>
              </a:rPr>
              <a:t>cfantoni@units.it</a:t>
            </a:r>
            <a:endParaRPr lang="it-IT" altLang="it-IT" sz="2400" dirty="0">
              <a:latin typeface="MetaPlus-Book"/>
            </a:endParaRPr>
          </a:p>
        </p:txBody>
      </p:sp>
      <p:pic>
        <p:nvPicPr>
          <p:cNvPr id="4813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4675" y="0"/>
            <a:ext cx="949325" cy="954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p:cNvSpPr txBox="1">
            <a:spLocks noChangeArrowheads="1"/>
          </p:cNvSpPr>
          <p:nvPr/>
        </p:nvSpPr>
        <p:spPr bwMode="auto">
          <a:xfrm>
            <a:off x="730250" y="73104"/>
            <a:ext cx="811449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p</a:t>
            </a:r>
            <a:r>
              <a:rPr lang="en-US" altLang="it-IT" sz="4400" dirty="0" err="1" smtClean="0">
                <a:solidFill>
                  <a:srgbClr val="000090"/>
                </a:solidFill>
                <a:latin typeface="Arial" panose="020B0604020202020204" pitchFamily="34" charset="0"/>
                <a:cs typeface="Arial" panose="020B0604020202020204" pitchFamily="34" charset="0"/>
              </a:rPr>
              <a:t>roposta</a:t>
            </a:r>
            <a:r>
              <a:rPr lang="en-US" altLang="it-IT" sz="4400" dirty="0" smtClean="0">
                <a:solidFill>
                  <a:srgbClr val="000090"/>
                </a:solidFill>
                <a:latin typeface="Arial" panose="020B0604020202020204" pitchFamily="34" charset="0"/>
                <a:cs typeface="Arial" panose="020B0604020202020204" pitchFamily="34" charset="0"/>
              </a:rPr>
              <a:t> di </a:t>
            </a:r>
            <a:r>
              <a:rPr lang="en-US" altLang="it-IT" sz="4400" dirty="0" err="1" smtClean="0">
                <a:solidFill>
                  <a:srgbClr val="000090"/>
                </a:solidFill>
                <a:latin typeface="Arial" panose="020B0604020202020204" pitchFamily="34" charset="0"/>
                <a:cs typeface="Arial" panose="020B0604020202020204" pitchFamily="34" charset="0"/>
              </a:rPr>
              <a:t>lavoro</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integrativo</a:t>
            </a:r>
            <a:endParaRPr lang="en-US" altLang="it-IT" sz="4400" dirty="0">
              <a:solidFill>
                <a:srgbClr val="000090"/>
              </a:solidFill>
              <a:latin typeface="Arial" panose="020B0604020202020204" pitchFamily="34" charset="0"/>
              <a:cs typeface="Arial" panose="020B0604020202020204" pitchFamily="34" charset="0"/>
            </a:endParaRPr>
          </a:p>
        </p:txBody>
      </p:sp>
      <p:sp>
        <p:nvSpPr>
          <p:cNvPr id="16387" name="Rectangle 3"/>
          <p:cNvSpPr>
            <a:spLocks noChangeArrowheads="1"/>
          </p:cNvSpPr>
          <p:nvPr/>
        </p:nvSpPr>
        <p:spPr bwMode="auto">
          <a:xfrm>
            <a:off x="134938" y="882402"/>
            <a:ext cx="6559776" cy="598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panose="02020603050405020304" pitchFamily="18" charset="0"/>
                <a:ea typeface="MS PGothic" panose="020B0600070205080204" pitchFamily="34" charset="-128"/>
              </a:defRPr>
            </a:lvl1pPr>
            <a:lvl2pPr marL="914400" indent="-45720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371600" indent="-4572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828800" indent="-4572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286000" indent="-4572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743200" indent="-4572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3200400" indent="-4572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657600" indent="-4572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4114800" indent="-4572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spcAft>
                <a:spcPts val="1800"/>
              </a:spcAft>
              <a:buClr>
                <a:schemeClr val="accent2"/>
              </a:buClr>
              <a:buFont typeface="Times" panose="02020603050405020304" pitchFamily="18" charset="0"/>
              <a:buAutoNum type="arabicPeriod"/>
            </a:pPr>
            <a:r>
              <a:rPr lang="en-US" altLang="it-IT" sz="2200" dirty="0" err="1" smtClean="0">
                <a:latin typeface="Arial" panose="020B0604020202020204" pitchFamily="34" charset="0"/>
                <a:cs typeface="Arial" panose="020B0604020202020204" pitchFamily="34" charset="0"/>
              </a:rPr>
              <a:t>Presentazioni</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ppt</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su</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vostre</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raccolte</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dati</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su</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argomenti</a:t>
            </a:r>
            <a:r>
              <a:rPr lang="en-US" altLang="it-IT" sz="2200" dirty="0" smtClean="0">
                <a:latin typeface="Arial" panose="020B0604020202020204" pitchFamily="34" charset="0"/>
                <a:cs typeface="Arial" panose="020B0604020202020204" pitchFamily="34" charset="0"/>
              </a:rPr>
              <a:t>/</a:t>
            </a:r>
            <a:r>
              <a:rPr lang="en-US" altLang="it-IT" sz="2200" dirty="0" err="1" smtClean="0">
                <a:latin typeface="Arial" panose="020B0604020202020204" pitchFamily="34" charset="0"/>
                <a:cs typeface="Arial" panose="020B0604020202020204" pitchFamily="34" charset="0"/>
              </a:rPr>
              <a:t>fenomeni</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ispirati</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dai</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capitoli</a:t>
            </a:r>
            <a:r>
              <a:rPr lang="en-US" altLang="it-IT" sz="2200" dirty="0" smtClean="0">
                <a:latin typeface="Arial" panose="020B0604020202020204" pitchFamily="34" charset="0"/>
                <a:cs typeface="Arial" panose="020B0604020202020204" pitchFamily="34" charset="0"/>
              </a:rPr>
              <a:t> </a:t>
            </a:r>
            <a:r>
              <a:rPr lang="en-US" altLang="it-IT" sz="2200" dirty="0">
                <a:latin typeface="Arial" panose="020B0604020202020204" pitchFamily="34" charset="0"/>
                <a:cs typeface="Arial" panose="020B0604020202020204" pitchFamily="34" charset="0"/>
              </a:rPr>
              <a:t>del Goldstein (2013</a:t>
            </a:r>
            <a:r>
              <a:rPr lang="en-US" altLang="it-IT" sz="2200" dirty="0" smtClean="0">
                <a:latin typeface="Arial" panose="020B0604020202020204" pitchFamily="34" charset="0"/>
                <a:cs typeface="Arial" panose="020B0604020202020204" pitchFamily="34" charset="0"/>
              </a:rPr>
              <a:t>). </a:t>
            </a:r>
          </a:p>
          <a:p>
            <a:pPr>
              <a:spcBef>
                <a:spcPct val="0"/>
              </a:spcBef>
              <a:spcAft>
                <a:spcPts val="1800"/>
              </a:spcAft>
              <a:buClr>
                <a:schemeClr val="accent2"/>
              </a:buClr>
              <a:buFont typeface="Times" panose="02020603050405020304" pitchFamily="18" charset="0"/>
              <a:buAutoNum type="arabicPeriod"/>
            </a:pPr>
            <a:r>
              <a:rPr lang="en-US" altLang="it-IT" sz="2200" dirty="0" err="1" smtClean="0">
                <a:latin typeface="Arial" panose="020B0604020202020204" pitchFamily="34" charset="0"/>
                <a:cs typeface="Arial" panose="020B0604020202020204" pitchFamily="34" charset="0"/>
              </a:rPr>
              <a:t>Potranno</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essere</a:t>
            </a:r>
            <a:r>
              <a:rPr lang="en-US" altLang="it-IT" sz="2200" dirty="0" smtClean="0">
                <a:latin typeface="Arial" panose="020B0604020202020204" pitchFamily="34" charset="0"/>
                <a:cs typeface="Arial" panose="020B0604020202020204" pitchFamily="34" charset="0"/>
              </a:rPr>
              <a:t>:</a:t>
            </a:r>
          </a:p>
          <a:p>
            <a:pPr>
              <a:spcBef>
                <a:spcPct val="0"/>
              </a:spcBef>
              <a:spcAft>
                <a:spcPts val="1800"/>
              </a:spcAft>
              <a:buClr>
                <a:schemeClr val="accent2"/>
              </a:buClr>
            </a:pPr>
            <a:r>
              <a:rPr lang="en-US" altLang="it-IT" sz="2200" dirty="0" err="1" smtClean="0">
                <a:latin typeface="Arial" panose="020B0604020202020204" pitchFamily="34" charset="0"/>
                <a:cs typeface="Arial" panose="020B0604020202020204" pitchFamily="34" charset="0"/>
              </a:rPr>
              <a:t>riproduzione</a:t>
            </a:r>
            <a:r>
              <a:rPr lang="en-US" altLang="it-IT" sz="2200" dirty="0" smtClean="0">
                <a:latin typeface="Arial" panose="020B0604020202020204" pitchFamily="34" charset="0"/>
                <a:cs typeface="Arial" panose="020B0604020202020204" pitchFamily="34" charset="0"/>
              </a:rPr>
              <a:t> di </a:t>
            </a:r>
            <a:r>
              <a:rPr lang="en-US" altLang="it-IT" sz="2200" dirty="0" err="1" smtClean="0">
                <a:latin typeface="Arial" panose="020B0604020202020204" pitchFamily="34" charset="0"/>
                <a:cs typeface="Arial" panose="020B0604020202020204" pitchFamily="34" charset="0"/>
              </a:rPr>
              <a:t>fenomeni</a:t>
            </a:r>
            <a:r>
              <a:rPr lang="en-US" altLang="it-IT" sz="2200" dirty="0" smtClean="0">
                <a:latin typeface="Arial" panose="020B0604020202020204" pitchFamily="34" charset="0"/>
                <a:cs typeface="Arial" panose="020B0604020202020204" pitchFamily="34" charset="0"/>
              </a:rPr>
              <a:t> e </a:t>
            </a:r>
            <a:r>
              <a:rPr lang="en-US" altLang="it-IT" sz="2200" dirty="0" err="1" smtClean="0">
                <a:latin typeface="Arial" panose="020B0604020202020204" pitchFamily="34" charset="0"/>
                <a:cs typeface="Arial" panose="020B0604020202020204" pitchFamily="34" charset="0"/>
              </a:rPr>
              <a:t>dimostrazioni</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che</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trovate</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nel</a:t>
            </a:r>
            <a:r>
              <a:rPr lang="en-US" altLang="it-IT" sz="2200" dirty="0" smtClean="0">
                <a:latin typeface="Arial" panose="020B0604020202020204" pitchFamily="34" charset="0"/>
                <a:cs typeface="Arial" panose="020B0604020202020204" pitchFamily="34" charset="0"/>
              </a:rPr>
              <a:t> Goldstein (</a:t>
            </a:r>
            <a:r>
              <a:rPr lang="en-US" altLang="it-IT" sz="2200" dirty="0" err="1" smtClean="0">
                <a:latin typeface="Arial" panose="020B0604020202020204" pitchFamily="34" charset="0"/>
                <a:cs typeface="Arial" panose="020B0604020202020204" pitchFamily="34" charset="0"/>
              </a:rPr>
              <a:t>presentazione</a:t>
            </a:r>
            <a:r>
              <a:rPr lang="en-US" altLang="it-IT" sz="2200" dirty="0" smtClean="0">
                <a:latin typeface="Arial" panose="020B0604020202020204" pitchFamily="34" charset="0"/>
                <a:cs typeface="Arial" panose="020B0604020202020204" pitchFamily="34" charset="0"/>
              </a:rPr>
              <a:t> di </a:t>
            </a:r>
            <a:r>
              <a:rPr lang="en-US" altLang="it-IT" sz="2200" dirty="0" err="1" smtClean="0">
                <a:latin typeface="Arial" panose="020B0604020202020204" pitchFamily="34" charset="0"/>
                <a:cs typeface="Arial" panose="020B0604020202020204" pitchFamily="34" charset="0"/>
              </a:rPr>
              <a:t>stimoli</a:t>
            </a:r>
            <a:r>
              <a:rPr lang="en-US" altLang="it-IT" sz="2200" dirty="0" smtClean="0">
                <a:latin typeface="Arial" panose="020B0604020202020204" pitchFamily="34" charset="0"/>
                <a:cs typeface="Arial" panose="020B0604020202020204" pitchFamily="34" charset="0"/>
              </a:rPr>
              <a:t>, e </a:t>
            </a:r>
            <a:r>
              <a:rPr lang="en-US" altLang="it-IT" sz="2200" dirty="0" err="1" smtClean="0">
                <a:latin typeface="Arial" panose="020B0604020202020204" pitchFamily="34" charset="0"/>
                <a:cs typeface="Arial" panose="020B0604020202020204" pitchFamily="34" charset="0"/>
              </a:rPr>
              <a:t>discussione</a:t>
            </a:r>
            <a:r>
              <a:rPr lang="en-US" altLang="it-IT" sz="2200" dirty="0" smtClean="0">
                <a:latin typeface="Arial" panose="020B0604020202020204" pitchFamily="34" charset="0"/>
                <a:cs typeface="Arial" panose="020B0604020202020204" pitchFamily="34" charset="0"/>
              </a:rPr>
              <a:t> di </a:t>
            </a:r>
            <a:r>
              <a:rPr lang="en-US" altLang="it-IT" sz="2200" dirty="0" err="1" smtClean="0">
                <a:latin typeface="Arial" panose="020B0604020202020204" pitchFamily="34" charset="0"/>
                <a:cs typeface="Arial" panose="020B0604020202020204" pitchFamily="34" charset="0"/>
              </a:rPr>
              <a:t>possibili</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risultati</a:t>
            </a:r>
            <a:r>
              <a:rPr lang="en-US" altLang="it-IT" sz="2200" dirty="0" smtClean="0">
                <a:latin typeface="Arial" panose="020B0604020202020204" pitchFamily="34" charset="0"/>
                <a:cs typeface="Arial" panose="020B0604020202020204" pitchFamily="34" charset="0"/>
              </a:rPr>
              <a:t>/</a:t>
            </a:r>
            <a:r>
              <a:rPr lang="en-US" altLang="it-IT" sz="2200" dirty="0" err="1" smtClean="0">
                <a:latin typeface="Arial" panose="020B0604020202020204" pitchFamily="34" charset="0"/>
                <a:cs typeface="Arial" panose="020B0604020202020204" pitchFamily="34" charset="0"/>
              </a:rPr>
              <a:t>attese</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sperimentali</a:t>
            </a:r>
            <a:r>
              <a:rPr lang="en-US" altLang="it-IT" sz="2200" dirty="0" smtClean="0">
                <a:latin typeface="Arial" panose="020B0604020202020204" pitchFamily="34" charset="0"/>
                <a:cs typeface="Arial" panose="020B0604020202020204" pitchFamily="34" charset="0"/>
              </a:rPr>
              <a:t>)</a:t>
            </a:r>
          </a:p>
          <a:p>
            <a:pPr>
              <a:spcBef>
                <a:spcPct val="0"/>
              </a:spcBef>
              <a:spcAft>
                <a:spcPts val="1800"/>
              </a:spcAft>
              <a:buClr>
                <a:schemeClr val="accent2"/>
              </a:buClr>
              <a:buFont typeface="+mj-lt"/>
              <a:buAutoNum type="arabicPeriod" startAt="3"/>
            </a:pPr>
            <a:r>
              <a:rPr lang="en-US" altLang="it-IT" sz="2200" dirty="0" err="1" smtClean="0">
                <a:latin typeface="Arial" panose="020B0604020202020204" pitchFamily="34" charset="0"/>
                <a:cs typeface="Arial" panose="020B0604020202020204" pitchFamily="34" charset="0"/>
              </a:rPr>
              <a:t>Prossima</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lezione</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spiegherò</a:t>
            </a:r>
            <a:r>
              <a:rPr lang="en-US" altLang="it-IT" sz="2200" dirty="0" smtClean="0">
                <a:latin typeface="Arial" panose="020B0604020202020204" pitchFamily="34" charset="0"/>
                <a:cs typeface="Arial" panose="020B0604020202020204" pitchFamily="34" charset="0"/>
              </a:rPr>
              <a:t> come </a:t>
            </a:r>
            <a:r>
              <a:rPr lang="en-US" altLang="it-IT" sz="2200" dirty="0" err="1" smtClean="0">
                <a:latin typeface="Arial" panose="020B0604020202020204" pitchFamily="34" charset="0"/>
                <a:cs typeface="Arial" panose="020B0604020202020204" pitchFamily="34" charset="0"/>
              </a:rPr>
              <a:t>effettuare</a:t>
            </a:r>
            <a:r>
              <a:rPr lang="en-US" altLang="it-IT" sz="2200" dirty="0" smtClean="0">
                <a:latin typeface="Arial" panose="020B0604020202020204" pitchFamily="34" charset="0"/>
                <a:cs typeface="Arial" panose="020B0604020202020204" pitchFamily="34" charset="0"/>
              </a:rPr>
              <a:t> </a:t>
            </a:r>
            <a:r>
              <a:rPr lang="en-US" altLang="it-IT" sz="2200" dirty="0" err="1" smtClean="0">
                <a:latin typeface="Arial" panose="020B0604020202020204" pitchFamily="34" charset="0"/>
                <a:cs typeface="Arial" panose="020B0604020202020204" pitchFamily="34" charset="0"/>
              </a:rPr>
              <a:t>iscrizione</a:t>
            </a:r>
            <a:r>
              <a:rPr lang="en-US" altLang="it-IT" sz="2200" dirty="0" smtClean="0">
                <a:latin typeface="Arial" panose="020B0604020202020204" pitchFamily="34" charset="0"/>
                <a:cs typeface="Arial" panose="020B0604020202020204" pitchFamily="34" charset="0"/>
              </a:rPr>
              <a:t> per </a:t>
            </a:r>
            <a:r>
              <a:rPr lang="en-US" altLang="it-IT" sz="2200" dirty="0" err="1" smtClean="0">
                <a:latin typeface="Arial" panose="020B0604020202020204" pitchFamily="34" charset="0"/>
                <a:cs typeface="Arial" panose="020B0604020202020204" pitchFamily="34" charset="0"/>
              </a:rPr>
              <a:t>autogestione</a:t>
            </a:r>
            <a:r>
              <a:rPr lang="en-US" altLang="it-IT" sz="2200" dirty="0" smtClean="0">
                <a:latin typeface="Arial" panose="020B0604020202020204" pitchFamily="34" charset="0"/>
                <a:cs typeface="Arial" panose="020B0604020202020204" pitchFamily="34" charset="0"/>
              </a:rPr>
              <a:t> del </a:t>
            </a:r>
            <a:r>
              <a:rPr lang="en-US" altLang="it-IT" sz="2200" dirty="0" err="1" smtClean="0">
                <a:latin typeface="Arial" panose="020B0604020202020204" pitchFamily="34" charset="0"/>
                <a:cs typeface="Arial" panose="020B0604020202020204" pitchFamily="34" charset="0"/>
              </a:rPr>
              <a:t>lavoro</a:t>
            </a:r>
            <a:r>
              <a:rPr lang="en-US" altLang="it-IT" sz="2200" dirty="0" smtClean="0">
                <a:latin typeface="Arial" panose="020B0604020202020204" pitchFamily="34" charset="0"/>
                <a:cs typeface="Arial" panose="020B0604020202020204" pitchFamily="34" charset="0"/>
              </a:rPr>
              <a:t> da Moodle </a:t>
            </a:r>
          </a:p>
          <a:p>
            <a:pPr>
              <a:spcBef>
                <a:spcPct val="0"/>
              </a:spcBef>
              <a:spcAft>
                <a:spcPts val="1800"/>
              </a:spcAft>
              <a:buClr>
                <a:schemeClr val="accent2"/>
              </a:buClr>
              <a:buFont typeface="+mj-lt"/>
              <a:buAutoNum type="arabicPeriod" startAt="3"/>
            </a:pPr>
            <a:r>
              <a:rPr lang="it-IT" altLang="it-IT" sz="2200" dirty="0">
                <a:latin typeface="Arial" panose="020B0604020202020204" pitchFamily="34" charset="0"/>
                <a:cs typeface="Arial" panose="020B0604020202020204" pitchFamily="34" charset="0"/>
              </a:rPr>
              <a:t>autoorganizzerete </a:t>
            </a:r>
            <a:r>
              <a:rPr lang="it-IT" altLang="it-IT" sz="2200" dirty="0" smtClean="0">
                <a:latin typeface="Arial" panose="020B0604020202020204" pitchFamily="34" charset="0"/>
                <a:cs typeface="Arial" panose="020B0604020202020204" pitchFamily="34" charset="0"/>
              </a:rPr>
              <a:t>il lavoro </a:t>
            </a:r>
            <a:r>
              <a:rPr lang="it-IT" altLang="it-IT" sz="2200" dirty="0">
                <a:latin typeface="Arial" panose="020B0604020202020204" pitchFamily="34" charset="0"/>
                <a:cs typeface="Arial" panose="020B0604020202020204" pitchFamily="34" charset="0"/>
              </a:rPr>
              <a:t>di </a:t>
            </a:r>
            <a:r>
              <a:rPr lang="it-IT" altLang="it-IT" sz="2200" dirty="0" smtClean="0">
                <a:latin typeface="Arial" panose="020B0604020202020204" pitchFamily="34" charset="0"/>
                <a:cs typeface="Arial" panose="020B0604020202020204" pitchFamily="34" charset="0"/>
              </a:rPr>
              <a:t>gruppo (max 6) elaborando voi la lista e consegnandomela</a:t>
            </a:r>
          </a:p>
          <a:p>
            <a:pPr>
              <a:spcBef>
                <a:spcPct val="0"/>
              </a:spcBef>
              <a:spcAft>
                <a:spcPts val="1800"/>
              </a:spcAft>
              <a:buClr>
                <a:schemeClr val="accent2"/>
              </a:buClr>
              <a:buFont typeface="+mj-lt"/>
              <a:buAutoNum type="arabicPeriod" startAt="3"/>
            </a:pPr>
            <a:r>
              <a:rPr lang="it-IT" altLang="it-IT" sz="2200" dirty="0" smtClean="0">
                <a:latin typeface="Arial" panose="020B0604020202020204" pitchFamily="34" charset="0"/>
                <a:cs typeface="Arial" panose="020B0604020202020204" pitchFamily="34" charset="0"/>
              </a:rPr>
              <a:t>Ogni gruppo un titolo: Ponzo, Muller-Lyer, etc..  </a:t>
            </a:r>
            <a:endParaRPr lang="en-US" altLang="it-IT" sz="22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54393" t="17786" r="10204" b="4359"/>
          <a:stretch/>
        </p:blipFill>
        <p:spPr>
          <a:xfrm>
            <a:off x="6729524" y="1687192"/>
            <a:ext cx="2318926" cy="2868479"/>
          </a:xfrm>
          <a:prstGeom prst="rect">
            <a:avLst/>
          </a:prstGeom>
        </p:spPr>
      </p:pic>
    </p:spTree>
    <p:extLst>
      <p:ext uri="{BB962C8B-B14F-4D97-AF65-F5344CB8AC3E}">
        <p14:creationId xmlns:p14="http://schemas.microsoft.com/office/powerpoint/2010/main" val="1245037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385"/>
                                        </p:tgtEl>
                                        <p:attrNameLst>
                                          <p:attrName>style.visibility</p:attrName>
                                        </p:attrNameLst>
                                      </p:cBhvr>
                                      <p:to>
                                        <p:strVal val="visible"/>
                                      </p:to>
                                    </p:set>
                                    <p:animEffect transition="in" filter="dissolve">
                                      <p:cBhvr>
                                        <p:cTn id="7" dur="500"/>
                                        <p:tgtEl>
                                          <p:spTgt spid="163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wipe(left)">
                                      <p:cBhvr>
                                        <p:cTn id="12" dur="500"/>
                                        <p:tgtEl>
                                          <p:spTgt spid="163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387">
                                            <p:txEl>
                                              <p:pRg st="1" end="1"/>
                                            </p:txEl>
                                          </p:spTgt>
                                        </p:tgtEl>
                                        <p:attrNameLst>
                                          <p:attrName>style.visibility</p:attrName>
                                        </p:attrNameLst>
                                      </p:cBhvr>
                                      <p:to>
                                        <p:strVal val="visible"/>
                                      </p:to>
                                    </p:set>
                                    <p:animEffect transition="in" filter="wipe(left)">
                                      <p:cBhvr>
                                        <p:cTn id="17" dur="500"/>
                                        <p:tgtEl>
                                          <p:spTgt spid="163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387">
                                            <p:txEl>
                                              <p:pRg st="2" end="2"/>
                                            </p:txEl>
                                          </p:spTgt>
                                        </p:tgtEl>
                                        <p:attrNameLst>
                                          <p:attrName>style.visibility</p:attrName>
                                        </p:attrNameLst>
                                      </p:cBhvr>
                                      <p:to>
                                        <p:strVal val="visible"/>
                                      </p:to>
                                    </p:set>
                                    <p:animEffect transition="in" filter="wipe(left)">
                                      <p:cBhvr>
                                        <p:cTn id="22" dur="500"/>
                                        <p:tgtEl>
                                          <p:spTgt spid="163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387">
                                            <p:txEl>
                                              <p:pRg st="3" end="3"/>
                                            </p:txEl>
                                          </p:spTgt>
                                        </p:tgtEl>
                                        <p:attrNameLst>
                                          <p:attrName>style.visibility</p:attrName>
                                        </p:attrNameLst>
                                      </p:cBhvr>
                                      <p:to>
                                        <p:strVal val="visible"/>
                                      </p:to>
                                    </p:set>
                                    <p:animEffect transition="in" filter="wipe(left)">
                                      <p:cBhvr>
                                        <p:cTn id="27" dur="500"/>
                                        <p:tgtEl>
                                          <p:spTgt spid="1638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387">
                                            <p:txEl>
                                              <p:pRg st="4" end="4"/>
                                            </p:txEl>
                                          </p:spTgt>
                                        </p:tgtEl>
                                        <p:attrNameLst>
                                          <p:attrName>style.visibility</p:attrName>
                                        </p:attrNameLst>
                                      </p:cBhvr>
                                      <p:to>
                                        <p:strVal val="visible"/>
                                      </p:to>
                                    </p:set>
                                    <p:animEffect transition="in" filter="wipe(left)">
                                      <p:cBhvr>
                                        <p:cTn id="32" dur="500"/>
                                        <p:tgtEl>
                                          <p:spTgt spid="1638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Effect transition="in" filter="wipe(left)">
                                      <p:cBhvr>
                                        <p:cTn id="37" dur="500"/>
                                        <p:tgtEl>
                                          <p:spTgt spid="16387">
                                            <p:txEl>
                                              <p:pRg st="5" end="5"/>
                                            </p:txEl>
                                          </p:spTgt>
                                        </p:tgtEl>
                                      </p:cBhvr>
                                    </p:animEffect>
                                  </p:childTnLst>
                                </p:cTn>
                              </p:par>
                            </p:childTnLst>
                          </p:cTn>
                        </p:par>
                        <p:par>
                          <p:cTn id="38" fill="hold" nodeType="withGroup">
                            <p:stCondLst>
                              <p:cond delay="500"/>
                            </p:stCondLst>
                            <p:childTnLst>
                              <p:par>
                                <p:cTn id="39" presetID="10"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 grpId="0"/>
      <p:bldP spid="1638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30250" y="73104"/>
            <a:ext cx="811449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smtClean="0">
                <a:solidFill>
                  <a:srgbClr val="000090"/>
                </a:solidFill>
                <a:latin typeface="Arial" panose="020B0604020202020204" pitchFamily="34" charset="0"/>
                <a:cs typeface="Arial" panose="020B0604020202020204" pitchFamily="34" charset="0"/>
              </a:rPr>
              <a:t>Goldtsein</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su</a:t>
            </a:r>
            <a:r>
              <a:rPr lang="en-US" altLang="it-IT" sz="4400" dirty="0" smtClean="0">
                <a:solidFill>
                  <a:srgbClr val="000090"/>
                </a:solidFill>
                <a:latin typeface="Arial" panose="020B0604020202020204" pitchFamily="34" charset="0"/>
                <a:cs typeface="Arial" panose="020B0604020202020204" pitchFamily="34" charset="0"/>
              </a:rPr>
              <a:t> Moodle</a:t>
            </a:r>
            <a:endParaRPr lang="en-US" altLang="it-IT" sz="4400" dirty="0">
              <a:solidFill>
                <a:srgbClr val="00009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37939" t="17376" r="25394" b="26129"/>
          <a:stretch/>
        </p:blipFill>
        <p:spPr>
          <a:xfrm>
            <a:off x="1461267" y="1092539"/>
            <a:ext cx="6652455" cy="5765461"/>
          </a:xfrm>
          <a:prstGeom prst="rect">
            <a:avLst/>
          </a:prstGeom>
        </p:spPr>
      </p:pic>
    </p:spTree>
    <p:extLst>
      <p:ext uri="{BB962C8B-B14F-4D97-AF65-F5344CB8AC3E}">
        <p14:creationId xmlns:p14="http://schemas.microsoft.com/office/powerpoint/2010/main" val="312997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391886" y="73025"/>
            <a:ext cx="775040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p</a:t>
            </a:r>
            <a:r>
              <a:rPr lang="en-US" altLang="it-IT" sz="4400" dirty="0" err="1" smtClean="0">
                <a:solidFill>
                  <a:srgbClr val="000090"/>
                </a:solidFill>
                <a:latin typeface="Arial" panose="020B0604020202020204" pitchFamily="34" charset="0"/>
                <a:cs typeface="Arial" panose="020B0604020202020204" pitchFamily="34" charset="0"/>
              </a:rPr>
              <a:t>ercezione</a:t>
            </a:r>
            <a:r>
              <a:rPr lang="en-US" altLang="it-IT" sz="4400" dirty="0" smtClean="0">
                <a:solidFill>
                  <a:srgbClr val="000090"/>
                </a:solidFill>
                <a:latin typeface="Arial" panose="020B0604020202020204" pitchFamily="34" charset="0"/>
                <a:cs typeface="Arial" panose="020B0604020202020204" pitchFamily="34" charset="0"/>
              </a:rPr>
              <a:t> per </a:t>
            </a:r>
            <a:r>
              <a:rPr lang="en-US" altLang="it-IT" sz="4400" dirty="0" err="1">
                <a:solidFill>
                  <a:srgbClr val="000090"/>
                </a:solidFill>
                <a:latin typeface="Arial" panose="020B0604020202020204" pitchFamily="34" charset="0"/>
                <a:cs typeface="Arial" panose="020B0604020202020204" pitchFamily="34" charset="0"/>
              </a:rPr>
              <a:t>capire</a:t>
            </a:r>
            <a:r>
              <a:rPr lang="en-US" altLang="it-IT" sz="4400" dirty="0">
                <a:solidFill>
                  <a:srgbClr val="000090"/>
                </a:solidFill>
                <a:latin typeface="Arial" panose="020B0604020202020204" pitchFamily="34" charset="0"/>
                <a:cs typeface="Arial" panose="020B0604020202020204" pitchFamily="34" charset="0"/>
              </a:rPr>
              <a:t> </a:t>
            </a:r>
            <a:r>
              <a:rPr lang="en-US" altLang="it-IT" sz="4400" dirty="0" err="1">
                <a:solidFill>
                  <a:srgbClr val="000090"/>
                </a:solidFill>
                <a:latin typeface="Arial" panose="020B0604020202020204" pitchFamily="34" charset="0"/>
                <a:cs typeface="Arial" panose="020B0604020202020204" pitchFamily="34" charset="0"/>
              </a:rPr>
              <a:t>perchè</a:t>
            </a:r>
            <a:endParaRPr lang="en-US" altLang="it-IT" sz="4400" dirty="0">
              <a:solidFill>
                <a:srgbClr val="000090"/>
              </a:solidFill>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a:off x="492125" y="1208088"/>
            <a:ext cx="7879365" cy="571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nSpc>
                <a:spcPct val="80000"/>
              </a:lnSpc>
              <a:spcBef>
                <a:spcPct val="0"/>
              </a:spcBef>
              <a:spcAft>
                <a:spcPts val="1000"/>
              </a:spcAft>
              <a:buClr>
                <a:srgbClr val="000090"/>
              </a:buClr>
              <a:buFont typeface="Wingdings" panose="05000000000000000000" pitchFamily="2" charset="2"/>
              <a:buChar char="§"/>
            </a:pPr>
            <a:r>
              <a:rPr lang="en-US" altLang="it-IT" dirty="0">
                <a:latin typeface="Arial" panose="020B0604020202020204" pitchFamily="34" charset="0"/>
                <a:cs typeface="Arial" panose="020B0604020202020204" pitchFamily="34" charset="0"/>
              </a:rPr>
              <a:t>l</a:t>
            </a:r>
            <a:r>
              <a:rPr lang="en-US" altLang="it-IT" dirty="0" smtClean="0">
                <a:latin typeface="Arial" panose="020B0604020202020204" pitchFamily="34" charset="0"/>
                <a:cs typeface="Arial" panose="020B0604020202020204" pitchFamily="34" charset="0"/>
              </a:rPr>
              <a:t>e </a:t>
            </a:r>
            <a:r>
              <a:rPr lang="en-US" altLang="it-IT" dirty="0" err="1">
                <a:latin typeface="Arial" panose="020B0604020202020204" pitchFamily="34" charset="0"/>
                <a:cs typeface="Arial" panose="020B0604020202020204" pitchFamily="34" charset="0"/>
              </a:rPr>
              <a:t>donne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usano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il</a:t>
            </a:r>
            <a:r>
              <a:rPr lang="en-US" altLang="it-IT" dirty="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rossetto</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ciprie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etc</a:t>
            </a:r>
            <a:r>
              <a:rPr lang="en-US" altLang="it-IT" dirty="0" smtClean="0">
                <a:latin typeface="Arial" panose="020B0604020202020204" pitchFamily="34" charset="0"/>
                <a:cs typeface="Arial" panose="020B0604020202020204" pitchFamily="34" charset="0"/>
              </a:rPr>
              <a:t>… </a:t>
            </a:r>
            <a:endParaRPr lang="en-US" altLang="it-IT" dirty="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p</a:t>
            </a:r>
            <a:r>
              <a:rPr lang="en-US" altLang="it-IT" dirty="0" err="1" smtClean="0">
                <a:latin typeface="Arial" panose="020B0604020202020204" pitchFamily="34" charset="0"/>
                <a:cs typeface="Arial" panose="020B0604020202020204" pitchFamily="34" charset="0"/>
              </a:rPr>
              <a:t>erchè</a:t>
            </a:r>
            <a:r>
              <a:rPr lang="en-US" altLang="it-IT" dirty="0" smtClean="0">
                <a:latin typeface="Arial" panose="020B0604020202020204" pitchFamily="34" charset="0"/>
                <a:cs typeface="Arial" panose="020B0604020202020204" pitchFamily="34" charset="0"/>
              </a:rPr>
              <a:t> le </a:t>
            </a:r>
            <a:r>
              <a:rPr lang="en-US" altLang="it-IT" dirty="0" err="1" smtClean="0">
                <a:latin typeface="Arial" panose="020B0604020202020204" pitchFamily="34" charset="0"/>
                <a:cs typeface="Arial" panose="020B0604020202020204" pitchFamily="34" charset="0"/>
              </a:rPr>
              <a:t>foglie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tendono</a:t>
            </a:r>
            <a:r>
              <a:rPr lang="en-US" altLang="it-IT" dirty="0" smtClean="0">
                <a:latin typeface="Arial" panose="020B0604020202020204" pitchFamily="34" charset="0"/>
                <a:cs typeface="Arial" panose="020B0604020202020204" pitchFamily="34" charset="0"/>
              </a:rPr>
              <a:t> al </a:t>
            </a:r>
            <a:r>
              <a:rPr lang="en-US" altLang="it-IT" dirty="0" err="1" smtClean="0">
                <a:latin typeface="Arial" panose="020B0604020202020204" pitchFamily="34" charset="0"/>
                <a:cs typeface="Arial" panose="020B0604020202020204" pitchFamily="34" charset="0"/>
              </a:rPr>
              <a:t>giallo</a:t>
            </a:r>
            <a:r>
              <a:rPr lang="en-US" altLang="it-IT" dirty="0" smtClean="0">
                <a:latin typeface="Arial" panose="020B0604020202020204" pitchFamily="34" charset="0"/>
                <a:cs typeface="Arial" panose="020B0604020202020204" pitchFamily="34" charset="0"/>
              </a:rPr>
              <a:t> in </a:t>
            </a:r>
            <a:r>
              <a:rPr lang="en-US" altLang="it-IT" dirty="0" err="1" smtClean="0">
                <a:latin typeface="Arial" panose="020B0604020202020204" pitchFamily="34" charset="0"/>
                <a:cs typeface="Arial" panose="020B0604020202020204" pitchFamily="34" charset="0"/>
              </a:rPr>
              <a:t>autunno</a:t>
            </a:r>
            <a:endParaRPr lang="en-US" altLang="it-IT" dirty="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p</a:t>
            </a:r>
            <a:r>
              <a:rPr lang="en-US" altLang="it-IT" dirty="0" err="1" smtClean="0">
                <a:latin typeface="Arial" panose="020B0604020202020204" pitchFamily="34" charset="0"/>
                <a:cs typeface="Arial" panose="020B0604020202020204" pitchFamily="34" charset="0"/>
              </a:rPr>
              <a:t>erchè</a:t>
            </a:r>
            <a:r>
              <a:rPr lang="en-US" altLang="it-IT" dirty="0" smtClean="0">
                <a:latin typeface="Arial" panose="020B0604020202020204" pitchFamily="34" charset="0"/>
                <a:cs typeface="Arial" panose="020B0604020202020204" pitchFamily="34" charset="0"/>
              </a:rPr>
              <a:t> </a:t>
            </a:r>
            <a:r>
              <a:rPr lang="en-US" altLang="it-IT" dirty="0">
                <a:latin typeface="Arial" panose="020B0604020202020204" pitchFamily="34" charset="0"/>
                <a:cs typeface="Arial" panose="020B0604020202020204" pitchFamily="34" charset="0"/>
              </a:rPr>
              <a:t>al cane non </a:t>
            </a:r>
            <a:r>
              <a:rPr lang="en-US" altLang="it-IT" dirty="0" err="1">
                <a:latin typeface="Arial" panose="020B0604020202020204" pitchFamily="34" charset="0"/>
                <a:cs typeface="Arial" panose="020B0604020202020204" pitchFamily="34" charset="0"/>
              </a:rPr>
              <a:t>piace</a:t>
            </a:r>
            <a:r>
              <a:rPr lang="en-US" altLang="it-IT" dirty="0">
                <a:latin typeface="Arial" panose="020B0604020202020204" pitchFamily="34" charset="0"/>
                <a:cs typeface="Arial" panose="020B0604020202020204" pitchFamily="34" charset="0"/>
              </a:rPr>
              <a:t> la TV</a:t>
            </a:r>
          </a:p>
          <a:p>
            <a:pPr>
              <a:lnSpc>
                <a:spcPct val="80000"/>
              </a:lnSpc>
              <a:spcBef>
                <a:spcPct val="0"/>
              </a:spcBef>
              <a:spcAft>
                <a:spcPts val="1000"/>
              </a:spcAft>
              <a:buClr>
                <a:srgbClr val="000090"/>
              </a:buClr>
              <a:buFont typeface="Wingdings" panose="05000000000000000000" pitchFamily="2" charset="2"/>
              <a:buChar char="§"/>
            </a:pPr>
            <a:r>
              <a:rPr lang="en-US" altLang="it-IT" dirty="0">
                <a:latin typeface="Arial" panose="020B0604020202020204" pitchFamily="34" charset="0"/>
                <a:cs typeface="Arial" panose="020B0604020202020204" pitchFamily="34" charset="0"/>
              </a:rPr>
              <a:t>a</a:t>
            </a:r>
            <a:r>
              <a:rPr lang="en-US" altLang="it-IT" dirty="0" smtClean="0">
                <a:latin typeface="Arial" panose="020B0604020202020204" pitchFamily="34" charset="0"/>
                <a:cs typeface="Arial" panose="020B0604020202020204" pitchFamily="34" charset="0"/>
              </a:rPr>
              <a:t> </a:t>
            </a:r>
            <a:r>
              <a:rPr lang="en-US" altLang="it-IT" dirty="0">
                <a:latin typeface="Arial" panose="020B0604020202020204" pitchFamily="34" charset="0"/>
                <a:cs typeface="Arial" panose="020B0604020202020204" pitchFamily="34" charset="0"/>
              </a:rPr>
              <a:t>6 </a:t>
            </a:r>
            <a:r>
              <a:rPr lang="en-US" altLang="it-IT" dirty="0" err="1">
                <a:latin typeface="Arial" panose="020B0604020202020204" pitchFamily="34" charset="0"/>
                <a:cs typeface="Arial" panose="020B0604020202020204" pitchFamily="34" charset="0"/>
              </a:rPr>
              <a:t>mesi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siamo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più</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bravi</a:t>
            </a:r>
            <a:r>
              <a:rPr lang="en-US" altLang="it-IT" dirty="0">
                <a:latin typeface="Arial" panose="020B0604020202020204" pitchFamily="34" charset="0"/>
                <a:cs typeface="Arial" panose="020B0604020202020204" pitchFamily="34" charset="0"/>
              </a:rPr>
              <a:t> a </a:t>
            </a:r>
            <a:r>
              <a:rPr lang="en-US" altLang="it-IT" dirty="0" err="1">
                <a:latin typeface="Arial" panose="020B0604020202020204" pitchFamily="34" charset="0"/>
                <a:cs typeface="Arial" panose="020B0604020202020204" pitchFamily="34" charset="0"/>
              </a:rPr>
              <a:t>riconoscere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facce</a:t>
            </a:r>
            <a:r>
              <a:rPr lang="en-US" altLang="it-IT" dirty="0">
                <a:latin typeface="Arial" panose="020B0604020202020204" pitchFamily="34" charset="0"/>
                <a:cs typeface="Arial" panose="020B0604020202020204" pitchFamily="34" charset="0"/>
              </a:rPr>
              <a:t> di </a:t>
            </a:r>
            <a:r>
              <a:rPr lang="en-US" altLang="it-IT" dirty="0" err="1">
                <a:latin typeface="Arial" panose="020B0604020202020204" pitchFamily="34" charset="0"/>
                <a:cs typeface="Arial" panose="020B0604020202020204" pitchFamily="34" charset="0"/>
              </a:rPr>
              <a:t>scimmie</a:t>
            </a:r>
            <a:r>
              <a:rPr lang="en-US" altLang="it-IT" dirty="0">
                <a:latin typeface="Arial" panose="020B0604020202020204" pitchFamily="34" charset="0"/>
                <a:cs typeface="Arial" panose="020B0604020202020204" pitchFamily="34" charset="0"/>
              </a:rPr>
              <a:t> di </a:t>
            </a:r>
            <a:r>
              <a:rPr lang="en-US" altLang="it-IT" dirty="0" err="1">
                <a:latin typeface="Arial" panose="020B0604020202020204" pitchFamily="34" charset="0"/>
                <a:cs typeface="Arial" panose="020B0604020202020204" pitchFamily="34" charset="0"/>
              </a:rPr>
              <a:t>adesso</a:t>
            </a:r>
            <a:endParaRPr lang="en-US" altLang="it-IT" dirty="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a:latin typeface="Arial" panose="020B0604020202020204" pitchFamily="34" charset="0"/>
                <a:cs typeface="Arial" panose="020B0604020202020204" pitchFamily="34" charset="0"/>
              </a:rPr>
              <a:t>l</a:t>
            </a:r>
            <a:r>
              <a:rPr lang="en-US" altLang="it-IT" dirty="0" smtClean="0">
                <a:latin typeface="Arial" panose="020B0604020202020204" pitchFamily="34" charset="0"/>
                <a:cs typeface="Arial" panose="020B0604020202020204" pitchFamily="34" charset="0"/>
              </a:rPr>
              <a:t>a </a:t>
            </a:r>
            <a:r>
              <a:rPr lang="en-US" altLang="it-IT" dirty="0" err="1">
                <a:latin typeface="Arial" panose="020B0604020202020204" pitchFamily="34" charset="0"/>
                <a:cs typeface="Arial" panose="020B0604020202020204" pitchFamily="34" charset="0"/>
              </a:rPr>
              <a:t>luna</a:t>
            </a:r>
            <a:r>
              <a:rPr lang="en-US" altLang="it-IT" dirty="0">
                <a:latin typeface="Arial" panose="020B0604020202020204" pitchFamily="34" charset="0"/>
                <a:cs typeface="Arial" panose="020B0604020202020204" pitchFamily="34" charset="0"/>
              </a:rPr>
              <a:t> ci </a:t>
            </a:r>
            <a:r>
              <a:rPr lang="en-US" altLang="it-IT" dirty="0" err="1">
                <a:latin typeface="Arial" panose="020B0604020202020204" pitchFamily="34" charset="0"/>
                <a:cs typeface="Arial" panose="020B0604020202020204" pitchFamily="34" charset="0"/>
              </a:rPr>
              <a:t>appare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bianca</a:t>
            </a:r>
            <a:endParaRPr lang="en-US" altLang="it-IT" dirty="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i</a:t>
            </a:r>
            <a:r>
              <a:rPr lang="en-US" altLang="it-IT" dirty="0" err="1" smtClean="0">
                <a:latin typeface="Arial" panose="020B0604020202020204" pitchFamily="34" charset="0"/>
                <a:cs typeface="Arial" panose="020B0604020202020204" pitchFamily="34" charset="0"/>
              </a:rPr>
              <a:t>l</a:t>
            </a:r>
            <a:r>
              <a:rPr lang="en-US" altLang="it-IT" dirty="0" smtClean="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mondo</a:t>
            </a:r>
            <a:r>
              <a:rPr lang="en-US" altLang="it-IT" dirty="0">
                <a:latin typeface="Arial" panose="020B0604020202020204" pitchFamily="34" charset="0"/>
                <a:cs typeface="Arial" panose="020B0604020202020204" pitchFamily="34" charset="0"/>
              </a:rPr>
              <a:t> non </a:t>
            </a:r>
            <a:r>
              <a:rPr lang="en-US" altLang="it-IT" dirty="0" err="1">
                <a:latin typeface="Arial" panose="020B0604020202020204" pitchFamily="34" charset="0"/>
                <a:cs typeface="Arial" panose="020B0604020202020204" pitchFamily="34" charset="0"/>
              </a:rPr>
              <a:t>si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muove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quando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muoviamo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occhi</a:t>
            </a:r>
            <a:r>
              <a:rPr lang="en-US" altLang="it-IT" dirty="0">
                <a:latin typeface="Arial" panose="020B0604020202020204" pitchFamily="34" charset="0"/>
                <a:cs typeface="Arial" panose="020B0604020202020204" pitchFamily="34" charset="0"/>
              </a:rPr>
              <a:t> e </a:t>
            </a:r>
            <a:r>
              <a:rPr lang="en-US" altLang="it-IT" dirty="0" err="1">
                <a:latin typeface="Arial" panose="020B0604020202020204" pitchFamily="34" charset="0"/>
                <a:cs typeface="Arial" panose="020B0604020202020204" pitchFamily="34" charset="0"/>
              </a:rPr>
              <a:t>testa</a:t>
            </a:r>
            <a:endParaRPr lang="en-US" altLang="it-IT" dirty="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a:latin typeface="Arial" panose="020B0604020202020204" pitchFamily="34" charset="0"/>
                <a:cs typeface="Arial" panose="020B0604020202020204" pitchFamily="34" charset="0"/>
              </a:rPr>
              <a:t>l</a:t>
            </a:r>
            <a:r>
              <a:rPr lang="en-US" altLang="it-IT" dirty="0" smtClean="0">
                <a:latin typeface="Arial" panose="020B0604020202020204" pitchFamily="34" charset="0"/>
                <a:cs typeface="Arial" panose="020B0604020202020204" pitchFamily="34" charset="0"/>
              </a:rPr>
              <a:t>e </a:t>
            </a:r>
            <a:r>
              <a:rPr lang="en-US" altLang="it-IT" dirty="0" err="1">
                <a:latin typeface="Arial" panose="020B0604020202020204" pitchFamily="34" charset="0"/>
                <a:cs typeface="Arial" panose="020B0604020202020204" pitchFamily="34" charset="0"/>
              </a:rPr>
              <a:t>ruote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delle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bici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sembrano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girare</a:t>
            </a:r>
            <a:r>
              <a:rPr lang="en-US" altLang="it-IT" dirty="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nella</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direzione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opposta</a:t>
            </a:r>
            <a:r>
              <a:rPr lang="en-US" altLang="it-IT" dirty="0" smtClean="0">
                <a:latin typeface="Arial" panose="020B0604020202020204" pitchFamily="34" charset="0"/>
                <a:cs typeface="Arial" panose="020B0604020202020204" pitchFamily="34" charset="0"/>
              </a:rPr>
              <a:t> al </a:t>
            </a:r>
            <a:r>
              <a:rPr lang="en-US" altLang="it-IT" dirty="0" err="1" smtClean="0">
                <a:latin typeface="Arial" panose="020B0604020202020204" pitchFamily="34" charset="0"/>
                <a:cs typeface="Arial" panose="020B0604020202020204" pitchFamily="34" charset="0"/>
              </a:rPr>
              <a:t>senso</a:t>
            </a:r>
            <a:r>
              <a:rPr lang="en-US" altLang="it-IT" dirty="0" smtClean="0">
                <a:latin typeface="Arial" panose="020B0604020202020204" pitchFamily="34" charset="0"/>
                <a:cs typeface="Arial" panose="020B0604020202020204" pitchFamily="34" charset="0"/>
              </a:rPr>
              <a:t> di </a:t>
            </a:r>
            <a:r>
              <a:rPr lang="en-US" altLang="it-IT" dirty="0" err="1" smtClean="0">
                <a:latin typeface="Arial" panose="020B0604020202020204" pitchFamily="34" charset="0"/>
                <a:cs typeface="Arial" panose="020B0604020202020204" pitchFamily="34" charset="0"/>
              </a:rPr>
              <a:t>marcia</a:t>
            </a:r>
            <a:endParaRPr lang="en-US" altLang="it-IT" dirty="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left)">
                                      <p:cBhvr>
                                        <p:cTn id="42" dur="500"/>
                                        <p:tgtEl>
                                          <p:spTgt spid="2">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left)">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76" y="0"/>
            <a:ext cx="3940074" cy="6858000"/>
          </a:xfrm>
          <a:prstGeom prst="rect">
            <a:avLst/>
          </a:prstGeom>
        </p:spPr>
      </p:pic>
      <p:sp>
        <p:nvSpPr>
          <p:cNvPr id="3" name="Text Box 4"/>
          <p:cNvSpPr txBox="1">
            <a:spLocks noChangeArrowheads="1"/>
          </p:cNvSpPr>
          <p:nvPr/>
        </p:nvSpPr>
        <p:spPr bwMode="auto">
          <a:xfrm>
            <a:off x="4361356" y="0"/>
            <a:ext cx="4703817"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nSpc>
                <a:spcPts val="5000"/>
              </a:lnSpc>
              <a:spcBef>
                <a:spcPct val="50000"/>
              </a:spcBef>
              <a:buFontTx/>
              <a:buNone/>
            </a:pPr>
            <a:r>
              <a:rPr lang="en-US" altLang="it-IT" sz="4400" dirty="0" err="1" smtClean="0">
                <a:solidFill>
                  <a:srgbClr val="000090"/>
                </a:solidFill>
                <a:latin typeface="Arial" panose="020B0604020202020204" pitchFamily="34" charset="0"/>
                <a:cs typeface="Arial" panose="020B0604020202020204" pitchFamily="34" charset="0"/>
              </a:rPr>
              <a:t>conoscere</a:t>
            </a:r>
            <a:r>
              <a:rPr lang="en-US" altLang="it-IT" sz="4400" dirty="0" smtClean="0">
                <a:solidFill>
                  <a:srgbClr val="000090"/>
                </a:solidFill>
                <a:latin typeface="Arial" panose="020B0604020202020204" pitchFamily="34" charset="0"/>
                <a:cs typeface="Arial" panose="020B0604020202020204" pitchFamily="34" charset="0"/>
              </a:rPr>
              <a:t> la </a:t>
            </a:r>
            <a:r>
              <a:rPr lang="en-US" altLang="it-IT" sz="4400" i="1" dirty="0" err="1">
                <a:solidFill>
                  <a:srgbClr val="000090"/>
                </a:solidFill>
                <a:latin typeface="Arial" panose="020B0604020202020204" pitchFamily="34" charset="0"/>
                <a:cs typeface="Arial" panose="020B0604020202020204" pitchFamily="34" charset="0"/>
              </a:rPr>
              <a:t>p</a:t>
            </a:r>
            <a:r>
              <a:rPr lang="en-US" altLang="it-IT" sz="4400" i="1" dirty="0" err="1" smtClean="0">
                <a:solidFill>
                  <a:srgbClr val="000090"/>
                </a:solidFill>
                <a:latin typeface="Arial" panose="020B0604020202020204" pitchFamily="34" charset="0"/>
                <a:cs typeface="Arial" panose="020B0604020202020204" pitchFamily="34" charset="0"/>
              </a:rPr>
              <a:t>ercezione</a:t>
            </a:r>
            <a:r>
              <a:rPr lang="en-US" altLang="it-IT" sz="4400" dirty="0" smtClean="0">
                <a:solidFill>
                  <a:srgbClr val="000090"/>
                </a:solidFill>
                <a:latin typeface="Arial" panose="020B0604020202020204" pitchFamily="34" charset="0"/>
                <a:cs typeface="Arial" panose="020B0604020202020204" pitchFamily="34" charset="0"/>
              </a:rPr>
              <a:t> per </a:t>
            </a:r>
            <a:r>
              <a:rPr lang="en-US" altLang="it-IT" sz="4400" dirty="0" err="1" smtClean="0">
                <a:solidFill>
                  <a:srgbClr val="000090"/>
                </a:solidFill>
                <a:latin typeface="Arial" panose="020B0604020202020204" pitchFamily="34" charset="0"/>
                <a:cs typeface="Arial" panose="020B0604020202020204" pitchFamily="34" charset="0"/>
              </a:rPr>
              <a:t>comunicare</a:t>
            </a:r>
            <a:endParaRPr lang="en-US" altLang="it-IT" sz="4400" dirty="0">
              <a:solidFill>
                <a:srgbClr val="000090"/>
              </a:solidFill>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4361356" y="2635005"/>
            <a:ext cx="4703817" cy="350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nSpc>
                <a:spcPct val="80000"/>
              </a:lnSpc>
              <a:spcBef>
                <a:spcPct val="0"/>
              </a:spcBef>
              <a:spcAft>
                <a:spcPts val="1000"/>
              </a:spcAft>
              <a:buClr>
                <a:srgbClr val="000090"/>
              </a:buClr>
              <a:buFont typeface="Wingdings" panose="05000000000000000000" pitchFamily="2" charset="2"/>
              <a:buChar char="§"/>
            </a:pPr>
            <a:r>
              <a:rPr lang="en-US" altLang="it-IT" dirty="0" smtClean="0">
                <a:latin typeface="Arial" panose="020B0604020202020204" pitchFamily="34" charset="0"/>
                <a:cs typeface="Arial" panose="020B0604020202020204" pitchFamily="34" charset="0"/>
              </a:rPr>
              <a:t>Il </a:t>
            </a:r>
            <a:r>
              <a:rPr lang="en-US" altLang="it-IT" dirty="0" err="1" smtClean="0">
                <a:latin typeface="Arial" panose="020B0604020202020204" pitchFamily="34" charset="0"/>
                <a:cs typeface="Arial" panose="020B0604020202020204" pitchFamily="34" charset="0"/>
              </a:rPr>
              <a:t>Giallo</a:t>
            </a:r>
            <a:r>
              <a:rPr lang="en-US" altLang="it-IT" dirty="0" smtClean="0">
                <a:latin typeface="Arial" panose="020B0604020202020204" pitchFamily="34" charset="0"/>
                <a:cs typeface="Arial" panose="020B0604020202020204" pitchFamily="34" charset="0"/>
              </a:rPr>
              <a:t> di Hitchcock </a:t>
            </a:r>
            <a:r>
              <a:rPr lang="en-US" altLang="it-IT" dirty="0" err="1" smtClean="0">
                <a:latin typeface="Arial" panose="020B0604020202020204" pitchFamily="34" charset="0"/>
                <a:cs typeface="Arial" panose="020B0604020202020204" pitchFamily="34" charset="0"/>
              </a:rPr>
              <a:t>nel</a:t>
            </a:r>
            <a:r>
              <a:rPr lang="en-US" altLang="it-IT" dirty="0" smtClean="0">
                <a:latin typeface="Arial" panose="020B0604020202020204" pitchFamily="34" charset="0"/>
                <a:cs typeface="Arial" panose="020B0604020202020204" pitchFamily="34" charset="0"/>
              </a:rPr>
              <a:t> film </a:t>
            </a:r>
            <a:r>
              <a:rPr lang="en-US" altLang="it-IT" i="1" dirty="0" smtClean="0">
                <a:latin typeface="Arial" panose="020B0604020202020204" pitchFamily="34" charset="0"/>
                <a:cs typeface="Arial" panose="020B0604020202020204" pitchFamily="34" charset="0"/>
              </a:rPr>
              <a:t>Marnie</a:t>
            </a:r>
            <a:r>
              <a:rPr lang="en-US" altLang="it-IT" dirty="0" smtClean="0">
                <a:latin typeface="Arial" panose="020B0604020202020204" pitchFamily="34" charset="0"/>
                <a:cs typeface="Arial" panose="020B0604020202020204" pitchFamily="34" charset="0"/>
              </a:rPr>
              <a:t> è come </a:t>
            </a:r>
            <a:r>
              <a:rPr lang="en-US" altLang="it-IT" dirty="0" err="1" smtClean="0">
                <a:latin typeface="Arial" panose="020B0604020202020204" pitchFamily="34" charset="0"/>
                <a:cs typeface="Arial" panose="020B0604020202020204" pitchFamily="34" charset="0"/>
              </a:rPr>
              <a:t>il</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giallo</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delle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foglie</a:t>
            </a:r>
            <a:r>
              <a:rPr lang="en-US" altLang="it-IT" dirty="0" smtClean="0">
                <a:latin typeface="Arial" panose="020B0604020202020204" pitchFamily="34" charset="0"/>
                <a:cs typeface="Arial" panose="020B0604020202020204" pitchFamily="34" charset="0"/>
              </a:rPr>
              <a:t> in </a:t>
            </a:r>
            <a:r>
              <a:rPr lang="en-US" altLang="it-IT" dirty="0" err="1" smtClean="0">
                <a:latin typeface="Arial" panose="020B0604020202020204" pitchFamily="34" charset="0"/>
                <a:cs typeface="Arial" panose="020B0604020202020204" pitchFamily="34" charset="0"/>
              </a:rPr>
              <a:t>autunno</a:t>
            </a:r>
            <a:r>
              <a:rPr lang="en-US" altLang="it-IT" dirty="0" smtClean="0">
                <a:latin typeface="Arial" panose="020B0604020202020204" pitchFamily="34" charset="0"/>
                <a:cs typeface="Arial" panose="020B0604020202020204" pitchFamily="34" charset="0"/>
              </a:rPr>
              <a:t> per </a:t>
            </a:r>
            <a:r>
              <a:rPr lang="en-US" altLang="it-IT" dirty="0" err="1" smtClean="0">
                <a:latin typeface="Arial" panose="020B0604020202020204" pitchFamily="34" charset="0"/>
                <a:cs typeface="Arial" panose="020B0604020202020204" pitchFamily="34" charset="0"/>
              </a:rPr>
              <a:t>gli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afidi</a:t>
            </a:r>
            <a:endParaRPr lang="en-US" altLang="it-IT" dirty="0" smtClean="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smtClean="0">
                <a:latin typeface="Arial" panose="020B0604020202020204" pitchFamily="34" charset="0"/>
                <a:cs typeface="Arial" panose="020B0604020202020204" pitchFamily="34" charset="0"/>
              </a:rPr>
              <a:t>Un </a:t>
            </a:r>
            <a:r>
              <a:rPr lang="en-US" altLang="it-IT" dirty="0" err="1" smtClean="0">
                <a:latin typeface="Arial" panose="020B0604020202020204" pitchFamily="34" charset="0"/>
                <a:cs typeface="Arial" panose="020B0604020202020204" pitchFamily="34" charset="0"/>
              </a:rPr>
              <a:t>segnale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d’allarme</a:t>
            </a:r>
            <a:endParaRPr lang="en-US" altLang="it-IT" dirty="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Q</a:t>
            </a:r>
            <a:r>
              <a:rPr lang="en-US" altLang="it-IT" dirty="0" err="1" smtClean="0">
                <a:latin typeface="Arial" panose="020B0604020202020204" pitchFamily="34" charset="0"/>
                <a:cs typeface="Arial" panose="020B0604020202020204" pitchFamily="34" charset="0"/>
              </a:rPr>
              <a:t>ualcosa</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stà</a:t>
            </a:r>
            <a:r>
              <a:rPr lang="en-US" altLang="it-IT" dirty="0" smtClean="0">
                <a:latin typeface="Arial" panose="020B0604020202020204" pitchFamily="34" charset="0"/>
                <a:cs typeface="Arial" panose="020B0604020202020204" pitchFamily="34" charset="0"/>
              </a:rPr>
              <a:t> per </a:t>
            </a:r>
            <a:r>
              <a:rPr lang="en-US" altLang="it-IT" dirty="0" err="1" smtClean="0">
                <a:latin typeface="Arial" panose="020B0604020202020204" pitchFamily="34" charset="0"/>
                <a:cs typeface="Arial" panose="020B0604020202020204" pitchFamily="34" charset="0"/>
              </a:rPr>
              <a:t>accadere</a:t>
            </a:r>
            <a:endParaRPr lang="en-US" altLang="it-IT" dirty="0">
              <a:latin typeface="Arial" panose="020B0604020202020204" pitchFamily="34" charset="0"/>
              <a:cs typeface="Arial" panose="020B0604020202020204" pitchFamily="34" charset="0"/>
            </a:endParaRPr>
          </a:p>
        </p:txBody>
      </p:sp>
      <p:sp>
        <p:nvSpPr>
          <p:cNvPr id="5" name="Rectangle 4"/>
          <p:cNvSpPr/>
          <p:nvPr/>
        </p:nvSpPr>
        <p:spPr>
          <a:xfrm>
            <a:off x="4066850" y="6457890"/>
            <a:ext cx="4855779" cy="400110"/>
          </a:xfrm>
          <a:prstGeom prst="rect">
            <a:avLst/>
          </a:prstGeom>
        </p:spPr>
        <p:txBody>
          <a:bodyPr wrap="square">
            <a:spAutoFit/>
          </a:bodyPr>
          <a:lstStyle/>
          <a:p>
            <a:pPr algn="r">
              <a:spcAft>
                <a:spcPts val="1000"/>
              </a:spcAft>
              <a:buClr>
                <a:srgbClr val="000090"/>
              </a:buClr>
            </a:pPr>
            <a:r>
              <a:rPr lang="en-US" altLang="it-IT" sz="2000" dirty="0" err="1" smtClean="0">
                <a:solidFill>
                  <a:schemeClr val="bg1">
                    <a:lumMod val="65000"/>
                  </a:schemeClr>
                </a:solidFill>
                <a:latin typeface="Arial" panose="020B0604020202020204" pitchFamily="34" charset="0"/>
                <a:cs typeface="Arial" panose="020B0604020202020204" pitchFamily="34" charset="0"/>
              </a:rPr>
              <a:t>approfondimenti</a:t>
            </a:r>
            <a:r>
              <a:rPr lang="en-US" altLang="it-IT" sz="2000" dirty="0" smtClean="0">
                <a:solidFill>
                  <a:schemeClr val="bg1">
                    <a:lumMod val="65000"/>
                  </a:schemeClr>
                </a:solidFill>
                <a:latin typeface="Arial" panose="020B0604020202020204" pitchFamily="34" charset="0"/>
                <a:cs typeface="Arial" panose="020B0604020202020204" pitchFamily="34" charset="0"/>
              </a:rPr>
              <a:t> a pp 50-53 </a:t>
            </a:r>
            <a:r>
              <a:rPr lang="en-US" altLang="it-IT" sz="2000" dirty="0" err="1" smtClean="0">
                <a:solidFill>
                  <a:schemeClr val="bg1">
                    <a:lumMod val="65000"/>
                  </a:schemeClr>
                </a:solidFill>
                <a:latin typeface="Arial" panose="020B0604020202020204" pitchFamily="34" charset="0"/>
                <a:cs typeface="Arial" panose="020B0604020202020204" pitchFamily="34" charset="0"/>
              </a:rPr>
              <a:t>Bressan</a:t>
            </a:r>
            <a:r>
              <a:rPr lang="en-US" altLang="it-IT" sz="2000" dirty="0" smtClean="0">
                <a:solidFill>
                  <a:schemeClr val="bg1">
                    <a:lumMod val="65000"/>
                  </a:schemeClr>
                </a:solidFill>
                <a:latin typeface="Arial" panose="020B0604020202020204" pitchFamily="34" charset="0"/>
                <a:cs typeface="Arial" panose="020B0604020202020204" pitchFamily="34" charset="0"/>
              </a:rPr>
              <a:t> </a:t>
            </a:r>
            <a:endParaRPr lang="en-US" altLang="it-IT" sz="20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09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00050" y="44450"/>
            <a:ext cx="82296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r>
              <a:rPr lang="it-IT" altLang="it-IT" smtClean="0">
                <a:solidFill>
                  <a:srgbClr val="000090"/>
                </a:solidFill>
              </a:rPr>
              <a:t>nota sui testi</a:t>
            </a:r>
          </a:p>
        </p:txBody>
      </p:sp>
      <p:sp>
        <p:nvSpPr>
          <p:cNvPr id="133123" name="Rectangle 3"/>
          <p:cNvSpPr>
            <a:spLocks noChangeArrowheads="1"/>
          </p:cNvSpPr>
          <p:nvPr/>
        </p:nvSpPr>
        <p:spPr bwMode="auto">
          <a:xfrm>
            <a:off x="83218" y="961808"/>
            <a:ext cx="8863263" cy="5601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nchor="ctr">
            <a:spAutoFit/>
          </a:bodyPr>
          <a:lstStyle>
            <a:lvl1pPr marL="266700" indent="-2667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just" eaLnBrk="1" hangingPunct="1">
              <a:spcAft>
                <a:spcPct val="25000"/>
              </a:spcAft>
              <a:buClr>
                <a:schemeClr val="accent2"/>
              </a:buClr>
              <a:buFont typeface="Wingdings" panose="05000000000000000000" pitchFamily="2" charset="2"/>
              <a:buChar char="§"/>
            </a:pPr>
            <a:r>
              <a:rPr lang="it-IT" altLang="it-IT" sz="2800" dirty="0" smtClean="0">
                <a:latin typeface="Arial" panose="020B0604020202020204" pitchFamily="34" charset="0"/>
              </a:rPr>
              <a:t>non </a:t>
            </a:r>
            <a:r>
              <a:rPr lang="it-IT" altLang="it-IT" sz="2800" dirty="0">
                <a:latin typeface="Arial" panose="020B0604020202020204" pitchFamily="34" charset="0"/>
              </a:rPr>
              <a:t>tutte le parti del testo verranno trattate a </a:t>
            </a:r>
            <a:r>
              <a:rPr lang="it-IT" altLang="it-IT" sz="2800" dirty="0" smtClean="0">
                <a:latin typeface="Arial" panose="020B0604020202020204" pitchFamily="34" charset="0"/>
              </a:rPr>
              <a:t>lezione e non necessariamente verranno trattate in maniera sequenziale </a:t>
            </a:r>
            <a:endParaRPr lang="it-IT" altLang="it-IT" sz="2800" dirty="0">
              <a:latin typeface="Arial" panose="020B0604020202020204" pitchFamily="34" charset="0"/>
            </a:endParaRPr>
          </a:p>
          <a:p>
            <a:pPr algn="just" eaLnBrk="1" hangingPunct="1">
              <a:spcAft>
                <a:spcPct val="25000"/>
              </a:spcAft>
              <a:buClr>
                <a:schemeClr val="accent2"/>
              </a:buClr>
              <a:buFont typeface="Wingdings" panose="05000000000000000000" pitchFamily="2" charset="2"/>
              <a:buChar char="§"/>
            </a:pPr>
            <a:r>
              <a:rPr lang="it-IT" altLang="it-IT" sz="2800" dirty="0">
                <a:latin typeface="Arial" panose="020B0604020202020204" pitchFamily="34" charset="0"/>
              </a:rPr>
              <a:t>d</a:t>
            </a:r>
            <a:r>
              <a:rPr lang="it-IT" altLang="it-IT" sz="2800" dirty="0" smtClean="0">
                <a:latin typeface="Arial" panose="020B0604020202020204" pitchFamily="34" charset="0"/>
              </a:rPr>
              <a:t>ovrete concatenare le conoscenze  autonomamente e integrarle con quelle non trattate a lezione</a:t>
            </a:r>
            <a:endParaRPr lang="it-IT" altLang="it-IT" sz="2800" dirty="0">
              <a:latin typeface="Arial" panose="020B0604020202020204" pitchFamily="34" charset="0"/>
            </a:endParaRPr>
          </a:p>
          <a:p>
            <a:pPr algn="just" eaLnBrk="1" hangingPunct="1">
              <a:spcAft>
                <a:spcPct val="25000"/>
              </a:spcAft>
              <a:buClr>
                <a:schemeClr val="accent2"/>
              </a:buClr>
              <a:buFont typeface="Wingdings" panose="05000000000000000000" pitchFamily="2" charset="2"/>
              <a:buChar char="§"/>
            </a:pPr>
            <a:r>
              <a:rPr lang="it-IT" altLang="it-IT" sz="2800" dirty="0">
                <a:latin typeface="Arial" panose="020B0604020202020204" pitchFamily="34" charset="0"/>
              </a:rPr>
              <a:t>argomenti del Girotto e Zorzi, e del Bressan in alcune parti, si ripetono e sono quindi </a:t>
            </a:r>
            <a:r>
              <a:rPr lang="it-IT" altLang="it-IT" sz="2800" i="1" dirty="0">
                <a:solidFill>
                  <a:srgbClr val="FF9900"/>
                </a:solidFill>
                <a:latin typeface="Arial" panose="020B0604020202020204" pitchFamily="34" charset="0"/>
              </a:rPr>
              <a:t>ridondanti</a:t>
            </a:r>
            <a:endParaRPr lang="it-IT" altLang="it-IT" sz="2800" dirty="0">
              <a:solidFill>
                <a:schemeClr val="accent2"/>
              </a:solidFill>
              <a:latin typeface="Arial" panose="020B0604020202020204" pitchFamily="34" charset="0"/>
            </a:endParaRPr>
          </a:p>
          <a:p>
            <a:pPr algn="just" eaLnBrk="1" hangingPunct="1">
              <a:spcAft>
                <a:spcPct val="25000"/>
              </a:spcAft>
              <a:buClr>
                <a:schemeClr val="accent2"/>
              </a:buClr>
              <a:buFont typeface="Wingdings" panose="05000000000000000000" pitchFamily="2" charset="2"/>
              <a:buChar char="§"/>
            </a:pPr>
            <a:r>
              <a:rPr lang="it-IT" altLang="it-IT" sz="2800" dirty="0" smtClean="0">
                <a:latin typeface="Arial" panose="020B0604020202020204" pitchFamily="34" charset="0"/>
              </a:rPr>
              <a:t>Assimilando i testi comprenderete in maniera autonoma cosa </a:t>
            </a:r>
            <a:r>
              <a:rPr lang="it-IT" altLang="it-IT" sz="2800" dirty="0">
                <a:latin typeface="Arial" panose="020B0604020202020204" pitchFamily="34" charset="0"/>
              </a:rPr>
              <a:t>funge o meno da </a:t>
            </a:r>
            <a:r>
              <a:rPr lang="it-IT" altLang="it-IT" sz="2800" i="1" dirty="0">
                <a:solidFill>
                  <a:srgbClr val="FF9900"/>
                </a:solidFill>
                <a:latin typeface="Arial" panose="020B0604020202020204" pitchFamily="34" charset="0"/>
              </a:rPr>
              <a:t>approfondimento</a:t>
            </a:r>
          </a:p>
          <a:p>
            <a:pPr algn="just" eaLnBrk="1" hangingPunct="1">
              <a:spcAft>
                <a:spcPct val="25000"/>
              </a:spcAft>
              <a:buClr>
                <a:schemeClr val="accent2"/>
              </a:buClr>
              <a:buFont typeface="Wingdings" panose="05000000000000000000" pitchFamily="2" charset="2"/>
              <a:buChar char="§"/>
            </a:pPr>
            <a:r>
              <a:rPr lang="it-IT" altLang="it-IT" sz="2800" dirty="0">
                <a:latin typeface="Arial" panose="020B0604020202020204" pitchFamily="34" charset="0"/>
              </a:rPr>
              <a:t>non lasciatevi ingannare dallo stile narrativo del </a:t>
            </a:r>
            <a:r>
              <a:rPr lang="it-IT" altLang="it-IT" sz="2800" i="1" dirty="0">
                <a:latin typeface="Arial" panose="020B0604020202020204" pitchFamily="34" charset="0"/>
              </a:rPr>
              <a:t>Bressan</a:t>
            </a:r>
            <a:r>
              <a:rPr lang="it-IT" altLang="it-IT" sz="2800" dirty="0">
                <a:latin typeface="Arial" panose="020B0604020202020204" pitchFamily="34" charset="0"/>
              </a:rPr>
              <a:t>: a voi viene richiesto di acquisire le conoscenze in esso </a:t>
            </a:r>
            <a:r>
              <a:rPr lang="it-IT" altLang="it-IT" sz="2800" dirty="0" smtClean="0">
                <a:latin typeface="Arial" panose="020B0604020202020204" pitchFamily="34" charset="0"/>
              </a:rPr>
              <a:t>dettagliate</a:t>
            </a:r>
            <a:endParaRPr lang="it-IT" altLang="it-IT" sz="2800" i="1" dirty="0">
              <a:solidFill>
                <a:srgbClr val="FF99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Effect transition="in" filter="wipe(left)">
                                      <p:cBhvr>
                                        <p:cTn id="7" dur="500"/>
                                        <p:tgtEl>
                                          <p:spTgt spid="133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23">
                                            <p:txEl>
                                              <p:pRg st="1" end="1"/>
                                            </p:txEl>
                                          </p:spTgt>
                                        </p:tgtEl>
                                        <p:attrNameLst>
                                          <p:attrName>style.visibility</p:attrName>
                                        </p:attrNameLst>
                                      </p:cBhvr>
                                      <p:to>
                                        <p:strVal val="visible"/>
                                      </p:to>
                                    </p:set>
                                    <p:animEffect transition="in" filter="wipe(left)">
                                      <p:cBhvr>
                                        <p:cTn id="12" dur="500"/>
                                        <p:tgtEl>
                                          <p:spTgt spid="133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123">
                                            <p:txEl>
                                              <p:pRg st="2" end="2"/>
                                            </p:txEl>
                                          </p:spTgt>
                                        </p:tgtEl>
                                        <p:attrNameLst>
                                          <p:attrName>style.visibility</p:attrName>
                                        </p:attrNameLst>
                                      </p:cBhvr>
                                      <p:to>
                                        <p:strVal val="visible"/>
                                      </p:to>
                                    </p:set>
                                    <p:animEffect transition="in" filter="wipe(left)">
                                      <p:cBhvr>
                                        <p:cTn id="17" dur="500"/>
                                        <p:tgtEl>
                                          <p:spTgt spid="1331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3123">
                                            <p:txEl>
                                              <p:pRg st="3" end="3"/>
                                            </p:txEl>
                                          </p:spTgt>
                                        </p:tgtEl>
                                        <p:attrNameLst>
                                          <p:attrName>style.visibility</p:attrName>
                                        </p:attrNameLst>
                                      </p:cBhvr>
                                      <p:to>
                                        <p:strVal val="visible"/>
                                      </p:to>
                                    </p:set>
                                    <p:animEffect transition="in" filter="wipe(left)">
                                      <p:cBhvr>
                                        <p:cTn id="22" dur="500"/>
                                        <p:tgtEl>
                                          <p:spTgt spid="1331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3123">
                                            <p:txEl>
                                              <p:pRg st="4" end="4"/>
                                            </p:txEl>
                                          </p:spTgt>
                                        </p:tgtEl>
                                        <p:attrNameLst>
                                          <p:attrName>style.visibility</p:attrName>
                                        </p:attrNameLst>
                                      </p:cBhvr>
                                      <p:to>
                                        <p:strVal val="visible"/>
                                      </p:to>
                                    </p:set>
                                    <p:animEffect transition="in" filter="wipe(left)">
                                      <p:cBhvr>
                                        <p:cTn id="27" dur="500"/>
                                        <p:tgtEl>
                                          <p:spTgt spid="133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44450"/>
            <a:ext cx="82296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r>
              <a:rPr lang="it-IT" altLang="it-IT" smtClean="0">
                <a:solidFill>
                  <a:srgbClr val="000090"/>
                </a:solidFill>
              </a:rPr>
              <a:t>modalità del corso</a:t>
            </a:r>
          </a:p>
        </p:txBody>
      </p:sp>
      <p:sp>
        <p:nvSpPr>
          <p:cNvPr id="216067" name="Rectangle 3"/>
          <p:cNvSpPr>
            <a:spLocks noGrp="1" noChangeArrowheads="1"/>
          </p:cNvSpPr>
          <p:nvPr>
            <p:ph type="body" idx="1"/>
          </p:nvPr>
        </p:nvSpPr>
        <p:spPr>
          <a:xfrm>
            <a:off x="57150" y="1888331"/>
            <a:ext cx="6324600" cy="5805487"/>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266700" indent="-266700" algn="just" eaLnBrk="1" hangingPunct="1">
              <a:lnSpc>
                <a:spcPct val="80000"/>
              </a:lnSpc>
              <a:spcBef>
                <a:spcPct val="25000"/>
              </a:spcBef>
              <a:buClr>
                <a:schemeClr val="accent2"/>
              </a:buClr>
              <a:buFont typeface="Wingdings" panose="05000000000000000000" pitchFamily="2" charset="2"/>
              <a:buChar char="§"/>
            </a:pPr>
            <a:r>
              <a:rPr lang="en-GB" altLang="it-IT" sz="2400" b="1" dirty="0" err="1" smtClean="0"/>
              <a:t>Laboratorio</a:t>
            </a:r>
            <a:r>
              <a:rPr lang="en-GB" altLang="it-IT" sz="2400" b="1" dirty="0" smtClean="0"/>
              <a:t> di </a:t>
            </a:r>
            <a:r>
              <a:rPr lang="en-GB" altLang="it-IT" sz="2400" b="1" dirty="0" err="1" smtClean="0"/>
              <a:t>conoscenza</a:t>
            </a:r>
            <a:r>
              <a:rPr lang="en-GB" altLang="it-IT" sz="2400" b="1" dirty="0" smtClean="0"/>
              <a:t>: </a:t>
            </a:r>
            <a:r>
              <a:rPr lang="en-GB" altLang="it-IT" sz="2400" dirty="0" err="1" smtClean="0"/>
              <a:t>Condivisione</a:t>
            </a:r>
            <a:r>
              <a:rPr lang="en-GB" altLang="it-IT" sz="2400" dirty="0" smtClean="0"/>
              <a:t> di </a:t>
            </a:r>
            <a:r>
              <a:rPr lang="en-GB" altLang="it-IT" sz="2400" dirty="0" err="1" smtClean="0"/>
              <a:t>uno</a:t>
            </a:r>
            <a:r>
              <a:rPr lang="en-GB" altLang="it-IT" sz="2400" dirty="0" smtClean="0"/>
              <a:t> </a:t>
            </a:r>
            <a:r>
              <a:rPr lang="en-GB" altLang="it-IT" sz="2400" dirty="0" err="1" smtClean="0"/>
              <a:t>spazio</a:t>
            </a:r>
            <a:r>
              <a:rPr lang="en-GB" altLang="it-IT" sz="2400" dirty="0" smtClean="0"/>
              <a:t> Moodle2 in cui vi </a:t>
            </a:r>
            <a:r>
              <a:rPr lang="en-GB" altLang="it-IT" sz="2400" dirty="0" err="1" smtClean="0"/>
              <a:t>depositerò</a:t>
            </a:r>
            <a:r>
              <a:rPr lang="en-GB" altLang="it-IT" sz="2400" dirty="0" smtClean="0"/>
              <a:t>  slide + </a:t>
            </a:r>
            <a:r>
              <a:rPr lang="en-GB" altLang="it-IT" sz="2400" dirty="0" err="1" smtClean="0"/>
              <a:t>audiovideolezioni</a:t>
            </a:r>
            <a:r>
              <a:rPr lang="en-GB" altLang="it-IT" sz="2400" dirty="0" smtClean="0"/>
              <a:t> + audio AA </a:t>
            </a:r>
            <a:r>
              <a:rPr lang="en-GB" altLang="it-IT" sz="2400" dirty="0" err="1" smtClean="0"/>
              <a:t>precedente</a:t>
            </a:r>
            <a:r>
              <a:rPr lang="en-GB" altLang="it-IT" sz="2400" dirty="0" smtClean="0"/>
              <a:t> + </a:t>
            </a:r>
            <a:r>
              <a:rPr lang="en-GB" altLang="it-IT" sz="2400" dirty="0" err="1" smtClean="0"/>
              <a:t>materiali</a:t>
            </a:r>
            <a:r>
              <a:rPr lang="en-GB" altLang="it-IT" sz="2400" dirty="0" smtClean="0"/>
              <a:t> del </a:t>
            </a:r>
            <a:r>
              <a:rPr lang="en-GB" altLang="it-IT" sz="2400" dirty="0" err="1" smtClean="0"/>
              <a:t>corso</a:t>
            </a:r>
            <a:r>
              <a:rPr lang="en-GB" altLang="it-IT" sz="2400" dirty="0" smtClean="0"/>
              <a:t> (</a:t>
            </a:r>
            <a:r>
              <a:rPr lang="en-GB" altLang="it-IT" sz="2400" dirty="0" err="1" smtClean="0"/>
              <a:t>dimostratori</a:t>
            </a:r>
            <a:r>
              <a:rPr lang="en-GB" altLang="it-IT" sz="2400" dirty="0" smtClean="0"/>
              <a:t>, </a:t>
            </a:r>
            <a:r>
              <a:rPr lang="en-GB" altLang="it-IT" sz="2400" dirty="0" err="1" smtClean="0"/>
              <a:t>analisi</a:t>
            </a:r>
            <a:r>
              <a:rPr lang="en-GB" altLang="it-IT" sz="2400" dirty="0" smtClean="0"/>
              <a:t>, </a:t>
            </a:r>
            <a:r>
              <a:rPr lang="en-GB" altLang="it-IT" sz="2400" dirty="0" err="1" smtClean="0"/>
              <a:t>articoli</a:t>
            </a:r>
            <a:r>
              <a:rPr lang="en-GB" altLang="it-IT" sz="2400" dirty="0" smtClean="0"/>
              <a:t>, </a:t>
            </a:r>
            <a:r>
              <a:rPr lang="en-GB" altLang="it-IT" sz="2400" dirty="0" err="1" smtClean="0"/>
              <a:t>estratti</a:t>
            </a:r>
            <a:r>
              <a:rPr lang="en-GB" altLang="it-IT" sz="2400" dirty="0" smtClean="0"/>
              <a:t>, link etc..)</a:t>
            </a:r>
          </a:p>
          <a:p>
            <a:pPr marL="0" indent="0" algn="just" eaLnBrk="1" hangingPunct="1">
              <a:lnSpc>
                <a:spcPct val="80000"/>
              </a:lnSpc>
              <a:spcBef>
                <a:spcPct val="25000"/>
              </a:spcBef>
              <a:buClr>
                <a:schemeClr val="accent2"/>
              </a:buClr>
              <a:buNone/>
            </a:pPr>
            <a:endParaRPr lang="en-GB" altLang="it-IT" sz="2400" dirty="0" smtClean="0"/>
          </a:p>
          <a:p>
            <a:pPr marL="266700" indent="-266700" algn="just" eaLnBrk="1" hangingPunct="1">
              <a:lnSpc>
                <a:spcPct val="80000"/>
              </a:lnSpc>
              <a:spcBef>
                <a:spcPct val="25000"/>
              </a:spcBef>
              <a:buClr>
                <a:schemeClr val="accent2"/>
              </a:buClr>
              <a:buFont typeface="Wingdings" panose="05000000000000000000" pitchFamily="2" charset="2"/>
              <a:buChar char="§"/>
            </a:pPr>
            <a:r>
              <a:rPr lang="en-GB" altLang="it-IT" sz="2400" b="1" dirty="0" err="1"/>
              <a:t>A</a:t>
            </a:r>
            <a:r>
              <a:rPr lang="en-GB" altLang="it-IT" sz="2400" b="1" dirty="0" err="1" smtClean="0"/>
              <a:t>lcune</a:t>
            </a:r>
            <a:r>
              <a:rPr lang="en-GB" altLang="it-IT" sz="2400" b="1" dirty="0" smtClean="0"/>
              <a:t> </a:t>
            </a:r>
            <a:r>
              <a:rPr lang="en-GB" altLang="it-IT" sz="2400" b="1" dirty="0" err="1" smtClean="0"/>
              <a:t>lezioni</a:t>
            </a:r>
            <a:r>
              <a:rPr lang="en-GB" altLang="it-IT" sz="2400" b="1" dirty="0" smtClean="0"/>
              <a:t> </a:t>
            </a:r>
            <a:r>
              <a:rPr lang="en-GB" altLang="it-IT" sz="2400" b="1" dirty="0" err="1" smtClean="0"/>
              <a:t>pratiche</a:t>
            </a:r>
            <a:r>
              <a:rPr lang="en-GB" altLang="it-IT" sz="2400" b="1" dirty="0" smtClean="0"/>
              <a:t> in cui vi </a:t>
            </a:r>
            <a:r>
              <a:rPr lang="en-GB" altLang="it-IT" sz="2400" b="1" dirty="0" err="1" smtClean="0"/>
              <a:t>chiederò</a:t>
            </a:r>
            <a:r>
              <a:rPr lang="en-GB" altLang="it-IT" sz="2400" b="1" dirty="0" smtClean="0"/>
              <a:t> di </a:t>
            </a:r>
            <a:r>
              <a:rPr lang="en-GB" altLang="it-IT" sz="2400" b="1" dirty="0" err="1" smtClean="0"/>
              <a:t>portare</a:t>
            </a:r>
            <a:r>
              <a:rPr lang="en-GB" altLang="it-IT" sz="2400" b="1" dirty="0" smtClean="0"/>
              <a:t> </a:t>
            </a:r>
            <a:r>
              <a:rPr lang="en-GB" altLang="it-IT" sz="2400" b="1" dirty="0" err="1" smtClean="0"/>
              <a:t>i</a:t>
            </a:r>
            <a:r>
              <a:rPr lang="en-GB" altLang="it-IT" sz="2400" b="1" dirty="0" smtClean="0"/>
              <a:t> </a:t>
            </a:r>
            <a:r>
              <a:rPr lang="en-GB" altLang="it-IT" sz="2400" b="1" dirty="0" err="1" smtClean="0"/>
              <a:t>vostri</a:t>
            </a:r>
            <a:r>
              <a:rPr lang="en-GB" altLang="it-IT" sz="2400" b="1" dirty="0" smtClean="0"/>
              <a:t> </a:t>
            </a:r>
            <a:r>
              <a:rPr lang="en-GB" altLang="it-IT" sz="2400" b="1" i="1" dirty="0" smtClean="0"/>
              <a:t>laptop</a:t>
            </a:r>
            <a:r>
              <a:rPr lang="en-GB" altLang="it-IT" sz="2400" i="1" dirty="0" smtClean="0"/>
              <a:t> </a:t>
            </a:r>
            <a:r>
              <a:rPr lang="en-GB" altLang="it-IT" sz="2400" dirty="0" smtClean="0"/>
              <a:t>(</a:t>
            </a:r>
            <a:r>
              <a:rPr lang="en-GB" altLang="it-IT" sz="2400" dirty="0" err="1" smtClean="0"/>
              <a:t>almeno</a:t>
            </a:r>
            <a:r>
              <a:rPr lang="en-GB" altLang="it-IT" sz="2400" dirty="0" smtClean="0"/>
              <a:t> 1/5 con </a:t>
            </a:r>
            <a:r>
              <a:rPr lang="en-GB" altLang="it-IT" sz="2400" dirty="0" err="1" smtClean="0"/>
              <a:t>installato</a:t>
            </a:r>
            <a:r>
              <a:rPr lang="en-GB" altLang="it-IT" sz="2400" dirty="0" smtClean="0"/>
              <a:t> Excel)</a:t>
            </a:r>
          </a:p>
          <a:p>
            <a:pPr marL="266700" indent="-266700" algn="just" eaLnBrk="1" hangingPunct="1">
              <a:lnSpc>
                <a:spcPct val="80000"/>
              </a:lnSpc>
              <a:spcBef>
                <a:spcPct val="25000"/>
              </a:spcBef>
              <a:buClr>
                <a:schemeClr val="accent2"/>
              </a:buClr>
              <a:buFont typeface="Wingdings" panose="05000000000000000000" pitchFamily="2" charset="2"/>
              <a:buChar char="§"/>
            </a:pPr>
            <a:endParaRPr lang="en-GB" altLang="it-IT" sz="2400" dirty="0" smtClean="0"/>
          </a:p>
          <a:p>
            <a:pPr marL="266700" indent="-266700" algn="just" eaLnBrk="1" hangingPunct="1">
              <a:lnSpc>
                <a:spcPct val="80000"/>
              </a:lnSpc>
              <a:spcBef>
                <a:spcPct val="25000"/>
              </a:spcBef>
              <a:buClr>
                <a:schemeClr val="accent2"/>
              </a:buClr>
              <a:buFont typeface="Wingdings" panose="05000000000000000000" pitchFamily="2" charset="2"/>
              <a:buChar char="§"/>
            </a:pPr>
            <a:r>
              <a:rPr lang="en-GB" altLang="it-IT" sz="2400" b="1" dirty="0" err="1" smtClean="0"/>
              <a:t>lavoro</a:t>
            </a:r>
            <a:r>
              <a:rPr lang="en-GB" altLang="it-IT" sz="2400" b="1" dirty="0" smtClean="0"/>
              <a:t> di </a:t>
            </a:r>
            <a:r>
              <a:rPr lang="en-GB" altLang="it-IT" sz="2400" b="1" dirty="0" err="1" smtClean="0"/>
              <a:t>gruppo</a:t>
            </a:r>
            <a:r>
              <a:rPr lang="en-GB" altLang="it-IT" sz="2400" b="1" dirty="0" smtClean="0"/>
              <a:t> </a:t>
            </a:r>
            <a:r>
              <a:rPr lang="en-GB" altLang="it-IT" sz="2400" dirty="0" err="1" smtClean="0"/>
              <a:t>anche</a:t>
            </a:r>
            <a:r>
              <a:rPr lang="en-GB" altLang="it-IT" sz="2400" dirty="0" smtClean="0"/>
              <a:t> se </a:t>
            </a:r>
            <a:r>
              <a:rPr lang="en-GB" altLang="it-IT" sz="2400" dirty="0" err="1" smtClean="0"/>
              <a:t>verrà</a:t>
            </a:r>
            <a:r>
              <a:rPr lang="en-GB" altLang="it-IT" sz="2400" dirty="0" smtClean="0"/>
              <a:t> </a:t>
            </a:r>
            <a:r>
              <a:rPr lang="en-GB" altLang="it-IT" sz="2400" dirty="0" err="1" smtClean="0"/>
              <a:t>valutata</a:t>
            </a:r>
            <a:r>
              <a:rPr lang="en-GB" altLang="it-IT" sz="2400" dirty="0" smtClean="0"/>
              <a:t> la performance </a:t>
            </a:r>
            <a:r>
              <a:rPr lang="en-GB" altLang="it-IT" sz="2400" dirty="0" err="1" smtClean="0"/>
              <a:t>individuale</a:t>
            </a:r>
            <a:r>
              <a:rPr lang="en-GB" altLang="it-IT" sz="2400" dirty="0" smtClean="0"/>
              <a:t>!</a:t>
            </a:r>
          </a:p>
          <a:p>
            <a:pPr marL="266700" indent="-266700" algn="just" eaLnBrk="1" hangingPunct="1">
              <a:lnSpc>
                <a:spcPct val="80000"/>
              </a:lnSpc>
              <a:spcBef>
                <a:spcPct val="25000"/>
              </a:spcBef>
              <a:buClr>
                <a:schemeClr val="accent2"/>
              </a:buClr>
              <a:buFont typeface="Wingdings" panose="05000000000000000000" pitchFamily="2" charset="2"/>
              <a:buChar char="§"/>
            </a:pPr>
            <a:endParaRPr lang="en-GB" altLang="it-IT" sz="2400" dirty="0" smtClean="0"/>
          </a:p>
        </p:txBody>
      </p:sp>
      <p:pic>
        <p:nvPicPr>
          <p:cNvPr id="216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287" y="3791743"/>
            <a:ext cx="2762250" cy="199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1287" y="1759117"/>
            <a:ext cx="25431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6067">
                                            <p:txEl>
                                              <p:pRg st="0" end="0"/>
                                            </p:txEl>
                                          </p:spTgt>
                                        </p:tgtEl>
                                        <p:attrNameLst>
                                          <p:attrName>style.visibility</p:attrName>
                                        </p:attrNameLst>
                                      </p:cBhvr>
                                      <p:to>
                                        <p:strVal val="visible"/>
                                      </p:to>
                                    </p:set>
                                    <p:animEffect transition="in" filter="wipe(left)">
                                      <p:cBhvr>
                                        <p:cTn id="7" dur="500"/>
                                        <p:tgtEl>
                                          <p:spTgt spid="216067">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6069"/>
                                        </p:tgtEl>
                                        <p:attrNameLst>
                                          <p:attrName>style.visibility</p:attrName>
                                        </p:attrNameLst>
                                      </p:cBhvr>
                                      <p:to>
                                        <p:strVal val="visible"/>
                                      </p:to>
                                    </p:set>
                                    <p:animEffect transition="in" filter="fade">
                                      <p:cBhvr>
                                        <p:cTn id="11" dur="2000"/>
                                        <p:tgtEl>
                                          <p:spTgt spid="2160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6067">
                                            <p:txEl>
                                              <p:pRg st="2" end="2"/>
                                            </p:txEl>
                                          </p:spTgt>
                                        </p:tgtEl>
                                        <p:attrNameLst>
                                          <p:attrName>style.visibility</p:attrName>
                                        </p:attrNameLst>
                                      </p:cBhvr>
                                      <p:to>
                                        <p:strVal val="visible"/>
                                      </p:to>
                                    </p:set>
                                    <p:animEffect transition="in" filter="wipe(left)">
                                      <p:cBhvr>
                                        <p:cTn id="16" dur="500"/>
                                        <p:tgtEl>
                                          <p:spTgt spid="216067">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6067">
                                            <p:txEl>
                                              <p:pRg st="4" end="4"/>
                                            </p:txEl>
                                          </p:spTgt>
                                        </p:tgtEl>
                                        <p:attrNameLst>
                                          <p:attrName>style.visibility</p:attrName>
                                        </p:attrNameLst>
                                      </p:cBhvr>
                                      <p:to>
                                        <p:strVal val="visible"/>
                                      </p:to>
                                    </p:set>
                                    <p:animEffect transition="in" filter="wipe(left)">
                                      <p:cBhvr>
                                        <p:cTn id="21" dur="500"/>
                                        <p:tgtEl>
                                          <p:spTgt spid="216067">
                                            <p:txEl>
                                              <p:pRg st="4" end="4"/>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16068"/>
                                        </p:tgtEl>
                                        <p:attrNameLst>
                                          <p:attrName>style.visibility</p:attrName>
                                        </p:attrNameLst>
                                      </p:cBhvr>
                                      <p:to>
                                        <p:strVal val="visible"/>
                                      </p:to>
                                    </p:set>
                                    <p:animEffect transition="in" filter="fade">
                                      <p:cBhvr>
                                        <p:cTn id="25" dur="2000"/>
                                        <p:tgtEl>
                                          <p:spTgt spid="216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uiExpand="1"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Times"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46492</TotalTime>
  <Words>3011</Words>
  <Application>Microsoft Office PowerPoint</Application>
  <PresentationFormat>On-screen Show (4:3)</PresentationFormat>
  <Paragraphs>212</Paragraphs>
  <Slides>30</Slides>
  <Notes>23</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MS PGothic</vt:lpstr>
      <vt:lpstr>MS PGothic</vt:lpstr>
      <vt:lpstr>SimSun</vt:lpstr>
      <vt:lpstr>Arial</vt:lpstr>
      <vt:lpstr>MetaPlus-Book</vt:lpstr>
      <vt:lpstr>MetaPlus-Roman</vt:lpstr>
      <vt:lpstr>Times</vt:lpstr>
      <vt:lpstr>Wingdings</vt:lpstr>
      <vt:lpstr>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nota sui testi</vt:lpstr>
      <vt:lpstr>modalità del corso</vt:lpstr>
      <vt:lpstr>supplementi</vt:lpstr>
      <vt:lpstr>slide + audio (AA 2019)                    + audiovideolezioni + supplementi e approfondimenti:  dove e come?</vt:lpstr>
      <vt:lpstr>PowerPoint Presentation</vt:lpstr>
      <vt:lpstr>PowerPoint Presentation</vt:lpstr>
      <vt:lpstr>PowerPoint Presentation</vt:lpstr>
      <vt:lpstr>PowerPoint Presentation</vt:lpstr>
      <vt:lpstr>PowerPoint Presentation</vt:lpstr>
      <vt:lpstr>PowerPoint Presentation</vt:lpstr>
      <vt:lpstr>referenze per curiosi</vt:lpstr>
      <vt:lpstr>racconti sulla percezione</vt:lpstr>
      <vt:lpstr>metodi in pratica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Software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Adri</dc:creator>
  <cp:lastModifiedBy>FANTONI CARLO</cp:lastModifiedBy>
  <cp:revision>733</cp:revision>
  <dcterms:created xsi:type="dcterms:W3CDTF">2010-11-07T22:02:08Z</dcterms:created>
  <dcterms:modified xsi:type="dcterms:W3CDTF">2021-03-01T16:15:43Z</dcterms:modified>
</cp:coreProperties>
</file>