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92" r:id="rId23"/>
    <p:sldId id="277" r:id="rId24"/>
    <p:sldId id="279" r:id="rId25"/>
    <p:sldId id="278" r:id="rId26"/>
    <p:sldId id="280" r:id="rId27"/>
    <p:sldId id="282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89" r:id="rId37"/>
    <p:sldId id="291" r:id="rId38"/>
    <p:sldId id="295" r:id="rId39"/>
    <p:sldId id="293" r:id="rId40"/>
    <p:sldId id="294" r:id="rId41"/>
    <p:sldId id="298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FF0000"/>
    <a:srgbClr val="69D8FF"/>
    <a:srgbClr val="FFB7B7"/>
    <a:srgbClr val="155D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jx8c-2Nps" TargetMode="External"/><Relationship Id="rId2" Type="http://schemas.openxmlformats.org/officeDocument/2006/relationships/hyperlink" Target="https://www.youtube.com/watch?v=kXKwb7PEAL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X2a2xxVQcA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4SR3G8TJ8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6c6IUD9Brc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youtube.com/watch?v=E9vcO0pBai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Collaborative robotics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</a:t>
            </a:r>
            <a:r>
              <a:rPr lang="it-IT" dirty="0" smtClean="0"/>
              <a:t>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4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Hazards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Robots pose hazard because of:</a:t>
                </a:r>
              </a:p>
              <a:p>
                <a:pPr lvl="1"/>
                <a:r>
                  <a:rPr lang="en-GB" b="1" dirty="0" smtClean="0"/>
                  <a:t>Inertia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𝑞</m:t>
                      </m:r>
                      <m:r>
                        <a:rPr lang="en-GB" i="1" dirty="0" smtClean="0">
                          <a:latin typeface="Cambria Math"/>
                        </a:rPr>
                        <m:t>=</m:t>
                      </m:r>
                      <m:r>
                        <a:rPr lang="en-GB" i="1" dirty="0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GB" dirty="0" smtClean="0"/>
              </a:p>
              <a:p>
                <a:pPr lvl="2"/>
                <a:r>
                  <a:rPr lang="en-GB" dirty="0" smtClean="0"/>
                  <a:t>Mass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, velocity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, momentum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GB" dirty="0" smtClean="0"/>
                  <a:t> (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impact energy!</a:t>
                </a:r>
                <a:r>
                  <a:rPr lang="en-GB" dirty="0" smtClean="0"/>
                  <a:t>)</a:t>
                </a:r>
              </a:p>
              <a:p>
                <a:pPr lvl="1"/>
                <a:r>
                  <a:rPr lang="en-GB" b="1" dirty="0" smtClean="0"/>
                  <a:t>Structure</a:t>
                </a:r>
              </a:p>
              <a:p>
                <a:pPr lvl="2"/>
                <a:r>
                  <a:rPr lang="en-GB" dirty="0" smtClean="0"/>
                  <a:t>Crush-hazard through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pinching</a:t>
                </a:r>
                <a:r>
                  <a:rPr lang="en-GB" dirty="0" smtClean="0"/>
                  <a:t> (e.g. joints/between links)</a:t>
                </a:r>
              </a:p>
              <a:p>
                <a:pPr lvl="2"/>
                <a:r>
                  <a:rPr lang="en-GB" dirty="0" smtClean="0">
                    <a:solidFill>
                      <a:srgbClr val="FF0000"/>
                    </a:solidFill>
                  </a:rPr>
                  <a:t>Penetration-hazard</a:t>
                </a:r>
                <a:r>
                  <a:rPr lang="en-GB" dirty="0" smtClean="0"/>
                  <a:t> (e.g. a sharp edge on the tool)</a:t>
                </a:r>
              </a:p>
              <a:p>
                <a:pPr lvl="1"/>
                <a:r>
                  <a:rPr lang="en-GB" b="1" dirty="0" smtClean="0"/>
                  <a:t>Process forces</a:t>
                </a:r>
              </a:p>
              <a:p>
                <a:pPr lvl="2"/>
                <a:r>
                  <a:rPr lang="en-GB" dirty="0" smtClean="0"/>
                  <a:t>Crush-hazard due to operations which require high forces (e.g. handling of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heavy loads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37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Being </a:t>
            </a:r>
            <a:r>
              <a:rPr lang="en-GB" dirty="0" smtClean="0">
                <a:solidFill>
                  <a:srgbClr val="FF0000"/>
                </a:solidFill>
              </a:rPr>
              <a:t>close to the robot</a:t>
            </a:r>
          </a:p>
          <a:p>
            <a:pPr lvl="1"/>
            <a:r>
              <a:rPr lang="en-GB" dirty="0" smtClean="0"/>
              <a:t>This means being inside its </a:t>
            </a:r>
            <a:r>
              <a:rPr lang="en-GB" b="1" dirty="0" smtClean="0"/>
              <a:t>workspace</a:t>
            </a:r>
          </a:p>
          <a:p>
            <a:pPr lvl="1"/>
            <a:r>
              <a:rPr lang="en-GB" dirty="0" smtClean="0"/>
              <a:t>In case of mobile robots the workspace is </a:t>
            </a:r>
            <a:r>
              <a:rPr lang="en-GB" b="1" dirty="0" smtClean="0"/>
              <a:t>boundless </a:t>
            </a:r>
            <a:r>
              <a:rPr lang="en-GB" b="1" dirty="0" smtClean="0">
                <a:solidFill>
                  <a:srgbClr val="FF0000"/>
                </a:solidFill>
              </a:rPr>
              <a:t>(!)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39752" y="3481060"/>
            <a:ext cx="4968552" cy="2972276"/>
            <a:chOff x="1835696" y="3022006"/>
            <a:chExt cx="5976664" cy="3575346"/>
          </a:xfrm>
        </p:grpSpPr>
        <p:grpSp>
          <p:nvGrpSpPr>
            <p:cNvPr id="12" name="Group 11"/>
            <p:cNvGrpSpPr/>
            <p:nvPr/>
          </p:nvGrpSpPr>
          <p:grpSpPr>
            <a:xfrm>
              <a:off x="3491880" y="3022006"/>
              <a:ext cx="4320480" cy="3575346"/>
              <a:chOff x="3491880" y="3022006"/>
              <a:chExt cx="4320480" cy="357534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91880" y="3022006"/>
                <a:ext cx="4320480" cy="3575346"/>
              </a:xfrm>
              <a:custGeom>
                <a:avLst/>
                <a:gdLst/>
                <a:ahLst/>
                <a:cxnLst/>
                <a:rect l="l" t="t" r="r" b="b"/>
                <a:pathLst>
                  <a:path w="4320480" h="3575346">
                    <a:moveTo>
                      <a:pt x="2523687" y="0"/>
                    </a:moveTo>
                    <a:cubicBezTo>
                      <a:pt x="3572658" y="380478"/>
                      <a:pt x="4320480" y="1386525"/>
                      <a:pt x="4320480" y="2567235"/>
                    </a:cubicBezTo>
                    <a:lnTo>
                      <a:pt x="4320397" y="2568887"/>
                    </a:lnTo>
                    <a:cubicBezTo>
                      <a:pt x="4124619" y="2520220"/>
                      <a:pt x="3919504" y="2495228"/>
                      <a:pt x="3708412" y="2495228"/>
                    </a:cubicBezTo>
                    <a:cubicBezTo>
                      <a:pt x="2835431" y="2495228"/>
                      <a:pt x="2064657" y="2922651"/>
                      <a:pt x="1604851" y="3575346"/>
                    </a:cubicBezTo>
                    <a:lnTo>
                      <a:pt x="251174" y="3575346"/>
                    </a:lnTo>
                    <a:cubicBezTo>
                      <a:pt x="90132" y="3248624"/>
                      <a:pt x="0" y="2882207"/>
                      <a:pt x="0" y="2495228"/>
                    </a:cubicBezTo>
                    <a:cubicBezTo>
                      <a:pt x="0" y="1126898"/>
                      <a:pt x="1126903" y="15649"/>
                      <a:pt x="2523687" y="0"/>
                    </a:cubicBezTo>
                    <a:close/>
                  </a:path>
                </a:pathLst>
              </a:custGeom>
              <a:solidFill>
                <a:srgbClr val="FFB7B7">
                  <a:alpha val="5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pic>
            <p:nvPicPr>
              <p:cNvPr id="3074" name="Picture 2" descr="Image result for universal robot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4267551"/>
                <a:ext cx="1655996" cy="1537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835696" y="3573016"/>
              <a:ext cx="2160240" cy="3024336"/>
              <a:chOff x="2699792" y="3573016"/>
              <a:chExt cx="2160240" cy="302433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699792" y="3573016"/>
                <a:ext cx="2160240" cy="3024336"/>
              </a:xfrm>
              <a:prstGeom prst="roundRect">
                <a:avLst>
                  <a:gd name="adj" fmla="val 29251"/>
                </a:avLst>
              </a:prstGeom>
              <a:solidFill>
                <a:srgbClr val="69D8FF">
                  <a:alpha val="50196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76" name="Picture 4" descr="Image result for human silhouette worker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9167" l="32292" r="54635">
                            <a14:backgroundMark x1="40885" y1="14167" x2="40885" y2="14167"/>
                            <a14:backgroundMark x1="50521" y1="18519" x2="50521" y2="18519"/>
                            <a14:backgroundMark x1="50781" y1="7407" x2="52083" y2="22037"/>
                            <a14:backgroundMark x1="41406" y1="6019" x2="38333" y2="237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34" t="3944" r="46928" b="2703"/>
              <a:stretch/>
            </p:blipFill>
            <p:spPr bwMode="auto">
              <a:xfrm>
                <a:off x="3347864" y="3669057"/>
                <a:ext cx="847534" cy="286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Rounded Rectangle 19"/>
            <p:cNvSpPr/>
            <p:nvPr/>
          </p:nvSpPr>
          <p:spPr>
            <a:xfrm>
              <a:off x="3491880" y="4071901"/>
              <a:ext cx="504056" cy="2440264"/>
            </a:xfrm>
            <a:custGeom>
              <a:avLst/>
              <a:gdLst/>
              <a:ahLst/>
              <a:cxnLst/>
              <a:rect l="l" t="t" r="r" b="b"/>
              <a:pathLst>
                <a:path w="504056" h="2440264">
                  <a:moveTo>
                    <a:pt x="485165" y="0"/>
                  </a:moveTo>
                  <a:cubicBezTo>
                    <a:pt x="498086" y="46850"/>
                    <a:pt x="504056" y="96152"/>
                    <a:pt x="504056" y="146848"/>
                  </a:cubicBezTo>
                  <a:lnTo>
                    <a:pt x="504056" y="1907400"/>
                  </a:lnTo>
                  <a:cubicBezTo>
                    <a:pt x="504056" y="2132176"/>
                    <a:pt x="386693" y="2329540"/>
                    <a:pt x="209084" y="2440264"/>
                  </a:cubicBezTo>
                  <a:cubicBezTo>
                    <a:pt x="73272" y="2140282"/>
                    <a:pt x="0" y="1808086"/>
                    <a:pt x="0" y="1459174"/>
                  </a:cubicBezTo>
                  <a:cubicBezTo>
                    <a:pt x="0" y="913680"/>
                    <a:pt x="179096" y="409043"/>
                    <a:pt x="48516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88224" y="3560421"/>
            <a:ext cx="1444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Robot workspace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313" y="6074740"/>
            <a:ext cx="1535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8BBC"/>
                </a:solidFill>
              </a:rPr>
              <a:t>Human workspace</a:t>
            </a:r>
            <a:endParaRPr lang="en-GB" sz="1400" dirty="0">
              <a:solidFill>
                <a:srgbClr val="008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5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Humans</a:t>
            </a:r>
            <a:r>
              <a:rPr lang="it-IT" dirty="0" smtClean="0"/>
              <a:t> are </a:t>
            </a:r>
            <a:r>
              <a:rPr lang="it-IT" b="1" dirty="0" smtClean="0"/>
              <a:t>vulnerable</a:t>
            </a:r>
            <a:r>
              <a:rPr lang="it-IT" dirty="0" smtClean="0"/>
              <a:t> for:</a:t>
            </a:r>
          </a:p>
          <a:p>
            <a:pPr lvl="1"/>
            <a:r>
              <a:rPr lang="it-IT" dirty="0" smtClean="0"/>
              <a:t>Blunt impacts (with energy &gt; some level)</a:t>
            </a:r>
          </a:p>
          <a:p>
            <a:pPr lvl="1"/>
            <a:r>
              <a:rPr lang="it-IT" dirty="0" smtClean="0"/>
              <a:t>Penetrating/cutting impacts</a:t>
            </a:r>
          </a:p>
          <a:p>
            <a:pPr lvl="1"/>
            <a:r>
              <a:rPr lang="it-IT" dirty="0" smtClean="0"/>
              <a:t>Abrasion</a:t>
            </a:r>
          </a:p>
          <a:p>
            <a:pPr lvl="1"/>
            <a:r>
              <a:rPr lang="it-IT" dirty="0" smtClean="0"/>
              <a:t>Crushing (applied forces)</a:t>
            </a:r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4170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Risk reduction strategies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Collaborative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620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Risk reduction strategies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567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How do we reduce risk?</a:t>
            </a:r>
          </a:p>
          <a:p>
            <a:pPr lvl="1"/>
            <a:r>
              <a:rPr lang="it-IT" dirty="0" smtClean="0"/>
              <a:t>Lowering </a:t>
            </a:r>
            <a:r>
              <a:rPr lang="it-IT" dirty="0"/>
              <a:t>the </a:t>
            </a:r>
            <a:r>
              <a:rPr lang="it-IT" b="1" dirty="0"/>
              <a:t>hazards</a:t>
            </a:r>
            <a:endParaRPr lang="it-IT" b="1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Lowering the </a:t>
            </a:r>
            <a:r>
              <a:rPr lang="it-IT" b="1" dirty="0" smtClean="0"/>
              <a:t>exposure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lvl="1"/>
            <a:r>
              <a:rPr lang="it-IT" dirty="0" smtClean="0"/>
              <a:t>Lowering the </a:t>
            </a:r>
            <a:r>
              <a:rPr lang="it-IT" b="1" dirty="0" smtClean="0"/>
              <a:t>vulnerability</a:t>
            </a:r>
            <a:endParaRPr lang="it-IT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508104" y="3332162"/>
            <a:ext cx="3456384" cy="3337198"/>
            <a:chOff x="2555776" y="1844824"/>
            <a:chExt cx="4176464" cy="4032448"/>
          </a:xfrm>
        </p:grpSpPr>
        <p:sp>
          <p:nvSpPr>
            <p:cNvPr id="5" name="Oval 4"/>
            <p:cNvSpPr/>
            <p:nvPr/>
          </p:nvSpPr>
          <p:spPr>
            <a:xfrm>
              <a:off x="2555776" y="1844824"/>
              <a:ext cx="2880320" cy="288032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dirty="0" smtClean="0"/>
                <a:t>Hazard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851920" y="1844824"/>
              <a:ext cx="2880320" cy="288032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GB" dirty="0" smtClean="0"/>
                <a:t>Exposure</a:t>
              </a:r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202971" y="2996952"/>
              <a:ext cx="2880320" cy="288032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dirty="0" smtClean="0"/>
                <a:t>Vulnerability</a:t>
              </a:r>
              <a:endParaRPr lang="en-GB" dirty="0"/>
            </a:p>
          </p:txBody>
        </p:sp>
        <p:sp>
          <p:nvSpPr>
            <p:cNvPr id="8" name="Oval 8"/>
            <p:cNvSpPr/>
            <p:nvPr/>
          </p:nvSpPr>
          <p:spPr>
            <a:xfrm>
              <a:off x="3851920" y="2996952"/>
              <a:ext cx="1584176" cy="1572869"/>
            </a:xfrm>
            <a:custGeom>
              <a:avLst/>
              <a:gdLst/>
              <a:ahLst/>
              <a:cxnLst/>
              <a:rect l="l" t="t" r="r" b="b"/>
              <a:pathLst>
                <a:path w="1584176" h="1572869">
                  <a:moveTo>
                    <a:pt x="791211" y="0"/>
                  </a:moveTo>
                  <a:cubicBezTo>
                    <a:pt x="1083591" y="0"/>
                    <a:pt x="1355621" y="87129"/>
                    <a:pt x="1582369" y="237422"/>
                  </a:cubicBezTo>
                  <a:cubicBezTo>
                    <a:pt x="1583883" y="254199"/>
                    <a:pt x="1584176" y="271082"/>
                    <a:pt x="1584176" y="288033"/>
                  </a:cubicBezTo>
                  <a:cubicBezTo>
                    <a:pt x="1584176" y="850046"/>
                    <a:pt x="1262249" y="1336868"/>
                    <a:pt x="792088" y="1572869"/>
                  </a:cubicBezTo>
                  <a:cubicBezTo>
                    <a:pt x="321927" y="1336868"/>
                    <a:pt x="0" y="850046"/>
                    <a:pt x="0" y="288033"/>
                  </a:cubicBezTo>
                  <a:lnTo>
                    <a:pt x="1847" y="236333"/>
                  </a:lnTo>
                  <a:cubicBezTo>
                    <a:pt x="228200" y="86681"/>
                    <a:pt x="499583" y="0"/>
                    <a:pt x="791211" y="0"/>
                  </a:cubicBezTo>
                  <a:close/>
                </a:path>
              </a:pathLst>
            </a:custGeom>
            <a:solidFill>
              <a:srgbClr val="FFB7B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en-GB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8958" y="3429000"/>
              <a:ext cx="7906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Risk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7704" y="2636912"/>
                <a:ext cx="2840713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𝑅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𝐻</m:t>
                          </m:r>
                          <m:r>
                            <a:rPr lang="en-GB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↓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r>
                        <a:rPr lang="en-GB" sz="2400" b="0" i="1" smtClean="0">
                          <a:latin typeface="Cambria Math"/>
                        </a:rPr>
                        <m:t>𝐸</m:t>
                      </m:r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r>
                        <a:rPr lang="en-GB" sz="2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636912"/>
                <a:ext cx="284071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7704" y="4047455"/>
                <a:ext cx="2840714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𝑅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𝐻</m:t>
                      </m:r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𝐸</m:t>
                          </m:r>
                          <m:r>
                            <a:rPr lang="en-GB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↓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r>
                        <a:rPr lang="en-GB" sz="2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047455"/>
                <a:ext cx="28407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7704" y="5445224"/>
                <a:ext cx="2840714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𝑅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𝐻</m:t>
                      </m:r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r>
                        <a:rPr lang="en-GB" sz="2400" b="0" i="1" smtClean="0">
                          <a:latin typeface="Cambria Math"/>
                        </a:rPr>
                        <m:t>𝐸</m:t>
                      </m:r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𝑉</m:t>
                          </m:r>
                          <m:r>
                            <a:rPr lang="en-GB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↓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445224"/>
                <a:ext cx="28407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591843" y="6273336"/>
            <a:ext cx="3472434" cy="3525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Or combinations...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303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Exposure reduction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254887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Hystorically the first one</a:t>
            </a:r>
          </a:p>
          <a:p>
            <a:r>
              <a:rPr lang="it-IT" dirty="0" smtClean="0"/>
              <a:t>Reduces or avoids </a:t>
            </a:r>
            <a:r>
              <a:rPr lang="it-IT" b="1" dirty="0" smtClean="0"/>
              <a:t>exposure</a:t>
            </a:r>
            <a:r>
              <a:rPr lang="it-IT" dirty="0" smtClean="0"/>
              <a:t> entirely</a:t>
            </a:r>
          </a:p>
          <a:p>
            <a:r>
              <a:rPr lang="it-IT" dirty="0" smtClean="0"/>
              <a:t>Use of </a:t>
            </a:r>
            <a:r>
              <a:rPr lang="it-IT" b="1" dirty="0" smtClean="0"/>
              <a:t>fences</a:t>
            </a:r>
            <a:r>
              <a:rPr lang="it-IT" dirty="0" smtClean="0"/>
              <a:t>\</a:t>
            </a:r>
            <a:r>
              <a:rPr lang="it-IT" b="1" dirty="0" smtClean="0"/>
              <a:t>cages</a:t>
            </a:r>
            <a:r>
              <a:rPr lang="it-IT" dirty="0" smtClean="0"/>
              <a:t>\</a:t>
            </a:r>
            <a:r>
              <a:rPr lang="it-IT" b="1" dirty="0" smtClean="0"/>
              <a:t>cells</a:t>
            </a:r>
          </a:p>
          <a:p>
            <a:r>
              <a:rPr lang="it-IT" dirty="0" smtClean="0"/>
              <a:t>Addition of </a:t>
            </a:r>
            <a:r>
              <a:rPr lang="it-IT" b="1" dirty="0" smtClean="0"/>
              <a:t>safeguards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6" y="4149080"/>
            <a:ext cx="6037748" cy="248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08104" y="1556792"/>
            <a:ext cx="3635896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Very </a:t>
            </a:r>
            <a:r>
              <a:rPr lang="it-IT" b="1" dirty="0" smtClean="0"/>
              <a:t>effective</a:t>
            </a:r>
          </a:p>
          <a:p>
            <a:r>
              <a:rPr lang="it-IT" dirty="0" smtClean="0"/>
              <a:t>Severely </a:t>
            </a:r>
            <a:r>
              <a:rPr lang="it-IT" b="1" dirty="0" smtClean="0"/>
              <a:t>limiting</a:t>
            </a:r>
          </a:p>
          <a:p>
            <a:r>
              <a:rPr lang="it-IT" dirty="0" smtClean="0"/>
              <a:t>Can be </a:t>
            </a:r>
            <a:r>
              <a:rPr lang="it-IT" b="1" dirty="0" smtClean="0"/>
              <a:t>disregarded</a:t>
            </a:r>
            <a:r>
              <a:rPr lang="it-IT" dirty="0" smtClean="0"/>
              <a:t> by the user</a:t>
            </a:r>
          </a:p>
          <a:p>
            <a:r>
              <a:rPr lang="it-IT" dirty="0" smtClean="0"/>
              <a:t>Introduces </a:t>
            </a:r>
            <a:r>
              <a:rPr lang="it-IT" b="1" dirty="0" smtClean="0"/>
              <a:t>points of failure </a:t>
            </a:r>
            <a:r>
              <a:rPr lang="it-IT" dirty="0" smtClean="0"/>
              <a:t>of the safeguards themselves</a:t>
            </a:r>
          </a:p>
          <a:p>
            <a:pPr lvl="1"/>
            <a:r>
              <a:rPr lang="it-IT" dirty="0" smtClean="0"/>
              <a:t>Doors switches, etc.</a:t>
            </a:r>
          </a:p>
          <a:p>
            <a:pPr lvl="1"/>
            <a:r>
              <a:rPr lang="it-IT" dirty="0" smtClean="0"/>
              <a:t>Vision systems, laser scanners, etc.</a:t>
            </a:r>
          </a:p>
          <a:p>
            <a:r>
              <a:rPr lang="it-IT" dirty="0" smtClean="0"/>
              <a:t>Increases downtime (need to stop the robot to perform operations in the cage)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36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Vulnerability reduction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idea is to render the human </a:t>
            </a:r>
            <a:r>
              <a:rPr lang="it-IT" b="1" dirty="0" smtClean="0"/>
              <a:t>less vulnerable</a:t>
            </a:r>
          </a:p>
          <a:p>
            <a:r>
              <a:rPr lang="it-IT" b="1" dirty="0" smtClean="0"/>
              <a:t>Limited risk-limiting potential</a:t>
            </a:r>
          </a:p>
          <a:p>
            <a:r>
              <a:rPr lang="it-IT" dirty="0" smtClean="0"/>
              <a:t>The only possibility is using </a:t>
            </a:r>
            <a:r>
              <a:rPr lang="it-IT" b="1" dirty="0" smtClean="0"/>
              <a:t>Personal Protective Equipment</a:t>
            </a:r>
            <a:r>
              <a:rPr lang="it-IT" dirty="0" smtClean="0"/>
              <a:t> (</a:t>
            </a:r>
            <a:r>
              <a:rPr lang="it-IT" b="1" dirty="0" smtClean="0"/>
              <a:t>PPE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Useful only to a certain extent</a:t>
            </a:r>
          </a:p>
          <a:p>
            <a:pPr lvl="1"/>
            <a:r>
              <a:rPr lang="it-IT" dirty="0" smtClean="0"/>
              <a:t>Generally not sufficient by the safety regulations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06" y="2042225"/>
            <a:ext cx="1319250" cy="23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hord 3"/>
          <p:cNvSpPr/>
          <p:nvPr/>
        </p:nvSpPr>
        <p:spPr>
          <a:xfrm>
            <a:off x="7829442" y="1938536"/>
            <a:ext cx="482354" cy="482352"/>
          </a:xfrm>
          <a:prstGeom prst="chord">
            <a:avLst>
              <a:gd name="adj1" fmla="val 11143968"/>
              <a:gd name="adj2" fmla="val 90053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89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Hazard reduction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The modern approach is that of </a:t>
            </a:r>
            <a:r>
              <a:rPr lang="it-IT" b="1" dirty="0" smtClean="0">
                <a:solidFill>
                  <a:srgbClr val="00B050"/>
                </a:solidFill>
              </a:rPr>
              <a:t>reducing the damaging potential</a:t>
            </a:r>
            <a:r>
              <a:rPr lang="it-IT" dirty="0" smtClean="0"/>
              <a:t> of robots!</a:t>
            </a:r>
          </a:p>
          <a:p>
            <a:r>
              <a:rPr lang="it-IT" dirty="0" smtClean="0"/>
              <a:t>Several ways to achieve this:</a:t>
            </a:r>
          </a:p>
          <a:p>
            <a:pPr lvl="1"/>
            <a:r>
              <a:rPr lang="it-IT" b="1" dirty="0" smtClean="0"/>
              <a:t>Padding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Monitored </a:t>
            </a:r>
            <a:r>
              <a:rPr lang="it-IT" b="1" dirty="0" smtClean="0"/>
              <a:t>stops</a:t>
            </a:r>
          </a:p>
          <a:p>
            <a:pPr lvl="2"/>
            <a:r>
              <a:rPr lang="it-IT" b="1" dirty="0" smtClean="0"/>
              <a:t>Speed</a:t>
            </a:r>
            <a:r>
              <a:rPr lang="it-IT" dirty="0" smtClean="0"/>
              <a:t> and </a:t>
            </a:r>
            <a:r>
              <a:rPr lang="it-IT" b="1" dirty="0" smtClean="0"/>
              <a:t>separation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monitoring</a:t>
            </a:r>
          </a:p>
          <a:p>
            <a:pPr lvl="2"/>
            <a:r>
              <a:rPr lang="it-IT" b="1" dirty="0" smtClean="0"/>
              <a:t>Power</a:t>
            </a:r>
            <a:r>
              <a:rPr lang="it-IT" dirty="0" smtClean="0"/>
              <a:t> and </a:t>
            </a:r>
            <a:r>
              <a:rPr lang="it-IT" b="1" dirty="0" smtClean="0"/>
              <a:t>force</a:t>
            </a:r>
            <a:r>
              <a:rPr lang="it-IT" dirty="0" smtClean="0"/>
              <a:t> limitations</a:t>
            </a:r>
          </a:p>
          <a:p>
            <a:pPr lvl="1"/>
            <a:r>
              <a:rPr lang="it-IT" b="1" dirty="0" smtClean="0"/>
              <a:t>Perception</a:t>
            </a:r>
            <a:r>
              <a:rPr lang="it-IT" dirty="0" smtClean="0"/>
              <a:t> and </a:t>
            </a:r>
            <a:r>
              <a:rPr lang="it-IT" b="1" dirty="0" smtClean="0"/>
              <a:t>sensing</a:t>
            </a:r>
          </a:p>
          <a:p>
            <a:pPr lvl="1"/>
            <a:r>
              <a:rPr lang="it-IT" dirty="0"/>
              <a:t>e</a:t>
            </a:r>
            <a:r>
              <a:rPr lang="it-IT" dirty="0" smtClean="0"/>
              <a:t>tc.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82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Exposure reduction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Collaborative </a:t>
            </a:r>
            <a:r>
              <a:rPr lang="it-IT" dirty="0" smtClean="0"/>
              <a:t>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211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Safeguarding systems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Devices that enforce safety around the robot</a:t>
            </a:r>
          </a:p>
          <a:p>
            <a:pPr lvl="1"/>
            <a:r>
              <a:rPr lang="it-IT" dirty="0" smtClean="0"/>
              <a:t>Cell or cage</a:t>
            </a:r>
          </a:p>
          <a:p>
            <a:pPr lvl="1"/>
            <a:r>
              <a:rPr lang="it-IT" dirty="0" smtClean="0"/>
              <a:t>Fences</a:t>
            </a:r>
          </a:p>
          <a:p>
            <a:pPr lvl="1"/>
            <a:r>
              <a:rPr lang="it-IT" dirty="0" smtClean="0"/>
              <a:t>Gates</a:t>
            </a:r>
          </a:p>
          <a:p>
            <a:pPr lvl="1"/>
            <a:r>
              <a:rPr lang="it-IT" dirty="0" smtClean="0"/>
              <a:t>Sensing systems</a:t>
            </a:r>
          </a:p>
        </p:txBody>
      </p:sp>
      <p:pic>
        <p:nvPicPr>
          <p:cNvPr id="4098" name="Picture 2" descr="Image result for machine protection 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/>
          <a:stretch/>
        </p:blipFill>
        <p:spPr bwMode="auto">
          <a:xfrm>
            <a:off x="3705378" y="3284984"/>
            <a:ext cx="5331118" cy="3016281"/>
          </a:xfrm>
          <a:prstGeom prst="roundRect">
            <a:avLst>
              <a:gd name="adj" fmla="val 59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pic>
        <p:nvPicPr>
          <p:cNvPr id="4100" name="Picture 4" descr="Image result for machine protection door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275434" cy="1935026"/>
          </a:xfrm>
          <a:prstGeom prst="roundRect">
            <a:avLst>
              <a:gd name="adj" fmla="val 44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921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Collaboration</a:t>
            </a:r>
          </a:p>
          <a:p>
            <a:pPr marL="0" indent="0" algn="ctr">
              <a:buNone/>
            </a:pPr>
            <a:r>
              <a:rPr lang="en-GB" i="1" dirty="0"/>
              <a:t>The action of working with someone to produce or create something.</a:t>
            </a:r>
            <a:endParaRPr lang="en-GB" dirty="0"/>
          </a:p>
        </p:txBody>
      </p:sp>
      <p:sp>
        <p:nvSpPr>
          <p:cNvPr id="4" name="Multiply 3"/>
          <p:cNvSpPr/>
          <p:nvPr/>
        </p:nvSpPr>
        <p:spPr>
          <a:xfrm>
            <a:off x="4355976" y="2779621"/>
            <a:ext cx="2952328" cy="626368"/>
          </a:xfrm>
          <a:prstGeom prst="mathMultiply">
            <a:avLst>
              <a:gd name="adj1" fmla="val 37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0519298">
            <a:off x="5873364" y="2140832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something</a:t>
            </a:r>
            <a:endParaRPr lang="en-GB" sz="32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Picture 2" descr="Image result for collaborative robo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952328" cy="196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Image result for collaborative robo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3175"/>
            <a:ext cx="3312368" cy="1656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Image result for mobile robot industri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5"/>
          <a:stretch/>
        </p:blipFill>
        <p:spPr bwMode="auto">
          <a:xfrm>
            <a:off x="6623221" y="4479969"/>
            <a:ext cx="2305751" cy="202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89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Safeguarding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Doors with switches</a:t>
            </a:r>
            <a:endParaRPr lang="it-IT" dirty="0"/>
          </a:p>
        </p:txBody>
      </p:sp>
      <p:pic>
        <p:nvPicPr>
          <p:cNvPr id="5122" name="Picture 2" descr="Image result for machine protection door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89" y="1865179"/>
            <a:ext cx="3621075" cy="4660165"/>
          </a:xfrm>
          <a:prstGeom prst="roundRect">
            <a:avLst>
              <a:gd name="adj" fmla="val 33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Image result for machine protection door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22" y="2673968"/>
            <a:ext cx="2621798" cy="3851376"/>
          </a:xfrm>
          <a:prstGeom prst="roundRect">
            <a:avLst>
              <a:gd name="adj" fmla="val 57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279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Safeguarding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Safety perimeter enforcing</a:t>
            </a:r>
            <a:endParaRPr lang="it-IT" dirty="0"/>
          </a:p>
        </p:txBody>
      </p:sp>
      <p:pic>
        <p:nvPicPr>
          <p:cNvPr id="6146" name="Picture 2" descr="Image result for robot safety per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76" y="2360838"/>
            <a:ext cx="5903925" cy="423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5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Safeguarding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curtains</a:t>
            </a:r>
          </a:p>
          <a:p>
            <a:endParaRPr lang="en-GB" dirty="0"/>
          </a:p>
        </p:txBody>
      </p:sp>
      <p:pic>
        <p:nvPicPr>
          <p:cNvPr id="2050" name="Picture 2" descr="Image result for light curtain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1479"/>
            <a:ext cx="4253865" cy="42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3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Safeguarding </a:t>
            </a:r>
            <a:r>
              <a:rPr lang="it-IT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Issues:</a:t>
            </a:r>
          </a:p>
          <a:p>
            <a:pPr lvl="1"/>
            <a:r>
              <a:rPr lang="it-IT" b="1" dirty="0" smtClean="0"/>
              <a:t>Stop-time</a:t>
            </a:r>
            <a:r>
              <a:rPr lang="it-IT" dirty="0" smtClean="0"/>
              <a:t> increases</a:t>
            </a:r>
          </a:p>
          <a:p>
            <a:pPr lvl="2"/>
            <a:r>
              <a:rPr lang="it-IT" dirty="0" smtClean="0"/>
              <a:t>The robot needs to be completely stopped to enter the cell</a:t>
            </a:r>
          </a:p>
          <a:p>
            <a:pPr lvl="2"/>
            <a:r>
              <a:rPr lang="it-IT" dirty="0" smtClean="0"/>
              <a:t>False alarms</a:t>
            </a:r>
          </a:p>
          <a:p>
            <a:pPr lvl="1"/>
            <a:r>
              <a:rPr lang="it-IT" b="1" u="sng" dirty="0" smtClean="0"/>
              <a:t>Severely</a:t>
            </a:r>
            <a:r>
              <a:rPr lang="it-IT" b="1" dirty="0" smtClean="0"/>
              <a:t> limits collaborative tasks</a:t>
            </a:r>
            <a:r>
              <a:rPr lang="it-IT" dirty="0" smtClean="0"/>
              <a:t> between the robot and the human</a:t>
            </a:r>
          </a:p>
          <a:p>
            <a:pPr lvl="1"/>
            <a:r>
              <a:rPr lang="it-IT" dirty="0" smtClean="0"/>
              <a:t>People </a:t>
            </a:r>
            <a:r>
              <a:rPr lang="it-IT" b="1" dirty="0" smtClean="0"/>
              <a:t>defeating the safeguarding system </a:t>
            </a:r>
            <a:r>
              <a:rPr lang="it-IT" dirty="0" smtClean="0"/>
              <a:t>in order to perform maintenance etc.</a:t>
            </a:r>
          </a:p>
          <a:p>
            <a:pPr lvl="2"/>
            <a:r>
              <a:rPr lang="it-IT" dirty="0" smtClean="0"/>
              <a:t>Leads the worker to be exposed to an </a:t>
            </a:r>
            <a:r>
              <a:rPr lang="it-IT" b="1" u="sng" dirty="0" smtClean="0"/>
              <a:t>unsafe</a:t>
            </a:r>
            <a:r>
              <a:rPr lang="it-IT" dirty="0" smtClean="0"/>
              <a:t> robot</a:t>
            </a:r>
          </a:p>
          <a:p>
            <a:pPr lvl="2"/>
            <a:r>
              <a:rPr lang="it-IT" dirty="0" smtClean="0"/>
              <a:t>Very high level of exposure + very high hazard!</a:t>
            </a:r>
          </a:p>
          <a:p>
            <a:pPr lvl="1"/>
            <a:r>
              <a:rPr lang="it-IT" b="1" dirty="0" smtClean="0"/>
              <a:t>Complexity</a:t>
            </a:r>
            <a:r>
              <a:rPr lang="it-IT" dirty="0" smtClean="0"/>
              <a:t> (and thus </a:t>
            </a:r>
            <a:r>
              <a:rPr lang="it-IT" b="1" dirty="0" smtClean="0"/>
              <a:t>cost</a:t>
            </a:r>
            <a:r>
              <a:rPr lang="it-IT" dirty="0" smtClean="0"/>
              <a:t>) can be high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51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Hazard reduction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Collaborative </a:t>
            </a:r>
            <a:r>
              <a:rPr lang="it-IT" dirty="0" smtClean="0"/>
              <a:t>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487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Hazard reduction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This is the approach for </a:t>
            </a:r>
            <a:r>
              <a:rPr lang="it-IT" b="1" dirty="0" smtClean="0"/>
              <a:t>collaborative robots</a:t>
            </a:r>
          </a:p>
          <a:p>
            <a:endParaRPr lang="it-IT" dirty="0"/>
          </a:p>
          <a:p>
            <a:r>
              <a:rPr lang="it-IT" dirty="0" smtClean="0"/>
              <a:t>The idea is </a:t>
            </a:r>
            <a:r>
              <a:rPr lang="it-IT" b="1" dirty="0" smtClean="0"/>
              <a:t>limiting the potential for the robot to do harm</a:t>
            </a:r>
            <a:r>
              <a:rPr lang="it-IT" dirty="0" smtClean="0"/>
              <a:t> to the human</a:t>
            </a:r>
          </a:p>
        </p:txBody>
      </p:sp>
    </p:spTree>
    <p:extLst>
      <p:ext uri="{BB962C8B-B14F-4D97-AF65-F5344CB8AC3E}">
        <p14:creationId xmlns:p14="http://schemas.microsoft.com/office/powerpoint/2010/main" val="155433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Padding</a:t>
            </a:r>
            <a:endParaRPr lang="it-IT" dirty="0"/>
          </a:p>
        </p:txBody>
      </p:sp>
      <p:pic>
        <p:nvPicPr>
          <p:cNvPr id="7172" name="Picture 4" descr="Image result for robot pad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0" y="1264953"/>
            <a:ext cx="8212461" cy="54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5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Sensorized padding</a:t>
            </a:r>
            <a:endParaRPr lang="it-IT" dirty="0"/>
          </a:p>
        </p:txBody>
      </p:sp>
      <p:pic>
        <p:nvPicPr>
          <p:cNvPr id="9218" name="Picture 2" descr="Image result for robot padding collaborativ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t="11291" r="28464" b="10273"/>
          <a:stretch/>
        </p:blipFill>
        <p:spPr bwMode="auto">
          <a:xfrm>
            <a:off x="323528" y="1268760"/>
            <a:ext cx="5004013" cy="519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4" t="19104" r="23500" b="19296"/>
          <a:stretch/>
        </p:blipFill>
        <p:spPr bwMode="auto">
          <a:xfrm>
            <a:off x="4689766" y="3464187"/>
            <a:ext cx="4162075" cy="313316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3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Safe joint design</a:t>
            </a:r>
            <a:endParaRPr lang="it-IT" dirty="0"/>
          </a:p>
        </p:txBody>
      </p:sp>
      <p:pic>
        <p:nvPicPr>
          <p:cNvPr id="8194" name="Picture 2" descr="Image result for robot pad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5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7624"/>
          <a:stretch/>
        </p:blipFill>
        <p:spPr bwMode="auto">
          <a:xfrm>
            <a:off x="6012160" y="2629284"/>
            <a:ext cx="2516097" cy="25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Safety-rated Monitored Stop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71057" cy="5069160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Obstacle or operator in the workspace</a:t>
            </a:r>
            <a:endParaRPr lang="it-IT" dirty="0" smtClean="0"/>
          </a:p>
          <a:p>
            <a:pPr lvl="1"/>
            <a:r>
              <a:rPr lang="it-IT" b="1" dirty="0" smtClean="0"/>
              <a:t>Stop-motion condition triggers </a:t>
            </a:r>
            <a:r>
              <a:rPr lang="it-IT" dirty="0" smtClean="0"/>
              <a:t>and is </a:t>
            </a:r>
            <a:r>
              <a:rPr lang="it-IT" b="1" dirty="0" smtClean="0"/>
              <a:t>enforced</a:t>
            </a:r>
          </a:p>
          <a:p>
            <a:pPr lvl="1"/>
            <a:r>
              <a:rPr lang="it-IT" b="1" dirty="0" smtClean="0"/>
              <a:t>Drive power </a:t>
            </a:r>
            <a:r>
              <a:rPr lang="it-IT" dirty="0" smtClean="0"/>
              <a:t>remains on</a:t>
            </a:r>
          </a:p>
          <a:p>
            <a:pPr lvl="1"/>
            <a:r>
              <a:rPr lang="it-IT" dirty="0" smtClean="0"/>
              <a:t>Motion </a:t>
            </a:r>
            <a:r>
              <a:rPr lang="it-IT" b="1" dirty="0" smtClean="0"/>
              <a:t>resumes normally </a:t>
            </a:r>
            <a:r>
              <a:rPr lang="it-IT" dirty="0" smtClean="0"/>
              <a:t>when</a:t>
            </a:r>
            <a:br>
              <a:rPr lang="it-IT" dirty="0" smtClean="0"/>
            </a:br>
            <a:r>
              <a:rPr lang="it-IT" dirty="0" smtClean="0"/>
              <a:t>obstruction clears</a:t>
            </a:r>
          </a:p>
          <a:p>
            <a:pPr lvl="1"/>
            <a:r>
              <a:rPr lang="it-IT" dirty="0" smtClean="0"/>
              <a:t>Robot motion resumes </a:t>
            </a:r>
            <a:r>
              <a:rPr lang="it-IT" b="1" dirty="0" smtClean="0"/>
              <a:t>without</a:t>
            </a:r>
            <a:br>
              <a:rPr lang="it-IT" b="1" dirty="0" smtClean="0"/>
            </a:br>
            <a:r>
              <a:rPr lang="it-IT" b="1" dirty="0" smtClean="0"/>
              <a:t>intervention</a:t>
            </a:r>
          </a:p>
          <a:p>
            <a:pPr lvl="1"/>
            <a:r>
              <a:rPr lang="it-IT" b="1" dirty="0" smtClean="0"/>
              <a:t>Protective stop </a:t>
            </a:r>
            <a:r>
              <a:rPr lang="it-IT" dirty="0" smtClean="0"/>
              <a:t>delivered if stop</a:t>
            </a:r>
            <a:br>
              <a:rPr lang="it-IT" dirty="0" smtClean="0"/>
            </a:br>
            <a:r>
              <a:rPr lang="it-IT" dirty="0" smtClean="0"/>
              <a:t>condition violated</a:t>
            </a:r>
          </a:p>
          <a:p>
            <a:endParaRPr lang="it-IT" dirty="0" smtClean="0"/>
          </a:p>
          <a:p>
            <a:r>
              <a:rPr lang="it-IT" b="1" dirty="0" smtClean="0"/>
              <a:t>Applications</a:t>
            </a:r>
          </a:p>
          <a:p>
            <a:pPr lvl="1"/>
            <a:r>
              <a:rPr lang="it-IT" dirty="0" smtClean="0"/>
              <a:t>Direct part loading or unloading</a:t>
            </a:r>
          </a:p>
          <a:p>
            <a:pPr lvl="1"/>
            <a:r>
              <a:rPr lang="it-IT" dirty="0" smtClean="0"/>
              <a:t>Work-in-process inspections</a:t>
            </a:r>
          </a:p>
          <a:p>
            <a:pPr lvl="1"/>
            <a:r>
              <a:rPr lang="it-IT" dirty="0" smtClean="0"/>
              <a:t>Standstill function in other collaborative operations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735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Industrial robots </a:t>
            </a:r>
            <a:r>
              <a:rPr lang="en-GB" dirty="0" smtClean="0"/>
              <a:t>are:</a:t>
            </a:r>
          </a:p>
          <a:p>
            <a:pPr lvl="1"/>
            <a:r>
              <a:rPr lang="en-GB" dirty="0" smtClean="0"/>
              <a:t>Large, powerful</a:t>
            </a:r>
          </a:p>
          <a:p>
            <a:pPr lvl="1"/>
            <a:r>
              <a:rPr lang="en-GB" dirty="0" smtClean="0"/>
              <a:t>Huge mechanical advantage compared to humans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Dangerous</a:t>
            </a:r>
            <a:endParaRPr lang="en-GB" dirty="0"/>
          </a:p>
          <a:p>
            <a:pPr lvl="1"/>
            <a:endParaRPr lang="en-GB" dirty="0"/>
          </a:p>
          <a:p>
            <a:r>
              <a:rPr lang="en-GB" b="1" dirty="0"/>
              <a:t>Historical solution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endParaRPr lang="en-GB" b="1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Cage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Image result for robot c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3635"/>
          <a:stretch/>
        </p:blipFill>
        <p:spPr bwMode="auto">
          <a:xfrm>
            <a:off x="4369396" y="3559741"/>
            <a:ext cx="4595092" cy="2893595"/>
          </a:xfrm>
          <a:prstGeom prst="roundRect">
            <a:avLst>
              <a:gd name="adj" fmla="val 54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sp>
        <p:nvSpPr>
          <p:cNvPr id="4" name="Right Arrow 3"/>
          <p:cNvSpPr/>
          <p:nvPr/>
        </p:nvSpPr>
        <p:spPr>
          <a:xfrm>
            <a:off x="2477427" y="5373463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23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Hand-guiding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The operator leads robot movement through direct manipulation of the end-effector</a:t>
            </a:r>
          </a:p>
          <a:p>
            <a:pPr lvl="1"/>
            <a:r>
              <a:rPr lang="it-IT" dirty="0" smtClean="0"/>
              <a:t>Robot stops when operator arrives </a:t>
            </a:r>
            <a:r>
              <a:rPr lang="it-IT" sz="1700" dirty="0" smtClean="0"/>
              <a:t>(</a:t>
            </a:r>
            <a:r>
              <a:rPr lang="it-IT" sz="1700" b="1" dirty="0" smtClean="0"/>
              <a:t>safety-rated monitored stop</a:t>
            </a:r>
            <a:r>
              <a:rPr lang="it-IT" sz="1700" dirty="0" smtClean="0"/>
              <a:t>)</a:t>
            </a:r>
            <a:endParaRPr lang="it-IT" dirty="0" smtClean="0"/>
          </a:p>
          <a:p>
            <a:pPr lvl="1"/>
            <a:r>
              <a:rPr lang="it-IT" dirty="0" smtClean="0"/>
              <a:t>Operator </a:t>
            </a:r>
            <a:r>
              <a:rPr lang="it-IT" b="1" dirty="0" smtClean="0"/>
              <a:t>grasps enabling device</a:t>
            </a:r>
            <a:r>
              <a:rPr lang="it-IT" dirty="0" smtClean="0"/>
              <a:t>, activating motion</a:t>
            </a:r>
          </a:p>
          <a:p>
            <a:pPr lvl="1"/>
            <a:r>
              <a:rPr lang="it-IT" dirty="0" smtClean="0"/>
              <a:t>Non-collaborative operation resumes when operator leaves workspace</a:t>
            </a:r>
          </a:p>
          <a:p>
            <a:r>
              <a:rPr lang="it-IT" b="1" dirty="0" smtClean="0"/>
              <a:t>Applications</a:t>
            </a:r>
          </a:p>
          <a:p>
            <a:pPr lvl="1"/>
            <a:r>
              <a:rPr lang="it-IT" dirty="0" smtClean="0"/>
              <a:t>Robotic lift assist</a:t>
            </a:r>
          </a:p>
          <a:p>
            <a:pPr lvl="1"/>
            <a:r>
              <a:rPr lang="it-IT" dirty="0" smtClean="0"/>
              <a:t>Highly variable applications (e.g. painting, assembly)</a:t>
            </a:r>
          </a:p>
          <a:p>
            <a:pPr lvl="1"/>
            <a:r>
              <a:rPr lang="it-IT" dirty="0" smtClean="0"/>
              <a:t>Limited or small-batch production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791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Dead-man Switch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Device that needs to be kept in a certain position </a:t>
            </a:r>
            <a:r>
              <a:rPr lang="it-IT" b="1" dirty="0" smtClean="0"/>
              <a:t>actively</a:t>
            </a:r>
          </a:p>
          <a:p>
            <a:r>
              <a:rPr lang="it-IT" dirty="0" smtClean="0"/>
              <a:t>Upon </a:t>
            </a:r>
            <a:r>
              <a:rPr lang="it-IT" b="1" dirty="0" smtClean="0"/>
              <a:t>release</a:t>
            </a:r>
            <a:r>
              <a:rPr lang="it-IT" dirty="0" smtClean="0"/>
              <a:t> it </a:t>
            </a:r>
            <a:r>
              <a:rPr lang="it-IT" b="1" dirty="0" smtClean="0"/>
              <a:t>deactivates the robot</a:t>
            </a:r>
            <a:r>
              <a:rPr lang="it-IT" dirty="0" smtClean="0"/>
              <a:t>/robot cell</a:t>
            </a:r>
          </a:p>
          <a:p>
            <a:r>
              <a:rPr lang="it-IT" dirty="0" smtClean="0"/>
              <a:t>Some variations are force-sensitive switches</a:t>
            </a:r>
          </a:p>
          <a:p>
            <a:pPr lvl="1"/>
            <a:r>
              <a:rPr lang="it-IT" b="1" dirty="0" smtClean="0"/>
              <a:t>Release</a:t>
            </a:r>
            <a:r>
              <a:rPr lang="it-IT" dirty="0" smtClean="0"/>
              <a:t> is made:</a:t>
            </a:r>
          </a:p>
          <a:p>
            <a:pPr lvl="1"/>
            <a:r>
              <a:rPr lang="it-IT" dirty="0" smtClean="0"/>
              <a:t>When force is too low (releasing)</a:t>
            </a:r>
          </a:p>
          <a:p>
            <a:pPr lvl="1"/>
            <a:r>
              <a:rPr lang="it-IT" dirty="0" smtClean="0"/>
              <a:t>When force is too high </a:t>
            </a:r>
            <a:r>
              <a:rPr lang="it-IT" dirty="0"/>
              <a:t>(clutching</a:t>
            </a:r>
            <a:r>
              <a:rPr lang="it-IT" dirty="0" smtClean="0"/>
              <a:t>)</a:t>
            </a:r>
          </a:p>
          <a:p>
            <a:r>
              <a:rPr lang="it-IT" dirty="0" smtClean="0"/>
              <a:t>Also </a:t>
            </a:r>
            <a:r>
              <a:rPr lang="it-IT" b="1" dirty="0" smtClean="0"/>
              <a:t>3-way switch </a:t>
            </a:r>
            <a:r>
              <a:rPr lang="it-IT" dirty="0" smtClean="0"/>
              <a:t>(same principle as force)</a:t>
            </a: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28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Speed and separation monitoring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6623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robot speed reduces </a:t>
            </a:r>
            <a:r>
              <a:rPr lang="en-US" b="1" dirty="0" smtClean="0"/>
              <a:t>when an </a:t>
            </a:r>
            <a:r>
              <a:rPr lang="en-US" b="1" dirty="0"/>
              <a:t>obstruction is </a:t>
            </a:r>
            <a:r>
              <a:rPr lang="en-US" b="1" dirty="0" smtClean="0"/>
              <a:t>detected</a:t>
            </a:r>
          </a:p>
          <a:p>
            <a:pPr marL="457200" lvl="1" indent="0">
              <a:buNone/>
            </a:pPr>
            <a:r>
              <a:rPr lang="en-US" b="1" dirty="0" smtClean="0"/>
              <a:t>Separation </a:t>
            </a:r>
            <a:r>
              <a:rPr lang="en-US" b="1" dirty="0"/>
              <a:t>distances are </a:t>
            </a:r>
            <a:r>
              <a:rPr lang="en-US" b="1" dirty="0" smtClean="0">
                <a:solidFill>
                  <a:srgbClr val="0070C0"/>
                </a:solidFill>
              </a:rPr>
              <a:t>monitored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scanners</a:t>
            </a:r>
            <a:r>
              <a:rPr lang="en-US" i="1" dirty="0"/>
              <a:t>, vision systems, proximity </a:t>
            </a:r>
            <a:r>
              <a:rPr lang="en-US" i="1" dirty="0" smtClean="0"/>
              <a:t>sensors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 smtClean="0"/>
              <a:t>Robot </a:t>
            </a:r>
            <a:r>
              <a:rPr lang="en-US" b="1" dirty="0"/>
              <a:t>speed</a:t>
            </a:r>
            <a:r>
              <a:rPr lang="en-US" dirty="0"/>
              <a:t> directly correlates to </a:t>
            </a:r>
            <a:r>
              <a:rPr lang="en-US" b="1" dirty="0" smtClean="0"/>
              <a:t>separation distance</a:t>
            </a:r>
          </a:p>
          <a:p>
            <a:pPr lvl="1"/>
            <a:r>
              <a:rPr lang="en-US" b="1" dirty="0" smtClean="0"/>
              <a:t>Zones</a:t>
            </a:r>
            <a:r>
              <a:rPr lang="en-US" dirty="0" smtClean="0"/>
              <a:t> </a:t>
            </a:r>
            <a:r>
              <a:rPr lang="en-US" dirty="0"/>
              <a:t>dictate allowable </a:t>
            </a:r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Stop </a:t>
            </a:r>
            <a:r>
              <a:rPr lang="en-US" dirty="0"/>
              <a:t>condition given if direct contact</a:t>
            </a:r>
            <a:br>
              <a:rPr lang="en-US" dirty="0"/>
            </a:br>
            <a:r>
              <a:rPr lang="en-US" dirty="0"/>
              <a:t>proximity is attained</a:t>
            </a:r>
            <a:br>
              <a:rPr lang="en-US" dirty="0"/>
            </a:br>
            <a:r>
              <a:rPr lang="en-US" sz="2300" dirty="0"/>
              <a:t>(</a:t>
            </a:r>
            <a:r>
              <a:rPr lang="en-US" sz="2300" b="1" dirty="0"/>
              <a:t>Safety-rated monitored stop</a:t>
            </a:r>
            <a:r>
              <a:rPr lang="en-US" sz="2300" dirty="0" smtClean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Applications</a:t>
            </a:r>
          </a:p>
          <a:p>
            <a:pPr lvl="1"/>
            <a:r>
              <a:rPr lang="en-US" dirty="0" smtClean="0"/>
              <a:t>Simultaneous tasks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operator interface</a:t>
            </a:r>
            <a:br>
              <a:rPr lang="en-US" dirty="0"/>
            </a:b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23" y="1494484"/>
            <a:ext cx="2640665" cy="503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5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Speed and separation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Video warning-critical zones</a:t>
            </a:r>
            <a:endParaRPr lang="it-IT" dirty="0" smtClean="0">
              <a:hlinkClick r:id="rId3"/>
            </a:endParaRPr>
          </a:p>
          <a:p>
            <a:r>
              <a:rPr lang="it-IT" dirty="0" smtClean="0">
                <a:hlinkClick r:id="rId3"/>
              </a:rPr>
              <a:t>Video real-time zones</a:t>
            </a:r>
            <a:endParaRPr lang="it-IT" dirty="0" smtClean="0"/>
          </a:p>
          <a:p>
            <a:r>
              <a:rPr lang="en-US" dirty="0" smtClean="0">
                <a:hlinkClick r:id="rId4"/>
              </a:rPr>
              <a:t>Video protected space + speed monitoring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254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Power and Force Limiting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2492896"/>
            <a:ext cx="2003982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This is the case of the UR10!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Where </a:t>
            </a:r>
            <a:r>
              <a:rPr lang="en-US" b="1" dirty="0" smtClean="0"/>
              <a:t>incidental </a:t>
            </a:r>
            <a:r>
              <a:rPr lang="en-US" b="1" dirty="0" smtClean="0">
                <a:solidFill>
                  <a:srgbClr val="FF0000"/>
                </a:solidFill>
              </a:rPr>
              <a:t>contact</a:t>
            </a:r>
            <a:r>
              <a:rPr lang="en-US" b="1" dirty="0" smtClean="0"/>
              <a:t> </a:t>
            </a:r>
            <a:r>
              <a:rPr lang="en-US" b="1" dirty="0"/>
              <a:t>initiated by robot </a:t>
            </a:r>
            <a:br>
              <a:rPr lang="en-US" b="1" dirty="0"/>
            </a:br>
            <a:r>
              <a:rPr lang="en-US" b="1" dirty="0"/>
              <a:t>are </a:t>
            </a:r>
            <a:r>
              <a:rPr lang="en-US" b="1" dirty="0">
                <a:solidFill>
                  <a:srgbClr val="FF0000"/>
                </a:solidFill>
              </a:rPr>
              <a:t>limited in energy </a:t>
            </a:r>
            <a:r>
              <a:rPr lang="en-US" b="1" dirty="0"/>
              <a:t>to not cause operator </a:t>
            </a:r>
            <a:r>
              <a:rPr lang="en-US" b="1" dirty="0" smtClean="0"/>
              <a:t>harm</a:t>
            </a:r>
            <a:endParaRPr lang="en-US" b="1" dirty="0"/>
          </a:p>
          <a:p>
            <a:r>
              <a:rPr lang="en-US" dirty="0" smtClean="0"/>
              <a:t>Forces </a:t>
            </a:r>
            <a:r>
              <a:rPr lang="en-US" dirty="0"/>
              <a:t>robot can exert are </a:t>
            </a:r>
            <a:r>
              <a:rPr lang="en-US" dirty="0" smtClean="0"/>
              <a:t>limited</a:t>
            </a:r>
            <a:endParaRPr lang="en-US" dirty="0"/>
          </a:p>
          <a:p>
            <a:r>
              <a:rPr lang="en-US" dirty="0" smtClean="0"/>
              <a:t>Robot </a:t>
            </a:r>
            <a:r>
              <a:rPr lang="en-US" dirty="0"/>
              <a:t>system design </a:t>
            </a:r>
            <a:r>
              <a:rPr lang="en-US" dirty="0" smtClean="0"/>
              <a:t>eliminates</a:t>
            </a:r>
          </a:p>
          <a:p>
            <a:pPr lvl="1"/>
            <a:r>
              <a:rPr lang="en-US" b="1" dirty="0" smtClean="0"/>
              <a:t>pinch </a:t>
            </a:r>
            <a:r>
              <a:rPr lang="en-US" dirty="0" smtClean="0"/>
              <a:t>points</a:t>
            </a:r>
          </a:p>
          <a:p>
            <a:pPr lvl="1"/>
            <a:r>
              <a:rPr lang="en-US" b="1" dirty="0" smtClean="0"/>
              <a:t>sharp </a:t>
            </a:r>
            <a:r>
              <a:rPr lang="en-US" dirty="0"/>
              <a:t>edges,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b="1" dirty="0" smtClean="0"/>
              <a:t>Robot </a:t>
            </a:r>
            <a:r>
              <a:rPr lang="en-US" b="1" dirty="0"/>
              <a:t>complies and reacts </a:t>
            </a:r>
            <a:r>
              <a:rPr lang="en-US" dirty="0" smtClean="0"/>
              <a:t>when</a:t>
            </a:r>
            <a:br>
              <a:rPr lang="en-US" dirty="0" smtClean="0"/>
            </a:br>
            <a:r>
              <a:rPr lang="en-US" dirty="0" smtClean="0"/>
              <a:t>contact </a:t>
            </a:r>
            <a:r>
              <a:rPr lang="en-US" dirty="0"/>
              <a:t>is </a:t>
            </a:r>
            <a:r>
              <a:rPr lang="en-US" dirty="0" smtClean="0"/>
              <a:t>made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Applications</a:t>
            </a:r>
            <a:endParaRPr lang="en-US" b="1" dirty="0"/>
          </a:p>
          <a:p>
            <a:r>
              <a:rPr lang="en-US" dirty="0" smtClean="0"/>
              <a:t>Small components or </a:t>
            </a:r>
            <a:r>
              <a:rPr lang="en-US" dirty="0"/>
              <a:t>highly variable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Conditions </a:t>
            </a:r>
            <a:r>
              <a:rPr lang="en-US" dirty="0"/>
              <a:t>requiring frequent operator </a:t>
            </a:r>
            <a:r>
              <a:rPr lang="en-US" dirty="0" smtClean="0"/>
              <a:t>presence</a:t>
            </a:r>
            <a:endParaRPr lang="en-US" dirty="0"/>
          </a:p>
          <a:p>
            <a:r>
              <a:rPr lang="en-US" dirty="0" smtClean="0"/>
              <a:t>Machine tending</a:t>
            </a:r>
            <a:endParaRPr lang="en-US" dirty="0"/>
          </a:p>
          <a:p>
            <a:r>
              <a:rPr lang="en-US" dirty="0" smtClean="0"/>
              <a:t>Loading/unloading</a:t>
            </a:r>
            <a:endParaRPr lang="it-IT" dirty="0"/>
          </a:p>
        </p:txBody>
      </p:sp>
      <p:pic>
        <p:nvPicPr>
          <p:cNvPr id="5" name="Picture 2" descr="Image result for universal robo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3444142" cy="31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Power and Force Limiting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it-IT" b="1" dirty="0" smtClean="0"/>
                  <a:t>There</a:t>
                </a:r>
                <a:r>
                  <a:rPr lang="it-IT" dirty="0" smtClean="0"/>
                  <a:t> </a:t>
                </a:r>
                <a:r>
                  <a:rPr lang="it-IT" b="1" u="sng" dirty="0" smtClean="0"/>
                  <a:t>were</a:t>
                </a:r>
                <a:r>
                  <a:rPr lang="it-IT" dirty="0" smtClean="0"/>
                  <a:t> </a:t>
                </a:r>
                <a:r>
                  <a:rPr lang="it-IT" b="1" dirty="0" smtClean="0"/>
                  <a:t>limitations in force</a:t>
                </a:r>
                <a:r>
                  <a:rPr lang="it-IT" dirty="0" smtClean="0"/>
                  <a:t>:</a:t>
                </a:r>
              </a:p>
              <a:p>
                <a:pPr lvl="1"/>
                <a:r>
                  <a:rPr lang="it-IT" dirty="0" smtClean="0"/>
                  <a:t>ISO 10218-1:2006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t-IT" dirty="0" smtClean="0"/>
                  <a:t> Power </a:t>
                </a:r>
                <a:r>
                  <a:rPr lang="it-IT" b="1" dirty="0" smtClean="0"/>
                  <a:t>80 W,</a:t>
                </a:r>
                <a:r>
                  <a:rPr lang="it-IT" dirty="0" smtClean="0"/>
                  <a:t> force </a:t>
                </a:r>
                <a:r>
                  <a:rPr lang="it-IT" b="1" dirty="0" smtClean="0"/>
                  <a:t>150 N</a:t>
                </a:r>
              </a:p>
              <a:p>
                <a:pPr lvl="1"/>
                <a:r>
                  <a:rPr lang="it-IT" dirty="0" smtClean="0"/>
                  <a:t>ISO 10218-1:2011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t-IT" dirty="0" smtClean="0"/>
                  <a:t> Removed</a:t>
                </a:r>
              </a:p>
              <a:p>
                <a:endParaRPr lang="it-IT" dirty="0"/>
              </a:p>
              <a:p>
                <a:r>
                  <a:rPr lang="it-IT" b="1" dirty="0" smtClean="0"/>
                  <a:t>Rationale</a:t>
                </a:r>
                <a:r>
                  <a:rPr lang="it-IT" dirty="0" smtClean="0"/>
                  <a:t>:</a:t>
                </a:r>
              </a:p>
              <a:p>
                <a:pPr lvl="1"/>
                <a:r>
                  <a:rPr lang="it-IT" dirty="0" smtClean="0"/>
                  <a:t>It depends too much where force is applied!</a:t>
                </a:r>
              </a:p>
              <a:p>
                <a:pPr lvl="1"/>
                <a:r>
                  <a:rPr lang="it-IT" dirty="0" smtClean="0"/>
                  <a:t>Examples:</a:t>
                </a:r>
              </a:p>
              <a:p>
                <a:pPr lvl="2"/>
                <a:r>
                  <a:rPr lang="it-IT" b="1" dirty="0" smtClean="0">
                    <a:solidFill>
                      <a:srgbClr val="00B050"/>
                    </a:solidFill>
                  </a:rPr>
                  <a:t>1 N</a:t>
                </a:r>
                <a:r>
                  <a:rPr lang="it-IT" dirty="0" smtClean="0"/>
                  <a:t> in an </a:t>
                </a:r>
                <a:r>
                  <a:rPr lang="it-IT" b="1" dirty="0" smtClean="0"/>
                  <a:t>eye</a:t>
                </a:r>
                <a:r>
                  <a:rPr lang="it-IT" dirty="0" smtClean="0"/>
                  <a:t> is still 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too much 		(underestimation)</a:t>
                </a:r>
              </a:p>
              <a:p>
                <a:pPr lvl="2"/>
                <a:r>
                  <a:rPr lang="it-IT" b="1" dirty="0" smtClean="0">
                    <a:solidFill>
                      <a:srgbClr val="00B050"/>
                    </a:solidFill>
                  </a:rPr>
                  <a:t>200 N</a:t>
                </a:r>
                <a:r>
                  <a:rPr lang="it-IT" dirty="0" smtClean="0"/>
                  <a:t> of </a:t>
                </a:r>
                <a:r>
                  <a:rPr lang="it-IT" b="1" dirty="0" smtClean="0"/>
                  <a:t>distributed force</a:t>
                </a:r>
                <a:br>
                  <a:rPr lang="it-IT" b="1" dirty="0" smtClean="0"/>
                </a:br>
                <a:r>
                  <a:rPr lang="it-IT" dirty="0" smtClean="0"/>
                  <a:t>without pinch/crush </a:t>
                </a:r>
                <a:r>
                  <a:rPr lang="it-IT" b="1" dirty="0" smtClean="0">
                    <a:solidFill>
                      <a:srgbClr val="0070C0"/>
                    </a:solidFill>
                  </a:rPr>
                  <a:t>is low 		(overestimation)</a:t>
                </a:r>
              </a:p>
              <a:p>
                <a:pPr lvl="2"/>
                <a:r>
                  <a:rPr lang="it-IT" b="1" dirty="0" smtClean="0">
                    <a:solidFill>
                      <a:srgbClr val="00B050"/>
                    </a:solidFill>
                  </a:rPr>
                  <a:t>149 </a:t>
                </a:r>
                <a:r>
                  <a:rPr lang="it-IT" b="1" dirty="0">
                    <a:solidFill>
                      <a:srgbClr val="00B050"/>
                    </a:solidFill>
                  </a:rPr>
                  <a:t>N</a:t>
                </a:r>
                <a:r>
                  <a:rPr lang="it-IT" dirty="0"/>
                  <a:t> + </a:t>
                </a:r>
                <a:r>
                  <a:rPr lang="it-IT" b="1" dirty="0"/>
                  <a:t>pinch</a:t>
                </a:r>
                <a:r>
                  <a:rPr lang="it-IT" dirty="0"/>
                  <a:t> can cause </a:t>
                </a:r>
                <a:r>
                  <a:rPr lang="it-IT" b="1" dirty="0">
                    <a:solidFill>
                      <a:srgbClr val="FF0000"/>
                    </a:solidFill>
                  </a:rPr>
                  <a:t>harm</a:t>
                </a:r>
                <a:r>
                  <a:rPr lang="it-IT" dirty="0" smtClean="0"/>
                  <a:t>!</a:t>
                </a:r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	(</a:t>
                </a:r>
                <a:r>
                  <a:rPr lang="it-IT" b="1" dirty="0">
                    <a:solidFill>
                      <a:srgbClr val="FF0000"/>
                    </a:solidFill>
                  </a:rPr>
                  <a:t>underestimation</a:t>
                </a:r>
                <a:r>
                  <a:rPr lang="it-IT" b="1" dirty="0" smtClean="0">
                    <a:solidFill>
                      <a:srgbClr val="FF0000"/>
                    </a:solidFill>
                  </a:rPr>
                  <a:t>)</a:t>
                </a:r>
                <a:endParaRPr lang="it-IT" b="1" dirty="0">
                  <a:solidFill>
                    <a:srgbClr val="0070C0"/>
                  </a:solidFill>
                </a:endParaRPr>
              </a:p>
              <a:p>
                <a:pPr lvl="2"/>
                <a:endParaRPr lang="it-IT" b="1" dirty="0" smtClean="0">
                  <a:solidFill>
                    <a:srgbClr val="0070C0"/>
                  </a:solidFill>
                </a:endParaRPr>
              </a:p>
              <a:p>
                <a:pPr lvl="1"/>
                <a:endParaRPr lang="it-IT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70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Pinch points elimination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it-IT" dirty="0" smtClean="0"/>
              <a:t>Pinch points can cause harm even with </a:t>
            </a:r>
            <a:r>
              <a:rPr lang="it-IT" b="1" dirty="0" smtClean="0"/>
              <a:t>small forces</a:t>
            </a:r>
          </a:p>
          <a:p>
            <a:r>
              <a:rPr lang="it-IT" dirty="0" smtClean="0"/>
              <a:t>Can exist even in-between joints </a:t>
            </a:r>
            <a:r>
              <a:rPr lang="it-IT" b="1" dirty="0" smtClean="0"/>
              <a:t>in the robot itself</a:t>
            </a:r>
            <a:endParaRPr lang="it-IT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51803"/>
            <a:ext cx="3120135" cy="52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Image result for robot pinch cobot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0144"/>
            <a:ext cx="5027134" cy="29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0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flipH="1">
            <a:off x="7308304" y="4986872"/>
            <a:ext cx="1900296" cy="1373514"/>
            <a:chOff x="-39813" y="4986872"/>
            <a:chExt cx="1685789" cy="1373514"/>
          </a:xfrm>
        </p:grpSpPr>
        <p:pic>
          <p:nvPicPr>
            <p:cNvPr id="10" name="Picture 2" descr="Image result for trumpe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-39813" y="5346199"/>
              <a:ext cx="1408215" cy="101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rc 10"/>
            <p:cNvSpPr/>
            <p:nvPr/>
          </p:nvSpPr>
          <p:spPr>
            <a:xfrm>
              <a:off x="561256" y="5181241"/>
              <a:ext cx="914400" cy="914400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Arc 11"/>
            <p:cNvSpPr/>
            <p:nvPr/>
          </p:nvSpPr>
          <p:spPr>
            <a:xfrm>
              <a:off x="539552" y="4986872"/>
              <a:ext cx="1106424" cy="110642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Power and Force Limiting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it-IT" b="1" dirty="0" smtClean="0"/>
              <a:t>Force limits depend by many things</a:t>
            </a:r>
            <a:r>
              <a:rPr lang="it-IT" dirty="0" smtClean="0"/>
              <a:t>:</a:t>
            </a:r>
          </a:p>
          <a:p>
            <a:pPr lvl="1"/>
            <a:r>
              <a:rPr lang="it-IT" b="1" dirty="0" smtClean="0"/>
              <a:t>Pinch/crush</a:t>
            </a:r>
            <a:r>
              <a:rPr lang="it-IT" dirty="0" smtClean="0"/>
              <a:t> points</a:t>
            </a:r>
          </a:p>
          <a:p>
            <a:pPr lvl="1"/>
            <a:r>
              <a:rPr lang="it-IT" dirty="0" smtClean="0"/>
              <a:t>Robot </a:t>
            </a:r>
            <a:r>
              <a:rPr lang="it-IT" b="1" dirty="0" smtClean="0"/>
              <a:t>velocity</a:t>
            </a:r>
            <a:r>
              <a:rPr lang="it-IT" dirty="0" smtClean="0"/>
              <a:t> (thus momentum)</a:t>
            </a:r>
          </a:p>
          <a:p>
            <a:pPr lvl="1"/>
            <a:r>
              <a:rPr lang="it-IT" dirty="0" smtClean="0"/>
              <a:t>Robot </a:t>
            </a:r>
            <a:r>
              <a:rPr lang="it-IT" b="1" dirty="0" smtClean="0"/>
              <a:t>mass</a:t>
            </a:r>
            <a:r>
              <a:rPr lang="it-IT" dirty="0" smtClean="0"/>
              <a:t> (thus inertia)</a:t>
            </a:r>
          </a:p>
          <a:p>
            <a:pPr lvl="1"/>
            <a:r>
              <a:rPr lang="it-IT" dirty="0" smtClean="0"/>
              <a:t>Robot </a:t>
            </a:r>
            <a:r>
              <a:rPr lang="it-IT" b="1" dirty="0" smtClean="0"/>
              <a:t>pose</a:t>
            </a:r>
            <a:r>
              <a:rPr lang="it-IT" dirty="0" smtClean="0"/>
              <a:t> (increasing surface impact area)</a:t>
            </a:r>
          </a:p>
          <a:p>
            <a:pPr lvl="1"/>
            <a:r>
              <a:rPr lang="it-IT" b="1" dirty="0" smtClean="0"/>
              <a:t>Avoid sensitive body areas </a:t>
            </a:r>
            <a:r>
              <a:rPr lang="it-IT" dirty="0" smtClean="0"/>
              <a:t>(head, neck, eyes)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marL="0" indent="0" algn="ctr">
              <a:buNone/>
            </a:pPr>
            <a:r>
              <a:rPr lang="it-IT" b="1" u="sng" dirty="0" smtClean="0">
                <a:solidFill>
                  <a:srgbClr val="FF0000"/>
                </a:solidFill>
              </a:rPr>
              <a:t>The application, not the robot, is key!</a:t>
            </a:r>
            <a:endParaRPr lang="it-IT" b="1" u="sng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9813" y="4986872"/>
            <a:ext cx="1685789" cy="1373514"/>
            <a:chOff x="-39813" y="4986872"/>
            <a:chExt cx="1685789" cy="1373514"/>
          </a:xfrm>
        </p:grpSpPr>
        <p:pic>
          <p:nvPicPr>
            <p:cNvPr id="12290" name="Picture 2" descr="Image result for trumpe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-39813" y="5346199"/>
              <a:ext cx="1408215" cy="101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rc 3"/>
            <p:cNvSpPr/>
            <p:nvPr/>
          </p:nvSpPr>
          <p:spPr>
            <a:xfrm>
              <a:off x="561256" y="5181241"/>
              <a:ext cx="914400" cy="914400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Arc 6"/>
            <p:cNvSpPr/>
            <p:nvPr/>
          </p:nvSpPr>
          <p:spPr>
            <a:xfrm>
              <a:off x="539552" y="4986872"/>
              <a:ext cx="1106424" cy="110642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5580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Cobots</a:t>
            </a:r>
            <a:r>
              <a:rPr lang="en-GB" dirty="0" smtClean="0"/>
              <a:t> implementation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Collaborative Robotics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19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Consequences of </a:t>
            </a:r>
            <a:r>
              <a:rPr lang="en-GB" dirty="0" err="1" smtClean="0"/>
              <a:t>cobots</a:t>
            </a:r>
            <a:r>
              <a:rPr lang="en-GB" dirty="0" smtClean="0"/>
              <a:t> implementation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70" y="1690801"/>
            <a:ext cx="6734058" cy="497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6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regulation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Robotics era</a:t>
            </a:r>
          </a:p>
          <a:p>
            <a:pPr lvl="1"/>
            <a:r>
              <a:rPr lang="en-GB" dirty="0" smtClean="0"/>
              <a:t>1970 </a:t>
            </a:r>
            <a:r>
              <a:rPr lang="en-GB" b="1" dirty="0" smtClean="0"/>
              <a:t>Occupational Health &amp; Safety Act</a:t>
            </a:r>
          </a:p>
          <a:p>
            <a:pPr lvl="1"/>
            <a:endParaRPr lang="en-GB" b="1" dirty="0" smtClean="0"/>
          </a:p>
          <a:p>
            <a:r>
              <a:rPr lang="en-GB" dirty="0" smtClean="0"/>
              <a:t>USA: Robotic Industries Association (RIA)</a:t>
            </a:r>
          </a:p>
          <a:p>
            <a:pPr lvl="1"/>
            <a:r>
              <a:rPr lang="en-GB" b="1" dirty="0" smtClean="0"/>
              <a:t>ANSI/RIA R15.06 </a:t>
            </a:r>
            <a:r>
              <a:rPr lang="en-GB" dirty="0" smtClean="0"/>
              <a:t>robot safety standard (1986)</a:t>
            </a:r>
          </a:p>
          <a:p>
            <a:pPr lvl="1"/>
            <a:r>
              <a:rPr lang="en-GB" dirty="0" smtClean="0"/>
              <a:t>Updated in 1992, 1999, withdrawn 2014</a:t>
            </a:r>
          </a:p>
          <a:p>
            <a:endParaRPr lang="en-GB" dirty="0"/>
          </a:p>
          <a:p>
            <a:r>
              <a:rPr lang="en-GB" dirty="0" smtClean="0"/>
              <a:t>EU: International Standards Organization (ISO)</a:t>
            </a:r>
          </a:p>
          <a:p>
            <a:pPr lvl="1"/>
            <a:r>
              <a:rPr lang="en-GB" dirty="0" smtClean="0"/>
              <a:t>Based on ANSI/RIA R15.06</a:t>
            </a:r>
          </a:p>
          <a:p>
            <a:pPr lvl="1"/>
            <a:r>
              <a:rPr lang="en-GB" b="1" dirty="0" smtClean="0"/>
              <a:t>ISO 10218 </a:t>
            </a:r>
            <a:r>
              <a:rPr lang="en-GB" dirty="0" smtClean="0"/>
              <a:t>first edition (1999)</a:t>
            </a:r>
          </a:p>
          <a:p>
            <a:endParaRPr lang="en-GB" dirty="0"/>
          </a:p>
          <a:p>
            <a:r>
              <a:rPr lang="en-GB" dirty="0" smtClean="0"/>
              <a:t>USA:</a:t>
            </a:r>
          </a:p>
          <a:p>
            <a:pPr lvl="1"/>
            <a:r>
              <a:rPr lang="en-GB" b="1" dirty="0" smtClean="0"/>
              <a:t>ANSI/RIA R15.06 </a:t>
            </a:r>
            <a:r>
              <a:rPr lang="en-GB" dirty="0" smtClean="0"/>
              <a:t>adopts </a:t>
            </a:r>
            <a:r>
              <a:rPr lang="en-GB" b="1" dirty="0" smtClean="0"/>
              <a:t>ISO 10218-1 </a:t>
            </a:r>
            <a:r>
              <a:rPr lang="en-GB" dirty="0" smtClean="0"/>
              <a:t>and </a:t>
            </a:r>
            <a:r>
              <a:rPr lang="en-GB" b="1" dirty="0" smtClean="0"/>
              <a:t>ISO 10218-2:2011</a:t>
            </a:r>
          </a:p>
          <a:p>
            <a:pPr lvl="1"/>
            <a:r>
              <a:rPr lang="en-GB" b="1" dirty="0" smtClean="0"/>
              <a:t>ANSI/RIA R15.306-406-506</a:t>
            </a:r>
            <a:r>
              <a:rPr lang="en-GB" dirty="0" smtClean="0"/>
              <a:t> published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37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far can we go?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9" y="1192945"/>
            <a:ext cx="7492401" cy="547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1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Absence of Intent </a:t>
            </a:r>
            <a:r>
              <a:rPr lang="en-GB" dirty="0"/>
              <a:t>S</a:t>
            </a:r>
            <a:r>
              <a:rPr lang="en-GB" dirty="0" smtClean="0"/>
              <a:t>ignalling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Humans are able to </a:t>
            </a:r>
            <a:r>
              <a:rPr lang="en-GB" b="1" dirty="0" smtClean="0"/>
              <a:t>signal for </a:t>
            </a:r>
            <a:r>
              <a:rPr lang="en-GB" b="1" dirty="0" smtClean="0">
                <a:solidFill>
                  <a:srgbClr val="FF0000"/>
                </a:solidFill>
              </a:rPr>
              <a:t>intent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E.g. moving in a certain direction, hitting in some spot, etc.</a:t>
            </a:r>
          </a:p>
          <a:p>
            <a:pPr lvl="1"/>
            <a:r>
              <a:rPr lang="en-GB" dirty="0" err="1" smtClean="0"/>
              <a:t>Cobots</a:t>
            </a:r>
            <a:r>
              <a:rPr lang="en-GB" dirty="0" smtClean="0"/>
              <a:t> are not like this!</a:t>
            </a:r>
          </a:p>
          <a:p>
            <a:endParaRPr lang="en-GB" dirty="0"/>
          </a:p>
          <a:p>
            <a:r>
              <a:rPr lang="en-GB" dirty="0" smtClean="0"/>
              <a:t>Solutions:</a:t>
            </a:r>
          </a:p>
          <a:p>
            <a:pPr lvl="1"/>
            <a:r>
              <a:rPr lang="en-GB" dirty="0" smtClean="0"/>
              <a:t>Simulations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Intent signalling</a:t>
            </a:r>
            <a:r>
              <a:rPr lang="en-GB" dirty="0"/>
              <a:t>: </a:t>
            </a:r>
            <a:r>
              <a:rPr lang="en-GB" smtClean="0"/>
              <a:t>lights,</a:t>
            </a:r>
            <a:br>
              <a:rPr lang="en-GB" smtClean="0"/>
            </a:br>
            <a:r>
              <a:rPr lang="en-GB" smtClean="0"/>
              <a:t>displays</a:t>
            </a:r>
            <a:r>
              <a:rPr lang="en-GB" dirty="0" smtClean="0"/>
              <a:t>, tactile (e.g. vibration), …</a:t>
            </a:r>
            <a:endParaRPr lang="en-GB" dirty="0" smtClean="0">
              <a:solidFill>
                <a:srgbClr val="00B050"/>
              </a:solidFill>
            </a:endParaRPr>
          </a:p>
        </p:txBody>
      </p:sp>
      <p:sp>
        <p:nvSpPr>
          <p:cNvPr id="4" name="AutoShape 2" descr="Image result for signal light"/>
          <p:cNvSpPr>
            <a:spLocks noChangeAspect="1" noChangeArrowheads="1"/>
          </p:cNvSpPr>
          <p:nvPr/>
        </p:nvSpPr>
        <p:spPr bwMode="auto">
          <a:xfrm>
            <a:off x="155575" y="-164623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Image result for signal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1759620" cy="17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ignal ligh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t="10180" r="29230" b="16689"/>
          <a:stretch/>
        </p:blipFill>
        <p:spPr bwMode="auto">
          <a:xfrm>
            <a:off x="7740352" y="3086100"/>
            <a:ext cx="675502" cy="11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beacon signal light"/>
          <p:cNvSpPr>
            <a:spLocks noChangeAspect="1" noChangeArrowheads="1"/>
          </p:cNvSpPr>
          <p:nvPr/>
        </p:nvSpPr>
        <p:spPr bwMode="auto">
          <a:xfrm>
            <a:off x="155575" y="-2705100"/>
            <a:ext cx="69532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Image result for beacon signal light"/>
          <p:cNvSpPr>
            <a:spLocks noChangeAspect="1" noChangeArrowheads="1"/>
          </p:cNvSpPr>
          <p:nvPr/>
        </p:nvSpPr>
        <p:spPr bwMode="auto">
          <a:xfrm>
            <a:off x="307975" y="-2552700"/>
            <a:ext cx="69532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0" name="Picture 12" descr="Image result for beacon signal l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54353"/>
            <a:ext cx="1664552" cy="13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5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tending</a:t>
            </a:r>
            <a:endParaRPr lang="en-GB" dirty="0"/>
          </a:p>
        </p:txBody>
      </p:sp>
      <p:pic>
        <p:nvPicPr>
          <p:cNvPr id="5122" name="Picture 2" descr="Image result for cobot machine te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1437116"/>
            <a:ext cx="8643938" cy="48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6361609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Video CNC tending</a:t>
            </a:r>
            <a:r>
              <a:rPr lang="en-GB" dirty="0"/>
              <a:t>, </a:t>
            </a:r>
            <a:r>
              <a:rPr lang="en-GB" dirty="0" smtClean="0">
                <a:hlinkClick r:id="rId4"/>
              </a:rPr>
              <a:t>Video CNC tending &amp; defects detection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68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Video Packaging</a:t>
            </a:r>
            <a:endParaRPr lang="en-GB" dirty="0"/>
          </a:p>
        </p:txBody>
      </p:sp>
      <p:pic>
        <p:nvPicPr>
          <p:cNvPr id="6146" name="Picture 2" descr="Image result for packaging robot c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5" y="2403775"/>
            <a:ext cx="7456837" cy="41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3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regulation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999190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Occupational Health &amp; Safety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Publication of </a:t>
                      </a:r>
                      <a:r>
                        <a:rPr lang="en-GB" b="1" dirty="0" smtClean="0"/>
                        <a:t>ANSI/RIA R15.06 1986 </a:t>
                      </a:r>
                      <a:r>
                        <a:rPr lang="en-GB" dirty="0" smtClean="0"/>
                        <a:t>robot safety standard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Publication of </a:t>
                      </a:r>
                      <a:r>
                        <a:rPr lang="en-GB" b="1" dirty="0" smtClean="0"/>
                        <a:t>ANSI/RIA R15.06 1992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Publication of </a:t>
                      </a:r>
                      <a:r>
                        <a:rPr lang="en-GB" b="1" dirty="0" smtClean="0"/>
                        <a:t>ANSI/RIA R15.06 1999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Publication of </a:t>
                      </a:r>
                      <a:r>
                        <a:rPr lang="en-GB" b="1" dirty="0" smtClean="0"/>
                        <a:t>ISO 10218 First Edition </a:t>
                      </a:r>
                      <a:r>
                        <a:rPr lang="en-GB" dirty="0" smtClean="0"/>
                        <a:t>– based on ANSI/RIA R15.06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Publication of </a:t>
                      </a:r>
                      <a:r>
                        <a:rPr lang="en-GB" b="1" dirty="0" smtClean="0"/>
                        <a:t>ISO 10218-1</a:t>
                      </a:r>
                      <a:r>
                        <a:rPr lang="en-GB" b="0" baseline="0" dirty="0" smtClean="0"/>
                        <a:t> (collaborative applications)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Publication of </a:t>
                      </a:r>
                      <a:r>
                        <a:rPr lang="en-GB" b="1" dirty="0" smtClean="0"/>
                        <a:t>ISO 10218-1</a:t>
                      </a:r>
                      <a:r>
                        <a:rPr lang="en-GB" b="0" baseline="0" dirty="0" smtClean="0"/>
                        <a:t> and </a:t>
                      </a:r>
                      <a:r>
                        <a:rPr lang="en-GB" b="1" dirty="0" smtClean="0"/>
                        <a:t>ISO 10218-2:</a:t>
                      </a:r>
                      <a:r>
                        <a:rPr lang="en-GB" b="1" baseline="0" dirty="0" smtClean="0"/>
                        <a:t> 2011 </a:t>
                      </a:r>
                      <a:r>
                        <a:rPr lang="en-GB" b="0" baseline="0" dirty="0" smtClean="0"/>
                        <a:t>(introduction of </a:t>
                      </a:r>
                      <a:r>
                        <a:rPr lang="en-GB" b="1" baseline="0" dirty="0" err="1" smtClean="0"/>
                        <a:t>cobot</a:t>
                      </a:r>
                      <a:r>
                        <a:rPr lang="en-GB" b="0" baseline="0" dirty="0" smtClean="0"/>
                        <a:t>)</a:t>
                      </a:r>
                      <a:endParaRPr lang="en-GB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ANSI/ RIA R15.06</a:t>
                      </a:r>
                      <a:r>
                        <a:rPr lang="pt-BR" dirty="0" smtClean="0"/>
                        <a:t> adopts </a:t>
                      </a:r>
                      <a:r>
                        <a:rPr lang="pt-BR" b="1" dirty="0" smtClean="0"/>
                        <a:t>ISO 10218-1 </a:t>
                      </a:r>
                      <a:r>
                        <a:rPr lang="pt-BR" dirty="0" smtClean="0"/>
                        <a:t>and </a:t>
                      </a:r>
                      <a:r>
                        <a:rPr lang="pt-BR" b="1" dirty="0" smtClean="0"/>
                        <a:t>ISO 10218-2:2011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ANSI/ RIA Tech Reports published (TR R15.306, .406, .506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Publication of </a:t>
                      </a:r>
                      <a:r>
                        <a:rPr lang="en-GB" b="1" dirty="0" smtClean="0"/>
                        <a:t>ISO/TS 15066:2016 </a:t>
                      </a:r>
                      <a:r>
                        <a:rPr lang="en-GB" b="0" dirty="0" smtClean="0"/>
                        <a:t>in addition to</a:t>
                      </a:r>
                      <a:r>
                        <a:rPr lang="en-GB" b="0" baseline="0" dirty="0" smtClean="0"/>
                        <a:t> ISO 10218 for </a:t>
                      </a:r>
                      <a:r>
                        <a:rPr lang="en-GB" b="1" baseline="0" dirty="0" err="1" smtClean="0"/>
                        <a:t>cobots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8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ANSI/RIA and ISO documents were different</a:t>
            </a:r>
          </a:p>
          <a:p>
            <a:pPr lvl="1"/>
            <a:r>
              <a:rPr lang="en-GB" b="1" dirty="0" smtClean="0"/>
              <a:t>ANSI/RIA</a:t>
            </a:r>
            <a:r>
              <a:rPr lang="en-GB" dirty="0" smtClean="0"/>
              <a:t> address</a:t>
            </a:r>
            <a:r>
              <a:rPr lang="en-GB" u="sng" dirty="0" smtClean="0"/>
              <a:t>ed</a:t>
            </a:r>
            <a:r>
              <a:rPr lang="en-GB" dirty="0" smtClean="0"/>
              <a:t> </a:t>
            </a:r>
            <a:r>
              <a:rPr lang="en-GB" b="1" dirty="0" smtClean="0"/>
              <a:t>how</a:t>
            </a:r>
            <a:r>
              <a:rPr lang="en-GB" dirty="0" smtClean="0"/>
              <a:t> the robot was employed</a:t>
            </a:r>
          </a:p>
          <a:p>
            <a:pPr lvl="1"/>
            <a:r>
              <a:rPr lang="en-GB" b="1" dirty="0" smtClean="0"/>
              <a:t>ISO</a:t>
            </a:r>
            <a:r>
              <a:rPr lang="en-GB" dirty="0" smtClean="0"/>
              <a:t> addresses safety requirements for </a:t>
            </a:r>
            <a:r>
              <a:rPr lang="en-GB" b="1" dirty="0" smtClean="0"/>
              <a:t>manufacturers</a:t>
            </a:r>
          </a:p>
          <a:p>
            <a:endParaRPr lang="en-GB" b="1" dirty="0"/>
          </a:p>
          <a:p>
            <a:r>
              <a:rPr lang="en-GB" dirty="0"/>
              <a:t>The prevailing idea </a:t>
            </a:r>
            <a:r>
              <a:rPr lang="en-GB" dirty="0" smtClean="0"/>
              <a:t>was to </a:t>
            </a:r>
            <a:r>
              <a:rPr lang="en-GB" b="1" dirty="0">
                <a:solidFill>
                  <a:srgbClr val="FF0000"/>
                </a:solidFill>
              </a:rPr>
              <a:t>keep the robot away from </a:t>
            </a:r>
            <a:r>
              <a:rPr lang="en-GB" b="1" dirty="0" smtClean="0">
                <a:solidFill>
                  <a:srgbClr val="FF0000"/>
                </a:solidFill>
              </a:rPr>
              <a:t>humans</a:t>
            </a:r>
            <a:endParaRPr lang="en-GB" dirty="0"/>
          </a:p>
          <a:p>
            <a:pPr lvl="1"/>
            <a:r>
              <a:rPr lang="en-GB" dirty="0"/>
              <a:t>Early </a:t>
            </a:r>
            <a:r>
              <a:rPr lang="en-GB" b="1" dirty="0"/>
              <a:t>actuators</a:t>
            </a:r>
            <a:r>
              <a:rPr lang="en-GB" dirty="0"/>
              <a:t> were </a:t>
            </a:r>
            <a:r>
              <a:rPr lang="en-GB" b="1" dirty="0"/>
              <a:t>less controllable</a:t>
            </a:r>
          </a:p>
          <a:p>
            <a:pPr lvl="1"/>
            <a:r>
              <a:rPr lang="en-GB" b="1" dirty="0"/>
              <a:t>Less-capable sensing </a:t>
            </a:r>
            <a:r>
              <a:rPr lang="en-GB" dirty="0"/>
              <a:t>capabilities (both because of hardware and software)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5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Safety Regulation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ISO TC184/SC2 WG3 </a:t>
            </a:r>
            <a:r>
              <a:rPr lang="en-GB" dirty="0"/>
              <a:t>for Industrial </a:t>
            </a:r>
            <a:r>
              <a:rPr lang="en-GB" dirty="0" smtClean="0"/>
              <a:t>Robots</a:t>
            </a:r>
          </a:p>
          <a:p>
            <a:r>
              <a:rPr lang="en-GB" dirty="0" smtClean="0"/>
              <a:t>Publication of </a:t>
            </a:r>
            <a:r>
              <a:rPr lang="en-GB" b="1" dirty="0" smtClean="0"/>
              <a:t>ISO 10218-1 </a:t>
            </a:r>
            <a:r>
              <a:rPr lang="en-GB" dirty="0" smtClean="0"/>
              <a:t>in 2006</a:t>
            </a:r>
          </a:p>
          <a:p>
            <a:pPr lvl="1"/>
            <a:r>
              <a:rPr lang="en-GB" dirty="0" smtClean="0"/>
              <a:t>Dedicated to only the robot</a:t>
            </a:r>
          </a:p>
          <a:p>
            <a:pPr lvl="1"/>
            <a:r>
              <a:rPr lang="en-GB" dirty="0" smtClean="0"/>
              <a:t>Considers safety-rated control software</a:t>
            </a:r>
          </a:p>
          <a:p>
            <a:pPr lvl="1"/>
            <a:r>
              <a:rPr lang="en-GB" dirty="0" smtClean="0"/>
              <a:t>New types of safety sensors</a:t>
            </a:r>
          </a:p>
          <a:p>
            <a:pPr lvl="1"/>
            <a:r>
              <a:rPr lang="en-GB" dirty="0" smtClean="0"/>
              <a:t>Results in many new possibilities</a:t>
            </a:r>
          </a:p>
          <a:p>
            <a:r>
              <a:rPr lang="en-GB" dirty="0" smtClean="0"/>
              <a:t>Publication of </a:t>
            </a:r>
            <a:r>
              <a:rPr lang="en-GB" b="1" dirty="0" smtClean="0"/>
              <a:t>ISO 10218-2:2011</a:t>
            </a:r>
          </a:p>
          <a:p>
            <a:pPr lvl="1"/>
            <a:r>
              <a:rPr lang="en-GB" b="1" dirty="0" smtClean="0">
                <a:solidFill>
                  <a:srgbClr val="00B0F0"/>
                </a:solidFill>
              </a:rPr>
              <a:t>Collaborative robots</a:t>
            </a:r>
          </a:p>
        </p:txBody>
      </p:sp>
    </p:spTree>
    <p:extLst>
      <p:ext uri="{BB962C8B-B14F-4D97-AF65-F5344CB8AC3E}">
        <p14:creationId xmlns:p14="http://schemas.microsoft.com/office/powerpoint/2010/main" val="32721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principles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Collaborative robotics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17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5076056" y="1600200"/>
                <a:ext cx="3610744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It can also be determined with a </a:t>
                </a:r>
                <a:r>
                  <a:rPr lang="en-GB" b="1" dirty="0" smtClean="0"/>
                  <a:t>probabilistic approach</a:t>
                </a:r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damage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probability of the damage happening</a:t>
                </a:r>
                <a:endParaRPr lang="en-GB" dirty="0"/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56" y="1600200"/>
                <a:ext cx="3610744" cy="4525963"/>
              </a:xfrm>
              <a:blipFill rotWithShape="1">
                <a:blip r:embed="rId4"/>
                <a:stretch>
                  <a:fillRect l="-3209" t="-2022" r="-2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83568" y="1628800"/>
            <a:ext cx="4176464" cy="4032448"/>
            <a:chOff x="2555776" y="1844824"/>
            <a:chExt cx="4176464" cy="4032448"/>
          </a:xfrm>
        </p:grpSpPr>
        <p:sp>
          <p:nvSpPr>
            <p:cNvPr id="4" name="Oval 3"/>
            <p:cNvSpPr/>
            <p:nvPr/>
          </p:nvSpPr>
          <p:spPr>
            <a:xfrm>
              <a:off x="2555776" y="1844824"/>
              <a:ext cx="2880320" cy="288032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dirty="0" smtClean="0"/>
                <a:t>Hazard</a:t>
              </a:r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851920" y="1844824"/>
              <a:ext cx="2880320" cy="288032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GB" dirty="0" smtClean="0"/>
                <a:t>Exposure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02971" y="2996952"/>
              <a:ext cx="2880320" cy="288032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dirty="0" smtClean="0"/>
                <a:t>Vulnerability</a:t>
              </a:r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51920" y="2996952"/>
              <a:ext cx="1584176" cy="1572869"/>
            </a:xfrm>
            <a:custGeom>
              <a:avLst/>
              <a:gdLst/>
              <a:ahLst/>
              <a:cxnLst/>
              <a:rect l="l" t="t" r="r" b="b"/>
              <a:pathLst>
                <a:path w="1584176" h="1572869">
                  <a:moveTo>
                    <a:pt x="791211" y="0"/>
                  </a:moveTo>
                  <a:cubicBezTo>
                    <a:pt x="1083591" y="0"/>
                    <a:pt x="1355621" y="87129"/>
                    <a:pt x="1582369" y="237422"/>
                  </a:cubicBezTo>
                  <a:cubicBezTo>
                    <a:pt x="1583883" y="254199"/>
                    <a:pt x="1584176" y="271082"/>
                    <a:pt x="1584176" y="288033"/>
                  </a:cubicBezTo>
                  <a:cubicBezTo>
                    <a:pt x="1584176" y="850046"/>
                    <a:pt x="1262249" y="1336868"/>
                    <a:pt x="792088" y="1572869"/>
                  </a:cubicBezTo>
                  <a:cubicBezTo>
                    <a:pt x="321927" y="1336868"/>
                    <a:pt x="0" y="850046"/>
                    <a:pt x="0" y="288033"/>
                  </a:cubicBezTo>
                  <a:lnTo>
                    <a:pt x="1847" y="236333"/>
                  </a:lnTo>
                  <a:cubicBezTo>
                    <a:pt x="228200" y="86681"/>
                    <a:pt x="499583" y="0"/>
                    <a:pt x="791211" y="0"/>
                  </a:cubicBezTo>
                  <a:close/>
                </a:path>
              </a:pathLst>
            </a:custGeom>
            <a:solidFill>
              <a:srgbClr val="FFB7B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en-GB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8958" y="3429000"/>
              <a:ext cx="7906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Risk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8261" y="5991671"/>
                <a:ext cx="3847079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 smtClean="0"/>
                  <a:t>More or less: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𝑅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𝐻</m:t>
                    </m:r>
                    <m:r>
                      <a:rPr lang="en-GB" sz="2400" b="0" i="1" smtClean="0">
                        <a:latin typeface="Cambria Math"/>
                      </a:rPr>
                      <m:t>×</m:t>
                    </m:r>
                    <m:r>
                      <a:rPr lang="en-GB" sz="2400" b="0" i="1" smtClean="0">
                        <a:latin typeface="Cambria Math"/>
                      </a:rPr>
                      <m:t>𝐸</m:t>
                    </m:r>
                    <m:r>
                      <a:rPr lang="en-GB" sz="2400" b="0" i="1" smtClean="0">
                        <a:latin typeface="Cambria Math"/>
                      </a:rPr>
                      <m:t>×</m:t>
                    </m:r>
                    <m:r>
                      <a:rPr lang="en-GB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61" y="5991671"/>
                <a:ext cx="384707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044" t="-7407" b="-2345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93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1171</Words>
  <Application>Microsoft Office PowerPoint</Application>
  <PresentationFormat>On-screen Show (4:3)</PresentationFormat>
  <Paragraphs>281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Bradley Hand ITC</vt:lpstr>
      <vt:lpstr>Calibri</vt:lpstr>
      <vt:lpstr>Cambria Math</vt:lpstr>
      <vt:lpstr>Office Theme</vt:lpstr>
      <vt:lpstr>Collaborative robotics</vt:lpstr>
      <vt:lpstr>Definition</vt:lpstr>
      <vt:lpstr>Safety</vt:lpstr>
      <vt:lpstr>Safety regulation</vt:lpstr>
      <vt:lpstr>Safety regulation</vt:lpstr>
      <vt:lpstr>Safety requirements</vt:lpstr>
      <vt:lpstr>Modern Safety Regulation</vt:lpstr>
      <vt:lpstr>Safety principles</vt:lpstr>
      <vt:lpstr>Risk</vt:lpstr>
      <vt:lpstr>Hazards</vt:lpstr>
      <vt:lpstr>Exposure</vt:lpstr>
      <vt:lpstr>Vulnerability</vt:lpstr>
      <vt:lpstr>Risk reduction strategies</vt:lpstr>
      <vt:lpstr>Risk reduction strategies</vt:lpstr>
      <vt:lpstr>Exposure reduction</vt:lpstr>
      <vt:lpstr>Vulnerability reduction</vt:lpstr>
      <vt:lpstr>Hazard reduction</vt:lpstr>
      <vt:lpstr>Exposure reduction</vt:lpstr>
      <vt:lpstr>Safeguarding systems</vt:lpstr>
      <vt:lpstr>Safeguarding systems</vt:lpstr>
      <vt:lpstr>Safeguarding systems</vt:lpstr>
      <vt:lpstr>Safeguarding systems</vt:lpstr>
      <vt:lpstr>Safeguarding systems</vt:lpstr>
      <vt:lpstr>Hazard reduction</vt:lpstr>
      <vt:lpstr>Hazard reduction</vt:lpstr>
      <vt:lpstr>Padding</vt:lpstr>
      <vt:lpstr>Sensorized padding</vt:lpstr>
      <vt:lpstr>Safe joint design</vt:lpstr>
      <vt:lpstr>Safety-rated Monitored Stop</vt:lpstr>
      <vt:lpstr>Hand-guiding</vt:lpstr>
      <vt:lpstr>Dead-man Switch</vt:lpstr>
      <vt:lpstr>Speed and separation monitoring</vt:lpstr>
      <vt:lpstr>Speed and separation monitoring</vt:lpstr>
      <vt:lpstr>Power and Force Limiting</vt:lpstr>
      <vt:lpstr>Power and Force Limiting</vt:lpstr>
      <vt:lpstr>Pinch points elimination</vt:lpstr>
      <vt:lpstr>Power and Force Limiting</vt:lpstr>
      <vt:lpstr>Cobots implementation</vt:lpstr>
      <vt:lpstr>Consequences of cobots implementation</vt:lpstr>
      <vt:lpstr>How far can we go?</vt:lpstr>
      <vt:lpstr>Absence of Intent Signalling</vt:lpstr>
      <vt:lpstr>Machine tending</vt:lpstr>
      <vt:lpstr>Packaging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262</cp:revision>
  <dcterms:created xsi:type="dcterms:W3CDTF">2018-03-20T12:39:03Z</dcterms:created>
  <dcterms:modified xsi:type="dcterms:W3CDTF">2021-03-01T18:01:25Z</dcterms:modified>
</cp:coreProperties>
</file>