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374" r:id="rId2"/>
    <p:sldId id="359" r:id="rId3"/>
    <p:sldId id="336" r:id="rId4"/>
    <p:sldId id="363" r:id="rId5"/>
    <p:sldId id="364" r:id="rId6"/>
    <p:sldId id="365" r:id="rId7"/>
    <p:sldId id="366" r:id="rId8"/>
    <p:sldId id="367" r:id="rId9"/>
    <p:sldId id="368" r:id="rId10"/>
    <p:sldId id="369" r:id="rId11"/>
    <p:sldId id="370" r:id="rId12"/>
    <p:sldId id="371" r:id="rId13"/>
    <p:sldId id="372" r:id="rId14"/>
    <p:sldId id="373" r:id="rId15"/>
  </p:sldIdLst>
  <p:sldSz cx="9144000" cy="6858000" type="screen4x3"/>
  <p:notesSz cx="6834188" cy="99790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kumimoji="1"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41">
          <p15:clr>
            <a:srgbClr val="A4A3A4"/>
          </p15:clr>
        </p15:guide>
        <p15:guide id="2" pos="215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FF00"/>
    <a:srgbClr val="000066"/>
    <a:srgbClr val="99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620"/>
    <p:restoredTop sz="94660"/>
  </p:normalViewPr>
  <p:slideViewPr>
    <p:cSldViewPr>
      <p:cViewPr varScale="1">
        <p:scale>
          <a:sx n="58" d="100"/>
          <a:sy n="58" d="100"/>
        </p:scale>
        <p:origin x="1195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1" d="100"/>
          <a:sy n="51" d="100"/>
        </p:scale>
        <p:origin x="-1842" y="-96"/>
      </p:cViewPr>
      <p:guideLst>
        <p:guide orient="horz" pos="3141"/>
        <p:guide pos="215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t" anchorCtr="0" compatLnSpc="1">
            <a:prstTxWarp prst="textNoShape">
              <a:avLst/>
            </a:prstTxWarp>
          </a:bodyPr>
          <a:lstStyle>
            <a:lvl1pPr defTabSz="923925">
              <a:defRPr kumimoji="0" sz="1200"/>
            </a:lvl1pPr>
          </a:lstStyle>
          <a:p>
            <a:pPr>
              <a:defRPr/>
            </a:pPr>
            <a:r>
              <a:rPr lang="it-IT" altLang="it-IT"/>
              <a:t>Gianpiero Adami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73500" y="0"/>
            <a:ext cx="296068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t" anchorCtr="0" compatLnSpc="1">
            <a:prstTxWarp prst="textNoShape">
              <a:avLst/>
            </a:prstTxWarp>
          </a:bodyPr>
          <a:lstStyle>
            <a:lvl1pPr algn="r" defTabSz="923925">
              <a:defRPr kumimoji="0" sz="1200"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184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78963"/>
            <a:ext cx="296068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b" anchorCtr="0" compatLnSpc="1">
            <a:prstTxWarp prst="textNoShape">
              <a:avLst/>
            </a:prstTxWarp>
          </a:bodyPr>
          <a:lstStyle>
            <a:lvl1pPr defTabSz="923925">
              <a:defRPr kumimoji="0" sz="1200"/>
            </a:lvl1pPr>
          </a:lstStyle>
          <a:p>
            <a:pPr>
              <a:defRPr/>
            </a:pPr>
            <a:r>
              <a:rPr lang="it-IT" altLang="it-IT"/>
              <a:t>Titolo</a:t>
            </a:r>
          </a:p>
        </p:txBody>
      </p:sp>
      <p:sp>
        <p:nvSpPr>
          <p:cNvPr id="184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73500" y="9478963"/>
            <a:ext cx="296068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b" anchorCtr="0" compatLnSpc="1">
            <a:prstTxWarp prst="textNoShape">
              <a:avLst/>
            </a:prstTxWarp>
          </a:bodyPr>
          <a:lstStyle>
            <a:lvl1pPr algn="r" defTabSz="923925">
              <a:defRPr kumimoji="0" sz="1200"/>
            </a:lvl1pPr>
          </a:lstStyle>
          <a:p>
            <a:fld id="{3DB0B171-33EE-458C-8F5C-C51A76FC19CB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6068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t" anchorCtr="0" compatLnSpc="1">
            <a:prstTxWarp prst="textNoShape">
              <a:avLst/>
            </a:prstTxWarp>
          </a:bodyPr>
          <a:lstStyle>
            <a:lvl1pPr defTabSz="923925">
              <a:defRPr kumimoji="0"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73500" y="0"/>
            <a:ext cx="2960688" cy="50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t" anchorCtr="0" compatLnSpc="1">
            <a:prstTxWarp prst="textNoShape">
              <a:avLst/>
            </a:prstTxWarp>
          </a:bodyPr>
          <a:lstStyle>
            <a:lvl1pPr algn="r" defTabSz="923925">
              <a:defRPr kumimoji="0" sz="1200"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2150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9300"/>
            <a:ext cx="4989513" cy="37417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9461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1225" y="4738688"/>
            <a:ext cx="5011738" cy="4491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noProof="0" smtClean="0"/>
              <a:t>Fare clic per modificare gli stili del testo dello schema</a:t>
            </a:r>
          </a:p>
          <a:p>
            <a:pPr lvl="1"/>
            <a:r>
              <a:rPr lang="it-IT" altLang="it-IT" noProof="0" smtClean="0"/>
              <a:t>Secondo livello</a:t>
            </a:r>
          </a:p>
          <a:p>
            <a:pPr lvl="2"/>
            <a:r>
              <a:rPr lang="it-IT" altLang="it-IT" noProof="0" smtClean="0"/>
              <a:t>Terzo livello</a:t>
            </a:r>
          </a:p>
          <a:p>
            <a:pPr lvl="3"/>
            <a:r>
              <a:rPr lang="it-IT" altLang="it-IT" noProof="0" smtClean="0"/>
              <a:t>Quarto livello</a:t>
            </a:r>
          </a:p>
          <a:p>
            <a:pPr lvl="4"/>
            <a:r>
              <a:rPr lang="it-IT" altLang="it-IT" noProof="0" smtClean="0"/>
              <a:t>Quinto livello</a:t>
            </a:r>
          </a:p>
        </p:txBody>
      </p:sp>
      <p:sp>
        <p:nvSpPr>
          <p:cNvPr id="19462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78963"/>
            <a:ext cx="296068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b" anchorCtr="0" compatLnSpc="1">
            <a:prstTxWarp prst="textNoShape">
              <a:avLst/>
            </a:prstTxWarp>
          </a:bodyPr>
          <a:lstStyle>
            <a:lvl1pPr defTabSz="923925">
              <a:defRPr kumimoji="0" sz="12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9463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73500" y="9478963"/>
            <a:ext cx="2960688" cy="5000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320" tIns="46161" rIns="92320" bIns="46161" numCol="1" anchor="b" anchorCtr="0" compatLnSpc="1">
            <a:prstTxWarp prst="textNoShape">
              <a:avLst/>
            </a:prstTxWarp>
          </a:bodyPr>
          <a:lstStyle>
            <a:lvl1pPr algn="r" defTabSz="923925">
              <a:defRPr kumimoji="0" sz="1200"/>
            </a:lvl1pPr>
          </a:lstStyle>
          <a:p>
            <a:fld id="{EC9E8291-0D18-4776-BE64-EC081CE5914F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it-IT" altLang="it-IT" sz="1200" smtClean="0"/>
              <a:t>Tecniche Analitiche Ambientali</a:t>
            </a:r>
          </a:p>
        </p:txBody>
      </p:sp>
      <p:sp>
        <p:nvSpPr>
          <p:cNvPr id="3584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88EC223-8AE9-4DB2-A53B-E97827502F9D}" type="slidenum">
              <a:rPr kumimoji="0" lang="it-IT" altLang="it-IT" sz="1200"/>
              <a:pPr/>
              <a:t>2</a:t>
            </a:fld>
            <a:endParaRPr kumimoji="0" lang="it-IT" altLang="it-IT" sz="1200"/>
          </a:p>
        </p:txBody>
      </p:sp>
      <p:sp>
        <p:nvSpPr>
          <p:cNvPr id="3584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5845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</p:spPr>
        <p:txBody>
          <a:bodyPr/>
          <a:lstStyle>
            <a:lvl1pPr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r>
              <a:rPr kumimoji="0" lang="it-IT" altLang="it-IT" sz="1200" smtClean="0"/>
              <a:t>Tecniche Analitiche Ambientali</a:t>
            </a:r>
          </a:p>
        </p:txBody>
      </p:sp>
      <p:sp>
        <p:nvSpPr>
          <p:cNvPr id="36867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23925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23925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DBA1E90-FDD7-4A6E-AF98-E37FFCE9EA8F}" type="slidenum">
              <a:rPr kumimoji="0" lang="it-IT" altLang="it-IT" sz="1200"/>
              <a:pPr/>
              <a:t>3</a:t>
            </a:fld>
            <a:endParaRPr kumimoji="0" lang="it-IT" altLang="it-IT" sz="1200"/>
          </a:p>
        </p:txBody>
      </p:sp>
      <p:sp>
        <p:nvSpPr>
          <p:cNvPr id="3686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9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defTabSz="9477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477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477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477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47738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47738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3A62836-71A6-439C-8F8A-6BE3CE342E52}" type="slidenum">
              <a:rPr kumimoji="0" lang="it-IT" altLang="it-IT" sz="1200"/>
              <a:pPr/>
              <a:t>7</a:t>
            </a:fld>
            <a:endParaRPr kumimoji="0" lang="it-IT" altLang="it-IT" sz="1200"/>
          </a:p>
        </p:txBody>
      </p:sp>
      <p:sp>
        <p:nvSpPr>
          <p:cNvPr id="153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36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endParaRPr lang="it-IT" altLang="it-IT" smtClean="0"/>
          </a:p>
        </p:txBody>
      </p:sp>
    </p:spTree>
    <p:extLst>
      <p:ext uri="{BB962C8B-B14F-4D97-AF65-F5344CB8AC3E}">
        <p14:creationId xmlns:p14="http://schemas.microsoft.com/office/powerpoint/2010/main" val="82571429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gradFill rotWithShape="0">
          <a:gsLst>
            <a:gs pos="0">
              <a:srgbClr val="002F5E"/>
            </a:gs>
            <a:gs pos="5000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381000" y="0"/>
            <a:ext cx="1447800" cy="6856413"/>
          </a:xfrm>
          <a:prstGeom prst="rect">
            <a:avLst/>
          </a:prstGeom>
          <a:gradFill rotWithShape="0">
            <a:gsLst>
              <a:gs pos="0">
                <a:schemeClr val="bg1">
                  <a:gamma/>
                  <a:shade val="61961"/>
                  <a:invGamma/>
                </a:schemeClr>
              </a:gs>
              <a:gs pos="50000">
                <a:schemeClr val="bg1">
                  <a:alpha val="50000"/>
                </a:schemeClr>
              </a:gs>
              <a:gs pos="100000">
                <a:schemeClr val="bg1">
                  <a:gamma/>
                  <a:shade val="61961"/>
                  <a:invGamma/>
                </a:schemeClr>
              </a:gs>
            </a:gsLst>
            <a:lin ang="540000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685800" y="2438400"/>
            <a:ext cx="8456613" cy="762000"/>
          </a:xfrm>
          <a:prstGeom prst="rect">
            <a:avLst/>
          </a:prstGeom>
          <a:gradFill rotWithShape="0">
            <a:gsLst>
              <a:gs pos="0">
                <a:schemeClr val="bg1"/>
              </a:gs>
              <a:gs pos="100000">
                <a:schemeClr val="bg1">
                  <a:gamma/>
                  <a:shade val="15294"/>
                  <a:invGamma/>
                </a:schemeClr>
              </a:gs>
            </a:gsLst>
            <a:lin ang="0" scaled="1"/>
          </a:gra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/>
          <a:p>
            <a:pPr>
              <a:defRPr/>
            </a:pPr>
            <a:endParaRPr lang="it-IT"/>
          </a:p>
        </p:txBody>
      </p:sp>
      <p:sp>
        <p:nvSpPr>
          <p:cNvPr id="6" name="Rectangle 9"/>
          <p:cNvSpPr>
            <a:spLocks noChangeArrowheads="1"/>
          </p:cNvSpPr>
          <p:nvPr/>
        </p:nvSpPr>
        <p:spPr bwMode="auto">
          <a:xfrm>
            <a:off x="0" y="3505200"/>
            <a:ext cx="4724400" cy="152400"/>
          </a:xfrm>
          <a:prstGeom prst="rect">
            <a:avLst/>
          </a:prstGeom>
          <a:solidFill>
            <a:schemeClr val="accent1">
              <a:alpha val="50195"/>
            </a:schemeClr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>
              <a:defRPr/>
            </a:pPr>
            <a:endParaRPr lang="it-IT" altLang="it-IT" smtClean="0"/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it-IT" altLang="it-IT" noProof="0" smtClean="0"/>
              <a:t>Fare clic per modificare lo stile del titolo dello schema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2057400" y="4114800"/>
            <a:ext cx="6400800" cy="1752600"/>
          </a:xfrm>
        </p:spPr>
        <p:txBody>
          <a:bodyPr/>
          <a:lstStyle>
            <a:lvl1pPr marL="0" indent="0" algn="ctr">
              <a:defRPr b="1">
                <a:latin typeface="Times New Roman" pitchFamily="18" charset="0"/>
              </a:defRPr>
            </a:lvl1pPr>
          </a:lstStyle>
          <a:p>
            <a:pPr lvl="0"/>
            <a:r>
              <a:rPr lang="it-IT" altLang="it-IT" noProof="0" smtClean="0"/>
              <a:t>Fare clic per modificare lo stile del sottotitolo dello schema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7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9" name="Rectangle 8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BFB54F4-DDAA-4167-8C5C-ED9C6111BD7D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0240215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54D6B04-A37F-4923-9A72-89A7A4BC7946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984289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0469BC7-C85A-49DE-96A9-C9DF96BCE95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9990771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A211550-8288-4684-AEC0-56663BABEF2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31860242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9EBC462-13A0-46F6-8712-E04626CB4735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0182628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1306547-5271-45EF-AC9E-76ED20306D1B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41244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68AC55F-14C4-4BFC-850C-E32A2C23A7A4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183164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CE5F1E-0B08-4AB6-9CBB-280430A812DF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3791692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41CA4A1-B1B1-4A88-B6E6-4D1E326DA05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3640642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231C271-0E7C-427E-95CC-9E01E7F83D8E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15655680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it-IT" noProof="0" smtClean="0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D527E6B-8C5D-4443-A778-28784B58B7E1}" type="slidenum">
              <a:rPr lang="it-IT" altLang="it-IT"/>
              <a:pPr/>
              <a:t>‹N›</a:t>
            </a:fld>
            <a:endParaRPr lang="it-IT" altLang="it-IT"/>
          </a:p>
        </p:txBody>
      </p:sp>
    </p:spTree>
    <p:extLst>
      <p:ext uri="{BB962C8B-B14F-4D97-AF65-F5344CB8AC3E}">
        <p14:creationId xmlns:p14="http://schemas.microsoft.com/office/powerpoint/2010/main" val="20824955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chemeClr val="bg1"/>
            </a:gs>
            <a:gs pos="100000">
              <a:srgbClr val="002F5E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lo stile del titolo dello schema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it-IT" altLang="it-IT" smtClean="0"/>
              <a:t>Fare clic per modificare gli stili del testo dello schema</a:t>
            </a:r>
          </a:p>
          <a:p>
            <a:pPr lvl="1"/>
            <a:r>
              <a:rPr lang="it-IT" altLang="it-IT" smtClean="0"/>
              <a:t>Secondo livello</a:t>
            </a:r>
          </a:p>
          <a:p>
            <a:pPr lvl="2"/>
            <a:r>
              <a:rPr lang="it-IT" altLang="it-IT" smtClean="0"/>
              <a:t>Terzo livello</a:t>
            </a:r>
          </a:p>
          <a:p>
            <a:pPr lvl="3"/>
            <a:r>
              <a:rPr lang="it-IT" altLang="it-IT" smtClean="0"/>
              <a:t>Quarto livello</a:t>
            </a:r>
          </a:p>
          <a:p>
            <a:pPr lvl="4"/>
            <a:r>
              <a:rPr lang="it-IT" altLang="it-IT" smtClean="0"/>
              <a:t>Quinto livello</a:t>
            </a:r>
          </a:p>
        </p:txBody>
      </p:sp>
      <p:sp>
        <p:nvSpPr>
          <p:cNvPr id="103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it-IT" altLang="it-IT"/>
          </a:p>
        </p:txBody>
      </p:sp>
      <p:sp>
        <p:nvSpPr>
          <p:cNvPr id="103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it-IT" altLang="it-IT"/>
              <a:t>Tecniche Analitiche Ambientali</a:t>
            </a:r>
          </a:p>
        </p:txBody>
      </p:sp>
      <p:sp>
        <p:nvSpPr>
          <p:cNvPr id="103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vert="horz" wrap="none" lIns="92075" tIns="46038" rIns="92075" bIns="46038" numCol="1" anchor="ctr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10920FA3-2289-46D6-8E94-DC57638EFB7A}" type="slidenum">
              <a:rPr lang="it-IT" altLang="it-IT"/>
              <a:pPr/>
              <a:t>‹N›</a:t>
            </a:fld>
            <a:endParaRPr lang="it-IT" altLang="it-IT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95" r:id="rId1"/>
    <p:sldLayoutId id="2147483685" r:id="rId2"/>
    <p:sldLayoutId id="2147483686" r:id="rId3"/>
    <p:sldLayoutId id="2147483687" r:id="rId4"/>
    <p:sldLayoutId id="2147483688" r:id="rId5"/>
    <p:sldLayoutId id="2147483689" r:id="rId6"/>
    <p:sldLayoutId id="2147483690" r:id="rId7"/>
    <p:sldLayoutId id="2147483691" r:id="rId8"/>
    <p:sldLayoutId id="2147483692" r:id="rId9"/>
    <p:sldLayoutId id="2147483693" r:id="rId10"/>
    <p:sldLayoutId id="2147483694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kumimoji="1" sz="4000">
          <a:solidFill>
            <a:srgbClr val="FFFF00"/>
          </a:solidFill>
          <a:effectLst>
            <a:outerShdw blurRad="38100" dist="38100" dir="2700000" algn="tl">
              <a:srgbClr val="000000"/>
            </a:outerShdw>
          </a:effectLst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80000"/>
        <a:buFont typeface="Wingdings" panose="05000000000000000000" pitchFamily="2" charset="2"/>
        <a:defRPr kumimoji="1"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6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4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kumimoji="1" sz="2000" b="1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wmf"/><Relationship Id="rId5" Type="http://schemas.openxmlformats.org/officeDocument/2006/relationships/image" Target="../media/image5.wmf"/><Relationship Id="rId4" Type="http://schemas.openxmlformats.org/officeDocument/2006/relationships/image" Target="../media/image4.wm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wmf"/><Relationship Id="rId5" Type="http://schemas.openxmlformats.org/officeDocument/2006/relationships/image" Target="../media/image8.wmf"/><Relationship Id="rId4" Type="http://schemas.openxmlformats.org/officeDocument/2006/relationships/image" Target="../media/image7.wmf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85800" y="226436"/>
            <a:ext cx="7772400" cy="1143000"/>
          </a:xfrm>
        </p:spPr>
        <p:txBody>
          <a:bodyPr/>
          <a:lstStyle/>
          <a:p>
            <a:r>
              <a:rPr lang="it-IT" sz="2800" dirty="0" smtClean="0"/>
              <a:t>LEZIONI DI CHIMICA ANALITICA</a:t>
            </a:r>
            <a:endParaRPr lang="it-IT" sz="2800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665516" y="1369436"/>
            <a:ext cx="8134672" cy="4114800"/>
          </a:xfrm>
        </p:spPr>
        <p:txBody>
          <a:bodyPr/>
          <a:lstStyle/>
          <a:p>
            <a:pPr algn="ctr"/>
            <a:r>
              <a:rPr lang="it-IT" sz="3200" dirty="0" smtClean="0">
                <a:solidFill>
                  <a:srgbClr val="FFC000"/>
                </a:solidFill>
              </a:rPr>
              <a:t>LEZIONE </a:t>
            </a:r>
            <a:r>
              <a:rPr lang="it-IT" sz="3200" dirty="0" smtClean="0">
                <a:solidFill>
                  <a:srgbClr val="FFC000"/>
                </a:solidFill>
              </a:rPr>
              <a:t>#2: </a:t>
            </a:r>
          </a:p>
          <a:p>
            <a:pPr algn="ctr"/>
            <a:r>
              <a:rPr lang="it-IT" sz="3200" dirty="0" smtClean="0">
                <a:solidFill>
                  <a:srgbClr val="FFC000"/>
                </a:solidFill>
              </a:rPr>
              <a:t>«PROCEDURA ANALITICA E SCELTA DEL METODO»</a:t>
            </a:r>
            <a:endParaRPr lang="it-IT" sz="3200" dirty="0" smtClean="0">
              <a:solidFill>
                <a:srgbClr val="FFC000"/>
              </a:solidFill>
            </a:endParaRPr>
          </a:p>
          <a:p>
            <a:pPr algn="ctr"/>
            <a:endParaRPr lang="it-IT" dirty="0" smtClean="0"/>
          </a:p>
          <a:p>
            <a:pPr algn="ctr"/>
            <a:endParaRPr lang="it-IT" dirty="0"/>
          </a:p>
          <a:p>
            <a:pPr algn="ctr"/>
            <a:r>
              <a:rPr lang="it-IT" dirty="0" smtClean="0"/>
              <a:t>DOCENTE: G. ADAMI</a:t>
            </a:r>
          </a:p>
          <a:p>
            <a:pPr algn="ctr"/>
            <a:r>
              <a:rPr lang="it-IT" dirty="0" smtClean="0"/>
              <a:t>AA: 2019-20</a:t>
            </a:r>
          </a:p>
          <a:p>
            <a:pPr algn="ctr"/>
            <a:endParaRPr lang="it-IT" sz="1800" dirty="0" smtClean="0"/>
          </a:p>
          <a:p>
            <a:r>
              <a:rPr lang="it-IT" sz="1800" dirty="0" smtClean="0"/>
              <a:t>PER INSEGNAMENTI DI:</a:t>
            </a:r>
          </a:p>
          <a:p>
            <a:pPr lvl="1">
              <a:spcBef>
                <a:spcPts val="0"/>
              </a:spcBef>
            </a:pPr>
            <a:r>
              <a:rPr lang="it-IT" sz="2000" dirty="0" smtClean="0"/>
              <a:t>CA1+LAB (CHIMICA)</a:t>
            </a:r>
          </a:p>
          <a:p>
            <a:pPr lvl="1">
              <a:spcBef>
                <a:spcPts val="0"/>
              </a:spcBef>
            </a:pPr>
            <a:r>
              <a:rPr lang="it-IT" sz="2000" dirty="0" smtClean="0"/>
              <a:t>CA (STAN)</a:t>
            </a:r>
          </a:p>
          <a:p>
            <a:pPr lvl="1">
              <a:spcBef>
                <a:spcPts val="0"/>
              </a:spcBef>
            </a:pPr>
            <a:r>
              <a:rPr lang="it-IT" sz="2000" dirty="0" smtClean="0"/>
              <a:t>CA (FARM)</a:t>
            </a:r>
            <a:r>
              <a:rPr lang="it-IT" dirty="0" smtClean="0"/>
              <a:t>			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211550-8288-4684-AEC0-56663BABEF21}" type="slidenum">
              <a:rPr lang="it-IT" altLang="it-IT" smtClean="0"/>
              <a:pPr/>
              <a:t>1</a:t>
            </a:fld>
            <a:endParaRPr lang="it-IT" altLang="it-IT"/>
          </a:p>
        </p:txBody>
      </p:sp>
      <p:sp>
        <p:nvSpPr>
          <p:cNvPr id="6" name="Rettangolo 5"/>
          <p:cNvSpPr/>
          <p:nvPr/>
        </p:nvSpPr>
        <p:spPr bwMode="auto">
          <a:xfrm>
            <a:off x="170790" y="226436"/>
            <a:ext cx="8793697" cy="6402964"/>
          </a:xfrm>
          <a:prstGeom prst="rect">
            <a:avLst/>
          </a:prstGeom>
          <a:noFill/>
          <a:ln>
            <a:headEnd type="none" w="sm" len="sm"/>
            <a:tailEnd type="none" w="sm" len="sm"/>
          </a:ln>
          <a:extLst/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1" lang="it-IT" sz="24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9372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DDB36E9C-DEFD-44F8-9ADE-6AC69957DE83}" type="slidenum">
              <a:rPr lang="it-IT" altLang="it-IT" sz="1400"/>
              <a:pPr/>
              <a:t>10</a:t>
            </a:fld>
            <a:endParaRPr lang="it-IT" altLang="it-IT" sz="1400"/>
          </a:p>
        </p:txBody>
      </p:sp>
      <p:sp>
        <p:nvSpPr>
          <p:cNvPr id="152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marL="0" indent="0" algn="just">
              <a:defRPr/>
            </a:pPr>
            <a:r>
              <a:rPr lang="it-IT" altLang="it-IT" dirty="0" smtClean="0"/>
              <a:t>Le principali tecniche strumentali possono essere classificate in base al principio che sfruttano</a:t>
            </a:r>
          </a:p>
          <a:p>
            <a:pPr marL="0" indent="0" algn="just">
              <a:defRPr/>
            </a:pPr>
            <a:endParaRPr lang="it-IT" altLang="it-IT" dirty="0" smtClean="0"/>
          </a:p>
          <a:p>
            <a:pPr marL="0" indent="0" algn="just">
              <a:defRPr/>
            </a:pPr>
            <a:r>
              <a:rPr lang="it-IT" altLang="it-IT" dirty="0" smtClean="0">
                <a:solidFill>
                  <a:srgbClr val="FFFF00"/>
                </a:solidFill>
              </a:rPr>
              <a:t>TECNICHE CHE SI BASANO SULLA </a:t>
            </a:r>
            <a:r>
              <a:rPr lang="it-IT" altLang="it-IT" b="1" u="sng" dirty="0" smtClean="0">
                <a:solidFill>
                  <a:srgbClr val="FFFF00"/>
                </a:solidFill>
              </a:rPr>
              <a:t>SEPARAZIONE DEI COMPONENTI</a:t>
            </a:r>
            <a:endParaRPr lang="it-IT" altLang="it-IT" b="1" u="sng" dirty="0" smtClean="0"/>
          </a:p>
          <a:p>
            <a:pPr marL="0" indent="0" algn="just">
              <a:defRPr/>
            </a:pPr>
            <a:r>
              <a:rPr lang="it-IT" altLang="it-IT" dirty="0" smtClean="0"/>
              <a:t>1. Cromatografia (su strato sottile: TLC; su carta: PC; gascromatografia: GC; in fase liquida a elevate prestazioni: HPLC);</a:t>
            </a:r>
          </a:p>
          <a:p>
            <a:pPr marL="0" indent="0" algn="just">
              <a:defRPr/>
            </a:pPr>
            <a:r>
              <a:rPr lang="it-IT" altLang="it-IT" dirty="0" smtClean="0"/>
              <a:t>2. Elettroforesi;</a:t>
            </a:r>
          </a:p>
          <a:p>
            <a:pPr marL="0" indent="0" algn="just">
              <a:defRPr/>
            </a:pPr>
            <a:r>
              <a:rPr lang="it-IT" altLang="it-IT" dirty="0" smtClean="0"/>
              <a:t>3. </a:t>
            </a:r>
            <a:r>
              <a:rPr lang="it-IT" altLang="it-IT" dirty="0" err="1" smtClean="0"/>
              <a:t>Elettrocromatografia</a:t>
            </a:r>
            <a:r>
              <a:rPr lang="it-IT" altLang="it-IT" dirty="0" smtClean="0"/>
              <a:t>;</a:t>
            </a:r>
          </a:p>
          <a:p>
            <a:pPr marL="0" indent="0" algn="just">
              <a:defRPr/>
            </a:pPr>
            <a:r>
              <a:rPr lang="it-IT" altLang="it-IT" dirty="0" smtClean="0"/>
              <a:t>4. Elettrogravimetria;</a:t>
            </a:r>
          </a:p>
          <a:p>
            <a:pPr marL="0" indent="0" algn="just">
              <a:defRPr/>
            </a:pPr>
            <a:r>
              <a:rPr lang="it-IT" altLang="it-IT" dirty="0" smtClean="0"/>
              <a:t>5. Filtrazione su membrana.</a:t>
            </a:r>
          </a:p>
          <a:p>
            <a:pPr marL="0" indent="0" algn="just">
              <a:defRPr/>
            </a:pPr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1383496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358350B-C378-44BA-ADC0-0D6FAA52D64A}" type="slidenum">
              <a:rPr lang="it-IT" altLang="it-IT" sz="1400"/>
              <a:pPr/>
              <a:t>11</a:t>
            </a:fld>
            <a:endParaRPr lang="it-IT" altLang="it-IT" sz="1400"/>
          </a:p>
        </p:txBody>
      </p:sp>
      <p:sp>
        <p:nvSpPr>
          <p:cNvPr id="153602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marL="0" indent="0">
              <a:defRPr/>
            </a:pPr>
            <a:r>
              <a:rPr lang="it-IT" altLang="it-IT" dirty="0" smtClean="0">
                <a:solidFill>
                  <a:srgbClr val="FFFF00"/>
                </a:solidFill>
              </a:rPr>
              <a:t>TECNICHE CHE SI BASANO SULLA </a:t>
            </a:r>
            <a:r>
              <a:rPr lang="it-IT" altLang="it-IT" b="1" u="sng" dirty="0" smtClean="0">
                <a:solidFill>
                  <a:srgbClr val="FFFF00"/>
                </a:solidFill>
              </a:rPr>
              <a:t>MISURA DI PROPRIETA' FISICHE</a:t>
            </a:r>
          </a:p>
          <a:p>
            <a:pPr marL="0" indent="0">
              <a:defRPr/>
            </a:pPr>
            <a:endParaRPr lang="it-IT" altLang="it-IT" b="1" u="sng" dirty="0" smtClean="0"/>
          </a:p>
          <a:p>
            <a:pPr marL="0" indent="0">
              <a:defRPr/>
            </a:pPr>
            <a:r>
              <a:rPr lang="it-IT" altLang="it-IT" dirty="0" smtClean="0">
                <a:solidFill>
                  <a:srgbClr val="FFFF00"/>
                </a:solidFill>
              </a:rPr>
              <a:t>1. Metodi elettrochimici</a:t>
            </a:r>
            <a:r>
              <a:rPr lang="it-IT" altLang="it-IT" dirty="0" smtClean="0"/>
              <a:t> (</a:t>
            </a:r>
            <a:r>
              <a:rPr lang="it-IT" altLang="it-IT" dirty="0" err="1" smtClean="0"/>
              <a:t>potenziometria</a:t>
            </a:r>
            <a:r>
              <a:rPr lang="it-IT" altLang="it-IT" dirty="0" smtClean="0"/>
              <a:t>, </a:t>
            </a:r>
            <a:r>
              <a:rPr lang="it-IT" altLang="it-IT" dirty="0" err="1" smtClean="0"/>
              <a:t>voltammetria</a:t>
            </a:r>
            <a:r>
              <a:rPr lang="it-IT" altLang="it-IT" dirty="0" smtClean="0"/>
              <a:t>, coulombometria, </a:t>
            </a:r>
            <a:r>
              <a:rPr lang="it-IT" altLang="it-IT" dirty="0" err="1" smtClean="0"/>
              <a:t>amperometria</a:t>
            </a:r>
            <a:r>
              <a:rPr lang="it-IT" altLang="it-IT" dirty="0" smtClean="0"/>
              <a:t>, conduttimetria);</a:t>
            </a:r>
          </a:p>
          <a:p>
            <a:pPr marL="0" indent="0">
              <a:defRPr/>
            </a:pPr>
            <a:endParaRPr lang="it-IT" altLang="it-IT" sz="1400" dirty="0" smtClean="0"/>
          </a:p>
          <a:p>
            <a:pPr marL="0" indent="0">
              <a:defRPr/>
            </a:pPr>
            <a:r>
              <a:rPr lang="it-IT" altLang="it-IT" dirty="0" smtClean="0">
                <a:solidFill>
                  <a:srgbClr val="FFFF00"/>
                </a:solidFill>
              </a:rPr>
              <a:t>2. Metodi ottici</a:t>
            </a:r>
            <a:r>
              <a:rPr lang="it-IT" altLang="it-IT" dirty="0" smtClean="0"/>
              <a:t>:</a:t>
            </a:r>
          </a:p>
          <a:p>
            <a:pPr marL="355600" indent="0">
              <a:defRPr/>
            </a:pPr>
            <a:r>
              <a:rPr lang="it-IT" altLang="it-IT" dirty="0" smtClean="0"/>
              <a:t>a. Spettrofotometria di assorbimento (IR, NIR, UV/VIS, AA, X, NMR, ESR);</a:t>
            </a:r>
          </a:p>
          <a:p>
            <a:pPr marL="355600" indent="0">
              <a:defRPr/>
            </a:pPr>
            <a:r>
              <a:rPr lang="it-IT" altLang="it-IT" dirty="0" smtClean="0"/>
              <a:t>b. Spettrofotometria di emissione (AES, FES, ICP, fluorescenza X);</a:t>
            </a:r>
          </a:p>
          <a:p>
            <a:pPr marL="355600" indent="0">
              <a:defRPr/>
            </a:pPr>
            <a:r>
              <a:rPr lang="it-IT" altLang="it-IT" dirty="0" smtClean="0"/>
              <a:t>c. Perturbazione delle radiazioni (riflessione, rifrattometria, polarimetria, diffrazione X);</a:t>
            </a:r>
          </a:p>
          <a:p>
            <a:pPr marL="355600" indent="0">
              <a:defRPr/>
            </a:pPr>
            <a:r>
              <a:rPr lang="it-IT" altLang="it-IT" dirty="0" smtClean="0"/>
              <a:t>d. Spettroscopia di diffusione della luce (</a:t>
            </a:r>
            <a:r>
              <a:rPr lang="it-IT" altLang="it-IT" dirty="0" err="1" smtClean="0"/>
              <a:t>Torbidimetria</a:t>
            </a:r>
            <a:r>
              <a:rPr lang="it-IT" altLang="it-IT" dirty="0" smtClean="0"/>
              <a:t>, </a:t>
            </a:r>
            <a:r>
              <a:rPr lang="it-IT" altLang="it-IT" dirty="0" err="1" smtClean="0"/>
              <a:t>Raman</a:t>
            </a:r>
            <a:r>
              <a:rPr lang="it-IT" altLang="it-IT" dirty="0" smtClean="0"/>
              <a:t>);</a:t>
            </a:r>
          </a:p>
        </p:txBody>
      </p:sp>
    </p:spTree>
    <p:extLst>
      <p:ext uri="{BB962C8B-B14F-4D97-AF65-F5344CB8AC3E}">
        <p14:creationId xmlns:p14="http://schemas.microsoft.com/office/powerpoint/2010/main" val="18360278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C28786EB-590A-4944-89C2-9D750E311E09}" type="slidenum">
              <a:rPr lang="it-IT" altLang="it-IT" sz="1400"/>
              <a:pPr/>
              <a:t>12</a:t>
            </a:fld>
            <a:endParaRPr lang="it-IT" altLang="it-IT" sz="1400"/>
          </a:p>
        </p:txBody>
      </p:sp>
      <p:sp>
        <p:nvSpPr>
          <p:cNvPr id="154626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marL="0" indent="0">
              <a:lnSpc>
                <a:spcPct val="90000"/>
              </a:lnSpc>
              <a:defRPr/>
            </a:pPr>
            <a:endParaRPr lang="it-IT" altLang="it-IT" dirty="0" smtClean="0"/>
          </a:p>
          <a:p>
            <a:pPr marL="0" indent="0">
              <a:lnSpc>
                <a:spcPct val="90000"/>
              </a:lnSpc>
              <a:defRPr/>
            </a:pPr>
            <a:r>
              <a:rPr lang="it-IT" altLang="it-IT" dirty="0" smtClean="0">
                <a:solidFill>
                  <a:srgbClr val="FFFF00"/>
                </a:solidFill>
              </a:rPr>
              <a:t>3. Spettrometria di massa</a:t>
            </a:r>
            <a:r>
              <a:rPr lang="it-IT" altLang="it-IT" dirty="0" smtClean="0"/>
              <a:t> (rapporto massa/carica): </a:t>
            </a:r>
          </a:p>
          <a:p>
            <a:pPr marL="355600" indent="0">
              <a:lnSpc>
                <a:spcPct val="90000"/>
              </a:lnSpc>
              <a:tabLst>
                <a:tab pos="355600" algn="l"/>
              </a:tabLst>
              <a:defRPr/>
            </a:pPr>
            <a:r>
              <a:rPr lang="it-IT" altLang="it-IT" dirty="0" smtClean="0"/>
              <a:t>a. MS Classica;</a:t>
            </a:r>
          </a:p>
          <a:p>
            <a:pPr marL="355600" indent="0">
              <a:lnSpc>
                <a:spcPct val="90000"/>
              </a:lnSpc>
              <a:tabLst>
                <a:tab pos="355600" algn="l"/>
              </a:tabLst>
              <a:defRPr/>
            </a:pPr>
            <a:r>
              <a:rPr lang="it-IT" altLang="it-IT" dirty="0" smtClean="0"/>
              <a:t>b. Accoppiata ad altre tecniche: tecniche </a:t>
            </a:r>
            <a:r>
              <a:rPr lang="it-IT" altLang="it-IT" dirty="0" err="1" smtClean="0"/>
              <a:t>ifenate</a:t>
            </a:r>
            <a:r>
              <a:rPr lang="it-IT" altLang="it-IT" dirty="0" smtClean="0"/>
              <a:t> (GC/MS, LC/MS, ICP/MS);</a:t>
            </a:r>
          </a:p>
          <a:p>
            <a:pPr marL="355600" indent="0">
              <a:lnSpc>
                <a:spcPct val="90000"/>
              </a:lnSpc>
              <a:tabLst>
                <a:tab pos="355600" algn="l"/>
              </a:tabLst>
              <a:defRPr/>
            </a:pPr>
            <a:endParaRPr lang="it-IT" altLang="it-IT" dirty="0" smtClean="0"/>
          </a:p>
          <a:p>
            <a:pPr marL="0" indent="0">
              <a:lnSpc>
                <a:spcPct val="90000"/>
              </a:lnSpc>
              <a:defRPr/>
            </a:pPr>
            <a:r>
              <a:rPr lang="it-IT" altLang="it-IT" dirty="0" smtClean="0">
                <a:solidFill>
                  <a:srgbClr val="FFFF00"/>
                </a:solidFill>
              </a:rPr>
              <a:t>4. Metodi parametrici:</a:t>
            </a:r>
            <a:endParaRPr lang="it-IT" altLang="it-IT" dirty="0" smtClean="0"/>
          </a:p>
          <a:p>
            <a:pPr marL="355600" indent="0">
              <a:lnSpc>
                <a:spcPct val="90000"/>
              </a:lnSpc>
              <a:defRPr/>
            </a:pPr>
            <a:r>
              <a:rPr lang="it-IT" altLang="it-IT" dirty="0" smtClean="0"/>
              <a:t>a. </a:t>
            </a:r>
            <a:r>
              <a:rPr lang="it-IT" altLang="it-IT" dirty="0" err="1" smtClean="0"/>
              <a:t>Densimetria</a:t>
            </a:r>
            <a:r>
              <a:rPr lang="it-IT" altLang="it-IT" dirty="0" smtClean="0"/>
              <a:t>;</a:t>
            </a:r>
          </a:p>
          <a:p>
            <a:pPr marL="355600" indent="0">
              <a:lnSpc>
                <a:spcPct val="90000"/>
              </a:lnSpc>
              <a:defRPr/>
            </a:pPr>
            <a:r>
              <a:rPr lang="it-IT" altLang="it-IT" dirty="0" smtClean="0"/>
              <a:t>b. Viscosimetria;</a:t>
            </a:r>
          </a:p>
          <a:p>
            <a:pPr marL="355600" indent="0">
              <a:lnSpc>
                <a:spcPct val="90000"/>
              </a:lnSpc>
              <a:defRPr/>
            </a:pPr>
            <a:r>
              <a:rPr lang="it-IT" altLang="it-IT" dirty="0" smtClean="0"/>
              <a:t>c. </a:t>
            </a:r>
            <a:r>
              <a:rPr lang="it-IT" altLang="it-IT" dirty="0" err="1" smtClean="0"/>
              <a:t>Tensammetria</a:t>
            </a:r>
            <a:r>
              <a:rPr lang="it-IT" altLang="it-IT" dirty="0" smtClean="0"/>
              <a:t>;</a:t>
            </a:r>
          </a:p>
          <a:p>
            <a:pPr marL="355600" indent="0">
              <a:lnSpc>
                <a:spcPct val="90000"/>
              </a:lnSpc>
              <a:defRPr/>
            </a:pPr>
            <a:r>
              <a:rPr lang="it-IT" altLang="it-IT" dirty="0" smtClean="0"/>
              <a:t>d. Granulometria;</a:t>
            </a:r>
          </a:p>
          <a:p>
            <a:pPr marL="355600" indent="0">
              <a:lnSpc>
                <a:spcPct val="90000"/>
              </a:lnSpc>
              <a:defRPr/>
            </a:pPr>
            <a:r>
              <a:rPr lang="it-IT" altLang="it-IT" dirty="0" smtClean="0"/>
              <a:t>e. Analisi elementare (H, C, N, O, P).</a:t>
            </a:r>
          </a:p>
        </p:txBody>
      </p:sp>
    </p:spTree>
    <p:extLst>
      <p:ext uri="{BB962C8B-B14F-4D97-AF65-F5344CB8AC3E}">
        <p14:creationId xmlns:p14="http://schemas.microsoft.com/office/powerpoint/2010/main" val="9975462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E7430EEF-DBE4-4613-94CE-28279D92912D}" type="slidenum">
              <a:rPr lang="it-IT" altLang="it-IT" sz="1400"/>
              <a:pPr/>
              <a:t>13</a:t>
            </a:fld>
            <a:endParaRPr lang="it-IT" altLang="it-IT" sz="1400"/>
          </a:p>
        </p:txBody>
      </p:sp>
      <p:sp>
        <p:nvSpPr>
          <p:cNvPr id="155650" name="Rectangle 1026"/>
          <p:cNvSpPr>
            <a:spLocks noGrp="1" noChangeArrowheads="1"/>
          </p:cNvSpPr>
          <p:nvPr>
            <p:ph type="body" idx="1"/>
          </p:nvPr>
        </p:nvSpPr>
        <p:spPr>
          <a:xfrm>
            <a:off x="685800" y="609600"/>
            <a:ext cx="7772400" cy="5486400"/>
          </a:xfrm>
        </p:spPr>
        <p:txBody>
          <a:bodyPr/>
          <a:lstStyle/>
          <a:p>
            <a:pPr marL="0" indent="0">
              <a:lnSpc>
                <a:spcPct val="80000"/>
              </a:lnSpc>
              <a:defRPr/>
            </a:pPr>
            <a:endParaRPr lang="it-IT" altLang="it-IT" dirty="0" smtClean="0">
              <a:solidFill>
                <a:srgbClr val="FFFF00"/>
              </a:solidFill>
            </a:endParaRPr>
          </a:p>
          <a:p>
            <a:pPr marL="0" indent="0">
              <a:lnSpc>
                <a:spcPct val="80000"/>
              </a:lnSpc>
              <a:defRPr/>
            </a:pPr>
            <a:r>
              <a:rPr lang="it-IT" altLang="it-IT" dirty="0" smtClean="0">
                <a:solidFill>
                  <a:srgbClr val="FFFF00"/>
                </a:solidFill>
              </a:rPr>
              <a:t>5. Metodi termici:</a:t>
            </a:r>
            <a:endParaRPr lang="it-IT" altLang="it-IT" dirty="0" smtClean="0"/>
          </a:p>
          <a:p>
            <a:pPr marL="355600" indent="0">
              <a:lnSpc>
                <a:spcPct val="80000"/>
              </a:lnSpc>
              <a:defRPr/>
            </a:pPr>
            <a:r>
              <a:rPr lang="it-IT" altLang="it-IT" dirty="0" smtClean="0"/>
              <a:t>a. </a:t>
            </a:r>
            <a:r>
              <a:rPr lang="it-IT" altLang="it-IT" dirty="0" err="1" smtClean="0"/>
              <a:t>Termogravimetria</a:t>
            </a:r>
            <a:r>
              <a:rPr lang="it-IT" altLang="it-IT" dirty="0" smtClean="0"/>
              <a:t>;</a:t>
            </a:r>
          </a:p>
          <a:p>
            <a:pPr marL="355600" indent="0">
              <a:lnSpc>
                <a:spcPct val="80000"/>
              </a:lnSpc>
              <a:defRPr/>
            </a:pPr>
            <a:r>
              <a:rPr lang="it-IT" altLang="it-IT" dirty="0" smtClean="0"/>
              <a:t>b. Analisi termica;</a:t>
            </a:r>
          </a:p>
          <a:p>
            <a:pPr marL="355600" indent="0">
              <a:lnSpc>
                <a:spcPct val="80000"/>
              </a:lnSpc>
              <a:defRPr/>
            </a:pPr>
            <a:r>
              <a:rPr lang="it-IT" altLang="it-IT" dirty="0" smtClean="0"/>
              <a:t>c. Calorimetria;</a:t>
            </a:r>
          </a:p>
          <a:p>
            <a:pPr marL="0" indent="0">
              <a:lnSpc>
                <a:spcPct val="80000"/>
              </a:lnSpc>
              <a:defRPr/>
            </a:pPr>
            <a:endParaRPr lang="it-IT" altLang="it-IT" dirty="0" smtClean="0"/>
          </a:p>
          <a:p>
            <a:pPr marL="0" indent="0">
              <a:lnSpc>
                <a:spcPct val="80000"/>
              </a:lnSpc>
              <a:defRPr/>
            </a:pPr>
            <a:r>
              <a:rPr lang="it-IT" altLang="it-IT" dirty="0" smtClean="0">
                <a:solidFill>
                  <a:srgbClr val="FFFF00"/>
                </a:solidFill>
              </a:rPr>
              <a:t>6. Metodi radiometrici:</a:t>
            </a:r>
            <a:endParaRPr lang="it-IT" altLang="it-IT" dirty="0" smtClean="0"/>
          </a:p>
          <a:p>
            <a:pPr marL="355600" indent="0">
              <a:lnSpc>
                <a:spcPct val="80000"/>
              </a:lnSpc>
              <a:defRPr/>
            </a:pPr>
            <a:r>
              <a:rPr lang="it-IT" altLang="it-IT" dirty="0" smtClean="0"/>
              <a:t>a. Misura della radioattività;</a:t>
            </a:r>
          </a:p>
          <a:p>
            <a:pPr marL="355600" indent="0">
              <a:lnSpc>
                <a:spcPct val="80000"/>
              </a:lnSpc>
              <a:defRPr/>
            </a:pPr>
            <a:r>
              <a:rPr lang="it-IT" altLang="it-IT" dirty="0" smtClean="0"/>
              <a:t>b. Attivazione neutronica;</a:t>
            </a:r>
          </a:p>
          <a:p>
            <a:pPr marL="355600" indent="0">
              <a:lnSpc>
                <a:spcPct val="80000"/>
              </a:lnSpc>
              <a:defRPr/>
            </a:pPr>
            <a:r>
              <a:rPr lang="it-IT" altLang="it-IT" dirty="0" smtClean="0"/>
              <a:t>c. Radiografia.</a:t>
            </a:r>
          </a:p>
          <a:p>
            <a:pPr marL="0" indent="0">
              <a:lnSpc>
                <a:spcPct val="80000"/>
              </a:lnSpc>
              <a:defRPr/>
            </a:pPr>
            <a:endParaRPr lang="it-IT" altLang="it-IT" dirty="0" smtClean="0"/>
          </a:p>
          <a:p>
            <a:pPr marL="0" indent="0">
              <a:lnSpc>
                <a:spcPct val="80000"/>
              </a:lnSpc>
              <a:defRPr/>
            </a:pPr>
            <a:r>
              <a:rPr lang="it-IT" altLang="it-IT" dirty="0" smtClean="0">
                <a:solidFill>
                  <a:srgbClr val="FFFF00"/>
                </a:solidFill>
              </a:rPr>
              <a:t>7. Metodi cinetici.</a:t>
            </a:r>
            <a:endParaRPr lang="it-IT" altLang="it-IT" dirty="0" smtClean="0"/>
          </a:p>
          <a:p>
            <a:pPr marL="0" indent="0">
              <a:lnSpc>
                <a:spcPct val="80000"/>
              </a:lnSpc>
              <a:defRPr/>
            </a:pPr>
            <a:endParaRPr lang="it-IT" altLang="it-IT" dirty="0" smtClean="0"/>
          </a:p>
          <a:p>
            <a:pPr marL="0" indent="0">
              <a:lnSpc>
                <a:spcPct val="80000"/>
              </a:lnSpc>
              <a:defRPr/>
            </a:pPr>
            <a:r>
              <a:rPr lang="it-IT" altLang="it-IT" dirty="0" smtClean="0">
                <a:solidFill>
                  <a:srgbClr val="FFFF00"/>
                </a:solidFill>
              </a:rPr>
              <a:t>8. Metodi microscopici.</a:t>
            </a:r>
            <a:endParaRPr lang="it-IT" altLang="it-IT" dirty="0" smtClean="0"/>
          </a:p>
          <a:p>
            <a:pPr marL="0" indent="0">
              <a:lnSpc>
                <a:spcPct val="90000"/>
              </a:lnSpc>
              <a:defRPr/>
            </a:pPr>
            <a:endParaRPr lang="it-IT" altLang="it-IT" dirty="0" smtClean="0"/>
          </a:p>
          <a:p>
            <a:pPr marL="0" indent="0">
              <a:lnSpc>
                <a:spcPct val="90000"/>
              </a:lnSpc>
              <a:defRPr/>
            </a:pPr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12202830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F95C0AA-230B-49A3-87B9-D7227C2F32EE}" type="slidenum">
              <a:rPr lang="it-IT" altLang="it-IT" sz="1400"/>
              <a:pPr/>
              <a:t>14</a:t>
            </a:fld>
            <a:endParaRPr lang="it-IT" altLang="it-IT" sz="1400"/>
          </a:p>
        </p:txBody>
      </p:sp>
      <p:sp>
        <p:nvSpPr>
          <p:cNvPr id="145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38200" y="1219200"/>
            <a:ext cx="7772400" cy="3352800"/>
          </a:xfrm>
        </p:spPr>
        <p:txBody>
          <a:bodyPr/>
          <a:lstStyle/>
          <a:p>
            <a:pPr>
              <a:lnSpc>
                <a:spcPct val="80000"/>
              </a:lnSpc>
              <a:defRPr/>
            </a:pPr>
            <a:endParaRPr lang="it-IT" altLang="it-IT" dirty="0" smtClean="0"/>
          </a:p>
          <a:p>
            <a:pPr>
              <a:lnSpc>
                <a:spcPct val="80000"/>
              </a:lnSpc>
              <a:defRPr/>
            </a:pPr>
            <a:r>
              <a:rPr lang="it-IT" altLang="it-IT" dirty="0">
                <a:solidFill>
                  <a:srgbClr val="FFFF00"/>
                </a:solidFill>
              </a:rPr>
              <a:t>C</a:t>
            </a:r>
            <a:r>
              <a:rPr lang="it-IT" altLang="it-IT" dirty="0" smtClean="0">
                <a:solidFill>
                  <a:srgbClr val="FFFF00"/>
                </a:solidFill>
              </a:rPr>
              <a:t>LASSIFICAZIONE DEI METODI STRUMENTALI</a:t>
            </a:r>
            <a:endParaRPr lang="it-IT" altLang="it-IT" dirty="0" smtClean="0"/>
          </a:p>
          <a:p>
            <a:pPr lvl="1">
              <a:lnSpc>
                <a:spcPct val="80000"/>
              </a:lnSpc>
              <a:defRPr/>
            </a:pPr>
            <a:endParaRPr lang="it-IT" altLang="it-IT" sz="2400" b="0" dirty="0" smtClean="0"/>
          </a:p>
          <a:p>
            <a:pPr marL="457200" lvl="1" indent="0">
              <a:buNone/>
              <a:defRPr/>
            </a:pPr>
            <a:r>
              <a:rPr lang="it-IT" altLang="it-IT" sz="2400" dirty="0">
                <a:ea typeface="+mn-ea"/>
                <a:cs typeface="+mn-cs"/>
              </a:rPr>
              <a:t>a) Spettroscopici-ottici </a:t>
            </a:r>
          </a:p>
          <a:p>
            <a:pPr lvl="1">
              <a:defRPr/>
            </a:pPr>
            <a:endParaRPr lang="it-IT" altLang="it-IT" sz="2400" dirty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r>
              <a:rPr lang="it-IT" altLang="it-IT" sz="2400" dirty="0">
                <a:ea typeface="+mn-ea"/>
                <a:cs typeface="+mn-cs"/>
              </a:rPr>
              <a:t>b) Cromatografici</a:t>
            </a:r>
          </a:p>
          <a:p>
            <a:pPr lvl="1">
              <a:defRPr/>
            </a:pPr>
            <a:endParaRPr lang="it-IT" altLang="it-IT" sz="2400" dirty="0">
              <a:ea typeface="+mn-ea"/>
              <a:cs typeface="+mn-cs"/>
            </a:endParaRPr>
          </a:p>
          <a:p>
            <a:pPr marL="457200" lvl="1" indent="0">
              <a:buNone/>
              <a:defRPr/>
            </a:pPr>
            <a:r>
              <a:rPr lang="it-IT" altLang="it-IT" sz="2400" dirty="0">
                <a:ea typeface="+mn-ea"/>
                <a:cs typeface="+mn-cs"/>
              </a:rPr>
              <a:t>c) Elettrochimici</a:t>
            </a:r>
          </a:p>
          <a:p>
            <a:pPr lvl="1">
              <a:buFontTx/>
              <a:buNone/>
              <a:defRPr/>
            </a:pPr>
            <a:endParaRPr lang="it-IT" altLang="it-IT" sz="3000" dirty="0" smtClean="0"/>
          </a:p>
        </p:txBody>
      </p:sp>
    </p:spTree>
    <p:extLst>
      <p:ext uri="{BB962C8B-B14F-4D97-AF65-F5344CB8AC3E}">
        <p14:creationId xmlns:p14="http://schemas.microsoft.com/office/powerpoint/2010/main" val="17168647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94C714DB-23F9-4FE8-B9DC-C4DFDCDBE647}" type="slidenum">
              <a:rPr lang="it-IT" altLang="it-IT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2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pic>
        <p:nvPicPr>
          <p:cNvPr id="19459" name="Picture 1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4213" y="908050"/>
            <a:ext cx="7942262" cy="5580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87405" name="Text Box 13"/>
          <p:cNvSpPr txBox="1">
            <a:spLocks noChangeArrowheads="1"/>
          </p:cNvSpPr>
          <p:nvPr/>
        </p:nvSpPr>
        <p:spPr bwMode="auto">
          <a:xfrm>
            <a:off x="1188244" y="-30765"/>
            <a:ext cx="6934200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defPPr>
              <a:defRPr lang="en-US"/>
            </a:defPPr>
            <a:lvl1pPr algn="ctr">
              <a:defRPr sz="400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defRPr>
            </a:lvl1pPr>
            <a:lvl6pPr marL="457200" eaLnBrk="0" fontAlgn="base" hangingPunct="0">
              <a:spcBef>
                <a:spcPct val="0"/>
              </a:spcBef>
              <a:spcAft>
                <a:spcPct val="0"/>
              </a:spcAft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</a:lvl9pPr>
          </a:lstStyle>
          <a:p>
            <a:r>
              <a:rPr lang="it-IT" altLang="it-IT" sz="2800" dirty="0"/>
              <a:t>LE FASI DELL’ANALISI QUANTITATIVA: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idx="1"/>
          </p:nvPr>
        </p:nvSpPr>
        <p:spPr>
          <a:xfrm>
            <a:off x="609600" y="1219200"/>
            <a:ext cx="8077200" cy="4800600"/>
          </a:xfrm>
        </p:spPr>
        <p:txBody>
          <a:bodyPr/>
          <a:lstStyle/>
          <a:p>
            <a:pPr marL="0" indent="0">
              <a:defRPr/>
            </a:pPr>
            <a:r>
              <a:rPr lang="it-IT" altLang="it-IT" sz="2000" dirty="0" smtClean="0"/>
              <a:t>La procedura analitica totale è composta da una serie di stadi molto importanti (rapporto fra committente e chimico analitico):</a:t>
            </a:r>
          </a:p>
          <a:p>
            <a:pPr marL="0" indent="0">
              <a:defRPr/>
            </a:pPr>
            <a:endParaRPr lang="it-IT" altLang="it-IT" sz="2000" dirty="0" smtClean="0"/>
          </a:p>
          <a:p>
            <a:pPr marL="0" indent="0">
              <a:defRPr/>
            </a:pPr>
            <a:r>
              <a:rPr lang="it-IT" altLang="it-IT" sz="2000" dirty="0" smtClean="0"/>
              <a:t>1. DEFINIZIONE GENERALE DEL PROBLEMA (</a:t>
            </a:r>
            <a:r>
              <a:rPr lang="it-IT" altLang="it-IT" sz="2000" dirty="0"/>
              <a:t>committente</a:t>
            </a:r>
            <a:r>
              <a:rPr lang="it-IT" altLang="it-IT" sz="2000" dirty="0" smtClean="0"/>
              <a:t>)</a:t>
            </a:r>
          </a:p>
          <a:p>
            <a:pPr marL="0" indent="0">
              <a:defRPr/>
            </a:pPr>
            <a:r>
              <a:rPr lang="it-IT" altLang="it-IT" sz="2000" dirty="0" smtClean="0"/>
              <a:t>2. DEFINIZIONE ANALITICA DEL PROBLEMA (</a:t>
            </a:r>
            <a:r>
              <a:rPr lang="it-IT" altLang="it-IT" sz="2000" dirty="0"/>
              <a:t>committente</a:t>
            </a:r>
            <a:r>
              <a:rPr lang="it-IT" altLang="it-IT" sz="2000" dirty="0" smtClean="0"/>
              <a:t> - </a:t>
            </a:r>
            <a:r>
              <a:rPr lang="it-IT" altLang="it-IT" sz="2000" dirty="0"/>
              <a:t>chimico analitico</a:t>
            </a:r>
            <a:r>
              <a:rPr lang="it-IT" altLang="it-IT" sz="2000" dirty="0" smtClean="0"/>
              <a:t>)</a:t>
            </a:r>
          </a:p>
          <a:p>
            <a:pPr marL="0" indent="0">
              <a:defRPr/>
            </a:pPr>
            <a:r>
              <a:rPr lang="it-IT" altLang="it-IT" sz="2000" dirty="0" smtClean="0"/>
              <a:t>3. SCELTA DI METODO, TECNICA, PROCEDURA, PROTOCOLLO (</a:t>
            </a:r>
            <a:r>
              <a:rPr lang="it-IT" altLang="it-IT" sz="2000" dirty="0"/>
              <a:t>chimico analitico</a:t>
            </a:r>
            <a:r>
              <a:rPr lang="it-IT" altLang="it-IT" sz="2000" dirty="0" smtClean="0"/>
              <a:t>)</a:t>
            </a:r>
          </a:p>
          <a:p>
            <a:pPr marL="0" indent="0">
              <a:defRPr/>
            </a:pPr>
            <a:r>
              <a:rPr lang="it-IT" altLang="it-IT" sz="2000" dirty="0" smtClean="0"/>
              <a:t>4. CAMPIONAMENTO (committente - </a:t>
            </a:r>
            <a:r>
              <a:rPr lang="it-IT" altLang="it-IT" sz="2000" dirty="0"/>
              <a:t>chimico analitico</a:t>
            </a:r>
            <a:r>
              <a:rPr lang="it-IT" altLang="it-IT" sz="2000" dirty="0" smtClean="0"/>
              <a:t>)</a:t>
            </a:r>
          </a:p>
          <a:p>
            <a:pPr marL="0" indent="0">
              <a:defRPr/>
            </a:pPr>
            <a:r>
              <a:rPr lang="it-IT" altLang="it-IT" sz="2000" dirty="0" smtClean="0"/>
              <a:t>5. TRATTAMENTO DEL CAMPIONE (</a:t>
            </a:r>
            <a:r>
              <a:rPr lang="it-IT" altLang="it-IT" sz="2000" dirty="0"/>
              <a:t>chimico analitico</a:t>
            </a:r>
            <a:r>
              <a:rPr lang="it-IT" altLang="it-IT" sz="2000" dirty="0" smtClean="0"/>
              <a:t>)</a:t>
            </a:r>
          </a:p>
          <a:p>
            <a:pPr marL="0" indent="0">
              <a:defRPr/>
            </a:pPr>
            <a:r>
              <a:rPr lang="it-IT" altLang="it-IT" sz="2000" dirty="0" smtClean="0"/>
              <a:t>6. ANALISI (</a:t>
            </a:r>
            <a:r>
              <a:rPr lang="it-IT" altLang="it-IT" sz="2000" dirty="0"/>
              <a:t>chimico analitico</a:t>
            </a:r>
            <a:r>
              <a:rPr lang="it-IT" altLang="it-IT" sz="2000" dirty="0" smtClean="0"/>
              <a:t>)</a:t>
            </a:r>
          </a:p>
          <a:p>
            <a:pPr marL="0" indent="0">
              <a:defRPr/>
            </a:pPr>
            <a:r>
              <a:rPr lang="it-IT" altLang="it-IT" sz="2000" dirty="0" smtClean="0"/>
              <a:t>7. VALUTAZIONE DEI DATI (</a:t>
            </a:r>
            <a:r>
              <a:rPr lang="it-IT" altLang="it-IT" sz="2000" dirty="0"/>
              <a:t>chimico analitico</a:t>
            </a:r>
            <a:r>
              <a:rPr lang="it-IT" altLang="it-IT" sz="2000" dirty="0" smtClean="0"/>
              <a:t>)</a:t>
            </a:r>
          </a:p>
          <a:p>
            <a:pPr marL="0" indent="0">
              <a:defRPr/>
            </a:pPr>
            <a:r>
              <a:rPr lang="it-IT" altLang="it-IT" sz="2000" dirty="0" smtClean="0"/>
              <a:t>8. CONCLUSIONI (</a:t>
            </a:r>
            <a:r>
              <a:rPr lang="it-IT" altLang="it-IT" sz="2000" dirty="0"/>
              <a:t>chimico analitico</a:t>
            </a:r>
            <a:r>
              <a:rPr lang="it-IT" altLang="it-IT" sz="2000" dirty="0" smtClean="0"/>
              <a:t>)</a:t>
            </a:r>
          </a:p>
          <a:p>
            <a:pPr marL="0" indent="0">
              <a:defRPr/>
            </a:pPr>
            <a:r>
              <a:rPr lang="it-IT" altLang="it-IT" sz="2000" dirty="0" smtClean="0"/>
              <a:t>9. RELAZIONE (</a:t>
            </a:r>
            <a:r>
              <a:rPr lang="it-IT" altLang="it-IT" sz="2000" dirty="0"/>
              <a:t>chimico analitico</a:t>
            </a:r>
            <a:r>
              <a:rPr lang="it-IT" altLang="it-IT" sz="2000" dirty="0" smtClean="0"/>
              <a:t> - </a:t>
            </a:r>
            <a:r>
              <a:rPr lang="it-IT" altLang="it-IT" sz="2000" dirty="0"/>
              <a:t>committente</a:t>
            </a:r>
            <a:r>
              <a:rPr lang="it-IT" altLang="it-IT" sz="2000" dirty="0" smtClean="0"/>
              <a:t>)</a:t>
            </a:r>
          </a:p>
        </p:txBody>
      </p:sp>
      <p:sp>
        <p:nvSpPr>
          <p:cNvPr id="20483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anose="05000000000000000000" pitchFamily="2" charset="2"/>
              <a:defRPr kumimoji="1" sz="24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600" b="1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>
              <a:spcBef>
                <a:spcPct val="0"/>
              </a:spcBef>
              <a:buClrTx/>
              <a:buSzTx/>
              <a:buFontTx/>
              <a:buNone/>
            </a:pPr>
            <a:fld id="{A0D215C4-8C64-429A-845F-195345986DC8}" type="slidenum">
              <a:rPr lang="it-IT" altLang="it-IT" sz="1400">
                <a:latin typeface="Times New Roman" panose="02020603050405020304" pitchFamily="18" charset="0"/>
              </a:rPr>
              <a:pPr>
                <a:spcBef>
                  <a:spcPct val="0"/>
                </a:spcBef>
                <a:buClrTx/>
                <a:buSzTx/>
                <a:buFontTx/>
                <a:buNone/>
              </a:pPr>
              <a:t>3</a:t>
            </a:fld>
            <a:endParaRPr lang="it-IT" altLang="it-IT" sz="1400">
              <a:latin typeface="Times New Roman" panose="02020603050405020304" pitchFamily="18" charset="0"/>
            </a:endParaRPr>
          </a:p>
        </p:txBody>
      </p:sp>
      <p:sp>
        <p:nvSpPr>
          <p:cNvPr id="105475" name="Rectangle 3"/>
          <p:cNvSpPr>
            <a:spLocks noChangeArrowheads="1"/>
          </p:cNvSpPr>
          <p:nvPr/>
        </p:nvSpPr>
        <p:spPr bwMode="auto">
          <a:xfrm>
            <a:off x="533400" y="152400"/>
            <a:ext cx="8001000" cy="1066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 anchor="ctr"/>
          <a:lstStyle>
            <a:lvl1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1pPr>
            <a:lvl2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2pPr>
            <a:lvl3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3pPr>
            <a:lvl4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4pPr>
            <a:lvl5pPr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>
              <a:defRPr/>
            </a:pPr>
            <a:r>
              <a:rPr lang="it-IT" altLang="it-IT" sz="4000" dirty="0">
                <a:solidFill>
                  <a:srgbClr val="FFFF00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+mj-lt"/>
                <a:ea typeface="+mj-ea"/>
                <a:cs typeface="+mj-cs"/>
              </a:rPr>
              <a:t>La procedura analitica totale</a:t>
            </a: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6300788" y="4868863"/>
            <a:ext cx="2590800" cy="1752600"/>
          </a:xfrm>
          <a:prstGeom prst="rect">
            <a:avLst/>
          </a:prstGeom>
          <a:solidFill>
            <a:srgbClr val="969696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2075" tIns="46038" rIns="92075" bIns="46038"/>
          <a:lstStyle>
            <a:lvl1pPr>
              <a:spcBef>
                <a:spcPct val="20000"/>
              </a:spcBef>
              <a:buClr>
                <a:schemeClr val="accent2"/>
              </a:buClr>
              <a:buSzPct val="80000"/>
              <a:buFont typeface="Wingdings" pitchFamily="2" charset="2"/>
              <a:defRPr kumimoji="1" sz="2400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  <a:lvl2pPr marL="769938" indent="-285750">
              <a:spcBef>
                <a:spcPct val="20000"/>
              </a:spcBef>
              <a:buChar char="–"/>
              <a:defRPr kumimoji="1" sz="26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2pPr>
            <a:lvl3pPr marL="1189038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4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3pPr>
            <a:lvl4pPr marL="1608138" indent="-228600">
              <a:spcBef>
                <a:spcPct val="20000"/>
              </a:spcBef>
              <a:buChar char="–"/>
              <a:defRPr kumimoji="1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4pPr>
            <a:lvl5pPr marL="2057400" indent="-228600">
              <a:spcBef>
                <a:spcPct val="20000"/>
              </a:spcBef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Char char="•"/>
              <a:defRPr kumimoji="1" sz="2000" b="1">
                <a:solidFill>
                  <a:schemeClr val="tx1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9pPr>
          </a:lstStyle>
          <a:p>
            <a:pPr algn="just">
              <a:defRPr/>
            </a:pPr>
            <a:r>
              <a:rPr lang="it-IT" altLang="it-IT" sz="1600" dirty="0" smtClean="0"/>
              <a:t>E’ facile capire che LA MISURAZIONE SPERIMENTALE È SPESSO LO STADIO PIÙ SEMPLICE DELL’INTERA PROCEDURA ANALITICA.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1054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6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A80A374-7273-4DD1-946A-A43ADBF207CA}" type="slidenum">
              <a:rPr lang="it-IT" altLang="it-IT" sz="1400"/>
              <a:pPr/>
              <a:t>4</a:t>
            </a:fld>
            <a:endParaRPr lang="it-IT" altLang="it-IT" sz="1400"/>
          </a:p>
        </p:txBody>
      </p:sp>
      <p:sp>
        <p:nvSpPr>
          <p:cNvPr id="156674" name="Rectangle 1026"/>
          <p:cNvSpPr>
            <a:spLocks noGrp="1" noChangeArrowheads="1"/>
          </p:cNvSpPr>
          <p:nvPr>
            <p:ph type="title"/>
          </p:nvPr>
        </p:nvSpPr>
        <p:spPr>
          <a:xfrm>
            <a:off x="228600" y="0"/>
            <a:ext cx="8915400" cy="1143000"/>
          </a:xfrm>
        </p:spPr>
        <p:txBody>
          <a:bodyPr/>
          <a:lstStyle/>
          <a:p>
            <a:pPr>
              <a:defRPr/>
            </a:pPr>
            <a:r>
              <a:rPr lang="it-IT" altLang="it-IT" sz="2800" dirty="0" smtClean="0"/>
              <a:t>SCELTA DEL METODO ANALITICO</a:t>
            </a:r>
            <a:endParaRPr lang="it-IT" altLang="it-IT" sz="3200" dirty="0" smtClean="0"/>
          </a:p>
        </p:txBody>
      </p:sp>
      <p:sp>
        <p:nvSpPr>
          <p:cNvPr id="15667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762000" y="1143000"/>
            <a:ext cx="7772400" cy="5105400"/>
          </a:xfrm>
        </p:spPr>
        <p:txBody>
          <a:bodyPr/>
          <a:lstStyle/>
          <a:p>
            <a:pPr algn="just">
              <a:lnSpc>
                <a:spcPct val="90000"/>
              </a:lnSpc>
              <a:defRPr/>
            </a:pPr>
            <a:r>
              <a:rPr lang="it-IT" altLang="it-IT" dirty="0" smtClean="0"/>
              <a:t>1. Strumentazione disponibile;</a:t>
            </a:r>
          </a:p>
          <a:p>
            <a:pPr algn="just">
              <a:lnSpc>
                <a:spcPct val="90000"/>
              </a:lnSpc>
              <a:defRPr/>
            </a:pPr>
            <a:r>
              <a:rPr lang="it-IT" altLang="it-IT" dirty="0" smtClean="0"/>
              <a:t>2. Precisione della tecnica confrontata con quella richiesta;</a:t>
            </a:r>
          </a:p>
          <a:p>
            <a:pPr algn="just">
              <a:lnSpc>
                <a:spcPct val="90000"/>
              </a:lnSpc>
              <a:defRPr/>
            </a:pPr>
            <a:r>
              <a:rPr lang="it-IT" altLang="it-IT" dirty="0" smtClean="0"/>
              <a:t>3. Tempo di analisi confrontato con l'urgenza dei risultati;</a:t>
            </a:r>
          </a:p>
          <a:p>
            <a:pPr algn="just">
              <a:lnSpc>
                <a:spcPct val="90000"/>
              </a:lnSpc>
              <a:defRPr/>
            </a:pPr>
            <a:r>
              <a:rPr lang="it-IT" altLang="it-IT" dirty="0" smtClean="0"/>
              <a:t>4. Tempi per la misura strumentale;</a:t>
            </a:r>
          </a:p>
          <a:p>
            <a:pPr algn="just">
              <a:lnSpc>
                <a:spcPct val="90000"/>
              </a:lnSpc>
              <a:defRPr/>
            </a:pPr>
            <a:r>
              <a:rPr lang="it-IT" altLang="it-IT" dirty="0" smtClean="0"/>
              <a:t>5. Tempi per la messa a punto del metodo (strumento, preparazione reattivi), soprattutto se ho pochi campioni;</a:t>
            </a:r>
          </a:p>
          <a:p>
            <a:pPr algn="just">
              <a:lnSpc>
                <a:spcPct val="90000"/>
              </a:lnSpc>
              <a:defRPr/>
            </a:pPr>
            <a:r>
              <a:rPr lang="it-IT" altLang="it-IT" dirty="0" smtClean="0"/>
              <a:t>6. Numero di </a:t>
            </a:r>
            <a:r>
              <a:rPr lang="it-IT" altLang="it-IT" dirty="0" err="1" smtClean="0"/>
              <a:t>analiti</a:t>
            </a:r>
            <a:r>
              <a:rPr lang="it-IT" altLang="it-IT" dirty="0" smtClean="0"/>
              <a:t> da determinare (alcuni metodi consentono la determinazione di più </a:t>
            </a:r>
            <a:r>
              <a:rPr lang="it-IT" altLang="it-IT" dirty="0" err="1" smtClean="0"/>
              <a:t>analiti</a:t>
            </a:r>
            <a:r>
              <a:rPr lang="it-IT" altLang="it-IT" dirty="0" smtClean="0"/>
              <a:t> simultaneamente);</a:t>
            </a:r>
          </a:p>
          <a:p>
            <a:pPr algn="just">
              <a:lnSpc>
                <a:spcPct val="90000"/>
              </a:lnSpc>
              <a:defRPr/>
            </a:pPr>
            <a:r>
              <a:rPr lang="it-IT" altLang="it-IT" dirty="0" smtClean="0"/>
              <a:t>7. Equipaggiamento richiesto;</a:t>
            </a:r>
          </a:p>
          <a:p>
            <a:pPr algn="just">
              <a:lnSpc>
                <a:spcPct val="90000"/>
              </a:lnSpc>
              <a:defRPr/>
            </a:pPr>
            <a:r>
              <a:rPr lang="it-IT" altLang="it-IT" dirty="0" smtClean="0"/>
              <a:t>8. Costi (strumenti, reattivi, operatore).</a:t>
            </a:r>
          </a:p>
          <a:p>
            <a:pPr algn="just">
              <a:lnSpc>
                <a:spcPct val="90000"/>
              </a:lnSpc>
              <a:defRPr/>
            </a:pPr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52495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A671F5EA-A2C3-4458-9A3C-FF5DBA43DF7F}" type="slidenum">
              <a:rPr lang="it-IT" altLang="it-IT" sz="1400"/>
              <a:pPr/>
              <a:t>5</a:t>
            </a:fld>
            <a:endParaRPr lang="it-IT" altLang="it-IT" sz="1400"/>
          </a:p>
        </p:txBody>
      </p:sp>
      <p:sp>
        <p:nvSpPr>
          <p:cNvPr id="147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it-IT" altLang="it-IT" sz="2800" dirty="0"/>
              <a:t>TECNICHE CLASSICHE</a:t>
            </a:r>
          </a:p>
        </p:txBody>
      </p:sp>
      <p:sp>
        <p:nvSpPr>
          <p:cNvPr id="147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27088" y="1773238"/>
            <a:ext cx="7696200" cy="2743200"/>
          </a:xfrm>
        </p:spPr>
        <p:txBody>
          <a:bodyPr/>
          <a:lstStyle/>
          <a:p>
            <a:pPr marL="0" indent="0" algn="just">
              <a:defRPr/>
            </a:pPr>
            <a:r>
              <a:rPr lang="it-IT" altLang="it-IT" sz="2600" dirty="0" smtClean="0"/>
              <a:t>Queste tecniche sfruttano solo le reazioni chimiche e la </a:t>
            </a:r>
            <a:r>
              <a:rPr lang="it-IT" altLang="it-IT" sz="2600" dirty="0" smtClean="0">
                <a:solidFill>
                  <a:srgbClr val="FFFF00"/>
                </a:solidFill>
              </a:rPr>
              <a:t>normale attrezzatura di laboratorio </a:t>
            </a:r>
            <a:r>
              <a:rPr lang="it-IT" altLang="it-IT" sz="2600" dirty="0" smtClean="0"/>
              <a:t>(becher, beute, burette, ecc.) più la bilancia, e in pratica si misurano solo volumi e masse.</a:t>
            </a:r>
          </a:p>
          <a:p>
            <a:pPr marL="0" indent="0" algn="just">
              <a:defRPr/>
            </a:pPr>
            <a:r>
              <a:rPr lang="it-IT" altLang="it-IT" sz="2600" dirty="0" smtClean="0"/>
              <a:t>I dati ottenuti sono direttamente collegati alla quantità da misurare e solitamente la sequenza è:</a:t>
            </a:r>
            <a:r>
              <a:rPr lang="it-IT" altLang="it-IT" sz="2800" dirty="0" smtClean="0"/>
              <a:t> </a:t>
            </a:r>
          </a:p>
        </p:txBody>
      </p:sp>
      <p:pic>
        <p:nvPicPr>
          <p:cNvPr id="4101" name="Picture 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257800"/>
            <a:ext cx="16764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2" name="Line 7"/>
          <p:cNvSpPr>
            <a:spLocks noChangeShapeType="1"/>
          </p:cNvSpPr>
          <p:nvPr/>
        </p:nvSpPr>
        <p:spPr bwMode="auto">
          <a:xfrm>
            <a:off x="2438400" y="5181600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4103" name="Picture 8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29000" y="5257800"/>
            <a:ext cx="1371600" cy="379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4" name="Picture 9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0" y="5105400"/>
            <a:ext cx="1524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105" name="Line 10"/>
          <p:cNvSpPr>
            <a:spLocks noChangeShapeType="1"/>
          </p:cNvSpPr>
          <p:nvPr/>
        </p:nvSpPr>
        <p:spPr bwMode="auto">
          <a:xfrm>
            <a:off x="4953000" y="5181600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4106" name="Picture 12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648200"/>
            <a:ext cx="125888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7" name="Picture 1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4724400"/>
            <a:ext cx="1258888" cy="344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71750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2AAF4EC1-A076-4D73-889F-5CEDFAEDAAFB}" type="slidenum">
              <a:rPr lang="it-IT" altLang="it-IT" sz="1400"/>
              <a:pPr/>
              <a:t>6</a:t>
            </a:fld>
            <a:endParaRPr lang="it-IT" altLang="it-IT" sz="1400"/>
          </a:p>
        </p:txBody>
      </p:sp>
      <p:sp>
        <p:nvSpPr>
          <p:cNvPr id="149506" name="Rectangle 1026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it-IT" altLang="it-IT" sz="2800" dirty="0"/>
              <a:t>Tecniche classiche</a:t>
            </a:r>
          </a:p>
        </p:txBody>
      </p:sp>
      <p:sp>
        <p:nvSpPr>
          <p:cNvPr id="149507" name="Rectangle 1027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  <a:defRPr/>
            </a:pPr>
            <a:r>
              <a:rPr lang="it-IT" altLang="it-IT" dirty="0" smtClean="0">
                <a:solidFill>
                  <a:srgbClr val="FFFF00"/>
                </a:solidFill>
              </a:rPr>
              <a:t>TECNICHE QUALITATIVE:</a:t>
            </a:r>
          </a:p>
          <a:p>
            <a:pPr>
              <a:lnSpc>
                <a:spcPct val="90000"/>
              </a:lnSpc>
              <a:defRPr/>
            </a:pPr>
            <a:endParaRPr lang="it-IT" altLang="it-IT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it-IT" altLang="it-IT" dirty="0" smtClean="0"/>
              <a:t>1) </a:t>
            </a:r>
            <a:r>
              <a:rPr lang="it-IT" altLang="it-IT" dirty="0" smtClean="0">
                <a:solidFill>
                  <a:srgbClr val="FFC000"/>
                </a:solidFill>
              </a:rPr>
              <a:t>Analisi inorganica</a:t>
            </a:r>
            <a:r>
              <a:rPr lang="it-IT" altLang="it-IT" dirty="0" smtClean="0"/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it-IT" altLang="it-IT" dirty="0" smtClean="0"/>
              <a:t>	a. Via secca (fiamma, fusione, disgregazione)</a:t>
            </a:r>
          </a:p>
          <a:p>
            <a:pPr>
              <a:lnSpc>
                <a:spcPct val="90000"/>
              </a:lnSpc>
              <a:defRPr/>
            </a:pPr>
            <a:r>
              <a:rPr lang="it-IT" altLang="it-IT" dirty="0" smtClean="0"/>
              <a:t>	b. Via umida (saggi specifici, ricerca sistematica per cationi e anioni)</a:t>
            </a:r>
          </a:p>
          <a:p>
            <a:pPr>
              <a:lnSpc>
                <a:spcPct val="90000"/>
              </a:lnSpc>
              <a:defRPr/>
            </a:pPr>
            <a:r>
              <a:rPr lang="it-IT" altLang="it-IT" dirty="0" smtClean="0"/>
              <a:t>2) </a:t>
            </a:r>
            <a:r>
              <a:rPr lang="it-IT" altLang="it-IT" dirty="0" smtClean="0">
                <a:solidFill>
                  <a:srgbClr val="FFC000"/>
                </a:solidFill>
              </a:rPr>
              <a:t>Analisi organica</a:t>
            </a:r>
            <a:r>
              <a:rPr lang="it-IT" altLang="it-IT" dirty="0" smtClean="0"/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it-IT" altLang="it-IT" dirty="0" smtClean="0"/>
              <a:t>	a. Elementare (ricerca di C, H, O, N, P, S e alogeni)</a:t>
            </a:r>
          </a:p>
          <a:p>
            <a:pPr>
              <a:lnSpc>
                <a:spcPct val="90000"/>
              </a:lnSpc>
              <a:defRPr/>
            </a:pPr>
            <a:r>
              <a:rPr lang="it-IT" altLang="it-IT" dirty="0" smtClean="0"/>
              <a:t>	b. Ricerca di gruppi funzionali</a:t>
            </a:r>
          </a:p>
          <a:p>
            <a:pPr>
              <a:lnSpc>
                <a:spcPct val="90000"/>
              </a:lnSpc>
              <a:defRPr/>
            </a:pPr>
            <a:endParaRPr lang="it-IT" altLang="it-IT" dirty="0" smtClean="0"/>
          </a:p>
          <a:p>
            <a:pPr>
              <a:lnSpc>
                <a:spcPct val="90000"/>
              </a:lnSpc>
              <a:defRPr/>
            </a:pPr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35310343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17181074-F2C4-4B15-A347-91942448AFF6}" type="slidenum">
              <a:rPr lang="it-IT" altLang="it-IT" sz="1400"/>
              <a:pPr/>
              <a:t>7</a:t>
            </a:fld>
            <a:endParaRPr lang="it-IT" altLang="it-IT" sz="1400"/>
          </a:p>
        </p:txBody>
      </p:sp>
      <p:sp>
        <p:nvSpPr>
          <p:cNvPr id="15053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533400"/>
            <a:ext cx="7772400" cy="838200"/>
          </a:xfrm>
        </p:spPr>
        <p:txBody>
          <a:bodyPr/>
          <a:lstStyle/>
          <a:p>
            <a:pPr>
              <a:defRPr/>
            </a:pPr>
            <a:r>
              <a:rPr lang="it-IT" altLang="it-IT" smtClean="0"/>
              <a:t>Tecniche classiche</a:t>
            </a:r>
          </a:p>
        </p:txBody>
      </p:sp>
      <p:sp>
        <p:nvSpPr>
          <p:cNvPr id="150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4213" y="1484313"/>
            <a:ext cx="7772400" cy="4114800"/>
          </a:xfrm>
        </p:spPr>
        <p:txBody>
          <a:bodyPr/>
          <a:lstStyle/>
          <a:p>
            <a:pPr>
              <a:lnSpc>
                <a:spcPct val="90000"/>
              </a:lnSpc>
              <a:defRPr/>
            </a:pPr>
            <a:endParaRPr lang="it-IT" altLang="it-IT" dirty="0" smtClean="0"/>
          </a:p>
          <a:p>
            <a:pPr>
              <a:lnSpc>
                <a:spcPct val="90000"/>
              </a:lnSpc>
              <a:defRPr/>
            </a:pPr>
            <a:r>
              <a:rPr lang="it-IT" altLang="it-IT" dirty="0" smtClean="0">
                <a:solidFill>
                  <a:srgbClr val="FFFF00"/>
                </a:solidFill>
              </a:rPr>
              <a:t>TECNICHE QUANTITATIVE:</a:t>
            </a:r>
          </a:p>
          <a:p>
            <a:pPr>
              <a:lnSpc>
                <a:spcPct val="90000"/>
              </a:lnSpc>
              <a:defRPr/>
            </a:pPr>
            <a:endParaRPr lang="it-IT" altLang="it-IT" dirty="0" smtClean="0">
              <a:solidFill>
                <a:srgbClr val="FFFF00"/>
              </a:solidFill>
            </a:endParaRPr>
          </a:p>
          <a:p>
            <a:pPr>
              <a:lnSpc>
                <a:spcPct val="90000"/>
              </a:lnSpc>
              <a:defRPr/>
            </a:pPr>
            <a:r>
              <a:rPr lang="it-IT" altLang="it-IT" dirty="0" smtClean="0"/>
              <a:t>1) </a:t>
            </a:r>
            <a:r>
              <a:rPr lang="it-IT" altLang="it-IT" dirty="0" smtClean="0">
                <a:solidFill>
                  <a:srgbClr val="FFC000"/>
                </a:solidFill>
              </a:rPr>
              <a:t>Gravimetria</a:t>
            </a:r>
            <a:r>
              <a:rPr lang="it-IT" altLang="it-IT" dirty="0" smtClean="0"/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it-IT" altLang="it-IT" dirty="0" smtClean="0"/>
              <a:t>	i) vantaggi: accuratezza, poche interferenze;</a:t>
            </a:r>
          </a:p>
          <a:p>
            <a:pPr>
              <a:lnSpc>
                <a:spcPct val="90000"/>
              </a:lnSpc>
              <a:defRPr/>
            </a:pPr>
            <a:r>
              <a:rPr lang="it-IT" altLang="it-IT" dirty="0" smtClean="0"/>
              <a:t>	ii) svantaggi: esperienza, tempi lunghi.</a:t>
            </a:r>
          </a:p>
          <a:p>
            <a:pPr>
              <a:lnSpc>
                <a:spcPct val="90000"/>
              </a:lnSpc>
              <a:defRPr/>
            </a:pPr>
            <a:r>
              <a:rPr lang="it-IT" altLang="it-IT" dirty="0" smtClean="0"/>
              <a:t>2) </a:t>
            </a:r>
            <a:r>
              <a:rPr lang="it-IT" altLang="it-IT" dirty="0" smtClean="0">
                <a:solidFill>
                  <a:srgbClr val="FFC000"/>
                </a:solidFill>
              </a:rPr>
              <a:t>Volumetria</a:t>
            </a:r>
            <a:r>
              <a:rPr lang="it-IT" altLang="it-IT" dirty="0" smtClean="0"/>
              <a:t>:</a:t>
            </a:r>
          </a:p>
          <a:p>
            <a:pPr>
              <a:lnSpc>
                <a:spcPct val="90000"/>
              </a:lnSpc>
              <a:defRPr/>
            </a:pPr>
            <a:r>
              <a:rPr lang="it-IT" altLang="it-IT" dirty="0" smtClean="0"/>
              <a:t>	i) vantaggi: rapidità, semplicità, bassi costi;</a:t>
            </a:r>
          </a:p>
          <a:p>
            <a:pPr>
              <a:lnSpc>
                <a:spcPct val="90000"/>
              </a:lnSpc>
              <a:defRPr/>
            </a:pPr>
            <a:r>
              <a:rPr lang="it-IT" altLang="it-IT" dirty="0" smtClean="0"/>
              <a:t>	ii) svantaggi: LOD fino al mg/L.</a:t>
            </a:r>
          </a:p>
          <a:p>
            <a:pPr>
              <a:lnSpc>
                <a:spcPct val="90000"/>
              </a:lnSpc>
              <a:defRPr/>
            </a:pPr>
            <a:endParaRPr lang="it-IT" altLang="it-IT" dirty="0" smtClean="0"/>
          </a:p>
        </p:txBody>
      </p:sp>
    </p:spTree>
    <p:extLst>
      <p:ext uri="{BB962C8B-B14F-4D97-AF65-F5344CB8AC3E}">
        <p14:creationId xmlns:p14="http://schemas.microsoft.com/office/powerpoint/2010/main" val="2225251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3877BF97-91C1-4C3E-89B1-F90AB89233F3}" type="slidenum">
              <a:rPr lang="it-IT" altLang="it-IT" sz="1400"/>
              <a:pPr/>
              <a:t>8</a:t>
            </a:fld>
            <a:endParaRPr lang="it-IT" altLang="it-IT" sz="1400"/>
          </a:p>
        </p:txBody>
      </p:sp>
      <p:sp>
        <p:nvSpPr>
          <p:cNvPr id="148482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t-IT" altLang="it-IT" sz="3200" smtClean="0"/>
              <a:t>TECNICHE STRUMENTALI</a:t>
            </a:r>
            <a:endParaRPr lang="it-IT" altLang="it-IT" sz="2400" smtClean="0"/>
          </a:p>
        </p:txBody>
      </p:sp>
      <p:sp>
        <p:nvSpPr>
          <p:cNvPr id="148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7696200" cy="2743200"/>
          </a:xfrm>
        </p:spPr>
        <p:txBody>
          <a:bodyPr/>
          <a:lstStyle/>
          <a:p>
            <a:pPr marL="0" indent="0" algn="just">
              <a:defRPr/>
            </a:pPr>
            <a:r>
              <a:rPr lang="it-IT" altLang="it-IT" dirty="0" smtClean="0"/>
              <a:t>Queste tecniche sfruttano </a:t>
            </a:r>
            <a:r>
              <a:rPr lang="it-IT" altLang="it-IT" dirty="0" smtClean="0">
                <a:solidFill>
                  <a:srgbClr val="FFC000"/>
                </a:solidFill>
              </a:rPr>
              <a:t>scoperte ed invenzioni della scienza e della tecnologia </a:t>
            </a:r>
            <a:r>
              <a:rPr lang="it-IT" altLang="it-IT" dirty="0" smtClean="0"/>
              <a:t>per determinare la quantità degli </a:t>
            </a:r>
            <a:r>
              <a:rPr lang="it-IT" altLang="it-IT" dirty="0" err="1" smtClean="0"/>
              <a:t>analiti</a:t>
            </a:r>
            <a:r>
              <a:rPr lang="it-IT" altLang="it-IT" dirty="0" smtClean="0"/>
              <a:t> attraverso la </a:t>
            </a:r>
            <a:r>
              <a:rPr lang="it-IT" altLang="it-IT" dirty="0" smtClean="0">
                <a:solidFill>
                  <a:srgbClr val="FFC000"/>
                </a:solidFill>
              </a:rPr>
              <a:t>misura di una o più proprietà e grandezze fisiche</a:t>
            </a:r>
            <a:r>
              <a:rPr lang="it-IT" altLang="it-IT" dirty="0" smtClean="0"/>
              <a:t>: intensità di colore, potenziale elettrico, risposta ad un impulso elettrico, calore scambiato, radioattività, ecc.. </a:t>
            </a:r>
          </a:p>
          <a:p>
            <a:pPr marL="0" indent="0" algn="just">
              <a:defRPr/>
            </a:pPr>
            <a:r>
              <a:rPr lang="it-IT" altLang="it-IT" dirty="0" smtClean="0"/>
              <a:t>La sequenza dell'analisi strumentale solitamente è: </a:t>
            </a:r>
          </a:p>
          <a:p>
            <a:pPr marL="0" indent="0" algn="just">
              <a:defRPr/>
            </a:pPr>
            <a:endParaRPr lang="it-IT" altLang="it-IT" sz="2800" dirty="0" smtClean="0"/>
          </a:p>
        </p:txBody>
      </p:sp>
      <p:pic>
        <p:nvPicPr>
          <p:cNvPr id="7173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5181600"/>
            <a:ext cx="1676400" cy="463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4" name="Line 5"/>
          <p:cNvSpPr>
            <a:spLocks noChangeShapeType="1"/>
          </p:cNvSpPr>
          <p:nvPr/>
        </p:nvSpPr>
        <p:spPr bwMode="auto">
          <a:xfrm>
            <a:off x="4038600" y="5181600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7175" name="Picture 7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91400" y="5105400"/>
            <a:ext cx="1524000" cy="57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6" name="Line 8"/>
          <p:cNvSpPr>
            <a:spLocks noChangeShapeType="1"/>
          </p:cNvSpPr>
          <p:nvPr/>
        </p:nvSpPr>
        <p:spPr bwMode="auto">
          <a:xfrm>
            <a:off x="6400800" y="5181600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7177" name="Picture 11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4800" y="5207000"/>
            <a:ext cx="1676400" cy="3730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178" name="Line 12"/>
          <p:cNvSpPr>
            <a:spLocks noChangeShapeType="1"/>
          </p:cNvSpPr>
          <p:nvPr/>
        </p:nvSpPr>
        <p:spPr bwMode="auto">
          <a:xfrm>
            <a:off x="1676400" y="5105400"/>
            <a:ext cx="8001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it-IT"/>
          </a:p>
        </p:txBody>
      </p:sp>
      <p:pic>
        <p:nvPicPr>
          <p:cNvPr id="7179" name="Picture 13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76800" y="5181600"/>
            <a:ext cx="14478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80" name="Picture 14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4724400"/>
            <a:ext cx="1258888" cy="3413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78879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Segnaposto numero diapositiva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>
            <a:lvl1pPr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fld id="{56D18754-78DF-4756-B27A-02DFCAF0BFB5}" type="slidenum">
              <a:rPr lang="it-IT" altLang="it-IT" sz="1400"/>
              <a:pPr/>
              <a:t>9</a:t>
            </a:fld>
            <a:endParaRPr lang="it-IT" altLang="it-IT" sz="1400"/>
          </a:p>
        </p:txBody>
      </p:sp>
      <p:sp>
        <p:nvSpPr>
          <p:cNvPr id="15155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381000"/>
            <a:ext cx="7772400" cy="1143000"/>
          </a:xfrm>
        </p:spPr>
        <p:txBody>
          <a:bodyPr/>
          <a:lstStyle/>
          <a:p>
            <a:pPr>
              <a:defRPr/>
            </a:pPr>
            <a:r>
              <a:rPr lang="it-IT" altLang="it-IT" sz="3200" smtClean="0"/>
              <a:t>TECNICHE STRUMENTALI</a:t>
            </a:r>
            <a:endParaRPr lang="it-IT" altLang="it-IT" sz="2400" smtClean="0"/>
          </a:p>
        </p:txBody>
      </p:sp>
      <p:sp>
        <p:nvSpPr>
          <p:cNvPr id="15155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09600" y="1524000"/>
            <a:ext cx="8077200" cy="4495800"/>
          </a:xfrm>
        </p:spPr>
        <p:txBody>
          <a:bodyPr/>
          <a:lstStyle/>
          <a:p>
            <a:pPr marL="0" indent="0" algn="just">
              <a:lnSpc>
                <a:spcPct val="90000"/>
              </a:lnSpc>
              <a:defRPr/>
            </a:pPr>
            <a:r>
              <a:rPr lang="it-IT" altLang="it-IT" dirty="0" smtClean="0"/>
              <a:t>La procedura impiegata per la misura strumentale </a:t>
            </a:r>
            <a:r>
              <a:rPr lang="it-IT" altLang="it-IT" dirty="0" smtClean="0">
                <a:solidFill>
                  <a:srgbClr val="FFC000"/>
                </a:solidFill>
              </a:rPr>
              <a:t>modifica spesso le caratteristiche chimico-fisiche del campione</a:t>
            </a:r>
            <a:r>
              <a:rPr lang="it-IT" altLang="it-IT" dirty="0" smtClean="0"/>
              <a:t>, al fine di renderlo più adatto alla sollecitazione strumentale (per es. la solubilizzazione).</a:t>
            </a:r>
          </a:p>
          <a:p>
            <a:pPr marL="0" indent="0" algn="just">
              <a:lnSpc>
                <a:spcPct val="90000"/>
              </a:lnSpc>
              <a:defRPr/>
            </a:pPr>
            <a:endParaRPr lang="it-IT" altLang="it-IT" dirty="0" smtClean="0"/>
          </a:p>
          <a:p>
            <a:pPr marL="0" indent="0" algn="just">
              <a:lnSpc>
                <a:spcPct val="90000"/>
              </a:lnSpc>
              <a:defRPr/>
            </a:pPr>
            <a:r>
              <a:rPr lang="it-IT" altLang="it-IT" dirty="0" smtClean="0"/>
              <a:t>Per l'analisi quantitativa si utilizza la calibrazione, mentre la qualitativa viene fatta attraverso il confronto con sostanze di riferimento.</a:t>
            </a:r>
          </a:p>
          <a:p>
            <a:pPr marL="0" indent="0" algn="just">
              <a:lnSpc>
                <a:spcPct val="90000"/>
              </a:lnSpc>
              <a:defRPr/>
            </a:pPr>
            <a:endParaRPr lang="it-IT" altLang="it-IT" dirty="0" smtClean="0"/>
          </a:p>
          <a:p>
            <a:pPr marL="0" indent="0" algn="just">
              <a:lnSpc>
                <a:spcPct val="90000"/>
              </a:lnSpc>
              <a:defRPr/>
            </a:pPr>
            <a:r>
              <a:rPr lang="it-IT" altLang="it-IT" dirty="0" smtClean="0"/>
              <a:t>Le tecniche strumentali inoltre possono essere suddivise in: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it-IT" altLang="it-IT" dirty="0" smtClean="0"/>
              <a:t> Distruttive;</a:t>
            </a:r>
          </a:p>
          <a:p>
            <a:pPr marL="0" indent="0" algn="just">
              <a:lnSpc>
                <a:spcPct val="90000"/>
              </a:lnSpc>
              <a:buFont typeface="Wingdings" panose="05000000000000000000" pitchFamily="2" charset="2"/>
              <a:buChar char="l"/>
              <a:defRPr/>
            </a:pPr>
            <a:r>
              <a:rPr lang="it-IT" altLang="it-IT" dirty="0" smtClean="0"/>
              <a:t> Non distruttive.</a:t>
            </a:r>
          </a:p>
          <a:p>
            <a:pPr marL="0" indent="0" algn="just">
              <a:lnSpc>
                <a:spcPct val="90000"/>
              </a:lnSpc>
              <a:defRPr/>
            </a:pPr>
            <a:endParaRPr lang="it-IT" altLang="it-IT" dirty="0" smtClean="0"/>
          </a:p>
          <a:p>
            <a:pPr marL="0" indent="0" algn="just">
              <a:lnSpc>
                <a:spcPct val="90000"/>
              </a:lnSpc>
              <a:defRPr/>
            </a:pPr>
            <a:endParaRPr lang="it-IT" altLang="it-IT" sz="2800" dirty="0" smtClean="0"/>
          </a:p>
        </p:txBody>
      </p:sp>
    </p:spTree>
    <p:extLst>
      <p:ext uri="{BB962C8B-B14F-4D97-AF65-F5344CB8AC3E}">
        <p14:creationId xmlns:p14="http://schemas.microsoft.com/office/powerpoint/2010/main" val="2754728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truttura predefinit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truttura predefinita">
      <a:majorFont>
        <a:latin typeface="Times New Roman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1" lang="en-US" altLang="it-IT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Struttura predefinita 1">
        <a:dk1>
          <a:srgbClr val="000000"/>
        </a:dk1>
        <a:lt1>
          <a:srgbClr val="FFFFFF"/>
        </a:lt1>
        <a:dk2>
          <a:srgbClr val="0066CC"/>
        </a:dk2>
        <a:lt2>
          <a:srgbClr val="CBCBCB"/>
        </a:lt2>
        <a:accent1>
          <a:srgbClr val="00CCFF"/>
        </a:accent1>
        <a:accent2>
          <a:srgbClr val="00FFCC"/>
        </a:accent2>
        <a:accent3>
          <a:srgbClr val="AAB8E2"/>
        </a:accent3>
        <a:accent4>
          <a:srgbClr val="DADADA"/>
        </a:accent4>
        <a:accent5>
          <a:srgbClr val="AAE2FF"/>
        </a:accent5>
        <a:accent6>
          <a:srgbClr val="00E7B9"/>
        </a:accent6>
        <a:hlink>
          <a:srgbClr val="FF3300"/>
        </a:hlink>
        <a:folHlink>
          <a:srgbClr val="FF7C8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uttura predefinita 2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3366FF"/>
        </a:accent1>
        <a:accent2>
          <a:srgbClr val="009900"/>
        </a:accent2>
        <a:accent3>
          <a:srgbClr val="FFFFFF"/>
        </a:accent3>
        <a:accent4>
          <a:srgbClr val="000000"/>
        </a:accent4>
        <a:accent5>
          <a:srgbClr val="ADB8FF"/>
        </a:accent5>
        <a:accent6>
          <a:srgbClr val="008A00"/>
        </a:accent6>
        <a:hlink>
          <a:srgbClr val="FF0033"/>
        </a:hlink>
        <a:folHlink>
          <a:srgbClr val="CCCC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uttura predefinita 3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EAEAEA"/>
        </a:accent1>
        <a:accent2>
          <a:srgbClr val="5F5F5F"/>
        </a:accent2>
        <a:accent3>
          <a:srgbClr val="FFFFFF"/>
        </a:accent3>
        <a:accent4>
          <a:srgbClr val="000000"/>
        </a:accent4>
        <a:accent5>
          <a:srgbClr val="F3F3F3"/>
        </a:accent5>
        <a:accent6>
          <a:srgbClr val="555555"/>
        </a:accent6>
        <a:hlink>
          <a:srgbClr val="969696"/>
        </a:hlink>
        <a:folHlink>
          <a:srgbClr val="CBCBCB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Foundry</Template>
  <TotalTime>1723</TotalTime>
  <Words>887</Words>
  <Application>Microsoft Office PowerPoint</Application>
  <PresentationFormat>Presentazione su schermo (4:3)</PresentationFormat>
  <Paragraphs>137</Paragraphs>
  <Slides>14</Slides>
  <Notes>3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14</vt:i4>
      </vt:variant>
    </vt:vector>
  </HeadingPairs>
  <TitlesOfParts>
    <vt:vector size="18" baseType="lpstr">
      <vt:lpstr>Arial</vt:lpstr>
      <vt:lpstr>Times New Roman</vt:lpstr>
      <vt:lpstr>Wingdings</vt:lpstr>
      <vt:lpstr>Struttura predefinita</vt:lpstr>
      <vt:lpstr>LEZIONI DI CHIMICA ANALITICA</vt:lpstr>
      <vt:lpstr>Presentazione standard di PowerPoint</vt:lpstr>
      <vt:lpstr>Presentazione standard di PowerPoint</vt:lpstr>
      <vt:lpstr>SCELTA DEL METODO ANALITICO</vt:lpstr>
      <vt:lpstr>TECNICHE CLASSICHE</vt:lpstr>
      <vt:lpstr>Tecniche classiche</vt:lpstr>
      <vt:lpstr>Tecniche classiche</vt:lpstr>
      <vt:lpstr>TECNICHE STRUMENTALI</vt:lpstr>
      <vt:lpstr>TECNICHE STRUMENTALI</vt:lpstr>
      <vt:lpstr>Presentazione standard di PowerPoint</vt:lpstr>
      <vt:lpstr>Presentazione standard di PowerPoint</vt:lpstr>
      <vt:lpstr>Presentazione standard di PowerPoint</vt:lpstr>
      <vt:lpstr>Presentazione standard di PowerPoint</vt:lpstr>
      <vt:lpstr>Presentazione standard di PowerPoint</vt:lpstr>
    </vt:vector>
  </TitlesOfParts>
  <Company>Dip. Scienze Chimiche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Titolo</dc:title>
  <dc:creator>Gianpiero Adami</dc:creator>
  <cp:lastModifiedBy>AG</cp:lastModifiedBy>
  <cp:revision>346</cp:revision>
  <cp:lastPrinted>2004-10-06T08:03:40Z</cp:lastPrinted>
  <dcterms:created xsi:type="dcterms:W3CDTF">2003-01-22T08:58:03Z</dcterms:created>
  <dcterms:modified xsi:type="dcterms:W3CDTF">2020-03-16T11:13:17Z</dcterms:modified>
</cp:coreProperties>
</file>