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91" r:id="rId2"/>
    <p:sldId id="374" r:id="rId3"/>
    <p:sldId id="375" r:id="rId4"/>
    <p:sldId id="376" r:id="rId5"/>
    <p:sldId id="377" r:id="rId6"/>
    <p:sldId id="378" r:id="rId7"/>
    <p:sldId id="379" r:id="rId8"/>
    <p:sldId id="380" r:id="rId9"/>
    <p:sldId id="381" r:id="rId10"/>
    <p:sldId id="382" r:id="rId11"/>
    <p:sldId id="384" r:id="rId12"/>
    <p:sldId id="387" r:id="rId13"/>
    <p:sldId id="388" r:id="rId14"/>
    <p:sldId id="389" r:id="rId15"/>
    <p:sldId id="390" r:id="rId16"/>
  </p:sldIdLst>
  <p:sldSz cx="9144000" cy="6858000" type="screen4x3"/>
  <p:notesSz cx="6834188" cy="9979025"/>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1">
          <p15:clr>
            <a:srgbClr val="A4A3A4"/>
          </p15:clr>
        </p15:guide>
        <p15:guide id="2" pos="215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8" d="100"/>
          <a:sy n="88" d="100"/>
        </p:scale>
        <p:origin x="1306" y="67"/>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1842" y="-96"/>
      </p:cViewPr>
      <p:guideLst>
        <p:guide orient="horz" pos="3141"/>
        <p:guide pos="215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defTabSz="923925">
              <a:defRPr kumimoji="0" sz="1200"/>
            </a:lvl1pPr>
          </a:lstStyle>
          <a:p>
            <a:pPr>
              <a:defRPr/>
            </a:pPr>
            <a:r>
              <a:rPr lang="it-IT" altLang="it-IT"/>
              <a:t>Gianpiero Adami</a:t>
            </a:r>
          </a:p>
        </p:txBody>
      </p:sp>
      <p:sp>
        <p:nvSpPr>
          <p:cNvPr id="18435" name="Rectangle 3"/>
          <p:cNvSpPr>
            <a:spLocks noGrp="1" noChangeArrowheads="1"/>
          </p:cNvSpPr>
          <p:nvPr>
            <p:ph type="dt" sz="quarter" idx="1"/>
          </p:nvPr>
        </p:nvSpPr>
        <p:spPr bwMode="auto">
          <a:xfrm>
            <a:off x="387350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algn="r" defTabSz="923925">
              <a:defRPr kumimoji="0" sz="1200"/>
            </a:lvl1pPr>
          </a:lstStyle>
          <a:p>
            <a:pPr>
              <a:defRPr/>
            </a:pPr>
            <a:r>
              <a:rPr lang="it-IT" altLang="it-IT"/>
              <a:t>Tecniche Analitiche Ambientali</a:t>
            </a:r>
          </a:p>
        </p:txBody>
      </p:sp>
      <p:sp>
        <p:nvSpPr>
          <p:cNvPr id="18436" name="Rectangle 4"/>
          <p:cNvSpPr>
            <a:spLocks noGrp="1" noChangeArrowheads="1"/>
          </p:cNvSpPr>
          <p:nvPr>
            <p:ph type="ftr" sz="quarter" idx="2"/>
          </p:nvPr>
        </p:nvSpPr>
        <p:spPr bwMode="auto">
          <a:xfrm>
            <a:off x="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defTabSz="923925">
              <a:defRPr kumimoji="0" sz="1200"/>
            </a:lvl1pPr>
          </a:lstStyle>
          <a:p>
            <a:pPr>
              <a:defRPr/>
            </a:pPr>
            <a:r>
              <a:rPr lang="it-IT" altLang="it-IT"/>
              <a:t>Titolo</a:t>
            </a:r>
          </a:p>
        </p:txBody>
      </p:sp>
      <p:sp>
        <p:nvSpPr>
          <p:cNvPr id="18437" name="Rectangle 5"/>
          <p:cNvSpPr>
            <a:spLocks noGrp="1" noChangeArrowheads="1"/>
          </p:cNvSpPr>
          <p:nvPr>
            <p:ph type="sldNum" sz="quarter" idx="3"/>
          </p:nvPr>
        </p:nvSpPr>
        <p:spPr bwMode="auto">
          <a:xfrm>
            <a:off x="387350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algn="r" defTabSz="923925">
              <a:defRPr kumimoji="0" sz="1200"/>
            </a:lvl1pPr>
          </a:lstStyle>
          <a:p>
            <a:fld id="{3DB0B171-33EE-458C-8F5C-C51A76FC19CB}" type="slidenum">
              <a:rPr lang="it-IT" altLang="it-IT"/>
              <a:pPr/>
              <a:t>‹N›</a:t>
            </a:fld>
            <a:endParaRPr lang="it-IT" alt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defTabSz="923925">
              <a:defRPr kumimoji="0" sz="1200"/>
            </a:lvl1pPr>
          </a:lstStyle>
          <a:p>
            <a:pPr>
              <a:defRPr/>
            </a:pPr>
            <a:endParaRPr lang="it-IT" altLang="it-IT"/>
          </a:p>
        </p:txBody>
      </p:sp>
      <p:sp>
        <p:nvSpPr>
          <p:cNvPr id="19459" name="Rectangle 3"/>
          <p:cNvSpPr>
            <a:spLocks noGrp="1" noChangeArrowheads="1"/>
          </p:cNvSpPr>
          <p:nvPr>
            <p:ph type="dt" idx="1"/>
          </p:nvPr>
        </p:nvSpPr>
        <p:spPr bwMode="auto">
          <a:xfrm>
            <a:off x="387350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algn="r" defTabSz="923925">
              <a:defRPr kumimoji="0" sz="1200"/>
            </a:lvl1pPr>
          </a:lstStyle>
          <a:p>
            <a:pPr>
              <a:defRPr/>
            </a:pPr>
            <a:r>
              <a:rPr lang="it-IT" altLang="it-IT"/>
              <a:t>Tecniche Analitiche Ambientali</a:t>
            </a:r>
          </a:p>
        </p:txBody>
      </p:sp>
      <p:sp>
        <p:nvSpPr>
          <p:cNvPr id="21508" name="Rectangle 4"/>
          <p:cNvSpPr>
            <a:spLocks noGrp="1" noRot="1" noChangeAspect="1" noChangeArrowheads="1" noTextEdit="1"/>
          </p:cNvSpPr>
          <p:nvPr>
            <p:ph type="sldImg" idx="2"/>
          </p:nvPr>
        </p:nvSpPr>
        <p:spPr bwMode="auto">
          <a:xfrm>
            <a:off x="923925" y="749300"/>
            <a:ext cx="4989513" cy="37417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11225" y="4738688"/>
            <a:ext cx="5011738" cy="449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p>
            <a:pPr lvl="0"/>
            <a:r>
              <a:rPr lang="it-IT" altLang="it-IT" noProof="0" smtClean="0"/>
              <a:t>Fare clic per modificare gli stili del testo dello schema</a:t>
            </a:r>
          </a:p>
          <a:p>
            <a:pPr lvl="1"/>
            <a:r>
              <a:rPr lang="it-IT" altLang="it-IT" noProof="0" smtClean="0"/>
              <a:t>Secondo livello</a:t>
            </a:r>
          </a:p>
          <a:p>
            <a:pPr lvl="2"/>
            <a:r>
              <a:rPr lang="it-IT" altLang="it-IT" noProof="0" smtClean="0"/>
              <a:t>Terzo livello</a:t>
            </a:r>
          </a:p>
          <a:p>
            <a:pPr lvl="3"/>
            <a:r>
              <a:rPr lang="it-IT" altLang="it-IT" noProof="0" smtClean="0"/>
              <a:t>Quarto livello</a:t>
            </a:r>
          </a:p>
          <a:p>
            <a:pPr lvl="4"/>
            <a:r>
              <a:rPr lang="it-IT" altLang="it-IT" noProof="0" smtClean="0"/>
              <a:t>Quinto livello</a:t>
            </a:r>
          </a:p>
        </p:txBody>
      </p:sp>
      <p:sp>
        <p:nvSpPr>
          <p:cNvPr id="19462" name="Rectangle 6"/>
          <p:cNvSpPr>
            <a:spLocks noGrp="1" noChangeArrowheads="1"/>
          </p:cNvSpPr>
          <p:nvPr>
            <p:ph type="ftr" sz="quarter" idx="4"/>
          </p:nvPr>
        </p:nvSpPr>
        <p:spPr bwMode="auto">
          <a:xfrm>
            <a:off x="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defTabSz="923925">
              <a:defRPr kumimoji="0" sz="1200"/>
            </a:lvl1pPr>
          </a:lstStyle>
          <a:p>
            <a:pPr>
              <a:defRPr/>
            </a:pPr>
            <a:endParaRPr lang="it-IT" altLang="it-IT"/>
          </a:p>
        </p:txBody>
      </p:sp>
      <p:sp>
        <p:nvSpPr>
          <p:cNvPr id="19463" name="Rectangle 7"/>
          <p:cNvSpPr>
            <a:spLocks noGrp="1" noChangeArrowheads="1"/>
          </p:cNvSpPr>
          <p:nvPr>
            <p:ph type="sldNum" sz="quarter" idx="5"/>
          </p:nvPr>
        </p:nvSpPr>
        <p:spPr bwMode="auto">
          <a:xfrm>
            <a:off x="387350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algn="r" defTabSz="923925">
              <a:defRPr kumimoji="0" sz="1200"/>
            </a:lvl1pPr>
          </a:lstStyle>
          <a:p>
            <a:fld id="{EC9E8291-0D18-4776-BE64-EC081CE5914F}" type="slidenum">
              <a:rPr lang="it-IT" altLang="it-IT"/>
              <a:pPr/>
              <a:t>‹N›</a:t>
            </a:fld>
            <a:endParaRPr lang="it-IT" altLang="it-IT"/>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2291"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B0A76711-D537-4FEB-AC25-14CA5105A157}" type="slidenum">
              <a:rPr kumimoji="0" lang="it-IT" altLang="it-IT" sz="1200"/>
              <a:pPr/>
              <a:t>2</a:t>
            </a:fld>
            <a:endParaRPr kumimoji="0" lang="it-IT" altLang="it-IT" sz="1200"/>
          </a:p>
        </p:txBody>
      </p:sp>
      <p:sp>
        <p:nvSpPr>
          <p:cNvPr id="12292" name="Rectangle 2"/>
          <p:cNvSpPr>
            <a:spLocks noGrp="1" noRot="1" noChangeAspect="1" noChangeArrowheads="1" noTextEdit="1"/>
          </p:cNvSpPr>
          <p:nvPr>
            <p:ph type="sldImg"/>
          </p:nvPr>
        </p:nvSpPr>
        <p:spPr>
          <a:ln/>
        </p:spPr>
      </p:sp>
      <p:sp>
        <p:nvSpPr>
          <p:cNvPr id="12293"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3964930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fld id="{2F21FD9E-68A6-4EF8-BD14-56AE1BC7689D}" type="slidenum">
              <a:rPr lang="en-GB" altLang="it-IT" sz="1200"/>
              <a:pPr/>
              <a:t>14</a:t>
            </a:fld>
            <a:endParaRPr lang="en-GB" altLang="it-IT" sz="1200"/>
          </a:p>
        </p:txBody>
      </p:sp>
      <p:sp>
        <p:nvSpPr>
          <p:cNvPr id="32771" name="Rectangle 2"/>
          <p:cNvSpPr>
            <a:spLocks noChangeArrowheads="1"/>
          </p:cNvSpPr>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2772" name="Rectangle 3"/>
          <p:cNvSpPr>
            <a:spLocks noChangeArrowheads="1"/>
          </p:cNvSpPr>
          <p:nvPr/>
        </p:nvSpPr>
        <p:spPr bwMode="auto">
          <a:xfrm>
            <a:off x="388620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r"/>
            <a:r>
              <a:rPr lang="en-GB" altLang="it-IT" sz="1200"/>
              <a:t>2</a:t>
            </a:r>
          </a:p>
        </p:txBody>
      </p:sp>
      <p:sp>
        <p:nvSpPr>
          <p:cNvPr id="32773" name="Rectangle 4"/>
          <p:cNvSpPr>
            <a:spLocks noChangeArrowheads="1"/>
          </p:cNvSpPr>
          <p:nvPr/>
        </p:nvSpPr>
        <p:spPr bwMode="auto">
          <a:xfrm>
            <a:off x="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2774" name="Rectangle 5"/>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2775" name="Rectangle 6"/>
          <p:cNvSpPr>
            <a:spLocks noGrp="1" noRot="1" noChangeAspect="1" noChangeArrowheads="1" noTextEdit="1"/>
          </p:cNvSpPr>
          <p:nvPr>
            <p:ph type="sldImg"/>
          </p:nvPr>
        </p:nvSpPr>
        <p:spPr>
          <a:xfrm>
            <a:off x="1300163" y="796925"/>
            <a:ext cx="4259262" cy="3194050"/>
          </a:xfrm>
          <a:ln w="12700" cap="flat">
            <a:solidFill>
              <a:schemeClr val="tx1"/>
            </a:solidFill>
          </a:ln>
        </p:spPr>
      </p:sp>
      <p:sp>
        <p:nvSpPr>
          <p:cNvPr id="32776" name="Rectangle 7"/>
          <p:cNvSpPr>
            <a:spLocks noGrp="1" noChangeArrowheads="1"/>
          </p:cNvSpPr>
          <p:nvPr>
            <p:ph type="body" idx="1"/>
          </p:nvPr>
        </p:nvSpPr>
        <p:spPr>
          <a:xfrm>
            <a:off x="914400" y="4348163"/>
            <a:ext cx="5029200" cy="38068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en-GB" altLang="it-IT" smtClean="0"/>
          </a:p>
        </p:txBody>
      </p:sp>
    </p:spTree>
    <p:extLst>
      <p:ext uri="{BB962C8B-B14F-4D97-AF65-F5344CB8AC3E}">
        <p14:creationId xmlns:p14="http://schemas.microsoft.com/office/powerpoint/2010/main" val="15336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fld id="{69D368E1-A839-4910-B35C-69510913630F}" type="slidenum">
              <a:rPr lang="en-GB" altLang="it-IT" sz="1200"/>
              <a:pPr/>
              <a:t>15</a:t>
            </a:fld>
            <a:endParaRPr lang="en-GB" altLang="it-IT" sz="1200"/>
          </a:p>
        </p:txBody>
      </p:sp>
      <p:sp>
        <p:nvSpPr>
          <p:cNvPr id="33795" name="Rectangle 2"/>
          <p:cNvSpPr>
            <a:spLocks noChangeArrowheads="1"/>
          </p:cNvSpPr>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3796" name="Rectangle 3"/>
          <p:cNvSpPr>
            <a:spLocks noChangeArrowheads="1"/>
          </p:cNvSpPr>
          <p:nvPr/>
        </p:nvSpPr>
        <p:spPr bwMode="auto">
          <a:xfrm>
            <a:off x="388620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r"/>
            <a:r>
              <a:rPr lang="en-GB" altLang="it-IT" sz="1200"/>
              <a:t>3</a:t>
            </a:r>
          </a:p>
        </p:txBody>
      </p:sp>
      <p:sp>
        <p:nvSpPr>
          <p:cNvPr id="33797" name="Rectangle 4"/>
          <p:cNvSpPr>
            <a:spLocks noChangeArrowheads="1"/>
          </p:cNvSpPr>
          <p:nvPr/>
        </p:nvSpPr>
        <p:spPr bwMode="auto">
          <a:xfrm>
            <a:off x="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3798" name="Rectangle 5"/>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3799" name="Rectangle 6"/>
          <p:cNvSpPr>
            <a:spLocks noGrp="1" noRot="1" noChangeAspect="1" noChangeArrowheads="1" noTextEdit="1"/>
          </p:cNvSpPr>
          <p:nvPr>
            <p:ph type="sldImg"/>
          </p:nvPr>
        </p:nvSpPr>
        <p:spPr>
          <a:xfrm>
            <a:off x="1301750" y="796925"/>
            <a:ext cx="4259263" cy="3194050"/>
          </a:xfrm>
          <a:ln w="12700" cap="flat">
            <a:solidFill>
              <a:schemeClr val="tx1"/>
            </a:solidFill>
          </a:ln>
        </p:spPr>
      </p:sp>
      <p:sp>
        <p:nvSpPr>
          <p:cNvPr id="33800" name="Rectangle 7"/>
          <p:cNvSpPr>
            <a:spLocks noGrp="1" noChangeArrowheads="1"/>
          </p:cNvSpPr>
          <p:nvPr>
            <p:ph type="body" idx="1"/>
          </p:nvPr>
        </p:nvSpPr>
        <p:spPr>
          <a:xfrm>
            <a:off x="914400" y="4348163"/>
            <a:ext cx="5029200" cy="38068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en-GB" altLang="it-IT" smtClean="0"/>
          </a:p>
        </p:txBody>
      </p:sp>
    </p:spTree>
    <p:extLst>
      <p:ext uri="{BB962C8B-B14F-4D97-AF65-F5344CB8AC3E}">
        <p14:creationId xmlns:p14="http://schemas.microsoft.com/office/powerpoint/2010/main" val="3173003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3315"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2BA33D85-50CE-4137-B9E7-1F418BD9B493}" type="slidenum">
              <a:rPr kumimoji="0" lang="it-IT" altLang="it-IT" sz="1200"/>
              <a:pPr/>
              <a:t>3</a:t>
            </a:fld>
            <a:endParaRPr kumimoji="0" lang="it-IT" altLang="it-IT" sz="1200"/>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327943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4339"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38C884F1-A7EC-4692-9157-87F7B4E6AD0A}" type="slidenum">
              <a:rPr kumimoji="0" lang="it-IT" altLang="it-IT" sz="1200"/>
              <a:pPr/>
              <a:t>4</a:t>
            </a:fld>
            <a:endParaRPr kumimoji="0" lang="it-IT" altLang="it-IT" sz="1200"/>
          </a:p>
        </p:txBody>
      </p:sp>
      <p:sp>
        <p:nvSpPr>
          <p:cNvPr id="14340" name="Rectangle 2"/>
          <p:cNvSpPr>
            <a:spLocks noGrp="1" noRot="1" noChangeAspect="1" noChangeArrowheads="1" noTextEdit="1"/>
          </p:cNvSpPr>
          <p:nvPr>
            <p:ph type="sldImg"/>
          </p:nvPr>
        </p:nvSpPr>
        <p:spPr>
          <a:ln/>
        </p:spPr>
      </p:sp>
      <p:sp>
        <p:nvSpPr>
          <p:cNvPr id="14341"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392723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5363"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9F3604EE-0807-48DE-B3CA-762BEBDC2BDC}" type="slidenum">
              <a:rPr kumimoji="0" lang="it-IT" altLang="it-IT" sz="1200"/>
              <a:pPr/>
              <a:t>5</a:t>
            </a:fld>
            <a:endParaRPr kumimoji="0" lang="it-IT" altLang="it-IT" sz="1200"/>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95408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6387"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63235317-4342-4F37-B0B4-91432D8604D4}" type="slidenum">
              <a:rPr kumimoji="0" lang="it-IT" altLang="it-IT" sz="1200"/>
              <a:pPr/>
              <a:t>6</a:t>
            </a:fld>
            <a:endParaRPr kumimoji="0" lang="it-IT" altLang="it-IT" sz="1200"/>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358457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7411"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74243F05-D664-41E3-B09A-3B241439F348}" type="slidenum">
              <a:rPr kumimoji="0" lang="it-IT" altLang="it-IT" sz="1200"/>
              <a:pPr/>
              <a:t>7</a:t>
            </a:fld>
            <a:endParaRPr kumimoji="0" lang="it-IT" altLang="it-IT" sz="1200"/>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2289193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8435"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CC9DDAB5-9D50-4733-A05B-F4CB10140E28}" type="slidenum">
              <a:rPr kumimoji="0" lang="it-IT" altLang="it-IT" sz="1200"/>
              <a:pPr/>
              <a:t>8</a:t>
            </a:fld>
            <a:endParaRPr kumimoji="0" lang="it-IT" altLang="it-IT" sz="120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2321092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a:t>Tecniche Analitiche Ambientali</a:t>
            </a:r>
          </a:p>
        </p:txBody>
      </p:sp>
      <p:sp>
        <p:nvSpPr>
          <p:cNvPr id="19459" name="Rectangle 7"/>
          <p:cNvSpPr>
            <a:spLocks noGrp="1" noChangeArrowheads="1"/>
          </p:cNvSpPr>
          <p:nvPr>
            <p:ph type="sldNum" sz="quarter" idx="5"/>
          </p:nvPr>
        </p:nvSpPr>
        <p:spPr>
          <a:noFill/>
        </p:spPr>
        <p:txBody>
          <a:bodyPr/>
          <a:lstStyle>
            <a:lvl1pPr defTabSz="919163">
              <a:defRPr kumimoji="1" sz="2400">
                <a:solidFill>
                  <a:schemeClr val="tx1"/>
                </a:solidFill>
                <a:latin typeface="Times New Roman" panose="02020603050405020304" pitchFamily="18" charset="0"/>
              </a:defRPr>
            </a:lvl1pPr>
            <a:lvl2pPr marL="742950" indent="-285750" defTabSz="919163">
              <a:defRPr kumimoji="1" sz="2400">
                <a:solidFill>
                  <a:schemeClr val="tx1"/>
                </a:solidFill>
                <a:latin typeface="Times New Roman" panose="02020603050405020304" pitchFamily="18" charset="0"/>
              </a:defRPr>
            </a:lvl2pPr>
            <a:lvl3pPr marL="1143000" indent="-228600" defTabSz="919163">
              <a:defRPr kumimoji="1" sz="2400">
                <a:solidFill>
                  <a:schemeClr val="tx1"/>
                </a:solidFill>
                <a:latin typeface="Times New Roman" panose="02020603050405020304" pitchFamily="18" charset="0"/>
              </a:defRPr>
            </a:lvl3pPr>
            <a:lvl4pPr marL="1600200" indent="-228600" defTabSz="919163">
              <a:defRPr kumimoji="1" sz="2400">
                <a:solidFill>
                  <a:schemeClr val="tx1"/>
                </a:solidFill>
                <a:latin typeface="Times New Roman" panose="02020603050405020304" pitchFamily="18" charset="0"/>
              </a:defRPr>
            </a:lvl4pPr>
            <a:lvl5pPr marL="2057400" indent="-228600" defTabSz="919163">
              <a:defRPr kumimoji="1" sz="2400">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kumimoji="1" sz="2400">
                <a:solidFill>
                  <a:schemeClr val="tx1"/>
                </a:solidFill>
                <a:latin typeface="Times New Roman" panose="02020603050405020304" pitchFamily="18" charset="0"/>
              </a:defRPr>
            </a:lvl9pPr>
          </a:lstStyle>
          <a:p>
            <a:fld id="{ECCB0CF5-24BB-4A92-9478-72518E54E5E7}" type="slidenum">
              <a:rPr kumimoji="0" lang="it-IT" altLang="it-IT" sz="1200"/>
              <a:pPr/>
              <a:t>9</a:t>
            </a:fld>
            <a:endParaRPr kumimoji="0" lang="it-IT" altLang="it-IT" sz="120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p:spPr>
        <p:txBody>
          <a:bodyPr/>
          <a:lstStyle/>
          <a:p>
            <a:endParaRPr lang="it-IT" altLang="it-IT" smtClean="0">
              <a:latin typeface="Times New Roman" panose="02020603050405020304" pitchFamily="18" charset="0"/>
            </a:endParaRPr>
          </a:p>
        </p:txBody>
      </p:sp>
    </p:spTree>
    <p:extLst>
      <p:ext uri="{BB962C8B-B14F-4D97-AF65-F5344CB8AC3E}">
        <p14:creationId xmlns:p14="http://schemas.microsoft.com/office/powerpoint/2010/main" val="2930447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fld id="{1B6FB1B4-0DEF-40B0-8C69-F61905602289}" type="slidenum">
              <a:rPr lang="en-GB" altLang="it-IT" sz="1200"/>
              <a:pPr/>
              <a:t>13</a:t>
            </a:fld>
            <a:endParaRPr lang="en-GB" altLang="it-IT" sz="1200"/>
          </a:p>
        </p:txBody>
      </p:sp>
      <p:sp>
        <p:nvSpPr>
          <p:cNvPr id="31747" name="Rectangle 2"/>
          <p:cNvSpPr>
            <a:spLocks noChangeArrowheads="1"/>
          </p:cNvSpPr>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1748" name="Rectangle 3"/>
          <p:cNvSpPr>
            <a:spLocks noChangeArrowheads="1"/>
          </p:cNvSpPr>
          <p:nvPr/>
        </p:nvSpPr>
        <p:spPr bwMode="auto">
          <a:xfrm>
            <a:off x="388620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r"/>
            <a:r>
              <a:rPr lang="en-GB" altLang="it-IT" sz="1200"/>
              <a:t>1</a:t>
            </a:r>
          </a:p>
        </p:txBody>
      </p:sp>
      <p:sp>
        <p:nvSpPr>
          <p:cNvPr id="31749" name="Rectangle 4"/>
          <p:cNvSpPr>
            <a:spLocks noChangeArrowheads="1"/>
          </p:cNvSpPr>
          <p:nvPr/>
        </p:nvSpPr>
        <p:spPr bwMode="auto">
          <a:xfrm>
            <a:off x="0" y="866140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1750" name="Rectangle 5"/>
          <p:cNvSpPr>
            <a:spLocks noChangeArrowheads="1"/>
          </p:cNvSpP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1751" name="Rectangle 6"/>
          <p:cNvSpPr>
            <a:spLocks noGrp="1" noRot="1" noChangeAspect="1" noChangeArrowheads="1" noTextEdit="1"/>
          </p:cNvSpPr>
          <p:nvPr>
            <p:ph type="sldImg"/>
          </p:nvPr>
        </p:nvSpPr>
        <p:spPr>
          <a:xfrm>
            <a:off x="1300163" y="796925"/>
            <a:ext cx="4259262" cy="3194050"/>
          </a:xfrm>
          <a:ln w="12700" cap="flat">
            <a:solidFill>
              <a:schemeClr val="tx1"/>
            </a:solidFill>
          </a:ln>
        </p:spPr>
      </p:sp>
      <p:sp>
        <p:nvSpPr>
          <p:cNvPr id="31752" name="Rectangle 7"/>
          <p:cNvSpPr>
            <a:spLocks noGrp="1" noChangeArrowheads="1"/>
          </p:cNvSpPr>
          <p:nvPr>
            <p:ph type="body" idx="1"/>
          </p:nvPr>
        </p:nvSpPr>
        <p:spPr>
          <a:xfrm>
            <a:off x="914400" y="4348163"/>
            <a:ext cx="5029200" cy="38068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en-GB" altLang="it-IT" smtClean="0"/>
          </a:p>
        </p:txBody>
      </p:sp>
    </p:spTree>
    <p:extLst>
      <p:ext uri="{BB962C8B-B14F-4D97-AF65-F5344CB8AC3E}">
        <p14:creationId xmlns:p14="http://schemas.microsoft.com/office/powerpoint/2010/main" val="1534788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gradFill rotWithShape="0">
          <a:gsLst>
            <a:gs pos="0">
              <a:srgbClr val="002F5E"/>
            </a:gs>
            <a:gs pos="5000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it-IT"/>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it-IT"/>
          </a:p>
        </p:txBody>
      </p:sp>
      <p:sp>
        <p:nvSpPr>
          <p:cNvPr id="6" name="Rectangle 9"/>
          <p:cNvSpPr>
            <a:spLocks noChangeArrowheads="1"/>
          </p:cNvSpPr>
          <p:nvPr/>
        </p:nvSpPr>
        <p:spPr bwMode="auto">
          <a:xfrm>
            <a:off x="0" y="3505200"/>
            <a:ext cx="4724400" cy="15240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defRPr/>
            </a:pPr>
            <a:endParaRPr lang="it-IT" altLang="it-IT" smtClean="0"/>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pPr lvl="0"/>
            <a:r>
              <a:rPr lang="it-IT" altLang="it-IT" noProof="0" smtClean="0"/>
              <a:t>Fare clic per modificare lo stile del titolo dello schema</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defRPr b="1">
                <a:latin typeface="Times New Roman" pitchFamily="18" charset="0"/>
              </a:defRPr>
            </a:lvl1pPr>
          </a:lstStyle>
          <a:p>
            <a:pPr lvl="0"/>
            <a:r>
              <a:rPr lang="it-IT" altLang="it-IT" noProof="0" smtClean="0"/>
              <a:t>Fare clic per modificare lo stile del sottotitolo dello schema</a:t>
            </a:r>
          </a:p>
        </p:txBody>
      </p:sp>
      <p:sp>
        <p:nvSpPr>
          <p:cNvPr id="7" name="Rectangle 6"/>
          <p:cNvSpPr>
            <a:spLocks noGrp="1" noChangeArrowheads="1"/>
          </p:cNvSpPr>
          <p:nvPr>
            <p:ph type="dt" sz="quarter" idx="10"/>
          </p:nvPr>
        </p:nvSpPr>
        <p:spPr/>
        <p:txBody>
          <a:bodyPr/>
          <a:lstStyle>
            <a:lvl1pPr>
              <a:defRPr/>
            </a:lvl1pPr>
          </a:lstStyle>
          <a:p>
            <a:pPr>
              <a:defRPr/>
            </a:pPr>
            <a:endParaRPr lang="it-IT" altLang="it-IT"/>
          </a:p>
        </p:txBody>
      </p:sp>
      <p:sp>
        <p:nvSpPr>
          <p:cNvPr id="8" name="Rectangle 7"/>
          <p:cNvSpPr>
            <a:spLocks noGrp="1" noChangeArrowheads="1"/>
          </p:cNvSpPr>
          <p:nvPr>
            <p:ph type="ftr" sz="quarter" idx="11"/>
          </p:nvPr>
        </p:nvSpPr>
        <p:spPr/>
        <p:txBody>
          <a:bodyPr/>
          <a:lstStyle>
            <a:lvl1pPr>
              <a:defRPr/>
            </a:lvl1pPr>
          </a:lstStyle>
          <a:p>
            <a:pPr>
              <a:defRPr/>
            </a:pPr>
            <a:r>
              <a:rPr lang="it-IT" altLang="it-IT"/>
              <a:t>Tecniche Analitiche Ambientali</a:t>
            </a:r>
          </a:p>
        </p:txBody>
      </p:sp>
      <p:sp>
        <p:nvSpPr>
          <p:cNvPr id="9" name="Rectangle 8"/>
          <p:cNvSpPr>
            <a:spLocks noGrp="1" noChangeArrowheads="1"/>
          </p:cNvSpPr>
          <p:nvPr>
            <p:ph type="sldNum" sz="quarter" idx="12"/>
          </p:nvPr>
        </p:nvSpPr>
        <p:spPr/>
        <p:txBody>
          <a:bodyPr/>
          <a:lstStyle>
            <a:lvl1pPr>
              <a:defRPr/>
            </a:lvl1pPr>
          </a:lstStyle>
          <a:p>
            <a:fld id="{4BFB54F4-DDAA-4167-8C5C-ED9C6111BD7D}" type="slidenum">
              <a:rPr lang="it-IT" altLang="it-IT"/>
              <a:pPr/>
              <a:t>‹N›</a:t>
            </a:fld>
            <a:endParaRPr lang="it-IT" altLang="it-IT"/>
          </a:p>
        </p:txBody>
      </p:sp>
    </p:spTree>
    <p:extLst>
      <p:ext uri="{BB962C8B-B14F-4D97-AF65-F5344CB8AC3E}">
        <p14:creationId xmlns:p14="http://schemas.microsoft.com/office/powerpoint/2010/main" val="1024021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754D6B04-A37F-4923-9A72-89A7A4BC7946}" type="slidenum">
              <a:rPr lang="it-IT" altLang="it-IT"/>
              <a:pPr/>
              <a:t>‹N›</a:t>
            </a:fld>
            <a:endParaRPr lang="it-IT" altLang="it-IT"/>
          </a:p>
        </p:txBody>
      </p:sp>
    </p:spTree>
    <p:extLst>
      <p:ext uri="{BB962C8B-B14F-4D97-AF65-F5344CB8AC3E}">
        <p14:creationId xmlns:p14="http://schemas.microsoft.com/office/powerpoint/2010/main" val="1984289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20469BC7-C85A-49DE-96A9-C9DF96BCE95B}" type="slidenum">
              <a:rPr lang="it-IT" altLang="it-IT"/>
              <a:pPr/>
              <a:t>‹N›</a:t>
            </a:fld>
            <a:endParaRPr lang="it-IT" altLang="it-IT"/>
          </a:p>
        </p:txBody>
      </p:sp>
    </p:spTree>
    <p:extLst>
      <p:ext uri="{BB962C8B-B14F-4D97-AF65-F5344CB8AC3E}">
        <p14:creationId xmlns:p14="http://schemas.microsoft.com/office/powerpoint/2010/main" val="1399907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685800" y="1981200"/>
            <a:ext cx="38100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lipArt 3"/>
          <p:cNvSpPr>
            <a:spLocks noGrp="1"/>
          </p:cNvSpPr>
          <p:nvPr>
            <p:ph type="clipArt" sz="half" idx="2"/>
          </p:nvPr>
        </p:nvSpPr>
        <p:spPr>
          <a:xfrm>
            <a:off x="4648200" y="1981200"/>
            <a:ext cx="3810000" cy="4114800"/>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it-IT"/>
          </a:p>
        </p:txBody>
      </p:sp>
      <p:sp>
        <p:nvSpPr>
          <p:cNvPr id="7" name="Rectangle 6"/>
          <p:cNvSpPr>
            <a:spLocks noGrp="1" noChangeArrowheads="1"/>
          </p:cNvSpPr>
          <p:nvPr>
            <p:ph type="sldNum" sz="quarter" idx="12"/>
          </p:nvPr>
        </p:nvSpPr>
        <p:spPr>
          <a:ln/>
        </p:spPr>
        <p:txBody>
          <a:bodyPr/>
          <a:lstStyle>
            <a:lvl1pPr>
              <a:defRPr/>
            </a:lvl1pPr>
          </a:lstStyle>
          <a:p>
            <a:pPr>
              <a:defRPr/>
            </a:pPr>
            <a:fld id="{0E154A69-DE30-4A56-AB39-66C478C1B2B4}" type="slidenum">
              <a:rPr lang="en-US" altLang="it-IT"/>
              <a:pPr>
                <a:defRPr/>
              </a:pPr>
              <a:t>‹N›</a:t>
            </a:fld>
            <a:endParaRPr lang="en-US" altLang="it-IT"/>
          </a:p>
        </p:txBody>
      </p:sp>
    </p:spTree>
    <p:extLst>
      <p:ext uri="{BB962C8B-B14F-4D97-AF65-F5344CB8AC3E}">
        <p14:creationId xmlns:p14="http://schemas.microsoft.com/office/powerpoint/2010/main" val="3420534337"/>
      </p:ext>
    </p:extLst>
  </p:cSld>
  <p:clrMapOvr>
    <a:masterClrMapping/>
  </p:clrMapOvr>
  <p:transition>
    <p:zoom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685800" y="1981200"/>
            <a:ext cx="38100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grafico 3"/>
          <p:cNvSpPr>
            <a:spLocks noGrp="1"/>
          </p:cNvSpPr>
          <p:nvPr>
            <p:ph type="chart" sz="half" idx="2"/>
          </p:nvPr>
        </p:nvSpPr>
        <p:spPr>
          <a:xfrm>
            <a:off x="4648200" y="1981200"/>
            <a:ext cx="3810000" cy="4114800"/>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it-IT"/>
          </a:p>
        </p:txBody>
      </p:sp>
      <p:sp>
        <p:nvSpPr>
          <p:cNvPr id="7" name="Rectangle 6"/>
          <p:cNvSpPr>
            <a:spLocks noGrp="1" noChangeArrowheads="1"/>
          </p:cNvSpPr>
          <p:nvPr>
            <p:ph type="sldNum" sz="quarter" idx="12"/>
          </p:nvPr>
        </p:nvSpPr>
        <p:spPr>
          <a:ln/>
        </p:spPr>
        <p:txBody>
          <a:bodyPr/>
          <a:lstStyle>
            <a:lvl1pPr>
              <a:defRPr/>
            </a:lvl1pPr>
          </a:lstStyle>
          <a:p>
            <a:pPr>
              <a:defRPr/>
            </a:pPr>
            <a:fld id="{05A0036D-6B30-4133-A7DC-E01978B56EA3}" type="slidenum">
              <a:rPr lang="en-US" altLang="it-IT"/>
              <a:pPr>
                <a:defRPr/>
              </a:pPr>
              <a:t>‹N›</a:t>
            </a:fld>
            <a:endParaRPr lang="en-US" altLang="it-IT"/>
          </a:p>
        </p:txBody>
      </p:sp>
    </p:spTree>
    <p:extLst>
      <p:ext uri="{BB962C8B-B14F-4D97-AF65-F5344CB8AC3E}">
        <p14:creationId xmlns:p14="http://schemas.microsoft.com/office/powerpoint/2010/main" val="2491570475"/>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8A211550-8288-4684-AEC0-56663BABEF21}" type="slidenum">
              <a:rPr lang="it-IT" altLang="it-IT"/>
              <a:pPr/>
              <a:t>‹N›</a:t>
            </a:fld>
            <a:endParaRPr lang="it-IT" altLang="it-IT"/>
          </a:p>
        </p:txBody>
      </p:sp>
    </p:spTree>
    <p:extLst>
      <p:ext uri="{BB962C8B-B14F-4D97-AF65-F5344CB8AC3E}">
        <p14:creationId xmlns:p14="http://schemas.microsoft.com/office/powerpoint/2010/main" val="3186024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59EBC462-13A0-46F6-8712-E04626CB4735}" type="slidenum">
              <a:rPr lang="it-IT" altLang="it-IT"/>
              <a:pPr/>
              <a:t>‹N›</a:t>
            </a:fld>
            <a:endParaRPr lang="it-IT" altLang="it-IT"/>
          </a:p>
        </p:txBody>
      </p:sp>
    </p:spTree>
    <p:extLst>
      <p:ext uri="{BB962C8B-B14F-4D97-AF65-F5344CB8AC3E}">
        <p14:creationId xmlns:p14="http://schemas.microsoft.com/office/powerpoint/2010/main" val="230182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41306547-5271-45EF-AC9E-76ED20306D1B}" type="slidenum">
              <a:rPr lang="it-IT" altLang="it-IT"/>
              <a:pPr/>
              <a:t>‹N›</a:t>
            </a:fld>
            <a:endParaRPr lang="it-IT" altLang="it-IT"/>
          </a:p>
        </p:txBody>
      </p:sp>
    </p:spTree>
    <p:extLst>
      <p:ext uri="{BB962C8B-B14F-4D97-AF65-F5344CB8AC3E}">
        <p14:creationId xmlns:p14="http://schemas.microsoft.com/office/powerpoint/2010/main" val="15412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9" name="Rectangle 10"/>
          <p:cNvSpPr>
            <a:spLocks noGrp="1" noChangeArrowheads="1"/>
          </p:cNvSpPr>
          <p:nvPr>
            <p:ph type="sldNum" sz="quarter" idx="12"/>
          </p:nvPr>
        </p:nvSpPr>
        <p:spPr>
          <a:ln/>
        </p:spPr>
        <p:txBody>
          <a:bodyPr/>
          <a:lstStyle>
            <a:lvl1pPr>
              <a:defRPr/>
            </a:lvl1pPr>
          </a:lstStyle>
          <a:p>
            <a:fld id="{F68AC55F-14C4-4BFC-850C-E32A2C23A7A4}" type="slidenum">
              <a:rPr lang="it-IT" altLang="it-IT"/>
              <a:pPr/>
              <a:t>‹N›</a:t>
            </a:fld>
            <a:endParaRPr lang="it-IT" altLang="it-IT"/>
          </a:p>
        </p:txBody>
      </p:sp>
    </p:spTree>
    <p:extLst>
      <p:ext uri="{BB962C8B-B14F-4D97-AF65-F5344CB8AC3E}">
        <p14:creationId xmlns:p14="http://schemas.microsoft.com/office/powerpoint/2010/main" val="218316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5" name="Rectangle 10"/>
          <p:cNvSpPr>
            <a:spLocks noGrp="1" noChangeArrowheads="1"/>
          </p:cNvSpPr>
          <p:nvPr>
            <p:ph type="sldNum" sz="quarter" idx="12"/>
          </p:nvPr>
        </p:nvSpPr>
        <p:spPr>
          <a:ln/>
        </p:spPr>
        <p:txBody>
          <a:bodyPr/>
          <a:lstStyle>
            <a:lvl1pPr>
              <a:defRPr/>
            </a:lvl1pPr>
          </a:lstStyle>
          <a:p>
            <a:fld id="{6ECE5F1E-0B08-4AB6-9CBB-280430A812DF}" type="slidenum">
              <a:rPr lang="it-IT" altLang="it-IT"/>
              <a:pPr/>
              <a:t>‹N›</a:t>
            </a:fld>
            <a:endParaRPr lang="it-IT" altLang="it-IT"/>
          </a:p>
        </p:txBody>
      </p:sp>
    </p:spTree>
    <p:extLst>
      <p:ext uri="{BB962C8B-B14F-4D97-AF65-F5344CB8AC3E}">
        <p14:creationId xmlns:p14="http://schemas.microsoft.com/office/powerpoint/2010/main" val="137916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4" name="Rectangle 10"/>
          <p:cNvSpPr>
            <a:spLocks noGrp="1" noChangeArrowheads="1"/>
          </p:cNvSpPr>
          <p:nvPr>
            <p:ph type="sldNum" sz="quarter" idx="12"/>
          </p:nvPr>
        </p:nvSpPr>
        <p:spPr>
          <a:ln/>
        </p:spPr>
        <p:txBody>
          <a:bodyPr/>
          <a:lstStyle>
            <a:lvl1pPr>
              <a:defRPr/>
            </a:lvl1pPr>
          </a:lstStyle>
          <a:p>
            <a:fld id="{741CA4A1-B1B1-4A88-B6E6-4D1E326DA051}" type="slidenum">
              <a:rPr lang="it-IT" altLang="it-IT"/>
              <a:pPr/>
              <a:t>‹N›</a:t>
            </a:fld>
            <a:endParaRPr lang="it-IT" altLang="it-IT"/>
          </a:p>
        </p:txBody>
      </p:sp>
    </p:spTree>
    <p:extLst>
      <p:ext uri="{BB962C8B-B14F-4D97-AF65-F5344CB8AC3E}">
        <p14:creationId xmlns:p14="http://schemas.microsoft.com/office/powerpoint/2010/main" val="236406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8231C271-0E7C-427E-95CC-9E01E7F83D8E}" type="slidenum">
              <a:rPr lang="it-IT" altLang="it-IT"/>
              <a:pPr/>
              <a:t>‹N›</a:t>
            </a:fld>
            <a:endParaRPr lang="it-IT" altLang="it-IT"/>
          </a:p>
        </p:txBody>
      </p:sp>
    </p:spTree>
    <p:extLst>
      <p:ext uri="{BB962C8B-B14F-4D97-AF65-F5344CB8AC3E}">
        <p14:creationId xmlns:p14="http://schemas.microsoft.com/office/powerpoint/2010/main" val="156556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5D527E6B-8C5D-4443-A778-28784B58B7E1}" type="slidenum">
              <a:rPr lang="it-IT" altLang="it-IT"/>
              <a:pPr/>
              <a:t>‹N›</a:t>
            </a:fld>
            <a:endParaRPr lang="it-IT" altLang="it-IT"/>
          </a:p>
        </p:txBody>
      </p:sp>
    </p:spTree>
    <p:extLst>
      <p:ext uri="{BB962C8B-B14F-4D97-AF65-F5344CB8AC3E}">
        <p14:creationId xmlns:p14="http://schemas.microsoft.com/office/powerpoint/2010/main" val="208249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it-IT" altLang="it-IT" smtClean="0"/>
              <a:t>Fare clic per modificare lo stile del titolo dello schema</a:t>
            </a:r>
          </a:p>
        </p:txBody>
      </p:sp>
      <p:sp>
        <p:nvSpPr>
          <p:cNvPr id="1031" name="Rectangle 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32" name="Rectangle 8"/>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pPr>
              <a:defRPr/>
            </a:pPr>
            <a:endParaRPr lang="it-IT" altLang="it-IT"/>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pPr>
              <a:defRPr/>
            </a:pPr>
            <a:r>
              <a:rPr lang="it-IT" altLang="it-IT"/>
              <a:t>Tecniche Analitiche Ambientali</a:t>
            </a:r>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10920FA3-2289-46D6-8E94-DC57638EFB7A}"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6" r:id="rId12"/>
    <p:sldLayoutId id="2147483697" r:id="rId13"/>
  </p:sldLayoutIdLst>
  <p:hf hdr="0" ftr="0" dt="0"/>
  <p:txStyles>
    <p:titleStyle>
      <a:lvl1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5pPr>
      <a:lvl6pPr marL="4572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6pPr>
      <a:lvl7pPr marL="9144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7pPr>
      <a:lvl8pPr marL="13716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8pPr>
      <a:lvl9pPr marL="18288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defRPr kumimoji="1"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kumimoji="1" sz="2600" b="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kumimoji="1" sz="2400" b="1">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kumimoji="1" sz="2000" b="1">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7.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26436"/>
            <a:ext cx="7772400" cy="1143000"/>
          </a:xfrm>
        </p:spPr>
        <p:txBody>
          <a:bodyPr/>
          <a:lstStyle/>
          <a:p>
            <a:r>
              <a:rPr lang="it-IT" sz="2800" dirty="0" smtClean="0"/>
              <a:t>LEZIONI DI CHIMICA ANALITICA</a:t>
            </a:r>
            <a:endParaRPr lang="it-IT" sz="2800" dirty="0"/>
          </a:p>
        </p:txBody>
      </p:sp>
      <p:sp>
        <p:nvSpPr>
          <p:cNvPr id="3" name="Segnaposto contenuto 2"/>
          <p:cNvSpPr>
            <a:spLocks noGrp="1"/>
          </p:cNvSpPr>
          <p:nvPr>
            <p:ph idx="1"/>
          </p:nvPr>
        </p:nvSpPr>
        <p:spPr>
          <a:xfrm>
            <a:off x="665516" y="1369436"/>
            <a:ext cx="8134672" cy="4114800"/>
          </a:xfrm>
        </p:spPr>
        <p:txBody>
          <a:bodyPr/>
          <a:lstStyle/>
          <a:p>
            <a:pPr algn="ctr"/>
            <a:r>
              <a:rPr lang="it-IT" sz="3200" dirty="0" smtClean="0">
                <a:solidFill>
                  <a:srgbClr val="FFC000"/>
                </a:solidFill>
              </a:rPr>
              <a:t>LEZIONE </a:t>
            </a:r>
            <a:r>
              <a:rPr lang="it-IT" sz="3200" dirty="0" smtClean="0">
                <a:solidFill>
                  <a:srgbClr val="FFC000"/>
                </a:solidFill>
              </a:rPr>
              <a:t>#3: </a:t>
            </a:r>
            <a:endParaRPr lang="it-IT" sz="3200" dirty="0" smtClean="0">
              <a:solidFill>
                <a:srgbClr val="FFC000"/>
              </a:solidFill>
            </a:endParaRPr>
          </a:p>
          <a:p>
            <a:pPr algn="ctr"/>
            <a:r>
              <a:rPr lang="it-IT" sz="3200" dirty="0" smtClean="0">
                <a:solidFill>
                  <a:srgbClr val="FFC000"/>
                </a:solidFill>
              </a:rPr>
              <a:t>«IL CAMPIONAMENTO»</a:t>
            </a:r>
            <a:endParaRPr lang="it-IT" sz="3200" dirty="0" smtClean="0">
              <a:solidFill>
                <a:srgbClr val="FFC000"/>
              </a:solidFill>
            </a:endParaRPr>
          </a:p>
          <a:p>
            <a:pPr algn="ctr"/>
            <a:endParaRPr lang="it-IT" dirty="0" smtClean="0"/>
          </a:p>
          <a:p>
            <a:pPr algn="ctr"/>
            <a:endParaRPr lang="it-IT" dirty="0"/>
          </a:p>
          <a:p>
            <a:pPr algn="ctr"/>
            <a:r>
              <a:rPr lang="it-IT" dirty="0" smtClean="0"/>
              <a:t>DOCENTE: G. ADAMI</a:t>
            </a:r>
          </a:p>
          <a:p>
            <a:pPr algn="ctr"/>
            <a:r>
              <a:rPr lang="it-IT" dirty="0" smtClean="0"/>
              <a:t>AA: 2019-20</a:t>
            </a:r>
          </a:p>
          <a:p>
            <a:pPr algn="ctr"/>
            <a:endParaRPr lang="it-IT" sz="1800" dirty="0" smtClean="0"/>
          </a:p>
          <a:p>
            <a:r>
              <a:rPr lang="it-IT" sz="1800" dirty="0" smtClean="0"/>
              <a:t>PER INSEGNAMENTI DI:</a:t>
            </a:r>
          </a:p>
          <a:p>
            <a:pPr lvl="1">
              <a:spcBef>
                <a:spcPts val="0"/>
              </a:spcBef>
            </a:pPr>
            <a:r>
              <a:rPr lang="it-IT" sz="2000" dirty="0" smtClean="0"/>
              <a:t>CA1+LAB (CHIMICA)</a:t>
            </a:r>
          </a:p>
          <a:p>
            <a:pPr lvl="1">
              <a:spcBef>
                <a:spcPts val="0"/>
              </a:spcBef>
            </a:pPr>
            <a:r>
              <a:rPr lang="it-IT" sz="2000" dirty="0" smtClean="0"/>
              <a:t>CA (STAN)</a:t>
            </a:r>
          </a:p>
          <a:p>
            <a:pPr lvl="1">
              <a:spcBef>
                <a:spcPts val="0"/>
              </a:spcBef>
            </a:pPr>
            <a:r>
              <a:rPr lang="it-IT" sz="2000" dirty="0" smtClean="0"/>
              <a:t>CA (FARM)</a:t>
            </a:r>
            <a:r>
              <a:rPr lang="it-IT" dirty="0" smtClean="0"/>
              <a:t>			</a:t>
            </a:r>
            <a:endParaRPr lang="it-IT" dirty="0"/>
          </a:p>
        </p:txBody>
      </p:sp>
      <p:sp>
        <p:nvSpPr>
          <p:cNvPr id="4" name="Segnaposto numero diapositiva 3"/>
          <p:cNvSpPr>
            <a:spLocks noGrp="1"/>
          </p:cNvSpPr>
          <p:nvPr>
            <p:ph type="sldNum" sz="quarter" idx="12"/>
          </p:nvPr>
        </p:nvSpPr>
        <p:spPr/>
        <p:txBody>
          <a:bodyPr/>
          <a:lstStyle/>
          <a:p>
            <a:fld id="{8A211550-8288-4684-AEC0-56663BABEF21}" type="slidenum">
              <a:rPr lang="it-IT" altLang="it-IT" smtClean="0"/>
              <a:pPr/>
              <a:t>1</a:t>
            </a:fld>
            <a:endParaRPr lang="it-IT" altLang="it-IT"/>
          </a:p>
        </p:txBody>
      </p:sp>
      <p:sp>
        <p:nvSpPr>
          <p:cNvPr id="6" name="Rettangolo 5"/>
          <p:cNvSpPr/>
          <p:nvPr/>
        </p:nvSpPr>
        <p:spPr bwMode="auto">
          <a:xfrm>
            <a:off x="170790" y="226436"/>
            <a:ext cx="8793697" cy="6402964"/>
          </a:xfrm>
          <a:prstGeom prst="rect">
            <a:avLst/>
          </a:prstGeom>
          <a:noFill/>
          <a:ln>
            <a:headEnd type="none" w="sm" len="sm"/>
            <a:tailEnd type="none" w="sm" len="sm"/>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it-IT"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32557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304800"/>
            <a:ext cx="5257800" cy="914400"/>
          </a:xfrm>
        </p:spPr>
        <p:txBody>
          <a:bodyPr/>
          <a:lstStyle/>
          <a:p>
            <a:pPr algn="l"/>
            <a:r>
              <a:rPr lang="en-GB" altLang="it-IT" dirty="0" err="1" smtClean="0">
                <a:latin typeface="Arial" charset="0"/>
              </a:rPr>
              <a:t>Esempi</a:t>
            </a:r>
            <a:endParaRPr lang="en-GB" altLang="it-IT" dirty="0" smtClean="0"/>
          </a:p>
        </p:txBody>
      </p:sp>
      <p:sp>
        <p:nvSpPr>
          <p:cNvPr id="19459" name="Rectangle 3"/>
          <p:cNvSpPr>
            <a:spLocks noChangeArrowheads="1"/>
          </p:cNvSpPr>
          <p:nvPr/>
        </p:nvSpPr>
        <p:spPr bwMode="auto">
          <a:xfrm>
            <a:off x="533400" y="1447800"/>
            <a:ext cx="914400" cy="457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0" name="Rectangle 4"/>
          <p:cNvSpPr>
            <a:spLocks noChangeArrowheads="1"/>
          </p:cNvSpPr>
          <p:nvPr/>
        </p:nvSpPr>
        <p:spPr bwMode="auto">
          <a:xfrm>
            <a:off x="1600200" y="1447800"/>
            <a:ext cx="914400" cy="457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1" name="Rectangle 5"/>
          <p:cNvSpPr>
            <a:spLocks noChangeArrowheads="1"/>
          </p:cNvSpPr>
          <p:nvPr/>
        </p:nvSpPr>
        <p:spPr bwMode="auto">
          <a:xfrm>
            <a:off x="2667000" y="1447800"/>
            <a:ext cx="914400" cy="457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2" name="Rectangle 6"/>
          <p:cNvSpPr>
            <a:spLocks noChangeArrowheads="1"/>
          </p:cNvSpPr>
          <p:nvPr/>
        </p:nvSpPr>
        <p:spPr bwMode="auto">
          <a:xfrm>
            <a:off x="3733800" y="1447800"/>
            <a:ext cx="914400" cy="4572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3" name="Rectangle 7"/>
          <p:cNvSpPr>
            <a:spLocks noChangeArrowheads="1"/>
          </p:cNvSpPr>
          <p:nvPr/>
        </p:nvSpPr>
        <p:spPr bwMode="auto">
          <a:xfrm>
            <a:off x="838200" y="1752600"/>
            <a:ext cx="152400" cy="1524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4" name="Rectangle 8"/>
          <p:cNvSpPr>
            <a:spLocks noChangeArrowheads="1"/>
          </p:cNvSpPr>
          <p:nvPr/>
        </p:nvSpPr>
        <p:spPr bwMode="auto">
          <a:xfrm>
            <a:off x="1981200" y="1752600"/>
            <a:ext cx="152400" cy="1524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5" name="Rectangle 9"/>
          <p:cNvSpPr>
            <a:spLocks noChangeArrowheads="1"/>
          </p:cNvSpPr>
          <p:nvPr/>
        </p:nvSpPr>
        <p:spPr bwMode="auto">
          <a:xfrm>
            <a:off x="3048000" y="1752600"/>
            <a:ext cx="152400" cy="1524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66" name="Rectangle 10"/>
          <p:cNvSpPr>
            <a:spLocks noChangeArrowheads="1"/>
          </p:cNvSpPr>
          <p:nvPr/>
        </p:nvSpPr>
        <p:spPr bwMode="auto">
          <a:xfrm>
            <a:off x="4114800" y="1752600"/>
            <a:ext cx="152400" cy="1524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19" name="Rectangle 11"/>
          <p:cNvSpPr>
            <a:spLocks noChangeArrowheads="1"/>
          </p:cNvSpPr>
          <p:nvPr/>
        </p:nvSpPr>
        <p:spPr bwMode="auto">
          <a:xfrm>
            <a:off x="1981200" y="2667000"/>
            <a:ext cx="1143000" cy="4572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20" name="Rectangle 12"/>
          <p:cNvSpPr>
            <a:spLocks noChangeArrowheads="1"/>
          </p:cNvSpPr>
          <p:nvPr/>
        </p:nvSpPr>
        <p:spPr bwMode="auto">
          <a:xfrm>
            <a:off x="2209800" y="3733800"/>
            <a:ext cx="685800" cy="3810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22" name="Line 14"/>
          <p:cNvSpPr>
            <a:spLocks noChangeShapeType="1"/>
          </p:cNvSpPr>
          <p:nvPr/>
        </p:nvSpPr>
        <p:spPr bwMode="auto">
          <a:xfrm>
            <a:off x="914400" y="1905000"/>
            <a:ext cx="16764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23" name="Line 15"/>
          <p:cNvSpPr>
            <a:spLocks noChangeShapeType="1"/>
          </p:cNvSpPr>
          <p:nvPr/>
        </p:nvSpPr>
        <p:spPr bwMode="auto">
          <a:xfrm>
            <a:off x="2057400" y="1905000"/>
            <a:ext cx="4572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24" name="Line 16"/>
          <p:cNvSpPr>
            <a:spLocks noChangeShapeType="1"/>
          </p:cNvSpPr>
          <p:nvPr/>
        </p:nvSpPr>
        <p:spPr bwMode="auto">
          <a:xfrm flipH="1">
            <a:off x="2514600" y="1905000"/>
            <a:ext cx="6096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25" name="Line 17"/>
          <p:cNvSpPr>
            <a:spLocks noChangeShapeType="1"/>
          </p:cNvSpPr>
          <p:nvPr/>
        </p:nvSpPr>
        <p:spPr bwMode="auto">
          <a:xfrm flipH="1">
            <a:off x="2514600" y="1905000"/>
            <a:ext cx="16764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27" name="AutoShape 19"/>
          <p:cNvSpPr>
            <a:spLocks noChangeArrowheads="1"/>
          </p:cNvSpPr>
          <p:nvPr/>
        </p:nvSpPr>
        <p:spPr bwMode="auto">
          <a:xfrm>
            <a:off x="1676400" y="5867400"/>
            <a:ext cx="304800" cy="609600"/>
          </a:xfrm>
          <a:prstGeom prst="flowChartMagneticDisk">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28" name="AutoShape 20"/>
          <p:cNvSpPr>
            <a:spLocks noChangeArrowheads="1"/>
          </p:cNvSpPr>
          <p:nvPr/>
        </p:nvSpPr>
        <p:spPr bwMode="auto">
          <a:xfrm>
            <a:off x="2286000" y="5867400"/>
            <a:ext cx="304800" cy="609600"/>
          </a:xfrm>
          <a:prstGeom prst="flowChartMagneticDisk">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29" name="AutoShape 21"/>
          <p:cNvSpPr>
            <a:spLocks noChangeArrowheads="1"/>
          </p:cNvSpPr>
          <p:nvPr/>
        </p:nvSpPr>
        <p:spPr bwMode="auto">
          <a:xfrm>
            <a:off x="2971800" y="5867400"/>
            <a:ext cx="304800" cy="609600"/>
          </a:xfrm>
          <a:prstGeom prst="flowChartMagneticDisk">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30" name="Rectangle 22"/>
          <p:cNvSpPr>
            <a:spLocks noChangeArrowheads="1"/>
          </p:cNvSpPr>
          <p:nvPr/>
        </p:nvSpPr>
        <p:spPr bwMode="auto">
          <a:xfrm>
            <a:off x="2286000" y="4800600"/>
            <a:ext cx="457200" cy="3048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77" name="Text Box 23"/>
          <p:cNvSpPr txBox="1">
            <a:spLocks noChangeArrowheads="1"/>
          </p:cNvSpPr>
          <p:nvPr/>
        </p:nvSpPr>
        <p:spPr bwMode="auto">
          <a:xfrm>
            <a:off x="228600" y="2362200"/>
            <a:ext cx="1724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Sampling unit</a:t>
            </a:r>
            <a:endParaRPr lang="en-GB" altLang="it-IT"/>
          </a:p>
        </p:txBody>
      </p:sp>
      <p:sp>
        <p:nvSpPr>
          <p:cNvPr id="19478" name="Text Box 25"/>
          <p:cNvSpPr txBox="1">
            <a:spLocks noChangeArrowheads="1"/>
          </p:cNvSpPr>
          <p:nvPr/>
        </p:nvSpPr>
        <p:spPr bwMode="auto">
          <a:xfrm>
            <a:off x="4419600" y="2286000"/>
            <a:ext cx="1311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Increment</a:t>
            </a:r>
            <a:endParaRPr lang="en-GB" altLang="it-IT"/>
          </a:p>
        </p:txBody>
      </p:sp>
      <p:sp>
        <p:nvSpPr>
          <p:cNvPr id="17435" name="Text Box 27"/>
          <p:cNvSpPr txBox="1">
            <a:spLocks noChangeArrowheads="1"/>
          </p:cNvSpPr>
          <p:nvPr/>
        </p:nvSpPr>
        <p:spPr bwMode="auto">
          <a:xfrm>
            <a:off x="3794125" y="2678113"/>
            <a:ext cx="21574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Gross/composite </a:t>
            </a:r>
          </a:p>
          <a:p>
            <a:r>
              <a:rPr lang="en-GB" altLang="it-IT">
                <a:latin typeface="Arial" charset="0"/>
              </a:rPr>
              <a:t>sample</a:t>
            </a:r>
          </a:p>
        </p:txBody>
      </p:sp>
      <p:sp>
        <p:nvSpPr>
          <p:cNvPr id="17436" name="Line 28"/>
          <p:cNvSpPr>
            <a:spLocks noChangeShapeType="1"/>
          </p:cNvSpPr>
          <p:nvPr/>
        </p:nvSpPr>
        <p:spPr bwMode="auto">
          <a:xfrm>
            <a:off x="3124200" y="28956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37" name="Text Box 29"/>
          <p:cNvSpPr txBox="1">
            <a:spLocks noChangeArrowheads="1"/>
          </p:cNvSpPr>
          <p:nvPr/>
        </p:nvSpPr>
        <p:spPr bwMode="auto">
          <a:xfrm>
            <a:off x="3565525" y="3744913"/>
            <a:ext cx="1539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Sub-sample</a:t>
            </a:r>
            <a:endParaRPr lang="en-GB" altLang="it-IT"/>
          </a:p>
        </p:txBody>
      </p:sp>
      <p:sp>
        <p:nvSpPr>
          <p:cNvPr id="17438" name="Line 30"/>
          <p:cNvSpPr>
            <a:spLocks noChangeShapeType="1"/>
          </p:cNvSpPr>
          <p:nvPr/>
        </p:nvSpPr>
        <p:spPr bwMode="auto">
          <a:xfrm>
            <a:off x="2895600" y="39624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39" name="Text Box 31"/>
          <p:cNvSpPr txBox="1">
            <a:spLocks noChangeArrowheads="1"/>
          </p:cNvSpPr>
          <p:nvPr/>
        </p:nvSpPr>
        <p:spPr bwMode="auto">
          <a:xfrm>
            <a:off x="3184525" y="4735513"/>
            <a:ext cx="2384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Further sub-sample</a:t>
            </a:r>
            <a:endParaRPr lang="en-GB" altLang="it-IT"/>
          </a:p>
        </p:txBody>
      </p:sp>
      <p:sp>
        <p:nvSpPr>
          <p:cNvPr id="17440" name="Line 32"/>
          <p:cNvSpPr>
            <a:spLocks noChangeShapeType="1"/>
          </p:cNvSpPr>
          <p:nvPr/>
        </p:nvSpPr>
        <p:spPr bwMode="auto">
          <a:xfrm>
            <a:off x="2743200" y="4953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44" name="Line 36"/>
          <p:cNvSpPr>
            <a:spLocks noChangeShapeType="1"/>
          </p:cNvSpPr>
          <p:nvPr/>
        </p:nvSpPr>
        <p:spPr bwMode="auto">
          <a:xfrm flipH="1">
            <a:off x="1981200" y="5105400"/>
            <a:ext cx="5334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45" name="Line 37"/>
          <p:cNvSpPr>
            <a:spLocks noChangeShapeType="1"/>
          </p:cNvSpPr>
          <p:nvPr/>
        </p:nvSpPr>
        <p:spPr bwMode="auto">
          <a:xfrm flipH="1">
            <a:off x="2438400" y="5105400"/>
            <a:ext cx="762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46" name="Line 38"/>
          <p:cNvSpPr>
            <a:spLocks noChangeShapeType="1"/>
          </p:cNvSpPr>
          <p:nvPr/>
        </p:nvSpPr>
        <p:spPr bwMode="auto">
          <a:xfrm>
            <a:off x="2514600" y="5105400"/>
            <a:ext cx="4572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47" name="Text Box 39"/>
          <p:cNvSpPr txBox="1">
            <a:spLocks noChangeArrowheads="1"/>
          </p:cNvSpPr>
          <p:nvPr/>
        </p:nvSpPr>
        <p:spPr bwMode="auto">
          <a:xfrm>
            <a:off x="3641725" y="5878513"/>
            <a:ext cx="2260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a:latin typeface="Arial" charset="0"/>
              </a:rPr>
              <a:t>Replicate samples</a:t>
            </a:r>
          </a:p>
          <a:p>
            <a:r>
              <a:rPr lang="en-GB" altLang="it-IT">
                <a:latin typeface="Arial" charset="0"/>
              </a:rPr>
              <a:t>for analysis</a:t>
            </a:r>
          </a:p>
        </p:txBody>
      </p:sp>
      <p:sp>
        <p:nvSpPr>
          <p:cNvPr id="17448" name="Line 40"/>
          <p:cNvSpPr>
            <a:spLocks noChangeShapeType="1"/>
          </p:cNvSpPr>
          <p:nvPr/>
        </p:nvSpPr>
        <p:spPr bwMode="auto">
          <a:xfrm>
            <a:off x="3276600" y="61722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51" name="AutoShape 43"/>
          <p:cNvSpPr>
            <a:spLocks noChangeArrowheads="1"/>
          </p:cNvSpPr>
          <p:nvPr/>
        </p:nvSpPr>
        <p:spPr bwMode="auto">
          <a:xfrm>
            <a:off x="1219200" y="2819400"/>
            <a:ext cx="533400" cy="1371600"/>
          </a:xfrm>
          <a:prstGeom prst="curvedRightArrow">
            <a:avLst>
              <a:gd name="adj1" fmla="val 51429"/>
              <a:gd name="adj2" fmla="val 102857"/>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7452" name="AutoShape 44"/>
          <p:cNvSpPr>
            <a:spLocks noChangeArrowheads="1"/>
          </p:cNvSpPr>
          <p:nvPr/>
        </p:nvSpPr>
        <p:spPr bwMode="auto">
          <a:xfrm>
            <a:off x="1752600" y="3962400"/>
            <a:ext cx="304800" cy="1143000"/>
          </a:xfrm>
          <a:prstGeom prst="curvedRightArrow">
            <a:avLst>
              <a:gd name="adj1" fmla="val 75000"/>
              <a:gd name="adj2" fmla="val 15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19492" name="Line 50"/>
          <p:cNvSpPr>
            <a:spLocks noChangeShapeType="1"/>
          </p:cNvSpPr>
          <p:nvPr/>
        </p:nvSpPr>
        <p:spPr bwMode="auto">
          <a:xfrm flipH="1" flipV="1">
            <a:off x="4191000" y="1905000"/>
            <a:ext cx="5334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7459" name="Rectangle 51"/>
          <p:cNvSpPr>
            <a:spLocks noChangeArrowheads="1"/>
          </p:cNvSpPr>
          <p:nvPr/>
        </p:nvSpPr>
        <p:spPr bwMode="auto">
          <a:xfrm>
            <a:off x="6010275" y="282575"/>
            <a:ext cx="3048000" cy="4953000"/>
          </a:xfrm>
          <a:prstGeom prst="rect">
            <a:avLst/>
          </a:prstGeom>
          <a:solidFill>
            <a:schemeClr val="accent3">
              <a:lumMod val="75000"/>
            </a:schemeClr>
          </a:solidFill>
          <a:ln w="9525">
            <a:solidFill>
              <a:schemeClr val="tx1"/>
            </a:solidFill>
            <a:miter lim="800000"/>
            <a:headEnd/>
            <a:tailEnd/>
          </a:ln>
          <a:effectLs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800">
                <a:latin typeface="Arial" charset="0"/>
              </a:rPr>
              <a:t>The diagram illustrates</a:t>
            </a:r>
          </a:p>
          <a:p>
            <a:r>
              <a:rPr lang="en-GB" altLang="it-IT" sz="1800">
                <a:latin typeface="Arial" charset="0"/>
              </a:rPr>
              <a:t>the situation where a </a:t>
            </a:r>
          </a:p>
          <a:p>
            <a:r>
              <a:rPr lang="en-GB" altLang="it-IT" sz="1800">
                <a:solidFill>
                  <a:srgbClr val="CC3300"/>
                </a:solidFill>
                <a:latin typeface="Arial" charset="0"/>
              </a:rPr>
              <a:t>consignment</a:t>
            </a:r>
            <a:r>
              <a:rPr lang="en-GB" altLang="it-IT" sz="1800">
                <a:latin typeface="Arial" charset="0"/>
              </a:rPr>
              <a:t> consists of a</a:t>
            </a:r>
          </a:p>
          <a:p>
            <a:r>
              <a:rPr lang="en-GB" altLang="it-IT" sz="1800">
                <a:latin typeface="Arial" charset="0"/>
              </a:rPr>
              <a:t>number of separate </a:t>
            </a:r>
            <a:r>
              <a:rPr lang="en-GB" altLang="it-IT" sz="1800">
                <a:solidFill>
                  <a:srgbClr val="CC3300"/>
                </a:solidFill>
                <a:latin typeface="Arial" charset="0"/>
              </a:rPr>
              <a:t>sampling</a:t>
            </a:r>
          </a:p>
          <a:p>
            <a:r>
              <a:rPr lang="en-GB" altLang="it-IT" sz="1800">
                <a:solidFill>
                  <a:srgbClr val="CC3300"/>
                </a:solidFill>
                <a:latin typeface="Arial" charset="0"/>
              </a:rPr>
              <a:t> units</a:t>
            </a:r>
            <a:r>
              <a:rPr lang="en-GB" altLang="it-IT" sz="1800">
                <a:latin typeface="Arial" charset="0"/>
              </a:rPr>
              <a:t>.  </a:t>
            </a:r>
            <a:r>
              <a:rPr lang="en-GB" altLang="it-IT" sz="1800">
                <a:solidFill>
                  <a:srgbClr val="CC3300"/>
                </a:solidFill>
                <a:latin typeface="Arial" charset="0"/>
              </a:rPr>
              <a:t>Increments</a:t>
            </a:r>
            <a:r>
              <a:rPr lang="en-GB" altLang="it-IT" sz="1800">
                <a:latin typeface="Arial" charset="0"/>
              </a:rPr>
              <a:t> are taken</a:t>
            </a:r>
          </a:p>
          <a:p>
            <a:r>
              <a:rPr lang="en-GB" altLang="it-IT" sz="1800">
                <a:latin typeface="Arial" charset="0"/>
              </a:rPr>
              <a:t>from each of these units to</a:t>
            </a:r>
          </a:p>
          <a:p>
            <a:r>
              <a:rPr lang="en-GB" altLang="it-IT" sz="1800">
                <a:latin typeface="Arial" charset="0"/>
              </a:rPr>
              <a:t>produce a </a:t>
            </a:r>
            <a:r>
              <a:rPr lang="en-GB" altLang="it-IT" sz="1800">
                <a:solidFill>
                  <a:srgbClr val="CC3300"/>
                </a:solidFill>
                <a:latin typeface="Arial" charset="0"/>
              </a:rPr>
              <a:t>gross sample</a:t>
            </a:r>
            <a:r>
              <a:rPr lang="en-GB" altLang="it-IT" sz="1800">
                <a:latin typeface="Arial" charset="0"/>
              </a:rPr>
              <a:t>.  </a:t>
            </a:r>
          </a:p>
          <a:p>
            <a:r>
              <a:rPr lang="en-GB" altLang="it-IT" sz="1800">
                <a:latin typeface="Arial" charset="0"/>
              </a:rPr>
              <a:t>This is homogenised and</a:t>
            </a:r>
          </a:p>
          <a:p>
            <a:r>
              <a:rPr lang="en-GB" altLang="it-IT" sz="1800">
                <a:solidFill>
                  <a:srgbClr val="CC3300"/>
                </a:solidFill>
                <a:latin typeface="Arial" charset="0"/>
              </a:rPr>
              <a:t>sub-sampled</a:t>
            </a:r>
            <a:r>
              <a:rPr lang="en-GB" altLang="it-IT" sz="1800">
                <a:latin typeface="Arial" charset="0"/>
              </a:rPr>
              <a:t> followed by</a:t>
            </a:r>
          </a:p>
          <a:p>
            <a:r>
              <a:rPr lang="en-GB" altLang="it-IT" sz="1800">
                <a:latin typeface="Arial" charset="0"/>
              </a:rPr>
              <a:t>further </a:t>
            </a:r>
            <a:r>
              <a:rPr lang="en-GB" altLang="it-IT" sz="1800">
                <a:solidFill>
                  <a:srgbClr val="CC3300"/>
                </a:solidFill>
                <a:latin typeface="Arial" charset="0"/>
              </a:rPr>
              <a:t>sub-sampling</a:t>
            </a:r>
            <a:r>
              <a:rPr lang="en-GB" altLang="it-IT" sz="1800">
                <a:latin typeface="Arial" charset="0"/>
              </a:rPr>
              <a:t>, </a:t>
            </a:r>
          </a:p>
          <a:p>
            <a:r>
              <a:rPr lang="en-GB" altLang="it-IT" sz="1800">
                <a:latin typeface="Arial" charset="0"/>
              </a:rPr>
              <a:t>finally producing </a:t>
            </a:r>
            <a:r>
              <a:rPr lang="en-GB" altLang="it-IT" sz="1800">
                <a:solidFill>
                  <a:srgbClr val="CC3300"/>
                </a:solidFill>
                <a:latin typeface="Arial" charset="0"/>
              </a:rPr>
              <a:t>samples</a:t>
            </a:r>
          </a:p>
          <a:p>
            <a:r>
              <a:rPr lang="en-GB" altLang="it-IT" sz="1800">
                <a:solidFill>
                  <a:srgbClr val="CC3300"/>
                </a:solidFill>
                <a:latin typeface="Arial" charset="0"/>
              </a:rPr>
              <a:t>for analysis</a:t>
            </a:r>
            <a:r>
              <a:rPr lang="en-GB" altLang="it-IT" sz="1800">
                <a:latin typeface="Arial" charset="0"/>
              </a:rPr>
              <a:t>.  At each stage</a:t>
            </a:r>
          </a:p>
          <a:p>
            <a:r>
              <a:rPr lang="en-GB" altLang="it-IT" sz="1800">
                <a:latin typeface="Arial" charset="0"/>
              </a:rPr>
              <a:t>sampling must be </a:t>
            </a:r>
          </a:p>
          <a:p>
            <a:r>
              <a:rPr lang="en-GB" altLang="it-IT" sz="1800">
                <a:solidFill>
                  <a:srgbClr val="CC3300"/>
                </a:solidFill>
                <a:latin typeface="Arial" charset="0"/>
              </a:rPr>
              <a:t>representative</a:t>
            </a:r>
            <a:r>
              <a:rPr lang="en-GB" altLang="it-IT" sz="1800">
                <a:latin typeface="Arial" charset="0"/>
              </a:rPr>
              <a:t> and </a:t>
            </a:r>
            <a:r>
              <a:rPr lang="en-GB" altLang="it-IT" sz="1800" b="1">
                <a:latin typeface="Arial" charset="0"/>
              </a:rPr>
              <a:t>at each</a:t>
            </a:r>
          </a:p>
          <a:p>
            <a:r>
              <a:rPr lang="en-GB" altLang="it-IT" sz="1800" b="1">
                <a:latin typeface="Arial" charset="0"/>
              </a:rPr>
              <a:t>stage further error is</a:t>
            </a:r>
          </a:p>
          <a:p>
            <a:r>
              <a:rPr lang="en-GB" altLang="it-IT" sz="1800" b="1">
                <a:latin typeface="Arial" charset="0"/>
              </a:rPr>
              <a:t>introduced.</a:t>
            </a:r>
          </a:p>
        </p:txBody>
      </p:sp>
      <p:sp>
        <p:nvSpPr>
          <p:cNvPr id="19494" name="Line 54"/>
          <p:cNvSpPr>
            <a:spLocks noChangeShapeType="1"/>
          </p:cNvSpPr>
          <p:nvPr/>
        </p:nvSpPr>
        <p:spPr bwMode="auto">
          <a:xfrm flipV="1">
            <a:off x="533400" y="1905000"/>
            <a:ext cx="762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 name="Segnaposto numero diapositiva 2"/>
          <p:cNvSpPr>
            <a:spLocks noGrp="1"/>
          </p:cNvSpPr>
          <p:nvPr>
            <p:ph type="sldNum" sz="quarter" idx="12"/>
          </p:nvPr>
        </p:nvSpPr>
        <p:spPr/>
        <p:txBody>
          <a:bodyPr/>
          <a:lstStyle/>
          <a:p>
            <a:pPr>
              <a:defRPr/>
            </a:pPr>
            <a:fld id="{2BF87645-0E92-4CBB-B2B5-3A17615409BF}" type="slidenum">
              <a:rPr lang="en-US" altLang="it-IT" smtClean="0"/>
              <a:pPr>
                <a:defRPr/>
              </a:pPr>
              <a:t>10</a:t>
            </a:fld>
            <a:endParaRPr lang="en-US" altLang="it-IT"/>
          </a:p>
        </p:txBody>
      </p:sp>
    </p:spTree>
    <p:extLst>
      <p:ext uri="{BB962C8B-B14F-4D97-AF65-F5344CB8AC3E}">
        <p14:creationId xmlns:p14="http://schemas.microsoft.com/office/powerpoint/2010/main" val="3514349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09600"/>
            <a:ext cx="5181600" cy="1143000"/>
          </a:xfrm>
        </p:spPr>
        <p:txBody>
          <a:bodyPr/>
          <a:lstStyle/>
          <a:p>
            <a:pPr algn="l"/>
            <a:r>
              <a:rPr lang="en-GB" altLang="it-IT" dirty="0" err="1" smtClean="0">
                <a:latin typeface="Arial" charset="0"/>
              </a:rPr>
              <a:t>Campionare</a:t>
            </a:r>
            <a:r>
              <a:rPr lang="en-GB" altLang="it-IT" dirty="0" smtClean="0">
                <a:latin typeface="Arial" charset="0"/>
              </a:rPr>
              <a:t> </a:t>
            </a:r>
            <a:r>
              <a:rPr lang="en-GB" altLang="it-IT" dirty="0" err="1" smtClean="0">
                <a:latin typeface="Arial" charset="0"/>
              </a:rPr>
              <a:t>fiumi</a:t>
            </a:r>
            <a:r>
              <a:rPr lang="en-GB" altLang="it-IT" dirty="0" smtClean="0">
                <a:latin typeface="Arial" charset="0"/>
              </a:rPr>
              <a:t> o </a:t>
            </a:r>
            <a:r>
              <a:rPr lang="en-GB" altLang="it-IT" dirty="0" err="1" smtClean="0">
                <a:latin typeface="Arial" charset="0"/>
              </a:rPr>
              <a:t>canali</a:t>
            </a:r>
            <a:endParaRPr lang="en-GB" altLang="it-IT" dirty="0" smtClean="0"/>
          </a:p>
        </p:txBody>
      </p:sp>
      <p:pic>
        <p:nvPicPr>
          <p:cNvPr id="21507" name="Picture 6" descr="C:\WINDOWS\Desktop\My Briefcase\coil diagra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505200"/>
            <a:ext cx="3581400" cy="286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Line 22"/>
          <p:cNvSpPr>
            <a:spLocks noChangeShapeType="1"/>
          </p:cNvSpPr>
          <p:nvPr/>
        </p:nvSpPr>
        <p:spPr bwMode="auto">
          <a:xfrm>
            <a:off x="5562600" y="48768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09" name="Line 23"/>
          <p:cNvSpPr>
            <a:spLocks noChangeShapeType="1"/>
          </p:cNvSpPr>
          <p:nvPr/>
        </p:nvSpPr>
        <p:spPr bwMode="auto">
          <a:xfrm>
            <a:off x="5486400" y="4953000"/>
            <a:ext cx="5334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10" name="Line 24"/>
          <p:cNvSpPr>
            <a:spLocks noChangeShapeType="1"/>
          </p:cNvSpPr>
          <p:nvPr/>
        </p:nvSpPr>
        <p:spPr bwMode="auto">
          <a:xfrm>
            <a:off x="5562600" y="50292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11" name="Line 25"/>
          <p:cNvSpPr>
            <a:spLocks noChangeShapeType="1"/>
          </p:cNvSpPr>
          <p:nvPr/>
        </p:nvSpPr>
        <p:spPr bwMode="auto">
          <a:xfrm>
            <a:off x="7924800" y="48768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12" name="Line 26"/>
          <p:cNvSpPr>
            <a:spLocks noChangeShapeType="1"/>
          </p:cNvSpPr>
          <p:nvPr/>
        </p:nvSpPr>
        <p:spPr bwMode="auto">
          <a:xfrm>
            <a:off x="7924800" y="51054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13" name="Line 28"/>
          <p:cNvSpPr>
            <a:spLocks noChangeShapeType="1"/>
          </p:cNvSpPr>
          <p:nvPr/>
        </p:nvSpPr>
        <p:spPr bwMode="auto">
          <a:xfrm>
            <a:off x="7924800" y="4953000"/>
            <a:ext cx="4572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14" name="Text Box 29"/>
          <p:cNvSpPr txBox="1">
            <a:spLocks noChangeArrowheads="1"/>
          </p:cNvSpPr>
          <p:nvPr/>
        </p:nvSpPr>
        <p:spPr bwMode="auto">
          <a:xfrm>
            <a:off x="6248400" y="5484813"/>
            <a:ext cx="1525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dirty="0">
                <a:solidFill>
                  <a:schemeClr val="bg2"/>
                </a:solidFill>
                <a:latin typeface="Arial" charset="0"/>
              </a:rPr>
              <a:t>Sampling point</a:t>
            </a:r>
            <a:endParaRPr lang="en-GB" altLang="it-IT" sz="1600" dirty="0">
              <a:solidFill>
                <a:schemeClr val="bg2"/>
              </a:solidFill>
            </a:endParaRPr>
          </a:p>
        </p:txBody>
      </p:sp>
      <p:sp>
        <p:nvSpPr>
          <p:cNvPr id="21515" name="Text Box 31"/>
          <p:cNvSpPr txBox="1">
            <a:spLocks noChangeArrowheads="1"/>
          </p:cNvSpPr>
          <p:nvPr/>
        </p:nvSpPr>
        <p:spPr bwMode="auto">
          <a:xfrm>
            <a:off x="6324600" y="5865813"/>
            <a:ext cx="1335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dirty="0">
                <a:solidFill>
                  <a:schemeClr val="bg2"/>
                </a:solidFill>
                <a:latin typeface="Arial" charset="0"/>
              </a:rPr>
              <a:t>Laminar flow</a:t>
            </a:r>
            <a:endParaRPr lang="en-GB" altLang="it-IT" sz="1600" dirty="0">
              <a:solidFill>
                <a:schemeClr val="bg2"/>
              </a:solidFill>
            </a:endParaRPr>
          </a:p>
        </p:txBody>
      </p:sp>
      <p:sp>
        <p:nvSpPr>
          <p:cNvPr id="21516" name="Text Box 34"/>
          <p:cNvSpPr txBox="1">
            <a:spLocks noChangeArrowheads="1"/>
          </p:cNvSpPr>
          <p:nvPr/>
        </p:nvSpPr>
        <p:spPr bwMode="auto">
          <a:xfrm>
            <a:off x="6172200" y="3884613"/>
            <a:ext cx="1458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dirty="0">
                <a:solidFill>
                  <a:schemeClr val="bg2"/>
                </a:solidFill>
                <a:latin typeface="Arial" charset="0"/>
              </a:rPr>
              <a:t>Turbulent flow</a:t>
            </a:r>
            <a:endParaRPr lang="en-GB" altLang="it-IT" sz="1600" dirty="0">
              <a:solidFill>
                <a:schemeClr val="bg2"/>
              </a:solidFill>
            </a:endParaRPr>
          </a:p>
        </p:txBody>
      </p:sp>
      <p:sp>
        <p:nvSpPr>
          <p:cNvPr id="21517" name="Line 35"/>
          <p:cNvSpPr>
            <a:spLocks noChangeShapeType="1"/>
          </p:cNvSpPr>
          <p:nvPr/>
        </p:nvSpPr>
        <p:spPr bwMode="auto">
          <a:xfrm>
            <a:off x="6629400" y="4114800"/>
            <a:ext cx="152400" cy="6096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21518" name="Picture 36" descr="A:\P60400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457200"/>
            <a:ext cx="3048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Text Box 37"/>
          <p:cNvSpPr txBox="1">
            <a:spLocks noChangeArrowheads="1"/>
          </p:cNvSpPr>
          <p:nvPr/>
        </p:nvSpPr>
        <p:spPr bwMode="auto">
          <a:xfrm>
            <a:off x="6172200" y="2895600"/>
            <a:ext cx="2619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a:latin typeface="Arial" charset="0"/>
              </a:rPr>
              <a:t>Huddersfield Narrow Canal</a:t>
            </a:r>
          </a:p>
        </p:txBody>
      </p:sp>
      <p:sp>
        <p:nvSpPr>
          <p:cNvPr id="21520" name="Line 38"/>
          <p:cNvSpPr>
            <a:spLocks noChangeShapeType="1"/>
          </p:cNvSpPr>
          <p:nvPr/>
        </p:nvSpPr>
        <p:spPr bwMode="auto">
          <a:xfrm flipH="1" flipV="1">
            <a:off x="5715000" y="4953000"/>
            <a:ext cx="6096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21" name="Line 39"/>
          <p:cNvSpPr>
            <a:spLocks noChangeShapeType="1"/>
          </p:cNvSpPr>
          <p:nvPr/>
        </p:nvSpPr>
        <p:spPr bwMode="auto">
          <a:xfrm flipV="1">
            <a:off x="7543800" y="5029200"/>
            <a:ext cx="533400" cy="9906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22" name="Line 40"/>
          <p:cNvSpPr>
            <a:spLocks noChangeShapeType="1"/>
          </p:cNvSpPr>
          <p:nvPr/>
        </p:nvSpPr>
        <p:spPr bwMode="auto">
          <a:xfrm flipV="1">
            <a:off x="7620000" y="5410200"/>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1523" name="Text Box 42"/>
          <p:cNvSpPr txBox="1">
            <a:spLocks noChangeArrowheads="1"/>
          </p:cNvSpPr>
          <p:nvPr/>
        </p:nvSpPr>
        <p:spPr bwMode="auto">
          <a:xfrm>
            <a:off x="6096000" y="6519863"/>
            <a:ext cx="2235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a:latin typeface="Arial" charset="0"/>
              </a:rPr>
              <a:t>Liquid flowing in a pipe</a:t>
            </a:r>
          </a:p>
        </p:txBody>
      </p:sp>
      <p:sp>
        <p:nvSpPr>
          <p:cNvPr id="19499" name="Rectangle 43"/>
          <p:cNvSpPr>
            <a:spLocks noChangeArrowheads="1"/>
          </p:cNvSpPr>
          <p:nvPr/>
        </p:nvSpPr>
        <p:spPr bwMode="auto">
          <a:xfrm>
            <a:off x="304800" y="3733800"/>
            <a:ext cx="44196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a:endParaRPr lang="en-GB" altLang="it-IT" dirty="0"/>
          </a:p>
          <a:p>
            <a:pPr algn="ctr"/>
            <a:r>
              <a:rPr lang="en-GB" altLang="it-IT" dirty="0">
                <a:latin typeface="Arial" charset="0"/>
              </a:rPr>
              <a:t>This waterway is slow-flowing (no </a:t>
            </a:r>
          </a:p>
          <a:p>
            <a:pPr algn="ctr"/>
            <a:r>
              <a:rPr lang="en-GB" altLang="it-IT" dirty="0">
                <a:latin typeface="Arial" charset="0"/>
              </a:rPr>
              <a:t>turbulence  or mixing), samples </a:t>
            </a:r>
          </a:p>
          <a:p>
            <a:pPr algn="ctr"/>
            <a:r>
              <a:rPr lang="en-GB" altLang="it-IT" dirty="0">
                <a:latin typeface="Arial" charset="0"/>
              </a:rPr>
              <a:t>should be taken across the width of</a:t>
            </a:r>
          </a:p>
          <a:p>
            <a:pPr algn="ctr"/>
            <a:r>
              <a:rPr lang="en-GB" altLang="it-IT" dirty="0">
                <a:latin typeface="Arial" charset="0"/>
              </a:rPr>
              <a:t> the canal</a:t>
            </a:r>
            <a:r>
              <a:rPr lang="en-GB" altLang="it-IT" dirty="0"/>
              <a:t>.  </a:t>
            </a:r>
          </a:p>
          <a:p>
            <a:pPr algn="ctr"/>
            <a:endParaRPr lang="en-GB" altLang="it-IT" dirty="0"/>
          </a:p>
        </p:txBody>
      </p:sp>
      <p:sp>
        <p:nvSpPr>
          <p:cNvPr id="19501" name="Rectangle 45"/>
          <p:cNvSpPr>
            <a:spLocks noChangeArrowheads="1"/>
          </p:cNvSpPr>
          <p:nvPr/>
        </p:nvSpPr>
        <p:spPr bwMode="auto">
          <a:xfrm>
            <a:off x="228600" y="5181600"/>
            <a:ext cx="4953000" cy="1371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a:endParaRPr lang="en-GB" altLang="it-IT"/>
          </a:p>
          <a:p>
            <a:pPr algn="ctr"/>
            <a:r>
              <a:rPr lang="en-GB" altLang="it-IT" sz="1800">
                <a:latin typeface="Arial" charset="0"/>
              </a:rPr>
              <a:t>When sampling from pipes, turbulent flow can</a:t>
            </a:r>
          </a:p>
          <a:p>
            <a:pPr algn="ctr"/>
            <a:r>
              <a:rPr lang="en-GB" altLang="it-IT" sz="1800">
                <a:latin typeface="Arial" charset="0"/>
              </a:rPr>
              <a:t> be created  by introducing a right angled </a:t>
            </a:r>
          </a:p>
          <a:p>
            <a:pPr algn="ctr"/>
            <a:r>
              <a:rPr lang="en-GB" altLang="it-IT" sz="1800">
                <a:latin typeface="Arial" charset="0"/>
              </a:rPr>
              <a:t>bend into the pipe, with sampling just before </a:t>
            </a:r>
          </a:p>
          <a:p>
            <a:pPr algn="ctr"/>
            <a:r>
              <a:rPr lang="en-GB" altLang="it-IT" sz="1800">
                <a:latin typeface="Arial" charset="0"/>
              </a:rPr>
              <a:t>the flow returns to laminar conditions.</a:t>
            </a:r>
          </a:p>
          <a:p>
            <a:pPr algn="ctr"/>
            <a:endParaRPr lang="en-GB" altLang="it-IT"/>
          </a:p>
        </p:txBody>
      </p:sp>
      <p:sp>
        <p:nvSpPr>
          <p:cNvPr id="21526" name="Text Box 47"/>
          <p:cNvSpPr txBox="1">
            <a:spLocks noChangeArrowheads="1"/>
          </p:cNvSpPr>
          <p:nvPr/>
        </p:nvSpPr>
        <p:spPr bwMode="auto">
          <a:xfrm>
            <a:off x="228600" y="1828800"/>
            <a:ext cx="48768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dirty="0">
                <a:latin typeface="Arial" charset="0"/>
              </a:rPr>
              <a:t>Liquids flowing in confined boundaries  (</a:t>
            </a:r>
            <a:r>
              <a:rPr lang="en-GB" altLang="it-IT" dirty="0" err="1">
                <a:latin typeface="Arial" charset="0"/>
              </a:rPr>
              <a:t>eg</a:t>
            </a:r>
            <a:r>
              <a:rPr lang="en-GB" altLang="it-IT" dirty="0">
                <a:latin typeface="Arial" charset="0"/>
              </a:rPr>
              <a:t>: pipes, rivers and canals) are subject to principles of laminar flow and as such the liquid flows faster in the centre, with almost zero flow at the edge of the pipe or the bank of the river/canal.</a:t>
            </a:r>
          </a:p>
        </p:txBody>
      </p:sp>
      <p:sp>
        <p:nvSpPr>
          <p:cNvPr id="19504" name="Line 48"/>
          <p:cNvSpPr>
            <a:spLocks noChangeShapeType="1"/>
          </p:cNvSpPr>
          <p:nvPr/>
        </p:nvSpPr>
        <p:spPr bwMode="auto">
          <a:xfrm flipV="1">
            <a:off x="4724400" y="2438400"/>
            <a:ext cx="2590800" cy="1447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505" name="Line 49"/>
          <p:cNvSpPr>
            <a:spLocks noChangeShapeType="1"/>
          </p:cNvSpPr>
          <p:nvPr/>
        </p:nvSpPr>
        <p:spPr bwMode="auto">
          <a:xfrm flipV="1">
            <a:off x="5181600" y="5486400"/>
            <a:ext cx="45720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 name="Segnaposto numero diapositiva 2"/>
          <p:cNvSpPr>
            <a:spLocks noGrp="1"/>
          </p:cNvSpPr>
          <p:nvPr>
            <p:ph type="sldNum" sz="quarter" idx="12"/>
          </p:nvPr>
        </p:nvSpPr>
        <p:spPr/>
        <p:txBody>
          <a:bodyPr/>
          <a:lstStyle/>
          <a:p>
            <a:pPr>
              <a:defRPr/>
            </a:pPr>
            <a:fld id="{2BF87645-0E92-4CBB-B2B5-3A17615409BF}" type="slidenum">
              <a:rPr lang="en-US" altLang="it-IT" smtClean="0"/>
              <a:pPr>
                <a:defRPr/>
              </a:pPr>
              <a:t>11</a:t>
            </a:fld>
            <a:endParaRPr lang="en-US" altLang="it-IT"/>
          </a:p>
        </p:txBody>
      </p:sp>
    </p:spTree>
    <p:extLst>
      <p:ext uri="{BB962C8B-B14F-4D97-AF65-F5344CB8AC3E}">
        <p14:creationId xmlns:p14="http://schemas.microsoft.com/office/powerpoint/2010/main" val="27090246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09600"/>
            <a:ext cx="5715000" cy="1295400"/>
          </a:xfrm>
        </p:spPr>
        <p:txBody>
          <a:bodyPr/>
          <a:lstStyle/>
          <a:p>
            <a:pPr algn="l"/>
            <a:r>
              <a:rPr lang="en-GB" altLang="it-IT" dirty="0" err="1" smtClean="0">
                <a:latin typeface="Arial" charset="0"/>
              </a:rPr>
              <a:t>Campionamento</a:t>
            </a:r>
            <a:r>
              <a:rPr lang="en-GB" altLang="it-IT" dirty="0" smtClean="0">
                <a:latin typeface="Arial" charset="0"/>
              </a:rPr>
              <a:t> </a:t>
            </a:r>
            <a:r>
              <a:rPr lang="en-GB" altLang="it-IT" dirty="0" err="1" smtClean="0">
                <a:latin typeface="Arial" charset="0"/>
              </a:rPr>
              <a:t>casuale</a:t>
            </a:r>
            <a:endParaRPr lang="en-GB" altLang="it-IT" dirty="0" smtClean="0"/>
          </a:p>
        </p:txBody>
      </p:sp>
      <p:sp>
        <p:nvSpPr>
          <p:cNvPr id="24579" name="Text Box 3"/>
          <p:cNvSpPr txBox="1">
            <a:spLocks noChangeArrowheads="1"/>
          </p:cNvSpPr>
          <p:nvPr/>
        </p:nvSpPr>
        <p:spPr bwMode="auto">
          <a:xfrm>
            <a:off x="304800" y="1981200"/>
            <a:ext cx="54864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800">
                <a:latin typeface="Arial" charset="0"/>
              </a:rPr>
              <a:t>Because of the inherent heterogeneity of solid matrices, the process of ‘Statistical Sampling’ is often employed. This is </a:t>
            </a:r>
            <a:r>
              <a:rPr lang="en-GB" altLang="it-IT" sz="1800" b="1" i="1">
                <a:latin typeface="Arial" charset="0"/>
              </a:rPr>
              <a:t>based on the principle that all particles or portions of the population (material to be sampled) have an equal probability of being present in the sample that is taken</a:t>
            </a:r>
            <a:r>
              <a:rPr lang="en-GB" altLang="it-IT" sz="1800">
                <a:latin typeface="Arial" charset="0"/>
              </a:rPr>
              <a:t>.  This is best illustrated by considering the sampling of a potentially contaminated piece of land where contamination may be concentrated in small areas of the overall land mass.  Given that the cost of the survey, the number of samples taken and the potential accuracy of the result are all interrelated, a compromise is normally adopted whereby the sampling sites are chosen randomly within some strict guidelines</a:t>
            </a:r>
          </a:p>
        </p:txBody>
      </p:sp>
      <p:sp>
        <p:nvSpPr>
          <p:cNvPr id="28693" name="AutoShape 21"/>
          <p:cNvSpPr>
            <a:spLocks noChangeArrowheads="1"/>
          </p:cNvSpPr>
          <p:nvPr/>
        </p:nvSpPr>
        <p:spPr bwMode="auto">
          <a:xfrm>
            <a:off x="6553200" y="2133600"/>
            <a:ext cx="409575" cy="533400"/>
          </a:xfrm>
          <a:prstGeom prst="downArrow">
            <a:avLst>
              <a:gd name="adj1" fmla="val 50000"/>
              <a:gd name="adj2" fmla="val 32558"/>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695" name="Text Box 23"/>
          <p:cNvSpPr txBox="1">
            <a:spLocks noChangeArrowheads="1"/>
          </p:cNvSpPr>
          <p:nvPr/>
        </p:nvSpPr>
        <p:spPr bwMode="auto">
          <a:xfrm>
            <a:off x="7146925" y="2193925"/>
            <a:ext cx="19542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a:latin typeface="Arial" charset="0"/>
              </a:rPr>
              <a:t>Divided into smaller</a:t>
            </a:r>
          </a:p>
          <a:p>
            <a:r>
              <a:rPr lang="en-GB" altLang="it-IT" sz="1600">
                <a:latin typeface="Arial" charset="0"/>
              </a:rPr>
              <a:t>imaginary plots</a:t>
            </a:r>
          </a:p>
        </p:txBody>
      </p:sp>
      <p:sp>
        <p:nvSpPr>
          <p:cNvPr id="28696" name="AutoShape 24"/>
          <p:cNvSpPr>
            <a:spLocks noChangeArrowheads="1"/>
          </p:cNvSpPr>
          <p:nvPr/>
        </p:nvSpPr>
        <p:spPr bwMode="auto">
          <a:xfrm>
            <a:off x="6553200" y="4495800"/>
            <a:ext cx="409575" cy="533400"/>
          </a:xfrm>
          <a:prstGeom prst="downArrow">
            <a:avLst>
              <a:gd name="adj1" fmla="val 50000"/>
              <a:gd name="adj2" fmla="val 32558"/>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697" name="Text Box 25"/>
          <p:cNvSpPr txBox="1">
            <a:spLocks noChangeArrowheads="1"/>
          </p:cNvSpPr>
          <p:nvPr/>
        </p:nvSpPr>
        <p:spPr bwMode="auto">
          <a:xfrm>
            <a:off x="7119938" y="4418013"/>
            <a:ext cx="20066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a:latin typeface="Arial" charset="0"/>
              </a:rPr>
              <a:t>Samples (    ) taken </a:t>
            </a:r>
          </a:p>
          <a:p>
            <a:r>
              <a:rPr lang="en-GB" altLang="it-IT" sz="1600">
                <a:latin typeface="Arial" charset="0"/>
              </a:rPr>
              <a:t> from random plots </a:t>
            </a:r>
          </a:p>
          <a:p>
            <a:r>
              <a:rPr lang="en-GB" altLang="it-IT" sz="1600">
                <a:latin typeface="Arial" charset="0"/>
              </a:rPr>
              <a:t>or randomly from </a:t>
            </a:r>
          </a:p>
          <a:p>
            <a:r>
              <a:rPr lang="en-GB" altLang="it-IT" sz="1600">
                <a:latin typeface="Arial" charset="0"/>
              </a:rPr>
              <a:t>each plot.</a:t>
            </a:r>
          </a:p>
        </p:txBody>
      </p:sp>
      <p:sp>
        <p:nvSpPr>
          <p:cNvPr id="28699" name="AutoShape 27"/>
          <p:cNvSpPr>
            <a:spLocks noChangeArrowheads="1"/>
          </p:cNvSpPr>
          <p:nvPr/>
        </p:nvSpPr>
        <p:spPr bwMode="auto">
          <a:xfrm>
            <a:off x="6553200" y="5410200"/>
            <a:ext cx="409575" cy="533400"/>
          </a:xfrm>
          <a:prstGeom prst="downArrow">
            <a:avLst>
              <a:gd name="adj1" fmla="val 50000"/>
              <a:gd name="adj2" fmla="val 32558"/>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0" name="Text Box 28"/>
          <p:cNvSpPr txBox="1">
            <a:spLocks noChangeArrowheads="1"/>
          </p:cNvSpPr>
          <p:nvPr/>
        </p:nvSpPr>
        <p:spPr bwMode="auto">
          <a:xfrm>
            <a:off x="7162800" y="5562600"/>
            <a:ext cx="2246313"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1600">
                <a:latin typeface="Arial" charset="0"/>
              </a:rPr>
              <a:t>Samples combined (composited) for</a:t>
            </a:r>
          </a:p>
          <a:p>
            <a:r>
              <a:rPr lang="en-GB" altLang="it-IT" sz="1600">
                <a:latin typeface="Arial" charset="0"/>
              </a:rPr>
              <a:t>analysis or analysed</a:t>
            </a:r>
          </a:p>
          <a:p>
            <a:r>
              <a:rPr lang="en-GB" altLang="it-IT" sz="1600">
                <a:latin typeface="Arial" charset="0"/>
              </a:rPr>
              <a:t> separately</a:t>
            </a:r>
          </a:p>
        </p:txBody>
      </p:sp>
      <p:pic>
        <p:nvPicPr>
          <p:cNvPr id="28702" name="Picture 30" descr="C:\WINDOWS\Desktop\My Briefcase\filter blan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21336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03" name="Picture 31" descr="C:\WINDOWS\Desktop\My Briefcase\filter blank 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743200"/>
            <a:ext cx="2057400"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4" name="AutoShape 32"/>
          <p:cNvSpPr>
            <a:spLocks noChangeArrowheads="1"/>
          </p:cNvSpPr>
          <p:nvPr/>
        </p:nvSpPr>
        <p:spPr bwMode="auto">
          <a:xfrm>
            <a:off x="7391400" y="37338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5" name="AutoShape 33"/>
          <p:cNvSpPr>
            <a:spLocks noChangeArrowheads="1"/>
          </p:cNvSpPr>
          <p:nvPr/>
        </p:nvSpPr>
        <p:spPr bwMode="auto">
          <a:xfrm>
            <a:off x="7696200" y="35052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6" name="AutoShape 34"/>
          <p:cNvSpPr>
            <a:spLocks noChangeArrowheads="1"/>
          </p:cNvSpPr>
          <p:nvPr/>
        </p:nvSpPr>
        <p:spPr bwMode="auto">
          <a:xfrm>
            <a:off x="7391400" y="29718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7" name="AutoShape 35"/>
          <p:cNvSpPr>
            <a:spLocks noChangeArrowheads="1"/>
          </p:cNvSpPr>
          <p:nvPr/>
        </p:nvSpPr>
        <p:spPr bwMode="auto">
          <a:xfrm>
            <a:off x="8305800" y="37338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8" name="AutoShape 36"/>
          <p:cNvSpPr>
            <a:spLocks noChangeArrowheads="1"/>
          </p:cNvSpPr>
          <p:nvPr/>
        </p:nvSpPr>
        <p:spPr bwMode="auto">
          <a:xfrm>
            <a:off x="8153400" y="32004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09" name="AutoShape 37"/>
          <p:cNvSpPr>
            <a:spLocks noChangeArrowheads="1"/>
          </p:cNvSpPr>
          <p:nvPr/>
        </p:nvSpPr>
        <p:spPr bwMode="auto">
          <a:xfrm>
            <a:off x="8001000" y="4114800"/>
            <a:ext cx="228600" cy="152400"/>
          </a:xfrm>
          <a:prstGeom prst="irregularSeal1">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8710" name="AutoShape 38"/>
          <p:cNvSpPr>
            <a:spLocks noChangeArrowheads="1"/>
          </p:cNvSpPr>
          <p:nvPr/>
        </p:nvSpPr>
        <p:spPr bwMode="auto">
          <a:xfrm>
            <a:off x="8153400" y="4572000"/>
            <a:ext cx="228600" cy="152400"/>
          </a:xfrm>
          <a:prstGeom prst="irregularSeal1">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3" name="Segnaposto numero diapositiva 2"/>
          <p:cNvSpPr>
            <a:spLocks noGrp="1"/>
          </p:cNvSpPr>
          <p:nvPr>
            <p:ph type="sldNum" sz="quarter" idx="12"/>
          </p:nvPr>
        </p:nvSpPr>
        <p:spPr/>
        <p:txBody>
          <a:bodyPr/>
          <a:lstStyle/>
          <a:p>
            <a:pPr>
              <a:defRPr/>
            </a:pPr>
            <a:fld id="{2BF87645-0E92-4CBB-B2B5-3A17615409BF}" type="slidenum">
              <a:rPr lang="en-US" altLang="it-IT" smtClean="0"/>
              <a:pPr>
                <a:defRPr/>
              </a:pPr>
              <a:t>12</a:t>
            </a:fld>
            <a:endParaRPr lang="en-US" altLang="it-IT"/>
          </a:p>
        </p:txBody>
      </p:sp>
    </p:spTree>
    <p:extLst>
      <p:ext uri="{BB962C8B-B14F-4D97-AF65-F5344CB8AC3E}">
        <p14:creationId xmlns:p14="http://schemas.microsoft.com/office/powerpoint/2010/main" val="20508535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graphicFrame>
        <p:nvGraphicFramePr>
          <p:cNvPr id="25605" name="Object 6">
            <a:hlinkClick r:id="" action="ppaction://ole?verb=0"/>
          </p:cNvPr>
          <p:cNvGraphicFramePr>
            <a:graphicFrameLocks/>
          </p:cNvGraphicFramePr>
          <p:nvPr/>
        </p:nvGraphicFramePr>
        <p:xfrm>
          <a:off x="5410200" y="2819400"/>
          <a:ext cx="4027488" cy="3316288"/>
        </p:xfrm>
        <a:graphic>
          <a:graphicData uri="http://schemas.openxmlformats.org/presentationml/2006/ole">
            <mc:AlternateContent xmlns:mc="http://schemas.openxmlformats.org/markup-compatibility/2006">
              <mc:Choice xmlns:v="urn:schemas-microsoft-com:vml" Requires="v">
                <p:oleObj spid="_x0000_s50183" name="Picture" r:id="rId4" imgW="4027488" imgH="3316288" progId="Word.Picture.8">
                  <p:embed/>
                </p:oleObj>
              </mc:Choice>
              <mc:Fallback>
                <p:oleObj name="Picture" r:id="rId4" imgW="4027488" imgH="3316288" progId="Word.Picture.8">
                  <p:embed/>
                  <p:pic>
                    <p:nvPicPr>
                      <p:cNvPr id="25605" name="Object 6">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2819400"/>
                        <a:ext cx="4027488" cy="331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6" name="Text Box 8"/>
          <p:cNvSpPr txBox="1">
            <a:spLocks noChangeArrowheads="1"/>
          </p:cNvSpPr>
          <p:nvPr/>
        </p:nvSpPr>
        <p:spPr bwMode="auto">
          <a:xfrm>
            <a:off x="517525" y="1944688"/>
            <a:ext cx="48164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2400" dirty="0">
                <a:latin typeface="Arial" charset="0"/>
              </a:rPr>
              <a:t>Suppose that the site is heavily</a:t>
            </a:r>
          </a:p>
          <a:p>
            <a:r>
              <a:rPr lang="en-GB" altLang="it-IT" sz="2400" dirty="0">
                <a:latin typeface="Arial" charset="0"/>
              </a:rPr>
              <a:t>polluted but in irregular patches.</a:t>
            </a:r>
          </a:p>
          <a:p>
            <a:r>
              <a:rPr lang="en-GB" altLang="it-IT" sz="2400" dirty="0">
                <a:latin typeface="Arial" charset="0"/>
              </a:rPr>
              <a:t>If you are not aware of the location of the patches but there is the need to reduce the average pollution concentration over the whole site to below 1%, </a:t>
            </a:r>
            <a:r>
              <a:rPr lang="en-GB" altLang="it-IT" sz="2400" b="1" dirty="0">
                <a:solidFill>
                  <a:srgbClr val="FFFF00"/>
                </a:solidFill>
                <a:latin typeface="Arial" charset="0"/>
              </a:rPr>
              <a:t>you need a sampling strategy that shows by analysis which areas require treatment and which do not.</a:t>
            </a:r>
            <a:endParaRPr lang="en-GB" altLang="it-IT" sz="2400" dirty="0">
              <a:solidFill>
                <a:srgbClr val="FFFF00"/>
              </a:solidFill>
              <a:latin typeface="Arial" charset="0"/>
            </a:endParaRPr>
          </a:p>
        </p:txBody>
      </p:sp>
      <p:pic>
        <p:nvPicPr>
          <p:cNvPr id="25607" name="Picture 9" descr="D:\phot17.t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91400" y="457200"/>
            <a:ext cx="1408113"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numero diapositiva 2"/>
          <p:cNvSpPr>
            <a:spLocks noGrp="1"/>
          </p:cNvSpPr>
          <p:nvPr>
            <p:ph type="sldNum" sz="quarter" idx="12"/>
          </p:nvPr>
        </p:nvSpPr>
        <p:spPr/>
        <p:txBody>
          <a:bodyPr/>
          <a:lstStyle/>
          <a:p>
            <a:pPr>
              <a:defRPr/>
            </a:pPr>
            <a:fld id="{B15E5E9B-50C3-4C96-A703-6F51E5F6F84F}" type="slidenum">
              <a:rPr lang="en-US" altLang="it-IT" smtClean="0"/>
              <a:pPr>
                <a:defRPr/>
              </a:pPr>
              <a:t>13</a:t>
            </a:fld>
            <a:endParaRPr lang="en-US" altLang="it-IT"/>
          </a:p>
        </p:txBody>
      </p:sp>
    </p:spTree>
    <p:extLst>
      <p:ext uri="{BB962C8B-B14F-4D97-AF65-F5344CB8AC3E}">
        <p14:creationId xmlns:p14="http://schemas.microsoft.com/office/powerpoint/2010/main" val="30802546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662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graphicFrame>
        <p:nvGraphicFramePr>
          <p:cNvPr id="26628" name="Object 4">
            <a:hlinkClick r:id="" action="ppaction://ole?verb=0"/>
          </p:cNvPr>
          <p:cNvGraphicFramePr>
            <a:graphicFrameLocks/>
          </p:cNvGraphicFramePr>
          <p:nvPr>
            <p:extLst>
              <p:ext uri="{D42A27DB-BD31-4B8C-83A1-F6EECF244321}">
                <p14:modId xmlns:p14="http://schemas.microsoft.com/office/powerpoint/2010/main" val="3938425005"/>
              </p:ext>
            </p:extLst>
          </p:nvPr>
        </p:nvGraphicFramePr>
        <p:xfrm>
          <a:off x="5386388" y="2714625"/>
          <a:ext cx="2868612" cy="2351088"/>
        </p:xfrm>
        <a:graphic>
          <a:graphicData uri="http://schemas.openxmlformats.org/presentationml/2006/ole">
            <mc:AlternateContent xmlns:mc="http://schemas.openxmlformats.org/markup-compatibility/2006">
              <mc:Choice xmlns:v="urn:schemas-microsoft-com:vml" Requires="v">
                <p:oleObj spid="_x0000_s51212" name="Picture" r:id="rId4" imgW="3150000" imgH="2728080" progId="Word.Picture.8">
                  <p:embed/>
                </p:oleObj>
              </mc:Choice>
              <mc:Fallback>
                <p:oleObj name="Picture" r:id="rId4" imgW="3150000" imgH="2728080" progId="Word.Picture.8">
                  <p:embed/>
                  <p:pic>
                    <p:nvPicPr>
                      <p:cNvPr id="26628" name="Object 4">
                        <a:hlinkClick r:id="" action="ppaction://ole?verb=0"/>
                      </p:cNvPr>
                      <p:cNvPicPr>
                        <a:picLocks noChangeArrowheads="1"/>
                      </p:cNvPicPr>
                      <p:nvPr/>
                    </p:nvPicPr>
                    <p:blipFill>
                      <a:blip r:embed="rId5"/>
                      <a:srcRect/>
                      <a:stretch>
                        <a:fillRect/>
                      </a:stretch>
                    </p:blipFill>
                    <p:spPr bwMode="auto">
                      <a:xfrm>
                        <a:off x="5386388" y="2714625"/>
                        <a:ext cx="2868612" cy="235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30" name="Text Box 9"/>
          <p:cNvSpPr txBox="1">
            <a:spLocks noChangeArrowheads="1"/>
          </p:cNvSpPr>
          <p:nvPr/>
        </p:nvSpPr>
        <p:spPr bwMode="auto">
          <a:xfrm>
            <a:off x="517525" y="1868488"/>
            <a:ext cx="420052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2400" dirty="0">
                <a:latin typeface="Arial" charset="0"/>
              </a:rPr>
              <a:t>Divide the target area into</a:t>
            </a:r>
          </a:p>
          <a:p>
            <a:r>
              <a:rPr lang="en-GB" altLang="it-IT" sz="2400" dirty="0">
                <a:latin typeface="Arial" charset="0"/>
              </a:rPr>
              <a:t>a grid of sampling cells and</a:t>
            </a:r>
          </a:p>
          <a:p>
            <a:r>
              <a:rPr lang="en-GB" altLang="it-IT" sz="2400" dirty="0">
                <a:latin typeface="Arial" charset="0"/>
              </a:rPr>
              <a:t>take 3 random samples from</a:t>
            </a:r>
          </a:p>
          <a:p>
            <a:r>
              <a:rPr lang="en-GB" altLang="it-IT" sz="2400" dirty="0">
                <a:latin typeface="Arial" charset="0"/>
              </a:rPr>
              <a:t>each grid.  From the analyses</a:t>
            </a:r>
          </a:p>
          <a:p>
            <a:r>
              <a:rPr lang="en-GB" altLang="it-IT" sz="2400" dirty="0">
                <a:latin typeface="Arial" charset="0"/>
              </a:rPr>
              <a:t>you can identify which of the</a:t>
            </a:r>
          </a:p>
          <a:p>
            <a:r>
              <a:rPr lang="en-GB" altLang="it-IT" sz="2400" dirty="0">
                <a:latin typeface="Arial" charset="0"/>
              </a:rPr>
              <a:t>cells are the most </a:t>
            </a:r>
          </a:p>
          <a:p>
            <a:r>
              <a:rPr lang="en-GB" altLang="it-IT" sz="2400" dirty="0">
                <a:latin typeface="Arial" charset="0"/>
              </a:rPr>
              <a:t>contaminated and treat them</a:t>
            </a:r>
          </a:p>
          <a:p>
            <a:r>
              <a:rPr lang="en-GB" altLang="it-IT" sz="2400" dirty="0">
                <a:latin typeface="Arial" charset="0"/>
              </a:rPr>
              <a:t>accordingly.</a:t>
            </a:r>
          </a:p>
        </p:txBody>
      </p:sp>
      <p:graphicFrame>
        <p:nvGraphicFramePr>
          <p:cNvPr id="26631" name="Object 10">
            <a:hlinkClick r:id="" action="ppaction://ole?verb=0"/>
          </p:cNvPr>
          <p:cNvGraphicFramePr>
            <a:graphicFrameLocks/>
          </p:cNvGraphicFramePr>
          <p:nvPr/>
        </p:nvGraphicFramePr>
        <p:xfrm>
          <a:off x="7467600" y="1828800"/>
          <a:ext cx="1084263" cy="1612900"/>
        </p:xfrm>
        <a:graphic>
          <a:graphicData uri="http://schemas.openxmlformats.org/presentationml/2006/ole">
            <mc:AlternateContent xmlns:mc="http://schemas.openxmlformats.org/markup-compatibility/2006">
              <mc:Choice xmlns:v="urn:schemas-microsoft-com:vml" Requires="v">
                <p:oleObj spid="_x0000_s51213" name="Clip" r:id="rId6" imgW="1234519" imgH="1838308" progId="MS_ClipArt_Gallery.2">
                  <p:embed/>
                </p:oleObj>
              </mc:Choice>
              <mc:Fallback>
                <p:oleObj name="Clip" r:id="rId6" imgW="1234519" imgH="1838308" progId="MS_ClipArt_Gallery.2">
                  <p:embed/>
                  <p:pic>
                    <p:nvPicPr>
                      <p:cNvPr id="26631" name="Object 10">
                        <a:hlinkClick r:id="" action="ppaction://ole?verb=0"/>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7600" y="1828800"/>
                        <a:ext cx="1084263" cy="161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egnaposto numero diapositiva 2"/>
          <p:cNvSpPr>
            <a:spLocks noGrp="1"/>
          </p:cNvSpPr>
          <p:nvPr>
            <p:ph type="sldNum" sz="quarter" idx="12"/>
          </p:nvPr>
        </p:nvSpPr>
        <p:spPr/>
        <p:txBody>
          <a:bodyPr/>
          <a:lstStyle/>
          <a:p>
            <a:pPr>
              <a:defRPr/>
            </a:pPr>
            <a:fld id="{0E154A69-DE30-4A56-AB39-66C478C1B2B4}" type="slidenum">
              <a:rPr lang="en-US" altLang="it-IT" smtClean="0"/>
              <a:pPr>
                <a:defRPr/>
              </a:pPr>
              <a:t>14</a:t>
            </a:fld>
            <a:endParaRPr lang="en-US" altLang="it-IT"/>
          </a:p>
        </p:txBody>
      </p:sp>
    </p:spTree>
    <p:extLst>
      <p:ext uri="{BB962C8B-B14F-4D97-AF65-F5344CB8AC3E}">
        <p14:creationId xmlns:p14="http://schemas.microsoft.com/office/powerpoint/2010/main" val="6008477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sp>
        <p:nvSpPr>
          <p:cNvPr id="27651" name="Rectangle 102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endParaRPr lang="it-IT" altLang="it-IT"/>
          </a:p>
        </p:txBody>
      </p:sp>
      <p:graphicFrame>
        <p:nvGraphicFramePr>
          <p:cNvPr id="27652" name="Object 1028">
            <a:hlinkClick r:id="" action="ppaction://ole?verb=0"/>
          </p:cNvPr>
          <p:cNvGraphicFramePr>
            <a:graphicFrameLocks/>
          </p:cNvGraphicFramePr>
          <p:nvPr/>
        </p:nvGraphicFramePr>
        <p:xfrm>
          <a:off x="4800600" y="2362200"/>
          <a:ext cx="4089400" cy="3810000"/>
        </p:xfrm>
        <a:graphic>
          <a:graphicData uri="http://schemas.openxmlformats.org/presentationml/2006/ole">
            <mc:AlternateContent xmlns:mc="http://schemas.openxmlformats.org/markup-compatibility/2006">
              <mc:Choice xmlns:v="urn:schemas-microsoft-com:vml" Requires="v">
                <p:oleObj spid="_x0000_s52231" name="Picture" r:id="rId4" imgW="4699000" imgH="4541838" progId="Word.Picture.8">
                  <p:embed/>
                </p:oleObj>
              </mc:Choice>
              <mc:Fallback>
                <p:oleObj name="Picture" r:id="rId4" imgW="4699000" imgH="4541838" progId="Word.Picture.8">
                  <p:embed/>
                  <p:pic>
                    <p:nvPicPr>
                      <p:cNvPr id="27652" name="Object 1028">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2362200"/>
                        <a:ext cx="40894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4" name="Text Box 1034"/>
          <p:cNvSpPr txBox="1">
            <a:spLocks noChangeArrowheads="1"/>
          </p:cNvSpPr>
          <p:nvPr/>
        </p:nvSpPr>
        <p:spPr bwMode="auto">
          <a:xfrm>
            <a:off x="517525" y="2173288"/>
            <a:ext cx="4252913"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r>
              <a:rPr lang="en-GB" altLang="it-IT" sz="2400" dirty="0">
                <a:latin typeface="Arial" charset="0"/>
              </a:rPr>
              <a:t>By cleaning up only those</a:t>
            </a:r>
          </a:p>
          <a:p>
            <a:r>
              <a:rPr lang="en-GB" altLang="it-IT" sz="2400" dirty="0">
                <a:latin typeface="Arial" charset="0"/>
              </a:rPr>
              <a:t>grid areas identified as having</a:t>
            </a:r>
          </a:p>
          <a:p>
            <a:r>
              <a:rPr lang="en-GB" altLang="it-IT" sz="2400" dirty="0">
                <a:latin typeface="Arial" charset="0"/>
              </a:rPr>
              <a:t>the highest pollutant</a:t>
            </a:r>
          </a:p>
          <a:p>
            <a:r>
              <a:rPr lang="en-GB" altLang="it-IT" sz="2400" dirty="0">
                <a:latin typeface="Arial" charset="0"/>
              </a:rPr>
              <a:t>abundance you can now</a:t>
            </a:r>
          </a:p>
          <a:p>
            <a:r>
              <a:rPr lang="en-GB" altLang="it-IT" sz="2400" dirty="0">
                <a:latin typeface="Arial" charset="0"/>
              </a:rPr>
              <a:t>calculate whether or not the</a:t>
            </a:r>
          </a:p>
          <a:p>
            <a:r>
              <a:rPr lang="en-GB" altLang="it-IT" sz="2400" dirty="0">
                <a:latin typeface="Arial" charset="0"/>
              </a:rPr>
              <a:t>target of less than 1% has</a:t>
            </a:r>
          </a:p>
          <a:p>
            <a:r>
              <a:rPr lang="en-GB" altLang="it-IT" sz="2400" dirty="0">
                <a:latin typeface="Arial" charset="0"/>
              </a:rPr>
              <a:t>been achieved.  If it has not,</a:t>
            </a:r>
          </a:p>
          <a:p>
            <a:r>
              <a:rPr lang="en-GB" altLang="it-IT" sz="2400" dirty="0">
                <a:latin typeface="Arial" charset="0"/>
              </a:rPr>
              <a:t>then further clean up of the</a:t>
            </a:r>
          </a:p>
          <a:p>
            <a:r>
              <a:rPr lang="en-GB" altLang="it-IT" sz="2400" dirty="0">
                <a:latin typeface="Arial" charset="0"/>
              </a:rPr>
              <a:t>other areas can be carried out</a:t>
            </a:r>
          </a:p>
        </p:txBody>
      </p:sp>
      <p:sp>
        <p:nvSpPr>
          <p:cNvPr id="3" name="Segnaposto numero diapositiva 2"/>
          <p:cNvSpPr>
            <a:spLocks noGrp="1"/>
          </p:cNvSpPr>
          <p:nvPr>
            <p:ph type="sldNum" sz="quarter" idx="12"/>
          </p:nvPr>
        </p:nvSpPr>
        <p:spPr/>
        <p:txBody>
          <a:bodyPr/>
          <a:lstStyle/>
          <a:p>
            <a:pPr>
              <a:defRPr/>
            </a:pPr>
            <a:fld id="{05A0036D-6B30-4133-A7DC-E01978B56EA3}" type="slidenum">
              <a:rPr lang="en-US" altLang="it-IT" smtClean="0"/>
              <a:pPr>
                <a:defRPr/>
              </a:pPr>
              <a:t>15</a:t>
            </a:fld>
            <a:endParaRPr lang="en-US" altLang="it-IT"/>
          </a:p>
        </p:txBody>
      </p:sp>
    </p:spTree>
    <p:extLst>
      <p:ext uri="{BB962C8B-B14F-4D97-AF65-F5344CB8AC3E}">
        <p14:creationId xmlns:p14="http://schemas.microsoft.com/office/powerpoint/2010/main" val="32232542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5E99ED71-1724-481D-BF04-ED862CAF10BA}" type="slidenum">
              <a:rPr lang="it-IT" altLang="it-IT" sz="1400"/>
              <a:pPr/>
              <a:t>2</a:t>
            </a:fld>
            <a:endParaRPr lang="it-IT" altLang="it-IT" sz="1400"/>
          </a:p>
        </p:txBody>
      </p:sp>
      <p:sp>
        <p:nvSpPr>
          <p:cNvPr id="102404" name="Rectangle 4"/>
          <p:cNvSpPr>
            <a:spLocks noGrp="1" noChangeArrowheads="1"/>
          </p:cNvSpPr>
          <p:nvPr>
            <p:ph type="body" idx="1"/>
          </p:nvPr>
        </p:nvSpPr>
        <p:spPr>
          <a:xfrm>
            <a:off x="609600" y="1143000"/>
            <a:ext cx="7772400" cy="4876800"/>
          </a:xfrm>
        </p:spPr>
        <p:txBody>
          <a:bodyPr/>
          <a:lstStyle/>
          <a:p>
            <a:pPr marL="0" indent="0" algn="just">
              <a:buFont typeface="Wingdings" panose="05000000000000000000" pitchFamily="2" charset="2"/>
              <a:buChar char="l"/>
              <a:defRPr/>
            </a:pPr>
            <a:r>
              <a:rPr lang="it-IT" altLang="it-IT" sz="2000" dirty="0" smtClean="0"/>
              <a:t> “Operazione di prelevamento da una massa maggiore di una </a:t>
            </a:r>
            <a:r>
              <a:rPr lang="it-IT" altLang="it-IT" sz="2000" dirty="0" smtClean="0">
                <a:solidFill>
                  <a:srgbClr val="FFFF00"/>
                </a:solidFill>
              </a:rPr>
              <a:t>parte di materiale </a:t>
            </a:r>
            <a:r>
              <a:rPr lang="it-IT" altLang="it-IT" sz="2000" dirty="0" smtClean="0"/>
              <a:t>di dimensione sufficiente alla determinazione, tale che la proporzione della proprietà misurata nel campione </a:t>
            </a:r>
            <a:r>
              <a:rPr lang="it-IT" altLang="it-IT" sz="2000" dirty="0" smtClean="0">
                <a:solidFill>
                  <a:srgbClr val="FFFF00"/>
                </a:solidFill>
              </a:rPr>
              <a:t>rappresenti</a:t>
            </a:r>
            <a:r>
              <a:rPr lang="it-IT" altLang="it-IT" sz="2000" dirty="0" smtClean="0"/>
              <a:t>, entro un limite accettabile d’errore, la proporzione della stessa proprietà nella massa d’origine.” </a:t>
            </a:r>
          </a:p>
          <a:p>
            <a:pPr marL="0" indent="0" algn="just">
              <a:defRPr/>
            </a:pPr>
            <a:endParaRPr lang="it-IT" altLang="it-IT" sz="2000" dirty="0" smtClean="0"/>
          </a:p>
          <a:p>
            <a:pPr marL="0" indent="0" algn="just">
              <a:buFont typeface="Wingdings" panose="05000000000000000000" pitchFamily="2" charset="2"/>
              <a:buChar char="l"/>
              <a:defRPr/>
            </a:pPr>
            <a:r>
              <a:rPr lang="it-IT" altLang="it-IT" sz="2000" dirty="0" smtClean="0"/>
              <a:t> Il campionamento è </a:t>
            </a:r>
            <a:r>
              <a:rPr lang="it-IT" altLang="it-IT" sz="2000" dirty="0" smtClean="0">
                <a:solidFill>
                  <a:srgbClr val="FFFF00"/>
                </a:solidFill>
              </a:rPr>
              <a:t>la prima fase pratica </a:t>
            </a:r>
            <a:r>
              <a:rPr lang="it-IT" altLang="it-IT" sz="2000" dirty="0" smtClean="0"/>
              <a:t>della procedura analitica ed è uno stadio molto importante.</a:t>
            </a:r>
          </a:p>
          <a:p>
            <a:pPr marL="0" indent="0" algn="just">
              <a:buFont typeface="Wingdings" panose="05000000000000000000" pitchFamily="2" charset="2"/>
              <a:buChar char="l"/>
              <a:defRPr/>
            </a:pPr>
            <a:endParaRPr lang="it-IT" altLang="it-IT" sz="2000" dirty="0" smtClean="0"/>
          </a:p>
          <a:p>
            <a:pPr marL="0" indent="0" algn="just">
              <a:buFont typeface="Wingdings" panose="05000000000000000000" pitchFamily="2" charset="2"/>
              <a:buChar char="l"/>
              <a:defRPr/>
            </a:pPr>
            <a:r>
              <a:rPr lang="it-IT" altLang="it-IT" sz="2000" dirty="0" smtClean="0"/>
              <a:t> L’obiettivo del campionamento è raccogliere una porzione del materiale da analizzare abbastanza piccola, tale da poter essere </a:t>
            </a:r>
            <a:r>
              <a:rPr lang="it-IT" altLang="it-IT" sz="2000" dirty="0" smtClean="0">
                <a:solidFill>
                  <a:srgbClr val="FFFF00"/>
                </a:solidFill>
              </a:rPr>
              <a:t>trasportata e maneggiata in laboratorio</a:t>
            </a:r>
            <a:r>
              <a:rPr lang="it-IT" altLang="it-IT" sz="2000" dirty="0" smtClean="0"/>
              <a:t>. Tale porzione deve essere </a:t>
            </a:r>
            <a:r>
              <a:rPr lang="it-IT" altLang="it-IT" sz="2000" dirty="0" smtClean="0">
                <a:solidFill>
                  <a:srgbClr val="FFFF00"/>
                </a:solidFill>
              </a:rPr>
              <a:t>rappresentativa delle caratteristiche del materiale iniziale</a:t>
            </a:r>
            <a:r>
              <a:rPr lang="it-IT" altLang="it-IT" sz="2000" dirty="0" smtClean="0"/>
              <a:t>.</a:t>
            </a:r>
          </a:p>
        </p:txBody>
      </p:sp>
      <p:sp>
        <p:nvSpPr>
          <p:cNvPr id="102405" name="Rectangle 5"/>
          <p:cNvSpPr>
            <a:spLocks noChangeArrowheads="1"/>
          </p:cNvSpPr>
          <p:nvPr/>
        </p:nvSpPr>
        <p:spPr bwMode="auto">
          <a:xfrm>
            <a:off x="533400" y="152400"/>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defRPr kumimoji="1" sz="2400">
                <a:solidFill>
                  <a:schemeClr val="tx1"/>
                </a:solidFill>
                <a:latin typeface="Times New Roman" charset="0"/>
              </a:defRPr>
            </a:lvl1pPr>
            <a:lvl2pPr>
              <a:defRPr kumimoji="1" sz="2400">
                <a:solidFill>
                  <a:schemeClr val="tx1"/>
                </a:solidFill>
                <a:latin typeface="Times New Roman" charset="0"/>
              </a:defRPr>
            </a:lvl2pPr>
            <a:lvl3pPr>
              <a:defRPr kumimoji="1" sz="2400">
                <a:solidFill>
                  <a:schemeClr val="tx1"/>
                </a:solidFill>
                <a:latin typeface="Times New Roman" charset="0"/>
              </a:defRPr>
            </a:lvl3pPr>
            <a:lvl4pPr>
              <a:defRPr kumimoji="1" sz="2400">
                <a:solidFill>
                  <a:schemeClr val="tx1"/>
                </a:solidFill>
                <a:latin typeface="Times New Roman" charset="0"/>
              </a:defRPr>
            </a:lvl4pPr>
            <a:lvl5pPr>
              <a:defRPr kumimoji="1" sz="2400">
                <a:solidFill>
                  <a:schemeClr val="tx1"/>
                </a:solidFill>
                <a:latin typeface="Times New Roman" charset="0"/>
              </a:defRPr>
            </a:lvl5pPr>
            <a:lvl6pPr marL="457200" eaLnBrk="0" fontAlgn="base" hangingPunct="0">
              <a:spcBef>
                <a:spcPct val="0"/>
              </a:spcBef>
              <a:spcAft>
                <a:spcPct val="0"/>
              </a:spcAft>
              <a:defRPr kumimoji="1" sz="2400">
                <a:solidFill>
                  <a:schemeClr val="tx1"/>
                </a:solidFill>
                <a:latin typeface="Times New Roman" charset="0"/>
              </a:defRPr>
            </a:lvl6pPr>
            <a:lvl7pPr marL="914400" eaLnBrk="0" fontAlgn="base" hangingPunct="0">
              <a:spcBef>
                <a:spcPct val="0"/>
              </a:spcBef>
              <a:spcAft>
                <a:spcPct val="0"/>
              </a:spcAft>
              <a:defRPr kumimoji="1" sz="2400">
                <a:solidFill>
                  <a:schemeClr val="tx1"/>
                </a:solidFill>
                <a:latin typeface="Times New Roman" charset="0"/>
              </a:defRPr>
            </a:lvl7pPr>
            <a:lvl8pPr marL="1371600" eaLnBrk="0" fontAlgn="base" hangingPunct="0">
              <a:spcBef>
                <a:spcPct val="0"/>
              </a:spcBef>
              <a:spcAft>
                <a:spcPct val="0"/>
              </a:spcAft>
              <a:defRPr kumimoji="1" sz="2400">
                <a:solidFill>
                  <a:schemeClr val="tx1"/>
                </a:solidFill>
                <a:latin typeface="Times New Roman" charset="0"/>
              </a:defRPr>
            </a:lvl8pPr>
            <a:lvl9pPr marL="1828800" eaLnBrk="0" fontAlgn="base" hangingPunct="0">
              <a:spcBef>
                <a:spcPct val="0"/>
              </a:spcBef>
              <a:spcAft>
                <a:spcPct val="0"/>
              </a:spcAft>
              <a:defRPr kumimoji="1" sz="2400">
                <a:solidFill>
                  <a:schemeClr val="tx1"/>
                </a:solidFill>
                <a:latin typeface="Times New Roman" charset="0"/>
              </a:defRPr>
            </a:lvl9pPr>
          </a:lstStyle>
          <a:p>
            <a:pPr algn="ctr">
              <a:defRPr/>
            </a:pPr>
            <a:r>
              <a:rPr lang="it-IT" altLang="it-IT" sz="3600" b="1" dirty="0" smtClean="0">
                <a:solidFill>
                  <a:srgbClr val="FFFF00"/>
                </a:solidFill>
                <a:effectLst>
                  <a:outerShdw blurRad="38100" dist="38100" dir="2700000" algn="tl">
                    <a:srgbClr val="000000"/>
                  </a:outerShdw>
                </a:effectLst>
              </a:rPr>
              <a:t>Il campionamento</a:t>
            </a:r>
            <a:endParaRPr lang="it-IT" altLang="it-IT" b="1" dirty="0" smtClean="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89581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47573B74-EE1B-4E40-A3D1-D20E2147E3DF}" type="slidenum">
              <a:rPr lang="it-IT" altLang="it-IT" sz="1400"/>
              <a:pPr/>
              <a:t>3</a:t>
            </a:fld>
            <a:endParaRPr lang="it-IT" altLang="it-IT" sz="1400"/>
          </a:p>
        </p:txBody>
      </p:sp>
      <p:sp>
        <p:nvSpPr>
          <p:cNvPr id="112642" name="Rectangle 2"/>
          <p:cNvSpPr>
            <a:spLocks noGrp="1" noChangeArrowheads="1"/>
          </p:cNvSpPr>
          <p:nvPr>
            <p:ph type="title"/>
          </p:nvPr>
        </p:nvSpPr>
        <p:spPr>
          <a:xfrm>
            <a:off x="685800" y="228600"/>
            <a:ext cx="7772400" cy="1143000"/>
          </a:xfrm>
        </p:spPr>
        <p:txBody>
          <a:bodyPr/>
          <a:lstStyle/>
          <a:p>
            <a:pPr>
              <a:defRPr/>
            </a:pPr>
            <a:r>
              <a:rPr lang="it-IT" altLang="it-IT" sz="2800" b="1" smtClean="0"/>
              <a:t>BASI SISTEMATICHE DI UN QUALSIASI PROGRAMMA DI CAMPIONAMENTO</a:t>
            </a:r>
            <a:endParaRPr lang="it-IT" altLang="it-IT" sz="3200" smtClean="0"/>
          </a:p>
        </p:txBody>
      </p:sp>
      <p:sp>
        <p:nvSpPr>
          <p:cNvPr id="112643" name="Rectangle 3"/>
          <p:cNvSpPr>
            <a:spLocks noGrp="1" noChangeArrowheads="1"/>
          </p:cNvSpPr>
          <p:nvPr>
            <p:ph type="body" idx="1"/>
          </p:nvPr>
        </p:nvSpPr>
        <p:spPr>
          <a:xfrm>
            <a:off x="685800" y="1295400"/>
            <a:ext cx="7772400" cy="4800600"/>
          </a:xfrm>
        </p:spPr>
        <p:txBody>
          <a:bodyPr/>
          <a:lstStyle/>
          <a:p>
            <a:pPr algn="just">
              <a:lnSpc>
                <a:spcPct val="110000"/>
              </a:lnSpc>
              <a:defRPr/>
            </a:pPr>
            <a:r>
              <a:rPr lang="it-IT" altLang="it-IT" sz="2200" dirty="0" smtClean="0"/>
              <a:t>1. definizione dell'obiettivo;</a:t>
            </a:r>
          </a:p>
          <a:p>
            <a:pPr algn="just">
              <a:lnSpc>
                <a:spcPct val="110000"/>
              </a:lnSpc>
              <a:defRPr/>
            </a:pPr>
            <a:r>
              <a:rPr lang="it-IT" altLang="it-IT" sz="2200" dirty="0" smtClean="0"/>
              <a:t>2. determinazione del tipo di analisi: scopo e accuratezza;</a:t>
            </a:r>
          </a:p>
          <a:p>
            <a:pPr algn="just">
              <a:lnSpc>
                <a:spcPct val="110000"/>
              </a:lnSpc>
              <a:defRPr/>
            </a:pPr>
            <a:r>
              <a:rPr lang="it-IT" altLang="it-IT" sz="2200" dirty="0" smtClean="0"/>
              <a:t>3. identificazione del tipo di campione che deve essere raccolto;</a:t>
            </a:r>
          </a:p>
          <a:p>
            <a:pPr algn="just">
              <a:lnSpc>
                <a:spcPct val="110000"/>
              </a:lnSpc>
              <a:defRPr/>
            </a:pPr>
            <a:r>
              <a:rPr lang="it-IT" altLang="it-IT" sz="2200" dirty="0" smtClean="0"/>
              <a:t>4. individuazione dei luoghi e dei punti di campionamento;</a:t>
            </a:r>
          </a:p>
          <a:p>
            <a:pPr algn="just">
              <a:lnSpc>
                <a:spcPct val="110000"/>
              </a:lnSpc>
              <a:defRPr/>
            </a:pPr>
            <a:r>
              <a:rPr lang="it-IT" altLang="it-IT" sz="2200" dirty="0" smtClean="0"/>
              <a:t>5. definizione dei parametri accessori da inserire nel programma di raccolta (ad es. temperatura dell'aria e dell'acqua, ecc.);</a:t>
            </a:r>
          </a:p>
          <a:p>
            <a:pPr algn="just">
              <a:lnSpc>
                <a:spcPct val="110000"/>
              </a:lnSpc>
              <a:defRPr/>
            </a:pPr>
            <a:r>
              <a:rPr lang="it-IT" altLang="it-IT" sz="2200" dirty="0" smtClean="0"/>
              <a:t>6. individuazione delle precauzioni di sicurezza e di igiene;</a:t>
            </a:r>
          </a:p>
          <a:p>
            <a:pPr algn="just">
              <a:lnSpc>
                <a:spcPct val="110000"/>
              </a:lnSpc>
              <a:defRPr/>
            </a:pPr>
            <a:r>
              <a:rPr lang="it-IT" altLang="it-IT" sz="2200" dirty="0" smtClean="0"/>
              <a:t>7. preparazione di un piano ottimale di prelievo (numero di campioni, tempo richiesto e durata della raccolta in relazione alla distanza ed alla accessibilità del luogo);</a:t>
            </a:r>
          </a:p>
          <a:p>
            <a:pPr algn="just">
              <a:lnSpc>
                <a:spcPct val="110000"/>
              </a:lnSpc>
              <a:defRPr/>
            </a:pPr>
            <a:endParaRPr lang="it-IT" altLang="it-IT" sz="2200" dirty="0" smtClean="0"/>
          </a:p>
        </p:txBody>
      </p:sp>
    </p:spTree>
    <p:extLst>
      <p:ext uri="{BB962C8B-B14F-4D97-AF65-F5344CB8AC3E}">
        <p14:creationId xmlns:p14="http://schemas.microsoft.com/office/powerpoint/2010/main" val="3112299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66E426C6-FADC-4BE1-8A14-F40F8BD4409C}" type="slidenum">
              <a:rPr lang="it-IT" altLang="it-IT" sz="1400"/>
              <a:pPr/>
              <a:t>4</a:t>
            </a:fld>
            <a:endParaRPr lang="it-IT" altLang="it-IT" sz="1400"/>
          </a:p>
        </p:txBody>
      </p:sp>
      <p:sp>
        <p:nvSpPr>
          <p:cNvPr id="129027" name="Rectangle 1027"/>
          <p:cNvSpPr>
            <a:spLocks noGrp="1" noChangeArrowheads="1"/>
          </p:cNvSpPr>
          <p:nvPr>
            <p:ph type="body" idx="1"/>
          </p:nvPr>
        </p:nvSpPr>
        <p:spPr>
          <a:xfrm>
            <a:off x="609600" y="609600"/>
            <a:ext cx="7772400" cy="5334000"/>
          </a:xfrm>
        </p:spPr>
        <p:txBody>
          <a:bodyPr/>
          <a:lstStyle/>
          <a:p>
            <a:pPr algn="just">
              <a:defRPr/>
            </a:pPr>
            <a:r>
              <a:rPr lang="it-IT" altLang="it-IT" sz="2200" dirty="0" smtClean="0"/>
              <a:t>8. selezione di un equipaggiamento per la raccolta dei campioni e per le misure in campo;</a:t>
            </a:r>
          </a:p>
          <a:p>
            <a:pPr algn="just">
              <a:defRPr/>
            </a:pPr>
            <a:r>
              <a:rPr lang="it-IT" altLang="it-IT" sz="2200" dirty="0" smtClean="0"/>
              <a:t>9. individuazione delle procedure di manipolazione dei campioni, degli appropriati sistemi per il trasporto e lo stoccaggio e le catene del freddo richieste per un'adeguata conservazione;</a:t>
            </a:r>
          </a:p>
          <a:p>
            <a:pPr algn="just">
              <a:defRPr/>
            </a:pPr>
            <a:r>
              <a:rPr lang="it-IT" altLang="it-IT" sz="2200" dirty="0" smtClean="0"/>
              <a:t>10. considerazioni sui metodi di analisi in campo disponibili e sulla loro validità rispetto ai metodi di laboratorio, </a:t>
            </a:r>
          </a:p>
          <a:p>
            <a:pPr algn="just">
              <a:defRPr/>
            </a:pPr>
            <a:r>
              <a:rPr lang="it-IT" altLang="it-IT" sz="2200" dirty="0" smtClean="0"/>
              <a:t>11. condizioni operative necessarie per un immediato uso dei risultati e della loro archiviazione per utilizzi futuri;</a:t>
            </a:r>
          </a:p>
          <a:p>
            <a:pPr algn="just">
              <a:defRPr/>
            </a:pPr>
            <a:r>
              <a:rPr lang="it-IT" altLang="it-IT" sz="2200" dirty="0" smtClean="0"/>
              <a:t>12. la definizione del metodo di documentazione che deve essere utilizzato durante tutto il programma di campionamento.</a:t>
            </a:r>
          </a:p>
        </p:txBody>
      </p:sp>
    </p:spTree>
    <p:extLst>
      <p:ext uri="{BB962C8B-B14F-4D97-AF65-F5344CB8AC3E}">
        <p14:creationId xmlns:p14="http://schemas.microsoft.com/office/powerpoint/2010/main" val="1103410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0626413F-66FE-4FD6-ACFB-10F7EDBD99D5}" type="slidenum">
              <a:rPr lang="it-IT" altLang="it-IT" sz="1400"/>
              <a:pPr/>
              <a:t>5</a:t>
            </a:fld>
            <a:endParaRPr lang="it-IT" altLang="it-IT" sz="1400"/>
          </a:p>
        </p:txBody>
      </p:sp>
      <p:sp>
        <p:nvSpPr>
          <p:cNvPr id="113667" name="Rectangle 3"/>
          <p:cNvSpPr>
            <a:spLocks noGrp="1" noChangeArrowheads="1"/>
          </p:cNvSpPr>
          <p:nvPr>
            <p:ph type="body" idx="1"/>
          </p:nvPr>
        </p:nvSpPr>
        <p:spPr>
          <a:xfrm>
            <a:off x="533400" y="304800"/>
            <a:ext cx="7772400" cy="1447800"/>
          </a:xfrm>
        </p:spPr>
        <p:txBody>
          <a:bodyPr/>
          <a:lstStyle/>
          <a:p>
            <a:pPr>
              <a:defRPr/>
            </a:pPr>
            <a:r>
              <a:rPr lang="it-IT" altLang="it-IT" dirty="0" smtClean="0"/>
              <a:t>Le </a:t>
            </a:r>
            <a:r>
              <a:rPr lang="it-IT" altLang="it-IT" dirty="0" smtClean="0">
                <a:solidFill>
                  <a:srgbClr val="FFFF00"/>
                </a:solidFill>
              </a:rPr>
              <a:t>procedure di custodia</a:t>
            </a:r>
            <a:r>
              <a:rPr lang="it-IT" altLang="it-IT" dirty="0" smtClean="0"/>
              <a:t> hanno un'importanza pari a quelle della scelta del punto di prelievo e del metodo di raccolta dei campioni (scambio di campioni!).</a:t>
            </a:r>
          </a:p>
          <a:p>
            <a:pPr>
              <a:defRPr/>
            </a:pPr>
            <a:endParaRPr lang="it-IT" altLang="it-IT" dirty="0" smtClean="0"/>
          </a:p>
        </p:txBody>
      </p:sp>
      <p:sp>
        <p:nvSpPr>
          <p:cNvPr id="113668" name="Rectangle 4"/>
          <p:cNvSpPr>
            <a:spLocks noChangeArrowheads="1"/>
          </p:cNvSpPr>
          <p:nvPr/>
        </p:nvSpPr>
        <p:spPr bwMode="auto">
          <a:xfrm>
            <a:off x="609600" y="1752600"/>
            <a:ext cx="7772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kumimoji="1" sz="2400">
                <a:solidFill>
                  <a:schemeClr val="tx1"/>
                </a:solidFill>
                <a:latin typeface="Times New Roman" charset="0"/>
              </a:defRPr>
            </a:lvl1pPr>
            <a:lvl2pPr marL="742950" indent="-285750">
              <a:defRPr kumimoji="1" sz="2400">
                <a:solidFill>
                  <a:schemeClr val="tx1"/>
                </a:solidFill>
                <a:latin typeface="Times New Roman" charset="0"/>
              </a:defRPr>
            </a:lvl2pPr>
            <a:lvl3pPr marL="1143000" indent="-228600">
              <a:defRPr kumimoji="1" sz="2400">
                <a:solidFill>
                  <a:schemeClr val="tx1"/>
                </a:solidFill>
                <a:latin typeface="Times New Roman" charset="0"/>
              </a:defRPr>
            </a:lvl3pPr>
            <a:lvl4pPr marL="1600200" indent="-228600">
              <a:defRPr kumimoji="1" sz="2400">
                <a:solidFill>
                  <a:schemeClr val="tx1"/>
                </a:solidFill>
                <a:latin typeface="Times New Roman" charset="0"/>
              </a:defRPr>
            </a:lvl4pPr>
            <a:lvl5pPr marL="2057400" indent="-228600">
              <a:defRPr kumimoji="1" sz="2400">
                <a:solidFill>
                  <a:schemeClr val="tx1"/>
                </a:solidFill>
                <a:latin typeface="Times New Roman" charset="0"/>
              </a:defRPr>
            </a:lvl5pPr>
            <a:lvl6pPr marL="2514600" indent="-228600" eaLnBrk="0" fontAlgn="base" hangingPunct="0">
              <a:spcBef>
                <a:spcPct val="0"/>
              </a:spcBef>
              <a:spcAft>
                <a:spcPct val="0"/>
              </a:spcAft>
              <a:defRPr kumimoji="1" sz="2400">
                <a:solidFill>
                  <a:schemeClr val="tx1"/>
                </a:solidFill>
                <a:latin typeface="Times New Roman" charset="0"/>
              </a:defRPr>
            </a:lvl6pPr>
            <a:lvl7pPr marL="2971800" indent="-228600" eaLnBrk="0" fontAlgn="base" hangingPunct="0">
              <a:spcBef>
                <a:spcPct val="0"/>
              </a:spcBef>
              <a:spcAft>
                <a:spcPct val="0"/>
              </a:spcAft>
              <a:defRPr kumimoji="1" sz="2400">
                <a:solidFill>
                  <a:schemeClr val="tx1"/>
                </a:solidFill>
                <a:latin typeface="Times New Roman" charset="0"/>
              </a:defRPr>
            </a:lvl7pPr>
            <a:lvl8pPr marL="3429000" indent="-228600" eaLnBrk="0" fontAlgn="base" hangingPunct="0">
              <a:spcBef>
                <a:spcPct val="0"/>
              </a:spcBef>
              <a:spcAft>
                <a:spcPct val="0"/>
              </a:spcAft>
              <a:defRPr kumimoji="1" sz="2400">
                <a:solidFill>
                  <a:schemeClr val="tx1"/>
                </a:solidFill>
                <a:latin typeface="Times New Roman" charset="0"/>
              </a:defRPr>
            </a:lvl8pPr>
            <a:lvl9pPr marL="3886200" indent="-228600" eaLnBrk="0" fontAlgn="base" hangingPunct="0">
              <a:spcBef>
                <a:spcPct val="0"/>
              </a:spcBef>
              <a:spcAft>
                <a:spcPct val="0"/>
              </a:spcAft>
              <a:defRPr kumimoji="1" sz="2400">
                <a:solidFill>
                  <a:schemeClr val="tx1"/>
                </a:solidFill>
                <a:latin typeface="Times New Roman" charset="0"/>
              </a:defRPr>
            </a:lvl9pPr>
          </a:lstStyle>
          <a:p>
            <a:pPr>
              <a:spcBef>
                <a:spcPct val="20000"/>
              </a:spcBef>
              <a:buClr>
                <a:schemeClr val="accent2"/>
              </a:buClr>
              <a:buSzPct val="80000"/>
              <a:buFont typeface="Wingdings" pitchFamily="2" charset="2"/>
              <a:buNone/>
              <a:defRPr/>
            </a:pPr>
            <a:r>
              <a:rPr lang="it-IT" altLang="it-IT" dirty="0" smtClean="0">
                <a:effectLst>
                  <a:outerShdw blurRad="38100" dist="38100" dir="2700000" algn="tl">
                    <a:srgbClr val="000000"/>
                  </a:outerShdw>
                </a:effectLst>
                <a:latin typeface="Arial" charset="0"/>
              </a:rPr>
              <a:t>E’ necessario:</a:t>
            </a:r>
          </a:p>
          <a:p>
            <a:pPr>
              <a:spcBef>
                <a:spcPct val="20000"/>
              </a:spcBef>
              <a:buClr>
                <a:schemeClr val="accent2"/>
              </a:buClr>
              <a:buSzPct val="80000"/>
              <a:buFont typeface="Wingdings" pitchFamily="2" charset="2"/>
              <a:buNone/>
              <a:defRPr/>
            </a:pPr>
            <a:r>
              <a:rPr lang="it-IT" altLang="it-IT" dirty="0" smtClean="0">
                <a:effectLst>
                  <a:outerShdw blurRad="38100" dist="38100" dir="2700000" algn="tl">
                    <a:srgbClr val="000000"/>
                  </a:outerShdw>
                </a:effectLst>
                <a:latin typeface="Arial" charset="0"/>
              </a:rPr>
              <a:t>· tenere un </a:t>
            </a:r>
            <a:r>
              <a:rPr lang="it-IT" altLang="it-IT" dirty="0" smtClean="0">
                <a:solidFill>
                  <a:srgbClr val="FFFF00"/>
                </a:solidFill>
                <a:effectLst>
                  <a:outerShdw blurRad="38100" dist="38100" dir="2700000" algn="tl">
                    <a:srgbClr val="000000"/>
                  </a:outerShdw>
                </a:effectLst>
                <a:latin typeface="Arial" charset="0"/>
              </a:rPr>
              <a:t>quaderno di campagna </a:t>
            </a:r>
          </a:p>
          <a:p>
            <a:pPr>
              <a:spcBef>
                <a:spcPct val="20000"/>
              </a:spcBef>
              <a:buClr>
                <a:schemeClr val="accent2"/>
              </a:buClr>
              <a:buSzPct val="80000"/>
              <a:buFont typeface="Wingdings" pitchFamily="2" charset="2"/>
              <a:buNone/>
              <a:defRPr/>
            </a:pPr>
            <a:r>
              <a:rPr lang="it-IT" altLang="it-IT" dirty="0" smtClean="0">
                <a:effectLst>
                  <a:outerShdw blurRad="38100" dist="38100" dir="2700000" algn="tl">
                    <a:srgbClr val="000000"/>
                  </a:outerShdw>
                </a:effectLst>
                <a:latin typeface="Arial" charset="0"/>
              </a:rPr>
              <a:t>· etichettare i campioni</a:t>
            </a:r>
          </a:p>
          <a:p>
            <a:pPr>
              <a:spcBef>
                <a:spcPct val="20000"/>
              </a:spcBef>
              <a:buClr>
                <a:schemeClr val="accent2"/>
              </a:buClr>
              <a:buSzPct val="80000"/>
              <a:buFont typeface="Wingdings" pitchFamily="2" charset="2"/>
              <a:buNone/>
              <a:defRPr/>
            </a:pPr>
            <a:r>
              <a:rPr lang="it-IT" altLang="it-IT" dirty="0" smtClean="0">
                <a:effectLst>
                  <a:outerShdw blurRad="38100" dist="38100" dir="2700000" algn="tl">
                    <a:srgbClr val="000000"/>
                  </a:outerShdw>
                </a:effectLst>
                <a:latin typeface="Arial" charset="0"/>
              </a:rPr>
              <a:t>. registrazione di tutti i campioni raccolti e identificazione di ogni contenitore con ad esempio: </a:t>
            </a:r>
          </a:p>
          <a:p>
            <a:pPr indent="198438">
              <a:spcBef>
                <a:spcPct val="20000"/>
              </a:spcBef>
              <a:buClr>
                <a:schemeClr val="accent2"/>
              </a:buClr>
              <a:buSzPct val="80000"/>
              <a:buFont typeface="Wingdings" pitchFamily="2" charset="2"/>
              <a:buNone/>
              <a:defRPr/>
            </a:pPr>
            <a:r>
              <a:rPr lang="it-IT" altLang="it-IT" sz="2000" dirty="0" smtClean="0">
                <a:effectLst>
                  <a:outerShdw blurRad="38100" dist="38100" dir="2700000" algn="tl">
                    <a:srgbClr val="000000"/>
                  </a:outerShdw>
                </a:effectLst>
                <a:latin typeface="Arial" charset="0"/>
              </a:rPr>
              <a:t>· ora,</a:t>
            </a:r>
          </a:p>
          <a:p>
            <a:pPr indent="198438">
              <a:spcBef>
                <a:spcPct val="20000"/>
              </a:spcBef>
              <a:buClr>
                <a:schemeClr val="accent2"/>
              </a:buClr>
              <a:buSzPct val="80000"/>
              <a:buFont typeface="Wingdings" pitchFamily="2" charset="2"/>
              <a:buNone/>
              <a:defRPr/>
            </a:pPr>
            <a:r>
              <a:rPr lang="it-IT" altLang="it-IT" sz="2000" dirty="0" smtClean="0">
                <a:effectLst>
                  <a:outerShdw blurRad="38100" dist="38100" dir="2700000" algn="tl">
                    <a:srgbClr val="000000"/>
                  </a:outerShdw>
                </a:effectLst>
                <a:latin typeface="Arial" charset="0"/>
              </a:rPr>
              <a:t>· data,</a:t>
            </a:r>
          </a:p>
          <a:p>
            <a:pPr indent="198438">
              <a:spcBef>
                <a:spcPct val="20000"/>
              </a:spcBef>
              <a:buClr>
                <a:schemeClr val="accent2"/>
              </a:buClr>
              <a:buSzPct val="80000"/>
              <a:buFont typeface="Wingdings" pitchFamily="2" charset="2"/>
              <a:buNone/>
              <a:defRPr/>
            </a:pPr>
            <a:r>
              <a:rPr lang="it-IT" altLang="it-IT" sz="2000" dirty="0" smtClean="0">
                <a:effectLst>
                  <a:outerShdw blurRad="38100" dist="38100" dir="2700000" algn="tl">
                    <a:srgbClr val="000000"/>
                  </a:outerShdw>
                </a:effectLst>
                <a:latin typeface="Arial" charset="0"/>
              </a:rPr>
              <a:t>· nome dell'operatore,</a:t>
            </a:r>
          </a:p>
          <a:p>
            <a:pPr indent="198438">
              <a:spcBef>
                <a:spcPct val="20000"/>
              </a:spcBef>
              <a:buClr>
                <a:schemeClr val="accent2"/>
              </a:buClr>
              <a:buSzPct val="80000"/>
              <a:buFont typeface="Wingdings" pitchFamily="2" charset="2"/>
              <a:buNone/>
              <a:defRPr/>
            </a:pPr>
            <a:r>
              <a:rPr lang="it-IT" altLang="it-IT" sz="2000" dirty="0" smtClean="0">
                <a:effectLst>
                  <a:outerShdw blurRad="38100" dist="38100" dir="2700000" algn="tl">
                    <a:srgbClr val="000000"/>
                  </a:outerShdw>
                </a:effectLst>
                <a:latin typeface="Arial" charset="0"/>
              </a:rPr>
              <a:t>· numero del campione e locazione (sigla che fa riferimento ad una precisa zona indicata su una mappa).</a:t>
            </a:r>
          </a:p>
          <a:p>
            <a:pPr>
              <a:spcBef>
                <a:spcPct val="20000"/>
              </a:spcBef>
              <a:buClr>
                <a:schemeClr val="accent2"/>
              </a:buClr>
              <a:buSzPct val="80000"/>
              <a:buFont typeface="Wingdings" pitchFamily="2" charset="2"/>
              <a:buNone/>
              <a:defRPr/>
            </a:pPr>
            <a:endParaRPr lang="it-IT" altLang="it-IT" dirty="0" smtClean="0">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3769105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A07D0182-BC6C-4E51-8953-E62FD4D45613}" type="slidenum">
              <a:rPr lang="it-IT" altLang="it-IT" sz="1400"/>
              <a:pPr/>
              <a:t>6</a:t>
            </a:fld>
            <a:endParaRPr lang="it-IT" altLang="it-IT" sz="1400"/>
          </a:p>
        </p:txBody>
      </p:sp>
      <p:sp>
        <p:nvSpPr>
          <p:cNvPr id="130050" name="Rectangle 2"/>
          <p:cNvSpPr>
            <a:spLocks noGrp="1" noChangeArrowheads="1"/>
          </p:cNvSpPr>
          <p:nvPr>
            <p:ph type="title"/>
          </p:nvPr>
        </p:nvSpPr>
        <p:spPr>
          <a:xfrm>
            <a:off x="609600" y="381000"/>
            <a:ext cx="7772400" cy="1143000"/>
          </a:xfrm>
        </p:spPr>
        <p:txBody>
          <a:bodyPr/>
          <a:lstStyle/>
          <a:p>
            <a:pPr>
              <a:defRPr/>
            </a:pPr>
            <a:r>
              <a:rPr lang="it-IT" altLang="it-IT" sz="3600" smtClean="0"/>
              <a:t>TRATTAMENTO E CONSERVAZIONE DEI CAMPIONI</a:t>
            </a:r>
            <a:endParaRPr lang="it-IT" altLang="it-IT" smtClean="0"/>
          </a:p>
        </p:txBody>
      </p:sp>
      <p:sp>
        <p:nvSpPr>
          <p:cNvPr id="130051" name="Rectangle 3"/>
          <p:cNvSpPr>
            <a:spLocks noGrp="1" noChangeArrowheads="1"/>
          </p:cNvSpPr>
          <p:nvPr>
            <p:ph type="body" idx="1"/>
          </p:nvPr>
        </p:nvSpPr>
        <p:spPr/>
        <p:txBody>
          <a:bodyPr/>
          <a:lstStyle/>
          <a:p>
            <a:pPr algn="just">
              <a:buFont typeface="Arial" panose="020B0604020202020204" pitchFamily="34" charset="0"/>
              <a:buChar char="•"/>
              <a:defRPr/>
            </a:pPr>
            <a:r>
              <a:rPr lang="it-IT" altLang="it-IT" dirty="0" smtClean="0"/>
              <a:t>Il tipo di contenitore usato per la raccolta del campione è di estrema importanza (plastica?, vetro?).</a:t>
            </a:r>
          </a:p>
          <a:p>
            <a:pPr marL="0" indent="0" algn="just">
              <a:defRPr/>
            </a:pPr>
            <a:endParaRPr lang="it-IT" altLang="it-IT" dirty="0" smtClean="0"/>
          </a:p>
          <a:p>
            <a:pPr algn="just">
              <a:buFont typeface="Arial" panose="020B0604020202020204" pitchFamily="34" charset="0"/>
              <a:buChar char="•"/>
              <a:defRPr/>
            </a:pPr>
            <a:r>
              <a:rPr lang="it-IT" altLang="it-IT" dirty="0" smtClean="0"/>
              <a:t>si possono introdurre grandi errori durante il campionamento e lo stoccaggio, a causa del rilascio o dell'adsorbimento per esempio di metalli sulle pareti del contenitore, oppure della precipitazione di composti poco solubili. </a:t>
            </a:r>
          </a:p>
          <a:p>
            <a:pPr marL="0" indent="0">
              <a:defRPr/>
            </a:pPr>
            <a:endParaRPr lang="it-IT" altLang="it-IT" dirty="0" smtClean="0"/>
          </a:p>
        </p:txBody>
      </p:sp>
    </p:spTree>
    <p:extLst>
      <p:ext uri="{BB962C8B-B14F-4D97-AF65-F5344CB8AC3E}">
        <p14:creationId xmlns:p14="http://schemas.microsoft.com/office/powerpoint/2010/main" val="1782312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9B9E2B81-C1EA-4E14-8B96-C48B0E35247C}" type="slidenum">
              <a:rPr lang="it-IT" altLang="it-IT" sz="1400"/>
              <a:pPr/>
              <a:t>7</a:t>
            </a:fld>
            <a:endParaRPr lang="it-IT" altLang="it-IT" sz="1400"/>
          </a:p>
        </p:txBody>
      </p:sp>
      <p:sp>
        <p:nvSpPr>
          <p:cNvPr id="131074" name="Rectangle 1026"/>
          <p:cNvSpPr>
            <a:spLocks noGrp="1" noChangeArrowheads="1"/>
          </p:cNvSpPr>
          <p:nvPr>
            <p:ph type="title"/>
          </p:nvPr>
        </p:nvSpPr>
        <p:spPr>
          <a:xfrm>
            <a:off x="685800" y="0"/>
            <a:ext cx="7772400" cy="1143000"/>
          </a:xfrm>
        </p:spPr>
        <p:txBody>
          <a:bodyPr/>
          <a:lstStyle/>
          <a:p>
            <a:pPr>
              <a:defRPr/>
            </a:pPr>
            <a:r>
              <a:rPr lang="it-IT" altLang="it-IT" sz="2800" dirty="0" smtClean="0"/>
              <a:t>Esempio: METALLI IN TRACCE nelle acque</a:t>
            </a:r>
          </a:p>
        </p:txBody>
      </p:sp>
      <p:sp>
        <p:nvSpPr>
          <p:cNvPr id="131075" name="Rectangle 1027"/>
          <p:cNvSpPr>
            <a:spLocks noGrp="1" noChangeArrowheads="1"/>
          </p:cNvSpPr>
          <p:nvPr>
            <p:ph type="body" idx="1"/>
          </p:nvPr>
        </p:nvSpPr>
        <p:spPr>
          <a:xfrm>
            <a:off x="685800" y="914400"/>
            <a:ext cx="8001000" cy="4572000"/>
          </a:xfrm>
        </p:spPr>
        <p:txBody>
          <a:bodyPr/>
          <a:lstStyle/>
          <a:p>
            <a:pPr marL="0" indent="0">
              <a:lnSpc>
                <a:spcPct val="90000"/>
              </a:lnSpc>
              <a:defRPr/>
            </a:pPr>
            <a:r>
              <a:rPr lang="it-IT" altLang="it-IT" sz="2200" dirty="0" smtClean="0"/>
              <a:t>I contenitori sono:</a:t>
            </a:r>
          </a:p>
          <a:p>
            <a:pPr marL="0" indent="0">
              <a:lnSpc>
                <a:spcPct val="90000"/>
              </a:lnSpc>
              <a:defRPr/>
            </a:pPr>
            <a:r>
              <a:rPr lang="it-IT" altLang="it-IT" sz="2200" dirty="0" smtClean="0"/>
              <a:t>1. puliti in modo accurato con una soluzione detergente non ionica</a:t>
            </a:r>
          </a:p>
          <a:p>
            <a:pPr marL="0" indent="0">
              <a:lnSpc>
                <a:spcPct val="90000"/>
              </a:lnSpc>
              <a:defRPr/>
            </a:pPr>
            <a:r>
              <a:rPr lang="it-IT" altLang="it-IT" sz="2200" dirty="0" smtClean="0"/>
              <a:t>2. risciacquati con acqua di rubinetto</a:t>
            </a:r>
          </a:p>
          <a:p>
            <a:pPr marL="0" indent="0">
              <a:lnSpc>
                <a:spcPct val="90000"/>
              </a:lnSpc>
              <a:defRPr/>
            </a:pPr>
            <a:r>
              <a:rPr lang="it-IT" altLang="it-IT" sz="2200" dirty="0" smtClean="0"/>
              <a:t>3. lavati con acido diluito</a:t>
            </a:r>
          </a:p>
          <a:p>
            <a:pPr marL="0" indent="0">
              <a:lnSpc>
                <a:spcPct val="90000"/>
              </a:lnSpc>
              <a:defRPr/>
            </a:pPr>
            <a:r>
              <a:rPr lang="it-IT" altLang="it-IT" sz="2200" dirty="0" smtClean="0"/>
              <a:t>4. risciacquati più volte con acqua super pura (</a:t>
            </a:r>
            <a:r>
              <a:rPr lang="it-IT" altLang="it-IT" sz="2200" dirty="0" err="1" smtClean="0"/>
              <a:t>MilliQ</a:t>
            </a:r>
            <a:r>
              <a:rPr lang="it-IT" altLang="it-IT" sz="2200" dirty="0" smtClean="0"/>
              <a:t>)</a:t>
            </a:r>
          </a:p>
          <a:p>
            <a:pPr marL="0" indent="0">
              <a:lnSpc>
                <a:spcPct val="90000"/>
              </a:lnSpc>
              <a:defRPr/>
            </a:pPr>
            <a:r>
              <a:rPr lang="it-IT" altLang="it-IT" sz="2200" dirty="0" smtClean="0"/>
              <a:t>5. se di plastica, condizionati usando HNO3 (1:1). </a:t>
            </a:r>
          </a:p>
          <a:p>
            <a:pPr marL="0" indent="0">
              <a:lnSpc>
                <a:spcPct val="90000"/>
              </a:lnSpc>
              <a:defRPr/>
            </a:pPr>
            <a:r>
              <a:rPr lang="it-IT" altLang="it-IT" sz="2200" dirty="0" smtClean="0"/>
              <a:t>I campioni si preservano immediatamente dopo il prelievo, acidificandoli con acido nitrico concentrato (ad elevata purezza) fino a </a:t>
            </a:r>
            <a:r>
              <a:rPr lang="it-IT" altLang="it-IT" sz="2200" dirty="0" err="1" smtClean="0"/>
              <a:t>pH</a:t>
            </a:r>
            <a:r>
              <a:rPr lang="it-IT" altLang="it-IT" sz="2200" dirty="0" smtClean="0"/>
              <a:t> </a:t>
            </a:r>
            <a:r>
              <a:rPr lang="it-IT" altLang="it-IT" sz="2200" dirty="0" err="1" smtClean="0"/>
              <a:t>ca</a:t>
            </a:r>
            <a:r>
              <a:rPr lang="it-IT" altLang="it-IT" sz="2200" dirty="0" smtClean="0"/>
              <a:t>. 2. </a:t>
            </a:r>
          </a:p>
          <a:p>
            <a:pPr marL="0" indent="0">
              <a:lnSpc>
                <a:spcPct val="90000"/>
              </a:lnSpc>
              <a:defRPr/>
            </a:pPr>
            <a:r>
              <a:rPr lang="it-IT" altLang="it-IT" sz="2200" dirty="0" smtClean="0"/>
              <a:t>Si conservano preferibilmente in frigorifero ad una temperatura compresa tra 0 e 4°C per prevenire cambi di volume in seguito all'evaporazione. </a:t>
            </a:r>
          </a:p>
          <a:p>
            <a:pPr marL="0" indent="0" algn="just">
              <a:lnSpc>
                <a:spcPct val="90000"/>
              </a:lnSpc>
              <a:defRPr/>
            </a:pPr>
            <a:r>
              <a:rPr lang="it-IT" altLang="it-IT" sz="2200" dirty="0" smtClean="0"/>
              <a:t>N.B.: </a:t>
            </a:r>
            <a:r>
              <a:rPr lang="it-IT" altLang="it-IT" sz="2000" dirty="0" smtClean="0">
                <a:solidFill>
                  <a:srgbClr val="FFFF00"/>
                </a:solidFill>
              </a:rPr>
              <a:t>campioni con concentrazioni di metalli dell'ordine di milligrammi/litro sono stabili anche per più di sei mesi (eccetto il mercurio). Per le parti per miliardo (</a:t>
            </a:r>
            <a:r>
              <a:rPr lang="it-IT" altLang="it-IT" sz="2000" dirty="0" err="1" smtClean="0">
                <a:solidFill>
                  <a:srgbClr val="FFFF00"/>
                </a:solidFill>
              </a:rPr>
              <a:t>ppb</a:t>
            </a:r>
            <a:r>
              <a:rPr lang="it-IT" altLang="it-IT" sz="2000" dirty="0" smtClean="0">
                <a:solidFill>
                  <a:srgbClr val="FFFF00"/>
                </a:solidFill>
              </a:rPr>
              <a:t>), i campioni vanno analizzati prima possibile.</a:t>
            </a:r>
            <a:endParaRPr lang="it-IT" altLang="it-IT" sz="2200" dirty="0" smtClean="0">
              <a:solidFill>
                <a:srgbClr val="FFFF00"/>
              </a:solidFill>
            </a:endParaRPr>
          </a:p>
          <a:p>
            <a:pPr marL="0" indent="0">
              <a:lnSpc>
                <a:spcPct val="90000"/>
              </a:lnSpc>
              <a:defRPr/>
            </a:pPr>
            <a:endParaRPr lang="it-IT" altLang="it-IT" sz="2200" dirty="0" smtClean="0"/>
          </a:p>
        </p:txBody>
      </p:sp>
    </p:spTree>
    <p:extLst>
      <p:ext uri="{BB962C8B-B14F-4D97-AF65-F5344CB8AC3E}">
        <p14:creationId xmlns:p14="http://schemas.microsoft.com/office/powerpoint/2010/main" val="348683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0A2BF732-6FA1-4805-B5BA-5358022E31AD}" type="slidenum">
              <a:rPr lang="it-IT" altLang="it-IT" sz="1400"/>
              <a:pPr/>
              <a:t>8</a:t>
            </a:fld>
            <a:endParaRPr lang="it-IT" altLang="it-IT" sz="1400"/>
          </a:p>
        </p:txBody>
      </p:sp>
      <p:sp>
        <p:nvSpPr>
          <p:cNvPr id="133122" name="Rectangle 1026"/>
          <p:cNvSpPr>
            <a:spLocks noGrp="1" noChangeArrowheads="1"/>
          </p:cNvSpPr>
          <p:nvPr>
            <p:ph type="title"/>
          </p:nvPr>
        </p:nvSpPr>
        <p:spPr>
          <a:xfrm>
            <a:off x="381000" y="304800"/>
            <a:ext cx="7772400" cy="1143000"/>
          </a:xfrm>
        </p:spPr>
        <p:txBody>
          <a:bodyPr/>
          <a:lstStyle/>
          <a:p>
            <a:pPr>
              <a:defRPr/>
            </a:pPr>
            <a:r>
              <a:rPr lang="it-IT" altLang="it-IT" dirty="0" smtClean="0"/>
              <a:t>Esempio di prelievo</a:t>
            </a:r>
          </a:p>
        </p:txBody>
      </p:sp>
      <p:sp>
        <p:nvSpPr>
          <p:cNvPr id="133123" name="Rectangle 1027"/>
          <p:cNvSpPr>
            <a:spLocks noGrp="1" noChangeArrowheads="1"/>
          </p:cNvSpPr>
          <p:nvPr>
            <p:ph type="body" idx="1"/>
          </p:nvPr>
        </p:nvSpPr>
        <p:spPr>
          <a:xfrm>
            <a:off x="539552" y="1196752"/>
            <a:ext cx="7772400" cy="4114800"/>
          </a:xfrm>
        </p:spPr>
        <p:txBody>
          <a:bodyPr/>
          <a:lstStyle/>
          <a:p>
            <a:pPr marL="0" indent="0">
              <a:defRPr/>
            </a:pPr>
            <a:r>
              <a:rPr lang="it-IT" altLang="it-IT" dirty="0" smtClean="0"/>
              <a:t>Nella fase di prelievo le componenti che in generale hanno una prevalenza sulle altre sono:</a:t>
            </a:r>
          </a:p>
          <a:p>
            <a:pPr marL="0" indent="0">
              <a:lnSpc>
                <a:spcPct val="120000"/>
              </a:lnSpc>
              <a:defRPr/>
            </a:pPr>
            <a:r>
              <a:rPr lang="it-IT" altLang="it-IT" dirty="0" smtClean="0"/>
              <a:t>1. il numero di campioni;</a:t>
            </a:r>
          </a:p>
          <a:p>
            <a:pPr marL="0" indent="0">
              <a:lnSpc>
                <a:spcPct val="120000"/>
              </a:lnSpc>
              <a:defRPr/>
            </a:pPr>
            <a:r>
              <a:rPr lang="it-IT" altLang="it-IT" dirty="0" smtClean="0"/>
              <a:t>2. la quantità di campione;</a:t>
            </a:r>
          </a:p>
          <a:p>
            <a:pPr marL="0" indent="0">
              <a:lnSpc>
                <a:spcPct val="120000"/>
              </a:lnSpc>
              <a:defRPr/>
            </a:pPr>
            <a:r>
              <a:rPr lang="it-IT" altLang="it-IT" dirty="0" smtClean="0"/>
              <a:t>3. il tipo di contenitori dei campioni;</a:t>
            </a:r>
          </a:p>
          <a:p>
            <a:pPr marL="0" indent="0">
              <a:lnSpc>
                <a:spcPct val="120000"/>
              </a:lnSpc>
              <a:defRPr/>
            </a:pPr>
            <a:r>
              <a:rPr lang="it-IT" altLang="it-IT" dirty="0" smtClean="0"/>
              <a:t>4. il bianco da campo.</a:t>
            </a:r>
          </a:p>
          <a:p>
            <a:pPr marL="0" indent="0">
              <a:lnSpc>
                <a:spcPct val="120000"/>
              </a:lnSpc>
              <a:defRPr/>
            </a:pPr>
            <a:endParaRPr lang="it-IT" altLang="it-IT" dirty="0" smtClean="0"/>
          </a:p>
          <a:p>
            <a:pPr marL="0" indent="0">
              <a:defRPr/>
            </a:pPr>
            <a:r>
              <a:rPr lang="it-IT" altLang="it-IT" dirty="0"/>
              <a:t>PROBLEMATICHE PIU’ IMPORTANTI:</a:t>
            </a:r>
          </a:p>
          <a:p>
            <a:pPr marL="0" indent="0">
              <a:buFont typeface="Wingdings" panose="05000000000000000000" pitchFamily="2" charset="2"/>
              <a:buChar char="l"/>
              <a:defRPr/>
            </a:pPr>
            <a:r>
              <a:rPr lang="it-IT" altLang="it-IT" dirty="0"/>
              <a:t> Contaminazione</a:t>
            </a:r>
          </a:p>
          <a:p>
            <a:pPr marL="0" indent="0">
              <a:buFont typeface="Wingdings" panose="05000000000000000000" pitchFamily="2" charset="2"/>
              <a:buChar char="l"/>
              <a:defRPr/>
            </a:pPr>
            <a:r>
              <a:rPr lang="it-IT" altLang="it-IT" dirty="0"/>
              <a:t> Perdita </a:t>
            </a:r>
            <a:r>
              <a:rPr lang="it-IT" altLang="it-IT" dirty="0" err="1"/>
              <a:t>analiti</a:t>
            </a:r>
            <a:endParaRPr lang="it-IT" altLang="it-IT" dirty="0"/>
          </a:p>
          <a:p>
            <a:pPr marL="0" indent="0">
              <a:buFont typeface="Wingdings" panose="05000000000000000000" pitchFamily="2" charset="2"/>
              <a:buChar char="l"/>
              <a:defRPr/>
            </a:pPr>
            <a:r>
              <a:rPr lang="it-IT" altLang="it-IT" dirty="0"/>
              <a:t> Reazioni indesiderate</a:t>
            </a:r>
          </a:p>
          <a:p>
            <a:pPr marL="0" indent="0">
              <a:lnSpc>
                <a:spcPct val="120000"/>
              </a:lnSpc>
              <a:defRPr/>
            </a:pPr>
            <a:endParaRPr lang="it-IT" altLang="it-IT" dirty="0" smtClean="0"/>
          </a:p>
          <a:p>
            <a:pPr marL="0" indent="0">
              <a:lnSpc>
                <a:spcPct val="120000"/>
              </a:lnSpc>
              <a:defRPr/>
            </a:pPr>
            <a:endParaRPr lang="it-IT" altLang="it-IT" dirty="0"/>
          </a:p>
          <a:p>
            <a:pPr marL="0" indent="0">
              <a:lnSpc>
                <a:spcPct val="120000"/>
              </a:lnSpc>
              <a:defRPr/>
            </a:pPr>
            <a:endParaRPr lang="it-IT" altLang="it-IT" dirty="0" smtClean="0"/>
          </a:p>
          <a:p>
            <a:pPr marL="0" indent="0">
              <a:defRPr/>
            </a:pPr>
            <a:endParaRPr lang="it-IT" altLang="it-IT" dirty="0" smtClean="0"/>
          </a:p>
        </p:txBody>
      </p:sp>
    </p:spTree>
    <p:extLst>
      <p:ext uri="{BB962C8B-B14F-4D97-AF65-F5344CB8AC3E}">
        <p14:creationId xmlns:p14="http://schemas.microsoft.com/office/powerpoint/2010/main" val="4085010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DC3AFF6B-E188-49FB-BCD0-1675E8FC1F03}" type="slidenum">
              <a:rPr lang="it-IT" altLang="it-IT" sz="1400"/>
              <a:pPr/>
              <a:t>9</a:t>
            </a:fld>
            <a:endParaRPr lang="it-IT" altLang="it-IT" sz="1400"/>
          </a:p>
        </p:txBody>
      </p:sp>
      <p:sp>
        <p:nvSpPr>
          <p:cNvPr id="135171" name="Rectangle 3"/>
          <p:cNvSpPr>
            <a:spLocks noGrp="1" noChangeArrowheads="1"/>
          </p:cNvSpPr>
          <p:nvPr>
            <p:ph type="body" idx="1"/>
          </p:nvPr>
        </p:nvSpPr>
        <p:spPr>
          <a:xfrm>
            <a:off x="539552" y="404664"/>
            <a:ext cx="7620000" cy="4953000"/>
          </a:xfrm>
        </p:spPr>
        <p:txBody>
          <a:bodyPr/>
          <a:lstStyle/>
          <a:p>
            <a:pPr marL="0" indent="0">
              <a:lnSpc>
                <a:spcPct val="150000"/>
              </a:lnSpc>
              <a:defRPr/>
            </a:pPr>
            <a:endParaRPr lang="it-IT" altLang="it-IT" dirty="0" smtClean="0"/>
          </a:p>
          <a:p>
            <a:pPr marL="0" indent="0">
              <a:lnSpc>
                <a:spcPct val="150000"/>
              </a:lnSpc>
              <a:defRPr/>
            </a:pPr>
            <a:r>
              <a:rPr lang="it-IT" altLang="it-IT" dirty="0" smtClean="0">
                <a:solidFill>
                  <a:srgbClr val="FFFF00"/>
                </a:solidFill>
              </a:rPr>
              <a:t>Esempi:</a:t>
            </a:r>
          </a:p>
          <a:p>
            <a:pPr>
              <a:lnSpc>
                <a:spcPct val="150000"/>
              </a:lnSpc>
              <a:buFont typeface="Arial" panose="020B0604020202020204" pitchFamily="34" charset="0"/>
              <a:buChar char="•"/>
              <a:defRPr/>
            </a:pPr>
            <a:r>
              <a:rPr lang="it-IT" altLang="it-IT" dirty="0" smtClean="0"/>
              <a:t>METALLI:	polietilene (il vetro rilascia o </a:t>
            </a:r>
            <a:r>
              <a:rPr lang="it-IT" altLang="it-IT" dirty="0" err="1" smtClean="0"/>
              <a:t>adsorbe</a:t>
            </a:r>
            <a:r>
              <a:rPr lang="it-IT" altLang="it-IT" dirty="0" smtClean="0"/>
              <a:t> metalli: per es. Na o Si)</a:t>
            </a:r>
          </a:p>
          <a:p>
            <a:pPr>
              <a:lnSpc>
                <a:spcPct val="150000"/>
              </a:lnSpc>
              <a:buFont typeface="Arial" panose="020B0604020202020204" pitchFamily="34" charset="0"/>
              <a:buChar char="•"/>
              <a:defRPr/>
            </a:pPr>
            <a:r>
              <a:rPr lang="it-IT" altLang="it-IT" dirty="0" smtClean="0"/>
              <a:t>ORGANICI: meglio utilizzare il vetro</a:t>
            </a:r>
          </a:p>
          <a:p>
            <a:pPr>
              <a:lnSpc>
                <a:spcPct val="150000"/>
              </a:lnSpc>
              <a:buFont typeface="Arial" panose="020B0604020202020204" pitchFamily="34" charset="0"/>
              <a:buChar char="•"/>
              <a:defRPr/>
            </a:pPr>
            <a:r>
              <a:rPr lang="it-IT" altLang="it-IT" sz="2000" dirty="0" smtClean="0"/>
              <a:t>VOLUME GAS  SOPRA IL LIQUIDO: NON lasciarne se ho composti volatili o gas da analizzare; SI, in generale, per facilitare il mescolamento prima dell'analisi</a:t>
            </a:r>
          </a:p>
          <a:p>
            <a:pPr marL="0" indent="0">
              <a:defRPr/>
            </a:pPr>
            <a:endParaRPr lang="it-IT" altLang="it-IT" dirty="0" smtClean="0"/>
          </a:p>
        </p:txBody>
      </p:sp>
    </p:spTree>
    <p:extLst>
      <p:ext uri="{BB962C8B-B14F-4D97-AF65-F5344CB8AC3E}">
        <p14:creationId xmlns:p14="http://schemas.microsoft.com/office/powerpoint/2010/main" val="3367335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uttura predefinita">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1741</TotalTime>
  <Words>1320</Words>
  <Application>Microsoft Office PowerPoint</Application>
  <PresentationFormat>Presentazione su schermo (4:3)</PresentationFormat>
  <Paragraphs>182</Paragraphs>
  <Slides>15</Slides>
  <Notes>11</Notes>
  <HiddenSlides>0</HiddenSlides>
  <MMClips>0</MMClips>
  <ScaleCrop>false</ScaleCrop>
  <HeadingPairs>
    <vt:vector size="8" baseType="variant">
      <vt:variant>
        <vt:lpstr>Caratteri utilizzati</vt:lpstr>
      </vt:variant>
      <vt:variant>
        <vt:i4>3</vt:i4>
      </vt:variant>
      <vt:variant>
        <vt:lpstr>Tema</vt:lpstr>
      </vt:variant>
      <vt:variant>
        <vt:i4>1</vt:i4>
      </vt:variant>
      <vt:variant>
        <vt:lpstr>Server OLE incorporati</vt:lpstr>
      </vt:variant>
      <vt:variant>
        <vt:i4>3</vt:i4>
      </vt:variant>
      <vt:variant>
        <vt:lpstr>Titoli diapositive</vt:lpstr>
      </vt:variant>
      <vt:variant>
        <vt:i4>15</vt:i4>
      </vt:variant>
    </vt:vector>
  </HeadingPairs>
  <TitlesOfParts>
    <vt:vector size="22" baseType="lpstr">
      <vt:lpstr>Arial</vt:lpstr>
      <vt:lpstr>Times New Roman</vt:lpstr>
      <vt:lpstr>Wingdings</vt:lpstr>
      <vt:lpstr>Struttura predefinita</vt:lpstr>
      <vt:lpstr>Picture</vt:lpstr>
      <vt:lpstr>Microsoft Word Picture</vt:lpstr>
      <vt:lpstr>Clip</vt:lpstr>
      <vt:lpstr>LEZIONI DI CHIMICA ANALITICA</vt:lpstr>
      <vt:lpstr>Presentazione standard di PowerPoint</vt:lpstr>
      <vt:lpstr>BASI SISTEMATICHE DI UN QUALSIASI PROGRAMMA DI CAMPIONAMENTO</vt:lpstr>
      <vt:lpstr>Presentazione standard di PowerPoint</vt:lpstr>
      <vt:lpstr>Presentazione standard di PowerPoint</vt:lpstr>
      <vt:lpstr>TRATTAMENTO E CONSERVAZIONE DEI CAMPIONI</vt:lpstr>
      <vt:lpstr>Esempio: METALLI IN TRACCE nelle acque</vt:lpstr>
      <vt:lpstr>Esempio di prelievo</vt:lpstr>
      <vt:lpstr>Presentazione standard di PowerPoint</vt:lpstr>
      <vt:lpstr>Esempi</vt:lpstr>
      <vt:lpstr>Campionare fiumi o canali</vt:lpstr>
      <vt:lpstr>Campionamento casuale</vt:lpstr>
      <vt:lpstr>Presentazione standard di PowerPoint</vt:lpstr>
      <vt:lpstr>Presentazione standard di PowerPoint</vt:lpstr>
      <vt:lpstr>Presentazione standard di PowerPoint</vt:lpstr>
    </vt:vector>
  </TitlesOfParts>
  <Company>Dip. Scienze Chimiche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Gianpiero Adami</dc:creator>
  <cp:lastModifiedBy>AG</cp:lastModifiedBy>
  <cp:revision>351</cp:revision>
  <cp:lastPrinted>2004-10-06T08:03:40Z</cp:lastPrinted>
  <dcterms:created xsi:type="dcterms:W3CDTF">2003-01-22T08:58:03Z</dcterms:created>
  <dcterms:modified xsi:type="dcterms:W3CDTF">2020-03-16T11:17:29Z</dcterms:modified>
</cp:coreProperties>
</file>