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96" r:id="rId2"/>
    <p:sldMasterId id="2147483708" r:id="rId3"/>
  </p:sldMasterIdLst>
  <p:notesMasterIdLst>
    <p:notesMasterId r:id="rId52"/>
  </p:notesMasterIdLst>
  <p:handoutMasterIdLst>
    <p:handoutMasterId r:id="rId53"/>
  </p:handoutMasterIdLst>
  <p:sldIdLst>
    <p:sldId id="422" r:id="rId4"/>
    <p:sldId id="375" r:id="rId5"/>
    <p:sldId id="376" r:id="rId6"/>
    <p:sldId id="377" r:id="rId7"/>
    <p:sldId id="378" r:id="rId8"/>
    <p:sldId id="379" r:id="rId9"/>
    <p:sldId id="380" r:id="rId10"/>
    <p:sldId id="381" r:id="rId11"/>
    <p:sldId id="382" r:id="rId12"/>
    <p:sldId id="383" r:id="rId13"/>
    <p:sldId id="384" r:id="rId14"/>
    <p:sldId id="385" r:id="rId15"/>
    <p:sldId id="386" r:id="rId16"/>
    <p:sldId id="387" r:id="rId17"/>
    <p:sldId id="388" r:id="rId18"/>
    <p:sldId id="389" r:id="rId19"/>
    <p:sldId id="390" r:id="rId20"/>
    <p:sldId id="393" r:id="rId21"/>
    <p:sldId id="394" r:id="rId22"/>
    <p:sldId id="395" r:id="rId23"/>
    <p:sldId id="396" r:id="rId24"/>
    <p:sldId id="397" r:id="rId25"/>
    <p:sldId id="398" r:id="rId26"/>
    <p:sldId id="399" r:id="rId27"/>
    <p:sldId id="400" r:id="rId28"/>
    <p:sldId id="401" r:id="rId29"/>
    <p:sldId id="406" r:id="rId30"/>
    <p:sldId id="407" r:id="rId31"/>
    <p:sldId id="408" r:id="rId32"/>
    <p:sldId id="409" r:id="rId33"/>
    <p:sldId id="410" r:id="rId34"/>
    <p:sldId id="411" r:id="rId35"/>
    <p:sldId id="412" r:id="rId36"/>
    <p:sldId id="425" r:id="rId37"/>
    <p:sldId id="429" r:id="rId38"/>
    <p:sldId id="430" r:id="rId39"/>
    <p:sldId id="402" r:id="rId40"/>
    <p:sldId id="403" r:id="rId41"/>
    <p:sldId id="404" r:id="rId42"/>
    <p:sldId id="413" r:id="rId43"/>
    <p:sldId id="414" r:id="rId44"/>
    <p:sldId id="415" r:id="rId45"/>
    <p:sldId id="416" r:id="rId46"/>
    <p:sldId id="417" r:id="rId47"/>
    <p:sldId id="418" r:id="rId48"/>
    <p:sldId id="419" r:id="rId49"/>
    <p:sldId id="420" r:id="rId50"/>
    <p:sldId id="421" r:id="rId51"/>
  </p:sldIdLst>
  <p:sldSz cx="9144000" cy="6858000" type="screen4x3"/>
  <p:notesSz cx="6834188" cy="9979025"/>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1">
          <p15:clr>
            <a:srgbClr val="A4A3A4"/>
          </p15:clr>
        </p15:guide>
        <p15:guide id="2" pos="215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B68"/>
    <a:srgbClr val="FFFF00"/>
    <a:srgbClr val="000066"/>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1306" y="67"/>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5054"/>
    </p:cViewPr>
  </p:sorterViewPr>
  <p:notesViewPr>
    <p:cSldViewPr>
      <p:cViewPr varScale="1">
        <p:scale>
          <a:sx n="61" d="100"/>
          <a:sy n="61" d="100"/>
        </p:scale>
        <p:origin x="3250" y="48"/>
      </p:cViewPr>
      <p:guideLst>
        <p:guide orient="horz" pos="3141"/>
        <p:guide pos="215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handoutMaster" Target="handoutMasters/handoutMaster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4.wmf"/><Relationship Id="rId5" Type="http://schemas.openxmlformats.org/officeDocument/2006/relationships/image" Target="../media/image23.wmf"/><Relationship Id="rId4"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606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t" anchorCtr="0" compatLnSpc="1">
            <a:prstTxWarp prst="textNoShape">
              <a:avLst/>
            </a:prstTxWarp>
          </a:bodyPr>
          <a:lstStyle>
            <a:lvl1pPr defTabSz="923925">
              <a:defRPr kumimoji="0" sz="1200"/>
            </a:lvl1pPr>
          </a:lstStyle>
          <a:p>
            <a:pPr>
              <a:defRPr/>
            </a:pPr>
            <a:r>
              <a:rPr lang="it-IT" altLang="it-IT"/>
              <a:t>Gianpiero Adami</a:t>
            </a:r>
          </a:p>
        </p:txBody>
      </p:sp>
      <p:sp>
        <p:nvSpPr>
          <p:cNvPr id="18435" name="Rectangle 3"/>
          <p:cNvSpPr>
            <a:spLocks noGrp="1" noChangeArrowheads="1"/>
          </p:cNvSpPr>
          <p:nvPr>
            <p:ph type="dt" sz="quarter" idx="1"/>
          </p:nvPr>
        </p:nvSpPr>
        <p:spPr bwMode="auto">
          <a:xfrm>
            <a:off x="3873500" y="0"/>
            <a:ext cx="29606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t" anchorCtr="0" compatLnSpc="1">
            <a:prstTxWarp prst="textNoShape">
              <a:avLst/>
            </a:prstTxWarp>
          </a:bodyPr>
          <a:lstStyle>
            <a:lvl1pPr algn="r" defTabSz="923925">
              <a:defRPr kumimoji="0" sz="1200"/>
            </a:lvl1pPr>
          </a:lstStyle>
          <a:p>
            <a:pPr>
              <a:defRPr/>
            </a:pPr>
            <a:r>
              <a:rPr lang="it-IT" altLang="it-IT"/>
              <a:t>Tecniche Analitiche Ambientali</a:t>
            </a:r>
          </a:p>
        </p:txBody>
      </p:sp>
      <p:sp>
        <p:nvSpPr>
          <p:cNvPr id="18436" name="Rectangle 4"/>
          <p:cNvSpPr>
            <a:spLocks noGrp="1" noChangeArrowheads="1"/>
          </p:cNvSpPr>
          <p:nvPr>
            <p:ph type="ftr" sz="quarter" idx="2"/>
          </p:nvPr>
        </p:nvSpPr>
        <p:spPr bwMode="auto">
          <a:xfrm>
            <a:off x="0" y="9478963"/>
            <a:ext cx="2960688"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b" anchorCtr="0" compatLnSpc="1">
            <a:prstTxWarp prst="textNoShape">
              <a:avLst/>
            </a:prstTxWarp>
          </a:bodyPr>
          <a:lstStyle>
            <a:lvl1pPr defTabSz="923925">
              <a:defRPr kumimoji="0" sz="1200"/>
            </a:lvl1pPr>
          </a:lstStyle>
          <a:p>
            <a:pPr>
              <a:defRPr/>
            </a:pPr>
            <a:r>
              <a:rPr lang="it-IT" altLang="it-IT"/>
              <a:t>Titolo</a:t>
            </a:r>
          </a:p>
        </p:txBody>
      </p:sp>
      <p:sp>
        <p:nvSpPr>
          <p:cNvPr id="18437" name="Rectangle 5"/>
          <p:cNvSpPr>
            <a:spLocks noGrp="1" noChangeArrowheads="1"/>
          </p:cNvSpPr>
          <p:nvPr>
            <p:ph type="sldNum" sz="quarter" idx="3"/>
          </p:nvPr>
        </p:nvSpPr>
        <p:spPr bwMode="auto">
          <a:xfrm>
            <a:off x="3873500" y="9478963"/>
            <a:ext cx="2960688"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b" anchorCtr="0" compatLnSpc="1">
            <a:prstTxWarp prst="textNoShape">
              <a:avLst/>
            </a:prstTxWarp>
          </a:bodyPr>
          <a:lstStyle>
            <a:lvl1pPr algn="r" defTabSz="923925">
              <a:defRPr kumimoji="0" sz="1200"/>
            </a:lvl1pPr>
          </a:lstStyle>
          <a:p>
            <a:fld id="{3DB0B171-33EE-458C-8F5C-C51A76FC19CB}" type="slidenum">
              <a:rPr lang="it-IT" altLang="it-IT"/>
              <a:pPr/>
              <a:t>‹N›</a:t>
            </a:fld>
            <a:endParaRPr lang="it-IT" alt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606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t" anchorCtr="0" compatLnSpc="1">
            <a:prstTxWarp prst="textNoShape">
              <a:avLst/>
            </a:prstTxWarp>
          </a:bodyPr>
          <a:lstStyle>
            <a:lvl1pPr defTabSz="923925">
              <a:defRPr kumimoji="0" sz="1200"/>
            </a:lvl1pPr>
          </a:lstStyle>
          <a:p>
            <a:pPr>
              <a:defRPr/>
            </a:pPr>
            <a:endParaRPr lang="it-IT" altLang="it-IT"/>
          </a:p>
        </p:txBody>
      </p:sp>
      <p:sp>
        <p:nvSpPr>
          <p:cNvPr id="19459" name="Rectangle 3"/>
          <p:cNvSpPr>
            <a:spLocks noGrp="1" noChangeArrowheads="1"/>
          </p:cNvSpPr>
          <p:nvPr>
            <p:ph type="dt" idx="1"/>
          </p:nvPr>
        </p:nvSpPr>
        <p:spPr bwMode="auto">
          <a:xfrm>
            <a:off x="3873500" y="0"/>
            <a:ext cx="2960688"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t" anchorCtr="0" compatLnSpc="1">
            <a:prstTxWarp prst="textNoShape">
              <a:avLst/>
            </a:prstTxWarp>
          </a:bodyPr>
          <a:lstStyle>
            <a:lvl1pPr algn="r" defTabSz="923925">
              <a:defRPr kumimoji="0" sz="1200"/>
            </a:lvl1pPr>
          </a:lstStyle>
          <a:p>
            <a:pPr>
              <a:defRPr/>
            </a:pPr>
            <a:r>
              <a:rPr lang="it-IT" altLang="it-IT"/>
              <a:t>Tecniche Analitiche Ambientali</a:t>
            </a:r>
          </a:p>
        </p:txBody>
      </p:sp>
      <p:sp>
        <p:nvSpPr>
          <p:cNvPr id="21508" name="Rectangle 4"/>
          <p:cNvSpPr>
            <a:spLocks noGrp="1" noRot="1" noChangeAspect="1" noChangeArrowheads="1" noTextEdit="1"/>
          </p:cNvSpPr>
          <p:nvPr>
            <p:ph type="sldImg" idx="2"/>
          </p:nvPr>
        </p:nvSpPr>
        <p:spPr bwMode="auto">
          <a:xfrm>
            <a:off x="923925" y="749300"/>
            <a:ext cx="4989513" cy="37417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11225" y="4738688"/>
            <a:ext cx="5011738" cy="449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t" anchorCtr="0" compatLnSpc="1">
            <a:prstTxWarp prst="textNoShape">
              <a:avLst/>
            </a:prstTxWarp>
          </a:bodyPr>
          <a:lstStyle/>
          <a:p>
            <a:pPr lvl="0"/>
            <a:r>
              <a:rPr lang="it-IT" altLang="it-IT" noProof="0" smtClean="0"/>
              <a:t>Fare clic per modificare gli stili del testo dello schema</a:t>
            </a:r>
          </a:p>
          <a:p>
            <a:pPr lvl="1"/>
            <a:r>
              <a:rPr lang="it-IT" altLang="it-IT" noProof="0" smtClean="0"/>
              <a:t>Secondo livello</a:t>
            </a:r>
          </a:p>
          <a:p>
            <a:pPr lvl="2"/>
            <a:r>
              <a:rPr lang="it-IT" altLang="it-IT" noProof="0" smtClean="0"/>
              <a:t>Terzo livello</a:t>
            </a:r>
          </a:p>
          <a:p>
            <a:pPr lvl="3"/>
            <a:r>
              <a:rPr lang="it-IT" altLang="it-IT" noProof="0" smtClean="0"/>
              <a:t>Quarto livello</a:t>
            </a:r>
          </a:p>
          <a:p>
            <a:pPr lvl="4"/>
            <a:r>
              <a:rPr lang="it-IT" altLang="it-IT" noProof="0" smtClean="0"/>
              <a:t>Quinto livello</a:t>
            </a:r>
          </a:p>
        </p:txBody>
      </p:sp>
      <p:sp>
        <p:nvSpPr>
          <p:cNvPr id="19462" name="Rectangle 6"/>
          <p:cNvSpPr>
            <a:spLocks noGrp="1" noChangeArrowheads="1"/>
          </p:cNvSpPr>
          <p:nvPr>
            <p:ph type="ftr" sz="quarter" idx="4"/>
          </p:nvPr>
        </p:nvSpPr>
        <p:spPr bwMode="auto">
          <a:xfrm>
            <a:off x="0" y="9478963"/>
            <a:ext cx="2960688"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b" anchorCtr="0" compatLnSpc="1">
            <a:prstTxWarp prst="textNoShape">
              <a:avLst/>
            </a:prstTxWarp>
          </a:bodyPr>
          <a:lstStyle>
            <a:lvl1pPr defTabSz="923925">
              <a:defRPr kumimoji="0" sz="1200"/>
            </a:lvl1pPr>
          </a:lstStyle>
          <a:p>
            <a:pPr>
              <a:defRPr/>
            </a:pPr>
            <a:endParaRPr lang="it-IT" altLang="it-IT"/>
          </a:p>
        </p:txBody>
      </p:sp>
      <p:sp>
        <p:nvSpPr>
          <p:cNvPr id="19463" name="Rectangle 7"/>
          <p:cNvSpPr>
            <a:spLocks noGrp="1" noChangeArrowheads="1"/>
          </p:cNvSpPr>
          <p:nvPr>
            <p:ph type="sldNum" sz="quarter" idx="5"/>
          </p:nvPr>
        </p:nvSpPr>
        <p:spPr bwMode="auto">
          <a:xfrm>
            <a:off x="3873500" y="9478963"/>
            <a:ext cx="2960688"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320" tIns="46161" rIns="92320" bIns="46161" numCol="1" anchor="b" anchorCtr="0" compatLnSpc="1">
            <a:prstTxWarp prst="textNoShape">
              <a:avLst/>
            </a:prstTxWarp>
          </a:bodyPr>
          <a:lstStyle>
            <a:lvl1pPr algn="r" defTabSz="923925">
              <a:defRPr kumimoji="0" sz="1200"/>
            </a:lvl1pPr>
          </a:lstStyle>
          <a:p>
            <a:fld id="{EC9E8291-0D18-4776-BE64-EC081CE5914F}" type="slidenum">
              <a:rPr lang="it-IT" altLang="it-IT"/>
              <a:pPr/>
              <a:t>‹N›</a:t>
            </a:fld>
            <a:endParaRPr lang="it-IT" altLang="it-IT"/>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947CB6-A308-4685-8AF1-7B9A3D214723}" type="slidenum">
              <a:rPr kumimoji="0" lang="it-IT"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it-IT"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p:txBody>
          <a:bodyPr/>
          <a:lstStyle/>
          <a:p>
            <a:endParaRPr lang="it-IT" altLang="en-US"/>
          </a:p>
        </p:txBody>
      </p:sp>
    </p:spTree>
    <p:extLst>
      <p:ext uri="{BB962C8B-B14F-4D97-AF65-F5344CB8AC3E}">
        <p14:creationId xmlns:p14="http://schemas.microsoft.com/office/powerpoint/2010/main" val="204678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847680F-2AC6-4A4B-B901-4A493BF5110A}" type="slidenum">
              <a:rPr kumimoji="0" lang="it-IT"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it-IT"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endParaRPr lang="it-IT" altLang="en-US"/>
          </a:p>
        </p:txBody>
      </p:sp>
    </p:spTree>
    <p:extLst>
      <p:ext uri="{BB962C8B-B14F-4D97-AF65-F5344CB8AC3E}">
        <p14:creationId xmlns:p14="http://schemas.microsoft.com/office/powerpoint/2010/main" val="3022122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AF31D-792A-456D-944C-6823592ECB67}" type="slidenum">
              <a:rPr kumimoji="0" lang="it-IT" altLang="en-US" sz="12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it-IT" alt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it-IT" altLang="en-US"/>
          </a:p>
        </p:txBody>
      </p:sp>
    </p:spTree>
    <p:extLst>
      <p:ext uri="{BB962C8B-B14F-4D97-AF65-F5344CB8AC3E}">
        <p14:creationId xmlns:p14="http://schemas.microsoft.com/office/powerpoint/2010/main" val="21812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gradFill rotWithShape="0">
          <a:gsLst>
            <a:gs pos="0">
              <a:srgbClr val="002F5E"/>
            </a:gs>
            <a:gs pos="5000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it-IT"/>
          </a:p>
        </p:txBody>
      </p:sp>
      <p:sp>
        <p:nvSpPr>
          <p:cNvPr id="6" name="Rectangle 9"/>
          <p:cNvSpPr>
            <a:spLocks noChangeArrowheads="1"/>
          </p:cNvSpPr>
          <p:nvPr/>
        </p:nvSpPr>
        <p:spPr bwMode="auto">
          <a:xfrm>
            <a:off x="0" y="3505200"/>
            <a:ext cx="4724400" cy="152400"/>
          </a:xfrm>
          <a:prstGeom prst="rect">
            <a:avLst/>
          </a:prstGeom>
          <a:solidFill>
            <a:schemeClr val="accent1">
              <a:alpha val="5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kumimoji="1" sz="2400">
                <a:solidFill>
                  <a:schemeClr val="tx1"/>
                </a:solidFill>
                <a:latin typeface="Times New Roman" pitchFamily="18" charset="0"/>
              </a:defRPr>
            </a:lvl1pPr>
            <a:lvl2pPr marL="742950" indent="-285750">
              <a:defRPr kumimoji="1" sz="2400">
                <a:solidFill>
                  <a:schemeClr val="tx1"/>
                </a:solidFill>
                <a:latin typeface="Times New Roman" pitchFamily="18" charset="0"/>
              </a:defRPr>
            </a:lvl2pPr>
            <a:lvl3pPr marL="1143000" indent="-228600">
              <a:defRPr kumimoji="1" sz="2400">
                <a:solidFill>
                  <a:schemeClr val="tx1"/>
                </a:solidFill>
                <a:latin typeface="Times New Roman" pitchFamily="18" charset="0"/>
              </a:defRPr>
            </a:lvl3pPr>
            <a:lvl4pPr marL="1600200" indent="-228600">
              <a:defRPr kumimoji="1" sz="2400">
                <a:solidFill>
                  <a:schemeClr val="tx1"/>
                </a:solidFill>
                <a:latin typeface="Times New Roman" pitchFamily="18" charset="0"/>
              </a:defRPr>
            </a:lvl4pPr>
            <a:lvl5pPr marL="2057400" indent="-228600">
              <a:defRPr kumimoji="1" sz="2400">
                <a:solidFill>
                  <a:schemeClr val="tx1"/>
                </a:solidFill>
                <a:latin typeface="Times New Roman" pitchFamily="18" charset="0"/>
              </a:defRPr>
            </a:lvl5pPr>
            <a:lvl6pPr marL="2514600" indent="-228600" eaLnBrk="0" fontAlgn="base" hangingPunct="0">
              <a:spcBef>
                <a:spcPct val="0"/>
              </a:spcBef>
              <a:spcAft>
                <a:spcPct val="0"/>
              </a:spcAft>
              <a:defRPr kumimoji="1" sz="2400">
                <a:solidFill>
                  <a:schemeClr val="tx1"/>
                </a:solidFill>
                <a:latin typeface="Times New Roman" pitchFamily="18" charset="0"/>
              </a:defRPr>
            </a:lvl6pPr>
            <a:lvl7pPr marL="2971800" indent="-228600" eaLnBrk="0" fontAlgn="base" hangingPunct="0">
              <a:spcBef>
                <a:spcPct val="0"/>
              </a:spcBef>
              <a:spcAft>
                <a:spcPct val="0"/>
              </a:spcAft>
              <a:defRPr kumimoji="1" sz="2400">
                <a:solidFill>
                  <a:schemeClr val="tx1"/>
                </a:solidFill>
                <a:latin typeface="Times New Roman" pitchFamily="18" charset="0"/>
              </a:defRPr>
            </a:lvl7pPr>
            <a:lvl8pPr marL="3429000" indent="-228600" eaLnBrk="0" fontAlgn="base" hangingPunct="0">
              <a:spcBef>
                <a:spcPct val="0"/>
              </a:spcBef>
              <a:spcAft>
                <a:spcPct val="0"/>
              </a:spcAft>
              <a:defRPr kumimoji="1" sz="2400">
                <a:solidFill>
                  <a:schemeClr val="tx1"/>
                </a:solidFill>
                <a:latin typeface="Times New Roman" pitchFamily="18" charset="0"/>
              </a:defRPr>
            </a:lvl8pPr>
            <a:lvl9pPr marL="3886200" indent="-228600" eaLnBrk="0" fontAlgn="base" hangingPunct="0">
              <a:spcBef>
                <a:spcPct val="0"/>
              </a:spcBef>
              <a:spcAft>
                <a:spcPct val="0"/>
              </a:spcAft>
              <a:defRPr kumimoji="1" sz="2400">
                <a:solidFill>
                  <a:schemeClr val="tx1"/>
                </a:solidFill>
                <a:latin typeface="Times New Roman" pitchFamily="18" charset="0"/>
              </a:defRPr>
            </a:lvl9pPr>
          </a:lstStyle>
          <a:p>
            <a:pPr>
              <a:defRPr/>
            </a:pPr>
            <a:endParaRPr lang="it-IT" altLang="it-IT" smtClean="0"/>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it-IT" altLang="it-IT" noProof="0" smtClean="0"/>
              <a:t>Fare clic per modificare lo stile del titolo dello schema</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defRPr b="1">
                <a:latin typeface="Times New Roman" pitchFamily="18" charset="0"/>
              </a:defRPr>
            </a:lvl1pPr>
          </a:lstStyle>
          <a:p>
            <a:pPr lvl="0"/>
            <a:r>
              <a:rPr lang="it-IT" altLang="it-IT" noProof="0" smtClean="0"/>
              <a:t>Fare clic per modificare lo stile del sottotitolo dello schema</a:t>
            </a:r>
          </a:p>
        </p:txBody>
      </p:sp>
      <p:sp>
        <p:nvSpPr>
          <p:cNvPr id="7" name="Rectangle 6"/>
          <p:cNvSpPr>
            <a:spLocks noGrp="1" noChangeArrowheads="1"/>
          </p:cNvSpPr>
          <p:nvPr>
            <p:ph type="dt" sz="quarter" idx="10"/>
          </p:nvPr>
        </p:nvSpPr>
        <p:spPr/>
        <p:txBody>
          <a:bodyPr/>
          <a:lstStyle>
            <a:lvl1pPr>
              <a:defRPr/>
            </a:lvl1pPr>
          </a:lstStyle>
          <a:p>
            <a:pPr>
              <a:defRPr/>
            </a:pPr>
            <a:endParaRPr lang="it-IT" altLang="it-IT"/>
          </a:p>
        </p:txBody>
      </p:sp>
      <p:sp>
        <p:nvSpPr>
          <p:cNvPr id="8" name="Rectangle 7"/>
          <p:cNvSpPr>
            <a:spLocks noGrp="1" noChangeArrowheads="1"/>
          </p:cNvSpPr>
          <p:nvPr>
            <p:ph type="ftr" sz="quarter" idx="11"/>
          </p:nvPr>
        </p:nvSpPr>
        <p:spPr/>
        <p:txBody>
          <a:bodyPr/>
          <a:lstStyle>
            <a:lvl1pPr>
              <a:defRPr/>
            </a:lvl1pPr>
          </a:lstStyle>
          <a:p>
            <a:pPr>
              <a:defRPr/>
            </a:pPr>
            <a:r>
              <a:rPr lang="it-IT" altLang="it-IT"/>
              <a:t>Tecniche Analitiche Ambientali</a:t>
            </a:r>
          </a:p>
        </p:txBody>
      </p:sp>
      <p:sp>
        <p:nvSpPr>
          <p:cNvPr id="9" name="Rectangle 8"/>
          <p:cNvSpPr>
            <a:spLocks noGrp="1" noChangeArrowheads="1"/>
          </p:cNvSpPr>
          <p:nvPr>
            <p:ph type="sldNum" sz="quarter" idx="12"/>
          </p:nvPr>
        </p:nvSpPr>
        <p:spPr/>
        <p:txBody>
          <a:bodyPr/>
          <a:lstStyle>
            <a:lvl1pPr>
              <a:defRPr/>
            </a:lvl1pPr>
          </a:lstStyle>
          <a:p>
            <a:fld id="{4BFB54F4-DDAA-4167-8C5C-ED9C6111BD7D}" type="slidenum">
              <a:rPr lang="it-IT" altLang="it-IT"/>
              <a:pPr/>
              <a:t>‹N›</a:t>
            </a:fld>
            <a:endParaRPr lang="it-IT" altLang="it-IT"/>
          </a:p>
        </p:txBody>
      </p:sp>
    </p:spTree>
    <p:extLst>
      <p:ext uri="{BB962C8B-B14F-4D97-AF65-F5344CB8AC3E}">
        <p14:creationId xmlns:p14="http://schemas.microsoft.com/office/powerpoint/2010/main" val="1024021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754D6B04-A37F-4923-9A72-89A7A4BC7946}" type="slidenum">
              <a:rPr lang="it-IT" altLang="it-IT"/>
              <a:pPr/>
              <a:t>‹N›</a:t>
            </a:fld>
            <a:endParaRPr lang="it-IT" altLang="it-IT"/>
          </a:p>
        </p:txBody>
      </p:sp>
    </p:spTree>
    <p:extLst>
      <p:ext uri="{BB962C8B-B14F-4D97-AF65-F5344CB8AC3E}">
        <p14:creationId xmlns:p14="http://schemas.microsoft.com/office/powerpoint/2010/main" val="198428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20469BC7-C85A-49DE-96A9-C9DF96BCE95B}" type="slidenum">
              <a:rPr lang="it-IT" altLang="it-IT"/>
              <a:pPr/>
              <a:t>‹N›</a:t>
            </a:fld>
            <a:endParaRPr lang="it-IT" altLang="it-IT"/>
          </a:p>
        </p:txBody>
      </p:sp>
    </p:spTree>
    <p:extLst>
      <p:ext uri="{BB962C8B-B14F-4D97-AF65-F5344CB8AC3E}">
        <p14:creationId xmlns:p14="http://schemas.microsoft.com/office/powerpoint/2010/main" val="1399907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2C2C4EEC-1D7C-4AE8-8631-C12E84E5D504}" type="slidenum">
              <a:rPr lang="it-IT" altLang="it-IT"/>
              <a:pPr>
                <a:defRPr/>
              </a:pPr>
              <a:t>‹N›</a:t>
            </a:fld>
            <a:endParaRPr lang="it-IT" altLang="it-IT"/>
          </a:p>
        </p:txBody>
      </p:sp>
    </p:spTree>
    <p:extLst>
      <p:ext uri="{BB962C8B-B14F-4D97-AF65-F5344CB8AC3E}">
        <p14:creationId xmlns:p14="http://schemas.microsoft.com/office/powerpoint/2010/main" val="250741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B9D6F0CF-7163-4C4A-8492-1B3D9E8ADC7F}" type="slidenum">
              <a:rPr lang="it-IT" altLang="it-IT"/>
              <a:pPr>
                <a:defRPr/>
              </a:pPr>
              <a:t>‹N›</a:t>
            </a:fld>
            <a:endParaRPr lang="it-IT" altLang="it-IT"/>
          </a:p>
        </p:txBody>
      </p:sp>
    </p:spTree>
    <p:extLst>
      <p:ext uri="{BB962C8B-B14F-4D97-AF65-F5344CB8AC3E}">
        <p14:creationId xmlns:p14="http://schemas.microsoft.com/office/powerpoint/2010/main" val="259447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54022AD3-E940-423A-BDCA-B9B167C676F2}" type="slidenum">
              <a:rPr lang="it-IT" altLang="it-IT"/>
              <a:pPr>
                <a:defRPr/>
              </a:pPr>
              <a:t>‹N›</a:t>
            </a:fld>
            <a:endParaRPr lang="it-IT" altLang="it-IT"/>
          </a:p>
        </p:txBody>
      </p:sp>
    </p:spTree>
    <p:extLst>
      <p:ext uri="{BB962C8B-B14F-4D97-AF65-F5344CB8AC3E}">
        <p14:creationId xmlns:p14="http://schemas.microsoft.com/office/powerpoint/2010/main" val="2243058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1BA64A32-3646-4DE6-A077-38A34C3D4AB8}" type="slidenum">
              <a:rPr lang="it-IT" altLang="it-IT"/>
              <a:pPr>
                <a:defRPr/>
              </a:pPr>
              <a:t>‹N›</a:t>
            </a:fld>
            <a:endParaRPr lang="it-IT" altLang="it-IT"/>
          </a:p>
        </p:txBody>
      </p:sp>
    </p:spTree>
    <p:extLst>
      <p:ext uri="{BB962C8B-B14F-4D97-AF65-F5344CB8AC3E}">
        <p14:creationId xmlns:p14="http://schemas.microsoft.com/office/powerpoint/2010/main" val="3436141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9" name="Rectangle 6"/>
          <p:cNvSpPr>
            <a:spLocks noGrp="1" noChangeArrowheads="1"/>
          </p:cNvSpPr>
          <p:nvPr>
            <p:ph type="sldNum" sz="quarter" idx="12"/>
          </p:nvPr>
        </p:nvSpPr>
        <p:spPr>
          <a:ln/>
        </p:spPr>
        <p:txBody>
          <a:bodyPr/>
          <a:lstStyle>
            <a:lvl1pPr>
              <a:defRPr/>
            </a:lvl1pPr>
          </a:lstStyle>
          <a:p>
            <a:pPr>
              <a:defRPr/>
            </a:pPr>
            <a:fld id="{F1BFE937-9166-40CC-A36F-CEEF3C6C232D}" type="slidenum">
              <a:rPr lang="it-IT" altLang="it-IT"/>
              <a:pPr>
                <a:defRPr/>
              </a:pPr>
              <a:t>‹N›</a:t>
            </a:fld>
            <a:endParaRPr lang="it-IT" altLang="it-IT"/>
          </a:p>
        </p:txBody>
      </p:sp>
    </p:spTree>
    <p:extLst>
      <p:ext uri="{BB962C8B-B14F-4D97-AF65-F5344CB8AC3E}">
        <p14:creationId xmlns:p14="http://schemas.microsoft.com/office/powerpoint/2010/main" val="4091306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5" name="Rectangle 6"/>
          <p:cNvSpPr>
            <a:spLocks noGrp="1" noChangeArrowheads="1"/>
          </p:cNvSpPr>
          <p:nvPr>
            <p:ph type="sldNum" sz="quarter" idx="12"/>
          </p:nvPr>
        </p:nvSpPr>
        <p:spPr>
          <a:ln/>
        </p:spPr>
        <p:txBody>
          <a:bodyPr/>
          <a:lstStyle>
            <a:lvl1pPr>
              <a:defRPr/>
            </a:lvl1pPr>
          </a:lstStyle>
          <a:p>
            <a:pPr>
              <a:defRPr/>
            </a:pPr>
            <a:fld id="{1DE6F10D-3F7A-4782-937B-3F8150E197C9}" type="slidenum">
              <a:rPr lang="it-IT" altLang="it-IT"/>
              <a:pPr>
                <a:defRPr/>
              </a:pPr>
              <a:t>‹N›</a:t>
            </a:fld>
            <a:endParaRPr lang="it-IT" altLang="it-IT"/>
          </a:p>
        </p:txBody>
      </p:sp>
    </p:spTree>
    <p:extLst>
      <p:ext uri="{BB962C8B-B14F-4D97-AF65-F5344CB8AC3E}">
        <p14:creationId xmlns:p14="http://schemas.microsoft.com/office/powerpoint/2010/main" val="974549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4" name="Rectangle 6"/>
          <p:cNvSpPr>
            <a:spLocks noGrp="1" noChangeArrowheads="1"/>
          </p:cNvSpPr>
          <p:nvPr>
            <p:ph type="sldNum" sz="quarter" idx="12"/>
          </p:nvPr>
        </p:nvSpPr>
        <p:spPr>
          <a:ln/>
        </p:spPr>
        <p:txBody>
          <a:bodyPr/>
          <a:lstStyle>
            <a:lvl1pPr>
              <a:defRPr/>
            </a:lvl1pPr>
          </a:lstStyle>
          <a:p>
            <a:pPr>
              <a:defRPr/>
            </a:pPr>
            <a:fld id="{3AC514E1-256D-4742-8113-ADBD058EF66A}" type="slidenum">
              <a:rPr lang="it-IT" altLang="it-IT"/>
              <a:pPr>
                <a:defRPr/>
              </a:pPr>
              <a:t>‹N›</a:t>
            </a:fld>
            <a:endParaRPr lang="it-IT" altLang="it-IT"/>
          </a:p>
        </p:txBody>
      </p:sp>
    </p:spTree>
    <p:extLst>
      <p:ext uri="{BB962C8B-B14F-4D97-AF65-F5344CB8AC3E}">
        <p14:creationId xmlns:p14="http://schemas.microsoft.com/office/powerpoint/2010/main" val="14945592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57F4BE5F-95BF-44E5-A743-B81DB7D40C0E}" type="slidenum">
              <a:rPr lang="it-IT" altLang="it-IT"/>
              <a:pPr>
                <a:defRPr/>
              </a:pPr>
              <a:t>‹N›</a:t>
            </a:fld>
            <a:endParaRPr lang="it-IT" altLang="it-IT"/>
          </a:p>
        </p:txBody>
      </p:sp>
    </p:spTree>
    <p:extLst>
      <p:ext uri="{BB962C8B-B14F-4D97-AF65-F5344CB8AC3E}">
        <p14:creationId xmlns:p14="http://schemas.microsoft.com/office/powerpoint/2010/main" val="238500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8A211550-8288-4684-AEC0-56663BABEF21}" type="slidenum">
              <a:rPr lang="it-IT" altLang="it-IT"/>
              <a:pPr/>
              <a:t>‹N›</a:t>
            </a:fld>
            <a:endParaRPr lang="it-IT" altLang="it-IT"/>
          </a:p>
        </p:txBody>
      </p:sp>
    </p:spTree>
    <p:extLst>
      <p:ext uri="{BB962C8B-B14F-4D97-AF65-F5344CB8AC3E}">
        <p14:creationId xmlns:p14="http://schemas.microsoft.com/office/powerpoint/2010/main" val="3186024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a:ln/>
        </p:spPr>
        <p:txBody>
          <a:bodyPr/>
          <a:lstStyle>
            <a:lvl1pPr>
              <a:defRPr/>
            </a:lvl1pPr>
          </a:lstStyle>
          <a:p>
            <a:pPr>
              <a:defRPr/>
            </a:pPr>
            <a:fld id="{8AA11FEB-593D-471F-B056-C59CD29060F0}" type="slidenum">
              <a:rPr lang="it-IT" altLang="it-IT"/>
              <a:pPr>
                <a:defRPr/>
              </a:pPr>
              <a:t>‹N›</a:t>
            </a:fld>
            <a:endParaRPr lang="it-IT" altLang="it-IT"/>
          </a:p>
        </p:txBody>
      </p:sp>
    </p:spTree>
    <p:extLst>
      <p:ext uri="{BB962C8B-B14F-4D97-AF65-F5344CB8AC3E}">
        <p14:creationId xmlns:p14="http://schemas.microsoft.com/office/powerpoint/2010/main" val="2439484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50ADB9E2-2924-48BB-B7DB-6E9FD65B1854}" type="slidenum">
              <a:rPr lang="it-IT" altLang="it-IT"/>
              <a:pPr>
                <a:defRPr/>
              </a:pPr>
              <a:t>‹N›</a:t>
            </a:fld>
            <a:endParaRPr lang="it-IT" altLang="it-IT"/>
          </a:p>
        </p:txBody>
      </p:sp>
    </p:spTree>
    <p:extLst>
      <p:ext uri="{BB962C8B-B14F-4D97-AF65-F5344CB8AC3E}">
        <p14:creationId xmlns:p14="http://schemas.microsoft.com/office/powerpoint/2010/main" val="5591852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p>
        </p:txBody>
      </p:sp>
      <p:sp>
        <p:nvSpPr>
          <p:cNvPr id="6" name="Rectangle 6"/>
          <p:cNvSpPr>
            <a:spLocks noGrp="1" noChangeArrowheads="1"/>
          </p:cNvSpPr>
          <p:nvPr>
            <p:ph type="sldNum" sz="quarter" idx="12"/>
          </p:nvPr>
        </p:nvSpPr>
        <p:spPr>
          <a:ln/>
        </p:spPr>
        <p:txBody>
          <a:bodyPr/>
          <a:lstStyle>
            <a:lvl1pPr>
              <a:defRPr/>
            </a:lvl1pPr>
          </a:lstStyle>
          <a:p>
            <a:pPr>
              <a:defRPr/>
            </a:pPr>
            <a:fld id="{61E3D0AA-1748-405A-B5A4-45E2A15D9ADD}" type="slidenum">
              <a:rPr lang="it-IT" altLang="it-IT"/>
              <a:pPr>
                <a:defRPr/>
              </a:pPr>
              <a:t>‹N›</a:t>
            </a:fld>
            <a:endParaRPr lang="it-IT" altLang="it-IT"/>
          </a:p>
        </p:txBody>
      </p:sp>
    </p:spTree>
    <p:extLst>
      <p:ext uri="{BB962C8B-B14F-4D97-AF65-F5344CB8AC3E}">
        <p14:creationId xmlns:p14="http://schemas.microsoft.com/office/powerpoint/2010/main" val="1741466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lvl1pPr>
              <a:defRPr/>
            </a:lvl1pPr>
          </a:lstStyle>
          <a:p>
            <a:endParaRPr lang="it-IT" altLang="en-US"/>
          </a:p>
        </p:txBody>
      </p:sp>
      <p:sp>
        <p:nvSpPr>
          <p:cNvPr id="5" name="Segnaposto piè di pagina 4"/>
          <p:cNvSpPr>
            <a:spLocks noGrp="1"/>
          </p:cNvSpPr>
          <p:nvPr>
            <p:ph type="ftr" sz="quarter" idx="11"/>
          </p:nvPr>
        </p:nvSpPr>
        <p:spPr/>
        <p:txBody>
          <a:bodyPr/>
          <a:lstStyle>
            <a:lvl1pPr>
              <a:defRPr/>
            </a:lvl1pPr>
          </a:lstStyle>
          <a:p>
            <a:endParaRPr lang="it-IT" altLang="en-US"/>
          </a:p>
        </p:txBody>
      </p:sp>
      <p:sp>
        <p:nvSpPr>
          <p:cNvPr id="6" name="Segnaposto numero diapositiva 5"/>
          <p:cNvSpPr>
            <a:spLocks noGrp="1"/>
          </p:cNvSpPr>
          <p:nvPr>
            <p:ph type="sldNum" sz="quarter" idx="12"/>
          </p:nvPr>
        </p:nvSpPr>
        <p:spPr/>
        <p:txBody>
          <a:bodyPr/>
          <a:lstStyle>
            <a:lvl1pPr>
              <a:defRPr/>
            </a:lvl1pPr>
          </a:lstStyle>
          <a:p>
            <a:fld id="{8507CB6B-131A-40FB-A160-4D80AE28E348}" type="slidenum">
              <a:rPr lang="it-IT" altLang="en-US"/>
              <a:pPr/>
              <a:t>‹N›</a:t>
            </a:fld>
            <a:endParaRPr lang="it-IT" altLang="en-US"/>
          </a:p>
        </p:txBody>
      </p:sp>
    </p:spTree>
    <p:extLst>
      <p:ext uri="{BB962C8B-B14F-4D97-AF65-F5344CB8AC3E}">
        <p14:creationId xmlns:p14="http://schemas.microsoft.com/office/powerpoint/2010/main" val="3169765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endParaRPr lang="it-IT" altLang="en-US"/>
          </a:p>
        </p:txBody>
      </p:sp>
      <p:sp>
        <p:nvSpPr>
          <p:cNvPr id="5" name="Segnaposto piè di pagina 4"/>
          <p:cNvSpPr>
            <a:spLocks noGrp="1"/>
          </p:cNvSpPr>
          <p:nvPr>
            <p:ph type="ftr" sz="quarter" idx="11"/>
          </p:nvPr>
        </p:nvSpPr>
        <p:spPr/>
        <p:txBody>
          <a:bodyPr/>
          <a:lstStyle>
            <a:lvl1pPr>
              <a:defRPr/>
            </a:lvl1pPr>
          </a:lstStyle>
          <a:p>
            <a:endParaRPr lang="it-IT" altLang="en-US"/>
          </a:p>
        </p:txBody>
      </p:sp>
      <p:sp>
        <p:nvSpPr>
          <p:cNvPr id="6" name="Segnaposto numero diapositiva 5"/>
          <p:cNvSpPr>
            <a:spLocks noGrp="1"/>
          </p:cNvSpPr>
          <p:nvPr>
            <p:ph type="sldNum" sz="quarter" idx="12"/>
          </p:nvPr>
        </p:nvSpPr>
        <p:spPr/>
        <p:txBody>
          <a:bodyPr/>
          <a:lstStyle>
            <a:lvl1pPr>
              <a:defRPr/>
            </a:lvl1pPr>
          </a:lstStyle>
          <a:p>
            <a:fld id="{DEDA06BD-AE23-47C4-B5B2-F8F746508786}" type="slidenum">
              <a:rPr lang="it-IT" altLang="en-US"/>
              <a:pPr/>
              <a:t>‹N›</a:t>
            </a:fld>
            <a:endParaRPr lang="it-IT" altLang="en-US"/>
          </a:p>
        </p:txBody>
      </p:sp>
    </p:spTree>
    <p:extLst>
      <p:ext uri="{BB962C8B-B14F-4D97-AF65-F5344CB8AC3E}">
        <p14:creationId xmlns:p14="http://schemas.microsoft.com/office/powerpoint/2010/main" val="1772382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ltLang="en-US"/>
          </a:p>
        </p:txBody>
      </p:sp>
      <p:sp>
        <p:nvSpPr>
          <p:cNvPr id="5" name="Segnaposto piè di pagina 4"/>
          <p:cNvSpPr>
            <a:spLocks noGrp="1"/>
          </p:cNvSpPr>
          <p:nvPr>
            <p:ph type="ftr" sz="quarter" idx="11"/>
          </p:nvPr>
        </p:nvSpPr>
        <p:spPr/>
        <p:txBody>
          <a:bodyPr/>
          <a:lstStyle>
            <a:lvl1pPr>
              <a:defRPr/>
            </a:lvl1pPr>
          </a:lstStyle>
          <a:p>
            <a:endParaRPr lang="it-IT" altLang="en-US"/>
          </a:p>
        </p:txBody>
      </p:sp>
      <p:sp>
        <p:nvSpPr>
          <p:cNvPr id="6" name="Segnaposto numero diapositiva 5"/>
          <p:cNvSpPr>
            <a:spLocks noGrp="1"/>
          </p:cNvSpPr>
          <p:nvPr>
            <p:ph type="sldNum" sz="quarter" idx="12"/>
          </p:nvPr>
        </p:nvSpPr>
        <p:spPr/>
        <p:txBody>
          <a:bodyPr/>
          <a:lstStyle>
            <a:lvl1pPr>
              <a:defRPr/>
            </a:lvl1pPr>
          </a:lstStyle>
          <a:p>
            <a:fld id="{38DFA39F-16C2-45EB-8083-A7516D271A15}" type="slidenum">
              <a:rPr lang="it-IT" altLang="en-US"/>
              <a:pPr/>
              <a:t>‹N›</a:t>
            </a:fld>
            <a:endParaRPr lang="it-IT" altLang="en-US"/>
          </a:p>
        </p:txBody>
      </p:sp>
    </p:spTree>
    <p:extLst>
      <p:ext uri="{BB962C8B-B14F-4D97-AF65-F5344CB8AC3E}">
        <p14:creationId xmlns:p14="http://schemas.microsoft.com/office/powerpoint/2010/main" val="4089415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lvl1pPr>
              <a:defRPr/>
            </a:lvl1pPr>
          </a:lstStyle>
          <a:p>
            <a:endParaRPr lang="it-IT" altLang="en-US"/>
          </a:p>
        </p:txBody>
      </p:sp>
      <p:sp>
        <p:nvSpPr>
          <p:cNvPr id="6" name="Segnaposto piè di pagina 5"/>
          <p:cNvSpPr>
            <a:spLocks noGrp="1"/>
          </p:cNvSpPr>
          <p:nvPr>
            <p:ph type="ftr" sz="quarter" idx="11"/>
          </p:nvPr>
        </p:nvSpPr>
        <p:spPr/>
        <p:txBody>
          <a:bodyPr/>
          <a:lstStyle>
            <a:lvl1pPr>
              <a:defRPr/>
            </a:lvl1pPr>
          </a:lstStyle>
          <a:p>
            <a:endParaRPr lang="it-IT" altLang="en-US"/>
          </a:p>
        </p:txBody>
      </p:sp>
      <p:sp>
        <p:nvSpPr>
          <p:cNvPr id="7" name="Segnaposto numero diapositiva 6"/>
          <p:cNvSpPr>
            <a:spLocks noGrp="1"/>
          </p:cNvSpPr>
          <p:nvPr>
            <p:ph type="sldNum" sz="quarter" idx="12"/>
          </p:nvPr>
        </p:nvSpPr>
        <p:spPr/>
        <p:txBody>
          <a:bodyPr/>
          <a:lstStyle>
            <a:lvl1pPr>
              <a:defRPr/>
            </a:lvl1pPr>
          </a:lstStyle>
          <a:p>
            <a:fld id="{F05AC9F5-EEAB-47A2-BFCB-95BCC6ADC2D0}" type="slidenum">
              <a:rPr lang="it-IT" altLang="en-US"/>
              <a:pPr/>
              <a:t>‹N›</a:t>
            </a:fld>
            <a:endParaRPr lang="it-IT" altLang="en-US"/>
          </a:p>
        </p:txBody>
      </p:sp>
    </p:spTree>
    <p:extLst>
      <p:ext uri="{BB962C8B-B14F-4D97-AF65-F5344CB8AC3E}">
        <p14:creationId xmlns:p14="http://schemas.microsoft.com/office/powerpoint/2010/main" val="3354603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lvl1pPr>
              <a:defRPr/>
            </a:lvl1pPr>
          </a:lstStyle>
          <a:p>
            <a:endParaRPr lang="it-IT" altLang="en-US"/>
          </a:p>
        </p:txBody>
      </p:sp>
      <p:sp>
        <p:nvSpPr>
          <p:cNvPr id="8" name="Segnaposto piè di pagina 7"/>
          <p:cNvSpPr>
            <a:spLocks noGrp="1"/>
          </p:cNvSpPr>
          <p:nvPr>
            <p:ph type="ftr" sz="quarter" idx="11"/>
          </p:nvPr>
        </p:nvSpPr>
        <p:spPr/>
        <p:txBody>
          <a:bodyPr/>
          <a:lstStyle>
            <a:lvl1pPr>
              <a:defRPr/>
            </a:lvl1pPr>
          </a:lstStyle>
          <a:p>
            <a:endParaRPr lang="it-IT" altLang="en-US"/>
          </a:p>
        </p:txBody>
      </p:sp>
      <p:sp>
        <p:nvSpPr>
          <p:cNvPr id="9" name="Segnaposto numero diapositiva 8"/>
          <p:cNvSpPr>
            <a:spLocks noGrp="1"/>
          </p:cNvSpPr>
          <p:nvPr>
            <p:ph type="sldNum" sz="quarter" idx="12"/>
          </p:nvPr>
        </p:nvSpPr>
        <p:spPr/>
        <p:txBody>
          <a:bodyPr/>
          <a:lstStyle>
            <a:lvl1pPr>
              <a:defRPr/>
            </a:lvl1pPr>
          </a:lstStyle>
          <a:p>
            <a:fld id="{79E53E4E-B161-4E8C-8E5A-78C0DBDDAEB6}" type="slidenum">
              <a:rPr lang="it-IT" altLang="en-US"/>
              <a:pPr/>
              <a:t>‹N›</a:t>
            </a:fld>
            <a:endParaRPr lang="it-IT" altLang="en-US"/>
          </a:p>
        </p:txBody>
      </p:sp>
    </p:spTree>
    <p:extLst>
      <p:ext uri="{BB962C8B-B14F-4D97-AF65-F5344CB8AC3E}">
        <p14:creationId xmlns:p14="http://schemas.microsoft.com/office/powerpoint/2010/main" val="3650268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lvl1pPr>
              <a:defRPr/>
            </a:lvl1pPr>
          </a:lstStyle>
          <a:p>
            <a:endParaRPr lang="it-IT" altLang="en-US"/>
          </a:p>
        </p:txBody>
      </p:sp>
      <p:sp>
        <p:nvSpPr>
          <p:cNvPr id="4" name="Segnaposto piè di pagina 3"/>
          <p:cNvSpPr>
            <a:spLocks noGrp="1"/>
          </p:cNvSpPr>
          <p:nvPr>
            <p:ph type="ftr" sz="quarter" idx="11"/>
          </p:nvPr>
        </p:nvSpPr>
        <p:spPr/>
        <p:txBody>
          <a:bodyPr/>
          <a:lstStyle>
            <a:lvl1pPr>
              <a:defRPr/>
            </a:lvl1pPr>
          </a:lstStyle>
          <a:p>
            <a:endParaRPr lang="it-IT" altLang="en-US"/>
          </a:p>
        </p:txBody>
      </p:sp>
      <p:sp>
        <p:nvSpPr>
          <p:cNvPr id="5" name="Segnaposto numero diapositiva 4"/>
          <p:cNvSpPr>
            <a:spLocks noGrp="1"/>
          </p:cNvSpPr>
          <p:nvPr>
            <p:ph type="sldNum" sz="quarter" idx="12"/>
          </p:nvPr>
        </p:nvSpPr>
        <p:spPr/>
        <p:txBody>
          <a:bodyPr/>
          <a:lstStyle>
            <a:lvl1pPr>
              <a:defRPr/>
            </a:lvl1pPr>
          </a:lstStyle>
          <a:p>
            <a:fld id="{AF476704-D4E9-4AA4-9262-EBBA2CF22150}" type="slidenum">
              <a:rPr lang="it-IT" altLang="en-US"/>
              <a:pPr/>
              <a:t>‹N›</a:t>
            </a:fld>
            <a:endParaRPr lang="it-IT" altLang="en-US"/>
          </a:p>
        </p:txBody>
      </p:sp>
    </p:spTree>
    <p:extLst>
      <p:ext uri="{BB962C8B-B14F-4D97-AF65-F5344CB8AC3E}">
        <p14:creationId xmlns:p14="http://schemas.microsoft.com/office/powerpoint/2010/main" val="222336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ltLang="en-US"/>
          </a:p>
        </p:txBody>
      </p:sp>
      <p:sp>
        <p:nvSpPr>
          <p:cNvPr id="3" name="Segnaposto piè di pagina 2"/>
          <p:cNvSpPr>
            <a:spLocks noGrp="1"/>
          </p:cNvSpPr>
          <p:nvPr>
            <p:ph type="ftr" sz="quarter" idx="11"/>
          </p:nvPr>
        </p:nvSpPr>
        <p:spPr/>
        <p:txBody>
          <a:bodyPr/>
          <a:lstStyle>
            <a:lvl1pPr>
              <a:defRPr/>
            </a:lvl1pPr>
          </a:lstStyle>
          <a:p>
            <a:endParaRPr lang="it-IT" altLang="en-US"/>
          </a:p>
        </p:txBody>
      </p:sp>
      <p:sp>
        <p:nvSpPr>
          <p:cNvPr id="4" name="Segnaposto numero diapositiva 3"/>
          <p:cNvSpPr>
            <a:spLocks noGrp="1"/>
          </p:cNvSpPr>
          <p:nvPr>
            <p:ph type="sldNum" sz="quarter" idx="12"/>
          </p:nvPr>
        </p:nvSpPr>
        <p:spPr/>
        <p:txBody>
          <a:bodyPr/>
          <a:lstStyle>
            <a:lvl1pPr>
              <a:defRPr/>
            </a:lvl1pPr>
          </a:lstStyle>
          <a:p>
            <a:fld id="{CD307548-101E-486A-AA28-1BC85FC2C0B0}" type="slidenum">
              <a:rPr lang="it-IT" altLang="en-US"/>
              <a:pPr/>
              <a:t>‹N›</a:t>
            </a:fld>
            <a:endParaRPr lang="it-IT" altLang="en-US"/>
          </a:p>
        </p:txBody>
      </p:sp>
    </p:spTree>
    <p:extLst>
      <p:ext uri="{BB962C8B-B14F-4D97-AF65-F5344CB8AC3E}">
        <p14:creationId xmlns:p14="http://schemas.microsoft.com/office/powerpoint/2010/main" val="1808375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5"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6" name="Rectangle 10"/>
          <p:cNvSpPr>
            <a:spLocks noGrp="1" noChangeArrowheads="1"/>
          </p:cNvSpPr>
          <p:nvPr>
            <p:ph type="sldNum" sz="quarter" idx="12"/>
          </p:nvPr>
        </p:nvSpPr>
        <p:spPr>
          <a:ln/>
        </p:spPr>
        <p:txBody>
          <a:bodyPr/>
          <a:lstStyle>
            <a:lvl1pPr>
              <a:defRPr/>
            </a:lvl1pPr>
          </a:lstStyle>
          <a:p>
            <a:fld id="{59EBC462-13A0-46F6-8712-E04626CB4735}" type="slidenum">
              <a:rPr lang="it-IT" altLang="it-IT"/>
              <a:pPr/>
              <a:t>‹N›</a:t>
            </a:fld>
            <a:endParaRPr lang="it-IT" altLang="it-IT"/>
          </a:p>
        </p:txBody>
      </p:sp>
    </p:spTree>
    <p:extLst>
      <p:ext uri="{BB962C8B-B14F-4D97-AF65-F5344CB8AC3E}">
        <p14:creationId xmlns:p14="http://schemas.microsoft.com/office/powerpoint/2010/main" val="2301826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en-US"/>
          </a:p>
        </p:txBody>
      </p:sp>
      <p:sp>
        <p:nvSpPr>
          <p:cNvPr id="6" name="Segnaposto piè di pagina 5"/>
          <p:cNvSpPr>
            <a:spLocks noGrp="1"/>
          </p:cNvSpPr>
          <p:nvPr>
            <p:ph type="ftr" sz="quarter" idx="11"/>
          </p:nvPr>
        </p:nvSpPr>
        <p:spPr/>
        <p:txBody>
          <a:bodyPr/>
          <a:lstStyle>
            <a:lvl1pPr>
              <a:defRPr/>
            </a:lvl1pPr>
          </a:lstStyle>
          <a:p>
            <a:endParaRPr lang="it-IT" altLang="en-US"/>
          </a:p>
        </p:txBody>
      </p:sp>
      <p:sp>
        <p:nvSpPr>
          <p:cNvPr id="7" name="Segnaposto numero diapositiva 6"/>
          <p:cNvSpPr>
            <a:spLocks noGrp="1"/>
          </p:cNvSpPr>
          <p:nvPr>
            <p:ph type="sldNum" sz="quarter" idx="12"/>
          </p:nvPr>
        </p:nvSpPr>
        <p:spPr/>
        <p:txBody>
          <a:bodyPr/>
          <a:lstStyle>
            <a:lvl1pPr>
              <a:defRPr/>
            </a:lvl1pPr>
          </a:lstStyle>
          <a:p>
            <a:fld id="{BA58F18F-5422-41AE-A14D-E24EF17F5C4A}" type="slidenum">
              <a:rPr lang="it-IT" altLang="en-US"/>
              <a:pPr/>
              <a:t>‹N›</a:t>
            </a:fld>
            <a:endParaRPr lang="it-IT" altLang="en-US"/>
          </a:p>
        </p:txBody>
      </p:sp>
    </p:spTree>
    <p:extLst>
      <p:ext uri="{BB962C8B-B14F-4D97-AF65-F5344CB8AC3E}">
        <p14:creationId xmlns:p14="http://schemas.microsoft.com/office/powerpoint/2010/main" val="1701276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ltLang="en-US"/>
          </a:p>
        </p:txBody>
      </p:sp>
      <p:sp>
        <p:nvSpPr>
          <p:cNvPr id="6" name="Segnaposto piè di pagina 5"/>
          <p:cNvSpPr>
            <a:spLocks noGrp="1"/>
          </p:cNvSpPr>
          <p:nvPr>
            <p:ph type="ftr" sz="quarter" idx="11"/>
          </p:nvPr>
        </p:nvSpPr>
        <p:spPr/>
        <p:txBody>
          <a:bodyPr/>
          <a:lstStyle>
            <a:lvl1pPr>
              <a:defRPr/>
            </a:lvl1pPr>
          </a:lstStyle>
          <a:p>
            <a:endParaRPr lang="it-IT" altLang="en-US"/>
          </a:p>
        </p:txBody>
      </p:sp>
      <p:sp>
        <p:nvSpPr>
          <p:cNvPr id="7" name="Segnaposto numero diapositiva 6"/>
          <p:cNvSpPr>
            <a:spLocks noGrp="1"/>
          </p:cNvSpPr>
          <p:nvPr>
            <p:ph type="sldNum" sz="quarter" idx="12"/>
          </p:nvPr>
        </p:nvSpPr>
        <p:spPr/>
        <p:txBody>
          <a:bodyPr/>
          <a:lstStyle>
            <a:lvl1pPr>
              <a:defRPr/>
            </a:lvl1pPr>
          </a:lstStyle>
          <a:p>
            <a:fld id="{3D180CA5-A920-43D2-BB9A-E7F638B6D9AF}" type="slidenum">
              <a:rPr lang="it-IT" altLang="en-US"/>
              <a:pPr/>
              <a:t>‹N›</a:t>
            </a:fld>
            <a:endParaRPr lang="it-IT" altLang="en-US"/>
          </a:p>
        </p:txBody>
      </p:sp>
    </p:spTree>
    <p:extLst>
      <p:ext uri="{BB962C8B-B14F-4D97-AF65-F5344CB8AC3E}">
        <p14:creationId xmlns:p14="http://schemas.microsoft.com/office/powerpoint/2010/main" val="1766141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endParaRPr lang="it-IT" altLang="en-US"/>
          </a:p>
        </p:txBody>
      </p:sp>
      <p:sp>
        <p:nvSpPr>
          <p:cNvPr id="5" name="Segnaposto piè di pagina 4"/>
          <p:cNvSpPr>
            <a:spLocks noGrp="1"/>
          </p:cNvSpPr>
          <p:nvPr>
            <p:ph type="ftr" sz="quarter" idx="11"/>
          </p:nvPr>
        </p:nvSpPr>
        <p:spPr/>
        <p:txBody>
          <a:bodyPr/>
          <a:lstStyle>
            <a:lvl1pPr>
              <a:defRPr/>
            </a:lvl1pPr>
          </a:lstStyle>
          <a:p>
            <a:endParaRPr lang="it-IT" altLang="en-US"/>
          </a:p>
        </p:txBody>
      </p:sp>
      <p:sp>
        <p:nvSpPr>
          <p:cNvPr id="6" name="Segnaposto numero diapositiva 5"/>
          <p:cNvSpPr>
            <a:spLocks noGrp="1"/>
          </p:cNvSpPr>
          <p:nvPr>
            <p:ph type="sldNum" sz="quarter" idx="12"/>
          </p:nvPr>
        </p:nvSpPr>
        <p:spPr/>
        <p:txBody>
          <a:bodyPr/>
          <a:lstStyle>
            <a:lvl1pPr>
              <a:defRPr/>
            </a:lvl1pPr>
          </a:lstStyle>
          <a:p>
            <a:fld id="{A4971CB3-C86E-413E-AEE3-463A2E8D6E06}" type="slidenum">
              <a:rPr lang="it-IT" altLang="en-US"/>
              <a:pPr/>
              <a:t>‹N›</a:t>
            </a:fld>
            <a:endParaRPr lang="it-IT" altLang="en-US"/>
          </a:p>
        </p:txBody>
      </p:sp>
    </p:spTree>
    <p:extLst>
      <p:ext uri="{BB962C8B-B14F-4D97-AF65-F5344CB8AC3E}">
        <p14:creationId xmlns:p14="http://schemas.microsoft.com/office/powerpoint/2010/main" val="1207027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lvl1pPr>
              <a:defRPr/>
            </a:lvl1pPr>
          </a:lstStyle>
          <a:p>
            <a:endParaRPr lang="it-IT" altLang="en-US"/>
          </a:p>
        </p:txBody>
      </p:sp>
      <p:sp>
        <p:nvSpPr>
          <p:cNvPr id="5" name="Segnaposto piè di pagina 4"/>
          <p:cNvSpPr>
            <a:spLocks noGrp="1"/>
          </p:cNvSpPr>
          <p:nvPr>
            <p:ph type="ftr" sz="quarter" idx="11"/>
          </p:nvPr>
        </p:nvSpPr>
        <p:spPr/>
        <p:txBody>
          <a:bodyPr/>
          <a:lstStyle>
            <a:lvl1pPr>
              <a:defRPr/>
            </a:lvl1pPr>
          </a:lstStyle>
          <a:p>
            <a:endParaRPr lang="it-IT" altLang="en-US"/>
          </a:p>
        </p:txBody>
      </p:sp>
      <p:sp>
        <p:nvSpPr>
          <p:cNvPr id="6" name="Segnaposto numero diapositiva 5"/>
          <p:cNvSpPr>
            <a:spLocks noGrp="1"/>
          </p:cNvSpPr>
          <p:nvPr>
            <p:ph type="sldNum" sz="quarter" idx="12"/>
          </p:nvPr>
        </p:nvSpPr>
        <p:spPr/>
        <p:txBody>
          <a:bodyPr/>
          <a:lstStyle>
            <a:lvl1pPr>
              <a:defRPr/>
            </a:lvl1pPr>
          </a:lstStyle>
          <a:p>
            <a:fld id="{479F9290-93AA-4F5B-BD9D-4A6A746C8130}" type="slidenum">
              <a:rPr lang="it-IT" altLang="en-US"/>
              <a:pPr/>
              <a:t>‹N›</a:t>
            </a:fld>
            <a:endParaRPr lang="it-IT" altLang="en-US"/>
          </a:p>
        </p:txBody>
      </p:sp>
    </p:spTree>
    <p:extLst>
      <p:ext uri="{BB962C8B-B14F-4D97-AF65-F5344CB8AC3E}">
        <p14:creationId xmlns:p14="http://schemas.microsoft.com/office/powerpoint/2010/main" val="36383270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en-GB"/>
          </a:p>
        </p:txBody>
      </p:sp>
      <p:sp>
        <p:nvSpPr>
          <p:cNvPr id="3" name="Segnaposto tabella 2"/>
          <p:cNvSpPr>
            <a:spLocks noGrp="1"/>
          </p:cNvSpPr>
          <p:nvPr>
            <p:ph type="tbl" idx="1"/>
          </p:nvPr>
        </p:nvSpPr>
        <p:spPr>
          <a:xfrm>
            <a:off x="685800" y="1981200"/>
            <a:ext cx="7772400" cy="4114800"/>
          </a:xfrm>
        </p:spPr>
        <p:txBody>
          <a:bodyPr/>
          <a:lstStyle/>
          <a:p>
            <a:endParaRPr lang="en-GB"/>
          </a:p>
        </p:txBody>
      </p:sp>
      <p:sp>
        <p:nvSpPr>
          <p:cNvPr id="4" name="Segnaposto data 3"/>
          <p:cNvSpPr>
            <a:spLocks noGrp="1"/>
          </p:cNvSpPr>
          <p:nvPr>
            <p:ph type="dt" sz="half" idx="10"/>
          </p:nvPr>
        </p:nvSpPr>
        <p:spPr>
          <a:xfrm>
            <a:off x="685800" y="6248400"/>
            <a:ext cx="1905000" cy="457200"/>
          </a:xfrm>
        </p:spPr>
        <p:txBody>
          <a:bodyPr/>
          <a:lstStyle>
            <a:lvl1pPr>
              <a:defRPr/>
            </a:lvl1pPr>
          </a:lstStyle>
          <a:p>
            <a:endParaRPr lang="it-IT" altLang="en-US"/>
          </a:p>
        </p:txBody>
      </p:sp>
      <p:sp>
        <p:nvSpPr>
          <p:cNvPr id="5" name="Segnaposto piè di pagina 4"/>
          <p:cNvSpPr>
            <a:spLocks noGrp="1"/>
          </p:cNvSpPr>
          <p:nvPr>
            <p:ph type="ftr" sz="quarter" idx="11"/>
          </p:nvPr>
        </p:nvSpPr>
        <p:spPr>
          <a:xfrm>
            <a:off x="3124200" y="6248400"/>
            <a:ext cx="2895600" cy="457200"/>
          </a:xfrm>
        </p:spPr>
        <p:txBody>
          <a:bodyPr/>
          <a:lstStyle>
            <a:lvl1pPr>
              <a:defRPr/>
            </a:lvl1pPr>
          </a:lstStyle>
          <a:p>
            <a:endParaRPr lang="it-IT" altLang="en-US"/>
          </a:p>
        </p:txBody>
      </p:sp>
      <p:sp>
        <p:nvSpPr>
          <p:cNvPr id="6" name="Segnaposto numero diapositiva 5"/>
          <p:cNvSpPr>
            <a:spLocks noGrp="1"/>
          </p:cNvSpPr>
          <p:nvPr>
            <p:ph type="sldNum" sz="quarter" idx="12"/>
          </p:nvPr>
        </p:nvSpPr>
        <p:spPr>
          <a:xfrm>
            <a:off x="6553200" y="6248400"/>
            <a:ext cx="1905000" cy="457200"/>
          </a:xfrm>
        </p:spPr>
        <p:txBody>
          <a:bodyPr/>
          <a:lstStyle>
            <a:lvl1pPr>
              <a:defRPr/>
            </a:lvl1pPr>
          </a:lstStyle>
          <a:p>
            <a:fld id="{FCF86755-6320-4280-8B00-AA1C25825E36}" type="slidenum">
              <a:rPr lang="it-IT" altLang="en-US"/>
              <a:pPr/>
              <a:t>‹N›</a:t>
            </a:fld>
            <a:endParaRPr lang="it-IT" altLang="en-US"/>
          </a:p>
        </p:txBody>
      </p:sp>
    </p:spTree>
    <p:extLst>
      <p:ext uri="{BB962C8B-B14F-4D97-AF65-F5344CB8AC3E}">
        <p14:creationId xmlns:p14="http://schemas.microsoft.com/office/powerpoint/2010/main" val="2513914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7" name="Rectangle 10"/>
          <p:cNvSpPr>
            <a:spLocks noGrp="1" noChangeArrowheads="1"/>
          </p:cNvSpPr>
          <p:nvPr>
            <p:ph type="sldNum" sz="quarter" idx="12"/>
          </p:nvPr>
        </p:nvSpPr>
        <p:spPr>
          <a:ln/>
        </p:spPr>
        <p:txBody>
          <a:bodyPr/>
          <a:lstStyle>
            <a:lvl1pPr>
              <a:defRPr/>
            </a:lvl1pPr>
          </a:lstStyle>
          <a:p>
            <a:fld id="{41306547-5271-45EF-AC9E-76ED20306D1B}" type="slidenum">
              <a:rPr lang="it-IT" altLang="it-IT"/>
              <a:pPr/>
              <a:t>‹N›</a:t>
            </a:fld>
            <a:endParaRPr lang="it-IT" altLang="it-IT"/>
          </a:p>
        </p:txBody>
      </p:sp>
    </p:spTree>
    <p:extLst>
      <p:ext uri="{BB962C8B-B14F-4D97-AF65-F5344CB8AC3E}">
        <p14:creationId xmlns:p14="http://schemas.microsoft.com/office/powerpoint/2010/main" val="154124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8"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9" name="Rectangle 10"/>
          <p:cNvSpPr>
            <a:spLocks noGrp="1" noChangeArrowheads="1"/>
          </p:cNvSpPr>
          <p:nvPr>
            <p:ph type="sldNum" sz="quarter" idx="12"/>
          </p:nvPr>
        </p:nvSpPr>
        <p:spPr>
          <a:ln/>
        </p:spPr>
        <p:txBody>
          <a:bodyPr/>
          <a:lstStyle>
            <a:lvl1pPr>
              <a:defRPr/>
            </a:lvl1pPr>
          </a:lstStyle>
          <a:p>
            <a:fld id="{F68AC55F-14C4-4BFC-850C-E32A2C23A7A4}" type="slidenum">
              <a:rPr lang="it-IT" altLang="it-IT"/>
              <a:pPr/>
              <a:t>‹N›</a:t>
            </a:fld>
            <a:endParaRPr lang="it-IT" altLang="it-IT"/>
          </a:p>
        </p:txBody>
      </p:sp>
    </p:spTree>
    <p:extLst>
      <p:ext uri="{BB962C8B-B14F-4D97-AF65-F5344CB8AC3E}">
        <p14:creationId xmlns:p14="http://schemas.microsoft.com/office/powerpoint/2010/main" val="218316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4"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5" name="Rectangle 10"/>
          <p:cNvSpPr>
            <a:spLocks noGrp="1" noChangeArrowheads="1"/>
          </p:cNvSpPr>
          <p:nvPr>
            <p:ph type="sldNum" sz="quarter" idx="12"/>
          </p:nvPr>
        </p:nvSpPr>
        <p:spPr>
          <a:ln/>
        </p:spPr>
        <p:txBody>
          <a:bodyPr/>
          <a:lstStyle>
            <a:lvl1pPr>
              <a:defRPr/>
            </a:lvl1pPr>
          </a:lstStyle>
          <a:p>
            <a:fld id="{6ECE5F1E-0B08-4AB6-9CBB-280430A812DF}" type="slidenum">
              <a:rPr lang="it-IT" altLang="it-IT"/>
              <a:pPr/>
              <a:t>‹N›</a:t>
            </a:fld>
            <a:endParaRPr lang="it-IT" altLang="it-IT"/>
          </a:p>
        </p:txBody>
      </p:sp>
    </p:spTree>
    <p:extLst>
      <p:ext uri="{BB962C8B-B14F-4D97-AF65-F5344CB8AC3E}">
        <p14:creationId xmlns:p14="http://schemas.microsoft.com/office/powerpoint/2010/main" val="137916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3"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4" name="Rectangle 10"/>
          <p:cNvSpPr>
            <a:spLocks noGrp="1" noChangeArrowheads="1"/>
          </p:cNvSpPr>
          <p:nvPr>
            <p:ph type="sldNum" sz="quarter" idx="12"/>
          </p:nvPr>
        </p:nvSpPr>
        <p:spPr>
          <a:ln/>
        </p:spPr>
        <p:txBody>
          <a:bodyPr/>
          <a:lstStyle>
            <a:lvl1pPr>
              <a:defRPr/>
            </a:lvl1pPr>
          </a:lstStyle>
          <a:p>
            <a:fld id="{741CA4A1-B1B1-4A88-B6E6-4D1E326DA051}" type="slidenum">
              <a:rPr lang="it-IT" altLang="it-IT"/>
              <a:pPr/>
              <a:t>‹N›</a:t>
            </a:fld>
            <a:endParaRPr lang="it-IT" altLang="it-IT"/>
          </a:p>
        </p:txBody>
      </p:sp>
    </p:spTree>
    <p:extLst>
      <p:ext uri="{BB962C8B-B14F-4D97-AF65-F5344CB8AC3E}">
        <p14:creationId xmlns:p14="http://schemas.microsoft.com/office/powerpoint/2010/main" val="2364064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7" name="Rectangle 10"/>
          <p:cNvSpPr>
            <a:spLocks noGrp="1" noChangeArrowheads="1"/>
          </p:cNvSpPr>
          <p:nvPr>
            <p:ph type="sldNum" sz="quarter" idx="12"/>
          </p:nvPr>
        </p:nvSpPr>
        <p:spPr>
          <a:ln/>
        </p:spPr>
        <p:txBody>
          <a:bodyPr/>
          <a:lstStyle>
            <a:lvl1pPr>
              <a:defRPr/>
            </a:lvl1pPr>
          </a:lstStyle>
          <a:p>
            <a:fld id="{8231C271-0E7C-427E-95CC-9E01E7F83D8E}" type="slidenum">
              <a:rPr lang="it-IT" altLang="it-IT"/>
              <a:pPr/>
              <a:t>‹N›</a:t>
            </a:fld>
            <a:endParaRPr lang="it-IT" altLang="it-IT"/>
          </a:p>
        </p:txBody>
      </p:sp>
    </p:spTree>
    <p:extLst>
      <p:ext uri="{BB962C8B-B14F-4D97-AF65-F5344CB8AC3E}">
        <p14:creationId xmlns:p14="http://schemas.microsoft.com/office/powerpoint/2010/main" val="1565568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8"/>
          <p:cNvSpPr>
            <a:spLocks noGrp="1" noChangeArrowheads="1"/>
          </p:cNvSpPr>
          <p:nvPr>
            <p:ph type="dt" sz="half" idx="10"/>
          </p:nvPr>
        </p:nvSpPr>
        <p:spPr>
          <a:ln/>
        </p:spPr>
        <p:txBody>
          <a:bodyPr/>
          <a:lstStyle>
            <a:lvl1pPr>
              <a:defRPr/>
            </a:lvl1pPr>
          </a:lstStyle>
          <a:p>
            <a:pPr>
              <a:defRPr/>
            </a:pPr>
            <a:endParaRPr lang="it-IT" altLang="it-IT"/>
          </a:p>
        </p:txBody>
      </p:sp>
      <p:sp>
        <p:nvSpPr>
          <p:cNvPr id="6" name="Rectangle 9"/>
          <p:cNvSpPr>
            <a:spLocks noGrp="1" noChangeArrowheads="1"/>
          </p:cNvSpPr>
          <p:nvPr>
            <p:ph type="ftr" sz="quarter" idx="11"/>
          </p:nvPr>
        </p:nvSpPr>
        <p:spPr>
          <a:ln/>
        </p:spPr>
        <p:txBody>
          <a:bodyPr/>
          <a:lstStyle>
            <a:lvl1pPr>
              <a:defRPr/>
            </a:lvl1pPr>
          </a:lstStyle>
          <a:p>
            <a:pPr>
              <a:defRPr/>
            </a:pPr>
            <a:r>
              <a:rPr lang="it-IT" altLang="it-IT"/>
              <a:t>Tecniche Analitiche Ambientali</a:t>
            </a:r>
          </a:p>
        </p:txBody>
      </p:sp>
      <p:sp>
        <p:nvSpPr>
          <p:cNvPr id="7" name="Rectangle 10"/>
          <p:cNvSpPr>
            <a:spLocks noGrp="1" noChangeArrowheads="1"/>
          </p:cNvSpPr>
          <p:nvPr>
            <p:ph type="sldNum" sz="quarter" idx="12"/>
          </p:nvPr>
        </p:nvSpPr>
        <p:spPr>
          <a:ln/>
        </p:spPr>
        <p:txBody>
          <a:bodyPr/>
          <a:lstStyle>
            <a:lvl1pPr>
              <a:defRPr/>
            </a:lvl1pPr>
          </a:lstStyle>
          <a:p>
            <a:fld id="{5D527E6B-8C5D-4443-A778-28784B58B7E1}" type="slidenum">
              <a:rPr lang="it-IT" altLang="it-IT"/>
              <a:pPr/>
              <a:t>‹N›</a:t>
            </a:fld>
            <a:endParaRPr lang="it-IT" altLang="it-IT"/>
          </a:p>
        </p:txBody>
      </p:sp>
    </p:spTree>
    <p:extLst>
      <p:ext uri="{BB962C8B-B14F-4D97-AF65-F5344CB8AC3E}">
        <p14:creationId xmlns:p14="http://schemas.microsoft.com/office/powerpoint/2010/main" val="208249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F5E"/>
            </a:gs>
          </a:gsLst>
          <a:lin ang="5400000" scaled="1"/>
        </a:gra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it-IT" altLang="it-IT" smtClean="0"/>
              <a:t>Fare clic per modificare lo stile del titolo dello schema</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pPr>
              <a:defRPr/>
            </a:pPr>
            <a:endParaRPr lang="it-IT" altLang="it-IT"/>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pPr>
              <a:defRPr/>
            </a:pPr>
            <a:r>
              <a:rPr lang="it-IT" altLang="it-IT"/>
              <a:t>Tecniche Analitiche Ambientali</a:t>
            </a:r>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fld id="{10920FA3-2289-46D6-8E94-DC57638EFB7A}" type="slidenum">
              <a:rPr lang="it-IT" altLang="it-IT"/>
              <a:pPr/>
              <a:t>‹N›</a:t>
            </a:fld>
            <a:endParaRPr lang="it-IT" altLang="it-IT"/>
          </a:p>
        </p:txBody>
      </p:sp>
    </p:spTree>
  </p:cSld>
  <p:clrMap bg1="dk2" tx1="lt1" bg2="dk1" tx2="lt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hdr="0" ftr="0" dt="0"/>
  <p:txStyles>
    <p:titleStyle>
      <a:lvl1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5pPr>
      <a:lvl6pPr marL="4572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6pPr>
      <a:lvl7pPr marL="9144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7pPr>
      <a:lvl8pPr marL="13716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8pPr>
      <a:lvl9pPr marL="1828800" algn="ctr" rtl="0" eaLnBrk="0" fontAlgn="base" hangingPunct="0">
        <a:spcBef>
          <a:spcPct val="0"/>
        </a:spcBef>
        <a:spcAft>
          <a:spcPct val="0"/>
        </a:spcAft>
        <a:defRPr kumimoji="1" sz="4000">
          <a:solidFill>
            <a:srgbClr val="FFFF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anose="05000000000000000000" pitchFamily="2" charset="2"/>
        <a:defRPr kumimoji="1"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kumimoji="1" sz="26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kumimoji="1"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221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it-IT" alt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it-IT" alt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249628F-E350-465C-8B5C-049D750553C1}" type="slidenum">
              <a:rPr lang="it-IT" altLang="it-IT"/>
              <a:pPr>
                <a:defRPr/>
              </a:pPr>
              <a:t>‹N›</a:t>
            </a:fld>
            <a:endParaRPr lang="it-IT" altLang="it-IT"/>
          </a:p>
        </p:txBody>
      </p:sp>
    </p:spTree>
    <p:extLst>
      <p:ext uri="{BB962C8B-B14F-4D97-AF65-F5344CB8AC3E}">
        <p14:creationId xmlns:p14="http://schemas.microsoft.com/office/powerpoint/2010/main" val="180453211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en-US"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smtClean="0"/>
              <a:t>Fare clic per modificare gli stili del testo dello schema</a:t>
            </a:r>
          </a:p>
          <a:p>
            <a:pPr lvl="1"/>
            <a:r>
              <a:rPr lang="it-IT" altLang="en-US" smtClean="0"/>
              <a:t>Secondo livello</a:t>
            </a:r>
          </a:p>
          <a:p>
            <a:pPr lvl="2"/>
            <a:r>
              <a:rPr lang="it-IT" altLang="en-US" smtClean="0"/>
              <a:t>Terzo livello</a:t>
            </a:r>
          </a:p>
          <a:p>
            <a:pPr lvl="3"/>
            <a:r>
              <a:rPr lang="it-IT" altLang="en-US" smtClean="0"/>
              <a:t>Quarto livello</a:t>
            </a:r>
          </a:p>
          <a:p>
            <a:pPr lvl="4"/>
            <a:r>
              <a:rPr lang="it-IT" altLang="en-US"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it-IT"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ADF6CF3-A09F-488F-94C4-0865BC852CC4}" type="slidenum">
              <a:rPr lang="it-IT" altLang="en-US"/>
              <a:pPr/>
              <a:t>‹N›</a:t>
            </a:fld>
            <a:endParaRPr lang="it-IT" altLang="en-US"/>
          </a:p>
        </p:txBody>
      </p:sp>
    </p:spTree>
    <p:extLst>
      <p:ext uri="{BB962C8B-B14F-4D97-AF65-F5344CB8AC3E}">
        <p14:creationId xmlns:p14="http://schemas.microsoft.com/office/powerpoint/2010/main" val="1387105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18.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14.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8.wmf"/><Relationship Id="rId2" Type="http://schemas.openxmlformats.org/officeDocument/2006/relationships/slideLayout" Target="../slideLayouts/slideLayout18.xml"/><Relationship Id="rId1" Type="http://schemas.openxmlformats.org/officeDocument/2006/relationships/vmlDrawing" Target="../drawings/vmlDrawing6.vml"/><Relationship Id="rId6" Type="http://schemas.openxmlformats.org/officeDocument/2006/relationships/oleObject" Target="../embeddings/oleObject18.bin"/><Relationship Id="rId5" Type="http://schemas.openxmlformats.org/officeDocument/2006/relationships/image" Target="../media/image17.wmf"/><Relationship Id="rId4"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3.wmf"/><Relationship Id="rId2" Type="http://schemas.openxmlformats.org/officeDocument/2006/relationships/slideLayout" Target="../slideLayouts/slideLayout18.xml"/><Relationship Id="rId1" Type="http://schemas.openxmlformats.org/officeDocument/2006/relationships/vmlDrawing" Target="../drawings/vmlDrawing7.vml"/><Relationship Id="rId6" Type="http://schemas.openxmlformats.org/officeDocument/2006/relationships/image" Target="../media/image20.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22.wmf"/><Relationship Id="rId4" Type="http://schemas.openxmlformats.org/officeDocument/2006/relationships/image" Target="../media/image14.wmf"/><Relationship Id="rId9" Type="http://schemas.openxmlformats.org/officeDocument/2006/relationships/oleObject" Target="../embeddings/oleObject22.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image" Target="../media/image25.wmf"/><Relationship Id="rId5" Type="http://schemas.openxmlformats.org/officeDocument/2006/relationships/oleObject" Target="../embeddings/oleObject25.bin"/><Relationship Id="rId4" Type="http://schemas.openxmlformats.org/officeDocument/2006/relationships/image" Target="../media/image2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8.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27.bin"/><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image" Target="../media/image29.wmf"/><Relationship Id="rId5" Type="http://schemas.openxmlformats.org/officeDocument/2006/relationships/oleObject" Target="../embeddings/oleObject29.bin"/><Relationship Id="rId4" Type="http://schemas.openxmlformats.org/officeDocument/2006/relationships/image" Target="../media/image28.wmf"/></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8.xml"/><Relationship Id="rId1" Type="http://schemas.openxmlformats.org/officeDocument/2006/relationships/vmlDrawing" Target="../drawings/vmlDrawing11.vml"/><Relationship Id="rId6" Type="http://schemas.openxmlformats.org/officeDocument/2006/relationships/image" Target="../media/image35.wmf"/><Relationship Id="rId5" Type="http://schemas.openxmlformats.org/officeDocument/2006/relationships/oleObject" Target="../embeddings/oleObject32.bin"/><Relationship Id="rId4" Type="http://schemas.openxmlformats.org/officeDocument/2006/relationships/image" Target="../media/image3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8.xml"/><Relationship Id="rId1" Type="http://schemas.openxmlformats.org/officeDocument/2006/relationships/vmlDrawing" Target="../drawings/vmlDrawing12.vml"/><Relationship Id="rId4" Type="http://schemas.openxmlformats.org/officeDocument/2006/relationships/image" Target="../media/image26.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vmlDrawing" Target="../drawings/vmlDrawing13.vml"/><Relationship Id="rId5" Type="http://schemas.openxmlformats.org/officeDocument/2006/relationships/image" Target="../media/image37.wmf"/><Relationship Id="rId4" Type="http://schemas.openxmlformats.org/officeDocument/2006/relationships/oleObject" Target="../embeddings/oleObject34.bin"/></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8.xml"/><Relationship Id="rId1" Type="http://schemas.openxmlformats.org/officeDocument/2006/relationships/vmlDrawing" Target="../drawings/vmlDrawing14.vml"/><Relationship Id="rId6" Type="http://schemas.openxmlformats.org/officeDocument/2006/relationships/image" Target="../media/image40.wmf"/><Relationship Id="rId5" Type="http://schemas.openxmlformats.org/officeDocument/2006/relationships/oleObject" Target="../embeddings/oleObject36.bin"/><Relationship Id="rId4" Type="http://schemas.openxmlformats.org/officeDocument/2006/relationships/image" Target="../media/image39.wmf"/></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8.xml"/><Relationship Id="rId1" Type="http://schemas.openxmlformats.org/officeDocument/2006/relationships/vmlDrawing" Target="../drawings/vmlDrawing15.vml"/><Relationship Id="rId4" Type="http://schemas.openxmlformats.org/officeDocument/2006/relationships/image" Target="../media/image4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8.xml"/><Relationship Id="rId1" Type="http://schemas.openxmlformats.org/officeDocument/2006/relationships/vmlDrawing" Target="../drawings/vmlDrawing16.vml"/><Relationship Id="rId4" Type="http://schemas.openxmlformats.org/officeDocument/2006/relationships/image" Target="../media/image43.wmf"/></Relationships>
</file>

<file path=ppt/slides/_rels/slide4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8.xml"/><Relationship Id="rId1" Type="http://schemas.openxmlformats.org/officeDocument/2006/relationships/vmlDrawing" Target="../drawings/vmlDrawing17.vml"/><Relationship Id="rId4" Type="http://schemas.openxmlformats.org/officeDocument/2006/relationships/image" Target="../media/image46.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8.xml"/><Relationship Id="rId1" Type="http://schemas.openxmlformats.org/officeDocument/2006/relationships/vmlDrawing" Target="../drawings/vmlDrawing18.vml"/><Relationship Id="rId4" Type="http://schemas.openxmlformats.org/officeDocument/2006/relationships/image" Target="../media/image47.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8.xml"/><Relationship Id="rId1" Type="http://schemas.openxmlformats.org/officeDocument/2006/relationships/vmlDrawing" Target="../drawings/vmlDrawing19.vml"/><Relationship Id="rId6" Type="http://schemas.openxmlformats.org/officeDocument/2006/relationships/image" Target="../media/image49.wmf"/><Relationship Id="rId5" Type="http://schemas.openxmlformats.org/officeDocument/2006/relationships/oleObject" Target="../embeddings/oleObject42.bin"/><Relationship Id="rId4" Type="http://schemas.openxmlformats.org/officeDocument/2006/relationships/image" Target="../media/image48.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8.xml"/><Relationship Id="rId1" Type="http://schemas.openxmlformats.org/officeDocument/2006/relationships/vmlDrawing" Target="../drawings/vmlDrawing20.vml"/><Relationship Id="rId4" Type="http://schemas.openxmlformats.org/officeDocument/2006/relationships/image" Target="../media/image50.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8.xml"/><Relationship Id="rId1" Type="http://schemas.openxmlformats.org/officeDocument/2006/relationships/vmlDrawing" Target="../drawings/vmlDrawing21.vml"/><Relationship Id="rId4" Type="http://schemas.openxmlformats.org/officeDocument/2006/relationships/image" Target="../media/image51.wmf"/></Relationships>
</file>

<file path=ppt/slides/_rels/slide4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18.xml"/><Relationship Id="rId1" Type="http://schemas.openxmlformats.org/officeDocument/2006/relationships/vmlDrawing" Target="../drawings/vmlDrawing22.vml"/><Relationship Id="rId6" Type="http://schemas.openxmlformats.org/officeDocument/2006/relationships/image" Target="../media/image54.wmf"/><Relationship Id="rId5" Type="http://schemas.openxmlformats.org/officeDocument/2006/relationships/oleObject" Target="../embeddings/oleObject46.bin"/><Relationship Id="rId4" Type="http://schemas.openxmlformats.org/officeDocument/2006/relationships/image" Target="../media/image5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226436"/>
            <a:ext cx="7772400" cy="1143000"/>
          </a:xfrm>
        </p:spPr>
        <p:txBody>
          <a:bodyPr/>
          <a:lstStyle/>
          <a:p>
            <a:r>
              <a:rPr lang="it-IT" sz="2800" dirty="0" smtClean="0"/>
              <a:t>LEZIONI DI CHIMICA ANALITICA</a:t>
            </a:r>
            <a:endParaRPr lang="it-IT" sz="2800" dirty="0"/>
          </a:p>
        </p:txBody>
      </p:sp>
      <p:sp>
        <p:nvSpPr>
          <p:cNvPr id="3" name="Segnaposto contenuto 2"/>
          <p:cNvSpPr>
            <a:spLocks noGrp="1"/>
          </p:cNvSpPr>
          <p:nvPr>
            <p:ph idx="1"/>
          </p:nvPr>
        </p:nvSpPr>
        <p:spPr>
          <a:xfrm>
            <a:off x="665516" y="1369436"/>
            <a:ext cx="8134672" cy="4114800"/>
          </a:xfrm>
        </p:spPr>
        <p:txBody>
          <a:bodyPr/>
          <a:lstStyle/>
          <a:p>
            <a:pPr algn="ctr"/>
            <a:r>
              <a:rPr lang="it-IT" sz="3200" dirty="0" smtClean="0">
                <a:solidFill>
                  <a:srgbClr val="FFC000"/>
                </a:solidFill>
              </a:rPr>
              <a:t>LEZIONE #4: </a:t>
            </a:r>
          </a:p>
          <a:p>
            <a:pPr algn="ctr"/>
            <a:r>
              <a:rPr lang="it-IT" sz="3200" dirty="0" smtClean="0">
                <a:solidFill>
                  <a:srgbClr val="FFC000"/>
                </a:solidFill>
              </a:rPr>
              <a:t>«QUALITA’ DEL DATO»</a:t>
            </a:r>
          </a:p>
          <a:p>
            <a:pPr algn="ctr"/>
            <a:endParaRPr lang="it-IT" dirty="0" smtClean="0"/>
          </a:p>
          <a:p>
            <a:pPr algn="ctr"/>
            <a:endParaRPr lang="it-IT" dirty="0"/>
          </a:p>
          <a:p>
            <a:pPr algn="ctr"/>
            <a:r>
              <a:rPr lang="it-IT" dirty="0" smtClean="0"/>
              <a:t>DOCENTE: G. ADAMI</a:t>
            </a:r>
          </a:p>
          <a:p>
            <a:pPr algn="ctr"/>
            <a:r>
              <a:rPr lang="it-IT" dirty="0" smtClean="0"/>
              <a:t>AA: 2019-20</a:t>
            </a:r>
          </a:p>
          <a:p>
            <a:pPr algn="ctr"/>
            <a:endParaRPr lang="it-IT" sz="1800" dirty="0" smtClean="0"/>
          </a:p>
          <a:p>
            <a:r>
              <a:rPr lang="it-IT" sz="1800" dirty="0" smtClean="0"/>
              <a:t>PER INSEGNAMENTI DI:</a:t>
            </a:r>
          </a:p>
          <a:p>
            <a:pPr lvl="1">
              <a:spcBef>
                <a:spcPts val="0"/>
              </a:spcBef>
            </a:pPr>
            <a:r>
              <a:rPr lang="it-IT" sz="2000" dirty="0" smtClean="0"/>
              <a:t>CA1+LAB (CHIMICA)</a:t>
            </a:r>
          </a:p>
          <a:p>
            <a:pPr lvl="1">
              <a:spcBef>
                <a:spcPts val="0"/>
              </a:spcBef>
            </a:pPr>
            <a:r>
              <a:rPr lang="it-IT" sz="2000" dirty="0" smtClean="0"/>
              <a:t>CA (STAN)</a:t>
            </a:r>
          </a:p>
          <a:p>
            <a:pPr lvl="1">
              <a:spcBef>
                <a:spcPts val="0"/>
              </a:spcBef>
            </a:pPr>
            <a:r>
              <a:rPr lang="it-IT" sz="2000" dirty="0" smtClean="0"/>
              <a:t>CA (FARM)</a:t>
            </a:r>
            <a:r>
              <a:rPr lang="it-IT" dirty="0" smtClean="0"/>
              <a:t>			</a:t>
            </a:r>
            <a:endParaRPr lang="it-IT" dirty="0"/>
          </a:p>
        </p:txBody>
      </p:sp>
      <p:sp>
        <p:nvSpPr>
          <p:cNvPr id="4" name="Segnaposto numero diapositiva 3"/>
          <p:cNvSpPr>
            <a:spLocks noGrp="1"/>
          </p:cNvSpPr>
          <p:nvPr>
            <p:ph type="sldNum" sz="quarter" idx="12"/>
          </p:nvPr>
        </p:nvSpPr>
        <p:spPr/>
        <p:txBody>
          <a:bodyPr/>
          <a:lstStyle/>
          <a:p>
            <a:fld id="{8A211550-8288-4684-AEC0-56663BABEF21}" type="slidenum">
              <a:rPr lang="it-IT" altLang="it-IT" smtClean="0"/>
              <a:pPr/>
              <a:t>1</a:t>
            </a:fld>
            <a:endParaRPr lang="it-IT" altLang="it-IT"/>
          </a:p>
        </p:txBody>
      </p:sp>
      <p:sp>
        <p:nvSpPr>
          <p:cNvPr id="6" name="Rettangolo 5"/>
          <p:cNvSpPr/>
          <p:nvPr/>
        </p:nvSpPr>
        <p:spPr bwMode="auto">
          <a:xfrm>
            <a:off x="170790" y="226436"/>
            <a:ext cx="8793697" cy="6402964"/>
          </a:xfrm>
          <a:prstGeom prst="rect">
            <a:avLst/>
          </a:prstGeom>
          <a:noFill/>
          <a:ln>
            <a:headEnd type="none" w="sm" len="sm"/>
            <a:tailEnd type="none" w="sm" len="sm"/>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it-IT"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09395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egnaposto numero diapositiva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defRPr>
            </a:lvl1pPr>
            <a:lvl2pPr marL="742950" indent="-285750">
              <a:spcBef>
                <a:spcPct val="20000"/>
              </a:spcBef>
              <a:buChar char="–"/>
              <a:defRPr kumimoji="1" sz="2600" b="1">
                <a:solidFill>
                  <a:schemeClr val="tx1"/>
                </a:solidFill>
                <a:latin typeface="Arial" panose="020B0604020202020204" pitchFamily="34" charset="0"/>
              </a:defRPr>
            </a:lvl2pPr>
            <a:lvl3pPr marL="1143000" indent="-228600">
              <a:spcBef>
                <a:spcPct val="20000"/>
              </a:spcBef>
              <a:buClr>
                <a:schemeClr val="accent2"/>
              </a:buClr>
              <a:buChar char="•"/>
              <a:defRPr kumimoji="1" sz="24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lr>
                <a:schemeClr val="accent2"/>
              </a:buClr>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9pPr>
          </a:lstStyle>
          <a:p>
            <a:pPr>
              <a:spcBef>
                <a:spcPct val="0"/>
              </a:spcBef>
              <a:buClrTx/>
              <a:buSzTx/>
              <a:buFontTx/>
              <a:buNone/>
            </a:pPr>
            <a:fld id="{F950FD42-FD07-4A0C-A29F-C893DB424124}" type="slidenum">
              <a:rPr lang="it-IT" altLang="it-IT" sz="1400">
                <a:latin typeface="Times New Roman" panose="02020603050405020304" pitchFamily="18" charset="0"/>
              </a:rPr>
              <a:pPr>
                <a:spcBef>
                  <a:spcPct val="0"/>
                </a:spcBef>
                <a:buClrTx/>
                <a:buSzTx/>
                <a:buFontTx/>
                <a:buNone/>
              </a:pPr>
              <a:t>10</a:t>
            </a:fld>
            <a:endParaRPr lang="it-IT" altLang="it-IT" sz="1400">
              <a:latin typeface="Times New Roman" panose="02020603050405020304" pitchFamily="18" charset="0"/>
            </a:endParaRPr>
          </a:p>
        </p:txBody>
      </p:sp>
      <p:sp>
        <p:nvSpPr>
          <p:cNvPr id="172034" name="Rectangle 2"/>
          <p:cNvSpPr>
            <a:spLocks noGrp="1" noChangeArrowheads="1"/>
          </p:cNvSpPr>
          <p:nvPr>
            <p:ph type="title"/>
          </p:nvPr>
        </p:nvSpPr>
        <p:spPr>
          <a:xfrm>
            <a:off x="609600" y="0"/>
            <a:ext cx="7772400" cy="1143000"/>
          </a:xfrm>
        </p:spPr>
        <p:txBody>
          <a:bodyPr/>
          <a:lstStyle/>
          <a:p>
            <a:pPr>
              <a:defRPr/>
            </a:pPr>
            <a:r>
              <a:rPr lang="it-IT" altLang="it-IT" sz="3600" dirty="0" smtClean="0"/>
              <a:t>CURVE DI CALIBRAZIONE</a:t>
            </a:r>
          </a:p>
        </p:txBody>
      </p:sp>
      <p:pic>
        <p:nvPicPr>
          <p:cNvPr id="1126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47800" y="838200"/>
            <a:ext cx="6146800" cy="4930775"/>
          </a:xfrm>
          <a:noFill/>
          <a:extLs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38" name="Text Box 6"/>
          <p:cNvSpPr txBox="1">
            <a:spLocks noChangeArrowheads="1"/>
          </p:cNvSpPr>
          <p:nvPr/>
        </p:nvSpPr>
        <p:spPr bwMode="auto">
          <a:xfrm>
            <a:off x="304800" y="5943600"/>
            <a:ext cx="7772400"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90000"/>
              </a:lnSpc>
              <a:defRPr/>
            </a:pPr>
            <a:r>
              <a:rPr lang="it-IT" altLang="it-IT" sz="2000" b="1">
                <a:effectLst>
                  <a:outerShdw blurRad="38100" dist="38100" dir="2700000" algn="tl">
                    <a:srgbClr val="000000"/>
                  </a:outerShdw>
                </a:effectLst>
                <a:latin typeface="Garamond" pitchFamily="18" charset="0"/>
              </a:rPr>
              <a:t>Diagramma di calibrazione concentrazione vs. segnale: LOD è il limite di rilevabilità; LSRL il limite superiore del range lineare; LSRD il limite superiore del range dinamico.</a:t>
            </a:r>
          </a:p>
          <a:p>
            <a:pPr>
              <a:lnSpc>
                <a:spcPct val="90000"/>
              </a:lnSpc>
              <a:spcBef>
                <a:spcPct val="50000"/>
              </a:spcBef>
              <a:defRPr/>
            </a:pPr>
            <a:endParaRPr lang="it-IT" altLang="it-IT" sz="2000" b="1">
              <a:effectLst>
                <a:outerShdw blurRad="38100" dist="38100" dir="2700000" algn="tl">
                  <a:srgbClr val="000000"/>
                </a:outerShdw>
              </a:effectLst>
            </a:endParaRPr>
          </a:p>
        </p:txBody>
      </p:sp>
    </p:spTree>
    <p:extLst>
      <p:ext uri="{BB962C8B-B14F-4D97-AF65-F5344CB8AC3E}">
        <p14:creationId xmlns:p14="http://schemas.microsoft.com/office/powerpoint/2010/main" val="2959687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numero diapositiva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defRPr>
            </a:lvl1pPr>
            <a:lvl2pPr marL="742950" indent="-285750">
              <a:spcBef>
                <a:spcPct val="20000"/>
              </a:spcBef>
              <a:buChar char="–"/>
              <a:defRPr kumimoji="1" sz="2600" b="1">
                <a:solidFill>
                  <a:schemeClr val="tx1"/>
                </a:solidFill>
                <a:latin typeface="Arial" panose="020B0604020202020204" pitchFamily="34" charset="0"/>
              </a:defRPr>
            </a:lvl2pPr>
            <a:lvl3pPr marL="1143000" indent="-228600">
              <a:spcBef>
                <a:spcPct val="20000"/>
              </a:spcBef>
              <a:buClr>
                <a:schemeClr val="accent2"/>
              </a:buClr>
              <a:buChar char="•"/>
              <a:defRPr kumimoji="1" sz="24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lr>
                <a:schemeClr val="accent2"/>
              </a:buClr>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9pPr>
          </a:lstStyle>
          <a:p>
            <a:pPr>
              <a:spcBef>
                <a:spcPct val="0"/>
              </a:spcBef>
              <a:buClrTx/>
              <a:buSzTx/>
              <a:buFontTx/>
              <a:buNone/>
            </a:pPr>
            <a:fld id="{415D1E1B-D5C4-4DDD-A59B-7A8A8206C18F}" type="slidenum">
              <a:rPr lang="it-IT" altLang="it-IT" sz="1400">
                <a:latin typeface="Times New Roman" panose="02020603050405020304" pitchFamily="18" charset="0"/>
              </a:rPr>
              <a:pPr>
                <a:spcBef>
                  <a:spcPct val="0"/>
                </a:spcBef>
                <a:buClrTx/>
                <a:buSzTx/>
                <a:buFontTx/>
                <a:buNone/>
              </a:pPr>
              <a:t>11</a:t>
            </a:fld>
            <a:endParaRPr lang="it-IT" altLang="it-IT" sz="1400">
              <a:latin typeface="Times New Roman" panose="02020603050405020304" pitchFamily="18" charset="0"/>
            </a:endParaRPr>
          </a:p>
        </p:txBody>
      </p:sp>
      <p:sp>
        <p:nvSpPr>
          <p:cNvPr id="169986" name="Rectangle 2"/>
          <p:cNvSpPr>
            <a:spLocks noGrp="1" noChangeArrowheads="1"/>
          </p:cNvSpPr>
          <p:nvPr>
            <p:ph type="title"/>
          </p:nvPr>
        </p:nvSpPr>
        <p:spPr/>
        <p:txBody>
          <a:bodyPr/>
          <a:lstStyle/>
          <a:p>
            <a:pPr>
              <a:defRPr/>
            </a:pPr>
            <a:r>
              <a:rPr lang="it-IT" altLang="it-IT" sz="3600" smtClean="0"/>
              <a:t>PRESENTAZIONE DEI RISULTATI</a:t>
            </a:r>
            <a:br>
              <a:rPr lang="it-IT" altLang="it-IT" sz="3600" smtClean="0"/>
            </a:br>
            <a:endParaRPr lang="it-IT" altLang="it-IT" smtClean="0"/>
          </a:p>
        </p:txBody>
      </p:sp>
      <p:sp>
        <p:nvSpPr>
          <p:cNvPr id="169987" name="Rectangle 3"/>
          <p:cNvSpPr>
            <a:spLocks noGrp="1" noChangeArrowheads="1"/>
          </p:cNvSpPr>
          <p:nvPr>
            <p:ph type="body" idx="1"/>
          </p:nvPr>
        </p:nvSpPr>
        <p:spPr>
          <a:xfrm>
            <a:off x="685800" y="1371600"/>
            <a:ext cx="7772400" cy="4724400"/>
          </a:xfrm>
        </p:spPr>
        <p:txBody>
          <a:bodyPr/>
          <a:lstStyle/>
          <a:p>
            <a:pPr marL="0" indent="0" algn="just">
              <a:buFont typeface="Wingdings" panose="05000000000000000000" pitchFamily="2" charset="2"/>
              <a:buChar char="l"/>
              <a:defRPr/>
            </a:pPr>
            <a:r>
              <a:rPr lang="it-IT" altLang="it-IT" dirty="0" smtClean="0"/>
              <a:t>Nessun risultato sperimentale è significativo a meno che ad esso non sia associata </a:t>
            </a:r>
            <a:r>
              <a:rPr lang="it-IT" altLang="it-IT" dirty="0" smtClean="0">
                <a:solidFill>
                  <a:srgbClr val="FFC000"/>
                </a:solidFill>
              </a:rPr>
              <a:t>la stima dell'errore sperimentale</a:t>
            </a:r>
            <a:r>
              <a:rPr lang="it-IT" altLang="it-IT" dirty="0" smtClean="0"/>
              <a:t> e questo implica necessariamente l'esecuzione di un certo numero di repliche.</a:t>
            </a:r>
          </a:p>
          <a:p>
            <a:pPr marL="0" indent="0" algn="just">
              <a:buFont typeface="Wingdings" panose="05000000000000000000" pitchFamily="2" charset="2"/>
              <a:buChar char="l"/>
              <a:defRPr/>
            </a:pPr>
            <a:r>
              <a:rPr lang="it-IT" altLang="it-IT" dirty="0" smtClean="0"/>
              <a:t>Il risultato di una singola analisi può cadere in qualunque punto della curva normale dell'errore e quindi, preso come tale, non contiene in sé alcuna informazione circa la sua affidabilità. </a:t>
            </a:r>
          </a:p>
          <a:p>
            <a:pPr marL="0" indent="0" algn="just">
              <a:buFont typeface="Wingdings" panose="05000000000000000000" pitchFamily="2" charset="2"/>
              <a:buChar char="l"/>
              <a:defRPr/>
            </a:pPr>
            <a:r>
              <a:rPr lang="it-IT" altLang="it-IT" dirty="0" smtClean="0"/>
              <a:t>Per poter valutare la precisione di un risultato devono essere sempre specificati </a:t>
            </a:r>
            <a:r>
              <a:rPr lang="it-IT" altLang="it-IT" dirty="0" smtClean="0">
                <a:solidFill>
                  <a:srgbClr val="FFC000"/>
                </a:solidFill>
              </a:rPr>
              <a:t>il numero delle misure replicate e la deviazione standard</a:t>
            </a:r>
            <a:r>
              <a:rPr lang="it-IT" altLang="it-IT" dirty="0" smtClean="0"/>
              <a:t>. </a:t>
            </a:r>
          </a:p>
          <a:p>
            <a:pPr marL="0" indent="0">
              <a:defRPr/>
            </a:pPr>
            <a:endParaRPr lang="it-IT" altLang="it-IT" dirty="0" smtClean="0"/>
          </a:p>
        </p:txBody>
      </p:sp>
    </p:spTree>
    <p:extLst>
      <p:ext uri="{BB962C8B-B14F-4D97-AF65-F5344CB8AC3E}">
        <p14:creationId xmlns:p14="http://schemas.microsoft.com/office/powerpoint/2010/main" val="2956335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050"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3F614C8-559A-4CF5-80F7-316DB5E85D34}"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62820" name="Text Box 4"/>
          <p:cNvSpPr txBox="1">
            <a:spLocks noChangeArrowheads="1"/>
          </p:cNvSpPr>
          <p:nvPr/>
        </p:nvSpPr>
        <p:spPr bwMode="auto">
          <a:xfrm>
            <a:off x="990600" y="5334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400" b="1" i="0" u="none" strike="noStrike" kern="1200" cap="none" spc="0" normalizeH="0" baseline="0" noProof="0" dirty="0" smtClean="0">
                <a:ln>
                  <a:noFill/>
                </a:ln>
                <a:solidFill>
                  <a:srgbClr val="FAFF2D"/>
                </a:solidFill>
                <a:effectLst>
                  <a:outerShdw blurRad="38100" dist="38100" dir="2700000" algn="tl">
                    <a:srgbClr val="000000"/>
                  </a:outerShdw>
                </a:effectLst>
                <a:uLnTx/>
                <a:uFillTx/>
                <a:latin typeface="Arial" charset="0"/>
                <a:ea typeface="+mn-ea"/>
                <a:cs typeface="+mn-cs"/>
              </a:rPr>
              <a:t>PROBABILITA’ e ERRORI </a:t>
            </a:r>
            <a:r>
              <a:rPr kumimoji="0" lang="it-IT" altLang="it-IT" sz="2400" b="1" i="0" u="none" strike="noStrike" kern="1200" cap="none" spc="0" normalizeH="0" baseline="0" noProof="0" dirty="0">
                <a:ln>
                  <a:noFill/>
                </a:ln>
                <a:solidFill>
                  <a:srgbClr val="FAFF2D"/>
                </a:solidFill>
                <a:effectLst>
                  <a:outerShdw blurRad="38100" dist="38100" dir="2700000" algn="tl">
                    <a:srgbClr val="000000"/>
                  </a:outerShdw>
                </a:effectLst>
                <a:uLnTx/>
                <a:uFillTx/>
                <a:latin typeface="Arial" charset="0"/>
                <a:ea typeface="+mn-ea"/>
                <a:cs typeface="+mn-cs"/>
              </a:rPr>
              <a:t>NELL’ANALISI CHIMICA</a:t>
            </a:r>
          </a:p>
        </p:txBody>
      </p:sp>
      <p:sp>
        <p:nvSpPr>
          <p:cNvPr id="162821" name="Text Box 5"/>
          <p:cNvSpPr txBox="1">
            <a:spLocks noChangeArrowheads="1"/>
          </p:cNvSpPr>
          <p:nvPr/>
        </p:nvSpPr>
        <p:spPr bwMode="auto">
          <a:xfrm>
            <a:off x="990600" y="1371600"/>
            <a:ext cx="762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Ogni analisi chimica (ogni misurazione!) è affetta da errori sperimentali. </a:t>
            </a:r>
          </a:p>
        </p:txBody>
      </p:sp>
      <p:sp>
        <p:nvSpPr>
          <p:cNvPr id="162823" name="Text Box 7"/>
          <p:cNvSpPr txBox="1">
            <a:spLocks noChangeArrowheads="1"/>
          </p:cNvSpPr>
          <p:nvPr/>
        </p:nvSpPr>
        <p:spPr bwMode="auto">
          <a:xfrm>
            <a:off x="990600" y="1981200"/>
            <a:ext cx="76200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Gli errori sperimentali si combinano tra loro in modo da rendere ogni nuova misura più o meno diversa dalla precedente.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L’incertezza della misura sperimentale non può mai essere eliminata completamente perciò il valore vero di una quantità è sempre sconosciuto.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Tuttavia, spesso può essere valutata l'entità probabile dell'errore.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È possibile definire i limiti entro cui il valore vero di una quantità misurata cade con un dato livello di probabilità.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La stima dell’accuratezza dei dati sperimentali non è mai facile. </a:t>
            </a:r>
          </a:p>
        </p:txBody>
      </p:sp>
    </p:spTree>
    <p:extLst>
      <p:ext uri="{BB962C8B-B14F-4D97-AF65-F5344CB8AC3E}">
        <p14:creationId xmlns:p14="http://schemas.microsoft.com/office/powerpoint/2010/main" val="2158411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074"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580704-DC4B-4F16-811B-0B55E7A81335}"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it-IT" altLang="it-IT"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48485" name="Text Box 5"/>
          <p:cNvSpPr txBox="1">
            <a:spLocks noChangeArrowheads="1"/>
          </p:cNvSpPr>
          <p:nvPr/>
        </p:nvSpPr>
        <p:spPr bwMode="auto">
          <a:xfrm>
            <a:off x="1219200" y="914400"/>
            <a:ext cx="73914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Nonostante ciò, ogni volta che collezioniamo i risultati di un’analisi è necessario stimare l’accuratezza, poiché i dati con accuratezza ignota sono inutili. </a:t>
            </a:r>
          </a:p>
        </p:txBody>
      </p:sp>
      <p:sp>
        <p:nvSpPr>
          <p:cNvPr id="148486" name="Text Box 6"/>
          <p:cNvSpPr txBox="1">
            <a:spLocks noChangeArrowheads="1"/>
          </p:cNvSpPr>
          <p:nvPr/>
        </p:nvSpPr>
        <p:spPr bwMode="auto">
          <a:xfrm>
            <a:off x="1219200" y="1981200"/>
            <a:ext cx="73914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D'altro canto, anche risultati che non sono particolarmente accurati possono essere di considerevole valore se sono noti i limiti di incertezza.</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Una delle domande a cui rispondere prima di cominciare un'analisi è: "qual è il massimo errore tollerabile nel risultato”.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La risposta a questo quesito determina il tempo richiesto per il lavoro: un aumento consistente dell'accuratezza può richiedere ore, giorni, e persino settimane di lavoro aggiuntivo.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Nessuno può permettersi di produrre dati che siano più accurati di quanto occorra.</a:t>
            </a:r>
            <a:endParaRPr kumimoji="0" lang="it-IT" altLang="it-IT" sz="18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51150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098"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BA658C-F038-42D5-A734-3539370D94AA}"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nvGrpSpPr>
          <p:cNvPr id="269317" name="Group 1029"/>
          <p:cNvGrpSpPr>
            <a:grpSpLocks/>
          </p:cNvGrpSpPr>
          <p:nvPr/>
        </p:nvGrpSpPr>
        <p:grpSpPr bwMode="auto">
          <a:xfrm>
            <a:off x="1066800" y="2711450"/>
            <a:ext cx="7620000" cy="1444625"/>
            <a:chOff x="672" y="1824"/>
            <a:chExt cx="4800" cy="910"/>
          </a:xfrm>
        </p:grpSpPr>
        <p:sp>
          <p:nvSpPr>
            <p:cNvPr id="269318" name="Text Box 1030"/>
            <p:cNvSpPr txBox="1">
              <a:spLocks noChangeArrowheads="1"/>
            </p:cNvSpPr>
            <p:nvPr/>
          </p:nvSpPr>
          <p:spPr bwMode="auto">
            <a:xfrm>
              <a:off x="672" y="1824"/>
              <a:ext cx="4800" cy="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18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Errore assoluto:			oppure </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a:t>
              </a:r>
              <a:endParaRPr kumimoji="0" lang="it-IT" altLang="it-IT" sz="18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endParaRP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18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Errore relativo:			oppure</a:t>
              </a: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endParaRPr>
            </a:p>
          </p:txBody>
        </p:sp>
        <p:graphicFrame>
          <p:nvGraphicFramePr>
            <p:cNvPr id="4106" name="Object 1031"/>
            <p:cNvGraphicFramePr>
              <a:graphicFrameLocks noChangeAspect="1"/>
            </p:cNvGraphicFramePr>
            <p:nvPr/>
          </p:nvGraphicFramePr>
          <p:xfrm>
            <a:off x="2112" y="1824"/>
            <a:ext cx="720" cy="240"/>
          </p:xfrm>
          <a:graphic>
            <a:graphicData uri="http://schemas.openxmlformats.org/presentationml/2006/ole">
              <mc:AlternateContent xmlns:mc="http://schemas.openxmlformats.org/markup-compatibility/2006">
                <mc:Choice xmlns:v="urn:schemas-microsoft-com:vml" Requires="v">
                  <p:oleObj spid="_x0000_s53310" name="Equation" r:id="rId3" imgW="685800" imgH="228600" progId="Equation.3">
                    <p:embed/>
                  </p:oleObj>
                </mc:Choice>
                <mc:Fallback>
                  <p:oleObj name="Equation" r:id="rId3" imgW="685800" imgH="228600" progId="Equation.3">
                    <p:embed/>
                    <p:pic>
                      <p:nvPicPr>
                        <p:cNvPr id="4106" name="Object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 y="1824"/>
                          <a:ext cx="720" cy="24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7" name="Object 1032"/>
            <p:cNvGraphicFramePr>
              <a:graphicFrameLocks noChangeAspect="1"/>
            </p:cNvGraphicFramePr>
            <p:nvPr/>
          </p:nvGraphicFramePr>
          <p:xfrm>
            <a:off x="3792" y="1824"/>
            <a:ext cx="720" cy="254"/>
          </p:xfrm>
          <a:graphic>
            <a:graphicData uri="http://schemas.openxmlformats.org/presentationml/2006/ole">
              <mc:AlternateContent xmlns:mc="http://schemas.openxmlformats.org/markup-compatibility/2006">
                <mc:Choice xmlns:v="urn:schemas-microsoft-com:vml" Requires="v">
                  <p:oleObj spid="_x0000_s53311" name="Equation" r:id="rId5" imgW="647700" imgH="228600" progId="Equation.3">
                    <p:embed/>
                  </p:oleObj>
                </mc:Choice>
                <mc:Fallback>
                  <p:oleObj name="Equation" r:id="rId5" imgW="647700" imgH="228600" progId="Equation.3">
                    <p:embed/>
                    <p:pic>
                      <p:nvPicPr>
                        <p:cNvPr id="4107" name="Object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 y="1824"/>
                          <a:ext cx="720" cy="25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8" name="Object 1033"/>
            <p:cNvGraphicFramePr>
              <a:graphicFrameLocks noChangeAspect="1"/>
            </p:cNvGraphicFramePr>
            <p:nvPr/>
          </p:nvGraphicFramePr>
          <p:xfrm>
            <a:off x="2112" y="2256"/>
            <a:ext cx="816" cy="478"/>
          </p:xfrm>
          <a:graphic>
            <a:graphicData uri="http://schemas.openxmlformats.org/presentationml/2006/ole">
              <mc:AlternateContent xmlns:mc="http://schemas.openxmlformats.org/markup-compatibility/2006">
                <mc:Choice xmlns:v="urn:schemas-microsoft-com:vml" Requires="v">
                  <p:oleObj spid="_x0000_s53312" name="Equation" r:id="rId7" imgW="736600" imgH="431800" progId="Equation.3">
                    <p:embed/>
                  </p:oleObj>
                </mc:Choice>
                <mc:Fallback>
                  <p:oleObj name="Equation" r:id="rId7" imgW="736600" imgH="431800" progId="Equation.3">
                    <p:embed/>
                    <p:pic>
                      <p:nvPicPr>
                        <p:cNvPr id="4108" name="Object 10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2" y="2256"/>
                          <a:ext cx="816" cy="47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9" name="Object 1034"/>
            <p:cNvGraphicFramePr>
              <a:graphicFrameLocks noChangeAspect="1"/>
            </p:cNvGraphicFramePr>
            <p:nvPr/>
          </p:nvGraphicFramePr>
          <p:xfrm>
            <a:off x="3792" y="2256"/>
            <a:ext cx="1182" cy="478"/>
          </p:xfrm>
          <a:graphic>
            <a:graphicData uri="http://schemas.openxmlformats.org/presentationml/2006/ole">
              <mc:AlternateContent xmlns:mc="http://schemas.openxmlformats.org/markup-compatibility/2006">
                <mc:Choice xmlns:v="urn:schemas-microsoft-com:vml" Requires="v">
                  <p:oleObj spid="_x0000_s53313" name="Equation" r:id="rId9" imgW="1066800" imgH="431800" progId="Equation.3">
                    <p:embed/>
                  </p:oleObj>
                </mc:Choice>
                <mc:Fallback>
                  <p:oleObj name="Equation" r:id="rId9" imgW="1066800" imgH="431800" progId="Equation.3">
                    <p:embed/>
                    <p:pic>
                      <p:nvPicPr>
                        <p:cNvPr id="4109" name="Object 10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2" y="2256"/>
                          <a:ext cx="1182" cy="47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103" name="Text Box 1037"/>
          <p:cNvSpPr txBox="1">
            <a:spLocks noChangeArrowheads="1"/>
          </p:cNvSpPr>
          <p:nvPr/>
        </p:nvSpPr>
        <p:spPr bwMode="auto">
          <a:xfrm>
            <a:off x="1143000" y="1462088"/>
            <a:ext cx="731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mn-cs"/>
              </a:rPr>
              <a:t>Gli errori possono essere assoluti o relativi.</a:t>
            </a:r>
          </a:p>
        </p:txBody>
      </p:sp>
      <p:sp>
        <p:nvSpPr>
          <p:cNvPr id="4104" name="Text Box 1038"/>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B8B4042F-1CB0-42CB-9480-8F17B50841EE}"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14</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3528737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122"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1E647A-CE0F-4C1D-9B78-C5FE1E293B47}"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7461" name="Text Box 5"/>
          <p:cNvSpPr txBox="1">
            <a:spLocks noChangeArrowheads="1"/>
          </p:cNvSpPr>
          <p:nvPr/>
        </p:nvSpPr>
        <p:spPr bwMode="auto">
          <a:xfrm>
            <a:off x="1066800" y="1295400"/>
            <a:ext cx="7696200" cy="448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Sia dato un insieme di misure x</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1</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x</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2</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,…x</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N</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Media:</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Mediana:  </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avendo ordinato  le misure in ordine crescente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1"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N pari	</a:t>
            </a:r>
            <a:r>
              <a:rPr kumimoji="0" lang="it-IT" altLang="it-IT" sz="18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			</a:t>
            </a:r>
            <a:r>
              <a:rPr kumimoji="0" lang="it-IT" altLang="it-IT" sz="1800" b="1"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N dispari</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1"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Nel caso delle misure:	10, 10, 12, 13, 13, 13, 15, </a:t>
            </a:r>
            <a:r>
              <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18</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25, 26</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26, 27, 28, 28, 35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la media è  19,93 e la mediana è 18.</a:t>
            </a:r>
          </a:p>
        </p:txBody>
      </p:sp>
      <p:sp>
        <p:nvSpPr>
          <p:cNvPr id="147462" name="Text Box 6"/>
          <p:cNvSpPr txBox="1">
            <a:spLocks noChangeArrowheads="1"/>
          </p:cNvSpPr>
          <p:nvPr/>
        </p:nvSpPr>
        <p:spPr bwMode="auto">
          <a:xfrm>
            <a:off x="1066800" y="457200"/>
            <a:ext cx="693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DEFINIZIONI</a:t>
            </a: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p:txBody>
      </p:sp>
      <p:graphicFrame>
        <p:nvGraphicFramePr>
          <p:cNvPr id="5126" name="Object 7"/>
          <p:cNvGraphicFramePr>
            <a:graphicFrameLocks noChangeAspect="1"/>
          </p:cNvGraphicFramePr>
          <p:nvPr/>
        </p:nvGraphicFramePr>
        <p:xfrm>
          <a:off x="2286000" y="1905000"/>
          <a:ext cx="1143000" cy="955675"/>
        </p:xfrm>
        <a:graphic>
          <a:graphicData uri="http://schemas.openxmlformats.org/presentationml/2006/ole">
            <mc:AlternateContent xmlns:mc="http://schemas.openxmlformats.org/markup-compatibility/2006">
              <mc:Choice xmlns:v="urn:schemas-microsoft-com:vml" Requires="v">
                <p:oleObj spid="_x0000_s54319" name="Equation" r:id="rId3" imgW="622030" imgH="520474" progId="Equation.3">
                  <p:embed/>
                </p:oleObj>
              </mc:Choice>
              <mc:Fallback>
                <p:oleObj name="Equation" r:id="rId3" imgW="622030" imgH="520474" progId="Equation.3">
                  <p:embed/>
                  <p:pic>
                    <p:nvPicPr>
                      <p:cNvPr id="512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905000"/>
                        <a:ext cx="1143000" cy="9556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7" name="Object 8"/>
          <p:cNvGraphicFramePr>
            <a:graphicFrameLocks noChangeAspect="1"/>
          </p:cNvGraphicFramePr>
          <p:nvPr/>
        </p:nvGraphicFramePr>
        <p:xfrm>
          <a:off x="2286000" y="3581400"/>
          <a:ext cx="1905000" cy="925513"/>
        </p:xfrm>
        <a:graphic>
          <a:graphicData uri="http://schemas.openxmlformats.org/presentationml/2006/ole">
            <mc:AlternateContent xmlns:mc="http://schemas.openxmlformats.org/markup-compatibility/2006">
              <mc:Choice xmlns:v="urn:schemas-microsoft-com:vml" Requires="v">
                <p:oleObj spid="_x0000_s54320" name="Equation" r:id="rId5" imgW="939800" imgH="457200" progId="Equation.3">
                  <p:embed/>
                </p:oleObj>
              </mc:Choice>
              <mc:Fallback>
                <p:oleObj name="Equation" r:id="rId5" imgW="939800" imgH="457200" progId="Equation.3">
                  <p:embed/>
                  <p:pic>
                    <p:nvPicPr>
                      <p:cNvPr id="5127"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581400"/>
                        <a:ext cx="1905000" cy="9255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8" name="Object 9"/>
          <p:cNvGraphicFramePr>
            <a:graphicFrameLocks noChangeAspect="1"/>
          </p:cNvGraphicFramePr>
          <p:nvPr/>
        </p:nvGraphicFramePr>
        <p:xfrm>
          <a:off x="6248400" y="3810000"/>
          <a:ext cx="1143000" cy="568325"/>
        </p:xfrm>
        <a:graphic>
          <a:graphicData uri="http://schemas.openxmlformats.org/presentationml/2006/ole">
            <mc:AlternateContent xmlns:mc="http://schemas.openxmlformats.org/markup-compatibility/2006">
              <mc:Choice xmlns:v="urn:schemas-microsoft-com:vml" Requires="v">
                <p:oleObj spid="_x0000_s54321" name="Equation" r:id="rId7" imgW="558800" imgH="279400" progId="Equation.3">
                  <p:embed/>
                </p:oleObj>
              </mc:Choice>
              <mc:Fallback>
                <p:oleObj name="Equation" r:id="rId7" imgW="558800" imgH="279400" progId="Equation.3">
                  <p:embed/>
                  <p:pic>
                    <p:nvPicPr>
                      <p:cNvPr id="5128"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3810000"/>
                        <a:ext cx="1143000" cy="5683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0" name="Text Box 11"/>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664E37A8-3E04-41F5-AA29-6A733748E248}"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15</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8575908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6146"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CE8A82-298E-46AD-B6AD-2A864C9E74E2}"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4276" name="Text Box 4"/>
          <p:cNvSpPr txBox="1">
            <a:spLocks noChangeArrowheads="1"/>
          </p:cNvSpPr>
          <p:nvPr/>
        </p:nvSpPr>
        <p:spPr bwMode="auto">
          <a:xfrm>
            <a:off x="990600" y="228600"/>
            <a:ext cx="7696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Precisione: </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bontà dell’accordo tra i risultati di misurazioni successive.</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Esattezza</a:t>
            </a:r>
            <a:r>
              <a:rPr kumimoji="0" lang="it-IT" altLang="it-IT" sz="24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charset="0"/>
                <a:ea typeface="+mn-ea"/>
                <a:cs typeface="Times New Roman" pitchFamily="18" charset="0"/>
              </a:rPr>
              <a:t>*</a:t>
            </a:r>
            <a:r>
              <a:rPr kumimoji="0" lang="it-IT" altLang="it-IT" sz="18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 </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bontà dell’accordo tra il risultato, x</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i</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o il valore medio dei risultati di un’analisi, ed il valore vero o supposto tale, x</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t</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a:t>
            </a:r>
          </a:p>
        </p:txBody>
      </p:sp>
      <p:sp>
        <p:nvSpPr>
          <p:cNvPr id="54312" name="Text Box 40"/>
          <p:cNvSpPr txBox="1">
            <a:spLocks noChangeArrowheads="1"/>
          </p:cNvSpPr>
          <p:nvPr/>
        </p:nvSpPr>
        <p:spPr bwMode="auto">
          <a:xfrm>
            <a:off x="990600" y="1447800"/>
            <a:ext cx="7696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Gli errori possono essere </a:t>
            </a:r>
            <a:r>
              <a:rPr kumimoji="0" lang="it-IT" altLang="it-IT"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errori casuali</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 o </a:t>
            </a:r>
            <a:r>
              <a:rPr kumimoji="0" lang="it-IT" altLang="it-IT" sz="1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errori sistematici</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 Quelli casuali influenzano la precisione, quelli sistematici l’esattezza. </a:t>
            </a:r>
            <a:endParaRPr kumimoji="0" lang="it-IT" altLang="it-IT" sz="2000" b="0" i="0" u="none" strike="noStrike" kern="1200" cap="none" spc="0" normalizeH="0" baseline="0" noProof="0" dirty="0">
              <a:ln>
                <a:noFill/>
              </a:ln>
              <a:solidFill>
                <a:prstClr val="white"/>
              </a:solidFill>
              <a:effectLst/>
              <a:uLnTx/>
              <a:uFillTx/>
              <a:latin typeface="Arial" charset="0"/>
              <a:ea typeface="+mn-ea"/>
              <a:cs typeface="+mn-cs"/>
            </a:endParaRPr>
          </a:p>
        </p:txBody>
      </p:sp>
      <p:grpSp>
        <p:nvGrpSpPr>
          <p:cNvPr id="54341" name="Group 69"/>
          <p:cNvGrpSpPr>
            <a:grpSpLocks/>
          </p:cNvGrpSpPr>
          <p:nvPr/>
        </p:nvGrpSpPr>
        <p:grpSpPr bwMode="auto">
          <a:xfrm>
            <a:off x="1735138" y="2209800"/>
            <a:ext cx="2898775" cy="1731963"/>
            <a:chOff x="1093" y="1392"/>
            <a:chExt cx="1826" cy="1091"/>
          </a:xfrm>
        </p:grpSpPr>
        <p:graphicFrame>
          <p:nvGraphicFramePr>
            <p:cNvPr id="6175" name="Object 49"/>
            <p:cNvGraphicFramePr>
              <a:graphicFrameLocks noChangeAspect="1"/>
            </p:cNvGraphicFramePr>
            <p:nvPr/>
          </p:nvGraphicFramePr>
          <p:xfrm>
            <a:off x="1970" y="1585"/>
            <a:ext cx="949" cy="884"/>
          </p:xfrm>
          <a:graphic>
            <a:graphicData uri="http://schemas.openxmlformats.org/presentationml/2006/ole">
              <mc:AlternateContent xmlns:mc="http://schemas.openxmlformats.org/markup-compatibility/2006">
                <mc:Choice xmlns:v="urn:schemas-microsoft-com:vml" Requires="v">
                  <p:oleObj spid="_x0000_s55358" name="Document" r:id="rId3" imgW="1905000" imgH="1905000" progId="ChemWindow.Document">
                    <p:embed/>
                  </p:oleObj>
                </mc:Choice>
                <mc:Fallback>
                  <p:oleObj name="Document" r:id="rId3" imgW="1905000" imgH="1905000" progId="ChemWindow.Document">
                    <p:embed/>
                    <p:pic>
                      <p:nvPicPr>
                        <p:cNvPr id="6175" name="Object 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 y="1585"/>
                          <a:ext cx="949" cy="884"/>
                        </a:xfrm>
                        <a:prstGeom prst="rect">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76" name="Text Box 50"/>
            <p:cNvSpPr txBox="1">
              <a:spLocks noChangeArrowheads="1"/>
            </p:cNvSpPr>
            <p:nvPr/>
          </p:nvSpPr>
          <p:spPr bwMode="auto">
            <a:xfrm>
              <a:off x="2218" y="1817"/>
              <a:ext cx="166"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77" name="Text Box 51"/>
            <p:cNvSpPr txBox="1">
              <a:spLocks noChangeArrowheads="1"/>
            </p:cNvSpPr>
            <p:nvPr/>
          </p:nvSpPr>
          <p:spPr bwMode="auto">
            <a:xfrm>
              <a:off x="2011" y="1855"/>
              <a:ext cx="165"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78" name="Text Box 52"/>
            <p:cNvSpPr txBox="1">
              <a:spLocks noChangeArrowheads="1"/>
            </p:cNvSpPr>
            <p:nvPr/>
          </p:nvSpPr>
          <p:spPr bwMode="auto">
            <a:xfrm>
              <a:off x="2053" y="2086"/>
              <a:ext cx="165"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79" name="Text Box 53"/>
            <p:cNvSpPr txBox="1">
              <a:spLocks noChangeArrowheads="1"/>
            </p:cNvSpPr>
            <p:nvPr/>
          </p:nvSpPr>
          <p:spPr bwMode="auto">
            <a:xfrm>
              <a:off x="1920" y="1392"/>
              <a:ext cx="166"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80" name="Text Box 63"/>
            <p:cNvSpPr txBox="1">
              <a:spLocks noChangeArrowheads="1"/>
            </p:cNvSpPr>
            <p:nvPr/>
          </p:nvSpPr>
          <p:spPr bwMode="auto">
            <a:xfrm>
              <a:off x="1093" y="1733"/>
              <a:ext cx="694" cy="750"/>
            </a:xfrm>
            <a:prstGeom prst="rect">
              <a:avLst/>
            </a:prstGeom>
            <a:solidFill>
              <a:srgbClr val="FFFFFF"/>
            </a:soli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Né esatto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né preciso</a:t>
              </a:r>
            </a:p>
          </p:txBody>
        </p:sp>
      </p:grpSp>
      <p:grpSp>
        <p:nvGrpSpPr>
          <p:cNvPr id="54342" name="Group 70"/>
          <p:cNvGrpSpPr>
            <a:grpSpLocks/>
          </p:cNvGrpSpPr>
          <p:nvPr/>
        </p:nvGrpSpPr>
        <p:grpSpPr bwMode="auto">
          <a:xfrm>
            <a:off x="5181600" y="2514600"/>
            <a:ext cx="2819400" cy="1427163"/>
            <a:chOff x="3264" y="1584"/>
            <a:chExt cx="1776" cy="899"/>
          </a:xfrm>
        </p:grpSpPr>
        <p:graphicFrame>
          <p:nvGraphicFramePr>
            <p:cNvPr id="6169" name="Object 42"/>
            <p:cNvGraphicFramePr>
              <a:graphicFrameLocks noChangeAspect="1"/>
            </p:cNvGraphicFramePr>
            <p:nvPr/>
          </p:nvGraphicFramePr>
          <p:xfrm>
            <a:off x="3264" y="1584"/>
            <a:ext cx="949" cy="884"/>
          </p:xfrm>
          <a:graphic>
            <a:graphicData uri="http://schemas.openxmlformats.org/presentationml/2006/ole">
              <mc:AlternateContent xmlns:mc="http://schemas.openxmlformats.org/markup-compatibility/2006">
                <mc:Choice xmlns:v="urn:schemas-microsoft-com:vml" Requires="v">
                  <p:oleObj spid="_x0000_s55359" name="Document" r:id="rId5" imgW="1905000" imgH="1905000" progId="ChemWindow.Document">
                    <p:embed/>
                  </p:oleObj>
                </mc:Choice>
                <mc:Fallback>
                  <p:oleObj name="Document" r:id="rId5" imgW="1905000" imgH="1905000" progId="ChemWindow.Document">
                    <p:embed/>
                    <p:pic>
                      <p:nvPicPr>
                        <p:cNvPr id="6169"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 y="1584"/>
                          <a:ext cx="949" cy="884"/>
                        </a:xfrm>
                        <a:prstGeom prst="rect">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70" name="Text Box 44"/>
            <p:cNvSpPr txBox="1">
              <a:spLocks noChangeArrowheads="1"/>
            </p:cNvSpPr>
            <p:nvPr/>
          </p:nvSpPr>
          <p:spPr bwMode="auto">
            <a:xfrm>
              <a:off x="3373" y="1663"/>
              <a:ext cx="166"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71" name="Text Box 45"/>
            <p:cNvSpPr txBox="1">
              <a:spLocks noChangeArrowheads="1"/>
            </p:cNvSpPr>
            <p:nvPr/>
          </p:nvSpPr>
          <p:spPr bwMode="auto">
            <a:xfrm>
              <a:off x="3292" y="1663"/>
              <a:ext cx="164"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72" name="Text Box 46"/>
            <p:cNvSpPr txBox="1">
              <a:spLocks noChangeArrowheads="1"/>
            </p:cNvSpPr>
            <p:nvPr/>
          </p:nvSpPr>
          <p:spPr bwMode="auto">
            <a:xfrm>
              <a:off x="3456" y="1624"/>
              <a:ext cx="163"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73" name="Text Box 47"/>
            <p:cNvSpPr txBox="1">
              <a:spLocks noChangeArrowheads="1"/>
            </p:cNvSpPr>
            <p:nvPr/>
          </p:nvSpPr>
          <p:spPr bwMode="auto">
            <a:xfrm>
              <a:off x="3373" y="1779"/>
              <a:ext cx="166"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74" name="Text Box 64"/>
            <p:cNvSpPr txBox="1">
              <a:spLocks noChangeArrowheads="1"/>
            </p:cNvSpPr>
            <p:nvPr/>
          </p:nvSpPr>
          <p:spPr bwMode="auto">
            <a:xfrm>
              <a:off x="4346" y="1733"/>
              <a:ext cx="694" cy="750"/>
            </a:xfrm>
            <a:prstGeom prst="rect">
              <a:avLst/>
            </a:prstGeom>
            <a:solidFill>
              <a:srgbClr val="FFFFFF"/>
            </a:soli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Non esatto</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ma preciso</a:t>
              </a:r>
            </a:p>
          </p:txBody>
        </p:sp>
      </p:grpSp>
      <p:grpSp>
        <p:nvGrpSpPr>
          <p:cNvPr id="54343" name="Group 71"/>
          <p:cNvGrpSpPr>
            <a:grpSpLocks/>
          </p:cNvGrpSpPr>
          <p:nvPr/>
        </p:nvGrpSpPr>
        <p:grpSpPr bwMode="auto">
          <a:xfrm>
            <a:off x="1676400" y="4225925"/>
            <a:ext cx="2957513" cy="1403350"/>
            <a:chOff x="1056" y="2662"/>
            <a:chExt cx="1863" cy="884"/>
          </a:xfrm>
        </p:grpSpPr>
        <p:graphicFrame>
          <p:nvGraphicFramePr>
            <p:cNvPr id="6163" name="Object 54"/>
            <p:cNvGraphicFramePr>
              <a:graphicFrameLocks noChangeAspect="1"/>
            </p:cNvGraphicFramePr>
            <p:nvPr/>
          </p:nvGraphicFramePr>
          <p:xfrm>
            <a:off x="1970" y="2662"/>
            <a:ext cx="949" cy="884"/>
          </p:xfrm>
          <a:graphic>
            <a:graphicData uri="http://schemas.openxmlformats.org/presentationml/2006/ole">
              <mc:AlternateContent xmlns:mc="http://schemas.openxmlformats.org/markup-compatibility/2006">
                <mc:Choice xmlns:v="urn:schemas-microsoft-com:vml" Requires="v">
                  <p:oleObj spid="_x0000_s55360" name="Document" r:id="rId6" imgW="1905000" imgH="1905000" progId="ChemWindow.Document">
                    <p:embed/>
                  </p:oleObj>
                </mc:Choice>
                <mc:Fallback>
                  <p:oleObj name="Document" r:id="rId6" imgW="1905000" imgH="1905000" progId="ChemWindow.Document">
                    <p:embed/>
                    <p:pic>
                      <p:nvPicPr>
                        <p:cNvPr id="6163" name="Object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0" y="2662"/>
                          <a:ext cx="949" cy="884"/>
                        </a:xfrm>
                        <a:prstGeom prst="rect">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64" name="Text Box 55"/>
            <p:cNvSpPr txBox="1">
              <a:spLocks noChangeArrowheads="1"/>
            </p:cNvSpPr>
            <p:nvPr/>
          </p:nvSpPr>
          <p:spPr bwMode="auto">
            <a:xfrm>
              <a:off x="2135" y="2816"/>
              <a:ext cx="165"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65" name="Text Box 56"/>
            <p:cNvSpPr txBox="1">
              <a:spLocks noChangeArrowheads="1"/>
            </p:cNvSpPr>
            <p:nvPr/>
          </p:nvSpPr>
          <p:spPr bwMode="auto">
            <a:xfrm>
              <a:off x="2506" y="2816"/>
              <a:ext cx="165"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66" name="Text Box 57"/>
            <p:cNvSpPr txBox="1">
              <a:spLocks noChangeArrowheads="1"/>
            </p:cNvSpPr>
            <p:nvPr/>
          </p:nvSpPr>
          <p:spPr bwMode="auto">
            <a:xfrm>
              <a:off x="2506" y="3086"/>
              <a:ext cx="165"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67" name="Text Box 58"/>
            <p:cNvSpPr txBox="1">
              <a:spLocks noChangeArrowheads="1"/>
            </p:cNvSpPr>
            <p:nvPr/>
          </p:nvSpPr>
          <p:spPr bwMode="auto">
            <a:xfrm>
              <a:off x="2259" y="3045"/>
              <a:ext cx="165"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68" name="Text Box 65"/>
            <p:cNvSpPr txBox="1">
              <a:spLocks noChangeArrowheads="1"/>
            </p:cNvSpPr>
            <p:nvPr/>
          </p:nvSpPr>
          <p:spPr bwMode="auto">
            <a:xfrm>
              <a:off x="1056" y="2736"/>
              <a:ext cx="731" cy="750"/>
            </a:xfrm>
            <a:prstGeom prst="rect">
              <a:avLst/>
            </a:prstGeom>
            <a:solidFill>
              <a:srgbClr val="FFFFFF"/>
            </a:soli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Esatto 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non preciso</a:t>
              </a:r>
            </a:p>
          </p:txBody>
        </p:sp>
      </p:grpSp>
      <p:grpSp>
        <p:nvGrpSpPr>
          <p:cNvPr id="54344" name="Group 72"/>
          <p:cNvGrpSpPr>
            <a:grpSpLocks/>
          </p:cNvGrpSpPr>
          <p:nvPr/>
        </p:nvGrpSpPr>
        <p:grpSpPr bwMode="auto">
          <a:xfrm>
            <a:off x="5159375" y="4225925"/>
            <a:ext cx="2841625" cy="1403350"/>
            <a:chOff x="3250" y="2662"/>
            <a:chExt cx="1790" cy="884"/>
          </a:xfrm>
        </p:grpSpPr>
        <p:graphicFrame>
          <p:nvGraphicFramePr>
            <p:cNvPr id="6157" name="Object 43"/>
            <p:cNvGraphicFramePr>
              <a:graphicFrameLocks noChangeAspect="1"/>
            </p:cNvGraphicFramePr>
            <p:nvPr/>
          </p:nvGraphicFramePr>
          <p:xfrm>
            <a:off x="3250" y="2662"/>
            <a:ext cx="949" cy="884"/>
          </p:xfrm>
          <a:graphic>
            <a:graphicData uri="http://schemas.openxmlformats.org/presentationml/2006/ole">
              <mc:AlternateContent xmlns:mc="http://schemas.openxmlformats.org/markup-compatibility/2006">
                <mc:Choice xmlns:v="urn:schemas-microsoft-com:vml" Requires="v">
                  <p:oleObj spid="_x0000_s55361" name="Document" r:id="rId7" imgW="1905000" imgH="1905000" progId="ChemWindow.Document">
                    <p:embed/>
                  </p:oleObj>
                </mc:Choice>
                <mc:Fallback>
                  <p:oleObj name="Document" r:id="rId7" imgW="1905000" imgH="1905000" progId="ChemWindow.Document">
                    <p:embed/>
                    <p:pic>
                      <p:nvPicPr>
                        <p:cNvPr id="6157" name="Object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0" y="2662"/>
                          <a:ext cx="949" cy="884"/>
                        </a:xfrm>
                        <a:prstGeom prst="rect">
                          <a:avLst/>
                        </a:prstGeom>
                        <a:solidFill>
                          <a:schemeClr val="folHlink"/>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8" name="Text Box 59"/>
            <p:cNvSpPr txBox="1">
              <a:spLocks noChangeArrowheads="1"/>
            </p:cNvSpPr>
            <p:nvPr/>
          </p:nvSpPr>
          <p:spPr bwMode="auto">
            <a:xfrm>
              <a:off x="3552" y="2784"/>
              <a:ext cx="166"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59" name="Text Box 60"/>
            <p:cNvSpPr txBox="1">
              <a:spLocks noChangeArrowheads="1"/>
            </p:cNvSpPr>
            <p:nvPr/>
          </p:nvSpPr>
          <p:spPr bwMode="auto">
            <a:xfrm>
              <a:off x="3619" y="2855"/>
              <a:ext cx="166"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60" name="Text Box 61"/>
            <p:cNvSpPr txBox="1">
              <a:spLocks noChangeArrowheads="1"/>
            </p:cNvSpPr>
            <p:nvPr/>
          </p:nvSpPr>
          <p:spPr bwMode="auto">
            <a:xfrm>
              <a:off x="3663" y="2784"/>
              <a:ext cx="165"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61" name="Text Box 62"/>
            <p:cNvSpPr txBox="1">
              <a:spLocks noChangeArrowheads="1"/>
            </p:cNvSpPr>
            <p:nvPr/>
          </p:nvSpPr>
          <p:spPr bwMode="auto">
            <a:xfrm>
              <a:off x="3627" y="2930"/>
              <a:ext cx="165"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000" b="0" i="0" u="none" strike="noStrike" kern="1200" cap="none" spc="0" normalizeH="0" baseline="-25000" noProof="0">
                  <a:ln>
                    <a:noFill/>
                  </a:ln>
                  <a:solidFill>
                    <a:srgbClr val="FFFF00"/>
                  </a:solidFill>
                  <a:effectLst/>
                  <a:uLnTx/>
                  <a:uFillTx/>
                  <a:latin typeface="Arial" charset="0"/>
                  <a:ea typeface="+mn-ea"/>
                  <a:cs typeface="+mn-cs"/>
                  <a:sym typeface="Symbol" pitchFamily="18" charset="2"/>
                </a:rPr>
                <a:t></a:t>
              </a:r>
              <a:endParaRPr kumimoji="0" lang="it-IT" altLang="it-IT" sz="4000" b="0" i="0" u="none" strike="noStrike" kern="1200" cap="none" spc="0" normalizeH="0" baseline="-25000" noProof="0">
                <a:ln>
                  <a:noFill/>
                </a:ln>
                <a:solidFill>
                  <a:srgbClr val="FFFF00"/>
                </a:solidFill>
                <a:effectLst/>
                <a:uLnTx/>
                <a:uFillTx/>
                <a:latin typeface="Arial" charset="0"/>
                <a:ea typeface="+mn-ea"/>
                <a:cs typeface="+mn-cs"/>
              </a:endParaRPr>
            </a:p>
          </p:txBody>
        </p:sp>
        <p:sp>
          <p:nvSpPr>
            <p:cNvPr id="6162" name="Text Box 66"/>
            <p:cNvSpPr txBox="1">
              <a:spLocks noChangeArrowheads="1"/>
            </p:cNvSpPr>
            <p:nvPr/>
          </p:nvSpPr>
          <p:spPr bwMode="auto">
            <a:xfrm>
              <a:off x="4346" y="2844"/>
              <a:ext cx="694" cy="404"/>
            </a:xfrm>
            <a:prstGeom prst="rect">
              <a:avLst/>
            </a:prstGeom>
            <a:solidFill>
              <a:srgbClr val="FFFFFF"/>
            </a:soli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Esatto 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preciso</a:t>
              </a:r>
            </a:p>
          </p:txBody>
        </p:sp>
      </p:grpSp>
      <p:sp>
        <p:nvSpPr>
          <p:cNvPr id="6155" name="Comment 67"/>
          <p:cNvSpPr>
            <a:spLocks noChangeArrowheads="1"/>
          </p:cNvSpPr>
          <p:nvPr/>
        </p:nvSpPr>
        <p:spPr bwMode="auto">
          <a:xfrm>
            <a:off x="838200" y="5867400"/>
            <a:ext cx="7086600" cy="619125"/>
          </a:xfrm>
          <a:prstGeom prst="rect">
            <a:avLst/>
          </a:prstGeom>
          <a:solidFill>
            <a:schemeClr val="bg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1" i="0" u="none" strike="noStrike" kern="1200" cap="none" spc="0" normalizeH="0" baseline="0" noProof="0">
                <a:ln>
                  <a:noFill/>
                </a:ln>
                <a:solidFill>
                  <a:srgbClr val="FF0000"/>
                </a:solidFill>
                <a:effectLst/>
                <a:uLnTx/>
                <a:uFillTx/>
                <a:latin typeface="Arial" charset="0"/>
                <a:ea typeface="+mn-ea"/>
                <a:cs typeface="+mn-cs"/>
              </a:rPr>
              <a:t>*</a:t>
            </a:r>
            <a:r>
              <a:rPr kumimoji="0" lang="it-IT" altLang="it-IT" sz="1600" b="1" i="0" u="none" strike="noStrike" kern="1200" cap="none" spc="0" normalizeH="0" baseline="0" noProof="0">
                <a:ln>
                  <a:noFill/>
                </a:ln>
                <a:solidFill>
                  <a:srgbClr val="000000"/>
                </a:solidFill>
                <a:effectLst/>
                <a:uLnTx/>
                <a:uFillTx/>
                <a:latin typeface="Arial" charset="0"/>
                <a:ea typeface="+mn-ea"/>
                <a:cs typeface="+mn-cs"/>
              </a:rPr>
              <a:t> </a:t>
            </a:r>
            <a:r>
              <a:rPr kumimoji="0" lang="it-IT" altLang="it-IT" sz="1400" b="0" i="0" u="none" strike="noStrike" kern="1200" cap="none" spc="0" normalizeH="0" baseline="0" noProof="0">
                <a:ln>
                  <a:noFill/>
                </a:ln>
                <a:solidFill>
                  <a:srgbClr val="000000"/>
                </a:solidFill>
                <a:effectLst/>
                <a:uLnTx/>
                <a:uFillTx/>
                <a:latin typeface="Arial" charset="0"/>
                <a:ea typeface="+mn-ea"/>
                <a:cs typeface="+mn-cs"/>
              </a:rPr>
              <a:t>In base alla definizione più  moderna, l’accuratezza è la somma di esattezza e precisione. La nuova esattezza corrisponde alla vecchia accuratezza.</a:t>
            </a:r>
          </a:p>
        </p:txBody>
      </p:sp>
      <p:sp>
        <p:nvSpPr>
          <p:cNvPr id="6156" name="Text Box 73"/>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6B004660-5010-4C3C-BA3E-BC71D68E6E54}"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16</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33320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4341"/>
                                        </p:tgtEl>
                                        <p:attrNameLst>
                                          <p:attrName>style.visibility</p:attrName>
                                        </p:attrNameLst>
                                      </p:cBhvr>
                                      <p:to>
                                        <p:strVal val="visible"/>
                                      </p:to>
                                    </p:set>
                                    <p:animEffect transition="in" filter="dissolve">
                                      <p:cBhvr>
                                        <p:cTn id="7" dur="500"/>
                                        <p:tgtEl>
                                          <p:spTgt spid="543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4342"/>
                                        </p:tgtEl>
                                        <p:attrNameLst>
                                          <p:attrName>style.visibility</p:attrName>
                                        </p:attrNameLst>
                                      </p:cBhvr>
                                      <p:to>
                                        <p:strVal val="visible"/>
                                      </p:to>
                                    </p:set>
                                    <p:animEffect transition="in" filter="dissolve">
                                      <p:cBhvr>
                                        <p:cTn id="12" dur="500"/>
                                        <p:tgtEl>
                                          <p:spTgt spid="543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4343"/>
                                        </p:tgtEl>
                                        <p:attrNameLst>
                                          <p:attrName>style.visibility</p:attrName>
                                        </p:attrNameLst>
                                      </p:cBhvr>
                                      <p:to>
                                        <p:strVal val="visible"/>
                                      </p:to>
                                    </p:set>
                                    <p:animEffect transition="in" filter="dissolve">
                                      <p:cBhvr>
                                        <p:cTn id="17" dur="500"/>
                                        <p:tgtEl>
                                          <p:spTgt spid="543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4344"/>
                                        </p:tgtEl>
                                        <p:attrNameLst>
                                          <p:attrName>style.visibility</p:attrName>
                                        </p:attrNameLst>
                                      </p:cBhvr>
                                      <p:to>
                                        <p:strVal val="visible"/>
                                      </p:to>
                                    </p:set>
                                    <p:animEffect transition="in" filter="dissolve">
                                      <p:cBhvr>
                                        <p:cTn id="22" dur="500"/>
                                        <p:tgtEl>
                                          <p:spTgt spid="5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7170"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ECF27A-1490-4E3B-9DD5-4AB998F4EF9A}"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9508" name="Text Box 4"/>
          <p:cNvSpPr txBox="1">
            <a:spLocks noChangeArrowheads="1"/>
          </p:cNvSpPr>
          <p:nvPr/>
        </p:nvSpPr>
        <p:spPr bwMode="auto">
          <a:xfrm>
            <a:off x="1066800" y="1295400"/>
            <a:ext cx="7696200" cy="380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Gli </a:t>
            </a:r>
            <a:r>
              <a:rPr kumimoji="0" lang="it-IT" altLang="it-IT" sz="1800" b="1" i="1"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errori casuali</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(detti anche </a:t>
            </a:r>
            <a:r>
              <a:rPr kumimoji="0" lang="it-IT" altLang="it-IT" sz="1800" b="1" i="1"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indeterminati</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o "random" in lingua inglese), causano una dispersione più o meno simmetrica dei dati intorno al valore medio.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Essi sono legati a fluttuazioni indefinite di una miriade di parametri sperimentali, quali temperatura, pH, pressione, umidità, punto d’arresto di una titolazione, forza ionica, ecc. oltre che alle tolleranze dei pesi delle bilance e della vetreria utilizzata per la misurazione di volumi e alle incertezze dei valori desunti dagli strumenti di misura.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Queste fluttuazioni avvengono anche cercando di lavorare con la massima cura.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Gli errori casuali non possono essere eliminati, anche se possono essere ridotti operando con cura. </a:t>
            </a: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Times" pitchFamily="18" charset="0"/>
              <a:ea typeface="+mn-ea"/>
              <a:cs typeface="Times New Roman" pitchFamily="18" charset="0"/>
            </a:endParaRPr>
          </a:p>
        </p:txBody>
      </p:sp>
      <p:sp>
        <p:nvSpPr>
          <p:cNvPr id="149515" name="Text Box 11"/>
          <p:cNvSpPr txBox="1">
            <a:spLocks noChangeArrowheads="1"/>
          </p:cNvSpPr>
          <p:nvPr/>
        </p:nvSpPr>
        <p:spPr bwMode="auto">
          <a:xfrm>
            <a:off x="1066800" y="457200"/>
            <a:ext cx="449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ERRORI CASUALI</a:t>
            </a: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p:txBody>
      </p:sp>
      <p:sp>
        <p:nvSpPr>
          <p:cNvPr id="7175" name="Text Box 1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C2F6050E-8C13-4D91-9A19-E5B5A9768368}"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17</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3011544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0242"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6152D8-7823-448D-BAAA-5DB1038C0E8B}"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nvGrpSpPr>
          <p:cNvPr id="10244" name="Group 7"/>
          <p:cNvGrpSpPr>
            <a:grpSpLocks/>
          </p:cNvGrpSpPr>
          <p:nvPr/>
        </p:nvGrpSpPr>
        <p:grpSpPr bwMode="auto">
          <a:xfrm>
            <a:off x="1143000" y="931863"/>
            <a:ext cx="7543800" cy="5316537"/>
            <a:chOff x="720" y="240"/>
            <a:chExt cx="4752" cy="3349"/>
          </a:xfrm>
        </p:grpSpPr>
        <p:sp>
          <p:nvSpPr>
            <p:cNvPr id="58372" name="Text Box 4"/>
            <p:cNvSpPr txBox="1">
              <a:spLocks noChangeArrowheads="1"/>
            </p:cNvSpPr>
            <p:nvPr/>
          </p:nvSpPr>
          <p:spPr bwMode="auto">
            <a:xfrm>
              <a:off x="720" y="240"/>
              <a:ext cx="4752" cy="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Nel caso sia effettuato un numero di misurazioni sufficientemente elevato, è spesso possibile verificare che i valori sperimentali sono rappresentati da una distribuzione continua di tipo Gaussiano</a:t>
              </a: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La distribuzione Gaussiana è </a:t>
              </a:r>
              <a:r>
                <a:rPr kumimoji="0" lang="it-IT" altLang="it-IT" sz="18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simmetrica</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intorno alla media (media e mediana coincidono) ed essendo una </a:t>
              </a:r>
              <a:r>
                <a:rPr kumimoji="0" lang="it-IT" altLang="it-IT" sz="18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distribuzione di probabilità</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racchiude un'area unitaria.</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Se vale l’ipotesi che gli errori indeterminati seguano una distribuzione Gaussiana, possiamo usare le proprietà di quest’ultima per stimarne i parametri caratteristici, ovvero media e deviazione standard.</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Times" pitchFamily="18" charset="0"/>
                  <a:ea typeface="+mn-ea"/>
                  <a:cs typeface="Times New Roman" pitchFamily="18" charset="0"/>
                </a:rPr>
                <a:t> </a:t>
              </a:r>
            </a:p>
          </p:txBody>
        </p:sp>
        <p:graphicFrame>
          <p:nvGraphicFramePr>
            <p:cNvPr id="10247" name="Object 5"/>
            <p:cNvGraphicFramePr>
              <a:graphicFrameLocks noChangeAspect="1"/>
            </p:cNvGraphicFramePr>
            <p:nvPr/>
          </p:nvGraphicFramePr>
          <p:xfrm>
            <a:off x="2462" y="1158"/>
            <a:ext cx="1076" cy="647"/>
          </p:xfrm>
          <a:graphic>
            <a:graphicData uri="http://schemas.openxmlformats.org/presentationml/2006/ole">
              <mc:AlternateContent xmlns:mc="http://schemas.openxmlformats.org/markup-compatibility/2006">
                <mc:Choice xmlns:v="urn:schemas-microsoft-com:vml" Requires="v">
                  <p:oleObj spid="_x0000_s56337" name="Equation" r:id="rId3" imgW="965200" imgH="584200" progId="Equation.3">
                    <p:embed/>
                  </p:oleObj>
                </mc:Choice>
                <mc:Fallback>
                  <p:oleObj name="Equation" r:id="rId3" imgW="965200" imgH="584200" progId="Equation.3">
                    <p:embed/>
                    <p:pic>
                      <p:nvPicPr>
                        <p:cNvPr id="1024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2" y="1158"/>
                          <a:ext cx="1076" cy="6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0245" name="Text Box 8"/>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4ABDB1AE-AAC7-4F99-8D54-B086A1CFAE5F}"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18</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3449454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1266"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EDFA56-E2AA-4C4B-891D-34ADF02C5BDE}"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59396" name="Text Box 4"/>
          <p:cNvSpPr txBox="1">
            <a:spLocks noChangeArrowheads="1"/>
          </p:cNvSpPr>
          <p:nvPr/>
        </p:nvSpPr>
        <p:spPr bwMode="auto">
          <a:xfrm>
            <a:off x="990600" y="2286000"/>
            <a:ext cx="7620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È necessario sapere che la media e la deviazione standard sopra definite, essendo valutate sulla base di un numero finito, e normalmente molto basso, di misurazioni, cioè di un </a:t>
            </a:r>
            <a:r>
              <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campione</a:t>
            </a:r>
            <a:r>
              <a:rPr kumimoji="0" lang="it-IT" altLang="it-IT" sz="1800" b="1"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delle infinite misurazioni che costituiscono l’intera </a:t>
            </a:r>
            <a:r>
              <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popolazione </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delle misurazioni, sono solo stime della media e della deviazione della popolazione. Per un numero molto alto di misurazioni si può scrivere:</a:t>
            </a:r>
          </a:p>
        </p:txBody>
      </p:sp>
      <p:sp>
        <p:nvSpPr>
          <p:cNvPr id="59397" name="Text Box 5"/>
          <p:cNvSpPr txBox="1">
            <a:spLocks noChangeArrowheads="1"/>
          </p:cNvSpPr>
          <p:nvPr/>
        </p:nvSpPr>
        <p:spPr bwMode="auto">
          <a:xfrm>
            <a:off x="990600" y="3810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a:t>
            </a:r>
            <a:r>
              <a:rPr kumimoji="0" lang="it-IT" altLang="it-IT" sz="2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Media:	</a:t>
            </a: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a:t>
            </a:r>
            <a:r>
              <a:rPr kumimoji="0" lang="it-IT" altLang="it-IT" sz="2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Deviazione standard:</a:t>
            </a:r>
          </a:p>
        </p:txBody>
      </p:sp>
      <p:graphicFrame>
        <p:nvGraphicFramePr>
          <p:cNvPr id="11270" name="Object 6"/>
          <p:cNvGraphicFramePr>
            <a:graphicFrameLocks noChangeAspect="1"/>
          </p:cNvGraphicFramePr>
          <p:nvPr/>
        </p:nvGraphicFramePr>
        <p:xfrm>
          <a:off x="1981200" y="990600"/>
          <a:ext cx="990600" cy="931863"/>
        </p:xfrm>
        <a:graphic>
          <a:graphicData uri="http://schemas.openxmlformats.org/presentationml/2006/ole">
            <mc:AlternateContent xmlns:mc="http://schemas.openxmlformats.org/markup-compatibility/2006">
              <mc:Choice xmlns:v="urn:schemas-microsoft-com:vml" Requires="v">
                <p:oleObj spid="_x0000_s57406" name="Equation" r:id="rId3" imgW="647700" imgH="609600" progId="Equation.3">
                  <p:embed/>
                </p:oleObj>
              </mc:Choice>
              <mc:Fallback>
                <p:oleObj name="Equation" r:id="rId3" imgW="647700" imgH="609600" progId="Equation.3">
                  <p:embed/>
                  <p:pic>
                    <p:nvPicPr>
                      <p:cNvPr id="1127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990600"/>
                        <a:ext cx="990600" cy="9318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4724400" y="914400"/>
          <a:ext cx="1752600" cy="1047750"/>
        </p:xfrm>
        <a:graphic>
          <a:graphicData uri="http://schemas.openxmlformats.org/presentationml/2006/ole">
            <mc:AlternateContent xmlns:mc="http://schemas.openxmlformats.org/markup-compatibility/2006">
              <mc:Choice xmlns:v="urn:schemas-microsoft-com:vml" Requires="v">
                <p:oleObj spid="_x0000_s57407" name="Equation" r:id="rId5" imgW="1104900" imgH="660400" progId="Equation.3">
                  <p:embed/>
                </p:oleObj>
              </mc:Choice>
              <mc:Fallback>
                <p:oleObj name="Equation" r:id="rId5" imgW="1104900" imgH="660400" progId="Equation.3">
                  <p:embed/>
                  <p:pic>
                    <p:nvPicPr>
                      <p:cNvPr id="1127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914400"/>
                        <a:ext cx="1752600" cy="10477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2" name="Object 8"/>
          <p:cNvGraphicFramePr>
            <a:graphicFrameLocks noChangeAspect="1"/>
          </p:cNvGraphicFramePr>
          <p:nvPr/>
        </p:nvGraphicFramePr>
        <p:xfrm>
          <a:off x="1981200" y="4419600"/>
          <a:ext cx="952500" cy="931863"/>
        </p:xfrm>
        <a:graphic>
          <a:graphicData uri="http://schemas.openxmlformats.org/presentationml/2006/ole">
            <mc:AlternateContent xmlns:mc="http://schemas.openxmlformats.org/markup-compatibility/2006">
              <mc:Choice xmlns:v="urn:schemas-microsoft-com:vml" Requires="v">
                <p:oleObj spid="_x0000_s57408" name="Equation" r:id="rId7" imgW="622030" imgH="609336" progId="Equation.3">
                  <p:embed/>
                </p:oleObj>
              </mc:Choice>
              <mc:Fallback>
                <p:oleObj name="Equation" r:id="rId7" imgW="622030" imgH="609336" progId="Equation.3">
                  <p:embed/>
                  <p:pic>
                    <p:nvPicPr>
                      <p:cNvPr id="11272"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4419600"/>
                        <a:ext cx="952500" cy="9318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273" name="Object 9"/>
          <p:cNvGraphicFramePr>
            <a:graphicFrameLocks noChangeAspect="1"/>
          </p:cNvGraphicFramePr>
          <p:nvPr/>
        </p:nvGraphicFramePr>
        <p:xfrm>
          <a:off x="4724400" y="4343400"/>
          <a:ext cx="1792288" cy="1047750"/>
        </p:xfrm>
        <a:graphic>
          <a:graphicData uri="http://schemas.openxmlformats.org/presentationml/2006/ole">
            <mc:AlternateContent xmlns:mc="http://schemas.openxmlformats.org/markup-compatibility/2006">
              <mc:Choice xmlns:v="urn:schemas-microsoft-com:vml" Requires="v">
                <p:oleObj spid="_x0000_s57409" name="Equation" r:id="rId9" imgW="1129810" imgH="660113" progId="Equation.3">
                  <p:embed/>
                </p:oleObj>
              </mc:Choice>
              <mc:Fallback>
                <p:oleObj name="Equation" r:id="rId9" imgW="1129810" imgH="660113" progId="Equation.3">
                  <p:embed/>
                  <p:pic>
                    <p:nvPicPr>
                      <p:cNvPr id="11273"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4400" y="4343400"/>
                        <a:ext cx="1792288" cy="10477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9404" name="Text Box 12"/>
          <p:cNvSpPr txBox="1">
            <a:spLocks noChangeArrowheads="1"/>
          </p:cNvSpPr>
          <p:nvPr/>
        </p:nvSpPr>
        <p:spPr bwMode="auto">
          <a:xfrm>
            <a:off x="1066800" y="5638800"/>
            <a:ext cx="7315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Normalmente, queste due ultime equazioni valgono per N &gt; 20.</a:t>
            </a:r>
          </a:p>
        </p:txBody>
      </p:sp>
      <p:sp>
        <p:nvSpPr>
          <p:cNvPr id="11276" name="Text Box 14"/>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FB21D178-C507-474E-9BDC-4006C2BA1442}"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19</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147900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egnaposto numero diapositiva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defRPr>
            </a:lvl1pPr>
            <a:lvl2pPr marL="742950" indent="-285750">
              <a:spcBef>
                <a:spcPct val="20000"/>
              </a:spcBef>
              <a:buChar char="–"/>
              <a:defRPr kumimoji="1" sz="2600" b="1">
                <a:solidFill>
                  <a:schemeClr val="tx1"/>
                </a:solidFill>
                <a:latin typeface="Arial" panose="020B0604020202020204" pitchFamily="34" charset="0"/>
              </a:defRPr>
            </a:lvl2pPr>
            <a:lvl3pPr marL="1143000" indent="-228600">
              <a:spcBef>
                <a:spcPct val="20000"/>
              </a:spcBef>
              <a:buClr>
                <a:schemeClr val="accent2"/>
              </a:buClr>
              <a:buChar char="•"/>
              <a:defRPr kumimoji="1" sz="24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lr>
                <a:schemeClr val="accent2"/>
              </a:buClr>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9pPr>
          </a:lstStyle>
          <a:p>
            <a:pPr>
              <a:spcBef>
                <a:spcPct val="0"/>
              </a:spcBef>
              <a:buClrTx/>
              <a:buSzTx/>
              <a:buFontTx/>
              <a:buNone/>
            </a:pPr>
            <a:fld id="{6513FD43-DC4A-45E6-B9F0-B40D23FAFBA3}" type="slidenum">
              <a:rPr lang="it-IT" altLang="it-IT" sz="1400">
                <a:latin typeface="Times New Roman" panose="02020603050405020304" pitchFamily="18" charset="0"/>
              </a:rPr>
              <a:pPr>
                <a:spcBef>
                  <a:spcPct val="0"/>
                </a:spcBef>
                <a:buClrTx/>
                <a:buSzTx/>
                <a:buFontTx/>
                <a:buNone/>
              </a:pPr>
              <a:t>2</a:t>
            </a:fld>
            <a:endParaRPr lang="it-IT" altLang="it-IT" sz="1400">
              <a:latin typeface="Times New Roman" panose="02020603050405020304" pitchFamily="18" charset="0"/>
            </a:endParaRPr>
          </a:p>
        </p:txBody>
      </p:sp>
      <p:sp>
        <p:nvSpPr>
          <p:cNvPr id="156674" name="Rectangle 2"/>
          <p:cNvSpPr>
            <a:spLocks noGrp="1" noChangeArrowheads="1"/>
          </p:cNvSpPr>
          <p:nvPr>
            <p:ph type="title"/>
          </p:nvPr>
        </p:nvSpPr>
        <p:spPr>
          <a:xfrm>
            <a:off x="228600" y="0"/>
            <a:ext cx="8915400" cy="1143000"/>
          </a:xfrm>
        </p:spPr>
        <p:txBody>
          <a:bodyPr/>
          <a:lstStyle/>
          <a:p>
            <a:pPr>
              <a:defRPr/>
            </a:pPr>
            <a:r>
              <a:rPr lang="it-IT" altLang="it-IT" smtClean="0"/>
              <a:t>QUALITA’ DEL DATO ANALITICO</a:t>
            </a:r>
            <a:endParaRPr lang="it-IT" altLang="it-IT" sz="2800" smtClean="0"/>
          </a:p>
        </p:txBody>
      </p:sp>
      <p:sp>
        <p:nvSpPr>
          <p:cNvPr id="156675" name="Rectangle 3"/>
          <p:cNvSpPr>
            <a:spLocks noGrp="1" noChangeArrowheads="1"/>
          </p:cNvSpPr>
          <p:nvPr>
            <p:ph type="body" idx="1"/>
          </p:nvPr>
        </p:nvSpPr>
        <p:spPr>
          <a:xfrm>
            <a:off x="762000" y="1143000"/>
            <a:ext cx="7772400" cy="5105400"/>
          </a:xfrm>
        </p:spPr>
        <p:txBody>
          <a:bodyPr/>
          <a:lstStyle/>
          <a:p>
            <a:pPr>
              <a:defRPr/>
            </a:pPr>
            <a:r>
              <a:rPr lang="it-IT" altLang="it-IT" dirty="0" smtClean="0"/>
              <a:t>L'affidabilità caratterizza complessivamente un risultato analitico e dipende da diversi fattori tra cui:</a:t>
            </a:r>
          </a:p>
          <a:p>
            <a:pPr>
              <a:defRPr/>
            </a:pPr>
            <a:endParaRPr lang="it-IT" altLang="it-IT" dirty="0" smtClean="0"/>
          </a:p>
          <a:p>
            <a:pPr>
              <a:defRPr/>
            </a:pPr>
            <a:r>
              <a:rPr lang="it-IT" altLang="it-IT" dirty="0" smtClean="0">
                <a:solidFill>
                  <a:srgbClr val="FFFF00"/>
                </a:solidFill>
              </a:rPr>
              <a:t>1) PRECISIONE</a:t>
            </a:r>
          </a:p>
          <a:p>
            <a:pPr>
              <a:defRPr/>
            </a:pPr>
            <a:r>
              <a:rPr lang="it-IT" altLang="it-IT" dirty="0" smtClean="0">
                <a:solidFill>
                  <a:srgbClr val="FFFF00"/>
                </a:solidFill>
              </a:rPr>
              <a:t>2) ESATTEZZA</a:t>
            </a:r>
            <a:endParaRPr lang="it-IT" altLang="it-IT" dirty="0" smtClean="0"/>
          </a:p>
          <a:p>
            <a:pPr>
              <a:defRPr/>
            </a:pPr>
            <a:r>
              <a:rPr lang="it-IT" altLang="it-IT" dirty="0" smtClean="0"/>
              <a:t>3) SENSIBILITÀ</a:t>
            </a:r>
          </a:p>
          <a:p>
            <a:pPr>
              <a:defRPr/>
            </a:pPr>
            <a:r>
              <a:rPr lang="it-IT" altLang="it-IT" dirty="0" smtClean="0">
                <a:solidFill>
                  <a:srgbClr val="FFFF00"/>
                </a:solidFill>
              </a:rPr>
              <a:t>4) LIMITE DI RILEVABILITÀ</a:t>
            </a:r>
            <a:endParaRPr lang="it-IT" altLang="it-IT" dirty="0" smtClean="0"/>
          </a:p>
          <a:p>
            <a:pPr>
              <a:defRPr/>
            </a:pPr>
            <a:r>
              <a:rPr lang="it-IT" altLang="it-IT" dirty="0" smtClean="0"/>
              <a:t>5) SPECIFICITÀ</a:t>
            </a:r>
          </a:p>
          <a:p>
            <a:pPr>
              <a:defRPr/>
            </a:pPr>
            <a:r>
              <a:rPr lang="it-IT" altLang="it-IT" dirty="0" smtClean="0"/>
              <a:t>6) TARATURA</a:t>
            </a:r>
          </a:p>
          <a:p>
            <a:pPr>
              <a:defRPr/>
            </a:pPr>
            <a:r>
              <a:rPr lang="it-IT" altLang="it-IT" dirty="0" smtClean="0"/>
              <a:t>7) CALIBRAZIONE</a:t>
            </a:r>
          </a:p>
          <a:p>
            <a:pPr>
              <a:lnSpc>
                <a:spcPct val="90000"/>
              </a:lnSpc>
              <a:defRPr/>
            </a:pPr>
            <a:endParaRPr lang="it-IT" altLang="it-IT" dirty="0" smtClean="0"/>
          </a:p>
        </p:txBody>
      </p:sp>
    </p:spTree>
    <p:extLst>
      <p:ext uri="{BB962C8B-B14F-4D97-AF65-F5344CB8AC3E}">
        <p14:creationId xmlns:p14="http://schemas.microsoft.com/office/powerpoint/2010/main" val="4136130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2290"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6B78777-4E64-4F5C-9C15-5952CE6E705A}"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0420" name="Text Box 4"/>
          <p:cNvSpPr txBox="1">
            <a:spLocks noChangeArrowheads="1"/>
          </p:cNvSpPr>
          <p:nvPr/>
        </p:nvSpPr>
        <p:spPr bwMode="auto">
          <a:xfrm>
            <a:off x="1143000" y="533400"/>
            <a:ext cx="73152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DISTRIBUZIONE NORMALE STANDARDIZZATA, O RIDOTTA, E VARIABILE STANDARD NORMALIZZATA.</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La distribuzione normale è quella che si ottiene scegliendo la media µ come origine degli assi cartesiani e la deviazione standard </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come unità di misura per l'asse x: la distribuzione normale rappresenta quindi ogni curva Gaussiana.</a:t>
            </a:r>
          </a:p>
        </p:txBody>
      </p:sp>
      <p:pic>
        <p:nvPicPr>
          <p:cNvPr id="12293" name="Picture 5" descr="fig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971800"/>
            <a:ext cx="4953000"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95" name="Object 10"/>
          <p:cNvGraphicFramePr>
            <a:graphicFrameLocks noChangeAspect="1"/>
          </p:cNvGraphicFramePr>
          <p:nvPr/>
        </p:nvGraphicFramePr>
        <p:xfrm>
          <a:off x="4514850" y="4318000"/>
          <a:ext cx="114300" cy="203200"/>
        </p:xfrm>
        <a:graphic>
          <a:graphicData uri="http://schemas.openxmlformats.org/presentationml/2006/ole">
            <mc:AlternateContent xmlns:mc="http://schemas.openxmlformats.org/markup-compatibility/2006">
              <mc:Choice xmlns:v="urn:schemas-microsoft-com:vml" Requires="v">
                <p:oleObj spid="_x0000_s58400" name="Equation" r:id="rId4" imgW="114201" imgH="203024" progId="Equation.3">
                  <p:embed/>
                </p:oleObj>
              </mc:Choice>
              <mc:Fallback>
                <p:oleObj name="Equation" r:id="rId4" imgW="114201" imgH="203024" progId="Equation.3">
                  <p:embed/>
                  <p:pic>
                    <p:nvPicPr>
                      <p:cNvPr id="12295"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4318000"/>
                        <a:ext cx="1143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6" name="Object 11"/>
          <p:cNvGraphicFramePr>
            <a:graphicFrameLocks noChangeAspect="1"/>
          </p:cNvGraphicFramePr>
          <p:nvPr/>
        </p:nvGraphicFramePr>
        <p:xfrm>
          <a:off x="1219200" y="4038600"/>
          <a:ext cx="1143000" cy="720725"/>
        </p:xfrm>
        <a:graphic>
          <a:graphicData uri="http://schemas.openxmlformats.org/presentationml/2006/ole">
            <mc:AlternateContent xmlns:mc="http://schemas.openxmlformats.org/markup-compatibility/2006">
              <mc:Choice xmlns:v="urn:schemas-microsoft-com:vml" Requires="v">
                <p:oleObj spid="_x0000_s58401" name="Equation" r:id="rId6" imgW="583947" imgH="368140" progId="Equation.3">
                  <p:embed/>
                </p:oleObj>
              </mc:Choice>
              <mc:Fallback>
                <p:oleObj name="Equation" r:id="rId6" imgW="583947" imgH="368140" progId="Equation.3">
                  <p:embed/>
                  <p:pic>
                    <p:nvPicPr>
                      <p:cNvPr id="12296"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038600"/>
                        <a:ext cx="1143000" cy="7207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7" name="Text Box 1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0AAB528B-65DA-43E9-ACC0-150C000D810B}"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20</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4195492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3314"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990C404-51B0-4D65-92AD-305C33DB6413}"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aphicFrame>
        <p:nvGraphicFramePr>
          <p:cNvPr id="13316" name="Object 4"/>
          <p:cNvGraphicFramePr>
            <a:graphicFrameLocks noChangeAspect="1"/>
          </p:cNvGraphicFramePr>
          <p:nvPr/>
        </p:nvGraphicFramePr>
        <p:xfrm>
          <a:off x="4094163" y="228600"/>
          <a:ext cx="1620837" cy="919163"/>
        </p:xfrm>
        <a:graphic>
          <a:graphicData uri="http://schemas.openxmlformats.org/presentationml/2006/ole">
            <mc:AlternateContent xmlns:mc="http://schemas.openxmlformats.org/markup-compatibility/2006">
              <mc:Choice xmlns:v="urn:schemas-microsoft-com:vml" Requires="v">
                <p:oleObj spid="_x0000_s59469" name="Equation" r:id="rId3" imgW="1104900" imgH="660400" progId="Equation.3">
                  <p:embed/>
                </p:oleObj>
              </mc:Choice>
              <mc:Fallback>
                <p:oleObj name="Equation" r:id="rId3" imgW="1104900" imgH="660400" progId="Equation.3">
                  <p:embed/>
                  <p:pic>
                    <p:nvPicPr>
                      <p:cNvPr id="133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163" y="228600"/>
                        <a:ext cx="1620837" cy="9191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45" name="Text Box 5"/>
          <p:cNvSpPr txBox="1">
            <a:spLocks noChangeArrowheads="1"/>
          </p:cNvSpPr>
          <p:nvPr/>
        </p:nvSpPr>
        <p:spPr bwMode="auto">
          <a:xfrm>
            <a:off x="990600" y="304800"/>
            <a:ext cx="731520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Gradi di libertà</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N –1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Che significa?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La deviazione standard è una misura della precisione.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La </a:t>
            </a:r>
            <a:r>
              <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deviazione standard della media</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è</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ed è nota anche come </a:t>
            </a:r>
            <a:r>
              <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errore standard</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(della media).</a:t>
            </a:r>
          </a:p>
        </p:txBody>
      </p:sp>
      <p:graphicFrame>
        <p:nvGraphicFramePr>
          <p:cNvPr id="13319" name="Object 7"/>
          <p:cNvGraphicFramePr>
            <a:graphicFrameLocks noChangeAspect="1"/>
          </p:cNvGraphicFramePr>
          <p:nvPr/>
        </p:nvGraphicFramePr>
        <p:xfrm>
          <a:off x="5867400" y="1676400"/>
          <a:ext cx="914400" cy="596900"/>
        </p:xfrm>
        <a:graphic>
          <a:graphicData uri="http://schemas.openxmlformats.org/presentationml/2006/ole">
            <mc:AlternateContent xmlns:mc="http://schemas.openxmlformats.org/markup-compatibility/2006">
              <mc:Choice xmlns:v="urn:schemas-microsoft-com:vml" Requires="v">
                <p:oleObj spid="_x0000_s59470" name="Equation" r:id="rId5" imgW="609600" imgH="419100" progId="Equation.3">
                  <p:embed/>
                </p:oleObj>
              </mc:Choice>
              <mc:Fallback>
                <p:oleObj name="Equation" r:id="rId5" imgW="609600" imgH="419100" progId="Equation.3">
                  <p:embed/>
                  <p:pic>
                    <p:nvPicPr>
                      <p:cNvPr id="13319"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676400"/>
                        <a:ext cx="914400" cy="5969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61456" name="Group 16"/>
          <p:cNvGrpSpPr>
            <a:grpSpLocks/>
          </p:cNvGrpSpPr>
          <p:nvPr/>
        </p:nvGrpSpPr>
        <p:grpSpPr bwMode="auto">
          <a:xfrm>
            <a:off x="990600" y="4411663"/>
            <a:ext cx="7315200" cy="1933575"/>
            <a:chOff x="624" y="2779"/>
            <a:chExt cx="4608" cy="1218"/>
          </a:xfrm>
        </p:grpSpPr>
        <p:sp>
          <p:nvSpPr>
            <p:cNvPr id="61450" name="Text Box 10"/>
            <p:cNvSpPr txBox="1">
              <a:spLocks noChangeArrowheads="1"/>
            </p:cNvSpPr>
            <p:nvPr/>
          </p:nvSpPr>
          <p:spPr bwMode="auto">
            <a:xfrm>
              <a:off x="624" y="2779"/>
              <a:ext cx="4594" cy="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Varianza</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 s</a:t>
              </a:r>
              <a:r>
                <a:rPr kumimoji="0" lang="it-IT" altLang="it-IT" sz="1800" b="0" i="0" u="none" strike="noStrike" kern="1200" cap="none" spc="0" normalizeH="0" baseline="30000" noProof="0" dirty="0">
                  <a:ln>
                    <a:noFill/>
                  </a:ln>
                  <a:solidFill>
                    <a:prstClr val="white"/>
                  </a:solidFill>
                  <a:effectLst>
                    <a:outerShdw blurRad="38100" dist="38100" dir="2700000" algn="tl">
                      <a:srgbClr val="000000"/>
                    </a:outerShdw>
                  </a:effectLst>
                  <a:uLnTx/>
                  <a:uFillTx/>
                  <a:latin typeface="Arial" charset="0"/>
                  <a:ea typeface="+mn-ea"/>
                  <a:cs typeface="+mn-cs"/>
                </a:rPr>
                <a:t>2</a:t>
              </a:r>
              <a:endPar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Deviazione standard relativa, RSD</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it-IT" altLang="it-IT" sz="1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Deviazione standard relativa percentuale,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RSD%, </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o</a:t>
              </a:r>
              <a:r>
                <a:rPr kumimoji="0" lang="it-IT" altLang="it-IT" sz="1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 coefficiente di variazione, CV</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
              </a:r>
              <a:b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br>
              <a:endPar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endParaRPr>
            </a:p>
          </p:txBody>
        </p:sp>
        <p:graphicFrame>
          <p:nvGraphicFramePr>
            <p:cNvPr id="13327" name="Object 11"/>
            <p:cNvGraphicFramePr>
              <a:graphicFrameLocks noChangeAspect="1"/>
            </p:cNvGraphicFramePr>
            <p:nvPr/>
          </p:nvGraphicFramePr>
          <p:xfrm>
            <a:off x="3312" y="2976"/>
            <a:ext cx="576" cy="339"/>
          </p:xfrm>
          <a:graphic>
            <a:graphicData uri="http://schemas.openxmlformats.org/presentationml/2006/ole">
              <mc:AlternateContent xmlns:mc="http://schemas.openxmlformats.org/markup-compatibility/2006">
                <mc:Choice xmlns:v="urn:schemas-microsoft-com:vml" Requires="v">
                  <p:oleObj spid="_x0000_s59471" name="Equation" r:id="rId7" imgW="634725" imgH="393529" progId="Equation.3">
                    <p:embed/>
                  </p:oleObj>
                </mc:Choice>
                <mc:Fallback>
                  <p:oleObj name="Equation" r:id="rId7" imgW="634725" imgH="393529" progId="Equation.3">
                    <p:embed/>
                    <p:pic>
                      <p:nvPicPr>
                        <p:cNvPr id="13327"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2" y="2976"/>
                          <a:ext cx="576" cy="33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8" name="Object 12"/>
            <p:cNvGraphicFramePr>
              <a:graphicFrameLocks noChangeAspect="1"/>
            </p:cNvGraphicFramePr>
            <p:nvPr/>
          </p:nvGraphicFramePr>
          <p:xfrm>
            <a:off x="3840" y="3456"/>
            <a:ext cx="1392" cy="356"/>
          </p:xfrm>
          <a:graphic>
            <a:graphicData uri="http://schemas.openxmlformats.org/presentationml/2006/ole">
              <mc:AlternateContent xmlns:mc="http://schemas.openxmlformats.org/markup-compatibility/2006">
                <mc:Choice xmlns:v="urn:schemas-microsoft-com:vml" Requires="v">
                  <p:oleObj spid="_x0000_s59472" name="Equation" r:id="rId9" imgW="1459866" imgH="393529" progId="Equation.3">
                    <p:embed/>
                  </p:oleObj>
                </mc:Choice>
                <mc:Fallback>
                  <p:oleObj name="Equation" r:id="rId9" imgW="1459866" imgH="393529" progId="Equation.3">
                    <p:embed/>
                    <p:pic>
                      <p:nvPicPr>
                        <p:cNvPr id="13328"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0" y="3456"/>
                          <a:ext cx="1392" cy="35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61455" name="Group 15"/>
          <p:cNvGrpSpPr>
            <a:grpSpLocks/>
          </p:cNvGrpSpPr>
          <p:nvPr/>
        </p:nvGrpSpPr>
        <p:grpSpPr bwMode="auto">
          <a:xfrm>
            <a:off x="990600" y="3048000"/>
            <a:ext cx="6324600" cy="1190625"/>
            <a:chOff x="624" y="1920"/>
            <a:chExt cx="3984" cy="750"/>
          </a:xfrm>
        </p:grpSpPr>
        <p:graphicFrame>
          <p:nvGraphicFramePr>
            <p:cNvPr id="13323" name="Object 8"/>
            <p:cNvGraphicFramePr>
              <a:graphicFrameLocks noChangeAspect="1"/>
            </p:cNvGraphicFramePr>
            <p:nvPr/>
          </p:nvGraphicFramePr>
          <p:xfrm>
            <a:off x="3456" y="1968"/>
            <a:ext cx="1152" cy="623"/>
          </p:xfrm>
          <a:graphic>
            <a:graphicData uri="http://schemas.openxmlformats.org/presentationml/2006/ole">
              <mc:AlternateContent xmlns:mc="http://schemas.openxmlformats.org/markup-compatibility/2006">
                <mc:Choice xmlns:v="urn:schemas-microsoft-com:vml" Requires="v">
                  <p:oleObj spid="_x0000_s59473" name="Equation" r:id="rId11" imgW="1244600" imgH="711200" progId="Equation.3">
                    <p:embed/>
                  </p:oleObj>
                </mc:Choice>
                <mc:Fallback>
                  <p:oleObj name="Equation" r:id="rId11" imgW="1244600" imgH="711200" progId="Equation.3">
                    <p:embed/>
                    <p:pic>
                      <p:nvPicPr>
                        <p:cNvPr id="13323"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56" y="1968"/>
                          <a:ext cx="1152" cy="62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54" name="Text Box 14"/>
            <p:cNvSpPr txBox="1">
              <a:spLocks noChangeArrowheads="1"/>
            </p:cNvSpPr>
            <p:nvPr/>
          </p:nvSpPr>
          <p:spPr bwMode="auto">
            <a:xfrm>
              <a:off x="624" y="1920"/>
              <a:ext cx="268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La </a:t>
              </a:r>
              <a:r>
                <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deviazione standard campionata</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(pooled, raggruppata) è</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in cui </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sym typeface="Symbol" pitchFamily="18" charset="2"/>
                </a:rPr>
                <a:t></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sym typeface="Symbol" pitchFamily="18" charset="2"/>
                </a:rPr>
                <a:t>i</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sym typeface="Symbol" pitchFamily="18" charset="2"/>
                </a:rPr>
                <a:t> = (N</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sym typeface="Symbol" pitchFamily="18" charset="2"/>
                </a:rPr>
                <a:t>i</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sym typeface="Symbol" pitchFamily="18" charset="2"/>
                </a:rPr>
                <a:t> –1).</a:t>
              </a:r>
              <a:endParaRPr kumimoji="0" lang="en-GB"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sp>
        <p:nvSpPr>
          <p:cNvPr id="13322" name="Text Box 17"/>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30DD86F0-041E-4B04-BBCD-AAE872A0ED92}"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21</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3750198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4338"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094A66-B51F-4ADF-9C53-2E24AD2F762B}"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2586" name="Text Box 10"/>
          <p:cNvSpPr txBox="1">
            <a:spLocks noChangeArrowheads="1"/>
          </p:cNvSpPr>
          <p:nvPr/>
        </p:nvSpPr>
        <p:spPr bwMode="auto">
          <a:xfrm>
            <a:off x="971600" y="332987"/>
            <a:ext cx="7696200" cy="394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rPr>
              <a:t>La convenzione della cifra significativa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Per rappresentare l’incertezza di una misura sperimentale fornita da uno strumento si può arrotondare il risultato in modo che esso contenga tutte le cifre certe più la prima incerta</a:t>
            </a:r>
            <a:r>
              <a:rPr kumimoji="0" lang="it-IT" altLang="it-IT" sz="2000" b="0" i="0" u="none" strike="noStrike" kern="1200" cap="none" spc="0" normalizeH="0" baseline="0" noProof="0" dirty="0">
                <a:ln>
                  <a:noFill/>
                </a:ln>
                <a:solidFill>
                  <a:srgbClr val="FF0000"/>
                </a:solidFill>
                <a:effectLst>
                  <a:outerShdw blurRad="38100" dist="38100" dir="2700000" algn="tl">
                    <a:srgbClr val="000000"/>
                  </a:outerShdw>
                </a:effectLst>
                <a:uLnTx/>
                <a:uFillTx/>
                <a:latin typeface="Arial" charset="0"/>
                <a:ea typeface="+mn-ea"/>
                <a:cs typeface="+mn-cs"/>
              </a:rPr>
              <a:t>*</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Il volume prelevato da una buretta di 50 </a:t>
            </a:r>
            <a:r>
              <a:rPr kumimoji="0" lang="it-IT" altLang="it-IT" sz="1800" b="0"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Arial" charset="0"/>
                <a:ea typeface="+mn-ea"/>
                <a:cs typeface="+mn-cs"/>
              </a:rPr>
              <a:t>mL</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 tarata in decimi di millilitro, viene letto alla 2</a:t>
            </a:r>
            <a:r>
              <a:rPr kumimoji="0" lang="it-IT" altLang="it-IT" sz="1800" b="0" i="0" u="none" strike="noStrike" kern="1200" cap="none" spc="0" normalizeH="0" baseline="30000" noProof="0" dirty="0">
                <a:ln>
                  <a:noFill/>
                </a:ln>
                <a:solidFill>
                  <a:prstClr val="white"/>
                </a:solidFill>
                <a:effectLst>
                  <a:outerShdw blurRad="38100" dist="38100" dir="2700000" algn="tl">
                    <a:srgbClr val="000000"/>
                  </a:outerShdw>
                </a:effectLst>
                <a:uLnTx/>
                <a:uFillTx/>
                <a:latin typeface="Arial" charset="0"/>
                <a:ea typeface="+mn-ea"/>
                <a:cs typeface="+mn-cs"/>
              </a:rPr>
              <a:t>a</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 cifra decimale.</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Il volume letto a fianco è 20,37 </a:t>
            </a:r>
            <a:r>
              <a:rPr kumimoji="0" lang="it-IT" altLang="it-IT" sz="1800" b="0"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Arial" charset="0"/>
                <a:ea typeface="+mn-ea"/>
                <a:cs typeface="+mn-cs"/>
              </a:rPr>
              <a:t>mL</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 (o 20,38</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Arial" charset="0"/>
                <a:ea typeface="+mn-ea"/>
                <a:cs typeface="+mn-cs"/>
              </a:rPr>
              <a:t>mL</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srgbClr val="FAFF2D"/>
                </a:solidFill>
                <a:effectLst>
                  <a:outerShdw blurRad="38100" dist="38100" dir="2700000" algn="tl">
                    <a:srgbClr val="000000"/>
                  </a:outerShdw>
                </a:effectLst>
                <a:uLnTx/>
                <a:uFillTx/>
                <a:latin typeface="Arial" charset="0"/>
                <a:ea typeface="+mn-ea"/>
                <a:cs typeface="+mn-cs"/>
              </a:rPr>
              <a:t>In generale,  per conservare </a:t>
            </a:r>
            <a:r>
              <a:rPr kumimoji="0" lang="it-IT" altLang="it-IT" sz="1800" b="0" i="0" u="none" strike="noStrike" kern="1200" cap="none" spc="0" normalizeH="0" baseline="0" noProof="0" dirty="0">
                <a:ln>
                  <a:noFill/>
                </a:ln>
                <a:solidFill>
                  <a:srgbClr val="FF5050"/>
                </a:solidFill>
                <a:effectLst>
                  <a:outerShdw blurRad="38100" dist="38100" dir="2700000" algn="tl">
                    <a:srgbClr val="000000"/>
                  </a:outerShdw>
                </a:effectLst>
                <a:uLnTx/>
                <a:uFillTx/>
                <a:latin typeface="Arial" charset="0"/>
                <a:ea typeface="+mn-ea"/>
                <a:cs typeface="+mn-cs"/>
              </a:rPr>
              <a:t>n</a:t>
            </a:r>
            <a:r>
              <a:rPr kumimoji="0" lang="it-IT" altLang="it-IT" sz="1800" b="0" i="0" u="none" strike="noStrike" kern="1200" cap="none" spc="0" normalizeH="0" baseline="0" noProof="0" dirty="0">
                <a:ln>
                  <a:noFill/>
                </a:ln>
                <a:solidFill>
                  <a:srgbClr val="FAFF2D"/>
                </a:solidFill>
                <a:effectLst>
                  <a:outerShdw blurRad="38100" dist="38100" dir="2700000" algn="tl">
                    <a:srgbClr val="000000"/>
                  </a:outerShdw>
                </a:effectLst>
                <a:uLnTx/>
                <a:uFillTx/>
                <a:latin typeface="Arial" charset="0"/>
                <a:ea typeface="+mn-ea"/>
                <a:cs typeface="+mn-cs"/>
              </a:rPr>
              <a:t> cifre  </a:t>
            </a:r>
            <a:r>
              <a:rPr kumimoji="0" lang="it-IT" altLang="it-IT" sz="1800" b="0" i="0" u="none" strike="noStrike" kern="1200" cap="none" spc="0" normalizeH="0" baseline="0" noProof="0" dirty="0" err="1">
                <a:ln>
                  <a:noFill/>
                </a:ln>
                <a:solidFill>
                  <a:srgbClr val="FAFF2D"/>
                </a:solidFill>
                <a:effectLst>
                  <a:outerShdw blurRad="38100" dist="38100" dir="2700000" algn="tl">
                    <a:srgbClr val="000000"/>
                  </a:outerShdw>
                </a:effectLst>
                <a:uLnTx/>
                <a:uFillTx/>
                <a:latin typeface="Arial" charset="0"/>
                <a:ea typeface="+mn-ea"/>
                <a:cs typeface="+mn-cs"/>
              </a:rPr>
              <a:t>signifi</a:t>
            </a:r>
            <a:r>
              <a:rPr kumimoji="0" lang="it-IT" altLang="it-IT" sz="1800" b="0" i="0" u="none" strike="noStrike" kern="1200" cap="none" spc="0" normalizeH="0" baseline="0" noProof="0" dirty="0">
                <a:ln>
                  <a:noFill/>
                </a:ln>
                <a:solidFill>
                  <a:srgbClr val="FAFF2D"/>
                </a:solidFill>
                <a:effectLst>
                  <a:outerShdw blurRad="38100" dist="38100" dir="2700000" algn="tl">
                    <a:srgbClr val="000000"/>
                  </a:outerShdw>
                </a:effectLst>
                <a:uLnTx/>
                <a:uFillTx/>
                <a:latin typeface="Arial" charset="0"/>
                <a:ea typeface="+mn-ea"/>
                <a:cs typeface="+mn-cs"/>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err="1">
                <a:ln>
                  <a:noFill/>
                </a:ln>
                <a:solidFill>
                  <a:srgbClr val="FAFF2D"/>
                </a:solidFill>
                <a:effectLst>
                  <a:outerShdw blurRad="38100" dist="38100" dir="2700000" algn="tl">
                    <a:srgbClr val="000000"/>
                  </a:outerShdw>
                </a:effectLst>
                <a:uLnTx/>
                <a:uFillTx/>
                <a:latin typeface="Arial" charset="0"/>
                <a:ea typeface="+mn-ea"/>
                <a:cs typeface="+mn-cs"/>
              </a:rPr>
              <a:t>cative</a:t>
            </a:r>
            <a:r>
              <a:rPr kumimoji="0" lang="it-IT" altLang="it-IT" sz="1800" b="0" i="0" u="none" strike="noStrike" kern="1200" cap="none" spc="0" normalizeH="0" baseline="0" noProof="0" dirty="0">
                <a:ln>
                  <a:noFill/>
                </a:ln>
                <a:solidFill>
                  <a:srgbClr val="FAFF2D"/>
                </a:solidFill>
                <a:effectLst>
                  <a:outerShdw blurRad="38100" dist="38100" dir="2700000" algn="tl">
                    <a:srgbClr val="000000"/>
                  </a:outerShdw>
                </a:effectLst>
                <a:uLnTx/>
                <a:uFillTx/>
                <a:latin typeface="Arial" charset="0"/>
                <a:ea typeface="+mn-ea"/>
                <a:cs typeface="+mn-cs"/>
              </a:rPr>
              <a:t>   bisogna   eseguire   i   calcoli   con</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srgbClr val="FAFF2D"/>
                </a:solidFill>
                <a:effectLst>
                  <a:outerShdw blurRad="38100" dist="38100" dir="2700000" algn="tl">
                    <a:srgbClr val="000000"/>
                  </a:outerShdw>
                </a:effectLst>
                <a:uLnTx/>
                <a:uFillTx/>
                <a:latin typeface="Arial" charset="0"/>
                <a:ea typeface="+mn-ea"/>
                <a:cs typeface="+mn-cs"/>
              </a:rPr>
              <a:t>(</a:t>
            </a:r>
            <a:r>
              <a:rPr kumimoji="0" lang="it-IT" altLang="it-IT" sz="1800" b="0" i="0" u="none" strike="noStrike" kern="1200" cap="none" spc="0" normalizeH="0" baseline="0" noProof="0" dirty="0">
                <a:ln>
                  <a:noFill/>
                </a:ln>
                <a:solidFill>
                  <a:srgbClr val="FF5050"/>
                </a:solidFill>
                <a:effectLst>
                  <a:outerShdw blurRad="38100" dist="38100" dir="2700000" algn="tl">
                    <a:srgbClr val="000000"/>
                  </a:outerShdw>
                </a:effectLst>
                <a:uLnTx/>
                <a:uFillTx/>
                <a:latin typeface="Arial" charset="0"/>
                <a:ea typeface="+mn-ea"/>
                <a:cs typeface="+mn-cs"/>
              </a:rPr>
              <a:t>2n+1</a:t>
            </a:r>
            <a:r>
              <a:rPr kumimoji="0" lang="it-IT" altLang="it-IT" sz="1800" b="0" i="0" u="none" strike="noStrike" kern="1200" cap="none" spc="0" normalizeH="0" baseline="0" noProof="0" dirty="0">
                <a:ln>
                  <a:noFill/>
                </a:ln>
                <a:solidFill>
                  <a:srgbClr val="FAFF2D"/>
                </a:solidFill>
                <a:effectLst>
                  <a:outerShdw blurRad="38100" dist="38100" dir="2700000" algn="tl">
                    <a:srgbClr val="000000"/>
                  </a:outerShdw>
                </a:effectLst>
                <a:uLnTx/>
                <a:uFillTx/>
                <a:latin typeface="Arial" charset="0"/>
                <a:ea typeface="+mn-ea"/>
                <a:cs typeface="+mn-cs"/>
              </a:rPr>
              <a:t>) cifre.</a:t>
            </a:r>
          </a:p>
        </p:txBody>
      </p:sp>
      <p:grpSp>
        <p:nvGrpSpPr>
          <p:cNvPr id="14342" name="Group 16"/>
          <p:cNvGrpSpPr>
            <a:grpSpLocks/>
          </p:cNvGrpSpPr>
          <p:nvPr/>
        </p:nvGrpSpPr>
        <p:grpSpPr bwMode="auto">
          <a:xfrm>
            <a:off x="6934200" y="2514600"/>
            <a:ext cx="1295400" cy="1371600"/>
            <a:chOff x="4368" y="1536"/>
            <a:chExt cx="816" cy="864"/>
          </a:xfrm>
        </p:grpSpPr>
        <p:sp>
          <p:nvSpPr>
            <p:cNvPr id="14347" name="Rectangle 15"/>
            <p:cNvSpPr>
              <a:spLocks noChangeArrowheads="1"/>
            </p:cNvSpPr>
            <p:nvPr/>
          </p:nvSpPr>
          <p:spPr bwMode="auto">
            <a:xfrm>
              <a:off x="4368" y="1536"/>
              <a:ext cx="816" cy="8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aphicFrame>
          <p:nvGraphicFramePr>
            <p:cNvPr id="14348" name="Object 14"/>
            <p:cNvGraphicFramePr>
              <a:graphicFrameLocks noChangeAspect="1"/>
            </p:cNvGraphicFramePr>
            <p:nvPr/>
          </p:nvGraphicFramePr>
          <p:xfrm>
            <a:off x="4463" y="1608"/>
            <a:ext cx="626" cy="720"/>
          </p:xfrm>
          <a:graphic>
            <a:graphicData uri="http://schemas.openxmlformats.org/presentationml/2006/ole">
              <mc:AlternateContent xmlns:mc="http://schemas.openxmlformats.org/markup-compatibility/2006">
                <mc:Choice xmlns:v="urn:schemas-microsoft-com:vml" Requires="v">
                  <p:oleObj spid="_x0000_s60448" name="Document" r:id="rId3" imgW="828675" imgH="952500" progId="ChemWindow.Document">
                    <p:embed/>
                  </p:oleObj>
                </mc:Choice>
                <mc:Fallback>
                  <p:oleObj name="Document" r:id="rId3" imgW="828675" imgH="952500" progId="ChemWindow.Document">
                    <p:embed/>
                    <p:pic>
                      <p:nvPicPr>
                        <p:cNvPr id="14348"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 y="1608"/>
                          <a:ext cx="626" cy="7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14343" name="Object 17"/>
          <p:cNvGraphicFramePr>
            <a:graphicFrameLocks noChangeAspect="1"/>
          </p:cNvGraphicFramePr>
          <p:nvPr/>
        </p:nvGraphicFramePr>
        <p:xfrm>
          <a:off x="6096000" y="4191000"/>
          <a:ext cx="2667000" cy="1912938"/>
        </p:xfrm>
        <a:graphic>
          <a:graphicData uri="http://schemas.openxmlformats.org/presentationml/2006/ole">
            <mc:AlternateContent xmlns:mc="http://schemas.openxmlformats.org/markup-compatibility/2006">
              <mc:Choice xmlns:v="urn:schemas-microsoft-com:vml" Requires="v">
                <p:oleObj spid="_x0000_s60449" name="Mathcad" r:id="rId5" imgW="1657350" imgH="1485900" progId="Mathcad">
                  <p:embed/>
                </p:oleObj>
              </mc:Choice>
              <mc:Fallback>
                <p:oleObj name="Mathcad" r:id="rId5" imgW="1657350" imgH="1485900" progId="Mathcad">
                  <p:embed/>
                  <p:pic>
                    <p:nvPicPr>
                      <p:cNvPr id="14343"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191000"/>
                        <a:ext cx="2667000"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4" name="Comment 18"/>
          <p:cNvSpPr>
            <a:spLocks noChangeArrowheads="1"/>
          </p:cNvSpPr>
          <p:nvPr/>
        </p:nvSpPr>
        <p:spPr bwMode="auto">
          <a:xfrm>
            <a:off x="1143000" y="4572000"/>
            <a:ext cx="3581400" cy="1377950"/>
          </a:xfrm>
          <a:prstGeom prst="rect">
            <a:avLst/>
          </a:prstGeom>
          <a:solidFill>
            <a:schemeClr val="bg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400" b="0" i="0" u="none" strike="noStrike" kern="1200" cap="none" spc="0" normalizeH="0" baseline="0" noProof="0">
                <a:ln>
                  <a:noFill/>
                </a:ln>
                <a:solidFill>
                  <a:srgbClr val="FF0000"/>
                </a:solidFill>
                <a:effectLst/>
                <a:uLnTx/>
                <a:uFillTx/>
                <a:latin typeface="Arial" charset="0"/>
                <a:ea typeface="+mn-ea"/>
                <a:cs typeface="+mn-cs"/>
              </a:rPr>
              <a:t>*</a:t>
            </a:r>
            <a:r>
              <a:rPr kumimoji="0" lang="it-IT" altLang="it-IT" sz="1400" b="0" i="0" u="none" strike="noStrike" kern="1200" cap="none" spc="0" normalizeH="0" baseline="0" noProof="0">
                <a:ln>
                  <a:noFill/>
                </a:ln>
                <a:solidFill>
                  <a:prstClr val="black"/>
                </a:solidFill>
                <a:effectLst/>
                <a:uLnTx/>
                <a:uFillTx/>
                <a:latin typeface="Arial" charset="0"/>
                <a:ea typeface="+mn-ea"/>
                <a:cs typeface="+mn-cs"/>
              </a:rPr>
              <a:t> Più  generalmente,   il   numero   di   cifre significative   può  essere  deciso  in   base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400" b="0" i="0" u="none" strike="noStrike" kern="1200" cap="none" spc="0" normalizeH="0" baseline="0" noProof="0">
                <a:ln>
                  <a:noFill/>
                </a:ln>
                <a:solidFill>
                  <a:prstClr val="black"/>
                </a:solidFill>
                <a:effectLst/>
                <a:uLnTx/>
                <a:uFillTx/>
                <a:latin typeface="Arial" charset="0"/>
                <a:ea typeface="+mn-ea"/>
                <a:cs typeface="+mn-cs"/>
              </a:rPr>
              <a:t>al  valore  della deviazione standard   della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400" b="0" i="0" u="none" strike="noStrike" kern="1200" cap="none" spc="0" normalizeH="0" baseline="0" noProof="0">
                <a:ln>
                  <a:noFill/>
                </a:ln>
                <a:solidFill>
                  <a:prstClr val="black"/>
                </a:solidFill>
                <a:effectLst/>
                <a:uLnTx/>
                <a:uFillTx/>
                <a:latin typeface="Arial" charset="0"/>
                <a:ea typeface="+mn-ea"/>
                <a:cs typeface="+mn-cs"/>
              </a:rPr>
              <a:t>media.</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400" b="0" i="0" u="none" strike="noStrike" kern="1200" cap="none" spc="0" normalizeH="0" baseline="0" noProof="0">
                <a:ln>
                  <a:noFill/>
                </a:ln>
                <a:solidFill>
                  <a:prstClr val="black"/>
                </a:solidFill>
                <a:effectLst/>
                <a:uLnTx/>
                <a:uFillTx/>
                <a:latin typeface="Arial" charset="0"/>
                <a:ea typeface="+mn-ea"/>
                <a:cs typeface="+mn-cs"/>
              </a:rPr>
              <a:t>È  importante arrotondare  solo  il  risultato</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400" b="0" i="0" u="none" strike="noStrike" kern="1200" cap="none" spc="0" normalizeH="0" baseline="0" noProof="0">
                <a:ln>
                  <a:noFill/>
                </a:ln>
                <a:solidFill>
                  <a:prstClr val="black"/>
                </a:solidFill>
                <a:effectLst/>
                <a:uLnTx/>
                <a:uFillTx/>
                <a:latin typeface="Arial" charset="0"/>
                <a:ea typeface="+mn-ea"/>
                <a:cs typeface="+mn-cs"/>
              </a:rPr>
              <a:t>finale, mai quelli parziali.</a:t>
            </a:r>
          </a:p>
        </p:txBody>
      </p:sp>
      <p:sp>
        <p:nvSpPr>
          <p:cNvPr id="14345" name="Line 19"/>
          <p:cNvSpPr>
            <a:spLocks noChangeShapeType="1"/>
          </p:cNvSpPr>
          <p:nvPr/>
        </p:nvSpPr>
        <p:spPr bwMode="auto">
          <a:xfrm>
            <a:off x="5105400" y="4038600"/>
            <a:ext cx="838200" cy="457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4346" name="Text Box 20"/>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2707BDF8-1F2D-4921-8D3D-DE1FF8E97A3D}"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22</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1671370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5362"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altLang="it-IT" sz="14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364" name="Rectangle 9"/>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2477" name="Text Box 13"/>
          <p:cNvSpPr txBox="1">
            <a:spLocks noChangeArrowheads="1"/>
          </p:cNvSpPr>
          <p:nvPr/>
        </p:nvSpPr>
        <p:spPr bwMode="auto">
          <a:xfrm>
            <a:off x="1371600" y="990600"/>
            <a:ext cx="71628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Char char="v"/>
              <a:tabLst/>
              <a:defRPr/>
            </a:pPr>
            <a:r>
              <a:rPr kumimoji="0" lang="it-IT" altLang="it-IT" sz="2000" b="0" i="0" u="none" strike="noStrike" kern="1200" cap="none" spc="0" normalizeH="0" baseline="0" noProof="0" dirty="0">
                <a:ln>
                  <a:noFill/>
                </a:ln>
                <a:solidFill>
                  <a:prstClr val="white"/>
                </a:solidFill>
                <a:effectLst/>
                <a:uLnTx/>
                <a:uFillTx/>
                <a:latin typeface="Arial" charset="0"/>
                <a:ea typeface="+mn-ea"/>
                <a:cs typeface="+mn-cs"/>
              </a:rPr>
              <a:t> Calcolare la deviazione standard e la RSD% dei seguenti risultati.</a:t>
            </a:r>
          </a:p>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None/>
              <a:tabLst/>
              <a:defRPr/>
            </a:pPr>
            <a:r>
              <a:rPr kumimoji="0" lang="it-IT" altLang="it-IT" sz="2000" b="0" i="0" u="none" strike="noStrike" kern="1200" cap="none" spc="0" normalizeH="0" baseline="0" noProof="0" dirty="0">
                <a:ln>
                  <a:noFill/>
                </a:ln>
                <a:solidFill>
                  <a:prstClr val="white"/>
                </a:solidFill>
                <a:effectLst/>
                <a:uLnTx/>
                <a:uFillTx/>
                <a:latin typeface="Arial" charset="0"/>
                <a:ea typeface="+mn-ea"/>
                <a:cs typeface="+mn-cs"/>
              </a:rPr>
              <a:t>X</a:t>
            </a:r>
            <a:r>
              <a:rPr kumimoji="0" lang="it-IT" altLang="it-IT" sz="2000" b="0" i="0" u="none" strike="noStrike" kern="1200" cap="none" spc="0" normalizeH="0" baseline="-25000" noProof="0" dirty="0">
                <a:ln>
                  <a:noFill/>
                </a:ln>
                <a:solidFill>
                  <a:prstClr val="white"/>
                </a:solidFill>
                <a:effectLst/>
                <a:uLnTx/>
                <a:uFillTx/>
                <a:latin typeface="Arial" charset="0"/>
                <a:ea typeface="+mn-ea"/>
                <a:cs typeface="+mn-cs"/>
              </a:rPr>
              <a:t>1</a:t>
            </a:r>
            <a:r>
              <a:rPr kumimoji="0" lang="it-IT" altLang="it-IT" sz="2000" b="0" i="0" u="none" strike="noStrike" kern="1200" cap="none" spc="0" normalizeH="0" baseline="0" noProof="0" dirty="0">
                <a:ln>
                  <a:noFill/>
                </a:ln>
                <a:solidFill>
                  <a:prstClr val="white"/>
                </a:solidFill>
                <a:effectLst/>
                <a:uLnTx/>
                <a:uFillTx/>
                <a:latin typeface="Arial" charset="0"/>
                <a:ea typeface="+mn-ea"/>
                <a:cs typeface="+mn-cs"/>
              </a:rPr>
              <a:t> = 23,23; X</a:t>
            </a:r>
            <a:r>
              <a:rPr kumimoji="0" lang="it-IT" altLang="it-IT" sz="2000" b="0" i="0" u="none" strike="noStrike" kern="1200" cap="none" spc="0" normalizeH="0" baseline="-25000" noProof="0" dirty="0">
                <a:ln>
                  <a:noFill/>
                </a:ln>
                <a:solidFill>
                  <a:prstClr val="white"/>
                </a:solidFill>
                <a:effectLst/>
                <a:uLnTx/>
                <a:uFillTx/>
                <a:latin typeface="Arial" charset="0"/>
                <a:ea typeface="+mn-ea"/>
                <a:cs typeface="+mn-cs"/>
              </a:rPr>
              <a:t>2</a:t>
            </a:r>
            <a:r>
              <a:rPr kumimoji="0" lang="it-IT" altLang="it-IT" sz="2000" b="0" i="0" u="none" strike="noStrike" kern="1200" cap="none" spc="0" normalizeH="0" baseline="0" noProof="0" dirty="0">
                <a:ln>
                  <a:noFill/>
                </a:ln>
                <a:solidFill>
                  <a:prstClr val="white"/>
                </a:solidFill>
                <a:effectLst/>
                <a:uLnTx/>
                <a:uFillTx/>
                <a:latin typeface="Arial" charset="0"/>
                <a:ea typeface="+mn-ea"/>
                <a:cs typeface="+mn-cs"/>
              </a:rPr>
              <a:t> = 21,29; </a:t>
            </a:r>
          </a:p>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None/>
              <a:tabLst/>
              <a:defRPr/>
            </a:pPr>
            <a:r>
              <a:rPr kumimoji="0" lang="it-IT" altLang="it-IT" sz="2000" b="0" i="0" u="none" strike="noStrike" kern="1200" cap="none" spc="0" normalizeH="0" baseline="0" noProof="0" dirty="0">
                <a:ln>
                  <a:noFill/>
                </a:ln>
                <a:solidFill>
                  <a:prstClr val="white"/>
                </a:solidFill>
                <a:effectLst/>
                <a:uLnTx/>
                <a:uFillTx/>
                <a:latin typeface="Arial" charset="0"/>
                <a:ea typeface="+mn-ea"/>
                <a:cs typeface="+mn-cs"/>
              </a:rPr>
              <a:t>X</a:t>
            </a:r>
            <a:r>
              <a:rPr kumimoji="0" lang="it-IT" altLang="it-IT" sz="2000" b="0" i="0" u="none" strike="noStrike" kern="1200" cap="none" spc="0" normalizeH="0" baseline="-25000" noProof="0" dirty="0">
                <a:ln>
                  <a:noFill/>
                </a:ln>
                <a:solidFill>
                  <a:prstClr val="white"/>
                </a:solidFill>
                <a:effectLst/>
                <a:uLnTx/>
                <a:uFillTx/>
                <a:latin typeface="Arial" charset="0"/>
                <a:ea typeface="+mn-ea"/>
                <a:cs typeface="+mn-cs"/>
              </a:rPr>
              <a:t>3</a:t>
            </a:r>
            <a:r>
              <a:rPr kumimoji="0" lang="it-IT" altLang="it-IT" sz="2000" b="0" i="0" u="none" strike="noStrike" kern="1200" cap="none" spc="0" normalizeH="0" baseline="0" noProof="0" dirty="0">
                <a:ln>
                  <a:noFill/>
                </a:ln>
                <a:solidFill>
                  <a:prstClr val="white"/>
                </a:solidFill>
                <a:effectLst/>
                <a:uLnTx/>
                <a:uFillTx/>
                <a:latin typeface="Arial" charset="0"/>
                <a:ea typeface="+mn-ea"/>
                <a:cs typeface="+mn-cs"/>
              </a:rPr>
              <a:t> = 20,66; X</a:t>
            </a:r>
            <a:r>
              <a:rPr kumimoji="0" lang="it-IT" altLang="it-IT" sz="2000" b="0" i="0" u="none" strike="noStrike" kern="1200" cap="none" spc="0" normalizeH="0" baseline="-25000" noProof="0" dirty="0">
                <a:ln>
                  <a:noFill/>
                </a:ln>
                <a:solidFill>
                  <a:prstClr val="white"/>
                </a:solidFill>
                <a:effectLst/>
                <a:uLnTx/>
                <a:uFillTx/>
                <a:latin typeface="Arial" charset="0"/>
                <a:ea typeface="+mn-ea"/>
                <a:cs typeface="+mn-cs"/>
              </a:rPr>
              <a:t>4</a:t>
            </a:r>
            <a:r>
              <a:rPr kumimoji="0" lang="it-IT" altLang="it-IT" sz="2000" b="0" i="0" u="none" strike="noStrike" kern="1200" cap="none" spc="0" normalizeH="0" baseline="0" noProof="0" dirty="0">
                <a:ln>
                  <a:noFill/>
                </a:ln>
                <a:solidFill>
                  <a:prstClr val="white"/>
                </a:solidFill>
                <a:effectLst/>
                <a:uLnTx/>
                <a:uFillTx/>
                <a:latin typeface="Arial" charset="0"/>
                <a:ea typeface="+mn-ea"/>
                <a:cs typeface="+mn-cs"/>
              </a:rPr>
              <a:t> = 29,05;</a:t>
            </a:r>
          </a:p>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None/>
              <a:tabLst/>
              <a:defRPr/>
            </a:pPr>
            <a:r>
              <a:rPr kumimoji="0" lang="it-IT" altLang="it-IT" sz="2000" b="0" i="0" u="none" strike="noStrike" kern="1200" cap="none" spc="0" normalizeH="0" baseline="0" noProof="0" dirty="0">
                <a:ln>
                  <a:noFill/>
                </a:ln>
                <a:solidFill>
                  <a:prstClr val="white"/>
                </a:solidFill>
                <a:effectLst/>
                <a:uLnTx/>
                <a:uFillTx/>
                <a:latin typeface="Arial" charset="0"/>
                <a:ea typeface="+mn-ea"/>
                <a:cs typeface="+mn-cs"/>
              </a:rPr>
              <a:t>X</a:t>
            </a:r>
            <a:r>
              <a:rPr kumimoji="0" lang="it-IT" altLang="it-IT" sz="2000" b="0" i="0" u="none" strike="noStrike" kern="1200" cap="none" spc="0" normalizeH="0" baseline="-25000" noProof="0" dirty="0">
                <a:ln>
                  <a:noFill/>
                </a:ln>
                <a:solidFill>
                  <a:prstClr val="white"/>
                </a:solidFill>
                <a:effectLst/>
                <a:uLnTx/>
                <a:uFillTx/>
                <a:latin typeface="Arial" charset="0"/>
                <a:ea typeface="+mn-ea"/>
                <a:cs typeface="+mn-cs"/>
              </a:rPr>
              <a:t>5</a:t>
            </a:r>
            <a:r>
              <a:rPr kumimoji="0" lang="it-IT" altLang="it-IT" sz="2000" b="0" i="0" u="none" strike="noStrike" kern="1200" cap="none" spc="0" normalizeH="0" baseline="0" noProof="0" dirty="0">
                <a:ln>
                  <a:noFill/>
                </a:ln>
                <a:solidFill>
                  <a:prstClr val="white"/>
                </a:solidFill>
                <a:effectLst/>
                <a:uLnTx/>
                <a:uFillTx/>
                <a:latin typeface="Arial" charset="0"/>
                <a:ea typeface="+mn-ea"/>
                <a:cs typeface="+mn-cs"/>
              </a:rPr>
              <a:t> = 23,33; </a:t>
            </a:r>
          </a:p>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None/>
              <a:tabLst/>
              <a:defRPr/>
            </a:pPr>
            <a:endParaRPr kumimoji="0" lang="it-IT" altLang="it-IT" sz="20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62478" name="Text Box 14"/>
          <p:cNvSpPr txBox="1">
            <a:spLocks noChangeArrowheads="1"/>
          </p:cNvSpPr>
          <p:nvPr/>
        </p:nvSpPr>
        <p:spPr bwMode="auto">
          <a:xfrm>
            <a:off x="1371600" y="4114800"/>
            <a:ext cx="708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Char char="v"/>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Calcolare la deviazione standard della media dei dati dell’esercizio precedente.</a:t>
            </a:r>
          </a:p>
        </p:txBody>
      </p:sp>
      <p:grpSp>
        <p:nvGrpSpPr>
          <p:cNvPr id="62491" name="Group 27"/>
          <p:cNvGrpSpPr>
            <a:grpSpLocks/>
          </p:cNvGrpSpPr>
          <p:nvPr/>
        </p:nvGrpSpPr>
        <p:grpSpPr bwMode="auto">
          <a:xfrm>
            <a:off x="4419600" y="1524000"/>
            <a:ext cx="4038600" cy="2286000"/>
            <a:chOff x="3072" y="960"/>
            <a:chExt cx="2400" cy="1248"/>
          </a:xfrm>
        </p:grpSpPr>
        <p:sp>
          <p:nvSpPr>
            <p:cNvPr id="15378" name="Rectangle 22"/>
            <p:cNvSpPr>
              <a:spLocks noChangeArrowheads="1"/>
            </p:cNvSpPr>
            <p:nvPr/>
          </p:nvSpPr>
          <p:spPr bwMode="auto">
            <a:xfrm>
              <a:off x="3072" y="960"/>
              <a:ext cx="2400" cy="12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aphicFrame>
          <p:nvGraphicFramePr>
            <p:cNvPr id="15379" name="Object 26"/>
            <p:cNvGraphicFramePr>
              <a:graphicFrameLocks noChangeAspect="1"/>
            </p:cNvGraphicFramePr>
            <p:nvPr/>
          </p:nvGraphicFramePr>
          <p:xfrm>
            <a:off x="3144" y="995"/>
            <a:ext cx="2256" cy="1179"/>
          </p:xfrm>
          <a:graphic>
            <a:graphicData uri="http://schemas.openxmlformats.org/presentationml/2006/ole">
              <mc:AlternateContent xmlns:mc="http://schemas.openxmlformats.org/markup-compatibility/2006">
                <mc:Choice xmlns:v="urn:schemas-microsoft-com:vml" Requires="v">
                  <p:oleObj spid="_x0000_s61472" name="Mathcad" r:id="rId3" imgW="2971800" imgH="1552575" progId="Mathcad">
                    <p:embed/>
                  </p:oleObj>
                </mc:Choice>
                <mc:Fallback>
                  <p:oleObj name="Mathcad" r:id="rId3" imgW="2971800" imgH="1552575" progId="Mathcad">
                    <p:embed/>
                    <p:pic>
                      <p:nvPicPr>
                        <p:cNvPr id="15379"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 y="995"/>
                          <a:ext cx="2256" cy="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62496" name="Group 32"/>
          <p:cNvGrpSpPr>
            <a:grpSpLocks/>
          </p:cNvGrpSpPr>
          <p:nvPr/>
        </p:nvGrpSpPr>
        <p:grpSpPr bwMode="auto">
          <a:xfrm>
            <a:off x="4267200" y="4876800"/>
            <a:ext cx="1219200" cy="914400"/>
            <a:chOff x="2688" y="3072"/>
            <a:chExt cx="768" cy="576"/>
          </a:xfrm>
        </p:grpSpPr>
        <p:grpSp>
          <p:nvGrpSpPr>
            <p:cNvPr id="15374" name="Group 30"/>
            <p:cNvGrpSpPr>
              <a:grpSpLocks/>
            </p:cNvGrpSpPr>
            <p:nvPr/>
          </p:nvGrpSpPr>
          <p:grpSpPr bwMode="auto">
            <a:xfrm>
              <a:off x="2688" y="3072"/>
              <a:ext cx="768" cy="576"/>
              <a:chOff x="2688" y="3072"/>
              <a:chExt cx="768" cy="576"/>
            </a:xfrm>
          </p:grpSpPr>
          <p:sp>
            <p:nvSpPr>
              <p:cNvPr id="15376" name="Rectangle 29"/>
              <p:cNvSpPr>
                <a:spLocks noChangeArrowheads="1"/>
              </p:cNvSpPr>
              <p:nvPr/>
            </p:nvSpPr>
            <p:spPr bwMode="auto">
              <a:xfrm>
                <a:off x="2688" y="3072"/>
                <a:ext cx="768" cy="57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aphicFrame>
            <p:nvGraphicFramePr>
              <p:cNvPr id="15377" name="Object 28"/>
              <p:cNvGraphicFramePr>
                <a:graphicFrameLocks noChangeAspect="1"/>
              </p:cNvGraphicFramePr>
              <p:nvPr/>
            </p:nvGraphicFramePr>
            <p:xfrm>
              <a:off x="2736" y="3158"/>
              <a:ext cx="672" cy="405"/>
            </p:xfrm>
            <a:graphic>
              <a:graphicData uri="http://schemas.openxmlformats.org/presentationml/2006/ole">
                <mc:AlternateContent xmlns:mc="http://schemas.openxmlformats.org/markup-compatibility/2006">
                  <mc:Choice xmlns:v="urn:schemas-microsoft-com:vml" Requires="v">
                    <p:oleObj spid="_x0000_s61473" name="Mathcad" r:id="rId5" imgW="695325" imgH="419100" progId="Mathcad">
                      <p:embed/>
                    </p:oleObj>
                  </mc:Choice>
                  <mc:Fallback>
                    <p:oleObj name="Mathcad" r:id="rId5" imgW="695325" imgH="419100" progId="Mathcad">
                      <p:embed/>
                      <p:pic>
                        <p:nvPicPr>
                          <p:cNvPr id="15377"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6" y="3158"/>
                            <a:ext cx="672" cy="40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5375" name="Rectangle 31"/>
            <p:cNvSpPr>
              <a:spLocks noChangeArrowheads="1"/>
            </p:cNvSpPr>
            <p:nvPr/>
          </p:nvSpPr>
          <p:spPr bwMode="auto">
            <a:xfrm>
              <a:off x="3312" y="3216"/>
              <a:ext cx="96"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15370" name="Group 34"/>
          <p:cNvGrpSpPr>
            <a:grpSpLocks/>
          </p:cNvGrpSpPr>
          <p:nvPr/>
        </p:nvGrpSpPr>
        <p:grpSpPr bwMode="auto">
          <a:xfrm>
            <a:off x="990600" y="228600"/>
            <a:ext cx="7772400" cy="396875"/>
            <a:chOff x="624" y="144"/>
            <a:chExt cx="4896" cy="250"/>
          </a:xfrm>
        </p:grpSpPr>
        <p:sp>
          <p:nvSpPr>
            <p:cNvPr id="15372" name="Rectangle 35"/>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2500" name="Text Box 36"/>
            <p:cNvSpPr txBox="1">
              <a:spLocks noChangeArrowheads="1"/>
            </p:cNvSpPr>
            <p:nvPr/>
          </p:nvSpPr>
          <p:spPr bwMode="auto">
            <a:xfrm>
              <a:off x="673" y="144"/>
              <a:ext cx="8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1" i="0" u="none" strike="noStrike" kern="1200" cap="none" spc="0" normalizeH="0" baseline="0" noProof="0">
                  <a:ln>
                    <a:noFill/>
                  </a:ln>
                  <a:solidFill>
                    <a:srgbClr val="008000"/>
                  </a:solidFill>
                  <a:effectLst>
                    <a:outerShdw blurRad="38100" dist="38100" dir="2700000" algn="tl">
                      <a:srgbClr val="000000"/>
                    </a:outerShdw>
                  </a:effectLst>
                  <a:uLnTx/>
                  <a:uFillTx/>
                  <a:latin typeface="Arial" charset="0"/>
                  <a:ea typeface="+mn-ea"/>
                  <a:cs typeface="+mn-cs"/>
                </a:rPr>
                <a:t>Esempi</a:t>
              </a:r>
            </a:p>
          </p:txBody>
        </p:sp>
      </p:grpSp>
      <p:sp>
        <p:nvSpPr>
          <p:cNvPr id="15371" name="Text Box 37"/>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47622FD5-3EFD-4551-9F01-D27831DD13C3}"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23</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7412981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6386"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EFB9EB-9417-424A-8E5A-452D879D71B0}"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3492" name="Text Box 4"/>
          <p:cNvSpPr txBox="1">
            <a:spLocks noChangeArrowheads="1"/>
          </p:cNvSpPr>
          <p:nvPr/>
        </p:nvSpPr>
        <p:spPr bwMode="auto">
          <a:xfrm>
            <a:off x="990600" y="3048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400" b="1" i="0" u="none" strike="noStrike" kern="1200" cap="none" spc="0" normalizeH="0" baseline="0" noProof="0" dirty="0" smtClean="0">
                <a:ln>
                  <a:noFill/>
                </a:ln>
                <a:solidFill>
                  <a:srgbClr val="FAFF2D"/>
                </a:solidFill>
                <a:effectLst>
                  <a:outerShdw blurRad="38100" dist="38100" dir="2700000" algn="tl">
                    <a:srgbClr val="000000"/>
                  </a:outerShdw>
                </a:effectLst>
                <a:uLnTx/>
                <a:uFillTx/>
                <a:latin typeface="Arial" charset="0"/>
                <a:ea typeface="+mn-ea"/>
                <a:cs typeface="+mn-cs"/>
              </a:rPr>
              <a:t>VALUTAZIONE </a:t>
            </a:r>
            <a:r>
              <a:rPr kumimoji="0" lang="it-IT" altLang="it-IT" sz="2400" b="1" i="0" u="none" strike="noStrike" kern="1200" cap="none" spc="0" normalizeH="0" baseline="0" noProof="0" dirty="0">
                <a:ln>
                  <a:noFill/>
                </a:ln>
                <a:solidFill>
                  <a:srgbClr val="FAFF2D"/>
                </a:solidFill>
                <a:effectLst>
                  <a:outerShdw blurRad="38100" dist="38100" dir="2700000" algn="tl">
                    <a:srgbClr val="000000"/>
                  </a:outerShdw>
                </a:effectLst>
                <a:uLnTx/>
                <a:uFillTx/>
                <a:latin typeface="Arial" charset="0"/>
                <a:ea typeface="+mn-ea"/>
                <a:cs typeface="+mn-cs"/>
              </a:rPr>
              <a:t>DEI DATI ANALITICI</a:t>
            </a:r>
            <a:endParaRPr kumimoji="0" lang="it-IT" altLang="it-IT" sz="2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endParaRPr>
          </a:p>
        </p:txBody>
      </p:sp>
      <p:sp>
        <p:nvSpPr>
          <p:cNvPr id="63493" name="Text Box 5"/>
          <p:cNvSpPr txBox="1">
            <a:spLocks noChangeArrowheads="1"/>
          </p:cNvSpPr>
          <p:nvPr/>
        </p:nvSpPr>
        <p:spPr bwMode="auto">
          <a:xfrm>
            <a:off x="990600" y="1360850"/>
            <a:ext cx="7543800" cy="490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Gli errori </a:t>
            </a:r>
            <a:r>
              <a:rPr kumimoji="0" lang="it-IT" altLang="it-IT" sz="1800" b="0"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sistematici</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o </a:t>
            </a:r>
            <a:r>
              <a:rPr kumimoji="0" lang="it-IT" altLang="it-IT" sz="1800" b="0" i="1" u="none" strike="noStrike" kern="1200" cap="none" spc="0" normalizeH="0" baseline="0" noProof="0" dirty="0" err="1">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bias</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sono errori che possono essere individuati e quindi devono essere corretti.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Gli errori </a:t>
            </a:r>
            <a:r>
              <a:rPr kumimoji="0" lang="it-IT" altLang="it-IT" sz="1800" b="0"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sistematici</a:t>
            </a:r>
            <a:r>
              <a:rPr kumimoji="0" lang="it-IT" altLang="it-IT" sz="1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 </a:t>
            </a:r>
            <a:r>
              <a:rPr kumimoji="0" lang="it-IT" altLang="it-IT" sz="1800" b="0"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strumentali</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sono dovuti a inesatta calibrazione o utilizzazione impropria della vetreria e degli strumenti di misura, all'uso di strumenti non idonei, ecc.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Gli errori </a:t>
            </a:r>
            <a:r>
              <a:rPr kumimoji="0" lang="it-IT" altLang="it-IT" sz="1800" b="0"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sistematici di metodo</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sono dovuti a un comportamento non ideale di reattivi e reazioni, o all'uso di condizioni sperimentali non idonee (formazione di composti più o meno solubili del previsto, tempi di calcinazione inadeguati, </a:t>
            </a:r>
            <a:r>
              <a:rPr kumimoji="0" lang="it-IT" altLang="it-IT" sz="1800" b="0"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ecc</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Gli errori </a:t>
            </a:r>
            <a:r>
              <a:rPr kumimoji="0" lang="it-IT" altLang="it-IT" sz="1800" b="0" i="1"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sistematici personali</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sono dovuti a distrazione o ignoranza della corretta procedura (bolle d’aria nel beccuccio della buretta, errori di parallasse ecc.). Gli errori sistematici personali sono talvolta connessi a difetti fisici o a veri e propri pregiudizi inconsci (tendenza a terminare la titolazione dopo aver aggiunto un volume il più possibile confrontabile con quello ottenuto in titolazioni precedenti, oppure calcolato teoricamente, ecc.).</a:t>
            </a:r>
          </a:p>
        </p:txBody>
      </p:sp>
      <p:sp>
        <p:nvSpPr>
          <p:cNvPr id="63495" name="Text Box 7"/>
          <p:cNvSpPr txBox="1">
            <a:spLocks noChangeArrowheads="1"/>
          </p:cNvSpPr>
          <p:nvPr/>
        </p:nvSpPr>
        <p:spPr bwMode="auto">
          <a:xfrm>
            <a:off x="990600" y="822325"/>
            <a:ext cx="449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20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ERRORI SISTEMATICI</a:t>
            </a: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p:txBody>
      </p:sp>
      <p:sp>
        <p:nvSpPr>
          <p:cNvPr id="16392" name="Text Box 8"/>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45057A09-6766-43B4-A03B-C1CD6ACEBE4B}"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24</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952831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7410"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76DAE34-538B-45E9-B11B-F03A3B7413E6}"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4516" name="Text Box 4"/>
          <p:cNvSpPr txBox="1">
            <a:spLocks noChangeArrowheads="1"/>
          </p:cNvSpPr>
          <p:nvPr/>
        </p:nvSpPr>
        <p:spPr bwMode="auto">
          <a:xfrm>
            <a:off x="1143000" y="457200"/>
            <a:ext cx="7543800" cy="578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Errore sistematico</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2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Gli errori </a:t>
            </a:r>
            <a:r>
              <a:rPr kumimoji="0" lang="it-IT" altLang="it-IT" sz="18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sistematici</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possono essere </a:t>
            </a:r>
            <a:r>
              <a:rPr kumimoji="0" lang="it-IT" altLang="it-IT" sz="18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costanti</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o </a:t>
            </a:r>
            <a:r>
              <a:rPr kumimoji="0" lang="it-IT" altLang="it-IT" sz="18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proporzionali</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1"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Effetto di errori sistematici costanti e proporzionali (positivi e negativi) sulla curva di calibrazione</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1800" b="1"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Errori sistematici costanti: bias negativo dovuto a perdite per solubilità in gravimetria, bias positivo dovuto ad assorbimenti estranei in spettrofotometria, ecc.</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6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Errori sistematici proporzionali: bias negativo dovuto a perdite di analita in seguito a estrazioni non efficienti, ecc.</a:t>
            </a:r>
          </a:p>
        </p:txBody>
      </p:sp>
      <p:graphicFrame>
        <p:nvGraphicFramePr>
          <p:cNvPr id="17413" name="Object 5"/>
          <p:cNvGraphicFramePr>
            <a:graphicFrameLocks noChangeAspect="1"/>
          </p:cNvGraphicFramePr>
          <p:nvPr/>
        </p:nvGraphicFramePr>
        <p:xfrm>
          <a:off x="4038600" y="914400"/>
          <a:ext cx="1371600" cy="360363"/>
        </p:xfrm>
        <a:graphic>
          <a:graphicData uri="http://schemas.openxmlformats.org/presentationml/2006/ole">
            <mc:AlternateContent xmlns:mc="http://schemas.openxmlformats.org/markup-compatibility/2006">
              <mc:Choice xmlns:v="urn:schemas-microsoft-com:vml" Requires="v">
                <p:oleObj spid="_x0000_s62511" name="Equation" r:id="rId3" imgW="774364" imgH="203112" progId="Equation.3">
                  <p:embed/>
                </p:oleObj>
              </mc:Choice>
              <mc:Fallback>
                <p:oleObj name="Equation" r:id="rId3" imgW="774364" imgH="203112" progId="Equation.3">
                  <p:embed/>
                  <p:pic>
                    <p:nvPicPr>
                      <p:cNvPr id="1741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914400"/>
                        <a:ext cx="1371600" cy="36036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414" name="Group 9"/>
          <p:cNvGrpSpPr>
            <a:grpSpLocks/>
          </p:cNvGrpSpPr>
          <p:nvPr/>
        </p:nvGrpSpPr>
        <p:grpSpPr bwMode="auto">
          <a:xfrm>
            <a:off x="1752600" y="1828800"/>
            <a:ext cx="6019800" cy="2057400"/>
            <a:chOff x="720" y="1296"/>
            <a:chExt cx="4224" cy="1536"/>
          </a:xfrm>
        </p:grpSpPr>
        <p:sp>
          <p:nvSpPr>
            <p:cNvPr id="17417" name="Rectangle 8"/>
            <p:cNvSpPr>
              <a:spLocks noChangeArrowheads="1"/>
            </p:cNvSpPr>
            <p:nvPr/>
          </p:nvSpPr>
          <p:spPr bwMode="auto">
            <a:xfrm>
              <a:off x="720" y="1296"/>
              <a:ext cx="4224" cy="15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aphicFrame>
          <p:nvGraphicFramePr>
            <p:cNvPr id="17418" name="Object 6"/>
            <p:cNvGraphicFramePr>
              <a:graphicFrameLocks noChangeAspect="1"/>
            </p:cNvGraphicFramePr>
            <p:nvPr/>
          </p:nvGraphicFramePr>
          <p:xfrm>
            <a:off x="816" y="1392"/>
            <a:ext cx="1959" cy="1295"/>
          </p:xfrm>
          <a:graphic>
            <a:graphicData uri="http://schemas.openxmlformats.org/presentationml/2006/ole">
              <mc:AlternateContent xmlns:mc="http://schemas.openxmlformats.org/markup-compatibility/2006">
                <mc:Choice xmlns:v="urn:schemas-microsoft-com:vml" Requires="v">
                  <p:oleObj spid="_x0000_s62512" name="Document" r:id="rId5" imgW="3219450" imgH="2276475" progId="ChemWindow.Document">
                    <p:embed/>
                  </p:oleObj>
                </mc:Choice>
                <mc:Fallback>
                  <p:oleObj name="Document" r:id="rId5" imgW="3219450" imgH="2276475" progId="ChemWindow.Document">
                    <p:embed/>
                    <p:pic>
                      <p:nvPicPr>
                        <p:cNvPr id="1741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 y="1392"/>
                          <a:ext cx="1959" cy="12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9" name="Object 7"/>
            <p:cNvGraphicFramePr>
              <a:graphicFrameLocks noChangeAspect="1"/>
            </p:cNvGraphicFramePr>
            <p:nvPr/>
          </p:nvGraphicFramePr>
          <p:xfrm>
            <a:off x="2880" y="1392"/>
            <a:ext cx="1959" cy="1278"/>
          </p:xfrm>
          <a:graphic>
            <a:graphicData uri="http://schemas.openxmlformats.org/presentationml/2006/ole">
              <mc:AlternateContent xmlns:mc="http://schemas.openxmlformats.org/markup-compatibility/2006">
                <mc:Choice xmlns:v="urn:schemas-microsoft-com:vml" Requires="v">
                  <p:oleObj spid="_x0000_s62513" name="Document" r:id="rId7" imgW="3219450" imgH="2295525" progId="ChemWindow.Document">
                    <p:embed/>
                  </p:oleObj>
                </mc:Choice>
                <mc:Fallback>
                  <p:oleObj name="Document" r:id="rId7" imgW="3219450" imgH="2295525" progId="ChemWindow.Document">
                    <p:embed/>
                    <p:pic>
                      <p:nvPicPr>
                        <p:cNvPr id="17419"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 y="1392"/>
                          <a:ext cx="1959" cy="12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7416" name="Text Box 11"/>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A6CEE2D3-22F6-4355-9F00-2C66F31A783F}"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25</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1634500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8434"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C07F75-E44A-4860-9FE5-8AC560C2ECA0}"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3610" name="Text Box 10"/>
          <p:cNvSpPr txBox="1">
            <a:spLocks noChangeArrowheads="1"/>
          </p:cNvSpPr>
          <p:nvPr/>
        </p:nvSpPr>
        <p:spPr bwMode="auto">
          <a:xfrm>
            <a:off x="1143000" y="1524000"/>
            <a:ext cx="7467600"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marL="457200" marR="0" lvl="0" indent="-457200" algn="just" defTabSz="914400" rtl="0" eaLnBrk="1" fontAlgn="base" latinLnBrk="0" hangingPunct="1">
              <a:lnSpc>
                <a:spcPct val="100000"/>
              </a:lnSpc>
              <a:spcBef>
                <a:spcPct val="50000"/>
              </a:spcBef>
              <a:spcAft>
                <a:spcPct val="0"/>
              </a:spcAft>
              <a:buClrTx/>
              <a:buSzTx/>
              <a:buFontTx/>
              <a:buBlip>
                <a:blip r:embed="rId2"/>
              </a:buBlip>
              <a:tabLst/>
              <a:defRPr/>
            </a:pPr>
            <a:r>
              <a:rPr kumimoji="0" lang="it-IT" altLang="it-IT" sz="1800" b="0" i="0" u="none" strike="noStrike" kern="1200" cap="none" spc="0" normalizeH="0" baseline="0" noProof="0" dirty="0" smtClean="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analisi di campioni standard, se disponibili;</a:t>
            </a:r>
          </a:p>
          <a:p>
            <a:pPr marL="457200" marR="0" lvl="0" indent="-457200" algn="just" defTabSz="914400" rtl="0" eaLnBrk="1" fontAlgn="base" latinLnBrk="0" hangingPunct="1">
              <a:lnSpc>
                <a:spcPct val="100000"/>
              </a:lnSpc>
              <a:spcBef>
                <a:spcPct val="50000"/>
              </a:spcBef>
              <a:spcAft>
                <a:spcPct val="0"/>
              </a:spcAft>
              <a:buClrTx/>
              <a:buSzTx/>
              <a:buFontTx/>
              <a:buBlip>
                <a:blip r:embed="rId2"/>
              </a:buBlip>
              <a:tabLst/>
              <a:defRPr/>
            </a:pPr>
            <a:r>
              <a:rPr kumimoji="0" lang="it-IT" altLang="it-IT" sz="1800" b="0" i="0" u="none" strike="noStrike" kern="1200" cap="none" spc="0" normalizeH="0" baseline="0" noProof="0" dirty="0" smtClean="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analisi del campione mediante un metodo indipendente, ovvero che prevede l'utilizzo di strumentazione di provata affidabilità o di riferimento;</a:t>
            </a:r>
          </a:p>
          <a:p>
            <a:pPr marL="457200" marR="0" lvl="0" indent="-457200" algn="just" defTabSz="914400" rtl="0" eaLnBrk="1" fontAlgn="base" latinLnBrk="0" hangingPunct="1">
              <a:lnSpc>
                <a:spcPct val="100000"/>
              </a:lnSpc>
              <a:spcBef>
                <a:spcPct val="50000"/>
              </a:spcBef>
              <a:spcAft>
                <a:spcPct val="0"/>
              </a:spcAft>
              <a:buClrTx/>
              <a:buSzTx/>
              <a:buFontTx/>
              <a:buBlip>
                <a:blip r:embed="rId2"/>
              </a:buBlip>
              <a:tabLst/>
              <a:defRPr/>
            </a:pPr>
            <a:r>
              <a:rPr kumimoji="0" lang="it-IT" altLang="it-IT" sz="1800" b="0" i="0" u="none" strike="noStrike" kern="1200" cap="none" spc="0" normalizeH="0" baseline="0" noProof="0" dirty="0" smtClean="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analisi del </a:t>
            </a:r>
            <a:r>
              <a:rPr kumimoji="0" lang="it-IT" altLang="it-IT" sz="1800" b="0" i="1" u="none" strike="noStrike" kern="1200" cap="none" spc="0" normalizeH="0" baseline="0" noProof="0" dirty="0" smtClean="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bianco</a:t>
            </a:r>
            <a:r>
              <a:rPr kumimoji="0" lang="it-IT" altLang="it-IT" sz="1800" b="0" i="0" u="none" strike="noStrike" kern="1200" cap="none" spc="0" normalizeH="0" baseline="0" noProof="0" dirty="0" smtClean="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cioè di una soluzione contenente tutti i componenti presenti nel campione in esame eccetto l'</a:t>
            </a:r>
            <a:r>
              <a:rPr kumimoji="0" lang="it-IT" altLang="it-IT" sz="1800" b="0" i="0" u="none" strike="noStrike" kern="1200" cap="none" spc="0" normalizeH="0" baseline="0" noProof="0" dirty="0" err="1" smtClean="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analita</a:t>
            </a:r>
            <a:r>
              <a:rPr kumimoji="0" lang="it-IT" altLang="it-IT" sz="1800" b="0" i="0" u="none" strike="noStrike" kern="1200" cap="none" spc="0" normalizeH="0" baseline="0" noProof="0" dirty="0" smtClean="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di interesse; il bianco ideale è costituito dalla stessa matrice in cui è contenuto l'</a:t>
            </a:r>
            <a:r>
              <a:rPr kumimoji="0" lang="it-IT" altLang="it-IT" sz="1800" b="0" i="0" u="none" strike="noStrike" kern="1200" cap="none" spc="0" normalizeH="0" baseline="0" noProof="0" dirty="0" err="1" smtClean="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analita</a:t>
            </a:r>
            <a:r>
              <a:rPr kumimoji="0" lang="it-IT" altLang="it-IT" sz="1800" b="0" i="0" u="none" strike="noStrike" kern="1200" cap="none" spc="0" normalizeH="0" baseline="0" noProof="0" dirty="0" smtClean="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di interesse; l'analisi del bianco nelle titolazioni volumetriche consente, per esempio, di correggere l'errore connesso al volume di titolante necessario per far virare l'indicatore colorimetrico stesso; </a:t>
            </a:r>
          </a:p>
          <a:p>
            <a:pPr marL="457200" marR="0" lvl="0" indent="-457200" algn="just" defTabSz="914400" rtl="0" eaLnBrk="1" fontAlgn="base" latinLnBrk="0" hangingPunct="1">
              <a:lnSpc>
                <a:spcPct val="100000"/>
              </a:lnSpc>
              <a:spcBef>
                <a:spcPct val="50000"/>
              </a:spcBef>
              <a:spcAft>
                <a:spcPct val="0"/>
              </a:spcAft>
              <a:buClrTx/>
              <a:buSzTx/>
              <a:buFontTx/>
              <a:buBlip>
                <a:blip r:embed="rId2"/>
              </a:buBlip>
              <a:tabLst/>
              <a:defRPr/>
            </a:pPr>
            <a:r>
              <a:rPr kumimoji="0" lang="it-IT" altLang="it-IT" sz="1800" b="0" i="0" u="none" strike="noStrike" kern="1200" cap="none" spc="0" normalizeH="0" baseline="0" noProof="0" dirty="0" smtClean="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analisi di campioni contenenti un diverso ammontare della variabile misurata (per es. si pensi alla perdita connessa alla solubilità durante il lavaggio con volumi diversi di acque di lavaggio).</a:t>
            </a:r>
            <a:endParaRPr kumimoji="0" lang="it-IT" altLang="it-IT" sz="1800" b="0" i="0" u="none" strike="noStrike" kern="1200" cap="none" spc="0" normalizeH="0" baseline="0" noProof="0" dirty="0" smtClean="0">
              <a:ln>
                <a:noFill/>
              </a:ln>
              <a:solidFill>
                <a:prstClr val="white"/>
              </a:solidFill>
              <a:effectLst>
                <a:outerShdw blurRad="38100" dist="38100" dir="2700000" algn="tl">
                  <a:srgbClr val="000000"/>
                </a:outerShdw>
              </a:effectLst>
              <a:uLnTx/>
              <a:uFillTx/>
              <a:latin typeface="Arial" charset="0"/>
              <a:ea typeface="+mn-ea"/>
              <a:cs typeface="+mn-cs"/>
            </a:endParaRPr>
          </a:p>
        </p:txBody>
      </p:sp>
      <p:sp>
        <p:nvSpPr>
          <p:cNvPr id="153611" name="Text Box 11"/>
          <p:cNvSpPr txBox="1">
            <a:spLocks noChangeArrowheads="1"/>
          </p:cNvSpPr>
          <p:nvPr/>
        </p:nvSpPr>
        <p:spPr bwMode="auto">
          <a:xfrm>
            <a:off x="1143000" y="609600"/>
            <a:ext cx="746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Gli errori sistematici possono essere identificati ed annullati mediante</a:t>
            </a:r>
          </a:p>
        </p:txBody>
      </p:sp>
      <p:sp>
        <p:nvSpPr>
          <p:cNvPr id="18438" name="Text Box 1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DB8B0025-77A5-41CC-B417-CB9E066F59A0}"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26</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775983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3554"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90AA905-0123-4B8D-BC8D-AAFC1B94E692}"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6564" name="Text Box 4"/>
          <p:cNvSpPr txBox="1">
            <a:spLocks noChangeArrowheads="1"/>
          </p:cNvSpPr>
          <p:nvPr/>
        </p:nvSpPr>
        <p:spPr bwMode="auto">
          <a:xfrm>
            <a:off x="1066800" y="457200"/>
            <a:ext cx="76962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Sul livello di fiducia (o di confidenza)</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Nelle normali operazioni di laboratorio è spesso impossibile eseguire numerose misurazioni. Tuttavia, è comunque possibile definire un intervallo in cui poter assumere ragionevolmente che in esso sia compreso il valore vero.</a:t>
            </a:r>
          </a:p>
        </p:txBody>
      </p:sp>
      <p:sp>
        <p:nvSpPr>
          <p:cNvPr id="66565" name="Text Box 5"/>
          <p:cNvSpPr txBox="1">
            <a:spLocks noChangeArrowheads="1"/>
          </p:cNvSpPr>
          <p:nvPr/>
        </p:nvSpPr>
        <p:spPr bwMode="auto">
          <a:xfrm>
            <a:off x="1066800" y="2362200"/>
            <a:ext cx="76962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Tale intervallo si chiama </a:t>
            </a:r>
            <a:r>
              <a:rPr kumimoji="0" lang="it-IT" altLang="it-IT"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intervallo di fiducia</a:t>
            </a:r>
            <a:r>
              <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ed i suoi limiti estremi sono chiamati </a:t>
            </a:r>
            <a:r>
              <a:rPr kumimoji="0" lang="it-IT" altLang="it-IT"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limiti dell'intervallo di fiducia</a:t>
            </a:r>
            <a:r>
              <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La probabilità che il valore atteso di un parametro stimato sia incluso in un intervallo stimato del parametro stesso si chiama </a:t>
            </a:r>
            <a:r>
              <a:rPr kumimoji="0" lang="it-IT" altLang="it-IT"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livello di fiducia</a:t>
            </a:r>
            <a:r>
              <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e si indica con </a:t>
            </a:r>
            <a:r>
              <a:rPr kumimoji="0" lang="it-IT" altLang="it-IT"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1-</a:t>
            </a:r>
            <a:r>
              <a:rPr kumimoji="0" lang="it-IT" altLang="it-IT"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a:t>
            </a:r>
            <a:r>
              <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Il livello di fiducia è espresso da un numero tra 0 e 1 (o in percento). La quantità complementare, </a:t>
            </a:r>
            <a:r>
              <a:rPr kumimoji="0" lang="it-IT" altLang="it-IT"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a:t>
            </a:r>
            <a:r>
              <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si chiama </a:t>
            </a:r>
            <a:r>
              <a:rPr kumimoji="0" lang="it-IT" altLang="it-IT"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livello di significatività</a:t>
            </a:r>
            <a:r>
              <a:rPr kumimoji="0" lang="it-IT" altLang="it-IT" sz="2000" b="0"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a:t>
            </a:r>
            <a:endPar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Quindi la scelta di un determinato livello di fiducia non esclude totalmente la possibilità di fare previsioni sbagliate: se abbiamo scelto 1-</a:t>
            </a:r>
            <a:r>
              <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a:t>
            </a:r>
            <a:r>
              <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 95% avremo comunque 5 possibilità su cento che il valore vero cada al di fuori dell'intervallo di fiducia. </a:t>
            </a:r>
            <a:endParaRPr kumimoji="0" lang="it-IT" altLang="it-IT" sz="18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23558" name="Text Box 6"/>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1F8397D2-B1EA-4CC2-85E7-3B8E3129901F}"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27</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144865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4578"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F55FD4-6548-42E1-BEF6-C9A85568333E}"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24580" name="Picture 4" descr="int-f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8600"/>
            <a:ext cx="59626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ze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600200"/>
            <a:ext cx="169068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2" name="Group 9"/>
          <p:cNvGrpSpPr>
            <a:grpSpLocks/>
          </p:cNvGrpSpPr>
          <p:nvPr/>
        </p:nvGrpSpPr>
        <p:grpSpPr bwMode="auto">
          <a:xfrm>
            <a:off x="4343400" y="4648200"/>
            <a:ext cx="2667000" cy="762000"/>
            <a:chOff x="2736" y="2928"/>
            <a:chExt cx="1560" cy="480"/>
          </a:xfrm>
        </p:grpSpPr>
        <p:sp>
          <p:nvSpPr>
            <p:cNvPr id="24585" name="Rectangle 6"/>
            <p:cNvSpPr>
              <a:spLocks noChangeArrowheads="1"/>
            </p:cNvSpPr>
            <p:nvPr/>
          </p:nvSpPr>
          <p:spPr bwMode="auto">
            <a:xfrm>
              <a:off x="2736" y="2928"/>
              <a:ext cx="1466" cy="480"/>
            </a:xfrm>
            <a:prstGeom prst="rect">
              <a:avLst/>
            </a:prstGeom>
            <a:gradFill rotWithShape="0">
              <a:gsLst>
                <a:gs pos="0">
                  <a:srgbClr val="469046"/>
                </a:gs>
                <a:gs pos="100000">
                  <a:srgbClr val="0066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7591" name="Text Box 7"/>
            <p:cNvSpPr txBox="1">
              <a:spLocks noChangeArrowheads="1"/>
            </p:cNvSpPr>
            <p:nvPr/>
          </p:nvSpPr>
          <p:spPr bwMode="auto">
            <a:xfrm>
              <a:off x="2784" y="2976"/>
              <a:ext cx="151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6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z è la variabile standard normalizzata</a:t>
              </a:r>
            </a:p>
          </p:txBody>
        </p:sp>
      </p:grpSp>
      <p:sp>
        <p:nvSpPr>
          <p:cNvPr id="24584" name="Text Box 11"/>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108088B3-504B-4330-AB51-72340409E4D2}"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28</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3203639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5602"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849849-B269-49A6-8E4E-2AAB816347B9}"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5603" name="Rectangle 11"/>
          <p:cNvSpPr>
            <a:spLocks noChangeArrowheads="1"/>
          </p:cNvSpPr>
          <p:nvPr/>
        </p:nvSpPr>
        <p:spPr bwMode="auto">
          <a:xfrm>
            <a:off x="2743200" y="1447800"/>
            <a:ext cx="3886200" cy="1295400"/>
          </a:xfrm>
          <a:prstGeom prst="rect">
            <a:avLst/>
          </a:prstGeom>
          <a:gradFill rotWithShape="0">
            <a:gsLst>
              <a:gs pos="0">
                <a:srgbClr val="006600"/>
              </a:gs>
              <a:gs pos="100000">
                <a:srgbClr val="0054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0660" name="Text Box 4"/>
          <p:cNvSpPr txBox="1">
            <a:spLocks noChangeArrowheads="1"/>
          </p:cNvSpPr>
          <p:nvPr/>
        </p:nvSpPr>
        <p:spPr bwMode="auto">
          <a:xfrm>
            <a:off x="1143000" y="1066800"/>
            <a:ext cx="74676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Le equazioni</a:t>
            </a: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definiscono gli intervalli di confidenza nei due casi indicati. In pratica, </a:t>
            </a: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 non è mai nota.</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t</a:t>
            </a: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 è la </a:t>
            </a:r>
            <a:r>
              <a:rPr kumimoji="0" lang="it-IT" altLang="it-IT" sz="2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t di Student</a:t>
            </a: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 scelta tra i valori tabulati in funzione del numero di gradi di libertà, </a:t>
            </a: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Symbol" pitchFamily="18" charset="2"/>
                <a:ea typeface="+mn-ea"/>
                <a:cs typeface="Times New Roman" pitchFamily="18" charset="0"/>
                <a:sym typeface="Symbol" pitchFamily="18" charset="2"/>
              </a:rPr>
              <a:t>n </a:t>
            </a: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 e del livello di fiducia prescelto.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Quando si stima l’intervallo di fiducia, i </a:t>
            </a:r>
            <a:r>
              <a:rPr kumimoji="0" lang="it-IT" altLang="it-IT" sz="20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gradi di libertà</a:t>
            </a: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 sono uguali al numero delle misure diminuito di 1. Infatti, il calcolo di </a:t>
            </a:r>
            <a:r>
              <a:rPr kumimoji="0" lang="it-IT" altLang="it-IT" sz="20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s</a:t>
            </a: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 implica la sommatoria delle </a:t>
            </a:r>
            <a:r>
              <a:rPr kumimoji="0" lang="it-IT" altLang="it-IT" sz="20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deviazioni dalla media</a:t>
            </a: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 ma solo N-1 deviazioni sono indipendenti in quanto si può dimostrare che la loro somma è uguale a zero, e che quindi, note N-1 deviazioni, anche l’N</a:t>
            </a:r>
            <a:r>
              <a:rPr kumimoji="0" lang="it-IT" altLang="it-IT" sz="2000" b="0" i="0" u="none" strike="noStrike" kern="1200" cap="none" spc="0" normalizeH="0" baseline="3000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esima</a:t>
            </a: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 è nota. </a:t>
            </a:r>
          </a:p>
        </p:txBody>
      </p:sp>
      <p:sp>
        <p:nvSpPr>
          <p:cNvPr id="70661" name="Text Box 5"/>
          <p:cNvSpPr txBox="1">
            <a:spLocks noChangeArrowheads="1"/>
          </p:cNvSpPr>
          <p:nvPr/>
        </p:nvSpPr>
        <p:spPr bwMode="auto">
          <a:xfrm>
            <a:off x="1143000" y="381000"/>
            <a:ext cx="746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Intervalli di fiducia (confidenza)</a:t>
            </a:r>
          </a:p>
        </p:txBody>
      </p:sp>
      <p:grpSp>
        <p:nvGrpSpPr>
          <p:cNvPr id="25607" name="Group 10"/>
          <p:cNvGrpSpPr>
            <a:grpSpLocks/>
          </p:cNvGrpSpPr>
          <p:nvPr/>
        </p:nvGrpSpPr>
        <p:grpSpPr bwMode="auto">
          <a:xfrm>
            <a:off x="2971800" y="1371600"/>
            <a:ext cx="4038600" cy="1231900"/>
            <a:chOff x="1728" y="816"/>
            <a:chExt cx="2544" cy="776"/>
          </a:xfrm>
        </p:grpSpPr>
        <p:grpSp>
          <p:nvGrpSpPr>
            <p:cNvPr id="25610" name="Group 8"/>
            <p:cNvGrpSpPr>
              <a:grpSpLocks/>
            </p:cNvGrpSpPr>
            <p:nvPr/>
          </p:nvGrpSpPr>
          <p:grpSpPr bwMode="auto">
            <a:xfrm>
              <a:off x="1776" y="1200"/>
              <a:ext cx="2064" cy="392"/>
              <a:chOff x="1392" y="1200"/>
              <a:chExt cx="1168" cy="248"/>
            </a:xfrm>
          </p:grpSpPr>
          <p:graphicFrame>
            <p:nvGraphicFramePr>
              <p:cNvPr id="25612" name="Object 6"/>
              <p:cNvGraphicFramePr>
                <a:graphicFrameLocks noChangeAspect="1"/>
              </p:cNvGraphicFramePr>
              <p:nvPr/>
            </p:nvGraphicFramePr>
            <p:xfrm>
              <a:off x="1392" y="1200"/>
              <a:ext cx="472" cy="248"/>
            </p:xfrm>
            <a:graphic>
              <a:graphicData uri="http://schemas.openxmlformats.org/presentationml/2006/ole">
                <mc:AlternateContent xmlns:mc="http://schemas.openxmlformats.org/markup-compatibility/2006">
                  <mc:Choice xmlns:v="urn:schemas-microsoft-com:vml" Requires="v">
                    <p:oleObj spid="_x0000_s65568" name="Equation" r:id="rId3" imgW="748975" imgH="393529" progId="Equation.3">
                      <p:embed/>
                    </p:oleObj>
                  </mc:Choice>
                  <mc:Fallback>
                    <p:oleObj name="Equation" r:id="rId3" imgW="748975" imgH="393529" progId="Equation.3">
                      <p:embed/>
                      <p:pic>
                        <p:nvPicPr>
                          <p:cNvPr id="2561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 y="1200"/>
                            <a:ext cx="472" cy="24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613" name="Object 7"/>
              <p:cNvGraphicFramePr>
                <a:graphicFrameLocks noChangeAspect="1"/>
              </p:cNvGraphicFramePr>
              <p:nvPr/>
            </p:nvGraphicFramePr>
            <p:xfrm>
              <a:off x="2112" y="1200"/>
              <a:ext cx="448" cy="248"/>
            </p:xfrm>
            <a:graphic>
              <a:graphicData uri="http://schemas.openxmlformats.org/presentationml/2006/ole">
                <mc:AlternateContent xmlns:mc="http://schemas.openxmlformats.org/markup-compatibility/2006">
                  <mc:Choice xmlns:v="urn:schemas-microsoft-com:vml" Requires="v">
                    <p:oleObj spid="_x0000_s65569" name="Equation" r:id="rId5" imgW="710891" imgH="393529" progId="Equation.3">
                      <p:embed/>
                    </p:oleObj>
                  </mc:Choice>
                  <mc:Fallback>
                    <p:oleObj name="Equation" r:id="rId5" imgW="710891" imgH="393529" progId="Equation.3">
                      <p:embed/>
                      <p:pic>
                        <p:nvPicPr>
                          <p:cNvPr id="25613"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2" y="1200"/>
                            <a:ext cx="448" cy="24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0665" name="Text Box 9"/>
            <p:cNvSpPr txBox="1">
              <a:spLocks noChangeArrowheads="1"/>
            </p:cNvSpPr>
            <p:nvPr/>
          </p:nvSpPr>
          <p:spPr bwMode="auto">
            <a:xfrm>
              <a:off x="1728" y="816"/>
              <a:ext cx="25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sym typeface="Symbol" pitchFamily="18" charset="2"/>
                </a:rPr>
                <a:t>    è nota            non è nota</a:t>
              </a:r>
              <a:endPar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endParaRPr>
            </a:p>
          </p:txBody>
        </p:sp>
      </p:grpSp>
      <p:sp>
        <p:nvSpPr>
          <p:cNvPr id="25609" name="Text Box 13"/>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9D797B95-5D37-49F3-B6F8-F6367498CC65}"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29</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132869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egnaposto numero diapositiva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defRPr>
            </a:lvl1pPr>
            <a:lvl2pPr marL="742950" indent="-285750">
              <a:spcBef>
                <a:spcPct val="20000"/>
              </a:spcBef>
              <a:buChar char="–"/>
              <a:defRPr kumimoji="1" sz="2600" b="1">
                <a:solidFill>
                  <a:schemeClr val="tx1"/>
                </a:solidFill>
                <a:latin typeface="Arial" panose="020B0604020202020204" pitchFamily="34" charset="0"/>
              </a:defRPr>
            </a:lvl2pPr>
            <a:lvl3pPr marL="1143000" indent="-228600">
              <a:spcBef>
                <a:spcPct val="20000"/>
              </a:spcBef>
              <a:buClr>
                <a:schemeClr val="accent2"/>
              </a:buClr>
              <a:buChar char="•"/>
              <a:defRPr kumimoji="1" sz="24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lr>
                <a:schemeClr val="accent2"/>
              </a:buClr>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9pPr>
          </a:lstStyle>
          <a:p>
            <a:pPr>
              <a:spcBef>
                <a:spcPct val="0"/>
              </a:spcBef>
              <a:buClrTx/>
              <a:buSzTx/>
              <a:buFontTx/>
              <a:buNone/>
            </a:pPr>
            <a:fld id="{12601692-FF40-45F4-ABF9-FF4C0A3DAE99}" type="slidenum">
              <a:rPr lang="it-IT" altLang="it-IT" sz="1400">
                <a:latin typeface="Times New Roman" panose="02020603050405020304" pitchFamily="18" charset="0"/>
              </a:rPr>
              <a:pPr>
                <a:spcBef>
                  <a:spcPct val="0"/>
                </a:spcBef>
                <a:buClrTx/>
                <a:buSzTx/>
                <a:buFontTx/>
                <a:buNone/>
              </a:pPr>
              <a:t>3</a:t>
            </a:fld>
            <a:endParaRPr lang="it-IT" altLang="it-IT" sz="1400">
              <a:latin typeface="Times New Roman" panose="02020603050405020304" pitchFamily="18" charset="0"/>
            </a:endParaRPr>
          </a:p>
        </p:txBody>
      </p:sp>
      <p:sp>
        <p:nvSpPr>
          <p:cNvPr id="158722" name="Rectangle 2"/>
          <p:cNvSpPr>
            <a:spLocks noGrp="1" noChangeArrowheads="1"/>
          </p:cNvSpPr>
          <p:nvPr>
            <p:ph type="title"/>
          </p:nvPr>
        </p:nvSpPr>
        <p:spPr/>
        <p:txBody>
          <a:bodyPr/>
          <a:lstStyle/>
          <a:p>
            <a:pPr>
              <a:defRPr/>
            </a:pPr>
            <a:r>
              <a:rPr lang="it-IT" altLang="it-IT" dirty="0" smtClean="0"/>
              <a:t>DEFINIZIONI</a:t>
            </a:r>
          </a:p>
        </p:txBody>
      </p:sp>
      <p:sp>
        <p:nvSpPr>
          <p:cNvPr id="158723" name="Rectangle 3"/>
          <p:cNvSpPr>
            <a:spLocks noGrp="1" noChangeArrowheads="1"/>
          </p:cNvSpPr>
          <p:nvPr>
            <p:ph type="body" idx="1"/>
          </p:nvPr>
        </p:nvSpPr>
        <p:spPr/>
        <p:txBody>
          <a:bodyPr/>
          <a:lstStyle/>
          <a:p>
            <a:pPr marL="0" indent="0" algn="just">
              <a:defRPr/>
            </a:pPr>
            <a:r>
              <a:rPr lang="it-IT" altLang="it-IT" dirty="0" smtClean="0">
                <a:solidFill>
                  <a:schemeClr val="accent6">
                    <a:lumMod val="75000"/>
                  </a:schemeClr>
                </a:solidFill>
              </a:rPr>
              <a:t>VALORE VERO</a:t>
            </a:r>
            <a:r>
              <a:rPr lang="it-IT" altLang="it-IT" dirty="0" smtClean="0"/>
              <a:t>: </a:t>
            </a:r>
          </a:p>
          <a:p>
            <a:pPr marL="0" indent="0" algn="just">
              <a:defRPr/>
            </a:pPr>
            <a:r>
              <a:rPr lang="it-IT" altLang="it-IT" dirty="0" smtClean="0">
                <a:solidFill>
                  <a:srgbClr val="FFFF00"/>
                </a:solidFill>
              </a:rPr>
              <a:t>µ</a:t>
            </a:r>
            <a:r>
              <a:rPr lang="it-IT" altLang="it-IT" dirty="0" smtClean="0"/>
              <a:t>, risultato ottenuto da un analista esperto che compia un numero ipoteticamente infinito di prove, usando metodi appropriati e strumenti efficienti </a:t>
            </a:r>
          </a:p>
          <a:p>
            <a:pPr marL="0" indent="0" algn="just">
              <a:defRPr/>
            </a:pPr>
            <a:r>
              <a:rPr lang="it-IT" altLang="it-IT" dirty="0" smtClean="0"/>
              <a:t>In pratica si usano i "Materiali di Riferimento Certificati" (</a:t>
            </a:r>
            <a:r>
              <a:rPr lang="it-IT" altLang="it-IT" dirty="0" err="1" smtClean="0">
                <a:solidFill>
                  <a:srgbClr val="FFFF00"/>
                </a:solidFill>
              </a:rPr>
              <a:t>Certified</a:t>
            </a:r>
            <a:r>
              <a:rPr lang="it-IT" altLang="it-IT" dirty="0" smtClean="0">
                <a:solidFill>
                  <a:srgbClr val="FFFF00"/>
                </a:solidFill>
              </a:rPr>
              <a:t> Reference </a:t>
            </a:r>
            <a:r>
              <a:rPr lang="it-IT" altLang="it-IT" dirty="0" err="1" smtClean="0">
                <a:solidFill>
                  <a:srgbClr val="FFFF00"/>
                </a:solidFill>
              </a:rPr>
              <a:t>Material</a:t>
            </a:r>
            <a:r>
              <a:rPr lang="it-IT" altLang="it-IT" dirty="0" smtClean="0">
                <a:solidFill>
                  <a:srgbClr val="FFFF00"/>
                </a:solidFill>
              </a:rPr>
              <a:t> o CRM</a:t>
            </a:r>
            <a:r>
              <a:rPr lang="it-IT" altLang="it-IT" dirty="0" smtClean="0"/>
              <a:t>) garantiti da organismi di preparazione e controllo. </a:t>
            </a:r>
          </a:p>
          <a:p>
            <a:pPr marL="0" indent="0" algn="just">
              <a:defRPr/>
            </a:pPr>
            <a:endParaRPr lang="it-IT" altLang="it-IT" dirty="0" smtClean="0"/>
          </a:p>
          <a:p>
            <a:pPr marL="0" indent="0" algn="just">
              <a:defRPr/>
            </a:pPr>
            <a:r>
              <a:rPr lang="it-IT" altLang="it-IT" dirty="0" smtClean="0"/>
              <a:t>I CRM sono campioni reali, in cui la concentrazione di ogni componente di interesse analitico o interferente è riportata in un relativo certificato di analisi.</a:t>
            </a:r>
          </a:p>
        </p:txBody>
      </p:sp>
    </p:spTree>
    <p:extLst>
      <p:ext uri="{BB962C8B-B14F-4D97-AF65-F5344CB8AC3E}">
        <p14:creationId xmlns:p14="http://schemas.microsoft.com/office/powerpoint/2010/main" val="4198158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6626"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E827C8-EF92-42CB-A708-1008638CDB6D}"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26628" name="Picture 4" descr="stu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81000"/>
            <a:ext cx="7162800" cy="582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689" name="Group 9"/>
          <p:cNvGrpSpPr>
            <a:grpSpLocks/>
          </p:cNvGrpSpPr>
          <p:nvPr/>
        </p:nvGrpSpPr>
        <p:grpSpPr bwMode="auto">
          <a:xfrm>
            <a:off x="5105400" y="4343400"/>
            <a:ext cx="2286000" cy="1219200"/>
            <a:chOff x="2592" y="2688"/>
            <a:chExt cx="1440" cy="768"/>
          </a:xfrm>
        </p:grpSpPr>
        <p:sp>
          <p:nvSpPr>
            <p:cNvPr id="26632" name="AutoShape 5"/>
            <p:cNvSpPr>
              <a:spLocks noChangeArrowheads="1"/>
            </p:cNvSpPr>
            <p:nvPr/>
          </p:nvSpPr>
          <p:spPr bwMode="auto">
            <a:xfrm>
              <a:off x="2640" y="2688"/>
              <a:ext cx="1296" cy="768"/>
            </a:xfrm>
            <a:prstGeom prst="downArrowCallout">
              <a:avLst>
                <a:gd name="adj1" fmla="val 42188"/>
                <a:gd name="adj2" fmla="val 42188"/>
                <a:gd name="adj3" fmla="val 16667"/>
                <a:gd name="adj4" fmla="val 66667"/>
              </a:avLst>
            </a:prstGeom>
            <a:solidFill>
              <a:schemeClr val="bg1"/>
            </a:solidFill>
            <a:ln w="2857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1686" name="Text Box 6"/>
            <p:cNvSpPr txBox="1">
              <a:spLocks noChangeArrowheads="1"/>
            </p:cNvSpPr>
            <p:nvPr/>
          </p:nvSpPr>
          <p:spPr bwMode="auto">
            <a:xfrm>
              <a:off x="2592" y="2736"/>
              <a:ext cx="144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800" b="1" i="0" u="none" strike="noStrike" kern="1200" cap="none" spc="0" normalizeH="0" baseline="0" noProof="0">
                  <a:ln>
                    <a:noFill/>
                  </a:ln>
                  <a:solidFill>
                    <a:prstClr val="black"/>
                  </a:solidFill>
                  <a:effectLst>
                    <a:outerShdw blurRad="38100" dist="38100" dir="2700000" algn="tl">
                      <a:srgbClr val="FFFFFF"/>
                    </a:outerShdw>
                  </a:effectLst>
                  <a:uLnTx/>
                  <a:uFillTx/>
                  <a:latin typeface="Arial" charset="0"/>
                  <a:ea typeface="+mn-ea"/>
                  <a:cs typeface="+mn-cs"/>
                </a:rPr>
                <a:t>Vi dice niente questo valore?</a:t>
              </a:r>
            </a:p>
          </p:txBody>
        </p:sp>
      </p:grpSp>
      <p:sp>
        <p:nvSpPr>
          <p:cNvPr id="71690" name="Line 10"/>
          <p:cNvSpPr>
            <a:spLocks noChangeShapeType="1"/>
          </p:cNvSpPr>
          <p:nvPr/>
        </p:nvSpPr>
        <p:spPr bwMode="auto">
          <a:xfrm flipH="1">
            <a:off x="2514600" y="5105400"/>
            <a:ext cx="2667000" cy="609600"/>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6631" name="Text Box 13"/>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6BD8B759-AB18-48A0-962F-82D1A54A690D}"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30</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40434879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71689"/>
                                        </p:tgtEl>
                                        <p:attrNameLst>
                                          <p:attrName>style.visibility</p:attrName>
                                        </p:attrNameLst>
                                      </p:cBhvr>
                                      <p:to>
                                        <p:strVal val="visible"/>
                                      </p:to>
                                    </p:set>
                                    <p:anim calcmode="lin" valueType="num">
                                      <p:cBhvr>
                                        <p:cTn id="7" dur="500" fill="hold"/>
                                        <p:tgtEl>
                                          <p:spTgt spid="71689"/>
                                        </p:tgtEl>
                                        <p:attrNameLst>
                                          <p:attrName>ppt_w</p:attrName>
                                        </p:attrNameLst>
                                      </p:cBhvr>
                                      <p:tavLst>
                                        <p:tav tm="0">
                                          <p:val>
                                            <p:fltVal val="0"/>
                                          </p:val>
                                        </p:tav>
                                        <p:tav tm="100000">
                                          <p:val>
                                            <p:strVal val="#ppt_w"/>
                                          </p:val>
                                        </p:tav>
                                      </p:tavLst>
                                    </p:anim>
                                    <p:anim calcmode="lin" valueType="num">
                                      <p:cBhvr>
                                        <p:cTn id="8" dur="500" fill="hold"/>
                                        <p:tgtEl>
                                          <p:spTgt spid="71689"/>
                                        </p:tgtEl>
                                        <p:attrNameLst>
                                          <p:attrName>ppt_h</p:attrName>
                                        </p:attrNameLst>
                                      </p:cBhvr>
                                      <p:tavLst>
                                        <p:tav tm="0">
                                          <p:val>
                                            <p:fltVal val="0"/>
                                          </p:val>
                                        </p:tav>
                                        <p:tav tm="100000">
                                          <p:val>
                                            <p:strVal val="#ppt_h"/>
                                          </p:val>
                                        </p:tav>
                                      </p:tavLst>
                                    </p:anim>
                                    <p:anim calcmode="lin" valueType="num">
                                      <p:cBhvr>
                                        <p:cTn id="9" dur="500" fill="hold"/>
                                        <p:tgtEl>
                                          <p:spTgt spid="71689"/>
                                        </p:tgtEl>
                                        <p:attrNameLst>
                                          <p:attrName>ppt_x</p:attrName>
                                        </p:attrNameLst>
                                      </p:cBhvr>
                                      <p:tavLst>
                                        <p:tav tm="0">
                                          <p:val>
                                            <p:fltVal val="0.5"/>
                                          </p:val>
                                        </p:tav>
                                        <p:tav tm="100000">
                                          <p:val>
                                            <p:strVal val="#ppt_x"/>
                                          </p:val>
                                        </p:tav>
                                      </p:tavLst>
                                    </p:anim>
                                    <p:anim calcmode="lin" valueType="num">
                                      <p:cBhvr>
                                        <p:cTn id="10" dur="500" fill="hold"/>
                                        <p:tgtEl>
                                          <p:spTgt spid="71689"/>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71690"/>
                                        </p:tgtEl>
                                        <p:attrNameLst>
                                          <p:attrName>style.visibility</p:attrName>
                                        </p:attrNameLst>
                                      </p:cBhvr>
                                      <p:to>
                                        <p:strVal val="visible"/>
                                      </p:to>
                                    </p:set>
                                    <p:anim calcmode="lin" valueType="num">
                                      <p:cBhvr>
                                        <p:cTn id="14" dur="500" fill="hold"/>
                                        <p:tgtEl>
                                          <p:spTgt spid="71690"/>
                                        </p:tgtEl>
                                        <p:attrNameLst>
                                          <p:attrName>ppt_x</p:attrName>
                                        </p:attrNameLst>
                                      </p:cBhvr>
                                      <p:tavLst>
                                        <p:tav tm="0">
                                          <p:val>
                                            <p:strVal val="#ppt_x+#ppt_w/2"/>
                                          </p:val>
                                        </p:tav>
                                        <p:tav tm="100000">
                                          <p:val>
                                            <p:strVal val="#ppt_x"/>
                                          </p:val>
                                        </p:tav>
                                      </p:tavLst>
                                    </p:anim>
                                    <p:anim calcmode="lin" valueType="num">
                                      <p:cBhvr>
                                        <p:cTn id="15" dur="500" fill="hold"/>
                                        <p:tgtEl>
                                          <p:spTgt spid="71690"/>
                                        </p:tgtEl>
                                        <p:attrNameLst>
                                          <p:attrName>ppt_y</p:attrName>
                                        </p:attrNameLst>
                                      </p:cBhvr>
                                      <p:tavLst>
                                        <p:tav tm="0">
                                          <p:val>
                                            <p:strVal val="#ppt_y"/>
                                          </p:val>
                                        </p:tav>
                                        <p:tav tm="100000">
                                          <p:val>
                                            <p:strVal val="#ppt_y"/>
                                          </p:val>
                                        </p:tav>
                                      </p:tavLst>
                                    </p:anim>
                                    <p:anim calcmode="lin" valueType="num">
                                      <p:cBhvr>
                                        <p:cTn id="16" dur="500" fill="hold"/>
                                        <p:tgtEl>
                                          <p:spTgt spid="71690"/>
                                        </p:tgtEl>
                                        <p:attrNameLst>
                                          <p:attrName>ppt_w</p:attrName>
                                        </p:attrNameLst>
                                      </p:cBhvr>
                                      <p:tavLst>
                                        <p:tav tm="0">
                                          <p:val>
                                            <p:fltVal val="0"/>
                                          </p:val>
                                        </p:tav>
                                        <p:tav tm="100000">
                                          <p:val>
                                            <p:strVal val="#ppt_w"/>
                                          </p:val>
                                        </p:tav>
                                      </p:tavLst>
                                    </p:anim>
                                    <p:anim calcmode="lin" valueType="num">
                                      <p:cBhvr>
                                        <p:cTn id="17" dur="500" fill="hold"/>
                                        <p:tgtEl>
                                          <p:spTgt spid="716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7650"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9DE654-D30E-4E26-B822-17D08AACA2D6}"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7652" name="Rectangle 4"/>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2712" name="Text Box 8"/>
          <p:cNvSpPr txBox="1">
            <a:spLocks noChangeArrowheads="1"/>
          </p:cNvSpPr>
          <p:nvPr/>
        </p:nvSpPr>
        <p:spPr bwMode="auto">
          <a:xfrm>
            <a:off x="1371600" y="1143000"/>
            <a:ext cx="7162800" cy="20732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Char char="v"/>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Scrivere l’intervallo di fiducia dei dati (mg/L) usati nell’esempio precedente (</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 0,05).</a:t>
            </a:r>
            <a:endParaRPr kumimoji="0" lang="it-IT" altLang="it-IT" sz="2000" b="0" i="0" u="none" strike="noStrike" kern="1200" cap="none" spc="0" normalizeH="0" baseline="0" noProof="0">
              <a:ln>
                <a:noFill/>
              </a:ln>
              <a:solidFill>
                <a:prstClr val="white"/>
              </a:solidFill>
              <a:effectLst/>
              <a:uLnTx/>
              <a:uFillTx/>
              <a:latin typeface="Arial" charset="0"/>
              <a:ea typeface="+mn-ea"/>
              <a:cs typeface="+mn-cs"/>
            </a:endParaRPr>
          </a:p>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None/>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X</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rPr>
              <a:t>1</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 23,23; X</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rPr>
              <a:t>2</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 21,29; </a:t>
            </a:r>
          </a:p>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None/>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X</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rPr>
              <a:t>3</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 20,66; X</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rPr>
              <a:t>4</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 29,05;</a:t>
            </a:r>
          </a:p>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None/>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X</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rPr>
              <a:t>5</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 23,33; </a:t>
            </a:r>
            <a:endParaRPr kumimoji="0" lang="it-IT" altLang="it-IT" sz="2400" b="0" i="0" u="none" strike="noStrike" kern="1200" cap="none" spc="0" normalizeH="0" baseline="0" noProof="0">
              <a:ln>
                <a:noFill/>
              </a:ln>
              <a:solidFill>
                <a:srgbClr val="CC3300"/>
              </a:solidFill>
              <a:effectLst/>
              <a:uLnTx/>
              <a:uFillTx/>
              <a:latin typeface="Arial" charset="0"/>
              <a:ea typeface="+mn-ea"/>
              <a:cs typeface="+mn-cs"/>
            </a:endParaRPr>
          </a:p>
        </p:txBody>
      </p:sp>
      <p:grpSp>
        <p:nvGrpSpPr>
          <p:cNvPr id="72728" name="Group 24"/>
          <p:cNvGrpSpPr>
            <a:grpSpLocks/>
          </p:cNvGrpSpPr>
          <p:nvPr/>
        </p:nvGrpSpPr>
        <p:grpSpPr bwMode="auto">
          <a:xfrm>
            <a:off x="3200400" y="1905000"/>
            <a:ext cx="5334000" cy="2286000"/>
            <a:chOff x="2016" y="1200"/>
            <a:chExt cx="3360" cy="1440"/>
          </a:xfrm>
        </p:grpSpPr>
        <p:sp>
          <p:nvSpPr>
            <p:cNvPr id="27664" name="AutoShape 10"/>
            <p:cNvSpPr>
              <a:spLocks noChangeArrowheads="1"/>
            </p:cNvSpPr>
            <p:nvPr/>
          </p:nvSpPr>
          <p:spPr bwMode="auto">
            <a:xfrm>
              <a:off x="2016" y="1920"/>
              <a:ext cx="528" cy="288"/>
            </a:xfrm>
            <a:custGeom>
              <a:avLst/>
              <a:gdLst>
                <a:gd name="T0" fmla="*/ 396 w 21600"/>
                <a:gd name="T1" fmla="*/ 0 h 21600"/>
                <a:gd name="T2" fmla="*/ 0 w 21600"/>
                <a:gd name="T3" fmla="*/ 144 h 21600"/>
                <a:gd name="T4" fmla="*/ 396 w 21600"/>
                <a:gd name="T5" fmla="*/ 288 h 21600"/>
                <a:gd name="T6" fmla="*/ 528 w 21600"/>
                <a:gd name="T7" fmla="*/ 144 h 21600"/>
                <a:gd name="T8" fmla="*/ 17694720 60000 65536"/>
                <a:gd name="T9" fmla="*/ 11796480 60000 65536"/>
                <a:gd name="T10" fmla="*/ 5898240 60000 65536"/>
                <a:gd name="T11" fmla="*/ 0 60000 65536"/>
                <a:gd name="T12" fmla="*/ 339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nvGrpSpPr>
            <p:cNvPr id="27665" name="Group 13"/>
            <p:cNvGrpSpPr>
              <a:grpSpLocks/>
            </p:cNvGrpSpPr>
            <p:nvPr/>
          </p:nvGrpSpPr>
          <p:grpSpPr bwMode="auto">
            <a:xfrm>
              <a:off x="2832" y="1200"/>
              <a:ext cx="2544" cy="1440"/>
              <a:chOff x="3072" y="960"/>
              <a:chExt cx="2400" cy="1248"/>
            </a:xfrm>
          </p:grpSpPr>
          <p:sp>
            <p:nvSpPr>
              <p:cNvPr id="27666" name="Rectangle 14"/>
              <p:cNvSpPr>
                <a:spLocks noChangeArrowheads="1"/>
              </p:cNvSpPr>
              <p:nvPr/>
            </p:nvSpPr>
            <p:spPr bwMode="auto">
              <a:xfrm>
                <a:off x="3072" y="960"/>
                <a:ext cx="2400" cy="124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aphicFrame>
            <p:nvGraphicFramePr>
              <p:cNvPr id="27667" name="Object 15"/>
              <p:cNvGraphicFramePr>
                <a:graphicFrameLocks noChangeAspect="1"/>
              </p:cNvGraphicFramePr>
              <p:nvPr/>
            </p:nvGraphicFramePr>
            <p:xfrm>
              <a:off x="3144" y="995"/>
              <a:ext cx="2256" cy="1179"/>
            </p:xfrm>
            <a:graphic>
              <a:graphicData uri="http://schemas.openxmlformats.org/presentationml/2006/ole">
                <mc:AlternateContent xmlns:mc="http://schemas.openxmlformats.org/markup-compatibility/2006">
                  <mc:Choice xmlns:v="urn:schemas-microsoft-com:vml" Requires="v">
                    <p:oleObj spid="_x0000_s66577" name="Mathcad" r:id="rId3" imgW="2971800" imgH="1552575" progId="Mathcad">
                      <p:embed/>
                    </p:oleObj>
                  </mc:Choice>
                  <mc:Fallback>
                    <p:oleObj name="Mathcad" r:id="rId3" imgW="2971800" imgH="1552575" progId="Mathcad">
                      <p:embed/>
                      <p:pic>
                        <p:nvPicPr>
                          <p:cNvPr id="27667" name="Objec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 y="995"/>
                            <a:ext cx="2256" cy="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grpSp>
        <p:nvGrpSpPr>
          <p:cNvPr id="72731" name="Group 27"/>
          <p:cNvGrpSpPr>
            <a:grpSpLocks/>
          </p:cNvGrpSpPr>
          <p:nvPr/>
        </p:nvGrpSpPr>
        <p:grpSpPr bwMode="auto">
          <a:xfrm>
            <a:off x="1828800" y="5162550"/>
            <a:ext cx="6016625" cy="609600"/>
            <a:chOff x="1152" y="3252"/>
            <a:chExt cx="3790" cy="384"/>
          </a:xfrm>
        </p:grpSpPr>
        <p:sp>
          <p:nvSpPr>
            <p:cNvPr id="27661" name="Rectangle 16"/>
            <p:cNvSpPr>
              <a:spLocks noChangeArrowheads="1"/>
            </p:cNvSpPr>
            <p:nvPr/>
          </p:nvSpPr>
          <p:spPr bwMode="auto">
            <a:xfrm>
              <a:off x="1223" y="3252"/>
              <a:ext cx="3648" cy="384"/>
            </a:xfrm>
            <a:prstGeom prst="rect">
              <a:avLst/>
            </a:prstGeom>
            <a:solidFill>
              <a:schemeClr val="bg1"/>
            </a:solidFill>
            <a:ln>
              <a:noFill/>
            </a:ln>
            <a:effectLst/>
            <a:extLst>
              <a:ext uri="{91240B29-F687-4F45-9708-019B960494DF}">
                <a14:hiddenLine xmlns:a14="http://schemas.microsoft.com/office/drawing/2010/main" w="2857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7662" name="Rectangle 18"/>
            <p:cNvSpPr>
              <a:spLocks noChangeArrowheads="1"/>
            </p:cNvSpPr>
            <p:nvPr/>
          </p:nvSpPr>
          <p:spPr bwMode="auto">
            <a:xfrm>
              <a:off x="1152" y="3252"/>
              <a:ext cx="3790" cy="384"/>
            </a:xfrm>
            <a:prstGeom prst="rect">
              <a:avLst/>
            </a:prstGeom>
            <a:solidFill>
              <a:schemeClr val="bg1"/>
            </a:solidFill>
            <a:ln w="2857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7663" name="Text Box 21"/>
            <p:cNvSpPr txBox="1">
              <a:spLocks noChangeArrowheads="1"/>
            </p:cNvSpPr>
            <p:nvPr/>
          </p:nvSpPr>
          <p:spPr bwMode="auto">
            <a:xfrm>
              <a:off x="1248" y="3300"/>
              <a:ext cx="3599"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400" b="0" i="0" u="none" strike="noStrike" kern="1200" cap="none" spc="0" normalizeH="0" baseline="0" noProof="0">
                  <a:ln>
                    <a:noFill/>
                  </a:ln>
                  <a:solidFill>
                    <a:srgbClr val="CC3300"/>
                  </a:solidFill>
                  <a:effectLst/>
                  <a:uLnTx/>
                  <a:uFillTx/>
                  <a:latin typeface="Arial" charset="0"/>
                  <a:ea typeface="+mn-ea"/>
                  <a:cs typeface="+mn-cs"/>
                  <a:sym typeface="Symbol" pitchFamily="18" charset="2"/>
                </a:rPr>
                <a:t> = 23,5 </a:t>
              </a:r>
              <a:r>
                <a:rPr kumimoji="0" lang="it-IT" altLang="it-IT" sz="2400" b="0" i="0" u="none" strike="noStrike" kern="1200" cap="none" spc="0" normalizeH="0" baseline="0" noProof="0">
                  <a:ln>
                    <a:noFill/>
                  </a:ln>
                  <a:solidFill>
                    <a:srgbClr val="CC3300"/>
                  </a:solidFill>
                  <a:effectLst/>
                  <a:uLnTx/>
                  <a:uFillTx/>
                  <a:latin typeface="Arial" charset="0"/>
                  <a:ea typeface="+mn-ea"/>
                  <a:cs typeface="Arial" charset="0"/>
                  <a:sym typeface="Symbol" pitchFamily="18" charset="2"/>
                </a:rPr>
                <a:t>± 4,1mg/L (1-/</a:t>
              </a:r>
              <a:r>
                <a:rPr kumimoji="0" lang="it-IT" altLang="it-IT" sz="2000" b="0" i="0" u="none" strike="noStrike" kern="1200" cap="none" spc="0" normalizeH="0" baseline="0" noProof="0">
                  <a:ln>
                    <a:noFill/>
                  </a:ln>
                  <a:solidFill>
                    <a:srgbClr val="CC3300"/>
                  </a:solidFill>
                  <a:effectLst/>
                  <a:uLnTx/>
                  <a:uFillTx/>
                  <a:latin typeface="Arial" charset="0"/>
                  <a:ea typeface="+mn-ea"/>
                  <a:cs typeface="Arial" charset="0"/>
                  <a:sym typeface="Symbol" pitchFamily="18" charset="2"/>
                </a:rPr>
                <a:t>2</a:t>
              </a:r>
              <a:r>
                <a:rPr kumimoji="0" lang="it-IT" altLang="it-IT" sz="2400" b="0" i="0" u="none" strike="noStrike" kern="1200" cap="none" spc="0" normalizeH="0" baseline="0" noProof="0">
                  <a:ln>
                    <a:noFill/>
                  </a:ln>
                  <a:solidFill>
                    <a:srgbClr val="CC3300"/>
                  </a:solidFill>
                  <a:effectLst/>
                  <a:uLnTx/>
                  <a:uFillTx/>
                  <a:latin typeface="Arial" charset="0"/>
                  <a:ea typeface="+mn-ea"/>
                  <a:cs typeface="Arial" charset="0"/>
                  <a:sym typeface="Symbol" pitchFamily="18" charset="2"/>
                </a:rPr>
                <a:t>: 0,95; n = 5)</a:t>
              </a:r>
            </a:p>
          </p:txBody>
        </p:sp>
      </p:grpSp>
      <p:sp>
        <p:nvSpPr>
          <p:cNvPr id="72729" name="Text Box 25"/>
          <p:cNvSpPr txBox="1">
            <a:spLocks noChangeArrowheads="1"/>
          </p:cNvSpPr>
          <p:nvPr/>
        </p:nvSpPr>
        <p:spPr bwMode="auto">
          <a:xfrm>
            <a:off x="1866900" y="4572000"/>
            <a:ext cx="609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
                <a:srgbClr val="FF0000"/>
              </a:buClr>
              <a:buSzPct val="120000"/>
              <a:buFont typeface="Wingdings" pitchFamily="2" charset="2"/>
              <a:buNone/>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 23,512 </a:t>
            </a:r>
            <a:r>
              <a:rPr kumimoji="0" lang="it-IT" altLang="it-IT" sz="2000" b="0" i="0" u="none" strike="noStrike" kern="1200" cap="none" spc="0" normalizeH="0" baseline="0" noProof="0">
                <a:ln>
                  <a:noFill/>
                </a:ln>
                <a:solidFill>
                  <a:prstClr val="white"/>
                </a:solidFill>
                <a:effectLst/>
                <a:uLnTx/>
                <a:uFillTx/>
                <a:latin typeface="Arial" charset="0"/>
                <a:ea typeface="+mn-ea"/>
                <a:cs typeface="Arial" charset="0"/>
                <a:sym typeface="Symbol" pitchFamily="18" charset="2"/>
              </a:rPr>
              <a:t>± 2,78.3,311/5 = </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23,512 </a:t>
            </a:r>
            <a:r>
              <a:rPr kumimoji="0" lang="it-IT" altLang="it-IT" sz="2000" b="0" i="0" u="none" strike="noStrike" kern="1200" cap="none" spc="0" normalizeH="0" baseline="0" noProof="0">
                <a:ln>
                  <a:noFill/>
                </a:ln>
                <a:solidFill>
                  <a:prstClr val="white"/>
                </a:solidFill>
                <a:effectLst/>
                <a:uLnTx/>
                <a:uFillTx/>
                <a:latin typeface="Arial" charset="0"/>
                <a:ea typeface="+mn-ea"/>
                <a:cs typeface="Arial" charset="0"/>
                <a:sym typeface="Symbol" pitchFamily="18" charset="2"/>
              </a:rPr>
              <a:t>± 4,116 ???</a:t>
            </a: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nvGrpSpPr>
          <p:cNvPr id="27657" name="Group 28"/>
          <p:cNvGrpSpPr>
            <a:grpSpLocks/>
          </p:cNvGrpSpPr>
          <p:nvPr/>
        </p:nvGrpSpPr>
        <p:grpSpPr bwMode="auto">
          <a:xfrm>
            <a:off x="990600" y="228600"/>
            <a:ext cx="7772400" cy="396875"/>
            <a:chOff x="624" y="144"/>
            <a:chExt cx="4896" cy="250"/>
          </a:xfrm>
        </p:grpSpPr>
        <p:sp>
          <p:nvSpPr>
            <p:cNvPr id="27659" name="Rectangle 29"/>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2734" name="Text Box 30"/>
            <p:cNvSpPr txBox="1">
              <a:spLocks noChangeArrowheads="1"/>
            </p:cNvSpPr>
            <p:nvPr/>
          </p:nvSpPr>
          <p:spPr bwMode="auto">
            <a:xfrm>
              <a:off x="673" y="144"/>
              <a:ext cx="8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1" i="0" u="none" strike="noStrike" kern="1200" cap="none" spc="0" normalizeH="0" baseline="0" noProof="0">
                  <a:ln>
                    <a:noFill/>
                  </a:ln>
                  <a:solidFill>
                    <a:srgbClr val="008000"/>
                  </a:solidFill>
                  <a:effectLst>
                    <a:outerShdw blurRad="38100" dist="38100" dir="2700000" algn="tl">
                      <a:srgbClr val="000000"/>
                    </a:outerShdw>
                  </a:effectLst>
                  <a:uLnTx/>
                  <a:uFillTx/>
                  <a:latin typeface="Arial" charset="0"/>
                  <a:ea typeface="+mn-ea"/>
                  <a:cs typeface="+mn-cs"/>
                </a:rPr>
                <a:t>Esempi</a:t>
              </a:r>
            </a:p>
          </p:txBody>
        </p:sp>
      </p:grpSp>
      <p:sp>
        <p:nvSpPr>
          <p:cNvPr id="27658" name="Text Box 31"/>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6F43C2FD-2419-46E4-9D9B-6A45EDDD9491}"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31</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14521866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27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727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72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2" grpId="0" autoUpdateAnimBg="0"/>
      <p:bldP spid="7272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8674"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E74CAC-8CD9-4462-A26F-86B5CF7E5D0D}"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3732" name="Text Box 4"/>
          <p:cNvSpPr txBox="1">
            <a:spLocks noChangeArrowheads="1"/>
          </p:cNvSpPr>
          <p:nvPr/>
        </p:nvSpPr>
        <p:spPr bwMode="auto">
          <a:xfrm>
            <a:off x="990600" y="609600"/>
            <a:ext cx="7696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Il risultato deve essere arrotondato alla prima o seconda cifra significativa dell’incertezza.</a:t>
            </a:r>
          </a:p>
        </p:txBody>
      </p:sp>
      <p:sp>
        <p:nvSpPr>
          <p:cNvPr id="73733" name="Text Box 5"/>
          <p:cNvSpPr txBox="1">
            <a:spLocks noChangeArrowheads="1"/>
          </p:cNvSpPr>
          <p:nvPr/>
        </p:nvSpPr>
        <p:spPr bwMode="auto">
          <a:xfrm>
            <a:off x="1752600" y="2133600"/>
            <a:ext cx="3733800" cy="160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4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		 		</a:t>
            </a:r>
            <a:r>
              <a:rPr kumimoji="0" lang="it-IT" altLang="it-IT" sz="24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34,0967182736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24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sym typeface="Symbol" pitchFamily="18" charset="2"/>
              </a:rPr>
              <a:t>      </a:t>
            </a:r>
          </a:p>
          <a:p>
            <a:pPr marL="0" marR="0" lvl="0" indent="0" algn="ctr" defTabSz="914400" rtl="0" eaLnBrk="0" fontAlgn="base" latinLnBrk="0" hangingPunct="0">
              <a:lnSpc>
                <a:spcPct val="100000"/>
              </a:lnSpc>
              <a:spcBef>
                <a:spcPct val="15000"/>
              </a:spcBef>
              <a:spcAft>
                <a:spcPct val="0"/>
              </a:spcAft>
              <a:buClrTx/>
              <a:buSzTx/>
              <a:buFontTx/>
              <a:buNone/>
              <a:tabLst/>
              <a:defRPr/>
            </a:pPr>
            <a:r>
              <a:rPr kumimoji="0" lang="it-IT" altLang="it-IT" sz="24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        0,2703660271</a:t>
            </a:r>
          </a:p>
        </p:txBody>
      </p:sp>
      <p:sp>
        <p:nvSpPr>
          <p:cNvPr id="73734" name="Text Box 6"/>
          <p:cNvSpPr txBox="1">
            <a:spLocks noChangeArrowheads="1"/>
          </p:cNvSpPr>
          <p:nvPr/>
        </p:nvSpPr>
        <p:spPr bwMode="auto">
          <a:xfrm>
            <a:off x="3200400" y="3657600"/>
            <a:ext cx="5334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48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charset="0"/>
                <a:ea typeface="+mn-ea"/>
                <a:cs typeface="+mn-cs"/>
                <a:sym typeface="Symbol" pitchFamily="18" charset="2"/>
              </a:rPr>
              <a:t></a:t>
            </a:r>
            <a:endParaRPr kumimoji="0" lang="it-IT" altLang="it-IT" sz="48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charset="0"/>
              <a:ea typeface="+mn-ea"/>
              <a:cs typeface="+mn-cs"/>
            </a:endParaRPr>
          </a:p>
        </p:txBody>
      </p:sp>
      <p:sp>
        <p:nvSpPr>
          <p:cNvPr id="73735" name="Text Box 7"/>
          <p:cNvSpPr txBox="1">
            <a:spLocks noChangeArrowheads="1"/>
          </p:cNvSpPr>
          <p:nvPr/>
        </p:nvSpPr>
        <p:spPr bwMode="auto">
          <a:xfrm>
            <a:off x="3124200" y="1828800"/>
            <a:ext cx="46831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it-IT" altLang="it-IT" sz="48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charset="0"/>
                <a:ea typeface="+mn-ea"/>
                <a:cs typeface="+mn-cs"/>
                <a:sym typeface="Symbol" pitchFamily="18" charset="2"/>
              </a:rPr>
              <a:t></a:t>
            </a:r>
            <a:endParaRPr kumimoji="0" lang="it-IT" altLang="it-IT" sz="4800" b="1" i="0" u="none" strike="noStrike" kern="1200" cap="none" spc="0" normalizeH="0" baseline="0" noProof="0">
              <a:ln>
                <a:noFill/>
              </a:ln>
              <a:solidFill>
                <a:srgbClr val="FF0000"/>
              </a:solidFill>
              <a:effectLst>
                <a:outerShdw blurRad="38100" dist="38100" dir="2700000" algn="tl">
                  <a:srgbClr val="000000"/>
                </a:outerShdw>
              </a:effectLst>
              <a:uLnTx/>
              <a:uFillTx/>
              <a:latin typeface="Arial" charset="0"/>
              <a:ea typeface="+mn-ea"/>
              <a:cs typeface="+mn-cs"/>
            </a:endParaRPr>
          </a:p>
        </p:txBody>
      </p:sp>
      <p:sp>
        <p:nvSpPr>
          <p:cNvPr id="73736" name="Text Box 8"/>
          <p:cNvSpPr txBox="1">
            <a:spLocks noChangeArrowheads="1"/>
          </p:cNvSpPr>
          <p:nvPr/>
        </p:nvSpPr>
        <p:spPr bwMode="auto">
          <a:xfrm>
            <a:off x="1066800" y="4800600"/>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La prima (seconda) cifra significativa dell’incertezza corrisponde alla prima (seconda) cifra incerta della media.</a:t>
            </a:r>
          </a:p>
        </p:txBody>
      </p:sp>
      <p:sp>
        <p:nvSpPr>
          <p:cNvPr id="73737" name="Text Box 9"/>
          <p:cNvSpPr txBox="1">
            <a:spLocks noChangeArrowheads="1"/>
          </p:cNvSpPr>
          <p:nvPr/>
        </p:nvSpPr>
        <p:spPr bwMode="auto">
          <a:xfrm>
            <a:off x="5181600" y="28194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24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  34,10</a:t>
            </a:r>
            <a:r>
              <a:rPr kumimoji="0" lang="it-IT" altLang="it-IT" sz="2400" b="1"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sym typeface="Symbol" pitchFamily="18" charset="2"/>
              </a:rPr>
              <a:t>0,27 ……</a:t>
            </a:r>
            <a:endParaRPr kumimoji="0" lang="it-IT" altLang="it-IT" sz="2400" b="1" i="0" u="none" strike="noStrike" kern="1200" cap="none" spc="0" normalizeH="0" baseline="-25000" noProof="0">
              <a:ln>
                <a:noFill/>
              </a:ln>
              <a:solidFill>
                <a:srgbClr val="FFFF00"/>
              </a:solidFill>
              <a:effectLst>
                <a:outerShdw blurRad="38100" dist="38100" dir="2700000" algn="tl">
                  <a:srgbClr val="000000"/>
                </a:outerShdw>
              </a:effectLst>
              <a:uLnTx/>
              <a:uFillTx/>
              <a:latin typeface="Arial" charset="0"/>
              <a:ea typeface="+mn-ea"/>
              <a:cs typeface="+mn-cs"/>
            </a:endParaRPr>
          </a:p>
        </p:txBody>
      </p:sp>
      <p:sp>
        <p:nvSpPr>
          <p:cNvPr id="28682" name="Text Box 10"/>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97FF48B3-15B2-43B1-9524-41E0732A2A83}"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32</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629759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4"/>
                                        </p:tgtEl>
                                        <p:attrNameLst>
                                          <p:attrName>style.visibility</p:attrName>
                                        </p:attrNameLst>
                                      </p:cBhvr>
                                      <p:to>
                                        <p:strVal val="visible"/>
                                      </p:to>
                                    </p:set>
                                    <p:anim calcmode="lin" valueType="num">
                                      <p:cBhvr additive="base">
                                        <p:cTn id="7" dur="500" fill="hold"/>
                                        <p:tgtEl>
                                          <p:spTgt spid="73734"/>
                                        </p:tgtEl>
                                        <p:attrNameLst>
                                          <p:attrName>ppt_x</p:attrName>
                                        </p:attrNameLst>
                                      </p:cBhvr>
                                      <p:tavLst>
                                        <p:tav tm="0">
                                          <p:val>
                                            <p:strVal val="#ppt_x"/>
                                          </p:val>
                                        </p:tav>
                                        <p:tav tm="100000">
                                          <p:val>
                                            <p:strVal val="#ppt_x"/>
                                          </p:val>
                                        </p:tav>
                                      </p:tavLst>
                                    </p:anim>
                                    <p:anim calcmode="lin" valueType="num">
                                      <p:cBhvr additive="base">
                                        <p:cTn id="8" dur="500" fill="hold"/>
                                        <p:tgtEl>
                                          <p:spTgt spid="737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3735"/>
                                        </p:tgtEl>
                                        <p:attrNameLst>
                                          <p:attrName>style.visibility</p:attrName>
                                        </p:attrNameLst>
                                      </p:cBhvr>
                                      <p:to>
                                        <p:strVal val="visible"/>
                                      </p:to>
                                    </p:set>
                                    <p:anim calcmode="lin" valueType="num">
                                      <p:cBhvr additive="base">
                                        <p:cTn id="13" dur="500" fill="hold"/>
                                        <p:tgtEl>
                                          <p:spTgt spid="73735"/>
                                        </p:tgtEl>
                                        <p:attrNameLst>
                                          <p:attrName>ppt_x</p:attrName>
                                        </p:attrNameLst>
                                      </p:cBhvr>
                                      <p:tavLst>
                                        <p:tav tm="0">
                                          <p:val>
                                            <p:strVal val="#ppt_x"/>
                                          </p:val>
                                        </p:tav>
                                        <p:tav tm="100000">
                                          <p:val>
                                            <p:strVal val="#ppt_x"/>
                                          </p:val>
                                        </p:tav>
                                      </p:tavLst>
                                    </p:anim>
                                    <p:anim calcmode="lin" valueType="num">
                                      <p:cBhvr additive="base">
                                        <p:cTn id="14" dur="500" fill="hold"/>
                                        <p:tgtEl>
                                          <p:spTgt spid="7373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37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3737"/>
                                        </p:tgtEl>
                                        <p:attrNameLst>
                                          <p:attrName>style.visibility</p:attrName>
                                        </p:attrNameLst>
                                      </p:cBhvr>
                                      <p:to>
                                        <p:strVal val="visible"/>
                                      </p:to>
                                    </p:set>
                                    <p:anim calcmode="lin" valueType="num">
                                      <p:cBhvr additive="base">
                                        <p:cTn id="23" dur="500" fill="hold"/>
                                        <p:tgtEl>
                                          <p:spTgt spid="73737"/>
                                        </p:tgtEl>
                                        <p:attrNameLst>
                                          <p:attrName>ppt_x</p:attrName>
                                        </p:attrNameLst>
                                      </p:cBhvr>
                                      <p:tavLst>
                                        <p:tav tm="0">
                                          <p:val>
                                            <p:strVal val="1+#ppt_w/2"/>
                                          </p:val>
                                        </p:tav>
                                        <p:tav tm="100000">
                                          <p:val>
                                            <p:strVal val="#ppt_x"/>
                                          </p:val>
                                        </p:tav>
                                      </p:tavLst>
                                    </p:anim>
                                    <p:anim calcmode="lin" valueType="num">
                                      <p:cBhvr additive="base">
                                        <p:cTn id="24" dur="500" fill="hold"/>
                                        <p:tgtEl>
                                          <p:spTgt spid="737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4" grpId="0" autoUpdateAnimBg="0"/>
      <p:bldP spid="73735" grpId="0" autoUpdateAnimBg="0"/>
      <p:bldP spid="73736" grpId="0" autoUpdateAnimBg="0"/>
      <p:bldP spid="7373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9698"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6CAE73-F428-4F26-9AE2-A6726E568496}"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9700" name="Text Box 5"/>
          <p:cNvSpPr txBox="1">
            <a:spLocks noChangeArrowheads="1"/>
          </p:cNvSpPr>
          <p:nvPr/>
        </p:nvSpPr>
        <p:spPr bwMode="auto">
          <a:xfrm>
            <a:off x="1295400" y="1143000"/>
            <a:ext cx="7315200" cy="466725"/>
          </a:xfrm>
          <a:prstGeom prst="rect">
            <a:avLst/>
          </a:prstGeom>
          <a:gradFill rotWithShape="0">
            <a:gsLst>
              <a:gs pos="0">
                <a:srgbClr val="006600"/>
              </a:gs>
              <a:gs pos="100000">
                <a:srgbClr val="003800"/>
              </a:gs>
            </a:gsLst>
            <a:lin ang="5400000" scaled="1"/>
          </a:gra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it-IT" altLang="it-IT" sz="2400" b="0" i="0" u="none" strike="noStrike" kern="1200" cap="none" spc="0" normalizeH="0" baseline="0" noProof="0">
                <a:ln>
                  <a:noFill/>
                </a:ln>
                <a:solidFill>
                  <a:prstClr val="white"/>
                </a:solidFill>
                <a:effectLst/>
                <a:uLnTx/>
                <a:uFillTx/>
                <a:latin typeface="Arial" charset="0"/>
                <a:ea typeface="+mn-ea"/>
                <a:cs typeface="+mn-cs"/>
              </a:rPr>
              <a:t>43,35</a:t>
            </a:r>
            <a:r>
              <a:rPr kumimoji="0" lang="it-IT" altLang="it-IT" sz="2400" b="0" i="0" u="none" strike="noStrike" kern="1200" cap="none" spc="0" normalizeH="0" baseline="0" noProof="0">
                <a:ln>
                  <a:noFill/>
                </a:ln>
                <a:solidFill>
                  <a:srgbClr val="FF0000"/>
                </a:solidFill>
                <a:effectLst/>
                <a:uLnTx/>
                <a:uFillTx/>
                <a:latin typeface="Arial" charset="0"/>
                <a:ea typeface="+mn-ea"/>
                <a:cs typeface="+mn-cs"/>
              </a:rPr>
              <a:t>0012</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0,24</a:t>
            </a:r>
            <a:r>
              <a:rPr kumimoji="0" lang="it-IT" altLang="it-IT" sz="2400" b="0" i="0" u="none" strike="noStrike" kern="1200" cap="none" spc="0" normalizeH="0" baseline="0" noProof="0">
                <a:ln>
                  <a:noFill/>
                </a:ln>
                <a:solidFill>
                  <a:srgbClr val="FF0000"/>
                </a:solidFill>
                <a:effectLst/>
                <a:uLnTx/>
                <a:uFillTx/>
                <a:latin typeface="Arial" charset="0"/>
                <a:ea typeface="+mn-ea"/>
                <a:cs typeface="+mn-cs"/>
                <a:sym typeface="Symbol" pitchFamily="18" charset="2"/>
              </a:rPr>
              <a:t>0872</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 </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rPr>
              <a:t>43,35</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0,24…..</a:t>
            </a:r>
          </a:p>
        </p:txBody>
      </p:sp>
      <p:sp>
        <p:nvSpPr>
          <p:cNvPr id="74758" name="Text Box 6"/>
          <p:cNvSpPr txBox="1">
            <a:spLocks noChangeArrowheads="1"/>
          </p:cNvSpPr>
          <p:nvPr/>
        </p:nvSpPr>
        <p:spPr bwMode="auto">
          <a:xfrm>
            <a:off x="1295400" y="5105400"/>
            <a:ext cx="7315200" cy="466725"/>
          </a:xfrm>
          <a:prstGeom prst="rect">
            <a:avLst/>
          </a:prstGeom>
          <a:gradFill rotWithShape="0">
            <a:gsLst>
              <a:gs pos="0">
                <a:srgbClr val="006600"/>
              </a:gs>
              <a:gs pos="100000">
                <a:srgbClr val="002F00"/>
              </a:gs>
            </a:gsLst>
            <a:lin ang="5400000" scaled="1"/>
          </a:gra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it-IT" altLang="it-IT" sz="2400" b="0" i="0" u="none" strike="noStrike" kern="1200" cap="none" spc="0" normalizeH="0" baseline="0" noProof="0">
                <a:ln>
                  <a:noFill/>
                </a:ln>
                <a:solidFill>
                  <a:prstClr val="white"/>
                </a:solidFill>
                <a:effectLst/>
                <a:uLnTx/>
                <a:uFillTx/>
                <a:latin typeface="Arial" charset="0"/>
                <a:ea typeface="+mn-ea"/>
                <a:cs typeface="+mn-cs"/>
              </a:rPr>
              <a:t>0,0</a:t>
            </a:r>
            <a:r>
              <a:rPr kumimoji="0" lang="it-IT" altLang="it-IT" sz="2400" b="0" i="0" u="none" strike="noStrike" kern="1200" cap="none" spc="0" normalizeH="0" baseline="0" noProof="0">
                <a:ln>
                  <a:noFill/>
                </a:ln>
                <a:solidFill>
                  <a:srgbClr val="FF0000"/>
                </a:solidFill>
                <a:effectLst/>
                <a:uLnTx/>
                <a:uFillTx/>
                <a:latin typeface="Arial" charset="0"/>
                <a:ea typeface="+mn-ea"/>
                <a:cs typeface="+mn-cs"/>
              </a:rPr>
              <a:t>3500</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1,2</a:t>
            </a:r>
            <a:r>
              <a:rPr kumimoji="0" lang="it-IT" altLang="it-IT" sz="2400" b="0" i="0" u="none" strike="noStrike" kern="1200" cap="none" spc="0" normalizeH="0" baseline="0" noProof="0">
                <a:ln>
                  <a:noFill/>
                </a:ln>
                <a:solidFill>
                  <a:srgbClr val="FF0000"/>
                </a:solidFill>
                <a:effectLst/>
                <a:uLnTx/>
                <a:uFillTx/>
                <a:latin typeface="Arial" charset="0"/>
                <a:ea typeface="+mn-ea"/>
                <a:cs typeface="+mn-cs"/>
                <a:sym typeface="Symbol" pitchFamily="18" charset="2"/>
              </a:rPr>
              <a:t>6078</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 </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rPr>
              <a:t>0,0</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1,3…..</a:t>
            </a:r>
          </a:p>
        </p:txBody>
      </p:sp>
      <p:grpSp>
        <p:nvGrpSpPr>
          <p:cNvPr id="74765" name="Group 13"/>
          <p:cNvGrpSpPr>
            <a:grpSpLocks/>
          </p:cNvGrpSpPr>
          <p:nvPr/>
        </p:nvGrpSpPr>
        <p:grpSpPr bwMode="auto">
          <a:xfrm>
            <a:off x="1295400" y="2057400"/>
            <a:ext cx="7315200" cy="2657475"/>
            <a:chOff x="816" y="1296"/>
            <a:chExt cx="4608" cy="1674"/>
          </a:xfrm>
        </p:grpSpPr>
        <p:sp>
          <p:nvSpPr>
            <p:cNvPr id="29704" name="Text Box 8"/>
            <p:cNvSpPr txBox="1">
              <a:spLocks noChangeArrowheads="1"/>
            </p:cNvSpPr>
            <p:nvPr/>
          </p:nvSpPr>
          <p:spPr bwMode="auto">
            <a:xfrm>
              <a:off x="816" y="1296"/>
              <a:ext cx="4608" cy="1674"/>
            </a:xfrm>
            <a:prstGeom prst="rect">
              <a:avLst/>
            </a:prstGeom>
            <a:gradFill rotWithShape="0">
              <a:gsLst>
                <a:gs pos="0">
                  <a:srgbClr val="006600"/>
                </a:gs>
                <a:gs pos="100000">
                  <a:srgbClr val="002F00"/>
                </a:gs>
              </a:gsLst>
              <a:lin ang="5400000" scaled="1"/>
            </a:gra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it-IT" altLang="it-IT" sz="2400" b="0" i="0" u="none" strike="noStrike" kern="1200" cap="none" spc="0" normalizeH="0" baseline="0" noProof="0">
                  <a:ln>
                    <a:noFill/>
                  </a:ln>
                  <a:solidFill>
                    <a:prstClr val="white"/>
                  </a:solidFill>
                  <a:effectLst/>
                  <a:uLnTx/>
                  <a:uFillTx/>
                  <a:latin typeface="Arial" charset="0"/>
                  <a:ea typeface="+mn-ea"/>
                  <a:cs typeface="+mn-cs"/>
                </a:rPr>
                <a:t>85443,350012</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4820,240872 </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rPr>
                <a:t>85,44335001 </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4,820240872)10</a:t>
              </a:r>
              <a:r>
                <a:rPr kumimoji="0" lang="it-IT" altLang="it-IT" sz="2400" b="0" i="0" u="none" strike="noStrike" kern="1200" cap="none" spc="0" normalizeH="0" baseline="30000" noProof="0">
                  <a:ln>
                    <a:noFill/>
                  </a:ln>
                  <a:solidFill>
                    <a:prstClr val="white"/>
                  </a:solidFill>
                  <a:effectLst/>
                  <a:uLnTx/>
                  <a:uFillTx/>
                  <a:latin typeface="Arial" charset="0"/>
                  <a:ea typeface="+mn-ea"/>
                  <a:cs typeface="+mn-cs"/>
                  <a:sym typeface="Symbol" pitchFamily="18" charset="2"/>
                </a:rPr>
                <a:t>3</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rPr>
                <a:t>85,4</a:t>
              </a:r>
              <a:r>
                <a:rPr kumimoji="0" lang="it-IT" altLang="it-IT" sz="2400" b="0" i="0" u="none" strike="noStrike" kern="1200" cap="none" spc="0" normalizeH="0" baseline="0" noProof="0">
                  <a:ln>
                    <a:noFill/>
                  </a:ln>
                  <a:solidFill>
                    <a:srgbClr val="FF0000"/>
                  </a:solidFill>
                  <a:effectLst/>
                  <a:uLnTx/>
                  <a:uFillTx/>
                  <a:latin typeface="Arial" charset="0"/>
                  <a:ea typeface="+mn-ea"/>
                  <a:cs typeface="+mn-cs"/>
                </a:rPr>
                <a:t>4335001</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rPr>
                <a:t> </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4,8</a:t>
              </a:r>
              <a:r>
                <a:rPr kumimoji="0" lang="it-IT" altLang="it-IT" sz="2400" b="0" i="0" u="none" strike="noStrike" kern="1200" cap="none" spc="0" normalizeH="0" baseline="0" noProof="0">
                  <a:ln>
                    <a:noFill/>
                  </a:ln>
                  <a:solidFill>
                    <a:srgbClr val="FF0000"/>
                  </a:solidFill>
                  <a:effectLst/>
                  <a:uLnTx/>
                  <a:uFillTx/>
                  <a:latin typeface="Arial" charset="0"/>
                  <a:ea typeface="+mn-ea"/>
                  <a:cs typeface="+mn-cs"/>
                  <a:sym typeface="Symbol" pitchFamily="18" charset="2"/>
                </a:rPr>
                <a:t>20240872</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)10</a:t>
              </a:r>
              <a:r>
                <a:rPr kumimoji="0" lang="it-IT" altLang="it-IT" sz="2400" b="0" i="0" u="none" strike="noStrike" kern="1200" cap="none" spc="0" normalizeH="0" baseline="30000" noProof="0">
                  <a:ln>
                    <a:noFill/>
                  </a:ln>
                  <a:solidFill>
                    <a:prstClr val="white"/>
                  </a:solidFill>
                  <a:effectLst/>
                  <a:uLnTx/>
                  <a:uFillTx/>
                  <a:latin typeface="Arial" charset="0"/>
                  <a:ea typeface="+mn-ea"/>
                  <a:cs typeface="+mn-cs"/>
                  <a:sym typeface="Symbol" pitchFamily="18" charset="2"/>
                </a:rPr>
                <a:t>3</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rPr>
                <a:t>85,4 </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4,8)10</a:t>
              </a:r>
              <a:r>
                <a:rPr kumimoji="0" lang="it-IT" altLang="it-IT" sz="2400" b="0" i="0" u="none" strike="noStrike" kern="1200" cap="none" spc="0" normalizeH="0" baseline="30000" noProof="0">
                  <a:ln>
                    <a:noFill/>
                  </a:ln>
                  <a:solidFill>
                    <a:prstClr val="white"/>
                  </a:solidFill>
                  <a:effectLst/>
                  <a:uLnTx/>
                  <a:uFillTx/>
                  <a:latin typeface="Arial" charset="0"/>
                  <a:ea typeface="+mn-ea"/>
                  <a:cs typeface="+mn-cs"/>
                  <a:sym typeface="Symbol" pitchFamily="18" charset="2"/>
                </a:rPr>
                <a:t>3</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it-IT" altLang="it-IT" sz="2400" b="0" i="0" u="none" strike="noStrike" kern="1200" cap="none" spc="0" normalizeH="0" baseline="0" noProof="0">
                  <a:ln>
                    <a:noFill/>
                  </a:ln>
                  <a:solidFill>
                    <a:prstClr val="white"/>
                  </a:solidFill>
                  <a:effectLst/>
                  <a:uLnTx/>
                  <a:uFillTx/>
                  <a:latin typeface="Arial" charset="0"/>
                  <a:ea typeface="+mn-ea"/>
                  <a:cs typeface="+mn-cs"/>
                </a:rPr>
                <a:t>85400 </a:t>
              </a:r>
              <a:r>
                <a:rPr kumimoji="0" lang="it-IT" altLang="it-IT" sz="24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4800 </a:t>
              </a:r>
            </a:p>
          </p:txBody>
        </p:sp>
        <p:grpSp>
          <p:nvGrpSpPr>
            <p:cNvPr id="29705" name="Group 11"/>
            <p:cNvGrpSpPr>
              <a:grpSpLocks/>
            </p:cNvGrpSpPr>
            <p:nvPr/>
          </p:nvGrpSpPr>
          <p:grpSpPr bwMode="auto">
            <a:xfrm>
              <a:off x="2304" y="2688"/>
              <a:ext cx="1584" cy="240"/>
              <a:chOff x="2304" y="2448"/>
              <a:chExt cx="1584" cy="144"/>
            </a:xfrm>
          </p:grpSpPr>
          <p:sp>
            <p:nvSpPr>
              <p:cNvPr id="29706" name="Line 9"/>
              <p:cNvSpPr>
                <a:spLocks noChangeShapeType="1"/>
              </p:cNvSpPr>
              <p:nvPr/>
            </p:nvSpPr>
            <p:spPr bwMode="auto">
              <a:xfrm flipV="1">
                <a:off x="2352" y="2448"/>
                <a:ext cx="1440" cy="144"/>
              </a:xfrm>
              <a:prstGeom prst="line">
                <a:avLst/>
              </a:prstGeom>
              <a:noFill/>
              <a:ln w="190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9707" name="Line 10"/>
              <p:cNvSpPr>
                <a:spLocks noChangeShapeType="1"/>
              </p:cNvSpPr>
              <p:nvPr/>
            </p:nvSpPr>
            <p:spPr bwMode="auto">
              <a:xfrm>
                <a:off x="2304" y="2448"/>
                <a:ext cx="1584" cy="144"/>
              </a:xfrm>
              <a:prstGeom prst="line">
                <a:avLst/>
              </a:prstGeom>
              <a:noFill/>
              <a:ln w="1905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sp>
        <p:nvSpPr>
          <p:cNvPr id="29703" name="Text Box 14"/>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B17AA8A1-ABAF-47C4-A1AD-BA6D9EE64C16}"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33</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2700624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47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3B68"/>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019175" y="369888"/>
            <a:ext cx="7105650" cy="749300"/>
          </a:xfrm>
        </p:spPr>
        <p:txBody>
          <a:bodyPr/>
          <a:lstStyle/>
          <a:p>
            <a:r>
              <a:rPr lang="it-IT" altLang="en-US" sz="2000" b="1" dirty="0">
                <a:solidFill>
                  <a:srgbClr val="FFFF00"/>
                </a:solidFill>
                <a:latin typeface="Arial" charset="0"/>
              </a:rPr>
              <a:t>TEST STATISTICI DI SIGNIFICATIVITA’</a:t>
            </a:r>
          </a:p>
        </p:txBody>
      </p:sp>
      <p:sp>
        <p:nvSpPr>
          <p:cNvPr id="77827" name="Rectangle 3"/>
          <p:cNvSpPr>
            <a:spLocks noGrp="1" noChangeArrowheads="1"/>
          </p:cNvSpPr>
          <p:nvPr>
            <p:ph type="body" idx="1"/>
          </p:nvPr>
        </p:nvSpPr>
        <p:spPr>
          <a:xfrm>
            <a:off x="611188" y="1341438"/>
            <a:ext cx="7921625" cy="4567237"/>
          </a:xfrm>
        </p:spPr>
        <p:txBody>
          <a:bodyPr/>
          <a:lstStyle/>
          <a:p>
            <a:pPr marL="0" indent="0" algn="just">
              <a:spcBef>
                <a:spcPct val="0"/>
              </a:spcBef>
              <a:buFontTx/>
              <a:buNone/>
            </a:pPr>
            <a:r>
              <a:rPr lang="it-IT" altLang="en-US" sz="1600" dirty="0">
                <a:solidFill>
                  <a:schemeClr val="bg1"/>
                </a:solidFill>
                <a:latin typeface="Arial" charset="0"/>
              </a:rPr>
              <a:t>Spesso è necessario stabilire se un dato sperimentale ed un dato teorico o due dati sperimentali </a:t>
            </a:r>
            <a:r>
              <a:rPr lang="it-IT" altLang="en-US" sz="1600" b="1" i="1" dirty="0">
                <a:solidFill>
                  <a:schemeClr val="bg1"/>
                </a:solidFill>
                <a:latin typeface="Arial" charset="0"/>
              </a:rPr>
              <a:t>differiscano fra di loro in modo significativo</a:t>
            </a:r>
            <a:r>
              <a:rPr lang="it-IT" altLang="en-US" sz="1600" dirty="0">
                <a:solidFill>
                  <a:schemeClr val="bg1"/>
                </a:solidFill>
                <a:latin typeface="Arial" charset="0"/>
              </a:rPr>
              <a:t>, cioè valutare se la differenza osservata sia effetto di un errore di tipo casuale (dovuto al fatto che si stanno confrontando risultati ottenuti su due diversi campioni appartenenti alla stessa popolazione) o di tipo sistematico (dovuto al fatto che si stanno confrontando dati appartenenti a due popolazioni diverse).</a:t>
            </a:r>
          </a:p>
          <a:p>
            <a:pPr marL="0" indent="0" algn="just">
              <a:spcBef>
                <a:spcPct val="0"/>
              </a:spcBef>
              <a:buFontTx/>
              <a:buNone/>
            </a:pPr>
            <a:endParaRPr lang="it-IT" altLang="en-US" sz="1600" dirty="0">
              <a:solidFill>
                <a:schemeClr val="bg1"/>
              </a:solidFill>
              <a:latin typeface="Arial" charset="0"/>
            </a:endParaRPr>
          </a:p>
          <a:p>
            <a:pPr marL="0" indent="0" algn="just">
              <a:spcBef>
                <a:spcPct val="0"/>
              </a:spcBef>
              <a:buFontTx/>
              <a:buNone/>
            </a:pPr>
            <a:r>
              <a:rPr lang="it-IT" altLang="en-US" sz="1600" dirty="0">
                <a:solidFill>
                  <a:schemeClr val="bg1"/>
                </a:solidFill>
                <a:latin typeface="Arial" charset="0"/>
              </a:rPr>
              <a:t>Esiste una serie di test statistici (globalmente definiti test statistici di significatività) che permettono di stabilire </a:t>
            </a:r>
            <a:r>
              <a:rPr lang="it-IT" altLang="en-US" sz="1600" b="1" i="1" dirty="0">
                <a:solidFill>
                  <a:schemeClr val="bg1"/>
                </a:solidFill>
                <a:latin typeface="Arial" charset="0"/>
              </a:rPr>
              <a:t>se le differenze osservate sono, ad un certo livello di fiducia, dovute ad errori sistematici</a:t>
            </a:r>
            <a:r>
              <a:rPr lang="it-IT" altLang="en-US" sz="1600" dirty="0">
                <a:solidFill>
                  <a:schemeClr val="bg1"/>
                </a:solidFill>
                <a:latin typeface="Arial" charset="0"/>
              </a:rPr>
              <a:t>. </a:t>
            </a:r>
          </a:p>
          <a:p>
            <a:pPr marL="0" indent="0" algn="just">
              <a:spcBef>
                <a:spcPct val="0"/>
              </a:spcBef>
              <a:buFontTx/>
              <a:buNone/>
            </a:pPr>
            <a:endParaRPr lang="it-IT" altLang="en-US" sz="1600" dirty="0">
              <a:solidFill>
                <a:schemeClr val="bg1"/>
              </a:solidFill>
              <a:latin typeface="Arial" charset="0"/>
            </a:endParaRPr>
          </a:p>
          <a:p>
            <a:pPr marL="0" indent="0" algn="just">
              <a:spcBef>
                <a:spcPct val="0"/>
              </a:spcBef>
              <a:buFontTx/>
              <a:buNone/>
            </a:pPr>
            <a:r>
              <a:rPr lang="it-IT" altLang="en-US" sz="1600" dirty="0">
                <a:solidFill>
                  <a:schemeClr val="bg1"/>
                </a:solidFill>
                <a:latin typeface="Arial" charset="0"/>
              </a:rPr>
              <a:t>Tutti questi test si basano fondamentalmente sullo stesso principio, ovvero sul calcolo mediante opportune formule di un parametro statistico a partire dai dati sperimentali. Questo parametro verrà poi confrontato con opportuni valori tabulati, allo scopo di stabilire se l’eventuale discordanza sia statisticamente significativa. Gli esempi riportati in seguito si riferiscono a </a:t>
            </a:r>
            <a:r>
              <a:rPr lang="it-IT" altLang="en-US" sz="1600" b="1" i="1" dirty="0">
                <a:solidFill>
                  <a:schemeClr val="bg1"/>
                </a:solidFill>
                <a:latin typeface="Arial" charset="0"/>
              </a:rPr>
              <a:t>test statistici a doppia coda</a:t>
            </a:r>
            <a:r>
              <a:rPr lang="it-IT" altLang="en-US" sz="1600" dirty="0">
                <a:solidFill>
                  <a:schemeClr val="bg1"/>
                </a:solidFill>
                <a:latin typeface="Arial" charset="0"/>
              </a:rPr>
              <a:t>, nei quali il segno dell’eventuale differenza non è importante (esistono anche test ad una coda, per i la differenza è significativa soltanto se ha un segno determinato).</a:t>
            </a:r>
          </a:p>
          <a:p>
            <a:pPr marL="0" indent="0" algn="just">
              <a:spcBef>
                <a:spcPct val="0"/>
              </a:spcBef>
              <a:buFontTx/>
              <a:buNone/>
            </a:pPr>
            <a:endParaRPr lang="it-IT" altLang="en-US" sz="1600" dirty="0">
              <a:solidFill>
                <a:schemeClr val="bg1"/>
              </a:solidFill>
              <a:latin typeface="Arial" charset="0"/>
            </a:endParaRPr>
          </a:p>
          <a:p>
            <a:pPr marL="0" indent="0" algn="just">
              <a:spcBef>
                <a:spcPct val="0"/>
              </a:spcBef>
              <a:buFontTx/>
              <a:buNone/>
            </a:pPr>
            <a:endParaRPr lang="it-IT" altLang="en-US" sz="1600" dirty="0">
              <a:solidFill>
                <a:schemeClr val="bg1"/>
              </a:solidFill>
              <a:latin typeface="Arial" charset="0"/>
            </a:endParaRPr>
          </a:p>
          <a:p>
            <a:pPr marL="0" indent="0" algn="just">
              <a:spcBef>
                <a:spcPct val="0"/>
              </a:spcBef>
              <a:buFontTx/>
              <a:buNone/>
            </a:pPr>
            <a:endParaRPr lang="it-IT" altLang="en-US" sz="1600" dirty="0">
              <a:solidFill>
                <a:schemeClr val="bg1"/>
              </a:solidFill>
              <a:latin typeface="Arial" charset="0"/>
            </a:endParaRPr>
          </a:p>
          <a:p>
            <a:pPr marL="0" indent="0" algn="just">
              <a:spcBef>
                <a:spcPct val="0"/>
              </a:spcBef>
              <a:buFontTx/>
              <a:buNone/>
            </a:pPr>
            <a:endParaRPr lang="it-IT" altLang="en-US" sz="1600" dirty="0">
              <a:solidFill>
                <a:schemeClr val="bg1"/>
              </a:solidFill>
              <a:latin typeface="Arial" charset="0"/>
            </a:endParaRPr>
          </a:p>
        </p:txBody>
      </p:sp>
    </p:spTree>
    <p:extLst>
      <p:ext uri="{BB962C8B-B14F-4D97-AF65-F5344CB8AC3E}">
        <p14:creationId xmlns:p14="http://schemas.microsoft.com/office/powerpoint/2010/main" val="1770256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3B68"/>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019175" y="369888"/>
            <a:ext cx="7105650" cy="749300"/>
          </a:xfrm>
        </p:spPr>
        <p:txBody>
          <a:bodyPr/>
          <a:lstStyle/>
          <a:p>
            <a:r>
              <a:rPr lang="it-IT" altLang="en-US" sz="2000" b="1" dirty="0">
                <a:solidFill>
                  <a:srgbClr val="FFFF00"/>
                </a:solidFill>
                <a:latin typeface="Arial" charset="0"/>
              </a:rPr>
              <a:t>TEST F</a:t>
            </a:r>
            <a:br>
              <a:rPr lang="it-IT" altLang="en-US" sz="2000" b="1" dirty="0">
                <a:solidFill>
                  <a:srgbClr val="FFFF00"/>
                </a:solidFill>
                <a:latin typeface="Arial" charset="0"/>
              </a:rPr>
            </a:br>
            <a:r>
              <a:rPr lang="it-IT" altLang="en-US" sz="2000" b="1" dirty="0">
                <a:solidFill>
                  <a:srgbClr val="FFFF00"/>
                </a:solidFill>
                <a:latin typeface="Arial" charset="0"/>
              </a:rPr>
              <a:t>CONFRONTO DELLA VARIANZA s</a:t>
            </a:r>
            <a:r>
              <a:rPr lang="it-IT" altLang="en-US" sz="2000" b="1" baseline="30000" dirty="0">
                <a:solidFill>
                  <a:srgbClr val="FFFF00"/>
                </a:solidFill>
                <a:latin typeface="Arial" charset="0"/>
              </a:rPr>
              <a:t>2</a:t>
            </a:r>
            <a:endParaRPr lang="it-IT" altLang="en-US" sz="2000" b="1" dirty="0">
              <a:solidFill>
                <a:srgbClr val="FFFF00"/>
              </a:solidFill>
              <a:latin typeface="Arial" charset="0"/>
            </a:endParaRPr>
          </a:p>
        </p:txBody>
      </p:sp>
      <p:sp>
        <p:nvSpPr>
          <p:cNvPr id="80899" name="Rectangle 3"/>
          <p:cNvSpPr>
            <a:spLocks noGrp="1" noChangeArrowheads="1"/>
          </p:cNvSpPr>
          <p:nvPr>
            <p:ph type="body" idx="1"/>
          </p:nvPr>
        </p:nvSpPr>
        <p:spPr>
          <a:xfrm>
            <a:off x="539750" y="1335088"/>
            <a:ext cx="8064500" cy="4941887"/>
          </a:xfrm>
        </p:spPr>
        <p:txBody>
          <a:bodyPr/>
          <a:lstStyle/>
          <a:p>
            <a:pPr marL="0" indent="0" algn="just">
              <a:spcBef>
                <a:spcPct val="0"/>
              </a:spcBef>
              <a:buFontTx/>
              <a:buNone/>
            </a:pPr>
            <a:r>
              <a:rPr lang="it-IT" altLang="en-US" sz="1600" dirty="0">
                <a:solidFill>
                  <a:schemeClr val="bg1"/>
                </a:solidFill>
                <a:latin typeface="Arial" charset="0"/>
              </a:rPr>
              <a:t>Il test F viene utilizzato per stabilire se esiste una differenza significativa fra le precisioni di due serie di misure. Ad esempio, può essere utilizzato per stabilire se due metodi analitici hanno una differente precisione, o per assicurarci che le due serie di misure abbiano deviazioni standard simili in modo da poterle confrontare utilizzando il test t.</a:t>
            </a:r>
          </a:p>
          <a:p>
            <a:pPr marL="0" indent="0" algn="just">
              <a:spcBef>
                <a:spcPct val="0"/>
              </a:spcBef>
              <a:buFontTx/>
              <a:buNone/>
            </a:pPr>
            <a:endParaRPr lang="it-IT" altLang="en-US" sz="1600" dirty="0">
              <a:solidFill>
                <a:schemeClr val="bg1"/>
              </a:solidFill>
              <a:latin typeface="Arial" charset="0"/>
            </a:endParaRPr>
          </a:p>
          <a:p>
            <a:pPr marL="0" indent="0" algn="just">
              <a:spcBef>
                <a:spcPct val="0"/>
              </a:spcBef>
              <a:buFontTx/>
              <a:buNone/>
            </a:pPr>
            <a:r>
              <a:rPr lang="it-IT" altLang="en-US" sz="1600" dirty="0">
                <a:solidFill>
                  <a:schemeClr val="bg1"/>
                </a:solidFill>
                <a:latin typeface="Arial" charset="0"/>
              </a:rPr>
              <a:t>Per questo test si calcola il parametro F, dato da:</a:t>
            </a:r>
          </a:p>
          <a:p>
            <a:pPr marL="0" indent="0" algn="just">
              <a:spcBef>
                <a:spcPct val="0"/>
              </a:spcBef>
              <a:buFontTx/>
              <a:buNone/>
            </a:pPr>
            <a:endParaRPr lang="it-IT" altLang="en-US" sz="1600" dirty="0">
              <a:solidFill>
                <a:schemeClr val="bg1"/>
              </a:solidFill>
              <a:latin typeface="Arial" charset="0"/>
            </a:endParaRPr>
          </a:p>
          <a:p>
            <a:pPr marL="0" indent="0" algn="just">
              <a:spcBef>
                <a:spcPct val="0"/>
              </a:spcBef>
              <a:buFontTx/>
              <a:buNone/>
            </a:pPr>
            <a:endParaRPr lang="it-IT" altLang="en-US" sz="1600" dirty="0">
              <a:solidFill>
                <a:schemeClr val="bg1"/>
              </a:solidFill>
              <a:latin typeface="Arial" charset="0"/>
            </a:endParaRPr>
          </a:p>
          <a:p>
            <a:pPr marL="0" indent="0" algn="just">
              <a:spcBef>
                <a:spcPct val="0"/>
              </a:spcBef>
              <a:buFontTx/>
              <a:buNone/>
            </a:pPr>
            <a:endParaRPr lang="it-IT" altLang="en-US" sz="1600" dirty="0">
              <a:solidFill>
                <a:schemeClr val="bg1"/>
              </a:solidFill>
              <a:latin typeface="Arial" charset="0"/>
            </a:endParaRPr>
          </a:p>
          <a:p>
            <a:pPr marL="0" indent="0" algn="just">
              <a:spcBef>
                <a:spcPct val="0"/>
              </a:spcBef>
              <a:buFontTx/>
              <a:buNone/>
            </a:pPr>
            <a:r>
              <a:rPr lang="it-IT" altLang="en-US" sz="1600" dirty="0">
                <a:solidFill>
                  <a:schemeClr val="bg1"/>
                </a:solidFill>
                <a:latin typeface="Arial" charset="0"/>
              </a:rPr>
              <a:t>dove s</a:t>
            </a:r>
            <a:r>
              <a:rPr lang="it-IT" altLang="en-US" sz="1600" baseline="-25000" dirty="0">
                <a:solidFill>
                  <a:schemeClr val="bg1"/>
                </a:solidFill>
                <a:latin typeface="Arial" charset="0"/>
              </a:rPr>
              <a:t>1</a:t>
            </a:r>
            <a:r>
              <a:rPr lang="it-IT" altLang="en-US" sz="1600" dirty="0">
                <a:solidFill>
                  <a:schemeClr val="bg1"/>
                </a:solidFill>
                <a:latin typeface="Arial" charset="0"/>
              </a:rPr>
              <a:t> ed s</a:t>
            </a:r>
            <a:r>
              <a:rPr lang="it-IT" altLang="en-US" sz="1600" baseline="-25000" dirty="0">
                <a:solidFill>
                  <a:schemeClr val="bg1"/>
                </a:solidFill>
                <a:latin typeface="Arial" charset="0"/>
              </a:rPr>
              <a:t>2</a:t>
            </a:r>
            <a:r>
              <a:rPr lang="it-IT" altLang="en-US" sz="1600" dirty="0">
                <a:solidFill>
                  <a:schemeClr val="bg1"/>
                </a:solidFill>
                <a:latin typeface="Arial" charset="0"/>
              </a:rPr>
              <a:t> sono le deviazioni standard delle due serie di dati, assumendo che s</a:t>
            </a:r>
            <a:r>
              <a:rPr lang="it-IT" altLang="en-US" sz="1600" baseline="-25000" dirty="0">
                <a:solidFill>
                  <a:schemeClr val="bg1"/>
                </a:solidFill>
                <a:latin typeface="Arial" charset="0"/>
              </a:rPr>
              <a:t>1</a:t>
            </a:r>
            <a:r>
              <a:rPr lang="it-IT" altLang="en-US" sz="1600" dirty="0">
                <a:solidFill>
                  <a:schemeClr val="bg1"/>
                </a:solidFill>
                <a:latin typeface="Arial" charset="0"/>
              </a:rPr>
              <a:t> &gt; s</a:t>
            </a:r>
            <a:r>
              <a:rPr lang="it-IT" altLang="en-US" sz="1600" baseline="-25000" dirty="0">
                <a:solidFill>
                  <a:schemeClr val="bg1"/>
                </a:solidFill>
                <a:latin typeface="Arial" charset="0"/>
              </a:rPr>
              <a:t>2</a:t>
            </a:r>
            <a:r>
              <a:rPr lang="it-IT" altLang="en-US" sz="1600" dirty="0">
                <a:solidFill>
                  <a:schemeClr val="bg1"/>
                </a:solidFill>
                <a:latin typeface="Arial" charset="0"/>
              </a:rPr>
              <a:t>.</a:t>
            </a:r>
          </a:p>
          <a:p>
            <a:pPr marL="0" indent="0" algn="just">
              <a:spcBef>
                <a:spcPct val="0"/>
              </a:spcBef>
              <a:buFontTx/>
              <a:buNone/>
            </a:pPr>
            <a:endParaRPr lang="it-IT" altLang="en-US" sz="1600" dirty="0">
              <a:solidFill>
                <a:schemeClr val="bg1"/>
              </a:solidFill>
              <a:latin typeface="Arial" charset="0"/>
            </a:endParaRPr>
          </a:p>
          <a:p>
            <a:pPr marL="0" indent="0" algn="just">
              <a:spcBef>
                <a:spcPct val="0"/>
              </a:spcBef>
              <a:buFontTx/>
              <a:buNone/>
            </a:pPr>
            <a:r>
              <a:rPr lang="it-IT" altLang="en-US" sz="1600" dirty="0">
                <a:solidFill>
                  <a:schemeClr val="bg1"/>
                </a:solidFill>
                <a:latin typeface="Arial" charset="0"/>
              </a:rPr>
              <a:t>I valori di </a:t>
            </a:r>
            <a:r>
              <a:rPr lang="it-IT" altLang="en-US" sz="1600" dirty="0" err="1">
                <a:solidFill>
                  <a:schemeClr val="bg1"/>
                </a:solidFill>
                <a:latin typeface="Arial" charset="0"/>
              </a:rPr>
              <a:t>F</a:t>
            </a:r>
            <a:r>
              <a:rPr lang="it-IT" altLang="en-US" sz="1600" baseline="-25000" dirty="0" err="1">
                <a:solidFill>
                  <a:schemeClr val="bg1"/>
                </a:solidFill>
                <a:latin typeface="Arial" charset="0"/>
              </a:rPr>
              <a:t>teor</a:t>
            </a:r>
            <a:r>
              <a:rPr lang="it-IT" altLang="en-US" sz="1600" dirty="0">
                <a:solidFill>
                  <a:schemeClr val="bg1"/>
                </a:solidFill>
                <a:latin typeface="Arial" charset="0"/>
              </a:rPr>
              <a:t> sono disponibili in tabelle statistiche in funzione dei gradi di libertà </a:t>
            </a:r>
            <a:r>
              <a:rPr lang="it-IT" altLang="en-US" sz="1600" dirty="0">
                <a:solidFill>
                  <a:schemeClr val="bg1"/>
                </a:solidFill>
                <a:latin typeface="Symbol" pitchFamily="18" charset="2"/>
              </a:rPr>
              <a:t>n</a:t>
            </a:r>
            <a:r>
              <a:rPr lang="it-IT" altLang="en-US" sz="1600" baseline="-25000" dirty="0">
                <a:solidFill>
                  <a:schemeClr val="bg1"/>
                </a:solidFill>
                <a:latin typeface="Arial" charset="0"/>
              </a:rPr>
              <a:t>1</a:t>
            </a:r>
            <a:r>
              <a:rPr lang="it-IT" altLang="en-US" sz="1600" dirty="0">
                <a:solidFill>
                  <a:schemeClr val="bg1"/>
                </a:solidFill>
                <a:latin typeface="Arial" charset="0"/>
              </a:rPr>
              <a:t> e </a:t>
            </a:r>
            <a:r>
              <a:rPr lang="it-IT" altLang="en-US" sz="1600" dirty="0">
                <a:solidFill>
                  <a:schemeClr val="bg1"/>
                </a:solidFill>
                <a:latin typeface="Symbol" pitchFamily="18" charset="2"/>
              </a:rPr>
              <a:t>n</a:t>
            </a:r>
            <a:r>
              <a:rPr lang="it-IT" altLang="en-US" sz="1600" baseline="-25000" dirty="0">
                <a:solidFill>
                  <a:schemeClr val="bg1"/>
                </a:solidFill>
                <a:latin typeface="Arial" charset="0"/>
              </a:rPr>
              <a:t>2</a:t>
            </a:r>
            <a:r>
              <a:rPr lang="it-IT" altLang="en-US" sz="1600" dirty="0">
                <a:solidFill>
                  <a:schemeClr val="bg1"/>
                </a:solidFill>
                <a:latin typeface="Arial" charset="0"/>
              </a:rPr>
              <a:t> (possono essere differenti fra di loro poiché il numero di misure può essere diverso per i due metodi) e del livello di fiducia richiesto. </a:t>
            </a:r>
          </a:p>
          <a:p>
            <a:pPr marL="0" indent="0" algn="just">
              <a:spcBef>
                <a:spcPct val="0"/>
              </a:spcBef>
              <a:buFontTx/>
              <a:buNone/>
            </a:pPr>
            <a:endParaRPr lang="it-IT" altLang="en-US" sz="1600" dirty="0">
              <a:solidFill>
                <a:schemeClr val="bg1"/>
              </a:solidFill>
              <a:latin typeface="Arial" charset="0"/>
            </a:endParaRPr>
          </a:p>
          <a:p>
            <a:pPr marL="0" indent="0" algn="just">
              <a:spcBef>
                <a:spcPct val="0"/>
              </a:spcBef>
              <a:buFontTx/>
              <a:buNone/>
            </a:pPr>
            <a:r>
              <a:rPr lang="it-IT" altLang="en-US" sz="1600" dirty="0">
                <a:solidFill>
                  <a:schemeClr val="bg1"/>
                </a:solidFill>
                <a:latin typeface="Arial" charset="0"/>
              </a:rPr>
              <a:t>Quando </a:t>
            </a:r>
            <a:r>
              <a:rPr lang="it-IT" altLang="en-US" sz="1600" dirty="0" err="1">
                <a:solidFill>
                  <a:schemeClr val="bg1"/>
                </a:solidFill>
                <a:latin typeface="Arial" charset="0"/>
              </a:rPr>
              <a:t>F</a:t>
            </a:r>
            <a:r>
              <a:rPr lang="it-IT" altLang="en-US" sz="1600" baseline="-25000" dirty="0" err="1">
                <a:solidFill>
                  <a:schemeClr val="bg1"/>
                </a:solidFill>
                <a:latin typeface="Arial" charset="0"/>
              </a:rPr>
              <a:t>sperim</a:t>
            </a:r>
            <a:r>
              <a:rPr lang="it-IT" altLang="en-US" sz="1600" dirty="0">
                <a:solidFill>
                  <a:schemeClr val="bg1"/>
                </a:solidFill>
                <a:latin typeface="Arial" charset="0"/>
              </a:rPr>
              <a:t> &gt; </a:t>
            </a:r>
            <a:r>
              <a:rPr lang="it-IT" altLang="en-US" sz="1600" dirty="0" err="1">
                <a:solidFill>
                  <a:schemeClr val="bg1"/>
                </a:solidFill>
                <a:latin typeface="Arial" charset="0"/>
              </a:rPr>
              <a:t>F</a:t>
            </a:r>
            <a:r>
              <a:rPr lang="it-IT" altLang="en-US" sz="1600" baseline="-25000" dirty="0" err="1">
                <a:solidFill>
                  <a:schemeClr val="bg1"/>
                </a:solidFill>
                <a:latin typeface="Arial" charset="0"/>
              </a:rPr>
              <a:t>teor</a:t>
            </a:r>
            <a:r>
              <a:rPr lang="it-IT" altLang="en-US" sz="1600" dirty="0">
                <a:solidFill>
                  <a:schemeClr val="bg1"/>
                </a:solidFill>
                <a:latin typeface="Arial" charset="0"/>
              </a:rPr>
              <a:t> si conclude che a quel determinato livello di fiducia s</a:t>
            </a:r>
            <a:r>
              <a:rPr lang="it-IT" altLang="en-US" sz="1600" baseline="-25000" dirty="0">
                <a:solidFill>
                  <a:schemeClr val="bg1"/>
                </a:solidFill>
                <a:latin typeface="Arial" charset="0"/>
              </a:rPr>
              <a:t>1</a:t>
            </a:r>
            <a:r>
              <a:rPr lang="it-IT" altLang="en-US" sz="1600" dirty="0">
                <a:solidFill>
                  <a:schemeClr val="bg1"/>
                </a:solidFill>
                <a:latin typeface="Arial" charset="0"/>
              </a:rPr>
              <a:t> ed s</a:t>
            </a:r>
            <a:r>
              <a:rPr lang="it-IT" altLang="en-US" sz="1600" baseline="-25000" dirty="0">
                <a:solidFill>
                  <a:schemeClr val="bg1"/>
                </a:solidFill>
                <a:latin typeface="Arial" charset="0"/>
              </a:rPr>
              <a:t>2</a:t>
            </a:r>
            <a:r>
              <a:rPr lang="it-IT" altLang="en-US" sz="1600" dirty="0">
                <a:solidFill>
                  <a:schemeClr val="bg1"/>
                </a:solidFill>
                <a:latin typeface="Arial" charset="0"/>
              </a:rPr>
              <a:t> sono differenti, mentre quando </a:t>
            </a:r>
            <a:r>
              <a:rPr lang="it-IT" altLang="en-US" sz="1600" dirty="0" err="1">
                <a:solidFill>
                  <a:schemeClr val="bg1"/>
                </a:solidFill>
                <a:latin typeface="Arial" charset="0"/>
              </a:rPr>
              <a:t>F</a:t>
            </a:r>
            <a:r>
              <a:rPr lang="it-IT" altLang="en-US" sz="1600" baseline="-25000" dirty="0" err="1">
                <a:solidFill>
                  <a:schemeClr val="bg1"/>
                </a:solidFill>
                <a:latin typeface="Arial" charset="0"/>
              </a:rPr>
              <a:t>sperim</a:t>
            </a:r>
            <a:r>
              <a:rPr lang="it-IT" altLang="en-US" sz="1600" dirty="0">
                <a:solidFill>
                  <a:schemeClr val="bg1"/>
                </a:solidFill>
                <a:latin typeface="Arial" charset="0"/>
              </a:rPr>
              <a:t> &lt; </a:t>
            </a:r>
            <a:r>
              <a:rPr lang="it-IT" altLang="en-US" sz="1600" dirty="0" err="1">
                <a:solidFill>
                  <a:schemeClr val="bg1"/>
                </a:solidFill>
                <a:latin typeface="Arial" charset="0"/>
              </a:rPr>
              <a:t>F</a:t>
            </a:r>
            <a:r>
              <a:rPr lang="it-IT" altLang="en-US" sz="1600" baseline="-25000" dirty="0" err="1">
                <a:solidFill>
                  <a:schemeClr val="bg1"/>
                </a:solidFill>
                <a:latin typeface="Arial" charset="0"/>
              </a:rPr>
              <a:t>teor</a:t>
            </a:r>
            <a:r>
              <a:rPr lang="it-IT" altLang="en-US" sz="1600" dirty="0">
                <a:solidFill>
                  <a:schemeClr val="bg1"/>
                </a:solidFill>
                <a:latin typeface="Arial" charset="0"/>
              </a:rPr>
              <a:t> non c’è differenza significativa fra s</a:t>
            </a:r>
            <a:r>
              <a:rPr lang="it-IT" altLang="en-US" sz="1600" baseline="-25000" dirty="0">
                <a:solidFill>
                  <a:schemeClr val="bg1"/>
                </a:solidFill>
                <a:latin typeface="Arial" charset="0"/>
              </a:rPr>
              <a:t>1</a:t>
            </a:r>
            <a:r>
              <a:rPr lang="it-IT" altLang="en-US" sz="1600" dirty="0">
                <a:solidFill>
                  <a:schemeClr val="bg1"/>
                </a:solidFill>
                <a:latin typeface="Arial" charset="0"/>
              </a:rPr>
              <a:t> ed s</a:t>
            </a:r>
            <a:r>
              <a:rPr lang="it-IT" altLang="en-US" sz="1600" baseline="-25000" dirty="0">
                <a:solidFill>
                  <a:schemeClr val="bg1"/>
                </a:solidFill>
                <a:latin typeface="Arial" charset="0"/>
              </a:rPr>
              <a:t>2</a:t>
            </a:r>
            <a:r>
              <a:rPr lang="it-IT" altLang="en-US" sz="1600" dirty="0">
                <a:solidFill>
                  <a:schemeClr val="bg1"/>
                </a:solidFill>
                <a:latin typeface="Arial" charset="0"/>
              </a:rPr>
              <a:t>.</a:t>
            </a:r>
          </a:p>
        </p:txBody>
      </p:sp>
      <p:graphicFrame>
        <p:nvGraphicFramePr>
          <p:cNvPr id="80901" name="Object 5"/>
          <p:cNvGraphicFramePr>
            <a:graphicFrameLocks noChangeAspect="1"/>
          </p:cNvGraphicFramePr>
          <p:nvPr>
            <p:extLst>
              <p:ext uri="{D42A27DB-BD31-4B8C-83A1-F6EECF244321}">
                <p14:modId xmlns:p14="http://schemas.microsoft.com/office/powerpoint/2010/main" val="2228832365"/>
              </p:ext>
            </p:extLst>
          </p:nvPr>
        </p:nvGraphicFramePr>
        <p:xfrm>
          <a:off x="4140200" y="3141663"/>
          <a:ext cx="1089025" cy="646112"/>
        </p:xfrm>
        <a:graphic>
          <a:graphicData uri="http://schemas.openxmlformats.org/presentationml/2006/ole">
            <mc:AlternateContent xmlns:mc="http://schemas.openxmlformats.org/markup-compatibility/2006">
              <mc:Choice xmlns:v="urn:schemas-microsoft-com:vml" Requires="v">
                <p:oleObj spid="_x0000_s74757" name="Equation" r:id="rId4" imgW="723600" imgH="457200" progId="Equation.3">
                  <p:embed/>
                </p:oleObj>
              </mc:Choice>
              <mc:Fallback>
                <p:oleObj name="Equation" r:id="rId4" imgW="723600" imgH="457200" progId="Equation.3">
                  <p:embed/>
                  <p:pic>
                    <p:nvPicPr>
                      <p:cNvPr id="8090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141663"/>
                        <a:ext cx="1089025" cy="646112"/>
                      </a:xfrm>
                      <a:prstGeom prst="rect">
                        <a:avLst/>
                      </a:prstGeom>
                      <a:solidFill>
                        <a:schemeClr val="bg1"/>
                      </a:solidFill>
                      <a:ln>
                        <a:noFill/>
                      </a:ln>
                      <a:effectLst/>
                      <a:extLst/>
                    </p:spPr>
                  </p:pic>
                </p:oleObj>
              </mc:Fallback>
            </mc:AlternateContent>
          </a:graphicData>
        </a:graphic>
      </p:graphicFrame>
    </p:spTree>
    <p:extLst>
      <p:ext uri="{BB962C8B-B14F-4D97-AF65-F5344CB8AC3E}">
        <p14:creationId xmlns:p14="http://schemas.microsoft.com/office/powerpoint/2010/main" val="27214463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3B68"/>
        </a:solidFill>
        <a:effectLst/>
      </p:bgPr>
    </p:bg>
    <p:spTree>
      <p:nvGrpSpPr>
        <p:cNvPr id="1" name=""/>
        <p:cNvGrpSpPr/>
        <p:nvPr/>
      </p:nvGrpSpPr>
      <p:grpSpPr>
        <a:xfrm>
          <a:off x="0" y="0"/>
          <a:ext cx="0" cy="0"/>
          <a:chOff x="0" y="0"/>
          <a:chExt cx="0" cy="0"/>
        </a:xfrm>
      </p:grpSpPr>
      <p:pic>
        <p:nvPicPr>
          <p:cNvPr id="87046" name="Picture 1030" descr="F table red"/>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1187450" y="1341438"/>
            <a:ext cx="6840538" cy="4895850"/>
          </a:xfrm>
          <a:prstGeom prst="rect">
            <a:avLst/>
          </a:prstGeom>
          <a:noFill/>
          <a:extLst>
            <a:ext uri="{909E8E84-426E-40DD-AFC4-6F175D3DCCD1}">
              <a14:hiddenFill xmlns:a14="http://schemas.microsoft.com/office/drawing/2010/main">
                <a:solidFill>
                  <a:srgbClr val="FFFFFF"/>
                </a:solidFill>
              </a14:hiddenFill>
            </a:ext>
          </a:extLst>
        </p:spPr>
      </p:pic>
      <p:sp>
        <p:nvSpPr>
          <p:cNvPr id="87048" name="Rectangle 1032"/>
          <p:cNvSpPr>
            <a:spLocks noGrp="1" noChangeArrowheads="1"/>
          </p:cNvSpPr>
          <p:nvPr>
            <p:ph type="title"/>
          </p:nvPr>
        </p:nvSpPr>
        <p:spPr>
          <a:xfrm>
            <a:off x="1019175" y="369888"/>
            <a:ext cx="7105650" cy="749300"/>
          </a:xfrm>
          <a:noFill/>
          <a:ln/>
        </p:spPr>
        <p:txBody>
          <a:bodyPr/>
          <a:lstStyle/>
          <a:p>
            <a:r>
              <a:rPr lang="it-IT" altLang="en-US" sz="2000" b="1" dirty="0">
                <a:solidFill>
                  <a:srgbClr val="FFFF00"/>
                </a:solidFill>
                <a:latin typeface="Arial" charset="0"/>
              </a:rPr>
              <a:t>TEST F:</a:t>
            </a:r>
            <a:br>
              <a:rPr lang="it-IT" altLang="en-US" sz="2000" b="1" dirty="0">
                <a:solidFill>
                  <a:srgbClr val="FFFF00"/>
                </a:solidFill>
                <a:latin typeface="Arial" charset="0"/>
              </a:rPr>
            </a:br>
            <a:r>
              <a:rPr lang="it-IT" altLang="en-US" sz="2000" b="1" dirty="0">
                <a:solidFill>
                  <a:srgbClr val="FFFF00"/>
                </a:solidFill>
                <a:latin typeface="Arial" charset="0"/>
              </a:rPr>
              <a:t>TABELLA DEI VALORI CRITICI DI F</a:t>
            </a:r>
          </a:p>
        </p:txBody>
      </p:sp>
    </p:spTree>
    <p:extLst>
      <p:ext uri="{BB962C8B-B14F-4D97-AF65-F5344CB8AC3E}">
        <p14:creationId xmlns:p14="http://schemas.microsoft.com/office/powerpoint/2010/main" val="1743036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9458"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803617-B2AE-42A2-9E72-33ED75BB89AB}"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5542" name="Text Box 6"/>
          <p:cNvSpPr txBox="1">
            <a:spLocks noChangeArrowheads="1"/>
          </p:cNvSpPr>
          <p:nvPr/>
        </p:nvSpPr>
        <p:spPr bwMode="auto">
          <a:xfrm>
            <a:off x="1143000" y="381000"/>
            <a:ext cx="762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mn-cs"/>
              </a:rPr>
              <a:t>Rigetto degli outliers</a:t>
            </a:r>
          </a:p>
        </p:txBody>
      </p:sp>
      <p:sp>
        <p:nvSpPr>
          <p:cNvPr id="65543" name="Text Box 7"/>
          <p:cNvSpPr txBox="1">
            <a:spLocks noChangeArrowheads="1"/>
          </p:cNvSpPr>
          <p:nvPr/>
        </p:nvSpPr>
        <p:spPr bwMode="auto">
          <a:xfrm>
            <a:off x="1066800" y="990600"/>
            <a:ext cx="77724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Spesso uno o più dati di una serie appaiono irragionevolmente diversi dagli altri.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L'eliminazione di un dato sospetto porta a variazioni notevoli del valore della media e a miglioramenti sostanziali di quello della deviazione standard, ma la decisione deve essere </a:t>
            </a:r>
            <a:r>
              <a:rPr kumimoji="0" lang="it-IT" altLang="it-IT" sz="20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giustificata statisticamente</a:t>
            </a: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e non dall'</a:t>
            </a:r>
            <a:r>
              <a:rPr kumimoji="0" lang="it-IT" altLang="it-IT" sz="20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intuito</a:t>
            </a:r>
            <a:r>
              <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spesso falsato da bias personale. </a:t>
            </a:r>
          </a:p>
        </p:txBody>
      </p:sp>
      <p:grpSp>
        <p:nvGrpSpPr>
          <p:cNvPr id="65549" name="Group 13"/>
          <p:cNvGrpSpPr>
            <a:grpSpLocks/>
          </p:cNvGrpSpPr>
          <p:nvPr/>
        </p:nvGrpSpPr>
        <p:grpSpPr bwMode="auto">
          <a:xfrm>
            <a:off x="1066800" y="3124200"/>
            <a:ext cx="7772400" cy="3292475"/>
            <a:chOff x="672" y="1968"/>
            <a:chExt cx="4896" cy="2074"/>
          </a:xfrm>
        </p:grpSpPr>
        <p:grpSp>
          <p:nvGrpSpPr>
            <p:cNvPr id="19465" name="Group 10"/>
            <p:cNvGrpSpPr>
              <a:grpSpLocks/>
            </p:cNvGrpSpPr>
            <p:nvPr/>
          </p:nvGrpSpPr>
          <p:grpSpPr bwMode="auto">
            <a:xfrm>
              <a:off x="2112" y="2880"/>
              <a:ext cx="1800" cy="448"/>
              <a:chOff x="2496" y="3024"/>
              <a:chExt cx="1368" cy="256"/>
            </a:xfrm>
          </p:grpSpPr>
          <p:graphicFrame>
            <p:nvGraphicFramePr>
              <p:cNvPr id="19467" name="Object 8"/>
              <p:cNvGraphicFramePr>
                <a:graphicFrameLocks noChangeAspect="1"/>
              </p:cNvGraphicFramePr>
              <p:nvPr/>
            </p:nvGraphicFramePr>
            <p:xfrm>
              <a:off x="2496" y="3024"/>
              <a:ext cx="632" cy="256"/>
            </p:xfrm>
            <a:graphic>
              <a:graphicData uri="http://schemas.openxmlformats.org/presentationml/2006/ole">
                <mc:AlternateContent xmlns:mc="http://schemas.openxmlformats.org/markup-compatibility/2006">
                  <mc:Choice xmlns:v="urn:schemas-microsoft-com:vml" Requires="v">
                    <p:oleObj spid="_x0000_s63520" name="Equation" r:id="rId3" imgW="1002865" imgH="406224" progId="Equation.3">
                      <p:embed/>
                    </p:oleObj>
                  </mc:Choice>
                  <mc:Fallback>
                    <p:oleObj name="Equation" r:id="rId3" imgW="1002865" imgH="406224" progId="Equation.3">
                      <p:embed/>
                      <p:pic>
                        <p:nvPicPr>
                          <p:cNvPr id="19467"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3024"/>
                            <a:ext cx="632" cy="25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468" name="Object 9"/>
              <p:cNvGraphicFramePr>
                <a:graphicFrameLocks noChangeAspect="1"/>
              </p:cNvGraphicFramePr>
              <p:nvPr/>
            </p:nvGraphicFramePr>
            <p:xfrm>
              <a:off x="3296" y="3024"/>
              <a:ext cx="568" cy="256"/>
            </p:xfrm>
            <a:graphic>
              <a:graphicData uri="http://schemas.openxmlformats.org/presentationml/2006/ole">
                <mc:AlternateContent xmlns:mc="http://schemas.openxmlformats.org/markup-compatibility/2006">
                  <mc:Choice xmlns:v="urn:schemas-microsoft-com:vml" Requires="v">
                    <p:oleObj spid="_x0000_s63521" name="Equation" r:id="rId5" imgW="901309" imgH="406224" progId="Equation.3">
                      <p:embed/>
                    </p:oleObj>
                  </mc:Choice>
                  <mc:Fallback>
                    <p:oleObj name="Equation" r:id="rId5" imgW="901309" imgH="406224" progId="Equation.3">
                      <p:embed/>
                      <p:pic>
                        <p:nvPicPr>
                          <p:cNvPr id="19468"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6" y="3024"/>
                            <a:ext cx="568" cy="256"/>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65548" name="Text Box 12"/>
            <p:cNvSpPr txBox="1">
              <a:spLocks noChangeArrowheads="1"/>
            </p:cNvSpPr>
            <p:nvPr/>
          </p:nvSpPr>
          <p:spPr bwMode="auto">
            <a:xfrm>
              <a:off x="672" y="1968"/>
              <a:ext cx="4896" cy="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L'eliminazione di un dato sospetto può essere decisa sulla base del test </a:t>
              </a:r>
              <a:r>
                <a:rPr kumimoji="0" lang="it-IT" altLang="it-IT" sz="2000" b="0"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Q</a:t>
              </a:r>
              <a:r>
                <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di </a:t>
              </a:r>
              <a:r>
                <a:rPr kumimoji="0" lang="it-IT" altLang="it-IT" sz="2000" b="0"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Dixon</a:t>
              </a:r>
              <a:r>
                <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L’equazione che permette di calcolare </a:t>
              </a:r>
              <a:r>
                <a:rPr kumimoji="0" lang="it-IT" altLang="it-IT" sz="2000" b="0" i="1"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Q</a:t>
              </a:r>
              <a:r>
                <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dipende dalla numerosità dei dati a disposizione. Avendo disposto i risultati in ordine crescente:</a:t>
              </a: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dirty="0" err="1">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Q</a:t>
              </a:r>
              <a:r>
                <a:rPr kumimoji="0" lang="it-IT" altLang="it-IT" sz="2000" b="0" i="0" u="none" strike="noStrike" kern="1200" cap="none" spc="0" normalizeH="0" baseline="-25000" noProof="0" dirty="0" err="1">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exp</a:t>
              </a:r>
              <a:r>
                <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deve essere confrontato con il valore critico tabulato in funzione del numero di osservazioni e del </a:t>
              </a:r>
              <a:r>
                <a:rPr kumimoji="0" lang="it-IT" altLang="it-IT" sz="20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livello di fiducia (confidenza)</a:t>
              </a:r>
              <a:r>
                <a:rPr kumimoji="0" lang="it-IT" altLang="it-IT" sz="20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a:t>
              </a:r>
              <a:endParaRPr kumimoji="0" lang="en-GB" altLang="it-IT" sz="18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grpSp>
      <p:sp>
        <p:nvSpPr>
          <p:cNvPr id="19464" name="Text Box 14"/>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02A24ED6-341F-42A6-A885-CDAEADE2560A}"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37</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1859637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0482"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1471C9-5F7D-4C28-A94A-ADC9B7EA5B5E}"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483" name="Rectangle 7"/>
          <p:cNvSpPr>
            <a:spLocks noChangeArrowheads="1"/>
          </p:cNvSpPr>
          <p:nvPr/>
        </p:nvSpPr>
        <p:spPr bwMode="auto">
          <a:xfrm>
            <a:off x="1219200" y="1295400"/>
            <a:ext cx="7315200" cy="441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4629" name="Text Box 5"/>
          <p:cNvSpPr txBox="1">
            <a:spLocks noChangeArrowheads="1"/>
          </p:cNvSpPr>
          <p:nvPr/>
        </p:nvSpPr>
        <p:spPr bwMode="auto">
          <a:xfrm>
            <a:off x="1066800" y="381000"/>
            <a:ext cx="777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La Tabella 5-1 riporta i valori critici di </a:t>
            </a:r>
            <a:r>
              <a:rPr kumimoji="0" lang="it-IT" altLang="it-IT" sz="18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Q</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per</a:t>
            </a:r>
            <a:r>
              <a:rPr kumimoji="0" lang="it-IT" altLang="it-IT" sz="18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1-</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 0,90, 0,95 e  0,99.</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a:t>
            </a:r>
          </a:p>
        </p:txBody>
      </p:sp>
      <p:pic>
        <p:nvPicPr>
          <p:cNvPr id="20486" name="Picture 6" descr="dix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447800"/>
            <a:ext cx="6872288"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9"/>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552BDD19-9528-4B06-9DA8-280C80774FA4}"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38</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854118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1506"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67D236-D6E3-4DA5-AAC9-DD5DA0D9CBE9}"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1508" name="Rectangle 4"/>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8616" name="Text Box 8"/>
          <p:cNvSpPr txBox="1">
            <a:spLocks noChangeArrowheads="1"/>
          </p:cNvSpPr>
          <p:nvPr/>
        </p:nvSpPr>
        <p:spPr bwMode="auto">
          <a:xfrm>
            <a:off x="1371600" y="1143000"/>
            <a:ext cx="7162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Char char="v"/>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Verificare la presenza di outliers dal set di dati (</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 0,05)</a:t>
            </a:r>
            <a:endParaRPr kumimoji="0" lang="it-IT" altLang="it-IT" sz="2000" b="0" i="0" u="none" strike="noStrike" kern="1200" cap="none" spc="0" normalizeH="0" baseline="0" noProof="0">
              <a:ln>
                <a:noFill/>
              </a:ln>
              <a:solidFill>
                <a:prstClr val="white"/>
              </a:solidFill>
              <a:effectLst/>
              <a:uLnTx/>
              <a:uFillTx/>
              <a:latin typeface="Arial" charset="0"/>
              <a:ea typeface="+mn-ea"/>
              <a:cs typeface="+mn-cs"/>
            </a:endParaRPr>
          </a:p>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None/>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X</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rPr>
              <a:t>1</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 23,23; X</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rPr>
              <a:t>2</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 21,29; </a:t>
            </a:r>
          </a:p>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None/>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X</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rPr>
              <a:t>3</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 20,66; X</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rPr>
              <a:t>4</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 29,05;</a:t>
            </a:r>
          </a:p>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None/>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X</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rPr>
              <a:t>5</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 23,33; </a:t>
            </a:r>
          </a:p>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None/>
              <a:tabLst/>
              <a:defRPr/>
            </a:pPr>
            <a:endParaRPr kumimoji="0" lang="it-IT" altLang="it-IT" sz="2000" b="0" i="0" u="none" strike="noStrike" kern="1200" cap="none" spc="0" normalizeH="0" baseline="0" noProof="0">
              <a:ln>
                <a:noFill/>
              </a:ln>
              <a:solidFill>
                <a:prstClr val="white"/>
              </a:solidFill>
              <a:effectLst/>
              <a:uLnTx/>
              <a:uFillTx/>
              <a:latin typeface="Arial" charset="0"/>
              <a:ea typeface="+mn-ea"/>
              <a:cs typeface="+mn-cs"/>
            </a:endParaRPr>
          </a:p>
        </p:txBody>
      </p:sp>
      <p:sp>
        <p:nvSpPr>
          <p:cNvPr id="68626" name="Text Box 18"/>
          <p:cNvSpPr txBox="1">
            <a:spLocks noChangeArrowheads="1"/>
          </p:cNvSpPr>
          <p:nvPr/>
        </p:nvSpPr>
        <p:spPr bwMode="auto">
          <a:xfrm>
            <a:off x="5486400" y="1752600"/>
            <a:ext cx="2971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None/>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X</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rPr>
              <a:t>1</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 20,66; X</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rPr>
              <a:t>2</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 21,29; </a:t>
            </a:r>
          </a:p>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None/>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X</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rPr>
              <a:t>3</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 23,23; X</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rPr>
              <a:t>4</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 23,33;</a:t>
            </a:r>
          </a:p>
          <a:p>
            <a:pPr marL="0" marR="0" lvl="0" indent="0" algn="just" defTabSz="914400" rtl="0" eaLnBrk="1" fontAlgn="base" latinLnBrk="0" hangingPunct="1">
              <a:lnSpc>
                <a:spcPct val="100000"/>
              </a:lnSpc>
              <a:spcBef>
                <a:spcPct val="50000"/>
              </a:spcBef>
              <a:spcAft>
                <a:spcPct val="0"/>
              </a:spcAft>
              <a:buClr>
                <a:srgbClr val="FF0000"/>
              </a:buClr>
              <a:buSzPct val="120000"/>
              <a:buFont typeface="Wingdings" pitchFamily="2" charset="2"/>
              <a:buNone/>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X</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rPr>
              <a:t>5</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 29,05; </a:t>
            </a:r>
            <a:endParaRPr kumimoji="0" lang="it-IT" altLang="it-IT"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8627" name="AutoShape 19"/>
          <p:cNvSpPr>
            <a:spLocks noChangeArrowheads="1"/>
          </p:cNvSpPr>
          <p:nvPr/>
        </p:nvSpPr>
        <p:spPr bwMode="auto">
          <a:xfrm>
            <a:off x="4343400" y="2209800"/>
            <a:ext cx="838200" cy="457200"/>
          </a:xfrm>
          <a:custGeom>
            <a:avLst/>
            <a:gdLst>
              <a:gd name="T0" fmla="*/ 628650 w 21600"/>
              <a:gd name="T1" fmla="*/ 0 h 21600"/>
              <a:gd name="T2" fmla="*/ 0 w 21600"/>
              <a:gd name="T3" fmla="*/ 228600 h 21600"/>
              <a:gd name="T4" fmla="*/ 628650 w 21600"/>
              <a:gd name="T5" fmla="*/ 457200 h 21600"/>
              <a:gd name="T6" fmla="*/ 838200 w 21600"/>
              <a:gd name="T7" fmla="*/ 2286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aphicFrame>
        <p:nvGraphicFramePr>
          <p:cNvPr id="68628" name="Object 20"/>
          <p:cNvGraphicFramePr>
            <a:graphicFrameLocks noChangeAspect="1"/>
          </p:cNvGraphicFramePr>
          <p:nvPr/>
        </p:nvGraphicFramePr>
        <p:xfrm>
          <a:off x="3505200" y="3505200"/>
          <a:ext cx="2876550" cy="631825"/>
        </p:xfrm>
        <a:graphic>
          <a:graphicData uri="http://schemas.openxmlformats.org/presentationml/2006/ole">
            <mc:AlternateContent xmlns:mc="http://schemas.openxmlformats.org/markup-compatibility/2006">
              <mc:Choice xmlns:v="urn:schemas-microsoft-com:vml" Requires="v">
                <p:oleObj spid="_x0000_s64529" name="Equation" r:id="rId3" imgW="1790700" imgH="393700" progId="Equation.3">
                  <p:embed/>
                </p:oleObj>
              </mc:Choice>
              <mc:Fallback>
                <p:oleObj name="Equation" r:id="rId3" imgW="1790700" imgH="393700" progId="Equation.3">
                  <p:embed/>
                  <p:pic>
                    <p:nvPicPr>
                      <p:cNvPr id="68628"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05200"/>
                        <a:ext cx="2876550" cy="63182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629" name="Text Box 21"/>
          <p:cNvSpPr txBox="1">
            <a:spLocks noChangeArrowheads="1"/>
          </p:cNvSpPr>
          <p:nvPr/>
        </p:nvSpPr>
        <p:spPr bwMode="auto">
          <a:xfrm>
            <a:off x="1295400" y="4648200"/>
            <a:ext cx="7315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Il valore critico è Q</a:t>
            </a:r>
            <a:r>
              <a:rPr kumimoji="0" lang="it-IT" altLang="it-IT" sz="2000" b="0" i="0" u="none" strike="noStrike" kern="1200" cap="none" spc="0" normalizeH="0" baseline="-25000" noProof="0">
                <a:ln>
                  <a:noFill/>
                </a:ln>
                <a:solidFill>
                  <a:prstClr val="white"/>
                </a:solidFill>
                <a:effectLst/>
                <a:uLnTx/>
                <a:uFillTx/>
                <a:latin typeface="Arial" charset="0"/>
                <a:ea typeface="+mn-ea"/>
                <a:cs typeface="+mn-cs"/>
                <a:sym typeface="Symbol" pitchFamily="18" charset="2"/>
              </a:rPr>
              <a:t>=0,05;5</a:t>
            </a:r>
            <a:r>
              <a:rPr kumimoji="0" lang="it-IT" altLang="it-IT" sz="2000" b="0" i="0" u="none" strike="noStrike" kern="1200" cap="none" spc="0" normalizeH="0" baseline="0" noProof="0">
                <a:ln>
                  <a:noFill/>
                </a:ln>
                <a:solidFill>
                  <a:prstClr val="white"/>
                </a:solidFill>
                <a:effectLst/>
                <a:uLnTx/>
                <a:uFillTx/>
                <a:latin typeface="Arial" charset="0"/>
                <a:ea typeface="+mn-ea"/>
                <a:cs typeface="+mn-cs"/>
                <a:sym typeface="Symbol" pitchFamily="18" charset="2"/>
              </a:rPr>
              <a:t> è 0,710.  Dato che il valore sperimentale è minore di quello critico non si può eliminare il dato.</a:t>
            </a:r>
            <a:endParaRPr kumimoji="0" lang="it-IT" altLang="it-IT" sz="2000" b="0" i="0" u="none" strike="noStrike" kern="1200" cap="none" spc="0" normalizeH="0" baseline="0" noProof="0">
              <a:ln>
                <a:noFill/>
              </a:ln>
              <a:solidFill>
                <a:prstClr val="white"/>
              </a:solidFill>
              <a:effectLst/>
              <a:uLnTx/>
              <a:uFillTx/>
              <a:latin typeface="Arial" charset="0"/>
              <a:ea typeface="+mn-ea"/>
              <a:cs typeface="+mn-cs"/>
            </a:endParaRPr>
          </a:p>
        </p:txBody>
      </p:sp>
      <p:grpSp>
        <p:nvGrpSpPr>
          <p:cNvPr id="21514" name="Group 22"/>
          <p:cNvGrpSpPr>
            <a:grpSpLocks/>
          </p:cNvGrpSpPr>
          <p:nvPr/>
        </p:nvGrpSpPr>
        <p:grpSpPr bwMode="auto">
          <a:xfrm>
            <a:off x="990600" y="228600"/>
            <a:ext cx="7772400" cy="396875"/>
            <a:chOff x="624" y="144"/>
            <a:chExt cx="4896" cy="250"/>
          </a:xfrm>
        </p:grpSpPr>
        <p:sp>
          <p:nvSpPr>
            <p:cNvPr id="21516" name="Rectangle 23"/>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8632" name="Text Box 24"/>
            <p:cNvSpPr txBox="1">
              <a:spLocks noChangeArrowheads="1"/>
            </p:cNvSpPr>
            <p:nvPr/>
          </p:nvSpPr>
          <p:spPr bwMode="auto">
            <a:xfrm>
              <a:off x="673" y="144"/>
              <a:ext cx="8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1" i="0" u="none" strike="noStrike" kern="1200" cap="none" spc="0" normalizeH="0" baseline="0" noProof="0">
                  <a:ln>
                    <a:noFill/>
                  </a:ln>
                  <a:solidFill>
                    <a:srgbClr val="008000"/>
                  </a:solidFill>
                  <a:effectLst>
                    <a:outerShdw blurRad="38100" dist="38100" dir="2700000" algn="tl">
                      <a:srgbClr val="000000"/>
                    </a:outerShdw>
                  </a:effectLst>
                  <a:uLnTx/>
                  <a:uFillTx/>
                  <a:latin typeface="Arial" charset="0"/>
                  <a:ea typeface="+mn-ea"/>
                  <a:cs typeface="+mn-cs"/>
                </a:rPr>
                <a:t>Esempi</a:t>
              </a:r>
            </a:p>
          </p:txBody>
        </p:sp>
      </p:grpSp>
      <p:sp>
        <p:nvSpPr>
          <p:cNvPr id="21515" name="Text Box 25"/>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C6E8B27A-0985-4378-89E3-675F889ED9C4}"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39</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1253706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686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27"/>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68626"/>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nodeType="afterEffect">
                                  <p:stCondLst>
                                    <p:cond delay="1000"/>
                                  </p:stCondLst>
                                  <p:childTnLst>
                                    <p:set>
                                      <p:cBhvr>
                                        <p:cTn id="16" dur="1" fill="hold">
                                          <p:stCondLst>
                                            <p:cond delay="499"/>
                                          </p:stCondLst>
                                        </p:cTn>
                                        <p:tgtEl>
                                          <p:spTgt spid="6862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68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autoUpdateAnimBg="0"/>
      <p:bldP spid="68626" grpId="0" autoUpdateAnimBg="0"/>
      <p:bldP spid="68627" grpId="0" animBg="1"/>
      <p:bldP spid="6862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numero diapositiva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defRPr>
            </a:lvl1pPr>
            <a:lvl2pPr marL="742950" indent="-285750">
              <a:spcBef>
                <a:spcPct val="20000"/>
              </a:spcBef>
              <a:buChar char="–"/>
              <a:defRPr kumimoji="1" sz="2600" b="1">
                <a:solidFill>
                  <a:schemeClr val="tx1"/>
                </a:solidFill>
                <a:latin typeface="Arial" panose="020B0604020202020204" pitchFamily="34" charset="0"/>
              </a:defRPr>
            </a:lvl2pPr>
            <a:lvl3pPr marL="1143000" indent="-228600">
              <a:spcBef>
                <a:spcPct val="20000"/>
              </a:spcBef>
              <a:buClr>
                <a:schemeClr val="accent2"/>
              </a:buClr>
              <a:buChar char="•"/>
              <a:defRPr kumimoji="1" sz="24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lr>
                <a:schemeClr val="accent2"/>
              </a:buClr>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9pPr>
          </a:lstStyle>
          <a:p>
            <a:pPr>
              <a:spcBef>
                <a:spcPct val="0"/>
              </a:spcBef>
              <a:buClrTx/>
              <a:buSzTx/>
              <a:buFontTx/>
              <a:buNone/>
            </a:pPr>
            <a:fld id="{EC457862-3DB5-48C3-9C38-72162B4760F4}" type="slidenum">
              <a:rPr lang="it-IT" altLang="it-IT" sz="1400">
                <a:latin typeface="Times New Roman" panose="02020603050405020304" pitchFamily="18" charset="0"/>
              </a:rPr>
              <a:pPr>
                <a:spcBef>
                  <a:spcPct val="0"/>
                </a:spcBef>
                <a:buClrTx/>
                <a:buSzTx/>
                <a:buFontTx/>
                <a:buNone/>
              </a:pPr>
              <a:t>4</a:t>
            </a:fld>
            <a:endParaRPr lang="it-IT" altLang="it-IT" sz="1400">
              <a:latin typeface="Times New Roman" panose="02020603050405020304" pitchFamily="18" charset="0"/>
            </a:endParaRPr>
          </a:p>
        </p:txBody>
      </p:sp>
      <p:sp>
        <p:nvSpPr>
          <p:cNvPr id="159746" name="Rectangle 1026"/>
          <p:cNvSpPr>
            <a:spLocks noGrp="1" noChangeArrowheads="1"/>
          </p:cNvSpPr>
          <p:nvPr>
            <p:ph type="title"/>
          </p:nvPr>
        </p:nvSpPr>
        <p:spPr>
          <a:xfrm>
            <a:off x="762000" y="228600"/>
            <a:ext cx="7772400" cy="1143000"/>
          </a:xfrm>
        </p:spPr>
        <p:txBody>
          <a:bodyPr/>
          <a:lstStyle/>
          <a:p>
            <a:pPr>
              <a:defRPr/>
            </a:pPr>
            <a:r>
              <a:rPr lang="it-IT" altLang="it-IT" smtClean="0"/>
              <a:t>DEFINIZIONI</a:t>
            </a:r>
          </a:p>
        </p:txBody>
      </p:sp>
      <p:sp>
        <p:nvSpPr>
          <p:cNvPr id="159747" name="Rectangle 1027"/>
          <p:cNvSpPr>
            <a:spLocks noGrp="1" noChangeArrowheads="1"/>
          </p:cNvSpPr>
          <p:nvPr>
            <p:ph type="body" idx="1"/>
          </p:nvPr>
        </p:nvSpPr>
        <p:spPr>
          <a:xfrm>
            <a:off x="762000" y="1295400"/>
            <a:ext cx="7772400" cy="4114800"/>
          </a:xfrm>
        </p:spPr>
        <p:txBody>
          <a:bodyPr/>
          <a:lstStyle/>
          <a:p>
            <a:pPr marL="0" indent="0">
              <a:lnSpc>
                <a:spcPct val="90000"/>
              </a:lnSpc>
              <a:defRPr/>
            </a:pPr>
            <a:r>
              <a:rPr lang="it-IT" altLang="it-IT" dirty="0" smtClean="0">
                <a:solidFill>
                  <a:schemeClr val="accent6">
                    <a:lumMod val="75000"/>
                  </a:schemeClr>
                </a:solidFill>
              </a:rPr>
              <a:t>ERRORE ASSOLUTO</a:t>
            </a:r>
          </a:p>
          <a:p>
            <a:pPr marL="0" indent="0">
              <a:lnSpc>
                <a:spcPct val="90000"/>
              </a:lnSpc>
              <a:defRPr/>
            </a:pPr>
            <a:r>
              <a:rPr lang="it-IT" altLang="it-IT" dirty="0" smtClean="0"/>
              <a:t>L'errore assoluto, E, esprime la differenza tra il valore sperimentale ottenuto M (da singola misura) e quello vero, µ:</a:t>
            </a:r>
          </a:p>
          <a:p>
            <a:pPr marL="0" indent="0">
              <a:lnSpc>
                <a:spcPct val="90000"/>
              </a:lnSpc>
              <a:defRPr/>
            </a:pPr>
            <a:r>
              <a:rPr lang="it-IT" altLang="it-IT" dirty="0" smtClean="0"/>
              <a:t>.L'errore può essere minimizzato, ma non eliminato. La relazione tra M e µ è la seguente:</a:t>
            </a:r>
          </a:p>
          <a:p>
            <a:pPr marL="0" indent="0" algn="ctr">
              <a:lnSpc>
                <a:spcPct val="90000"/>
              </a:lnSpc>
              <a:defRPr/>
            </a:pPr>
            <a:r>
              <a:rPr lang="it-IT" altLang="it-IT" dirty="0" smtClean="0">
                <a:solidFill>
                  <a:srgbClr val="FFFF00"/>
                </a:solidFill>
              </a:rPr>
              <a:t>M = µ + D +d + G +f(j)</a:t>
            </a:r>
            <a:endParaRPr lang="it-IT" altLang="it-IT" dirty="0" smtClean="0"/>
          </a:p>
          <a:p>
            <a:pPr marL="0" indent="0">
              <a:lnSpc>
                <a:spcPct val="90000"/>
              </a:lnSpc>
              <a:defRPr/>
            </a:pPr>
            <a:r>
              <a:rPr lang="it-IT" altLang="it-IT" sz="2000" dirty="0" smtClean="0"/>
              <a:t>dove:</a:t>
            </a:r>
          </a:p>
          <a:p>
            <a:pPr marL="0" indent="0">
              <a:lnSpc>
                <a:spcPct val="90000"/>
              </a:lnSpc>
              <a:buFont typeface="Wingdings" panose="05000000000000000000" pitchFamily="2" charset="2"/>
              <a:buChar char="l"/>
              <a:defRPr/>
            </a:pPr>
            <a:r>
              <a:rPr lang="it-IT" altLang="it-IT" sz="2000" dirty="0" smtClean="0"/>
              <a:t> D è l'errore sistematico o "</a:t>
            </a:r>
            <a:r>
              <a:rPr lang="it-IT" altLang="it-IT" sz="2000" dirty="0" err="1" smtClean="0"/>
              <a:t>Bias</a:t>
            </a:r>
            <a:r>
              <a:rPr lang="it-IT" altLang="it-IT" sz="2000" dirty="0" smtClean="0"/>
              <a:t>"; </a:t>
            </a:r>
          </a:p>
          <a:p>
            <a:pPr marL="0" indent="0">
              <a:lnSpc>
                <a:spcPct val="90000"/>
              </a:lnSpc>
              <a:buFont typeface="Wingdings" panose="05000000000000000000" pitchFamily="2" charset="2"/>
              <a:buChar char="l"/>
              <a:defRPr/>
            </a:pPr>
            <a:r>
              <a:rPr lang="it-IT" altLang="it-IT" sz="2000" dirty="0" smtClean="0"/>
              <a:t> d è l'errore casuale (o "random" che può essere descritto dalle leggi della probabilità);</a:t>
            </a:r>
          </a:p>
          <a:p>
            <a:pPr marL="0" indent="0">
              <a:lnSpc>
                <a:spcPct val="90000"/>
              </a:lnSpc>
              <a:buFont typeface="Wingdings" panose="05000000000000000000" pitchFamily="2" charset="2"/>
              <a:buChar char="l"/>
              <a:defRPr/>
            </a:pPr>
            <a:r>
              <a:rPr lang="it-IT" altLang="it-IT" sz="2000" dirty="0" smtClean="0"/>
              <a:t> G è l'errore grossolano;</a:t>
            </a:r>
          </a:p>
          <a:p>
            <a:pPr marL="0" indent="0">
              <a:lnSpc>
                <a:spcPct val="90000"/>
              </a:lnSpc>
              <a:buFont typeface="Wingdings" panose="05000000000000000000" pitchFamily="2" charset="2"/>
              <a:buChar char="l"/>
              <a:defRPr/>
            </a:pPr>
            <a:r>
              <a:rPr lang="it-IT" altLang="it-IT" sz="2000" dirty="0" smtClean="0"/>
              <a:t> f(j) rappresenta gli errori imprevedibili, cioè associabili a mancanza di controllo del sistema analitico dipendente da qualche parametro esterno j.</a:t>
            </a:r>
            <a:endParaRPr lang="it-IT" altLang="it-IT" dirty="0" smtClean="0"/>
          </a:p>
        </p:txBody>
      </p:sp>
    </p:spTree>
    <p:extLst>
      <p:ext uri="{BB962C8B-B14F-4D97-AF65-F5344CB8AC3E}">
        <p14:creationId xmlns:p14="http://schemas.microsoft.com/office/powerpoint/2010/main" val="20231751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0722"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A863B5-6F8E-4A0F-80E7-76981D5F9A1F}"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5780" name="Text Box 4"/>
          <p:cNvSpPr txBox="1">
            <a:spLocks noChangeArrowheads="1"/>
          </p:cNvSpPr>
          <p:nvPr/>
        </p:nvSpPr>
        <p:spPr bwMode="auto">
          <a:xfrm>
            <a:off x="1143000" y="381000"/>
            <a:ext cx="746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Confronto di una media con un valore vero</a:t>
            </a:r>
          </a:p>
        </p:txBody>
      </p:sp>
      <p:sp>
        <p:nvSpPr>
          <p:cNvPr id="75781" name="Text Box 5"/>
          <p:cNvSpPr txBox="1">
            <a:spLocks noChangeArrowheads="1"/>
          </p:cNvSpPr>
          <p:nvPr/>
        </p:nvSpPr>
        <p:spPr bwMode="auto">
          <a:xfrm>
            <a:off x="1143000" y="990600"/>
            <a:ext cx="7696200"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Un test statistico implica sempre la formulazione di un'</a:t>
            </a:r>
            <a:r>
              <a:rPr kumimoji="0" lang="it-IT" altLang="it-IT" sz="18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ipotesi nulla</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(H</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0</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quella da verificare, contro un'</a:t>
            </a:r>
            <a:r>
              <a:rPr kumimoji="0" lang="it-IT" altLang="it-IT" sz="18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ipotesi alternativa</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(H</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1</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L'aggettivo </a:t>
            </a:r>
            <a:r>
              <a:rPr kumimoji="0" lang="it-IT" altLang="it-IT" sz="18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nulla</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è usato per sottolineare che la differenza da valutare non è significativa, e quindi è spiegabile sulla base dei soli errori casuali. Le due ipotesi si escludono a vicenda. </a:t>
            </a: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Ipotesi nulla (H</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rPr>
              <a:t>0</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x</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rPr>
              <a:t>m</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  x</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rPr>
              <a:t>t		              </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Ipotesi alternativa (H</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rPr>
              <a:t>1</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x</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rPr>
              <a:t>m</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sym typeface="Symbol" pitchFamily="18" charset="2"/>
              </a:rPr>
              <a:t></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x</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rPr>
              <a:t>t</a:t>
            </a:r>
          </a:p>
          <a:p>
            <a:pPr marL="0" marR="0" lvl="0" indent="0" algn="just" defTabSz="914400" rtl="0" eaLnBrk="0" fontAlgn="base" latinLnBrk="0" hangingPunct="0">
              <a:lnSpc>
                <a:spcPct val="100000"/>
              </a:lnSpc>
              <a:spcBef>
                <a:spcPct val="50000"/>
              </a:spcBef>
              <a:spcAft>
                <a:spcPct val="0"/>
              </a:spcAft>
              <a:buClrTx/>
              <a:buSzTx/>
              <a:buFontTx/>
              <a:buNone/>
              <a:tabLst/>
              <a:defRPr/>
            </a:pPr>
            <a:endPar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just" defTabSz="914400" rtl="0" eaLnBrk="0" fontAlgn="base" latinLnBrk="0" hangingPunct="0">
              <a:lnSpc>
                <a:spcPct val="100000"/>
              </a:lnSpc>
              <a:spcBef>
                <a:spcPct val="50000"/>
              </a:spcBef>
              <a:spcAft>
                <a:spcPct val="0"/>
              </a:spcAft>
              <a:buClrTx/>
              <a:buSzTx/>
              <a:buFontTx/>
              <a:buNone/>
              <a:tabLst/>
              <a:defRPr/>
            </a:pPr>
            <a:endParaRPr kumimoji="0" lang="it-IT" altLang="it-IT" sz="20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just" defTabSz="914400" rtl="0" eaLnBrk="0" fontAlgn="base" latinLnBrk="0" hangingPunct="0">
              <a:lnSpc>
                <a:spcPct val="100000"/>
              </a:lnSpc>
              <a:spcBef>
                <a:spcPct val="80000"/>
              </a:spcBef>
              <a:spcAft>
                <a:spcPct val="0"/>
              </a:spcAft>
              <a:buClrTx/>
              <a:buSzTx/>
              <a:buFontTx/>
              <a:buNone/>
              <a:tabLst/>
              <a:defRPr/>
            </a:pPr>
            <a:endParaRPr kumimoji="0" lang="it-IT" altLang="it-IT" sz="20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Se </a:t>
            </a:r>
            <a:r>
              <a:rPr kumimoji="0" lang="it-IT" altLang="it-IT" sz="18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t</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è maggiore del valore critico tabulato per il tipo di test (a due code), il livello di fiducia (0,95, 0,99, ecc..) e i gradi di libertà </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Symbol" pitchFamily="18" charset="2"/>
                <a:ea typeface="+mn-ea"/>
                <a:cs typeface="Times New Roman" pitchFamily="18" charset="0"/>
              </a:rPr>
              <a:t>n</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in oggetto, allora è probabile che sia presente un errore sistematico e l'ipotesi nulla è respinta. </a:t>
            </a:r>
          </a:p>
        </p:txBody>
      </p:sp>
      <p:graphicFrame>
        <p:nvGraphicFramePr>
          <p:cNvPr id="30727" name="Object 7"/>
          <p:cNvGraphicFramePr>
            <a:graphicFrameLocks noChangeAspect="1"/>
          </p:cNvGraphicFramePr>
          <p:nvPr/>
        </p:nvGraphicFramePr>
        <p:xfrm>
          <a:off x="3981450" y="3028950"/>
          <a:ext cx="1562100" cy="739775"/>
        </p:xfrm>
        <a:graphic>
          <a:graphicData uri="http://schemas.openxmlformats.org/presentationml/2006/ole">
            <mc:AlternateContent xmlns:mc="http://schemas.openxmlformats.org/markup-compatibility/2006">
              <mc:Choice xmlns:v="urn:schemas-microsoft-com:vml" Requires="v">
                <p:oleObj spid="_x0000_s67601" name="Equation" r:id="rId3" imgW="1040948" imgH="495085" progId="Equation.3">
                  <p:embed/>
                </p:oleObj>
              </mc:Choice>
              <mc:Fallback>
                <p:oleObj name="Equation" r:id="rId3" imgW="1040948" imgH="495085" progId="Equation.3">
                  <p:embed/>
                  <p:pic>
                    <p:nvPicPr>
                      <p:cNvPr id="30727"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450" y="3028950"/>
                        <a:ext cx="1562100"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28" name="Comment 9"/>
          <p:cNvSpPr>
            <a:spLocks noChangeArrowheads="1"/>
          </p:cNvSpPr>
          <p:nvPr/>
        </p:nvSpPr>
        <p:spPr bwMode="auto">
          <a:xfrm>
            <a:off x="1143000" y="5334000"/>
            <a:ext cx="7680325" cy="314325"/>
          </a:xfrm>
          <a:prstGeom prst="rect">
            <a:avLst/>
          </a:prstGeom>
          <a:solidFill>
            <a:schemeClr val="bg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0" i="0" u="none" strike="noStrike" kern="1200" cap="none" spc="0" normalizeH="0" baseline="0" noProof="0">
                <a:ln>
                  <a:noFill/>
                </a:ln>
                <a:solidFill>
                  <a:srgbClr val="CC3300"/>
                </a:solidFill>
                <a:effectLst/>
                <a:uLnTx/>
                <a:uFillTx/>
                <a:latin typeface="Arial" charset="0"/>
                <a:ea typeface="+mn-ea"/>
                <a:cs typeface="+mn-cs"/>
              </a:rPr>
              <a:t>Attenzione: le tabelle riportanti la t di Student  possono essere a 1 o a 2 code.</a:t>
            </a:r>
          </a:p>
        </p:txBody>
      </p:sp>
      <p:sp>
        <p:nvSpPr>
          <p:cNvPr id="30729" name="Text Box 10"/>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FB11E694-A6B2-4693-80CE-E60E5EBCDD36}"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40</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786519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1746"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CF5532-19FD-4288-9695-DE1068BD8713}"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157700" name="Text Box 1028"/>
          <p:cNvSpPr txBox="1">
            <a:spLocks noChangeArrowheads="1"/>
          </p:cNvSpPr>
          <p:nvPr/>
        </p:nvSpPr>
        <p:spPr bwMode="auto">
          <a:xfrm>
            <a:off x="1143000" y="381000"/>
            <a:ext cx="746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Test a 1 o 2 code</a:t>
            </a:r>
          </a:p>
        </p:txBody>
      </p:sp>
      <p:grpSp>
        <p:nvGrpSpPr>
          <p:cNvPr id="31749" name="Group 1044"/>
          <p:cNvGrpSpPr>
            <a:grpSpLocks/>
          </p:cNvGrpSpPr>
          <p:nvPr/>
        </p:nvGrpSpPr>
        <p:grpSpPr bwMode="auto">
          <a:xfrm>
            <a:off x="990600" y="1066800"/>
            <a:ext cx="7620000" cy="4848225"/>
            <a:chOff x="432" y="576"/>
            <a:chExt cx="5328" cy="3440"/>
          </a:xfrm>
        </p:grpSpPr>
        <p:sp>
          <p:nvSpPr>
            <p:cNvPr id="157705" name="Text Box 1033"/>
            <p:cNvSpPr txBox="1">
              <a:spLocks noChangeArrowheads="1"/>
            </p:cNvSpPr>
            <p:nvPr/>
          </p:nvSpPr>
          <p:spPr bwMode="auto">
            <a:xfrm>
              <a:off x="3216" y="2976"/>
              <a:ext cx="2544" cy="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Nei test a </a:t>
              </a:r>
              <a:r>
                <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1 coda</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si è interessati ad un solo lato della distribuzione. </a:t>
              </a:r>
              <a:r>
                <a:rPr kumimoji="0" lang="it-IT" altLang="it-IT" sz="1800" b="0" i="1"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Il 95% dell’area è compreso nell’intervallo compreso tra  -</a:t>
              </a:r>
              <a:r>
                <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a:t>
              </a:r>
              <a:r>
                <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 </a:t>
              </a:r>
              <a:r>
                <a:rPr kumimoji="0" lang="it-IT" altLang="it-IT" sz="1800" b="0" i="1"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e</a:t>
              </a:r>
              <a:r>
                <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 ( + k).</a:t>
              </a:r>
              <a:endPar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endParaRPr>
            </a:p>
          </p:txBody>
        </p:sp>
        <p:sp>
          <p:nvSpPr>
            <p:cNvPr id="157706" name="Text Box 1034"/>
            <p:cNvSpPr txBox="1">
              <a:spLocks noChangeArrowheads="1"/>
            </p:cNvSpPr>
            <p:nvPr/>
          </p:nvSpPr>
          <p:spPr bwMode="auto">
            <a:xfrm>
              <a:off x="432" y="2976"/>
              <a:ext cx="2496" cy="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Nei test a </a:t>
              </a:r>
              <a:r>
                <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2 code</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si è interessati ad entrambi i lati della distribuzione. </a:t>
              </a:r>
              <a:r>
                <a:rPr kumimoji="0" lang="it-IT" altLang="it-IT" sz="1800" b="0" i="1"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Il 95% dell’area è compreso nell’intervallo </a:t>
              </a:r>
              <a:r>
                <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a:t>
              </a:r>
              <a:r>
                <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  </a:t>
              </a:r>
              <a:r>
                <a:rPr kumimoji="0" lang="it-IT" altLang="it-IT" sz="18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 k</a:t>
              </a:r>
              <a:r>
                <a:rPr kumimoji="0" lang="it-IT" altLang="it-IT" sz="1800" b="0" i="1"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a:t>
              </a:r>
            </a:p>
          </p:txBody>
        </p:sp>
        <p:grpSp>
          <p:nvGrpSpPr>
            <p:cNvPr id="31753" name="Group 1035"/>
            <p:cNvGrpSpPr>
              <a:grpSpLocks/>
            </p:cNvGrpSpPr>
            <p:nvPr/>
          </p:nvGrpSpPr>
          <p:grpSpPr bwMode="auto">
            <a:xfrm>
              <a:off x="624" y="1152"/>
              <a:ext cx="2064" cy="1728"/>
              <a:chOff x="240" y="336"/>
              <a:chExt cx="2208" cy="1874"/>
            </a:xfrm>
          </p:grpSpPr>
          <p:pic>
            <p:nvPicPr>
              <p:cNvPr id="31759" name="Picture 10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 y="336"/>
                <a:ext cx="2208" cy="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Text Box 1037"/>
              <p:cNvSpPr txBox="1">
                <a:spLocks noChangeArrowheads="1"/>
              </p:cNvSpPr>
              <p:nvPr/>
            </p:nvSpPr>
            <p:spPr bwMode="auto">
              <a:xfrm>
                <a:off x="241" y="1920"/>
                <a:ext cx="2207" cy="290"/>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k(P = 95%)</a:t>
                </a:r>
                <a:r>
                  <a:rPr kumimoji="0" lang="it-IT" altLang="it-IT" sz="1800" b="0" i="0" u="none" strike="noStrike" kern="1200" cap="none" spc="0" normalizeH="0" baseline="-25000" noProof="0">
                    <a:ln>
                      <a:noFill/>
                    </a:ln>
                    <a:solidFill>
                      <a:prstClr val="black"/>
                    </a:solidFill>
                    <a:effectLst/>
                    <a:uLnTx/>
                    <a:uFillTx/>
                    <a:latin typeface="Arial" charset="0"/>
                    <a:ea typeface="+mn-ea"/>
                    <a:cs typeface="+mn-cs"/>
                  </a:rPr>
                  <a:t>2code</a:t>
                </a: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 = 1,95</a:t>
                </a:r>
                <a:endParaRPr kumimoji="0" lang="it-IT" altLang="it-IT" sz="1800" b="0" i="0" u="none" strike="noStrike" kern="1200" cap="none" spc="0" normalizeH="0" baseline="-25000" noProof="0">
                  <a:ln>
                    <a:noFill/>
                  </a:ln>
                  <a:solidFill>
                    <a:prstClr val="black"/>
                  </a:solidFill>
                  <a:effectLst/>
                  <a:uLnTx/>
                  <a:uFillTx/>
                  <a:latin typeface="Arial" charset="0"/>
                  <a:ea typeface="+mn-ea"/>
                  <a:cs typeface="+mn-cs"/>
                </a:endParaRPr>
              </a:p>
            </p:txBody>
          </p:sp>
          <p:sp>
            <p:nvSpPr>
              <p:cNvPr id="31761" name="Text Box 1038"/>
              <p:cNvSpPr txBox="1">
                <a:spLocks noChangeArrowheads="1"/>
              </p:cNvSpPr>
              <p:nvPr/>
            </p:nvSpPr>
            <p:spPr bwMode="auto">
              <a:xfrm>
                <a:off x="1535" y="528"/>
                <a:ext cx="769" cy="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FF0000"/>
                    </a:solidFill>
                    <a:effectLst/>
                    <a:uLnTx/>
                    <a:uFillTx/>
                    <a:latin typeface="Arial" charset="0"/>
                    <a:ea typeface="+mn-ea"/>
                    <a:cs typeface="+mn-cs"/>
                  </a:rPr>
                  <a:t>2 code</a:t>
                </a:r>
              </a:p>
            </p:txBody>
          </p:sp>
        </p:grpSp>
        <p:grpSp>
          <p:nvGrpSpPr>
            <p:cNvPr id="31754" name="Group 1039"/>
            <p:cNvGrpSpPr>
              <a:grpSpLocks/>
            </p:cNvGrpSpPr>
            <p:nvPr/>
          </p:nvGrpSpPr>
          <p:grpSpPr bwMode="auto">
            <a:xfrm>
              <a:off x="3407" y="1056"/>
              <a:ext cx="2065" cy="1854"/>
              <a:chOff x="3263" y="336"/>
              <a:chExt cx="2209" cy="1982"/>
            </a:xfrm>
          </p:grpSpPr>
          <p:pic>
            <p:nvPicPr>
              <p:cNvPr id="31756" name="Picture 1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336"/>
                <a:ext cx="2208" cy="1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Text Box 1041"/>
              <p:cNvSpPr txBox="1">
                <a:spLocks noChangeArrowheads="1"/>
              </p:cNvSpPr>
              <p:nvPr/>
            </p:nvSpPr>
            <p:spPr bwMode="auto">
              <a:xfrm>
                <a:off x="3263" y="1824"/>
                <a:ext cx="2209" cy="494"/>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k(P = 95%)</a:t>
                </a:r>
                <a:r>
                  <a:rPr kumimoji="0" lang="it-IT" altLang="it-IT" sz="1800" b="0" i="0" u="none" strike="noStrike" kern="1200" cap="none" spc="0" normalizeH="0" baseline="-25000" noProof="0">
                    <a:ln>
                      <a:noFill/>
                    </a:ln>
                    <a:solidFill>
                      <a:prstClr val="black"/>
                    </a:solidFill>
                    <a:effectLst/>
                    <a:uLnTx/>
                    <a:uFillTx/>
                    <a:latin typeface="Arial" charset="0"/>
                    <a:ea typeface="+mn-ea"/>
                    <a:cs typeface="+mn-cs"/>
                  </a:rPr>
                  <a:t>1coda </a:t>
                </a: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k(P = 90%)</a:t>
                </a:r>
                <a:r>
                  <a:rPr kumimoji="0" lang="it-IT" altLang="it-IT" sz="1800" b="0" i="0" u="none" strike="noStrike" kern="1200" cap="none" spc="0" normalizeH="0" baseline="-25000" noProof="0">
                    <a:ln>
                      <a:noFill/>
                    </a:ln>
                    <a:solidFill>
                      <a:prstClr val="black"/>
                    </a:solidFill>
                    <a:effectLst/>
                    <a:uLnTx/>
                    <a:uFillTx/>
                    <a:latin typeface="Arial" charset="0"/>
                    <a:ea typeface="+mn-ea"/>
                    <a:cs typeface="+mn-cs"/>
                  </a:rPr>
                  <a:t>2code</a:t>
                </a: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 = 1,645</a:t>
                </a:r>
                <a:endParaRPr kumimoji="0" lang="it-IT" altLang="it-IT" sz="1800" b="0" i="0" u="none" strike="noStrike" kern="1200" cap="none" spc="0" normalizeH="0" baseline="-25000" noProof="0">
                  <a:ln>
                    <a:noFill/>
                  </a:ln>
                  <a:solidFill>
                    <a:prstClr val="black"/>
                  </a:solidFill>
                  <a:effectLst/>
                  <a:uLnTx/>
                  <a:uFillTx/>
                  <a:latin typeface="Arial" charset="0"/>
                  <a:ea typeface="+mn-ea"/>
                  <a:cs typeface="+mn-cs"/>
                </a:endParaRPr>
              </a:p>
            </p:txBody>
          </p:sp>
          <p:sp>
            <p:nvSpPr>
              <p:cNvPr id="31758" name="Rectangle 1042"/>
              <p:cNvSpPr>
                <a:spLocks noChangeArrowheads="1"/>
              </p:cNvSpPr>
              <p:nvPr/>
            </p:nvSpPr>
            <p:spPr bwMode="auto">
              <a:xfrm>
                <a:off x="4610" y="527"/>
                <a:ext cx="707"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FF0000"/>
                    </a:solidFill>
                    <a:effectLst/>
                    <a:uLnTx/>
                    <a:uFillTx/>
                    <a:latin typeface="Arial" charset="0"/>
                    <a:ea typeface="+mn-ea"/>
                    <a:cs typeface="+mn-cs"/>
                  </a:rPr>
                  <a:t>1 coda</a:t>
                </a:r>
              </a:p>
            </p:txBody>
          </p:sp>
        </p:grpSp>
        <p:sp>
          <p:nvSpPr>
            <p:cNvPr id="157715" name="Text Box 1043"/>
            <p:cNvSpPr txBox="1">
              <a:spLocks noChangeArrowheads="1"/>
            </p:cNvSpPr>
            <p:nvPr/>
          </p:nvSpPr>
          <p:spPr bwMode="auto">
            <a:xfrm>
              <a:off x="480" y="576"/>
              <a:ext cx="5185" cy="45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75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Il valore critico di t è diverso per test da effettuare ad una o due vie (una/due coda/e).</a:t>
              </a:r>
              <a:endPar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endParaRPr>
            </a:p>
          </p:txBody>
        </p:sp>
      </p:grpSp>
      <p:sp>
        <p:nvSpPr>
          <p:cNvPr id="31750" name="Text Box 1045"/>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B5F8B601-D62B-4F9A-8770-27323DF458FF}"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41</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5756528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2770"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C292CE-0EA0-443A-B40A-4670DB1BB914}"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2772" name="Rectangle 4"/>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6809" name="Text Box 9"/>
          <p:cNvSpPr txBox="1">
            <a:spLocks noChangeArrowheads="1"/>
          </p:cNvSpPr>
          <p:nvPr/>
        </p:nvSpPr>
        <p:spPr bwMode="auto">
          <a:xfrm>
            <a:off x="1371600" y="1143000"/>
            <a:ext cx="7162800" cy="14954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
                <a:srgbClr val="FF0000"/>
              </a:buClr>
              <a:buSzPct val="120000"/>
              <a:buFont typeface="Wingdings" pitchFamily="2" charset="2"/>
              <a:buChar char="v"/>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Una serie d’analisi replicate del contenuto alcolico di un campione standard di vino, contenente il 12,55% di alcol etilico, dà i seguenti risultati (%):</a:t>
            </a:r>
          </a:p>
          <a:p>
            <a:pPr marL="0" marR="0" lvl="0" indent="0" algn="ctr" defTabSz="914400" rtl="0" eaLnBrk="1" fontAlgn="base" latinLnBrk="0" hangingPunct="1">
              <a:lnSpc>
                <a:spcPct val="100000"/>
              </a:lnSpc>
              <a:spcBef>
                <a:spcPct val="0"/>
              </a:spcBef>
              <a:spcAft>
                <a:spcPct val="0"/>
              </a:spcAft>
              <a:buClr>
                <a:srgbClr val="FF0000"/>
              </a:buClr>
              <a:buSzPct val="120000"/>
              <a:buFont typeface="Wingdings" pitchFamily="2" charset="2"/>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12,32; 12,19; 11,98; 12,24; 12,15; 11,99</a:t>
            </a:r>
          </a:p>
          <a:p>
            <a:pPr marL="0" marR="0" lvl="0" indent="0" algn="just" defTabSz="914400" rtl="0" eaLnBrk="1" fontAlgn="base" latinLnBrk="0" hangingPunct="1">
              <a:lnSpc>
                <a:spcPct val="100000"/>
              </a:lnSpc>
              <a:spcBef>
                <a:spcPct val="0"/>
              </a:spcBef>
              <a:spcAft>
                <a:spcPct val="0"/>
              </a:spcAft>
              <a:buClr>
                <a:srgbClr val="FF0000"/>
              </a:buClr>
              <a:buSzPct val="120000"/>
              <a:buFont typeface="Wingdings" pitchFamily="2" charset="2"/>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Verificare la presenza d’errori sistematici (</a:t>
            </a:r>
            <a:r>
              <a:rPr kumimoji="0" lang="it-IT" altLang="it-IT" sz="1800" b="0" i="1" u="none" strike="noStrike" kern="1200" cap="none" spc="0" normalizeH="0" baseline="0" noProof="0">
                <a:ln>
                  <a:noFill/>
                </a:ln>
                <a:solidFill>
                  <a:prstClr val="white"/>
                </a:solidFill>
                <a:effectLst/>
                <a:uLnTx/>
                <a:uFillTx/>
                <a:latin typeface="Arial" charset="0"/>
                <a:ea typeface="+mn-ea"/>
                <a:cs typeface="Times New Roman" pitchFamily="18" charset="0"/>
              </a:rPr>
              <a:t>1</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sym typeface="Symbol" pitchFamily="18" charset="2"/>
              </a:rPr>
              <a:t></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 = 0,95).</a:t>
            </a:r>
            <a:endParaRPr kumimoji="0" lang="it-IT" altLang="it-IT" sz="2400" b="0" i="0" u="none" strike="noStrike" kern="1200" cap="none" spc="0" normalizeH="0" baseline="0" noProof="0">
              <a:ln>
                <a:noFill/>
              </a:ln>
              <a:solidFill>
                <a:srgbClr val="CC3300"/>
              </a:solidFill>
              <a:effectLst/>
              <a:uLnTx/>
              <a:uFillTx/>
              <a:latin typeface="Arial" charset="0"/>
              <a:ea typeface="+mn-ea"/>
              <a:cs typeface="+mn-cs"/>
            </a:endParaRPr>
          </a:p>
        </p:txBody>
      </p:sp>
      <p:grpSp>
        <p:nvGrpSpPr>
          <p:cNvPr id="76821" name="Group 21"/>
          <p:cNvGrpSpPr>
            <a:grpSpLocks/>
          </p:cNvGrpSpPr>
          <p:nvPr/>
        </p:nvGrpSpPr>
        <p:grpSpPr bwMode="auto">
          <a:xfrm>
            <a:off x="1371600" y="3200400"/>
            <a:ext cx="7239000" cy="2703513"/>
            <a:chOff x="864" y="2016"/>
            <a:chExt cx="4560" cy="1703"/>
          </a:xfrm>
        </p:grpSpPr>
        <p:sp>
          <p:nvSpPr>
            <p:cNvPr id="32779" name="Rectangle 14"/>
            <p:cNvSpPr>
              <a:spLocks noChangeArrowheads="1"/>
            </p:cNvSpPr>
            <p:nvPr/>
          </p:nvSpPr>
          <p:spPr bwMode="auto">
            <a:xfrm>
              <a:off x="1296" y="3216"/>
              <a:ext cx="3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2780" name="Text Box 18"/>
            <p:cNvSpPr txBox="1">
              <a:spLocks noChangeArrowheads="1"/>
            </p:cNvSpPr>
            <p:nvPr/>
          </p:nvSpPr>
          <p:spPr bwMode="auto">
            <a:xfrm>
              <a:off x="864" y="2016"/>
              <a:ext cx="4560" cy="1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Il valore medio e la deviazione standard risultano uguali a 12,145% e 0,136%, rispettivamente.</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Il valore critico di </a:t>
              </a:r>
              <a:r>
                <a:rPr kumimoji="0" lang="it-IT" altLang="it-IT" sz="1800" b="0" i="1" u="none" strike="noStrike" kern="1200" cap="none" spc="0" normalizeH="0" baseline="0" noProof="0">
                  <a:ln>
                    <a:noFill/>
                  </a:ln>
                  <a:solidFill>
                    <a:prstClr val="white"/>
                  </a:solidFill>
                  <a:effectLst/>
                  <a:uLnTx/>
                  <a:uFillTx/>
                  <a:latin typeface="Arial" charset="0"/>
                  <a:ea typeface="+mn-ea"/>
                  <a:cs typeface="Times New Roman" pitchFamily="18" charset="0"/>
                </a:rPr>
                <a:t>t</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 per 5 gradi di libertà è 2,57 (</a:t>
              </a:r>
              <a:r>
                <a:rPr kumimoji="0" lang="it-IT" altLang="it-IT" sz="1800" b="0" i="1" u="none" strike="noStrike" kern="1200" cap="none" spc="0" normalizeH="0" baseline="0" noProof="0">
                  <a:ln>
                    <a:noFill/>
                  </a:ln>
                  <a:solidFill>
                    <a:prstClr val="white"/>
                  </a:solidFill>
                  <a:effectLst/>
                  <a:uLnTx/>
                  <a:uFillTx/>
                  <a:latin typeface="Arial" charset="0"/>
                  <a:ea typeface="+mn-ea"/>
                  <a:cs typeface="Times New Roman" pitchFamily="18" charset="0"/>
                </a:rPr>
                <a:t>1</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sym typeface="Symbol" pitchFamily="18" charset="2"/>
                </a:rPr>
                <a:t></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 = 0,95). Dato che il valore calcolato è maggiore di quello critico, l'ipotesi nulla è rigettata. La probabilità che la differenza tra i due valori sia dovuta al caso è minore del 5%.</a:t>
              </a: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 </a:t>
              </a:r>
            </a:p>
          </p:txBody>
        </p:sp>
        <p:graphicFrame>
          <p:nvGraphicFramePr>
            <p:cNvPr id="32781" name="Object 19"/>
            <p:cNvGraphicFramePr>
              <a:graphicFrameLocks noChangeAspect="1"/>
            </p:cNvGraphicFramePr>
            <p:nvPr/>
          </p:nvGraphicFramePr>
          <p:xfrm>
            <a:off x="2304" y="2448"/>
            <a:ext cx="1632" cy="406"/>
          </p:xfrm>
          <a:graphic>
            <a:graphicData uri="http://schemas.openxmlformats.org/presentationml/2006/ole">
              <mc:AlternateContent xmlns:mc="http://schemas.openxmlformats.org/markup-compatibility/2006">
                <mc:Choice xmlns:v="urn:schemas-microsoft-com:vml" Requires="v">
                  <p:oleObj spid="_x0000_s68625" r:id="rId3" imgW="1955800" imgH="482600" progId="Equation.3">
                    <p:embed/>
                  </p:oleObj>
                </mc:Choice>
                <mc:Fallback>
                  <p:oleObj r:id="rId3" imgW="1955800" imgH="482600" progId="Equation.3">
                    <p:embed/>
                    <p:pic>
                      <p:nvPicPr>
                        <p:cNvPr id="32781"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 y="2448"/>
                          <a:ext cx="1632" cy="40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2775" name="Group 22"/>
          <p:cNvGrpSpPr>
            <a:grpSpLocks/>
          </p:cNvGrpSpPr>
          <p:nvPr/>
        </p:nvGrpSpPr>
        <p:grpSpPr bwMode="auto">
          <a:xfrm>
            <a:off x="990600" y="228600"/>
            <a:ext cx="7772400" cy="396875"/>
            <a:chOff x="624" y="144"/>
            <a:chExt cx="4896" cy="250"/>
          </a:xfrm>
        </p:grpSpPr>
        <p:sp>
          <p:nvSpPr>
            <p:cNvPr id="32777" name="Rectangle 23"/>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6824" name="Text Box 24"/>
            <p:cNvSpPr txBox="1">
              <a:spLocks noChangeArrowheads="1"/>
            </p:cNvSpPr>
            <p:nvPr/>
          </p:nvSpPr>
          <p:spPr bwMode="auto">
            <a:xfrm>
              <a:off x="673" y="144"/>
              <a:ext cx="8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1" i="0" u="none" strike="noStrike" kern="1200" cap="none" spc="0" normalizeH="0" baseline="0" noProof="0">
                  <a:ln>
                    <a:noFill/>
                  </a:ln>
                  <a:solidFill>
                    <a:srgbClr val="008000"/>
                  </a:solidFill>
                  <a:effectLst>
                    <a:outerShdw blurRad="38100" dist="38100" dir="2700000" algn="tl">
                      <a:srgbClr val="000000"/>
                    </a:outerShdw>
                  </a:effectLst>
                  <a:uLnTx/>
                  <a:uFillTx/>
                  <a:latin typeface="Arial" charset="0"/>
                  <a:ea typeface="+mn-ea"/>
                  <a:cs typeface="+mn-cs"/>
                </a:rPr>
                <a:t>Esempi</a:t>
              </a:r>
            </a:p>
          </p:txBody>
        </p:sp>
      </p:grpSp>
      <p:sp>
        <p:nvSpPr>
          <p:cNvPr id="32776" name="Text Box 25"/>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2617BEAF-37D0-4211-9309-500C5E095C4C}"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42</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1156716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3794"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4FA802-6A43-4B62-BB72-649053E5951F}"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3796" name="Rectangle 4"/>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20168" name="Text Box 8"/>
          <p:cNvSpPr txBox="1">
            <a:spLocks noChangeArrowheads="1"/>
          </p:cNvSpPr>
          <p:nvPr/>
        </p:nvSpPr>
        <p:spPr bwMode="auto">
          <a:xfrm>
            <a:off x="1371600" y="1143000"/>
            <a:ext cx="7162800" cy="14954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
                <a:srgbClr val="FF0000"/>
              </a:buClr>
              <a:buSzPct val="120000"/>
              <a:buFont typeface="Wingdings" pitchFamily="2" charset="2"/>
              <a:buChar char="v"/>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Una serie d’analisi replicate del contenuto alcolico di un campione standard di vino, contenente il 12,55% di alcol etilico, dà i seguenti risultati (%):</a:t>
            </a:r>
          </a:p>
          <a:p>
            <a:pPr marL="0" marR="0" lvl="0" indent="0" algn="ctr" defTabSz="914400" rtl="0" eaLnBrk="1" fontAlgn="base" latinLnBrk="0" hangingPunct="1">
              <a:lnSpc>
                <a:spcPct val="100000"/>
              </a:lnSpc>
              <a:spcBef>
                <a:spcPct val="0"/>
              </a:spcBef>
              <a:spcAft>
                <a:spcPct val="0"/>
              </a:spcAft>
              <a:buClr>
                <a:srgbClr val="FF0000"/>
              </a:buClr>
              <a:buSzPct val="120000"/>
              <a:buFont typeface="Wingdings" pitchFamily="2" charset="2"/>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13,32; 12,19; 11,98; 12,24; 12,15; 10,99</a:t>
            </a:r>
          </a:p>
          <a:p>
            <a:pPr marL="0" marR="0" lvl="0" indent="0" algn="just" defTabSz="914400" rtl="0" eaLnBrk="1" fontAlgn="base" latinLnBrk="0" hangingPunct="1">
              <a:lnSpc>
                <a:spcPct val="100000"/>
              </a:lnSpc>
              <a:spcBef>
                <a:spcPct val="0"/>
              </a:spcBef>
              <a:spcAft>
                <a:spcPct val="0"/>
              </a:spcAft>
              <a:buClr>
                <a:srgbClr val="FF0000"/>
              </a:buClr>
              <a:buSzPct val="120000"/>
              <a:buFont typeface="Wingdings" pitchFamily="2" charset="2"/>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Verificare la presenza d’errori sistematici (</a:t>
            </a:r>
            <a:r>
              <a:rPr kumimoji="0" lang="it-IT" altLang="it-IT" sz="1800" b="0" i="1" u="none" strike="noStrike" kern="1200" cap="none" spc="0" normalizeH="0" baseline="0" noProof="0">
                <a:ln>
                  <a:noFill/>
                </a:ln>
                <a:solidFill>
                  <a:prstClr val="white"/>
                </a:solidFill>
                <a:effectLst/>
                <a:uLnTx/>
                <a:uFillTx/>
                <a:latin typeface="Arial" charset="0"/>
                <a:ea typeface="+mn-ea"/>
                <a:cs typeface="Times New Roman" pitchFamily="18" charset="0"/>
              </a:rPr>
              <a:t>1</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sym typeface="Symbol" pitchFamily="18" charset="2"/>
              </a:rPr>
              <a:t></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 = 0,95).</a:t>
            </a:r>
            <a:endParaRPr kumimoji="0" lang="it-IT" altLang="it-IT" sz="2400" b="0" i="0" u="none" strike="noStrike" kern="1200" cap="none" spc="0" normalizeH="0" baseline="0" noProof="0">
              <a:ln>
                <a:noFill/>
              </a:ln>
              <a:solidFill>
                <a:srgbClr val="CC3300"/>
              </a:solidFill>
              <a:effectLst/>
              <a:uLnTx/>
              <a:uFillTx/>
              <a:latin typeface="Arial" charset="0"/>
              <a:ea typeface="+mn-ea"/>
              <a:cs typeface="+mn-cs"/>
            </a:endParaRPr>
          </a:p>
        </p:txBody>
      </p:sp>
      <p:grpSp>
        <p:nvGrpSpPr>
          <p:cNvPr id="220173" name="Group 13"/>
          <p:cNvGrpSpPr>
            <a:grpSpLocks/>
          </p:cNvGrpSpPr>
          <p:nvPr/>
        </p:nvGrpSpPr>
        <p:grpSpPr bwMode="auto">
          <a:xfrm>
            <a:off x="1371600" y="2971800"/>
            <a:ext cx="7239000" cy="2978150"/>
            <a:chOff x="864" y="1872"/>
            <a:chExt cx="4560" cy="1876"/>
          </a:xfrm>
        </p:grpSpPr>
        <p:sp>
          <p:nvSpPr>
            <p:cNvPr id="33803" name="Rectangle 10"/>
            <p:cNvSpPr>
              <a:spLocks noChangeArrowheads="1"/>
            </p:cNvSpPr>
            <p:nvPr/>
          </p:nvSpPr>
          <p:spPr bwMode="auto">
            <a:xfrm>
              <a:off x="1296" y="3072"/>
              <a:ext cx="3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3804" name="Text Box 11"/>
            <p:cNvSpPr txBox="1">
              <a:spLocks noChangeArrowheads="1"/>
            </p:cNvSpPr>
            <p:nvPr/>
          </p:nvSpPr>
          <p:spPr bwMode="auto">
            <a:xfrm>
              <a:off x="864" y="1872"/>
              <a:ext cx="4560" cy="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Il valore medio e la deviazione standard risultano uguali a 12,145% (come nell’esempio precedente) e 0,742 % (invece di 0,136%), rispettivamente.</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Il valore critico di </a:t>
              </a:r>
              <a:r>
                <a:rPr kumimoji="0" lang="it-IT" altLang="it-IT" sz="1800" b="0" i="1" u="none" strike="noStrike" kern="1200" cap="none" spc="0" normalizeH="0" baseline="0" noProof="0">
                  <a:ln>
                    <a:noFill/>
                  </a:ln>
                  <a:solidFill>
                    <a:prstClr val="white"/>
                  </a:solidFill>
                  <a:effectLst/>
                  <a:uLnTx/>
                  <a:uFillTx/>
                  <a:latin typeface="Arial" charset="0"/>
                  <a:ea typeface="+mn-ea"/>
                  <a:cs typeface="Times New Roman" pitchFamily="18" charset="0"/>
                </a:rPr>
                <a:t>t</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 per 5 gradi di libertà è 2,57 (</a:t>
              </a:r>
              <a:r>
                <a:rPr kumimoji="0" lang="it-IT" altLang="it-IT" sz="1800" b="0" i="1" u="none" strike="noStrike" kern="1200" cap="none" spc="0" normalizeH="0" baseline="0" noProof="0">
                  <a:ln>
                    <a:noFill/>
                  </a:ln>
                  <a:solidFill>
                    <a:prstClr val="white"/>
                  </a:solidFill>
                  <a:effectLst/>
                  <a:uLnTx/>
                  <a:uFillTx/>
                  <a:latin typeface="Arial" charset="0"/>
                  <a:ea typeface="+mn-ea"/>
                  <a:cs typeface="Times New Roman" pitchFamily="18" charset="0"/>
                </a:rPr>
                <a:t>1</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sym typeface="Symbol" pitchFamily="18" charset="2"/>
                </a:rPr>
                <a:t></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 = 0,95). Dato che il valore calcolato è minore di quello critico, l'ipotesi nulla è accettata. La differenza tra i due valori è spiegabile sulla base degli errori casuali (P = 95%).</a:t>
              </a:r>
              <a:r>
                <a:rPr kumimoji="0" lang="it-IT" altLang="it-IT" sz="1800" b="0" i="0" u="none" strike="noStrike" kern="1200" cap="none" spc="0" normalizeH="0" baseline="0" noProof="0">
                  <a:ln>
                    <a:noFill/>
                  </a:ln>
                  <a:solidFill>
                    <a:prstClr val="black"/>
                  </a:solidFill>
                  <a:effectLst/>
                  <a:uLnTx/>
                  <a:uFillTx/>
                  <a:latin typeface="Arial" charset="0"/>
                  <a:ea typeface="+mn-ea"/>
                  <a:cs typeface="+mn-cs"/>
                </a:rPr>
                <a:t> </a:t>
              </a:r>
            </a:p>
          </p:txBody>
        </p:sp>
        <p:graphicFrame>
          <p:nvGraphicFramePr>
            <p:cNvPr id="33805" name="Object 12"/>
            <p:cNvGraphicFramePr>
              <a:graphicFrameLocks noChangeAspect="1"/>
            </p:cNvGraphicFramePr>
            <p:nvPr/>
          </p:nvGraphicFramePr>
          <p:xfrm>
            <a:off x="2208" y="2400"/>
            <a:ext cx="1791" cy="428"/>
          </p:xfrm>
          <a:graphic>
            <a:graphicData uri="http://schemas.openxmlformats.org/presentationml/2006/ole">
              <mc:AlternateContent xmlns:mc="http://schemas.openxmlformats.org/markup-compatibility/2006">
                <mc:Choice xmlns:v="urn:schemas-microsoft-com:vml" Requires="v">
                  <p:oleObj spid="_x0000_s69649" name="Equation" r:id="rId3" imgW="2146300" imgH="508000" progId="Equation.3">
                    <p:embed/>
                  </p:oleObj>
                </mc:Choice>
                <mc:Fallback>
                  <p:oleObj name="Equation" r:id="rId3" imgW="2146300" imgH="508000" progId="Equation.3">
                    <p:embed/>
                    <p:pic>
                      <p:nvPicPr>
                        <p:cNvPr id="33805"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 y="2400"/>
                          <a:ext cx="1791" cy="4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33799" name="Group 14"/>
          <p:cNvGrpSpPr>
            <a:grpSpLocks/>
          </p:cNvGrpSpPr>
          <p:nvPr/>
        </p:nvGrpSpPr>
        <p:grpSpPr bwMode="auto">
          <a:xfrm>
            <a:off x="990600" y="228600"/>
            <a:ext cx="7772400" cy="396875"/>
            <a:chOff x="624" y="144"/>
            <a:chExt cx="4896" cy="250"/>
          </a:xfrm>
        </p:grpSpPr>
        <p:sp>
          <p:nvSpPr>
            <p:cNvPr id="33801" name="Rectangle 15"/>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20176" name="Text Box 16"/>
            <p:cNvSpPr txBox="1">
              <a:spLocks noChangeArrowheads="1"/>
            </p:cNvSpPr>
            <p:nvPr/>
          </p:nvSpPr>
          <p:spPr bwMode="auto">
            <a:xfrm>
              <a:off x="673" y="144"/>
              <a:ext cx="8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1" i="0" u="none" strike="noStrike" kern="1200" cap="none" spc="0" normalizeH="0" baseline="0" noProof="0">
                  <a:ln>
                    <a:noFill/>
                  </a:ln>
                  <a:solidFill>
                    <a:srgbClr val="008000"/>
                  </a:solidFill>
                  <a:effectLst>
                    <a:outerShdw blurRad="38100" dist="38100" dir="2700000" algn="tl">
                      <a:srgbClr val="000000"/>
                    </a:outerShdw>
                  </a:effectLst>
                  <a:uLnTx/>
                  <a:uFillTx/>
                  <a:latin typeface="Arial" charset="0"/>
                  <a:ea typeface="+mn-ea"/>
                  <a:cs typeface="+mn-cs"/>
                </a:rPr>
                <a:t>Esempi</a:t>
              </a:r>
            </a:p>
          </p:txBody>
        </p:sp>
      </p:grpSp>
      <p:sp>
        <p:nvSpPr>
          <p:cNvPr id="33800" name="Text Box 17"/>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B944C294-CE5D-4466-B815-76855043FC0D}"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43</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18497852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4818"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FA54A2B-92DC-490C-8173-8319FD733702}"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7828" name="Text Box 4"/>
          <p:cNvSpPr txBox="1">
            <a:spLocks noChangeArrowheads="1"/>
          </p:cNvSpPr>
          <p:nvPr/>
        </p:nvSpPr>
        <p:spPr bwMode="auto">
          <a:xfrm>
            <a:off x="1143000" y="381000"/>
            <a:ext cx="746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Confronto di due medie sperimentali</a:t>
            </a:r>
          </a:p>
        </p:txBody>
      </p:sp>
      <p:sp>
        <p:nvSpPr>
          <p:cNvPr id="77829" name="Text Box 5"/>
          <p:cNvSpPr txBox="1">
            <a:spLocks noChangeArrowheads="1"/>
          </p:cNvSpPr>
          <p:nvPr/>
        </p:nvSpPr>
        <p:spPr bwMode="auto">
          <a:xfrm>
            <a:off x="1143000" y="990600"/>
            <a:ext cx="7696200" cy="524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Ipotesi nulla (H</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rPr>
              <a:t>0</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x</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rPr>
              <a:t>m1</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  x</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rPr>
              <a:t>m2	           </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Ipotesi alternativa (H</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rPr>
              <a:t>1</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x</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rPr>
              <a:t>m1</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sym typeface="Symbol" pitchFamily="18" charset="2"/>
              </a:rPr>
              <a:t></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  x</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rPr>
              <a:t>m2</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a:t>
            </a: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Se i due set di risultati hanno deviazioni standard non significativamente differenti, si può stimare la deviazione standard</a:t>
            </a:r>
            <a:r>
              <a:rPr kumimoji="0" lang="it-IT" altLang="it-IT" sz="18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raggruppata</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relativa ad entrambi i gruppi di dati mediante l'equazione</a:t>
            </a:r>
          </a:p>
          <a:p>
            <a:pPr marL="0" marR="0" lvl="0" indent="0" algn="just" defTabSz="914400" rtl="0" eaLnBrk="0" fontAlgn="base" latinLnBrk="0" hangingPunct="0">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0" fontAlgn="base" latinLnBrk="0" hangingPunct="0">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just" defTabSz="914400" rtl="0" eaLnBrk="0" fontAlgn="base" latinLnBrk="0" hangingPunct="0">
              <a:lnSpc>
                <a:spcPct val="100000"/>
              </a:lnSpc>
              <a:spcBef>
                <a:spcPct val="50000"/>
              </a:spcBef>
              <a:spcAft>
                <a:spcPct val="0"/>
              </a:spcAft>
              <a:buClrTx/>
              <a:buSzTx/>
              <a:buFontTx/>
              <a:buNone/>
              <a:tabLst/>
              <a:defRPr/>
            </a:pPr>
            <a:endPar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rPr>
              <a:t>e poi si calcola il valore sperimentale di </a:t>
            </a:r>
          </a:p>
          <a:p>
            <a:pPr marL="0" marR="0" lvl="0" indent="0" algn="just" defTabSz="914400" rtl="0" eaLnBrk="0" fontAlgn="base" latinLnBrk="0" hangingPunct="0">
              <a:lnSpc>
                <a:spcPct val="100000"/>
              </a:lnSpc>
              <a:spcBef>
                <a:spcPct val="50000"/>
              </a:spcBef>
              <a:spcAft>
                <a:spcPct val="0"/>
              </a:spcAft>
              <a:buClrTx/>
              <a:buSzTx/>
              <a:buFontTx/>
              <a:buNone/>
              <a:tabLst/>
              <a:defRPr/>
            </a:pPr>
            <a:endParaRPr kumimoji="0" lang="it-IT" altLang="it-IT" sz="20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just" defTabSz="914400" rtl="0" eaLnBrk="0" fontAlgn="base" latinLnBrk="0" hangingPunct="0">
              <a:lnSpc>
                <a:spcPct val="100000"/>
              </a:lnSpc>
              <a:spcBef>
                <a:spcPct val="50000"/>
              </a:spcBef>
              <a:spcAft>
                <a:spcPct val="0"/>
              </a:spcAft>
              <a:buClrTx/>
              <a:buSzTx/>
              <a:buFontTx/>
              <a:buNone/>
              <a:tabLst/>
              <a:defRPr/>
            </a:pPr>
            <a:endParaRPr kumimoji="0" lang="it-IT" altLang="it-IT" sz="20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just" defTabSz="914400" rtl="0" eaLnBrk="0" fontAlgn="base" latinLnBrk="0" hangingPunct="0">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0" fontAlgn="base" latinLnBrk="0" hangingPunct="0">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endParaRP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in cui </a:t>
            </a:r>
            <a:r>
              <a:rPr kumimoji="0" lang="it-IT" altLang="it-IT" sz="18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t</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ha (</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 = </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N</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1</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 N</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2</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- 2) gradi di libertà. Se </a:t>
            </a:r>
            <a:r>
              <a:rPr kumimoji="0" lang="it-IT" altLang="it-IT" sz="1800" b="0" i="1"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t</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è maggiore del valore critico tabulato per </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Symbol" pitchFamily="18" charset="2"/>
                <a:ea typeface="+mn-ea"/>
                <a:cs typeface="Times New Roman" pitchFamily="18" charset="0"/>
              </a:rPr>
              <a:t>n</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e 1-</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sym typeface="Symbol" pitchFamily="18" charset="2"/>
              </a:rPr>
              <a:t></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allora è probabile che la differenza tra le medie non sia spiegabile sulla sola base degli errori casuali.</a:t>
            </a:r>
          </a:p>
        </p:txBody>
      </p:sp>
      <p:graphicFrame>
        <p:nvGraphicFramePr>
          <p:cNvPr id="34823" name="Object 9"/>
          <p:cNvGraphicFramePr>
            <a:graphicFrameLocks noChangeAspect="1"/>
          </p:cNvGraphicFramePr>
          <p:nvPr/>
        </p:nvGraphicFramePr>
        <p:xfrm>
          <a:off x="3302000" y="2438400"/>
          <a:ext cx="3151188" cy="752475"/>
        </p:xfrm>
        <a:graphic>
          <a:graphicData uri="http://schemas.openxmlformats.org/presentationml/2006/ole">
            <mc:AlternateContent xmlns:mc="http://schemas.openxmlformats.org/markup-compatibility/2006">
              <mc:Choice xmlns:v="urn:schemas-microsoft-com:vml" Requires="v">
                <p:oleObj spid="_x0000_s70688" name="Equation" r:id="rId3" imgW="1981200" imgH="469900" progId="Equation.3">
                  <p:embed/>
                </p:oleObj>
              </mc:Choice>
              <mc:Fallback>
                <p:oleObj name="Equation" r:id="rId3" imgW="1981200" imgH="469900" progId="Equation.3">
                  <p:embed/>
                  <p:pic>
                    <p:nvPicPr>
                      <p:cNvPr id="34823"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0" y="2438400"/>
                        <a:ext cx="3151188" cy="752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4" name="Object 11"/>
          <p:cNvGraphicFramePr>
            <a:graphicFrameLocks noChangeAspect="1"/>
          </p:cNvGraphicFramePr>
          <p:nvPr/>
        </p:nvGraphicFramePr>
        <p:xfrm>
          <a:off x="3886200" y="3829050"/>
          <a:ext cx="1971675" cy="1276350"/>
        </p:xfrm>
        <a:graphic>
          <a:graphicData uri="http://schemas.openxmlformats.org/presentationml/2006/ole">
            <mc:AlternateContent xmlns:mc="http://schemas.openxmlformats.org/markup-compatibility/2006">
              <mc:Choice xmlns:v="urn:schemas-microsoft-com:vml" Requires="v">
                <p:oleObj spid="_x0000_s70689" name="Equation" r:id="rId5" imgW="1219200" imgH="787400" progId="Equation.3">
                  <p:embed/>
                </p:oleObj>
              </mc:Choice>
              <mc:Fallback>
                <p:oleObj name="Equation" r:id="rId5" imgW="1219200" imgH="787400" progId="Equation.3">
                  <p:embed/>
                  <p:pic>
                    <p:nvPicPr>
                      <p:cNvPr id="34824"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829050"/>
                        <a:ext cx="1971675" cy="1276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5" name="Text Box 13"/>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23971F6F-08F5-4E5E-81C4-F516C77A8888}"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44</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19068955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5842"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FE58DDD-460E-4BDE-91EB-14B492C64D49}"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5844" name="Rectangle 4"/>
          <p:cNvSpPr>
            <a:spLocks noChangeArrowheads="1"/>
          </p:cNvSpPr>
          <p:nvPr/>
        </p:nvSpPr>
        <p:spPr bwMode="auto">
          <a:xfrm>
            <a:off x="990600" y="838200"/>
            <a:ext cx="7772400" cy="5257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8856" name="Text Box 8"/>
          <p:cNvSpPr txBox="1">
            <a:spLocks noChangeArrowheads="1"/>
          </p:cNvSpPr>
          <p:nvPr/>
        </p:nvSpPr>
        <p:spPr bwMode="auto">
          <a:xfrm>
            <a:off x="1371600" y="990600"/>
            <a:ext cx="7239000" cy="25939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
                <a:srgbClr val="FF0000"/>
              </a:buClr>
              <a:buSzPct val="120000"/>
              <a:buFont typeface="Wingdings" pitchFamily="2" charset="2"/>
              <a:buChar char="v"/>
              <a:tabLst/>
              <a:defRPr/>
            </a:pPr>
            <a:r>
              <a:rPr kumimoji="0" lang="it-IT" altLang="it-IT" sz="2000" b="0" i="0" u="none" strike="noStrike" kern="1200" cap="none" spc="0" normalizeH="0" baseline="0" noProof="0">
                <a:ln>
                  <a:noFill/>
                </a:ln>
                <a:solidFill>
                  <a:prstClr val="white"/>
                </a:solidFill>
                <a:effectLst/>
                <a:uLnTx/>
                <a:uFillTx/>
                <a:latin typeface="Arial" charset="0"/>
                <a:ea typeface="+mn-ea"/>
                <a:cs typeface="+mn-cs"/>
              </a:rPr>
              <a:t>  </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La concentrazione di albumina (mg/L) nelle urine di un gruppo di sei pazienti, determinata per coagulazione a caldo in ambiente acido, è la seguente</a:t>
            </a:r>
          </a:p>
          <a:p>
            <a:pPr marL="0" marR="0" lvl="0" indent="0" algn="ctr" defTabSz="914400" rtl="0" eaLnBrk="1" fontAlgn="base" latinLnBrk="0" hangingPunct="1">
              <a:lnSpc>
                <a:spcPct val="100000"/>
              </a:lnSpc>
              <a:spcBef>
                <a:spcPct val="0"/>
              </a:spcBef>
              <a:spcAft>
                <a:spcPct val="0"/>
              </a:spcAft>
              <a:buClr>
                <a:srgbClr val="FF0000"/>
              </a:buClr>
              <a:buSzPct val="120000"/>
              <a:buFont typeface="Wingdings" pitchFamily="2" charset="2"/>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52; 48; 47; 47; 51; 50</a:t>
            </a:r>
          </a:p>
          <a:p>
            <a:pPr marL="0" marR="0" lvl="0" indent="0" algn="just" defTabSz="914400" rtl="0" eaLnBrk="1" fontAlgn="base" latinLnBrk="0" hangingPunct="1">
              <a:lnSpc>
                <a:spcPct val="100000"/>
              </a:lnSpc>
              <a:spcBef>
                <a:spcPct val="0"/>
              </a:spcBef>
              <a:spcAft>
                <a:spcPct val="0"/>
              </a:spcAft>
              <a:buClr>
                <a:srgbClr val="FF0000"/>
              </a:buClr>
              <a:buSzPct val="120000"/>
              <a:buFont typeface="Wingdings" pitchFamily="2" charset="2"/>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L'analisi degli stessi campioni effettuata mediante una nuova metodica ha dato invece i seguenti risultati (mg/L)</a:t>
            </a:r>
          </a:p>
          <a:p>
            <a:pPr marL="0" marR="0" lvl="0" indent="0" algn="ctr" defTabSz="914400" rtl="0" eaLnBrk="1" fontAlgn="base" latinLnBrk="0" hangingPunct="1">
              <a:lnSpc>
                <a:spcPct val="100000"/>
              </a:lnSpc>
              <a:spcBef>
                <a:spcPct val="0"/>
              </a:spcBef>
              <a:spcAft>
                <a:spcPct val="0"/>
              </a:spcAft>
              <a:buClr>
                <a:srgbClr val="FF0000"/>
              </a:buClr>
              <a:buSzPct val="120000"/>
              <a:buFont typeface="Wingdings" pitchFamily="2" charset="2"/>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52; 49; 47 49; 52; 51</a:t>
            </a:r>
          </a:p>
          <a:p>
            <a:pPr marL="0" marR="0" lvl="0" indent="0" algn="just" defTabSz="914400" rtl="0" eaLnBrk="1" fontAlgn="base" latinLnBrk="0" hangingPunct="1">
              <a:lnSpc>
                <a:spcPct val="100000"/>
              </a:lnSpc>
              <a:spcBef>
                <a:spcPct val="0"/>
              </a:spcBef>
              <a:spcAft>
                <a:spcPct val="0"/>
              </a:spcAft>
              <a:buClr>
                <a:srgbClr val="FF0000"/>
              </a:buClr>
              <a:buSzPct val="120000"/>
              <a:buFont typeface="Wingdings" pitchFamily="2" charset="2"/>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Verificare se le due metodiche danno risultati significativamente differenti (</a:t>
            </a:r>
            <a:r>
              <a:rPr kumimoji="0" lang="it-IT" altLang="it-IT" sz="1800" b="0" i="1" u="none" strike="noStrike" kern="1200" cap="none" spc="0" normalizeH="0" baseline="0" noProof="0">
                <a:ln>
                  <a:noFill/>
                </a:ln>
                <a:solidFill>
                  <a:prstClr val="white"/>
                </a:solidFill>
                <a:effectLst/>
                <a:uLnTx/>
                <a:uFillTx/>
                <a:latin typeface="Arial" charset="0"/>
                <a:ea typeface="+mn-ea"/>
                <a:cs typeface="Times New Roman" pitchFamily="18" charset="0"/>
              </a:rPr>
              <a:t>1</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sym typeface="Symbol" pitchFamily="18" charset="2"/>
              </a:rPr>
              <a:t></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 = 0,95).</a:t>
            </a:r>
            <a:r>
              <a:rPr kumimoji="0" lang="it-IT" altLang="it-IT" sz="1800" b="0" i="0" u="none" strike="noStrike" kern="1200" cap="none" spc="0" normalizeH="0" baseline="0" noProof="0">
                <a:ln>
                  <a:noFill/>
                </a:ln>
                <a:solidFill>
                  <a:prstClr val="white"/>
                </a:solidFill>
                <a:effectLst/>
                <a:uLnTx/>
                <a:uFillTx/>
                <a:latin typeface="Arial" charset="0"/>
                <a:ea typeface="+mn-ea"/>
                <a:cs typeface="+mn-cs"/>
              </a:rPr>
              <a:t> </a:t>
            </a:r>
          </a:p>
        </p:txBody>
      </p:sp>
      <p:grpSp>
        <p:nvGrpSpPr>
          <p:cNvPr id="78866" name="Group 18"/>
          <p:cNvGrpSpPr>
            <a:grpSpLocks/>
          </p:cNvGrpSpPr>
          <p:nvPr/>
        </p:nvGrpSpPr>
        <p:grpSpPr bwMode="auto">
          <a:xfrm>
            <a:off x="1295400" y="3810000"/>
            <a:ext cx="7315200" cy="2057400"/>
            <a:chOff x="816" y="2400"/>
            <a:chExt cx="4608" cy="1296"/>
          </a:xfrm>
        </p:grpSpPr>
        <p:grpSp>
          <p:nvGrpSpPr>
            <p:cNvPr id="35851" name="Group 15"/>
            <p:cNvGrpSpPr>
              <a:grpSpLocks/>
            </p:cNvGrpSpPr>
            <p:nvPr/>
          </p:nvGrpSpPr>
          <p:grpSpPr bwMode="auto">
            <a:xfrm>
              <a:off x="816" y="2400"/>
              <a:ext cx="4608" cy="1254"/>
              <a:chOff x="816" y="2400"/>
              <a:chExt cx="4608" cy="1254"/>
            </a:xfrm>
          </p:grpSpPr>
          <p:sp>
            <p:nvSpPr>
              <p:cNvPr id="35853" name="Rectangle 9"/>
              <p:cNvSpPr>
                <a:spLocks noChangeArrowheads="1"/>
              </p:cNvSpPr>
              <p:nvPr/>
            </p:nvSpPr>
            <p:spPr bwMode="auto">
              <a:xfrm>
                <a:off x="1296" y="3216"/>
                <a:ext cx="3648"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5854" name="Text Box 12"/>
              <p:cNvSpPr txBox="1">
                <a:spLocks noChangeArrowheads="1"/>
              </p:cNvSpPr>
              <p:nvPr/>
            </p:nvSpPr>
            <p:spPr bwMode="auto">
              <a:xfrm>
                <a:off x="816" y="2400"/>
                <a:ext cx="4608"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Per prima cosa devono essere calcolate le medie e le deviazioni standard (mg/L) dei due metodi: 	 </a:t>
                </a:r>
                <a:r>
                  <a:rPr kumimoji="0" lang="en-GB" altLang="it-IT" sz="1800" b="0" i="1" u="none" strike="noStrike" kern="1200" cap="none" spc="0" normalizeH="0" baseline="0" noProof="0">
                    <a:ln>
                      <a:noFill/>
                    </a:ln>
                    <a:solidFill>
                      <a:prstClr val="white"/>
                    </a:solidFill>
                    <a:effectLst/>
                    <a:uLnTx/>
                    <a:uFillTx/>
                    <a:latin typeface="Arial" charset="0"/>
                    <a:ea typeface="+mn-ea"/>
                    <a:cs typeface="Times New Roman" pitchFamily="18" charset="0"/>
                  </a:rPr>
                  <a:t>x</a:t>
                </a:r>
                <a:r>
                  <a:rPr kumimoji="0" lang="en-GB" altLang="it-IT" sz="1800" b="0" i="0" u="none" strike="noStrike" kern="1200" cap="none" spc="0" normalizeH="0" baseline="-25000" noProof="0">
                    <a:ln>
                      <a:noFill/>
                    </a:ln>
                    <a:solidFill>
                      <a:prstClr val="white"/>
                    </a:solidFill>
                    <a:effectLst/>
                    <a:uLnTx/>
                    <a:uFillTx/>
                    <a:latin typeface="Arial" charset="0"/>
                    <a:ea typeface="+mn-ea"/>
                    <a:cs typeface="Times New Roman" pitchFamily="18" charset="0"/>
                  </a:rPr>
                  <a:t>m1</a:t>
                </a:r>
                <a:r>
                  <a:rPr kumimoji="0" lang="en-GB" altLang="it-IT" sz="1800" b="0" i="1" u="none" strike="noStrike" kern="1200" cap="none" spc="0" normalizeH="0" baseline="0" noProof="0">
                    <a:ln>
                      <a:noFill/>
                    </a:ln>
                    <a:solidFill>
                      <a:prstClr val="white"/>
                    </a:solidFill>
                    <a:effectLst/>
                    <a:uLnTx/>
                    <a:uFillTx/>
                    <a:latin typeface="Arial" charset="0"/>
                    <a:ea typeface="+mn-ea"/>
                    <a:cs typeface="Times New Roman" pitchFamily="18" charset="0"/>
                  </a:rPr>
                  <a:t> </a:t>
                </a:r>
                <a:r>
                  <a:rPr kumimoji="0" lang="en-GB"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 49,17;</a:t>
                </a:r>
                <a:r>
                  <a:rPr kumimoji="0" lang="en-GB" altLang="it-IT" sz="1800" b="0" i="1" u="none" strike="noStrike" kern="1200" cap="none" spc="0" normalizeH="0" baseline="0" noProof="0">
                    <a:ln>
                      <a:noFill/>
                    </a:ln>
                    <a:solidFill>
                      <a:prstClr val="white"/>
                    </a:solidFill>
                    <a:effectLst/>
                    <a:uLnTx/>
                    <a:uFillTx/>
                    <a:latin typeface="Arial" charset="0"/>
                    <a:ea typeface="+mn-ea"/>
                    <a:cs typeface="Times New Roman" pitchFamily="18" charset="0"/>
                  </a:rPr>
                  <a:t> s</a:t>
                </a:r>
                <a:r>
                  <a:rPr kumimoji="0" lang="en-GB" altLang="it-IT" sz="1800" b="0" i="0" u="none" strike="noStrike" kern="1200" cap="none" spc="0" normalizeH="0" baseline="-25000" noProof="0">
                    <a:ln>
                      <a:noFill/>
                    </a:ln>
                    <a:solidFill>
                      <a:prstClr val="white"/>
                    </a:solidFill>
                    <a:effectLst/>
                    <a:uLnTx/>
                    <a:uFillTx/>
                    <a:latin typeface="Arial" charset="0"/>
                    <a:ea typeface="+mn-ea"/>
                    <a:cs typeface="Times New Roman" pitchFamily="18" charset="0"/>
                  </a:rPr>
                  <a:t>1</a:t>
                </a:r>
                <a:r>
                  <a:rPr kumimoji="0" lang="en-GB"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 = 2,14</a:t>
                </a:r>
                <a:endPar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it-IT" sz="1800" b="0" i="1" u="none" strike="noStrike" kern="1200" cap="none" spc="0" normalizeH="0" baseline="0" noProof="0">
                    <a:ln>
                      <a:noFill/>
                    </a:ln>
                    <a:solidFill>
                      <a:prstClr val="white"/>
                    </a:solidFill>
                    <a:effectLst/>
                    <a:uLnTx/>
                    <a:uFillTx/>
                    <a:latin typeface="Arial" charset="0"/>
                    <a:ea typeface="+mn-ea"/>
                    <a:cs typeface="Times New Roman" pitchFamily="18" charset="0"/>
                  </a:rPr>
                  <a:t>				 x</a:t>
                </a:r>
                <a:r>
                  <a:rPr kumimoji="0" lang="en-GB" altLang="it-IT" sz="1800" b="0" i="0" u="none" strike="noStrike" kern="1200" cap="none" spc="0" normalizeH="0" baseline="-25000" noProof="0">
                    <a:ln>
                      <a:noFill/>
                    </a:ln>
                    <a:solidFill>
                      <a:prstClr val="white"/>
                    </a:solidFill>
                    <a:effectLst/>
                    <a:uLnTx/>
                    <a:uFillTx/>
                    <a:latin typeface="Arial" charset="0"/>
                    <a:ea typeface="+mn-ea"/>
                    <a:cs typeface="Times New Roman" pitchFamily="18" charset="0"/>
                  </a:rPr>
                  <a:t>m2</a:t>
                </a:r>
                <a:r>
                  <a:rPr kumimoji="0" lang="en-GB"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 = 50,00;</a:t>
                </a:r>
                <a:r>
                  <a:rPr kumimoji="0" lang="en-GB" altLang="it-IT" sz="1800" b="0" i="1" u="none" strike="noStrike" kern="1200" cap="none" spc="0" normalizeH="0" baseline="0" noProof="0">
                    <a:ln>
                      <a:noFill/>
                    </a:ln>
                    <a:solidFill>
                      <a:prstClr val="white"/>
                    </a:solidFill>
                    <a:effectLst/>
                    <a:uLnTx/>
                    <a:uFillTx/>
                    <a:latin typeface="Arial" charset="0"/>
                    <a:ea typeface="+mn-ea"/>
                    <a:cs typeface="Times New Roman" pitchFamily="18" charset="0"/>
                  </a:rPr>
                  <a:t> s</a:t>
                </a:r>
                <a:r>
                  <a:rPr kumimoji="0" lang="en-GB" altLang="it-IT" sz="1800" b="0" i="0" u="none" strike="noStrike" kern="1200" cap="none" spc="0" normalizeH="0" baseline="-25000" noProof="0">
                    <a:ln>
                      <a:noFill/>
                    </a:ln>
                    <a:solidFill>
                      <a:prstClr val="white"/>
                    </a:solidFill>
                    <a:effectLst/>
                    <a:uLnTx/>
                    <a:uFillTx/>
                    <a:latin typeface="Arial" charset="0"/>
                    <a:ea typeface="+mn-ea"/>
                    <a:cs typeface="Times New Roman" pitchFamily="18" charset="0"/>
                  </a:rPr>
                  <a:t>2</a:t>
                </a:r>
                <a:r>
                  <a:rPr kumimoji="0" lang="en-GB" altLang="it-IT" sz="1800" b="0" i="1" u="none" strike="noStrike" kern="1200" cap="none" spc="0" normalizeH="0" baseline="0" noProof="0">
                    <a:ln>
                      <a:noFill/>
                    </a:ln>
                    <a:solidFill>
                      <a:prstClr val="white"/>
                    </a:solidFill>
                    <a:effectLst/>
                    <a:uLnTx/>
                    <a:uFillTx/>
                    <a:latin typeface="Arial" charset="0"/>
                    <a:ea typeface="+mn-ea"/>
                    <a:cs typeface="Times New Roman" pitchFamily="18" charset="0"/>
                  </a:rPr>
                  <a:t> </a:t>
                </a:r>
                <a:r>
                  <a:rPr kumimoji="0" lang="en-GB"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 2,00</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Quindi si calcola</a:t>
                </a:r>
                <a:r>
                  <a:rPr kumimoji="0" lang="en-GB"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 s</a:t>
                </a:r>
                <a:r>
                  <a:rPr kumimoji="0" lang="en-GB" altLang="it-IT" sz="1800" b="0" i="0" u="none" strike="noStrike" kern="1200" cap="none" spc="0" normalizeH="0" baseline="-25000" noProof="0">
                    <a:ln>
                      <a:noFill/>
                    </a:ln>
                    <a:solidFill>
                      <a:prstClr val="white"/>
                    </a:solidFill>
                    <a:effectLst/>
                    <a:uLnTx/>
                    <a:uFillTx/>
                    <a:latin typeface="Arial" charset="0"/>
                    <a:ea typeface="+mn-ea"/>
                    <a:cs typeface="Times New Roman" pitchFamily="18" charset="0"/>
                  </a:rPr>
                  <a:t>pool</a:t>
                </a:r>
                <a:endParaRPr kumimoji="0" lang="it-IT" altLang="it-IT" sz="1800" b="0" i="0" u="none" strike="noStrike" kern="1200" cap="none" spc="0" normalizeH="0" baseline="0" noProof="0">
                  <a:ln>
                    <a:noFill/>
                  </a:ln>
                  <a:solidFill>
                    <a:prstClr val="white"/>
                  </a:solidFill>
                  <a:effectLst/>
                  <a:uLnTx/>
                  <a:uFillTx/>
                  <a:latin typeface="Arial" charset="0"/>
                  <a:ea typeface="+mn-ea"/>
                  <a:cs typeface="+mn-cs"/>
                </a:endParaRPr>
              </a:p>
            </p:txBody>
          </p:sp>
          <p:graphicFrame>
            <p:nvGraphicFramePr>
              <p:cNvPr id="35855" name="Object 14"/>
              <p:cNvGraphicFramePr>
                <a:graphicFrameLocks noChangeAspect="1"/>
              </p:cNvGraphicFramePr>
              <p:nvPr/>
            </p:nvGraphicFramePr>
            <p:xfrm>
              <a:off x="2880" y="3032"/>
              <a:ext cx="2496" cy="622"/>
            </p:xfrm>
            <a:graphic>
              <a:graphicData uri="http://schemas.openxmlformats.org/presentationml/2006/ole">
                <mc:AlternateContent xmlns:mc="http://schemas.openxmlformats.org/markup-compatibility/2006">
                  <mc:Choice xmlns:v="urn:schemas-microsoft-com:vml" Requires="v">
                    <p:oleObj spid="_x0000_s71697" name="Mathcad" r:id="rId3" imgW="2257425" imgH="561975" progId="Mathcad">
                      <p:embed/>
                    </p:oleObj>
                  </mc:Choice>
                  <mc:Fallback>
                    <p:oleObj name="Mathcad" r:id="rId3" imgW="2257425" imgH="561975" progId="Mathcad">
                      <p:embed/>
                      <p:pic>
                        <p:nvPicPr>
                          <p:cNvPr id="35855"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3032"/>
                            <a:ext cx="2496" cy="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5852" name="AutoShape 16"/>
            <p:cNvSpPr>
              <a:spLocks noChangeArrowheads="1"/>
            </p:cNvSpPr>
            <p:nvPr/>
          </p:nvSpPr>
          <p:spPr bwMode="auto">
            <a:xfrm>
              <a:off x="2208" y="3408"/>
              <a:ext cx="192" cy="288"/>
            </a:xfrm>
            <a:prstGeom prst="downArrow">
              <a:avLst>
                <a:gd name="adj1" fmla="val 50000"/>
                <a:gd name="adj2" fmla="val 37500"/>
              </a:avLst>
            </a:prstGeom>
            <a:gradFill rotWithShape="0">
              <a:gsLst>
                <a:gs pos="0">
                  <a:srgbClr val="93BE93"/>
                </a:gs>
                <a:gs pos="100000">
                  <a:srgbClr val="006600"/>
                </a:gs>
              </a:gsLst>
              <a:lin ang="5400000" scaled="1"/>
            </a:gra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35847" name="Group 19"/>
          <p:cNvGrpSpPr>
            <a:grpSpLocks/>
          </p:cNvGrpSpPr>
          <p:nvPr/>
        </p:nvGrpSpPr>
        <p:grpSpPr bwMode="auto">
          <a:xfrm>
            <a:off x="990600" y="228600"/>
            <a:ext cx="7772400" cy="396875"/>
            <a:chOff x="624" y="144"/>
            <a:chExt cx="4896" cy="250"/>
          </a:xfrm>
        </p:grpSpPr>
        <p:sp>
          <p:nvSpPr>
            <p:cNvPr id="35849" name="Rectangle 20"/>
            <p:cNvSpPr>
              <a:spLocks noChangeArrowheads="1"/>
            </p:cNvSpPr>
            <p:nvPr/>
          </p:nvSpPr>
          <p:spPr bwMode="auto">
            <a:xfrm>
              <a:off x="624" y="144"/>
              <a:ext cx="4896" cy="240"/>
            </a:xfrm>
            <a:prstGeom prst="rect">
              <a:avLst/>
            </a:prstGeom>
            <a:gradFill rotWithShape="0">
              <a:gsLst>
                <a:gs pos="0">
                  <a:schemeClr val="bg1"/>
                </a:gs>
                <a:gs pos="100000">
                  <a:srgbClr val="008000"/>
                </a:gs>
              </a:gsLst>
              <a:lin ang="0" scaled="1"/>
            </a:gradFill>
            <a:ln w="9525">
              <a:solidFill>
                <a:srgbClr val="99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78869" name="Text Box 21"/>
            <p:cNvSpPr txBox="1">
              <a:spLocks noChangeArrowheads="1"/>
            </p:cNvSpPr>
            <p:nvPr/>
          </p:nvSpPr>
          <p:spPr bwMode="auto">
            <a:xfrm>
              <a:off x="673" y="144"/>
              <a:ext cx="88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1" i="0" u="none" strike="noStrike" kern="1200" cap="none" spc="0" normalizeH="0" baseline="0" noProof="0">
                  <a:ln>
                    <a:noFill/>
                  </a:ln>
                  <a:solidFill>
                    <a:srgbClr val="008000"/>
                  </a:solidFill>
                  <a:effectLst>
                    <a:outerShdw blurRad="38100" dist="38100" dir="2700000" algn="tl">
                      <a:srgbClr val="000000"/>
                    </a:outerShdw>
                  </a:effectLst>
                  <a:uLnTx/>
                  <a:uFillTx/>
                  <a:latin typeface="Arial" charset="0"/>
                  <a:ea typeface="+mn-ea"/>
                  <a:cs typeface="+mn-cs"/>
                </a:rPr>
                <a:t>Esempi</a:t>
              </a:r>
            </a:p>
          </p:txBody>
        </p:sp>
      </p:grpSp>
      <p:sp>
        <p:nvSpPr>
          <p:cNvPr id="35848" name="Text Box 22"/>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DB71173A-1F67-4C00-982D-0A07528414A4}"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45</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30159348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6866"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204B4E-21AE-4931-BD1E-1B25DBB251A6}"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6868" name="Rectangle 4"/>
          <p:cNvSpPr>
            <a:spLocks noChangeArrowheads="1"/>
          </p:cNvSpPr>
          <p:nvPr/>
        </p:nvSpPr>
        <p:spPr bwMode="auto">
          <a:xfrm>
            <a:off x="1143000" y="457200"/>
            <a:ext cx="7620000" cy="3733800"/>
          </a:xfrm>
          <a:prstGeom prst="rect">
            <a:avLst/>
          </a:prstGeom>
          <a:solidFill>
            <a:schemeClr val="tx1"/>
          </a:solidFill>
          <a:ln w="38100">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6869" name="Text Box 5"/>
          <p:cNvSpPr txBox="1">
            <a:spLocks noChangeArrowheads="1"/>
          </p:cNvSpPr>
          <p:nvPr/>
        </p:nvSpPr>
        <p:spPr bwMode="auto">
          <a:xfrm>
            <a:off x="1295400" y="685800"/>
            <a:ext cx="7391400" cy="325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mn-cs"/>
              </a:rPr>
              <a:t>Infine si calcola il valore sperimentale di t:</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a:ln>
                <a:noFill/>
              </a:ln>
              <a:solidFill>
                <a:prstClr val="white"/>
              </a:solidFill>
              <a:effectLst/>
              <a:uLnTx/>
              <a:uFillTx/>
              <a:latin typeface="Arial" charset="0"/>
              <a:ea typeface="+mn-ea"/>
              <a:cs typeface="+mn-cs"/>
            </a:endParaRP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Dato che </a:t>
            </a:r>
            <a:r>
              <a:rPr kumimoji="0" lang="it-IT" altLang="it-IT" sz="1800" b="0" i="1" u="none" strike="noStrike" kern="1200" cap="none" spc="0" normalizeH="0" baseline="0" noProof="0">
                <a:ln>
                  <a:noFill/>
                </a:ln>
                <a:solidFill>
                  <a:prstClr val="white"/>
                </a:solidFill>
                <a:effectLst/>
                <a:uLnTx/>
                <a:uFillTx/>
                <a:latin typeface="Arial" charset="0"/>
                <a:ea typeface="+mn-ea"/>
                <a:cs typeface="Times New Roman" pitchFamily="18" charset="0"/>
              </a:rPr>
              <a:t>t</a:t>
            </a:r>
            <a:r>
              <a:rPr kumimoji="0" lang="it-IT" altLang="it-IT" sz="1800" b="0" i="0" u="none" strike="noStrike" kern="1200" cap="none" spc="0" normalizeH="0" baseline="0" noProof="0">
                <a:ln>
                  <a:noFill/>
                </a:ln>
                <a:solidFill>
                  <a:prstClr val="white"/>
                </a:solidFill>
                <a:effectLst/>
                <a:uLnTx/>
                <a:uFillTx/>
                <a:latin typeface="Arial" charset="0"/>
                <a:ea typeface="+mn-ea"/>
                <a:cs typeface="Times New Roman" pitchFamily="18" charset="0"/>
              </a:rPr>
              <a:t> è minore di 2,23, valore critico per un livello di fiducia  del 95% e 10 gradi di libertà, la differenza non è significativa a un livello di fiducia del 95%, cioè esistono meno di 5 probabilità su 100 che la differenza sia significativa.</a:t>
            </a:r>
            <a:r>
              <a:rPr kumimoji="0" lang="it-IT" altLang="it-IT" sz="1800" b="0" i="0" u="none" strike="noStrike" kern="1200" cap="none" spc="0" normalizeH="0" baseline="0" noProof="0">
                <a:ln>
                  <a:noFill/>
                </a:ln>
                <a:solidFill>
                  <a:prstClr val="white"/>
                </a:solidFill>
                <a:effectLst/>
                <a:uLnTx/>
                <a:uFillTx/>
                <a:latin typeface="Arial" charset="0"/>
                <a:ea typeface="+mn-ea"/>
                <a:cs typeface="+mn-cs"/>
              </a:rPr>
              <a:t> </a:t>
            </a:r>
          </a:p>
        </p:txBody>
      </p:sp>
      <p:graphicFrame>
        <p:nvGraphicFramePr>
          <p:cNvPr id="36870" name="Object 8"/>
          <p:cNvGraphicFramePr>
            <a:graphicFrameLocks noChangeAspect="1"/>
          </p:cNvGraphicFramePr>
          <p:nvPr/>
        </p:nvGraphicFramePr>
        <p:xfrm>
          <a:off x="3048000" y="1219200"/>
          <a:ext cx="4114800" cy="1330325"/>
        </p:xfrm>
        <a:graphic>
          <a:graphicData uri="http://schemas.openxmlformats.org/presentationml/2006/ole">
            <mc:AlternateContent xmlns:mc="http://schemas.openxmlformats.org/markup-compatibility/2006">
              <mc:Choice xmlns:v="urn:schemas-microsoft-com:vml" Requires="v">
                <p:oleObj spid="_x0000_s72721" name="Mathcad" r:id="rId3" imgW="2181225" imgH="704850" progId="Mathcad">
                  <p:embed/>
                </p:oleObj>
              </mc:Choice>
              <mc:Fallback>
                <p:oleObj name="Mathcad" r:id="rId3" imgW="2181225" imgH="704850" progId="Mathcad">
                  <p:embed/>
                  <p:pic>
                    <p:nvPicPr>
                      <p:cNvPr id="3687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219200"/>
                        <a:ext cx="4114800" cy="133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9881" name="Comment 9"/>
          <p:cNvSpPr>
            <a:spLocks noChangeArrowheads="1"/>
          </p:cNvSpPr>
          <p:nvPr/>
        </p:nvSpPr>
        <p:spPr bwMode="auto">
          <a:xfrm>
            <a:off x="1143000" y="5105400"/>
            <a:ext cx="7680325" cy="846138"/>
          </a:xfrm>
          <a:prstGeom prst="rect">
            <a:avLst/>
          </a:prstGeom>
          <a:solidFill>
            <a:schemeClr val="bg1"/>
          </a:solidFill>
          <a:ln w="9525">
            <a:solidFill>
              <a:srgbClr val="000000"/>
            </a:solidFill>
            <a:miter lim="800000"/>
            <a:headEnd/>
            <a:tailEnd/>
          </a:ln>
          <a:effectLst>
            <a:outerShdw dist="107763" dir="2700000" algn="ctr" rotWithShape="0">
              <a:srgbClr val="808080"/>
            </a:outerShdw>
          </a:effectLst>
          <a:extLst>
            <a:ext uri="{53640926-AAD7-44D8-BBD7-CCE9431645EC}">
              <a14:shadowObscured xmlns:a14="http://schemas.microsoft.com/office/drawing/2010/main" val="1"/>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400" b="0" i="0" u="none" strike="noStrike" kern="1200" cap="none" spc="0" normalizeH="0" baseline="0" noProof="0">
                <a:ln>
                  <a:noFill/>
                </a:ln>
                <a:solidFill>
                  <a:srgbClr val="CC3300"/>
                </a:solidFill>
                <a:effectLst/>
                <a:uLnTx/>
                <a:uFillTx/>
                <a:latin typeface="Arial" charset="0"/>
                <a:ea typeface="+mn-ea"/>
                <a:cs typeface="+mn-cs"/>
              </a:rPr>
              <a:t>Ricordate che se le deviazioni standard sono significativamente differenti il test deve essere eseguito usando una diversa formulazione.</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400" b="0" i="0" u="none" strike="noStrike" kern="1200" cap="none" spc="0" normalizeH="0" baseline="0" noProof="0">
                <a:ln>
                  <a:noFill/>
                </a:ln>
                <a:solidFill>
                  <a:srgbClr val="CC3300"/>
                </a:solidFill>
                <a:effectLst/>
                <a:uLnTx/>
                <a:uFillTx/>
                <a:latin typeface="Arial" charset="0"/>
                <a:ea typeface="+mn-ea"/>
                <a:cs typeface="+mn-cs"/>
              </a:rPr>
              <a:t>Ricordate che anche in questo caso possono essere eseguiti test a 1 o a 2 code.</a:t>
            </a:r>
          </a:p>
        </p:txBody>
      </p:sp>
      <p:sp>
        <p:nvSpPr>
          <p:cNvPr id="36872" name="Text Box 10"/>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C7BC1769-B3B6-4319-AEEC-7BFEE8250CFC}"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46</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4192134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81"/>
                                        </p:tgtEl>
                                        <p:attrNameLst>
                                          <p:attrName>style.visibility</p:attrName>
                                        </p:attrNameLst>
                                      </p:cBhvr>
                                      <p:to>
                                        <p:strVal val="visible"/>
                                      </p:to>
                                    </p:set>
                                    <p:animEffect transition="in" filter="dissolve">
                                      <p:cBhvr>
                                        <p:cTn id="7" dur="500"/>
                                        <p:tgtEl>
                                          <p:spTgt spid="79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1"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7890"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95CD3A-4213-47C3-910D-4970A676DDBA}"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0900" name="Text Box 4"/>
          <p:cNvSpPr txBox="1">
            <a:spLocks noChangeArrowheads="1"/>
          </p:cNvSpPr>
          <p:nvPr/>
        </p:nvSpPr>
        <p:spPr bwMode="auto">
          <a:xfrm>
            <a:off x="1143000" y="381000"/>
            <a:ext cx="746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000" b="0" i="0" u="none" strike="noStrike" kern="1200" cap="none" spc="0" normalizeH="0" baseline="0" noProof="0">
                <a:ln>
                  <a:noFill/>
                </a:ln>
                <a:solidFill>
                  <a:srgbClr val="FFFF00"/>
                </a:solidFill>
                <a:effectLst>
                  <a:outerShdw blurRad="38100" dist="38100" dir="2700000" algn="tl">
                    <a:srgbClr val="000000"/>
                  </a:outerShdw>
                </a:effectLst>
                <a:uLnTx/>
                <a:uFillTx/>
                <a:latin typeface="Arial" charset="0"/>
                <a:ea typeface="+mn-ea"/>
                <a:cs typeface="Times New Roman" pitchFamily="18" charset="0"/>
              </a:rPr>
              <a:t>Il metodo dei minimi quadrati</a:t>
            </a:r>
          </a:p>
        </p:txBody>
      </p:sp>
      <p:sp>
        <p:nvSpPr>
          <p:cNvPr id="80901" name="Text Box 5"/>
          <p:cNvSpPr txBox="1">
            <a:spLocks noChangeArrowheads="1"/>
          </p:cNvSpPr>
          <p:nvPr/>
        </p:nvSpPr>
        <p:spPr bwMode="auto">
          <a:xfrm>
            <a:off x="1143000" y="990600"/>
            <a:ext cx="7696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La maggior parte delle determinazioni analitiche è effettuata utilizzando tecniche strumentali. Nel caso più frequente, la misurazione è di tipo indiretto. Si costruisce prima un diagramma di calibrazione analizzando campioni a concentrazione nota e riportando in grafico il segnale misurato (assorbanza, corrente, tensione, area di un picco, ecc.) in funzione della concentrazione. Si può quindi utilizzare il diagramma ottenuto per ricavare il valore della concentrazione del campione incognito da quello del segnale ad esso relativo. </a:t>
            </a:r>
          </a:p>
        </p:txBody>
      </p:sp>
      <p:pic>
        <p:nvPicPr>
          <p:cNvPr id="37895" name="Picture 10" descr="cali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124200"/>
            <a:ext cx="36576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11"/>
          <p:cNvSpPr txBox="1">
            <a:spLocks noChangeArrowheads="1"/>
          </p:cNvSpPr>
          <p:nvPr/>
        </p:nvSpPr>
        <p:spPr bwMode="auto">
          <a:xfrm>
            <a:off x="1219200" y="35052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altLang="it-IT" sz="2400" b="0" i="0" u="none" strike="noStrike" kern="1200" cap="none" spc="0" normalizeH="0" baseline="0" noProof="0">
              <a:ln>
                <a:noFill/>
              </a:ln>
              <a:solidFill>
                <a:prstClr val="black"/>
              </a:solidFill>
              <a:effectLst/>
              <a:uLnTx/>
              <a:uFillTx/>
              <a:latin typeface="MathSoftText" pitchFamily="2" charset="0"/>
              <a:ea typeface="+mn-ea"/>
              <a:cs typeface="+mn-cs"/>
            </a:endParaRPr>
          </a:p>
        </p:txBody>
      </p:sp>
      <p:sp>
        <p:nvSpPr>
          <p:cNvPr id="80908" name="Text Box 12"/>
          <p:cNvSpPr txBox="1">
            <a:spLocks noChangeArrowheads="1"/>
          </p:cNvSpPr>
          <p:nvPr/>
        </p:nvSpPr>
        <p:spPr bwMode="auto">
          <a:xfrm>
            <a:off x="1143000" y="3276600"/>
            <a:ext cx="3429000" cy="284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L’equazione della retta di calibrazione è:</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Y = </a:t>
            </a:r>
            <a:r>
              <a:rPr kumimoji="0" lang="it-IT" altLang="it-IT" sz="1800" b="0" i="0" u="none" strike="noStrike" kern="1200" cap="none" spc="0" normalizeH="0" baseline="0" noProof="0" dirty="0" smtClean="0">
                <a:ln>
                  <a:noFill/>
                </a:ln>
                <a:solidFill>
                  <a:prstClr val="white"/>
                </a:solidFill>
                <a:effectLst>
                  <a:outerShdw blurRad="38100" dist="38100" dir="2700000" algn="tl">
                    <a:srgbClr val="000000"/>
                  </a:outerShdw>
                </a:effectLst>
                <a:uLnTx/>
                <a:uFillTx/>
                <a:latin typeface="Arial" charset="0"/>
                <a:ea typeface="+mn-ea"/>
                <a:cs typeface="+mn-cs"/>
              </a:rPr>
              <a:t>m*x </a:t>
            </a: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 b</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I punti sperimentali non sono mai allineati perfettamente: è necessario usare metodi obiettivi per tracciare la retta migliore che rappresenta i risultati sperimentali</a:t>
            </a:r>
          </a:p>
        </p:txBody>
      </p:sp>
      <p:sp>
        <p:nvSpPr>
          <p:cNvPr id="37898" name="Text Box 13"/>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9777FA2F-1A81-43FC-89C0-47B1333311E5}"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47</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778792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8914" name="Segnaposto numero diapositiva 3"/>
          <p:cNvSpPr>
            <a:spLocks noGrp="1"/>
          </p:cNvSpPr>
          <p:nvPr>
            <p:ph type="sldNum" sz="quarter" idx="12"/>
          </p:nvPr>
        </p:nvSpPr>
        <p:spPr>
          <a:noFill/>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F25C9D-FCCB-4E7B-A4DA-DD608FC0F882}" type="slidenum">
              <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it-IT" altLang="it-IT" sz="1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aphicFrame>
        <p:nvGraphicFramePr>
          <p:cNvPr id="38916" name="Object 4"/>
          <p:cNvGraphicFramePr>
            <a:graphicFrameLocks noChangeAspect="1"/>
          </p:cNvGraphicFramePr>
          <p:nvPr/>
        </p:nvGraphicFramePr>
        <p:xfrm>
          <a:off x="5181600" y="533400"/>
          <a:ext cx="3181350" cy="2571750"/>
        </p:xfrm>
        <a:graphic>
          <a:graphicData uri="http://schemas.openxmlformats.org/presentationml/2006/ole">
            <mc:AlternateContent xmlns:mc="http://schemas.openxmlformats.org/markup-compatibility/2006">
              <mc:Choice xmlns:v="urn:schemas-microsoft-com:vml" Requires="v">
                <p:oleObj spid="_x0000_s73775" name="Document" r:id="rId3" imgW="3181350" imgH="2571750" progId="ChemWindow.Document">
                  <p:embed/>
                </p:oleObj>
              </mc:Choice>
              <mc:Fallback>
                <p:oleObj name="Document" r:id="rId3" imgW="3181350" imgH="2571750" progId="ChemWindow.Document">
                  <p:embed/>
                  <p:pic>
                    <p:nvPicPr>
                      <p:cNvPr id="389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
                        <a:ext cx="3181350" cy="25717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25" name="Text Box 5"/>
          <p:cNvSpPr txBox="1">
            <a:spLocks noChangeArrowheads="1"/>
          </p:cNvSpPr>
          <p:nvPr/>
        </p:nvSpPr>
        <p:spPr bwMode="auto">
          <a:xfrm>
            <a:off x="1066800" y="457200"/>
            <a:ext cx="38100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Il metodo di regressione ai minimi quadrati è un metodo che permette di identificare la retta migliore mediante minimizzazione dei quadrati delle distanze tra i punti sperimentali e la retta supposta ideale (i residui).</a:t>
            </a: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Data una serie di risultati sperimentali, </a:t>
            </a:r>
          </a:p>
          <a:p>
            <a:pPr marL="0" marR="0" lvl="0" indent="0" algn="just" defTabSz="914400" rtl="0" eaLnBrk="0" fontAlgn="base" latinLnBrk="0" hangingPunct="0">
              <a:lnSpc>
                <a:spcPct val="100000"/>
              </a:lnSpc>
              <a:spcBef>
                <a:spcPct val="50000"/>
              </a:spcBef>
              <a:spcAft>
                <a:spcPct val="0"/>
              </a:spcAft>
              <a:buClrTx/>
              <a:buSzTx/>
              <a:buFontTx/>
              <a:buNone/>
              <a:tabLst/>
              <a:defRPr/>
            </a:pP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(x</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i</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/y</a:t>
            </a:r>
            <a:r>
              <a:rPr kumimoji="0" lang="it-IT" altLang="it-IT" sz="1800" b="0" i="0" u="none" strike="noStrike" kern="1200" cap="none" spc="0" normalizeH="0" baseline="-2500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i</a:t>
            </a:r>
            <a:r>
              <a:rPr kumimoji="0" lang="it-IT" altLang="it-IT" sz="1800" b="0" i="0" u="none" strike="noStrike" kern="1200" cap="none" spc="0" normalizeH="0" baseline="0" noProof="0">
                <a:ln>
                  <a:noFill/>
                </a:ln>
                <a:solidFill>
                  <a:prstClr val="white"/>
                </a:solidFill>
                <a:effectLst>
                  <a:outerShdw blurRad="38100" dist="38100" dir="2700000" algn="tl">
                    <a:srgbClr val="000000"/>
                  </a:outerShdw>
                </a:effectLst>
                <a:uLnTx/>
                <a:uFillTx/>
                <a:latin typeface="Arial" charset="0"/>
                <a:ea typeface="+mn-ea"/>
                <a:cs typeface="Times New Roman" pitchFamily="18" charset="0"/>
              </a:rPr>
              <a:t>) = concentrazione/segnale</a:t>
            </a:r>
          </a:p>
        </p:txBody>
      </p:sp>
      <p:sp>
        <p:nvSpPr>
          <p:cNvPr id="81926" name="Text Box 6"/>
          <p:cNvSpPr txBox="1">
            <a:spLocks noChangeArrowheads="1"/>
          </p:cNvSpPr>
          <p:nvPr/>
        </p:nvSpPr>
        <p:spPr bwMode="auto">
          <a:xfrm>
            <a:off x="1066800" y="3581400"/>
            <a:ext cx="7772400"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si può dimostrare che pendenza ed intercetta sono calcolabili per mezzo delle equazioni:</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18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charset="0"/>
                <a:ea typeface="+mn-ea"/>
                <a:cs typeface="+mn-cs"/>
              </a:rPr>
              <a:t>I calcoli sono normalmente eseguiti per mezzo di software commerciali.</a:t>
            </a:r>
          </a:p>
        </p:txBody>
      </p:sp>
      <p:grpSp>
        <p:nvGrpSpPr>
          <p:cNvPr id="38919" name="Group 13"/>
          <p:cNvGrpSpPr>
            <a:grpSpLocks/>
          </p:cNvGrpSpPr>
          <p:nvPr/>
        </p:nvGrpSpPr>
        <p:grpSpPr bwMode="auto">
          <a:xfrm>
            <a:off x="2514600" y="4343400"/>
            <a:ext cx="4267200" cy="1371600"/>
            <a:chOff x="1248" y="2784"/>
            <a:chExt cx="2688" cy="864"/>
          </a:xfrm>
        </p:grpSpPr>
        <p:sp>
          <p:nvSpPr>
            <p:cNvPr id="38921" name="Rectangle 11"/>
            <p:cNvSpPr>
              <a:spLocks noChangeArrowheads="1"/>
            </p:cNvSpPr>
            <p:nvPr/>
          </p:nvSpPr>
          <p:spPr bwMode="auto">
            <a:xfrm>
              <a:off x="1248" y="2784"/>
              <a:ext cx="2688" cy="8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it-IT"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aphicFrame>
          <p:nvGraphicFramePr>
            <p:cNvPr id="38922" name="Object 7"/>
            <p:cNvGraphicFramePr>
              <a:graphicFrameLocks noChangeAspect="1"/>
            </p:cNvGraphicFramePr>
            <p:nvPr/>
          </p:nvGraphicFramePr>
          <p:xfrm>
            <a:off x="1320" y="2925"/>
            <a:ext cx="1437" cy="678"/>
          </p:xfrm>
          <a:graphic>
            <a:graphicData uri="http://schemas.openxmlformats.org/presentationml/2006/ole">
              <mc:AlternateContent xmlns:mc="http://schemas.openxmlformats.org/markup-compatibility/2006">
                <mc:Choice xmlns:v="urn:schemas-microsoft-com:vml" Requires="v">
                  <p:oleObj spid="_x0000_s73776" name="Equation" r:id="rId5" imgW="1637589" imgH="634725" progId="Equation.3">
                    <p:embed/>
                  </p:oleObj>
                </mc:Choice>
                <mc:Fallback>
                  <p:oleObj name="Equation" r:id="rId5" imgW="1637589" imgH="634725" progId="Equation.3">
                    <p:embed/>
                    <p:pic>
                      <p:nvPicPr>
                        <p:cNvPr id="38922"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 y="2925"/>
                          <a:ext cx="1437" cy="6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3" name="Object 9"/>
            <p:cNvGraphicFramePr>
              <a:graphicFrameLocks noChangeAspect="1"/>
            </p:cNvGraphicFramePr>
            <p:nvPr/>
          </p:nvGraphicFramePr>
          <p:xfrm>
            <a:off x="2976" y="3120"/>
            <a:ext cx="803" cy="213"/>
          </p:xfrm>
          <a:graphic>
            <a:graphicData uri="http://schemas.openxmlformats.org/presentationml/2006/ole">
              <mc:AlternateContent xmlns:mc="http://schemas.openxmlformats.org/markup-compatibility/2006">
                <mc:Choice xmlns:v="urn:schemas-microsoft-com:vml" Requires="v">
                  <p:oleObj spid="_x0000_s73777" name="Equation" r:id="rId7" imgW="914400" imgH="203200" progId="Equation.3">
                    <p:embed/>
                  </p:oleObj>
                </mc:Choice>
                <mc:Fallback>
                  <p:oleObj name="Equation" r:id="rId7" imgW="914400" imgH="203200" progId="Equation.3">
                    <p:embed/>
                    <p:pic>
                      <p:nvPicPr>
                        <p:cNvPr id="38923"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6" y="3120"/>
                          <a:ext cx="803" cy="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8920" name="Text Box 14"/>
          <p:cNvSpPr txBox="1">
            <a:spLocks noChangeArrowheads="1"/>
          </p:cNvSpPr>
          <p:nvPr/>
        </p:nvSpPr>
        <p:spPr bwMode="auto">
          <a:xfrm>
            <a:off x="0" y="0"/>
            <a:ext cx="685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fld id="{5856E140-216E-40CF-9A9C-48381E31E6CE}" type="slidenum">
              <a:rPr kumimoji="0" lang="it-IT" altLang="it-IT" sz="1400" b="0" i="0" u="none" strike="noStrike" kern="1200" cap="none" spc="0" normalizeH="0" baseline="0" noProof="0">
                <a:ln>
                  <a:noFill/>
                </a:ln>
                <a:solidFill>
                  <a:prstClr val="white"/>
                </a:solidFill>
                <a:effectLst/>
                <a:uLnTx/>
                <a:uFillTx/>
                <a:latin typeface="Arial" charset="0"/>
                <a:ea typeface="+mn-ea"/>
                <a:cs typeface="+mn-cs"/>
              </a:rPr>
              <a:pPr marL="0" marR="0" lvl="0" indent="0" algn="l" defTabSz="914400" rtl="0" eaLnBrk="1" fontAlgn="base" latinLnBrk="0" hangingPunct="1">
                <a:lnSpc>
                  <a:spcPct val="100000"/>
                </a:lnSpc>
                <a:spcBef>
                  <a:spcPct val="50000"/>
                </a:spcBef>
                <a:spcAft>
                  <a:spcPct val="0"/>
                </a:spcAft>
                <a:buClrTx/>
                <a:buSzTx/>
                <a:buFontTx/>
                <a:buNone/>
                <a:tabLst/>
                <a:defRPr/>
              </a:pPr>
              <a:t>48</a:t>
            </a:fld>
            <a:endParaRPr kumimoji="0" lang="it-IT" altLang="it-IT" sz="1400" b="0" i="0" u="none" strike="noStrike" kern="1200" cap="none" spc="0" normalizeH="0" baseline="0" noProof="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1262804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numero diapositiva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defRPr>
            </a:lvl1pPr>
            <a:lvl2pPr marL="742950" indent="-285750">
              <a:spcBef>
                <a:spcPct val="20000"/>
              </a:spcBef>
              <a:buChar char="–"/>
              <a:defRPr kumimoji="1" sz="2600" b="1">
                <a:solidFill>
                  <a:schemeClr val="tx1"/>
                </a:solidFill>
                <a:latin typeface="Arial" panose="020B0604020202020204" pitchFamily="34" charset="0"/>
              </a:defRPr>
            </a:lvl2pPr>
            <a:lvl3pPr marL="1143000" indent="-228600">
              <a:spcBef>
                <a:spcPct val="20000"/>
              </a:spcBef>
              <a:buClr>
                <a:schemeClr val="accent2"/>
              </a:buClr>
              <a:buChar char="•"/>
              <a:defRPr kumimoji="1" sz="24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lr>
                <a:schemeClr val="accent2"/>
              </a:buClr>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9pPr>
          </a:lstStyle>
          <a:p>
            <a:pPr>
              <a:spcBef>
                <a:spcPct val="0"/>
              </a:spcBef>
              <a:buClrTx/>
              <a:buSzTx/>
              <a:buFontTx/>
              <a:buNone/>
            </a:pPr>
            <a:fld id="{E3AB0525-689D-41E4-9C72-10E2A166ECF0}" type="slidenum">
              <a:rPr lang="it-IT" altLang="it-IT" sz="1400">
                <a:latin typeface="Times New Roman" panose="02020603050405020304" pitchFamily="18" charset="0"/>
              </a:rPr>
              <a:pPr>
                <a:spcBef>
                  <a:spcPct val="0"/>
                </a:spcBef>
                <a:buClrTx/>
                <a:buSzTx/>
                <a:buFontTx/>
                <a:buNone/>
              </a:pPr>
              <a:t>5</a:t>
            </a:fld>
            <a:endParaRPr lang="it-IT" altLang="it-IT" sz="1400">
              <a:latin typeface="Times New Roman" panose="02020603050405020304" pitchFamily="18" charset="0"/>
            </a:endParaRPr>
          </a:p>
        </p:txBody>
      </p:sp>
      <p:sp>
        <p:nvSpPr>
          <p:cNvPr id="160770" name="Rectangle 2"/>
          <p:cNvSpPr>
            <a:spLocks noGrp="1" noChangeArrowheads="1"/>
          </p:cNvSpPr>
          <p:nvPr>
            <p:ph type="title"/>
          </p:nvPr>
        </p:nvSpPr>
        <p:spPr>
          <a:xfrm>
            <a:off x="762000" y="228600"/>
            <a:ext cx="7772400" cy="1143000"/>
          </a:xfrm>
        </p:spPr>
        <p:txBody>
          <a:bodyPr/>
          <a:lstStyle/>
          <a:p>
            <a:pPr>
              <a:defRPr/>
            </a:pPr>
            <a:r>
              <a:rPr lang="it-IT" altLang="it-IT" smtClean="0"/>
              <a:t>DEFINIZIONI</a:t>
            </a:r>
          </a:p>
        </p:txBody>
      </p:sp>
      <p:sp>
        <p:nvSpPr>
          <p:cNvPr id="160771" name="Rectangle 3"/>
          <p:cNvSpPr>
            <a:spLocks noGrp="1" noChangeArrowheads="1"/>
          </p:cNvSpPr>
          <p:nvPr>
            <p:ph type="body" idx="1"/>
          </p:nvPr>
        </p:nvSpPr>
        <p:spPr>
          <a:xfrm>
            <a:off x="762000" y="1295400"/>
            <a:ext cx="7696200" cy="5029200"/>
          </a:xfrm>
        </p:spPr>
        <p:txBody>
          <a:bodyPr/>
          <a:lstStyle/>
          <a:p>
            <a:pPr marL="0" indent="0" algn="just">
              <a:defRPr/>
            </a:pPr>
            <a:r>
              <a:rPr lang="it-IT" altLang="it-IT" dirty="0" smtClean="0">
                <a:solidFill>
                  <a:schemeClr val="accent6">
                    <a:lumMod val="75000"/>
                  </a:schemeClr>
                </a:solidFill>
              </a:rPr>
              <a:t>ESATTEZZA (‘TRUENESS')</a:t>
            </a:r>
          </a:p>
          <a:p>
            <a:pPr marL="0" indent="0" algn="just">
              <a:defRPr/>
            </a:pPr>
            <a:r>
              <a:rPr lang="it-IT" altLang="it-IT" dirty="0" smtClean="0"/>
              <a:t>L‘esattezza esprime </a:t>
            </a:r>
            <a:r>
              <a:rPr lang="it-IT" altLang="it-IT" u="sng" dirty="0" smtClean="0">
                <a:solidFill>
                  <a:srgbClr val="FFC000"/>
                </a:solidFill>
              </a:rPr>
              <a:t>la vicinanza del risultato al valore vero</a:t>
            </a:r>
            <a:r>
              <a:rPr lang="it-IT" altLang="it-IT" dirty="0" smtClean="0"/>
              <a:t> o accettato come tale. </a:t>
            </a:r>
          </a:p>
          <a:p>
            <a:pPr marL="0" indent="0" algn="just">
              <a:defRPr/>
            </a:pPr>
            <a:r>
              <a:rPr lang="it-IT" altLang="it-IT" dirty="0" smtClean="0"/>
              <a:t>L‘esattezza indica perciò l'accordo fra i risultati delle misure ed il valore ammesso come vero. </a:t>
            </a:r>
          </a:p>
          <a:p>
            <a:pPr marL="0" indent="0" algn="just">
              <a:defRPr/>
            </a:pPr>
            <a:r>
              <a:rPr lang="it-IT" altLang="it-IT" dirty="0" smtClean="0"/>
              <a:t>Il modo più comune per valutarla è l'impiego di campioni standard a concentrazioni note di </a:t>
            </a:r>
            <a:r>
              <a:rPr lang="it-IT" altLang="it-IT" dirty="0" err="1" smtClean="0"/>
              <a:t>analiti</a:t>
            </a:r>
            <a:r>
              <a:rPr lang="it-IT" altLang="it-IT" dirty="0" smtClean="0"/>
              <a:t> (i CRM). </a:t>
            </a:r>
          </a:p>
          <a:p>
            <a:pPr marL="0" indent="0" algn="just">
              <a:defRPr/>
            </a:pPr>
            <a:r>
              <a:rPr lang="it-IT" altLang="it-IT" dirty="0" smtClean="0"/>
              <a:t>Se non è disponibile un </a:t>
            </a:r>
            <a:r>
              <a:rPr lang="it-IT" altLang="it-IT" dirty="0" smtClean="0">
                <a:solidFill>
                  <a:srgbClr val="FFC000"/>
                </a:solidFill>
              </a:rPr>
              <a:t>CRM</a:t>
            </a:r>
            <a:r>
              <a:rPr lang="it-IT" altLang="it-IT" dirty="0" smtClean="0"/>
              <a:t> occorre preparare un bianco che riproduca la matrice in esame, a cui viene aggiunta una quantità nota di </a:t>
            </a:r>
            <a:r>
              <a:rPr lang="it-IT" altLang="it-IT" dirty="0" err="1" smtClean="0"/>
              <a:t>analita</a:t>
            </a:r>
            <a:r>
              <a:rPr lang="it-IT" altLang="it-IT" dirty="0" smtClean="0"/>
              <a:t> (campione "</a:t>
            </a:r>
            <a:r>
              <a:rPr lang="it-IT" altLang="it-IT" dirty="0" err="1" smtClean="0"/>
              <a:t>spiked</a:t>
            </a:r>
            <a:r>
              <a:rPr lang="it-IT" altLang="it-IT" dirty="0" smtClean="0"/>
              <a:t>"). </a:t>
            </a:r>
          </a:p>
          <a:p>
            <a:pPr marL="0" indent="0" algn="just">
              <a:defRPr/>
            </a:pPr>
            <a:endParaRPr lang="it-IT" altLang="it-IT" dirty="0" smtClean="0"/>
          </a:p>
        </p:txBody>
      </p:sp>
    </p:spTree>
    <p:extLst>
      <p:ext uri="{BB962C8B-B14F-4D97-AF65-F5344CB8AC3E}">
        <p14:creationId xmlns:p14="http://schemas.microsoft.com/office/powerpoint/2010/main" val="3593995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egnaposto numero diapositiva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defRPr>
            </a:lvl1pPr>
            <a:lvl2pPr marL="742950" indent="-285750">
              <a:spcBef>
                <a:spcPct val="20000"/>
              </a:spcBef>
              <a:buChar char="–"/>
              <a:defRPr kumimoji="1" sz="2600" b="1">
                <a:solidFill>
                  <a:schemeClr val="tx1"/>
                </a:solidFill>
                <a:latin typeface="Arial" panose="020B0604020202020204" pitchFamily="34" charset="0"/>
              </a:defRPr>
            </a:lvl2pPr>
            <a:lvl3pPr marL="1143000" indent="-228600">
              <a:spcBef>
                <a:spcPct val="20000"/>
              </a:spcBef>
              <a:buClr>
                <a:schemeClr val="accent2"/>
              </a:buClr>
              <a:buChar char="•"/>
              <a:defRPr kumimoji="1" sz="24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lr>
                <a:schemeClr val="accent2"/>
              </a:buClr>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9pPr>
          </a:lstStyle>
          <a:p>
            <a:pPr>
              <a:spcBef>
                <a:spcPct val="0"/>
              </a:spcBef>
              <a:buClrTx/>
              <a:buSzTx/>
              <a:buFontTx/>
              <a:buNone/>
            </a:pPr>
            <a:fld id="{C9C3B0D9-393F-40EC-BFFA-86A286A565B0}" type="slidenum">
              <a:rPr lang="it-IT" altLang="it-IT" sz="1400">
                <a:latin typeface="Times New Roman" panose="02020603050405020304" pitchFamily="18" charset="0"/>
              </a:rPr>
              <a:pPr>
                <a:spcBef>
                  <a:spcPct val="0"/>
                </a:spcBef>
                <a:buClrTx/>
                <a:buSzTx/>
                <a:buFontTx/>
                <a:buNone/>
              </a:pPr>
              <a:t>6</a:t>
            </a:fld>
            <a:endParaRPr lang="it-IT" altLang="it-IT" sz="1400">
              <a:latin typeface="Times New Roman" panose="02020603050405020304" pitchFamily="18" charset="0"/>
            </a:endParaRPr>
          </a:p>
        </p:txBody>
      </p:sp>
      <p:sp>
        <p:nvSpPr>
          <p:cNvPr id="167938" name="Rectangle 2"/>
          <p:cNvSpPr>
            <a:spLocks noGrp="1" noChangeArrowheads="1"/>
          </p:cNvSpPr>
          <p:nvPr>
            <p:ph type="title"/>
          </p:nvPr>
        </p:nvSpPr>
        <p:spPr>
          <a:xfrm>
            <a:off x="533400" y="228600"/>
            <a:ext cx="7772400" cy="1143000"/>
          </a:xfrm>
        </p:spPr>
        <p:txBody>
          <a:bodyPr/>
          <a:lstStyle/>
          <a:p>
            <a:pPr>
              <a:defRPr/>
            </a:pPr>
            <a:r>
              <a:rPr lang="it-IT" altLang="it-IT" smtClean="0"/>
              <a:t>CRM</a:t>
            </a:r>
          </a:p>
        </p:txBody>
      </p:sp>
      <p:pic>
        <p:nvPicPr>
          <p:cNvPr id="7172" name="Picture 4" descr="figure e tabelle"/>
          <p:cNvPicPr>
            <a:picLocks noGrp="1" noChangeAspect="1" noChangeArrowheads="1"/>
          </p:cNvPicPr>
          <p:nvPr>
            <p:ph type="body" idx="1"/>
          </p:nvPr>
        </p:nvPicPr>
        <p:blipFill>
          <a:blip r:embed="rId2">
            <a:lum contrast="20000"/>
            <a:extLst>
              <a:ext uri="{28A0092B-C50C-407E-A947-70E740481C1C}">
                <a14:useLocalDpi xmlns:a14="http://schemas.microsoft.com/office/drawing/2010/main" val="0"/>
              </a:ext>
            </a:extLst>
          </a:blip>
          <a:srcRect/>
          <a:stretch>
            <a:fillRect/>
          </a:stretch>
        </p:blipFill>
        <p:spPr>
          <a:xfrm>
            <a:off x="685800" y="1295400"/>
            <a:ext cx="7621588" cy="4622800"/>
          </a:xfrm>
        </p:spPr>
      </p:pic>
    </p:spTree>
    <p:extLst>
      <p:ext uri="{BB962C8B-B14F-4D97-AF65-F5344CB8AC3E}">
        <p14:creationId xmlns:p14="http://schemas.microsoft.com/office/powerpoint/2010/main" val="790193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numero diapositiva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defRPr>
            </a:lvl1pPr>
            <a:lvl2pPr marL="742950" indent="-285750">
              <a:spcBef>
                <a:spcPct val="20000"/>
              </a:spcBef>
              <a:buChar char="–"/>
              <a:defRPr kumimoji="1" sz="2600" b="1">
                <a:solidFill>
                  <a:schemeClr val="tx1"/>
                </a:solidFill>
                <a:latin typeface="Arial" panose="020B0604020202020204" pitchFamily="34" charset="0"/>
              </a:defRPr>
            </a:lvl2pPr>
            <a:lvl3pPr marL="1143000" indent="-228600">
              <a:spcBef>
                <a:spcPct val="20000"/>
              </a:spcBef>
              <a:buClr>
                <a:schemeClr val="accent2"/>
              </a:buClr>
              <a:buChar char="•"/>
              <a:defRPr kumimoji="1" sz="24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lr>
                <a:schemeClr val="accent2"/>
              </a:buClr>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9pPr>
          </a:lstStyle>
          <a:p>
            <a:pPr>
              <a:spcBef>
                <a:spcPct val="0"/>
              </a:spcBef>
              <a:buClrTx/>
              <a:buSzTx/>
              <a:buFontTx/>
              <a:buNone/>
            </a:pPr>
            <a:fld id="{A085B528-DDDC-414E-B0BE-DAC48E73672F}" type="slidenum">
              <a:rPr lang="it-IT" altLang="it-IT" sz="1400">
                <a:latin typeface="Times New Roman" panose="02020603050405020304" pitchFamily="18" charset="0"/>
              </a:rPr>
              <a:pPr>
                <a:spcBef>
                  <a:spcPct val="0"/>
                </a:spcBef>
                <a:buClrTx/>
                <a:buSzTx/>
                <a:buFontTx/>
                <a:buNone/>
              </a:pPr>
              <a:t>7</a:t>
            </a:fld>
            <a:endParaRPr lang="it-IT" altLang="it-IT" sz="1400">
              <a:latin typeface="Times New Roman" panose="02020603050405020304" pitchFamily="18" charset="0"/>
            </a:endParaRPr>
          </a:p>
        </p:txBody>
      </p:sp>
      <p:sp>
        <p:nvSpPr>
          <p:cNvPr id="161794" name="Rectangle 2"/>
          <p:cNvSpPr>
            <a:spLocks noGrp="1" noChangeArrowheads="1"/>
          </p:cNvSpPr>
          <p:nvPr>
            <p:ph type="title"/>
          </p:nvPr>
        </p:nvSpPr>
        <p:spPr>
          <a:xfrm>
            <a:off x="762000" y="228600"/>
            <a:ext cx="7772400" cy="1143000"/>
          </a:xfrm>
        </p:spPr>
        <p:txBody>
          <a:bodyPr/>
          <a:lstStyle/>
          <a:p>
            <a:pPr algn="just">
              <a:spcBef>
                <a:spcPct val="20000"/>
              </a:spcBef>
              <a:buClr>
                <a:schemeClr val="accent2"/>
              </a:buClr>
              <a:buSzPct val="80000"/>
              <a:buFont typeface="Wingdings" panose="05000000000000000000" pitchFamily="2" charset="2"/>
              <a:defRPr/>
            </a:pPr>
            <a:r>
              <a:rPr lang="it-IT" altLang="it-IT" sz="2400" dirty="0">
                <a:solidFill>
                  <a:schemeClr val="accent6">
                    <a:lumMod val="75000"/>
                  </a:schemeClr>
                </a:solidFill>
                <a:latin typeface="+mn-lt"/>
                <a:ea typeface="+mn-ea"/>
                <a:cs typeface="+mn-cs"/>
              </a:rPr>
              <a:t>PRECISIONE ('PRECISION') </a:t>
            </a:r>
          </a:p>
        </p:txBody>
      </p:sp>
      <p:sp>
        <p:nvSpPr>
          <p:cNvPr id="161795" name="Rectangle 3"/>
          <p:cNvSpPr>
            <a:spLocks noGrp="1" noChangeArrowheads="1"/>
          </p:cNvSpPr>
          <p:nvPr>
            <p:ph type="body" idx="1"/>
          </p:nvPr>
        </p:nvSpPr>
        <p:spPr>
          <a:xfrm>
            <a:off x="762000" y="1295400"/>
            <a:ext cx="7696200" cy="5029200"/>
          </a:xfrm>
        </p:spPr>
        <p:txBody>
          <a:bodyPr/>
          <a:lstStyle/>
          <a:p>
            <a:pPr marL="0" indent="0" algn="just">
              <a:defRPr/>
            </a:pPr>
            <a:r>
              <a:rPr lang="it-IT" altLang="it-IT" dirty="0" smtClean="0"/>
              <a:t>La precisione descrive </a:t>
            </a:r>
            <a:r>
              <a:rPr lang="it-IT" altLang="it-IT" u="sng" dirty="0" smtClean="0">
                <a:solidFill>
                  <a:srgbClr val="FFC000"/>
                </a:solidFill>
              </a:rPr>
              <a:t>l'accordo tra due o più misure replicate</a:t>
            </a:r>
            <a:r>
              <a:rPr lang="it-IT" altLang="it-IT" dirty="0" smtClean="0"/>
              <a:t>, in altre parole la vicinanza reciproca delle misure all'interno di un set di misurazioni ed è correlata agli errori casuali. </a:t>
            </a:r>
          </a:p>
          <a:p>
            <a:pPr marL="0" indent="0" algn="just">
              <a:defRPr/>
            </a:pPr>
            <a:r>
              <a:rPr lang="it-IT" altLang="it-IT" dirty="0" smtClean="0"/>
              <a:t>Il generico termine di precisione può essere sostituito più specificatamente con ripetibilità (stesso lab) e riproducibilità (diversi lab. e tempi più lunghi) del metodo.</a:t>
            </a:r>
          </a:p>
          <a:p>
            <a:pPr marL="0" indent="0" algn="just">
              <a:defRPr/>
            </a:pPr>
            <a:r>
              <a:rPr lang="it-IT" altLang="it-IT" dirty="0" smtClean="0"/>
              <a:t>In realtà la precisione dipende dal fatto che le misure siano replicate </a:t>
            </a:r>
            <a:r>
              <a:rPr lang="it-IT" altLang="it-IT" u="sng" dirty="0" smtClean="0">
                <a:solidFill>
                  <a:srgbClr val="FFC000"/>
                </a:solidFill>
              </a:rPr>
              <a:t>all'interno dello stesso laboratorio o in laboratori diversi</a:t>
            </a:r>
            <a:r>
              <a:rPr lang="it-IT" altLang="it-IT" dirty="0" smtClean="0">
                <a:solidFill>
                  <a:srgbClr val="FFC000"/>
                </a:solidFill>
              </a:rPr>
              <a:t> </a:t>
            </a:r>
            <a:r>
              <a:rPr lang="it-IT" altLang="it-IT" dirty="0" smtClean="0"/>
              <a:t>ed è anche dipendente dall'intervallo di tempo in cui le misure sono compiute e dall'operatore.</a:t>
            </a:r>
          </a:p>
          <a:p>
            <a:pPr marL="0" indent="0" algn="just">
              <a:defRPr/>
            </a:pPr>
            <a:endParaRPr lang="it-IT" altLang="it-IT" dirty="0" smtClean="0"/>
          </a:p>
        </p:txBody>
      </p:sp>
    </p:spTree>
    <p:extLst>
      <p:ext uri="{BB962C8B-B14F-4D97-AF65-F5344CB8AC3E}">
        <p14:creationId xmlns:p14="http://schemas.microsoft.com/office/powerpoint/2010/main" val="2135014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egnaposto numero diapositiva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defRPr>
            </a:lvl1pPr>
            <a:lvl2pPr marL="742950" indent="-285750">
              <a:spcBef>
                <a:spcPct val="20000"/>
              </a:spcBef>
              <a:buChar char="–"/>
              <a:defRPr kumimoji="1" sz="2600" b="1">
                <a:solidFill>
                  <a:schemeClr val="tx1"/>
                </a:solidFill>
                <a:latin typeface="Arial" panose="020B0604020202020204" pitchFamily="34" charset="0"/>
              </a:defRPr>
            </a:lvl2pPr>
            <a:lvl3pPr marL="1143000" indent="-228600">
              <a:spcBef>
                <a:spcPct val="20000"/>
              </a:spcBef>
              <a:buClr>
                <a:schemeClr val="accent2"/>
              </a:buClr>
              <a:buChar char="•"/>
              <a:defRPr kumimoji="1" sz="24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lr>
                <a:schemeClr val="accent2"/>
              </a:buClr>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9pPr>
          </a:lstStyle>
          <a:p>
            <a:pPr>
              <a:spcBef>
                <a:spcPct val="0"/>
              </a:spcBef>
              <a:buClrTx/>
              <a:buSzTx/>
              <a:buFontTx/>
              <a:buNone/>
            </a:pPr>
            <a:fld id="{504B6E5E-743D-4554-8EC3-A1ABAEA8001E}" type="slidenum">
              <a:rPr lang="it-IT" altLang="it-IT" sz="1400">
                <a:latin typeface="Times New Roman" panose="02020603050405020304" pitchFamily="18" charset="0"/>
              </a:rPr>
              <a:pPr>
                <a:spcBef>
                  <a:spcPct val="0"/>
                </a:spcBef>
                <a:buClrTx/>
                <a:buSzTx/>
                <a:buFontTx/>
                <a:buNone/>
              </a:pPr>
              <a:t>8</a:t>
            </a:fld>
            <a:endParaRPr lang="it-IT" altLang="it-IT" sz="1400">
              <a:latin typeface="Times New Roman" panose="02020603050405020304" pitchFamily="18" charset="0"/>
            </a:endParaRPr>
          </a:p>
        </p:txBody>
      </p:sp>
      <p:sp>
        <p:nvSpPr>
          <p:cNvPr id="162818" name="Rectangle 1026"/>
          <p:cNvSpPr>
            <a:spLocks noGrp="1" noChangeArrowheads="1"/>
          </p:cNvSpPr>
          <p:nvPr>
            <p:ph type="title"/>
          </p:nvPr>
        </p:nvSpPr>
        <p:spPr>
          <a:xfrm>
            <a:off x="685800" y="304800"/>
            <a:ext cx="7772400" cy="14478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algn="l">
              <a:spcBef>
                <a:spcPct val="20000"/>
              </a:spcBef>
              <a:buClr>
                <a:schemeClr val="accent2"/>
              </a:buClr>
              <a:buSzPct val="80000"/>
              <a:buFont typeface="Wingdings" panose="05000000000000000000" pitchFamily="2" charset="2"/>
            </a:pPr>
            <a:r>
              <a:rPr lang="it-IT" altLang="it-IT" sz="2400" dirty="0">
                <a:solidFill>
                  <a:schemeClr val="accent6">
                    <a:lumMod val="75000"/>
                  </a:schemeClr>
                </a:solidFill>
                <a:latin typeface="+mn-lt"/>
                <a:ea typeface="+mn-ea"/>
                <a:cs typeface="+mn-cs"/>
              </a:rPr>
              <a:t>LIMITE DI RILEVABILITÀ </a:t>
            </a:r>
            <a:r>
              <a:rPr lang="it-IT" altLang="it-IT" sz="2400" dirty="0" smtClean="0">
                <a:solidFill>
                  <a:schemeClr val="accent6">
                    <a:lumMod val="75000"/>
                  </a:schemeClr>
                </a:solidFill>
                <a:latin typeface="+mn-lt"/>
                <a:ea typeface="+mn-ea"/>
                <a:cs typeface="+mn-cs"/>
              </a:rPr>
              <a:t/>
            </a:r>
            <a:br>
              <a:rPr lang="it-IT" altLang="it-IT" sz="2400" dirty="0" smtClean="0">
                <a:solidFill>
                  <a:schemeClr val="accent6">
                    <a:lumMod val="75000"/>
                  </a:schemeClr>
                </a:solidFill>
                <a:latin typeface="+mn-lt"/>
                <a:ea typeface="+mn-ea"/>
                <a:cs typeface="+mn-cs"/>
              </a:rPr>
            </a:br>
            <a:r>
              <a:rPr lang="it-IT" altLang="it-IT" sz="2400" dirty="0" smtClean="0">
                <a:solidFill>
                  <a:schemeClr val="accent6">
                    <a:lumMod val="75000"/>
                  </a:schemeClr>
                </a:solidFill>
                <a:latin typeface="+mn-lt"/>
                <a:ea typeface="+mn-ea"/>
                <a:cs typeface="+mn-cs"/>
              </a:rPr>
              <a:t>(‘ </a:t>
            </a:r>
            <a:r>
              <a:rPr lang="it-IT" altLang="it-IT" sz="2400" dirty="0">
                <a:solidFill>
                  <a:schemeClr val="accent6">
                    <a:lumMod val="75000"/>
                  </a:schemeClr>
                </a:solidFill>
                <a:latin typeface="+mn-lt"/>
                <a:ea typeface="+mn-ea"/>
                <a:cs typeface="+mn-cs"/>
              </a:rPr>
              <a:t>LIMIT OF DETECTION’: LOD</a:t>
            </a:r>
            <a:r>
              <a:rPr lang="it-IT" altLang="it-IT" sz="2400" dirty="0" smtClean="0">
                <a:solidFill>
                  <a:schemeClr val="accent6">
                    <a:lumMod val="75000"/>
                  </a:schemeClr>
                </a:solidFill>
                <a:latin typeface="+mn-lt"/>
                <a:ea typeface="+mn-ea"/>
                <a:cs typeface="+mn-cs"/>
              </a:rPr>
              <a:t>) </a:t>
            </a:r>
            <a:r>
              <a:rPr lang="it-IT" altLang="it-IT" sz="2400" dirty="0">
                <a:solidFill>
                  <a:schemeClr val="accent6">
                    <a:lumMod val="75000"/>
                  </a:schemeClr>
                </a:solidFill>
                <a:latin typeface="+mn-lt"/>
                <a:ea typeface="+mn-ea"/>
                <a:cs typeface="+mn-cs"/>
              </a:rPr>
              <a:t/>
            </a:r>
            <a:br>
              <a:rPr lang="it-IT" altLang="it-IT" sz="2400" dirty="0">
                <a:solidFill>
                  <a:schemeClr val="accent6">
                    <a:lumMod val="75000"/>
                  </a:schemeClr>
                </a:solidFill>
                <a:latin typeface="+mn-lt"/>
                <a:ea typeface="+mn-ea"/>
                <a:cs typeface="+mn-cs"/>
              </a:rPr>
            </a:br>
            <a:endParaRPr lang="it-IT" altLang="it-IT" sz="2400" dirty="0">
              <a:solidFill>
                <a:schemeClr val="accent6">
                  <a:lumMod val="75000"/>
                </a:schemeClr>
              </a:solidFill>
              <a:latin typeface="+mn-lt"/>
              <a:ea typeface="+mn-ea"/>
              <a:cs typeface="+mn-cs"/>
            </a:endParaRPr>
          </a:p>
        </p:txBody>
      </p:sp>
      <p:sp>
        <p:nvSpPr>
          <p:cNvPr id="162819" name="Rectangle 1027"/>
          <p:cNvSpPr>
            <a:spLocks noGrp="1" noChangeArrowheads="1"/>
          </p:cNvSpPr>
          <p:nvPr>
            <p:ph type="body" idx="1"/>
          </p:nvPr>
        </p:nvSpPr>
        <p:spPr/>
        <p:txBody>
          <a:bodyPr/>
          <a:lstStyle/>
          <a:p>
            <a:pPr marL="0" indent="0" algn="just">
              <a:defRPr/>
            </a:pPr>
            <a:r>
              <a:rPr lang="it-IT" altLang="it-IT" dirty="0" smtClean="0"/>
              <a:t>Il limite di rivelabilità (Limit Of </a:t>
            </a:r>
            <a:r>
              <a:rPr lang="it-IT" altLang="it-IT" dirty="0" err="1" smtClean="0"/>
              <a:t>Detection</a:t>
            </a:r>
            <a:r>
              <a:rPr lang="it-IT" altLang="it-IT" dirty="0" smtClean="0"/>
              <a:t>: LOD) è la </a:t>
            </a:r>
            <a:r>
              <a:rPr lang="it-IT" altLang="it-IT" u="sng" dirty="0" smtClean="0">
                <a:solidFill>
                  <a:srgbClr val="FFC000"/>
                </a:solidFill>
              </a:rPr>
              <a:t>concentrazione di </a:t>
            </a:r>
            <a:r>
              <a:rPr lang="it-IT" altLang="it-IT" u="sng" dirty="0" err="1" smtClean="0">
                <a:solidFill>
                  <a:srgbClr val="FFC000"/>
                </a:solidFill>
              </a:rPr>
              <a:t>analita</a:t>
            </a:r>
            <a:r>
              <a:rPr lang="it-IT" altLang="it-IT" u="sng" dirty="0" smtClean="0">
                <a:solidFill>
                  <a:srgbClr val="FFC000"/>
                </a:solidFill>
              </a:rPr>
              <a:t> corrispondente al minimo segnale significativo</a:t>
            </a:r>
            <a:r>
              <a:rPr lang="it-IT" altLang="it-IT" dirty="0" smtClean="0"/>
              <a:t>, cioè al segnale vicino a quello del bianco (soluzione in cui l'</a:t>
            </a:r>
            <a:r>
              <a:rPr lang="it-IT" altLang="it-IT" dirty="0" err="1" smtClean="0"/>
              <a:t>analita</a:t>
            </a:r>
            <a:r>
              <a:rPr lang="it-IT" altLang="it-IT" dirty="0" smtClean="0"/>
              <a:t> è virtualmente assente), ma da esso significativamente diverso e quindi assegnabile all'</a:t>
            </a:r>
            <a:r>
              <a:rPr lang="it-IT" altLang="it-IT" dirty="0" err="1" smtClean="0"/>
              <a:t>analita</a:t>
            </a:r>
            <a:r>
              <a:rPr lang="it-IT" altLang="it-IT" dirty="0" smtClean="0"/>
              <a:t> sulla base di un criterio specifico.</a:t>
            </a:r>
          </a:p>
          <a:p>
            <a:pPr marL="0" indent="0" algn="just">
              <a:defRPr/>
            </a:pPr>
            <a:r>
              <a:rPr lang="it-IT" altLang="it-IT" dirty="0" smtClean="0"/>
              <a:t>Questo parametro è strettamente correlato al rumore, ovvero alla variabilità della misura</a:t>
            </a:r>
          </a:p>
          <a:p>
            <a:pPr marL="0" indent="0" algn="just">
              <a:defRPr/>
            </a:pPr>
            <a:endParaRPr lang="it-IT" altLang="it-IT" dirty="0" smtClean="0"/>
          </a:p>
        </p:txBody>
      </p:sp>
    </p:spTree>
    <p:extLst>
      <p:ext uri="{BB962C8B-B14F-4D97-AF65-F5344CB8AC3E}">
        <p14:creationId xmlns:p14="http://schemas.microsoft.com/office/powerpoint/2010/main" val="395578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5"/>
          <p:cNvSpPr>
            <a:spLocks noGrp="1"/>
          </p:cNvSpPr>
          <p:nvPr>
            <p:ph type="sldNum" sz="quarter" idx="12"/>
          </p:nvPr>
        </p:nvSpPr>
        <p:spPr>
          <a:noFill/>
        </p:spPr>
        <p:txBody>
          <a:bodyPr/>
          <a:lstStyle>
            <a:lvl1pPr>
              <a:spcBef>
                <a:spcPct val="20000"/>
              </a:spcBef>
              <a:buClr>
                <a:schemeClr val="accent2"/>
              </a:buClr>
              <a:buSzPct val="80000"/>
              <a:buFont typeface="Wingdings" panose="05000000000000000000" pitchFamily="2" charset="2"/>
              <a:defRPr kumimoji="1" sz="2400">
                <a:solidFill>
                  <a:schemeClr val="tx1"/>
                </a:solidFill>
                <a:latin typeface="Arial" panose="020B0604020202020204" pitchFamily="34" charset="0"/>
              </a:defRPr>
            </a:lvl1pPr>
            <a:lvl2pPr marL="742950" indent="-285750">
              <a:spcBef>
                <a:spcPct val="20000"/>
              </a:spcBef>
              <a:buChar char="–"/>
              <a:defRPr kumimoji="1" sz="2600" b="1">
                <a:solidFill>
                  <a:schemeClr val="tx1"/>
                </a:solidFill>
                <a:latin typeface="Arial" panose="020B0604020202020204" pitchFamily="34" charset="0"/>
              </a:defRPr>
            </a:lvl2pPr>
            <a:lvl3pPr marL="1143000" indent="-228600">
              <a:spcBef>
                <a:spcPct val="20000"/>
              </a:spcBef>
              <a:buClr>
                <a:schemeClr val="accent2"/>
              </a:buClr>
              <a:buChar char="•"/>
              <a:defRPr kumimoji="1" sz="2400" b="1">
                <a:solidFill>
                  <a:schemeClr val="tx1"/>
                </a:solidFill>
                <a:latin typeface="Arial" panose="020B0604020202020204" pitchFamily="34" charset="0"/>
              </a:defRPr>
            </a:lvl3pPr>
            <a:lvl4pPr marL="1600200" indent="-228600">
              <a:spcBef>
                <a:spcPct val="20000"/>
              </a:spcBef>
              <a:buChar char="–"/>
              <a:defRPr kumimoji="1" sz="2000" b="1">
                <a:solidFill>
                  <a:schemeClr val="tx1"/>
                </a:solidFill>
                <a:latin typeface="Arial" panose="020B0604020202020204" pitchFamily="34" charset="0"/>
              </a:defRPr>
            </a:lvl4pPr>
            <a:lvl5pPr marL="2057400" indent="-228600">
              <a:spcBef>
                <a:spcPct val="20000"/>
              </a:spcBef>
              <a:buClr>
                <a:schemeClr val="accent2"/>
              </a:buClr>
              <a:buChar char="•"/>
              <a:defRPr kumimoji="1" sz="20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panose="020B0604020202020204" pitchFamily="34" charset="0"/>
              </a:defRPr>
            </a:lvl9pPr>
          </a:lstStyle>
          <a:p>
            <a:pPr>
              <a:spcBef>
                <a:spcPct val="0"/>
              </a:spcBef>
              <a:buClrTx/>
              <a:buSzTx/>
              <a:buFontTx/>
              <a:buNone/>
            </a:pPr>
            <a:fld id="{AD22B886-1E7C-482A-8903-8429C0011D4B}" type="slidenum">
              <a:rPr lang="it-IT" altLang="it-IT" sz="1400">
                <a:latin typeface="Times New Roman" panose="02020603050405020304" pitchFamily="18" charset="0"/>
              </a:rPr>
              <a:pPr>
                <a:spcBef>
                  <a:spcPct val="0"/>
                </a:spcBef>
                <a:buClrTx/>
                <a:buSzTx/>
                <a:buFontTx/>
                <a:buNone/>
              </a:pPr>
              <a:t>9</a:t>
            </a:fld>
            <a:endParaRPr lang="it-IT" altLang="it-IT" sz="1400">
              <a:latin typeface="Times New Roman" panose="02020603050405020304" pitchFamily="18" charset="0"/>
            </a:endParaRPr>
          </a:p>
        </p:txBody>
      </p:sp>
      <p:sp>
        <p:nvSpPr>
          <p:cNvPr id="163843" name="Rectangle 3"/>
          <p:cNvSpPr>
            <a:spLocks noGrp="1" noChangeArrowheads="1"/>
          </p:cNvSpPr>
          <p:nvPr>
            <p:ph type="body" idx="1"/>
          </p:nvPr>
        </p:nvSpPr>
        <p:spPr>
          <a:xfrm>
            <a:off x="685800" y="1371600"/>
            <a:ext cx="7772400" cy="4724400"/>
          </a:xfrm>
        </p:spPr>
        <p:txBody>
          <a:bodyPr/>
          <a:lstStyle/>
          <a:p>
            <a:pPr marL="0" indent="0" algn="just">
              <a:defRPr/>
            </a:pPr>
            <a:r>
              <a:rPr lang="it-IT" altLang="it-IT" dirty="0" smtClean="0"/>
              <a:t>Il modo di calcolare </a:t>
            </a:r>
            <a:r>
              <a:rPr lang="it-IT" altLang="it-IT" dirty="0" smtClean="0">
                <a:solidFill>
                  <a:srgbClr val="FFC000"/>
                </a:solidFill>
              </a:rPr>
              <a:t>LOD e LOQ </a:t>
            </a:r>
            <a:r>
              <a:rPr lang="it-IT" altLang="it-IT" dirty="0" smtClean="0"/>
              <a:t>è il seguente:</a:t>
            </a:r>
          </a:p>
          <a:p>
            <a:pPr marL="0" indent="0" algn="just">
              <a:defRPr/>
            </a:pPr>
            <a:r>
              <a:rPr lang="it-IT" altLang="it-IT" dirty="0" smtClean="0"/>
              <a:t>LOD (Limit Of </a:t>
            </a:r>
            <a:r>
              <a:rPr lang="it-IT" altLang="it-IT" dirty="0" err="1" smtClean="0"/>
              <a:t>Detection</a:t>
            </a:r>
            <a:r>
              <a:rPr lang="it-IT" altLang="it-IT" dirty="0" smtClean="0"/>
              <a:t>) viene espresso come </a:t>
            </a:r>
            <a:r>
              <a:rPr lang="it-IT" altLang="it-IT" dirty="0" smtClean="0">
                <a:solidFill>
                  <a:srgbClr val="FFFF00"/>
                </a:solidFill>
              </a:rPr>
              <a:t>h+3s</a:t>
            </a:r>
            <a:r>
              <a:rPr lang="it-IT" altLang="it-IT" dirty="0" smtClean="0"/>
              <a:t>, dove h rappresenta il rumore medio (media delle misure del bianco) ed s la deviazione standard dedotta da un adeguato (almeno &gt;20) numero di misure del bianco;</a:t>
            </a:r>
          </a:p>
        </p:txBody>
      </p:sp>
      <p:pic>
        <p:nvPicPr>
          <p:cNvPr id="10245" name="Picture 4" descr="figure e tabelle"/>
          <p:cNvPicPr>
            <a:picLocks noChangeAspect="1" noChangeArrowheads="1"/>
          </p:cNvPicPr>
          <p:nvPr/>
        </p:nvPicPr>
        <p:blipFill>
          <a:blip r:embed="rId2">
            <a:lum bright="16000" contrast="18000"/>
            <a:extLst>
              <a:ext uri="{28A0092B-C50C-407E-A947-70E740481C1C}">
                <a14:useLocalDpi xmlns:a14="http://schemas.microsoft.com/office/drawing/2010/main" val="0"/>
              </a:ext>
            </a:extLst>
          </a:blip>
          <a:srcRect/>
          <a:stretch>
            <a:fillRect/>
          </a:stretch>
        </p:blipFill>
        <p:spPr bwMode="auto">
          <a:xfrm>
            <a:off x="304800" y="3886200"/>
            <a:ext cx="42068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5" name="Text Box 5"/>
          <p:cNvSpPr txBox="1">
            <a:spLocks noChangeArrowheads="1"/>
          </p:cNvSpPr>
          <p:nvPr/>
        </p:nvSpPr>
        <p:spPr bwMode="auto">
          <a:xfrm>
            <a:off x="4572000" y="3592513"/>
            <a:ext cx="4392613"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it-IT" altLang="it-IT" dirty="0">
                <a:effectLst>
                  <a:outerShdw blurRad="38100" dist="38100" dir="2700000" algn="tl">
                    <a:srgbClr val="000000"/>
                  </a:outerShdw>
                </a:effectLst>
                <a:latin typeface="Arial" charset="0"/>
              </a:rPr>
              <a:t>Un altro modo per definire il limite di rilevabilità, utilizzato comunemente dai produttori di strumentazione scientifica è il “</a:t>
            </a:r>
            <a:r>
              <a:rPr lang="it-IT" altLang="it-IT" dirty="0">
                <a:solidFill>
                  <a:srgbClr val="FFC000"/>
                </a:solidFill>
                <a:effectLst>
                  <a:outerShdw blurRad="38100" dist="38100" dir="2700000" algn="tl">
                    <a:srgbClr val="000000"/>
                  </a:outerShdw>
                </a:effectLst>
                <a:latin typeface="Arial" charset="0"/>
              </a:rPr>
              <a:t>Minimum </a:t>
            </a:r>
            <a:r>
              <a:rPr lang="it-IT" altLang="it-IT" dirty="0" err="1">
                <a:solidFill>
                  <a:srgbClr val="FFC000"/>
                </a:solidFill>
                <a:effectLst>
                  <a:outerShdw blurRad="38100" dist="38100" dir="2700000" algn="tl">
                    <a:srgbClr val="000000"/>
                  </a:outerShdw>
                </a:effectLst>
                <a:latin typeface="Arial" charset="0"/>
              </a:rPr>
              <a:t>Detection</a:t>
            </a:r>
            <a:r>
              <a:rPr lang="it-IT" altLang="it-IT" dirty="0">
                <a:solidFill>
                  <a:srgbClr val="FFC000"/>
                </a:solidFill>
                <a:effectLst>
                  <a:outerShdw blurRad="38100" dist="38100" dir="2700000" algn="tl">
                    <a:srgbClr val="000000"/>
                  </a:outerShdw>
                </a:effectLst>
                <a:latin typeface="Arial" charset="0"/>
              </a:rPr>
              <a:t> Limit</a:t>
            </a:r>
            <a:r>
              <a:rPr lang="it-IT" altLang="it-IT" dirty="0">
                <a:effectLst>
                  <a:outerShdw blurRad="38100" dist="38100" dir="2700000" algn="tl">
                    <a:srgbClr val="000000"/>
                  </a:outerShdw>
                </a:effectLst>
                <a:latin typeface="Arial" charset="0"/>
              </a:rPr>
              <a:t>” (MDL). Esso viene espresso generalmente come rapporto segnale/rumore = 2:1 </a:t>
            </a:r>
          </a:p>
        </p:txBody>
      </p:sp>
    </p:spTree>
    <p:extLst>
      <p:ext uri="{BB962C8B-B14F-4D97-AF65-F5344CB8AC3E}">
        <p14:creationId xmlns:p14="http://schemas.microsoft.com/office/powerpoint/2010/main" val="2471567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uttura predefinit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alt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altLang="it-IT"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1828</TotalTime>
  <Words>4393</Words>
  <Application>Microsoft Office PowerPoint</Application>
  <PresentationFormat>Presentazione su schermo (4:3)</PresentationFormat>
  <Paragraphs>440</Paragraphs>
  <Slides>48</Slides>
  <Notes>3</Notes>
  <HiddenSlides>0</HiddenSlides>
  <MMClips>0</MMClips>
  <ScaleCrop>false</ScaleCrop>
  <HeadingPairs>
    <vt:vector size="8" baseType="variant">
      <vt:variant>
        <vt:lpstr>Caratteri utilizzati</vt:lpstr>
      </vt:variant>
      <vt:variant>
        <vt:i4>7</vt:i4>
      </vt:variant>
      <vt:variant>
        <vt:lpstr>Tema</vt:lpstr>
      </vt:variant>
      <vt:variant>
        <vt:i4>3</vt:i4>
      </vt:variant>
      <vt:variant>
        <vt:lpstr>Server OLE incorporati</vt:lpstr>
      </vt:variant>
      <vt:variant>
        <vt:i4>4</vt:i4>
      </vt:variant>
      <vt:variant>
        <vt:lpstr>Titoli diapositive</vt:lpstr>
      </vt:variant>
      <vt:variant>
        <vt:i4>48</vt:i4>
      </vt:variant>
    </vt:vector>
  </HeadingPairs>
  <TitlesOfParts>
    <vt:vector size="62" baseType="lpstr">
      <vt:lpstr>Arial</vt:lpstr>
      <vt:lpstr>Garamond</vt:lpstr>
      <vt:lpstr>MathSoftText</vt:lpstr>
      <vt:lpstr>Symbol</vt:lpstr>
      <vt:lpstr>Times</vt:lpstr>
      <vt:lpstr>Times New Roman</vt:lpstr>
      <vt:lpstr>Wingdings</vt:lpstr>
      <vt:lpstr>Struttura predefinita</vt:lpstr>
      <vt:lpstr>1_Struttura predefinita</vt:lpstr>
      <vt:lpstr>2_Struttura predefinita</vt:lpstr>
      <vt:lpstr>Equation</vt:lpstr>
      <vt:lpstr>Document</vt:lpstr>
      <vt:lpstr>Mathcad</vt:lpstr>
      <vt:lpstr>Equation.3</vt:lpstr>
      <vt:lpstr>LEZIONI DI CHIMICA ANALITICA</vt:lpstr>
      <vt:lpstr>QUALITA’ DEL DATO ANALITICO</vt:lpstr>
      <vt:lpstr>DEFINIZIONI</vt:lpstr>
      <vt:lpstr>DEFINIZIONI</vt:lpstr>
      <vt:lpstr>DEFINIZIONI</vt:lpstr>
      <vt:lpstr>CRM</vt:lpstr>
      <vt:lpstr>PRECISIONE ('PRECISION') </vt:lpstr>
      <vt:lpstr>LIMITE DI RILEVABILITÀ  (‘ LIMIT OF DETECTION’: LOD)  </vt:lpstr>
      <vt:lpstr>Presentazione standard di PowerPoint</vt:lpstr>
      <vt:lpstr>CURVE DI CALIBRAZIONE</vt:lpstr>
      <vt:lpstr>PRESENTAZIONE DEI RISULTATI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TEST STATISTICI DI SIGNIFICATIVITA’</vt:lpstr>
      <vt:lpstr>TEST F CONFRONTO DELLA VARIANZA s2</vt:lpstr>
      <vt:lpstr>TEST F: TABELLA DEI VALORI CRITICI DI F</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Dip. Scienze Chimiche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dc:title>
  <dc:creator>Gianpiero Adami</dc:creator>
  <cp:lastModifiedBy>AG</cp:lastModifiedBy>
  <cp:revision>361</cp:revision>
  <cp:lastPrinted>2004-10-06T08:03:40Z</cp:lastPrinted>
  <dcterms:created xsi:type="dcterms:W3CDTF">2003-01-22T08:58:03Z</dcterms:created>
  <dcterms:modified xsi:type="dcterms:W3CDTF">2020-03-16T21:44:43Z</dcterms:modified>
</cp:coreProperties>
</file>