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1" autoAdjust="0"/>
    <p:restoredTop sz="94660"/>
  </p:normalViewPr>
  <p:slideViewPr>
    <p:cSldViewPr>
      <p:cViewPr varScale="1">
        <p:scale>
          <a:sx n="90" d="100"/>
          <a:sy n="90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8580-4134-4E3A-A544-5C58B414829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7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youtube.com/watch?v=h-HGBsZkFu8" TargetMode="External"/><Relationship Id="rId5" Type="http://schemas.openxmlformats.org/officeDocument/2006/relationships/hyperlink" Target="https://www.youtube.com/watch?v=qgqiD3oY5Iw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nmRinsUvHY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hyperlink" Target="https://www.youtube.com/watch?v=5vJCucpVdX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4" Type="http://schemas.openxmlformats.org/officeDocument/2006/relationships/image" Target="NULL"/><Relationship Id="rId9" Type="http://schemas.openxmlformats.org/officeDocument/2006/relationships/hyperlink" Target="https://www.youtube.com/watch?v=nsI-z4g4jQ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9.png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0.png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4.png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4.png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4.png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iNZSJoHK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mRinsUvH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Robots</a:t>
            </a:r>
            <a:br>
              <a:rPr lang="it-IT" dirty="0" smtClean="0"/>
            </a:br>
            <a:r>
              <a:rPr lang="it-IT" smtClean="0"/>
              <a:t>Part </a:t>
            </a:r>
            <a:r>
              <a:rPr lang="it-IT" smtClean="0"/>
              <a:t>I.1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 and Mechatronics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Omnidirectional platform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2620887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Can move in </a:t>
            </a:r>
            <a:r>
              <a:rPr lang="it-IT" dirty="0" smtClean="0">
                <a:solidFill>
                  <a:srgbClr val="0070C0"/>
                </a:solidFill>
              </a:rPr>
              <a:t>all directions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High loads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High positional accuracy</a:t>
            </a:r>
          </a:p>
          <a:p>
            <a:r>
              <a:rPr lang="it-IT" dirty="0" smtClean="0"/>
              <a:t>Is used mainly in the </a:t>
            </a:r>
            <a:r>
              <a:rPr lang="it-IT" dirty="0" smtClean="0">
                <a:solidFill>
                  <a:srgbClr val="0070C0"/>
                </a:solidFill>
              </a:rPr>
              <a:t>industry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In warehouse</a:t>
            </a:r>
          </a:p>
          <a:p>
            <a:pPr lvl="1"/>
            <a:r>
              <a:rPr lang="it-IT" dirty="0" smtClean="0"/>
              <a:t>Transport and Handling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Bad with uneven terrain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neobotix-robots.com/fileadmin/files/produkte/Basisplattformen/MPO-500/Mecanum-Roboter-MPO-500-Hauptansic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6940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eobotix-robots.com/fileadmin/files/produkte/Mobile_Manipulatoren/MMO-500/MMO-500-UR10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06" y="1658347"/>
            <a:ext cx="3305466" cy="48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6159587"/>
            <a:ext cx="243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Video </a:t>
            </a:r>
            <a:r>
              <a:rPr lang="en-GB" dirty="0" err="1" smtClean="0">
                <a:hlinkClick r:id="rId5"/>
              </a:rPr>
              <a:t>mecanumWheels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79912" y="5790255"/>
            <a:ext cx="250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6"/>
              </a:rPr>
              <a:t>Video </a:t>
            </a:r>
            <a:r>
              <a:rPr lang="en-GB" dirty="0" err="1" smtClean="0">
                <a:hlinkClick r:id="rId6"/>
              </a:rPr>
              <a:t>orientableWheels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7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Space exploration rovers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96000" cy="247510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Steerable wheels</a:t>
            </a:r>
            <a:endParaRPr lang="it-IT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Exploration </a:t>
            </a:r>
            <a:r>
              <a:rPr lang="it-IT" dirty="0" smtClean="0"/>
              <a:t>of extreme environments</a:t>
            </a:r>
          </a:p>
          <a:p>
            <a:r>
              <a:rPr lang="it-IT" dirty="0" smtClean="0"/>
              <a:t>High degree of </a:t>
            </a:r>
            <a:r>
              <a:rPr lang="it-IT" dirty="0" smtClean="0">
                <a:solidFill>
                  <a:srgbClr val="0070C0"/>
                </a:solidFill>
              </a:rPr>
              <a:t>autonomy</a:t>
            </a:r>
          </a:p>
          <a:p>
            <a:r>
              <a:rPr lang="it-IT" dirty="0" smtClean="0"/>
              <a:t>Good on </a:t>
            </a:r>
            <a:r>
              <a:rPr lang="it-IT" dirty="0" smtClean="0">
                <a:solidFill>
                  <a:srgbClr val="0070C0"/>
                </a:solidFill>
              </a:rPr>
              <a:t>rough terrain</a:t>
            </a:r>
          </a:p>
          <a:p>
            <a:r>
              <a:rPr lang="it-IT" u="sng" dirty="0" smtClean="0">
                <a:solidFill>
                  <a:srgbClr val="FF0000"/>
                </a:solidFill>
              </a:rPr>
              <a:t>Very</a:t>
            </a:r>
            <a:r>
              <a:rPr lang="it-IT" dirty="0" smtClean="0">
                <a:solidFill>
                  <a:srgbClr val="FF0000"/>
                </a:solidFill>
              </a:rPr>
              <a:t> expensive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almo\Google Drive\Didattica\Seminario rover 2017\immagini\curiosity_2_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4" y="4215622"/>
            <a:ext cx="3780000" cy="25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spaceflightinsider.com/wp-content/uploads/2015/01/Mars-Exploration-Rover-Spirit-Opportunity-surface-of-Red-Planet-NASA-image-posted-on-SpaceFlight-Insider-647x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0" y="4223839"/>
            <a:ext cx="3151502" cy="25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mo\Google Drive\Didattica\Seminario rover 2017\immagini\lunokhod_low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4" y="1268760"/>
            <a:ext cx="3780000" cy="27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6246" y="1268760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Lunokhod (1970)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9821" y="4223839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MSL (2011)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40" y="421562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MER A/B (2003)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problem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Go from point A to point B</a:t>
            </a:r>
            <a:endParaRPr lang="it-IT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7900" y="5116542"/>
            <a:ext cx="389724" cy="544706"/>
            <a:chOff x="797900" y="5116542"/>
            <a:chExt cx="389724" cy="544706"/>
          </a:xfrm>
        </p:grpSpPr>
        <p:sp>
          <p:nvSpPr>
            <p:cNvPr id="7" name="Oval 6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7900" y="51165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01245" y="3140968"/>
            <a:ext cx="455131" cy="484684"/>
            <a:chOff x="7501245" y="3140968"/>
            <a:chExt cx="455131" cy="484684"/>
          </a:xfrm>
        </p:grpSpPr>
        <p:sp>
          <p:nvSpPr>
            <p:cNvPr id="6" name="Oval 5"/>
            <p:cNvSpPr/>
            <p:nvPr/>
          </p:nvSpPr>
          <p:spPr>
            <a:xfrm>
              <a:off x="7501245" y="31409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6676" y="325632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1255595" y="3220872"/>
            <a:ext cx="6124717" cy="2333767"/>
          </a:xfrm>
          <a:custGeom>
            <a:avLst/>
            <a:gdLst>
              <a:gd name="connsiteX0" fmla="*/ 0 w 5732059"/>
              <a:gd name="connsiteY0" fmla="*/ 2610028 h 2674571"/>
              <a:gd name="connsiteX1" fmla="*/ 2620370 w 5732059"/>
              <a:gd name="connsiteY1" fmla="*/ 2364368 h 2674571"/>
              <a:gd name="connsiteX2" fmla="*/ 3179928 w 5732059"/>
              <a:gd name="connsiteY2" fmla="*/ 180726 h 2674571"/>
              <a:gd name="connsiteX3" fmla="*/ 5732059 w 5732059"/>
              <a:gd name="connsiteY3" fmla="*/ 248965 h 2674571"/>
              <a:gd name="connsiteX0" fmla="*/ 0 w 5732059"/>
              <a:gd name="connsiteY0" fmla="*/ 2581095 h 2593437"/>
              <a:gd name="connsiteX1" fmla="*/ 1869743 w 5732059"/>
              <a:gd name="connsiteY1" fmla="*/ 1939650 h 2593437"/>
              <a:gd name="connsiteX2" fmla="*/ 3179928 w 5732059"/>
              <a:gd name="connsiteY2" fmla="*/ 151793 h 2593437"/>
              <a:gd name="connsiteX3" fmla="*/ 5732059 w 5732059"/>
              <a:gd name="connsiteY3" fmla="*/ 220032 h 2593437"/>
              <a:gd name="connsiteX0" fmla="*/ 0 w 5732059"/>
              <a:gd name="connsiteY0" fmla="*/ 2538166 h 2550181"/>
              <a:gd name="connsiteX1" fmla="*/ 1869743 w 5732059"/>
              <a:gd name="connsiteY1" fmla="*/ 1896721 h 2550181"/>
              <a:gd name="connsiteX2" fmla="*/ 4162567 w 5732059"/>
              <a:gd name="connsiteY2" fmla="*/ 177103 h 2550181"/>
              <a:gd name="connsiteX3" fmla="*/ 5732059 w 5732059"/>
              <a:gd name="connsiteY3" fmla="*/ 177103 h 2550181"/>
              <a:gd name="connsiteX0" fmla="*/ 0 w 5732059"/>
              <a:gd name="connsiteY0" fmla="*/ 2538166 h 2550181"/>
              <a:gd name="connsiteX1" fmla="*/ 1869743 w 5732059"/>
              <a:gd name="connsiteY1" fmla="*/ 1896721 h 2550181"/>
              <a:gd name="connsiteX2" fmla="*/ 4162567 w 5732059"/>
              <a:gd name="connsiteY2" fmla="*/ 177103 h 2550181"/>
              <a:gd name="connsiteX3" fmla="*/ 5732059 w 5732059"/>
              <a:gd name="connsiteY3" fmla="*/ 177103 h 2550181"/>
              <a:gd name="connsiteX0" fmla="*/ 0 w 5732059"/>
              <a:gd name="connsiteY0" fmla="*/ 2592505 h 2604520"/>
              <a:gd name="connsiteX1" fmla="*/ 1869743 w 5732059"/>
              <a:gd name="connsiteY1" fmla="*/ 1951060 h 2604520"/>
              <a:gd name="connsiteX2" fmla="*/ 4162567 w 5732059"/>
              <a:gd name="connsiteY2" fmla="*/ 231442 h 2604520"/>
              <a:gd name="connsiteX3" fmla="*/ 5732059 w 5732059"/>
              <a:gd name="connsiteY3" fmla="*/ 231442 h 2604520"/>
              <a:gd name="connsiteX0" fmla="*/ 0 w 5732059"/>
              <a:gd name="connsiteY0" fmla="*/ 2592505 h 2604520"/>
              <a:gd name="connsiteX1" fmla="*/ 1869743 w 5732059"/>
              <a:gd name="connsiteY1" fmla="*/ 1951060 h 2604520"/>
              <a:gd name="connsiteX2" fmla="*/ 4162567 w 5732059"/>
              <a:gd name="connsiteY2" fmla="*/ 231442 h 2604520"/>
              <a:gd name="connsiteX3" fmla="*/ 5732059 w 5732059"/>
              <a:gd name="connsiteY3" fmla="*/ 231442 h 2604520"/>
              <a:gd name="connsiteX0" fmla="*/ 0 w 5732059"/>
              <a:gd name="connsiteY0" fmla="*/ 2592505 h 2604520"/>
              <a:gd name="connsiteX1" fmla="*/ 1869743 w 5732059"/>
              <a:gd name="connsiteY1" fmla="*/ 1951060 h 2604520"/>
              <a:gd name="connsiteX2" fmla="*/ 4162567 w 5732059"/>
              <a:gd name="connsiteY2" fmla="*/ 231442 h 2604520"/>
              <a:gd name="connsiteX3" fmla="*/ 5732059 w 5732059"/>
              <a:gd name="connsiteY3" fmla="*/ 231442 h 2604520"/>
              <a:gd name="connsiteX0" fmla="*/ 0 w 5732059"/>
              <a:gd name="connsiteY0" fmla="*/ 2488950 h 2500965"/>
              <a:gd name="connsiteX1" fmla="*/ 1869743 w 5732059"/>
              <a:gd name="connsiteY1" fmla="*/ 1847505 h 2500965"/>
              <a:gd name="connsiteX2" fmla="*/ 4162567 w 5732059"/>
              <a:gd name="connsiteY2" fmla="*/ 127887 h 2500965"/>
              <a:gd name="connsiteX3" fmla="*/ 5732059 w 5732059"/>
              <a:gd name="connsiteY3" fmla="*/ 127887 h 2500965"/>
              <a:gd name="connsiteX0" fmla="*/ 0 w 5732059"/>
              <a:gd name="connsiteY0" fmla="*/ 2361068 h 2369122"/>
              <a:gd name="connsiteX1" fmla="*/ 1869743 w 5732059"/>
              <a:gd name="connsiteY1" fmla="*/ 1719623 h 2369122"/>
              <a:gd name="connsiteX2" fmla="*/ 3248167 w 5732059"/>
              <a:gd name="connsiteY2" fmla="*/ 1228304 h 2369122"/>
              <a:gd name="connsiteX3" fmla="*/ 5732059 w 5732059"/>
              <a:gd name="connsiteY3" fmla="*/ 5 h 2369122"/>
              <a:gd name="connsiteX0" fmla="*/ 0 w 5732059"/>
              <a:gd name="connsiteY0" fmla="*/ 2361063 h 2373078"/>
              <a:gd name="connsiteX1" fmla="*/ 1869743 w 5732059"/>
              <a:gd name="connsiteY1" fmla="*/ 1719618 h 2373078"/>
              <a:gd name="connsiteX2" fmla="*/ 5732059 w 5732059"/>
              <a:gd name="connsiteY2" fmla="*/ 0 h 2373078"/>
              <a:gd name="connsiteX0" fmla="*/ 0 w 5732059"/>
              <a:gd name="connsiteY0" fmla="*/ 2361063 h 2361063"/>
              <a:gd name="connsiteX1" fmla="*/ 5732059 w 5732059"/>
              <a:gd name="connsiteY1" fmla="*/ 0 h 2361063"/>
              <a:gd name="connsiteX0" fmla="*/ 0 w 5732059"/>
              <a:gd name="connsiteY0" fmla="*/ 2361063 h 2361063"/>
              <a:gd name="connsiteX1" fmla="*/ 5732059 w 5732059"/>
              <a:gd name="connsiteY1" fmla="*/ 0 h 2361063"/>
              <a:gd name="connsiteX0" fmla="*/ 0 w 5732059"/>
              <a:gd name="connsiteY0" fmla="*/ 2361063 h 2361063"/>
              <a:gd name="connsiteX1" fmla="*/ 5732059 w 5732059"/>
              <a:gd name="connsiteY1" fmla="*/ 0 h 2361063"/>
              <a:gd name="connsiteX0" fmla="*/ 0 w 5732059"/>
              <a:gd name="connsiteY0" fmla="*/ 2292824 h 2292824"/>
              <a:gd name="connsiteX1" fmla="*/ 5732059 w 5732059"/>
              <a:gd name="connsiteY1" fmla="*/ 0 h 2292824"/>
              <a:gd name="connsiteX0" fmla="*/ 0 w 5732059"/>
              <a:gd name="connsiteY0" fmla="*/ 2292824 h 2292824"/>
              <a:gd name="connsiteX1" fmla="*/ 5732059 w 5732059"/>
              <a:gd name="connsiteY1" fmla="*/ 0 h 2292824"/>
              <a:gd name="connsiteX0" fmla="*/ 0 w 5691115"/>
              <a:gd name="connsiteY0" fmla="*/ 2292824 h 2292824"/>
              <a:gd name="connsiteX1" fmla="*/ 5691115 w 5691115"/>
              <a:gd name="connsiteY1" fmla="*/ 0 h 2292824"/>
              <a:gd name="connsiteX0" fmla="*/ 0 w 5691115"/>
              <a:gd name="connsiteY0" fmla="*/ 2333767 h 2333767"/>
              <a:gd name="connsiteX1" fmla="*/ 5691115 w 5691115"/>
              <a:gd name="connsiteY1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91115" h="2333767">
                <a:moveTo>
                  <a:pt x="0" y="2333767"/>
                </a:moveTo>
                <a:cubicBezTo>
                  <a:pt x="3220871" y="1655928"/>
                  <a:pt x="3466531" y="336644"/>
                  <a:pt x="5691115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2483768" y="2708920"/>
            <a:ext cx="4176464" cy="36004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u="sng" dirty="0" smtClean="0">
                <a:solidFill>
                  <a:srgbClr val="FF0000"/>
                </a:solidFill>
              </a:rPr>
              <a:t>Obstacles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Static/dynamic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Obstacle avoidance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u="sng" dirty="0" smtClean="0">
                <a:solidFill>
                  <a:srgbClr val="FF0000"/>
                </a:solidFill>
              </a:rPr>
              <a:t>Uneven terrain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Requires mapping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Yield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Traction loss, slopes, etc...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Contamination,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1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Issue 1: obstacles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04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Static obstacles</a:t>
            </a:r>
          </a:p>
          <a:p>
            <a:pPr lvl="1"/>
            <a:r>
              <a:rPr lang="it-IT" dirty="0" smtClean="0"/>
              <a:t>Position is </a:t>
            </a:r>
            <a:r>
              <a:rPr lang="it-IT" dirty="0" smtClean="0">
                <a:solidFill>
                  <a:srgbClr val="0070C0"/>
                </a:solidFill>
              </a:rPr>
              <a:t>fixed in time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Dynamical obstacles</a:t>
            </a:r>
          </a:p>
          <a:p>
            <a:pPr lvl="1"/>
            <a:r>
              <a:rPr lang="it-IT" dirty="0" smtClean="0"/>
              <a:t>Position </a:t>
            </a:r>
            <a:r>
              <a:rPr lang="it-IT" dirty="0" smtClean="0">
                <a:solidFill>
                  <a:srgbClr val="0070C0"/>
                </a:solidFill>
              </a:rPr>
              <a:t>varies with time</a:t>
            </a:r>
          </a:p>
          <a:p>
            <a:pPr lvl="1"/>
            <a:r>
              <a:rPr lang="it-IT" dirty="0" smtClean="0"/>
              <a:t>Not always predictable</a:t>
            </a:r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 rot="3798461">
            <a:off x="2308277" y="3127675"/>
            <a:ext cx="722577" cy="648072"/>
            <a:chOff x="5058640" y="2204864"/>
            <a:chExt cx="3267656" cy="2664296"/>
          </a:xfrm>
        </p:grpSpPr>
        <p:sp>
          <p:nvSpPr>
            <p:cNvPr id="4" name="Rectangle 3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1360" y="3347700"/>
            <a:ext cx="389724" cy="424773"/>
            <a:chOff x="797900" y="5236475"/>
            <a:chExt cx="389724" cy="424773"/>
          </a:xfrm>
        </p:grpSpPr>
        <p:sp>
          <p:nvSpPr>
            <p:cNvPr id="13" name="Oval 12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900" y="52364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8068" y="2389530"/>
            <a:ext cx="423338" cy="400690"/>
            <a:chOff x="1043608" y="5517232"/>
            <a:chExt cx="423338" cy="400690"/>
          </a:xfrm>
        </p:grpSpPr>
        <p:sp>
          <p:nvSpPr>
            <p:cNvPr id="16" name="Oval 15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7246" y="554859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3589361" y="2497541"/>
            <a:ext cx="4380932" cy="116005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89361" y="2579426"/>
            <a:ext cx="4421875" cy="1078174"/>
          </a:xfrm>
          <a:custGeom>
            <a:avLst/>
            <a:gdLst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996287 w 4531057"/>
              <a:gd name="connsiteY2" fmla="*/ 30025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421875"/>
              <a:gd name="connsiteY0" fmla="*/ 1078174 h 1078174"/>
              <a:gd name="connsiteX1" fmla="*/ 627796 w 4421875"/>
              <a:gd name="connsiteY1" fmla="*/ 859810 h 1078174"/>
              <a:gd name="connsiteX2" fmla="*/ 1173708 w 4421875"/>
              <a:gd name="connsiteY2" fmla="*/ 191069 h 1078174"/>
              <a:gd name="connsiteX3" fmla="*/ 3398292 w 4421875"/>
              <a:gd name="connsiteY3" fmla="*/ 832514 h 1078174"/>
              <a:gd name="connsiteX4" fmla="*/ 4421875 w 4421875"/>
              <a:gd name="connsiteY4" fmla="*/ 0 h 107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1875" h="1078174">
                <a:moveTo>
                  <a:pt x="0" y="1078174"/>
                </a:moveTo>
                <a:cubicBezTo>
                  <a:pt x="374176" y="984914"/>
                  <a:pt x="432178" y="1007661"/>
                  <a:pt x="627796" y="859810"/>
                </a:cubicBezTo>
                <a:cubicBezTo>
                  <a:pt x="823414" y="711959"/>
                  <a:pt x="711959" y="195618"/>
                  <a:pt x="1173708" y="191069"/>
                </a:cubicBezTo>
                <a:cubicBezTo>
                  <a:pt x="1635457" y="186520"/>
                  <a:pt x="2856931" y="864359"/>
                  <a:pt x="3398292" y="832514"/>
                </a:cubicBezTo>
                <a:cubicBezTo>
                  <a:pt x="3939653" y="800669"/>
                  <a:pt x="4092055" y="457200"/>
                  <a:pt x="4421875" y="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22"/>
          <p:cNvGrpSpPr/>
          <p:nvPr/>
        </p:nvGrpSpPr>
        <p:grpSpPr>
          <a:xfrm rot="5400000">
            <a:off x="2429953" y="5805554"/>
            <a:ext cx="722577" cy="648072"/>
            <a:chOff x="5058640" y="2204864"/>
            <a:chExt cx="3267656" cy="2664296"/>
          </a:xfrm>
        </p:grpSpPr>
        <p:sp>
          <p:nvSpPr>
            <p:cNvPr id="24" name="Rectangle 23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34998" y="5872078"/>
            <a:ext cx="389724" cy="424773"/>
            <a:chOff x="797900" y="5236475"/>
            <a:chExt cx="389724" cy="424773"/>
          </a:xfrm>
        </p:grpSpPr>
        <p:sp>
          <p:nvSpPr>
            <p:cNvPr id="50" name="Oval 49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7900" y="52364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171706" y="4913908"/>
            <a:ext cx="423338" cy="400690"/>
            <a:chOff x="1043608" y="5517232"/>
            <a:chExt cx="423338" cy="400690"/>
          </a:xfrm>
        </p:grpSpPr>
        <p:sp>
          <p:nvSpPr>
            <p:cNvPr id="53" name="Oval 52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57246" y="554859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3702999" y="5021919"/>
            <a:ext cx="4380932" cy="116005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4093432">
            <a:off x="7182741" y="5617550"/>
            <a:ext cx="998419" cy="1333439"/>
            <a:chOff x="6163172" y="5974996"/>
            <a:chExt cx="998419" cy="1333439"/>
          </a:xfrm>
        </p:grpSpPr>
        <p:grpSp>
          <p:nvGrpSpPr>
            <p:cNvPr id="37" name="Group 36"/>
            <p:cNvGrpSpPr/>
            <p:nvPr/>
          </p:nvGrpSpPr>
          <p:grpSpPr>
            <a:xfrm rot="12740276">
              <a:off x="6439014" y="5974996"/>
              <a:ext cx="722577" cy="648072"/>
              <a:chOff x="5058640" y="2204864"/>
              <a:chExt cx="3267656" cy="266429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H="1">
              <a:off x="6163172" y="6280632"/>
              <a:ext cx="636426" cy="102780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44178" y="4941168"/>
            <a:ext cx="998419" cy="1333439"/>
            <a:chOff x="4544704" y="5149248"/>
            <a:chExt cx="998419" cy="1333439"/>
          </a:xfrm>
        </p:grpSpPr>
        <p:grpSp>
          <p:nvGrpSpPr>
            <p:cNvPr id="29" name="Group 28"/>
            <p:cNvGrpSpPr/>
            <p:nvPr/>
          </p:nvGrpSpPr>
          <p:grpSpPr>
            <a:xfrm rot="12740276">
              <a:off x="4820546" y="5149248"/>
              <a:ext cx="722577" cy="648072"/>
              <a:chOff x="5058640" y="2204864"/>
              <a:chExt cx="3267656" cy="266429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H="1">
              <a:off x="4544704" y="5454884"/>
              <a:ext cx="636426" cy="102780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6800303" y="2392676"/>
            <a:ext cx="662527" cy="701047"/>
          </a:xfrm>
          <a:custGeom>
            <a:avLst/>
            <a:gdLst>
              <a:gd name="connsiteX0" fmla="*/ 491320 w 1078174"/>
              <a:gd name="connsiteY0" fmla="*/ 928048 h 1241947"/>
              <a:gd name="connsiteX1" fmla="*/ 27296 w 1078174"/>
              <a:gd name="connsiteY1" fmla="*/ 382138 h 1241947"/>
              <a:gd name="connsiteX2" fmla="*/ 559559 w 1078174"/>
              <a:gd name="connsiteY2" fmla="*/ 0 h 1241947"/>
              <a:gd name="connsiteX3" fmla="*/ 1078174 w 1078174"/>
              <a:gd name="connsiteY3" fmla="*/ 532263 h 1241947"/>
              <a:gd name="connsiteX4" fmla="*/ 900753 w 1078174"/>
              <a:gd name="connsiteY4" fmla="*/ 1009935 h 1241947"/>
              <a:gd name="connsiteX5" fmla="*/ 0 w 1078174"/>
              <a:gd name="connsiteY5" fmla="*/ 1241947 h 1241947"/>
              <a:gd name="connsiteX6" fmla="*/ 491320 w 1078174"/>
              <a:gd name="connsiteY6" fmla="*/ 928048 h 1241947"/>
              <a:gd name="connsiteX0" fmla="*/ 0 w 1173708"/>
              <a:gd name="connsiteY0" fmla="*/ 805218 h 1241947"/>
              <a:gd name="connsiteX1" fmla="*/ 122830 w 1173708"/>
              <a:gd name="connsiteY1" fmla="*/ 382138 h 1241947"/>
              <a:gd name="connsiteX2" fmla="*/ 655093 w 1173708"/>
              <a:gd name="connsiteY2" fmla="*/ 0 h 1241947"/>
              <a:gd name="connsiteX3" fmla="*/ 1173708 w 1173708"/>
              <a:gd name="connsiteY3" fmla="*/ 532263 h 1241947"/>
              <a:gd name="connsiteX4" fmla="*/ 996287 w 1173708"/>
              <a:gd name="connsiteY4" fmla="*/ 1009935 h 1241947"/>
              <a:gd name="connsiteX5" fmla="*/ 95534 w 1173708"/>
              <a:gd name="connsiteY5" fmla="*/ 1241947 h 1241947"/>
              <a:gd name="connsiteX6" fmla="*/ 0 w 1173708"/>
              <a:gd name="connsiteY6" fmla="*/ 805218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1241947">
                <a:moveTo>
                  <a:pt x="0" y="805218"/>
                </a:moveTo>
                <a:lnTo>
                  <a:pt x="122830" y="382138"/>
                </a:lnTo>
                <a:lnTo>
                  <a:pt x="655093" y="0"/>
                </a:lnTo>
                <a:lnTo>
                  <a:pt x="1173708" y="532263"/>
                </a:lnTo>
                <a:lnTo>
                  <a:pt x="996287" y="1009935"/>
                </a:lnTo>
                <a:lnTo>
                  <a:pt x="95534" y="1241947"/>
                </a:lnTo>
                <a:lnTo>
                  <a:pt x="0" y="8052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eform 10"/>
          <p:cNvSpPr/>
          <p:nvPr/>
        </p:nvSpPr>
        <p:spPr>
          <a:xfrm rot="4661758">
            <a:off x="4526535" y="3141550"/>
            <a:ext cx="662527" cy="701047"/>
          </a:xfrm>
          <a:custGeom>
            <a:avLst/>
            <a:gdLst>
              <a:gd name="connsiteX0" fmla="*/ 491320 w 1078174"/>
              <a:gd name="connsiteY0" fmla="*/ 928048 h 1241947"/>
              <a:gd name="connsiteX1" fmla="*/ 27296 w 1078174"/>
              <a:gd name="connsiteY1" fmla="*/ 382138 h 1241947"/>
              <a:gd name="connsiteX2" fmla="*/ 559559 w 1078174"/>
              <a:gd name="connsiteY2" fmla="*/ 0 h 1241947"/>
              <a:gd name="connsiteX3" fmla="*/ 1078174 w 1078174"/>
              <a:gd name="connsiteY3" fmla="*/ 532263 h 1241947"/>
              <a:gd name="connsiteX4" fmla="*/ 900753 w 1078174"/>
              <a:gd name="connsiteY4" fmla="*/ 1009935 h 1241947"/>
              <a:gd name="connsiteX5" fmla="*/ 0 w 1078174"/>
              <a:gd name="connsiteY5" fmla="*/ 1241947 h 1241947"/>
              <a:gd name="connsiteX6" fmla="*/ 491320 w 1078174"/>
              <a:gd name="connsiteY6" fmla="*/ 928048 h 1241947"/>
              <a:gd name="connsiteX0" fmla="*/ 0 w 1173708"/>
              <a:gd name="connsiteY0" fmla="*/ 805218 h 1241947"/>
              <a:gd name="connsiteX1" fmla="*/ 122830 w 1173708"/>
              <a:gd name="connsiteY1" fmla="*/ 382138 h 1241947"/>
              <a:gd name="connsiteX2" fmla="*/ 655093 w 1173708"/>
              <a:gd name="connsiteY2" fmla="*/ 0 h 1241947"/>
              <a:gd name="connsiteX3" fmla="*/ 1173708 w 1173708"/>
              <a:gd name="connsiteY3" fmla="*/ 532263 h 1241947"/>
              <a:gd name="connsiteX4" fmla="*/ 996287 w 1173708"/>
              <a:gd name="connsiteY4" fmla="*/ 1009935 h 1241947"/>
              <a:gd name="connsiteX5" fmla="*/ 95534 w 1173708"/>
              <a:gd name="connsiteY5" fmla="*/ 1241947 h 1241947"/>
              <a:gd name="connsiteX6" fmla="*/ 0 w 1173708"/>
              <a:gd name="connsiteY6" fmla="*/ 805218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1241947">
                <a:moveTo>
                  <a:pt x="0" y="805218"/>
                </a:moveTo>
                <a:lnTo>
                  <a:pt x="122830" y="382138"/>
                </a:lnTo>
                <a:lnTo>
                  <a:pt x="655093" y="0"/>
                </a:lnTo>
                <a:lnTo>
                  <a:pt x="1173708" y="532263"/>
                </a:lnTo>
                <a:lnTo>
                  <a:pt x="996287" y="1009935"/>
                </a:lnTo>
                <a:lnTo>
                  <a:pt x="95534" y="1241947"/>
                </a:lnTo>
                <a:lnTo>
                  <a:pt x="0" y="8052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reeform 58"/>
          <p:cNvSpPr/>
          <p:nvPr/>
        </p:nvSpPr>
        <p:spPr>
          <a:xfrm>
            <a:off x="3733983" y="4683957"/>
            <a:ext cx="4408227" cy="1799114"/>
          </a:xfrm>
          <a:custGeom>
            <a:avLst/>
            <a:gdLst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996287 w 4531057"/>
              <a:gd name="connsiteY2" fmla="*/ 30025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421875"/>
              <a:gd name="connsiteY0" fmla="*/ 1078174 h 1078174"/>
              <a:gd name="connsiteX1" fmla="*/ 627796 w 4421875"/>
              <a:gd name="connsiteY1" fmla="*/ 859810 h 1078174"/>
              <a:gd name="connsiteX2" fmla="*/ 1173708 w 4421875"/>
              <a:gd name="connsiteY2" fmla="*/ 191069 h 1078174"/>
              <a:gd name="connsiteX3" fmla="*/ 3398292 w 4421875"/>
              <a:gd name="connsiteY3" fmla="*/ 832514 h 1078174"/>
              <a:gd name="connsiteX4" fmla="*/ 4421875 w 4421875"/>
              <a:gd name="connsiteY4" fmla="*/ 0 h 1078174"/>
              <a:gd name="connsiteX0" fmla="*/ 0 w 4421875"/>
              <a:gd name="connsiteY0" fmla="*/ 1078174 h 1078174"/>
              <a:gd name="connsiteX1" fmla="*/ 627796 w 4421875"/>
              <a:gd name="connsiteY1" fmla="*/ 859810 h 1078174"/>
              <a:gd name="connsiteX2" fmla="*/ 1869744 w 4421875"/>
              <a:gd name="connsiteY2" fmla="*/ 27295 h 1078174"/>
              <a:gd name="connsiteX3" fmla="*/ 3398292 w 4421875"/>
              <a:gd name="connsiteY3" fmla="*/ 832514 h 1078174"/>
              <a:gd name="connsiteX4" fmla="*/ 4421875 w 4421875"/>
              <a:gd name="connsiteY4" fmla="*/ 0 h 1078174"/>
              <a:gd name="connsiteX0" fmla="*/ 0 w 4421875"/>
              <a:gd name="connsiteY0" fmla="*/ 1078174 h 1378436"/>
              <a:gd name="connsiteX1" fmla="*/ 627796 w 4421875"/>
              <a:gd name="connsiteY1" fmla="*/ 859810 h 1378436"/>
              <a:gd name="connsiteX2" fmla="*/ 1869744 w 4421875"/>
              <a:gd name="connsiteY2" fmla="*/ 27295 h 1378436"/>
              <a:gd name="connsiteX3" fmla="*/ 2483892 w 4421875"/>
              <a:gd name="connsiteY3" fmla="*/ 1378424 h 1378436"/>
              <a:gd name="connsiteX4" fmla="*/ 4421875 w 4421875"/>
              <a:gd name="connsiteY4" fmla="*/ 0 h 1378436"/>
              <a:gd name="connsiteX0" fmla="*/ 0 w 4421875"/>
              <a:gd name="connsiteY0" fmla="*/ 1305789 h 1606051"/>
              <a:gd name="connsiteX1" fmla="*/ 627796 w 4421875"/>
              <a:gd name="connsiteY1" fmla="*/ 1087425 h 1606051"/>
              <a:gd name="connsiteX2" fmla="*/ 1869744 w 4421875"/>
              <a:gd name="connsiteY2" fmla="*/ 254910 h 1606051"/>
              <a:gd name="connsiteX3" fmla="*/ 2483892 w 4421875"/>
              <a:gd name="connsiteY3" fmla="*/ 1606039 h 1606051"/>
              <a:gd name="connsiteX4" fmla="*/ 4421875 w 4421875"/>
              <a:gd name="connsiteY4" fmla="*/ 227615 h 1606051"/>
              <a:gd name="connsiteX0" fmla="*/ 0 w 4408227"/>
              <a:gd name="connsiteY0" fmla="*/ 1498021 h 1799114"/>
              <a:gd name="connsiteX1" fmla="*/ 627796 w 4408227"/>
              <a:gd name="connsiteY1" fmla="*/ 1279657 h 1799114"/>
              <a:gd name="connsiteX2" fmla="*/ 1869744 w 4408227"/>
              <a:gd name="connsiteY2" fmla="*/ 447142 h 1799114"/>
              <a:gd name="connsiteX3" fmla="*/ 2483892 w 4408227"/>
              <a:gd name="connsiteY3" fmla="*/ 1798271 h 1799114"/>
              <a:gd name="connsiteX4" fmla="*/ 4408227 w 4408227"/>
              <a:gd name="connsiteY4" fmla="*/ 215131 h 179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227" h="1799114">
                <a:moveTo>
                  <a:pt x="0" y="1498021"/>
                </a:moveTo>
                <a:cubicBezTo>
                  <a:pt x="374176" y="1404761"/>
                  <a:pt x="316172" y="1454804"/>
                  <a:pt x="627796" y="1279657"/>
                </a:cubicBezTo>
                <a:cubicBezTo>
                  <a:pt x="939420" y="1104511"/>
                  <a:pt x="1560395" y="360706"/>
                  <a:pt x="1869744" y="447142"/>
                </a:cubicBezTo>
                <a:cubicBezTo>
                  <a:pt x="2179093" y="533578"/>
                  <a:pt x="2060812" y="1836940"/>
                  <a:pt x="2483892" y="1798271"/>
                </a:cubicBezTo>
                <a:cubicBezTo>
                  <a:pt x="2906973" y="1759603"/>
                  <a:pt x="3177655" y="-733388"/>
                  <a:pt x="4408227" y="215131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TextBox 56"/>
          <p:cNvSpPr txBox="1"/>
          <p:nvPr/>
        </p:nvSpPr>
        <p:spPr>
          <a:xfrm>
            <a:off x="6746001" y="4591323"/>
            <a:ext cx="652743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90500" sx="102000" sy="102000" algn="ctr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> ? 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Issue 2: uneven terrain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Risks: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Loss of contact </a:t>
            </a:r>
            <a:r>
              <a:rPr lang="it-IT" dirty="0" smtClean="0"/>
              <a:t>with the ground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Terrain </a:t>
            </a:r>
            <a:r>
              <a:rPr lang="it-IT" dirty="0" smtClean="0">
                <a:solidFill>
                  <a:srgbClr val="0070C0"/>
                </a:solidFill>
              </a:rPr>
              <a:t>yield </a:t>
            </a:r>
            <a:r>
              <a:rPr lang="it-IT" dirty="0" smtClean="0"/>
              <a:t>and</a:t>
            </a:r>
            <a:r>
              <a:rPr lang="it-IT" dirty="0" smtClean="0">
                <a:solidFill>
                  <a:srgbClr val="0070C0"/>
                </a:solidFill>
              </a:rPr>
              <a:t> traction loss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Slopes</a:t>
            </a:r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</p:txBody>
      </p:sp>
      <p:pic>
        <p:nvPicPr>
          <p:cNvPr id="5122" name="Picture 2" descr="C:\Users\almo\Google Drive\Didattica\Seminario rover 2017\immagini\lossOfContact_alpha_v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11673" r="10557" b="23720"/>
          <a:stretch/>
        </p:blipFill>
        <p:spPr bwMode="auto">
          <a:xfrm>
            <a:off x="3635896" y="3453580"/>
            <a:ext cx="5484184" cy="28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60032" y="3356992"/>
            <a:ext cx="100811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3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Purpose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266928" cy="269384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Why go from A to B?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Exploration</a:t>
            </a:r>
          </a:p>
          <a:p>
            <a:pPr lvl="1"/>
            <a:r>
              <a:rPr lang="it-IT" dirty="0" smtClean="0"/>
              <a:t>Executing </a:t>
            </a:r>
            <a:r>
              <a:rPr lang="it-IT" dirty="0" smtClean="0">
                <a:solidFill>
                  <a:srgbClr val="0070C0"/>
                </a:solidFill>
              </a:rPr>
              <a:t>task at B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Transporting</a:t>
            </a:r>
            <a:r>
              <a:rPr lang="it-IT" dirty="0" smtClean="0"/>
              <a:t> something from A to B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This way we can define the robot’s </a:t>
            </a:r>
            <a:r>
              <a:rPr lang="it-IT" dirty="0" smtClean="0">
                <a:solidFill>
                  <a:srgbClr val="FF0000"/>
                </a:solidFill>
              </a:rPr>
              <a:t>accessories</a:t>
            </a:r>
            <a:r>
              <a:rPr lang="it-IT" dirty="0" smtClean="0"/>
              <a:t>: solar panels, arms etc.</a:t>
            </a:r>
            <a:endParaRPr lang="it-IT" dirty="0"/>
          </a:p>
        </p:txBody>
      </p:sp>
      <p:pic>
        <p:nvPicPr>
          <p:cNvPr id="4" name="Picture 5" descr="http://www.spaceflightinsider.com/wp-content/uploads/2015/01/Mars-Exploration-Rover-Spirit-Opportunity-surface-of-Red-Planet-NASA-image-posted-on-SpaceFlight-Insider-647x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51502" cy="25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eobotix-robots.com/fileadmin/files/produkte/Mobile_Manipulatoren/MMO-500/MMO-500-UR10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8" y="4106618"/>
            <a:ext cx="1849548" cy="27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u-nited.net/robotics/upload/images_news/images_press_room/2015TechTranAward_KUKA-omniMove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70" y="4141187"/>
            <a:ext cx="4363060" cy="24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1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mobile robots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0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Elementary motions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Motion</a:t>
            </a:r>
            <a:r>
              <a:rPr lang="it-IT" dirty="0" smtClean="0"/>
              <a:t> = combination of: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Point-to-point</a:t>
            </a:r>
            <a:r>
              <a:rPr lang="it-IT" dirty="0" smtClean="0"/>
              <a:t> motion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Path</a:t>
            </a:r>
            <a:r>
              <a:rPr lang="it-IT" dirty="0" smtClean="0"/>
              <a:t> following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Trajectory</a:t>
            </a:r>
            <a:r>
              <a:rPr lang="it-IT" dirty="0" smtClean="0"/>
              <a:t> tracking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Reactive</a:t>
            </a:r>
            <a:r>
              <a:rPr lang="it-IT" dirty="0" smtClean="0"/>
              <a:t> motion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3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Elementary motions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Point-to-point </a:t>
            </a:r>
            <a:r>
              <a:rPr lang="it-IT" dirty="0" smtClean="0"/>
              <a:t>motion: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Path </a:t>
            </a:r>
            <a:r>
              <a:rPr lang="it-IT" dirty="0" smtClean="0">
                <a:solidFill>
                  <a:srgbClr val="0070C0"/>
                </a:solidFill>
              </a:rPr>
              <a:t>following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Trajectory </a:t>
            </a:r>
            <a:r>
              <a:rPr lang="it-IT" dirty="0" smtClean="0">
                <a:solidFill>
                  <a:srgbClr val="0070C0"/>
                </a:solidFill>
              </a:rPr>
              <a:t>tracking</a:t>
            </a:r>
            <a:r>
              <a:rPr lang="it-IT" dirty="0" smtClean="0"/>
              <a:t>:</a:t>
            </a:r>
            <a:endParaRPr lang="it-IT" dirty="0"/>
          </a:p>
        </p:txBody>
      </p:sp>
      <p:grpSp>
        <p:nvGrpSpPr>
          <p:cNvPr id="95" name="Group 94"/>
          <p:cNvGrpSpPr/>
          <p:nvPr/>
        </p:nvGrpSpPr>
        <p:grpSpPr>
          <a:xfrm>
            <a:off x="2883237" y="1545593"/>
            <a:ext cx="4632751" cy="1801038"/>
            <a:chOff x="2883237" y="1545593"/>
            <a:chExt cx="4632751" cy="1801038"/>
          </a:xfrm>
        </p:grpSpPr>
        <p:grpSp>
          <p:nvGrpSpPr>
            <p:cNvPr id="4" name="Group 3"/>
            <p:cNvGrpSpPr/>
            <p:nvPr/>
          </p:nvGrpSpPr>
          <p:grpSpPr>
            <a:xfrm rot="3798461">
              <a:off x="2856604" y="2478518"/>
              <a:ext cx="516591" cy="463325"/>
              <a:chOff x="5058640" y="2204864"/>
              <a:chExt cx="3267656" cy="266429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437900" y="2512468"/>
              <a:ext cx="317715" cy="427034"/>
              <a:chOff x="797900" y="5063938"/>
              <a:chExt cx="444402" cy="5973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43608" y="551723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7900" y="5063938"/>
                <a:ext cx="444402" cy="516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</a:t>
                </a:r>
                <a:endParaRPr lang="it-IT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926596" y="1950796"/>
              <a:ext cx="309700" cy="470091"/>
              <a:chOff x="986686" y="5517232"/>
              <a:chExt cx="433191" cy="65753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43608" y="551723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86686" y="5658169"/>
                <a:ext cx="433191" cy="516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B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3772487" y="2028017"/>
              <a:ext cx="3132051" cy="829359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3567467" y="1804772"/>
              <a:ext cx="3366784" cy="1541859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30799" h="2120732">
                  <a:moveTo>
                    <a:pt x="86648" y="1640454"/>
                  </a:moveTo>
                  <a:cubicBezTo>
                    <a:pt x="-587964" y="3569379"/>
                    <a:pt x="2842416" y="-1017285"/>
                    <a:pt x="4630799" y="2129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22920" y="1545593"/>
              <a:ext cx="3793068" cy="1257321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  <a:gd name="connsiteX0" fmla="*/ 88188 w 4562466"/>
                <a:gd name="connsiteY0" fmla="*/ 1406328 h 1908026"/>
                <a:gd name="connsiteX1" fmla="*/ 4562466 w 4562466"/>
                <a:gd name="connsiteY1" fmla="*/ 223345 h 1908026"/>
                <a:gd name="connsiteX0" fmla="*/ 0 w 4474278"/>
                <a:gd name="connsiteY0" fmla="*/ 1607043 h 1607043"/>
                <a:gd name="connsiteX1" fmla="*/ 4474278 w 4474278"/>
                <a:gd name="connsiteY1" fmla="*/ 424060 h 1607043"/>
                <a:gd name="connsiteX0" fmla="*/ 0 w 4701363"/>
                <a:gd name="connsiteY0" fmla="*/ 1518811 h 1518811"/>
                <a:gd name="connsiteX1" fmla="*/ 4701363 w 4701363"/>
                <a:gd name="connsiteY1" fmla="*/ 440636 h 1518811"/>
                <a:gd name="connsiteX0" fmla="*/ 0 w 5110872"/>
                <a:gd name="connsiteY0" fmla="*/ 1078176 h 1078176"/>
                <a:gd name="connsiteX1" fmla="*/ 4701363 w 5110872"/>
                <a:gd name="connsiteY1" fmla="*/ 1 h 1078176"/>
                <a:gd name="connsiteX0" fmla="*/ 0 w 5424356"/>
                <a:gd name="connsiteY0" fmla="*/ 1488517 h 1488517"/>
                <a:gd name="connsiteX1" fmla="*/ 4701363 w 5424356"/>
                <a:gd name="connsiteY1" fmla="*/ 410342 h 1488517"/>
                <a:gd name="connsiteX0" fmla="*/ 0 w 5217126"/>
                <a:gd name="connsiteY0" fmla="*/ 1729367 h 1729367"/>
                <a:gd name="connsiteX1" fmla="*/ 4701363 w 5217126"/>
                <a:gd name="connsiteY1" fmla="*/ 651192 h 172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17126" h="1729367">
                  <a:moveTo>
                    <a:pt x="0" y="1729367"/>
                  </a:moveTo>
                  <a:cubicBezTo>
                    <a:pt x="2784062" y="-1669468"/>
                    <a:pt x="6616206" y="1062987"/>
                    <a:pt x="4701363" y="65119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23068" y="3946122"/>
                <a:ext cx="2705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The parameter is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𝑝𝑎𝑡h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68" y="3946122"/>
                <a:ext cx="270548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27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/>
          <p:cNvGrpSpPr/>
          <p:nvPr/>
        </p:nvGrpSpPr>
        <p:grpSpPr>
          <a:xfrm>
            <a:off x="3440416" y="3011422"/>
            <a:ext cx="3427254" cy="1977707"/>
            <a:chOff x="3440416" y="3011422"/>
            <a:chExt cx="3427254" cy="1977707"/>
          </a:xfrm>
        </p:grpSpPr>
        <p:sp>
          <p:nvSpPr>
            <p:cNvPr id="34" name="Freeform 33"/>
            <p:cNvSpPr/>
            <p:nvPr/>
          </p:nvSpPr>
          <p:spPr>
            <a:xfrm>
              <a:off x="3440416" y="3300616"/>
              <a:ext cx="3189487" cy="1499321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  <a:gd name="connsiteX0" fmla="*/ 0 w 4544151"/>
                <a:gd name="connsiteY0" fmla="*/ 1643898 h 2092860"/>
                <a:gd name="connsiteX1" fmla="*/ 4544151 w 4544151"/>
                <a:gd name="connsiteY1" fmla="*/ 216362 h 2092860"/>
                <a:gd name="connsiteX0" fmla="*/ 0 w 4386939"/>
                <a:gd name="connsiteY0" fmla="*/ 1610436 h 2062223"/>
                <a:gd name="connsiteX1" fmla="*/ 4386939 w 4386939"/>
                <a:gd name="connsiteY1" fmla="*/ 217836 h 20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6939" h="2062223">
                  <a:moveTo>
                    <a:pt x="0" y="1610436"/>
                  </a:moveTo>
                  <a:cubicBezTo>
                    <a:pt x="1177002" y="3452021"/>
                    <a:pt x="2598556" y="-1012367"/>
                    <a:pt x="4386939" y="2178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1" name="Group 20"/>
            <p:cNvGrpSpPr/>
            <p:nvPr/>
          </p:nvGrpSpPr>
          <p:grpSpPr>
            <a:xfrm rot="2932007">
              <a:off x="4257342" y="4246060"/>
              <a:ext cx="516591" cy="463325"/>
              <a:chOff x="5058640" y="2204864"/>
              <a:chExt cx="3267656" cy="2664296"/>
            </a:xfrm>
            <a:solidFill>
              <a:srgbClr val="000000">
                <a:alpha val="40000"/>
              </a:srgbClr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3380387">
              <a:off x="5128786" y="3409468"/>
              <a:ext cx="516591" cy="463325"/>
              <a:chOff x="5058640" y="2204864"/>
              <a:chExt cx="3267656" cy="2664296"/>
            </a:xfrm>
            <a:solidFill>
              <a:srgbClr val="000000">
                <a:alpha val="50196"/>
              </a:srgb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7446688">
              <a:off x="3422415" y="4499171"/>
              <a:ext cx="516591" cy="463325"/>
              <a:chOff x="5058640" y="2204864"/>
              <a:chExt cx="3267656" cy="2664296"/>
            </a:xfrm>
            <a:solidFill>
              <a:srgbClr val="000000">
                <a:alpha val="20000"/>
              </a:srgb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557992">
              <a:off x="5876820" y="3089004"/>
              <a:ext cx="516591" cy="463325"/>
              <a:chOff x="5058640" y="2204864"/>
              <a:chExt cx="3267656" cy="266429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583618" y="301142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35023" y="5545363"/>
                <a:ext cx="20541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The parameters are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b="0" i="1" smtClean="0">
                          <a:solidFill>
                            <a:srgbClr val="00CC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CC00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r>
                            <a:rPr lang="it-IT" b="0" i="1" smtClean="0">
                              <a:solidFill>
                                <a:srgbClr val="00CC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solidFill>
                    <a:srgbClr val="00CC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𝑝𝑎𝑡h</m:t>
                      </m:r>
                    </m:oMath>
                  </m:oMathPara>
                </a14:m>
                <a:endParaRPr lang="it-IT" dirty="0"/>
              </a:p>
              <a:p>
                <a:endParaRPr lang="it-IT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023" y="5545363"/>
                <a:ext cx="2054152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237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2028777" y="4638051"/>
            <a:ext cx="6887063" cy="2054162"/>
            <a:chOff x="2028777" y="4638051"/>
            <a:chExt cx="6887063" cy="2054162"/>
          </a:xfrm>
        </p:grpSpPr>
        <p:sp>
          <p:nvSpPr>
            <p:cNvPr id="59" name="Freeform 58"/>
            <p:cNvSpPr/>
            <p:nvPr/>
          </p:nvSpPr>
          <p:spPr>
            <a:xfrm>
              <a:off x="2028777" y="5035453"/>
              <a:ext cx="6215409" cy="1499321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  <a:gd name="connsiteX0" fmla="*/ 0 w 4544151"/>
                <a:gd name="connsiteY0" fmla="*/ 1643898 h 2092860"/>
                <a:gd name="connsiteX1" fmla="*/ 4544151 w 4544151"/>
                <a:gd name="connsiteY1" fmla="*/ 216362 h 2092860"/>
                <a:gd name="connsiteX0" fmla="*/ 0 w 4386939"/>
                <a:gd name="connsiteY0" fmla="*/ 1610436 h 2062223"/>
                <a:gd name="connsiteX1" fmla="*/ 4386939 w 4386939"/>
                <a:gd name="connsiteY1" fmla="*/ 217836 h 20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6939" h="2062223">
                  <a:moveTo>
                    <a:pt x="0" y="1610436"/>
                  </a:moveTo>
                  <a:cubicBezTo>
                    <a:pt x="1177002" y="3452021"/>
                    <a:pt x="2598556" y="-1012367"/>
                    <a:pt x="4386939" y="217836"/>
                  </a:cubicBezTo>
                </a:path>
              </a:pathLst>
            </a:custGeom>
            <a:noFill/>
            <a:ln w="38100">
              <a:solidFill>
                <a:srgbClr val="00CC0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0" name="Group 59"/>
            <p:cNvGrpSpPr/>
            <p:nvPr/>
          </p:nvGrpSpPr>
          <p:grpSpPr>
            <a:xfrm rot="4032874">
              <a:off x="3691218" y="6064419"/>
              <a:ext cx="516591" cy="463325"/>
              <a:chOff x="5058640" y="2204864"/>
              <a:chExt cx="3267656" cy="2664296"/>
            </a:xfrm>
            <a:solidFill>
              <a:srgbClr val="000000">
                <a:alpha val="40000"/>
              </a:srgbClr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3884639">
              <a:off x="5218117" y="5313162"/>
              <a:ext cx="516591" cy="463325"/>
              <a:chOff x="5058640" y="2204864"/>
              <a:chExt cx="3267656" cy="2664296"/>
            </a:xfrm>
            <a:solidFill>
              <a:srgbClr val="000000">
                <a:alpha val="50196"/>
              </a:srgb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7016248">
              <a:off x="2044780" y="6158155"/>
              <a:ext cx="516591" cy="463325"/>
              <a:chOff x="5058640" y="2204864"/>
              <a:chExt cx="3267656" cy="2664296"/>
            </a:xfrm>
            <a:solidFill>
              <a:srgbClr val="000000">
                <a:alpha val="20000"/>
              </a:srgbClr>
            </a:solidFill>
          </p:grpSpPr>
          <p:sp>
            <p:nvSpPr>
              <p:cNvPr id="69" name="Rectangle 68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6118880">
              <a:off x="7500978" y="4836941"/>
              <a:ext cx="516591" cy="463325"/>
              <a:chOff x="5058640" y="2204864"/>
              <a:chExt cx="3267656" cy="266429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123078" y="5655144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=1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078" y="5655144"/>
                  <a:ext cx="87633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295673" y="6322881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=2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673" y="6322881"/>
                  <a:ext cx="87633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856833" y="5419457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=3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833" y="5419457"/>
                  <a:ext cx="87633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8039510" y="4638051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=4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10" y="4638051"/>
                  <a:ext cx="87633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8231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Reactive motion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67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Online </a:t>
            </a:r>
            <a:r>
              <a:rPr lang="it-IT" dirty="0" smtClean="0">
                <a:solidFill>
                  <a:srgbClr val="0070C0"/>
                </a:solidFill>
              </a:rPr>
              <a:t>obstacle avoidance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Line/wall </a:t>
            </a:r>
            <a:r>
              <a:rPr lang="it-IT" dirty="0" smtClean="0">
                <a:solidFill>
                  <a:srgbClr val="0070C0"/>
                </a:solidFill>
              </a:rPr>
              <a:t>following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Target </a:t>
            </a:r>
            <a:r>
              <a:rPr lang="it-IT" dirty="0" smtClean="0">
                <a:solidFill>
                  <a:srgbClr val="0070C0"/>
                </a:solidFill>
              </a:rPr>
              <a:t>tracking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228088" y="2597422"/>
            <a:ext cx="3391125" cy="673220"/>
          </a:xfrm>
          <a:custGeom>
            <a:avLst/>
            <a:gdLst>
              <a:gd name="connsiteX0" fmla="*/ 0 w 4292600"/>
              <a:gd name="connsiteY0" fmla="*/ 0 h 901849"/>
              <a:gd name="connsiteX1" fmla="*/ 1143000 w 4292600"/>
              <a:gd name="connsiteY1" fmla="*/ 901700 h 901849"/>
              <a:gd name="connsiteX2" fmla="*/ 4292600 w 4292600"/>
              <a:gd name="connsiteY2" fmla="*/ 63500 h 901849"/>
              <a:gd name="connsiteX0" fmla="*/ 0 w 4292600"/>
              <a:gd name="connsiteY0" fmla="*/ 111 h 901960"/>
              <a:gd name="connsiteX1" fmla="*/ 1143000 w 4292600"/>
              <a:gd name="connsiteY1" fmla="*/ 901811 h 901960"/>
              <a:gd name="connsiteX2" fmla="*/ 4292600 w 4292600"/>
              <a:gd name="connsiteY2" fmla="*/ 63611 h 901960"/>
              <a:gd name="connsiteX0" fmla="*/ 0 w 4292600"/>
              <a:gd name="connsiteY0" fmla="*/ 120 h 838488"/>
              <a:gd name="connsiteX1" fmla="*/ 914400 w 4292600"/>
              <a:gd name="connsiteY1" fmla="*/ 838320 h 838488"/>
              <a:gd name="connsiteX2" fmla="*/ 4292600 w 4292600"/>
              <a:gd name="connsiteY2" fmla="*/ 63620 h 838488"/>
              <a:gd name="connsiteX0" fmla="*/ 0 w 4292600"/>
              <a:gd name="connsiteY0" fmla="*/ 120 h 838488"/>
              <a:gd name="connsiteX1" fmla="*/ 914400 w 4292600"/>
              <a:gd name="connsiteY1" fmla="*/ 838320 h 838488"/>
              <a:gd name="connsiteX2" fmla="*/ 4292600 w 4292600"/>
              <a:gd name="connsiteY2" fmla="*/ 63620 h 838488"/>
              <a:gd name="connsiteX0" fmla="*/ 0 w 4292600"/>
              <a:gd name="connsiteY0" fmla="*/ 102 h 852185"/>
              <a:gd name="connsiteX1" fmla="*/ 914400 w 4292600"/>
              <a:gd name="connsiteY1" fmla="*/ 838302 h 852185"/>
              <a:gd name="connsiteX2" fmla="*/ 4292600 w 4292600"/>
              <a:gd name="connsiteY2" fmla="*/ 63602 h 852185"/>
              <a:gd name="connsiteX0" fmla="*/ 0 w 4292600"/>
              <a:gd name="connsiteY0" fmla="*/ 102 h 852185"/>
              <a:gd name="connsiteX1" fmla="*/ 914400 w 4292600"/>
              <a:gd name="connsiteY1" fmla="*/ 838302 h 852185"/>
              <a:gd name="connsiteX2" fmla="*/ 4292600 w 4292600"/>
              <a:gd name="connsiteY2" fmla="*/ 63602 h 85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2600" h="852185">
                <a:moveTo>
                  <a:pt x="0" y="102"/>
                </a:moveTo>
                <a:cubicBezTo>
                  <a:pt x="721783" y="-11540"/>
                  <a:pt x="313267" y="980119"/>
                  <a:pt x="914400" y="838302"/>
                </a:cubicBezTo>
                <a:cubicBezTo>
                  <a:pt x="1515533" y="696485"/>
                  <a:pt x="1627717" y="664735"/>
                  <a:pt x="4292600" y="63602"/>
                </a:cubicBezTo>
              </a:path>
            </a:pathLst>
          </a:custGeom>
          <a:noFill/>
          <a:ln w="38100">
            <a:solidFill>
              <a:srgbClr val="FF980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73362" y="2590488"/>
            <a:ext cx="5127157" cy="1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890065" y="2218163"/>
            <a:ext cx="523392" cy="553822"/>
          </a:xfrm>
          <a:custGeom>
            <a:avLst/>
            <a:gdLst>
              <a:gd name="connsiteX0" fmla="*/ 491320 w 1078174"/>
              <a:gd name="connsiteY0" fmla="*/ 928048 h 1241947"/>
              <a:gd name="connsiteX1" fmla="*/ 27296 w 1078174"/>
              <a:gd name="connsiteY1" fmla="*/ 382138 h 1241947"/>
              <a:gd name="connsiteX2" fmla="*/ 559559 w 1078174"/>
              <a:gd name="connsiteY2" fmla="*/ 0 h 1241947"/>
              <a:gd name="connsiteX3" fmla="*/ 1078174 w 1078174"/>
              <a:gd name="connsiteY3" fmla="*/ 532263 h 1241947"/>
              <a:gd name="connsiteX4" fmla="*/ 900753 w 1078174"/>
              <a:gd name="connsiteY4" fmla="*/ 1009935 h 1241947"/>
              <a:gd name="connsiteX5" fmla="*/ 0 w 1078174"/>
              <a:gd name="connsiteY5" fmla="*/ 1241947 h 1241947"/>
              <a:gd name="connsiteX6" fmla="*/ 491320 w 1078174"/>
              <a:gd name="connsiteY6" fmla="*/ 928048 h 1241947"/>
              <a:gd name="connsiteX0" fmla="*/ 0 w 1173708"/>
              <a:gd name="connsiteY0" fmla="*/ 805218 h 1241947"/>
              <a:gd name="connsiteX1" fmla="*/ 122830 w 1173708"/>
              <a:gd name="connsiteY1" fmla="*/ 382138 h 1241947"/>
              <a:gd name="connsiteX2" fmla="*/ 655093 w 1173708"/>
              <a:gd name="connsiteY2" fmla="*/ 0 h 1241947"/>
              <a:gd name="connsiteX3" fmla="*/ 1173708 w 1173708"/>
              <a:gd name="connsiteY3" fmla="*/ 532263 h 1241947"/>
              <a:gd name="connsiteX4" fmla="*/ 996287 w 1173708"/>
              <a:gd name="connsiteY4" fmla="*/ 1009935 h 1241947"/>
              <a:gd name="connsiteX5" fmla="*/ 95534 w 1173708"/>
              <a:gd name="connsiteY5" fmla="*/ 1241947 h 1241947"/>
              <a:gd name="connsiteX6" fmla="*/ 0 w 1173708"/>
              <a:gd name="connsiteY6" fmla="*/ 805218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1241947">
                <a:moveTo>
                  <a:pt x="0" y="805218"/>
                </a:moveTo>
                <a:lnTo>
                  <a:pt x="122830" y="382138"/>
                </a:lnTo>
                <a:lnTo>
                  <a:pt x="655093" y="0"/>
                </a:lnTo>
                <a:lnTo>
                  <a:pt x="1173708" y="532263"/>
                </a:lnTo>
                <a:lnTo>
                  <a:pt x="996287" y="1009935"/>
                </a:lnTo>
                <a:lnTo>
                  <a:pt x="95534" y="1241947"/>
                </a:lnTo>
                <a:lnTo>
                  <a:pt x="0" y="8052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oup 17"/>
          <p:cNvGrpSpPr/>
          <p:nvPr/>
        </p:nvGrpSpPr>
        <p:grpSpPr>
          <a:xfrm>
            <a:off x="1700734" y="2132857"/>
            <a:ext cx="938617" cy="938617"/>
            <a:chOff x="1368623" y="2116934"/>
            <a:chExt cx="1188133" cy="1188133"/>
          </a:xfrm>
        </p:grpSpPr>
        <p:grpSp>
          <p:nvGrpSpPr>
            <p:cNvPr id="10" name="Group 9"/>
            <p:cNvGrpSpPr/>
            <p:nvPr/>
          </p:nvGrpSpPr>
          <p:grpSpPr>
            <a:xfrm rot="5400000">
              <a:off x="1366395" y="2386132"/>
              <a:ext cx="722577" cy="648072"/>
              <a:chOff x="5058640" y="2204864"/>
              <a:chExt cx="3267656" cy="266429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7" name="Arc 16"/>
            <p:cNvSpPr/>
            <p:nvPr/>
          </p:nvSpPr>
          <p:spPr>
            <a:xfrm>
              <a:off x="1368623" y="2116934"/>
              <a:ext cx="1188133" cy="1188133"/>
            </a:xfrm>
            <a:prstGeom prst="arc">
              <a:avLst>
                <a:gd name="adj1" fmla="val 17145070"/>
                <a:gd name="adj2" fmla="val 4498898"/>
              </a:avLst>
            </a:prstGeom>
            <a:solidFill>
              <a:srgbClr val="00FF00">
                <a:alpha val="40000"/>
              </a:srgbClr>
            </a:solidFill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51448" y="2132856"/>
            <a:ext cx="938617" cy="938617"/>
            <a:chOff x="1368623" y="2116934"/>
            <a:chExt cx="1188133" cy="1188133"/>
          </a:xfrm>
        </p:grpSpPr>
        <p:grpSp>
          <p:nvGrpSpPr>
            <p:cNvPr id="20" name="Group 19"/>
            <p:cNvGrpSpPr/>
            <p:nvPr/>
          </p:nvGrpSpPr>
          <p:grpSpPr>
            <a:xfrm rot="5400000">
              <a:off x="1366395" y="2386132"/>
              <a:ext cx="722577" cy="648072"/>
              <a:chOff x="5058640" y="2204864"/>
              <a:chExt cx="3267656" cy="266429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" name="Arc 20"/>
            <p:cNvSpPr/>
            <p:nvPr/>
          </p:nvSpPr>
          <p:spPr>
            <a:xfrm>
              <a:off x="1368623" y="2116934"/>
              <a:ext cx="1188133" cy="1188133"/>
            </a:xfrm>
            <a:prstGeom prst="arc">
              <a:avLst>
                <a:gd name="adj1" fmla="val 17145070"/>
                <a:gd name="adj2" fmla="val 4498898"/>
              </a:avLst>
            </a:prstGeom>
            <a:solidFill>
              <a:srgbClr val="00FF00">
                <a:alpha val="40000"/>
              </a:srgbClr>
            </a:solidFill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Oval 26"/>
          <p:cNvSpPr/>
          <p:nvPr/>
        </p:nvSpPr>
        <p:spPr>
          <a:xfrm>
            <a:off x="1355203" y="2548318"/>
            <a:ext cx="81338" cy="81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1159545" y="2259207"/>
            <a:ext cx="250993" cy="291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29" name="Oval 28"/>
          <p:cNvSpPr/>
          <p:nvPr/>
        </p:nvSpPr>
        <p:spPr>
          <a:xfrm>
            <a:off x="6679022" y="2552042"/>
            <a:ext cx="81338" cy="81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/>
          <p:cNvSpPr txBox="1"/>
          <p:nvPr/>
        </p:nvSpPr>
        <p:spPr>
          <a:xfrm>
            <a:off x="6767793" y="2296027"/>
            <a:ext cx="250993" cy="291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35" name="TextBox 34"/>
          <p:cNvSpPr txBox="1"/>
          <p:nvPr/>
        </p:nvSpPr>
        <p:spPr>
          <a:xfrm>
            <a:off x="5824183" y="2925588"/>
            <a:ext cx="1700145" cy="369332"/>
          </a:xfrm>
          <a:prstGeom prst="rect">
            <a:avLst/>
          </a:prstGeom>
          <a:noFill/>
          <a:ln w="12700">
            <a:solidFill>
              <a:srgbClr val="DE5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DE5F00"/>
                </a:solidFill>
              </a:rPr>
              <a:t>Alternative path</a:t>
            </a:r>
            <a:endParaRPr lang="it-IT" dirty="0">
              <a:solidFill>
                <a:srgbClr val="DE5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0238" y="2206357"/>
            <a:ext cx="1399229" cy="369332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Original path</a:t>
            </a:r>
            <a:endParaRPr lang="it-IT" dirty="0">
              <a:solidFill>
                <a:srgbClr val="00B0F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80163" y="4036621"/>
            <a:ext cx="4852077" cy="1120571"/>
            <a:chOff x="1631348" y="4005064"/>
            <a:chExt cx="6141921" cy="1418456"/>
          </a:xfrm>
        </p:grpSpPr>
        <p:sp>
          <p:nvSpPr>
            <p:cNvPr id="38" name="Arc 37"/>
            <p:cNvSpPr/>
            <p:nvPr/>
          </p:nvSpPr>
          <p:spPr>
            <a:xfrm>
              <a:off x="3225551" y="4492724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4139952" y="4509120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Arc 39"/>
            <p:cNvSpPr/>
            <p:nvPr/>
          </p:nvSpPr>
          <p:spPr>
            <a:xfrm rot="5400000">
              <a:off x="5673824" y="4492724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Arc 40"/>
            <p:cNvSpPr/>
            <p:nvPr/>
          </p:nvSpPr>
          <p:spPr>
            <a:xfrm rot="16200000">
              <a:off x="6588224" y="4005065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3" name="Straight Connector 42"/>
            <p:cNvCxnSpPr>
              <a:stCxn id="41" idx="0"/>
              <a:endCxn id="40" idx="0"/>
            </p:cNvCxnSpPr>
            <p:nvPr/>
          </p:nvCxnSpPr>
          <p:spPr>
            <a:xfrm>
              <a:off x="6588224" y="4462265"/>
              <a:ext cx="0" cy="4876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9" idx="0"/>
              <a:endCxn id="40" idx="2"/>
            </p:cNvCxnSpPr>
            <p:nvPr/>
          </p:nvCxnSpPr>
          <p:spPr>
            <a:xfrm flipV="1">
              <a:off x="4597152" y="5407124"/>
              <a:ext cx="1533872" cy="163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8" idx="0"/>
            </p:cNvCxnSpPr>
            <p:nvPr/>
          </p:nvCxnSpPr>
          <p:spPr>
            <a:xfrm flipH="1">
              <a:off x="1631348" y="4492724"/>
              <a:ext cx="20514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1" idx="2"/>
            </p:cNvCxnSpPr>
            <p:nvPr/>
          </p:nvCxnSpPr>
          <p:spPr>
            <a:xfrm flipV="1">
              <a:off x="7045424" y="4005064"/>
              <a:ext cx="72784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5400000">
            <a:off x="2069827" y="4165883"/>
            <a:ext cx="570831" cy="511973"/>
            <a:chOff x="5058640" y="2204864"/>
            <a:chExt cx="3267656" cy="2664296"/>
          </a:xfrm>
        </p:grpSpPr>
        <p:sp>
          <p:nvSpPr>
            <p:cNvPr id="54" name="Rectangle 53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9" name="Group 58"/>
          <p:cNvGrpSpPr/>
          <p:nvPr/>
        </p:nvGrpSpPr>
        <p:grpSpPr>
          <a:xfrm rot="8160524">
            <a:off x="3471329" y="4281107"/>
            <a:ext cx="570831" cy="511973"/>
            <a:chOff x="5058640" y="2204864"/>
            <a:chExt cx="3267656" cy="2664296"/>
          </a:xfrm>
        </p:grpSpPr>
        <p:sp>
          <p:nvSpPr>
            <p:cNvPr id="60" name="Rectangle 59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9660" y="4321050"/>
            <a:ext cx="570831" cy="511973"/>
            <a:chOff x="5058640" y="2204864"/>
            <a:chExt cx="3267656" cy="2664296"/>
          </a:xfrm>
        </p:grpSpPr>
        <p:sp>
          <p:nvSpPr>
            <p:cNvPr id="66" name="Rectangle 65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>
            <a:off x="2690460" y="4237087"/>
            <a:ext cx="8804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3853108" y="5416780"/>
            <a:ext cx="3237942" cy="1136855"/>
            <a:chOff x="1929983" y="5416780"/>
            <a:chExt cx="3237942" cy="1136855"/>
          </a:xfrm>
        </p:grpSpPr>
        <p:grpSp>
          <p:nvGrpSpPr>
            <p:cNvPr id="75" name="Group 74"/>
            <p:cNvGrpSpPr/>
            <p:nvPr/>
          </p:nvGrpSpPr>
          <p:grpSpPr>
            <a:xfrm rot="2035840">
              <a:off x="1929983" y="6041662"/>
              <a:ext cx="570831" cy="511973"/>
              <a:chOff x="5058640" y="2204864"/>
              <a:chExt cx="3267656" cy="266429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605318" y="5416780"/>
              <a:ext cx="283656" cy="287567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 81"/>
            <p:cNvSpPr/>
            <p:nvPr/>
          </p:nvSpPr>
          <p:spPr>
            <a:xfrm>
              <a:off x="4884269" y="5971455"/>
              <a:ext cx="283656" cy="287567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2990447" y="5604279"/>
              <a:ext cx="1848790" cy="468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 rot="6274132">
              <a:off x="4114907" y="5694492"/>
              <a:ext cx="570831" cy="511973"/>
              <a:chOff x="5058640" y="2204864"/>
              <a:chExt cx="3267656" cy="2664296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1" name="Freeform 90"/>
            <p:cNvSpPr/>
            <p:nvPr/>
          </p:nvSpPr>
          <p:spPr>
            <a:xfrm>
              <a:off x="2360631" y="5749061"/>
              <a:ext cx="1651000" cy="317500"/>
            </a:xfrm>
            <a:custGeom>
              <a:avLst/>
              <a:gdLst>
                <a:gd name="connsiteX0" fmla="*/ 0 w 1219200"/>
                <a:gd name="connsiteY0" fmla="*/ 248868 h 248868"/>
                <a:gd name="connsiteX1" fmla="*/ 1219200 w 1219200"/>
                <a:gd name="connsiteY1" fmla="*/ 20268 h 248868"/>
                <a:gd name="connsiteX0" fmla="*/ 0 w 1219200"/>
                <a:gd name="connsiteY0" fmla="*/ 315379 h 315379"/>
                <a:gd name="connsiteX1" fmla="*/ 1219200 w 1219200"/>
                <a:gd name="connsiteY1" fmla="*/ 86779 h 315379"/>
                <a:gd name="connsiteX0" fmla="*/ 0 w 1219200"/>
                <a:gd name="connsiteY0" fmla="*/ 341309 h 341309"/>
                <a:gd name="connsiteX1" fmla="*/ 1219200 w 1219200"/>
                <a:gd name="connsiteY1" fmla="*/ 112709 h 341309"/>
                <a:gd name="connsiteX0" fmla="*/ 0 w 1651000"/>
                <a:gd name="connsiteY0" fmla="*/ 276614 h 276614"/>
                <a:gd name="connsiteX1" fmla="*/ 1651000 w 1651000"/>
                <a:gd name="connsiteY1" fmla="*/ 175014 h 276614"/>
                <a:gd name="connsiteX0" fmla="*/ 0 w 1651000"/>
                <a:gd name="connsiteY0" fmla="*/ 317500 h 317500"/>
                <a:gd name="connsiteX1" fmla="*/ 1651000 w 1651000"/>
                <a:gd name="connsiteY1" fmla="*/ 2159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0" h="317500">
                  <a:moveTo>
                    <a:pt x="0" y="317500"/>
                  </a:moveTo>
                  <a:cubicBezTo>
                    <a:pt x="319616" y="-139700"/>
                    <a:pt x="626533" y="-38100"/>
                    <a:pt x="1651000" y="2159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831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smtClean="0"/>
              <a:t>Introduction </a:t>
            </a:r>
            <a:r>
              <a:rPr lang="it-IT" b="1" dirty="0" smtClean="0"/>
              <a:t>to Autonomous Mobile Robots</a:t>
            </a:r>
            <a:r>
              <a:rPr lang="it-IT" dirty="0" smtClean="0"/>
              <a:t>, </a:t>
            </a:r>
            <a:r>
              <a:rPr lang="it-IT" dirty="0"/>
              <a:t>R. Siegwart, </a:t>
            </a:r>
            <a:r>
              <a:rPr lang="it-IT" dirty="0" smtClean="0"/>
              <a:t>I.R</a:t>
            </a:r>
            <a:r>
              <a:rPr lang="it-IT" smtClean="0"/>
              <a:t>. Nourbakhsh</a:t>
            </a:r>
          </a:p>
          <a:p>
            <a:endParaRPr lang="it-IT" b="1" smtClean="0"/>
          </a:p>
          <a:p>
            <a:r>
              <a:rPr lang="it-IT" b="1" smtClean="0"/>
              <a:t>Robotics </a:t>
            </a:r>
            <a:r>
              <a:rPr lang="it-IT" b="1"/>
              <a:t>- Modelling, Planning and Control</a:t>
            </a:r>
            <a:r>
              <a:rPr lang="it-IT"/>
              <a:t>, Bruno Siciliano, Lorenzo Sciavicco (english version)</a:t>
            </a:r>
          </a:p>
          <a:p>
            <a:endParaRPr lang="it-IT" dirty="0"/>
          </a:p>
          <a:p>
            <a:r>
              <a:rPr lang="it-IT" b="1" dirty="0"/>
              <a:t>Lecture presentation </a:t>
            </a:r>
            <a:r>
              <a:rPr lang="it-IT" dirty="0"/>
              <a:t>in power point (</a:t>
            </a:r>
            <a:r>
              <a:rPr lang="it-IT"/>
              <a:t>Seriani</a:t>
            </a:r>
            <a:r>
              <a:rPr lang="it-IT" smtClean="0"/>
              <a:t>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147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Wheel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GB" dirty="0" smtClean="0"/>
              <a:t>Why use </a:t>
            </a:r>
            <a:r>
              <a:rPr lang="en-GB" b="1" dirty="0" smtClean="0">
                <a:solidFill>
                  <a:srgbClr val="FF0000"/>
                </a:solidFill>
              </a:rPr>
              <a:t>wheels</a:t>
            </a:r>
            <a:r>
              <a:rPr lang="en-GB" dirty="0" smtClean="0"/>
              <a:t>?</a:t>
            </a:r>
          </a:p>
          <a:p>
            <a:pPr lvl="1"/>
            <a:r>
              <a:rPr lang="en-GB" b="1" dirty="0" smtClean="0"/>
              <a:t>Legged systems </a:t>
            </a:r>
            <a:r>
              <a:rPr lang="en-GB" dirty="0" smtClean="0"/>
              <a:t>are much more </a:t>
            </a:r>
            <a:r>
              <a:rPr lang="en-GB" b="1" dirty="0" smtClean="0"/>
              <a:t>complicated</a:t>
            </a:r>
          </a:p>
          <a:p>
            <a:pPr lvl="2"/>
            <a:r>
              <a:rPr lang="en-GB" dirty="0" smtClean="0"/>
              <a:t>Wheel: 2 </a:t>
            </a:r>
            <a:r>
              <a:rPr lang="en-GB" dirty="0" err="1" smtClean="0"/>
              <a:t>DoF</a:t>
            </a:r>
            <a:endParaRPr lang="en-GB" dirty="0" smtClean="0"/>
          </a:p>
          <a:p>
            <a:pPr lvl="2"/>
            <a:r>
              <a:rPr lang="en-GB" dirty="0" smtClean="0"/>
              <a:t>Leg: 6 </a:t>
            </a:r>
            <a:r>
              <a:rPr lang="en-GB" dirty="0" err="1" smtClean="0"/>
              <a:t>DoF</a:t>
            </a:r>
            <a:endParaRPr lang="en-GB" dirty="0" smtClean="0"/>
          </a:p>
          <a:p>
            <a:pPr lvl="1"/>
            <a:r>
              <a:rPr lang="en-GB" b="1" dirty="0" smtClean="0"/>
              <a:t>Wheels</a:t>
            </a:r>
            <a:r>
              <a:rPr lang="en-GB" dirty="0" smtClean="0"/>
              <a:t> are </a:t>
            </a:r>
            <a:r>
              <a:rPr lang="en-GB" b="1" dirty="0" smtClean="0"/>
              <a:t>efficient on hard terrains</a:t>
            </a:r>
          </a:p>
          <a:p>
            <a:pPr lvl="1"/>
            <a:r>
              <a:rPr lang="en-GB" b="1" dirty="0" smtClean="0"/>
              <a:t>Legged</a:t>
            </a:r>
            <a:r>
              <a:rPr lang="en-GB" dirty="0" smtClean="0"/>
              <a:t> systems on </a:t>
            </a:r>
            <a:r>
              <a:rPr lang="en-GB" b="1" dirty="0" smtClean="0"/>
              <a:t>soft</a:t>
            </a:r>
          </a:p>
          <a:p>
            <a:pPr lvl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8" y="1314721"/>
            <a:ext cx="4046389" cy="54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Simple</a:t>
            </a:r>
            <a:r>
              <a:rPr lang="it-IT" dirty="0" smtClean="0"/>
              <a:t> wheel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Orientable</a:t>
            </a:r>
            <a:r>
              <a:rPr lang="it-IT" dirty="0" smtClean="0"/>
              <a:t> wheel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Omnidirectional</a:t>
            </a:r>
            <a:r>
              <a:rPr lang="it-IT" dirty="0" smtClean="0"/>
              <a:t> wheel</a:t>
            </a:r>
          </a:p>
          <a:p>
            <a:pPr lvl="1"/>
            <a:r>
              <a:rPr lang="it-IT" b="1" dirty="0" smtClean="0"/>
              <a:t>Omniwheel</a:t>
            </a:r>
          </a:p>
          <a:p>
            <a:pPr lvl="1"/>
            <a:r>
              <a:rPr lang="it-IT" b="1" dirty="0" smtClean="0"/>
              <a:t>Mecanum</a:t>
            </a:r>
            <a:r>
              <a:rPr lang="it-IT" dirty="0" smtClean="0"/>
              <a:t> wheel</a:t>
            </a:r>
          </a:p>
          <a:p>
            <a:pPr lvl="1"/>
            <a:endParaRPr lang="it-IT" dirty="0"/>
          </a:p>
          <a:p>
            <a:r>
              <a:rPr lang="it-IT" dirty="0" smtClean="0">
                <a:solidFill>
                  <a:srgbClr val="0070C0"/>
                </a:solidFill>
              </a:rPr>
              <a:t>Passive wheels</a:t>
            </a:r>
          </a:p>
          <a:p>
            <a:pPr lvl="1"/>
            <a:r>
              <a:rPr lang="it-IT" dirty="0"/>
              <a:t>Not </a:t>
            </a:r>
            <a:r>
              <a:rPr lang="it-IT" dirty="0" smtClean="0"/>
              <a:t>actuated, generally used for stability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neobotix-robots.com/fileadmin/files/produkte/Basisplattformen/MP-500/Roboter-MP-500-Ansicht-A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61920"/>
            <a:ext cx="2261365" cy="1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c.gatech.edu/ai/robot-lab/images/atrv-j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75" y="1268760"/>
            <a:ext cx="2335583" cy="17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gite.lirmm.fr/uploads/group/avatar/123/mpo7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7665558" y="126876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Simple</a:t>
            </a:r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4322363" y="3143937"/>
            <a:ext cx="2015224" cy="1917037"/>
            <a:chOff x="6804248" y="3151208"/>
            <a:chExt cx="2015224" cy="1917037"/>
          </a:xfrm>
        </p:grpSpPr>
        <p:pic>
          <p:nvPicPr>
            <p:cNvPr id="1032" name="Picture 8" descr="https://gite.lirmm.fr/uploads/group/avatar/123/mpo7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151208"/>
              <a:ext cx="2003756" cy="164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39469" y="4698913"/>
              <a:ext cx="1180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Orientable</a:t>
              </a:r>
              <a:endParaRPr lang="it-IT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7766" y="3043530"/>
            <a:ext cx="2437706" cy="1969646"/>
            <a:chOff x="4222526" y="3140968"/>
            <a:chExt cx="2437706" cy="1969646"/>
          </a:xfrm>
        </p:grpSpPr>
        <p:pic>
          <p:nvPicPr>
            <p:cNvPr id="8" name="Picture 2" descr="http://www.neobotix-robots.com/fileadmin/files/produkte/Basisplattformen/MPO-500/Mecanum-Roboter-MPO-500-Hauptansich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26" y="3501008"/>
              <a:ext cx="2293690" cy="160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909240" y="3140968"/>
              <a:ext cx="1750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Omnidirectional</a:t>
              </a:r>
              <a:endParaRPr lang="it-IT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4048" y="5733256"/>
            <a:ext cx="85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Passive</a:t>
            </a:r>
            <a:endParaRPr lang="it-IT" dirty="0"/>
          </a:p>
        </p:txBody>
      </p:sp>
      <p:sp>
        <p:nvSpPr>
          <p:cNvPr id="6" name="Freeform 5"/>
          <p:cNvSpPr/>
          <p:nvPr/>
        </p:nvSpPr>
        <p:spPr>
          <a:xfrm>
            <a:off x="5509508" y="6083155"/>
            <a:ext cx="588099" cy="194713"/>
          </a:xfrm>
          <a:custGeom>
            <a:avLst/>
            <a:gdLst>
              <a:gd name="connsiteX0" fmla="*/ 0 w 486032"/>
              <a:gd name="connsiteY0" fmla="*/ 0 h 214184"/>
              <a:gd name="connsiteX1" fmla="*/ 486032 w 486032"/>
              <a:gd name="connsiteY1" fmla="*/ 214184 h 21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6032" h="214184">
                <a:moveTo>
                  <a:pt x="0" y="0"/>
                </a:moveTo>
                <a:cubicBezTo>
                  <a:pt x="124254" y="101600"/>
                  <a:pt x="248508" y="203200"/>
                  <a:pt x="486032" y="214184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619672" y="6217124"/>
            <a:ext cx="253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hlinkClick r:id="rId6"/>
              </a:rPr>
              <a:t>Video </a:t>
            </a:r>
            <a:r>
              <a:rPr lang="en-GB" dirty="0" err="1" smtClean="0">
                <a:hlinkClick r:id="rId6"/>
              </a:rPr>
              <a:t>differentialDrive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Simple wheel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174875"/>
                <a:ext cx="4040188" cy="1830189"/>
              </a:xfrm>
            </p:spPr>
            <p:txBody>
              <a:bodyPr/>
              <a:lstStyle/>
              <a:p>
                <a:r>
                  <a:rPr lang="it-IT" dirty="0" smtClean="0">
                    <a:solidFill>
                      <a:srgbClr val="0070C0"/>
                    </a:solidFill>
                  </a:rPr>
                  <a:t>1 d.o.f. </a:t>
                </a:r>
                <a:r>
                  <a:rPr lang="it-IT" dirty="0" smtClean="0"/>
                  <a:t>(rotation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it-IT" dirty="0" smtClean="0"/>
                  <a:t>)</a:t>
                </a:r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Admissible </a:t>
                </a:r>
                <a:r>
                  <a:rPr lang="it-IT" dirty="0" smtClean="0"/>
                  <a:t>speed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vector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t-IT" dirty="0" smtClean="0">
                    <a:solidFill>
                      <a:srgbClr val="0070C0"/>
                    </a:solidFill>
                  </a:rPr>
                  <a:t>direction </a:t>
                </a:r>
                <a:r>
                  <a:rPr lang="it-IT" dirty="0" smtClean="0"/>
                  <a:t>is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unique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174875"/>
                <a:ext cx="4040188" cy="1830189"/>
              </a:xfrm>
              <a:blipFill rotWithShape="1">
                <a:blip r:embed="rId4"/>
                <a:stretch>
                  <a:fillRect l="-1961" t="-2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dirty="0"/>
              <a:t>Orientable wheel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174875"/>
                <a:ext cx="4041775" cy="1974205"/>
              </a:xfrm>
            </p:spPr>
            <p:txBody>
              <a:bodyPr/>
              <a:lstStyle/>
              <a:p>
                <a:r>
                  <a:rPr lang="it-IT" dirty="0" smtClean="0">
                    <a:solidFill>
                      <a:srgbClr val="0070C0"/>
                    </a:solidFill>
                  </a:rPr>
                  <a:t>2 d.o.f.</a:t>
                </a:r>
              </a:p>
              <a:p>
                <a:pPr lvl="1"/>
                <a:r>
                  <a:rPr lang="it-IT" dirty="0" smtClean="0"/>
                  <a:t>Rotation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𝜓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Orientation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𝜌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Admissible 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𝑝𝑙𝑎𝑛𝑒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174875"/>
                <a:ext cx="4041775" cy="1974205"/>
              </a:xfrm>
              <a:blipFill rotWithShape="1">
                <a:blip r:embed="rId5"/>
                <a:stretch>
                  <a:fillRect l="-2112" t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almo\Google Drive\Didattica\Seminario rover 2017\immagini\wheel_type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5"/>
          <a:stretch/>
        </p:blipFill>
        <p:spPr bwMode="auto">
          <a:xfrm>
            <a:off x="683568" y="3880474"/>
            <a:ext cx="2439631" cy="25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mo\Google Drive\Didattica\Seminario rover 2017\immagini\wheel_types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7"/>
          <a:stretch/>
        </p:blipFill>
        <p:spPr bwMode="auto">
          <a:xfrm>
            <a:off x="5948793" y="3861048"/>
            <a:ext cx="2439631" cy="28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3052" y="4240650"/>
            <a:ext cx="1664825" cy="10215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No slip</a:t>
            </a:r>
            <a:r>
              <a:rPr lang="en-GB" dirty="0" smtClean="0"/>
              <a:t> on the point of contact!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55450" y="6158485"/>
            <a:ext cx="139695" cy="14117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034745" y="5262206"/>
            <a:ext cx="2479590" cy="1392325"/>
          </a:xfrm>
          <a:custGeom>
            <a:avLst/>
            <a:gdLst>
              <a:gd name="connsiteX0" fmla="*/ 2504303 w 2665828"/>
              <a:gd name="connsiteY0" fmla="*/ 0 h 1062681"/>
              <a:gd name="connsiteX1" fmla="*/ 2397211 w 2665828"/>
              <a:gd name="connsiteY1" fmla="*/ 930876 h 1062681"/>
              <a:gd name="connsiteX2" fmla="*/ 0 w 2665828"/>
              <a:gd name="connsiteY2" fmla="*/ 1062681 h 1062681"/>
              <a:gd name="connsiteX0" fmla="*/ 2504303 w 2504303"/>
              <a:gd name="connsiteY0" fmla="*/ 0 h 1062681"/>
              <a:gd name="connsiteX1" fmla="*/ 0 w 2504303"/>
              <a:gd name="connsiteY1" fmla="*/ 1062681 h 1062681"/>
              <a:gd name="connsiteX0" fmla="*/ 2504303 w 2504303"/>
              <a:gd name="connsiteY0" fmla="*/ 0 h 1209401"/>
              <a:gd name="connsiteX1" fmla="*/ 0 w 2504303"/>
              <a:gd name="connsiteY1" fmla="*/ 1062681 h 1209401"/>
              <a:gd name="connsiteX0" fmla="*/ 2504303 w 2504303"/>
              <a:gd name="connsiteY0" fmla="*/ 0 h 1301634"/>
              <a:gd name="connsiteX1" fmla="*/ 0 w 2504303"/>
              <a:gd name="connsiteY1" fmla="*/ 1062681 h 1301634"/>
              <a:gd name="connsiteX0" fmla="*/ 2479590 w 2479590"/>
              <a:gd name="connsiteY0" fmla="*/ 0 h 1275223"/>
              <a:gd name="connsiteX1" fmla="*/ 0 w 2479590"/>
              <a:gd name="connsiteY1" fmla="*/ 1029730 h 127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9590" h="1275223">
                <a:moveTo>
                  <a:pt x="2479590" y="0"/>
                </a:moveTo>
                <a:cubicBezTo>
                  <a:pt x="2476844" y="1128584"/>
                  <a:pt x="917146" y="1606379"/>
                  <a:pt x="0" y="102973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21291" y="6201510"/>
            <a:ext cx="139695" cy="14117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4514333" y="5262207"/>
            <a:ext cx="2507039" cy="1541588"/>
          </a:xfrm>
          <a:custGeom>
            <a:avLst/>
            <a:gdLst>
              <a:gd name="connsiteX0" fmla="*/ 2504303 w 2665828"/>
              <a:gd name="connsiteY0" fmla="*/ 0 h 1062681"/>
              <a:gd name="connsiteX1" fmla="*/ 2397211 w 2665828"/>
              <a:gd name="connsiteY1" fmla="*/ 930876 h 1062681"/>
              <a:gd name="connsiteX2" fmla="*/ 0 w 2665828"/>
              <a:gd name="connsiteY2" fmla="*/ 1062681 h 1062681"/>
              <a:gd name="connsiteX0" fmla="*/ 2504303 w 2504303"/>
              <a:gd name="connsiteY0" fmla="*/ 0 h 1062681"/>
              <a:gd name="connsiteX1" fmla="*/ 0 w 2504303"/>
              <a:gd name="connsiteY1" fmla="*/ 1062681 h 1062681"/>
              <a:gd name="connsiteX0" fmla="*/ 2504303 w 2504303"/>
              <a:gd name="connsiteY0" fmla="*/ 0 h 1209401"/>
              <a:gd name="connsiteX1" fmla="*/ 0 w 2504303"/>
              <a:gd name="connsiteY1" fmla="*/ 1062681 h 1209401"/>
              <a:gd name="connsiteX0" fmla="*/ 2504303 w 2504303"/>
              <a:gd name="connsiteY0" fmla="*/ 0 h 1301634"/>
              <a:gd name="connsiteX1" fmla="*/ 0 w 2504303"/>
              <a:gd name="connsiteY1" fmla="*/ 1062681 h 1301634"/>
              <a:gd name="connsiteX0" fmla="*/ 2479590 w 2479590"/>
              <a:gd name="connsiteY0" fmla="*/ 0 h 1275223"/>
              <a:gd name="connsiteX1" fmla="*/ 0 w 2479590"/>
              <a:gd name="connsiteY1" fmla="*/ 1029730 h 1275223"/>
              <a:gd name="connsiteX0" fmla="*/ 2439955 w 2439955"/>
              <a:gd name="connsiteY0" fmla="*/ 0 h 1179796"/>
              <a:gd name="connsiteX1" fmla="*/ 0 w 2439955"/>
              <a:gd name="connsiteY1" fmla="*/ 907318 h 1179796"/>
              <a:gd name="connsiteX0" fmla="*/ 2439955 w 2439955"/>
              <a:gd name="connsiteY0" fmla="*/ 0 h 1242614"/>
              <a:gd name="connsiteX1" fmla="*/ 0 w 2439955"/>
              <a:gd name="connsiteY1" fmla="*/ 907318 h 1242614"/>
              <a:gd name="connsiteX0" fmla="*/ 2412458 w 2412458"/>
              <a:gd name="connsiteY0" fmla="*/ 0 h 1272633"/>
              <a:gd name="connsiteX1" fmla="*/ 0 w 2412458"/>
              <a:gd name="connsiteY1" fmla="*/ 946634 h 127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2458" h="1272633">
                <a:moveTo>
                  <a:pt x="2412458" y="0"/>
                </a:moveTo>
                <a:cubicBezTo>
                  <a:pt x="2409712" y="1128584"/>
                  <a:pt x="449698" y="1664821"/>
                  <a:pt x="0" y="946634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003232" cy="639762"/>
          </a:xfrm>
        </p:spPr>
        <p:txBody>
          <a:bodyPr>
            <a:normAutofit/>
          </a:bodyPr>
          <a:lstStyle/>
          <a:p>
            <a:pPr algn="ctr"/>
            <a:r>
              <a:rPr lang="it-IT" sz="3200" b="0" dirty="0" smtClean="0">
                <a:solidFill>
                  <a:srgbClr val="FF0000"/>
                </a:solidFill>
              </a:rPr>
              <a:t>Omnidirectional</a:t>
            </a:r>
            <a:r>
              <a:rPr lang="it-IT" sz="3200" b="0" dirty="0" smtClean="0"/>
              <a:t> wheels (swedish wheels)</a:t>
            </a:r>
            <a:endParaRPr lang="it-IT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50704" cy="329044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Omniwheel</a:t>
            </a:r>
          </a:p>
          <a:p>
            <a:pPr lvl="1"/>
            <a:endParaRPr lang="it-IT" sz="2400" dirty="0"/>
          </a:p>
          <a:p>
            <a:pPr lvl="1"/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2407"/>
          <a:stretch/>
        </p:blipFill>
        <p:spPr>
          <a:xfrm>
            <a:off x="683568" y="2708920"/>
            <a:ext cx="2851749" cy="257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2000" y="2844225"/>
                <a:ext cx="397979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u="sng" dirty="0" smtClean="0"/>
                  <a:t>Hint</a:t>
                </a:r>
                <a:r>
                  <a:rPr lang="it-IT" sz="2400" dirty="0" smtClean="0"/>
                  <a:t>: Combining </a:t>
                </a:r>
                <a:r>
                  <a:rPr lang="it-IT" sz="2400" smtClean="0">
                    <a:solidFill>
                      <a:srgbClr val="FF0000"/>
                    </a:solidFill>
                  </a:rPr>
                  <a:t>rotation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endParaRPr lang="it-IT" sz="2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sz="2400" dirty="0" smtClean="0"/>
                  <a:t>of the wheels, the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admissible velocity vector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it-IT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2400" dirty="0" smtClean="0"/>
                  <a:t>can be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omnidirectional</a:t>
                </a:r>
                <a:endParaRPr lang="it-I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44225"/>
                <a:ext cx="3979790" cy="1569660"/>
              </a:xfrm>
              <a:prstGeom prst="rect">
                <a:avLst/>
              </a:prstGeom>
              <a:blipFill rotWithShape="1">
                <a:blip r:embed="rId5"/>
                <a:stretch>
                  <a:fillRect t="-3113" r="-1838" b="-81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01059" y="3429000"/>
                <a:ext cx="421013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it-IT" sz="20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059" y="3429000"/>
                <a:ext cx="421013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4225" b="-44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808288" y="511283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Lability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475" y="4869160"/>
            <a:ext cx="135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0000"/>
                </a:solidFill>
              </a:rPr>
              <a:t>Controlled motion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36940" y="4654100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dirty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40" y="4654100"/>
                <a:ext cx="47250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65851" y="5515491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9"/>
              </a:rPr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9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1560" y="1844825"/>
            <a:ext cx="5040560" cy="4320480"/>
          </a:xfr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it-IT" sz="2400" b="1" dirty="0" smtClean="0"/>
              <a:t>Mecanum</a:t>
            </a:r>
            <a:r>
              <a:rPr lang="it-IT" sz="2400" dirty="0" smtClean="0"/>
              <a:t> wheel or </a:t>
            </a:r>
            <a:r>
              <a:rPr lang="it-IT" sz="2400" b="1" dirty="0" smtClean="0"/>
              <a:t>Ilon</a:t>
            </a:r>
            <a:r>
              <a:rPr lang="it-IT" sz="2400" dirty="0" smtClean="0"/>
              <a:t> wheel</a:t>
            </a:r>
            <a:endParaRPr lang="it-IT" sz="2400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68144" y="1915866"/>
                <a:ext cx="3096344" cy="1984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u="sng" dirty="0" smtClean="0"/>
                  <a:t>Hint</a:t>
                </a:r>
                <a:r>
                  <a:rPr lang="it-IT" sz="2400" dirty="0" smtClean="0"/>
                  <a:t>: Combining </a:t>
                </a:r>
                <a:r>
                  <a:rPr lang="it-IT" sz="2400" smtClean="0">
                    <a:solidFill>
                      <a:srgbClr val="FF0000"/>
                    </a:solidFill>
                  </a:rPr>
                  <a:t>rotation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sz="240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400" dirty="0" smtClean="0"/>
                  <a:t>of the wheels, the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admissible velocity vector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it-IT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2400" dirty="0" smtClean="0"/>
                  <a:t>can be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omnidirectional</a:t>
                </a:r>
                <a:endParaRPr lang="it-I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15866"/>
                <a:ext cx="3096344" cy="1984069"/>
              </a:xfrm>
              <a:prstGeom prst="rect">
                <a:avLst/>
              </a:prstGeom>
              <a:blipFill rotWithShape="1">
                <a:blip r:embed="rId4"/>
                <a:stretch>
                  <a:fillRect l="-1378" t="-2454" r="-3543" b="-36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27584" y="2835591"/>
            <a:ext cx="4542082" cy="2828404"/>
            <a:chOff x="4283968" y="2636912"/>
            <a:chExt cx="4542082" cy="28284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2" t="58757" r="5121"/>
            <a:stretch/>
          </p:blipFill>
          <p:spPr>
            <a:xfrm>
              <a:off x="4283968" y="2636912"/>
              <a:ext cx="2658270" cy="282840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4800600" y="2941336"/>
              <a:ext cx="342900" cy="1440180"/>
            </a:xfrm>
            <a:prstGeom prst="line">
              <a:avLst/>
            </a:prstGeom>
            <a:ln w="28575">
              <a:solidFill>
                <a:srgbClr val="00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6876259" y="2781114"/>
              <a:ext cx="1949791" cy="2013574"/>
              <a:chOff x="7094220" y="3355044"/>
              <a:chExt cx="2170576" cy="224158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292118" y="3506779"/>
                <a:ext cx="1201997" cy="19326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11"/>
              <p:cNvSpPr/>
              <p:nvPr/>
            </p:nvSpPr>
            <p:spPr>
              <a:xfrm>
                <a:off x="7310127" y="3355044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11"/>
              <p:cNvSpPr/>
              <p:nvPr/>
            </p:nvSpPr>
            <p:spPr>
              <a:xfrm>
                <a:off x="7318764" y="5207359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11"/>
              <p:cNvSpPr/>
              <p:nvPr/>
            </p:nvSpPr>
            <p:spPr>
              <a:xfrm rot="20551610">
                <a:off x="7317052" y="3413909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11"/>
              <p:cNvSpPr/>
              <p:nvPr/>
            </p:nvSpPr>
            <p:spPr>
              <a:xfrm rot="20551610">
                <a:off x="7317052" y="5154019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1"/>
              <p:cNvSpPr/>
              <p:nvPr/>
            </p:nvSpPr>
            <p:spPr>
              <a:xfrm rot="19800000">
                <a:off x="7317052" y="3687356"/>
                <a:ext cx="1152128" cy="442160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1"/>
              <p:cNvSpPr/>
              <p:nvPr/>
            </p:nvSpPr>
            <p:spPr>
              <a:xfrm rot="19800000">
                <a:off x="7317052" y="4814727"/>
                <a:ext cx="1152128" cy="442160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9181855">
                <a:off x="7317052" y="4221089"/>
                <a:ext cx="1152128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7122760" y="4464305"/>
                <a:ext cx="1913736" cy="0"/>
              </a:xfrm>
              <a:prstGeom prst="line">
                <a:avLst/>
              </a:prstGeom>
              <a:ln w="28575">
                <a:solidFill>
                  <a:srgbClr val="0000CC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7094220" y="3670275"/>
                <a:ext cx="1726252" cy="1496085"/>
              </a:xfrm>
              <a:prstGeom prst="line">
                <a:avLst/>
              </a:prstGeom>
              <a:ln w="28575">
                <a:solidFill>
                  <a:srgbClr val="00FF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>
                <a:off x="7134904" y="3585517"/>
                <a:ext cx="1757576" cy="1757576"/>
              </a:xfrm>
              <a:prstGeom prst="arc">
                <a:avLst>
                  <a:gd name="adj1" fmla="val 18920911"/>
                  <a:gd name="adj2" fmla="val 0"/>
                </a:avLst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857783" y="3835808"/>
                    <a:ext cx="407013" cy="4111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it-IT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7783" y="3835808"/>
                    <a:ext cx="407013" cy="4111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322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68144" y="3296371"/>
                  <a:ext cx="421013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oMath>
                    </m:oMathPara>
                  </a14:m>
                  <a:endParaRPr lang="it-IT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296371"/>
                  <a:ext cx="42101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4225" b="-441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591195" y="4873018"/>
                  <a:ext cx="47250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i="1" dirty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195" y="4873018"/>
                  <a:ext cx="472502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 Placeholder 5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003232" cy="639762"/>
          </a:xfrm>
        </p:spPr>
        <p:txBody>
          <a:bodyPr>
            <a:normAutofit/>
          </a:bodyPr>
          <a:lstStyle/>
          <a:p>
            <a:pPr algn="ctr"/>
            <a:r>
              <a:rPr lang="it-IT" sz="3200" b="0" dirty="0" smtClean="0">
                <a:solidFill>
                  <a:srgbClr val="FF0000"/>
                </a:solidFill>
              </a:rPr>
              <a:t>Omnidirectional</a:t>
            </a:r>
            <a:r>
              <a:rPr lang="it-IT" sz="3200" b="0" dirty="0" smtClean="0"/>
              <a:t> </a:t>
            </a:r>
            <a:r>
              <a:rPr lang="it-IT" sz="3200" b="0" dirty="0"/>
              <a:t>wheels (swedish wheels)</a:t>
            </a:r>
          </a:p>
        </p:txBody>
      </p:sp>
      <p:sp>
        <p:nvSpPr>
          <p:cNvPr id="3" name="Rectangle 2">
            <a:hlinkClick r:id="rId9"/>
          </p:cNvPr>
          <p:cNvSpPr/>
          <p:nvPr/>
        </p:nvSpPr>
        <p:spPr>
          <a:xfrm>
            <a:off x="6156176" y="5120899"/>
            <a:ext cx="235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>
                <a:hlinkClick r:id="rId9"/>
              </a:rPr>
              <a:t>Video mecanum wheels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9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minimum number of wheels for a stable system?</a:t>
            </a:r>
            <a:endParaRPr lang="en-GB" dirty="0"/>
          </a:p>
        </p:txBody>
      </p:sp>
      <p:pic>
        <p:nvPicPr>
          <p:cNvPr id="3074" name="Picture 2" descr="Image result for two wheel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7" y="2654277"/>
            <a:ext cx="5437909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mo\Google Drive\Didattica\Corso PN\mobRob_2wheelStabil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3" y="2852936"/>
            <a:ext cx="3342647" cy="37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2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Wheel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n-GB" dirty="0" smtClean="0"/>
              <a:t>2 wheels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" y="2780928"/>
            <a:ext cx="886908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Wheel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" y="3217118"/>
            <a:ext cx="2456483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3 wheels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489978" y="1367717"/>
            <a:ext cx="6258486" cy="5445659"/>
            <a:chOff x="2489978" y="1367717"/>
            <a:chExt cx="6258486" cy="544565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978" y="1856031"/>
              <a:ext cx="6258486" cy="495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42"/>
            <a:stretch/>
          </p:blipFill>
          <p:spPr bwMode="auto">
            <a:xfrm>
              <a:off x="2491978" y="1367717"/>
              <a:ext cx="6188661" cy="50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92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3419873" cy="18582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Wheel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" y="3217118"/>
            <a:ext cx="2456483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4 wheels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27384"/>
            <a:ext cx="573379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Introduction to the Theory</a:t>
            </a:r>
            <a:endParaRPr lang="it-IT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Mobile Robotics</a:t>
            </a:r>
          </a:p>
        </p:txBody>
      </p:sp>
    </p:spTree>
    <p:extLst>
      <p:ext uri="{BB962C8B-B14F-4D97-AF65-F5344CB8AC3E}">
        <p14:creationId xmlns:p14="http://schemas.microsoft.com/office/powerpoint/2010/main" val="41600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Info!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smtClean="0"/>
              <a:t>Mobile Robotics – Siegwart</a:t>
            </a:r>
          </a:p>
          <a:p>
            <a:pPr marL="457200" lvl="1" indent="0">
              <a:buNone/>
            </a:pPr>
            <a:r>
              <a:rPr lang="it-IT" sz="2400"/>
              <a:t>http://home.deib.polimi.it/gini/robot/docs/siegwart.pdf</a:t>
            </a:r>
          </a:p>
        </p:txBody>
      </p:sp>
    </p:spTree>
    <p:extLst>
      <p:ext uri="{BB962C8B-B14F-4D97-AF65-F5344CB8AC3E}">
        <p14:creationId xmlns:p14="http://schemas.microsoft.com/office/powerpoint/2010/main" val="3339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Frames of reference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>
                    <a:solidFill>
                      <a:srgbClr val="00B0F0"/>
                    </a:solidFill>
                  </a:rPr>
                  <a:t>Global </a:t>
                </a:r>
                <a:r>
                  <a:rPr lang="it-IT" b="1" dirty="0" smtClean="0">
                    <a:solidFill>
                      <a:srgbClr val="00B0F0"/>
                    </a:solidFill>
                  </a:rPr>
                  <a:t>inertial </a:t>
                </a:r>
                <a:r>
                  <a:rPr lang="it-IT" dirty="0" smtClean="0"/>
                  <a:t>frame </a:t>
                </a:r>
                <a:r>
                  <a:rPr lang="it-IT" dirty="0"/>
                  <a:t>of reference: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Local</a:t>
                </a:r>
                <a:r>
                  <a:rPr lang="it-IT" dirty="0">
                    <a:solidFill>
                      <a:srgbClr val="00B0F0"/>
                    </a:solidFill>
                  </a:rPr>
                  <a:t> </a:t>
                </a:r>
                <a:r>
                  <a:rPr lang="it-IT" dirty="0"/>
                  <a:t>frame of reference: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  <a:p>
                <a:pPr marL="457200" lvl="1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  <a:blipFill rotWithShape="1">
                <a:blip r:embed="rId4"/>
                <a:stretch>
                  <a:fillRect l="-3047" t="-1611" r="-5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752" y="1104311"/>
            <a:ext cx="3455508" cy="57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275056" y="3963654"/>
            <a:ext cx="3542893" cy="2840992"/>
          </a:xfrm>
          <a:custGeom>
            <a:avLst/>
            <a:gdLst/>
            <a:ahLst/>
            <a:cxnLst/>
            <a:rect l="l" t="t" r="r" b="b"/>
            <a:pathLst>
              <a:path w="3220812" h="2705706">
                <a:moveTo>
                  <a:pt x="72009" y="0"/>
                </a:move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2273658"/>
                </a:lnTo>
                <a:lnTo>
                  <a:pt x="3148803" y="2273658"/>
                </a:lnTo>
                <a:cubicBezTo>
                  <a:pt x="3188572" y="2273658"/>
                  <a:pt x="3220812" y="2305898"/>
                  <a:pt x="3220812" y="2345667"/>
                </a:cubicBezTo>
                <a:lnTo>
                  <a:pt x="3220812" y="2633697"/>
                </a:lnTo>
                <a:cubicBezTo>
                  <a:pt x="3220812" y="2673466"/>
                  <a:pt x="3188572" y="2705706"/>
                  <a:pt x="3148803" y="2705706"/>
                </a:cubicBezTo>
                <a:lnTo>
                  <a:pt x="360039" y="2705706"/>
                </a:lnTo>
                <a:lnTo>
                  <a:pt x="72009" y="2705706"/>
                </a:lnTo>
                <a:cubicBezTo>
                  <a:pt x="52125" y="2705706"/>
                  <a:pt x="34123" y="2697646"/>
                  <a:pt x="21091" y="2684615"/>
                </a:cubicBezTo>
                <a:cubicBezTo>
                  <a:pt x="14576" y="2678100"/>
                  <a:pt x="9303" y="2670341"/>
                  <a:pt x="5659" y="2661726"/>
                </a:cubicBezTo>
                <a:cubicBezTo>
                  <a:pt x="2015" y="2653111"/>
                  <a:pt x="0" y="2643639"/>
                  <a:pt x="0" y="2633697"/>
                </a:cubicBezTo>
                <a:lnTo>
                  <a:pt x="0" y="2345667"/>
                </a:ln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 rot="20385391">
            <a:off x="6464243" y="4072688"/>
            <a:ext cx="1581404" cy="1431178"/>
          </a:xfrm>
          <a:custGeom>
            <a:avLst/>
            <a:gdLst/>
            <a:ahLst/>
            <a:cxnLst/>
            <a:rect l="l" t="t" r="r" b="b"/>
            <a:pathLst>
              <a:path w="1080120" h="977514">
                <a:moveTo>
                  <a:pt x="48006" y="0"/>
                </a:moveTo>
                <a:lnTo>
                  <a:pt x="240026" y="0"/>
                </a:lnTo>
                <a:cubicBezTo>
                  <a:pt x="266539" y="0"/>
                  <a:pt x="288032" y="21493"/>
                  <a:pt x="288032" y="48006"/>
                </a:cubicBezTo>
                <a:lnTo>
                  <a:pt x="288032" y="720080"/>
                </a:lnTo>
                <a:lnTo>
                  <a:pt x="1037213" y="720080"/>
                </a:lnTo>
                <a:cubicBezTo>
                  <a:pt x="1060910" y="720080"/>
                  <a:pt x="1080120" y="739290"/>
                  <a:pt x="1080120" y="762987"/>
                </a:cubicBezTo>
                <a:lnTo>
                  <a:pt x="1080120" y="934607"/>
                </a:lnTo>
                <a:cubicBezTo>
                  <a:pt x="1080120" y="958304"/>
                  <a:pt x="1060910" y="977514"/>
                  <a:pt x="1037213" y="977514"/>
                </a:cubicBezTo>
                <a:lnTo>
                  <a:pt x="240026" y="977514"/>
                </a:lnTo>
                <a:lnTo>
                  <a:pt x="48006" y="977514"/>
                </a:lnTo>
                <a:lnTo>
                  <a:pt x="42907" y="977514"/>
                </a:lnTo>
                <a:lnTo>
                  <a:pt x="38059" y="975506"/>
                </a:lnTo>
                <a:cubicBezTo>
                  <a:pt x="32003" y="975180"/>
                  <a:pt x="26546" y="972852"/>
                  <a:pt x="22184" y="968931"/>
                </a:cubicBezTo>
                <a:cubicBezTo>
                  <a:pt x="14776" y="967743"/>
                  <a:pt x="9772" y="962739"/>
                  <a:pt x="8584" y="955330"/>
                </a:cubicBezTo>
                <a:cubicBezTo>
                  <a:pt x="4663" y="950969"/>
                  <a:pt x="2335" y="945511"/>
                  <a:pt x="2009" y="939456"/>
                </a:cubicBezTo>
                <a:cubicBezTo>
                  <a:pt x="100" y="938001"/>
                  <a:pt x="0" y="936316"/>
                  <a:pt x="0" y="934607"/>
                </a:cubicBezTo>
                <a:lnTo>
                  <a:pt x="0" y="929508"/>
                </a:lnTo>
                <a:lnTo>
                  <a:pt x="0" y="762987"/>
                </a:lnTo>
                <a:lnTo>
                  <a:pt x="0" y="48006"/>
                </a:lnTo>
                <a:cubicBezTo>
                  <a:pt x="0" y="21493"/>
                  <a:pt x="21493" y="0"/>
                  <a:pt x="48006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7"/>
          <p:cNvSpPr/>
          <p:nvPr/>
        </p:nvSpPr>
        <p:spPr>
          <a:xfrm rot="18019038">
            <a:off x="6384323" y="1141151"/>
            <a:ext cx="1437640" cy="1431178"/>
          </a:xfrm>
          <a:custGeom>
            <a:avLst/>
            <a:gdLst/>
            <a:ahLst/>
            <a:cxnLst/>
            <a:rect l="l" t="t" r="r" b="b"/>
            <a:pathLst>
              <a:path w="1080120" h="977514">
                <a:moveTo>
                  <a:pt x="48006" y="0"/>
                </a:moveTo>
                <a:lnTo>
                  <a:pt x="240026" y="0"/>
                </a:lnTo>
                <a:cubicBezTo>
                  <a:pt x="266539" y="0"/>
                  <a:pt x="288032" y="21493"/>
                  <a:pt x="288032" y="48006"/>
                </a:cubicBezTo>
                <a:lnTo>
                  <a:pt x="288032" y="720080"/>
                </a:lnTo>
                <a:lnTo>
                  <a:pt x="1037213" y="720080"/>
                </a:lnTo>
                <a:cubicBezTo>
                  <a:pt x="1060910" y="720080"/>
                  <a:pt x="1080120" y="739290"/>
                  <a:pt x="1080120" y="762987"/>
                </a:cubicBezTo>
                <a:lnTo>
                  <a:pt x="1080120" y="934607"/>
                </a:lnTo>
                <a:cubicBezTo>
                  <a:pt x="1080120" y="958304"/>
                  <a:pt x="1060910" y="977514"/>
                  <a:pt x="1037213" y="977514"/>
                </a:cubicBezTo>
                <a:lnTo>
                  <a:pt x="240026" y="977514"/>
                </a:lnTo>
                <a:lnTo>
                  <a:pt x="48006" y="977514"/>
                </a:lnTo>
                <a:lnTo>
                  <a:pt x="42907" y="977514"/>
                </a:lnTo>
                <a:lnTo>
                  <a:pt x="38059" y="975506"/>
                </a:lnTo>
                <a:cubicBezTo>
                  <a:pt x="32003" y="975180"/>
                  <a:pt x="26546" y="972852"/>
                  <a:pt x="22184" y="968931"/>
                </a:cubicBezTo>
                <a:cubicBezTo>
                  <a:pt x="14776" y="967743"/>
                  <a:pt x="9772" y="962739"/>
                  <a:pt x="8584" y="955330"/>
                </a:cubicBezTo>
                <a:cubicBezTo>
                  <a:pt x="4663" y="950969"/>
                  <a:pt x="2335" y="945511"/>
                  <a:pt x="2009" y="939456"/>
                </a:cubicBezTo>
                <a:cubicBezTo>
                  <a:pt x="100" y="938001"/>
                  <a:pt x="0" y="936316"/>
                  <a:pt x="0" y="934607"/>
                </a:cubicBezTo>
                <a:lnTo>
                  <a:pt x="0" y="929508"/>
                </a:lnTo>
                <a:lnTo>
                  <a:pt x="0" y="762987"/>
                </a:lnTo>
                <a:lnTo>
                  <a:pt x="0" y="48006"/>
                </a:lnTo>
                <a:cubicBezTo>
                  <a:pt x="0" y="21493"/>
                  <a:pt x="21493" y="0"/>
                  <a:pt x="48006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6"/>
          <p:cNvSpPr/>
          <p:nvPr/>
        </p:nvSpPr>
        <p:spPr>
          <a:xfrm>
            <a:off x="5275056" y="1081563"/>
            <a:ext cx="3542893" cy="2785871"/>
          </a:xfrm>
          <a:custGeom>
            <a:avLst/>
            <a:gdLst/>
            <a:ahLst/>
            <a:cxnLst/>
            <a:rect l="l" t="t" r="r" b="b"/>
            <a:pathLst>
              <a:path w="3220812" h="2705706">
                <a:moveTo>
                  <a:pt x="72009" y="0"/>
                </a:move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2273658"/>
                </a:lnTo>
                <a:lnTo>
                  <a:pt x="3148803" y="2273658"/>
                </a:lnTo>
                <a:cubicBezTo>
                  <a:pt x="3188572" y="2273658"/>
                  <a:pt x="3220812" y="2305898"/>
                  <a:pt x="3220812" y="2345667"/>
                </a:cubicBezTo>
                <a:lnTo>
                  <a:pt x="3220812" y="2633697"/>
                </a:lnTo>
                <a:cubicBezTo>
                  <a:pt x="3220812" y="2673466"/>
                  <a:pt x="3188572" y="2705706"/>
                  <a:pt x="3148803" y="2705706"/>
                </a:cubicBezTo>
                <a:lnTo>
                  <a:pt x="360039" y="2705706"/>
                </a:lnTo>
                <a:lnTo>
                  <a:pt x="72009" y="2705706"/>
                </a:lnTo>
                <a:cubicBezTo>
                  <a:pt x="52125" y="2705706"/>
                  <a:pt x="34123" y="2697646"/>
                  <a:pt x="21091" y="2684615"/>
                </a:cubicBezTo>
                <a:cubicBezTo>
                  <a:pt x="14576" y="2678100"/>
                  <a:pt x="9303" y="2670341"/>
                  <a:pt x="5659" y="2661726"/>
                </a:cubicBezTo>
                <a:cubicBezTo>
                  <a:pt x="2015" y="2653111"/>
                  <a:pt x="0" y="2643639"/>
                  <a:pt x="0" y="2633697"/>
                </a:cubicBezTo>
                <a:lnTo>
                  <a:pt x="0" y="2345667"/>
                </a:ln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Pose and configuration space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Pose </a:t>
                </a:r>
                <a:r>
                  <a:rPr lang="it-IT" dirty="0" smtClean="0"/>
                  <a:t>of the robot</a:t>
                </a:r>
              </a:p>
              <a:p>
                <a:pPr lvl="1"/>
                <a:r>
                  <a:rPr lang="it-IT" dirty="0" smtClean="0"/>
                  <a:t>Determined by a set of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independent variables</a:t>
                </a:r>
              </a:p>
              <a:p>
                <a:pPr marL="457200" lvl="1" indent="0">
                  <a:buNone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7150" indent="0" algn="ctr">
                  <a:buNone/>
                </a:pPr>
                <a:r>
                  <a:rPr lang="it-IT" dirty="0" smtClean="0"/>
                  <a:t>Pose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𝜗</m:t>
                        </m:r>
                      </m:e>
                    </m:d>
                  </m:oMath>
                </a14:m>
                <a:endParaRPr lang="it-IT" dirty="0" smtClean="0">
                  <a:solidFill>
                    <a:srgbClr val="0070C0"/>
                  </a:solidFill>
                </a:endParaRPr>
              </a:p>
              <a:p>
                <a:pPr marL="57150" indent="0" algn="ctr">
                  <a:buNone/>
                </a:pPr>
                <a:endParaRPr lang="it-IT" dirty="0" smtClean="0">
                  <a:solidFill>
                    <a:srgbClr val="0070C0"/>
                  </a:solidFill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FF0000"/>
                    </a:solidFill>
                  </a:rPr>
                  <a:t>Configuration space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/>
                  <a:t>:</a:t>
                </a:r>
              </a:p>
              <a:p>
                <a:endParaRPr lang="it-IT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𝜗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∈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  <a:p>
                <a:pPr marL="457200" lvl="1" indent="0">
                  <a:buNone/>
                </a:pPr>
                <a:r>
                  <a:rPr lang="it-IT" dirty="0" smtClean="0"/>
                  <a:t/>
                </a:r>
                <a:br>
                  <a:rPr lang="it-IT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latin typeface="Cambria Math"/>
                        </a:rPr>
                        <m:t>≥3</m:t>
                      </m:r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:endParaRPr lang="it-IT" dirty="0" smtClean="0">
                  <a:solidFill>
                    <a:srgbClr val="FF0000"/>
                  </a:solidFill>
                </a:endParaRP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Wheels</a:t>
                </a:r>
              </a:p>
              <a:p>
                <a:pPr lvl="1"/>
                <a:r>
                  <a:rPr lang="it-IT" dirty="0"/>
                  <a:t>Determined by a set of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internal variables:</a:t>
                </a:r>
              </a:p>
              <a:p>
                <a:pPr marL="914400" lvl="2" indent="0">
                  <a:buNone/>
                </a:pPr>
                <a:r>
                  <a:rPr lang="it-IT" dirty="0"/>
                  <a:t>Front wheel angle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it-IT" b="0" dirty="0" smtClean="0">
                  <a:solidFill>
                    <a:srgbClr val="0070C0"/>
                  </a:solidFill>
                </a:endParaRPr>
              </a:p>
              <a:p>
                <a:pPr marL="914400" lvl="2" indent="0">
                  <a:buNone/>
                </a:pPr>
                <a:r>
                  <a:rPr lang="it-IT" dirty="0"/>
                  <a:t>Wheel </a:t>
                </a:r>
                <a:r>
                  <a:rPr lang="it-IT"/>
                  <a:t>rotation</a:t>
                </a:r>
                <a:r>
                  <a:rPr lang="it-IT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𝜓</m:t>
                    </m:r>
                  </m:oMath>
                </a14:m>
                <a:endParaRPr lang="it-IT" b="0" smtClean="0">
                  <a:solidFill>
                    <a:srgbClr val="0070C0"/>
                  </a:solidFill>
                </a:endParaRPr>
              </a:p>
              <a:p>
                <a:pPr marL="914400" lvl="2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  <a:blipFill rotWithShape="1">
                <a:blip r:embed="rId4"/>
                <a:stretch>
                  <a:fillRect l="-1108" t="-17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58101"/>
            <a:ext cx="3148804" cy="52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Velocity transformation: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global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→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local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000" r="-2074" b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 smtClean="0"/>
                  <a:t>Pose: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Rotation matrix:</a:t>
                </a:r>
              </a:p>
              <a:p>
                <a:pPr marL="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Transformation:</a:t>
                </a:r>
              </a:p>
              <a:p>
                <a:pPr marL="0" indent="0">
                  <a:buNone/>
                </a:pPr>
                <a:endParaRPr lang="en-GB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  <a:blipFill rotWithShape="1">
                <a:blip r:embed="rId5"/>
                <a:stretch>
                  <a:fillRect l="-1831" t="-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676" y="1358101"/>
            <a:ext cx="3148804" cy="52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Velocity transformation: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local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→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dirty="0">
                    <a:solidFill>
                      <a:srgbClr val="00B0F0"/>
                    </a:solidFill>
                  </a:rPr>
                  <a:t>global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000" r="-3481" b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Rotation matrix:</a:t>
                </a:r>
              </a:p>
              <a:p>
                <a:pPr marL="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Inverse transformation:</a:t>
                </a:r>
              </a:p>
              <a:p>
                <a:pPr marL="0" indent="0">
                  <a:buNone/>
                </a:pPr>
                <a:endParaRPr lang="en-GB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⇓</m:t>
                      </m:r>
                    </m:oMath>
                  </m:oMathPara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  <a:blipFill rotWithShape="1">
                <a:blip r:embed="rId5"/>
                <a:stretch>
                  <a:fillRect l="-1831" t="-1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:\Master robotics 2019\coordinat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69" y="1165709"/>
            <a:ext cx="3412595" cy="56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2946"/>
                <a:ext cx="4834880" cy="531440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Rotation: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𝜗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Velocities: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r>
                  <a:rPr lang="en-GB" dirty="0" smtClean="0"/>
                  <a:t>Rotation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Results: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0.9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−0.9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0.37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−0.03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2946"/>
                <a:ext cx="4834880" cy="5314406"/>
              </a:xfrm>
              <a:blipFill>
                <a:blip r:embed="rId4"/>
                <a:stretch>
                  <a:fillRect l="-1765" t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885" y="1316593"/>
            <a:ext cx="3412595" cy="52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 rot="17896302">
            <a:off x="7529778" y="663909"/>
            <a:ext cx="824637" cy="816484"/>
            <a:chOff x="7197217" y="1050288"/>
            <a:chExt cx="824637" cy="816484"/>
          </a:xfrm>
        </p:grpSpPr>
        <p:grpSp>
          <p:nvGrpSpPr>
            <p:cNvPr id="6" name="Group 5"/>
            <p:cNvGrpSpPr/>
            <p:nvPr/>
          </p:nvGrpSpPr>
          <p:grpSpPr>
            <a:xfrm>
              <a:off x="7197217" y="1050288"/>
              <a:ext cx="643000" cy="816484"/>
              <a:chOff x="1521600" y="2151247"/>
              <a:chExt cx="1263405" cy="160427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819178" y="3323512"/>
                <a:ext cx="93542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 rot="3703698">
                    <a:off x="2320807" y="3291327"/>
                    <a:ext cx="592642" cy="3357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703698">
                    <a:off x="2320807" y="3291327"/>
                    <a:ext cx="592642" cy="33575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4286" b="-85714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/>
              <p:cNvCxnSpPr/>
              <p:nvPr/>
            </p:nvCxnSpPr>
            <p:spPr>
              <a:xfrm flipV="1">
                <a:off x="1819177" y="2420888"/>
                <a:ext cx="0" cy="9026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 rot="3703698">
                    <a:off x="1459109" y="2213738"/>
                    <a:ext cx="494313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703698">
                    <a:off x="1459109" y="2213738"/>
                    <a:ext cx="494313" cy="36933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26829" b="-11333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Arc 6"/>
            <p:cNvSpPr/>
            <p:nvPr/>
          </p:nvSpPr>
          <p:spPr>
            <a:xfrm>
              <a:off x="7245353" y="1209646"/>
              <a:ext cx="457200" cy="457200"/>
            </a:xfrm>
            <a:prstGeom prst="arc">
              <a:avLst>
                <a:gd name="adj1" fmla="val 16200000"/>
                <a:gd name="adj2" fmla="val 221219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3703698">
                  <a:off x="7642230" y="1115662"/>
                  <a:ext cx="377283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703698">
                  <a:off x="7642230" y="1115662"/>
                  <a:ext cx="377283" cy="3819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83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86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kinematics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Local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→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global</a:t>
                </a:r>
              </a:p>
              <a:p>
                <a:r>
                  <a:rPr lang="en-GB" dirty="0" smtClean="0"/>
                  <a:t>Transformation: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4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769" y="1484784"/>
            <a:ext cx="4384719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517232"/>
            <a:ext cx="4024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calculation is done separately for each wheel, considering the other wheel as stationary, followed by addition.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19839936">
            <a:off x="7007562" y="1067558"/>
            <a:ext cx="986760" cy="790932"/>
            <a:chOff x="7032754" y="1115662"/>
            <a:chExt cx="986760" cy="790932"/>
          </a:xfrm>
        </p:grpSpPr>
        <p:grpSp>
          <p:nvGrpSpPr>
            <p:cNvPr id="5" name="Group 4"/>
            <p:cNvGrpSpPr/>
            <p:nvPr/>
          </p:nvGrpSpPr>
          <p:grpSpPr>
            <a:xfrm>
              <a:off x="7032754" y="1119031"/>
              <a:ext cx="858458" cy="787563"/>
              <a:chOff x="1198456" y="2286314"/>
              <a:chExt cx="1686752" cy="154745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819178" y="3323510"/>
                <a:ext cx="93542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 rot="1760064">
                    <a:off x="2346443" y="3238953"/>
                    <a:ext cx="538765" cy="5948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60064">
                    <a:off x="2346443" y="3238953"/>
                    <a:ext cx="538765" cy="59481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24444" b="-6122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 flipV="1">
                <a:off x="1819177" y="2420888"/>
                <a:ext cx="0" cy="9026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 rot="1760064">
                    <a:off x="1198456" y="2286314"/>
                    <a:ext cx="658246" cy="72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60064">
                    <a:off x="1198456" y="2286314"/>
                    <a:ext cx="658246" cy="72568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7273" b="-491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Arc 9"/>
            <p:cNvSpPr/>
            <p:nvPr/>
          </p:nvSpPr>
          <p:spPr>
            <a:xfrm>
              <a:off x="7245353" y="1209646"/>
              <a:ext cx="457200" cy="457200"/>
            </a:xfrm>
            <a:prstGeom prst="arc">
              <a:avLst>
                <a:gd name="adj1" fmla="val 16200000"/>
                <a:gd name="adj2" fmla="val 221219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760064">
                  <a:off x="7642231" y="1115662"/>
                  <a:ext cx="377283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60064">
                  <a:off x="7642231" y="1115662"/>
                  <a:ext cx="377283" cy="3819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03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Parameters:</a:t>
                </a:r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𝑑</m:t>
                      </m:r>
                      <m:r>
                        <a:rPr lang="en-GB" i="1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𝜗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𝜋</m:t>
                      </m:r>
                      <m:r>
                        <a:rPr lang="en-GB" b="0" i="1" smtClean="0">
                          <a:latin typeface="Cambria Math"/>
                        </a:rPr>
                        <m:t>/3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  <a:blipFill rotWithShape="1">
                <a:blip r:embed="rId4"/>
                <a:stretch>
                  <a:fillRect l="-1229" t="-5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almo\Google Drive\Didattica\Master robotics 2019\differential_steering_examp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8"/>
          <a:stretch/>
        </p:blipFill>
        <p:spPr bwMode="auto">
          <a:xfrm>
            <a:off x="348595" y="3356992"/>
            <a:ext cx="4321674" cy="33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3.3 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3.3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0.3+0.3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  <a:blipFill rotWithShape="1">
                <a:blip r:embed="rId6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2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Parameters:</a:t>
                </a:r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0.8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𝑑</m:t>
                      </m:r>
                      <m:r>
                        <a:rPr lang="en-GB" i="1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𝜗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𝜋</m:t>
                      </m:r>
                      <m:r>
                        <a:rPr lang="en-GB" i="1">
                          <a:latin typeface="Cambria Math"/>
                        </a:rPr>
                        <m:t>/3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  <a:blipFill rotWithShape="1">
                <a:blip r:embed="rId4"/>
                <a:stretch>
                  <a:fillRect l="-1229" t="-5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0.8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0.8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0.3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−0.3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0.9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2.67−3.3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0.9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−0.67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0.45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0.78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−0.67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  <a:blipFill rotWithShape="1">
                <a:blip r:embed="rId5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05" y="3274996"/>
            <a:ext cx="4384719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9792" y="1556792"/>
                <a:ext cx="1957024" cy="1341999"/>
              </a:xfrm>
              <a:prstGeom prst="roundRect">
                <a:avLst>
                  <a:gd name="adj" fmla="val 11756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GB" b="0" i="1" dirty="0" smtClean="0">
                    <a:solidFill>
                      <a:srgbClr val="FF0000"/>
                    </a:solidFill>
                    <a:latin typeface="Cambria Math"/>
                  </a:rPr>
                  <a:t>Time integration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556792"/>
                <a:ext cx="1957024" cy="1341999"/>
              </a:xfrm>
              <a:prstGeom prst="roundRect">
                <a:avLst>
                  <a:gd name="adj" fmla="val 11756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750" y="-315416"/>
            <a:ext cx="155825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Exercise</a:t>
            </a:r>
            <a:endParaRPr lang="en-GB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0" y="0"/>
            <a:ext cx="7589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51617" y="620688"/>
            <a:ext cx="3240863" cy="2702633"/>
            <a:chOff x="5003545" y="157790"/>
            <a:chExt cx="4062966" cy="3388204"/>
          </a:xfrm>
        </p:grpSpPr>
        <p:sp>
          <p:nvSpPr>
            <p:cNvPr id="4" name="Rounded Rectangle 3"/>
            <p:cNvSpPr/>
            <p:nvPr/>
          </p:nvSpPr>
          <p:spPr>
            <a:xfrm>
              <a:off x="5003545" y="157790"/>
              <a:ext cx="4062966" cy="3388204"/>
            </a:xfrm>
            <a:prstGeom prst="roundRect">
              <a:avLst>
                <a:gd name="adj" fmla="val 6197"/>
              </a:avLst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7617" y="692696"/>
              <a:ext cx="2994823" cy="2318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/>
          <p:nvPr/>
        </p:nvSpPr>
        <p:spPr>
          <a:xfrm>
            <a:off x="2123727" y="1972006"/>
            <a:ext cx="1285563" cy="408623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dirty="0" smtClean="0"/>
              <a:t>Parameters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2505427" y="4149080"/>
            <a:ext cx="1774534" cy="408623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dirty="0" smtClean="0"/>
              <a:t>Initial conditions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2472288" y="6237312"/>
            <a:ext cx="4581254" cy="408623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dirty="0" smtClean="0"/>
              <a:t>Time integration parameters for the simulation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Differential drive robot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086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09320" y="-315416"/>
            <a:ext cx="303468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Exercise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005620" y="4460954"/>
                <a:ext cx="1867220" cy="62423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620" y="4460954"/>
                <a:ext cx="1867220" cy="62423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873876" y="1124744"/>
                <a:ext cx="2526195" cy="1392026"/>
              </a:xfrm>
              <a:prstGeom prst="roundRect">
                <a:avLst>
                  <a:gd name="adj" fmla="val 1012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i="1" dirty="0">
                  <a:solidFill>
                    <a:srgbClr val="00B0F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876" y="1124744"/>
                <a:ext cx="2526195" cy="1392026"/>
              </a:xfrm>
              <a:prstGeom prst="roundRect">
                <a:avLst>
                  <a:gd name="adj" fmla="val 10124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501134" y="2971515"/>
                <a:ext cx="3271678" cy="11071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134" y="2971515"/>
                <a:ext cx="3271678" cy="1107152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026026" y="1792183"/>
            <a:ext cx="1847850" cy="276225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flipV="1">
            <a:off x="4026026" y="2780928"/>
            <a:ext cx="1475108" cy="744163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flipV="1">
            <a:off x="2915816" y="3343274"/>
            <a:ext cx="3089804" cy="1430635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608294" y="3888332"/>
            <a:ext cx="1417732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sz="1400" dirty="0" smtClean="0"/>
              <a:t>Time integration</a:t>
            </a:r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2596115" y="5373216"/>
            <a:ext cx="506954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sz="1400" dirty="0" smtClean="0"/>
              <a:t>Plot</a:t>
            </a:r>
            <a:endParaRPr lang="en-GB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2590331" y="6381328"/>
            <a:ext cx="1360607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sz="1400" dirty="0" smtClean="0"/>
              <a:t>Time increment</a:t>
            </a:r>
            <a:endParaRPr lang="en-GB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242072" y="1451664"/>
            <a:ext cx="1439824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sz="1400" dirty="0" smtClean="0"/>
              <a:t>Kinematic model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827584" y="1811235"/>
            <a:ext cx="3123354" cy="571550"/>
          </a:xfrm>
          <a:prstGeom prst="round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57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27584" y="2497410"/>
            <a:ext cx="3123354" cy="571550"/>
          </a:xfrm>
          <a:prstGeom prst="round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57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827584" y="3154507"/>
            <a:ext cx="2022008" cy="370584"/>
          </a:xfrm>
          <a:prstGeom prst="round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57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Differential drive robot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6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mobile robotics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7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122" name="Picture 2" descr="C:\Users\almo\Google Drive\Didattica\Master robotics 2019\differentialRobot_trajectorie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b="9586"/>
          <a:stretch/>
        </p:blipFill>
        <p:spPr bwMode="auto">
          <a:xfrm>
            <a:off x="1099315" y="1108514"/>
            <a:ext cx="7289109" cy="57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08303" y="1893215"/>
                <a:ext cx="9351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3" y="1893215"/>
                <a:ext cx="93512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6" y="1280274"/>
                <a:ext cx="12316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=0.95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280274"/>
                <a:ext cx="123168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776" y="2420888"/>
                <a:ext cx="11999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=0.90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20888"/>
                <a:ext cx="1199944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5736" y="3717032"/>
                <a:ext cx="11999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=0.85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717032"/>
                <a:ext cx="1199944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3768" y="5589240"/>
                <a:ext cx="1135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=0.8</m:t>
                    </m:r>
                  </m:oMath>
                </a14:m>
                <a:r>
                  <a:rPr lang="en-GB" dirty="0" smtClean="0"/>
                  <a:t>0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589240"/>
                <a:ext cx="1135824" cy="646331"/>
              </a:xfrm>
              <a:prstGeom prst="rect">
                <a:avLst/>
              </a:prstGeom>
              <a:blipFill rotWithShape="1">
                <a:blip r:embed="rId9"/>
                <a:stretch>
                  <a:fillRect r="-374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0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Wheel models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11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B050"/>
                </a:solidFill>
              </a:rPr>
              <a:t>No-slip constraint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causes:</a:t>
            </a:r>
          </a:p>
          <a:p>
            <a:pPr lvl="1"/>
            <a:r>
              <a:rPr lang="en-GB" dirty="0" smtClean="0"/>
              <a:t>Two constraints for each wheel:</a:t>
            </a:r>
          </a:p>
          <a:p>
            <a:pPr lvl="2"/>
            <a:r>
              <a:rPr lang="en-GB" b="1" dirty="0" smtClean="0">
                <a:solidFill>
                  <a:srgbClr val="FF0000"/>
                </a:solidFill>
              </a:rPr>
              <a:t>Rolling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constraint</a:t>
            </a:r>
          </a:p>
          <a:p>
            <a:pPr lvl="2"/>
            <a:r>
              <a:rPr lang="en-GB" b="1" dirty="0" smtClean="0">
                <a:solidFill>
                  <a:srgbClr val="0000FF"/>
                </a:solidFill>
              </a:rPr>
              <a:t>Sliding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constraint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 rot="19499703">
            <a:off x="4081723" y="2795803"/>
            <a:ext cx="4433125" cy="2952328"/>
            <a:chOff x="3851920" y="3068960"/>
            <a:chExt cx="4433125" cy="2952328"/>
          </a:xfrm>
        </p:grpSpPr>
        <p:sp>
          <p:nvSpPr>
            <p:cNvPr id="11" name="Rectangle 10"/>
            <p:cNvSpPr/>
            <p:nvPr/>
          </p:nvSpPr>
          <p:spPr>
            <a:xfrm>
              <a:off x="3851920" y="4581128"/>
              <a:ext cx="1728192" cy="5760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716016" y="4869160"/>
              <a:ext cx="35690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763310" y="3140968"/>
              <a:ext cx="0" cy="172819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16016" y="3789040"/>
              <a:ext cx="0" cy="2232248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619294" y="4777623"/>
              <a:ext cx="173918" cy="1800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rot="2100297">
                  <a:off x="4798393" y="3068960"/>
                  <a:ext cx="448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97">
                  <a:off x="4798393" y="3068960"/>
                  <a:ext cx="44813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rot="2100297">
                  <a:off x="7915713" y="4498301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97">
                  <a:off x="7915713" y="4498301"/>
                  <a:ext cx="3693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Arc 2"/>
          <p:cNvSpPr/>
          <p:nvPr/>
        </p:nvSpPr>
        <p:spPr>
          <a:xfrm rot="6274338">
            <a:off x="4361635" y="3903931"/>
            <a:ext cx="914400" cy="914400"/>
          </a:xfrm>
          <a:prstGeom prst="arc">
            <a:avLst/>
          </a:prstGeom>
          <a:ln w="38100">
            <a:solidFill>
              <a:srgbClr val="CB1EE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86222" y="4323849"/>
                <a:ext cx="214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CB1EE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CB1EE8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CB1EE8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222" y="4323849"/>
                <a:ext cx="214931" cy="276999"/>
              </a:xfrm>
              <a:prstGeom prst="rect">
                <a:avLst/>
              </a:prstGeom>
              <a:blipFill>
                <a:blip r:embed="rId6"/>
                <a:stretch>
                  <a:fillRect l="-28571" t="-2174" r="-4285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0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Fixed/steered wheel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Wheel spin: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/>
                  <a:t>The </a:t>
                </a:r>
                <a:r>
                  <a:rPr lang="en-GB" dirty="0" smtClean="0"/>
                  <a:t>motion of the wheel in local frame: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𝑙</m:t>
                      </m:r>
                      <m:func>
                        <m:func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𝛽</m:t>
                          </m:r>
                        </m:e>
                      </m:func>
                      <m:r>
                        <a:rPr lang="it-IT" b="0" i="1" dirty="0" smtClean="0">
                          <a:latin typeface="Cambria Math"/>
                        </a:rPr>
                        <m:t>−</m:t>
                      </m:r>
                      <m:r>
                        <a:rPr lang="it-IT" b="0" i="1" dirty="0" smtClean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it-IT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it-IT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 smtClean="0"/>
                  <a:t>Thus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r>
                        <a:rPr lang="en-GB" b="0" i="1" dirty="0" smtClean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  <a:blipFill>
                <a:blip r:embed="rId4"/>
                <a:stretch>
                  <a:fillRect l="-1237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380714" y="5437733"/>
            <a:ext cx="1547756" cy="1125041"/>
            <a:chOff x="6770244" y="4752231"/>
            <a:chExt cx="1547756" cy="11250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77" t="50000" b="13253"/>
            <a:stretch/>
          </p:blipFill>
          <p:spPr bwMode="auto">
            <a:xfrm>
              <a:off x="7059106" y="4752231"/>
              <a:ext cx="1258894" cy="112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6876256" y="5760343"/>
              <a:ext cx="72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770244" y="5431661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244" y="5431661"/>
                  <a:ext cx="3693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44172" y="5792514"/>
                <a:ext cx="559512" cy="483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72" y="5792514"/>
                <a:ext cx="559512" cy="4830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987824" y="5229200"/>
            <a:ext cx="936104" cy="5625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51" name="Group 6150"/>
          <p:cNvGrpSpPr/>
          <p:nvPr/>
        </p:nvGrpSpPr>
        <p:grpSpPr>
          <a:xfrm>
            <a:off x="5868144" y="1367855"/>
            <a:ext cx="3067627" cy="3061559"/>
            <a:chOff x="5868144" y="1367855"/>
            <a:chExt cx="3067627" cy="306155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72200" y="1988840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0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Rolling constraint</a:t>
            </a:r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35496" y="1314322"/>
            <a:ext cx="3067627" cy="3061559"/>
            <a:chOff x="5868144" y="1367855"/>
            <a:chExt cx="3067627" cy="306155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606715" y="1457017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00175" y="2297545"/>
            <a:ext cx="1938416" cy="1068739"/>
            <a:chOff x="1286917" y="2297545"/>
            <a:chExt cx="1938416" cy="1068739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920" y="3323512"/>
              <a:ext cx="93542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2105919" y="2420888"/>
              <a:ext cx="0" cy="9026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H="1" flipV="1">
              <a:off x="1572344" y="2297545"/>
              <a:ext cx="542685" cy="10259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3563888" y="2639779"/>
            <a:ext cx="5294445" cy="3597533"/>
            <a:chOff x="3404023" y="2353906"/>
            <a:chExt cx="5294445" cy="359753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918793" y="3064928"/>
              <a:ext cx="35690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967066" y="3064928"/>
              <a:ext cx="2765174" cy="149165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997249" y="4078925"/>
              <a:ext cx="0" cy="11659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44174" y="2699628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174" y="2699628"/>
                  <a:ext cx="36798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956376" y="4499828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4499828"/>
                  <a:ext cx="37138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639" b="-491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354796" y="4797152"/>
                  <a:ext cx="3693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796" y="4797152"/>
                  <a:ext cx="36933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rot="10800000">
              <a:off x="7553325" y="5008875"/>
              <a:ext cx="434312" cy="23600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732240" y="3064929"/>
              <a:ext cx="722324" cy="144419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53808" y="3284984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808" y="3284984"/>
                  <a:ext cx="666464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eft Brace 13"/>
            <p:cNvSpPr/>
            <p:nvPr/>
          </p:nvSpPr>
          <p:spPr>
            <a:xfrm rot="17888108">
              <a:off x="5537870" y="2312054"/>
              <a:ext cx="405610" cy="467330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851920" y="3226628"/>
              <a:ext cx="4104758" cy="22185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454564" y="3052955"/>
              <a:ext cx="542685" cy="10259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668344" y="3212976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44" y="3212976"/>
                  <a:ext cx="456728" cy="38196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 flipV="1">
              <a:off x="7553325" y="4078923"/>
              <a:ext cx="443924" cy="89312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6734825" y="4556587"/>
              <a:ext cx="818500" cy="4522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 rot="17878941" flipH="1">
              <a:off x="6857180" y="2331573"/>
              <a:ext cx="1293246" cy="1337912"/>
            </a:xfrm>
            <a:prstGeom prst="arc">
              <a:avLst>
                <a:gd name="adj1" fmla="val 18307928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Arc 51"/>
            <p:cNvSpPr/>
            <p:nvPr/>
          </p:nvSpPr>
          <p:spPr>
            <a:xfrm rot="1788283" flipH="1">
              <a:off x="7405222" y="4613527"/>
              <a:ext cx="1293246" cy="1337912"/>
            </a:xfrm>
            <a:prstGeom prst="arc">
              <a:avLst>
                <a:gd name="adj1" fmla="val 18307928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452320" y="4755592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755592"/>
                  <a:ext cx="666464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/>
            <p:cNvCxnSpPr/>
            <p:nvPr/>
          </p:nvCxnSpPr>
          <p:spPr>
            <a:xfrm flipH="1" flipV="1">
              <a:off x="7286625" y="3714750"/>
              <a:ext cx="670053" cy="36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/>
            <p:cNvSpPr/>
            <p:nvPr/>
          </p:nvSpPr>
          <p:spPr>
            <a:xfrm rot="1681858" flipH="1">
              <a:off x="7486677" y="3568991"/>
              <a:ext cx="967123" cy="1000525"/>
            </a:xfrm>
            <a:prstGeom prst="arc">
              <a:avLst>
                <a:gd name="adj1" fmla="val 19457423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329149" y="3437384"/>
                  <a:ext cx="3391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149" y="3437384"/>
                  <a:ext cx="339195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9854" y="5822277"/>
                <a:ext cx="5504185" cy="381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𝑣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i="1" dirty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i="1" dirty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en-GB" i="1" dirty="0">
                          <a:latin typeface="Cambria Math"/>
                        </a:rPr>
                        <m:t>𝑙</m:t>
                      </m:r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𝛽</m:t>
                          </m:r>
                        </m:e>
                      </m:func>
                      <m:r>
                        <a:rPr lang="it-IT" i="1" dirty="0">
                          <a:latin typeface="Cambria Math"/>
                        </a:rPr>
                        <m:t>−</m:t>
                      </m:r>
                      <m:r>
                        <a:rPr lang="it-IT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it-IT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54" y="5822277"/>
                <a:ext cx="5504185" cy="381964"/>
              </a:xfrm>
              <a:prstGeom prst="rect">
                <a:avLst/>
              </a:prstGeom>
              <a:blipFill>
                <a:blip r:embed="rId1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3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Fixed/steered wheel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The constraint of the wheel in local frame: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it-IT" b="0" i="1" dirty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it-IT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dirty="0" smtClean="0">
                          <a:latin typeface="Cambria Math"/>
                        </a:rPr>
                        <m:t>𝑙</m:t>
                      </m:r>
                      <m:func>
                        <m:funcPr>
                          <m:ctrlPr>
                            <a:rPr lang="it-IT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𝛽</m:t>
                          </m:r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 smtClean="0"/>
                  <a:t>Thus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  <a:blipFill>
                <a:blip r:embed="rId4"/>
                <a:stretch>
                  <a:fillRect l="-1546" t="-2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868144" y="1367855"/>
            <a:ext cx="3304914" cy="3150557"/>
            <a:chOff x="5868144" y="1367855"/>
            <a:chExt cx="3304914" cy="315055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72200" y="1988840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728656" y="3393989"/>
              <a:ext cx="915299" cy="1124423"/>
              <a:chOff x="6728656" y="3393989"/>
              <a:chExt cx="915299" cy="1124423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>
                <a:off x="7130766" y="3393989"/>
                <a:ext cx="513189" cy="850759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728656" y="4149080"/>
                    <a:ext cx="435632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8656" y="4149080"/>
                    <a:ext cx="43563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8100392" y="2492896"/>
              <a:ext cx="1072666" cy="454067"/>
              <a:chOff x="8100392" y="2492896"/>
              <a:chExt cx="1072666" cy="45406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8100392" y="2492896"/>
                <a:ext cx="1072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0000FF"/>
                    </a:solidFill>
                  </a:rPr>
                  <a:t>Steering angle</a:t>
                </a:r>
                <a:endParaRPr lang="en-GB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8143289" y="2708920"/>
                <a:ext cx="223527" cy="238043"/>
              </a:xfrm>
              <a:prstGeom prst="round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6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Sliding constraint</a:t>
            </a:r>
            <a:endParaRPr lang="it-IT"/>
          </a:p>
        </p:txBody>
      </p:sp>
      <p:grpSp>
        <p:nvGrpSpPr>
          <p:cNvPr id="4" name="Group 3"/>
          <p:cNvGrpSpPr/>
          <p:nvPr/>
        </p:nvGrpSpPr>
        <p:grpSpPr>
          <a:xfrm>
            <a:off x="251520" y="1278857"/>
            <a:ext cx="3067627" cy="3061559"/>
            <a:chOff x="5868144" y="1367855"/>
            <a:chExt cx="3067627" cy="306155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72200" y="1988840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43956" y="2296645"/>
              <a:ext cx="977589" cy="1097345"/>
              <a:chOff x="7643956" y="2296645"/>
              <a:chExt cx="977589" cy="109734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7643956" y="2403573"/>
                <a:ext cx="630143" cy="99041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8185913" y="2296645"/>
                    <a:ext cx="43563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5913" y="2296645"/>
                    <a:ext cx="43563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/>
          <p:cNvGrpSpPr/>
          <p:nvPr/>
        </p:nvGrpSpPr>
        <p:grpSpPr>
          <a:xfrm>
            <a:off x="1206674" y="2268970"/>
            <a:ext cx="1938416" cy="1068739"/>
            <a:chOff x="1286917" y="2297545"/>
            <a:chExt cx="1938416" cy="106873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105920" y="3323512"/>
              <a:ext cx="93542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2105919" y="2420888"/>
              <a:ext cx="0" cy="9026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 flipV="1">
              <a:off x="1572344" y="2297545"/>
              <a:ext cx="542685" cy="10259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494312" y="2240547"/>
            <a:ext cx="5398168" cy="4788853"/>
            <a:chOff x="3382429" y="1480592"/>
            <a:chExt cx="5398168" cy="4788853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313419" y="5348654"/>
              <a:ext cx="35690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38800" y="5363924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800" y="5363924"/>
                  <a:ext cx="36798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882448" y="4186730"/>
              <a:ext cx="0" cy="11659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01991" y="4585042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991" y="4585042"/>
                  <a:ext cx="3713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H="1" flipV="1">
              <a:off x="6588224" y="1556792"/>
              <a:ext cx="1308484" cy="262993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67600" y="2348880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600" y="2348880"/>
                  <a:ext cx="456728" cy="38196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rot="10800000" flipH="1">
              <a:off x="4141094" y="1480592"/>
              <a:ext cx="2287299" cy="379186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5220072" y="3861048"/>
              <a:ext cx="2662376" cy="149163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796136" y="2971428"/>
              <a:ext cx="2105856" cy="12153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>
              <a:off x="3382429" y="4489246"/>
              <a:ext cx="1726880" cy="1726880"/>
            </a:xfrm>
            <a:prstGeom prst="arc">
              <a:avLst>
                <a:gd name="adj1" fmla="val 18307928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932040" y="4705399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705399"/>
                  <a:ext cx="666464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 flipV="1">
              <a:off x="4313419" y="3861048"/>
              <a:ext cx="906653" cy="149163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220072" y="2933700"/>
              <a:ext cx="552078" cy="9273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762625" y="1556792"/>
              <a:ext cx="825599" cy="139595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5600017" y="1715852"/>
                  <a:ext cx="4356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017" y="1715852"/>
                  <a:ext cx="43563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Arc 65"/>
            <p:cNvSpPr/>
            <p:nvPr/>
          </p:nvSpPr>
          <p:spPr>
            <a:xfrm rot="15356424">
              <a:off x="7053717" y="4542565"/>
              <a:ext cx="1726880" cy="1726880"/>
            </a:xfrm>
            <a:prstGeom prst="arc">
              <a:avLst>
                <a:gd name="adj1" fmla="val 19019224"/>
                <a:gd name="adj2" fmla="val 611486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927744" y="4377773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744" y="4377773"/>
                  <a:ext cx="666464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Arc 67"/>
            <p:cNvSpPr/>
            <p:nvPr/>
          </p:nvSpPr>
          <p:spPr>
            <a:xfrm rot="15356424">
              <a:off x="6988139" y="3323289"/>
              <a:ext cx="1726880" cy="1726880"/>
            </a:xfrm>
            <a:prstGeom prst="arc">
              <a:avLst>
                <a:gd name="adj1" fmla="val 19019224"/>
                <a:gd name="adj2" fmla="val 20952884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7091378" y="3284801"/>
                  <a:ext cx="3391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378" y="3284801"/>
                  <a:ext cx="339195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89812" y="1542036"/>
                <a:ext cx="5079807" cy="381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i="1" dirty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i="1" dirty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it-IT" i="1" dirty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it-IT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i="1" dirty="0">
                          <a:latin typeface="Cambria Math"/>
                        </a:rPr>
                        <m:t>𝑙</m:t>
                      </m:r>
                      <m:func>
                        <m:func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i="1" dirty="0">
                              <a:latin typeface="Cambria Math"/>
                            </a:rPr>
                            <m:t>𝛽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812" y="1542036"/>
                <a:ext cx="5079807" cy="381964"/>
              </a:xfrm>
              <a:prstGeom prst="rect">
                <a:avLst/>
              </a:prstGeom>
              <a:blipFill>
                <a:blip r:embed="rId1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0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8166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=0°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𝛽</m:t>
                      </m:r>
                      <m:r>
                        <a:rPr lang="en-GB" b="0" i="1" smtClean="0">
                          <a:latin typeface="Cambria Math"/>
                        </a:rPr>
                        <m:t>=0°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Assume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𝜗</m:t>
                    </m:r>
                    <m:r>
                      <a:rPr lang="en-GB" b="0" i="1" smtClean="0">
                        <a:latin typeface="Cambria Math"/>
                      </a:rPr>
                      <m:t>=0°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Then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81666" cy="4853136"/>
              </a:xfrm>
              <a:blipFill>
                <a:blip r:embed="rId4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almo\Google Drive\Didattica\Master robotics 2019\fixed_wheel_mod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45" y="1207463"/>
            <a:ext cx="3784151" cy="35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Mecanum</a:t>
            </a:r>
            <a:r>
              <a:rPr lang="en-GB" dirty="0" smtClean="0"/>
              <a:t> wheel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600200"/>
                <a:ext cx="6624736" cy="4525963"/>
              </a:xfrm>
            </p:spPr>
            <p:txBody>
              <a:bodyPr>
                <a:noAutofit/>
              </a:bodyPr>
              <a:lstStyle/>
              <a:p>
                <a:r>
                  <a:rPr lang="en-GB" sz="2200" dirty="0" smtClean="0"/>
                  <a:t>The </a:t>
                </a:r>
                <a:r>
                  <a:rPr lang="en-GB" sz="2200" dirty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sz="2200" dirty="0"/>
                  <a:t>:</a:t>
                </a:r>
              </a:p>
              <a:p>
                <a:endParaRPr lang="en-GB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2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2200" i="1" dirty="0">
                          <a:latin typeface="Cambria Math"/>
                        </a:rPr>
                        <m:t>−</m:t>
                      </m:r>
                      <m:r>
                        <a:rPr lang="en-GB" sz="22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sz="2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200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200" b="0" i="1" dirty="0" smtClean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sz="2200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 smtClean="0"/>
              </a:p>
              <a:p>
                <a:r>
                  <a:rPr lang="en-GB" sz="2200" dirty="0" smtClean="0"/>
                  <a:t>The </a:t>
                </a:r>
                <a:r>
                  <a:rPr lang="en-GB" sz="2200" dirty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sz="2200" dirty="0"/>
                  <a:t>:</a:t>
                </a:r>
              </a:p>
              <a:p>
                <a:endParaRPr lang="en-GB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2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2200" i="1" dirty="0">
                          <a:latin typeface="Cambria Math"/>
                        </a:rPr>
                        <m:t>−</m:t>
                      </m:r>
                      <m:r>
                        <a:rPr lang="en-GB" sz="22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sz="2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200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200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200" b="0" i="1" dirty="0" smtClean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sz="2200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200" b="0" i="1" dirty="0" smtClean="0">
                              <a:latin typeface="Cambria Math"/>
                            </a:rPr>
                            <m:t>𝑟𝑙</m:t>
                          </m:r>
                        </m:sub>
                      </m:sSub>
                      <m:sSub>
                        <m:sSubPr>
                          <m:ctrlPr>
                            <a:rPr lang="en-GB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200" b="0" i="1" dirty="0" smtClean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GB" sz="2200" b="0" i="1" dirty="0" smtClean="0">
                              <a:latin typeface="Cambria Math"/>
                            </a:rPr>
                            <m:t>𝑟𝑙</m:t>
                          </m:r>
                        </m:sub>
                      </m:sSub>
                      <m:r>
                        <a:rPr lang="en-GB" sz="2200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600200"/>
                <a:ext cx="6624736" cy="4525963"/>
              </a:xfrm>
              <a:blipFill rotWithShape="1">
                <a:blip r:embed="rId5"/>
                <a:stretch>
                  <a:fillRect l="-1104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283968" y="5182894"/>
            <a:ext cx="1135357" cy="910402"/>
            <a:chOff x="1196131" y="5182894"/>
            <a:chExt cx="1135357" cy="910402"/>
          </a:xfrm>
        </p:grpSpPr>
        <p:sp>
          <p:nvSpPr>
            <p:cNvPr id="6" name="TextBox 5"/>
            <p:cNvSpPr txBox="1"/>
            <p:nvPr/>
          </p:nvSpPr>
          <p:spPr>
            <a:xfrm>
              <a:off x="1196131" y="5631631"/>
              <a:ext cx="1024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Rollers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28179" y="5182894"/>
              <a:ext cx="703309" cy="3492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58914" y="1844824"/>
            <a:ext cx="2852715" cy="3928038"/>
            <a:chOff x="6025962" y="1304234"/>
            <a:chExt cx="2852715" cy="3928038"/>
          </a:xfrm>
        </p:grpSpPr>
        <p:pic>
          <p:nvPicPr>
            <p:cNvPr id="1027" name="Picture 3" descr="C:\Users\almo\Google Drive\Didattica\Master robotics 2019\mecanum_wheel_mode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962" y="1304234"/>
              <a:ext cx="2852715" cy="392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369595" y="4823727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9595" y="4823727"/>
                  <a:ext cx="36933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7133968" y="1580966"/>
              <a:ext cx="224431" cy="7864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9516" y="1412776"/>
                  <a:ext cx="3357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516" y="1412776"/>
                  <a:ext cx="33575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1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2407"/>
          <a:stretch/>
        </p:blipFill>
        <p:spPr>
          <a:xfrm>
            <a:off x="5796136" y="1628800"/>
            <a:ext cx="2851749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Consider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r>
                  <a:rPr lang="en-GB" dirty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5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2051720" y="2708920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04120" y="3050791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85817" y="3417375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4180" y="5231624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40655" y="5569375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9423" y="5890651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37687" y="5569376"/>
            <a:ext cx="848703" cy="246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31840" y="3573529"/>
            <a:ext cx="2570900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Equivalent to fixed wheel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6093296"/>
            <a:ext cx="3526725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The rolling constraint of the rollers!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1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Mobile robots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... also called </a:t>
            </a:r>
            <a:r>
              <a:rPr lang="it-IT" dirty="0" smtClean="0">
                <a:solidFill>
                  <a:srgbClr val="FF0000"/>
                </a:solidFill>
              </a:rPr>
              <a:t>Automated Guided Vehicles</a:t>
            </a:r>
            <a:r>
              <a:rPr lang="it-IT" dirty="0"/>
              <a:t>, or Autonomous Ground Vehicles </a:t>
            </a:r>
            <a:r>
              <a:rPr lang="it-IT" dirty="0" smtClean="0"/>
              <a:t>(AGV)</a:t>
            </a:r>
          </a:p>
          <a:p>
            <a:r>
              <a:rPr lang="it-IT" dirty="0" smtClean="0"/>
              <a:t>... or </a:t>
            </a:r>
            <a:r>
              <a:rPr lang="it-IT" dirty="0" smtClean="0">
                <a:solidFill>
                  <a:srgbClr val="FF0000"/>
                </a:solidFill>
              </a:rPr>
              <a:t>Rovers</a:t>
            </a:r>
            <a:r>
              <a:rPr lang="it-IT" dirty="0" smtClean="0"/>
              <a:t> when used on rough terrain</a:t>
            </a:r>
          </a:p>
          <a:p>
            <a:endParaRPr lang="it-IT" dirty="0"/>
          </a:p>
          <a:p>
            <a:r>
              <a:rPr lang="it-IT" u="sng" dirty="0" smtClean="0"/>
              <a:t>Features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Base is not fixed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Autonomy</a:t>
            </a:r>
          </a:p>
          <a:p>
            <a:pPr lvl="1"/>
            <a:r>
              <a:rPr lang="it-IT" dirty="0" smtClean="0"/>
              <a:t>Most useful when</a:t>
            </a:r>
          </a:p>
          <a:p>
            <a:pPr lvl="2"/>
            <a:r>
              <a:rPr lang="it-IT" dirty="0" smtClean="0"/>
              <a:t>Work has to be done on </a:t>
            </a:r>
            <a:r>
              <a:rPr lang="it-IT" dirty="0" smtClean="0">
                <a:solidFill>
                  <a:srgbClr val="0070C0"/>
                </a:solidFill>
              </a:rPr>
              <a:t>large spaces</a:t>
            </a:r>
          </a:p>
          <a:p>
            <a:pPr lvl="2"/>
            <a:r>
              <a:rPr lang="it-IT" dirty="0" smtClean="0"/>
              <a:t>Environment does not allow large fixed structures</a:t>
            </a:r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892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Consider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:r>
                  <a:rPr lang="en-GB" dirty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4"/>
                <a:stretch>
                  <a:fillRect l="-815"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108504" y="3180024"/>
            <a:ext cx="1026930" cy="246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9277" y="3645024"/>
                <a:ext cx="1825384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Not related to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GB" dirty="0" smtClean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277" y="3645024"/>
                <a:ext cx="1825384" cy="40862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lmo\Google Drive\Didattica\Master robotics 2019\mecanum_wheel_model_example_zer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371137" cy="31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48264" y="4653136"/>
            <a:ext cx="2016224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Degenerate form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robots vs. AGV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Automated Guided Vehicles</a:t>
            </a:r>
          </a:p>
          <a:p>
            <a:pPr lvl="1"/>
            <a:r>
              <a:rPr lang="en-GB" dirty="0" smtClean="0"/>
              <a:t>Autonomous but </a:t>
            </a:r>
            <a:r>
              <a:rPr lang="en-GB" u="sng" dirty="0" smtClean="0"/>
              <a:t>simple programming</a:t>
            </a:r>
            <a:r>
              <a:rPr lang="en-GB" dirty="0" smtClean="0"/>
              <a:t>,</a:t>
            </a:r>
          </a:p>
          <a:p>
            <a:pPr lvl="1"/>
            <a:r>
              <a:rPr lang="en-GB" u="sng" dirty="0" smtClean="0"/>
              <a:t>Dependent on “fixed guides” </a:t>
            </a:r>
            <a:r>
              <a:rPr lang="en-GB" dirty="0" smtClean="0"/>
              <a:t>(points of reference): magnetic, optical, etc.,</a:t>
            </a:r>
          </a:p>
          <a:p>
            <a:pPr lvl="1"/>
            <a:r>
              <a:rPr lang="en-GB" u="sng" dirty="0"/>
              <a:t>Limited</a:t>
            </a:r>
            <a:r>
              <a:rPr lang="en-GB" dirty="0"/>
              <a:t> </a:t>
            </a:r>
            <a:r>
              <a:rPr lang="en-GB" dirty="0" smtClean="0"/>
              <a:t>flexibility.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Mobile robots</a:t>
            </a:r>
          </a:p>
          <a:p>
            <a:pPr lvl="1"/>
            <a:r>
              <a:rPr lang="en-GB" u="sng" dirty="0" smtClean="0"/>
              <a:t>Full autonomy</a:t>
            </a:r>
            <a:r>
              <a:rPr lang="en-GB" dirty="0" smtClean="0"/>
              <a:t>, complex programming,</a:t>
            </a:r>
          </a:p>
          <a:p>
            <a:pPr lvl="1"/>
            <a:r>
              <a:rPr lang="en-GB" u="sng" dirty="0" smtClean="0"/>
              <a:t>Less dependent </a:t>
            </a:r>
            <a:r>
              <a:rPr lang="en-GB" dirty="0" smtClean="0"/>
              <a:t>on fixed points of reference,</a:t>
            </a:r>
          </a:p>
          <a:p>
            <a:pPr lvl="1"/>
            <a:r>
              <a:rPr lang="en-GB" u="sng" dirty="0" smtClean="0"/>
              <a:t>Flexible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3505636"/>
            <a:ext cx="1912175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distinction is not always clear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i.wsj.net/public/resources/images/BN-JE423_jtoshi_G_20150630205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907285" cy="32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gitaljournal.com/img/8/4/3/0/8/3/i/2/3/5/o/robot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11153"/>
            <a:ext cx="4790166" cy="24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example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3437927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Fukushima nuclear plant 2011 </a:t>
            </a:r>
            <a:r>
              <a:rPr lang="it-IT" dirty="0" smtClean="0">
                <a:solidFill>
                  <a:srgbClr val="FF0000"/>
                </a:solidFill>
              </a:rPr>
              <a:t>disaster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Hazarduous environment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No infrastructure </a:t>
            </a:r>
            <a:r>
              <a:rPr lang="it-IT" dirty="0" smtClean="0"/>
              <a:t>can be built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Large space </a:t>
            </a:r>
            <a:r>
              <a:rPr lang="it-IT" dirty="0" smtClean="0"/>
              <a:t>needs to be </a:t>
            </a:r>
            <a:r>
              <a:rPr lang="it-IT" u="sng" dirty="0" smtClean="0">
                <a:solidFill>
                  <a:srgbClr val="0070C0"/>
                </a:solidFill>
              </a:rPr>
              <a:t>explored</a:t>
            </a:r>
            <a:endParaRPr lang="it-IT" u="sng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598818" y="5135779"/>
            <a:ext cx="690897" cy="64807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755576" y="5992907"/>
            <a:ext cx="237738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Mobile robot</a:t>
            </a:r>
            <a:endParaRPr lang="it-IT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6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Rugged skid-steer robot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Differential steering</a:t>
            </a:r>
            <a:r>
              <a:rPr lang="it-IT" sz="2800" dirty="0"/>
              <a:t> (</a:t>
            </a:r>
            <a:r>
              <a:rPr lang="it-IT" sz="2800" i="1" dirty="0"/>
              <a:t>skid</a:t>
            </a:r>
            <a:r>
              <a:rPr lang="it-IT" sz="2800" dirty="0"/>
              <a:t> steering)</a:t>
            </a:r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smtClean="0"/>
              <a:t>Good performance against </a:t>
            </a:r>
            <a:r>
              <a:rPr lang="it-IT" sz="2800" dirty="0" smtClean="0">
                <a:solidFill>
                  <a:srgbClr val="0070C0"/>
                </a:solidFill>
              </a:rPr>
              <a:t>uneven terrain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Bad accuracy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Low autonomy</a:t>
            </a:r>
          </a:p>
        </p:txBody>
      </p:sp>
      <p:pic>
        <p:nvPicPr>
          <p:cNvPr id="2050" name="Picture 2" descr="http://media.gettyimages.com/photos/small-robot-with-two-ccd-cameras-developed-by-toshiba-corporation-and-picture-id4790217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r="11969" b="36763"/>
          <a:stretch/>
        </p:blipFill>
        <p:spPr bwMode="auto">
          <a:xfrm>
            <a:off x="3419872" y="2708919"/>
            <a:ext cx="5376891" cy="39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626913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Video </a:t>
            </a:r>
            <a:r>
              <a:rPr lang="en-GB" dirty="0" err="1" smtClean="0">
                <a:hlinkClick r:id="rId3"/>
              </a:rPr>
              <a:t>skidSteer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Differential drive robot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Differential steering</a:t>
            </a:r>
          </a:p>
          <a:p>
            <a:r>
              <a:rPr lang="it-IT" sz="2800" dirty="0" smtClean="0"/>
              <a:t>Good performance against </a:t>
            </a:r>
            <a:r>
              <a:rPr lang="it-IT" sz="2800" dirty="0" smtClean="0">
                <a:solidFill>
                  <a:srgbClr val="0070C0"/>
                </a:solidFill>
              </a:rPr>
              <a:t>uneven terrain</a:t>
            </a:r>
          </a:p>
        </p:txBody>
      </p:sp>
      <p:pic>
        <p:nvPicPr>
          <p:cNvPr id="1026" name="Picture 2" descr="Image result for mir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00" y="3054424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6309320"/>
            <a:ext cx="253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Video </a:t>
            </a:r>
            <a:r>
              <a:rPr lang="en-GB" dirty="0" err="1" smtClean="0">
                <a:hlinkClick r:id="rId3"/>
              </a:rPr>
              <a:t>differentialDrive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4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4.2|14.5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|3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0.5|9.2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6.9|2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9.2|1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3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.8|40.7|6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894</Words>
  <Application>Microsoft Office PowerPoint</Application>
  <PresentationFormat>On-screen Show (4:3)</PresentationFormat>
  <Paragraphs>433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Cambria Math</vt:lpstr>
      <vt:lpstr>Office Theme</vt:lpstr>
      <vt:lpstr>Mobile Robots Part I.1</vt:lpstr>
      <vt:lpstr>Suggested reads</vt:lpstr>
      <vt:lpstr>Info!</vt:lpstr>
      <vt:lpstr>Introduction to mobile robotics</vt:lpstr>
      <vt:lpstr>Mobile robots</vt:lpstr>
      <vt:lpstr>Mobile robots vs. AGV</vt:lpstr>
      <vt:lpstr>Application example</vt:lpstr>
      <vt:lpstr>Rugged skid-steer robot</vt:lpstr>
      <vt:lpstr>Differential drive robot</vt:lpstr>
      <vt:lpstr>Omnidirectional platform</vt:lpstr>
      <vt:lpstr>Space exploration rovers</vt:lpstr>
      <vt:lpstr>The problem</vt:lpstr>
      <vt:lpstr>Issue 1: obstacles</vt:lpstr>
      <vt:lpstr>Issue 2: uneven terrain</vt:lpstr>
      <vt:lpstr>Purpose</vt:lpstr>
      <vt:lpstr>Features of mobile robots</vt:lpstr>
      <vt:lpstr>Elementary motions</vt:lpstr>
      <vt:lpstr>Elementary motions</vt:lpstr>
      <vt:lpstr>Reactive motion</vt:lpstr>
      <vt:lpstr>Wheel systems</vt:lpstr>
      <vt:lpstr>Wheel systems</vt:lpstr>
      <vt:lpstr>Wheel systems</vt:lpstr>
      <vt:lpstr>Wheel systems</vt:lpstr>
      <vt:lpstr>Wheel systems</vt:lpstr>
      <vt:lpstr>Stability</vt:lpstr>
      <vt:lpstr>Wheel configurations</vt:lpstr>
      <vt:lpstr>Wheel configurations</vt:lpstr>
      <vt:lpstr>Wheel configurations</vt:lpstr>
      <vt:lpstr>Introduction to the Theory</vt:lpstr>
      <vt:lpstr>Frames of reference</vt:lpstr>
      <vt:lpstr>Pose and configuration space</vt:lpstr>
      <vt:lpstr>Velocity transformation: global → local</vt:lpstr>
      <vt:lpstr>Velocity transformation: local → global </vt:lpstr>
      <vt:lpstr>Example</vt:lpstr>
      <vt:lpstr>Forward kinematics</vt:lpstr>
      <vt:lpstr>Example</vt:lpstr>
      <vt:lpstr>Example</vt:lpstr>
      <vt:lpstr>Exercise</vt:lpstr>
      <vt:lpstr>Exercise</vt:lpstr>
      <vt:lpstr>Results</vt:lpstr>
      <vt:lpstr>Wheel models</vt:lpstr>
      <vt:lpstr>Constraints</vt:lpstr>
      <vt:lpstr>Fixed/steered wheel model</vt:lpstr>
      <vt:lpstr>Rolling constraint</vt:lpstr>
      <vt:lpstr>Fixed/steered wheel model</vt:lpstr>
      <vt:lpstr>Sliding constraint</vt:lpstr>
      <vt:lpstr>Example</vt:lpstr>
      <vt:lpstr>Mecanum wheel model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275</cp:revision>
  <dcterms:created xsi:type="dcterms:W3CDTF">2018-03-20T12:39:03Z</dcterms:created>
  <dcterms:modified xsi:type="dcterms:W3CDTF">2021-03-01T18:50:17Z</dcterms:modified>
</cp:coreProperties>
</file>